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Lst>
  <p:sldSz cy="5143500" cx="9144000"/>
  <p:notesSz cx="6858000" cy="9144000"/>
  <p:embeddedFontLst>
    <p:embeddedFont>
      <p:font typeface="Raleway SemiBold"/>
      <p:regular r:id="rId36"/>
      <p:bold r:id="rId37"/>
      <p:italic r:id="rId38"/>
      <p:boldItalic r:id="rId39"/>
    </p:embeddedFont>
    <p:embeddedFont>
      <p:font typeface="Raleway"/>
      <p:regular r:id="rId40"/>
      <p:bold r:id="rId41"/>
      <p:italic r:id="rId42"/>
      <p:boldItalic r:id="rId43"/>
    </p:embeddedFont>
    <p:embeddedFont>
      <p:font typeface="Raleway ExtraBold"/>
      <p:bold r:id="rId44"/>
      <p:boldItalic r:id="rId45"/>
    </p:embeddedFont>
    <p:embeddedFont>
      <p:font typeface="Inter"/>
      <p:regular r:id="rId46"/>
      <p:bold r:id="rId47"/>
      <p:italic r:id="rId48"/>
      <p:boldItalic r:id="rId49"/>
    </p:embeddedFont>
    <p:embeddedFont>
      <p:font typeface="Raleway Medium"/>
      <p:regular r:id="rId50"/>
      <p:bold r:id="rId51"/>
      <p:italic r:id="rId52"/>
      <p:boldItalic r:id="rId5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aleway-regular.fntdata"/><Relationship Id="rId42" Type="http://schemas.openxmlformats.org/officeDocument/2006/relationships/font" Target="fonts/Raleway-italic.fntdata"/><Relationship Id="rId41" Type="http://schemas.openxmlformats.org/officeDocument/2006/relationships/font" Target="fonts/Raleway-bold.fntdata"/><Relationship Id="rId44" Type="http://schemas.openxmlformats.org/officeDocument/2006/relationships/font" Target="fonts/RalewayExtraBold-bold.fntdata"/><Relationship Id="rId43" Type="http://schemas.openxmlformats.org/officeDocument/2006/relationships/font" Target="fonts/Raleway-boldItalic.fntdata"/><Relationship Id="rId46" Type="http://schemas.openxmlformats.org/officeDocument/2006/relationships/font" Target="fonts/Inter-regular.fntdata"/><Relationship Id="rId45" Type="http://schemas.openxmlformats.org/officeDocument/2006/relationships/font" Target="fonts/RalewayExtraBold-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Inter-italic.fntdata"/><Relationship Id="rId47" Type="http://schemas.openxmlformats.org/officeDocument/2006/relationships/font" Target="fonts/Inter-bold.fntdata"/><Relationship Id="rId49" Type="http://schemas.openxmlformats.org/officeDocument/2006/relationships/font" Target="fonts/Inter-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font" Target="fonts/RalewaySemiBold-bold.fntdata"/><Relationship Id="rId36" Type="http://schemas.openxmlformats.org/officeDocument/2006/relationships/font" Target="fonts/RalewaySemiBold-regular.fntdata"/><Relationship Id="rId39" Type="http://schemas.openxmlformats.org/officeDocument/2006/relationships/font" Target="fonts/RalewaySemiBold-boldItalic.fntdata"/><Relationship Id="rId38" Type="http://schemas.openxmlformats.org/officeDocument/2006/relationships/font" Target="fonts/RalewaySemiBold-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RalewayMedium-bold.fntdata"/><Relationship Id="rId50" Type="http://schemas.openxmlformats.org/officeDocument/2006/relationships/font" Target="fonts/RalewayMedium-regular.fntdata"/><Relationship Id="rId53" Type="http://schemas.openxmlformats.org/officeDocument/2006/relationships/font" Target="fonts/RalewayMedium-boldItalic.fntdata"/><Relationship Id="rId52" Type="http://schemas.openxmlformats.org/officeDocument/2006/relationships/font" Target="fonts/RalewayMedium-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6" name="Google Shape;5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3d8670e27e7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3d8670e27e7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f92f04b2d6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2f92f04b2d6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f92f04b2d6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2f92f04b2d6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3d72267cfa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3d72267cfa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f92f04b2d6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2f92f04b2d6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3dfac1f0726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3dfac1f0726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3d8670e27e7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3d8670e27e7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3d8670e27e7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3d8670e27e7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3d72267cfa3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3d72267cfa3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2f92f04b2d6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2f92f04b2d6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2f92f04b2d6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2f92f04b2d6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3d8670e27e7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3d8670e27e7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3d8670e27e7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3d8670e27e7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3d8670e27e7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3d8670e27e7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3d8670e27e7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3d8670e27e7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3d72267cfa3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3d72267cfa3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3dfac1f0726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3dfac1f0726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3d8670e27e7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3d8670e27e7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3d8670e27e7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3d8670e27e7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SLIDES_API1763904209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SLIDES_API1763904209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This is Slido interaction slide, please don't delete it.</a:t>
            </a:r>
            <a:br>
              <a:rPr lang="en"/>
            </a:br>
            <a:r>
              <a:rPr lang="en"/>
              <a:t>✅ Click on 'Present with Slido' and the poll will launch automatically when you get to this slide.</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3dfac1f0726_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3dfac1f0726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2f92f04b2d6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2f92f04b2d6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2f92f04b2d6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2f92f04b2d6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3d72267cfa3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3d72267cfa3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3d72267cfa3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3d72267cfa3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3d8670e27e7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3d8670e27e7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3dfac1f0726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3dfac1f0726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3dfac1f0726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3dfac1f0726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SLIDES_API189422301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SLIDES_API189422301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This is Slido interaction slide, please don't delete it.</a:t>
            </a:r>
            <a:br>
              <a:rPr lang="en"/>
            </a:br>
            <a:r>
              <a:rPr lang="en"/>
              <a:t>✅ Click on 'Present with Slido' and the poll will launch automatically when you get to this slide.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3" name="Google Shape;13;p2"/>
          <p:cNvSpPr txBox="1"/>
          <p:nvPr/>
        </p:nvSpPr>
        <p:spPr>
          <a:xfrm>
            <a:off x="86025" y="4744600"/>
            <a:ext cx="2290200" cy="327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1200"/>
              </a:spcBef>
              <a:spcAft>
                <a:spcPts val="1200"/>
              </a:spcAft>
              <a:buNone/>
            </a:pPr>
            <a:r>
              <a:rPr lang="en" sz="1000">
                <a:solidFill>
                  <a:srgbClr val="003047"/>
                </a:solidFill>
                <a:latin typeface="Raleway SemiBold"/>
                <a:ea typeface="Raleway SemiBold"/>
                <a:cs typeface="Raleway SemiBold"/>
                <a:sym typeface="Raleway SemiBold"/>
              </a:rPr>
              <a:t>Shasta County Office of Education</a:t>
            </a:r>
            <a:endParaRPr sz="1800">
              <a:solidFill>
                <a:srgbClr val="595959"/>
              </a:solidFill>
              <a:latin typeface="Raleway SemiBold"/>
              <a:ea typeface="Raleway SemiBold"/>
              <a:cs typeface="Raleway SemiBold"/>
              <a:sym typeface="Raleway SemiBold"/>
            </a:endParaRPr>
          </a:p>
        </p:txBody>
      </p:sp>
      <p:cxnSp>
        <p:nvCxnSpPr>
          <p:cNvPr id="14" name="Google Shape;14;p2"/>
          <p:cNvCxnSpPr/>
          <p:nvPr/>
        </p:nvCxnSpPr>
        <p:spPr>
          <a:xfrm>
            <a:off x="2252800" y="4934350"/>
            <a:ext cx="6892200" cy="0"/>
          </a:xfrm>
          <a:prstGeom prst="straightConnector1">
            <a:avLst/>
          </a:prstGeom>
          <a:noFill/>
          <a:ln cap="flat" cmpd="sng" w="19050">
            <a:solidFill>
              <a:srgbClr val="003047"/>
            </a:solidFill>
            <a:prstDash val="solid"/>
            <a:round/>
            <a:headEnd len="med" w="med" type="none"/>
            <a:tailEnd len="med" w="med" type="none"/>
          </a:ln>
        </p:spPr>
      </p:cxnSp>
      <p:sp>
        <p:nvSpPr>
          <p:cNvPr id="15" name="Google Shape;15;p2"/>
          <p:cNvSpPr/>
          <p:nvPr>
            <p:ph idx="2" type="pic"/>
          </p:nvPr>
        </p:nvSpPr>
        <p:spPr>
          <a:xfrm>
            <a:off x="5299400" y="542725"/>
            <a:ext cx="3620700" cy="3892500"/>
          </a:xfrm>
          <a:prstGeom prst="rect">
            <a:avLst/>
          </a:prstGeom>
          <a:no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8" name="Shape 48"/>
        <p:cNvGrpSpPr/>
        <p:nvPr/>
      </p:nvGrpSpPr>
      <p:grpSpPr>
        <a:xfrm>
          <a:off x="0" y="0"/>
          <a:ext cx="0" cy="0"/>
          <a:chOff x="0" y="0"/>
          <a:chExt cx="0" cy="0"/>
        </a:xfrm>
      </p:grpSpPr>
      <p:sp>
        <p:nvSpPr>
          <p:cNvPr id="49" name="Google Shape;49;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0" name="Google Shape;50;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1" name="Google Shape;51;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2" name="Shape 52"/>
        <p:cNvGrpSpPr/>
        <p:nvPr/>
      </p:nvGrpSpPr>
      <p:grpSpPr>
        <a:xfrm>
          <a:off x="0" y="0"/>
          <a:ext cx="0" cy="0"/>
          <a:chOff x="0" y="0"/>
          <a:chExt cx="0" cy="0"/>
        </a:xfrm>
      </p:grpSpPr>
      <p:sp>
        <p:nvSpPr>
          <p:cNvPr id="53" name="Google Shape;53;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sp>
        <p:nvSpPr>
          <p:cNvPr id="17" name="Google Shape;17;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8" name="Google Shape;18;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9" name="Google Shape;19;p3"/>
          <p:cNvSpPr/>
          <p:nvPr>
            <p:ph idx="2" type="pic"/>
          </p:nvPr>
        </p:nvSpPr>
        <p:spPr>
          <a:xfrm>
            <a:off x="7950" y="0"/>
            <a:ext cx="9128100" cy="2268900"/>
          </a:xfrm>
          <a:prstGeom prst="rect">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3" name="Google Shape;23;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6" name="Google Shape;26;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 name="Google Shape;27;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8" name="Google Shape;28;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1" name="Google Shape;31;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5" name="Google Shape;35;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6" name="Shape 36"/>
        <p:cNvGrpSpPr/>
        <p:nvPr/>
      </p:nvGrpSpPr>
      <p:grpSpPr>
        <a:xfrm>
          <a:off x="0" y="0"/>
          <a:ext cx="0" cy="0"/>
          <a:chOff x="0" y="0"/>
          <a:chExt cx="0" cy="0"/>
        </a:xfrm>
      </p:grpSpPr>
      <p:sp>
        <p:nvSpPr>
          <p:cNvPr id="37" name="Google Shape;37;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8" name="Google Shape;38;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2" name="Google Shape;42;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3" name="Google Shape;43;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4" name="Google Shape;44;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5" name="Shape 45"/>
        <p:cNvGrpSpPr/>
        <p:nvPr/>
      </p:nvGrpSpPr>
      <p:grpSpPr>
        <a:xfrm>
          <a:off x="0" y="0"/>
          <a:ext cx="0" cy="0"/>
          <a:chOff x="0" y="0"/>
          <a:chExt cx="0" cy="0"/>
        </a:xfrm>
      </p:grpSpPr>
      <p:sp>
        <p:nvSpPr>
          <p:cNvPr id="46" name="Google Shape;46;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7" name="Google Shape;47;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jpg"/><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7.jpg"/><Relationship Id="rId4" Type="http://schemas.openxmlformats.org/officeDocument/2006/relationships/image" Target="../media/image12.jpg"/><Relationship Id="rId5" Type="http://schemas.openxmlformats.org/officeDocument/2006/relationships/image" Target="../media/image20.jpg"/><Relationship Id="rId6" Type="http://schemas.openxmlformats.org/officeDocument/2006/relationships/image" Target="../media/image1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jpg"/><Relationship Id="rId4" Type="http://schemas.openxmlformats.org/officeDocument/2006/relationships/image" Target="../media/image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4.jpg"/><Relationship Id="rId4" Type="http://schemas.openxmlformats.org/officeDocument/2006/relationships/image" Target="../media/image18.jpg"/><Relationship Id="rId5" Type="http://schemas.openxmlformats.org/officeDocument/2006/relationships/image" Target="../media/image19.jpg"/><Relationship Id="rId6" Type="http://schemas.openxmlformats.org/officeDocument/2006/relationships/image" Target="../media/image1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2.jpg"/><Relationship Id="rId4" Type="http://schemas.openxmlformats.org/officeDocument/2006/relationships/image" Target="../media/image4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9.jpg"/><Relationship Id="rId4" Type="http://schemas.openxmlformats.org/officeDocument/2006/relationships/image" Target="../media/image2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3.jpg"/><Relationship Id="rId4" Type="http://schemas.openxmlformats.org/officeDocument/2006/relationships/image" Target="../media/image36.jpg"/><Relationship Id="rId5" Type="http://schemas.openxmlformats.org/officeDocument/2006/relationships/image" Target="../media/image31.jpg"/><Relationship Id="rId6" Type="http://schemas.openxmlformats.org/officeDocument/2006/relationships/image" Target="../media/image28.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4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0.jpg"/><Relationship Id="rId4" Type="http://schemas.openxmlformats.org/officeDocument/2006/relationships/image" Target="../media/image2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hyperlink" Target="https://www.slido.com/support/gsi/how-to-change-the-design" TargetMode="External"/><Relationship Id="rId4" Type="http://schemas.openxmlformats.org/officeDocument/2006/relationships/hyperlink" Target="https://www.sli.do/features-google-slides?interaction-type=T3BlblRleHQ%3D" TargetMode="External"/><Relationship Id="rId9" Type="http://schemas.openxmlformats.org/officeDocument/2006/relationships/image" Target="../media/image3.png"/><Relationship Id="rId5" Type="http://schemas.openxmlformats.org/officeDocument/2006/relationships/image" Target="../media/image27.png"/><Relationship Id="rId6" Type="http://schemas.openxmlformats.org/officeDocument/2006/relationships/hyperlink" Target="https://chrome.google.com/webstore/detail/slido/dhhclfjehmpacimcdknijodpjpmppkii" TargetMode="External"/><Relationship Id="rId7" Type="http://schemas.openxmlformats.org/officeDocument/2006/relationships/image" Target="../media/image11.png"/><Relationship Id="rId8" Type="http://schemas.openxmlformats.org/officeDocument/2006/relationships/hyperlink" Target="https://www.sli.do/features-google-slides?payload=eyJwb2xsVXVpZCI6IjdmYWRkZjc4LTYzMzEtNGY1Zi05MjVhLTcxNDA2OWM5YjBlNCIsInByZXNlbnRhdGlvbklkIjoiMVFqQ21iamJnT0g1Mm1pcVl2eVJVWVk5R29PVWY1NkxtcUZrTi0xXzgtcGMiLCJzbGlkZUlkIjoiU0xJREVTX0FQSTE3NjM5MDQyMDlfMCIsInRpbWVsaW5lIjpbeyJzaG93UmVzdWx0cyI6ZmFsc2UsInBvbGxRdWVzdGlvblV1aWQiOiJiOThmNWI3Yi05YzBhLTQzYmItYWQ3YS00NGMxNGRmZGI1MDkifV0sInR5cGUiOiJTbGlkb1BvbGwifQ%3D%3D"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5.jpg"/><Relationship Id="rId4" Type="http://schemas.openxmlformats.org/officeDocument/2006/relationships/image" Target="../media/image4.png"/><Relationship Id="rId5" Type="http://schemas.openxmlformats.org/officeDocument/2006/relationships/image" Target="../media/image4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4.pn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4.jpg"/><Relationship Id="rId4" Type="http://schemas.openxmlformats.org/officeDocument/2006/relationships/image" Target="../media/image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hyperlink" Target="https://www.slido.com/support/gsi/how-to-change-the-design" TargetMode="External"/><Relationship Id="rId4" Type="http://schemas.openxmlformats.org/officeDocument/2006/relationships/hyperlink" Target="https://www.sli.do/features-google-slides?interaction-type=U3VydmV5" TargetMode="External"/><Relationship Id="rId9" Type="http://schemas.openxmlformats.org/officeDocument/2006/relationships/image" Target="../media/image3.png"/><Relationship Id="rId5" Type="http://schemas.openxmlformats.org/officeDocument/2006/relationships/image" Target="../media/image5.png"/><Relationship Id="rId6" Type="http://schemas.openxmlformats.org/officeDocument/2006/relationships/hyperlink" Target="https://chrome.google.com/webstore/detail/slido/dhhclfjehmpacimcdknijodpjpmppkii" TargetMode="External"/><Relationship Id="rId7" Type="http://schemas.openxmlformats.org/officeDocument/2006/relationships/image" Target="../media/image11.png"/><Relationship Id="rId8" Type="http://schemas.openxmlformats.org/officeDocument/2006/relationships/hyperlink" Target="https://www.sli.do/features-google-slides?payload=eyJwb2xsVXVpZCI6IjA3NDZiZGM5LWI4ZjAtNGNlMy04NzE1LTYwZDAwMWExNDI5MiIsInByZXNlbnRhdGlvbklkIjoiMVFqQ21iamJnT0g1Mm1pcVl2eVJVWVk5R29PVWY1NkxtcUZrTi0xXzgtcGMiLCJzbGlkZUlkIjoiU0xJREVTX0FQSTE4OTQyMjMwMTJfMCIsInRpbWVsaW5lIjpbeyJzY3JlZW4iOiJTdXJ2ZXlJbnRybyJ9LHsic2hvd1Jlc3VsdHMiOnRydWUsInBvbGxRdWVzdGlvblV1aWQiOiJlNTI0NzY4ZS0zNjVjLTQyOTMtODJhOS00YTA1ZjFmYzUyYjIifSx7InNob3dSZXN1bHRzIjp0cnVlLCJwb2xsUXVlc3Rpb25VdWlkIjoiZWFhMDVlMmQtMDcyNy00ZTVkLTliOWEtNDQwNjBiNDc2ZjViIn0seyJwb2xsUXVlc3Rpb25VdWlkIjoiM2QyMzhmZDYtMDY1Yi00YjUyLWE0NjQtZDA2MWYzNWQ5OGMyIiwic2hvd1Jlc3VsdHMiOnRydWV9LHsic2hvd1Jlc3VsdHMiOnRydWUsInBvbGxRdWVzdGlvblV1aWQiOiIyMzdkN2EzYS1jNWJiLTRlYWMtYmZiOC03ZTdjZjdhMDhjMWQifSx7InBvbGxRdWVzdGlvblV1aWQiOiI5M2U0OTFmMC0yOTQ0LTQ3MmEtYWUxYy1iOGM1NWYyZTEzNTciLCJzaG93UmVzdWx0cyI6dHJ1ZX0seyJzaG93UmVzdWx0cyI6dHJ1ZSwicG9sbFF1ZXN0aW9uVXVpZCI6IjExMWY2YWVmLWEwZWMtNDkxZi1hMTcyLTBiOWFjZmNhZWE3YiJ9XSwidHlwZSI6IlNsaWRvUG9sbCJ9"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 name="Shape 57"/>
        <p:cNvGrpSpPr/>
        <p:nvPr/>
      </p:nvGrpSpPr>
      <p:grpSpPr>
        <a:xfrm>
          <a:off x="0" y="0"/>
          <a:ext cx="0" cy="0"/>
          <a:chOff x="0" y="0"/>
          <a:chExt cx="0" cy="0"/>
        </a:xfrm>
      </p:grpSpPr>
      <p:sp>
        <p:nvSpPr>
          <p:cNvPr id="58" name="Google Shape;58;p13"/>
          <p:cNvSpPr/>
          <p:nvPr/>
        </p:nvSpPr>
        <p:spPr>
          <a:xfrm>
            <a:off x="14150" y="3642500"/>
            <a:ext cx="9144000" cy="1356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9" name="Google Shape;59;p13"/>
          <p:cNvSpPr/>
          <p:nvPr/>
        </p:nvSpPr>
        <p:spPr>
          <a:xfrm>
            <a:off x="0" y="0"/>
            <a:ext cx="9144000" cy="3633000"/>
          </a:xfrm>
          <a:prstGeom prst="rect">
            <a:avLst/>
          </a:prstGeom>
          <a:solidFill>
            <a:srgbClr val="00304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0" name="Google Shape;60;p13"/>
          <p:cNvSpPr txBox="1"/>
          <p:nvPr/>
        </p:nvSpPr>
        <p:spPr>
          <a:xfrm>
            <a:off x="13" y="535675"/>
            <a:ext cx="9144000" cy="32940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800"/>
              </a:spcBef>
              <a:spcAft>
                <a:spcPts val="0"/>
              </a:spcAft>
              <a:buNone/>
            </a:pPr>
            <a:r>
              <a:rPr lang="en" sz="3600">
                <a:solidFill>
                  <a:srgbClr val="FFFFFF"/>
                </a:solidFill>
                <a:latin typeface="Raleway ExtraBold"/>
                <a:ea typeface="Raleway ExtraBold"/>
                <a:cs typeface="Raleway ExtraBold"/>
                <a:sym typeface="Raleway ExtraBold"/>
              </a:rPr>
              <a:t>Creating Connections to</a:t>
            </a:r>
            <a:endParaRPr sz="3600">
              <a:solidFill>
                <a:srgbClr val="FFFFFF"/>
              </a:solidFill>
              <a:latin typeface="Raleway ExtraBold"/>
              <a:ea typeface="Raleway ExtraBold"/>
              <a:cs typeface="Raleway ExtraBold"/>
              <a:sym typeface="Raleway ExtraBold"/>
            </a:endParaRPr>
          </a:p>
          <a:p>
            <a:pPr indent="0" lvl="0" marL="0" rtl="0" algn="ctr">
              <a:lnSpc>
                <a:spcPct val="90000"/>
              </a:lnSpc>
              <a:spcBef>
                <a:spcPts val="1200"/>
              </a:spcBef>
              <a:spcAft>
                <a:spcPts val="0"/>
              </a:spcAft>
              <a:buNone/>
            </a:pPr>
            <a:r>
              <a:rPr lang="en" sz="3600">
                <a:solidFill>
                  <a:srgbClr val="FFFFFF"/>
                </a:solidFill>
                <a:latin typeface="Raleway ExtraBold"/>
                <a:ea typeface="Raleway ExtraBold"/>
                <a:cs typeface="Raleway ExtraBold"/>
                <a:sym typeface="Raleway ExtraBold"/>
              </a:rPr>
              <a:t>School &amp; Community </a:t>
            </a:r>
            <a:endParaRPr sz="3600">
              <a:solidFill>
                <a:srgbClr val="FFFFFF"/>
              </a:solidFill>
              <a:latin typeface="Raleway ExtraBold"/>
              <a:ea typeface="Raleway ExtraBold"/>
              <a:cs typeface="Raleway ExtraBold"/>
              <a:sym typeface="Raleway ExtraBold"/>
            </a:endParaRPr>
          </a:p>
          <a:p>
            <a:pPr indent="0" lvl="0" marL="0" rtl="0" algn="ctr">
              <a:lnSpc>
                <a:spcPct val="90000"/>
              </a:lnSpc>
              <a:spcBef>
                <a:spcPts val="1200"/>
              </a:spcBef>
              <a:spcAft>
                <a:spcPts val="0"/>
              </a:spcAft>
              <a:buNone/>
            </a:pPr>
            <a:r>
              <a:rPr lang="en" sz="3600">
                <a:solidFill>
                  <a:srgbClr val="FFFFFF"/>
                </a:solidFill>
                <a:latin typeface="Raleway"/>
                <a:ea typeface="Raleway"/>
                <a:cs typeface="Raleway"/>
                <a:sym typeface="Raleway"/>
              </a:rPr>
              <a:t>for</a:t>
            </a:r>
            <a:r>
              <a:rPr lang="en" sz="3600">
                <a:solidFill>
                  <a:srgbClr val="FFFFFF"/>
                </a:solidFill>
                <a:latin typeface="Raleway ExtraBold"/>
                <a:ea typeface="Raleway ExtraBold"/>
                <a:cs typeface="Raleway ExtraBold"/>
                <a:sym typeface="Raleway ExtraBold"/>
              </a:rPr>
              <a:t> </a:t>
            </a:r>
            <a:endParaRPr sz="3600">
              <a:solidFill>
                <a:srgbClr val="FFFFFF"/>
              </a:solidFill>
              <a:latin typeface="Raleway ExtraBold"/>
              <a:ea typeface="Raleway ExtraBold"/>
              <a:cs typeface="Raleway ExtraBold"/>
              <a:sym typeface="Raleway ExtraBold"/>
            </a:endParaRPr>
          </a:p>
          <a:p>
            <a:pPr indent="0" lvl="0" marL="0" rtl="0" algn="ctr">
              <a:lnSpc>
                <a:spcPct val="90000"/>
              </a:lnSpc>
              <a:spcBef>
                <a:spcPts val="1200"/>
              </a:spcBef>
              <a:spcAft>
                <a:spcPts val="0"/>
              </a:spcAft>
              <a:buNone/>
            </a:pPr>
            <a:r>
              <a:rPr lang="en" sz="3600">
                <a:solidFill>
                  <a:srgbClr val="FFFFFF"/>
                </a:solidFill>
                <a:latin typeface="Raleway ExtraBold"/>
                <a:ea typeface="Raleway ExtraBold"/>
                <a:cs typeface="Raleway ExtraBold"/>
                <a:sym typeface="Raleway ExtraBold"/>
              </a:rPr>
              <a:t>Justice Impacted Youth</a:t>
            </a:r>
            <a:endParaRPr sz="3600">
              <a:solidFill>
                <a:srgbClr val="FFFFFF"/>
              </a:solidFill>
              <a:latin typeface="Raleway ExtraBold"/>
              <a:ea typeface="Raleway ExtraBold"/>
              <a:cs typeface="Raleway ExtraBold"/>
              <a:sym typeface="Raleway ExtraBold"/>
            </a:endParaRPr>
          </a:p>
          <a:p>
            <a:pPr indent="0" lvl="0" marL="0" rtl="0" algn="ctr">
              <a:lnSpc>
                <a:spcPct val="90000"/>
              </a:lnSpc>
              <a:spcBef>
                <a:spcPts val="1200"/>
              </a:spcBef>
              <a:spcAft>
                <a:spcPts val="1200"/>
              </a:spcAft>
              <a:buNone/>
            </a:pPr>
            <a:r>
              <a:t/>
            </a:r>
            <a:endParaRPr sz="3600">
              <a:solidFill>
                <a:srgbClr val="FFFFFF"/>
              </a:solidFill>
              <a:latin typeface="Raleway ExtraBold"/>
              <a:ea typeface="Raleway ExtraBold"/>
              <a:cs typeface="Raleway ExtraBold"/>
              <a:sym typeface="Raleway ExtraBold"/>
            </a:endParaRPr>
          </a:p>
        </p:txBody>
      </p:sp>
      <p:cxnSp>
        <p:nvCxnSpPr>
          <p:cNvPr id="61" name="Google Shape;61;p13"/>
          <p:cNvCxnSpPr/>
          <p:nvPr/>
        </p:nvCxnSpPr>
        <p:spPr>
          <a:xfrm>
            <a:off x="4203888" y="3316500"/>
            <a:ext cx="736200" cy="0"/>
          </a:xfrm>
          <a:prstGeom prst="straightConnector1">
            <a:avLst/>
          </a:prstGeom>
          <a:noFill/>
          <a:ln cap="flat" cmpd="sng" w="76200">
            <a:solidFill>
              <a:srgbClr val="F26722"/>
            </a:solidFill>
            <a:prstDash val="solid"/>
            <a:round/>
            <a:headEnd len="med" w="med" type="none"/>
            <a:tailEnd len="med" w="med" type="none"/>
          </a:ln>
        </p:spPr>
      </p:cxnSp>
      <p:pic>
        <p:nvPicPr>
          <p:cNvPr id="62" name="Google Shape;62;p13"/>
          <p:cNvPicPr preferRelativeResize="0"/>
          <p:nvPr/>
        </p:nvPicPr>
        <p:blipFill>
          <a:blip r:embed="rId3">
            <a:alphaModFix/>
          </a:blip>
          <a:stretch>
            <a:fillRect/>
          </a:stretch>
        </p:blipFill>
        <p:spPr>
          <a:xfrm>
            <a:off x="3722063" y="4055249"/>
            <a:ext cx="1699876" cy="6167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pic>
        <p:nvPicPr>
          <p:cNvPr descr="Swiss Landscape | Hiking with my cousin in the beautiful Swi ..." id="143" name="Google Shape;143;p22"/>
          <p:cNvPicPr preferRelativeResize="0"/>
          <p:nvPr>
            <p:ph idx="2" type="pic"/>
          </p:nvPr>
        </p:nvPicPr>
        <p:blipFill rotWithShape="1">
          <a:blip r:embed="rId3">
            <a:alphaModFix/>
          </a:blip>
          <a:srcRect b="30977" l="0" r="0" t="30977"/>
          <a:stretch/>
        </p:blipFill>
        <p:spPr>
          <a:xfrm>
            <a:off x="-17700" y="0"/>
            <a:ext cx="9161700" cy="2328300"/>
          </a:xfrm>
          <a:prstGeom prst="rect">
            <a:avLst/>
          </a:prstGeom>
          <a:ln>
            <a:noFill/>
          </a:ln>
        </p:spPr>
      </p:pic>
      <p:sp>
        <p:nvSpPr>
          <p:cNvPr id="144" name="Google Shape;144;p22"/>
          <p:cNvSpPr/>
          <p:nvPr/>
        </p:nvSpPr>
        <p:spPr>
          <a:xfrm>
            <a:off x="1395100" y="1142150"/>
            <a:ext cx="6339300" cy="2583300"/>
          </a:xfrm>
          <a:prstGeom prst="rect">
            <a:avLst/>
          </a:prstGeom>
          <a:solidFill>
            <a:srgbClr val="003047"/>
          </a:solidFill>
          <a:ln>
            <a:noFill/>
          </a:ln>
          <a:effectLst>
            <a:outerShdw blurRad="214313" rotWithShape="0" algn="bl" dir="2940000" dist="3810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45" name="Google Shape;145;p22"/>
          <p:cNvCxnSpPr/>
          <p:nvPr/>
        </p:nvCxnSpPr>
        <p:spPr>
          <a:xfrm rot="10800000">
            <a:off x="4327650" y="3367200"/>
            <a:ext cx="471000" cy="0"/>
          </a:xfrm>
          <a:prstGeom prst="straightConnector1">
            <a:avLst/>
          </a:prstGeom>
          <a:noFill/>
          <a:ln cap="flat" cmpd="sng" w="76200">
            <a:solidFill>
              <a:srgbClr val="F26722"/>
            </a:solidFill>
            <a:prstDash val="solid"/>
            <a:round/>
            <a:headEnd len="med" w="med" type="none"/>
            <a:tailEnd len="med" w="med" type="none"/>
          </a:ln>
        </p:spPr>
      </p:cxnSp>
      <p:sp>
        <p:nvSpPr>
          <p:cNvPr id="146" name="Google Shape;146;p22"/>
          <p:cNvSpPr txBox="1"/>
          <p:nvPr/>
        </p:nvSpPr>
        <p:spPr>
          <a:xfrm>
            <a:off x="1559850" y="1810125"/>
            <a:ext cx="6024300" cy="1034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0">
                <a:solidFill>
                  <a:srgbClr val="FFFFFF"/>
                </a:solidFill>
                <a:latin typeface="Raleway"/>
                <a:ea typeface="Raleway"/>
                <a:cs typeface="Raleway"/>
                <a:sym typeface="Raleway"/>
              </a:rPr>
              <a:t>The Current </a:t>
            </a:r>
            <a:r>
              <a:rPr b="1" lang="en" sz="6000">
                <a:solidFill>
                  <a:schemeClr val="lt1"/>
                </a:solidFill>
                <a:latin typeface="Raleway"/>
                <a:ea typeface="Raleway"/>
                <a:cs typeface="Raleway"/>
                <a:sym typeface="Raleway"/>
              </a:rPr>
              <a:t>Landscape</a:t>
            </a:r>
            <a:r>
              <a:rPr b="1" lang="en" sz="6000">
                <a:solidFill>
                  <a:srgbClr val="FFFFFF"/>
                </a:solidFill>
                <a:latin typeface="Raleway"/>
                <a:ea typeface="Raleway"/>
                <a:cs typeface="Raleway"/>
                <a:sym typeface="Raleway"/>
              </a:rPr>
              <a:t> </a:t>
            </a:r>
            <a:endParaRPr b="1" sz="6000">
              <a:solidFill>
                <a:srgbClr val="FFFFFF"/>
              </a:solidFill>
              <a:latin typeface="Raleway"/>
              <a:ea typeface="Raleway"/>
              <a:cs typeface="Raleway"/>
              <a:sym typeface="Raleway"/>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pic>
        <p:nvPicPr>
          <p:cNvPr descr="Free Images : sea, cloud, horizon, afterglow, sunset, sun, orange ..." id="151" name="Google Shape;151;p23"/>
          <p:cNvPicPr preferRelativeResize="0"/>
          <p:nvPr>
            <p:ph idx="2" type="pic"/>
          </p:nvPr>
        </p:nvPicPr>
        <p:blipFill rotWithShape="1">
          <a:blip r:embed="rId3">
            <a:alphaModFix/>
          </a:blip>
          <a:srcRect b="0" l="19048" r="19048" t="0"/>
          <a:stretch/>
        </p:blipFill>
        <p:spPr>
          <a:xfrm>
            <a:off x="6519200" y="2016906"/>
            <a:ext cx="2468700" cy="2654098"/>
          </a:xfrm>
          <a:prstGeom prst="rect">
            <a:avLst/>
          </a:prstGeom>
          <a:ln>
            <a:noFill/>
          </a:ln>
        </p:spPr>
      </p:pic>
      <p:pic>
        <p:nvPicPr>
          <p:cNvPr descr="Mountain crags (Provided by Getty Images)" id="152" name="Google Shape;152;p23"/>
          <p:cNvPicPr preferRelativeResize="0"/>
          <p:nvPr>
            <p:ph idx="2" type="pic"/>
          </p:nvPr>
        </p:nvPicPr>
        <p:blipFill rotWithShape="1">
          <a:blip r:embed="rId4">
            <a:alphaModFix/>
          </a:blip>
          <a:srcRect b="0" l="19954" r="19960" t="0"/>
          <a:stretch/>
        </p:blipFill>
        <p:spPr>
          <a:xfrm>
            <a:off x="4042950" y="255631"/>
            <a:ext cx="2468700" cy="2654097"/>
          </a:xfrm>
          <a:prstGeom prst="rect">
            <a:avLst/>
          </a:prstGeom>
          <a:ln>
            <a:noFill/>
          </a:ln>
        </p:spPr>
      </p:pic>
      <p:sp>
        <p:nvSpPr>
          <p:cNvPr id="153" name="Google Shape;153;p23"/>
          <p:cNvSpPr txBox="1"/>
          <p:nvPr/>
        </p:nvSpPr>
        <p:spPr>
          <a:xfrm>
            <a:off x="232375" y="131700"/>
            <a:ext cx="4339500" cy="10158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800"/>
              </a:spcBef>
              <a:spcAft>
                <a:spcPts val="1200"/>
              </a:spcAft>
              <a:buNone/>
            </a:pPr>
            <a:r>
              <a:rPr lang="en" sz="3000">
                <a:solidFill>
                  <a:srgbClr val="003047"/>
                </a:solidFill>
                <a:latin typeface="Raleway ExtraBold"/>
                <a:ea typeface="Raleway ExtraBold"/>
                <a:cs typeface="Raleway ExtraBold"/>
                <a:sym typeface="Raleway ExtraBold"/>
              </a:rPr>
              <a:t>BEST </a:t>
            </a:r>
            <a:br>
              <a:rPr lang="en" sz="3000">
                <a:solidFill>
                  <a:srgbClr val="003047"/>
                </a:solidFill>
                <a:latin typeface="Raleway ExtraBold"/>
                <a:ea typeface="Raleway ExtraBold"/>
                <a:cs typeface="Raleway ExtraBold"/>
                <a:sym typeface="Raleway ExtraBold"/>
              </a:rPr>
            </a:br>
            <a:r>
              <a:rPr lang="en" sz="3000">
                <a:solidFill>
                  <a:srgbClr val="003047"/>
                </a:solidFill>
                <a:latin typeface="Raleway ExtraBold"/>
                <a:ea typeface="Raleway ExtraBold"/>
                <a:cs typeface="Raleway ExtraBold"/>
                <a:sym typeface="Raleway ExtraBold"/>
              </a:rPr>
              <a:t>PRACTICE</a:t>
            </a:r>
            <a:endParaRPr sz="3000">
              <a:solidFill>
                <a:srgbClr val="003047"/>
              </a:solidFill>
              <a:latin typeface="Raleway ExtraBold"/>
              <a:ea typeface="Raleway ExtraBold"/>
              <a:cs typeface="Raleway ExtraBold"/>
              <a:sym typeface="Raleway ExtraBold"/>
            </a:endParaRPr>
          </a:p>
        </p:txBody>
      </p:sp>
      <p:sp>
        <p:nvSpPr>
          <p:cNvPr id="154" name="Google Shape;154;p23"/>
          <p:cNvSpPr txBox="1"/>
          <p:nvPr/>
        </p:nvSpPr>
        <p:spPr>
          <a:xfrm>
            <a:off x="232375" y="1249200"/>
            <a:ext cx="3532200" cy="1996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a:solidFill>
                  <a:srgbClr val="666666"/>
                </a:solidFill>
                <a:latin typeface="Raleway Medium"/>
                <a:ea typeface="Raleway Medium"/>
                <a:cs typeface="Raleway Medium"/>
                <a:sym typeface="Raleway Medium"/>
              </a:rPr>
              <a:t>I am not an expert and will not attempt to tell you how to run your program. </a:t>
            </a:r>
            <a:endParaRPr>
              <a:solidFill>
                <a:srgbClr val="666666"/>
              </a:solidFill>
              <a:latin typeface="Raleway Medium"/>
              <a:ea typeface="Raleway Medium"/>
              <a:cs typeface="Raleway Medium"/>
              <a:sym typeface="Raleway Medium"/>
            </a:endParaRPr>
          </a:p>
          <a:p>
            <a:pPr indent="0" lvl="0" marL="0" rtl="0" algn="l">
              <a:lnSpc>
                <a:spcPct val="115000"/>
              </a:lnSpc>
              <a:spcBef>
                <a:spcPts val="1200"/>
              </a:spcBef>
              <a:spcAft>
                <a:spcPts val="0"/>
              </a:spcAft>
              <a:buNone/>
            </a:pPr>
            <a:r>
              <a:rPr lang="en">
                <a:solidFill>
                  <a:srgbClr val="666666"/>
                </a:solidFill>
                <a:latin typeface="Raleway Medium"/>
                <a:ea typeface="Raleway Medium"/>
                <a:cs typeface="Raleway Medium"/>
                <a:sym typeface="Raleway Medium"/>
              </a:rPr>
              <a:t>However, I can speak to </a:t>
            </a:r>
            <a:r>
              <a:rPr lang="en">
                <a:solidFill>
                  <a:srgbClr val="666666"/>
                </a:solidFill>
                <a:latin typeface="Raleway Medium"/>
                <a:ea typeface="Raleway Medium"/>
                <a:cs typeface="Raleway Medium"/>
                <a:sym typeface="Raleway Medium"/>
              </a:rPr>
              <a:t>researched</a:t>
            </a:r>
            <a:r>
              <a:rPr lang="en">
                <a:solidFill>
                  <a:srgbClr val="666666"/>
                </a:solidFill>
                <a:latin typeface="Raleway Medium"/>
                <a:ea typeface="Raleway Medium"/>
                <a:cs typeface="Raleway Medium"/>
                <a:sym typeface="Raleway Medium"/>
              </a:rPr>
              <a:t> based best </a:t>
            </a:r>
            <a:r>
              <a:rPr lang="en">
                <a:solidFill>
                  <a:srgbClr val="666666"/>
                </a:solidFill>
                <a:latin typeface="Raleway Medium"/>
                <a:ea typeface="Raleway Medium"/>
                <a:cs typeface="Raleway Medium"/>
                <a:sym typeface="Raleway Medium"/>
              </a:rPr>
              <a:t>practices</a:t>
            </a:r>
            <a:r>
              <a:rPr lang="en">
                <a:solidFill>
                  <a:srgbClr val="666666"/>
                </a:solidFill>
                <a:latin typeface="Raleway Medium"/>
                <a:ea typeface="Raleway Medium"/>
                <a:cs typeface="Raleway Medium"/>
                <a:sym typeface="Raleway Medium"/>
              </a:rPr>
              <a:t> when supporting justice impacted youth to build connection to community and school. </a:t>
            </a:r>
            <a:endParaRPr>
              <a:solidFill>
                <a:srgbClr val="666666"/>
              </a:solidFill>
              <a:latin typeface="Raleway Medium"/>
              <a:ea typeface="Raleway Medium"/>
              <a:cs typeface="Raleway Medium"/>
              <a:sym typeface="Raleway Medium"/>
            </a:endParaRPr>
          </a:p>
          <a:p>
            <a:pPr indent="0" lvl="0" marL="0" rtl="0" algn="l">
              <a:lnSpc>
                <a:spcPct val="115000"/>
              </a:lnSpc>
              <a:spcBef>
                <a:spcPts val="1200"/>
              </a:spcBef>
              <a:spcAft>
                <a:spcPts val="0"/>
              </a:spcAft>
              <a:buNone/>
            </a:pPr>
            <a:r>
              <a:rPr lang="en">
                <a:solidFill>
                  <a:srgbClr val="666666"/>
                </a:solidFill>
                <a:latin typeface="Raleway Medium"/>
                <a:ea typeface="Raleway Medium"/>
                <a:cs typeface="Raleway Medium"/>
                <a:sym typeface="Raleway Medium"/>
              </a:rPr>
              <a:t>The</a:t>
            </a:r>
            <a:r>
              <a:rPr lang="en">
                <a:solidFill>
                  <a:srgbClr val="666666"/>
                </a:solidFill>
                <a:latin typeface="Raleway Medium"/>
                <a:ea typeface="Raleway Medium"/>
                <a:cs typeface="Raleway Medium"/>
                <a:sym typeface="Raleway Medium"/>
              </a:rPr>
              <a:t> goal to to provide you with some ideas and resources that may help to change your perception of students. </a:t>
            </a:r>
            <a:endParaRPr>
              <a:solidFill>
                <a:srgbClr val="666666"/>
              </a:solidFill>
              <a:latin typeface="Raleway Medium"/>
              <a:ea typeface="Raleway Medium"/>
              <a:cs typeface="Raleway Medium"/>
              <a:sym typeface="Raleway Medium"/>
            </a:endParaRPr>
          </a:p>
          <a:p>
            <a:pPr indent="0" lvl="0" marL="0" rtl="0" algn="l">
              <a:lnSpc>
                <a:spcPct val="115000"/>
              </a:lnSpc>
              <a:spcBef>
                <a:spcPts val="1200"/>
              </a:spcBef>
              <a:spcAft>
                <a:spcPts val="1200"/>
              </a:spcAft>
              <a:buNone/>
            </a:pPr>
            <a:r>
              <a:t/>
            </a:r>
            <a:endParaRPr>
              <a:solidFill>
                <a:srgbClr val="666666"/>
              </a:solidFill>
              <a:latin typeface="Raleway Medium"/>
              <a:ea typeface="Raleway Medium"/>
              <a:cs typeface="Raleway Medium"/>
              <a:sym typeface="Raleway Medium"/>
            </a:endParaRPr>
          </a:p>
        </p:txBody>
      </p:sp>
      <p:sp>
        <p:nvSpPr>
          <p:cNvPr id="155" name="Google Shape;155;p23"/>
          <p:cNvSpPr/>
          <p:nvPr/>
        </p:nvSpPr>
        <p:spPr>
          <a:xfrm>
            <a:off x="6508700" y="255625"/>
            <a:ext cx="2489700" cy="2207700"/>
          </a:xfrm>
          <a:prstGeom prst="rect">
            <a:avLst/>
          </a:prstGeom>
          <a:solidFill>
            <a:srgbClr val="00304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6" name="Google Shape;156;p23"/>
          <p:cNvSpPr/>
          <p:nvPr/>
        </p:nvSpPr>
        <p:spPr>
          <a:xfrm>
            <a:off x="4032450" y="2463288"/>
            <a:ext cx="2489700" cy="2207700"/>
          </a:xfrm>
          <a:prstGeom prst="rect">
            <a:avLst/>
          </a:prstGeom>
          <a:solidFill>
            <a:srgbClr val="00304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7" name="Google Shape;157;p23"/>
          <p:cNvSpPr txBox="1"/>
          <p:nvPr/>
        </p:nvSpPr>
        <p:spPr>
          <a:xfrm>
            <a:off x="6661750" y="400800"/>
            <a:ext cx="2191200" cy="1869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1200">
                <a:solidFill>
                  <a:srgbClr val="FFFFFF"/>
                </a:solidFill>
                <a:latin typeface="Raleway Medium"/>
                <a:ea typeface="Raleway Medium"/>
                <a:cs typeface="Raleway Medium"/>
                <a:sym typeface="Raleway Medium"/>
              </a:rPr>
              <a:t>Barriers are common for our population of students. </a:t>
            </a:r>
            <a:endParaRPr sz="1200">
              <a:solidFill>
                <a:srgbClr val="FFFFFF"/>
              </a:solidFill>
              <a:latin typeface="Raleway Medium"/>
              <a:ea typeface="Raleway Medium"/>
              <a:cs typeface="Raleway Medium"/>
              <a:sym typeface="Raleway Medium"/>
            </a:endParaRPr>
          </a:p>
          <a:p>
            <a:pPr indent="-304800" lvl="0" marL="457200" rtl="0" algn="l">
              <a:lnSpc>
                <a:spcPct val="115000"/>
              </a:lnSpc>
              <a:spcBef>
                <a:spcPts val="1200"/>
              </a:spcBef>
              <a:spcAft>
                <a:spcPts val="0"/>
              </a:spcAft>
              <a:buClr>
                <a:srgbClr val="FFFFFF"/>
              </a:buClr>
              <a:buSzPts val="1200"/>
              <a:buFont typeface="Raleway Medium"/>
              <a:buChar char="●"/>
            </a:pPr>
            <a:r>
              <a:rPr lang="en" sz="1200">
                <a:solidFill>
                  <a:srgbClr val="FFFFFF"/>
                </a:solidFill>
                <a:latin typeface="Raleway Medium"/>
                <a:ea typeface="Raleway Medium"/>
                <a:cs typeface="Raleway Medium"/>
                <a:sym typeface="Raleway Medium"/>
              </a:rPr>
              <a:t>ACEs</a:t>
            </a:r>
            <a:endParaRPr sz="1200">
              <a:solidFill>
                <a:srgbClr val="FFFFFF"/>
              </a:solidFill>
              <a:latin typeface="Raleway Medium"/>
              <a:ea typeface="Raleway Medium"/>
              <a:cs typeface="Raleway Medium"/>
              <a:sym typeface="Raleway Medium"/>
            </a:endParaRPr>
          </a:p>
          <a:p>
            <a:pPr indent="-304800" lvl="0" marL="457200" rtl="0" algn="l">
              <a:lnSpc>
                <a:spcPct val="115000"/>
              </a:lnSpc>
              <a:spcBef>
                <a:spcPts val="0"/>
              </a:spcBef>
              <a:spcAft>
                <a:spcPts val="0"/>
              </a:spcAft>
              <a:buClr>
                <a:srgbClr val="FFFFFF"/>
              </a:buClr>
              <a:buSzPts val="1200"/>
              <a:buFont typeface="Raleway Medium"/>
              <a:buChar char="●"/>
            </a:pPr>
            <a:r>
              <a:rPr lang="en" sz="1200">
                <a:solidFill>
                  <a:srgbClr val="FFFFFF"/>
                </a:solidFill>
                <a:latin typeface="Raleway Medium"/>
                <a:ea typeface="Raleway Medium"/>
                <a:cs typeface="Raleway Medium"/>
                <a:sym typeface="Raleway Medium"/>
              </a:rPr>
              <a:t>Family</a:t>
            </a:r>
            <a:endParaRPr sz="1200">
              <a:solidFill>
                <a:srgbClr val="FFFFFF"/>
              </a:solidFill>
              <a:latin typeface="Raleway Medium"/>
              <a:ea typeface="Raleway Medium"/>
              <a:cs typeface="Raleway Medium"/>
              <a:sym typeface="Raleway Medium"/>
            </a:endParaRPr>
          </a:p>
          <a:p>
            <a:pPr indent="-304800" lvl="0" marL="457200" rtl="0" algn="l">
              <a:lnSpc>
                <a:spcPct val="115000"/>
              </a:lnSpc>
              <a:spcBef>
                <a:spcPts val="0"/>
              </a:spcBef>
              <a:spcAft>
                <a:spcPts val="0"/>
              </a:spcAft>
              <a:buClr>
                <a:srgbClr val="FFFFFF"/>
              </a:buClr>
              <a:buSzPts val="1200"/>
              <a:buFont typeface="Raleway Medium"/>
              <a:buChar char="●"/>
            </a:pPr>
            <a:r>
              <a:rPr lang="en" sz="1200">
                <a:solidFill>
                  <a:srgbClr val="FFFFFF"/>
                </a:solidFill>
                <a:latin typeface="Raleway Medium"/>
                <a:ea typeface="Raleway Medium"/>
                <a:cs typeface="Raleway Medium"/>
                <a:sym typeface="Raleway Medium"/>
              </a:rPr>
              <a:t>School</a:t>
            </a:r>
            <a:endParaRPr sz="1200">
              <a:solidFill>
                <a:srgbClr val="FFFFFF"/>
              </a:solidFill>
              <a:latin typeface="Raleway Medium"/>
              <a:ea typeface="Raleway Medium"/>
              <a:cs typeface="Raleway Medium"/>
              <a:sym typeface="Raleway Medium"/>
            </a:endParaRPr>
          </a:p>
          <a:p>
            <a:pPr indent="-304800" lvl="0" marL="457200" rtl="0" algn="l">
              <a:lnSpc>
                <a:spcPct val="115000"/>
              </a:lnSpc>
              <a:spcBef>
                <a:spcPts val="0"/>
              </a:spcBef>
              <a:spcAft>
                <a:spcPts val="0"/>
              </a:spcAft>
              <a:buClr>
                <a:srgbClr val="FFFFFF"/>
              </a:buClr>
              <a:buSzPts val="1200"/>
              <a:buFont typeface="Raleway Medium"/>
              <a:buChar char="●"/>
            </a:pPr>
            <a:r>
              <a:rPr lang="en" sz="1200">
                <a:solidFill>
                  <a:srgbClr val="FFFFFF"/>
                </a:solidFill>
                <a:latin typeface="Raleway Medium"/>
                <a:ea typeface="Raleway Medium"/>
                <a:cs typeface="Raleway Medium"/>
                <a:sym typeface="Raleway Medium"/>
              </a:rPr>
              <a:t>SED </a:t>
            </a:r>
            <a:endParaRPr sz="1200">
              <a:solidFill>
                <a:srgbClr val="FFFFFF"/>
              </a:solidFill>
              <a:latin typeface="Raleway Medium"/>
              <a:ea typeface="Raleway Medium"/>
              <a:cs typeface="Raleway Medium"/>
              <a:sym typeface="Raleway Medium"/>
            </a:endParaRPr>
          </a:p>
        </p:txBody>
      </p:sp>
      <p:sp>
        <p:nvSpPr>
          <p:cNvPr id="158" name="Google Shape;158;p23"/>
          <p:cNvSpPr txBox="1"/>
          <p:nvPr/>
        </p:nvSpPr>
        <p:spPr>
          <a:xfrm>
            <a:off x="4174975" y="2632650"/>
            <a:ext cx="2191200" cy="1869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1200">
                <a:solidFill>
                  <a:srgbClr val="FFFFFF"/>
                </a:solidFill>
                <a:latin typeface="Raleway Medium"/>
                <a:ea typeface="Raleway Medium"/>
                <a:cs typeface="Raleway Medium"/>
                <a:sym typeface="Raleway Medium"/>
              </a:rPr>
              <a:t>The horizon is what we are looking toward.</a:t>
            </a:r>
            <a:endParaRPr sz="1200">
              <a:solidFill>
                <a:srgbClr val="FFFFFF"/>
              </a:solidFill>
              <a:latin typeface="Raleway Medium"/>
              <a:ea typeface="Raleway Medium"/>
              <a:cs typeface="Raleway Medium"/>
              <a:sym typeface="Raleway Medium"/>
            </a:endParaRPr>
          </a:p>
          <a:p>
            <a:pPr indent="-304800" lvl="0" marL="457200" rtl="0" algn="l">
              <a:lnSpc>
                <a:spcPct val="115000"/>
              </a:lnSpc>
              <a:spcBef>
                <a:spcPts val="1200"/>
              </a:spcBef>
              <a:spcAft>
                <a:spcPts val="0"/>
              </a:spcAft>
              <a:buClr>
                <a:srgbClr val="FFFFFF"/>
              </a:buClr>
              <a:buSzPts val="1200"/>
              <a:buFont typeface="Raleway Medium"/>
              <a:buChar char="●"/>
            </a:pPr>
            <a:r>
              <a:rPr lang="en" sz="1200">
                <a:solidFill>
                  <a:srgbClr val="FFFFFF"/>
                </a:solidFill>
                <a:latin typeface="Raleway Medium"/>
                <a:ea typeface="Raleway Medium"/>
                <a:cs typeface="Raleway Medium"/>
                <a:sym typeface="Raleway Medium"/>
              </a:rPr>
              <a:t>CTE</a:t>
            </a:r>
            <a:endParaRPr sz="1200">
              <a:solidFill>
                <a:srgbClr val="FFFFFF"/>
              </a:solidFill>
              <a:latin typeface="Raleway Medium"/>
              <a:ea typeface="Raleway Medium"/>
              <a:cs typeface="Raleway Medium"/>
              <a:sym typeface="Raleway Medium"/>
            </a:endParaRPr>
          </a:p>
          <a:p>
            <a:pPr indent="-304800" lvl="0" marL="457200" rtl="0" algn="l">
              <a:lnSpc>
                <a:spcPct val="115000"/>
              </a:lnSpc>
              <a:spcBef>
                <a:spcPts val="0"/>
              </a:spcBef>
              <a:spcAft>
                <a:spcPts val="0"/>
              </a:spcAft>
              <a:buClr>
                <a:srgbClr val="FFFFFF"/>
              </a:buClr>
              <a:buSzPts val="1200"/>
              <a:buFont typeface="Raleway Medium"/>
              <a:buChar char="●"/>
            </a:pPr>
            <a:r>
              <a:rPr lang="en" sz="1200">
                <a:solidFill>
                  <a:srgbClr val="FFFFFF"/>
                </a:solidFill>
                <a:latin typeface="Raleway Medium"/>
                <a:ea typeface="Raleway Medium"/>
                <a:cs typeface="Raleway Medium"/>
                <a:sym typeface="Raleway Medium"/>
              </a:rPr>
              <a:t>Academic Rigor</a:t>
            </a:r>
            <a:endParaRPr sz="1200">
              <a:solidFill>
                <a:srgbClr val="FFFFFF"/>
              </a:solidFill>
              <a:latin typeface="Raleway Medium"/>
              <a:ea typeface="Raleway Medium"/>
              <a:cs typeface="Raleway Medium"/>
              <a:sym typeface="Raleway Medium"/>
            </a:endParaRPr>
          </a:p>
          <a:p>
            <a:pPr indent="-304800" lvl="0" marL="457200" rtl="0" algn="l">
              <a:lnSpc>
                <a:spcPct val="115000"/>
              </a:lnSpc>
              <a:spcBef>
                <a:spcPts val="0"/>
              </a:spcBef>
              <a:spcAft>
                <a:spcPts val="0"/>
              </a:spcAft>
              <a:buClr>
                <a:srgbClr val="FFFFFF"/>
              </a:buClr>
              <a:buSzPts val="1200"/>
              <a:buFont typeface="Raleway Medium"/>
              <a:buChar char="●"/>
            </a:pPr>
            <a:r>
              <a:rPr lang="en" sz="1200">
                <a:solidFill>
                  <a:srgbClr val="FFFFFF"/>
                </a:solidFill>
                <a:latin typeface="Raleway Medium"/>
                <a:ea typeface="Raleway Medium"/>
                <a:cs typeface="Raleway Medium"/>
                <a:sym typeface="Raleway Medium"/>
              </a:rPr>
              <a:t>Community Connection</a:t>
            </a:r>
            <a:endParaRPr sz="1200">
              <a:solidFill>
                <a:srgbClr val="FFFFFF"/>
              </a:solidFill>
              <a:latin typeface="Raleway Medium"/>
              <a:ea typeface="Raleway Medium"/>
              <a:cs typeface="Raleway Medium"/>
              <a:sym typeface="Raleway Medium"/>
            </a:endParaRPr>
          </a:p>
          <a:p>
            <a:pPr indent="-304800" lvl="0" marL="457200" rtl="0" algn="l">
              <a:lnSpc>
                <a:spcPct val="115000"/>
              </a:lnSpc>
              <a:spcBef>
                <a:spcPts val="0"/>
              </a:spcBef>
              <a:spcAft>
                <a:spcPts val="0"/>
              </a:spcAft>
              <a:buClr>
                <a:srgbClr val="FFFFFF"/>
              </a:buClr>
              <a:buSzPts val="1200"/>
              <a:buFont typeface="Raleway Medium"/>
              <a:buChar char="●"/>
            </a:pPr>
            <a:r>
              <a:rPr lang="en" sz="1200">
                <a:solidFill>
                  <a:srgbClr val="FFFFFF"/>
                </a:solidFill>
                <a:latin typeface="Raleway Medium"/>
                <a:ea typeface="Raleway Medium"/>
                <a:cs typeface="Raleway Medium"/>
                <a:sym typeface="Raleway Medium"/>
              </a:rPr>
              <a:t>Post Secondary Options</a:t>
            </a:r>
            <a:endParaRPr sz="1200">
              <a:solidFill>
                <a:srgbClr val="FFFFFF"/>
              </a:solidFill>
              <a:latin typeface="Raleway Medium"/>
              <a:ea typeface="Raleway Medium"/>
              <a:cs typeface="Raleway Medium"/>
              <a:sym typeface="Raleway Medium"/>
            </a:endParaRPr>
          </a:p>
        </p:txBody>
      </p:sp>
      <p:cxnSp>
        <p:nvCxnSpPr>
          <p:cNvPr id="159" name="Google Shape;159;p23"/>
          <p:cNvCxnSpPr/>
          <p:nvPr/>
        </p:nvCxnSpPr>
        <p:spPr>
          <a:xfrm rot="10800000">
            <a:off x="343950" y="1147500"/>
            <a:ext cx="471000" cy="0"/>
          </a:xfrm>
          <a:prstGeom prst="straightConnector1">
            <a:avLst/>
          </a:prstGeom>
          <a:noFill/>
          <a:ln cap="flat" cmpd="sng" w="76200">
            <a:solidFill>
              <a:srgbClr val="F26722"/>
            </a:solidFill>
            <a:prstDash val="solid"/>
            <a:round/>
            <a:headEnd len="med" w="med" type="none"/>
            <a:tailEnd len="med" w="med"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4"/>
          <p:cNvSpPr/>
          <p:nvPr/>
        </p:nvSpPr>
        <p:spPr>
          <a:xfrm>
            <a:off x="0" y="0"/>
            <a:ext cx="9144000" cy="852000"/>
          </a:xfrm>
          <a:prstGeom prst="rect">
            <a:avLst/>
          </a:prstGeom>
          <a:solidFill>
            <a:srgbClr val="00304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5" name="Google Shape;165;p24"/>
          <p:cNvSpPr txBox="1"/>
          <p:nvPr/>
        </p:nvSpPr>
        <p:spPr>
          <a:xfrm>
            <a:off x="273925" y="131700"/>
            <a:ext cx="8525400" cy="6003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800"/>
              </a:spcBef>
              <a:spcAft>
                <a:spcPts val="1200"/>
              </a:spcAft>
              <a:buNone/>
            </a:pPr>
            <a:r>
              <a:rPr lang="en" sz="3000">
                <a:solidFill>
                  <a:srgbClr val="FFFFFF"/>
                </a:solidFill>
                <a:latin typeface="Raleway ExtraBold"/>
                <a:ea typeface="Raleway ExtraBold"/>
                <a:cs typeface="Raleway ExtraBold"/>
                <a:sym typeface="Raleway ExtraBold"/>
              </a:rPr>
              <a:t>Barriers Our Student Face</a:t>
            </a:r>
            <a:endParaRPr sz="3000">
              <a:solidFill>
                <a:srgbClr val="FFFFFF"/>
              </a:solidFill>
              <a:latin typeface="Raleway ExtraBold"/>
              <a:ea typeface="Raleway ExtraBold"/>
              <a:cs typeface="Raleway ExtraBold"/>
              <a:sym typeface="Raleway ExtraBold"/>
            </a:endParaRPr>
          </a:p>
        </p:txBody>
      </p:sp>
      <p:sp>
        <p:nvSpPr>
          <p:cNvPr id="166" name="Google Shape;166;p24"/>
          <p:cNvSpPr txBox="1"/>
          <p:nvPr/>
        </p:nvSpPr>
        <p:spPr>
          <a:xfrm>
            <a:off x="232375" y="995950"/>
            <a:ext cx="3065400" cy="367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50">
                <a:solidFill>
                  <a:srgbClr val="666666"/>
                </a:solidFill>
                <a:highlight>
                  <a:srgbClr val="FFFFFF"/>
                </a:highlight>
                <a:latin typeface="Raleway Medium"/>
                <a:ea typeface="Raleway Medium"/>
                <a:cs typeface="Raleway Medium"/>
                <a:sym typeface="Raleway Medium"/>
              </a:rPr>
              <a:t>Stigma</a:t>
            </a:r>
            <a:endParaRPr sz="1850">
              <a:solidFill>
                <a:srgbClr val="666666"/>
              </a:solidFill>
              <a:highlight>
                <a:srgbClr val="FFFFFF"/>
              </a:highlight>
              <a:latin typeface="Raleway Medium"/>
              <a:ea typeface="Raleway Medium"/>
              <a:cs typeface="Raleway Medium"/>
              <a:sym typeface="Raleway Medium"/>
            </a:endParaRPr>
          </a:p>
          <a:p>
            <a:pPr indent="0" lvl="0" marL="0" rtl="0" algn="l">
              <a:spcBef>
                <a:spcPts val="0"/>
              </a:spcBef>
              <a:spcAft>
                <a:spcPts val="0"/>
              </a:spcAft>
              <a:buNone/>
            </a:pPr>
            <a:r>
              <a:rPr lang="en" sz="1850">
                <a:solidFill>
                  <a:srgbClr val="666666"/>
                </a:solidFill>
                <a:highlight>
                  <a:srgbClr val="FFFFFF"/>
                </a:highlight>
                <a:latin typeface="Raleway Medium"/>
                <a:ea typeface="Raleway Medium"/>
                <a:cs typeface="Raleway Medium"/>
                <a:sym typeface="Raleway Medium"/>
              </a:rPr>
              <a:t> </a:t>
            </a:r>
            <a:endParaRPr sz="1850">
              <a:solidFill>
                <a:srgbClr val="666666"/>
              </a:solidFill>
              <a:highlight>
                <a:srgbClr val="FFFFFF"/>
              </a:highlight>
              <a:latin typeface="Raleway Medium"/>
              <a:ea typeface="Raleway Medium"/>
              <a:cs typeface="Raleway Medium"/>
              <a:sym typeface="Raleway Medium"/>
            </a:endParaRPr>
          </a:p>
          <a:p>
            <a:pPr indent="0" lvl="0" marL="0" rtl="0" algn="l">
              <a:spcBef>
                <a:spcPts val="0"/>
              </a:spcBef>
              <a:spcAft>
                <a:spcPts val="0"/>
              </a:spcAft>
              <a:buNone/>
            </a:pPr>
            <a:r>
              <a:rPr lang="en" sz="1850">
                <a:solidFill>
                  <a:srgbClr val="666666"/>
                </a:solidFill>
                <a:highlight>
                  <a:srgbClr val="FFFFFF"/>
                </a:highlight>
                <a:latin typeface="Raleway Medium"/>
                <a:ea typeface="Raleway Medium"/>
                <a:cs typeface="Raleway Medium"/>
                <a:sym typeface="Raleway Medium"/>
              </a:rPr>
              <a:t>Re-Entry to Districts</a:t>
            </a:r>
            <a:endParaRPr sz="1850">
              <a:solidFill>
                <a:srgbClr val="666666"/>
              </a:solidFill>
              <a:highlight>
                <a:srgbClr val="FFFFFF"/>
              </a:highlight>
              <a:latin typeface="Raleway Medium"/>
              <a:ea typeface="Raleway Medium"/>
              <a:cs typeface="Raleway Medium"/>
              <a:sym typeface="Raleway Medium"/>
            </a:endParaRPr>
          </a:p>
          <a:p>
            <a:pPr indent="0" lvl="0" marL="0" rtl="0" algn="l">
              <a:spcBef>
                <a:spcPts val="0"/>
              </a:spcBef>
              <a:spcAft>
                <a:spcPts val="0"/>
              </a:spcAft>
              <a:buNone/>
            </a:pPr>
            <a:r>
              <a:t/>
            </a:r>
            <a:endParaRPr sz="1850">
              <a:solidFill>
                <a:srgbClr val="666666"/>
              </a:solidFill>
              <a:highlight>
                <a:srgbClr val="FFFFFF"/>
              </a:highlight>
              <a:latin typeface="Raleway Medium"/>
              <a:ea typeface="Raleway Medium"/>
              <a:cs typeface="Raleway Medium"/>
              <a:sym typeface="Raleway Medium"/>
            </a:endParaRPr>
          </a:p>
          <a:p>
            <a:pPr indent="0" lvl="0" marL="0" rtl="0" algn="l">
              <a:spcBef>
                <a:spcPts val="0"/>
              </a:spcBef>
              <a:spcAft>
                <a:spcPts val="0"/>
              </a:spcAft>
              <a:buNone/>
            </a:pPr>
            <a:r>
              <a:rPr lang="en" sz="1850">
                <a:solidFill>
                  <a:srgbClr val="666666"/>
                </a:solidFill>
                <a:highlight>
                  <a:srgbClr val="FFFFFF"/>
                </a:highlight>
                <a:latin typeface="Raleway Medium"/>
                <a:ea typeface="Raleway Medium"/>
                <a:cs typeface="Raleway Medium"/>
                <a:sym typeface="Raleway Medium"/>
              </a:rPr>
              <a:t>Enrollment in Alternative Programs</a:t>
            </a:r>
            <a:endParaRPr sz="1850">
              <a:solidFill>
                <a:srgbClr val="666666"/>
              </a:solidFill>
              <a:highlight>
                <a:srgbClr val="FFFFFF"/>
              </a:highlight>
              <a:latin typeface="Raleway Medium"/>
              <a:ea typeface="Raleway Medium"/>
              <a:cs typeface="Raleway Medium"/>
              <a:sym typeface="Raleway Medium"/>
            </a:endParaRPr>
          </a:p>
          <a:p>
            <a:pPr indent="0" lvl="0" marL="0" rtl="0" algn="l">
              <a:spcBef>
                <a:spcPts val="0"/>
              </a:spcBef>
              <a:spcAft>
                <a:spcPts val="0"/>
              </a:spcAft>
              <a:buNone/>
            </a:pPr>
            <a:r>
              <a:t/>
            </a:r>
            <a:endParaRPr sz="1850">
              <a:solidFill>
                <a:srgbClr val="666666"/>
              </a:solidFill>
              <a:highlight>
                <a:srgbClr val="FFFFFF"/>
              </a:highlight>
              <a:latin typeface="Raleway Medium"/>
              <a:ea typeface="Raleway Medium"/>
              <a:cs typeface="Raleway Medium"/>
              <a:sym typeface="Raleway Medium"/>
            </a:endParaRPr>
          </a:p>
          <a:p>
            <a:pPr indent="0" lvl="0" marL="0" rtl="0" algn="l">
              <a:spcBef>
                <a:spcPts val="0"/>
              </a:spcBef>
              <a:spcAft>
                <a:spcPts val="0"/>
              </a:spcAft>
              <a:buNone/>
            </a:pPr>
            <a:r>
              <a:rPr lang="en" sz="1850">
                <a:solidFill>
                  <a:srgbClr val="666666"/>
                </a:solidFill>
                <a:highlight>
                  <a:srgbClr val="FFFFFF"/>
                </a:highlight>
                <a:latin typeface="Raleway Medium"/>
                <a:ea typeface="Raleway Medium"/>
                <a:cs typeface="Raleway Medium"/>
                <a:sym typeface="Raleway Medium"/>
              </a:rPr>
              <a:t>Lack of Pro-Social Opportunities</a:t>
            </a:r>
            <a:endParaRPr sz="1250">
              <a:solidFill>
                <a:srgbClr val="666666"/>
              </a:solidFill>
              <a:highlight>
                <a:srgbClr val="FFFFFF"/>
              </a:highlight>
              <a:latin typeface="Raleway Medium"/>
              <a:ea typeface="Raleway Medium"/>
              <a:cs typeface="Raleway Medium"/>
              <a:sym typeface="Raleway Medium"/>
            </a:endParaRPr>
          </a:p>
        </p:txBody>
      </p:sp>
      <p:cxnSp>
        <p:nvCxnSpPr>
          <p:cNvPr id="167" name="Google Shape;167;p24"/>
          <p:cNvCxnSpPr/>
          <p:nvPr/>
        </p:nvCxnSpPr>
        <p:spPr>
          <a:xfrm>
            <a:off x="4383450" y="700200"/>
            <a:ext cx="377100" cy="0"/>
          </a:xfrm>
          <a:prstGeom prst="straightConnector1">
            <a:avLst/>
          </a:prstGeom>
          <a:noFill/>
          <a:ln cap="flat" cmpd="sng" w="38100">
            <a:solidFill>
              <a:srgbClr val="F26722"/>
            </a:solidFill>
            <a:prstDash val="solid"/>
            <a:round/>
            <a:headEnd len="med" w="med" type="none"/>
            <a:tailEnd len="med" w="med" type="none"/>
          </a:ln>
        </p:spPr>
      </p:cxnSp>
      <p:pic>
        <p:nvPicPr>
          <p:cNvPr id="168" name="Google Shape;168;p24" title="Gemini_Generated_Image_r3nkwpr3nkwpr3nk.png"/>
          <p:cNvPicPr preferRelativeResize="0"/>
          <p:nvPr>
            <p:ph idx="2" type="pic"/>
          </p:nvPr>
        </p:nvPicPr>
        <p:blipFill rotWithShape="1">
          <a:blip r:embed="rId3">
            <a:alphaModFix/>
          </a:blip>
          <a:srcRect b="-4876" l="7416" r="6747" t="-3478"/>
          <a:stretch/>
        </p:blipFill>
        <p:spPr>
          <a:xfrm>
            <a:off x="3479575" y="960775"/>
            <a:ext cx="5524798" cy="3804300"/>
          </a:xfrm>
          <a:prstGeom prst="rect">
            <a:avLst/>
          </a:prstGeom>
          <a:ln cap="flat" cmpd="sng" w="28575">
            <a:solidFill>
              <a:srgbClr val="B7B7B7"/>
            </a:solidFill>
            <a:prstDash val="solid"/>
            <a:round/>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pic>
        <p:nvPicPr>
          <p:cNvPr id="173" name="Google Shape;173;p25" title="unnamed (5).png"/>
          <p:cNvPicPr preferRelativeResize="0"/>
          <p:nvPr>
            <p:ph idx="2" type="pic"/>
          </p:nvPr>
        </p:nvPicPr>
        <p:blipFill rotWithShape="1">
          <a:blip r:embed="rId3">
            <a:alphaModFix/>
          </a:blip>
          <a:srcRect b="-1706" l="-13795" r="-12070" t="-1706"/>
          <a:stretch/>
        </p:blipFill>
        <p:spPr>
          <a:xfrm>
            <a:off x="35275" y="0"/>
            <a:ext cx="8950001" cy="490925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pic>
        <p:nvPicPr>
          <p:cNvPr descr="Royalty-Free photo: Painting of ship with stars on night sky | PickPik" id="178" name="Google Shape;178;p26"/>
          <p:cNvPicPr preferRelativeResize="0"/>
          <p:nvPr>
            <p:ph idx="2" type="pic"/>
          </p:nvPr>
        </p:nvPicPr>
        <p:blipFill rotWithShape="1">
          <a:blip r:embed="rId3">
            <a:alphaModFix/>
          </a:blip>
          <a:srcRect b="0" l="19017" r="19017" t="0"/>
          <a:stretch/>
        </p:blipFill>
        <p:spPr>
          <a:xfrm>
            <a:off x="507150" y="2651288"/>
            <a:ext cx="1685100" cy="1811701"/>
          </a:xfrm>
          <a:prstGeom prst="rect">
            <a:avLst/>
          </a:prstGeom>
          <a:ln cap="flat" cmpd="sng" w="19050">
            <a:solidFill>
              <a:srgbClr val="000000"/>
            </a:solidFill>
            <a:prstDash val="solid"/>
            <a:round/>
            <a:headEnd len="sm" w="sm" type="none"/>
            <a:tailEnd len="sm" w="sm" type="none"/>
          </a:ln>
        </p:spPr>
      </p:pic>
      <p:pic>
        <p:nvPicPr>
          <p:cNvPr descr="open, field, sunset, untitled, park, fog, morning, early | Piqsels" id="179" name="Google Shape;179;p26"/>
          <p:cNvPicPr preferRelativeResize="0"/>
          <p:nvPr>
            <p:ph idx="2" type="pic"/>
          </p:nvPr>
        </p:nvPicPr>
        <p:blipFill rotWithShape="1">
          <a:blip r:embed="rId4">
            <a:alphaModFix/>
          </a:blip>
          <a:srcRect b="0" l="18979" r="18979" t="0"/>
          <a:stretch/>
        </p:blipFill>
        <p:spPr>
          <a:xfrm>
            <a:off x="2655342" y="2651288"/>
            <a:ext cx="1685099" cy="1811699"/>
          </a:xfrm>
          <a:prstGeom prst="rect">
            <a:avLst/>
          </a:prstGeom>
          <a:ln cap="flat" cmpd="sng" w="19050">
            <a:solidFill>
              <a:srgbClr val="000000"/>
            </a:solidFill>
            <a:prstDash val="solid"/>
            <a:round/>
            <a:headEnd len="sm" w="sm" type="none"/>
            <a:tailEnd len="sm" w="sm" type="none"/>
          </a:ln>
        </p:spPr>
      </p:pic>
      <p:pic>
        <p:nvPicPr>
          <p:cNvPr descr="finding balance | collected many rocks for mini cairns ..." id="180" name="Google Shape;180;p26"/>
          <p:cNvPicPr preferRelativeResize="0"/>
          <p:nvPr>
            <p:ph idx="2" type="pic"/>
          </p:nvPr>
        </p:nvPicPr>
        <p:blipFill rotWithShape="1">
          <a:blip r:embed="rId5">
            <a:alphaModFix/>
          </a:blip>
          <a:srcRect b="0" l="18938" r="18931" t="0"/>
          <a:stretch/>
        </p:blipFill>
        <p:spPr>
          <a:xfrm>
            <a:off x="4803533" y="2651287"/>
            <a:ext cx="1685100" cy="1811701"/>
          </a:xfrm>
          <a:prstGeom prst="rect">
            <a:avLst/>
          </a:prstGeom>
          <a:ln cap="flat" cmpd="sng" w="19050">
            <a:solidFill>
              <a:srgbClr val="000000"/>
            </a:solidFill>
            <a:prstDash val="solid"/>
            <a:round/>
            <a:headEnd len="sm" w="sm" type="none"/>
            <a:tailEnd len="sm" w="sm" type="none"/>
          </a:ln>
        </p:spPr>
      </p:pic>
      <p:pic>
        <p:nvPicPr>
          <p:cNvPr descr="Old schoolhouse room image - Free stock photo - Public Domain ..." id="181" name="Google Shape;181;p26"/>
          <p:cNvPicPr preferRelativeResize="0"/>
          <p:nvPr>
            <p:ph idx="2" type="pic"/>
          </p:nvPr>
        </p:nvPicPr>
        <p:blipFill rotWithShape="1">
          <a:blip r:embed="rId6">
            <a:alphaModFix/>
          </a:blip>
          <a:srcRect b="0" l="15124" r="15117" t="0"/>
          <a:stretch/>
        </p:blipFill>
        <p:spPr>
          <a:xfrm>
            <a:off x="6951725" y="2651288"/>
            <a:ext cx="1685100" cy="1811700"/>
          </a:xfrm>
          <a:prstGeom prst="rect">
            <a:avLst/>
          </a:prstGeom>
          <a:ln cap="flat" cmpd="sng" w="19050">
            <a:solidFill>
              <a:srgbClr val="000000"/>
            </a:solidFill>
            <a:prstDash val="solid"/>
            <a:round/>
            <a:headEnd len="sm" w="sm" type="none"/>
            <a:tailEnd len="sm" w="sm" type="none"/>
          </a:ln>
        </p:spPr>
      </p:pic>
      <p:sp>
        <p:nvSpPr>
          <p:cNvPr id="182" name="Google Shape;182;p26"/>
          <p:cNvSpPr txBox="1"/>
          <p:nvPr/>
        </p:nvSpPr>
        <p:spPr>
          <a:xfrm>
            <a:off x="232375" y="131700"/>
            <a:ext cx="4339500" cy="10158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800"/>
              </a:spcBef>
              <a:spcAft>
                <a:spcPts val="1200"/>
              </a:spcAft>
              <a:buNone/>
            </a:pPr>
            <a:r>
              <a:rPr lang="en" sz="3000">
                <a:solidFill>
                  <a:srgbClr val="003047"/>
                </a:solidFill>
                <a:latin typeface="Raleway ExtraBold"/>
                <a:ea typeface="Raleway ExtraBold"/>
                <a:cs typeface="Raleway ExtraBold"/>
                <a:sym typeface="Raleway ExtraBold"/>
              </a:rPr>
              <a:t>THE REALITY OF REENTRY</a:t>
            </a:r>
            <a:endParaRPr sz="3000">
              <a:solidFill>
                <a:srgbClr val="003047"/>
              </a:solidFill>
              <a:latin typeface="Raleway ExtraBold"/>
              <a:ea typeface="Raleway ExtraBold"/>
              <a:cs typeface="Raleway ExtraBold"/>
              <a:sym typeface="Raleway ExtraBold"/>
            </a:endParaRPr>
          </a:p>
        </p:txBody>
      </p:sp>
      <p:sp>
        <p:nvSpPr>
          <p:cNvPr id="183" name="Google Shape;183;p26"/>
          <p:cNvSpPr txBox="1"/>
          <p:nvPr/>
        </p:nvSpPr>
        <p:spPr>
          <a:xfrm>
            <a:off x="3589200" y="648450"/>
            <a:ext cx="5115000" cy="1619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lang="en">
                <a:solidFill>
                  <a:srgbClr val="666666"/>
                </a:solidFill>
                <a:latin typeface="Raleway Medium"/>
                <a:ea typeface="Raleway Medium"/>
                <a:cs typeface="Raleway Medium"/>
                <a:sym typeface="Raleway Medium"/>
              </a:rPr>
              <a:t>Students often face difficulties in returning to school. The barriers can often be </a:t>
            </a:r>
            <a:r>
              <a:rPr lang="en">
                <a:solidFill>
                  <a:srgbClr val="666666"/>
                </a:solidFill>
                <a:latin typeface="Raleway Medium"/>
                <a:ea typeface="Raleway Medium"/>
                <a:cs typeface="Raleway Medium"/>
                <a:sym typeface="Raleway Medium"/>
              </a:rPr>
              <a:t>overwhelming</a:t>
            </a:r>
            <a:r>
              <a:rPr lang="en">
                <a:solidFill>
                  <a:srgbClr val="666666"/>
                </a:solidFill>
                <a:latin typeface="Raleway Medium"/>
                <a:ea typeface="Raleway Medium"/>
                <a:cs typeface="Raleway Medium"/>
                <a:sym typeface="Raleway Medium"/>
              </a:rPr>
              <a:t> for students and their </a:t>
            </a:r>
            <a:r>
              <a:rPr lang="en">
                <a:solidFill>
                  <a:srgbClr val="666666"/>
                </a:solidFill>
                <a:latin typeface="Raleway Medium"/>
                <a:ea typeface="Raleway Medium"/>
                <a:cs typeface="Raleway Medium"/>
                <a:sym typeface="Raleway Medium"/>
              </a:rPr>
              <a:t>families</a:t>
            </a:r>
            <a:r>
              <a:rPr lang="en">
                <a:solidFill>
                  <a:srgbClr val="666666"/>
                </a:solidFill>
                <a:latin typeface="Raleway Medium"/>
                <a:ea typeface="Raleway Medium"/>
                <a:cs typeface="Raleway Medium"/>
                <a:sym typeface="Raleway Medium"/>
              </a:rPr>
              <a:t>. </a:t>
            </a:r>
            <a:endParaRPr sz="1800">
              <a:solidFill>
                <a:srgbClr val="595959"/>
              </a:solidFill>
            </a:endParaRPr>
          </a:p>
        </p:txBody>
      </p:sp>
      <p:sp>
        <p:nvSpPr>
          <p:cNvPr id="184" name="Google Shape;184;p26"/>
          <p:cNvSpPr txBox="1"/>
          <p:nvPr/>
        </p:nvSpPr>
        <p:spPr>
          <a:xfrm>
            <a:off x="420600" y="2295475"/>
            <a:ext cx="1865400" cy="327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200"/>
              </a:spcBef>
              <a:spcAft>
                <a:spcPts val="1200"/>
              </a:spcAft>
              <a:buNone/>
            </a:pPr>
            <a:r>
              <a:rPr b="1" lang="en" sz="1200">
                <a:solidFill>
                  <a:srgbClr val="003047"/>
                </a:solidFill>
                <a:latin typeface="Raleway"/>
                <a:ea typeface="Raleway"/>
                <a:cs typeface="Raleway"/>
                <a:sym typeface="Raleway"/>
              </a:rPr>
              <a:t>Navigating Enrollment</a:t>
            </a:r>
            <a:endParaRPr b="1" sz="1600">
              <a:solidFill>
                <a:srgbClr val="003047"/>
              </a:solidFill>
            </a:endParaRPr>
          </a:p>
        </p:txBody>
      </p:sp>
      <p:sp>
        <p:nvSpPr>
          <p:cNvPr id="185" name="Google Shape;185;p26"/>
          <p:cNvSpPr txBox="1"/>
          <p:nvPr/>
        </p:nvSpPr>
        <p:spPr>
          <a:xfrm>
            <a:off x="2659586" y="2295475"/>
            <a:ext cx="1725600" cy="327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200"/>
              </a:spcBef>
              <a:spcAft>
                <a:spcPts val="1200"/>
              </a:spcAft>
              <a:buNone/>
            </a:pPr>
            <a:r>
              <a:rPr b="1" lang="en" sz="1200">
                <a:solidFill>
                  <a:srgbClr val="003047"/>
                </a:solidFill>
                <a:latin typeface="Raleway"/>
                <a:ea typeface="Raleway"/>
                <a:cs typeface="Raleway"/>
                <a:sym typeface="Raleway"/>
              </a:rPr>
              <a:t>Placement</a:t>
            </a:r>
            <a:endParaRPr b="1" sz="1600">
              <a:solidFill>
                <a:srgbClr val="003047"/>
              </a:solidFill>
            </a:endParaRPr>
          </a:p>
        </p:txBody>
      </p:sp>
      <p:sp>
        <p:nvSpPr>
          <p:cNvPr id="186" name="Google Shape;186;p26"/>
          <p:cNvSpPr txBox="1"/>
          <p:nvPr/>
        </p:nvSpPr>
        <p:spPr>
          <a:xfrm>
            <a:off x="4758761" y="2295475"/>
            <a:ext cx="1725600" cy="327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200"/>
              </a:spcBef>
              <a:spcAft>
                <a:spcPts val="1200"/>
              </a:spcAft>
              <a:buNone/>
            </a:pPr>
            <a:r>
              <a:rPr b="1" lang="en" sz="1200">
                <a:solidFill>
                  <a:srgbClr val="003047"/>
                </a:solidFill>
                <a:latin typeface="Raleway"/>
                <a:ea typeface="Raleway"/>
                <a:cs typeface="Raleway"/>
                <a:sym typeface="Raleway"/>
              </a:rPr>
              <a:t>Credit </a:t>
            </a:r>
            <a:r>
              <a:rPr b="1" lang="en" sz="1200">
                <a:solidFill>
                  <a:srgbClr val="003047"/>
                </a:solidFill>
                <a:latin typeface="Raleway"/>
                <a:ea typeface="Raleway"/>
                <a:cs typeface="Raleway"/>
                <a:sym typeface="Raleway"/>
              </a:rPr>
              <a:t>Alignment</a:t>
            </a:r>
            <a:endParaRPr b="1" sz="1600">
              <a:solidFill>
                <a:srgbClr val="003047"/>
              </a:solidFill>
            </a:endParaRPr>
          </a:p>
        </p:txBody>
      </p:sp>
      <p:sp>
        <p:nvSpPr>
          <p:cNvPr id="187" name="Google Shape;187;p26"/>
          <p:cNvSpPr txBox="1"/>
          <p:nvPr/>
        </p:nvSpPr>
        <p:spPr>
          <a:xfrm>
            <a:off x="6857936" y="2295475"/>
            <a:ext cx="1725600" cy="327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200"/>
              </a:spcBef>
              <a:spcAft>
                <a:spcPts val="1200"/>
              </a:spcAft>
              <a:buNone/>
            </a:pPr>
            <a:r>
              <a:rPr b="1" lang="en" sz="1200">
                <a:solidFill>
                  <a:srgbClr val="003047"/>
                </a:solidFill>
                <a:latin typeface="Raleway"/>
                <a:ea typeface="Raleway"/>
                <a:cs typeface="Raleway"/>
                <a:sym typeface="Raleway"/>
              </a:rPr>
              <a:t>Behavior</a:t>
            </a:r>
            <a:endParaRPr b="1" sz="1600">
              <a:solidFill>
                <a:srgbClr val="003047"/>
              </a:solidFill>
            </a:endParaRPr>
          </a:p>
        </p:txBody>
      </p:sp>
      <p:cxnSp>
        <p:nvCxnSpPr>
          <p:cNvPr id="188" name="Google Shape;188;p26"/>
          <p:cNvCxnSpPr/>
          <p:nvPr/>
        </p:nvCxnSpPr>
        <p:spPr>
          <a:xfrm rot="10800000">
            <a:off x="360500" y="1147500"/>
            <a:ext cx="360300" cy="0"/>
          </a:xfrm>
          <a:prstGeom prst="straightConnector1">
            <a:avLst/>
          </a:prstGeom>
          <a:noFill/>
          <a:ln cap="flat" cmpd="sng" w="76200">
            <a:solidFill>
              <a:srgbClr val="F26722"/>
            </a:solidFill>
            <a:prstDash val="solid"/>
            <a:round/>
            <a:headEnd len="med" w="med" type="none"/>
            <a:tailEnd len="med" w="med" type="non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27"/>
          <p:cNvSpPr txBox="1"/>
          <p:nvPr/>
        </p:nvSpPr>
        <p:spPr>
          <a:xfrm>
            <a:off x="232375" y="131700"/>
            <a:ext cx="4339500" cy="6003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800"/>
              </a:spcBef>
              <a:spcAft>
                <a:spcPts val="1200"/>
              </a:spcAft>
              <a:buNone/>
            </a:pPr>
            <a:r>
              <a:rPr lang="en" sz="3000">
                <a:solidFill>
                  <a:srgbClr val="003047"/>
                </a:solidFill>
                <a:latin typeface="Raleway ExtraBold"/>
                <a:ea typeface="Raleway ExtraBold"/>
                <a:cs typeface="Raleway ExtraBold"/>
                <a:sym typeface="Raleway ExtraBold"/>
              </a:rPr>
              <a:t>WHAT WE HEAR</a:t>
            </a:r>
            <a:endParaRPr sz="3000">
              <a:solidFill>
                <a:srgbClr val="003047"/>
              </a:solidFill>
              <a:latin typeface="Raleway ExtraBold"/>
              <a:ea typeface="Raleway ExtraBold"/>
              <a:cs typeface="Raleway ExtraBold"/>
              <a:sym typeface="Raleway ExtraBold"/>
            </a:endParaRPr>
          </a:p>
        </p:txBody>
      </p:sp>
      <p:sp>
        <p:nvSpPr>
          <p:cNvPr id="194" name="Google Shape;194;p27"/>
          <p:cNvSpPr txBox="1"/>
          <p:nvPr/>
        </p:nvSpPr>
        <p:spPr>
          <a:xfrm>
            <a:off x="232375" y="1235050"/>
            <a:ext cx="6724800" cy="28809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1200"/>
              </a:spcBef>
              <a:spcAft>
                <a:spcPts val="0"/>
              </a:spcAft>
              <a:buClr>
                <a:srgbClr val="666666"/>
              </a:buClr>
              <a:buSzPts val="1400"/>
              <a:buFont typeface="Raleway Medium"/>
              <a:buChar char="●"/>
            </a:pPr>
            <a:r>
              <a:rPr lang="en">
                <a:solidFill>
                  <a:srgbClr val="666666"/>
                </a:solidFill>
                <a:latin typeface="Raleway Medium"/>
                <a:ea typeface="Raleway Medium"/>
                <a:cs typeface="Raleway Medium"/>
                <a:sym typeface="Raleway Medium"/>
              </a:rPr>
              <a:t>Scared to return to a comprehensive site </a:t>
            </a:r>
            <a:endParaRPr>
              <a:solidFill>
                <a:srgbClr val="666666"/>
              </a:solidFill>
              <a:latin typeface="Raleway Medium"/>
              <a:ea typeface="Raleway Medium"/>
              <a:cs typeface="Raleway Medium"/>
              <a:sym typeface="Raleway Medium"/>
            </a:endParaRPr>
          </a:p>
          <a:p>
            <a:pPr indent="-317500" lvl="0" marL="457200" rtl="0" algn="l">
              <a:lnSpc>
                <a:spcPct val="115000"/>
              </a:lnSpc>
              <a:spcBef>
                <a:spcPts val="0"/>
              </a:spcBef>
              <a:spcAft>
                <a:spcPts val="0"/>
              </a:spcAft>
              <a:buClr>
                <a:srgbClr val="666666"/>
              </a:buClr>
              <a:buSzPts val="1400"/>
              <a:buFont typeface="Raleway Medium"/>
              <a:buChar char="●"/>
            </a:pPr>
            <a:r>
              <a:rPr lang="en">
                <a:solidFill>
                  <a:srgbClr val="666666"/>
                </a:solidFill>
                <a:latin typeface="Raleway Medium"/>
                <a:ea typeface="Raleway Medium"/>
                <a:cs typeface="Raleway Medium"/>
                <a:sym typeface="Raleway Medium"/>
              </a:rPr>
              <a:t>Not sure if they are even welcome back on campus or if they are expelled </a:t>
            </a:r>
            <a:endParaRPr>
              <a:solidFill>
                <a:srgbClr val="666666"/>
              </a:solidFill>
              <a:latin typeface="Raleway Medium"/>
              <a:ea typeface="Raleway Medium"/>
              <a:cs typeface="Raleway Medium"/>
              <a:sym typeface="Raleway Medium"/>
            </a:endParaRPr>
          </a:p>
          <a:p>
            <a:pPr indent="-317500" lvl="0" marL="457200" rtl="0" algn="l">
              <a:lnSpc>
                <a:spcPct val="115000"/>
              </a:lnSpc>
              <a:spcBef>
                <a:spcPts val="0"/>
              </a:spcBef>
              <a:spcAft>
                <a:spcPts val="0"/>
              </a:spcAft>
              <a:buClr>
                <a:srgbClr val="666666"/>
              </a:buClr>
              <a:buSzPts val="1400"/>
              <a:buFont typeface="Raleway Medium"/>
              <a:buChar char="●"/>
            </a:pPr>
            <a:r>
              <a:rPr lang="en">
                <a:solidFill>
                  <a:srgbClr val="666666"/>
                </a:solidFill>
                <a:latin typeface="Raleway Medium"/>
                <a:ea typeface="Raleway Medium"/>
                <a:cs typeface="Raleway Medium"/>
                <a:sym typeface="Raleway Medium"/>
              </a:rPr>
              <a:t>“If your school shows up on their transcript the comp site will not take them back.” - Probation Officer</a:t>
            </a:r>
            <a:endParaRPr>
              <a:solidFill>
                <a:srgbClr val="666666"/>
              </a:solidFill>
              <a:latin typeface="Raleway Medium"/>
              <a:ea typeface="Raleway Medium"/>
              <a:cs typeface="Raleway Medium"/>
              <a:sym typeface="Raleway Medium"/>
            </a:endParaRPr>
          </a:p>
          <a:p>
            <a:pPr indent="-317500" lvl="0" marL="457200" rtl="0" algn="l">
              <a:lnSpc>
                <a:spcPct val="115000"/>
              </a:lnSpc>
              <a:spcBef>
                <a:spcPts val="0"/>
              </a:spcBef>
              <a:spcAft>
                <a:spcPts val="0"/>
              </a:spcAft>
              <a:buClr>
                <a:srgbClr val="666666"/>
              </a:buClr>
              <a:buSzPts val="1400"/>
              <a:buFont typeface="Raleway Medium"/>
              <a:buChar char="●"/>
            </a:pPr>
            <a:r>
              <a:rPr lang="en">
                <a:solidFill>
                  <a:srgbClr val="666666"/>
                </a:solidFill>
                <a:latin typeface="Raleway Medium"/>
                <a:ea typeface="Raleway Medium"/>
                <a:cs typeface="Raleway Medium"/>
                <a:sym typeface="Raleway Medium"/>
              </a:rPr>
              <a:t>Families do not know how to navigate the system to re-enroll their student</a:t>
            </a:r>
            <a:endParaRPr>
              <a:solidFill>
                <a:srgbClr val="666666"/>
              </a:solidFill>
              <a:latin typeface="Raleway Medium"/>
              <a:ea typeface="Raleway Medium"/>
              <a:cs typeface="Raleway Medium"/>
              <a:sym typeface="Raleway Medium"/>
            </a:endParaRPr>
          </a:p>
          <a:p>
            <a:pPr indent="-317500" lvl="0" marL="457200" rtl="0" algn="l">
              <a:lnSpc>
                <a:spcPct val="115000"/>
              </a:lnSpc>
              <a:spcBef>
                <a:spcPts val="0"/>
              </a:spcBef>
              <a:spcAft>
                <a:spcPts val="0"/>
              </a:spcAft>
              <a:buClr>
                <a:srgbClr val="666666"/>
              </a:buClr>
              <a:buSzPts val="1400"/>
              <a:buFont typeface="Raleway Medium"/>
              <a:buChar char="●"/>
            </a:pPr>
            <a:r>
              <a:rPr lang="en">
                <a:solidFill>
                  <a:srgbClr val="666666"/>
                </a:solidFill>
                <a:latin typeface="Raleway Medium"/>
                <a:ea typeface="Raleway Medium"/>
                <a:cs typeface="Raleway Medium"/>
                <a:sym typeface="Raleway Medium"/>
              </a:rPr>
              <a:t>There is an assumption that students do not want to return to the comprehensive sites</a:t>
            </a:r>
            <a:endParaRPr>
              <a:solidFill>
                <a:srgbClr val="666666"/>
              </a:solidFill>
              <a:latin typeface="Raleway Medium"/>
              <a:ea typeface="Raleway Medium"/>
              <a:cs typeface="Raleway Medium"/>
              <a:sym typeface="Raleway Medium"/>
            </a:endParaRPr>
          </a:p>
          <a:p>
            <a:pPr indent="-317500" lvl="0" marL="457200" rtl="0" algn="l">
              <a:lnSpc>
                <a:spcPct val="115000"/>
              </a:lnSpc>
              <a:spcBef>
                <a:spcPts val="0"/>
              </a:spcBef>
              <a:spcAft>
                <a:spcPts val="0"/>
              </a:spcAft>
              <a:buClr>
                <a:srgbClr val="666666"/>
              </a:buClr>
              <a:buSzPts val="1400"/>
              <a:buFont typeface="Raleway Medium"/>
              <a:buChar char="●"/>
            </a:pPr>
            <a:r>
              <a:rPr lang="en">
                <a:solidFill>
                  <a:srgbClr val="666666"/>
                </a:solidFill>
                <a:latin typeface="Raleway Medium"/>
                <a:ea typeface="Raleway Medium"/>
                <a:cs typeface="Raleway Medium"/>
                <a:sym typeface="Raleway Medium"/>
              </a:rPr>
              <a:t>Disruption of coming back to TMA will not allow them to return to their school or disrupt their credits they were working on</a:t>
            </a:r>
            <a:endParaRPr>
              <a:solidFill>
                <a:srgbClr val="666666"/>
              </a:solidFill>
              <a:latin typeface="Raleway Medium"/>
              <a:ea typeface="Raleway Medium"/>
              <a:cs typeface="Raleway Medium"/>
              <a:sym typeface="Raleway Medium"/>
            </a:endParaRPr>
          </a:p>
          <a:p>
            <a:pPr indent="0" lvl="0" marL="0" rtl="0" algn="l">
              <a:lnSpc>
                <a:spcPct val="115000"/>
              </a:lnSpc>
              <a:spcBef>
                <a:spcPts val="1200"/>
              </a:spcBef>
              <a:spcAft>
                <a:spcPts val="0"/>
              </a:spcAft>
              <a:buNone/>
            </a:pPr>
            <a:r>
              <a:t/>
            </a:r>
            <a:endParaRPr>
              <a:solidFill>
                <a:srgbClr val="666666"/>
              </a:solidFill>
              <a:latin typeface="Raleway Medium"/>
              <a:ea typeface="Raleway Medium"/>
              <a:cs typeface="Raleway Medium"/>
              <a:sym typeface="Raleway Medium"/>
            </a:endParaRPr>
          </a:p>
          <a:p>
            <a:pPr indent="0" lvl="0" marL="0" rtl="0" algn="l">
              <a:lnSpc>
                <a:spcPct val="115000"/>
              </a:lnSpc>
              <a:spcBef>
                <a:spcPts val="1200"/>
              </a:spcBef>
              <a:spcAft>
                <a:spcPts val="0"/>
              </a:spcAft>
              <a:buNone/>
            </a:pPr>
            <a:r>
              <a:t/>
            </a:r>
            <a:endParaRPr>
              <a:solidFill>
                <a:srgbClr val="666666"/>
              </a:solidFill>
              <a:latin typeface="Raleway Medium"/>
              <a:ea typeface="Raleway Medium"/>
              <a:cs typeface="Raleway Medium"/>
              <a:sym typeface="Raleway Medium"/>
            </a:endParaRPr>
          </a:p>
          <a:p>
            <a:pPr indent="0" lvl="0" marL="0" rtl="0" algn="l">
              <a:lnSpc>
                <a:spcPct val="115000"/>
              </a:lnSpc>
              <a:spcBef>
                <a:spcPts val="1200"/>
              </a:spcBef>
              <a:spcAft>
                <a:spcPts val="1200"/>
              </a:spcAft>
              <a:buNone/>
            </a:pPr>
            <a:r>
              <a:t/>
            </a:r>
            <a:endParaRPr>
              <a:solidFill>
                <a:srgbClr val="666666"/>
              </a:solidFill>
              <a:latin typeface="Raleway Medium"/>
              <a:ea typeface="Raleway Medium"/>
              <a:cs typeface="Raleway Medium"/>
              <a:sym typeface="Raleway Medium"/>
            </a:endParaRPr>
          </a:p>
        </p:txBody>
      </p:sp>
      <p:sp>
        <p:nvSpPr>
          <p:cNvPr id="195" name="Google Shape;195;p27"/>
          <p:cNvSpPr/>
          <p:nvPr/>
        </p:nvSpPr>
        <p:spPr>
          <a:xfrm>
            <a:off x="7188500" y="255625"/>
            <a:ext cx="1726800" cy="4275900"/>
          </a:xfrm>
          <a:prstGeom prst="rect">
            <a:avLst/>
          </a:prstGeom>
          <a:solidFill>
            <a:srgbClr val="00304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96" name="Google Shape;196;p27"/>
          <p:cNvCxnSpPr/>
          <p:nvPr/>
        </p:nvCxnSpPr>
        <p:spPr>
          <a:xfrm rot="10800000">
            <a:off x="343950" y="1147500"/>
            <a:ext cx="471000" cy="0"/>
          </a:xfrm>
          <a:prstGeom prst="straightConnector1">
            <a:avLst/>
          </a:prstGeom>
          <a:noFill/>
          <a:ln cap="flat" cmpd="sng" w="76200">
            <a:solidFill>
              <a:srgbClr val="F26722"/>
            </a:solidFill>
            <a:prstDash val="solid"/>
            <a:round/>
            <a:headEnd len="med" w="med" type="none"/>
            <a:tailEnd len="med" w="med" type="non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pic>
        <p:nvPicPr>
          <p:cNvPr descr="Mount Shasta (Karuk: úytaahkoo &quot;White | Free Photo - rawpixel" id="201" name="Google Shape;201;p28"/>
          <p:cNvPicPr preferRelativeResize="0"/>
          <p:nvPr>
            <p:ph idx="2" type="pic"/>
          </p:nvPr>
        </p:nvPicPr>
        <p:blipFill rotWithShape="1">
          <a:blip r:embed="rId3">
            <a:alphaModFix/>
          </a:blip>
          <a:srcRect b="34065" l="0" r="0" t="34068"/>
          <a:stretch/>
        </p:blipFill>
        <p:spPr>
          <a:xfrm>
            <a:off x="-17700" y="0"/>
            <a:ext cx="9161702" cy="2328301"/>
          </a:xfrm>
          <a:prstGeom prst="rect">
            <a:avLst/>
          </a:prstGeom>
          <a:ln>
            <a:noFill/>
          </a:ln>
        </p:spPr>
      </p:pic>
      <p:sp>
        <p:nvSpPr>
          <p:cNvPr id="202" name="Google Shape;202;p28"/>
          <p:cNvSpPr/>
          <p:nvPr/>
        </p:nvSpPr>
        <p:spPr>
          <a:xfrm>
            <a:off x="1395100" y="1142150"/>
            <a:ext cx="6339300" cy="2583300"/>
          </a:xfrm>
          <a:prstGeom prst="rect">
            <a:avLst/>
          </a:prstGeom>
          <a:solidFill>
            <a:srgbClr val="003047"/>
          </a:solidFill>
          <a:ln>
            <a:noFill/>
          </a:ln>
          <a:effectLst>
            <a:outerShdw blurRad="214313" rotWithShape="0" algn="bl" dir="2940000" dist="3810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203" name="Google Shape;203;p28"/>
          <p:cNvCxnSpPr/>
          <p:nvPr/>
        </p:nvCxnSpPr>
        <p:spPr>
          <a:xfrm rot="10800000">
            <a:off x="4327650" y="3367200"/>
            <a:ext cx="471000" cy="0"/>
          </a:xfrm>
          <a:prstGeom prst="straightConnector1">
            <a:avLst/>
          </a:prstGeom>
          <a:noFill/>
          <a:ln cap="flat" cmpd="sng" w="76200">
            <a:solidFill>
              <a:srgbClr val="F26722"/>
            </a:solidFill>
            <a:prstDash val="solid"/>
            <a:round/>
            <a:headEnd len="med" w="med" type="none"/>
            <a:tailEnd len="med" w="med" type="none"/>
          </a:ln>
        </p:spPr>
      </p:cxnSp>
      <p:sp>
        <p:nvSpPr>
          <p:cNvPr id="204" name="Google Shape;204;p28"/>
          <p:cNvSpPr txBox="1"/>
          <p:nvPr/>
        </p:nvSpPr>
        <p:spPr>
          <a:xfrm>
            <a:off x="1559850" y="1810125"/>
            <a:ext cx="6024300" cy="1034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0">
                <a:solidFill>
                  <a:srgbClr val="FFFFFF"/>
                </a:solidFill>
                <a:latin typeface="Raleway"/>
                <a:ea typeface="Raleway"/>
                <a:cs typeface="Raleway"/>
                <a:sym typeface="Raleway"/>
              </a:rPr>
              <a:t>The Goal </a:t>
            </a:r>
            <a:endParaRPr b="1" sz="6000">
              <a:solidFill>
                <a:srgbClr val="FFFFFF"/>
              </a:solidFill>
              <a:latin typeface="Raleway"/>
              <a:ea typeface="Raleway"/>
              <a:cs typeface="Raleway"/>
              <a:sym typeface="Raleway"/>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pic>
        <p:nvPicPr>
          <p:cNvPr descr="Free Images : sea, cloud, horizon, afterglow, sunset, sun, orange ..." id="209" name="Google Shape;209;p29"/>
          <p:cNvPicPr preferRelativeResize="0"/>
          <p:nvPr>
            <p:ph idx="2" type="pic"/>
          </p:nvPr>
        </p:nvPicPr>
        <p:blipFill rotWithShape="1">
          <a:blip r:embed="rId3">
            <a:alphaModFix/>
          </a:blip>
          <a:srcRect b="0" l="19048" r="19048" t="0"/>
          <a:stretch/>
        </p:blipFill>
        <p:spPr>
          <a:xfrm>
            <a:off x="6519200" y="2016906"/>
            <a:ext cx="2468700" cy="2654098"/>
          </a:xfrm>
          <a:prstGeom prst="rect">
            <a:avLst/>
          </a:prstGeom>
          <a:ln>
            <a:noFill/>
          </a:ln>
        </p:spPr>
      </p:pic>
      <p:pic>
        <p:nvPicPr>
          <p:cNvPr descr="Mountain crags (Provided by Getty Images)" id="210" name="Google Shape;210;p29"/>
          <p:cNvPicPr preferRelativeResize="0"/>
          <p:nvPr>
            <p:ph idx="2" type="pic"/>
          </p:nvPr>
        </p:nvPicPr>
        <p:blipFill rotWithShape="1">
          <a:blip r:embed="rId4">
            <a:alphaModFix/>
          </a:blip>
          <a:srcRect b="0" l="19954" r="19960" t="0"/>
          <a:stretch/>
        </p:blipFill>
        <p:spPr>
          <a:xfrm>
            <a:off x="4042950" y="255631"/>
            <a:ext cx="2468700" cy="2654097"/>
          </a:xfrm>
          <a:prstGeom prst="rect">
            <a:avLst/>
          </a:prstGeom>
          <a:ln>
            <a:noFill/>
          </a:ln>
        </p:spPr>
      </p:pic>
      <p:sp>
        <p:nvSpPr>
          <p:cNvPr id="211" name="Google Shape;211;p29"/>
          <p:cNvSpPr txBox="1"/>
          <p:nvPr/>
        </p:nvSpPr>
        <p:spPr>
          <a:xfrm>
            <a:off x="232375" y="131700"/>
            <a:ext cx="4339500" cy="6003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800"/>
              </a:spcBef>
              <a:spcAft>
                <a:spcPts val="1200"/>
              </a:spcAft>
              <a:buNone/>
            </a:pPr>
            <a:r>
              <a:rPr lang="en" sz="3000">
                <a:solidFill>
                  <a:srgbClr val="003047"/>
                </a:solidFill>
                <a:latin typeface="Raleway ExtraBold"/>
                <a:ea typeface="Raleway ExtraBold"/>
                <a:cs typeface="Raleway ExtraBold"/>
                <a:sym typeface="Raleway ExtraBold"/>
              </a:rPr>
              <a:t>GOALS</a:t>
            </a:r>
            <a:endParaRPr sz="3000">
              <a:solidFill>
                <a:srgbClr val="003047"/>
              </a:solidFill>
              <a:latin typeface="Raleway ExtraBold"/>
              <a:ea typeface="Raleway ExtraBold"/>
              <a:cs typeface="Raleway ExtraBold"/>
              <a:sym typeface="Raleway ExtraBold"/>
            </a:endParaRPr>
          </a:p>
        </p:txBody>
      </p:sp>
      <p:sp>
        <p:nvSpPr>
          <p:cNvPr id="212" name="Google Shape;212;p29"/>
          <p:cNvSpPr txBox="1"/>
          <p:nvPr/>
        </p:nvSpPr>
        <p:spPr>
          <a:xfrm>
            <a:off x="232375" y="1249200"/>
            <a:ext cx="3532200" cy="2937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a:solidFill>
                  <a:srgbClr val="666666"/>
                </a:solidFill>
                <a:latin typeface="Raleway Medium"/>
                <a:ea typeface="Raleway Medium"/>
                <a:cs typeface="Raleway Medium"/>
                <a:sym typeface="Raleway Medium"/>
              </a:rPr>
              <a:t>The primary goal is to change how the educational system perceives justice-impacted students to foster a more supportive environment</a:t>
            </a:r>
            <a:endParaRPr>
              <a:solidFill>
                <a:srgbClr val="666666"/>
              </a:solidFill>
              <a:latin typeface="Raleway Medium"/>
              <a:ea typeface="Raleway Medium"/>
              <a:cs typeface="Raleway Medium"/>
              <a:sym typeface="Raleway Medium"/>
            </a:endParaRPr>
          </a:p>
          <a:p>
            <a:pPr indent="0" lvl="0" marL="0" rtl="0" algn="l">
              <a:lnSpc>
                <a:spcPct val="115000"/>
              </a:lnSpc>
              <a:spcBef>
                <a:spcPts val="1200"/>
              </a:spcBef>
              <a:spcAft>
                <a:spcPts val="0"/>
              </a:spcAft>
              <a:buNone/>
            </a:pPr>
            <a:r>
              <a:rPr lang="en">
                <a:solidFill>
                  <a:srgbClr val="666666"/>
                </a:solidFill>
                <a:latin typeface="Raleway Medium"/>
                <a:ea typeface="Raleway Medium"/>
                <a:cs typeface="Raleway Medium"/>
                <a:sym typeface="Raleway Medium"/>
              </a:rPr>
              <a:t>Targeted support is needed to help these students develop a sense of belonging, particularly in rural communities</a:t>
            </a:r>
            <a:endParaRPr>
              <a:solidFill>
                <a:srgbClr val="666666"/>
              </a:solidFill>
              <a:latin typeface="Raleway Medium"/>
              <a:ea typeface="Raleway Medium"/>
              <a:cs typeface="Raleway Medium"/>
              <a:sym typeface="Raleway Medium"/>
            </a:endParaRPr>
          </a:p>
          <a:p>
            <a:pPr indent="0" lvl="0" marL="0" rtl="0" algn="l">
              <a:lnSpc>
                <a:spcPct val="115000"/>
              </a:lnSpc>
              <a:spcBef>
                <a:spcPts val="1200"/>
              </a:spcBef>
              <a:spcAft>
                <a:spcPts val="0"/>
              </a:spcAft>
              <a:buNone/>
            </a:pPr>
            <a:r>
              <a:t/>
            </a:r>
            <a:endParaRPr>
              <a:solidFill>
                <a:srgbClr val="666666"/>
              </a:solidFill>
              <a:latin typeface="Raleway Medium"/>
              <a:ea typeface="Raleway Medium"/>
              <a:cs typeface="Raleway Medium"/>
              <a:sym typeface="Raleway Medium"/>
            </a:endParaRPr>
          </a:p>
          <a:p>
            <a:pPr indent="0" lvl="0" marL="0" rtl="0" algn="l">
              <a:lnSpc>
                <a:spcPct val="115000"/>
              </a:lnSpc>
              <a:spcBef>
                <a:spcPts val="1200"/>
              </a:spcBef>
              <a:spcAft>
                <a:spcPts val="1200"/>
              </a:spcAft>
              <a:buNone/>
            </a:pPr>
            <a:r>
              <a:t/>
            </a:r>
            <a:endParaRPr>
              <a:solidFill>
                <a:srgbClr val="666666"/>
              </a:solidFill>
              <a:latin typeface="Raleway Medium"/>
              <a:ea typeface="Raleway Medium"/>
              <a:cs typeface="Raleway Medium"/>
              <a:sym typeface="Raleway Medium"/>
            </a:endParaRPr>
          </a:p>
        </p:txBody>
      </p:sp>
      <p:sp>
        <p:nvSpPr>
          <p:cNvPr id="213" name="Google Shape;213;p29"/>
          <p:cNvSpPr/>
          <p:nvPr/>
        </p:nvSpPr>
        <p:spPr>
          <a:xfrm>
            <a:off x="6508700" y="255625"/>
            <a:ext cx="2489700" cy="2207700"/>
          </a:xfrm>
          <a:prstGeom prst="rect">
            <a:avLst/>
          </a:prstGeom>
          <a:solidFill>
            <a:srgbClr val="00304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4" name="Google Shape;214;p29"/>
          <p:cNvSpPr/>
          <p:nvPr/>
        </p:nvSpPr>
        <p:spPr>
          <a:xfrm>
            <a:off x="4032450" y="2463288"/>
            <a:ext cx="2489700" cy="2207700"/>
          </a:xfrm>
          <a:prstGeom prst="rect">
            <a:avLst/>
          </a:prstGeom>
          <a:solidFill>
            <a:srgbClr val="00304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5" name="Google Shape;215;p29"/>
          <p:cNvSpPr txBox="1"/>
          <p:nvPr/>
        </p:nvSpPr>
        <p:spPr>
          <a:xfrm>
            <a:off x="6661750" y="400800"/>
            <a:ext cx="2191200" cy="1869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lang="en" sz="1200">
                <a:solidFill>
                  <a:schemeClr val="lt1"/>
                </a:solidFill>
                <a:latin typeface="Raleway Medium"/>
                <a:ea typeface="Raleway Medium"/>
                <a:cs typeface="Raleway Medium"/>
                <a:sym typeface="Raleway Medium"/>
              </a:rPr>
              <a:t>Help to change the educational system perception of justice impacted students to promote more support to develop a sense of belonging in rural communities.</a:t>
            </a:r>
            <a:endParaRPr sz="1200">
              <a:solidFill>
                <a:srgbClr val="FFFFFF"/>
              </a:solidFill>
              <a:latin typeface="Raleway Medium"/>
              <a:ea typeface="Raleway Medium"/>
              <a:cs typeface="Raleway Medium"/>
              <a:sym typeface="Raleway Medium"/>
            </a:endParaRPr>
          </a:p>
        </p:txBody>
      </p:sp>
      <p:sp>
        <p:nvSpPr>
          <p:cNvPr id="216" name="Google Shape;216;p29"/>
          <p:cNvSpPr txBox="1"/>
          <p:nvPr/>
        </p:nvSpPr>
        <p:spPr>
          <a:xfrm>
            <a:off x="4174975" y="2632650"/>
            <a:ext cx="2191200" cy="1869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1200">
                <a:solidFill>
                  <a:srgbClr val="FFFFFF"/>
                </a:solidFill>
                <a:latin typeface="Raleway Medium"/>
                <a:ea typeface="Raleway Medium"/>
                <a:cs typeface="Raleway Medium"/>
                <a:sym typeface="Raleway Medium"/>
              </a:rPr>
              <a:t>Help to lift the stigma that is placed on students who are justice impacted and in turn affecting their access to education, extracurricular activities, and other community activities that develop a sense of belonging.</a:t>
            </a:r>
            <a:endParaRPr sz="1200">
              <a:solidFill>
                <a:srgbClr val="FFFFFF"/>
              </a:solidFill>
              <a:latin typeface="Raleway Medium"/>
              <a:ea typeface="Raleway Medium"/>
              <a:cs typeface="Raleway Medium"/>
              <a:sym typeface="Raleway Medium"/>
            </a:endParaRPr>
          </a:p>
          <a:p>
            <a:pPr indent="-304800" lvl="0" marL="457200" rtl="0" algn="l">
              <a:lnSpc>
                <a:spcPct val="115000"/>
              </a:lnSpc>
              <a:spcBef>
                <a:spcPts val="1200"/>
              </a:spcBef>
              <a:spcAft>
                <a:spcPts val="0"/>
              </a:spcAft>
              <a:buClr>
                <a:srgbClr val="FFFFFF"/>
              </a:buClr>
              <a:buSzPts val="1200"/>
              <a:buFont typeface="Raleway Medium"/>
              <a:buChar char="●"/>
            </a:pPr>
            <a:r>
              <a:t/>
            </a:r>
            <a:endParaRPr sz="1200">
              <a:solidFill>
                <a:srgbClr val="FFFFFF"/>
              </a:solidFill>
              <a:latin typeface="Raleway Medium"/>
              <a:ea typeface="Raleway Medium"/>
              <a:cs typeface="Raleway Medium"/>
              <a:sym typeface="Raleway Medium"/>
            </a:endParaRPr>
          </a:p>
        </p:txBody>
      </p:sp>
      <p:cxnSp>
        <p:nvCxnSpPr>
          <p:cNvPr id="217" name="Google Shape;217;p29"/>
          <p:cNvCxnSpPr/>
          <p:nvPr/>
        </p:nvCxnSpPr>
        <p:spPr>
          <a:xfrm rot="10800000">
            <a:off x="343950" y="1147500"/>
            <a:ext cx="471000" cy="0"/>
          </a:xfrm>
          <a:prstGeom prst="straightConnector1">
            <a:avLst/>
          </a:prstGeom>
          <a:noFill/>
          <a:ln cap="flat" cmpd="sng" w="76200">
            <a:solidFill>
              <a:srgbClr val="F26722"/>
            </a:solidFill>
            <a:prstDash val="solid"/>
            <a:round/>
            <a:headEnd len="med" w="med" type="none"/>
            <a:tailEnd len="med" w="med" type="non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30"/>
          <p:cNvSpPr/>
          <p:nvPr/>
        </p:nvSpPr>
        <p:spPr>
          <a:xfrm>
            <a:off x="0" y="0"/>
            <a:ext cx="9144000" cy="852000"/>
          </a:xfrm>
          <a:prstGeom prst="rect">
            <a:avLst/>
          </a:prstGeom>
          <a:solidFill>
            <a:srgbClr val="00304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3" name="Google Shape;223;p30"/>
          <p:cNvSpPr txBox="1"/>
          <p:nvPr/>
        </p:nvSpPr>
        <p:spPr>
          <a:xfrm>
            <a:off x="273925" y="131700"/>
            <a:ext cx="8525400" cy="6003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800"/>
              </a:spcBef>
              <a:spcAft>
                <a:spcPts val="1200"/>
              </a:spcAft>
              <a:buNone/>
            </a:pPr>
            <a:r>
              <a:rPr lang="en" sz="3000">
                <a:solidFill>
                  <a:srgbClr val="FFFFFF"/>
                </a:solidFill>
                <a:latin typeface="Raleway ExtraBold"/>
                <a:ea typeface="Raleway ExtraBold"/>
                <a:cs typeface="Raleway ExtraBold"/>
                <a:sym typeface="Raleway ExtraBold"/>
              </a:rPr>
              <a:t>TRANSITION PLANNING</a:t>
            </a:r>
            <a:endParaRPr sz="3000">
              <a:solidFill>
                <a:srgbClr val="FFFFFF"/>
              </a:solidFill>
              <a:latin typeface="Raleway ExtraBold"/>
              <a:ea typeface="Raleway ExtraBold"/>
              <a:cs typeface="Raleway ExtraBold"/>
              <a:sym typeface="Raleway ExtraBold"/>
            </a:endParaRPr>
          </a:p>
        </p:txBody>
      </p:sp>
      <p:sp>
        <p:nvSpPr>
          <p:cNvPr id="224" name="Google Shape;224;p30"/>
          <p:cNvSpPr txBox="1"/>
          <p:nvPr/>
        </p:nvSpPr>
        <p:spPr>
          <a:xfrm>
            <a:off x="232375" y="995950"/>
            <a:ext cx="4855500" cy="3397800"/>
          </a:xfrm>
          <a:prstGeom prst="rect">
            <a:avLst/>
          </a:prstGeom>
          <a:noFill/>
          <a:ln>
            <a:noFill/>
          </a:ln>
        </p:spPr>
        <p:txBody>
          <a:bodyPr anchorCtr="0" anchor="t" bIns="91425" lIns="91425" spcFirstLastPara="1" rIns="91425" wrap="square" tIns="91425">
            <a:noAutofit/>
          </a:bodyPr>
          <a:lstStyle/>
          <a:p>
            <a:pPr indent="-307975" lvl="0" marL="457200" rtl="0" algn="just">
              <a:lnSpc>
                <a:spcPct val="115000"/>
              </a:lnSpc>
              <a:spcBef>
                <a:spcPts val="0"/>
              </a:spcBef>
              <a:spcAft>
                <a:spcPts val="0"/>
              </a:spcAft>
              <a:buClr>
                <a:srgbClr val="666666"/>
              </a:buClr>
              <a:buSzPts val="1250"/>
              <a:buFont typeface="Raleway Medium"/>
              <a:buChar char="●"/>
            </a:pPr>
            <a:r>
              <a:rPr lang="en" sz="1250">
                <a:solidFill>
                  <a:srgbClr val="666666"/>
                </a:solidFill>
                <a:highlight>
                  <a:srgbClr val="FFFFFF"/>
                </a:highlight>
                <a:latin typeface="Raleway Medium"/>
                <a:ea typeface="Raleway Medium"/>
                <a:cs typeface="Raleway Medium"/>
                <a:sym typeface="Raleway Medium"/>
              </a:rPr>
              <a:t>Planning for transition back to districts or for students post secondary goals</a:t>
            </a:r>
            <a:endParaRPr sz="1250">
              <a:solidFill>
                <a:srgbClr val="666666"/>
              </a:solidFill>
              <a:highlight>
                <a:srgbClr val="FFFFFF"/>
              </a:highlight>
              <a:latin typeface="Raleway Medium"/>
              <a:ea typeface="Raleway Medium"/>
              <a:cs typeface="Raleway Medium"/>
              <a:sym typeface="Raleway Medium"/>
            </a:endParaRPr>
          </a:p>
          <a:p>
            <a:pPr indent="-307975" lvl="0" marL="457200" rtl="0" algn="just">
              <a:lnSpc>
                <a:spcPct val="115000"/>
              </a:lnSpc>
              <a:spcBef>
                <a:spcPts val="0"/>
              </a:spcBef>
              <a:spcAft>
                <a:spcPts val="0"/>
              </a:spcAft>
              <a:buClr>
                <a:srgbClr val="666666"/>
              </a:buClr>
              <a:buSzPts val="1250"/>
              <a:buFont typeface="Raleway Medium"/>
              <a:buChar char="●"/>
            </a:pPr>
            <a:r>
              <a:rPr lang="en" sz="1250">
                <a:solidFill>
                  <a:srgbClr val="666666"/>
                </a:solidFill>
                <a:highlight>
                  <a:srgbClr val="FFFFFF"/>
                </a:highlight>
                <a:latin typeface="Raleway Medium"/>
                <a:ea typeface="Raleway Medium"/>
                <a:cs typeface="Raleway Medium"/>
                <a:sym typeface="Raleway Medium"/>
              </a:rPr>
              <a:t>Developing a </a:t>
            </a:r>
            <a:r>
              <a:rPr lang="en" sz="1250">
                <a:solidFill>
                  <a:srgbClr val="666666"/>
                </a:solidFill>
                <a:highlight>
                  <a:srgbClr val="FFFFFF"/>
                </a:highlight>
                <a:latin typeface="Raleway Medium"/>
                <a:ea typeface="Raleway Medium"/>
                <a:cs typeface="Raleway Medium"/>
                <a:sym typeface="Raleway Medium"/>
              </a:rPr>
              <a:t>record</a:t>
            </a:r>
            <a:r>
              <a:rPr lang="en" sz="1250">
                <a:solidFill>
                  <a:srgbClr val="666666"/>
                </a:solidFill>
                <a:highlight>
                  <a:srgbClr val="FFFFFF"/>
                </a:highlight>
                <a:latin typeface="Raleway Medium"/>
                <a:ea typeface="Raleway Medium"/>
                <a:cs typeface="Raleway Medium"/>
                <a:sym typeface="Raleway Medium"/>
              </a:rPr>
              <a:t> of support that is offered within the facility to help inform next placement</a:t>
            </a:r>
            <a:endParaRPr sz="1250">
              <a:solidFill>
                <a:srgbClr val="666666"/>
              </a:solidFill>
              <a:highlight>
                <a:srgbClr val="FFFFFF"/>
              </a:highlight>
              <a:latin typeface="Raleway Medium"/>
              <a:ea typeface="Raleway Medium"/>
              <a:cs typeface="Raleway Medium"/>
              <a:sym typeface="Raleway Medium"/>
            </a:endParaRPr>
          </a:p>
          <a:p>
            <a:pPr indent="-307975" lvl="0" marL="457200" rtl="0" algn="just">
              <a:lnSpc>
                <a:spcPct val="115000"/>
              </a:lnSpc>
              <a:spcBef>
                <a:spcPts val="0"/>
              </a:spcBef>
              <a:spcAft>
                <a:spcPts val="0"/>
              </a:spcAft>
              <a:buClr>
                <a:srgbClr val="666666"/>
              </a:buClr>
              <a:buSzPts val="1250"/>
              <a:buFont typeface="Raleway Medium"/>
              <a:buChar char="●"/>
            </a:pPr>
            <a:r>
              <a:rPr lang="en" sz="1250">
                <a:solidFill>
                  <a:srgbClr val="666666"/>
                </a:solidFill>
                <a:highlight>
                  <a:srgbClr val="FFFFFF"/>
                </a:highlight>
                <a:latin typeface="Raleway Medium"/>
                <a:ea typeface="Raleway Medium"/>
                <a:cs typeface="Raleway Medium"/>
                <a:sym typeface="Raleway Medium"/>
              </a:rPr>
              <a:t>Working with Probation to ensure that transition back to the district of residence is a smooth transition for student and their </a:t>
            </a:r>
            <a:r>
              <a:rPr lang="en" sz="1250">
                <a:solidFill>
                  <a:srgbClr val="666666"/>
                </a:solidFill>
                <a:highlight>
                  <a:srgbClr val="FFFFFF"/>
                </a:highlight>
                <a:latin typeface="Raleway Medium"/>
                <a:ea typeface="Raleway Medium"/>
                <a:cs typeface="Raleway Medium"/>
                <a:sym typeface="Raleway Medium"/>
              </a:rPr>
              <a:t>guardians</a:t>
            </a:r>
            <a:r>
              <a:rPr lang="en" sz="1250">
                <a:solidFill>
                  <a:srgbClr val="666666"/>
                </a:solidFill>
                <a:highlight>
                  <a:srgbClr val="FFFFFF"/>
                </a:highlight>
                <a:latin typeface="Raleway Medium"/>
                <a:ea typeface="Raleway Medium"/>
                <a:cs typeface="Raleway Medium"/>
                <a:sym typeface="Raleway Medium"/>
              </a:rPr>
              <a:t> to navigate</a:t>
            </a:r>
            <a:endParaRPr sz="1250">
              <a:solidFill>
                <a:srgbClr val="666666"/>
              </a:solidFill>
              <a:highlight>
                <a:srgbClr val="FFFFFF"/>
              </a:highlight>
              <a:latin typeface="Raleway Medium"/>
              <a:ea typeface="Raleway Medium"/>
              <a:cs typeface="Raleway Medium"/>
              <a:sym typeface="Raleway Medium"/>
            </a:endParaRPr>
          </a:p>
          <a:p>
            <a:pPr indent="-307975" lvl="0" marL="457200" rtl="0" algn="just">
              <a:lnSpc>
                <a:spcPct val="115000"/>
              </a:lnSpc>
              <a:spcBef>
                <a:spcPts val="0"/>
              </a:spcBef>
              <a:spcAft>
                <a:spcPts val="0"/>
              </a:spcAft>
              <a:buClr>
                <a:srgbClr val="666666"/>
              </a:buClr>
              <a:buSzPts val="1250"/>
              <a:buFont typeface="Raleway Medium"/>
              <a:buChar char="●"/>
            </a:pPr>
            <a:r>
              <a:rPr lang="en" sz="1250">
                <a:solidFill>
                  <a:srgbClr val="666666"/>
                </a:solidFill>
                <a:highlight>
                  <a:srgbClr val="FFFFFF"/>
                </a:highlight>
                <a:latin typeface="Raleway Medium"/>
                <a:ea typeface="Raleway Medium"/>
                <a:cs typeface="Raleway Medium"/>
                <a:sym typeface="Raleway Medium"/>
              </a:rPr>
              <a:t>Includes information helpful to districts in </a:t>
            </a:r>
            <a:r>
              <a:rPr lang="en" sz="1250">
                <a:solidFill>
                  <a:srgbClr val="666666"/>
                </a:solidFill>
                <a:highlight>
                  <a:srgbClr val="FFFFFF"/>
                </a:highlight>
                <a:latin typeface="Raleway Medium"/>
                <a:ea typeface="Raleway Medium"/>
                <a:cs typeface="Raleway Medium"/>
                <a:sym typeface="Raleway Medium"/>
              </a:rPr>
              <a:t>supporting</a:t>
            </a:r>
            <a:r>
              <a:rPr lang="en" sz="1250">
                <a:solidFill>
                  <a:srgbClr val="666666"/>
                </a:solidFill>
                <a:highlight>
                  <a:srgbClr val="FFFFFF"/>
                </a:highlight>
                <a:latin typeface="Raleway Medium"/>
                <a:ea typeface="Raleway Medium"/>
                <a:cs typeface="Raleway Medium"/>
                <a:sym typeface="Raleway Medium"/>
              </a:rPr>
              <a:t> students returning to their schools </a:t>
            </a:r>
            <a:endParaRPr sz="1250">
              <a:solidFill>
                <a:srgbClr val="666666"/>
              </a:solidFill>
              <a:highlight>
                <a:srgbClr val="FFFFFF"/>
              </a:highlight>
              <a:latin typeface="Raleway Medium"/>
              <a:ea typeface="Raleway Medium"/>
              <a:cs typeface="Raleway Medium"/>
              <a:sym typeface="Raleway Medium"/>
            </a:endParaRPr>
          </a:p>
          <a:p>
            <a:pPr indent="0" lvl="0" marL="0" rtl="0" algn="ctr">
              <a:spcBef>
                <a:spcPts val="1100"/>
              </a:spcBef>
              <a:spcAft>
                <a:spcPts val="0"/>
              </a:spcAft>
              <a:buNone/>
            </a:pPr>
            <a:r>
              <a:t/>
            </a:r>
            <a:endParaRPr>
              <a:solidFill>
                <a:srgbClr val="666666"/>
              </a:solidFill>
              <a:latin typeface="Raleway Medium"/>
              <a:ea typeface="Raleway Medium"/>
              <a:cs typeface="Raleway Medium"/>
              <a:sym typeface="Raleway Medium"/>
            </a:endParaRPr>
          </a:p>
        </p:txBody>
      </p:sp>
      <p:cxnSp>
        <p:nvCxnSpPr>
          <p:cNvPr id="225" name="Google Shape;225;p30"/>
          <p:cNvCxnSpPr/>
          <p:nvPr/>
        </p:nvCxnSpPr>
        <p:spPr>
          <a:xfrm>
            <a:off x="4383450" y="700200"/>
            <a:ext cx="377100" cy="0"/>
          </a:xfrm>
          <a:prstGeom prst="straightConnector1">
            <a:avLst/>
          </a:prstGeom>
          <a:noFill/>
          <a:ln cap="flat" cmpd="sng" w="38100">
            <a:solidFill>
              <a:srgbClr val="F26722"/>
            </a:solidFill>
            <a:prstDash val="solid"/>
            <a:round/>
            <a:headEnd len="med" w="med" type="none"/>
            <a:tailEnd len="med" w="med" type="none"/>
          </a:ln>
        </p:spPr>
      </p:cxnSp>
      <p:pic>
        <p:nvPicPr>
          <p:cNvPr id="226" name="Google Shape;226;p30" title="Screenshot 2026-04-21 at 11.04.34 AM.png"/>
          <p:cNvPicPr preferRelativeResize="0"/>
          <p:nvPr>
            <p:ph idx="2" type="pic"/>
          </p:nvPr>
        </p:nvPicPr>
        <p:blipFill rotWithShape="1">
          <a:blip r:embed="rId3">
            <a:alphaModFix/>
          </a:blip>
          <a:srcRect b="4653" l="0" r="0" t="4653"/>
          <a:stretch/>
        </p:blipFill>
        <p:spPr>
          <a:xfrm>
            <a:off x="5383550" y="960775"/>
            <a:ext cx="3620700" cy="3804299"/>
          </a:xfrm>
          <a:prstGeom prst="rect">
            <a:avLst/>
          </a:prstGeom>
          <a:ln cap="flat" cmpd="sng" w="28575">
            <a:solidFill>
              <a:srgbClr val="B7B7B7"/>
            </a:solidFill>
            <a:prstDash val="solid"/>
            <a:round/>
            <a:headEnd len="sm" w="sm" type="none"/>
            <a:tailEnd len="sm" w="sm" type="none"/>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31"/>
          <p:cNvSpPr txBox="1"/>
          <p:nvPr/>
        </p:nvSpPr>
        <p:spPr>
          <a:xfrm>
            <a:off x="232375" y="852000"/>
            <a:ext cx="8608500" cy="1587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rgbClr val="000000"/>
              </a:buClr>
              <a:buSzPts val="1100"/>
              <a:buFont typeface="Arial"/>
              <a:buNone/>
            </a:pPr>
            <a:r>
              <a:rPr lang="en">
                <a:solidFill>
                  <a:srgbClr val="666666"/>
                </a:solidFill>
                <a:latin typeface="Raleway Medium"/>
                <a:ea typeface="Raleway Medium"/>
                <a:cs typeface="Raleway Medium"/>
                <a:sym typeface="Raleway Medium"/>
              </a:rPr>
              <a:t>ILP - Individual Learning Plan &amp; Student Transition Support Form</a:t>
            </a:r>
            <a:endParaRPr>
              <a:solidFill>
                <a:srgbClr val="666666"/>
              </a:solidFill>
              <a:latin typeface="Raleway Medium"/>
              <a:ea typeface="Raleway Medium"/>
              <a:cs typeface="Raleway Medium"/>
              <a:sym typeface="Raleway Medium"/>
            </a:endParaRPr>
          </a:p>
          <a:p>
            <a:pPr indent="0" lvl="0" marL="0" rtl="0" algn="l">
              <a:spcBef>
                <a:spcPts val="1200"/>
              </a:spcBef>
              <a:spcAft>
                <a:spcPts val="0"/>
              </a:spcAft>
              <a:buNone/>
            </a:pPr>
            <a:r>
              <a:t/>
            </a:r>
            <a:endParaRPr sz="1800">
              <a:solidFill>
                <a:srgbClr val="595959"/>
              </a:solidFill>
            </a:endParaRPr>
          </a:p>
        </p:txBody>
      </p:sp>
      <p:pic>
        <p:nvPicPr>
          <p:cNvPr descr="hand, dark, display, overview, arrows, box, business, chalk | Piqsels" id="232" name="Google Shape;232;p31"/>
          <p:cNvPicPr preferRelativeResize="0"/>
          <p:nvPr>
            <p:ph idx="2" type="pic"/>
          </p:nvPr>
        </p:nvPicPr>
        <p:blipFill rotWithShape="1">
          <a:blip r:embed="rId3">
            <a:alphaModFix/>
          </a:blip>
          <a:srcRect b="0" l="15092" r="15099" t="0"/>
          <a:stretch/>
        </p:blipFill>
        <p:spPr>
          <a:xfrm>
            <a:off x="507150" y="2651288"/>
            <a:ext cx="1685099" cy="1811700"/>
          </a:xfrm>
          <a:prstGeom prst="rect">
            <a:avLst/>
          </a:prstGeom>
          <a:ln cap="flat" cmpd="sng" w="19050">
            <a:solidFill>
              <a:srgbClr val="000000"/>
            </a:solidFill>
            <a:prstDash val="solid"/>
            <a:round/>
            <a:headEnd len="sm" w="sm" type="none"/>
            <a:tailEnd len="sm" w="sm" type="none"/>
          </a:ln>
        </p:spPr>
      </p:pic>
      <p:pic>
        <p:nvPicPr>
          <p:cNvPr descr="Interview - Free of Charge Creative Commons Notepad 1 image" id="233" name="Google Shape;233;p31"/>
          <p:cNvPicPr preferRelativeResize="0"/>
          <p:nvPr>
            <p:ph idx="2" type="pic"/>
          </p:nvPr>
        </p:nvPicPr>
        <p:blipFill rotWithShape="1">
          <a:blip r:embed="rId4">
            <a:alphaModFix/>
          </a:blip>
          <a:srcRect b="0" l="19001" r="19007" t="0"/>
          <a:stretch/>
        </p:blipFill>
        <p:spPr>
          <a:xfrm>
            <a:off x="2655342" y="2651288"/>
            <a:ext cx="1685100" cy="1811700"/>
          </a:xfrm>
          <a:prstGeom prst="rect">
            <a:avLst/>
          </a:prstGeom>
          <a:ln cap="flat" cmpd="sng" w="19050">
            <a:solidFill>
              <a:srgbClr val="000000"/>
            </a:solidFill>
            <a:prstDash val="solid"/>
            <a:round/>
            <a:headEnd len="sm" w="sm" type="none"/>
            <a:tailEnd len="sm" w="sm" type="none"/>
          </a:ln>
        </p:spPr>
      </p:pic>
      <p:pic>
        <p:nvPicPr>
          <p:cNvPr descr="note, notepad, write, notebook, paper, desk, notes, writing | Piqsels" id="234" name="Google Shape;234;p31"/>
          <p:cNvPicPr preferRelativeResize="0"/>
          <p:nvPr>
            <p:ph idx="2" type="pic"/>
          </p:nvPr>
        </p:nvPicPr>
        <p:blipFill rotWithShape="1">
          <a:blip r:embed="rId5">
            <a:alphaModFix/>
          </a:blip>
          <a:srcRect b="9671" l="0" r="0" t="9671"/>
          <a:stretch/>
        </p:blipFill>
        <p:spPr>
          <a:xfrm>
            <a:off x="4803533" y="2651288"/>
            <a:ext cx="1685099" cy="1811700"/>
          </a:xfrm>
          <a:prstGeom prst="rect">
            <a:avLst/>
          </a:prstGeom>
          <a:ln cap="flat" cmpd="sng" w="19050">
            <a:solidFill>
              <a:srgbClr val="000000"/>
            </a:solidFill>
            <a:prstDash val="solid"/>
            <a:round/>
            <a:headEnd len="sm" w="sm" type="none"/>
            <a:tailEnd len="sm" w="sm" type="none"/>
          </a:ln>
        </p:spPr>
      </p:pic>
      <p:pic>
        <p:nvPicPr>
          <p:cNvPr descr="Connect Free Stock Photo - Public Domain Pictures" id="235" name="Google Shape;235;p31"/>
          <p:cNvPicPr preferRelativeResize="0"/>
          <p:nvPr>
            <p:ph idx="2" type="pic"/>
          </p:nvPr>
        </p:nvPicPr>
        <p:blipFill rotWithShape="1">
          <a:blip r:embed="rId6">
            <a:alphaModFix/>
          </a:blip>
          <a:srcRect b="0" l="18993" r="18999" t="0"/>
          <a:stretch/>
        </p:blipFill>
        <p:spPr>
          <a:xfrm>
            <a:off x="6951725" y="2651288"/>
            <a:ext cx="1685100" cy="1811701"/>
          </a:xfrm>
          <a:prstGeom prst="rect">
            <a:avLst/>
          </a:prstGeom>
          <a:ln cap="flat" cmpd="sng" w="19050">
            <a:solidFill>
              <a:srgbClr val="000000"/>
            </a:solidFill>
            <a:prstDash val="solid"/>
            <a:round/>
            <a:headEnd len="sm" w="sm" type="none"/>
            <a:tailEnd len="sm" w="sm" type="none"/>
          </a:ln>
        </p:spPr>
      </p:pic>
      <p:sp>
        <p:nvSpPr>
          <p:cNvPr id="236" name="Google Shape;236;p31"/>
          <p:cNvSpPr/>
          <p:nvPr/>
        </p:nvSpPr>
        <p:spPr>
          <a:xfrm>
            <a:off x="0" y="0"/>
            <a:ext cx="9144000" cy="852000"/>
          </a:xfrm>
          <a:prstGeom prst="rect">
            <a:avLst/>
          </a:prstGeom>
          <a:solidFill>
            <a:srgbClr val="00304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7" name="Google Shape;237;p31"/>
          <p:cNvSpPr txBox="1"/>
          <p:nvPr/>
        </p:nvSpPr>
        <p:spPr>
          <a:xfrm>
            <a:off x="273925" y="131700"/>
            <a:ext cx="8525400" cy="6003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800"/>
              </a:spcBef>
              <a:spcAft>
                <a:spcPts val="1200"/>
              </a:spcAft>
              <a:buNone/>
            </a:pPr>
            <a:r>
              <a:rPr lang="en" sz="3000">
                <a:solidFill>
                  <a:srgbClr val="FFFFFF"/>
                </a:solidFill>
                <a:latin typeface="Raleway ExtraBold"/>
                <a:ea typeface="Raleway ExtraBold"/>
                <a:cs typeface="Raleway ExtraBold"/>
                <a:sym typeface="Raleway ExtraBold"/>
              </a:rPr>
              <a:t>ILP BASICS</a:t>
            </a:r>
            <a:endParaRPr sz="3000">
              <a:solidFill>
                <a:srgbClr val="FFFFFF"/>
              </a:solidFill>
              <a:latin typeface="Raleway ExtraBold"/>
              <a:ea typeface="Raleway ExtraBold"/>
              <a:cs typeface="Raleway ExtraBold"/>
              <a:sym typeface="Raleway ExtraBold"/>
            </a:endParaRPr>
          </a:p>
        </p:txBody>
      </p:sp>
      <p:cxnSp>
        <p:nvCxnSpPr>
          <p:cNvPr id="238" name="Google Shape;238;p31"/>
          <p:cNvCxnSpPr/>
          <p:nvPr/>
        </p:nvCxnSpPr>
        <p:spPr>
          <a:xfrm rot="10800000">
            <a:off x="4356475" y="732000"/>
            <a:ext cx="360300" cy="0"/>
          </a:xfrm>
          <a:prstGeom prst="straightConnector1">
            <a:avLst/>
          </a:prstGeom>
          <a:noFill/>
          <a:ln cap="flat" cmpd="sng" w="38100">
            <a:solidFill>
              <a:srgbClr val="F26722"/>
            </a:solidFill>
            <a:prstDash val="solid"/>
            <a:round/>
            <a:headEnd len="med" w="med" type="none"/>
            <a:tailEnd len="med" w="med" type="none"/>
          </a:ln>
        </p:spPr>
      </p:cxnSp>
      <p:sp>
        <p:nvSpPr>
          <p:cNvPr id="239" name="Google Shape;239;p31"/>
          <p:cNvSpPr txBox="1"/>
          <p:nvPr/>
        </p:nvSpPr>
        <p:spPr>
          <a:xfrm>
            <a:off x="2780300" y="2236400"/>
            <a:ext cx="1435200" cy="369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200"/>
              </a:spcBef>
              <a:spcAft>
                <a:spcPts val="1200"/>
              </a:spcAft>
              <a:buNone/>
            </a:pPr>
            <a:r>
              <a:rPr b="1" lang="en" sz="1200">
                <a:solidFill>
                  <a:srgbClr val="003047"/>
                </a:solidFill>
                <a:latin typeface="Raleway"/>
                <a:ea typeface="Raleway"/>
                <a:cs typeface="Raleway"/>
                <a:sym typeface="Raleway"/>
              </a:rPr>
              <a:t>Interview</a:t>
            </a:r>
            <a:endParaRPr/>
          </a:p>
        </p:txBody>
      </p:sp>
      <p:sp>
        <p:nvSpPr>
          <p:cNvPr id="240" name="Google Shape;240;p31"/>
          <p:cNvSpPr txBox="1"/>
          <p:nvPr/>
        </p:nvSpPr>
        <p:spPr>
          <a:xfrm>
            <a:off x="4739925" y="2236400"/>
            <a:ext cx="1812300" cy="369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200"/>
              </a:spcBef>
              <a:spcAft>
                <a:spcPts val="1200"/>
              </a:spcAft>
              <a:buNone/>
            </a:pPr>
            <a:r>
              <a:rPr b="1" lang="en" sz="1200">
                <a:solidFill>
                  <a:srgbClr val="003047"/>
                </a:solidFill>
                <a:latin typeface="Raleway"/>
                <a:ea typeface="Raleway"/>
                <a:cs typeface="Raleway"/>
                <a:sym typeface="Raleway"/>
              </a:rPr>
              <a:t>Counselor Notes</a:t>
            </a:r>
            <a:endParaRPr/>
          </a:p>
        </p:txBody>
      </p:sp>
      <p:sp>
        <p:nvSpPr>
          <p:cNvPr id="241" name="Google Shape;241;p31"/>
          <p:cNvSpPr txBox="1"/>
          <p:nvPr/>
        </p:nvSpPr>
        <p:spPr>
          <a:xfrm>
            <a:off x="6804725" y="2236400"/>
            <a:ext cx="1979100" cy="369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200"/>
              </a:spcBef>
              <a:spcAft>
                <a:spcPts val="1200"/>
              </a:spcAft>
              <a:buNone/>
            </a:pPr>
            <a:r>
              <a:rPr b="1" lang="en" sz="1200">
                <a:solidFill>
                  <a:srgbClr val="003047"/>
                </a:solidFill>
                <a:latin typeface="Raleway"/>
                <a:ea typeface="Raleway"/>
                <a:cs typeface="Raleway"/>
                <a:sym typeface="Raleway"/>
              </a:rPr>
              <a:t>Community Connect</a:t>
            </a:r>
            <a:endParaRPr/>
          </a:p>
        </p:txBody>
      </p:sp>
      <p:sp>
        <p:nvSpPr>
          <p:cNvPr id="242" name="Google Shape;242;p31"/>
          <p:cNvSpPr txBox="1"/>
          <p:nvPr/>
        </p:nvSpPr>
        <p:spPr>
          <a:xfrm>
            <a:off x="276000" y="2236400"/>
            <a:ext cx="2147400" cy="369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200"/>
              </a:spcBef>
              <a:spcAft>
                <a:spcPts val="1200"/>
              </a:spcAft>
              <a:buNone/>
            </a:pPr>
            <a:r>
              <a:rPr b="1" lang="en" sz="1200">
                <a:solidFill>
                  <a:srgbClr val="003047"/>
                </a:solidFill>
                <a:latin typeface="Raleway"/>
                <a:ea typeface="Raleway"/>
                <a:cs typeface="Raleway"/>
                <a:sym typeface="Raleway"/>
              </a:rPr>
              <a:t>Overview &amp; Assessments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pic>
        <p:nvPicPr>
          <p:cNvPr id="67" name="Google Shape;67;p14" title="IMG_4250.HEIC"/>
          <p:cNvPicPr preferRelativeResize="0"/>
          <p:nvPr>
            <p:ph idx="2" type="pic"/>
          </p:nvPr>
        </p:nvPicPr>
        <p:blipFill rotWithShape="1">
          <a:blip r:embed="rId3">
            <a:alphaModFix/>
          </a:blip>
          <a:srcRect b="29135" l="-100" r="100" t="51805"/>
          <a:stretch/>
        </p:blipFill>
        <p:spPr>
          <a:xfrm>
            <a:off x="-17700" y="0"/>
            <a:ext cx="9161699" cy="2328300"/>
          </a:xfrm>
          <a:prstGeom prst="rect">
            <a:avLst/>
          </a:prstGeom>
          <a:ln>
            <a:noFill/>
          </a:ln>
        </p:spPr>
      </p:pic>
      <p:sp>
        <p:nvSpPr>
          <p:cNvPr id="68" name="Google Shape;68;p14"/>
          <p:cNvSpPr/>
          <p:nvPr/>
        </p:nvSpPr>
        <p:spPr>
          <a:xfrm>
            <a:off x="1395100" y="1142150"/>
            <a:ext cx="6339300" cy="2583300"/>
          </a:xfrm>
          <a:prstGeom prst="rect">
            <a:avLst/>
          </a:prstGeom>
          <a:solidFill>
            <a:srgbClr val="003047"/>
          </a:solidFill>
          <a:ln>
            <a:noFill/>
          </a:ln>
          <a:effectLst>
            <a:outerShdw blurRad="214313" rotWithShape="0" algn="bl" dir="2940000" dist="3810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69" name="Google Shape;69;p14"/>
          <p:cNvCxnSpPr/>
          <p:nvPr/>
        </p:nvCxnSpPr>
        <p:spPr>
          <a:xfrm rot="10800000">
            <a:off x="4327650" y="3367200"/>
            <a:ext cx="471000" cy="0"/>
          </a:xfrm>
          <a:prstGeom prst="straightConnector1">
            <a:avLst/>
          </a:prstGeom>
          <a:noFill/>
          <a:ln cap="flat" cmpd="sng" w="76200">
            <a:solidFill>
              <a:srgbClr val="F26722"/>
            </a:solidFill>
            <a:prstDash val="solid"/>
            <a:round/>
            <a:headEnd len="med" w="med" type="none"/>
            <a:tailEnd len="med" w="med" type="none"/>
          </a:ln>
        </p:spPr>
      </p:cxnSp>
      <p:sp>
        <p:nvSpPr>
          <p:cNvPr id="70" name="Google Shape;70;p14"/>
          <p:cNvSpPr txBox="1"/>
          <p:nvPr/>
        </p:nvSpPr>
        <p:spPr>
          <a:xfrm>
            <a:off x="1559850" y="1810125"/>
            <a:ext cx="6024300" cy="1034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0">
                <a:solidFill>
                  <a:srgbClr val="FFFFFF"/>
                </a:solidFill>
                <a:latin typeface="Raleway"/>
                <a:ea typeface="Raleway"/>
                <a:cs typeface="Raleway"/>
                <a:sym typeface="Raleway"/>
              </a:rPr>
              <a:t>The Reason for this Work </a:t>
            </a:r>
            <a:endParaRPr b="1" sz="6000">
              <a:solidFill>
                <a:srgbClr val="FFFFFF"/>
              </a:solidFill>
              <a:latin typeface="Raleway"/>
              <a:ea typeface="Raleway"/>
              <a:cs typeface="Raleway"/>
              <a:sym typeface="Raleway"/>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pic>
        <p:nvPicPr>
          <p:cNvPr descr="Looking at the Horizon near Pignon, Haiti image - Free stock photo ..." id="247" name="Google Shape;247;p32"/>
          <p:cNvPicPr preferRelativeResize="0"/>
          <p:nvPr>
            <p:ph idx="2" type="pic"/>
          </p:nvPr>
        </p:nvPicPr>
        <p:blipFill rotWithShape="1">
          <a:blip r:embed="rId3">
            <a:alphaModFix/>
          </a:blip>
          <a:srcRect b="7813" l="0" r="0" t="54076"/>
          <a:stretch/>
        </p:blipFill>
        <p:spPr>
          <a:xfrm>
            <a:off x="-17700" y="0"/>
            <a:ext cx="9161702" cy="2328301"/>
          </a:xfrm>
          <a:prstGeom prst="rect">
            <a:avLst/>
          </a:prstGeom>
          <a:ln>
            <a:noFill/>
          </a:ln>
        </p:spPr>
      </p:pic>
      <p:sp>
        <p:nvSpPr>
          <p:cNvPr id="248" name="Google Shape;248;p32"/>
          <p:cNvSpPr/>
          <p:nvPr/>
        </p:nvSpPr>
        <p:spPr>
          <a:xfrm>
            <a:off x="1395100" y="1142150"/>
            <a:ext cx="6339300" cy="2583300"/>
          </a:xfrm>
          <a:prstGeom prst="rect">
            <a:avLst/>
          </a:prstGeom>
          <a:solidFill>
            <a:srgbClr val="003047"/>
          </a:solidFill>
          <a:ln>
            <a:noFill/>
          </a:ln>
          <a:effectLst>
            <a:outerShdw blurRad="214313" rotWithShape="0" algn="bl" dir="2940000" dist="3810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249" name="Google Shape;249;p32"/>
          <p:cNvCxnSpPr/>
          <p:nvPr/>
        </p:nvCxnSpPr>
        <p:spPr>
          <a:xfrm rot="10800000">
            <a:off x="4327650" y="3367200"/>
            <a:ext cx="471000" cy="0"/>
          </a:xfrm>
          <a:prstGeom prst="straightConnector1">
            <a:avLst/>
          </a:prstGeom>
          <a:noFill/>
          <a:ln cap="flat" cmpd="sng" w="76200">
            <a:solidFill>
              <a:srgbClr val="F26722"/>
            </a:solidFill>
            <a:prstDash val="solid"/>
            <a:round/>
            <a:headEnd len="med" w="med" type="none"/>
            <a:tailEnd len="med" w="med" type="none"/>
          </a:ln>
        </p:spPr>
      </p:cxnSp>
      <p:sp>
        <p:nvSpPr>
          <p:cNvPr id="250" name="Google Shape;250;p32"/>
          <p:cNvSpPr txBox="1"/>
          <p:nvPr/>
        </p:nvSpPr>
        <p:spPr>
          <a:xfrm>
            <a:off x="1559850" y="1810125"/>
            <a:ext cx="6024300" cy="1034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0">
                <a:solidFill>
                  <a:srgbClr val="FFFFFF"/>
                </a:solidFill>
                <a:latin typeface="Raleway"/>
                <a:ea typeface="Raleway"/>
                <a:cs typeface="Raleway"/>
                <a:sym typeface="Raleway"/>
              </a:rPr>
              <a:t>What Can We Do Now?</a:t>
            </a:r>
            <a:endParaRPr b="1" sz="6000">
              <a:solidFill>
                <a:srgbClr val="FFFFFF"/>
              </a:solidFill>
              <a:latin typeface="Raleway"/>
              <a:ea typeface="Raleway"/>
              <a:cs typeface="Raleway"/>
              <a:sym typeface="Raleway"/>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pic>
        <p:nvPicPr>
          <p:cNvPr descr="the-line-of-a-football-team image - Free stock photo - Public ..." id="255" name="Google Shape;255;p33"/>
          <p:cNvPicPr preferRelativeResize="0"/>
          <p:nvPr>
            <p:ph idx="2" type="pic"/>
          </p:nvPr>
        </p:nvPicPr>
        <p:blipFill rotWithShape="1">
          <a:blip r:embed="rId3">
            <a:alphaModFix/>
          </a:blip>
          <a:srcRect b="0" l="19002" r="19002" t="0"/>
          <a:stretch/>
        </p:blipFill>
        <p:spPr>
          <a:xfrm>
            <a:off x="6519200" y="2016906"/>
            <a:ext cx="2468700" cy="2654099"/>
          </a:xfrm>
          <a:prstGeom prst="rect">
            <a:avLst/>
          </a:prstGeom>
          <a:ln>
            <a:noFill/>
          </a:ln>
        </p:spPr>
      </p:pic>
      <p:pic>
        <p:nvPicPr>
          <p:cNvPr descr="Free picture: sparks, welder, welding, construction, danger ..." id="256" name="Google Shape;256;p33"/>
          <p:cNvPicPr preferRelativeResize="0"/>
          <p:nvPr>
            <p:ph idx="2" type="pic"/>
          </p:nvPr>
        </p:nvPicPr>
        <p:blipFill rotWithShape="1">
          <a:blip r:embed="rId4">
            <a:alphaModFix/>
          </a:blip>
          <a:srcRect b="0" l="18796" r="18802" t="0"/>
          <a:stretch/>
        </p:blipFill>
        <p:spPr>
          <a:xfrm>
            <a:off x="4042950" y="255631"/>
            <a:ext cx="2468700" cy="2654101"/>
          </a:xfrm>
          <a:prstGeom prst="rect">
            <a:avLst/>
          </a:prstGeom>
          <a:ln>
            <a:noFill/>
          </a:ln>
        </p:spPr>
      </p:pic>
      <p:sp>
        <p:nvSpPr>
          <p:cNvPr id="257" name="Google Shape;257;p33"/>
          <p:cNvSpPr txBox="1"/>
          <p:nvPr/>
        </p:nvSpPr>
        <p:spPr>
          <a:xfrm>
            <a:off x="232375" y="131700"/>
            <a:ext cx="4339500" cy="10158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800"/>
              </a:spcBef>
              <a:spcAft>
                <a:spcPts val="1200"/>
              </a:spcAft>
              <a:buNone/>
            </a:pPr>
            <a:r>
              <a:rPr lang="en" sz="3000">
                <a:solidFill>
                  <a:srgbClr val="003047"/>
                </a:solidFill>
                <a:latin typeface="Raleway ExtraBold"/>
                <a:ea typeface="Raleway ExtraBold"/>
                <a:cs typeface="Raleway ExtraBold"/>
                <a:sym typeface="Raleway ExtraBold"/>
              </a:rPr>
              <a:t>PRO SOCIAL</a:t>
            </a:r>
            <a:br>
              <a:rPr lang="en" sz="3000">
                <a:solidFill>
                  <a:srgbClr val="003047"/>
                </a:solidFill>
                <a:latin typeface="Raleway ExtraBold"/>
                <a:ea typeface="Raleway ExtraBold"/>
                <a:cs typeface="Raleway ExtraBold"/>
                <a:sym typeface="Raleway ExtraBold"/>
              </a:rPr>
            </a:br>
            <a:r>
              <a:rPr lang="en" sz="3000">
                <a:solidFill>
                  <a:srgbClr val="003047"/>
                </a:solidFill>
                <a:latin typeface="Raleway ExtraBold"/>
                <a:ea typeface="Raleway ExtraBold"/>
                <a:cs typeface="Raleway ExtraBold"/>
                <a:sym typeface="Raleway ExtraBold"/>
              </a:rPr>
              <a:t>ACTIVITIES</a:t>
            </a:r>
            <a:r>
              <a:rPr lang="en" sz="3000">
                <a:solidFill>
                  <a:srgbClr val="003047"/>
                </a:solidFill>
                <a:latin typeface="Raleway ExtraBold"/>
                <a:ea typeface="Raleway ExtraBold"/>
                <a:cs typeface="Raleway ExtraBold"/>
                <a:sym typeface="Raleway ExtraBold"/>
              </a:rPr>
              <a:t> </a:t>
            </a:r>
            <a:endParaRPr sz="3000">
              <a:solidFill>
                <a:srgbClr val="003047"/>
              </a:solidFill>
              <a:latin typeface="Raleway ExtraBold"/>
              <a:ea typeface="Raleway ExtraBold"/>
              <a:cs typeface="Raleway ExtraBold"/>
              <a:sym typeface="Raleway ExtraBold"/>
            </a:endParaRPr>
          </a:p>
        </p:txBody>
      </p:sp>
      <p:sp>
        <p:nvSpPr>
          <p:cNvPr id="258" name="Google Shape;258;p33"/>
          <p:cNvSpPr txBox="1"/>
          <p:nvPr/>
        </p:nvSpPr>
        <p:spPr>
          <a:xfrm>
            <a:off x="232375" y="1249200"/>
            <a:ext cx="3532200" cy="1996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a:solidFill>
                  <a:srgbClr val="666666"/>
                </a:solidFill>
                <a:latin typeface="Raleway Medium"/>
                <a:ea typeface="Raleway Medium"/>
                <a:cs typeface="Raleway Medium"/>
                <a:sym typeface="Raleway Medium"/>
              </a:rPr>
              <a:t>Access to educational opportunities help to reduce </a:t>
            </a:r>
            <a:r>
              <a:rPr lang="en">
                <a:solidFill>
                  <a:srgbClr val="666666"/>
                </a:solidFill>
                <a:latin typeface="Raleway Medium"/>
                <a:ea typeface="Raleway Medium"/>
                <a:cs typeface="Raleway Medium"/>
                <a:sym typeface="Raleway Medium"/>
              </a:rPr>
              <a:t>recidivism</a:t>
            </a:r>
            <a:r>
              <a:rPr lang="en">
                <a:solidFill>
                  <a:srgbClr val="666666"/>
                </a:solidFill>
                <a:latin typeface="Raleway Medium"/>
                <a:ea typeface="Raleway Medium"/>
                <a:cs typeface="Raleway Medium"/>
                <a:sym typeface="Raleway Medium"/>
              </a:rPr>
              <a:t> in justice impacted youth. The sense of belonging they gain from participating in community based activities has a lasting impact.</a:t>
            </a:r>
            <a:endParaRPr>
              <a:solidFill>
                <a:srgbClr val="666666"/>
              </a:solidFill>
              <a:latin typeface="Raleway Medium"/>
              <a:ea typeface="Raleway Medium"/>
              <a:cs typeface="Raleway Medium"/>
              <a:sym typeface="Raleway Medium"/>
            </a:endParaRPr>
          </a:p>
          <a:p>
            <a:pPr indent="0" lvl="0" marL="0" rtl="0" algn="l">
              <a:lnSpc>
                <a:spcPct val="115000"/>
              </a:lnSpc>
              <a:spcBef>
                <a:spcPts val="1200"/>
              </a:spcBef>
              <a:spcAft>
                <a:spcPts val="0"/>
              </a:spcAft>
              <a:buNone/>
            </a:pPr>
            <a:r>
              <a:rPr lang="en">
                <a:solidFill>
                  <a:srgbClr val="666666"/>
                </a:solidFill>
                <a:latin typeface="Raleway Medium"/>
                <a:ea typeface="Raleway Medium"/>
                <a:cs typeface="Raleway Medium"/>
                <a:sym typeface="Raleway Medium"/>
              </a:rPr>
              <a:t>Pro </a:t>
            </a:r>
            <a:r>
              <a:rPr lang="en">
                <a:solidFill>
                  <a:srgbClr val="666666"/>
                </a:solidFill>
                <a:latin typeface="Raleway Medium"/>
                <a:ea typeface="Raleway Medium"/>
                <a:cs typeface="Raleway Medium"/>
                <a:sym typeface="Raleway Medium"/>
              </a:rPr>
              <a:t>Social</a:t>
            </a:r>
            <a:r>
              <a:rPr lang="en">
                <a:solidFill>
                  <a:srgbClr val="666666"/>
                </a:solidFill>
                <a:latin typeface="Raleway Medium"/>
                <a:ea typeface="Raleway Medium"/>
                <a:cs typeface="Raleway Medium"/>
                <a:sym typeface="Raleway Medium"/>
              </a:rPr>
              <a:t> activities are part of the probation transition process. Often students have to seek private </a:t>
            </a:r>
            <a:r>
              <a:rPr lang="en">
                <a:solidFill>
                  <a:srgbClr val="666666"/>
                </a:solidFill>
                <a:latin typeface="Raleway Medium"/>
                <a:ea typeface="Raleway Medium"/>
                <a:cs typeface="Raleway Medium"/>
                <a:sym typeface="Raleway Medium"/>
              </a:rPr>
              <a:t>opportunities</a:t>
            </a:r>
            <a:r>
              <a:rPr lang="en">
                <a:solidFill>
                  <a:srgbClr val="666666"/>
                </a:solidFill>
                <a:latin typeface="Raleway Medium"/>
                <a:ea typeface="Raleway Medium"/>
                <a:cs typeface="Raleway Medium"/>
                <a:sym typeface="Raleway Medium"/>
              </a:rPr>
              <a:t> that have a cost families cannot afford.</a:t>
            </a:r>
            <a:endParaRPr>
              <a:solidFill>
                <a:srgbClr val="666666"/>
              </a:solidFill>
              <a:latin typeface="Raleway Medium"/>
              <a:ea typeface="Raleway Medium"/>
              <a:cs typeface="Raleway Medium"/>
              <a:sym typeface="Raleway Medium"/>
            </a:endParaRPr>
          </a:p>
          <a:p>
            <a:pPr indent="0" lvl="0" marL="0" rtl="0" algn="l">
              <a:lnSpc>
                <a:spcPct val="115000"/>
              </a:lnSpc>
              <a:spcBef>
                <a:spcPts val="1200"/>
              </a:spcBef>
              <a:spcAft>
                <a:spcPts val="1200"/>
              </a:spcAft>
              <a:buNone/>
            </a:pPr>
            <a:r>
              <a:t/>
            </a:r>
            <a:endParaRPr>
              <a:solidFill>
                <a:srgbClr val="666666"/>
              </a:solidFill>
              <a:latin typeface="Raleway Medium"/>
              <a:ea typeface="Raleway Medium"/>
              <a:cs typeface="Raleway Medium"/>
              <a:sym typeface="Raleway Medium"/>
            </a:endParaRPr>
          </a:p>
        </p:txBody>
      </p:sp>
      <p:sp>
        <p:nvSpPr>
          <p:cNvPr id="259" name="Google Shape;259;p33"/>
          <p:cNvSpPr/>
          <p:nvPr/>
        </p:nvSpPr>
        <p:spPr>
          <a:xfrm>
            <a:off x="6508700" y="255625"/>
            <a:ext cx="2489700" cy="2207700"/>
          </a:xfrm>
          <a:prstGeom prst="rect">
            <a:avLst/>
          </a:prstGeom>
          <a:solidFill>
            <a:srgbClr val="00304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0" name="Google Shape;260;p33"/>
          <p:cNvSpPr/>
          <p:nvPr/>
        </p:nvSpPr>
        <p:spPr>
          <a:xfrm>
            <a:off x="4032450" y="2463288"/>
            <a:ext cx="2489700" cy="2207700"/>
          </a:xfrm>
          <a:prstGeom prst="rect">
            <a:avLst/>
          </a:prstGeom>
          <a:solidFill>
            <a:srgbClr val="00304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1" name="Google Shape;261;p33"/>
          <p:cNvSpPr txBox="1"/>
          <p:nvPr/>
        </p:nvSpPr>
        <p:spPr>
          <a:xfrm>
            <a:off x="6661750" y="400800"/>
            <a:ext cx="2191200" cy="1869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1200">
                <a:solidFill>
                  <a:srgbClr val="FFFFFF"/>
                </a:solidFill>
                <a:latin typeface="Raleway Medium"/>
                <a:ea typeface="Raleway Medium"/>
                <a:cs typeface="Raleway Medium"/>
                <a:sym typeface="Raleway Medium"/>
              </a:rPr>
              <a:t>CTE Program Access</a:t>
            </a:r>
            <a:endParaRPr sz="1200">
              <a:solidFill>
                <a:srgbClr val="FFFFFF"/>
              </a:solidFill>
              <a:latin typeface="Raleway Medium"/>
              <a:ea typeface="Raleway Medium"/>
              <a:cs typeface="Raleway Medium"/>
              <a:sym typeface="Raleway Medium"/>
            </a:endParaRPr>
          </a:p>
          <a:p>
            <a:pPr indent="0" lvl="0" marL="0" rtl="0" algn="l">
              <a:lnSpc>
                <a:spcPct val="115000"/>
              </a:lnSpc>
              <a:spcBef>
                <a:spcPts val="1200"/>
              </a:spcBef>
              <a:spcAft>
                <a:spcPts val="0"/>
              </a:spcAft>
              <a:buNone/>
            </a:pPr>
            <a:r>
              <a:rPr lang="en" sz="1200">
                <a:solidFill>
                  <a:srgbClr val="FFFFFF"/>
                </a:solidFill>
                <a:latin typeface="Raleway Medium"/>
                <a:ea typeface="Raleway Medium"/>
                <a:cs typeface="Raleway Medium"/>
                <a:sym typeface="Raleway Medium"/>
              </a:rPr>
              <a:t>Clubs - FFA, 4H, Student </a:t>
            </a:r>
            <a:r>
              <a:rPr lang="en" sz="1200">
                <a:solidFill>
                  <a:srgbClr val="FFFFFF"/>
                </a:solidFill>
                <a:latin typeface="Raleway Medium"/>
                <a:ea typeface="Raleway Medium"/>
                <a:cs typeface="Raleway Medium"/>
                <a:sym typeface="Raleway Medium"/>
              </a:rPr>
              <a:t>Government</a:t>
            </a:r>
            <a:endParaRPr sz="1200">
              <a:solidFill>
                <a:srgbClr val="FFFFFF"/>
              </a:solidFill>
              <a:latin typeface="Raleway Medium"/>
              <a:ea typeface="Raleway Medium"/>
              <a:cs typeface="Raleway Medium"/>
              <a:sym typeface="Raleway Medium"/>
            </a:endParaRPr>
          </a:p>
          <a:p>
            <a:pPr indent="0" lvl="0" marL="0" rtl="0" algn="l">
              <a:lnSpc>
                <a:spcPct val="115000"/>
              </a:lnSpc>
              <a:spcBef>
                <a:spcPts val="1200"/>
              </a:spcBef>
              <a:spcAft>
                <a:spcPts val="0"/>
              </a:spcAft>
              <a:buNone/>
            </a:pPr>
            <a:r>
              <a:rPr lang="en" sz="1200">
                <a:solidFill>
                  <a:srgbClr val="FFFFFF"/>
                </a:solidFill>
                <a:latin typeface="Raleway Medium"/>
                <a:ea typeface="Raleway Medium"/>
                <a:cs typeface="Raleway Medium"/>
                <a:sym typeface="Raleway Medium"/>
              </a:rPr>
              <a:t>Theater Arts &amp; Band</a:t>
            </a:r>
            <a:endParaRPr sz="1200">
              <a:solidFill>
                <a:srgbClr val="FFFFFF"/>
              </a:solidFill>
              <a:latin typeface="Raleway Medium"/>
              <a:ea typeface="Raleway Medium"/>
              <a:cs typeface="Raleway Medium"/>
              <a:sym typeface="Raleway Medium"/>
            </a:endParaRPr>
          </a:p>
          <a:p>
            <a:pPr indent="0" lvl="0" marL="0" rtl="0" algn="l">
              <a:lnSpc>
                <a:spcPct val="115000"/>
              </a:lnSpc>
              <a:spcBef>
                <a:spcPts val="1200"/>
              </a:spcBef>
              <a:spcAft>
                <a:spcPts val="1200"/>
              </a:spcAft>
              <a:buNone/>
            </a:pPr>
            <a:r>
              <a:rPr lang="en" sz="1200">
                <a:solidFill>
                  <a:srgbClr val="FFFFFF"/>
                </a:solidFill>
                <a:latin typeface="Raleway Medium"/>
                <a:ea typeface="Raleway Medium"/>
                <a:cs typeface="Raleway Medium"/>
                <a:sym typeface="Raleway Medium"/>
              </a:rPr>
              <a:t>Career Exploration</a:t>
            </a:r>
            <a:endParaRPr sz="1200">
              <a:solidFill>
                <a:srgbClr val="FFFFFF"/>
              </a:solidFill>
              <a:latin typeface="Raleway Medium"/>
              <a:ea typeface="Raleway Medium"/>
              <a:cs typeface="Raleway Medium"/>
              <a:sym typeface="Raleway Medium"/>
            </a:endParaRPr>
          </a:p>
        </p:txBody>
      </p:sp>
      <p:sp>
        <p:nvSpPr>
          <p:cNvPr id="262" name="Google Shape;262;p33"/>
          <p:cNvSpPr txBox="1"/>
          <p:nvPr/>
        </p:nvSpPr>
        <p:spPr>
          <a:xfrm>
            <a:off x="4174975" y="2632650"/>
            <a:ext cx="2191200" cy="1869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1200">
                <a:solidFill>
                  <a:srgbClr val="FFFFFF"/>
                </a:solidFill>
                <a:latin typeface="Raleway Medium"/>
                <a:ea typeface="Raleway Medium"/>
                <a:cs typeface="Raleway Medium"/>
                <a:sym typeface="Raleway Medium"/>
              </a:rPr>
              <a:t>Organized Sports</a:t>
            </a:r>
            <a:endParaRPr sz="1200">
              <a:solidFill>
                <a:srgbClr val="FFFFFF"/>
              </a:solidFill>
              <a:latin typeface="Raleway Medium"/>
              <a:ea typeface="Raleway Medium"/>
              <a:cs typeface="Raleway Medium"/>
              <a:sym typeface="Raleway Medium"/>
            </a:endParaRPr>
          </a:p>
          <a:p>
            <a:pPr indent="0" lvl="0" marL="0" rtl="0" algn="l">
              <a:lnSpc>
                <a:spcPct val="115000"/>
              </a:lnSpc>
              <a:spcBef>
                <a:spcPts val="1200"/>
              </a:spcBef>
              <a:spcAft>
                <a:spcPts val="0"/>
              </a:spcAft>
              <a:buNone/>
            </a:pPr>
            <a:r>
              <a:rPr lang="en" sz="1200">
                <a:solidFill>
                  <a:srgbClr val="FFFFFF"/>
                </a:solidFill>
                <a:latin typeface="Raleway Medium"/>
                <a:ea typeface="Raleway Medium"/>
                <a:cs typeface="Raleway Medium"/>
                <a:sym typeface="Raleway Medium"/>
              </a:rPr>
              <a:t>Intramural</a:t>
            </a:r>
            <a:r>
              <a:rPr lang="en" sz="1200">
                <a:solidFill>
                  <a:srgbClr val="FFFFFF"/>
                </a:solidFill>
                <a:latin typeface="Raleway Medium"/>
                <a:ea typeface="Raleway Medium"/>
                <a:cs typeface="Raleway Medium"/>
                <a:sym typeface="Raleway Medium"/>
              </a:rPr>
              <a:t> Sports</a:t>
            </a:r>
            <a:endParaRPr sz="1200">
              <a:solidFill>
                <a:srgbClr val="FFFFFF"/>
              </a:solidFill>
              <a:latin typeface="Raleway Medium"/>
              <a:ea typeface="Raleway Medium"/>
              <a:cs typeface="Raleway Medium"/>
              <a:sym typeface="Raleway Medium"/>
            </a:endParaRPr>
          </a:p>
          <a:p>
            <a:pPr indent="0" lvl="0" marL="0" rtl="0" algn="l">
              <a:lnSpc>
                <a:spcPct val="115000"/>
              </a:lnSpc>
              <a:spcBef>
                <a:spcPts val="1200"/>
              </a:spcBef>
              <a:spcAft>
                <a:spcPts val="0"/>
              </a:spcAft>
              <a:buNone/>
            </a:pPr>
            <a:r>
              <a:rPr lang="en" sz="1200">
                <a:solidFill>
                  <a:srgbClr val="FFFFFF"/>
                </a:solidFill>
                <a:latin typeface="Raleway Medium"/>
                <a:ea typeface="Raleway Medium"/>
                <a:cs typeface="Raleway Medium"/>
                <a:sym typeface="Raleway Medium"/>
              </a:rPr>
              <a:t>Activities Clubs</a:t>
            </a:r>
            <a:endParaRPr sz="1200">
              <a:solidFill>
                <a:srgbClr val="FFFFFF"/>
              </a:solidFill>
              <a:latin typeface="Raleway Medium"/>
              <a:ea typeface="Raleway Medium"/>
              <a:cs typeface="Raleway Medium"/>
              <a:sym typeface="Raleway Medium"/>
            </a:endParaRPr>
          </a:p>
          <a:p>
            <a:pPr indent="0" lvl="0" marL="0" rtl="0" algn="l">
              <a:lnSpc>
                <a:spcPct val="115000"/>
              </a:lnSpc>
              <a:spcBef>
                <a:spcPts val="1200"/>
              </a:spcBef>
              <a:spcAft>
                <a:spcPts val="0"/>
              </a:spcAft>
              <a:buNone/>
            </a:pPr>
            <a:r>
              <a:rPr lang="en" sz="1200">
                <a:solidFill>
                  <a:srgbClr val="FFFFFF"/>
                </a:solidFill>
                <a:latin typeface="Raleway Medium"/>
                <a:ea typeface="Raleway Medium"/>
                <a:cs typeface="Raleway Medium"/>
                <a:sym typeface="Raleway Medium"/>
              </a:rPr>
              <a:t>Field Trips</a:t>
            </a:r>
            <a:endParaRPr sz="1200">
              <a:solidFill>
                <a:srgbClr val="FFFFFF"/>
              </a:solidFill>
              <a:latin typeface="Raleway Medium"/>
              <a:ea typeface="Raleway Medium"/>
              <a:cs typeface="Raleway Medium"/>
              <a:sym typeface="Raleway Medium"/>
            </a:endParaRPr>
          </a:p>
          <a:p>
            <a:pPr indent="0" lvl="0" marL="0" rtl="0" algn="l">
              <a:lnSpc>
                <a:spcPct val="115000"/>
              </a:lnSpc>
              <a:spcBef>
                <a:spcPts val="1200"/>
              </a:spcBef>
              <a:spcAft>
                <a:spcPts val="1200"/>
              </a:spcAft>
              <a:buNone/>
            </a:pPr>
            <a:r>
              <a:t/>
            </a:r>
            <a:endParaRPr sz="1200">
              <a:solidFill>
                <a:srgbClr val="FFFFFF"/>
              </a:solidFill>
              <a:latin typeface="Raleway Medium"/>
              <a:ea typeface="Raleway Medium"/>
              <a:cs typeface="Raleway Medium"/>
              <a:sym typeface="Raleway Medium"/>
            </a:endParaRPr>
          </a:p>
        </p:txBody>
      </p:sp>
      <p:cxnSp>
        <p:nvCxnSpPr>
          <p:cNvPr id="263" name="Google Shape;263;p33"/>
          <p:cNvCxnSpPr/>
          <p:nvPr/>
        </p:nvCxnSpPr>
        <p:spPr>
          <a:xfrm rot="10800000">
            <a:off x="343950" y="1147500"/>
            <a:ext cx="471000" cy="0"/>
          </a:xfrm>
          <a:prstGeom prst="straightConnector1">
            <a:avLst/>
          </a:prstGeom>
          <a:noFill/>
          <a:ln cap="flat" cmpd="sng" w="76200">
            <a:solidFill>
              <a:srgbClr val="F26722"/>
            </a:solidFill>
            <a:prstDash val="solid"/>
            <a:round/>
            <a:headEnd len="med" w="med" type="none"/>
            <a:tailEnd len="med" w="med" type="none"/>
          </a:ln>
        </p:spPr>
      </p:cxn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34"/>
          <p:cNvSpPr txBox="1"/>
          <p:nvPr/>
        </p:nvSpPr>
        <p:spPr>
          <a:xfrm>
            <a:off x="232375" y="131700"/>
            <a:ext cx="4339500" cy="10158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800"/>
              </a:spcBef>
              <a:spcAft>
                <a:spcPts val="1200"/>
              </a:spcAft>
              <a:buNone/>
            </a:pPr>
            <a:r>
              <a:rPr lang="en" sz="3000">
                <a:solidFill>
                  <a:srgbClr val="003047"/>
                </a:solidFill>
                <a:latin typeface="Raleway ExtraBold"/>
                <a:ea typeface="Raleway ExtraBold"/>
                <a:cs typeface="Raleway ExtraBold"/>
                <a:sym typeface="Raleway ExtraBold"/>
              </a:rPr>
              <a:t>HIGH </a:t>
            </a:r>
            <a:br>
              <a:rPr lang="en" sz="3000">
                <a:solidFill>
                  <a:srgbClr val="003047"/>
                </a:solidFill>
                <a:latin typeface="Raleway ExtraBold"/>
                <a:ea typeface="Raleway ExtraBold"/>
                <a:cs typeface="Raleway ExtraBold"/>
                <a:sym typeface="Raleway ExtraBold"/>
              </a:rPr>
            </a:br>
            <a:r>
              <a:rPr lang="en" sz="3000">
                <a:solidFill>
                  <a:srgbClr val="003047"/>
                </a:solidFill>
                <a:latin typeface="Raleway ExtraBold"/>
                <a:ea typeface="Raleway ExtraBold"/>
                <a:cs typeface="Raleway ExtraBold"/>
                <a:sym typeface="Raleway ExtraBold"/>
              </a:rPr>
              <a:t>EXPECTATIONS </a:t>
            </a:r>
            <a:endParaRPr sz="3000">
              <a:solidFill>
                <a:srgbClr val="003047"/>
              </a:solidFill>
              <a:latin typeface="Raleway ExtraBold"/>
              <a:ea typeface="Raleway ExtraBold"/>
              <a:cs typeface="Raleway ExtraBold"/>
              <a:sym typeface="Raleway ExtraBold"/>
            </a:endParaRPr>
          </a:p>
        </p:txBody>
      </p:sp>
      <p:sp>
        <p:nvSpPr>
          <p:cNvPr id="269" name="Google Shape;269;p34"/>
          <p:cNvSpPr txBox="1"/>
          <p:nvPr/>
        </p:nvSpPr>
        <p:spPr>
          <a:xfrm>
            <a:off x="232375" y="1235050"/>
            <a:ext cx="4895700" cy="28809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1200"/>
              </a:spcBef>
              <a:spcAft>
                <a:spcPts val="0"/>
              </a:spcAft>
              <a:buClr>
                <a:srgbClr val="595959"/>
              </a:buClr>
              <a:buSzPts val="1800"/>
              <a:buChar char="●"/>
            </a:pPr>
            <a:r>
              <a:rPr lang="en">
                <a:solidFill>
                  <a:srgbClr val="666666"/>
                </a:solidFill>
                <a:latin typeface="Raleway Medium"/>
                <a:ea typeface="Raleway Medium"/>
                <a:cs typeface="Raleway Medium"/>
                <a:sym typeface="Raleway Medium"/>
              </a:rPr>
              <a:t>Dual Enrollment </a:t>
            </a:r>
            <a:r>
              <a:rPr lang="en">
                <a:solidFill>
                  <a:srgbClr val="666666"/>
                </a:solidFill>
                <a:latin typeface="Raleway Medium"/>
                <a:ea typeface="Raleway Medium"/>
                <a:cs typeface="Raleway Medium"/>
                <a:sym typeface="Raleway Medium"/>
              </a:rPr>
              <a:t>Opportunities</a:t>
            </a:r>
            <a:endParaRPr>
              <a:solidFill>
                <a:srgbClr val="666666"/>
              </a:solidFill>
              <a:latin typeface="Raleway Medium"/>
              <a:ea typeface="Raleway Medium"/>
              <a:cs typeface="Raleway Medium"/>
              <a:sym typeface="Raleway Medium"/>
            </a:endParaRPr>
          </a:p>
          <a:p>
            <a:pPr indent="-317500" lvl="0" marL="457200" rtl="0" algn="l">
              <a:lnSpc>
                <a:spcPct val="115000"/>
              </a:lnSpc>
              <a:spcBef>
                <a:spcPts val="0"/>
              </a:spcBef>
              <a:spcAft>
                <a:spcPts val="0"/>
              </a:spcAft>
              <a:buClr>
                <a:srgbClr val="666666"/>
              </a:buClr>
              <a:buSzPts val="1400"/>
              <a:buFont typeface="Raleway Medium"/>
              <a:buChar char="●"/>
            </a:pPr>
            <a:r>
              <a:rPr lang="en">
                <a:solidFill>
                  <a:srgbClr val="666666"/>
                </a:solidFill>
                <a:latin typeface="Raleway Medium"/>
                <a:ea typeface="Raleway Medium"/>
                <a:cs typeface="Raleway Medium"/>
                <a:sym typeface="Raleway Medium"/>
              </a:rPr>
              <a:t>College Prep Classes</a:t>
            </a:r>
            <a:endParaRPr>
              <a:solidFill>
                <a:srgbClr val="666666"/>
              </a:solidFill>
              <a:latin typeface="Raleway Medium"/>
              <a:ea typeface="Raleway Medium"/>
              <a:cs typeface="Raleway Medium"/>
              <a:sym typeface="Raleway Medium"/>
            </a:endParaRPr>
          </a:p>
          <a:p>
            <a:pPr indent="-317500" lvl="0" marL="457200" rtl="0" algn="l">
              <a:lnSpc>
                <a:spcPct val="115000"/>
              </a:lnSpc>
              <a:spcBef>
                <a:spcPts val="0"/>
              </a:spcBef>
              <a:spcAft>
                <a:spcPts val="0"/>
              </a:spcAft>
              <a:buClr>
                <a:srgbClr val="666666"/>
              </a:buClr>
              <a:buSzPts val="1400"/>
              <a:buFont typeface="Raleway Medium"/>
              <a:buChar char="●"/>
            </a:pPr>
            <a:r>
              <a:rPr lang="en">
                <a:solidFill>
                  <a:srgbClr val="666666"/>
                </a:solidFill>
                <a:latin typeface="Raleway Medium"/>
                <a:ea typeface="Raleway Medium"/>
                <a:cs typeface="Raleway Medium"/>
                <a:sym typeface="Raleway Medium"/>
              </a:rPr>
              <a:t>Placement</a:t>
            </a:r>
            <a:r>
              <a:rPr lang="en">
                <a:solidFill>
                  <a:srgbClr val="666666"/>
                </a:solidFill>
                <a:latin typeface="Raleway Medium"/>
                <a:ea typeface="Raleway Medium"/>
                <a:cs typeface="Raleway Medium"/>
                <a:sym typeface="Raleway Medium"/>
              </a:rPr>
              <a:t> in programs that support a </a:t>
            </a:r>
            <a:r>
              <a:rPr lang="en">
                <a:solidFill>
                  <a:srgbClr val="666666"/>
                </a:solidFill>
                <a:latin typeface="Raleway Medium"/>
                <a:ea typeface="Raleway Medium"/>
                <a:cs typeface="Raleway Medium"/>
                <a:sym typeface="Raleway Medium"/>
              </a:rPr>
              <a:t>variety</a:t>
            </a:r>
            <a:r>
              <a:rPr lang="en">
                <a:solidFill>
                  <a:srgbClr val="666666"/>
                </a:solidFill>
                <a:latin typeface="Raleway Medium"/>
                <a:ea typeface="Raleway Medium"/>
                <a:cs typeface="Raleway Medium"/>
                <a:sym typeface="Raleway Medium"/>
              </a:rPr>
              <a:t> of learning styles</a:t>
            </a:r>
            <a:endParaRPr>
              <a:solidFill>
                <a:srgbClr val="666666"/>
              </a:solidFill>
              <a:latin typeface="Raleway Medium"/>
              <a:ea typeface="Raleway Medium"/>
              <a:cs typeface="Raleway Medium"/>
              <a:sym typeface="Raleway Medium"/>
            </a:endParaRPr>
          </a:p>
          <a:p>
            <a:pPr indent="-317500" lvl="0" marL="457200" rtl="0" algn="l">
              <a:lnSpc>
                <a:spcPct val="115000"/>
              </a:lnSpc>
              <a:spcBef>
                <a:spcPts val="0"/>
              </a:spcBef>
              <a:spcAft>
                <a:spcPts val="0"/>
              </a:spcAft>
              <a:buClr>
                <a:srgbClr val="666666"/>
              </a:buClr>
              <a:buSzPts val="1400"/>
              <a:buFont typeface="Raleway Medium"/>
              <a:buChar char="●"/>
            </a:pPr>
            <a:r>
              <a:rPr lang="en">
                <a:solidFill>
                  <a:srgbClr val="666666"/>
                </a:solidFill>
                <a:latin typeface="Raleway Medium"/>
                <a:ea typeface="Raleway Medium"/>
                <a:cs typeface="Raleway Medium"/>
                <a:sym typeface="Raleway Medium"/>
              </a:rPr>
              <a:t>Accountability with compassion</a:t>
            </a:r>
            <a:endParaRPr>
              <a:solidFill>
                <a:srgbClr val="666666"/>
              </a:solidFill>
              <a:latin typeface="Raleway Medium"/>
              <a:ea typeface="Raleway Medium"/>
              <a:cs typeface="Raleway Medium"/>
              <a:sym typeface="Raleway Medium"/>
            </a:endParaRPr>
          </a:p>
          <a:p>
            <a:pPr indent="-317500" lvl="0" marL="457200" rtl="0" algn="l">
              <a:lnSpc>
                <a:spcPct val="115000"/>
              </a:lnSpc>
              <a:spcBef>
                <a:spcPts val="0"/>
              </a:spcBef>
              <a:spcAft>
                <a:spcPts val="0"/>
              </a:spcAft>
              <a:buClr>
                <a:srgbClr val="666666"/>
              </a:buClr>
              <a:buSzPts val="1400"/>
              <a:buFont typeface="Raleway Medium"/>
              <a:buChar char="●"/>
            </a:pPr>
            <a:r>
              <a:rPr lang="en">
                <a:solidFill>
                  <a:srgbClr val="666666"/>
                </a:solidFill>
                <a:latin typeface="Raleway Medium"/>
                <a:ea typeface="Raleway Medium"/>
                <a:cs typeface="Raleway Medium"/>
                <a:sym typeface="Raleway Medium"/>
              </a:rPr>
              <a:t>Restorative </a:t>
            </a:r>
            <a:r>
              <a:rPr lang="en">
                <a:solidFill>
                  <a:srgbClr val="666666"/>
                </a:solidFill>
                <a:latin typeface="Raleway Medium"/>
                <a:ea typeface="Raleway Medium"/>
                <a:cs typeface="Raleway Medium"/>
                <a:sym typeface="Raleway Medium"/>
              </a:rPr>
              <a:t>practices</a:t>
            </a:r>
            <a:r>
              <a:rPr lang="en">
                <a:solidFill>
                  <a:srgbClr val="666666"/>
                </a:solidFill>
                <a:latin typeface="Raleway Medium"/>
                <a:ea typeface="Raleway Medium"/>
                <a:cs typeface="Raleway Medium"/>
                <a:sym typeface="Raleway Medium"/>
              </a:rPr>
              <a:t> </a:t>
            </a:r>
            <a:endParaRPr>
              <a:solidFill>
                <a:srgbClr val="666666"/>
              </a:solidFill>
              <a:latin typeface="Raleway Medium"/>
              <a:ea typeface="Raleway Medium"/>
              <a:cs typeface="Raleway Medium"/>
              <a:sym typeface="Raleway Medium"/>
            </a:endParaRPr>
          </a:p>
          <a:p>
            <a:pPr indent="0" lvl="0" marL="0" rtl="0" algn="l">
              <a:lnSpc>
                <a:spcPct val="115000"/>
              </a:lnSpc>
              <a:spcBef>
                <a:spcPts val="1200"/>
              </a:spcBef>
              <a:spcAft>
                <a:spcPts val="1200"/>
              </a:spcAft>
              <a:buNone/>
            </a:pPr>
            <a:r>
              <a:t/>
            </a:r>
            <a:endParaRPr>
              <a:solidFill>
                <a:srgbClr val="666666"/>
              </a:solidFill>
              <a:latin typeface="Raleway Medium"/>
              <a:ea typeface="Raleway Medium"/>
              <a:cs typeface="Raleway Medium"/>
              <a:sym typeface="Raleway Medium"/>
            </a:endParaRPr>
          </a:p>
        </p:txBody>
      </p:sp>
      <p:sp>
        <p:nvSpPr>
          <p:cNvPr id="270" name="Google Shape;270;p34"/>
          <p:cNvSpPr/>
          <p:nvPr/>
        </p:nvSpPr>
        <p:spPr>
          <a:xfrm>
            <a:off x="7188500" y="255625"/>
            <a:ext cx="1726800" cy="4275900"/>
          </a:xfrm>
          <a:prstGeom prst="rect">
            <a:avLst/>
          </a:prstGeom>
          <a:solidFill>
            <a:srgbClr val="00304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descr="Graduation ,academic, Accomplish Free Stock Photo - Public Domain ..." id="271" name="Google Shape;271;p34"/>
          <p:cNvPicPr preferRelativeResize="0"/>
          <p:nvPr>
            <p:ph idx="2" type="pic"/>
          </p:nvPr>
        </p:nvPicPr>
        <p:blipFill rotWithShape="1">
          <a:blip r:embed="rId3">
            <a:alphaModFix/>
          </a:blip>
          <a:srcRect b="0" l="22410" r="22405" t="0"/>
          <a:stretch/>
        </p:blipFill>
        <p:spPr>
          <a:xfrm>
            <a:off x="5709725" y="761475"/>
            <a:ext cx="2635799" cy="3192000"/>
          </a:xfrm>
          <a:prstGeom prst="rect">
            <a:avLst/>
          </a:prstGeom>
          <a:ln cap="flat" cmpd="sng" w="28575">
            <a:solidFill>
              <a:schemeClr val="lt1"/>
            </a:solidFill>
            <a:prstDash val="solid"/>
            <a:round/>
            <a:headEnd len="sm" w="sm" type="none"/>
            <a:tailEnd len="sm" w="sm" type="none"/>
          </a:ln>
        </p:spPr>
      </p:pic>
      <p:cxnSp>
        <p:nvCxnSpPr>
          <p:cNvPr id="272" name="Google Shape;272;p34"/>
          <p:cNvCxnSpPr/>
          <p:nvPr/>
        </p:nvCxnSpPr>
        <p:spPr>
          <a:xfrm rot="10800000">
            <a:off x="343950" y="1147500"/>
            <a:ext cx="471000" cy="0"/>
          </a:xfrm>
          <a:prstGeom prst="straightConnector1">
            <a:avLst/>
          </a:prstGeom>
          <a:noFill/>
          <a:ln cap="flat" cmpd="sng" w="76200">
            <a:solidFill>
              <a:srgbClr val="F26722"/>
            </a:solidFill>
            <a:prstDash val="solid"/>
            <a:round/>
            <a:headEnd len="med" w="med" type="none"/>
            <a:tailEnd len="med" w="med" type="none"/>
          </a:ln>
        </p:spPr>
      </p:cxn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pic>
        <p:nvPicPr>
          <p:cNvPr descr="Sunset over the forest | free photos | UIHere" id="277" name="Google Shape;277;p35"/>
          <p:cNvPicPr preferRelativeResize="0"/>
          <p:nvPr>
            <p:ph idx="2" type="pic"/>
          </p:nvPr>
        </p:nvPicPr>
        <p:blipFill rotWithShape="1">
          <a:blip r:embed="rId3">
            <a:alphaModFix/>
          </a:blip>
          <a:srcRect b="14163" l="0" r="0" t="14163"/>
          <a:stretch/>
        </p:blipFill>
        <p:spPr>
          <a:xfrm>
            <a:off x="6519200" y="2016906"/>
            <a:ext cx="2468701" cy="2654101"/>
          </a:xfrm>
          <a:prstGeom prst="rect">
            <a:avLst/>
          </a:prstGeom>
          <a:ln>
            <a:noFill/>
          </a:ln>
        </p:spPr>
      </p:pic>
      <p:pic>
        <p:nvPicPr>
          <p:cNvPr descr="File:Sunrise, Kauai.jpg - Wikimedia Commons" id="278" name="Google Shape;278;p35"/>
          <p:cNvPicPr preferRelativeResize="0"/>
          <p:nvPr>
            <p:ph idx="2" type="pic"/>
          </p:nvPr>
        </p:nvPicPr>
        <p:blipFill rotWithShape="1">
          <a:blip r:embed="rId4">
            <a:alphaModFix/>
          </a:blip>
          <a:srcRect b="0" l="15117" r="15124" t="0"/>
          <a:stretch/>
        </p:blipFill>
        <p:spPr>
          <a:xfrm>
            <a:off x="4042950" y="255631"/>
            <a:ext cx="2468700" cy="2654100"/>
          </a:xfrm>
          <a:prstGeom prst="rect">
            <a:avLst/>
          </a:prstGeom>
          <a:ln>
            <a:noFill/>
          </a:ln>
        </p:spPr>
      </p:pic>
      <p:sp>
        <p:nvSpPr>
          <p:cNvPr id="279" name="Google Shape;279;p35"/>
          <p:cNvSpPr txBox="1"/>
          <p:nvPr/>
        </p:nvSpPr>
        <p:spPr>
          <a:xfrm>
            <a:off x="232375" y="131700"/>
            <a:ext cx="4339500" cy="10158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800"/>
              </a:spcBef>
              <a:spcAft>
                <a:spcPts val="1200"/>
              </a:spcAft>
              <a:buNone/>
            </a:pPr>
            <a:r>
              <a:rPr lang="en" sz="3000">
                <a:solidFill>
                  <a:srgbClr val="003047"/>
                </a:solidFill>
                <a:latin typeface="Raleway ExtraBold"/>
                <a:ea typeface="Raleway ExtraBold"/>
                <a:cs typeface="Raleway ExtraBold"/>
                <a:sym typeface="Raleway ExtraBold"/>
              </a:rPr>
              <a:t>BELONGING &amp;</a:t>
            </a:r>
            <a:br>
              <a:rPr lang="en" sz="3000">
                <a:solidFill>
                  <a:srgbClr val="003047"/>
                </a:solidFill>
                <a:latin typeface="Raleway ExtraBold"/>
                <a:ea typeface="Raleway ExtraBold"/>
                <a:cs typeface="Raleway ExtraBold"/>
                <a:sym typeface="Raleway ExtraBold"/>
              </a:rPr>
            </a:br>
            <a:r>
              <a:rPr lang="en" sz="3000">
                <a:solidFill>
                  <a:srgbClr val="003047"/>
                </a:solidFill>
                <a:latin typeface="Raleway ExtraBold"/>
                <a:ea typeface="Raleway ExtraBold"/>
                <a:cs typeface="Raleway ExtraBold"/>
                <a:sym typeface="Raleway ExtraBold"/>
              </a:rPr>
              <a:t>COMMUNITY</a:t>
            </a:r>
            <a:endParaRPr sz="3000">
              <a:solidFill>
                <a:srgbClr val="003047"/>
              </a:solidFill>
              <a:latin typeface="Raleway ExtraBold"/>
              <a:ea typeface="Raleway ExtraBold"/>
              <a:cs typeface="Raleway ExtraBold"/>
              <a:sym typeface="Raleway ExtraBold"/>
            </a:endParaRPr>
          </a:p>
        </p:txBody>
      </p:sp>
      <p:sp>
        <p:nvSpPr>
          <p:cNvPr id="280" name="Google Shape;280;p35"/>
          <p:cNvSpPr txBox="1"/>
          <p:nvPr/>
        </p:nvSpPr>
        <p:spPr>
          <a:xfrm>
            <a:off x="232375" y="1249200"/>
            <a:ext cx="3532200" cy="1996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a:solidFill>
                  <a:srgbClr val="666666"/>
                </a:solidFill>
                <a:latin typeface="Raleway Medium"/>
                <a:ea typeface="Raleway Medium"/>
                <a:cs typeface="Raleway Medium"/>
                <a:sym typeface="Raleway Medium"/>
              </a:rPr>
              <a:t>These students are members of our community and will be after graduation. </a:t>
            </a:r>
            <a:endParaRPr>
              <a:solidFill>
                <a:srgbClr val="666666"/>
              </a:solidFill>
              <a:latin typeface="Raleway Medium"/>
              <a:ea typeface="Raleway Medium"/>
              <a:cs typeface="Raleway Medium"/>
              <a:sym typeface="Raleway Medium"/>
            </a:endParaRPr>
          </a:p>
          <a:p>
            <a:pPr indent="0" lvl="0" marL="0" rtl="0" algn="l">
              <a:lnSpc>
                <a:spcPct val="115000"/>
              </a:lnSpc>
              <a:spcBef>
                <a:spcPts val="1200"/>
              </a:spcBef>
              <a:spcAft>
                <a:spcPts val="0"/>
              </a:spcAft>
              <a:buNone/>
            </a:pPr>
            <a:r>
              <a:rPr lang="en">
                <a:solidFill>
                  <a:srgbClr val="666666"/>
                </a:solidFill>
                <a:latin typeface="Raleway Medium"/>
                <a:ea typeface="Raleway Medium"/>
                <a:cs typeface="Raleway Medium"/>
                <a:sym typeface="Raleway Medium"/>
              </a:rPr>
              <a:t>Developing a sense of community and </a:t>
            </a:r>
            <a:r>
              <a:rPr lang="en">
                <a:solidFill>
                  <a:srgbClr val="666666"/>
                </a:solidFill>
                <a:latin typeface="Raleway Medium"/>
                <a:ea typeface="Raleway Medium"/>
                <a:cs typeface="Raleway Medium"/>
                <a:sym typeface="Raleway Medium"/>
              </a:rPr>
              <a:t>belonging starts with school</a:t>
            </a:r>
            <a:endParaRPr>
              <a:solidFill>
                <a:srgbClr val="666666"/>
              </a:solidFill>
              <a:latin typeface="Raleway Medium"/>
              <a:ea typeface="Raleway Medium"/>
              <a:cs typeface="Raleway Medium"/>
              <a:sym typeface="Raleway Medium"/>
            </a:endParaRPr>
          </a:p>
          <a:p>
            <a:pPr indent="0" lvl="0" marL="0" rtl="0" algn="l">
              <a:lnSpc>
                <a:spcPct val="115000"/>
              </a:lnSpc>
              <a:spcBef>
                <a:spcPts val="1200"/>
              </a:spcBef>
              <a:spcAft>
                <a:spcPts val="0"/>
              </a:spcAft>
              <a:buNone/>
            </a:pPr>
            <a:r>
              <a:rPr lang="en">
                <a:solidFill>
                  <a:srgbClr val="666666"/>
                </a:solidFill>
                <a:latin typeface="Raleway Medium"/>
                <a:ea typeface="Raleway Medium"/>
                <a:cs typeface="Raleway Medium"/>
                <a:sym typeface="Raleway Medium"/>
              </a:rPr>
              <a:t>Inclusion in school and community fosters a sense of belonging for students </a:t>
            </a:r>
            <a:endParaRPr>
              <a:solidFill>
                <a:srgbClr val="666666"/>
              </a:solidFill>
              <a:latin typeface="Raleway Medium"/>
              <a:ea typeface="Raleway Medium"/>
              <a:cs typeface="Raleway Medium"/>
              <a:sym typeface="Raleway Medium"/>
            </a:endParaRPr>
          </a:p>
          <a:p>
            <a:pPr indent="0" lvl="0" marL="0" rtl="0" algn="l">
              <a:lnSpc>
                <a:spcPct val="115000"/>
              </a:lnSpc>
              <a:spcBef>
                <a:spcPts val="1200"/>
              </a:spcBef>
              <a:spcAft>
                <a:spcPts val="0"/>
              </a:spcAft>
              <a:buNone/>
            </a:pPr>
            <a:r>
              <a:t/>
            </a:r>
            <a:endParaRPr>
              <a:solidFill>
                <a:srgbClr val="666666"/>
              </a:solidFill>
              <a:latin typeface="Raleway Medium"/>
              <a:ea typeface="Raleway Medium"/>
              <a:cs typeface="Raleway Medium"/>
              <a:sym typeface="Raleway Medium"/>
            </a:endParaRPr>
          </a:p>
          <a:p>
            <a:pPr indent="0" lvl="0" marL="0" rtl="0" algn="l">
              <a:lnSpc>
                <a:spcPct val="115000"/>
              </a:lnSpc>
              <a:spcBef>
                <a:spcPts val="1200"/>
              </a:spcBef>
              <a:spcAft>
                <a:spcPts val="1200"/>
              </a:spcAft>
              <a:buNone/>
            </a:pPr>
            <a:r>
              <a:t/>
            </a:r>
            <a:endParaRPr>
              <a:solidFill>
                <a:srgbClr val="666666"/>
              </a:solidFill>
              <a:latin typeface="Raleway Medium"/>
              <a:ea typeface="Raleway Medium"/>
              <a:cs typeface="Raleway Medium"/>
              <a:sym typeface="Raleway Medium"/>
            </a:endParaRPr>
          </a:p>
        </p:txBody>
      </p:sp>
      <p:sp>
        <p:nvSpPr>
          <p:cNvPr id="281" name="Google Shape;281;p35"/>
          <p:cNvSpPr/>
          <p:nvPr/>
        </p:nvSpPr>
        <p:spPr>
          <a:xfrm>
            <a:off x="6508700" y="255625"/>
            <a:ext cx="2489700" cy="2207700"/>
          </a:xfrm>
          <a:prstGeom prst="rect">
            <a:avLst/>
          </a:prstGeom>
          <a:solidFill>
            <a:srgbClr val="00304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2" name="Google Shape;282;p35"/>
          <p:cNvSpPr/>
          <p:nvPr/>
        </p:nvSpPr>
        <p:spPr>
          <a:xfrm>
            <a:off x="4032450" y="2463288"/>
            <a:ext cx="2489700" cy="2207700"/>
          </a:xfrm>
          <a:prstGeom prst="rect">
            <a:avLst/>
          </a:prstGeom>
          <a:solidFill>
            <a:srgbClr val="00304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3" name="Google Shape;283;p35"/>
          <p:cNvSpPr txBox="1"/>
          <p:nvPr/>
        </p:nvSpPr>
        <p:spPr>
          <a:xfrm>
            <a:off x="6661750" y="400800"/>
            <a:ext cx="2191200" cy="1869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t/>
            </a:r>
            <a:endParaRPr sz="1600">
              <a:solidFill>
                <a:srgbClr val="FFFFFF"/>
              </a:solidFill>
            </a:endParaRPr>
          </a:p>
        </p:txBody>
      </p:sp>
      <p:sp>
        <p:nvSpPr>
          <p:cNvPr id="284" name="Google Shape;284;p35"/>
          <p:cNvSpPr txBox="1"/>
          <p:nvPr/>
        </p:nvSpPr>
        <p:spPr>
          <a:xfrm>
            <a:off x="4174975" y="2632650"/>
            <a:ext cx="2191200" cy="1869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t/>
            </a:r>
            <a:endParaRPr sz="1600">
              <a:solidFill>
                <a:srgbClr val="FFFFFF"/>
              </a:solidFill>
            </a:endParaRPr>
          </a:p>
        </p:txBody>
      </p:sp>
      <p:cxnSp>
        <p:nvCxnSpPr>
          <p:cNvPr id="285" name="Google Shape;285;p35"/>
          <p:cNvCxnSpPr/>
          <p:nvPr/>
        </p:nvCxnSpPr>
        <p:spPr>
          <a:xfrm rot="10800000">
            <a:off x="343950" y="1147500"/>
            <a:ext cx="471000" cy="0"/>
          </a:xfrm>
          <a:prstGeom prst="straightConnector1">
            <a:avLst/>
          </a:prstGeom>
          <a:noFill/>
          <a:ln cap="flat" cmpd="sng" w="76200">
            <a:solidFill>
              <a:srgbClr val="F26722"/>
            </a:solidFill>
            <a:prstDash val="solid"/>
            <a:round/>
            <a:headEnd len="med" w="med" type="none"/>
            <a:tailEnd len="med" w="med" type="none"/>
          </a:ln>
        </p:spPr>
      </p:cxn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36"/>
          <p:cNvSpPr txBox="1"/>
          <p:nvPr/>
        </p:nvSpPr>
        <p:spPr>
          <a:xfrm>
            <a:off x="232375" y="852100"/>
            <a:ext cx="8608500" cy="1587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rgbClr val="000000"/>
              </a:buClr>
              <a:buSzPts val="1100"/>
              <a:buFont typeface="Arial"/>
              <a:buNone/>
            </a:pPr>
            <a:r>
              <a:rPr lang="en">
                <a:solidFill>
                  <a:srgbClr val="666666"/>
                </a:solidFill>
                <a:latin typeface="Raleway Medium"/>
                <a:ea typeface="Raleway Medium"/>
                <a:cs typeface="Raleway Medium"/>
                <a:sym typeface="Raleway Medium"/>
              </a:rPr>
              <a:t>For justice impacted students, learning skills to navigate </a:t>
            </a:r>
            <a:r>
              <a:rPr lang="en">
                <a:solidFill>
                  <a:srgbClr val="666666"/>
                </a:solidFill>
                <a:latin typeface="Raleway Medium"/>
                <a:ea typeface="Raleway Medium"/>
                <a:cs typeface="Raleway Medium"/>
                <a:sym typeface="Raleway Medium"/>
              </a:rPr>
              <a:t>challenges</a:t>
            </a:r>
            <a:r>
              <a:rPr lang="en">
                <a:solidFill>
                  <a:srgbClr val="666666"/>
                </a:solidFill>
                <a:latin typeface="Raleway Medium"/>
                <a:ea typeface="Raleway Medium"/>
                <a:cs typeface="Raleway Medium"/>
                <a:sym typeface="Raleway Medium"/>
              </a:rPr>
              <a:t> and </a:t>
            </a:r>
            <a:r>
              <a:rPr lang="en">
                <a:solidFill>
                  <a:srgbClr val="666666"/>
                </a:solidFill>
                <a:latin typeface="Raleway Medium"/>
                <a:ea typeface="Raleway Medium"/>
                <a:cs typeface="Raleway Medium"/>
                <a:sym typeface="Raleway Medium"/>
              </a:rPr>
              <a:t>confrontation</a:t>
            </a:r>
            <a:r>
              <a:rPr lang="en">
                <a:solidFill>
                  <a:srgbClr val="666666"/>
                </a:solidFill>
                <a:latin typeface="Raleway Medium"/>
                <a:ea typeface="Raleway Medium"/>
                <a:cs typeface="Raleway Medium"/>
                <a:sym typeface="Raleway Medium"/>
              </a:rPr>
              <a:t> is </a:t>
            </a:r>
            <a:r>
              <a:rPr lang="en">
                <a:solidFill>
                  <a:srgbClr val="666666"/>
                </a:solidFill>
                <a:latin typeface="Raleway Medium"/>
                <a:ea typeface="Raleway Medium"/>
                <a:cs typeface="Raleway Medium"/>
                <a:sym typeface="Raleway Medium"/>
              </a:rPr>
              <a:t>crucial</a:t>
            </a:r>
            <a:r>
              <a:rPr lang="en">
                <a:solidFill>
                  <a:srgbClr val="666666"/>
                </a:solidFill>
                <a:latin typeface="Raleway Medium"/>
                <a:ea typeface="Raleway Medium"/>
                <a:cs typeface="Raleway Medium"/>
                <a:sym typeface="Raleway Medium"/>
              </a:rPr>
              <a:t>. Mentorship and </a:t>
            </a:r>
            <a:r>
              <a:rPr lang="en">
                <a:solidFill>
                  <a:srgbClr val="666666"/>
                </a:solidFill>
                <a:latin typeface="Raleway Medium"/>
                <a:ea typeface="Raleway Medium"/>
                <a:cs typeface="Raleway Medium"/>
                <a:sym typeface="Raleway Medium"/>
              </a:rPr>
              <a:t>modeling</a:t>
            </a:r>
            <a:r>
              <a:rPr lang="en">
                <a:solidFill>
                  <a:srgbClr val="666666"/>
                </a:solidFill>
                <a:latin typeface="Raleway Medium"/>
                <a:ea typeface="Raleway Medium"/>
                <a:cs typeface="Raleway Medium"/>
                <a:sym typeface="Raleway Medium"/>
              </a:rPr>
              <a:t> of </a:t>
            </a:r>
            <a:r>
              <a:rPr lang="en">
                <a:solidFill>
                  <a:srgbClr val="666666"/>
                </a:solidFill>
                <a:latin typeface="Raleway Medium"/>
                <a:ea typeface="Raleway Medium"/>
                <a:cs typeface="Raleway Medium"/>
                <a:sym typeface="Raleway Medium"/>
              </a:rPr>
              <a:t>behaviors</a:t>
            </a:r>
            <a:r>
              <a:rPr lang="en">
                <a:solidFill>
                  <a:srgbClr val="666666"/>
                </a:solidFill>
                <a:latin typeface="Raleway Medium"/>
                <a:ea typeface="Raleway Medium"/>
                <a:cs typeface="Raleway Medium"/>
                <a:sym typeface="Raleway Medium"/>
              </a:rPr>
              <a:t> is something that we can offer though leadership and in the classroom. Many students share they do not feel seen at school or that the do not think that school staff care about them. </a:t>
            </a:r>
            <a:endParaRPr>
              <a:solidFill>
                <a:srgbClr val="666666"/>
              </a:solidFill>
              <a:latin typeface="Raleway Medium"/>
              <a:ea typeface="Raleway Medium"/>
              <a:cs typeface="Raleway Medium"/>
              <a:sym typeface="Raleway Medium"/>
            </a:endParaRPr>
          </a:p>
          <a:p>
            <a:pPr indent="0" lvl="0" marL="0" rtl="0" algn="l">
              <a:spcBef>
                <a:spcPts val="1200"/>
              </a:spcBef>
              <a:spcAft>
                <a:spcPts val="0"/>
              </a:spcAft>
              <a:buNone/>
            </a:pPr>
            <a:r>
              <a:t/>
            </a:r>
            <a:endParaRPr sz="1800">
              <a:solidFill>
                <a:srgbClr val="595959"/>
              </a:solidFill>
            </a:endParaRPr>
          </a:p>
        </p:txBody>
      </p:sp>
      <p:pic>
        <p:nvPicPr>
          <p:cNvPr descr="Mindfulness, Meditation 1080P, 2K, 4K, 5K HD wallpapers free ..." id="291" name="Google Shape;291;p36"/>
          <p:cNvPicPr preferRelativeResize="0"/>
          <p:nvPr>
            <p:ph idx="2" type="pic"/>
          </p:nvPr>
        </p:nvPicPr>
        <p:blipFill rotWithShape="1">
          <a:blip r:embed="rId3">
            <a:alphaModFix/>
          </a:blip>
          <a:srcRect b="0" l="18059" r="18059" t="0"/>
          <a:stretch/>
        </p:blipFill>
        <p:spPr>
          <a:xfrm>
            <a:off x="507150" y="2651288"/>
            <a:ext cx="1685099" cy="1811700"/>
          </a:xfrm>
          <a:prstGeom prst="rect">
            <a:avLst/>
          </a:prstGeom>
          <a:ln cap="flat" cmpd="sng" w="19050">
            <a:solidFill>
              <a:srgbClr val="000000"/>
            </a:solidFill>
            <a:prstDash val="solid"/>
            <a:round/>
            <a:headEnd len="sm" w="sm" type="none"/>
            <a:tailEnd len="sm" w="sm" type="none"/>
          </a:ln>
        </p:spPr>
      </p:pic>
      <p:pic>
        <p:nvPicPr>
          <p:cNvPr descr="Team Minot builds strength through connection &gt; Air Force Global ..." id="292" name="Google Shape;292;p36"/>
          <p:cNvPicPr preferRelativeResize="0"/>
          <p:nvPr>
            <p:ph idx="2" type="pic"/>
          </p:nvPr>
        </p:nvPicPr>
        <p:blipFill rotWithShape="1">
          <a:blip r:embed="rId4">
            <a:alphaModFix/>
          </a:blip>
          <a:srcRect b="0" l="12017" r="12024" t="0"/>
          <a:stretch/>
        </p:blipFill>
        <p:spPr>
          <a:xfrm>
            <a:off x="2655342" y="2651288"/>
            <a:ext cx="1685100" cy="1811699"/>
          </a:xfrm>
          <a:prstGeom prst="rect">
            <a:avLst/>
          </a:prstGeom>
          <a:ln cap="flat" cmpd="sng" w="19050">
            <a:solidFill>
              <a:srgbClr val="000000"/>
            </a:solidFill>
            <a:prstDash val="solid"/>
            <a:round/>
            <a:headEnd len="sm" w="sm" type="none"/>
            <a:tailEnd len="sm" w="sm" type="none"/>
          </a:ln>
        </p:spPr>
      </p:pic>
      <p:pic>
        <p:nvPicPr>
          <p:cNvPr descr="Mentor,help, Climbing, Hand Free Stock Photo - Public Domain Pictures" id="293" name="Google Shape;293;p36"/>
          <p:cNvPicPr preferRelativeResize="0"/>
          <p:nvPr>
            <p:ph idx="2" type="pic"/>
          </p:nvPr>
        </p:nvPicPr>
        <p:blipFill rotWithShape="1">
          <a:blip r:embed="rId5">
            <a:alphaModFix/>
          </a:blip>
          <a:srcRect b="0" l="14489" r="30460" t="0"/>
          <a:stretch/>
        </p:blipFill>
        <p:spPr>
          <a:xfrm>
            <a:off x="4803533" y="2651288"/>
            <a:ext cx="1685100" cy="1811700"/>
          </a:xfrm>
          <a:prstGeom prst="rect">
            <a:avLst/>
          </a:prstGeom>
          <a:ln cap="flat" cmpd="sng" w="19050">
            <a:solidFill>
              <a:srgbClr val="000000"/>
            </a:solidFill>
            <a:prstDash val="solid"/>
            <a:round/>
            <a:headEnd len="sm" w="sm" type="none"/>
            <a:tailEnd len="sm" w="sm" type="none"/>
          </a:ln>
        </p:spPr>
      </p:pic>
      <p:pic>
        <p:nvPicPr>
          <p:cNvPr descr="Royalty-Free photo: Silhouette of two hands forming heart behind ..." id="294" name="Google Shape;294;p36"/>
          <p:cNvPicPr preferRelativeResize="0"/>
          <p:nvPr>
            <p:ph idx="2" type="pic"/>
          </p:nvPr>
        </p:nvPicPr>
        <p:blipFill rotWithShape="1">
          <a:blip r:embed="rId6">
            <a:alphaModFix/>
          </a:blip>
          <a:srcRect b="14035" l="0" r="0" t="14028"/>
          <a:stretch/>
        </p:blipFill>
        <p:spPr>
          <a:xfrm>
            <a:off x="6951725" y="2651288"/>
            <a:ext cx="1685100" cy="1811700"/>
          </a:xfrm>
          <a:prstGeom prst="rect">
            <a:avLst/>
          </a:prstGeom>
          <a:ln cap="flat" cmpd="sng" w="19050">
            <a:solidFill>
              <a:srgbClr val="000000"/>
            </a:solidFill>
            <a:prstDash val="solid"/>
            <a:round/>
            <a:headEnd len="sm" w="sm" type="none"/>
            <a:tailEnd len="sm" w="sm" type="none"/>
          </a:ln>
        </p:spPr>
      </p:pic>
      <p:sp>
        <p:nvSpPr>
          <p:cNvPr id="295" name="Google Shape;295;p36"/>
          <p:cNvSpPr/>
          <p:nvPr/>
        </p:nvSpPr>
        <p:spPr>
          <a:xfrm>
            <a:off x="0" y="0"/>
            <a:ext cx="9144000" cy="852000"/>
          </a:xfrm>
          <a:prstGeom prst="rect">
            <a:avLst/>
          </a:prstGeom>
          <a:solidFill>
            <a:srgbClr val="00304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6" name="Google Shape;296;p36"/>
          <p:cNvSpPr txBox="1"/>
          <p:nvPr/>
        </p:nvSpPr>
        <p:spPr>
          <a:xfrm>
            <a:off x="273925" y="131700"/>
            <a:ext cx="8525400" cy="6003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800"/>
              </a:spcBef>
              <a:spcAft>
                <a:spcPts val="1200"/>
              </a:spcAft>
              <a:buNone/>
            </a:pPr>
            <a:r>
              <a:rPr lang="en" sz="3000">
                <a:solidFill>
                  <a:srgbClr val="FFFFFF"/>
                </a:solidFill>
                <a:latin typeface="Raleway ExtraBold"/>
                <a:ea typeface="Raleway ExtraBold"/>
                <a:cs typeface="Raleway ExtraBold"/>
                <a:sym typeface="Raleway ExtraBold"/>
              </a:rPr>
              <a:t>SOCIAL </a:t>
            </a:r>
            <a:r>
              <a:rPr lang="en" sz="3000">
                <a:solidFill>
                  <a:srgbClr val="FFFFFF"/>
                </a:solidFill>
                <a:latin typeface="Raleway ExtraBold"/>
                <a:ea typeface="Raleway ExtraBold"/>
                <a:cs typeface="Raleway ExtraBold"/>
                <a:sym typeface="Raleway ExtraBold"/>
              </a:rPr>
              <a:t>EMOTIONAL</a:t>
            </a:r>
            <a:r>
              <a:rPr lang="en" sz="3000">
                <a:solidFill>
                  <a:srgbClr val="FFFFFF"/>
                </a:solidFill>
                <a:latin typeface="Raleway ExtraBold"/>
                <a:ea typeface="Raleway ExtraBold"/>
                <a:cs typeface="Raleway ExtraBold"/>
                <a:sym typeface="Raleway ExtraBold"/>
              </a:rPr>
              <a:t> LEARNING</a:t>
            </a:r>
            <a:endParaRPr sz="3000">
              <a:solidFill>
                <a:srgbClr val="FFFFFF"/>
              </a:solidFill>
              <a:latin typeface="Raleway ExtraBold"/>
              <a:ea typeface="Raleway ExtraBold"/>
              <a:cs typeface="Raleway ExtraBold"/>
              <a:sym typeface="Raleway ExtraBold"/>
            </a:endParaRPr>
          </a:p>
        </p:txBody>
      </p:sp>
      <p:cxnSp>
        <p:nvCxnSpPr>
          <p:cNvPr id="297" name="Google Shape;297;p36"/>
          <p:cNvCxnSpPr/>
          <p:nvPr/>
        </p:nvCxnSpPr>
        <p:spPr>
          <a:xfrm rot="10800000">
            <a:off x="4356475" y="732000"/>
            <a:ext cx="360300" cy="0"/>
          </a:xfrm>
          <a:prstGeom prst="straightConnector1">
            <a:avLst/>
          </a:prstGeom>
          <a:noFill/>
          <a:ln cap="flat" cmpd="sng" w="38100">
            <a:solidFill>
              <a:srgbClr val="F26722"/>
            </a:solidFill>
            <a:prstDash val="solid"/>
            <a:round/>
            <a:headEnd len="med" w="med" type="none"/>
            <a:tailEnd len="med" w="med" type="none"/>
          </a:ln>
        </p:spPr>
      </p:cxn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pic>
        <p:nvPicPr>
          <p:cNvPr descr="Snow-capped Mountains Landscape in Grand Teton National Park image ..." id="302" name="Google Shape;302;p37"/>
          <p:cNvPicPr preferRelativeResize="0"/>
          <p:nvPr>
            <p:ph idx="2" type="pic"/>
          </p:nvPr>
        </p:nvPicPr>
        <p:blipFill rotWithShape="1">
          <a:blip r:embed="rId3">
            <a:alphaModFix/>
          </a:blip>
          <a:srcRect b="20326" l="0" r="0" t="20326"/>
          <a:stretch/>
        </p:blipFill>
        <p:spPr>
          <a:xfrm>
            <a:off x="-17700" y="0"/>
            <a:ext cx="9161702" cy="2328301"/>
          </a:xfrm>
          <a:prstGeom prst="rect">
            <a:avLst/>
          </a:prstGeom>
          <a:ln>
            <a:noFill/>
          </a:ln>
        </p:spPr>
      </p:pic>
      <p:sp>
        <p:nvSpPr>
          <p:cNvPr id="303" name="Google Shape;303;p37"/>
          <p:cNvSpPr/>
          <p:nvPr/>
        </p:nvSpPr>
        <p:spPr>
          <a:xfrm>
            <a:off x="1395100" y="1142150"/>
            <a:ext cx="6339300" cy="2583300"/>
          </a:xfrm>
          <a:prstGeom prst="rect">
            <a:avLst/>
          </a:prstGeom>
          <a:solidFill>
            <a:srgbClr val="003047"/>
          </a:solidFill>
          <a:ln>
            <a:noFill/>
          </a:ln>
          <a:effectLst>
            <a:outerShdw blurRad="214313" rotWithShape="0" algn="bl" dir="2940000" dist="3810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304" name="Google Shape;304;p37"/>
          <p:cNvCxnSpPr/>
          <p:nvPr/>
        </p:nvCxnSpPr>
        <p:spPr>
          <a:xfrm rot="10800000">
            <a:off x="4327650" y="3367200"/>
            <a:ext cx="471000" cy="0"/>
          </a:xfrm>
          <a:prstGeom prst="straightConnector1">
            <a:avLst/>
          </a:prstGeom>
          <a:noFill/>
          <a:ln cap="flat" cmpd="sng" w="76200">
            <a:solidFill>
              <a:srgbClr val="F26722"/>
            </a:solidFill>
            <a:prstDash val="solid"/>
            <a:round/>
            <a:headEnd len="med" w="med" type="none"/>
            <a:tailEnd len="med" w="med" type="none"/>
          </a:ln>
        </p:spPr>
      </p:cxnSp>
      <p:sp>
        <p:nvSpPr>
          <p:cNvPr id="305" name="Google Shape;305;p37"/>
          <p:cNvSpPr txBox="1"/>
          <p:nvPr/>
        </p:nvSpPr>
        <p:spPr>
          <a:xfrm>
            <a:off x="1559850" y="1810125"/>
            <a:ext cx="6024300" cy="1034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0">
                <a:solidFill>
                  <a:srgbClr val="FFFFFF"/>
                </a:solidFill>
                <a:latin typeface="Raleway"/>
                <a:ea typeface="Raleway"/>
                <a:cs typeface="Raleway"/>
                <a:sym typeface="Raleway"/>
              </a:rPr>
              <a:t>What We Do TMA</a:t>
            </a:r>
            <a:endParaRPr b="1" sz="6000">
              <a:solidFill>
                <a:srgbClr val="FFFFFF"/>
              </a:solidFill>
              <a:latin typeface="Raleway"/>
              <a:ea typeface="Raleway"/>
              <a:cs typeface="Raleway"/>
              <a:sym typeface="Raleway"/>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38"/>
          <p:cNvSpPr txBox="1"/>
          <p:nvPr/>
        </p:nvSpPr>
        <p:spPr>
          <a:xfrm>
            <a:off x="232375" y="131700"/>
            <a:ext cx="4339500" cy="10158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800"/>
              </a:spcBef>
              <a:spcAft>
                <a:spcPts val="1200"/>
              </a:spcAft>
              <a:buNone/>
            </a:pPr>
            <a:r>
              <a:rPr lang="en" sz="3000">
                <a:solidFill>
                  <a:srgbClr val="003047"/>
                </a:solidFill>
                <a:latin typeface="Raleway ExtraBold"/>
                <a:ea typeface="Raleway ExtraBold"/>
                <a:cs typeface="Raleway ExtraBold"/>
                <a:sym typeface="Raleway ExtraBold"/>
              </a:rPr>
              <a:t>Unsent Note of Appreciation</a:t>
            </a:r>
            <a:endParaRPr sz="3000">
              <a:solidFill>
                <a:srgbClr val="003047"/>
              </a:solidFill>
              <a:latin typeface="Raleway ExtraBold"/>
              <a:ea typeface="Raleway ExtraBold"/>
              <a:cs typeface="Raleway ExtraBold"/>
              <a:sym typeface="Raleway ExtraBold"/>
            </a:endParaRPr>
          </a:p>
        </p:txBody>
      </p:sp>
      <p:sp>
        <p:nvSpPr>
          <p:cNvPr id="311" name="Google Shape;311;p38"/>
          <p:cNvSpPr txBox="1"/>
          <p:nvPr/>
        </p:nvSpPr>
        <p:spPr>
          <a:xfrm>
            <a:off x="232375" y="1235050"/>
            <a:ext cx="4895700" cy="2880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2500">
                <a:solidFill>
                  <a:srgbClr val="666666"/>
                </a:solidFill>
                <a:latin typeface="Raleway Medium"/>
                <a:ea typeface="Raleway Medium"/>
                <a:cs typeface="Raleway Medium"/>
                <a:sym typeface="Raleway Medium"/>
              </a:rPr>
              <a:t>Think of someone who helped you recently. Spend two minutes writing a brief, private note of thanks on a </a:t>
            </a:r>
            <a:r>
              <a:rPr lang="en" sz="2500">
                <a:solidFill>
                  <a:srgbClr val="666666"/>
                </a:solidFill>
                <a:latin typeface="Raleway Medium"/>
                <a:ea typeface="Raleway Medium"/>
                <a:cs typeface="Raleway Medium"/>
                <a:sym typeface="Raleway Medium"/>
              </a:rPr>
              <a:t>notepad</a:t>
            </a:r>
            <a:r>
              <a:rPr lang="en" sz="2500">
                <a:solidFill>
                  <a:srgbClr val="666666"/>
                </a:solidFill>
                <a:latin typeface="Raleway Medium"/>
                <a:ea typeface="Raleway Medium"/>
                <a:cs typeface="Raleway Medium"/>
                <a:sym typeface="Raleway Medium"/>
              </a:rPr>
              <a:t> or notebook (no need to send it).</a:t>
            </a:r>
            <a:endParaRPr sz="2900">
              <a:solidFill>
                <a:srgbClr val="595959"/>
              </a:solidFill>
            </a:endParaRPr>
          </a:p>
          <a:p>
            <a:pPr indent="0" lvl="0" marL="0" rtl="0" algn="l">
              <a:lnSpc>
                <a:spcPct val="115000"/>
              </a:lnSpc>
              <a:spcBef>
                <a:spcPts val="1200"/>
              </a:spcBef>
              <a:spcAft>
                <a:spcPts val="1200"/>
              </a:spcAft>
              <a:buNone/>
            </a:pPr>
            <a:r>
              <a:t/>
            </a:r>
            <a:endParaRPr>
              <a:solidFill>
                <a:srgbClr val="666666"/>
              </a:solidFill>
              <a:latin typeface="Raleway Medium"/>
              <a:ea typeface="Raleway Medium"/>
              <a:cs typeface="Raleway Medium"/>
              <a:sym typeface="Raleway Medium"/>
            </a:endParaRPr>
          </a:p>
        </p:txBody>
      </p:sp>
      <p:sp>
        <p:nvSpPr>
          <p:cNvPr id="312" name="Google Shape;312;p38"/>
          <p:cNvSpPr/>
          <p:nvPr/>
        </p:nvSpPr>
        <p:spPr>
          <a:xfrm>
            <a:off x="7188500" y="255625"/>
            <a:ext cx="1726800" cy="4275900"/>
          </a:xfrm>
          <a:prstGeom prst="rect">
            <a:avLst/>
          </a:prstGeom>
          <a:solidFill>
            <a:srgbClr val="00304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descr="free heart photos download | free photos | UIHere" id="313" name="Google Shape;313;p38"/>
          <p:cNvPicPr preferRelativeResize="0"/>
          <p:nvPr>
            <p:ph idx="2" type="pic"/>
          </p:nvPr>
        </p:nvPicPr>
        <p:blipFill rotWithShape="1">
          <a:blip r:embed="rId3">
            <a:alphaModFix/>
          </a:blip>
          <a:srcRect b="0" l="22477" r="22472" t="0"/>
          <a:stretch/>
        </p:blipFill>
        <p:spPr>
          <a:xfrm>
            <a:off x="5709725" y="761475"/>
            <a:ext cx="2635800" cy="3192000"/>
          </a:xfrm>
          <a:prstGeom prst="rect">
            <a:avLst/>
          </a:prstGeom>
          <a:ln cap="flat" cmpd="sng" w="28575">
            <a:solidFill>
              <a:schemeClr val="lt1"/>
            </a:solidFill>
            <a:prstDash val="solid"/>
            <a:round/>
            <a:headEnd len="sm" w="sm" type="none"/>
            <a:tailEnd len="sm" w="sm" type="none"/>
          </a:ln>
        </p:spPr>
      </p:pic>
      <p:cxnSp>
        <p:nvCxnSpPr>
          <p:cNvPr id="314" name="Google Shape;314;p38"/>
          <p:cNvCxnSpPr/>
          <p:nvPr/>
        </p:nvCxnSpPr>
        <p:spPr>
          <a:xfrm rot="10800000">
            <a:off x="343950" y="1147500"/>
            <a:ext cx="471000" cy="0"/>
          </a:xfrm>
          <a:prstGeom prst="straightConnector1">
            <a:avLst/>
          </a:prstGeom>
          <a:noFill/>
          <a:ln cap="flat" cmpd="sng" w="76200">
            <a:solidFill>
              <a:srgbClr val="F26722"/>
            </a:solidFill>
            <a:prstDash val="solid"/>
            <a:round/>
            <a:headEnd len="med" w="med" type="none"/>
            <a:tailEnd len="med" w="med" type="none"/>
          </a:ln>
        </p:spPr>
      </p:cxn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pic>
        <p:nvPicPr>
          <p:cNvPr descr="Free picture: reflection, tree, shore, lakeside, water, lake ..." id="319" name="Google Shape;319;p39"/>
          <p:cNvPicPr preferRelativeResize="0"/>
          <p:nvPr>
            <p:ph idx="2" type="pic"/>
          </p:nvPr>
        </p:nvPicPr>
        <p:blipFill rotWithShape="1">
          <a:blip r:embed="rId3">
            <a:alphaModFix/>
          </a:blip>
          <a:srcRect b="7008" l="0" r="0" t="7008"/>
          <a:stretch/>
        </p:blipFill>
        <p:spPr>
          <a:xfrm>
            <a:off x="6519200" y="2016906"/>
            <a:ext cx="2468699" cy="2654100"/>
          </a:xfrm>
          <a:prstGeom prst="rect">
            <a:avLst/>
          </a:prstGeom>
          <a:ln>
            <a:noFill/>
          </a:ln>
        </p:spPr>
      </p:pic>
      <p:pic>
        <p:nvPicPr>
          <p:cNvPr descr="File:Mount Hood reflected in Mirror Lake, Oregon.jpg - Wikipedia" id="320" name="Google Shape;320;p39"/>
          <p:cNvPicPr preferRelativeResize="0"/>
          <p:nvPr>
            <p:ph idx="2" type="pic"/>
          </p:nvPr>
        </p:nvPicPr>
        <p:blipFill rotWithShape="1">
          <a:blip r:embed="rId4">
            <a:alphaModFix/>
          </a:blip>
          <a:srcRect b="0" l="13082" r="13090" t="0"/>
          <a:stretch/>
        </p:blipFill>
        <p:spPr>
          <a:xfrm>
            <a:off x="4042950" y="255631"/>
            <a:ext cx="2468701" cy="2654099"/>
          </a:xfrm>
          <a:prstGeom prst="rect">
            <a:avLst/>
          </a:prstGeom>
          <a:ln>
            <a:noFill/>
          </a:ln>
        </p:spPr>
      </p:pic>
      <p:sp>
        <p:nvSpPr>
          <p:cNvPr id="321" name="Google Shape;321;p39"/>
          <p:cNvSpPr txBox="1"/>
          <p:nvPr/>
        </p:nvSpPr>
        <p:spPr>
          <a:xfrm>
            <a:off x="232375" y="131700"/>
            <a:ext cx="4339500" cy="6003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800"/>
              </a:spcBef>
              <a:spcAft>
                <a:spcPts val="1200"/>
              </a:spcAft>
              <a:buNone/>
            </a:pPr>
            <a:r>
              <a:rPr lang="en" sz="3000">
                <a:solidFill>
                  <a:srgbClr val="003047"/>
                </a:solidFill>
                <a:latin typeface="Raleway ExtraBold"/>
                <a:ea typeface="Raleway ExtraBold"/>
                <a:cs typeface="Raleway ExtraBold"/>
                <a:sym typeface="Raleway ExtraBold"/>
              </a:rPr>
              <a:t>REFLECTION</a:t>
            </a:r>
            <a:endParaRPr sz="3000">
              <a:solidFill>
                <a:srgbClr val="003047"/>
              </a:solidFill>
              <a:latin typeface="Raleway ExtraBold"/>
              <a:ea typeface="Raleway ExtraBold"/>
              <a:cs typeface="Raleway ExtraBold"/>
              <a:sym typeface="Raleway ExtraBold"/>
            </a:endParaRPr>
          </a:p>
        </p:txBody>
      </p:sp>
      <p:sp>
        <p:nvSpPr>
          <p:cNvPr id="322" name="Google Shape;322;p39"/>
          <p:cNvSpPr txBox="1"/>
          <p:nvPr/>
        </p:nvSpPr>
        <p:spPr>
          <a:xfrm>
            <a:off x="232375" y="1249200"/>
            <a:ext cx="3532200" cy="1996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2000">
                <a:solidFill>
                  <a:srgbClr val="666666"/>
                </a:solidFill>
                <a:latin typeface="Raleway Medium"/>
                <a:ea typeface="Raleway Medium"/>
                <a:cs typeface="Raleway Medium"/>
                <a:sym typeface="Raleway Medium"/>
              </a:rPr>
              <a:t>How does acknowledging someone else’s impact make you feel more connected to others?</a:t>
            </a:r>
            <a:endParaRPr sz="2300">
              <a:solidFill>
                <a:srgbClr val="595959"/>
              </a:solidFill>
            </a:endParaRPr>
          </a:p>
          <a:p>
            <a:pPr indent="0" lvl="0" marL="0" rtl="0" algn="l">
              <a:lnSpc>
                <a:spcPct val="115000"/>
              </a:lnSpc>
              <a:spcBef>
                <a:spcPts val="1200"/>
              </a:spcBef>
              <a:spcAft>
                <a:spcPts val="1200"/>
              </a:spcAft>
              <a:buNone/>
            </a:pPr>
            <a:r>
              <a:t/>
            </a:r>
            <a:endParaRPr>
              <a:solidFill>
                <a:srgbClr val="666666"/>
              </a:solidFill>
              <a:latin typeface="Raleway Medium"/>
              <a:ea typeface="Raleway Medium"/>
              <a:cs typeface="Raleway Medium"/>
              <a:sym typeface="Raleway Medium"/>
            </a:endParaRPr>
          </a:p>
        </p:txBody>
      </p:sp>
      <p:sp>
        <p:nvSpPr>
          <p:cNvPr id="323" name="Google Shape;323;p39"/>
          <p:cNvSpPr/>
          <p:nvPr/>
        </p:nvSpPr>
        <p:spPr>
          <a:xfrm>
            <a:off x="6508700" y="255625"/>
            <a:ext cx="2489700" cy="2207700"/>
          </a:xfrm>
          <a:prstGeom prst="rect">
            <a:avLst/>
          </a:prstGeom>
          <a:solidFill>
            <a:srgbClr val="00304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4" name="Google Shape;324;p39"/>
          <p:cNvSpPr/>
          <p:nvPr/>
        </p:nvSpPr>
        <p:spPr>
          <a:xfrm>
            <a:off x="4032450" y="2463288"/>
            <a:ext cx="2489700" cy="2207700"/>
          </a:xfrm>
          <a:prstGeom prst="rect">
            <a:avLst/>
          </a:prstGeom>
          <a:solidFill>
            <a:srgbClr val="00304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325" name="Google Shape;325;p39"/>
          <p:cNvCxnSpPr/>
          <p:nvPr/>
        </p:nvCxnSpPr>
        <p:spPr>
          <a:xfrm rot="10800000">
            <a:off x="343950" y="1147500"/>
            <a:ext cx="471000" cy="0"/>
          </a:xfrm>
          <a:prstGeom prst="straightConnector1">
            <a:avLst/>
          </a:prstGeom>
          <a:noFill/>
          <a:ln cap="flat" cmpd="sng" w="76200">
            <a:solidFill>
              <a:srgbClr val="F26722"/>
            </a:solidFill>
            <a:prstDash val="solid"/>
            <a:round/>
            <a:headEnd len="med" w="med" type="none"/>
            <a:tailEnd len="med" w="med" type="none"/>
          </a:ln>
        </p:spPr>
      </p:cxn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29" name="Shape 329"/>
        <p:cNvGrpSpPr/>
        <p:nvPr/>
      </p:nvGrpSpPr>
      <p:grpSpPr>
        <a:xfrm>
          <a:off x="0" y="0"/>
          <a:ext cx="0" cy="0"/>
          <a:chOff x="0" y="0"/>
          <a:chExt cx="0" cy="0"/>
        </a:xfrm>
      </p:grpSpPr>
      <p:sp>
        <p:nvSpPr>
          <p:cNvPr id="330" name="Google Shape;330;p40"/>
          <p:cNvSpPr/>
          <p:nvPr/>
        </p:nvSpPr>
        <p:spPr>
          <a:xfrm rot="5400000">
            <a:off x="7365228" y="0"/>
            <a:ext cx="1778700" cy="1778700"/>
          </a:xfrm>
          <a:prstGeom prst="diagStripe">
            <a:avLst>
              <a:gd fmla="val 50000" name="adj"/>
            </a:avLst>
          </a:prstGeom>
          <a:solidFill>
            <a:srgbClr val="EDFAF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31" name="Google Shape;331;p40"/>
          <p:cNvSpPr txBox="1"/>
          <p:nvPr/>
        </p:nvSpPr>
        <p:spPr>
          <a:xfrm rot="2700000">
            <a:off x="7215273" y="386217"/>
            <a:ext cx="2501461" cy="583787"/>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198038"/>
                </a:solidFill>
                <a:latin typeface="Inter"/>
                <a:ea typeface="Inter"/>
                <a:cs typeface="Inter"/>
                <a:sym typeface="Inter"/>
              </a:rPr>
              <a:t>Do not edit</a:t>
            </a:r>
            <a:endParaRPr b="1" sz="1200">
              <a:solidFill>
                <a:srgbClr val="198038"/>
              </a:solidFill>
              <a:latin typeface="Inter"/>
              <a:ea typeface="Inter"/>
              <a:cs typeface="Inter"/>
              <a:sym typeface="Inter"/>
            </a:endParaRPr>
          </a:p>
          <a:p>
            <a:pPr indent="0" lvl="0" marL="0" rtl="0" algn="ctr">
              <a:spcBef>
                <a:spcPts val="0"/>
              </a:spcBef>
              <a:spcAft>
                <a:spcPts val="0"/>
              </a:spcAft>
              <a:buNone/>
            </a:pPr>
            <a:r>
              <a:rPr lang="en" sz="1200" u="sng">
                <a:solidFill>
                  <a:srgbClr val="198038"/>
                </a:solidFill>
                <a:latin typeface="Inter"/>
                <a:ea typeface="Inter"/>
                <a:cs typeface="Inter"/>
                <a:sym typeface="Inter"/>
                <a:hlinkClick r:id="rId3">
                  <a:extLst>
                    <a:ext uri="{A12FA001-AC4F-418D-AE19-62706E023703}">
                      <ahyp:hlinkClr val="tx"/>
                    </a:ext>
                  </a:extLst>
                </a:hlinkClick>
              </a:rPr>
              <a:t>How to change the design</a:t>
            </a:r>
            <a:endParaRPr sz="1200">
              <a:solidFill>
                <a:srgbClr val="198038"/>
              </a:solidFill>
              <a:latin typeface="Inter"/>
              <a:ea typeface="Inter"/>
              <a:cs typeface="Inter"/>
              <a:sym typeface="Inter"/>
            </a:endParaRPr>
          </a:p>
        </p:txBody>
      </p:sp>
      <p:pic>
        <p:nvPicPr>
          <p:cNvPr descr="poll-type-id" id="332" name="Google Shape;332;p40">
            <a:hlinkClick r:id="rId4"/>
          </p:cNvPr>
          <p:cNvPicPr preferRelativeResize="0"/>
          <p:nvPr/>
        </p:nvPicPr>
        <p:blipFill>
          <a:blip r:embed="rId5">
            <a:alphaModFix/>
          </a:blip>
          <a:stretch>
            <a:fillRect/>
          </a:stretch>
        </p:blipFill>
        <p:spPr>
          <a:xfrm>
            <a:off x="333520" y="1307027"/>
            <a:ext cx="1778772" cy="1778772"/>
          </a:xfrm>
          <a:prstGeom prst="rect">
            <a:avLst/>
          </a:prstGeom>
          <a:noFill/>
          <a:ln>
            <a:noFill/>
          </a:ln>
        </p:spPr>
      </p:pic>
      <p:sp>
        <p:nvSpPr>
          <p:cNvPr descr="title-id" id="333" name="Google Shape;333;p40"/>
          <p:cNvSpPr txBox="1"/>
          <p:nvPr/>
        </p:nvSpPr>
        <p:spPr>
          <a:xfrm>
            <a:off x="2334638" y="1320628"/>
            <a:ext cx="6364800" cy="175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000">
                <a:solidFill>
                  <a:srgbClr val="5B5B5B"/>
                </a:solidFill>
                <a:latin typeface="Inter"/>
                <a:ea typeface="Inter"/>
                <a:cs typeface="Inter"/>
                <a:sym typeface="Inter"/>
              </a:rPr>
              <a:t>Would you be willing to participate in an interview regarding justice impacted youth?</a:t>
            </a:r>
            <a:endParaRPr b="1" sz="3000">
              <a:solidFill>
                <a:srgbClr val="5B5B5B"/>
              </a:solidFill>
              <a:latin typeface="Inter"/>
              <a:ea typeface="Inter"/>
              <a:cs typeface="Inter"/>
              <a:sym typeface="Inter"/>
            </a:endParaRPr>
          </a:p>
        </p:txBody>
      </p:sp>
      <p:sp>
        <p:nvSpPr>
          <p:cNvPr id="334" name="Google Shape;334;p40"/>
          <p:cNvSpPr/>
          <p:nvPr/>
        </p:nvSpPr>
        <p:spPr>
          <a:xfrm>
            <a:off x="0" y="4365024"/>
            <a:ext cx="9144000" cy="778500"/>
          </a:xfrm>
          <a:prstGeom prst="rect">
            <a:avLst/>
          </a:prstGeom>
          <a:solidFill>
            <a:srgbClr val="19803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35" name="Google Shape;335;p40"/>
          <p:cNvSpPr txBox="1"/>
          <p:nvPr/>
        </p:nvSpPr>
        <p:spPr>
          <a:xfrm>
            <a:off x="555866" y="4365024"/>
            <a:ext cx="6948300" cy="7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FFFFFF"/>
                </a:solidFill>
                <a:latin typeface="Inter"/>
                <a:ea typeface="Inter"/>
                <a:cs typeface="Inter"/>
                <a:sym typeface="Inter"/>
              </a:rPr>
              <a:t>Presenting with animations, GIFs or speaker notes? Enable our </a:t>
            </a:r>
            <a:r>
              <a:rPr lang="en" sz="1200" u="sng">
                <a:solidFill>
                  <a:srgbClr val="FFFFFF"/>
                </a:solidFill>
                <a:latin typeface="Inter"/>
                <a:ea typeface="Inter"/>
                <a:cs typeface="Inter"/>
                <a:sym typeface="Inter"/>
                <a:hlinkClick r:id="rId6">
                  <a:extLst>
                    <a:ext uri="{A12FA001-AC4F-418D-AE19-62706E023703}">
                      <ahyp:hlinkClr val="tx"/>
                    </a:ext>
                  </a:extLst>
                </a:hlinkClick>
              </a:rPr>
              <a:t>Chrome extension</a:t>
            </a:r>
            <a:endParaRPr sz="1200">
              <a:solidFill>
                <a:srgbClr val="FFFFFF"/>
              </a:solidFill>
              <a:latin typeface="Inter"/>
              <a:ea typeface="Inter"/>
              <a:cs typeface="Inter"/>
              <a:sym typeface="Inter"/>
            </a:endParaRPr>
          </a:p>
        </p:txBody>
      </p:sp>
      <p:pic>
        <p:nvPicPr>
          <p:cNvPr id="336" name="Google Shape;336;p40"/>
          <p:cNvPicPr preferRelativeResize="0"/>
          <p:nvPr/>
        </p:nvPicPr>
        <p:blipFill>
          <a:blip r:embed="rId7">
            <a:alphaModFix/>
          </a:blip>
          <a:stretch>
            <a:fillRect/>
          </a:stretch>
        </p:blipFill>
        <p:spPr>
          <a:xfrm>
            <a:off x="222347" y="4643089"/>
            <a:ext cx="222347" cy="222347"/>
          </a:xfrm>
          <a:prstGeom prst="rect">
            <a:avLst/>
          </a:prstGeom>
          <a:noFill/>
          <a:ln>
            <a:noFill/>
          </a:ln>
        </p:spPr>
      </p:pic>
      <p:pic>
        <p:nvPicPr>
          <p:cNvPr descr="logo-id" id="337" name="Google Shape;337;p40">
            <a:hlinkClick r:id="rId8"/>
          </p:cNvPr>
          <p:cNvPicPr preferRelativeResize="0"/>
          <p:nvPr/>
        </p:nvPicPr>
        <p:blipFill>
          <a:blip r:embed="rId9">
            <a:alphaModFix/>
          </a:blip>
          <a:stretch>
            <a:fillRect/>
          </a:stretch>
        </p:blipFill>
        <p:spPr>
          <a:xfrm>
            <a:off x="7921094" y="4476329"/>
            <a:ext cx="1111733" cy="55586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pic>
        <p:nvPicPr>
          <p:cNvPr descr="In a reflection of course | This is a near perfect reflectio… | Flickr" id="342" name="Google Shape;342;p41"/>
          <p:cNvPicPr preferRelativeResize="0"/>
          <p:nvPr>
            <p:ph idx="2" type="pic"/>
          </p:nvPr>
        </p:nvPicPr>
        <p:blipFill rotWithShape="1">
          <a:blip r:embed="rId3">
            <a:alphaModFix/>
          </a:blip>
          <a:srcRect b="30949" l="0" r="0" t="30949"/>
          <a:stretch/>
        </p:blipFill>
        <p:spPr>
          <a:xfrm>
            <a:off x="-17700" y="0"/>
            <a:ext cx="9161702" cy="2328299"/>
          </a:xfrm>
          <a:prstGeom prst="rect">
            <a:avLst/>
          </a:prstGeom>
          <a:ln>
            <a:noFill/>
          </a:ln>
        </p:spPr>
      </p:pic>
      <p:sp>
        <p:nvSpPr>
          <p:cNvPr id="343" name="Google Shape;343;p41"/>
          <p:cNvSpPr/>
          <p:nvPr/>
        </p:nvSpPr>
        <p:spPr>
          <a:xfrm>
            <a:off x="1395100" y="1142150"/>
            <a:ext cx="6339300" cy="2583300"/>
          </a:xfrm>
          <a:prstGeom prst="rect">
            <a:avLst/>
          </a:prstGeom>
          <a:solidFill>
            <a:srgbClr val="003047"/>
          </a:solidFill>
          <a:ln>
            <a:noFill/>
          </a:ln>
          <a:effectLst>
            <a:outerShdw blurRad="214313" rotWithShape="0" algn="bl" dir="2940000" dist="3810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344" name="Google Shape;344;p41"/>
          <p:cNvCxnSpPr/>
          <p:nvPr/>
        </p:nvCxnSpPr>
        <p:spPr>
          <a:xfrm rot="10800000">
            <a:off x="4327650" y="3367200"/>
            <a:ext cx="471000" cy="0"/>
          </a:xfrm>
          <a:prstGeom prst="straightConnector1">
            <a:avLst/>
          </a:prstGeom>
          <a:noFill/>
          <a:ln cap="flat" cmpd="sng" w="76200">
            <a:solidFill>
              <a:srgbClr val="F26722"/>
            </a:solidFill>
            <a:prstDash val="solid"/>
            <a:round/>
            <a:headEnd len="med" w="med" type="none"/>
            <a:tailEnd len="med" w="med" type="none"/>
          </a:ln>
        </p:spPr>
      </p:cxnSp>
      <p:sp>
        <p:nvSpPr>
          <p:cNvPr id="345" name="Google Shape;345;p41"/>
          <p:cNvSpPr txBox="1"/>
          <p:nvPr/>
        </p:nvSpPr>
        <p:spPr>
          <a:xfrm>
            <a:off x="1559850" y="1810125"/>
            <a:ext cx="6024300" cy="1034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0">
                <a:solidFill>
                  <a:srgbClr val="FFFFFF"/>
                </a:solidFill>
                <a:latin typeface="Raleway"/>
                <a:ea typeface="Raleway"/>
                <a:cs typeface="Raleway"/>
                <a:sym typeface="Raleway"/>
              </a:rPr>
              <a:t>Questions?</a:t>
            </a:r>
            <a:endParaRPr b="1" sz="6000">
              <a:solidFill>
                <a:srgbClr val="FFFFFF"/>
              </a:solidFill>
              <a:latin typeface="Raleway"/>
              <a:ea typeface="Raleway"/>
              <a:cs typeface="Raleway"/>
              <a:sym typeface="Raleway"/>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5"/>
          <p:cNvSpPr txBox="1"/>
          <p:nvPr/>
        </p:nvSpPr>
        <p:spPr>
          <a:xfrm>
            <a:off x="232375" y="131700"/>
            <a:ext cx="4339500" cy="11697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800"/>
              </a:spcBef>
              <a:spcAft>
                <a:spcPts val="0"/>
              </a:spcAft>
              <a:buNone/>
            </a:pPr>
            <a:r>
              <a:rPr lang="en" sz="3000">
                <a:solidFill>
                  <a:srgbClr val="003047"/>
                </a:solidFill>
                <a:latin typeface="Raleway ExtraBold"/>
                <a:ea typeface="Raleway ExtraBold"/>
                <a:cs typeface="Raleway ExtraBold"/>
                <a:sym typeface="Raleway ExtraBold"/>
              </a:rPr>
              <a:t>JILL J.</a:t>
            </a:r>
            <a:endParaRPr sz="3000">
              <a:solidFill>
                <a:srgbClr val="003047"/>
              </a:solidFill>
              <a:latin typeface="Raleway ExtraBold"/>
              <a:ea typeface="Raleway ExtraBold"/>
              <a:cs typeface="Raleway ExtraBold"/>
              <a:sym typeface="Raleway ExtraBold"/>
            </a:endParaRPr>
          </a:p>
          <a:p>
            <a:pPr indent="0" lvl="0" marL="0" rtl="0" algn="l">
              <a:lnSpc>
                <a:spcPct val="90000"/>
              </a:lnSpc>
              <a:spcBef>
                <a:spcPts val="1200"/>
              </a:spcBef>
              <a:spcAft>
                <a:spcPts val="1200"/>
              </a:spcAft>
              <a:buNone/>
            </a:pPr>
            <a:r>
              <a:rPr lang="en" sz="3000">
                <a:solidFill>
                  <a:srgbClr val="003047"/>
                </a:solidFill>
                <a:latin typeface="Raleway ExtraBold"/>
                <a:ea typeface="Raleway ExtraBold"/>
                <a:cs typeface="Raleway ExtraBold"/>
                <a:sym typeface="Raleway ExtraBold"/>
              </a:rPr>
              <a:t>NORTH</a:t>
            </a:r>
            <a:endParaRPr sz="3000">
              <a:solidFill>
                <a:srgbClr val="003047"/>
              </a:solidFill>
              <a:latin typeface="Raleway ExtraBold"/>
              <a:ea typeface="Raleway ExtraBold"/>
              <a:cs typeface="Raleway ExtraBold"/>
              <a:sym typeface="Raleway ExtraBold"/>
            </a:endParaRPr>
          </a:p>
        </p:txBody>
      </p:sp>
      <p:sp>
        <p:nvSpPr>
          <p:cNvPr id="76" name="Google Shape;76;p15"/>
          <p:cNvSpPr txBox="1"/>
          <p:nvPr/>
        </p:nvSpPr>
        <p:spPr>
          <a:xfrm>
            <a:off x="232375" y="1235050"/>
            <a:ext cx="4895700" cy="2880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t/>
            </a:r>
            <a:endParaRPr>
              <a:solidFill>
                <a:srgbClr val="666666"/>
              </a:solidFill>
              <a:latin typeface="Raleway Medium"/>
              <a:ea typeface="Raleway Medium"/>
              <a:cs typeface="Raleway Medium"/>
              <a:sym typeface="Raleway Medium"/>
            </a:endParaRPr>
          </a:p>
          <a:p>
            <a:pPr indent="0" lvl="0" marL="0" rtl="0" algn="l">
              <a:lnSpc>
                <a:spcPct val="115000"/>
              </a:lnSpc>
              <a:spcBef>
                <a:spcPts val="1200"/>
              </a:spcBef>
              <a:spcAft>
                <a:spcPts val="0"/>
              </a:spcAft>
              <a:buNone/>
            </a:pPr>
            <a:r>
              <a:rPr b="1" lang="en">
                <a:solidFill>
                  <a:srgbClr val="666666"/>
                </a:solidFill>
                <a:latin typeface="Raleway"/>
                <a:ea typeface="Raleway"/>
                <a:cs typeface="Raleway"/>
                <a:sym typeface="Raleway"/>
              </a:rPr>
              <a:t>Principal</a:t>
            </a:r>
            <a:r>
              <a:rPr lang="en">
                <a:solidFill>
                  <a:srgbClr val="666666"/>
                </a:solidFill>
                <a:latin typeface="Raleway Medium"/>
                <a:ea typeface="Raleway Medium"/>
                <a:cs typeface="Raleway Medium"/>
                <a:sym typeface="Raleway Medium"/>
              </a:rPr>
              <a:t> - Student Programs</a:t>
            </a:r>
            <a:endParaRPr>
              <a:solidFill>
                <a:srgbClr val="666666"/>
              </a:solidFill>
              <a:latin typeface="Raleway Medium"/>
              <a:ea typeface="Raleway Medium"/>
              <a:cs typeface="Raleway Medium"/>
              <a:sym typeface="Raleway Medium"/>
            </a:endParaRPr>
          </a:p>
          <a:p>
            <a:pPr indent="0" lvl="0" marL="0" rtl="0" algn="l">
              <a:lnSpc>
                <a:spcPct val="115000"/>
              </a:lnSpc>
              <a:spcBef>
                <a:spcPts val="1200"/>
              </a:spcBef>
              <a:spcAft>
                <a:spcPts val="0"/>
              </a:spcAft>
              <a:buNone/>
            </a:pPr>
            <a:r>
              <a:rPr i="1" lang="en">
                <a:solidFill>
                  <a:srgbClr val="666666"/>
                </a:solidFill>
                <a:latin typeface="Raleway Medium"/>
                <a:ea typeface="Raleway Medium"/>
                <a:cs typeface="Raleway Medium"/>
                <a:sym typeface="Raleway Medium"/>
              </a:rPr>
              <a:t>Shasta County Office of Education</a:t>
            </a:r>
            <a:endParaRPr i="1">
              <a:solidFill>
                <a:srgbClr val="666666"/>
              </a:solidFill>
              <a:latin typeface="Raleway Medium"/>
              <a:ea typeface="Raleway Medium"/>
              <a:cs typeface="Raleway Medium"/>
              <a:sym typeface="Raleway Medium"/>
            </a:endParaRPr>
          </a:p>
          <a:p>
            <a:pPr indent="0" lvl="0" marL="0" rtl="0" algn="l">
              <a:lnSpc>
                <a:spcPct val="115000"/>
              </a:lnSpc>
              <a:spcBef>
                <a:spcPts val="1200"/>
              </a:spcBef>
              <a:spcAft>
                <a:spcPts val="0"/>
              </a:spcAft>
              <a:buNone/>
            </a:pPr>
            <a:r>
              <a:rPr i="1" lang="en">
                <a:solidFill>
                  <a:srgbClr val="666666"/>
                </a:solidFill>
                <a:latin typeface="Raleway Medium"/>
                <a:ea typeface="Raleway Medium"/>
                <a:cs typeface="Raleway Medium"/>
                <a:sym typeface="Raleway Medium"/>
              </a:rPr>
              <a:t>Tri Mountain Academy </a:t>
            </a:r>
            <a:endParaRPr i="1">
              <a:solidFill>
                <a:srgbClr val="666666"/>
              </a:solidFill>
              <a:latin typeface="Raleway Medium"/>
              <a:ea typeface="Raleway Medium"/>
              <a:cs typeface="Raleway Medium"/>
              <a:sym typeface="Raleway Medium"/>
            </a:endParaRPr>
          </a:p>
          <a:p>
            <a:pPr indent="0" lvl="0" marL="0" rtl="0" algn="l">
              <a:lnSpc>
                <a:spcPct val="115000"/>
              </a:lnSpc>
              <a:spcBef>
                <a:spcPts val="1200"/>
              </a:spcBef>
              <a:spcAft>
                <a:spcPts val="1200"/>
              </a:spcAft>
              <a:buNone/>
            </a:pPr>
            <a:r>
              <a:t/>
            </a:r>
            <a:endParaRPr>
              <a:solidFill>
                <a:srgbClr val="666666"/>
              </a:solidFill>
              <a:latin typeface="Raleway Medium"/>
              <a:ea typeface="Raleway Medium"/>
              <a:cs typeface="Raleway Medium"/>
              <a:sym typeface="Raleway Medium"/>
            </a:endParaRPr>
          </a:p>
        </p:txBody>
      </p:sp>
      <p:sp>
        <p:nvSpPr>
          <p:cNvPr id="77" name="Google Shape;77;p15"/>
          <p:cNvSpPr/>
          <p:nvPr/>
        </p:nvSpPr>
        <p:spPr>
          <a:xfrm>
            <a:off x="7188500" y="255625"/>
            <a:ext cx="1726800" cy="4275900"/>
          </a:xfrm>
          <a:prstGeom prst="rect">
            <a:avLst/>
          </a:prstGeom>
          <a:solidFill>
            <a:srgbClr val="00304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78" name="Google Shape;78;p15" title="1P1A9134.jpg"/>
          <p:cNvPicPr preferRelativeResize="0"/>
          <p:nvPr>
            <p:ph idx="2" type="pic"/>
          </p:nvPr>
        </p:nvPicPr>
        <p:blipFill rotWithShape="1">
          <a:blip r:embed="rId3">
            <a:alphaModFix/>
          </a:blip>
          <a:srcRect b="16555" l="0" r="0" t="2728"/>
          <a:stretch/>
        </p:blipFill>
        <p:spPr>
          <a:xfrm>
            <a:off x="5709725" y="761475"/>
            <a:ext cx="2635801" cy="3192003"/>
          </a:xfrm>
          <a:prstGeom prst="rect">
            <a:avLst/>
          </a:prstGeom>
          <a:ln cap="flat" cmpd="sng" w="28575">
            <a:solidFill>
              <a:schemeClr val="lt1"/>
            </a:solidFill>
            <a:prstDash val="solid"/>
            <a:round/>
            <a:headEnd len="sm" w="sm" type="none"/>
            <a:tailEnd len="sm" w="sm" type="none"/>
          </a:ln>
        </p:spPr>
      </p:pic>
      <p:cxnSp>
        <p:nvCxnSpPr>
          <p:cNvPr id="79" name="Google Shape;79;p15"/>
          <p:cNvCxnSpPr/>
          <p:nvPr/>
        </p:nvCxnSpPr>
        <p:spPr>
          <a:xfrm rot="10800000">
            <a:off x="335125" y="1235050"/>
            <a:ext cx="471000" cy="0"/>
          </a:xfrm>
          <a:prstGeom prst="straightConnector1">
            <a:avLst/>
          </a:prstGeom>
          <a:noFill/>
          <a:ln cap="flat" cmpd="sng" w="76200">
            <a:solidFill>
              <a:srgbClr val="F26722"/>
            </a:solidFill>
            <a:prstDash val="solid"/>
            <a:round/>
            <a:headEnd len="med" w="med" type="none"/>
            <a:tailEnd len="med" w="med" type="none"/>
          </a:ln>
        </p:spPr>
      </p:cxnSp>
      <p:pic>
        <p:nvPicPr>
          <p:cNvPr id="80" name="Google Shape;80;p15"/>
          <p:cNvPicPr preferRelativeResize="0"/>
          <p:nvPr/>
        </p:nvPicPr>
        <p:blipFill>
          <a:blip r:embed="rId4">
            <a:alphaModFix/>
          </a:blip>
          <a:stretch>
            <a:fillRect/>
          </a:stretch>
        </p:blipFill>
        <p:spPr>
          <a:xfrm>
            <a:off x="335127" y="3193625"/>
            <a:ext cx="1951048" cy="707852"/>
          </a:xfrm>
          <a:prstGeom prst="rect">
            <a:avLst/>
          </a:prstGeom>
          <a:noFill/>
          <a:ln>
            <a:noFill/>
          </a:ln>
        </p:spPr>
      </p:pic>
      <p:pic>
        <p:nvPicPr>
          <p:cNvPr id="81" name="Google Shape;81;p15" title="TriMountain_Logo_Transparent .png"/>
          <p:cNvPicPr preferRelativeResize="0"/>
          <p:nvPr/>
        </p:nvPicPr>
        <p:blipFill>
          <a:blip r:embed="rId5">
            <a:alphaModFix/>
          </a:blip>
          <a:stretch>
            <a:fillRect/>
          </a:stretch>
        </p:blipFill>
        <p:spPr>
          <a:xfrm>
            <a:off x="2896838" y="2935026"/>
            <a:ext cx="1951052" cy="96645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42"/>
          <p:cNvSpPr/>
          <p:nvPr/>
        </p:nvSpPr>
        <p:spPr>
          <a:xfrm>
            <a:off x="0" y="3642500"/>
            <a:ext cx="9158100" cy="1500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1" name="Google Shape;351;p42"/>
          <p:cNvSpPr/>
          <p:nvPr/>
        </p:nvSpPr>
        <p:spPr>
          <a:xfrm>
            <a:off x="0" y="0"/>
            <a:ext cx="9144000" cy="3633000"/>
          </a:xfrm>
          <a:prstGeom prst="rect">
            <a:avLst/>
          </a:prstGeom>
          <a:solidFill>
            <a:srgbClr val="00304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52" name="Google Shape;352;p42"/>
          <p:cNvPicPr preferRelativeResize="0"/>
          <p:nvPr/>
        </p:nvPicPr>
        <p:blipFill>
          <a:blip r:embed="rId3">
            <a:alphaModFix/>
          </a:blip>
          <a:stretch>
            <a:fillRect/>
          </a:stretch>
        </p:blipFill>
        <p:spPr>
          <a:xfrm>
            <a:off x="3722063" y="4055249"/>
            <a:ext cx="1699876" cy="616725"/>
          </a:xfrm>
          <a:prstGeom prst="rect">
            <a:avLst/>
          </a:prstGeom>
          <a:noFill/>
          <a:ln>
            <a:noFill/>
          </a:ln>
        </p:spPr>
      </p:pic>
      <p:pic>
        <p:nvPicPr>
          <p:cNvPr id="353" name="Google Shape;353;p42"/>
          <p:cNvPicPr preferRelativeResize="0"/>
          <p:nvPr/>
        </p:nvPicPr>
        <p:blipFill rotWithShape="1">
          <a:blip r:embed="rId4">
            <a:alphaModFix/>
          </a:blip>
          <a:srcRect b="0" l="0" r="0" t="0"/>
          <a:stretch/>
        </p:blipFill>
        <p:spPr>
          <a:xfrm>
            <a:off x="1175217" y="975573"/>
            <a:ext cx="6793600" cy="1681850"/>
          </a:xfrm>
          <a:prstGeom prst="rect">
            <a:avLst/>
          </a:prstGeom>
          <a:noFill/>
          <a:ln>
            <a:noFill/>
          </a:ln>
        </p:spPr>
      </p:pic>
      <p:cxnSp>
        <p:nvCxnSpPr>
          <p:cNvPr id="354" name="Google Shape;354;p42"/>
          <p:cNvCxnSpPr/>
          <p:nvPr/>
        </p:nvCxnSpPr>
        <p:spPr>
          <a:xfrm>
            <a:off x="2966800" y="2341075"/>
            <a:ext cx="1773900" cy="0"/>
          </a:xfrm>
          <a:prstGeom prst="straightConnector1">
            <a:avLst/>
          </a:prstGeom>
          <a:noFill/>
          <a:ln cap="flat" cmpd="sng" w="38100">
            <a:solidFill>
              <a:srgbClr val="F26722"/>
            </a:solidFill>
            <a:prstDash val="solid"/>
            <a:round/>
            <a:headEnd len="med" w="med" type="none"/>
            <a:tailEnd len="med" w="med" type="none"/>
          </a:ln>
        </p:spPr>
      </p:cxnSp>
      <p:cxnSp>
        <p:nvCxnSpPr>
          <p:cNvPr id="355" name="Google Shape;355;p42"/>
          <p:cNvCxnSpPr/>
          <p:nvPr/>
        </p:nvCxnSpPr>
        <p:spPr>
          <a:xfrm>
            <a:off x="5729675" y="2571750"/>
            <a:ext cx="1773900" cy="0"/>
          </a:xfrm>
          <a:prstGeom prst="straightConnector1">
            <a:avLst/>
          </a:prstGeom>
          <a:noFill/>
          <a:ln cap="flat" cmpd="sng" w="38100">
            <a:solidFill>
              <a:srgbClr val="F26722"/>
            </a:solidFill>
            <a:prstDash val="solid"/>
            <a:round/>
            <a:headEnd len="med" w="med" type="none"/>
            <a:tailEnd len="med" w="med" type="non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6"/>
          <p:cNvSpPr/>
          <p:nvPr/>
        </p:nvSpPr>
        <p:spPr>
          <a:xfrm>
            <a:off x="0" y="0"/>
            <a:ext cx="9144000" cy="852000"/>
          </a:xfrm>
          <a:prstGeom prst="rect">
            <a:avLst/>
          </a:prstGeom>
          <a:solidFill>
            <a:srgbClr val="00304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7" name="Google Shape;87;p16"/>
          <p:cNvSpPr txBox="1"/>
          <p:nvPr/>
        </p:nvSpPr>
        <p:spPr>
          <a:xfrm>
            <a:off x="273925" y="131700"/>
            <a:ext cx="8525400" cy="6003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800"/>
              </a:spcBef>
              <a:spcAft>
                <a:spcPts val="1200"/>
              </a:spcAft>
              <a:buNone/>
            </a:pPr>
            <a:r>
              <a:rPr lang="en" sz="3000">
                <a:solidFill>
                  <a:srgbClr val="FFFFFF"/>
                </a:solidFill>
                <a:latin typeface="Raleway ExtraBold"/>
                <a:ea typeface="Raleway ExtraBold"/>
                <a:cs typeface="Raleway ExtraBold"/>
                <a:sym typeface="Raleway ExtraBold"/>
              </a:rPr>
              <a:t>WHY THIS WORK IS IMPORTANT TO ME</a:t>
            </a:r>
            <a:endParaRPr sz="3000">
              <a:solidFill>
                <a:srgbClr val="FFFFFF"/>
              </a:solidFill>
              <a:latin typeface="Raleway ExtraBold"/>
              <a:ea typeface="Raleway ExtraBold"/>
              <a:cs typeface="Raleway ExtraBold"/>
              <a:sym typeface="Raleway ExtraBold"/>
            </a:endParaRPr>
          </a:p>
        </p:txBody>
      </p:sp>
      <p:sp>
        <p:nvSpPr>
          <p:cNvPr id="88" name="Google Shape;88;p16"/>
          <p:cNvSpPr txBox="1"/>
          <p:nvPr/>
        </p:nvSpPr>
        <p:spPr>
          <a:xfrm>
            <a:off x="232375" y="995950"/>
            <a:ext cx="4855500" cy="3397800"/>
          </a:xfrm>
          <a:prstGeom prst="rect">
            <a:avLst/>
          </a:prstGeom>
          <a:noFill/>
          <a:ln>
            <a:noFill/>
          </a:ln>
        </p:spPr>
        <p:txBody>
          <a:bodyPr anchorCtr="0" anchor="t" bIns="91425" lIns="91425" spcFirstLastPara="1" rIns="91425" wrap="square" tIns="91425">
            <a:noAutofit/>
          </a:bodyPr>
          <a:lstStyle/>
          <a:p>
            <a:pPr indent="-384175" lvl="0" marL="457200" rtl="0" algn="just">
              <a:lnSpc>
                <a:spcPct val="115000"/>
              </a:lnSpc>
              <a:spcBef>
                <a:spcPts val="0"/>
              </a:spcBef>
              <a:spcAft>
                <a:spcPts val="0"/>
              </a:spcAft>
              <a:buClr>
                <a:srgbClr val="666666"/>
              </a:buClr>
              <a:buSzPts val="2450"/>
              <a:buFont typeface="Raleway Medium"/>
              <a:buChar char="●"/>
            </a:pPr>
            <a:r>
              <a:rPr lang="en" sz="2450">
                <a:solidFill>
                  <a:srgbClr val="666666"/>
                </a:solidFill>
                <a:highlight>
                  <a:srgbClr val="FFFFFF"/>
                </a:highlight>
                <a:latin typeface="Raleway Medium"/>
                <a:ea typeface="Raleway Medium"/>
                <a:cs typeface="Raleway Medium"/>
                <a:sym typeface="Raleway Medium"/>
              </a:rPr>
              <a:t>Students that I serve</a:t>
            </a:r>
            <a:endParaRPr sz="2450">
              <a:solidFill>
                <a:srgbClr val="666666"/>
              </a:solidFill>
              <a:highlight>
                <a:srgbClr val="FFFFFF"/>
              </a:highlight>
              <a:latin typeface="Raleway Medium"/>
              <a:ea typeface="Raleway Medium"/>
              <a:cs typeface="Raleway Medium"/>
              <a:sym typeface="Raleway Medium"/>
            </a:endParaRPr>
          </a:p>
          <a:p>
            <a:pPr indent="-384175" lvl="0" marL="457200" rtl="0" algn="just">
              <a:lnSpc>
                <a:spcPct val="115000"/>
              </a:lnSpc>
              <a:spcBef>
                <a:spcPts val="0"/>
              </a:spcBef>
              <a:spcAft>
                <a:spcPts val="0"/>
              </a:spcAft>
              <a:buClr>
                <a:srgbClr val="666666"/>
              </a:buClr>
              <a:buSzPts val="2450"/>
              <a:buFont typeface="Raleway Medium"/>
              <a:buChar char="●"/>
            </a:pPr>
            <a:r>
              <a:rPr lang="en" sz="2450">
                <a:solidFill>
                  <a:srgbClr val="666666"/>
                </a:solidFill>
                <a:highlight>
                  <a:srgbClr val="FFFFFF"/>
                </a:highlight>
                <a:latin typeface="Raleway Medium"/>
                <a:ea typeface="Raleway Medium"/>
                <a:cs typeface="Raleway Medium"/>
                <a:sym typeface="Raleway Medium"/>
              </a:rPr>
              <a:t>Staff that I support</a:t>
            </a:r>
            <a:endParaRPr sz="2450">
              <a:solidFill>
                <a:srgbClr val="666666"/>
              </a:solidFill>
              <a:highlight>
                <a:srgbClr val="FFFFFF"/>
              </a:highlight>
              <a:latin typeface="Raleway Medium"/>
              <a:ea typeface="Raleway Medium"/>
              <a:cs typeface="Raleway Medium"/>
              <a:sym typeface="Raleway Medium"/>
            </a:endParaRPr>
          </a:p>
          <a:p>
            <a:pPr indent="-384175" lvl="0" marL="457200" rtl="0" algn="just">
              <a:lnSpc>
                <a:spcPct val="115000"/>
              </a:lnSpc>
              <a:spcBef>
                <a:spcPts val="0"/>
              </a:spcBef>
              <a:spcAft>
                <a:spcPts val="0"/>
              </a:spcAft>
              <a:buClr>
                <a:srgbClr val="666666"/>
              </a:buClr>
              <a:buSzPts val="2450"/>
              <a:buFont typeface="Raleway Medium"/>
              <a:buChar char="●"/>
            </a:pPr>
            <a:r>
              <a:rPr lang="en" sz="2450">
                <a:solidFill>
                  <a:srgbClr val="666666"/>
                </a:solidFill>
                <a:highlight>
                  <a:srgbClr val="FFFFFF"/>
                </a:highlight>
                <a:latin typeface="Raleway Medium"/>
                <a:ea typeface="Raleway Medium"/>
                <a:cs typeface="Raleway Medium"/>
                <a:sym typeface="Raleway Medium"/>
              </a:rPr>
              <a:t>EdD Program I attend</a:t>
            </a:r>
            <a:endParaRPr sz="2450">
              <a:solidFill>
                <a:srgbClr val="666666"/>
              </a:solidFill>
              <a:highlight>
                <a:srgbClr val="FFFFFF"/>
              </a:highlight>
              <a:latin typeface="Raleway Medium"/>
              <a:ea typeface="Raleway Medium"/>
              <a:cs typeface="Raleway Medium"/>
              <a:sym typeface="Raleway Medium"/>
            </a:endParaRPr>
          </a:p>
          <a:p>
            <a:pPr indent="-384175" lvl="0" marL="457200" rtl="0" algn="just">
              <a:lnSpc>
                <a:spcPct val="115000"/>
              </a:lnSpc>
              <a:spcBef>
                <a:spcPts val="0"/>
              </a:spcBef>
              <a:spcAft>
                <a:spcPts val="0"/>
              </a:spcAft>
              <a:buClr>
                <a:srgbClr val="666666"/>
              </a:buClr>
              <a:buSzPts val="2450"/>
              <a:buFont typeface="Raleway Medium"/>
              <a:buChar char="●"/>
            </a:pPr>
            <a:r>
              <a:rPr lang="en" sz="2450">
                <a:solidFill>
                  <a:srgbClr val="666666"/>
                </a:solidFill>
                <a:highlight>
                  <a:srgbClr val="FFFFFF"/>
                </a:highlight>
                <a:latin typeface="Raleway Medium"/>
                <a:ea typeface="Raleway Medium"/>
                <a:cs typeface="Raleway Medium"/>
                <a:sym typeface="Raleway Medium"/>
              </a:rPr>
              <a:t>Fighting Stigma in Alt Ed &amp; Juvenile Court Schools</a:t>
            </a:r>
            <a:endParaRPr sz="2450">
              <a:solidFill>
                <a:srgbClr val="666666"/>
              </a:solidFill>
              <a:highlight>
                <a:srgbClr val="FFFFFF"/>
              </a:highlight>
              <a:latin typeface="Raleway Medium"/>
              <a:ea typeface="Raleway Medium"/>
              <a:cs typeface="Raleway Medium"/>
              <a:sym typeface="Raleway Medium"/>
            </a:endParaRPr>
          </a:p>
          <a:p>
            <a:pPr indent="0" lvl="0" marL="0" rtl="0" algn="ctr">
              <a:spcBef>
                <a:spcPts val="1100"/>
              </a:spcBef>
              <a:spcAft>
                <a:spcPts val="0"/>
              </a:spcAft>
              <a:buNone/>
            </a:pPr>
            <a:r>
              <a:t/>
            </a:r>
            <a:endParaRPr>
              <a:solidFill>
                <a:srgbClr val="666666"/>
              </a:solidFill>
              <a:latin typeface="Raleway Medium"/>
              <a:ea typeface="Raleway Medium"/>
              <a:cs typeface="Raleway Medium"/>
              <a:sym typeface="Raleway Medium"/>
            </a:endParaRPr>
          </a:p>
        </p:txBody>
      </p:sp>
      <p:cxnSp>
        <p:nvCxnSpPr>
          <p:cNvPr id="89" name="Google Shape;89;p16"/>
          <p:cNvCxnSpPr/>
          <p:nvPr/>
        </p:nvCxnSpPr>
        <p:spPr>
          <a:xfrm>
            <a:off x="4383450" y="700200"/>
            <a:ext cx="377100" cy="0"/>
          </a:xfrm>
          <a:prstGeom prst="straightConnector1">
            <a:avLst/>
          </a:prstGeom>
          <a:noFill/>
          <a:ln cap="flat" cmpd="sng" w="38100">
            <a:solidFill>
              <a:srgbClr val="F26722"/>
            </a:solidFill>
            <a:prstDash val="solid"/>
            <a:round/>
            <a:headEnd len="med" w="med" type="none"/>
            <a:tailEnd len="med" w="med" type="none"/>
          </a:ln>
        </p:spPr>
      </p:cxnSp>
      <p:pic>
        <p:nvPicPr>
          <p:cNvPr id="90" name="Google Shape;90;p16" title="IMG_1758.HEIC"/>
          <p:cNvPicPr preferRelativeResize="0"/>
          <p:nvPr>
            <p:ph idx="2" type="pic"/>
          </p:nvPr>
        </p:nvPicPr>
        <p:blipFill rotWithShape="1">
          <a:blip r:embed="rId3">
            <a:alphaModFix/>
          </a:blip>
          <a:srcRect b="10599" l="0" r="0" t="10599"/>
          <a:stretch/>
        </p:blipFill>
        <p:spPr>
          <a:xfrm>
            <a:off x="5383550" y="960775"/>
            <a:ext cx="3620701" cy="3804298"/>
          </a:xfrm>
          <a:prstGeom prst="rect">
            <a:avLst/>
          </a:prstGeom>
          <a:ln cap="flat" cmpd="sng" w="28575">
            <a:solidFill>
              <a:srgbClr val="B7B7B7"/>
            </a:solidFill>
            <a:prstDash val="solid"/>
            <a:round/>
            <a:headEnd len="sm" w="sm" type="none"/>
            <a:tailEnd len="sm" w="sm" type="none"/>
          </a:ln>
        </p:spPr>
      </p:pic>
      <p:pic>
        <p:nvPicPr>
          <p:cNvPr id="91" name="Google Shape;91;p16" title="download (32).jpeg"/>
          <p:cNvPicPr preferRelativeResize="0"/>
          <p:nvPr/>
        </p:nvPicPr>
        <p:blipFill>
          <a:blip r:embed="rId4">
            <a:alphaModFix/>
          </a:blip>
          <a:stretch>
            <a:fillRect/>
          </a:stretch>
        </p:blipFill>
        <p:spPr>
          <a:xfrm>
            <a:off x="4277320" y="3095075"/>
            <a:ext cx="1502500" cy="1502500"/>
          </a:xfrm>
          <a:prstGeom prst="rect">
            <a:avLst/>
          </a:prstGeom>
          <a:noFill/>
          <a:ln cap="flat" cmpd="sng" w="28575">
            <a:solidFill>
              <a:srgbClr val="595959"/>
            </a:solidFill>
            <a:prstDash val="solid"/>
            <a:round/>
            <a:headEnd len="sm" w="sm" type="none"/>
            <a:tailEnd len="sm" w="sm" type="none"/>
          </a:ln>
          <a:effectLst>
            <a:outerShdw blurRad="57150" rotWithShape="0" algn="bl" dir="5400000" dist="19050">
              <a:srgbClr val="000000">
                <a:alpha val="5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7"/>
          <p:cNvSpPr txBox="1"/>
          <p:nvPr/>
        </p:nvSpPr>
        <p:spPr>
          <a:xfrm>
            <a:off x="232375" y="131700"/>
            <a:ext cx="4339500" cy="6003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800"/>
              </a:spcBef>
              <a:spcAft>
                <a:spcPts val="1200"/>
              </a:spcAft>
              <a:buNone/>
            </a:pPr>
            <a:r>
              <a:rPr lang="en" sz="3000">
                <a:solidFill>
                  <a:srgbClr val="003047"/>
                </a:solidFill>
                <a:latin typeface="Raleway ExtraBold"/>
                <a:ea typeface="Raleway ExtraBold"/>
                <a:cs typeface="Raleway ExtraBold"/>
                <a:sym typeface="Raleway ExtraBold"/>
              </a:rPr>
              <a:t>BACKGROUND</a:t>
            </a:r>
            <a:endParaRPr sz="3000">
              <a:solidFill>
                <a:srgbClr val="003047"/>
              </a:solidFill>
              <a:latin typeface="Raleway ExtraBold"/>
              <a:ea typeface="Raleway ExtraBold"/>
              <a:cs typeface="Raleway ExtraBold"/>
              <a:sym typeface="Raleway ExtraBold"/>
            </a:endParaRPr>
          </a:p>
        </p:txBody>
      </p:sp>
      <p:sp>
        <p:nvSpPr>
          <p:cNvPr id="97" name="Google Shape;97;p17"/>
          <p:cNvSpPr txBox="1"/>
          <p:nvPr/>
        </p:nvSpPr>
        <p:spPr>
          <a:xfrm>
            <a:off x="232375" y="1235050"/>
            <a:ext cx="2900100" cy="28809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1200"/>
              </a:spcBef>
              <a:spcAft>
                <a:spcPts val="0"/>
              </a:spcAft>
              <a:buClr>
                <a:srgbClr val="666666"/>
              </a:buClr>
              <a:buSzPts val="1400"/>
              <a:buFont typeface="Raleway Medium"/>
              <a:buChar char="➢"/>
            </a:pPr>
            <a:r>
              <a:rPr lang="en">
                <a:solidFill>
                  <a:srgbClr val="666666"/>
                </a:solidFill>
                <a:latin typeface="Raleway Medium"/>
                <a:ea typeface="Raleway Medium"/>
                <a:cs typeface="Raleway Medium"/>
                <a:sym typeface="Raleway Medium"/>
              </a:rPr>
              <a:t>Shasta County JRF</a:t>
            </a:r>
            <a:endParaRPr>
              <a:solidFill>
                <a:srgbClr val="666666"/>
              </a:solidFill>
              <a:latin typeface="Raleway Medium"/>
              <a:ea typeface="Raleway Medium"/>
              <a:cs typeface="Raleway Medium"/>
              <a:sym typeface="Raleway Medium"/>
            </a:endParaRPr>
          </a:p>
          <a:p>
            <a:pPr indent="-317500" lvl="1" marL="914400" rtl="0" algn="l">
              <a:lnSpc>
                <a:spcPct val="115000"/>
              </a:lnSpc>
              <a:spcBef>
                <a:spcPts val="0"/>
              </a:spcBef>
              <a:spcAft>
                <a:spcPts val="0"/>
              </a:spcAft>
              <a:buClr>
                <a:srgbClr val="666666"/>
              </a:buClr>
              <a:buSzPts val="1400"/>
              <a:buFont typeface="Raleway Medium"/>
              <a:buChar char="○"/>
            </a:pPr>
            <a:r>
              <a:rPr lang="en">
                <a:solidFill>
                  <a:srgbClr val="666666"/>
                </a:solidFill>
                <a:latin typeface="Raleway Medium"/>
                <a:ea typeface="Raleway Medium"/>
                <a:cs typeface="Raleway Medium"/>
                <a:sym typeface="Raleway Medium"/>
              </a:rPr>
              <a:t>Population </a:t>
            </a:r>
            <a:endParaRPr>
              <a:solidFill>
                <a:srgbClr val="666666"/>
              </a:solidFill>
              <a:latin typeface="Raleway Medium"/>
              <a:ea typeface="Raleway Medium"/>
              <a:cs typeface="Raleway Medium"/>
              <a:sym typeface="Raleway Medium"/>
            </a:endParaRPr>
          </a:p>
          <a:p>
            <a:pPr indent="-317500" lvl="1" marL="914400" rtl="0" algn="l">
              <a:lnSpc>
                <a:spcPct val="115000"/>
              </a:lnSpc>
              <a:spcBef>
                <a:spcPts val="0"/>
              </a:spcBef>
              <a:spcAft>
                <a:spcPts val="0"/>
              </a:spcAft>
              <a:buClr>
                <a:srgbClr val="666666"/>
              </a:buClr>
              <a:buSzPts val="1400"/>
              <a:buFont typeface="Raleway Medium"/>
              <a:buChar char="○"/>
            </a:pPr>
            <a:r>
              <a:rPr lang="en">
                <a:solidFill>
                  <a:srgbClr val="666666"/>
                </a:solidFill>
                <a:latin typeface="Raleway Medium"/>
                <a:ea typeface="Raleway Medium"/>
                <a:cs typeface="Raleway Medium"/>
                <a:sym typeface="Raleway Medium"/>
              </a:rPr>
              <a:t>Contracted Counties</a:t>
            </a:r>
            <a:endParaRPr>
              <a:solidFill>
                <a:srgbClr val="666666"/>
              </a:solidFill>
              <a:latin typeface="Raleway Medium"/>
              <a:ea typeface="Raleway Medium"/>
              <a:cs typeface="Raleway Medium"/>
              <a:sym typeface="Raleway Medium"/>
            </a:endParaRPr>
          </a:p>
          <a:p>
            <a:pPr indent="-317500" lvl="0" marL="457200" rtl="0" algn="l">
              <a:lnSpc>
                <a:spcPct val="115000"/>
              </a:lnSpc>
              <a:spcBef>
                <a:spcPts val="0"/>
              </a:spcBef>
              <a:spcAft>
                <a:spcPts val="0"/>
              </a:spcAft>
              <a:buClr>
                <a:srgbClr val="666666"/>
              </a:buClr>
              <a:buSzPts val="1400"/>
              <a:buFont typeface="Raleway Medium"/>
              <a:buChar char="➢"/>
            </a:pPr>
            <a:r>
              <a:rPr lang="en">
                <a:solidFill>
                  <a:srgbClr val="666666"/>
                </a:solidFill>
                <a:latin typeface="Raleway Medium"/>
                <a:ea typeface="Raleway Medium"/>
                <a:cs typeface="Raleway Medium"/>
                <a:sym typeface="Raleway Medium"/>
              </a:rPr>
              <a:t>Shasta County Tri Mountain Academy</a:t>
            </a:r>
            <a:endParaRPr>
              <a:solidFill>
                <a:srgbClr val="666666"/>
              </a:solidFill>
              <a:latin typeface="Raleway Medium"/>
              <a:ea typeface="Raleway Medium"/>
              <a:cs typeface="Raleway Medium"/>
              <a:sym typeface="Raleway Medium"/>
            </a:endParaRPr>
          </a:p>
          <a:p>
            <a:pPr indent="-317500" lvl="1" marL="914400" rtl="0" algn="l">
              <a:lnSpc>
                <a:spcPct val="115000"/>
              </a:lnSpc>
              <a:spcBef>
                <a:spcPts val="0"/>
              </a:spcBef>
              <a:spcAft>
                <a:spcPts val="0"/>
              </a:spcAft>
              <a:buClr>
                <a:srgbClr val="666666"/>
              </a:buClr>
              <a:buSzPts val="1400"/>
              <a:buFont typeface="Raleway Medium"/>
              <a:buChar char="○"/>
            </a:pPr>
            <a:r>
              <a:rPr lang="en">
                <a:solidFill>
                  <a:srgbClr val="666666"/>
                </a:solidFill>
                <a:latin typeface="Raleway Medium"/>
                <a:ea typeface="Raleway Medium"/>
                <a:cs typeface="Raleway Medium"/>
                <a:sym typeface="Raleway Medium"/>
              </a:rPr>
              <a:t>The History of our Name</a:t>
            </a:r>
            <a:endParaRPr>
              <a:solidFill>
                <a:srgbClr val="666666"/>
              </a:solidFill>
              <a:latin typeface="Raleway Medium"/>
              <a:ea typeface="Raleway Medium"/>
              <a:cs typeface="Raleway Medium"/>
              <a:sym typeface="Raleway Medium"/>
            </a:endParaRPr>
          </a:p>
          <a:p>
            <a:pPr indent="-317500" lvl="1" marL="914400" rtl="0" algn="l">
              <a:lnSpc>
                <a:spcPct val="115000"/>
              </a:lnSpc>
              <a:spcBef>
                <a:spcPts val="0"/>
              </a:spcBef>
              <a:spcAft>
                <a:spcPts val="0"/>
              </a:spcAft>
              <a:buClr>
                <a:srgbClr val="666666"/>
              </a:buClr>
              <a:buSzPts val="1400"/>
              <a:buFont typeface="Raleway Medium"/>
              <a:buChar char="○"/>
            </a:pPr>
            <a:r>
              <a:rPr lang="en">
                <a:solidFill>
                  <a:srgbClr val="666666"/>
                </a:solidFill>
                <a:latin typeface="Raleway Medium"/>
                <a:ea typeface="Raleway Medium"/>
                <a:cs typeface="Raleway Medium"/>
                <a:sym typeface="Raleway Medium"/>
              </a:rPr>
              <a:t>The GOATs</a:t>
            </a:r>
            <a:endParaRPr>
              <a:solidFill>
                <a:srgbClr val="666666"/>
              </a:solidFill>
              <a:latin typeface="Raleway Medium"/>
              <a:ea typeface="Raleway Medium"/>
              <a:cs typeface="Raleway Medium"/>
              <a:sym typeface="Raleway Medium"/>
            </a:endParaRPr>
          </a:p>
          <a:p>
            <a:pPr indent="-317500" lvl="0" marL="457200" rtl="0" algn="l">
              <a:lnSpc>
                <a:spcPct val="115000"/>
              </a:lnSpc>
              <a:spcBef>
                <a:spcPts val="0"/>
              </a:spcBef>
              <a:spcAft>
                <a:spcPts val="0"/>
              </a:spcAft>
              <a:buClr>
                <a:srgbClr val="666666"/>
              </a:buClr>
              <a:buSzPts val="1400"/>
              <a:buFont typeface="Raleway Medium"/>
              <a:buChar char="➢"/>
            </a:pPr>
            <a:r>
              <a:rPr lang="en">
                <a:solidFill>
                  <a:srgbClr val="666666"/>
                </a:solidFill>
                <a:latin typeface="Raleway Medium"/>
                <a:ea typeface="Raleway Medium"/>
                <a:cs typeface="Raleway Medium"/>
                <a:sym typeface="Raleway Medium"/>
              </a:rPr>
              <a:t>Juvenile Court Schools</a:t>
            </a:r>
            <a:endParaRPr>
              <a:solidFill>
                <a:srgbClr val="666666"/>
              </a:solidFill>
              <a:latin typeface="Raleway Medium"/>
              <a:ea typeface="Raleway Medium"/>
              <a:cs typeface="Raleway Medium"/>
              <a:sym typeface="Raleway Medium"/>
            </a:endParaRPr>
          </a:p>
          <a:p>
            <a:pPr indent="0" lvl="0" marL="0" rtl="0" algn="l">
              <a:lnSpc>
                <a:spcPct val="115000"/>
              </a:lnSpc>
              <a:spcBef>
                <a:spcPts val="1200"/>
              </a:spcBef>
              <a:spcAft>
                <a:spcPts val="1200"/>
              </a:spcAft>
              <a:buNone/>
            </a:pPr>
            <a:r>
              <a:t/>
            </a:r>
            <a:endParaRPr>
              <a:solidFill>
                <a:srgbClr val="666666"/>
              </a:solidFill>
              <a:latin typeface="Raleway Medium"/>
              <a:ea typeface="Raleway Medium"/>
              <a:cs typeface="Raleway Medium"/>
              <a:sym typeface="Raleway Medium"/>
            </a:endParaRPr>
          </a:p>
        </p:txBody>
      </p:sp>
      <p:sp>
        <p:nvSpPr>
          <p:cNvPr id="98" name="Google Shape;98;p17"/>
          <p:cNvSpPr/>
          <p:nvPr/>
        </p:nvSpPr>
        <p:spPr>
          <a:xfrm>
            <a:off x="7188500" y="255625"/>
            <a:ext cx="1726800" cy="4275900"/>
          </a:xfrm>
          <a:prstGeom prst="rect">
            <a:avLst/>
          </a:prstGeom>
          <a:solidFill>
            <a:srgbClr val="00304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99" name="Google Shape;99;p17"/>
          <p:cNvCxnSpPr/>
          <p:nvPr/>
        </p:nvCxnSpPr>
        <p:spPr>
          <a:xfrm rot="10800000">
            <a:off x="343950" y="1147500"/>
            <a:ext cx="471000" cy="0"/>
          </a:xfrm>
          <a:prstGeom prst="straightConnector1">
            <a:avLst/>
          </a:prstGeom>
          <a:noFill/>
          <a:ln cap="flat" cmpd="sng" w="76200">
            <a:solidFill>
              <a:srgbClr val="F26722"/>
            </a:solidFill>
            <a:prstDash val="solid"/>
            <a:round/>
            <a:headEnd len="med" w="med" type="none"/>
            <a:tailEnd len="med" w="med" type="none"/>
          </a:ln>
        </p:spPr>
      </p:cxnSp>
      <p:pic>
        <p:nvPicPr>
          <p:cNvPr id="100" name="Google Shape;100;p17"/>
          <p:cNvPicPr preferRelativeResize="0"/>
          <p:nvPr/>
        </p:nvPicPr>
        <p:blipFill>
          <a:blip r:embed="rId3">
            <a:alphaModFix/>
          </a:blip>
          <a:stretch>
            <a:fillRect/>
          </a:stretch>
        </p:blipFill>
        <p:spPr>
          <a:xfrm>
            <a:off x="3401703" y="900251"/>
            <a:ext cx="5309568" cy="2986632"/>
          </a:xfrm>
          <a:prstGeom prst="rect">
            <a:avLst/>
          </a:prstGeom>
          <a:noFill/>
          <a:ln>
            <a:noFill/>
          </a:ln>
        </p:spPr>
      </p:pic>
      <p:pic>
        <p:nvPicPr>
          <p:cNvPr id="101" name="Google Shape;101;p17" title="TriMountain_Logo_Transparent .png"/>
          <p:cNvPicPr preferRelativeResize="0"/>
          <p:nvPr/>
        </p:nvPicPr>
        <p:blipFill>
          <a:blip r:embed="rId4">
            <a:alphaModFix/>
          </a:blip>
          <a:stretch>
            <a:fillRect/>
          </a:stretch>
        </p:blipFill>
        <p:spPr>
          <a:xfrm>
            <a:off x="3401700" y="2871500"/>
            <a:ext cx="3786802" cy="187581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8"/>
          <p:cNvSpPr txBox="1"/>
          <p:nvPr/>
        </p:nvSpPr>
        <p:spPr>
          <a:xfrm>
            <a:off x="232375" y="131700"/>
            <a:ext cx="4339500" cy="6003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800"/>
              </a:spcBef>
              <a:spcAft>
                <a:spcPts val="1200"/>
              </a:spcAft>
              <a:buNone/>
            </a:pPr>
            <a:r>
              <a:rPr lang="en" sz="3000">
                <a:solidFill>
                  <a:srgbClr val="003047"/>
                </a:solidFill>
                <a:latin typeface="Raleway ExtraBold"/>
                <a:ea typeface="Raleway ExtraBold"/>
                <a:cs typeface="Raleway ExtraBold"/>
                <a:sym typeface="Raleway ExtraBold"/>
              </a:rPr>
              <a:t>Our Students</a:t>
            </a:r>
            <a:endParaRPr sz="3000">
              <a:solidFill>
                <a:srgbClr val="003047"/>
              </a:solidFill>
              <a:latin typeface="Raleway ExtraBold"/>
              <a:ea typeface="Raleway ExtraBold"/>
              <a:cs typeface="Raleway ExtraBold"/>
              <a:sym typeface="Raleway ExtraBold"/>
            </a:endParaRPr>
          </a:p>
        </p:txBody>
      </p:sp>
      <p:sp>
        <p:nvSpPr>
          <p:cNvPr id="107" name="Google Shape;107;p18"/>
          <p:cNvSpPr txBox="1"/>
          <p:nvPr/>
        </p:nvSpPr>
        <p:spPr>
          <a:xfrm>
            <a:off x="378925" y="1064750"/>
            <a:ext cx="3085800" cy="3523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 sz="1800">
                <a:solidFill>
                  <a:srgbClr val="666666"/>
                </a:solidFill>
                <a:latin typeface="Raleway"/>
                <a:ea typeface="Raleway"/>
                <a:cs typeface="Raleway"/>
                <a:sym typeface="Raleway"/>
              </a:rPr>
              <a:t>Population of </a:t>
            </a:r>
            <a:r>
              <a:rPr b="1" lang="en" sz="1800">
                <a:solidFill>
                  <a:srgbClr val="666666"/>
                </a:solidFill>
                <a:latin typeface="Raleway"/>
                <a:ea typeface="Raleway"/>
                <a:cs typeface="Raleway"/>
                <a:sym typeface="Raleway"/>
              </a:rPr>
              <a:t>Residents</a:t>
            </a:r>
            <a:r>
              <a:rPr b="1" lang="en" sz="1800">
                <a:solidFill>
                  <a:srgbClr val="666666"/>
                </a:solidFill>
                <a:latin typeface="Raleway"/>
                <a:ea typeface="Raleway"/>
                <a:cs typeface="Raleway"/>
                <a:sym typeface="Raleway"/>
              </a:rPr>
              <a:t> </a:t>
            </a:r>
            <a:endParaRPr b="1" sz="1800">
              <a:solidFill>
                <a:srgbClr val="666666"/>
              </a:solidFill>
              <a:latin typeface="Raleway"/>
              <a:ea typeface="Raleway"/>
              <a:cs typeface="Raleway"/>
              <a:sym typeface="Raleway"/>
            </a:endParaRPr>
          </a:p>
          <a:p>
            <a:pPr indent="-317500" lvl="0" marL="457200" rtl="0" algn="l">
              <a:lnSpc>
                <a:spcPct val="115000"/>
              </a:lnSpc>
              <a:spcBef>
                <a:spcPts val="1200"/>
              </a:spcBef>
              <a:spcAft>
                <a:spcPts val="0"/>
              </a:spcAft>
              <a:buClr>
                <a:srgbClr val="666666"/>
              </a:buClr>
              <a:buSzPts val="1400"/>
              <a:buFont typeface="Raleway Medium"/>
              <a:buChar char="●"/>
            </a:pPr>
            <a:r>
              <a:rPr lang="en">
                <a:solidFill>
                  <a:srgbClr val="666666"/>
                </a:solidFill>
                <a:latin typeface="Raleway Medium"/>
                <a:ea typeface="Raleway Medium"/>
                <a:cs typeface="Raleway Medium"/>
                <a:sym typeface="Raleway Medium"/>
              </a:rPr>
              <a:t>7-12 Grade students are served</a:t>
            </a:r>
            <a:endParaRPr>
              <a:solidFill>
                <a:srgbClr val="666666"/>
              </a:solidFill>
              <a:latin typeface="Raleway Medium"/>
              <a:ea typeface="Raleway Medium"/>
              <a:cs typeface="Raleway Medium"/>
              <a:sym typeface="Raleway Medium"/>
            </a:endParaRPr>
          </a:p>
          <a:p>
            <a:pPr indent="-317500" lvl="0" marL="457200" rtl="0" algn="l">
              <a:lnSpc>
                <a:spcPct val="115000"/>
              </a:lnSpc>
              <a:spcBef>
                <a:spcPts val="0"/>
              </a:spcBef>
              <a:spcAft>
                <a:spcPts val="0"/>
              </a:spcAft>
              <a:buClr>
                <a:srgbClr val="666666"/>
              </a:buClr>
              <a:buSzPts val="1400"/>
              <a:buFont typeface="Raleway Medium"/>
              <a:buChar char="●"/>
            </a:pPr>
            <a:r>
              <a:rPr lang="en">
                <a:solidFill>
                  <a:srgbClr val="666666"/>
                </a:solidFill>
                <a:latin typeface="Raleway Medium"/>
                <a:ea typeface="Raleway Medium"/>
                <a:cs typeface="Raleway Medium"/>
                <a:sym typeface="Raleway Medium"/>
              </a:rPr>
              <a:t>Ages 12-25</a:t>
            </a:r>
            <a:endParaRPr>
              <a:solidFill>
                <a:srgbClr val="666666"/>
              </a:solidFill>
              <a:latin typeface="Raleway Medium"/>
              <a:ea typeface="Raleway Medium"/>
              <a:cs typeface="Raleway Medium"/>
              <a:sym typeface="Raleway Medium"/>
            </a:endParaRPr>
          </a:p>
          <a:p>
            <a:pPr indent="-317500" lvl="0" marL="457200" rtl="0" algn="l">
              <a:lnSpc>
                <a:spcPct val="115000"/>
              </a:lnSpc>
              <a:spcBef>
                <a:spcPts val="0"/>
              </a:spcBef>
              <a:spcAft>
                <a:spcPts val="0"/>
              </a:spcAft>
              <a:buClr>
                <a:srgbClr val="666666"/>
              </a:buClr>
              <a:buSzPts val="1400"/>
              <a:buFont typeface="Raleway Medium"/>
              <a:buChar char="●"/>
            </a:pPr>
            <a:r>
              <a:rPr lang="en">
                <a:solidFill>
                  <a:srgbClr val="666666"/>
                </a:solidFill>
                <a:latin typeface="Raleway Medium"/>
                <a:ea typeface="Raleway Medium"/>
                <a:cs typeface="Raleway Medium"/>
                <a:sym typeface="Raleway Medium"/>
              </a:rPr>
              <a:t>High ACEs &amp; 100% SED</a:t>
            </a:r>
            <a:endParaRPr>
              <a:solidFill>
                <a:srgbClr val="666666"/>
              </a:solidFill>
              <a:latin typeface="Raleway Medium"/>
              <a:ea typeface="Raleway Medium"/>
              <a:cs typeface="Raleway Medium"/>
              <a:sym typeface="Raleway Medium"/>
            </a:endParaRPr>
          </a:p>
          <a:p>
            <a:pPr indent="0" lvl="0" marL="0" rtl="0" algn="l">
              <a:lnSpc>
                <a:spcPct val="115000"/>
              </a:lnSpc>
              <a:spcBef>
                <a:spcPts val="1200"/>
              </a:spcBef>
              <a:spcAft>
                <a:spcPts val="0"/>
              </a:spcAft>
              <a:buNone/>
            </a:pPr>
            <a:r>
              <a:t/>
            </a:r>
            <a:endParaRPr>
              <a:solidFill>
                <a:srgbClr val="666666"/>
              </a:solidFill>
              <a:latin typeface="Raleway Medium"/>
              <a:ea typeface="Raleway Medium"/>
              <a:cs typeface="Raleway Medium"/>
              <a:sym typeface="Raleway Medium"/>
            </a:endParaRPr>
          </a:p>
          <a:p>
            <a:pPr indent="0" lvl="0" marL="0" rtl="0" algn="l">
              <a:lnSpc>
                <a:spcPct val="115000"/>
              </a:lnSpc>
              <a:spcBef>
                <a:spcPts val="1200"/>
              </a:spcBef>
              <a:spcAft>
                <a:spcPts val="0"/>
              </a:spcAft>
              <a:buNone/>
            </a:pPr>
            <a:r>
              <a:t/>
            </a:r>
            <a:endParaRPr sz="1800">
              <a:solidFill>
                <a:srgbClr val="666666"/>
              </a:solidFill>
              <a:latin typeface="Raleway Medium"/>
              <a:ea typeface="Raleway Medium"/>
              <a:cs typeface="Raleway Medium"/>
              <a:sym typeface="Raleway Medium"/>
            </a:endParaRPr>
          </a:p>
          <a:p>
            <a:pPr indent="0" lvl="0" marL="0" rtl="0" algn="l">
              <a:lnSpc>
                <a:spcPct val="115000"/>
              </a:lnSpc>
              <a:spcBef>
                <a:spcPts val="1200"/>
              </a:spcBef>
              <a:spcAft>
                <a:spcPts val="0"/>
              </a:spcAft>
              <a:buNone/>
            </a:pPr>
            <a:r>
              <a:t/>
            </a:r>
            <a:endParaRPr b="1" sz="1800">
              <a:solidFill>
                <a:srgbClr val="666666"/>
              </a:solidFill>
              <a:latin typeface="Raleway"/>
              <a:ea typeface="Raleway"/>
              <a:cs typeface="Raleway"/>
              <a:sym typeface="Raleway"/>
            </a:endParaRPr>
          </a:p>
          <a:p>
            <a:pPr indent="0" lvl="0" marL="0" rtl="0" algn="l">
              <a:lnSpc>
                <a:spcPct val="115000"/>
              </a:lnSpc>
              <a:spcBef>
                <a:spcPts val="1200"/>
              </a:spcBef>
              <a:spcAft>
                <a:spcPts val="0"/>
              </a:spcAft>
              <a:buNone/>
            </a:pPr>
            <a:r>
              <a:t/>
            </a:r>
            <a:endParaRPr>
              <a:solidFill>
                <a:srgbClr val="666666"/>
              </a:solidFill>
              <a:latin typeface="Raleway Medium"/>
              <a:ea typeface="Raleway Medium"/>
              <a:cs typeface="Raleway Medium"/>
              <a:sym typeface="Raleway Medium"/>
            </a:endParaRPr>
          </a:p>
          <a:p>
            <a:pPr indent="0" lvl="0" marL="0" rtl="0" algn="l">
              <a:lnSpc>
                <a:spcPct val="115000"/>
              </a:lnSpc>
              <a:spcBef>
                <a:spcPts val="1200"/>
              </a:spcBef>
              <a:spcAft>
                <a:spcPts val="1200"/>
              </a:spcAft>
              <a:buNone/>
            </a:pPr>
            <a:r>
              <a:t/>
            </a:r>
            <a:endParaRPr>
              <a:solidFill>
                <a:srgbClr val="666666"/>
              </a:solidFill>
              <a:latin typeface="Raleway Medium"/>
              <a:ea typeface="Raleway Medium"/>
              <a:cs typeface="Raleway Medium"/>
              <a:sym typeface="Raleway Medium"/>
            </a:endParaRPr>
          </a:p>
        </p:txBody>
      </p:sp>
      <p:sp>
        <p:nvSpPr>
          <p:cNvPr id="108" name="Google Shape;108;p18"/>
          <p:cNvSpPr/>
          <p:nvPr/>
        </p:nvSpPr>
        <p:spPr>
          <a:xfrm>
            <a:off x="7188500" y="255625"/>
            <a:ext cx="1726800" cy="4275900"/>
          </a:xfrm>
          <a:prstGeom prst="rect">
            <a:avLst/>
          </a:prstGeom>
          <a:solidFill>
            <a:srgbClr val="00304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09" name="Google Shape;109;p18"/>
          <p:cNvCxnSpPr/>
          <p:nvPr/>
        </p:nvCxnSpPr>
        <p:spPr>
          <a:xfrm rot="10800000">
            <a:off x="378925" y="972550"/>
            <a:ext cx="471000" cy="0"/>
          </a:xfrm>
          <a:prstGeom prst="straightConnector1">
            <a:avLst/>
          </a:prstGeom>
          <a:noFill/>
          <a:ln cap="flat" cmpd="sng" w="76200">
            <a:solidFill>
              <a:srgbClr val="F26722"/>
            </a:solidFill>
            <a:prstDash val="solid"/>
            <a:round/>
            <a:headEnd len="med" w="med" type="none"/>
            <a:tailEnd len="med" w="med" type="none"/>
          </a:ln>
        </p:spPr>
      </p:cxnSp>
      <p:sp>
        <p:nvSpPr>
          <p:cNvPr id="110" name="Google Shape;110;p18"/>
          <p:cNvSpPr txBox="1"/>
          <p:nvPr/>
        </p:nvSpPr>
        <p:spPr>
          <a:xfrm>
            <a:off x="3737400" y="1064750"/>
            <a:ext cx="3000000" cy="2359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b="1" lang="en" sz="1800">
                <a:solidFill>
                  <a:srgbClr val="666666"/>
                </a:solidFill>
                <a:latin typeface="Raleway"/>
                <a:ea typeface="Raleway"/>
                <a:cs typeface="Raleway"/>
                <a:sym typeface="Raleway"/>
              </a:rPr>
              <a:t>Contracted Counties</a:t>
            </a:r>
            <a:endParaRPr b="1" sz="1800">
              <a:solidFill>
                <a:srgbClr val="666666"/>
              </a:solidFill>
              <a:latin typeface="Raleway"/>
              <a:ea typeface="Raleway"/>
              <a:cs typeface="Raleway"/>
              <a:sym typeface="Raleway"/>
            </a:endParaRPr>
          </a:p>
          <a:p>
            <a:pPr indent="-317500" lvl="0" marL="457200" rtl="0" algn="l">
              <a:lnSpc>
                <a:spcPct val="115000"/>
              </a:lnSpc>
              <a:spcBef>
                <a:spcPts val="1200"/>
              </a:spcBef>
              <a:spcAft>
                <a:spcPts val="0"/>
              </a:spcAft>
              <a:buClr>
                <a:srgbClr val="666666"/>
              </a:buClr>
              <a:buSzPts val="1400"/>
              <a:buFont typeface="Raleway Medium"/>
              <a:buChar char="●"/>
            </a:pPr>
            <a:r>
              <a:rPr lang="en">
                <a:solidFill>
                  <a:srgbClr val="666666"/>
                </a:solidFill>
                <a:latin typeface="Raleway Medium"/>
                <a:ea typeface="Raleway Medium"/>
                <a:cs typeface="Raleway Medium"/>
                <a:sym typeface="Raleway Medium"/>
              </a:rPr>
              <a:t>Lassen				</a:t>
            </a:r>
            <a:endParaRPr>
              <a:solidFill>
                <a:srgbClr val="666666"/>
              </a:solidFill>
              <a:latin typeface="Raleway Medium"/>
              <a:ea typeface="Raleway Medium"/>
              <a:cs typeface="Raleway Medium"/>
              <a:sym typeface="Raleway Medium"/>
            </a:endParaRPr>
          </a:p>
          <a:p>
            <a:pPr indent="-317500" lvl="0" marL="457200" rtl="0" algn="l">
              <a:lnSpc>
                <a:spcPct val="115000"/>
              </a:lnSpc>
              <a:spcBef>
                <a:spcPts val="0"/>
              </a:spcBef>
              <a:spcAft>
                <a:spcPts val="0"/>
              </a:spcAft>
              <a:buClr>
                <a:srgbClr val="666666"/>
              </a:buClr>
              <a:buSzPts val="1400"/>
              <a:buFont typeface="Raleway Medium"/>
              <a:buChar char="●"/>
            </a:pPr>
            <a:r>
              <a:rPr lang="en">
                <a:solidFill>
                  <a:srgbClr val="666666"/>
                </a:solidFill>
                <a:latin typeface="Raleway Medium"/>
                <a:ea typeface="Raleway Medium"/>
                <a:cs typeface="Raleway Medium"/>
                <a:sym typeface="Raleway Medium"/>
              </a:rPr>
              <a:t>Siskiyou</a:t>
            </a:r>
            <a:endParaRPr>
              <a:solidFill>
                <a:srgbClr val="666666"/>
              </a:solidFill>
              <a:latin typeface="Raleway Medium"/>
              <a:ea typeface="Raleway Medium"/>
              <a:cs typeface="Raleway Medium"/>
              <a:sym typeface="Raleway Medium"/>
            </a:endParaRPr>
          </a:p>
          <a:p>
            <a:pPr indent="-317500" lvl="0" marL="457200" rtl="0" algn="l">
              <a:lnSpc>
                <a:spcPct val="115000"/>
              </a:lnSpc>
              <a:spcBef>
                <a:spcPts val="0"/>
              </a:spcBef>
              <a:spcAft>
                <a:spcPts val="0"/>
              </a:spcAft>
              <a:buClr>
                <a:srgbClr val="666666"/>
              </a:buClr>
              <a:buSzPts val="1400"/>
              <a:buFont typeface="Raleway Medium"/>
              <a:buChar char="●"/>
            </a:pPr>
            <a:r>
              <a:rPr lang="en">
                <a:solidFill>
                  <a:srgbClr val="666666"/>
                </a:solidFill>
                <a:latin typeface="Raleway Medium"/>
                <a:ea typeface="Raleway Medium"/>
                <a:cs typeface="Raleway Medium"/>
                <a:sym typeface="Raleway Medium"/>
              </a:rPr>
              <a:t>Trinity</a:t>
            </a:r>
            <a:endParaRPr>
              <a:solidFill>
                <a:srgbClr val="666666"/>
              </a:solidFill>
              <a:latin typeface="Raleway Medium"/>
              <a:ea typeface="Raleway Medium"/>
              <a:cs typeface="Raleway Medium"/>
              <a:sym typeface="Raleway Medium"/>
            </a:endParaRPr>
          </a:p>
          <a:p>
            <a:pPr indent="-317500" lvl="0" marL="457200" rtl="0" algn="l">
              <a:lnSpc>
                <a:spcPct val="115000"/>
              </a:lnSpc>
              <a:spcBef>
                <a:spcPts val="0"/>
              </a:spcBef>
              <a:spcAft>
                <a:spcPts val="0"/>
              </a:spcAft>
              <a:buClr>
                <a:srgbClr val="666666"/>
              </a:buClr>
              <a:buSzPts val="1400"/>
              <a:buFont typeface="Raleway Medium"/>
              <a:buChar char="●"/>
            </a:pPr>
            <a:r>
              <a:rPr lang="en">
                <a:solidFill>
                  <a:srgbClr val="666666"/>
                </a:solidFill>
                <a:latin typeface="Raleway Medium"/>
                <a:ea typeface="Raleway Medium"/>
                <a:cs typeface="Raleway Medium"/>
                <a:sym typeface="Raleway Medium"/>
              </a:rPr>
              <a:t>Lassen</a:t>
            </a:r>
            <a:endParaRPr>
              <a:solidFill>
                <a:srgbClr val="666666"/>
              </a:solidFill>
              <a:latin typeface="Raleway Medium"/>
              <a:ea typeface="Raleway Medium"/>
              <a:cs typeface="Raleway Medium"/>
              <a:sym typeface="Raleway Medium"/>
            </a:endParaRPr>
          </a:p>
          <a:p>
            <a:pPr indent="-317500" lvl="0" marL="457200" rtl="0" algn="l">
              <a:lnSpc>
                <a:spcPct val="115000"/>
              </a:lnSpc>
              <a:spcBef>
                <a:spcPts val="0"/>
              </a:spcBef>
              <a:spcAft>
                <a:spcPts val="0"/>
              </a:spcAft>
              <a:buClr>
                <a:srgbClr val="666666"/>
              </a:buClr>
              <a:buSzPts val="1400"/>
              <a:buFont typeface="Raleway Medium"/>
              <a:buChar char="●"/>
            </a:pPr>
            <a:r>
              <a:rPr lang="en">
                <a:solidFill>
                  <a:srgbClr val="666666"/>
                </a:solidFill>
                <a:latin typeface="Raleway Medium"/>
                <a:ea typeface="Raleway Medium"/>
                <a:cs typeface="Raleway Medium"/>
                <a:sym typeface="Raleway Medium"/>
              </a:rPr>
              <a:t>Modoc</a:t>
            </a:r>
            <a:endParaRPr>
              <a:solidFill>
                <a:srgbClr val="666666"/>
              </a:solidFill>
              <a:latin typeface="Raleway Medium"/>
              <a:ea typeface="Raleway Medium"/>
              <a:cs typeface="Raleway Medium"/>
              <a:sym typeface="Raleway Medium"/>
            </a:endParaRPr>
          </a:p>
          <a:p>
            <a:pPr indent="-317500" lvl="0" marL="457200" rtl="0" algn="l">
              <a:lnSpc>
                <a:spcPct val="115000"/>
              </a:lnSpc>
              <a:spcBef>
                <a:spcPts val="0"/>
              </a:spcBef>
              <a:spcAft>
                <a:spcPts val="0"/>
              </a:spcAft>
              <a:buClr>
                <a:srgbClr val="666666"/>
              </a:buClr>
              <a:buSzPts val="1400"/>
              <a:buFont typeface="Raleway Medium"/>
              <a:buChar char="●"/>
            </a:pPr>
            <a:r>
              <a:rPr lang="en">
                <a:solidFill>
                  <a:srgbClr val="666666"/>
                </a:solidFill>
                <a:latin typeface="Raleway Medium"/>
                <a:ea typeface="Raleway Medium"/>
                <a:cs typeface="Raleway Medium"/>
                <a:sym typeface="Raleway Medium"/>
              </a:rPr>
              <a:t>Plumas</a:t>
            </a:r>
            <a:endParaRPr>
              <a:solidFill>
                <a:srgbClr val="666666"/>
              </a:solidFill>
              <a:latin typeface="Raleway Medium"/>
              <a:ea typeface="Raleway Medium"/>
              <a:cs typeface="Raleway Medium"/>
              <a:sym typeface="Raleway Medium"/>
            </a:endParaRPr>
          </a:p>
          <a:p>
            <a:pPr indent="-317500" lvl="0" marL="457200" rtl="0" algn="l">
              <a:lnSpc>
                <a:spcPct val="115000"/>
              </a:lnSpc>
              <a:spcBef>
                <a:spcPts val="0"/>
              </a:spcBef>
              <a:spcAft>
                <a:spcPts val="0"/>
              </a:spcAft>
              <a:buClr>
                <a:srgbClr val="666666"/>
              </a:buClr>
              <a:buSzPts val="1400"/>
              <a:buFont typeface="Raleway Medium"/>
              <a:buChar char="●"/>
            </a:pPr>
            <a:r>
              <a:rPr lang="en">
                <a:solidFill>
                  <a:srgbClr val="666666"/>
                </a:solidFill>
                <a:latin typeface="Raleway Medium"/>
                <a:ea typeface="Raleway Medium"/>
                <a:cs typeface="Raleway Medium"/>
                <a:sym typeface="Raleway Medium"/>
              </a:rPr>
              <a:t>Mendicino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19"/>
          <p:cNvSpPr txBox="1"/>
          <p:nvPr/>
        </p:nvSpPr>
        <p:spPr>
          <a:xfrm>
            <a:off x="232375" y="131700"/>
            <a:ext cx="4339500" cy="6003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800"/>
              </a:spcBef>
              <a:spcAft>
                <a:spcPts val="1200"/>
              </a:spcAft>
              <a:buNone/>
            </a:pPr>
            <a:r>
              <a:rPr lang="en" sz="3000">
                <a:solidFill>
                  <a:srgbClr val="003047"/>
                </a:solidFill>
                <a:latin typeface="Raleway ExtraBold"/>
                <a:ea typeface="Raleway ExtraBold"/>
                <a:cs typeface="Raleway ExtraBold"/>
                <a:sym typeface="Raleway ExtraBold"/>
              </a:rPr>
              <a:t>What's</a:t>
            </a:r>
            <a:r>
              <a:rPr lang="en" sz="3000">
                <a:solidFill>
                  <a:srgbClr val="003047"/>
                </a:solidFill>
                <a:latin typeface="Raleway ExtraBold"/>
                <a:ea typeface="Raleway ExtraBold"/>
                <a:cs typeface="Raleway ExtraBold"/>
                <a:sym typeface="Raleway ExtraBold"/>
              </a:rPr>
              <a:t> in a Name?</a:t>
            </a:r>
            <a:endParaRPr sz="3000">
              <a:solidFill>
                <a:srgbClr val="003047"/>
              </a:solidFill>
              <a:latin typeface="Raleway ExtraBold"/>
              <a:ea typeface="Raleway ExtraBold"/>
              <a:cs typeface="Raleway ExtraBold"/>
              <a:sym typeface="Raleway ExtraBold"/>
            </a:endParaRPr>
          </a:p>
        </p:txBody>
      </p:sp>
      <p:sp>
        <p:nvSpPr>
          <p:cNvPr id="116" name="Google Shape;116;p19"/>
          <p:cNvSpPr/>
          <p:nvPr/>
        </p:nvSpPr>
        <p:spPr>
          <a:xfrm>
            <a:off x="7188500" y="255625"/>
            <a:ext cx="1726800" cy="4275900"/>
          </a:xfrm>
          <a:prstGeom prst="rect">
            <a:avLst/>
          </a:prstGeom>
          <a:solidFill>
            <a:srgbClr val="00304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17" name="Google Shape;117;p19"/>
          <p:cNvCxnSpPr/>
          <p:nvPr/>
        </p:nvCxnSpPr>
        <p:spPr>
          <a:xfrm rot="10800000">
            <a:off x="378925" y="972550"/>
            <a:ext cx="471000" cy="0"/>
          </a:xfrm>
          <a:prstGeom prst="straightConnector1">
            <a:avLst/>
          </a:prstGeom>
          <a:noFill/>
          <a:ln cap="flat" cmpd="sng" w="76200">
            <a:solidFill>
              <a:srgbClr val="F26722"/>
            </a:solidFill>
            <a:prstDash val="solid"/>
            <a:round/>
            <a:headEnd len="med" w="med" type="none"/>
            <a:tailEnd len="med" w="med" type="none"/>
          </a:ln>
        </p:spPr>
      </p:cxnSp>
      <p:pic>
        <p:nvPicPr>
          <p:cNvPr id="118" name="Google Shape;118;p19" title="JuvenileCourt.png"/>
          <p:cNvPicPr preferRelativeResize="0"/>
          <p:nvPr/>
        </p:nvPicPr>
        <p:blipFill>
          <a:blip r:embed="rId3">
            <a:alphaModFix/>
          </a:blip>
          <a:stretch>
            <a:fillRect/>
          </a:stretch>
        </p:blipFill>
        <p:spPr>
          <a:xfrm>
            <a:off x="152400" y="884400"/>
            <a:ext cx="6883702" cy="332084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20"/>
          <p:cNvSpPr txBox="1"/>
          <p:nvPr/>
        </p:nvSpPr>
        <p:spPr>
          <a:xfrm>
            <a:off x="232375" y="131700"/>
            <a:ext cx="4339500" cy="6003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800"/>
              </a:spcBef>
              <a:spcAft>
                <a:spcPts val="1200"/>
              </a:spcAft>
              <a:buNone/>
            </a:pPr>
            <a:r>
              <a:rPr lang="en" sz="3000">
                <a:solidFill>
                  <a:srgbClr val="003047"/>
                </a:solidFill>
                <a:latin typeface="Raleway ExtraBold"/>
                <a:ea typeface="Raleway ExtraBold"/>
                <a:cs typeface="Raleway ExtraBold"/>
                <a:sym typeface="Raleway ExtraBold"/>
              </a:rPr>
              <a:t>What's in a Name?</a:t>
            </a:r>
            <a:endParaRPr sz="3000">
              <a:solidFill>
                <a:srgbClr val="003047"/>
              </a:solidFill>
              <a:latin typeface="Raleway ExtraBold"/>
              <a:ea typeface="Raleway ExtraBold"/>
              <a:cs typeface="Raleway ExtraBold"/>
              <a:sym typeface="Raleway ExtraBold"/>
            </a:endParaRPr>
          </a:p>
        </p:txBody>
      </p:sp>
      <p:sp>
        <p:nvSpPr>
          <p:cNvPr id="124" name="Google Shape;124;p20"/>
          <p:cNvSpPr/>
          <p:nvPr/>
        </p:nvSpPr>
        <p:spPr>
          <a:xfrm>
            <a:off x="7188500" y="255625"/>
            <a:ext cx="1726800" cy="4275900"/>
          </a:xfrm>
          <a:prstGeom prst="rect">
            <a:avLst/>
          </a:prstGeom>
          <a:solidFill>
            <a:srgbClr val="00304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25" name="Google Shape;125;p20"/>
          <p:cNvCxnSpPr/>
          <p:nvPr/>
        </p:nvCxnSpPr>
        <p:spPr>
          <a:xfrm rot="10800000">
            <a:off x="378925" y="972550"/>
            <a:ext cx="471000" cy="0"/>
          </a:xfrm>
          <a:prstGeom prst="straightConnector1">
            <a:avLst/>
          </a:prstGeom>
          <a:noFill/>
          <a:ln cap="flat" cmpd="sng" w="76200">
            <a:solidFill>
              <a:srgbClr val="F26722"/>
            </a:solidFill>
            <a:prstDash val="solid"/>
            <a:round/>
            <a:headEnd len="med" w="med" type="none"/>
            <a:tailEnd len="med" w="med" type="none"/>
          </a:ln>
        </p:spPr>
      </p:cxnSp>
      <p:pic>
        <p:nvPicPr>
          <p:cNvPr id="126" name="Google Shape;126;p20" title="TriMountain_Logo_Transparent .png"/>
          <p:cNvPicPr preferRelativeResize="0"/>
          <p:nvPr/>
        </p:nvPicPr>
        <p:blipFill rotWithShape="1">
          <a:blip r:embed="rId3">
            <a:alphaModFix/>
          </a:blip>
          <a:srcRect b="1326" l="0" r="0" t="-2509"/>
          <a:stretch/>
        </p:blipFill>
        <p:spPr>
          <a:xfrm>
            <a:off x="232375" y="795400"/>
            <a:ext cx="6803726" cy="340984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30" name="Shape 130"/>
        <p:cNvGrpSpPr/>
        <p:nvPr/>
      </p:nvGrpSpPr>
      <p:grpSpPr>
        <a:xfrm>
          <a:off x="0" y="0"/>
          <a:ext cx="0" cy="0"/>
          <a:chOff x="0" y="0"/>
          <a:chExt cx="0" cy="0"/>
        </a:xfrm>
      </p:grpSpPr>
      <p:sp>
        <p:nvSpPr>
          <p:cNvPr id="131" name="Google Shape;131;p21"/>
          <p:cNvSpPr/>
          <p:nvPr/>
        </p:nvSpPr>
        <p:spPr>
          <a:xfrm rot="5400000">
            <a:off x="7365228" y="0"/>
            <a:ext cx="1778700" cy="1778700"/>
          </a:xfrm>
          <a:prstGeom prst="diagStripe">
            <a:avLst>
              <a:gd fmla="val 50000" name="adj"/>
            </a:avLst>
          </a:prstGeom>
          <a:solidFill>
            <a:srgbClr val="EDFAF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2" name="Google Shape;132;p21"/>
          <p:cNvSpPr txBox="1"/>
          <p:nvPr/>
        </p:nvSpPr>
        <p:spPr>
          <a:xfrm rot="2700000">
            <a:off x="7215273" y="386217"/>
            <a:ext cx="2501461" cy="583787"/>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198038"/>
                </a:solidFill>
                <a:latin typeface="Inter"/>
                <a:ea typeface="Inter"/>
                <a:cs typeface="Inter"/>
                <a:sym typeface="Inter"/>
              </a:rPr>
              <a:t>Do not edit</a:t>
            </a:r>
            <a:endParaRPr b="1" sz="1200">
              <a:solidFill>
                <a:srgbClr val="198038"/>
              </a:solidFill>
              <a:latin typeface="Inter"/>
              <a:ea typeface="Inter"/>
              <a:cs typeface="Inter"/>
              <a:sym typeface="Inter"/>
            </a:endParaRPr>
          </a:p>
          <a:p>
            <a:pPr indent="0" lvl="0" marL="0" rtl="0" algn="ctr">
              <a:spcBef>
                <a:spcPts val="0"/>
              </a:spcBef>
              <a:spcAft>
                <a:spcPts val="0"/>
              </a:spcAft>
              <a:buNone/>
            </a:pPr>
            <a:r>
              <a:rPr lang="en" sz="1200" u="sng">
                <a:solidFill>
                  <a:srgbClr val="198038"/>
                </a:solidFill>
                <a:latin typeface="Inter"/>
                <a:ea typeface="Inter"/>
                <a:cs typeface="Inter"/>
                <a:sym typeface="Inter"/>
                <a:hlinkClick r:id="rId3">
                  <a:extLst>
                    <a:ext uri="{A12FA001-AC4F-418D-AE19-62706E023703}">
                      <ahyp:hlinkClr val="tx"/>
                    </a:ext>
                  </a:extLst>
                </a:hlinkClick>
              </a:rPr>
              <a:t>How to change the design</a:t>
            </a:r>
            <a:endParaRPr sz="1200">
              <a:solidFill>
                <a:srgbClr val="198038"/>
              </a:solidFill>
              <a:latin typeface="Inter"/>
              <a:ea typeface="Inter"/>
              <a:cs typeface="Inter"/>
              <a:sym typeface="Inter"/>
            </a:endParaRPr>
          </a:p>
        </p:txBody>
      </p:sp>
      <p:pic>
        <p:nvPicPr>
          <p:cNvPr descr="poll-type-id" id="133" name="Google Shape;133;p21">
            <a:hlinkClick r:id="rId4"/>
          </p:cNvPr>
          <p:cNvPicPr preferRelativeResize="0"/>
          <p:nvPr/>
        </p:nvPicPr>
        <p:blipFill>
          <a:blip r:embed="rId5">
            <a:alphaModFix/>
          </a:blip>
          <a:stretch>
            <a:fillRect/>
          </a:stretch>
        </p:blipFill>
        <p:spPr>
          <a:xfrm>
            <a:off x="333520" y="1307027"/>
            <a:ext cx="1778772" cy="1778772"/>
          </a:xfrm>
          <a:prstGeom prst="rect">
            <a:avLst/>
          </a:prstGeom>
          <a:noFill/>
          <a:ln>
            <a:noFill/>
          </a:ln>
        </p:spPr>
      </p:pic>
      <p:sp>
        <p:nvSpPr>
          <p:cNvPr descr="title-id" id="134" name="Google Shape;134;p21"/>
          <p:cNvSpPr txBox="1"/>
          <p:nvPr/>
        </p:nvSpPr>
        <p:spPr>
          <a:xfrm>
            <a:off x="2334638" y="1320628"/>
            <a:ext cx="6364800" cy="175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00">
                <a:solidFill>
                  <a:srgbClr val="5B5B5B"/>
                </a:solidFill>
                <a:latin typeface="Inter"/>
                <a:ea typeface="Inter"/>
                <a:cs typeface="Inter"/>
                <a:sym typeface="Inter"/>
              </a:rPr>
              <a:t>Perceptions of Justice Impacted Youth</a:t>
            </a:r>
            <a:endParaRPr b="1" sz="3600">
              <a:solidFill>
                <a:srgbClr val="5B5B5B"/>
              </a:solidFill>
              <a:latin typeface="Inter"/>
              <a:ea typeface="Inter"/>
              <a:cs typeface="Inter"/>
              <a:sym typeface="Inter"/>
            </a:endParaRPr>
          </a:p>
        </p:txBody>
      </p:sp>
      <p:sp>
        <p:nvSpPr>
          <p:cNvPr id="135" name="Google Shape;135;p21"/>
          <p:cNvSpPr/>
          <p:nvPr/>
        </p:nvSpPr>
        <p:spPr>
          <a:xfrm>
            <a:off x="0" y="4365024"/>
            <a:ext cx="9144000" cy="778500"/>
          </a:xfrm>
          <a:prstGeom prst="rect">
            <a:avLst/>
          </a:prstGeom>
          <a:solidFill>
            <a:srgbClr val="19803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6" name="Google Shape;136;p21"/>
          <p:cNvSpPr txBox="1"/>
          <p:nvPr/>
        </p:nvSpPr>
        <p:spPr>
          <a:xfrm>
            <a:off x="555866" y="4365024"/>
            <a:ext cx="6948300" cy="7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FFFFFF"/>
                </a:solidFill>
                <a:latin typeface="Inter"/>
                <a:ea typeface="Inter"/>
                <a:cs typeface="Inter"/>
                <a:sym typeface="Inter"/>
              </a:rPr>
              <a:t>Presenting with animations, GIFs or speaker notes? Enable our </a:t>
            </a:r>
            <a:r>
              <a:rPr lang="en" sz="1200" u="sng">
                <a:solidFill>
                  <a:srgbClr val="FFFFFF"/>
                </a:solidFill>
                <a:latin typeface="Inter"/>
                <a:ea typeface="Inter"/>
                <a:cs typeface="Inter"/>
                <a:sym typeface="Inter"/>
                <a:hlinkClick r:id="rId6">
                  <a:extLst>
                    <a:ext uri="{A12FA001-AC4F-418D-AE19-62706E023703}">
                      <ahyp:hlinkClr val="tx"/>
                    </a:ext>
                  </a:extLst>
                </a:hlinkClick>
              </a:rPr>
              <a:t>Chrome extension</a:t>
            </a:r>
            <a:endParaRPr sz="1200">
              <a:solidFill>
                <a:srgbClr val="FFFFFF"/>
              </a:solidFill>
              <a:latin typeface="Inter"/>
              <a:ea typeface="Inter"/>
              <a:cs typeface="Inter"/>
              <a:sym typeface="Inter"/>
            </a:endParaRPr>
          </a:p>
        </p:txBody>
      </p:sp>
      <p:pic>
        <p:nvPicPr>
          <p:cNvPr id="137" name="Google Shape;137;p21"/>
          <p:cNvPicPr preferRelativeResize="0"/>
          <p:nvPr/>
        </p:nvPicPr>
        <p:blipFill>
          <a:blip r:embed="rId7">
            <a:alphaModFix/>
          </a:blip>
          <a:stretch>
            <a:fillRect/>
          </a:stretch>
        </p:blipFill>
        <p:spPr>
          <a:xfrm>
            <a:off x="222347" y="4643089"/>
            <a:ext cx="222347" cy="222347"/>
          </a:xfrm>
          <a:prstGeom prst="rect">
            <a:avLst/>
          </a:prstGeom>
          <a:noFill/>
          <a:ln>
            <a:noFill/>
          </a:ln>
        </p:spPr>
      </p:pic>
      <p:pic>
        <p:nvPicPr>
          <p:cNvPr descr="logo-id" id="138" name="Google Shape;138;p21">
            <a:hlinkClick r:id="rId8"/>
          </p:cNvPr>
          <p:cNvPicPr preferRelativeResize="0"/>
          <p:nvPr/>
        </p:nvPicPr>
        <p:blipFill>
          <a:blip r:embed="rId9">
            <a:alphaModFix/>
          </a:blip>
          <a:stretch>
            <a:fillRect/>
          </a:stretch>
        </p:blipFill>
        <p:spPr>
          <a:xfrm>
            <a:off x="7921094" y="4476329"/>
            <a:ext cx="1111733" cy="55586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