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17" r:id="rId5"/>
    <p:sldId id="256" r:id="rId6"/>
    <p:sldId id="282" r:id="rId7"/>
    <p:sldId id="295" r:id="rId8"/>
    <p:sldId id="294" r:id="rId9"/>
    <p:sldId id="296" r:id="rId10"/>
    <p:sldId id="315" r:id="rId11"/>
    <p:sldId id="302" r:id="rId12"/>
    <p:sldId id="304" r:id="rId13"/>
    <p:sldId id="309" r:id="rId14"/>
    <p:sldId id="310" r:id="rId15"/>
    <p:sldId id="287" r:id="rId16"/>
    <p:sldId id="316" r:id="rId17"/>
    <p:sldId id="288" r:id="rId18"/>
    <p:sldId id="314" r:id="rId19"/>
    <p:sldId id="313" r:id="rId20"/>
    <p:sldId id="305" r:id="rId21"/>
    <p:sldId id="306" r:id="rId22"/>
    <p:sldId id="307" r:id="rId23"/>
    <p:sldId id="308" r:id="rId24"/>
    <p:sldId id="311" r:id="rId25"/>
    <p:sldId id="312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655" autoAdjust="0"/>
  </p:normalViewPr>
  <p:slideViewPr>
    <p:cSldViewPr snapToGrid="0">
      <p:cViewPr varScale="1">
        <p:scale>
          <a:sx n="75" d="100"/>
          <a:sy n="75" d="100"/>
        </p:scale>
        <p:origin x="931" y="48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974AB-54F8-7382-0A9C-06A304F3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3BE109-B7C5-0903-C604-D5F464CCF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4609B1-F17F-AD33-223E-0E6CD63AE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2BB43-D89D-7FFD-8768-CBE492025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48194-1695-83F6-6B03-D9175D88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23DFE-BD86-B08D-1A1E-C8C84D010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84CF41-8E2A-FB63-F0BD-37B86767A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0EF44-9F33-DBE1-91B1-C7B4832A2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41D99-783B-2DB0-E380-98071711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23D38-DD12-527F-3E54-F0759B4A9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BA26B9-C0BC-261F-7037-C87C00684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4E13D-2D5C-D3F6-E0C7-7FBE71EB1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43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7D197-A626-9131-508D-13298F7A1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E08FA-4D07-A8FC-DD27-DFA280C7E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BB8C62-EF04-ADD3-A010-697D686CE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165CB-F101-382B-E76B-B55DC551A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74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2DA3A-4D98-85FD-50BC-E1791B089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A8FDB2-DA96-C161-2E8E-AF24EA1A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87F24-4621-0BB7-A135-5D146D129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E9D3F-B20E-38B5-AEC4-92C3334A1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00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EA89D-0FAF-0E55-246B-F52FA287E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D66239-501A-039E-897D-D7E5A2981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185B6-DFC1-589F-FA0E-38A3B94C8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D9513-1464-8305-3E43-C3DF7C5E6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83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5F16-3BB6-3FB3-6B9B-C323FA506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F1906-C059-8BD1-349F-91586B63E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B98AF-EF62-F7C7-7B66-885F6F519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92D6C-BDCB-5910-412A-3EB4A4BB2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82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814B3-C1C9-57F3-5F32-7F6504D9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620C7-0C92-899F-0694-FE31C5615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CB43A9-0535-4C0E-7244-2915EE4B5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E8191-849C-EAF0-13E3-052AB7DFF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68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F9B92-5275-1EAC-9C4C-BF473140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68CCC0-9B7C-B268-6DD8-A0CA81E9D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7051A-7E0C-EE55-0BF7-FC020EFE0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3E6B5-E75E-7A95-8D8A-D1625DF89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82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349BB-7435-CA61-0BF0-210437F68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C18AA1-A73C-6133-2DE0-9638714AB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D1DA1E-F497-40C1-4230-F408FE7CF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CAF28-99AB-D21F-A566-C3FAE9410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1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105D2-4935-0689-C278-FE3359FDD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7E8E-DB5C-9E49-C81C-D26ACEEE3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E57AE-F4C4-7597-325A-B1B2EA2F3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365AD-599C-7B8B-63EF-56C59A28E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84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66C1B-6B06-BA68-C590-8A7AD85FF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E2F630-4F4C-6415-E3C5-C42E3CFFB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FEFD73-FA76-2C12-E896-63B0A860C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A961D-5835-B9C8-0D30-5246ACFE4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7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4D77C-C531-2319-322D-95A56ECAE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CD1B3-BF06-E62D-B093-316F8EA50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2B766-D1E3-6F51-D17B-566A5B0DC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69F67-B6F9-8001-875F-9055A0EBF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6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FADC-DC40-05B7-D588-19AFE0270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FBDC7-A90B-688C-F310-32373FE3D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8AB4D-D488-615B-D35D-717576549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9FD6-C0DD-97A6-74C1-1DCE50746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4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40C3-E4F0-AF5D-4144-4FA43B9AA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FD9748-57A4-F99A-1CB1-1CCBDBC92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037EC-6379-E309-E54E-CC2202639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56E62-D3F1-BE12-BA93-C73733EDB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2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1E487-C752-AE87-9C7A-9D0A29283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04B77-62DB-0E03-64EA-950D9B3F6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5C209-AF56-D37A-7872-7BF105969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7B04-4D15-6283-9AFC-AA3738DEC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0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F6B70-CD7B-520E-6736-D64BBAA46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F7F8C4-ED4A-A059-2CE0-D3BFD8525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E4860A-3494-7ECC-FA51-252909BC5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6503F-4657-B0ED-EBBA-C1B65319B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88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50ECA-B3E2-4C74-6EF8-E659A5F45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C5F7C-2EE6-A39F-7C93-6341B2AA1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7B82E-69E7-82DA-7A54-D0771CED1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6AF8F-0D9B-2822-3ABF-96F5D6705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32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19A40-99BA-2A55-7566-E0C2A28EA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AC13B-2323-61C7-A673-938EFA3B6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5FBB4F-E0A3-D8AA-3C62-FD7E06AEA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25D1A-C520-4945-DE49-36B710F30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9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D31F-F65E-227B-E644-0E22F3AC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86E65-D8E4-C457-7A9D-155B61E8E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5B571-0E68-6C64-A9C5-3CBB2DA0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8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063C-15DD-2EA3-A9C3-F2F9389D0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7196-DE17-62EE-C937-18EBC54B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46442"/>
            <a:ext cx="9953308" cy="1780860"/>
          </a:xfrm>
        </p:spPr>
        <p:txBody>
          <a:bodyPr>
            <a:normAutofit/>
          </a:bodyPr>
          <a:lstStyle/>
          <a:p>
            <a:r>
              <a:rPr lang="en-US" sz="5500" cap="none" dirty="0">
                <a:latin typeface="Comic Sans MS" panose="030F0702030302020204" pitchFamily="66" charset="0"/>
                <a:cs typeface="Arial" panose="020B0604020202020204" pitchFamily="34" charset="0"/>
              </a:rPr>
              <a:t>How do you </a:t>
            </a:r>
            <a:r>
              <a:rPr lang="en-US" sz="5500" i="1" cap="none" dirty="0">
                <a:latin typeface="Comic Sans MS" panose="030F0702030302020204" pitchFamily="66" charset="0"/>
                <a:cs typeface="Arial" panose="020B0604020202020204" pitchFamily="34" charset="0"/>
              </a:rPr>
              <a:t>feel</a:t>
            </a:r>
            <a:r>
              <a:rPr lang="en-US" sz="5500" cap="none" dirty="0">
                <a:latin typeface="Comic Sans MS" panose="030F0702030302020204" pitchFamily="66" charset="0"/>
                <a:cs typeface="Arial" panose="020B0604020202020204" pitchFamily="34" charset="0"/>
              </a:rPr>
              <a:t> about this?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325A29AF-9363-D186-EBBF-CD93C1C381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8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38E5C-1C29-C603-4EAA-7C7D80A2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C7FE-96BB-1D26-D40F-15C2628B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46442"/>
            <a:ext cx="9953308" cy="1780860"/>
          </a:xfrm>
        </p:spPr>
        <p:txBody>
          <a:bodyPr>
            <a:normAutofit/>
          </a:bodyPr>
          <a:lstStyle/>
          <a:p>
            <a:r>
              <a:rPr lang="en-US" sz="5500" cap="none" dirty="0">
                <a:latin typeface="Comic Sans MS" panose="030F0702030302020204" pitchFamily="66" charset="0"/>
                <a:cs typeface="Arial" panose="020B0604020202020204" pitchFamily="34" charset="0"/>
              </a:rPr>
              <a:t>How do you </a:t>
            </a:r>
            <a:r>
              <a:rPr lang="en-US" sz="5500" i="1" cap="none" dirty="0">
                <a:latin typeface="Comic Sans MS" panose="030F0702030302020204" pitchFamily="66" charset="0"/>
                <a:cs typeface="Arial" panose="020B0604020202020204" pitchFamily="34" charset="0"/>
              </a:rPr>
              <a:t>feel</a:t>
            </a:r>
            <a:r>
              <a:rPr lang="en-US" sz="5500" cap="none" dirty="0">
                <a:latin typeface="Comic Sans MS" panose="030F0702030302020204" pitchFamily="66" charset="0"/>
                <a:cs typeface="Arial" panose="020B0604020202020204" pitchFamily="34" charset="0"/>
              </a:rPr>
              <a:t> about this?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E02CE5EF-9350-AEC8-AA9D-D0DEBA99DE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9EDBE-3D29-78E5-BD73-65AA27F2F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0462">
            <a:off x="6736095" y="3545622"/>
            <a:ext cx="2728452" cy="27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8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E2814-A405-0FEF-8B77-55E8BC555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183F-8B41-30FF-0B6A-3C26885F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Typography and readability are multidisciplinary affairs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5449A7-40F6-4A18-8249-ED73A2756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9401" y="2847340"/>
            <a:ext cx="2722880" cy="3512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Definitions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F9C8A4D2-C4B6-762D-8A70-807D8262638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69401" y="3429000"/>
            <a:ext cx="2722880" cy="29071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Typography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is a design element: </a:t>
            </a: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the art, technique, and arrangement of type.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Readability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is a performance metric: </a:t>
            </a: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a measure of how effortlessly a reader can scan, comprehend, and absorb a body of text.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A9B82F-110A-7703-3568-E6FA853CD7D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65040" y="2814123"/>
            <a:ext cx="5516880" cy="6534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Multidisciplinary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C1E585E-B6FC-776C-1A4B-D85815A92CE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65040" y="3883843"/>
            <a:ext cx="7009037" cy="2757794"/>
          </a:xfrm>
        </p:spPr>
        <p:txBody>
          <a:bodyPr numCol="2">
            <a:normAutofit/>
          </a:bodyPr>
          <a:lstStyle/>
          <a:p>
            <a:pPr marL="169863" lvl="0" indent="-169863">
              <a:buSzPct val="62000"/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cognitive science and psychology</a:t>
            </a:r>
          </a:p>
          <a:p>
            <a:pPr marL="169863" lvl="0" indent="-169863">
              <a:buSzPct val="62000"/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communication studies and media</a:t>
            </a:r>
          </a:p>
          <a:p>
            <a:pPr marL="169863" lvl="0" indent="-169863">
              <a:buSzPct val="62000"/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communication disorders</a:t>
            </a:r>
          </a:p>
          <a:p>
            <a:pPr marL="169863" lvl="0" indent="-169863">
              <a:buSzPct val="62000"/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computer science, human-computer interaction, and informatics</a:t>
            </a:r>
          </a:p>
          <a:p>
            <a:pPr marL="169863" lvl="0" indent="-169863">
              <a:buSzPct val="62000"/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information science</a:t>
            </a:r>
          </a:p>
          <a:p>
            <a:pPr marL="169863" lvl="0" indent="-169863">
              <a:buSzPct val="62000"/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education and instructional design</a:t>
            </a:r>
          </a:p>
          <a:p>
            <a:pPr marL="169863" lvl="0" indent="-169863">
              <a:buSzPct val="62000"/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graphic design</a:t>
            </a:r>
          </a:p>
          <a:p>
            <a:pPr marL="169863" lvl="0" indent="-169863">
              <a:buSzPct val="62000"/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biological vision</a:t>
            </a:r>
          </a:p>
          <a:p>
            <a:pPr marL="169863" lvl="0" indent="-169863">
              <a:buSzPct val="62000"/>
              <a:buFont typeface="Arial" panose="020B0604020202020204" pitchFamily="34" charset="0"/>
              <a:buChar char="•"/>
            </a:pPr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accessibility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CC273D16-88B0-8096-C397-63BD45B763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FC835B0A-E64D-7951-6DCB-D41D255930E6}"/>
              </a:ext>
            </a:extLst>
          </p:cNvPr>
          <p:cNvSpPr txBox="1">
            <a:spLocks/>
          </p:cNvSpPr>
          <p:nvPr/>
        </p:nvSpPr>
        <p:spPr>
          <a:xfrm>
            <a:off x="4793327" y="3408509"/>
            <a:ext cx="6529388" cy="386197"/>
          </a:xfrm>
          <a:prstGeom prst="rect">
            <a:avLst/>
          </a:prstGeom>
        </p:spPr>
        <p:txBody>
          <a:bodyPr vert="horz" lIns="91440" tIns="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Together, they encompass research by practitioners of: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36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DFC4B-8270-C31F-54EA-8873A3DE6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E4E8-E9E2-CFB6-A49F-68514748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Why is this relevant to libraries?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32B85D-B0F1-2D12-3C25-2EF3DD464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9400" y="2847340"/>
            <a:ext cx="9003949" cy="3512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Readability matters to our patrons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DF22B824-CF68-3D26-CB9F-BB679D3F397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69401" y="3429000"/>
            <a:ext cx="6228604" cy="2907164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When our patrons use electronic resources we provide and digital resources we create, they’re affected by the readability of the typography.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While we and our users often have little control over the publications we buy and lease from providers, we can sometimes guide patrons to print-like PDFs and settings that some providers offer.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D75781E1-D296-C074-3A9D-1D2F059FDB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2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CCAAE-01A6-9A36-14FB-D33B1B4E9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6E37-B750-8AE9-8DCE-C262F1BE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Trivia: </a:t>
            </a:r>
            <a:r>
              <a:rPr lang="en-US" b="1" i="1" cap="none" dirty="0">
                <a:latin typeface="Garamond" panose="02020404030301010803" pitchFamily="18" charset="0"/>
              </a:rPr>
              <a:t>Who is this man?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E428B9-7C4F-92D2-91F7-84B4943E1F7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6096000" y="2740428"/>
            <a:ext cx="2600760" cy="3794745"/>
          </a:xfrm>
          <a:prstGeom prst="rect">
            <a:avLst/>
          </a:prstGeom>
        </p:spPr>
      </p:pic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D0B890DA-698F-232D-6E20-B9F11300DE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4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27FEC-3C2F-CC09-018C-95808DE42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4C86-0E4C-E032-6DB5-80F69A27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Trivia: </a:t>
            </a:r>
            <a:r>
              <a:rPr lang="en-US" b="1" i="1" cap="none" dirty="0">
                <a:latin typeface="Garamond" panose="02020404030301010803" pitchFamily="18" charset="0"/>
              </a:rPr>
              <a:t>Who is this man?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95CC6B-3F49-9257-8DA6-8B3DCE537CE3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6096000" y="2744166"/>
            <a:ext cx="2600760" cy="3794745"/>
          </a:xfrm>
          <a:prstGeom prst="rect">
            <a:avLst/>
          </a:prstGeom>
        </p:spPr>
      </p:pic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93104679-64B2-880F-4B29-9868A092B3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E946D-E7C4-3EA3-2AAF-FB6BBD21E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501" y="2504452"/>
            <a:ext cx="2376515" cy="31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3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69643-05FE-8D14-787C-55EAAE4F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1AE0-B60C-3705-345D-2BEFE10F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Type families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37FDBD-5493-6DE7-3405-BF7844C8AF6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41120" y="2714921"/>
            <a:ext cx="8920481" cy="3641428"/>
          </a:xfrm>
        </p:spPr>
        <p:txBody>
          <a:bodyPr>
            <a:normAutofit/>
          </a:bodyPr>
          <a:lstStyle/>
          <a:p>
            <a:pPr lvl="1">
              <a:buSzPct val="50000"/>
            </a:pPr>
            <a:r>
              <a:rPr lang="en-US" sz="4800" dirty="0">
                <a:latin typeface="Book Antiqua" panose="02040602050305030304" pitchFamily="18" charset="0"/>
              </a:rPr>
              <a:t>Serif</a:t>
            </a:r>
          </a:p>
          <a:p>
            <a:pPr lvl="1">
              <a:buSzPct val="50000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Sans serif</a:t>
            </a:r>
          </a:p>
          <a:p>
            <a:pPr lvl="1">
              <a:buSzPct val="50000"/>
            </a:pPr>
            <a:r>
              <a:rPr lang="en-US" sz="4800" dirty="0">
                <a:latin typeface="ILS Script" panose="020B0600050302020204" pitchFamily="34" charset="0"/>
              </a:rPr>
              <a:t>Script</a:t>
            </a:r>
          </a:p>
          <a:p>
            <a:pPr lvl="1">
              <a:buSzPct val="50000"/>
            </a:pPr>
            <a:r>
              <a:rPr lang="en-US" sz="4800" dirty="0">
                <a:latin typeface="Snap ITC" panose="020F0502020204030204" pitchFamily="82" charset="0"/>
              </a:rPr>
              <a:t>Display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3E9071D9-F63F-F835-E21C-550B98A9A0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1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D25EC-2A86-6B94-EEAC-0556A4C4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3562-FBC5-6496-6BD7-87993524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Type size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A5E7DC0-F2BF-20F7-3623-774251BBFA5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41120" y="2714921"/>
            <a:ext cx="8920481" cy="3641428"/>
          </a:xfrm>
        </p:spPr>
        <p:txBody>
          <a:bodyPr>
            <a:normAutofit fontScale="92500"/>
          </a:bodyPr>
          <a:lstStyle/>
          <a:p>
            <a:pPr lvl="1">
              <a:buSzPct val="50000"/>
            </a:pPr>
            <a:r>
              <a:rPr lang="en-US" sz="9300" dirty="0">
                <a:latin typeface="Book Antiqua" panose="02040602050305030304" pitchFamily="18" charset="0"/>
              </a:rPr>
              <a:t>Really pretty big</a:t>
            </a:r>
            <a:endParaRPr lang="en-US" sz="9300" dirty="0">
              <a:latin typeface="Snap ITC" panose="020F0502020204030204" pitchFamily="82" charset="0"/>
            </a:endParaRPr>
          </a:p>
          <a:p>
            <a:pPr lvl="1">
              <a:buSzPct val="50000"/>
            </a:pPr>
            <a:r>
              <a:rPr lang="en-US" sz="4800" dirty="0">
                <a:latin typeface="Book Antiqua" panose="02040602050305030304" pitchFamily="18" charset="0"/>
              </a:rPr>
              <a:t>Large</a:t>
            </a:r>
          </a:p>
          <a:p>
            <a:pPr lvl="1">
              <a:buSzPct val="50000"/>
            </a:pPr>
            <a:r>
              <a:rPr lang="en-US" dirty="0">
                <a:latin typeface="Book Antiqua" panose="02040602050305030304" pitchFamily="18" charset="0"/>
              </a:rPr>
              <a:t>Small</a:t>
            </a:r>
          </a:p>
          <a:p>
            <a:pPr lvl="1">
              <a:buSzPct val="50000"/>
            </a:pPr>
            <a:r>
              <a:rPr lang="en-US" sz="800" dirty="0">
                <a:latin typeface="Book Antiqua" panose="02040602050305030304" pitchFamily="18" charset="0"/>
              </a:rPr>
              <a:t>Unbearably tiny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4360C52C-6C9D-461A-0848-0E50C06104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4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76CC4-51AB-A80C-5303-B261E735B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79D7-A0A6-B99B-454D-D603C998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Type weight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E7C1A9F-F89C-76BD-87AC-5EE42F2FFAE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41120" y="2714921"/>
            <a:ext cx="8920481" cy="3641428"/>
          </a:xfrm>
        </p:spPr>
        <p:txBody>
          <a:bodyPr>
            <a:normAutofit fontScale="62500" lnSpcReduction="20000"/>
          </a:bodyPr>
          <a:lstStyle/>
          <a:p>
            <a:pPr lvl="1">
              <a:buSzPct val="50000"/>
            </a:pPr>
            <a:r>
              <a:rPr lang="en-US" sz="8000" dirty="0">
                <a:latin typeface="Aptos Black" panose="020F0502020204030204" pitchFamily="34" charset="0"/>
              </a:rPr>
              <a:t>Black</a:t>
            </a:r>
          </a:p>
          <a:p>
            <a:pPr lvl="1">
              <a:buSzPct val="50000"/>
            </a:pPr>
            <a:r>
              <a:rPr lang="en-US" sz="8000" dirty="0" err="1">
                <a:latin typeface="Aptos ExtraBold" panose="020B0004020202020204" pitchFamily="34" charset="0"/>
              </a:rPr>
              <a:t>ExtraBold</a:t>
            </a:r>
            <a:endParaRPr lang="en-US" sz="4800" dirty="0">
              <a:latin typeface="Aptos ExtraBold" panose="020B0004020202020204" pitchFamily="34" charset="0"/>
            </a:endParaRPr>
          </a:p>
          <a:p>
            <a:pPr lvl="1">
              <a:buSzPct val="50000"/>
            </a:pPr>
            <a:r>
              <a:rPr lang="en-US" sz="8000" dirty="0" err="1">
                <a:latin typeface="Aptos SemiBold" panose="020F0502020204030204" pitchFamily="34" charset="0"/>
              </a:rPr>
              <a:t>SemiBold</a:t>
            </a:r>
            <a:endParaRPr lang="en-US" sz="4800" dirty="0">
              <a:latin typeface="Aptos SemiBold" panose="020F0502020204030204" pitchFamily="34" charset="0"/>
            </a:endParaRPr>
          </a:p>
          <a:p>
            <a:pPr lvl="1">
              <a:buSzPct val="50000"/>
            </a:pPr>
            <a:r>
              <a:rPr lang="en-US" sz="8000" dirty="0">
                <a:latin typeface="Aptos Display" panose="020B0004020202020204" pitchFamily="34" charset="0"/>
              </a:rPr>
              <a:t>Display</a:t>
            </a:r>
            <a:endParaRPr lang="en-US" sz="4800" dirty="0">
              <a:latin typeface="Aptos Display" panose="020B0004020202020204" pitchFamily="34" charset="0"/>
            </a:endParaRPr>
          </a:p>
          <a:p>
            <a:pPr lvl="1">
              <a:buSzPct val="50000"/>
            </a:pPr>
            <a:r>
              <a:rPr lang="en-US" sz="8000" dirty="0">
                <a:latin typeface="Aptos Light" panose="020F0502020204030204" pitchFamily="34" charset="0"/>
              </a:rPr>
              <a:t>Light</a:t>
            </a:r>
            <a:endParaRPr lang="en-US" sz="4800" dirty="0">
              <a:latin typeface="Aptos Light" panose="020F0502020204030204" pitchFamily="34" charset="0"/>
            </a:endParaRP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46E5ADA8-8A3D-4C24-B738-C14C92AD1D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8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B5EC2-04DD-67CC-9484-F9E50DEDC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BF5B-D64E-E960-E8EF-636173E0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Type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C406A20-66C3-49B3-FC11-DDBC575F49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41120" y="2714921"/>
            <a:ext cx="8920481" cy="3641428"/>
          </a:xfrm>
        </p:spPr>
        <p:txBody>
          <a:bodyPr>
            <a:normAutofit fontScale="62500" lnSpcReduction="20000"/>
          </a:bodyPr>
          <a:lstStyle/>
          <a:p>
            <a:pPr lvl="1">
              <a:buSzPct val="50000"/>
            </a:pPr>
            <a:r>
              <a:rPr lang="en-US" sz="7700" dirty="0">
                <a:latin typeface="Garamond" panose="02020404030301010803" pitchFamily="18" charset="0"/>
              </a:rPr>
              <a:t>Garamond</a:t>
            </a:r>
          </a:p>
          <a:p>
            <a:pPr lvl="1">
              <a:buSzPct val="50000"/>
            </a:pPr>
            <a:r>
              <a:rPr lang="en-US" sz="7700" dirty="0">
                <a:latin typeface="Georgia" panose="02040502050405020303" pitchFamily="18" charset="0"/>
              </a:rPr>
              <a:t>Georgia</a:t>
            </a:r>
          </a:p>
          <a:p>
            <a:pPr lvl="1">
              <a:buSzPct val="50000"/>
            </a:pPr>
            <a:r>
              <a:rPr lang="en-US" sz="7700" dirty="0">
                <a:latin typeface="Bodoni MT" panose="020F0502020204030204" pitchFamily="18" charset="0"/>
              </a:rPr>
              <a:t>Bodoni MT</a:t>
            </a:r>
          </a:p>
          <a:p>
            <a:pPr lvl="1">
              <a:buSzPct val="50000"/>
            </a:pPr>
            <a:r>
              <a:rPr lang="en-US" sz="7700" dirty="0">
                <a:latin typeface="Rockwell" panose="02060603020205020403" pitchFamily="18" charset="0"/>
              </a:rPr>
              <a:t>Rockwell</a:t>
            </a:r>
          </a:p>
          <a:p>
            <a:pPr lvl="1">
              <a:buSzPct val="50000"/>
            </a:pPr>
            <a:r>
              <a:rPr lang="en-US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</a:p>
          <a:p>
            <a:pPr lvl="1">
              <a:buSzPct val="50000"/>
            </a:pPr>
            <a:endParaRPr lang="en-US" sz="4800" dirty="0">
              <a:latin typeface="Rockwell" panose="02060603020205020403" pitchFamily="18" charset="0"/>
            </a:endParaRP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0593E0D0-ED28-485E-BC06-293E7A80F6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1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6927" y="2010144"/>
            <a:ext cx="4119700" cy="4151665"/>
          </a:xfrm>
        </p:spPr>
        <p:txBody>
          <a:bodyPr anchor="ctr"/>
          <a:lstStyle/>
          <a:p>
            <a:pPr>
              <a:lnSpc>
                <a:spcPct val="114000"/>
              </a:lnSpc>
            </a:pPr>
            <a:r>
              <a:rPr lang="en-US" sz="4800" cap="none" dirty="0">
                <a:latin typeface="Georgia" panose="02040502050405020303" pitchFamily="18" charset="0"/>
              </a:rPr>
              <a:t>The effects of typography on the readability of text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54C280-18E6-68FD-32FB-BED535CB0A47}"/>
              </a:ext>
            </a:extLst>
          </p:cNvPr>
          <p:cNvSpPr txBox="1">
            <a:spLocks/>
          </p:cNvSpPr>
          <p:nvPr/>
        </p:nvSpPr>
        <p:spPr>
          <a:xfrm>
            <a:off x="401349" y="4045665"/>
            <a:ext cx="4941771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3200" cap="none" dirty="0">
                <a:latin typeface="Roboto" panose="02000000000000000000" pitchFamily="2" charset="0"/>
                <a:ea typeface="Roboto" panose="02000000000000000000" pitchFamily="2" charset="0"/>
              </a:rPr>
              <a:t>Clint Wrede</a:t>
            </a:r>
          </a:p>
          <a:p>
            <a:pPr>
              <a:lnSpc>
                <a:spcPct val="114000"/>
              </a:lnSpc>
            </a:pPr>
            <a:r>
              <a:rPr lang="en-US" sz="1800" cap="none" dirty="0">
                <a:latin typeface="Roboto" panose="02000000000000000000" pitchFamily="2" charset="0"/>
                <a:ea typeface="Roboto" panose="02000000000000000000" pitchFamily="2" charset="0"/>
              </a:rPr>
              <a:t>University of Northern Iowa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6D924-A417-5E44-A6F1-56613CA1F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F91F-A903-6742-2DBA-7761B37C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Line spacing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43957E9-8B01-D449-89DD-46CA4424690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41120" y="2714921"/>
            <a:ext cx="8920481" cy="3641428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SzPct val="50000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Tight line spacing.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Nullam pulvinar ante tellus, sed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interdum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 Sed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sed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aliquet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dolor,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tristique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nunc.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Suspendisse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potenti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 Cras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sapien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SzPct val="50000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Single line spacing.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Nullam pulvinar ante tellus, sed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interdum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 Sed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sed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aliquet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dolor,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tristique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nunc.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Suspendisse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potenti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 Cras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sapien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marL="342900" lvl="1" indent="-3429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SzPct val="50000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Loose line spacing.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Nullam pulvinar ante tellus, sed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interdum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 Sed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sed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aliquet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dolor,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eu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tristique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nunc.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Suspendisse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potenti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 Cras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sapien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marL="0" lvl="1" indent="0">
              <a:lnSpc>
                <a:spcPct val="75000"/>
              </a:lnSpc>
              <a:spcBef>
                <a:spcPts val="0"/>
              </a:spcBef>
              <a:buSzPct val="50000"/>
              <a:buNone/>
            </a:pP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0D7C7603-BB63-2333-1A63-76EABB0607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69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E9279-1593-7AE9-7255-3A1F0CB9F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59AA-CAB0-2E96-A6E1-9BF5D823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Type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4096D0-104E-76E4-3E63-2AC36869AC5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41120" y="2714921"/>
            <a:ext cx="8920481" cy="364142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lvl="1" indent="0">
              <a:lnSpc>
                <a:spcPct val="125000"/>
              </a:lnSpc>
              <a:spcBef>
                <a:spcPts val="1200"/>
              </a:spcBef>
              <a:buSzPct val="50000"/>
              <a:buNone/>
            </a:pP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advent of dark mode and other user settings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B8EA97FB-3A6F-D30F-BE29-BF765440E6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1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CF9ED-AF56-A0B3-FA1D-E0F0F65F6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A0BF-DD0C-EABF-BA49-CE4503BC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b="1" cap="none" dirty="0">
                <a:latin typeface="Garamond" panose="02020404030301010803" pitchFamily="18" charset="0"/>
              </a:rPr>
              <a:t>The effects of disfluency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6181316-A88E-E1BE-411B-002E92D08CF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41120" y="2714921"/>
            <a:ext cx="8920481" cy="3641428"/>
          </a:xfrm>
          <a:noFill/>
        </p:spPr>
        <p:txBody>
          <a:bodyPr>
            <a:normAutofit/>
          </a:bodyPr>
          <a:lstStyle/>
          <a:p>
            <a:pPr marL="0" lvl="1" indent="0">
              <a:lnSpc>
                <a:spcPct val="125000"/>
              </a:lnSpc>
              <a:spcBef>
                <a:spcPts val="1200"/>
              </a:spcBef>
              <a:buSzPct val="50000"/>
              <a:buNone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Is Sans </a:t>
            </a:r>
            <a:r>
              <a:rPr lang="en-US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Forgetica</a:t>
            </a: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 forgettable?</a:t>
            </a:r>
          </a:p>
          <a:p>
            <a:pPr marL="0" lvl="1" indent="0">
              <a:lnSpc>
                <a:spcPct val="125000"/>
              </a:lnSpc>
              <a:spcBef>
                <a:spcPts val="1200"/>
              </a:spcBef>
              <a:buSzPct val="50000"/>
              <a:buNone/>
            </a:pPr>
            <a:r>
              <a:rPr lang="en-US" sz="4800" dirty="0">
                <a:latin typeface="Sans Forgetica" panose="00000500000000000000" pitchFamily="50" charset="0"/>
                <a:ea typeface="Roboto" panose="02000000000000000000" pitchFamily="2" charset="0"/>
              </a:rPr>
              <a:t>g a e p f t</a:t>
            </a:r>
          </a:p>
          <a:p>
            <a:pPr marL="0" lvl="1" indent="0">
              <a:lnSpc>
                <a:spcPct val="125000"/>
              </a:lnSpc>
              <a:spcBef>
                <a:spcPts val="1200"/>
              </a:spcBef>
              <a:buSzPct val="50000"/>
              <a:buNone/>
            </a:pPr>
            <a:r>
              <a:rPr lang="en-US" sz="4800" dirty="0">
                <a:latin typeface="Sans Forgetica" panose="00000500000000000000" pitchFamily="50" charset="0"/>
                <a:ea typeface="Roboto" panose="02000000000000000000" pitchFamily="2" charset="0"/>
              </a:rPr>
              <a:t>R G A V E S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067B8607-1FEC-59C1-1B42-5C31E021B5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3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cap="none" dirty="0">
                <a:latin typeface="Garamond" panose="02020404030301010803" pitchFamily="18" charset="0"/>
              </a:rPr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850181"/>
          </a:xfrm>
        </p:spPr>
        <p:txBody>
          <a:bodyPr>
            <a:noAutofit/>
          </a:bodyPr>
          <a:lstStyle/>
          <a:p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clint.wrede@uni.edu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46442"/>
            <a:ext cx="9953308" cy="1780860"/>
          </a:xfrm>
        </p:spPr>
        <p:txBody>
          <a:bodyPr>
            <a:normAutofit/>
          </a:bodyPr>
          <a:lstStyle/>
          <a:p>
            <a:r>
              <a:rPr lang="en-US" sz="9600" cap="none" dirty="0">
                <a:latin typeface="Breitkopf Fraktur" panose="02000503020000020004" pitchFamily="2" charset="0"/>
              </a:rPr>
              <a:t>Can you read this?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95AE-BDAF-563C-C10E-398A3C36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3AC9-33B8-5B16-750E-E019CCCB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46442"/>
            <a:ext cx="9953308" cy="1780860"/>
          </a:xfrm>
        </p:spPr>
        <p:txBody>
          <a:bodyPr>
            <a:normAutofit/>
          </a:bodyPr>
          <a:lstStyle/>
          <a:p>
            <a:r>
              <a:rPr lang="en-US" sz="9600" cap="none" dirty="0">
                <a:latin typeface="Blackadder ITC" panose="020F0502020204030204" pitchFamily="82" charset="0"/>
              </a:rPr>
              <a:t>Can you read this?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44AC6FDC-2E73-7F7B-2A5A-FC0277A300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1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6B59E-952D-FBA1-D634-1A65DDD55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86C2-FA57-B5B4-DE53-3EEE4DA6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46442"/>
            <a:ext cx="9953308" cy="1780860"/>
          </a:xfrm>
        </p:spPr>
        <p:txBody>
          <a:bodyPr>
            <a:normAutofit/>
          </a:bodyPr>
          <a:lstStyle/>
          <a:p>
            <a:r>
              <a:rPr lang="en-US" sz="9600" cap="none" dirty="0">
                <a:latin typeface="ILS Script" panose="020B0600050302020204" pitchFamily="34" charset="0"/>
              </a:rPr>
              <a:t>Can you read this?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7BAACCC1-4625-6239-8845-BD9F101D64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3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31943-D5EA-DD33-7C66-184AC6EA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CF21-3632-D86C-CDC7-97232464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46442"/>
            <a:ext cx="9953308" cy="1780860"/>
          </a:xfrm>
        </p:spPr>
        <p:txBody>
          <a:bodyPr>
            <a:normAutofit/>
          </a:bodyPr>
          <a:lstStyle/>
          <a:p>
            <a:r>
              <a:rPr lang="en-US" sz="9600" cap="none" dirty="0">
                <a:latin typeface="Diamant handwriting" panose="02000600000000000000" pitchFamily="50" charset="0"/>
              </a:rPr>
              <a:t>Can you read this?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B7BCE5F2-529E-3CBD-C1D6-CFBDBCCAF3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5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CBD3E-6330-1D63-5FB3-325349E24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C063-E8CE-E5FD-7EE4-32A654F5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46442"/>
            <a:ext cx="9953308" cy="1780860"/>
          </a:xfrm>
        </p:spPr>
        <p:txBody>
          <a:bodyPr>
            <a:normAutofit/>
          </a:bodyPr>
          <a:lstStyle/>
          <a:p>
            <a:r>
              <a:rPr lang="en-US" sz="7800" cap="none" dirty="0">
                <a:latin typeface="Sans Forgetica" panose="00000500000000000000" pitchFamily="50" charset="0"/>
              </a:rPr>
              <a:t>Can you read this?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5A59C6E8-4DFF-5DEC-F00F-F779997983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FEB32-32C6-2F17-8975-48ACB51D5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46D4-58F5-F493-76BE-1F13700E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46442"/>
            <a:ext cx="9953308" cy="1780860"/>
          </a:xfrm>
        </p:spPr>
        <p:txBody>
          <a:bodyPr>
            <a:normAutofit/>
          </a:bodyPr>
          <a:lstStyle/>
          <a:p>
            <a:r>
              <a:rPr lang="en-US" sz="6600" cap="none" dirty="0">
                <a:latin typeface="Garamond" panose="02020404030301010803" pitchFamily="18" charset="0"/>
              </a:rPr>
              <a:t>How do you </a:t>
            </a:r>
            <a:r>
              <a:rPr lang="en-US" sz="6600" i="1" cap="none" dirty="0">
                <a:latin typeface="Garamond" panose="02020404030301010803" pitchFamily="18" charset="0"/>
              </a:rPr>
              <a:t>feel</a:t>
            </a:r>
            <a:r>
              <a:rPr lang="en-US" sz="6600" cap="none" dirty="0">
                <a:latin typeface="Garamond" panose="02020404030301010803" pitchFamily="18" charset="0"/>
              </a:rPr>
              <a:t> about this?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F3616D2C-CDBD-5937-D89A-94F3642BC6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4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DC857-1C01-3C02-6BBF-59AA56E40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2BBA-62C1-E907-BF95-E710D378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346442"/>
            <a:ext cx="9953308" cy="1780860"/>
          </a:xfrm>
        </p:spPr>
        <p:txBody>
          <a:bodyPr>
            <a:normAutofit/>
          </a:bodyPr>
          <a:lstStyle/>
          <a:p>
            <a:r>
              <a:rPr lang="en-US" sz="5500" cap="none" dirty="0">
                <a:latin typeface="Arial" panose="020B0604020202020204" pitchFamily="34" charset="0"/>
                <a:cs typeface="Arial" panose="020B0604020202020204" pitchFamily="34" charset="0"/>
              </a:rPr>
              <a:t>How do you </a:t>
            </a:r>
            <a:r>
              <a:rPr lang="en-US" sz="5500" i="1" cap="none" dirty="0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n-US" sz="5500" cap="none" dirty="0">
                <a:latin typeface="Arial" panose="020B0604020202020204" pitchFamily="34" charset="0"/>
                <a:cs typeface="Arial" panose="020B0604020202020204" pitchFamily="34" charset="0"/>
              </a:rPr>
              <a:t> about this?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FD22C421-602D-6FC8-C30B-EA958DD16A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543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435</TotalTime>
  <Words>449</Words>
  <Application>Microsoft Office PowerPoint</Application>
  <PresentationFormat>Widescreen</PresentationFormat>
  <Paragraphs>112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Aptos Black</vt:lpstr>
      <vt:lpstr>Aptos Display</vt:lpstr>
      <vt:lpstr>Aptos ExtraBold</vt:lpstr>
      <vt:lpstr>Aptos Light</vt:lpstr>
      <vt:lpstr>Aptos SemiBold</vt:lpstr>
      <vt:lpstr>Arial</vt:lpstr>
      <vt:lpstr>Blackadder ITC</vt:lpstr>
      <vt:lpstr>Bodoni MT</vt:lpstr>
      <vt:lpstr>Book Antiqua</vt:lpstr>
      <vt:lpstr>Breitkopf Fraktur</vt:lpstr>
      <vt:lpstr>Calibri</vt:lpstr>
      <vt:lpstr>Comic Sans MS</vt:lpstr>
      <vt:lpstr>Diamant handwriting</vt:lpstr>
      <vt:lpstr>Garamond</vt:lpstr>
      <vt:lpstr>Georgia</vt:lpstr>
      <vt:lpstr>ILS Script</vt:lpstr>
      <vt:lpstr>Roboto</vt:lpstr>
      <vt:lpstr>Rockwell</vt:lpstr>
      <vt:lpstr>Sans Forgetica</vt:lpstr>
      <vt:lpstr>Snap ITC</vt:lpstr>
      <vt:lpstr>Tenorite</vt:lpstr>
      <vt:lpstr>Times New Roman</vt:lpstr>
      <vt:lpstr>Custom</vt:lpstr>
      <vt:lpstr>PowerPoint Presentation</vt:lpstr>
      <vt:lpstr>The effects of typography on the readability of text </vt:lpstr>
      <vt:lpstr>Can you read this?</vt:lpstr>
      <vt:lpstr>Can you read this?</vt:lpstr>
      <vt:lpstr>Can you read this?</vt:lpstr>
      <vt:lpstr>Can you read this?</vt:lpstr>
      <vt:lpstr>Can you read this?</vt:lpstr>
      <vt:lpstr>How do you feel about this?</vt:lpstr>
      <vt:lpstr>How do you feel about this?</vt:lpstr>
      <vt:lpstr>How do you feel about this?</vt:lpstr>
      <vt:lpstr>How do you feel about this?</vt:lpstr>
      <vt:lpstr>Typography and readability are multidisciplinary affairs</vt:lpstr>
      <vt:lpstr>Why is this relevant to libraries?</vt:lpstr>
      <vt:lpstr>Trivia: Who is this man?</vt:lpstr>
      <vt:lpstr>Trivia: Who is this man?</vt:lpstr>
      <vt:lpstr>Type families</vt:lpstr>
      <vt:lpstr>Type size</vt:lpstr>
      <vt:lpstr>Type weight</vt:lpstr>
      <vt:lpstr>Type style</vt:lpstr>
      <vt:lpstr>Line spacing</vt:lpstr>
      <vt:lpstr>Type background</vt:lpstr>
      <vt:lpstr>The effects of disfluency</vt:lpstr>
      <vt:lpstr>Thank you.</vt:lpstr>
    </vt:vector>
  </TitlesOfParts>
  <Company>University of Northern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Clint R Wrede</dc:creator>
  <cp:lastModifiedBy>Sarah Voels</cp:lastModifiedBy>
  <cp:revision>10</cp:revision>
  <dcterms:created xsi:type="dcterms:W3CDTF">2026-05-22T13:02:10Z</dcterms:created>
  <dcterms:modified xsi:type="dcterms:W3CDTF">2026-05-26T14:13:25Z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