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8288000" cy="10287000"/>
  <p:notesSz cx="6858000" cy="9144000"/>
  <p:embeddedFontLst>
    <p:embeddedFont>
      <p:font typeface="Montserrat" panose="00000500000000000000" pitchFamily="2" charset="0"/>
      <p:regular r:id="rId43"/>
      <p:bold r:id="rId44"/>
      <p:italic r:id="rId45"/>
      <p:boldItalic r:id="rId46"/>
    </p:embeddedFont>
    <p:embeddedFont>
      <p:font typeface="Montserrat Italics"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3123" autoAdjust="0"/>
  </p:normalViewPr>
  <p:slideViewPr>
    <p:cSldViewPr>
      <p:cViewPr varScale="1">
        <p:scale>
          <a:sx n="40" d="100"/>
          <a:sy n="40" d="100"/>
        </p:scale>
        <p:origin x="152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Hello and Welcome! My name is Jennifer Smith and I'm the public services librarian at Palmer College of Chiropractic.</a:t>
            </a:r>
          </a:p>
          <a:p>
            <a:endParaRPr lang="en-US" dirty="0"/>
          </a:p>
          <a:p>
            <a:r>
              <a:rPr lang="en-US" dirty="0"/>
              <a:t>Today I'll be explaining how the David D. Palmer Health Sciences Library created a low-cost library orientation program to promote library resources and services to graduate students with bingo.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 be run by just one staff member </a:t>
            </a:r>
          </a:p>
          <a:p>
            <a:endParaRPr lang="en-US"/>
          </a:p>
          <a:p>
            <a:r>
              <a:rPr lang="en-US"/>
              <a:t>Used myfreebingocards.com</a:t>
            </a:r>
          </a:p>
          <a:p>
            <a:endParaRPr lang="en-US"/>
          </a:p>
          <a:p>
            <a:r>
              <a:rPr lang="en-US"/>
              <a:t>I turned my new student orientation talking points into bingo terms  - about 35 words/phrases</a:t>
            </a:r>
          </a:p>
          <a:p>
            <a:endParaRPr lang="en-US"/>
          </a:p>
          <a:p>
            <a:r>
              <a:rPr lang="en-US"/>
              <a:t>They provide 30 different cards and bingo callers card for free. You can pay more if you want more unique cards.  I haven’t tried it, but they also make virtual bingo cards!</a:t>
            </a:r>
          </a:p>
          <a:p>
            <a:endParaRPr lang="en-US"/>
          </a:p>
          <a:p>
            <a:r>
              <a:rPr lang="en-US"/>
              <a:t>I worked with campus partners like Student Services to identify a time when other events weren't occurring and then got their support to promote the event. </a:t>
            </a:r>
          </a:p>
          <a:p>
            <a:endParaRPr lang="en-US"/>
          </a:p>
          <a:p>
            <a:r>
              <a:rPr lang="en-US"/>
              <a:t>In addition to the usual campus Marketing emails and we cross-promotion with new student orientation and on social media.</a:t>
            </a:r>
          </a:p>
          <a:p>
            <a:endParaRPr lang="en-US"/>
          </a:p>
          <a:p>
            <a:r>
              <a:rPr lang="en-US"/>
              <a:t>Turnout has ranged between 40-60 students each time.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Explain game play:</a:t>
            </a:r>
          </a:p>
          <a:p>
            <a:endParaRPr lang="en-US" dirty="0"/>
          </a:p>
          <a:p>
            <a:r>
              <a:rPr lang="en-US" dirty="0"/>
              <a:t>pass out bingo cards</a:t>
            </a:r>
          </a:p>
          <a:p>
            <a:endParaRPr lang="en-US" dirty="0"/>
          </a:p>
          <a:p>
            <a:r>
              <a:rPr lang="en-US" dirty="0"/>
              <a:t>Use your highlighter to mark five consecutive squares in any direction based on the terms I call out. Then you get to shout bingo and come grab a prize!</a:t>
            </a:r>
          </a:p>
          <a:p>
            <a:endParaRPr lang="en-US" dirty="0"/>
          </a:p>
          <a:p>
            <a:r>
              <a:rPr lang="en-US" dirty="0"/>
              <a:t>Display prizes and bingo caller supplies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321337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err="1"/>
              <a:t>Nervoscopes</a:t>
            </a:r>
            <a:br>
              <a:rPr lang="en-US" dirty="0"/>
            </a:br>
            <a:r>
              <a:rPr lang="en-US" dirty="0"/>
              <a:t>Inclinometers</a:t>
            </a:r>
            <a:br>
              <a:rPr lang="en-US" dirty="0"/>
            </a:br>
            <a:r>
              <a:rPr lang="en-US" dirty="0"/>
              <a:t>Stethoscopes</a:t>
            </a:r>
            <a:br>
              <a:rPr lang="en-US" dirty="0"/>
            </a:br>
            <a:r>
              <a:rPr lang="en-US" dirty="0"/>
              <a:t>Blood pressure cuffs</a:t>
            </a:r>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3302682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Ear plugs</a:t>
            </a:r>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1361403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Proxy server</a:t>
            </a:r>
            <a:br>
              <a:rPr lang="en-US" dirty="0"/>
            </a:br>
            <a:r>
              <a:rPr lang="en-US" dirty="0"/>
              <a:t>Microsoft credentials</a:t>
            </a:r>
            <a:br>
              <a:rPr lang="en-US" dirty="0"/>
            </a:br>
            <a:r>
              <a:rPr lang="en-US" dirty="0"/>
              <a:t>Cat not included</a:t>
            </a:r>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3447782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joining me today! </a:t>
            </a:r>
          </a:p>
          <a:p>
            <a:endParaRPr lang="en-US"/>
          </a:p>
          <a:p>
            <a:r>
              <a:rPr lang="en-US"/>
              <a:t>Before we wrap up, do you have 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our overview for this interactive session! I’m going to share my experience planning and running a library orientation session with bingo and then YOU get to play!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some background on our institution.</a:t>
            </a:r>
          </a:p>
          <a:p>
            <a:endParaRPr lang="en-US"/>
          </a:p>
          <a:p>
            <a:r>
              <a:rPr lang="en-US"/>
              <a:t>Intensive trimester system with one week breaks between summer and fall trimesters and 4 weeks after spring trimester. DCs graduate after 10 trimesters</a:t>
            </a:r>
          </a:p>
          <a:p>
            <a:endParaRPr lang="en-US"/>
          </a:p>
          <a:p>
            <a:r>
              <a:rPr lang="en-US"/>
              <a:t>My role as head of public services includes reference, instruction, outreach, and circulation. On my campus, I’m the only librarian providing instruction for the library, information literacy and  evidence based clinical practice. Our archivist provides archival research instruction. </a:t>
            </a:r>
          </a:p>
          <a:p>
            <a:endParaRPr lang="en-US"/>
          </a:p>
          <a:p>
            <a:r>
              <a:rPr lang="en-US"/>
              <a:t>Many years ago, there was a required information literacy class, but it no longer exists. Now I do one-off instruction sessions when invited into classrooms, plus lots of one-on-one instruction sessions in-person and online with students, faculty and staff and create online training materials.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library on Main campus was remodeled in 2021 with lots of seating and study areas but does not have a classroom space or area suitable for presentations with AV equipment.  We have a large space suitable for groups (which is where we hold bingo), plus a quiet study area and study rooms.</a:t>
            </a:r>
          </a:p>
          <a:p>
            <a:endParaRPr lang="en-US"/>
          </a:p>
          <a:p>
            <a:r>
              <a:rPr lang="en-US"/>
              <a:t>In the past, all new students visited the library during their new student orientation and we had 5 minutes to promote key library services and resources. </a:t>
            </a:r>
          </a:p>
          <a:p>
            <a:endParaRPr lang="en-US"/>
          </a:p>
          <a:p>
            <a:r>
              <a:rPr lang="en-US"/>
              <a:t>A couple of years ago, new student orientation underwent a massive overhaul, and we lost that 5 minute face-to-face encounter inside the library. </a:t>
            </a:r>
          </a:p>
          <a:p>
            <a:endParaRPr lang="en-US"/>
          </a:p>
          <a:p>
            <a:r>
              <a:rPr lang="en-US"/>
              <a:t>Our dilemma is that students still need to know what the library has to offer, but how can we deliver that information or help them discover it? </a:t>
            </a:r>
          </a:p>
          <a:p>
            <a:endParaRPr lang="en-US"/>
          </a:p>
          <a:p>
            <a:r>
              <a:rPr lang="en-US"/>
              <a:t>Despite many creative attempts, face-to-face drop-in instruction has not been well attended, so we pivoted to online video tutorials and a virtual scavenger hunt. The success of that got us thinking about other ways to turn our content into a game. </a:t>
            </a:r>
          </a:p>
          <a:p>
            <a:endParaRPr lang="en-US"/>
          </a:p>
          <a:p>
            <a:r>
              <a:rPr lang="en-US"/>
              <a:t>We considered an escape room, but couldn't figure out how to make it work for our space.</a:t>
            </a:r>
          </a:p>
          <a:p>
            <a:endParaRPr lang="en-US"/>
          </a:p>
          <a:p>
            <a:r>
              <a:rPr lang="en-US"/>
              <a:t>I asked my team to brainstorm fun alternative orientation activities and one of them suggested Bingo. We instantly loved the simplicity of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students,  many are already familiar with the game and for those that are not, it is easy to learn. </a:t>
            </a:r>
          </a:p>
          <a:p>
            <a:endParaRPr lang="en-US"/>
          </a:p>
          <a:p>
            <a:r>
              <a:rPr lang="en-US"/>
              <a:t>On the staff end, this was one of the fastest programs for me to plan from idea to execution.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Participants (large or small groups)</a:t>
            </a:r>
          </a:p>
          <a:p>
            <a:endParaRPr lang="en-US"/>
          </a:p>
          <a:p>
            <a:r>
              <a:rPr lang="en-US"/>
              <a:t>Space - tables or desks. We even have students choose couches. No AV required.</a:t>
            </a:r>
          </a:p>
          <a:p>
            <a:endParaRPr lang="en-US"/>
          </a:p>
          <a:p>
            <a:r>
              <a:rPr lang="en-US"/>
              <a:t>Duration is variable – the more bingo terms you use, the longer game; You can also end it at any time after someone calls bingo Usually about 25 minutes at my institution, which allows students plenty of time before the next class period.</a:t>
            </a:r>
          </a:p>
          <a:p>
            <a:endParaRPr lang="en-US"/>
          </a:p>
          <a:p>
            <a:r>
              <a:rPr lang="en-US"/>
              <a:t>Content – can be general library information or specific to a course, major, topic,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 used a free website called Myfreebingocards.com to create it. I’ll tell you more later.</a:t>
            </a:r>
          </a:p>
          <a:p>
            <a:endParaRPr lang="en-US" dirty="0"/>
          </a:p>
          <a:p>
            <a:r>
              <a:rPr lang="en-US" dirty="0"/>
              <a:t>Instead of bingo chips we give out highlighters for marking the bingo cards. They are branded highlighters we used to distribute at new student orientation. So save money, you could have attendees use their own pens/pencils/markers</a:t>
            </a:r>
          </a:p>
          <a:p>
            <a:endParaRPr lang="en-US" dirty="0"/>
          </a:p>
          <a:p>
            <a:r>
              <a:rPr lang="en-US" dirty="0"/>
              <a:t>Snacks – I got a few large boxes of rice Krispie treats from staples. Spent less than $50 for 40-60 participants</a:t>
            </a:r>
          </a:p>
          <a:p>
            <a:endParaRPr lang="en-US" dirty="0"/>
          </a:p>
          <a:p>
            <a:r>
              <a:rPr lang="en-US" dirty="0"/>
              <a:t>Prizes – from our  budget for promotional materials</a:t>
            </a:r>
          </a:p>
          <a:p>
            <a:r>
              <a:rPr lang="en-US" dirty="0"/>
              <a:t>Made by library staff on 3D printer and Cricut</a:t>
            </a:r>
          </a:p>
          <a:p>
            <a:r>
              <a:rPr lang="en-US" dirty="0"/>
              <a:t>Keychains, skull pots, water bottles, pencil bags, totes</a:t>
            </a:r>
          </a:p>
          <a:p>
            <a:r>
              <a:rPr lang="en-US" dirty="0"/>
              <a:t>(Show examples)</a:t>
            </a:r>
            <a:br>
              <a:rPr lang="en-US" dirty="0"/>
            </a:br>
            <a:br>
              <a:rPr lang="en-US" dirty="0"/>
            </a:br>
            <a:r>
              <a:rPr lang="en-US" dirty="0"/>
              <a:t>Printing bingo cards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Students are stressed. It’s hard to get them to attend programming that feels like homework. (Example – journal club) AND</a:t>
            </a:r>
          </a:p>
          <a:p>
            <a:endParaRPr lang="en-US"/>
          </a:p>
          <a:p>
            <a:r>
              <a:rPr lang="en-US"/>
              <a:t>This is an opportunity for new students to interact with each other in a low stakes environment. </a:t>
            </a:r>
          </a:p>
          <a:p>
            <a:endParaRPr lang="en-US"/>
          </a:p>
          <a:p>
            <a:r>
              <a:rPr lang="en-US"/>
              <a:t>We all know that higher ed is stressful, with academic institution feeling the squeeze of demographic cliff, BBB, etc. </a:t>
            </a:r>
          </a:p>
          <a:p>
            <a:endParaRPr lang="en-US"/>
          </a:p>
          <a:p>
            <a:r>
              <a:rPr lang="en-US"/>
              <a:t>And library workers feeling the strain of political attacks.</a:t>
            </a:r>
          </a:p>
          <a:p>
            <a:endParaRPr lang="en-US"/>
          </a:p>
          <a:p>
            <a:r>
              <a:rPr lang="en-US"/>
              <a:t>We need library joy!</a:t>
            </a:r>
          </a:p>
          <a:p>
            <a:endParaRPr lang="en-US"/>
          </a:p>
          <a:p>
            <a:r>
              <a:rPr lang="en-US"/>
              <a:t>The content in this program is an expanded version of what we shared in our 5 minute orientation and the vibe is SO much better. The orientation tour was at the end of a long morning and students were hungry and tired and the next stop was lunch. During bingo students are relaxed and chatting and genuinely excited about the prizes. </a:t>
            </a:r>
          </a:p>
          <a:p>
            <a:endParaRPr lang="en-US"/>
          </a:p>
          <a:p>
            <a:r>
              <a:rPr lang="en-US"/>
              <a:t>Initially I was pretty sad to lose that 5 minute tour time, but I'm really pleased with the quality of the student experience during Bingo.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sv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2985186" y="2246385"/>
            <a:ext cx="12317628" cy="5794231"/>
            <a:chOff x="0" y="0"/>
            <a:chExt cx="13499107" cy="6350000"/>
          </a:xfrm>
        </p:grpSpPr>
        <p:sp>
          <p:nvSpPr>
            <p:cNvPr id="5" name="Freeform 5"/>
            <p:cNvSpPr/>
            <p:nvPr/>
          </p:nvSpPr>
          <p:spPr>
            <a:xfrm>
              <a:off x="72390" y="72390"/>
              <a:ext cx="13354327" cy="6205220"/>
            </a:xfrm>
            <a:custGeom>
              <a:avLst/>
              <a:gdLst/>
              <a:ahLst/>
              <a:cxnLst/>
              <a:rect l="l" t="t" r="r" b="b"/>
              <a:pathLst>
                <a:path w="13354327" h="6205220">
                  <a:moveTo>
                    <a:pt x="0" y="0"/>
                  </a:moveTo>
                  <a:lnTo>
                    <a:pt x="13354327" y="0"/>
                  </a:lnTo>
                  <a:lnTo>
                    <a:pt x="13354327" y="6205220"/>
                  </a:lnTo>
                  <a:lnTo>
                    <a:pt x="0" y="6205220"/>
                  </a:lnTo>
                  <a:lnTo>
                    <a:pt x="0" y="0"/>
                  </a:lnTo>
                  <a:close/>
                </a:path>
              </a:pathLst>
            </a:custGeom>
            <a:solidFill>
              <a:srgbClr val="FFFFFF"/>
            </a:solidFill>
          </p:spPr>
          <p:txBody>
            <a:bodyPr/>
            <a:lstStyle/>
            <a:p>
              <a:endParaRPr lang="en-US"/>
            </a:p>
          </p:txBody>
        </p:sp>
        <p:sp>
          <p:nvSpPr>
            <p:cNvPr id="6" name="Freeform 6"/>
            <p:cNvSpPr/>
            <p:nvPr/>
          </p:nvSpPr>
          <p:spPr>
            <a:xfrm>
              <a:off x="0" y="0"/>
              <a:ext cx="13499106" cy="6350000"/>
            </a:xfrm>
            <a:custGeom>
              <a:avLst/>
              <a:gdLst/>
              <a:ahLst/>
              <a:cxnLst/>
              <a:rect l="l" t="t" r="r" b="b"/>
              <a:pathLst>
                <a:path w="13499106" h="6350000">
                  <a:moveTo>
                    <a:pt x="13354328" y="6205220"/>
                  </a:moveTo>
                  <a:lnTo>
                    <a:pt x="13499106" y="6205220"/>
                  </a:lnTo>
                  <a:lnTo>
                    <a:pt x="13499106" y="6350000"/>
                  </a:lnTo>
                  <a:lnTo>
                    <a:pt x="13354328" y="6350000"/>
                  </a:lnTo>
                  <a:lnTo>
                    <a:pt x="13354328"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13354328" y="144780"/>
                  </a:moveTo>
                  <a:lnTo>
                    <a:pt x="13499106" y="144780"/>
                  </a:lnTo>
                  <a:lnTo>
                    <a:pt x="13499106" y="6205220"/>
                  </a:lnTo>
                  <a:lnTo>
                    <a:pt x="13354328" y="6205220"/>
                  </a:lnTo>
                  <a:lnTo>
                    <a:pt x="13354328" y="144780"/>
                  </a:lnTo>
                  <a:close/>
                  <a:moveTo>
                    <a:pt x="144780" y="6205220"/>
                  </a:moveTo>
                  <a:lnTo>
                    <a:pt x="13354328" y="6205220"/>
                  </a:lnTo>
                  <a:lnTo>
                    <a:pt x="13354328" y="6350000"/>
                  </a:lnTo>
                  <a:lnTo>
                    <a:pt x="144780" y="6350000"/>
                  </a:lnTo>
                  <a:lnTo>
                    <a:pt x="144780" y="6205220"/>
                  </a:lnTo>
                  <a:close/>
                  <a:moveTo>
                    <a:pt x="13354328" y="0"/>
                  </a:moveTo>
                  <a:lnTo>
                    <a:pt x="13499106" y="0"/>
                  </a:lnTo>
                  <a:lnTo>
                    <a:pt x="13499106" y="144780"/>
                  </a:lnTo>
                  <a:lnTo>
                    <a:pt x="13354328" y="144780"/>
                  </a:lnTo>
                  <a:lnTo>
                    <a:pt x="13354328" y="0"/>
                  </a:lnTo>
                  <a:close/>
                  <a:moveTo>
                    <a:pt x="0" y="0"/>
                  </a:moveTo>
                  <a:lnTo>
                    <a:pt x="144780" y="0"/>
                  </a:lnTo>
                  <a:lnTo>
                    <a:pt x="144780" y="144780"/>
                  </a:lnTo>
                  <a:lnTo>
                    <a:pt x="0" y="144780"/>
                  </a:lnTo>
                  <a:lnTo>
                    <a:pt x="0" y="0"/>
                  </a:lnTo>
                  <a:close/>
                  <a:moveTo>
                    <a:pt x="144780" y="0"/>
                  </a:moveTo>
                  <a:lnTo>
                    <a:pt x="13354328" y="0"/>
                  </a:lnTo>
                  <a:lnTo>
                    <a:pt x="13354328" y="144780"/>
                  </a:lnTo>
                  <a:lnTo>
                    <a:pt x="144780" y="144780"/>
                  </a:lnTo>
                  <a:lnTo>
                    <a:pt x="144780" y="0"/>
                  </a:lnTo>
                  <a:close/>
                </a:path>
              </a:pathLst>
            </a:custGeom>
            <a:solidFill>
              <a:srgbClr val="FFDC00"/>
            </a:solidFill>
          </p:spPr>
          <p:txBody>
            <a:bodyPr/>
            <a:lstStyle/>
            <a:p>
              <a:endParaRPr lang="en-US"/>
            </a:p>
          </p:txBody>
        </p:sp>
      </p:grpSp>
      <p:sp>
        <p:nvSpPr>
          <p:cNvPr id="7" name="AutoShape 7"/>
          <p:cNvSpPr/>
          <p:nvPr/>
        </p:nvSpPr>
        <p:spPr>
          <a:xfrm>
            <a:off x="6546437" y="5206540"/>
            <a:ext cx="5195127" cy="0"/>
          </a:xfrm>
          <a:prstGeom prst="line">
            <a:avLst/>
          </a:prstGeom>
          <a:ln w="28575" cap="flat">
            <a:solidFill>
              <a:srgbClr val="7C45EE"/>
            </a:solidFill>
            <a:prstDash val="solid"/>
            <a:headEnd type="none" w="sm" len="sm"/>
            <a:tailEnd type="none" w="sm" len="sm"/>
          </a:ln>
        </p:spPr>
        <p:txBody>
          <a:bodyPr/>
          <a:lstStyle/>
          <a:p>
            <a:endParaRPr lang="en-US"/>
          </a:p>
        </p:txBody>
      </p:sp>
      <p:sp>
        <p:nvSpPr>
          <p:cNvPr id="8" name="TextBox 8"/>
          <p:cNvSpPr txBox="1"/>
          <p:nvPr/>
        </p:nvSpPr>
        <p:spPr>
          <a:xfrm>
            <a:off x="3906161" y="2484215"/>
            <a:ext cx="10475678" cy="2115647"/>
          </a:xfrm>
          <a:prstGeom prst="rect">
            <a:avLst/>
          </a:prstGeom>
        </p:spPr>
        <p:txBody>
          <a:bodyPr lIns="0" tIns="0" rIns="0" bIns="0" rtlCol="0" anchor="t">
            <a:spAutoFit/>
          </a:bodyPr>
          <a:lstStyle/>
          <a:p>
            <a:pPr algn="ctr">
              <a:lnSpc>
                <a:spcPts val="17264"/>
              </a:lnSpc>
            </a:pPr>
            <a:r>
              <a:rPr lang="en-US" sz="12331">
                <a:solidFill>
                  <a:srgbClr val="000000"/>
                </a:solidFill>
                <a:latin typeface="Montserrat"/>
                <a:ea typeface="Montserrat"/>
                <a:cs typeface="Montserrat"/>
                <a:sym typeface="Montserrat"/>
              </a:rPr>
              <a:t>BINGO!</a:t>
            </a:r>
          </a:p>
        </p:txBody>
      </p:sp>
      <p:sp>
        <p:nvSpPr>
          <p:cNvPr id="9" name="TextBox 9"/>
          <p:cNvSpPr txBox="1"/>
          <p:nvPr/>
        </p:nvSpPr>
        <p:spPr>
          <a:xfrm>
            <a:off x="4792341" y="5724748"/>
            <a:ext cx="8703318" cy="1659255"/>
          </a:xfrm>
          <a:prstGeom prst="rect">
            <a:avLst/>
          </a:prstGeom>
        </p:spPr>
        <p:txBody>
          <a:bodyPr lIns="0" tIns="0" rIns="0" bIns="0" rtlCol="0" anchor="t">
            <a:spAutoFit/>
          </a:bodyPr>
          <a:lstStyle/>
          <a:p>
            <a:pPr algn="ctr">
              <a:lnSpc>
                <a:spcPts val="6719"/>
              </a:lnSpc>
            </a:pPr>
            <a:r>
              <a:rPr lang="en-US" sz="4800">
                <a:solidFill>
                  <a:srgbClr val="000000"/>
                </a:solidFill>
                <a:latin typeface="Montserrat"/>
                <a:ea typeface="Montserrat"/>
                <a:cs typeface="Montserrat"/>
                <a:sym typeface="Montserrat"/>
              </a:rPr>
              <a:t>Cultivating academic library joy through gamification</a:t>
            </a:r>
          </a:p>
        </p:txBody>
      </p:sp>
      <p:grpSp>
        <p:nvGrpSpPr>
          <p:cNvPr id="10" name="Group 10"/>
          <p:cNvGrpSpPr/>
          <p:nvPr/>
        </p:nvGrpSpPr>
        <p:grpSpPr>
          <a:xfrm>
            <a:off x="11741563" y="8628631"/>
            <a:ext cx="6151076" cy="1565542"/>
            <a:chOff x="0" y="0"/>
            <a:chExt cx="18445900" cy="4694763"/>
          </a:xfrm>
        </p:grpSpPr>
        <p:sp>
          <p:nvSpPr>
            <p:cNvPr id="11" name="Freeform 11"/>
            <p:cNvSpPr/>
            <p:nvPr/>
          </p:nvSpPr>
          <p:spPr>
            <a:xfrm>
              <a:off x="72390" y="72390"/>
              <a:ext cx="18301120" cy="4549983"/>
            </a:xfrm>
            <a:custGeom>
              <a:avLst/>
              <a:gdLst/>
              <a:ahLst/>
              <a:cxnLst/>
              <a:rect l="l" t="t" r="r" b="b"/>
              <a:pathLst>
                <a:path w="18301120" h="4549983">
                  <a:moveTo>
                    <a:pt x="0" y="0"/>
                  </a:moveTo>
                  <a:lnTo>
                    <a:pt x="18301120" y="0"/>
                  </a:lnTo>
                  <a:lnTo>
                    <a:pt x="18301120" y="4549983"/>
                  </a:lnTo>
                  <a:lnTo>
                    <a:pt x="0" y="4549983"/>
                  </a:lnTo>
                  <a:lnTo>
                    <a:pt x="0" y="0"/>
                  </a:lnTo>
                  <a:close/>
                </a:path>
              </a:pathLst>
            </a:custGeom>
            <a:solidFill>
              <a:srgbClr val="FFFFFF"/>
            </a:solidFill>
          </p:spPr>
          <p:txBody>
            <a:bodyPr/>
            <a:lstStyle/>
            <a:p>
              <a:endParaRPr lang="en-US"/>
            </a:p>
          </p:txBody>
        </p:sp>
        <p:sp>
          <p:nvSpPr>
            <p:cNvPr id="12" name="Freeform 12"/>
            <p:cNvSpPr/>
            <p:nvPr/>
          </p:nvSpPr>
          <p:spPr>
            <a:xfrm>
              <a:off x="0" y="0"/>
              <a:ext cx="18445900" cy="4694763"/>
            </a:xfrm>
            <a:custGeom>
              <a:avLst/>
              <a:gdLst/>
              <a:ahLst/>
              <a:cxnLst/>
              <a:rect l="l" t="t" r="r" b="b"/>
              <a:pathLst>
                <a:path w="18445900" h="4694763">
                  <a:moveTo>
                    <a:pt x="18301120" y="4549983"/>
                  </a:moveTo>
                  <a:lnTo>
                    <a:pt x="18445900" y="4549983"/>
                  </a:lnTo>
                  <a:lnTo>
                    <a:pt x="18445900" y="4694763"/>
                  </a:lnTo>
                  <a:lnTo>
                    <a:pt x="18301120" y="4694763"/>
                  </a:lnTo>
                  <a:lnTo>
                    <a:pt x="18301120" y="4549983"/>
                  </a:lnTo>
                  <a:close/>
                  <a:moveTo>
                    <a:pt x="0" y="144780"/>
                  </a:moveTo>
                  <a:lnTo>
                    <a:pt x="144780" y="144780"/>
                  </a:lnTo>
                  <a:lnTo>
                    <a:pt x="144780" y="4549983"/>
                  </a:lnTo>
                  <a:lnTo>
                    <a:pt x="0" y="4549983"/>
                  </a:lnTo>
                  <a:lnTo>
                    <a:pt x="0" y="144780"/>
                  </a:lnTo>
                  <a:close/>
                  <a:moveTo>
                    <a:pt x="0" y="4549983"/>
                  </a:moveTo>
                  <a:lnTo>
                    <a:pt x="144780" y="4549983"/>
                  </a:lnTo>
                  <a:lnTo>
                    <a:pt x="144780" y="4694763"/>
                  </a:lnTo>
                  <a:lnTo>
                    <a:pt x="0" y="4694763"/>
                  </a:lnTo>
                  <a:lnTo>
                    <a:pt x="0" y="4549983"/>
                  </a:lnTo>
                  <a:close/>
                  <a:moveTo>
                    <a:pt x="18301120" y="144780"/>
                  </a:moveTo>
                  <a:lnTo>
                    <a:pt x="18445900" y="144780"/>
                  </a:lnTo>
                  <a:lnTo>
                    <a:pt x="18445900" y="4549983"/>
                  </a:lnTo>
                  <a:lnTo>
                    <a:pt x="18301120" y="4549983"/>
                  </a:lnTo>
                  <a:lnTo>
                    <a:pt x="18301120" y="144780"/>
                  </a:lnTo>
                  <a:close/>
                  <a:moveTo>
                    <a:pt x="144780" y="4549983"/>
                  </a:moveTo>
                  <a:lnTo>
                    <a:pt x="18301120" y="4549983"/>
                  </a:lnTo>
                  <a:lnTo>
                    <a:pt x="18301120" y="4694763"/>
                  </a:lnTo>
                  <a:lnTo>
                    <a:pt x="144780" y="4694763"/>
                  </a:lnTo>
                  <a:lnTo>
                    <a:pt x="144780" y="4549983"/>
                  </a:lnTo>
                  <a:close/>
                  <a:moveTo>
                    <a:pt x="18301120" y="0"/>
                  </a:moveTo>
                  <a:lnTo>
                    <a:pt x="18445900" y="0"/>
                  </a:lnTo>
                  <a:lnTo>
                    <a:pt x="18445900" y="144780"/>
                  </a:lnTo>
                  <a:lnTo>
                    <a:pt x="18301120" y="144780"/>
                  </a:lnTo>
                  <a:lnTo>
                    <a:pt x="18301120" y="0"/>
                  </a:lnTo>
                  <a:close/>
                  <a:moveTo>
                    <a:pt x="0" y="0"/>
                  </a:moveTo>
                  <a:lnTo>
                    <a:pt x="144780" y="0"/>
                  </a:lnTo>
                  <a:lnTo>
                    <a:pt x="144780" y="144780"/>
                  </a:lnTo>
                  <a:lnTo>
                    <a:pt x="0" y="144780"/>
                  </a:lnTo>
                  <a:lnTo>
                    <a:pt x="0" y="0"/>
                  </a:lnTo>
                  <a:close/>
                  <a:moveTo>
                    <a:pt x="144780" y="0"/>
                  </a:moveTo>
                  <a:lnTo>
                    <a:pt x="18301120" y="0"/>
                  </a:lnTo>
                  <a:lnTo>
                    <a:pt x="18301120" y="144780"/>
                  </a:lnTo>
                  <a:lnTo>
                    <a:pt x="144780" y="144780"/>
                  </a:lnTo>
                  <a:lnTo>
                    <a:pt x="144780" y="0"/>
                  </a:lnTo>
                  <a:close/>
                </a:path>
              </a:pathLst>
            </a:custGeom>
            <a:solidFill>
              <a:srgbClr val="FFDC00"/>
            </a:solidFill>
          </p:spPr>
          <p:txBody>
            <a:bodyPr/>
            <a:lstStyle/>
            <a:p>
              <a:endParaRPr lang="en-US"/>
            </a:p>
          </p:txBody>
        </p:sp>
      </p:grpSp>
      <p:sp>
        <p:nvSpPr>
          <p:cNvPr id="13" name="TextBox 13"/>
          <p:cNvSpPr txBox="1"/>
          <p:nvPr/>
        </p:nvSpPr>
        <p:spPr>
          <a:xfrm>
            <a:off x="12090480" y="8856870"/>
            <a:ext cx="5453242" cy="1070965"/>
          </a:xfrm>
          <a:prstGeom prst="rect">
            <a:avLst/>
          </a:prstGeom>
        </p:spPr>
        <p:txBody>
          <a:bodyPr lIns="0" tIns="0" rIns="0" bIns="0" rtlCol="0" anchor="t">
            <a:spAutoFit/>
          </a:bodyPr>
          <a:lstStyle/>
          <a:p>
            <a:pPr algn="r">
              <a:lnSpc>
                <a:spcPts val="2920"/>
              </a:lnSpc>
            </a:pPr>
            <a:r>
              <a:rPr lang="en-US" sz="2086">
                <a:solidFill>
                  <a:srgbClr val="000000"/>
                </a:solidFill>
                <a:latin typeface="Montserrat"/>
                <a:ea typeface="Montserrat"/>
                <a:cs typeface="Montserrat"/>
                <a:sym typeface="Montserrat"/>
              </a:rPr>
              <a:t>Jennifer Smith, MLIS, AHIP</a:t>
            </a:r>
          </a:p>
          <a:p>
            <a:pPr algn="r">
              <a:lnSpc>
                <a:spcPts val="2920"/>
              </a:lnSpc>
            </a:pPr>
            <a:r>
              <a:rPr lang="en-US" sz="2086">
                <a:solidFill>
                  <a:srgbClr val="000000"/>
                </a:solidFill>
                <a:latin typeface="Montserrat"/>
                <a:ea typeface="Montserrat"/>
                <a:cs typeface="Montserrat"/>
                <a:sym typeface="Montserrat"/>
              </a:rPr>
              <a:t>Head Librarian of Public Services</a:t>
            </a:r>
          </a:p>
          <a:p>
            <a:pPr algn="r">
              <a:lnSpc>
                <a:spcPts val="2920"/>
              </a:lnSpc>
            </a:pPr>
            <a:r>
              <a:rPr lang="en-US" sz="2086">
                <a:solidFill>
                  <a:srgbClr val="000000"/>
                </a:solidFill>
                <a:latin typeface="Montserrat"/>
                <a:ea typeface="Montserrat"/>
                <a:cs typeface="Montserrat"/>
                <a:sym typeface="Montserrat"/>
              </a:rPr>
              <a:t>David D. Palmer Health Sciences Library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2394741" y="1721306"/>
            <a:ext cx="13498519" cy="6844388"/>
            <a:chOff x="0" y="0"/>
            <a:chExt cx="12523486" cy="6350000"/>
          </a:xfrm>
        </p:grpSpPr>
        <p:sp>
          <p:nvSpPr>
            <p:cNvPr id="5" name="Freeform 5"/>
            <p:cNvSpPr/>
            <p:nvPr/>
          </p:nvSpPr>
          <p:spPr>
            <a:xfrm>
              <a:off x="72390" y="72390"/>
              <a:ext cx="12378706" cy="6205220"/>
            </a:xfrm>
            <a:custGeom>
              <a:avLst/>
              <a:gdLst/>
              <a:ahLst/>
              <a:cxnLst/>
              <a:rect l="l" t="t" r="r" b="b"/>
              <a:pathLst>
                <a:path w="12378706" h="6205220">
                  <a:moveTo>
                    <a:pt x="0" y="0"/>
                  </a:moveTo>
                  <a:lnTo>
                    <a:pt x="12378706" y="0"/>
                  </a:lnTo>
                  <a:lnTo>
                    <a:pt x="12378706" y="6205220"/>
                  </a:lnTo>
                  <a:lnTo>
                    <a:pt x="0" y="6205220"/>
                  </a:lnTo>
                  <a:lnTo>
                    <a:pt x="0" y="0"/>
                  </a:lnTo>
                  <a:close/>
                </a:path>
              </a:pathLst>
            </a:custGeom>
            <a:solidFill>
              <a:srgbClr val="FFFFFF"/>
            </a:solidFill>
          </p:spPr>
          <p:txBody>
            <a:bodyPr/>
            <a:lstStyle/>
            <a:p>
              <a:endParaRPr lang="en-US"/>
            </a:p>
          </p:txBody>
        </p:sp>
        <p:sp>
          <p:nvSpPr>
            <p:cNvPr id="6" name="Freeform 6"/>
            <p:cNvSpPr/>
            <p:nvPr/>
          </p:nvSpPr>
          <p:spPr>
            <a:xfrm>
              <a:off x="0" y="0"/>
              <a:ext cx="12523486" cy="6350000"/>
            </a:xfrm>
            <a:custGeom>
              <a:avLst/>
              <a:gdLst/>
              <a:ahLst/>
              <a:cxnLst/>
              <a:rect l="l" t="t" r="r" b="b"/>
              <a:pathLst>
                <a:path w="12523486" h="6350000">
                  <a:moveTo>
                    <a:pt x="12378706" y="6205220"/>
                  </a:moveTo>
                  <a:lnTo>
                    <a:pt x="12523486" y="6205220"/>
                  </a:lnTo>
                  <a:lnTo>
                    <a:pt x="12523486" y="6350000"/>
                  </a:lnTo>
                  <a:lnTo>
                    <a:pt x="12378706" y="6350000"/>
                  </a:lnTo>
                  <a:lnTo>
                    <a:pt x="12378706"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12378706" y="144780"/>
                  </a:moveTo>
                  <a:lnTo>
                    <a:pt x="12523486" y="144780"/>
                  </a:lnTo>
                  <a:lnTo>
                    <a:pt x="12523486" y="6205220"/>
                  </a:lnTo>
                  <a:lnTo>
                    <a:pt x="12378706" y="6205220"/>
                  </a:lnTo>
                  <a:lnTo>
                    <a:pt x="12378706" y="144780"/>
                  </a:lnTo>
                  <a:close/>
                  <a:moveTo>
                    <a:pt x="144780" y="6205220"/>
                  </a:moveTo>
                  <a:lnTo>
                    <a:pt x="12378706" y="6205220"/>
                  </a:lnTo>
                  <a:lnTo>
                    <a:pt x="12378706" y="6350000"/>
                  </a:lnTo>
                  <a:lnTo>
                    <a:pt x="144780" y="6350000"/>
                  </a:lnTo>
                  <a:lnTo>
                    <a:pt x="144780" y="6205220"/>
                  </a:lnTo>
                  <a:close/>
                  <a:moveTo>
                    <a:pt x="12378706" y="0"/>
                  </a:moveTo>
                  <a:lnTo>
                    <a:pt x="12523486" y="0"/>
                  </a:lnTo>
                  <a:lnTo>
                    <a:pt x="12523486" y="144780"/>
                  </a:lnTo>
                  <a:lnTo>
                    <a:pt x="12378706" y="144780"/>
                  </a:lnTo>
                  <a:lnTo>
                    <a:pt x="12378706" y="0"/>
                  </a:lnTo>
                  <a:close/>
                  <a:moveTo>
                    <a:pt x="0" y="0"/>
                  </a:moveTo>
                  <a:lnTo>
                    <a:pt x="144780" y="0"/>
                  </a:lnTo>
                  <a:lnTo>
                    <a:pt x="144780" y="144780"/>
                  </a:lnTo>
                  <a:lnTo>
                    <a:pt x="0" y="144780"/>
                  </a:lnTo>
                  <a:lnTo>
                    <a:pt x="0" y="0"/>
                  </a:lnTo>
                  <a:close/>
                  <a:moveTo>
                    <a:pt x="144780" y="0"/>
                  </a:moveTo>
                  <a:lnTo>
                    <a:pt x="12378706" y="0"/>
                  </a:lnTo>
                  <a:lnTo>
                    <a:pt x="12378706" y="144780"/>
                  </a:lnTo>
                  <a:lnTo>
                    <a:pt x="144780" y="144780"/>
                  </a:lnTo>
                  <a:lnTo>
                    <a:pt x="144780" y="0"/>
                  </a:lnTo>
                  <a:close/>
                </a:path>
              </a:pathLst>
            </a:custGeom>
            <a:solidFill>
              <a:srgbClr val="FFDC00"/>
            </a:solidFill>
          </p:spPr>
          <p:txBody>
            <a:bodyPr/>
            <a:lstStyle/>
            <a:p>
              <a:endParaRPr lang="en-US"/>
            </a:p>
          </p:txBody>
        </p:sp>
      </p:grpSp>
      <p:grpSp>
        <p:nvGrpSpPr>
          <p:cNvPr id="7" name="Group 7"/>
          <p:cNvGrpSpPr/>
          <p:nvPr/>
        </p:nvGrpSpPr>
        <p:grpSpPr>
          <a:xfrm>
            <a:off x="12043878" y="665825"/>
            <a:ext cx="3849381" cy="1055481"/>
            <a:chOff x="0" y="0"/>
            <a:chExt cx="739915" cy="202881"/>
          </a:xfrm>
        </p:grpSpPr>
        <p:sp>
          <p:nvSpPr>
            <p:cNvPr id="8" name="Freeform 8"/>
            <p:cNvSpPr/>
            <p:nvPr/>
          </p:nvSpPr>
          <p:spPr>
            <a:xfrm>
              <a:off x="0" y="0"/>
              <a:ext cx="739915" cy="202881"/>
            </a:xfrm>
            <a:custGeom>
              <a:avLst/>
              <a:gdLst/>
              <a:ahLst/>
              <a:cxnLst/>
              <a:rect l="l" t="t" r="r" b="b"/>
              <a:pathLst>
                <a:path w="739915" h="202881">
                  <a:moveTo>
                    <a:pt x="0" y="0"/>
                  </a:moveTo>
                  <a:lnTo>
                    <a:pt x="739915" y="0"/>
                  </a:lnTo>
                  <a:lnTo>
                    <a:pt x="739915" y="202881"/>
                  </a:lnTo>
                  <a:lnTo>
                    <a:pt x="0" y="202881"/>
                  </a:lnTo>
                  <a:close/>
                </a:path>
              </a:pathLst>
            </a:custGeom>
            <a:solidFill>
              <a:srgbClr val="7C45EE"/>
            </a:solidFill>
          </p:spPr>
          <p:txBody>
            <a:bodyPr/>
            <a:lstStyle/>
            <a:p>
              <a:endParaRPr lang="en-US"/>
            </a:p>
          </p:txBody>
        </p:sp>
        <p:sp>
          <p:nvSpPr>
            <p:cNvPr id="9" name="TextBox 9"/>
            <p:cNvSpPr txBox="1"/>
            <p:nvPr/>
          </p:nvSpPr>
          <p:spPr>
            <a:xfrm>
              <a:off x="0" y="-66675"/>
              <a:ext cx="739915" cy="269556"/>
            </a:xfrm>
            <a:prstGeom prst="rect">
              <a:avLst/>
            </a:prstGeom>
          </p:spPr>
          <p:txBody>
            <a:bodyPr lIns="50800" tIns="50800" rIns="50800" bIns="50800" rtlCol="0" anchor="ctr"/>
            <a:lstStyle/>
            <a:p>
              <a:pPr algn="ctr">
                <a:lnSpc>
                  <a:spcPts val="4619"/>
                </a:lnSpc>
              </a:pPr>
              <a:r>
                <a:rPr lang="en-US" sz="3299">
                  <a:solidFill>
                    <a:srgbClr val="FFFFFF"/>
                  </a:solidFill>
                  <a:latin typeface="Montserrat"/>
                  <a:ea typeface="Montserrat"/>
                  <a:cs typeface="Montserrat"/>
                  <a:sym typeface="Montserrat"/>
                </a:rPr>
                <a:t>PLANNING</a:t>
              </a:r>
            </a:p>
          </p:txBody>
        </p:sp>
      </p:grpSp>
      <p:sp>
        <p:nvSpPr>
          <p:cNvPr id="10" name="Freeform 10"/>
          <p:cNvSpPr/>
          <p:nvPr/>
        </p:nvSpPr>
        <p:spPr>
          <a:xfrm>
            <a:off x="10287000" y="2702012"/>
            <a:ext cx="5173055" cy="4882977"/>
          </a:xfrm>
          <a:custGeom>
            <a:avLst/>
            <a:gdLst/>
            <a:ahLst/>
            <a:cxnLst/>
            <a:rect l="l" t="t" r="r" b="b"/>
            <a:pathLst>
              <a:path w="5173055" h="4882977">
                <a:moveTo>
                  <a:pt x="0" y="0"/>
                </a:moveTo>
                <a:lnTo>
                  <a:pt x="5173055" y="0"/>
                </a:lnTo>
                <a:lnTo>
                  <a:pt x="5173055" y="4882976"/>
                </a:lnTo>
                <a:lnTo>
                  <a:pt x="0" y="4882976"/>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2689800" y="2759162"/>
            <a:ext cx="7597200" cy="4851400"/>
          </a:xfrm>
          <a:prstGeom prst="rect">
            <a:avLst/>
          </a:prstGeom>
        </p:spPr>
        <p:txBody>
          <a:bodyPr lIns="0" tIns="0" rIns="0" bIns="0" rtlCol="0" anchor="t">
            <a:spAutoFit/>
          </a:bodyPr>
          <a:lstStyle/>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Create content</a:t>
            </a:r>
          </a:p>
          <a:p>
            <a:pPr marL="1511308" lvl="2" indent="-503769" algn="l">
              <a:lnSpc>
                <a:spcPts val="3500"/>
              </a:lnSpc>
              <a:buFont typeface="Arial"/>
              <a:buChar char="⚬"/>
            </a:pPr>
            <a:r>
              <a:rPr lang="en-US" sz="3500" spc="70">
                <a:solidFill>
                  <a:srgbClr val="000000"/>
                </a:solidFill>
                <a:latin typeface="Montserrat"/>
                <a:ea typeface="Montserrat"/>
                <a:cs typeface="Montserrat"/>
                <a:sym typeface="Montserrat"/>
              </a:rPr>
              <a:t>myfreebingocards.com</a:t>
            </a:r>
          </a:p>
          <a:p>
            <a:pPr marL="1511308" lvl="2" indent="-503769" algn="l">
              <a:lnSpc>
                <a:spcPts val="3500"/>
              </a:lnSpc>
              <a:buFont typeface="Arial"/>
              <a:buChar char="⚬"/>
            </a:pPr>
            <a:r>
              <a:rPr lang="en-US" sz="3500" spc="70">
                <a:solidFill>
                  <a:srgbClr val="000000"/>
                </a:solidFill>
                <a:latin typeface="Montserrat"/>
                <a:ea typeface="Montserrat"/>
                <a:cs typeface="Montserrat"/>
                <a:sym typeface="Montserrat"/>
              </a:rPr>
              <a:t>30 different cards for free</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Select space and time</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Advertise, cross-promotion</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Gather materials</a:t>
            </a:r>
          </a:p>
          <a:p>
            <a:pPr algn="l">
              <a:lnSpc>
                <a:spcPts val="3500"/>
              </a:lnSpc>
            </a:pPr>
            <a:endParaRPr lang="en-US" sz="3500" spc="70">
              <a:solidFill>
                <a:srgbClr val="000000"/>
              </a:solidFill>
              <a:latin typeface="Montserrat"/>
              <a:ea typeface="Montserrat"/>
              <a:cs typeface="Montserrat"/>
              <a:sym typeface="Montserrat"/>
            </a:endParaRPr>
          </a:p>
          <a:p>
            <a:pPr algn="l">
              <a:lnSpc>
                <a:spcPts val="3500"/>
              </a:lnSpc>
            </a:pPr>
            <a:endParaRPr lang="en-US" sz="3500" spc="70">
              <a:solidFill>
                <a:srgbClr val="000000"/>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2394741" y="1721306"/>
            <a:ext cx="13498519" cy="6844388"/>
            <a:chOff x="0" y="0"/>
            <a:chExt cx="12523486" cy="6350000"/>
          </a:xfrm>
        </p:grpSpPr>
        <p:sp>
          <p:nvSpPr>
            <p:cNvPr id="5" name="Freeform 5"/>
            <p:cNvSpPr/>
            <p:nvPr/>
          </p:nvSpPr>
          <p:spPr>
            <a:xfrm>
              <a:off x="72390" y="72390"/>
              <a:ext cx="12378706" cy="6205220"/>
            </a:xfrm>
            <a:custGeom>
              <a:avLst/>
              <a:gdLst/>
              <a:ahLst/>
              <a:cxnLst/>
              <a:rect l="l" t="t" r="r" b="b"/>
              <a:pathLst>
                <a:path w="12378706" h="6205220">
                  <a:moveTo>
                    <a:pt x="0" y="0"/>
                  </a:moveTo>
                  <a:lnTo>
                    <a:pt x="12378706" y="0"/>
                  </a:lnTo>
                  <a:lnTo>
                    <a:pt x="12378706" y="6205220"/>
                  </a:lnTo>
                  <a:lnTo>
                    <a:pt x="0" y="6205220"/>
                  </a:lnTo>
                  <a:lnTo>
                    <a:pt x="0" y="0"/>
                  </a:lnTo>
                  <a:close/>
                </a:path>
              </a:pathLst>
            </a:custGeom>
            <a:solidFill>
              <a:srgbClr val="FFFFFF"/>
            </a:solidFill>
          </p:spPr>
          <p:txBody>
            <a:bodyPr/>
            <a:lstStyle/>
            <a:p>
              <a:endParaRPr lang="en-US"/>
            </a:p>
          </p:txBody>
        </p:sp>
        <p:sp>
          <p:nvSpPr>
            <p:cNvPr id="6" name="Freeform 6"/>
            <p:cNvSpPr/>
            <p:nvPr/>
          </p:nvSpPr>
          <p:spPr>
            <a:xfrm>
              <a:off x="0" y="0"/>
              <a:ext cx="12523486" cy="6350000"/>
            </a:xfrm>
            <a:custGeom>
              <a:avLst/>
              <a:gdLst/>
              <a:ahLst/>
              <a:cxnLst/>
              <a:rect l="l" t="t" r="r" b="b"/>
              <a:pathLst>
                <a:path w="12523486" h="6350000">
                  <a:moveTo>
                    <a:pt x="12378706" y="6205220"/>
                  </a:moveTo>
                  <a:lnTo>
                    <a:pt x="12523486" y="6205220"/>
                  </a:lnTo>
                  <a:lnTo>
                    <a:pt x="12523486" y="6350000"/>
                  </a:lnTo>
                  <a:lnTo>
                    <a:pt x="12378706" y="6350000"/>
                  </a:lnTo>
                  <a:lnTo>
                    <a:pt x="12378706"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12378706" y="144780"/>
                  </a:moveTo>
                  <a:lnTo>
                    <a:pt x="12523486" y="144780"/>
                  </a:lnTo>
                  <a:lnTo>
                    <a:pt x="12523486" y="6205220"/>
                  </a:lnTo>
                  <a:lnTo>
                    <a:pt x="12378706" y="6205220"/>
                  </a:lnTo>
                  <a:lnTo>
                    <a:pt x="12378706" y="144780"/>
                  </a:lnTo>
                  <a:close/>
                  <a:moveTo>
                    <a:pt x="144780" y="6205220"/>
                  </a:moveTo>
                  <a:lnTo>
                    <a:pt x="12378706" y="6205220"/>
                  </a:lnTo>
                  <a:lnTo>
                    <a:pt x="12378706" y="6350000"/>
                  </a:lnTo>
                  <a:lnTo>
                    <a:pt x="144780" y="6350000"/>
                  </a:lnTo>
                  <a:lnTo>
                    <a:pt x="144780" y="6205220"/>
                  </a:lnTo>
                  <a:close/>
                  <a:moveTo>
                    <a:pt x="12378706" y="0"/>
                  </a:moveTo>
                  <a:lnTo>
                    <a:pt x="12523486" y="0"/>
                  </a:lnTo>
                  <a:lnTo>
                    <a:pt x="12523486" y="144780"/>
                  </a:lnTo>
                  <a:lnTo>
                    <a:pt x="12378706" y="144780"/>
                  </a:lnTo>
                  <a:lnTo>
                    <a:pt x="12378706" y="0"/>
                  </a:lnTo>
                  <a:close/>
                  <a:moveTo>
                    <a:pt x="0" y="0"/>
                  </a:moveTo>
                  <a:lnTo>
                    <a:pt x="144780" y="0"/>
                  </a:lnTo>
                  <a:lnTo>
                    <a:pt x="144780" y="144780"/>
                  </a:lnTo>
                  <a:lnTo>
                    <a:pt x="0" y="144780"/>
                  </a:lnTo>
                  <a:lnTo>
                    <a:pt x="0" y="0"/>
                  </a:lnTo>
                  <a:close/>
                  <a:moveTo>
                    <a:pt x="144780" y="0"/>
                  </a:moveTo>
                  <a:lnTo>
                    <a:pt x="12378706" y="0"/>
                  </a:lnTo>
                  <a:lnTo>
                    <a:pt x="12378706" y="144780"/>
                  </a:lnTo>
                  <a:lnTo>
                    <a:pt x="144780" y="144780"/>
                  </a:lnTo>
                  <a:lnTo>
                    <a:pt x="144780" y="0"/>
                  </a:lnTo>
                  <a:close/>
                </a:path>
              </a:pathLst>
            </a:custGeom>
            <a:solidFill>
              <a:srgbClr val="FFDC00"/>
            </a:solidFill>
          </p:spPr>
          <p:txBody>
            <a:bodyPr/>
            <a:lstStyle/>
            <a:p>
              <a:endParaRPr lang="en-US"/>
            </a:p>
          </p:txBody>
        </p:sp>
      </p:grpSp>
      <p:grpSp>
        <p:nvGrpSpPr>
          <p:cNvPr id="7" name="Group 7"/>
          <p:cNvGrpSpPr/>
          <p:nvPr/>
        </p:nvGrpSpPr>
        <p:grpSpPr>
          <a:xfrm>
            <a:off x="12043878" y="665825"/>
            <a:ext cx="3849381" cy="1055481"/>
            <a:chOff x="0" y="0"/>
            <a:chExt cx="739915" cy="202881"/>
          </a:xfrm>
        </p:grpSpPr>
        <p:sp>
          <p:nvSpPr>
            <p:cNvPr id="8" name="Freeform 8"/>
            <p:cNvSpPr/>
            <p:nvPr/>
          </p:nvSpPr>
          <p:spPr>
            <a:xfrm>
              <a:off x="0" y="0"/>
              <a:ext cx="739915" cy="202881"/>
            </a:xfrm>
            <a:custGeom>
              <a:avLst/>
              <a:gdLst/>
              <a:ahLst/>
              <a:cxnLst/>
              <a:rect l="l" t="t" r="r" b="b"/>
              <a:pathLst>
                <a:path w="739915" h="202881">
                  <a:moveTo>
                    <a:pt x="0" y="0"/>
                  </a:moveTo>
                  <a:lnTo>
                    <a:pt x="739915" y="0"/>
                  </a:lnTo>
                  <a:lnTo>
                    <a:pt x="739915" y="202881"/>
                  </a:lnTo>
                  <a:lnTo>
                    <a:pt x="0" y="202881"/>
                  </a:lnTo>
                  <a:close/>
                </a:path>
              </a:pathLst>
            </a:custGeom>
            <a:solidFill>
              <a:srgbClr val="7C45EE"/>
            </a:solidFill>
          </p:spPr>
          <p:txBody>
            <a:bodyPr/>
            <a:lstStyle/>
            <a:p>
              <a:endParaRPr lang="en-US"/>
            </a:p>
          </p:txBody>
        </p:sp>
        <p:sp>
          <p:nvSpPr>
            <p:cNvPr id="9" name="TextBox 9"/>
            <p:cNvSpPr txBox="1"/>
            <p:nvPr/>
          </p:nvSpPr>
          <p:spPr>
            <a:xfrm>
              <a:off x="0" y="-66675"/>
              <a:ext cx="739915" cy="269556"/>
            </a:xfrm>
            <a:prstGeom prst="rect">
              <a:avLst/>
            </a:prstGeom>
          </p:spPr>
          <p:txBody>
            <a:bodyPr lIns="50800" tIns="50800" rIns="50800" bIns="50800" rtlCol="0" anchor="ctr"/>
            <a:lstStyle/>
            <a:p>
              <a:pPr algn="ctr">
                <a:lnSpc>
                  <a:spcPts val="4619"/>
                </a:lnSpc>
              </a:pPr>
              <a:r>
                <a:rPr lang="en-US" sz="3299">
                  <a:solidFill>
                    <a:srgbClr val="FFFFFF"/>
                  </a:solidFill>
                  <a:latin typeface="Montserrat"/>
                  <a:ea typeface="Montserrat"/>
                  <a:cs typeface="Montserrat"/>
                  <a:sym typeface="Montserrat"/>
                </a:rPr>
                <a:t>LET’S PLAY</a:t>
              </a:r>
            </a:p>
          </p:txBody>
        </p:sp>
      </p:grpSp>
      <p:sp>
        <p:nvSpPr>
          <p:cNvPr id="10" name="Freeform 10"/>
          <p:cNvSpPr/>
          <p:nvPr/>
        </p:nvSpPr>
        <p:spPr>
          <a:xfrm>
            <a:off x="6112840" y="3086100"/>
            <a:ext cx="6062320" cy="4114800"/>
          </a:xfrm>
          <a:custGeom>
            <a:avLst/>
            <a:gdLst/>
            <a:ahLst/>
            <a:cxnLst/>
            <a:rect l="l" t="t" r="r" b="b"/>
            <a:pathLst>
              <a:path w="6062320" h="4114800">
                <a:moveTo>
                  <a:pt x="0" y="0"/>
                </a:moveTo>
                <a:lnTo>
                  <a:pt x="6062320" y="0"/>
                </a:lnTo>
                <a:lnTo>
                  <a:pt x="606232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2828676" y="1877319"/>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4"/>
            <a:stretch>
              <a:fillRect/>
            </a:stretch>
          </a:blipFill>
        </p:spPr>
        <p:txBody>
          <a:bodyPr/>
          <a:lstStyle/>
          <a:p>
            <a:endParaRPr lang="en-US"/>
          </a:p>
        </p:txBody>
      </p:sp>
      <p:sp>
        <p:nvSpPr>
          <p:cNvPr id="8" name="Freeform 8"/>
          <p:cNvSpPr/>
          <p:nvPr/>
        </p:nvSpPr>
        <p:spPr>
          <a:xfrm>
            <a:off x="9904818" y="1877319"/>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ANATOMICAL MODELS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3203058" y="2066477"/>
            <a:ext cx="5018013" cy="7527020"/>
          </a:xfrm>
          <a:custGeom>
            <a:avLst/>
            <a:gdLst/>
            <a:ahLst/>
            <a:cxnLst/>
            <a:rect l="l" t="t" r="r" b="b"/>
            <a:pathLst>
              <a:path w="5018013" h="7527020">
                <a:moveTo>
                  <a:pt x="0" y="0"/>
                </a:moveTo>
                <a:lnTo>
                  <a:pt x="5018013" y="0"/>
                </a:lnTo>
                <a:lnTo>
                  <a:pt x="5018013" y="7527020"/>
                </a:lnTo>
                <a:lnTo>
                  <a:pt x="0" y="7527020"/>
                </a:lnTo>
                <a:lnTo>
                  <a:pt x="0" y="0"/>
                </a:lnTo>
                <a:close/>
              </a:path>
            </a:pathLst>
          </a:custGeom>
          <a:blipFill>
            <a:blip r:embed="rId3"/>
            <a:stretch>
              <a:fillRect/>
            </a:stretch>
          </a:blipFill>
        </p:spPr>
        <p:txBody>
          <a:bodyPr/>
          <a:lstStyle/>
          <a:p>
            <a:endParaRPr lang="en-US"/>
          </a:p>
        </p:txBody>
      </p:sp>
      <p:sp>
        <p:nvSpPr>
          <p:cNvPr id="8" name="Freeform 8"/>
          <p:cNvSpPr/>
          <p:nvPr/>
        </p:nvSpPr>
        <p:spPr>
          <a:xfrm>
            <a:off x="8856476" y="2673086"/>
            <a:ext cx="7176983" cy="5535248"/>
          </a:xfrm>
          <a:custGeom>
            <a:avLst/>
            <a:gdLst/>
            <a:ahLst/>
            <a:cxnLst/>
            <a:rect l="l" t="t" r="r" b="b"/>
            <a:pathLst>
              <a:path w="7176983" h="5535248">
                <a:moveTo>
                  <a:pt x="0" y="0"/>
                </a:moveTo>
                <a:lnTo>
                  <a:pt x="7176983" y="0"/>
                </a:lnTo>
                <a:lnTo>
                  <a:pt x="7176983" y="5535249"/>
                </a:lnTo>
                <a:lnTo>
                  <a:pt x="0" y="5535249"/>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STUDY ROOMS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10065843" y="2642301"/>
            <a:ext cx="4549508" cy="6053399"/>
          </a:xfrm>
          <a:custGeom>
            <a:avLst/>
            <a:gdLst/>
            <a:ahLst/>
            <a:cxnLst/>
            <a:rect l="l" t="t" r="r" b="b"/>
            <a:pathLst>
              <a:path w="4549508" h="6053399">
                <a:moveTo>
                  <a:pt x="0" y="0"/>
                </a:moveTo>
                <a:lnTo>
                  <a:pt x="4549508" y="0"/>
                </a:lnTo>
                <a:lnTo>
                  <a:pt x="4549508" y="6053399"/>
                </a:lnTo>
                <a:lnTo>
                  <a:pt x="0" y="6053399"/>
                </a:lnTo>
                <a:lnTo>
                  <a:pt x="0" y="0"/>
                </a:lnTo>
                <a:close/>
              </a:path>
            </a:pathLst>
          </a:custGeom>
          <a:blipFill>
            <a:blip r:embed="rId3"/>
            <a:stretch>
              <a:fillRect/>
            </a:stretch>
          </a:blipFill>
        </p:spPr>
        <p:txBody>
          <a:bodyPr/>
          <a:lstStyle/>
          <a:p>
            <a:endParaRPr lang="en-US"/>
          </a:p>
        </p:txBody>
      </p:sp>
      <p:sp>
        <p:nvSpPr>
          <p:cNvPr id="8" name="Freeform 8"/>
          <p:cNvSpPr/>
          <p:nvPr/>
        </p:nvSpPr>
        <p:spPr>
          <a:xfrm>
            <a:off x="1538419" y="2816907"/>
            <a:ext cx="7605581" cy="5704186"/>
          </a:xfrm>
          <a:custGeom>
            <a:avLst/>
            <a:gdLst/>
            <a:ahLst/>
            <a:cxnLst/>
            <a:rect l="l" t="t" r="r" b="b"/>
            <a:pathLst>
              <a:path w="7605581" h="5704186">
                <a:moveTo>
                  <a:pt x="0" y="0"/>
                </a:moveTo>
                <a:lnTo>
                  <a:pt x="7605581" y="0"/>
                </a:lnTo>
                <a:lnTo>
                  <a:pt x="7605581" y="5704186"/>
                </a:lnTo>
                <a:lnTo>
                  <a:pt x="0" y="5704186"/>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NBCE COLLECTION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3683129" y="1902238"/>
            <a:ext cx="10221058" cy="7882991"/>
          </a:xfrm>
          <a:custGeom>
            <a:avLst/>
            <a:gdLst/>
            <a:ahLst/>
            <a:cxnLst/>
            <a:rect l="l" t="t" r="r" b="b"/>
            <a:pathLst>
              <a:path w="10221058" h="7882991">
                <a:moveTo>
                  <a:pt x="0" y="0"/>
                </a:moveTo>
                <a:lnTo>
                  <a:pt x="10221058" y="0"/>
                </a:lnTo>
                <a:lnTo>
                  <a:pt x="10221058" y="7882991"/>
                </a:lnTo>
                <a:lnTo>
                  <a:pt x="0" y="7882991"/>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3683129" y="425084"/>
            <a:ext cx="10346695" cy="738505"/>
          </a:xfrm>
          <a:prstGeom prst="rect">
            <a:avLst/>
          </a:prstGeom>
        </p:spPr>
        <p:txBody>
          <a:bodyPr lIns="0" tIns="0" rIns="0" bIns="0" rtlCol="0" anchor="t">
            <a:spAutoFit/>
          </a:bodyPr>
          <a:lstStyle/>
          <a:p>
            <a:pPr algn="ctr">
              <a:lnSpc>
                <a:spcPts val="6019"/>
              </a:lnSpc>
            </a:pPr>
            <a:r>
              <a:rPr lang="en-US" sz="4299">
                <a:solidFill>
                  <a:srgbClr val="000000"/>
                </a:solidFill>
                <a:latin typeface="Montserrat"/>
                <a:ea typeface="Montserrat"/>
                <a:cs typeface="Montserrat"/>
                <a:sym typeface="Montserrat"/>
              </a:rPr>
              <a:t>SPECIAL COLLECTIONS &amp; ARCHIVES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4006860" y="1907484"/>
            <a:ext cx="9699231" cy="6472032"/>
          </a:xfrm>
          <a:custGeom>
            <a:avLst/>
            <a:gdLst/>
            <a:ahLst/>
            <a:cxnLst/>
            <a:rect l="l" t="t" r="r" b="b"/>
            <a:pathLst>
              <a:path w="9699231" h="6472032">
                <a:moveTo>
                  <a:pt x="0" y="0"/>
                </a:moveTo>
                <a:lnTo>
                  <a:pt x="9699231" y="0"/>
                </a:lnTo>
                <a:lnTo>
                  <a:pt x="9699231" y="6472032"/>
                </a:lnTo>
                <a:lnTo>
                  <a:pt x="0" y="6472032"/>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PHONE CHARGERS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4862533" y="2420485"/>
            <a:ext cx="7987886" cy="6374569"/>
          </a:xfrm>
          <a:custGeom>
            <a:avLst/>
            <a:gdLst/>
            <a:ahLst/>
            <a:cxnLst/>
            <a:rect l="l" t="t" r="r" b="b"/>
            <a:pathLst>
              <a:path w="7987886" h="6374569">
                <a:moveTo>
                  <a:pt x="0" y="0"/>
                </a:moveTo>
                <a:lnTo>
                  <a:pt x="7987886" y="0"/>
                </a:lnTo>
                <a:lnTo>
                  <a:pt x="7987886" y="6374569"/>
                </a:lnTo>
                <a:lnTo>
                  <a:pt x="0" y="6374569"/>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BOOKMARKS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6231774" y="2053591"/>
            <a:ext cx="5824452" cy="7765935"/>
          </a:xfrm>
          <a:custGeom>
            <a:avLst/>
            <a:gdLst/>
            <a:ahLst/>
            <a:cxnLst/>
            <a:rect l="l" t="t" r="r" b="b"/>
            <a:pathLst>
              <a:path w="5824452" h="7765935">
                <a:moveTo>
                  <a:pt x="0" y="0"/>
                </a:moveTo>
                <a:lnTo>
                  <a:pt x="5824452" y="0"/>
                </a:lnTo>
                <a:lnTo>
                  <a:pt x="5824452" y="7765935"/>
                </a:lnTo>
                <a:lnTo>
                  <a:pt x="0" y="7765935"/>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GREEN BOOKS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3184361" y="2287135"/>
            <a:ext cx="11344230" cy="7515552"/>
          </a:xfrm>
          <a:custGeom>
            <a:avLst/>
            <a:gdLst/>
            <a:ahLst/>
            <a:cxnLst/>
            <a:rect l="l" t="t" r="r" b="b"/>
            <a:pathLst>
              <a:path w="11344230" h="7515552">
                <a:moveTo>
                  <a:pt x="0" y="0"/>
                </a:moveTo>
                <a:lnTo>
                  <a:pt x="11344230" y="0"/>
                </a:lnTo>
                <a:lnTo>
                  <a:pt x="11344230" y="7515552"/>
                </a:lnTo>
                <a:lnTo>
                  <a:pt x="0" y="7515552"/>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PALMER ID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3474890" y="1721306"/>
            <a:ext cx="11338219" cy="6844388"/>
            <a:chOff x="0" y="0"/>
            <a:chExt cx="10519230" cy="6350000"/>
          </a:xfrm>
        </p:grpSpPr>
        <p:sp>
          <p:nvSpPr>
            <p:cNvPr id="5" name="Freeform 5"/>
            <p:cNvSpPr/>
            <p:nvPr/>
          </p:nvSpPr>
          <p:spPr>
            <a:xfrm>
              <a:off x="72390" y="72390"/>
              <a:ext cx="10374451" cy="6205220"/>
            </a:xfrm>
            <a:custGeom>
              <a:avLst/>
              <a:gdLst/>
              <a:ahLst/>
              <a:cxnLst/>
              <a:rect l="l" t="t" r="r" b="b"/>
              <a:pathLst>
                <a:path w="10374451" h="6205220">
                  <a:moveTo>
                    <a:pt x="0" y="0"/>
                  </a:moveTo>
                  <a:lnTo>
                    <a:pt x="10374451" y="0"/>
                  </a:lnTo>
                  <a:lnTo>
                    <a:pt x="10374451" y="6205220"/>
                  </a:lnTo>
                  <a:lnTo>
                    <a:pt x="0" y="6205220"/>
                  </a:lnTo>
                  <a:lnTo>
                    <a:pt x="0" y="0"/>
                  </a:lnTo>
                  <a:close/>
                </a:path>
              </a:pathLst>
            </a:custGeom>
            <a:solidFill>
              <a:srgbClr val="FFFFFF"/>
            </a:solidFill>
          </p:spPr>
          <p:txBody>
            <a:bodyPr/>
            <a:lstStyle/>
            <a:p>
              <a:endParaRPr lang="en-US"/>
            </a:p>
          </p:txBody>
        </p:sp>
        <p:sp>
          <p:nvSpPr>
            <p:cNvPr id="6" name="Freeform 6"/>
            <p:cNvSpPr/>
            <p:nvPr/>
          </p:nvSpPr>
          <p:spPr>
            <a:xfrm>
              <a:off x="0" y="0"/>
              <a:ext cx="10519230" cy="6350000"/>
            </a:xfrm>
            <a:custGeom>
              <a:avLst/>
              <a:gdLst/>
              <a:ahLst/>
              <a:cxnLst/>
              <a:rect l="l" t="t" r="r" b="b"/>
              <a:pathLst>
                <a:path w="10519230" h="6350000">
                  <a:moveTo>
                    <a:pt x="10374450" y="6205220"/>
                  </a:moveTo>
                  <a:lnTo>
                    <a:pt x="10519230" y="6205220"/>
                  </a:lnTo>
                  <a:lnTo>
                    <a:pt x="10519230" y="6350000"/>
                  </a:lnTo>
                  <a:lnTo>
                    <a:pt x="10374450" y="6350000"/>
                  </a:lnTo>
                  <a:lnTo>
                    <a:pt x="10374450"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10374450" y="144780"/>
                  </a:moveTo>
                  <a:lnTo>
                    <a:pt x="10519230" y="144780"/>
                  </a:lnTo>
                  <a:lnTo>
                    <a:pt x="10519230" y="6205220"/>
                  </a:lnTo>
                  <a:lnTo>
                    <a:pt x="10374450" y="6205220"/>
                  </a:lnTo>
                  <a:lnTo>
                    <a:pt x="10374450" y="144780"/>
                  </a:lnTo>
                  <a:close/>
                  <a:moveTo>
                    <a:pt x="144780" y="6205220"/>
                  </a:moveTo>
                  <a:lnTo>
                    <a:pt x="10374450" y="6205220"/>
                  </a:lnTo>
                  <a:lnTo>
                    <a:pt x="10374450" y="6350000"/>
                  </a:lnTo>
                  <a:lnTo>
                    <a:pt x="144780" y="6350000"/>
                  </a:lnTo>
                  <a:lnTo>
                    <a:pt x="144780" y="6205220"/>
                  </a:lnTo>
                  <a:close/>
                  <a:moveTo>
                    <a:pt x="10374450" y="0"/>
                  </a:moveTo>
                  <a:lnTo>
                    <a:pt x="10519230" y="0"/>
                  </a:lnTo>
                  <a:lnTo>
                    <a:pt x="10519230" y="144780"/>
                  </a:lnTo>
                  <a:lnTo>
                    <a:pt x="10374450" y="144780"/>
                  </a:lnTo>
                  <a:lnTo>
                    <a:pt x="10374450" y="0"/>
                  </a:lnTo>
                  <a:close/>
                  <a:moveTo>
                    <a:pt x="0" y="0"/>
                  </a:moveTo>
                  <a:lnTo>
                    <a:pt x="144780" y="0"/>
                  </a:lnTo>
                  <a:lnTo>
                    <a:pt x="144780" y="144780"/>
                  </a:lnTo>
                  <a:lnTo>
                    <a:pt x="0" y="144780"/>
                  </a:lnTo>
                  <a:lnTo>
                    <a:pt x="0" y="0"/>
                  </a:lnTo>
                  <a:close/>
                  <a:moveTo>
                    <a:pt x="144780" y="0"/>
                  </a:moveTo>
                  <a:lnTo>
                    <a:pt x="10374450" y="0"/>
                  </a:lnTo>
                  <a:lnTo>
                    <a:pt x="10374450" y="144780"/>
                  </a:lnTo>
                  <a:lnTo>
                    <a:pt x="144780" y="144780"/>
                  </a:lnTo>
                  <a:lnTo>
                    <a:pt x="144780" y="0"/>
                  </a:lnTo>
                  <a:close/>
                </a:path>
              </a:pathLst>
            </a:custGeom>
            <a:solidFill>
              <a:srgbClr val="FFDC00"/>
            </a:solidFill>
          </p:spPr>
          <p:txBody>
            <a:bodyPr/>
            <a:lstStyle/>
            <a:p>
              <a:endParaRPr lang="en-US"/>
            </a:p>
          </p:txBody>
        </p:sp>
      </p:grpSp>
      <p:sp>
        <p:nvSpPr>
          <p:cNvPr id="7" name="AutoShape 7"/>
          <p:cNvSpPr/>
          <p:nvPr/>
        </p:nvSpPr>
        <p:spPr>
          <a:xfrm>
            <a:off x="4233170" y="3141554"/>
            <a:ext cx="9845277" cy="0"/>
          </a:xfrm>
          <a:prstGeom prst="line">
            <a:avLst/>
          </a:prstGeom>
          <a:ln w="28575" cap="flat">
            <a:solidFill>
              <a:srgbClr val="FFFFFF"/>
            </a:solidFill>
            <a:prstDash val="solid"/>
            <a:headEnd type="none" w="sm" len="sm"/>
            <a:tailEnd type="none" w="sm" len="sm"/>
          </a:ln>
        </p:spPr>
        <p:txBody>
          <a:bodyPr/>
          <a:lstStyle/>
          <a:p>
            <a:endParaRPr lang="en-US"/>
          </a:p>
        </p:txBody>
      </p:sp>
      <p:sp>
        <p:nvSpPr>
          <p:cNvPr id="8" name="AutoShape 8"/>
          <p:cNvSpPr/>
          <p:nvPr/>
        </p:nvSpPr>
        <p:spPr>
          <a:xfrm>
            <a:off x="4227349" y="4153864"/>
            <a:ext cx="9845114" cy="56688"/>
          </a:xfrm>
          <a:prstGeom prst="line">
            <a:avLst/>
          </a:prstGeom>
          <a:ln w="28575" cap="flat">
            <a:solidFill>
              <a:srgbClr val="FFFFFF"/>
            </a:solidFill>
            <a:prstDash val="solid"/>
            <a:headEnd type="none" w="sm" len="sm"/>
            <a:tailEnd type="none" w="sm" len="sm"/>
          </a:ln>
        </p:spPr>
        <p:txBody>
          <a:bodyPr/>
          <a:lstStyle/>
          <a:p>
            <a:endParaRPr lang="en-US"/>
          </a:p>
        </p:txBody>
      </p:sp>
      <p:sp>
        <p:nvSpPr>
          <p:cNvPr id="9" name="AutoShape 9"/>
          <p:cNvSpPr/>
          <p:nvPr/>
        </p:nvSpPr>
        <p:spPr>
          <a:xfrm rot="19794">
            <a:off x="4221366" y="5191621"/>
            <a:ext cx="9845277" cy="0"/>
          </a:xfrm>
          <a:prstGeom prst="line">
            <a:avLst/>
          </a:prstGeom>
          <a:ln w="28575" cap="flat">
            <a:solidFill>
              <a:srgbClr val="FFFFFF"/>
            </a:solidFill>
            <a:prstDash val="solid"/>
            <a:headEnd type="none" w="sm" len="sm"/>
            <a:tailEnd type="none" w="sm" len="sm"/>
          </a:ln>
        </p:spPr>
        <p:txBody>
          <a:bodyPr/>
          <a:lstStyle/>
          <a:p>
            <a:endParaRPr lang="en-US"/>
          </a:p>
        </p:txBody>
      </p:sp>
      <p:sp>
        <p:nvSpPr>
          <p:cNvPr id="10" name="AutoShape 10"/>
          <p:cNvSpPr/>
          <p:nvPr/>
        </p:nvSpPr>
        <p:spPr>
          <a:xfrm rot="19794">
            <a:off x="4215464" y="6216655"/>
            <a:ext cx="9845277" cy="0"/>
          </a:xfrm>
          <a:prstGeom prst="line">
            <a:avLst/>
          </a:prstGeom>
          <a:ln w="28575" cap="flat">
            <a:solidFill>
              <a:srgbClr val="FFFFFF"/>
            </a:solidFill>
            <a:prstDash val="solid"/>
            <a:headEnd type="none" w="sm" len="sm"/>
            <a:tailEnd type="none" w="sm" len="sm"/>
          </a:ln>
        </p:spPr>
        <p:txBody>
          <a:bodyPr/>
          <a:lstStyle/>
          <a:p>
            <a:endParaRPr lang="en-US"/>
          </a:p>
        </p:txBody>
      </p:sp>
      <p:sp>
        <p:nvSpPr>
          <p:cNvPr id="11" name="AutoShape 11"/>
          <p:cNvSpPr/>
          <p:nvPr/>
        </p:nvSpPr>
        <p:spPr>
          <a:xfrm rot="-5406287">
            <a:off x="2835009" y="5132677"/>
            <a:ext cx="4804209" cy="0"/>
          </a:xfrm>
          <a:prstGeom prst="line">
            <a:avLst/>
          </a:prstGeom>
          <a:ln w="28575" cap="flat">
            <a:solidFill>
              <a:srgbClr val="FFFFFF"/>
            </a:solidFill>
            <a:prstDash val="solid"/>
            <a:headEnd type="none" w="sm" len="sm"/>
            <a:tailEnd type="none" w="sm" len="sm"/>
          </a:ln>
        </p:spPr>
        <p:txBody>
          <a:bodyPr/>
          <a:lstStyle/>
          <a:p>
            <a:endParaRPr lang="en-US"/>
          </a:p>
        </p:txBody>
      </p:sp>
      <p:sp>
        <p:nvSpPr>
          <p:cNvPr id="12" name="AutoShape 12"/>
          <p:cNvSpPr/>
          <p:nvPr/>
        </p:nvSpPr>
        <p:spPr>
          <a:xfrm rot="19794">
            <a:off x="4209561" y="7241689"/>
            <a:ext cx="9845277" cy="0"/>
          </a:xfrm>
          <a:prstGeom prst="line">
            <a:avLst/>
          </a:prstGeom>
          <a:ln w="28575" cap="flat">
            <a:solidFill>
              <a:srgbClr val="FFFFFF"/>
            </a:solidFill>
            <a:prstDash val="solid"/>
            <a:headEnd type="none" w="sm" len="sm"/>
            <a:tailEnd type="none" w="sm" len="sm"/>
          </a:ln>
        </p:spPr>
        <p:txBody>
          <a:bodyPr/>
          <a:lstStyle/>
          <a:p>
            <a:endParaRPr lang="en-US"/>
          </a:p>
        </p:txBody>
      </p:sp>
      <p:sp>
        <p:nvSpPr>
          <p:cNvPr id="13" name="TextBox 13"/>
          <p:cNvSpPr txBox="1"/>
          <p:nvPr/>
        </p:nvSpPr>
        <p:spPr>
          <a:xfrm rot="19794">
            <a:off x="4508880" y="3361784"/>
            <a:ext cx="682137" cy="592220"/>
          </a:xfrm>
          <a:prstGeom prst="rect">
            <a:avLst/>
          </a:prstGeom>
        </p:spPr>
        <p:txBody>
          <a:bodyPr lIns="0" tIns="0" rIns="0" bIns="0" rtlCol="0" anchor="t">
            <a:spAutoFit/>
          </a:bodyPr>
          <a:lstStyle/>
          <a:p>
            <a:pPr algn="l">
              <a:lnSpc>
                <a:spcPts val="4898"/>
              </a:lnSpc>
            </a:pPr>
            <a:r>
              <a:rPr lang="en-US" sz="3498">
                <a:solidFill>
                  <a:srgbClr val="000000"/>
                </a:solidFill>
                <a:latin typeface="Montserrat"/>
                <a:ea typeface="Montserrat"/>
                <a:cs typeface="Montserrat"/>
                <a:sym typeface="Montserrat"/>
              </a:rPr>
              <a:t>1 </a:t>
            </a:r>
          </a:p>
        </p:txBody>
      </p:sp>
      <p:sp>
        <p:nvSpPr>
          <p:cNvPr id="14" name="TextBox 14"/>
          <p:cNvSpPr txBox="1"/>
          <p:nvPr/>
        </p:nvSpPr>
        <p:spPr>
          <a:xfrm rot="19794">
            <a:off x="4502734" y="4429236"/>
            <a:ext cx="682137" cy="592220"/>
          </a:xfrm>
          <a:prstGeom prst="rect">
            <a:avLst/>
          </a:prstGeom>
        </p:spPr>
        <p:txBody>
          <a:bodyPr lIns="0" tIns="0" rIns="0" bIns="0" rtlCol="0" anchor="t">
            <a:spAutoFit/>
          </a:bodyPr>
          <a:lstStyle/>
          <a:p>
            <a:pPr algn="l">
              <a:lnSpc>
                <a:spcPts val="4898"/>
              </a:lnSpc>
            </a:pPr>
            <a:r>
              <a:rPr lang="en-US" sz="3498">
                <a:solidFill>
                  <a:srgbClr val="000000"/>
                </a:solidFill>
                <a:latin typeface="Montserrat"/>
                <a:ea typeface="Montserrat"/>
                <a:cs typeface="Montserrat"/>
                <a:sym typeface="Montserrat"/>
              </a:rPr>
              <a:t>2</a:t>
            </a:r>
          </a:p>
        </p:txBody>
      </p:sp>
      <p:sp>
        <p:nvSpPr>
          <p:cNvPr id="15" name="TextBox 15"/>
          <p:cNvSpPr txBox="1"/>
          <p:nvPr/>
        </p:nvSpPr>
        <p:spPr>
          <a:xfrm rot="19794">
            <a:off x="4497056" y="5415321"/>
            <a:ext cx="682137" cy="592220"/>
          </a:xfrm>
          <a:prstGeom prst="rect">
            <a:avLst/>
          </a:prstGeom>
        </p:spPr>
        <p:txBody>
          <a:bodyPr lIns="0" tIns="0" rIns="0" bIns="0" rtlCol="0" anchor="t">
            <a:spAutoFit/>
          </a:bodyPr>
          <a:lstStyle/>
          <a:p>
            <a:pPr algn="l">
              <a:lnSpc>
                <a:spcPts val="4898"/>
              </a:lnSpc>
            </a:pPr>
            <a:r>
              <a:rPr lang="en-US" sz="3498">
                <a:solidFill>
                  <a:srgbClr val="000000"/>
                </a:solidFill>
                <a:latin typeface="Montserrat"/>
                <a:ea typeface="Montserrat"/>
                <a:cs typeface="Montserrat"/>
                <a:sym typeface="Montserrat"/>
              </a:rPr>
              <a:t>3</a:t>
            </a:r>
          </a:p>
        </p:txBody>
      </p:sp>
      <p:sp>
        <p:nvSpPr>
          <p:cNvPr id="16" name="TextBox 16"/>
          <p:cNvSpPr txBox="1"/>
          <p:nvPr/>
        </p:nvSpPr>
        <p:spPr>
          <a:xfrm rot="19794">
            <a:off x="4491378" y="6401406"/>
            <a:ext cx="682137" cy="592220"/>
          </a:xfrm>
          <a:prstGeom prst="rect">
            <a:avLst/>
          </a:prstGeom>
        </p:spPr>
        <p:txBody>
          <a:bodyPr lIns="0" tIns="0" rIns="0" bIns="0" rtlCol="0" anchor="t">
            <a:spAutoFit/>
          </a:bodyPr>
          <a:lstStyle/>
          <a:p>
            <a:pPr algn="l">
              <a:lnSpc>
                <a:spcPts val="4898"/>
              </a:lnSpc>
            </a:pPr>
            <a:r>
              <a:rPr lang="en-US" sz="3498">
                <a:solidFill>
                  <a:srgbClr val="000000"/>
                </a:solidFill>
                <a:latin typeface="Montserrat"/>
                <a:ea typeface="Montserrat"/>
                <a:cs typeface="Montserrat"/>
                <a:sym typeface="Montserrat"/>
              </a:rPr>
              <a:t>4</a:t>
            </a:r>
          </a:p>
        </p:txBody>
      </p:sp>
      <p:sp>
        <p:nvSpPr>
          <p:cNvPr id="17" name="TextBox 17"/>
          <p:cNvSpPr txBox="1"/>
          <p:nvPr/>
        </p:nvSpPr>
        <p:spPr>
          <a:xfrm rot="19794">
            <a:off x="5526261" y="3432955"/>
            <a:ext cx="8527370" cy="580390"/>
          </a:xfrm>
          <a:prstGeom prst="rect">
            <a:avLst/>
          </a:prstGeom>
        </p:spPr>
        <p:txBody>
          <a:bodyPr lIns="0" tIns="0" rIns="0" bIns="0" rtlCol="0" anchor="t">
            <a:spAutoFit/>
          </a:bodyPr>
          <a:lstStyle/>
          <a:p>
            <a:pPr algn="l">
              <a:lnSpc>
                <a:spcPts val="4759"/>
              </a:lnSpc>
              <a:spcBef>
                <a:spcPct val="0"/>
              </a:spcBef>
            </a:pPr>
            <a:r>
              <a:rPr lang="en-US" sz="3399">
                <a:solidFill>
                  <a:srgbClr val="000000"/>
                </a:solidFill>
                <a:latin typeface="Montserrat"/>
                <a:ea typeface="Montserrat"/>
                <a:cs typeface="Montserrat"/>
                <a:sym typeface="Montserrat"/>
              </a:rPr>
              <a:t>Background </a:t>
            </a:r>
          </a:p>
        </p:txBody>
      </p:sp>
      <p:sp>
        <p:nvSpPr>
          <p:cNvPr id="18" name="TextBox 18"/>
          <p:cNvSpPr txBox="1"/>
          <p:nvPr/>
        </p:nvSpPr>
        <p:spPr>
          <a:xfrm rot="19794">
            <a:off x="5519849" y="4546562"/>
            <a:ext cx="8533782" cy="580390"/>
          </a:xfrm>
          <a:prstGeom prst="rect">
            <a:avLst/>
          </a:prstGeom>
        </p:spPr>
        <p:txBody>
          <a:bodyPr lIns="0" tIns="0" rIns="0" bIns="0" rtlCol="0" anchor="t">
            <a:spAutoFit/>
          </a:bodyPr>
          <a:lstStyle/>
          <a:p>
            <a:pPr algn="l">
              <a:lnSpc>
                <a:spcPts val="4759"/>
              </a:lnSpc>
              <a:spcBef>
                <a:spcPct val="0"/>
              </a:spcBef>
            </a:pPr>
            <a:r>
              <a:rPr lang="en-US" sz="3399">
                <a:solidFill>
                  <a:srgbClr val="000000"/>
                </a:solidFill>
                <a:latin typeface="Montserrat"/>
                <a:ea typeface="Montserrat"/>
                <a:cs typeface="Montserrat"/>
                <a:sym typeface="Montserrat"/>
              </a:rPr>
              <a:t>Why bingo?</a:t>
            </a:r>
          </a:p>
        </p:txBody>
      </p:sp>
      <p:sp>
        <p:nvSpPr>
          <p:cNvPr id="19" name="TextBox 19"/>
          <p:cNvSpPr txBox="1"/>
          <p:nvPr/>
        </p:nvSpPr>
        <p:spPr>
          <a:xfrm rot="19794">
            <a:off x="5514171" y="5532664"/>
            <a:ext cx="8539460" cy="580390"/>
          </a:xfrm>
          <a:prstGeom prst="rect">
            <a:avLst/>
          </a:prstGeom>
        </p:spPr>
        <p:txBody>
          <a:bodyPr lIns="0" tIns="0" rIns="0" bIns="0" rtlCol="0" anchor="t">
            <a:spAutoFit/>
          </a:bodyPr>
          <a:lstStyle/>
          <a:p>
            <a:pPr algn="l">
              <a:lnSpc>
                <a:spcPts val="4759"/>
              </a:lnSpc>
              <a:spcBef>
                <a:spcPct val="0"/>
              </a:spcBef>
            </a:pPr>
            <a:r>
              <a:rPr lang="en-US" sz="3399">
                <a:solidFill>
                  <a:srgbClr val="000000"/>
                </a:solidFill>
                <a:latin typeface="Montserrat"/>
                <a:ea typeface="Montserrat"/>
                <a:cs typeface="Montserrat"/>
                <a:sym typeface="Montserrat"/>
              </a:rPr>
              <a:t>Planning</a:t>
            </a:r>
          </a:p>
        </p:txBody>
      </p:sp>
      <p:sp>
        <p:nvSpPr>
          <p:cNvPr id="20" name="TextBox 20"/>
          <p:cNvSpPr txBox="1"/>
          <p:nvPr/>
        </p:nvSpPr>
        <p:spPr>
          <a:xfrm rot="19794">
            <a:off x="5508493" y="6518766"/>
            <a:ext cx="8545138" cy="580390"/>
          </a:xfrm>
          <a:prstGeom prst="rect">
            <a:avLst/>
          </a:prstGeom>
        </p:spPr>
        <p:txBody>
          <a:bodyPr lIns="0" tIns="0" rIns="0" bIns="0" rtlCol="0" anchor="t">
            <a:spAutoFit/>
          </a:bodyPr>
          <a:lstStyle/>
          <a:p>
            <a:pPr algn="l">
              <a:lnSpc>
                <a:spcPts val="4759"/>
              </a:lnSpc>
              <a:spcBef>
                <a:spcPct val="0"/>
              </a:spcBef>
            </a:pPr>
            <a:r>
              <a:rPr lang="en-US" sz="3399">
                <a:solidFill>
                  <a:srgbClr val="000000"/>
                </a:solidFill>
                <a:latin typeface="Montserrat"/>
                <a:ea typeface="Montserrat"/>
                <a:cs typeface="Montserrat"/>
                <a:sym typeface="Montserrat"/>
              </a:rPr>
              <a:t>Let’s play!</a:t>
            </a:r>
          </a:p>
        </p:txBody>
      </p:sp>
      <p:grpSp>
        <p:nvGrpSpPr>
          <p:cNvPr id="21" name="Group 21"/>
          <p:cNvGrpSpPr/>
          <p:nvPr/>
        </p:nvGrpSpPr>
        <p:grpSpPr>
          <a:xfrm>
            <a:off x="10963728" y="656300"/>
            <a:ext cx="3849381" cy="1055481"/>
            <a:chOff x="0" y="0"/>
            <a:chExt cx="739915" cy="202881"/>
          </a:xfrm>
        </p:grpSpPr>
        <p:sp>
          <p:nvSpPr>
            <p:cNvPr id="22" name="Freeform 22"/>
            <p:cNvSpPr/>
            <p:nvPr/>
          </p:nvSpPr>
          <p:spPr>
            <a:xfrm>
              <a:off x="0" y="0"/>
              <a:ext cx="739915" cy="202881"/>
            </a:xfrm>
            <a:custGeom>
              <a:avLst/>
              <a:gdLst/>
              <a:ahLst/>
              <a:cxnLst/>
              <a:rect l="l" t="t" r="r" b="b"/>
              <a:pathLst>
                <a:path w="739915" h="202881">
                  <a:moveTo>
                    <a:pt x="0" y="0"/>
                  </a:moveTo>
                  <a:lnTo>
                    <a:pt x="739915" y="0"/>
                  </a:lnTo>
                  <a:lnTo>
                    <a:pt x="739915" y="202881"/>
                  </a:lnTo>
                  <a:lnTo>
                    <a:pt x="0" y="202881"/>
                  </a:lnTo>
                  <a:close/>
                </a:path>
              </a:pathLst>
            </a:custGeom>
            <a:solidFill>
              <a:srgbClr val="7C45EE"/>
            </a:solidFill>
          </p:spPr>
          <p:txBody>
            <a:bodyPr/>
            <a:lstStyle/>
            <a:p>
              <a:endParaRPr lang="en-US"/>
            </a:p>
          </p:txBody>
        </p:sp>
        <p:sp>
          <p:nvSpPr>
            <p:cNvPr id="23" name="TextBox 23"/>
            <p:cNvSpPr txBox="1"/>
            <p:nvPr/>
          </p:nvSpPr>
          <p:spPr>
            <a:xfrm>
              <a:off x="0" y="-66675"/>
              <a:ext cx="739915" cy="269556"/>
            </a:xfrm>
            <a:prstGeom prst="rect">
              <a:avLst/>
            </a:prstGeom>
          </p:spPr>
          <p:txBody>
            <a:bodyPr lIns="50800" tIns="50800" rIns="50800" bIns="50800" rtlCol="0" anchor="ctr"/>
            <a:lstStyle/>
            <a:p>
              <a:pPr algn="ctr">
                <a:lnSpc>
                  <a:spcPts val="4619"/>
                </a:lnSpc>
              </a:pPr>
              <a:r>
                <a:rPr lang="en-US" sz="3299">
                  <a:solidFill>
                    <a:srgbClr val="FFFFFF"/>
                  </a:solidFill>
                  <a:latin typeface="Montserrat"/>
                  <a:ea typeface="Montserrat"/>
                  <a:cs typeface="Montserrat"/>
                  <a:sym typeface="Montserrat"/>
                </a:rPr>
                <a:t>OVERVIEW</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4021310" y="2584952"/>
            <a:ext cx="4835166" cy="6446888"/>
          </a:xfrm>
          <a:custGeom>
            <a:avLst/>
            <a:gdLst/>
            <a:ahLst/>
            <a:cxnLst/>
            <a:rect l="l" t="t" r="r" b="b"/>
            <a:pathLst>
              <a:path w="4835166" h="6446888">
                <a:moveTo>
                  <a:pt x="0" y="0"/>
                </a:moveTo>
                <a:lnTo>
                  <a:pt x="4835166" y="0"/>
                </a:lnTo>
                <a:lnTo>
                  <a:pt x="4835166" y="6446889"/>
                </a:lnTo>
                <a:lnTo>
                  <a:pt x="0" y="6446889"/>
                </a:lnTo>
                <a:lnTo>
                  <a:pt x="0" y="0"/>
                </a:lnTo>
                <a:close/>
              </a:path>
            </a:pathLst>
          </a:custGeom>
          <a:blipFill>
            <a:blip r:embed="rId3"/>
            <a:stretch>
              <a:fillRect/>
            </a:stretch>
          </a:blipFill>
        </p:spPr>
        <p:txBody>
          <a:bodyPr/>
          <a:lstStyle/>
          <a:p>
            <a:endParaRPr lang="en-US"/>
          </a:p>
        </p:txBody>
      </p:sp>
      <p:sp>
        <p:nvSpPr>
          <p:cNvPr id="8" name="Freeform 8"/>
          <p:cNvSpPr/>
          <p:nvPr/>
        </p:nvSpPr>
        <p:spPr>
          <a:xfrm>
            <a:off x="9803984" y="2584952"/>
            <a:ext cx="4767719" cy="6356958"/>
          </a:xfrm>
          <a:custGeom>
            <a:avLst/>
            <a:gdLst/>
            <a:ahLst/>
            <a:cxnLst/>
            <a:rect l="l" t="t" r="r" b="b"/>
            <a:pathLst>
              <a:path w="4767719" h="6356958">
                <a:moveTo>
                  <a:pt x="0" y="0"/>
                </a:moveTo>
                <a:lnTo>
                  <a:pt x="4767719" y="0"/>
                </a:lnTo>
                <a:lnTo>
                  <a:pt x="4767719" y="6356959"/>
                </a:lnTo>
                <a:lnTo>
                  <a:pt x="0" y="6356959"/>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STUDY JAM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830059" y="431431"/>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4953612" y="2155469"/>
            <a:ext cx="8380776" cy="7727867"/>
          </a:xfrm>
          <a:custGeom>
            <a:avLst/>
            <a:gdLst/>
            <a:ahLst/>
            <a:cxnLst/>
            <a:rect l="l" t="t" r="r" b="b"/>
            <a:pathLst>
              <a:path w="8380776" h="7727867">
                <a:moveTo>
                  <a:pt x="0" y="0"/>
                </a:moveTo>
                <a:lnTo>
                  <a:pt x="8380776" y="0"/>
                </a:lnTo>
                <a:lnTo>
                  <a:pt x="8380776" y="7727867"/>
                </a:lnTo>
                <a:lnTo>
                  <a:pt x="0" y="7727867"/>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5800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LIBRARY GUIDES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3776117" y="2387561"/>
            <a:ext cx="10160717" cy="7257655"/>
          </a:xfrm>
          <a:custGeom>
            <a:avLst/>
            <a:gdLst/>
            <a:ahLst/>
            <a:cxnLst/>
            <a:rect l="l" t="t" r="r" b="b"/>
            <a:pathLst>
              <a:path w="10160717" h="7257655">
                <a:moveTo>
                  <a:pt x="0" y="0"/>
                </a:moveTo>
                <a:lnTo>
                  <a:pt x="10160718" y="0"/>
                </a:lnTo>
                <a:lnTo>
                  <a:pt x="10160718" y="7257655"/>
                </a:lnTo>
                <a:lnTo>
                  <a:pt x="0" y="7257655"/>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YOUTUBE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3161451" y="2214066"/>
            <a:ext cx="11390050" cy="7588621"/>
          </a:xfrm>
          <a:custGeom>
            <a:avLst/>
            <a:gdLst/>
            <a:ahLst/>
            <a:cxnLst/>
            <a:rect l="l" t="t" r="r" b="b"/>
            <a:pathLst>
              <a:path w="11390050" h="7588621">
                <a:moveTo>
                  <a:pt x="0" y="0"/>
                </a:moveTo>
                <a:lnTo>
                  <a:pt x="11390050" y="0"/>
                </a:lnTo>
                <a:lnTo>
                  <a:pt x="11390050" y="7588621"/>
                </a:lnTo>
                <a:lnTo>
                  <a:pt x="0" y="7588621"/>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4863142"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INTERLIBRARY LOAN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6286235" y="2114740"/>
            <a:ext cx="5715530" cy="7620706"/>
          </a:xfrm>
          <a:custGeom>
            <a:avLst/>
            <a:gdLst/>
            <a:ahLst/>
            <a:cxnLst/>
            <a:rect l="l" t="t" r="r" b="b"/>
            <a:pathLst>
              <a:path w="5715530" h="7620706">
                <a:moveTo>
                  <a:pt x="0" y="0"/>
                </a:moveTo>
                <a:lnTo>
                  <a:pt x="5715530" y="0"/>
                </a:lnTo>
                <a:lnTo>
                  <a:pt x="5715530" y="7620706"/>
                </a:lnTo>
                <a:lnTo>
                  <a:pt x="0" y="7620706"/>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HEADPHONES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3472438" y="2866006"/>
            <a:ext cx="10768075" cy="5915955"/>
          </a:xfrm>
          <a:custGeom>
            <a:avLst/>
            <a:gdLst/>
            <a:ahLst/>
            <a:cxnLst/>
            <a:rect l="l" t="t" r="r" b="b"/>
            <a:pathLst>
              <a:path w="10768075" h="5915955">
                <a:moveTo>
                  <a:pt x="0" y="0"/>
                </a:moveTo>
                <a:lnTo>
                  <a:pt x="10768076" y="0"/>
                </a:lnTo>
                <a:lnTo>
                  <a:pt x="10768076" y="5915955"/>
                </a:lnTo>
                <a:lnTo>
                  <a:pt x="0" y="5915955"/>
                </a:lnTo>
                <a:lnTo>
                  <a:pt x="0" y="0"/>
                </a:lnTo>
                <a:close/>
              </a:path>
            </a:pathLst>
          </a:custGeom>
          <a:blipFill>
            <a:blip r:embed="rId3"/>
            <a:stretch>
              <a:fillRect l="-14534" b="-39108"/>
            </a:stretch>
          </a:blipFill>
        </p:spPr>
        <p:txBody>
          <a:bodyPr/>
          <a:lstStyle/>
          <a:p>
            <a:endParaRPr lang="en-US"/>
          </a:p>
        </p:txBody>
      </p:sp>
      <p:sp>
        <p:nvSpPr>
          <p:cNvPr id="8" name="TextBox 8"/>
          <p:cNvSpPr txBox="1"/>
          <p:nvPr/>
        </p:nvSpPr>
        <p:spPr>
          <a:xfrm>
            <a:off x="4429333" y="388572"/>
            <a:ext cx="8854285"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WHITEBOARDS &amp; MARKERS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6252389" y="2036458"/>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DVDS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830059"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7312259" y="2633336"/>
            <a:ext cx="3663482" cy="5020327"/>
          </a:xfrm>
          <a:custGeom>
            <a:avLst/>
            <a:gdLst/>
            <a:ahLst/>
            <a:cxnLst/>
            <a:rect l="l" t="t" r="r" b="b"/>
            <a:pathLst>
              <a:path w="3663482" h="5020327">
                <a:moveTo>
                  <a:pt x="0" y="0"/>
                </a:moveTo>
                <a:lnTo>
                  <a:pt x="3663482" y="0"/>
                </a:lnTo>
                <a:lnTo>
                  <a:pt x="3663482" y="5020328"/>
                </a:lnTo>
                <a:lnTo>
                  <a:pt x="0" y="5020328"/>
                </a:lnTo>
                <a:lnTo>
                  <a:pt x="0" y="0"/>
                </a:lnTo>
                <a:close/>
              </a:path>
            </a:pathLst>
          </a:custGeom>
          <a:blipFill>
            <a:blip r:embed="rId3"/>
            <a:stretch>
              <a:fillRect/>
            </a:stretch>
          </a:blipFill>
        </p:spPr>
        <p:txBody>
          <a:bodyPr/>
          <a:lstStyle/>
          <a:p>
            <a:endParaRPr lang="en-US"/>
          </a:p>
        </p:txBody>
      </p:sp>
      <p:sp>
        <p:nvSpPr>
          <p:cNvPr id="8" name="Freeform 8"/>
          <p:cNvSpPr/>
          <p:nvPr/>
        </p:nvSpPr>
        <p:spPr>
          <a:xfrm>
            <a:off x="11756791" y="2681601"/>
            <a:ext cx="3703869" cy="4993191"/>
          </a:xfrm>
          <a:custGeom>
            <a:avLst/>
            <a:gdLst/>
            <a:ahLst/>
            <a:cxnLst/>
            <a:rect l="l" t="t" r="r" b="b"/>
            <a:pathLst>
              <a:path w="3703869" h="4993191">
                <a:moveTo>
                  <a:pt x="0" y="0"/>
                </a:moveTo>
                <a:lnTo>
                  <a:pt x="3703869" y="0"/>
                </a:lnTo>
                <a:lnTo>
                  <a:pt x="3703869" y="4993191"/>
                </a:lnTo>
                <a:lnTo>
                  <a:pt x="0" y="4993191"/>
                </a:lnTo>
                <a:lnTo>
                  <a:pt x="0" y="0"/>
                </a:lnTo>
                <a:close/>
              </a:path>
            </a:pathLst>
          </a:custGeom>
          <a:blipFill>
            <a:blip r:embed="rId4"/>
            <a:stretch>
              <a:fillRect/>
            </a:stretch>
          </a:blipFill>
        </p:spPr>
        <p:txBody>
          <a:bodyPr/>
          <a:lstStyle/>
          <a:p>
            <a:endParaRPr lang="en-US"/>
          </a:p>
        </p:txBody>
      </p:sp>
      <p:sp>
        <p:nvSpPr>
          <p:cNvPr id="9" name="Freeform 9"/>
          <p:cNvSpPr/>
          <p:nvPr/>
        </p:nvSpPr>
        <p:spPr>
          <a:xfrm>
            <a:off x="3024503" y="2660473"/>
            <a:ext cx="3510023" cy="5014319"/>
          </a:xfrm>
          <a:custGeom>
            <a:avLst/>
            <a:gdLst/>
            <a:ahLst/>
            <a:cxnLst/>
            <a:rect l="l" t="t" r="r" b="b"/>
            <a:pathLst>
              <a:path w="3510023" h="5014319">
                <a:moveTo>
                  <a:pt x="0" y="0"/>
                </a:moveTo>
                <a:lnTo>
                  <a:pt x="3510023" y="0"/>
                </a:lnTo>
                <a:lnTo>
                  <a:pt x="3510023" y="5014319"/>
                </a:lnTo>
                <a:lnTo>
                  <a:pt x="0" y="5014319"/>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3830059" y="388572"/>
            <a:ext cx="10627882"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GRAPHIC MEDICINE COLLECTION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4179675" y="1946048"/>
            <a:ext cx="9928651" cy="7924687"/>
          </a:xfrm>
          <a:custGeom>
            <a:avLst/>
            <a:gdLst/>
            <a:ahLst/>
            <a:cxnLst/>
            <a:rect l="l" t="t" r="r" b="b"/>
            <a:pathLst>
              <a:path w="9928651" h="7924687">
                <a:moveTo>
                  <a:pt x="0" y="0"/>
                </a:moveTo>
                <a:lnTo>
                  <a:pt x="9928650" y="0"/>
                </a:lnTo>
                <a:lnTo>
                  <a:pt x="9928650" y="7924687"/>
                </a:lnTo>
                <a:lnTo>
                  <a:pt x="0" y="7924687"/>
                </a:lnTo>
                <a:lnTo>
                  <a:pt x="0" y="0"/>
                </a:lnTo>
                <a:close/>
              </a:path>
            </a:pathLst>
          </a:custGeom>
          <a:blipFill>
            <a:blip r:embed="rId3"/>
            <a:stretch>
              <a:fillRect r="-19799"/>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LAPTOPS &amp; IPADS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830059"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1365199" y="2453377"/>
            <a:ext cx="15557602" cy="6456405"/>
          </a:xfrm>
          <a:custGeom>
            <a:avLst/>
            <a:gdLst/>
            <a:ahLst/>
            <a:cxnLst/>
            <a:rect l="l" t="t" r="r" b="b"/>
            <a:pathLst>
              <a:path w="15557602" h="6456405">
                <a:moveTo>
                  <a:pt x="0" y="0"/>
                </a:moveTo>
                <a:lnTo>
                  <a:pt x="15557602" y="0"/>
                </a:lnTo>
                <a:lnTo>
                  <a:pt x="15557602" y="6456405"/>
                </a:lnTo>
                <a:lnTo>
                  <a:pt x="0" y="6456405"/>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LIBRARY WEBSITE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2394741" y="1721306"/>
            <a:ext cx="13498519" cy="6844388"/>
            <a:chOff x="0" y="0"/>
            <a:chExt cx="12523486" cy="6350000"/>
          </a:xfrm>
        </p:grpSpPr>
        <p:sp>
          <p:nvSpPr>
            <p:cNvPr id="5" name="Freeform 5"/>
            <p:cNvSpPr/>
            <p:nvPr/>
          </p:nvSpPr>
          <p:spPr>
            <a:xfrm>
              <a:off x="72390" y="72390"/>
              <a:ext cx="12378706" cy="6205220"/>
            </a:xfrm>
            <a:custGeom>
              <a:avLst/>
              <a:gdLst/>
              <a:ahLst/>
              <a:cxnLst/>
              <a:rect l="l" t="t" r="r" b="b"/>
              <a:pathLst>
                <a:path w="12378706" h="6205220">
                  <a:moveTo>
                    <a:pt x="0" y="0"/>
                  </a:moveTo>
                  <a:lnTo>
                    <a:pt x="12378706" y="0"/>
                  </a:lnTo>
                  <a:lnTo>
                    <a:pt x="12378706" y="6205220"/>
                  </a:lnTo>
                  <a:lnTo>
                    <a:pt x="0" y="6205220"/>
                  </a:lnTo>
                  <a:lnTo>
                    <a:pt x="0" y="0"/>
                  </a:lnTo>
                  <a:close/>
                </a:path>
              </a:pathLst>
            </a:custGeom>
            <a:solidFill>
              <a:srgbClr val="FFFFFF"/>
            </a:solidFill>
          </p:spPr>
          <p:txBody>
            <a:bodyPr/>
            <a:lstStyle/>
            <a:p>
              <a:endParaRPr lang="en-US"/>
            </a:p>
          </p:txBody>
        </p:sp>
        <p:sp>
          <p:nvSpPr>
            <p:cNvPr id="6" name="Freeform 6"/>
            <p:cNvSpPr/>
            <p:nvPr/>
          </p:nvSpPr>
          <p:spPr>
            <a:xfrm>
              <a:off x="0" y="0"/>
              <a:ext cx="12523486" cy="6350000"/>
            </a:xfrm>
            <a:custGeom>
              <a:avLst/>
              <a:gdLst/>
              <a:ahLst/>
              <a:cxnLst/>
              <a:rect l="l" t="t" r="r" b="b"/>
              <a:pathLst>
                <a:path w="12523486" h="6350000">
                  <a:moveTo>
                    <a:pt x="12378706" y="6205220"/>
                  </a:moveTo>
                  <a:lnTo>
                    <a:pt x="12523486" y="6205220"/>
                  </a:lnTo>
                  <a:lnTo>
                    <a:pt x="12523486" y="6350000"/>
                  </a:lnTo>
                  <a:lnTo>
                    <a:pt x="12378706" y="6350000"/>
                  </a:lnTo>
                  <a:lnTo>
                    <a:pt x="12378706"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12378706" y="144780"/>
                  </a:moveTo>
                  <a:lnTo>
                    <a:pt x="12523486" y="144780"/>
                  </a:lnTo>
                  <a:lnTo>
                    <a:pt x="12523486" y="6205220"/>
                  </a:lnTo>
                  <a:lnTo>
                    <a:pt x="12378706" y="6205220"/>
                  </a:lnTo>
                  <a:lnTo>
                    <a:pt x="12378706" y="144780"/>
                  </a:lnTo>
                  <a:close/>
                  <a:moveTo>
                    <a:pt x="144780" y="6205220"/>
                  </a:moveTo>
                  <a:lnTo>
                    <a:pt x="12378706" y="6205220"/>
                  </a:lnTo>
                  <a:lnTo>
                    <a:pt x="12378706" y="6350000"/>
                  </a:lnTo>
                  <a:lnTo>
                    <a:pt x="144780" y="6350000"/>
                  </a:lnTo>
                  <a:lnTo>
                    <a:pt x="144780" y="6205220"/>
                  </a:lnTo>
                  <a:close/>
                  <a:moveTo>
                    <a:pt x="12378706" y="0"/>
                  </a:moveTo>
                  <a:lnTo>
                    <a:pt x="12523486" y="0"/>
                  </a:lnTo>
                  <a:lnTo>
                    <a:pt x="12523486" y="144780"/>
                  </a:lnTo>
                  <a:lnTo>
                    <a:pt x="12378706" y="144780"/>
                  </a:lnTo>
                  <a:lnTo>
                    <a:pt x="12378706" y="0"/>
                  </a:lnTo>
                  <a:close/>
                  <a:moveTo>
                    <a:pt x="0" y="0"/>
                  </a:moveTo>
                  <a:lnTo>
                    <a:pt x="144780" y="0"/>
                  </a:lnTo>
                  <a:lnTo>
                    <a:pt x="144780" y="144780"/>
                  </a:lnTo>
                  <a:lnTo>
                    <a:pt x="0" y="144780"/>
                  </a:lnTo>
                  <a:lnTo>
                    <a:pt x="0" y="0"/>
                  </a:lnTo>
                  <a:close/>
                  <a:moveTo>
                    <a:pt x="144780" y="0"/>
                  </a:moveTo>
                  <a:lnTo>
                    <a:pt x="12378706" y="0"/>
                  </a:lnTo>
                  <a:lnTo>
                    <a:pt x="12378706" y="144780"/>
                  </a:lnTo>
                  <a:lnTo>
                    <a:pt x="144780" y="144780"/>
                  </a:lnTo>
                  <a:lnTo>
                    <a:pt x="144780" y="0"/>
                  </a:lnTo>
                  <a:close/>
                </a:path>
              </a:pathLst>
            </a:custGeom>
            <a:solidFill>
              <a:srgbClr val="FFDC00"/>
            </a:solidFill>
          </p:spPr>
          <p:txBody>
            <a:bodyPr/>
            <a:lstStyle/>
            <a:p>
              <a:endParaRPr lang="en-US"/>
            </a:p>
          </p:txBody>
        </p:sp>
      </p:grpSp>
      <p:grpSp>
        <p:nvGrpSpPr>
          <p:cNvPr id="7" name="Group 7"/>
          <p:cNvGrpSpPr/>
          <p:nvPr/>
        </p:nvGrpSpPr>
        <p:grpSpPr>
          <a:xfrm>
            <a:off x="6687325" y="665825"/>
            <a:ext cx="9205934" cy="1055481"/>
            <a:chOff x="0" y="0"/>
            <a:chExt cx="1769532" cy="202881"/>
          </a:xfrm>
        </p:grpSpPr>
        <p:sp>
          <p:nvSpPr>
            <p:cNvPr id="8" name="Freeform 8"/>
            <p:cNvSpPr/>
            <p:nvPr/>
          </p:nvSpPr>
          <p:spPr>
            <a:xfrm>
              <a:off x="0" y="0"/>
              <a:ext cx="1769532" cy="202881"/>
            </a:xfrm>
            <a:custGeom>
              <a:avLst/>
              <a:gdLst/>
              <a:ahLst/>
              <a:cxnLst/>
              <a:rect l="l" t="t" r="r" b="b"/>
              <a:pathLst>
                <a:path w="1769532" h="202881">
                  <a:moveTo>
                    <a:pt x="0" y="0"/>
                  </a:moveTo>
                  <a:lnTo>
                    <a:pt x="1769532" y="0"/>
                  </a:lnTo>
                  <a:lnTo>
                    <a:pt x="1769532" y="202881"/>
                  </a:lnTo>
                  <a:lnTo>
                    <a:pt x="0" y="202881"/>
                  </a:lnTo>
                  <a:close/>
                </a:path>
              </a:pathLst>
            </a:custGeom>
            <a:solidFill>
              <a:srgbClr val="7C45EE"/>
            </a:solidFill>
          </p:spPr>
          <p:txBody>
            <a:bodyPr/>
            <a:lstStyle/>
            <a:p>
              <a:endParaRPr lang="en-US"/>
            </a:p>
          </p:txBody>
        </p:sp>
        <p:sp>
          <p:nvSpPr>
            <p:cNvPr id="9" name="TextBox 9"/>
            <p:cNvSpPr txBox="1"/>
            <p:nvPr/>
          </p:nvSpPr>
          <p:spPr>
            <a:xfrm>
              <a:off x="0" y="-66675"/>
              <a:ext cx="1769532" cy="269556"/>
            </a:xfrm>
            <a:prstGeom prst="rect">
              <a:avLst/>
            </a:prstGeom>
          </p:spPr>
          <p:txBody>
            <a:bodyPr lIns="50800" tIns="50800" rIns="50800" bIns="50800" rtlCol="0" anchor="ctr"/>
            <a:lstStyle/>
            <a:p>
              <a:pPr algn="ctr">
                <a:lnSpc>
                  <a:spcPts val="4619"/>
                </a:lnSpc>
              </a:pPr>
              <a:r>
                <a:rPr lang="en-US" sz="3299">
                  <a:solidFill>
                    <a:srgbClr val="FFFFFF"/>
                  </a:solidFill>
                  <a:latin typeface="Montserrat"/>
                  <a:ea typeface="Montserrat"/>
                  <a:cs typeface="Montserrat"/>
                  <a:sym typeface="Montserrat"/>
                </a:rPr>
                <a:t>PALMER COLLEGE OF CHIROPRACTIC</a:t>
              </a:r>
            </a:p>
          </p:txBody>
        </p:sp>
      </p:grpSp>
      <p:sp>
        <p:nvSpPr>
          <p:cNvPr id="10" name="TextBox 10"/>
          <p:cNvSpPr txBox="1"/>
          <p:nvPr/>
        </p:nvSpPr>
        <p:spPr>
          <a:xfrm>
            <a:off x="3070662" y="4199584"/>
            <a:ext cx="5934459" cy="3179529"/>
          </a:xfrm>
          <a:prstGeom prst="rect">
            <a:avLst/>
          </a:prstGeom>
        </p:spPr>
        <p:txBody>
          <a:bodyPr lIns="0" tIns="0" rIns="0" bIns="0" rtlCol="0" anchor="t">
            <a:spAutoFit/>
          </a:bodyPr>
          <a:lstStyle/>
          <a:p>
            <a:pPr marL="776971" lvl="1" indent="-388486" algn="l">
              <a:lnSpc>
                <a:spcPts val="3598"/>
              </a:lnSpc>
              <a:buFont typeface="Arial"/>
              <a:buChar char="•"/>
            </a:pPr>
            <a:r>
              <a:rPr lang="en-US" sz="3598" spc="71">
                <a:solidFill>
                  <a:srgbClr val="000000"/>
                </a:solidFill>
                <a:latin typeface="Montserrat"/>
                <a:ea typeface="Montserrat"/>
                <a:cs typeface="Montserrat"/>
                <a:sym typeface="Montserrat"/>
              </a:rPr>
              <a:t>Main Campus</a:t>
            </a:r>
          </a:p>
          <a:p>
            <a:pPr marL="1553943" lvl="2" indent="-517981" algn="l">
              <a:lnSpc>
                <a:spcPts val="3598"/>
              </a:lnSpc>
              <a:buFont typeface="Arial"/>
              <a:buChar char="⚬"/>
            </a:pPr>
            <a:r>
              <a:rPr lang="en-US" sz="3598" spc="71">
                <a:solidFill>
                  <a:srgbClr val="000000"/>
                </a:solidFill>
                <a:latin typeface="Montserrat"/>
                <a:ea typeface="Montserrat"/>
                <a:cs typeface="Montserrat"/>
                <a:sym typeface="Montserrat"/>
              </a:rPr>
              <a:t>Davenport, IA</a:t>
            </a:r>
          </a:p>
          <a:p>
            <a:pPr algn="l">
              <a:lnSpc>
                <a:spcPts val="3598"/>
              </a:lnSpc>
            </a:pPr>
            <a:endParaRPr lang="en-US" sz="3598" spc="71">
              <a:solidFill>
                <a:srgbClr val="000000"/>
              </a:solidFill>
              <a:latin typeface="Montserrat"/>
              <a:ea typeface="Montserrat"/>
              <a:cs typeface="Montserrat"/>
              <a:sym typeface="Montserrat"/>
            </a:endParaRPr>
          </a:p>
          <a:p>
            <a:pPr marL="776971" lvl="1" indent="-388486" algn="l">
              <a:lnSpc>
                <a:spcPts val="3598"/>
              </a:lnSpc>
              <a:buFont typeface="Arial"/>
              <a:buChar char="•"/>
            </a:pPr>
            <a:r>
              <a:rPr lang="en-US" sz="3598" spc="71">
                <a:solidFill>
                  <a:srgbClr val="000000"/>
                </a:solidFill>
                <a:latin typeface="Montserrat"/>
                <a:ea typeface="Montserrat"/>
                <a:cs typeface="Montserrat"/>
                <a:sym typeface="Montserrat"/>
              </a:rPr>
              <a:t>Florida Campus</a:t>
            </a:r>
          </a:p>
          <a:p>
            <a:pPr marL="1553943" lvl="2" indent="-517981" algn="l">
              <a:lnSpc>
                <a:spcPts val="3598"/>
              </a:lnSpc>
              <a:buFont typeface="Arial"/>
              <a:buChar char="⚬"/>
            </a:pPr>
            <a:r>
              <a:rPr lang="en-US" sz="3598" spc="71">
                <a:solidFill>
                  <a:srgbClr val="000000"/>
                </a:solidFill>
                <a:latin typeface="Montserrat"/>
                <a:ea typeface="Montserrat"/>
                <a:cs typeface="Montserrat"/>
                <a:sym typeface="Montserrat"/>
              </a:rPr>
              <a:t>Port Orange, FL </a:t>
            </a:r>
          </a:p>
          <a:p>
            <a:pPr algn="l">
              <a:lnSpc>
                <a:spcPts val="3598"/>
              </a:lnSpc>
            </a:pPr>
            <a:endParaRPr lang="en-US" sz="3598" spc="71">
              <a:solidFill>
                <a:srgbClr val="000000"/>
              </a:solidFill>
              <a:latin typeface="Montserrat"/>
              <a:ea typeface="Montserrat"/>
              <a:cs typeface="Montserrat"/>
              <a:sym typeface="Montserrat"/>
            </a:endParaRPr>
          </a:p>
          <a:p>
            <a:pPr marL="776971" lvl="1" indent="-388486" algn="l">
              <a:lnSpc>
                <a:spcPts val="3598"/>
              </a:lnSpc>
              <a:buFont typeface="Arial"/>
              <a:buChar char="•"/>
            </a:pPr>
            <a:r>
              <a:rPr lang="en-US" sz="3598" spc="71">
                <a:solidFill>
                  <a:srgbClr val="000000"/>
                </a:solidFill>
                <a:latin typeface="Montserrat"/>
                <a:ea typeface="Montserrat"/>
                <a:cs typeface="Montserrat"/>
                <a:sym typeface="Montserrat"/>
              </a:rPr>
              <a:t>13 library staff</a:t>
            </a:r>
          </a:p>
        </p:txBody>
      </p:sp>
      <p:sp>
        <p:nvSpPr>
          <p:cNvPr id="11" name="TextBox 11"/>
          <p:cNvSpPr txBox="1"/>
          <p:nvPr/>
        </p:nvSpPr>
        <p:spPr>
          <a:xfrm>
            <a:off x="3235400" y="3019954"/>
            <a:ext cx="4987224" cy="577800"/>
          </a:xfrm>
          <a:prstGeom prst="rect">
            <a:avLst/>
          </a:prstGeom>
        </p:spPr>
        <p:txBody>
          <a:bodyPr lIns="0" tIns="0" rIns="0" bIns="0" rtlCol="0" anchor="t">
            <a:spAutoFit/>
          </a:bodyPr>
          <a:lstStyle/>
          <a:p>
            <a:pPr algn="ctr">
              <a:lnSpc>
                <a:spcPts val="4373"/>
              </a:lnSpc>
            </a:pPr>
            <a:r>
              <a:rPr lang="en-US" sz="4373" spc="87">
                <a:solidFill>
                  <a:srgbClr val="000000"/>
                </a:solidFill>
                <a:latin typeface="Montserrat"/>
                <a:ea typeface="Montserrat"/>
                <a:cs typeface="Montserrat"/>
                <a:sym typeface="Montserrat"/>
              </a:rPr>
              <a:t>LOCATIONS</a:t>
            </a:r>
          </a:p>
        </p:txBody>
      </p:sp>
      <p:sp>
        <p:nvSpPr>
          <p:cNvPr id="12" name="TextBox 12"/>
          <p:cNvSpPr txBox="1"/>
          <p:nvPr/>
        </p:nvSpPr>
        <p:spPr>
          <a:xfrm>
            <a:off x="9523329" y="4190059"/>
            <a:ext cx="5986521" cy="3500566"/>
          </a:xfrm>
          <a:prstGeom prst="rect">
            <a:avLst/>
          </a:prstGeom>
        </p:spPr>
        <p:txBody>
          <a:bodyPr lIns="0" tIns="0" rIns="0" bIns="0" rtlCol="0" anchor="t">
            <a:spAutoFit/>
          </a:bodyPr>
          <a:lstStyle/>
          <a:p>
            <a:pPr marL="747522" lvl="1" indent="-373761" algn="l">
              <a:lnSpc>
                <a:spcPts val="3462"/>
              </a:lnSpc>
              <a:buFont typeface="Arial"/>
              <a:buChar char="•"/>
            </a:pPr>
            <a:r>
              <a:rPr lang="en-US" sz="3462" spc="69">
                <a:solidFill>
                  <a:srgbClr val="000000"/>
                </a:solidFill>
                <a:latin typeface="Montserrat"/>
                <a:ea typeface="Montserrat"/>
                <a:cs typeface="Montserrat"/>
                <a:sym typeface="Montserrat"/>
              </a:rPr>
              <a:t>1900+ Doctor of Chiropractic (DC) students</a:t>
            </a:r>
          </a:p>
          <a:p>
            <a:pPr algn="l">
              <a:lnSpc>
                <a:spcPts val="3462"/>
              </a:lnSpc>
            </a:pPr>
            <a:endParaRPr lang="en-US" sz="3462" spc="69">
              <a:solidFill>
                <a:srgbClr val="000000"/>
              </a:solidFill>
              <a:latin typeface="Montserrat"/>
              <a:ea typeface="Montserrat"/>
              <a:cs typeface="Montserrat"/>
              <a:sym typeface="Montserrat"/>
            </a:endParaRPr>
          </a:p>
          <a:p>
            <a:pPr marL="747522" lvl="1" indent="-373761" algn="l">
              <a:lnSpc>
                <a:spcPts val="3462"/>
              </a:lnSpc>
              <a:buFont typeface="Arial"/>
              <a:buChar char="•"/>
            </a:pPr>
            <a:r>
              <a:rPr lang="en-US" sz="3462" spc="69">
                <a:solidFill>
                  <a:srgbClr val="000000"/>
                </a:solidFill>
                <a:latin typeface="Montserrat"/>
                <a:ea typeface="Montserrat"/>
                <a:cs typeface="Montserrat"/>
                <a:sym typeface="Montserrat"/>
              </a:rPr>
              <a:t>30+ Bachelor of Sciences (BS) students</a:t>
            </a:r>
          </a:p>
          <a:p>
            <a:pPr algn="l">
              <a:lnSpc>
                <a:spcPts val="3462"/>
              </a:lnSpc>
            </a:pPr>
            <a:endParaRPr lang="en-US" sz="3462" spc="69">
              <a:solidFill>
                <a:srgbClr val="000000"/>
              </a:solidFill>
              <a:latin typeface="Montserrat"/>
              <a:ea typeface="Montserrat"/>
              <a:cs typeface="Montserrat"/>
              <a:sym typeface="Montserrat"/>
            </a:endParaRPr>
          </a:p>
          <a:p>
            <a:pPr marL="747522" lvl="1" indent="-373761" algn="l">
              <a:lnSpc>
                <a:spcPts val="3462"/>
              </a:lnSpc>
              <a:buFont typeface="Arial"/>
              <a:buChar char="•"/>
            </a:pPr>
            <a:r>
              <a:rPr lang="en-US" sz="3462" spc="69">
                <a:solidFill>
                  <a:srgbClr val="000000"/>
                </a:solidFill>
                <a:latin typeface="Montserrat"/>
                <a:ea typeface="Montserrat"/>
                <a:cs typeface="Montserrat"/>
                <a:sym typeface="Montserrat"/>
              </a:rPr>
              <a:t>120+ faculty</a:t>
            </a:r>
          </a:p>
        </p:txBody>
      </p:sp>
      <p:sp>
        <p:nvSpPr>
          <p:cNvPr id="13" name="TextBox 13"/>
          <p:cNvSpPr txBox="1"/>
          <p:nvPr/>
        </p:nvSpPr>
        <p:spPr>
          <a:xfrm>
            <a:off x="10287000" y="3019954"/>
            <a:ext cx="4459178" cy="577800"/>
          </a:xfrm>
          <a:prstGeom prst="rect">
            <a:avLst/>
          </a:prstGeom>
        </p:spPr>
        <p:txBody>
          <a:bodyPr lIns="0" tIns="0" rIns="0" bIns="0" rtlCol="0" anchor="t">
            <a:spAutoFit/>
          </a:bodyPr>
          <a:lstStyle/>
          <a:p>
            <a:pPr algn="ctr">
              <a:lnSpc>
                <a:spcPts val="4373"/>
              </a:lnSpc>
            </a:pPr>
            <a:r>
              <a:rPr lang="en-US" sz="4373" spc="87">
                <a:solidFill>
                  <a:srgbClr val="000000"/>
                </a:solidFill>
                <a:latin typeface="Montserrat"/>
                <a:ea typeface="Montserrat"/>
                <a:cs typeface="Montserrat"/>
                <a:sym typeface="Montserrat"/>
              </a:rPr>
              <a:t>POPULATION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6398578" y="2239736"/>
            <a:ext cx="5490844" cy="7321125"/>
          </a:xfrm>
          <a:custGeom>
            <a:avLst/>
            <a:gdLst/>
            <a:ahLst/>
            <a:cxnLst/>
            <a:rect l="l" t="t" r="r" b="b"/>
            <a:pathLst>
              <a:path w="5490844" h="7321125">
                <a:moveTo>
                  <a:pt x="0" y="0"/>
                </a:moveTo>
                <a:lnTo>
                  <a:pt x="5490844" y="0"/>
                </a:lnTo>
                <a:lnTo>
                  <a:pt x="5490844" y="7321125"/>
                </a:lnTo>
                <a:lnTo>
                  <a:pt x="0" y="7321125"/>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4433187" y="388572"/>
            <a:ext cx="8846578"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BOARD GAMES &amp; PUZZLES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3830059"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3830059" y="2486690"/>
            <a:ext cx="4549508" cy="6053399"/>
          </a:xfrm>
          <a:custGeom>
            <a:avLst/>
            <a:gdLst/>
            <a:ahLst/>
            <a:cxnLst/>
            <a:rect l="l" t="t" r="r" b="b"/>
            <a:pathLst>
              <a:path w="4549508" h="6053399">
                <a:moveTo>
                  <a:pt x="0" y="0"/>
                </a:moveTo>
                <a:lnTo>
                  <a:pt x="4549508" y="0"/>
                </a:lnTo>
                <a:lnTo>
                  <a:pt x="4549508" y="6053399"/>
                </a:lnTo>
                <a:lnTo>
                  <a:pt x="0" y="6053399"/>
                </a:lnTo>
                <a:lnTo>
                  <a:pt x="0" y="0"/>
                </a:lnTo>
                <a:close/>
              </a:path>
            </a:pathLst>
          </a:custGeom>
          <a:blipFill>
            <a:blip r:embed="rId4"/>
            <a:stretch>
              <a:fillRect/>
            </a:stretch>
          </a:blipFill>
        </p:spPr>
        <p:txBody>
          <a:bodyPr/>
          <a:lstStyle/>
          <a:p>
            <a:endParaRPr lang="en-US"/>
          </a:p>
        </p:txBody>
      </p:sp>
      <p:sp>
        <p:nvSpPr>
          <p:cNvPr id="8" name="Freeform 8"/>
          <p:cNvSpPr/>
          <p:nvPr/>
        </p:nvSpPr>
        <p:spPr>
          <a:xfrm>
            <a:off x="9908433" y="2605774"/>
            <a:ext cx="4549508" cy="6053399"/>
          </a:xfrm>
          <a:custGeom>
            <a:avLst/>
            <a:gdLst/>
            <a:ahLst/>
            <a:cxnLst/>
            <a:rect l="l" t="t" r="r" b="b"/>
            <a:pathLst>
              <a:path w="4549508" h="6053399">
                <a:moveTo>
                  <a:pt x="0" y="0"/>
                </a:moveTo>
                <a:lnTo>
                  <a:pt x="4549508" y="0"/>
                </a:lnTo>
                <a:lnTo>
                  <a:pt x="4549508" y="6053399"/>
                </a:lnTo>
                <a:lnTo>
                  <a:pt x="0" y="6053399"/>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CHIROPRACTIC TOOLS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830059"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6366675" y="1933750"/>
            <a:ext cx="5787376" cy="7716501"/>
          </a:xfrm>
          <a:custGeom>
            <a:avLst/>
            <a:gdLst/>
            <a:ahLst/>
            <a:cxnLst/>
            <a:rect l="l" t="t" r="r" b="b"/>
            <a:pathLst>
              <a:path w="5787376" h="7716501">
                <a:moveTo>
                  <a:pt x="0" y="0"/>
                </a:moveTo>
                <a:lnTo>
                  <a:pt x="5787376" y="0"/>
                </a:lnTo>
                <a:lnTo>
                  <a:pt x="5787376" y="7716502"/>
                </a:lnTo>
                <a:lnTo>
                  <a:pt x="0" y="7716502"/>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267028"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COURSE RESERVES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830059"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6147508" y="2041946"/>
            <a:ext cx="5992984" cy="7816936"/>
          </a:xfrm>
          <a:custGeom>
            <a:avLst/>
            <a:gdLst/>
            <a:ahLst/>
            <a:cxnLst/>
            <a:rect l="l" t="t" r="r" b="b"/>
            <a:pathLst>
              <a:path w="5992984" h="7816936">
                <a:moveTo>
                  <a:pt x="0" y="0"/>
                </a:moveTo>
                <a:lnTo>
                  <a:pt x="5992984" y="0"/>
                </a:lnTo>
                <a:lnTo>
                  <a:pt x="5992984" y="7816936"/>
                </a:lnTo>
                <a:lnTo>
                  <a:pt x="0" y="7816936"/>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OPEN 7 DAYS A WEEK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542535"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3637673" y="2641787"/>
            <a:ext cx="10437605" cy="6964729"/>
          </a:xfrm>
          <a:custGeom>
            <a:avLst/>
            <a:gdLst/>
            <a:ahLst/>
            <a:cxnLst/>
            <a:rect l="l" t="t" r="r" b="b"/>
            <a:pathLst>
              <a:path w="10437605" h="6964729">
                <a:moveTo>
                  <a:pt x="0" y="0"/>
                </a:moveTo>
                <a:lnTo>
                  <a:pt x="10437605" y="0"/>
                </a:lnTo>
                <a:lnTo>
                  <a:pt x="10437605" y="6964729"/>
                </a:lnTo>
                <a:lnTo>
                  <a:pt x="0" y="6964729"/>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E-BOOKS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830059"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5772261" y="2588052"/>
            <a:ext cx="6743478" cy="5825403"/>
          </a:xfrm>
          <a:custGeom>
            <a:avLst/>
            <a:gdLst/>
            <a:ahLst/>
            <a:cxnLst/>
            <a:rect l="l" t="t" r="r" b="b"/>
            <a:pathLst>
              <a:path w="6743478" h="5825403">
                <a:moveTo>
                  <a:pt x="0" y="0"/>
                </a:moveTo>
                <a:lnTo>
                  <a:pt x="6743478" y="0"/>
                </a:lnTo>
                <a:lnTo>
                  <a:pt x="6743478" y="5825404"/>
                </a:lnTo>
                <a:lnTo>
                  <a:pt x="0" y="5825404"/>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ASK A LIBRARIAN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3748503"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3624090" y="2401895"/>
            <a:ext cx="11039819" cy="7359879"/>
          </a:xfrm>
          <a:custGeom>
            <a:avLst/>
            <a:gdLst/>
            <a:ahLst/>
            <a:cxnLst/>
            <a:rect l="l" t="t" r="r" b="b"/>
            <a:pathLst>
              <a:path w="11039819" h="7359879">
                <a:moveTo>
                  <a:pt x="0" y="0"/>
                </a:moveTo>
                <a:lnTo>
                  <a:pt x="11039820" y="0"/>
                </a:lnTo>
                <a:lnTo>
                  <a:pt x="11039820" y="7359879"/>
                </a:lnTo>
                <a:lnTo>
                  <a:pt x="0" y="7359879"/>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5069110"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QUIET STUDY AREA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3830059"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3447652" y="2124472"/>
            <a:ext cx="11392695" cy="7576142"/>
          </a:xfrm>
          <a:custGeom>
            <a:avLst/>
            <a:gdLst/>
            <a:ahLst/>
            <a:cxnLst/>
            <a:rect l="l" t="t" r="r" b="b"/>
            <a:pathLst>
              <a:path w="11392695" h="7576142">
                <a:moveTo>
                  <a:pt x="0" y="0"/>
                </a:moveTo>
                <a:lnTo>
                  <a:pt x="11392696" y="0"/>
                </a:lnTo>
                <a:lnTo>
                  <a:pt x="11392696" y="7576142"/>
                </a:lnTo>
                <a:lnTo>
                  <a:pt x="0" y="7576142"/>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4997557"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OFF-CAMPUS ACCESS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830059" y="239930"/>
            <a:ext cx="10627882" cy="1194539"/>
            <a:chOff x="0" y="0"/>
            <a:chExt cx="29024689" cy="3262279"/>
          </a:xfrm>
        </p:grpSpPr>
        <p:sp>
          <p:nvSpPr>
            <p:cNvPr id="5" name="Freeform 5"/>
            <p:cNvSpPr/>
            <p:nvPr/>
          </p:nvSpPr>
          <p:spPr>
            <a:xfrm>
              <a:off x="72390" y="72390"/>
              <a:ext cx="28879911" cy="3117499"/>
            </a:xfrm>
            <a:custGeom>
              <a:avLst/>
              <a:gdLst/>
              <a:ahLst/>
              <a:cxnLst/>
              <a:rect l="l" t="t" r="r" b="b"/>
              <a:pathLst>
                <a:path w="28879911" h="3117499">
                  <a:moveTo>
                    <a:pt x="0" y="0"/>
                  </a:moveTo>
                  <a:lnTo>
                    <a:pt x="28879911" y="0"/>
                  </a:lnTo>
                  <a:lnTo>
                    <a:pt x="28879911" y="3117499"/>
                  </a:lnTo>
                  <a:lnTo>
                    <a:pt x="0" y="3117499"/>
                  </a:lnTo>
                  <a:lnTo>
                    <a:pt x="0" y="0"/>
                  </a:lnTo>
                  <a:close/>
                </a:path>
              </a:pathLst>
            </a:custGeom>
            <a:solidFill>
              <a:srgbClr val="FFFFFF"/>
            </a:solidFill>
          </p:spPr>
          <p:txBody>
            <a:bodyPr/>
            <a:lstStyle/>
            <a:p>
              <a:endParaRPr lang="en-US"/>
            </a:p>
          </p:txBody>
        </p:sp>
        <p:sp>
          <p:nvSpPr>
            <p:cNvPr id="6" name="Freeform 6"/>
            <p:cNvSpPr/>
            <p:nvPr/>
          </p:nvSpPr>
          <p:spPr>
            <a:xfrm>
              <a:off x="0" y="0"/>
              <a:ext cx="29024690" cy="3262279"/>
            </a:xfrm>
            <a:custGeom>
              <a:avLst/>
              <a:gdLst/>
              <a:ahLst/>
              <a:cxnLst/>
              <a:rect l="l" t="t" r="r" b="b"/>
              <a:pathLst>
                <a:path w="29024690" h="3262279">
                  <a:moveTo>
                    <a:pt x="28879909" y="3117499"/>
                  </a:moveTo>
                  <a:lnTo>
                    <a:pt x="29024690" y="3117499"/>
                  </a:lnTo>
                  <a:lnTo>
                    <a:pt x="29024690" y="3262279"/>
                  </a:lnTo>
                  <a:lnTo>
                    <a:pt x="28879909" y="3262279"/>
                  </a:lnTo>
                  <a:lnTo>
                    <a:pt x="28879909" y="3117499"/>
                  </a:lnTo>
                  <a:close/>
                  <a:moveTo>
                    <a:pt x="0" y="144780"/>
                  </a:moveTo>
                  <a:lnTo>
                    <a:pt x="144780" y="144780"/>
                  </a:lnTo>
                  <a:lnTo>
                    <a:pt x="144780" y="3117499"/>
                  </a:lnTo>
                  <a:lnTo>
                    <a:pt x="0" y="3117499"/>
                  </a:lnTo>
                  <a:lnTo>
                    <a:pt x="0" y="144780"/>
                  </a:lnTo>
                  <a:close/>
                  <a:moveTo>
                    <a:pt x="0" y="3117499"/>
                  </a:moveTo>
                  <a:lnTo>
                    <a:pt x="144780" y="3117499"/>
                  </a:lnTo>
                  <a:lnTo>
                    <a:pt x="144780" y="3262279"/>
                  </a:lnTo>
                  <a:lnTo>
                    <a:pt x="0" y="3262279"/>
                  </a:lnTo>
                  <a:lnTo>
                    <a:pt x="0" y="3117499"/>
                  </a:lnTo>
                  <a:close/>
                  <a:moveTo>
                    <a:pt x="28879909" y="144780"/>
                  </a:moveTo>
                  <a:lnTo>
                    <a:pt x="29024690" y="144780"/>
                  </a:lnTo>
                  <a:lnTo>
                    <a:pt x="29024690" y="3117499"/>
                  </a:lnTo>
                  <a:lnTo>
                    <a:pt x="28879909" y="3117499"/>
                  </a:lnTo>
                  <a:lnTo>
                    <a:pt x="28879909" y="144780"/>
                  </a:lnTo>
                  <a:close/>
                  <a:moveTo>
                    <a:pt x="144780" y="3117499"/>
                  </a:moveTo>
                  <a:lnTo>
                    <a:pt x="28879909" y="3117499"/>
                  </a:lnTo>
                  <a:lnTo>
                    <a:pt x="28879909" y="3262279"/>
                  </a:lnTo>
                  <a:lnTo>
                    <a:pt x="144780" y="3262279"/>
                  </a:lnTo>
                  <a:lnTo>
                    <a:pt x="144780" y="3117499"/>
                  </a:lnTo>
                  <a:close/>
                  <a:moveTo>
                    <a:pt x="28879909" y="0"/>
                  </a:moveTo>
                  <a:lnTo>
                    <a:pt x="29024690" y="0"/>
                  </a:lnTo>
                  <a:lnTo>
                    <a:pt x="29024690" y="144780"/>
                  </a:lnTo>
                  <a:lnTo>
                    <a:pt x="28879909" y="144780"/>
                  </a:lnTo>
                  <a:lnTo>
                    <a:pt x="28879909" y="0"/>
                  </a:lnTo>
                  <a:close/>
                  <a:moveTo>
                    <a:pt x="0" y="0"/>
                  </a:moveTo>
                  <a:lnTo>
                    <a:pt x="144780" y="0"/>
                  </a:lnTo>
                  <a:lnTo>
                    <a:pt x="144780" y="144780"/>
                  </a:lnTo>
                  <a:lnTo>
                    <a:pt x="0" y="144780"/>
                  </a:lnTo>
                  <a:lnTo>
                    <a:pt x="0" y="0"/>
                  </a:lnTo>
                  <a:close/>
                  <a:moveTo>
                    <a:pt x="144780" y="0"/>
                  </a:moveTo>
                  <a:lnTo>
                    <a:pt x="28879909" y="0"/>
                  </a:lnTo>
                  <a:lnTo>
                    <a:pt x="28879909" y="144780"/>
                  </a:lnTo>
                  <a:lnTo>
                    <a:pt x="144780" y="144780"/>
                  </a:lnTo>
                  <a:lnTo>
                    <a:pt x="144780" y="0"/>
                  </a:lnTo>
                  <a:close/>
                </a:path>
              </a:pathLst>
            </a:custGeom>
            <a:solidFill>
              <a:srgbClr val="FFDC00"/>
            </a:solidFill>
          </p:spPr>
          <p:txBody>
            <a:bodyPr/>
            <a:lstStyle/>
            <a:p>
              <a:endParaRPr lang="en-US"/>
            </a:p>
          </p:txBody>
        </p:sp>
      </p:grpSp>
      <p:sp>
        <p:nvSpPr>
          <p:cNvPr id="7" name="Freeform 7"/>
          <p:cNvSpPr/>
          <p:nvPr/>
        </p:nvSpPr>
        <p:spPr>
          <a:xfrm>
            <a:off x="5538568" y="1833837"/>
            <a:ext cx="7210864" cy="7787293"/>
          </a:xfrm>
          <a:custGeom>
            <a:avLst/>
            <a:gdLst/>
            <a:ahLst/>
            <a:cxnLst/>
            <a:rect l="l" t="t" r="r" b="b"/>
            <a:pathLst>
              <a:path w="7210864" h="7787293">
                <a:moveTo>
                  <a:pt x="0" y="0"/>
                </a:moveTo>
                <a:lnTo>
                  <a:pt x="7210864" y="0"/>
                </a:lnTo>
                <a:lnTo>
                  <a:pt x="7210864" y="7787294"/>
                </a:lnTo>
                <a:lnTo>
                  <a:pt x="0" y="7787294"/>
                </a:lnTo>
                <a:lnTo>
                  <a:pt x="0" y="0"/>
                </a:lnTo>
                <a:close/>
              </a:path>
            </a:pathLst>
          </a:custGeom>
          <a:blipFill>
            <a:blip r:embed="rId3"/>
            <a:stretch>
              <a:fillRect l="-88018" t="-107339" r="-247309" b="-94988"/>
            </a:stretch>
          </a:blipFill>
        </p:spPr>
        <p:txBody>
          <a:bodyPr/>
          <a:lstStyle/>
          <a:p>
            <a:endParaRPr lang="en-US"/>
          </a:p>
        </p:txBody>
      </p:sp>
      <p:sp>
        <p:nvSpPr>
          <p:cNvPr id="8" name="TextBox 8"/>
          <p:cNvSpPr txBox="1"/>
          <p:nvPr/>
        </p:nvSpPr>
        <p:spPr>
          <a:xfrm>
            <a:off x="5150666" y="388572"/>
            <a:ext cx="7986669" cy="811530"/>
          </a:xfrm>
          <a:prstGeom prst="rect">
            <a:avLst/>
          </a:prstGeom>
        </p:spPr>
        <p:txBody>
          <a:bodyPr lIns="0" tIns="0" rIns="0" bIns="0" rtlCol="0" anchor="t">
            <a:spAutoFit/>
          </a:bodyPr>
          <a:lstStyle/>
          <a:p>
            <a:pPr algn="ctr">
              <a:lnSpc>
                <a:spcPts val="6719"/>
              </a:lnSpc>
            </a:pPr>
            <a:r>
              <a:rPr lang="en-US" sz="4799">
                <a:solidFill>
                  <a:srgbClr val="000000"/>
                </a:solidFill>
                <a:latin typeface="Montserrat"/>
                <a:ea typeface="Montserrat"/>
                <a:cs typeface="Montserrat"/>
                <a:sym typeface="Montserrat"/>
              </a:rPr>
              <a:t>BUTTONS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2"/>
                </a:ext>
              </a:extLst>
            </a:blip>
            <a:stretch>
              <a:fillRect l="-220" t="-93"/>
            </a:stretch>
          </a:blipFill>
        </p:spPr>
        <p:txBody>
          <a:bodyPr/>
          <a:lstStyle/>
          <a:p>
            <a:endParaRPr lang="en-US"/>
          </a:p>
        </p:txBody>
      </p:sp>
      <p:grpSp>
        <p:nvGrpSpPr>
          <p:cNvPr id="4" name="Group 4"/>
          <p:cNvGrpSpPr/>
          <p:nvPr/>
        </p:nvGrpSpPr>
        <p:grpSpPr>
          <a:xfrm>
            <a:off x="3101549" y="687856"/>
            <a:ext cx="12317628" cy="8835761"/>
            <a:chOff x="0" y="0"/>
            <a:chExt cx="13499107" cy="9683268"/>
          </a:xfrm>
        </p:grpSpPr>
        <p:sp>
          <p:nvSpPr>
            <p:cNvPr id="5" name="Freeform 5"/>
            <p:cNvSpPr/>
            <p:nvPr/>
          </p:nvSpPr>
          <p:spPr>
            <a:xfrm>
              <a:off x="72390" y="72390"/>
              <a:ext cx="13354327" cy="9538488"/>
            </a:xfrm>
            <a:custGeom>
              <a:avLst/>
              <a:gdLst/>
              <a:ahLst/>
              <a:cxnLst/>
              <a:rect l="l" t="t" r="r" b="b"/>
              <a:pathLst>
                <a:path w="13354327" h="9538488">
                  <a:moveTo>
                    <a:pt x="0" y="0"/>
                  </a:moveTo>
                  <a:lnTo>
                    <a:pt x="13354327" y="0"/>
                  </a:lnTo>
                  <a:lnTo>
                    <a:pt x="13354327" y="9538488"/>
                  </a:lnTo>
                  <a:lnTo>
                    <a:pt x="0" y="9538488"/>
                  </a:lnTo>
                  <a:lnTo>
                    <a:pt x="0" y="0"/>
                  </a:lnTo>
                  <a:close/>
                </a:path>
              </a:pathLst>
            </a:custGeom>
            <a:solidFill>
              <a:srgbClr val="FFFFFF"/>
            </a:solidFill>
          </p:spPr>
          <p:txBody>
            <a:bodyPr/>
            <a:lstStyle/>
            <a:p>
              <a:endParaRPr lang="en-US"/>
            </a:p>
          </p:txBody>
        </p:sp>
        <p:sp>
          <p:nvSpPr>
            <p:cNvPr id="6" name="Freeform 6"/>
            <p:cNvSpPr/>
            <p:nvPr/>
          </p:nvSpPr>
          <p:spPr>
            <a:xfrm>
              <a:off x="0" y="0"/>
              <a:ext cx="13499106" cy="9683268"/>
            </a:xfrm>
            <a:custGeom>
              <a:avLst/>
              <a:gdLst/>
              <a:ahLst/>
              <a:cxnLst/>
              <a:rect l="l" t="t" r="r" b="b"/>
              <a:pathLst>
                <a:path w="13499106" h="9683268">
                  <a:moveTo>
                    <a:pt x="13354328" y="9538488"/>
                  </a:moveTo>
                  <a:lnTo>
                    <a:pt x="13499106" y="9538488"/>
                  </a:lnTo>
                  <a:lnTo>
                    <a:pt x="13499106" y="9683268"/>
                  </a:lnTo>
                  <a:lnTo>
                    <a:pt x="13354328" y="9683268"/>
                  </a:lnTo>
                  <a:lnTo>
                    <a:pt x="13354328" y="9538488"/>
                  </a:lnTo>
                  <a:close/>
                  <a:moveTo>
                    <a:pt x="0" y="144780"/>
                  </a:moveTo>
                  <a:lnTo>
                    <a:pt x="144780" y="144780"/>
                  </a:lnTo>
                  <a:lnTo>
                    <a:pt x="144780" y="9538488"/>
                  </a:lnTo>
                  <a:lnTo>
                    <a:pt x="0" y="9538488"/>
                  </a:lnTo>
                  <a:lnTo>
                    <a:pt x="0" y="144780"/>
                  </a:lnTo>
                  <a:close/>
                  <a:moveTo>
                    <a:pt x="0" y="9538488"/>
                  </a:moveTo>
                  <a:lnTo>
                    <a:pt x="144780" y="9538488"/>
                  </a:lnTo>
                  <a:lnTo>
                    <a:pt x="144780" y="9683268"/>
                  </a:lnTo>
                  <a:lnTo>
                    <a:pt x="0" y="9683268"/>
                  </a:lnTo>
                  <a:lnTo>
                    <a:pt x="0" y="9538488"/>
                  </a:lnTo>
                  <a:close/>
                  <a:moveTo>
                    <a:pt x="13354328" y="144780"/>
                  </a:moveTo>
                  <a:lnTo>
                    <a:pt x="13499106" y="144780"/>
                  </a:lnTo>
                  <a:lnTo>
                    <a:pt x="13499106" y="9538488"/>
                  </a:lnTo>
                  <a:lnTo>
                    <a:pt x="13354328" y="9538488"/>
                  </a:lnTo>
                  <a:lnTo>
                    <a:pt x="13354328" y="144780"/>
                  </a:lnTo>
                  <a:close/>
                  <a:moveTo>
                    <a:pt x="144780" y="9538488"/>
                  </a:moveTo>
                  <a:lnTo>
                    <a:pt x="13354328" y="9538488"/>
                  </a:lnTo>
                  <a:lnTo>
                    <a:pt x="13354328" y="9683268"/>
                  </a:lnTo>
                  <a:lnTo>
                    <a:pt x="144780" y="9683268"/>
                  </a:lnTo>
                  <a:lnTo>
                    <a:pt x="144780" y="9538488"/>
                  </a:lnTo>
                  <a:close/>
                  <a:moveTo>
                    <a:pt x="13354328" y="0"/>
                  </a:moveTo>
                  <a:lnTo>
                    <a:pt x="13499106" y="0"/>
                  </a:lnTo>
                  <a:lnTo>
                    <a:pt x="13499106" y="144780"/>
                  </a:lnTo>
                  <a:lnTo>
                    <a:pt x="13354328" y="144780"/>
                  </a:lnTo>
                  <a:lnTo>
                    <a:pt x="13354328" y="0"/>
                  </a:lnTo>
                  <a:close/>
                  <a:moveTo>
                    <a:pt x="0" y="0"/>
                  </a:moveTo>
                  <a:lnTo>
                    <a:pt x="144780" y="0"/>
                  </a:lnTo>
                  <a:lnTo>
                    <a:pt x="144780" y="144780"/>
                  </a:lnTo>
                  <a:lnTo>
                    <a:pt x="0" y="144780"/>
                  </a:lnTo>
                  <a:lnTo>
                    <a:pt x="0" y="0"/>
                  </a:lnTo>
                  <a:close/>
                  <a:moveTo>
                    <a:pt x="144780" y="0"/>
                  </a:moveTo>
                  <a:lnTo>
                    <a:pt x="13354328" y="0"/>
                  </a:lnTo>
                  <a:lnTo>
                    <a:pt x="13354328" y="144780"/>
                  </a:lnTo>
                  <a:lnTo>
                    <a:pt x="144780" y="144780"/>
                  </a:lnTo>
                  <a:lnTo>
                    <a:pt x="144780" y="0"/>
                  </a:lnTo>
                  <a:close/>
                </a:path>
              </a:pathLst>
            </a:custGeom>
            <a:solidFill>
              <a:srgbClr val="FFDC00"/>
            </a:solidFill>
          </p:spPr>
          <p:txBody>
            <a:bodyPr/>
            <a:lstStyle/>
            <a:p>
              <a:endParaRPr lang="en-US"/>
            </a:p>
          </p:txBody>
        </p:sp>
      </p:grpSp>
      <p:sp>
        <p:nvSpPr>
          <p:cNvPr id="7" name="TextBox 7"/>
          <p:cNvSpPr txBox="1"/>
          <p:nvPr/>
        </p:nvSpPr>
        <p:spPr>
          <a:xfrm>
            <a:off x="3906161" y="790575"/>
            <a:ext cx="10475678" cy="2117487"/>
          </a:xfrm>
          <a:prstGeom prst="rect">
            <a:avLst/>
          </a:prstGeom>
        </p:spPr>
        <p:txBody>
          <a:bodyPr lIns="0" tIns="0" rIns="0" bIns="0" rtlCol="0" anchor="t">
            <a:spAutoFit/>
          </a:bodyPr>
          <a:lstStyle/>
          <a:p>
            <a:pPr algn="ctr">
              <a:lnSpc>
                <a:spcPts val="17264"/>
              </a:lnSpc>
            </a:pPr>
            <a:r>
              <a:rPr lang="en-US" sz="12331">
                <a:solidFill>
                  <a:srgbClr val="000000"/>
                </a:solidFill>
                <a:latin typeface="Montserrat"/>
                <a:ea typeface="Montserrat"/>
                <a:cs typeface="Montserrat"/>
                <a:sym typeface="Montserrat"/>
              </a:rPr>
              <a:t>RESOURCES</a:t>
            </a:r>
          </a:p>
        </p:txBody>
      </p:sp>
      <p:sp>
        <p:nvSpPr>
          <p:cNvPr id="8" name="AutoShape 8"/>
          <p:cNvSpPr/>
          <p:nvPr/>
        </p:nvSpPr>
        <p:spPr>
          <a:xfrm>
            <a:off x="6546437" y="3088953"/>
            <a:ext cx="5195127" cy="0"/>
          </a:xfrm>
          <a:prstGeom prst="line">
            <a:avLst/>
          </a:prstGeom>
          <a:ln w="28575" cap="flat">
            <a:solidFill>
              <a:srgbClr val="7C45EE"/>
            </a:solidFill>
            <a:prstDash val="solid"/>
            <a:headEnd type="none" w="sm" len="sm"/>
            <a:tailEnd type="none" w="sm" len="sm"/>
          </a:ln>
        </p:spPr>
        <p:txBody>
          <a:bodyPr/>
          <a:lstStyle/>
          <a:p>
            <a:endParaRPr lang="en-US"/>
          </a:p>
        </p:txBody>
      </p:sp>
      <p:sp>
        <p:nvSpPr>
          <p:cNvPr id="9" name="TextBox 9"/>
          <p:cNvSpPr txBox="1"/>
          <p:nvPr/>
        </p:nvSpPr>
        <p:spPr>
          <a:xfrm>
            <a:off x="3893976" y="3573829"/>
            <a:ext cx="10732774" cy="5154867"/>
          </a:xfrm>
          <a:prstGeom prst="rect">
            <a:avLst/>
          </a:prstGeom>
        </p:spPr>
        <p:txBody>
          <a:bodyPr lIns="0" tIns="0" rIns="0" bIns="0" rtlCol="0" anchor="t">
            <a:spAutoFit/>
          </a:bodyPr>
          <a:lstStyle/>
          <a:p>
            <a:pPr algn="l">
              <a:lnSpc>
                <a:spcPts val="5148"/>
              </a:lnSpc>
            </a:pPr>
            <a:r>
              <a:rPr lang="en-US" sz="3677">
                <a:solidFill>
                  <a:srgbClr val="000000"/>
                </a:solidFill>
                <a:latin typeface="Montserrat"/>
                <a:ea typeface="Montserrat"/>
                <a:cs typeface="Montserrat"/>
                <a:sym typeface="Montserrat"/>
              </a:rPr>
              <a:t>Adare-Tasiwoopa ápi, S. (2025). </a:t>
            </a:r>
            <a:r>
              <a:rPr lang="en-US" sz="3677" i="1">
                <a:solidFill>
                  <a:srgbClr val="000000"/>
                </a:solidFill>
                <a:latin typeface="Montserrat Italics"/>
                <a:ea typeface="Montserrat Italics"/>
                <a:cs typeface="Montserrat Italics"/>
                <a:sym typeface="Montserrat Italics"/>
              </a:rPr>
              <a:t>Gamify Your College Classroom: Strategies to Foster Critical Thinking and Life Skills Across Disciplines. </a:t>
            </a:r>
            <a:r>
              <a:rPr lang="en-US" sz="3677">
                <a:solidFill>
                  <a:srgbClr val="000000"/>
                </a:solidFill>
                <a:latin typeface="Montserrat"/>
                <a:ea typeface="Montserrat"/>
                <a:cs typeface="Montserrat"/>
                <a:sym typeface="Montserrat"/>
              </a:rPr>
              <a:t>Taylor &amp; Francis Group.</a:t>
            </a:r>
          </a:p>
          <a:p>
            <a:pPr algn="l">
              <a:lnSpc>
                <a:spcPts val="5148"/>
              </a:lnSpc>
            </a:pPr>
            <a:endParaRPr lang="en-US" sz="3677">
              <a:solidFill>
                <a:srgbClr val="000000"/>
              </a:solidFill>
              <a:latin typeface="Montserrat"/>
              <a:ea typeface="Montserrat"/>
              <a:cs typeface="Montserrat"/>
              <a:sym typeface="Montserrat"/>
            </a:endParaRPr>
          </a:p>
          <a:p>
            <a:pPr algn="l">
              <a:lnSpc>
                <a:spcPts val="5148"/>
              </a:lnSpc>
            </a:pPr>
            <a:r>
              <a:rPr lang="en-US" sz="3677">
                <a:solidFill>
                  <a:srgbClr val="000000"/>
                </a:solidFill>
                <a:latin typeface="Montserrat"/>
                <a:ea typeface="Montserrat"/>
                <a:cs typeface="Montserrat"/>
                <a:sym typeface="Montserrat"/>
              </a:rPr>
              <a:t>Crowe, S. &amp; Sclippa, E. (Eds.) (2020). </a:t>
            </a:r>
            <a:r>
              <a:rPr lang="en-US" sz="3677" i="1">
                <a:solidFill>
                  <a:srgbClr val="000000"/>
                </a:solidFill>
                <a:latin typeface="Montserrat Italics"/>
                <a:ea typeface="Montserrat Italics"/>
                <a:cs typeface="Montserrat Italics"/>
                <a:sym typeface="Montserrat Italics"/>
              </a:rPr>
              <a:t>Games and Gamification in Academic Libraries</a:t>
            </a:r>
            <a:r>
              <a:rPr lang="en-US" sz="3677">
                <a:solidFill>
                  <a:srgbClr val="000000"/>
                </a:solidFill>
                <a:latin typeface="Montserrat"/>
                <a:ea typeface="Montserrat"/>
                <a:cs typeface="Montserrat"/>
                <a:sym typeface="Montserrat"/>
              </a:rPr>
              <a:t>. Association of College and Research Libraries.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113" y="512638"/>
            <a:ext cx="16873774" cy="9261725"/>
            <a:chOff x="0" y="0"/>
            <a:chExt cx="15470039" cy="8491239"/>
          </a:xfrm>
        </p:grpSpPr>
        <p:sp>
          <p:nvSpPr>
            <p:cNvPr id="3" name="Freeform 3"/>
            <p:cNvSpPr/>
            <p:nvPr/>
          </p:nvSpPr>
          <p:spPr>
            <a:xfrm>
              <a:off x="72390" y="72390"/>
              <a:ext cx="15325259" cy="8346460"/>
            </a:xfrm>
            <a:custGeom>
              <a:avLst/>
              <a:gdLst/>
              <a:ahLst/>
              <a:cxnLst/>
              <a:rect l="l" t="t" r="r" b="b"/>
              <a:pathLst>
                <a:path w="15325259" h="8346460">
                  <a:moveTo>
                    <a:pt x="0" y="0"/>
                  </a:moveTo>
                  <a:lnTo>
                    <a:pt x="15325259" y="0"/>
                  </a:lnTo>
                  <a:lnTo>
                    <a:pt x="15325259" y="8346460"/>
                  </a:lnTo>
                  <a:lnTo>
                    <a:pt x="0" y="8346460"/>
                  </a:lnTo>
                  <a:lnTo>
                    <a:pt x="0" y="0"/>
                  </a:lnTo>
                  <a:close/>
                </a:path>
              </a:pathLst>
            </a:custGeom>
            <a:solidFill>
              <a:srgbClr val="FFFFFF"/>
            </a:solidFill>
          </p:spPr>
          <p:txBody>
            <a:bodyPr/>
            <a:lstStyle/>
            <a:p>
              <a:endParaRPr lang="en-US"/>
            </a:p>
          </p:txBody>
        </p:sp>
        <p:sp>
          <p:nvSpPr>
            <p:cNvPr id="4" name="Freeform 4"/>
            <p:cNvSpPr/>
            <p:nvPr/>
          </p:nvSpPr>
          <p:spPr>
            <a:xfrm>
              <a:off x="0" y="0"/>
              <a:ext cx="15470040" cy="8491239"/>
            </a:xfrm>
            <a:custGeom>
              <a:avLst/>
              <a:gdLst/>
              <a:ahLst/>
              <a:cxnLst/>
              <a:rect l="l" t="t" r="r" b="b"/>
              <a:pathLst>
                <a:path w="15470040" h="8491239">
                  <a:moveTo>
                    <a:pt x="15325260" y="8346460"/>
                  </a:moveTo>
                  <a:lnTo>
                    <a:pt x="15470040" y="8346460"/>
                  </a:lnTo>
                  <a:lnTo>
                    <a:pt x="15470040" y="8491239"/>
                  </a:lnTo>
                  <a:lnTo>
                    <a:pt x="15325260" y="8491239"/>
                  </a:lnTo>
                  <a:lnTo>
                    <a:pt x="15325260" y="8346460"/>
                  </a:lnTo>
                  <a:close/>
                  <a:moveTo>
                    <a:pt x="0" y="144780"/>
                  </a:moveTo>
                  <a:lnTo>
                    <a:pt x="144780" y="144780"/>
                  </a:lnTo>
                  <a:lnTo>
                    <a:pt x="144780" y="8346460"/>
                  </a:lnTo>
                  <a:lnTo>
                    <a:pt x="0" y="8346460"/>
                  </a:lnTo>
                  <a:lnTo>
                    <a:pt x="0" y="144780"/>
                  </a:lnTo>
                  <a:close/>
                  <a:moveTo>
                    <a:pt x="0" y="8346460"/>
                  </a:moveTo>
                  <a:lnTo>
                    <a:pt x="144780" y="8346460"/>
                  </a:lnTo>
                  <a:lnTo>
                    <a:pt x="144780" y="8491239"/>
                  </a:lnTo>
                  <a:lnTo>
                    <a:pt x="0" y="8491239"/>
                  </a:lnTo>
                  <a:lnTo>
                    <a:pt x="0" y="8346460"/>
                  </a:lnTo>
                  <a:close/>
                  <a:moveTo>
                    <a:pt x="15325260" y="144780"/>
                  </a:moveTo>
                  <a:lnTo>
                    <a:pt x="15470040" y="144780"/>
                  </a:lnTo>
                  <a:lnTo>
                    <a:pt x="15470040" y="8346460"/>
                  </a:lnTo>
                  <a:lnTo>
                    <a:pt x="15325260" y="8346460"/>
                  </a:lnTo>
                  <a:lnTo>
                    <a:pt x="15325260" y="144780"/>
                  </a:lnTo>
                  <a:close/>
                  <a:moveTo>
                    <a:pt x="144780" y="8346460"/>
                  </a:moveTo>
                  <a:lnTo>
                    <a:pt x="15325260" y="8346460"/>
                  </a:lnTo>
                  <a:lnTo>
                    <a:pt x="15325260" y="8491239"/>
                  </a:lnTo>
                  <a:lnTo>
                    <a:pt x="144780" y="8491239"/>
                  </a:lnTo>
                  <a:lnTo>
                    <a:pt x="144780" y="8346460"/>
                  </a:lnTo>
                  <a:close/>
                  <a:moveTo>
                    <a:pt x="15325260" y="0"/>
                  </a:moveTo>
                  <a:lnTo>
                    <a:pt x="15470040" y="0"/>
                  </a:lnTo>
                  <a:lnTo>
                    <a:pt x="15470040" y="144780"/>
                  </a:lnTo>
                  <a:lnTo>
                    <a:pt x="15325260" y="144780"/>
                  </a:lnTo>
                  <a:lnTo>
                    <a:pt x="15325260" y="0"/>
                  </a:lnTo>
                  <a:close/>
                  <a:moveTo>
                    <a:pt x="0" y="0"/>
                  </a:moveTo>
                  <a:lnTo>
                    <a:pt x="144780" y="0"/>
                  </a:lnTo>
                  <a:lnTo>
                    <a:pt x="144780" y="144780"/>
                  </a:lnTo>
                  <a:lnTo>
                    <a:pt x="0" y="144780"/>
                  </a:lnTo>
                  <a:lnTo>
                    <a:pt x="0" y="0"/>
                  </a:lnTo>
                  <a:close/>
                  <a:moveTo>
                    <a:pt x="144780" y="0"/>
                  </a:moveTo>
                  <a:lnTo>
                    <a:pt x="15325260" y="0"/>
                  </a:lnTo>
                  <a:lnTo>
                    <a:pt x="15325260" y="144780"/>
                  </a:lnTo>
                  <a:lnTo>
                    <a:pt x="144780" y="144780"/>
                  </a:lnTo>
                  <a:lnTo>
                    <a:pt x="144780" y="0"/>
                  </a:lnTo>
                  <a:close/>
                </a:path>
              </a:pathLst>
            </a:custGeom>
            <a:solidFill>
              <a:srgbClr val="FFDC00"/>
            </a:solidFill>
          </p:spPr>
          <p:txBody>
            <a:bodyPr/>
            <a:lstStyle/>
            <a:p>
              <a:endParaRPr lang="en-US"/>
            </a:p>
          </p:txBody>
        </p:sp>
      </p:grpSp>
      <p:sp>
        <p:nvSpPr>
          <p:cNvPr id="5" name="Freeform 5"/>
          <p:cNvSpPr/>
          <p:nvPr/>
        </p:nvSpPr>
        <p:spPr>
          <a:xfrm>
            <a:off x="7833169" y="4880442"/>
            <a:ext cx="2621661" cy="3932492"/>
          </a:xfrm>
          <a:custGeom>
            <a:avLst/>
            <a:gdLst/>
            <a:ahLst/>
            <a:cxnLst/>
            <a:rect l="l" t="t" r="r" b="b"/>
            <a:pathLst>
              <a:path w="2621661" h="3932492">
                <a:moveTo>
                  <a:pt x="0" y="0"/>
                </a:moveTo>
                <a:lnTo>
                  <a:pt x="2621662" y="0"/>
                </a:lnTo>
                <a:lnTo>
                  <a:pt x="2621662" y="3932492"/>
                </a:lnTo>
                <a:lnTo>
                  <a:pt x="0" y="3932492"/>
                </a:lnTo>
                <a:lnTo>
                  <a:pt x="0" y="0"/>
                </a:lnTo>
                <a:close/>
              </a:path>
            </a:pathLst>
          </a:custGeom>
          <a:blipFill>
            <a:blip r:embed="rId3"/>
            <a:stretch>
              <a:fillRect/>
            </a:stretch>
          </a:blipFill>
        </p:spPr>
        <p:txBody>
          <a:bodyPr/>
          <a:lstStyle/>
          <a:p>
            <a:endParaRPr lang="en-US"/>
          </a:p>
        </p:txBody>
      </p:sp>
      <p:sp>
        <p:nvSpPr>
          <p:cNvPr id="6" name="Freeform 6"/>
          <p:cNvSpPr/>
          <p:nvPr/>
        </p:nvSpPr>
        <p:spPr>
          <a:xfrm>
            <a:off x="1287260" y="4880442"/>
            <a:ext cx="5964885" cy="3976590"/>
          </a:xfrm>
          <a:custGeom>
            <a:avLst/>
            <a:gdLst/>
            <a:ahLst/>
            <a:cxnLst/>
            <a:rect l="l" t="t" r="r" b="b"/>
            <a:pathLst>
              <a:path w="5964885" h="3976590">
                <a:moveTo>
                  <a:pt x="0" y="0"/>
                </a:moveTo>
                <a:lnTo>
                  <a:pt x="5964884" y="0"/>
                </a:lnTo>
                <a:lnTo>
                  <a:pt x="5964884" y="3976590"/>
                </a:lnTo>
                <a:lnTo>
                  <a:pt x="0" y="3976590"/>
                </a:lnTo>
                <a:lnTo>
                  <a:pt x="0" y="0"/>
                </a:lnTo>
                <a:close/>
              </a:path>
            </a:pathLst>
          </a:custGeom>
          <a:blipFill>
            <a:blip r:embed="rId4"/>
            <a:stretch>
              <a:fillRect/>
            </a:stretch>
          </a:blipFill>
        </p:spPr>
        <p:txBody>
          <a:bodyPr/>
          <a:lstStyle/>
          <a:p>
            <a:endParaRPr lang="en-US"/>
          </a:p>
        </p:txBody>
      </p:sp>
      <p:sp>
        <p:nvSpPr>
          <p:cNvPr id="7" name="Freeform 7"/>
          <p:cNvSpPr/>
          <p:nvPr/>
        </p:nvSpPr>
        <p:spPr>
          <a:xfrm>
            <a:off x="11032991" y="4858393"/>
            <a:ext cx="5898738" cy="3932492"/>
          </a:xfrm>
          <a:custGeom>
            <a:avLst/>
            <a:gdLst/>
            <a:ahLst/>
            <a:cxnLst/>
            <a:rect l="l" t="t" r="r" b="b"/>
            <a:pathLst>
              <a:path w="5898738" h="3932492">
                <a:moveTo>
                  <a:pt x="0" y="0"/>
                </a:moveTo>
                <a:lnTo>
                  <a:pt x="5898738" y="0"/>
                </a:lnTo>
                <a:lnTo>
                  <a:pt x="5898738" y="3932492"/>
                </a:lnTo>
                <a:lnTo>
                  <a:pt x="0" y="3932492"/>
                </a:lnTo>
                <a:lnTo>
                  <a:pt x="0" y="0"/>
                </a:lnTo>
                <a:close/>
              </a:path>
            </a:pathLst>
          </a:custGeom>
          <a:blipFill>
            <a:blip r:embed="rId5"/>
            <a:stretch>
              <a:fillRect/>
            </a:stretch>
          </a:blipFill>
        </p:spPr>
        <p:txBody>
          <a:bodyPr/>
          <a:lstStyle/>
          <a:p>
            <a:endParaRPr lang="en-US"/>
          </a:p>
        </p:txBody>
      </p:sp>
      <p:sp>
        <p:nvSpPr>
          <p:cNvPr id="8" name="Freeform 8"/>
          <p:cNvSpPr/>
          <p:nvPr/>
        </p:nvSpPr>
        <p:spPr>
          <a:xfrm>
            <a:off x="2661434" y="702341"/>
            <a:ext cx="11811676" cy="3646476"/>
          </a:xfrm>
          <a:custGeom>
            <a:avLst/>
            <a:gdLst/>
            <a:ahLst/>
            <a:cxnLst/>
            <a:rect l="l" t="t" r="r" b="b"/>
            <a:pathLst>
              <a:path w="11811676" h="3646476">
                <a:moveTo>
                  <a:pt x="0" y="0"/>
                </a:moveTo>
                <a:lnTo>
                  <a:pt x="11811676" y="0"/>
                </a:lnTo>
                <a:lnTo>
                  <a:pt x="11811676" y="3646476"/>
                </a:lnTo>
                <a:lnTo>
                  <a:pt x="0" y="364647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2985186" y="2246385"/>
            <a:ext cx="12317628" cy="5794231"/>
            <a:chOff x="0" y="0"/>
            <a:chExt cx="13499107" cy="6350000"/>
          </a:xfrm>
        </p:grpSpPr>
        <p:sp>
          <p:nvSpPr>
            <p:cNvPr id="5" name="Freeform 5"/>
            <p:cNvSpPr/>
            <p:nvPr/>
          </p:nvSpPr>
          <p:spPr>
            <a:xfrm>
              <a:off x="72390" y="72390"/>
              <a:ext cx="13354327" cy="6205220"/>
            </a:xfrm>
            <a:custGeom>
              <a:avLst/>
              <a:gdLst/>
              <a:ahLst/>
              <a:cxnLst/>
              <a:rect l="l" t="t" r="r" b="b"/>
              <a:pathLst>
                <a:path w="13354327" h="6205220">
                  <a:moveTo>
                    <a:pt x="0" y="0"/>
                  </a:moveTo>
                  <a:lnTo>
                    <a:pt x="13354327" y="0"/>
                  </a:lnTo>
                  <a:lnTo>
                    <a:pt x="13354327" y="6205220"/>
                  </a:lnTo>
                  <a:lnTo>
                    <a:pt x="0" y="6205220"/>
                  </a:lnTo>
                  <a:lnTo>
                    <a:pt x="0" y="0"/>
                  </a:lnTo>
                  <a:close/>
                </a:path>
              </a:pathLst>
            </a:custGeom>
            <a:solidFill>
              <a:srgbClr val="FFFFFF"/>
            </a:solidFill>
          </p:spPr>
          <p:txBody>
            <a:bodyPr/>
            <a:lstStyle/>
            <a:p>
              <a:endParaRPr lang="en-US"/>
            </a:p>
          </p:txBody>
        </p:sp>
        <p:sp>
          <p:nvSpPr>
            <p:cNvPr id="6" name="Freeform 6"/>
            <p:cNvSpPr/>
            <p:nvPr/>
          </p:nvSpPr>
          <p:spPr>
            <a:xfrm>
              <a:off x="0" y="0"/>
              <a:ext cx="13499106" cy="6350000"/>
            </a:xfrm>
            <a:custGeom>
              <a:avLst/>
              <a:gdLst/>
              <a:ahLst/>
              <a:cxnLst/>
              <a:rect l="l" t="t" r="r" b="b"/>
              <a:pathLst>
                <a:path w="13499106" h="6350000">
                  <a:moveTo>
                    <a:pt x="13354328" y="6205220"/>
                  </a:moveTo>
                  <a:lnTo>
                    <a:pt x="13499106" y="6205220"/>
                  </a:lnTo>
                  <a:lnTo>
                    <a:pt x="13499106" y="6350000"/>
                  </a:lnTo>
                  <a:lnTo>
                    <a:pt x="13354328" y="6350000"/>
                  </a:lnTo>
                  <a:lnTo>
                    <a:pt x="13354328"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13354328" y="144780"/>
                  </a:moveTo>
                  <a:lnTo>
                    <a:pt x="13499106" y="144780"/>
                  </a:lnTo>
                  <a:lnTo>
                    <a:pt x="13499106" y="6205220"/>
                  </a:lnTo>
                  <a:lnTo>
                    <a:pt x="13354328" y="6205220"/>
                  </a:lnTo>
                  <a:lnTo>
                    <a:pt x="13354328" y="144780"/>
                  </a:lnTo>
                  <a:close/>
                  <a:moveTo>
                    <a:pt x="144780" y="6205220"/>
                  </a:moveTo>
                  <a:lnTo>
                    <a:pt x="13354328" y="6205220"/>
                  </a:lnTo>
                  <a:lnTo>
                    <a:pt x="13354328" y="6350000"/>
                  </a:lnTo>
                  <a:lnTo>
                    <a:pt x="144780" y="6350000"/>
                  </a:lnTo>
                  <a:lnTo>
                    <a:pt x="144780" y="6205220"/>
                  </a:lnTo>
                  <a:close/>
                  <a:moveTo>
                    <a:pt x="13354328" y="0"/>
                  </a:moveTo>
                  <a:lnTo>
                    <a:pt x="13499106" y="0"/>
                  </a:lnTo>
                  <a:lnTo>
                    <a:pt x="13499106" y="144780"/>
                  </a:lnTo>
                  <a:lnTo>
                    <a:pt x="13354328" y="144780"/>
                  </a:lnTo>
                  <a:lnTo>
                    <a:pt x="13354328" y="0"/>
                  </a:lnTo>
                  <a:close/>
                  <a:moveTo>
                    <a:pt x="0" y="0"/>
                  </a:moveTo>
                  <a:lnTo>
                    <a:pt x="144780" y="0"/>
                  </a:lnTo>
                  <a:lnTo>
                    <a:pt x="144780" y="144780"/>
                  </a:lnTo>
                  <a:lnTo>
                    <a:pt x="0" y="144780"/>
                  </a:lnTo>
                  <a:lnTo>
                    <a:pt x="0" y="0"/>
                  </a:lnTo>
                  <a:close/>
                  <a:moveTo>
                    <a:pt x="144780" y="0"/>
                  </a:moveTo>
                  <a:lnTo>
                    <a:pt x="13354328" y="0"/>
                  </a:lnTo>
                  <a:lnTo>
                    <a:pt x="13354328" y="144780"/>
                  </a:lnTo>
                  <a:lnTo>
                    <a:pt x="144780" y="144780"/>
                  </a:lnTo>
                  <a:lnTo>
                    <a:pt x="144780" y="0"/>
                  </a:lnTo>
                  <a:close/>
                </a:path>
              </a:pathLst>
            </a:custGeom>
            <a:solidFill>
              <a:srgbClr val="FFDC00"/>
            </a:solidFill>
          </p:spPr>
          <p:txBody>
            <a:bodyPr/>
            <a:lstStyle/>
            <a:p>
              <a:endParaRPr lang="en-US"/>
            </a:p>
          </p:txBody>
        </p:sp>
      </p:grpSp>
      <p:sp>
        <p:nvSpPr>
          <p:cNvPr id="7" name="TextBox 7"/>
          <p:cNvSpPr txBox="1"/>
          <p:nvPr/>
        </p:nvSpPr>
        <p:spPr>
          <a:xfrm>
            <a:off x="3906161" y="3633332"/>
            <a:ext cx="10475678" cy="2117487"/>
          </a:xfrm>
          <a:prstGeom prst="rect">
            <a:avLst/>
          </a:prstGeom>
        </p:spPr>
        <p:txBody>
          <a:bodyPr lIns="0" tIns="0" rIns="0" bIns="0" rtlCol="0" anchor="t">
            <a:spAutoFit/>
          </a:bodyPr>
          <a:lstStyle/>
          <a:p>
            <a:pPr algn="ctr">
              <a:lnSpc>
                <a:spcPts val="17264"/>
              </a:lnSpc>
            </a:pPr>
            <a:r>
              <a:rPr lang="en-US" sz="12331">
                <a:solidFill>
                  <a:srgbClr val="000000"/>
                </a:solidFill>
                <a:latin typeface="Montserrat"/>
                <a:ea typeface="Montserrat"/>
                <a:cs typeface="Montserrat"/>
                <a:sym typeface="Montserrat"/>
              </a:rPr>
              <a:t>THANK YOU!</a:t>
            </a:r>
          </a:p>
        </p:txBody>
      </p:sp>
      <p:sp>
        <p:nvSpPr>
          <p:cNvPr id="8" name="AutoShape 8"/>
          <p:cNvSpPr/>
          <p:nvPr/>
        </p:nvSpPr>
        <p:spPr>
          <a:xfrm>
            <a:off x="6546437" y="6068423"/>
            <a:ext cx="5195127" cy="0"/>
          </a:xfrm>
          <a:prstGeom prst="line">
            <a:avLst/>
          </a:prstGeom>
          <a:ln w="28575" cap="flat">
            <a:solidFill>
              <a:srgbClr val="7C45EE"/>
            </a:solidFill>
            <a:prstDash val="solid"/>
            <a:headEnd type="none" w="sm" len="sm"/>
            <a:tailEnd type="none" w="sm" len="sm"/>
          </a:ln>
        </p:spPr>
        <p:txBody>
          <a:bodyPr/>
          <a:lstStyle/>
          <a:p>
            <a:endParaRPr lang="en-US"/>
          </a:p>
        </p:txBody>
      </p:sp>
      <p:sp>
        <p:nvSpPr>
          <p:cNvPr id="9" name="TextBox 9"/>
          <p:cNvSpPr txBox="1"/>
          <p:nvPr/>
        </p:nvSpPr>
        <p:spPr>
          <a:xfrm>
            <a:off x="5202833" y="6344648"/>
            <a:ext cx="7882334" cy="1287478"/>
          </a:xfrm>
          <a:prstGeom prst="rect">
            <a:avLst/>
          </a:prstGeom>
        </p:spPr>
        <p:txBody>
          <a:bodyPr lIns="0" tIns="0" rIns="0" bIns="0" rtlCol="0" anchor="t">
            <a:spAutoFit/>
          </a:bodyPr>
          <a:lstStyle/>
          <a:p>
            <a:pPr algn="ctr">
              <a:lnSpc>
                <a:spcPts val="5288"/>
              </a:lnSpc>
            </a:pPr>
            <a:r>
              <a:rPr lang="en-US" sz="3777">
                <a:solidFill>
                  <a:srgbClr val="000000"/>
                </a:solidFill>
                <a:latin typeface="Montserrat"/>
                <a:ea typeface="Montserrat"/>
                <a:cs typeface="Montserrat"/>
                <a:sym typeface="Montserrat"/>
              </a:rPr>
              <a:t>Any Questions?</a:t>
            </a:r>
          </a:p>
          <a:p>
            <a:pPr algn="ctr">
              <a:lnSpc>
                <a:spcPts val="5288"/>
              </a:lnSpc>
            </a:pPr>
            <a:r>
              <a:rPr lang="en-US" sz="3777">
                <a:solidFill>
                  <a:srgbClr val="000000"/>
                </a:solidFill>
                <a:latin typeface="Montserrat"/>
                <a:ea typeface="Montserrat"/>
                <a:cs typeface="Montserrat"/>
                <a:sym typeface="Montserrat"/>
              </a:rPr>
              <a:t>jennifer.smith@palmer.edu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2394741" y="1721306"/>
            <a:ext cx="13498519" cy="6844388"/>
            <a:chOff x="0" y="0"/>
            <a:chExt cx="12523486" cy="6350000"/>
          </a:xfrm>
        </p:grpSpPr>
        <p:sp>
          <p:nvSpPr>
            <p:cNvPr id="5" name="Freeform 5"/>
            <p:cNvSpPr/>
            <p:nvPr/>
          </p:nvSpPr>
          <p:spPr>
            <a:xfrm>
              <a:off x="72390" y="72390"/>
              <a:ext cx="12378706" cy="6205220"/>
            </a:xfrm>
            <a:custGeom>
              <a:avLst/>
              <a:gdLst/>
              <a:ahLst/>
              <a:cxnLst/>
              <a:rect l="l" t="t" r="r" b="b"/>
              <a:pathLst>
                <a:path w="12378706" h="6205220">
                  <a:moveTo>
                    <a:pt x="0" y="0"/>
                  </a:moveTo>
                  <a:lnTo>
                    <a:pt x="12378706" y="0"/>
                  </a:lnTo>
                  <a:lnTo>
                    <a:pt x="12378706" y="6205220"/>
                  </a:lnTo>
                  <a:lnTo>
                    <a:pt x="0" y="6205220"/>
                  </a:lnTo>
                  <a:lnTo>
                    <a:pt x="0" y="0"/>
                  </a:lnTo>
                  <a:close/>
                </a:path>
              </a:pathLst>
            </a:custGeom>
            <a:solidFill>
              <a:srgbClr val="FFFFFF"/>
            </a:solidFill>
          </p:spPr>
          <p:txBody>
            <a:bodyPr/>
            <a:lstStyle/>
            <a:p>
              <a:endParaRPr lang="en-US"/>
            </a:p>
          </p:txBody>
        </p:sp>
        <p:sp>
          <p:nvSpPr>
            <p:cNvPr id="6" name="Freeform 6"/>
            <p:cNvSpPr/>
            <p:nvPr/>
          </p:nvSpPr>
          <p:spPr>
            <a:xfrm>
              <a:off x="0" y="0"/>
              <a:ext cx="12523486" cy="6350000"/>
            </a:xfrm>
            <a:custGeom>
              <a:avLst/>
              <a:gdLst/>
              <a:ahLst/>
              <a:cxnLst/>
              <a:rect l="l" t="t" r="r" b="b"/>
              <a:pathLst>
                <a:path w="12523486" h="6350000">
                  <a:moveTo>
                    <a:pt x="12378706" y="6205220"/>
                  </a:moveTo>
                  <a:lnTo>
                    <a:pt x="12523486" y="6205220"/>
                  </a:lnTo>
                  <a:lnTo>
                    <a:pt x="12523486" y="6350000"/>
                  </a:lnTo>
                  <a:lnTo>
                    <a:pt x="12378706" y="6350000"/>
                  </a:lnTo>
                  <a:lnTo>
                    <a:pt x="12378706"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12378706" y="144780"/>
                  </a:moveTo>
                  <a:lnTo>
                    <a:pt x="12523486" y="144780"/>
                  </a:lnTo>
                  <a:lnTo>
                    <a:pt x="12523486" y="6205220"/>
                  </a:lnTo>
                  <a:lnTo>
                    <a:pt x="12378706" y="6205220"/>
                  </a:lnTo>
                  <a:lnTo>
                    <a:pt x="12378706" y="144780"/>
                  </a:lnTo>
                  <a:close/>
                  <a:moveTo>
                    <a:pt x="144780" y="6205220"/>
                  </a:moveTo>
                  <a:lnTo>
                    <a:pt x="12378706" y="6205220"/>
                  </a:lnTo>
                  <a:lnTo>
                    <a:pt x="12378706" y="6350000"/>
                  </a:lnTo>
                  <a:lnTo>
                    <a:pt x="144780" y="6350000"/>
                  </a:lnTo>
                  <a:lnTo>
                    <a:pt x="144780" y="6205220"/>
                  </a:lnTo>
                  <a:close/>
                  <a:moveTo>
                    <a:pt x="12378706" y="0"/>
                  </a:moveTo>
                  <a:lnTo>
                    <a:pt x="12523486" y="0"/>
                  </a:lnTo>
                  <a:lnTo>
                    <a:pt x="12523486" y="144780"/>
                  </a:lnTo>
                  <a:lnTo>
                    <a:pt x="12378706" y="144780"/>
                  </a:lnTo>
                  <a:lnTo>
                    <a:pt x="12378706" y="0"/>
                  </a:lnTo>
                  <a:close/>
                  <a:moveTo>
                    <a:pt x="0" y="0"/>
                  </a:moveTo>
                  <a:lnTo>
                    <a:pt x="144780" y="0"/>
                  </a:lnTo>
                  <a:lnTo>
                    <a:pt x="144780" y="144780"/>
                  </a:lnTo>
                  <a:lnTo>
                    <a:pt x="0" y="144780"/>
                  </a:lnTo>
                  <a:lnTo>
                    <a:pt x="0" y="0"/>
                  </a:lnTo>
                  <a:close/>
                  <a:moveTo>
                    <a:pt x="144780" y="0"/>
                  </a:moveTo>
                  <a:lnTo>
                    <a:pt x="12378706" y="0"/>
                  </a:lnTo>
                  <a:lnTo>
                    <a:pt x="12378706" y="144780"/>
                  </a:lnTo>
                  <a:lnTo>
                    <a:pt x="144780" y="144780"/>
                  </a:lnTo>
                  <a:lnTo>
                    <a:pt x="144780" y="0"/>
                  </a:lnTo>
                  <a:close/>
                </a:path>
              </a:pathLst>
            </a:custGeom>
            <a:solidFill>
              <a:srgbClr val="FFDC00"/>
            </a:solidFill>
          </p:spPr>
          <p:txBody>
            <a:bodyPr/>
            <a:lstStyle/>
            <a:p>
              <a:endParaRPr lang="en-US"/>
            </a:p>
          </p:txBody>
        </p:sp>
      </p:grpSp>
      <p:grpSp>
        <p:nvGrpSpPr>
          <p:cNvPr id="7" name="Group 7"/>
          <p:cNvGrpSpPr/>
          <p:nvPr/>
        </p:nvGrpSpPr>
        <p:grpSpPr>
          <a:xfrm>
            <a:off x="12043878" y="665825"/>
            <a:ext cx="3849381" cy="1055481"/>
            <a:chOff x="0" y="0"/>
            <a:chExt cx="739915" cy="202881"/>
          </a:xfrm>
        </p:grpSpPr>
        <p:sp>
          <p:nvSpPr>
            <p:cNvPr id="8" name="Freeform 8"/>
            <p:cNvSpPr/>
            <p:nvPr/>
          </p:nvSpPr>
          <p:spPr>
            <a:xfrm>
              <a:off x="0" y="0"/>
              <a:ext cx="739915" cy="202881"/>
            </a:xfrm>
            <a:custGeom>
              <a:avLst/>
              <a:gdLst/>
              <a:ahLst/>
              <a:cxnLst/>
              <a:rect l="l" t="t" r="r" b="b"/>
              <a:pathLst>
                <a:path w="739915" h="202881">
                  <a:moveTo>
                    <a:pt x="0" y="0"/>
                  </a:moveTo>
                  <a:lnTo>
                    <a:pt x="739915" y="0"/>
                  </a:lnTo>
                  <a:lnTo>
                    <a:pt x="739915" y="202881"/>
                  </a:lnTo>
                  <a:lnTo>
                    <a:pt x="0" y="202881"/>
                  </a:lnTo>
                  <a:close/>
                </a:path>
              </a:pathLst>
            </a:custGeom>
            <a:solidFill>
              <a:srgbClr val="7C45EE"/>
            </a:solidFill>
          </p:spPr>
          <p:txBody>
            <a:bodyPr/>
            <a:lstStyle/>
            <a:p>
              <a:endParaRPr lang="en-US"/>
            </a:p>
          </p:txBody>
        </p:sp>
        <p:sp>
          <p:nvSpPr>
            <p:cNvPr id="9" name="TextBox 9"/>
            <p:cNvSpPr txBox="1"/>
            <p:nvPr/>
          </p:nvSpPr>
          <p:spPr>
            <a:xfrm>
              <a:off x="0" y="-66675"/>
              <a:ext cx="739915" cy="269556"/>
            </a:xfrm>
            <a:prstGeom prst="rect">
              <a:avLst/>
            </a:prstGeom>
          </p:spPr>
          <p:txBody>
            <a:bodyPr lIns="50800" tIns="50800" rIns="50800" bIns="50800" rtlCol="0" anchor="ctr"/>
            <a:lstStyle/>
            <a:p>
              <a:pPr algn="ctr">
                <a:lnSpc>
                  <a:spcPts val="4619"/>
                </a:lnSpc>
              </a:pPr>
              <a:r>
                <a:rPr lang="en-US" sz="3299">
                  <a:solidFill>
                    <a:srgbClr val="FFFFFF"/>
                  </a:solidFill>
                  <a:latin typeface="Montserrat"/>
                  <a:ea typeface="Montserrat"/>
                  <a:cs typeface="Montserrat"/>
                  <a:sym typeface="Montserrat"/>
                </a:rPr>
                <a:t>WHY BINGO?</a:t>
              </a:r>
            </a:p>
          </p:txBody>
        </p:sp>
      </p:grpSp>
      <p:sp>
        <p:nvSpPr>
          <p:cNvPr id="10" name="Freeform 10"/>
          <p:cNvSpPr/>
          <p:nvPr/>
        </p:nvSpPr>
        <p:spPr>
          <a:xfrm>
            <a:off x="7683636" y="3086100"/>
            <a:ext cx="3507867" cy="411480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11823088" y="3547018"/>
            <a:ext cx="3390384" cy="506095"/>
          </a:xfrm>
          <a:prstGeom prst="rect">
            <a:avLst/>
          </a:prstGeom>
        </p:spPr>
        <p:txBody>
          <a:bodyPr lIns="0" tIns="0" rIns="0" bIns="0" rtlCol="0" anchor="t">
            <a:spAutoFit/>
          </a:bodyPr>
          <a:lstStyle/>
          <a:p>
            <a:pPr algn="ctr">
              <a:lnSpc>
                <a:spcPts val="3800"/>
              </a:lnSpc>
            </a:pPr>
            <a:r>
              <a:rPr lang="en-US" sz="3800" spc="76">
                <a:solidFill>
                  <a:srgbClr val="000000"/>
                </a:solidFill>
                <a:latin typeface="Montserrat"/>
                <a:ea typeface="Montserrat"/>
                <a:cs typeface="Montserrat"/>
                <a:sym typeface="Montserrat"/>
              </a:rPr>
              <a:t>FUN</a:t>
            </a:r>
          </a:p>
        </p:txBody>
      </p:sp>
      <p:sp>
        <p:nvSpPr>
          <p:cNvPr id="12" name="TextBox 12"/>
          <p:cNvSpPr txBox="1"/>
          <p:nvPr/>
        </p:nvSpPr>
        <p:spPr>
          <a:xfrm>
            <a:off x="3346117" y="3547018"/>
            <a:ext cx="3708869" cy="527685"/>
          </a:xfrm>
          <a:prstGeom prst="rect">
            <a:avLst/>
          </a:prstGeom>
        </p:spPr>
        <p:txBody>
          <a:bodyPr lIns="0" tIns="0" rIns="0" bIns="0" rtlCol="0" anchor="t">
            <a:spAutoFit/>
          </a:bodyPr>
          <a:lstStyle/>
          <a:p>
            <a:pPr algn="ctr">
              <a:lnSpc>
                <a:spcPts val="3900"/>
              </a:lnSpc>
            </a:pPr>
            <a:r>
              <a:rPr lang="en-US" sz="3900" spc="78">
                <a:solidFill>
                  <a:srgbClr val="000000"/>
                </a:solidFill>
                <a:latin typeface="Montserrat"/>
                <a:ea typeface="Montserrat"/>
                <a:cs typeface="Montserrat"/>
                <a:sym typeface="Montserrat"/>
              </a:rPr>
              <a:t>AFFORDABLE</a:t>
            </a:r>
          </a:p>
        </p:txBody>
      </p:sp>
      <p:sp>
        <p:nvSpPr>
          <p:cNvPr id="13" name="TextBox 13"/>
          <p:cNvSpPr txBox="1"/>
          <p:nvPr/>
        </p:nvSpPr>
        <p:spPr>
          <a:xfrm>
            <a:off x="3664602" y="5651351"/>
            <a:ext cx="3390384" cy="506095"/>
          </a:xfrm>
          <a:prstGeom prst="rect">
            <a:avLst/>
          </a:prstGeom>
        </p:spPr>
        <p:txBody>
          <a:bodyPr lIns="0" tIns="0" rIns="0" bIns="0" rtlCol="0" anchor="t">
            <a:spAutoFit/>
          </a:bodyPr>
          <a:lstStyle/>
          <a:p>
            <a:pPr algn="ctr">
              <a:lnSpc>
                <a:spcPts val="3800"/>
              </a:lnSpc>
            </a:pPr>
            <a:r>
              <a:rPr lang="en-US" sz="3800" spc="76">
                <a:solidFill>
                  <a:srgbClr val="000000"/>
                </a:solidFill>
                <a:latin typeface="Montserrat"/>
                <a:ea typeface="Montserrat"/>
                <a:cs typeface="Montserrat"/>
                <a:sym typeface="Montserrat"/>
              </a:rPr>
              <a:t>FLEXIBLE</a:t>
            </a:r>
          </a:p>
        </p:txBody>
      </p:sp>
      <p:sp>
        <p:nvSpPr>
          <p:cNvPr id="14" name="TextBox 14"/>
          <p:cNvSpPr txBox="1"/>
          <p:nvPr/>
        </p:nvSpPr>
        <p:spPr>
          <a:xfrm>
            <a:off x="11823088" y="5747691"/>
            <a:ext cx="3596089" cy="506095"/>
          </a:xfrm>
          <a:prstGeom prst="rect">
            <a:avLst/>
          </a:prstGeom>
        </p:spPr>
        <p:txBody>
          <a:bodyPr lIns="0" tIns="0" rIns="0" bIns="0" rtlCol="0" anchor="t">
            <a:spAutoFit/>
          </a:bodyPr>
          <a:lstStyle/>
          <a:p>
            <a:pPr algn="ctr">
              <a:lnSpc>
                <a:spcPts val="3800"/>
              </a:lnSpc>
            </a:pPr>
            <a:r>
              <a:rPr lang="en-US" sz="3800" spc="76">
                <a:solidFill>
                  <a:srgbClr val="000000"/>
                </a:solidFill>
                <a:latin typeface="Montserrat"/>
                <a:ea typeface="Montserrat"/>
                <a:cs typeface="Montserrat"/>
                <a:sym typeface="Montserrat"/>
              </a:rPr>
              <a:t>LOW EFFORT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3888166" y="1887594"/>
            <a:ext cx="10511668" cy="6844388"/>
            <a:chOff x="0" y="0"/>
            <a:chExt cx="9752383" cy="6350000"/>
          </a:xfrm>
        </p:grpSpPr>
        <p:sp>
          <p:nvSpPr>
            <p:cNvPr id="5" name="Freeform 5"/>
            <p:cNvSpPr/>
            <p:nvPr/>
          </p:nvSpPr>
          <p:spPr>
            <a:xfrm>
              <a:off x="72390" y="72390"/>
              <a:ext cx="9607604" cy="6205220"/>
            </a:xfrm>
            <a:custGeom>
              <a:avLst/>
              <a:gdLst/>
              <a:ahLst/>
              <a:cxnLst/>
              <a:rect l="l" t="t" r="r" b="b"/>
              <a:pathLst>
                <a:path w="9607604" h="6205220">
                  <a:moveTo>
                    <a:pt x="0" y="0"/>
                  </a:moveTo>
                  <a:lnTo>
                    <a:pt x="9607604" y="0"/>
                  </a:lnTo>
                  <a:lnTo>
                    <a:pt x="9607604" y="6205220"/>
                  </a:lnTo>
                  <a:lnTo>
                    <a:pt x="0" y="6205220"/>
                  </a:lnTo>
                  <a:lnTo>
                    <a:pt x="0" y="0"/>
                  </a:lnTo>
                  <a:close/>
                </a:path>
              </a:pathLst>
            </a:custGeom>
            <a:solidFill>
              <a:srgbClr val="FFFFFF"/>
            </a:solidFill>
          </p:spPr>
          <p:txBody>
            <a:bodyPr/>
            <a:lstStyle/>
            <a:p>
              <a:endParaRPr lang="en-US"/>
            </a:p>
          </p:txBody>
        </p:sp>
        <p:sp>
          <p:nvSpPr>
            <p:cNvPr id="6" name="Freeform 6"/>
            <p:cNvSpPr/>
            <p:nvPr/>
          </p:nvSpPr>
          <p:spPr>
            <a:xfrm>
              <a:off x="0" y="0"/>
              <a:ext cx="9752383" cy="6350000"/>
            </a:xfrm>
            <a:custGeom>
              <a:avLst/>
              <a:gdLst/>
              <a:ahLst/>
              <a:cxnLst/>
              <a:rect l="l" t="t" r="r" b="b"/>
              <a:pathLst>
                <a:path w="9752383" h="6350000">
                  <a:moveTo>
                    <a:pt x="9607603" y="6205220"/>
                  </a:moveTo>
                  <a:lnTo>
                    <a:pt x="9752383" y="6205220"/>
                  </a:lnTo>
                  <a:lnTo>
                    <a:pt x="9752383" y="6350000"/>
                  </a:lnTo>
                  <a:lnTo>
                    <a:pt x="9607603" y="6350000"/>
                  </a:lnTo>
                  <a:lnTo>
                    <a:pt x="9607603"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9607603" y="144780"/>
                  </a:moveTo>
                  <a:lnTo>
                    <a:pt x="9752383" y="144780"/>
                  </a:lnTo>
                  <a:lnTo>
                    <a:pt x="9752383" y="6205220"/>
                  </a:lnTo>
                  <a:lnTo>
                    <a:pt x="9607603" y="6205220"/>
                  </a:lnTo>
                  <a:lnTo>
                    <a:pt x="9607603" y="144780"/>
                  </a:lnTo>
                  <a:close/>
                  <a:moveTo>
                    <a:pt x="144780" y="6205220"/>
                  </a:moveTo>
                  <a:lnTo>
                    <a:pt x="9607603" y="6205220"/>
                  </a:lnTo>
                  <a:lnTo>
                    <a:pt x="9607603" y="6350000"/>
                  </a:lnTo>
                  <a:lnTo>
                    <a:pt x="144780" y="6350000"/>
                  </a:lnTo>
                  <a:lnTo>
                    <a:pt x="144780" y="6205220"/>
                  </a:lnTo>
                  <a:close/>
                  <a:moveTo>
                    <a:pt x="9607603" y="0"/>
                  </a:moveTo>
                  <a:lnTo>
                    <a:pt x="9752383" y="0"/>
                  </a:lnTo>
                  <a:lnTo>
                    <a:pt x="9752383" y="144780"/>
                  </a:lnTo>
                  <a:lnTo>
                    <a:pt x="9607603" y="144780"/>
                  </a:lnTo>
                  <a:lnTo>
                    <a:pt x="9607603" y="0"/>
                  </a:lnTo>
                  <a:close/>
                  <a:moveTo>
                    <a:pt x="0" y="0"/>
                  </a:moveTo>
                  <a:lnTo>
                    <a:pt x="144780" y="0"/>
                  </a:lnTo>
                  <a:lnTo>
                    <a:pt x="144780" y="144780"/>
                  </a:lnTo>
                  <a:lnTo>
                    <a:pt x="0" y="144780"/>
                  </a:lnTo>
                  <a:lnTo>
                    <a:pt x="0" y="0"/>
                  </a:lnTo>
                  <a:close/>
                  <a:moveTo>
                    <a:pt x="144780" y="0"/>
                  </a:moveTo>
                  <a:lnTo>
                    <a:pt x="9607603" y="0"/>
                  </a:lnTo>
                  <a:lnTo>
                    <a:pt x="9607603" y="144780"/>
                  </a:lnTo>
                  <a:lnTo>
                    <a:pt x="144780" y="144780"/>
                  </a:lnTo>
                  <a:lnTo>
                    <a:pt x="144780" y="0"/>
                  </a:lnTo>
                  <a:close/>
                </a:path>
              </a:pathLst>
            </a:custGeom>
            <a:solidFill>
              <a:srgbClr val="FFDC00"/>
            </a:solidFill>
          </p:spPr>
          <p:txBody>
            <a:bodyPr/>
            <a:lstStyle/>
            <a:p>
              <a:endParaRPr lang="en-US"/>
            </a:p>
          </p:txBody>
        </p:sp>
      </p:grpSp>
      <p:grpSp>
        <p:nvGrpSpPr>
          <p:cNvPr id="7" name="Group 7"/>
          <p:cNvGrpSpPr/>
          <p:nvPr/>
        </p:nvGrpSpPr>
        <p:grpSpPr>
          <a:xfrm>
            <a:off x="10550453" y="832113"/>
            <a:ext cx="3849381" cy="1055481"/>
            <a:chOff x="0" y="0"/>
            <a:chExt cx="739915" cy="202881"/>
          </a:xfrm>
        </p:grpSpPr>
        <p:sp>
          <p:nvSpPr>
            <p:cNvPr id="8" name="Freeform 8"/>
            <p:cNvSpPr/>
            <p:nvPr/>
          </p:nvSpPr>
          <p:spPr>
            <a:xfrm>
              <a:off x="0" y="0"/>
              <a:ext cx="739915" cy="202881"/>
            </a:xfrm>
            <a:custGeom>
              <a:avLst/>
              <a:gdLst/>
              <a:ahLst/>
              <a:cxnLst/>
              <a:rect l="l" t="t" r="r" b="b"/>
              <a:pathLst>
                <a:path w="739915" h="202881">
                  <a:moveTo>
                    <a:pt x="0" y="0"/>
                  </a:moveTo>
                  <a:lnTo>
                    <a:pt x="739915" y="0"/>
                  </a:lnTo>
                  <a:lnTo>
                    <a:pt x="739915" y="202881"/>
                  </a:lnTo>
                  <a:lnTo>
                    <a:pt x="0" y="202881"/>
                  </a:lnTo>
                  <a:close/>
                </a:path>
              </a:pathLst>
            </a:custGeom>
            <a:solidFill>
              <a:srgbClr val="7C45EE"/>
            </a:solidFill>
          </p:spPr>
          <p:txBody>
            <a:bodyPr/>
            <a:lstStyle/>
            <a:p>
              <a:endParaRPr lang="en-US"/>
            </a:p>
          </p:txBody>
        </p:sp>
        <p:sp>
          <p:nvSpPr>
            <p:cNvPr id="9" name="TextBox 9"/>
            <p:cNvSpPr txBox="1"/>
            <p:nvPr/>
          </p:nvSpPr>
          <p:spPr>
            <a:xfrm>
              <a:off x="0" y="-66675"/>
              <a:ext cx="739915" cy="269556"/>
            </a:xfrm>
            <a:prstGeom prst="rect">
              <a:avLst/>
            </a:prstGeom>
          </p:spPr>
          <p:txBody>
            <a:bodyPr lIns="50800" tIns="50800" rIns="50800" bIns="50800" rtlCol="0" anchor="ctr"/>
            <a:lstStyle/>
            <a:p>
              <a:pPr algn="ctr">
                <a:lnSpc>
                  <a:spcPts val="4619"/>
                </a:lnSpc>
              </a:pPr>
              <a:r>
                <a:rPr lang="en-US" sz="3299">
                  <a:solidFill>
                    <a:srgbClr val="FFFFFF"/>
                  </a:solidFill>
                  <a:latin typeface="Montserrat"/>
                  <a:ea typeface="Montserrat"/>
                  <a:cs typeface="Montserrat"/>
                  <a:sym typeface="Montserrat"/>
                </a:rPr>
                <a:t>LOW EFFORT</a:t>
              </a:r>
            </a:p>
          </p:txBody>
        </p:sp>
      </p:grpSp>
      <p:sp>
        <p:nvSpPr>
          <p:cNvPr id="10" name="TextBox 10"/>
          <p:cNvSpPr txBox="1"/>
          <p:nvPr/>
        </p:nvSpPr>
        <p:spPr>
          <a:xfrm>
            <a:off x="4995067" y="3147745"/>
            <a:ext cx="8297867" cy="3975100"/>
          </a:xfrm>
          <a:prstGeom prst="rect">
            <a:avLst/>
          </a:prstGeom>
        </p:spPr>
        <p:txBody>
          <a:bodyPr lIns="0" tIns="0" rIns="0" bIns="0" rtlCol="0" anchor="t">
            <a:spAutoFit/>
          </a:bodyPr>
          <a:lstStyle/>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Students</a:t>
            </a:r>
          </a:p>
          <a:p>
            <a:pPr marL="1511308" lvl="2" indent="-503769" algn="l">
              <a:lnSpc>
                <a:spcPts val="3500"/>
              </a:lnSpc>
              <a:buFont typeface="Arial"/>
              <a:buChar char="⚬"/>
            </a:pPr>
            <a:r>
              <a:rPr lang="en-US" sz="3500" spc="70">
                <a:solidFill>
                  <a:srgbClr val="000000"/>
                </a:solidFill>
                <a:latin typeface="Montserrat"/>
                <a:ea typeface="Montserrat"/>
                <a:cs typeface="Montserrat"/>
                <a:sym typeface="Montserrat"/>
              </a:rPr>
              <a:t>Many familiar with the game</a:t>
            </a:r>
          </a:p>
          <a:p>
            <a:pPr marL="1511308" lvl="2" indent="-503769" algn="l">
              <a:lnSpc>
                <a:spcPts val="3500"/>
              </a:lnSpc>
              <a:buFont typeface="Arial"/>
              <a:buChar char="⚬"/>
            </a:pPr>
            <a:r>
              <a:rPr lang="en-US" sz="3500" spc="70">
                <a:solidFill>
                  <a:srgbClr val="000000"/>
                </a:solidFill>
                <a:latin typeface="Montserrat"/>
                <a:ea typeface="Montserrat"/>
                <a:cs typeface="Montserrat"/>
                <a:sym typeface="Montserrat"/>
              </a:rPr>
              <a:t>Quick and easy to learn</a:t>
            </a:r>
          </a:p>
          <a:p>
            <a:pPr algn="l">
              <a:lnSpc>
                <a:spcPts val="3500"/>
              </a:lnSpc>
            </a:pPr>
            <a:endParaRPr lang="en-US" sz="3500" spc="70">
              <a:solidFill>
                <a:srgbClr val="000000"/>
              </a:solidFill>
              <a:latin typeface="Montserrat"/>
              <a:ea typeface="Montserrat"/>
              <a:cs typeface="Montserrat"/>
              <a:sym typeface="Montserrat"/>
            </a:endParaRPr>
          </a:p>
          <a:p>
            <a:pPr algn="l">
              <a:lnSpc>
                <a:spcPts val="3500"/>
              </a:lnSpc>
            </a:pPr>
            <a:endParaRPr lang="en-US" sz="3500" spc="70">
              <a:solidFill>
                <a:srgbClr val="000000"/>
              </a:solidFill>
              <a:latin typeface="Montserrat"/>
              <a:ea typeface="Montserrat"/>
              <a:cs typeface="Montserrat"/>
              <a:sym typeface="Montserrat"/>
            </a:endParaRP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Library staff</a:t>
            </a:r>
          </a:p>
          <a:p>
            <a:pPr marL="1511308" lvl="2" indent="-503769" algn="l">
              <a:lnSpc>
                <a:spcPts val="3500"/>
              </a:lnSpc>
              <a:buFont typeface="Arial"/>
              <a:buChar char="⚬"/>
            </a:pPr>
            <a:r>
              <a:rPr lang="en-US" sz="3500" spc="70">
                <a:solidFill>
                  <a:srgbClr val="000000"/>
                </a:solidFill>
                <a:latin typeface="Montserrat"/>
                <a:ea typeface="Montserrat"/>
                <a:cs typeface="Montserrat"/>
                <a:sym typeface="Montserrat"/>
              </a:rPr>
              <a:t>Use existing content</a:t>
            </a:r>
          </a:p>
          <a:p>
            <a:pPr marL="1511308" lvl="2" indent="-503769" algn="l">
              <a:lnSpc>
                <a:spcPts val="3500"/>
              </a:lnSpc>
              <a:buFont typeface="Arial"/>
              <a:buChar char="⚬"/>
            </a:pPr>
            <a:r>
              <a:rPr lang="en-US" sz="3500" spc="70">
                <a:solidFill>
                  <a:srgbClr val="000000"/>
                </a:solidFill>
                <a:latin typeface="Montserrat"/>
                <a:ea typeface="Montserrat"/>
                <a:cs typeface="Montserrat"/>
                <a:sym typeface="Montserrat"/>
              </a:rPr>
              <a:t>Not complicated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3888166" y="1887594"/>
            <a:ext cx="10511668" cy="6844388"/>
            <a:chOff x="0" y="0"/>
            <a:chExt cx="9752383" cy="6350000"/>
          </a:xfrm>
        </p:grpSpPr>
        <p:sp>
          <p:nvSpPr>
            <p:cNvPr id="5" name="Freeform 5"/>
            <p:cNvSpPr/>
            <p:nvPr/>
          </p:nvSpPr>
          <p:spPr>
            <a:xfrm>
              <a:off x="72390" y="72390"/>
              <a:ext cx="9607604" cy="6205220"/>
            </a:xfrm>
            <a:custGeom>
              <a:avLst/>
              <a:gdLst/>
              <a:ahLst/>
              <a:cxnLst/>
              <a:rect l="l" t="t" r="r" b="b"/>
              <a:pathLst>
                <a:path w="9607604" h="6205220">
                  <a:moveTo>
                    <a:pt x="0" y="0"/>
                  </a:moveTo>
                  <a:lnTo>
                    <a:pt x="9607604" y="0"/>
                  </a:lnTo>
                  <a:lnTo>
                    <a:pt x="9607604" y="6205220"/>
                  </a:lnTo>
                  <a:lnTo>
                    <a:pt x="0" y="6205220"/>
                  </a:lnTo>
                  <a:lnTo>
                    <a:pt x="0" y="0"/>
                  </a:lnTo>
                  <a:close/>
                </a:path>
              </a:pathLst>
            </a:custGeom>
            <a:solidFill>
              <a:srgbClr val="FFFFFF"/>
            </a:solidFill>
          </p:spPr>
          <p:txBody>
            <a:bodyPr/>
            <a:lstStyle/>
            <a:p>
              <a:endParaRPr lang="en-US"/>
            </a:p>
          </p:txBody>
        </p:sp>
        <p:sp>
          <p:nvSpPr>
            <p:cNvPr id="6" name="Freeform 6"/>
            <p:cNvSpPr/>
            <p:nvPr/>
          </p:nvSpPr>
          <p:spPr>
            <a:xfrm>
              <a:off x="0" y="0"/>
              <a:ext cx="9752383" cy="6350000"/>
            </a:xfrm>
            <a:custGeom>
              <a:avLst/>
              <a:gdLst/>
              <a:ahLst/>
              <a:cxnLst/>
              <a:rect l="l" t="t" r="r" b="b"/>
              <a:pathLst>
                <a:path w="9752383" h="6350000">
                  <a:moveTo>
                    <a:pt x="9607603" y="6205220"/>
                  </a:moveTo>
                  <a:lnTo>
                    <a:pt x="9752383" y="6205220"/>
                  </a:lnTo>
                  <a:lnTo>
                    <a:pt x="9752383" y="6350000"/>
                  </a:lnTo>
                  <a:lnTo>
                    <a:pt x="9607603" y="6350000"/>
                  </a:lnTo>
                  <a:lnTo>
                    <a:pt x="9607603"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9607603" y="144780"/>
                  </a:moveTo>
                  <a:lnTo>
                    <a:pt x="9752383" y="144780"/>
                  </a:lnTo>
                  <a:lnTo>
                    <a:pt x="9752383" y="6205220"/>
                  </a:lnTo>
                  <a:lnTo>
                    <a:pt x="9607603" y="6205220"/>
                  </a:lnTo>
                  <a:lnTo>
                    <a:pt x="9607603" y="144780"/>
                  </a:lnTo>
                  <a:close/>
                  <a:moveTo>
                    <a:pt x="144780" y="6205220"/>
                  </a:moveTo>
                  <a:lnTo>
                    <a:pt x="9607603" y="6205220"/>
                  </a:lnTo>
                  <a:lnTo>
                    <a:pt x="9607603" y="6350000"/>
                  </a:lnTo>
                  <a:lnTo>
                    <a:pt x="144780" y="6350000"/>
                  </a:lnTo>
                  <a:lnTo>
                    <a:pt x="144780" y="6205220"/>
                  </a:lnTo>
                  <a:close/>
                  <a:moveTo>
                    <a:pt x="9607603" y="0"/>
                  </a:moveTo>
                  <a:lnTo>
                    <a:pt x="9752383" y="0"/>
                  </a:lnTo>
                  <a:lnTo>
                    <a:pt x="9752383" y="144780"/>
                  </a:lnTo>
                  <a:lnTo>
                    <a:pt x="9607603" y="144780"/>
                  </a:lnTo>
                  <a:lnTo>
                    <a:pt x="9607603" y="0"/>
                  </a:lnTo>
                  <a:close/>
                  <a:moveTo>
                    <a:pt x="0" y="0"/>
                  </a:moveTo>
                  <a:lnTo>
                    <a:pt x="144780" y="0"/>
                  </a:lnTo>
                  <a:lnTo>
                    <a:pt x="144780" y="144780"/>
                  </a:lnTo>
                  <a:lnTo>
                    <a:pt x="0" y="144780"/>
                  </a:lnTo>
                  <a:lnTo>
                    <a:pt x="0" y="0"/>
                  </a:lnTo>
                  <a:close/>
                  <a:moveTo>
                    <a:pt x="144780" y="0"/>
                  </a:moveTo>
                  <a:lnTo>
                    <a:pt x="9607603" y="0"/>
                  </a:lnTo>
                  <a:lnTo>
                    <a:pt x="9607603" y="144780"/>
                  </a:lnTo>
                  <a:lnTo>
                    <a:pt x="144780" y="144780"/>
                  </a:lnTo>
                  <a:lnTo>
                    <a:pt x="144780" y="0"/>
                  </a:lnTo>
                  <a:close/>
                </a:path>
              </a:pathLst>
            </a:custGeom>
            <a:solidFill>
              <a:srgbClr val="FFDC00"/>
            </a:solidFill>
          </p:spPr>
          <p:txBody>
            <a:bodyPr/>
            <a:lstStyle/>
            <a:p>
              <a:endParaRPr lang="en-US"/>
            </a:p>
          </p:txBody>
        </p:sp>
      </p:grpSp>
      <p:grpSp>
        <p:nvGrpSpPr>
          <p:cNvPr id="7" name="Group 7"/>
          <p:cNvGrpSpPr/>
          <p:nvPr/>
        </p:nvGrpSpPr>
        <p:grpSpPr>
          <a:xfrm>
            <a:off x="10550453" y="832113"/>
            <a:ext cx="3849381" cy="1055481"/>
            <a:chOff x="0" y="0"/>
            <a:chExt cx="739915" cy="202881"/>
          </a:xfrm>
        </p:grpSpPr>
        <p:sp>
          <p:nvSpPr>
            <p:cNvPr id="8" name="Freeform 8"/>
            <p:cNvSpPr/>
            <p:nvPr/>
          </p:nvSpPr>
          <p:spPr>
            <a:xfrm>
              <a:off x="0" y="0"/>
              <a:ext cx="739915" cy="202881"/>
            </a:xfrm>
            <a:custGeom>
              <a:avLst/>
              <a:gdLst/>
              <a:ahLst/>
              <a:cxnLst/>
              <a:rect l="l" t="t" r="r" b="b"/>
              <a:pathLst>
                <a:path w="739915" h="202881">
                  <a:moveTo>
                    <a:pt x="0" y="0"/>
                  </a:moveTo>
                  <a:lnTo>
                    <a:pt x="739915" y="0"/>
                  </a:lnTo>
                  <a:lnTo>
                    <a:pt x="739915" y="202881"/>
                  </a:lnTo>
                  <a:lnTo>
                    <a:pt x="0" y="202881"/>
                  </a:lnTo>
                  <a:close/>
                </a:path>
              </a:pathLst>
            </a:custGeom>
            <a:solidFill>
              <a:srgbClr val="7C45EE"/>
            </a:solidFill>
          </p:spPr>
          <p:txBody>
            <a:bodyPr/>
            <a:lstStyle/>
            <a:p>
              <a:endParaRPr lang="en-US"/>
            </a:p>
          </p:txBody>
        </p:sp>
        <p:sp>
          <p:nvSpPr>
            <p:cNvPr id="9" name="TextBox 9"/>
            <p:cNvSpPr txBox="1"/>
            <p:nvPr/>
          </p:nvSpPr>
          <p:spPr>
            <a:xfrm>
              <a:off x="0" y="-66675"/>
              <a:ext cx="739915" cy="269556"/>
            </a:xfrm>
            <a:prstGeom prst="rect">
              <a:avLst/>
            </a:prstGeom>
          </p:spPr>
          <p:txBody>
            <a:bodyPr lIns="50800" tIns="50800" rIns="50800" bIns="50800" rtlCol="0" anchor="ctr"/>
            <a:lstStyle/>
            <a:p>
              <a:pPr algn="ctr">
                <a:lnSpc>
                  <a:spcPts val="4619"/>
                </a:lnSpc>
              </a:pPr>
              <a:r>
                <a:rPr lang="en-US" sz="3299">
                  <a:solidFill>
                    <a:srgbClr val="FFFFFF"/>
                  </a:solidFill>
                  <a:latin typeface="Montserrat"/>
                  <a:ea typeface="Montserrat"/>
                  <a:cs typeface="Montserrat"/>
                  <a:sym typeface="Montserrat"/>
                </a:rPr>
                <a:t>FLEXIBLE</a:t>
              </a:r>
            </a:p>
          </p:txBody>
        </p:sp>
      </p:grpSp>
      <p:sp>
        <p:nvSpPr>
          <p:cNvPr id="10" name="TextBox 10"/>
          <p:cNvSpPr txBox="1"/>
          <p:nvPr/>
        </p:nvSpPr>
        <p:spPr>
          <a:xfrm>
            <a:off x="5345400" y="2693588"/>
            <a:ext cx="7597200" cy="5289550"/>
          </a:xfrm>
          <a:prstGeom prst="rect">
            <a:avLst/>
          </a:prstGeom>
        </p:spPr>
        <p:txBody>
          <a:bodyPr lIns="0" tIns="0" rIns="0" bIns="0" rtlCol="0" anchor="t">
            <a:spAutoFit/>
          </a:bodyPr>
          <a:lstStyle/>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Group size</a:t>
            </a:r>
          </a:p>
          <a:p>
            <a:pPr marL="1511308" lvl="2" indent="-503769" algn="l">
              <a:lnSpc>
                <a:spcPts val="3500"/>
              </a:lnSpc>
              <a:buFont typeface="Arial"/>
              <a:buChar char="⚬"/>
            </a:pPr>
            <a:r>
              <a:rPr lang="en-US" sz="3500" spc="70">
                <a:solidFill>
                  <a:srgbClr val="000000"/>
                </a:solidFill>
                <a:latin typeface="Montserrat"/>
                <a:ea typeface="Montserrat"/>
                <a:cs typeface="Montserrat"/>
                <a:sym typeface="Montserrat"/>
              </a:rPr>
              <a:t>Large or small</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Space</a:t>
            </a:r>
          </a:p>
          <a:p>
            <a:pPr marL="1511308" lvl="2" indent="-503769" algn="l">
              <a:lnSpc>
                <a:spcPts val="3500"/>
              </a:lnSpc>
              <a:buFont typeface="Arial"/>
              <a:buChar char="⚬"/>
            </a:pPr>
            <a:r>
              <a:rPr lang="en-US" sz="3500" spc="70">
                <a:solidFill>
                  <a:srgbClr val="000000"/>
                </a:solidFill>
                <a:latin typeface="Montserrat"/>
                <a:ea typeface="Montserrat"/>
                <a:cs typeface="Montserrat"/>
                <a:sym typeface="Montserrat"/>
              </a:rPr>
              <a:t>Tables or desks</a:t>
            </a:r>
          </a:p>
          <a:p>
            <a:pPr marL="1511308" lvl="2" indent="-503769" algn="l">
              <a:lnSpc>
                <a:spcPts val="3500"/>
              </a:lnSpc>
              <a:buFont typeface="Arial"/>
              <a:buChar char="⚬"/>
            </a:pPr>
            <a:r>
              <a:rPr lang="en-US" sz="3500" spc="70">
                <a:solidFill>
                  <a:srgbClr val="000000"/>
                </a:solidFill>
                <a:latin typeface="Montserrat"/>
                <a:ea typeface="Montserrat"/>
                <a:cs typeface="Montserrat"/>
                <a:sym typeface="Montserrat"/>
              </a:rPr>
              <a:t>AV not required</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Duration</a:t>
            </a:r>
          </a:p>
          <a:p>
            <a:pPr marL="1511308" lvl="2" indent="-503769" algn="l">
              <a:lnSpc>
                <a:spcPts val="3500"/>
              </a:lnSpc>
              <a:buFont typeface="Arial"/>
              <a:buChar char="⚬"/>
            </a:pPr>
            <a:r>
              <a:rPr lang="en-US" sz="3500" spc="70">
                <a:solidFill>
                  <a:srgbClr val="000000"/>
                </a:solidFill>
                <a:latin typeface="Montserrat"/>
                <a:ea typeface="Montserrat"/>
                <a:cs typeface="Montserrat"/>
                <a:sym typeface="Montserrat"/>
              </a:rPr>
              <a:t># of terms</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Content</a:t>
            </a:r>
          </a:p>
          <a:p>
            <a:pPr algn="l">
              <a:lnSpc>
                <a:spcPts val="3500"/>
              </a:lnSpc>
            </a:pPr>
            <a:endParaRPr lang="en-US" sz="3500" spc="70">
              <a:solidFill>
                <a:srgbClr val="000000"/>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3888166" y="1887594"/>
            <a:ext cx="10511668" cy="6844388"/>
            <a:chOff x="0" y="0"/>
            <a:chExt cx="9752383" cy="6350000"/>
          </a:xfrm>
        </p:grpSpPr>
        <p:sp>
          <p:nvSpPr>
            <p:cNvPr id="5" name="Freeform 5"/>
            <p:cNvSpPr/>
            <p:nvPr/>
          </p:nvSpPr>
          <p:spPr>
            <a:xfrm>
              <a:off x="72390" y="72390"/>
              <a:ext cx="9607604" cy="6205220"/>
            </a:xfrm>
            <a:custGeom>
              <a:avLst/>
              <a:gdLst/>
              <a:ahLst/>
              <a:cxnLst/>
              <a:rect l="l" t="t" r="r" b="b"/>
              <a:pathLst>
                <a:path w="9607604" h="6205220">
                  <a:moveTo>
                    <a:pt x="0" y="0"/>
                  </a:moveTo>
                  <a:lnTo>
                    <a:pt x="9607604" y="0"/>
                  </a:lnTo>
                  <a:lnTo>
                    <a:pt x="9607604" y="6205220"/>
                  </a:lnTo>
                  <a:lnTo>
                    <a:pt x="0" y="6205220"/>
                  </a:lnTo>
                  <a:lnTo>
                    <a:pt x="0" y="0"/>
                  </a:lnTo>
                  <a:close/>
                </a:path>
              </a:pathLst>
            </a:custGeom>
            <a:solidFill>
              <a:srgbClr val="FFFFFF"/>
            </a:solidFill>
          </p:spPr>
          <p:txBody>
            <a:bodyPr/>
            <a:lstStyle/>
            <a:p>
              <a:endParaRPr lang="en-US"/>
            </a:p>
          </p:txBody>
        </p:sp>
        <p:sp>
          <p:nvSpPr>
            <p:cNvPr id="6" name="Freeform 6"/>
            <p:cNvSpPr/>
            <p:nvPr/>
          </p:nvSpPr>
          <p:spPr>
            <a:xfrm>
              <a:off x="0" y="0"/>
              <a:ext cx="9752383" cy="6350000"/>
            </a:xfrm>
            <a:custGeom>
              <a:avLst/>
              <a:gdLst/>
              <a:ahLst/>
              <a:cxnLst/>
              <a:rect l="l" t="t" r="r" b="b"/>
              <a:pathLst>
                <a:path w="9752383" h="6350000">
                  <a:moveTo>
                    <a:pt x="9607603" y="6205220"/>
                  </a:moveTo>
                  <a:lnTo>
                    <a:pt x="9752383" y="6205220"/>
                  </a:lnTo>
                  <a:lnTo>
                    <a:pt x="9752383" y="6350000"/>
                  </a:lnTo>
                  <a:lnTo>
                    <a:pt x="9607603" y="6350000"/>
                  </a:lnTo>
                  <a:lnTo>
                    <a:pt x="9607603"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9607603" y="144780"/>
                  </a:moveTo>
                  <a:lnTo>
                    <a:pt x="9752383" y="144780"/>
                  </a:lnTo>
                  <a:lnTo>
                    <a:pt x="9752383" y="6205220"/>
                  </a:lnTo>
                  <a:lnTo>
                    <a:pt x="9607603" y="6205220"/>
                  </a:lnTo>
                  <a:lnTo>
                    <a:pt x="9607603" y="144780"/>
                  </a:lnTo>
                  <a:close/>
                  <a:moveTo>
                    <a:pt x="144780" y="6205220"/>
                  </a:moveTo>
                  <a:lnTo>
                    <a:pt x="9607603" y="6205220"/>
                  </a:lnTo>
                  <a:lnTo>
                    <a:pt x="9607603" y="6350000"/>
                  </a:lnTo>
                  <a:lnTo>
                    <a:pt x="144780" y="6350000"/>
                  </a:lnTo>
                  <a:lnTo>
                    <a:pt x="144780" y="6205220"/>
                  </a:lnTo>
                  <a:close/>
                  <a:moveTo>
                    <a:pt x="9607603" y="0"/>
                  </a:moveTo>
                  <a:lnTo>
                    <a:pt x="9752383" y="0"/>
                  </a:lnTo>
                  <a:lnTo>
                    <a:pt x="9752383" y="144780"/>
                  </a:lnTo>
                  <a:lnTo>
                    <a:pt x="9607603" y="144780"/>
                  </a:lnTo>
                  <a:lnTo>
                    <a:pt x="9607603" y="0"/>
                  </a:lnTo>
                  <a:close/>
                  <a:moveTo>
                    <a:pt x="0" y="0"/>
                  </a:moveTo>
                  <a:lnTo>
                    <a:pt x="144780" y="0"/>
                  </a:lnTo>
                  <a:lnTo>
                    <a:pt x="144780" y="144780"/>
                  </a:lnTo>
                  <a:lnTo>
                    <a:pt x="0" y="144780"/>
                  </a:lnTo>
                  <a:lnTo>
                    <a:pt x="0" y="0"/>
                  </a:lnTo>
                  <a:close/>
                  <a:moveTo>
                    <a:pt x="144780" y="0"/>
                  </a:moveTo>
                  <a:lnTo>
                    <a:pt x="9607603" y="0"/>
                  </a:lnTo>
                  <a:lnTo>
                    <a:pt x="9607603" y="144780"/>
                  </a:lnTo>
                  <a:lnTo>
                    <a:pt x="144780" y="144780"/>
                  </a:lnTo>
                  <a:lnTo>
                    <a:pt x="144780" y="0"/>
                  </a:lnTo>
                  <a:close/>
                </a:path>
              </a:pathLst>
            </a:custGeom>
            <a:solidFill>
              <a:srgbClr val="FFDC00"/>
            </a:solidFill>
          </p:spPr>
          <p:txBody>
            <a:bodyPr/>
            <a:lstStyle/>
            <a:p>
              <a:endParaRPr lang="en-US"/>
            </a:p>
          </p:txBody>
        </p:sp>
      </p:grpSp>
      <p:grpSp>
        <p:nvGrpSpPr>
          <p:cNvPr id="7" name="Group 7"/>
          <p:cNvGrpSpPr/>
          <p:nvPr/>
        </p:nvGrpSpPr>
        <p:grpSpPr>
          <a:xfrm>
            <a:off x="10550453" y="832113"/>
            <a:ext cx="3849381" cy="1055481"/>
            <a:chOff x="0" y="0"/>
            <a:chExt cx="739915" cy="202881"/>
          </a:xfrm>
        </p:grpSpPr>
        <p:sp>
          <p:nvSpPr>
            <p:cNvPr id="8" name="Freeform 8"/>
            <p:cNvSpPr/>
            <p:nvPr/>
          </p:nvSpPr>
          <p:spPr>
            <a:xfrm>
              <a:off x="0" y="0"/>
              <a:ext cx="739915" cy="202881"/>
            </a:xfrm>
            <a:custGeom>
              <a:avLst/>
              <a:gdLst/>
              <a:ahLst/>
              <a:cxnLst/>
              <a:rect l="l" t="t" r="r" b="b"/>
              <a:pathLst>
                <a:path w="739915" h="202881">
                  <a:moveTo>
                    <a:pt x="0" y="0"/>
                  </a:moveTo>
                  <a:lnTo>
                    <a:pt x="739915" y="0"/>
                  </a:lnTo>
                  <a:lnTo>
                    <a:pt x="739915" y="202881"/>
                  </a:lnTo>
                  <a:lnTo>
                    <a:pt x="0" y="202881"/>
                  </a:lnTo>
                  <a:close/>
                </a:path>
              </a:pathLst>
            </a:custGeom>
            <a:solidFill>
              <a:srgbClr val="7C45EE"/>
            </a:solidFill>
          </p:spPr>
          <p:txBody>
            <a:bodyPr/>
            <a:lstStyle/>
            <a:p>
              <a:endParaRPr lang="en-US"/>
            </a:p>
          </p:txBody>
        </p:sp>
        <p:sp>
          <p:nvSpPr>
            <p:cNvPr id="9" name="TextBox 9"/>
            <p:cNvSpPr txBox="1"/>
            <p:nvPr/>
          </p:nvSpPr>
          <p:spPr>
            <a:xfrm>
              <a:off x="0" y="-66675"/>
              <a:ext cx="739915" cy="269556"/>
            </a:xfrm>
            <a:prstGeom prst="rect">
              <a:avLst/>
            </a:prstGeom>
          </p:spPr>
          <p:txBody>
            <a:bodyPr lIns="50800" tIns="50800" rIns="50800" bIns="50800" rtlCol="0" anchor="ctr"/>
            <a:lstStyle/>
            <a:p>
              <a:pPr algn="ctr">
                <a:lnSpc>
                  <a:spcPts val="4619"/>
                </a:lnSpc>
              </a:pPr>
              <a:r>
                <a:rPr lang="en-US" sz="3299">
                  <a:solidFill>
                    <a:srgbClr val="FFFFFF"/>
                  </a:solidFill>
                  <a:latin typeface="Montserrat"/>
                  <a:ea typeface="Montserrat"/>
                  <a:cs typeface="Montserrat"/>
                  <a:sym typeface="Montserrat"/>
                </a:rPr>
                <a:t>AFFORDABLE</a:t>
              </a:r>
            </a:p>
          </p:txBody>
        </p:sp>
      </p:grpSp>
      <p:sp>
        <p:nvSpPr>
          <p:cNvPr id="10" name="TextBox 10"/>
          <p:cNvSpPr txBox="1"/>
          <p:nvPr/>
        </p:nvSpPr>
        <p:spPr>
          <a:xfrm>
            <a:off x="4198854" y="3131738"/>
            <a:ext cx="7597200" cy="4413250"/>
          </a:xfrm>
          <a:prstGeom prst="rect">
            <a:avLst/>
          </a:prstGeom>
        </p:spPr>
        <p:txBody>
          <a:bodyPr lIns="0" tIns="0" rIns="0" bIns="0" rtlCol="0" anchor="t">
            <a:spAutoFit/>
          </a:bodyPr>
          <a:lstStyle/>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Free online tool</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Highlighters</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Snacks </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Prizes</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Printing</a:t>
            </a:r>
          </a:p>
          <a:p>
            <a:pPr algn="l">
              <a:lnSpc>
                <a:spcPts val="3500"/>
              </a:lnSpc>
            </a:pPr>
            <a:endParaRPr lang="en-US" sz="3500" spc="70">
              <a:solidFill>
                <a:srgbClr val="000000"/>
              </a:solidFill>
              <a:latin typeface="Montserrat"/>
              <a:ea typeface="Montserrat"/>
              <a:cs typeface="Montserrat"/>
              <a:sym typeface="Montserrat"/>
            </a:endParaRPr>
          </a:p>
        </p:txBody>
      </p:sp>
      <p:sp>
        <p:nvSpPr>
          <p:cNvPr id="11" name="Freeform 11"/>
          <p:cNvSpPr/>
          <p:nvPr/>
        </p:nvSpPr>
        <p:spPr>
          <a:xfrm>
            <a:off x="10902551" y="2372651"/>
            <a:ext cx="3072940" cy="5874275"/>
          </a:xfrm>
          <a:custGeom>
            <a:avLst/>
            <a:gdLst/>
            <a:ahLst/>
            <a:cxnLst/>
            <a:rect l="l" t="t" r="r" b="b"/>
            <a:pathLst>
              <a:path w="3072940" h="5874275">
                <a:moveTo>
                  <a:pt x="0" y="0"/>
                </a:moveTo>
                <a:lnTo>
                  <a:pt x="3072941" y="0"/>
                </a:lnTo>
                <a:lnTo>
                  <a:pt x="3072941" y="5874275"/>
                </a:lnTo>
                <a:lnTo>
                  <a:pt x="0" y="5874275"/>
                </a:lnTo>
                <a:lnTo>
                  <a:pt x="0" y="0"/>
                </a:lnTo>
                <a:close/>
              </a:path>
            </a:pathLst>
          </a:custGeom>
          <a:blipFill>
            <a:blip r:embed="rId4"/>
            <a:stretch>
              <a:fillRect r="-7397"/>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0" y="9595"/>
            <a:ext cx="10264354" cy="10277405"/>
          </a:xfrm>
          <a:custGeom>
            <a:avLst/>
            <a:gdLst/>
            <a:ahLst/>
            <a:cxnLst/>
            <a:rect l="l" t="t" r="r" b="b"/>
            <a:pathLst>
              <a:path w="10264354" h="10277405">
                <a:moveTo>
                  <a:pt x="0" y="0"/>
                </a:moveTo>
                <a:lnTo>
                  <a:pt x="10264354" y="0"/>
                </a:lnTo>
                <a:lnTo>
                  <a:pt x="10264354" y="10277405"/>
                </a:lnTo>
                <a:lnTo>
                  <a:pt x="0" y="10277405"/>
                </a:lnTo>
                <a:lnTo>
                  <a:pt x="0" y="0"/>
                </a:lnTo>
                <a:close/>
              </a:path>
            </a:pathLst>
          </a:custGeom>
          <a:blipFill>
            <a:blip>
              <a:extLst>
                <a:ext uri="{96DAC541-7B7A-43D3-8B79-37D633B846F1}">
                  <asvg:svgBlip xmlns:asvg="http://schemas.microsoft.com/office/drawing/2016/SVG/main" r:embed="rId3"/>
                </a:ext>
              </a:extLst>
            </a:blip>
            <a:stretch>
              <a:fillRect l="-220" t="-93"/>
            </a:stretch>
          </a:blipFill>
        </p:spPr>
        <p:txBody>
          <a:bodyPr/>
          <a:lstStyle/>
          <a:p>
            <a:endParaRPr lang="en-US"/>
          </a:p>
        </p:txBody>
      </p:sp>
      <p:grpSp>
        <p:nvGrpSpPr>
          <p:cNvPr id="4" name="Group 4"/>
          <p:cNvGrpSpPr/>
          <p:nvPr/>
        </p:nvGrpSpPr>
        <p:grpSpPr>
          <a:xfrm>
            <a:off x="3888166" y="1887594"/>
            <a:ext cx="10511668" cy="6844388"/>
            <a:chOff x="0" y="0"/>
            <a:chExt cx="9752383" cy="6350000"/>
          </a:xfrm>
        </p:grpSpPr>
        <p:sp>
          <p:nvSpPr>
            <p:cNvPr id="5" name="Freeform 5"/>
            <p:cNvSpPr/>
            <p:nvPr/>
          </p:nvSpPr>
          <p:spPr>
            <a:xfrm>
              <a:off x="72390" y="72390"/>
              <a:ext cx="9607604" cy="6205220"/>
            </a:xfrm>
            <a:custGeom>
              <a:avLst/>
              <a:gdLst/>
              <a:ahLst/>
              <a:cxnLst/>
              <a:rect l="l" t="t" r="r" b="b"/>
              <a:pathLst>
                <a:path w="9607604" h="6205220">
                  <a:moveTo>
                    <a:pt x="0" y="0"/>
                  </a:moveTo>
                  <a:lnTo>
                    <a:pt x="9607604" y="0"/>
                  </a:lnTo>
                  <a:lnTo>
                    <a:pt x="9607604" y="6205220"/>
                  </a:lnTo>
                  <a:lnTo>
                    <a:pt x="0" y="6205220"/>
                  </a:lnTo>
                  <a:lnTo>
                    <a:pt x="0" y="0"/>
                  </a:lnTo>
                  <a:close/>
                </a:path>
              </a:pathLst>
            </a:custGeom>
            <a:solidFill>
              <a:srgbClr val="FFFFFF"/>
            </a:solidFill>
          </p:spPr>
          <p:txBody>
            <a:bodyPr/>
            <a:lstStyle/>
            <a:p>
              <a:endParaRPr lang="en-US"/>
            </a:p>
          </p:txBody>
        </p:sp>
        <p:sp>
          <p:nvSpPr>
            <p:cNvPr id="6" name="Freeform 6"/>
            <p:cNvSpPr/>
            <p:nvPr/>
          </p:nvSpPr>
          <p:spPr>
            <a:xfrm>
              <a:off x="0" y="0"/>
              <a:ext cx="9752383" cy="6350000"/>
            </a:xfrm>
            <a:custGeom>
              <a:avLst/>
              <a:gdLst/>
              <a:ahLst/>
              <a:cxnLst/>
              <a:rect l="l" t="t" r="r" b="b"/>
              <a:pathLst>
                <a:path w="9752383" h="6350000">
                  <a:moveTo>
                    <a:pt x="9607603" y="6205220"/>
                  </a:moveTo>
                  <a:lnTo>
                    <a:pt x="9752383" y="6205220"/>
                  </a:lnTo>
                  <a:lnTo>
                    <a:pt x="9752383" y="6350000"/>
                  </a:lnTo>
                  <a:lnTo>
                    <a:pt x="9607603" y="6350000"/>
                  </a:lnTo>
                  <a:lnTo>
                    <a:pt x="9607603"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9607603" y="144780"/>
                  </a:moveTo>
                  <a:lnTo>
                    <a:pt x="9752383" y="144780"/>
                  </a:lnTo>
                  <a:lnTo>
                    <a:pt x="9752383" y="6205220"/>
                  </a:lnTo>
                  <a:lnTo>
                    <a:pt x="9607603" y="6205220"/>
                  </a:lnTo>
                  <a:lnTo>
                    <a:pt x="9607603" y="144780"/>
                  </a:lnTo>
                  <a:close/>
                  <a:moveTo>
                    <a:pt x="144780" y="6205220"/>
                  </a:moveTo>
                  <a:lnTo>
                    <a:pt x="9607603" y="6205220"/>
                  </a:lnTo>
                  <a:lnTo>
                    <a:pt x="9607603" y="6350000"/>
                  </a:lnTo>
                  <a:lnTo>
                    <a:pt x="144780" y="6350000"/>
                  </a:lnTo>
                  <a:lnTo>
                    <a:pt x="144780" y="6205220"/>
                  </a:lnTo>
                  <a:close/>
                  <a:moveTo>
                    <a:pt x="9607603" y="0"/>
                  </a:moveTo>
                  <a:lnTo>
                    <a:pt x="9752383" y="0"/>
                  </a:lnTo>
                  <a:lnTo>
                    <a:pt x="9752383" y="144780"/>
                  </a:lnTo>
                  <a:lnTo>
                    <a:pt x="9607603" y="144780"/>
                  </a:lnTo>
                  <a:lnTo>
                    <a:pt x="9607603" y="0"/>
                  </a:lnTo>
                  <a:close/>
                  <a:moveTo>
                    <a:pt x="0" y="0"/>
                  </a:moveTo>
                  <a:lnTo>
                    <a:pt x="144780" y="0"/>
                  </a:lnTo>
                  <a:lnTo>
                    <a:pt x="144780" y="144780"/>
                  </a:lnTo>
                  <a:lnTo>
                    <a:pt x="0" y="144780"/>
                  </a:lnTo>
                  <a:lnTo>
                    <a:pt x="0" y="0"/>
                  </a:lnTo>
                  <a:close/>
                  <a:moveTo>
                    <a:pt x="144780" y="0"/>
                  </a:moveTo>
                  <a:lnTo>
                    <a:pt x="9607603" y="0"/>
                  </a:lnTo>
                  <a:lnTo>
                    <a:pt x="9607603" y="144780"/>
                  </a:lnTo>
                  <a:lnTo>
                    <a:pt x="144780" y="144780"/>
                  </a:lnTo>
                  <a:lnTo>
                    <a:pt x="144780" y="0"/>
                  </a:lnTo>
                  <a:close/>
                </a:path>
              </a:pathLst>
            </a:custGeom>
            <a:solidFill>
              <a:srgbClr val="FFDC00"/>
            </a:solidFill>
          </p:spPr>
          <p:txBody>
            <a:bodyPr/>
            <a:lstStyle/>
            <a:p>
              <a:endParaRPr lang="en-US"/>
            </a:p>
          </p:txBody>
        </p:sp>
      </p:grpSp>
      <p:grpSp>
        <p:nvGrpSpPr>
          <p:cNvPr id="7" name="Group 7"/>
          <p:cNvGrpSpPr/>
          <p:nvPr/>
        </p:nvGrpSpPr>
        <p:grpSpPr>
          <a:xfrm>
            <a:off x="10550453" y="832113"/>
            <a:ext cx="3849381" cy="1055481"/>
            <a:chOff x="0" y="0"/>
            <a:chExt cx="739915" cy="202881"/>
          </a:xfrm>
        </p:grpSpPr>
        <p:sp>
          <p:nvSpPr>
            <p:cNvPr id="8" name="Freeform 8"/>
            <p:cNvSpPr/>
            <p:nvPr/>
          </p:nvSpPr>
          <p:spPr>
            <a:xfrm>
              <a:off x="0" y="0"/>
              <a:ext cx="739915" cy="202881"/>
            </a:xfrm>
            <a:custGeom>
              <a:avLst/>
              <a:gdLst/>
              <a:ahLst/>
              <a:cxnLst/>
              <a:rect l="l" t="t" r="r" b="b"/>
              <a:pathLst>
                <a:path w="739915" h="202881">
                  <a:moveTo>
                    <a:pt x="0" y="0"/>
                  </a:moveTo>
                  <a:lnTo>
                    <a:pt x="739915" y="0"/>
                  </a:lnTo>
                  <a:lnTo>
                    <a:pt x="739915" y="202881"/>
                  </a:lnTo>
                  <a:lnTo>
                    <a:pt x="0" y="202881"/>
                  </a:lnTo>
                  <a:close/>
                </a:path>
              </a:pathLst>
            </a:custGeom>
            <a:solidFill>
              <a:srgbClr val="7C45EE"/>
            </a:solidFill>
          </p:spPr>
          <p:txBody>
            <a:bodyPr/>
            <a:lstStyle/>
            <a:p>
              <a:endParaRPr lang="en-US"/>
            </a:p>
          </p:txBody>
        </p:sp>
        <p:sp>
          <p:nvSpPr>
            <p:cNvPr id="9" name="TextBox 9"/>
            <p:cNvSpPr txBox="1"/>
            <p:nvPr/>
          </p:nvSpPr>
          <p:spPr>
            <a:xfrm>
              <a:off x="0" y="-66675"/>
              <a:ext cx="739915" cy="269556"/>
            </a:xfrm>
            <a:prstGeom prst="rect">
              <a:avLst/>
            </a:prstGeom>
          </p:spPr>
          <p:txBody>
            <a:bodyPr lIns="50800" tIns="50800" rIns="50800" bIns="50800" rtlCol="0" anchor="ctr"/>
            <a:lstStyle/>
            <a:p>
              <a:pPr algn="ctr">
                <a:lnSpc>
                  <a:spcPts val="4619"/>
                </a:lnSpc>
              </a:pPr>
              <a:r>
                <a:rPr lang="en-US" sz="3299">
                  <a:solidFill>
                    <a:srgbClr val="FFFFFF"/>
                  </a:solidFill>
                  <a:latin typeface="Montserrat"/>
                  <a:ea typeface="Montserrat"/>
                  <a:cs typeface="Montserrat"/>
                  <a:sym typeface="Montserrat"/>
                </a:rPr>
                <a:t>FUN</a:t>
              </a:r>
            </a:p>
          </p:txBody>
        </p:sp>
      </p:grpSp>
      <p:sp>
        <p:nvSpPr>
          <p:cNvPr id="10" name="Freeform 10"/>
          <p:cNvSpPr/>
          <p:nvPr/>
        </p:nvSpPr>
        <p:spPr>
          <a:xfrm>
            <a:off x="9534299" y="2627996"/>
            <a:ext cx="4357913" cy="5363585"/>
          </a:xfrm>
          <a:custGeom>
            <a:avLst/>
            <a:gdLst/>
            <a:ahLst/>
            <a:cxnLst/>
            <a:rect l="l" t="t" r="r" b="b"/>
            <a:pathLst>
              <a:path w="4357913" h="5363585">
                <a:moveTo>
                  <a:pt x="0" y="0"/>
                </a:moveTo>
                <a:lnTo>
                  <a:pt x="4357913" y="0"/>
                </a:lnTo>
                <a:lnTo>
                  <a:pt x="4357913" y="5363585"/>
                </a:lnTo>
                <a:lnTo>
                  <a:pt x="0" y="5363585"/>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4517339" y="4227113"/>
            <a:ext cx="4626661" cy="2222500"/>
          </a:xfrm>
          <a:prstGeom prst="rect">
            <a:avLst/>
          </a:prstGeom>
        </p:spPr>
        <p:txBody>
          <a:bodyPr lIns="0" tIns="0" rIns="0" bIns="0" rtlCol="0" anchor="t">
            <a:spAutoFit/>
          </a:bodyPr>
          <a:lstStyle/>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Students</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Library staff</a:t>
            </a:r>
          </a:p>
          <a:p>
            <a:pPr algn="l">
              <a:lnSpc>
                <a:spcPts val="3500"/>
              </a:lnSpc>
            </a:pPr>
            <a:endParaRPr lang="en-US" sz="3500" spc="70">
              <a:solidFill>
                <a:srgbClr val="000000"/>
              </a:solidFill>
              <a:latin typeface="Montserrat"/>
              <a:ea typeface="Montserrat"/>
              <a:cs typeface="Montserrat"/>
              <a:sym typeface="Montserrat"/>
            </a:endParaRPr>
          </a:p>
          <a:p>
            <a:pPr marL="755654" lvl="1" indent="-377827" algn="l">
              <a:lnSpc>
                <a:spcPts val="3500"/>
              </a:lnSpc>
              <a:buFont typeface="Arial"/>
              <a:buChar char="•"/>
            </a:pPr>
            <a:r>
              <a:rPr lang="en-US" sz="3500" spc="70">
                <a:solidFill>
                  <a:srgbClr val="000000"/>
                </a:solidFill>
                <a:latin typeface="Montserrat"/>
                <a:ea typeface="Montserrat"/>
                <a:cs typeface="Montserrat"/>
                <a:sym typeface="Montserrat"/>
              </a:rPr>
              <a:t>Joy!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b1b2a5ad-924c-4e36-9fb4-c750d39158c4}" enabled="0" method="" siteId="{b1b2a5ad-924c-4e36-9fb4-c750d39158c4}" removed="1"/>
</clbl:labelList>
</file>

<file path=docProps/app.xml><?xml version="1.0" encoding="utf-8"?>
<Properties xmlns="http://schemas.openxmlformats.org/officeDocument/2006/extended-properties" xmlns:vt="http://schemas.openxmlformats.org/officeDocument/2006/docPropsVTypes">
  <TotalTime>5</TotalTime>
  <Words>1391</Words>
  <Application>Microsoft Office PowerPoint</Application>
  <PresentationFormat>Custom</PresentationFormat>
  <Paragraphs>229</Paragraphs>
  <Slides>40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Montserrat Italics</vt:lpstr>
      <vt:lpstr>Calibri</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Bingo Presentation</dc:title>
  <dc:creator>Sarah Voels</dc:creator>
  <cp:lastModifiedBy>Sarah Voels</cp:lastModifiedBy>
  <cp:revision>2</cp:revision>
  <dcterms:created xsi:type="dcterms:W3CDTF">2006-08-16T00:00:00Z</dcterms:created>
  <dcterms:modified xsi:type="dcterms:W3CDTF">2026-05-19T20:14:49Z</dcterms:modified>
  <dc:identifier>DAHEg7h6n5s</dc:identifier>
</cp:coreProperties>
</file>