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0"/>
  </p:notesMasterIdLst>
  <p:handoutMasterIdLst>
    <p:handoutMasterId r:id="rId71"/>
  </p:handoutMasterIdLst>
  <p:sldIdLst>
    <p:sldId id="364" r:id="rId5"/>
    <p:sldId id="291" r:id="rId6"/>
    <p:sldId id="307" r:id="rId7"/>
    <p:sldId id="308" r:id="rId8"/>
    <p:sldId id="309" r:id="rId9"/>
    <p:sldId id="310" r:id="rId10"/>
    <p:sldId id="311" r:id="rId11"/>
    <p:sldId id="314" r:id="rId12"/>
    <p:sldId id="312" r:id="rId13"/>
    <p:sldId id="284" r:id="rId14"/>
    <p:sldId id="282" r:id="rId15"/>
    <p:sldId id="365" r:id="rId16"/>
    <p:sldId id="285" r:id="rId17"/>
    <p:sldId id="292" r:id="rId18"/>
    <p:sldId id="293" r:id="rId19"/>
    <p:sldId id="294" r:id="rId20"/>
    <p:sldId id="296" r:id="rId21"/>
    <p:sldId id="297" r:id="rId22"/>
    <p:sldId id="389" r:id="rId23"/>
    <p:sldId id="303" r:id="rId24"/>
    <p:sldId id="300" r:id="rId25"/>
    <p:sldId id="301" r:id="rId26"/>
    <p:sldId id="286" r:id="rId27"/>
    <p:sldId id="287" r:id="rId28"/>
    <p:sldId id="302" r:id="rId29"/>
    <p:sldId id="383" r:id="rId30"/>
    <p:sldId id="378" r:id="rId31"/>
    <p:sldId id="366" r:id="rId32"/>
    <p:sldId id="370" r:id="rId33"/>
    <p:sldId id="368" r:id="rId34"/>
    <p:sldId id="369" r:id="rId35"/>
    <p:sldId id="379" r:id="rId36"/>
    <p:sldId id="371" r:id="rId37"/>
    <p:sldId id="372" r:id="rId38"/>
    <p:sldId id="382" r:id="rId39"/>
    <p:sldId id="381" r:id="rId40"/>
    <p:sldId id="373" r:id="rId41"/>
    <p:sldId id="374" r:id="rId42"/>
    <p:sldId id="388" r:id="rId43"/>
    <p:sldId id="305" r:id="rId44"/>
    <p:sldId id="323" r:id="rId45"/>
    <p:sldId id="324" r:id="rId46"/>
    <p:sldId id="334" r:id="rId47"/>
    <p:sldId id="343" r:id="rId48"/>
    <p:sldId id="344" r:id="rId49"/>
    <p:sldId id="346" r:id="rId50"/>
    <p:sldId id="348" r:id="rId51"/>
    <p:sldId id="350" r:id="rId52"/>
    <p:sldId id="351" r:id="rId53"/>
    <p:sldId id="340" r:id="rId54"/>
    <p:sldId id="384" r:id="rId55"/>
    <p:sldId id="385" r:id="rId56"/>
    <p:sldId id="353" r:id="rId57"/>
    <p:sldId id="359" r:id="rId58"/>
    <p:sldId id="329" r:id="rId59"/>
    <p:sldId id="328" r:id="rId60"/>
    <p:sldId id="361" r:id="rId61"/>
    <p:sldId id="327" r:id="rId62"/>
    <p:sldId id="331" r:id="rId63"/>
    <p:sldId id="333" r:id="rId64"/>
    <p:sldId id="386" r:id="rId65"/>
    <p:sldId id="362" r:id="rId66"/>
    <p:sldId id="363" r:id="rId67"/>
    <p:sldId id="390" r:id="rId68"/>
    <p:sldId id="290" r:id="rId6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30700C-2E9F-9E7B-A71C-A82261AD318A}" name="Julie Fedeler" initials="JF" userId="S::julie.fedeler@wartburg.edu::093a1ac7-c9f9-4f95-b0a3-76cdb32096d7" providerId="AD"/>
  <p188:author id="{74CB39A6-3368-445F-0FAF-25B5F179D5E3}" name="Meredith Borchardt" initials="MB" userId="S::meredith.borchardt@wartburg.edu::82c92a11-2bf1-4edc-a46f-1e4159c65490" providerId="AD"/>
  <p188:author id="{6A05AFC2-E658-6577-9F0D-F90D6E4B3706}" name="Renee Barney" initials="RB" userId="S::renee.barney@wartburg.edu::26644407-cc94-4907-b0c5-05775adcfb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6E21"/>
    <a:srgbClr val="2D3A40"/>
    <a:srgbClr val="424242"/>
    <a:srgbClr val="007B82"/>
    <a:srgbClr val="F58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F20FF4-A3BA-E261-AC85-1F4DA9EA6EE2}" v="1" dt="2026-05-26T16:26:06.817"/>
    <p1510:client id="{83A71434-7608-8686-8519-6A3942C23559}" v="148" dt="2026-05-26T16:23:01.3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976" autoAdjust="0"/>
  </p:normalViewPr>
  <p:slideViewPr>
    <p:cSldViewPr snapToGrid="0">
      <p:cViewPr varScale="1">
        <p:scale>
          <a:sx n="77" d="100"/>
          <a:sy n="77" d="100"/>
        </p:scale>
        <p:origin x="18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59643D-4513-0673-21B3-4EDB70156CB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6F5C73C4-89C1-5C0B-36EB-5751E021369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D87D388-A816-9545-BD84-B194BC70FABA}" type="datetimeFigureOut">
              <a:rPr lang="en-US" smtClean="0"/>
              <a:t>5/26/2026</a:t>
            </a:fld>
            <a:endParaRPr lang="en-US"/>
          </a:p>
        </p:txBody>
      </p:sp>
      <p:sp>
        <p:nvSpPr>
          <p:cNvPr id="4" name="Footer Placeholder 3">
            <a:extLst>
              <a:ext uri="{FF2B5EF4-FFF2-40B4-BE49-F238E27FC236}">
                <a16:creationId xmlns:a16="http://schemas.microsoft.com/office/drawing/2014/main" id="{4FB9825C-8650-F632-F68F-63651228BEB2}"/>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D6E9AE2-91CC-F9D6-D9FA-78E0E02B6D72}"/>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1D24B17-DA7A-CF4F-BC39-A34106D7261C}" type="slidenum">
              <a:rPr lang="en-US" smtClean="0"/>
              <a:t>‹#›</a:t>
            </a:fld>
            <a:endParaRPr lang="en-US"/>
          </a:p>
        </p:txBody>
      </p:sp>
    </p:spTree>
    <p:extLst>
      <p:ext uri="{BB962C8B-B14F-4D97-AF65-F5344CB8AC3E}">
        <p14:creationId xmlns:p14="http://schemas.microsoft.com/office/powerpoint/2010/main" val="2710159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672EF93-0E49-BC4C-BDDB-BFE5ADC007D7}" type="datetimeFigureOut">
              <a:rPr lang="en-US" smtClean="0"/>
              <a:t>5/26/2026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D194936-00ED-DE4F-BF2B-2E23B7242620}" type="slidenum">
              <a:rPr lang="en-US" smtClean="0"/>
              <a:t>‹#›</a:t>
            </a:fld>
            <a:endParaRPr lang="en-US"/>
          </a:p>
        </p:txBody>
      </p:sp>
    </p:spTree>
    <p:extLst>
      <p:ext uri="{BB962C8B-B14F-4D97-AF65-F5344CB8AC3E}">
        <p14:creationId xmlns:p14="http://schemas.microsoft.com/office/powerpoint/2010/main" val="4165823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DKKeB75W32U?si=Vatg8pBMYC2pWEUK&amp;t=32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194936-00ED-DE4F-BF2B-2E23B7242620}" type="slidenum">
              <a:rPr lang="en-US" smtClean="0"/>
              <a:t>1</a:t>
            </a:fld>
            <a:endParaRPr lang="en-US"/>
          </a:p>
        </p:txBody>
      </p:sp>
    </p:spTree>
    <p:extLst>
      <p:ext uri="{BB962C8B-B14F-4D97-AF65-F5344CB8AC3E}">
        <p14:creationId xmlns:p14="http://schemas.microsoft.com/office/powerpoint/2010/main" val="3041877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first way that we provide training for student employees is through onboarding.  </a:t>
            </a:r>
            <a:r>
              <a:rPr lang="en-US"/>
              <a:t>A reality of any college workplace is that there are new students coming on and others graduating on an annual basis, so this is an every year process.</a:t>
            </a:r>
          </a:p>
        </p:txBody>
      </p:sp>
      <p:sp>
        <p:nvSpPr>
          <p:cNvPr id="4" name="Slide Number Placeholder 3"/>
          <p:cNvSpPr>
            <a:spLocks noGrp="1"/>
          </p:cNvSpPr>
          <p:nvPr>
            <p:ph type="sldNum" sz="quarter" idx="5"/>
          </p:nvPr>
        </p:nvSpPr>
        <p:spPr/>
        <p:txBody>
          <a:bodyPr/>
          <a:lstStyle/>
          <a:p>
            <a:fld id="{BD194936-00ED-DE4F-BF2B-2E23B7242620}" type="slidenum">
              <a:rPr lang="en-US" smtClean="0"/>
              <a:t>10</a:t>
            </a:fld>
            <a:endParaRPr lang="en-US"/>
          </a:p>
        </p:txBody>
      </p:sp>
    </p:spTree>
    <p:extLst>
      <p:ext uri="{BB962C8B-B14F-4D97-AF65-F5344CB8AC3E}">
        <p14:creationId xmlns:p14="http://schemas.microsoft.com/office/powerpoint/2010/main" val="3972753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Fall orientation at the beginning of a new academic year is a key part of onboarding new team members, and there are a few other things that we consider to be under the onboarding umbrella. </a:t>
            </a:r>
            <a:endParaRPr lang="en-US">
              <a:ea typeface="Calibri"/>
              <a:cs typeface="Calibri"/>
            </a:endParaRPr>
          </a:p>
        </p:txBody>
      </p:sp>
      <p:sp>
        <p:nvSpPr>
          <p:cNvPr id="4" name="Slide Number Placeholder 3"/>
          <p:cNvSpPr>
            <a:spLocks noGrp="1"/>
          </p:cNvSpPr>
          <p:nvPr>
            <p:ph type="sldNum" sz="quarter" idx="5"/>
          </p:nvPr>
        </p:nvSpPr>
        <p:spPr/>
        <p:txBody>
          <a:bodyPr/>
          <a:lstStyle/>
          <a:p>
            <a:fld id="{BD194936-00ED-DE4F-BF2B-2E23B7242620}" type="slidenum">
              <a:rPr lang="en-US" smtClean="0"/>
              <a:t>11</a:t>
            </a:fld>
            <a:endParaRPr lang="en-US"/>
          </a:p>
        </p:txBody>
      </p:sp>
    </p:spTree>
    <p:extLst>
      <p:ext uri="{BB962C8B-B14F-4D97-AF65-F5344CB8AC3E}">
        <p14:creationId xmlns:p14="http://schemas.microsoft.com/office/powerpoint/2010/main" val="2745268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F20B9-A977-9144-B157-A08DA53FE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846BE-1681-FA45-F5E6-65DE6DA7C2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694C67-D6F5-6553-C3A7-9F5183CFDE7F}"/>
              </a:ext>
            </a:extLst>
          </p:cNvPr>
          <p:cNvSpPr>
            <a:spLocks noGrp="1"/>
          </p:cNvSpPr>
          <p:nvPr>
            <p:ph type="body" idx="1"/>
          </p:nvPr>
        </p:nvSpPr>
        <p:spPr/>
        <p:txBody>
          <a:bodyPr/>
          <a:lstStyle/>
          <a:p>
            <a:r>
              <a:rPr lang="en-US"/>
              <a:t>One of the primary challenges we face with fall orientation is scheduling.  Our students (probably like your students) are incredibly busy, and there is a lot going on just before classes start.   Over time, we’ve decreased the amount of in-person time at fall orientation and thought long and hard about what to include in the limited minutes that we have together in person.</a:t>
            </a:r>
            <a:endParaRPr lang="en-US">
              <a:ea typeface="Calibri"/>
              <a:cs typeface="Calibri"/>
            </a:endParaRPr>
          </a:p>
        </p:txBody>
      </p:sp>
      <p:sp>
        <p:nvSpPr>
          <p:cNvPr id="4" name="Slide Number Placeholder 3">
            <a:extLst>
              <a:ext uri="{FF2B5EF4-FFF2-40B4-BE49-F238E27FC236}">
                <a16:creationId xmlns:a16="http://schemas.microsoft.com/office/drawing/2014/main" id="{7E024800-F1F9-1732-7F85-AA47BFB451DB}"/>
              </a:ext>
            </a:extLst>
          </p:cNvPr>
          <p:cNvSpPr>
            <a:spLocks noGrp="1"/>
          </p:cNvSpPr>
          <p:nvPr>
            <p:ph type="sldNum" sz="quarter" idx="5"/>
          </p:nvPr>
        </p:nvSpPr>
        <p:spPr/>
        <p:txBody>
          <a:bodyPr/>
          <a:lstStyle/>
          <a:p>
            <a:fld id="{BD194936-00ED-DE4F-BF2B-2E23B7242620}" type="slidenum">
              <a:rPr lang="en-US" smtClean="0"/>
              <a:t>12</a:t>
            </a:fld>
            <a:endParaRPr lang="en-US"/>
          </a:p>
        </p:txBody>
      </p:sp>
    </p:spTree>
    <p:extLst>
      <p:ext uri="{BB962C8B-B14F-4D97-AF65-F5344CB8AC3E}">
        <p14:creationId xmlns:p14="http://schemas.microsoft.com/office/powerpoint/2010/main" val="3359625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year we spent about 5 hours total, spread over the late afternoons/evenings of the two days before classes started.  You’re looking at the schedule for Day 1, when a key emphasis is team-building.  This is critical to our success and can’t be accomplished in other ways.  We spent half of the time (the first hour in green) on fun time getting to know each other.  We also utilized this time all together to build a common understanding of the most important policies and work expectations.  </a:t>
            </a:r>
          </a:p>
        </p:txBody>
      </p:sp>
      <p:sp>
        <p:nvSpPr>
          <p:cNvPr id="4" name="Slide Number Placeholder 3"/>
          <p:cNvSpPr>
            <a:spLocks noGrp="1"/>
          </p:cNvSpPr>
          <p:nvPr>
            <p:ph type="sldNum" sz="quarter" idx="5"/>
          </p:nvPr>
        </p:nvSpPr>
        <p:spPr/>
        <p:txBody>
          <a:bodyPr/>
          <a:lstStyle/>
          <a:p>
            <a:fld id="{BD194936-00ED-DE4F-BF2B-2E23B7242620}" type="slidenum">
              <a:rPr lang="en-US" smtClean="0"/>
              <a:t>13</a:t>
            </a:fld>
            <a:endParaRPr lang="en-US"/>
          </a:p>
        </p:txBody>
      </p:sp>
    </p:spTree>
    <p:extLst>
      <p:ext uri="{BB962C8B-B14F-4D97-AF65-F5344CB8AC3E}">
        <p14:creationId xmlns:p14="http://schemas.microsoft.com/office/powerpoint/2010/main" val="2733050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7F439-C354-1886-7146-D8C641FD6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27656-20E6-9BFA-B529-004E72D03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54ED61-1847-AEB2-3346-9E118AD0776F}"/>
              </a:ext>
            </a:extLst>
          </p:cNvPr>
          <p:cNvSpPr>
            <a:spLocks noGrp="1"/>
          </p:cNvSpPr>
          <p:nvPr>
            <p:ph type="body" idx="1"/>
          </p:nvPr>
        </p:nvSpPr>
        <p:spPr/>
        <p:txBody>
          <a:bodyPr/>
          <a:lstStyle/>
          <a:p>
            <a:r>
              <a:rPr lang="en-US"/>
              <a:t>On the 2</a:t>
            </a:r>
            <a:r>
              <a:rPr lang="en-US" baseline="30000"/>
              <a:t>nd</a:t>
            </a:r>
            <a:r>
              <a:rPr lang="en-US"/>
              <a:t> day, we are split apart.  The small group sizes are intentional and especially consider first year students who already may be overwhelmed with general new student orientation activities.  This day was optional for our returning Circ students who wanted a refresher.  Both groups again started with team-building, and ended the day all together with a meal.  Food is an important part of training!</a:t>
            </a:r>
          </a:p>
        </p:txBody>
      </p:sp>
      <p:sp>
        <p:nvSpPr>
          <p:cNvPr id="4" name="Slide Number Placeholder 3">
            <a:extLst>
              <a:ext uri="{FF2B5EF4-FFF2-40B4-BE49-F238E27FC236}">
                <a16:creationId xmlns:a16="http://schemas.microsoft.com/office/drawing/2014/main" id="{29A95E48-3572-F4E9-3EEB-1C2D2167DB84}"/>
              </a:ext>
            </a:extLst>
          </p:cNvPr>
          <p:cNvSpPr>
            <a:spLocks noGrp="1"/>
          </p:cNvSpPr>
          <p:nvPr>
            <p:ph type="sldNum" sz="quarter" idx="5"/>
          </p:nvPr>
        </p:nvSpPr>
        <p:spPr/>
        <p:txBody>
          <a:bodyPr/>
          <a:lstStyle/>
          <a:p>
            <a:fld id="{BD194936-00ED-DE4F-BF2B-2E23B7242620}" type="slidenum">
              <a:rPr lang="en-US" smtClean="0"/>
              <a:t>14</a:t>
            </a:fld>
            <a:endParaRPr lang="en-US"/>
          </a:p>
        </p:txBody>
      </p:sp>
    </p:spTree>
    <p:extLst>
      <p:ext uri="{BB962C8B-B14F-4D97-AF65-F5344CB8AC3E}">
        <p14:creationId xmlns:p14="http://schemas.microsoft.com/office/powerpoint/2010/main" val="542644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A9E78-9E53-30E0-1414-34C55A280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52B05-B745-9758-81A1-24E546D44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18A64-6C9F-2434-9DE4-8251BB9C4845}"/>
              </a:ext>
            </a:extLst>
          </p:cNvPr>
          <p:cNvSpPr>
            <a:spLocks noGrp="1"/>
          </p:cNvSpPr>
          <p:nvPr>
            <p:ph type="body" idx="1"/>
          </p:nvPr>
        </p:nvSpPr>
        <p:spPr/>
        <p:txBody>
          <a:bodyPr/>
          <a:lstStyle/>
          <a:p>
            <a:r>
              <a:rPr lang="en-US"/>
              <a:t>The circ desk is a busy place at the beginning of the semester and there can be lines of patrons.  In terms of choosing content, we ask ourselves what is important that students hear/ learn/ refresh on before day one of classes and what things might be covered in another way at another time.</a:t>
            </a:r>
            <a:endParaRPr lang="en-US">
              <a:solidFill>
                <a:srgbClr val="FF0000"/>
              </a:solidFill>
              <a:highlight>
                <a:srgbClr val="FFFF00"/>
              </a:highlight>
            </a:endParaRPr>
          </a:p>
        </p:txBody>
      </p:sp>
      <p:sp>
        <p:nvSpPr>
          <p:cNvPr id="4" name="Slide Number Placeholder 3">
            <a:extLst>
              <a:ext uri="{FF2B5EF4-FFF2-40B4-BE49-F238E27FC236}">
                <a16:creationId xmlns:a16="http://schemas.microsoft.com/office/drawing/2014/main" id="{CB3A0CD1-809D-84D5-9CD7-F7A3871539F0}"/>
              </a:ext>
            </a:extLst>
          </p:cNvPr>
          <p:cNvSpPr>
            <a:spLocks noGrp="1"/>
          </p:cNvSpPr>
          <p:nvPr>
            <p:ph type="sldNum" sz="quarter" idx="5"/>
          </p:nvPr>
        </p:nvSpPr>
        <p:spPr/>
        <p:txBody>
          <a:bodyPr/>
          <a:lstStyle/>
          <a:p>
            <a:fld id="{BD194936-00ED-DE4F-BF2B-2E23B7242620}" type="slidenum">
              <a:rPr lang="en-US" smtClean="0"/>
              <a:t>15</a:t>
            </a:fld>
            <a:endParaRPr lang="en-US"/>
          </a:p>
        </p:txBody>
      </p:sp>
    </p:spTree>
    <p:extLst>
      <p:ext uri="{BB962C8B-B14F-4D97-AF65-F5344CB8AC3E}">
        <p14:creationId xmlns:p14="http://schemas.microsoft.com/office/powerpoint/2010/main" val="706783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B0D39-01ED-6CD0-2B6F-67DE8CA91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A2B4B-0909-272B-3AEB-47415A50CF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3C4D5-1328-DAC6-598E-B795C7E4AF8E}"/>
              </a:ext>
            </a:extLst>
          </p:cNvPr>
          <p:cNvSpPr>
            <a:spLocks noGrp="1"/>
          </p:cNvSpPr>
          <p:nvPr>
            <p:ph type="body" idx="1"/>
          </p:nvPr>
        </p:nvSpPr>
        <p:spPr/>
        <p:txBody>
          <a:bodyPr/>
          <a:lstStyle/>
          <a:p>
            <a:r>
              <a:rPr lang="en-US"/>
              <a:t>We added skits in the fall of 2023 to help illustrate work expectations – for example good, and not-so-good customer service.  At that time, we paused throughout to discuss what things students were observing.  The skit added humor and showed a fun side of supervisors.  However, some students were not able to be present at the time of the skits, and there wasn’t a way for them to make it up.  </a:t>
            </a:r>
          </a:p>
          <a:p>
            <a:endParaRPr lang="en-US">
              <a:solidFill>
                <a:srgbClr val="000000"/>
              </a:solidFill>
            </a:endParaRPr>
          </a:p>
          <a:p>
            <a:r>
              <a:rPr lang="en-US">
                <a:solidFill>
                  <a:srgbClr val="000000"/>
                </a:solidFill>
              </a:rPr>
              <a:t>Last summer we filmed skits and paired them with a quiz in Canvas for an assignment this year.  We’ll be able to reuse these award-winning short films in the future, and all students had a chance to view and respond to them. We also involved a few willing students in the skits- both as actors and with filming. Here's a short clip from the video "Bad Day at the Circ Desk" to give you a flavor of what they are like.</a:t>
            </a:r>
            <a:r>
              <a:rPr lang="en-US"/>
              <a:t>  </a:t>
            </a:r>
            <a:r>
              <a:rPr lang="en-US">
                <a:hlinkClick r:id="rId3"/>
              </a:rPr>
              <a:t>https://youtu.be/DKKeB75W32U?si=Vatg8pBMYC2pWEUK&amp;t=324</a:t>
            </a:r>
            <a:r>
              <a:rPr lang="en-US">
                <a:solidFill>
                  <a:srgbClr val="FF0000"/>
                </a:solidFill>
              </a:rPr>
              <a:t> </a:t>
            </a:r>
            <a:endParaRPr lang="en-US"/>
          </a:p>
        </p:txBody>
      </p:sp>
      <p:sp>
        <p:nvSpPr>
          <p:cNvPr id="4" name="Slide Number Placeholder 3">
            <a:extLst>
              <a:ext uri="{FF2B5EF4-FFF2-40B4-BE49-F238E27FC236}">
                <a16:creationId xmlns:a16="http://schemas.microsoft.com/office/drawing/2014/main" id="{DBAF4229-7B38-E9A4-C737-0C5AA7EBF896}"/>
              </a:ext>
            </a:extLst>
          </p:cNvPr>
          <p:cNvSpPr>
            <a:spLocks noGrp="1"/>
          </p:cNvSpPr>
          <p:nvPr>
            <p:ph type="sldNum" sz="quarter" idx="5"/>
          </p:nvPr>
        </p:nvSpPr>
        <p:spPr/>
        <p:txBody>
          <a:bodyPr/>
          <a:lstStyle/>
          <a:p>
            <a:fld id="{BD194936-00ED-DE4F-BF2B-2E23B7242620}" type="slidenum">
              <a:rPr lang="en-US" smtClean="0"/>
              <a:t>16</a:t>
            </a:fld>
            <a:endParaRPr lang="en-US"/>
          </a:p>
        </p:txBody>
      </p:sp>
    </p:spTree>
    <p:extLst>
      <p:ext uri="{BB962C8B-B14F-4D97-AF65-F5344CB8AC3E}">
        <p14:creationId xmlns:p14="http://schemas.microsoft.com/office/powerpoint/2010/main" val="1418484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B54A2-FC5D-7573-C514-E81D91F6E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79295-E768-622A-5C95-19B5B41DB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21D438-C0CF-0157-EB9E-528E58FC3CF6}"/>
              </a:ext>
            </a:extLst>
          </p:cNvPr>
          <p:cNvSpPr>
            <a:spLocks noGrp="1"/>
          </p:cNvSpPr>
          <p:nvPr>
            <p:ph type="body" idx="1"/>
          </p:nvPr>
        </p:nvSpPr>
        <p:spPr/>
        <p:txBody>
          <a:bodyPr/>
          <a:lstStyle/>
          <a:p>
            <a:r>
              <a:rPr lang="en-US"/>
              <a:t>Student managers help us plan orientation and lead parts of it, such as ice breakers and stations.  We do a video call with them in August to help prepare and be on the same page at orientation. Stations allow for peer-to-peer, hands on learning on a variety of topics.  For example, a group of 2-3 students will meet with a manager for ~10 minutes at a printer to learn about printing/scanning/copying, and then rotate to the Hold Shelf to learn about finding and processing ILL's, TRAC's, and holds, and finally move to the bikes to learn about related procedures.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92AF3CAA-F289-7E1C-9158-ECB3768876AF}"/>
              </a:ext>
            </a:extLst>
          </p:cNvPr>
          <p:cNvSpPr>
            <a:spLocks noGrp="1"/>
          </p:cNvSpPr>
          <p:nvPr>
            <p:ph type="sldNum" sz="quarter" idx="5"/>
          </p:nvPr>
        </p:nvSpPr>
        <p:spPr/>
        <p:txBody>
          <a:bodyPr/>
          <a:lstStyle/>
          <a:p>
            <a:fld id="{BD194936-00ED-DE4F-BF2B-2E23B7242620}" type="slidenum">
              <a:rPr lang="en-US" smtClean="0"/>
              <a:t>17</a:t>
            </a:fld>
            <a:endParaRPr lang="en-US"/>
          </a:p>
        </p:txBody>
      </p:sp>
    </p:spTree>
    <p:extLst>
      <p:ext uri="{BB962C8B-B14F-4D97-AF65-F5344CB8AC3E}">
        <p14:creationId xmlns:p14="http://schemas.microsoft.com/office/powerpoint/2010/main" val="3127709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91981-142E-560F-7CF0-9F1DF801C0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A6440-EC16-8AA3-9369-2F54EC1FBD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24C47-A218-AFEE-28FC-2EE27F9BFE6E}"/>
              </a:ext>
            </a:extLst>
          </p:cNvPr>
          <p:cNvSpPr>
            <a:spLocks noGrp="1"/>
          </p:cNvSpPr>
          <p:nvPr>
            <p:ph type="body" idx="1"/>
          </p:nvPr>
        </p:nvSpPr>
        <p:spPr/>
        <p:txBody>
          <a:bodyPr/>
          <a:lstStyle/>
          <a:p>
            <a:r>
              <a:rPr lang="en-US"/>
              <a:t>One challenge with orientation can be technology.  In fall of 2025 the entire campus was without internet for the week that included orientation and the first few days of class. </a:t>
            </a:r>
            <a:endParaRPr lang="en-US">
              <a:solidFill>
                <a:srgbClr val="FF0000"/>
              </a:solidFill>
              <a:highlight>
                <a:srgbClr val="FFFF00"/>
              </a:highlight>
            </a:endParaRPr>
          </a:p>
        </p:txBody>
      </p:sp>
      <p:sp>
        <p:nvSpPr>
          <p:cNvPr id="4" name="Slide Number Placeholder 3">
            <a:extLst>
              <a:ext uri="{FF2B5EF4-FFF2-40B4-BE49-F238E27FC236}">
                <a16:creationId xmlns:a16="http://schemas.microsoft.com/office/drawing/2014/main" id="{D130AAA4-97B6-C8A3-BA5D-A30FDE1478DC}"/>
              </a:ext>
            </a:extLst>
          </p:cNvPr>
          <p:cNvSpPr>
            <a:spLocks noGrp="1"/>
          </p:cNvSpPr>
          <p:nvPr>
            <p:ph type="sldNum" sz="quarter" idx="5"/>
          </p:nvPr>
        </p:nvSpPr>
        <p:spPr/>
        <p:txBody>
          <a:bodyPr/>
          <a:lstStyle/>
          <a:p>
            <a:fld id="{BD194936-00ED-DE4F-BF2B-2E23B7242620}" type="slidenum">
              <a:rPr lang="en-US" smtClean="0"/>
              <a:t>18</a:t>
            </a:fld>
            <a:endParaRPr lang="en-US"/>
          </a:p>
        </p:txBody>
      </p:sp>
    </p:spTree>
    <p:extLst>
      <p:ext uri="{BB962C8B-B14F-4D97-AF65-F5344CB8AC3E}">
        <p14:creationId xmlns:p14="http://schemas.microsoft.com/office/powerpoint/2010/main" val="4126326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8286B-B5DC-A35F-84D0-ECD2F3857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D3C50-D080-C1D4-1584-1346E1C2C3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EE10AB-2F8D-E4F5-05E7-8118D47E9F25}"/>
              </a:ext>
            </a:extLst>
          </p:cNvPr>
          <p:cNvSpPr>
            <a:spLocks noGrp="1"/>
          </p:cNvSpPr>
          <p:nvPr>
            <p:ph type="body" idx="1"/>
          </p:nvPr>
        </p:nvSpPr>
        <p:spPr/>
        <p:txBody>
          <a:bodyPr/>
          <a:lstStyle/>
          <a:p>
            <a:r>
              <a:rPr lang="en-US"/>
              <a:t>We had to make a lot of last-minute adaptations, so staying flexible was key.</a:t>
            </a:r>
            <a:endParaRPr lang="en-US">
              <a:solidFill>
                <a:srgbClr val="FF0000"/>
              </a:solidFill>
              <a:highlight>
                <a:srgbClr val="FFFF00"/>
              </a:highlight>
            </a:endParaRPr>
          </a:p>
        </p:txBody>
      </p:sp>
      <p:sp>
        <p:nvSpPr>
          <p:cNvPr id="4" name="Slide Number Placeholder 3">
            <a:extLst>
              <a:ext uri="{FF2B5EF4-FFF2-40B4-BE49-F238E27FC236}">
                <a16:creationId xmlns:a16="http://schemas.microsoft.com/office/drawing/2014/main" id="{2FFA622B-725C-ECBF-34A1-163B6B4ACCCE}"/>
              </a:ext>
            </a:extLst>
          </p:cNvPr>
          <p:cNvSpPr>
            <a:spLocks noGrp="1"/>
          </p:cNvSpPr>
          <p:nvPr>
            <p:ph type="sldNum" sz="quarter" idx="5"/>
          </p:nvPr>
        </p:nvSpPr>
        <p:spPr/>
        <p:txBody>
          <a:bodyPr/>
          <a:lstStyle/>
          <a:p>
            <a:fld id="{BD194936-00ED-DE4F-BF2B-2E23B7242620}" type="slidenum">
              <a:rPr lang="en-US" smtClean="0"/>
              <a:t>19</a:t>
            </a:fld>
            <a:endParaRPr lang="en-US"/>
          </a:p>
        </p:txBody>
      </p:sp>
    </p:spTree>
    <p:extLst>
      <p:ext uri="{BB962C8B-B14F-4D97-AF65-F5344CB8AC3E}">
        <p14:creationId xmlns:p14="http://schemas.microsoft.com/office/powerpoint/2010/main" val="319383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session on library student employee training</a:t>
            </a:r>
            <a:r>
              <a:rPr lang="en-US">
                <a:solidFill>
                  <a:srgbClr val="000000"/>
                </a:solidFill>
              </a:rPr>
              <a:t>; our</a:t>
            </a:r>
            <a:r>
              <a:rPr lang="en-US">
                <a:solidFill>
                  <a:srgbClr val="2D3A40"/>
                </a:solidFill>
              </a:rPr>
              <a:t> main purpose for training is to develop teams that can provide positive patron interactions and quality customer service.</a:t>
            </a:r>
            <a:endParaRPr lang="en-US"/>
          </a:p>
        </p:txBody>
      </p:sp>
      <p:sp>
        <p:nvSpPr>
          <p:cNvPr id="4" name="Slide Number Placeholder 3"/>
          <p:cNvSpPr>
            <a:spLocks noGrp="1"/>
          </p:cNvSpPr>
          <p:nvPr>
            <p:ph type="sldNum" sz="quarter" idx="5"/>
          </p:nvPr>
        </p:nvSpPr>
        <p:spPr/>
        <p:txBody>
          <a:bodyPr/>
          <a:lstStyle/>
          <a:p>
            <a:fld id="{BD194936-00ED-DE4F-BF2B-2E23B7242620}" type="slidenum">
              <a:rPr lang="en-US" smtClean="0"/>
              <a:t>2</a:t>
            </a:fld>
            <a:endParaRPr lang="en-US"/>
          </a:p>
        </p:txBody>
      </p:sp>
    </p:spTree>
    <p:extLst>
      <p:ext uri="{BB962C8B-B14F-4D97-AF65-F5344CB8AC3E}">
        <p14:creationId xmlns:p14="http://schemas.microsoft.com/office/powerpoint/2010/main" val="1799043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73C03-E9A2-20E8-BC8F-F44D83BF2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92217-DA98-B43E-B898-B85B399A7E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7CDAD-0F56-A2F3-AF1B-A1F46AE6084F}"/>
              </a:ext>
            </a:extLst>
          </p:cNvPr>
          <p:cNvSpPr>
            <a:spLocks noGrp="1"/>
          </p:cNvSpPr>
          <p:nvPr>
            <p:ph type="body" idx="1"/>
          </p:nvPr>
        </p:nvSpPr>
        <p:spPr/>
        <p:txBody>
          <a:bodyPr/>
          <a:lstStyle/>
          <a:p>
            <a:r>
              <a:rPr lang="en-US"/>
              <a:t>Previously, orientation was longer- about 10 hours of time and everyone was all together.  A common complaint from some returners was that they were bored.  Not all content was relevant for all students.  </a:t>
            </a:r>
            <a:r>
              <a:rPr lang="en-US" err="1"/>
              <a:t>Managers </a:t>
            </a:r>
            <a:r>
              <a:rPr lang="en-US"/>
              <a:t>helped with orientation, but they often led a station “on the fly” without a lot of planning and coordination and important information was sometimes missed.  </a:t>
            </a:r>
            <a:endParaRPr lang="en-US">
              <a:solidFill>
                <a:srgbClr val="FF0000"/>
              </a:solidFill>
              <a:highlight>
                <a:srgbClr val="FFFF00"/>
              </a:highlight>
            </a:endParaRPr>
          </a:p>
        </p:txBody>
      </p:sp>
      <p:sp>
        <p:nvSpPr>
          <p:cNvPr id="4" name="Slide Number Placeholder 3">
            <a:extLst>
              <a:ext uri="{FF2B5EF4-FFF2-40B4-BE49-F238E27FC236}">
                <a16:creationId xmlns:a16="http://schemas.microsoft.com/office/drawing/2014/main" id="{6FE79C4D-41C4-EB3F-D7D2-1411B16BA062}"/>
              </a:ext>
            </a:extLst>
          </p:cNvPr>
          <p:cNvSpPr>
            <a:spLocks noGrp="1"/>
          </p:cNvSpPr>
          <p:nvPr>
            <p:ph type="sldNum" sz="quarter" idx="5"/>
          </p:nvPr>
        </p:nvSpPr>
        <p:spPr/>
        <p:txBody>
          <a:bodyPr/>
          <a:lstStyle/>
          <a:p>
            <a:fld id="{BD194936-00ED-DE4F-BF2B-2E23B7242620}" type="slidenum">
              <a:rPr lang="en-US" smtClean="0"/>
              <a:t>20</a:t>
            </a:fld>
            <a:endParaRPr lang="en-US"/>
          </a:p>
        </p:txBody>
      </p:sp>
    </p:spTree>
    <p:extLst>
      <p:ext uri="{BB962C8B-B14F-4D97-AF65-F5344CB8AC3E}">
        <p14:creationId xmlns:p14="http://schemas.microsoft.com/office/powerpoint/2010/main" val="936200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1368D-9EF6-ED89-41BA-BEC43B909E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530CD7-7051-B574-0796-1F6EF47808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730ED-1679-26E3-6F9A-48704DBF9C91}"/>
              </a:ext>
            </a:extLst>
          </p:cNvPr>
          <p:cNvSpPr>
            <a:spLocks noGrp="1"/>
          </p:cNvSpPr>
          <p:nvPr>
            <p:ph type="body" idx="1"/>
          </p:nvPr>
        </p:nvSpPr>
        <p:spPr/>
        <p:txBody>
          <a:bodyPr/>
          <a:lstStyle/>
          <a:p>
            <a:r>
              <a:rPr lang="en-US"/>
              <a:t>In 2020, we pivoted to a completely online orientation, because circumstances dictated it.  It wasn’t ideal and we really missed out on the team-building aspects of orientation especially.  However, it was still useful and a good learning experience for supervisors.  We now better understand some of the opportunities and limitations of online meetings, which are a good tool to have in the toolbox.</a:t>
            </a:r>
            <a:endParaRPr lang="en-US">
              <a:solidFill>
                <a:srgbClr val="FF0000"/>
              </a:solidFill>
              <a:highlight>
                <a:srgbClr val="FFFF00"/>
              </a:highlight>
            </a:endParaRPr>
          </a:p>
        </p:txBody>
      </p:sp>
      <p:sp>
        <p:nvSpPr>
          <p:cNvPr id="4" name="Slide Number Placeholder 3">
            <a:extLst>
              <a:ext uri="{FF2B5EF4-FFF2-40B4-BE49-F238E27FC236}">
                <a16:creationId xmlns:a16="http://schemas.microsoft.com/office/drawing/2014/main" id="{DB5E0ADA-BAE8-1B84-AD28-CF41F7E22DDA}"/>
              </a:ext>
            </a:extLst>
          </p:cNvPr>
          <p:cNvSpPr>
            <a:spLocks noGrp="1"/>
          </p:cNvSpPr>
          <p:nvPr>
            <p:ph type="sldNum" sz="quarter" idx="5"/>
          </p:nvPr>
        </p:nvSpPr>
        <p:spPr/>
        <p:txBody>
          <a:bodyPr/>
          <a:lstStyle/>
          <a:p>
            <a:fld id="{BD194936-00ED-DE4F-BF2B-2E23B7242620}" type="slidenum">
              <a:rPr lang="en-US" smtClean="0"/>
              <a:t>21</a:t>
            </a:fld>
            <a:endParaRPr lang="en-US"/>
          </a:p>
        </p:txBody>
      </p:sp>
    </p:spTree>
    <p:extLst>
      <p:ext uri="{BB962C8B-B14F-4D97-AF65-F5344CB8AC3E}">
        <p14:creationId xmlns:p14="http://schemas.microsoft.com/office/powerpoint/2010/main" val="1643240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3D3DA-03AB-4CDE-0880-58E2A1E59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5A92BB-8FCA-2040-F2DF-DAEB2880E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593DB-A464-8ECA-64A9-82B883E1686A}"/>
              </a:ext>
            </a:extLst>
          </p:cNvPr>
          <p:cNvSpPr>
            <a:spLocks noGrp="1"/>
          </p:cNvSpPr>
          <p:nvPr>
            <p:ph type="body" idx="1"/>
          </p:nvPr>
        </p:nvSpPr>
        <p:spPr/>
        <p:txBody>
          <a:bodyPr/>
          <a:lstStyle/>
          <a:p>
            <a:r>
              <a:rPr lang="en-US"/>
              <a:t>In the future we hope to maintain some face-to-face time with the whole team, and will keep evolving to make the best use of that time.</a:t>
            </a:r>
            <a:endParaRPr lang="en-US">
              <a:solidFill>
                <a:srgbClr val="FF0000"/>
              </a:solidFill>
              <a:highlight>
                <a:srgbClr val="FFFF00"/>
              </a:highlight>
            </a:endParaRPr>
          </a:p>
        </p:txBody>
      </p:sp>
      <p:sp>
        <p:nvSpPr>
          <p:cNvPr id="4" name="Slide Number Placeholder 3">
            <a:extLst>
              <a:ext uri="{FF2B5EF4-FFF2-40B4-BE49-F238E27FC236}">
                <a16:creationId xmlns:a16="http://schemas.microsoft.com/office/drawing/2014/main" id="{2373E8D4-B4EC-6D5F-2EC2-BCA772D659F8}"/>
              </a:ext>
            </a:extLst>
          </p:cNvPr>
          <p:cNvSpPr>
            <a:spLocks noGrp="1"/>
          </p:cNvSpPr>
          <p:nvPr>
            <p:ph type="sldNum" sz="quarter" idx="5"/>
          </p:nvPr>
        </p:nvSpPr>
        <p:spPr/>
        <p:txBody>
          <a:bodyPr/>
          <a:lstStyle/>
          <a:p>
            <a:fld id="{BD194936-00ED-DE4F-BF2B-2E23B7242620}" type="slidenum">
              <a:rPr lang="en-US" smtClean="0"/>
              <a:t>22</a:t>
            </a:fld>
            <a:endParaRPr lang="en-US"/>
          </a:p>
        </p:txBody>
      </p:sp>
    </p:spTree>
    <p:extLst>
      <p:ext uri="{BB962C8B-B14F-4D97-AF65-F5344CB8AC3E}">
        <p14:creationId xmlns:p14="http://schemas.microsoft.com/office/powerpoint/2010/main" val="77879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important component of onboarding is mentoring.  A few years ago we started having student managers serve as mentors to new team members. </a:t>
            </a:r>
          </a:p>
        </p:txBody>
      </p:sp>
      <p:sp>
        <p:nvSpPr>
          <p:cNvPr id="4" name="Slide Number Placeholder 3"/>
          <p:cNvSpPr>
            <a:spLocks noGrp="1"/>
          </p:cNvSpPr>
          <p:nvPr>
            <p:ph type="sldNum" sz="quarter" idx="5"/>
          </p:nvPr>
        </p:nvSpPr>
        <p:spPr/>
        <p:txBody>
          <a:bodyPr/>
          <a:lstStyle/>
          <a:p>
            <a:fld id="{BD194936-00ED-DE4F-BF2B-2E23B7242620}" type="slidenum">
              <a:rPr lang="en-US" smtClean="0"/>
              <a:t>23</a:t>
            </a:fld>
            <a:endParaRPr lang="en-US"/>
          </a:p>
        </p:txBody>
      </p:sp>
    </p:spTree>
    <p:extLst>
      <p:ext uri="{BB962C8B-B14F-4D97-AF65-F5344CB8AC3E}">
        <p14:creationId xmlns:p14="http://schemas.microsoft.com/office/powerpoint/2010/main" val="1475623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first activities a mentor does with their mentee (ideally before orientation begins) is a tour of the library space.  This checklist helps guide them around the library on all 3 floors.  The list may look a little overwhelming, but in practice, it makes for a slow and comfortable introduction to the library space with a peer.</a:t>
            </a:r>
          </a:p>
        </p:txBody>
      </p:sp>
      <p:sp>
        <p:nvSpPr>
          <p:cNvPr id="4" name="Slide Number Placeholder 3"/>
          <p:cNvSpPr>
            <a:spLocks noGrp="1"/>
          </p:cNvSpPr>
          <p:nvPr>
            <p:ph type="sldNum" sz="quarter" idx="5"/>
          </p:nvPr>
        </p:nvSpPr>
        <p:spPr/>
        <p:txBody>
          <a:bodyPr/>
          <a:lstStyle/>
          <a:p>
            <a:fld id="{BD194936-00ED-DE4F-BF2B-2E23B7242620}" type="slidenum">
              <a:rPr lang="en-US" smtClean="0"/>
              <a:t>24</a:t>
            </a:fld>
            <a:endParaRPr lang="en-US"/>
          </a:p>
        </p:txBody>
      </p:sp>
    </p:spTree>
    <p:extLst>
      <p:ext uri="{BB962C8B-B14F-4D97-AF65-F5344CB8AC3E}">
        <p14:creationId xmlns:p14="http://schemas.microsoft.com/office/powerpoint/2010/main" val="1362265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2A762-CE99-D9C2-8453-9B9DD704E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476F53-87CA-01F6-5AD8-6C93B1823E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6424B-10C2-9FEC-E6D6-ED15B023D8E2}"/>
              </a:ext>
            </a:extLst>
          </p:cNvPr>
          <p:cNvSpPr>
            <a:spLocks noGrp="1"/>
          </p:cNvSpPr>
          <p:nvPr>
            <p:ph type="body" idx="1"/>
          </p:nvPr>
        </p:nvSpPr>
        <p:spPr/>
        <p:txBody>
          <a:bodyPr/>
          <a:lstStyle/>
          <a:p>
            <a:r>
              <a:rPr lang="en-US"/>
              <a:t>This year managers led a meeting on the 2</a:t>
            </a:r>
            <a:r>
              <a:rPr lang="en-US" baseline="30000"/>
              <a:t>nd</a:t>
            </a:r>
            <a:r>
              <a:rPr lang="en-US"/>
              <a:t> day of classes to do more team-building and to offer an opportunity for students to ask questions without supervisors being present.  Onboarding continues on the job where new team members are scheduled to work with their mentors on at least one shift.  Together they work through two more checklists, over a few weeks time.  A 3-part checklist helps ensure students are exposed to locations of items, basic procedures, etc. which will be reinforced as the semester goes on.</a:t>
            </a:r>
          </a:p>
          <a:p>
            <a:r>
              <a:rPr lang="en-US"/>
              <a:t>Managers have always been encouraged to help new students and they certainly have, but in the past there wasn’t a lot of structure put in place. Mentors were not scheduled to work with their mentees, and at times, struggled to find common time to get together to work on checklists. We had one giant checklist which students just worked through (sometimes on their own) and at whatever pace they chose, which oftentimes was all at once.</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1F64A3E7-4C35-F9CD-0F36-D974AEB32431}"/>
              </a:ext>
            </a:extLst>
          </p:cNvPr>
          <p:cNvSpPr>
            <a:spLocks noGrp="1"/>
          </p:cNvSpPr>
          <p:nvPr>
            <p:ph type="sldNum" sz="quarter" idx="5"/>
          </p:nvPr>
        </p:nvSpPr>
        <p:spPr/>
        <p:txBody>
          <a:bodyPr/>
          <a:lstStyle/>
          <a:p>
            <a:fld id="{BD194936-00ED-DE4F-BF2B-2E23B7242620}" type="slidenum">
              <a:rPr lang="en-US" smtClean="0"/>
              <a:t>25</a:t>
            </a:fld>
            <a:endParaRPr lang="en-US"/>
          </a:p>
        </p:txBody>
      </p:sp>
    </p:spTree>
    <p:extLst>
      <p:ext uri="{BB962C8B-B14F-4D97-AF65-F5344CB8AC3E}">
        <p14:creationId xmlns:p14="http://schemas.microsoft.com/office/powerpoint/2010/main" val="859474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B3F55-11A5-ABC7-6980-D5A5D2599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E2576-4D18-6D66-0522-4E0296983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9E370-3656-C64E-C562-0051CCEACDB8}"/>
              </a:ext>
            </a:extLst>
          </p:cNvPr>
          <p:cNvSpPr>
            <a:spLocks noGrp="1"/>
          </p:cNvSpPr>
          <p:nvPr>
            <p:ph type="body" idx="1"/>
          </p:nvPr>
        </p:nvSpPr>
        <p:spPr/>
        <p:txBody>
          <a:bodyPr/>
          <a:lstStyle/>
          <a:p>
            <a:r>
              <a:rPr lang="en-US"/>
              <a:t>A final component of onboarding is online training. We ask new team members to complete a free online training “Shelving with Dewey” from </a:t>
            </a:r>
            <a:r>
              <a:rPr lang="en-US" err="1"/>
              <a:t>WebJunction</a:t>
            </a:r>
            <a:r>
              <a:rPr lang="en-US"/>
              <a:t> before their first shift or on it. This helps them start with a baseline knowledge of how our collection is organized. There are a lot of great free trainings out there that we have taken advantage of, there’s no need to reinvent the wheel. This has been a part of onboarding for a long time, and likely will continue to be, though we’ll keep our eyes open for new resources. This wraps up onboarding, Julie will now continue with on-going training.</a:t>
            </a:r>
            <a:endParaRPr lang="en-US">
              <a:ea typeface="Calibri"/>
              <a:cs typeface="Calibri"/>
            </a:endParaRPr>
          </a:p>
        </p:txBody>
      </p:sp>
      <p:sp>
        <p:nvSpPr>
          <p:cNvPr id="4" name="Slide Number Placeholder 3">
            <a:extLst>
              <a:ext uri="{FF2B5EF4-FFF2-40B4-BE49-F238E27FC236}">
                <a16:creationId xmlns:a16="http://schemas.microsoft.com/office/drawing/2014/main" id="{83D4EA8A-46D2-B9C3-AF5F-551CBE7F5C4A}"/>
              </a:ext>
            </a:extLst>
          </p:cNvPr>
          <p:cNvSpPr>
            <a:spLocks noGrp="1"/>
          </p:cNvSpPr>
          <p:nvPr>
            <p:ph type="sldNum" sz="quarter" idx="5"/>
          </p:nvPr>
        </p:nvSpPr>
        <p:spPr/>
        <p:txBody>
          <a:bodyPr/>
          <a:lstStyle/>
          <a:p>
            <a:fld id="{BD194936-00ED-DE4F-BF2B-2E23B7242620}" type="slidenum">
              <a:rPr lang="en-US" smtClean="0"/>
              <a:t>26</a:t>
            </a:fld>
            <a:endParaRPr lang="en-US"/>
          </a:p>
        </p:txBody>
      </p:sp>
    </p:spTree>
    <p:extLst>
      <p:ext uri="{BB962C8B-B14F-4D97-AF65-F5344CB8AC3E}">
        <p14:creationId xmlns:p14="http://schemas.microsoft.com/office/powerpoint/2010/main" val="2321165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130CE-11E7-DFE3-A66A-0048D20B9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3AA82-7DAD-13C9-6996-D5EF1B5886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D3C2A0-2645-CD28-B9C0-258736149854}"/>
              </a:ext>
            </a:extLst>
          </p:cNvPr>
          <p:cNvSpPr>
            <a:spLocks noGrp="1"/>
          </p:cNvSpPr>
          <p:nvPr>
            <p:ph type="body" idx="1"/>
          </p:nvPr>
        </p:nvSpPr>
        <p:spPr/>
        <p:txBody>
          <a:bodyPr/>
          <a:lstStyle/>
          <a:p>
            <a:r>
              <a:rPr lang="en-US"/>
              <a:t>Our onboarding process prepares our team members with many of the initial tasks they need to know. However, we have many additional tasks that our teams need to be familiar with. New tasks and procedures are also developed as our collections and services change. We also know that “refreshers” on common tasks can be helpful. These are some of the reasons that training needs to continue throughout the academic year.</a:t>
            </a:r>
          </a:p>
        </p:txBody>
      </p:sp>
      <p:sp>
        <p:nvSpPr>
          <p:cNvPr id="4" name="Slide Number Placeholder 3">
            <a:extLst>
              <a:ext uri="{FF2B5EF4-FFF2-40B4-BE49-F238E27FC236}">
                <a16:creationId xmlns:a16="http://schemas.microsoft.com/office/drawing/2014/main" id="{F690CDB7-7742-5049-4558-893455B71B24}"/>
              </a:ext>
            </a:extLst>
          </p:cNvPr>
          <p:cNvSpPr>
            <a:spLocks noGrp="1"/>
          </p:cNvSpPr>
          <p:nvPr>
            <p:ph type="sldNum" sz="quarter" idx="5"/>
          </p:nvPr>
        </p:nvSpPr>
        <p:spPr/>
        <p:txBody>
          <a:bodyPr/>
          <a:lstStyle/>
          <a:p>
            <a:fld id="{BD194936-00ED-DE4F-BF2B-2E23B7242620}" type="slidenum">
              <a:rPr lang="en-US" smtClean="0"/>
              <a:t>27</a:t>
            </a:fld>
            <a:endParaRPr lang="en-US"/>
          </a:p>
        </p:txBody>
      </p:sp>
    </p:spTree>
    <p:extLst>
      <p:ext uri="{BB962C8B-B14F-4D97-AF65-F5344CB8AC3E}">
        <p14:creationId xmlns:p14="http://schemas.microsoft.com/office/powerpoint/2010/main" val="3409836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continue our training through weekly meetings with a focus on interactive, hands-on training. And last fall we began developing a training course in our campus' learning management system, Canvas.</a:t>
            </a:r>
          </a:p>
        </p:txBody>
      </p:sp>
      <p:sp>
        <p:nvSpPr>
          <p:cNvPr id="4" name="Slide Number Placeholder 3"/>
          <p:cNvSpPr>
            <a:spLocks noGrp="1"/>
          </p:cNvSpPr>
          <p:nvPr>
            <p:ph type="sldNum" sz="quarter" idx="5"/>
          </p:nvPr>
        </p:nvSpPr>
        <p:spPr/>
        <p:txBody>
          <a:bodyPr/>
          <a:lstStyle/>
          <a:p>
            <a:fld id="{BD194936-00ED-DE4F-BF2B-2E23B7242620}" type="slidenum">
              <a:rPr lang="en-US" smtClean="0"/>
              <a:t>28</a:t>
            </a:fld>
            <a:endParaRPr lang="en-US"/>
          </a:p>
        </p:txBody>
      </p:sp>
    </p:spTree>
    <p:extLst>
      <p:ext uri="{BB962C8B-B14F-4D97-AF65-F5344CB8AC3E}">
        <p14:creationId xmlns:p14="http://schemas.microsoft.com/office/powerpoint/2010/main" val="481214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194936-00ED-DE4F-BF2B-2E23B7242620}" type="slidenum">
              <a:rPr lang="en-US" smtClean="0"/>
              <a:t>29</a:t>
            </a:fld>
            <a:endParaRPr lang="en-US"/>
          </a:p>
        </p:txBody>
      </p:sp>
    </p:spTree>
    <p:extLst>
      <p:ext uri="{BB962C8B-B14F-4D97-AF65-F5344CB8AC3E}">
        <p14:creationId xmlns:p14="http://schemas.microsoft.com/office/powerpoint/2010/main" val="895626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Before we dive into that, we want to share a little background on our institution, including some student demographics...</a:t>
            </a:r>
          </a:p>
        </p:txBody>
      </p:sp>
      <p:sp>
        <p:nvSpPr>
          <p:cNvPr id="4" name="Slide Number Placeholder 3"/>
          <p:cNvSpPr>
            <a:spLocks noGrp="1"/>
          </p:cNvSpPr>
          <p:nvPr>
            <p:ph type="sldNum" sz="quarter" idx="5"/>
          </p:nvPr>
        </p:nvSpPr>
        <p:spPr/>
        <p:txBody>
          <a:bodyPr/>
          <a:lstStyle/>
          <a:p>
            <a:fld id="{BD194936-00ED-DE4F-BF2B-2E23B7242620}" type="slidenum">
              <a:rPr lang="en-US" smtClean="0"/>
              <a:t>3</a:t>
            </a:fld>
            <a:endParaRPr lang="en-US"/>
          </a:p>
        </p:txBody>
      </p:sp>
    </p:spTree>
    <p:extLst>
      <p:ext uri="{BB962C8B-B14F-4D97-AF65-F5344CB8AC3E}">
        <p14:creationId xmlns:p14="http://schemas.microsoft.com/office/powerpoint/2010/main" val="715887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main reasons for having in-person meetings with our team members. First, face-to-face meetings help build relationships between team members who do not regularly see each other. Second, during the meetings we take time to share common questions heard at the desk and how to respond to them – an impromptu form of peer-to-peer training that leads to better customer service.</a:t>
            </a:r>
          </a:p>
          <a:p>
            <a:endParaRPr lang="en-US">
              <a:solidFill>
                <a:srgbClr val="444444"/>
              </a:solidFill>
            </a:endParaRPr>
          </a:p>
          <a:p>
            <a:r>
              <a:rPr lang="en-US"/>
              <a:t>Our meetings used to be held with all team members every other week for an hour. Some of the training applied to one team, but not the other. This became more apparent after we evaluated and re-defined the ELITE team's responsibilities.</a:t>
            </a:r>
          </a:p>
          <a:p>
            <a:endParaRPr lang="en-US"/>
          </a:p>
          <a:p>
            <a:r>
              <a:rPr lang="en-US"/>
              <a:t>We also asked team members for their feedback about the meetings and ideas for improvements. Based on the feedback, and considering the importance of on-going training, we decided to move to a weekly, 30-minute format where some weeks we have separate circulation and ELITE team meetings so we can focus on team-specific sharing and training, and other weeks we have ACE (All Circulation and ELITE) meetings where we cover topics of interest for both teams.</a:t>
            </a:r>
          </a:p>
        </p:txBody>
      </p:sp>
      <p:sp>
        <p:nvSpPr>
          <p:cNvPr id="4" name="Slide Number Placeholder 3"/>
          <p:cNvSpPr>
            <a:spLocks noGrp="1"/>
          </p:cNvSpPr>
          <p:nvPr>
            <p:ph type="sldNum" sz="quarter" idx="5"/>
          </p:nvPr>
        </p:nvSpPr>
        <p:spPr/>
        <p:txBody>
          <a:bodyPr/>
          <a:lstStyle/>
          <a:p>
            <a:fld id="{BD194936-00ED-DE4F-BF2B-2E23B7242620}" type="slidenum">
              <a:rPr lang="en-US" smtClean="0"/>
              <a:t>30</a:t>
            </a:fld>
            <a:endParaRPr lang="en-US"/>
          </a:p>
        </p:txBody>
      </p:sp>
    </p:spTree>
    <p:extLst>
      <p:ext uri="{BB962C8B-B14F-4D97-AF65-F5344CB8AC3E}">
        <p14:creationId xmlns:p14="http://schemas.microsoft.com/office/powerpoint/2010/main" val="556700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37C6A-063C-B6A0-5646-517D4D0F1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D25CBC-DADF-7C12-745F-7440E1EC4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02398A-965F-2DB7-98EF-743DB1B66380}"/>
              </a:ext>
            </a:extLst>
          </p:cNvPr>
          <p:cNvSpPr>
            <a:spLocks noGrp="1"/>
          </p:cNvSpPr>
          <p:nvPr>
            <p:ph type="body" idx="1"/>
          </p:nvPr>
        </p:nvSpPr>
        <p:spPr/>
        <p:txBody>
          <a:bodyPr/>
          <a:lstStyle/>
          <a:p>
            <a:r>
              <a:rPr lang="en-US" sz="1200" kern="1200">
                <a:solidFill>
                  <a:schemeClr val="tx1"/>
                </a:solidFill>
                <a:latin typeface="+mn-lt"/>
                <a:ea typeface="Calibri"/>
                <a:cs typeface="Calibri"/>
              </a:rPr>
              <a:t>Our biggest challenge with our weekly meetings is an increased number of attendance conflicts. We currently use one of the two, weekly community time hours embedded in our campus schedule. However, more organizations and faculty are taking advantage of community time to schedule advising meetings, weight training, music rehearsals, group meetings, and the list goes on. It isn’t an issue when someone occasionally misses a weekly meeting, but some conflicting events are scheduled every week so some team members miss meetings regularly.</a:t>
            </a:r>
          </a:p>
          <a:p>
            <a:endParaRPr lang="en-US" sz="1200" kern="1200">
              <a:solidFill>
                <a:schemeClr val="tx1"/>
              </a:solidFill>
              <a:latin typeface="+mn-lt"/>
              <a:ea typeface="Calibri"/>
              <a:cs typeface="Calibri"/>
            </a:endParaRPr>
          </a:p>
          <a:p>
            <a:r>
              <a:rPr lang="en-US" sz="1200" kern="1200">
                <a:solidFill>
                  <a:schemeClr val="tx1"/>
                </a:solidFill>
                <a:latin typeface="+mn-lt"/>
                <a:ea typeface="Calibri"/>
                <a:cs typeface="Calibri"/>
              </a:rPr>
              <a:t>We have batted around various options, such as meeting once a month at a time convenient to the majority of team members or holding the same meeting twice a week giving an additional time option; but both of these options would limit time for relationship building. [[My being the evening supervisor, I suggested a 9:30 PM meeting time; but that didn’t fly with Meredith or Renée.]]</a:t>
            </a:r>
          </a:p>
          <a:p>
            <a:endParaRPr lang="en-US" sz="1200" kern="1200">
              <a:solidFill>
                <a:schemeClr val="tx1"/>
              </a:solidFill>
              <a:latin typeface="+mn-lt"/>
              <a:ea typeface="Calibri"/>
              <a:cs typeface="Calibri"/>
            </a:endParaRPr>
          </a:p>
          <a:p>
            <a:r>
              <a:rPr lang="en-US" sz="1200" kern="1200">
                <a:solidFill>
                  <a:schemeClr val="tx1"/>
                </a:solidFill>
                <a:latin typeface="+mn-lt"/>
                <a:ea typeface="Calibri"/>
                <a:cs typeface="Calibri"/>
              </a:rPr>
              <a:t>We’ll continue to wrestle with this question, but a potential bright spot is that Wartburg is planning to move to a new schedule in the 2027-28 academic year which will include additional community times. In the interim . . .</a:t>
            </a:r>
          </a:p>
        </p:txBody>
      </p:sp>
      <p:sp>
        <p:nvSpPr>
          <p:cNvPr id="4" name="Slide Number Placeholder 3">
            <a:extLst>
              <a:ext uri="{FF2B5EF4-FFF2-40B4-BE49-F238E27FC236}">
                <a16:creationId xmlns:a16="http://schemas.microsoft.com/office/drawing/2014/main" id="{3780EB51-15EB-70BD-DFE5-48735EB589A8}"/>
              </a:ext>
            </a:extLst>
          </p:cNvPr>
          <p:cNvSpPr>
            <a:spLocks noGrp="1"/>
          </p:cNvSpPr>
          <p:nvPr>
            <p:ph type="sldNum" sz="quarter" idx="5"/>
          </p:nvPr>
        </p:nvSpPr>
        <p:spPr/>
        <p:txBody>
          <a:bodyPr/>
          <a:lstStyle/>
          <a:p>
            <a:fld id="{BD194936-00ED-DE4F-BF2B-2E23B7242620}" type="slidenum">
              <a:rPr lang="en-US" smtClean="0"/>
              <a:t>31</a:t>
            </a:fld>
            <a:endParaRPr lang="en-US"/>
          </a:p>
        </p:txBody>
      </p:sp>
    </p:spTree>
    <p:extLst>
      <p:ext uri="{BB962C8B-B14F-4D97-AF65-F5344CB8AC3E}">
        <p14:creationId xmlns:p14="http://schemas.microsoft.com/office/powerpoint/2010/main" val="3028295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0983-C342-294A-A79F-0525D6DB2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803AF-AC4C-0FA6-94E6-D8F2027C8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E1E2D-4071-DDCC-E884-D0F5941952FC}"/>
              </a:ext>
            </a:extLst>
          </p:cNvPr>
          <p:cNvSpPr>
            <a:spLocks noGrp="1"/>
          </p:cNvSpPr>
          <p:nvPr>
            <p:ph type="body" idx="1"/>
          </p:nvPr>
        </p:nvSpPr>
        <p:spPr/>
        <p:txBody>
          <a:bodyPr/>
          <a:lstStyle/>
          <a:p>
            <a:r>
              <a:rPr lang="en-US"/>
              <a:t>. . . the training we provide at our weekly meetings takes us to our next topic – Interactive Training.</a:t>
            </a:r>
          </a:p>
        </p:txBody>
      </p:sp>
      <p:sp>
        <p:nvSpPr>
          <p:cNvPr id="4" name="Slide Number Placeholder 3">
            <a:extLst>
              <a:ext uri="{FF2B5EF4-FFF2-40B4-BE49-F238E27FC236}">
                <a16:creationId xmlns:a16="http://schemas.microsoft.com/office/drawing/2014/main" id="{1C7584A4-1024-7D56-479F-1C39AD9BD480}"/>
              </a:ext>
            </a:extLst>
          </p:cNvPr>
          <p:cNvSpPr>
            <a:spLocks noGrp="1"/>
          </p:cNvSpPr>
          <p:nvPr>
            <p:ph type="sldNum" sz="quarter" idx="5"/>
          </p:nvPr>
        </p:nvSpPr>
        <p:spPr/>
        <p:txBody>
          <a:bodyPr/>
          <a:lstStyle/>
          <a:p>
            <a:fld id="{BD194936-00ED-DE4F-BF2B-2E23B7242620}" type="slidenum">
              <a:rPr lang="en-US" smtClean="0"/>
              <a:t>32</a:t>
            </a:fld>
            <a:endParaRPr lang="en-US"/>
          </a:p>
        </p:txBody>
      </p:sp>
    </p:spTree>
    <p:extLst>
      <p:ext uri="{BB962C8B-B14F-4D97-AF65-F5344CB8AC3E}">
        <p14:creationId xmlns:p14="http://schemas.microsoft.com/office/powerpoint/2010/main" val="2191452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Much of our training at our weekly meetings used to be lecture-style, complete with Power Point slides like what you see here! Well, ok, not that bad. However, when using lectures to train our teams we weren’t always making a good connection, and the information wasn’t “sticking.” It’s also challenging to present an important, but common, topic to team members who have worked in the library for 2 or more years. Our challenge, then, is to keep our training fresh and engaging.</a:t>
            </a:r>
          </a:p>
        </p:txBody>
      </p:sp>
      <p:sp>
        <p:nvSpPr>
          <p:cNvPr id="4" name="Slide Number Placeholder 3"/>
          <p:cNvSpPr>
            <a:spLocks noGrp="1"/>
          </p:cNvSpPr>
          <p:nvPr>
            <p:ph type="sldNum" sz="quarter" idx="5"/>
          </p:nvPr>
        </p:nvSpPr>
        <p:spPr/>
        <p:txBody>
          <a:bodyPr/>
          <a:lstStyle/>
          <a:p>
            <a:fld id="{BD194936-00ED-DE4F-BF2B-2E23B7242620}" type="slidenum">
              <a:rPr lang="en-US" smtClean="0"/>
              <a:t>33</a:t>
            </a:fld>
            <a:endParaRPr lang="en-US"/>
          </a:p>
        </p:txBody>
      </p:sp>
    </p:spTree>
    <p:extLst>
      <p:ext uri="{BB962C8B-B14F-4D97-AF65-F5344CB8AC3E}">
        <p14:creationId xmlns:p14="http://schemas.microsoft.com/office/powerpoint/2010/main" val="1024690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A0C12-6265-960E-6D51-D40D2ACD8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D759A-993F-E1C8-4D86-945DD68EE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752E3D-5B85-E7A4-E8A9-A3AD996EAC69}"/>
              </a:ext>
            </a:extLst>
          </p:cNvPr>
          <p:cNvSpPr>
            <a:spLocks noGrp="1"/>
          </p:cNvSpPr>
          <p:nvPr>
            <p:ph type="body" idx="1"/>
          </p:nvPr>
        </p:nvSpPr>
        <p:spPr/>
        <p:txBody>
          <a:bodyPr/>
          <a:lstStyle/>
          <a:p>
            <a:r>
              <a:rPr lang="en-US"/>
              <a:t>Today – and into the future – we look for creative ways to provide training, especially on topics we need to cover on an annual basis. We haven’t thrown out the lectures completely, but we have put time and effort into making our face-to-face training more interactive. Gamification is one way of doing this and has included . . .</a:t>
            </a:r>
          </a:p>
          <a:p>
            <a:pPr marL="171450" indent="-171450">
              <a:buFont typeface="Arial" panose="020B0604020202020204" pitchFamily="34" charset="0"/>
              <a:buChar char="•"/>
            </a:pPr>
            <a:r>
              <a:rPr lang="en-US"/>
              <a:t>A matching game to help team members learn the difference between adapters, cables, input devices, power cords and data devices available for checkout.</a:t>
            </a:r>
          </a:p>
          <a:p>
            <a:pPr marL="171450" indent="-171450">
              <a:buFont typeface="Arial" panose="020B0604020202020204" pitchFamily="34" charset="0"/>
              <a:buChar char="•"/>
            </a:pPr>
            <a:r>
              <a:rPr lang="en-US"/>
              <a:t>One of our student managers created a relay activity to help their peers become familiar with items available in our makerspace.</a:t>
            </a:r>
          </a:p>
          <a:p>
            <a:pPr marL="171450" indent="-171450">
              <a:buFont typeface="Arial" panose="020B0604020202020204" pitchFamily="34" charset="0"/>
              <a:buChar char="•"/>
            </a:pPr>
            <a:r>
              <a:rPr lang="en-US"/>
              <a:t>Team members like scavenger hunts, and “Research Guide Bingo” was created with questions that can be answered with information in our </a:t>
            </a:r>
            <a:r>
              <a:rPr lang="en-US" err="1"/>
              <a:t>LibGuides</a:t>
            </a:r>
            <a:r>
              <a:rPr lang="en-US"/>
              <a:t>.</a:t>
            </a:r>
          </a:p>
          <a:p>
            <a:pPr marL="0" indent="0">
              <a:buFont typeface="Arial" panose="020B0604020202020204" pitchFamily="34" charset="0"/>
              <a:buNone/>
            </a:pPr>
            <a:endParaRPr lang="en-US"/>
          </a:p>
          <a:p>
            <a:pPr marL="0" indent="0">
              <a:buFont typeface="Arial" panose="020B0604020202020204" pitchFamily="34" charset="0"/>
              <a:buNone/>
            </a:pPr>
            <a:r>
              <a:rPr lang="en-US"/>
              <a:t>Many of these games are simple, yet effective.</a:t>
            </a:r>
          </a:p>
        </p:txBody>
      </p:sp>
      <p:sp>
        <p:nvSpPr>
          <p:cNvPr id="4" name="Slide Number Placeholder 3">
            <a:extLst>
              <a:ext uri="{FF2B5EF4-FFF2-40B4-BE49-F238E27FC236}">
                <a16:creationId xmlns:a16="http://schemas.microsoft.com/office/drawing/2014/main" id="{207890AB-0B52-E7DF-C48D-FB0EFBD342F4}"/>
              </a:ext>
            </a:extLst>
          </p:cNvPr>
          <p:cNvSpPr>
            <a:spLocks noGrp="1"/>
          </p:cNvSpPr>
          <p:nvPr>
            <p:ph type="sldNum" sz="quarter" idx="5"/>
          </p:nvPr>
        </p:nvSpPr>
        <p:spPr/>
        <p:txBody>
          <a:bodyPr/>
          <a:lstStyle/>
          <a:p>
            <a:fld id="{BD194936-00ED-DE4F-BF2B-2E23B7242620}" type="slidenum">
              <a:rPr lang="en-US" smtClean="0"/>
              <a:t>34</a:t>
            </a:fld>
            <a:endParaRPr lang="en-US"/>
          </a:p>
        </p:txBody>
      </p:sp>
    </p:spTree>
    <p:extLst>
      <p:ext uri="{BB962C8B-B14F-4D97-AF65-F5344CB8AC3E}">
        <p14:creationId xmlns:p14="http://schemas.microsoft.com/office/powerpoint/2010/main" val="1604799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BD9E6-7F0C-E57E-0EA2-514C5D82B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F49237-CC32-D340-EE32-BA31DB04A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1E635-C65D-850C-2367-A5DC75D86C22}"/>
              </a:ext>
            </a:extLst>
          </p:cNvPr>
          <p:cNvSpPr>
            <a:spLocks noGrp="1"/>
          </p:cNvSpPr>
          <p:nvPr>
            <p:ph type="body" idx="1"/>
          </p:nvPr>
        </p:nvSpPr>
        <p:spPr/>
        <p:txBody>
          <a:bodyPr/>
          <a:lstStyle/>
          <a:p>
            <a:r>
              <a:rPr lang="en-US"/>
              <a:t>And instead of always having to listen to one of us, we have invited guest speakers to come and share about their work. For example:</a:t>
            </a:r>
          </a:p>
          <a:p>
            <a:pPr marL="171450" indent="-171450">
              <a:buFont typeface="Arial" panose="020B0604020202020204" pitchFamily="34" charset="0"/>
              <a:buChar char="•"/>
            </a:pPr>
            <a:r>
              <a:rPr lang="en-US"/>
              <a:t>The head of security came to speak about how we can assist them in an emergency situation.</a:t>
            </a:r>
          </a:p>
          <a:p>
            <a:pPr marL="171450" indent="-171450">
              <a:buFont typeface="Arial" panose="020B0604020202020204" pitchFamily="34" charset="0"/>
              <a:buChar char="•"/>
            </a:pPr>
            <a:r>
              <a:rPr lang="en-US"/>
              <a:t>And the director of the Academic Resource Center, which is located in the library, spoke about the tutoring and academic support services they provide. This was very helpful because our teams often field questions from students about where ARC staff offices are located.</a:t>
            </a:r>
            <a:endParaRPr lang="en-US" sz="1200" kern="1200">
              <a:solidFill>
                <a:schemeClr val="tx1"/>
              </a:solidFill>
              <a:latin typeface="+mn-lt"/>
              <a:ea typeface="Calibri"/>
              <a:cs typeface="Calibri"/>
            </a:endParaRPr>
          </a:p>
        </p:txBody>
      </p:sp>
      <p:sp>
        <p:nvSpPr>
          <p:cNvPr id="4" name="Slide Number Placeholder 3">
            <a:extLst>
              <a:ext uri="{FF2B5EF4-FFF2-40B4-BE49-F238E27FC236}">
                <a16:creationId xmlns:a16="http://schemas.microsoft.com/office/drawing/2014/main" id="{F43A77C4-450C-2A7A-48E0-B6336DDC1C2A}"/>
              </a:ext>
            </a:extLst>
          </p:cNvPr>
          <p:cNvSpPr>
            <a:spLocks noGrp="1"/>
          </p:cNvSpPr>
          <p:nvPr>
            <p:ph type="sldNum" sz="quarter" idx="5"/>
          </p:nvPr>
        </p:nvSpPr>
        <p:spPr/>
        <p:txBody>
          <a:bodyPr/>
          <a:lstStyle/>
          <a:p>
            <a:fld id="{BD194936-00ED-DE4F-BF2B-2E23B7242620}" type="slidenum">
              <a:rPr lang="en-US" smtClean="0"/>
              <a:t>35</a:t>
            </a:fld>
            <a:endParaRPr lang="en-US"/>
          </a:p>
        </p:txBody>
      </p:sp>
    </p:spTree>
    <p:extLst>
      <p:ext uri="{BB962C8B-B14F-4D97-AF65-F5344CB8AC3E}">
        <p14:creationId xmlns:p14="http://schemas.microsoft.com/office/powerpoint/2010/main" val="3097139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A6006-1222-3EB4-D226-E0B1533E1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5319F-F14E-F132-2EF7-0B68DE468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2A9BED-D1B7-B402-8613-89A44151B32E}"/>
              </a:ext>
            </a:extLst>
          </p:cNvPr>
          <p:cNvSpPr>
            <a:spLocks noGrp="1"/>
          </p:cNvSpPr>
          <p:nvPr>
            <p:ph type="body" idx="1"/>
          </p:nvPr>
        </p:nvSpPr>
        <p:spPr/>
        <p:txBody>
          <a:bodyPr/>
          <a:lstStyle/>
          <a:p>
            <a:r>
              <a:rPr lang="en-US" sz="1200" kern="1200" dirty="0">
                <a:solidFill>
                  <a:schemeClr val="tx1"/>
                </a:solidFill>
                <a:latin typeface="+mn-lt"/>
                <a:ea typeface="Calibri"/>
                <a:cs typeface="Calibri"/>
              </a:rPr>
              <a:t>Team members have shared with us that they want to get to know each other better, so we devoted a few of our weekly meetings to team building. We started the term with some basic activities, like “This or That” and “4 Corners.”</a:t>
            </a:r>
          </a:p>
          <a:p>
            <a:endParaRPr lang="en-US" sz="1200" kern="1200" dirty="0">
              <a:solidFill>
                <a:schemeClr val="tx1"/>
              </a:solidFill>
              <a:latin typeface="+mn-lt"/>
              <a:ea typeface="Calibri"/>
              <a:cs typeface="Calibri"/>
            </a:endParaRPr>
          </a:p>
          <a:p>
            <a:r>
              <a:rPr lang="en-US" sz="1200" kern="1200" dirty="0">
                <a:solidFill>
                  <a:schemeClr val="tx1"/>
                </a:solidFill>
                <a:latin typeface="+mn-lt"/>
                <a:ea typeface="Calibri"/>
                <a:cs typeface="Calibri"/>
              </a:rPr>
              <a:t>Later in the year we took it up a notch and created a </a:t>
            </a:r>
            <a:r>
              <a:rPr lang="en-US" sz="1200" kern="1200" dirty="0" err="1">
                <a:solidFill>
                  <a:schemeClr val="tx1"/>
                </a:solidFill>
                <a:latin typeface="+mn-lt"/>
                <a:ea typeface="Calibri"/>
                <a:cs typeface="Calibri"/>
              </a:rPr>
              <a:t>cartonera</a:t>
            </a:r>
            <a:r>
              <a:rPr lang="en-US" sz="1200" kern="1200" dirty="0">
                <a:solidFill>
                  <a:schemeClr val="tx1"/>
                </a:solidFill>
                <a:latin typeface="+mn-lt"/>
                <a:ea typeface="Calibri"/>
                <a:cs typeface="Calibri"/>
              </a:rPr>
              <a:t> book. In a nutshell, we began with some training on how one has a dialogue with someone who has views differing from your own. We then asked everyone to create a book page that represents their personal values. Finally, in dialogue, everyone shared their page with two other peers.</a:t>
            </a:r>
          </a:p>
          <a:p>
            <a:endParaRPr lang="en-US" sz="1200" kern="1200" dirty="0">
              <a:solidFill>
                <a:schemeClr val="tx1"/>
              </a:solidFill>
              <a:latin typeface="+mn-lt"/>
              <a:ea typeface="Calibri"/>
              <a:cs typeface="Calibri"/>
            </a:endParaRPr>
          </a:p>
          <a:p>
            <a:r>
              <a:rPr lang="en-US" sz="1200" kern="1200" dirty="0">
                <a:solidFill>
                  <a:schemeClr val="tx1"/>
                </a:solidFill>
                <a:latin typeface="+mn-lt"/>
                <a:ea typeface="Calibri"/>
                <a:cs typeface="Calibri"/>
              </a:rPr>
              <a:t>Our goal is to continue to find new ways to present “old” ideas, to keep things interesting and engaging for our teams. </a:t>
            </a:r>
          </a:p>
        </p:txBody>
      </p:sp>
      <p:sp>
        <p:nvSpPr>
          <p:cNvPr id="4" name="Slide Number Placeholder 3">
            <a:extLst>
              <a:ext uri="{FF2B5EF4-FFF2-40B4-BE49-F238E27FC236}">
                <a16:creationId xmlns:a16="http://schemas.microsoft.com/office/drawing/2014/main" id="{C388EDFE-A54C-F581-D5D5-4751223C735B}"/>
              </a:ext>
            </a:extLst>
          </p:cNvPr>
          <p:cNvSpPr>
            <a:spLocks noGrp="1"/>
          </p:cNvSpPr>
          <p:nvPr>
            <p:ph type="sldNum" sz="quarter" idx="5"/>
          </p:nvPr>
        </p:nvSpPr>
        <p:spPr/>
        <p:txBody>
          <a:bodyPr/>
          <a:lstStyle/>
          <a:p>
            <a:fld id="{BD194936-00ED-DE4F-BF2B-2E23B7242620}" type="slidenum">
              <a:rPr lang="en-US" smtClean="0"/>
              <a:t>36</a:t>
            </a:fld>
            <a:endParaRPr lang="en-US"/>
          </a:p>
        </p:txBody>
      </p:sp>
    </p:spTree>
    <p:extLst>
      <p:ext uri="{BB962C8B-B14F-4D97-AF65-F5344CB8AC3E}">
        <p14:creationId xmlns:p14="http://schemas.microsoft.com/office/powerpoint/2010/main" val="1490058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Speaking of new ways, our newest format for providing on-going training is development of an online training course.</a:t>
            </a:r>
          </a:p>
        </p:txBody>
      </p:sp>
      <p:sp>
        <p:nvSpPr>
          <p:cNvPr id="4" name="Slide Number Placeholder 3"/>
          <p:cNvSpPr>
            <a:spLocks noGrp="1"/>
          </p:cNvSpPr>
          <p:nvPr>
            <p:ph type="sldNum" sz="quarter" idx="5"/>
          </p:nvPr>
        </p:nvSpPr>
        <p:spPr/>
        <p:txBody>
          <a:bodyPr/>
          <a:lstStyle/>
          <a:p>
            <a:fld id="{BD194936-00ED-DE4F-BF2B-2E23B7242620}" type="slidenum">
              <a:rPr lang="en-US" smtClean="0"/>
              <a:t>37</a:t>
            </a:fld>
            <a:endParaRPr lang="en-US"/>
          </a:p>
        </p:txBody>
      </p:sp>
    </p:spTree>
    <p:extLst>
      <p:ext uri="{BB962C8B-B14F-4D97-AF65-F5344CB8AC3E}">
        <p14:creationId xmlns:p14="http://schemas.microsoft.com/office/powerpoint/2010/main" val="3679270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A80E7-2AE6-DBA8-D29B-C2B699C7E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8B40F-17E9-1522-0192-8A650C9832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DC3881-EE27-1C7F-DD63-5BA90E1EBB2C}"/>
              </a:ext>
            </a:extLst>
          </p:cNvPr>
          <p:cNvSpPr>
            <a:spLocks noGrp="1"/>
          </p:cNvSpPr>
          <p:nvPr>
            <p:ph type="body" idx="1"/>
          </p:nvPr>
        </p:nvSpPr>
        <p:spPr/>
        <p:txBody>
          <a:bodyPr/>
          <a:lstStyle/>
          <a:p>
            <a:r>
              <a:rPr lang="en-US" sz="1200" kern="1200" dirty="0">
                <a:solidFill>
                  <a:schemeClr val="tx1"/>
                </a:solidFill>
                <a:latin typeface="+mn-lt"/>
                <a:ea typeface="Calibri"/>
                <a:cs typeface="Calibri"/>
              </a:rPr>
              <a:t>Audio is of “Night crickets near the swamp” - https://mixkit.co/free-sound-effects/crickets/</a:t>
            </a:r>
          </a:p>
          <a:p>
            <a:endParaRPr lang="en-US" sz="1200" kern="1200" dirty="0">
              <a:solidFill>
                <a:schemeClr val="tx1"/>
              </a:solidFill>
              <a:latin typeface="+mn-lt"/>
              <a:ea typeface="Calibri"/>
              <a:cs typeface="Calibri"/>
            </a:endParaRPr>
          </a:p>
          <a:p>
            <a:r>
              <a:rPr lang="en-US" sz="1200" kern="1200" dirty="0">
                <a:solidFill>
                  <a:schemeClr val="tx1"/>
                </a:solidFill>
                <a:latin typeface="+mn-lt"/>
                <a:ea typeface="Calibri"/>
                <a:cs typeface="Calibri"/>
              </a:rPr>
              <a:t>We really don’t have a “past” to talk about [PAUSE to hear crickets] because we started to develop our course last August. We recognized that our time for onboarding and on-going training has been dwindling, so an additional method to try would be setting up an on-line course.</a:t>
            </a:r>
          </a:p>
        </p:txBody>
      </p:sp>
      <p:sp>
        <p:nvSpPr>
          <p:cNvPr id="4" name="Slide Number Placeholder 3">
            <a:extLst>
              <a:ext uri="{FF2B5EF4-FFF2-40B4-BE49-F238E27FC236}">
                <a16:creationId xmlns:a16="http://schemas.microsoft.com/office/drawing/2014/main" id="{0FDD7223-DF14-E84B-1F6E-DA8AD18AEA63}"/>
              </a:ext>
            </a:extLst>
          </p:cNvPr>
          <p:cNvSpPr>
            <a:spLocks noGrp="1"/>
          </p:cNvSpPr>
          <p:nvPr>
            <p:ph type="sldNum" sz="quarter" idx="5"/>
          </p:nvPr>
        </p:nvSpPr>
        <p:spPr/>
        <p:txBody>
          <a:bodyPr/>
          <a:lstStyle/>
          <a:p>
            <a:fld id="{BD194936-00ED-DE4F-BF2B-2E23B7242620}" type="slidenum">
              <a:rPr lang="en-US" smtClean="0"/>
              <a:t>38</a:t>
            </a:fld>
            <a:endParaRPr lang="en-US"/>
          </a:p>
        </p:txBody>
      </p:sp>
    </p:spTree>
    <p:extLst>
      <p:ext uri="{BB962C8B-B14F-4D97-AF65-F5344CB8AC3E}">
        <p14:creationId xmlns:p14="http://schemas.microsoft.com/office/powerpoint/2010/main" val="1761328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A1C77-D6A8-1C6F-39BB-DE4958A67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428F90-E4B2-AC01-5C1C-83D57905D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0FD47B-F960-A440-A293-9570D1F2E55A}"/>
              </a:ext>
            </a:extLst>
          </p:cNvPr>
          <p:cNvSpPr>
            <a:spLocks noGrp="1"/>
          </p:cNvSpPr>
          <p:nvPr>
            <p:ph type="body" idx="1"/>
          </p:nvPr>
        </p:nvSpPr>
        <p:spPr/>
        <p:txBody>
          <a:bodyPr/>
          <a:lstStyle/>
          <a:p>
            <a:r>
              <a:rPr lang="en-US" sz="1200" kern="1200">
                <a:solidFill>
                  <a:schemeClr val="tx1"/>
                </a:solidFill>
                <a:latin typeface="+mn-lt"/>
                <a:ea typeface="Calibri"/>
                <a:cs typeface="Calibri"/>
              </a:rPr>
              <a:t>We have learned a lot this past year. A few key lessons are:</a:t>
            </a:r>
          </a:p>
          <a:p>
            <a:pPr marL="171450" indent="-171450">
              <a:buFont typeface="Arial" panose="020B0604020202020204" pitchFamily="34" charset="0"/>
              <a:buChar char="•"/>
            </a:pPr>
            <a:r>
              <a:rPr lang="en-US" sz="1200" b="1" kern="1200">
                <a:solidFill>
                  <a:schemeClr val="tx1"/>
                </a:solidFill>
                <a:latin typeface="+mn-lt"/>
                <a:ea typeface="Calibri"/>
                <a:cs typeface="Calibri"/>
              </a:rPr>
              <a:t>Know how assignments will be scored. </a:t>
            </a:r>
            <a:r>
              <a:rPr lang="en-US" sz="1200" kern="1200">
                <a:solidFill>
                  <a:schemeClr val="tx1"/>
                </a:solidFill>
                <a:latin typeface="+mn-lt"/>
                <a:ea typeface="Calibri"/>
                <a:cs typeface="Calibri"/>
              </a:rPr>
              <a:t>When we set up our first quiz we did not assign point values to the questions. We were able to see who completed a quiz, but not how many questions were answered correctly because everyone had a score of zero. We now give a point value to each question to gauge team members’ understanding.</a:t>
            </a:r>
          </a:p>
          <a:p>
            <a:pPr marL="171450" indent="-171450">
              <a:buFont typeface="Arial" panose="020B0604020202020204" pitchFamily="34" charset="0"/>
              <a:buChar char="•"/>
            </a:pPr>
            <a:r>
              <a:rPr lang="en-US" sz="1200" b="1" kern="1200">
                <a:solidFill>
                  <a:schemeClr val="tx1"/>
                </a:solidFill>
                <a:latin typeface="+mn-lt"/>
                <a:ea typeface="Calibri"/>
                <a:cs typeface="Calibri"/>
              </a:rPr>
              <a:t>Providing assignments on a consistent basis is helpful. </a:t>
            </a:r>
            <a:r>
              <a:rPr lang="en-US" sz="1200" kern="1200">
                <a:solidFill>
                  <a:schemeClr val="tx1"/>
                </a:solidFill>
                <a:latin typeface="+mn-lt"/>
                <a:ea typeface="Calibri"/>
                <a:cs typeface="Calibri"/>
              </a:rPr>
              <a:t>During fall term we were “sporadic” in how often we would post an assignment. As a result, not all assignments were completed in a timely manner. During winter term we made it a priority to provide a training assignment each week that opened after our weekly meeting. We also emphasized that we wanted team members to do the assignments during their shifts. This made a significant difference on the completion rate of the assignments.</a:t>
            </a:r>
          </a:p>
          <a:p>
            <a:pPr marL="171450" indent="-171450">
              <a:buFont typeface="Arial" panose="020B0604020202020204" pitchFamily="34" charset="0"/>
              <a:buChar char="•"/>
            </a:pPr>
            <a:r>
              <a:rPr lang="en-US" sz="1200" b="1" kern="1200">
                <a:solidFill>
                  <a:schemeClr val="tx1"/>
                </a:solidFill>
                <a:latin typeface="+mn-lt"/>
                <a:ea typeface="Calibri"/>
                <a:cs typeface="Calibri"/>
              </a:rPr>
              <a:t>Not all training fits this platform. </a:t>
            </a:r>
            <a:r>
              <a:rPr lang="en-US" sz="1200" kern="1200">
                <a:solidFill>
                  <a:schemeClr val="tx1"/>
                </a:solidFill>
                <a:latin typeface="+mn-lt"/>
                <a:ea typeface="Calibri"/>
                <a:cs typeface="Calibri"/>
              </a:rPr>
              <a:t>Having guest speakers and team building, for example, do not work very well.  And some topics, like policies and procedures, are best presented when there is time for questions and discussion. As we review each training topic, we consider if it is best delivered in person or can be added to the online course.</a:t>
            </a:r>
          </a:p>
          <a:p>
            <a:pPr marL="0" indent="0">
              <a:buFont typeface="Arial" panose="020B0604020202020204" pitchFamily="34" charset="0"/>
              <a:buNone/>
            </a:pPr>
            <a:endParaRPr lang="en-US" sz="1200" kern="1200">
              <a:solidFill>
                <a:schemeClr val="tx1"/>
              </a:solidFill>
              <a:latin typeface="+mn-lt"/>
              <a:ea typeface="Calibri"/>
              <a:cs typeface="Calibri"/>
            </a:endParaRPr>
          </a:p>
          <a:p>
            <a:endParaRPr lang="en-US" sz="1200" kern="1200">
              <a:solidFill>
                <a:schemeClr val="tx1"/>
              </a:solidFill>
              <a:latin typeface="+mn-lt"/>
              <a:ea typeface="Calibri"/>
              <a:cs typeface="Calibri"/>
            </a:endParaRPr>
          </a:p>
        </p:txBody>
      </p:sp>
      <p:sp>
        <p:nvSpPr>
          <p:cNvPr id="4" name="Slide Number Placeholder 3">
            <a:extLst>
              <a:ext uri="{FF2B5EF4-FFF2-40B4-BE49-F238E27FC236}">
                <a16:creationId xmlns:a16="http://schemas.microsoft.com/office/drawing/2014/main" id="{E0E7C50F-ED14-F6DC-636F-A8C0A7A62277}"/>
              </a:ext>
            </a:extLst>
          </p:cNvPr>
          <p:cNvSpPr>
            <a:spLocks noGrp="1"/>
          </p:cNvSpPr>
          <p:nvPr>
            <p:ph type="sldNum" sz="quarter" idx="5"/>
          </p:nvPr>
        </p:nvSpPr>
        <p:spPr/>
        <p:txBody>
          <a:bodyPr/>
          <a:lstStyle/>
          <a:p>
            <a:fld id="{BD194936-00ED-DE4F-BF2B-2E23B7242620}" type="slidenum">
              <a:rPr lang="en-US" smtClean="0"/>
              <a:t>39</a:t>
            </a:fld>
            <a:endParaRPr lang="en-US"/>
          </a:p>
        </p:txBody>
      </p:sp>
    </p:spTree>
    <p:extLst>
      <p:ext uri="{BB962C8B-B14F-4D97-AF65-F5344CB8AC3E}">
        <p14:creationId xmlns:p14="http://schemas.microsoft.com/office/powerpoint/2010/main" val="4194927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And our library, these are some numbers pulled from IPEDs data,</a:t>
            </a:r>
            <a:endParaRPr lang="en-US"/>
          </a:p>
        </p:txBody>
      </p:sp>
      <p:sp>
        <p:nvSpPr>
          <p:cNvPr id="4" name="Slide Number Placeholder 3"/>
          <p:cNvSpPr>
            <a:spLocks noGrp="1"/>
          </p:cNvSpPr>
          <p:nvPr>
            <p:ph type="sldNum" sz="quarter" idx="5"/>
          </p:nvPr>
        </p:nvSpPr>
        <p:spPr/>
        <p:txBody>
          <a:bodyPr/>
          <a:lstStyle/>
          <a:p>
            <a:fld id="{BD194936-00ED-DE4F-BF2B-2E23B7242620}" type="slidenum">
              <a:rPr lang="en-US" smtClean="0"/>
              <a:t>4</a:t>
            </a:fld>
            <a:endParaRPr lang="en-US"/>
          </a:p>
        </p:txBody>
      </p:sp>
    </p:spTree>
    <p:extLst>
      <p:ext uri="{BB962C8B-B14F-4D97-AF65-F5344CB8AC3E}">
        <p14:creationId xmlns:p14="http://schemas.microsoft.com/office/powerpoint/2010/main" val="516758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D805C-AB43-EF15-DBD6-3E23A4BDAF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5B71F-D061-CB6E-E287-3ED73A152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7A0377-B358-EF7C-7597-13E19BEB2176}"/>
              </a:ext>
            </a:extLst>
          </p:cNvPr>
          <p:cNvSpPr>
            <a:spLocks noGrp="1"/>
          </p:cNvSpPr>
          <p:nvPr>
            <p:ph type="body" idx="1"/>
          </p:nvPr>
        </p:nvSpPr>
        <p:spPr/>
        <p:txBody>
          <a:bodyPr/>
          <a:lstStyle/>
          <a:p>
            <a:r>
              <a:rPr lang="en-US" sz="1200" kern="1200" dirty="0">
                <a:solidFill>
                  <a:schemeClr val="tx1"/>
                </a:solidFill>
                <a:latin typeface="+mn-lt"/>
                <a:ea typeface="Calibri"/>
                <a:cs typeface="Calibri"/>
              </a:rPr>
              <a:t>Despite a few “wrong notes”, our online training has gone very well. And in the future . . .</a:t>
            </a:r>
          </a:p>
          <a:p>
            <a:pPr marL="171450" indent="-171450">
              <a:buFont typeface="Arial" panose="020B0604020202020204" pitchFamily="34" charset="0"/>
              <a:buChar char="•"/>
            </a:pPr>
            <a:r>
              <a:rPr lang="en-US" sz="1200" kern="1200" dirty="0">
                <a:solidFill>
                  <a:schemeClr val="tx1"/>
                </a:solidFill>
                <a:latin typeface="+mn-lt"/>
                <a:ea typeface="Calibri"/>
                <a:cs typeface="Calibri"/>
              </a:rPr>
              <a:t>we plan to continue building our repertoire of resources to use in our online training.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will be exploring other tools and features in the LMS system, such as grading tools to help us know which questions to keep, tweak or replace.</a:t>
            </a:r>
          </a:p>
          <a:p>
            <a:pPr marL="171450" indent="-171450">
              <a:buFont typeface="Arial" panose="020B0604020202020204" pitchFamily="34" charset="0"/>
              <a:buChar char="•"/>
            </a:pPr>
            <a:r>
              <a:rPr lang="en-US" sz="1200" kern="1200" dirty="0">
                <a:solidFill>
                  <a:schemeClr val="tx1"/>
                </a:solidFill>
                <a:latin typeface="+mn-lt"/>
                <a:ea typeface="Calibri"/>
                <a:cs typeface="Calibri"/>
              </a:rPr>
              <a:t>during May Term, while training new ELITE, we experimented with requiring team members to retake quizzes until they answered all questions correctly. This worked really well! The team members came to Renée to ask about the questions they missed, which increased their understanding of the material.</a:t>
            </a:r>
          </a:p>
          <a:p>
            <a:pPr marL="171450" indent="-171450">
              <a:buFont typeface="Arial" panose="020B0604020202020204" pitchFamily="34" charset="0"/>
              <a:buChar char="•"/>
            </a:pPr>
            <a:r>
              <a:rPr lang="en-US" sz="1200" kern="1200" dirty="0">
                <a:solidFill>
                  <a:schemeClr val="tx1"/>
                </a:solidFill>
                <a:latin typeface="+mn-lt"/>
                <a:ea typeface="Calibri"/>
                <a:cs typeface="Calibri"/>
              </a:rPr>
              <a:t>one area we still need to address is what to do when assignments are not completed on time or, occasionally, not at all. Do we send reminder(s)? Does the late or incomplete quiz become a disciplinary issue? That will be one of our topics of discussion this summer.</a:t>
            </a:r>
          </a:p>
          <a:p>
            <a:endParaRPr lang="en-US" sz="1200" kern="1200" dirty="0">
              <a:solidFill>
                <a:schemeClr val="tx1"/>
              </a:solidFill>
              <a:latin typeface="+mn-lt"/>
              <a:ea typeface="Calibri"/>
              <a:cs typeface="Calibri"/>
            </a:endParaRPr>
          </a:p>
          <a:p>
            <a:r>
              <a:rPr lang="en-US" sz="1200" kern="1200" dirty="0">
                <a:solidFill>
                  <a:schemeClr val="tx1"/>
                </a:solidFill>
                <a:latin typeface="+mn-lt"/>
                <a:ea typeface="Calibri"/>
                <a:cs typeface="Calibri"/>
              </a:rPr>
              <a:t>On-going training is important; in-person and on-line. As we continue to develop training materials we look at the needs of team members. That’s where good communication comes into play, so I’ll now turn it over to Renée to cover that topic.</a:t>
            </a:r>
          </a:p>
        </p:txBody>
      </p:sp>
      <p:sp>
        <p:nvSpPr>
          <p:cNvPr id="4" name="Slide Number Placeholder 3">
            <a:extLst>
              <a:ext uri="{FF2B5EF4-FFF2-40B4-BE49-F238E27FC236}">
                <a16:creationId xmlns:a16="http://schemas.microsoft.com/office/drawing/2014/main" id="{F242FAD5-3C01-0CF7-5C7E-810343911A39}"/>
              </a:ext>
            </a:extLst>
          </p:cNvPr>
          <p:cNvSpPr>
            <a:spLocks noGrp="1"/>
          </p:cNvSpPr>
          <p:nvPr>
            <p:ph type="sldNum" sz="quarter" idx="5"/>
          </p:nvPr>
        </p:nvSpPr>
        <p:spPr/>
        <p:txBody>
          <a:bodyPr/>
          <a:lstStyle/>
          <a:p>
            <a:fld id="{BD194936-00ED-DE4F-BF2B-2E23B7242620}" type="slidenum">
              <a:rPr lang="en-US" smtClean="0"/>
              <a:t>40</a:t>
            </a:fld>
            <a:endParaRPr lang="en-US"/>
          </a:p>
        </p:txBody>
      </p:sp>
    </p:spTree>
    <p:extLst>
      <p:ext uri="{BB962C8B-B14F-4D97-AF65-F5344CB8AC3E}">
        <p14:creationId xmlns:p14="http://schemas.microsoft.com/office/powerpoint/2010/main" val="11950787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D3A40"/>
                </a:solidFill>
              </a:rPr>
              <a:t>Hello! In this section I'll talk about the communication methods we use in correlation with our trainings.</a:t>
            </a:r>
            <a:endParaRPr lang="en-US">
              <a:solidFill>
                <a:srgbClr val="000000"/>
              </a:solidFill>
            </a:endParaRPr>
          </a:p>
          <a:p>
            <a:endParaRPr lang="en-US">
              <a:solidFill>
                <a:srgbClr val="2D3A40"/>
              </a:solidFill>
            </a:endParaRPr>
          </a:p>
          <a:p>
            <a:r>
              <a:rPr lang="en-US">
                <a:solidFill>
                  <a:srgbClr val="2D3A40"/>
                </a:solidFill>
              </a:rPr>
              <a:t>A robust communication system, including both synchronous and asynchronous methods, is needed to ensure all team members have the information and updates they need to fulfill their duties. </a:t>
            </a:r>
            <a:endParaRPr lang="en-US">
              <a:solidFill>
                <a:srgbClr val="2D3A40"/>
              </a:solidFill>
              <a:ea typeface="Calibri"/>
              <a:cs typeface="Calibri"/>
            </a:endParaRPr>
          </a:p>
        </p:txBody>
      </p:sp>
      <p:sp>
        <p:nvSpPr>
          <p:cNvPr id="4" name="Slide Number Placeholder 3"/>
          <p:cNvSpPr>
            <a:spLocks noGrp="1"/>
          </p:cNvSpPr>
          <p:nvPr>
            <p:ph type="sldNum" sz="quarter" idx="5"/>
          </p:nvPr>
        </p:nvSpPr>
        <p:spPr/>
        <p:txBody>
          <a:bodyPr/>
          <a:lstStyle/>
          <a:p>
            <a:fld id="{BD194936-00ED-DE4F-BF2B-2E23B7242620}" type="slidenum">
              <a:rPr lang="en-US" smtClean="0"/>
              <a:t>41</a:t>
            </a:fld>
            <a:endParaRPr lang="en-US"/>
          </a:p>
        </p:txBody>
      </p:sp>
    </p:spTree>
    <p:extLst>
      <p:ext uri="{BB962C8B-B14F-4D97-AF65-F5344CB8AC3E}">
        <p14:creationId xmlns:p14="http://schemas.microsoft.com/office/powerpoint/2010/main" val="3972753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Some of the communication methods we use are: </a:t>
            </a:r>
          </a:p>
          <a:p>
            <a:endParaRPr lang="en-US">
              <a:ea typeface="Calibri"/>
              <a:cs typeface="Calibri"/>
            </a:endParaRPr>
          </a:p>
          <a:p>
            <a:pPr marL="457200" indent="-457200">
              <a:lnSpc>
                <a:spcPct val="90000"/>
              </a:lnSpc>
              <a:spcBef>
                <a:spcPts val="1000"/>
              </a:spcBef>
              <a:buFont typeface="Arial"/>
              <a:buChar char="•"/>
            </a:pPr>
            <a:r>
              <a:rPr lang="en-US">
                <a:solidFill>
                  <a:srgbClr val="2D3A40"/>
                </a:solidFill>
              </a:rPr>
              <a:t>Email</a:t>
            </a:r>
            <a:endParaRPr lang="en-US"/>
          </a:p>
          <a:p>
            <a:pPr marL="457200" indent="-457200">
              <a:lnSpc>
                <a:spcPct val="90000"/>
              </a:lnSpc>
              <a:spcBef>
                <a:spcPts val="1000"/>
              </a:spcBef>
              <a:buFont typeface="Arial"/>
              <a:buChar char="•"/>
            </a:pPr>
            <a:r>
              <a:rPr lang="en-US">
                <a:solidFill>
                  <a:srgbClr val="2D3A40"/>
                </a:solidFill>
              </a:rPr>
              <a:t>Video Calls</a:t>
            </a:r>
            <a:endParaRPr lang="en-US"/>
          </a:p>
          <a:p>
            <a:pPr marL="457200" indent="-457200">
              <a:lnSpc>
                <a:spcPct val="90000"/>
              </a:lnSpc>
              <a:spcBef>
                <a:spcPts val="1000"/>
              </a:spcBef>
              <a:buFont typeface="Arial"/>
              <a:buChar char="•"/>
            </a:pPr>
            <a:r>
              <a:rPr lang="en-US">
                <a:solidFill>
                  <a:srgbClr val="2D3A40"/>
                </a:solidFill>
              </a:rPr>
              <a:t>Canvas Discussions</a:t>
            </a:r>
            <a:endParaRPr lang="en-US"/>
          </a:p>
          <a:p>
            <a:pPr marL="457200" indent="-457200">
              <a:lnSpc>
                <a:spcPct val="90000"/>
              </a:lnSpc>
              <a:spcBef>
                <a:spcPts val="1000"/>
              </a:spcBef>
              <a:buFont typeface="Arial"/>
              <a:buChar char="•"/>
            </a:pPr>
            <a:r>
              <a:rPr lang="en-US">
                <a:solidFill>
                  <a:srgbClr val="2D3A40"/>
                </a:solidFill>
              </a:rPr>
              <a:t>One on One Meetings</a:t>
            </a:r>
            <a:endParaRPr lang="en-US"/>
          </a:p>
          <a:p>
            <a:pPr marL="457200" indent="-457200">
              <a:lnSpc>
                <a:spcPct val="90000"/>
              </a:lnSpc>
              <a:spcBef>
                <a:spcPts val="1000"/>
              </a:spcBef>
              <a:buFont typeface="Arial"/>
              <a:buChar char="•"/>
            </a:pPr>
            <a:r>
              <a:rPr lang="en-US">
                <a:solidFill>
                  <a:srgbClr val="2D3A40"/>
                </a:solidFill>
              </a:rPr>
              <a:t>A Circulation Wiki &amp; Blog</a:t>
            </a:r>
            <a:endParaRPr lang="en-US"/>
          </a:p>
          <a:p>
            <a:pPr marL="457200" indent="-457200">
              <a:lnSpc>
                <a:spcPct val="90000"/>
              </a:lnSpc>
              <a:spcBef>
                <a:spcPts val="1000"/>
              </a:spcBef>
              <a:buFont typeface="Arial"/>
              <a:buChar char="•"/>
            </a:pPr>
            <a:r>
              <a:rPr lang="en-US">
                <a:solidFill>
                  <a:srgbClr val="2D3A40"/>
                </a:solidFill>
              </a:rPr>
              <a:t>Asana</a:t>
            </a:r>
            <a:endParaRPr lang="en-US"/>
          </a:p>
          <a:p>
            <a:pPr marL="457200" indent="-457200">
              <a:lnSpc>
                <a:spcPct val="90000"/>
              </a:lnSpc>
              <a:spcBef>
                <a:spcPts val="1000"/>
              </a:spcBef>
              <a:buFont typeface="Arial"/>
              <a:buChar char="•"/>
            </a:pPr>
            <a:r>
              <a:rPr lang="en-US">
                <a:solidFill>
                  <a:srgbClr val="2D3A40"/>
                </a:solidFill>
              </a:rPr>
              <a:t>Surveys</a:t>
            </a:r>
            <a:endParaRPr lang="en-US"/>
          </a:p>
        </p:txBody>
      </p:sp>
      <p:sp>
        <p:nvSpPr>
          <p:cNvPr id="4" name="Slide Number Placeholder 3"/>
          <p:cNvSpPr>
            <a:spLocks noGrp="1"/>
          </p:cNvSpPr>
          <p:nvPr>
            <p:ph type="sldNum" sz="quarter" idx="5"/>
          </p:nvPr>
        </p:nvSpPr>
        <p:spPr/>
        <p:txBody>
          <a:bodyPr/>
          <a:lstStyle/>
          <a:p>
            <a:fld id="{BD194936-00ED-DE4F-BF2B-2E23B7242620}" type="slidenum">
              <a:rPr lang="en-US" smtClean="0"/>
              <a:t>42</a:t>
            </a:fld>
            <a:endParaRPr lang="en-US"/>
          </a:p>
        </p:txBody>
      </p:sp>
    </p:spTree>
    <p:extLst>
      <p:ext uri="{BB962C8B-B14F-4D97-AF65-F5344CB8AC3E}">
        <p14:creationId xmlns:p14="http://schemas.microsoft.com/office/powerpoint/2010/main" val="29824444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solidFill>
                  <a:srgbClr val="2D3A40"/>
                </a:solidFill>
                <a:ea typeface="Calibri"/>
                <a:cs typeface="Calibri"/>
              </a:rPr>
              <a:t>Before each academic year, we need to plan which trainings we will do and how.</a:t>
            </a:r>
            <a:endParaRPr lang="en-US"/>
          </a:p>
          <a:p>
            <a:pPr>
              <a:lnSpc>
                <a:spcPct val="90000"/>
              </a:lnSpc>
              <a:spcBef>
                <a:spcPts val="1000"/>
              </a:spcBef>
            </a:pPr>
            <a:endParaRPr lang="en-US">
              <a:solidFill>
                <a:srgbClr val="2D3A40"/>
              </a:solidFill>
              <a:ea typeface="Calibri"/>
              <a:cs typeface="Calibri"/>
            </a:endParaRPr>
          </a:p>
          <a:p>
            <a:pPr>
              <a:lnSpc>
                <a:spcPct val="90000"/>
              </a:lnSpc>
              <a:spcBef>
                <a:spcPts val="1000"/>
              </a:spcBef>
            </a:pPr>
            <a:r>
              <a:rPr lang="en-US">
                <a:solidFill>
                  <a:srgbClr val="2D3A40"/>
                </a:solidFill>
                <a:ea typeface="Calibri"/>
                <a:cs typeface="Calibri"/>
              </a:rPr>
              <a:t>As previously mentioned, our student managers are involved in planning orientation trainings and mentoring new team members each term. </a:t>
            </a:r>
            <a:endParaRPr lang="en-US">
              <a:solidFill>
                <a:srgbClr val="000000"/>
              </a:solidFill>
              <a:ea typeface="Calibri"/>
              <a:cs typeface="Calibri"/>
            </a:endParaRPr>
          </a:p>
          <a:p>
            <a:pPr>
              <a:lnSpc>
                <a:spcPct val="90000"/>
              </a:lnSpc>
              <a:spcBef>
                <a:spcPts val="1000"/>
              </a:spcBef>
            </a:pPr>
            <a:endParaRPr lang="en-US">
              <a:solidFill>
                <a:srgbClr val="2D3A40"/>
              </a:solidFill>
              <a:ea typeface="Calibri"/>
              <a:cs typeface="Calibri"/>
            </a:endParaRPr>
          </a:p>
          <a:p>
            <a:pPr>
              <a:lnSpc>
                <a:spcPct val="90000"/>
              </a:lnSpc>
              <a:spcBef>
                <a:spcPts val="1000"/>
              </a:spcBef>
            </a:pPr>
            <a:r>
              <a:rPr lang="en-US">
                <a:solidFill>
                  <a:srgbClr val="2D3A40"/>
                </a:solidFill>
                <a:ea typeface="Calibri"/>
                <a:cs typeface="Calibri"/>
              </a:rPr>
              <a:t>Over the summer, we communicate with them via various methods.</a:t>
            </a:r>
          </a:p>
        </p:txBody>
      </p:sp>
      <p:sp>
        <p:nvSpPr>
          <p:cNvPr id="4" name="Slide Number Placeholder 3"/>
          <p:cNvSpPr>
            <a:spLocks noGrp="1"/>
          </p:cNvSpPr>
          <p:nvPr>
            <p:ph type="sldNum" sz="quarter" idx="5"/>
          </p:nvPr>
        </p:nvSpPr>
        <p:spPr/>
        <p:txBody>
          <a:bodyPr/>
          <a:lstStyle/>
          <a:p>
            <a:fld id="{BD194936-00ED-DE4F-BF2B-2E23B7242620}" type="slidenum">
              <a:rPr lang="en-US" smtClean="0"/>
              <a:t>43</a:t>
            </a:fld>
            <a:endParaRPr lang="en-US"/>
          </a:p>
        </p:txBody>
      </p:sp>
    </p:spTree>
    <p:extLst>
      <p:ext uri="{BB962C8B-B14F-4D97-AF65-F5344CB8AC3E}">
        <p14:creationId xmlns:p14="http://schemas.microsoft.com/office/powerpoint/2010/main" val="33470826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solidFill>
                  <a:srgbClr val="2D3A40"/>
                </a:solidFill>
                <a:ea typeface="Calibri"/>
                <a:cs typeface="Calibri"/>
              </a:rPr>
              <a:t>The first method we use to connect with our student managers in the summer is email. We use email to set up a video call and to enroll them in Canvas for the following term.</a:t>
            </a:r>
          </a:p>
          <a:p>
            <a:pPr>
              <a:lnSpc>
                <a:spcPct val="90000"/>
              </a:lnSpc>
              <a:spcBef>
                <a:spcPts val="1000"/>
              </a:spcBef>
            </a:pPr>
            <a:endParaRPr lang="en-US">
              <a:solidFill>
                <a:srgbClr val="2D3A40"/>
              </a:solidFill>
              <a:ea typeface="Calibri"/>
              <a:cs typeface="Calibri"/>
            </a:endParaRPr>
          </a:p>
          <a:p>
            <a:pPr>
              <a:lnSpc>
                <a:spcPct val="90000"/>
              </a:lnSpc>
              <a:spcBef>
                <a:spcPts val="1000"/>
              </a:spcBef>
            </a:pPr>
            <a:r>
              <a:rPr lang="en-US">
                <a:solidFill>
                  <a:srgbClr val="2D3A40"/>
                </a:solidFill>
                <a:ea typeface="Calibri"/>
                <a:cs typeface="Calibri"/>
              </a:rPr>
              <a:t>We then assign discussions in Canvas to begin thinking about trainings and mentoring activities.</a:t>
            </a:r>
          </a:p>
          <a:p>
            <a:pPr>
              <a:lnSpc>
                <a:spcPct val="90000"/>
              </a:lnSpc>
              <a:spcBef>
                <a:spcPts val="1000"/>
              </a:spcBef>
            </a:pPr>
            <a:endParaRPr lang="en-US">
              <a:solidFill>
                <a:srgbClr val="2D3A40"/>
              </a:solidFill>
              <a:ea typeface="Calibri"/>
              <a:cs typeface="Calibri"/>
            </a:endParaRPr>
          </a:p>
          <a:p>
            <a:pPr>
              <a:lnSpc>
                <a:spcPct val="90000"/>
              </a:lnSpc>
              <a:spcBef>
                <a:spcPts val="1000"/>
              </a:spcBef>
            </a:pPr>
            <a:r>
              <a:rPr lang="en-US">
                <a:solidFill>
                  <a:srgbClr val="2D3A40"/>
                </a:solidFill>
                <a:ea typeface="Calibri"/>
                <a:cs typeface="Calibri"/>
              </a:rPr>
              <a:t>Our final planning meeting takes place in August, over a video call. This allows us to consider their Canvas discussions and present an orientation plan to the student manager team. They can give us feedback and select which portions of orientation they'd like to lead. </a:t>
            </a:r>
          </a:p>
          <a:p>
            <a:pPr>
              <a:lnSpc>
                <a:spcPct val="90000"/>
              </a:lnSpc>
              <a:spcBef>
                <a:spcPts val="1000"/>
              </a:spcBef>
            </a:pPr>
            <a:endParaRPr lang="en-US">
              <a:solidFill>
                <a:srgbClr val="2D3A40"/>
              </a:solidFill>
              <a:ea typeface="Calibri"/>
              <a:cs typeface="Calibri"/>
            </a:endParaRPr>
          </a:p>
          <a:p>
            <a:pPr>
              <a:lnSpc>
                <a:spcPct val="90000"/>
              </a:lnSpc>
              <a:spcBef>
                <a:spcPts val="1000"/>
              </a:spcBef>
            </a:pPr>
            <a:r>
              <a:rPr lang="en-US">
                <a:solidFill>
                  <a:srgbClr val="2D3A40"/>
                </a:solidFill>
                <a:ea typeface="Calibri"/>
                <a:cs typeface="Calibri"/>
              </a:rPr>
              <a:t>We also use this time to give any advice we have about presenting the information. </a:t>
            </a:r>
            <a:endParaRPr lang="en-US">
              <a:solidFill>
                <a:srgbClr val="000000"/>
              </a:solidFill>
              <a:ea typeface="Calibri"/>
              <a:cs typeface="Calibri"/>
            </a:endParaRPr>
          </a:p>
          <a:p>
            <a:pPr>
              <a:lnSpc>
                <a:spcPct val="90000"/>
              </a:lnSpc>
              <a:spcBef>
                <a:spcPts val="1000"/>
              </a:spcBef>
            </a:pPr>
            <a:endParaRPr lang="en-US">
              <a:solidFill>
                <a:srgbClr val="2D3A40"/>
              </a:solidFill>
              <a:ea typeface="Calibri"/>
              <a:cs typeface="Calibri"/>
            </a:endParaRPr>
          </a:p>
          <a:p>
            <a:pPr>
              <a:lnSpc>
                <a:spcPct val="90000"/>
              </a:lnSpc>
              <a:spcBef>
                <a:spcPts val="1000"/>
              </a:spcBef>
            </a:pPr>
            <a:r>
              <a:rPr lang="en-US">
                <a:solidFill>
                  <a:srgbClr val="2D3A40"/>
                </a:solidFill>
                <a:ea typeface="Calibri"/>
                <a:cs typeface="Calibri"/>
              </a:rPr>
              <a:t>Student managers are highly experienced team members, so they are very familiar with the procedures and topics, but it can be helpful for them to know how each training is informed by and then informs other trainings in the sequence.</a:t>
            </a:r>
            <a:endParaRPr lang="en-US">
              <a:ea typeface="Calibri"/>
              <a:cs typeface="Calibri"/>
            </a:endParaRPr>
          </a:p>
        </p:txBody>
      </p:sp>
      <p:sp>
        <p:nvSpPr>
          <p:cNvPr id="4" name="Slide Number Placeholder 3"/>
          <p:cNvSpPr>
            <a:spLocks noGrp="1"/>
          </p:cNvSpPr>
          <p:nvPr>
            <p:ph type="sldNum" sz="quarter" idx="5"/>
          </p:nvPr>
        </p:nvSpPr>
        <p:spPr/>
        <p:txBody>
          <a:bodyPr/>
          <a:lstStyle/>
          <a:p>
            <a:fld id="{BD194936-00ED-DE4F-BF2B-2E23B7242620}" type="slidenum">
              <a:rPr lang="en-US" smtClean="0"/>
              <a:t>44</a:t>
            </a:fld>
            <a:endParaRPr lang="en-US"/>
          </a:p>
        </p:txBody>
      </p:sp>
    </p:spTree>
    <p:extLst>
      <p:ext uri="{BB962C8B-B14F-4D97-AF65-F5344CB8AC3E}">
        <p14:creationId xmlns:p14="http://schemas.microsoft.com/office/powerpoint/2010/main" val="20871012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98484-BF99-D34B-D7A1-DCB39944F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D2B7C-6140-9CA7-26A9-A6AC8EDB85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35630-6FAE-8A46-C9C3-3A9B998CBF50}"/>
              </a:ext>
            </a:extLst>
          </p:cNvPr>
          <p:cNvSpPr>
            <a:spLocks noGrp="1"/>
          </p:cNvSpPr>
          <p:nvPr>
            <p:ph type="body" idx="1"/>
          </p:nvPr>
        </p:nvSpPr>
        <p:spPr/>
        <p:txBody>
          <a:bodyPr/>
          <a:lstStyle/>
          <a:p>
            <a:pPr marL="171450" indent="-171450">
              <a:lnSpc>
                <a:spcPct val="90000"/>
              </a:lnSpc>
              <a:spcBef>
                <a:spcPts val="1000"/>
              </a:spcBef>
              <a:buFont typeface="Arial"/>
              <a:buChar char="•"/>
            </a:pPr>
            <a:r>
              <a:rPr lang="en-US">
                <a:solidFill>
                  <a:srgbClr val="2D3A40"/>
                </a:solidFill>
                <a:ea typeface="Calibri"/>
                <a:cs typeface="Calibri"/>
              </a:rPr>
              <a:t>Looking ahead, we've gathered feedback from student managers about the effectiveness of Canvas discussions and video calls. (Just last week, actually!)</a:t>
            </a:r>
          </a:p>
          <a:p>
            <a:pPr marL="171450" indent="-171450">
              <a:lnSpc>
                <a:spcPct val="90000"/>
              </a:lnSpc>
              <a:spcBef>
                <a:spcPts val="1000"/>
              </a:spcBef>
              <a:buFont typeface="Arial"/>
              <a:buChar char="•"/>
            </a:pPr>
            <a:endParaRPr lang="en-US">
              <a:solidFill>
                <a:srgbClr val="2D3A40"/>
              </a:solidFill>
              <a:ea typeface="Calibri"/>
              <a:cs typeface="Calibri"/>
            </a:endParaRPr>
          </a:p>
          <a:p>
            <a:pPr marL="171450" indent="-171450">
              <a:lnSpc>
                <a:spcPct val="90000"/>
              </a:lnSpc>
              <a:spcBef>
                <a:spcPts val="1000"/>
              </a:spcBef>
              <a:buFont typeface="Arial"/>
              <a:buChar char="•"/>
            </a:pPr>
            <a:r>
              <a:rPr lang="en-US">
                <a:solidFill>
                  <a:srgbClr val="2D3A40"/>
                </a:solidFill>
                <a:ea typeface="Calibri"/>
                <a:cs typeface="Calibri"/>
              </a:rPr>
              <a:t>They had some suggestions:</a:t>
            </a:r>
          </a:p>
          <a:p>
            <a:pPr marL="628650" lvl="2" indent="-171450">
              <a:lnSpc>
                <a:spcPct val="90000"/>
              </a:lnSpc>
              <a:spcBef>
                <a:spcPts val="1000"/>
              </a:spcBef>
              <a:buFont typeface="Wingdings"/>
              <a:buChar char="§"/>
            </a:pPr>
            <a:r>
              <a:rPr lang="en-US">
                <a:solidFill>
                  <a:srgbClr val="2D3A40"/>
                </a:solidFill>
                <a:ea typeface="Calibri"/>
                <a:cs typeface="Calibri"/>
              </a:rPr>
              <a:t>They would prefer the video call happens first, followed by the discussions.</a:t>
            </a:r>
          </a:p>
          <a:p>
            <a:pPr marL="628650" lvl="2" indent="-171450">
              <a:lnSpc>
                <a:spcPct val="90000"/>
              </a:lnSpc>
              <a:spcBef>
                <a:spcPts val="1000"/>
              </a:spcBef>
              <a:buFont typeface="Wingdings"/>
              <a:buChar char="§"/>
            </a:pPr>
            <a:r>
              <a:rPr lang="en-US">
                <a:solidFill>
                  <a:srgbClr val="2D3A40"/>
                </a:solidFill>
                <a:ea typeface="Calibri"/>
                <a:cs typeface="Calibri"/>
              </a:rPr>
              <a:t>They would prefer the discussions are released in Canvas one by one. Previously, we have just opened them up (4 or 5 of them) all at once.</a:t>
            </a:r>
          </a:p>
          <a:p>
            <a:pPr marL="171450" indent="-171450">
              <a:lnSpc>
                <a:spcPct val="90000"/>
              </a:lnSpc>
              <a:spcBef>
                <a:spcPts val="1000"/>
              </a:spcBef>
              <a:buFont typeface="Arial"/>
              <a:buChar char="•"/>
            </a:pPr>
            <a:endParaRPr lang="en-US">
              <a:solidFill>
                <a:srgbClr val="2D3A40"/>
              </a:solidFill>
              <a:ea typeface="Calibri"/>
              <a:cs typeface="Calibri"/>
            </a:endParaRPr>
          </a:p>
          <a:p>
            <a:pPr marL="171450" indent="-171450">
              <a:lnSpc>
                <a:spcPct val="90000"/>
              </a:lnSpc>
              <a:spcBef>
                <a:spcPts val="1000"/>
              </a:spcBef>
              <a:buFont typeface="Arial"/>
              <a:buChar char="•"/>
            </a:pPr>
            <a:r>
              <a:rPr lang="en-US">
                <a:solidFill>
                  <a:srgbClr val="000000"/>
                </a:solidFill>
                <a:ea typeface="Calibri"/>
                <a:cs typeface="Calibri"/>
              </a:rPr>
              <a:t>We'll certainly take this information into consideration as we plan for the upcoming academic year.</a:t>
            </a:r>
            <a:endParaRPr lang="en-US" b="1">
              <a:solidFill>
                <a:srgbClr val="2D3A40"/>
              </a:solidFill>
              <a:ea typeface="Calibri"/>
              <a:cs typeface="Calibri"/>
            </a:endParaRPr>
          </a:p>
        </p:txBody>
      </p:sp>
      <p:sp>
        <p:nvSpPr>
          <p:cNvPr id="4" name="Slide Number Placeholder 3">
            <a:extLst>
              <a:ext uri="{FF2B5EF4-FFF2-40B4-BE49-F238E27FC236}">
                <a16:creationId xmlns:a16="http://schemas.microsoft.com/office/drawing/2014/main" id="{2CA7B5CE-08BF-1973-36C3-8801CBF50FD2}"/>
              </a:ext>
            </a:extLst>
          </p:cNvPr>
          <p:cNvSpPr>
            <a:spLocks noGrp="1"/>
          </p:cNvSpPr>
          <p:nvPr>
            <p:ph type="sldNum" sz="quarter" idx="5"/>
          </p:nvPr>
        </p:nvSpPr>
        <p:spPr/>
        <p:txBody>
          <a:bodyPr/>
          <a:lstStyle/>
          <a:p>
            <a:fld id="{BD194936-00ED-DE4F-BF2B-2E23B7242620}" type="slidenum">
              <a:rPr lang="en-US" smtClean="0"/>
              <a:t>45</a:t>
            </a:fld>
            <a:endParaRPr lang="en-US"/>
          </a:p>
        </p:txBody>
      </p:sp>
    </p:spTree>
    <p:extLst>
      <p:ext uri="{BB962C8B-B14F-4D97-AF65-F5344CB8AC3E}">
        <p14:creationId xmlns:p14="http://schemas.microsoft.com/office/powerpoint/2010/main" val="2656580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2023, we were inspired by the Iowa GROW program at the University of Iowa ("Guided Reflection on Work") to </a:t>
            </a:r>
          </a:p>
          <a:p>
            <a:r>
              <a:rPr lang="en-US"/>
              <a:t>begin doing one-on-one meetings with all team members. </a:t>
            </a:r>
          </a:p>
          <a:p>
            <a:endParaRPr lang="en-US"/>
          </a:p>
          <a:p>
            <a:r>
              <a:rPr lang="en-US"/>
              <a:t>Previously we only met with new team members for a check-in.</a:t>
            </a:r>
          </a:p>
        </p:txBody>
      </p:sp>
      <p:sp>
        <p:nvSpPr>
          <p:cNvPr id="4" name="Slide Number Placeholder 3"/>
          <p:cNvSpPr>
            <a:spLocks noGrp="1"/>
          </p:cNvSpPr>
          <p:nvPr>
            <p:ph type="sldNum" sz="quarter" idx="5"/>
          </p:nvPr>
        </p:nvSpPr>
        <p:spPr/>
        <p:txBody>
          <a:bodyPr/>
          <a:lstStyle/>
          <a:p>
            <a:fld id="{BD194936-00ED-DE4F-BF2B-2E23B7242620}" type="slidenum">
              <a:rPr lang="en-US" smtClean="0"/>
              <a:t>46</a:t>
            </a:fld>
            <a:endParaRPr lang="en-US"/>
          </a:p>
        </p:txBody>
      </p:sp>
    </p:spTree>
    <p:extLst>
      <p:ext uri="{BB962C8B-B14F-4D97-AF65-F5344CB8AC3E}">
        <p14:creationId xmlns:p14="http://schemas.microsoft.com/office/powerpoint/2010/main" val="2375766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In these meetings, we ask questions </a:t>
            </a:r>
            <a:r>
              <a:rPr lang="en-US" b="1">
                <a:ea typeface="Calibri" panose="020F0502020204030204"/>
                <a:cs typeface="Calibri" panose="020F0502020204030204"/>
              </a:rPr>
              <a:t>midway through each term</a:t>
            </a:r>
            <a:r>
              <a:rPr lang="en-US">
                <a:ea typeface="Calibri" panose="020F0502020204030204"/>
                <a:cs typeface="Calibri" panose="020F0502020204030204"/>
              </a:rPr>
              <a:t> to encourage feedback on our training, so we can continually improve. These meetings last about 15-30 minutes.</a:t>
            </a:r>
          </a:p>
          <a:p>
            <a:endParaRPr lang="en-US">
              <a:ea typeface="Calibri" panose="020F0502020204030204"/>
              <a:cs typeface="Calibri" panose="020F0502020204030204"/>
            </a:endParaRPr>
          </a:p>
          <a:p>
            <a:r>
              <a:rPr lang="en-US">
                <a:ea typeface="Calibri" panose="020F0502020204030204"/>
                <a:cs typeface="Calibri" panose="020F0502020204030204"/>
              </a:rPr>
              <a:t>These conversations also help build our relationships with our team members.</a:t>
            </a:r>
            <a:endParaRPr lang="en-US"/>
          </a:p>
        </p:txBody>
      </p:sp>
      <p:sp>
        <p:nvSpPr>
          <p:cNvPr id="4" name="Slide Number Placeholder 3"/>
          <p:cNvSpPr>
            <a:spLocks noGrp="1"/>
          </p:cNvSpPr>
          <p:nvPr>
            <p:ph type="sldNum" sz="quarter" idx="5"/>
          </p:nvPr>
        </p:nvSpPr>
        <p:spPr/>
        <p:txBody>
          <a:bodyPr/>
          <a:lstStyle/>
          <a:p>
            <a:fld id="{BD194936-00ED-DE4F-BF2B-2E23B7242620}" type="slidenum">
              <a:rPr lang="en-US" smtClean="0"/>
              <a:t>47</a:t>
            </a:fld>
            <a:endParaRPr lang="en-US"/>
          </a:p>
        </p:txBody>
      </p:sp>
    </p:spTree>
    <p:extLst>
      <p:ext uri="{BB962C8B-B14F-4D97-AF65-F5344CB8AC3E}">
        <p14:creationId xmlns:p14="http://schemas.microsoft.com/office/powerpoint/2010/main" val="1368385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term, we like to add new questions relevant to the current team and happenings around the library and campus. While doing this, we weren't always great about removing the previous questions. It's hard to let go!</a:t>
            </a:r>
            <a:endParaRPr lang="en-US">
              <a:ea typeface="Calibri"/>
              <a:cs typeface="Calibri"/>
            </a:endParaRPr>
          </a:p>
          <a:p>
            <a:endParaRPr lang="en-US">
              <a:ea typeface="Calibri"/>
              <a:cs typeface="Calibri"/>
            </a:endParaRPr>
          </a:p>
          <a:p>
            <a:r>
              <a:rPr lang="en-US">
                <a:ea typeface="Calibri"/>
                <a:cs typeface="Calibri"/>
              </a:rPr>
              <a:t>But, it became more like an interview and less like a conversation. </a:t>
            </a:r>
          </a:p>
          <a:p>
            <a:endParaRPr lang="en-US"/>
          </a:p>
          <a:p>
            <a:r>
              <a:rPr lang="en-US"/>
              <a:t>So, we plan on returning to only asking 2-3 questions and allowing the conversations to be organic. </a:t>
            </a:r>
            <a:endParaRPr lang="en-US">
              <a:ea typeface="Calibri"/>
              <a:cs typeface="Calibri"/>
            </a:endParaRPr>
          </a:p>
          <a:p>
            <a:endParaRPr lang="en-US"/>
          </a:p>
          <a:p>
            <a:r>
              <a:rPr lang="en-US"/>
              <a:t>The trick is to find the balance between asking only a few questions, asking the right questions, and avoiding repetition each term for students who have "been there, done that" multiple terms.</a:t>
            </a:r>
            <a:endParaRPr lang="en-US">
              <a:ea typeface="Calibri"/>
              <a:cs typeface="Calibri"/>
            </a:endParaRPr>
          </a:p>
        </p:txBody>
      </p:sp>
      <p:sp>
        <p:nvSpPr>
          <p:cNvPr id="4" name="Slide Number Placeholder 3"/>
          <p:cNvSpPr>
            <a:spLocks noGrp="1"/>
          </p:cNvSpPr>
          <p:nvPr>
            <p:ph type="sldNum" sz="quarter" idx="5"/>
          </p:nvPr>
        </p:nvSpPr>
        <p:spPr/>
        <p:txBody>
          <a:bodyPr/>
          <a:lstStyle/>
          <a:p>
            <a:fld id="{BD194936-00ED-DE4F-BF2B-2E23B7242620}" type="slidenum">
              <a:rPr lang="en-US" smtClean="0"/>
              <a:t>48</a:t>
            </a:fld>
            <a:endParaRPr lang="en-US"/>
          </a:p>
        </p:txBody>
      </p:sp>
    </p:spTree>
    <p:extLst>
      <p:ext uri="{BB962C8B-B14F-4D97-AF65-F5344CB8AC3E}">
        <p14:creationId xmlns:p14="http://schemas.microsoft.com/office/powerpoint/2010/main" val="3271210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a:t>
            </a:r>
            <a:r>
              <a:rPr lang="en-US" err="1"/>
              <a:t>LibGuide</a:t>
            </a:r>
            <a:r>
              <a:rPr lang="en-US"/>
              <a:t> based Circulation Wiki and Blog are internal hubs of information for our team members to utilize while doing their jobs and doing trainings. </a:t>
            </a:r>
          </a:p>
          <a:p>
            <a:endParaRPr lang="en-US"/>
          </a:p>
          <a:p>
            <a:r>
              <a:rPr lang="en-US"/>
              <a:t>It's important to note that these tools, while online, are set to private. Only library staff and student team members have access. There is confidential information shared through these tools.</a:t>
            </a:r>
          </a:p>
          <a:p>
            <a:endParaRPr lang="en-US"/>
          </a:p>
          <a:p>
            <a:r>
              <a:rPr lang="en-US"/>
              <a:t>Each term we change the passwords for </a:t>
            </a:r>
            <a:r>
              <a:rPr lang="en-US" err="1"/>
              <a:t>LibApps</a:t>
            </a:r>
            <a:r>
              <a:rPr lang="en-US"/>
              <a:t> in order to keep this data secure.</a:t>
            </a:r>
            <a:endParaRPr lang="en-US">
              <a:ea typeface="Calibri"/>
              <a:cs typeface="Calibri"/>
            </a:endParaRPr>
          </a:p>
        </p:txBody>
      </p:sp>
      <p:sp>
        <p:nvSpPr>
          <p:cNvPr id="4" name="Slide Number Placeholder 3"/>
          <p:cNvSpPr>
            <a:spLocks noGrp="1"/>
          </p:cNvSpPr>
          <p:nvPr>
            <p:ph type="sldNum" sz="quarter" idx="5"/>
          </p:nvPr>
        </p:nvSpPr>
        <p:spPr/>
        <p:txBody>
          <a:bodyPr/>
          <a:lstStyle/>
          <a:p>
            <a:fld id="{BD194936-00ED-DE4F-BF2B-2E23B7242620}" type="slidenum">
              <a:rPr lang="en-US" smtClean="0"/>
              <a:t>49</a:t>
            </a:fld>
            <a:endParaRPr lang="en-US"/>
          </a:p>
        </p:txBody>
      </p:sp>
    </p:spTree>
    <p:extLst>
      <p:ext uri="{BB962C8B-B14F-4D97-AF65-F5344CB8AC3E}">
        <p14:creationId xmlns:p14="http://schemas.microsoft.com/office/powerpoint/2010/main" val="4126498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And finally, our people.  Out team is made of up a mix of permanent staff and students – 7 permanent staff and about 30 students during the academic year and a few in the summer.</a:t>
            </a:r>
            <a:endParaRPr lang="en-US"/>
          </a:p>
        </p:txBody>
      </p:sp>
      <p:sp>
        <p:nvSpPr>
          <p:cNvPr id="4" name="Slide Number Placeholder 3"/>
          <p:cNvSpPr>
            <a:spLocks noGrp="1"/>
          </p:cNvSpPr>
          <p:nvPr>
            <p:ph type="sldNum" sz="quarter" idx="5"/>
          </p:nvPr>
        </p:nvSpPr>
        <p:spPr/>
        <p:txBody>
          <a:bodyPr/>
          <a:lstStyle/>
          <a:p>
            <a:fld id="{BD194936-00ED-DE4F-BF2B-2E23B7242620}" type="slidenum">
              <a:rPr lang="en-US" smtClean="0"/>
              <a:t>5</a:t>
            </a:fld>
            <a:endParaRPr lang="en-US"/>
          </a:p>
        </p:txBody>
      </p:sp>
    </p:spTree>
    <p:extLst>
      <p:ext uri="{BB962C8B-B14F-4D97-AF65-F5344CB8AC3E}">
        <p14:creationId xmlns:p14="http://schemas.microsoft.com/office/powerpoint/2010/main" val="31260935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blog is used for posting longer explanations of procedures or special topics.</a:t>
            </a:r>
          </a:p>
          <a:p>
            <a:endParaRPr lang="en-US">
              <a:ea typeface="Calibri"/>
              <a:cs typeface="Calibri"/>
            </a:endParaRPr>
          </a:p>
          <a:p>
            <a:r>
              <a:rPr lang="en-US">
                <a:ea typeface="Calibri"/>
                <a:cs typeface="Calibri"/>
              </a:rPr>
              <a:t>An example is the one shown here - a new procedure for technology processing, including detailed instructions of what goes where. </a:t>
            </a:r>
            <a:r>
              <a:rPr lang="en-US"/>
              <a:t>This was a follow-up to in-person training during orientation.</a:t>
            </a:r>
            <a:endParaRPr lang="en-US">
              <a:ea typeface="Calibri"/>
              <a:cs typeface="Calibri"/>
            </a:endParaRPr>
          </a:p>
          <a:p>
            <a:endParaRPr lang="en-US">
              <a:ea typeface="Calibri"/>
              <a:cs typeface="Calibri"/>
            </a:endParaRPr>
          </a:p>
          <a:p>
            <a:r>
              <a:rPr lang="en-US">
                <a:ea typeface="Calibri"/>
                <a:cs typeface="Calibri"/>
              </a:rPr>
              <a:t>You'll also notice that we added an action item at the end of the blog to encourage commenting, which informed us that they read the blog.</a:t>
            </a:r>
          </a:p>
        </p:txBody>
      </p:sp>
      <p:sp>
        <p:nvSpPr>
          <p:cNvPr id="4" name="Slide Number Placeholder 3"/>
          <p:cNvSpPr>
            <a:spLocks noGrp="1"/>
          </p:cNvSpPr>
          <p:nvPr>
            <p:ph type="sldNum" sz="quarter" idx="5"/>
          </p:nvPr>
        </p:nvSpPr>
        <p:spPr/>
        <p:txBody>
          <a:bodyPr/>
          <a:lstStyle/>
          <a:p>
            <a:fld id="{BD194936-00ED-DE4F-BF2B-2E23B7242620}" type="slidenum">
              <a:rPr lang="en-US" smtClean="0"/>
              <a:t>50</a:t>
            </a:fld>
            <a:endParaRPr lang="en-US"/>
          </a:p>
        </p:txBody>
      </p:sp>
    </p:spTree>
    <p:extLst>
      <p:ext uri="{BB962C8B-B14F-4D97-AF65-F5344CB8AC3E}">
        <p14:creationId xmlns:p14="http://schemas.microsoft.com/office/powerpoint/2010/main" val="42223505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F961B-6F93-D187-EE1B-9F0F0E436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14FE8-C498-662B-2E99-43F2F7E06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8A0C8-2DDE-359A-5371-E2099C0E146E}"/>
              </a:ext>
            </a:extLst>
          </p:cNvPr>
          <p:cNvSpPr>
            <a:spLocks noGrp="1"/>
          </p:cNvSpPr>
          <p:nvPr>
            <p:ph type="body" idx="1"/>
          </p:nvPr>
        </p:nvSpPr>
        <p:spPr/>
        <p:txBody>
          <a:bodyPr/>
          <a:lstStyle/>
          <a:p>
            <a:r>
              <a:rPr lang="en-US">
                <a:ea typeface="Calibri"/>
                <a:cs typeface="Calibri"/>
              </a:rPr>
              <a:t>We also link to helpful resources on the wiki, such as our knowledge bases, and feature a different FAQ article each week, like the one shown here.</a:t>
            </a:r>
          </a:p>
          <a:p>
            <a:endParaRPr lang="en-US">
              <a:ea typeface="Calibri"/>
              <a:cs typeface="Calibri"/>
            </a:endParaRPr>
          </a:p>
          <a:p>
            <a:r>
              <a:rPr lang="en-US">
                <a:ea typeface="Calibri"/>
                <a:cs typeface="Calibri"/>
              </a:rPr>
              <a:t>We encourage team members to read the knowledge bases during their shifts, so they are aware of what information is there.</a:t>
            </a:r>
          </a:p>
        </p:txBody>
      </p:sp>
      <p:sp>
        <p:nvSpPr>
          <p:cNvPr id="4" name="Slide Number Placeholder 3">
            <a:extLst>
              <a:ext uri="{FF2B5EF4-FFF2-40B4-BE49-F238E27FC236}">
                <a16:creationId xmlns:a16="http://schemas.microsoft.com/office/drawing/2014/main" id="{33240B33-A8FA-6D38-08F7-885CA3058948}"/>
              </a:ext>
            </a:extLst>
          </p:cNvPr>
          <p:cNvSpPr>
            <a:spLocks noGrp="1"/>
          </p:cNvSpPr>
          <p:nvPr>
            <p:ph type="sldNum" sz="quarter" idx="5"/>
          </p:nvPr>
        </p:nvSpPr>
        <p:spPr/>
        <p:txBody>
          <a:bodyPr/>
          <a:lstStyle/>
          <a:p>
            <a:fld id="{BD194936-00ED-DE4F-BF2B-2E23B7242620}" type="slidenum">
              <a:rPr lang="en-US" smtClean="0"/>
              <a:t>51</a:t>
            </a:fld>
            <a:endParaRPr lang="en-US"/>
          </a:p>
        </p:txBody>
      </p:sp>
    </p:spTree>
    <p:extLst>
      <p:ext uri="{BB962C8B-B14F-4D97-AF65-F5344CB8AC3E}">
        <p14:creationId xmlns:p14="http://schemas.microsoft.com/office/powerpoint/2010/main" val="1081131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D58EA-31F5-7721-B3B1-5FE38DBE3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F9313-430B-B39F-DF69-CC2DD12CC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219A1-9AFD-32B9-F744-122020DA9476}"/>
              </a:ext>
            </a:extLst>
          </p:cNvPr>
          <p:cNvSpPr>
            <a:spLocks noGrp="1"/>
          </p:cNvSpPr>
          <p:nvPr>
            <p:ph type="body" idx="1"/>
          </p:nvPr>
        </p:nvSpPr>
        <p:spPr/>
        <p:txBody>
          <a:bodyPr/>
          <a:lstStyle/>
          <a:p>
            <a:r>
              <a:rPr lang="en-US">
                <a:ea typeface="Calibri"/>
                <a:cs typeface="Calibri"/>
              </a:rPr>
              <a:t>Finally, meeting minutes and resources shared in the meetings are also posted on the Wiki. </a:t>
            </a:r>
            <a:endParaRPr lang="en-US"/>
          </a:p>
          <a:p>
            <a:endParaRPr lang="en-US">
              <a:ea typeface="Calibri"/>
              <a:cs typeface="Calibri"/>
            </a:endParaRPr>
          </a:p>
          <a:p>
            <a:r>
              <a:rPr lang="en-US">
                <a:ea typeface="Calibri"/>
                <a:cs typeface="Calibri"/>
              </a:rPr>
              <a:t>This allows team members to revisit trainings we did in-person to refresh their memory, and it also allows those who missed a meeting to get caught up.</a:t>
            </a:r>
          </a:p>
        </p:txBody>
      </p:sp>
      <p:sp>
        <p:nvSpPr>
          <p:cNvPr id="4" name="Slide Number Placeholder 3">
            <a:extLst>
              <a:ext uri="{FF2B5EF4-FFF2-40B4-BE49-F238E27FC236}">
                <a16:creationId xmlns:a16="http://schemas.microsoft.com/office/drawing/2014/main" id="{CDF81163-1BDF-4D24-A75A-9F5BE019A503}"/>
              </a:ext>
            </a:extLst>
          </p:cNvPr>
          <p:cNvSpPr>
            <a:spLocks noGrp="1"/>
          </p:cNvSpPr>
          <p:nvPr>
            <p:ph type="sldNum" sz="quarter" idx="5"/>
          </p:nvPr>
        </p:nvSpPr>
        <p:spPr/>
        <p:txBody>
          <a:bodyPr/>
          <a:lstStyle/>
          <a:p>
            <a:fld id="{BD194936-00ED-DE4F-BF2B-2E23B7242620}" type="slidenum">
              <a:rPr lang="en-US" smtClean="0"/>
              <a:t>52</a:t>
            </a:fld>
            <a:endParaRPr lang="en-US"/>
          </a:p>
        </p:txBody>
      </p:sp>
    </p:spTree>
    <p:extLst>
      <p:ext uri="{BB962C8B-B14F-4D97-AF65-F5344CB8AC3E}">
        <p14:creationId xmlns:p14="http://schemas.microsoft.com/office/powerpoint/2010/main" val="32828928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Our old Wiki was on the old campus intranet and consisted of a scrolling list of announcements and a knowledge base.</a:t>
            </a:r>
            <a:endParaRPr lang="en-US"/>
          </a:p>
          <a:p>
            <a:endParaRPr lang="en-US">
              <a:solidFill>
                <a:srgbClr val="000000"/>
              </a:solidFill>
            </a:endParaRPr>
          </a:p>
          <a:p>
            <a:r>
              <a:rPr lang="en-US">
                <a:solidFill>
                  <a:srgbClr val="000000"/>
                </a:solidFill>
              </a:rPr>
              <a:t>It was clunky, difficult to update, and not easily searchable.</a:t>
            </a:r>
          </a:p>
          <a:p>
            <a:endParaRPr lang="en-US">
              <a:solidFill>
                <a:srgbClr val="000000"/>
              </a:solidFill>
            </a:endParaRPr>
          </a:p>
          <a:p>
            <a:r>
              <a:rPr lang="en-US">
                <a:solidFill>
                  <a:srgbClr val="000000"/>
                </a:solidFill>
              </a:rPr>
              <a:t>We also had no way to efficiently share in-person meeting resources. We printed our meeting notes and posted them on bulletin boards, but it wasn't terribly effective. </a:t>
            </a:r>
          </a:p>
          <a:p>
            <a:endParaRPr lang="en-US">
              <a:ea typeface="Calibri"/>
              <a:cs typeface="Calibri"/>
            </a:endParaRPr>
          </a:p>
          <a:p>
            <a:r>
              <a:rPr lang="en-US">
                <a:ea typeface="Calibri"/>
                <a:cs typeface="Calibri"/>
              </a:rPr>
              <a:t>So, we moved to our current Wiki, which was created in </a:t>
            </a:r>
            <a:r>
              <a:rPr lang="en-US" err="1">
                <a:ea typeface="Calibri"/>
                <a:cs typeface="Calibri"/>
              </a:rPr>
              <a:t>LibGuides</a:t>
            </a:r>
            <a:r>
              <a:rPr lang="en-US">
                <a:ea typeface="Calibri"/>
                <a:cs typeface="Calibri"/>
              </a:rPr>
              <a:t> </a:t>
            </a:r>
            <a:r>
              <a:rPr lang="en-US" b="1">
                <a:ea typeface="Calibri"/>
                <a:cs typeface="Calibri"/>
              </a:rPr>
              <a:t>(open wiki)</a:t>
            </a:r>
          </a:p>
        </p:txBody>
      </p:sp>
      <p:sp>
        <p:nvSpPr>
          <p:cNvPr id="4" name="Slide Number Placeholder 3"/>
          <p:cNvSpPr>
            <a:spLocks noGrp="1"/>
          </p:cNvSpPr>
          <p:nvPr>
            <p:ph type="sldNum" sz="quarter" idx="5"/>
          </p:nvPr>
        </p:nvSpPr>
        <p:spPr/>
        <p:txBody>
          <a:bodyPr/>
          <a:lstStyle/>
          <a:p>
            <a:fld id="{BD194936-00ED-DE4F-BF2B-2E23B7242620}" type="slidenum">
              <a:rPr lang="en-US" smtClean="0"/>
              <a:t>53</a:t>
            </a:fld>
            <a:endParaRPr lang="en-US"/>
          </a:p>
        </p:txBody>
      </p:sp>
    </p:spTree>
    <p:extLst>
      <p:ext uri="{BB962C8B-B14F-4D97-AF65-F5344CB8AC3E}">
        <p14:creationId xmlns:p14="http://schemas.microsoft.com/office/powerpoint/2010/main" val="2816020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Asana is a project management tool and it is exclusively used by the ELITE Team, since they are a project-based, educational team.</a:t>
            </a:r>
            <a:endParaRPr lang="en-US"/>
          </a:p>
          <a:p>
            <a:endParaRPr lang="en-US"/>
          </a:p>
          <a:p>
            <a:r>
              <a:rPr lang="en-US"/>
              <a:t>The team completes both individual and group projects, so it's important to have a central location to keep each other updated on the status of projects.</a:t>
            </a:r>
            <a:endParaRPr lang="en-US">
              <a:ea typeface="Calibri" panose="020F0502020204030204"/>
              <a:cs typeface="Calibri" panose="020F0502020204030204"/>
            </a:endParaRPr>
          </a:p>
          <a:p>
            <a:endParaRPr lang="en-US"/>
          </a:p>
          <a:p>
            <a:r>
              <a:rPr lang="en-US"/>
              <a:t>We started using Asana for projects, but quickly realized it would be a useful tool to communicate about 3D printing orders and open tech issues and tickets.</a:t>
            </a:r>
            <a:endParaRPr lang="en-US">
              <a:ea typeface="Calibri"/>
              <a:cs typeface="Calibri"/>
            </a:endParaRPr>
          </a:p>
          <a:p>
            <a:endParaRPr lang="en-US">
              <a:ea typeface="Calibri"/>
              <a:cs typeface="Calibri"/>
            </a:endParaRPr>
          </a:p>
          <a:p>
            <a:r>
              <a:rPr lang="en-US">
                <a:ea typeface="Calibri"/>
                <a:cs typeface="Calibri"/>
              </a:rPr>
              <a:t>The team likes it so much, they just requested a fourth zone in Asana – a place to post ideas for future research projects, workshops, and displays.</a:t>
            </a:r>
          </a:p>
        </p:txBody>
      </p:sp>
      <p:sp>
        <p:nvSpPr>
          <p:cNvPr id="4" name="Slide Number Placeholder 3"/>
          <p:cNvSpPr>
            <a:spLocks noGrp="1"/>
          </p:cNvSpPr>
          <p:nvPr>
            <p:ph type="sldNum" sz="quarter" idx="5"/>
          </p:nvPr>
        </p:nvSpPr>
        <p:spPr/>
        <p:txBody>
          <a:bodyPr/>
          <a:lstStyle/>
          <a:p>
            <a:fld id="{BD194936-00ED-DE4F-BF2B-2E23B7242620}" type="slidenum">
              <a:rPr lang="en-US" smtClean="0"/>
              <a:t>54</a:t>
            </a:fld>
            <a:endParaRPr lang="en-US"/>
          </a:p>
        </p:txBody>
      </p:sp>
    </p:spTree>
    <p:extLst>
      <p:ext uri="{BB962C8B-B14F-4D97-AF65-F5344CB8AC3E}">
        <p14:creationId xmlns:p14="http://schemas.microsoft.com/office/powerpoint/2010/main" val="41209651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addition to assigning projects, as you see in the screenshot, I can leave feedback on the progress of projects.</a:t>
            </a:r>
            <a:endParaRPr lang="en-US"/>
          </a:p>
          <a:p>
            <a:endParaRPr lang="en-US">
              <a:ea typeface="Calibri"/>
              <a:cs typeface="Calibri"/>
            </a:endParaRPr>
          </a:p>
          <a:p>
            <a:r>
              <a:rPr lang="en-US">
                <a:ea typeface="Calibri"/>
                <a:cs typeface="Calibri"/>
              </a:rPr>
              <a:t>ELITE projects aren't just work. They are meant to allow team members to learn something new as they create educational tools for our patrons.</a:t>
            </a:r>
          </a:p>
          <a:p>
            <a:endParaRPr lang="en-US">
              <a:ea typeface="Calibri"/>
              <a:cs typeface="Calibri"/>
            </a:endParaRPr>
          </a:p>
          <a:p>
            <a:r>
              <a:rPr lang="en-US">
                <a:ea typeface="Calibri"/>
                <a:cs typeface="Calibri"/>
              </a:rPr>
              <a:t>For instance, in May Term, I assigned a project where the eight ELITE each selected a different subtopic relating to technology used in transportation. Because summer...people travel. :)</a:t>
            </a:r>
            <a:endParaRPr lang="en-US"/>
          </a:p>
          <a:p>
            <a:endParaRPr lang="en-US">
              <a:ea typeface="Calibri"/>
              <a:cs typeface="Calibri"/>
            </a:endParaRPr>
          </a:p>
          <a:p>
            <a:r>
              <a:rPr lang="en-US">
                <a:ea typeface="Calibri"/>
                <a:cs typeface="Calibri"/>
              </a:rPr>
              <a:t>I had 5 new ELITE that were training during May Term, so it provided a way for them to see how group projects worked and how I liked to have things presented and communicated.</a:t>
            </a:r>
          </a:p>
          <a:p>
            <a:endParaRPr lang="en-US">
              <a:ea typeface="Calibri"/>
              <a:cs typeface="Calibri"/>
            </a:endParaRPr>
          </a:p>
          <a:p>
            <a:r>
              <a:rPr lang="en-US">
                <a:ea typeface="Calibri"/>
                <a:cs typeface="Calibri"/>
              </a:rPr>
              <a:t>In addition to being a good communication and training tool for projects, Asana also </a:t>
            </a:r>
            <a:r>
              <a:rPr lang="en-US" i="1">
                <a:ea typeface="Calibri"/>
                <a:cs typeface="Calibri"/>
              </a:rPr>
              <a:t>requires </a:t>
            </a:r>
            <a:r>
              <a:rPr lang="en-US">
                <a:ea typeface="Calibri"/>
                <a:cs typeface="Calibri"/>
              </a:rPr>
              <a:t>some training. </a:t>
            </a:r>
          </a:p>
          <a:p>
            <a:endParaRPr lang="en-US">
              <a:ea typeface="Calibri"/>
              <a:cs typeface="Calibri"/>
            </a:endParaRPr>
          </a:p>
          <a:p>
            <a:r>
              <a:rPr lang="en-US">
                <a:ea typeface="Calibri"/>
                <a:cs typeface="Calibri"/>
              </a:rPr>
              <a:t>There is a bit of a learning curve and since we use the free version, I had to get creative with how I set it up. </a:t>
            </a:r>
          </a:p>
          <a:p>
            <a:endParaRPr lang="en-US">
              <a:ea typeface="Calibri"/>
              <a:cs typeface="Calibri"/>
            </a:endParaRPr>
          </a:p>
          <a:p>
            <a:r>
              <a:rPr lang="en-US">
                <a:ea typeface="Calibri"/>
                <a:cs typeface="Calibri"/>
              </a:rPr>
              <a:t>So, be sure to have extensive training documentation and to cover it heavily in a training session, if you decide to use it.</a:t>
            </a:r>
            <a:endParaRPr lang="en-US"/>
          </a:p>
        </p:txBody>
      </p:sp>
      <p:sp>
        <p:nvSpPr>
          <p:cNvPr id="4" name="Slide Number Placeholder 3"/>
          <p:cNvSpPr>
            <a:spLocks noGrp="1"/>
          </p:cNvSpPr>
          <p:nvPr>
            <p:ph type="sldNum" sz="quarter" idx="5"/>
          </p:nvPr>
        </p:nvSpPr>
        <p:spPr/>
        <p:txBody>
          <a:bodyPr/>
          <a:lstStyle/>
          <a:p>
            <a:fld id="{BD194936-00ED-DE4F-BF2B-2E23B7242620}" type="slidenum">
              <a:rPr lang="en-US" smtClean="0"/>
              <a:t>55</a:t>
            </a:fld>
            <a:endParaRPr lang="en-US"/>
          </a:p>
        </p:txBody>
      </p:sp>
    </p:spTree>
    <p:extLst>
      <p:ext uri="{BB962C8B-B14F-4D97-AF65-F5344CB8AC3E}">
        <p14:creationId xmlns:p14="http://schemas.microsoft.com/office/powerpoint/2010/main" val="517105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ea typeface="Calibri"/>
                <a:cs typeface="Calibri"/>
              </a:rPr>
              <a:t>Some previous, unsuccessful attempts at communicating about projects were:</a:t>
            </a:r>
          </a:p>
          <a:p>
            <a:endParaRPr lang="en-US">
              <a:solidFill>
                <a:srgbClr val="000000"/>
              </a:solidFill>
              <a:ea typeface="Calibri"/>
              <a:cs typeface="Calibri"/>
            </a:endParaRPr>
          </a:p>
          <a:p>
            <a:pPr marL="171450" indent="-171450">
              <a:buFont typeface="Arial"/>
              <a:buChar char="•"/>
            </a:pPr>
            <a:r>
              <a:rPr lang="en-US"/>
              <a:t>Summaries of work done to Technology Librarian every shift</a:t>
            </a:r>
            <a:endParaRPr lang="en-US" err="1">
              <a:ea typeface="Calibri" panose="020F0502020204030204"/>
              <a:cs typeface="Calibri" panose="020F0502020204030204"/>
            </a:endParaRPr>
          </a:p>
          <a:p>
            <a:pPr marL="171450" indent="-171450">
              <a:buFont typeface="Arial"/>
              <a:buChar char="•"/>
            </a:pPr>
            <a:r>
              <a:rPr lang="en-US"/>
              <a:t>Team Word doc to post updates on projects</a:t>
            </a:r>
            <a:endParaRPr lang="en-US">
              <a:ea typeface="Calibri"/>
              <a:cs typeface="Calibri"/>
            </a:endParaRPr>
          </a:p>
          <a:p>
            <a:pPr marL="171450" indent="-171450">
              <a:buFont typeface="Arial"/>
              <a:buChar char="•"/>
            </a:pPr>
            <a:r>
              <a:rPr lang="en-US" err="1"/>
              <a:t>LibAnswers</a:t>
            </a:r>
            <a:r>
              <a:rPr lang="en-US"/>
              <a:t> form</a:t>
            </a:r>
            <a:endParaRPr lang="en-US">
              <a:ea typeface="Calibri"/>
              <a:cs typeface="Calibri"/>
            </a:endParaRPr>
          </a:p>
          <a:p>
            <a:pPr marL="171450" indent="-171450">
              <a:buFont typeface="Arial"/>
              <a:buChar char="•"/>
            </a:pPr>
            <a:r>
              <a:rPr lang="en-US"/>
              <a:t>GroupMe groups</a:t>
            </a:r>
            <a:endParaRPr lang="en-US">
              <a:ea typeface="Calibri"/>
              <a:cs typeface="Calibri"/>
            </a:endParaRPr>
          </a:p>
          <a:p>
            <a:pPr marL="171450" indent="-171450">
              <a:buFont typeface="Arial"/>
              <a:buChar char="•"/>
            </a:pPr>
            <a:r>
              <a:rPr lang="en-US"/>
              <a:t>Whiteboard at ELITE desk</a:t>
            </a:r>
          </a:p>
          <a:p>
            <a:pPr marL="171450" indent="-171450">
              <a:buFont typeface="Arial"/>
              <a:buChar char="•"/>
            </a:pPr>
            <a:endParaRPr lang="en-US" dirty="0">
              <a:ea typeface="Calibri" panose="020F0502020204030204"/>
              <a:cs typeface="Calibri" panose="020F0502020204030204"/>
            </a:endParaRPr>
          </a:p>
          <a:p>
            <a:r>
              <a:rPr lang="en-US">
                <a:ea typeface="Calibri" panose="020F0502020204030204"/>
                <a:cs typeface="Calibri" panose="020F0502020204030204"/>
              </a:rPr>
              <a:t>Just know, it might take time to find the best way to approach a task or training.</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D194936-00ED-DE4F-BF2B-2E23B7242620}" type="slidenum">
              <a:rPr lang="en-US" smtClean="0"/>
              <a:t>56</a:t>
            </a:fld>
            <a:endParaRPr lang="en-US"/>
          </a:p>
        </p:txBody>
      </p:sp>
    </p:spTree>
    <p:extLst>
      <p:ext uri="{BB962C8B-B14F-4D97-AF65-F5344CB8AC3E}">
        <p14:creationId xmlns:p14="http://schemas.microsoft.com/office/powerpoint/2010/main" val="2742630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Going forward,</a:t>
            </a:r>
            <a:endParaRPr lang="en-US" dirty="0"/>
          </a:p>
          <a:p>
            <a:endParaRPr lang="en-US" dirty="0"/>
          </a:p>
          <a:p>
            <a:r>
              <a:rPr lang="en-US"/>
              <a:t>We seem to have figured out the best way to organize Asana, but I'll continue to look into the limitations of the free version and how we can navi</a:t>
            </a:r>
            <a:r>
              <a:rPr lang="en-US">
                <a:solidFill>
                  <a:srgbClr val="000000"/>
                </a:solidFill>
              </a:rPr>
              <a:t>gate</a:t>
            </a:r>
            <a:r>
              <a:rPr lang="en-US"/>
              <a:t> those. </a:t>
            </a:r>
            <a:endParaRPr lang="en-US" dirty="0">
              <a:solidFill>
                <a:srgbClr val="444444"/>
              </a:solidFill>
              <a:ea typeface="Calibri"/>
              <a:cs typeface="Calibri"/>
            </a:endParaRPr>
          </a:p>
          <a:p>
            <a:endParaRPr lang="en-US"/>
          </a:p>
          <a:p>
            <a:r>
              <a:rPr lang="en-US"/>
              <a:t>My team has grown from 5 to 9, so that pushed us right up against the limit of team members, for instance.</a:t>
            </a:r>
            <a:endParaRPr lang="en-US">
              <a:solidFill>
                <a:srgbClr val="444444"/>
              </a:solidFill>
              <a:ea typeface="Calibri"/>
              <a:cs typeface="Calibri"/>
            </a:endParaRPr>
          </a:p>
          <a:p>
            <a:endParaRPr lang="en-US">
              <a:solidFill>
                <a:srgbClr val="000000"/>
              </a:solidFill>
              <a:ea typeface="Calibri"/>
              <a:cs typeface="Calibri"/>
            </a:endParaRPr>
          </a:p>
          <a:p>
            <a:r>
              <a:rPr lang="en-US">
                <a:solidFill>
                  <a:srgbClr val="000000"/>
                </a:solidFill>
                <a:ea typeface="Calibri"/>
                <a:cs typeface="Calibri"/>
              </a:rPr>
              <a:t>We also need to do more work to better organize our corresponding SharePoint library. </a:t>
            </a:r>
            <a:r>
              <a:rPr lang="en-US" dirty="0">
                <a:solidFill>
                  <a:srgbClr val="000000"/>
                </a:solidFill>
              </a:rPr>
              <a:t>(obviously, we're librarians!)</a:t>
            </a:r>
            <a:endParaRPr lang="en-US" dirty="0">
              <a:solidFill>
                <a:srgbClr val="000000"/>
              </a:solidFill>
              <a:ea typeface="Calibri"/>
              <a:cs typeface="Calibri"/>
            </a:endParaRPr>
          </a:p>
          <a:p>
            <a:endParaRPr lang="en-US" dirty="0">
              <a:solidFill>
                <a:srgbClr val="000000"/>
              </a:solidFill>
              <a:ea typeface="Calibri"/>
              <a:cs typeface="Calibri"/>
            </a:endParaRPr>
          </a:p>
          <a:p>
            <a:r>
              <a:rPr lang="en-US">
                <a:solidFill>
                  <a:srgbClr val="000000"/>
                </a:solidFill>
                <a:ea typeface="Calibri"/>
                <a:cs typeface="Calibri"/>
              </a:rPr>
              <a:t>Having organized files leads to better communication and understanding. </a:t>
            </a:r>
            <a:endParaRPr lang="en-US"/>
          </a:p>
        </p:txBody>
      </p:sp>
      <p:sp>
        <p:nvSpPr>
          <p:cNvPr id="4" name="Slide Number Placeholder 3"/>
          <p:cNvSpPr>
            <a:spLocks noGrp="1"/>
          </p:cNvSpPr>
          <p:nvPr>
            <p:ph type="sldNum" sz="quarter" idx="5"/>
          </p:nvPr>
        </p:nvSpPr>
        <p:spPr/>
        <p:txBody>
          <a:bodyPr/>
          <a:lstStyle/>
          <a:p>
            <a:fld id="{BD194936-00ED-DE4F-BF2B-2E23B7242620}" type="slidenum">
              <a:rPr lang="en-US" smtClean="0"/>
              <a:t>57</a:t>
            </a:fld>
            <a:endParaRPr lang="en-US"/>
          </a:p>
        </p:txBody>
      </p:sp>
    </p:spTree>
    <p:extLst>
      <p:ext uri="{BB962C8B-B14F-4D97-AF65-F5344CB8AC3E}">
        <p14:creationId xmlns:p14="http://schemas.microsoft.com/office/powerpoint/2010/main" val="64830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D3A40"/>
                </a:solidFill>
                <a:ea typeface="Calibri"/>
                <a:cs typeface="Calibri"/>
              </a:rPr>
              <a:t>Finally, adjacent to training is a </a:t>
            </a:r>
            <a:r>
              <a:rPr lang="en-US" err="1">
                <a:solidFill>
                  <a:srgbClr val="2D3A40"/>
                </a:solidFill>
                <a:ea typeface="Calibri"/>
                <a:cs typeface="Calibri"/>
              </a:rPr>
              <a:t>LibWizard</a:t>
            </a:r>
            <a:r>
              <a:rPr lang="en-US">
                <a:solidFill>
                  <a:srgbClr val="2D3A40"/>
                </a:solidFill>
                <a:ea typeface="Calibri"/>
                <a:cs typeface="Calibri"/>
              </a:rPr>
              <a:t> survey I give to ELITE team members to collect their current skill sets. </a:t>
            </a:r>
            <a:endParaRPr lang="en-US">
              <a:solidFill>
                <a:srgbClr val="000000"/>
              </a:solidFill>
            </a:endParaRPr>
          </a:p>
          <a:p>
            <a:endParaRPr lang="en-US">
              <a:solidFill>
                <a:srgbClr val="2D3A40"/>
              </a:solidFill>
            </a:endParaRPr>
          </a:p>
          <a:p>
            <a:r>
              <a:rPr lang="en-US">
                <a:solidFill>
                  <a:srgbClr val="2D3A40"/>
                </a:solidFill>
              </a:rPr>
              <a:t>Since the ELITE team is an education-based team, it is helpful to patrons and team members to know which team members have which skills.</a:t>
            </a:r>
            <a:br>
              <a:rPr lang="en-US">
                <a:cs typeface="+mn-lt"/>
              </a:rPr>
            </a:br>
            <a:endParaRPr lang="en-US">
              <a:solidFill>
                <a:srgbClr val="000000"/>
              </a:solidFill>
              <a:ea typeface="Calibri"/>
              <a:cs typeface="Calibri"/>
            </a:endParaRPr>
          </a:p>
          <a:p>
            <a:r>
              <a:rPr lang="en-US">
                <a:solidFill>
                  <a:srgbClr val="2D3A40"/>
                </a:solidFill>
              </a:rPr>
              <a:t>I encourage ELITE students to learn new skills on-the-job. </a:t>
            </a:r>
            <a:endParaRPr lang="en-US">
              <a:solidFill>
                <a:srgbClr val="000000"/>
              </a:solidFill>
            </a:endParaRPr>
          </a:p>
          <a:p>
            <a:endParaRPr lang="en-US">
              <a:solidFill>
                <a:srgbClr val="2D3A40"/>
              </a:solidFill>
            </a:endParaRPr>
          </a:p>
          <a:p>
            <a:r>
              <a:rPr lang="en-US">
                <a:solidFill>
                  <a:srgbClr val="2D3A40"/>
                </a:solidFill>
              </a:rPr>
              <a:t>For instance, in May Term this year, I had one team member learning Python, another learning REST API, and another researching Quantum Computing (for a future R.I.C.E. Day presentation).</a:t>
            </a:r>
            <a:endParaRPr lang="en-US">
              <a:solidFill>
                <a:srgbClr val="000000"/>
              </a:solidFill>
              <a:ea typeface="Calibri"/>
              <a:cs typeface="Calibri"/>
            </a:endParaRPr>
          </a:p>
          <a:p>
            <a:endParaRPr lang="en-US" b="1">
              <a:solidFill>
                <a:srgbClr val="2D3A40"/>
              </a:solidFill>
              <a:ea typeface="Calibri"/>
              <a:cs typeface="Calibri"/>
            </a:endParaRPr>
          </a:p>
        </p:txBody>
      </p:sp>
      <p:sp>
        <p:nvSpPr>
          <p:cNvPr id="4" name="Slide Number Placeholder 3"/>
          <p:cNvSpPr>
            <a:spLocks noGrp="1"/>
          </p:cNvSpPr>
          <p:nvPr>
            <p:ph type="sldNum" sz="quarter" idx="5"/>
          </p:nvPr>
        </p:nvSpPr>
        <p:spPr/>
        <p:txBody>
          <a:bodyPr/>
          <a:lstStyle/>
          <a:p>
            <a:fld id="{BD194936-00ED-DE4F-BF2B-2E23B7242620}" type="slidenum">
              <a:rPr lang="en-US" smtClean="0"/>
              <a:t>58</a:t>
            </a:fld>
            <a:endParaRPr lang="en-US"/>
          </a:p>
        </p:txBody>
      </p:sp>
    </p:spTree>
    <p:extLst>
      <p:ext uri="{BB962C8B-B14F-4D97-AF65-F5344CB8AC3E}">
        <p14:creationId xmlns:p14="http://schemas.microsoft.com/office/powerpoint/2010/main" val="13892967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D3A40"/>
                </a:solidFill>
                <a:highlight>
                  <a:srgbClr val="F5F5F5"/>
                </a:highlight>
              </a:rPr>
              <a:t>The skills gathered through this survey are posted on the ELITE display board in front of their workstation and on the ELITE webpage. </a:t>
            </a:r>
            <a:endParaRPr lang="en-US">
              <a:solidFill>
                <a:srgbClr val="000000"/>
              </a:solidFill>
            </a:endParaRPr>
          </a:p>
          <a:p>
            <a:endParaRPr lang="en-US">
              <a:solidFill>
                <a:srgbClr val="2D3A40"/>
              </a:solidFill>
              <a:highlight>
                <a:srgbClr val="F5F5F5"/>
              </a:highlight>
            </a:endParaRPr>
          </a:p>
          <a:p>
            <a:r>
              <a:rPr lang="en-US">
                <a:solidFill>
                  <a:srgbClr val="2D3A40"/>
                </a:solidFill>
                <a:highlight>
                  <a:srgbClr val="F5F5F5"/>
                </a:highlight>
                <a:ea typeface="Calibri"/>
                <a:cs typeface="Calibri"/>
              </a:rPr>
              <a:t>This survey is administered every term, so ELITE team members can update their list of skills as they learn new ones.</a:t>
            </a:r>
            <a:endParaRPr lang="en-US">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BD194936-00ED-DE4F-BF2B-2E23B7242620}" type="slidenum">
              <a:rPr lang="en-US" smtClean="0"/>
              <a:t>59</a:t>
            </a:fld>
            <a:endParaRPr lang="en-US"/>
          </a:p>
        </p:txBody>
      </p:sp>
    </p:spTree>
    <p:extLst>
      <p:ext uri="{BB962C8B-B14F-4D97-AF65-F5344CB8AC3E}">
        <p14:creationId xmlns:p14="http://schemas.microsoft.com/office/powerpoint/2010/main" val="3614906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dirty="0">
                <a:highlight>
                  <a:srgbClr val="FFFFFF"/>
                </a:highlight>
                <a:ea typeface="Calibri"/>
                <a:cs typeface="Calibri"/>
              </a:rPr>
              <a:t>A little bit more about us...we all wear a lot of hats, as many of you probably do...</a:t>
            </a:r>
          </a:p>
          <a:p>
            <a:pPr marL="171450" indent="-171450">
              <a:buFont typeface="Arial" panose="020B0604020202020204" pitchFamily="34" charset="0"/>
              <a:buChar char="•"/>
            </a:pPr>
            <a:r>
              <a:rPr lang="en-US" dirty="0">
                <a:ea typeface="Calibri"/>
                <a:cs typeface="Calibri"/>
              </a:rPr>
              <a:t>I'm Meredith Borchardt, Student Employment &amp; Circulation Supervisor</a:t>
            </a:r>
          </a:p>
          <a:p>
            <a:pPr marL="628650" lvl="1" indent="-171450">
              <a:buFont typeface="Arial" panose="020B0604020202020204" pitchFamily="34" charset="0"/>
              <a:buChar char="•"/>
            </a:pPr>
            <a:r>
              <a:rPr lang="en-US">
                <a:ea typeface="Calibri"/>
                <a:cs typeface="Calibri"/>
              </a:rPr>
              <a:t>My responsibilities include:</a:t>
            </a:r>
          </a:p>
          <a:p>
            <a:pPr marL="1085850" lvl="2" indent="-171450">
              <a:buFont typeface="Arial" panose="020B0604020202020204" pitchFamily="34" charset="0"/>
              <a:buChar char="•"/>
            </a:pPr>
            <a:r>
              <a:rPr lang="en-US">
                <a:ea typeface="Calibri"/>
                <a:cs typeface="Calibri"/>
              </a:rPr>
              <a:t>Payroll and budgeting for student employment</a:t>
            </a:r>
          </a:p>
          <a:p>
            <a:pPr marL="1085850" lvl="2" indent="-171450">
              <a:buFont typeface="Arial" panose="020B0604020202020204" pitchFamily="34" charset="0"/>
              <a:buChar char="•"/>
            </a:pPr>
            <a:r>
              <a:rPr lang="en-US">
                <a:ea typeface="Calibri"/>
                <a:cs typeface="Calibri"/>
              </a:rPr>
              <a:t>Managing Fines and Fees, Missing and Lost Items</a:t>
            </a:r>
          </a:p>
          <a:p>
            <a:pPr marL="1085850" lvl="2" indent="-171450">
              <a:buFont typeface="Arial" panose="020B0604020202020204" pitchFamily="34" charset="0"/>
              <a:buChar char="•"/>
            </a:pPr>
            <a:r>
              <a:rPr lang="en-US">
                <a:ea typeface="Calibri"/>
                <a:cs typeface="Calibri"/>
              </a:rPr>
              <a:t>Coordination of Inventory and Weeding Processes</a:t>
            </a:r>
          </a:p>
          <a:p>
            <a:pPr marL="1085850" lvl="2" indent="-171450">
              <a:buFont typeface="Arial" panose="020B0604020202020204" pitchFamily="34" charset="0"/>
              <a:buChar char="•"/>
            </a:pPr>
            <a:r>
              <a:rPr lang="en-US">
                <a:ea typeface="Calibri"/>
                <a:cs typeface="Calibri"/>
              </a:rPr>
              <a:t>Scheduling library room spaces</a:t>
            </a:r>
          </a:p>
          <a:p>
            <a:pPr marL="628650" lvl="1" indent="-171450">
              <a:buFont typeface="Arial" panose="020B0604020202020204" pitchFamily="34" charset="0"/>
              <a:buChar char="•"/>
            </a:pPr>
            <a:r>
              <a:rPr lang="en-US">
                <a:ea typeface="Calibri"/>
                <a:cs typeface="Calibri"/>
              </a:rPr>
              <a:t>My hours are Mon – Fri 7:00-3:30</a:t>
            </a:r>
          </a:p>
          <a:p>
            <a:pPr marL="0" lvl="0" indent="0">
              <a:buFont typeface="Arial" panose="020B0604020202020204" pitchFamily="34" charset="0"/>
              <a:buNone/>
            </a:pPr>
            <a:endParaRPr lang="en-US">
              <a:ea typeface="Calibri"/>
              <a:cs typeface="Calibri"/>
            </a:endParaRPr>
          </a:p>
          <a:p>
            <a:pPr marL="171450" indent="-171450">
              <a:buFont typeface="Arial" panose="020B0604020202020204" pitchFamily="34" charset="0"/>
              <a:buChar char="•"/>
            </a:pPr>
            <a:r>
              <a:rPr lang="en-US">
                <a:ea typeface="Calibri"/>
                <a:cs typeface="Calibri"/>
              </a:rPr>
              <a:t>Renée Barney, ELITE Supervisor</a:t>
            </a:r>
          </a:p>
          <a:p>
            <a:pPr marL="628650" lvl="1" indent="-171450">
              <a:buFont typeface="Arial" panose="020B0604020202020204" pitchFamily="34" charset="0"/>
              <a:buChar char="•"/>
            </a:pPr>
            <a:r>
              <a:rPr lang="en-US">
                <a:ea typeface="Calibri"/>
                <a:cs typeface="Calibri"/>
              </a:rPr>
              <a:t>Information Literacy and Technology Librarian. My responsibilities at Vogel Library include:</a:t>
            </a:r>
          </a:p>
          <a:p>
            <a:pPr marL="1085850" lvl="2" indent="-171450">
              <a:buFont typeface="Arial" panose="020B0604020202020204" pitchFamily="34" charset="0"/>
              <a:buChar char="•"/>
            </a:pPr>
            <a:r>
              <a:rPr lang="en-US">
                <a:ea typeface="Calibri"/>
                <a:cs typeface="Calibri"/>
              </a:rPr>
              <a:t>ILS Administrator</a:t>
            </a:r>
          </a:p>
          <a:p>
            <a:pPr marL="1085850" lvl="2" indent="-171450">
              <a:buFont typeface="Arial" panose="020B0604020202020204" pitchFamily="34" charset="0"/>
              <a:buChar char="•"/>
            </a:pPr>
            <a:r>
              <a:rPr lang="en-US">
                <a:ea typeface="Calibri"/>
                <a:cs typeface="Calibri"/>
              </a:rPr>
              <a:t>ELITE Supervisor</a:t>
            </a:r>
          </a:p>
          <a:p>
            <a:pPr marL="1085850" lvl="2" indent="-171450">
              <a:buFont typeface="Arial" panose="020B0604020202020204" pitchFamily="34" charset="0"/>
              <a:buChar char="•"/>
            </a:pPr>
            <a:r>
              <a:rPr lang="en-US">
                <a:ea typeface="Calibri"/>
                <a:cs typeface="Calibri"/>
              </a:rPr>
              <a:t>Instruction Faculty (Information Literacy sessions)</a:t>
            </a:r>
          </a:p>
          <a:p>
            <a:pPr marL="1085850" lvl="2" indent="-171450">
              <a:buFont typeface="Arial" panose="020B0604020202020204" pitchFamily="34" charset="0"/>
              <a:buChar char="•"/>
            </a:pPr>
            <a:r>
              <a:rPr lang="en-US">
                <a:ea typeface="Calibri"/>
                <a:cs typeface="Calibri"/>
              </a:rPr>
              <a:t>Liaison to STEM, Health programs, Sport Science programs, and Information Technology Services</a:t>
            </a:r>
          </a:p>
          <a:p>
            <a:pPr marL="1085850" lvl="2" indent="-171450">
              <a:buFont typeface="Arial" panose="020B0604020202020204" pitchFamily="34" charset="0"/>
              <a:buChar char="•"/>
            </a:pPr>
            <a:r>
              <a:rPr lang="en-US">
                <a:ea typeface="Calibri"/>
                <a:cs typeface="Calibri"/>
              </a:rPr>
              <a:t>Manager of the Circulating Technology collection</a:t>
            </a:r>
          </a:p>
          <a:p>
            <a:pPr marL="628650" lvl="1" indent="-171450">
              <a:buFont typeface="Arial" panose="020B0604020202020204" pitchFamily="34" charset="0"/>
              <a:buChar char="•"/>
            </a:pPr>
            <a:r>
              <a:rPr lang="en-US">
                <a:ea typeface="Calibri"/>
                <a:cs typeface="Calibri"/>
              </a:rPr>
              <a:t>Librarian. Shift 11am-8pm, Mon-Fri</a:t>
            </a:r>
          </a:p>
          <a:p>
            <a:pPr marL="0" indent="0">
              <a:buFont typeface="Arial" panose="020B0604020202020204" pitchFamily="34" charset="0"/>
              <a:buNone/>
            </a:pPr>
            <a:endParaRPr lang="en-US">
              <a:ea typeface="Calibri"/>
              <a:cs typeface="Calibri"/>
            </a:endParaRPr>
          </a:p>
          <a:p>
            <a:pPr marL="171450" indent="-171450">
              <a:buFont typeface="Arial" panose="020B0604020202020204" pitchFamily="34" charset="0"/>
              <a:buChar char="•"/>
            </a:pPr>
            <a:r>
              <a:rPr lang="en-US">
                <a:ea typeface="Calibri"/>
                <a:cs typeface="Calibri"/>
              </a:rPr>
              <a:t>Julie Fedeler, Evening Supervisor</a:t>
            </a:r>
          </a:p>
          <a:p>
            <a:pPr marL="628650" lvl="1" indent="-171450">
              <a:buFont typeface="Arial" panose="020B0604020202020204" pitchFamily="34" charset="0"/>
              <a:buChar char="•"/>
            </a:pPr>
            <a:r>
              <a:rPr lang="en-US">
                <a:ea typeface="Calibri"/>
                <a:cs typeface="Calibri"/>
              </a:rPr>
              <a:t>Assist with supervising both Circulation and ELITE teams</a:t>
            </a:r>
          </a:p>
          <a:p>
            <a:pPr marL="628650" lvl="1" indent="-171450">
              <a:buFont typeface="Arial" panose="020B0604020202020204" pitchFamily="34" charset="0"/>
              <a:buChar char="•"/>
            </a:pPr>
            <a:r>
              <a:rPr lang="en-US">
                <a:ea typeface="Calibri"/>
                <a:cs typeface="Calibri"/>
              </a:rPr>
              <a:t>I am also responsible for:</a:t>
            </a:r>
          </a:p>
          <a:p>
            <a:pPr marL="1085850" lvl="2" indent="-171450">
              <a:buFont typeface="Arial" panose="020B0604020202020204" pitchFamily="34" charset="0"/>
              <a:buChar char="•"/>
            </a:pPr>
            <a:r>
              <a:rPr lang="en-US">
                <a:ea typeface="Calibri"/>
                <a:cs typeface="Calibri"/>
              </a:rPr>
              <a:t>interlibrary loan</a:t>
            </a:r>
          </a:p>
          <a:p>
            <a:pPr marL="1085850" lvl="2" indent="-171450">
              <a:buFont typeface="Arial" panose="020B0604020202020204" pitchFamily="34" charset="0"/>
              <a:buChar char="•"/>
            </a:pPr>
            <a:r>
              <a:rPr lang="en-US">
                <a:ea typeface="Calibri"/>
                <a:cs typeface="Calibri"/>
              </a:rPr>
              <a:t>managing our Makerspace</a:t>
            </a:r>
          </a:p>
          <a:p>
            <a:pPr marL="1085850" lvl="2" indent="-171450">
              <a:buFont typeface="Arial" panose="020B0604020202020204" pitchFamily="34" charset="0"/>
              <a:buChar char="•"/>
            </a:pPr>
            <a:r>
              <a:rPr lang="en-US">
                <a:ea typeface="Calibri"/>
                <a:cs typeface="Calibri"/>
              </a:rPr>
              <a:t>and creating our monthly newsletter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My hours are 1:00 – 10:30 PM Monday-Thursday, and 1:00 – 5:00 PM on Fridays</a:t>
            </a:r>
          </a:p>
        </p:txBody>
      </p:sp>
      <p:sp>
        <p:nvSpPr>
          <p:cNvPr id="4" name="Slide Number Placeholder 3"/>
          <p:cNvSpPr>
            <a:spLocks noGrp="1"/>
          </p:cNvSpPr>
          <p:nvPr>
            <p:ph type="sldNum" sz="quarter" idx="5"/>
          </p:nvPr>
        </p:nvSpPr>
        <p:spPr/>
        <p:txBody>
          <a:bodyPr/>
          <a:lstStyle/>
          <a:p>
            <a:fld id="{BD194936-00ED-DE4F-BF2B-2E23B7242620}" type="slidenum">
              <a:rPr lang="en-US" smtClean="0"/>
              <a:t>6</a:t>
            </a:fld>
            <a:endParaRPr lang="en-US"/>
          </a:p>
        </p:txBody>
      </p:sp>
    </p:spTree>
    <p:extLst>
      <p:ext uri="{BB962C8B-B14F-4D97-AF65-F5344CB8AC3E}">
        <p14:creationId xmlns:p14="http://schemas.microsoft.com/office/powerpoint/2010/main" val="37834755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the past, I've tried using a badging system to encourage and reward ELITE for learning skills. </a:t>
            </a:r>
            <a:endParaRPr lang="en-US"/>
          </a:p>
          <a:p>
            <a:endParaRPr lang="en-US">
              <a:ea typeface="Calibri"/>
              <a:cs typeface="Calibri"/>
            </a:endParaRPr>
          </a:p>
          <a:p>
            <a:r>
              <a:rPr lang="en-US">
                <a:ea typeface="Calibri"/>
                <a:cs typeface="Calibri"/>
              </a:rPr>
              <a:t>This was very time consuming for me and my former team didn't seem to be very concerned with them. So, I didn't do them this past year.</a:t>
            </a:r>
            <a:endParaRPr lang="en-US"/>
          </a:p>
          <a:p>
            <a:endParaRPr lang="en-US">
              <a:ea typeface="Calibri"/>
              <a:cs typeface="Calibri"/>
            </a:endParaRPr>
          </a:p>
          <a:p>
            <a:r>
              <a:rPr lang="en-US">
                <a:ea typeface="Calibri"/>
                <a:cs typeface="Calibri"/>
              </a:rPr>
              <a:t>So of course, my current team asked where the badges went, so I'll be looking into other ways I can do this more efficiently in the future.</a:t>
            </a:r>
            <a:endParaRPr lang="en-US"/>
          </a:p>
        </p:txBody>
      </p:sp>
      <p:sp>
        <p:nvSpPr>
          <p:cNvPr id="4" name="Slide Number Placeholder 3"/>
          <p:cNvSpPr>
            <a:spLocks noGrp="1"/>
          </p:cNvSpPr>
          <p:nvPr>
            <p:ph type="sldNum" sz="quarter" idx="5"/>
          </p:nvPr>
        </p:nvSpPr>
        <p:spPr/>
        <p:txBody>
          <a:bodyPr/>
          <a:lstStyle/>
          <a:p>
            <a:fld id="{BD194936-00ED-DE4F-BF2B-2E23B7242620}" type="slidenum">
              <a:rPr lang="en-US" smtClean="0"/>
              <a:t>60</a:t>
            </a:fld>
            <a:endParaRPr lang="en-US"/>
          </a:p>
        </p:txBody>
      </p:sp>
    </p:spTree>
    <p:extLst>
      <p:ext uri="{BB962C8B-B14F-4D97-AF65-F5344CB8AC3E}">
        <p14:creationId xmlns:p14="http://schemas.microsoft.com/office/powerpoint/2010/main" val="32129572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D52BA-5C78-68FB-7CD4-77E6108139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FF21F-F096-0C42-25BF-A47D79F30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330AA-648C-23BA-08F0-1F78FB9543F5}"/>
              </a:ext>
            </a:extLst>
          </p:cNvPr>
          <p:cNvSpPr>
            <a:spLocks noGrp="1"/>
          </p:cNvSpPr>
          <p:nvPr>
            <p:ph type="body" idx="1"/>
          </p:nvPr>
        </p:nvSpPr>
        <p:spPr/>
        <p:txBody>
          <a:bodyPr/>
          <a:lstStyle/>
          <a:p>
            <a:r>
              <a:rPr lang="en-US">
                <a:ea typeface="Calibri"/>
                <a:cs typeface="Calibri"/>
              </a:rPr>
              <a:t>Now, we are going to move into hearing about your experiences and answering some questions.</a:t>
            </a:r>
            <a:endParaRPr lang="en-US"/>
          </a:p>
          <a:p>
            <a:endParaRPr lang="en-US">
              <a:ea typeface="Calibri"/>
              <a:cs typeface="Calibri"/>
            </a:endParaRPr>
          </a:p>
          <a:p>
            <a:r>
              <a:rPr lang="en-US">
                <a:ea typeface="Calibri"/>
                <a:cs typeface="Calibri"/>
              </a:rPr>
              <a:t>But first...our lessons learned.</a:t>
            </a:r>
          </a:p>
        </p:txBody>
      </p:sp>
      <p:sp>
        <p:nvSpPr>
          <p:cNvPr id="4" name="Slide Number Placeholder 3">
            <a:extLst>
              <a:ext uri="{FF2B5EF4-FFF2-40B4-BE49-F238E27FC236}">
                <a16:creationId xmlns:a16="http://schemas.microsoft.com/office/drawing/2014/main" id="{47077FD7-DAC0-231C-E362-2923AEB2F41C}"/>
              </a:ext>
            </a:extLst>
          </p:cNvPr>
          <p:cNvSpPr>
            <a:spLocks noGrp="1"/>
          </p:cNvSpPr>
          <p:nvPr>
            <p:ph type="sldNum" sz="quarter" idx="5"/>
          </p:nvPr>
        </p:nvSpPr>
        <p:spPr/>
        <p:txBody>
          <a:bodyPr/>
          <a:lstStyle/>
          <a:p>
            <a:fld id="{BD194936-00ED-DE4F-BF2B-2E23B7242620}" type="slidenum">
              <a:rPr lang="en-US" smtClean="0"/>
              <a:t>61</a:t>
            </a:fld>
            <a:endParaRPr lang="en-US"/>
          </a:p>
        </p:txBody>
      </p:sp>
    </p:spTree>
    <p:extLst>
      <p:ext uri="{BB962C8B-B14F-4D97-AF65-F5344CB8AC3E}">
        <p14:creationId xmlns:p14="http://schemas.microsoft.com/office/powerpoint/2010/main" val="40158526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a:solidFill>
                  <a:srgbClr val="2D3A40"/>
                </a:solidFill>
              </a:rPr>
              <a:t>Stay flexible</a:t>
            </a:r>
            <a:endParaRPr lang="en-US"/>
          </a:p>
          <a:p>
            <a:pPr marL="171450" indent="-171450">
              <a:lnSpc>
                <a:spcPct val="90000"/>
              </a:lnSpc>
              <a:spcBef>
                <a:spcPts val="1000"/>
              </a:spcBef>
              <a:buFont typeface="Arial"/>
              <a:buChar char="•"/>
            </a:pPr>
            <a:r>
              <a:rPr lang="en-US">
                <a:solidFill>
                  <a:srgbClr val="2D3A40"/>
                </a:solidFill>
              </a:rPr>
              <a:t>Keep trying new things</a:t>
            </a:r>
            <a:endParaRPr lang="en-US"/>
          </a:p>
          <a:p>
            <a:pPr marL="171450" indent="-171450">
              <a:lnSpc>
                <a:spcPct val="90000"/>
              </a:lnSpc>
              <a:spcBef>
                <a:spcPts val="1000"/>
              </a:spcBef>
              <a:buFont typeface="Arial"/>
              <a:buChar char="•"/>
            </a:pPr>
            <a:r>
              <a:rPr lang="en-US">
                <a:solidFill>
                  <a:srgbClr val="2D3A40"/>
                </a:solidFill>
              </a:rPr>
              <a:t>Peer-to-peer learning works well</a:t>
            </a:r>
            <a:endParaRPr lang="en-US"/>
          </a:p>
          <a:p>
            <a:pPr marL="171450" indent="-171450">
              <a:lnSpc>
                <a:spcPct val="90000"/>
              </a:lnSpc>
              <a:spcBef>
                <a:spcPts val="1000"/>
              </a:spcBef>
              <a:buFont typeface="Arial"/>
              <a:buChar char="•"/>
            </a:pPr>
            <a:r>
              <a:rPr lang="en-US">
                <a:solidFill>
                  <a:srgbClr val="2D3A40"/>
                </a:solidFill>
              </a:rPr>
              <a:t>Virtual/electronic isn't best for everything</a:t>
            </a:r>
            <a:endParaRPr lang="en-US"/>
          </a:p>
          <a:p>
            <a:pPr marL="171450" indent="-171450">
              <a:lnSpc>
                <a:spcPct val="90000"/>
              </a:lnSpc>
              <a:spcBef>
                <a:spcPts val="1000"/>
              </a:spcBef>
              <a:buFont typeface="Arial"/>
              <a:buChar char="•"/>
            </a:pPr>
            <a:r>
              <a:rPr lang="en-US">
                <a:solidFill>
                  <a:srgbClr val="2D3A40"/>
                </a:solidFill>
              </a:rPr>
              <a:t>Don't be afraid to alter existing ideas</a:t>
            </a:r>
            <a:endParaRPr lang="en-US"/>
          </a:p>
          <a:p>
            <a:pPr marL="171450" indent="-171450">
              <a:lnSpc>
                <a:spcPct val="90000"/>
              </a:lnSpc>
              <a:spcBef>
                <a:spcPts val="1000"/>
              </a:spcBef>
              <a:buFont typeface="Arial"/>
              <a:buChar char="•"/>
            </a:pPr>
            <a:r>
              <a:rPr lang="en-US">
                <a:solidFill>
                  <a:srgbClr val="2D3A40"/>
                </a:solidFill>
              </a:rPr>
              <a:t>Do lots of team building! A strong team is essential.</a:t>
            </a:r>
            <a:endParaRPr lang="en-US"/>
          </a:p>
          <a:p>
            <a:pPr marL="171450" indent="-171450">
              <a:lnSpc>
                <a:spcPct val="90000"/>
              </a:lnSpc>
              <a:spcBef>
                <a:spcPts val="1000"/>
              </a:spcBef>
              <a:buFont typeface="Arial"/>
              <a:buChar char="•"/>
            </a:pPr>
            <a:r>
              <a:rPr lang="en-US">
                <a:solidFill>
                  <a:srgbClr val="2D3A40"/>
                </a:solidFill>
              </a:rPr>
              <a:t>Communication is KEY!</a:t>
            </a:r>
            <a:endParaRPr lang="en-US"/>
          </a:p>
        </p:txBody>
      </p:sp>
      <p:sp>
        <p:nvSpPr>
          <p:cNvPr id="4" name="Slide Number Placeholder 3"/>
          <p:cNvSpPr>
            <a:spLocks noGrp="1"/>
          </p:cNvSpPr>
          <p:nvPr>
            <p:ph type="sldNum" sz="quarter" idx="5"/>
          </p:nvPr>
        </p:nvSpPr>
        <p:spPr/>
        <p:txBody>
          <a:bodyPr/>
          <a:lstStyle/>
          <a:p>
            <a:fld id="{BD194936-00ED-DE4F-BF2B-2E23B7242620}" type="slidenum">
              <a:rPr lang="en-US" smtClean="0"/>
              <a:t>62</a:t>
            </a:fld>
            <a:endParaRPr lang="en-US"/>
          </a:p>
        </p:txBody>
      </p:sp>
    </p:spTree>
    <p:extLst>
      <p:ext uri="{BB962C8B-B14F-4D97-AF65-F5344CB8AC3E}">
        <p14:creationId xmlns:p14="http://schemas.microsoft.com/office/powerpoint/2010/main" val="11539244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Now it's your turn!</a:t>
            </a:r>
          </a:p>
          <a:p>
            <a:endParaRPr lang="en-US">
              <a:ea typeface="Calibri"/>
              <a:cs typeface="Calibri"/>
            </a:endParaRPr>
          </a:p>
          <a:p>
            <a:pPr marL="171450" indent="-171450">
              <a:lnSpc>
                <a:spcPct val="90000"/>
              </a:lnSpc>
              <a:spcBef>
                <a:spcPts val="1000"/>
              </a:spcBef>
              <a:buFont typeface="Arial"/>
              <a:buChar char="•"/>
            </a:pPr>
            <a:r>
              <a:rPr lang="en-US">
                <a:solidFill>
                  <a:srgbClr val="2D3A40"/>
                </a:solidFill>
              </a:rPr>
              <a:t>What questions do you have?</a:t>
            </a:r>
            <a:endParaRPr lang="en-US"/>
          </a:p>
          <a:p>
            <a:pPr marL="171450" indent="-171450">
              <a:lnSpc>
                <a:spcPct val="90000"/>
              </a:lnSpc>
              <a:spcBef>
                <a:spcPts val="1000"/>
              </a:spcBef>
              <a:buFont typeface="Arial"/>
              <a:buChar char="•"/>
            </a:pPr>
            <a:r>
              <a:rPr lang="en-US">
                <a:solidFill>
                  <a:srgbClr val="2D3A40"/>
                </a:solidFill>
              </a:rPr>
              <a:t>What are your challenges or successes?</a:t>
            </a:r>
            <a:endParaRPr lang="en-US"/>
          </a:p>
          <a:p>
            <a:pPr marL="171450" indent="-171450">
              <a:lnSpc>
                <a:spcPct val="90000"/>
              </a:lnSpc>
              <a:spcBef>
                <a:spcPts val="1000"/>
              </a:spcBef>
              <a:buFont typeface="Arial"/>
              <a:buChar char="•"/>
            </a:pPr>
            <a:r>
              <a:rPr lang="en-US">
                <a:solidFill>
                  <a:srgbClr val="2D3A40"/>
                </a:solidFill>
              </a:rPr>
              <a:t>What ideas do you have?</a:t>
            </a:r>
            <a:endParaRPr lang="en-US"/>
          </a:p>
        </p:txBody>
      </p:sp>
      <p:sp>
        <p:nvSpPr>
          <p:cNvPr id="4" name="Slide Number Placeholder 3"/>
          <p:cNvSpPr>
            <a:spLocks noGrp="1"/>
          </p:cNvSpPr>
          <p:nvPr>
            <p:ph type="sldNum" sz="quarter" idx="5"/>
          </p:nvPr>
        </p:nvSpPr>
        <p:spPr/>
        <p:txBody>
          <a:bodyPr/>
          <a:lstStyle/>
          <a:p>
            <a:fld id="{BD194936-00ED-DE4F-BF2B-2E23B7242620}" type="slidenum">
              <a:rPr lang="en-US" smtClean="0"/>
              <a:t>63</a:t>
            </a:fld>
            <a:endParaRPr lang="en-US"/>
          </a:p>
        </p:txBody>
      </p:sp>
    </p:spTree>
    <p:extLst>
      <p:ext uri="{BB962C8B-B14F-4D97-AF65-F5344CB8AC3E}">
        <p14:creationId xmlns:p14="http://schemas.microsoft.com/office/powerpoint/2010/main" val="4426856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6A249-A3CF-BBE7-886E-6631EA890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47748-ADBC-EDA6-EE9E-EAD11FFF8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37F556-673B-16C9-98FD-97A4EE93042F}"/>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FB376B20-308B-43AE-BA4F-BB78E1EB2AB1}"/>
              </a:ext>
            </a:extLst>
          </p:cNvPr>
          <p:cNvSpPr>
            <a:spLocks noGrp="1"/>
          </p:cNvSpPr>
          <p:nvPr>
            <p:ph type="sldNum" sz="quarter" idx="5"/>
          </p:nvPr>
        </p:nvSpPr>
        <p:spPr/>
        <p:txBody>
          <a:bodyPr/>
          <a:lstStyle/>
          <a:p>
            <a:fld id="{BD194936-00ED-DE4F-BF2B-2E23B7242620}" type="slidenum">
              <a:rPr lang="en-US" smtClean="0"/>
              <a:t>64</a:t>
            </a:fld>
            <a:endParaRPr lang="en-US"/>
          </a:p>
        </p:txBody>
      </p:sp>
    </p:spTree>
    <p:extLst>
      <p:ext uri="{BB962C8B-B14F-4D97-AF65-F5344CB8AC3E}">
        <p14:creationId xmlns:p14="http://schemas.microsoft.com/office/powerpoint/2010/main" val="33328299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194936-00ED-DE4F-BF2B-2E23B7242620}" type="slidenum">
              <a:rPr lang="en-US" smtClean="0"/>
              <a:t>65</a:t>
            </a:fld>
            <a:endParaRPr lang="en-US"/>
          </a:p>
        </p:txBody>
      </p:sp>
    </p:spTree>
    <p:extLst>
      <p:ext uri="{BB962C8B-B14F-4D97-AF65-F5344CB8AC3E}">
        <p14:creationId xmlns:p14="http://schemas.microsoft.com/office/powerpoint/2010/main" val="863882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a:highlight>
                  <a:srgbClr val="FFFFFF"/>
                </a:highlight>
                <a:ea typeface="Calibri" panose="020F0502020204030204"/>
                <a:cs typeface="Calibri" panose="020F0502020204030204"/>
              </a:rPr>
              <a:t>Our students are on one of three teams:</a:t>
            </a:r>
          </a:p>
          <a:p>
            <a:pPr marL="285750" lvl="1" indent="-285750">
              <a:buFont typeface="Courier New"/>
              <a:buChar char="○"/>
            </a:pPr>
            <a:r>
              <a:rPr lang="en-US">
                <a:highlight>
                  <a:srgbClr val="FFFFFF"/>
                </a:highlight>
              </a:rPr>
              <a:t>Circulation Assistants- largest team, ~20</a:t>
            </a:r>
            <a:endParaRPr lang="en-US">
              <a:highlight>
                <a:srgbClr val="C6C6C6"/>
              </a:highlight>
              <a:ea typeface="Calibri"/>
              <a:cs typeface="Calibri"/>
            </a:endParaRPr>
          </a:p>
          <a:p>
            <a:pPr marL="742950" lvl="3" indent="-285750">
              <a:buFont typeface="Arial"/>
              <a:buChar char="•"/>
            </a:pPr>
            <a:r>
              <a:rPr lang="en-US">
                <a:highlight>
                  <a:srgbClr val="FFFFFF"/>
                </a:highlight>
              </a:rPr>
              <a:t>Circulation Assistants are the welcoming face of the library, providing the first line of customer service at the circulation desk. In addition, they assist in maintaining the library collection and help make the library's spaces and services inclusive.</a:t>
            </a:r>
            <a:endParaRPr lang="en-US">
              <a:highlight>
                <a:srgbClr val="C6C6C6"/>
              </a:highlight>
              <a:ea typeface="Calibri" panose="020F0502020204030204"/>
              <a:cs typeface="Calibri" panose="020F0502020204030204"/>
            </a:endParaRPr>
          </a:p>
          <a:p>
            <a:pPr marL="285750" lvl="1" indent="-285750">
              <a:buFont typeface="Courier New"/>
              <a:buChar char="○"/>
            </a:pPr>
            <a:r>
              <a:rPr lang="en-US">
                <a:highlight>
                  <a:srgbClr val="FFFFFF"/>
                </a:highlight>
              </a:rPr>
              <a:t>ELITE (Emerging Leaders in Technology Education) ~8</a:t>
            </a:r>
            <a:endParaRPr lang="en-US">
              <a:highlight>
                <a:srgbClr val="C6C6C6"/>
              </a:highlight>
            </a:endParaRPr>
          </a:p>
          <a:p>
            <a:pPr marL="742950" lvl="3" indent="-285750">
              <a:buFont typeface="Arial"/>
              <a:buChar char="•"/>
            </a:pPr>
            <a:r>
              <a:rPr lang="en-US">
                <a:highlight>
                  <a:srgbClr val="FFFFFF"/>
                </a:highlight>
              </a:rPr>
              <a:t>ELITE Consultants provide first level customer service on questions relating to software, applications, and hardware that are used on campus. In addition, they assist in maintaining and circulating the library's technology and equipment collections and help to ensure the library's spaces and services are inclusive.</a:t>
            </a:r>
            <a:endParaRPr lang="en-US">
              <a:highlight>
                <a:srgbClr val="C6C6C6"/>
              </a:highlight>
              <a:ea typeface="Calibri" panose="020F0502020204030204"/>
              <a:cs typeface="Calibri" panose="020F0502020204030204"/>
            </a:endParaRPr>
          </a:p>
          <a:p>
            <a:pPr marL="285750" lvl="1" indent="-285750">
              <a:buFont typeface="Courier New"/>
              <a:buChar char="○"/>
            </a:pPr>
            <a:r>
              <a:rPr lang="en-US">
                <a:highlight>
                  <a:srgbClr val="FFFFFF"/>
                </a:highlight>
              </a:rPr>
              <a:t>Archives Assistants – smallest team, ~3-4</a:t>
            </a:r>
            <a:endParaRPr lang="en-US">
              <a:highlight>
                <a:srgbClr val="C6C6C6"/>
              </a:highlight>
            </a:endParaRPr>
          </a:p>
          <a:p>
            <a:pPr marL="742950" lvl="3" indent="-285750">
              <a:buFont typeface="Arial"/>
              <a:buChar char="•"/>
            </a:pPr>
            <a:r>
              <a:rPr lang="en-US">
                <a:highlight>
                  <a:srgbClr val="FFFFFF"/>
                </a:highlight>
              </a:rPr>
              <a:t>We also have 3 to 4 student employees who work in the Archives, supervised by our Archivist, Kay. Their work is specific to the archives which requires very different, specific training that Kay provides.</a:t>
            </a:r>
            <a:endParaRPr lang="en-US">
              <a:highlight>
                <a:srgbClr val="C6C6C6"/>
              </a:highlight>
              <a:ea typeface="Calibri" panose="020F0502020204030204"/>
              <a:cs typeface="Calibri" panose="020F0502020204030204"/>
            </a:endParaRPr>
          </a:p>
          <a:p>
            <a:pPr marL="742950" lvl="3" indent="-285750">
              <a:buFont typeface="Arial"/>
              <a:buChar char="•"/>
            </a:pPr>
            <a:r>
              <a:rPr lang="en-US">
                <a:highlight>
                  <a:srgbClr val="FFFFFF"/>
                </a:highlight>
              </a:rPr>
              <a:t>Although they do not attend our weekly student employee meetings, they are invited to our end-of-term parties.</a:t>
            </a:r>
            <a:endParaRPr lang="en-US">
              <a:highlight>
                <a:srgbClr val="C6C6C6"/>
              </a:highlight>
              <a:ea typeface="Calibri" panose="020F0502020204030204"/>
              <a:cs typeface="Calibri" panose="020F0502020204030204"/>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D194936-00ED-DE4F-BF2B-2E23B7242620}" type="slidenum">
              <a:rPr lang="en-US" smtClean="0"/>
              <a:t>7</a:t>
            </a:fld>
            <a:endParaRPr lang="en-US"/>
          </a:p>
        </p:txBody>
      </p:sp>
    </p:spTree>
    <p:extLst>
      <p:ext uri="{BB962C8B-B14F-4D97-AF65-F5344CB8AC3E}">
        <p14:creationId xmlns:p14="http://schemas.microsoft.com/office/powerpoint/2010/main" val="3194502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127B8-EB28-1C1C-E3B8-2F60D7A1F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AD945-5351-0D4F-7542-42B3A3BFA2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C7EFA-F234-48B4-87D7-CD0BB428940B}"/>
              </a:ext>
            </a:extLst>
          </p:cNvPr>
          <p:cNvSpPr>
            <a:spLocks noGrp="1"/>
          </p:cNvSpPr>
          <p:nvPr>
            <p:ph type="body" idx="1"/>
          </p:nvPr>
        </p:nvSpPr>
        <p:spPr/>
        <p:txBody>
          <a:bodyPr/>
          <a:lstStyle/>
          <a:p>
            <a:r>
              <a:rPr lang="en-US">
                <a:ea typeface="Calibri"/>
                <a:cs typeface="Calibri"/>
              </a:rPr>
              <a:t>That's a lot about us, we'd like to learn a little more about you.  Can we please get a show of hands of those who currently supervise student employees? How many have been supervising student employees for a year or less? 1-5 years? 5 or more years?</a:t>
            </a:r>
          </a:p>
        </p:txBody>
      </p:sp>
      <p:sp>
        <p:nvSpPr>
          <p:cNvPr id="4" name="Slide Number Placeholder 3">
            <a:extLst>
              <a:ext uri="{FF2B5EF4-FFF2-40B4-BE49-F238E27FC236}">
                <a16:creationId xmlns:a16="http://schemas.microsoft.com/office/drawing/2014/main" id="{6E64B65F-4DCA-5C35-9A2C-73B34C7864FA}"/>
              </a:ext>
            </a:extLst>
          </p:cNvPr>
          <p:cNvSpPr>
            <a:spLocks noGrp="1"/>
          </p:cNvSpPr>
          <p:nvPr>
            <p:ph type="sldNum" sz="quarter" idx="5"/>
          </p:nvPr>
        </p:nvSpPr>
        <p:spPr/>
        <p:txBody>
          <a:bodyPr/>
          <a:lstStyle/>
          <a:p>
            <a:fld id="{BD194936-00ED-DE4F-BF2B-2E23B7242620}" type="slidenum">
              <a:rPr lang="en-US" smtClean="0"/>
              <a:t>8</a:t>
            </a:fld>
            <a:endParaRPr lang="en-US"/>
          </a:p>
        </p:txBody>
      </p:sp>
    </p:spTree>
    <p:extLst>
      <p:ext uri="{BB962C8B-B14F-4D97-AF65-F5344CB8AC3E}">
        <p14:creationId xmlns:p14="http://schemas.microsoft.com/office/powerpoint/2010/main" val="3703368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B96CE-FC72-640D-E4EF-E92C822961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7E748-D413-8C55-DABE-1AFAB6F219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A1254-7C80-5871-8158-B209D94339D1}"/>
              </a:ext>
            </a:extLst>
          </p:cNvPr>
          <p:cNvSpPr>
            <a:spLocks noGrp="1"/>
          </p:cNvSpPr>
          <p:nvPr>
            <p:ph type="body" idx="1"/>
          </p:nvPr>
        </p:nvSpPr>
        <p:spPr/>
        <p:txBody>
          <a:bodyPr/>
          <a:lstStyle/>
          <a:p>
            <a:r>
              <a:rPr lang="en-US"/>
              <a:t>Over</a:t>
            </a:r>
            <a:r>
              <a:rPr lang="en-US" sz="1200" b="0" i="0" kern="1200">
                <a:solidFill>
                  <a:schemeClr val="tx1"/>
                </a:solidFill>
                <a:effectLst/>
                <a:latin typeface="+mn-lt"/>
                <a:ea typeface="+mn-ea"/>
                <a:cs typeface="+mn-cs"/>
              </a:rPr>
              <a:t> the past </a:t>
            </a:r>
            <a:r>
              <a:rPr lang="en-US"/>
              <a:t>5</a:t>
            </a:r>
            <a:r>
              <a:rPr lang="en-US" sz="1200" b="0" i="0" kern="1200">
                <a:solidFill>
                  <a:schemeClr val="tx1"/>
                </a:solidFill>
                <a:effectLst/>
                <a:latin typeface="+mn-lt"/>
                <a:ea typeface="+mn-ea"/>
                <a:cs typeface="+mn-cs"/>
              </a:rPr>
              <a:t> years we have experienced a rather rapid evolution in how we train our student employees. So, we want to take you on a journey through time as we look at where we’ve been, internal and external changes we have experienced that have prompted change, where we are today, and how we are yet evolving for the future.  We have </a:t>
            </a:r>
            <a:r>
              <a:rPr lang="en-US"/>
              <a:t>provided</a:t>
            </a:r>
            <a:r>
              <a:rPr lang="en-US" sz="1200" b="0" i="0" kern="1200">
                <a:solidFill>
                  <a:schemeClr val="tx1"/>
                </a:solidFill>
                <a:effectLst/>
                <a:latin typeface="+mn-lt"/>
                <a:ea typeface="+mn-ea"/>
                <a:cs typeface="+mn-cs"/>
              </a:rPr>
              <a:t> </a:t>
            </a:r>
            <a:r>
              <a:rPr lang="en-US"/>
              <a:t>paper </a:t>
            </a:r>
            <a:r>
              <a:rPr lang="en-US" sz="1200" b="0" i="0" kern="1200">
                <a:solidFill>
                  <a:schemeClr val="tx1"/>
                </a:solidFill>
                <a:effectLst/>
                <a:latin typeface="+mn-lt"/>
                <a:ea typeface="+mn-ea"/>
                <a:cs typeface="+mn-cs"/>
              </a:rPr>
              <a:t>on the tables for you to write down your </a:t>
            </a:r>
            <a:r>
              <a:rPr lang="en-US"/>
              <a:t>questions,</a:t>
            </a:r>
            <a:r>
              <a:rPr lang="en-US" sz="1200" b="0" i="0" kern="1200">
                <a:solidFill>
                  <a:schemeClr val="tx1"/>
                </a:solidFill>
                <a:effectLst/>
                <a:latin typeface="+mn-lt"/>
                <a:ea typeface="+mn-ea"/>
                <a:cs typeface="+mn-cs"/>
              </a:rPr>
              <a:t> ideas and stories you would like to share. We will allow about </a:t>
            </a:r>
            <a:r>
              <a:rPr lang="en-US"/>
              <a:t>10 </a:t>
            </a:r>
            <a:r>
              <a:rPr lang="en-US" sz="1200" b="0" i="0" kern="1200">
                <a:solidFill>
                  <a:schemeClr val="tx1"/>
                </a:solidFill>
                <a:effectLst/>
                <a:latin typeface="+mn-lt"/>
                <a:ea typeface="+mn-ea"/>
                <a:cs typeface="+mn-cs"/>
              </a:rPr>
              <a:t>minutes at the end for </a:t>
            </a:r>
            <a:r>
              <a:rPr lang="en-US"/>
              <a:t>group discussion.</a:t>
            </a: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pPr>
              <a:defRPr/>
            </a:pPr>
            <a:r>
              <a:rPr lang="en-US"/>
              <a:t>And watch for the car symbols throughout the presentation which indicate things we do now, things we’ve done in the past, and things we plan to do in the future.</a:t>
            </a: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B2DDB7B0-2E87-6AAD-82DE-07266F2B8271}"/>
              </a:ext>
            </a:extLst>
          </p:cNvPr>
          <p:cNvSpPr>
            <a:spLocks noGrp="1"/>
          </p:cNvSpPr>
          <p:nvPr>
            <p:ph type="sldNum" sz="quarter" idx="5"/>
          </p:nvPr>
        </p:nvSpPr>
        <p:spPr/>
        <p:txBody>
          <a:bodyPr/>
          <a:lstStyle/>
          <a:p>
            <a:fld id="{BD194936-00ED-DE4F-BF2B-2E23B7242620}" type="slidenum">
              <a:rPr lang="en-US" smtClean="0"/>
              <a:t>9</a:t>
            </a:fld>
            <a:endParaRPr lang="en-US"/>
          </a:p>
        </p:txBody>
      </p:sp>
    </p:spTree>
    <p:extLst>
      <p:ext uri="{BB962C8B-B14F-4D97-AF65-F5344CB8AC3E}">
        <p14:creationId xmlns:p14="http://schemas.microsoft.com/office/powerpoint/2010/main" val="21339258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EA5655E-2B89-6D9E-AB20-4A15AB6F911A}"/>
              </a:ext>
            </a:extLst>
          </p:cNvPr>
          <p:cNvPicPr>
            <a:picLocks noGrp="1" noRot="1" noChangeAspect="1" noMove="1" noResize="1" noEditPoints="1" noAdjustHandles="1" noChangeArrowheads="1" noChangeShapeType="1" noCrop="1"/>
          </p:cNvPicPr>
          <p:nvPr userDrawn="1"/>
        </p:nvPicPr>
        <p:blipFill>
          <a:blip r:embed="rId3"/>
          <a:srcRect l="2235" r="2235"/>
          <a:stretch/>
        </p:blipFill>
        <p:spPr>
          <a:xfrm>
            <a:off x="1523386" y="1252518"/>
            <a:ext cx="9355434" cy="3811153"/>
          </a:xfrm>
          <a:prstGeom prst="rect">
            <a:avLst/>
          </a:prstGeom>
        </p:spPr>
      </p:pic>
      <p:sp>
        <p:nvSpPr>
          <p:cNvPr id="14" name="Title 1">
            <a:extLst>
              <a:ext uri="{FF2B5EF4-FFF2-40B4-BE49-F238E27FC236}">
                <a16:creationId xmlns:a16="http://schemas.microsoft.com/office/drawing/2014/main" id="{08C70698-CFFD-9A6B-3E2A-E532B38CD656}"/>
              </a:ext>
            </a:extLst>
          </p:cNvPr>
          <p:cNvSpPr>
            <a:spLocks noGrp="1"/>
          </p:cNvSpPr>
          <p:nvPr>
            <p:ph type="title"/>
          </p:nvPr>
        </p:nvSpPr>
        <p:spPr>
          <a:xfrm>
            <a:off x="2573383" y="4310743"/>
            <a:ext cx="8774066" cy="1505857"/>
          </a:xfrm>
        </p:spPr>
        <p:txBody>
          <a:bodyPr anchor="b"/>
          <a:lstStyle>
            <a:lvl1pPr>
              <a:defRPr>
                <a:solidFill>
                  <a:schemeClr val="bg1"/>
                </a:solidFill>
                <a:latin typeface="Avenir Next LT Pro Demi" panose="020B0704020202020204" pitchFamily="34" charset="0"/>
              </a:defRPr>
            </a:lvl1pPr>
          </a:lstStyle>
          <a:p>
            <a:r>
              <a:rPr lang="en-US"/>
              <a:t>Click to edit Master title style</a:t>
            </a:r>
          </a:p>
        </p:txBody>
      </p:sp>
    </p:spTree>
    <p:extLst>
      <p:ext uri="{BB962C8B-B14F-4D97-AF65-F5344CB8AC3E}">
        <p14:creationId xmlns:p14="http://schemas.microsoft.com/office/powerpoint/2010/main" val="1794867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69ACBA-0B89-D27D-07FB-2B076232717A}"/>
              </a:ext>
            </a:extLst>
          </p:cNvPr>
          <p:cNvSpPr>
            <a:spLocks noGrp="1"/>
          </p:cNvSpPr>
          <p:nvPr>
            <p:ph type="body" idx="1"/>
          </p:nvPr>
        </p:nvSpPr>
        <p:spPr>
          <a:xfrm>
            <a:off x="1280159" y="1681163"/>
            <a:ext cx="5016137" cy="823912"/>
          </a:xfrm>
        </p:spPr>
        <p:txBody>
          <a:bodyPr anchor="b"/>
          <a:lstStyle>
            <a:lvl1pPr marL="0" indent="0">
              <a:buNone/>
              <a:defRPr sz="2400" b="1">
                <a:solidFill>
                  <a:srgbClr val="F56E21"/>
                </a:solidFill>
                <a:latin typeface="Avenir Next LT Pro Demi" panose="020B07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AFB604-00CA-392E-9089-AEF01FDF5AA1}"/>
              </a:ext>
            </a:extLst>
          </p:cNvPr>
          <p:cNvSpPr>
            <a:spLocks noGrp="1"/>
          </p:cNvSpPr>
          <p:nvPr>
            <p:ph sz="half" idx="2"/>
          </p:nvPr>
        </p:nvSpPr>
        <p:spPr>
          <a:xfrm>
            <a:off x="1280159" y="2505075"/>
            <a:ext cx="5016137" cy="3298959"/>
          </a:xfrm>
        </p:spPr>
        <p:txBody>
          <a:bodyPr/>
          <a:lstStyle>
            <a:lvl1pPr>
              <a:defRPr>
                <a:solidFill>
                  <a:srgbClr val="2D3A40"/>
                </a:solidFill>
                <a:latin typeface="Avenir Next LT Pro Demi" panose="020B0704020202020204" pitchFamily="34" charset="0"/>
              </a:defRPr>
            </a:lvl1pPr>
            <a:lvl2pPr>
              <a:defRPr>
                <a:solidFill>
                  <a:srgbClr val="2D3A40"/>
                </a:solidFill>
                <a:latin typeface="Avenir Next LT Pro" panose="020B0504020202020204" pitchFamily="34" charset="0"/>
              </a:defRPr>
            </a:lvl2pPr>
            <a:lvl3pPr>
              <a:defRPr>
                <a:solidFill>
                  <a:srgbClr val="2D3A40"/>
                </a:solidFill>
                <a:latin typeface="Avenir Next LT Pro" panose="020B0504020202020204" pitchFamily="34" charset="0"/>
              </a:defRPr>
            </a:lvl3pPr>
            <a:lvl4pPr>
              <a:defRPr>
                <a:solidFill>
                  <a:srgbClr val="2D3A40"/>
                </a:solidFill>
                <a:latin typeface="Avenir Next LT Pro" panose="020B0504020202020204" pitchFamily="34" charset="0"/>
              </a:defRPr>
            </a:lvl4pPr>
            <a:lvl5pPr>
              <a:defRPr>
                <a:solidFill>
                  <a:srgbClr val="2D3A40"/>
                </a:solidFill>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20D9DE-E2B7-2F11-93A2-9C1BAFF6A964}"/>
              </a:ext>
            </a:extLst>
          </p:cNvPr>
          <p:cNvSpPr>
            <a:spLocks noGrp="1"/>
          </p:cNvSpPr>
          <p:nvPr>
            <p:ph type="dt" sz="half" idx="10"/>
          </p:nvPr>
        </p:nvSpPr>
        <p:spPr/>
        <p:txBody>
          <a:bodyPr/>
          <a:lstStyle/>
          <a:p>
            <a:fld id="{74D7D72A-4C5D-534B-A161-28D3A63D0943}" type="datetimeFigureOut">
              <a:rPr lang="en-US" smtClean="0"/>
              <a:t>5/26/2026</a:t>
            </a:fld>
            <a:endParaRPr lang="en-US"/>
          </a:p>
        </p:txBody>
      </p:sp>
      <p:sp>
        <p:nvSpPr>
          <p:cNvPr id="8" name="Footer Placeholder 7">
            <a:extLst>
              <a:ext uri="{FF2B5EF4-FFF2-40B4-BE49-F238E27FC236}">
                <a16:creationId xmlns:a16="http://schemas.microsoft.com/office/drawing/2014/main" id="{11B3DB42-20E7-E432-3016-77F8871B06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479736-CF48-5C0E-8305-D81895E3DA12}"/>
              </a:ext>
            </a:extLst>
          </p:cNvPr>
          <p:cNvSpPr>
            <a:spLocks noGrp="1"/>
          </p:cNvSpPr>
          <p:nvPr>
            <p:ph type="sldNum" sz="quarter" idx="12"/>
          </p:nvPr>
        </p:nvSpPr>
        <p:spPr/>
        <p:txBody>
          <a:bodyPr/>
          <a:lstStyle/>
          <a:p>
            <a:fld id="{CA2B3AA8-D147-014C-978A-07D6E66586DC}" type="slidenum">
              <a:rPr lang="en-US" smtClean="0"/>
              <a:t>‹#›</a:t>
            </a:fld>
            <a:endParaRPr lang="en-US"/>
          </a:p>
        </p:txBody>
      </p:sp>
      <p:sp>
        <p:nvSpPr>
          <p:cNvPr id="10" name="Title 1">
            <a:extLst>
              <a:ext uri="{FF2B5EF4-FFF2-40B4-BE49-F238E27FC236}">
                <a16:creationId xmlns:a16="http://schemas.microsoft.com/office/drawing/2014/main" id="{250B8864-FEE4-BAC2-1CE4-633AFDFBFD6D}"/>
              </a:ext>
            </a:extLst>
          </p:cNvPr>
          <p:cNvSpPr>
            <a:spLocks noGrp="1"/>
          </p:cNvSpPr>
          <p:nvPr>
            <p:ph type="title"/>
          </p:nvPr>
        </p:nvSpPr>
        <p:spPr>
          <a:xfrm>
            <a:off x="1280160" y="235131"/>
            <a:ext cx="10073640" cy="1226957"/>
          </a:xfrm>
        </p:spPr>
        <p:txBody>
          <a:bodyPr/>
          <a:lstStyle>
            <a:lvl1pPr>
              <a:defRPr>
                <a:latin typeface="Avenir Next LT Pro Demi" panose="020B0704020202020204" pitchFamily="34" charset="0"/>
                <a:cs typeface="Arial" panose="020B0604020202020204" pitchFamily="34" charset="0"/>
              </a:defRPr>
            </a:lvl1pPr>
          </a:lstStyle>
          <a:p>
            <a:r>
              <a:rPr lang="en-US"/>
              <a:t>Click to edit Master title style</a:t>
            </a:r>
          </a:p>
        </p:txBody>
      </p:sp>
      <p:sp>
        <p:nvSpPr>
          <p:cNvPr id="2" name="Text Placeholder 2">
            <a:extLst>
              <a:ext uri="{FF2B5EF4-FFF2-40B4-BE49-F238E27FC236}">
                <a16:creationId xmlns:a16="http://schemas.microsoft.com/office/drawing/2014/main" id="{DB44DC39-A3F8-62BD-D336-A7B065EBEB16}"/>
              </a:ext>
            </a:extLst>
          </p:cNvPr>
          <p:cNvSpPr>
            <a:spLocks noGrp="1"/>
          </p:cNvSpPr>
          <p:nvPr>
            <p:ph type="body" idx="13"/>
          </p:nvPr>
        </p:nvSpPr>
        <p:spPr>
          <a:xfrm>
            <a:off x="6337663" y="1681163"/>
            <a:ext cx="5016137" cy="823912"/>
          </a:xfrm>
        </p:spPr>
        <p:txBody>
          <a:bodyPr anchor="b"/>
          <a:lstStyle>
            <a:lvl1pPr marL="0" indent="0">
              <a:buNone/>
              <a:defRPr sz="2400" b="1">
                <a:solidFill>
                  <a:srgbClr val="F56E21"/>
                </a:solidFill>
                <a:latin typeface="Avenir Next LT Pro Demi" panose="020B07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6B00A721-659E-C157-5900-7CB93B8ED3BB}"/>
              </a:ext>
            </a:extLst>
          </p:cNvPr>
          <p:cNvSpPr>
            <a:spLocks noGrp="1"/>
          </p:cNvSpPr>
          <p:nvPr>
            <p:ph sz="half" idx="14"/>
          </p:nvPr>
        </p:nvSpPr>
        <p:spPr>
          <a:xfrm>
            <a:off x="6337663" y="2505075"/>
            <a:ext cx="5016137" cy="3298959"/>
          </a:xfrm>
        </p:spPr>
        <p:txBody>
          <a:bodyPr/>
          <a:lstStyle>
            <a:lvl1pPr>
              <a:defRPr>
                <a:solidFill>
                  <a:srgbClr val="2D3A40"/>
                </a:solidFill>
                <a:latin typeface="Avenir Next LT Pro Demi" panose="020B0704020202020204" pitchFamily="34" charset="0"/>
              </a:defRPr>
            </a:lvl1pPr>
            <a:lvl2pPr>
              <a:defRPr>
                <a:solidFill>
                  <a:srgbClr val="2D3A40"/>
                </a:solidFill>
                <a:latin typeface="Avenir Next LT Pro" panose="020B0504020202020204" pitchFamily="34" charset="0"/>
              </a:defRPr>
            </a:lvl2pPr>
            <a:lvl3pPr>
              <a:defRPr>
                <a:solidFill>
                  <a:srgbClr val="2D3A40"/>
                </a:solidFill>
                <a:latin typeface="Avenir Next LT Pro" panose="020B0504020202020204" pitchFamily="34" charset="0"/>
              </a:defRPr>
            </a:lvl3pPr>
            <a:lvl4pPr>
              <a:defRPr>
                <a:solidFill>
                  <a:srgbClr val="2D3A40"/>
                </a:solidFill>
                <a:latin typeface="Avenir Next LT Pro" panose="020B0504020202020204" pitchFamily="34" charset="0"/>
              </a:defRPr>
            </a:lvl4pPr>
            <a:lvl5pPr>
              <a:defRPr>
                <a:solidFill>
                  <a:srgbClr val="2D3A40"/>
                </a:solidFill>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6099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832E15F-528E-E805-7F87-5CF7A1C40C7F}"/>
              </a:ext>
            </a:extLst>
          </p:cNvPr>
          <p:cNvSpPr>
            <a:spLocks noGrp="1"/>
          </p:cNvSpPr>
          <p:nvPr>
            <p:ph type="dt" sz="half" idx="10"/>
          </p:nvPr>
        </p:nvSpPr>
        <p:spPr/>
        <p:txBody>
          <a:bodyPr/>
          <a:lstStyle/>
          <a:p>
            <a:fld id="{74D7D72A-4C5D-534B-A161-28D3A63D0943}" type="datetimeFigureOut">
              <a:rPr lang="en-US" smtClean="0"/>
              <a:t>5/26/2026</a:t>
            </a:fld>
            <a:endParaRPr lang="en-US"/>
          </a:p>
        </p:txBody>
      </p:sp>
      <p:sp>
        <p:nvSpPr>
          <p:cNvPr id="4" name="Footer Placeholder 3">
            <a:extLst>
              <a:ext uri="{FF2B5EF4-FFF2-40B4-BE49-F238E27FC236}">
                <a16:creationId xmlns:a16="http://schemas.microsoft.com/office/drawing/2014/main" id="{C3DA3D96-DC88-631A-54D3-F166169B3F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DEF52B-9C49-7F26-584F-5AFC3AFCE0B1}"/>
              </a:ext>
            </a:extLst>
          </p:cNvPr>
          <p:cNvSpPr>
            <a:spLocks noGrp="1"/>
          </p:cNvSpPr>
          <p:nvPr>
            <p:ph type="sldNum" sz="quarter" idx="12"/>
          </p:nvPr>
        </p:nvSpPr>
        <p:spPr/>
        <p:txBody>
          <a:bodyPr/>
          <a:lstStyle/>
          <a:p>
            <a:fld id="{CA2B3AA8-D147-014C-978A-07D6E66586DC}" type="slidenum">
              <a:rPr lang="en-US" smtClean="0"/>
              <a:t>‹#›</a:t>
            </a:fld>
            <a:endParaRPr lang="en-US"/>
          </a:p>
        </p:txBody>
      </p:sp>
      <p:sp>
        <p:nvSpPr>
          <p:cNvPr id="6" name="Title 1">
            <a:extLst>
              <a:ext uri="{FF2B5EF4-FFF2-40B4-BE49-F238E27FC236}">
                <a16:creationId xmlns:a16="http://schemas.microsoft.com/office/drawing/2014/main" id="{DACA2620-054E-3B49-08E2-99B7453BA94A}"/>
              </a:ext>
            </a:extLst>
          </p:cNvPr>
          <p:cNvSpPr>
            <a:spLocks noGrp="1"/>
          </p:cNvSpPr>
          <p:nvPr>
            <p:ph type="title"/>
          </p:nvPr>
        </p:nvSpPr>
        <p:spPr>
          <a:xfrm>
            <a:off x="1280160" y="235131"/>
            <a:ext cx="10073640" cy="1226957"/>
          </a:xfrm>
        </p:spPr>
        <p:txBody>
          <a:bodyPr/>
          <a:lstStyle>
            <a:lvl1pPr>
              <a:defRPr>
                <a:latin typeface="Avenir Next LT Pro Demi" panose="020B07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48765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696C1-4D5E-56F2-831F-B483136D6526}"/>
              </a:ext>
            </a:extLst>
          </p:cNvPr>
          <p:cNvSpPr>
            <a:spLocks noGrp="1"/>
          </p:cNvSpPr>
          <p:nvPr>
            <p:ph type="dt" sz="half" idx="10"/>
          </p:nvPr>
        </p:nvSpPr>
        <p:spPr/>
        <p:txBody>
          <a:bodyPr/>
          <a:lstStyle/>
          <a:p>
            <a:fld id="{74D7D72A-4C5D-534B-A161-28D3A63D0943}" type="datetimeFigureOut">
              <a:rPr lang="en-US" smtClean="0"/>
              <a:t>5/26/2026</a:t>
            </a:fld>
            <a:endParaRPr lang="en-US"/>
          </a:p>
        </p:txBody>
      </p:sp>
      <p:sp>
        <p:nvSpPr>
          <p:cNvPr id="3" name="Footer Placeholder 2">
            <a:extLst>
              <a:ext uri="{FF2B5EF4-FFF2-40B4-BE49-F238E27FC236}">
                <a16:creationId xmlns:a16="http://schemas.microsoft.com/office/drawing/2014/main" id="{38FBDBB9-5005-093F-E6D4-48F35AC403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02041E-4701-914E-98B4-8332D6281CF4}"/>
              </a:ext>
            </a:extLst>
          </p:cNvPr>
          <p:cNvSpPr>
            <a:spLocks noGrp="1"/>
          </p:cNvSpPr>
          <p:nvPr>
            <p:ph type="sldNum" sz="quarter" idx="12"/>
          </p:nvPr>
        </p:nvSpPr>
        <p:spPr/>
        <p:txBody>
          <a:bodyPr/>
          <a:lstStyle/>
          <a:p>
            <a:fld id="{CA2B3AA8-D147-014C-978A-07D6E66586DC}" type="slidenum">
              <a:rPr lang="en-US" smtClean="0"/>
              <a:t>‹#›</a:t>
            </a:fld>
            <a:endParaRPr lang="en-US"/>
          </a:p>
        </p:txBody>
      </p:sp>
    </p:spTree>
    <p:extLst>
      <p:ext uri="{BB962C8B-B14F-4D97-AF65-F5344CB8AC3E}">
        <p14:creationId xmlns:p14="http://schemas.microsoft.com/office/powerpoint/2010/main" val="3923768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F6F3A-60FC-3720-CC3A-C03BD79CA3CE}"/>
              </a:ext>
            </a:extLst>
          </p:cNvPr>
          <p:cNvSpPr>
            <a:spLocks noGrp="1"/>
          </p:cNvSpPr>
          <p:nvPr>
            <p:ph idx="1"/>
          </p:nvPr>
        </p:nvSpPr>
        <p:spPr>
          <a:xfrm>
            <a:off x="5181600" y="1173834"/>
            <a:ext cx="6172200" cy="4817696"/>
          </a:xfrm>
        </p:spPr>
        <p:txBody>
          <a:bodyPr/>
          <a:lstStyle>
            <a:lvl1pPr>
              <a:defRPr sz="3200">
                <a:solidFill>
                  <a:srgbClr val="2D3A40"/>
                </a:solidFill>
                <a:latin typeface="Avenir Next LT Pro Demi" panose="020B0704020202020204" pitchFamily="34" charset="0"/>
              </a:defRPr>
            </a:lvl1pPr>
            <a:lvl2pPr>
              <a:defRPr sz="2800">
                <a:solidFill>
                  <a:srgbClr val="2D3A40"/>
                </a:solidFill>
                <a:latin typeface="Avenir Next LT Pro" panose="020B0504020202020204" pitchFamily="34" charset="0"/>
              </a:defRPr>
            </a:lvl2pPr>
            <a:lvl3pPr>
              <a:defRPr sz="2400">
                <a:solidFill>
                  <a:srgbClr val="2D3A40"/>
                </a:solidFill>
                <a:latin typeface="Avenir Next LT Pro" panose="020B0504020202020204" pitchFamily="34" charset="0"/>
              </a:defRPr>
            </a:lvl3pPr>
            <a:lvl4pPr>
              <a:defRPr sz="2000">
                <a:solidFill>
                  <a:srgbClr val="2D3A40"/>
                </a:solidFill>
                <a:latin typeface="Avenir Next LT Pro" panose="020B0504020202020204" pitchFamily="34" charset="0"/>
              </a:defRPr>
            </a:lvl4pPr>
            <a:lvl5pPr>
              <a:defRPr sz="2000">
                <a:solidFill>
                  <a:srgbClr val="2D3A40"/>
                </a:solidFill>
                <a:latin typeface="Avenir Next LT Pro" panose="020B05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634569-E7E9-B270-2AB8-21FC4AC3B15B}"/>
              </a:ext>
            </a:extLst>
          </p:cNvPr>
          <p:cNvSpPr>
            <a:spLocks noGrp="1"/>
          </p:cNvSpPr>
          <p:nvPr>
            <p:ph type="dt" sz="half" idx="10"/>
          </p:nvPr>
        </p:nvSpPr>
        <p:spPr/>
        <p:txBody>
          <a:bodyPr/>
          <a:lstStyle/>
          <a:p>
            <a:fld id="{74D7D72A-4C5D-534B-A161-28D3A63D0943}" type="datetimeFigureOut">
              <a:rPr lang="en-US" smtClean="0"/>
              <a:t>5/26/2026</a:t>
            </a:fld>
            <a:endParaRPr lang="en-US"/>
          </a:p>
        </p:txBody>
      </p:sp>
      <p:sp>
        <p:nvSpPr>
          <p:cNvPr id="6" name="Footer Placeholder 5">
            <a:extLst>
              <a:ext uri="{FF2B5EF4-FFF2-40B4-BE49-F238E27FC236}">
                <a16:creationId xmlns:a16="http://schemas.microsoft.com/office/drawing/2014/main" id="{847F4FB4-2C42-9F46-210C-9D7C23CD75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1D96D4D-2F05-00B7-648B-87CDA6E98E55}"/>
              </a:ext>
            </a:extLst>
          </p:cNvPr>
          <p:cNvSpPr>
            <a:spLocks noGrp="1"/>
          </p:cNvSpPr>
          <p:nvPr>
            <p:ph type="sldNum" sz="quarter" idx="12"/>
          </p:nvPr>
        </p:nvSpPr>
        <p:spPr/>
        <p:txBody>
          <a:bodyPr/>
          <a:lstStyle/>
          <a:p>
            <a:fld id="{CA2B3AA8-D147-014C-978A-07D6E66586DC}" type="slidenum">
              <a:rPr lang="en-US" smtClean="0"/>
              <a:t>‹#›</a:t>
            </a:fld>
            <a:endParaRPr lang="en-US"/>
          </a:p>
        </p:txBody>
      </p:sp>
      <p:sp>
        <p:nvSpPr>
          <p:cNvPr id="8" name="Title 1">
            <a:extLst>
              <a:ext uri="{FF2B5EF4-FFF2-40B4-BE49-F238E27FC236}">
                <a16:creationId xmlns:a16="http://schemas.microsoft.com/office/drawing/2014/main" id="{FE539C3B-B30F-9781-5DF5-E8A0982C02BE}"/>
              </a:ext>
            </a:extLst>
          </p:cNvPr>
          <p:cNvSpPr>
            <a:spLocks noGrp="1"/>
          </p:cNvSpPr>
          <p:nvPr>
            <p:ph type="title"/>
          </p:nvPr>
        </p:nvSpPr>
        <p:spPr>
          <a:xfrm>
            <a:off x="836612" y="1157241"/>
            <a:ext cx="3694339" cy="1069975"/>
          </a:xfrm>
        </p:spPr>
        <p:txBody>
          <a:bodyPr anchor="b"/>
          <a:lstStyle>
            <a:lvl1pPr>
              <a:defRPr sz="3200">
                <a:solidFill>
                  <a:srgbClr val="F56E21"/>
                </a:solidFill>
                <a:latin typeface="Avenir Next LT Pro Demi" panose="020B0704020202020204" pitchFamily="34" charset="0"/>
              </a:defRPr>
            </a:lvl1pPr>
          </a:lstStyle>
          <a:p>
            <a:r>
              <a:rPr lang="en-US"/>
              <a:t>Click to edit Master title style</a:t>
            </a:r>
          </a:p>
        </p:txBody>
      </p:sp>
      <p:sp>
        <p:nvSpPr>
          <p:cNvPr id="9" name="Text Placeholder 3">
            <a:extLst>
              <a:ext uri="{FF2B5EF4-FFF2-40B4-BE49-F238E27FC236}">
                <a16:creationId xmlns:a16="http://schemas.microsoft.com/office/drawing/2014/main" id="{BE57A882-DD9F-8E13-293D-4CE95FB92F6E}"/>
              </a:ext>
            </a:extLst>
          </p:cNvPr>
          <p:cNvSpPr>
            <a:spLocks noGrp="1"/>
          </p:cNvSpPr>
          <p:nvPr>
            <p:ph type="body" sz="half" idx="2"/>
          </p:nvPr>
        </p:nvSpPr>
        <p:spPr>
          <a:xfrm>
            <a:off x="836612" y="2362033"/>
            <a:ext cx="3694339" cy="3676772"/>
          </a:xfrm>
        </p:spPr>
        <p:txBody>
          <a:bodyPr/>
          <a:lstStyle>
            <a:lvl1pPr marL="0" indent="0">
              <a:buNone/>
              <a:defRPr sz="1600">
                <a:latin typeface="Avenir Next LT Pro Demi" panose="020B07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31655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6800-117D-B8A0-576E-65757480FB7D}"/>
              </a:ext>
            </a:extLst>
          </p:cNvPr>
          <p:cNvSpPr>
            <a:spLocks noGrp="1"/>
          </p:cNvSpPr>
          <p:nvPr>
            <p:ph type="title"/>
          </p:nvPr>
        </p:nvSpPr>
        <p:spPr>
          <a:xfrm>
            <a:off x="836612" y="1157241"/>
            <a:ext cx="3694339" cy="1069975"/>
          </a:xfrm>
        </p:spPr>
        <p:txBody>
          <a:bodyPr anchor="b"/>
          <a:lstStyle>
            <a:lvl1pPr>
              <a:defRPr sz="3200">
                <a:solidFill>
                  <a:srgbClr val="F56E21"/>
                </a:solidFill>
                <a:latin typeface="Avenir Next LT Pro Demi" panose="020B07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FC3A538E-4AD6-27F1-1415-8A5B9EA10B50}"/>
              </a:ext>
            </a:extLst>
          </p:cNvPr>
          <p:cNvSpPr>
            <a:spLocks noGrp="1"/>
          </p:cNvSpPr>
          <p:nvPr>
            <p:ph type="pic" idx="1"/>
          </p:nvPr>
        </p:nvSpPr>
        <p:spPr>
          <a:xfrm>
            <a:off x="5055326" y="1157241"/>
            <a:ext cx="6300062" cy="47038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7D43940-F124-9B14-A282-242C9A5776E1}"/>
              </a:ext>
            </a:extLst>
          </p:cNvPr>
          <p:cNvSpPr>
            <a:spLocks noGrp="1"/>
          </p:cNvSpPr>
          <p:nvPr>
            <p:ph type="body" sz="half" idx="2"/>
          </p:nvPr>
        </p:nvSpPr>
        <p:spPr>
          <a:xfrm>
            <a:off x="836612" y="2362033"/>
            <a:ext cx="3694339" cy="3676772"/>
          </a:xfrm>
        </p:spPr>
        <p:txBody>
          <a:bodyPr/>
          <a:lstStyle>
            <a:lvl1pPr marL="0" indent="0">
              <a:buNone/>
              <a:defRPr sz="1600">
                <a:latin typeface="Avenir Next LT Pro Demi" panose="020B07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2593C-98E7-A4D3-3099-D45B243B56C2}"/>
              </a:ext>
            </a:extLst>
          </p:cNvPr>
          <p:cNvSpPr>
            <a:spLocks noGrp="1"/>
          </p:cNvSpPr>
          <p:nvPr>
            <p:ph type="dt" sz="half" idx="10"/>
          </p:nvPr>
        </p:nvSpPr>
        <p:spPr/>
        <p:txBody>
          <a:bodyPr/>
          <a:lstStyle/>
          <a:p>
            <a:fld id="{74D7D72A-4C5D-534B-A161-28D3A63D0943}" type="datetimeFigureOut">
              <a:rPr lang="en-US" smtClean="0"/>
              <a:t>5/26/2026</a:t>
            </a:fld>
            <a:endParaRPr lang="en-US"/>
          </a:p>
        </p:txBody>
      </p:sp>
      <p:sp>
        <p:nvSpPr>
          <p:cNvPr id="6" name="Footer Placeholder 5">
            <a:extLst>
              <a:ext uri="{FF2B5EF4-FFF2-40B4-BE49-F238E27FC236}">
                <a16:creationId xmlns:a16="http://schemas.microsoft.com/office/drawing/2014/main" id="{F0513351-592D-D12D-D715-79E48808D4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B903C0-8711-503E-680D-2E5E13618832}"/>
              </a:ext>
            </a:extLst>
          </p:cNvPr>
          <p:cNvSpPr>
            <a:spLocks noGrp="1"/>
          </p:cNvSpPr>
          <p:nvPr>
            <p:ph type="sldNum" sz="quarter" idx="12"/>
          </p:nvPr>
        </p:nvSpPr>
        <p:spPr/>
        <p:txBody>
          <a:bodyPr/>
          <a:lstStyle/>
          <a:p>
            <a:fld id="{CA2B3AA8-D147-014C-978A-07D6E66586DC}" type="slidenum">
              <a:rPr lang="en-US" smtClean="0"/>
              <a:t>‹#›</a:t>
            </a:fld>
            <a:endParaRPr lang="en-US"/>
          </a:p>
        </p:txBody>
      </p:sp>
    </p:spTree>
    <p:extLst>
      <p:ext uri="{BB962C8B-B14F-4D97-AF65-F5344CB8AC3E}">
        <p14:creationId xmlns:p14="http://schemas.microsoft.com/office/powerpoint/2010/main" val="2436132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E4D6A-CD51-E7E9-2073-B1174CD2C8BF}"/>
              </a:ext>
            </a:extLst>
          </p:cNvPr>
          <p:cNvSpPr>
            <a:spLocks noGrp="1"/>
          </p:cNvSpPr>
          <p:nvPr>
            <p:ph type="title"/>
          </p:nvPr>
        </p:nvSpPr>
        <p:spPr/>
        <p:txBody>
          <a:bodyPr/>
          <a:lstStyle>
            <a:lvl1pPr>
              <a:defRPr>
                <a:solidFill>
                  <a:srgbClr val="2D3A40"/>
                </a:solidFill>
                <a:latin typeface="Avenir Next LT Pro Demi" panose="020B07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AC59D3B6-99E9-0D48-01DF-C5039EDB4F5E}"/>
              </a:ext>
            </a:extLst>
          </p:cNvPr>
          <p:cNvSpPr>
            <a:spLocks noGrp="1"/>
          </p:cNvSpPr>
          <p:nvPr>
            <p:ph type="body" orient="vert" idx="1"/>
          </p:nvPr>
        </p:nvSpPr>
        <p:spPr/>
        <p:txBody>
          <a:bodyPr vert="eaVert"/>
          <a:lstStyle>
            <a:lvl1pPr>
              <a:defRPr>
                <a:solidFill>
                  <a:srgbClr val="2D3A40"/>
                </a:solidFill>
                <a:latin typeface="Avenir Next LT Pro Demi" panose="020B0704020202020204" pitchFamily="34" charset="0"/>
              </a:defRPr>
            </a:lvl1pPr>
            <a:lvl2pPr>
              <a:defRPr>
                <a:solidFill>
                  <a:srgbClr val="2D3A40"/>
                </a:solidFill>
                <a:latin typeface="Avenir Next LT Pro" panose="020B0504020202020204" pitchFamily="34" charset="0"/>
              </a:defRPr>
            </a:lvl2pPr>
            <a:lvl3pPr>
              <a:defRPr>
                <a:solidFill>
                  <a:srgbClr val="2D3A40"/>
                </a:solidFill>
                <a:latin typeface="Avenir Next LT Pro" panose="020B0504020202020204" pitchFamily="34" charset="0"/>
              </a:defRPr>
            </a:lvl3pPr>
            <a:lvl4pPr>
              <a:defRPr>
                <a:solidFill>
                  <a:srgbClr val="2D3A40"/>
                </a:solidFill>
                <a:latin typeface="Avenir Next LT Pro" panose="020B0504020202020204" pitchFamily="34" charset="0"/>
              </a:defRPr>
            </a:lvl4pPr>
            <a:lvl5pPr>
              <a:defRPr>
                <a:solidFill>
                  <a:srgbClr val="2D3A40"/>
                </a:solidFill>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D54C1-C946-2D59-F4A6-FA0B6676F0E5}"/>
              </a:ext>
            </a:extLst>
          </p:cNvPr>
          <p:cNvSpPr>
            <a:spLocks noGrp="1"/>
          </p:cNvSpPr>
          <p:nvPr>
            <p:ph type="dt" sz="half" idx="10"/>
          </p:nvPr>
        </p:nvSpPr>
        <p:spPr/>
        <p:txBody>
          <a:bodyPr/>
          <a:lstStyle/>
          <a:p>
            <a:fld id="{74D7D72A-4C5D-534B-A161-28D3A63D0943}" type="datetimeFigureOut">
              <a:rPr lang="en-US" smtClean="0"/>
              <a:t>5/26/2026</a:t>
            </a:fld>
            <a:endParaRPr lang="en-US"/>
          </a:p>
        </p:txBody>
      </p:sp>
      <p:sp>
        <p:nvSpPr>
          <p:cNvPr id="5" name="Footer Placeholder 4">
            <a:extLst>
              <a:ext uri="{FF2B5EF4-FFF2-40B4-BE49-F238E27FC236}">
                <a16:creationId xmlns:a16="http://schemas.microsoft.com/office/drawing/2014/main" id="{52D74392-7209-1A4C-8FCD-919383F3F4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7EA7BF-36F5-97FE-6CD2-77C5A567DCDA}"/>
              </a:ext>
            </a:extLst>
          </p:cNvPr>
          <p:cNvSpPr>
            <a:spLocks noGrp="1"/>
          </p:cNvSpPr>
          <p:nvPr>
            <p:ph type="sldNum" sz="quarter" idx="12"/>
          </p:nvPr>
        </p:nvSpPr>
        <p:spPr/>
        <p:txBody>
          <a:bodyPr/>
          <a:lstStyle/>
          <a:p>
            <a:fld id="{CA2B3AA8-D147-014C-978A-07D6E66586DC}" type="slidenum">
              <a:rPr lang="en-US" smtClean="0"/>
              <a:t>‹#›</a:t>
            </a:fld>
            <a:endParaRPr lang="en-US"/>
          </a:p>
        </p:txBody>
      </p:sp>
    </p:spTree>
    <p:extLst>
      <p:ext uri="{BB962C8B-B14F-4D97-AF65-F5344CB8AC3E}">
        <p14:creationId xmlns:p14="http://schemas.microsoft.com/office/powerpoint/2010/main" val="1331967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 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C09AC-96FF-0884-8D64-2552934E777A}"/>
              </a:ext>
            </a:extLst>
          </p:cNvPr>
          <p:cNvSpPr>
            <a:spLocks noGrp="1"/>
          </p:cNvSpPr>
          <p:nvPr>
            <p:ph type="title" hasCustomPrompt="1"/>
          </p:nvPr>
        </p:nvSpPr>
        <p:spPr>
          <a:xfrm>
            <a:off x="1009648" y="1"/>
            <a:ext cx="5467352" cy="6857999"/>
          </a:xfrm>
        </p:spPr>
        <p:txBody>
          <a:bodyPr anchor="ctr">
            <a:normAutofit/>
          </a:bodyPr>
          <a:lstStyle>
            <a:lvl1pPr>
              <a:defRPr sz="7200" spc="0" baseline="0">
                <a:solidFill>
                  <a:schemeClr val="bg1"/>
                </a:solidFill>
                <a:latin typeface="Avenir Next LT Pro Demi" panose="020B0704020202020204" pitchFamily="34" charset="0"/>
              </a:defRPr>
            </a:lvl1pPr>
          </a:lstStyle>
          <a:p>
            <a:r>
              <a:rPr lang="en-US"/>
              <a:t>Thank You</a:t>
            </a:r>
          </a:p>
        </p:txBody>
      </p:sp>
      <p:pic>
        <p:nvPicPr>
          <p:cNvPr id="5" name="Picture 4">
            <a:extLst>
              <a:ext uri="{FF2B5EF4-FFF2-40B4-BE49-F238E27FC236}">
                <a16:creationId xmlns:a16="http://schemas.microsoft.com/office/drawing/2014/main" id="{9F3C72DB-4DA1-91FC-DD3D-9EFA3D36093F}"/>
              </a:ext>
            </a:extLst>
          </p:cNvPr>
          <p:cNvPicPr>
            <a:picLocks noChangeAspect="1"/>
          </p:cNvPicPr>
          <p:nvPr userDrawn="1"/>
        </p:nvPicPr>
        <p:blipFill>
          <a:blip r:embed="rId3"/>
          <a:srcRect/>
          <a:stretch/>
        </p:blipFill>
        <p:spPr>
          <a:xfrm>
            <a:off x="7067552" y="2552137"/>
            <a:ext cx="4114800" cy="1601326"/>
          </a:xfrm>
          <a:prstGeom prst="rect">
            <a:avLst/>
          </a:prstGeom>
        </p:spPr>
      </p:pic>
      <p:cxnSp>
        <p:nvCxnSpPr>
          <p:cNvPr id="7" name="Straight Connector 6">
            <a:extLst>
              <a:ext uri="{FF2B5EF4-FFF2-40B4-BE49-F238E27FC236}">
                <a16:creationId xmlns:a16="http://schemas.microsoft.com/office/drawing/2014/main" id="{82CEF4A6-0D06-AC6D-672B-387791A3FF74}"/>
              </a:ext>
            </a:extLst>
          </p:cNvPr>
          <p:cNvCxnSpPr/>
          <p:nvPr userDrawn="1"/>
        </p:nvCxnSpPr>
        <p:spPr>
          <a:xfrm>
            <a:off x="6477000" y="2324100"/>
            <a:ext cx="0" cy="2374900"/>
          </a:xfrm>
          <a:prstGeom prst="line">
            <a:avLst/>
          </a:prstGeom>
          <a:ln w="25400">
            <a:solidFill>
              <a:srgbClr val="4242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568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2A1BDA-1C54-48AE-F56E-356A8F1DCB7D}"/>
              </a:ext>
            </a:extLst>
          </p:cNvPr>
          <p:cNvSpPr>
            <a:spLocks noGrp="1"/>
          </p:cNvSpPr>
          <p:nvPr>
            <p:ph type="title" orient="vert"/>
          </p:nvPr>
        </p:nvSpPr>
        <p:spPr>
          <a:xfrm>
            <a:off x="8724900" y="365125"/>
            <a:ext cx="2628900" cy="5811838"/>
          </a:xfrm>
        </p:spPr>
        <p:txBody>
          <a:bodyPr vert="eaVert"/>
          <a:lstStyle>
            <a:lvl1pPr>
              <a:defRPr>
                <a:latin typeface="Avenir Next LT Pro Demi" panose="020B07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D14AA127-32E7-455F-5DB0-9D7C0DEDAAD8}"/>
              </a:ext>
            </a:extLst>
          </p:cNvPr>
          <p:cNvSpPr>
            <a:spLocks noGrp="1"/>
          </p:cNvSpPr>
          <p:nvPr>
            <p:ph type="body" orient="vert" idx="1"/>
          </p:nvPr>
        </p:nvSpPr>
        <p:spPr>
          <a:xfrm>
            <a:off x="838200" y="365125"/>
            <a:ext cx="7734300" cy="5811838"/>
          </a:xfrm>
        </p:spPr>
        <p:txBody>
          <a:bodyPr vert="eaVert"/>
          <a:lstStyle>
            <a:lvl1pPr>
              <a:defRPr>
                <a:latin typeface="Avenir Next LT Pro Demi" panose="020B07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04D689-F9C7-CCE1-99B5-2C4EEF15A918}"/>
              </a:ext>
            </a:extLst>
          </p:cNvPr>
          <p:cNvSpPr>
            <a:spLocks noGrp="1"/>
          </p:cNvSpPr>
          <p:nvPr>
            <p:ph type="dt" sz="half" idx="10"/>
          </p:nvPr>
        </p:nvSpPr>
        <p:spPr/>
        <p:txBody>
          <a:bodyPr/>
          <a:lstStyle/>
          <a:p>
            <a:fld id="{74D7D72A-4C5D-534B-A161-28D3A63D0943}" type="datetimeFigureOut">
              <a:rPr lang="en-US" smtClean="0"/>
              <a:t>5/26/2026</a:t>
            </a:fld>
            <a:endParaRPr lang="en-US"/>
          </a:p>
        </p:txBody>
      </p:sp>
      <p:sp>
        <p:nvSpPr>
          <p:cNvPr id="5" name="Footer Placeholder 4">
            <a:extLst>
              <a:ext uri="{FF2B5EF4-FFF2-40B4-BE49-F238E27FC236}">
                <a16:creationId xmlns:a16="http://schemas.microsoft.com/office/drawing/2014/main" id="{06C704A2-01D9-9159-AAD0-B5C41513CC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0048A1-57D8-B4F2-6428-533617777864}"/>
              </a:ext>
            </a:extLst>
          </p:cNvPr>
          <p:cNvSpPr>
            <a:spLocks noGrp="1"/>
          </p:cNvSpPr>
          <p:nvPr>
            <p:ph type="sldNum" sz="quarter" idx="12"/>
          </p:nvPr>
        </p:nvSpPr>
        <p:spPr/>
        <p:txBody>
          <a:bodyPr/>
          <a:lstStyle/>
          <a:p>
            <a:fld id="{CA2B3AA8-D147-014C-978A-07D6E66586DC}" type="slidenum">
              <a:rPr lang="en-US" smtClean="0"/>
              <a:t>‹#›</a:t>
            </a:fld>
            <a:endParaRPr lang="en-US"/>
          </a:p>
        </p:txBody>
      </p:sp>
    </p:spTree>
    <p:extLst>
      <p:ext uri="{BB962C8B-B14F-4D97-AF65-F5344CB8AC3E}">
        <p14:creationId xmlns:p14="http://schemas.microsoft.com/office/powerpoint/2010/main" val="3972443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AC00E50-7E0A-8E94-8A92-9EFE2EF3587C}"/>
              </a:ext>
            </a:extLst>
          </p:cNvPr>
          <p:cNvSpPr>
            <a:spLocks noGrp="1"/>
          </p:cNvSpPr>
          <p:nvPr>
            <p:ph type="subTitle" idx="1"/>
          </p:nvPr>
        </p:nvSpPr>
        <p:spPr>
          <a:xfrm>
            <a:off x="979714" y="3602038"/>
            <a:ext cx="10232572" cy="1655762"/>
          </a:xfrm>
        </p:spPr>
        <p:txBody>
          <a:bodyPr/>
          <a:lstStyle>
            <a:lvl1pPr marL="0" indent="0" algn="l">
              <a:buNone/>
              <a:defRPr sz="2400">
                <a:solidFill>
                  <a:srgbClr val="F56E21"/>
                </a:solidFill>
                <a:latin typeface="Avenir Next LT Pro Demi" panose="020B07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A62BEC-9C03-9004-BCF7-8FD7098928B1}"/>
              </a:ext>
            </a:extLst>
          </p:cNvPr>
          <p:cNvSpPr>
            <a:spLocks noGrp="1"/>
          </p:cNvSpPr>
          <p:nvPr>
            <p:ph type="dt" sz="half" idx="10"/>
          </p:nvPr>
        </p:nvSpPr>
        <p:spPr/>
        <p:txBody>
          <a:bodyPr/>
          <a:lstStyle/>
          <a:p>
            <a:fld id="{74D7D72A-4C5D-534B-A161-28D3A63D0943}" type="datetimeFigureOut">
              <a:rPr lang="en-US" smtClean="0"/>
              <a:t>5/26/2026</a:t>
            </a:fld>
            <a:endParaRPr lang="en-US"/>
          </a:p>
        </p:txBody>
      </p:sp>
      <p:sp>
        <p:nvSpPr>
          <p:cNvPr id="5" name="Footer Placeholder 4">
            <a:extLst>
              <a:ext uri="{FF2B5EF4-FFF2-40B4-BE49-F238E27FC236}">
                <a16:creationId xmlns:a16="http://schemas.microsoft.com/office/drawing/2014/main" id="{153BB700-7602-CA3F-5E01-B21BE6F006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E73843-1AEE-02B3-33B5-8C791EEBA23E}"/>
              </a:ext>
            </a:extLst>
          </p:cNvPr>
          <p:cNvSpPr>
            <a:spLocks noGrp="1"/>
          </p:cNvSpPr>
          <p:nvPr>
            <p:ph type="sldNum" sz="quarter" idx="12"/>
          </p:nvPr>
        </p:nvSpPr>
        <p:spPr/>
        <p:txBody>
          <a:bodyPr/>
          <a:lstStyle/>
          <a:p>
            <a:fld id="{CA2B3AA8-D147-014C-978A-07D6E66586DC}" type="slidenum">
              <a:rPr lang="en-US" smtClean="0"/>
              <a:t>‹#›</a:t>
            </a:fld>
            <a:endParaRPr lang="en-US"/>
          </a:p>
        </p:txBody>
      </p:sp>
      <p:sp>
        <p:nvSpPr>
          <p:cNvPr id="7" name="Title 6">
            <a:extLst>
              <a:ext uri="{FF2B5EF4-FFF2-40B4-BE49-F238E27FC236}">
                <a16:creationId xmlns:a16="http://schemas.microsoft.com/office/drawing/2014/main" id="{54379B5F-C9FE-AE8C-149B-4C6031C2ACCD}"/>
              </a:ext>
            </a:extLst>
          </p:cNvPr>
          <p:cNvSpPr>
            <a:spLocks noGrp="1"/>
          </p:cNvSpPr>
          <p:nvPr>
            <p:ph type="title"/>
          </p:nvPr>
        </p:nvSpPr>
        <p:spPr>
          <a:xfrm>
            <a:off x="979714" y="1314450"/>
            <a:ext cx="10233410" cy="2287588"/>
          </a:xfrm>
        </p:spPr>
        <p:txBody>
          <a:bodyPr anchor="ctr"/>
          <a:lstStyle>
            <a:lvl1pPr>
              <a:defRPr>
                <a:solidFill>
                  <a:srgbClr val="2D3A40"/>
                </a:solidFill>
                <a:latin typeface="Avenir Next LT Pro Demi" panose="020B0704020202020204" pitchFamily="34" charset="0"/>
              </a:defRPr>
            </a:lvl1pPr>
          </a:lstStyle>
          <a:p>
            <a:r>
              <a:rPr lang="en-US"/>
              <a:t>Click to edit Master title style</a:t>
            </a:r>
          </a:p>
        </p:txBody>
      </p:sp>
    </p:spTree>
    <p:extLst>
      <p:ext uri="{BB962C8B-B14F-4D97-AF65-F5344CB8AC3E}">
        <p14:creationId xmlns:p14="http://schemas.microsoft.com/office/powerpoint/2010/main" val="3911525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E9412-50ED-669A-A093-3350CDE20E25}"/>
              </a:ext>
            </a:extLst>
          </p:cNvPr>
          <p:cNvSpPr>
            <a:spLocks noGrp="1"/>
          </p:cNvSpPr>
          <p:nvPr>
            <p:ph type="title"/>
          </p:nvPr>
        </p:nvSpPr>
        <p:spPr/>
        <p:txBody>
          <a:bodyPr anchor="t"/>
          <a:lstStyle>
            <a:lvl1pPr>
              <a:defRPr>
                <a:solidFill>
                  <a:srgbClr val="2D3A40"/>
                </a:solidFill>
                <a:latin typeface="Avenir Next LT Pro Demi" panose="020B07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DE3DB6F-72F6-8F42-2E52-792036115809}"/>
              </a:ext>
            </a:extLst>
          </p:cNvPr>
          <p:cNvSpPr>
            <a:spLocks noGrp="1"/>
          </p:cNvSpPr>
          <p:nvPr>
            <p:ph idx="1"/>
          </p:nvPr>
        </p:nvSpPr>
        <p:spPr>
          <a:xfrm>
            <a:off x="1306286" y="1825625"/>
            <a:ext cx="10047514" cy="4036160"/>
          </a:xfrm>
        </p:spPr>
        <p:txBody>
          <a:bodyPr/>
          <a:lstStyle>
            <a:lvl1pPr>
              <a:defRPr>
                <a:solidFill>
                  <a:srgbClr val="2D3A40"/>
                </a:solidFill>
                <a:latin typeface="Avenir Next LT Pro Demi" panose="020B0704020202020204" pitchFamily="34" charset="0"/>
              </a:defRPr>
            </a:lvl1pPr>
            <a:lvl2pPr>
              <a:defRPr>
                <a:solidFill>
                  <a:srgbClr val="2D3A40"/>
                </a:solidFill>
                <a:latin typeface="Avenir Next LT Pro" panose="020F0502020204030204" pitchFamily="34" charset="0"/>
              </a:defRPr>
            </a:lvl2pPr>
            <a:lvl3pPr>
              <a:defRPr>
                <a:solidFill>
                  <a:srgbClr val="2D3A40"/>
                </a:solidFill>
                <a:latin typeface="Avenir Next LT Pro" panose="020F0502020204030204" pitchFamily="34" charset="0"/>
              </a:defRPr>
            </a:lvl3pPr>
            <a:lvl4pPr>
              <a:defRPr>
                <a:solidFill>
                  <a:srgbClr val="2D3A40"/>
                </a:solidFill>
                <a:latin typeface="Avenir Next LT Pro" panose="020F0502020204030204" pitchFamily="34" charset="0"/>
              </a:defRPr>
            </a:lvl4pPr>
            <a:lvl5pPr>
              <a:defRPr>
                <a:solidFill>
                  <a:srgbClr val="2D3A40"/>
                </a:solidFill>
                <a:latin typeface="Avenir Next LT Pro"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CD692-FC7F-2105-59D6-7977AA338FDB}"/>
              </a:ext>
            </a:extLst>
          </p:cNvPr>
          <p:cNvSpPr>
            <a:spLocks noGrp="1"/>
          </p:cNvSpPr>
          <p:nvPr>
            <p:ph type="dt" sz="half" idx="10"/>
          </p:nvPr>
        </p:nvSpPr>
        <p:spPr/>
        <p:txBody>
          <a:bodyPr/>
          <a:lstStyle/>
          <a:p>
            <a:fld id="{74D7D72A-4C5D-534B-A161-28D3A63D0943}" type="datetimeFigureOut">
              <a:rPr lang="en-US" smtClean="0"/>
              <a:t>5/26/2026</a:t>
            </a:fld>
            <a:endParaRPr lang="en-US"/>
          </a:p>
        </p:txBody>
      </p:sp>
      <p:sp>
        <p:nvSpPr>
          <p:cNvPr id="5" name="Footer Placeholder 4">
            <a:extLst>
              <a:ext uri="{FF2B5EF4-FFF2-40B4-BE49-F238E27FC236}">
                <a16:creationId xmlns:a16="http://schemas.microsoft.com/office/drawing/2014/main" id="{88827F82-B5C9-1669-D253-D276DF3273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24043A-4587-A6C1-B8DC-FAFE6DDE13E8}"/>
              </a:ext>
            </a:extLst>
          </p:cNvPr>
          <p:cNvSpPr>
            <a:spLocks noGrp="1"/>
          </p:cNvSpPr>
          <p:nvPr>
            <p:ph type="sldNum" sz="quarter" idx="12"/>
          </p:nvPr>
        </p:nvSpPr>
        <p:spPr/>
        <p:txBody>
          <a:bodyPr/>
          <a:lstStyle/>
          <a:p>
            <a:fld id="{CA2B3AA8-D147-014C-978A-07D6E66586DC}" type="slidenum">
              <a:rPr lang="en-US" smtClean="0"/>
              <a:t>‹#›</a:t>
            </a:fld>
            <a:endParaRPr lang="en-US"/>
          </a:p>
        </p:txBody>
      </p:sp>
    </p:spTree>
    <p:extLst>
      <p:ext uri="{BB962C8B-B14F-4D97-AF65-F5344CB8AC3E}">
        <p14:creationId xmlns:p14="http://schemas.microsoft.com/office/powerpoint/2010/main" val="2946674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C09AC-96FF-0884-8D64-2552934E777A}"/>
              </a:ext>
            </a:extLst>
          </p:cNvPr>
          <p:cNvSpPr>
            <a:spLocks noGrp="1"/>
          </p:cNvSpPr>
          <p:nvPr>
            <p:ph type="title" hasCustomPrompt="1"/>
          </p:nvPr>
        </p:nvSpPr>
        <p:spPr>
          <a:xfrm>
            <a:off x="2596243" y="1"/>
            <a:ext cx="8751206" cy="6858000"/>
          </a:xfrm>
        </p:spPr>
        <p:txBody>
          <a:bodyPr anchor="ctr">
            <a:normAutofit/>
          </a:bodyPr>
          <a:lstStyle>
            <a:lvl1pPr>
              <a:defRPr sz="7200">
                <a:solidFill>
                  <a:schemeClr val="bg1"/>
                </a:solidFill>
                <a:latin typeface="Avenir Next LT Pro Demi" panose="020B0704020202020204" pitchFamily="34" charset="0"/>
              </a:defRPr>
            </a:lvl1pPr>
          </a:lstStyle>
          <a:p>
            <a:r>
              <a:rPr lang="en-US"/>
              <a:t>Divider Slide</a:t>
            </a:r>
          </a:p>
        </p:txBody>
      </p:sp>
      <p:pic>
        <p:nvPicPr>
          <p:cNvPr id="7" name="Picture 6">
            <a:extLst>
              <a:ext uri="{FF2B5EF4-FFF2-40B4-BE49-F238E27FC236}">
                <a16:creationId xmlns:a16="http://schemas.microsoft.com/office/drawing/2014/main" id="{F53FA54F-460F-4E33-7FC6-CC53F49FD945}"/>
              </a:ext>
            </a:extLst>
          </p:cNvPr>
          <p:cNvPicPr/>
          <p:nvPr userDrawn="1"/>
        </p:nvPicPr>
        <p:blipFill>
          <a:blip r:embed="rId3"/>
          <a:srcRect t="29375" b="29375"/>
          <a:stretch/>
        </p:blipFill>
        <p:spPr>
          <a:xfrm>
            <a:off x="9394371" y="5766253"/>
            <a:ext cx="1959429" cy="538843"/>
          </a:xfrm>
          <a:prstGeom prst="rect">
            <a:avLst/>
          </a:prstGeom>
        </p:spPr>
      </p:pic>
      <p:pic>
        <p:nvPicPr>
          <p:cNvPr id="8" name="Picture 7">
            <a:extLst>
              <a:ext uri="{FF2B5EF4-FFF2-40B4-BE49-F238E27FC236}">
                <a16:creationId xmlns:a16="http://schemas.microsoft.com/office/drawing/2014/main" id="{CE334473-6142-AAC7-6D30-72F7E6D9B8FF}"/>
              </a:ext>
            </a:extLst>
          </p:cNvPr>
          <p:cNvPicPr>
            <a:picLocks noChangeAspect="1"/>
          </p:cNvPicPr>
          <p:nvPr userDrawn="1"/>
        </p:nvPicPr>
        <p:blipFill>
          <a:blip r:embed="rId4"/>
          <a:srcRect/>
          <a:stretch/>
        </p:blipFill>
        <p:spPr>
          <a:xfrm>
            <a:off x="1086913" y="2711450"/>
            <a:ext cx="914400" cy="1435100"/>
          </a:xfrm>
          <a:prstGeom prst="rect">
            <a:avLst/>
          </a:prstGeom>
        </p:spPr>
      </p:pic>
    </p:spTree>
    <p:extLst>
      <p:ext uri="{BB962C8B-B14F-4D97-AF65-F5344CB8AC3E}">
        <p14:creationId xmlns:p14="http://schemas.microsoft.com/office/powerpoint/2010/main" val="3297164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C09AC-96FF-0884-8D64-2552934E777A}"/>
              </a:ext>
            </a:extLst>
          </p:cNvPr>
          <p:cNvSpPr>
            <a:spLocks noGrp="1"/>
          </p:cNvSpPr>
          <p:nvPr>
            <p:ph type="title" hasCustomPrompt="1"/>
          </p:nvPr>
        </p:nvSpPr>
        <p:spPr>
          <a:xfrm>
            <a:off x="2596243" y="1"/>
            <a:ext cx="8751206" cy="6858000"/>
          </a:xfrm>
        </p:spPr>
        <p:txBody>
          <a:bodyPr anchor="ctr">
            <a:normAutofit/>
          </a:bodyPr>
          <a:lstStyle>
            <a:lvl1pPr>
              <a:defRPr sz="7200">
                <a:solidFill>
                  <a:schemeClr val="bg1"/>
                </a:solidFill>
                <a:latin typeface="Avenir Next LT Pro Demi" panose="020B0704020202020204" pitchFamily="34" charset="0"/>
              </a:defRPr>
            </a:lvl1pPr>
          </a:lstStyle>
          <a:p>
            <a:r>
              <a:rPr lang="en-US"/>
              <a:t>Divider Slide</a:t>
            </a:r>
          </a:p>
        </p:txBody>
      </p:sp>
      <p:pic>
        <p:nvPicPr>
          <p:cNvPr id="3" name="Picture 2">
            <a:extLst>
              <a:ext uri="{FF2B5EF4-FFF2-40B4-BE49-F238E27FC236}">
                <a16:creationId xmlns:a16="http://schemas.microsoft.com/office/drawing/2014/main" id="{E5A0C544-3913-CCAD-CB55-8D4F1AD9FB2F}"/>
              </a:ext>
            </a:extLst>
          </p:cNvPr>
          <p:cNvPicPr>
            <a:picLocks noGrp="1" noRot="1" noMove="1" noResize="1" noEditPoints="1" noAdjustHandles="1" noChangeArrowheads="1" noChangeShapeType="1" noCrop="1"/>
          </p:cNvPicPr>
          <p:nvPr userDrawn="1"/>
        </p:nvPicPr>
        <p:blipFill>
          <a:blip r:embed="rId3"/>
          <a:srcRect t="29375" b="29375"/>
          <a:stretch/>
        </p:blipFill>
        <p:spPr>
          <a:xfrm>
            <a:off x="9394371" y="5766253"/>
            <a:ext cx="1959429" cy="538843"/>
          </a:xfrm>
          <a:prstGeom prst="rect">
            <a:avLst/>
          </a:prstGeom>
        </p:spPr>
      </p:pic>
      <p:pic>
        <p:nvPicPr>
          <p:cNvPr id="6" name="Picture 5">
            <a:extLst>
              <a:ext uri="{FF2B5EF4-FFF2-40B4-BE49-F238E27FC236}">
                <a16:creationId xmlns:a16="http://schemas.microsoft.com/office/drawing/2014/main" id="{A8A5EB11-6C14-060A-14CE-ADD45A5E958F}"/>
              </a:ext>
            </a:extLst>
          </p:cNvPr>
          <p:cNvPicPr>
            <a:picLocks noChangeAspect="1"/>
          </p:cNvPicPr>
          <p:nvPr userDrawn="1"/>
        </p:nvPicPr>
        <p:blipFill>
          <a:blip r:embed="rId4"/>
          <a:srcRect/>
          <a:stretch/>
        </p:blipFill>
        <p:spPr>
          <a:xfrm>
            <a:off x="1086913" y="2711450"/>
            <a:ext cx="914400" cy="1435100"/>
          </a:xfrm>
          <a:prstGeom prst="rect">
            <a:avLst/>
          </a:prstGeom>
        </p:spPr>
      </p:pic>
    </p:spTree>
    <p:extLst>
      <p:ext uri="{BB962C8B-B14F-4D97-AF65-F5344CB8AC3E}">
        <p14:creationId xmlns:p14="http://schemas.microsoft.com/office/powerpoint/2010/main" val="850915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Spru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C09AC-96FF-0884-8D64-2552934E777A}"/>
              </a:ext>
            </a:extLst>
          </p:cNvPr>
          <p:cNvSpPr>
            <a:spLocks noGrp="1"/>
          </p:cNvSpPr>
          <p:nvPr>
            <p:ph type="title" hasCustomPrompt="1"/>
          </p:nvPr>
        </p:nvSpPr>
        <p:spPr>
          <a:xfrm>
            <a:off x="2596243" y="1"/>
            <a:ext cx="8751206" cy="6858000"/>
          </a:xfrm>
        </p:spPr>
        <p:txBody>
          <a:bodyPr anchor="ctr">
            <a:normAutofit/>
          </a:bodyPr>
          <a:lstStyle>
            <a:lvl1pPr>
              <a:defRPr sz="7200">
                <a:solidFill>
                  <a:schemeClr val="bg1"/>
                </a:solidFill>
                <a:latin typeface="Avenir Next LT Pro Demi" panose="020B0704020202020204" pitchFamily="34" charset="0"/>
              </a:defRPr>
            </a:lvl1pPr>
          </a:lstStyle>
          <a:p>
            <a:r>
              <a:rPr lang="en-US"/>
              <a:t>Divider Slide</a:t>
            </a:r>
          </a:p>
        </p:txBody>
      </p:sp>
      <p:pic>
        <p:nvPicPr>
          <p:cNvPr id="7" name="Picture 6" descr="A black and orange logo&#10;&#10;Description automatically generated">
            <a:extLst>
              <a:ext uri="{FF2B5EF4-FFF2-40B4-BE49-F238E27FC236}">
                <a16:creationId xmlns:a16="http://schemas.microsoft.com/office/drawing/2014/main" id="{CE463689-2B42-9F2D-8A78-E23C5110CF8C}"/>
              </a:ext>
            </a:extLst>
          </p:cNvPr>
          <p:cNvPicPr>
            <a:picLocks noChangeAspect="1"/>
          </p:cNvPicPr>
          <p:nvPr userDrawn="1"/>
        </p:nvPicPr>
        <p:blipFill>
          <a:blip r:embed="rId3"/>
          <a:stretch>
            <a:fillRect/>
          </a:stretch>
        </p:blipFill>
        <p:spPr>
          <a:xfrm>
            <a:off x="1086913" y="2711450"/>
            <a:ext cx="914400" cy="1435100"/>
          </a:xfrm>
          <a:prstGeom prst="rect">
            <a:avLst/>
          </a:prstGeom>
        </p:spPr>
      </p:pic>
      <p:pic>
        <p:nvPicPr>
          <p:cNvPr id="8" name="Picture 7">
            <a:extLst>
              <a:ext uri="{FF2B5EF4-FFF2-40B4-BE49-F238E27FC236}">
                <a16:creationId xmlns:a16="http://schemas.microsoft.com/office/drawing/2014/main" id="{401FC51E-5C66-5A48-6FC1-ADC4D9FBA033}"/>
              </a:ext>
            </a:extLst>
          </p:cNvPr>
          <p:cNvPicPr/>
          <p:nvPr userDrawn="1"/>
        </p:nvPicPr>
        <p:blipFill>
          <a:blip r:embed="rId4"/>
          <a:srcRect t="29375" b="29375"/>
          <a:stretch/>
        </p:blipFill>
        <p:spPr>
          <a:xfrm>
            <a:off x="9394371" y="5766253"/>
            <a:ext cx="1959429" cy="538843"/>
          </a:xfrm>
          <a:prstGeom prst="rect">
            <a:avLst/>
          </a:prstGeom>
        </p:spPr>
      </p:pic>
    </p:spTree>
    <p:extLst>
      <p:ext uri="{BB962C8B-B14F-4D97-AF65-F5344CB8AC3E}">
        <p14:creationId xmlns:p14="http://schemas.microsoft.com/office/powerpoint/2010/main" val="954239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C09AC-96FF-0884-8D64-2552934E777A}"/>
              </a:ext>
            </a:extLst>
          </p:cNvPr>
          <p:cNvSpPr>
            <a:spLocks noGrp="1"/>
          </p:cNvSpPr>
          <p:nvPr>
            <p:ph type="title" hasCustomPrompt="1"/>
          </p:nvPr>
        </p:nvSpPr>
        <p:spPr>
          <a:xfrm>
            <a:off x="2596243" y="1"/>
            <a:ext cx="8751206" cy="6858000"/>
          </a:xfrm>
        </p:spPr>
        <p:txBody>
          <a:bodyPr anchor="ctr">
            <a:normAutofit/>
          </a:bodyPr>
          <a:lstStyle>
            <a:lvl1pPr>
              <a:defRPr sz="7200">
                <a:solidFill>
                  <a:schemeClr val="bg1"/>
                </a:solidFill>
                <a:latin typeface="+mj-lt"/>
              </a:defRPr>
            </a:lvl1pPr>
          </a:lstStyle>
          <a:p>
            <a:r>
              <a:rPr lang="en-US"/>
              <a:t>Divider Slide</a:t>
            </a:r>
          </a:p>
        </p:txBody>
      </p:sp>
      <p:pic>
        <p:nvPicPr>
          <p:cNvPr id="5" name="Picture 4" descr="A black and orange logo&#10;&#10;Description automatically generated">
            <a:extLst>
              <a:ext uri="{FF2B5EF4-FFF2-40B4-BE49-F238E27FC236}">
                <a16:creationId xmlns:a16="http://schemas.microsoft.com/office/drawing/2014/main" id="{13EA5D72-4011-FE15-A9A9-2F22A31DEC62}"/>
              </a:ext>
            </a:extLst>
          </p:cNvPr>
          <p:cNvPicPr>
            <a:picLocks noChangeAspect="1"/>
          </p:cNvPicPr>
          <p:nvPr userDrawn="1"/>
        </p:nvPicPr>
        <p:blipFill>
          <a:blip r:embed="rId3"/>
          <a:stretch>
            <a:fillRect/>
          </a:stretch>
        </p:blipFill>
        <p:spPr>
          <a:xfrm>
            <a:off x="1086913" y="2711450"/>
            <a:ext cx="914400" cy="1435100"/>
          </a:xfrm>
          <a:prstGeom prst="rect">
            <a:avLst/>
          </a:prstGeom>
        </p:spPr>
      </p:pic>
      <p:pic>
        <p:nvPicPr>
          <p:cNvPr id="7" name="Picture 6">
            <a:extLst>
              <a:ext uri="{FF2B5EF4-FFF2-40B4-BE49-F238E27FC236}">
                <a16:creationId xmlns:a16="http://schemas.microsoft.com/office/drawing/2014/main" id="{9E25D95B-3993-E50C-5FA7-BB6969F64592}"/>
              </a:ext>
            </a:extLst>
          </p:cNvPr>
          <p:cNvPicPr/>
          <p:nvPr userDrawn="1"/>
        </p:nvPicPr>
        <p:blipFill>
          <a:blip r:embed="rId4"/>
          <a:srcRect t="29375" b="29375"/>
          <a:stretch/>
        </p:blipFill>
        <p:spPr>
          <a:xfrm>
            <a:off x="9394371" y="5766253"/>
            <a:ext cx="1959429" cy="538843"/>
          </a:xfrm>
          <a:prstGeom prst="rect">
            <a:avLst/>
          </a:prstGeom>
        </p:spPr>
      </p:pic>
    </p:spTree>
    <p:extLst>
      <p:ext uri="{BB962C8B-B14F-4D97-AF65-F5344CB8AC3E}">
        <p14:creationId xmlns:p14="http://schemas.microsoft.com/office/powerpoint/2010/main" val="157858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C09AC-96FF-0884-8D64-2552934E777A}"/>
              </a:ext>
            </a:extLst>
          </p:cNvPr>
          <p:cNvSpPr>
            <a:spLocks noGrp="1"/>
          </p:cNvSpPr>
          <p:nvPr>
            <p:ph type="title"/>
          </p:nvPr>
        </p:nvSpPr>
        <p:spPr>
          <a:xfrm>
            <a:off x="963386" y="1709738"/>
            <a:ext cx="10384063" cy="2852737"/>
          </a:xfrm>
        </p:spPr>
        <p:txBody>
          <a:bodyPr anchor="b"/>
          <a:lstStyle>
            <a:lvl1pPr>
              <a:defRPr sz="6000">
                <a:solidFill>
                  <a:srgbClr val="2D3A40"/>
                </a:solidFill>
                <a:latin typeface="Avenir Next LT Pro Demi" panose="020B07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F8C5527E-EBC6-5B3C-01FE-F5950B020DB6}"/>
              </a:ext>
            </a:extLst>
          </p:cNvPr>
          <p:cNvSpPr>
            <a:spLocks noGrp="1"/>
          </p:cNvSpPr>
          <p:nvPr>
            <p:ph type="body" idx="1"/>
          </p:nvPr>
        </p:nvSpPr>
        <p:spPr>
          <a:xfrm>
            <a:off x="963386" y="4589464"/>
            <a:ext cx="10384063" cy="1224196"/>
          </a:xfrm>
        </p:spPr>
        <p:txBody>
          <a:bodyPr/>
          <a:lstStyle>
            <a:lvl1pPr marL="0" indent="0">
              <a:buNone/>
              <a:defRPr sz="2400">
                <a:solidFill>
                  <a:srgbClr val="F56E21"/>
                </a:solidFill>
                <a:latin typeface="Avenir Next LT Pro Demi" panose="020B07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46B5A1-CC1B-981D-281F-41E52672CBCC}"/>
              </a:ext>
            </a:extLst>
          </p:cNvPr>
          <p:cNvSpPr>
            <a:spLocks noGrp="1"/>
          </p:cNvSpPr>
          <p:nvPr>
            <p:ph type="dt" sz="half" idx="10"/>
          </p:nvPr>
        </p:nvSpPr>
        <p:spPr/>
        <p:txBody>
          <a:bodyPr/>
          <a:lstStyle/>
          <a:p>
            <a:fld id="{74D7D72A-4C5D-534B-A161-28D3A63D0943}" type="datetimeFigureOut">
              <a:rPr lang="en-US" smtClean="0"/>
              <a:t>5/26/2026</a:t>
            </a:fld>
            <a:endParaRPr lang="en-US"/>
          </a:p>
        </p:txBody>
      </p:sp>
      <p:sp>
        <p:nvSpPr>
          <p:cNvPr id="5" name="Footer Placeholder 4">
            <a:extLst>
              <a:ext uri="{FF2B5EF4-FFF2-40B4-BE49-F238E27FC236}">
                <a16:creationId xmlns:a16="http://schemas.microsoft.com/office/drawing/2014/main" id="{AD9D69CD-B2BA-38CF-46F5-DA7833DF58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B6FEE8-69CC-A399-72EB-309074C615F5}"/>
              </a:ext>
            </a:extLst>
          </p:cNvPr>
          <p:cNvSpPr>
            <a:spLocks noGrp="1"/>
          </p:cNvSpPr>
          <p:nvPr>
            <p:ph type="sldNum" sz="quarter" idx="12"/>
          </p:nvPr>
        </p:nvSpPr>
        <p:spPr/>
        <p:txBody>
          <a:bodyPr/>
          <a:lstStyle/>
          <a:p>
            <a:fld id="{CA2B3AA8-D147-014C-978A-07D6E66586DC}" type="slidenum">
              <a:rPr lang="en-US" smtClean="0"/>
              <a:t>‹#›</a:t>
            </a:fld>
            <a:endParaRPr lang="en-US"/>
          </a:p>
        </p:txBody>
      </p:sp>
    </p:spTree>
    <p:extLst>
      <p:ext uri="{BB962C8B-B14F-4D97-AF65-F5344CB8AC3E}">
        <p14:creationId xmlns:p14="http://schemas.microsoft.com/office/powerpoint/2010/main" val="3644427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96A82-B0E6-BC40-2DD6-423A395E7260}"/>
              </a:ext>
            </a:extLst>
          </p:cNvPr>
          <p:cNvSpPr>
            <a:spLocks noGrp="1"/>
          </p:cNvSpPr>
          <p:nvPr>
            <p:ph type="title"/>
          </p:nvPr>
        </p:nvSpPr>
        <p:spPr>
          <a:xfrm>
            <a:off x="1280160" y="235131"/>
            <a:ext cx="10073640" cy="1226957"/>
          </a:xfrm>
        </p:spPr>
        <p:txBody>
          <a:bodyPr/>
          <a:lstStyle>
            <a:lvl1pPr>
              <a:defRPr>
                <a:latin typeface="Avenir Next LT Pro Demi" panose="020B07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7EE31E0-C1DB-0F79-5AC0-DAE3BFD5C977}"/>
              </a:ext>
            </a:extLst>
          </p:cNvPr>
          <p:cNvSpPr>
            <a:spLocks noGrp="1"/>
          </p:cNvSpPr>
          <p:nvPr>
            <p:ph sz="half" idx="1"/>
          </p:nvPr>
        </p:nvSpPr>
        <p:spPr>
          <a:xfrm>
            <a:off x="1280160" y="1598613"/>
            <a:ext cx="4739640" cy="4205421"/>
          </a:xfrm>
        </p:spPr>
        <p:txBody>
          <a:bodyPr/>
          <a:lstStyle>
            <a:lvl1pPr>
              <a:defRPr>
                <a:solidFill>
                  <a:srgbClr val="2D3A40"/>
                </a:solidFill>
                <a:latin typeface="Avenir Next LT Pro Demi" panose="020B0704020202020204" pitchFamily="34" charset="0"/>
                <a:cs typeface="Arial" panose="020B0604020202020204" pitchFamily="34" charset="0"/>
              </a:defRPr>
            </a:lvl1pPr>
            <a:lvl2pPr>
              <a:defRPr>
                <a:solidFill>
                  <a:srgbClr val="2D3A40"/>
                </a:solidFill>
                <a:latin typeface="Avenir Next LT Pro" panose="020B0504020202020204" pitchFamily="34" charset="0"/>
                <a:cs typeface="Arial" panose="020B0604020202020204" pitchFamily="34" charset="0"/>
              </a:defRPr>
            </a:lvl2pPr>
            <a:lvl3pPr>
              <a:defRPr>
                <a:solidFill>
                  <a:srgbClr val="2D3A40"/>
                </a:solidFill>
                <a:latin typeface="Avenir Next LT Pro" panose="020B0504020202020204" pitchFamily="34" charset="0"/>
                <a:cs typeface="Arial" panose="020B0604020202020204" pitchFamily="34" charset="0"/>
              </a:defRPr>
            </a:lvl3pPr>
            <a:lvl4pPr>
              <a:defRPr>
                <a:solidFill>
                  <a:srgbClr val="2D3A40"/>
                </a:solidFill>
                <a:latin typeface="Avenir Next LT Pro" panose="020B0504020202020204" pitchFamily="34" charset="0"/>
                <a:cs typeface="Arial" panose="020B0604020202020204" pitchFamily="34" charset="0"/>
              </a:defRPr>
            </a:lvl4pPr>
            <a:lvl5pPr>
              <a:defRPr>
                <a:solidFill>
                  <a:srgbClr val="2D3A40"/>
                </a:solidFill>
                <a:latin typeface="Avenir Next LT Pro" panose="020B05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08302B-87BF-A8A2-FD9E-5AA69F2346C9}"/>
              </a:ext>
            </a:extLst>
          </p:cNvPr>
          <p:cNvSpPr>
            <a:spLocks noGrp="1"/>
          </p:cNvSpPr>
          <p:nvPr>
            <p:ph sz="half" idx="2"/>
          </p:nvPr>
        </p:nvSpPr>
        <p:spPr>
          <a:xfrm>
            <a:off x="6614160" y="1598613"/>
            <a:ext cx="4739640" cy="4205421"/>
          </a:xfrm>
        </p:spPr>
        <p:txBody>
          <a:bodyPr/>
          <a:lstStyle>
            <a:lvl1pPr>
              <a:defRPr>
                <a:solidFill>
                  <a:srgbClr val="2D3A40"/>
                </a:solidFill>
                <a:latin typeface="Avenir Next LT Pro Demi" panose="020B0704020202020204" pitchFamily="34" charset="0"/>
                <a:cs typeface="Arial" panose="020B0604020202020204" pitchFamily="34" charset="0"/>
              </a:defRPr>
            </a:lvl1pPr>
            <a:lvl2pPr>
              <a:defRPr>
                <a:solidFill>
                  <a:srgbClr val="2D3A40"/>
                </a:solidFill>
                <a:latin typeface="Avenir Next LT Pro" panose="020B0504020202020204" pitchFamily="34" charset="0"/>
                <a:cs typeface="Arial" panose="020B0604020202020204" pitchFamily="34" charset="0"/>
              </a:defRPr>
            </a:lvl2pPr>
            <a:lvl3pPr>
              <a:defRPr>
                <a:solidFill>
                  <a:srgbClr val="2D3A40"/>
                </a:solidFill>
                <a:latin typeface="Avenir Next LT Pro" panose="020B0504020202020204" pitchFamily="34" charset="0"/>
                <a:cs typeface="Arial" panose="020B0604020202020204" pitchFamily="34" charset="0"/>
              </a:defRPr>
            </a:lvl3pPr>
            <a:lvl4pPr>
              <a:defRPr>
                <a:solidFill>
                  <a:srgbClr val="2D3A40"/>
                </a:solidFill>
                <a:latin typeface="Avenir Next LT Pro" panose="020B0504020202020204" pitchFamily="34" charset="0"/>
                <a:cs typeface="Arial" panose="020B0604020202020204" pitchFamily="34" charset="0"/>
              </a:defRPr>
            </a:lvl4pPr>
            <a:lvl5pPr>
              <a:defRPr>
                <a:solidFill>
                  <a:srgbClr val="2D3A40"/>
                </a:solidFill>
                <a:latin typeface="Avenir Next LT Pro" panose="020B05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700032-CA81-D28C-C3CA-3AFF6C950B77}"/>
              </a:ext>
            </a:extLst>
          </p:cNvPr>
          <p:cNvSpPr>
            <a:spLocks noGrp="1"/>
          </p:cNvSpPr>
          <p:nvPr>
            <p:ph type="dt" sz="half" idx="10"/>
          </p:nvPr>
        </p:nvSpPr>
        <p:spPr/>
        <p:txBody>
          <a:bodyPr/>
          <a:lstStyle/>
          <a:p>
            <a:fld id="{74D7D72A-4C5D-534B-A161-28D3A63D0943}" type="datetimeFigureOut">
              <a:rPr lang="en-US" smtClean="0"/>
              <a:t>5/26/2026</a:t>
            </a:fld>
            <a:endParaRPr lang="en-US"/>
          </a:p>
        </p:txBody>
      </p:sp>
      <p:sp>
        <p:nvSpPr>
          <p:cNvPr id="6" name="Footer Placeholder 5">
            <a:extLst>
              <a:ext uri="{FF2B5EF4-FFF2-40B4-BE49-F238E27FC236}">
                <a16:creationId xmlns:a16="http://schemas.microsoft.com/office/drawing/2014/main" id="{3A0E05D8-00C1-7ACA-C17D-D10014E704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743902-8B4F-8158-6CC0-09A6C3B5CA5C}"/>
              </a:ext>
            </a:extLst>
          </p:cNvPr>
          <p:cNvSpPr>
            <a:spLocks noGrp="1"/>
          </p:cNvSpPr>
          <p:nvPr>
            <p:ph type="sldNum" sz="quarter" idx="12"/>
          </p:nvPr>
        </p:nvSpPr>
        <p:spPr/>
        <p:txBody>
          <a:bodyPr/>
          <a:lstStyle/>
          <a:p>
            <a:fld id="{CA2B3AA8-D147-014C-978A-07D6E66586DC}" type="slidenum">
              <a:rPr lang="en-US" smtClean="0"/>
              <a:t>‹#›</a:t>
            </a:fld>
            <a:endParaRPr lang="en-US"/>
          </a:p>
        </p:txBody>
      </p:sp>
    </p:spTree>
    <p:extLst>
      <p:ext uri="{BB962C8B-B14F-4D97-AF65-F5344CB8AC3E}">
        <p14:creationId xmlns:p14="http://schemas.microsoft.com/office/powerpoint/2010/main" val="31109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5443A4-C538-4EC3-9F19-0C3435C2304A}"/>
              </a:ext>
            </a:extLst>
          </p:cNvPr>
          <p:cNvSpPr>
            <a:spLocks noGrp="1"/>
          </p:cNvSpPr>
          <p:nvPr>
            <p:ph type="title"/>
          </p:nvPr>
        </p:nvSpPr>
        <p:spPr>
          <a:xfrm>
            <a:off x="1306286" y="222069"/>
            <a:ext cx="9906838" cy="1224144"/>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15B3D9D-D02D-2840-0992-29A3886F1E46}"/>
              </a:ext>
            </a:extLst>
          </p:cNvPr>
          <p:cNvSpPr>
            <a:spLocks noGrp="1"/>
          </p:cNvSpPr>
          <p:nvPr>
            <p:ph type="body" idx="1"/>
          </p:nvPr>
        </p:nvSpPr>
        <p:spPr>
          <a:xfrm>
            <a:off x="1306286" y="1825625"/>
            <a:ext cx="10047514" cy="3889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FF0AA-BE6C-99BE-3A53-43A769C49F0C}"/>
              </a:ext>
            </a:extLst>
          </p:cNvPr>
          <p:cNvSpPr>
            <a:spLocks noGrp="1"/>
          </p:cNvSpPr>
          <p:nvPr>
            <p:ph type="dt" sz="half" idx="2"/>
          </p:nvPr>
        </p:nvSpPr>
        <p:spPr>
          <a:xfrm>
            <a:off x="838200" y="6419850"/>
            <a:ext cx="2743200" cy="365125"/>
          </a:xfrm>
          <a:prstGeom prst="rect">
            <a:avLst/>
          </a:prstGeom>
        </p:spPr>
        <p:txBody>
          <a:bodyPr vert="horz" lIns="91440" tIns="45720" rIns="91440" bIns="45720" rtlCol="0" anchor="ctr"/>
          <a:lstStyle>
            <a:lvl1pPr algn="l">
              <a:defRPr sz="1200">
                <a:solidFill>
                  <a:schemeClr val="bg1"/>
                </a:solidFill>
                <a:latin typeface="Avenir LT Std 55 Roman" panose="020B0503020203020204" pitchFamily="34" charset="77"/>
              </a:defRPr>
            </a:lvl1pPr>
          </a:lstStyle>
          <a:p>
            <a:fld id="{74D7D72A-4C5D-534B-A161-28D3A63D0943}" type="datetimeFigureOut">
              <a:rPr lang="en-US" smtClean="0"/>
              <a:pPr/>
              <a:t>5/26/2026</a:t>
            </a:fld>
            <a:endParaRPr lang="en-US"/>
          </a:p>
        </p:txBody>
      </p:sp>
      <p:sp>
        <p:nvSpPr>
          <p:cNvPr id="6" name="Slide Number Placeholder 5">
            <a:extLst>
              <a:ext uri="{FF2B5EF4-FFF2-40B4-BE49-F238E27FC236}">
                <a16:creationId xmlns:a16="http://schemas.microsoft.com/office/drawing/2014/main" id="{00FA07EE-3267-2A5F-E896-9414BBCDE9AB}"/>
              </a:ext>
            </a:extLst>
          </p:cNvPr>
          <p:cNvSpPr>
            <a:spLocks noGrp="1"/>
          </p:cNvSpPr>
          <p:nvPr>
            <p:ph type="sldNum" sz="quarter" idx="4"/>
          </p:nvPr>
        </p:nvSpPr>
        <p:spPr>
          <a:xfrm>
            <a:off x="8610600" y="6419850"/>
            <a:ext cx="2743200" cy="365125"/>
          </a:xfrm>
          <a:prstGeom prst="rect">
            <a:avLst/>
          </a:prstGeom>
        </p:spPr>
        <p:txBody>
          <a:bodyPr vert="horz" lIns="91440" tIns="45720" rIns="91440" bIns="45720" rtlCol="0" anchor="ctr"/>
          <a:lstStyle>
            <a:lvl1pPr algn="r">
              <a:defRPr sz="1200">
                <a:solidFill>
                  <a:schemeClr val="bg1"/>
                </a:solidFill>
                <a:latin typeface="Avenir LT Std 55 Roman" panose="020B0503020203020204" pitchFamily="34" charset="77"/>
              </a:defRPr>
            </a:lvl1pPr>
          </a:lstStyle>
          <a:p>
            <a:fld id="{CA2B3AA8-D147-014C-978A-07D6E66586DC}" type="slidenum">
              <a:rPr lang="en-US" smtClean="0"/>
              <a:pPr/>
              <a:t>‹#›</a:t>
            </a:fld>
            <a:endParaRPr lang="en-US"/>
          </a:p>
        </p:txBody>
      </p:sp>
      <p:sp>
        <p:nvSpPr>
          <p:cNvPr id="8" name="Footer Placeholder 7">
            <a:extLst>
              <a:ext uri="{FF2B5EF4-FFF2-40B4-BE49-F238E27FC236}">
                <a16:creationId xmlns:a16="http://schemas.microsoft.com/office/drawing/2014/main" id="{5B48069F-F9A8-906A-1741-3399B1DD002B}"/>
              </a:ext>
            </a:extLst>
          </p:cNvPr>
          <p:cNvSpPr>
            <a:spLocks noGrp="1"/>
          </p:cNvSpPr>
          <p:nvPr>
            <p:ph type="ftr" sz="quarter" idx="3"/>
          </p:nvPr>
        </p:nvSpPr>
        <p:spPr>
          <a:xfrm>
            <a:off x="4038600" y="6419850"/>
            <a:ext cx="4114800" cy="365125"/>
          </a:xfrm>
          <a:prstGeom prst="rect">
            <a:avLst/>
          </a:prstGeom>
        </p:spPr>
        <p:txBody>
          <a:bodyPr vert="horz" lIns="91440" tIns="45720" rIns="91440" bIns="45720" rtlCol="0" anchor="ctr"/>
          <a:lstStyle>
            <a:lvl1pPr algn="ctr">
              <a:defRPr sz="1200">
                <a:solidFill>
                  <a:schemeClr val="bg1"/>
                </a:solidFill>
                <a:latin typeface="Avenir LT Std 55 Roman" panose="020B0503020203020204" pitchFamily="34" charset="77"/>
              </a:defRPr>
            </a:lvl1pPr>
          </a:lstStyle>
          <a:p>
            <a:endParaRPr lang="en-US"/>
          </a:p>
        </p:txBody>
      </p:sp>
      <p:pic>
        <p:nvPicPr>
          <p:cNvPr id="10" name="Picture 9" descr="A person holding a microphone&#10;&#10;Description automatically generated with medium confidence">
            <a:extLst>
              <a:ext uri="{FF2B5EF4-FFF2-40B4-BE49-F238E27FC236}">
                <a16:creationId xmlns:a16="http://schemas.microsoft.com/office/drawing/2014/main" id="{F51A89EB-6F97-AA5E-6928-8D076997CEFF}"/>
              </a:ext>
            </a:extLst>
          </p:cNvPr>
          <p:cNvPicPr>
            <a:picLocks noGrp="1" noRot="1" noChangeAspect="1" noMove="1" noResize="1" noEditPoints="1" noAdjustHandles="1" noChangeArrowheads="1" noChangeShapeType="1" noCrop="1"/>
          </p:cNvPicPr>
          <p:nvPr userDrawn="1"/>
        </p:nvPicPr>
        <p:blipFill rotWithShape="1">
          <a:blip r:embed="rId20"/>
          <a:srcRect t="30000" b="28750"/>
          <a:stretch/>
        </p:blipFill>
        <p:spPr>
          <a:xfrm>
            <a:off x="9394371" y="5766253"/>
            <a:ext cx="1959429" cy="538843"/>
          </a:xfrm>
          <a:prstGeom prst="rect">
            <a:avLst/>
          </a:prstGeom>
        </p:spPr>
      </p:pic>
    </p:spTree>
    <p:extLst>
      <p:ext uri="{BB962C8B-B14F-4D97-AF65-F5344CB8AC3E}">
        <p14:creationId xmlns:p14="http://schemas.microsoft.com/office/powerpoint/2010/main" val="2913657897"/>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61" r:id="rId4"/>
    <p:sldLayoutId id="2147483666" r:id="rId5"/>
    <p:sldLayoutId id="2147483664" r:id="rId6"/>
    <p:sldLayoutId id="2147483663" r:id="rId7"/>
    <p:sldLayoutId id="2147483660" r:id="rId8"/>
    <p:sldLayoutId id="2147483652" r:id="rId9"/>
    <p:sldLayoutId id="2147483653" r:id="rId10"/>
    <p:sldLayoutId id="2147483654" r:id="rId11"/>
    <p:sldLayoutId id="2147483655" r:id="rId12"/>
    <p:sldLayoutId id="2147483656" r:id="rId13"/>
    <p:sldLayoutId id="2147483657" r:id="rId14"/>
    <p:sldLayoutId id="2147483658" r:id="rId15"/>
    <p:sldLayoutId id="2147483665" r:id="rId16"/>
    <p:sldLayoutId id="2147483659" r:id="rId17"/>
  </p:sldLayoutIdLst>
  <p:txStyles>
    <p:titleStyle>
      <a:lvl1pPr algn="l" defTabSz="914400" rtl="0" eaLnBrk="1" latinLnBrk="0" hangingPunct="1">
        <a:lnSpc>
          <a:spcPct val="90000"/>
        </a:lnSpc>
        <a:spcBef>
          <a:spcPct val="0"/>
        </a:spcBef>
        <a:buNone/>
        <a:defRPr sz="4400" b="1" i="0" kern="1200">
          <a:solidFill>
            <a:srgbClr val="2D3A40"/>
          </a:solidFill>
          <a:latin typeface="Avenir LT Std 55 Roman" panose="020B0503020203020204" pitchFamily="34"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LT Std 55 Roman" panose="020B0503020203020204" pitchFamily="34"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LT Std 55 Roman" panose="020B0503020203020204" pitchFamily="34"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LT Std 55 Roman" panose="020B0503020203020204" pitchFamily="34"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LT Std 55 Roman" panose="020B0503020203020204" pitchFamily="34"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LT Std 55 Roman" panose="020B0503020203020204"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hrbartender.com/2019/recruiting/onboarding-fun/"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journalistsresource.org/politics-and-government/voter-long-lines-polls-photo-i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www.truebookaddict.com/2019/08/"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lifelonglearningteachers.blogspot.com/2011/09/how-do-you-fight-boredom-in-classroom.html" TargetMode="Externa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hyperlink" Target="https://www.cde.ual.es/evolucion-covid-19-en-europa-1er-trimestre-202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hyperlink" Target="https://www.magnific.com/free-vector/vintage-microphone-isolated_3886818.htm" TargetMode="Externa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s://www.ifla.org/g/relindial/the-relindial-cartonera-project/" TargetMode="External"/><Relationship Id="rId5" Type="http://schemas.openxmlformats.org/officeDocument/2006/relationships/image" Target="../media/image43.jpe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openxmlformats.org/officeDocument/2006/relationships/image" Target="../media/image4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hyperlink" Target="https://www.magnific.com/free-vector/children-playing-musical-instrument_9456709.htm"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hyperlink" Target="https://studentlife.uiowa.edu/initiatives/iowa-grow" TargetMode="Externa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9.png"/><Relationship Id="rId7"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1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8E5F4-8ECA-3E92-E115-1BBAE7F04E7F}"/>
              </a:ext>
            </a:extLst>
          </p:cNvPr>
          <p:cNvSpPr>
            <a:spLocks noGrp="1"/>
          </p:cNvSpPr>
          <p:nvPr>
            <p:ph type="title"/>
          </p:nvPr>
        </p:nvSpPr>
        <p:spPr/>
        <p:txBody>
          <a:bodyPr/>
          <a:lstStyle/>
          <a:p>
            <a:r>
              <a:rPr lang="en-US">
                <a:latin typeface="Avenir Next LT Pro Demi"/>
                <a:cs typeface="Arial"/>
              </a:rPr>
              <a:t>Iowa ACRL/ILA Conference</a:t>
            </a:r>
            <a:endParaRPr lang="en-US"/>
          </a:p>
        </p:txBody>
      </p:sp>
      <p:sp>
        <p:nvSpPr>
          <p:cNvPr id="3" name="TextBox 2">
            <a:extLst>
              <a:ext uri="{FF2B5EF4-FFF2-40B4-BE49-F238E27FC236}">
                <a16:creationId xmlns:a16="http://schemas.microsoft.com/office/drawing/2014/main" id="{3FD0411E-7968-493A-D5B1-2B0B9F88604A}"/>
              </a:ext>
            </a:extLst>
          </p:cNvPr>
          <p:cNvSpPr txBox="1"/>
          <p:nvPr/>
        </p:nvSpPr>
        <p:spPr>
          <a:xfrm>
            <a:off x="2573383" y="5816600"/>
            <a:ext cx="8774066" cy="461665"/>
          </a:xfrm>
          <a:prstGeom prst="rect">
            <a:avLst/>
          </a:prstGeom>
          <a:noFill/>
        </p:spPr>
        <p:txBody>
          <a:bodyPr wrap="square" lIns="91440" tIns="45720" rIns="91440" bIns="45720" rtlCol="0" anchor="t">
            <a:spAutoFit/>
          </a:bodyPr>
          <a:lstStyle/>
          <a:p>
            <a:r>
              <a:rPr lang="en-US" sz="2400" b="1">
                <a:solidFill>
                  <a:srgbClr val="2D3A40"/>
                </a:solidFill>
                <a:latin typeface="Avenir Next LT Pro Demi"/>
              </a:rPr>
              <a:t>May 28-29, 2026</a:t>
            </a:r>
            <a:endParaRPr lang="en-US" sz="2400" b="1">
              <a:solidFill>
                <a:srgbClr val="2D3A40"/>
              </a:solidFill>
              <a:latin typeface="Avenir Next LT Pro Demi" panose="020B0704020202020204" pitchFamily="34" charset="0"/>
            </a:endParaRPr>
          </a:p>
        </p:txBody>
      </p:sp>
    </p:spTree>
    <p:extLst>
      <p:ext uri="{BB962C8B-B14F-4D97-AF65-F5344CB8AC3E}">
        <p14:creationId xmlns:p14="http://schemas.microsoft.com/office/powerpoint/2010/main" val="756658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E6CDD-9263-5FD1-BF15-601BC4D848B1}"/>
              </a:ext>
            </a:extLst>
          </p:cNvPr>
          <p:cNvSpPr>
            <a:spLocks noGrp="1"/>
          </p:cNvSpPr>
          <p:nvPr>
            <p:ph type="title"/>
          </p:nvPr>
        </p:nvSpPr>
        <p:spPr/>
        <p:txBody>
          <a:bodyPr/>
          <a:lstStyle/>
          <a:p>
            <a:r>
              <a:rPr lang="en-US">
                <a:latin typeface="Avenir Next LT Pro Demi"/>
                <a:cs typeface="Arial"/>
              </a:rPr>
              <a:t>Onboarding</a:t>
            </a:r>
          </a:p>
        </p:txBody>
      </p:sp>
    </p:spTree>
    <p:extLst>
      <p:ext uri="{BB962C8B-B14F-4D97-AF65-F5344CB8AC3E}">
        <p14:creationId xmlns:p14="http://schemas.microsoft.com/office/powerpoint/2010/main" val="2599910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7AA4-CB0A-7CEB-1C29-BDFC3EB33694}"/>
              </a:ext>
            </a:extLst>
          </p:cNvPr>
          <p:cNvSpPr>
            <a:spLocks noGrp="1"/>
          </p:cNvSpPr>
          <p:nvPr>
            <p:ph type="title"/>
          </p:nvPr>
        </p:nvSpPr>
        <p:spPr/>
        <p:txBody>
          <a:bodyPr/>
          <a:lstStyle/>
          <a:p>
            <a:r>
              <a:rPr lang="en-US">
                <a:latin typeface="Avenir Next LT Pro Demi"/>
                <a:cs typeface="Arial"/>
              </a:rPr>
              <a:t>Onboarding</a:t>
            </a:r>
            <a:endParaRPr lang="en-US">
              <a:solidFill>
                <a:srgbClr val="FF0000"/>
              </a:solidFill>
            </a:endParaRPr>
          </a:p>
        </p:txBody>
      </p:sp>
      <p:sp>
        <p:nvSpPr>
          <p:cNvPr id="3" name="Content Placeholder 2">
            <a:extLst>
              <a:ext uri="{FF2B5EF4-FFF2-40B4-BE49-F238E27FC236}">
                <a16:creationId xmlns:a16="http://schemas.microsoft.com/office/drawing/2014/main" id="{085247C3-EF5A-DB75-2BB4-A7F5215CFB7E}"/>
              </a:ext>
            </a:extLst>
          </p:cNvPr>
          <p:cNvSpPr>
            <a:spLocks noGrp="1"/>
          </p:cNvSpPr>
          <p:nvPr>
            <p:ph idx="1"/>
          </p:nvPr>
        </p:nvSpPr>
        <p:spPr>
          <a:xfrm>
            <a:off x="447467" y="1114618"/>
            <a:ext cx="4014861" cy="4815183"/>
          </a:xfrm>
        </p:spPr>
        <p:txBody>
          <a:bodyPr vert="horz" lIns="91440" tIns="45720" rIns="91440" bIns="45720" rtlCol="0" anchor="t">
            <a:normAutofit/>
          </a:bodyPr>
          <a:lstStyle/>
          <a:p>
            <a:pPr marL="0" indent="0">
              <a:buNone/>
            </a:pPr>
            <a:r>
              <a:rPr lang="en-US"/>
              <a:t>Key elements include:</a:t>
            </a:r>
          </a:p>
          <a:p>
            <a:endParaRPr lang="en-US">
              <a:latin typeface="Avenir Next LT Pro Demi"/>
              <a:cs typeface="Arial"/>
            </a:endParaRPr>
          </a:p>
          <a:p>
            <a:r>
              <a:rPr lang="en-US">
                <a:latin typeface="Avenir Next LT Pro Demi"/>
                <a:cs typeface="Arial"/>
              </a:rPr>
              <a:t>Fall orientation</a:t>
            </a:r>
          </a:p>
          <a:p>
            <a:r>
              <a:rPr lang="en-US"/>
              <a:t>Student managers serving as mentors</a:t>
            </a:r>
          </a:p>
          <a:p>
            <a:r>
              <a:rPr lang="en-US">
                <a:latin typeface="Avenir Next LT Pro Demi"/>
                <a:cs typeface="Arial"/>
              </a:rPr>
              <a:t>Online training</a:t>
            </a:r>
            <a:endParaRPr lang="en-US"/>
          </a:p>
          <a:p>
            <a:pPr marL="0" indent="0">
              <a:buNone/>
            </a:pPr>
            <a:endParaRPr lang="en-US"/>
          </a:p>
          <a:p>
            <a:endParaRPr lang="en-US"/>
          </a:p>
        </p:txBody>
      </p:sp>
      <p:pic>
        <p:nvPicPr>
          <p:cNvPr id="5" name="Picture 4">
            <a:extLst>
              <a:ext uri="{FF2B5EF4-FFF2-40B4-BE49-F238E27FC236}">
                <a16:creationId xmlns:a16="http://schemas.microsoft.com/office/drawing/2014/main" id="{2C13CC41-EF49-8C17-359F-6ED2286F4FE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389271" y="1117208"/>
            <a:ext cx="7328263" cy="4346575"/>
          </a:xfrm>
          <a:prstGeom prst="rect">
            <a:avLst/>
          </a:prstGeom>
        </p:spPr>
      </p:pic>
    </p:spTree>
    <p:extLst>
      <p:ext uri="{BB962C8B-B14F-4D97-AF65-F5344CB8AC3E}">
        <p14:creationId xmlns:p14="http://schemas.microsoft.com/office/powerpoint/2010/main" val="3368713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69F31-BC37-2109-8D49-FF31D14C13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CD32E3-8ACE-475D-ED71-C8D50F49C35E}"/>
              </a:ext>
            </a:extLst>
          </p:cNvPr>
          <p:cNvSpPr>
            <a:spLocks noGrp="1"/>
          </p:cNvSpPr>
          <p:nvPr>
            <p:ph type="title"/>
          </p:nvPr>
        </p:nvSpPr>
        <p:spPr/>
        <p:txBody>
          <a:bodyPr/>
          <a:lstStyle/>
          <a:p>
            <a:r>
              <a:rPr lang="en-US"/>
              <a:t>Fall Orientation</a:t>
            </a:r>
          </a:p>
        </p:txBody>
      </p:sp>
    </p:spTree>
    <p:extLst>
      <p:ext uri="{BB962C8B-B14F-4D97-AF65-F5344CB8AC3E}">
        <p14:creationId xmlns:p14="http://schemas.microsoft.com/office/powerpoint/2010/main" val="295326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5F84C-3562-D504-3C8F-2676CB834D87}"/>
              </a:ext>
            </a:extLst>
          </p:cNvPr>
          <p:cNvSpPr>
            <a:spLocks noGrp="1"/>
          </p:cNvSpPr>
          <p:nvPr>
            <p:ph type="title"/>
          </p:nvPr>
        </p:nvSpPr>
        <p:spPr/>
        <p:txBody>
          <a:bodyPr/>
          <a:lstStyle/>
          <a:p>
            <a:r>
              <a:rPr lang="en-US">
                <a:latin typeface="Avenir Next LT Pro Demi"/>
                <a:cs typeface="Arial"/>
              </a:rPr>
              <a:t>Fall Orientation Schedule, Day 1</a:t>
            </a:r>
            <a:endParaRPr lang="en-US"/>
          </a:p>
        </p:txBody>
      </p:sp>
      <p:pic>
        <p:nvPicPr>
          <p:cNvPr id="23" name="Content Placeholder 22">
            <a:extLst>
              <a:ext uri="{FF2B5EF4-FFF2-40B4-BE49-F238E27FC236}">
                <a16:creationId xmlns:a16="http://schemas.microsoft.com/office/drawing/2014/main" id="{92BBEE50-CF14-4A61-E259-DC31BFE63BDF}"/>
              </a:ext>
            </a:extLst>
          </p:cNvPr>
          <p:cNvPicPr>
            <a:picLocks noGrp="1" noChangeAspect="1"/>
          </p:cNvPicPr>
          <p:nvPr>
            <p:ph idx="1"/>
          </p:nvPr>
        </p:nvPicPr>
        <p:blipFill>
          <a:blip r:embed="rId3"/>
          <a:stretch>
            <a:fillRect/>
          </a:stretch>
        </p:blipFill>
        <p:spPr>
          <a:xfrm>
            <a:off x="2960949" y="1874874"/>
            <a:ext cx="6724172" cy="2851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black and white drawing of a car&#10;&#10;AI-generated content may be incorrect.">
            <a:extLst>
              <a:ext uri="{FF2B5EF4-FFF2-40B4-BE49-F238E27FC236}">
                <a16:creationId xmlns:a16="http://schemas.microsoft.com/office/drawing/2014/main" id="{2F93DD8D-36E5-7422-77BC-AF2AFFE2DCC3}"/>
              </a:ext>
            </a:extLst>
          </p:cNvPr>
          <p:cNvPicPr>
            <a:picLocks noChangeAspect="1"/>
          </p:cNvPicPr>
          <p:nvPr/>
        </p:nvPicPr>
        <p:blipFill>
          <a:blip r:embed="rId4"/>
          <a:srcRect l="15447" t="633" r="13008" b="633"/>
          <a:stretch>
            <a:fillRect/>
          </a:stretch>
        </p:blipFill>
        <p:spPr>
          <a:xfrm rot="5400000">
            <a:off x="10279930" y="-93843"/>
            <a:ext cx="824572" cy="1457687"/>
          </a:xfrm>
          <a:prstGeom prst="rect">
            <a:avLst/>
          </a:prstGeom>
        </p:spPr>
      </p:pic>
    </p:spTree>
    <p:extLst>
      <p:ext uri="{BB962C8B-B14F-4D97-AF65-F5344CB8AC3E}">
        <p14:creationId xmlns:p14="http://schemas.microsoft.com/office/powerpoint/2010/main" val="3369352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86CF3-A48E-8B92-3298-198BBF13B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DAE2D-D607-D477-10B6-A012A4E40728}"/>
              </a:ext>
            </a:extLst>
          </p:cNvPr>
          <p:cNvSpPr>
            <a:spLocks noGrp="1"/>
          </p:cNvSpPr>
          <p:nvPr>
            <p:ph type="title"/>
          </p:nvPr>
        </p:nvSpPr>
        <p:spPr/>
        <p:txBody>
          <a:bodyPr/>
          <a:lstStyle/>
          <a:p>
            <a:r>
              <a:rPr lang="en-US">
                <a:latin typeface="Avenir Next LT Pro Demi"/>
                <a:cs typeface="Arial"/>
              </a:rPr>
              <a:t>Fall Orientation Schedule, Day 2</a:t>
            </a:r>
            <a:endParaRPr lang="en-US"/>
          </a:p>
        </p:txBody>
      </p:sp>
      <p:pic>
        <p:nvPicPr>
          <p:cNvPr id="12" name="Content Placeholder 11">
            <a:extLst>
              <a:ext uri="{FF2B5EF4-FFF2-40B4-BE49-F238E27FC236}">
                <a16:creationId xmlns:a16="http://schemas.microsoft.com/office/drawing/2014/main" id="{73809389-114B-9E28-5C56-9C8B6B7E44FF}"/>
              </a:ext>
            </a:extLst>
          </p:cNvPr>
          <p:cNvPicPr>
            <a:picLocks noGrp="1" noChangeAspect="1"/>
          </p:cNvPicPr>
          <p:nvPr>
            <p:ph idx="1"/>
          </p:nvPr>
        </p:nvPicPr>
        <p:blipFill>
          <a:blip r:embed="rId3"/>
          <a:stretch>
            <a:fillRect/>
          </a:stretch>
        </p:blipFill>
        <p:spPr>
          <a:xfrm>
            <a:off x="464779" y="1446213"/>
            <a:ext cx="5925377" cy="3048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186B7B5B-A032-6D00-6E23-838B8067EE49}"/>
              </a:ext>
            </a:extLst>
          </p:cNvPr>
          <p:cNvPicPr>
            <a:picLocks noChangeAspect="1"/>
          </p:cNvPicPr>
          <p:nvPr/>
        </p:nvPicPr>
        <p:blipFill>
          <a:blip r:embed="rId4"/>
          <a:stretch>
            <a:fillRect/>
          </a:stretch>
        </p:blipFill>
        <p:spPr>
          <a:xfrm>
            <a:off x="6526605" y="1446213"/>
            <a:ext cx="5041618" cy="3059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black and white drawing of a car&#10;&#10;AI-generated content may be incorrect.">
            <a:extLst>
              <a:ext uri="{FF2B5EF4-FFF2-40B4-BE49-F238E27FC236}">
                <a16:creationId xmlns:a16="http://schemas.microsoft.com/office/drawing/2014/main" id="{6DFD9B3A-0B29-972B-AFF3-091EB59233D4}"/>
              </a:ext>
            </a:extLst>
          </p:cNvPr>
          <p:cNvPicPr>
            <a:picLocks noChangeAspect="1"/>
          </p:cNvPicPr>
          <p:nvPr/>
        </p:nvPicPr>
        <p:blipFill>
          <a:blip r:embed="rId5"/>
          <a:srcRect l="15447" t="633" r="13008" b="633"/>
          <a:stretch>
            <a:fillRect/>
          </a:stretch>
        </p:blipFill>
        <p:spPr>
          <a:xfrm rot="5400000">
            <a:off x="10279930" y="-93843"/>
            <a:ext cx="824572" cy="1457687"/>
          </a:xfrm>
          <a:prstGeom prst="rect">
            <a:avLst/>
          </a:prstGeom>
        </p:spPr>
      </p:pic>
    </p:spTree>
    <p:extLst>
      <p:ext uri="{BB962C8B-B14F-4D97-AF65-F5344CB8AC3E}">
        <p14:creationId xmlns:p14="http://schemas.microsoft.com/office/powerpoint/2010/main" val="1565907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D5233-A1F7-5BFF-7A7A-6E948DE2B2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0911A6-19F6-FDB6-9728-B96561B3FB2D}"/>
              </a:ext>
            </a:extLst>
          </p:cNvPr>
          <p:cNvSpPr>
            <a:spLocks noGrp="1"/>
          </p:cNvSpPr>
          <p:nvPr>
            <p:ph type="title"/>
          </p:nvPr>
        </p:nvSpPr>
        <p:spPr/>
        <p:txBody>
          <a:bodyPr/>
          <a:lstStyle/>
          <a:p>
            <a:r>
              <a:rPr lang="en-US"/>
              <a:t>Fall Orientation</a:t>
            </a:r>
          </a:p>
        </p:txBody>
      </p:sp>
      <p:pic>
        <p:nvPicPr>
          <p:cNvPr id="9" name="Picture 8">
            <a:extLst>
              <a:ext uri="{FF2B5EF4-FFF2-40B4-BE49-F238E27FC236}">
                <a16:creationId xmlns:a16="http://schemas.microsoft.com/office/drawing/2014/main" id="{91E25D78-1775-BC76-B0B0-E4F6773AF67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18640" y="1043268"/>
            <a:ext cx="7153701" cy="4771463"/>
          </a:xfrm>
          <a:prstGeom prst="rect">
            <a:avLst/>
          </a:prstGeom>
        </p:spPr>
      </p:pic>
      <p:sp>
        <p:nvSpPr>
          <p:cNvPr id="4" name="Content Placeholder 2">
            <a:extLst>
              <a:ext uri="{FF2B5EF4-FFF2-40B4-BE49-F238E27FC236}">
                <a16:creationId xmlns:a16="http://schemas.microsoft.com/office/drawing/2014/main" id="{47E8F642-884F-94CA-6E8D-A416B476D695}"/>
              </a:ext>
            </a:extLst>
          </p:cNvPr>
          <p:cNvSpPr>
            <a:spLocks noGrp="1"/>
          </p:cNvSpPr>
          <p:nvPr>
            <p:ph idx="1"/>
          </p:nvPr>
        </p:nvSpPr>
        <p:spPr>
          <a:xfrm>
            <a:off x="447467" y="1622618"/>
            <a:ext cx="3373814" cy="4307183"/>
          </a:xfrm>
        </p:spPr>
        <p:txBody>
          <a:bodyPr vert="horz" lIns="91440" tIns="45720" rIns="91440" bIns="45720" rtlCol="0" anchor="t">
            <a:normAutofit/>
          </a:bodyPr>
          <a:lstStyle/>
          <a:p>
            <a:pPr marL="0" indent="0">
              <a:buNone/>
            </a:pPr>
            <a:r>
              <a:rPr lang="en-US">
                <a:latin typeface="Avenir Next LT Pro Demi"/>
                <a:cs typeface="Arial"/>
              </a:rPr>
              <a:t>The Circ Desk is a busy place at the beginning of the year</a:t>
            </a:r>
          </a:p>
          <a:p>
            <a:pPr marL="0" indent="0">
              <a:buNone/>
            </a:pPr>
            <a:endParaRPr lang="en-US"/>
          </a:p>
          <a:p>
            <a:pPr marL="0" indent="0">
              <a:buNone/>
            </a:pPr>
            <a:r>
              <a:rPr lang="en-US">
                <a:latin typeface="Avenir Next LT Pro Demi"/>
                <a:cs typeface="Arial"/>
              </a:rPr>
              <a:t>What's important to know on day one?</a:t>
            </a:r>
          </a:p>
          <a:p>
            <a:pPr marL="0" indent="0">
              <a:buNone/>
            </a:pPr>
            <a:endParaRPr lang="en-US"/>
          </a:p>
          <a:p>
            <a:endParaRPr lang="en-US"/>
          </a:p>
        </p:txBody>
      </p:sp>
    </p:spTree>
    <p:extLst>
      <p:ext uri="{BB962C8B-B14F-4D97-AF65-F5344CB8AC3E}">
        <p14:creationId xmlns:p14="http://schemas.microsoft.com/office/powerpoint/2010/main" val="26464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E3A65-F278-29CD-422A-18B3BF072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A04DF8-57DE-734A-40FD-8940391FC495}"/>
              </a:ext>
            </a:extLst>
          </p:cNvPr>
          <p:cNvSpPr>
            <a:spLocks noGrp="1"/>
          </p:cNvSpPr>
          <p:nvPr>
            <p:ph type="title"/>
          </p:nvPr>
        </p:nvSpPr>
        <p:spPr/>
        <p:txBody>
          <a:bodyPr/>
          <a:lstStyle/>
          <a:p>
            <a:r>
              <a:rPr lang="en-US">
                <a:latin typeface="Avenir Next LT Pro Demi"/>
                <a:cs typeface="Arial"/>
              </a:rPr>
              <a:t>Fall Orientation, Skits</a:t>
            </a:r>
            <a:endParaRPr lang="en-US"/>
          </a:p>
        </p:txBody>
      </p:sp>
      <p:sp>
        <p:nvSpPr>
          <p:cNvPr id="13" name="Content Placeholder 12">
            <a:extLst>
              <a:ext uri="{FF2B5EF4-FFF2-40B4-BE49-F238E27FC236}">
                <a16:creationId xmlns:a16="http://schemas.microsoft.com/office/drawing/2014/main" id="{2252FC21-A15E-A038-59FA-D4BF2455B615}"/>
              </a:ext>
            </a:extLst>
          </p:cNvPr>
          <p:cNvSpPr>
            <a:spLocks noGrp="1"/>
          </p:cNvSpPr>
          <p:nvPr>
            <p:ph idx="1"/>
          </p:nvPr>
        </p:nvSpPr>
        <p:spPr/>
        <p:txBody>
          <a:bodyPr vert="horz" lIns="91440" tIns="45720" rIns="91440" bIns="45720" rtlCol="0" anchor="t">
            <a:normAutofit/>
          </a:bodyPr>
          <a:lstStyle/>
          <a:p>
            <a:endParaRPr lang="en-US"/>
          </a:p>
        </p:txBody>
      </p:sp>
      <p:pic>
        <p:nvPicPr>
          <p:cNvPr id="3" name="Picture 2" descr="A black and white drawing of a car&#10;&#10;AI-generated content may be incorrect.">
            <a:extLst>
              <a:ext uri="{FF2B5EF4-FFF2-40B4-BE49-F238E27FC236}">
                <a16:creationId xmlns:a16="http://schemas.microsoft.com/office/drawing/2014/main" id="{E76B6E72-47B7-B3FD-7113-54AE0D56A07E}"/>
              </a:ext>
            </a:extLst>
          </p:cNvPr>
          <p:cNvPicPr>
            <a:picLocks noChangeAspect="1"/>
          </p:cNvPicPr>
          <p:nvPr/>
        </p:nvPicPr>
        <p:blipFill>
          <a:blip r:embed="rId3"/>
          <a:srcRect l="9333" r="10667"/>
          <a:stretch>
            <a:fillRect/>
          </a:stretch>
        </p:blipFill>
        <p:spPr>
          <a:xfrm rot="5400000">
            <a:off x="8365103" y="-92831"/>
            <a:ext cx="1127760" cy="1866900"/>
          </a:xfrm>
          <a:prstGeom prst="rect">
            <a:avLst/>
          </a:prstGeom>
        </p:spPr>
      </p:pic>
      <p:pic>
        <p:nvPicPr>
          <p:cNvPr id="4" name="Picture 3" descr="A person sitting at a desk with headphones on&#10;&#10;AI-generated content may be incorrect.">
            <a:extLst>
              <a:ext uri="{FF2B5EF4-FFF2-40B4-BE49-F238E27FC236}">
                <a16:creationId xmlns:a16="http://schemas.microsoft.com/office/drawing/2014/main" id="{0FF88AFF-B2B1-55EE-B826-5D1C914BF7C4}"/>
              </a:ext>
            </a:extLst>
          </p:cNvPr>
          <p:cNvPicPr>
            <a:picLocks noChangeAspect="1"/>
          </p:cNvPicPr>
          <p:nvPr/>
        </p:nvPicPr>
        <p:blipFill>
          <a:blip r:embed="rId4"/>
          <a:stretch>
            <a:fillRect/>
          </a:stretch>
        </p:blipFill>
        <p:spPr>
          <a:xfrm>
            <a:off x="919237" y="1475628"/>
            <a:ext cx="10438191" cy="4741315"/>
          </a:xfrm>
          <a:prstGeom prst="rect">
            <a:avLst/>
          </a:prstGeom>
        </p:spPr>
      </p:pic>
      <p:pic>
        <p:nvPicPr>
          <p:cNvPr id="6" name="Picture 5" descr="A black and white drawing of a car&#10;&#10;AI-generated content may be incorrect.">
            <a:extLst>
              <a:ext uri="{FF2B5EF4-FFF2-40B4-BE49-F238E27FC236}">
                <a16:creationId xmlns:a16="http://schemas.microsoft.com/office/drawing/2014/main" id="{B045F892-0557-1875-8FD6-614D5DAF9903}"/>
              </a:ext>
            </a:extLst>
          </p:cNvPr>
          <p:cNvPicPr>
            <a:picLocks noChangeAspect="1"/>
          </p:cNvPicPr>
          <p:nvPr/>
        </p:nvPicPr>
        <p:blipFill>
          <a:blip r:embed="rId5"/>
          <a:srcRect l="15447" t="633" r="13008" b="633"/>
          <a:stretch>
            <a:fillRect/>
          </a:stretch>
        </p:blipFill>
        <p:spPr>
          <a:xfrm rot="5400000">
            <a:off x="10342341" y="111776"/>
            <a:ext cx="824572" cy="1457687"/>
          </a:xfrm>
          <a:prstGeom prst="rect">
            <a:avLst/>
          </a:prstGeom>
        </p:spPr>
      </p:pic>
    </p:spTree>
    <p:extLst>
      <p:ext uri="{BB962C8B-B14F-4D97-AF65-F5344CB8AC3E}">
        <p14:creationId xmlns:p14="http://schemas.microsoft.com/office/powerpoint/2010/main" val="699889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7E3A2-4EE6-EC3A-285B-6B517AC4A8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839E03-14D4-ED7E-135F-E2B15FE049BA}"/>
              </a:ext>
            </a:extLst>
          </p:cNvPr>
          <p:cNvSpPr>
            <a:spLocks noGrp="1"/>
          </p:cNvSpPr>
          <p:nvPr>
            <p:ph type="title"/>
          </p:nvPr>
        </p:nvSpPr>
        <p:spPr/>
        <p:txBody>
          <a:bodyPr/>
          <a:lstStyle/>
          <a:p>
            <a:r>
              <a:rPr lang="en-US"/>
              <a:t>Fall Orientation</a:t>
            </a:r>
          </a:p>
        </p:txBody>
      </p:sp>
      <p:pic>
        <p:nvPicPr>
          <p:cNvPr id="4" name="Content Placeholder 3">
            <a:extLst>
              <a:ext uri="{FF2B5EF4-FFF2-40B4-BE49-F238E27FC236}">
                <a16:creationId xmlns:a16="http://schemas.microsoft.com/office/drawing/2014/main" id="{A777D30A-3ED9-F6E9-A967-5468D73F51C5}"/>
              </a:ext>
            </a:extLst>
          </p:cNvPr>
          <p:cNvPicPr>
            <a:picLocks noGrp="1" noChangeAspect="1"/>
          </p:cNvPicPr>
          <p:nvPr>
            <p:ph idx="1"/>
          </p:nvPr>
        </p:nvPicPr>
        <p:blipFill>
          <a:blip r:embed="rId3"/>
          <a:stretch>
            <a:fillRect/>
          </a:stretch>
        </p:blipFill>
        <p:spPr>
          <a:xfrm>
            <a:off x="485963" y="2073350"/>
            <a:ext cx="5124717" cy="2674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12">
            <a:extLst>
              <a:ext uri="{FF2B5EF4-FFF2-40B4-BE49-F238E27FC236}">
                <a16:creationId xmlns:a16="http://schemas.microsoft.com/office/drawing/2014/main" id="{564FE827-3714-549E-C210-B3EE937902CC}"/>
              </a:ext>
            </a:extLst>
          </p:cNvPr>
          <p:cNvSpPr txBox="1">
            <a:spLocks/>
          </p:cNvSpPr>
          <p:nvPr/>
        </p:nvSpPr>
        <p:spPr>
          <a:xfrm>
            <a:off x="653464" y="1443451"/>
            <a:ext cx="4789714" cy="629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Stations used at orientation</a:t>
            </a:r>
          </a:p>
        </p:txBody>
      </p:sp>
      <p:pic>
        <p:nvPicPr>
          <p:cNvPr id="3" name="Picture 2" descr="A group of people standing around a printer&#10;&#10;AI-generated content may be incorrect.">
            <a:extLst>
              <a:ext uri="{FF2B5EF4-FFF2-40B4-BE49-F238E27FC236}">
                <a16:creationId xmlns:a16="http://schemas.microsoft.com/office/drawing/2014/main" id="{D073BDD8-7DD6-3D3C-E35F-9EFF990AA2FC}"/>
              </a:ext>
            </a:extLst>
          </p:cNvPr>
          <p:cNvPicPr>
            <a:picLocks noChangeAspect="1"/>
          </p:cNvPicPr>
          <p:nvPr/>
        </p:nvPicPr>
        <p:blipFill>
          <a:blip r:embed="rId4"/>
          <a:stretch>
            <a:fillRect/>
          </a:stretch>
        </p:blipFill>
        <p:spPr>
          <a:xfrm>
            <a:off x="6263266" y="2072268"/>
            <a:ext cx="3902929" cy="2917904"/>
          </a:xfrm>
          <a:prstGeom prst="rect">
            <a:avLst/>
          </a:prstGeom>
        </p:spPr>
      </p:pic>
    </p:spTree>
    <p:extLst>
      <p:ext uri="{BB962C8B-B14F-4D97-AF65-F5344CB8AC3E}">
        <p14:creationId xmlns:p14="http://schemas.microsoft.com/office/powerpoint/2010/main" val="745708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BB584-BC99-6783-3839-213B93C21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D3F3B3-91CA-9ADC-1947-FFC183BA59DC}"/>
              </a:ext>
            </a:extLst>
          </p:cNvPr>
          <p:cNvSpPr>
            <a:spLocks noGrp="1"/>
          </p:cNvSpPr>
          <p:nvPr>
            <p:ph type="title"/>
          </p:nvPr>
        </p:nvSpPr>
        <p:spPr/>
        <p:txBody>
          <a:bodyPr/>
          <a:lstStyle/>
          <a:p>
            <a:r>
              <a:rPr lang="en-US"/>
              <a:t>Fall Orientation</a:t>
            </a:r>
          </a:p>
        </p:txBody>
      </p:sp>
      <p:sp>
        <p:nvSpPr>
          <p:cNvPr id="4" name="Content Placeholder 2">
            <a:extLst>
              <a:ext uri="{FF2B5EF4-FFF2-40B4-BE49-F238E27FC236}">
                <a16:creationId xmlns:a16="http://schemas.microsoft.com/office/drawing/2014/main" id="{B3648DD8-80D6-2BD2-2902-57EDDD6D9F90}"/>
              </a:ext>
            </a:extLst>
          </p:cNvPr>
          <p:cNvSpPr txBox="1">
            <a:spLocks/>
          </p:cNvSpPr>
          <p:nvPr/>
        </p:nvSpPr>
        <p:spPr>
          <a:xfrm>
            <a:off x="447467" y="1622618"/>
            <a:ext cx="3373814" cy="43071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Avenir Next LT Pro Demi"/>
                <a:cs typeface="Arial"/>
              </a:rPr>
              <a:t>Technology can be a challenge</a:t>
            </a:r>
          </a:p>
          <a:p>
            <a:pPr marL="0" indent="0">
              <a:buFont typeface="Arial" panose="020B0604020202020204" pitchFamily="34" charset="0"/>
              <a:buNone/>
            </a:pPr>
            <a:endParaRPr lang="en-US"/>
          </a:p>
          <a:p>
            <a:endParaRPr lang="en-US"/>
          </a:p>
        </p:txBody>
      </p:sp>
      <p:pic>
        <p:nvPicPr>
          <p:cNvPr id="5" name="Picture 4" descr="A screenshot of a website&#10;&#10;AI-generated content may be incorrect.">
            <a:extLst>
              <a:ext uri="{FF2B5EF4-FFF2-40B4-BE49-F238E27FC236}">
                <a16:creationId xmlns:a16="http://schemas.microsoft.com/office/drawing/2014/main" id="{49591B4D-F71E-20CB-4F70-B038DA6BF7D2}"/>
              </a:ext>
            </a:extLst>
          </p:cNvPr>
          <p:cNvPicPr>
            <a:picLocks noChangeAspect="1"/>
          </p:cNvPicPr>
          <p:nvPr/>
        </p:nvPicPr>
        <p:blipFill>
          <a:blip r:embed="rId3"/>
          <a:stretch>
            <a:fillRect/>
          </a:stretch>
        </p:blipFill>
        <p:spPr>
          <a:xfrm>
            <a:off x="5823486" y="328035"/>
            <a:ext cx="5899898" cy="2934261"/>
          </a:xfrm>
          <a:prstGeom prst="rect">
            <a:avLst/>
          </a:prstGeom>
          <a:ln>
            <a:solidFill>
              <a:schemeClr val="tx1"/>
            </a:solidFill>
          </a:ln>
        </p:spPr>
      </p:pic>
      <p:pic>
        <p:nvPicPr>
          <p:cNvPr id="8" name="Content Placeholder 3" descr="A screenshot of a computer&#10;&#10;AI-generated content may be incorrect.">
            <a:extLst>
              <a:ext uri="{FF2B5EF4-FFF2-40B4-BE49-F238E27FC236}">
                <a16:creationId xmlns:a16="http://schemas.microsoft.com/office/drawing/2014/main" id="{4EE4CD01-8532-FAB7-3C1D-87A04D9341DB}"/>
              </a:ext>
            </a:extLst>
          </p:cNvPr>
          <p:cNvPicPr>
            <a:picLocks noChangeAspect="1"/>
          </p:cNvPicPr>
          <p:nvPr/>
        </p:nvPicPr>
        <p:blipFill>
          <a:blip r:embed="rId4"/>
          <a:srcRect l="12404" t="16920" r="12589" b="17474"/>
          <a:stretch>
            <a:fillRect/>
          </a:stretch>
        </p:blipFill>
        <p:spPr>
          <a:xfrm>
            <a:off x="451920" y="3102367"/>
            <a:ext cx="5371340" cy="3024628"/>
          </a:xfrm>
          <a:prstGeom prst="rect">
            <a:avLst/>
          </a:prstGeom>
          <a:ln>
            <a:solidFill>
              <a:schemeClr val="tx1"/>
            </a:solidFill>
          </a:ln>
        </p:spPr>
      </p:pic>
    </p:spTree>
    <p:extLst>
      <p:ext uri="{BB962C8B-B14F-4D97-AF65-F5344CB8AC3E}">
        <p14:creationId xmlns:p14="http://schemas.microsoft.com/office/powerpoint/2010/main" val="2087610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143D0-49C1-5C07-BA9A-A08CE915C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4AD474-84B3-A124-0F87-895869FFC2E4}"/>
              </a:ext>
            </a:extLst>
          </p:cNvPr>
          <p:cNvSpPr>
            <a:spLocks noGrp="1"/>
          </p:cNvSpPr>
          <p:nvPr>
            <p:ph type="title"/>
          </p:nvPr>
        </p:nvSpPr>
        <p:spPr/>
        <p:txBody>
          <a:bodyPr/>
          <a:lstStyle/>
          <a:p>
            <a:r>
              <a:rPr lang="en-US"/>
              <a:t>Fall Orientation</a:t>
            </a:r>
          </a:p>
        </p:txBody>
      </p:sp>
      <p:pic>
        <p:nvPicPr>
          <p:cNvPr id="7" name="Content Placeholder 6">
            <a:extLst>
              <a:ext uri="{FF2B5EF4-FFF2-40B4-BE49-F238E27FC236}">
                <a16:creationId xmlns:a16="http://schemas.microsoft.com/office/drawing/2014/main" id="{E0CF6111-C45E-39D3-678C-2471EE984600}"/>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5286879" y="1249135"/>
            <a:ext cx="5694725" cy="3914444"/>
          </a:xfrm>
        </p:spPr>
      </p:pic>
      <p:sp>
        <p:nvSpPr>
          <p:cNvPr id="4" name="Content Placeholder 2">
            <a:extLst>
              <a:ext uri="{FF2B5EF4-FFF2-40B4-BE49-F238E27FC236}">
                <a16:creationId xmlns:a16="http://schemas.microsoft.com/office/drawing/2014/main" id="{73DFB704-6067-41DC-FD27-95FBFC615499}"/>
              </a:ext>
            </a:extLst>
          </p:cNvPr>
          <p:cNvSpPr txBox="1">
            <a:spLocks/>
          </p:cNvSpPr>
          <p:nvPr/>
        </p:nvSpPr>
        <p:spPr>
          <a:xfrm>
            <a:off x="447467" y="1622618"/>
            <a:ext cx="3373814" cy="43071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Avenir Next LT Pro Demi"/>
              <a:cs typeface="Arial"/>
            </a:endParaRPr>
          </a:p>
          <a:p>
            <a:pPr marL="0" indent="0">
              <a:buFont typeface="Arial" panose="020B0604020202020204" pitchFamily="34" charset="0"/>
              <a:buNone/>
            </a:pPr>
            <a:endParaRPr lang="en-US"/>
          </a:p>
          <a:p>
            <a:pPr marL="0" indent="0">
              <a:buNone/>
            </a:pPr>
            <a:r>
              <a:rPr lang="en-US">
                <a:latin typeface="Avenir Next LT Pro Demi"/>
                <a:cs typeface="Arial"/>
              </a:rPr>
              <a:t>Be ready to adapt!</a:t>
            </a:r>
          </a:p>
          <a:p>
            <a:pPr marL="0" indent="0">
              <a:buNone/>
            </a:pPr>
            <a:endParaRPr lang="en-US"/>
          </a:p>
          <a:p>
            <a:endParaRPr lang="en-US"/>
          </a:p>
        </p:txBody>
      </p:sp>
    </p:spTree>
    <p:extLst>
      <p:ext uri="{BB962C8B-B14F-4D97-AF65-F5344CB8AC3E}">
        <p14:creationId xmlns:p14="http://schemas.microsoft.com/office/powerpoint/2010/main" val="2654707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80B07E4-05E4-DA8C-D6B2-116A0E26946C}"/>
              </a:ext>
            </a:extLst>
          </p:cNvPr>
          <p:cNvSpPr>
            <a:spLocks noGrp="1"/>
          </p:cNvSpPr>
          <p:nvPr>
            <p:ph type="subTitle" idx="1"/>
          </p:nvPr>
        </p:nvSpPr>
        <p:spPr/>
        <p:txBody>
          <a:bodyPr vert="horz" lIns="91440" tIns="45720" rIns="91440" bIns="45720" rtlCol="0" anchor="t">
            <a:normAutofit fontScale="92500"/>
          </a:bodyPr>
          <a:lstStyle/>
          <a:p>
            <a:r>
              <a:rPr lang="en-US" dirty="0">
                <a:latin typeface="Avenir Next LT Pro Demi"/>
                <a:cs typeface="Arial"/>
              </a:rPr>
              <a:t>Presented by:</a:t>
            </a:r>
            <a:br>
              <a:rPr lang="en-US" dirty="0"/>
            </a:br>
            <a:br>
              <a:rPr lang="en-US" dirty="0"/>
            </a:br>
            <a:r>
              <a:rPr lang="en-US" dirty="0">
                <a:solidFill>
                  <a:schemeClr val="tx1"/>
                </a:solidFill>
                <a:latin typeface="Avenir Next LT Pro Demi"/>
                <a:cs typeface="Arial"/>
              </a:rPr>
              <a:t>Renée Barney,</a:t>
            </a:r>
            <a:r>
              <a:rPr lang="en-US" dirty="0">
                <a:latin typeface="Avenir Next LT Pro Demi"/>
                <a:cs typeface="Arial"/>
              </a:rPr>
              <a:t> Information Literacy &amp; Technology Librarian</a:t>
            </a:r>
            <a:br>
              <a:rPr lang="en-US" dirty="0"/>
            </a:br>
            <a:r>
              <a:rPr lang="en-US" dirty="0">
                <a:solidFill>
                  <a:schemeClr val="tx1"/>
                </a:solidFill>
                <a:latin typeface="Avenir Next LT Pro Demi"/>
                <a:cs typeface="Arial"/>
              </a:rPr>
              <a:t>Meredith Borchardt,</a:t>
            </a:r>
            <a:r>
              <a:rPr lang="en-US" dirty="0">
                <a:latin typeface="Avenir Next LT Pro Demi"/>
                <a:cs typeface="Arial"/>
              </a:rPr>
              <a:t> Student Employment &amp; Circulation Services Supervisor</a:t>
            </a:r>
            <a:br>
              <a:rPr lang="en-US" b="0" dirty="0"/>
            </a:br>
            <a:r>
              <a:rPr lang="en-US" dirty="0">
                <a:solidFill>
                  <a:schemeClr val="tx1"/>
                </a:solidFill>
                <a:latin typeface="Avenir Next LT Pro Demi"/>
                <a:cs typeface="Arial"/>
              </a:rPr>
              <a:t>Julie Fedeler,</a:t>
            </a:r>
            <a:r>
              <a:rPr lang="en-US" dirty="0">
                <a:latin typeface="Avenir Next LT Pro Demi"/>
                <a:cs typeface="Arial"/>
              </a:rPr>
              <a:t> Interlibrary Loan &amp; Evening Supervisor</a:t>
            </a:r>
            <a:endParaRPr lang="en-US" b="0" dirty="0">
              <a:latin typeface="Avenir Next LT Pro Demi"/>
              <a:cs typeface="Arial"/>
            </a:endParaRPr>
          </a:p>
        </p:txBody>
      </p:sp>
      <p:sp>
        <p:nvSpPr>
          <p:cNvPr id="3" name="Title 2">
            <a:extLst>
              <a:ext uri="{FF2B5EF4-FFF2-40B4-BE49-F238E27FC236}">
                <a16:creationId xmlns:a16="http://schemas.microsoft.com/office/drawing/2014/main" id="{8035FCD8-46C8-DFAF-A792-04530D047D9A}"/>
              </a:ext>
            </a:extLst>
          </p:cNvPr>
          <p:cNvSpPr>
            <a:spLocks noGrp="1"/>
          </p:cNvSpPr>
          <p:nvPr>
            <p:ph type="title"/>
          </p:nvPr>
        </p:nvSpPr>
        <p:spPr>
          <a:noFill/>
        </p:spPr>
        <p:txBody>
          <a:bodyPr/>
          <a:lstStyle/>
          <a:p>
            <a:r>
              <a:rPr lang="en-US">
                <a:latin typeface="Avenir Next LT Pro Demi"/>
                <a:cs typeface="Arial"/>
              </a:rPr>
              <a:t>Training Library Student Employees: Always Evolving</a:t>
            </a:r>
          </a:p>
        </p:txBody>
      </p:sp>
    </p:spTree>
    <p:extLst>
      <p:ext uri="{BB962C8B-B14F-4D97-AF65-F5344CB8AC3E}">
        <p14:creationId xmlns:p14="http://schemas.microsoft.com/office/powerpoint/2010/main" val="2081099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D9837-1763-9BFD-A1A6-DC89B4CC09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D082A4-62FA-9725-28D5-32F36CC0B65E}"/>
              </a:ext>
            </a:extLst>
          </p:cNvPr>
          <p:cNvSpPr>
            <a:spLocks noGrp="1"/>
          </p:cNvSpPr>
          <p:nvPr>
            <p:ph type="title"/>
          </p:nvPr>
        </p:nvSpPr>
        <p:spPr/>
        <p:txBody>
          <a:bodyPr/>
          <a:lstStyle/>
          <a:p>
            <a:r>
              <a:rPr lang="en-US"/>
              <a:t>Fall Orientation</a:t>
            </a:r>
          </a:p>
        </p:txBody>
      </p:sp>
      <p:pic>
        <p:nvPicPr>
          <p:cNvPr id="5" name="Content Placeholder 4" descr="A black and white drawing of a car&#10;&#10;AI-generated content may be incorrect.">
            <a:extLst>
              <a:ext uri="{FF2B5EF4-FFF2-40B4-BE49-F238E27FC236}">
                <a16:creationId xmlns:a16="http://schemas.microsoft.com/office/drawing/2014/main" id="{386F8C12-3412-D809-403D-184AB16C0E67}"/>
              </a:ext>
            </a:extLst>
          </p:cNvPr>
          <p:cNvPicPr>
            <a:picLocks noGrp="1" noChangeAspect="1"/>
          </p:cNvPicPr>
          <p:nvPr>
            <p:ph idx="1"/>
          </p:nvPr>
        </p:nvPicPr>
        <p:blipFill>
          <a:blip r:embed="rId3"/>
          <a:srcRect l="9333" r="10667"/>
          <a:stretch>
            <a:fillRect/>
          </a:stretch>
        </p:blipFill>
        <p:spPr>
          <a:xfrm rot="5400000">
            <a:off x="10050575" y="79969"/>
            <a:ext cx="1127760" cy="1866900"/>
          </a:xfrm>
          <a:prstGeom prst="rect">
            <a:avLst/>
          </a:prstGeom>
        </p:spPr>
      </p:pic>
      <p:pic>
        <p:nvPicPr>
          <p:cNvPr id="6" name="Picture 5" descr="A cartoon of a child sitting at a desk&#10;&#10;AI-generated content may be incorrect.">
            <a:extLst>
              <a:ext uri="{FF2B5EF4-FFF2-40B4-BE49-F238E27FC236}">
                <a16:creationId xmlns:a16="http://schemas.microsoft.com/office/drawing/2014/main" id="{8D5A1403-CD40-8B24-2B96-B6D577C7B7A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590420" y="1460500"/>
            <a:ext cx="3926113" cy="3864428"/>
          </a:xfrm>
          <a:prstGeom prst="rect">
            <a:avLst/>
          </a:prstGeom>
        </p:spPr>
      </p:pic>
      <p:sp>
        <p:nvSpPr>
          <p:cNvPr id="4" name="Content Placeholder 2">
            <a:extLst>
              <a:ext uri="{FF2B5EF4-FFF2-40B4-BE49-F238E27FC236}">
                <a16:creationId xmlns:a16="http://schemas.microsoft.com/office/drawing/2014/main" id="{6E55299D-C8E1-7113-AAB3-C177339B2444}"/>
              </a:ext>
            </a:extLst>
          </p:cNvPr>
          <p:cNvSpPr txBox="1">
            <a:spLocks/>
          </p:cNvSpPr>
          <p:nvPr/>
        </p:nvSpPr>
        <p:spPr>
          <a:xfrm>
            <a:off x="447467" y="1622618"/>
            <a:ext cx="3373814" cy="43071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Avenir Next LT Pro Demi"/>
                <a:cs typeface="Arial"/>
              </a:rPr>
              <a:t>Past orientations:</a:t>
            </a:r>
          </a:p>
          <a:p>
            <a:pPr marL="457200" indent="-457200"/>
            <a:r>
              <a:rPr lang="en-US">
                <a:latin typeface="Avenir Next LT Pro Demi"/>
                <a:cs typeface="Arial"/>
              </a:rPr>
              <a:t>Longer</a:t>
            </a:r>
          </a:p>
          <a:p>
            <a:pPr marL="457200" indent="-457200"/>
            <a:r>
              <a:rPr lang="en-US">
                <a:latin typeface="Avenir Next LT Pro Demi"/>
                <a:cs typeface="Arial"/>
              </a:rPr>
              <a:t>All content for all students</a:t>
            </a:r>
          </a:p>
          <a:p>
            <a:pPr marL="457200" indent="-457200"/>
            <a:r>
              <a:rPr lang="en-US">
                <a:latin typeface="Avenir Next LT Pro Demi"/>
                <a:cs typeface="Arial"/>
              </a:rPr>
              <a:t>Little coordination with managers ahead of time</a:t>
            </a:r>
            <a:endParaRPr lang="en-US"/>
          </a:p>
          <a:p>
            <a:pPr marL="0" indent="0">
              <a:buNone/>
            </a:pPr>
            <a:endParaRPr lang="en-US"/>
          </a:p>
          <a:p>
            <a:pPr marL="0" indent="0">
              <a:buNone/>
            </a:pPr>
            <a:endParaRPr lang="en-US"/>
          </a:p>
          <a:p>
            <a:endParaRPr lang="en-US"/>
          </a:p>
        </p:txBody>
      </p:sp>
    </p:spTree>
    <p:extLst>
      <p:ext uri="{BB962C8B-B14F-4D97-AF65-F5344CB8AC3E}">
        <p14:creationId xmlns:p14="http://schemas.microsoft.com/office/powerpoint/2010/main" val="1510216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E3776-9BF2-91DE-9B88-BAC10AA81B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D2178A-374A-8288-73DE-5451A98D5720}"/>
              </a:ext>
            </a:extLst>
          </p:cNvPr>
          <p:cNvSpPr>
            <a:spLocks noGrp="1"/>
          </p:cNvSpPr>
          <p:nvPr>
            <p:ph type="title"/>
          </p:nvPr>
        </p:nvSpPr>
        <p:spPr/>
        <p:txBody>
          <a:bodyPr/>
          <a:lstStyle/>
          <a:p>
            <a:r>
              <a:rPr lang="en-US"/>
              <a:t>Fall Orientation</a:t>
            </a:r>
          </a:p>
        </p:txBody>
      </p:sp>
      <p:pic>
        <p:nvPicPr>
          <p:cNvPr id="7" name="Content Placeholder 6">
            <a:extLst>
              <a:ext uri="{FF2B5EF4-FFF2-40B4-BE49-F238E27FC236}">
                <a16:creationId xmlns:a16="http://schemas.microsoft.com/office/drawing/2014/main" id="{42D5FAD5-9603-E063-BA1D-B3A2A3F9AEE8}"/>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3934593" y="1563018"/>
            <a:ext cx="6051955" cy="4035425"/>
          </a:xfrm>
        </p:spPr>
      </p:pic>
      <p:pic>
        <p:nvPicPr>
          <p:cNvPr id="4" name="Content Placeholder 4" descr="A black and white drawing of a car&#10;&#10;AI-generated content may be incorrect.">
            <a:extLst>
              <a:ext uri="{FF2B5EF4-FFF2-40B4-BE49-F238E27FC236}">
                <a16:creationId xmlns:a16="http://schemas.microsoft.com/office/drawing/2014/main" id="{74C1F3A2-1DD7-A406-1A99-315619044500}"/>
              </a:ext>
            </a:extLst>
          </p:cNvPr>
          <p:cNvPicPr>
            <a:picLocks noChangeAspect="1"/>
          </p:cNvPicPr>
          <p:nvPr/>
        </p:nvPicPr>
        <p:blipFill>
          <a:blip r:embed="rId5"/>
          <a:srcRect l="9333" r="10667"/>
          <a:stretch>
            <a:fillRect/>
          </a:stretch>
        </p:blipFill>
        <p:spPr>
          <a:xfrm rot="5400000">
            <a:off x="10050575" y="79969"/>
            <a:ext cx="1127760" cy="1866900"/>
          </a:xfrm>
          <a:prstGeom prst="rect">
            <a:avLst/>
          </a:prstGeom>
        </p:spPr>
      </p:pic>
      <p:sp>
        <p:nvSpPr>
          <p:cNvPr id="5" name="Content Placeholder 2">
            <a:extLst>
              <a:ext uri="{FF2B5EF4-FFF2-40B4-BE49-F238E27FC236}">
                <a16:creationId xmlns:a16="http://schemas.microsoft.com/office/drawing/2014/main" id="{B814FA0E-0B32-C001-C8CB-522D71AF4D8A}"/>
              </a:ext>
            </a:extLst>
          </p:cNvPr>
          <p:cNvSpPr txBox="1">
            <a:spLocks/>
          </p:cNvSpPr>
          <p:nvPr/>
        </p:nvSpPr>
        <p:spPr>
          <a:xfrm>
            <a:off x="447467" y="1622618"/>
            <a:ext cx="3373814" cy="43071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Avenir Next LT Pro Demi"/>
                <a:cs typeface="Arial"/>
              </a:rPr>
              <a:t>Online orientation:</a:t>
            </a:r>
          </a:p>
          <a:p>
            <a:pPr marL="0" indent="0">
              <a:buFont typeface="Arial" panose="020B0604020202020204" pitchFamily="34" charset="0"/>
              <a:buNone/>
            </a:pPr>
            <a:endParaRPr lang="en-US"/>
          </a:p>
          <a:p>
            <a:pPr marL="457200" indent="-457200"/>
            <a:r>
              <a:rPr lang="en-US">
                <a:latin typeface="Avenir Next LT Pro Demi"/>
                <a:cs typeface="Arial"/>
              </a:rPr>
              <a:t>Not ideal</a:t>
            </a:r>
            <a:endParaRPr lang="en-US"/>
          </a:p>
          <a:p>
            <a:pPr marL="457200" indent="-457200"/>
            <a:r>
              <a:rPr lang="en-US">
                <a:latin typeface="Avenir Next LT Pro Demi"/>
                <a:cs typeface="Arial"/>
              </a:rPr>
              <a:t>Lacking in team-building</a:t>
            </a:r>
            <a:endParaRPr lang="en-US"/>
          </a:p>
          <a:p>
            <a:pPr marL="457200" indent="-457200"/>
            <a:r>
              <a:rPr lang="en-US">
                <a:latin typeface="Avenir Next LT Pro Demi"/>
                <a:cs typeface="Arial"/>
              </a:rPr>
              <a:t>Useful tool</a:t>
            </a:r>
            <a:endParaRPr lang="en-US"/>
          </a:p>
          <a:p>
            <a:pPr marL="0" indent="0">
              <a:buNone/>
            </a:pPr>
            <a:endParaRPr lang="en-US"/>
          </a:p>
          <a:p>
            <a:endParaRPr lang="en-US"/>
          </a:p>
        </p:txBody>
      </p:sp>
    </p:spTree>
    <p:extLst>
      <p:ext uri="{BB962C8B-B14F-4D97-AF65-F5344CB8AC3E}">
        <p14:creationId xmlns:p14="http://schemas.microsoft.com/office/powerpoint/2010/main" val="2657059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FD94E-4D0C-7B02-3A58-67A92160D5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9DF36A-D0B9-3AC3-07F9-E5599D206F58}"/>
              </a:ext>
            </a:extLst>
          </p:cNvPr>
          <p:cNvSpPr>
            <a:spLocks noGrp="1"/>
          </p:cNvSpPr>
          <p:nvPr>
            <p:ph type="title"/>
          </p:nvPr>
        </p:nvSpPr>
        <p:spPr/>
        <p:txBody>
          <a:bodyPr/>
          <a:lstStyle/>
          <a:p>
            <a:r>
              <a:rPr lang="en-US"/>
              <a:t>Fall Orientation</a:t>
            </a:r>
          </a:p>
        </p:txBody>
      </p:sp>
      <p:pic>
        <p:nvPicPr>
          <p:cNvPr id="5" name="Content Placeholder 4" descr="A black and white drawing of a car&#10;&#10;AI-generated content may be incorrect.">
            <a:extLst>
              <a:ext uri="{FF2B5EF4-FFF2-40B4-BE49-F238E27FC236}">
                <a16:creationId xmlns:a16="http://schemas.microsoft.com/office/drawing/2014/main" id="{322874A4-A699-AAF8-3523-DCF6E747432D}"/>
              </a:ext>
            </a:extLst>
          </p:cNvPr>
          <p:cNvPicPr>
            <a:picLocks noGrp="1" noChangeAspect="1"/>
          </p:cNvPicPr>
          <p:nvPr>
            <p:ph idx="1"/>
          </p:nvPr>
        </p:nvPicPr>
        <p:blipFill>
          <a:blip r:embed="rId3"/>
          <a:srcRect l="25424" r="23164" b="-418"/>
          <a:stretch>
            <a:fillRect/>
          </a:stretch>
        </p:blipFill>
        <p:spPr>
          <a:xfrm rot="5400000">
            <a:off x="10010918" y="-480721"/>
            <a:ext cx="852085" cy="2247740"/>
          </a:xfrm>
          <a:prstGeom prst="rect">
            <a:avLst/>
          </a:prstGeom>
        </p:spPr>
      </p:pic>
      <p:pic>
        <p:nvPicPr>
          <p:cNvPr id="7" name="Picture 6" descr="A group of people standing on stairs&#10;&#10;AI-generated content may be incorrect.">
            <a:extLst>
              <a:ext uri="{FF2B5EF4-FFF2-40B4-BE49-F238E27FC236}">
                <a16:creationId xmlns:a16="http://schemas.microsoft.com/office/drawing/2014/main" id="{9C74DE32-37E1-B128-12B0-3392BC591311}"/>
              </a:ext>
            </a:extLst>
          </p:cNvPr>
          <p:cNvPicPr>
            <a:picLocks noChangeAspect="1"/>
          </p:cNvPicPr>
          <p:nvPr/>
        </p:nvPicPr>
        <p:blipFill>
          <a:blip r:embed="rId4"/>
          <a:stretch>
            <a:fillRect/>
          </a:stretch>
        </p:blipFill>
        <p:spPr>
          <a:xfrm>
            <a:off x="4444999" y="834571"/>
            <a:ext cx="3797905" cy="5309810"/>
          </a:xfrm>
          <a:prstGeom prst="rect">
            <a:avLst/>
          </a:prstGeom>
        </p:spPr>
      </p:pic>
      <p:sp>
        <p:nvSpPr>
          <p:cNvPr id="4" name="Content Placeholder 2">
            <a:extLst>
              <a:ext uri="{FF2B5EF4-FFF2-40B4-BE49-F238E27FC236}">
                <a16:creationId xmlns:a16="http://schemas.microsoft.com/office/drawing/2014/main" id="{60EFC283-D62E-1762-DBA0-791DE7BFE4A1}"/>
              </a:ext>
            </a:extLst>
          </p:cNvPr>
          <p:cNvSpPr txBox="1">
            <a:spLocks/>
          </p:cNvSpPr>
          <p:nvPr/>
        </p:nvSpPr>
        <p:spPr>
          <a:xfrm>
            <a:off x="447467" y="1622618"/>
            <a:ext cx="3987963" cy="43071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Avenir Next LT Pro Demi"/>
                <a:cs typeface="Arial"/>
              </a:rPr>
              <a:t>Future plans:</a:t>
            </a:r>
          </a:p>
          <a:p>
            <a:pPr marL="0" indent="0">
              <a:buNone/>
            </a:pPr>
            <a:endParaRPr lang="en-US">
              <a:latin typeface="Avenir Next LT Pro Demi"/>
              <a:cs typeface="Arial"/>
            </a:endParaRPr>
          </a:p>
          <a:p>
            <a:pPr marL="457200" indent="-457200"/>
            <a:r>
              <a:rPr lang="en-US">
                <a:latin typeface="Avenir Next LT Pro Demi"/>
                <a:cs typeface="Arial"/>
              </a:rPr>
              <a:t>Maintain some face-to-face time</a:t>
            </a:r>
          </a:p>
          <a:p>
            <a:pPr marL="457200" indent="-457200"/>
            <a:r>
              <a:rPr lang="en-US">
                <a:latin typeface="Avenir Next LT Pro Demi"/>
                <a:cs typeface="Arial"/>
              </a:rPr>
              <a:t>Keep evolving</a:t>
            </a:r>
            <a:endParaRPr lang="en-US"/>
          </a:p>
          <a:p>
            <a:pPr marL="0" indent="0">
              <a:buNone/>
            </a:pPr>
            <a:endParaRPr lang="en-US"/>
          </a:p>
          <a:p>
            <a:pPr marL="0" indent="0">
              <a:buNone/>
            </a:pPr>
            <a:endParaRPr lang="en-US"/>
          </a:p>
          <a:p>
            <a:endParaRPr lang="en-US"/>
          </a:p>
        </p:txBody>
      </p:sp>
    </p:spTree>
    <p:extLst>
      <p:ext uri="{BB962C8B-B14F-4D97-AF65-F5344CB8AC3E}">
        <p14:creationId xmlns:p14="http://schemas.microsoft.com/office/powerpoint/2010/main" val="167260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1F93C-AC2A-3E7E-A9F8-CC1608F4B33A}"/>
              </a:ext>
            </a:extLst>
          </p:cNvPr>
          <p:cNvSpPr>
            <a:spLocks noGrp="1"/>
          </p:cNvSpPr>
          <p:nvPr>
            <p:ph type="title"/>
          </p:nvPr>
        </p:nvSpPr>
        <p:spPr/>
        <p:txBody>
          <a:bodyPr/>
          <a:lstStyle/>
          <a:p>
            <a:r>
              <a:rPr lang="en-US">
                <a:latin typeface="Avenir Next LT Pro Demi"/>
                <a:cs typeface="Arial"/>
              </a:rPr>
              <a:t>Mentoring</a:t>
            </a:r>
            <a:endParaRPr lang="en-US"/>
          </a:p>
        </p:txBody>
      </p:sp>
    </p:spTree>
    <p:extLst>
      <p:ext uri="{BB962C8B-B14F-4D97-AF65-F5344CB8AC3E}">
        <p14:creationId xmlns:p14="http://schemas.microsoft.com/office/powerpoint/2010/main" val="1950122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E7BAF-B5A8-B97C-B028-8D917B595EA9}"/>
              </a:ext>
            </a:extLst>
          </p:cNvPr>
          <p:cNvSpPr>
            <a:spLocks noGrp="1"/>
          </p:cNvSpPr>
          <p:nvPr>
            <p:ph type="title"/>
          </p:nvPr>
        </p:nvSpPr>
        <p:spPr/>
        <p:txBody>
          <a:bodyPr/>
          <a:lstStyle/>
          <a:p>
            <a:r>
              <a:rPr lang="en-US"/>
              <a:t>Mentors</a:t>
            </a:r>
          </a:p>
        </p:txBody>
      </p:sp>
      <p:pic>
        <p:nvPicPr>
          <p:cNvPr id="5" name="Picture 4">
            <a:extLst>
              <a:ext uri="{FF2B5EF4-FFF2-40B4-BE49-F238E27FC236}">
                <a16:creationId xmlns:a16="http://schemas.microsoft.com/office/drawing/2014/main" id="{D62B34FF-8E2A-1EAE-0DE9-82728F7FF44D}"/>
              </a:ext>
            </a:extLst>
          </p:cNvPr>
          <p:cNvPicPr>
            <a:picLocks noChangeAspect="1"/>
          </p:cNvPicPr>
          <p:nvPr/>
        </p:nvPicPr>
        <p:blipFill>
          <a:blip r:embed="rId3"/>
          <a:stretch>
            <a:fillRect/>
          </a:stretch>
        </p:blipFill>
        <p:spPr>
          <a:xfrm>
            <a:off x="3826713" y="512354"/>
            <a:ext cx="5628134" cy="5825619"/>
          </a:xfrm>
          <a:prstGeom prst="rect">
            <a:avLst/>
          </a:prstGeom>
          <a:ln w="12700">
            <a:solidFill>
              <a:schemeClr val="tx1"/>
            </a:solidFill>
          </a:ln>
        </p:spPr>
      </p:pic>
      <p:pic>
        <p:nvPicPr>
          <p:cNvPr id="3" name="Picture 2" descr="A black and white drawing of a car&#10;&#10;AI-generated content may be incorrect.">
            <a:extLst>
              <a:ext uri="{FF2B5EF4-FFF2-40B4-BE49-F238E27FC236}">
                <a16:creationId xmlns:a16="http://schemas.microsoft.com/office/drawing/2014/main" id="{0C102AB7-672A-1071-4B36-2F304D48BA46}"/>
              </a:ext>
            </a:extLst>
          </p:cNvPr>
          <p:cNvPicPr>
            <a:picLocks noChangeAspect="1"/>
          </p:cNvPicPr>
          <p:nvPr/>
        </p:nvPicPr>
        <p:blipFill>
          <a:blip r:embed="rId4"/>
          <a:srcRect l="15447" t="633" r="13008" b="633"/>
          <a:stretch>
            <a:fillRect/>
          </a:stretch>
        </p:blipFill>
        <p:spPr>
          <a:xfrm rot="5400000">
            <a:off x="10499579" y="-9176"/>
            <a:ext cx="824572" cy="1457687"/>
          </a:xfrm>
          <a:prstGeom prst="rect">
            <a:avLst/>
          </a:prstGeom>
        </p:spPr>
      </p:pic>
      <p:sp>
        <p:nvSpPr>
          <p:cNvPr id="7" name="Content Placeholder 2">
            <a:extLst>
              <a:ext uri="{FF2B5EF4-FFF2-40B4-BE49-F238E27FC236}">
                <a16:creationId xmlns:a16="http://schemas.microsoft.com/office/drawing/2014/main" id="{8B061F95-58AF-671B-E496-9E234BE4112D}"/>
              </a:ext>
            </a:extLst>
          </p:cNvPr>
          <p:cNvSpPr txBox="1">
            <a:spLocks/>
          </p:cNvSpPr>
          <p:nvPr/>
        </p:nvSpPr>
        <p:spPr>
          <a:xfrm>
            <a:off x="447467" y="1622618"/>
            <a:ext cx="3373814" cy="43071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Avenir Next LT Pro Demi"/>
                <a:cs typeface="Arial"/>
              </a:rPr>
              <a:t>First joint activity:</a:t>
            </a:r>
          </a:p>
          <a:p>
            <a:pPr marL="0" indent="0">
              <a:buNone/>
            </a:pPr>
            <a:endParaRPr lang="en-US">
              <a:latin typeface="Avenir Next LT Pro Demi"/>
              <a:cs typeface="Arial"/>
            </a:endParaRPr>
          </a:p>
          <a:p>
            <a:pPr marL="0" indent="0">
              <a:buNone/>
            </a:pPr>
            <a:r>
              <a:rPr lang="en-US">
                <a:latin typeface="Avenir Next LT Pro Demi"/>
                <a:cs typeface="Arial"/>
              </a:rPr>
              <a:t>Tour of the library space</a:t>
            </a:r>
          </a:p>
          <a:p>
            <a:pPr marL="0" indent="0">
              <a:buNone/>
            </a:pPr>
            <a:endParaRPr lang="en-US"/>
          </a:p>
          <a:p>
            <a:endParaRPr lang="en-US"/>
          </a:p>
        </p:txBody>
      </p:sp>
    </p:spTree>
    <p:extLst>
      <p:ext uri="{BB962C8B-B14F-4D97-AF65-F5344CB8AC3E}">
        <p14:creationId xmlns:p14="http://schemas.microsoft.com/office/powerpoint/2010/main" val="2004460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973E6-3D9D-1D48-3448-D9A2637B9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F8DD61-2662-7BF9-481D-D27D79548605}"/>
              </a:ext>
            </a:extLst>
          </p:cNvPr>
          <p:cNvSpPr>
            <a:spLocks noGrp="1"/>
          </p:cNvSpPr>
          <p:nvPr>
            <p:ph type="title"/>
          </p:nvPr>
        </p:nvSpPr>
        <p:spPr/>
        <p:txBody>
          <a:bodyPr/>
          <a:lstStyle/>
          <a:p>
            <a:r>
              <a:rPr lang="en-US"/>
              <a:t>Mentors</a:t>
            </a:r>
          </a:p>
        </p:txBody>
      </p:sp>
      <p:pic>
        <p:nvPicPr>
          <p:cNvPr id="3" name="Picture 2" descr="A person and person at a desk&#10;&#10;AI-generated content may be incorrect.">
            <a:extLst>
              <a:ext uri="{FF2B5EF4-FFF2-40B4-BE49-F238E27FC236}">
                <a16:creationId xmlns:a16="http://schemas.microsoft.com/office/drawing/2014/main" id="{BA3D6D1B-6D62-5AED-4611-1EBC9FFACB96}"/>
              </a:ext>
            </a:extLst>
          </p:cNvPr>
          <p:cNvPicPr>
            <a:picLocks noChangeAspect="1"/>
          </p:cNvPicPr>
          <p:nvPr/>
        </p:nvPicPr>
        <p:blipFill>
          <a:blip r:embed="rId3"/>
          <a:srcRect t="8019" r="21905" b="23438"/>
          <a:stretch>
            <a:fillRect/>
          </a:stretch>
        </p:blipFill>
        <p:spPr>
          <a:xfrm>
            <a:off x="4953326" y="1621533"/>
            <a:ext cx="5741474" cy="3799415"/>
          </a:xfrm>
          <a:prstGeom prst="rect">
            <a:avLst/>
          </a:prstGeom>
        </p:spPr>
      </p:pic>
      <p:sp>
        <p:nvSpPr>
          <p:cNvPr id="6" name="Content Placeholder 2">
            <a:extLst>
              <a:ext uri="{FF2B5EF4-FFF2-40B4-BE49-F238E27FC236}">
                <a16:creationId xmlns:a16="http://schemas.microsoft.com/office/drawing/2014/main" id="{AB43ABF8-9081-E436-633B-C6307675D4A3}"/>
              </a:ext>
            </a:extLst>
          </p:cNvPr>
          <p:cNvSpPr txBox="1">
            <a:spLocks/>
          </p:cNvSpPr>
          <p:nvPr/>
        </p:nvSpPr>
        <p:spPr>
          <a:xfrm>
            <a:off x="447467" y="1622618"/>
            <a:ext cx="3819862" cy="43071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Avenir Next LT Pro Demi"/>
                <a:cs typeface="Arial"/>
              </a:rPr>
              <a:t>Later activities:</a:t>
            </a:r>
          </a:p>
          <a:p>
            <a:pPr marL="0" indent="0">
              <a:buFont typeface="Arial" panose="020B0604020202020204" pitchFamily="34" charset="0"/>
              <a:buNone/>
            </a:pPr>
            <a:endParaRPr lang="en-US"/>
          </a:p>
          <a:p>
            <a:pPr marL="457200" indent="-457200"/>
            <a:r>
              <a:rPr lang="en-US">
                <a:latin typeface="Avenir Next LT Pro Demi"/>
                <a:cs typeface="Arial"/>
              </a:rPr>
              <a:t>Manager-led student meeting</a:t>
            </a:r>
            <a:endParaRPr lang="en-US"/>
          </a:p>
          <a:p>
            <a:pPr marL="457200" indent="-457200"/>
            <a:r>
              <a:rPr lang="en-US">
                <a:latin typeface="Avenir Next LT Pro Demi"/>
                <a:cs typeface="Arial"/>
              </a:rPr>
              <a:t>3-part checklist</a:t>
            </a:r>
            <a:endParaRPr lang="en-US"/>
          </a:p>
          <a:p>
            <a:pPr marL="0" indent="0">
              <a:buNone/>
            </a:pPr>
            <a:endParaRPr lang="en-US"/>
          </a:p>
          <a:p>
            <a:endParaRPr lang="en-US"/>
          </a:p>
        </p:txBody>
      </p:sp>
      <p:pic>
        <p:nvPicPr>
          <p:cNvPr id="10" name="Picture 9" descr="A black and white drawing of a car&#10;&#10;AI-generated content may be incorrect.">
            <a:extLst>
              <a:ext uri="{FF2B5EF4-FFF2-40B4-BE49-F238E27FC236}">
                <a16:creationId xmlns:a16="http://schemas.microsoft.com/office/drawing/2014/main" id="{B2759F61-CCE7-3589-4263-9A314A77EDD4}"/>
              </a:ext>
            </a:extLst>
          </p:cNvPr>
          <p:cNvPicPr>
            <a:picLocks noChangeAspect="1"/>
          </p:cNvPicPr>
          <p:nvPr/>
        </p:nvPicPr>
        <p:blipFill>
          <a:blip r:embed="rId4"/>
          <a:srcRect l="15447" t="633" r="13008" b="633"/>
          <a:stretch>
            <a:fillRect/>
          </a:stretch>
        </p:blipFill>
        <p:spPr>
          <a:xfrm rot="5400000">
            <a:off x="8715384" y="102336"/>
            <a:ext cx="824572" cy="1457687"/>
          </a:xfrm>
          <a:prstGeom prst="rect">
            <a:avLst/>
          </a:prstGeom>
        </p:spPr>
      </p:pic>
      <p:pic>
        <p:nvPicPr>
          <p:cNvPr id="12" name="Content Placeholder 4" descr="A black and white drawing of a car&#10;&#10;AI-generated content may be incorrect.">
            <a:extLst>
              <a:ext uri="{FF2B5EF4-FFF2-40B4-BE49-F238E27FC236}">
                <a16:creationId xmlns:a16="http://schemas.microsoft.com/office/drawing/2014/main" id="{2F965A95-45A7-DEC7-97CF-792F555C0708}"/>
              </a:ext>
            </a:extLst>
          </p:cNvPr>
          <p:cNvPicPr>
            <a:picLocks noGrp="1" noChangeAspect="1"/>
          </p:cNvPicPr>
          <p:nvPr>
            <p:ph idx="1"/>
          </p:nvPr>
        </p:nvPicPr>
        <p:blipFill>
          <a:blip r:embed="rId5"/>
          <a:srcRect l="9333" r="10667"/>
          <a:stretch>
            <a:fillRect/>
          </a:stretch>
        </p:blipFill>
        <p:spPr>
          <a:xfrm rot="5400000">
            <a:off x="10357234" y="-96592"/>
            <a:ext cx="1127760" cy="1866900"/>
          </a:xfrm>
          <a:prstGeom prst="rect">
            <a:avLst/>
          </a:prstGeom>
        </p:spPr>
      </p:pic>
    </p:spTree>
    <p:extLst>
      <p:ext uri="{BB962C8B-B14F-4D97-AF65-F5344CB8AC3E}">
        <p14:creationId xmlns:p14="http://schemas.microsoft.com/office/powerpoint/2010/main" val="3203888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D7CD9-BC6E-D912-9C3E-3333E30634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74EFA7-0651-0318-9A7A-6BB893FE70C6}"/>
              </a:ext>
            </a:extLst>
          </p:cNvPr>
          <p:cNvSpPr>
            <a:spLocks noGrp="1"/>
          </p:cNvSpPr>
          <p:nvPr>
            <p:ph type="title"/>
          </p:nvPr>
        </p:nvSpPr>
        <p:spPr/>
        <p:txBody>
          <a:bodyPr/>
          <a:lstStyle/>
          <a:p>
            <a:r>
              <a:rPr lang="en-US">
                <a:latin typeface="Avenir Next LT Pro Demi"/>
                <a:cs typeface="Arial"/>
              </a:rPr>
              <a:t>Online Training</a:t>
            </a:r>
            <a:endParaRPr lang="en-US"/>
          </a:p>
        </p:txBody>
      </p:sp>
    </p:spTree>
    <p:extLst>
      <p:ext uri="{BB962C8B-B14F-4D97-AF65-F5344CB8AC3E}">
        <p14:creationId xmlns:p14="http://schemas.microsoft.com/office/powerpoint/2010/main" val="2788849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9EF47-9610-8CA5-4B69-7AA49B57CC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0140E9-D725-0D44-A81D-EBA7AB43BF11}"/>
              </a:ext>
            </a:extLst>
          </p:cNvPr>
          <p:cNvSpPr>
            <a:spLocks noGrp="1"/>
          </p:cNvSpPr>
          <p:nvPr>
            <p:ph type="title"/>
          </p:nvPr>
        </p:nvSpPr>
        <p:spPr/>
        <p:txBody>
          <a:bodyPr/>
          <a:lstStyle/>
          <a:p>
            <a:r>
              <a:rPr lang="en-US">
                <a:latin typeface="Avenir Next LT Pro Demi"/>
                <a:cs typeface="Arial"/>
              </a:rPr>
              <a:t>On-going Training</a:t>
            </a:r>
          </a:p>
        </p:txBody>
      </p:sp>
    </p:spTree>
    <p:extLst>
      <p:ext uri="{BB962C8B-B14F-4D97-AF65-F5344CB8AC3E}">
        <p14:creationId xmlns:p14="http://schemas.microsoft.com/office/powerpoint/2010/main" val="1734661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7AA4-CB0A-7CEB-1C29-BDFC3EB33694}"/>
              </a:ext>
            </a:extLst>
          </p:cNvPr>
          <p:cNvSpPr>
            <a:spLocks noGrp="1"/>
          </p:cNvSpPr>
          <p:nvPr>
            <p:ph type="title"/>
          </p:nvPr>
        </p:nvSpPr>
        <p:spPr/>
        <p:txBody>
          <a:bodyPr/>
          <a:lstStyle/>
          <a:p>
            <a:r>
              <a:rPr lang="en-US">
                <a:latin typeface="Avenir Next LT Pro Demi"/>
                <a:cs typeface="Arial"/>
              </a:rPr>
              <a:t>On-going Training</a:t>
            </a:r>
          </a:p>
        </p:txBody>
      </p:sp>
      <p:sp>
        <p:nvSpPr>
          <p:cNvPr id="3" name="Content Placeholder 2">
            <a:extLst>
              <a:ext uri="{FF2B5EF4-FFF2-40B4-BE49-F238E27FC236}">
                <a16:creationId xmlns:a16="http://schemas.microsoft.com/office/drawing/2014/main" id="{085247C3-EF5A-DB75-2BB4-A7F5215CFB7E}"/>
              </a:ext>
            </a:extLst>
          </p:cNvPr>
          <p:cNvSpPr>
            <a:spLocks noGrp="1"/>
          </p:cNvSpPr>
          <p:nvPr>
            <p:ph idx="1"/>
          </p:nvPr>
        </p:nvSpPr>
        <p:spPr/>
        <p:txBody>
          <a:bodyPr vert="horz" lIns="91440" tIns="45720" rIns="91440" bIns="45720" rtlCol="0" anchor="t">
            <a:normAutofit/>
          </a:bodyPr>
          <a:lstStyle/>
          <a:p>
            <a:r>
              <a:rPr lang="en-US">
                <a:latin typeface="Avenir Next LT Pro Demi"/>
                <a:cs typeface="Arial"/>
              </a:rPr>
              <a:t>Weekly Meetings</a:t>
            </a:r>
          </a:p>
          <a:p>
            <a:r>
              <a:rPr lang="en-US">
                <a:latin typeface="Avenir Next LT Pro Demi"/>
                <a:cs typeface="Arial"/>
              </a:rPr>
              <a:t>Interactive Training</a:t>
            </a:r>
          </a:p>
          <a:p>
            <a:r>
              <a:rPr lang="en-US">
                <a:latin typeface="Avenir Next LT Pro Demi"/>
                <a:cs typeface="Arial"/>
              </a:rPr>
              <a:t>Online Training Course</a:t>
            </a:r>
          </a:p>
          <a:p>
            <a:endParaRPr lang="en-US"/>
          </a:p>
        </p:txBody>
      </p:sp>
    </p:spTree>
    <p:extLst>
      <p:ext uri="{BB962C8B-B14F-4D97-AF65-F5344CB8AC3E}">
        <p14:creationId xmlns:p14="http://schemas.microsoft.com/office/powerpoint/2010/main" val="1283009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1F93C-AC2A-3E7E-A9F8-CC1608F4B33A}"/>
              </a:ext>
            </a:extLst>
          </p:cNvPr>
          <p:cNvSpPr>
            <a:spLocks noGrp="1"/>
          </p:cNvSpPr>
          <p:nvPr>
            <p:ph type="title"/>
          </p:nvPr>
        </p:nvSpPr>
        <p:spPr/>
        <p:txBody>
          <a:bodyPr/>
          <a:lstStyle/>
          <a:p>
            <a:r>
              <a:rPr lang="en-US"/>
              <a:t>Weekly Meetings</a:t>
            </a:r>
          </a:p>
        </p:txBody>
      </p:sp>
    </p:spTree>
    <p:extLst>
      <p:ext uri="{BB962C8B-B14F-4D97-AF65-F5344CB8AC3E}">
        <p14:creationId xmlns:p14="http://schemas.microsoft.com/office/powerpoint/2010/main" val="3620402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7AA4-CB0A-7CEB-1C29-BDFC3EB33694}"/>
              </a:ext>
            </a:extLst>
          </p:cNvPr>
          <p:cNvSpPr>
            <a:spLocks noGrp="1"/>
          </p:cNvSpPr>
          <p:nvPr>
            <p:ph type="title"/>
          </p:nvPr>
        </p:nvSpPr>
        <p:spPr/>
        <p:txBody>
          <a:bodyPr/>
          <a:lstStyle/>
          <a:p>
            <a:r>
              <a:rPr lang="en-US">
                <a:latin typeface="Avenir Next LT Pro Demi"/>
                <a:cs typeface="Arial"/>
              </a:rPr>
              <a:t>Vogel Library, Wartburg College</a:t>
            </a:r>
            <a:endParaRPr lang="en-US"/>
          </a:p>
        </p:txBody>
      </p:sp>
      <p:sp>
        <p:nvSpPr>
          <p:cNvPr id="3" name="Content Placeholder 2">
            <a:extLst>
              <a:ext uri="{FF2B5EF4-FFF2-40B4-BE49-F238E27FC236}">
                <a16:creationId xmlns:a16="http://schemas.microsoft.com/office/drawing/2014/main" id="{085247C3-EF5A-DB75-2BB4-A7F5215CFB7E}"/>
              </a:ext>
            </a:extLst>
          </p:cNvPr>
          <p:cNvSpPr>
            <a:spLocks noGrp="1"/>
          </p:cNvSpPr>
          <p:nvPr>
            <p:ph idx="1"/>
          </p:nvPr>
        </p:nvSpPr>
        <p:spPr>
          <a:xfrm>
            <a:off x="293384" y="1827706"/>
            <a:ext cx="5968026" cy="3790250"/>
          </a:xfrm>
        </p:spPr>
        <p:txBody>
          <a:bodyPr vert="horz" lIns="91440" tIns="45720" rIns="91440" bIns="45720" rtlCol="0" anchor="t">
            <a:normAutofit fontScale="92500" lnSpcReduction="20000"/>
          </a:bodyPr>
          <a:lstStyle/>
          <a:p>
            <a:r>
              <a:rPr lang="en-US" dirty="0">
                <a:latin typeface="Avenir Next LT Pro Demi"/>
                <a:cs typeface="Arial"/>
              </a:rPr>
              <a:t>1500 FTE undergraduate students</a:t>
            </a:r>
            <a:endParaRPr lang="en-US" dirty="0"/>
          </a:p>
          <a:p>
            <a:endParaRPr lang="en-US" dirty="0">
              <a:latin typeface="Avenir Next LT Pro Demi"/>
              <a:cs typeface="Arial"/>
            </a:endParaRPr>
          </a:p>
          <a:p>
            <a:r>
              <a:rPr lang="en-US" dirty="0">
                <a:latin typeface="Avenir Next LT Pro Demi"/>
                <a:cs typeface="Arial"/>
              </a:rPr>
              <a:t> 21 graduate students</a:t>
            </a:r>
            <a:endParaRPr lang="en-US" dirty="0"/>
          </a:p>
          <a:p>
            <a:endParaRPr lang="en-US" dirty="0">
              <a:latin typeface="Avenir Next LT Pro Demi"/>
              <a:cs typeface="Arial"/>
            </a:endParaRPr>
          </a:p>
          <a:p>
            <a:r>
              <a:rPr lang="en-US" dirty="0">
                <a:latin typeface="Avenir Next LT Pro Demi"/>
                <a:cs typeface="Arial"/>
              </a:rPr>
              <a:t>25% of students are Business Administration majors</a:t>
            </a:r>
          </a:p>
          <a:p>
            <a:endParaRPr lang="en-US" dirty="0">
              <a:latin typeface="Avenir Next LT Pro Demi"/>
              <a:cs typeface="Arial"/>
            </a:endParaRPr>
          </a:p>
          <a:p>
            <a:r>
              <a:rPr lang="en-US" dirty="0">
                <a:latin typeface="Avenir Next LT Pro Demi"/>
                <a:cs typeface="Arial"/>
              </a:rPr>
              <a:t>The college is named after the Wartburg Castle in Eisenach, Germany</a:t>
            </a:r>
            <a:endParaRPr lang="en-US" dirty="0"/>
          </a:p>
        </p:txBody>
      </p:sp>
      <p:pic>
        <p:nvPicPr>
          <p:cNvPr id="4" name="Picture 3" descr="A building with a lawn and trees&#10;&#10;Description automatically generated">
            <a:extLst>
              <a:ext uri="{FF2B5EF4-FFF2-40B4-BE49-F238E27FC236}">
                <a16:creationId xmlns:a16="http://schemas.microsoft.com/office/drawing/2014/main" id="{41BE11B8-1DC0-34EA-E788-3FA9819C0885}"/>
              </a:ext>
            </a:extLst>
          </p:cNvPr>
          <p:cNvPicPr>
            <a:picLocks noChangeAspect="1"/>
          </p:cNvPicPr>
          <p:nvPr/>
        </p:nvPicPr>
        <p:blipFill>
          <a:blip r:embed="rId3"/>
          <a:srcRect t="25000" r="-76" b="-101"/>
          <a:stretch>
            <a:fillRect/>
          </a:stretch>
        </p:blipFill>
        <p:spPr>
          <a:xfrm>
            <a:off x="6255525" y="1826011"/>
            <a:ext cx="5672380" cy="3143223"/>
          </a:xfrm>
          <a:prstGeom prst="rect">
            <a:avLst/>
          </a:prstGeom>
        </p:spPr>
      </p:pic>
    </p:spTree>
    <p:extLst>
      <p:ext uri="{BB962C8B-B14F-4D97-AF65-F5344CB8AC3E}">
        <p14:creationId xmlns:p14="http://schemas.microsoft.com/office/powerpoint/2010/main" val="211209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68586-3DC5-DBCB-216B-7BFE7EAA52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657175-1359-240B-1518-85526ED402F0}"/>
              </a:ext>
            </a:extLst>
          </p:cNvPr>
          <p:cNvSpPr>
            <a:spLocks noGrp="1"/>
          </p:cNvSpPr>
          <p:nvPr>
            <p:ph type="title"/>
          </p:nvPr>
        </p:nvSpPr>
        <p:spPr/>
        <p:txBody>
          <a:bodyPr/>
          <a:lstStyle/>
          <a:p>
            <a:pPr algn="ctr"/>
            <a:r>
              <a:rPr lang="en-US">
                <a:latin typeface="Avenir Next LT Pro Demi"/>
                <a:cs typeface="Arial"/>
              </a:rPr>
              <a:t>Weekly Meetings</a:t>
            </a:r>
            <a:endParaRPr lang="en-US"/>
          </a:p>
        </p:txBody>
      </p:sp>
      <p:sp>
        <p:nvSpPr>
          <p:cNvPr id="3" name="Content Placeholder 2">
            <a:extLst>
              <a:ext uri="{FF2B5EF4-FFF2-40B4-BE49-F238E27FC236}">
                <a16:creationId xmlns:a16="http://schemas.microsoft.com/office/drawing/2014/main" id="{5948B258-D1E8-E79F-79D8-917E973CF0D1}"/>
              </a:ext>
            </a:extLst>
          </p:cNvPr>
          <p:cNvSpPr>
            <a:spLocks noGrp="1"/>
          </p:cNvSpPr>
          <p:nvPr>
            <p:ph sz="half" idx="1"/>
          </p:nvPr>
        </p:nvSpPr>
        <p:spPr>
          <a:xfrm>
            <a:off x="1280160" y="1898417"/>
            <a:ext cx="4814590" cy="3768208"/>
          </a:xfrm>
        </p:spPr>
        <p:txBody>
          <a:bodyPr vert="horz" lIns="91440" tIns="45720" rIns="91440" bIns="45720" rtlCol="0" anchor="t">
            <a:normAutofit/>
          </a:bodyPr>
          <a:lstStyle/>
          <a:p>
            <a:r>
              <a:rPr lang="en-US"/>
              <a:t>Face-to-face time for team members</a:t>
            </a:r>
            <a:endParaRPr lang="en-US" b="0">
              <a:solidFill>
                <a:srgbClr val="000000"/>
              </a:solidFill>
            </a:endParaRPr>
          </a:p>
          <a:p>
            <a:r>
              <a:rPr lang="en-US"/>
              <a:t>Opportunities for sharing</a:t>
            </a:r>
            <a:endParaRPr lang="en-US" b="0">
              <a:solidFill>
                <a:srgbClr val="000000"/>
              </a:solidFill>
            </a:endParaRPr>
          </a:p>
          <a:p>
            <a:r>
              <a:rPr lang="en-US"/>
              <a:t>60 minutes every 2 weeks</a:t>
            </a:r>
            <a:endParaRPr lang="en-US" b="0">
              <a:solidFill>
                <a:srgbClr val="000000"/>
              </a:solidFill>
            </a:endParaRPr>
          </a:p>
          <a:p>
            <a:r>
              <a:rPr lang="en-US"/>
              <a:t>Circulation and ELITE teams together</a:t>
            </a:r>
            <a:endParaRPr lang="en-US" b="0">
              <a:solidFill>
                <a:srgbClr val="000000"/>
              </a:solidFill>
            </a:endParaRPr>
          </a:p>
        </p:txBody>
      </p:sp>
      <p:sp>
        <p:nvSpPr>
          <p:cNvPr id="4" name="Content Placeholder 3">
            <a:extLst>
              <a:ext uri="{FF2B5EF4-FFF2-40B4-BE49-F238E27FC236}">
                <a16:creationId xmlns:a16="http://schemas.microsoft.com/office/drawing/2014/main" id="{B079A91A-ECF7-4B46-E6BA-505EEA0D0F02}"/>
              </a:ext>
            </a:extLst>
          </p:cNvPr>
          <p:cNvSpPr>
            <a:spLocks noGrp="1"/>
          </p:cNvSpPr>
          <p:nvPr>
            <p:ph sz="half" idx="2"/>
          </p:nvPr>
        </p:nvSpPr>
        <p:spPr>
          <a:xfrm>
            <a:off x="6614160" y="1898417"/>
            <a:ext cx="4964492" cy="3768208"/>
          </a:xfrm>
        </p:spPr>
        <p:txBody>
          <a:bodyPr vert="horz" lIns="91440" tIns="45720" rIns="91440" bIns="45720" rtlCol="0" anchor="t">
            <a:normAutofit/>
          </a:bodyPr>
          <a:lstStyle/>
          <a:p>
            <a:r>
              <a:rPr lang="en-US">
                <a:latin typeface="Avenir Next LT Pro Demi"/>
                <a:cs typeface="Arial"/>
              </a:rPr>
              <a:t>Face-to-face time for team members</a:t>
            </a:r>
          </a:p>
          <a:p>
            <a:r>
              <a:rPr lang="en-US">
                <a:latin typeface="Avenir Next LT Pro Demi"/>
                <a:cs typeface="Arial"/>
              </a:rPr>
              <a:t>Opportunities for sharing</a:t>
            </a:r>
          </a:p>
          <a:p>
            <a:r>
              <a:rPr lang="en-US"/>
              <a:t>30 minutes once a week</a:t>
            </a:r>
            <a:endParaRPr lang="en-US" b="0">
              <a:solidFill>
                <a:srgbClr val="000000"/>
              </a:solidFill>
            </a:endParaRPr>
          </a:p>
          <a:p>
            <a:r>
              <a:rPr lang="en-US">
                <a:latin typeface="Avenir Next LT Pro Demi"/>
                <a:cs typeface="Arial"/>
              </a:rPr>
              <a:t>Everyone meets each week; either ACE (All Circ &amp; ELITE) or team meetings</a:t>
            </a:r>
          </a:p>
        </p:txBody>
      </p:sp>
      <p:sp>
        <p:nvSpPr>
          <p:cNvPr id="5" name="TextBox 4">
            <a:extLst>
              <a:ext uri="{FF2B5EF4-FFF2-40B4-BE49-F238E27FC236}">
                <a16:creationId xmlns:a16="http://schemas.microsoft.com/office/drawing/2014/main" id="{58011A54-607D-5616-D7DA-A8A043BBC5C8}"/>
              </a:ext>
            </a:extLst>
          </p:cNvPr>
          <p:cNvSpPr txBox="1"/>
          <p:nvPr/>
        </p:nvSpPr>
        <p:spPr>
          <a:xfrm>
            <a:off x="1274164" y="1311639"/>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t>Past</a:t>
            </a:r>
          </a:p>
        </p:txBody>
      </p:sp>
      <p:sp>
        <p:nvSpPr>
          <p:cNvPr id="6" name="TextBox 5">
            <a:extLst>
              <a:ext uri="{FF2B5EF4-FFF2-40B4-BE49-F238E27FC236}">
                <a16:creationId xmlns:a16="http://schemas.microsoft.com/office/drawing/2014/main" id="{AB12D132-F556-1A4C-1980-5FAB3D7F020A}"/>
              </a:ext>
            </a:extLst>
          </p:cNvPr>
          <p:cNvSpPr txBox="1"/>
          <p:nvPr/>
        </p:nvSpPr>
        <p:spPr>
          <a:xfrm>
            <a:off x="6608163" y="1311638"/>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t>Present</a:t>
            </a:r>
          </a:p>
        </p:txBody>
      </p:sp>
      <p:pic>
        <p:nvPicPr>
          <p:cNvPr id="7" name="Picture 6" descr="A black and white drawing of a car&#10;&#10;AI-generated content may be incorrect.">
            <a:extLst>
              <a:ext uri="{FF2B5EF4-FFF2-40B4-BE49-F238E27FC236}">
                <a16:creationId xmlns:a16="http://schemas.microsoft.com/office/drawing/2014/main" id="{6B536D75-AE3F-FD2A-5209-06DA3774EEE3}"/>
              </a:ext>
            </a:extLst>
          </p:cNvPr>
          <p:cNvPicPr>
            <a:picLocks noChangeAspect="1"/>
          </p:cNvPicPr>
          <p:nvPr/>
        </p:nvPicPr>
        <p:blipFill>
          <a:blip r:embed="rId3"/>
          <a:srcRect l="15285" t="573" r="13076" b="-143"/>
          <a:stretch>
            <a:fillRect/>
          </a:stretch>
        </p:blipFill>
        <p:spPr>
          <a:xfrm rot="5400000">
            <a:off x="9934676" y="-158776"/>
            <a:ext cx="841125" cy="1726534"/>
          </a:xfrm>
          <a:prstGeom prst="rect">
            <a:avLst/>
          </a:prstGeom>
        </p:spPr>
      </p:pic>
      <p:pic>
        <p:nvPicPr>
          <p:cNvPr id="8" name="Picture 7" descr="A black and white drawing of a car&#10;&#10;AI-generated content may be incorrect.">
            <a:extLst>
              <a:ext uri="{FF2B5EF4-FFF2-40B4-BE49-F238E27FC236}">
                <a16:creationId xmlns:a16="http://schemas.microsoft.com/office/drawing/2014/main" id="{1FF21E3A-B129-999D-6063-60FB8FD40DD9}"/>
              </a:ext>
            </a:extLst>
          </p:cNvPr>
          <p:cNvPicPr>
            <a:picLocks noChangeAspect="1"/>
          </p:cNvPicPr>
          <p:nvPr/>
        </p:nvPicPr>
        <p:blipFill>
          <a:blip r:embed="rId4"/>
          <a:srcRect l="9677" t="-351" r="10138" b="351"/>
          <a:stretch>
            <a:fillRect/>
          </a:stretch>
        </p:blipFill>
        <p:spPr>
          <a:xfrm rot="5400000">
            <a:off x="1836025" y="-231518"/>
            <a:ext cx="986610" cy="1726535"/>
          </a:xfrm>
          <a:prstGeom prst="rect">
            <a:avLst/>
          </a:prstGeom>
        </p:spPr>
      </p:pic>
    </p:spTree>
    <p:extLst>
      <p:ext uri="{BB962C8B-B14F-4D97-AF65-F5344CB8AC3E}">
        <p14:creationId xmlns:p14="http://schemas.microsoft.com/office/powerpoint/2010/main" val="639722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AD757-CC44-2464-94DD-A6468F22F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77AD8A-422E-9C93-6183-01E0D5F2BA26}"/>
              </a:ext>
            </a:extLst>
          </p:cNvPr>
          <p:cNvSpPr>
            <a:spLocks noGrp="1"/>
          </p:cNvSpPr>
          <p:nvPr>
            <p:ph type="title"/>
          </p:nvPr>
        </p:nvSpPr>
        <p:spPr/>
        <p:txBody>
          <a:bodyPr/>
          <a:lstStyle/>
          <a:p>
            <a:r>
              <a:rPr lang="en-US">
                <a:latin typeface="Avenir Next LT Pro Demi"/>
                <a:cs typeface="Arial"/>
              </a:rPr>
              <a:t>Weekly Meetings</a:t>
            </a:r>
            <a:endParaRPr lang="en-US"/>
          </a:p>
        </p:txBody>
      </p:sp>
      <p:sp>
        <p:nvSpPr>
          <p:cNvPr id="3" name="Content Placeholder 2">
            <a:extLst>
              <a:ext uri="{FF2B5EF4-FFF2-40B4-BE49-F238E27FC236}">
                <a16:creationId xmlns:a16="http://schemas.microsoft.com/office/drawing/2014/main" id="{F090EAB4-045D-0651-A676-8DA3D758BE51}"/>
              </a:ext>
            </a:extLst>
          </p:cNvPr>
          <p:cNvSpPr>
            <a:spLocks noGrp="1"/>
          </p:cNvSpPr>
          <p:nvPr>
            <p:ph idx="1"/>
          </p:nvPr>
        </p:nvSpPr>
        <p:spPr>
          <a:xfrm>
            <a:off x="1306286" y="1825625"/>
            <a:ext cx="4789714" cy="4036160"/>
          </a:xfrm>
        </p:spPr>
        <p:txBody>
          <a:bodyPr vert="horz" lIns="91440" tIns="45720" rIns="91440" bIns="45720" rtlCol="0" anchor="t">
            <a:normAutofit/>
          </a:bodyPr>
          <a:lstStyle/>
          <a:p>
            <a:r>
              <a:rPr lang="en-US">
                <a:latin typeface="Avenir Next LT Pro Demi"/>
                <a:cs typeface="Arial"/>
              </a:rPr>
              <a:t>Best timing?</a:t>
            </a:r>
            <a:endParaRPr lang="en-US"/>
          </a:p>
        </p:txBody>
      </p:sp>
      <p:pic>
        <p:nvPicPr>
          <p:cNvPr id="4" name="Picture 3" descr="A black and white drawing of a car&#10;&#10;AI-generated content may be incorrect.">
            <a:extLst>
              <a:ext uri="{FF2B5EF4-FFF2-40B4-BE49-F238E27FC236}">
                <a16:creationId xmlns:a16="http://schemas.microsoft.com/office/drawing/2014/main" id="{2DB018CF-8CAD-1100-51F5-F0CF00B17B02}"/>
              </a:ext>
            </a:extLst>
          </p:cNvPr>
          <p:cNvPicPr>
            <a:picLocks noChangeAspect="1"/>
          </p:cNvPicPr>
          <p:nvPr/>
        </p:nvPicPr>
        <p:blipFill>
          <a:blip r:embed="rId3"/>
          <a:srcRect l="25230" t="142" r="23573" b="-143"/>
          <a:stretch>
            <a:fillRect/>
          </a:stretch>
        </p:blipFill>
        <p:spPr>
          <a:xfrm rot="5400000">
            <a:off x="10174410" y="-392762"/>
            <a:ext cx="891292" cy="2274778"/>
          </a:xfrm>
          <a:prstGeom prst="rect">
            <a:avLst/>
          </a:prstGeom>
        </p:spPr>
      </p:pic>
      <p:pic>
        <p:nvPicPr>
          <p:cNvPr id="6" name="Picture 5">
            <a:extLst>
              <a:ext uri="{FF2B5EF4-FFF2-40B4-BE49-F238E27FC236}">
                <a16:creationId xmlns:a16="http://schemas.microsoft.com/office/drawing/2014/main" id="{B89DBCEA-F164-A646-9DEB-DC6F3997D3A5}"/>
              </a:ext>
            </a:extLst>
          </p:cNvPr>
          <p:cNvPicPr>
            <a:picLocks noChangeAspect="1"/>
          </p:cNvPicPr>
          <p:nvPr/>
        </p:nvPicPr>
        <p:blipFill>
          <a:blip r:embed="rId4"/>
          <a:stretch>
            <a:fillRect/>
          </a:stretch>
        </p:blipFill>
        <p:spPr>
          <a:xfrm>
            <a:off x="5588000" y="1785855"/>
            <a:ext cx="5625124" cy="3740477"/>
          </a:xfrm>
          <a:prstGeom prst="rect">
            <a:avLst/>
          </a:prstGeom>
        </p:spPr>
      </p:pic>
    </p:spTree>
    <p:extLst>
      <p:ext uri="{BB962C8B-B14F-4D97-AF65-F5344CB8AC3E}">
        <p14:creationId xmlns:p14="http://schemas.microsoft.com/office/powerpoint/2010/main" val="2654705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60B30-EA37-FD76-7682-4D29792B9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E386D0-42F9-1287-886A-AE332688464A}"/>
              </a:ext>
            </a:extLst>
          </p:cNvPr>
          <p:cNvSpPr>
            <a:spLocks noGrp="1"/>
          </p:cNvSpPr>
          <p:nvPr>
            <p:ph type="title"/>
          </p:nvPr>
        </p:nvSpPr>
        <p:spPr/>
        <p:txBody>
          <a:bodyPr/>
          <a:lstStyle/>
          <a:p>
            <a:r>
              <a:rPr lang="en-US"/>
              <a:t>Interactive Training</a:t>
            </a:r>
          </a:p>
        </p:txBody>
      </p:sp>
    </p:spTree>
    <p:extLst>
      <p:ext uri="{BB962C8B-B14F-4D97-AF65-F5344CB8AC3E}">
        <p14:creationId xmlns:p14="http://schemas.microsoft.com/office/powerpoint/2010/main" val="2590605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E7BAF-B5A8-B97C-B028-8D917B595EA9}"/>
              </a:ext>
            </a:extLst>
          </p:cNvPr>
          <p:cNvSpPr>
            <a:spLocks noGrp="1"/>
          </p:cNvSpPr>
          <p:nvPr>
            <p:ph type="title"/>
          </p:nvPr>
        </p:nvSpPr>
        <p:spPr/>
        <p:txBody>
          <a:bodyPr/>
          <a:lstStyle/>
          <a:p>
            <a:r>
              <a:rPr lang="en-US"/>
              <a:t>Interactive Training</a:t>
            </a:r>
          </a:p>
        </p:txBody>
      </p:sp>
      <p:pic>
        <p:nvPicPr>
          <p:cNvPr id="5" name="Picture 4">
            <a:extLst>
              <a:ext uri="{FF2B5EF4-FFF2-40B4-BE49-F238E27FC236}">
                <a16:creationId xmlns:a16="http://schemas.microsoft.com/office/drawing/2014/main" id="{13191602-4E7E-74E8-6DD2-BBF8FF4FC43E}"/>
              </a:ext>
            </a:extLst>
          </p:cNvPr>
          <p:cNvPicPr>
            <a:picLocks noChangeAspect="1"/>
          </p:cNvPicPr>
          <p:nvPr/>
        </p:nvPicPr>
        <p:blipFill>
          <a:blip r:embed="rId3"/>
          <a:stretch>
            <a:fillRect/>
          </a:stretch>
        </p:blipFill>
        <p:spPr>
          <a:xfrm>
            <a:off x="3910136" y="1446213"/>
            <a:ext cx="7302988" cy="4069284"/>
          </a:xfrm>
          <a:prstGeom prst="rect">
            <a:avLst/>
          </a:prstGeom>
        </p:spPr>
      </p:pic>
      <p:sp>
        <p:nvSpPr>
          <p:cNvPr id="6" name="Content Placeholder 2">
            <a:extLst>
              <a:ext uri="{FF2B5EF4-FFF2-40B4-BE49-F238E27FC236}">
                <a16:creationId xmlns:a16="http://schemas.microsoft.com/office/drawing/2014/main" id="{029162DF-0C20-A13F-014C-9FF0E7D837BE}"/>
              </a:ext>
            </a:extLst>
          </p:cNvPr>
          <p:cNvSpPr>
            <a:spLocks noGrp="1"/>
          </p:cNvSpPr>
          <p:nvPr>
            <p:ph sz="half" idx="1"/>
          </p:nvPr>
        </p:nvSpPr>
        <p:spPr>
          <a:xfrm>
            <a:off x="1306286" y="1573560"/>
            <a:ext cx="2603850" cy="3941937"/>
          </a:xfrm>
        </p:spPr>
        <p:txBody>
          <a:bodyPr/>
          <a:lstStyle/>
          <a:p>
            <a:r>
              <a:rPr lang="en-US"/>
              <a:t>Lectures!</a:t>
            </a:r>
          </a:p>
          <a:p>
            <a:r>
              <a:rPr lang="en-US" err="1"/>
              <a:t>Zzzzz</a:t>
            </a:r>
            <a:r>
              <a:rPr lang="en-US"/>
              <a:t>…</a:t>
            </a:r>
          </a:p>
        </p:txBody>
      </p:sp>
      <p:pic>
        <p:nvPicPr>
          <p:cNvPr id="3" name="Picture 2" descr="A black and white drawing of a car&#10;&#10;AI-generated content may be incorrect.">
            <a:extLst>
              <a:ext uri="{FF2B5EF4-FFF2-40B4-BE49-F238E27FC236}">
                <a16:creationId xmlns:a16="http://schemas.microsoft.com/office/drawing/2014/main" id="{5F6B0803-6FF6-99C9-67BB-EDD6B0AF1DF6}"/>
              </a:ext>
            </a:extLst>
          </p:cNvPr>
          <p:cNvPicPr>
            <a:picLocks noChangeAspect="1"/>
          </p:cNvPicPr>
          <p:nvPr/>
        </p:nvPicPr>
        <p:blipFill>
          <a:blip r:embed="rId4"/>
          <a:srcRect l="9677" t="-351" r="10138" b="351"/>
          <a:stretch>
            <a:fillRect/>
          </a:stretch>
        </p:blipFill>
        <p:spPr>
          <a:xfrm rot="5400000">
            <a:off x="10279978" y="-121419"/>
            <a:ext cx="1064684" cy="1863163"/>
          </a:xfrm>
          <a:prstGeom prst="rect">
            <a:avLst/>
          </a:prstGeom>
        </p:spPr>
      </p:pic>
    </p:spTree>
    <p:extLst>
      <p:ext uri="{BB962C8B-B14F-4D97-AF65-F5344CB8AC3E}">
        <p14:creationId xmlns:p14="http://schemas.microsoft.com/office/powerpoint/2010/main" val="2681462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68102-3277-BAE7-269A-2D1C443923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4D54C8-9B4D-6F75-BAA2-C95CB8B2C58F}"/>
              </a:ext>
            </a:extLst>
          </p:cNvPr>
          <p:cNvSpPr>
            <a:spLocks noGrp="1"/>
          </p:cNvSpPr>
          <p:nvPr>
            <p:ph type="title"/>
          </p:nvPr>
        </p:nvSpPr>
        <p:spPr>
          <a:xfrm>
            <a:off x="1306286" y="222069"/>
            <a:ext cx="10405550" cy="1224144"/>
          </a:xfrm>
        </p:spPr>
        <p:txBody>
          <a:bodyPr>
            <a:normAutofit/>
          </a:bodyPr>
          <a:lstStyle/>
          <a:p>
            <a:r>
              <a:rPr lang="en-US">
                <a:latin typeface="Avenir Next LT Pro Demi"/>
                <a:cs typeface="Arial"/>
              </a:rPr>
              <a:t>Interactive Training</a:t>
            </a:r>
          </a:p>
        </p:txBody>
      </p:sp>
      <p:sp>
        <p:nvSpPr>
          <p:cNvPr id="3" name="Content Placeholder 2">
            <a:extLst>
              <a:ext uri="{FF2B5EF4-FFF2-40B4-BE49-F238E27FC236}">
                <a16:creationId xmlns:a16="http://schemas.microsoft.com/office/drawing/2014/main" id="{6F2CD8FA-3876-5A7E-51D1-1AB4F55A730B}"/>
              </a:ext>
            </a:extLst>
          </p:cNvPr>
          <p:cNvSpPr>
            <a:spLocks noGrp="1"/>
          </p:cNvSpPr>
          <p:nvPr>
            <p:ph idx="1"/>
          </p:nvPr>
        </p:nvSpPr>
        <p:spPr>
          <a:xfrm>
            <a:off x="1306286" y="1825625"/>
            <a:ext cx="5081988" cy="4036160"/>
          </a:xfrm>
        </p:spPr>
        <p:txBody>
          <a:bodyPr vert="horz" lIns="91440" tIns="45720" rIns="91440" bIns="45720" rtlCol="0" anchor="t">
            <a:normAutofit/>
          </a:bodyPr>
          <a:lstStyle/>
          <a:p>
            <a:pPr marL="0" indent="0">
              <a:buNone/>
            </a:pPr>
            <a:r>
              <a:rPr lang="en-US">
                <a:latin typeface="Avenir Next LT Pro Demi"/>
                <a:cs typeface="Arial"/>
              </a:rPr>
              <a:t>Finding new ways to present “old” ideas:</a:t>
            </a:r>
          </a:p>
          <a:p>
            <a:pPr marL="0" indent="0">
              <a:buNone/>
            </a:pPr>
            <a:endParaRPr lang="en-US">
              <a:latin typeface="Avenir Next LT Pro Demi"/>
              <a:cs typeface="Arial"/>
            </a:endParaRPr>
          </a:p>
          <a:p>
            <a:r>
              <a:rPr lang="en-US">
                <a:latin typeface="Avenir Next LT Pro Demi"/>
                <a:cs typeface="Arial"/>
              </a:rPr>
              <a:t>Gamification</a:t>
            </a:r>
          </a:p>
        </p:txBody>
      </p:sp>
      <p:pic>
        <p:nvPicPr>
          <p:cNvPr id="5" name="Picture 4">
            <a:extLst>
              <a:ext uri="{FF2B5EF4-FFF2-40B4-BE49-F238E27FC236}">
                <a16:creationId xmlns:a16="http://schemas.microsoft.com/office/drawing/2014/main" id="{B06964E6-E462-F607-43D5-52C1DC9AB734}"/>
              </a:ext>
            </a:extLst>
          </p:cNvPr>
          <p:cNvPicPr>
            <a:picLocks noChangeAspect="1"/>
          </p:cNvPicPr>
          <p:nvPr/>
        </p:nvPicPr>
        <p:blipFill>
          <a:blip r:embed="rId3"/>
          <a:stretch>
            <a:fillRect/>
          </a:stretch>
        </p:blipFill>
        <p:spPr>
          <a:xfrm>
            <a:off x="6509061" y="1353105"/>
            <a:ext cx="4610495" cy="4335242"/>
          </a:xfrm>
          <a:prstGeom prst="rect">
            <a:avLst/>
          </a:prstGeom>
        </p:spPr>
      </p:pic>
      <p:pic>
        <p:nvPicPr>
          <p:cNvPr id="4" name="Picture 3" descr="A black and white drawing of a car&#10;&#10;AI-generated content may be incorrect.">
            <a:extLst>
              <a:ext uri="{FF2B5EF4-FFF2-40B4-BE49-F238E27FC236}">
                <a16:creationId xmlns:a16="http://schemas.microsoft.com/office/drawing/2014/main" id="{93896339-8739-11E0-233B-F490F97D490D}"/>
              </a:ext>
            </a:extLst>
          </p:cNvPr>
          <p:cNvPicPr>
            <a:picLocks noChangeAspect="1"/>
          </p:cNvPicPr>
          <p:nvPr/>
        </p:nvPicPr>
        <p:blipFill>
          <a:blip r:embed="rId4"/>
          <a:srcRect l="15285" t="573" r="13076" b="-143"/>
          <a:stretch>
            <a:fillRect/>
          </a:stretch>
        </p:blipFill>
        <p:spPr>
          <a:xfrm rot="5400000">
            <a:off x="7926309" y="-63756"/>
            <a:ext cx="745331" cy="1529903"/>
          </a:xfrm>
          <a:prstGeom prst="rect">
            <a:avLst/>
          </a:prstGeom>
        </p:spPr>
      </p:pic>
      <p:pic>
        <p:nvPicPr>
          <p:cNvPr id="6" name="Picture 5" descr="A black and white drawing of a car&#10;&#10;AI-generated content may be incorrect.">
            <a:extLst>
              <a:ext uri="{FF2B5EF4-FFF2-40B4-BE49-F238E27FC236}">
                <a16:creationId xmlns:a16="http://schemas.microsoft.com/office/drawing/2014/main" id="{468C93E2-F287-942D-2248-18C8ED4A79EC}"/>
              </a:ext>
            </a:extLst>
          </p:cNvPr>
          <p:cNvPicPr>
            <a:picLocks noChangeAspect="1"/>
          </p:cNvPicPr>
          <p:nvPr/>
        </p:nvPicPr>
        <p:blipFill>
          <a:blip r:embed="rId5"/>
          <a:srcRect l="25230" t="142" r="23573" b="-143"/>
          <a:stretch>
            <a:fillRect/>
          </a:stretch>
        </p:blipFill>
        <p:spPr>
          <a:xfrm rot="5400000">
            <a:off x="10128850" y="-407980"/>
            <a:ext cx="834317" cy="2129365"/>
          </a:xfrm>
          <a:prstGeom prst="rect">
            <a:avLst/>
          </a:prstGeom>
        </p:spPr>
      </p:pic>
    </p:spTree>
    <p:extLst>
      <p:ext uri="{BB962C8B-B14F-4D97-AF65-F5344CB8AC3E}">
        <p14:creationId xmlns:p14="http://schemas.microsoft.com/office/powerpoint/2010/main" val="398313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40B85-8404-43E4-43BF-BD00B12CB7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3E4D3-74CF-8F1A-B932-6B406D37562E}"/>
              </a:ext>
            </a:extLst>
          </p:cNvPr>
          <p:cNvSpPr>
            <a:spLocks noGrp="1"/>
          </p:cNvSpPr>
          <p:nvPr>
            <p:ph type="title"/>
          </p:nvPr>
        </p:nvSpPr>
        <p:spPr>
          <a:xfrm>
            <a:off x="1306286" y="222069"/>
            <a:ext cx="10405550" cy="1224144"/>
          </a:xfrm>
        </p:spPr>
        <p:txBody>
          <a:bodyPr>
            <a:normAutofit/>
          </a:bodyPr>
          <a:lstStyle/>
          <a:p>
            <a:r>
              <a:rPr lang="en-US">
                <a:latin typeface="Avenir Next LT Pro Demi"/>
                <a:cs typeface="Arial"/>
              </a:rPr>
              <a:t>Interactive Training</a:t>
            </a:r>
          </a:p>
        </p:txBody>
      </p:sp>
      <p:sp>
        <p:nvSpPr>
          <p:cNvPr id="3" name="Content Placeholder 2">
            <a:extLst>
              <a:ext uri="{FF2B5EF4-FFF2-40B4-BE49-F238E27FC236}">
                <a16:creationId xmlns:a16="http://schemas.microsoft.com/office/drawing/2014/main" id="{4CCFB90A-1336-B56A-3976-7737A7C69468}"/>
              </a:ext>
            </a:extLst>
          </p:cNvPr>
          <p:cNvSpPr>
            <a:spLocks noGrp="1"/>
          </p:cNvSpPr>
          <p:nvPr>
            <p:ph idx="1"/>
          </p:nvPr>
        </p:nvSpPr>
        <p:spPr>
          <a:xfrm>
            <a:off x="1306286" y="1825625"/>
            <a:ext cx="5081988" cy="4036160"/>
          </a:xfrm>
        </p:spPr>
        <p:txBody>
          <a:bodyPr vert="horz" lIns="91440" tIns="45720" rIns="91440" bIns="45720" rtlCol="0" anchor="t">
            <a:normAutofit/>
          </a:bodyPr>
          <a:lstStyle/>
          <a:p>
            <a:pPr marL="0" indent="0">
              <a:buNone/>
            </a:pPr>
            <a:r>
              <a:rPr lang="en-US">
                <a:latin typeface="Avenir Next LT Pro Demi"/>
                <a:cs typeface="Arial"/>
              </a:rPr>
              <a:t>Finding new ways to present “old” ideas:</a:t>
            </a:r>
          </a:p>
          <a:p>
            <a:pPr marL="0" indent="0">
              <a:buNone/>
            </a:pPr>
            <a:endParaRPr lang="en-US">
              <a:latin typeface="Avenir Next LT Pro Demi"/>
              <a:cs typeface="Arial"/>
            </a:endParaRPr>
          </a:p>
          <a:p>
            <a:r>
              <a:rPr lang="en-US">
                <a:latin typeface="Avenir Next LT Pro Demi"/>
                <a:cs typeface="Arial"/>
              </a:rPr>
              <a:t>Gamification</a:t>
            </a:r>
          </a:p>
          <a:p>
            <a:r>
              <a:rPr lang="en-US">
                <a:latin typeface="Avenir Next LT Pro Demi"/>
                <a:cs typeface="Arial"/>
              </a:rPr>
              <a:t>Guest Speakers</a:t>
            </a:r>
          </a:p>
        </p:txBody>
      </p:sp>
      <p:pic>
        <p:nvPicPr>
          <p:cNvPr id="4" name="Picture 3" descr="A black and white drawing of a car&#10;&#10;AI-generated content may be incorrect.">
            <a:extLst>
              <a:ext uri="{FF2B5EF4-FFF2-40B4-BE49-F238E27FC236}">
                <a16:creationId xmlns:a16="http://schemas.microsoft.com/office/drawing/2014/main" id="{0313E768-871F-518F-2ED5-E5FC332BBDB2}"/>
              </a:ext>
            </a:extLst>
          </p:cNvPr>
          <p:cNvPicPr>
            <a:picLocks noChangeAspect="1"/>
          </p:cNvPicPr>
          <p:nvPr/>
        </p:nvPicPr>
        <p:blipFill>
          <a:blip r:embed="rId3"/>
          <a:srcRect l="15285" t="573" r="13076" b="-143"/>
          <a:stretch>
            <a:fillRect/>
          </a:stretch>
        </p:blipFill>
        <p:spPr>
          <a:xfrm rot="5400000">
            <a:off x="7926309" y="-63756"/>
            <a:ext cx="745331" cy="1529903"/>
          </a:xfrm>
          <a:prstGeom prst="rect">
            <a:avLst/>
          </a:prstGeom>
        </p:spPr>
      </p:pic>
      <p:pic>
        <p:nvPicPr>
          <p:cNvPr id="6" name="Picture 5" descr="A black and white drawing of a car&#10;&#10;AI-generated content may be incorrect.">
            <a:extLst>
              <a:ext uri="{FF2B5EF4-FFF2-40B4-BE49-F238E27FC236}">
                <a16:creationId xmlns:a16="http://schemas.microsoft.com/office/drawing/2014/main" id="{AA3CA1C0-D9F7-3257-7C13-46D3717DA847}"/>
              </a:ext>
            </a:extLst>
          </p:cNvPr>
          <p:cNvPicPr>
            <a:picLocks noChangeAspect="1"/>
          </p:cNvPicPr>
          <p:nvPr/>
        </p:nvPicPr>
        <p:blipFill>
          <a:blip r:embed="rId4"/>
          <a:srcRect l="25230" t="142" r="23573" b="-143"/>
          <a:stretch>
            <a:fillRect/>
          </a:stretch>
        </p:blipFill>
        <p:spPr>
          <a:xfrm rot="5400000">
            <a:off x="10128850" y="-407980"/>
            <a:ext cx="834317" cy="2129365"/>
          </a:xfrm>
          <a:prstGeom prst="rect">
            <a:avLst/>
          </a:prstGeom>
        </p:spPr>
      </p:pic>
      <p:sp>
        <p:nvSpPr>
          <p:cNvPr id="8" name="TextBox 7">
            <a:extLst>
              <a:ext uri="{FF2B5EF4-FFF2-40B4-BE49-F238E27FC236}">
                <a16:creationId xmlns:a16="http://schemas.microsoft.com/office/drawing/2014/main" id="{51C008E6-A167-F71C-F6B8-75B0DE5F988E}"/>
              </a:ext>
            </a:extLst>
          </p:cNvPr>
          <p:cNvSpPr txBox="1"/>
          <p:nvPr/>
        </p:nvSpPr>
        <p:spPr>
          <a:xfrm>
            <a:off x="9481326" y="5271201"/>
            <a:ext cx="2660953" cy="246221"/>
          </a:xfrm>
          <a:prstGeom prst="rect">
            <a:avLst/>
          </a:prstGeom>
          <a:noFill/>
        </p:spPr>
        <p:txBody>
          <a:bodyPr wrap="square">
            <a:spAutoFit/>
          </a:bodyPr>
          <a:lstStyle/>
          <a:p>
            <a:r>
              <a:rPr lang="en-US" sz="1000">
                <a:hlinkClick r:id="rId5"/>
              </a:rPr>
              <a:t>Image by </a:t>
            </a:r>
            <a:r>
              <a:rPr lang="en-US" sz="1000" err="1">
                <a:hlinkClick r:id="rId5"/>
              </a:rPr>
              <a:t>macrovector</a:t>
            </a:r>
            <a:r>
              <a:rPr lang="en-US" sz="1000">
                <a:hlinkClick r:id="rId5"/>
              </a:rPr>
              <a:t> on Magnific</a:t>
            </a:r>
            <a:endParaRPr lang="en-US" sz="1000"/>
          </a:p>
        </p:txBody>
      </p:sp>
      <p:pic>
        <p:nvPicPr>
          <p:cNvPr id="10" name="Picture 9">
            <a:extLst>
              <a:ext uri="{FF2B5EF4-FFF2-40B4-BE49-F238E27FC236}">
                <a16:creationId xmlns:a16="http://schemas.microsoft.com/office/drawing/2014/main" id="{F94D68FF-F3D8-C2A0-FB69-96C4DEEE3386}"/>
              </a:ext>
            </a:extLst>
          </p:cNvPr>
          <p:cNvPicPr>
            <a:picLocks noChangeAspect="1"/>
          </p:cNvPicPr>
          <p:nvPr/>
        </p:nvPicPr>
        <p:blipFill>
          <a:blip r:embed="rId6"/>
          <a:stretch>
            <a:fillRect/>
          </a:stretch>
        </p:blipFill>
        <p:spPr>
          <a:xfrm>
            <a:off x="7396641" y="1180322"/>
            <a:ext cx="3068159" cy="4090879"/>
          </a:xfrm>
          <a:prstGeom prst="rect">
            <a:avLst/>
          </a:prstGeom>
        </p:spPr>
      </p:pic>
    </p:spTree>
    <p:extLst>
      <p:ext uri="{BB962C8B-B14F-4D97-AF65-F5344CB8AC3E}">
        <p14:creationId xmlns:p14="http://schemas.microsoft.com/office/powerpoint/2010/main" val="2163497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D1306-6A97-E155-0708-4EB545BAFD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B10BDE-5DDE-BA60-8BBC-EB9E943DA014}"/>
              </a:ext>
            </a:extLst>
          </p:cNvPr>
          <p:cNvSpPr>
            <a:spLocks noGrp="1"/>
          </p:cNvSpPr>
          <p:nvPr>
            <p:ph type="title"/>
          </p:nvPr>
        </p:nvSpPr>
        <p:spPr>
          <a:xfrm>
            <a:off x="1306286" y="222069"/>
            <a:ext cx="10405550" cy="1224144"/>
          </a:xfrm>
        </p:spPr>
        <p:txBody>
          <a:bodyPr>
            <a:normAutofit/>
          </a:bodyPr>
          <a:lstStyle/>
          <a:p>
            <a:r>
              <a:rPr lang="en-US">
                <a:latin typeface="Avenir Next LT Pro Demi"/>
                <a:cs typeface="Arial"/>
              </a:rPr>
              <a:t>Interactive Training</a:t>
            </a:r>
          </a:p>
        </p:txBody>
      </p:sp>
      <p:sp>
        <p:nvSpPr>
          <p:cNvPr id="3" name="Content Placeholder 2">
            <a:extLst>
              <a:ext uri="{FF2B5EF4-FFF2-40B4-BE49-F238E27FC236}">
                <a16:creationId xmlns:a16="http://schemas.microsoft.com/office/drawing/2014/main" id="{F181CB7C-8BAA-2C1D-0B62-748B30CA48BF}"/>
              </a:ext>
            </a:extLst>
          </p:cNvPr>
          <p:cNvSpPr>
            <a:spLocks noGrp="1"/>
          </p:cNvSpPr>
          <p:nvPr>
            <p:ph idx="1"/>
          </p:nvPr>
        </p:nvSpPr>
        <p:spPr>
          <a:xfrm>
            <a:off x="1306286" y="1825625"/>
            <a:ext cx="5081988" cy="3116765"/>
          </a:xfrm>
        </p:spPr>
        <p:txBody>
          <a:bodyPr vert="horz" lIns="91440" tIns="45720" rIns="91440" bIns="45720" rtlCol="0" anchor="t">
            <a:normAutofit/>
          </a:bodyPr>
          <a:lstStyle/>
          <a:p>
            <a:pPr marL="0" indent="0">
              <a:buNone/>
            </a:pPr>
            <a:r>
              <a:rPr lang="en-US">
                <a:latin typeface="Avenir Next LT Pro Demi"/>
                <a:cs typeface="Arial"/>
              </a:rPr>
              <a:t>Finding new ways to present “old” ideas:</a:t>
            </a:r>
          </a:p>
          <a:p>
            <a:pPr marL="0" indent="0">
              <a:buNone/>
            </a:pPr>
            <a:endParaRPr lang="en-US">
              <a:latin typeface="Avenir Next LT Pro Demi"/>
              <a:cs typeface="Arial"/>
            </a:endParaRPr>
          </a:p>
          <a:p>
            <a:r>
              <a:rPr lang="en-US">
                <a:latin typeface="Avenir Next LT Pro Demi"/>
                <a:cs typeface="Arial"/>
              </a:rPr>
              <a:t>Gamification</a:t>
            </a:r>
          </a:p>
          <a:p>
            <a:r>
              <a:rPr lang="en-US">
                <a:latin typeface="Avenir Next LT Pro Demi"/>
                <a:cs typeface="Arial"/>
              </a:rPr>
              <a:t>Guest Speakers</a:t>
            </a:r>
          </a:p>
          <a:p>
            <a:r>
              <a:rPr lang="en-US">
                <a:latin typeface="Avenir Next LT Pro Demi"/>
                <a:cs typeface="Arial"/>
              </a:rPr>
              <a:t>Team building</a:t>
            </a:r>
          </a:p>
        </p:txBody>
      </p:sp>
      <p:pic>
        <p:nvPicPr>
          <p:cNvPr id="4" name="Picture 3" descr="A black and white drawing of a car&#10;&#10;AI-generated content may be incorrect.">
            <a:extLst>
              <a:ext uri="{FF2B5EF4-FFF2-40B4-BE49-F238E27FC236}">
                <a16:creationId xmlns:a16="http://schemas.microsoft.com/office/drawing/2014/main" id="{B01404B5-28AD-77B2-5130-5D5CA8A48304}"/>
              </a:ext>
            </a:extLst>
          </p:cNvPr>
          <p:cNvPicPr>
            <a:picLocks noChangeAspect="1"/>
          </p:cNvPicPr>
          <p:nvPr/>
        </p:nvPicPr>
        <p:blipFill>
          <a:blip r:embed="rId3"/>
          <a:srcRect l="15285" t="573" r="13076" b="-143"/>
          <a:stretch>
            <a:fillRect/>
          </a:stretch>
        </p:blipFill>
        <p:spPr>
          <a:xfrm rot="5400000">
            <a:off x="7926309" y="-63756"/>
            <a:ext cx="745331" cy="1529903"/>
          </a:xfrm>
          <a:prstGeom prst="rect">
            <a:avLst/>
          </a:prstGeom>
        </p:spPr>
      </p:pic>
      <p:pic>
        <p:nvPicPr>
          <p:cNvPr id="6" name="Picture 5" descr="A black and white drawing of a car&#10;&#10;AI-generated content may be incorrect.">
            <a:extLst>
              <a:ext uri="{FF2B5EF4-FFF2-40B4-BE49-F238E27FC236}">
                <a16:creationId xmlns:a16="http://schemas.microsoft.com/office/drawing/2014/main" id="{C7563B68-C00A-D049-F5C8-D72144F153DD}"/>
              </a:ext>
            </a:extLst>
          </p:cNvPr>
          <p:cNvPicPr>
            <a:picLocks noChangeAspect="1"/>
          </p:cNvPicPr>
          <p:nvPr/>
        </p:nvPicPr>
        <p:blipFill>
          <a:blip r:embed="rId4"/>
          <a:srcRect l="25230" t="142" r="23573" b="-143"/>
          <a:stretch>
            <a:fillRect/>
          </a:stretch>
        </p:blipFill>
        <p:spPr>
          <a:xfrm rot="5400000">
            <a:off x="10128850" y="-407980"/>
            <a:ext cx="834317" cy="2129365"/>
          </a:xfrm>
          <a:prstGeom prst="rect">
            <a:avLst/>
          </a:prstGeom>
        </p:spPr>
      </p:pic>
      <p:pic>
        <p:nvPicPr>
          <p:cNvPr id="8" name="Picture 7">
            <a:extLst>
              <a:ext uri="{FF2B5EF4-FFF2-40B4-BE49-F238E27FC236}">
                <a16:creationId xmlns:a16="http://schemas.microsoft.com/office/drawing/2014/main" id="{554C1F06-7D29-EF80-9F6B-6AE7060C681D}"/>
              </a:ext>
            </a:extLst>
          </p:cNvPr>
          <p:cNvPicPr>
            <a:picLocks noChangeAspect="1"/>
          </p:cNvPicPr>
          <p:nvPr/>
        </p:nvPicPr>
        <p:blipFill>
          <a:blip r:embed="rId5"/>
          <a:stretch>
            <a:fillRect/>
          </a:stretch>
        </p:blipFill>
        <p:spPr>
          <a:xfrm rot="188814">
            <a:off x="7396458" y="1602605"/>
            <a:ext cx="2940335" cy="3799967"/>
          </a:xfrm>
          <a:prstGeom prst="rect">
            <a:avLst/>
          </a:prstGeom>
        </p:spPr>
      </p:pic>
      <p:sp>
        <p:nvSpPr>
          <p:cNvPr id="9" name="Content Placeholder 2">
            <a:extLst>
              <a:ext uri="{FF2B5EF4-FFF2-40B4-BE49-F238E27FC236}">
                <a16:creationId xmlns:a16="http://schemas.microsoft.com/office/drawing/2014/main" id="{3EBD301B-0ABD-24FB-E6AB-8F401B34A3F0}"/>
              </a:ext>
            </a:extLst>
          </p:cNvPr>
          <p:cNvSpPr txBox="1">
            <a:spLocks/>
          </p:cNvSpPr>
          <p:nvPr/>
        </p:nvSpPr>
        <p:spPr>
          <a:xfrm>
            <a:off x="1306286" y="5480414"/>
            <a:ext cx="6877015" cy="6976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Our cartonera book, inspired by the Relindial Cartonera Project: </a:t>
            </a:r>
            <a:r>
              <a:rPr lang="en-US" sz="1800">
                <a:hlinkClick r:id="rId6"/>
              </a:rPr>
              <a:t>https://www.ifla.org/g/relindial/the-relindial-cartonera-project/</a:t>
            </a:r>
            <a:endParaRPr lang="en-US" sz="1800"/>
          </a:p>
          <a:p>
            <a:pPr marL="0" indent="0">
              <a:buFont typeface="Arial" panose="020B0604020202020204" pitchFamily="34" charset="0"/>
              <a:buNone/>
            </a:pPr>
            <a:endParaRPr lang="en-US" sz="1800"/>
          </a:p>
        </p:txBody>
      </p:sp>
    </p:spTree>
    <p:extLst>
      <p:ext uri="{BB962C8B-B14F-4D97-AF65-F5344CB8AC3E}">
        <p14:creationId xmlns:p14="http://schemas.microsoft.com/office/powerpoint/2010/main" val="1280464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E1BD-E468-7A30-D972-FAFA1825A4C3}"/>
              </a:ext>
            </a:extLst>
          </p:cNvPr>
          <p:cNvSpPr>
            <a:spLocks noGrp="1"/>
          </p:cNvSpPr>
          <p:nvPr>
            <p:ph type="title"/>
          </p:nvPr>
        </p:nvSpPr>
        <p:spPr/>
        <p:txBody>
          <a:bodyPr/>
          <a:lstStyle/>
          <a:p>
            <a:r>
              <a:rPr lang="en-US"/>
              <a:t>Online Training Course</a:t>
            </a:r>
          </a:p>
        </p:txBody>
      </p:sp>
    </p:spTree>
    <p:extLst>
      <p:ext uri="{BB962C8B-B14F-4D97-AF65-F5344CB8AC3E}">
        <p14:creationId xmlns:p14="http://schemas.microsoft.com/office/powerpoint/2010/main" val="2677617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9BA84-6512-D492-BEE4-A3A0B127F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D42B0-423B-2537-C26A-F8186AD7FE18}"/>
              </a:ext>
            </a:extLst>
          </p:cNvPr>
          <p:cNvSpPr>
            <a:spLocks noGrp="1"/>
          </p:cNvSpPr>
          <p:nvPr>
            <p:ph type="title"/>
          </p:nvPr>
        </p:nvSpPr>
        <p:spPr/>
        <p:txBody>
          <a:bodyPr/>
          <a:lstStyle/>
          <a:p>
            <a:r>
              <a:rPr lang="en-US">
                <a:latin typeface="Avenir Next LT Pro Demi"/>
                <a:cs typeface="Arial"/>
              </a:rPr>
              <a:t>Online Training Course</a:t>
            </a:r>
            <a:endParaRPr lang="en-US"/>
          </a:p>
        </p:txBody>
      </p:sp>
      <p:pic>
        <p:nvPicPr>
          <p:cNvPr id="4" name="Audio_mixkit-night-crickets-near-the-swamp-1782">
            <a:hlinkClick r:id="" action="ppaction://media"/>
            <a:extLst>
              <a:ext uri="{FF2B5EF4-FFF2-40B4-BE49-F238E27FC236}">
                <a16:creationId xmlns:a16="http://schemas.microsoft.com/office/drawing/2014/main" id="{7126411F-B4D4-78DC-28AE-BEE7695524BC}"/>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6024563" y="3538538"/>
            <a:ext cx="609600" cy="609600"/>
          </a:xfrm>
        </p:spPr>
      </p:pic>
      <p:pic>
        <p:nvPicPr>
          <p:cNvPr id="3" name="Picture 2" descr="A black and white drawing of a car&#10;&#10;AI-generated content may be incorrect.">
            <a:extLst>
              <a:ext uri="{FF2B5EF4-FFF2-40B4-BE49-F238E27FC236}">
                <a16:creationId xmlns:a16="http://schemas.microsoft.com/office/drawing/2014/main" id="{A60E8EA2-D451-5B2A-EC87-DE90E114F8F6}"/>
              </a:ext>
            </a:extLst>
          </p:cNvPr>
          <p:cNvPicPr>
            <a:picLocks noChangeAspect="1"/>
          </p:cNvPicPr>
          <p:nvPr/>
        </p:nvPicPr>
        <p:blipFill>
          <a:blip r:embed="rId6"/>
          <a:srcRect l="9677" t="-351" r="10138" b="351"/>
          <a:stretch>
            <a:fillRect/>
          </a:stretch>
        </p:blipFill>
        <p:spPr>
          <a:xfrm rot="5400000">
            <a:off x="10158468" y="-154557"/>
            <a:ext cx="1153056" cy="2017811"/>
          </a:xfrm>
          <a:prstGeom prst="rect">
            <a:avLst/>
          </a:prstGeom>
        </p:spPr>
      </p:pic>
      <p:pic>
        <p:nvPicPr>
          <p:cNvPr id="6" name="Picture 5">
            <a:extLst>
              <a:ext uri="{FF2B5EF4-FFF2-40B4-BE49-F238E27FC236}">
                <a16:creationId xmlns:a16="http://schemas.microsoft.com/office/drawing/2014/main" id="{15D3B216-2365-F932-7A72-B813E15ABF1B}"/>
              </a:ext>
            </a:extLst>
          </p:cNvPr>
          <p:cNvPicPr>
            <a:picLocks noChangeAspect="1"/>
          </p:cNvPicPr>
          <p:nvPr/>
        </p:nvPicPr>
        <p:blipFill>
          <a:blip r:embed="rId7"/>
          <a:stretch>
            <a:fillRect/>
          </a:stretch>
        </p:blipFill>
        <p:spPr>
          <a:xfrm>
            <a:off x="3896868" y="1339406"/>
            <a:ext cx="4398264" cy="4398264"/>
          </a:xfrm>
          <a:prstGeom prst="rect">
            <a:avLst/>
          </a:prstGeom>
        </p:spPr>
      </p:pic>
    </p:spTree>
    <p:extLst>
      <p:ext uri="{BB962C8B-B14F-4D97-AF65-F5344CB8AC3E}">
        <p14:creationId xmlns:p14="http://schemas.microsoft.com/office/powerpoint/2010/main" val="154989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E2FB0-41D6-8134-FFE6-73A1375B1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50E5C-B638-4D3A-B151-7FF23F20A7EE}"/>
              </a:ext>
            </a:extLst>
          </p:cNvPr>
          <p:cNvSpPr>
            <a:spLocks noGrp="1"/>
          </p:cNvSpPr>
          <p:nvPr>
            <p:ph type="title"/>
          </p:nvPr>
        </p:nvSpPr>
        <p:spPr/>
        <p:txBody>
          <a:bodyPr/>
          <a:lstStyle/>
          <a:p>
            <a:r>
              <a:rPr lang="en-US">
                <a:latin typeface="Avenir Next LT Pro Demi"/>
                <a:cs typeface="Arial"/>
              </a:rPr>
              <a:t>Online Training Course</a:t>
            </a:r>
            <a:endParaRPr lang="en-US"/>
          </a:p>
        </p:txBody>
      </p:sp>
      <p:sp>
        <p:nvSpPr>
          <p:cNvPr id="3" name="Content Placeholder 2">
            <a:extLst>
              <a:ext uri="{FF2B5EF4-FFF2-40B4-BE49-F238E27FC236}">
                <a16:creationId xmlns:a16="http://schemas.microsoft.com/office/drawing/2014/main" id="{101C9A8F-4D23-31C0-5DE6-CE1B56978067}"/>
              </a:ext>
            </a:extLst>
          </p:cNvPr>
          <p:cNvSpPr>
            <a:spLocks noGrp="1"/>
          </p:cNvSpPr>
          <p:nvPr>
            <p:ph idx="1"/>
          </p:nvPr>
        </p:nvSpPr>
        <p:spPr>
          <a:xfrm>
            <a:off x="1306286" y="1825625"/>
            <a:ext cx="5372306" cy="4036160"/>
          </a:xfrm>
        </p:spPr>
        <p:txBody>
          <a:bodyPr vert="horz" lIns="91440" tIns="45720" rIns="91440" bIns="45720" rtlCol="0" anchor="t">
            <a:normAutofit/>
          </a:bodyPr>
          <a:lstStyle/>
          <a:p>
            <a:pPr marL="0" indent="0">
              <a:buNone/>
            </a:pPr>
            <a:r>
              <a:rPr lang="en-US" dirty="0"/>
              <a:t>Evolving as we speak:</a:t>
            </a:r>
          </a:p>
          <a:p>
            <a:r>
              <a:rPr lang="en-US" dirty="0"/>
              <a:t>Know how assignments will be scored</a:t>
            </a:r>
          </a:p>
          <a:p>
            <a:r>
              <a:rPr lang="en-US" dirty="0"/>
              <a:t>Have a schedule for assignments</a:t>
            </a:r>
          </a:p>
          <a:p>
            <a:r>
              <a:rPr lang="en-US" dirty="0"/>
              <a:t>Not all training fits this platform</a:t>
            </a:r>
          </a:p>
        </p:txBody>
      </p:sp>
      <p:pic>
        <p:nvPicPr>
          <p:cNvPr id="4" name="Picture 3" descr="A black and white drawing of a car&#10;&#10;AI-generated content may be incorrect.">
            <a:extLst>
              <a:ext uri="{FF2B5EF4-FFF2-40B4-BE49-F238E27FC236}">
                <a16:creationId xmlns:a16="http://schemas.microsoft.com/office/drawing/2014/main" id="{170DC6A5-B0FF-B8C2-3A0A-D66BD61AC5B2}"/>
              </a:ext>
            </a:extLst>
          </p:cNvPr>
          <p:cNvPicPr>
            <a:picLocks noChangeAspect="1"/>
          </p:cNvPicPr>
          <p:nvPr/>
        </p:nvPicPr>
        <p:blipFill>
          <a:blip r:embed="rId3"/>
          <a:srcRect l="15285" t="573" r="13076" b="-143"/>
          <a:stretch>
            <a:fillRect/>
          </a:stretch>
        </p:blipFill>
        <p:spPr>
          <a:xfrm rot="5400000">
            <a:off x="10532993" y="-158776"/>
            <a:ext cx="841125" cy="1726534"/>
          </a:xfrm>
          <a:prstGeom prst="rect">
            <a:avLst/>
          </a:prstGeom>
        </p:spPr>
      </p:pic>
      <p:pic>
        <p:nvPicPr>
          <p:cNvPr id="9" name="Picture 8">
            <a:extLst>
              <a:ext uri="{FF2B5EF4-FFF2-40B4-BE49-F238E27FC236}">
                <a16:creationId xmlns:a16="http://schemas.microsoft.com/office/drawing/2014/main" id="{C1A91129-C050-58CE-CED5-E221EBB0220E}"/>
              </a:ext>
            </a:extLst>
          </p:cNvPr>
          <p:cNvPicPr>
            <a:picLocks noChangeAspect="1"/>
          </p:cNvPicPr>
          <p:nvPr/>
        </p:nvPicPr>
        <p:blipFill>
          <a:blip r:embed="rId4"/>
          <a:stretch>
            <a:fillRect/>
          </a:stretch>
        </p:blipFill>
        <p:spPr>
          <a:xfrm>
            <a:off x="6858740" y="1446213"/>
            <a:ext cx="4094815" cy="4205485"/>
          </a:xfrm>
          <a:prstGeom prst="rect">
            <a:avLst/>
          </a:prstGeom>
        </p:spPr>
      </p:pic>
    </p:spTree>
    <p:extLst>
      <p:ext uri="{BB962C8B-B14F-4D97-AF65-F5344CB8AC3E}">
        <p14:creationId xmlns:p14="http://schemas.microsoft.com/office/powerpoint/2010/main" val="3110908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C9D0B-0EA4-C951-354A-31F6FF1DB3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61F00-E6EC-3A76-C8B4-CF52BFA17AB5}"/>
              </a:ext>
            </a:extLst>
          </p:cNvPr>
          <p:cNvSpPr>
            <a:spLocks noGrp="1"/>
          </p:cNvSpPr>
          <p:nvPr>
            <p:ph type="title"/>
          </p:nvPr>
        </p:nvSpPr>
        <p:spPr/>
        <p:txBody>
          <a:bodyPr/>
          <a:lstStyle/>
          <a:p>
            <a:r>
              <a:rPr lang="en-US">
                <a:latin typeface="Avenir Next LT Pro Demi"/>
                <a:cs typeface="Arial"/>
              </a:rPr>
              <a:t>Vogel Library, Wartburg College</a:t>
            </a:r>
            <a:endParaRPr lang="en-US"/>
          </a:p>
        </p:txBody>
      </p:sp>
      <p:sp>
        <p:nvSpPr>
          <p:cNvPr id="3" name="Content Placeholder 2">
            <a:extLst>
              <a:ext uri="{FF2B5EF4-FFF2-40B4-BE49-F238E27FC236}">
                <a16:creationId xmlns:a16="http://schemas.microsoft.com/office/drawing/2014/main" id="{9E395B5C-82A4-0CF4-74D9-A5CA7B730C11}"/>
              </a:ext>
            </a:extLst>
          </p:cNvPr>
          <p:cNvSpPr>
            <a:spLocks noGrp="1"/>
          </p:cNvSpPr>
          <p:nvPr>
            <p:ph idx="1"/>
          </p:nvPr>
        </p:nvSpPr>
        <p:spPr>
          <a:xfrm>
            <a:off x="131748" y="1715192"/>
            <a:ext cx="5968026" cy="4367180"/>
          </a:xfrm>
        </p:spPr>
        <p:txBody>
          <a:bodyPr vert="horz" lIns="91440" tIns="45720" rIns="91440" bIns="45720" rtlCol="0" anchor="t">
            <a:normAutofit/>
          </a:bodyPr>
          <a:lstStyle/>
          <a:p>
            <a:r>
              <a:rPr lang="en-US">
                <a:latin typeface="Avenir Next LT Pro Demi"/>
                <a:cs typeface="Arial"/>
              </a:rPr>
              <a:t>The collection includes 95,367 physical titles and 331,712 digital titles</a:t>
            </a:r>
            <a:endParaRPr lang="en-US"/>
          </a:p>
          <a:p>
            <a:endParaRPr lang="en-US">
              <a:latin typeface="Avenir Next LT Pro Demi"/>
              <a:cs typeface="Arial"/>
            </a:endParaRPr>
          </a:p>
          <a:p>
            <a:r>
              <a:rPr lang="en-US">
                <a:latin typeface="Avenir Next LT Pro Demi"/>
                <a:cs typeface="Arial"/>
              </a:rPr>
              <a:t>For the 2024-25 academic year physical circulation was 6,729</a:t>
            </a:r>
          </a:p>
          <a:p>
            <a:endParaRPr lang="en-US">
              <a:latin typeface="Avenir Next LT Pro Demi"/>
              <a:cs typeface="Arial"/>
            </a:endParaRPr>
          </a:p>
          <a:p>
            <a:r>
              <a:rPr lang="en-US">
                <a:latin typeface="Avenir Next LT Pro Demi"/>
                <a:cs typeface="Arial"/>
              </a:rPr>
              <a:t>Organized with the Dewey Decimal System</a:t>
            </a:r>
            <a:endParaRPr lang="en-US"/>
          </a:p>
        </p:txBody>
      </p:sp>
      <p:pic>
        <p:nvPicPr>
          <p:cNvPr id="5" name="Picture 4" descr="A staircase in a building&#10;&#10;AI-generated content may be incorrect.">
            <a:extLst>
              <a:ext uri="{FF2B5EF4-FFF2-40B4-BE49-F238E27FC236}">
                <a16:creationId xmlns:a16="http://schemas.microsoft.com/office/drawing/2014/main" id="{028A3F25-D42E-094A-AD62-4EDEB4B1881E}"/>
              </a:ext>
            </a:extLst>
          </p:cNvPr>
          <p:cNvPicPr>
            <a:picLocks noChangeAspect="1"/>
          </p:cNvPicPr>
          <p:nvPr/>
        </p:nvPicPr>
        <p:blipFill>
          <a:blip r:embed="rId3"/>
          <a:stretch>
            <a:fillRect/>
          </a:stretch>
        </p:blipFill>
        <p:spPr>
          <a:xfrm>
            <a:off x="6255602" y="1828800"/>
            <a:ext cx="5423675" cy="2912327"/>
          </a:xfrm>
          <a:prstGeom prst="rect">
            <a:avLst/>
          </a:prstGeom>
        </p:spPr>
      </p:pic>
    </p:spTree>
    <p:extLst>
      <p:ext uri="{BB962C8B-B14F-4D97-AF65-F5344CB8AC3E}">
        <p14:creationId xmlns:p14="http://schemas.microsoft.com/office/powerpoint/2010/main" val="2859660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4436F-8D60-FE26-9546-D009742D7A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61F88-62A9-E0AE-BAC2-57E53A73806C}"/>
              </a:ext>
            </a:extLst>
          </p:cNvPr>
          <p:cNvSpPr>
            <a:spLocks noGrp="1"/>
          </p:cNvSpPr>
          <p:nvPr>
            <p:ph type="title"/>
          </p:nvPr>
        </p:nvSpPr>
        <p:spPr/>
        <p:txBody>
          <a:bodyPr/>
          <a:lstStyle/>
          <a:p>
            <a:r>
              <a:rPr lang="en-US">
                <a:latin typeface="Avenir Next LT Pro Demi"/>
                <a:cs typeface="Arial"/>
              </a:rPr>
              <a:t>Online Training Course</a:t>
            </a:r>
            <a:endParaRPr lang="en-US"/>
          </a:p>
        </p:txBody>
      </p:sp>
      <p:sp>
        <p:nvSpPr>
          <p:cNvPr id="3" name="Content Placeholder 2">
            <a:extLst>
              <a:ext uri="{FF2B5EF4-FFF2-40B4-BE49-F238E27FC236}">
                <a16:creationId xmlns:a16="http://schemas.microsoft.com/office/drawing/2014/main" id="{7B9E8E0F-A014-67DF-0128-192278FB68A8}"/>
              </a:ext>
            </a:extLst>
          </p:cNvPr>
          <p:cNvSpPr>
            <a:spLocks noGrp="1"/>
          </p:cNvSpPr>
          <p:nvPr>
            <p:ph idx="1"/>
          </p:nvPr>
        </p:nvSpPr>
        <p:spPr>
          <a:xfrm>
            <a:off x="1306286" y="1825625"/>
            <a:ext cx="5534352" cy="4036160"/>
          </a:xfrm>
        </p:spPr>
        <p:txBody>
          <a:bodyPr vert="horz" lIns="91440" tIns="45720" rIns="91440" bIns="45720" rtlCol="0" anchor="t">
            <a:normAutofit/>
          </a:bodyPr>
          <a:lstStyle/>
          <a:p>
            <a:r>
              <a:rPr lang="en-US"/>
              <a:t>Continue to build our repertoire</a:t>
            </a:r>
          </a:p>
          <a:p>
            <a:r>
              <a:rPr lang="en-US"/>
              <a:t>Explore additional tools &amp; features</a:t>
            </a:r>
          </a:p>
          <a:p>
            <a:r>
              <a:rPr lang="en-US"/>
              <a:t>100% scores on quizzes</a:t>
            </a:r>
          </a:p>
          <a:p>
            <a:r>
              <a:rPr lang="en-US"/>
              <a:t>Incomplete assignments?</a:t>
            </a:r>
          </a:p>
          <a:p>
            <a:endParaRPr lang="en-US"/>
          </a:p>
        </p:txBody>
      </p:sp>
      <p:pic>
        <p:nvPicPr>
          <p:cNvPr id="4" name="Picture 3" descr="A black and white drawing of a car&#10;&#10;AI-generated content may be incorrect.">
            <a:extLst>
              <a:ext uri="{FF2B5EF4-FFF2-40B4-BE49-F238E27FC236}">
                <a16:creationId xmlns:a16="http://schemas.microsoft.com/office/drawing/2014/main" id="{F090F2B4-A671-41F2-03BC-D59368DC8A18}"/>
              </a:ext>
            </a:extLst>
          </p:cNvPr>
          <p:cNvPicPr>
            <a:picLocks noChangeAspect="1"/>
          </p:cNvPicPr>
          <p:nvPr/>
        </p:nvPicPr>
        <p:blipFill>
          <a:blip r:embed="rId3"/>
          <a:srcRect l="25230" t="142" r="23573" b="-143"/>
          <a:stretch>
            <a:fillRect/>
          </a:stretch>
        </p:blipFill>
        <p:spPr>
          <a:xfrm rot="5400000">
            <a:off x="9771463" y="-450689"/>
            <a:ext cx="889348" cy="2269815"/>
          </a:xfrm>
          <a:prstGeom prst="rect">
            <a:avLst/>
          </a:prstGeom>
        </p:spPr>
      </p:pic>
      <p:sp>
        <p:nvSpPr>
          <p:cNvPr id="5" name="TextBox 4">
            <a:extLst>
              <a:ext uri="{FF2B5EF4-FFF2-40B4-BE49-F238E27FC236}">
                <a16:creationId xmlns:a16="http://schemas.microsoft.com/office/drawing/2014/main" id="{F9909A9B-10F4-FC65-F590-A98DA65EDDC2}"/>
              </a:ext>
            </a:extLst>
          </p:cNvPr>
          <p:cNvSpPr txBox="1"/>
          <p:nvPr/>
        </p:nvSpPr>
        <p:spPr>
          <a:xfrm>
            <a:off x="9553758" y="5375835"/>
            <a:ext cx="1797287" cy="246221"/>
          </a:xfrm>
          <a:prstGeom prst="rect">
            <a:avLst/>
          </a:prstGeom>
          <a:noFill/>
        </p:spPr>
        <p:txBody>
          <a:bodyPr wrap="none" rtlCol="0">
            <a:spAutoFit/>
          </a:bodyPr>
          <a:lstStyle/>
          <a:p>
            <a:r>
              <a:rPr lang="en-US" sz="1000">
                <a:hlinkClick r:id="rId4"/>
              </a:rPr>
              <a:t>Image by </a:t>
            </a:r>
            <a:r>
              <a:rPr lang="en-US" sz="1000" err="1">
                <a:hlinkClick r:id="rId4"/>
              </a:rPr>
              <a:t>brgfx</a:t>
            </a:r>
            <a:r>
              <a:rPr lang="en-US" sz="1000">
                <a:hlinkClick r:id="rId4"/>
              </a:rPr>
              <a:t> on Magnific</a:t>
            </a:r>
            <a:endParaRPr lang="en-US" sz="1000"/>
          </a:p>
        </p:txBody>
      </p:sp>
      <p:pic>
        <p:nvPicPr>
          <p:cNvPr id="10" name="Picture 9">
            <a:extLst>
              <a:ext uri="{FF2B5EF4-FFF2-40B4-BE49-F238E27FC236}">
                <a16:creationId xmlns:a16="http://schemas.microsoft.com/office/drawing/2014/main" id="{9DF18B45-C4A3-F599-6F81-684980B30BFD}"/>
              </a:ext>
            </a:extLst>
          </p:cNvPr>
          <p:cNvPicPr>
            <a:picLocks noChangeAspect="1"/>
          </p:cNvPicPr>
          <p:nvPr/>
        </p:nvPicPr>
        <p:blipFill>
          <a:blip r:embed="rId5"/>
          <a:stretch>
            <a:fillRect/>
          </a:stretch>
        </p:blipFill>
        <p:spPr>
          <a:xfrm>
            <a:off x="7045764" y="1825625"/>
            <a:ext cx="4209466" cy="3361638"/>
          </a:xfrm>
          <a:prstGeom prst="rect">
            <a:avLst/>
          </a:prstGeom>
        </p:spPr>
      </p:pic>
    </p:spTree>
    <p:extLst>
      <p:ext uri="{BB962C8B-B14F-4D97-AF65-F5344CB8AC3E}">
        <p14:creationId xmlns:p14="http://schemas.microsoft.com/office/powerpoint/2010/main" val="3107260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E6CDD-9263-5FD1-BF15-601BC4D848B1}"/>
              </a:ext>
            </a:extLst>
          </p:cNvPr>
          <p:cNvSpPr>
            <a:spLocks noGrp="1"/>
          </p:cNvSpPr>
          <p:nvPr>
            <p:ph type="title"/>
          </p:nvPr>
        </p:nvSpPr>
        <p:spPr/>
        <p:txBody>
          <a:bodyPr/>
          <a:lstStyle/>
          <a:p>
            <a:r>
              <a:rPr lang="en-US">
                <a:latin typeface="Avenir Next LT Pro Demi"/>
                <a:cs typeface="Arial"/>
              </a:rPr>
              <a:t>Communication Methods</a:t>
            </a:r>
            <a:endParaRPr lang="en-US"/>
          </a:p>
        </p:txBody>
      </p:sp>
    </p:spTree>
    <p:extLst>
      <p:ext uri="{BB962C8B-B14F-4D97-AF65-F5344CB8AC3E}">
        <p14:creationId xmlns:p14="http://schemas.microsoft.com/office/powerpoint/2010/main" val="3764535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5F84C-3562-D504-3C8F-2676CB834D87}"/>
              </a:ext>
            </a:extLst>
          </p:cNvPr>
          <p:cNvSpPr>
            <a:spLocks noGrp="1"/>
          </p:cNvSpPr>
          <p:nvPr>
            <p:ph type="title"/>
          </p:nvPr>
        </p:nvSpPr>
        <p:spPr/>
        <p:txBody>
          <a:bodyPr/>
          <a:lstStyle/>
          <a:p>
            <a:r>
              <a:rPr lang="en-US">
                <a:latin typeface="Avenir Next LT Pro Demi"/>
                <a:cs typeface="Arial"/>
              </a:rPr>
              <a:t>Communication Methods</a:t>
            </a:r>
            <a:endParaRPr lang="en-US"/>
          </a:p>
        </p:txBody>
      </p:sp>
      <p:sp>
        <p:nvSpPr>
          <p:cNvPr id="3" name="Content Placeholder 2">
            <a:extLst>
              <a:ext uri="{FF2B5EF4-FFF2-40B4-BE49-F238E27FC236}">
                <a16:creationId xmlns:a16="http://schemas.microsoft.com/office/drawing/2014/main" id="{B962E063-7EBE-5B32-1E2A-C6D9095E8603}"/>
              </a:ext>
            </a:extLst>
          </p:cNvPr>
          <p:cNvSpPr>
            <a:spLocks noGrp="1"/>
          </p:cNvSpPr>
          <p:nvPr>
            <p:ph idx="1"/>
          </p:nvPr>
        </p:nvSpPr>
        <p:spPr>
          <a:xfrm>
            <a:off x="1306286" y="1438764"/>
            <a:ext cx="10047514" cy="4036160"/>
          </a:xfrm>
        </p:spPr>
        <p:txBody>
          <a:bodyPr vert="horz" lIns="91440" tIns="45720" rIns="91440" bIns="45720" rtlCol="0" anchor="t">
            <a:normAutofit/>
          </a:bodyPr>
          <a:lstStyle/>
          <a:p>
            <a:pPr marL="457200" indent="-457200"/>
            <a:r>
              <a:rPr lang="en-US" b="0">
                <a:latin typeface="Avenir Next LT Pro Demi"/>
                <a:cs typeface="Arial"/>
              </a:rPr>
              <a:t>Email</a:t>
            </a:r>
          </a:p>
          <a:p>
            <a:pPr marL="457200" indent="-457200"/>
            <a:r>
              <a:rPr lang="en-US" b="0">
                <a:latin typeface="Avenir Next LT Pro Demi"/>
                <a:cs typeface="Arial"/>
              </a:rPr>
              <a:t>Video Calls</a:t>
            </a:r>
          </a:p>
          <a:p>
            <a:pPr marL="457200" indent="-457200"/>
            <a:r>
              <a:rPr lang="en-US" b="0">
                <a:latin typeface="Avenir Next LT Pro Demi"/>
                <a:cs typeface="Arial"/>
              </a:rPr>
              <a:t>Canvas Discussions</a:t>
            </a:r>
          </a:p>
          <a:p>
            <a:pPr marL="457200" indent="-457200"/>
            <a:r>
              <a:rPr lang="en-US" b="0">
                <a:latin typeface="Avenir Next LT Pro Demi"/>
                <a:cs typeface="Arial"/>
              </a:rPr>
              <a:t>One on One Meetings</a:t>
            </a:r>
          </a:p>
          <a:p>
            <a:pPr marL="457200" indent="-457200"/>
            <a:r>
              <a:rPr lang="en-US" b="0">
                <a:latin typeface="Avenir Next LT Pro Demi"/>
                <a:cs typeface="Arial"/>
              </a:rPr>
              <a:t>A Circulation Wiki &amp; Blog</a:t>
            </a:r>
          </a:p>
          <a:p>
            <a:pPr marL="457200" indent="-457200"/>
            <a:r>
              <a:rPr lang="en-US" b="0">
                <a:latin typeface="Avenir Next LT Pro Demi"/>
                <a:cs typeface="Arial"/>
              </a:rPr>
              <a:t>Asana</a:t>
            </a:r>
          </a:p>
          <a:p>
            <a:pPr marL="457200" indent="-457200"/>
            <a:r>
              <a:rPr lang="en-US" b="0">
                <a:latin typeface="Avenir Next LT Pro Demi"/>
                <a:cs typeface="Arial"/>
              </a:rPr>
              <a:t>Surveys</a:t>
            </a:r>
          </a:p>
          <a:p>
            <a:pPr marL="457200" indent="-457200"/>
            <a:endParaRPr lang="en-US" b="0">
              <a:latin typeface="Avenir Next LT Pro Demi"/>
              <a:cs typeface="Arial"/>
            </a:endParaRPr>
          </a:p>
        </p:txBody>
      </p:sp>
    </p:spTree>
    <p:extLst>
      <p:ext uri="{BB962C8B-B14F-4D97-AF65-F5344CB8AC3E}">
        <p14:creationId xmlns:p14="http://schemas.microsoft.com/office/powerpoint/2010/main" val="2149316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15636-1E53-89BD-199F-A6DB447C1B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6D37C-593D-4357-AEFD-C32355F8DB94}"/>
              </a:ext>
            </a:extLst>
          </p:cNvPr>
          <p:cNvSpPr>
            <a:spLocks noGrp="1"/>
          </p:cNvSpPr>
          <p:nvPr>
            <p:ph type="title"/>
          </p:nvPr>
        </p:nvSpPr>
        <p:spPr/>
        <p:txBody>
          <a:bodyPr/>
          <a:lstStyle/>
          <a:p>
            <a:r>
              <a:rPr lang="en-US">
                <a:cs typeface="Arial"/>
              </a:rPr>
              <a:t>Planning Discussions</a:t>
            </a:r>
            <a:endParaRPr lang="en-US"/>
          </a:p>
        </p:txBody>
      </p:sp>
    </p:spTree>
    <p:extLst>
      <p:ext uri="{BB962C8B-B14F-4D97-AF65-F5344CB8AC3E}">
        <p14:creationId xmlns:p14="http://schemas.microsoft.com/office/powerpoint/2010/main" val="1557076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1BB7-A9E4-F259-AAF2-2F616E145368}"/>
              </a:ext>
            </a:extLst>
          </p:cNvPr>
          <p:cNvSpPr>
            <a:spLocks noGrp="1"/>
          </p:cNvSpPr>
          <p:nvPr>
            <p:ph type="title"/>
          </p:nvPr>
        </p:nvSpPr>
        <p:spPr/>
        <p:txBody>
          <a:bodyPr/>
          <a:lstStyle/>
          <a:p>
            <a:r>
              <a:rPr lang="en-US">
                <a:latin typeface="Avenir Next LT Pro Demi"/>
                <a:cs typeface="Arial"/>
              </a:rPr>
              <a:t>Methods</a:t>
            </a:r>
            <a:endParaRPr lang="en-US"/>
          </a:p>
        </p:txBody>
      </p:sp>
      <p:sp>
        <p:nvSpPr>
          <p:cNvPr id="3" name="Content Placeholder 2">
            <a:extLst>
              <a:ext uri="{FF2B5EF4-FFF2-40B4-BE49-F238E27FC236}">
                <a16:creationId xmlns:a16="http://schemas.microsoft.com/office/drawing/2014/main" id="{E9D7C873-7004-2D00-27E6-53CCD45051D0}"/>
              </a:ext>
            </a:extLst>
          </p:cNvPr>
          <p:cNvSpPr>
            <a:spLocks noGrp="1"/>
          </p:cNvSpPr>
          <p:nvPr>
            <p:ph sz="half" idx="1"/>
          </p:nvPr>
        </p:nvSpPr>
        <p:spPr>
          <a:xfrm>
            <a:off x="604425" y="1713632"/>
            <a:ext cx="3618207" cy="3083988"/>
          </a:xfrm>
        </p:spPr>
        <p:txBody>
          <a:bodyPr vert="horz" lIns="91440" tIns="45720" rIns="91440" bIns="45720" rtlCol="0" anchor="t">
            <a:normAutofit/>
          </a:bodyPr>
          <a:lstStyle/>
          <a:p>
            <a:endParaRPr lang="en-US"/>
          </a:p>
          <a:p>
            <a:endParaRPr lang="en-US"/>
          </a:p>
          <a:p>
            <a:endParaRPr lang="en-US"/>
          </a:p>
          <a:p>
            <a:endParaRPr lang="en-US"/>
          </a:p>
        </p:txBody>
      </p:sp>
      <p:pic>
        <p:nvPicPr>
          <p:cNvPr id="7" name="Picture 6" descr="A black and white drawing of a car&#10;&#10;AI-generated content may be incorrect.">
            <a:extLst>
              <a:ext uri="{FF2B5EF4-FFF2-40B4-BE49-F238E27FC236}">
                <a16:creationId xmlns:a16="http://schemas.microsoft.com/office/drawing/2014/main" id="{94D8E8FE-6B23-9340-32E4-DEA6C6A1237C}"/>
              </a:ext>
            </a:extLst>
          </p:cNvPr>
          <p:cNvPicPr>
            <a:picLocks noChangeAspect="1"/>
          </p:cNvPicPr>
          <p:nvPr/>
        </p:nvPicPr>
        <p:blipFill>
          <a:blip r:embed="rId3"/>
          <a:srcRect l="15285" t="573" r="13076" b="-143"/>
          <a:stretch>
            <a:fillRect/>
          </a:stretch>
        </p:blipFill>
        <p:spPr>
          <a:xfrm rot="5400000">
            <a:off x="10532993" y="-158776"/>
            <a:ext cx="841125" cy="1726534"/>
          </a:xfrm>
          <a:prstGeom prst="rect">
            <a:avLst/>
          </a:prstGeom>
        </p:spPr>
      </p:pic>
      <p:sp>
        <p:nvSpPr>
          <p:cNvPr id="6" name="Content Placeholder 5">
            <a:extLst>
              <a:ext uri="{FF2B5EF4-FFF2-40B4-BE49-F238E27FC236}">
                <a16:creationId xmlns:a16="http://schemas.microsoft.com/office/drawing/2014/main" id="{9D6D596B-7B2E-0207-E7A6-8C5F25A67CE4}"/>
              </a:ext>
            </a:extLst>
          </p:cNvPr>
          <p:cNvSpPr>
            <a:spLocks noGrp="1"/>
          </p:cNvSpPr>
          <p:nvPr>
            <p:ph sz="half" idx="2"/>
          </p:nvPr>
        </p:nvSpPr>
        <p:spPr>
          <a:xfrm>
            <a:off x="920726" y="1612990"/>
            <a:ext cx="3618207" cy="4205421"/>
          </a:xfrm>
        </p:spPr>
        <p:txBody>
          <a:bodyPr vert="horz" lIns="91440" tIns="45720" rIns="91440" bIns="45720" rtlCol="0" anchor="t">
            <a:normAutofit/>
          </a:bodyPr>
          <a:lstStyle/>
          <a:p>
            <a:r>
              <a:rPr lang="en-US">
                <a:latin typeface="Avenir Next LT Pro Demi"/>
                <a:cs typeface="Arial"/>
              </a:rPr>
              <a:t>Email</a:t>
            </a:r>
          </a:p>
          <a:p>
            <a:r>
              <a:rPr lang="en-US">
                <a:latin typeface="Avenir Next LT Pro Demi"/>
                <a:cs typeface="Arial"/>
              </a:rPr>
              <a:t>Canvas Discussions</a:t>
            </a:r>
          </a:p>
          <a:p>
            <a:r>
              <a:rPr lang="en-US">
                <a:latin typeface="Avenir Next LT Pro Demi"/>
                <a:cs typeface="Arial"/>
              </a:rPr>
              <a:t>Video Calls</a:t>
            </a:r>
            <a:endParaRPr lang="en-US"/>
          </a:p>
          <a:p>
            <a:endParaRPr lang="en-US"/>
          </a:p>
        </p:txBody>
      </p:sp>
      <p:pic>
        <p:nvPicPr>
          <p:cNvPr id="11" name="Content Placeholder 4" descr="A screenshot of a video call&#10;&#10;AI-generated content may be incorrect.">
            <a:extLst>
              <a:ext uri="{FF2B5EF4-FFF2-40B4-BE49-F238E27FC236}">
                <a16:creationId xmlns:a16="http://schemas.microsoft.com/office/drawing/2014/main" id="{CE9B28D9-BAE2-07DC-BF0E-0BE44BB5345D}"/>
              </a:ext>
            </a:extLst>
          </p:cNvPr>
          <p:cNvPicPr>
            <a:picLocks noChangeAspect="1"/>
          </p:cNvPicPr>
          <p:nvPr/>
        </p:nvPicPr>
        <p:blipFill>
          <a:blip r:embed="rId4"/>
          <a:stretch>
            <a:fillRect/>
          </a:stretch>
        </p:blipFill>
        <p:spPr>
          <a:xfrm>
            <a:off x="4701972" y="1381900"/>
            <a:ext cx="6651827" cy="4207526"/>
          </a:xfrm>
          <a:prstGeom prst="rect">
            <a:avLst/>
          </a:prstGeom>
        </p:spPr>
      </p:pic>
    </p:spTree>
    <p:extLst>
      <p:ext uri="{BB962C8B-B14F-4D97-AF65-F5344CB8AC3E}">
        <p14:creationId xmlns:p14="http://schemas.microsoft.com/office/powerpoint/2010/main" val="2011281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18F3E-79F2-4C02-3C99-481C74BFFD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08114B-F943-2BCF-0916-DB4124DF7210}"/>
              </a:ext>
            </a:extLst>
          </p:cNvPr>
          <p:cNvSpPr>
            <a:spLocks noGrp="1"/>
          </p:cNvSpPr>
          <p:nvPr>
            <p:ph type="title"/>
          </p:nvPr>
        </p:nvSpPr>
        <p:spPr/>
        <p:txBody>
          <a:bodyPr/>
          <a:lstStyle/>
          <a:p>
            <a:r>
              <a:rPr lang="en-US">
                <a:latin typeface="Avenir Next LT Pro Demi"/>
                <a:cs typeface="Arial"/>
              </a:rPr>
              <a:t>Exploring New Methods</a:t>
            </a:r>
            <a:endParaRPr lang="en-US"/>
          </a:p>
        </p:txBody>
      </p:sp>
      <p:sp>
        <p:nvSpPr>
          <p:cNvPr id="3" name="Content Placeholder 2">
            <a:extLst>
              <a:ext uri="{FF2B5EF4-FFF2-40B4-BE49-F238E27FC236}">
                <a16:creationId xmlns:a16="http://schemas.microsoft.com/office/drawing/2014/main" id="{5C94945C-EA9F-44C6-65A0-690AA22E15D1}"/>
              </a:ext>
            </a:extLst>
          </p:cNvPr>
          <p:cNvSpPr>
            <a:spLocks noGrp="1"/>
          </p:cNvSpPr>
          <p:nvPr>
            <p:ph sz="half" idx="1"/>
          </p:nvPr>
        </p:nvSpPr>
        <p:spPr>
          <a:xfrm>
            <a:off x="848839" y="1598613"/>
            <a:ext cx="2525527" cy="4205421"/>
          </a:xfrm>
        </p:spPr>
        <p:txBody>
          <a:bodyPr vert="horz" lIns="91440" tIns="45720" rIns="91440" bIns="45720" rtlCol="0" anchor="t">
            <a:noAutofit/>
          </a:bodyPr>
          <a:lstStyle/>
          <a:p>
            <a:r>
              <a:rPr lang="en-US" sz="2400">
                <a:latin typeface="Avenir Next LT Pro Demi"/>
                <a:cs typeface="Arial"/>
              </a:rPr>
              <a:t>New in summer 2025</a:t>
            </a:r>
            <a:endParaRPr lang="en-US" sz="2400"/>
          </a:p>
        </p:txBody>
      </p:sp>
      <p:pic>
        <p:nvPicPr>
          <p:cNvPr id="10" name="Content Placeholder 9" descr="A screenshot of a computer&#10;&#10;AI-generated content may be incorrect.">
            <a:extLst>
              <a:ext uri="{FF2B5EF4-FFF2-40B4-BE49-F238E27FC236}">
                <a16:creationId xmlns:a16="http://schemas.microsoft.com/office/drawing/2014/main" id="{657E2F77-B34A-2A3C-A81E-FD98D2943BD7}"/>
              </a:ext>
            </a:extLst>
          </p:cNvPr>
          <p:cNvPicPr>
            <a:picLocks noGrp="1" noChangeAspect="1"/>
          </p:cNvPicPr>
          <p:nvPr>
            <p:ph sz="half" idx="2"/>
          </p:nvPr>
        </p:nvPicPr>
        <p:blipFill>
          <a:blip r:embed="rId3"/>
          <a:stretch>
            <a:fillRect/>
          </a:stretch>
        </p:blipFill>
        <p:spPr>
          <a:xfrm>
            <a:off x="3562600" y="1239179"/>
            <a:ext cx="5077439" cy="4924288"/>
          </a:xfrm>
          <a:prstGeom prst="rect">
            <a:avLst/>
          </a:prstGeom>
          <a:ln>
            <a:solidFill>
              <a:schemeClr val="tx1"/>
            </a:solidFill>
          </a:ln>
        </p:spPr>
      </p:pic>
      <p:sp>
        <p:nvSpPr>
          <p:cNvPr id="12" name="Content Placeholder 2">
            <a:extLst>
              <a:ext uri="{FF2B5EF4-FFF2-40B4-BE49-F238E27FC236}">
                <a16:creationId xmlns:a16="http://schemas.microsoft.com/office/drawing/2014/main" id="{291037D2-8127-3995-EBFE-DB5184D33756}"/>
              </a:ext>
            </a:extLst>
          </p:cNvPr>
          <p:cNvSpPr txBox="1">
            <a:spLocks/>
          </p:cNvSpPr>
          <p:nvPr/>
        </p:nvSpPr>
        <p:spPr>
          <a:xfrm>
            <a:off x="9023805" y="1607239"/>
            <a:ext cx="2525527" cy="42054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B05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B05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B05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Avenir Next LT Pro Demi"/>
                <a:cs typeface="Arial"/>
              </a:rPr>
              <a:t>Some hiccups, but a decent first run</a:t>
            </a:r>
            <a:endParaRPr lang="en-US"/>
          </a:p>
          <a:p>
            <a:endParaRPr lang="en-US" sz="2400"/>
          </a:p>
          <a:p>
            <a:r>
              <a:rPr lang="en-US" sz="2400">
                <a:latin typeface="Avenir Next LT Pro Demi"/>
                <a:cs typeface="Arial"/>
              </a:rPr>
              <a:t>Needs review</a:t>
            </a:r>
            <a:endParaRPr lang="en-US" sz="2400"/>
          </a:p>
        </p:txBody>
      </p:sp>
      <p:pic>
        <p:nvPicPr>
          <p:cNvPr id="14" name="Picture 13" descr="A black and white drawing of a car&#10;&#10;AI-generated content may be incorrect.">
            <a:extLst>
              <a:ext uri="{FF2B5EF4-FFF2-40B4-BE49-F238E27FC236}">
                <a16:creationId xmlns:a16="http://schemas.microsoft.com/office/drawing/2014/main" id="{D9B02265-14CA-CF3D-F2FE-8B09FC18172D}"/>
              </a:ext>
            </a:extLst>
          </p:cNvPr>
          <p:cNvPicPr>
            <a:picLocks noChangeAspect="1"/>
          </p:cNvPicPr>
          <p:nvPr/>
        </p:nvPicPr>
        <p:blipFill>
          <a:blip r:embed="rId4"/>
          <a:srcRect l="25230" t="142" r="23573" b="-143"/>
          <a:stretch>
            <a:fillRect/>
          </a:stretch>
        </p:blipFill>
        <p:spPr>
          <a:xfrm rot="5400000">
            <a:off x="9558304" y="-639884"/>
            <a:ext cx="1114595" cy="2844696"/>
          </a:xfrm>
          <a:prstGeom prst="rect">
            <a:avLst/>
          </a:prstGeom>
        </p:spPr>
      </p:pic>
    </p:spTree>
    <p:extLst>
      <p:ext uri="{BB962C8B-B14F-4D97-AF65-F5344CB8AC3E}">
        <p14:creationId xmlns:p14="http://schemas.microsoft.com/office/powerpoint/2010/main" val="2399815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A5A87-6CF0-4509-4E49-DAF8C036F2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A4A6BE-D07B-13F3-8C1B-F89CEF4941B0}"/>
              </a:ext>
            </a:extLst>
          </p:cNvPr>
          <p:cNvSpPr>
            <a:spLocks noGrp="1"/>
          </p:cNvSpPr>
          <p:nvPr>
            <p:ph type="title"/>
          </p:nvPr>
        </p:nvSpPr>
        <p:spPr/>
        <p:txBody>
          <a:bodyPr/>
          <a:lstStyle/>
          <a:p>
            <a:r>
              <a:rPr lang="en-US">
                <a:cs typeface="Arial"/>
              </a:rPr>
              <a:t>One-on-One Meetings</a:t>
            </a:r>
            <a:endParaRPr lang="en-US"/>
          </a:p>
        </p:txBody>
      </p:sp>
    </p:spTree>
    <p:extLst>
      <p:ext uri="{BB962C8B-B14F-4D97-AF65-F5344CB8AC3E}">
        <p14:creationId xmlns:p14="http://schemas.microsoft.com/office/powerpoint/2010/main" val="1196867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6B029-BC61-F88B-7419-916A8B138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9619F4-2F3F-9498-D22D-B935FF182B5E}"/>
              </a:ext>
            </a:extLst>
          </p:cNvPr>
          <p:cNvSpPr>
            <a:spLocks noGrp="1"/>
          </p:cNvSpPr>
          <p:nvPr>
            <p:ph type="title"/>
          </p:nvPr>
        </p:nvSpPr>
        <p:spPr/>
        <p:txBody>
          <a:bodyPr/>
          <a:lstStyle/>
          <a:p>
            <a:r>
              <a:rPr lang="en-US">
                <a:latin typeface="Avenir Next LT Pro Demi"/>
                <a:cs typeface="Arial"/>
              </a:rPr>
              <a:t>Intentional Reflection</a:t>
            </a:r>
            <a:endParaRPr lang="en-US"/>
          </a:p>
        </p:txBody>
      </p:sp>
      <p:pic>
        <p:nvPicPr>
          <p:cNvPr id="7" name="Content Placeholder 6" descr="Two women sitting at a table&#10;&#10;AI-generated content may be incorrect.">
            <a:extLst>
              <a:ext uri="{FF2B5EF4-FFF2-40B4-BE49-F238E27FC236}">
                <a16:creationId xmlns:a16="http://schemas.microsoft.com/office/drawing/2014/main" id="{7ABD436C-2694-CAC7-EF37-C7FEA53A9DEC}"/>
              </a:ext>
            </a:extLst>
          </p:cNvPr>
          <p:cNvPicPr>
            <a:picLocks noGrp="1" noChangeAspect="1"/>
          </p:cNvPicPr>
          <p:nvPr>
            <p:ph idx="1"/>
          </p:nvPr>
        </p:nvPicPr>
        <p:blipFill>
          <a:blip r:embed="rId3"/>
          <a:stretch>
            <a:fillRect/>
          </a:stretch>
        </p:blipFill>
        <p:spPr>
          <a:xfrm>
            <a:off x="844394" y="1480569"/>
            <a:ext cx="5838579" cy="4093669"/>
          </a:xfrm>
          <a:prstGeom prst="rect">
            <a:avLst/>
          </a:prstGeom>
        </p:spPr>
      </p:pic>
      <p:pic>
        <p:nvPicPr>
          <p:cNvPr id="6" name="Picture 5" descr="A black and white drawing of a car&#10;&#10;AI-generated content may be incorrect.">
            <a:extLst>
              <a:ext uri="{FF2B5EF4-FFF2-40B4-BE49-F238E27FC236}">
                <a16:creationId xmlns:a16="http://schemas.microsoft.com/office/drawing/2014/main" id="{3955D249-7D46-655E-ADEF-CBA758F20FBF}"/>
              </a:ext>
            </a:extLst>
          </p:cNvPr>
          <p:cNvPicPr>
            <a:picLocks noChangeAspect="1"/>
          </p:cNvPicPr>
          <p:nvPr/>
        </p:nvPicPr>
        <p:blipFill>
          <a:blip r:embed="rId4"/>
          <a:srcRect l="15285" t="573" r="13076" b="-143"/>
          <a:stretch>
            <a:fillRect/>
          </a:stretch>
        </p:blipFill>
        <p:spPr>
          <a:xfrm rot="5400000">
            <a:off x="10532993" y="-158776"/>
            <a:ext cx="841125" cy="1726534"/>
          </a:xfrm>
          <a:prstGeom prst="rect">
            <a:avLst/>
          </a:prstGeom>
        </p:spPr>
      </p:pic>
      <p:sp>
        <p:nvSpPr>
          <p:cNvPr id="4" name="Content Placeholder 2">
            <a:extLst>
              <a:ext uri="{FF2B5EF4-FFF2-40B4-BE49-F238E27FC236}">
                <a16:creationId xmlns:a16="http://schemas.microsoft.com/office/drawing/2014/main" id="{420AEF5C-170A-95C0-064C-EE8C288F52EF}"/>
              </a:ext>
            </a:extLst>
          </p:cNvPr>
          <p:cNvSpPr txBox="1">
            <a:spLocks/>
          </p:cNvSpPr>
          <p:nvPr/>
        </p:nvSpPr>
        <p:spPr>
          <a:xfrm>
            <a:off x="6855945" y="1451814"/>
            <a:ext cx="4526610" cy="4108046"/>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venir Next LT Pro Demi"/>
                <a:cs typeface="Arial"/>
              </a:rPr>
              <a:t>Intentional reflection and conversation</a:t>
            </a:r>
            <a:endParaRPr lang="en-US"/>
          </a:p>
          <a:p>
            <a:endParaRPr lang="en-US">
              <a:latin typeface="Avenir Next LT Pro Demi"/>
              <a:cs typeface="Arial"/>
            </a:endParaRPr>
          </a:p>
          <a:p>
            <a:r>
              <a:rPr lang="en-US">
                <a:latin typeface="Avenir Next LT Pro Demi"/>
                <a:cs typeface="Arial"/>
              </a:rPr>
              <a:t>Time to assess training</a:t>
            </a:r>
          </a:p>
          <a:p>
            <a:pPr marL="0" indent="0">
              <a:buNone/>
            </a:pPr>
            <a:endParaRPr lang="en-US" dirty="0">
              <a:latin typeface="Avenir Next LT Pro Demi"/>
              <a:cs typeface="Arial"/>
            </a:endParaRPr>
          </a:p>
          <a:p>
            <a:r>
              <a:rPr lang="en-US">
                <a:latin typeface="Avenir Next LT Pro Demi"/>
                <a:cs typeface="Arial"/>
              </a:rPr>
              <a:t>Relationship building</a:t>
            </a:r>
            <a:endParaRPr lang="en-US" dirty="0">
              <a:latin typeface="Avenir Next LT Pro Demi"/>
              <a:cs typeface="Arial"/>
            </a:endParaRPr>
          </a:p>
          <a:p>
            <a:endParaRPr lang="en-US">
              <a:latin typeface="Avenir Next LT Pro Demi"/>
              <a:cs typeface="Arial"/>
            </a:endParaRPr>
          </a:p>
          <a:p>
            <a:r>
              <a:rPr lang="en-US">
                <a:latin typeface="Avenir Next LT Pro Demi"/>
                <a:cs typeface="Arial"/>
              </a:rPr>
              <a:t>We were inspired by the </a:t>
            </a:r>
            <a:r>
              <a:rPr lang="en-US" i="1">
                <a:latin typeface="Avenir Next LT Pro Demi"/>
                <a:cs typeface="Arial"/>
              </a:rPr>
              <a:t>Iowa GROW</a:t>
            </a:r>
            <a:r>
              <a:rPr lang="en-US">
                <a:latin typeface="Avenir Next LT Pro Demi"/>
                <a:cs typeface="Arial"/>
              </a:rPr>
              <a:t> program at the University of Iowa.</a:t>
            </a:r>
            <a:endParaRPr lang="en-US" b="0">
              <a:solidFill>
                <a:srgbClr val="000000"/>
              </a:solidFill>
              <a:latin typeface="Avenir Next LT Pro Demi"/>
              <a:cs typeface="Arial"/>
            </a:endParaRPr>
          </a:p>
          <a:p>
            <a:r>
              <a:rPr lang="en-US" sz="2400">
                <a:solidFill>
                  <a:srgbClr val="000000"/>
                </a:solidFill>
                <a:latin typeface="Avenir Next LT Pro Demi"/>
                <a:cs typeface="Arial"/>
                <a:hlinkClick r:id="rId5"/>
              </a:rPr>
              <a:t>https://studentlife.uiowa.edu/initiatives/iowa-grow</a:t>
            </a:r>
            <a:r>
              <a:rPr lang="en-US" sz="2400">
                <a:latin typeface="Avenir Next LT Pro Demi"/>
                <a:cs typeface="Arial"/>
              </a:rPr>
              <a:t> </a:t>
            </a:r>
            <a:endParaRPr lang="en-US" sz="2400" b="0">
              <a:solidFill>
                <a:srgbClr val="000000"/>
              </a:solidFill>
              <a:latin typeface="Avenir Next LT Pro Demi"/>
              <a:cs typeface="Arial"/>
            </a:endParaRPr>
          </a:p>
          <a:p>
            <a:endParaRPr lang="en-US">
              <a:latin typeface="Avenir Next LT Pro Demi"/>
              <a:cs typeface="Arial"/>
            </a:endParaRPr>
          </a:p>
        </p:txBody>
      </p:sp>
    </p:spTree>
    <p:extLst>
      <p:ext uri="{BB962C8B-B14F-4D97-AF65-F5344CB8AC3E}">
        <p14:creationId xmlns:p14="http://schemas.microsoft.com/office/powerpoint/2010/main" val="501984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94619-2CA2-20BC-819A-C18E75A8C4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725941-F34D-D854-D7A5-85D2EE264015}"/>
              </a:ext>
            </a:extLst>
          </p:cNvPr>
          <p:cNvSpPr>
            <a:spLocks noGrp="1"/>
          </p:cNvSpPr>
          <p:nvPr>
            <p:ph type="title"/>
          </p:nvPr>
        </p:nvSpPr>
        <p:spPr/>
        <p:txBody>
          <a:bodyPr/>
          <a:lstStyle/>
          <a:p>
            <a:r>
              <a:rPr lang="en-US">
                <a:latin typeface="Avenir Next LT Pro Demi"/>
                <a:cs typeface="Arial"/>
              </a:rPr>
              <a:t>Back to the Basics</a:t>
            </a:r>
            <a:endParaRPr lang="en-US"/>
          </a:p>
        </p:txBody>
      </p:sp>
      <p:sp>
        <p:nvSpPr>
          <p:cNvPr id="3" name="Content Placeholder 2">
            <a:extLst>
              <a:ext uri="{FF2B5EF4-FFF2-40B4-BE49-F238E27FC236}">
                <a16:creationId xmlns:a16="http://schemas.microsoft.com/office/drawing/2014/main" id="{74AC9E2F-F45E-F287-F105-208868C5BD9E}"/>
              </a:ext>
            </a:extLst>
          </p:cNvPr>
          <p:cNvSpPr>
            <a:spLocks noGrp="1"/>
          </p:cNvSpPr>
          <p:nvPr>
            <p:ph sz="half" idx="1"/>
          </p:nvPr>
        </p:nvSpPr>
        <p:spPr/>
        <p:txBody>
          <a:bodyPr vert="horz" lIns="91440" tIns="45720" rIns="91440" bIns="45720" rtlCol="0" anchor="t">
            <a:normAutofit fontScale="92500" lnSpcReduction="10000"/>
          </a:bodyPr>
          <a:lstStyle/>
          <a:p>
            <a:pPr marL="0" indent="0">
              <a:buNone/>
            </a:pPr>
            <a:r>
              <a:rPr lang="en-US">
                <a:solidFill>
                  <a:srgbClr val="F56E21"/>
                </a:solidFill>
                <a:latin typeface="Avenir Next LT Pro Demi"/>
                <a:cs typeface="Arial"/>
              </a:rPr>
              <a:t>Where we are:</a:t>
            </a:r>
          </a:p>
          <a:p>
            <a:pPr marL="0" indent="0">
              <a:buNone/>
            </a:pPr>
            <a:endParaRPr lang="en-US">
              <a:latin typeface="Avenir Next LT Pro Demi"/>
              <a:cs typeface="Arial"/>
            </a:endParaRPr>
          </a:p>
          <a:p>
            <a:r>
              <a:rPr lang="en-US">
                <a:latin typeface="Avenir Next LT Pro Demi"/>
                <a:cs typeface="Arial"/>
              </a:rPr>
              <a:t>Continued to add new questions each term and didn't remove old questions</a:t>
            </a:r>
            <a:endParaRPr lang="en-US"/>
          </a:p>
          <a:p>
            <a:endParaRPr lang="en-US">
              <a:latin typeface="Avenir Next LT Pro Demi"/>
              <a:cs typeface="Arial"/>
            </a:endParaRPr>
          </a:p>
          <a:p>
            <a:r>
              <a:rPr lang="en-US">
                <a:latin typeface="Avenir Next LT Pro Demi"/>
                <a:cs typeface="Arial"/>
              </a:rPr>
              <a:t>Has become more like an interview and less like a reflective conversation </a:t>
            </a:r>
            <a:endParaRPr lang="en-US"/>
          </a:p>
        </p:txBody>
      </p:sp>
      <p:sp>
        <p:nvSpPr>
          <p:cNvPr id="4" name="Content Placeholder 3">
            <a:extLst>
              <a:ext uri="{FF2B5EF4-FFF2-40B4-BE49-F238E27FC236}">
                <a16:creationId xmlns:a16="http://schemas.microsoft.com/office/drawing/2014/main" id="{3A1ABBF5-0F3B-2983-0C3F-24D9A81C9614}"/>
              </a:ext>
            </a:extLst>
          </p:cNvPr>
          <p:cNvSpPr>
            <a:spLocks noGrp="1"/>
          </p:cNvSpPr>
          <p:nvPr>
            <p:ph sz="half" idx="2"/>
          </p:nvPr>
        </p:nvSpPr>
        <p:spPr/>
        <p:txBody>
          <a:bodyPr vert="horz" lIns="91440" tIns="45720" rIns="91440" bIns="45720" rtlCol="0" anchor="t">
            <a:normAutofit fontScale="92500" lnSpcReduction="10000"/>
          </a:bodyPr>
          <a:lstStyle/>
          <a:p>
            <a:pPr marL="0" indent="0">
              <a:buNone/>
            </a:pPr>
            <a:r>
              <a:rPr lang="en-US" b="0">
                <a:solidFill>
                  <a:srgbClr val="F56E21"/>
                </a:solidFill>
                <a:latin typeface="Avenir Next LT Pro Demi"/>
                <a:cs typeface="Arial"/>
              </a:rPr>
              <a:t>Where we want to be:</a:t>
            </a:r>
          </a:p>
          <a:p>
            <a:pPr marL="0" indent="0">
              <a:buNone/>
            </a:pPr>
            <a:endParaRPr lang="en-US" b="0">
              <a:latin typeface="Avenir Next LT Pro Demi"/>
              <a:cs typeface="Arial"/>
            </a:endParaRPr>
          </a:p>
          <a:p>
            <a:r>
              <a:rPr lang="en-US" sz="3000">
                <a:latin typeface="Avenir Next LT Pro Demi"/>
                <a:cs typeface="Arial"/>
              </a:rPr>
              <a:t>Will return to 2-3 questions only</a:t>
            </a:r>
            <a:endParaRPr lang="en-US" sz="3000"/>
          </a:p>
          <a:p>
            <a:endParaRPr lang="en-US" sz="3500"/>
          </a:p>
          <a:p>
            <a:r>
              <a:rPr lang="en-US" sz="3000">
                <a:latin typeface="Avenir Next LT Pro Demi"/>
                <a:cs typeface="Arial"/>
              </a:rPr>
              <a:t>Find balance between</a:t>
            </a:r>
          </a:p>
          <a:p>
            <a:pPr lvl="1">
              <a:buFont typeface="Courier New" panose="020B0604020202020204" pitchFamily="34" charset="0"/>
              <a:buChar char="o"/>
            </a:pPr>
            <a:r>
              <a:rPr lang="en-US" sz="2600" b="1">
                <a:latin typeface="Avenir Next LT Pro Demi"/>
                <a:cs typeface="Arial"/>
              </a:rPr>
              <a:t>Minimizing the number of questions</a:t>
            </a:r>
          </a:p>
          <a:p>
            <a:pPr lvl="1">
              <a:buFont typeface="Courier New" panose="020B0604020202020204" pitchFamily="34" charset="0"/>
              <a:buChar char="o"/>
            </a:pPr>
            <a:r>
              <a:rPr lang="en-US" sz="2600" b="1">
                <a:latin typeface="Avenir Next LT Pro Demi"/>
                <a:cs typeface="Arial"/>
              </a:rPr>
              <a:t>Asking the right questions</a:t>
            </a:r>
          </a:p>
          <a:p>
            <a:pPr lvl="1">
              <a:buFont typeface="Courier New" panose="020B0604020202020204" pitchFamily="34" charset="0"/>
              <a:buChar char="o"/>
            </a:pPr>
            <a:r>
              <a:rPr lang="en-US" sz="2600" b="1">
                <a:latin typeface="Avenir Next LT Pro Demi"/>
                <a:cs typeface="Arial"/>
              </a:rPr>
              <a:t>Keeping it fresh</a:t>
            </a:r>
            <a:endParaRPr lang="en-US" sz="2600" b="1">
              <a:latin typeface="Avenir Next LT Pro Demi"/>
            </a:endParaRPr>
          </a:p>
        </p:txBody>
      </p:sp>
      <p:pic>
        <p:nvPicPr>
          <p:cNvPr id="7" name="Picture 6" descr="A black and white drawing of a car&#10;&#10;AI-generated content may be incorrect.">
            <a:extLst>
              <a:ext uri="{FF2B5EF4-FFF2-40B4-BE49-F238E27FC236}">
                <a16:creationId xmlns:a16="http://schemas.microsoft.com/office/drawing/2014/main" id="{F09763A7-4067-CB85-B4FA-29F55EA030B9}"/>
              </a:ext>
            </a:extLst>
          </p:cNvPr>
          <p:cNvPicPr>
            <a:picLocks noChangeAspect="1"/>
          </p:cNvPicPr>
          <p:nvPr/>
        </p:nvPicPr>
        <p:blipFill>
          <a:blip r:embed="rId3"/>
          <a:srcRect l="25230" t="142" r="23573" b="-143"/>
          <a:stretch>
            <a:fillRect/>
          </a:stretch>
        </p:blipFill>
        <p:spPr>
          <a:xfrm rot="5400000">
            <a:off x="9371399" y="-625507"/>
            <a:ext cx="1114595" cy="2844696"/>
          </a:xfrm>
          <a:prstGeom prst="rect">
            <a:avLst/>
          </a:prstGeom>
        </p:spPr>
      </p:pic>
      <p:pic>
        <p:nvPicPr>
          <p:cNvPr id="6" name="Picture 5" descr="A black and white drawing of a car&#10;&#10;AI-generated content may be incorrect.">
            <a:extLst>
              <a:ext uri="{FF2B5EF4-FFF2-40B4-BE49-F238E27FC236}">
                <a16:creationId xmlns:a16="http://schemas.microsoft.com/office/drawing/2014/main" id="{050362AD-1A36-6F54-537D-8EA29E0B659E}"/>
              </a:ext>
            </a:extLst>
          </p:cNvPr>
          <p:cNvPicPr>
            <a:picLocks noChangeAspect="1"/>
          </p:cNvPicPr>
          <p:nvPr/>
        </p:nvPicPr>
        <p:blipFill>
          <a:blip r:embed="rId4"/>
          <a:srcRect l="15285" t="573" r="13076" b="-143"/>
          <a:stretch>
            <a:fillRect/>
          </a:stretch>
        </p:blipFill>
        <p:spPr>
          <a:xfrm rot="5400000">
            <a:off x="7226201" y="-187531"/>
            <a:ext cx="841125" cy="1726534"/>
          </a:xfrm>
          <a:prstGeom prst="rect">
            <a:avLst/>
          </a:prstGeom>
        </p:spPr>
      </p:pic>
    </p:spTree>
    <p:extLst>
      <p:ext uri="{BB962C8B-B14F-4D97-AF65-F5344CB8AC3E}">
        <p14:creationId xmlns:p14="http://schemas.microsoft.com/office/powerpoint/2010/main" val="3701770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6E7FE-6E88-7C5A-A5A0-ABFA63690A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C60E60-D798-9079-0336-4AB58A281698}"/>
              </a:ext>
            </a:extLst>
          </p:cNvPr>
          <p:cNvSpPr>
            <a:spLocks noGrp="1"/>
          </p:cNvSpPr>
          <p:nvPr>
            <p:ph type="title"/>
          </p:nvPr>
        </p:nvSpPr>
        <p:spPr/>
        <p:txBody>
          <a:bodyPr/>
          <a:lstStyle/>
          <a:p>
            <a:r>
              <a:rPr lang="en-US">
                <a:cs typeface="Arial"/>
              </a:rPr>
              <a:t>Circulation Wiki &amp; Blog</a:t>
            </a:r>
            <a:endParaRPr lang="en-US"/>
          </a:p>
        </p:txBody>
      </p:sp>
    </p:spTree>
    <p:extLst>
      <p:ext uri="{BB962C8B-B14F-4D97-AF65-F5344CB8AC3E}">
        <p14:creationId xmlns:p14="http://schemas.microsoft.com/office/powerpoint/2010/main" val="1185743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5F84C-3562-D504-3C8F-2676CB834D87}"/>
              </a:ext>
            </a:extLst>
          </p:cNvPr>
          <p:cNvSpPr>
            <a:spLocks noGrp="1"/>
          </p:cNvSpPr>
          <p:nvPr>
            <p:ph type="title"/>
          </p:nvPr>
        </p:nvSpPr>
        <p:spPr/>
        <p:txBody>
          <a:bodyPr/>
          <a:lstStyle/>
          <a:p>
            <a:r>
              <a:rPr lang="en-US">
                <a:latin typeface="Avenir Next LT Pro Demi"/>
                <a:cs typeface="Arial"/>
              </a:rPr>
              <a:t>Our library team</a:t>
            </a:r>
            <a:endParaRPr lang="en-US"/>
          </a:p>
        </p:txBody>
      </p:sp>
      <p:pic>
        <p:nvPicPr>
          <p:cNvPr id="4" name="Content Placeholder 3" descr="A group of people standing around a table&#10;&#10;AI-generated content may be incorrect.">
            <a:extLst>
              <a:ext uri="{FF2B5EF4-FFF2-40B4-BE49-F238E27FC236}">
                <a16:creationId xmlns:a16="http://schemas.microsoft.com/office/drawing/2014/main" id="{9B34EA5E-8DA6-BBDD-C416-DDA2338E4932}"/>
              </a:ext>
            </a:extLst>
          </p:cNvPr>
          <p:cNvPicPr>
            <a:picLocks noGrp="1" noChangeAspect="1"/>
          </p:cNvPicPr>
          <p:nvPr>
            <p:ph idx="1"/>
          </p:nvPr>
        </p:nvPicPr>
        <p:blipFill>
          <a:blip r:embed="rId3"/>
          <a:stretch>
            <a:fillRect/>
          </a:stretch>
        </p:blipFill>
        <p:spPr>
          <a:xfrm>
            <a:off x="6361486" y="1147259"/>
            <a:ext cx="5382626" cy="4036160"/>
          </a:xfrm>
          <a:prstGeom prst="rect">
            <a:avLst/>
          </a:prstGeom>
        </p:spPr>
      </p:pic>
      <p:sp>
        <p:nvSpPr>
          <p:cNvPr id="6" name="Content Placeholder 2">
            <a:extLst>
              <a:ext uri="{FF2B5EF4-FFF2-40B4-BE49-F238E27FC236}">
                <a16:creationId xmlns:a16="http://schemas.microsoft.com/office/drawing/2014/main" id="{69FFA125-A586-CF4D-A70C-E9227075D940}"/>
              </a:ext>
            </a:extLst>
          </p:cNvPr>
          <p:cNvSpPr txBox="1">
            <a:spLocks/>
          </p:cNvSpPr>
          <p:nvPr/>
        </p:nvSpPr>
        <p:spPr>
          <a:xfrm>
            <a:off x="293384" y="1249479"/>
            <a:ext cx="5968026" cy="50397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venir Next LT Pro Demi"/>
                <a:cs typeface="Arial"/>
              </a:rPr>
              <a:t>Seven permanent staff members include our director, 2 faculty librarians, 3 staff and our archivist.</a:t>
            </a:r>
          </a:p>
          <a:p>
            <a:endParaRPr lang="en-US" dirty="0">
              <a:latin typeface="Avenir Next LT Pro Demi"/>
              <a:cs typeface="Arial"/>
            </a:endParaRPr>
          </a:p>
          <a:p>
            <a:r>
              <a:rPr lang="en-US" dirty="0">
                <a:latin typeface="Avenir Next LT Pro Demi"/>
                <a:cs typeface="Arial"/>
              </a:rPr>
              <a:t>We employ about 30 students during the academic year with a wide variety of majors and backgrounds.</a:t>
            </a:r>
          </a:p>
          <a:p>
            <a:endParaRPr lang="en-US" dirty="0"/>
          </a:p>
        </p:txBody>
      </p:sp>
    </p:spTree>
    <p:extLst>
      <p:ext uri="{BB962C8B-B14F-4D97-AF65-F5344CB8AC3E}">
        <p14:creationId xmlns:p14="http://schemas.microsoft.com/office/powerpoint/2010/main" val="2629264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drawing of a car&#10;&#10;AI-generated content may be incorrect.">
            <a:extLst>
              <a:ext uri="{FF2B5EF4-FFF2-40B4-BE49-F238E27FC236}">
                <a16:creationId xmlns:a16="http://schemas.microsoft.com/office/drawing/2014/main" id="{3892158B-C0EC-1359-74DF-549A146407A2}"/>
              </a:ext>
            </a:extLst>
          </p:cNvPr>
          <p:cNvPicPr>
            <a:picLocks noChangeAspect="1"/>
          </p:cNvPicPr>
          <p:nvPr/>
        </p:nvPicPr>
        <p:blipFill>
          <a:blip r:embed="rId3"/>
          <a:srcRect l="15285" t="573" r="13076" b="-143"/>
          <a:stretch>
            <a:fillRect/>
          </a:stretch>
        </p:blipFill>
        <p:spPr>
          <a:xfrm rot="5400000">
            <a:off x="10532993" y="-158776"/>
            <a:ext cx="841125" cy="1726534"/>
          </a:xfrm>
          <a:prstGeom prst="rect">
            <a:avLst/>
          </a:prstGeom>
        </p:spPr>
      </p:pic>
      <p:sp>
        <p:nvSpPr>
          <p:cNvPr id="8" name="Title 1">
            <a:extLst>
              <a:ext uri="{FF2B5EF4-FFF2-40B4-BE49-F238E27FC236}">
                <a16:creationId xmlns:a16="http://schemas.microsoft.com/office/drawing/2014/main" id="{D308EDE6-0DB9-5051-1EF9-FF23A2F32718}"/>
              </a:ext>
            </a:extLst>
          </p:cNvPr>
          <p:cNvSpPr>
            <a:spLocks noGrp="1"/>
          </p:cNvSpPr>
          <p:nvPr>
            <p:ph type="title"/>
          </p:nvPr>
        </p:nvSpPr>
        <p:spPr>
          <a:xfrm>
            <a:off x="1306286" y="222069"/>
            <a:ext cx="9906838" cy="1224144"/>
          </a:xfrm>
        </p:spPr>
        <p:txBody>
          <a:bodyPr/>
          <a:lstStyle/>
          <a:p>
            <a:r>
              <a:rPr lang="en-US">
                <a:latin typeface="Avenir Next LT Pro Demi"/>
                <a:cs typeface="Arial"/>
              </a:rPr>
              <a:t>Blog</a:t>
            </a:r>
            <a:endParaRPr lang="en-US"/>
          </a:p>
        </p:txBody>
      </p:sp>
      <p:pic>
        <p:nvPicPr>
          <p:cNvPr id="10" name="Content Placeholder 9" descr="A screenshot of a white page&#10;&#10;AI-generated content may be incorrect.">
            <a:extLst>
              <a:ext uri="{FF2B5EF4-FFF2-40B4-BE49-F238E27FC236}">
                <a16:creationId xmlns:a16="http://schemas.microsoft.com/office/drawing/2014/main" id="{6CC28AF2-BBB8-59D5-0F34-605B91D952D1}"/>
              </a:ext>
            </a:extLst>
          </p:cNvPr>
          <p:cNvPicPr>
            <a:picLocks noGrp="1" noChangeAspect="1"/>
          </p:cNvPicPr>
          <p:nvPr>
            <p:ph sz="half" idx="1"/>
          </p:nvPr>
        </p:nvPicPr>
        <p:blipFill>
          <a:blip r:embed="rId4"/>
          <a:srcRect t="1833" b="50461"/>
          <a:stretch>
            <a:fillRect/>
          </a:stretch>
        </p:blipFill>
        <p:spPr>
          <a:xfrm>
            <a:off x="487390" y="1459919"/>
            <a:ext cx="5638181" cy="3846515"/>
          </a:xfrm>
          <a:prstGeom prst="rect">
            <a:avLst/>
          </a:prstGeom>
          <a:ln>
            <a:solidFill>
              <a:schemeClr val="tx1"/>
            </a:solidFill>
          </a:ln>
        </p:spPr>
      </p:pic>
      <p:pic>
        <p:nvPicPr>
          <p:cNvPr id="11" name="Content Placeholder 10" descr="A screenshot of a white page&#10;&#10;AI-generated content may be incorrect.">
            <a:extLst>
              <a:ext uri="{FF2B5EF4-FFF2-40B4-BE49-F238E27FC236}">
                <a16:creationId xmlns:a16="http://schemas.microsoft.com/office/drawing/2014/main" id="{E0E71AF8-4A36-5DF2-11F5-BAEB96AE445B}"/>
              </a:ext>
            </a:extLst>
          </p:cNvPr>
          <p:cNvPicPr>
            <a:picLocks noGrp="1" noChangeAspect="1"/>
          </p:cNvPicPr>
          <p:nvPr>
            <p:ph sz="half" idx="2"/>
          </p:nvPr>
        </p:nvPicPr>
        <p:blipFill>
          <a:blip r:embed="rId4"/>
          <a:srcRect l="-110" t="47825" r="-247" b="-346"/>
          <a:stretch>
            <a:fillRect/>
          </a:stretch>
        </p:blipFill>
        <p:spPr>
          <a:xfrm>
            <a:off x="6273403" y="1463497"/>
            <a:ext cx="5432760" cy="3839217"/>
          </a:xfrm>
          <a:prstGeom prst="rect">
            <a:avLst/>
          </a:prstGeom>
          <a:ln>
            <a:solidFill>
              <a:schemeClr val="tx1"/>
            </a:solidFill>
          </a:ln>
        </p:spPr>
      </p:pic>
    </p:spTree>
    <p:extLst>
      <p:ext uri="{BB962C8B-B14F-4D97-AF65-F5344CB8AC3E}">
        <p14:creationId xmlns:p14="http://schemas.microsoft.com/office/powerpoint/2010/main" val="3605723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B4B59-7506-6BB9-B119-225563703330}"/>
            </a:ext>
          </a:extLst>
        </p:cNvPr>
        <p:cNvGrpSpPr/>
        <p:nvPr/>
      </p:nvGrpSpPr>
      <p:grpSpPr>
        <a:xfrm>
          <a:off x="0" y="0"/>
          <a:ext cx="0" cy="0"/>
          <a:chOff x="0" y="0"/>
          <a:chExt cx="0" cy="0"/>
        </a:xfrm>
      </p:grpSpPr>
      <p:pic>
        <p:nvPicPr>
          <p:cNvPr id="6" name="Picture 5" descr="A black and white drawing of a car&#10;&#10;AI-generated content may be incorrect.">
            <a:extLst>
              <a:ext uri="{FF2B5EF4-FFF2-40B4-BE49-F238E27FC236}">
                <a16:creationId xmlns:a16="http://schemas.microsoft.com/office/drawing/2014/main" id="{B62C8C7E-C730-D820-ADE2-ACAA98F38D3F}"/>
              </a:ext>
            </a:extLst>
          </p:cNvPr>
          <p:cNvPicPr>
            <a:picLocks noChangeAspect="1"/>
          </p:cNvPicPr>
          <p:nvPr/>
        </p:nvPicPr>
        <p:blipFill>
          <a:blip r:embed="rId3"/>
          <a:srcRect l="15285" t="573" r="13076" b="-143"/>
          <a:stretch>
            <a:fillRect/>
          </a:stretch>
        </p:blipFill>
        <p:spPr>
          <a:xfrm rot="5400000">
            <a:off x="10532993" y="-158776"/>
            <a:ext cx="841125" cy="1726534"/>
          </a:xfrm>
          <a:prstGeom prst="rect">
            <a:avLst/>
          </a:prstGeom>
        </p:spPr>
      </p:pic>
      <p:sp>
        <p:nvSpPr>
          <p:cNvPr id="8" name="Title 1">
            <a:extLst>
              <a:ext uri="{FF2B5EF4-FFF2-40B4-BE49-F238E27FC236}">
                <a16:creationId xmlns:a16="http://schemas.microsoft.com/office/drawing/2014/main" id="{A1B71EE7-7657-03A5-0614-B7E48742F83A}"/>
              </a:ext>
            </a:extLst>
          </p:cNvPr>
          <p:cNvSpPr>
            <a:spLocks noGrp="1"/>
          </p:cNvSpPr>
          <p:nvPr>
            <p:ph type="title"/>
          </p:nvPr>
        </p:nvSpPr>
        <p:spPr>
          <a:xfrm>
            <a:off x="1306286" y="222069"/>
            <a:ext cx="9906838" cy="1224144"/>
          </a:xfrm>
        </p:spPr>
        <p:txBody>
          <a:bodyPr/>
          <a:lstStyle/>
          <a:p>
            <a:r>
              <a:rPr lang="en-US">
                <a:latin typeface="Avenir Next LT Pro Demi"/>
                <a:cs typeface="Arial"/>
              </a:rPr>
              <a:t>Helpful Resources</a:t>
            </a:r>
            <a:endParaRPr lang="en-US"/>
          </a:p>
        </p:txBody>
      </p:sp>
      <p:sp>
        <p:nvSpPr>
          <p:cNvPr id="5" name="Content Placeholder 4">
            <a:extLst>
              <a:ext uri="{FF2B5EF4-FFF2-40B4-BE49-F238E27FC236}">
                <a16:creationId xmlns:a16="http://schemas.microsoft.com/office/drawing/2014/main" id="{8BA6FADD-C263-3E79-D042-4C1B992B9E66}"/>
              </a:ext>
            </a:extLst>
          </p:cNvPr>
          <p:cNvSpPr>
            <a:spLocks noGrp="1"/>
          </p:cNvSpPr>
          <p:nvPr>
            <p:ph sz="half" idx="2"/>
          </p:nvPr>
        </p:nvSpPr>
        <p:spPr>
          <a:xfrm>
            <a:off x="7249160" y="1429279"/>
            <a:ext cx="4104640" cy="4374755"/>
          </a:xfrm>
        </p:spPr>
        <p:txBody>
          <a:bodyPr vert="horz" lIns="91440" tIns="45720" rIns="91440" bIns="45720" rtlCol="0" anchor="t">
            <a:normAutofit/>
          </a:bodyPr>
          <a:lstStyle/>
          <a:p>
            <a:r>
              <a:rPr lang="en-US">
                <a:latin typeface="Avenir Next LT Pro Demi"/>
                <a:cs typeface="Arial"/>
              </a:rPr>
              <a:t>Links to helpful resources</a:t>
            </a:r>
          </a:p>
          <a:p>
            <a:endParaRPr lang="en-US"/>
          </a:p>
          <a:p>
            <a:r>
              <a:rPr lang="en-US">
                <a:latin typeface="Avenir Next LT Pro Demi"/>
                <a:cs typeface="Arial"/>
              </a:rPr>
              <a:t>Feature a FAQ of the Week</a:t>
            </a:r>
            <a:endParaRPr lang="en-US"/>
          </a:p>
          <a:p>
            <a:endParaRPr lang="en-US"/>
          </a:p>
          <a:p>
            <a:r>
              <a:rPr lang="en-US">
                <a:latin typeface="Avenir Next LT Pro Demi"/>
                <a:cs typeface="Arial"/>
              </a:rPr>
              <a:t>Encourage reading of knowledge bases on shifts</a:t>
            </a:r>
            <a:endParaRPr lang="en-US"/>
          </a:p>
        </p:txBody>
      </p:sp>
      <p:pic>
        <p:nvPicPr>
          <p:cNvPr id="10" name="Content Placeholder 9" descr="A screenshot of a computer&#10;&#10;AI-generated content may be incorrect.">
            <a:extLst>
              <a:ext uri="{FF2B5EF4-FFF2-40B4-BE49-F238E27FC236}">
                <a16:creationId xmlns:a16="http://schemas.microsoft.com/office/drawing/2014/main" id="{AF9F0341-FB26-8E00-1E24-0620F06FE752}"/>
              </a:ext>
            </a:extLst>
          </p:cNvPr>
          <p:cNvPicPr>
            <a:picLocks noGrp="1" noChangeAspect="1"/>
          </p:cNvPicPr>
          <p:nvPr>
            <p:ph sz="half" idx="1"/>
          </p:nvPr>
        </p:nvPicPr>
        <p:blipFill>
          <a:blip r:embed="rId4"/>
          <a:stretch>
            <a:fillRect/>
          </a:stretch>
        </p:blipFill>
        <p:spPr>
          <a:xfrm>
            <a:off x="673382" y="1433899"/>
            <a:ext cx="6178973" cy="4379625"/>
          </a:xfrm>
          <a:prstGeom prst="rect">
            <a:avLst/>
          </a:prstGeom>
          <a:ln>
            <a:solidFill>
              <a:schemeClr val="tx1"/>
            </a:solidFill>
          </a:ln>
        </p:spPr>
      </p:pic>
    </p:spTree>
    <p:extLst>
      <p:ext uri="{BB962C8B-B14F-4D97-AF65-F5344CB8AC3E}">
        <p14:creationId xmlns:p14="http://schemas.microsoft.com/office/powerpoint/2010/main" val="5535597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B0122-6E22-E5E2-0CE6-6FDF686F7D81}"/>
            </a:ext>
          </a:extLst>
        </p:cNvPr>
        <p:cNvGrpSpPr/>
        <p:nvPr/>
      </p:nvGrpSpPr>
      <p:grpSpPr>
        <a:xfrm>
          <a:off x="0" y="0"/>
          <a:ext cx="0" cy="0"/>
          <a:chOff x="0" y="0"/>
          <a:chExt cx="0" cy="0"/>
        </a:xfrm>
      </p:grpSpPr>
      <p:pic>
        <p:nvPicPr>
          <p:cNvPr id="6" name="Picture 5" descr="A black and white drawing of a car&#10;&#10;AI-generated content may be incorrect.">
            <a:extLst>
              <a:ext uri="{FF2B5EF4-FFF2-40B4-BE49-F238E27FC236}">
                <a16:creationId xmlns:a16="http://schemas.microsoft.com/office/drawing/2014/main" id="{C2CE1FB0-3D17-F358-E7A7-CC78A511677F}"/>
              </a:ext>
            </a:extLst>
          </p:cNvPr>
          <p:cNvPicPr>
            <a:picLocks noChangeAspect="1"/>
          </p:cNvPicPr>
          <p:nvPr/>
        </p:nvPicPr>
        <p:blipFill>
          <a:blip r:embed="rId3"/>
          <a:srcRect l="15285" t="573" r="13076" b="-143"/>
          <a:stretch>
            <a:fillRect/>
          </a:stretch>
        </p:blipFill>
        <p:spPr>
          <a:xfrm rot="5400000">
            <a:off x="10532993" y="-158776"/>
            <a:ext cx="841125" cy="1726534"/>
          </a:xfrm>
          <a:prstGeom prst="rect">
            <a:avLst/>
          </a:prstGeom>
        </p:spPr>
      </p:pic>
      <p:sp>
        <p:nvSpPr>
          <p:cNvPr id="8" name="Title 1">
            <a:extLst>
              <a:ext uri="{FF2B5EF4-FFF2-40B4-BE49-F238E27FC236}">
                <a16:creationId xmlns:a16="http://schemas.microsoft.com/office/drawing/2014/main" id="{428027EB-900E-B981-E31E-F7AA007638F1}"/>
              </a:ext>
            </a:extLst>
          </p:cNvPr>
          <p:cNvSpPr>
            <a:spLocks noGrp="1"/>
          </p:cNvSpPr>
          <p:nvPr>
            <p:ph type="title"/>
          </p:nvPr>
        </p:nvSpPr>
        <p:spPr>
          <a:xfrm>
            <a:off x="1306286" y="222069"/>
            <a:ext cx="9906838" cy="1224144"/>
          </a:xfrm>
        </p:spPr>
        <p:txBody>
          <a:bodyPr/>
          <a:lstStyle/>
          <a:p>
            <a:r>
              <a:rPr lang="en-US">
                <a:latin typeface="Avenir Next LT Pro Demi"/>
                <a:cs typeface="Arial"/>
              </a:rPr>
              <a:t>Training Resources</a:t>
            </a:r>
            <a:endParaRPr lang="en-US"/>
          </a:p>
        </p:txBody>
      </p:sp>
      <p:sp>
        <p:nvSpPr>
          <p:cNvPr id="20" name="Content Placeholder 19">
            <a:extLst>
              <a:ext uri="{FF2B5EF4-FFF2-40B4-BE49-F238E27FC236}">
                <a16:creationId xmlns:a16="http://schemas.microsoft.com/office/drawing/2014/main" id="{F487C0CD-288A-5E41-D6C1-5B5B011882D6}"/>
              </a:ext>
            </a:extLst>
          </p:cNvPr>
          <p:cNvSpPr>
            <a:spLocks noGrp="1"/>
          </p:cNvSpPr>
          <p:nvPr>
            <p:ph sz="half" idx="2"/>
          </p:nvPr>
        </p:nvSpPr>
        <p:spPr>
          <a:xfrm>
            <a:off x="8138160" y="1272042"/>
            <a:ext cx="3215640" cy="4531992"/>
          </a:xfrm>
        </p:spPr>
        <p:txBody>
          <a:bodyPr vert="horz" lIns="91440" tIns="45720" rIns="91440" bIns="45720" rtlCol="0" anchor="t">
            <a:normAutofit/>
          </a:bodyPr>
          <a:lstStyle/>
          <a:p>
            <a:r>
              <a:rPr lang="en-US">
                <a:latin typeface="Avenir Next LT Pro Demi"/>
                <a:cs typeface="Arial"/>
              </a:rPr>
              <a:t>Notes from in-person trainings</a:t>
            </a:r>
          </a:p>
          <a:p>
            <a:endParaRPr lang="en-US"/>
          </a:p>
          <a:p>
            <a:r>
              <a:rPr lang="en-US">
                <a:latin typeface="Avenir Next LT Pro Demi"/>
                <a:cs typeface="Arial"/>
              </a:rPr>
              <a:t>Links to resources (in Canvas)</a:t>
            </a:r>
          </a:p>
        </p:txBody>
      </p:sp>
      <p:pic>
        <p:nvPicPr>
          <p:cNvPr id="23" name="Content Placeholder 22" descr="A screenshot of a computer&#10;&#10;AI-generated content may be incorrect.">
            <a:extLst>
              <a:ext uri="{FF2B5EF4-FFF2-40B4-BE49-F238E27FC236}">
                <a16:creationId xmlns:a16="http://schemas.microsoft.com/office/drawing/2014/main" id="{B2FAA2D3-893E-0047-CCCB-D762B13625EE}"/>
              </a:ext>
            </a:extLst>
          </p:cNvPr>
          <p:cNvPicPr>
            <a:picLocks noGrp="1" noChangeAspect="1"/>
          </p:cNvPicPr>
          <p:nvPr>
            <p:ph sz="half" idx="1"/>
          </p:nvPr>
        </p:nvPicPr>
        <p:blipFill>
          <a:blip r:embed="rId4"/>
          <a:stretch>
            <a:fillRect/>
          </a:stretch>
        </p:blipFill>
        <p:spPr>
          <a:xfrm>
            <a:off x="866502" y="1274661"/>
            <a:ext cx="7167154" cy="4526753"/>
          </a:xfrm>
          <a:prstGeom prst="rect">
            <a:avLst/>
          </a:prstGeom>
          <a:ln>
            <a:solidFill>
              <a:schemeClr val="tx1"/>
            </a:solidFill>
          </a:ln>
        </p:spPr>
      </p:pic>
    </p:spTree>
    <p:extLst>
      <p:ext uri="{BB962C8B-B14F-4D97-AF65-F5344CB8AC3E}">
        <p14:creationId xmlns:p14="http://schemas.microsoft.com/office/powerpoint/2010/main" val="3098043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72AD3-C640-9BED-B8FA-5136DB63329A}"/>
            </a:ext>
          </a:extLst>
        </p:cNvPr>
        <p:cNvGrpSpPr/>
        <p:nvPr/>
      </p:nvGrpSpPr>
      <p:grpSpPr>
        <a:xfrm>
          <a:off x="0" y="0"/>
          <a:ext cx="0" cy="0"/>
          <a:chOff x="0" y="0"/>
          <a:chExt cx="0" cy="0"/>
        </a:xfrm>
      </p:grpSpPr>
      <p:pic>
        <p:nvPicPr>
          <p:cNvPr id="5" name="Picture 4" descr="A black and white drawing of a car&#10;&#10;AI-generated content may be incorrect.">
            <a:extLst>
              <a:ext uri="{FF2B5EF4-FFF2-40B4-BE49-F238E27FC236}">
                <a16:creationId xmlns:a16="http://schemas.microsoft.com/office/drawing/2014/main" id="{F4FA2266-6220-47E8-6308-73D9BF7431FD}"/>
              </a:ext>
            </a:extLst>
          </p:cNvPr>
          <p:cNvPicPr>
            <a:picLocks noChangeAspect="1"/>
          </p:cNvPicPr>
          <p:nvPr/>
        </p:nvPicPr>
        <p:blipFill>
          <a:blip r:embed="rId3"/>
          <a:srcRect l="9677" t="-351" r="10138" b="351"/>
          <a:stretch>
            <a:fillRect/>
          </a:stretch>
        </p:blipFill>
        <p:spPr>
          <a:xfrm rot="5400000">
            <a:off x="10158468" y="-154557"/>
            <a:ext cx="1153056" cy="2017811"/>
          </a:xfrm>
          <a:prstGeom prst="rect">
            <a:avLst/>
          </a:prstGeom>
        </p:spPr>
      </p:pic>
      <p:pic>
        <p:nvPicPr>
          <p:cNvPr id="8" name="Picture 7" descr="A screenshot of a web page&#10;&#10;AI-generated content may be incorrect.">
            <a:extLst>
              <a:ext uri="{FF2B5EF4-FFF2-40B4-BE49-F238E27FC236}">
                <a16:creationId xmlns:a16="http://schemas.microsoft.com/office/drawing/2014/main" id="{EF9FEC1E-5058-12F3-6826-3426A486D1F9}"/>
              </a:ext>
            </a:extLst>
          </p:cNvPr>
          <p:cNvPicPr>
            <a:picLocks noChangeAspect="1"/>
          </p:cNvPicPr>
          <p:nvPr/>
        </p:nvPicPr>
        <p:blipFill>
          <a:blip r:embed="rId4"/>
          <a:srcRect l="20660" t="22551" r="18142" b="-185"/>
          <a:stretch>
            <a:fillRect/>
          </a:stretch>
        </p:blipFill>
        <p:spPr>
          <a:xfrm>
            <a:off x="963083" y="1168784"/>
            <a:ext cx="8382011" cy="4996385"/>
          </a:xfrm>
          <a:prstGeom prst="rect">
            <a:avLst/>
          </a:prstGeom>
          <a:ln>
            <a:solidFill>
              <a:schemeClr val="tx1"/>
            </a:solidFill>
          </a:ln>
        </p:spPr>
      </p:pic>
      <p:sp>
        <p:nvSpPr>
          <p:cNvPr id="10" name="Title 1">
            <a:extLst>
              <a:ext uri="{FF2B5EF4-FFF2-40B4-BE49-F238E27FC236}">
                <a16:creationId xmlns:a16="http://schemas.microsoft.com/office/drawing/2014/main" id="{0E0B5D62-CF8E-26E5-83FF-BD2DD76315F2}"/>
              </a:ext>
            </a:extLst>
          </p:cNvPr>
          <p:cNvSpPr>
            <a:spLocks noGrp="1"/>
          </p:cNvSpPr>
          <p:nvPr>
            <p:ph type="title"/>
          </p:nvPr>
        </p:nvSpPr>
        <p:spPr>
          <a:xfrm>
            <a:off x="1306286" y="222069"/>
            <a:ext cx="9906838" cy="1224144"/>
          </a:xfrm>
        </p:spPr>
        <p:txBody>
          <a:bodyPr/>
          <a:lstStyle/>
          <a:p>
            <a:r>
              <a:rPr lang="en-US">
                <a:latin typeface="Avenir Next LT Pro Demi"/>
                <a:cs typeface="Arial"/>
              </a:rPr>
              <a:t>Old Campus Intranet Wiki</a:t>
            </a:r>
            <a:endParaRPr lang="en-US"/>
          </a:p>
        </p:txBody>
      </p:sp>
    </p:spTree>
    <p:extLst>
      <p:ext uri="{BB962C8B-B14F-4D97-AF65-F5344CB8AC3E}">
        <p14:creationId xmlns:p14="http://schemas.microsoft.com/office/powerpoint/2010/main" val="3514661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6FB0B-EE31-1700-F297-DE699C02EE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1B555E-03A4-1CBA-970E-398972DD62B6}"/>
              </a:ext>
            </a:extLst>
          </p:cNvPr>
          <p:cNvSpPr>
            <a:spLocks noGrp="1"/>
          </p:cNvSpPr>
          <p:nvPr>
            <p:ph type="title"/>
          </p:nvPr>
        </p:nvSpPr>
        <p:spPr/>
        <p:txBody>
          <a:bodyPr/>
          <a:lstStyle/>
          <a:p>
            <a:r>
              <a:rPr lang="en-US">
                <a:cs typeface="Arial"/>
              </a:rPr>
              <a:t>Asana</a:t>
            </a:r>
            <a:endParaRPr lang="en-US"/>
          </a:p>
        </p:txBody>
      </p:sp>
    </p:spTree>
    <p:extLst>
      <p:ext uri="{BB962C8B-B14F-4D97-AF65-F5344CB8AC3E}">
        <p14:creationId xmlns:p14="http://schemas.microsoft.com/office/powerpoint/2010/main" val="3882596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BCC19-1CF2-8B60-BB71-78D8805E08B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085C03-63A3-8800-B215-F7C376754C5F}"/>
              </a:ext>
            </a:extLst>
          </p:cNvPr>
          <p:cNvSpPr>
            <a:spLocks noGrp="1"/>
          </p:cNvSpPr>
          <p:nvPr>
            <p:ph idx="1"/>
          </p:nvPr>
        </p:nvSpPr>
        <p:spPr>
          <a:xfrm>
            <a:off x="846210" y="4945509"/>
            <a:ext cx="4483478" cy="1448238"/>
          </a:xfrm>
        </p:spPr>
        <p:txBody>
          <a:bodyPr vert="horz" lIns="91440" tIns="45720" rIns="91440" bIns="45720" rtlCol="0" anchor="t">
            <a:normAutofit/>
          </a:bodyPr>
          <a:lstStyle/>
          <a:p>
            <a:r>
              <a:rPr lang="en-US" sz="1800">
                <a:latin typeface="Avenir Next LT Pro Demi"/>
                <a:cs typeface="Arial"/>
              </a:rPr>
              <a:t>Used for:</a:t>
            </a:r>
            <a:endParaRPr lang="en-US" sz="1800"/>
          </a:p>
          <a:p>
            <a:pPr lvl="1">
              <a:buFont typeface="Courier New" panose="020B0604020202020204" pitchFamily="34" charset="0"/>
              <a:buChar char="o"/>
            </a:pPr>
            <a:r>
              <a:rPr lang="en-US" sz="1800" b="1">
                <a:latin typeface="Avenir Next LT Pro Demi"/>
                <a:cs typeface="Arial"/>
              </a:rPr>
              <a:t>Project management</a:t>
            </a:r>
          </a:p>
          <a:p>
            <a:pPr lvl="1">
              <a:buFont typeface="Courier New" panose="020B0604020202020204" pitchFamily="34" charset="0"/>
              <a:buChar char="o"/>
            </a:pPr>
            <a:r>
              <a:rPr lang="en-US" sz="1800" b="1">
                <a:latin typeface="Avenir Next LT Pro Demi"/>
                <a:cs typeface="Arial"/>
              </a:rPr>
              <a:t>3D printing updates</a:t>
            </a:r>
          </a:p>
          <a:p>
            <a:pPr lvl="1">
              <a:buFont typeface="Courier New" panose="020B0604020202020204" pitchFamily="34" charset="0"/>
              <a:buChar char="o"/>
            </a:pPr>
            <a:r>
              <a:rPr lang="en-US" sz="1800" b="1">
                <a:latin typeface="Avenir Next LT Pro Demi"/>
                <a:cs typeface="Arial"/>
              </a:rPr>
              <a:t>Current tech issues/tickets</a:t>
            </a:r>
          </a:p>
        </p:txBody>
      </p:sp>
      <p:pic>
        <p:nvPicPr>
          <p:cNvPr id="6" name="Picture 5" descr="A black and white drawing of a car&#10;&#10;AI-generated content may be incorrect.">
            <a:extLst>
              <a:ext uri="{FF2B5EF4-FFF2-40B4-BE49-F238E27FC236}">
                <a16:creationId xmlns:a16="http://schemas.microsoft.com/office/drawing/2014/main" id="{9882BA83-33B4-3DE0-A646-640CE738AB23}"/>
              </a:ext>
            </a:extLst>
          </p:cNvPr>
          <p:cNvPicPr>
            <a:picLocks noChangeAspect="1"/>
          </p:cNvPicPr>
          <p:nvPr/>
        </p:nvPicPr>
        <p:blipFill>
          <a:blip r:embed="rId3"/>
          <a:srcRect l="15285" t="573" r="13076" b="-143"/>
          <a:stretch>
            <a:fillRect/>
          </a:stretch>
        </p:blipFill>
        <p:spPr>
          <a:xfrm rot="5400000">
            <a:off x="10532993" y="-158776"/>
            <a:ext cx="841125" cy="1726534"/>
          </a:xfrm>
          <a:prstGeom prst="rect">
            <a:avLst/>
          </a:prstGeom>
        </p:spPr>
      </p:pic>
      <p:pic>
        <p:nvPicPr>
          <p:cNvPr id="7" name="Picture 6" descr="A screenshot of a search&#10;&#10;AI-generated content may be incorrect.">
            <a:extLst>
              <a:ext uri="{FF2B5EF4-FFF2-40B4-BE49-F238E27FC236}">
                <a16:creationId xmlns:a16="http://schemas.microsoft.com/office/drawing/2014/main" id="{94D186FC-E7F4-6AFB-D546-044793DBC6E6}"/>
              </a:ext>
            </a:extLst>
          </p:cNvPr>
          <p:cNvPicPr>
            <a:picLocks noChangeAspect="1"/>
          </p:cNvPicPr>
          <p:nvPr/>
        </p:nvPicPr>
        <p:blipFill>
          <a:blip r:embed="rId4"/>
          <a:stretch>
            <a:fillRect/>
          </a:stretch>
        </p:blipFill>
        <p:spPr>
          <a:xfrm>
            <a:off x="848264" y="1127948"/>
            <a:ext cx="10322942" cy="3638820"/>
          </a:xfrm>
          <a:prstGeom prst="rect">
            <a:avLst/>
          </a:prstGeom>
          <a:ln>
            <a:solidFill>
              <a:schemeClr val="tx1"/>
            </a:solidFill>
          </a:ln>
        </p:spPr>
      </p:pic>
      <p:sp>
        <p:nvSpPr>
          <p:cNvPr id="9" name="Content Placeholder 2">
            <a:extLst>
              <a:ext uri="{FF2B5EF4-FFF2-40B4-BE49-F238E27FC236}">
                <a16:creationId xmlns:a16="http://schemas.microsoft.com/office/drawing/2014/main" id="{906E33D1-8812-F5C3-ABB4-FF7404CB4FC4}"/>
              </a:ext>
            </a:extLst>
          </p:cNvPr>
          <p:cNvSpPr txBox="1">
            <a:spLocks/>
          </p:cNvSpPr>
          <p:nvPr/>
        </p:nvSpPr>
        <p:spPr>
          <a:xfrm>
            <a:off x="5469969" y="5155418"/>
            <a:ext cx="4627251" cy="12469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Avenir Next LT Pro Demi"/>
                <a:cs typeface="Arial"/>
              </a:rPr>
              <a:t>Free version – limited features</a:t>
            </a:r>
          </a:p>
          <a:p>
            <a:r>
              <a:rPr lang="en-US" sz="1800">
                <a:latin typeface="Avenir Next LT Pro Demi"/>
                <a:cs typeface="Arial"/>
              </a:rPr>
              <a:t>Learning curve</a:t>
            </a:r>
            <a:endParaRPr lang="en-US" sz="1800">
              <a:latin typeface="Avenir Next LT Pro Demi"/>
            </a:endParaRPr>
          </a:p>
        </p:txBody>
      </p:sp>
      <p:sp>
        <p:nvSpPr>
          <p:cNvPr id="11" name="Title 1">
            <a:extLst>
              <a:ext uri="{FF2B5EF4-FFF2-40B4-BE49-F238E27FC236}">
                <a16:creationId xmlns:a16="http://schemas.microsoft.com/office/drawing/2014/main" id="{852C133F-A667-FB31-D15C-4E0BF3525EBD}"/>
              </a:ext>
            </a:extLst>
          </p:cNvPr>
          <p:cNvSpPr>
            <a:spLocks noGrp="1"/>
          </p:cNvSpPr>
          <p:nvPr>
            <p:ph type="title"/>
          </p:nvPr>
        </p:nvSpPr>
        <p:spPr>
          <a:xfrm>
            <a:off x="1306286" y="222069"/>
            <a:ext cx="9906838" cy="1224144"/>
          </a:xfrm>
        </p:spPr>
        <p:txBody>
          <a:bodyPr/>
          <a:lstStyle/>
          <a:p>
            <a:r>
              <a:rPr lang="en-US">
                <a:latin typeface="Avenir Next LT Pro Demi"/>
                <a:cs typeface="Arial"/>
              </a:rPr>
              <a:t>Asana</a:t>
            </a:r>
            <a:endParaRPr lang="en-US"/>
          </a:p>
        </p:txBody>
      </p:sp>
    </p:spTree>
    <p:extLst>
      <p:ext uri="{BB962C8B-B14F-4D97-AF65-F5344CB8AC3E}">
        <p14:creationId xmlns:p14="http://schemas.microsoft.com/office/powerpoint/2010/main" val="2120264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0FD36-A1AF-B987-B71E-43F4F4074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3C961E-42B9-D1AE-F32A-D92BE6322324}"/>
              </a:ext>
            </a:extLst>
          </p:cNvPr>
          <p:cNvSpPr>
            <a:spLocks noGrp="1"/>
          </p:cNvSpPr>
          <p:nvPr>
            <p:ph type="title"/>
          </p:nvPr>
        </p:nvSpPr>
        <p:spPr/>
        <p:txBody>
          <a:bodyPr/>
          <a:lstStyle/>
          <a:p>
            <a:r>
              <a:rPr lang="en-US">
                <a:latin typeface="Avenir Next LT Pro Demi"/>
                <a:cs typeface="Arial"/>
              </a:rPr>
              <a:t>Previous Attempts</a:t>
            </a:r>
            <a:endParaRPr lang="en-US"/>
          </a:p>
        </p:txBody>
      </p:sp>
      <p:sp>
        <p:nvSpPr>
          <p:cNvPr id="3" name="Content Placeholder 2">
            <a:extLst>
              <a:ext uri="{FF2B5EF4-FFF2-40B4-BE49-F238E27FC236}">
                <a16:creationId xmlns:a16="http://schemas.microsoft.com/office/drawing/2014/main" id="{89007D18-0F79-D50D-38C0-9531808C6E4A}"/>
              </a:ext>
            </a:extLst>
          </p:cNvPr>
          <p:cNvSpPr>
            <a:spLocks noGrp="1"/>
          </p:cNvSpPr>
          <p:nvPr>
            <p:ph sz="half" idx="1"/>
          </p:nvPr>
        </p:nvSpPr>
        <p:spPr>
          <a:xfrm>
            <a:off x="1280160" y="1627367"/>
            <a:ext cx="10073640" cy="4176667"/>
          </a:xfrm>
        </p:spPr>
        <p:txBody>
          <a:bodyPr vert="horz" lIns="91440" tIns="45720" rIns="91440" bIns="45720" rtlCol="0" anchor="t">
            <a:normAutofit/>
          </a:bodyPr>
          <a:lstStyle/>
          <a:p>
            <a:r>
              <a:rPr lang="en-US">
                <a:latin typeface="Avenir Next LT Pro Demi"/>
                <a:cs typeface="Arial"/>
              </a:rPr>
              <a:t>Summaries of work done to Technology Librarian every shift</a:t>
            </a:r>
          </a:p>
          <a:p>
            <a:r>
              <a:rPr lang="en-US">
                <a:latin typeface="Avenir Next LT Pro Demi"/>
                <a:cs typeface="Arial"/>
              </a:rPr>
              <a:t>Team Word doc to post updates on projects</a:t>
            </a:r>
          </a:p>
          <a:p>
            <a:r>
              <a:rPr lang="en-US" err="1">
                <a:latin typeface="Avenir Next LT Pro Demi"/>
                <a:cs typeface="Arial"/>
              </a:rPr>
              <a:t>LibAnswers</a:t>
            </a:r>
            <a:r>
              <a:rPr lang="en-US">
                <a:latin typeface="Avenir Next LT Pro Demi"/>
                <a:cs typeface="Arial"/>
              </a:rPr>
              <a:t> form</a:t>
            </a:r>
          </a:p>
          <a:p>
            <a:r>
              <a:rPr lang="en-US">
                <a:latin typeface="Avenir Next LT Pro Demi"/>
                <a:cs typeface="Arial"/>
              </a:rPr>
              <a:t>GroupMe groups</a:t>
            </a:r>
          </a:p>
          <a:p>
            <a:r>
              <a:rPr lang="en-US">
                <a:latin typeface="Avenir Next LT Pro Demi"/>
                <a:cs typeface="Arial"/>
              </a:rPr>
              <a:t>Whiteboard at ELITE desk</a:t>
            </a:r>
            <a:endParaRPr lang="en-US"/>
          </a:p>
        </p:txBody>
      </p:sp>
      <p:pic>
        <p:nvPicPr>
          <p:cNvPr id="7" name="Picture 6" descr="A black and white drawing of a car&#10;&#10;AI-generated content may be incorrect.">
            <a:extLst>
              <a:ext uri="{FF2B5EF4-FFF2-40B4-BE49-F238E27FC236}">
                <a16:creationId xmlns:a16="http://schemas.microsoft.com/office/drawing/2014/main" id="{DCE33DBD-B688-CACF-B3F5-E3701B73F002}"/>
              </a:ext>
            </a:extLst>
          </p:cNvPr>
          <p:cNvPicPr>
            <a:picLocks noChangeAspect="1"/>
          </p:cNvPicPr>
          <p:nvPr/>
        </p:nvPicPr>
        <p:blipFill>
          <a:blip r:embed="rId3"/>
          <a:srcRect l="9677" t="-351" r="10138" b="351"/>
          <a:stretch>
            <a:fillRect/>
          </a:stretch>
        </p:blipFill>
        <p:spPr>
          <a:xfrm rot="5400000">
            <a:off x="10158468" y="-154557"/>
            <a:ext cx="1153056" cy="2017811"/>
          </a:xfrm>
          <a:prstGeom prst="rect">
            <a:avLst/>
          </a:prstGeom>
        </p:spPr>
      </p:pic>
    </p:spTree>
    <p:extLst>
      <p:ext uri="{BB962C8B-B14F-4D97-AF65-F5344CB8AC3E}">
        <p14:creationId xmlns:p14="http://schemas.microsoft.com/office/powerpoint/2010/main" val="993023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EAC21-F545-ABCF-308C-2CF00FBACC2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E7712B-A908-2E9E-C059-7A5F97FBA767}"/>
              </a:ext>
            </a:extLst>
          </p:cNvPr>
          <p:cNvSpPr>
            <a:spLocks noGrp="1"/>
          </p:cNvSpPr>
          <p:nvPr>
            <p:ph sz="half" idx="1"/>
          </p:nvPr>
        </p:nvSpPr>
        <p:spPr>
          <a:xfrm>
            <a:off x="1280160" y="2518763"/>
            <a:ext cx="4797149" cy="3285271"/>
          </a:xfrm>
        </p:spPr>
        <p:txBody>
          <a:bodyPr vert="horz" lIns="91440" tIns="45720" rIns="91440" bIns="45720" rtlCol="0" anchor="t">
            <a:normAutofit/>
          </a:bodyPr>
          <a:lstStyle/>
          <a:p>
            <a:r>
              <a:rPr lang="en-US">
                <a:latin typeface="Avenir Next LT Pro Demi"/>
                <a:cs typeface="Arial"/>
              </a:rPr>
              <a:t>Continue to navigate limitations in the free version of Asana</a:t>
            </a:r>
            <a:endParaRPr lang="en-US"/>
          </a:p>
        </p:txBody>
      </p:sp>
      <p:sp>
        <p:nvSpPr>
          <p:cNvPr id="4" name="Content Placeholder 3">
            <a:extLst>
              <a:ext uri="{FF2B5EF4-FFF2-40B4-BE49-F238E27FC236}">
                <a16:creationId xmlns:a16="http://schemas.microsoft.com/office/drawing/2014/main" id="{F45F0E4C-0186-4C78-4A0F-E86AC854EF77}"/>
              </a:ext>
            </a:extLst>
          </p:cNvPr>
          <p:cNvSpPr>
            <a:spLocks noGrp="1"/>
          </p:cNvSpPr>
          <p:nvPr>
            <p:ph sz="half" idx="2"/>
          </p:nvPr>
        </p:nvSpPr>
        <p:spPr>
          <a:xfrm>
            <a:off x="6614160" y="2518763"/>
            <a:ext cx="4739640" cy="3285271"/>
          </a:xfrm>
        </p:spPr>
        <p:txBody>
          <a:bodyPr vert="horz" lIns="91440" tIns="45720" rIns="91440" bIns="45720" rtlCol="0" anchor="t">
            <a:normAutofit/>
          </a:bodyPr>
          <a:lstStyle/>
          <a:p>
            <a:r>
              <a:rPr lang="en-US">
                <a:latin typeface="Avenir Next LT Pro Demi"/>
                <a:cs typeface="Arial"/>
              </a:rPr>
              <a:t>Continue to organize the SharePoint library</a:t>
            </a:r>
            <a:endParaRPr lang="en-US"/>
          </a:p>
        </p:txBody>
      </p:sp>
      <p:pic>
        <p:nvPicPr>
          <p:cNvPr id="7" name="Picture 6" descr="A black and white drawing of a car&#10;&#10;AI-generated content may be incorrect.">
            <a:extLst>
              <a:ext uri="{FF2B5EF4-FFF2-40B4-BE49-F238E27FC236}">
                <a16:creationId xmlns:a16="http://schemas.microsoft.com/office/drawing/2014/main" id="{6511C243-CD23-FD57-1310-5E96444470B5}"/>
              </a:ext>
            </a:extLst>
          </p:cNvPr>
          <p:cNvPicPr>
            <a:picLocks noChangeAspect="1"/>
          </p:cNvPicPr>
          <p:nvPr/>
        </p:nvPicPr>
        <p:blipFill>
          <a:blip r:embed="rId3"/>
          <a:srcRect l="25230" t="142" r="23573" b="-143"/>
          <a:stretch>
            <a:fillRect/>
          </a:stretch>
        </p:blipFill>
        <p:spPr>
          <a:xfrm rot="5400000">
            <a:off x="9371399" y="-625507"/>
            <a:ext cx="1114595" cy="2844696"/>
          </a:xfrm>
          <a:prstGeom prst="rect">
            <a:avLst/>
          </a:prstGeom>
        </p:spPr>
      </p:pic>
      <p:sp>
        <p:nvSpPr>
          <p:cNvPr id="9" name="Title 1">
            <a:extLst>
              <a:ext uri="{FF2B5EF4-FFF2-40B4-BE49-F238E27FC236}">
                <a16:creationId xmlns:a16="http://schemas.microsoft.com/office/drawing/2014/main" id="{3BB3A864-A96F-615B-D597-B18E5D1A637D}"/>
              </a:ext>
            </a:extLst>
          </p:cNvPr>
          <p:cNvSpPr>
            <a:spLocks noGrp="1"/>
          </p:cNvSpPr>
          <p:nvPr>
            <p:ph type="title"/>
          </p:nvPr>
        </p:nvSpPr>
        <p:spPr>
          <a:xfrm>
            <a:off x="1280160" y="235131"/>
            <a:ext cx="10073640" cy="1226957"/>
          </a:xfrm>
        </p:spPr>
        <p:txBody>
          <a:bodyPr/>
          <a:lstStyle/>
          <a:p>
            <a:r>
              <a:rPr lang="en-US">
                <a:latin typeface="Avenir Next LT Pro Demi"/>
                <a:cs typeface="Arial"/>
              </a:rPr>
              <a:t>Always Improving</a:t>
            </a:r>
            <a:endParaRPr lang="en-US"/>
          </a:p>
        </p:txBody>
      </p:sp>
    </p:spTree>
    <p:extLst>
      <p:ext uri="{BB962C8B-B14F-4D97-AF65-F5344CB8AC3E}">
        <p14:creationId xmlns:p14="http://schemas.microsoft.com/office/powerpoint/2010/main" val="35198157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E1BD-E468-7A30-D972-FAFA1825A4C3}"/>
              </a:ext>
            </a:extLst>
          </p:cNvPr>
          <p:cNvSpPr>
            <a:spLocks noGrp="1"/>
          </p:cNvSpPr>
          <p:nvPr>
            <p:ph type="title"/>
          </p:nvPr>
        </p:nvSpPr>
        <p:spPr/>
        <p:txBody>
          <a:bodyPr/>
          <a:lstStyle/>
          <a:p>
            <a:r>
              <a:rPr lang="en-US">
                <a:cs typeface="Arial"/>
              </a:rPr>
              <a:t>Surveys</a:t>
            </a:r>
            <a:endParaRPr lang="en-US"/>
          </a:p>
        </p:txBody>
      </p:sp>
    </p:spTree>
    <p:extLst>
      <p:ext uri="{BB962C8B-B14F-4D97-AF65-F5344CB8AC3E}">
        <p14:creationId xmlns:p14="http://schemas.microsoft.com/office/powerpoint/2010/main" val="21300983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018A8-C97C-8001-F6E1-88594D81EA8C}"/>
            </a:ext>
          </a:extLst>
        </p:cNvPr>
        <p:cNvGrpSpPr/>
        <p:nvPr/>
      </p:nvGrpSpPr>
      <p:grpSpPr>
        <a:xfrm>
          <a:off x="0" y="0"/>
          <a:ext cx="0" cy="0"/>
          <a:chOff x="0" y="0"/>
          <a:chExt cx="0" cy="0"/>
        </a:xfrm>
      </p:grpSpPr>
      <p:pic>
        <p:nvPicPr>
          <p:cNvPr id="3" name="Picture 2" descr="A black and white drawing of a car&#10;&#10;AI-generated content may be incorrect.">
            <a:extLst>
              <a:ext uri="{FF2B5EF4-FFF2-40B4-BE49-F238E27FC236}">
                <a16:creationId xmlns:a16="http://schemas.microsoft.com/office/drawing/2014/main" id="{0E563AB6-0234-ED04-EABF-925636531E6D}"/>
              </a:ext>
            </a:extLst>
          </p:cNvPr>
          <p:cNvPicPr>
            <a:picLocks noChangeAspect="1"/>
          </p:cNvPicPr>
          <p:nvPr/>
        </p:nvPicPr>
        <p:blipFill>
          <a:blip r:embed="rId3"/>
          <a:srcRect l="15285" t="573" r="13076" b="-143"/>
          <a:stretch>
            <a:fillRect/>
          </a:stretch>
        </p:blipFill>
        <p:spPr>
          <a:xfrm rot="5400000">
            <a:off x="10532993" y="-158776"/>
            <a:ext cx="841125" cy="1726534"/>
          </a:xfrm>
          <a:prstGeom prst="rect">
            <a:avLst/>
          </a:prstGeom>
        </p:spPr>
      </p:pic>
      <p:pic>
        <p:nvPicPr>
          <p:cNvPr id="10" name="Content Placeholder 9" descr="A poster on a wall&#10;&#10;AI-generated content may be incorrect.">
            <a:extLst>
              <a:ext uri="{FF2B5EF4-FFF2-40B4-BE49-F238E27FC236}">
                <a16:creationId xmlns:a16="http://schemas.microsoft.com/office/drawing/2014/main" id="{485F2B1F-33ED-4152-5E3F-FE75A5986E56}"/>
              </a:ext>
            </a:extLst>
          </p:cNvPr>
          <p:cNvPicPr>
            <a:picLocks noGrp="1" noChangeAspect="1"/>
          </p:cNvPicPr>
          <p:nvPr>
            <p:ph idx="1"/>
          </p:nvPr>
        </p:nvPicPr>
        <p:blipFill>
          <a:blip r:embed="rId4"/>
          <a:srcRect l="15251" r="10022" b="24348"/>
          <a:stretch>
            <a:fillRect/>
          </a:stretch>
        </p:blipFill>
        <p:spPr>
          <a:xfrm>
            <a:off x="649885" y="1356701"/>
            <a:ext cx="4021513" cy="3053444"/>
          </a:xfrm>
          <a:prstGeom prst="rect">
            <a:avLst/>
          </a:prstGeom>
          <a:ln>
            <a:solidFill>
              <a:schemeClr val="tx1"/>
            </a:solidFill>
          </a:ln>
        </p:spPr>
      </p:pic>
      <p:pic>
        <p:nvPicPr>
          <p:cNvPr id="11" name="Picture 10" descr="A white table with black text&#10;&#10;AI-generated content may be incorrect.">
            <a:extLst>
              <a:ext uri="{FF2B5EF4-FFF2-40B4-BE49-F238E27FC236}">
                <a16:creationId xmlns:a16="http://schemas.microsoft.com/office/drawing/2014/main" id="{6DC0918E-6552-D5AC-9A95-50667F7FDC12}"/>
              </a:ext>
            </a:extLst>
          </p:cNvPr>
          <p:cNvPicPr>
            <a:picLocks noChangeAspect="1"/>
          </p:cNvPicPr>
          <p:nvPr/>
        </p:nvPicPr>
        <p:blipFill>
          <a:blip r:embed="rId5"/>
          <a:stretch>
            <a:fillRect/>
          </a:stretch>
        </p:blipFill>
        <p:spPr>
          <a:xfrm>
            <a:off x="4794738" y="2210181"/>
            <a:ext cx="6916616" cy="3316869"/>
          </a:xfrm>
          <a:prstGeom prst="rect">
            <a:avLst/>
          </a:prstGeom>
        </p:spPr>
      </p:pic>
      <p:sp>
        <p:nvSpPr>
          <p:cNvPr id="13" name="Title 1">
            <a:extLst>
              <a:ext uri="{FF2B5EF4-FFF2-40B4-BE49-F238E27FC236}">
                <a16:creationId xmlns:a16="http://schemas.microsoft.com/office/drawing/2014/main" id="{FB5BC961-3AF1-D2DC-8A8A-1DB3590D9286}"/>
              </a:ext>
            </a:extLst>
          </p:cNvPr>
          <p:cNvSpPr>
            <a:spLocks noGrp="1"/>
          </p:cNvSpPr>
          <p:nvPr>
            <p:ph type="title"/>
          </p:nvPr>
        </p:nvSpPr>
        <p:spPr>
          <a:xfrm>
            <a:off x="1306286" y="222069"/>
            <a:ext cx="9906838" cy="1224144"/>
          </a:xfrm>
        </p:spPr>
        <p:txBody>
          <a:bodyPr/>
          <a:lstStyle/>
          <a:p>
            <a:r>
              <a:rPr lang="en-US">
                <a:latin typeface="Avenir Next LT Pro Demi"/>
                <a:cs typeface="Arial"/>
              </a:rPr>
              <a:t>ELITE Profile Survey</a:t>
            </a:r>
            <a:endParaRPr lang="en-US"/>
          </a:p>
        </p:txBody>
      </p:sp>
    </p:spTree>
    <p:extLst>
      <p:ext uri="{BB962C8B-B14F-4D97-AF65-F5344CB8AC3E}">
        <p14:creationId xmlns:p14="http://schemas.microsoft.com/office/powerpoint/2010/main" val="4080357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94599-5286-0485-179A-3691E2DA9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1A466-D98F-5B8F-DA85-193E2E080539}"/>
              </a:ext>
            </a:extLst>
          </p:cNvPr>
          <p:cNvSpPr>
            <a:spLocks noGrp="1"/>
          </p:cNvSpPr>
          <p:nvPr>
            <p:ph type="title"/>
          </p:nvPr>
        </p:nvSpPr>
        <p:spPr/>
        <p:txBody>
          <a:bodyPr/>
          <a:lstStyle/>
          <a:p>
            <a:r>
              <a:rPr lang="en-US">
                <a:latin typeface="Avenir Next LT Pro Demi"/>
                <a:cs typeface="Arial"/>
              </a:rPr>
              <a:t>Student Employee Supervisors</a:t>
            </a:r>
            <a:endParaRPr lang="en-US"/>
          </a:p>
        </p:txBody>
      </p:sp>
      <p:sp>
        <p:nvSpPr>
          <p:cNvPr id="5" name="Content Placeholder 4">
            <a:extLst>
              <a:ext uri="{FF2B5EF4-FFF2-40B4-BE49-F238E27FC236}">
                <a16:creationId xmlns:a16="http://schemas.microsoft.com/office/drawing/2014/main" id="{97C00A3A-412F-E23A-089F-68AF0C09AA58}"/>
              </a:ext>
            </a:extLst>
          </p:cNvPr>
          <p:cNvSpPr>
            <a:spLocks noGrp="1"/>
          </p:cNvSpPr>
          <p:nvPr>
            <p:ph idx="1"/>
          </p:nvPr>
        </p:nvSpPr>
        <p:spPr>
          <a:xfrm>
            <a:off x="1249841" y="4396337"/>
            <a:ext cx="3141536" cy="996274"/>
          </a:xfrm>
        </p:spPr>
        <p:txBody>
          <a:bodyPr>
            <a:normAutofit/>
          </a:bodyPr>
          <a:lstStyle/>
          <a:p>
            <a:pPr marL="0" indent="0">
              <a:buNone/>
            </a:pPr>
            <a:r>
              <a:rPr lang="en-US" sz="2200"/>
              <a:t>Information Literacy &amp; Technology Librarian</a:t>
            </a:r>
          </a:p>
        </p:txBody>
      </p:sp>
      <p:pic>
        <p:nvPicPr>
          <p:cNvPr id="10" name="Picture 9">
            <a:extLst>
              <a:ext uri="{FF2B5EF4-FFF2-40B4-BE49-F238E27FC236}">
                <a16:creationId xmlns:a16="http://schemas.microsoft.com/office/drawing/2014/main" id="{E251A603-A229-6FBC-E741-A7A625D7E681}"/>
              </a:ext>
            </a:extLst>
          </p:cNvPr>
          <p:cNvPicPr>
            <a:picLocks noChangeAspect="1"/>
          </p:cNvPicPr>
          <p:nvPr/>
        </p:nvPicPr>
        <p:blipFill>
          <a:blip r:embed="rId3"/>
          <a:stretch>
            <a:fillRect/>
          </a:stretch>
        </p:blipFill>
        <p:spPr>
          <a:xfrm>
            <a:off x="1306286" y="1446213"/>
            <a:ext cx="9906838" cy="2722254"/>
          </a:xfrm>
          <a:prstGeom prst="rect">
            <a:avLst/>
          </a:prstGeom>
        </p:spPr>
      </p:pic>
      <p:sp>
        <p:nvSpPr>
          <p:cNvPr id="11" name="Content Placeholder 4">
            <a:extLst>
              <a:ext uri="{FF2B5EF4-FFF2-40B4-BE49-F238E27FC236}">
                <a16:creationId xmlns:a16="http://schemas.microsoft.com/office/drawing/2014/main" id="{091EA37A-F366-EC36-3BA1-E91DAEB2FCE3}"/>
              </a:ext>
            </a:extLst>
          </p:cNvPr>
          <p:cNvSpPr txBox="1">
            <a:spLocks/>
          </p:cNvSpPr>
          <p:nvPr/>
        </p:nvSpPr>
        <p:spPr>
          <a:xfrm>
            <a:off x="4671988" y="4415513"/>
            <a:ext cx="3141537" cy="1285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a:t>Student Employment &amp; Circulation Services Supervisor</a:t>
            </a:r>
          </a:p>
        </p:txBody>
      </p:sp>
      <p:sp>
        <p:nvSpPr>
          <p:cNvPr id="12" name="Content Placeholder 4">
            <a:extLst>
              <a:ext uri="{FF2B5EF4-FFF2-40B4-BE49-F238E27FC236}">
                <a16:creationId xmlns:a16="http://schemas.microsoft.com/office/drawing/2014/main" id="{2289A9BA-88AE-B013-E4E9-EF5DE0481C87}"/>
              </a:ext>
            </a:extLst>
          </p:cNvPr>
          <p:cNvSpPr txBox="1">
            <a:spLocks/>
          </p:cNvSpPr>
          <p:nvPr/>
        </p:nvSpPr>
        <p:spPr>
          <a:xfrm>
            <a:off x="8141709" y="4396337"/>
            <a:ext cx="3141536" cy="9962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a:t>Interlibrary Loan &amp; Evening Supervisor</a:t>
            </a:r>
          </a:p>
        </p:txBody>
      </p:sp>
    </p:spTree>
    <p:extLst>
      <p:ext uri="{BB962C8B-B14F-4D97-AF65-F5344CB8AC3E}">
        <p14:creationId xmlns:p14="http://schemas.microsoft.com/office/powerpoint/2010/main" val="202041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3C8E6-2E89-FDE4-C3B7-42403FDFFB53}"/>
            </a:ext>
          </a:extLst>
        </p:cNvPr>
        <p:cNvGrpSpPr/>
        <p:nvPr/>
      </p:nvGrpSpPr>
      <p:grpSpPr>
        <a:xfrm>
          <a:off x="0" y="0"/>
          <a:ext cx="0" cy="0"/>
          <a:chOff x="0" y="0"/>
          <a:chExt cx="0" cy="0"/>
        </a:xfrm>
      </p:grpSpPr>
      <p:pic>
        <p:nvPicPr>
          <p:cNvPr id="3" name="Picture 2" descr="A black and white drawing of a car&#10;&#10;AI-generated content may be incorrect.">
            <a:extLst>
              <a:ext uri="{FF2B5EF4-FFF2-40B4-BE49-F238E27FC236}">
                <a16:creationId xmlns:a16="http://schemas.microsoft.com/office/drawing/2014/main" id="{EA848239-EE9F-1393-A933-3F954459652E}"/>
              </a:ext>
            </a:extLst>
          </p:cNvPr>
          <p:cNvPicPr>
            <a:picLocks noChangeAspect="1"/>
          </p:cNvPicPr>
          <p:nvPr/>
        </p:nvPicPr>
        <p:blipFill>
          <a:blip r:embed="rId3"/>
          <a:srcRect l="25230" t="142" r="23573" b="-143"/>
          <a:stretch>
            <a:fillRect/>
          </a:stretch>
        </p:blipFill>
        <p:spPr>
          <a:xfrm rot="5400000">
            <a:off x="9371399" y="-625507"/>
            <a:ext cx="1114595" cy="2844696"/>
          </a:xfrm>
          <a:prstGeom prst="rect">
            <a:avLst/>
          </a:prstGeom>
        </p:spPr>
      </p:pic>
      <p:sp>
        <p:nvSpPr>
          <p:cNvPr id="9" name="Title 1">
            <a:extLst>
              <a:ext uri="{FF2B5EF4-FFF2-40B4-BE49-F238E27FC236}">
                <a16:creationId xmlns:a16="http://schemas.microsoft.com/office/drawing/2014/main" id="{7A41D20B-9A7B-3AC5-2857-1A1C338E99C1}"/>
              </a:ext>
            </a:extLst>
          </p:cNvPr>
          <p:cNvSpPr>
            <a:spLocks noGrp="1"/>
          </p:cNvSpPr>
          <p:nvPr>
            <p:ph type="title"/>
          </p:nvPr>
        </p:nvSpPr>
        <p:spPr>
          <a:xfrm>
            <a:off x="1280160" y="235131"/>
            <a:ext cx="10073640" cy="1226957"/>
          </a:xfrm>
        </p:spPr>
        <p:txBody>
          <a:bodyPr/>
          <a:lstStyle/>
          <a:p>
            <a:r>
              <a:rPr lang="en-US">
                <a:latin typeface="Avenir Next LT Pro Demi"/>
                <a:cs typeface="Arial"/>
              </a:rPr>
              <a:t>Encourage Learning</a:t>
            </a:r>
            <a:endParaRPr lang="en-US"/>
          </a:p>
        </p:txBody>
      </p:sp>
      <p:pic>
        <p:nvPicPr>
          <p:cNvPr id="7" name="Content Placeholder 6" descr="A shield with a cartoon character&#10;&#10;AI-generated content may be incorrect.">
            <a:extLst>
              <a:ext uri="{FF2B5EF4-FFF2-40B4-BE49-F238E27FC236}">
                <a16:creationId xmlns:a16="http://schemas.microsoft.com/office/drawing/2014/main" id="{EF3D68EE-242D-2EB6-7F89-3FDD020BB622}"/>
              </a:ext>
            </a:extLst>
          </p:cNvPr>
          <p:cNvPicPr>
            <a:picLocks noGrp="1" noChangeAspect="1"/>
          </p:cNvPicPr>
          <p:nvPr>
            <p:ph idx="1"/>
          </p:nvPr>
        </p:nvPicPr>
        <p:blipFill>
          <a:blip r:embed="rId4"/>
          <a:srcRect l="8993" r="10050" b="3263"/>
          <a:stretch>
            <a:fillRect/>
          </a:stretch>
        </p:blipFill>
        <p:spPr>
          <a:xfrm>
            <a:off x="4971699" y="1178502"/>
            <a:ext cx="2313327" cy="2764269"/>
          </a:xfrm>
          <a:prstGeom prst="rect">
            <a:avLst/>
          </a:prstGeom>
        </p:spPr>
      </p:pic>
      <p:pic>
        <p:nvPicPr>
          <p:cNvPr id="8" name="Picture 7" descr="A blue shield with a helmet and text&#10;&#10;AI-generated content may be incorrect.">
            <a:extLst>
              <a:ext uri="{FF2B5EF4-FFF2-40B4-BE49-F238E27FC236}">
                <a16:creationId xmlns:a16="http://schemas.microsoft.com/office/drawing/2014/main" id="{91B60EBF-D133-AE2C-7ACD-C54632230046}"/>
              </a:ext>
            </a:extLst>
          </p:cNvPr>
          <p:cNvPicPr>
            <a:picLocks noChangeAspect="1"/>
          </p:cNvPicPr>
          <p:nvPr/>
        </p:nvPicPr>
        <p:blipFill>
          <a:blip r:embed="rId5"/>
          <a:srcRect l="10588" t="111" r="5479" b="2980"/>
          <a:stretch>
            <a:fillRect/>
          </a:stretch>
        </p:blipFill>
        <p:spPr>
          <a:xfrm>
            <a:off x="8693932" y="1169534"/>
            <a:ext cx="2398361" cy="2769158"/>
          </a:xfrm>
          <a:prstGeom prst="rect">
            <a:avLst/>
          </a:prstGeom>
        </p:spPr>
      </p:pic>
      <p:pic>
        <p:nvPicPr>
          <p:cNvPr id="10" name="Picture 9" descr="A blue shield with yellow text and a helmet&#10;&#10;AI-generated content may be incorrect.">
            <a:extLst>
              <a:ext uri="{FF2B5EF4-FFF2-40B4-BE49-F238E27FC236}">
                <a16:creationId xmlns:a16="http://schemas.microsoft.com/office/drawing/2014/main" id="{F97D955F-DF40-AC4A-F0AF-6CF8049BE8E6}"/>
              </a:ext>
            </a:extLst>
          </p:cNvPr>
          <p:cNvPicPr>
            <a:picLocks noChangeAspect="1"/>
          </p:cNvPicPr>
          <p:nvPr/>
        </p:nvPicPr>
        <p:blipFill>
          <a:blip r:embed="rId6"/>
          <a:srcRect l="12563" t="-130" r="11055" b="8475"/>
          <a:stretch>
            <a:fillRect/>
          </a:stretch>
        </p:blipFill>
        <p:spPr>
          <a:xfrm>
            <a:off x="6798694" y="3725399"/>
            <a:ext cx="2182617" cy="2619042"/>
          </a:xfrm>
          <a:prstGeom prst="rect">
            <a:avLst/>
          </a:prstGeom>
        </p:spPr>
      </p:pic>
      <p:pic>
        <p:nvPicPr>
          <p:cNvPr id="11" name="Picture 10" descr="A shield with a helmet and text&#10;&#10;AI-generated content may be incorrect.">
            <a:extLst>
              <a:ext uri="{FF2B5EF4-FFF2-40B4-BE49-F238E27FC236}">
                <a16:creationId xmlns:a16="http://schemas.microsoft.com/office/drawing/2014/main" id="{FF2C526C-465E-DEAD-517E-1EB8878B4601}"/>
              </a:ext>
            </a:extLst>
          </p:cNvPr>
          <p:cNvPicPr>
            <a:picLocks noChangeAspect="1"/>
          </p:cNvPicPr>
          <p:nvPr/>
        </p:nvPicPr>
        <p:blipFill>
          <a:blip r:embed="rId7"/>
          <a:srcRect l="11031" t="237" r="11616" b="8305"/>
          <a:stretch>
            <a:fillRect/>
          </a:stretch>
        </p:blipFill>
        <p:spPr>
          <a:xfrm>
            <a:off x="3047525" y="3725133"/>
            <a:ext cx="2210363" cy="2613397"/>
          </a:xfrm>
          <a:prstGeom prst="rect">
            <a:avLst/>
          </a:prstGeom>
        </p:spPr>
      </p:pic>
      <p:pic>
        <p:nvPicPr>
          <p:cNvPr id="12" name="Picture 11" descr="A black shield with a helmet and text&#10;&#10;AI-generated content may be incorrect.">
            <a:extLst>
              <a:ext uri="{FF2B5EF4-FFF2-40B4-BE49-F238E27FC236}">
                <a16:creationId xmlns:a16="http://schemas.microsoft.com/office/drawing/2014/main" id="{B0D6F274-4506-693A-4836-EC5328F8CCA1}"/>
              </a:ext>
            </a:extLst>
          </p:cNvPr>
          <p:cNvPicPr>
            <a:picLocks noChangeAspect="1"/>
          </p:cNvPicPr>
          <p:nvPr/>
        </p:nvPicPr>
        <p:blipFill>
          <a:blip r:embed="rId8"/>
          <a:srcRect l="9366" r="9045" b="4998"/>
          <a:stretch>
            <a:fillRect/>
          </a:stretch>
        </p:blipFill>
        <p:spPr>
          <a:xfrm>
            <a:off x="1236656" y="1177146"/>
            <a:ext cx="2331390" cy="2714672"/>
          </a:xfrm>
          <a:prstGeom prst="rect">
            <a:avLst/>
          </a:prstGeom>
        </p:spPr>
      </p:pic>
      <p:pic>
        <p:nvPicPr>
          <p:cNvPr id="4" name="Picture 3" descr="A black and white drawing of a car&#10;&#10;AI-generated content may be incorrect.">
            <a:extLst>
              <a:ext uri="{FF2B5EF4-FFF2-40B4-BE49-F238E27FC236}">
                <a16:creationId xmlns:a16="http://schemas.microsoft.com/office/drawing/2014/main" id="{DDF67B82-7027-9C40-3F3B-FB395AA5C137}"/>
              </a:ext>
            </a:extLst>
          </p:cNvPr>
          <p:cNvPicPr>
            <a:picLocks noChangeAspect="1"/>
          </p:cNvPicPr>
          <p:nvPr/>
        </p:nvPicPr>
        <p:blipFill>
          <a:blip r:embed="rId9"/>
          <a:srcRect l="9677" t="-351" r="10138" b="351"/>
          <a:stretch>
            <a:fillRect/>
          </a:stretch>
        </p:blipFill>
        <p:spPr>
          <a:xfrm rot="5400000">
            <a:off x="7110468" y="-240821"/>
            <a:ext cx="1153056" cy="2017811"/>
          </a:xfrm>
          <a:prstGeom prst="rect">
            <a:avLst/>
          </a:prstGeom>
        </p:spPr>
      </p:pic>
    </p:spTree>
    <p:extLst>
      <p:ext uri="{BB962C8B-B14F-4D97-AF65-F5344CB8AC3E}">
        <p14:creationId xmlns:p14="http://schemas.microsoft.com/office/powerpoint/2010/main" val="3992018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4C88B-7D81-3D4D-990C-90EE9AB40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8F3381-CBAD-CB5E-33D2-6F5439D0665C}"/>
              </a:ext>
            </a:extLst>
          </p:cNvPr>
          <p:cNvSpPr>
            <a:spLocks noGrp="1"/>
          </p:cNvSpPr>
          <p:nvPr>
            <p:ph type="title"/>
          </p:nvPr>
        </p:nvSpPr>
        <p:spPr/>
        <p:txBody>
          <a:bodyPr/>
          <a:lstStyle/>
          <a:p>
            <a:r>
              <a:rPr lang="en-US">
                <a:latin typeface="Avenir Next LT Pro Demi"/>
                <a:cs typeface="Arial"/>
              </a:rPr>
              <a:t>Lessons Learned</a:t>
            </a:r>
            <a:br>
              <a:rPr lang="en-US">
                <a:latin typeface="Avenir Next LT Pro Demi"/>
                <a:cs typeface="Arial"/>
              </a:rPr>
            </a:br>
            <a:r>
              <a:rPr lang="en-US">
                <a:latin typeface="Avenir Next LT Pro Demi"/>
                <a:cs typeface="Arial"/>
              </a:rPr>
              <a:t>     &amp;</a:t>
            </a:r>
            <a:br>
              <a:rPr lang="en-US">
                <a:latin typeface="Avenir Next LT Pro Demi"/>
                <a:cs typeface="Arial"/>
              </a:rPr>
            </a:br>
            <a:r>
              <a:rPr lang="en-US">
                <a:latin typeface="Avenir Next LT Pro Demi"/>
                <a:cs typeface="Arial"/>
              </a:rPr>
              <a:t>Time to Share</a:t>
            </a:r>
            <a:endParaRPr lang="en-US"/>
          </a:p>
        </p:txBody>
      </p:sp>
    </p:spTree>
    <p:extLst>
      <p:ext uri="{BB962C8B-B14F-4D97-AF65-F5344CB8AC3E}">
        <p14:creationId xmlns:p14="http://schemas.microsoft.com/office/powerpoint/2010/main" val="9533183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C9D0B-0EA4-C951-354A-31F6FF1DB3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61F00-E6EC-3A76-C8B4-CF52BFA17AB5}"/>
              </a:ext>
            </a:extLst>
          </p:cNvPr>
          <p:cNvSpPr>
            <a:spLocks noGrp="1"/>
          </p:cNvSpPr>
          <p:nvPr>
            <p:ph type="title"/>
          </p:nvPr>
        </p:nvSpPr>
        <p:spPr/>
        <p:txBody>
          <a:bodyPr/>
          <a:lstStyle/>
          <a:p>
            <a:r>
              <a:rPr lang="en-US">
                <a:latin typeface="Avenir Next LT Pro Demi"/>
                <a:cs typeface="Arial"/>
              </a:rPr>
              <a:t>Lessons Learned</a:t>
            </a:r>
            <a:endParaRPr lang="en-US"/>
          </a:p>
        </p:txBody>
      </p:sp>
      <p:sp>
        <p:nvSpPr>
          <p:cNvPr id="3" name="Content Placeholder 2">
            <a:extLst>
              <a:ext uri="{FF2B5EF4-FFF2-40B4-BE49-F238E27FC236}">
                <a16:creationId xmlns:a16="http://schemas.microsoft.com/office/drawing/2014/main" id="{9E395B5C-82A4-0CF4-74D9-A5CA7B730C11}"/>
              </a:ext>
            </a:extLst>
          </p:cNvPr>
          <p:cNvSpPr>
            <a:spLocks noGrp="1"/>
          </p:cNvSpPr>
          <p:nvPr>
            <p:ph idx="1"/>
          </p:nvPr>
        </p:nvSpPr>
        <p:spPr>
          <a:xfrm>
            <a:off x="1306286" y="1825625"/>
            <a:ext cx="9908124" cy="3841013"/>
          </a:xfrm>
        </p:spPr>
        <p:txBody>
          <a:bodyPr vert="horz" lIns="91440" tIns="45720" rIns="91440" bIns="45720" rtlCol="0" anchor="t">
            <a:normAutofit/>
          </a:bodyPr>
          <a:lstStyle/>
          <a:p>
            <a:r>
              <a:rPr lang="en-US">
                <a:latin typeface="Avenir Next LT Pro Demi"/>
                <a:cs typeface="Arial"/>
              </a:rPr>
              <a:t>Stay flexible</a:t>
            </a:r>
            <a:endParaRPr lang="en-US"/>
          </a:p>
          <a:p>
            <a:r>
              <a:rPr lang="en-US">
                <a:latin typeface="Avenir Next LT Pro Demi"/>
                <a:cs typeface="Arial"/>
              </a:rPr>
              <a:t>Keep trying new things</a:t>
            </a:r>
          </a:p>
          <a:p>
            <a:r>
              <a:rPr lang="en-US">
                <a:latin typeface="Avenir Next LT Pro Demi"/>
                <a:cs typeface="Arial"/>
              </a:rPr>
              <a:t>Peer-to-peer learning works well</a:t>
            </a:r>
          </a:p>
          <a:p>
            <a:r>
              <a:rPr lang="en-US">
                <a:latin typeface="Avenir Next LT Pro Demi"/>
                <a:cs typeface="Arial"/>
              </a:rPr>
              <a:t>Virtual/electronic isn't best for everything</a:t>
            </a:r>
            <a:endParaRPr lang="en-US"/>
          </a:p>
          <a:p>
            <a:r>
              <a:rPr lang="en-US">
                <a:latin typeface="Avenir Next LT Pro Demi"/>
                <a:cs typeface="Arial"/>
              </a:rPr>
              <a:t>Don't be afraid to alter existing ideas</a:t>
            </a:r>
            <a:endParaRPr lang="en-US"/>
          </a:p>
          <a:p>
            <a:r>
              <a:rPr lang="en-US">
                <a:latin typeface="Avenir Next LT Pro Demi"/>
                <a:cs typeface="Arial"/>
              </a:rPr>
              <a:t>Do lots of team building!</a:t>
            </a:r>
            <a:endParaRPr lang="en-US"/>
          </a:p>
          <a:p>
            <a:r>
              <a:rPr lang="en-US">
                <a:latin typeface="Avenir Next LT Pro Demi"/>
                <a:cs typeface="Arial"/>
              </a:rPr>
              <a:t>Communication is KEY</a:t>
            </a:r>
          </a:p>
        </p:txBody>
      </p:sp>
    </p:spTree>
    <p:extLst>
      <p:ext uri="{BB962C8B-B14F-4D97-AF65-F5344CB8AC3E}">
        <p14:creationId xmlns:p14="http://schemas.microsoft.com/office/powerpoint/2010/main" val="2829617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5F84C-3562-D504-3C8F-2676CB834D87}"/>
              </a:ext>
            </a:extLst>
          </p:cNvPr>
          <p:cNvSpPr>
            <a:spLocks noGrp="1"/>
          </p:cNvSpPr>
          <p:nvPr>
            <p:ph type="title"/>
          </p:nvPr>
        </p:nvSpPr>
        <p:spPr/>
        <p:txBody>
          <a:bodyPr/>
          <a:lstStyle/>
          <a:p>
            <a:r>
              <a:rPr lang="en-US">
                <a:latin typeface="Avenir Next LT Pro Demi"/>
                <a:cs typeface="Arial"/>
              </a:rPr>
              <a:t>Time to Share</a:t>
            </a:r>
            <a:endParaRPr lang="en-US"/>
          </a:p>
        </p:txBody>
      </p:sp>
      <p:pic>
        <p:nvPicPr>
          <p:cNvPr id="4" name="Content Placeholder 3" descr="A group of people standing around a table&#10;&#10;AI-generated content may be incorrect.">
            <a:extLst>
              <a:ext uri="{FF2B5EF4-FFF2-40B4-BE49-F238E27FC236}">
                <a16:creationId xmlns:a16="http://schemas.microsoft.com/office/drawing/2014/main" id="{9B34EA5E-8DA6-BBDD-C416-DDA2338E4932}"/>
              </a:ext>
            </a:extLst>
          </p:cNvPr>
          <p:cNvPicPr>
            <a:picLocks noGrp="1" noChangeAspect="1"/>
          </p:cNvPicPr>
          <p:nvPr>
            <p:ph idx="1"/>
          </p:nvPr>
        </p:nvPicPr>
        <p:blipFill>
          <a:blip r:embed="rId3"/>
          <a:stretch>
            <a:fillRect/>
          </a:stretch>
        </p:blipFill>
        <p:spPr>
          <a:xfrm>
            <a:off x="6361486" y="1147259"/>
            <a:ext cx="5382626" cy="4036160"/>
          </a:xfrm>
          <a:prstGeom prst="rect">
            <a:avLst/>
          </a:prstGeom>
        </p:spPr>
      </p:pic>
      <p:sp>
        <p:nvSpPr>
          <p:cNvPr id="6" name="Content Placeholder 2">
            <a:extLst>
              <a:ext uri="{FF2B5EF4-FFF2-40B4-BE49-F238E27FC236}">
                <a16:creationId xmlns:a16="http://schemas.microsoft.com/office/drawing/2014/main" id="{69FFA125-A586-CF4D-A70C-E9227075D940}"/>
              </a:ext>
            </a:extLst>
          </p:cNvPr>
          <p:cNvSpPr txBox="1">
            <a:spLocks/>
          </p:cNvSpPr>
          <p:nvPr/>
        </p:nvSpPr>
        <p:spPr>
          <a:xfrm>
            <a:off x="1306286" y="1249479"/>
            <a:ext cx="4955124" cy="50397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venir Next LT Pro Demi"/>
                <a:cs typeface="Arial"/>
              </a:rPr>
              <a:t>What questions do you have?</a:t>
            </a:r>
          </a:p>
          <a:p>
            <a:endParaRPr lang="en-US">
              <a:latin typeface="Avenir Next LT Pro Demi"/>
              <a:cs typeface="Arial"/>
            </a:endParaRPr>
          </a:p>
          <a:p>
            <a:r>
              <a:rPr lang="en-US">
                <a:latin typeface="Avenir Next LT Pro Demi"/>
                <a:cs typeface="Arial"/>
              </a:rPr>
              <a:t>What are your challenges or successes?</a:t>
            </a:r>
          </a:p>
          <a:p>
            <a:endParaRPr lang="en-US">
              <a:latin typeface="Avenir Next LT Pro Demi"/>
              <a:cs typeface="Arial"/>
            </a:endParaRPr>
          </a:p>
          <a:p>
            <a:r>
              <a:rPr lang="en-US">
                <a:latin typeface="Avenir Next LT Pro Demi"/>
                <a:cs typeface="Arial"/>
              </a:rPr>
              <a:t>What ideas do you have?</a:t>
            </a:r>
            <a:endParaRPr lang="en-US"/>
          </a:p>
          <a:p>
            <a:endParaRPr lang="en-US"/>
          </a:p>
        </p:txBody>
      </p:sp>
    </p:spTree>
    <p:extLst>
      <p:ext uri="{BB962C8B-B14F-4D97-AF65-F5344CB8AC3E}">
        <p14:creationId xmlns:p14="http://schemas.microsoft.com/office/powerpoint/2010/main" val="14379200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836C0-B692-91D8-D374-8F063BBE96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40666F-14B1-498B-13F3-56AC4A43B61C}"/>
              </a:ext>
            </a:extLst>
          </p:cNvPr>
          <p:cNvSpPr>
            <a:spLocks noGrp="1"/>
          </p:cNvSpPr>
          <p:nvPr>
            <p:ph type="title"/>
          </p:nvPr>
        </p:nvSpPr>
        <p:spPr/>
        <p:txBody>
          <a:bodyPr/>
          <a:lstStyle/>
          <a:p>
            <a:r>
              <a:rPr lang="en-US">
                <a:latin typeface="Avenir Next LT Pro Demi"/>
                <a:cs typeface="Arial"/>
              </a:rPr>
              <a:t>Our Contact Info</a:t>
            </a:r>
            <a:endParaRPr lang="en-US" dirty="0"/>
          </a:p>
        </p:txBody>
      </p:sp>
      <p:sp>
        <p:nvSpPr>
          <p:cNvPr id="6" name="Content Placeholder 2">
            <a:extLst>
              <a:ext uri="{FF2B5EF4-FFF2-40B4-BE49-F238E27FC236}">
                <a16:creationId xmlns:a16="http://schemas.microsoft.com/office/drawing/2014/main" id="{49F2F8D1-1E4A-5EDD-83E9-45ED10776C03}"/>
              </a:ext>
            </a:extLst>
          </p:cNvPr>
          <p:cNvSpPr txBox="1">
            <a:spLocks/>
          </p:cNvSpPr>
          <p:nvPr/>
        </p:nvSpPr>
        <p:spPr>
          <a:xfrm>
            <a:off x="1306286" y="1249479"/>
            <a:ext cx="9914807" cy="50397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venir Next LT Pro Demi"/>
                <a:cs typeface="Arial"/>
              </a:rPr>
              <a:t>Renée Barney: </a:t>
            </a:r>
            <a:r>
              <a:rPr lang="en-US">
                <a:latin typeface="Avenir Next LT Pro Demi"/>
                <a:cs typeface="Arial"/>
              </a:rPr>
              <a:t>Renee.Barney@Wartburg.edu</a:t>
            </a:r>
            <a:endParaRPr lang="en-US" dirty="0">
              <a:latin typeface="Avenir Next LT Pro Demi"/>
              <a:cs typeface="Arial"/>
            </a:endParaRPr>
          </a:p>
          <a:p>
            <a:pPr marL="0" indent="0">
              <a:buNone/>
            </a:pPr>
            <a:r>
              <a:rPr lang="en-US">
                <a:latin typeface="Avenir Next LT Pro Demi"/>
                <a:cs typeface="Arial"/>
              </a:rPr>
              <a:t> Information Literacy &amp; Technology Librarian</a:t>
            </a:r>
          </a:p>
          <a:p>
            <a:pPr marL="0" indent="0">
              <a:buNone/>
            </a:pPr>
            <a:endParaRPr lang="en-US" sz="2200" dirty="0">
              <a:latin typeface="Avenir Next LT Pro Demi"/>
              <a:cs typeface="Arial"/>
            </a:endParaRPr>
          </a:p>
          <a:p>
            <a:pPr marL="0" indent="0">
              <a:buNone/>
            </a:pPr>
            <a:r>
              <a:rPr lang="en-US">
                <a:latin typeface="Avenir Next LT Pro Demi"/>
                <a:cs typeface="Arial"/>
              </a:rPr>
              <a:t>Meredith Borchardt: Meredith.Borchardt@Wartburg.edu</a:t>
            </a:r>
          </a:p>
          <a:p>
            <a:pPr>
              <a:buNone/>
            </a:pPr>
            <a:r>
              <a:rPr lang="en-US">
                <a:latin typeface="Avenir Next LT Pro Demi"/>
                <a:cs typeface="Arial"/>
              </a:rPr>
              <a:t> Student Employment &amp; Circulation Services Supervisor</a:t>
            </a:r>
            <a:endParaRPr lang="en-US" b="0">
              <a:solidFill>
                <a:srgbClr val="000000"/>
              </a:solidFill>
              <a:latin typeface="Avenir Next LT Pro Demi"/>
              <a:cs typeface="Arial"/>
            </a:endParaRPr>
          </a:p>
          <a:p>
            <a:pPr marL="0" indent="0">
              <a:buNone/>
            </a:pPr>
            <a:endParaRPr lang="en-US" dirty="0">
              <a:latin typeface="Avenir Next LT Pro Demi"/>
              <a:cs typeface="Arial"/>
            </a:endParaRPr>
          </a:p>
          <a:p>
            <a:pPr marL="0" indent="0">
              <a:buNone/>
            </a:pPr>
            <a:r>
              <a:rPr lang="en-US" dirty="0">
                <a:latin typeface="Avenir Next LT Pro Demi"/>
                <a:cs typeface="Arial"/>
              </a:rPr>
              <a:t>Julie Fedeler: Julie.Fedeler</a:t>
            </a:r>
            <a:r>
              <a:rPr lang="en-US">
                <a:latin typeface="Avenir Next LT Pro Demi"/>
                <a:cs typeface="Arial"/>
              </a:rPr>
              <a:t>@Wartburg.edu</a:t>
            </a:r>
            <a:endParaRPr lang="en-US" dirty="0"/>
          </a:p>
          <a:p>
            <a:pPr marL="0" indent="0">
              <a:buNone/>
            </a:pPr>
            <a:r>
              <a:rPr lang="en-US">
                <a:latin typeface="Avenir Next LT Pro Demi"/>
                <a:cs typeface="Arial"/>
              </a:rPr>
              <a:t> Interlibrary Loan &amp; Evening Supervisor</a:t>
            </a:r>
            <a:endParaRPr lang="en-US" b="0">
              <a:solidFill>
                <a:srgbClr val="000000"/>
              </a:solidFill>
              <a:latin typeface="Avenir Next LT Pro Demi"/>
              <a:cs typeface="Arial"/>
            </a:endParaRPr>
          </a:p>
          <a:p>
            <a:endParaRPr lang="en-US" dirty="0"/>
          </a:p>
        </p:txBody>
      </p:sp>
    </p:spTree>
    <p:extLst>
      <p:ext uri="{BB962C8B-B14F-4D97-AF65-F5344CB8AC3E}">
        <p14:creationId xmlns:p14="http://schemas.microsoft.com/office/powerpoint/2010/main" val="23278453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E5B-3AB0-CF9D-AFF5-19C342D63BAA}"/>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1229941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29072-8C82-4906-BA65-7AFB1C5044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6FE41B-D8B1-CDF6-1BFF-095EDCB7A312}"/>
              </a:ext>
            </a:extLst>
          </p:cNvPr>
          <p:cNvSpPr>
            <a:spLocks noGrp="1"/>
          </p:cNvSpPr>
          <p:nvPr>
            <p:ph type="title"/>
          </p:nvPr>
        </p:nvSpPr>
        <p:spPr/>
        <p:txBody>
          <a:bodyPr/>
          <a:lstStyle/>
          <a:p>
            <a:r>
              <a:rPr lang="en-US">
                <a:latin typeface="Avenir Next LT Pro Demi"/>
                <a:cs typeface="Arial"/>
              </a:rPr>
              <a:t>Library Student Teams</a:t>
            </a:r>
            <a:endParaRPr lang="en-US"/>
          </a:p>
        </p:txBody>
      </p:sp>
      <p:pic>
        <p:nvPicPr>
          <p:cNvPr id="7" name="Content Placeholder 6" descr="A group of people posing for a photo&#10;&#10;AI-generated content may be incorrect.">
            <a:extLst>
              <a:ext uri="{FF2B5EF4-FFF2-40B4-BE49-F238E27FC236}">
                <a16:creationId xmlns:a16="http://schemas.microsoft.com/office/drawing/2014/main" id="{C9F2BD6C-8604-4573-5393-D25D1074FE54}"/>
              </a:ext>
            </a:extLst>
          </p:cNvPr>
          <p:cNvPicPr>
            <a:picLocks noGrp="1" noChangeAspect="1"/>
          </p:cNvPicPr>
          <p:nvPr>
            <p:ph idx="1"/>
          </p:nvPr>
        </p:nvPicPr>
        <p:blipFill>
          <a:blip r:embed="rId3"/>
          <a:srcRect r="13753"/>
          <a:stretch>
            <a:fillRect/>
          </a:stretch>
        </p:blipFill>
        <p:spPr>
          <a:xfrm>
            <a:off x="5488782" y="1449953"/>
            <a:ext cx="5303520" cy="3470149"/>
          </a:xfrm>
          <a:prstGeom prst="rect">
            <a:avLst/>
          </a:prstGeom>
        </p:spPr>
      </p:pic>
      <p:sp>
        <p:nvSpPr>
          <p:cNvPr id="4" name="Content Placeholder 2">
            <a:extLst>
              <a:ext uri="{FF2B5EF4-FFF2-40B4-BE49-F238E27FC236}">
                <a16:creationId xmlns:a16="http://schemas.microsoft.com/office/drawing/2014/main" id="{E25F2BA3-07B7-D943-5917-3B25FC7C19D2}"/>
              </a:ext>
            </a:extLst>
          </p:cNvPr>
          <p:cNvSpPr txBox="1">
            <a:spLocks/>
          </p:cNvSpPr>
          <p:nvPr/>
        </p:nvSpPr>
        <p:spPr>
          <a:xfrm>
            <a:off x="293384" y="1450762"/>
            <a:ext cx="5953649" cy="48384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venir Next LT Pro Demi"/>
                <a:cs typeface="Arial"/>
              </a:rPr>
              <a:t>Circulation</a:t>
            </a:r>
          </a:p>
          <a:p>
            <a:endParaRPr lang="en-US">
              <a:latin typeface="Avenir Next LT Pro Demi"/>
              <a:cs typeface="Arial"/>
            </a:endParaRPr>
          </a:p>
          <a:p>
            <a:r>
              <a:rPr lang="en-US">
                <a:latin typeface="Avenir Next LT Pro Demi"/>
                <a:cs typeface="Arial"/>
              </a:rPr>
              <a:t>ELITE (Emerging Leaders in Technology Education)</a:t>
            </a:r>
            <a:endParaRPr lang="en-US"/>
          </a:p>
          <a:p>
            <a:endParaRPr lang="en-US">
              <a:latin typeface="Avenir Next LT Pro Demi"/>
              <a:cs typeface="Arial"/>
            </a:endParaRPr>
          </a:p>
          <a:p>
            <a:r>
              <a:rPr lang="en-US">
                <a:latin typeface="Avenir Next LT Pro Demi"/>
                <a:cs typeface="Arial"/>
              </a:rPr>
              <a:t>Archives</a:t>
            </a:r>
            <a:endParaRPr lang="en-US"/>
          </a:p>
          <a:p>
            <a:endParaRPr lang="en-US"/>
          </a:p>
        </p:txBody>
      </p:sp>
      <p:sp>
        <p:nvSpPr>
          <p:cNvPr id="3" name="TextBox 2">
            <a:extLst>
              <a:ext uri="{FF2B5EF4-FFF2-40B4-BE49-F238E27FC236}">
                <a16:creationId xmlns:a16="http://schemas.microsoft.com/office/drawing/2014/main" id="{8993472D-F75E-5F13-1946-29D1BBA27B52}"/>
              </a:ext>
            </a:extLst>
          </p:cNvPr>
          <p:cNvSpPr txBox="1"/>
          <p:nvPr/>
        </p:nvSpPr>
        <p:spPr>
          <a:xfrm>
            <a:off x="8118694" y="4920102"/>
            <a:ext cx="2773965" cy="369332"/>
          </a:xfrm>
          <a:prstGeom prst="rect">
            <a:avLst/>
          </a:prstGeom>
          <a:noFill/>
        </p:spPr>
        <p:txBody>
          <a:bodyPr wrap="none" rtlCol="0">
            <a:spAutoFit/>
          </a:bodyPr>
          <a:lstStyle/>
          <a:p>
            <a:r>
              <a:rPr lang="en-US" dirty="0"/>
              <a:t>The 2024-25 ELITE Team</a:t>
            </a:r>
          </a:p>
        </p:txBody>
      </p:sp>
    </p:spTree>
    <p:extLst>
      <p:ext uri="{BB962C8B-B14F-4D97-AF65-F5344CB8AC3E}">
        <p14:creationId xmlns:p14="http://schemas.microsoft.com/office/powerpoint/2010/main" val="3193532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73CEC-ECD7-1F6B-4D1A-A4AFE8A00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E13B1F-BBC3-9B20-278D-3E193D022680}"/>
              </a:ext>
            </a:extLst>
          </p:cNvPr>
          <p:cNvSpPr>
            <a:spLocks noGrp="1"/>
          </p:cNvSpPr>
          <p:nvPr>
            <p:ph type="title"/>
          </p:nvPr>
        </p:nvSpPr>
        <p:spPr/>
        <p:txBody>
          <a:bodyPr>
            <a:normAutofit/>
          </a:bodyPr>
          <a:lstStyle/>
          <a:p>
            <a:r>
              <a:rPr lang="en-US"/>
              <a:t>A Little About You</a:t>
            </a:r>
          </a:p>
        </p:txBody>
      </p:sp>
      <p:sp>
        <p:nvSpPr>
          <p:cNvPr id="3" name="Content Placeholder 2">
            <a:extLst>
              <a:ext uri="{FF2B5EF4-FFF2-40B4-BE49-F238E27FC236}">
                <a16:creationId xmlns:a16="http://schemas.microsoft.com/office/drawing/2014/main" id="{F416FFE0-DF30-CD2E-4DB2-056ABF91A4BD}"/>
              </a:ext>
            </a:extLst>
          </p:cNvPr>
          <p:cNvSpPr>
            <a:spLocks noGrp="1"/>
          </p:cNvSpPr>
          <p:nvPr>
            <p:ph sz="half" idx="1"/>
          </p:nvPr>
        </p:nvSpPr>
        <p:spPr>
          <a:xfrm>
            <a:off x="1280160" y="1598613"/>
            <a:ext cx="3931177" cy="4205421"/>
          </a:xfrm>
        </p:spPr>
        <p:txBody>
          <a:bodyPr vert="horz" lIns="91440" tIns="45720" rIns="91440" bIns="45720" rtlCol="0" anchor="t">
            <a:normAutofit/>
          </a:bodyPr>
          <a:lstStyle/>
          <a:p>
            <a:endParaRPr lang="en-US"/>
          </a:p>
          <a:p>
            <a:endParaRPr lang="en-US"/>
          </a:p>
        </p:txBody>
      </p:sp>
      <p:sp>
        <p:nvSpPr>
          <p:cNvPr id="6" name="Content Placeholder 2">
            <a:extLst>
              <a:ext uri="{FF2B5EF4-FFF2-40B4-BE49-F238E27FC236}">
                <a16:creationId xmlns:a16="http://schemas.microsoft.com/office/drawing/2014/main" id="{FF8C5F91-B1C1-217F-CFE0-E3B752B55BF6}"/>
              </a:ext>
            </a:extLst>
          </p:cNvPr>
          <p:cNvSpPr txBox="1">
            <a:spLocks/>
          </p:cNvSpPr>
          <p:nvPr/>
        </p:nvSpPr>
        <p:spPr>
          <a:xfrm>
            <a:off x="1280160" y="1598613"/>
            <a:ext cx="8381741" cy="42054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B05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B05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B05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venir Next LT Pro Demi"/>
                <a:cs typeface="Arial"/>
              </a:rPr>
              <a:t>How many of you supervise student employees at your institution?</a:t>
            </a:r>
            <a:endParaRPr lang="en-US"/>
          </a:p>
          <a:p>
            <a:r>
              <a:rPr lang="en-US">
                <a:latin typeface="Avenir Next LT Pro Demi"/>
                <a:cs typeface="Arial"/>
              </a:rPr>
              <a:t>How many of you are new to that role (a year or less)?</a:t>
            </a:r>
            <a:endParaRPr lang="en-US"/>
          </a:p>
          <a:p>
            <a:r>
              <a:rPr lang="en-US">
                <a:latin typeface="Avenir Next LT Pro Demi"/>
                <a:cs typeface="Arial"/>
              </a:rPr>
              <a:t>How about 1-5 years?  Any over 5 years?</a:t>
            </a:r>
            <a:endParaRPr lang="en-US"/>
          </a:p>
          <a:p>
            <a:endParaRPr lang="en-US"/>
          </a:p>
          <a:p>
            <a:endParaRPr lang="en-US"/>
          </a:p>
        </p:txBody>
      </p:sp>
    </p:spTree>
    <p:extLst>
      <p:ext uri="{BB962C8B-B14F-4D97-AF65-F5344CB8AC3E}">
        <p14:creationId xmlns:p14="http://schemas.microsoft.com/office/powerpoint/2010/main" val="2000913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F4077-D093-F575-F71E-0520FC898F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38E189-9E0E-0082-F2C7-1BDC21A6BB72}"/>
              </a:ext>
            </a:extLst>
          </p:cNvPr>
          <p:cNvSpPr>
            <a:spLocks noGrp="1"/>
          </p:cNvSpPr>
          <p:nvPr>
            <p:ph type="title"/>
          </p:nvPr>
        </p:nvSpPr>
        <p:spPr/>
        <p:txBody>
          <a:bodyPr/>
          <a:lstStyle/>
          <a:p>
            <a:r>
              <a:rPr lang="en-US">
                <a:latin typeface="Avenir Next LT Pro Demi"/>
                <a:cs typeface="Arial"/>
              </a:rPr>
              <a:t>Presentation Overview</a:t>
            </a:r>
            <a:endParaRPr lang="en-US"/>
          </a:p>
        </p:txBody>
      </p:sp>
      <p:sp>
        <p:nvSpPr>
          <p:cNvPr id="3" name="Content Placeholder 2">
            <a:extLst>
              <a:ext uri="{FF2B5EF4-FFF2-40B4-BE49-F238E27FC236}">
                <a16:creationId xmlns:a16="http://schemas.microsoft.com/office/drawing/2014/main" id="{D184AA63-FB74-E6AD-EBDF-99E8D92B69A4}"/>
              </a:ext>
            </a:extLst>
          </p:cNvPr>
          <p:cNvSpPr>
            <a:spLocks noGrp="1"/>
          </p:cNvSpPr>
          <p:nvPr>
            <p:ph sz="half" idx="1"/>
          </p:nvPr>
        </p:nvSpPr>
        <p:spPr>
          <a:xfrm>
            <a:off x="1280160" y="1598614"/>
            <a:ext cx="3933744" cy="3797476"/>
          </a:xfrm>
        </p:spPr>
        <p:txBody>
          <a:bodyPr/>
          <a:lstStyle/>
          <a:p>
            <a:r>
              <a:rPr lang="en-US"/>
              <a:t>Onboarding</a:t>
            </a:r>
          </a:p>
          <a:p>
            <a:r>
              <a:rPr lang="en-US"/>
              <a:t>On-going Training</a:t>
            </a:r>
          </a:p>
          <a:p>
            <a:r>
              <a:rPr lang="en-US"/>
              <a:t>Communication Methods</a:t>
            </a:r>
          </a:p>
          <a:p>
            <a:r>
              <a:rPr lang="en-US"/>
              <a:t>Lessons Learned</a:t>
            </a:r>
          </a:p>
          <a:p>
            <a:r>
              <a:rPr lang="en-US"/>
              <a:t>Time to Share</a:t>
            </a:r>
          </a:p>
          <a:p>
            <a:endParaRPr lang="en-US"/>
          </a:p>
        </p:txBody>
      </p:sp>
      <p:sp>
        <p:nvSpPr>
          <p:cNvPr id="8" name="Content Placeholder 2">
            <a:extLst>
              <a:ext uri="{FF2B5EF4-FFF2-40B4-BE49-F238E27FC236}">
                <a16:creationId xmlns:a16="http://schemas.microsoft.com/office/drawing/2014/main" id="{90241896-5FF2-EE51-6B9A-171FD0F31947}"/>
              </a:ext>
            </a:extLst>
          </p:cNvPr>
          <p:cNvSpPr txBox="1">
            <a:spLocks/>
          </p:cNvSpPr>
          <p:nvPr/>
        </p:nvSpPr>
        <p:spPr>
          <a:xfrm>
            <a:off x="5213904" y="1646996"/>
            <a:ext cx="6289747" cy="43538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2D3A40"/>
                </a:solidFill>
                <a:latin typeface="Avenir Next LT Pro Demi" panose="020B07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A40"/>
                </a:solidFill>
                <a:latin typeface="Avenir Next LT Pro" panose="020B05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A40"/>
                </a:solidFill>
                <a:latin typeface="Avenir Next LT Pro" panose="020B05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B05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A40"/>
                </a:solidFill>
                <a:latin typeface="Avenir Next LT Pro"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atin typeface="Avenir Next LT Pro Demi"/>
                <a:cs typeface="Arial"/>
              </a:rPr>
              <a:t>Watch for these symbols to indicate:</a:t>
            </a:r>
          </a:p>
          <a:p>
            <a:pPr marL="0" indent="0">
              <a:buNone/>
            </a:pPr>
            <a:endParaRPr lang="en-US">
              <a:latin typeface="Avenir Next LT Pro Demi"/>
              <a:cs typeface="Arial"/>
            </a:endParaRPr>
          </a:p>
          <a:p>
            <a:r>
              <a:rPr lang="en-US">
                <a:latin typeface="Avenir Next LT Pro Demi"/>
                <a:cs typeface="Arial"/>
              </a:rPr>
              <a:t>The Past</a:t>
            </a:r>
            <a:endParaRPr lang="en-US"/>
          </a:p>
          <a:p>
            <a:pPr marL="0" indent="0">
              <a:buFont typeface="Arial" panose="020B0604020202020204" pitchFamily="34" charset="0"/>
              <a:buNone/>
            </a:pPr>
            <a:endParaRPr lang="en-US">
              <a:latin typeface="Avenir Next LT Pro Demi"/>
              <a:cs typeface="Arial"/>
            </a:endParaRPr>
          </a:p>
          <a:p>
            <a:r>
              <a:rPr lang="en-US">
                <a:latin typeface="Avenir Next LT Pro Demi"/>
                <a:cs typeface="Arial"/>
              </a:rPr>
              <a:t>The Present</a:t>
            </a:r>
            <a:endParaRPr lang="en-US"/>
          </a:p>
          <a:p>
            <a:endParaRPr lang="en-US">
              <a:latin typeface="Avenir Next LT Pro Demi"/>
              <a:cs typeface="Arial"/>
            </a:endParaRPr>
          </a:p>
          <a:p>
            <a:r>
              <a:rPr lang="en-US">
                <a:latin typeface="Avenir Next LT Pro Demi"/>
                <a:cs typeface="Arial"/>
              </a:rPr>
              <a:t>The future</a:t>
            </a:r>
            <a:endParaRPr lang="en-US"/>
          </a:p>
          <a:p>
            <a:endParaRPr lang="en-US"/>
          </a:p>
        </p:txBody>
      </p:sp>
      <p:pic>
        <p:nvPicPr>
          <p:cNvPr id="9" name="Picture 8" descr="A black and white drawing of a car&#10;&#10;AI-generated content may be incorrect.">
            <a:extLst>
              <a:ext uri="{FF2B5EF4-FFF2-40B4-BE49-F238E27FC236}">
                <a16:creationId xmlns:a16="http://schemas.microsoft.com/office/drawing/2014/main" id="{F1551469-35EB-836A-9AF0-E9E3ECFCF6D2}"/>
              </a:ext>
            </a:extLst>
          </p:cNvPr>
          <p:cNvPicPr>
            <a:picLocks noChangeAspect="1"/>
          </p:cNvPicPr>
          <p:nvPr/>
        </p:nvPicPr>
        <p:blipFill>
          <a:blip r:embed="rId3"/>
          <a:srcRect l="15285" t="573" r="13076" b="-143"/>
          <a:stretch>
            <a:fillRect/>
          </a:stretch>
        </p:blipFill>
        <p:spPr>
          <a:xfrm rot="5400000">
            <a:off x="8625960" y="3056598"/>
            <a:ext cx="959599" cy="1711790"/>
          </a:xfrm>
          <a:prstGeom prst="rect">
            <a:avLst/>
          </a:prstGeom>
        </p:spPr>
      </p:pic>
      <p:pic>
        <p:nvPicPr>
          <p:cNvPr id="10" name="Picture 9" descr="A black and white drawing of a car&#10;&#10;AI-generated content may be incorrect.">
            <a:extLst>
              <a:ext uri="{FF2B5EF4-FFF2-40B4-BE49-F238E27FC236}">
                <a16:creationId xmlns:a16="http://schemas.microsoft.com/office/drawing/2014/main" id="{C9BF6D72-8285-8532-0853-22B7A048E68E}"/>
              </a:ext>
            </a:extLst>
          </p:cNvPr>
          <p:cNvPicPr>
            <a:picLocks noChangeAspect="1"/>
          </p:cNvPicPr>
          <p:nvPr/>
        </p:nvPicPr>
        <p:blipFill>
          <a:blip r:embed="rId4"/>
          <a:srcRect l="9677" t="-351" r="10138" b="351"/>
          <a:stretch>
            <a:fillRect/>
          </a:stretch>
        </p:blipFill>
        <p:spPr>
          <a:xfrm rot="5400000">
            <a:off x="8597985" y="1973022"/>
            <a:ext cx="1028542" cy="1711789"/>
          </a:xfrm>
          <a:prstGeom prst="rect">
            <a:avLst/>
          </a:prstGeom>
        </p:spPr>
      </p:pic>
      <p:pic>
        <p:nvPicPr>
          <p:cNvPr id="11" name="Picture 10" descr="A black and white drawing of a car&#10;&#10;AI-generated content may be incorrect.">
            <a:extLst>
              <a:ext uri="{FF2B5EF4-FFF2-40B4-BE49-F238E27FC236}">
                <a16:creationId xmlns:a16="http://schemas.microsoft.com/office/drawing/2014/main" id="{B327C0A6-800A-6698-8B56-C8722102E700}"/>
              </a:ext>
            </a:extLst>
          </p:cNvPr>
          <p:cNvPicPr>
            <a:picLocks noChangeAspect="1"/>
          </p:cNvPicPr>
          <p:nvPr/>
        </p:nvPicPr>
        <p:blipFill>
          <a:blip r:embed="rId5"/>
          <a:srcRect l="25230" t="142" r="23573" b="-143"/>
          <a:stretch>
            <a:fillRect/>
          </a:stretch>
        </p:blipFill>
        <p:spPr>
          <a:xfrm rot="5400000">
            <a:off x="8793335" y="3877712"/>
            <a:ext cx="842828" cy="2221911"/>
          </a:xfrm>
          <a:prstGeom prst="rect">
            <a:avLst/>
          </a:prstGeom>
        </p:spPr>
      </p:pic>
    </p:spTree>
    <p:extLst>
      <p:ext uri="{BB962C8B-B14F-4D97-AF65-F5344CB8AC3E}">
        <p14:creationId xmlns:p14="http://schemas.microsoft.com/office/powerpoint/2010/main" val="1251676110"/>
      </p:ext>
    </p:extLst>
  </p:cSld>
  <p:clrMapOvr>
    <a:masterClrMapping/>
  </p:clrMapOvr>
</p:sld>
</file>

<file path=ppt/theme/theme1.xml><?xml version="1.0" encoding="utf-8"?>
<a:theme xmlns:a="http://schemas.openxmlformats.org/drawingml/2006/main" name="Experience More">
  <a:themeElements>
    <a:clrScheme name="Wartburg">
      <a:dk1>
        <a:sysClr val="windowText" lastClr="000000"/>
      </a:dk1>
      <a:lt1>
        <a:sysClr val="window" lastClr="FFFFFF"/>
      </a:lt1>
      <a:dk2>
        <a:srgbClr val="333F49"/>
      </a:dk2>
      <a:lt2>
        <a:srgbClr val="E8E8E8"/>
      </a:lt2>
      <a:accent1>
        <a:srgbClr val="333F49"/>
      </a:accent1>
      <a:accent2>
        <a:srgbClr val="FF6633"/>
      </a:accent2>
      <a:accent3>
        <a:srgbClr val="48A5A7"/>
      </a:accent3>
      <a:accent4>
        <a:srgbClr val="4FC6E0"/>
      </a:accent4>
      <a:accent5>
        <a:srgbClr val="FDB913"/>
      </a:accent5>
      <a:accent6>
        <a:srgbClr val="9CAC3A"/>
      </a:accent6>
      <a:hlink>
        <a:srgbClr val="006C91"/>
      </a:hlink>
      <a:folHlink>
        <a:srgbClr val="70485D"/>
      </a:folHlink>
    </a:clrScheme>
    <a:fontScheme name="Wartburg">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rtburgBrand_Template-PC" id="{D7ABE72C-F464-4394-A443-ACCEA8BE2632}" vid="{770403B1-D3E8-4E5D-B5DD-2CBAC9FE04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234d6bc-1638-488b-9a20-fa707e33e542" xsi:nil="true"/>
    <lcf76f155ced4ddcb4097134ff3c332f xmlns="58c8dee6-4fdf-4a48-bb8d-81aceae883d1">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5316099304E4446976C011DA61D837E" ma:contentTypeVersion="21" ma:contentTypeDescription="Create a new document." ma:contentTypeScope="" ma:versionID="33f279ff5ec13f49865a72b295130c3b">
  <xsd:schema xmlns:xsd="http://www.w3.org/2001/XMLSchema" xmlns:xs="http://www.w3.org/2001/XMLSchema" xmlns:p="http://schemas.microsoft.com/office/2006/metadata/properties" xmlns:ns1="http://schemas.microsoft.com/sharepoint/v3" xmlns:ns2="58c8dee6-4fdf-4a48-bb8d-81aceae883d1" xmlns:ns3="1234d6bc-1638-488b-9a20-fa707e33e542" targetNamespace="http://schemas.microsoft.com/office/2006/metadata/properties" ma:root="true" ma:fieldsID="e5e197b9f90d9add92db5751c5aed2da" ns1:_="" ns2:_="" ns3:_="">
    <xsd:import namespace="http://schemas.microsoft.com/sharepoint/v3"/>
    <xsd:import namespace="58c8dee6-4fdf-4a48-bb8d-81aceae883d1"/>
    <xsd:import namespace="1234d6bc-1638-488b-9a20-fa707e33e54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element ref="ns2:MediaLengthInSeconds"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c8dee6-4fdf-4a48-bb8d-81aceae883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3b8e467-7805-44e2-a61c-3116020100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34d6bc-1638-488b-9a20-fa707e33e54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41d61d4-6f0c-40a0-b680-e9fab6694f36}" ma:internalName="TaxCatchAll" ma:showField="CatchAllData" ma:web="1234d6bc-1638-488b-9a20-fa707e33e5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3FD4A5-7CC6-48FD-97BF-1E92CF17EDC5}">
  <ds:schemaRefs>
    <ds:schemaRef ds:uri="http://schemas.microsoft.com/office/2006/metadata/properties"/>
    <ds:schemaRef ds:uri="http://schemas.microsoft.com/office/infopath/2007/PartnerControls"/>
    <ds:schemaRef ds:uri="http://schemas.microsoft.com/office/2006/documentManagement/types"/>
    <ds:schemaRef ds:uri="http://purl.org/dc/elements/1.1/"/>
    <ds:schemaRef ds:uri="58c8dee6-4fdf-4a48-bb8d-81aceae883d1"/>
    <ds:schemaRef ds:uri="http://purl.org/dc/dcmitype/"/>
    <ds:schemaRef ds:uri="http://purl.org/dc/terms/"/>
    <ds:schemaRef ds:uri="http://schemas.openxmlformats.org/package/2006/metadata/core-properties"/>
    <ds:schemaRef ds:uri="1234d6bc-1638-488b-9a20-fa707e33e542"/>
    <ds:schemaRef ds:uri="http://schemas.microsoft.com/sharepoint/v3"/>
    <ds:schemaRef ds:uri="http://www.w3.org/XML/1998/namespace"/>
  </ds:schemaRefs>
</ds:datastoreItem>
</file>

<file path=customXml/itemProps2.xml><?xml version="1.0" encoding="utf-8"?>
<ds:datastoreItem xmlns:ds="http://schemas.openxmlformats.org/officeDocument/2006/customXml" ds:itemID="{3167E0E3-F9F2-476B-96D8-13F318275BC2}">
  <ds:schemaRefs>
    <ds:schemaRef ds:uri="1234d6bc-1638-488b-9a20-fa707e33e542"/>
    <ds:schemaRef ds:uri="58c8dee6-4fdf-4a48-bb8d-81aceae883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A414E7B-A906-46F1-80B4-9AAFAAABD1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WartburgBrand_Template-PC (1)</Template>
  <TotalTime>95</TotalTime>
  <Words>6228</Words>
  <Application>Microsoft Office PowerPoint</Application>
  <PresentationFormat>Widescreen</PresentationFormat>
  <Paragraphs>565</Paragraphs>
  <Slides>65</Slides>
  <Notes>65</Notes>
  <HiddenSlides>0</HiddenSlides>
  <MMClips>1</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Experience More</vt:lpstr>
      <vt:lpstr>Iowa ACRL/ILA Conference</vt:lpstr>
      <vt:lpstr>Training Library Student Employees: Always Evolving</vt:lpstr>
      <vt:lpstr>Vogel Library, Wartburg College</vt:lpstr>
      <vt:lpstr>Vogel Library, Wartburg College</vt:lpstr>
      <vt:lpstr>Our library team</vt:lpstr>
      <vt:lpstr>Student Employee Supervisors</vt:lpstr>
      <vt:lpstr>Library Student Teams</vt:lpstr>
      <vt:lpstr>A Little About You</vt:lpstr>
      <vt:lpstr>Presentation Overview</vt:lpstr>
      <vt:lpstr>Onboarding</vt:lpstr>
      <vt:lpstr>Onboarding</vt:lpstr>
      <vt:lpstr>Fall Orientation</vt:lpstr>
      <vt:lpstr>Fall Orientation Schedule, Day 1</vt:lpstr>
      <vt:lpstr>Fall Orientation Schedule, Day 2</vt:lpstr>
      <vt:lpstr>Fall Orientation</vt:lpstr>
      <vt:lpstr>Fall Orientation, Skits</vt:lpstr>
      <vt:lpstr>Fall Orientation</vt:lpstr>
      <vt:lpstr>Fall Orientation</vt:lpstr>
      <vt:lpstr>Fall Orientation</vt:lpstr>
      <vt:lpstr>Fall Orientation</vt:lpstr>
      <vt:lpstr>Fall Orientation</vt:lpstr>
      <vt:lpstr>Fall Orientation</vt:lpstr>
      <vt:lpstr>Mentoring</vt:lpstr>
      <vt:lpstr>Mentors</vt:lpstr>
      <vt:lpstr>Mentors</vt:lpstr>
      <vt:lpstr>Online Training</vt:lpstr>
      <vt:lpstr>On-going Training</vt:lpstr>
      <vt:lpstr>On-going Training</vt:lpstr>
      <vt:lpstr>Weekly Meetings</vt:lpstr>
      <vt:lpstr>Weekly Meetings</vt:lpstr>
      <vt:lpstr>Weekly Meetings</vt:lpstr>
      <vt:lpstr>Interactive Training</vt:lpstr>
      <vt:lpstr>Interactive Training</vt:lpstr>
      <vt:lpstr>Interactive Training</vt:lpstr>
      <vt:lpstr>Interactive Training</vt:lpstr>
      <vt:lpstr>Interactive Training</vt:lpstr>
      <vt:lpstr>Online Training Course</vt:lpstr>
      <vt:lpstr>Online Training Course</vt:lpstr>
      <vt:lpstr>Online Training Course</vt:lpstr>
      <vt:lpstr>Online Training Course</vt:lpstr>
      <vt:lpstr>Communication Methods</vt:lpstr>
      <vt:lpstr>Communication Methods</vt:lpstr>
      <vt:lpstr>Planning Discussions</vt:lpstr>
      <vt:lpstr>Methods</vt:lpstr>
      <vt:lpstr>Exploring New Methods</vt:lpstr>
      <vt:lpstr>One-on-One Meetings</vt:lpstr>
      <vt:lpstr>Intentional Reflection</vt:lpstr>
      <vt:lpstr>Back to the Basics</vt:lpstr>
      <vt:lpstr>Circulation Wiki &amp; Blog</vt:lpstr>
      <vt:lpstr>Blog</vt:lpstr>
      <vt:lpstr>Helpful Resources</vt:lpstr>
      <vt:lpstr>Training Resources</vt:lpstr>
      <vt:lpstr>Old Campus Intranet Wiki</vt:lpstr>
      <vt:lpstr>Asana</vt:lpstr>
      <vt:lpstr>Asana</vt:lpstr>
      <vt:lpstr>Previous Attempts</vt:lpstr>
      <vt:lpstr>Always Improving</vt:lpstr>
      <vt:lpstr>Surveys</vt:lpstr>
      <vt:lpstr>ELITE Profile Survey</vt:lpstr>
      <vt:lpstr>Encourage Learning</vt:lpstr>
      <vt:lpstr>Lessons Learned      &amp; Time to Share</vt:lpstr>
      <vt:lpstr>Lessons Learned</vt:lpstr>
      <vt:lpstr>Time to Share</vt:lpstr>
      <vt:lpstr>Our Contact Info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Meredith Borchardt</dc:creator>
  <cp:lastModifiedBy>Julie Fedeler</cp:lastModifiedBy>
  <cp:revision>58</cp:revision>
  <cp:lastPrinted>2024-09-16T19:57:03Z</cp:lastPrinted>
  <dcterms:created xsi:type="dcterms:W3CDTF">2024-09-10T15:12:41Z</dcterms:created>
  <dcterms:modified xsi:type="dcterms:W3CDTF">2026-05-26T20:02:49Z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0x010100C5316099304E4446976C011DA61D837E</vt:lpwstr>
  </property>
  <property fmtid="{D5CDD505-2E9C-101B-9397-08002B2CF9AE}" pid="3" name="MediaServiceImageTags">
    <vt:lpwstr/>
  </property>
</Properties>
</file>