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4" r:id="rId3"/>
    <p:sldId id="258" r:id="rId4"/>
    <p:sldId id="259" r:id="rId5"/>
    <p:sldId id="267" r:id="rId6"/>
    <p:sldId id="269" r:id="rId7"/>
    <p:sldId id="272" r:id="rId8"/>
    <p:sldId id="262" r:id="rId9"/>
    <p:sldId id="266" r:id="rId10"/>
    <p:sldId id="260" r:id="rId11"/>
    <p:sldId id="261" r:id="rId12"/>
    <p:sldId id="265" r:id="rId13"/>
    <p:sldId id="273" r:id="rId14"/>
    <p:sldId id="264" r:id="rId15"/>
    <p:sldId id="26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3232"/>
    <a:srgbClr val="DFC99B"/>
    <a:srgbClr val="E1AF98"/>
    <a:srgbClr val="E2BE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07F21C-5F4E-47D9-AB97-82F1FDE3435B}" v="2" dt="2026-05-25T17:48:13.0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873C6-A396-45F2-9167-FB78E58C45AB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918C0-EF73-4948-885F-C88A43F9C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4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918C0-EF73-4948-885F-C88A43F9C9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78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Lesser-known gelatin flavors – celery and mixed vegetable!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918C0-EF73-4948-885F-C88A43F9C9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90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918C0-EF73-4948-885F-C88A43F9C9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18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918C0-EF73-4948-885F-C88A43F9C9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39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918C0-EF73-4948-885F-C88A43F9C9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20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918C0-EF73-4948-885F-C88A43F9C9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84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918C0-EF73-4948-885F-C88A43F9C9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62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918C0-EF73-4948-885F-C88A43F9C9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07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918C0-EF73-4948-885F-C88A43F9C9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9918C0-EF73-4948-885F-C88A43F9C9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11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2FB03-BD44-E380-F8EA-51192FE36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0A18D4-49FD-BF06-D790-7A6D8EDC7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4CFB3-95B5-8ED9-2AAF-7BDD79327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3F0C-7032-45D4-94D0-DBF4E1C1321A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08CD6-A372-4639-661A-AC42D2898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CC9CD-1B51-4C31-9C8F-F7EF96DD3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8CBE-851C-4FB4-8978-13FDE64E3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6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EE87-5A8D-D0E2-1EA9-F298819DC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ACFA40-DBAF-25B1-5287-6D1539FA2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9F6A2-6DC2-B9BA-D6FD-B66C6EF78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3F0C-7032-45D4-94D0-DBF4E1C1321A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B1D7C-00B6-04E1-FE47-91DF71A5D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2B19E-6BFF-987C-5E02-CF5F485C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8CBE-851C-4FB4-8978-13FDE64E3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98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57293D-E726-C7B9-EDBF-ACC548F9D1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5C7F4A-7622-3899-B4BC-341223996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F31CA-4EAF-53CD-75A4-5D049C7EF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3F0C-7032-45D4-94D0-DBF4E1C1321A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09F0C-668F-6256-4726-17481D881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F9292-2712-C9E5-F639-D71344078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8CBE-851C-4FB4-8978-13FDE64E3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9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71C2B-F762-F40A-1734-C87D03B9D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24EEC-F657-0AB2-623E-8FA4A4C1F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93289-E4FB-225C-3B65-647354298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3F0C-7032-45D4-94D0-DBF4E1C1321A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C20B5-06E6-62D7-0FF4-289F12E35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24D21-40DE-0D1F-DC57-18A1D4B7F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8CBE-851C-4FB4-8978-13FDE64E3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58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5EECB-FD43-0E83-62A3-41071A5AE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9DEA5-8881-F6DC-C677-6BC325ED1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7429B-C6E7-98BB-8452-0385A60B2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3F0C-7032-45D4-94D0-DBF4E1C1321A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969F3-3085-93C2-7632-13C733BC2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70B62-36EF-6B5C-1D01-57571D429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8CBE-851C-4FB4-8978-13FDE64E3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54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680B6-9C64-F6CD-0F3C-3F6071073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9296F-D349-C437-45D9-574FEFBF9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D30427-2322-EA3C-4216-6BF1585EA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BD77A-0ED6-C8CD-710A-08D3AFE87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3F0C-7032-45D4-94D0-DBF4E1C1321A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0721C-3BCE-BE1B-FB00-49CB8D9B1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7BE047-AF0F-A900-E45F-2305FA51A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8CBE-851C-4FB4-8978-13FDE64E3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F9E84-6146-4C8D-E7EB-9D70F209E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1282B-14AE-051A-6424-F5852C26D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2A0DD3-5CE4-A88D-AD16-00D5CC7D3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E07EAA-A659-EF07-901E-71ADAAFB18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192E65-C519-6783-7F99-E9AE0A6D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817979-CE37-69D0-DBB4-F1AA79843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3F0C-7032-45D4-94D0-DBF4E1C1321A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AF9695-99E0-80A3-4E3E-027122D92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946F24-C254-897E-652D-334300839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8CBE-851C-4FB4-8978-13FDE64E3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84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D6490-F5C0-E4D3-686F-7CDF4ADB8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D1CB48-4F5A-B74F-64F5-2B5AD157C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3F0C-7032-45D4-94D0-DBF4E1C1321A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A22F9D-E706-7D1D-E625-8E464A609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6B7F3-D3CE-E3BE-5A7E-DFF4AF70D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8CBE-851C-4FB4-8978-13FDE64E3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1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E756E4-009D-3724-1051-43855A23B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3F0C-7032-45D4-94D0-DBF4E1C1321A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6731A2-A151-3F59-5AE8-1629B26D1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B13E7-B937-8A95-7841-793C7E5D3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8CBE-851C-4FB4-8978-13FDE64E3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19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955DB-20C3-65BD-45EF-EEE19F389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CA764-43C2-BC54-B685-4F910F188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D0F1C7-B694-B411-BDE7-BC3EC45F8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AFF1F-8505-6BBB-401A-4DF953204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3F0C-7032-45D4-94D0-DBF4E1C1321A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C5957-0296-00AA-4FD0-9BD58524D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C8DA32-387A-9EC7-F504-4BFA01149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8CBE-851C-4FB4-8978-13FDE64E3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6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B76CB-18D5-2B6C-2905-7F7F30FE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79B0D8-5519-9B40-8E7B-72AB5A802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A57CD-33DF-6BC8-8D40-C4CEB2745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260214-10C7-6635-5E77-2907986A3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3F0C-7032-45D4-94D0-DBF4E1C1321A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D2A690-D4A3-7580-3C3C-7ADF02CE4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C6BB49-D260-7D54-5D95-7E6903F12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8CBE-851C-4FB4-8978-13FDE64E3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8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C9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9C8DAB-6DFA-930D-2468-7E16CFF85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BEE0E-BF05-5F20-F624-E9FA79DCB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6B6F2-EED1-2476-E199-3EE4AF5C7D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C03F0C-7032-45D4-94D0-DBF4E1C1321A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9493B-3161-99DD-080B-4BA3FD4D2B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009CD-10E7-F57E-31DA-D7AD9E3FB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738CBE-851C-4FB4-8978-13FDE64E3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8C27993-CD47-4D15-6002-77077FC97917}"/>
              </a:ext>
            </a:extLst>
          </p:cNvPr>
          <p:cNvSpPr/>
          <p:nvPr/>
        </p:nvSpPr>
        <p:spPr>
          <a:xfrm>
            <a:off x="3976000" y="0"/>
            <a:ext cx="907086" cy="6858000"/>
          </a:xfrm>
          <a:prstGeom prst="rect">
            <a:avLst/>
          </a:prstGeom>
          <a:gradFill flip="none" rotWithShape="1">
            <a:gsLst>
              <a:gs pos="20000">
                <a:srgbClr val="AA3232"/>
              </a:gs>
              <a:gs pos="100000">
                <a:srgbClr val="DFC99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B5FBD4-FFD2-2BF1-19C0-E461C9689B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999" y="754145"/>
            <a:ext cx="7968792" cy="2387600"/>
          </a:xfrm>
        </p:spPr>
        <p:txBody>
          <a:bodyPr>
            <a:noAutofit/>
          </a:bodyPr>
          <a:lstStyle/>
          <a:p>
            <a:pPr algn="r"/>
            <a:r>
              <a:rPr lang="en-US" sz="4400" cap="small" dirty="0">
                <a:solidFill>
                  <a:srgbClr val="AA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Humanities </a:t>
            </a:r>
            <a:br>
              <a:rPr lang="en-US" sz="4400" cap="small" dirty="0">
                <a:solidFill>
                  <a:srgbClr val="AA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cap="small" dirty="0">
                <a:solidFill>
                  <a:srgbClr val="AA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 Side of Jello:</a:t>
            </a:r>
            <a:br>
              <a:rPr lang="en-US" sz="4400" cap="small" dirty="0">
                <a:solidFill>
                  <a:srgbClr val="AA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cap="small" dirty="0">
                <a:solidFill>
                  <a:srgbClr val="AA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</a:t>
            </a:r>
            <a:br>
              <a:rPr lang="en-US" sz="2400" cap="small" dirty="0">
                <a:solidFill>
                  <a:srgbClr val="AA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cap="small" dirty="0">
                <a:solidFill>
                  <a:srgbClr val="AA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Computers Reading Cookbooks</a:t>
            </a:r>
            <a:br>
              <a:rPr lang="en-US" sz="2400" cap="small" dirty="0">
                <a:solidFill>
                  <a:srgbClr val="AA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cap="small" dirty="0">
                <a:solidFill>
                  <a:srgbClr val="AA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Hackathon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8F8FCA7-04C1-9403-2C9C-F0E0DAC88E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2991" y="5511437"/>
            <a:ext cx="6781800" cy="1655762"/>
          </a:xfrm>
        </p:spPr>
        <p:txBody>
          <a:bodyPr/>
          <a:lstStyle/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cap="small" dirty="0">
                <a:solidFill>
                  <a:srgbClr val="AA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Kris Stacy-Bates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cap="small" dirty="0">
                <a:solidFill>
                  <a:srgbClr val="AA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Iowa State University Library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48442D-E19A-0A63-7E53-76EC2A468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8589" y="-304"/>
            <a:ext cx="5148613" cy="685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9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70785-3554-1FD3-6B29-06FAD92EA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876212-1314-A2FA-7721-B46365AC0D69}"/>
              </a:ext>
            </a:extLst>
          </p:cNvPr>
          <p:cNvSpPr/>
          <p:nvPr/>
        </p:nvSpPr>
        <p:spPr>
          <a:xfrm>
            <a:off x="0" y="0"/>
            <a:ext cx="2305935" cy="6858000"/>
          </a:xfrm>
          <a:prstGeom prst="rect">
            <a:avLst/>
          </a:prstGeom>
          <a:gradFill flip="none" rotWithShape="1">
            <a:gsLst>
              <a:gs pos="0">
                <a:srgbClr val="AA3232"/>
              </a:gs>
              <a:gs pos="100000">
                <a:srgbClr val="DFC99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9507F93-AE41-44AF-7507-5A0A29A08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273" y="-44219"/>
            <a:ext cx="9653454" cy="690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F1D280-18B3-6AD6-6205-19DC3D13770A}"/>
              </a:ext>
            </a:extLst>
          </p:cNvPr>
          <p:cNvSpPr txBox="1"/>
          <p:nvPr/>
        </p:nvSpPr>
        <p:spPr>
          <a:xfrm>
            <a:off x="3013296" y="92364"/>
            <a:ext cx="6165407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The ‘apples’ win by a landslide</a:t>
            </a:r>
          </a:p>
          <a:p>
            <a:pPr algn="ctr"/>
            <a:r>
              <a:rPr lang="en-US" sz="2400" dirty="0"/>
              <a:t>Most frequently mentioned fruits</a:t>
            </a:r>
          </a:p>
        </p:txBody>
      </p:sp>
    </p:spTree>
    <p:extLst>
      <p:ext uri="{BB962C8B-B14F-4D97-AF65-F5344CB8AC3E}">
        <p14:creationId xmlns:p14="http://schemas.microsoft.com/office/powerpoint/2010/main" val="3654256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BD270-C5AC-99B4-CF03-8BFC9E173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BE5C43-4097-8412-4DBD-19EA3EA2232F}"/>
              </a:ext>
            </a:extLst>
          </p:cNvPr>
          <p:cNvSpPr/>
          <p:nvPr/>
        </p:nvSpPr>
        <p:spPr>
          <a:xfrm>
            <a:off x="0" y="0"/>
            <a:ext cx="2305935" cy="6858000"/>
          </a:xfrm>
          <a:prstGeom prst="rect">
            <a:avLst/>
          </a:prstGeom>
          <a:gradFill flip="none" rotWithShape="1">
            <a:gsLst>
              <a:gs pos="0">
                <a:srgbClr val="AA3232"/>
              </a:gs>
              <a:gs pos="100000">
                <a:srgbClr val="DFC99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5212E34-06D7-A920-BBF5-0F933A0D6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57" y="227370"/>
            <a:ext cx="11021086" cy="640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988160-3EC3-FA44-B51F-9AA2C0E052C2}"/>
              </a:ext>
            </a:extLst>
          </p:cNvPr>
          <p:cNvSpPr txBox="1"/>
          <p:nvPr/>
        </p:nvSpPr>
        <p:spPr>
          <a:xfrm>
            <a:off x="3845544" y="304800"/>
            <a:ext cx="450091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Names for “Scotcheroo”</a:t>
            </a:r>
          </a:p>
        </p:txBody>
      </p:sp>
    </p:spTree>
    <p:extLst>
      <p:ext uri="{BB962C8B-B14F-4D97-AF65-F5344CB8AC3E}">
        <p14:creationId xmlns:p14="http://schemas.microsoft.com/office/powerpoint/2010/main" val="1374972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ABE9D1-5848-C943-B08F-4A4F607D2D9C}"/>
              </a:ext>
            </a:extLst>
          </p:cNvPr>
          <p:cNvSpPr/>
          <p:nvPr/>
        </p:nvSpPr>
        <p:spPr>
          <a:xfrm>
            <a:off x="0" y="0"/>
            <a:ext cx="2305935" cy="6858000"/>
          </a:xfrm>
          <a:prstGeom prst="rect">
            <a:avLst/>
          </a:prstGeom>
          <a:gradFill flip="none" rotWithShape="1">
            <a:gsLst>
              <a:gs pos="0">
                <a:srgbClr val="AA3232"/>
              </a:gs>
              <a:gs pos="100000">
                <a:srgbClr val="DFC99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316E89E-A353-6AD4-D867-10EE36E6F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9" y="129887"/>
            <a:ext cx="11730181" cy="659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36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C54C5-2D9E-46E6-5A70-584931D61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99EBB6-3A29-64E5-7659-8B00DA1476F5}"/>
              </a:ext>
            </a:extLst>
          </p:cNvPr>
          <p:cNvSpPr/>
          <p:nvPr/>
        </p:nvSpPr>
        <p:spPr>
          <a:xfrm>
            <a:off x="0" y="0"/>
            <a:ext cx="2305935" cy="6858000"/>
          </a:xfrm>
          <a:prstGeom prst="rect">
            <a:avLst/>
          </a:prstGeom>
          <a:gradFill flip="none" rotWithShape="1">
            <a:gsLst>
              <a:gs pos="0">
                <a:srgbClr val="AA3232"/>
              </a:gs>
              <a:gs pos="100000">
                <a:srgbClr val="DFC99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83ADA08-5575-EF75-A1B0-19265348E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9" y="129887"/>
            <a:ext cx="11730181" cy="659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528327-3A40-D719-2F88-901E1BD16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7319" y="1576387"/>
            <a:ext cx="2476403" cy="37052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40318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F7633-4097-24B1-83E5-95B84CB73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00BA2B-8668-74C1-E2D7-E76459BBCC37}"/>
              </a:ext>
            </a:extLst>
          </p:cNvPr>
          <p:cNvSpPr/>
          <p:nvPr/>
        </p:nvSpPr>
        <p:spPr>
          <a:xfrm>
            <a:off x="0" y="0"/>
            <a:ext cx="2305935" cy="6858000"/>
          </a:xfrm>
          <a:prstGeom prst="rect">
            <a:avLst/>
          </a:prstGeom>
          <a:gradFill flip="none" rotWithShape="1">
            <a:gsLst>
              <a:gs pos="0">
                <a:srgbClr val="AA3232"/>
              </a:gs>
              <a:gs pos="100000">
                <a:srgbClr val="DFC99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403BD80-B00F-6C49-29E9-F06FA51CFF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" t="9283" r="3650" b="8480"/>
          <a:stretch>
            <a:fillRect/>
          </a:stretch>
        </p:blipFill>
        <p:spPr bwMode="auto">
          <a:xfrm>
            <a:off x="224880" y="416573"/>
            <a:ext cx="11742240" cy="602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501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53D17-ADB3-2D56-4C71-8A61C361C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1E7C3D-5EF5-37CC-8F11-661FDF7155E3}"/>
              </a:ext>
            </a:extLst>
          </p:cNvPr>
          <p:cNvSpPr/>
          <p:nvPr/>
        </p:nvSpPr>
        <p:spPr>
          <a:xfrm>
            <a:off x="0" y="0"/>
            <a:ext cx="2305935" cy="6858000"/>
          </a:xfrm>
          <a:prstGeom prst="rect">
            <a:avLst/>
          </a:prstGeom>
          <a:gradFill flip="none" rotWithShape="1">
            <a:gsLst>
              <a:gs pos="0">
                <a:srgbClr val="AA3232"/>
              </a:gs>
              <a:gs pos="100000">
                <a:srgbClr val="DFC99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5F3CA92-86A8-A3DE-5849-6F9DDC77F3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" b="7368"/>
          <a:stretch>
            <a:fillRect/>
          </a:stretch>
        </p:blipFill>
        <p:spPr bwMode="auto">
          <a:xfrm>
            <a:off x="335287" y="439561"/>
            <a:ext cx="11521426" cy="597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955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6B87D-7AF2-2EC1-9663-BE345714B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gital Humanities Librarian Erin Ridnour serving lime sherbet punch from a punch bowl">
            <a:extLst>
              <a:ext uri="{FF2B5EF4-FFF2-40B4-BE49-F238E27FC236}">
                <a16:creationId xmlns:a16="http://schemas.microsoft.com/office/drawing/2014/main" id="{822A5376-177F-F167-1F6B-79E9ABFFF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0" r="22492"/>
          <a:stretch>
            <a:fillRect/>
          </a:stretch>
        </p:blipFill>
        <p:spPr>
          <a:xfrm rot="10800000">
            <a:off x="8662416" y="1825625"/>
            <a:ext cx="2955257" cy="2579751"/>
          </a:xfrm>
          <a:prstGeom prst="rect">
            <a:avLst/>
          </a:prstGeom>
          <a:ln w="31750">
            <a:solidFill>
              <a:srgbClr val="AA3232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C4BF281-755F-28D7-CC7A-08B056799448}"/>
              </a:ext>
            </a:extLst>
          </p:cNvPr>
          <p:cNvSpPr/>
          <p:nvPr/>
        </p:nvSpPr>
        <p:spPr>
          <a:xfrm>
            <a:off x="0" y="0"/>
            <a:ext cx="2305935" cy="6858000"/>
          </a:xfrm>
          <a:prstGeom prst="rect">
            <a:avLst/>
          </a:prstGeom>
          <a:gradFill flip="none" rotWithShape="1">
            <a:gsLst>
              <a:gs pos="0">
                <a:srgbClr val="AA3232"/>
              </a:gs>
              <a:gs pos="100000">
                <a:srgbClr val="DFC99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818CF9-D42D-D8BA-D720-513B14638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782" y="365125"/>
            <a:ext cx="10306858" cy="1325563"/>
          </a:xfrm>
        </p:spPr>
        <p:txBody>
          <a:bodyPr/>
          <a:lstStyle/>
          <a:p>
            <a:r>
              <a:rPr lang="en-US" dirty="0">
                <a:solidFill>
                  <a:srgbClr val="AA3232"/>
                </a:solidFill>
              </a:rPr>
              <a:t>Computers Reading Cookbooks -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D9271-90B5-12CD-3D23-195BDA2EB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782" y="1825625"/>
            <a:ext cx="6512098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600" dirty="0">
                <a:solidFill>
                  <a:srgbClr val="AA3232"/>
                </a:solidFill>
              </a:rPr>
              <a:t>Staff development and networking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600" dirty="0">
                <a:solidFill>
                  <a:srgbClr val="AA3232"/>
                </a:solidFill>
              </a:rPr>
              <a:t>Charts and graphics to promote collections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600" dirty="0">
                <a:solidFill>
                  <a:srgbClr val="AA3232"/>
                </a:solidFill>
              </a:rPr>
              <a:t>Improved training materials for digital humanities workshops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600" dirty="0">
                <a:solidFill>
                  <a:srgbClr val="AA3232"/>
                </a:solidFill>
              </a:rPr>
              <a:t>Delicious potluck food!</a:t>
            </a:r>
          </a:p>
        </p:txBody>
      </p:sp>
    </p:spTree>
    <p:extLst>
      <p:ext uri="{BB962C8B-B14F-4D97-AF65-F5344CB8AC3E}">
        <p14:creationId xmlns:p14="http://schemas.microsoft.com/office/powerpoint/2010/main" val="678668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82FE2-6370-F7EC-B6A3-9ECE8158D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879C21-A3A8-33E4-EAF8-3F4E69A26239}"/>
              </a:ext>
            </a:extLst>
          </p:cNvPr>
          <p:cNvSpPr/>
          <p:nvPr/>
        </p:nvSpPr>
        <p:spPr>
          <a:xfrm>
            <a:off x="0" y="0"/>
            <a:ext cx="2305935" cy="6858000"/>
          </a:xfrm>
          <a:prstGeom prst="rect">
            <a:avLst/>
          </a:prstGeom>
          <a:gradFill flip="none" rotWithShape="1">
            <a:gsLst>
              <a:gs pos="0">
                <a:srgbClr val="AA3232"/>
              </a:gs>
              <a:gs pos="100000">
                <a:srgbClr val="DFC99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B82B3-4A20-3DCB-DF3F-E7573E11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304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AA3232"/>
                </a:solidFill>
              </a:rPr>
              <a:t>Start with a corpus – a </a:t>
            </a:r>
            <a:r>
              <a:rPr lang="en-US" b="1" dirty="0">
                <a:solidFill>
                  <a:srgbClr val="AA3232"/>
                </a:solidFill>
              </a:rPr>
              <a:t>body</a:t>
            </a:r>
            <a:r>
              <a:rPr lang="en-US" dirty="0">
                <a:solidFill>
                  <a:srgbClr val="AA3232"/>
                </a:solidFill>
              </a:rPr>
              <a:t> of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57DD7-0BFF-F377-719A-4A051011F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30447" y="1825625"/>
            <a:ext cx="4062984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AA3232"/>
                </a:solidFill>
              </a:rPr>
              <a:t>Campus publications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AA3232"/>
                </a:solidFill>
              </a:rPr>
              <a:t>Oral histories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AA3232"/>
                </a:solidFill>
              </a:rPr>
              <a:t>Institutional repository</a:t>
            </a:r>
          </a:p>
          <a:p>
            <a:endParaRPr lang="en-US" dirty="0">
              <a:solidFill>
                <a:srgbClr val="AA3232"/>
              </a:solidFill>
            </a:endParaRPr>
          </a:p>
          <a:p>
            <a:endParaRPr lang="en-US" dirty="0">
              <a:solidFill>
                <a:srgbClr val="AA3232"/>
              </a:solidFill>
            </a:endParaRPr>
          </a:p>
          <a:p>
            <a:endParaRPr lang="en-US" dirty="0">
              <a:solidFill>
                <a:srgbClr val="AA323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4A46FF-759A-C2A8-6D70-8735754ED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8856" y="1825625"/>
            <a:ext cx="4504944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AA3232"/>
                </a:solidFill>
              </a:rPr>
              <a:t>Iowa Publications Online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AA3232"/>
                </a:solidFill>
              </a:rPr>
              <a:t>Library of Congress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AA3232"/>
                </a:solidFill>
              </a:rPr>
              <a:t>Project Gutenberg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AA3232"/>
                </a:solidFill>
              </a:rPr>
              <a:t>Many others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094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1CAC1E-738F-B05C-7FFD-678A4AA214C2}"/>
              </a:ext>
            </a:extLst>
          </p:cNvPr>
          <p:cNvSpPr/>
          <p:nvPr/>
        </p:nvSpPr>
        <p:spPr>
          <a:xfrm>
            <a:off x="0" y="0"/>
            <a:ext cx="2305935" cy="6858000"/>
          </a:xfrm>
          <a:prstGeom prst="rect">
            <a:avLst/>
          </a:prstGeom>
          <a:gradFill flip="none" rotWithShape="1">
            <a:gsLst>
              <a:gs pos="0">
                <a:srgbClr val="AA3232"/>
              </a:gs>
              <a:gs pos="100000">
                <a:srgbClr val="DFC99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6249A0-83F8-0DF8-DF41-538665E2D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782" y="365125"/>
            <a:ext cx="9682018" cy="1325563"/>
          </a:xfrm>
        </p:spPr>
        <p:txBody>
          <a:bodyPr/>
          <a:lstStyle/>
          <a:p>
            <a:r>
              <a:rPr lang="en-US" dirty="0">
                <a:solidFill>
                  <a:srgbClr val="AA3232"/>
                </a:solidFill>
              </a:rPr>
              <a:t>The Iowa Cookbook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3AA82-45B0-7E69-A11F-CB0A158DE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782" y="1825625"/>
            <a:ext cx="6978442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>
                <a:solidFill>
                  <a:srgbClr val="AA3232"/>
                </a:solidFill>
              </a:rPr>
              <a:t>Community cookbooks from around Iowa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>
                <a:solidFill>
                  <a:srgbClr val="AA3232"/>
                </a:solidFill>
              </a:rPr>
              <a:t>First acquired for ISU in 1992 by Diana Shonrock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>
                <a:solidFill>
                  <a:srgbClr val="AA3232"/>
                </a:solidFill>
              </a:rPr>
              <a:t>Publication dates from 1884 to the 2000s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>
                <a:solidFill>
                  <a:srgbClr val="AA3232"/>
                </a:solidFill>
              </a:rPr>
              <a:t>201 cookbooks digitized by ISU Digital Collections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>
                <a:solidFill>
                  <a:srgbClr val="AA3232"/>
                </a:solidFill>
              </a:rPr>
              <a:t>Converted to text format with OCR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46B128-C86B-74FC-D25C-80103242E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213" y="1149918"/>
            <a:ext cx="2726818" cy="45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9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5C7F0-3C5A-052C-C17F-EB65A6496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E4EC45-E8D1-08C3-AD53-4538F313B066}"/>
              </a:ext>
            </a:extLst>
          </p:cNvPr>
          <p:cNvSpPr/>
          <p:nvPr/>
        </p:nvSpPr>
        <p:spPr>
          <a:xfrm>
            <a:off x="0" y="0"/>
            <a:ext cx="2305935" cy="6858000"/>
          </a:xfrm>
          <a:prstGeom prst="rect">
            <a:avLst/>
          </a:prstGeom>
          <a:gradFill flip="none" rotWithShape="1">
            <a:gsLst>
              <a:gs pos="0">
                <a:srgbClr val="AA3232"/>
              </a:gs>
              <a:gs pos="100000">
                <a:srgbClr val="DFC99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AA8882-6986-049B-14AB-0DCED1335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782" y="365125"/>
            <a:ext cx="9682018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AA3232"/>
                </a:solidFill>
              </a:rPr>
              <a:t>Computers Reading Cookbooks Hackathon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5B0B9-B84A-3FC7-D21F-19D4CFD46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782" y="1672812"/>
            <a:ext cx="6402370" cy="4667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AA3232"/>
                </a:solidFill>
              </a:rPr>
              <a:t>Organized by Digital Scholarship Librarian Erin Ridnour</a:t>
            </a:r>
          </a:p>
          <a:p>
            <a:r>
              <a:rPr lang="en-US" dirty="0">
                <a:solidFill>
                  <a:srgbClr val="AA3232"/>
                </a:solidFill>
              </a:rPr>
              <a:t>January 26 – 30, 2026</a:t>
            </a:r>
          </a:p>
          <a:p>
            <a:r>
              <a:rPr lang="en-US" dirty="0">
                <a:solidFill>
                  <a:srgbClr val="AA3232"/>
                </a:solidFill>
              </a:rPr>
              <a:t>Started with 2 ½ hour training session covering key tools</a:t>
            </a:r>
          </a:p>
          <a:p>
            <a:r>
              <a:rPr lang="en-US" dirty="0">
                <a:solidFill>
                  <a:srgbClr val="AA3232"/>
                </a:solidFill>
              </a:rPr>
              <a:t>Participants experimented and shared results</a:t>
            </a:r>
          </a:p>
          <a:p>
            <a:r>
              <a:rPr lang="en-US" dirty="0">
                <a:solidFill>
                  <a:srgbClr val="AA3232"/>
                </a:solidFill>
              </a:rPr>
              <a:t>Celebratory potluck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ECC3B8-2707-3787-DFC2-14E3478EB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285" y="1672812"/>
            <a:ext cx="3177212" cy="48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98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0DC10-EE4C-3ED7-D981-48B4C0264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B57A36-4CE1-44BA-151B-59FDA054FC33}"/>
              </a:ext>
            </a:extLst>
          </p:cNvPr>
          <p:cNvSpPr/>
          <p:nvPr/>
        </p:nvSpPr>
        <p:spPr>
          <a:xfrm>
            <a:off x="0" y="0"/>
            <a:ext cx="2305935" cy="6858000"/>
          </a:xfrm>
          <a:prstGeom prst="rect">
            <a:avLst/>
          </a:prstGeom>
          <a:gradFill flip="none" rotWithShape="1">
            <a:gsLst>
              <a:gs pos="0">
                <a:srgbClr val="AA3232"/>
              </a:gs>
              <a:gs pos="100000">
                <a:srgbClr val="DFC99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E3F95-FCDB-B52A-D2AF-852350287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782" y="365125"/>
            <a:ext cx="9682018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AA3232"/>
                </a:solidFill>
              </a:rPr>
              <a:t>Our Text Analysis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F68D1-25C9-B62A-EBC6-3C0DDDB1D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644" y="5073164"/>
            <a:ext cx="10846712" cy="1605879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2800" dirty="0">
                <a:solidFill>
                  <a:srgbClr val="AA3232"/>
                </a:solidFill>
              </a:rPr>
              <a:t> Excel for data tables, </a:t>
            </a:r>
          </a:p>
          <a:p>
            <a:pPr marL="457200" lvl="1" indent="0" algn="ctr">
              <a:buNone/>
            </a:pPr>
            <a:r>
              <a:rPr lang="en-US" sz="2800" dirty="0">
                <a:solidFill>
                  <a:srgbClr val="AA3232"/>
                </a:solidFill>
              </a:rPr>
              <a:t>Python Notebook for power coding,  </a:t>
            </a:r>
          </a:p>
          <a:p>
            <a:pPr marL="457200" lvl="1" indent="0" algn="ctr">
              <a:buNone/>
            </a:pPr>
            <a:r>
              <a:rPr lang="en-US" sz="2800" dirty="0">
                <a:solidFill>
                  <a:srgbClr val="AA3232"/>
                </a:solidFill>
              </a:rPr>
              <a:t>ArcGIS for mapping</a:t>
            </a:r>
          </a:p>
          <a:p>
            <a:pPr lvl="1"/>
            <a:endParaRPr lang="en-US" dirty="0">
              <a:solidFill>
                <a:srgbClr val="AA3232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D8E001-A789-F87E-1649-A770328FE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564" y="1560963"/>
            <a:ext cx="2610613" cy="261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03A60B4-E4DB-3893-5BF6-39BF8FD67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23" y="1613065"/>
            <a:ext cx="2610612" cy="261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5A7704-BA90-40FC-6CE3-AC4AB13D678C}"/>
              </a:ext>
            </a:extLst>
          </p:cNvPr>
          <p:cNvSpPr txBox="1"/>
          <p:nvPr/>
        </p:nvSpPr>
        <p:spPr>
          <a:xfrm>
            <a:off x="2346581" y="4171575"/>
            <a:ext cx="28414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3200" dirty="0">
                <a:solidFill>
                  <a:srgbClr val="AA3232"/>
                </a:solidFill>
              </a:rPr>
              <a:t>Voyant Tools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E6895F-A9A6-ADD3-7FFE-9F19CBCFC62A}"/>
              </a:ext>
            </a:extLst>
          </p:cNvPr>
          <p:cNvSpPr txBox="1"/>
          <p:nvPr/>
        </p:nvSpPr>
        <p:spPr>
          <a:xfrm>
            <a:off x="7003923" y="4146054"/>
            <a:ext cx="22238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3200" dirty="0" err="1">
                <a:solidFill>
                  <a:srgbClr val="AA3232"/>
                </a:solidFill>
              </a:rPr>
              <a:t>AntConc</a:t>
            </a:r>
            <a:endParaRPr lang="en-US" sz="3200" dirty="0">
              <a:solidFill>
                <a:srgbClr val="AA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041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E1E3A-7EF4-89B1-9B8E-6B5B762B3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AA3232"/>
                </a:solidFill>
              </a:rPr>
              <a:t>Voyant Tools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04C7C-0332-EEB6-AE57-77330FF60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D1A968D-836E-9AFB-D151-BA35E2457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6404" y="50025"/>
            <a:ext cx="1023131" cy="102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87863B-B0D1-CDE4-60AC-69035379D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5180"/>
            <a:ext cx="12192000" cy="568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80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238D5-4E6D-8023-D21D-E01A23DBA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rgbClr val="AA3232"/>
                </a:solidFill>
              </a:rPr>
              <a:t>AntConc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64110-24BE-F52F-A508-624A32B85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AF3905-9682-1EBD-3909-D6363608F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6600"/>
            <a:ext cx="12192000" cy="572938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8DD0A9C-CF42-C8BA-BE21-7EABDB716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987" y="69789"/>
            <a:ext cx="997023" cy="99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771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A87B7-32AC-F017-94EF-12BB4B104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0A872-92BD-EBDB-EB98-4E750009BD03}"/>
              </a:ext>
            </a:extLst>
          </p:cNvPr>
          <p:cNvSpPr/>
          <p:nvPr/>
        </p:nvSpPr>
        <p:spPr>
          <a:xfrm>
            <a:off x="0" y="0"/>
            <a:ext cx="2305935" cy="6858000"/>
          </a:xfrm>
          <a:prstGeom prst="rect">
            <a:avLst/>
          </a:prstGeom>
          <a:gradFill flip="none" rotWithShape="1">
            <a:gsLst>
              <a:gs pos="0">
                <a:srgbClr val="AA3232"/>
              </a:gs>
              <a:gs pos="100000">
                <a:srgbClr val="DFC99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F72842-3E9C-197F-FBB4-7078CFE66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782" y="365125"/>
            <a:ext cx="9682018" cy="1325563"/>
          </a:xfrm>
        </p:spPr>
        <p:txBody>
          <a:bodyPr/>
          <a:lstStyle/>
          <a:p>
            <a:r>
              <a:rPr lang="en-US" dirty="0">
                <a:solidFill>
                  <a:srgbClr val="AA3232"/>
                </a:solidFill>
              </a:rPr>
              <a:t>Process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1BEF5-0E43-C3BF-5176-7F9C0D2BD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782" y="1825625"/>
            <a:ext cx="10151410" cy="435133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>
                <a:solidFill>
                  <a:srgbClr val="AA3232"/>
                </a:solidFill>
              </a:rPr>
              <a:t>Use Voyant Tools or </a:t>
            </a:r>
            <a:r>
              <a:rPr lang="en-US" dirty="0" err="1">
                <a:solidFill>
                  <a:srgbClr val="AA3232"/>
                </a:solidFill>
              </a:rPr>
              <a:t>AntConc</a:t>
            </a:r>
            <a:r>
              <a:rPr lang="en-US" dirty="0">
                <a:solidFill>
                  <a:srgbClr val="AA3232"/>
                </a:solidFill>
              </a:rPr>
              <a:t> to locate terms of interest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AA3232"/>
                </a:solidFill>
              </a:rPr>
              <a:t>Download occurrences data to spreadsheet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AA3232"/>
                </a:solidFill>
              </a:rPr>
              <a:t>Review results for false hits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AA3232"/>
                </a:solidFill>
              </a:rPr>
              <a:t>Human-checked for smaller sets of results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AA3232"/>
                </a:solidFill>
              </a:rPr>
              <a:t>Excel, Google Sheets, or Python for larger sets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AA3232"/>
                </a:solidFill>
              </a:rPr>
              <a:t>Tally results 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AA3232"/>
                </a:solidFill>
              </a:rPr>
              <a:t>Create data visualizations  </a:t>
            </a:r>
          </a:p>
        </p:txBody>
      </p:sp>
    </p:spTree>
    <p:extLst>
      <p:ext uri="{BB962C8B-B14F-4D97-AF65-F5344CB8AC3E}">
        <p14:creationId xmlns:p14="http://schemas.microsoft.com/office/powerpoint/2010/main" val="705421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F2D3E-826F-DCD1-1578-2415CA95F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7B49E7-E089-0A5B-F1A8-23EB2791878E}"/>
              </a:ext>
            </a:extLst>
          </p:cNvPr>
          <p:cNvSpPr/>
          <p:nvPr/>
        </p:nvSpPr>
        <p:spPr>
          <a:xfrm>
            <a:off x="0" y="0"/>
            <a:ext cx="2305935" cy="6858000"/>
          </a:xfrm>
          <a:prstGeom prst="rect">
            <a:avLst/>
          </a:prstGeom>
          <a:gradFill flip="none" rotWithShape="1">
            <a:gsLst>
              <a:gs pos="0">
                <a:srgbClr val="AA3232"/>
              </a:gs>
              <a:gs pos="100000">
                <a:srgbClr val="DFC99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98FD33-43D2-7841-485E-BB56B890B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782" y="365125"/>
            <a:ext cx="9682018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AA3232"/>
                </a:solidFill>
              </a:rPr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E6E62-0ED5-8D69-7EE2-3FFE700A8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782" y="1487055"/>
            <a:ext cx="6245250" cy="50058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AA3232"/>
                </a:solidFill>
              </a:rPr>
              <a:t>Ads were scanned along with recipes</a:t>
            </a:r>
          </a:p>
          <a:p>
            <a:r>
              <a:rPr lang="en-US" dirty="0">
                <a:solidFill>
                  <a:srgbClr val="AA3232"/>
                </a:solidFill>
              </a:rPr>
              <a:t>OCR had some errors, text not human-edited</a:t>
            </a:r>
          </a:p>
          <a:p>
            <a:r>
              <a:rPr lang="en-US" dirty="0">
                <a:solidFill>
                  <a:srgbClr val="AA3232"/>
                </a:solidFill>
              </a:rPr>
              <a:t>Multiple meanings of words</a:t>
            </a:r>
          </a:p>
          <a:p>
            <a:pPr lvl="1"/>
            <a:r>
              <a:rPr lang="en-US" dirty="0">
                <a:solidFill>
                  <a:srgbClr val="AA3232"/>
                </a:solidFill>
              </a:rPr>
              <a:t>Ex. </a:t>
            </a:r>
            <a:r>
              <a:rPr lang="en-US" b="1" dirty="0">
                <a:solidFill>
                  <a:srgbClr val="AA3232"/>
                </a:solidFill>
              </a:rPr>
              <a:t>Grease</a:t>
            </a:r>
          </a:p>
          <a:p>
            <a:r>
              <a:rPr lang="en-US" dirty="0">
                <a:solidFill>
                  <a:srgbClr val="AA3232"/>
                </a:solidFill>
              </a:rPr>
              <a:t>Multiple words for same meaning</a:t>
            </a:r>
          </a:p>
          <a:p>
            <a:pPr lvl="1"/>
            <a:r>
              <a:rPr lang="en-US" dirty="0">
                <a:solidFill>
                  <a:srgbClr val="AA3232"/>
                </a:solidFill>
              </a:rPr>
              <a:t>Ex. </a:t>
            </a:r>
            <a:r>
              <a:rPr lang="en-US" b="1" dirty="0">
                <a:solidFill>
                  <a:srgbClr val="AA3232"/>
                </a:solidFill>
              </a:rPr>
              <a:t>Jell-O </a:t>
            </a:r>
            <a:r>
              <a:rPr lang="en-US" dirty="0">
                <a:solidFill>
                  <a:srgbClr val="AA3232"/>
                </a:solidFill>
              </a:rPr>
              <a:t>or</a:t>
            </a:r>
            <a:r>
              <a:rPr lang="en-US" b="1" dirty="0">
                <a:solidFill>
                  <a:srgbClr val="AA3232"/>
                </a:solidFill>
              </a:rPr>
              <a:t> Jello </a:t>
            </a:r>
            <a:r>
              <a:rPr lang="en-US" dirty="0">
                <a:solidFill>
                  <a:srgbClr val="AA3232"/>
                </a:solidFill>
              </a:rPr>
              <a:t>or</a:t>
            </a:r>
            <a:r>
              <a:rPr lang="en-US" b="1" dirty="0">
                <a:solidFill>
                  <a:srgbClr val="AA3232"/>
                </a:solidFill>
              </a:rPr>
              <a:t> Knox </a:t>
            </a:r>
            <a:r>
              <a:rPr lang="en-US" dirty="0">
                <a:solidFill>
                  <a:srgbClr val="AA3232"/>
                </a:solidFill>
              </a:rPr>
              <a:t>or</a:t>
            </a:r>
            <a:r>
              <a:rPr lang="en-US" b="1" dirty="0">
                <a:solidFill>
                  <a:srgbClr val="AA3232"/>
                </a:solidFill>
              </a:rPr>
              <a:t> gelatin</a:t>
            </a:r>
            <a:endParaRPr lang="en-US" dirty="0">
              <a:solidFill>
                <a:srgbClr val="AA3232"/>
              </a:solidFill>
            </a:endParaRPr>
          </a:p>
          <a:p>
            <a:r>
              <a:rPr lang="en-US" dirty="0">
                <a:solidFill>
                  <a:srgbClr val="AA3232"/>
                </a:solidFill>
              </a:rPr>
              <a:t>Initial metadata lacked location coordinates</a:t>
            </a:r>
          </a:p>
          <a:p>
            <a:r>
              <a:rPr lang="en-US" dirty="0">
                <a:solidFill>
                  <a:srgbClr val="AA3232"/>
                </a:solidFill>
              </a:rPr>
              <a:t>Single cookbooks could skew 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F514E5-99E2-EDFC-5920-AC77161C9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838" y="544417"/>
            <a:ext cx="1835224" cy="29625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AA9750-6590-ECFD-8A16-5DEAD607D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6839" y="3792102"/>
            <a:ext cx="1680537" cy="2732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81687B-4EEC-AF7B-CF69-702C408AB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4153" y="3792101"/>
            <a:ext cx="1879472" cy="27329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354282-9CF9-F337-6454-D8E5AD061E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1273" y="500808"/>
            <a:ext cx="1718444" cy="300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73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299</Words>
  <Application>Microsoft Office PowerPoint</Application>
  <PresentationFormat>Widescreen</PresentationFormat>
  <Paragraphs>68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Times New Roman</vt:lpstr>
      <vt:lpstr>Office Theme</vt:lpstr>
      <vt:lpstr>Digital Humanities  with a Side of Jello:  The  Computers Reading Cookbooks  Hackathon</vt:lpstr>
      <vt:lpstr>Start with a corpus – a body of text</vt:lpstr>
      <vt:lpstr>The Iowa Cookbook Collection</vt:lpstr>
      <vt:lpstr>Computers Reading Cookbooks Hackathon</vt:lpstr>
      <vt:lpstr>Our Text Analysis Tools</vt:lpstr>
      <vt:lpstr>Voyant Tools</vt:lpstr>
      <vt:lpstr>AntConc</vt:lpstr>
      <vt:lpstr>Process </vt:lpstr>
      <vt:lpstr>Challenges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Computers Reading Cookbooks - Outcomes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Stacy-Bates, Kris [LIB]</dc:creator>
  <cp:lastModifiedBy>Stacy-Bates, Kris [LIB]</cp:lastModifiedBy>
  <cp:revision>5</cp:revision>
  <dcterms:created xsi:type="dcterms:W3CDTF">2026-03-03T21:55:36Z</dcterms:created>
  <dcterms:modified xsi:type="dcterms:W3CDTF">2026-05-25T18:08:30Z</dcterms:modified>
</cp:coreProperties>
</file>