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4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Lst>
  <p:sldSz cx="9144000" cy="6858000" type="screen4x3"/>
  <p:notesSz cx="6858000" cy="9144000"/>
  <p:embeddedFontLst>
    <p:embeddedFont>
      <p:font typeface="Inter" panose="02000503000000020004" pitchFamily="2" charset="0"/>
      <p:regular r:id="rId42"/>
      <p:bold r:id="rId43"/>
      <p:italic r:id="rId44"/>
      <p:boldItalic r:id="rId45"/>
    </p:embeddedFont>
    <p:embeddedFont>
      <p:font typeface="Oswald" pitchFamily="2" charset="77"/>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20" d="100"/>
          <a:sy n="120" d="100"/>
        </p:scale>
        <p:origin x="194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900"/>
              <a:t>30 secs</a:t>
            </a:r>
            <a:endParaRPr sz="900"/>
          </a:p>
          <a:p>
            <a:pPr marL="0" lvl="0" indent="0" algn="l" rtl="0">
              <a:spcBef>
                <a:spcPts val="0"/>
              </a:spcBef>
              <a:spcAft>
                <a:spcPts val="0"/>
              </a:spcAft>
              <a:buNone/>
            </a:pPr>
            <a:r>
              <a:rPr lang="en" sz="900" b="1">
                <a:solidFill>
                  <a:schemeClr val="dk1"/>
                </a:solidFill>
              </a:rPr>
              <a:t>CYNTHIA</a:t>
            </a:r>
            <a:endParaRPr sz="900" b="1">
              <a:solidFill>
                <a:schemeClr val="dk1"/>
              </a:solidFill>
            </a:endParaRPr>
          </a:p>
          <a:p>
            <a:pPr marL="0" lvl="0" indent="0" algn="l" rtl="0">
              <a:spcBef>
                <a:spcPts val="0"/>
              </a:spcBef>
              <a:spcAft>
                <a:spcPts val="0"/>
              </a:spcAft>
              <a:buClr>
                <a:schemeClr val="dk1"/>
              </a:buClr>
              <a:buSzPts val="1100"/>
              <a:buFont typeface="Arial"/>
              <a:buNone/>
            </a:pPr>
            <a:endParaRPr sz="900">
              <a:solidFill>
                <a:schemeClr val="dk1"/>
              </a:solidFill>
            </a:endParaRPr>
          </a:p>
          <a:p>
            <a:pPr marL="0" lvl="0" indent="0" algn="l" rtl="0">
              <a:spcBef>
                <a:spcPts val="0"/>
              </a:spcBef>
              <a:spcAft>
                <a:spcPts val="0"/>
              </a:spcAft>
              <a:buNone/>
            </a:pPr>
            <a:r>
              <a:rPr lang="en" sz="900"/>
              <a:t>Have them sit with others in their similar position currently are in:</a:t>
            </a:r>
            <a:endParaRPr sz="900"/>
          </a:p>
          <a:p>
            <a:pPr marL="0" lvl="0" indent="0" algn="l" rtl="0">
              <a:spcBef>
                <a:spcPts val="0"/>
              </a:spcBef>
              <a:spcAft>
                <a:spcPts val="0"/>
              </a:spcAft>
              <a:buNone/>
            </a:pPr>
            <a:r>
              <a:rPr lang="en" sz="900"/>
              <a:t>Site leader</a:t>
            </a:r>
            <a:endParaRPr sz="900"/>
          </a:p>
          <a:p>
            <a:pPr marL="0" lvl="0" indent="0" algn="l" rtl="0">
              <a:spcBef>
                <a:spcPts val="0"/>
              </a:spcBef>
              <a:spcAft>
                <a:spcPts val="0"/>
              </a:spcAft>
              <a:buNone/>
            </a:pPr>
            <a:r>
              <a:rPr lang="en" sz="900"/>
              <a:t>District leader</a:t>
            </a:r>
            <a:endParaRPr sz="900"/>
          </a:p>
          <a:p>
            <a:pPr marL="0" lvl="0" indent="0" algn="l" rtl="0">
              <a:spcBef>
                <a:spcPts val="0"/>
              </a:spcBef>
              <a:spcAft>
                <a:spcPts val="0"/>
              </a:spcAft>
              <a:buNone/>
            </a:pPr>
            <a:r>
              <a:rPr lang="en" sz="900"/>
              <a:t>Site teacher</a:t>
            </a:r>
            <a:endParaRPr sz="900"/>
          </a:p>
          <a:p>
            <a:pPr marL="0" lvl="0" indent="0" algn="l" rtl="0">
              <a:spcBef>
                <a:spcPts val="0"/>
              </a:spcBef>
              <a:spcAft>
                <a:spcPts val="0"/>
              </a:spcAft>
              <a:buNone/>
            </a:pPr>
            <a:r>
              <a:rPr lang="en" sz="900"/>
              <a:t>Guest teachers</a:t>
            </a:r>
            <a:endParaRPr sz="900"/>
          </a:p>
          <a:p>
            <a:pPr marL="0" lvl="0" indent="0" algn="l" rtl="0">
              <a:spcBef>
                <a:spcPts val="0"/>
              </a:spcBef>
              <a:spcAft>
                <a:spcPts val="0"/>
              </a:spcAft>
              <a:buNone/>
            </a:pPr>
            <a:endParaRPr sz="900"/>
          </a:p>
          <a:p>
            <a:pPr marL="0" lvl="0" indent="0" algn="l" rtl="0">
              <a:lnSpc>
                <a:spcPct val="115000"/>
              </a:lnSpc>
              <a:spcBef>
                <a:spcPts val="0"/>
              </a:spcBef>
              <a:spcAft>
                <a:spcPts val="0"/>
              </a:spcAft>
              <a:buNone/>
            </a:pPr>
            <a:r>
              <a:rPr lang="en" sz="900" b="1">
                <a:solidFill>
                  <a:schemeClr val="dk1"/>
                </a:solidFill>
              </a:rPr>
              <a:t>[Cynthia]</a:t>
            </a:r>
            <a:r>
              <a:rPr lang="en" sz="900">
                <a:solidFill>
                  <a:schemeClr val="dk1"/>
                </a:solidFill>
              </a:rPr>
              <a:t>: Good afternoon, everyone. We are thrilled to be here with you today at the ACSA Region 6 Annual Conference, grounded in this year's beautiful theme: </a:t>
            </a:r>
            <a:r>
              <a:rPr lang="en" sz="900" i="1">
                <a:solidFill>
                  <a:schemeClr val="dk1"/>
                </a:solidFill>
              </a:rPr>
              <a:t>“Empowered to Lead, Inspired by Heart, United for Impact”</a:t>
            </a:r>
            <a:r>
              <a:rPr lang="en" sz="900">
                <a:solidFill>
                  <a:schemeClr val="dk1"/>
                </a:solidFill>
              </a:rPr>
              <a:t>.  Our session is on: “Growing Our Own: Building Teaching Capacity Trough Substitutes, Student Teachers, and Interns”, with the focus on</a:t>
            </a:r>
            <a:r>
              <a:rPr lang="en" sz="900">
                <a:solidFill>
                  <a:schemeClr val="dk1"/>
                </a:solidFill>
                <a:highlight>
                  <a:srgbClr val="FFFF00"/>
                </a:highlight>
              </a:rPr>
              <a:t> looking closely at a vital—yet often overlooked—segment of our school ecosystems: our guest teachers and upcoming educators.</a:t>
            </a:r>
            <a:endParaRPr sz="9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e0ff8f978c_0_1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e0ff8f978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t>15 seconds</a:t>
            </a:r>
            <a:endParaRPr sz="900"/>
          </a:p>
          <a:p>
            <a:pPr marL="0" lvl="0" indent="0" algn="l" rtl="0">
              <a:lnSpc>
                <a:spcPct val="100000"/>
              </a:lnSpc>
              <a:spcBef>
                <a:spcPts val="0"/>
              </a:spcBef>
              <a:spcAft>
                <a:spcPts val="0"/>
              </a:spcAft>
              <a:buClr>
                <a:schemeClr val="dk1"/>
              </a:buClr>
              <a:buSzPts val="1100"/>
              <a:buFont typeface="Arial"/>
              <a:buNone/>
            </a:pPr>
            <a:r>
              <a:rPr lang="en" sz="900" b="1"/>
              <a:t>CYNTHIA</a:t>
            </a:r>
            <a:endParaRPr sz="900" b="1"/>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[Cynthia]</a:t>
            </a:r>
            <a:r>
              <a:rPr lang="en" sz="900">
                <a:solidFill>
                  <a:schemeClr val="dk1"/>
                </a:solidFill>
              </a:rPr>
              <a:t>: Educational research shows that schools improve significantly when leaders deliberately build teaching capacity and professional capital. </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t>And here’s what we have come to understand:</a:t>
            </a:r>
            <a:endParaRPr sz="900"/>
          </a:p>
          <a:p>
            <a:pPr marL="0" lvl="0" indent="0" algn="l" rtl="0">
              <a:lnSpc>
                <a:spcPct val="100000"/>
              </a:lnSpc>
              <a:spcBef>
                <a:spcPts val="1200"/>
              </a:spcBef>
              <a:spcAft>
                <a:spcPts val="0"/>
              </a:spcAft>
              <a:buClr>
                <a:schemeClr val="dk1"/>
              </a:buClr>
              <a:buSzPts val="1100"/>
              <a:buFont typeface="Arial"/>
              <a:buNone/>
            </a:pPr>
            <a:r>
              <a:rPr lang="en" sz="900"/>
              <a:t>Leaders don’t fail because they lack intelligence.</a:t>
            </a:r>
            <a:br>
              <a:rPr lang="en" sz="900"/>
            </a:br>
            <a:r>
              <a:rPr lang="en" sz="900"/>
              <a:t> They fail because they overlook the people their systems quietly exclude.</a:t>
            </a:r>
            <a:endParaRPr sz="900"/>
          </a:p>
          <a:p>
            <a:pPr marL="0" lvl="0" indent="0" algn="l" rtl="0">
              <a:lnSpc>
                <a:spcPct val="100000"/>
              </a:lnSpc>
              <a:spcBef>
                <a:spcPts val="1200"/>
              </a:spcBef>
              <a:spcAft>
                <a:spcPts val="0"/>
              </a:spcAft>
              <a:buClr>
                <a:schemeClr val="dk1"/>
              </a:buClr>
              <a:buSzPts val="1100"/>
              <a:buFont typeface="Arial"/>
              <a:buNone/>
            </a:pPr>
            <a:r>
              <a:rPr lang="en" sz="900"/>
              <a:t>And those “invisible” people?</a:t>
            </a:r>
            <a:br>
              <a:rPr lang="en" sz="900"/>
            </a:br>
            <a:r>
              <a:rPr lang="en" sz="900"/>
              <a:t> They shape outcomes more than we realize.</a:t>
            </a:r>
            <a:endParaRPr sz="900"/>
          </a:p>
          <a:p>
            <a:pPr marL="0" lvl="0" indent="0" algn="l" rtl="0">
              <a:spcBef>
                <a:spcPts val="0"/>
              </a:spcBef>
              <a:spcAft>
                <a:spcPts val="0"/>
              </a:spcAft>
              <a:buNone/>
            </a:pPr>
            <a:endParaRPr sz="9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ecb682cbd4_54_1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ecb682cbd4_5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20 seconds</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CYNTHIA</a:t>
            </a:r>
            <a:endParaRPr sz="9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[Cynthia]</a:t>
            </a:r>
            <a:r>
              <a:rPr lang="en" sz="900">
                <a:solidFill>
                  <a:schemeClr val="dk1"/>
                </a:solidFill>
              </a:rPr>
              <a:t>: Professional capital relies on three pillars: </a:t>
            </a:r>
            <a:r>
              <a:rPr lang="en" sz="900" b="1">
                <a:solidFill>
                  <a:schemeClr val="dk1"/>
                </a:solidFill>
              </a:rPr>
              <a:t>Human Capital</a:t>
            </a:r>
            <a:r>
              <a:rPr lang="en" sz="900">
                <a:solidFill>
                  <a:schemeClr val="dk1"/>
                </a:solidFill>
              </a:rPr>
              <a:t> (the skills), </a:t>
            </a:r>
            <a:r>
              <a:rPr lang="en" sz="900" b="1">
                <a:solidFill>
                  <a:schemeClr val="dk1"/>
                </a:solidFill>
              </a:rPr>
              <a:t>Social Capital</a:t>
            </a:r>
            <a:r>
              <a:rPr lang="en" sz="900">
                <a:solidFill>
                  <a:schemeClr val="dk1"/>
                </a:solidFill>
              </a:rPr>
              <a:t> (the relationships), and </a:t>
            </a:r>
            <a:r>
              <a:rPr lang="en" sz="900" b="1">
                <a:solidFill>
                  <a:schemeClr val="dk1"/>
                </a:solidFill>
              </a:rPr>
              <a:t>Decisional Capital</a:t>
            </a:r>
            <a:r>
              <a:rPr lang="en" sz="900">
                <a:solidFill>
                  <a:schemeClr val="dk1"/>
                </a:solidFill>
              </a:rPr>
              <a:t> (the judgment). </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Yet, traditionally, substitutes, student teachers, and interns are structurally excluded from all three.</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In education, we call this building teaching capacity and </a:t>
            </a:r>
            <a:r>
              <a:rPr lang="en" sz="900" b="1">
                <a:solidFill>
                  <a:schemeClr val="dk1"/>
                </a:solidFill>
              </a:rPr>
              <a:t>professional capital</a:t>
            </a:r>
            <a:r>
              <a:rPr lang="en" sz="900">
                <a:solidFill>
                  <a:schemeClr val="dk1"/>
                </a:solidFill>
              </a:rPr>
              <a:t>.</a:t>
            </a:r>
            <a:endParaRPr sz="9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900">
                <a:solidFill>
                  <a:schemeClr val="dk1"/>
                </a:solidFill>
              </a:rPr>
              <a:t>But the idea applies everywhere.</a:t>
            </a:r>
            <a:endParaRPr sz="9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e0ff8f978c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e0ff8f978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20 seconds</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CYNTHIA</a:t>
            </a:r>
            <a:endParaRPr sz="9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So, what should leaders do instead? The answer is a threefold call to action: We must </a:t>
            </a:r>
            <a:r>
              <a:rPr lang="en" sz="900" b="1">
                <a:solidFill>
                  <a:schemeClr val="dk1"/>
                </a:solidFill>
              </a:rPr>
              <a:t>Prepare them</a:t>
            </a:r>
            <a:r>
              <a:rPr lang="en" sz="900">
                <a:solidFill>
                  <a:schemeClr val="dk1"/>
                </a:solidFill>
              </a:rPr>
              <a:t>, </a:t>
            </a:r>
            <a:r>
              <a:rPr lang="en" sz="900" b="1">
                <a:solidFill>
                  <a:schemeClr val="dk1"/>
                </a:solidFill>
              </a:rPr>
              <a:t>Connect them</a:t>
            </a:r>
            <a:r>
              <a:rPr lang="en" sz="900">
                <a:solidFill>
                  <a:schemeClr val="dk1"/>
                </a:solidFill>
              </a:rPr>
              <a:t>, and </a:t>
            </a:r>
            <a:r>
              <a:rPr lang="en" sz="900" b="1">
                <a:solidFill>
                  <a:schemeClr val="dk1"/>
                </a:solidFill>
              </a:rPr>
              <a:t>Support them</a:t>
            </a:r>
            <a:r>
              <a:rPr lang="en" sz="900">
                <a:solidFill>
                  <a:schemeClr val="dk1"/>
                </a:solidFill>
              </a:rPr>
              <a:t>.Culturally, they are often perceived as a mere “warm body” or a moderately paid babysitter.</a:t>
            </a:r>
            <a:endParaRPr sz="900">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 sz="900">
                <a:solidFill>
                  <a:schemeClr val="dk1"/>
                </a:solidFill>
              </a:rPr>
              <a:t>It comes down to three things:</a:t>
            </a:r>
            <a:endParaRPr sz="900">
              <a:solidFill>
                <a:schemeClr val="dk1"/>
              </a:solidFill>
            </a:endParaRPr>
          </a:p>
          <a:p>
            <a:pPr marL="0" lvl="0" indent="0" algn="l" rtl="0">
              <a:lnSpc>
                <a:spcPct val="100000"/>
              </a:lnSpc>
              <a:spcBef>
                <a:spcPts val="1200"/>
              </a:spcBef>
              <a:spcAft>
                <a:spcPts val="0"/>
              </a:spcAft>
              <a:buNone/>
            </a:pPr>
            <a:r>
              <a:rPr lang="en" sz="900" u="sng">
                <a:solidFill>
                  <a:schemeClr val="dk1"/>
                </a:solidFill>
              </a:rPr>
              <a:t>Preparation</a:t>
            </a:r>
            <a:r>
              <a:rPr lang="en" sz="900">
                <a:solidFill>
                  <a:schemeClr val="dk1"/>
                </a:solidFill>
              </a:rPr>
              <a:t>. Clear expectations. Clear materials. Clear understanding of what success looks like.</a:t>
            </a:r>
            <a:br>
              <a:rPr lang="en" sz="900">
                <a:solidFill>
                  <a:schemeClr val="dk1"/>
                </a:solidFill>
              </a:rPr>
            </a:br>
            <a:r>
              <a:rPr lang="en" sz="900" u="sng">
                <a:solidFill>
                  <a:schemeClr val="dk1"/>
                </a:solidFill>
              </a:rPr>
              <a:t>Connection.</a:t>
            </a:r>
            <a:r>
              <a:rPr lang="en" sz="900">
                <a:solidFill>
                  <a:schemeClr val="dk1"/>
                </a:solidFill>
              </a:rPr>
              <a:t>  Knowing who to go to.  Feeling seen. Understanding that you’re part of something—not just passing through it.</a:t>
            </a:r>
            <a:br>
              <a:rPr lang="en" sz="900">
                <a:solidFill>
                  <a:schemeClr val="dk1"/>
                </a:solidFill>
              </a:rPr>
            </a:br>
            <a:r>
              <a:rPr lang="en" sz="900" u="sng">
                <a:solidFill>
                  <a:schemeClr val="dk1"/>
                </a:solidFill>
              </a:rPr>
              <a:t>Support. </a:t>
            </a:r>
            <a:r>
              <a:rPr lang="en" sz="900">
                <a:solidFill>
                  <a:schemeClr val="dk1"/>
                </a:solidFill>
              </a:rPr>
              <a:t>Feedback. Guidance. Someone stepping in when things get difficult.</a:t>
            </a:r>
            <a:endParaRPr sz="900">
              <a:solidFill>
                <a:schemeClr val="dk1"/>
              </a:solidFill>
            </a:endParaRPr>
          </a:p>
          <a:p>
            <a:pPr marL="0" lvl="0" indent="0" algn="l" rtl="0">
              <a:lnSpc>
                <a:spcPct val="100000"/>
              </a:lnSpc>
              <a:spcBef>
                <a:spcPts val="1200"/>
              </a:spcBef>
              <a:spcAft>
                <a:spcPts val="0"/>
              </a:spcAft>
              <a:buNone/>
            </a:pPr>
            <a:r>
              <a:rPr lang="en" sz="900">
                <a:solidFill>
                  <a:schemeClr val="dk1"/>
                </a:solidFill>
              </a:rPr>
              <a:t>In our talk, we introduce a simple but powerful shift: when leaders intentionally build what’s called teaching capacity and professional capital—through preparation, connection, and support—they don’t just improve performance. They transform the experience for everyone in the system.</a:t>
            </a:r>
            <a:endParaRPr sz="900">
              <a:solidFill>
                <a:schemeClr val="dk1"/>
              </a:solidFill>
            </a:endParaRPr>
          </a:p>
          <a:p>
            <a:pPr marL="0" lvl="0" indent="0" algn="l" rtl="0">
              <a:lnSpc>
                <a:spcPct val="100000"/>
              </a:lnSpc>
              <a:spcBef>
                <a:spcPts val="1200"/>
              </a:spcBef>
              <a:spcAft>
                <a:spcPts val="0"/>
              </a:spcAft>
              <a:buNone/>
            </a:pPr>
            <a:r>
              <a:rPr lang="en" sz="900">
                <a:solidFill>
                  <a:schemeClr val="dk1"/>
                </a:solidFill>
              </a:rPr>
              <a:t>This idea matters because every one of us has been that invisible person at some point—expected to succeed without being set up to do so.</a:t>
            </a:r>
            <a:endParaRPr sz="900">
              <a:solidFill>
                <a:schemeClr val="dk1"/>
              </a:solidFill>
            </a:endParaRPr>
          </a:p>
          <a:p>
            <a:pPr marL="0" lvl="0" indent="0" algn="l" rtl="0">
              <a:lnSpc>
                <a:spcPct val="100000"/>
              </a:lnSpc>
              <a:spcBef>
                <a:spcPts val="1200"/>
              </a:spcBef>
              <a:spcAft>
                <a:spcPts val="1200"/>
              </a:spcAft>
              <a:buNone/>
            </a:pPr>
            <a:r>
              <a:rPr lang="en" sz="900">
                <a:solidFill>
                  <a:schemeClr val="dk1"/>
                </a:solidFill>
              </a:rPr>
              <a:t>And when leaders begin to see and design for those individuals, everything changes.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e5c678a540_1_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e5c678a54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595959"/>
                </a:solidFill>
              </a:rPr>
              <a:t>15 seconds</a:t>
            </a:r>
            <a:endParaRPr sz="900">
              <a:solidFill>
                <a:srgbClr val="595959"/>
              </a:solidFill>
            </a:endParaRPr>
          </a:p>
          <a:p>
            <a:pPr marL="0" lvl="0" indent="0" algn="l" rtl="0">
              <a:lnSpc>
                <a:spcPct val="100000"/>
              </a:lnSpc>
              <a:spcBef>
                <a:spcPts val="0"/>
              </a:spcBef>
              <a:spcAft>
                <a:spcPts val="0"/>
              </a:spcAft>
              <a:buClr>
                <a:schemeClr val="dk1"/>
              </a:buClr>
              <a:buSzPts val="1100"/>
              <a:buFont typeface="Arial"/>
              <a:buNone/>
            </a:pPr>
            <a:r>
              <a:rPr lang="en" sz="900" b="1">
                <a:solidFill>
                  <a:srgbClr val="595959"/>
                </a:solidFill>
              </a:rPr>
              <a:t>CYNTHIA</a:t>
            </a:r>
            <a:endParaRPr sz="900" b="1">
              <a:solidFill>
                <a:srgbClr val="595959"/>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595959"/>
                </a:solidFill>
              </a:rPr>
              <a:t>Discuss and Identify: </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Guest Teachers: Substitute Teachers, Student Teachers, Interns</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b="1">
                <a:solidFill>
                  <a:srgbClr val="595959"/>
                </a:solidFill>
              </a:rPr>
              <a:t>Challenges: Guest Teachers’, Classroom Teachers’, Site Leaders’, Districts’</a:t>
            </a:r>
            <a:endParaRPr sz="900" b="1">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Ways to Build Teaching Capacity and Professional Capital: Guest Teachers’, Classroom Teachers’, Site Leaders’, Districts’</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Ways to Recruit and Retain Guest Teachers</a:t>
            </a:r>
            <a:endParaRPr sz="900">
              <a:solidFill>
                <a:srgbClr val="595959"/>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e0ff8f978c_0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e0ff8f978c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rPr>
              <a:t>30 seconds</a:t>
            </a:r>
            <a:endParaRPr sz="900">
              <a:solidFill>
                <a:schemeClr val="dk1"/>
              </a:solidFill>
            </a:endParaRPr>
          </a:p>
          <a:p>
            <a:pPr marL="0" lvl="0" indent="0" algn="l" rtl="0">
              <a:spcBef>
                <a:spcPts val="0"/>
              </a:spcBef>
              <a:spcAft>
                <a:spcPts val="0"/>
              </a:spcAft>
              <a:buNone/>
            </a:pPr>
            <a:r>
              <a:rPr lang="en" sz="900" b="1">
                <a:solidFill>
                  <a:schemeClr val="dk1"/>
                </a:solidFill>
              </a:rPr>
              <a:t>CYNTHIA (who is present in the room and prior experience in those guest teacher positions)</a:t>
            </a:r>
            <a:endParaRPr sz="900" b="1">
              <a:solidFill>
                <a:schemeClr val="dk1"/>
              </a:solidFill>
            </a:endParaRPr>
          </a:p>
          <a:p>
            <a:pPr marL="0" lvl="0" indent="0" algn="l" rtl="0">
              <a:spcBef>
                <a:spcPts val="0"/>
              </a:spcBef>
              <a:spcAft>
                <a:spcPts val="0"/>
              </a:spcAft>
              <a:buNone/>
            </a:pPr>
            <a:endParaRPr sz="900"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To fix the system, we must first deeply understand the specific roadblocks. When it comes to substitute teachers, the challenges across substitutes, classroom teachers, and site leaders are numerous. Subs face a complete lack of union representation. They are handed lesson plans saturated with complex educational jargon like IEPs and 504s without context. </a:t>
            </a:r>
            <a:endParaRPr sz="900">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 sz="900">
                <a:solidFill>
                  <a:schemeClr val="dk1"/>
                </a:solidFill>
              </a:rPr>
              <a:t>On the flip side, classroom teachers worry that subs won't follow their lesson plans, or assume they lack content knowledge. Subs are frequently called with precious little time to familiarize themselves with plans, leaving them physically and socially isolated, untrained in site curriculum, technology, or classroom management, and entirely unfamiliar with the layout of the school site. Compounding this is the high demand and severe shortage of effective substitute teachers, alongside major liability issues if they are not thoroughly trained in educational codes or Special Education compliance.</a:t>
            </a:r>
            <a:endParaRPr sz="900" u="sng">
              <a:solidFill>
                <a:schemeClr val="dk1"/>
              </a:solidFill>
            </a:endParaRPr>
          </a:p>
          <a:p>
            <a:pPr marL="0" lvl="0" indent="0" algn="l" rtl="0">
              <a:spcBef>
                <a:spcPts val="1200"/>
              </a:spcBef>
              <a:spcAft>
                <a:spcPts val="0"/>
              </a:spcAft>
              <a:buNone/>
            </a:pPr>
            <a:r>
              <a:rPr lang="en" sz="900" u="sng">
                <a:solidFill>
                  <a:schemeClr val="dk1"/>
                </a:solidFill>
              </a:rPr>
              <a:t>Substitute Teacher challenges:</a:t>
            </a:r>
            <a:endParaRPr sz="900" u="sng">
              <a:solidFill>
                <a:schemeClr val="dk1"/>
              </a:solidFill>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Classroom management (Byer, 2008)</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Lack of union representation</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Lesson Plans contain educational jargons which substitutes are unfamiliar (IEP, EL, SpEd, 504, AVID) or lesson plans are too vague for substitute to follow</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Perceived by others as “high-priced babysitter” or a “warm-body” (Washington, Jr. ,1972) or “placeholder” (Glatfelter, 2006, p. 93) Feeling unwelcome by permanent employees</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Working in isolation and being isolated in faculty/staff lounges</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Highly interested in expanding their capacities and  becoming trained in classroom management, curriculum, and instructional methods.</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Called the morning of with little time to familiarize self with lesson plans (Washington, Jr., 1972)</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Unfamiliar with school site</a:t>
            </a:r>
            <a:endParaRPr sz="900">
              <a:solidFill>
                <a:schemeClr val="dk1"/>
              </a:solidFill>
              <a:latin typeface="Calibri"/>
              <a:ea typeface="Calibri"/>
              <a:cs typeface="Calibri"/>
              <a:sym typeface="Calibri"/>
            </a:endParaRPr>
          </a:p>
          <a:p>
            <a:pPr marL="0" lvl="0" indent="0" algn="l" rtl="0">
              <a:spcBef>
                <a:spcPts val="1000"/>
              </a:spcBef>
              <a:spcAft>
                <a:spcPts val="0"/>
              </a:spcAft>
              <a:buNone/>
            </a:pPr>
            <a:r>
              <a:rPr lang="en" sz="900" u="sng">
                <a:solidFill>
                  <a:schemeClr val="dk1"/>
                </a:solidFill>
                <a:latin typeface="Calibri"/>
                <a:ea typeface="Calibri"/>
                <a:cs typeface="Calibri"/>
                <a:sym typeface="Calibri"/>
              </a:rPr>
              <a:t>Classroom Teacher’s Challenges:</a:t>
            </a:r>
            <a:endParaRPr sz="900" u="sng">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Assumption or expectations that substitutes do not know content or have teaching pedagogy</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No knowing who is the substitute or their teaching ability</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Substitute Teachers don’t follow lesson plans (and not understanding why they did not)</a:t>
            </a:r>
            <a:endParaRPr sz="900">
              <a:solidFill>
                <a:schemeClr val="dk1"/>
              </a:solidFill>
              <a:latin typeface="Calibri"/>
              <a:ea typeface="Calibri"/>
              <a:cs typeface="Calibri"/>
              <a:sym typeface="Calibri"/>
            </a:endParaRPr>
          </a:p>
          <a:p>
            <a:pPr marL="0" lvl="0" indent="0" algn="l" rtl="0">
              <a:spcBef>
                <a:spcPts val="800"/>
              </a:spcBef>
              <a:spcAft>
                <a:spcPts val="0"/>
              </a:spcAft>
              <a:buNone/>
            </a:pPr>
            <a:r>
              <a:rPr lang="en" sz="900" u="sng">
                <a:solidFill>
                  <a:schemeClr val="dk1"/>
                </a:solidFill>
                <a:latin typeface="Calibri"/>
                <a:ea typeface="Calibri"/>
                <a:cs typeface="Calibri"/>
                <a:sym typeface="Calibri"/>
              </a:rPr>
              <a:t>Site Leader Challenges:</a:t>
            </a:r>
            <a:endParaRPr sz="900" u="sng">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Classroom Teacher absenteeism due to maternity leave, medical leave, illness, professional development, bereavement of family members living abroad</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Average teacher misses between 6-18 days of school per year (Zubrzycki, 2012)which results in lower test results than peers whose teachers were less absent (Kronholz, 2013)</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District expectations:  Graduation rates, test scores, school climate, technology, current education practices (Common Core State Standards and 21st Century Skills)</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Need for school improvement based on various data (i.e. Test Scores, school climate data)</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Classroom Teacher Shortages statewide</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Classroom Teachers needing  Professional Development</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Classroom Teachers needing release time for Professional Development</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Requires Substitute Teachers coverage(which also drains the substitute pool) (Wheeler-Ayres, 2002)</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High demand of highly effective Substitute Teachers</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Legal liability issues (subs not trained with Ed Codes or Special Education)</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Staying in compliance with IEP and 504s</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High attrition rate of Substitute Teachers due to student behavior (Glatfelter, 2006, p 16)</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Hiring effective Substitute Teachers to make sure students are experiencing high-quality teaching (Zubrzycki, 2012)</a:t>
            </a:r>
            <a:endParaRPr sz="900">
              <a:solidFill>
                <a:schemeClr val="dk1"/>
              </a:solidFill>
              <a:latin typeface="Calibri"/>
              <a:ea typeface="Calibri"/>
              <a:cs typeface="Calibri"/>
              <a:sym typeface="Calibri"/>
            </a:endParaRPr>
          </a:p>
          <a:p>
            <a:pPr marL="0" lvl="0" indent="0" algn="l" rtl="0">
              <a:spcBef>
                <a:spcPts val="800"/>
              </a:spcBef>
              <a:spcAft>
                <a:spcPts val="0"/>
              </a:spcAft>
              <a:buNone/>
            </a:pPr>
            <a:endParaRPr sz="900" u="sng">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e0ff8f978c_0_17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e0ff8f978c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00"/>
              <a:t>4 MINUTES</a:t>
            </a:r>
            <a:endParaRPr sz="900"/>
          </a:p>
          <a:p>
            <a:pPr marL="0" lvl="0" indent="0" algn="l" rtl="0">
              <a:lnSpc>
                <a:spcPct val="100000"/>
              </a:lnSpc>
              <a:spcBef>
                <a:spcPts val="0"/>
              </a:spcBef>
              <a:spcAft>
                <a:spcPts val="0"/>
              </a:spcAft>
              <a:buNone/>
            </a:pPr>
            <a:r>
              <a:rPr lang="en" sz="900" b="1"/>
              <a:t>CYNTHIA</a:t>
            </a:r>
            <a:endParaRPr sz="900" u="sng"/>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[Cynthia]</a:t>
            </a:r>
            <a:r>
              <a:rPr lang="en" sz="900">
                <a:solidFill>
                  <a:schemeClr val="dk1"/>
                </a:solidFill>
              </a:rPr>
              <a:t>: Let’s activate the expertise in this room. We want you to turn to a neighbor for a brief share-out. Look at these </a:t>
            </a:r>
            <a:r>
              <a:rPr lang="en" sz="900" b="1" u="sng">
                <a:solidFill>
                  <a:schemeClr val="dk1"/>
                </a:solidFill>
              </a:rPr>
              <a:t>challenges</a:t>
            </a:r>
            <a:r>
              <a:rPr lang="en" sz="900">
                <a:solidFill>
                  <a:schemeClr val="dk1"/>
                </a:solidFill>
              </a:rPr>
              <a:t> through the distinct lenses of the substitute, the classroom teacher, the site leader, and your district leaders. What else are you seeing in your contexts?</a:t>
            </a:r>
            <a:endParaRPr sz="900" u="sng"/>
          </a:p>
          <a:p>
            <a:pPr marL="0" lvl="0" indent="0" algn="l" rtl="0">
              <a:lnSpc>
                <a:spcPct val="100000"/>
              </a:lnSpc>
              <a:spcBef>
                <a:spcPts val="1200"/>
              </a:spcBef>
              <a:spcAft>
                <a:spcPts val="0"/>
              </a:spcAft>
              <a:buNone/>
            </a:pPr>
            <a:r>
              <a:rPr lang="en" sz="900" u="sng"/>
              <a:t>Substitute Teacher challenges:</a:t>
            </a:r>
            <a:endParaRPr sz="900" u="sng"/>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Classroom management (Byer, 2008)</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Lack of union representation</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Lesson Plans contain educational jargons which substitutes are unfamiliar (IEP, EL, SpEd, 504, AVID) or lesson plans are too vague for substitute to follow</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Perceived by others as “high-priced babysitter” or a “warm-body” (Washington, Jr. ,1972) or “placeholder” (Glatfelter, 2006, p. 93) Feeling unwelcome by permanent employees</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Working in isolation and being isolated in faculty/staff lounges</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Highly interested in expanding their capacities and  becoming trained in classroom management, curriculum, and instructional methods.</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Called the morning of with little time to familiarize self with lesson plans (Washington, Jr., 1972)</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Unfamiliar with school site</a:t>
            </a:r>
            <a:endParaRPr sz="900">
              <a:solidFill>
                <a:schemeClr val="dk1"/>
              </a:solidFill>
              <a:latin typeface="Calibri"/>
              <a:ea typeface="Calibri"/>
              <a:cs typeface="Calibri"/>
              <a:sym typeface="Calibri"/>
            </a:endParaRPr>
          </a:p>
          <a:p>
            <a:pPr marL="0" lvl="0" indent="0" algn="l" rtl="0">
              <a:lnSpc>
                <a:spcPct val="100000"/>
              </a:lnSpc>
              <a:spcBef>
                <a:spcPts val="500"/>
              </a:spcBef>
              <a:spcAft>
                <a:spcPts val="0"/>
              </a:spcAft>
              <a:buNone/>
            </a:pPr>
            <a:r>
              <a:rPr lang="en" sz="900" u="sng">
                <a:solidFill>
                  <a:schemeClr val="dk1"/>
                </a:solidFill>
                <a:latin typeface="Calibri"/>
                <a:ea typeface="Calibri"/>
                <a:cs typeface="Calibri"/>
                <a:sym typeface="Calibri"/>
              </a:rPr>
              <a:t>Classroom Teacher’s Challenges:</a:t>
            </a:r>
            <a:endParaRPr sz="900" u="sng">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Assumption or expectations that substitutes do not know content or have teaching pedagogy</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No knowing who is the substitute or their teaching ability</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Substitute Teachers don’t follow lesson plans (and not understanding why they did not)</a:t>
            </a:r>
            <a:endParaRPr sz="900">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r>
              <a:rPr lang="en" sz="900" u="sng">
                <a:solidFill>
                  <a:schemeClr val="dk1"/>
                </a:solidFill>
                <a:latin typeface="Calibri"/>
                <a:ea typeface="Calibri"/>
                <a:cs typeface="Calibri"/>
                <a:sym typeface="Calibri"/>
              </a:rPr>
              <a:t>Site Leader Challenges:</a:t>
            </a:r>
            <a:endParaRPr sz="900" u="sng">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Classroom Teacher absenteeism due to maternity leave, medical leave, illness, professional development, bereavement of family members living abroad</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Average teacher misses between 6-18 days of school per year (Zubrzycki, 2012)which results in lower test results than peers whose teachers were less absent (Kronholz, 2013)</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District expectations:  Graduation rates, test scores, school climate, technology, current education practices (Common Core State Standards and 21st Century Skills)</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Need for school improvement based on various data (i.e. Test Scores, school climate data)</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Classroom Teacher Shortages statewide</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Classroom Teachers needing  Professional Development</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Classroom Teachers needing release time for Professional Development</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Requires Substitute Teachers coverage(which also drains the substitute pool) (Wheeler-Ayres, 2002)</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High demand of highly effective Substitute Teachers</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Legal liability issues (subs not trained with Ed Codes or Special Education)</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Staying in compliance with IEP and 504s</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High attrition rate of Substitute Teachers due to student behavior (Glatfelter, 2006, p 16)</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Hiring effective Substitute Teachers to make sure students are experiencing high-quality teaching (Zubrzycki, 2012)</a:t>
            </a:r>
            <a:endParaRPr sz="900">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endParaRPr sz="900" u="sng">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endParaRPr sz="900">
              <a:solidFill>
                <a:schemeClr val="dk1"/>
              </a:solidFill>
              <a:latin typeface="Calibri"/>
              <a:ea typeface="Calibri"/>
              <a:cs typeface="Calibri"/>
              <a:sym typeface="Calibri"/>
            </a:endParaRPr>
          </a:p>
          <a:p>
            <a:pPr marL="0" lvl="0" indent="0" algn="l" rtl="0">
              <a:lnSpc>
                <a:spcPct val="100000"/>
              </a:lnSpc>
              <a:spcBef>
                <a:spcPts val="500"/>
              </a:spcBef>
              <a:spcAft>
                <a:spcPts val="0"/>
              </a:spcAft>
              <a:buNone/>
            </a:pP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ecb682cbd4_54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ecb682cbd4_5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595959"/>
                </a:solidFill>
              </a:rPr>
              <a:t>20 seconds</a:t>
            </a:r>
            <a:endParaRPr sz="900">
              <a:solidFill>
                <a:srgbClr val="595959"/>
              </a:solidFill>
            </a:endParaRPr>
          </a:p>
          <a:p>
            <a:pPr marL="0" lvl="0" indent="0" algn="l" rtl="0">
              <a:lnSpc>
                <a:spcPct val="100000"/>
              </a:lnSpc>
              <a:spcBef>
                <a:spcPts val="0"/>
              </a:spcBef>
              <a:spcAft>
                <a:spcPts val="0"/>
              </a:spcAft>
              <a:buClr>
                <a:schemeClr val="dk1"/>
              </a:buClr>
              <a:buSzPts val="1100"/>
              <a:buFont typeface="Arial"/>
              <a:buNone/>
            </a:pPr>
            <a:r>
              <a:rPr lang="en" sz="900" b="1">
                <a:solidFill>
                  <a:srgbClr val="595959"/>
                </a:solidFill>
              </a:rPr>
              <a:t>CYNTHIA</a:t>
            </a:r>
            <a:endParaRPr sz="900" b="1">
              <a:solidFill>
                <a:srgbClr val="595959"/>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595959"/>
                </a:solidFill>
              </a:rPr>
              <a:t>Discuss and Identify: </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Guest Teachers: Substitute Teachers, Student Teachers, Interns</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Challenges: Guest Teachers’, Classroom Teachers’, Site Leaders’, Districts’</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b="1">
                <a:solidFill>
                  <a:srgbClr val="595959"/>
                </a:solidFill>
              </a:rPr>
              <a:t>Ways to Build Teaching Capacity and Professional Capital: Guest Teachers’, Classroom Teachers’, Site Leaders’, Districts’</a:t>
            </a:r>
            <a:endParaRPr sz="900" b="1">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Ways to Recruit and Retain Guest Teachers</a:t>
            </a:r>
            <a:endParaRPr sz="900">
              <a:solidFill>
                <a:srgbClr val="595959"/>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e0ff8f978c_0_4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e0ff8f978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4 MINUTES  (in pairs, 2 minutes per person)</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SUSAN</a:t>
            </a:r>
            <a:endParaRPr sz="9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PART 1: PREPARATION</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[Susan]</a:t>
            </a:r>
            <a:r>
              <a:rPr lang="en" sz="900">
                <a:solidFill>
                  <a:schemeClr val="dk1"/>
                </a:solidFill>
              </a:rPr>
              <a:t>: Now let's move into solutions using our framework. We firmly believe that </a:t>
            </a:r>
            <a:r>
              <a:rPr lang="en" sz="900" b="1">
                <a:solidFill>
                  <a:schemeClr val="dk1"/>
                </a:solidFill>
              </a:rPr>
              <a:t>Clarity reduces chaos</a:t>
            </a:r>
            <a:r>
              <a:rPr lang="en" sz="900">
                <a:solidFill>
                  <a:schemeClr val="dk1"/>
                </a:solidFill>
              </a:rPr>
              <a:t>. For our next turn and talk, discuss how district leaders, site leaders, classroom teachers, and the subs themselves can proactively </a:t>
            </a:r>
            <a:r>
              <a:rPr lang="en" sz="900" b="1">
                <a:solidFill>
                  <a:schemeClr val="dk1"/>
                </a:solidFill>
              </a:rPr>
              <a:t>PREPARE</a:t>
            </a:r>
            <a:r>
              <a:rPr lang="en" sz="900">
                <a:solidFill>
                  <a:schemeClr val="dk1"/>
                </a:solidFill>
              </a:rPr>
              <a:t> guest teachers to build capacity.</a:t>
            </a:r>
            <a:endParaRPr sz="900" b="1">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 sz="900">
                <a:solidFill>
                  <a:schemeClr val="dk1"/>
                </a:solidFill>
              </a:rPr>
              <a:t>Preparation means clarity.</a:t>
            </a:r>
            <a:endParaRPr sz="900">
              <a:solidFill>
                <a:schemeClr val="dk1"/>
              </a:solidFill>
            </a:endParaRPr>
          </a:p>
          <a:p>
            <a:pPr marL="457200" lvl="0" indent="-285750" algn="l" rtl="0">
              <a:lnSpc>
                <a:spcPct val="100000"/>
              </a:lnSpc>
              <a:spcBef>
                <a:spcPts val="0"/>
              </a:spcBef>
              <a:spcAft>
                <a:spcPts val="0"/>
              </a:spcAft>
              <a:buClr>
                <a:schemeClr val="dk1"/>
              </a:buClr>
              <a:buSzPts val="900"/>
              <a:buChar char="●"/>
            </a:pPr>
            <a:r>
              <a:rPr lang="en" sz="900">
                <a:solidFill>
                  <a:schemeClr val="dk1"/>
                </a:solidFill>
              </a:rPr>
              <a:t>Clear expectations.</a:t>
            </a:r>
            <a:endParaRPr sz="900">
              <a:solidFill>
                <a:schemeClr val="dk1"/>
              </a:solidFill>
            </a:endParaRPr>
          </a:p>
          <a:p>
            <a:pPr marL="457200" lvl="0" indent="-285750" algn="l" rtl="0">
              <a:lnSpc>
                <a:spcPct val="100000"/>
              </a:lnSpc>
              <a:spcBef>
                <a:spcPts val="0"/>
              </a:spcBef>
              <a:spcAft>
                <a:spcPts val="0"/>
              </a:spcAft>
              <a:buClr>
                <a:schemeClr val="dk1"/>
              </a:buClr>
              <a:buSzPts val="900"/>
              <a:buChar char="●"/>
            </a:pPr>
            <a:r>
              <a:rPr lang="en" sz="900">
                <a:solidFill>
                  <a:schemeClr val="dk1"/>
                </a:solidFill>
              </a:rPr>
              <a:t>Clear materials.</a:t>
            </a:r>
            <a:endParaRPr sz="900">
              <a:solidFill>
                <a:schemeClr val="dk1"/>
              </a:solidFill>
            </a:endParaRPr>
          </a:p>
          <a:p>
            <a:pPr marL="457200" lvl="0" indent="-285750" algn="l" rtl="0">
              <a:lnSpc>
                <a:spcPct val="100000"/>
              </a:lnSpc>
              <a:spcBef>
                <a:spcPts val="0"/>
              </a:spcBef>
              <a:spcAft>
                <a:spcPts val="0"/>
              </a:spcAft>
              <a:buClr>
                <a:schemeClr val="dk1"/>
              </a:buClr>
              <a:buSzPts val="900"/>
              <a:buChar char="●"/>
            </a:pPr>
            <a:r>
              <a:rPr lang="en" sz="900">
                <a:solidFill>
                  <a:schemeClr val="dk1"/>
                </a:solidFill>
              </a:rPr>
              <a:t>Clear understanding of what success looks like.</a:t>
            </a:r>
            <a:endParaRPr sz="900">
              <a:solidFill>
                <a:schemeClr val="dk1"/>
              </a:solidFill>
            </a:endParaRPr>
          </a:p>
          <a:p>
            <a:pPr marL="0" lvl="0" indent="0" algn="l" rtl="0">
              <a:lnSpc>
                <a:spcPct val="100000"/>
              </a:lnSpc>
              <a:spcBef>
                <a:spcPts val="0"/>
              </a:spcBef>
              <a:spcAft>
                <a:spcPts val="0"/>
              </a:spcAft>
              <a:buNone/>
            </a:pPr>
            <a:r>
              <a:rPr lang="en" sz="900">
                <a:solidFill>
                  <a:schemeClr val="dk1"/>
                </a:solidFill>
              </a:rPr>
              <a:t>Because when people lack clarity, they don’t rise to the occasion—they default to survival.</a:t>
            </a:r>
            <a:endParaRPr sz="900">
              <a:solidFill>
                <a:schemeClr val="dk1"/>
              </a:solidFill>
            </a:endParaRPr>
          </a:p>
          <a:p>
            <a:pPr marL="0" lvl="0" indent="0" algn="l" rtl="0">
              <a:lnSpc>
                <a:spcPct val="100000"/>
              </a:lnSpc>
              <a:spcBef>
                <a:spcPts val="1000"/>
              </a:spcBef>
              <a:spcAft>
                <a:spcPts val="0"/>
              </a:spcAft>
              <a:buNone/>
            </a:pPr>
            <a:r>
              <a:rPr lang="en" sz="900" u="sng">
                <a:solidFill>
                  <a:schemeClr val="dk1"/>
                </a:solidFill>
              </a:rPr>
              <a:t>Site Leaders:</a:t>
            </a:r>
            <a:endParaRPr sz="900" u="sng">
              <a:solidFill>
                <a:schemeClr val="dk1"/>
              </a:solidFill>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Welcome substitute and create school climate where they feel they are part of the team and feel valued (Glatfelter, 2006, p 34) (O’Connor, K.; 2009)</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Create a SubPack or Resource Kit (Longhurst, et. al., 2000, p 6)</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Include them in faculty and staff meetings (New Teacher meetings)</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Provide an orientation to acquaint substitutes to the district, Ed Code laws, appropriate/inappropriate behavior with students (Glatfelter, 2006, p 85)</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Provide general assistance) (maps, facilities, resources, policies, handbooks, norms, history, information binder, dates and tasks) (Parnem &amp; Gordon, 2016);</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Encourage ways to develop Student-Substitute Teacher relationship. (Parnem, &amp; Gordon, 2016)</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 Be friendly but remain professional (New York City Department of Education, 2011) </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pay to those who attend training</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Provide training (Glatfelter, 2006, p 19); (Wheeler-Ayres, 2002)</a:t>
            </a:r>
            <a:endParaRPr sz="900" b="1">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Effective disciplinary techniques (Balance between rewards and punishment)</a:t>
            </a:r>
            <a:endParaRPr sz="900" b="1">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Effective teaching strategies (Actively engage students in discussions and critical thinking, differentiating instruction) and pedagogical support (Parnam &amp; Gordon, 2016)</a:t>
            </a:r>
            <a:endParaRPr sz="900" b="1">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Teacher-Student relationship</a:t>
            </a:r>
            <a:endParaRPr sz="900">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Allow them to participate in in-service training, walk-throughs or class observations with classroom teachers (Glatfelter, 2006, p 83)</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feedback, ongoing development, encouragement, and support (Glatfelter, 2006, p. 37) (O’Connor, 2009)</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structured support (mentor, support teams, support networks) (Parnam  &amp; Gordon, 2016)</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Assign a permanent teacher to be a resource or a master teacher or a mentor</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Role play discipline and provide feedback</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Survey Substitute Teachers</a:t>
            </a:r>
            <a:endParaRPr sz="900">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Find out substitute teachers’ academic strengths</a:t>
            </a:r>
            <a:endParaRPr sz="900">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Offer pre-post learning</a:t>
            </a:r>
            <a:endParaRPr sz="900">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Find out technology skills and teach them how to use</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Provide access to school technology systems (g-apps, emails)</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Provide training on technology equipment (doc cameras, SMART boards, copy machine, Scantron machine)</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Access to curriculum and instruction (what books are students and teachers using)</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Visit Substitute Teachers’ classes, support them with any discipline issues, and provide feedback (Washington, 1972)</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Suggest videos on classroom management (Glatfelter, 2006, p 84)</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Inform staff daily to reach out to Substitutes Teachers in their building and welcome them ( O’Connor, K.; 2009)</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Establish expectations of teachers to provide Substitute Folders and monitor regularly for authentic assignments (Swetnam &amp; Land, 2001)</a:t>
            </a:r>
            <a:endParaRPr sz="9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b="1">
                <a:solidFill>
                  <a:schemeClr val="dk1"/>
                </a:solidFill>
                <a:latin typeface="Calibri"/>
                <a:ea typeface="Calibri"/>
                <a:cs typeface="Calibri"/>
                <a:sym typeface="Calibri"/>
              </a:rPr>
              <a:t>-Create a Substitute Teaching webpage on the website (True, et. Al., 2011)</a:t>
            </a:r>
            <a:r>
              <a:rPr lang="en" sz="900" b="1">
                <a:solidFill>
                  <a:schemeClr val="dk1"/>
                </a:solidFill>
              </a:rPr>
              <a:t> </a:t>
            </a:r>
            <a:endParaRPr sz="900" b="1">
              <a:solidFill>
                <a:schemeClr val="dk1"/>
              </a:solidFill>
            </a:endParaRPr>
          </a:p>
          <a:p>
            <a:pPr marL="0" lvl="0" indent="0" algn="l" rtl="0">
              <a:lnSpc>
                <a:spcPct val="100000"/>
              </a:lnSpc>
              <a:spcBef>
                <a:spcPts val="1200"/>
              </a:spcBef>
              <a:spcAft>
                <a:spcPts val="0"/>
              </a:spcAft>
              <a:buNone/>
            </a:pPr>
            <a:r>
              <a:rPr lang="en" sz="900" u="sng"/>
              <a:t>Classroom Teachers:</a:t>
            </a:r>
            <a:endParaRPr sz="900" u="sng"/>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explicit lesson plans that keeps the continuity (videos can present difficulties) (Glatfelter, 2006 p 69)</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Create ideal lesson plans that are detailed with bulleted information,</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Place all materials needed in one location</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explicit discipline plan (post on walls, provide to substitute teacher)</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visual seating chart (photos, color code identified students who may need additional support)</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Encourage Communication (feedback or questions)</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Make copies of textbook with highlights of what you want the substitute to focus on (Glatfelter, 2006, p 82)</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Build rapport with Substitute Teacher (Glatfelter, 2006, p 54)</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Build trust with Substitute Teacher so Permanent Teacher is more willing to leave lesson plans that the substitute can teach and manage classroom behavior (Glatfelter, 2006, p 55)</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Request to place the best-matched Substitute Teacher in the classroom by identifying his/her top three subject areas</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feedback to Substitute Teacher; Receive feedback from Substitute Teacher</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u="sng">
                <a:solidFill>
                  <a:schemeClr val="dk1"/>
                </a:solidFill>
                <a:latin typeface="Calibri"/>
                <a:ea typeface="Calibri"/>
                <a:cs typeface="Calibri"/>
                <a:sym typeface="Calibri"/>
              </a:rPr>
              <a:t>Substitute Teachers:</a:t>
            </a:r>
            <a:endParaRPr sz="900" u="sng">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Let school site know your top three content areas of strength (English, Math, Science, P.E., Languages, Special Education, CTE, Visual and Performing Arts, etc.)</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Learn district-adopted curriculum especially in English/Reading and Math (Glatfelter, 2006, p. 81)</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Effective strategies:</a:t>
            </a:r>
            <a:endParaRPr sz="900">
              <a:solidFill>
                <a:schemeClr val="dk1"/>
              </a:solidFill>
              <a:latin typeface="Calibri"/>
              <a:ea typeface="Calibri"/>
              <a:cs typeface="Calibri"/>
              <a:sym typeface="Calibri"/>
            </a:endParaRPr>
          </a:p>
          <a:p>
            <a:pPr marL="1270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student recognition</a:t>
            </a:r>
            <a:endParaRPr sz="900">
              <a:solidFill>
                <a:schemeClr val="dk1"/>
              </a:solidFill>
              <a:latin typeface="Calibri"/>
              <a:ea typeface="Calibri"/>
              <a:cs typeface="Calibri"/>
              <a:sym typeface="Calibri"/>
            </a:endParaRPr>
          </a:p>
          <a:p>
            <a:pPr marL="1270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visuals, pictures, graphic organizers to promote visualization strategies</a:t>
            </a:r>
            <a:endParaRPr sz="900">
              <a:solidFill>
                <a:schemeClr val="dk1"/>
              </a:solidFill>
              <a:latin typeface="Calibri"/>
              <a:ea typeface="Calibri"/>
              <a:cs typeface="Calibri"/>
              <a:sym typeface="Calibri"/>
            </a:endParaRPr>
          </a:p>
          <a:p>
            <a:pPr marL="1270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Ask higher level questions to deepen understanding of the subject matter</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Get resources from Internet; network with others</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feedback to Permanent Teacher regarding lesson plans; receive feedback from Permanent Teacher too</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Network and introduce themself to teachers in the surrounding classrooms ( (New York City Department of Education, 2011, p 15)</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Request to be included in staff development, professional learning communities, meetings (True, et. al., 2011)</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Generate your own substitute folder (Johnson, 2013)</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Get to know the students (Johnson, 2013)</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Reverse roles (allow students to teach peers, present) (Johnson, 2013)</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Arrive early to familiarize self on campus, set high behavioral expectations, manage with confidence prepare for the unexpected ( Byer, 2008)</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Stay current with journals, articles, books (Byer, 2008)</a:t>
            </a:r>
            <a:endParaRPr sz="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a:solidFill>
                  <a:schemeClr val="dk1"/>
                </a:solidFill>
              </a:rPr>
              <a:t>•</a:t>
            </a:r>
            <a:r>
              <a:rPr lang="en" sz="900">
                <a:solidFill>
                  <a:schemeClr val="dk1"/>
                </a:solidFill>
                <a:latin typeface="Calibri"/>
                <a:ea typeface="Calibri"/>
                <a:cs typeface="Calibri"/>
                <a:sym typeface="Calibri"/>
              </a:rPr>
              <a:t>Continuous reflection on day on ways to improve classroom management and instructional skills (Byer, 2008)</a:t>
            </a:r>
            <a:endParaRPr sz="9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e0ff8f978c_0_4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e0ff8f978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4 MINUTES</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CYNTHIA</a:t>
            </a:r>
            <a:endParaRPr sz="9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PART 2: CONNECTION</a:t>
            </a:r>
            <a:endParaRPr sz="9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[Cynthia]</a:t>
            </a:r>
            <a:r>
              <a:rPr lang="en" sz="900">
                <a:solidFill>
                  <a:schemeClr val="dk1"/>
                </a:solidFill>
              </a:rPr>
              <a:t>: Next, remember that </a:t>
            </a:r>
            <a:r>
              <a:rPr lang="en" sz="900" b="1">
                <a:solidFill>
                  <a:schemeClr val="dk1"/>
                </a:solidFill>
              </a:rPr>
              <a:t>People perform better when they belong</a:t>
            </a:r>
            <a:r>
              <a:rPr lang="en" sz="900">
                <a:solidFill>
                  <a:schemeClr val="dk1"/>
                </a:solidFill>
              </a:rPr>
              <a:t>. Take a few minutes to talk about how your systems can intentionally </a:t>
            </a:r>
            <a:r>
              <a:rPr lang="en" sz="900" b="1">
                <a:solidFill>
                  <a:schemeClr val="dk1"/>
                </a:solidFill>
              </a:rPr>
              <a:t>CONNECT</a:t>
            </a:r>
            <a:r>
              <a:rPr lang="en" sz="900">
                <a:solidFill>
                  <a:schemeClr val="dk1"/>
                </a:solidFill>
              </a:rPr>
              <a:t> substitute teachers to the broader school culture.</a:t>
            </a:r>
            <a:endParaRPr sz="900" b="1">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 sz="900">
                <a:solidFill>
                  <a:schemeClr val="dk1"/>
                </a:solidFill>
              </a:rPr>
              <a:t>Connection means belonging.</a:t>
            </a:r>
            <a:endParaRPr sz="900">
              <a:solidFill>
                <a:schemeClr val="dk1"/>
              </a:solidFill>
            </a:endParaRPr>
          </a:p>
          <a:p>
            <a:pPr marL="457200" lvl="0" indent="-285750" algn="l" rtl="0">
              <a:lnSpc>
                <a:spcPct val="100000"/>
              </a:lnSpc>
              <a:spcBef>
                <a:spcPts val="0"/>
              </a:spcBef>
              <a:spcAft>
                <a:spcPts val="0"/>
              </a:spcAft>
              <a:buClr>
                <a:schemeClr val="dk1"/>
              </a:buClr>
              <a:buSzPts val="900"/>
              <a:buChar char="●"/>
            </a:pPr>
            <a:r>
              <a:rPr lang="en" sz="900">
                <a:solidFill>
                  <a:schemeClr val="dk1"/>
                </a:solidFill>
              </a:rPr>
              <a:t> Knowing who to go to.</a:t>
            </a:r>
            <a:endParaRPr sz="900">
              <a:solidFill>
                <a:schemeClr val="dk1"/>
              </a:solidFill>
            </a:endParaRPr>
          </a:p>
          <a:p>
            <a:pPr marL="457200" lvl="0" indent="-285750" algn="l" rtl="0">
              <a:lnSpc>
                <a:spcPct val="100000"/>
              </a:lnSpc>
              <a:spcBef>
                <a:spcPts val="0"/>
              </a:spcBef>
              <a:spcAft>
                <a:spcPts val="0"/>
              </a:spcAft>
              <a:buClr>
                <a:schemeClr val="dk1"/>
              </a:buClr>
              <a:buSzPts val="900"/>
              <a:buChar char="●"/>
            </a:pPr>
            <a:r>
              <a:rPr lang="en" sz="900">
                <a:solidFill>
                  <a:schemeClr val="dk1"/>
                </a:solidFill>
              </a:rPr>
              <a:t>Feeling seen.</a:t>
            </a:r>
            <a:endParaRPr sz="900">
              <a:solidFill>
                <a:schemeClr val="dk1"/>
              </a:solidFill>
            </a:endParaRPr>
          </a:p>
          <a:p>
            <a:pPr marL="457200" lvl="0" indent="-285750" algn="l" rtl="0">
              <a:lnSpc>
                <a:spcPct val="100000"/>
              </a:lnSpc>
              <a:spcBef>
                <a:spcPts val="0"/>
              </a:spcBef>
              <a:spcAft>
                <a:spcPts val="0"/>
              </a:spcAft>
              <a:buClr>
                <a:schemeClr val="dk1"/>
              </a:buClr>
              <a:buSzPts val="900"/>
              <a:buChar char="●"/>
            </a:pPr>
            <a:r>
              <a:rPr lang="en" sz="900">
                <a:solidFill>
                  <a:schemeClr val="dk1"/>
                </a:solidFill>
              </a:rPr>
              <a:t>Understanding that you’re part of something—not just passing through it.</a:t>
            </a:r>
            <a:endParaRPr sz="900">
              <a:solidFill>
                <a:schemeClr val="dk1"/>
              </a:solidFill>
            </a:endParaRPr>
          </a:p>
          <a:p>
            <a:pPr marL="0" lvl="0" indent="0" algn="l" rtl="0">
              <a:lnSpc>
                <a:spcPct val="100000"/>
              </a:lnSpc>
              <a:spcBef>
                <a:spcPts val="0"/>
              </a:spcBef>
              <a:spcAft>
                <a:spcPts val="0"/>
              </a:spcAft>
              <a:buNone/>
            </a:pPr>
            <a:r>
              <a:rPr lang="en" sz="900">
                <a:solidFill>
                  <a:schemeClr val="dk1"/>
                </a:solidFill>
              </a:rPr>
              <a:t>Because people perform differently when they feel like they matter.</a:t>
            </a:r>
            <a:endParaRPr sz="900">
              <a:solidFill>
                <a:schemeClr val="dk1"/>
              </a:solidFill>
            </a:endParaRPr>
          </a:p>
          <a:p>
            <a:pPr marL="0" lvl="0" indent="0" algn="l" rtl="0">
              <a:spcBef>
                <a:spcPts val="1200"/>
              </a:spcBef>
              <a:spcAft>
                <a:spcPts val="0"/>
              </a:spcAft>
              <a:buNone/>
            </a:pPr>
            <a:r>
              <a:rPr lang="en" sz="900" u="sng">
                <a:solidFill>
                  <a:schemeClr val="dk1"/>
                </a:solidFill>
              </a:rPr>
              <a:t>Site Leaders:</a:t>
            </a:r>
            <a:endParaRPr sz="900" u="sng">
              <a:solidFill>
                <a:schemeClr val="dk1"/>
              </a:solidFill>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Welcome substitute and create school climate where they feel they are part of the team and feel valued (Glatfelter, 2006, p 34) (O’Connor, K.; 2009)</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Include them in faculty and staff meetings (New Teacher meetings)</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pay to those who attend training</a:t>
            </a:r>
            <a:endParaRPr sz="900">
              <a:solidFill>
                <a:schemeClr val="dk1"/>
              </a:solidFill>
              <a:latin typeface="Calibri"/>
              <a:ea typeface="Calibri"/>
              <a:cs typeface="Calibri"/>
              <a:sym typeface="Calibri"/>
            </a:endParaRPr>
          </a:p>
          <a:p>
            <a:pPr marL="1270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Teacher-Student relationship</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Assign a permanent teacher to be a resource or a master teacher or a mentor</a:t>
            </a:r>
            <a:endParaRPr sz="900">
              <a:solidFill>
                <a:schemeClr val="dk1"/>
              </a:solidFill>
              <a:latin typeface="Calibri"/>
              <a:ea typeface="Calibri"/>
              <a:cs typeface="Calibri"/>
              <a:sym typeface="Calibri"/>
            </a:endParaRPr>
          </a:p>
          <a:p>
            <a:pPr marL="1270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Find out substitute teachers’ academic strengths</a:t>
            </a:r>
            <a:endParaRPr sz="900">
              <a:solidFill>
                <a:schemeClr val="dk1"/>
              </a:solidFill>
              <a:latin typeface="Calibri"/>
              <a:ea typeface="Calibri"/>
              <a:cs typeface="Calibri"/>
              <a:sym typeface="Calibri"/>
            </a:endParaRPr>
          </a:p>
          <a:p>
            <a:pPr marL="1270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Offer pre-post learning</a:t>
            </a:r>
            <a:endParaRPr sz="900">
              <a:solidFill>
                <a:schemeClr val="dk1"/>
              </a:solidFill>
              <a:latin typeface="Calibri"/>
              <a:ea typeface="Calibri"/>
              <a:cs typeface="Calibri"/>
              <a:sym typeface="Calibri"/>
            </a:endParaRPr>
          </a:p>
          <a:p>
            <a:pPr marL="1270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Find out technology skills and teach them how to use</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Inform staff daily to reach out to Substitutes Teachers in their building and welcome them ( O’Connor, K.; 2009)</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latin typeface="Calibri"/>
                <a:ea typeface="Calibri"/>
                <a:cs typeface="Calibri"/>
                <a:sym typeface="Calibri"/>
              </a:rPr>
              <a:t>-Invite guest teachers to observe best teaching strategies</a:t>
            </a: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u="sng">
                <a:solidFill>
                  <a:schemeClr val="dk1"/>
                </a:solidFill>
                <a:latin typeface="Calibri"/>
                <a:ea typeface="Calibri"/>
                <a:cs typeface="Calibri"/>
                <a:sym typeface="Calibri"/>
              </a:rPr>
              <a:t>Classroom Teachers:</a:t>
            </a:r>
            <a:endParaRPr sz="900" u="sng">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Encourage ways to develop Student-Substitute Teacher relationship. (Parnem, &amp; Gordon, 2016)</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Inform staff daily to reach out to Substitutes Teachers in their building and welcome them ( O’Connor, K.; 2009)</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latin typeface="Calibri"/>
                <a:ea typeface="Calibri"/>
                <a:cs typeface="Calibri"/>
                <a:sym typeface="Calibri"/>
              </a:rPr>
              <a:t>-Invite guest teachers to observe best teaching strategies</a:t>
            </a: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u="sng">
                <a:solidFill>
                  <a:schemeClr val="dk1"/>
                </a:solidFill>
                <a:latin typeface="Calibri"/>
                <a:ea typeface="Calibri"/>
                <a:cs typeface="Calibri"/>
                <a:sym typeface="Calibri"/>
              </a:rPr>
              <a:t>District:</a:t>
            </a:r>
            <a:endParaRPr sz="900" u="sng">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pay to those who attend training</a:t>
            </a: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spcBef>
                <a:spcPts val="300"/>
              </a:spcBef>
              <a:spcAft>
                <a:spcPts val="0"/>
              </a:spcAft>
              <a:buClr>
                <a:schemeClr val="dk1"/>
              </a:buClr>
              <a:buSzPts val="1100"/>
              <a:buFont typeface="Arial"/>
              <a:buNone/>
            </a:pPr>
            <a:endParaRPr sz="9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e0ff8f978c_0_4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e0ff8f978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4 MINUTES</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SUSAN</a:t>
            </a:r>
            <a:endParaRPr sz="9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PART 3: SUPPORT</a:t>
            </a:r>
            <a:endParaRPr sz="9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[Susan]</a:t>
            </a:r>
            <a:r>
              <a:rPr lang="en" sz="900">
                <a:solidFill>
                  <a:schemeClr val="dk1"/>
                </a:solidFill>
              </a:rPr>
              <a:t>: Finally, </a:t>
            </a:r>
            <a:r>
              <a:rPr lang="en" sz="900" b="1">
                <a:solidFill>
                  <a:schemeClr val="dk1"/>
                </a:solidFill>
              </a:rPr>
              <a:t>Support turns survival into success</a:t>
            </a:r>
            <a:r>
              <a:rPr lang="en" sz="900">
                <a:solidFill>
                  <a:schemeClr val="dk1"/>
                </a:solidFill>
              </a:rPr>
              <a:t>. Discuss how your teams can structurally </a:t>
            </a:r>
            <a:r>
              <a:rPr lang="en" sz="900" b="1">
                <a:solidFill>
                  <a:schemeClr val="dk1"/>
                </a:solidFill>
              </a:rPr>
              <a:t>SUPPORT</a:t>
            </a:r>
            <a:r>
              <a:rPr lang="en" sz="900">
                <a:solidFill>
                  <a:schemeClr val="dk1"/>
                </a:solidFill>
              </a:rPr>
              <a:t> substitute teachers so they move from surviving a single day to thriving instructionally.</a:t>
            </a:r>
            <a:endParaRPr sz="900" b="1">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 sz="900">
                <a:solidFill>
                  <a:schemeClr val="dk1"/>
                </a:solidFill>
              </a:rPr>
              <a:t>Support means consistency.</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-Feedback.</a:t>
            </a:r>
            <a:br>
              <a:rPr lang="en" sz="900">
                <a:solidFill>
                  <a:schemeClr val="dk1"/>
                </a:solidFill>
              </a:rPr>
            </a:br>
            <a:r>
              <a:rPr lang="en" sz="900">
                <a:solidFill>
                  <a:schemeClr val="dk1"/>
                </a:solidFill>
              </a:rPr>
              <a:t>-Guidance.</a:t>
            </a:r>
            <a:br>
              <a:rPr lang="en" sz="900">
                <a:solidFill>
                  <a:schemeClr val="dk1"/>
                </a:solidFill>
              </a:rPr>
            </a:br>
            <a:r>
              <a:rPr lang="en" sz="900">
                <a:solidFill>
                  <a:schemeClr val="dk1"/>
                </a:solidFill>
              </a:rPr>
              <a:t>-Someone stepping in when things get difficult.</a:t>
            </a:r>
            <a:endParaRPr sz="900">
              <a:solidFill>
                <a:schemeClr val="dk1"/>
              </a:solidFill>
            </a:endParaRPr>
          </a:p>
          <a:p>
            <a:pPr marL="0" lvl="0" indent="0" algn="l" rtl="0">
              <a:lnSpc>
                <a:spcPct val="115000"/>
              </a:lnSpc>
              <a:spcBef>
                <a:spcPts val="0"/>
              </a:spcBef>
              <a:spcAft>
                <a:spcPts val="0"/>
              </a:spcAft>
              <a:buNone/>
            </a:pPr>
            <a:r>
              <a:rPr lang="en" sz="900">
                <a:solidFill>
                  <a:schemeClr val="dk1"/>
                </a:solidFill>
              </a:rPr>
              <a:t>Because without support, even capable people struggle.</a:t>
            </a:r>
            <a:endParaRPr sz="900">
              <a:solidFill>
                <a:schemeClr val="dk1"/>
              </a:solidFill>
            </a:endParaRPr>
          </a:p>
          <a:p>
            <a:pPr marL="0" lvl="0" indent="0" algn="l" rtl="0">
              <a:spcBef>
                <a:spcPts val="1200"/>
              </a:spcBef>
              <a:spcAft>
                <a:spcPts val="0"/>
              </a:spcAft>
              <a:buNone/>
            </a:pPr>
            <a:r>
              <a:rPr lang="en" sz="900">
                <a:solidFill>
                  <a:schemeClr val="dk1"/>
                </a:solidFill>
              </a:rPr>
              <a:t>•</a:t>
            </a:r>
            <a:r>
              <a:rPr lang="en" sz="900">
                <a:solidFill>
                  <a:schemeClr val="dk1"/>
                </a:solidFill>
                <a:latin typeface="Calibri"/>
                <a:ea typeface="Calibri"/>
                <a:cs typeface="Calibri"/>
                <a:sym typeface="Calibri"/>
              </a:rPr>
              <a:t> Be friendly but remain professional (New York City Department of Education, 2011) </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pay to those who attend training</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Allow them to participate in in-service training, walk-throughs or class observations with classroom teachers (Glatfelter, 2006, p 83)</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feedback, ongoing development, encouragement, and support (Glatfelter, 2006, p. 37) (O’Connor, 2009)</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structured support (mentor, support teams, support networks) (Parnam  &amp; Gordon, 2016)</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Role play discipline and provide feedback</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Visit Substitute Teachers’ classes, support them with any discipline issues, and provide feedback (Washington, 1972)</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Suggest videos on classroom management (Glatfelter, 2006, p 84)</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latin typeface="Calibri"/>
                <a:ea typeface="Calibri"/>
                <a:cs typeface="Calibri"/>
                <a:sym typeface="Calibri"/>
              </a:rPr>
              <a:t>Encourage faculty to invite guest teachers to observe them teach</a:t>
            </a: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u="sng">
                <a:solidFill>
                  <a:schemeClr val="dk1"/>
                </a:solidFill>
                <a:latin typeface="Calibri"/>
                <a:ea typeface="Calibri"/>
                <a:cs typeface="Calibri"/>
                <a:sym typeface="Calibri"/>
              </a:rPr>
              <a:t>Classroom Teacher:</a:t>
            </a:r>
            <a:endParaRPr sz="900" u="sng">
              <a:solidFill>
                <a:schemeClr val="dk1"/>
              </a:solidFill>
              <a:latin typeface="Calibri"/>
              <a:ea typeface="Calibri"/>
              <a:cs typeface="Calibri"/>
              <a:sym typeface="Calibri"/>
            </a:endParaRPr>
          </a:p>
          <a:p>
            <a:pPr marL="0" lvl="0" indent="0" algn="l" rtl="0">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feedback to Substitute Teacher; Receive feedback from Substitute Teacher</a:t>
            </a:r>
            <a:endParaRPr sz="900">
              <a:solidFill>
                <a:schemeClr val="dk1"/>
              </a:solidFill>
              <a:latin typeface="Calibri"/>
              <a:ea typeface="Calibri"/>
              <a:cs typeface="Calibri"/>
              <a:sym typeface="Calibri"/>
            </a:endParaRPr>
          </a:p>
          <a:p>
            <a:pPr marL="0" lvl="0" indent="0" algn="l" rtl="0">
              <a:spcBef>
                <a:spcPts val="400"/>
              </a:spcBef>
              <a:spcAft>
                <a:spcPts val="0"/>
              </a:spcAft>
              <a:buNone/>
            </a:pPr>
            <a:r>
              <a:rPr lang="en" sz="900">
                <a:solidFill>
                  <a:schemeClr val="dk1"/>
                </a:solidFill>
                <a:latin typeface="Calibri"/>
                <a:ea typeface="Calibri"/>
                <a:cs typeface="Calibri"/>
                <a:sym typeface="Calibri"/>
              </a:rPr>
              <a:t>-Invite them to come observe you teach</a:t>
            </a: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b="1">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dc71cd7ba1_0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dc71cd7b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1 MINUTE (30 seconds each)</a:t>
            </a:r>
            <a:endParaRPr sz="900"/>
          </a:p>
          <a:p>
            <a:pPr marL="0" lvl="0" indent="0" algn="l" rtl="0">
              <a:spcBef>
                <a:spcPts val="0"/>
              </a:spcBef>
              <a:spcAft>
                <a:spcPts val="0"/>
              </a:spcAft>
              <a:buNone/>
            </a:pPr>
            <a:r>
              <a:rPr lang="en" sz="900" b="1"/>
              <a:t>CYNTHIA</a:t>
            </a:r>
            <a:r>
              <a:rPr lang="en" sz="900"/>
              <a:t>: </a:t>
            </a:r>
            <a:endParaRPr sz="900"/>
          </a:p>
          <a:p>
            <a:pPr marL="0" lvl="0" indent="0" algn="l" rtl="0">
              <a:spcBef>
                <a:spcPts val="0"/>
              </a:spcBef>
              <a:spcAft>
                <a:spcPts val="0"/>
              </a:spcAft>
              <a:buNone/>
            </a:pPr>
            <a:endParaRPr sz="900"/>
          </a:p>
          <a:p>
            <a:pPr marL="0" lvl="0" indent="0" algn="l" rtl="0">
              <a:spcBef>
                <a:spcPts val="0"/>
              </a:spcBef>
              <a:spcAft>
                <a:spcPts val="0"/>
              </a:spcAft>
              <a:buNone/>
            </a:pPr>
            <a:r>
              <a:rPr lang="en" sz="900"/>
              <a:t>Introduce ourselves</a:t>
            </a:r>
            <a:endParaRPr sz="900"/>
          </a:p>
          <a:p>
            <a:pPr marL="0" lvl="0" indent="0" algn="l" rtl="0">
              <a:lnSpc>
                <a:spcPct val="115000"/>
              </a:lnSpc>
              <a:spcBef>
                <a:spcPts val="0"/>
              </a:spcBef>
              <a:spcAft>
                <a:spcPts val="0"/>
              </a:spcAft>
              <a:buClr>
                <a:schemeClr val="dk1"/>
              </a:buClr>
              <a:buSzPts val="1100"/>
              <a:buFont typeface="Arial"/>
              <a:buNone/>
            </a:pPr>
            <a:r>
              <a:rPr lang="en" sz="900" b="1"/>
              <a:t>[Cynthia] </a:t>
            </a:r>
            <a:r>
              <a:rPr lang="en" sz="900"/>
              <a:t>Hi, my name is Cynthia Rapaido…</a:t>
            </a:r>
            <a:r>
              <a:rPr lang="en" sz="900">
                <a:solidFill>
                  <a:schemeClr val="dk1"/>
                </a:solidFill>
              </a:rPr>
              <a:t>Over 30 years of experience in education as a high school science teacher, assistant principal, principal,  school board trustee, educational leadership coach and mentor, university field supervisor, placement coordinator and co-director of Teacher Education and Masters Program, and author of Step Up Your School Leadership Game. </a:t>
            </a:r>
            <a:endParaRPr sz="9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900" b="1">
                <a:solidFill>
                  <a:schemeClr val="dk1"/>
                </a:solidFill>
              </a:rPr>
              <a:t>[Susan]</a:t>
            </a:r>
            <a:r>
              <a:rPr lang="en" sz="900">
                <a:solidFill>
                  <a:schemeClr val="dk1"/>
                </a:solidFill>
              </a:rPr>
              <a:t>: My name is Susan Shih...</a:t>
            </a:r>
            <a:endParaRPr sz="900"/>
          </a:p>
          <a:p>
            <a:pPr marL="0" lvl="0" indent="0" algn="l" rtl="0">
              <a:lnSpc>
                <a:spcPct val="115000"/>
              </a:lnSpc>
              <a:spcBef>
                <a:spcPts val="1200"/>
              </a:spcBef>
              <a:spcAft>
                <a:spcPts val="0"/>
              </a:spcAft>
              <a:buNone/>
            </a:pPr>
            <a:r>
              <a:rPr lang="en" sz="900"/>
              <a:t>We are educators and leadership practitioners, and our presentation focuses on how leaders build systems that actually support people—not just on paper, but in practice.</a:t>
            </a:r>
            <a:endParaRPr sz="900"/>
          </a:p>
          <a:p>
            <a:pPr marL="0" lvl="0" indent="0" algn="l" rtl="0">
              <a:lnSpc>
                <a:spcPct val="115000"/>
              </a:lnSpc>
              <a:spcBef>
                <a:spcPts val="1200"/>
              </a:spcBef>
              <a:spcAft>
                <a:spcPts val="0"/>
              </a:spcAft>
              <a:buNone/>
            </a:pPr>
            <a:r>
              <a:rPr lang="en" sz="900"/>
              <a:t>Our talk is about a leadership blind spot that most of us don’t even realize we have.</a:t>
            </a:r>
            <a:endParaRPr sz="900"/>
          </a:p>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e0ff8f978c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e0ff8f978c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20 seconds</a:t>
            </a:r>
            <a:endParaRPr sz="900"/>
          </a:p>
          <a:p>
            <a:pPr marL="0" lvl="0" indent="0" algn="l" rtl="0">
              <a:spcBef>
                <a:spcPts val="0"/>
              </a:spcBef>
              <a:spcAft>
                <a:spcPts val="0"/>
              </a:spcAft>
              <a:buNone/>
            </a:pPr>
            <a:r>
              <a:rPr lang="en" sz="900" b="1"/>
              <a:t>CYNTHIA</a:t>
            </a:r>
            <a:endParaRPr sz="900"/>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[Cynthia]</a:t>
            </a:r>
            <a:r>
              <a:rPr lang="en" sz="900">
                <a:solidFill>
                  <a:schemeClr val="dk1"/>
                </a:solidFill>
              </a:rPr>
              <a:t>: Let's pivot from substitute teachers-&gt; to our student teachers and intern candidates. These educators are coming to us from regional partners like CSU East Bay, the University of San Francisco, San Francisco State University, Notre Dame de Namur University, Stanford Graduate School of Education, Alameda County Office of Education (PATH program Profesional Advancement &amp; Training Hub) and UC Berkeley. They have their own set of challenges. Many similar to student teachers, but because they are at the school site for the entire school year, their challenges and opportunities are a little more different.</a:t>
            </a:r>
            <a:endParaRPr sz="9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900">
                <a:solidFill>
                  <a:schemeClr val="dk1"/>
                </a:solidFill>
              </a:rPr>
              <a:t>Grow Your Own Teachers (Staff-&gt;faculty)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ecb682cbd4_5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ecb682cbd4_5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595959"/>
                </a:solidFill>
              </a:rPr>
              <a:t>20 seconds</a:t>
            </a:r>
            <a:endParaRPr sz="900">
              <a:solidFill>
                <a:srgbClr val="595959"/>
              </a:solidFill>
            </a:endParaRPr>
          </a:p>
          <a:p>
            <a:pPr marL="0" lvl="0" indent="0" algn="l" rtl="0">
              <a:lnSpc>
                <a:spcPct val="115000"/>
              </a:lnSpc>
              <a:spcBef>
                <a:spcPts val="0"/>
              </a:spcBef>
              <a:spcAft>
                <a:spcPts val="0"/>
              </a:spcAft>
              <a:buClr>
                <a:schemeClr val="dk1"/>
              </a:buClr>
              <a:buSzPts val="1100"/>
              <a:buFont typeface="Arial"/>
              <a:buNone/>
            </a:pPr>
            <a:r>
              <a:rPr lang="en" sz="900" b="1">
                <a:solidFill>
                  <a:srgbClr val="595959"/>
                </a:solidFill>
              </a:rPr>
              <a:t>CYNTHIA</a:t>
            </a:r>
            <a:endParaRPr sz="900" b="1">
              <a:solidFill>
                <a:srgbClr val="595959"/>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Just like substitutes, our student teachers and interns navigate distinct hurdles alongside their cooperating teachers, mentors, and site leaders. They are actively struggling with classroom management, mastering discipline, and forming professional relationships with students. They are still learning how to put university theory into real practice, design responsive lesson plans, and understand the practical compliance steps for Special Education and English Learners.</a:t>
            </a:r>
            <a:endParaRPr sz="9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900">
                <a:solidFill>
                  <a:schemeClr val="dk1"/>
                </a:solidFill>
              </a:rPr>
              <a:t>Emotionally and socially, they often report not feeling seen as a “real teacher,” feeling intensely isolated, and feeling completely overwhelmed as they try to juggle intense university coursework, CalTPA/EdTPA portfolios, and CSET exams. Furthermore, cooperating teachers struggle with knowing how to provide critical feedback and guidance, matching candidate-mentor relationships effectively, and protecting against district liability if candidates aren't adequately trained in educational codes.</a:t>
            </a:r>
            <a:endParaRPr sz="900" u="sng">
              <a:solidFill>
                <a:srgbClr val="595959"/>
              </a:solidFill>
            </a:endParaRPr>
          </a:p>
          <a:p>
            <a:pPr marL="0" lvl="0" indent="0" algn="l" rtl="0">
              <a:lnSpc>
                <a:spcPct val="100000"/>
              </a:lnSpc>
              <a:spcBef>
                <a:spcPts val="1200"/>
              </a:spcBef>
              <a:spcAft>
                <a:spcPts val="0"/>
              </a:spcAft>
              <a:buClr>
                <a:schemeClr val="dk1"/>
              </a:buClr>
              <a:buSzPts val="1100"/>
              <a:buFont typeface="Arial"/>
              <a:buNone/>
            </a:pPr>
            <a:r>
              <a:rPr lang="en" sz="900" u="sng"/>
              <a:t>1) District Leaders?</a:t>
            </a:r>
            <a:endParaRPr sz="900" u="sng"/>
          </a:p>
          <a:p>
            <a:pPr marL="0" lvl="0" indent="0" algn="l" rtl="0">
              <a:lnSpc>
                <a:spcPct val="100000"/>
              </a:lnSpc>
              <a:spcBef>
                <a:spcPts val="0"/>
              </a:spcBef>
              <a:spcAft>
                <a:spcPts val="0"/>
              </a:spcAft>
              <a:buClr>
                <a:schemeClr val="dk1"/>
              </a:buClr>
              <a:buSzPts val="1100"/>
              <a:buFont typeface="Arial"/>
              <a:buNone/>
            </a:pPr>
            <a:r>
              <a:rPr lang="en" sz="900"/>
              <a:t>School calendars not aligned- start student teaching/interning after the school year </a:t>
            </a:r>
            <a:endParaRPr sz="900"/>
          </a:p>
          <a:p>
            <a:pPr marL="0" lvl="0" indent="0" algn="l" rtl="0">
              <a:lnSpc>
                <a:spcPct val="100000"/>
              </a:lnSpc>
              <a:spcBef>
                <a:spcPts val="0"/>
              </a:spcBef>
              <a:spcAft>
                <a:spcPts val="0"/>
              </a:spcAft>
              <a:buClr>
                <a:schemeClr val="dk1"/>
              </a:buClr>
              <a:buSzPts val="1100"/>
              <a:buFont typeface="Arial"/>
              <a:buNone/>
            </a:pPr>
            <a:r>
              <a:rPr lang="en" sz="900"/>
              <a:t>Clearing candidates with onboarding process</a:t>
            </a:r>
            <a:endParaRPr sz="900"/>
          </a:p>
          <a:p>
            <a:pPr marL="0" lvl="0" indent="0" algn="l" rtl="0">
              <a:lnSpc>
                <a:spcPct val="100000"/>
              </a:lnSpc>
              <a:spcBef>
                <a:spcPts val="0"/>
              </a:spcBef>
              <a:spcAft>
                <a:spcPts val="0"/>
              </a:spcAft>
              <a:buClr>
                <a:schemeClr val="dk1"/>
              </a:buClr>
              <a:buSzPts val="1100"/>
              <a:buFont typeface="Arial"/>
              <a:buNone/>
            </a:pPr>
            <a:endParaRPr sz="900" u="sng"/>
          </a:p>
          <a:p>
            <a:pPr marL="0" lvl="0" indent="0" algn="l" rtl="0">
              <a:lnSpc>
                <a:spcPct val="100000"/>
              </a:lnSpc>
              <a:spcBef>
                <a:spcPts val="0"/>
              </a:spcBef>
              <a:spcAft>
                <a:spcPts val="0"/>
              </a:spcAft>
              <a:buClr>
                <a:schemeClr val="dk1"/>
              </a:buClr>
              <a:buSzPts val="1100"/>
              <a:buFont typeface="Arial"/>
              <a:buNone/>
            </a:pPr>
            <a:r>
              <a:rPr lang="en" sz="900" u="sng"/>
              <a:t>2) Site leaders?</a:t>
            </a:r>
            <a:endParaRPr sz="900" u="sng"/>
          </a:p>
          <a:p>
            <a:pPr marL="0" lvl="0" indent="0" algn="l" rtl="0">
              <a:lnSpc>
                <a:spcPct val="100000"/>
              </a:lnSpc>
              <a:spcBef>
                <a:spcPts val="0"/>
              </a:spcBef>
              <a:spcAft>
                <a:spcPts val="0"/>
              </a:spcAft>
              <a:buClr>
                <a:schemeClr val="dk1"/>
              </a:buClr>
              <a:buSzPts val="1100"/>
              <a:buFont typeface="Arial"/>
              <a:buNone/>
            </a:pPr>
            <a:r>
              <a:rPr lang="en" sz="900"/>
              <a:t>Last minute matching </a:t>
            </a:r>
            <a:endParaRPr sz="900"/>
          </a:p>
          <a:p>
            <a:pPr marL="0" lvl="0" indent="0" algn="l" rtl="0">
              <a:lnSpc>
                <a:spcPct val="100000"/>
              </a:lnSpc>
              <a:spcBef>
                <a:spcPts val="0"/>
              </a:spcBef>
              <a:spcAft>
                <a:spcPts val="0"/>
              </a:spcAft>
              <a:buClr>
                <a:schemeClr val="dk1"/>
              </a:buClr>
              <a:buSzPts val="1100"/>
              <a:buFont typeface="Arial"/>
              <a:buNone/>
            </a:pPr>
            <a:r>
              <a:rPr lang="en" sz="900"/>
              <a:t>Not knowing much about the candidate</a:t>
            </a:r>
            <a:endParaRPr sz="900"/>
          </a:p>
          <a:p>
            <a:pPr marL="0" lvl="0" indent="0" algn="l" rtl="0">
              <a:lnSpc>
                <a:spcPct val="100000"/>
              </a:lnSpc>
              <a:spcBef>
                <a:spcPts val="0"/>
              </a:spcBef>
              <a:spcAft>
                <a:spcPts val="0"/>
              </a:spcAft>
              <a:buClr>
                <a:schemeClr val="dk1"/>
              </a:buClr>
              <a:buSzPts val="1100"/>
              <a:buFont typeface="Arial"/>
              <a:buNone/>
            </a:pPr>
            <a:endParaRPr sz="900"/>
          </a:p>
          <a:p>
            <a:pPr marL="0" lvl="0" indent="0" algn="l" rtl="0">
              <a:lnSpc>
                <a:spcPct val="115000"/>
              </a:lnSpc>
              <a:spcBef>
                <a:spcPts val="0"/>
              </a:spcBef>
              <a:spcAft>
                <a:spcPts val="0"/>
              </a:spcAft>
              <a:buClr>
                <a:schemeClr val="dk1"/>
              </a:buClr>
              <a:buSzPts val="1100"/>
              <a:buFont typeface="Arial"/>
              <a:buNone/>
            </a:pPr>
            <a:r>
              <a:rPr lang="en" sz="900" u="sng"/>
              <a:t>3) Classroom Cooperating Teachers?</a:t>
            </a:r>
            <a:endParaRPr sz="900" u="sng"/>
          </a:p>
          <a:p>
            <a:pPr marL="0" lvl="0" indent="0" algn="l" rtl="0">
              <a:spcBef>
                <a:spcPts val="0"/>
              </a:spcBef>
              <a:spcAft>
                <a:spcPts val="0"/>
              </a:spcAft>
              <a:buClr>
                <a:schemeClr val="dk1"/>
              </a:buClr>
              <a:buSzPts val="1087"/>
              <a:buFont typeface="Arial"/>
              <a:buNone/>
            </a:pPr>
            <a:r>
              <a:rPr lang="en" sz="900">
                <a:latin typeface="Material Icons"/>
                <a:ea typeface="Material Icons"/>
                <a:cs typeface="Material Icons"/>
                <a:sym typeface="Material Icons"/>
              </a:rPr>
              <a:t>r</a:t>
            </a:r>
            <a:r>
              <a:rPr lang="en" sz="900">
                <a:latin typeface="Inter"/>
                <a:ea typeface="Inter"/>
                <a:cs typeface="Inter"/>
                <a:sym typeface="Inter"/>
              </a:rPr>
              <a:t> Providing critical feedback and guidance</a:t>
            </a:r>
            <a:endParaRPr sz="900">
              <a:latin typeface="Inter"/>
              <a:ea typeface="Inter"/>
              <a:cs typeface="Inter"/>
              <a:sym typeface="Inter"/>
            </a:endParaRPr>
          </a:p>
          <a:p>
            <a:pPr marL="0" lvl="0" indent="0" algn="l" rtl="0">
              <a:spcBef>
                <a:spcPts val="0"/>
              </a:spcBef>
              <a:spcAft>
                <a:spcPts val="0"/>
              </a:spcAft>
              <a:buClr>
                <a:schemeClr val="dk1"/>
              </a:buClr>
              <a:buSzPts val="1087"/>
              <a:buFont typeface="Arial"/>
              <a:buNone/>
            </a:pPr>
            <a:r>
              <a:rPr lang="en" sz="900">
                <a:latin typeface="Material Icons"/>
                <a:ea typeface="Material Icons"/>
                <a:cs typeface="Material Icons"/>
                <a:sym typeface="Material Icons"/>
              </a:rPr>
              <a:t>group_off</a:t>
            </a:r>
            <a:r>
              <a:rPr lang="en" sz="900">
                <a:latin typeface="Inter"/>
                <a:ea typeface="Inter"/>
                <a:cs typeface="Inter"/>
                <a:sym typeface="Inter"/>
              </a:rPr>
              <a:t> Relationship between ST and CT may not be a good match</a:t>
            </a:r>
            <a:endParaRPr sz="900">
              <a:latin typeface="Inter"/>
              <a:ea typeface="Inter"/>
              <a:cs typeface="Inter"/>
              <a:sym typeface="Inter"/>
            </a:endParaRPr>
          </a:p>
          <a:p>
            <a:pPr marL="0" lvl="0" indent="0" algn="l" rtl="0">
              <a:spcBef>
                <a:spcPts val="0"/>
              </a:spcBef>
              <a:spcAft>
                <a:spcPts val="0"/>
              </a:spcAft>
              <a:buClr>
                <a:schemeClr val="dk1"/>
              </a:buClr>
              <a:buSzPts val="1087"/>
              <a:buFont typeface="Arial"/>
              <a:buNone/>
            </a:pPr>
            <a:r>
              <a:rPr lang="en" sz="900">
                <a:latin typeface="Material Icons"/>
                <a:ea typeface="Material Icons"/>
                <a:cs typeface="Material Icons"/>
                <a:sym typeface="Material Icons"/>
              </a:rPr>
              <a:t>psychology</a:t>
            </a:r>
            <a:r>
              <a:rPr lang="en" sz="900">
                <a:latin typeface="Inter"/>
                <a:ea typeface="Inter"/>
                <a:cs typeface="Inter"/>
                <a:sym typeface="Inter"/>
              </a:rPr>
              <a:t> Struggle with discipline &amp; student relationships</a:t>
            </a:r>
            <a:endParaRPr sz="900">
              <a:latin typeface="Inter"/>
              <a:ea typeface="Inter"/>
              <a:cs typeface="Inter"/>
              <a:sym typeface="Inter"/>
            </a:endParaRPr>
          </a:p>
          <a:p>
            <a:pPr marL="0" lvl="0" indent="0" algn="l" rtl="0">
              <a:spcBef>
                <a:spcPts val="0"/>
              </a:spcBef>
              <a:spcAft>
                <a:spcPts val="0"/>
              </a:spcAft>
              <a:buClr>
                <a:schemeClr val="dk1"/>
              </a:buClr>
              <a:buSzPts val="1087"/>
              <a:buFont typeface="Arial"/>
              <a:buNone/>
            </a:pPr>
            <a:r>
              <a:rPr lang="en" sz="900">
                <a:latin typeface="Material Icons"/>
                <a:ea typeface="Material Icons"/>
                <a:cs typeface="Material Icons"/>
                <a:sym typeface="Material Icons"/>
              </a:rPr>
              <a:t>settings_suggest</a:t>
            </a:r>
            <a:r>
              <a:rPr lang="en" sz="900">
                <a:latin typeface="Inter"/>
                <a:ea typeface="Inter"/>
                <a:cs typeface="Inter"/>
                <a:sym typeface="Inter"/>
              </a:rPr>
              <a:t> Classroom management transition</a:t>
            </a:r>
            <a:endParaRPr sz="900">
              <a:latin typeface="Inter"/>
              <a:ea typeface="Inter"/>
              <a:cs typeface="Inter"/>
              <a:sym typeface="Inter"/>
            </a:endParaRPr>
          </a:p>
          <a:p>
            <a:pPr marL="0" lvl="0" indent="0" algn="l" rtl="0">
              <a:spcBef>
                <a:spcPts val="0"/>
              </a:spcBef>
              <a:spcAft>
                <a:spcPts val="0"/>
              </a:spcAft>
              <a:buClr>
                <a:schemeClr val="dk1"/>
              </a:buClr>
              <a:buSzPts val="1087"/>
              <a:buFont typeface="Arial"/>
              <a:buNone/>
            </a:pPr>
            <a:endParaRPr sz="900">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900" u="sng"/>
              <a:t>4) Student Teacher/Intern?</a:t>
            </a:r>
            <a:endParaRPr sz="900" u="sng"/>
          </a:p>
          <a:p>
            <a:pPr marL="0" lvl="0" indent="0" algn="l" rtl="0">
              <a:spcBef>
                <a:spcPts val="0"/>
              </a:spcBef>
              <a:spcAft>
                <a:spcPts val="0"/>
              </a:spcAft>
              <a:buClr>
                <a:schemeClr val="dk1"/>
              </a:buClr>
              <a:buSzPts val="1100"/>
              <a:buFont typeface="Arial"/>
              <a:buNone/>
            </a:pPr>
            <a:r>
              <a:rPr lang="en" sz="900">
                <a:latin typeface="Inter"/>
                <a:ea typeface="Inter"/>
                <a:cs typeface="Inter"/>
                <a:sym typeface="Inter"/>
              </a:rPr>
              <a:t>    Still learning how to put theory into practice</a:t>
            </a:r>
            <a:endParaRPr sz="900">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900">
                <a:latin typeface="Material Icons"/>
                <a:ea typeface="Material Icons"/>
                <a:cs typeface="Material Icons"/>
                <a:sym typeface="Material Icons"/>
              </a:rPr>
              <a:t>person_off</a:t>
            </a:r>
            <a:r>
              <a:rPr lang="en" sz="900">
                <a:latin typeface="Inter"/>
                <a:ea typeface="Inter"/>
                <a:cs typeface="Inter"/>
                <a:sym typeface="Inter"/>
              </a:rPr>
              <a:t> Isolated from peer community</a:t>
            </a:r>
            <a:endParaRPr sz="900">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900">
                <a:latin typeface="Material Icons"/>
                <a:ea typeface="Material Icons"/>
                <a:cs typeface="Material Icons"/>
                <a:sym typeface="Material Icons"/>
              </a:rPr>
              <a:t>school</a:t>
            </a:r>
            <a:r>
              <a:rPr lang="en" sz="900">
                <a:latin typeface="Inter"/>
                <a:ea typeface="Inter"/>
                <a:cs typeface="Inter"/>
                <a:sym typeface="Inter"/>
              </a:rPr>
              <a:t> Juggling university work (CalTPA/EdTPA, CSET, etc.)</a:t>
            </a:r>
            <a:endParaRPr sz="900">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900">
                <a:latin typeface="Material Icons"/>
                <a:ea typeface="Material Icons"/>
                <a:cs typeface="Material Icons"/>
                <a:sym typeface="Material Icons"/>
              </a:rPr>
              <a:t>map</a:t>
            </a:r>
            <a:r>
              <a:rPr lang="en" sz="900">
                <a:latin typeface="Inter"/>
                <a:ea typeface="Inter"/>
                <a:cs typeface="Inter"/>
                <a:sym typeface="Inter"/>
              </a:rPr>
              <a:t> Unfamiliar with school site</a:t>
            </a:r>
            <a:endParaRPr sz="900">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900">
                <a:latin typeface="Material Icons"/>
                <a:ea typeface="Material Icons"/>
                <a:cs typeface="Material Icons"/>
                <a:sym typeface="Material Icons"/>
              </a:rPr>
              <a:t>visibility_off</a:t>
            </a:r>
            <a:r>
              <a:rPr lang="en" sz="900">
                <a:latin typeface="Inter"/>
                <a:ea typeface="Inter"/>
                <a:cs typeface="Inter"/>
                <a:sym typeface="Inter"/>
              </a:rPr>
              <a:t> Not seen as a "real teacher"</a:t>
            </a:r>
            <a:endParaRPr sz="900">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900">
                <a:latin typeface="Material Icons"/>
                <a:ea typeface="Material Icons"/>
                <a:cs typeface="Material Icons"/>
                <a:sym typeface="Material Icons"/>
              </a:rPr>
              <a:t>edit_note</a:t>
            </a:r>
            <a:r>
              <a:rPr lang="en" sz="900">
                <a:latin typeface="Inter"/>
                <a:ea typeface="Inter"/>
                <a:cs typeface="Inter"/>
                <a:sym typeface="Inter"/>
              </a:rPr>
              <a:t> Designing Lesson Plans &amp; learning SpEd/EL</a:t>
            </a:r>
            <a:endParaRPr sz="900" u="sng"/>
          </a:p>
          <a:p>
            <a:pPr marL="0" lvl="0" indent="0" algn="l" rtl="0">
              <a:spcBef>
                <a:spcPts val="800"/>
              </a:spcBef>
              <a:spcAft>
                <a:spcPts val="0"/>
              </a:spcAft>
              <a:buNone/>
            </a:pPr>
            <a:endParaRPr sz="900" u="sng">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e0ff8f978c_0_16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e0ff8f978c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00">
                <a:solidFill>
                  <a:schemeClr val="dk1"/>
                </a:solidFill>
              </a:rPr>
              <a:t>4 MINUTES</a:t>
            </a:r>
            <a:endParaRPr sz="900">
              <a:solidFill>
                <a:schemeClr val="dk1"/>
              </a:solidFill>
            </a:endParaRPr>
          </a:p>
          <a:p>
            <a:pPr marL="0" lvl="0" indent="0" algn="l" rtl="0">
              <a:lnSpc>
                <a:spcPct val="100000"/>
              </a:lnSpc>
              <a:spcBef>
                <a:spcPts val="0"/>
              </a:spcBef>
              <a:spcAft>
                <a:spcPts val="0"/>
              </a:spcAft>
              <a:buNone/>
            </a:pPr>
            <a:r>
              <a:rPr lang="en" sz="900" b="1">
                <a:solidFill>
                  <a:schemeClr val="dk1"/>
                </a:solidFill>
              </a:rPr>
              <a:t>SUSAN</a:t>
            </a:r>
            <a:endParaRPr sz="900" b="1">
              <a:solidFill>
                <a:schemeClr val="dk1"/>
              </a:solidFill>
            </a:endParaRPr>
          </a:p>
          <a:p>
            <a:pPr marL="0" lvl="0" indent="0" algn="l" rtl="0">
              <a:lnSpc>
                <a:spcPct val="100000"/>
              </a:lnSpc>
              <a:spcBef>
                <a:spcPts val="0"/>
              </a:spcBef>
              <a:spcAft>
                <a:spcPts val="0"/>
              </a:spcAft>
              <a:buNone/>
            </a:pPr>
            <a:r>
              <a:rPr lang="en" sz="900" b="1">
                <a:solidFill>
                  <a:schemeClr val="dk1"/>
                </a:solidFill>
              </a:rPr>
              <a:t>PART 1: PREPARATION</a:t>
            </a:r>
            <a:endParaRPr sz="900" b="1">
              <a:solidFill>
                <a:schemeClr val="dk1"/>
              </a:solidFill>
            </a:endParaRPr>
          </a:p>
          <a:p>
            <a:pPr marL="0" lvl="0" indent="0" algn="l" rtl="0">
              <a:lnSpc>
                <a:spcPct val="100000"/>
              </a:lnSpc>
              <a:spcBef>
                <a:spcPts val="0"/>
              </a:spcBef>
              <a:spcAft>
                <a:spcPts val="0"/>
              </a:spcAft>
              <a:buNone/>
            </a:pPr>
            <a:r>
              <a:rPr lang="en" sz="900">
                <a:solidFill>
                  <a:schemeClr val="dk1"/>
                </a:solidFill>
              </a:rPr>
              <a:t>Preparation means clarity.</a:t>
            </a:r>
            <a:endParaRPr sz="900">
              <a:solidFill>
                <a:schemeClr val="dk1"/>
              </a:solidFill>
            </a:endParaRPr>
          </a:p>
          <a:p>
            <a:pPr marL="0" lvl="0" indent="0" algn="l" rtl="0">
              <a:lnSpc>
                <a:spcPct val="100000"/>
              </a:lnSpc>
              <a:spcBef>
                <a:spcPts val="0"/>
              </a:spcBef>
              <a:spcAft>
                <a:spcPts val="0"/>
              </a:spcAft>
              <a:buNone/>
            </a:pPr>
            <a:r>
              <a:rPr lang="en" sz="900">
                <a:solidFill>
                  <a:schemeClr val="dk1"/>
                </a:solidFill>
              </a:rPr>
              <a:t> -Clear expectations.</a:t>
            </a:r>
            <a:br>
              <a:rPr lang="en" sz="900">
                <a:solidFill>
                  <a:schemeClr val="dk1"/>
                </a:solidFill>
              </a:rPr>
            </a:br>
            <a:r>
              <a:rPr lang="en" sz="900">
                <a:solidFill>
                  <a:schemeClr val="dk1"/>
                </a:solidFill>
              </a:rPr>
              <a:t>- Clear materials.</a:t>
            </a:r>
            <a:br>
              <a:rPr lang="en" sz="900">
                <a:solidFill>
                  <a:schemeClr val="dk1"/>
                </a:solidFill>
              </a:rPr>
            </a:br>
            <a:r>
              <a:rPr lang="en" sz="900">
                <a:solidFill>
                  <a:schemeClr val="dk1"/>
                </a:solidFill>
              </a:rPr>
              <a:t> -Clear understanding of what success looks like.</a:t>
            </a:r>
            <a:endParaRPr sz="900">
              <a:solidFill>
                <a:schemeClr val="dk1"/>
              </a:solidFill>
            </a:endParaRPr>
          </a:p>
          <a:p>
            <a:pPr marL="0" lvl="0" indent="0" algn="l" rtl="0">
              <a:lnSpc>
                <a:spcPct val="100000"/>
              </a:lnSpc>
              <a:spcBef>
                <a:spcPts val="1200"/>
              </a:spcBef>
              <a:spcAft>
                <a:spcPts val="0"/>
              </a:spcAft>
              <a:buNone/>
            </a:pPr>
            <a:r>
              <a:rPr lang="en" sz="900">
                <a:solidFill>
                  <a:schemeClr val="dk1"/>
                </a:solidFill>
              </a:rPr>
              <a:t>Because when people lack clarity, they don’t rise to the occasion—they default to survival.</a:t>
            </a:r>
            <a:endParaRPr sz="900">
              <a:solidFill>
                <a:schemeClr val="dk1"/>
              </a:solidFill>
            </a:endParaRPr>
          </a:p>
          <a:p>
            <a:pPr marL="0" lvl="0" indent="0" algn="l" rtl="0">
              <a:lnSpc>
                <a:spcPct val="100000"/>
              </a:lnSpc>
              <a:spcBef>
                <a:spcPts val="1200"/>
              </a:spcBef>
              <a:spcAft>
                <a:spcPts val="0"/>
              </a:spcAft>
              <a:buNone/>
            </a:pPr>
            <a:r>
              <a:rPr lang="en" sz="900" u="sng">
                <a:solidFill>
                  <a:schemeClr val="dk1"/>
                </a:solidFill>
              </a:rPr>
              <a:t>Site Leaders:</a:t>
            </a:r>
            <a:endParaRPr sz="900" u="sng">
              <a:solidFill>
                <a:schemeClr val="dk1"/>
              </a:solidFill>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Welcome substitute and create school climate where they feel they are part of the team and feel valued (Glatfelter, 2006, p 34) (O’Connor, K.; 2009)</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Create a SubPack or Resource Kit (Longhurst, et. al., 2000, p 6)</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Include them in faculty and staff meetings (New Teacher meetings)</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Provide an orientation to acquaint substitutes to the district, Ed Code laws, appropriate/inappropriate behavior with students (Glatfelter, 2006, p 85)</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Provide general assistance) (maps, facilities, resources, policies, handbooks, norms, history, information binder, dates and tasks) (Parnem &amp; Gordon, 2016);</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Encourage ways to develop Student-Substitute Teacher relationship. (Parnem, &amp; Gordon, 2016)</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 Be friendly but remain professional (New York City Department of Education, 2011) </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pay to those who attend training</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Provide training (Glatfelter, 2006, p 19); (Wheeler-Ayres, 2002)</a:t>
            </a:r>
            <a:endParaRPr sz="900" b="1">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Effective disciplinary techniques (Balance between rewards and punishment)</a:t>
            </a:r>
            <a:endParaRPr sz="900" b="1">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Effective teaching strategies (Actively engage students in discussions and critical thinking, differentiating instruction) and pedagogical support (Parnam &amp; Gordon, 2016)</a:t>
            </a:r>
            <a:endParaRPr sz="900" b="1">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Teacher-Student relationship</a:t>
            </a:r>
            <a:endParaRPr sz="900">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Allow them to participate in in-service training, walk-throughs or class observations with classroom teachers (Glatfelter, 2006, p 83)</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feedback, ongoing development, encouragement, and support (Glatfelter, 2006, p. 37) (O’Connor, 2009)</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structured support (mentor, support teams, support networks) (Parnam  &amp; Gordon, 2016)</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Assign a permanent teacher to be a resource or a master teacher or a mentor</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Role play discipline and provide feedback</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Survey Substitute Teachers</a:t>
            </a:r>
            <a:endParaRPr sz="900">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Find out substitute teachers’ academic strengths</a:t>
            </a:r>
            <a:endParaRPr sz="900">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Offer pre-post learning</a:t>
            </a:r>
            <a:endParaRPr sz="900">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Find out technology skills and teach them how to use</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Provide access to school technology systems (g-apps, emails)</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Provide training on technology equipment (doc cameras, SMART boards, copy machine, Scantron machine)</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Access to curriculum and instruction (what books are students and teachers using)</a:t>
            </a:r>
            <a:endParaRPr sz="900" b="1">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Visit Substitute Teachers’ classes, support them with any discipline issues, and provide feedback (Washington, 1972)</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Suggest videos on classroom management (Glatfelter, 2006, p 84)</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Inform staff daily to reach out to Substitutes Teachers in their building and welcome them ( O’Connor, K.; 2009)</a:t>
            </a:r>
            <a:endParaRPr sz="900">
              <a:solidFill>
                <a:schemeClr val="dk1"/>
              </a:solidFill>
              <a:latin typeface="Calibri"/>
              <a:ea typeface="Calibri"/>
              <a:cs typeface="Calibri"/>
              <a:sym typeface="Calibri"/>
            </a:endParaRPr>
          </a:p>
          <a:p>
            <a:pPr marL="0" lvl="0" indent="0" algn="l" rtl="0">
              <a:lnSpc>
                <a:spcPct val="100000"/>
              </a:lnSpc>
              <a:spcBef>
                <a:spcPts val="300"/>
              </a:spcBef>
              <a:spcAft>
                <a:spcPts val="0"/>
              </a:spcAft>
              <a:buNone/>
            </a:pPr>
            <a:r>
              <a:rPr lang="en" sz="900" b="1">
                <a:solidFill>
                  <a:schemeClr val="dk1"/>
                </a:solidFill>
              </a:rPr>
              <a:t>•</a:t>
            </a:r>
            <a:r>
              <a:rPr lang="en" sz="900" b="1">
                <a:solidFill>
                  <a:schemeClr val="dk1"/>
                </a:solidFill>
                <a:latin typeface="Calibri"/>
                <a:ea typeface="Calibri"/>
                <a:cs typeface="Calibri"/>
                <a:sym typeface="Calibri"/>
              </a:rPr>
              <a:t>Establish expectations of teachers to provide Substitute Folders and monitor regularly for authentic assignments (Swetnam &amp; Land, 2001)</a:t>
            </a:r>
            <a:endParaRPr sz="9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900" b="1">
                <a:solidFill>
                  <a:schemeClr val="dk1"/>
                </a:solidFill>
                <a:latin typeface="Calibri"/>
                <a:ea typeface="Calibri"/>
                <a:cs typeface="Calibri"/>
                <a:sym typeface="Calibri"/>
              </a:rPr>
              <a:t>Create a Substitute Teaching webpage on the website (True, et. Al., 2011)</a:t>
            </a:r>
            <a:r>
              <a:rPr lang="en" sz="900" b="1">
                <a:solidFill>
                  <a:schemeClr val="dk1"/>
                </a:solidFill>
              </a:rPr>
              <a:t> </a:t>
            </a:r>
            <a:endParaRPr sz="900" b="1">
              <a:solidFill>
                <a:schemeClr val="dk1"/>
              </a:solidFill>
            </a:endParaRPr>
          </a:p>
          <a:p>
            <a:pPr marL="0" lvl="0" indent="0" algn="l" rtl="0">
              <a:lnSpc>
                <a:spcPct val="100000"/>
              </a:lnSpc>
              <a:spcBef>
                <a:spcPts val="1200"/>
              </a:spcBef>
              <a:spcAft>
                <a:spcPts val="0"/>
              </a:spcAft>
              <a:buNone/>
            </a:pPr>
            <a:r>
              <a:rPr lang="en" sz="900" u="sng">
                <a:solidFill>
                  <a:schemeClr val="dk1"/>
                </a:solidFill>
              </a:rPr>
              <a:t>Classroom Teachers:</a:t>
            </a:r>
            <a:endParaRPr sz="900" u="sng">
              <a:solidFill>
                <a:schemeClr val="dk1"/>
              </a:solidFill>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explicit lesson plans that keeps the continuity (videos can present difficulties) (Glatfelter, 2006 p 69)</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Create ideal lesson plans that are detailed with bulleted information,</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Place all materials needed in one location</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explicit discipline plan (post on walls, provide to substitute teacher)</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visual seating chart (photos, color code identified students who may need additional support)</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Encourage Communication (feedback or questions)</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Make copies of textbook with highlights of what you want the substitute to focus on (Glatfelter, 2006, p 82)</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Build rapport with Substitute Teacher (Glatfelter, 2006, p 54)</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Build trust with Substitute Teacher so Permanent Teacher is more willing to leave lesson plans that the substitute can teach and manage classroom behavior (Glatfelter, 2006, p 55)</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Request to place the best-matched Substitute Teacher in the classroom by identifying his/her top three subject areas</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feedback to Substitute Teacher; Receive feedback from Substitute Teacher</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u="sng">
                <a:solidFill>
                  <a:schemeClr val="dk1"/>
                </a:solidFill>
                <a:latin typeface="Calibri"/>
                <a:ea typeface="Calibri"/>
                <a:cs typeface="Calibri"/>
                <a:sym typeface="Calibri"/>
              </a:rPr>
              <a:t>Substitute Teachers:</a:t>
            </a:r>
            <a:endParaRPr sz="900" u="sng">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Let school site know your top three content areas of strength (English, Math, Science, P.E., Languages, Special Education, CTE, Visual and Performing Arts, etc.)</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Learn district-adopted curriculum especially in English/Reading and Math (Glatfelter, 2006, p. 81)</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Effective strategies:</a:t>
            </a:r>
            <a:endParaRPr sz="900">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student recognition</a:t>
            </a:r>
            <a:endParaRPr sz="900">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visuals, pictures, graphic organizers to promote visualization strategies</a:t>
            </a:r>
            <a:endParaRPr sz="900">
              <a:solidFill>
                <a:schemeClr val="dk1"/>
              </a:solidFill>
              <a:latin typeface="Calibri"/>
              <a:ea typeface="Calibri"/>
              <a:cs typeface="Calibri"/>
              <a:sym typeface="Calibri"/>
            </a:endParaRPr>
          </a:p>
          <a:p>
            <a:pPr marL="12700" lvl="0" indent="0" algn="l" rtl="0">
              <a:lnSpc>
                <a:spcPct val="100000"/>
              </a:lnSpc>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Ask higher level questions to deepen understanding of the subject matter</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Get resources from Internet; network with others</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feedback to Permanent Teacher regarding lesson plans; receive feedback from Permanent Teacher too</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Network and introduce themself to teachers in the surrounding classrooms ( (New York City Department of Education, 2011, p 15)</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Request to be included in staff development, professional learning communities, meetings (True, et. al., 2011)</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Generate your own substitute folder (Johnson, 2013)</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Get to know the students (Johnson, 2013)</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Reverse roles (allow students to teach peers, present) (Johnson, 2013)</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Arrive early to familiarize self on campus, set high behavioral expectations, manage with confidence prepare for the unexpected ( Byer, 2008)</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Stay current with journals, articles, books (Byer, 2008)</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Continuous reflection on day on ways to improve classroom management and instructional skills (Byer, 2008)</a:t>
            </a:r>
            <a:endParaRPr sz="900">
              <a:solidFill>
                <a:schemeClr val="dk1"/>
              </a:solidFill>
              <a:latin typeface="Calibri"/>
              <a:ea typeface="Calibri"/>
              <a:cs typeface="Calibri"/>
              <a:sym typeface="Calibri"/>
            </a:endParaRPr>
          </a:p>
          <a:p>
            <a:pPr marL="0" lvl="0" indent="0" algn="l" rtl="0">
              <a:lnSpc>
                <a:spcPct val="100000"/>
              </a:lnSpc>
              <a:spcBef>
                <a:spcPts val="400"/>
              </a:spcBef>
              <a:spcAft>
                <a:spcPts val="0"/>
              </a:spcAft>
              <a:buNone/>
            </a:pPr>
            <a:endParaRPr sz="9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e0ff8f978c_0_17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e0ff8f978c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00">
                <a:solidFill>
                  <a:schemeClr val="dk1"/>
                </a:solidFill>
              </a:rPr>
              <a:t>4 MINUTES</a:t>
            </a:r>
            <a:endParaRPr sz="900">
              <a:solidFill>
                <a:schemeClr val="dk1"/>
              </a:solidFill>
            </a:endParaRPr>
          </a:p>
          <a:p>
            <a:pPr marL="0" lvl="0" indent="0" algn="l" rtl="0">
              <a:lnSpc>
                <a:spcPct val="100000"/>
              </a:lnSpc>
              <a:spcBef>
                <a:spcPts val="0"/>
              </a:spcBef>
              <a:spcAft>
                <a:spcPts val="0"/>
              </a:spcAft>
              <a:buNone/>
            </a:pPr>
            <a:r>
              <a:rPr lang="en" sz="900" b="1">
                <a:solidFill>
                  <a:schemeClr val="dk1"/>
                </a:solidFill>
              </a:rPr>
              <a:t>CYNTHIA</a:t>
            </a:r>
            <a:endParaRPr sz="900" b="1">
              <a:solidFill>
                <a:schemeClr val="dk1"/>
              </a:solidFill>
            </a:endParaRPr>
          </a:p>
          <a:p>
            <a:pPr marL="0" lvl="0" indent="0" algn="l" rtl="0">
              <a:lnSpc>
                <a:spcPct val="100000"/>
              </a:lnSpc>
              <a:spcBef>
                <a:spcPts val="0"/>
              </a:spcBef>
              <a:spcAft>
                <a:spcPts val="0"/>
              </a:spcAft>
              <a:buNone/>
            </a:pPr>
            <a:r>
              <a:rPr lang="en" sz="900" b="1">
                <a:solidFill>
                  <a:schemeClr val="dk1"/>
                </a:solidFill>
              </a:rPr>
              <a:t>PART 2: CONNECTION</a:t>
            </a:r>
            <a:endParaRPr sz="9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[Cynthia]</a:t>
            </a:r>
            <a:r>
              <a:rPr lang="en" sz="900">
                <a:solidFill>
                  <a:schemeClr val="dk1"/>
                </a:solidFill>
              </a:rPr>
              <a:t>: How can we </a:t>
            </a:r>
            <a:r>
              <a:rPr lang="en" sz="900" b="1">
                <a:solidFill>
                  <a:schemeClr val="dk1"/>
                </a:solidFill>
              </a:rPr>
              <a:t>CONNECT</a:t>
            </a:r>
            <a:r>
              <a:rPr lang="en" sz="900">
                <a:solidFill>
                  <a:schemeClr val="dk1"/>
                </a:solidFill>
              </a:rPr>
              <a:t> them so that they experience a genuine sense of belonging within our staff? </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Connection means belonging.</a:t>
            </a:r>
            <a:endParaRPr sz="900">
              <a:solidFill>
                <a:schemeClr val="dk1"/>
              </a:solidFill>
            </a:endParaRPr>
          </a:p>
          <a:p>
            <a:pPr marL="0" lvl="0" indent="0" algn="l" rtl="0">
              <a:lnSpc>
                <a:spcPct val="100000"/>
              </a:lnSpc>
              <a:spcBef>
                <a:spcPts val="0"/>
              </a:spcBef>
              <a:spcAft>
                <a:spcPts val="0"/>
              </a:spcAft>
              <a:buNone/>
            </a:pPr>
            <a:r>
              <a:rPr lang="en" sz="900">
                <a:solidFill>
                  <a:schemeClr val="dk1"/>
                </a:solidFill>
              </a:rPr>
              <a:t>-Knowing who to go to.</a:t>
            </a:r>
            <a:br>
              <a:rPr lang="en" sz="900">
                <a:solidFill>
                  <a:schemeClr val="dk1"/>
                </a:solidFill>
              </a:rPr>
            </a:br>
            <a:r>
              <a:rPr lang="en" sz="900">
                <a:solidFill>
                  <a:schemeClr val="dk1"/>
                </a:solidFill>
              </a:rPr>
              <a:t> -Feeling seen.</a:t>
            </a:r>
            <a:br>
              <a:rPr lang="en" sz="900">
                <a:solidFill>
                  <a:schemeClr val="dk1"/>
                </a:solidFill>
              </a:rPr>
            </a:br>
            <a:r>
              <a:rPr lang="en" sz="900">
                <a:solidFill>
                  <a:schemeClr val="dk1"/>
                </a:solidFill>
              </a:rPr>
              <a:t> -Understanding that you’re part of something—not just passing through it.</a:t>
            </a:r>
            <a:endParaRPr sz="900">
              <a:solidFill>
                <a:schemeClr val="dk1"/>
              </a:solidFill>
            </a:endParaRPr>
          </a:p>
          <a:p>
            <a:pPr marL="0" lvl="0" indent="0" algn="l" rtl="0">
              <a:lnSpc>
                <a:spcPct val="100000"/>
              </a:lnSpc>
              <a:spcBef>
                <a:spcPts val="0"/>
              </a:spcBef>
              <a:spcAft>
                <a:spcPts val="0"/>
              </a:spcAft>
              <a:buNone/>
            </a:pPr>
            <a:r>
              <a:rPr lang="en" sz="900">
                <a:solidFill>
                  <a:schemeClr val="dk1"/>
                </a:solidFill>
              </a:rPr>
              <a:t>Because people perform differently when they feel like they matter.</a:t>
            </a:r>
            <a:endParaRPr sz="900">
              <a:solidFill>
                <a:schemeClr val="dk1"/>
              </a:solidFill>
            </a:endParaRPr>
          </a:p>
          <a:p>
            <a:pPr marL="0" lvl="0" indent="0" algn="l" rtl="0">
              <a:spcBef>
                <a:spcPts val="1000"/>
              </a:spcBef>
              <a:spcAft>
                <a:spcPts val="0"/>
              </a:spcAft>
              <a:buNone/>
            </a:pPr>
            <a:r>
              <a:rPr lang="en" sz="900" u="sng">
                <a:solidFill>
                  <a:schemeClr val="dk1"/>
                </a:solidFill>
              </a:rPr>
              <a:t>Site Leaders:</a:t>
            </a:r>
            <a:endParaRPr sz="900" u="sng">
              <a:solidFill>
                <a:schemeClr val="dk1"/>
              </a:solidFill>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Welcome substitute and create school climate where they feel they are part of the team and feel valued (Glatfelter, 2006, p 34) (O’Connor, K.; 2009)</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Include them in faculty and staff meetings (New Teacher meetings)</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pay to those who attend training</a:t>
            </a:r>
            <a:endParaRPr sz="900">
              <a:solidFill>
                <a:schemeClr val="dk1"/>
              </a:solidFill>
              <a:latin typeface="Calibri"/>
              <a:ea typeface="Calibri"/>
              <a:cs typeface="Calibri"/>
              <a:sym typeface="Calibri"/>
            </a:endParaRPr>
          </a:p>
          <a:p>
            <a:pPr marL="1270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Teacher-Student relationship</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Assign a permanent teacher to be a resource or a master teacher or a mentor</a:t>
            </a:r>
            <a:endParaRPr sz="900">
              <a:solidFill>
                <a:schemeClr val="dk1"/>
              </a:solidFill>
              <a:latin typeface="Calibri"/>
              <a:ea typeface="Calibri"/>
              <a:cs typeface="Calibri"/>
              <a:sym typeface="Calibri"/>
            </a:endParaRPr>
          </a:p>
          <a:p>
            <a:pPr marL="1270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Find out substitute teachers’ academic strengths</a:t>
            </a:r>
            <a:endParaRPr sz="900">
              <a:solidFill>
                <a:schemeClr val="dk1"/>
              </a:solidFill>
              <a:latin typeface="Calibri"/>
              <a:ea typeface="Calibri"/>
              <a:cs typeface="Calibri"/>
              <a:sym typeface="Calibri"/>
            </a:endParaRPr>
          </a:p>
          <a:p>
            <a:pPr marL="1270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Offer pre-post learning</a:t>
            </a:r>
            <a:endParaRPr sz="900">
              <a:solidFill>
                <a:schemeClr val="dk1"/>
              </a:solidFill>
              <a:latin typeface="Calibri"/>
              <a:ea typeface="Calibri"/>
              <a:cs typeface="Calibri"/>
              <a:sym typeface="Calibri"/>
            </a:endParaRPr>
          </a:p>
          <a:p>
            <a:pPr marL="1270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Find out technology skills and teach them how to use</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Inform staff daily to reach out to Substitutes Teachers in their building and welcome them ( O’Connor, K.; 2009)</a:t>
            </a: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u="sng">
                <a:solidFill>
                  <a:schemeClr val="dk1"/>
                </a:solidFill>
                <a:latin typeface="Calibri"/>
                <a:ea typeface="Calibri"/>
                <a:cs typeface="Calibri"/>
                <a:sym typeface="Calibri"/>
              </a:rPr>
              <a:t>Classroom Teachers:</a:t>
            </a:r>
            <a:endParaRPr sz="900" u="sng">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Encourage ways to develop Student-Substitute Teacher relationship. (Parnem, &amp; Gordon, 2016)</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Inform staff daily to reach out to Substitutes Teachers in their building and welcome them ( O’Connor, K.; 2009)</a:t>
            </a: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u="sng">
                <a:solidFill>
                  <a:schemeClr val="dk1"/>
                </a:solidFill>
                <a:latin typeface="Calibri"/>
                <a:ea typeface="Calibri"/>
                <a:cs typeface="Calibri"/>
                <a:sym typeface="Calibri"/>
              </a:rPr>
              <a:t>District:</a:t>
            </a:r>
            <a:endParaRPr sz="900" u="sng">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pay to those who attend training</a:t>
            </a: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e0ff8f978c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e0ff8f978c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00">
                <a:solidFill>
                  <a:schemeClr val="dk1"/>
                </a:solidFill>
              </a:rPr>
              <a:t>4 MINUTES</a:t>
            </a:r>
            <a:endParaRPr sz="900">
              <a:solidFill>
                <a:schemeClr val="dk1"/>
              </a:solidFill>
            </a:endParaRPr>
          </a:p>
          <a:p>
            <a:pPr marL="0" lvl="0" indent="0" algn="l" rtl="0">
              <a:lnSpc>
                <a:spcPct val="100000"/>
              </a:lnSpc>
              <a:spcBef>
                <a:spcPts val="0"/>
              </a:spcBef>
              <a:spcAft>
                <a:spcPts val="0"/>
              </a:spcAft>
              <a:buNone/>
            </a:pPr>
            <a:r>
              <a:rPr lang="en" sz="900" b="1">
                <a:solidFill>
                  <a:schemeClr val="dk1"/>
                </a:solidFill>
              </a:rPr>
              <a:t>SUSAN</a:t>
            </a:r>
            <a:endParaRPr sz="900" b="1">
              <a:solidFill>
                <a:schemeClr val="dk1"/>
              </a:solidFill>
            </a:endParaRPr>
          </a:p>
          <a:p>
            <a:pPr marL="0" lvl="0" indent="0" algn="l" rtl="0">
              <a:lnSpc>
                <a:spcPct val="100000"/>
              </a:lnSpc>
              <a:spcBef>
                <a:spcPts val="0"/>
              </a:spcBef>
              <a:spcAft>
                <a:spcPts val="0"/>
              </a:spcAft>
              <a:buNone/>
            </a:pPr>
            <a:r>
              <a:rPr lang="en" sz="900" b="1">
                <a:solidFill>
                  <a:schemeClr val="dk1"/>
                </a:solidFill>
              </a:rPr>
              <a:t>PART 3: SUPPORT</a:t>
            </a:r>
            <a:endParaRPr sz="9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[Susan]</a:t>
            </a:r>
            <a:r>
              <a:rPr lang="en" sz="900">
                <a:solidFill>
                  <a:schemeClr val="dk1"/>
                </a:solidFill>
              </a:rPr>
              <a:t>: And what concrete actions can we take to </a:t>
            </a:r>
            <a:r>
              <a:rPr lang="en" sz="900" b="1">
                <a:solidFill>
                  <a:schemeClr val="dk1"/>
                </a:solidFill>
              </a:rPr>
              <a:t>SUPPORT</a:t>
            </a:r>
            <a:r>
              <a:rPr lang="en" sz="900">
                <a:solidFill>
                  <a:schemeClr val="dk1"/>
                </a:solidFill>
              </a:rPr>
              <a:t> them to turn their survival into a true instructional success?</a:t>
            </a:r>
            <a:endParaRPr sz="900" b="1">
              <a:solidFill>
                <a:schemeClr val="dk1"/>
              </a:solidFill>
            </a:endParaRPr>
          </a:p>
          <a:p>
            <a:pPr marL="0" lvl="0" indent="0" algn="l" rtl="0">
              <a:lnSpc>
                <a:spcPct val="100000"/>
              </a:lnSpc>
              <a:spcBef>
                <a:spcPts val="1200"/>
              </a:spcBef>
              <a:spcAft>
                <a:spcPts val="0"/>
              </a:spcAft>
              <a:buNone/>
            </a:pPr>
            <a:r>
              <a:rPr lang="en" sz="900">
                <a:solidFill>
                  <a:schemeClr val="dk1"/>
                </a:solidFill>
              </a:rPr>
              <a:t>Support means consistency.</a:t>
            </a:r>
            <a:endParaRPr sz="900">
              <a:solidFill>
                <a:schemeClr val="dk1"/>
              </a:solidFill>
            </a:endParaRPr>
          </a:p>
          <a:p>
            <a:pPr marL="0" lvl="0" indent="0" algn="l" rtl="0">
              <a:lnSpc>
                <a:spcPct val="100000"/>
              </a:lnSpc>
              <a:spcBef>
                <a:spcPts val="0"/>
              </a:spcBef>
              <a:spcAft>
                <a:spcPts val="0"/>
              </a:spcAft>
              <a:buNone/>
            </a:pPr>
            <a:r>
              <a:rPr lang="en" sz="900">
                <a:solidFill>
                  <a:schemeClr val="dk1"/>
                </a:solidFill>
              </a:rPr>
              <a:t>-Feedback.</a:t>
            </a:r>
            <a:br>
              <a:rPr lang="en" sz="900">
                <a:solidFill>
                  <a:schemeClr val="dk1"/>
                </a:solidFill>
              </a:rPr>
            </a:br>
            <a:r>
              <a:rPr lang="en" sz="900">
                <a:solidFill>
                  <a:schemeClr val="dk1"/>
                </a:solidFill>
              </a:rPr>
              <a:t>-Guidance.</a:t>
            </a:r>
            <a:br>
              <a:rPr lang="en" sz="900">
                <a:solidFill>
                  <a:schemeClr val="dk1"/>
                </a:solidFill>
              </a:rPr>
            </a:br>
            <a:r>
              <a:rPr lang="en" sz="900">
                <a:solidFill>
                  <a:schemeClr val="dk1"/>
                </a:solidFill>
              </a:rPr>
              <a:t>-Someone stepping in when things get difficult.</a:t>
            </a:r>
            <a:endParaRPr sz="900">
              <a:solidFill>
                <a:schemeClr val="dk1"/>
              </a:solidFill>
            </a:endParaRPr>
          </a:p>
          <a:p>
            <a:pPr marL="0" lvl="0" indent="0" algn="l" rtl="0">
              <a:lnSpc>
                <a:spcPct val="100000"/>
              </a:lnSpc>
              <a:spcBef>
                <a:spcPts val="0"/>
              </a:spcBef>
              <a:spcAft>
                <a:spcPts val="0"/>
              </a:spcAft>
              <a:buNone/>
            </a:pPr>
            <a:r>
              <a:rPr lang="en" sz="900">
                <a:solidFill>
                  <a:schemeClr val="dk1"/>
                </a:solidFill>
              </a:rPr>
              <a:t>Because without support, even capable people struggle.</a:t>
            </a:r>
            <a:endParaRPr sz="900">
              <a:solidFill>
                <a:schemeClr val="dk1"/>
              </a:solidFill>
            </a:endParaRPr>
          </a:p>
          <a:p>
            <a:pPr marL="0" lvl="0" indent="0" algn="l" rtl="0">
              <a:lnSpc>
                <a:spcPct val="100000"/>
              </a:lnSpc>
              <a:spcBef>
                <a:spcPts val="1200"/>
              </a:spcBef>
              <a:spcAft>
                <a:spcPts val="0"/>
              </a:spcAft>
              <a:buNone/>
            </a:pPr>
            <a:r>
              <a:rPr lang="en" sz="900" u="sng">
                <a:solidFill>
                  <a:schemeClr val="dk1"/>
                </a:solidFill>
              </a:rPr>
              <a:t>Site administrator:</a:t>
            </a:r>
            <a:endParaRPr sz="900" u="sng">
              <a:solidFill>
                <a:schemeClr val="dk1"/>
              </a:solidFill>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 Be friendly but remain professional (New York City Department of Education, 2011) </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pay to those who attend training</a:t>
            </a:r>
            <a:endParaRPr sz="900">
              <a:solidFill>
                <a:schemeClr val="dk1"/>
              </a:solidFill>
              <a:latin typeface="Calibri"/>
              <a:ea typeface="Calibri"/>
              <a:cs typeface="Calibri"/>
              <a:sym typeface="Calibri"/>
            </a:endParaRPr>
          </a:p>
          <a:p>
            <a:pPr marL="1270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Allow them to participate in in-service training, walk-throughs or class observations with classroom teachers (Glatfelter, 2006, p 83)</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feedback, ongoing development, encouragement, and support (Glatfelter, 2006, p. 37) (O’Connor, 2009)</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structured support (mentor, support teams, support networks) (Parnam  &amp; Gordon, 2016)</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Role play discipline and provide feedback</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Visit Substitute Teachers’ classes, support them with any discipline issues, and provide feedback (Washington, 1972)</a:t>
            </a: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a:solidFill>
                  <a:schemeClr val="dk1"/>
                </a:solidFill>
              </a:rPr>
              <a:t>•</a:t>
            </a:r>
            <a:r>
              <a:rPr lang="en" sz="900">
                <a:solidFill>
                  <a:schemeClr val="dk1"/>
                </a:solidFill>
                <a:latin typeface="Calibri"/>
                <a:ea typeface="Calibri"/>
                <a:cs typeface="Calibri"/>
                <a:sym typeface="Calibri"/>
              </a:rPr>
              <a:t>Suggest videos on classroom management (Glatfelter, 2006, p 84)</a:t>
            </a: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spcBef>
                <a:spcPts val="300"/>
              </a:spcBef>
              <a:spcAft>
                <a:spcPts val="0"/>
              </a:spcAft>
              <a:buNone/>
            </a:pPr>
            <a:r>
              <a:rPr lang="en" sz="900" u="sng">
                <a:solidFill>
                  <a:schemeClr val="dk1"/>
                </a:solidFill>
                <a:latin typeface="Calibri"/>
                <a:ea typeface="Calibri"/>
                <a:cs typeface="Calibri"/>
                <a:sym typeface="Calibri"/>
              </a:rPr>
              <a:t>Classroom Teacher:</a:t>
            </a:r>
            <a:endParaRPr sz="900" u="sng">
              <a:solidFill>
                <a:schemeClr val="dk1"/>
              </a:solidFill>
              <a:latin typeface="Calibri"/>
              <a:ea typeface="Calibri"/>
              <a:cs typeface="Calibri"/>
              <a:sym typeface="Calibri"/>
            </a:endParaRPr>
          </a:p>
          <a:p>
            <a:pPr marL="0" lvl="0" indent="0" algn="l" rtl="0">
              <a:spcBef>
                <a:spcPts val="400"/>
              </a:spcBef>
              <a:spcAft>
                <a:spcPts val="0"/>
              </a:spcAft>
              <a:buNone/>
            </a:pPr>
            <a:r>
              <a:rPr lang="en" sz="900">
                <a:solidFill>
                  <a:schemeClr val="dk1"/>
                </a:solidFill>
              </a:rPr>
              <a:t>•</a:t>
            </a:r>
            <a:r>
              <a:rPr lang="en" sz="900">
                <a:solidFill>
                  <a:schemeClr val="dk1"/>
                </a:solidFill>
                <a:latin typeface="Calibri"/>
                <a:ea typeface="Calibri"/>
                <a:cs typeface="Calibri"/>
                <a:sym typeface="Calibri"/>
              </a:rPr>
              <a:t>Provide feedback to Substitute Teacher; Receive feedback from Substitute Teacher</a:t>
            </a: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b="1">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spcBef>
                <a:spcPts val="300"/>
              </a:spcBef>
              <a:spcAft>
                <a:spcPts val="0"/>
              </a:spcAft>
              <a:buNone/>
            </a:pPr>
            <a:endParaRPr sz="9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e0ff8f978c_0_5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e0ff8f978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20 seconds</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SUSAN</a:t>
            </a:r>
            <a:endParaRPr sz="9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IMPACT</a:t>
            </a:r>
            <a:endParaRPr sz="9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[Susan]</a:t>
            </a:r>
            <a:r>
              <a:rPr lang="en" sz="900">
                <a:solidFill>
                  <a:schemeClr val="dk1"/>
                </a:solidFill>
              </a:rPr>
              <a:t>: When we get these systems right, the systemic </a:t>
            </a:r>
            <a:r>
              <a:rPr lang="en" sz="900" b="1">
                <a:solidFill>
                  <a:schemeClr val="dk1"/>
                </a:solidFill>
              </a:rPr>
              <a:t>IMPACT</a:t>
            </a:r>
            <a:r>
              <a:rPr lang="en" sz="900">
                <a:solidFill>
                  <a:schemeClr val="dk1"/>
                </a:solidFill>
              </a:rPr>
              <a:t> is undeniable. We see demonstrably stronger instruction across all classrooms, drastically better student behavior, and a seamless, consistent school culture that does not fall apart when a permanent teacher is out.</a:t>
            </a:r>
            <a:endParaRPr sz="900" b="1">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 sz="900">
                <a:solidFill>
                  <a:schemeClr val="dk1"/>
                </a:solidFill>
              </a:rPr>
              <a:t>When leaders build these three things, something shifts.</a:t>
            </a:r>
            <a:endParaRPr sz="900">
              <a:solidFill>
                <a:schemeClr val="dk1"/>
              </a:solidFill>
            </a:endParaRPr>
          </a:p>
          <a:p>
            <a:pPr marL="0" lvl="0" indent="0" algn="l" rtl="0">
              <a:lnSpc>
                <a:spcPct val="100000"/>
              </a:lnSpc>
              <a:spcBef>
                <a:spcPts val="0"/>
              </a:spcBef>
              <a:spcAft>
                <a:spcPts val="0"/>
              </a:spcAft>
              <a:buNone/>
            </a:pPr>
            <a:r>
              <a:rPr lang="en" sz="900">
                <a:solidFill>
                  <a:schemeClr val="dk1"/>
                </a:solidFill>
              </a:rPr>
              <a:t>Performance improves.</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Outcomes become more consistent.</a:t>
            </a:r>
            <a:br>
              <a:rPr lang="en" sz="900">
                <a:solidFill>
                  <a:schemeClr val="dk1"/>
                </a:solidFill>
              </a:rPr>
            </a:br>
            <a:r>
              <a:rPr lang="en" sz="900">
                <a:solidFill>
                  <a:schemeClr val="dk1"/>
                </a:solidFill>
              </a:rPr>
              <a:t>Culture stabilizes.</a:t>
            </a:r>
            <a:endParaRPr sz="900">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 sz="900">
                <a:solidFill>
                  <a:schemeClr val="dk1"/>
                </a:solidFill>
              </a:rPr>
              <a:t>Not because people changed…but because the system finally supported them.</a:t>
            </a:r>
            <a:endParaRPr sz="900">
              <a:solidFill>
                <a:schemeClr val="dk1"/>
              </a:solidFill>
            </a:endParaRPr>
          </a:p>
          <a:p>
            <a:pPr marL="0" lvl="0" indent="0" algn="l" rtl="0">
              <a:lnSpc>
                <a:spcPct val="100000"/>
              </a:lnSpc>
              <a:spcBef>
                <a:spcPts val="1200"/>
              </a:spcBef>
              <a:spcAft>
                <a:spcPts val="0"/>
              </a:spcAft>
              <a:buNone/>
            </a:pPr>
            <a:endParaRPr sz="9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e27b4d87eb_0_34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e27b4d87eb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20 seconds</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CYNTHIA</a:t>
            </a:r>
            <a:endParaRPr sz="9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REFLECTION</a:t>
            </a:r>
            <a:endParaRPr sz="9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[Cynthia]</a:t>
            </a:r>
            <a:r>
              <a:rPr lang="en" sz="900">
                <a:solidFill>
                  <a:schemeClr val="dk1"/>
                </a:solidFill>
              </a:rPr>
              <a:t>: As we close our core content, we want to leave you with these heavy reflection questions to take back to your administrative teams teams:</a:t>
            </a:r>
            <a:endParaRPr sz="900">
              <a:solidFill>
                <a:schemeClr val="dk1"/>
              </a:solidFill>
            </a:endParaRPr>
          </a:p>
          <a:p>
            <a:pPr marL="457200" lvl="0" indent="-285750" algn="l" rtl="0">
              <a:lnSpc>
                <a:spcPct val="115000"/>
              </a:lnSpc>
              <a:spcBef>
                <a:spcPts val="0"/>
              </a:spcBef>
              <a:spcAft>
                <a:spcPts val="0"/>
              </a:spcAft>
              <a:buClr>
                <a:schemeClr val="dk1"/>
              </a:buClr>
              <a:buSzPts val="900"/>
              <a:buChar char="●"/>
            </a:pPr>
            <a:r>
              <a:rPr lang="en" sz="900">
                <a:solidFill>
                  <a:schemeClr val="dk1"/>
                </a:solidFill>
              </a:rPr>
              <a:t>Who are the invisible guest teachers currently operating in your system?</a:t>
            </a:r>
            <a:endParaRPr sz="900">
              <a:solidFill>
                <a:schemeClr val="dk1"/>
              </a:solidFill>
            </a:endParaRPr>
          </a:p>
          <a:p>
            <a:pPr marL="457200" lvl="0" indent="-285750" algn="l" rtl="0">
              <a:lnSpc>
                <a:spcPct val="115000"/>
              </a:lnSpc>
              <a:spcBef>
                <a:spcPts val="0"/>
              </a:spcBef>
              <a:spcAft>
                <a:spcPts val="0"/>
              </a:spcAft>
              <a:buClr>
                <a:schemeClr val="dk1"/>
              </a:buClr>
              <a:buSzPts val="900"/>
              <a:buChar char="●"/>
            </a:pPr>
            <a:r>
              <a:rPr lang="en" sz="900">
                <a:solidFill>
                  <a:schemeClr val="dk1"/>
                </a:solidFill>
              </a:rPr>
              <a:t>What outcomes are they quietly shaping every day?</a:t>
            </a:r>
            <a:endParaRPr sz="900">
              <a:solidFill>
                <a:schemeClr val="dk1"/>
              </a:solidFill>
            </a:endParaRPr>
          </a:p>
          <a:p>
            <a:pPr marL="457200" lvl="0" indent="-285750" algn="l" rtl="0">
              <a:lnSpc>
                <a:spcPct val="115000"/>
              </a:lnSpc>
              <a:spcBef>
                <a:spcPts val="0"/>
              </a:spcBef>
              <a:spcAft>
                <a:spcPts val="0"/>
              </a:spcAft>
              <a:buClr>
                <a:schemeClr val="dk1"/>
              </a:buClr>
              <a:buSzPts val="900"/>
              <a:buChar char="●"/>
            </a:pPr>
            <a:r>
              <a:rPr lang="en" sz="900">
                <a:solidFill>
                  <a:schemeClr val="dk1"/>
                </a:solidFill>
              </a:rPr>
              <a:t>If your guest teachers are struggling, what specific leadership systems need to be suggested or re-engineered to address these shortcomings?</a:t>
            </a:r>
            <a:endParaRPr sz="9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900">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e0ff8f978c_0_6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e0ff8f978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15 seconds</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CYNTHIA</a:t>
            </a:r>
            <a:endParaRPr sz="9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b="1">
                <a:solidFill>
                  <a:schemeClr val="dk1"/>
                </a:solidFill>
              </a:rPr>
              <a:t>[Cynthia]</a:t>
            </a:r>
            <a:r>
              <a:rPr lang="en" sz="900">
                <a:solidFill>
                  <a:schemeClr val="dk1"/>
                </a:solidFill>
              </a:rPr>
              <a:t>: Remember this truth: We have all experienced being in these exact systems at some point in our careers. It is our responsibility as leaders to make the change. Build teaching capacity. Build professional capital. Prepare them, connect them, and support them. </a:t>
            </a:r>
            <a:endParaRPr sz="9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e0ff8f978c_0_7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e0ff8f978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15 seconds</a:t>
            </a:r>
            <a:endParaRPr sz="900"/>
          </a:p>
          <a:p>
            <a:pPr marL="0" lvl="0" indent="0" algn="l" rtl="0">
              <a:lnSpc>
                <a:spcPct val="100000"/>
              </a:lnSpc>
              <a:spcBef>
                <a:spcPts val="0"/>
              </a:spcBef>
              <a:spcAft>
                <a:spcPts val="0"/>
              </a:spcAft>
              <a:buNone/>
            </a:pPr>
            <a:r>
              <a:rPr lang="en" sz="900" b="1"/>
              <a:t>CYNTHIA</a:t>
            </a:r>
            <a:endParaRPr sz="900"/>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Remember this truth: Every single adult on your campus shapes the student experience—even the ones who are only there for a single day.</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Because every system has them.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And every one of us has been one of them.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Expected to succeed…without being set up to do so.</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But when leaders begin to see those individuals—and design for them— everything changes.</a:t>
            </a:r>
            <a:endParaRPr sz="900">
              <a:solidFill>
                <a:schemeClr val="dk1"/>
              </a:solidFill>
            </a:endParaRPr>
          </a:p>
          <a:p>
            <a:pPr marL="0" lvl="0" indent="0" algn="l" rtl="0">
              <a:lnSpc>
                <a:spcPct val="115000"/>
              </a:lnSpc>
              <a:spcBef>
                <a:spcPts val="0"/>
              </a:spcBef>
              <a:spcAft>
                <a:spcPts val="1200"/>
              </a:spcAft>
              <a:buClr>
                <a:schemeClr val="dk1"/>
              </a:buClr>
              <a:buSzPts val="1100"/>
              <a:buFont typeface="Arial"/>
              <a:buNone/>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e5c678a540_1_4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e5c678a540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solidFill>
                  <a:srgbClr val="595959"/>
                </a:solidFill>
              </a:rPr>
              <a:t>20 seconds</a:t>
            </a:r>
            <a:endParaRPr sz="900">
              <a:solidFill>
                <a:srgbClr val="595959"/>
              </a:solidFill>
            </a:endParaRPr>
          </a:p>
          <a:p>
            <a:pPr marL="0" lvl="0" indent="0" algn="l" rtl="0">
              <a:lnSpc>
                <a:spcPct val="115000"/>
              </a:lnSpc>
              <a:spcBef>
                <a:spcPts val="0"/>
              </a:spcBef>
              <a:spcAft>
                <a:spcPts val="0"/>
              </a:spcAft>
              <a:buClr>
                <a:schemeClr val="dk1"/>
              </a:buClr>
              <a:buSzPts val="1100"/>
              <a:buFont typeface="Arial"/>
              <a:buNone/>
            </a:pPr>
            <a:r>
              <a:rPr lang="en" sz="900" b="1">
                <a:solidFill>
                  <a:srgbClr val="595959"/>
                </a:solidFill>
              </a:rPr>
              <a:t>CYNTHIA</a:t>
            </a:r>
            <a:endParaRPr sz="900" b="1">
              <a:solidFill>
                <a:srgbClr val="595959"/>
              </a:solidFill>
            </a:endParaRPr>
          </a:p>
          <a:p>
            <a:pPr marL="0" lvl="0" indent="0" algn="l" rtl="0">
              <a:lnSpc>
                <a:spcPct val="100000"/>
              </a:lnSpc>
              <a:spcBef>
                <a:spcPts val="0"/>
              </a:spcBef>
              <a:spcAft>
                <a:spcPts val="0"/>
              </a:spcAft>
              <a:buClr>
                <a:schemeClr val="dk1"/>
              </a:buClr>
              <a:buSzPts val="1100"/>
              <a:buFont typeface="Arial"/>
              <a:buNone/>
            </a:pPr>
            <a:r>
              <a:rPr lang="en" sz="900">
                <a:solidFill>
                  <a:srgbClr val="595959"/>
                </a:solidFill>
              </a:rPr>
              <a:t>Discuss and Identify: </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Guest Teachers: Substitute Teachers, Student Teachers, Interns</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Challenges: Guest Teachers’, Classroom Teachers’, Site Leaders’, Districts’</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Ways to Build Teaching Capacity and Professional Capital: Guest Teachers’, Classroom Teachers’, Site Leaders’, Districts’</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b="1">
                <a:solidFill>
                  <a:srgbClr val="595959"/>
                </a:solidFill>
              </a:rPr>
              <a:t>Ways to Recruit and Retain Guest Teachers</a:t>
            </a:r>
            <a:endParaRPr sz="900" b="1">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e27b4d87eb_0_10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e27b4d87e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t>20 seconds</a:t>
            </a:r>
            <a:endParaRPr sz="900"/>
          </a:p>
          <a:p>
            <a:pPr marL="0" lvl="0" indent="0" algn="l" rtl="0">
              <a:lnSpc>
                <a:spcPct val="100000"/>
              </a:lnSpc>
              <a:spcBef>
                <a:spcPts val="0"/>
              </a:spcBef>
              <a:spcAft>
                <a:spcPts val="0"/>
              </a:spcAft>
              <a:buClr>
                <a:schemeClr val="dk1"/>
              </a:buClr>
              <a:buSzPts val="1100"/>
              <a:buFont typeface="Arial"/>
              <a:buNone/>
            </a:pPr>
            <a:r>
              <a:rPr lang="en" sz="900" b="1"/>
              <a:t>CYNTHIA</a:t>
            </a:r>
            <a:endParaRPr sz="900" b="1"/>
          </a:p>
          <a:p>
            <a:pPr marL="0" lvl="0" indent="0" algn="l" rtl="0">
              <a:lnSpc>
                <a:spcPct val="100000"/>
              </a:lnSpc>
              <a:spcBef>
                <a:spcPts val="0"/>
              </a:spcBef>
              <a:spcAft>
                <a:spcPts val="0"/>
              </a:spcAft>
              <a:buClr>
                <a:schemeClr val="dk1"/>
              </a:buClr>
              <a:buSzPts val="1100"/>
              <a:buFont typeface="Arial"/>
              <a:buNone/>
            </a:pPr>
            <a:r>
              <a:rPr lang="en" sz="900" b="1"/>
              <a:t>(who is present in the room?)</a:t>
            </a:r>
            <a:endParaRPr sz="900" b="1"/>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[Cynthia]</a:t>
            </a:r>
            <a:r>
              <a:rPr lang="en" sz="900">
                <a:solidFill>
                  <a:schemeClr val="dk1"/>
                </a:solidFill>
              </a:rPr>
              <a:t>: In our time together today, our goals are simple but profound. We want to collectively discuss and identify four main elements:</a:t>
            </a:r>
            <a:endParaRPr sz="900">
              <a:solidFill>
                <a:schemeClr val="dk1"/>
              </a:solidFill>
            </a:endParaRPr>
          </a:p>
          <a:p>
            <a:pPr marL="457200" lvl="0" indent="-285750" algn="l" rtl="0">
              <a:lnSpc>
                <a:spcPct val="115000"/>
              </a:lnSpc>
              <a:spcBef>
                <a:spcPts val="1200"/>
              </a:spcBef>
              <a:spcAft>
                <a:spcPts val="0"/>
              </a:spcAft>
              <a:buClr>
                <a:schemeClr val="dk1"/>
              </a:buClr>
              <a:buSzPts val="900"/>
              <a:buAutoNum type="arabicParenR"/>
            </a:pPr>
            <a:r>
              <a:rPr lang="en" sz="900" b="1">
                <a:solidFill>
                  <a:schemeClr val="dk1"/>
                </a:solidFill>
              </a:rPr>
              <a:t>who are our “invisible guest teachers”; </a:t>
            </a:r>
            <a:endParaRPr sz="900" b="1">
              <a:solidFill>
                <a:schemeClr val="dk1"/>
              </a:solidFill>
            </a:endParaRPr>
          </a:p>
          <a:p>
            <a:pPr marL="457200" lvl="0" indent="-285750" algn="l" rtl="0">
              <a:lnSpc>
                <a:spcPct val="115000"/>
              </a:lnSpc>
              <a:spcBef>
                <a:spcPts val="0"/>
              </a:spcBef>
              <a:spcAft>
                <a:spcPts val="0"/>
              </a:spcAft>
              <a:buClr>
                <a:schemeClr val="dk1"/>
              </a:buClr>
              <a:buSzPts val="900"/>
              <a:buAutoNum type="arabicParenR"/>
            </a:pPr>
            <a:r>
              <a:rPr lang="en" sz="900">
                <a:solidFill>
                  <a:schemeClr val="dk1"/>
                </a:solidFill>
              </a:rPr>
              <a:t>a clear-eyed look at the real challenges faced by substitutes, student teachers, and interns across our districts;</a:t>
            </a:r>
            <a:endParaRPr sz="900">
              <a:solidFill>
                <a:schemeClr val="dk1"/>
              </a:solidFill>
            </a:endParaRPr>
          </a:p>
          <a:p>
            <a:pPr marL="457200" lvl="0" indent="-285750" algn="l" rtl="0">
              <a:lnSpc>
                <a:spcPct val="115000"/>
              </a:lnSpc>
              <a:spcBef>
                <a:spcPts val="0"/>
              </a:spcBef>
              <a:spcAft>
                <a:spcPts val="0"/>
              </a:spcAft>
              <a:buClr>
                <a:schemeClr val="dk1"/>
              </a:buClr>
              <a:buSzPts val="900"/>
              <a:buAutoNum type="arabicParenR"/>
            </a:pPr>
            <a:r>
              <a:rPr lang="en" sz="900">
                <a:solidFill>
                  <a:schemeClr val="dk1"/>
                </a:solidFill>
              </a:rPr>
              <a:t>system-wide methods to build teaching capacity and professional capital; and </a:t>
            </a:r>
            <a:endParaRPr sz="900">
              <a:solidFill>
                <a:schemeClr val="dk1"/>
              </a:solidFill>
            </a:endParaRPr>
          </a:p>
          <a:p>
            <a:pPr marL="457200" lvl="0" indent="-285750" algn="l" rtl="0">
              <a:lnSpc>
                <a:spcPct val="115000"/>
              </a:lnSpc>
              <a:spcBef>
                <a:spcPts val="0"/>
              </a:spcBef>
              <a:spcAft>
                <a:spcPts val="0"/>
              </a:spcAft>
              <a:buClr>
                <a:schemeClr val="dk1"/>
              </a:buClr>
              <a:buSzPts val="900"/>
              <a:buAutoNum type="arabicParenR"/>
            </a:pPr>
            <a:r>
              <a:rPr lang="en" sz="900">
                <a:solidFill>
                  <a:schemeClr val="dk1"/>
                </a:solidFill>
              </a:rPr>
              <a:t>finally, actionable ways to recruit and retain guest teachers.</a:t>
            </a:r>
            <a:endParaRPr sz="900">
              <a:solidFill>
                <a:schemeClr val="dk1"/>
              </a:solidFill>
            </a:endParaRPr>
          </a:p>
          <a:p>
            <a:pPr marL="0" lvl="0" indent="0" algn="l" rtl="0">
              <a:lnSpc>
                <a:spcPct val="100000"/>
              </a:lnSpc>
              <a:spcBef>
                <a:spcPts val="1200"/>
              </a:spcBef>
              <a:spcAft>
                <a:spcPts val="0"/>
              </a:spcAft>
              <a:buClr>
                <a:schemeClr val="dk1"/>
              </a:buClr>
              <a:buSzPts val="1100"/>
              <a:buFont typeface="Arial"/>
              <a:buNone/>
            </a:pPr>
            <a:endParaRPr sz="900">
              <a:solidFill>
                <a:srgbClr val="595959"/>
              </a:solidFill>
            </a:endParaRPr>
          </a:p>
          <a:p>
            <a:pPr marL="0" lvl="0" indent="0" algn="l" rtl="0">
              <a:lnSpc>
                <a:spcPct val="100000"/>
              </a:lnSpc>
              <a:spcBef>
                <a:spcPts val="1200"/>
              </a:spcBef>
              <a:spcAft>
                <a:spcPts val="0"/>
              </a:spcAft>
              <a:buClr>
                <a:schemeClr val="dk1"/>
              </a:buClr>
              <a:buSzPts val="1100"/>
              <a:buFont typeface="Arial"/>
              <a:buNone/>
            </a:pPr>
            <a:r>
              <a:rPr lang="en" sz="900">
                <a:solidFill>
                  <a:srgbClr val="595959"/>
                </a:solidFill>
              </a:rPr>
              <a:t>Discuss and Identify: </a:t>
            </a:r>
            <a:endParaRPr sz="900">
              <a:solidFill>
                <a:srgbClr val="595959"/>
              </a:solidFill>
            </a:endParaRPr>
          </a:p>
          <a:p>
            <a:pPr marL="457200" lvl="0" indent="-285750" algn="l" rtl="0">
              <a:lnSpc>
                <a:spcPct val="100000"/>
              </a:lnSpc>
              <a:spcBef>
                <a:spcPts val="1200"/>
              </a:spcBef>
              <a:spcAft>
                <a:spcPts val="0"/>
              </a:spcAft>
              <a:buClr>
                <a:srgbClr val="595959"/>
              </a:buClr>
              <a:buSzPts val="900"/>
              <a:buAutoNum type="arabicPeriod"/>
            </a:pPr>
            <a:r>
              <a:rPr lang="en" sz="900">
                <a:solidFill>
                  <a:srgbClr val="595959"/>
                </a:solidFill>
              </a:rPr>
              <a:t>Guest Teachers: Substitute Teachers, Student Teachers, Interns</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Challenges: Guest Teachers’, Classroom Teachers’, Site Leaders’, Districts’</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Ways to Build Teaching Capacity and Professional Capital: Guest Teachers’, Classroom Teachers’, Site Leaders’, Districts’</a:t>
            </a:r>
            <a:endParaRPr sz="900">
              <a:solidFill>
                <a:srgbClr val="595959"/>
              </a:solidFill>
            </a:endParaRPr>
          </a:p>
          <a:p>
            <a:pPr marL="457200" lvl="0" indent="-285750" algn="l" rtl="0">
              <a:lnSpc>
                <a:spcPct val="100000"/>
              </a:lnSpc>
              <a:spcBef>
                <a:spcPts val="0"/>
              </a:spcBef>
              <a:spcAft>
                <a:spcPts val="0"/>
              </a:spcAft>
              <a:buClr>
                <a:srgbClr val="595959"/>
              </a:buClr>
              <a:buSzPts val="900"/>
              <a:buAutoNum type="arabicPeriod"/>
            </a:pPr>
            <a:r>
              <a:rPr lang="en" sz="900">
                <a:solidFill>
                  <a:srgbClr val="595959"/>
                </a:solidFill>
              </a:rPr>
              <a:t>Ways to Recruit and Retain Guest Teachers</a:t>
            </a:r>
            <a:endParaRPr sz="9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e27b4d87eb_0_35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e27b4d87e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2 MINUTES</a:t>
            </a:r>
            <a:endParaRPr sz="900"/>
          </a:p>
          <a:p>
            <a:pPr marL="0" lvl="0" indent="0" algn="l" rtl="0">
              <a:spcBef>
                <a:spcPts val="0"/>
              </a:spcBef>
              <a:spcAft>
                <a:spcPts val="0"/>
              </a:spcAft>
              <a:buClr>
                <a:schemeClr val="dk1"/>
              </a:buClr>
              <a:buSzPts val="1100"/>
              <a:buFont typeface="Arial"/>
              <a:buNone/>
            </a:pPr>
            <a:r>
              <a:rPr lang="en" sz="900" b="1">
                <a:solidFill>
                  <a:schemeClr val="dk1"/>
                </a:solidFill>
              </a:rPr>
              <a:t>SUSAN</a:t>
            </a:r>
            <a:endParaRPr sz="900" b="1"/>
          </a:p>
          <a:p>
            <a:pPr marL="0" lvl="0" indent="0" algn="l" rtl="0">
              <a:spcBef>
                <a:spcPts val="0"/>
              </a:spcBef>
              <a:spcAft>
                <a:spcPts val="0"/>
              </a:spcAft>
              <a:buNone/>
            </a:pPr>
            <a:r>
              <a:rPr lang="en" sz="900"/>
              <a:t>Intentional Talent Scouting: Paraprofessionals -&gt;teaching</a:t>
            </a:r>
            <a:endParaRPr sz="900"/>
          </a:p>
          <a:p>
            <a:pPr marL="0" lvl="0" indent="0" algn="l" rtl="0">
              <a:spcBef>
                <a:spcPts val="0"/>
              </a:spcBef>
              <a:spcAft>
                <a:spcPts val="0"/>
              </a:spcAft>
              <a:buNone/>
            </a:pPr>
            <a:r>
              <a:rPr lang="en" sz="900"/>
              <a:t>School Branding (using social media to get positive news out to community)</a:t>
            </a:r>
            <a:endParaRPr sz="900"/>
          </a:p>
          <a:p>
            <a:pPr marL="0" lvl="0" indent="0" algn="l" rtl="0">
              <a:spcBef>
                <a:spcPts val="0"/>
              </a:spcBef>
              <a:spcAft>
                <a:spcPts val="0"/>
              </a:spcAft>
              <a:buNone/>
            </a:pPr>
            <a:r>
              <a:rPr lang="en" sz="900"/>
              <a:t>Content exams (additional CSETs)</a:t>
            </a:r>
            <a:endParaRPr sz="900"/>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e27b4d87eb_0_35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e27b4d87eb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2 MINUTES</a:t>
            </a:r>
            <a:endParaRPr sz="900"/>
          </a:p>
          <a:p>
            <a:pPr marL="0" lvl="0" indent="0" algn="l" rtl="0">
              <a:spcBef>
                <a:spcPts val="0"/>
              </a:spcBef>
              <a:spcAft>
                <a:spcPts val="0"/>
              </a:spcAft>
              <a:buClr>
                <a:schemeClr val="dk1"/>
              </a:buClr>
              <a:buSzPts val="1100"/>
              <a:buFont typeface="Arial"/>
              <a:buNone/>
            </a:pPr>
            <a:r>
              <a:rPr lang="en" sz="900" b="1">
                <a:solidFill>
                  <a:schemeClr val="dk1"/>
                </a:solidFill>
              </a:rPr>
              <a:t>SUSAN</a:t>
            </a:r>
            <a:endParaRPr sz="900"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e27b4d87eb_0_42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e27b4d87eb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2 MINUTES</a:t>
            </a:r>
            <a:endParaRPr sz="900"/>
          </a:p>
          <a:p>
            <a:pPr marL="0" lvl="0" indent="0" algn="l" rtl="0">
              <a:spcBef>
                <a:spcPts val="0"/>
              </a:spcBef>
              <a:spcAft>
                <a:spcPts val="0"/>
              </a:spcAft>
              <a:buNone/>
            </a:pPr>
            <a:r>
              <a:rPr lang="en" sz="900" b="1"/>
              <a:t>SUSAN</a:t>
            </a:r>
            <a:endParaRPr sz="900"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e5c678a540_0_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e5c678a54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2 MINUTES</a:t>
            </a:r>
            <a:endParaRPr sz="900"/>
          </a:p>
          <a:p>
            <a:pPr marL="0" lvl="0" indent="0" algn="l" rtl="0">
              <a:spcBef>
                <a:spcPts val="0"/>
              </a:spcBef>
              <a:spcAft>
                <a:spcPts val="0"/>
              </a:spcAft>
              <a:buNone/>
            </a:pPr>
            <a:r>
              <a:rPr lang="en" sz="900" b="1"/>
              <a:t>SUSAN</a:t>
            </a:r>
            <a:endParaRPr sz="900"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ecb682cbd4_53_8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ecb682cbd4_5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2 MINUTES</a:t>
            </a:r>
            <a:endParaRPr sz="900"/>
          </a:p>
          <a:p>
            <a:pPr marL="0" lvl="0" indent="0" algn="l" rtl="0">
              <a:spcBef>
                <a:spcPts val="0"/>
              </a:spcBef>
              <a:spcAft>
                <a:spcPts val="0"/>
              </a:spcAft>
              <a:buNone/>
            </a:pPr>
            <a:r>
              <a:rPr lang="en" sz="900" b="1"/>
              <a:t>SUSAN</a:t>
            </a:r>
            <a:endParaRPr sz="900"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e27b4d87eb_0_36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e27b4d87eb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30 seconds</a:t>
            </a:r>
            <a:endParaRPr sz="900"/>
          </a:p>
          <a:p>
            <a:pPr marL="0" lvl="0" indent="0" algn="l" rtl="0">
              <a:spcBef>
                <a:spcPts val="0"/>
              </a:spcBef>
              <a:spcAft>
                <a:spcPts val="0"/>
              </a:spcAft>
              <a:buNone/>
            </a:pPr>
            <a:r>
              <a:rPr lang="en" sz="900" b="1"/>
              <a:t>CYNTHIA</a:t>
            </a:r>
            <a:endParaRPr sz="900"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dc71cd7ba1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3dc71cd7b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Last slide to leave up</a:t>
            </a:r>
            <a:endParaRPr sz="1000"/>
          </a:p>
          <a:p>
            <a:pPr marL="0" lvl="0" indent="0" algn="l" rtl="0">
              <a:spcBef>
                <a:spcPts val="0"/>
              </a:spcBef>
              <a:spcAft>
                <a:spcPts val="0"/>
              </a:spcAft>
              <a:buNone/>
            </a:pPr>
            <a:r>
              <a:rPr lang="en" sz="1000" b="1"/>
              <a:t>CYNTHIA</a:t>
            </a:r>
            <a:endParaRPr sz="1000" b="1"/>
          </a:p>
          <a:p>
            <a:pPr marL="0" lvl="0" indent="0" algn="l" rtl="0">
              <a:spcBef>
                <a:spcPts val="0"/>
              </a:spcBef>
              <a:spcAft>
                <a:spcPts val="0"/>
              </a:spcAft>
              <a:buNone/>
            </a:pPr>
            <a:endParaRPr sz="1000"/>
          </a:p>
          <a:p>
            <a:pPr marL="0" lvl="0" indent="0" algn="l" rtl="0">
              <a:spcBef>
                <a:spcPts val="0"/>
              </a:spcBef>
              <a:spcAft>
                <a:spcPts val="0"/>
              </a:spcAft>
              <a:buNone/>
            </a:pPr>
            <a:r>
              <a:rPr lang="en" sz="1000" b="1"/>
              <a:t>Total minutes =45.723 minutes</a:t>
            </a:r>
            <a:endParaRPr sz="1000"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e0ff8f978c_0_10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e0ff8f978c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e0ff8f978c_0_11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3e0ff8f978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dc71cd7ba1_0_4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dc71cd7ba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t>15 seconds</a:t>
            </a:r>
            <a:endParaRPr sz="900"/>
          </a:p>
          <a:p>
            <a:pPr marL="0" lvl="0" indent="0" algn="l" rtl="0">
              <a:lnSpc>
                <a:spcPct val="115000"/>
              </a:lnSpc>
              <a:spcBef>
                <a:spcPts val="0"/>
              </a:spcBef>
              <a:spcAft>
                <a:spcPts val="0"/>
              </a:spcAft>
              <a:buNone/>
            </a:pPr>
            <a:r>
              <a:rPr lang="en" sz="900" b="1"/>
              <a:t>SUSAN</a:t>
            </a:r>
            <a:endParaRPr sz="900" b="1"/>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[Susan]</a:t>
            </a:r>
            <a:r>
              <a:rPr lang="en" sz="900">
                <a:solidFill>
                  <a:schemeClr val="dk1"/>
                </a:solidFill>
              </a:rPr>
              <a:t>: Let's paint a familiar picture. A substitute teacher walks into your school building at 7:45 AM. What do they often encounter? Number one: no lesson clarity. Number two: no established relationships. And number three: no immediate support.</a:t>
            </a:r>
            <a:endParaRPr sz="900"/>
          </a:p>
          <a:p>
            <a:pPr marL="0" lvl="0" indent="0" algn="l" rtl="0">
              <a:lnSpc>
                <a:spcPct val="115000"/>
              </a:lnSpc>
              <a:spcBef>
                <a:spcPts val="1200"/>
              </a:spcBef>
              <a:spcAft>
                <a:spcPts val="0"/>
              </a:spcAft>
              <a:buNone/>
            </a:pPr>
            <a:r>
              <a:rPr lang="en" sz="900"/>
              <a:t>In schools, we see it clearly through substitute teachers.</a:t>
            </a:r>
            <a:endParaRPr sz="900"/>
          </a:p>
          <a:p>
            <a:pPr marL="0" lvl="0" indent="0" algn="l" rtl="0">
              <a:lnSpc>
                <a:spcPct val="115000"/>
              </a:lnSpc>
              <a:spcBef>
                <a:spcPts val="1200"/>
              </a:spcBef>
              <a:spcAft>
                <a:spcPts val="0"/>
              </a:spcAft>
              <a:buClr>
                <a:schemeClr val="dk1"/>
              </a:buClr>
              <a:buSzPts val="1100"/>
              <a:buFont typeface="Arial"/>
              <a:buNone/>
            </a:pPr>
            <a:r>
              <a:rPr lang="en" sz="900"/>
              <a:t>A substitute teacher walks into a school at 7:45 in the morning.</a:t>
            </a:r>
            <a:endParaRPr sz="900"/>
          </a:p>
          <a:p>
            <a:pPr marL="0" lvl="0" indent="0" algn="l" rtl="0">
              <a:lnSpc>
                <a:spcPct val="115000"/>
              </a:lnSpc>
              <a:spcBef>
                <a:spcPts val="1200"/>
              </a:spcBef>
              <a:spcAft>
                <a:spcPts val="0"/>
              </a:spcAft>
              <a:buClr>
                <a:schemeClr val="dk1"/>
              </a:buClr>
              <a:buSzPts val="1100"/>
              <a:buFont typeface="Arial"/>
              <a:buNone/>
            </a:pPr>
            <a:r>
              <a:rPr lang="en" sz="900"/>
              <a:t>They’ve never met the students.</a:t>
            </a:r>
            <a:br>
              <a:rPr lang="en" sz="900"/>
            </a:br>
            <a:r>
              <a:rPr lang="en" sz="900"/>
              <a:t> They don’t know the routines.</a:t>
            </a:r>
            <a:br>
              <a:rPr lang="en" sz="900"/>
            </a:br>
            <a:r>
              <a:rPr lang="en" sz="900"/>
              <a:t> Sometimes, they barely know what they’re supposed to teach.</a:t>
            </a:r>
            <a:endParaRPr sz="900"/>
          </a:p>
          <a:p>
            <a:pPr marL="0" lvl="0" indent="0" algn="l" rtl="0">
              <a:lnSpc>
                <a:spcPct val="115000"/>
              </a:lnSpc>
              <a:spcBef>
                <a:spcPts val="1200"/>
              </a:spcBef>
              <a:spcAft>
                <a:spcPts val="0"/>
              </a:spcAft>
              <a:buClr>
                <a:schemeClr val="dk1"/>
              </a:buClr>
              <a:buSzPts val="1100"/>
              <a:buFont typeface="Arial"/>
              <a:buNone/>
            </a:pPr>
            <a:r>
              <a:rPr lang="en" sz="900"/>
              <a:t>And within minutes, they’re expected to manage behavior, deliver instruction, and maintain order.</a:t>
            </a:r>
            <a:endParaRPr sz="900"/>
          </a:p>
          <a:p>
            <a:pPr marL="0" lvl="0" indent="0" algn="l" rtl="0">
              <a:lnSpc>
                <a:spcPct val="115000"/>
              </a:lnSpc>
              <a:spcBef>
                <a:spcPts val="1200"/>
              </a:spcBef>
              <a:spcAft>
                <a:spcPts val="0"/>
              </a:spcAft>
              <a:buClr>
                <a:schemeClr val="dk1"/>
              </a:buClr>
              <a:buSzPts val="1100"/>
              <a:buFont typeface="Arial"/>
              <a:buNone/>
            </a:pPr>
            <a:r>
              <a:rPr lang="en" sz="900"/>
              <a:t>Now here’s the question:</a:t>
            </a:r>
            <a:endParaRPr sz="900"/>
          </a:p>
          <a:p>
            <a:pPr marL="0" lvl="0" indent="0" algn="l" rtl="0">
              <a:lnSpc>
                <a:spcPct val="115000"/>
              </a:lnSpc>
              <a:spcBef>
                <a:spcPts val="1200"/>
              </a:spcBef>
              <a:spcAft>
                <a:spcPts val="0"/>
              </a:spcAft>
              <a:buClr>
                <a:schemeClr val="dk1"/>
              </a:buClr>
              <a:buSzPts val="1100"/>
              <a:buFont typeface="Arial"/>
              <a:buNone/>
            </a:pPr>
            <a:r>
              <a:rPr lang="en" sz="900"/>
              <a:t>When things go wrong…</a:t>
            </a:r>
            <a:br>
              <a:rPr lang="en" sz="900"/>
            </a:br>
            <a:r>
              <a:rPr lang="en" sz="900"/>
              <a:t> who do we blame?</a:t>
            </a:r>
            <a:endParaRPr sz="900"/>
          </a:p>
          <a:p>
            <a:pPr marL="0" lvl="0" indent="0" algn="l" rtl="0">
              <a:spcBef>
                <a:spcPts val="12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dc71cd7ba1_0_3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dc71cd7ba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t>15 seconds</a:t>
            </a:r>
            <a:endParaRPr sz="900"/>
          </a:p>
          <a:p>
            <a:pPr marL="0" lvl="0" indent="0" algn="l" rtl="0">
              <a:lnSpc>
                <a:spcPct val="115000"/>
              </a:lnSpc>
              <a:spcBef>
                <a:spcPts val="0"/>
              </a:spcBef>
              <a:spcAft>
                <a:spcPts val="0"/>
              </a:spcAft>
              <a:buClr>
                <a:schemeClr val="dk1"/>
              </a:buClr>
              <a:buSzPts val="1100"/>
              <a:buFont typeface="Arial"/>
              <a:buNone/>
            </a:pPr>
            <a:r>
              <a:rPr lang="en" sz="900" b="1"/>
              <a:t>SUSAN</a:t>
            </a:r>
            <a:endParaRPr sz="900" b="1"/>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[Susan]</a:t>
            </a:r>
            <a:r>
              <a:rPr lang="en" sz="900">
                <a:solidFill>
                  <a:schemeClr val="dk1"/>
                </a:solidFill>
              </a:rPr>
              <a:t> This brings us directly to the harsh reality of how our guest educators experience their days. They are </a:t>
            </a:r>
            <a:r>
              <a:rPr lang="en" sz="900" b="1">
                <a:solidFill>
                  <a:schemeClr val="dk1"/>
                </a:solidFill>
              </a:rPr>
              <a:t>Unprepared</a:t>
            </a:r>
            <a:r>
              <a:rPr lang="en" sz="900">
                <a:solidFill>
                  <a:schemeClr val="dk1"/>
                </a:solidFill>
              </a:rPr>
              <a:t>, lacking necessary curriculum knowledge and essential training. They are </a:t>
            </a:r>
            <a:r>
              <a:rPr lang="en" sz="900" b="1">
                <a:solidFill>
                  <a:schemeClr val="dk1"/>
                </a:solidFill>
              </a:rPr>
              <a:t>Disconnected</a:t>
            </a:r>
            <a:r>
              <a:rPr lang="en" sz="900">
                <a:solidFill>
                  <a:schemeClr val="dk1"/>
                </a:solidFill>
              </a:rPr>
              <a:t>, completely isolated from the school culture and our peer colleague networks. And they are </a:t>
            </a:r>
            <a:r>
              <a:rPr lang="en" sz="900" b="1">
                <a:solidFill>
                  <a:schemeClr val="dk1"/>
                </a:solidFill>
              </a:rPr>
              <a:t>Unsupported</a:t>
            </a:r>
            <a:r>
              <a:rPr lang="en" sz="900">
                <a:solidFill>
                  <a:schemeClr val="dk1"/>
                </a:solidFill>
              </a:rPr>
              <a:t>, entirely missing targeted feedback, mentoring, or clear developmental guidance.</a:t>
            </a:r>
            <a:endParaRPr sz="900"/>
          </a:p>
          <a:p>
            <a:pPr marL="0" lvl="0" indent="0" algn="l" rtl="0">
              <a:lnSpc>
                <a:spcPct val="115000"/>
              </a:lnSpc>
              <a:spcBef>
                <a:spcPts val="1200"/>
              </a:spcBef>
              <a:spcAft>
                <a:spcPts val="0"/>
              </a:spcAft>
              <a:buClr>
                <a:schemeClr val="dk1"/>
              </a:buClr>
              <a:buSzPts val="1100"/>
              <a:buFont typeface="Arial"/>
              <a:buNone/>
            </a:pPr>
            <a:r>
              <a:rPr lang="en" sz="900"/>
              <a:t>In most cases, we blame the substitute.</a:t>
            </a:r>
            <a:endParaRPr sz="900"/>
          </a:p>
          <a:p>
            <a:pPr marL="0" lvl="0" indent="0" algn="l" rtl="0">
              <a:lnSpc>
                <a:spcPct val="115000"/>
              </a:lnSpc>
              <a:spcBef>
                <a:spcPts val="1200"/>
              </a:spcBef>
              <a:spcAft>
                <a:spcPts val="0"/>
              </a:spcAft>
              <a:buClr>
                <a:schemeClr val="dk1"/>
              </a:buClr>
              <a:buSzPts val="1100"/>
              <a:buFont typeface="Arial"/>
              <a:buNone/>
            </a:pPr>
            <a:r>
              <a:rPr lang="en" sz="900"/>
              <a:t>We say they weren’t prepared.</a:t>
            </a:r>
            <a:br>
              <a:rPr lang="en" sz="900"/>
            </a:br>
            <a:r>
              <a:rPr lang="en" sz="900"/>
              <a:t> They couldn’t manage the classroom.</a:t>
            </a:r>
            <a:br>
              <a:rPr lang="en" sz="900"/>
            </a:br>
            <a:r>
              <a:rPr lang="en" sz="900"/>
              <a:t> They weren’t effective.</a:t>
            </a:r>
            <a:endParaRPr sz="900"/>
          </a:p>
          <a:p>
            <a:pPr marL="0" lvl="0" indent="0" algn="l" rtl="0">
              <a:lnSpc>
                <a:spcPct val="115000"/>
              </a:lnSpc>
              <a:spcBef>
                <a:spcPts val="1200"/>
              </a:spcBef>
              <a:spcAft>
                <a:spcPts val="0"/>
              </a:spcAft>
              <a:buClr>
                <a:schemeClr val="dk1"/>
              </a:buClr>
              <a:buSzPts val="1100"/>
              <a:buFont typeface="Arial"/>
              <a:buNone/>
            </a:pPr>
            <a:r>
              <a:rPr lang="en" sz="900"/>
              <a:t>But what if we’re asking the wrong question?</a:t>
            </a:r>
            <a:endParaRPr sz="900"/>
          </a:p>
          <a:p>
            <a:pPr marL="0" lvl="0" indent="0" algn="l" rtl="0">
              <a:lnSpc>
                <a:spcPct val="115000"/>
              </a:lnSpc>
              <a:spcBef>
                <a:spcPts val="1200"/>
              </a:spcBef>
              <a:spcAft>
                <a:spcPts val="0"/>
              </a:spcAft>
              <a:buClr>
                <a:schemeClr val="dk1"/>
              </a:buClr>
              <a:buSzPts val="1100"/>
              <a:buFont typeface="Arial"/>
              <a:buNone/>
            </a:pPr>
            <a:r>
              <a:rPr lang="en" sz="900"/>
              <a:t>What if the real issue isn’t the person…</a:t>
            </a:r>
            <a:br>
              <a:rPr lang="en" sz="900"/>
            </a:br>
            <a:r>
              <a:rPr lang="en" sz="900"/>
              <a:t> but the system they walked into?</a:t>
            </a:r>
            <a:endParaRPr sz="900"/>
          </a:p>
          <a:p>
            <a:pPr marL="0" lvl="0" indent="0" algn="l" rtl="0">
              <a:spcBef>
                <a:spcPts val="12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dc71cd7ba1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dc71cd7ba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t>15 seconds</a:t>
            </a:r>
            <a:endParaRPr sz="900"/>
          </a:p>
          <a:p>
            <a:pPr marL="0" lvl="0" indent="0" algn="l" rtl="0">
              <a:lnSpc>
                <a:spcPct val="115000"/>
              </a:lnSpc>
              <a:spcBef>
                <a:spcPts val="0"/>
              </a:spcBef>
              <a:spcAft>
                <a:spcPts val="0"/>
              </a:spcAft>
              <a:buClr>
                <a:schemeClr val="dk1"/>
              </a:buClr>
              <a:buSzPts val="1100"/>
              <a:buFont typeface="Arial"/>
              <a:buNone/>
            </a:pPr>
            <a:r>
              <a:rPr lang="en" sz="900" b="1"/>
              <a:t>SUSAN</a:t>
            </a:r>
            <a:endParaRPr sz="900" b="1"/>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[Susan]</a:t>
            </a:r>
            <a:r>
              <a:rPr lang="en" sz="900">
                <a:solidFill>
                  <a:schemeClr val="dk1"/>
                </a:solidFill>
              </a:rPr>
              <a:t>: Here lies our central problem: as school systems, we don’t treat substitute teachers, student teachers, and interns as true parts of the system. </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t>Because this doesn’t just happen in schools.</a:t>
            </a:r>
            <a:endParaRPr sz="900"/>
          </a:p>
          <a:p>
            <a:pPr marL="0" lvl="0" indent="0" algn="l" rtl="0">
              <a:lnSpc>
                <a:spcPct val="115000"/>
              </a:lnSpc>
              <a:spcBef>
                <a:spcPts val="1200"/>
              </a:spcBef>
              <a:spcAft>
                <a:spcPts val="0"/>
              </a:spcAft>
              <a:buClr>
                <a:schemeClr val="dk1"/>
              </a:buClr>
              <a:buSzPts val="1100"/>
              <a:buFont typeface="Arial"/>
              <a:buNone/>
            </a:pPr>
            <a:r>
              <a:rPr lang="en" sz="900"/>
              <a:t>It happens every day in organizations, in companies, in communities—anywhere there are people who exist on the margins of a system but still carry responsibility within it.</a:t>
            </a:r>
            <a:endParaRPr sz="900"/>
          </a:p>
          <a:p>
            <a:pPr marL="0" lvl="0" indent="0" algn="l" rtl="0">
              <a:lnSpc>
                <a:spcPct val="115000"/>
              </a:lnSpc>
              <a:spcBef>
                <a:spcPts val="1200"/>
              </a:spcBef>
              <a:spcAft>
                <a:spcPts val="0"/>
              </a:spcAft>
              <a:buClr>
                <a:schemeClr val="dk1"/>
              </a:buClr>
              <a:buSzPts val="1100"/>
              <a:buFont typeface="Arial"/>
              <a:buNone/>
            </a:pPr>
            <a:r>
              <a:rPr lang="en" sz="900"/>
              <a:t>The new employee expected to perform without onboarding.</a:t>
            </a:r>
            <a:br>
              <a:rPr lang="en" sz="900"/>
            </a:br>
            <a:r>
              <a:rPr lang="en" sz="900"/>
              <a:t>The contractor brought in without context.</a:t>
            </a:r>
            <a:br>
              <a:rPr lang="en" sz="900"/>
            </a:br>
            <a:r>
              <a:rPr lang="en" sz="900"/>
              <a:t>The team member left out of key conversations but still held accountable.</a:t>
            </a:r>
            <a:endParaRPr sz="900"/>
          </a:p>
          <a:p>
            <a:pPr marL="0" lvl="0" indent="0" algn="l" rtl="0">
              <a:lnSpc>
                <a:spcPct val="115000"/>
              </a:lnSpc>
              <a:spcBef>
                <a:spcPts val="1200"/>
              </a:spcBef>
              <a:spcAft>
                <a:spcPts val="0"/>
              </a:spcAft>
              <a:buClr>
                <a:schemeClr val="dk1"/>
              </a:buClr>
              <a:buSzPts val="1100"/>
              <a:buFont typeface="Arial"/>
              <a:buNone/>
            </a:pPr>
            <a:r>
              <a:rPr lang="en" sz="900"/>
              <a:t>People are expected to succeed inside systems that were never designed to support them.</a:t>
            </a:r>
            <a:endParaRPr sz="900"/>
          </a:p>
          <a:p>
            <a:pPr marL="0" lvl="0" indent="0" algn="l" rtl="0">
              <a:spcBef>
                <a:spcPts val="0"/>
              </a:spcBef>
              <a:spcAft>
                <a:spcPts val="0"/>
              </a:spcAft>
              <a:buNone/>
            </a:pPr>
            <a:endParaRPr sz="9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dc71cd7ba1_0_4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dc71cd7ba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15 seconds</a:t>
            </a:r>
            <a:endParaRPr sz="900"/>
          </a:p>
          <a:p>
            <a:pPr marL="0" lvl="0" indent="0" algn="l" rtl="0">
              <a:spcBef>
                <a:spcPts val="0"/>
              </a:spcBef>
              <a:spcAft>
                <a:spcPts val="0"/>
              </a:spcAft>
              <a:buNone/>
            </a:pPr>
            <a:r>
              <a:rPr lang="en" sz="900" b="1"/>
              <a:t>SUSAN</a:t>
            </a:r>
            <a:endParaRPr sz="900"/>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[Susan]</a:t>
            </a:r>
            <a:r>
              <a:rPr lang="en" sz="900">
                <a:solidFill>
                  <a:schemeClr val="dk1"/>
                </a:solidFill>
              </a:rPr>
              <a:t>: Here lies our central problem: as school systems, we don’t treat substitute teachers, student teachers, and interns as true parts of the system. And please make no mistake—our students feel this neglect immediately. When a guest teacher enters a classroom unsupported, it instantly translates to lost instructional time, spikes in behavior escalations, and a completely broken continuity of learning.</a:t>
            </a:r>
            <a:endParaRPr sz="9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e0ff8f978c_0_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e0ff8f978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t>15 seconds</a:t>
            </a:r>
            <a:endParaRPr sz="900"/>
          </a:p>
          <a:p>
            <a:pPr marL="0" lvl="0" indent="0" algn="l" rtl="0">
              <a:lnSpc>
                <a:spcPct val="115000"/>
              </a:lnSpc>
              <a:spcBef>
                <a:spcPts val="0"/>
              </a:spcBef>
              <a:spcAft>
                <a:spcPts val="0"/>
              </a:spcAft>
              <a:buClr>
                <a:schemeClr val="dk1"/>
              </a:buClr>
              <a:buSzPts val="1100"/>
              <a:buFont typeface="Arial"/>
              <a:buNone/>
            </a:pPr>
            <a:r>
              <a:rPr lang="en" sz="900" b="1"/>
              <a:t>SUSAN</a:t>
            </a:r>
            <a:endParaRPr sz="900" b="1"/>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Because of this, we need a complete mindset shift. This is not a substitute problem. It’s a leadership systems problem. As leaders, the classroom environment we see when an educator is out is a direct reflection of the systemic support we have—or haven't—provided to the adult stepping in.</a:t>
            </a:r>
            <a:endParaRPr sz="9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e27b4d87eb_0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e27b4d87eb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20 seconds</a:t>
            </a:r>
            <a:endParaRPr sz="900"/>
          </a:p>
          <a:p>
            <a:pPr marL="0" lvl="0" indent="0" algn="l" rtl="0">
              <a:spcBef>
                <a:spcPts val="0"/>
              </a:spcBef>
              <a:spcAft>
                <a:spcPts val="0"/>
              </a:spcAft>
              <a:buNone/>
            </a:pPr>
            <a:r>
              <a:rPr lang="en" sz="900" b="1"/>
              <a:t>SUSAN</a:t>
            </a:r>
            <a:endParaRPr sz="900" b="1"/>
          </a:p>
          <a:p>
            <a:pPr marL="0" lvl="0" indent="0" algn="l" rtl="0">
              <a:lnSpc>
                <a:spcPct val="115000"/>
              </a:lnSpc>
              <a:spcBef>
                <a:spcPts val="0"/>
              </a:spcBef>
              <a:spcAft>
                <a:spcPts val="0"/>
              </a:spcAft>
              <a:buClr>
                <a:schemeClr val="dk1"/>
              </a:buClr>
              <a:buSzPts val="1100"/>
              <a:buFont typeface="Arial"/>
              <a:buNone/>
            </a:pPr>
            <a:r>
              <a:rPr lang="en" sz="900" b="1">
                <a:solidFill>
                  <a:schemeClr val="dk1"/>
                </a:solidFill>
              </a:rPr>
              <a:t>[Susan]</a:t>
            </a:r>
            <a:r>
              <a:rPr lang="en" sz="900">
                <a:solidFill>
                  <a:schemeClr val="dk1"/>
                </a:solidFill>
              </a:rPr>
              <a:t>: So we want to pause and pose a fundamental reflection question to this room: What if we saw substitutes, student teachers, and interns differently? What might change?</a:t>
            </a:r>
            <a:endParaRPr sz="100">
              <a:solidFill>
                <a:schemeClr val="dk1"/>
              </a:solidFill>
            </a:endParaRPr>
          </a:p>
          <a:p>
            <a:pPr marL="0" lvl="0" indent="0" algn="l" rtl="0">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1" name="Google Shape;61;p1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 name="Google Shape;65;p1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 name="Google Shape;66;p1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1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1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4" name="Google Shape;74;p1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7" name="Google Shape;77;p20"/>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8" name="Google Shape;78;p2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1" name="Google Shape;81;p2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2"/>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2"/>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5" name="Google Shape;85;p22"/>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 name="Google Shape;86;p22"/>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7" name="Google Shape;87;p2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90" name="Google Shape;90;p2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4"/>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4" name="Google Shape;94;p2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612648" y="228600"/>
            <a:ext cx="8153400" cy="9909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7" name="Google Shape;97;p25"/>
          <p:cNvSpPr txBox="1">
            <a:spLocks noGrp="1"/>
          </p:cNvSpPr>
          <p:nvPr>
            <p:ph type="dt" idx="10"/>
          </p:nvPr>
        </p:nvSpPr>
        <p:spPr>
          <a:xfrm>
            <a:off x="6096000" y="6248400"/>
            <a:ext cx="2667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5"/>
          <p:cNvSpPr txBox="1">
            <a:spLocks noGrp="1"/>
          </p:cNvSpPr>
          <p:nvPr>
            <p:ph type="ftr" idx="11"/>
          </p:nvPr>
        </p:nvSpPr>
        <p:spPr>
          <a:xfrm>
            <a:off x="609600" y="6248206"/>
            <a:ext cx="54210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5"/>
          <p:cNvSpPr txBox="1">
            <a:spLocks noGrp="1"/>
          </p:cNvSpPr>
          <p:nvPr>
            <p:ph type="sldNum" idx="12"/>
          </p:nvPr>
        </p:nvSpPr>
        <p:spPr>
          <a:xfrm>
            <a:off x="0" y="1272222"/>
            <a:ext cx="533400" cy="244500"/>
          </a:xfrm>
          <a:prstGeom prst="rect">
            <a:avLst/>
          </a:prstGeom>
          <a:noFill/>
          <a:ln>
            <a:noFill/>
          </a:ln>
        </p:spPr>
        <p:txBody>
          <a:bodyPr spcFirstLastPara="1" wrap="square" lIns="91425" tIns="45700" rIns="91425" bIns="45700" anchor="ctr" anchorCtr="0">
            <a:normAutofit fontScale="85000" lnSpcReduction="20000"/>
          </a:bodyPr>
          <a:lstStyle>
            <a:lvl1pPr marL="0" lvl="0"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1pPr>
            <a:lvl2pPr marL="0" lvl="1"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2pPr>
            <a:lvl3pPr marL="0" lvl="2"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3pPr>
            <a:lvl4pPr marL="0" lvl="3"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4pPr>
            <a:lvl5pPr marL="0" lvl="4"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5pPr>
            <a:lvl6pPr marL="0" lvl="5"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6pPr>
            <a:lvl7pPr marL="0" lvl="6"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7pPr>
            <a:lvl8pPr marL="0" lvl="7"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8pPr>
            <a:lvl9pPr marL="0" lvl="8" indent="0" algn="ctr">
              <a:spcBef>
                <a:spcPts val="0"/>
              </a:spcBef>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
              <a:t>‹#›</a:t>
            </a:fld>
            <a:endParaRPr/>
          </a:p>
        </p:txBody>
      </p:sp>
      <p:sp>
        <p:nvSpPr>
          <p:cNvPr id="100" name="Google Shape;100;p25"/>
          <p:cNvSpPr txBox="1">
            <a:spLocks noGrp="1"/>
          </p:cNvSpPr>
          <p:nvPr>
            <p:ph type="body" idx="1"/>
          </p:nvPr>
        </p:nvSpPr>
        <p:spPr>
          <a:xfrm>
            <a:off x="612648" y="1600200"/>
            <a:ext cx="8153400" cy="44961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1"/>
        <p:cNvGrpSpPr/>
        <p:nvPr/>
      </p:nvGrpSpPr>
      <p:grpSpPr>
        <a:xfrm>
          <a:off x="0" y="0"/>
          <a:ext cx="0" cy="0"/>
          <a:chOff x="0" y="0"/>
          <a:chExt cx="0" cy="0"/>
        </a:xfrm>
      </p:grpSpPr>
      <p:sp>
        <p:nvSpPr>
          <p:cNvPr id="102" name="Google Shape;102;p26"/>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3" name="Google Shape;103;p26"/>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2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3.jp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padlet.com/sshih1/growing-our-own-reflection-questions-395a4eaevvel8utc"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hyperlink" Target="mailto:susanshih2000@hotmail.com" TargetMode="External"/><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https://www.linkedin.com/in/cynthia-rapaido-ed-d/" TargetMode="External"/><Relationship Id="rId5" Type="http://schemas.openxmlformats.org/officeDocument/2006/relationships/hyperlink" Target="mailto:crapaido@gmail.com" TargetMode="External"/><Relationship Id="rId4" Type="http://schemas.openxmlformats.org/officeDocument/2006/relationships/hyperlink" Target="https://www.linkedin.com/in/msusanshih/"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supersubstituteteachers.com/"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http://www.nstasubs.org/" TargetMode="External"/><Relationship Id="rId5" Type="http://schemas.openxmlformats.org/officeDocument/2006/relationships/hyperlink" Target="https://stedi.org/category/subs/" TargetMode="External"/><Relationship Id="rId4" Type="http://schemas.openxmlformats.org/officeDocument/2006/relationships/hyperlink" Target="https://stedi.org/category/administrator-new/"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files.eric.ed.gov/fulltext/EJ972877.pdf" TargetMode="External"/><Relationship Id="rId3" Type="http://schemas.openxmlformats.org/officeDocument/2006/relationships/hyperlink" Target="https://eric.ed.gov/?q=substitute+teachers+as+effective+classroom+instructors&amp;id=ED494940" TargetMode="External"/><Relationship Id="rId7" Type="http://schemas.openxmlformats.org/officeDocument/2006/relationships/hyperlink" Target="http://www.nctq.org/docs/NYC_SUBTEACHERONLYHANDBOOKFINAL.pdf"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hyperlink" Target="http://files.eric.ed.gov/fulltext/ED438282.pdf" TargetMode="External"/><Relationship Id="rId5" Type="http://schemas.openxmlformats.org/officeDocument/2006/relationships/hyperlink" Target="http://www.twigghowto.com/become-teacher-california/" TargetMode="External"/><Relationship Id="rId4" Type="http://schemas.openxmlformats.org/officeDocument/2006/relationships/hyperlink" Target="http://www.twigghowto.com/how-to-become-a-substitute-teacher-in-california/" TargetMode="External"/><Relationship Id="rId9" Type="http://schemas.openxmlformats.org/officeDocument/2006/relationships/hyperlink" Target="http://digitallibrary.usc.edu/cdm/ref/collection/p15799coll16/id/26574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10"/>
        <p:cNvGrpSpPr/>
        <p:nvPr/>
      </p:nvGrpSpPr>
      <p:grpSpPr>
        <a:xfrm>
          <a:off x="0" y="0"/>
          <a:ext cx="0" cy="0"/>
          <a:chOff x="0" y="0"/>
          <a:chExt cx="0" cy="0"/>
        </a:xfrm>
      </p:grpSpPr>
      <p:sp>
        <p:nvSpPr>
          <p:cNvPr id="111" name="Google Shape;111;p27"/>
          <p:cNvSpPr txBox="1">
            <a:spLocks noGrp="1"/>
          </p:cNvSpPr>
          <p:nvPr>
            <p:ph type="ctrTitle"/>
          </p:nvPr>
        </p:nvSpPr>
        <p:spPr>
          <a:xfrm>
            <a:off x="311700" y="511300"/>
            <a:ext cx="8520600" cy="321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780" b="1">
                <a:solidFill>
                  <a:srgbClr val="F1C232"/>
                </a:solidFill>
              </a:rPr>
              <a:t>Growing Our Own</a:t>
            </a:r>
            <a:r>
              <a:rPr lang="en" sz="3780">
                <a:solidFill>
                  <a:srgbClr val="F1C232"/>
                </a:solidFill>
              </a:rPr>
              <a:t>: </a:t>
            </a:r>
            <a:endParaRPr sz="3780">
              <a:solidFill>
                <a:srgbClr val="F1C232"/>
              </a:solidFill>
            </a:endParaRPr>
          </a:p>
          <a:p>
            <a:pPr marL="0" lvl="0" indent="0" algn="ctr" rtl="0">
              <a:spcBef>
                <a:spcPts val="0"/>
              </a:spcBef>
              <a:spcAft>
                <a:spcPts val="0"/>
              </a:spcAft>
              <a:buSzPts val="990"/>
              <a:buNone/>
            </a:pPr>
            <a:r>
              <a:rPr lang="en" sz="3780">
                <a:solidFill>
                  <a:srgbClr val="FFD966"/>
                </a:solidFill>
              </a:rPr>
              <a:t>Building Teaching Capacity </a:t>
            </a:r>
            <a:endParaRPr sz="3780">
              <a:solidFill>
                <a:srgbClr val="FFD966"/>
              </a:solidFill>
            </a:endParaRPr>
          </a:p>
          <a:p>
            <a:pPr marL="0" lvl="0" indent="0" algn="ctr" rtl="0">
              <a:spcBef>
                <a:spcPts val="0"/>
              </a:spcBef>
              <a:spcAft>
                <a:spcPts val="0"/>
              </a:spcAft>
              <a:buSzPts val="990"/>
              <a:buNone/>
            </a:pPr>
            <a:r>
              <a:rPr lang="en" sz="3780">
                <a:solidFill>
                  <a:srgbClr val="FFD966"/>
                </a:solidFill>
              </a:rPr>
              <a:t>Through Substitutes, </a:t>
            </a:r>
            <a:endParaRPr sz="3780">
              <a:solidFill>
                <a:srgbClr val="FFD966"/>
              </a:solidFill>
            </a:endParaRPr>
          </a:p>
          <a:p>
            <a:pPr marL="0" lvl="0" indent="0" algn="ctr" rtl="0">
              <a:spcBef>
                <a:spcPts val="0"/>
              </a:spcBef>
              <a:spcAft>
                <a:spcPts val="0"/>
              </a:spcAft>
              <a:buSzPts val="990"/>
              <a:buNone/>
            </a:pPr>
            <a:r>
              <a:rPr lang="en" sz="3780">
                <a:solidFill>
                  <a:srgbClr val="FFD966"/>
                </a:solidFill>
              </a:rPr>
              <a:t>Student Teachers, and Interns</a:t>
            </a:r>
            <a:endParaRPr sz="3780">
              <a:solidFill>
                <a:srgbClr val="FFD966"/>
              </a:solidFill>
            </a:endParaRPr>
          </a:p>
        </p:txBody>
      </p:sp>
      <p:sp>
        <p:nvSpPr>
          <p:cNvPr id="112" name="Google Shape;112;p27"/>
          <p:cNvSpPr txBox="1">
            <a:spLocks noGrp="1"/>
          </p:cNvSpPr>
          <p:nvPr>
            <p:ph type="subTitle" idx="1"/>
          </p:nvPr>
        </p:nvSpPr>
        <p:spPr>
          <a:xfrm>
            <a:off x="4514700" y="4276800"/>
            <a:ext cx="4317600" cy="232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440"/>
              <a:buNone/>
            </a:pPr>
            <a:r>
              <a:rPr lang="en" sz="2020">
                <a:solidFill>
                  <a:srgbClr val="FFFFFF"/>
                </a:solidFill>
              </a:rPr>
              <a:t>Cynthia Rapaido, Ed.D., </a:t>
            </a:r>
            <a:endParaRPr sz="2020">
              <a:solidFill>
                <a:srgbClr val="FFFFFF"/>
              </a:solidFill>
            </a:endParaRPr>
          </a:p>
          <a:p>
            <a:pPr marL="0" lvl="0" indent="0" algn="ctr" rtl="0">
              <a:spcBef>
                <a:spcPts val="0"/>
              </a:spcBef>
              <a:spcAft>
                <a:spcPts val="0"/>
              </a:spcAft>
              <a:buSzPts val="440"/>
              <a:buNone/>
            </a:pPr>
            <a:r>
              <a:rPr lang="en" sz="2020">
                <a:solidFill>
                  <a:srgbClr val="FFFFFF"/>
                </a:solidFill>
              </a:rPr>
              <a:t>Susan Shih, LCSW</a:t>
            </a:r>
            <a:endParaRPr sz="2020">
              <a:solidFill>
                <a:srgbClr val="FFFFFF"/>
              </a:solidFill>
            </a:endParaRPr>
          </a:p>
          <a:p>
            <a:pPr marL="0" lvl="0" indent="0" algn="ctr" rtl="0">
              <a:spcBef>
                <a:spcPts val="0"/>
              </a:spcBef>
              <a:spcAft>
                <a:spcPts val="0"/>
              </a:spcAft>
              <a:buSzPts val="440"/>
              <a:buNone/>
            </a:pPr>
            <a:r>
              <a:rPr lang="en" sz="1820">
                <a:solidFill>
                  <a:srgbClr val="FFFFFF"/>
                </a:solidFill>
              </a:rPr>
              <a:t>ACSA Region 6 Annual Conference</a:t>
            </a:r>
            <a:endParaRPr sz="1820">
              <a:solidFill>
                <a:srgbClr val="FFFFFF"/>
              </a:solidFill>
            </a:endParaRPr>
          </a:p>
          <a:p>
            <a:pPr marL="0" lvl="0" indent="0" algn="ctr" rtl="0">
              <a:spcBef>
                <a:spcPts val="0"/>
              </a:spcBef>
              <a:spcAft>
                <a:spcPts val="0"/>
              </a:spcAft>
              <a:buSzPts val="440"/>
              <a:buNone/>
            </a:pPr>
            <a:r>
              <a:rPr lang="en" sz="1820">
                <a:solidFill>
                  <a:srgbClr val="FFFFFF"/>
                </a:solidFill>
              </a:rPr>
              <a:t>“Empowered to Lead, Inspired by Heart, </a:t>
            </a:r>
            <a:endParaRPr sz="1820">
              <a:solidFill>
                <a:srgbClr val="FFFFFF"/>
              </a:solidFill>
            </a:endParaRPr>
          </a:p>
          <a:p>
            <a:pPr marL="0" lvl="0" indent="0" algn="ctr" rtl="0">
              <a:spcBef>
                <a:spcPts val="0"/>
              </a:spcBef>
              <a:spcAft>
                <a:spcPts val="0"/>
              </a:spcAft>
              <a:buSzPts val="440"/>
              <a:buNone/>
            </a:pPr>
            <a:r>
              <a:rPr lang="en" sz="1820">
                <a:solidFill>
                  <a:srgbClr val="FFFFFF"/>
                </a:solidFill>
              </a:rPr>
              <a:t>United for Impact”</a:t>
            </a:r>
            <a:endParaRPr sz="1820">
              <a:solidFill>
                <a:srgbClr val="FFFFFF"/>
              </a:solidFill>
            </a:endParaRPr>
          </a:p>
          <a:p>
            <a:pPr marL="0" lvl="0" indent="0" algn="ctr" rtl="0">
              <a:spcBef>
                <a:spcPts val="0"/>
              </a:spcBef>
              <a:spcAft>
                <a:spcPts val="0"/>
              </a:spcAft>
              <a:buSzPts val="440"/>
              <a:buNone/>
            </a:pPr>
            <a:r>
              <a:rPr lang="en" sz="1820">
                <a:solidFill>
                  <a:srgbClr val="FFFFFF"/>
                </a:solidFill>
              </a:rPr>
              <a:t>June 11, 2026</a:t>
            </a:r>
            <a:endParaRPr sz="1820">
              <a:solidFill>
                <a:srgbClr val="FFFFFF"/>
              </a:solidFill>
            </a:endParaRPr>
          </a:p>
          <a:p>
            <a:pPr marL="0" lvl="0" indent="0" algn="ctr" rtl="0">
              <a:spcBef>
                <a:spcPts val="0"/>
              </a:spcBef>
              <a:spcAft>
                <a:spcPts val="0"/>
              </a:spcAft>
              <a:buSzPts val="440"/>
              <a:buNone/>
            </a:pPr>
            <a:r>
              <a:rPr lang="en" sz="1820">
                <a:solidFill>
                  <a:srgbClr val="FFFFFF"/>
                </a:solidFill>
              </a:rPr>
              <a:t>Pleasanton, CA</a:t>
            </a:r>
            <a:endParaRPr sz="182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82"/>
        <p:cNvGrpSpPr/>
        <p:nvPr/>
      </p:nvGrpSpPr>
      <p:grpSpPr>
        <a:xfrm>
          <a:off x="0" y="0"/>
          <a:ext cx="0" cy="0"/>
          <a:chOff x="0" y="0"/>
          <a:chExt cx="0" cy="0"/>
        </a:xfrm>
      </p:grpSpPr>
      <p:sp>
        <p:nvSpPr>
          <p:cNvPr id="183" name="Google Shape;183;p36"/>
          <p:cNvSpPr txBox="1">
            <a:spLocks noGrp="1"/>
          </p:cNvSpPr>
          <p:nvPr>
            <p:ph type="title"/>
          </p:nvPr>
        </p:nvSpPr>
        <p:spPr>
          <a:xfrm>
            <a:off x="311700" y="593367"/>
            <a:ext cx="8520600" cy="763500"/>
          </a:xfrm>
          <a:prstGeom prst="rect">
            <a:avLst/>
          </a:prstGeom>
          <a:solidFill>
            <a:srgbClr val="1155CC"/>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00"/>
                </a:solidFill>
              </a:rPr>
              <a:t>Schools improve when </a:t>
            </a:r>
            <a:endParaRPr sz="3600">
              <a:solidFill>
                <a:srgbClr val="FFFF00"/>
              </a:solidFill>
            </a:endParaRPr>
          </a:p>
        </p:txBody>
      </p:sp>
      <p:sp>
        <p:nvSpPr>
          <p:cNvPr id="184" name="Google Shape;184;p36"/>
          <p:cNvSpPr txBox="1">
            <a:spLocks noGrp="1"/>
          </p:cNvSpPr>
          <p:nvPr>
            <p:ph type="body" idx="1"/>
          </p:nvPr>
        </p:nvSpPr>
        <p:spPr>
          <a:xfrm>
            <a:off x="311700" y="1536633"/>
            <a:ext cx="8520600" cy="4555200"/>
          </a:xfrm>
          <a:prstGeom prst="rect">
            <a:avLst/>
          </a:prstGeom>
          <a:solidFill>
            <a:srgbClr val="FFFFFF"/>
          </a:solidFill>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endParaRPr sz="3600">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4000">
                <a:solidFill>
                  <a:schemeClr val="dk1"/>
                </a:solidFill>
              </a:rPr>
              <a:t>leaders build </a:t>
            </a:r>
            <a:endParaRPr sz="4000">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4000" b="1">
                <a:solidFill>
                  <a:schemeClr val="dk1"/>
                </a:solidFill>
              </a:rPr>
              <a:t>teaching capacity and </a:t>
            </a:r>
            <a:endParaRPr sz="4000" b="1">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4000" b="1">
                <a:solidFill>
                  <a:schemeClr val="dk1"/>
                </a:solidFill>
              </a:rPr>
              <a:t>professional capital</a:t>
            </a:r>
            <a:endParaRPr sz="4000">
              <a:solidFill>
                <a:schemeClr val="dk1"/>
              </a:solidFill>
            </a:endParaRPr>
          </a:p>
          <a:p>
            <a:pPr marL="0" lvl="0" indent="0" algn="l" rtl="0">
              <a:lnSpc>
                <a:spcPct val="115000"/>
              </a:lnSpc>
              <a:spcBef>
                <a:spcPts val="0"/>
              </a:spcBef>
              <a:spcAft>
                <a:spcPts val="1200"/>
              </a:spcAft>
              <a:buNone/>
            </a:pPr>
            <a:endParaRPr sz="4000"/>
          </a:p>
        </p:txBody>
      </p:sp>
      <p:sp>
        <p:nvSpPr>
          <p:cNvPr id="185" name="Google Shape;185;p3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10</a:t>
            </a:fld>
            <a:endParaRPr>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7" descr="Beautify as image"/>
          <p:cNvPicPr preferRelativeResize="0"/>
          <p:nvPr/>
        </p:nvPicPr>
        <p:blipFill>
          <a:blip r:embed="rId3">
            <a:alphaModFix/>
          </a:blip>
          <a:stretch>
            <a:fillRect/>
          </a:stretch>
        </p:blipFill>
        <p:spPr>
          <a:xfrm>
            <a:off x="0" y="30822"/>
            <a:ext cx="9144000" cy="6827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94"/>
        <p:cNvGrpSpPr/>
        <p:nvPr/>
      </p:nvGrpSpPr>
      <p:grpSpPr>
        <a:xfrm>
          <a:off x="0" y="0"/>
          <a:ext cx="0" cy="0"/>
          <a:chOff x="0" y="0"/>
          <a:chExt cx="0" cy="0"/>
        </a:xfrm>
      </p:grpSpPr>
      <p:sp>
        <p:nvSpPr>
          <p:cNvPr id="195" name="Google Shape;195;p38"/>
          <p:cNvSpPr txBox="1">
            <a:spLocks noGrp="1"/>
          </p:cNvSpPr>
          <p:nvPr>
            <p:ph type="title"/>
          </p:nvPr>
        </p:nvSpPr>
        <p:spPr>
          <a:xfrm>
            <a:off x="205775" y="0"/>
            <a:ext cx="8775000" cy="124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rgbClr val="FFFF00"/>
                </a:solidFill>
                <a:latin typeface="Oswald"/>
                <a:ea typeface="Oswald"/>
                <a:cs typeface="Oswald"/>
                <a:sym typeface="Oswald"/>
              </a:rPr>
              <a:t>So what should leaders do to build professional capital?</a:t>
            </a:r>
            <a:endParaRPr sz="3300">
              <a:solidFill>
                <a:srgbClr val="FFFF00"/>
              </a:solidFill>
              <a:latin typeface="Oswald"/>
              <a:ea typeface="Oswald"/>
              <a:cs typeface="Oswald"/>
              <a:sym typeface="Oswald"/>
            </a:endParaRPr>
          </a:p>
        </p:txBody>
      </p:sp>
      <p:pic>
        <p:nvPicPr>
          <p:cNvPr id="196" name="Google Shape;196;p38" descr="Cartoon scheming boy | Free SVG"/>
          <p:cNvPicPr preferRelativeResize="0"/>
          <p:nvPr/>
        </p:nvPicPr>
        <p:blipFill>
          <a:blip r:embed="rId3">
            <a:alphaModFix/>
          </a:blip>
          <a:stretch>
            <a:fillRect/>
          </a:stretch>
        </p:blipFill>
        <p:spPr>
          <a:xfrm>
            <a:off x="3247250" y="4717622"/>
            <a:ext cx="1783076" cy="1783075"/>
          </a:xfrm>
          <a:prstGeom prst="rect">
            <a:avLst/>
          </a:prstGeom>
          <a:noFill/>
          <a:ln>
            <a:noFill/>
          </a:ln>
        </p:spPr>
      </p:pic>
      <p:sp>
        <p:nvSpPr>
          <p:cNvPr id="197" name="Google Shape;197;p38"/>
          <p:cNvSpPr/>
          <p:nvPr/>
        </p:nvSpPr>
        <p:spPr>
          <a:xfrm>
            <a:off x="-180950" y="1356875"/>
            <a:ext cx="3204000" cy="2730300"/>
          </a:xfrm>
          <a:prstGeom prst="cloudCallout">
            <a:avLst>
              <a:gd name="adj1" fmla="val -32816"/>
              <a:gd name="adj2" fmla="val 9193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t>PREPARE them! </a:t>
            </a:r>
            <a:r>
              <a:rPr lang="en" sz="2000" b="1"/>
              <a:t>(expectations, materials,</a:t>
            </a:r>
            <a:endParaRPr sz="2000" b="1"/>
          </a:p>
          <a:p>
            <a:pPr marL="0" lvl="0" indent="0" algn="ctr" rtl="0">
              <a:spcBef>
                <a:spcPts val="0"/>
              </a:spcBef>
              <a:spcAft>
                <a:spcPts val="0"/>
              </a:spcAft>
              <a:buNone/>
            </a:pPr>
            <a:r>
              <a:rPr lang="en" sz="2000" b="1"/>
              <a:t>what  success looks like)</a:t>
            </a:r>
            <a:endParaRPr sz="2000" b="1"/>
          </a:p>
        </p:txBody>
      </p:sp>
      <p:sp>
        <p:nvSpPr>
          <p:cNvPr id="198" name="Google Shape;198;p38"/>
          <p:cNvSpPr/>
          <p:nvPr/>
        </p:nvSpPr>
        <p:spPr>
          <a:xfrm>
            <a:off x="2790725" y="1139250"/>
            <a:ext cx="2986200" cy="29151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800" b="1"/>
              <a:t>CONNECT them! </a:t>
            </a:r>
            <a:endParaRPr sz="2800" b="1"/>
          </a:p>
          <a:p>
            <a:pPr marL="0" lvl="0" indent="0" algn="ctr" rtl="0">
              <a:lnSpc>
                <a:spcPct val="115000"/>
              </a:lnSpc>
              <a:spcBef>
                <a:spcPts val="0"/>
              </a:spcBef>
              <a:spcAft>
                <a:spcPts val="0"/>
              </a:spcAft>
              <a:buNone/>
            </a:pPr>
            <a:r>
              <a:rPr lang="en" sz="2000" b="1"/>
              <a:t>(who to go to, visibility, belonging)</a:t>
            </a:r>
            <a:endParaRPr sz="2000" b="1"/>
          </a:p>
        </p:txBody>
      </p:sp>
      <p:sp>
        <p:nvSpPr>
          <p:cNvPr id="199" name="Google Shape;199;p38"/>
          <p:cNvSpPr/>
          <p:nvPr/>
        </p:nvSpPr>
        <p:spPr>
          <a:xfrm>
            <a:off x="5648575" y="1356874"/>
            <a:ext cx="3591118" cy="3023739"/>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900" b="1" dirty="0"/>
              <a:t>    </a:t>
            </a:r>
            <a:endParaRPr sz="2900" b="1" dirty="0"/>
          </a:p>
          <a:p>
            <a:pPr marL="0" lvl="0" indent="0" algn="ctr" rtl="0">
              <a:lnSpc>
                <a:spcPct val="115000"/>
              </a:lnSpc>
              <a:spcBef>
                <a:spcPts val="0"/>
              </a:spcBef>
              <a:spcAft>
                <a:spcPts val="0"/>
              </a:spcAft>
              <a:buNone/>
            </a:pPr>
            <a:r>
              <a:rPr lang="en" sz="2900" b="1" dirty="0"/>
              <a:t>SUPORT them! </a:t>
            </a:r>
            <a:r>
              <a:rPr lang="en" sz="2000" b="1" dirty="0"/>
              <a:t>(feedback, guidance, someone stepping in)</a:t>
            </a:r>
            <a:endParaRPr sz="2000" b="1" dirty="0">
              <a:solidFill>
                <a:srgbClr val="000000"/>
              </a:solidFill>
            </a:endParaRPr>
          </a:p>
          <a:p>
            <a:pPr marL="0" lvl="0" indent="0" algn="ctr" rtl="0">
              <a:spcBef>
                <a:spcPts val="0"/>
              </a:spcBef>
              <a:spcAft>
                <a:spcPts val="0"/>
              </a:spcAft>
              <a:buNone/>
            </a:pPr>
            <a:endParaRPr dirty="0"/>
          </a:p>
        </p:txBody>
      </p:sp>
      <p:pic>
        <p:nvPicPr>
          <p:cNvPr id="200" name="Google Shape;200;p38" descr="Thinking about playing basketball | Public domain vectors"/>
          <p:cNvPicPr preferRelativeResize="0"/>
          <p:nvPr/>
        </p:nvPicPr>
        <p:blipFill rotWithShape="1">
          <a:blip r:embed="rId4">
            <a:alphaModFix/>
          </a:blip>
          <a:srcRect l="33431" t="46510"/>
          <a:stretch/>
        </p:blipFill>
        <p:spPr>
          <a:xfrm>
            <a:off x="311700" y="4717633"/>
            <a:ext cx="1242575" cy="1843934"/>
          </a:xfrm>
          <a:prstGeom prst="rect">
            <a:avLst/>
          </a:prstGeom>
          <a:noFill/>
          <a:ln>
            <a:noFill/>
          </a:ln>
        </p:spPr>
      </p:pic>
      <p:pic>
        <p:nvPicPr>
          <p:cNvPr id="201" name="Google Shape;201;p38" descr="Thinking about jumping | Public domain vectors"/>
          <p:cNvPicPr preferRelativeResize="0"/>
          <p:nvPr/>
        </p:nvPicPr>
        <p:blipFill rotWithShape="1">
          <a:blip r:embed="rId5">
            <a:alphaModFix/>
          </a:blip>
          <a:srcRect l="37559" t="46735"/>
          <a:stretch/>
        </p:blipFill>
        <p:spPr>
          <a:xfrm>
            <a:off x="6047600" y="4591333"/>
            <a:ext cx="1131850" cy="1783066"/>
          </a:xfrm>
          <a:prstGeom prst="rect">
            <a:avLst/>
          </a:prstGeom>
          <a:noFill/>
          <a:ln>
            <a:noFill/>
          </a:ln>
        </p:spPr>
      </p:pic>
      <p:sp>
        <p:nvSpPr>
          <p:cNvPr id="202" name="Google Shape;202;p3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12</a:t>
            </a:fld>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206"/>
        <p:cNvGrpSpPr/>
        <p:nvPr/>
      </p:nvGrpSpPr>
      <p:grpSpPr>
        <a:xfrm>
          <a:off x="0" y="0"/>
          <a:ext cx="0" cy="0"/>
          <a:chOff x="0" y="0"/>
          <a:chExt cx="0" cy="0"/>
        </a:xfrm>
      </p:grpSpPr>
      <p:sp>
        <p:nvSpPr>
          <p:cNvPr id="207" name="Google Shape;207;p39"/>
          <p:cNvSpPr txBox="1">
            <a:spLocks noGrp="1"/>
          </p:cNvSpPr>
          <p:nvPr>
            <p:ph type="title"/>
          </p:nvPr>
        </p:nvSpPr>
        <p:spPr>
          <a:xfrm>
            <a:off x="249100" y="92033"/>
            <a:ext cx="8739000" cy="763500"/>
          </a:xfrm>
          <a:prstGeom prst="rect">
            <a:avLst/>
          </a:prstGeom>
          <a:solidFill>
            <a:srgbClr val="1155CC"/>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FFFF00"/>
                </a:solidFill>
              </a:rPr>
              <a:t>Goals and Objectives:</a:t>
            </a:r>
            <a:endParaRPr sz="3520" b="1">
              <a:solidFill>
                <a:srgbClr val="FFFF00"/>
              </a:solidFill>
            </a:endParaRPr>
          </a:p>
        </p:txBody>
      </p:sp>
      <p:sp>
        <p:nvSpPr>
          <p:cNvPr id="208" name="Google Shape;208;p39"/>
          <p:cNvSpPr txBox="1">
            <a:spLocks noGrp="1"/>
          </p:cNvSpPr>
          <p:nvPr>
            <p:ph type="body" idx="1"/>
          </p:nvPr>
        </p:nvSpPr>
        <p:spPr>
          <a:xfrm>
            <a:off x="202500" y="855633"/>
            <a:ext cx="8739000" cy="57645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00"/>
                </a:solidFill>
              </a:rPr>
              <a:t>Discuss and Identify:</a:t>
            </a:r>
            <a:endParaRPr sz="2000">
              <a:solidFill>
                <a:srgbClr val="000000"/>
              </a:solidFill>
            </a:endParaRPr>
          </a:p>
        </p:txBody>
      </p:sp>
      <p:sp>
        <p:nvSpPr>
          <p:cNvPr id="209" name="Google Shape;209;p39"/>
          <p:cNvSpPr txBox="1">
            <a:spLocks noGrp="1"/>
          </p:cNvSpPr>
          <p:nvPr>
            <p:ph type="sldNum" idx="12"/>
          </p:nvPr>
        </p:nvSpPr>
        <p:spPr>
          <a:xfrm>
            <a:off x="8472458" y="6217623"/>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13</a:t>
            </a:fld>
            <a:endParaRPr/>
          </a:p>
        </p:txBody>
      </p:sp>
      <p:sp>
        <p:nvSpPr>
          <p:cNvPr id="210" name="Google Shape;210;p39"/>
          <p:cNvSpPr/>
          <p:nvPr/>
        </p:nvSpPr>
        <p:spPr>
          <a:xfrm>
            <a:off x="1253400" y="4474767"/>
            <a:ext cx="2209800" cy="1505100"/>
          </a:xfrm>
          <a:prstGeom prst="roundRect">
            <a:avLst>
              <a:gd name="adj" fmla="val 16667"/>
            </a:avLst>
          </a:prstGeom>
          <a:solidFill>
            <a:srgbClr val="FFFF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rPr>
              <a:t>2) Challenges</a:t>
            </a:r>
            <a:endParaRPr sz="1800" b="1"/>
          </a:p>
        </p:txBody>
      </p:sp>
      <p:sp>
        <p:nvSpPr>
          <p:cNvPr id="211" name="Google Shape;211;p39"/>
          <p:cNvSpPr/>
          <p:nvPr/>
        </p:nvSpPr>
        <p:spPr>
          <a:xfrm>
            <a:off x="4091200" y="2055533"/>
            <a:ext cx="3016200" cy="1505100"/>
          </a:xfrm>
          <a:prstGeom prst="roundRect">
            <a:avLst>
              <a:gd name="adj" fmla="val 16667"/>
            </a:avLst>
          </a:prstGeom>
          <a:solidFill>
            <a:srgbClr val="CFE2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3) Ways to </a:t>
            </a:r>
            <a:endParaRPr sz="1800" b="1"/>
          </a:p>
          <a:p>
            <a:pPr marL="0" lvl="0" indent="0" algn="ctr" rtl="0">
              <a:spcBef>
                <a:spcPts val="0"/>
              </a:spcBef>
              <a:spcAft>
                <a:spcPts val="0"/>
              </a:spcAft>
              <a:buNone/>
            </a:pPr>
            <a:r>
              <a:rPr lang="en" sz="1800" b="1"/>
              <a:t>Build Teaching Capacity and Professional Capital</a:t>
            </a:r>
            <a:endParaRPr sz="1800"/>
          </a:p>
        </p:txBody>
      </p:sp>
      <p:sp>
        <p:nvSpPr>
          <p:cNvPr id="212" name="Google Shape;212;p39"/>
          <p:cNvSpPr/>
          <p:nvPr/>
        </p:nvSpPr>
        <p:spPr>
          <a:xfrm>
            <a:off x="6131175" y="4903167"/>
            <a:ext cx="2474400" cy="1505100"/>
          </a:xfrm>
          <a:prstGeom prst="roundRect">
            <a:avLst>
              <a:gd name="adj" fmla="val 16667"/>
            </a:avLst>
          </a:prstGeom>
          <a:solidFill>
            <a:srgbClr val="CFE2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rPr>
              <a:t>4) Ways to </a:t>
            </a:r>
            <a:endParaRPr sz="1800" b="1">
              <a:solidFill>
                <a:schemeClr val="dk1"/>
              </a:solidFill>
            </a:endParaRPr>
          </a:p>
          <a:p>
            <a:pPr marL="0" lvl="0" indent="0" algn="ctr" rtl="0">
              <a:spcBef>
                <a:spcPts val="0"/>
              </a:spcBef>
              <a:spcAft>
                <a:spcPts val="0"/>
              </a:spcAft>
              <a:buNone/>
            </a:pPr>
            <a:r>
              <a:rPr lang="en" sz="1800" b="1">
                <a:solidFill>
                  <a:schemeClr val="dk1"/>
                </a:solidFill>
              </a:rPr>
              <a:t>Recruit and Retain </a:t>
            </a:r>
            <a:endParaRPr sz="1800" b="1">
              <a:solidFill>
                <a:schemeClr val="dk1"/>
              </a:solidFill>
            </a:endParaRPr>
          </a:p>
          <a:p>
            <a:pPr marL="0" lvl="0" indent="0" algn="ctr" rtl="0">
              <a:spcBef>
                <a:spcPts val="0"/>
              </a:spcBef>
              <a:spcAft>
                <a:spcPts val="0"/>
              </a:spcAft>
              <a:buNone/>
            </a:pPr>
            <a:r>
              <a:rPr lang="en" sz="1800" b="1">
                <a:solidFill>
                  <a:schemeClr val="dk1"/>
                </a:solidFill>
              </a:rPr>
              <a:t>Guest Teachers </a:t>
            </a:r>
            <a:endParaRPr sz="1800" b="1">
              <a:solidFill>
                <a:schemeClr val="dk1"/>
              </a:solidFill>
            </a:endParaRPr>
          </a:p>
        </p:txBody>
      </p:sp>
      <p:sp>
        <p:nvSpPr>
          <p:cNvPr id="213" name="Google Shape;213;p39"/>
          <p:cNvSpPr/>
          <p:nvPr/>
        </p:nvSpPr>
        <p:spPr>
          <a:xfrm>
            <a:off x="699775" y="1931033"/>
            <a:ext cx="1875600" cy="1198800"/>
          </a:xfrm>
          <a:prstGeom prst="roundRect">
            <a:avLst>
              <a:gd name="adj" fmla="val 16667"/>
            </a:avLst>
          </a:prstGeom>
          <a:solidFill>
            <a:srgbClr val="FFFF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ctr" rtl="0">
              <a:spcBef>
                <a:spcPts val="0"/>
              </a:spcBef>
              <a:spcAft>
                <a:spcPts val="0"/>
              </a:spcAft>
              <a:buSzPts val="1800"/>
              <a:buAutoNum type="arabicParenR"/>
            </a:pPr>
            <a:r>
              <a:rPr lang="en" sz="1800" b="1"/>
              <a:t>Invisible </a:t>
            </a:r>
            <a:endParaRPr sz="1800" b="1"/>
          </a:p>
          <a:p>
            <a:pPr marL="457200" lvl="0" indent="0" algn="ctr" rtl="0">
              <a:spcBef>
                <a:spcPts val="0"/>
              </a:spcBef>
              <a:spcAft>
                <a:spcPts val="0"/>
              </a:spcAft>
              <a:buNone/>
            </a:pPr>
            <a:r>
              <a:rPr lang="en" sz="1800" b="1"/>
              <a:t>Guest Teachers</a:t>
            </a:r>
            <a:endParaRPr sz="1800"/>
          </a:p>
        </p:txBody>
      </p:sp>
      <p:cxnSp>
        <p:nvCxnSpPr>
          <p:cNvPr id="214" name="Google Shape;214;p39"/>
          <p:cNvCxnSpPr>
            <a:stCxn id="210" idx="1"/>
            <a:endCxn id="213" idx="3"/>
          </p:cNvCxnSpPr>
          <p:nvPr/>
        </p:nvCxnSpPr>
        <p:spPr>
          <a:xfrm rot="10800000" flipH="1">
            <a:off x="1253400" y="2530317"/>
            <a:ext cx="1322100" cy="2697000"/>
          </a:xfrm>
          <a:prstGeom prst="curvedConnector5">
            <a:avLst>
              <a:gd name="adj1" fmla="val -18011"/>
              <a:gd name="adj2" fmla="val 52843"/>
              <a:gd name="adj3" fmla="val 118002"/>
            </a:avLst>
          </a:prstGeom>
          <a:noFill/>
          <a:ln w="28575" cap="flat" cmpd="sng">
            <a:solidFill>
              <a:srgbClr val="666666"/>
            </a:solidFill>
            <a:prstDash val="lgDash"/>
            <a:round/>
            <a:headEnd type="none" w="med" len="med"/>
            <a:tailEnd type="none" w="med" len="med"/>
          </a:ln>
        </p:spPr>
      </p:cxnSp>
      <p:cxnSp>
        <p:nvCxnSpPr>
          <p:cNvPr id="215" name="Google Shape;215;p39"/>
          <p:cNvCxnSpPr>
            <a:stCxn id="212" idx="1"/>
            <a:endCxn id="211" idx="3"/>
          </p:cNvCxnSpPr>
          <p:nvPr/>
        </p:nvCxnSpPr>
        <p:spPr>
          <a:xfrm rot="10800000" flipH="1">
            <a:off x="6131175" y="2808117"/>
            <a:ext cx="976200" cy="2847600"/>
          </a:xfrm>
          <a:prstGeom prst="curvedConnector5">
            <a:avLst>
              <a:gd name="adj1" fmla="val -24393"/>
              <a:gd name="adj2" fmla="val 50001"/>
              <a:gd name="adj3" fmla="val 124396"/>
            </a:avLst>
          </a:prstGeom>
          <a:noFill/>
          <a:ln w="28575" cap="flat" cmpd="sng">
            <a:solidFill>
              <a:schemeClr val="dk2"/>
            </a:solidFill>
            <a:prstDash val="lgDash"/>
            <a:round/>
            <a:headEnd type="none" w="med" len="med"/>
            <a:tailEnd type="none" w="med" len="med"/>
          </a:ln>
        </p:spPr>
      </p:cxnSp>
      <p:cxnSp>
        <p:nvCxnSpPr>
          <p:cNvPr id="216" name="Google Shape;216;p39"/>
          <p:cNvCxnSpPr>
            <a:stCxn id="211" idx="1"/>
            <a:endCxn id="210" idx="2"/>
          </p:cNvCxnSpPr>
          <p:nvPr/>
        </p:nvCxnSpPr>
        <p:spPr>
          <a:xfrm flipH="1">
            <a:off x="2358400" y="2808083"/>
            <a:ext cx="1732800" cy="3171900"/>
          </a:xfrm>
          <a:prstGeom prst="curvedConnector4">
            <a:avLst>
              <a:gd name="adj1" fmla="val 18121"/>
              <a:gd name="adj2" fmla="val 110004"/>
            </a:avLst>
          </a:prstGeom>
          <a:noFill/>
          <a:ln w="28575" cap="flat" cmpd="sng">
            <a:solidFill>
              <a:schemeClr val="dk2"/>
            </a:solidFill>
            <a:prstDash val="lgDash"/>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
        <p:nvSpPr>
          <p:cNvPr id="221" name="Google Shape;221;p40"/>
          <p:cNvSpPr txBox="1">
            <a:spLocks noGrp="1"/>
          </p:cNvSpPr>
          <p:nvPr>
            <p:ph type="title"/>
          </p:nvPr>
        </p:nvSpPr>
        <p:spPr>
          <a:xfrm>
            <a:off x="285750" y="0"/>
            <a:ext cx="8572500" cy="889200"/>
          </a:xfrm>
          <a:prstGeom prst="rect">
            <a:avLst/>
          </a:prstGeom>
          <a:solidFill>
            <a:srgbClr val="000000">
              <a:alpha val="0"/>
            </a:srgbClr>
          </a:solidFill>
          <a:ln>
            <a:noFill/>
          </a:ln>
        </p:spPr>
        <p:txBody>
          <a:bodyPr spcFirstLastPara="1" wrap="square" lIns="0" tIns="0" rIns="0" bIns="0" anchor="ctr" anchorCtr="0">
            <a:normAutofit/>
          </a:bodyPr>
          <a:lstStyle/>
          <a:p>
            <a:pPr marL="0" lvl="0" indent="0" algn="l" rtl="0">
              <a:spcBef>
                <a:spcPts val="0"/>
              </a:spcBef>
              <a:spcAft>
                <a:spcPts val="0"/>
              </a:spcAft>
              <a:buNone/>
            </a:pPr>
            <a:r>
              <a:rPr lang="en" sz="3600" b="1">
                <a:solidFill>
                  <a:srgbClr val="FFFF00"/>
                </a:solidFill>
                <a:latin typeface="Arial"/>
                <a:ea typeface="Arial"/>
                <a:cs typeface="Arial"/>
                <a:sym typeface="Arial"/>
              </a:rPr>
              <a:t>Challenges &amp; Perspectives</a:t>
            </a:r>
            <a:endParaRPr sz="3600" b="1">
              <a:solidFill>
                <a:srgbClr val="FFFF00"/>
              </a:solidFill>
              <a:latin typeface="Arial"/>
              <a:ea typeface="Arial"/>
              <a:cs typeface="Arial"/>
              <a:sym typeface="Arial"/>
            </a:endParaRPr>
          </a:p>
        </p:txBody>
      </p:sp>
      <p:grpSp>
        <p:nvGrpSpPr>
          <p:cNvPr id="222" name="Google Shape;222;p40"/>
          <p:cNvGrpSpPr/>
          <p:nvPr/>
        </p:nvGrpSpPr>
        <p:grpSpPr>
          <a:xfrm>
            <a:off x="11" y="1396930"/>
            <a:ext cx="3044994" cy="5319579"/>
            <a:chOff x="285750" y="1047750"/>
            <a:chExt cx="2762400" cy="3619500"/>
          </a:xfrm>
        </p:grpSpPr>
        <p:sp>
          <p:nvSpPr>
            <p:cNvPr id="223" name="Google Shape;223;p40"/>
            <p:cNvSpPr/>
            <p:nvPr/>
          </p:nvSpPr>
          <p:spPr>
            <a:xfrm>
              <a:off x="285750" y="1047750"/>
              <a:ext cx="2762400" cy="3619500"/>
            </a:xfrm>
            <a:prstGeom prst="roundRect">
              <a:avLst>
                <a:gd name="adj" fmla="val 5172"/>
              </a:avLst>
            </a:prstGeom>
            <a:solidFill>
              <a:srgbClr val="EEEEEE"/>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4" name="Google Shape;224;p40"/>
            <p:cNvSpPr/>
            <p:nvPr/>
          </p:nvSpPr>
          <p:spPr>
            <a:xfrm>
              <a:off x="285750" y="1047750"/>
              <a:ext cx="2762400" cy="476400"/>
            </a:xfrm>
            <a:prstGeom prst="roundRect">
              <a:avLst>
                <a:gd name="adj" fmla="val 30000"/>
              </a:avLst>
            </a:prstGeom>
            <a:solidFill>
              <a:srgbClr val="D9D9D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5" name="Google Shape;225;p40"/>
            <p:cNvSpPr txBox="1"/>
            <p:nvPr/>
          </p:nvSpPr>
          <p:spPr>
            <a:xfrm>
              <a:off x="381000" y="1095375"/>
              <a:ext cx="2571900" cy="381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764" b="1">
                  <a:solidFill>
                    <a:srgbClr val="000000"/>
                  </a:solidFill>
                  <a:latin typeface="Arial"/>
                  <a:ea typeface="Arial"/>
                  <a:cs typeface="Arial"/>
                  <a:sym typeface="Arial"/>
                </a:rPr>
                <a:t>Substitutes</a:t>
              </a:r>
              <a:endParaRPr sz="1764" b="1">
                <a:solidFill>
                  <a:srgbClr val="000000"/>
                </a:solidFill>
                <a:latin typeface="Arial"/>
                <a:ea typeface="Arial"/>
                <a:cs typeface="Arial"/>
                <a:sym typeface="Arial"/>
              </a:endParaRPr>
            </a:p>
          </p:txBody>
        </p:sp>
        <p:sp>
          <p:nvSpPr>
            <p:cNvPr id="226" name="Google Shape;226;p40"/>
            <p:cNvSpPr txBox="1"/>
            <p:nvPr/>
          </p:nvSpPr>
          <p:spPr>
            <a:xfrm>
              <a:off x="381000" y="1619250"/>
              <a:ext cx="2571900" cy="2952900"/>
            </a:xfrm>
            <a:prstGeom prst="rect">
              <a:avLst/>
            </a:prstGeom>
            <a:noFill/>
            <a:ln>
              <a:noFill/>
            </a:ln>
          </p:spPr>
          <p:txBody>
            <a:bodyPr spcFirstLastPara="1" wrap="square" lIns="0" tIns="0" rIns="0" bIns="0" anchor="t" anchorCtr="0">
              <a:noAutofit/>
            </a:bodyPr>
            <a:lstStyle/>
            <a:p>
              <a:pPr marL="446742" lvl="0" indent="-285750" algn="l" rtl="0">
                <a:spcBef>
                  <a:spcPts val="0"/>
                </a:spcBef>
                <a:spcAft>
                  <a:spcPts val="0"/>
                </a:spcAft>
                <a:buClr>
                  <a:srgbClr val="333333"/>
                </a:buClr>
                <a:buSzPts val="1433"/>
                <a:buFont typeface="Arial" panose="020B0604020202020204" pitchFamily="34" charset="0"/>
                <a:buChar char="•"/>
              </a:pPr>
              <a:r>
                <a:rPr lang="en" sz="1433" dirty="0">
                  <a:solidFill>
                    <a:srgbClr val="333333"/>
                  </a:solidFill>
                  <a:latin typeface="Arial"/>
                  <a:ea typeface="Arial"/>
                  <a:cs typeface="Arial"/>
                  <a:sym typeface="Arial"/>
                </a:rPr>
                <a:t>Called with little time to familiarize with lesson plans</a:t>
              </a:r>
              <a:endParaRPr sz="1433" dirty="0">
                <a:solidFill>
                  <a:srgbClr val="333333"/>
                </a:solidFill>
                <a:latin typeface="Arial"/>
                <a:ea typeface="Arial"/>
                <a:cs typeface="Arial"/>
                <a:sym typeface="Arial"/>
              </a:endParaRPr>
            </a:p>
            <a:p>
              <a:pPr marL="446742" lvl="0" indent="-285750" algn="l" rtl="0">
                <a:spcBef>
                  <a:spcPts val="661"/>
                </a:spcBef>
                <a:spcAft>
                  <a:spcPts val="0"/>
                </a:spcAft>
                <a:buClr>
                  <a:srgbClr val="333333"/>
                </a:buClr>
                <a:buSzPts val="1433"/>
                <a:buFont typeface="Arial" panose="020B0604020202020204" pitchFamily="34" charset="0"/>
                <a:buChar char="•"/>
              </a:pPr>
              <a:r>
                <a:rPr lang="en" sz="1433" dirty="0">
                  <a:solidFill>
                    <a:srgbClr val="333333"/>
                  </a:solidFill>
                  <a:latin typeface="Arial"/>
                  <a:ea typeface="Arial"/>
                  <a:cs typeface="Arial"/>
                  <a:sym typeface="Arial"/>
                </a:rPr>
                <a:t>Unfamiliar with school site</a:t>
              </a:r>
              <a:endParaRPr sz="1433" dirty="0">
                <a:solidFill>
                  <a:srgbClr val="333333"/>
                </a:solidFill>
                <a:latin typeface="Arial"/>
                <a:ea typeface="Arial"/>
                <a:cs typeface="Arial"/>
                <a:sym typeface="Arial"/>
              </a:endParaRPr>
            </a:p>
            <a:p>
              <a:pPr marL="446742" lvl="0" indent="-285750" algn="l" rtl="0">
                <a:spcBef>
                  <a:spcPts val="661"/>
                </a:spcBef>
                <a:spcAft>
                  <a:spcPts val="0"/>
                </a:spcAft>
                <a:buClr>
                  <a:srgbClr val="333333"/>
                </a:buClr>
                <a:buSzPts val="1433"/>
                <a:buFont typeface="Arial" panose="020B0604020202020204" pitchFamily="34" charset="0"/>
                <a:buChar char="•"/>
              </a:pPr>
              <a:r>
                <a:rPr lang="en" sz="1433" dirty="0">
                  <a:solidFill>
                    <a:srgbClr val="333333"/>
                  </a:solidFill>
                  <a:latin typeface="Arial"/>
                  <a:ea typeface="Arial"/>
                  <a:cs typeface="Arial"/>
                  <a:sym typeface="Arial"/>
                </a:rPr>
                <a:t>Perceived as "warm body/babysitter"</a:t>
              </a:r>
              <a:endParaRPr sz="1433" dirty="0">
                <a:solidFill>
                  <a:srgbClr val="333333"/>
                </a:solidFill>
                <a:latin typeface="Arial"/>
                <a:ea typeface="Arial"/>
                <a:cs typeface="Arial"/>
                <a:sym typeface="Arial"/>
              </a:endParaRPr>
            </a:p>
            <a:p>
              <a:pPr marL="446742" lvl="0" indent="-285750" algn="l" rtl="0">
                <a:spcBef>
                  <a:spcPts val="661"/>
                </a:spcBef>
                <a:spcAft>
                  <a:spcPts val="0"/>
                </a:spcAft>
                <a:buClr>
                  <a:srgbClr val="333333"/>
                </a:buClr>
                <a:buSzPts val="1433"/>
                <a:buFont typeface="Arial" panose="020B0604020202020204" pitchFamily="34" charset="0"/>
                <a:buChar char="•"/>
              </a:pPr>
              <a:r>
                <a:rPr lang="en" sz="1433" dirty="0">
                  <a:solidFill>
                    <a:srgbClr val="333333"/>
                  </a:solidFill>
                  <a:latin typeface="Arial"/>
                  <a:ea typeface="Arial"/>
                  <a:cs typeface="Arial"/>
                  <a:sym typeface="Arial"/>
                </a:rPr>
                <a:t>Lesson plans with ed jargon (IEP, 504's)</a:t>
              </a:r>
              <a:endParaRPr sz="1433" dirty="0">
                <a:solidFill>
                  <a:srgbClr val="333333"/>
                </a:solidFill>
                <a:latin typeface="Arial"/>
                <a:ea typeface="Arial"/>
                <a:cs typeface="Arial"/>
                <a:sym typeface="Arial"/>
              </a:endParaRPr>
            </a:p>
            <a:p>
              <a:pPr marL="446742" lvl="0" indent="-285750" algn="l" rtl="0">
                <a:spcBef>
                  <a:spcPts val="661"/>
                </a:spcBef>
                <a:spcAft>
                  <a:spcPts val="0"/>
                </a:spcAft>
                <a:buClr>
                  <a:srgbClr val="333333"/>
                </a:buClr>
                <a:buSzPts val="1433"/>
                <a:buFont typeface="Arial" panose="020B0604020202020204" pitchFamily="34" charset="0"/>
                <a:buChar char="•"/>
              </a:pPr>
              <a:r>
                <a:rPr lang="en" sz="1433" dirty="0">
                  <a:solidFill>
                    <a:srgbClr val="333333"/>
                  </a:solidFill>
                  <a:latin typeface="Arial"/>
                  <a:ea typeface="Arial"/>
                  <a:cs typeface="Arial"/>
                  <a:sym typeface="Arial"/>
                </a:rPr>
                <a:t>Isolated (physically and socially)</a:t>
              </a:r>
              <a:endParaRPr sz="1433" dirty="0">
                <a:solidFill>
                  <a:srgbClr val="333333"/>
                </a:solidFill>
                <a:latin typeface="Arial"/>
                <a:ea typeface="Arial"/>
                <a:cs typeface="Arial"/>
                <a:sym typeface="Arial"/>
              </a:endParaRPr>
            </a:p>
            <a:p>
              <a:pPr marL="446742" lvl="0" indent="-285750" algn="l" rtl="0">
                <a:spcBef>
                  <a:spcPts val="661"/>
                </a:spcBef>
                <a:spcAft>
                  <a:spcPts val="0"/>
                </a:spcAft>
                <a:buClr>
                  <a:srgbClr val="333333"/>
                </a:buClr>
                <a:buSzPts val="1433"/>
                <a:buFont typeface="Arial" panose="020B0604020202020204" pitchFamily="34" charset="0"/>
                <a:buChar char="•"/>
              </a:pPr>
              <a:r>
                <a:rPr lang="en" sz="1433" dirty="0">
                  <a:solidFill>
                    <a:srgbClr val="333333"/>
                  </a:solidFill>
                  <a:latin typeface="Arial"/>
                  <a:ea typeface="Arial"/>
                  <a:cs typeface="Arial"/>
                  <a:sym typeface="Arial"/>
                </a:rPr>
                <a:t>Lack of union representation</a:t>
              </a:r>
              <a:endParaRPr sz="1433" dirty="0">
                <a:solidFill>
                  <a:srgbClr val="333333"/>
                </a:solidFill>
                <a:latin typeface="Arial"/>
                <a:ea typeface="Arial"/>
                <a:cs typeface="Arial"/>
                <a:sym typeface="Arial"/>
              </a:endParaRPr>
            </a:p>
            <a:p>
              <a:pPr marL="446742" lvl="0" indent="-285750" algn="l" rtl="0">
                <a:spcBef>
                  <a:spcPts val="661"/>
                </a:spcBef>
                <a:spcAft>
                  <a:spcPts val="0"/>
                </a:spcAft>
                <a:buClr>
                  <a:srgbClr val="333333"/>
                </a:buClr>
                <a:buSzPts val="1433"/>
                <a:buFont typeface="Arial" panose="020B0604020202020204" pitchFamily="34" charset="0"/>
                <a:buChar char="•"/>
              </a:pPr>
              <a:r>
                <a:rPr lang="en" sz="1433" dirty="0">
                  <a:solidFill>
                    <a:srgbClr val="333333"/>
                  </a:solidFill>
                  <a:latin typeface="Arial"/>
                  <a:ea typeface="Arial"/>
                  <a:cs typeface="Arial"/>
                  <a:sym typeface="Arial"/>
                </a:rPr>
                <a:t>Not trained in curriculum</a:t>
              </a:r>
              <a:r>
                <a:rPr lang="en" sz="1433" dirty="0">
                  <a:solidFill>
                    <a:srgbClr val="333333"/>
                  </a:solidFill>
                </a:rPr>
                <a:t>, technology, </a:t>
              </a:r>
              <a:r>
                <a:rPr lang="en" sz="1433" dirty="0">
                  <a:solidFill>
                    <a:srgbClr val="333333"/>
                  </a:solidFill>
                  <a:latin typeface="Arial"/>
                  <a:ea typeface="Arial"/>
                  <a:cs typeface="Arial"/>
                  <a:sym typeface="Arial"/>
                </a:rPr>
                <a:t>or classroom management</a:t>
              </a:r>
              <a:endParaRPr sz="1433" dirty="0">
                <a:solidFill>
                  <a:srgbClr val="333333"/>
                </a:solidFill>
                <a:latin typeface="Arial"/>
                <a:ea typeface="Arial"/>
                <a:cs typeface="Arial"/>
                <a:sym typeface="Arial"/>
              </a:endParaRPr>
            </a:p>
          </p:txBody>
        </p:sp>
      </p:grpSp>
      <p:grpSp>
        <p:nvGrpSpPr>
          <p:cNvPr id="227" name="Google Shape;227;p40"/>
          <p:cNvGrpSpPr/>
          <p:nvPr/>
        </p:nvGrpSpPr>
        <p:grpSpPr>
          <a:xfrm>
            <a:off x="3087724" y="1396948"/>
            <a:ext cx="2927719" cy="5319579"/>
            <a:chOff x="3190875" y="1047750"/>
            <a:chExt cx="2762400" cy="3619500"/>
          </a:xfrm>
        </p:grpSpPr>
        <p:sp>
          <p:nvSpPr>
            <p:cNvPr id="228" name="Google Shape;228;p40"/>
            <p:cNvSpPr/>
            <p:nvPr/>
          </p:nvSpPr>
          <p:spPr>
            <a:xfrm>
              <a:off x="3190875" y="1047750"/>
              <a:ext cx="2762400" cy="3619500"/>
            </a:xfrm>
            <a:prstGeom prst="roundRect">
              <a:avLst>
                <a:gd name="adj" fmla="val 5172"/>
              </a:avLst>
            </a:prstGeom>
            <a:solidFill>
              <a:srgbClr val="EEEEEE"/>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9" name="Google Shape;229;p40"/>
            <p:cNvSpPr/>
            <p:nvPr/>
          </p:nvSpPr>
          <p:spPr>
            <a:xfrm>
              <a:off x="3190875" y="1047750"/>
              <a:ext cx="2762400" cy="476400"/>
            </a:xfrm>
            <a:prstGeom prst="roundRect">
              <a:avLst>
                <a:gd name="adj" fmla="val 30000"/>
              </a:avLst>
            </a:prstGeom>
            <a:solidFill>
              <a:srgbClr val="FFE59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30" name="Google Shape;230;p40"/>
            <p:cNvSpPr txBox="1"/>
            <p:nvPr/>
          </p:nvSpPr>
          <p:spPr>
            <a:xfrm>
              <a:off x="3286125" y="1095375"/>
              <a:ext cx="2571900" cy="381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764" b="1">
                  <a:solidFill>
                    <a:srgbClr val="000000"/>
                  </a:solidFill>
                  <a:latin typeface="Arial"/>
                  <a:ea typeface="Arial"/>
                  <a:cs typeface="Arial"/>
                  <a:sym typeface="Arial"/>
                </a:rPr>
                <a:t>Classroom Teachers</a:t>
              </a:r>
              <a:endParaRPr sz="1764" b="1">
                <a:solidFill>
                  <a:srgbClr val="000000"/>
                </a:solidFill>
                <a:latin typeface="Arial"/>
                <a:ea typeface="Arial"/>
                <a:cs typeface="Arial"/>
                <a:sym typeface="Arial"/>
              </a:endParaRPr>
            </a:p>
          </p:txBody>
        </p:sp>
        <p:sp>
          <p:nvSpPr>
            <p:cNvPr id="231" name="Google Shape;231;p40"/>
            <p:cNvSpPr txBox="1"/>
            <p:nvPr/>
          </p:nvSpPr>
          <p:spPr>
            <a:xfrm>
              <a:off x="3286125" y="1619250"/>
              <a:ext cx="2571900" cy="2952900"/>
            </a:xfrm>
            <a:prstGeom prst="rect">
              <a:avLst/>
            </a:prstGeom>
            <a:noFill/>
            <a:ln>
              <a:noFill/>
            </a:ln>
          </p:spPr>
          <p:txBody>
            <a:bodyPr spcFirstLastPara="1" wrap="square" lIns="0" tIns="0" rIns="0" bIns="0" anchor="t" anchorCtr="0">
              <a:noAutofit/>
            </a:bodyPr>
            <a:lstStyle/>
            <a:p>
              <a:pPr marL="446748" lvl="0" indent="-285750" algn="l" rtl="0">
                <a:spcBef>
                  <a:spcPts val="0"/>
                </a:spcBef>
                <a:spcAft>
                  <a:spcPts val="0"/>
                </a:spcAft>
                <a:buClr>
                  <a:srgbClr val="333333"/>
                </a:buClr>
                <a:buSzPts val="1433"/>
                <a:buFont typeface="Arial" panose="020B0604020202020204" pitchFamily="34" charset="0"/>
                <a:buChar char="•"/>
              </a:pPr>
              <a:r>
                <a:rPr lang="en" sz="1433" dirty="0">
                  <a:solidFill>
                    <a:srgbClr val="333333"/>
                  </a:solidFill>
                  <a:latin typeface="Arial"/>
                  <a:ea typeface="Arial"/>
                  <a:cs typeface="Arial"/>
                  <a:sym typeface="Arial"/>
                </a:rPr>
                <a:t>Perception that they do not follow lesson plans</a:t>
              </a:r>
              <a:endParaRPr sz="1433" dirty="0">
                <a:solidFill>
                  <a:srgbClr val="333333"/>
                </a:solidFill>
                <a:latin typeface="Arial"/>
                <a:ea typeface="Arial"/>
                <a:cs typeface="Arial"/>
                <a:sym typeface="Arial"/>
              </a:endParaRPr>
            </a:p>
            <a:p>
              <a:pPr marL="446748" lvl="0" indent="-285750" algn="l" rtl="0">
                <a:spcBef>
                  <a:spcPts val="992"/>
                </a:spcBef>
                <a:spcAft>
                  <a:spcPts val="0"/>
                </a:spcAft>
                <a:buClr>
                  <a:srgbClr val="333333"/>
                </a:buClr>
                <a:buSzPts val="1433"/>
                <a:buFont typeface="Arial" panose="020B0604020202020204" pitchFamily="34" charset="0"/>
                <a:buChar char="•"/>
              </a:pPr>
              <a:r>
                <a:rPr lang="en" sz="1433" dirty="0">
                  <a:solidFill>
                    <a:srgbClr val="333333"/>
                  </a:solidFill>
                  <a:latin typeface="Arial"/>
                  <a:ea typeface="Arial"/>
                  <a:cs typeface="Arial"/>
                  <a:sym typeface="Arial"/>
                </a:rPr>
                <a:t>Assumption of lack of content knowledge or teaching experience</a:t>
              </a:r>
              <a:endParaRPr sz="1433" dirty="0">
                <a:solidFill>
                  <a:srgbClr val="333333"/>
                </a:solidFill>
                <a:latin typeface="Arial"/>
                <a:ea typeface="Arial"/>
                <a:cs typeface="Arial"/>
                <a:sym typeface="Arial"/>
              </a:endParaRPr>
            </a:p>
            <a:p>
              <a:pPr marL="446748" lvl="0" indent="-285750" algn="l" rtl="0">
                <a:spcBef>
                  <a:spcPts val="992"/>
                </a:spcBef>
                <a:spcAft>
                  <a:spcPts val="992"/>
                </a:spcAft>
                <a:buClr>
                  <a:srgbClr val="333333"/>
                </a:buClr>
                <a:buSzPts val="1433"/>
                <a:buFont typeface="Arial" panose="020B0604020202020204" pitchFamily="34" charset="0"/>
                <a:buChar char="•"/>
              </a:pPr>
              <a:r>
                <a:rPr lang="en" sz="1433" dirty="0">
                  <a:solidFill>
                    <a:srgbClr val="333333"/>
                  </a:solidFill>
                </a:rPr>
                <a:t>Not knowing the substitute or their teaching ability</a:t>
              </a:r>
              <a:endParaRPr sz="1433" dirty="0">
                <a:solidFill>
                  <a:srgbClr val="333333"/>
                </a:solidFill>
              </a:endParaRPr>
            </a:p>
          </p:txBody>
        </p:sp>
      </p:grpSp>
      <p:grpSp>
        <p:nvGrpSpPr>
          <p:cNvPr id="232" name="Google Shape;232;p40"/>
          <p:cNvGrpSpPr/>
          <p:nvPr/>
        </p:nvGrpSpPr>
        <p:grpSpPr>
          <a:xfrm>
            <a:off x="6098986" y="1396932"/>
            <a:ext cx="3044994" cy="5319579"/>
            <a:chOff x="6096000" y="1047750"/>
            <a:chExt cx="2762400" cy="3619500"/>
          </a:xfrm>
        </p:grpSpPr>
        <p:sp>
          <p:nvSpPr>
            <p:cNvPr id="233" name="Google Shape;233;p40"/>
            <p:cNvSpPr/>
            <p:nvPr/>
          </p:nvSpPr>
          <p:spPr>
            <a:xfrm>
              <a:off x="6096000" y="1047750"/>
              <a:ext cx="2762400" cy="3619500"/>
            </a:xfrm>
            <a:prstGeom prst="roundRect">
              <a:avLst>
                <a:gd name="adj" fmla="val 5172"/>
              </a:avLst>
            </a:prstGeom>
            <a:solidFill>
              <a:srgbClr val="EEEEEE"/>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34" name="Google Shape;234;p40"/>
            <p:cNvSpPr/>
            <p:nvPr/>
          </p:nvSpPr>
          <p:spPr>
            <a:xfrm>
              <a:off x="6096000" y="1047750"/>
              <a:ext cx="2762400" cy="476400"/>
            </a:xfrm>
            <a:prstGeom prst="roundRect">
              <a:avLst>
                <a:gd name="adj" fmla="val 30000"/>
              </a:avLst>
            </a:prstGeom>
            <a:solidFill>
              <a:srgbClr val="CFE2F3"/>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35" name="Google Shape;235;p40"/>
            <p:cNvSpPr txBox="1"/>
            <p:nvPr/>
          </p:nvSpPr>
          <p:spPr>
            <a:xfrm>
              <a:off x="6191250" y="1095375"/>
              <a:ext cx="2571900" cy="304099"/>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764" b="1" dirty="0">
                  <a:solidFill>
                    <a:srgbClr val="000000"/>
                  </a:solidFill>
                  <a:latin typeface="Arial"/>
                  <a:ea typeface="Arial"/>
                  <a:cs typeface="Arial"/>
                  <a:sym typeface="Arial"/>
                </a:rPr>
                <a:t>Site Leaders</a:t>
              </a:r>
              <a:endParaRPr sz="1764" b="1" dirty="0">
                <a:solidFill>
                  <a:srgbClr val="000000"/>
                </a:solidFill>
                <a:latin typeface="Arial"/>
                <a:ea typeface="Arial"/>
                <a:cs typeface="Arial"/>
                <a:sym typeface="Arial"/>
              </a:endParaRPr>
            </a:p>
          </p:txBody>
        </p:sp>
        <p:sp>
          <p:nvSpPr>
            <p:cNvPr id="236" name="Google Shape;236;p40"/>
            <p:cNvSpPr txBox="1"/>
            <p:nvPr/>
          </p:nvSpPr>
          <p:spPr>
            <a:xfrm>
              <a:off x="6230005" y="1622457"/>
              <a:ext cx="2418600" cy="2956800"/>
            </a:xfrm>
            <a:prstGeom prst="rect">
              <a:avLst/>
            </a:prstGeom>
            <a:noFill/>
            <a:ln>
              <a:noFill/>
            </a:ln>
          </p:spPr>
          <p:txBody>
            <a:bodyPr spcFirstLastPara="1" wrap="square" lIns="0" tIns="0" rIns="0" bIns="0" anchor="t" anchorCtr="0">
              <a:noAutofit/>
            </a:bodyPr>
            <a:lstStyle/>
            <a:p>
              <a:pPr marL="446737" lvl="0" indent="-285750" algn="l" rtl="0">
                <a:spcBef>
                  <a:spcPts val="0"/>
                </a:spcBef>
                <a:spcAft>
                  <a:spcPts val="0"/>
                </a:spcAft>
                <a:buClr>
                  <a:srgbClr val="333333"/>
                </a:buClr>
                <a:buSzPts val="1433"/>
                <a:buFont typeface="Arial" panose="020B0604020202020204" pitchFamily="34" charset="0"/>
                <a:buChar char="•"/>
              </a:pPr>
              <a:r>
                <a:rPr lang="en" sz="1433" dirty="0">
                  <a:solidFill>
                    <a:srgbClr val="333333"/>
                  </a:solidFill>
                  <a:latin typeface="Arial"/>
                  <a:ea typeface="Arial"/>
                  <a:cs typeface="Arial"/>
                  <a:sym typeface="Arial"/>
                </a:rPr>
                <a:t>Not enough substitutes - High demand for effective teachers</a:t>
              </a:r>
              <a:endParaRPr sz="1433" dirty="0">
                <a:solidFill>
                  <a:srgbClr val="333333"/>
                </a:solidFill>
                <a:latin typeface="Arial"/>
                <a:ea typeface="Arial"/>
                <a:cs typeface="Arial"/>
                <a:sym typeface="Arial"/>
              </a:endParaRPr>
            </a:p>
            <a:p>
              <a:pPr marL="446737" lvl="0" indent="-285750" algn="l" rtl="0">
                <a:spcBef>
                  <a:spcPts val="992"/>
                </a:spcBef>
                <a:spcAft>
                  <a:spcPts val="0"/>
                </a:spcAft>
                <a:buClr>
                  <a:srgbClr val="333333"/>
                </a:buClr>
                <a:buSzPts val="1433"/>
                <a:buFont typeface="Arial" panose="020B0604020202020204" pitchFamily="34" charset="0"/>
                <a:buChar char="•"/>
              </a:pPr>
              <a:r>
                <a:rPr lang="en" sz="1433" dirty="0">
                  <a:solidFill>
                    <a:srgbClr val="333333"/>
                  </a:solidFill>
                </a:rPr>
                <a:t>Lower test results due to substitute lesson plans are watered down when teachers are out for PD</a:t>
              </a:r>
              <a:endParaRPr sz="1433" dirty="0">
                <a:solidFill>
                  <a:srgbClr val="333333"/>
                </a:solidFill>
              </a:endParaRPr>
            </a:p>
            <a:p>
              <a:pPr marL="446737" lvl="0" indent="-285750" algn="l" rtl="0">
                <a:spcBef>
                  <a:spcPts val="992"/>
                </a:spcBef>
                <a:spcAft>
                  <a:spcPts val="0"/>
                </a:spcAft>
                <a:buClr>
                  <a:srgbClr val="333333"/>
                </a:buClr>
                <a:buSzPts val="1433"/>
                <a:buFont typeface="Arial" panose="020B0604020202020204" pitchFamily="34" charset="0"/>
                <a:buChar char="•"/>
              </a:pPr>
              <a:r>
                <a:rPr lang="en" sz="1433" dirty="0">
                  <a:solidFill>
                    <a:srgbClr val="333333"/>
                  </a:solidFill>
                  <a:latin typeface="Arial"/>
                  <a:ea typeface="Arial"/>
                  <a:cs typeface="Arial"/>
                  <a:sym typeface="Arial"/>
                </a:rPr>
                <a:t>Liability issues if not trained with ed codes or compliance with </a:t>
              </a:r>
              <a:r>
                <a:rPr lang="en" sz="1433" dirty="0" err="1">
                  <a:solidFill>
                    <a:srgbClr val="333333"/>
                  </a:solidFill>
                  <a:latin typeface="Arial"/>
                  <a:ea typeface="Arial"/>
                  <a:cs typeface="Arial"/>
                  <a:sym typeface="Arial"/>
                </a:rPr>
                <a:t>SpEd</a:t>
              </a:r>
              <a:endParaRPr sz="1433" dirty="0">
                <a:solidFill>
                  <a:srgbClr val="333333"/>
                </a:solidFill>
                <a:latin typeface="Arial"/>
                <a:ea typeface="Arial"/>
                <a:cs typeface="Arial"/>
                <a:sym typeface="Arial"/>
              </a:endParaRPr>
            </a:p>
            <a:p>
              <a:pPr marL="446737" lvl="0" indent="-285750" algn="l" rtl="0">
                <a:spcBef>
                  <a:spcPts val="992"/>
                </a:spcBef>
                <a:spcAft>
                  <a:spcPts val="992"/>
                </a:spcAft>
                <a:buClr>
                  <a:srgbClr val="333333"/>
                </a:buClr>
                <a:buSzPts val="1433"/>
                <a:buFont typeface="Arial" panose="020B0604020202020204" pitchFamily="34" charset="0"/>
                <a:buChar char="•"/>
              </a:pPr>
              <a:r>
                <a:rPr lang="en" sz="1433" dirty="0">
                  <a:solidFill>
                    <a:srgbClr val="333333"/>
                  </a:solidFill>
                </a:rPr>
                <a:t>High attrition rate of substitute teachers due to student behavior</a:t>
              </a:r>
              <a:endParaRPr sz="1433" dirty="0">
                <a:solidFill>
                  <a:srgbClr val="333333"/>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240"/>
        <p:cNvGrpSpPr/>
        <p:nvPr/>
      </p:nvGrpSpPr>
      <p:grpSpPr>
        <a:xfrm>
          <a:off x="0" y="0"/>
          <a:ext cx="0" cy="0"/>
          <a:chOff x="0" y="0"/>
          <a:chExt cx="0" cy="0"/>
        </a:xfrm>
      </p:grpSpPr>
      <p:sp>
        <p:nvSpPr>
          <p:cNvPr id="241" name="Google Shape;241;p41"/>
          <p:cNvSpPr txBox="1">
            <a:spLocks noGrp="1"/>
          </p:cNvSpPr>
          <p:nvPr>
            <p:ph type="title"/>
          </p:nvPr>
        </p:nvSpPr>
        <p:spPr>
          <a:xfrm>
            <a:off x="311700" y="98800"/>
            <a:ext cx="8520600" cy="877200"/>
          </a:xfrm>
          <a:prstGeom prst="rect">
            <a:avLst/>
          </a:prstGeom>
          <a:solidFill>
            <a:srgbClr val="1155CC"/>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a:solidFill>
                  <a:srgbClr val="FFFF00"/>
                </a:solidFill>
              </a:rPr>
              <a:t>Challenges of Substitute Teachers: </a:t>
            </a:r>
            <a:endParaRPr sz="3520">
              <a:solidFill>
                <a:srgbClr val="FFFF00"/>
              </a:solidFill>
            </a:endParaRPr>
          </a:p>
        </p:txBody>
      </p:sp>
      <p:sp>
        <p:nvSpPr>
          <p:cNvPr id="242" name="Google Shape;242;p41"/>
          <p:cNvSpPr txBox="1">
            <a:spLocks noGrp="1"/>
          </p:cNvSpPr>
          <p:nvPr>
            <p:ph type="body" idx="1"/>
          </p:nvPr>
        </p:nvSpPr>
        <p:spPr>
          <a:xfrm>
            <a:off x="338550" y="1041300"/>
            <a:ext cx="8466900" cy="4401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000000"/>
                </a:solidFill>
              </a:rPr>
              <a:t>What are other perceived CHALLENGES of Substitute Teachers, from the lens of the following individuals…</a:t>
            </a:r>
            <a:endParaRPr sz="2200">
              <a:solidFill>
                <a:srgbClr val="000000"/>
              </a:solidFill>
            </a:endParaRPr>
          </a:p>
          <a:p>
            <a:pPr marL="0" lvl="0" indent="0" algn="l" rtl="0">
              <a:spcBef>
                <a:spcPts val="1200"/>
              </a:spcBef>
              <a:spcAft>
                <a:spcPts val="0"/>
              </a:spcAft>
              <a:buNone/>
            </a:pPr>
            <a:r>
              <a:rPr lang="en" sz="2200">
                <a:solidFill>
                  <a:srgbClr val="000000"/>
                </a:solidFill>
              </a:rPr>
              <a:t>1) Substitute Teachers?</a:t>
            </a:r>
            <a:endParaRPr sz="2200">
              <a:solidFill>
                <a:srgbClr val="000000"/>
              </a:solidFill>
            </a:endParaRPr>
          </a:p>
          <a:p>
            <a:pPr marL="0" lvl="0" indent="0" algn="l" rtl="0">
              <a:spcBef>
                <a:spcPts val="1200"/>
              </a:spcBef>
              <a:spcAft>
                <a:spcPts val="0"/>
              </a:spcAft>
              <a:buNone/>
            </a:pPr>
            <a:r>
              <a:rPr lang="en" sz="2200">
                <a:solidFill>
                  <a:srgbClr val="000000"/>
                </a:solidFill>
              </a:rPr>
              <a:t>2) Classroom Teachers?</a:t>
            </a:r>
            <a:endParaRPr sz="2200">
              <a:solidFill>
                <a:srgbClr val="000000"/>
              </a:solidFill>
            </a:endParaRPr>
          </a:p>
          <a:p>
            <a:pPr marL="0" lvl="0" indent="0" algn="l" rtl="0">
              <a:spcBef>
                <a:spcPts val="1200"/>
              </a:spcBef>
              <a:spcAft>
                <a:spcPts val="0"/>
              </a:spcAft>
              <a:buNone/>
            </a:pPr>
            <a:r>
              <a:rPr lang="en" sz="2200">
                <a:solidFill>
                  <a:srgbClr val="000000"/>
                </a:solidFill>
              </a:rPr>
              <a:t>3) Site leaders?</a:t>
            </a:r>
            <a:endParaRPr sz="2200">
              <a:solidFill>
                <a:srgbClr val="000000"/>
              </a:solidFill>
            </a:endParaRPr>
          </a:p>
          <a:p>
            <a:pPr marL="0" lvl="0" indent="0" algn="l" rtl="0">
              <a:spcBef>
                <a:spcPts val="1200"/>
              </a:spcBef>
              <a:spcAft>
                <a:spcPts val="1200"/>
              </a:spcAft>
              <a:buNone/>
            </a:pPr>
            <a:r>
              <a:rPr lang="en" sz="2200">
                <a:solidFill>
                  <a:srgbClr val="000000"/>
                </a:solidFill>
              </a:rPr>
              <a:t>4) District Leaders?</a:t>
            </a:r>
            <a:endParaRPr sz="2200">
              <a:solidFill>
                <a:srgbClr val="000000"/>
              </a:solidFill>
            </a:endParaRPr>
          </a:p>
        </p:txBody>
      </p:sp>
      <p:pic>
        <p:nvPicPr>
          <p:cNvPr id="243" name="Google Shape;243;p41" descr="Challenge - Free of Charge Creative Commons Highway Sign image"/>
          <p:cNvPicPr preferRelativeResize="0"/>
          <p:nvPr/>
        </p:nvPicPr>
        <p:blipFill>
          <a:blip r:embed="rId3">
            <a:alphaModFix/>
          </a:blip>
          <a:stretch>
            <a:fillRect/>
          </a:stretch>
        </p:blipFill>
        <p:spPr>
          <a:xfrm>
            <a:off x="5236275" y="2090267"/>
            <a:ext cx="3569175" cy="2376476"/>
          </a:xfrm>
          <a:prstGeom prst="rect">
            <a:avLst/>
          </a:prstGeom>
          <a:noFill/>
          <a:ln>
            <a:noFill/>
          </a:ln>
        </p:spPr>
      </p:pic>
      <p:sp>
        <p:nvSpPr>
          <p:cNvPr id="244" name="Google Shape;244;p41"/>
          <p:cNvSpPr txBox="1"/>
          <p:nvPr/>
        </p:nvSpPr>
        <p:spPr>
          <a:xfrm>
            <a:off x="1402375" y="5614333"/>
            <a:ext cx="6174300" cy="615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Clr>
                <a:schemeClr val="dk1"/>
              </a:buClr>
              <a:buSzPts val="1100"/>
              <a:buFont typeface="Arial"/>
              <a:buNone/>
            </a:pPr>
            <a:r>
              <a:rPr lang="en" sz="2800" b="1">
                <a:solidFill>
                  <a:schemeClr val="dk1"/>
                </a:solidFill>
                <a:latin typeface="Oswald"/>
                <a:ea typeface="Oswald"/>
                <a:cs typeface="Oswald"/>
                <a:sym typeface="Oswald"/>
              </a:rPr>
              <a:t>Turn, Talk and Share Out: Challenges</a:t>
            </a:r>
            <a:endParaRPr sz="3520">
              <a:solidFill>
                <a:srgbClr val="FFFF00"/>
              </a:solidFill>
            </a:endParaRPr>
          </a:p>
        </p:txBody>
      </p:sp>
      <p:sp>
        <p:nvSpPr>
          <p:cNvPr id="245" name="Google Shape;245;p4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249"/>
        <p:cNvGrpSpPr/>
        <p:nvPr/>
      </p:nvGrpSpPr>
      <p:grpSpPr>
        <a:xfrm>
          <a:off x="0" y="0"/>
          <a:ext cx="0" cy="0"/>
          <a:chOff x="0" y="0"/>
          <a:chExt cx="0" cy="0"/>
        </a:xfrm>
      </p:grpSpPr>
      <p:sp>
        <p:nvSpPr>
          <p:cNvPr id="250" name="Google Shape;250;p42"/>
          <p:cNvSpPr txBox="1">
            <a:spLocks noGrp="1"/>
          </p:cNvSpPr>
          <p:nvPr>
            <p:ph type="title"/>
          </p:nvPr>
        </p:nvSpPr>
        <p:spPr>
          <a:xfrm>
            <a:off x="249100" y="92033"/>
            <a:ext cx="8739000" cy="763500"/>
          </a:xfrm>
          <a:prstGeom prst="rect">
            <a:avLst/>
          </a:prstGeom>
          <a:solidFill>
            <a:srgbClr val="1155CC"/>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FFFF00"/>
                </a:solidFill>
              </a:rPr>
              <a:t>Goals and Objectives:</a:t>
            </a:r>
            <a:endParaRPr sz="3520" b="1">
              <a:solidFill>
                <a:srgbClr val="FFFF00"/>
              </a:solidFill>
            </a:endParaRPr>
          </a:p>
        </p:txBody>
      </p:sp>
      <p:sp>
        <p:nvSpPr>
          <p:cNvPr id="251" name="Google Shape;251;p42"/>
          <p:cNvSpPr txBox="1">
            <a:spLocks noGrp="1"/>
          </p:cNvSpPr>
          <p:nvPr>
            <p:ph type="body" idx="1"/>
          </p:nvPr>
        </p:nvSpPr>
        <p:spPr>
          <a:xfrm>
            <a:off x="202500" y="855633"/>
            <a:ext cx="8739000" cy="57645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00"/>
                </a:solidFill>
              </a:rPr>
              <a:t>Discuss and Identify:</a:t>
            </a:r>
            <a:endParaRPr sz="2000">
              <a:solidFill>
                <a:srgbClr val="000000"/>
              </a:solidFill>
            </a:endParaRPr>
          </a:p>
        </p:txBody>
      </p:sp>
      <p:sp>
        <p:nvSpPr>
          <p:cNvPr id="252" name="Google Shape;252;p42"/>
          <p:cNvSpPr txBox="1">
            <a:spLocks noGrp="1"/>
          </p:cNvSpPr>
          <p:nvPr>
            <p:ph type="sldNum" idx="12"/>
          </p:nvPr>
        </p:nvSpPr>
        <p:spPr>
          <a:xfrm>
            <a:off x="8472458" y="6217623"/>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16</a:t>
            </a:fld>
            <a:endParaRPr/>
          </a:p>
          <a:p>
            <a:pPr marL="0" lvl="0" indent="0" algn="r" rtl="0">
              <a:spcBef>
                <a:spcPts val="0"/>
              </a:spcBef>
              <a:spcAft>
                <a:spcPts val="0"/>
              </a:spcAft>
              <a:buClr>
                <a:srgbClr val="000000"/>
              </a:buClr>
              <a:buSzPts val="1000"/>
              <a:buFont typeface="Arial"/>
              <a:buNone/>
            </a:pPr>
            <a:endParaRPr/>
          </a:p>
        </p:txBody>
      </p:sp>
      <p:sp>
        <p:nvSpPr>
          <p:cNvPr id="253" name="Google Shape;253;p42"/>
          <p:cNvSpPr/>
          <p:nvPr/>
        </p:nvSpPr>
        <p:spPr>
          <a:xfrm>
            <a:off x="1253400" y="4474767"/>
            <a:ext cx="2209800" cy="1505100"/>
          </a:xfrm>
          <a:prstGeom prst="roundRect">
            <a:avLst>
              <a:gd name="adj" fmla="val 16667"/>
            </a:avLst>
          </a:prstGeom>
          <a:solidFill>
            <a:srgbClr val="FFFF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rPr>
              <a:t>2) Challenges</a:t>
            </a:r>
            <a:endParaRPr sz="1800" b="1"/>
          </a:p>
        </p:txBody>
      </p:sp>
      <p:sp>
        <p:nvSpPr>
          <p:cNvPr id="254" name="Google Shape;254;p42"/>
          <p:cNvSpPr/>
          <p:nvPr/>
        </p:nvSpPr>
        <p:spPr>
          <a:xfrm>
            <a:off x="4091200" y="2055533"/>
            <a:ext cx="3016200" cy="1505100"/>
          </a:xfrm>
          <a:prstGeom prst="roundRect">
            <a:avLst>
              <a:gd name="adj" fmla="val 16667"/>
            </a:avLst>
          </a:prstGeom>
          <a:solidFill>
            <a:srgbClr val="FFFF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3) Ways to </a:t>
            </a:r>
            <a:endParaRPr sz="1800" b="1"/>
          </a:p>
          <a:p>
            <a:pPr marL="0" lvl="0" indent="0" algn="ctr" rtl="0">
              <a:spcBef>
                <a:spcPts val="0"/>
              </a:spcBef>
              <a:spcAft>
                <a:spcPts val="0"/>
              </a:spcAft>
              <a:buNone/>
            </a:pPr>
            <a:r>
              <a:rPr lang="en" sz="1800" b="1"/>
              <a:t>Build Teaching Capacity and Professional Capital</a:t>
            </a:r>
            <a:endParaRPr sz="1800"/>
          </a:p>
        </p:txBody>
      </p:sp>
      <p:sp>
        <p:nvSpPr>
          <p:cNvPr id="255" name="Google Shape;255;p42"/>
          <p:cNvSpPr/>
          <p:nvPr/>
        </p:nvSpPr>
        <p:spPr>
          <a:xfrm>
            <a:off x="6131175" y="4903167"/>
            <a:ext cx="2474400" cy="1505100"/>
          </a:xfrm>
          <a:prstGeom prst="roundRect">
            <a:avLst>
              <a:gd name="adj" fmla="val 16667"/>
            </a:avLst>
          </a:prstGeom>
          <a:solidFill>
            <a:srgbClr val="CFE2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rPr>
              <a:t>4) Ways to </a:t>
            </a:r>
            <a:endParaRPr sz="1800" b="1">
              <a:solidFill>
                <a:schemeClr val="dk1"/>
              </a:solidFill>
            </a:endParaRPr>
          </a:p>
          <a:p>
            <a:pPr marL="0" lvl="0" indent="0" algn="ctr" rtl="0">
              <a:spcBef>
                <a:spcPts val="0"/>
              </a:spcBef>
              <a:spcAft>
                <a:spcPts val="0"/>
              </a:spcAft>
              <a:buNone/>
            </a:pPr>
            <a:r>
              <a:rPr lang="en" sz="1800" b="1">
                <a:solidFill>
                  <a:schemeClr val="dk1"/>
                </a:solidFill>
              </a:rPr>
              <a:t>Recruit and Retain </a:t>
            </a:r>
            <a:endParaRPr sz="1800" b="1">
              <a:solidFill>
                <a:schemeClr val="dk1"/>
              </a:solidFill>
            </a:endParaRPr>
          </a:p>
          <a:p>
            <a:pPr marL="0" lvl="0" indent="0" algn="ctr" rtl="0">
              <a:spcBef>
                <a:spcPts val="0"/>
              </a:spcBef>
              <a:spcAft>
                <a:spcPts val="0"/>
              </a:spcAft>
              <a:buNone/>
            </a:pPr>
            <a:r>
              <a:rPr lang="en" sz="1800" b="1">
                <a:solidFill>
                  <a:schemeClr val="dk1"/>
                </a:solidFill>
              </a:rPr>
              <a:t>Guest Teachers </a:t>
            </a:r>
            <a:endParaRPr sz="1800" b="1">
              <a:solidFill>
                <a:schemeClr val="dk1"/>
              </a:solidFill>
            </a:endParaRPr>
          </a:p>
        </p:txBody>
      </p:sp>
      <p:sp>
        <p:nvSpPr>
          <p:cNvPr id="256" name="Google Shape;256;p42"/>
          <p:cNvSpPr/>
          <p:nvPr/>
        </p:nvSpPr>
        <p:spPr>
          <a:xfrm>
            <a:off x="486900" y="1931033"/>
            <a:ext cx="2665200" cy="1505100"/>
          </a:xfrm>
          <a:prstGeom prst="roundRect">
            <a:avLst>
              <a:gd name="adj" fmla="val 16667"/>
            </a:avLst>
          </a:prstGeom>
          <a:solidFill>
            <a:srgbClr val="FFFF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ctr" rtl="0">
              <a:spcBef>
                <a:spcPts val="0"/>
              </a:spcBef>
              <a:spcAft>
                <a:spcPts val="0"/>
              </a:spcAft>
              <a:buSzPts val="1800"/>
              <a:buAutoNum type="arabicParenR"/>
            </a:pPr>
            <a:r>
              <a:rPr lang="en" sz="1800" b="1"/>
              <a:t>Invisible </a:t>
            </a:r>
            <a:endParaRPr sz="1800" b="1"/>
          </a:p>
          <a:p>
            <a:pPr marL="457200" lvl="0" indent="0" algn="ctr" rtl="0">
              <a:spcBef>
                <a:spcPts val="0"/>
              </a:spcBef>
              <a:spcAft>
                <a:spcPts val="0"/>
              </a:spcAft>
              <a:buNone/>
            </a:pPr>
            <a:r>
              <a:rPr lang="en" sz="1800" b="1"/>
              <a:t>Guest Teachers: Student Teachers/Interns</a:t>
            </a:r>
            <a:endParaRPr sz="1800"/>
          </a:p>
        </p:txBody>
      </p:sp>
      <p:cxnSp>
        <p:nvCxnSpPr>
          <p:cNvPr id="257" name="Google Shape;257;p42"/>
          <p:cNvCxnSpPr>
            <a:stCxn id="253" idx="1"/>
            <a:endCxn id="256" idx="3"/>
          </p:cNvCxnSpPr>
          <p:nvPr/>
        </p:nvCxnSpPr>
        <p:spPr>
          <a:xfrm rot="10800000" flipH="1">
            <a:off x="1253400" y="2683617"/>
            <a:ext cx="1898700" cy="2543700"/>
          </a:xfrm>
          <a:prstGeom prst="curvedConnector5">
            <a:avLst>
              <a:gd name="adj1" fmla="val -12541"/>
              <a:gd name="adj2" fmla="val 50003"/>
              <a:gd name="adj3" fmla="val 112541"/>
            </a:avLst>
          </a:prstGeom>
          <a:noFill/>
          <a:ln w="28575" cap="flat" cmpd="sng">
            <a:solidFill>
              <a:srgbClr val="666666"/>
            </a:solidFill>
            <a:prstDash val="lgDash"/>
            <a:round/>
            <a:headEnd type="none" w="med" len="med"/>
            <a:tailEnd type="none" w="med" len="med"/>
          </a:ln>
        </p:spPr>
      </p:cxnSp>
      <p:cxnSp>
        <p:nvCxnSpPr>
          <p:cNvPr id="258" name="Google Shape;258;p42"/>
          <p:cNvCxnSpPr>
            <a:stCxn id="255" idx="1"/>
            <a:endCxn id="254" idx="3"/>
          </p:cNvCxnSpPr>
          <p:nvPr/>
        </p:nvCxnSpPr>
        <p:spPr>
          <a:xfrm rot="10800000" flipH="1">
            <a:off x="6131175" y="2808117"/>
            <a:ext cx="976200" cy="2847600"/>
          </a:xfrm>
          <a:prstGeom prst="curvedConnector5">
            <a:avLst>
              <a:gd name="adj1" fmla="val -24393"/>
              <a:gd name="adj2" fmla="val 50001"/>
              <a:gd name="adj3" fmla="val 124396"/>
            </a:avLst>
          </a:prstGeom>
          <a:noFill/>
          <a:ln w="28575" cap="flat" cmpd="sng">
            <a:solidFill>
              <a:schemeClr val="dk2"/>
            </a:solidFill>
            <a:prstDash val="lgDash"/>
            <a:round/>
            <a:headEnd type="none" w="med" len="med"/>
            <a:tailEnd type="none" w="med" len="med"/>
          </a:ln>
        </p:spPr>
      </p:cxnSp>
      <p:cxnSp>
        <p:nvCxnSpPr>
          <p:cNvPr id="259" name="Google Shape;259;p42"/>
          <p:cNvCxnSpPr>
            <a:stCxn id="254" idx="1"/>
            <a:endCxn id="253" idx="2"/>
          </p:cNvCxnSpPr>
          <p:nvPr/>
        </p:nvCxnSpPr>
        <p:spPr>
          <a:xfrm flipH="1">
            <a:off x="2358400" y="2808083"/>
            <a:ext cx="1732800" cy="3171900"/>
          </a:xfrm>
          <a:prstGeom prst="curvedConnector4">
            <a:avLst>
              <a:gd name="adj1" fmla="val 18121"/>
              <a:gd name="adj2" fmla="val 110004"/>
            </a:avLst>
          </a:prstGeom>
          <a:noFill/>
          <a:ln w="28575" cap="flat" cmpd="sng">
            <a:solidFill>
              <a:schemeClr val="dk2"/>
            </a:solidFill>
            <a:prstDash val="lgDash"/>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263"/>
        <p:cNvGrpSpPr/>
        <p:nvPr/>
      </p:nvGrpSpPr>
      <p:grpSpPr>
        <a:xfrm>
          <a:off x="0" y="0"/>
          <a:ext cx="0" cy="0"/>
          <a:chOff x="0" y="0"/>
          <a:chExt cx="0" cy="0"/>
        </a:xfrm>
      </p:grpSpPr>
      <p:sp>
        <p:nvSpPr>
          <p:cNvPr id="264" name="Google Shape;264;p43"/>
          <p:cNvSpPr txBox="1">
            <a:spLocks noGrp="1"/>
          </p:cNvSpPr>
          <p:nvPr>
            <p:ph type="title"/>
          </p:nvPr>
        </p:nvSpPr>
        <p:spPr>
          <a:xfrm>
            <a:off x="0" y="63033"/>
            <a:ext cx="9049800" cy="1215300"/>
          </a:xfrm>
          <a:prstGeom prst="rect">
            <a:avLst/>
          </a:prstGeom>
          <a:solidFill>
            <a:srgbClr val="1155CC"/>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a:solidFill>
                  <a:srgbClr val="FFFF00"/>
                </a:solidFill>
              </a:rPr>
              <a:t>What are some ways the following individuals can PREPARE </a:t>
            </a:r>
            <a:endParaRPr sz="2200">
              <a:solidFill>
                <a:srgbClr val="FFFF00"/>
              </a:solidFill>
            </a:endParaRPr>
          </a:p>
          <a:p>
            <a:pPr marL="0" lvl="0" indent="0" algn="l" rtl="0">
              <a:lnSpc>
                <a:spcPct val="100000"/>
              </a:lnSpc>
              <a:spcBef>
                <a:spcPts val="0"/>
              </a:spcBef>
              <a:spcAft>
                <a:spcPts val="0"/>
              </a:spcAft>
              <a:buNone/>
            </a:pPr>
            <a:r>
              <a:rPr lang="en" sz="2200">
                <a:solidFill>
                  <a:srgbClr val="FFFF00"/>
                </a:solidFill>
              </a:rPr>
              <a:t>Substitute Teachers to build teaching capacity and professional capital? </a:t>
            </a:r>
            <a:endParaRPr b="1">
              <a:latin typeface="Oswald"/>
              <a:ea typeface="Oswald"/>
              <a:cs typeface="Oswald"/>
              <a:sym typeface="Oswald"/>
            </a:endParaRPr>
          </a:p>
          <a:p>
            <a:pPr marL="0" lvl="0" indent="0" algn="l" rtl="0">
              <a:lnSpc>
                <a:spcPct val="115000"/>
              </a:lnSpc>
              <a:spcBef>
                <a:spcPts val="0"/>
              </a:spcBef>
              <a:spcAft>
                <a:spcPts val="0"/>
              </a:spcAft>
              <a:buNone/>
            </a:pPr>
            <a:endParaRPr b="1">
              <a:latin typeface="Oswald"/>
              <a:ea typeface="Oswald"/>
              <a:cs typeface="Oswald"/>
              <a:sym typeface="Oswald"/>
            </a:endParaRPr>
          </a:p>
          <a:p>
            <a:pPr marL="0" lvl="0" indent="0" algn="l" rtl="0">
              <a:lnSpc>
                <a:spcPct val="115000"/>
              </a:lnSpc>
              <a:spcBef>
                <a:spcPts val="1200"/>
              </a:spcBef>
              <a:spcAft>
                <a:spcPts val="0"/>
              </a:spcAft>
              <a:buNone/>
            </a:pPr>
            <a:endParaRPr b="1">
              <a:latin typeface="Oswald"/>
              <a:ea typeface="Oswald"/>
              <a:cs typeface="Oswald"/>
              <a:sym typeface="Oswald"/>
            </a:endParaRPr>
          </a:p>
          <a:p>
            <a:pPr marL="0" lvl="0" indent="0" algn="l" rtl="0">
              <a:lnSpc>
                <a:spcPct val="115000"/>
              </a:lnSpc>
              <a:spcBef>
                <a:spcPts val="1200"/>
              </a:spcBef>
              <a:spcAft>
                <a:spcPts val="0"/>
              </a:spcAft>
              <a:buNone/>
            </a:pPr>
            <a:endParaRPr b="1">
              <a:latin typeface="Oswald"/>
              <a:ea typeface="Oswald"/>
              <a:cs typeface="Oswald"/>
              <a:sym typeface="Oswald"/>
            </a:endParaRPr>
          </a:p>
          <a:p>
            <a:pPr marL="0" lvl="0" indent="0" algn="ctr" rtl="0">
              <a:lnSpc>
                <a:spcPct val="115000"/>
              </a:lnSpc>
              <a:spcBef>
                <a:spcPts val="1200"/>
              </a:spcBef>
              <a:spcAft>
                <a:spcPts val="0"/>
              </a:spcAft>
              <a:buNone/>
            </a:pPr>
            <a:endParaRPr b="1">
              <a:latin typeface="Oswald"/>
              <a:ea typeface="Oswald"/>
              <a:cs typeface="Oswald"/>
              <a:sym typeface="Oswald"/>
            </a:endParaRPr>
          </a:p>
          <a:p>
            <a:pPr marL="0" lvl="0" indent="0" algn="ctr" rtl="0">
              <a:lnSpc>
                <a:spcPct val="115000"/>
              </a:lnSpc>
              <a:spcBef>
                <a:spcPts val="1200"/>
              </a:spcBef>
              <a:spcAft>
                <a:spcPts val="0"/>
              </a:spcAft>
              <a:buNone/>
            </a:pPr>
            <a:endParaRPr b="1">
              <a:latin typeface="Oswald"/>
              <a:ea typeface="Oswald"/>
              <a:cs typeface="Oswald"/>
              <a:sym typeface="Oswald"/>
            </a:endParaRPr>
          </a:p>
          <a:p>
            <a:pPr marL="0" lvl="0" indent="0" algn="ctr" rtl="0">
              <a:lnSpc>
                <a:spcPct val="115000"/>
              </a:lnSpc>
              <a:spcBef>
                <a:spcPts val="1200"/>
              </a:spcBef>
              <a:spcAft>
                <a:spcPts val="0"/>
              </a:spcAft>
              <a:buNone/>
            </a:pPr>
            <a:endParaRPr b="1">
              <a:latin typeface="Oswald"/>
              <a:ea typeface="Oswald"/>
              <a:cs typeface="Oswald"/>
              <a:sym typeface="Oswald"/>
            </a:endParaRPr>
          </a:p>
          <a:p>
            <a:pPr marL="0" lvl="0" indent="0" algn="ctr" rtl="0">
              <a:lnSpc>
                <a:spcPct val="115000"/>
              </a:lnSpc>
              <a:spcBef>
                <a:spcPts val="1200"/>
              </a:spcBef>
              <a:spcAft>
                <a:spcPts val="0"/>
              </a:spcAft>
              <a:buNone/>
            </a:pPr>
            <a:endParaRPr b="1">
              <a:latin typeface="Oswald"/>
              <a:ea typeface="Oswald"/>
              <a:cs typeface="Oswald"/>
              <a:sym typeface="Oswald"/>
            </a:endParaRPr>
          </a:p>
          <a:p>
            <a:pPr marL="0" lvl="0" indent="0" algn="ctr" rtl="0">
              <a:lnSpc>
                <a:spcPct val="115000"/>
              </a:lnSpc>
              <a:spcBef>
                <a:spcPts val="1200"/>
              </a:spcBef>
              <a:spcAft>
                <a:spcPts val="0"/>
              </a:spcAft>
              <a:buNone/>
            </a:pPr>
            <a:r>
              <a:rPr lang="en" b="1">
                <a:latin typeface="Oswald"/>
                <a:ea typeface="Oswald"/>
                <a:cs typeface="Oswald"/>
                <a:sym typeface="Oswald"/>
              </a:rPr>
              <a:t>Turn, Talk and Share Out: “PREPARE”</a:t>
            </a:r>
            <a:br>
              <a:rPr lang="en" b="1">
                <a:latin typeface="Oswald"/>
                <a:ea typeface="Oswald"/>
                <a:cs typeface="Oswald"/>
                <a:sym typeface="Oswald"/>
              </a:rPr>
            </a:br>
            <a:r>
              <a:rPr lang="en" sz="3000" i="1">
                <a:solidFill>
                  <a:srgbClr val="0000FF"/>
                </a:solidFill>
                <a:latin typeface="Oswald"/>
                <a:ea typeface="Oswald"/>
                <a:cs typeface="Oswald"/>
                <a:sym typeface="Oswald"/>
              </a:rPr>
              <a:t>Clarity reduces chaos.</a:t>
            </a:r>
            <a:endParaRPr sz="2000" i="1">
              <a:solidFill>
                <a:srgbClr val="0000FF"/>
              </a:solidFill>
            </a:endParaRPr>
          </a:p>
          <a:p>
            <a:pPr marL="0" lvl="0" indent="0" algn="r" rtl="0">
              <a:spcBef>
                <a:spcPts val="1200"/>
              </a:spcBef>
              <a:spcAft>
                <a:spcPts val="0"/>
              </a:spcAft>
              <a:buNone/>
            </a:pPr>
            <a:fld id="{00000000-1234-1234-1234-123412341234}" type="slidenum">
              <a:rPr lang="en" sz="1000"/>
              <a:t>17</a:t>
            </a:fld>
            <a:endParaRPr sz="100"/>
          </a:p>
          <a:p>
            <a:pPr marL="0" lvl="0" indent="0" algn="l" rtl="0">
              <a:lnSpc>
                <a:spcPct val="115000"/>
              </a:lnSpc>
              <a:spcBef>
                <a:spcPts val="0"/>
              </a:spcBef>
              <a:spcAft>
                <a:spcPts val="0"/>
              </a:spcAft>
              <a:buNone/>
            </a:pPr>
            <a:endParaRPr sz="2000"/>
          </a:p>
          <a:p>
            <a:pPr marL="0" lvl="0" indent="0" algn="l" rtl="0">
              <a:lnSpc>
                <a:spcPct val="115000"/>
              </a:lnSpc>
              <a:spcBef>
                <a:spcPts val="1200"/>
              </a:spcBef>
              <a:spcAft>
                <a:spcPts val="0"/>
              </a:spcAft>
              <a:buClr>
                <a:schemeClr val="dk1"/>
              </a:buClr>
              <a:buSzPts val="1100"/>
              <a:buFont typeface="Arial"/>
              <a:buNone/>
            </a:pPr>
            <a:endParaRPr sz="3600">
              <a:latin typeface="Oswald"/>
              <a:ea typeface="Oswald"/>
              <a:cs typeface="Oswald"/>
              <a:sym typeface="Oswald"/>
            </a:endParaRPr>
          </a:p>
          <a:p>
            <a:pPr marL="0" lvl="0" indent="0" algn="l" rtl="0">
              <a:spcBef>
                <a:spcPts val="1200"/>
              </a:spcBef>
              <a:spcAft>
                <a:spcPts val="0"/>
              </a:spcAft>
              <a:buNone/>
            </a:pPr>
            <a:endParaRPr/>
          </a:p>
        </p:txBody>
      </p:sp>
      <p:sp>
        <p:nvSpPr>
          <p:cNvPr id="265" name="Google Shape;265;p43"/>
          <p:cNvSpPr txBox="1"/>
          <p:nvPr/>
        </p:nvSpPr>
        <p:spPr>
          <a:xfrm>
            <a:off x="175250" y="1645533"/>
            <a:ext cx="8605500" cy="3152400"/>
          </a:xfrm>
          <a:prstGeom prst="rect">
            <a:avLst/>
          </a:prstGeom>
          <a:solidFill>
            <a:srgbClr val="FFFFFF"/>
          </a:solidFill>
          <a:ln>
            <a:noFill/>
          </a:ln>
        </p:spPr>
        <p:txBody>
          <a:bodyPr spcFirstLastPara="1" wrap="square" lIns="91425" tIns="91425" rIns="91425" bIns="91425" anchor="t" anchorCtr="0">
            <a:noAutofit/>
          </a:bodyPr>
          <a:lstStyle/>
          <a:p>
            <a:pPr marL="457200" lvl="0" indent="-387350" algn="l" rtl="0">
              <a:lnSpc>
                <a:spcPct val="150000"/>
              </a:lnSpc>
              <a:spcBef>
                <a:spcPts val="0"/>
              </a:spcBef>
              <a:spcAft>
                <a:spcPts val="0"/>
              </a:spcAft>
              <a:buSzPts val="2500"/>
              <a:buAutoNum type="arabicParenR"/>
            </a:pPr>
            <a:r>
              <a:rPr lang="en" sz="2500"/>
              <a:t>District Leaders?</a:t>
            </a:r>
            <a:endParaRPr sz="2500"/>
          </a:p>
          <a:p>
            <a:pPr marL="457200" lvl="0" indent="-387350" algn="l" rtl="0">
              <a:lnSpc>
                <a:spcPct val="150000"/>
              </a:lnSpc>
              <a:spcBef>
                <a:spcPts val="0"/>
              </a:spcBef>
              <a:spcAft>
                <a:spcPts val="0"/>
              </a:spcAft>
              <a:buSzPts val="2500"/>
              <a:buAutoNum type="arabicParenR"/>
            </a:pPr>
            <a:r>
              <a:rPr lang="en" sz="2500"/>
              <a:t>Site leaders?</a:t>
            </a:r>
            <a:endParaRPr sz="2500"/>
          </a:p>
          <a:p>
            <a:pPr marL="457200" lvl="0" indent="-387350" algn="l" rtl="0">
              <a:lnSpc>
                <a:spcPct val="150000"/>
              </a:lnSpc>
              <a:spcBef>
                <a:spcPts val="0"/>
              </a:spcBef>
              <a:spcAft>
                <a:spcPts val="0"/>
              </a:spcAft>
              <a:buSzPts val="2500"/>
              <a:buAutoNum type="arabicParenR"/>
            </a:pPr>
            <a:r>
              <a:rPr lang="en" sz="2500"/>
              <a:t>Classroom Teachers?</a:t>
            </a:r>
            <a:endParaRPr sz="2500"/>
          </a:p>
          <a:p>
            <a:pPr marL="457200" lvl="0" indent="-387350" algn="l" rtl="0">
              <a:lnSpc>
                <a:spcPct val="150000"/>
              </a:lnSpc>
              <a:spcBef>
                <a:spcPts val="0"/>
              </a:spcBef>
              <a:spcAft>
                <a:spcPts val="0"/>
              </a:spcAft>
              <a:buSzPts val="2500"/>
              <a:buAutoNum type="arabicParenR"/>
            </a:pPr>
            <a:r>
              <a:rPr lang="en" sz="2500"/>
              <a:t>Substitute Teachers?</a:t>
            </a:r>
            <a:endParaRPr sz="2500"/>
          </a:p>
          <a:p>
            <a:pPr marL="0" lvl="0" indent="0" algn="l" rtl="0">
              <a:spcBef>
                <a:spcPts val="1200"/>
              </a:spcBef>
              <a:spcAft>
                <a:spcPts val="0"/>
              </a:spcAft>
              <a:buNone/>
            </a:pPr>
            <a:endParaRPr sz="1800">
              <a:solidFill>
                <a:schemeClr val="dk2"/>
              </a:solidFill>
            </a:endParaRPr>
          </a:p>
        </p:txBody>
      </p:sp>
      <p:pic>
        <p:nvPicPr>
          <p:cNvPr id="266" name="Google Shape;266;p43" descr="Rocks and Soil demo at the Outdoor Education Class | Flickr"/>
          <p:cNvPicPr preferRelativeResize="0"/>
          <p:nvPr/>
        </p:nvPicPr>
        <p:blipFill>
          <a:blip r:embed="rId3">
            <a:alphaModFix/>
          </a:blip>
          <a:stretch>
            <a:fillRect/>
          </a:stretch>
        </p:blipFill>
        <p:spPr>
          <a:xfrm>
            <a:off x="4572000" y="1645633"/>
            <a:ext cx="4322150" cy="3152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270"/>
        <p:cNvGrpSpPr/>
        <p:nvPr/>
      </p:nvGrpSpPr>
      <p:grpSpPr>
        <a:xfrm>
          <a:off x="0" y="0"/>
          <a:ext cx="0" cy="0"/>
          <a:chOff x="0" y="0"/>
          <a:chExt cx="0" cy="0"/>
        </a:xfrm>
      </p:grpSpPr>
      <p:sp>
        <p:nvSpPr>
          <p:cNvPr id="271" name="Google Shape;271;p44"/>
          <p:cNvSpPr txBox="1">
            <a:spLocks noGrp="1"/>
          </p:cNvSpPr>
          <p:nvPr>
            <p:ph type="title"/>
          </p:nvPr>
        </p:nvSpPr>
        <p:spPr>
          <a:xfrm>
            <a:off x="72150" y="98933"/>
            <a:ext cx="9071700" cy="1234500"/>
          </a:xfrm>
          <a:prstGeom prst="rect">
            <a:avLst/>
          </a:prstGeom>
          <a:solidFill>
            <a:srgbClr val="1155CC"/>
          </a:solidFill>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2200">
                <a:solidFill>
                  <a:srgbClr val="FFFF00"/>
                </a:solidFill>
              </a:rPr>
              <a:t>What are some ways the following individuals can CONNECT Substitute Teachers to build teaching capacity and professional capital? </a:t>
            </a:r>
            <a:endParaRPr sz="2200">
              <a:solidFill>
                <a:srgbClr val="FFFF00"/>
              </a:solidFill>
            </a:endParaRPr>
          </a:p>
          <a:p>
            <a:pPr marL="0" lvl="0" indent="0" algn="l" rtl="0">
              <a:lnSpc>
                <a:spcPct val="115000"/>
              </a:lnSpc>
              <a:spcBef>
                <a:spcPts val="1200"/>
              </a:spcBef>
              <a:spcAft>
                <a:spcPts val="0"/>
              </a:spcAft>
              <a:buClr>
                <a:schemeClr val="dk1"/>
              </a:buClr>
              <a:buSzPts val="1100"/>
              <a:buFont typeface="Arial"/>
              <a:buNone/>
            </a:pPr>
            <a:endParaRPr sz="2000">
              <a:solidFill>
                <a:schemeClr val="dk2"/>
              </a:solidFill>
            </a:endParaRPr>
          </a:p>
          <a:p>
            <a:pPr marL="0" lvl="0" indent="0" algn="ctr" rtl="0">
              <a:lnSpc>
                <a:spcPct val="115000"/>
              </a:lnSpc>
              <a:spcBef>
                <a:spcPts val="1200"/>
              </a:spcBef>
              <a:spcAft>
                <a:spcPts val="0"/>
              </a:spcAft>
              <a:buNone/>
            </a:pPr>
            <a:endParaRPr sz="3000" b="1">
              <a:latin typeface="Oswald"/>
              <a:ea typeface="Oswald"/>
              <a:cs typeface="Oswald"/>
              <a:sym typeface="Oswald"/>
            </a:endParaRPr>
          </a:p>
          <a:p>
            <a:pPr marL="0" lvl="0" indent="0" algn="ctr" rtl="0">
              <a:lnSpc>
                <a:spcPct val="115000"/>
              </a:lnSpc>
              <a:spcBef>
                <a:spcPts val="1200"/>
              </a:spcBef>
              <a:spcAft>
                <a:spcPts val="0"/>
              </a:spcAft>
              <a:buNone/>
            </a:pPr>
            <a:endParaRPr sz="3000" b="1">
              <a:latin typeface="Oswald"/>
              <a:ea typeface="Oswald"/>
              <a:cs typeface="Oswald"/>
              <a:sym typeface="Oswald"/>
            </a:endParaRPr>
          </a:p>
          <a:p>
            <a:pPr marL="0" lvl="0" indent="0" algn="l" rtl="0">
              <a:lnSpc>
                <a:spcPct val="115000"/>
              </a:lnSpc>
              <a:spcBef>
                <a:spcPts val="1200"/>
              </a:spcBef>
              <a:spcAft>
                <a:spcPts val="0"/>
              </a:spcAft>
              <a:buNone/>
            </a:pPr>
            <a:endParaRPr sz="3000" b="1">
              <a:latin typeface="Oswald"/>
              <a:ea typeface="Oswald"/>
              <a:cs typeface="Oswald"/>
              <a:sym typeface="Oswald"/>
            </a:endParaRPr>
          </a:p>
          <a:p>
            <a:pPr marL="0" lvl="0" indent="0" algn="l" rtl="0">
              <a:lnSpc>
                <a:spcPct val="115000"/>
              </a:lnSpc>
              <a:spcBef>
                <a:spcPts val="0"/>
              </a:spcBef>
              <a:spcAft>
                <a:spcPts val="0"/>
              </a:spcAft>
              <a:buNone/>
            </a:pPr>
            <a:endParaRPr sz="3000" b="1">
              <a:latin typeface="Oswald"/>
              <a:ea typeface="Oswald"/>
              <a:cs typeface="Oswald"/>
              <a:sym typeface="Oswald"/>
            </a:endParaRPr>
          </a:p>
          <a:p>
            <a:pPr marL="0" lvl="0" indent="0" algn="l" rtl="0">
              <a:lnSpc>
                <a:spcPct val="115000"/>
              </a:lnSpc>
              <a:spcBef>
                <a:spcPts val="0"/>
              </a:spcBef>
              <a:spcAft>
                <a:spcPts val="0"/>
              </a:spcAft>
              <a:buNone/>
            </a:pPr>
            <a:endParaRPr sz="3000" b="1">
              <a:latin typeface="Oswald"/>
              <a:ea typeface="Oswald"/>
              <a:cs typeface="Oswald"/>
              <a:sym typeface="Oswald"/>
            </a:endParaRPr>
          </a:p>
          <a:p>
            <a:pPr marL="0" lvl="0" indent="0" algn="l" rtl="0">
              <a:lnSpc>
                <a:spcPct val="100000"/>
              </a:lnSpc>
              <a:spcBef>
                <a:spcPts val="0"/>
              </a:spcBef>
              <a:spcAft>
                <a:spcPts val="0"/>
              </a:spcAft>
              <a:buNone/>
            </a:pPr>
            <a:endParaRPr sz="3000" b="1">
              <a:latin typeface="Oswald"/>
              <a:ea typeface="Oswald"/>
              <a:cs typeface="Oswald"/>
              <a:sym typeface="Oswald"/>
            </a:endParaRPr>
          </a:p>
          <a:p>
            <a:pPr marL="0" lvl="0" indent="0" algn="ctr" rtl="0">
              <a:lnSpc>
                <a:spcPct val="100000"/>
              </a:lnSpc>
              <a:spcBef>
                <a:spcPts val="0"/>
              </a:spcBef>
              <a:spcAft>
                <a:spcPts val="0"/>
              </a:spcAft>
              <a:buNone/>
            </a:pPr>
            <a:r>
              <a:rPr lang="en" sz="3000" b="1">
                <a:latin typeface="Oswald"/>
                <a:ea typeface="Oswald"/>
                <a:cs typeface="Oswald"/>
                <a:sym typeface="Oswald"/>
              </a:rPr>
              <a:t>Turn, Talk and Share Out:  “Connect”</a:t>
            </a:r>
            <a:endParaRPr sz="3000" b="1">
              <a:latin typeface="Oswald"/>
              <a:ea typeface="Oswald"/>
              <a:cs typeface="Oswald"/>
              <a:sym typeface="Oswald"/>
            </a:endParaRPr>
          </a:p>
          <a:p>
            <a:pPr marL="0" lvl="0" indent="0" algn="ctr" rtl="0">
              <a:lnSpc>
                <a:spcPct val="100000"/>
              </a:lnSpc>
              <a:spcBef>
                <a:spcPts val="0"/>
              </a:spcBef>
              <a:spcAft>
                <a:spcPts val="0"/>
              </a:spcAft>
              <a:buClr>
                <a:schemeClr val="dk1"/>
              </a:buClr>
              <a:buSzPts val="1100"/>
              <a:buFont typeface="Arial"/>
              <a:buNone/>
            </a:pPr>
            <a:r>
              <a:rPr lang="en" sz="3000" i="1">
                <a:latin typeface="Oswald"/>
                <a:ea typeface="Oswald"/>
                <a:cs typeface="Oswald"/>
                <a:sym typeface="Oswald"/>
              </a:rPr>
              <a:t> </a:t>
            </a:r>
            <a:r>
              <a:rPr lang="en" sz="3000" i="1">
                <a:solidFill>
                  <a:srgbClr val="0000FF"/>
                </a:solidFill>
                <a:latin typeface="Oswald"/>
                <a:ea typeface="Oswald"/>
                <a:cs typeface="Oswald"/>
                <a:sym typeface="Oswald"/>
              </a:rPr>
              <a:t>People perform better when they belong.</a:t>
            </a:r>
            <a:endParaRPr sz="3000" i="1">
              <a:solidFill>
                <a:srgbClr val="0000FF"/>
              </a:solidFill>
              <a:latin typeface="Oswald"/>
              <a:ea typeface="Oswald"/>
              <a:cs typeface="Oswald"/>
              <a:sym typeface="Oswald"/>
            </a:endParaRPr>
          </a:p>
          <a:p>
            <a:pPr marL="0" lvl="0" indent="0" algn="ctr" rtl="0">
              <a:lnSpc>
                <a:spcPct val="100000"/>
              </a:lnSpc>
              <a:spcBef>
                <a:spcPts val="0"/>
              </a:spcBef>
              <a:spcAft>
                <a:spcPts val="0"/>
              </a:spcAft>
              <a:buClr>
                <a:schemeClr val="dk1"/>
              </a:buClr>
              <a:buSzPts val="1100"/>
              <a:buFont typeface="Arial"/>
              <a:buNone/>
            </a:pPr>
            <a:endParaRPr sz="3000" i="1">
              <a:solidFill>
                <a:srgbClr val="0000FF"/>
              </a:solidFill>
              <a:latin typeface="Oswald"/>
              <a:ea typeface="Oswald"/>
              <a:cs typeface="Oswald"/>
              <a:sym typeface="Oswald"/>
            </a:endParaRPr>
          </a:p>
          <a:p>
            <a:pPr marL="0" lvl="0" indent="0" algn="r" rtl="0">
              <a:spcBef>
                <a:spcPts val="0"/>
              </a:spcBef>
              <a:spcAft>
                <a:spcPts val="0"/>
              </a:spcAft>
              <a:buNone/>
            </a:pPr>
            <a:fld id="{00000000-1234-1234-1234-123412341234}" type="slidenum">
              <a:rPr lang="en" sz="1000"/>
              <a:t>18</a:t>
            </a:fld>
            <a:endParaRPr sz="1000"/>
          </a:p>
          <a:p>
            <a:pPr marL="0" lvl="0" indent="0" algn="l" rtl="0">
              <a:spcBef>
                <a:spcPts val="0"/>
              </a:spcBef>
              <a:spcAft>
                <a:spcPts val="0"/>
              </a:spcAft>
              <a:buNone/>
            </a:pPr>
            <a:endParaRPr sz="3000"/>
          </a:p>
        </p:txBody>
      </p:sp>
      <p:sp>
        <p:nvSpPr>
          <p:cNvPr id="272" name="Google Shape;272;p44"/>
          <p:cNvSpPr txBox="1"/>
          <p:nvPr/>
        </p:nvSpPr>
        <p:spPr>
          <a:xfrm>
            <a:off x="218100" y="1594400"/>
            <a:ext cx="8468400" cy="2508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 sz="2200">
                <a:solidFill>
                  <a:schemeClr val="dk2"/>
                </a:solidFill>
              </a:rPr>
              <a:t>1) District Leaders?</a:t>
            </a:r>
            <a:endParaRPr sz="2200">
              <a:solidFill>
                <a:schemeClr val="dk2"/>
              </a:solidFill>
            </a:endParaRPr>
          </a:p>
          <a:p>
            <a:pPr marL="0" lvl="0" indent="0" algn="l" rtl="0">
              <a:lnSpc>
                <a:spcPct val="150000"/>
              </a:lnSpc>
              <a:spcBef>
                <a:spcPts val="1200"/>
              </a:spcBef>
              <a:spcAft>
                <a:spcPts val="0"/>
              </a:spcAft>
              <a:buClr>
                <a:schemeClr val="dk1"/>
              </a:buClr>
              <a:buSzPts val="1100"/>
              <a:buFont typeface="Arial"/>
              <a:buNone/>
            </a:pPr>
            <a:r>
              <a:rPr lang="en" sz="2200">
                <a:solidFill>
                  <a:schemeClr val="dk2"/>
                </a:solidFill>
              </a:rPr>
              <a:t>2) Site leaders?</a:t>
            </a:r>
            <a:endParaRPr sz="2200">
              <a:solidFill>
                <a:schemeClr val="dk2"/>
              </a:solidFill>
            </a:endParaRPr>
          </a:p>
          <a:p>
            <a:pPr marL="0" lvl="0" indent="0" algn="l" rtl="0">
              <a:lnSpc>
                <a:spcPct val="150000"/>
              </a:lnSpc>
              <a:spcBef>
                <a:spcPts val="1200"/>
              </a:spcBef>
              <a:spcAft>
                <a:spcPts val="0"/>
              </a:spcAft>
              <a:buClr>
                <a:schemeClr val="dk1"/>
              </a:buClr>
              <a:buSzPts val="1100"/>
              <a:buFont typeface="Arial"/>
              <a:buNone/>
            </a:pPr>
            <a:r>
              <a:rPr lang="en" sz="2200">
                <a:solidFill>
                  <a:schemeClr val="dk2"/>
                </a:solidFill>
              </a:rPr>
              <a:t>3) Classroom Teachers?</a:t>
            </a:r>
            <a:endParaRPr sz="2200">
              <a:solidFill>
                <a:schemeClr val="dk2"/>
              </a:solidFill>
            </a:endParaRPr>
          </a:p>
          <a:p>
            <a:pPr marL="0" lvl="0" indent="0" algn="l" rtl="0">
              <a:lnSpc>
                <a:spcPct val="150000"/>
              </a:lnSpc>
              <a:spcBef>
                <a:spcPts val="1200"/>
              </a:spcBef>
              <a:spcAft>
                <a:spcPts val="1200"/>
              </a:spcAft>
              <a:buClr>
                <a:schemeClr val="dk1"/>
              </a:buClr>
              <a:buSzPts val="1100"/>
              <a:buFont typeface="Arial"/>
              <a:buNone/>
            </a:pPr>
            <a:r>
              <a:rPr lang="en" sz="2200">
                <a:solidFill>
                  <a:schemeClr val="dk2"/>
                </a:solidFill>
              </a:rPr>
              <a:t>4) Substitute Teachers?</a:t>
            </a:r>
            <a:endParaRPr sz="2200">
              <a:solidFill>
                <a:schemeClr val="dk2"/>
              </a:solidFill>
            </a:endParaRPr>
          </a:p>
        </p:txBody>
      </p:sp>
      <p:pic>
        <p:nvPicPr>
          <p:cNvPr id="273" name="Google Shape;273;p44" descr="Transition workshops prepare, educate evacuees during OAW &gt; &lt;p ..."/>
          <p:cNvPicPr preferRelativeResize="0"/>
          <p:nvPr/>
        </p:nvPicPr>
        <p:blipFill>
          <a:blip r:embed="rId3">
            <a:alphaModFix/>
          </a:blip>
          <a:stretch>
            <a:fillRect/>
          </a:stretch>
        </p:blipFill>
        <p:spPr>
          <a:xfrm>
            <a:off x="4723975" y="1558783"/>
            <a:ext cx="4063975" cy="25623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277"/>
        <p:cNvGrpSpPr/>
        <p:nvPr/>
      </p:nvGrpSpPr>
      <p:grpSpPr>
        <a:xfrm>
          <a:off x="0" y="0"/>
          <a:ext cx="0" cy="0"/>
          <a:chOff x="0" y="0"/>
          <a:chExt cx="0" cy="0"/>
        </a:xfrm>
      </p:grpSpPr>
      <p:sp>
        <p:nvSpPr>
          <p:cNvPr id="278" name="Google Shape;278;p45"/>
          <p:cNvSpPr txBox="1">
            <a:spLocks noGrp="1"/>
          </p:cNvSpPr>
          <p:nvPr>
            <p:ph type="title"/>
          </p:nvPr>
        </p:nvSpPr>
        <p:spPr>
          <a:xfrm>
            <a:off x="0" y="0"/>
            <a:ext cx="9144000" cy="1154400"/>
          </a:xfrm>
          <a:prstGeom prst="rect">
            <a:avLst/>
          </a:prstGeom>
          <a:solidFill>
            <a:srgbClr val="1155CC"/>
          </a:solidFill>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solidFill>
                  <a:srgbClr val="FFFF00"/>
                </a:solidFill>
              </a:rPr>
              <a:t>What are some ways the following individuals can SUPPORT </a:t>
            </a:r>
            <a:endParaRPr sz="2200">
              <a:solidFill>
                <a:srgbClr val="FFFF00"/>
              </a:solidFill>
            </a:endParaRPr>
          </a:p>
          <a:p>
            <a:pPr marL="0" lvl="0" indent="0" algn="l" rtl="0">
              <a:lnSpc>
                <a:spcPct val="100000"/>
              </a:lnSpc>
              <a:spcBef>
                <a:spcPts val="0"/>
              </a:spcBef>
              <a:spcAft>
                <a:spcPts val="0"/>
              </a:spcAft>
              <a:buNone/>
            </a:pPr>
            <a:r>
              <a:rPr lang="en" sz="2200">
                <a:solidFill>
                  <a:srgbClr val="FFFF00"/>
                </a:solidFill>
              </a:rPr>
              <a:t>Substitute Teachers to build teaching capacity and professional capital? </a:t>
            </a:r>
            <a:endParaRPr sz="2200">
              <a:solidFill>
                <a:srgbClr val="FFFF00"/>
              </a:solidFill>
            </a:endParaRPr>
          </a:p>
          <a:p>
            <a:pPr marL="0" lvl="0" indent="0" algn="ctr" rtl="0">
              <a:lnSpc>
                <a:spcPct val="115000"/>
              </a:lnSpc>
              <a:spcBef>
                <a:spcPts val="1200"/>
              </a:spcBef>
              <a:spcAft>
                <a:spcPts val="0"/>
              </a:spcAft>
              <a:buNone/>
            </a:pPr>
            <a:endParaRPr sz="2500">
              <a:solidFill>
                <a:schemeClr val="dk2"/>
              </a:solidFill>
              <a:latin typeface="Oswald"/>
              <a:ea typeface="Oswald"/>
              <a:cs typeface="Oswald"/>
              <a:sym typeface="Oswald"/>
            </a:endParaRPr>
          </a:p>
          <a:p>
            <a:pPr marL="0" lvl="0" indent="0" algn="ctr" rtl="0">
              <a:lnSpc>
                <a:spcPct val="115000"/>
              </a:lnSpc>
              <a:spcBef>
                <a:spcPts val="1200"/>
              </a:spcBef>
              <a:spcAft>
                <a:spcPts val="0"/>
              </a:spcAft>
              <a:buNone/>
            </a:pPr>
            <a:endParaRPr sz="2500">
              <a:solidFill>
                <a:schemeClr val="dk2"/>
              </a:solidFill>
              <a:latin typeface="Oswald"/>
              <a:ea typeface="Oswald"/>
              <a:cs typeface="Oswald"/>
              <a:sym typeface="Oswald"/>
            </a:endParaRPr>
          </a:p>
          <a:p>
            <a:pPr marL="0" lvl="0" indent="0" algn="ctr" rtl="0">
              <a:lnSpc>
                <a:spcPct val="115000"/>
              </a:lnSpc>
              <a:spcBef>
                <a:spcPts val="1200"/>
              </a:spcBef>
              <a:spcAft>
                <a:spcPts val="0"/>
              </a:spcAft>
              <a:buNone/>
            </a:pPr>
            <a:endParaRPr sz="2500">
              <a:solidFill>
                <a:schemeClr val="dk2"/>
              </a:solidFill>
              <a:latin typeface="Oswald"/>
              <a:ea typeface="Oswald"/>
              <a:cs typeface="Oswald"/>
              <a:sym typeface="Oswald"/>
            </a:endParaRPr>
          </a:p>
          <a:p>
            <a:pPr marL="0" lvl="0" indent="0" algn="l" rtl="0">
              <a:lnSpc>
                <a:spcPct val="115000"/>
              </a:lnSpc>
              <a:spcBef>
                <a:spcPts val="1200"/>
              </a:spcBef>
              <a:spcAft>
                <a:spcPts val="0"/>
              </a:spcAft>
              <a:buNone/>
            </a:pPr>
            <a:endParaRPr sz="3600" b="1">
              <a:latin typeface="Oswald"/>
              <a:ea typeface="Oswald"/>
              <a:cs typeface="Oswald"/>
              <a:sym typeface="Oswald"/>
            </a:endParaRPr>
          </a:p>
          <a:p>
            <a:pPr marL="0" lvl="0" indent="0" algn="l" rtl="0">
              <a:lnSpc>
                <a:spcPct val="115000"/>
              </a:lnSpc>
              <a:spcBef>
                <a:spcPts val="1200"/>
              </a:spcBef>
              <a:spcAft>
                <a:spcPts val="0"/>
              </a:spcAft>
              <a:buNone/>
            </a:pPr>
            <a:endParaRPr sz="3600" b="1">
              <a:latin typeface="Oswald"/>
              <a:ea typeface="Oswald"/>
              <a:cs typeface="Oswald"/>
              <a:sym typeface="Oswald"/>
            </a:endParaRPr>
          </a:p>
          <a:p>
            <a:pPr marL="0" lvl="0" indent="0" algn="l" rtl="0">
              <a:lnSpc>
                <a:spcPct val="115000"/>
              </a:lnSpc>
              <a:spcBef>
                <a:spcPts val="1200"/>
              </a:spcBef>
              <a:spcAft>
                <a:spcPts val="0"/>
              </a:spcAft>
              <a:buNone/>
            </a:pPr>
            <a:endParaRPr sz="3600" b="1">
              <a:latin typeface="Oswald"/>
              <a:ea typeface="Oswald"/>
              <a:cs typeface="Oswald"/>
              <a:sym typeface="Oswald"/>
            </a:endParaRPr>
          </a:p>
          <a:p>
            <a:pPr marL="0" lvl="0" indent="0" algn="ctr" rtl="0">
              <a:lnSpc>
                <a:spcPct val="115000"/>
              </a:lnSpc>
              <a:spcBef>
                <a:spcPts val="1200"/>
              </a:spcBef>
              <a:spcAft>
                <a:spcPts val="0"/>
              </a:spcAft>
              <a:buNone/>
            </a:pPr>
            <a:r>
              <a:rPr lang="en" sz="3600" b="1">
                <a:latin typeface="Oswald"/>
                <a:ea typeface="Oswald"/>
                <a:cs typeface="Oswald"/>
                <a:sym typeface="Oswald"/>
              </a:rPr>
              <a:t>Turn, Talk, and Share out: “Support”</a:t>
            </a:r>
            <a:br>
              <a:rPr lang="en" sz="3600" b="1">
                <a:latin typeface="Oswald"/>
                <a:ea typeface="Oswald"/>
                <a:cs typeface="Oswald"/>
                <a:sym typeface="Oswald"/>
              </a:rPr>
            </a:br>
            <a:r>
              <a:rPr lang="en" sz="3600" i="1">
                <a:latin typeface="Oswald"/>
                <a:ea typeface="Oswald"/>
                <a:cs typeface="Oswald"/>
                <a:sym typeface="Oswald"/>
              </a:rPr>
              <a:t> </a:t>
            </a:r>
            <a:r>
              <a:rPr lang="en" sz="3600" i="1">
                <a:solidFill>
                  <a:srgbClr val="0000FF"/>
                </a:solidFill>
                <a:latin typeface="Oswald"/>
                <a:ea typeface="Oswald"/>
                <a:cs typeface="Oswald"/>
                <a:sym typeface="Oswald"/>
              </a:rPr>
              <a:t>Support turns survival into success.</a:t>
            </a:r>
            <a:endParaRPr sz="3600" i="1">
              <a:solidFill>
                <a:srgbClr val="0000FF"/>
              </a:solidFill>
              <a:latin typeface="Oswald"/>
              <a:ea typeface="Oswald"/>
              <a:cs typeface="Oswald"/>
              <a:sym typeface="Oswald"/>
            </a:endParaRPr>
          </a:p>
          <a:p>
            <a:pPr marL="0" lvl="0" indent="0" algn="r" rtl="0">
              <a:spcBef>
                <a:spcPts val="1200"/>
              </a:spcBef>
              <a:spcAft>
                <a:spcPts val="0"/>
              </a:spcAft>
              <a:buNone/>
            </a:pPr>
            <a:fld id="{00000000-1234-1234-1234-123412341234}" type="slidenum">
              <a:rPr lang="en" sz="1000">
                <a:solidFill>
                  <a:schemeClr val="dk2"/>
                </a:solidFill>
              </a:rPr>
              <a:t>19</a:t>
            </a:fld>
            <a:endParaRPr sz="1000">
              <a:solidFill>
                <a:schemeClr val="dk2"/>
              </a:solidFill>
            </a:endParaRPr>
          </a:p>
          <a:p>
            <a:pPr marL="0" lvl="0" indent="0" algn="r" rtl="0">
              <a:lnSpc>
                <a:spcPct val="115000"/>
              </a:lnSpc>
              <a:spcBef>
                <a:spcPts val="0"/>
              </a:spcBef>
              <a:spcAft>
                <a:spcPts val="0"/>
              </a:spcAft>
              <a:buNone/>
            </a:pPr>
            <a:endParaRPr sz="2000">
              <a:solidFill>
                <a:schemeClr val="dk2"/>
              </a:solidFill>
            </a:endParaRPr>
          </a:p>
          <a:p>
            <a:pPr marL="0" lvl="0" indent="0" algn="l" rtl="0">
              <a:lnSpc>
                <a:spcPct val="115000"/>
              </a:lnSpc>
              <a:spcBef>
                <a:spcPts val="1200"/>
              </a:spcBef>
              <a:spcAft>
                <a:spcPts val="0"/>
              </a:spcAft>
              <a:buNone/>
            </a:pPr>
            <a:endParaRPr sz="2400" b="1">
              <a:latin typeface="Oswald"/>
              <a:ea typeface="Oswald"/>
              <a:cs typeface="Oswald"/>
              <a:sym typeface="Oswald"/>
            </a:endParaRPr>
          </a:p>
          <a:p>
            <a:pPr marL="0" lvl="0" indent="0" algn="l" rtl="0">
              <a:spcBef>
                <a:spcPts val="1200"/>
              </a:spcBef>
              <a:spcAft>
                <a:spcPts val="0"/>
              </a:spcAft>
              <a:buNone/>
            </a:pPr>
            <a:endParaRPr/>
          </a:p>
        </p:txBody>
      </p:sp>
      <p:sp>
        <p:nvSpPr>
          <p:cNvPr id="279" name="Google Shape;279;p45"/>
          <p:cNvSpPr txBox="1"/>
          <p:nvPr/>
        </p:nvSpPr>
        <p:spPr>
          <a:xfrm>
            <a:off x="362550" y="1487700"/>
            <a:ext cx="8418900" cy="2358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500">
                <a:solidFill>
                  <a:schemeClr val="dk2"/>
                </a:solidFill>
                <a:latin typeface="Oswald"/>
                <a:ea typeface="Oswald"/>
                <a:cs typeface="Oswald"/>
                <a:sym typeface="Oswald"/>
              </a:rPr>
              <a:t>1</a:t>
            </a:r>
            <a:r>
              <a:rPr lang="en" sz="2500">
                <a:latin typeface="Oswald"/>
                <a:ea typeface="Oswald"/>
                <a:cs typeface="Oswald"/>
                <a:sym typeface="Oswald"/>
              </a:rPr>
              <a:t>) District Leaders?</a:t>
            </a:r>
            <a:endParaRPr sz="2500">
              <a:latin typeface="Oswald"/>
              <a:ea typeface="Oswald"/>
              <a:cs typeface="Oswald"/>
              <a:sym typeface="Oswald"/>
            </a:endParaRPr>
          </a:p>
          <a:p>
            <a:pPr marL="0" lvl="0" indent="0" algn="l" rtl="0">
              <a:lnSpc>
                <a:spcPct val="115000"/>
              </a:lnSpc>
              <a:spcBef>
                <a:spcPts val="1200"/>
              </a:spcBef>
              <a:spcAft>
                <a:spcPts val="0"/>
              </a:spcAft>
              <a:buClr>
                <a:schemeClr val="dk1"/>
              </a:buClr>
              <a:buSzPts val="1100"/>
              <a:buFont typeface="Arial"/>
              <a:buNone/>
            </a:pPr>
            <a:r>
              <a:rPr lang="en" sz="2500">
                <a:latin typeface="Oswald"/>
                <a:ea typeface="Oswald"/>
                <a:cs typeface="Oswald"/>
                <a:sym typeface="Oswald"/>
              </a:rPr>
              <a:t>2) Site leaders?</a:t>
            </a:r>
            <a:endParaRPr sz="2500">
              <a:latin typeface="Oswald"/>
              <a:ea typeface="Oswald"/>
              <a:cs typeface="Oswald"/>
              <a:sym typeface="Oswald"/>
            </a:endParaRPr>
          </a:p>
          <a:p>
            <a:pPr marL="0" lvl="0" indent="0" algn="l" rtl="0">
              <a:lnSpc>
                <a:spcPct val="115000"/>
              </a:lnSpc>
              <a:spcBef>
                <a:spcPts val="1200"/>
              </a:spcBef>
              <a:spcAft>
                <a:spcPts val="0"/>
              </a:spcAft>
              <a:buClr>
                <a:schemeClr val="dk1"/>
              </a:buClr>
              <a:buSzPts val="1100"/>
              <a:buFont typeface="Arial"/>
              <a:buNone/>
            </a:pPr>
            <a:r>
              <a:rPr lang="en" sz="2500">
                <a:latin typeface="Oswald"/>
                <a:ea typeface="Oswald"/>
                <a:cs typeface="Oswald"/>
                <a:sym typeface="Oswald"/>
              </a:rPr>
              <a:t>3) Classroom Teachers?</a:t>
            </a:r>
            <a:endParaRPr sz="2500">
              <a:latin typeface="Oswald"/>
              <a:ea typeface="Oswald"/>
              <a:cs typeface="Oswald"/>
              <a:sym typeface="Oswald"/>
            </a:endParaRPr>
          </a:p>
          <a:p>
            <a:pPr marL="0" lvl="0" indent="0" algn="l" rtl="0">
              <a:lnSpc>
                <a:spcPct val="115000"/>
              </a:lnSpc>
              <a:spcBef>
                <a:spcPts val="1200"/>
              </a:spcBef>
              <a:spcAft>
                <a:spcPts val="1200"/>
              </a:spcAft>
              <a:buNone/>
            </a:pPr>
            <a:r>
              <a:rPr lang="en" sz="2500">
                <a:latin typeface="Oswald"/>
                <a:ea typeface="Oswald"/>
                <a:cs typeface="Oswald"/>
                <a:sym typeface="Oswald"/>
              </a:rPr>
              <a:t>4) Substitute Teachers?</a:t>
            </a:r>
            <a:endParaRPr sz="1800"/>
          </a:p>
        </p:txBody>
      </p:sp>
      <p:pic>
        <p:nvPicPr>
          <p:cNvPr id="280" name="Google Shape;280;p45" descr="problem solution illustration, problem, solution, help, support ..."/>
          <p:cNvPicPr preferRelativeResize="0"/>
          <p:nvPr/>
        </p:nvPicPr>
        <p:blipFill>
          <a:blip r:embed="rId3">
            <a:alphaModFix/>
          </a:blip>
          <a:stretch>
            <a:fillRect/>
          </a:stretch>
        </p:blipFill>
        <p:spPr>
          <a:xfrm>
            <a:off x="4473002" y="1655967"/>
            <a:ext cx="4010274" cy="2106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16"/>
        <p:cNvGrpSpPr/>
        <p:nvPr/>
      </p:nvGrpSpPr>
      <p:grpSpPr>
        <a:xfrm>
          <a:off x="0" y="0"/>
          <a:ext cx="0" cy="0"/>
          <a:chOff x="0" y="0"/>
          <a:chExt cx="0" cy="0"/>
        </a:xfrm>
      </p:grpSpPr>
      <p:sp>
        <p:nvSpPr>
          <p:cNvPr id="117" name="Google Shape;117;p28"/>
          <p:cNvSpPr txBox="1">
            <a:spLocks noGrp="1"/>
          </p:cNvSpPr>
          <p:nvPr>
            <p:ph type="title"/>
          </p:nvPr>
        </p:nvSpPr>
        <p:spPr>
          <a:xfrm>
            <a:off x="311700" y="197700"/>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FFFF00"/>
                </a:solidFill>
              </a:rPr>
              <a:t>Introduction</a:t>
            </a:r>
            <a:endParaRPr sz="3520" b="1">
              <a:solidFill>
                <a:srgbClr val="FFFF00"/>
              </a:solidFill>
            </a:endParaRPr>
          </a:p>
        </p:txBody>
      </p:sp>
      <p:sp>
        <p:nvSpPr>
          <p:cNvPr id="118" name="Google Shape;118;p28"/>
          <p:cNvSpPr txBox="1">
            <a:spLocks noGrp="1"/>
          </p:cNvSpPr>
          <p:nvPr>
            <p:ph type="body" idx="1"/>
          </p:nvPr>
        </p:nvSpPr>
        <p:spPr>
          <a:xfrm>
            <a:off x="311700" y="961500"/>
            <a:ext cx="3999900" cy="5751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000" b="1">
                <a:solidFill>
                  <a:srgbClr val="FFFF00"/>
                </a:solidFill>
              </a:rPr>
              <a:t>Cynthia Rapaido, Ed.D.</a:t>
            </a:r>
            <a:endParaRPr sz="2000" b="1">
              <a:solidFill>
                <a:srgbClr val="FFFF00"/>
              </a:solidFill>
            </a:endParaRPr>
          </a:p>
        </p:txBody>
      </p:sp>
      <p:sp>
        <p:nvSpPr>
          <p:cNvPr id="119" name="Google Shape;119;p28"/>
          <p:cNvSpPr txBox="1">
            <a:spLocks noGrp="1"/>
          </p:cNvSpPr>
          <p:nvPr>
            <p:ph type="body" idx="2"/>
          </p:nvPr>
        </p:nvSpPr>
        <p:spPr>
          <a:xfrm>
            <a:off x="4832400" y="961300"/>
            <a:ext cx="3999900" cy="5751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000" b="1">
                <a:solidFill>
                  <a:srgbClr val="FFFF00"/>
                </a:solidFill>
              </a:rPr>
              <a:t>Susan Shih, LCSW </a:t>
            </a:r>
            <a:endParaRPr sz="2000" b="1">
              <a:solidFill>
                <a:srgbClr val="FFFF00"/>
              </a:solidFill>
            </a:endParaRPr>
          </a:p>
        </p:txBody>
      </p:sp>
      <p:pic>
        <p:nvPicPr>
          <p:cNvPr id="120" name="Google Shape;120;p28" title="Screenshot 2026-05-05 at 10.36.25 AM.png"/>
          <p:cNvPicPr preferRelativeResize="0"/>
          <p:nvPr/>
        </p:nvPicPr>
        <p:blipFill>
          <a:blip r:embed="rId3">
            <a:alphaModFix/>
          </a:blip>
          <a:stretch>
            <a:fillRect/>
          </a:stretch>
        </p:blipFill>
        <p:spPr>
          <a:xfrm>
            <a:off x="533488" y="1536633"/>
            <a:ext cx="3556328" cy="3543026"/>
          </a:xfrm>
          <a:prstGeom prst="rect">
            <a:avLst/>
          </a:prstGeom>
          <a:noFill/>
          <a:ln>
            <a:noFill/>
          </a:ln>
        </p:spPr>
      </p:pic>
      <p:pic>
        <p:nvPicPr>
          <p:cNvPr id="121" name="Google Shape;121;p28" title="Screenshot 2026-05-05 at 10.35.29 AM.png"/>
          <p:cNvPicPr preferRelativeResize="0"/>
          <p:nvPr/>
        </p:nvPicPr>
        <p:blipFill>
          <a:blip r:embed="rId4">
            <a:alphaModFix/>
          </a:blip>
          <a:stretch>
            <a:fillRect/>
          </a:stretch>
        </p:blipFill>
        <p:spPr>
          <a:xfrm>
            <a:off x="5014778" y="1536633"/>
            <a:ext cx="3635149" cy="3543025"/>
          </a:xfrm>
          <a:prstGeom prst="rect">
            <a:avLst/>
          </a:prstGeom>
          <a:noFill/>
          <a:ln>
            <a:noFill/>
          </a:ln>
        </p:spPr>
      </p:pic>
      <p:sp>
        <p:nvSpPr>
          <p:cNvPr id="122" name="Google Shape;122;p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2</a:t>
            </a:fld>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92775" y="247167"/>
            <a:ext cx="8854200" cy="763500"/>
          </a:xfrm>
          <a:prstGeom prst="rect">
            <a:avLst/>
          </a:prstGeom>
          <a:solidFill>
            <a:srgbClr val="1155CC"/>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rgbClr val="FFFF00"/>
                </a:solidFill>
                <a:latin typeface="Oswald"/>
                <a:ea typeface="Oswald"/>
                <a:cs typeface="Oswald"/>
                <a:sym typeface="Oswald"/>
              </a:rPr>
              <a:t>Student Teachers and Intern Candidates</a:t>
            </a:r>
            <a:endParaRPr sz="3020" b="1">
              <a:solidFill>
                <a:srgbClr val="FFFF00"/>
              </a:solidFill>
              <a:latin typeface="Oswald"/>
              <a:ea typeface="Oswald"/>
              <a:cs typeface="Oswald"/>
              <a:sym typeface="Oswald"/>
            </a:endParaRPr>
          </a:p>
        </p:txBody>
      </p:sp>
      <p:pic>
        <p:nvPicPr>
          <p:cNvPr id="286" name="Google Shape;286;p46" descr="Файл:CSUEB Logo.png — Вікіпедыя"/>
          <p:cNvPicPr preferRelativeResize="0"/>
          <p:nvPr/>
        </p:nvPicPr>
        <p:blipFill>
          <a:blip r:embed="rId3">
            <a:alphaModFix/>
          </a:blip>
          <a:stretch>
            <a:fillRect/>
          </a:stretch>
        </p:blipFill>
        <p:spPr>
          <a:xfrm>
            <a:off x="216526" y="3546475"/>
            <a:ext cx="3356661" cy="1333500"/>
          </a:xfrm>
          <a:prstGeom prst="rect">
            <a:avLst/>
          </a:prstGeom>
          <a:noFill/>
          <a:ln w="28575" cap="flat" cmpd="sng">
            <a:solidFill>
              <a:schemeClr val="dk2"/>
            </a:solidFill>
            <a:prstDash val="solid"/>
            <a:round/>
            <a:headEnd type="none" w="sm" len="sm"/>
            <a:tailEnd type="none" w="sm" len="sm"/>
          </a:ln>
        </p:spPr>
      </p:pic>
      <p:pic>
        <p:nvPicPr>
          <p:cNvPr id="287" name="Google Shape;287;p46" descr="File:University of San Francisco logo.svg - Wikimedia Commons"/>
          <p:cNvPicPr preferRelativeResize="0"/>
          <p:nvPr/>
        </p:nvPicPr>
        <p:blipFill>
          <a:blip r:embed="rId4">
            <a:alphaModFix/>
          </a:blip>
          <a:stretch>
            <a:fillRect/>
          </a:stretch>
        </p:blipFill>
        <p:spPr>
          <a:xfrm>
            <a:off x="4312350" y="1194075"/>
            <a:ext cx="4571366" cy="1188260"/>
          </a:xfrm>
          <a:prstGeom prst="rect">
            <a:avLst/>
          </a:prstGeom>
          <a:noFill/>
          <a:ln w="28575" cap="flat" cmpd="sng">
            <a:solidFill>
              <a:schemeClr val="dk2"/>
            </a:solidFill>
            <a:prstDash val="solid"/>
            <a:round/>
            <a:headEnd type="none" w="sm" len="sm"/>
            <a:tailEnd type="none" w="sm" len="sm"/>
          </a:ln>
        </p:spPr>
      </p:pic>
      <p:pic>
        <p:nvPicPr>
          <p:cNvPr id="288" name="Google Shape;288;p46" descr="Archivo:Sfrancisco state univ simplelogo.png - Wikipedia, la ..."/>
          <p:cNvPicPr preferRelativeResize="0"/>
          <p:nvPr/>
        </p:nvPicPr>
        <p:blipFill>
          <a:blip r:embed="rId5">
            <a:alphaModFix/>
          </a:blip>
          <a:stretch>
            <a:fillRect/>
          </a:stretch>
        </p:blipFill>
        <p:spPr>
          <a:xfrm>
            <a:off x="4545211" y="2974076"/>
            <a:ext cx="4232675" cy="1501590"/>
          </a:xfrm>
          <a:prstGeom prst="rect">
            <a:avLst/>
          </a:prstGeom>
          <a:noFill/>
          <a:ln w="28575" cap="flat" cmpd="sng">
            <a:solidFill>
              <a:schemeClr val="dk2"/>
            </a:solidFill>
            <a:prstDash val="solid"/>
            <a:round/>
            <a:headEnd type="none" w="sm" len="sm"/>
            <a:tailEnd type="none" w="sm" len="sm"/>
          </a:ln>
        </p:spPr>
      </p:pic>
      <p:pic>
        <p:nvPicPr>
          <p:cNvPr id="289" name="Google Shape;289;p46" title="Screenshot 2026-05-15 at 6.55.56 PM.png"/>
          <p:cNvPicPr preferRelativeResize="0"/>
          <p:nvPr/>
        </p:nvPicPr>
        <p:blipFill>
          <a:blip r:embed="rId6">
            <a:alphaModFix/>
          </a:blip>
          <a:stretch>
            <a:fillRect/>
          </a:stretch>
        </p:blipFill>
        <p:spPr>
          <a:xfrm>
            <a:off x="4830637" y="5046083"/>
            <a:ext cx="3661809" cy="1079575"/>
          </a:xfrm>
          <a:prstGeom prst="rect">
            <a:avLst/>
          </a:prstGeom>
          <a:noFill/>
          <a:ln w="28575" cap="flat" cmpd="sng">
            <a:solidFill>
              <a:schemeClr val="dk2"/>
            </a:solidFill>
            <a:prstDash val="solid"/>
            <a:round/>
            <a:headEnd type="none" w="sm" len="sm"/>
            <a:tailEnd type="none" w="sm" len="sm"/>
          </a:ln>
        </p:spPr>
      </p:pic>
      <p:pic>
        <p:nvPicPr>
          <p:cNvPr id="290" name="Google Shape;290;p46" title="Screenshot 2026-05-15 at 6.59.25 PM.png"/>
          <p:cNvPicPr preferRelativeResize="0"/>
          <p:nvPr/>
        </p:nvPicPr>
        <p:blipFill>
          <a:blip r:embed="rId7">
            <a:alphaModFix/>
          </a:blip>
          <a:stretch>
            <a:fillRect/>
          </a:stretch>
        </p:blipFill>
        <p:spPr>
          <a:xfrm>
            <a:off x="216526" y="2527583"/>
            <a:ext cx="3408422" cy="821075"/>
          </a:xfrm>
          <a:prstGeom prst="rect">
            <a:avLst/>
          </a:prstGeom>
          <a:noFill/>
          <a:ln w="28575" cap="flat" cmpd="sng">
            <a:solidFill>
              <a:schemeClr val="dk2"/>
            </a:solidFill>
            <a:prstDash val="solid"/>
            <a:round/>
            <a:headEnd type="none" w="sm" len="sm"/>
            <a:tailEnd type="none" w="sm" len="sm"/>
          </a:ln>
        </p:spPr>
      </p:pic>
      <p:pic>
        <p:nvPicPr>
          <p:cNvPr id="291" name="Google Shape;291;p46" title="Screenshot 2026-05-15 at 7.00.47 PM.png"/>
          <p:cNvPicPr preferRelativeResize="0"/>
          <p:nvPr/>
        </p:nvPicPr>
        <p:blipFill>
          <a:blip r:embed="rId8">
            <a:alphaModFix/>
          </a:blip>
          <a:stretch>
            <a:fillRect/>
          </a:stretch>
        </p:blipFill>
        <p:spPr>
          <a:xfrm>
            <a:off x="36500" y="1194075"/>
            <a:ext cx="4171950" cy="1188250"/>
          </a:xfrm>
          <a:prstGeom prst="rect">
            <a:avLst/>
          </a:prstGeom>
          <a:noFill/>
          <a:ln>
            <a:noFill/>
          </a:ln>
        </p:spPr>
      </p:pic>
      <p:sp>
        <p:nvSpPr>
          <p:cNvPr id="292" name="Google Shape;292;p4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293" name="Google Shape;293;p46" title="Screenshot 2026-06-07 at 12.02.15 PM.png"/>
          <p:cNvPicPr preferRelativeResize="0"/>
          <p:nvPr/>
        </p:nvPicPr>
        <p:blipFill>
          <a:blip r:embed="rId9">
            <a:alphaModFix/>
          </a:blip>
          <a:stretch>
            <a:fillRect/>
          </a:stretch>
        </p:blipFill>
        <p:spPr>
          <a:xfrm>
            <a:off x="164750" y="5077800"/>
            <a:ext cx="3408425" cy="157022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285750" y="0"/>
            <a:ext cx="8572500" cy="889200"/>
          </a:xfrm>
          <a:prstGeom prst="rect">
            <a:avLst/>
          </a:prstGeom>
          <a:solidFill>
            <a:srgbClr val="000000">
              <a:alpha val="0"/>
            </a:srgbClr>
          </a:solidFill>
          <a:ln>
            <a:noFill/>
          </a:ln>
        </p:spPr>
        <p:txBody>
          <a:bodyPr spcFirstLastPara="1" wrap="square" lIns="0" tIns="0" rIns="0" bIns="0" anchor="ctr" anchorCtr="0">
            <a:normAutofit/>
          </a:bodyPr>
          <a:lstStyle/>
          <a:p>
            <a:pPr marL="0" lvl="0" indent="0" algn="l" rtl="0">
              <a:spcBef>
                <a:spcPts val="0"/>
              </a:spcBef>
              <a:spcAft>
                <a:spcPts val="0"/>
              </a:spcAft>
              <a:buNone/>
            </a:pPr>
            <a:r>
              <a:rPr lang="en" sz="3600" b="1">
                <a:solidFill>
                  <a:srgbClr val="FFFF00"/>
                </a:solidFill>
                <a:latin typeface="Arial"/>
                <a:ea typeface="Arial"/>
                <a:cs typeface="Arial"/>
                <a:sym typeface="Arial"/>
              </a:rPr>
              <a:t>Challenges for Student Teachers </a:t>
            </a:r>
            <a:endParaRPr sz="3600" b="1">
              <a:solidFill>
                <a:srgbClr val="FFFF00"/>
              </a:solidFill>
              <a:latin typeface="Arial"/>
              <a:ea typeface="Arial"/>
              <a:cs typeface="Arial"/>
              <a:sym typeface="Arial"/>
            </a:endParaRPr>
          </a:p>
        </p:txBody>
      </p:sp>
      <p:grpSp>
        <p:nvGrpSpPr>
          <p:cNvPr id="299" name="Google Shape;299;p47"/>
          <p:cNvGrpSpPr/>
          <p:nvPr/>
        </p:nvGrpSpPr>
        <p:grpSpPr>
          <a:xfrm>
            <a:off x="55544" y="1260620"/>
            <a:ext cx="3157239" cy="5477389"/>
            <a:chOff x="285750" y="1047750"/>
            <a:chExt cx="2762400" cy="3619500"/>
          </a:xfrm>
        </p:grpSpPr>
        <p:sp>
          <p:nvSpPr>
            <p:cNvPr id="300" name="Google Shape;300;p47"/>
            <p:cNvSpPr/>
            <p:nvPr/>
          </p:nvSpPr>
          <p:spPr>
            <a:xfrm>
              <a:off x="285750" y="1047750"/>
              <a:ext cx="2762400" cy="3619500"/>
            </a:xfrm>
            <a:prstGeom prst="roundRect">
              <a:avLst>
                <a:gd name="adj" fmla="val 5172"/>
              </a:avLst>
            </a:prstGeom>
            <a:solidFill>
              <a:srgbClr val="EEEEEE"/>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01" name="Google Shape;301;p47"/>
            <p:cNvSpPr/>
            <p:nvPr/>
          </p:nvSpPr>
          <p:spPr>
            <a:xfrm>
              <a:off x="285750" y="1047750"/>
              <a:ext cx="2762400" cy="476400"/>
            </a:xfrm>
            <a:prstGeom prst="roundRect">
              <a:avLst>
                <a:gd name="adj" fmla="val 30000"/>
              </a:avLst>
            </a:prstGeom>
            <a:solidFill>
              <a:srgbClr val="D9D9D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02" name="Google Shape;302;p47"/>
            <p:cNvSpPr txBox="1"/>
            <p:nvPr/>
          </p:nvSpPr>
          <p:spPr>
            <a:xfrm>
              <a:off x="381000" y="1095375"/>
              <a:ext cx="2571900" cy="381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816" b="1">
                  <a:latin typeface="Arial"/>
                  <a:ea typeface="Arial"/>
                  <a:cs typeface="Arial"/>
                  <a:sym typeface="Arial"/>
                </a:rPr>
                <a:t>Student Teachers/Interns</a:t>
              </a:r>
              <a:endParaRPr sz="1816" b="1">
                <a:solidFill>
                  <a:srgbClr val="000000"/>
                </a:solidFill>
                <a:latin typeface="Arial"/>
                <a:ea typeface="Arial"/>
                <a:cs typeface="Arial"/>
                <a:sym typeface="Arial"/>
              </a:endParaRPr>
            </a:p>
          </p:txBody>
        </p:sp>
        <p:sp>
          <p:nvSpPr>
            <p:cNvPr id="303" name="Google Shape;303;p47"/>
            <p:cNvSpPr txBox="1"/>
            <p:nvPr/>
          </p:nvSpPr>
          <p:spPr>
            <a:xfrm>
              <a:off x="381000" y="1619250"/>
              <a:ext cx="2571900" cy="2952900"/>
            </a:xfrm>
            <a:prstGeom prst="rect">
              <a:avLst/>
            </a:prstGeom>
            <a:noFill/>
            <a:ln>
              <a:noFill/>
            </a:ln>
          </p:spPr>
          <p:txBody>
            <a:bodyPr spcFirstLastPara="1" wrap="square" lIns="0" tIns="0" rIns="0" bIns="0" anchor="t" anchorCtr="0">
              <a:noAutofit/>
            </a:bodyPr>
            <a:lstStyle/>
            <a:p>
              <a:pPr marL="285750" lvl="0" indent="-285750" algn="l" rtl="0">
                <a:spcBef>
                  <a:spcPts val="0"/>
                </a:spcBef>
                <a:spcAft>
                  <a:spcPts val="0"/>
                </a:spcAft>
                <a:buClr>
                  <a:schemeClr val="dk1"/>
                </a:buClr>
                <a:buSzPts val="1100"/>
                <a:buFont typeface="Arial" panose="020B0604020202020204" pitchFamily="34" charset="0"/>
                <a:buChar char="•"/>
              </a:pPr>
              <a:r>
                <a:rPr lang="en" sz="1589" dirty="0">
                  <a:solidFill>
                    <a:schemeClr val="dk1"/>
                  </a:solidFill>
                  <a:latin typeface="Inter"/>
                  <a:ea typeface="Inter"/>
                  <a:cs typeface="Inter"/>
                  <a:sym typeface="Inter"/>
                </a:rPr>
                <a:t>Still learning how to put theory into practice</a:t>
              </a:r>
              <a:endParaRPr sz="1589" dirty="0">
                <a:solidFill>
                  <a:schemeClr val="dk1"/>
                </a:solidFill>
                <a:latin typeface="Inter"/>
                <a:ea typeface="Inter"/>
                <a:cs typeface="Inter"/>
                <a:sym typeface="Inter"/>
              </a:endParaRPr>
            </a:p>
            <a:p>
              <a:pPr marL="285750" lvl="0" indent="-285750" algn="l" rtl="0">
                <a:spcBef>
                  <a:spcPts val="1022"/>
                </a:spcBef>
                <a:spcAft>
                  <a:spcPts val="0"/>
                </a:spcAft>
                <a:buClr>
                  <a:schemeClr val="dk1"/>
                </a:buClr>
                <a:buSzPts val="1100"/>
                <a:buFont typeface="Arial" panose="020B0604020202020204" pitchFamily="34" charset="0"/>
                <a:buChar char="•"/>
              </a:pPr>
              <a:r>
                <a:rPr lang="en" sz="1589" dirty="0">
                  <a:solidFill>
                    <a:schemeClr val="dk1"/>
                  </a:solidFill>
                  <a:latin typeface="Inter"/>
                  <a:ea typeface="Inter"/>
                  <a:cs typeface="Inter"/>
                  <a:sym typeface="Inter"/>
                </a:rPr>
                <a:t>Struggle with classroom management,</a:t>
              </a:r>
              <a:endParaRPr sz="1589" dirty="0">
                <a:solidFill>
                  <a:schemeClr val="dk1"/>
                </a:solidFill>
                <a:latin typeface="Inter"/>
                <a:ea typeface="Inter"/>
                <a:cs typeface="Inter"/>
                <a:sym typeface="Inter"/>
              </a:endParaRPr>
            </a:p>
            <a:p>
              <a:pPr marL="285750" lvl="0" indent="-285750" algn="l" rtl="0">
                <a:spcBef>
                  <a:spcPts val="1022"/>
                </a:spcBef>
                <a:spcAft>
                  <a:spcPts val="0"/>
                </a:spcAft>
                <a:buClr>
                  <a:schemeClr val="dk1"/>
                </a:buClr>
                <a:buSzPts val="1100"/>
                <a:buFont typeface="Arial" panose="020B0604020202020204" pitchFamily="34" charset="0"/>
                <a:buChar char="•"/>
              </a:pPr>
              <a:r>
                <a:rPr lang="en" sz="1589" dirty="0">
                  <a:solidFill>
                    <a:schemeClr val="dk1"/>
                  </a:solidFill>
                  <a:latin typeface="Inter"/>
                  <a:ea typeface="Inter"/>
                  <a:cs typeface="Inter"/>
                  <a:sym typeface="Inter"/>
                </a:rPr>
                <a:t>Isolated from peer community</a:t>
              </a:r>
              <a:endParaRPr sz="1589" dirty="0">
                <a:solidFill>
                  <a:schemeClr val="dk1"/>
                </a:solidFill>
                <a:latin typeface="Inter"/>
                <a:ea typeface="Inter"/>
                <a:cs typeface="Inter"/>
                <a:sym typeface="Inter"/>
              </a:endParaRPr>
            </a:p>
            <a:p>
              <a:pPr marL="285750" lvl="0" indent="-285750" algn="l" rtl="0">
                <a:spcBef>
                  <a:spcPts val="1022"/>
                </a:spcBef>
                <a:spcAft>
                  <a:spcPts val="0"/>
                </a:spcAft>
                <a:buClr>
                  <a:schemeClr val="dk1"/>
                </a:buClr>
                <a:buSzPts val="1100"/>
                <a:buFont typeface="Arial" panose="020B0604020202020204" pitchFamily="34" charset="0"/>
                <a:buChar char="•"/>
              </a:pPr>
              <a:r>
                <a:rPr lang="en" sz="1589" dirty="0">
                  <a:solidFill>
                    <a:schemeClr val="dk1"/>
                  </a:solidFill>
                  <a:latin typeface="Inter"/>
                  <a:ea typeface="Inter"/>
                  <a:cs typeface="Inter"/>
                  <a:sym typeface="Inter"/>
                </a:rPr>
                <a:t>Juggling university work (</a:t>
              </a:r>
              <a:r>
                <a:rPr lang="en" sz="1589" dirty="0" err="1">
                  <a:solidFill>
                    <a:schemeClr val="dk1"/>
                  </a:solidFill>
                  <a:latin typeface="Inter"/>
                  <a:ea typeface="Inter"/>
                  <a:cs typeface="Inter"/>
                  <a:sym typeface="Inter"/>
                </a:rPr>
                <a:t>CalTPA</a:t>
              </a:r>
              <a:r>
                <a:rPr lang="en" sz="1589" dirty="0">
                  <a:solidFill>
                    <a:schemeClr val="dk1"/>
                  </a:solidFill>
                  <a:latin typeface="Inter"/>
                  <a:ea typeface="Inter"/>
                  <a:cs typeface="Inter"/>
                  <a:sym typeface="Inter"/>
                </a:rPr>
                <a:t>/</a:t>
              </a:r>
              <a:r>
                <a:rPr lang="en" sz="1589" dirty="0" err="1">
                  <a:solidFill>
                    <a:schemeClr val="dk1"/>
                  </a:solidFill>
                  <a:latin typeface="Inter"/>
                  <a:ea typeface="Inter"/>
                  <a:cs typeface="Inter"/>
                  <a:sym typeface="Inter"/>
                </a:rPr>
                <a:t>EdTPA</a:t>
              </a:r>
              <a:r>
                <a:rPr lang="en" sz="1589" dirty="0">
                  <a:solidFill>
                    <a:schemeClr val="dk1"/>
                  </a:solidFill>
                  <a:latin typeface="Inter"/>
                  <a:ea typeface="Inter"/>
                  <a:cs typeface="Inter"/>
                  <a:sym typeface="Inter"/>
                </a:rPr>
                <a:t>, CSET, etc.)</a:t>
              </a:r>
              <a:endParaRPr sz="1589" dirty="0">
                <a:solidFill>
                  <a:schemeClr val="dk1"/>
                </a:solidFill>
                <a:latin typeface="Inter"/>
                <a:ea typeface="Inter"/>
                <a:cs typeface="Inter"/>
                <a:sym typeface="Inter"/>
              </a:endParaRPr>
            </a:p>
            <a:p>
              <a:pPr marL="285750" lvl="0" indent="-285750" algn="l" rtl="0">
                <a:spcBef>
                  <a:spcPts val="1022"/>
                </a:spcBef>
                <a:spcAft>
                  <a:spcPts val="0"/>
                </a:spcAft>
                <a:buClr>
                  <a:schemeClr val="dk1"/>
                </a:buClr>
                <a:buSzPts val="1100"/>
                <a:buFont typeface="Arial" panose="020B0604020202020204" pitchFamily="34" charset="0"/>
                <a:buChar char="•"/>
              </a:pPr>
              <a:r>
                <a:rPr lang="en" sz="1589" dirty="0">
                  <a:solidFill>
                    <a:schemeClr val="dk1"/>
                  </a:solidFill>
                  <a:latin typeface="Inter"/>
                  <a:ea typeface="Inter"/>
                  <a:cs typeface="Inter"/>
                  <a:sym typeface="Inter"/>
                </a:rPr>
                <a:t>Unfamiliar with school site</a:t>
              </a:r>
              <a:endParaRPr sz="1589" dirty="0">
                <a:solidFill>
                  <a:schemeClr val="dk1"/>
                </a:solidFill>
                <a:latin typeface="Inter"/>
                <a:ea typeface="Inter"/>
                <a:cs typeface="Inter"/>
                <a:sym typeface="Inter"/>
              </a:endParaRPr>
            </a:p>
            <a:p>
              <a:pPr marL="285750" lvl="0" indent="-285750" algn="l" rtl="0">
                <a:spcBef>
                  <a:spcPts val="1022"/>
                </a:spcBef>
                <a:spcAft>
                  <a:spcPts val="0"/>
                </a:spcAft>
                <a:buClr>
                  <a:schemeClr val="dk1"/>
                </a:buClr>
                <a:buSzPts val="1100"/>
                <a:buFont typeface="Arial" panose="020B0604020202020204" pitchFamily="34" charset="0"/>
                <a:buChar char="•"/>
              </a:pPr>
              <a:r>
                <a:rPr lang="en" sz="1589" dirty="0">
                  <a:solidFill>
                    <a:schemeClr val="dk1"/>
                  </a:solidFill>
                  <a:latin typeface="Inter"/>
                  <a:ea typeface="Inter"/>
                  <a:cs typeface="Inter"/>
                  <a:sym typeface="Inter"/>
                </a:rPr>
                <a:t>Not seen as a "real teacher"</a:t>
              </a:r>
              <a:endParaRPr sz="1589" dirty="0">
                <a:solidFill>
                  <a:schemeClr val="dk1"/>
                </a:solidFill>
                <a:latin typeface="Inter"/>
                <a:ea typeface="Inter"/>
                <a:cs typeface="Inter"/>
                <a:sym typeface="Inter"/>
              </a:endParaRPr>
            </a:p>
            <a:p>
              <a:pPr marL="285750" lvl="0" indent="-285750" algn="l" rtl="0">
                <a:spcBef>
                  <a:spcPts val="1022"/>
                </a:spcBef>
                <a:spcAft>
                  <a:spcPts val="1022"/>
                </a:spcAft>
                <a:buClr>
                  <a:schemeClr val="dk1"/>
                </a:buClr>
                <a:buSzPts val="1100"/>
                <a:buFont typeface="Arial" panose="020B0604020202020204" pitchFamily="34" charset="0"/>
                <a:buChar char="•"/>
              </a:pPr>
              <a:r>
                <a:rPr lang="en" sz="1589" dirty="0">
                  <a:solidFill>
                    <a:schemeClr val="dk1"/>
                  </a:solidFill>
                  <a:latin typeface="Inter"/>
                  <a:ea typeface="Inter"/>
                  <a:cs typeface="Inter"/>
                  <a:sym typeface="Inter"/>
                </a:rPr>
                <a:t>Designing Lesson Plans &amp; learning </a:t>
              </a:r>
              <a:r>
                <a:rPr lang="en" sz="1589" dirty="0" err="1">
                  <a:solidFill>
                    <a:schemeClr val="dk1"/>
                  </a:solidFill>
                  <a:latin typeface="Inter"/>
                  <a:ea typeface="Inter"/>
                  <a:cs typeface="Inter"/>
                  <a:sym typeface="Inter"/>
                </a:rPr>
                <a:t>SpEd</a:t>
              </a:r>
              <a:r>
                <a:rPr lang="en" sz="1589" dirty="0">
                  <a:solidFill>
                    <a:schemeClr val="dk1"/>
                  </a:solidFill>
                  <a:latin typeface="Inter"/>
                  <a:ea typeface="Inter"/>
                  <a:cs typeface="Inter"/>
                  <a:sym typeface="Inter"/>
                </a:rPr>
                <a:t>/EL</a:t>
              </a:r>
              <a:endParaRPr sz="1703" dirty="0">
                <a:solidFill>
                  <a:schemeClr val="dk1"/>
                </a:solidFill>
              </a:endParaRPr>
            </a:p>
          </p:txBody>
        </p:sp>
      </p:grpSp>
      <p:grpSp>
        <p:nvGrpSpPr>
          <p:cNvPr id="304" name="Google Shape;304;p47"/>
          <p:cNvGrpSpPr/>
          <p:nvPr/>
        </p:nvGrpSpPr>
        <p:grpSpPr>
          <a:xfrm>
            <a:off x="3315225" y="1227896"/>
            <a:ext cx="2972024" cy="5541012"/>
            <a:chOff x="3190875" y="1047750"/>
            <a:chExt cx="2763501" cy="3709588"/>
          </a:xfrm>
        </p:grpSpPr>
        <p:sp>
          <p:nvSpPr>
            <p:cNvPr id="305" name="Google Shape;305;p47"/>
            <p:cNvSpPr/>
            <p:nvPr/>
          </p:nvSpPr>
          <p:spPr>
            <a:xfrm>
              <a:off x="3191976" y="1137838"/>
              <a:ext cx="2762400" cy="3619500"/>
            </a:xfrm>
            <a:prstGeom prst="roundRect">
              <a:avLst>
                <a:gd name="adj" fmla="val 5172"/>
              </a:avLst>
            </a:prstGeom>
            <a:solidFill>
              <a:srgbClr val="EEEEEE"/>
            </a:solidFill>
            <a:ln>
              <a:noFill/>
            </a:ln>
          </p:spPr>
          <p:txBody>
            <a:bodyPr spcFirstLastPara="1" wrap="square" lIns="0" tIns="0" rIns="0" bIns="0" anchor="ctr" anchorCtr="0">
              <a:noAutofit/>
            </a:bodyPr>
            <a:lstStyle/>
            <a:p>
              <a:pPr marL="0" lvl="0" indent="0" algn="l" rtl="0">
                <a:spcBef>
                  <a:spcPts val="0"/>
                </a:spcBef>
                <a:spcAft>
                  <a:spcPts val="0"/>
                </a:spcAft>
                <a:buNone/>
              </a:pPr>
              <a:endParaRPr sz="1382"/>
            </a:p>
          </p:txBody>
        </p:sp>
        <p:sp>
          <p:nvSpPr>
            <p:cNvPr id="306" name="Google Shape;306;p47"/>
            <p:cNvSpPr/>
            <p:nvPr/>
          </p:nvSpPr>
          <p:spPr>
            <a:xfrm>
              <a:off x="3190875" y="1047750"/>
              <a:ext cx="2762400" cy="476400"/>
            </a:xfrm>
            <a:prstGeom prst="roundRect">
              <a:avLst>
                <a:gd name="adj" fmla="val 30000"/>
              </a:avLst>
            </a:prstGeom>
            <a:solidFill>
              <a:srgbClr val="FFE599"/>
            </a:solidFill>
            <a:ln>
              <a:noFill/>
            </a:ln>
          </p:spPr>
          <p:txBody>
            <a:bodyPr spcFirstLastPara="1" wrap="square" lIns="0" tIns="0" rIns="0" bIns="0" anchor="ctr" anchorCtr="0">
              <a:noAutofit/>
            </a:bodyPr>
            <a:lstStyle/>
            <a:p>
              <a:pPr marL="0" lvl="0" indent="0" algn="l" rtl="0">
                <a:spcBef>
                  <a:spcPts val="0"/>
                </a:spcBef>
                <a:spcAft>
                  <a:spcPts val="0"/>
                </a:spcAft>
                <a:buNone/>
              </a:pPr>
              <a:endParaRPr sz="1382"/>
            </a:p>
          </p:txBody>
        </p:sp>
        <p:sp>
          <p:nvSpPr>
            <p:cNvPr id="307" name="Google Shape;307;p47"/>
            <p:cNvSpPr txBox="1"/>
            <p:nvPr/>
          </p:nvSpPr>
          <p:spPr>
            <a:xfrm>
              <a:off x="3287226" y="1095445"/>
              <a:ext cx="2571900" cy="381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456" b="1">
                  <a:latin typeface="Arial"/>
                  <a:ea typeface="Arial"/>
                  <a:cs typeface="Arial"/>
                  <a:sym typeface="Arial"/>
                </a:rPr>
                <a:t>Cooperating Teachers/Mentors</a:t>
              </a:r>
              <a:endParaRPr sz="1456" b="1">
                <a:solidFill>
                  <a:srgbClr val="000000"/>
                </a:solidFill>
                <a:latin typeface="Arial"/>
                <a:ea typeface="Arial"/>
                <a:cs typeface="Arial"/>
                <a:sym typeface="Arial"/>
              </a:endParaRPr>
            </a:p>
          </p:txBody>
        </p:sp>
        <p:sp>
          <p:nvSpPr>
            <p:cNvPr id="308" name="Google Shape;308;p47"/>
            <p:cNvSpPr txBox="1"/>
            <p:nvPr/>
          </p:nvSpPr>
          <p:spPr>
            <a:xfrm>
              <a:off x="3287221" y="1689986"/>
              <a:ext cx="2571900" cy="2952900"/>
            </a:xfrm>
            <a:prstGeom prst="rect">
              <a:avLst/>
            </a:prstGeom>
            <a:noFill/>
            <a:ln>
              <a:noFill/>
            </a:ln>
          </p:spPr>
          <p:txBody>
            <a:bodyPr spcFirstLastPara="1" wrap="square" lIns="0" tIns="0" rIns="0" bIns="0" anchor="t" anchorCtr="0">
              <a:noAutofit/>
            </a:bodyPr>
            <a:lstStyle/>
            <a:p>
              <a:pPr marL="285750" lvl="0" indent="-285750" algn="l" rtl="0">
                <a:spcBef>
                  <a:spcPts val="0"/>
                </a:spcBef>
                <a:spcAft>
                  <a:spcPts val="0"/>
                </a:spcAft>
                <a:buClr>
                  <a:schemeClr val="dk1"/>
                </a:buClr>
                <a:buSzPts val="1087"/>
                <a:buFont typeface="Arial" panose="020B0604020202020204" pitchFamily="34" charset="0"/>
                <a:buChar char="•"/>
              </a:pPr>
              <a:r>
                <a:rPr lang="en" sz="1662" dirty="0">
                  <a:solidFill>
                    <a:schemeClr val="dk1"/>
                  </a:solidFill>
                  <a:latin typeface="Inter"/>
                  <a:ea typeface="Inter"/>
                  <a:cs typeface="Inter"/>
                  <a:sym typeface="Inter"/>
                </a:rPr>
                <a:t>Providing critical feedback and guidance</a:t>
              </a:r>
              <a:endParaRPr sz="1662" dirty="0">
                <a:solidFill>
                  <a:schemeClr val="dk1"/>
                </a:solidFill>
                <a:latin typeface="Inter"/>
                <a:ea typeface="Inter"/>
                <a:cs typeface="Inter"/>
                <a:sym typeface="Inter"/>
              </a:endParaRPr>
            </a:p>
            <a:p>
              <a:pPr marL="285750" lvl="0" indent="-285750" algn="l" rtl="0">
                <a:spcBef>
                  <a:spcPts val="1169"/>
                </a:spcBef>
                <a:spcAft>
                  <a:spcPts val="0"/>
                </a:spcAft>
                <a:buClr>
                  <a:schemeClr val="dk1"/>
                </a:buClr>
                <a:buSzPts val="1087"/>
                <a:buFont typeface="Arial" panose="020B0604020202020204" pitchFamily="34" charset="0"/>
                <a:buChar char="•"/>
              </a:pPr>
              <a:r>
                <a:rPr lang="en" sz="1662" dirty="0">
                  <a:solidFill>
                    <a:schemeClr val="dk1"/>
                  </a:solidFill>
                  <a:latin typeface="Inter"/>
                  <a:ea typeface="Inter"/>
                  <a:cs typeface="Inter"/>
                  <a:sym typeface="Inter"/>
                </a:rPr>
                <a:t>Relationship between ST and CT may not be a good match</a:t>
              </a:r>
              <a:endParaRPr sz="1662" dirty="0">
                <a:solidFill>
                  <a:schemeClr val="dk1"/>
                </a:solidFill>
                <a:latin typeface="Inter"/>
                <a:ea typeface="Inter"/>
                <a:cs typeface="Inter"/>
                <a:sym typeface="Inter"/>
              </a:endParaRPr>
            </a:p>
            <a:p>
              <a:pPr marL="285750" lvl="0" indent="-285750" algn="l" rtl="0">
                <a:spcBef>
                  <a:spcPts val="1169"/>
                </a:spcBef>
                <a:spcAft>
                  <a:spcPts val="0"/>
                </a:spcAft>
                <a:buClr>
                  <a:schemeClr val="dk1"/>
                </a:buClr>
                <a:buSzPts val="1087"/>
                <a:buFont typeface="Arial" panose="020B0604020202020204" pitchFamily="34" charset="0"/>
                <a:buChar char="•"/>
              </a:pPr>
              <a:r>
                <a:rPr lang="en" sz="1662" dirty="0">
                  <a:solidFill>
                    <a:schemeClr val="dk1"/>
                  </a:solidFill>
                  <a:latin typeface="Inter"/>
                  <a:ea typeface="Inter"/>
                  <a:cs typeface="Inter"/>
                  <a:sym typeface="Inter"/>
                </a:rPr>
                <a:t>Struggle with discipline &amp; student relationships</a:t>
              </a:r>
              <a:endParaRPr sz="1662" dirty="0">
                <a:solidFill>
                  <a:schemeClr val="dk1"/>
                </a:solidFill>
                <a:latin typeface="Inter"/>
                <a:ea typeface="Inter"/>
                <a:cs typeface="Inter"/>
                <a:sym typeface="Inter"/>
              </a:endParaRPr>
            </a:p>
            <a:p>
              <a:pPr marL="285750" lvl="0" indent="-285750" algn="l" rtl="0">
                <a:spcBef>
                  <a:spcPts val="1169"/>
                </a:spcBef>
                <a:spcAft>
                  <a:spcPts val="0"/>
                </a:spcAft>
                <a:buClr>
                  <a:schemeClr val="dk1"/>
                </a:buClr>
                <a:buSzPts val="1087"/>
                <a:buFont typeface="Arial" panose="020B0604020202020204" pitchFamily="34" charset="0"/>
                <a:buChar char="•"/>
              </a:pPr>
              <a:r>
                <a:rPr lang="en" sz="1662" dirty="0">
                  <a:solidFill>
                    <a:schemeClr val="dk1"/>
                  </a:solidFill>
                  <a:latin typeface="Inter"/>
                  <a:ea typeface="Inter"/>
                  <a:cs typeface="Inter"/>
                  <a:sym typeface="Inter"/>
                </a:rPr>
                <a:t>Classroom management transition</a:t>
              </a:r>
              <a:endParaRPr sz="1760" dirty="0">
                <a:solidFill>
                  <a:schemeClr val="dk1"/>
                </a:solidFill>
                <a:latin typeface="Inter"/>
                <a:ea typeface="Inter"/>
                <a:cs typeface="Inter"/>
                <a:sym typeface="Inter"/>
              </a:endParaRPr>
            </a:p>
            <a:p>
              <a:pPr marL="512234" lvl="0" indent="0" algn="l" rtl="0">
                <a:spcBef>
                  <a:spcPts val="1169"/>
                </a:spcBef>
                <a:spcAft>
                  <a:spcPts val="1008"/>
                </a:spcAft>
                <a:buNone/>
              </a:pPr>
              <a:endParaRPr sz="1456" dirty="0">
                <a:solidFill>
                  <a:srgbClr val="333333"/>
                </a:solidFill>
              </a:endParaRPr>
            </a:p>
          </p:txBody>
        </p:sp>
      </p:grpSp>
      <p:grpSp>
        <p:nvGrpSpPr>
          <p:cNvPr id="309" name="Google Shape;309;p47"/>
          <p:cNvGrpSpPr/>
          <p:nvPr/>
        </p:nvGrpSpPr>
        <p:grpSpPr>
          <a:xfrm>
            <a:off x="6237800" y="1082127"/>
            <a:ext cx="2906203" cy="5595094"/>
            <a:chOff x="6000776" y="873194"/>
            <a:chExt cx="2857624" cy="3794056"/>
          </a:xfrm>
        </p:grpSpPr>
        <p:sp>
          <p:nvSpPr>
            <p:cNvPr id="310" name="Google Shape;310;p47"/>
            <p:cNvSpPr/>
            <p:nvPr/>
          </p:nvSpPr>
          <p:spPr>
            <a:xfrm>
              <a:off x="6096000" y="1047750"/>
              <a:ext cx="2762400" cy="3619500"/>
            </a:xfrm>
            <a:prstGeom prst="roundRect">
              <a:avLst>
                <a:gd name="adj" fmla="val 5172"/>
              </a:avLst>
            </a:prstGeom>
            <a:solidFill>
              <a:srgbClr val="EEEEEE"/>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1" name="Google Shape;311;p47"/>
            <p:cNvSpPr/>
            <p:nvPr/>
          </p:nvSpPr>
          <p:spPr>
            <a:xfrm>
              <a:off x="6096000" y="1047750"/>
              <a:ext cx="2762400" cy="476400"/>
            </a:xfrm>
            <a:prstGeom prst="roundRect">
              <a:avLst>
                <a:gd name="adj" fmla="val 30000"/>
              </a:avLst>
            </a:prstGeom>
            <a:solidFill>
              <a:srgbClr val="CFE2F3"/>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2" name="Google Shape;312;p47"/>
            <p:cNvSpPr txBox="1"/>
            <p:nvPr/>
          </p:nvSpPr>
          <p:spPr>
            <a:xfrm>
              <a:off x="6000776" y="873194"/>
              <a:ext cx="2762400" cy="603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770" b="1">
                  <a:solidFill>
                    <a:srgbClr val="000000"/>
                  </a:solidFill>
                  <a:latin typeface="Arial"/>
                  <a:ea typeface="Arial"/>
                  <a:cs typeface="Arial"/>
                  <a:sym typeface="Arial"/>
                </a:rPr>
                <a:t>Site Leaders</a:t>
              </a:r>
              <a:endParaRPr sz="1770" b="1">
                <a:solidFill>
                  <a:srgbClr val="000000"/>
                </a:solidFill>
                <a:latin typeface="Arial"/>
                <a:ea typeface="Arial"/>
                <a:cs typeface="Arial"/>
                <a:sym typeface="Arial"/>
              </a:endParaRPr>
            </a:p>
          </p:txBody>
        </p:sp>
        <p:sp>
          <p:nvSpPr>
            <p:cNvPr id="313" name="Google Shape;313;p47"/>
            <p:cNvSpPr txBox="1"/>
            <p:nvPr/>
          </p:nvSpPr>
          <p:spPr>
            <a:xfrm>
              <a:off x="6223124" y="1524151"/>
              <a:ext cx="2540100" cy="3048000"/>
            </a:xfrm>
            <a:prstGeom prst="rect">
              <a:avLst/>
            </a:prstGeom>
            <a:noFill/>
            <a:ln>
              <a:noFill/>
            </a:ln>
          </p:spPr>
          <p:txBody>
            <a:bodyPr spcFirstLastPara="1" wrap="square" lIns="0" tIns="0" rIns="0" bIns="0" anchor="t" anchorCtr="0">
              <a:noAutofit/>
            </a:bodyPr>
            <a:lstStyle/>
            <a:p>
              <a:pPr marL="285750" lvl="0" indent="-285750" algn="l" rtl="0">
                <a:spcBef>
                  <a:spcPts val="0"/>
                </a:spcBef>
                <a:spcAft>
                  <a:spcPts val="0"/>
                </a:spcAft>
                <a:buClr>
                  <a:schemeClr val="dk1"/>
                </a:buClr>
                <a:buSzPts val="1082"/>
                <a:buFont typeface="Arial" panose="020B0604020202020204" pitchFamily="34" charset="0"/>
                <a:buChar char="•"/>
              </a:pPr>
              <a:r>
                <a:rPr lang="en" sz="1641" dirty="0">
                  <a:solidFill>
                    <a:schemeClr val="dk1"/>
                  </a:solidFill>
                  <a:latin typeface="Inter"/>
                  <a:ea typeface="Inter"/>
                  <a:cs typeface="Inter"/>
                  <a:sym typeface="Inter"/>
                </a:rPr>
                <a:t>Liability issues if not trained with ed codes</a:t>
              </a:r>
              <a:endParaRPr sz="1641" dirty="0">
                <a:solidFill>
                  <a:schemeClr val="dk1"/>
                </a:solidFill>
                <a:latin typeface="Inter"/>
                <a:ea typeface="Inter"/>
                <a:cs typeface="Inter"/>
                <a:sym typeface="Inter"/>
              </a:endParaRPr>
            </a:p>
            <a:p>
              <a:pPr marL="285750" lvl="0" indent="-285750" algn="l" rtl="0">
                <a:spcBef>
                  <a:spcPts val="1538"/>
                </a:spcBef>
                <a:spcAft>
                  <a:spcPts val="0"/>
                </a:spcAft>
                <a:buClr>
                  <a:schemeClr val="dk1"/>
                </a:buClr>
                <a:buSzPts val="1082"/>
                <a:buFont typeface="Arial" panose="020B0604020202020204" pitchFamily="34" charset="0"/>
                <a:buChar char="•"/>
              </a:pPr>
              <a:r>
                <a:rPr lang="en" sz="1641" dirty="0">
                  <a:solidFill>
                    <a:schemeClr val="dk1"/>
                  </a:solidFill>
                  <a:latin typeface="Inter"/>
                  <a:ea typeface="Inter"/>
                  <a:cs typeface="Inter"/>
                  <a:sym typeface="Inter"/>
                </a:rPr>
                <a:t>Ensuring compliance with </a:t>
              </a:r>
              <a:r>
                <a:rPr lang="en" sz="1641" dirty="0" err="1">
                  <a:solidFill>
                    <a:schemeClr val="dk1"/>
                  </a:solidFill>
                  <a:latin typeface="Inter"/>
                  <a:ea typeface="Inter"/>
                  <a:cs typeface="Inter"/>
                  <a:sym typeface="Inter"/>
                </a:rPr>
                <a:t>SpEd</a:t>
              </a:r>
              <a:r>
                <a:rPr lang="en" sz="1641" dirty="0">
                  <a:solidFill>
                    <a:schemeClr val="dk1"/>
                  </a:solidFill>
                  <a:latin typeface="Inter"/>
                  <a:ea typeface="Inter"/>
                  <a:cs typeface="Inter"/>
                  <a:sym typeface="Inter"/>
                </a:rPr>
                <a:t> regulations</a:t>
              </a:r>
              <a:endParaRPr sz="1641" dirty="0">
                <a:solidFill>
                  <a:schemeClr val="dk1"/>
                </a:solidFill>
                <a:latin typeface="Inter"/>
                <a:ea typeface="Inter"/>
                <a:cs typeface="Inter"/>
                <a:sym typeface="Inter"/>
              </a:endParaRPr>
            </a:p>
            <a:p>
              <a:pPr marL="285750" lvl="0" indent="-285750" algn="l" rtl="0">
                <a:spcBef>
                  <a:spcPts val="1538"/>
                </a:spcBef>
                <a:spcAft>
                  <a:spcPts val="0"/>
                </a:spcAft>
                <a:buClr>
                  <a:schemeClr val="dk1"/>
                </a:buClr>
                <a:buSzPts val="1082"/>
                <a:buFont typeface="Arial" panose="020B0604020202020204" pitchFamily="34" charset="0"/>
                <a:buChar char="•"/>
              </a:pPr>
              <a:r>
                <a:rPr lang="en" sz="1641" dirty="0">
                  <a:solidFill>
                    <a:schemeClr val="dk1"/>
                  </a:solidFill>
                  <a:latin typeface="Inter"/>
                  <a:ea typeface="Inter"/>
                  <a:cs typeface="Inter"/>
                  <a:sym typeface="Inter"/>
                </a:rPr>
                <a:t>Matching effective CTs with Interns/STs</a:t>
              </a:r>
              <a:endParaRPr sz="1641" dirty="0">
                <a:solidFill>
                  <a:schemeClr val="dk1"/>
                </a:solidFill>
                <a:latin typeface="Inter"/>
                <a:ea typeface="Inter"/>
                <a:cs typeface="Inter"/>
                <a:sym typeface="Inter"/>
              </a:endParaRPr>
            </a:p>
            <a:p>
              <a:pPr marL="285750" lvl="0" indent="-285750" algn="l" rtl="0">
                <a:spcBef>
                  <a:spcPts val="1538"/>
                </a:spcBef>
                <a:spcAft>
                  <a:spcPts val="0"/>
                </a:spcAft>
                <a:buClr>
                  <a:schemeClr val="dk1"/>
                </a:buClr>
                <a:buSzPts val="1082"/>
                <a:buFont typeface="Arial" panose="020B0604020202020204" pitchFamily="34" charset="0"/>
                <a:buChar char="•"/>
              </a:pPr>
              <a:r>
                <a:rPr lang="en" sz="1600" dirty="0">
                  <a:solidFill>
                    <a:schemeClr val="dk1"/>
                  </a:solidFill>
                  <a:latin typeface="Inter"/>
                  <a:ea typeface="Inter"/>
                  <a:cs typeface="Inter"/>
                  <a:sym typeface="Inter"/>
                </a:rPr>
                <a:t>Last minute matching</a:t>
              </a:r>
              <a:endParaRPr sz="1600" dirty="0">
                <a:solidFill>
                  <a:schemeClr val="dk1"/>
                </a:solidFill>
                <a:latin typeface="Inter"/>
                <a:ea typeface="Inter"/>
                <a:cs typeface="Inter"/>
                <a:sym typeface="Inter"/>
              </a:endParaRPr>
            </a:p>
            <a:p>
              <a:pPr marL="285750" lvl="0" indent="-285750" algn="l" rtl="0">
                <a:spcBef>
                  <a:spcPts val="1538"/>
                </a:spcBef>
                <a:spcAft>
                  <a:spcPts val="0"/>
                </a:spcAft>
                <a:buClr>
                  <a:schemeClr val="dk1"/>
                </a:buClr>
                <a:buSzPts val="1082"/>
                <a:buFont typeface="Arial" panose="020B0604020202020204" pitchFamily="34" charset="0"/>
                <a:buChar char="•"/>
              </a:pPr>
              <a:r>
                <a:rPr lang="en" sz="1800" dirty="0">
                  <a:solidFill>
                    <a:schemeClr val="dk1"/>
                  </a:solidFill>
                  <a:latin typeface="Inter"/>
                  <a:ea typeface="Inter"/>
                  <a:cs typeface="Inter"/>
                  <a:sym typeface="Inter"/>
                </a:rPr>
                <a:t>Not knowing much about the candidate</a:t>
              </a:r>
              <a:endParaRPr sz="1800" dirty="0">
                <a:solidFill>
                  <a:schemeClr val="dk1"/>
                </a:solidFill>
                <a:latin typeface="Inter"/>
                <a:ea typeface="Inter"/>
                <a:cs typeface="Inter"/>
                <a:sym typeface="Inter"/>
              </a:endParaRPr>
            </a:p>
            <a:p>
              <a:pPr marL="505682" lvl="0" indent="0" algn="l" rtl="0">
                <a:spcBef>
                  <a:spcPts val="1538"/>
                </a:spcBef>
                <a:spcAft>
                  <a:spcPts val="995"/>
                </a:spcAft>
                <a:buNone/>
              </a:pPr>
              <a:endParaRPr sz="1438" dirty="0">
                <a:solidFill>
                  <a:schemeClr val="dk1"/>
                </a:solidFil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317"/>
        <p:cNvGrpSpPr/>
        <p:nvPr/>
      </p:nvGrpSpPr>
      <p:grpSpPr>
        <a:xfrm>
          <a:off x="0" y="0"/>
          <a:ext cx="0" cy="0"/>
          <a:chOff x="0" y="0"/>
          <a:chExt cx="0" cy="0"/>
        </a:xfrm>
      </p:grpSpPr>
      <p:sp>
        <p:nvSpPr>
          <p:cNvPr id="318" name="Google Shape;318;p48"/>
          <p:cNvSpPr txBox="1">
            <a:spLocks noGrp="1"/>
          </p:cNvSpPr>
          <p:nvPr>
            <p:ph type="title"/>
          </p:nvPr>
        </p:nvSpPr>
        <p:spPr>
          <a:xfrm>
            <a:off x="144300" y="131767"/>
            <a:ext cx="8895600" cy="1318800"/>
          </a:xfrm>
          <a:prstGeom prst="rect">
            <a:avLst/>
          </a:prstGeom>
          <a:solidFill>
            <a:srgbClr val="1155CC"/>
          </a:solidFill>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solidFill>
                  <a:srgbClr val="FFFF00"/>
                </a:solidFill>
              </a:rPr>
              <a:t>What can the following individuals do to PREPARE </a:t>
            </a:r>
            <a:r>
              <a:rPr lang="en" sz="2200" u="sng">
                <a:solidFill>
                  <a:srgbClr val="FFFF00"/>
                </a:solidFill>
              </a:rPr>
              <a:t>Interns and Student Teachers</a:t>
            </a:r>
            <a:r>
              <a:rPr lang="en" sz="2200">
                <a:solidFill>
                  <a:srgbClr val="FFFF00"/>
                </a:solidFill>
              </a:rPr>
              <a:t> to build teaching capacity and professional capital? </a:t>
            </a:r>
            <a:endParaRPr sz="2200" b="1">
              <a:solidFill>
                <a:srgbClr val="FFFF00"/>
              </a:solidFill>
            </a:endParaRPr>
          </a:p>
          <a:p>
            <a:pPr marL="0" lvl="0" indent="0" algn="l" rtl="0">
              <a:spcBef>
                <a:spcPts val="1200"/>
              </a:spcBef>
              <a:spcAft>
                <a:spcPts val="0"/>
              </a:spcAft>
              <a:buNone/>
            </a:pPr>
            <a:endParaRPr sz="2500">
              <a:solidFill>
                <a:schemeClr val="dk2"/>
              </a:solidFill>
            </a:endParaRPr>
          </a:p>
          <a:p>
            <a:pPr marL="0" lvl="0" indent="0" algn="l" rtl="0">
              <a:spcBef>
                <a:spcPts val="0"/>
              </a:spcBef>
              <a:spcAft>
                <a:spcPts val="0"/>
              </a:spcAft>
              <a:buNone/>
            </a:pPr>
            <a:endParaRPr sz="2500">
              <a:solidFill>
                <a:schemeClr val="dk2"/>
              </a:solidFill>
            </a:endParaRPr>
          </a:p>
          <a:p>
            <a:pPr marL="0" lvl="0" indent="0" algn="l" rtl="0">
              <a:spcBef>
                <a:spcPts val="0"/>
              </a:spcBef>
              <a:spcAft>
                <a:spcPts val="0"/>
              </a:spcAft>
              <a:buNone/>
            </a:pPr>
            <a:endParaRPr sz="2500">
              <a:solidFill>
                <a:schemeClr val="dk2"/>
              </a:solidFill>
            </a:endParaRPr>
          </a:p>
          <a:p>
            <a:pPr marL="0" lvl="0" indent="0" algn="l" rtl="0">
              <a:spcBef>
                <a:spcPts val="0"/>
              </a:spcBef>
              <a:spcAft>
                <a:spcPts val="0"/>
              </a:spcAft>
              <a:buNone/>
            </a:pPr>
            <a:endParaRPr sz="2500">
              <a:solidFill>
                <a:schemeClr val="dk2"/>
              </a:solidFill>
            </a:endParaRPr>
          </a:p>
          <a:p>
            <a:pPr marL="0" lvl="0" indent="0" algn="l" rtl="0">
              <a:spcBef>
                <a:spcPts val="0"/>
              </a:spcBef>
              <a:spcAft>
                <a:spcPts val="0"/>
              </a:spcAft>
              <a:buNone/>
            </a:pPr>
            <a:endParaRPr sz="2500">
              <a:solidFill>
                <a:schemeClr val="dk2"/>
              </a:solidFill>
            </a:endParaRPr>
          </a:p>
          <a:p>
            <a:pPr marL="0" lvl="0" indent="0" algn="l" rtl="0">
              <a:spcBef>
                <a:spcPts val="0"/>
              </a:spcBef>
              <a:spcAft>
                <a:spcPts val="0"/>
              </a:spcAft>
              <a:buNone/>
            </a:pPr>
            <a:endParaRPr sz="2500">
              <a:solidFill>
                <a:schemeClr val="dk2"/>
              </a:solidFill>
            </a:endParaRPr>
          </a:p>
          <a:p>
            <a:pPr marL="0" lvl="0" indent="0" algn="l" rtl="0">
              <a:spcBef>
                <a:spcPts val="0"/>
              </a:spcBef>
              <a:spcAft>
                <a:spcPts val="0"/>
              </a:spcAft>
              <a:buNone/>
            </a:pPr>
            <a:endParaRPr sz="2500">
              <a:solidFill>
                <a:schemeClr val="dk2"/>
              </a:solidFill>
            </a:endParaRPr>
          </a:p>
          <a:p>
            <a:pPr marL="0" lvl="0" indent="0" algn="l" rtl="0">
              <a:spcBef>
                <a:spcPts val="0"/>
              </a:spcBef>
              <a:spcAft>
                <a:spcPts val="0"/>
              </a:spcAft>
              <a:buNone/>
            </a:pPr>
            <a:endParaRPr sz="2500">
              <a:solidFill>
                <a:schemeClr val="dk2"/>
              </a:solidFill>
            </a:endParaRPr>
          </a:p>
          <a:p>
            <a:pPr marL="0" lvl="0" indent="0" algn="l" rtl="0">
              <a:spcBef>
                <a:spcPts val="0"/>
              </a:spcBef>
              <a:spcAft>
                <a:spcPts val="0"/>
              </a:spcAft>
              <a:buNone/>
            </a:pPr>
            <a:endParaRPr sz="2500">
              <a:solidFill>
                <a:schemeClr val="dk2"/>
              </a:solidFill>
            </a:endParaRPr>
          </a:p>
          <a:p>
            <a:pPr marL="0" lvl="0" indent="0" algn="l" rtl="0">
              <a:spcBef>
                <a:spcPts val="0"/>
              </a:spcBef>
              <a:spcAft>
                <a:spcPts val="0"/>
              </a:spcAft>
              <a:buNone/>
            </a:pPr>
            <a:endParaRPr sz="2500">
              <a:solidFill>
                <a:schemeClr val="dk2"/>
              </a:solidFill>
            </a:endParaRPr>
          </a:p>
          <a:p>
            <a:pPr marL="0" lvl="0" indent="0" algn="l" rtl="0">
              <a:lnSpc>
                <a:spcPct val="115000"/>
              </a:lnSpc>
              <a:spcBef>
                <a:spcPts val="0"/>
              </a:spcBef>
              <a:spcAft>
                <a:spcPts val="0"/>
              </a:spcAft>
              <a:buNone/>
            </a:pPr>
            <a:r>
              <a:rPr lang="en" b="1">
                <a:latin typeface="Oswald"/>
                <a:ea typeface="Oswald"/>
                <a:cs typeface="Oswald"/>
                <a:sym typeface="Oswald"/>
              </a:rPr>
              <a:t>Turn, Talk and Share Out: “PREPARE”</a:t>
            </a:r>
            <a:br>
              <a:rPr lang="en" b="1">
                <a:latin typeface="Oswald"/>
                <a:ea typeface="Oswald"/>
                <a:cs typeface="Oswald"/>
                <a:sym typeface="Oswald"/>
              </a:rPr>
            </a:br>
            <a:r>
              <a:rPr lang="en" sz="3000" i="1">
                <a:solidFill>
                  <a:srgbClr val="0000FF"/>
                </a:solidFill>
                <a:latin typeface="Oswald"/>
                <a:ea typeface="Oswald"/>
                <a:cs typeface="Oswald"/>
                <a:sym typeface="Oswald"/>
              </a:rPr>
              <a:t>Clarity reduces chaos.</a:t>
            </a:r>
            <a:endParaRPr sz="2000" i="1">
              <a:solidFill>
                <a:srgbClr val="0000FF"/>
              </a:solidFill>
            </a:endParaRPr>
          </a:p>
          <a:p>
            <a:pPr marL="0" lvl="0" indent="0" algn="l" rtl="0">
              <a:lnSpc>
                <a:spcPct val="115000"/>
              </a:lnSpc>
              <a:spcBef>
                <a:spcPts val="1200"/>
              </a:spcBef>
              <a:spcAft>
                <a:spcPts val="0"/>
              </a:spcAft>
              <a:buNone/>
            </a:pPr>
            <a:endParaRPr sz="2000">
              <a:solidFill>
                <a:schemeClr val="dk2"/>
              </a:solidFill>
            </a:endParaRPr>
          </a:p>
          <a:p>
            <a:pPr marL="0" lvl="0" indent="0" algn="r" rtl="0">
              <a:spcBef>
                <a:spcPts val="1200"/>
              </a:spcBef>
              <a:spcAft>
                <a:spcPts val="0"/>
              </a:spcAft>
              <a:buNone/>
            </a:pPr>
            <a:fld id="{00000000-1234-1234-1234-123412341234}" type="slidenum">
              <a:rPr lang="en" sz="1000"/>
              <a:t>22</a:t>
            </a:fld>
            <a:endParaRPr sz="1000"/>
          </a:p>
          <a:p>
            <a:pPr marL="0" lvl="0" indent="0" algn="r" rtl="0">
              <a:lnSpc>
                <a:spcPct val="115000"/>
              </a:lnSpc>
              <a:spcBef>
                <a:spcPts val="0"/>
              </a:spcBef>
              <a:spcAft>
                <a:spcPts val="0"/>
              </a:spcAft>
              <a:buNone/>
            </a:pPr>
            <a:endParaRPr sz="3600">
              <a:latin typeface="Oswald"/>
              <a:ea typeface="Oswald"/>
              <a:cs typeface="Oswald"/>
              <a:sym typeface="Oswald"/>
            </a:endParaRPr>
          </a:p>
          <a:p>
            <a:pPr marL="0" lvl="0" indent="0" algn="l" rtl="0">
              <a:spcBef>
                <a:spcPts val="1200"/>
              </a:spcBef>
              <a:spcAft>
                <a:spcPts val="0"/>
              </a:spcAft>
              <a:buNone/>
            </a:pPr>
            <a:endParaRPr/>
          </a:p>
        </p:txBody>
      </p:sp>
      <p:pic>
        <p:nvPicPr>
          <p:cNvPr id="319" name="Google Shape;319;p48" descr="Crossroads: Success or Failure | Please give attribution to … | Flickr"/>
          <p:cNvPicPr preferRelativeResize="0"/>
          <p:nvPr/>
        </p:nvPicPr>
        <p:blipFill>
          <a:blip r:embed="rId3">
            <a:alphaModFix/>
          </a:blip>
          <a:stretch>
            <a:fillRect/>
          </a:stretch>
        </p:blipFill>
        <p:spPr>
          <a:xfrm>
            <a:off x="6353129" y="1643069"/>
            <a:ext cx="2558845" cy="1706725"/>
          </a:xfrm>
          <a:prstGeom prst="rect">
            <a:avLst/>
          </a:prstGeom>
          <a:noFill/>
          <a:ln>
            <a:noFill/>
          </a:ln>
        </p:spPr>
      </p:pic>
      <p:pic>
        <p:nvPicPr>
          <p:cNvPr id="320" name="Google Shape;320;p48" descr="Business woman presenting flat-illustration office training ..."/>
          <p:cNvPicPr preferRelativeResize="0"/>
          <p:nvPr/>
        </p:nvPicPr>
        <p:blipFill>
          <a:blip r:embed="rId4">
            <a:alphaModFix/>
          </a:blip>
          <a:stretch>
            <a:fillRect/>
          </a:stretch>
        </p:blipFill>
        <p:spPr>
          <a:xfrm>
            <a:off x="5959400" y="4111200"/>
            <a:ext cx="3080500" cy="1895175"/>
          </a:xfrm>
          <a:prstGeom prst="rect">
            <a:avLst/>
          </a:prstGeom>
          <a:noFill/>
          <a:ln>
            <a:noFill/>
          </a:ln>
        </p:spPr>
      </p:pic>
      <p:sp>
        <p:nvSpPr>
          <p:cNvPr id="321" name="Google Shape;321;p48"/>
          <p:cNvSpPr txBox="1"/>
          <p:nvPr/>
        </p:nvSpPr>
        <p:spPr>
          <a:xfrm>
            <a:off x="144300" y="1947800"/>
            <a:ext cx="5731200" cy="222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300">
                <a:solidFill>
                  <a:schemeClr val="dk1"/>
                </a:solidFill>
              </a:rPr>
              <a:t>1) District Leaders?</a:t>
            </a:r>
            <a:endParaRPr sz="2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2300">
                <a:solidFill>
                  <a:schemeClr val="dk1"/>
                </a:solidFill>
              </a:rPr>
              <a:t>2) Site leaders?</a:t>
            </a:r>
            <a:endParaRPr sz="2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2300">
                <a:solidFill>
                  <a:schemeClr val="dk1"/>
                </a:solidFill>
              </a:rPr>
              <a:t>3) Cooperating Teachers/District Mentors?</a:t>
            </a:r>
            <a:endParaRPr sz="2300">
              <a:solidFill>
                <a:schemeClr val="dk1"/>
              </a:solidFill>
            </a:endParaRPr>
          </a:p>
          <a:p>
            <a:pPr marL="0" lvl="0" indent="0" algn="l" rtl="0">
              <a:lnSpc>
                <a:spcPct val="115000"/>
              </a:lnSpc>
              <a:spcBef>
                <a:spcPts val="1200"/>
              </a:spcBef>
              <a:spcAft>
                <a:spcPts val="1200"/>
              </a:spcAft>
              <a:buNone/>
            </a:pPr>
            <a:r>
              <a:rPr lang="en" sz="2300">
                <a:solidFill>
                  <a:schemeClr val="dk1"/>
                </a:solidFill>
              </a:rPr>
              <a:t>4) Student Teacher/Intern candidate?</a:t>
            </a:r>
            <a:endParaRPr sz="18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325"/>
        <p:cNvGrpSpPr/>
        <p:nvPr/>
      </p:nvGrpSpPr>
      <p:grpSpPr>
        <a:xfrm>
          <a:off x="0" y="0"/>
          <a:ext cx="0" cy="0"/>
          <a:chOff x="0" y="0"/>
          <a:chExt cx="0" cy="0"/>
        </a:xfrm>
      </p:grpSpPr>
      <p:sp>
        <p:nvSpPr>
          <p:cNvPr id="326" name="Google Shape;326;p49"/>
          <p:cNvSpPr txBox="1">
            <a:spLocks noGrp="1"/>
          </p:cNvSpPr>
          <p:nvPr>
            <p:ph type="title"/>
          </p:nvPr>
        </p:nvSpPr>
        <p:spPr>
          <a:xfrm>
            <a:off x="311700" y="98933"/>
            <a:ext cx="8520600" cy="1109700"/>
          </a:xfrm>
          <a:prstGeom prst="rect">
            <a:avLst/>
          </a:prstGeom>
          <a:solidFill>
            <a:srgbClr val="1155CC"/>
          </a:solidFill>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100">
                <a:solidFill>
                  <a:srgbClr val="FFFF00"/>
                </a:solidFill>
              </a:rPr>
              <a:t>What can the following individuals do to CONNECT </a:t>
            </a:r>
            <a:r>
              <a:rPr lang="en" sz="2100" u="sng">
                <a:solidFill>
                  <a:srgbClr val="FFFF00"/>
                </a:solidFill>
              </a:rPr>
              <a:t>Interns and Student Teachers</a:t>
            </a:r>
            <a:r>
              <a:rPr lang="en" sz="2100">
                <a:solidFill>
                  <a:srgbClr val="FFFF00"/>
                </a:solidFill>
              </a:rPr>
              <a:t> to build teaching capacity and professional capital?</a:t>
            </a:r>
            <a:endParaRPr sz="2100">
              <a:solidFill>
                <a:srgbClr val="FFFF00"/>
              </a:solidFill>
            </a:endParaRPr>
          </a:p>
          <a:p>
            <a:pPr marL="0" lvl="0" indent="0" algn="l" rtl="0">
              <a:lnSpc>
                <a:spcPct val="115000"/>
              </a:lnSpc>
              <a:spcBef>
                <a:spcPts val="1200"/>
              </a:spcBef>
              <a:spcAft>
                <a:spcPts val="0"/>
              </a:spcAft>
              <a:buClr>
                <a:schemeClr val="dk1"/>
              </a:buClr>
              <a:buSzPts val="1100"/>
              <a:buFont typeface="Arial"/>
              <a:buNone/>
            </a:pPr>
            <a:endParaRPr sz="2500">
              <a:solidFill>
                <a:schemeClr val="dk2"/>
              </a:solidFill>
              <a:latin typeface="Oswald"/>
              <a:ea typeface="Oswald"/>
              <a:cs typeface="Oswald"/>
              <a:sym typeface="Oswald"/>
            </a:endParaRPr>
          </a:p>
          <a:p>
            <a:pPr marL="0" lvl="0" indent="0" algn="l" rtl="0">
              <a:lnSpc>
                <a:spcPct val="115000"/>
              </a:lnSpc>
              <a:spcBef>
                <a:spcPts val="1200"/>
              </a:spcBef>
              <a:spcAft>
                <a:spcPts val="0"/>
              </a:spcAft>
              <a:buNone/>
            </a:pPr>
            <a:endParaRPr sz="3000" b="1">
              <a:latin typeface="Oswald"/>
              <a:ea typeface="Oswald"/>
              <a:cs typeface="Oswald"/>
              <a:sym typeface="Oswald"/>
            </a:endParaRPr>
          </a:p>
          <a:p>
            <a:pPr marL="0" lvl="0" indent="0" algn="l" rtl="0">
              <a:lnSpc>
                <a:spcPct val="115000"/>
              </a:lnSpc>
              <a:spcBef>
                <a:spcPts val="1200"/>
              </a:spcBef>
              <a:spcAft>
                <a:spcPts val="0"/>
              </a:spcAft>
              <a:buNone/>
            </a:pPr>
            <a:endParaRPr sz="3000" b="1">
              <a:latin typeface="Oswald"/>
              <a:ea typeface="Oswald"/>
              <a:cs typeface="Oswald"/>
              <a:sym typeface="Oswald"/>
            </a:endParaRPr>
          </a:p>
          <a:p>
            <a:pPr marL="0" lvl="0" indent="0" algn="l" rtl="0">
              <a:spcBef>
                <a:spcPts val="1200"/>
              </a:spcBef>
              <a:spcAft>
                <a:spcPts val="0"/>
              </a:spcAft>
              <a:buNone/>
            </a:pPr>
            <a:endParaRPr sz="3000"/>
          </a:p>
        </p:txBody>
      </p:sp>
      <p:sp>
        <p:nvSpPr>
          <p:cNvPr id="327" name="Google Shape;327;p49"/>
          <p:cNvSpPr txBox="1"/>
          <p:nvPr/>
        </p:nvSpPr>
        <p:spPr>
          <a:xfrm>
            <a:off x="185550" y="1433767"/>
            <a:ext cx="5195100" cy="2085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100">
                <a:solidFill>
                  <a:schemeClr val="dk1"/>
                </a:solidFill>
              </a:rPr>
              <a:t>1) District Leaders?</a:t>
            </a:r>
            <a:endParaRPr sz="21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2100">
                <a:solidFill>
                  <a:schemeClr val="dk1"/>
                </a:solidFill>
              </a:rPr>
              <a:t>2) Site leaders?</a:t>
            </a:r>
            <a:endParaRPr sz="21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2100">
                <a:solidFill>
                  <a:schemeClr val="dk1"/>
                </a:solidFill>
              </a:rPr>
              <a:t>3) Cooperating Teachers/District Mentors?</a:t>
            </a:r>
            <a:endParaRPr sz="21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2100">
                <a:solidFill>
                  <a:schemeClr val="dk1"/>
                </a:solidFill>
              </a:rPr>
              <a:t>4) Student Teacher/Intern candidate?</a:t>
            </a:r>
            <a:endParaRPr sz="1600">
              <a:solidFill>
                <a:schemeClr val="dk2"/>
              </a:solidFill>
            </a:endParaRPr>
          </a:p>
        </p:txBody>
      </p:sp>
      <p:sp>
        <p:nvSpPr>
          <p:cNvPr id="328" name="Google Shape;328;p49"/>
          <p:cNvSpPr txBox="1"/>
          <p:nvPr/>
        </p:nvSpPr>
        <p:spPr>
          <a:xfrm>
            <a:off x="185550" y="4741500"/>
            <a:ext cx="5295000" cy="119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600" b="1">
                <a:solidFill>
                  <a:schemeClr val="dk1"/>
                </a:solidFill>
                <a:latin typeface="Oswald"/>
                <a:ea typeface="Oswald"/>
                <a:cs typeface="Oswald"/>
                <a:sym typeface="Oswald"/>
              </a:rPr>
              <a:t>Turn, Talk and Share Out:  “CONNECT”</a:t>
            </a:r>
            <a:endParaRPr sz="2600" b="1">
              <a:solidFill>
                <a:schemeClr val="dk1"/>
              </a:solidFill>
              <a:latin typeface="Oswald"/>
              <a:ea typeface="Oswald"/>
              <a:cs typeface="Oswald"/>
              <a:sym typeface="Oswald"/>
            </a:endParaRPr>
          </a:p>
          <a:p>
            <a:pPr marL="0" lvl="0" indent="0" algn="l" rtl="0">
              <a:lnSpc>
                <a:spcPct val="115000"/>
              </a:lnSpc>
              <a:spcBef>
                <a:spcPts val="1200"/>
              </a:spcBef>
              <a:spcAft>
                <a:spcPts val="1200"/>
              </a:spcAft>
              <a:buNone/>
            </a:pPr>
            <a:r>
              <a:rPr lang="en" sz="2600" i="1">
                <a:solidFill>
                  <a:schemeClr val="dk1"/>
                </a:solidFill>
                <a:latin typeface="Oswald"/>
                <a:ea typeface="Oswald"/>
                <a:cs typeface="Oswald"/>
                <a:sym typeface="Oswald"/>
              </a:rPr>
              <a:t> </a:t>
            </a:r>
            <a:r>
              <a:rPr lang="en" sz="2600" i="1">
                <a:solidFill>
                  <a:srgbClr val="0000FF"/>
                </a:solidFill>
                <a:latin typeface="Oswald"/>
                <a:ea typeface="Oswald"/>
                <a:cs typeface="Oswald"/>
                <a:sym typeface="Oswald"/>
              </a:rPr>
              <a:t>People perform better when they belong.</a:t>
            </a:r>
            <a:endParaRPr sz="1800">
              <a:solidFill>
                <a:schemeClr val="dk2"/>
              </a:solidFill>
            </a:endParaRPr>
          </a:p>
        </p:txBody>
      </p:sp>
      <p:pic>
        <p:nvPicPr>
          <p:cNvPr id="329" name="Google Shape;329;p49" descr="Free Images : network, digital marketing, share, mobile, social ..."/>
          <p:cNvPicPr preferRelativeResize="0"/>
          <p:nvPr/>
        </p:nvPicPr>
        <p:blipFill>
          <a:blip r:embed="rId3">
            <a:alphaModFix/>
          </a:blip>
          <a:stretch>
            <a:fillRect/>
          </a:stretch>
        </p:blipFill>
        <p:spPr>
          <a:xfrm>
            <a:off x="5558679" y="4213767"/>
            <a:ext cx="3185521" cy="1983176"/>
          </a:xfrm>
          <a:prstGeom prst="rect">
            <a:avLst/>
          </a:prstGeom>
          <a:noFill/>
          <a:ln>
            <a:noFill/>
          </a:ln>
        </p:spPr>
      </p:pic>
      <p:pic>
        <p:nvPicPr>
          <p:cNvPr id="330" name="Google Shape;330;p49" descr="We Are A Team Free Stock Photo - Public Domain Pictures"/>
          <p:cNvPicPr preferRelativeResize="0"/>
          <p:nvPr/>
        </p:nvPicPr>
        <p:blipFill>
          <a:blip r:embed="rId4">
            <a:alphaModFix/>
          </a:blip>
          <a:stretch>
            <a:fillRect/>
          </a:stretch>
        </p:blipFill>
        <p:spPr>
          <a:xfrm>
            <a:off x="5679675" y="1433767"/>
            <a:ext cx="3064525" cy="2440000"/>
          </a:xfrm>
          <a:prstGeom prst="rect">
            <a:avLst/>
          </a:prstGeom>
          <a:noFill/>
          <a:ln>
            <a:noFill/>
          </a:ln>
        </p:spPr>
      </p:pic>
      <p:sp>
        <p:nvSpPr>
          <p:cNvPr id="331" name="Google Shape;331;p4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335"/>
        <p:cNvGrpSpPr/>
        <p:nvPr/>
      </p:nvGrpSpPr>
      <p:grpSpPr>
        <a:xfrm>
          <a:off x="0" y="0"/>
          <a:ext cx="0" cy="0"/>
          <a:chOff x="0" y="0"/>
          <a:chExt cx="0" cy="0"/>
        </a:xfrm>
      </p:grpSpPr>
      <p:sp>
        <p:nvSpPr>
          <p:cNvPr id="336" name="Google Shape;336;p50"/>
          <p:cNvSpPr txBox="1">
            <a:spLocks noGrp="1"/>
          </p:cNvSpPr>
          <p:nvPr>
            <p:ph type="title"/>
          </p:nvPr>
        </p:nvSpPr>
        <p:spPr>
          <a:xfrm>
            <a:off x="154625" y="123200"/>
            <a:ext cx="8895600" cy="1129200"/>
          </a:xfrm>
          <a:prstGeom prst="rect">
            <a:avLst/>
          </a:prstGeom>
          <a:solidFill>
            <a:srgbClr val="1155CC"/>
          </a:solidFill>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dirty="0">
                <a:solidFill>
                  <a:srgbClr val="FFFF00"/>
                </a:solidFill>
              </a:rPr>
              <a:t>What can the following individuals do to SUPPORT </a:t>
            </a:r>
            <a:r>
              <a:rPr lang="en" sz="2200" u="sng" dirty="0">
                <a:solidFill>
                  <a:srgbClr val="FFFF00"/>
                </a:solidFill>
              </a:rPr>
              <a:t>Interns and Student Teachers </a:t>
            </a:r>
            <a:r>
              <a:rPr lang="en" sz="2200" dirty="0">
                <a:solidFill>
                  <a:srgbClr val="FFFF00"/>
                </a:solidFill>
              </a:rPr>
              <a:t>to build teaching capacity and professional capital?</a:t>
            </a:r>
            <a:endParaRPr sz="2200" dirty="0">
              <a:solidFill>
                <a:srgbClr val="FFFF00"/>
              </a:solidFill>
            </a:endParaRPr>
          </a:p>
          <a:p>
            <a:pPr marL="0" lvl="0" indent="0" algn="l" rtl="0">
              <a:lnSpc>
                <a:spcPct val="115000"/>
              </a:lnSpc>
              <a:spcBef>
                <a:spcPts val="1200"/>
              </a:spcBef>
              <a:spcAft>
                <a:spcPts val="0"/>
              </a:spcAft>
              <a:buNone/>
            </a:pPr>
            <a:endParaRPr sz="2000" dirty="0">
              <a:solidFill>
                <a:srgbClr val="000000"/>
              </a:solidFill>
            </a:endParaRPr>
          </a:p>
          <a:p>
            <a:pPr marL="0" lvl="0" indent="0" algn="ctr" rtl="0">
              <a:lnSpc>
                <a:spcPct val="115000"/>
              </a:lnSpc>
              <a:spcBef>
                <a:spcPts val="1200"/>
              </a:spcBef>
              <a:spcAft>
                <a:spcPts val="0"/>
              </a:spcAft>
              <a:buNone/>
            </a:pPr>
            <a:endParaRPr sz="2500" dirty="0">
              <a:solidFill>
                <a:srgbClr val="000000"/>
              </a:solidFill>
              <a:latin typeface="Oswald"/>
              <a:ea typeface="Oswald"/>
              <a:cs typeface="Oswald"/>
              <a:sym typeface="Oswald"/>
            </a:endParaRPr>
          </a:p>
          <a:p>
            <a:pPr marL="0" lvl="0" indent="0" algn="ctr" rtl="0">
              <a:lnSpc>
                <a:spcPct val="115000"/>
              </a:lnSpc>
              <a:spcBef>
                <a:spcPts val="1200"/>
              </a:spcBef>
              <a:spcAft>
                <a:spcPts val="0"/>
              </a:spcAft>
              <a:buNone/>
            </a:pPr>
            <a:endParaRPr sz="2500" dirty="0">
              <a:solidFill>
                <a:srgbClr val="000000"/>
              </a:solidFill>
              <a:latin typeface="Oswald"/>
              <a:ea typeface="Oswald"/>
              <a:cs typeface="Oswald"/>
              <a:sym typeface="Oswald"/>
            </a:endParaRPr>
          </a:p>
          <a:p>
            <a:pPr marL="0" lvl="0" indent="0" algn="ctr" rtl="0">
              <a:lnSpc>
                <a:spcPct val="115000"/>
              </a:lnSpc>
              <a:spcBef>
                <a:spcPts val="1200"/>
              </a:spcBef>
              <a:spcAft>
                <a:spcPts val="0"/>
              </a:spcAft>
              <a:buNone/>
            </a:pPr>
            <a:endParaRPr sz="2500" dirty="0">
              <a:solidFill>
                <a:srgbClr val="000000"/>
              </a:solidFill>
              <a:latin typeface="Oswald"/>
              <a:ea typeface="Oswald"/>
              <a:cs typeface="Oswald"/>
              <a:sym typeface="Oswald"/>
            </a:endParaRPr>
          </a:p>
          <a:p>
            <a:pPr marL="0" lvl="0" indent="0" algn="ctr" rtl="0">
              <a:lnSpc>
                <a:spcPct val="115000"/>
              </a:lnSpc>
              <a:spcBef>
                <a:spcPts val="1200"/>
              </a:spcBef>
              <a:spcAft>
                <a:spcPts val="0"/>
              </a:spcAft>
              <a:buNone/>
            </a:pPr>
            <a:endParaRPr sz="2500" dirty="0">
              <a:solidFill>
                <a:srgbClr val="000000"/>
              </a:solidFill>
              <a:latin typeface="Oswald"/>
              <a:ea typeface="Oswald"/>
              <a:cs typeface="Oswald"/>
              <a:sym typeface="Oswald"/>
            </a:endParaRPr>
          </a:p>
          <a:p>
            <a:pPr marL="0" lvl="0" indent="0" algn="l" rtl="0">
              <a:lnSpc>
                <a:spcPct val="115000"/>
              </a:lnSpc>
              <a:spcBef>
                <a:spcPts val="1200"/>
              </a:spcBef>
              <a:spcAft>
                <a:spcPts val="0"/>
              </a:spcAft>
              <a:buNone/>
            </a:pPr>
            <a:br>
              <a:rPr lang="en" sz="3000" b="1" dirty="0">
                <a:solidFill>
                  <a:srgbClr val="000000"/>
                </a:solidFill>
                <a:latin typeface="Oswald"/>
                <a:ea typeface="Oswald"/>
                <a:cs typeface="Oswald"/>
                <a:sym typeface="Oswald"/>
              </a:rPr>
            </a:br>
            <a:r>
              <a:rPr lang="en" sz="3000" b="1" dirty="0">
                <a:solidFill>
                  <a:srgbClr val="000000"/>
                </a:solidFill>
                <a:latin typeface="Oswald"/>
                <a:ea typeface="Oswald"/>
                <a:cs typeface="Oswald"/>
                <a:sym typeface="Oswald"/>
              </a:rPr>
              <a:t>Turn, Talk, and Share out: “SUPPORT”</a:t>
            </a:r>
            <a:br>
              <a:rPr lang="en" sz="3000" b="1" dirty="0">
                <a:solidFill>
                  <a:srgbClr val="000000"/>
                </a:solidFill>
                <a:latin typeface="Oswald"/>
                <a:ea typeface="Oswald"/>
                <a:cs typeface="Oswald"/>
                <a:sym typeface="Oswald"/>
              </a:rPr>
            </a:br>
            <a:r>
              <a:rPr lang="en" sz="3000" i="1" dirty="0">
                <a:solidFill>
                  <a:srgbClr val="000000"/>
                </a:solidFill>
                <a:latin typeface="Oswald"/>
                <a:ea typeface="Oswald"/>
                <a:cs typeface="Oswald"/>
                <a:sym typeface="Oswald"/>
              </a:rPr>
              <a:t> </a:t>
            </a:r>
            <a:r>
              <a:rPr lang="en" sz="3000" i="1" dirty="0">
                <a:solidFill>
                  <a:srgbClr val="0000FF"/>
                </a:solidFill>
                <a:latin typeface="Oswald"/>
                <a:ea typeface="Oswald"/>
                <a:cs typeface="Oswald"/>
                <a:sym typeface="Oswald"/>
              </a:rPr>
              <a:t>Support turns survival into success.</a:t>
            </a:r>
            <a:endParaRPr sz="3000" i="1" dirty="0">
              <a:solidFill>
                <a:srgbClr val="0000FF"/>
              </a:solidFill>
              <a:latin typeface="Oswald"/>
              <a:ea typeface="Oswald"/>
              <a:cs typeface="Oswald"/>
              <a:sym typeface="Oswald"/>
            </a:endParaRPr>
          </a:p>
          <a:p>
            <a:pPr marL="0" lvl="0" indent="0" algn="l" rtl="0">
              <a:lnSpc>
                <a:spcPct val="115000"/>
              </a:lnSpc>
              <a:spcBef>
                <a:spcPts val="1200"/>
              </a:spcBef>
              <a:spcAft>
                <a:spcPts val="0"/>
              </a:spcAft>
              <a:buNone/>
            </a:pPr>
            <a:endParaRPr sz="2000" dirty="0">
              <a:solidFill>
                <a:srgbClr val="FFFF00"/>
              </a:solidFill>
            </a:endParaRPr>
          </a:p>
          <a:p>
            <a:pPr marL="0" lvl="0" indent="0" algn="r" rtl="0">
              <a:lnSpc>
                <a:spcPct val="115000"/>
              </a:lnSpc>
              <a:spcBef>
                <a:spcPts val="1200"/>
              </a:spcBef>
              <a:spcAft>
                <a:spcPts val="0"/>
              </a:spcAft>
              <a:buNone/>
            </a:pPr>
            <a:endParaRPr sz="2400" b="1" dirty="0">
              <a:solidFill>
                <a:srgbClr val="000000"/>
              </a:solidFill>
              <a:latin typeface="Oswald"/>
              <a:ea typeface="Oswald"/>
              <a:cs typeface="Oswald"/>
              <a:sym typeface="Oswald"/>
            </a:endParaRPr>
          </a:p>
          <a:p>
            <a:pPr marL="0" lvl="0" indent="0" algn="r" rtl="0">
              <a:spcBef>
                <a:spcPts val="1200"/>
              </a:spcBef>
              <a:spcAft>
                <a:spcPts val="0"/>
              </a:spcAft>
              <a:buNone/>
            </a:pPr>
            <a:fld id="{00000000-1234-1234-1234-123412341234}" type="slidenum">
              <a:rPr lang="en" sz="1000">
                <a:solidFill>
                  <a:srgbClr val="000000"/>
                </a:solidFill>
              </a:rPr>
              <a:t>24</a:t>
            </a:fld>
            <a:endParaRPr sz="1000" dirty="0">
              <a:solidFill>
                <a:srgbClr val="000000"/>
              </a:solidFill>
            </a:endParaRPr>
          </a:p>
          <a:p>
            <a:pPr marL="0" lvl="0" indent="0" algn="l" rtl="0">
              <a:spcBef>
                <a:spcPts val="0"/>
              </a:spcBef>
              <a:spcAft>
                <a:spcPts val="0"/>
              </a:spcAft>
              <a:buNone/>
            </a:pPr>
            <a:endParaRPr dirty="0">
              <a:solidFill>
                <a:srgbClr val="FFFF00"/>
              </a:solidFill>
            </a:endParaRPr>
          </a:p>
          <a:p>
            <a:pPr marL="0" lvl="0" indent="0" algn="l" rtl="0">
              <a:spcBef>
                <a:spcPts val="0"/>
              </a:spcBef>
              <a:spcAft>
                <a:spcPts val="0"/>
              </a:spcAft>
              <a:buNone/>
            </a:pPr>
            <a:endParaRPr dirty="0">
              <a:solidFill>
                <a:srgbClr val="FFFF00"/>
              </a:solidFill>
            </a:endParaRPr>
          </a:p>
          <a:p>
            <a:pPr marL="0" lvl="0" indent="0" algn="l" rtl="0">
              <a:spcBef>
                <a:spcPts val="0"/>
              </a:spcBef>
              <a:spcAft>
                <a:spcPts val="0"/>
              </a:spcAft>
              <a:buNone/>
            </a:pPr>
            <a:endParaRPr dirty="0">
              <a:solidFill>
                <a:srgbClr val="FFFF00"/>
              </a:solidFill>
            </a:endParaRPr>
          </a:p>
        </p:txBody>
      </p:sp>
      <p:pic>
        <p:nvPicPr>
          <p:cNvPr id="337" name="Google Shape;337;p50" descr="Feedback Free Stock Photo - Public Domain Pictures"/>
          <p:cNvPicPr preferRelativeResize="0"/>
          <p:nvPr/>
        </p:nvPicPr>
        <p:blipFill>
          <a:blip r:embed="rId3">
            <a:alphaModFix/>
          </a:blip>
          <a:stretch>
            <a:fillRect/>
          </a:stretch>
        </p:blipFill>
        <p:spPr>
          <a:xfrm>
            <a:off x="6108375" y="4127233"/>
            <a:ext cx="2941849" cy="1961225"/>
          </a:xfrm>
          <a:prstGeom prst="rect">
            <a:avLst/>
          </a:prstGeom>
          <a:noFill/>
          <a:ln>
            <a:noFill/>
          </a:ln>
        </p:spPr>
      </p:pic>
      <p:pic>
        <p:nvPicPr>
          <p:cNvPr id="338" name="Google Shape;338;p50" descr="Next Step to Target, Mutual Help. Business Man Help to Colleague Climbing Stairs. Businesspeople Characters Success (Provided by Getty Images)"/>
          <p:cNvPicPr preferRelativeResize="0"/>
          <p:nvPr/>
        </p:nvPicPr>
        <p:blipFill>
          <a:blip r:embed="rId4">
            <a:alphaModFix/>
          </a:blip>
          <a:stretch>
            <a:fillRect/>
          </a:stretch>
        </p:blipFill>
        <p:spPr>
          <a:xfrm>
            <a:off x="6053012" y="1569467"/>
            <a:ext cx="3052575" cy="1758825"/>
          </a:xfrm>
          <a:prstGeom prst="rect">
            <a:avLst/>
          </a:prstGeom>
          <a:noFill/>
          <a:ln>
            <a:noFill/>
          </a:ln>
        </p:spPr>
      </p:pic>
      <p:sp>
        <p:nvSpPr>
          <p:cNvPr id="339" name="Google Shape;339;p50"/>
          <p:cNvSpPr txBox="1"/>
          <p:nvPr/>
        </p:nvSpPr>
        <p:spPr>
          <a:xfrm>
            <a:off x="226775" y="1549633"/>
            <a:ext cx="5720700" cy="222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300">
                <a:solidFill>
                  <a:schemeClr val="dk1"/>
                </a:solidFill>
              </a:rPr>
              <a:t>1) District Leaders?</a:t>
            </a:r>
            <a:endParaRPr sz="2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2300">
                <a:solidFill>
                  <a:schemeClr val="dk1"/>
                </a:solidFill>
              </a:rPr>
              <a:t>2) Site leaders?</a:t>
            </a:r>
            <a:endParaRPr sz="2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2300">
                <a:solidFill>
                  <a:schemeClr val="dk1"/>
                </a:solidFill>
              </a:rPr>
              <a:t>3) Cooperating Teachers/District Mentors?</a:t>
            </a:r>
            <a:endParaRPr sz="23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2300">
                <a:solidFill>
                  <a:schemeClr val="dk1"/>
                </a:solidFill>
              </a:rPr>
              <a:t>4) Student Teacher/Intern candidate?</a:t>
            </a: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343"/>
        <p:cNvGrpSpPr/>
        <p:nvPr/>
      </p:nvGrpSpPr>
      <p:grpSpPr>
        <a:xfrm>
          <a:off x="0" y="0"/>
          <a:ext cx="0" cy="0"/>
          <a:chOff x="0" y="0"/>
          <a:chExt cx="0" cy="0"/>
        </a:xfrm>
      </p:grpSpPr>
      <p:sp>
        <p:nvSpPr>
          <p:cNvPr id="344" name="Google Shape;344;p51"/>
          <p:cNvSpPr txBox="1">
            <a:spLocks noGrp="1"/>
          </p:cNvSpPr>
          <p:nvPr>
            <p:ph type="title"/>
          </p:nvPr>
        </p:nvSpPr>
        <p:spPr>
          <a:xfrm>
            <a:off x="239550" y="194800"/>
            <a:ext cx="8520600" cy="1270500"/>
          </a:xfrm>
          <a:prstGeom prst="rect">
            <a:avLst/>
          </a:prstGeom>
          <a:solidFill>
            <a:srgbClr val="1155CC"/>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00"/>
                </a:solidFill>
              </a:rPr>
              <a:t>IMPACT of Preparing, Connecting, and Supporting Guest Teachers</a:t>
            </a:r>
            <a:endParaRPr sz="3600" b="1">
              <a:solidFill>
                <a:srgbClr val="FFFF00"/>
              </a:solidFill>
            </a:endParaRPr>
          </a:p>
        </p:txBody>
      </p:sp>
      <p:sp>
        <p:nvSpPr>
          <p:cNvPr id="345" name="Google Shape;345;p51"/>
          <p:cNvSpPr txBox="1"/>
          <p:nvPr/>
        </p:nvSpPr>
        <p:spPr>
          <a:xfrm>
            <a:off x="220725" y="1720508"/>
            <a:ext cx="4749300" cy="1708500"/>
          </a:xfrm>
          <a:prstGeom prst="rect">
            <a:avLst/>
          </a:prstGeom>
          <a:solidFill>
            <a:srgbClr val="FFFFFF"/>
          </a:solidFill>
          <a:ln>
            <a:noFill/>
          </a:ln>
        </p:spPr>
        <p:txBody>
          <a:bodyPr spcFirstLastPara="1" wrap="square" lIns="91425" tIns="91425" rIns="91425" bIns="91425" anchor="t" anchorCtr="0">
            <a:spAutoFit/>
          </a:bodyPr>
          <a:lstStyle/>
          <a:p>
            <a:pPr marL="457200" lvl="0" indent="-438150" algn="l" rtl="0">
              <a:spcBef>
                <a:spcPts val="0"/>
              </a:spcBef>
              <a:spcAft>
                <a:spcPts val="0"/>
              </a:spcAft>
              <a:buSzPts val="3300"/>
              <a:buChar char="●"/>
            </a:pPr>
            <a:r>
              <a:rPr lang="en" sz="3300"/>
              <a:t>Stronger instruction</a:t>
            </a:r>
            <a:endParaRPr sz="3300"/>
          </a:p>
          <a:p>
            <a:pPr marL="457200" lvl="0" indent="-438150" algn="l" rtl="0">
              <a:spcBef>
                <a:spcPts val="0"/>
              </a:spcBef>
              <a:spcAft>
                <a:spcPts val="0"/>
              </a:spcAft>
              <a:buSzPts val="3300"/>
              <a:buChar char="●"/>
            </a:pPr>
            <a:r>
              <a:rPr lang="en" sz="3300"/>
              <a:t>Better behavior</a:t>
            </a:r>
            <a:endParaRPr sz="3300"/>
          </a:p>
          <a:p>
            <a:pPr marL="457200" lvl="0" indent="-438150" algn="l" rtl="0">
              <a:spcBef>
                <a:spcPts val="0"/>
              </a:spcBef>
              <a:spcAft>
                <a:spcPts val="0"/>
              </a:spcAft>
              <a:buSzPts val="3300"/>
              <a:buChar char="●"/>
            </a:pPr>
            <a:r>
              <a:rPr lang="en" sz="3300"/>
              <a:t>Consistent culture</a:t>
            </a:r>
            <a:endParaRPr sz="3300"/>
          </a:p>
        </p:txBody>
      </p:sp>
      <p:pic>
        <p:nvPicPr>
          <p:cNvPr id="346" name="Google Shape;346;p51" descr="Free Images : feedback, satisfaction, employee, survey, customer ..."/>
          <p:cNvPicPr preferRelativeResize="0"/>
          <p:nvPr/>
        </p:nvPicPr>
        <p:blipFill>
          <a:blip r:embed="rId3">
            <a:alphaModFix/>
          </a:blip>
          <a:stretch>
            <a:fillRect/>
          </a:stretch>
        </p:blipFill>
        <p:spPr>
          <a:xfrm>
            <a:off x="130125" y="3972232"/>
            <a:ext cx="4930499" cy="2164327"/>
          </a:xfrm>
          <a:prstGeom prst="rect">
            <a:avLst/>
          </a:prstGeom>
          <a:noFill/>
          <a:ln>
            <a:noFill/>
          </a:ln>
        </p:spPr>
      </p:pic>
      <p:pic>
        <p:nvPicPr>
          <p:cNvPr id="347" name="Google Shape;347;p51" descr="target, business, idea, growth, business idea, concept, planning ..."/>
          <p:cNvPicPr preferRelativeResize="0"/>
          <p:nvPr/>
        </p:nvPicPr>
        <p:blipFill>
          <a:blip r:embed="rId4">
            <a:alphaModFix/>
          </a:blip>
          <a:stretch>
            <a:fillRect/>
          </a:stretch>
        </p:blipFill>
        <p:spPr>
          <a:xfrm>
            <a:off x="5181700" y="2293088"/>
            <a:ext cx="3793749" cy="2530550"/>
          </a:xfrm>
          <a:prstGeom prst="rect">
            <a:avLst/>
          </a:prstGeom>
          <a:noFill/>
          <a:ln>
            <a:noFill/>
          </a:ln>
        </p:spPr>
      </p:pic>
      <p:sp>
        <p:nvSpPr>
          <p:cNvPr id="348" name="Google Shape;348;p5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25</a:t>
            </a:fld>
            <a:endParaRPr>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352"/>
        <p:cNvGrpSpPr/>
        <p:nvPr/>
      </p:nvGrpSpPr>
      <p:grpSpPr>
        <a:xfrm>
          <a:off x="0" y="0"/>
          <a:ext cx="0" cy="0"/>
          <a:chOff x="0" y="0"/>
          <a:chExt cx="0" cy="0"/>
        </a:xfrm>
      </p:grpSpPr>
      <p:sp>
        <p:nvSpPr>
          <p:cNvPr id="353" name="Google Shape;353;p52"/>
          <p:cNvSpPr txBox="1">
            <a:spLocks noGrp="1"/>
          </p:cNvSpPr>
          <p:nvPr>
            <p:ph type="title"/>
          </p:nvPr>
        </p:nvSpPr>
        <p:spPr>
          <a:xfrm>
            <a:off x="311700" y="84767"/>
            <a:ext cx="8520600" cy="763500"/>
          </a:xfrm>
          <a:prstGeom prst="rect">
            <a:avLst/>
          </a:prstGeom>
          <a:solidFill>
            <a:srgbClr val="1155CC"/>
          </a:solidFill>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00"/>
                </a:solidFill>
              </a:rPr>
              <a:t>Reflection Question:</a:t>
            </a:r>
            <a:endParaRPr sz="3600">
              <a:solidFill>
                <a:srgbClr val="FFFF00"/>
              </a:solidFill>
            </a:endParaRPr>
          </a:p>
        </p:txBody>
      </p:sp>
      <p:pic>
        <p:nvPicPr>
          <p:cNvPr id="354" name="Google Shape;354;p52" descr="Cartoon scheming boy | Free SVG"/>
          <p:cNvPicPr preferRelativeResize="0"/>
          <p:nvPr/>
        </p:nvPicPr>
        <p:blipFill>
          <a:blip r:embed="rId3">
            <a:alphaModFix/>
          </a:blip>
          <a:stretch>
            <a:fillRect/>
          </a:stretch>
        </p:blipFill>
        <p:spPr>
          <a:xfrm>
            <a:off x="3247250" y="4717633"/>
            <a:ext cx="1242575" cy="1242575"/>
          </a:xfrm>
          <a:prstGeom prst="rect">
            <a:avLst/>
          </a:prstGeom>
          <a:noFill/>
          <a:ln>
            <a:noFill/>
          </a:ln>
        </p:spPr>
      </p:pic>
      <p:sp>
        <p:nvSpPr>
          <p:cNvPr id="355" name="Google Shape;355;p52"/>
          <p:cNvSpPr/>
          <p:nvPr/>
        </p:nvSpPr>
        <p:spPr>
          <a:xfrm>
            <a:off x="0" y="848367"/>
            <a:ext cx="3051000" cy="2542500"/>
          </a:xfrm>
          <a:prstGeom prst="cloudCallout">
            <a:avLst>
              <a:gd name="adj1" fmla="val -32816"/>
              <a:gd name="adj2" fmla="val 9193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solidFill>
                <a:schemeClr val="dk1"/>
              </a:solidFill>
            </a:endParaRPr>
          </a:p>
          <a:p>
            <a:pPr marL="0" lvl="0" indent="0" algn="ctr" rtl="0">
              <a:spcBef>
                <a:spcPts val="0"/>
              </a:spcBef>
              <a:spcAft>
                <a:spcPts val="0"/>
              </a:spcAft>
              <a:buClr>
                <a:schemeClr val="dk1"/>
              </a:buClr>
              <a:buSzPts val="1100"/>
              <a:buFont typeface="Arial"/>
              <a:buNone/>
            </a:pPr>
            <a:r>
              <a:rPr lang="en" sz="2200">
                <a:solidFill>
                  <a:schemeClr val="dk1"/>
                </a:solidFill>
              </a:rPr>
              <a:t>Who are the invisible guest teachers in your system?</a:t>
            </a:r>
            <a:endParaRPr sz="2200">
              <a:solidFill>
                <a:schemeClr val="dk1"/>
              </a:solidFill>
            </a:endParaRPr>
          </a:p>
          <a:p>
            <a:pPr marL="0" lvl="0" indent="0" algn="ctr" rtl="0">
              <a:spcBef>
                <a:spcPts val="0"/>
              </a:spcBef>
              <a:spcAft>
                <a:spcPts val="0"/>
              </a:spcAft>
              <a:buNone/>
            </a:pPr>
            <a:endParaRPr sz="2000"/>
          </a:p>
        </p:txBody>
      </p:sp>
      <p:sp>
        <p:nvSpPr>
          <p:cNvPr id="356" name="Google Shape;356;p52"/>
          <p:cNvSpPr/>
          <p:nvPr/>
        </p:nvSpPr>
        <p:spPr>
          <a:xfrm>
            <a:off x="2937625" y="1717933"/>
            <a:ext cx="2754900" cy="25425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chemeClr val="dk1"/>
                </a:solidFill>
                <a:latin typeface="Oswald"/>
                <a:ea typeface="Oswald"/>
                <a:cs typeface="Oswald"/>
                <a:sym typeface="Oswald"/>
              </a:rPr>
              <a:t>         </a:t>
            </a:r>
            <a:endParaRPr sz="2000">
              <a:solidFill>
                <a:schemeClr val="dk1"/>
              </a:solidFill>
              <a:latin typeface="Oswald"/>
              <a:ea typeface="Oswald"/>
              <a:cs typeface="Oswald"/>
              <a:sym typeface="Oswald"/>
            </a:endParaRPr>
          </a:p>
          <a:p>
            <a:pPr marL="0" lvl="0" indent="0" algn="ctr" rtl="0">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W</a:t>
            </a:r>
            <a:r>
              <a:rPr lang="en" sz="2000">
                <a:solidFill>
                  <a:schemeClr val="dk1"/>
                </a:solidFill>
              </a:rPr>
              <a:t>hat outcomes are they quietly shaping?</a:t>
            </a:r>
            <a:endParaRPr sz="2000">
              <a:solidFill>
                <a:schemeClr val="dk1"/>
              </a:solidFill>
            </a:endParaRPr>
          </a:p>
          <a:p>
            <a:pPr marL="0" lvl="0" indent="0" algn="ctr" rtl="0">
              <a:lnSpc>
                <a:spcPct val="115000"/>
              </a:lnSpc>
              <a:spcBef>
                <a:spcPts val="0"/>
              </a:spcBef>
              <a:spcAft>
                <a:spcPts val="0"/>
              </a:spcAft>
              <a:buNone/>
            </a:pPr>
            <a:endParaRPr sz="2400"/>
          </a:p>
        </p:txBody>
      </p:sp>
      <p:sp>
        <p:nvSpPr>
          <p:cNvPr id="357" name="Google Shape;357;p52"/>
          <p:cNvSpPr/>
          <p:nvPr/>
        </p:nvSpPr>
        <p:spPr>
          <a:xfrm>
            <a:off x="5483650" y="848367"/>
            <a:ext cx="3515100" cy="34677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ctr" rtl="0">
              <a:spcBef>
                <a:spcPts val="0"/>
              </a:spcBef>
              <a:spcAft>
                <a:spcPts val="0"/>
              </a:spcAft>
              <a:buClr>
                <a:schemeClr val="dk1"/>
              </a:buClr>
              <a:buSzPts val="1100"/>
              <a:buFont typeface="Arial"/>
              <a:buNone/>
            </a:pPr>
            <a:r>
              <a:rPr lang="en" sz="2000">
                <a:solidFill>
                  <a:schemeClr val="dk1"/>
                </a:solidFill>
              </a:rPr>
              <a:t>  </a:t>
            </a:r>
            <a:r>
              <a:rPr lang="en" sz="1900">
                <a:solidFill>
                  <a:schemeClr val="dk1"/>
                </a:solidFill>
              </a:rPr>
              <a:t>If guest teachers struggle, what systems need to be suggested to address these shortcomings?</a:t>
            </a:r>
            <a:endParaRPr sz="1900">
              <a:solidFill>
                <a:schemeClr val="dk1"/>
              </a:solidFill>
            </a:endParaRPr>
          </a:p>
          <a:p>
            <a:pPr marL="0" lvl="0" indent="0" algn="ctr" rtl="0">
              <a:lnSpc>
                <a:spcPct val="115000"/>
              </a:lnSpc>
              <a:spcBef>
                <a:spcPts val="0"/>
              </a:spcBef>
              <a:spcAft>
                <a:spcPts val="0"/>
              </a:spcAft>
              <a:buNone/>
            </a:pPr>
            <a:endParaRPr sz="2500"/>
          </a:p>
          <a:p>
            <a:pPr marL="0" lvl="0" indent="0" algn="ctr" rtl="0">
              <a:spcBef>
                <a:spcPts val="0"/>
              </a:spcBef>
              <a:spcAft>
                <a:spcPts val="0"/>
              </a:spcAft>
              <a:buNone/>
            </a:pPr>
            <a:endParaRPr/>
          </a:p>
        </p:txBody>
      </p:sp>
      <p:pic>
        <p:nvPicPr>
          <p:cNvPr id="358" name="Google Shape;358;p52" descr="Thinking about playing basketball | Public domain vectors"/>
          <p:cNvPicPr preferRelativeResize="0"/>
          <p:nvPr/>
        </p:nvPicPr>
        <p:blipFill rotWithShape="1">
          <a:blip r:embed="rId4">
            <a:alphaModFix/>
          </a:blip>
          <a:srcRect l="33431" t="46510"/>
          <a:stretch/>
        </p:blipFill>
        <p:spPr>
          <a:xfrm>
            <a:off x="311700" y="4717633"/>
            <a:ext cx="1242575" cy="1843934"/>
          </a:xfrm>
          <a:prstGeom prst="rect">
            <a:avLst/>
          </a:prstGeom>
          <a:noFill/>
          <a:ln>
            <a:noFill/>
          </a:ln>
        </p:spPr>
      </p:pic>
      <p:pic>
        <p:nvPicPr>
          <p:cNvPr id="359" name="Google Shape;359;p52" descr="Thinking about jumping | Public domain vectors"/>
          <p:cNvPicPr preferRelativeResize="0"/>
          <p:nvPr/>
        </p:nvPicPr>
        <p:blipFill rotWithShape="1">
          <a:blip r:embed="rId5">
            <a:alphaModFix/>
          </a:blip>
          <a:srcRect l="37559" t="46735"/>
          <a:stretch/>
        </p:blipFill>
        <p:spPr>
          <a:xfrm>
            <a:off x="6047600" y="4924533"/>
            <a:ext cx="920350" cy="1449866"/>
          </a:xfrm>
          <a:prstGeom prst="rect">
            <a:avLst/>
          </a:prstGeom>
          <a:noFill/>
          <a:ln>
            <a:noFill/>
          </a:ln>
        </p:spPr>
      </p:pic>
      <p:sp>
        <p:nvSpPr>
          <p:cNvPr id="360" name="Google Shape;360;p5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105575" y="57367"/>
            <a:ext cx="8726700" cy="1267200"/>
          </a:xfrm>
          <a:prstGeom prst="rect">
            <a:avLst/>
          </a:prstGeom>
          <a:solidFill>
            <a:srgbClr val="1155C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solidFill>
                  <a:srgbClr val="FFFF00"/>
                </a:solidFill>
              </a:rPr>
              <a:t>Remember: We all have experienced being in these systems.  </a:t>
            </a:r>
            <a:endParaRPr sz="2220">
              <a:solidFill>
                <a:srgbClr val="FFFF00"/>
              </a:solidFill>
            </a:endParaRPr>
          </a:p>
          <a:p>
            <a:pPr marL="0" lvl="0" indent="0" algn="l" rtl="0">
              <a:spcBef>
                <a:spcPts val="0"/>
              </a:spcBef>
              <a:spcAft>
                <a:spcPts val="0"/>
              </a:spcAft>
              <a:buSzPts val="990"/>
              <a:buNone/>
            </a:pPr>
            <a:r>
              <a:rPr lang="en" sz="2220">
                <a:solidFill>
                  <a:srgbClr val="FFFF00"/>
                </a:solidFill>
              </a:rPr>
              <a:t>Make the change: Build Teaching Capacity and Professional Capital</a:t>
            </a:r>
            <a:endParaRPr sz="2220">
              <a:solidFill>
                <a:srgbClr val="FFFF00"/>
              </a:solidFill>
            </a:endParaRPr>
          </a:p>
        </p:txBody>
      </p:sp>
      <p:sp>
        <p:nvSpPr>
          <p:cNvPr id="366" name="Google Shape;366;p53"/>
          <p:cNvSpPr txBox="1"/>
          <p:nvPr/>
        </p:nvSpPr>
        <p:spPr>
          <a:xfrm>
            <a:off x="266825" y="1724000"/>
            <a:ext cx="2749500" cy="738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latin typeface="Oswald"/>
                <a:ea typeface="Oswald"/>
                <a:cs typeface="Oswald"/>
                <a:sym typeface="Oswald"/>
              </a:rPr>
              <a:t>Prepare them!</a:t>
            </a:r>
            <a:endParaRPr sz="3600">
              <a:latin typeface="Oswald"/>
              <a:ea typeface="Oswald"/>
              <a:cs typeface="Oswald"/>
              <a:sym typeface="Oswald"/>
            </a:endParaRPr>
          </a:p>
        </p:txBody>
      </p:sp>
      <p:pic>
        <p:nvPicPr>
          <p:cNvPr id="367" name="Google Shape;367;p53" descr="Teaching Statement"/>
          <p:cNvPicPr preferRelativeResize="0"/>
          <p:nvPr/>
        </p:nvPicPr>
        <p:blipFill>
          <a:blip r:embed="rId3">
            <a:alphaModFix/>
          </a:blip>
          <a:stretch>
            <a:fillRect/>
          </a:stretch>
        </p:blipFill>
        <p:spPr>
          <a:xfrm>
            <a:off x="399675" y="2942835"/>
            <a:ext cx="2311123" cy="2311123"/>
          </a:xfrm>
          <a:prstGeom prst="rect">
            <a:avLst/>
          </a:prstGeom>
          <a:noFill/>
          <a:ln>
            <a:noFill/>
          </a:ln>
        </p:spPr>
      </p:pic>
      <p:pic>
        <p:nvPicPr>
          <p:cNvPr id="368" name="Google Shape;368;p53" descr="Teaching Statement"/>
          <p:cNvPicPr preferRelativeResize="0"/>
          <p:nvPr/>
        </p:nvPicPr>
        <p:blipFill>
          <a:blip r:embed="rId4">
            <a:alphaModFix/>
          </a:blip>
          <a:stretch>
            <a:fillRect/>
          </a:stretch>
        </p:blipFill>
        <p:spPr>
          <a:xfrm>
            <a:off x="6225850" y="3108733"/>
            <a:ext cx="2549300" cy="2211987"/>
          </a:xfrm>
          <a:prstGeom prst="rect">
            <a:avLst/>
          </a:prstGeom>
          <a:noFill/>
          <a:ln>
            <a:noFill/>
          </a:ln>
        </p:spPr>
      </p:pic>
      <p:pic>
        <p:nvPicPr>
          <p:cNvPr id="369" name="Google Shape;369;p53" descr="Free Images : giving, love, apologize, kind, man, concept, heart ..."/>
          <p:cNvPicPr preferRelativeResize="0"/>
          <p:nvPr/>
        </p:nvPicPr>
        <p:blipFill>
          <a:blip r:embed="rId5">
            <a:alphaModFix/>
          </a:blip>
          <a:stretch>
            <a:fillRect/>
          </a:stretch>
        </p:blipFill>
        <p:spPr>
          <a:xfrm>
            <a:off x="3413611" y="4206620"/>
            <a:ext cx="2109430" cy="1713912"/>
          </a:xfrm>
          <a:prstGeom prst="rect">
            <a:avLst/>
          </a:prstGeom>
          <a:noFill/>
          <a:ln>
            <a:noFill/>
          </a:ln>
        </p:spPr>
      </p:pic>
      <p:sp>
        <p:nvSpPr>
          <p:cNvPr id="370" name="Google Shape;370;p53"/>
          <p:cNvSpPr txBox="1"/>
          <p:nvPr/>
        </p:nvSpPr>
        <p:spPr>
          <a:xfrm>
            <a:off x="3093575" y="3108733"/>
            <a:ext cx="2749500" cy="738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latin typeface="Oswald"/>
                <a:ea typeface="Oswald"/>
                <a:cs typeface="Oswald"/>
                <a:sym typeface="Oswald"/>
              </a:rPr>
              <a:t>Connect them!</a:t>
            </a:r>
            <a:endParaRPr sz="3600">
              <a:latin typeface="Oswald"/>
              <a:ea typeface="Oswald"/>
              <a:cs typeface="Oswald"/>
              <a:sym typeface="Oswald"/>
            </a:endParaRPr>
          </a:p>
        </p:txBody>
      </p:sp>
      <p:sp>
        <p:nvSpPr>
          <p:cNvPr id="371" name="Google Shape;371;p53"/>
          <p:cNvSpPr txBox="1"/>
          <p:nvPr/>
        </p:nvSpPr>
        <p:spPr>
          <a:xfrm>
            <a:off x="6225850" y="1858100"/>
            <a:ext cx="2749500" cy="738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chemeClr val="dk1"/>
                </a:solidFill>
                <a:latin typeface="Oswald"/>
                <a:ea typeface="Oswald"/>
                <a:cs typeface="Oswald"/>
                <a:sym typeface="Oswald"/>
              </a:rPr>
              <a:t>Support them!</a:t>
            </a:r>
            <a:endParaRPr/>
          </a:p>
        </p:txBody>
      </p:sp>
      <p:sp>
        <p:nvSpPr>
          <p:cNvPr id="372" name="Google Shape;372;p5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27</a:t>
            </a:fld>
            <a:endParaRPr>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376"/>
        <p:cNvGrpSpPr/>
        <p:nvPr/>
      </p:nvGrpSpPr>
      <p:grpSpPr>
        <a:xfrm>
          <a:off x="0" y="0"/>
          <a:ext cx="0" cy="0"/>
          <a:chOff x="0" y="0"/>
          <a:chExt cx="0" cy="0"/>
        </a:xfrm>
      </p:grpSpPr>
      <p:sp>
        <p:nvSpPr>
          <p:cNvPr id="377" name="Google Shape;377;p54"/>
          <p:cNvSpPr txBox="1"/>
          <p:nvPr/>
        </p:nvSpPr>
        <p:spPr>
          <a:xfrm>
            <a:off x="305550" y="520575"/>
            <a:ext cx="3870300" cy="514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a:solidFill>
                  <a:srgbClr val="FFFF00"/>
                </a:solidFill>
              </a:rPr>
              <a:t>Every adult shapes student experience.</a:t>
            </a:r>
            <a:endParaRPr sz="4600">
              <a:solidFill>
                <a:srgbClr val="FFFF00"/>
              </a:solidFill>
            </a:endParaRPr>
          </a:p>
          <a:p>
            <a:pPr marL="0" lvl="0" indent="0" algn="l" rtl="0">
              <a:spcBef>
                <a:spcPts val="0"/>
              </a:spcBef>
              <a:spcAft>
                <a:spcPts val="0"/>
              </a:spcAft>
              <a:buNone/>
            </a:pPr>
            <a:r>
              <a:rPr lang="en" sz="4600">
                <a:solidFill>
                  <a:srgbClr val="FFFF00"/>
                </a:solidFill>
              </a:rPr>
              <a:t>Even the ones there for a day.</a:t>
            </a:r>
            <a:endParaRPr sz="4600">
              <a:solidFill>
                <a:srgbClr val="FFFF00"/>
              </a:solidFill>
            </a:endParaRPr>
          </a:p>
        </p:txBody>
      </p:sp>
      <p:sp>
        <p:nvSpPr>
          <p:cNvPr id="378" name="Google Shape;378;p5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28</a:t>
            </a:fld>
            <a:endParaRPr>
              <a:solidFill>
                <a:srgbClr val="FFFFFF"/>
              </a:solidFill>
            </a:endParaRPr>
          </a:p>
        </p:txBody>
      </p:sp>
      <p:pic>
        <p:nvPicPr>
          <p:cNvPr id="379" name="Google Shape;379;p54"/>
          <p:cNvPicPr preferRelativeResize="0"/>
          <p:nvPr/>
        </p:nvPicPr>
        <p:blipFill>
          <a:blip r:embed="rId3">
            <a:alphaModFix/>
          </a:blip>
          <a:stretch>
            <a:fillRect/>
          </a:stretch>
        </p:blipFill>
        <p:spPr>
          <a:xfrm>
            <a:off x="4421100" y="3315825"/>
            <a:ext cx="4722900" cy="3542175"/>
          </a:xfrm>
          <a:prstGeom prst="rect">
            <a:avLst/>
          </a:prstGeom>
          <a:noFill/>
          <a:ln>
            <a:noFill/>
          </a:ln>
        </p:spPr>
      </p:pic>
      <p:pic>
        <p:nvPicPr>
          <p:cNvPr id="380" name="Google Shape;380;p54"/>
          <p:cNvPicPr preferRelativeResize="0"/>
          <p:nvPr/>
        </p:nvPicPr>
        <p:blipFill>
          <a:blip r:embed="rId4">
            <a:alphaModFix/>
          </a:blip>
          <a:stretch>
            <a:fillRect/>
          </a:stretch>
        </p:blipFill>
        <p:spPr>
          <a:xfrm>
            <a:off x="3681425" y="0"/>
            <a:ext cx="5462574" cy="28405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384"/>
        <p:cNvGrpSpPr/>
        <p:nvPr/>
      </p:nvGrpSpPr>
      <p:grpSpPr>
        <a:xfrm>
          <a:off x="0" y="0"/>
          <a:ext cx="0" cy="0"/>
          <a:chOff x="0" y="0"/>
          <a:chExt cx="0" cy="0"/>
        </a:xfrm>
      </p:grpSpPr>
      <p:sp>
        <p:nvSpPr>
          <p:cNvPr id="385" name="Google Shape;385;p55"/>
          <p:cNvSpPr txBox="1">
            <a:spLocks noGrp="1"/>
          </p:cNvSpPr>
          <p:nvPr>
            <p:ph type="title"/>
          </p:nvPr>
        </p:nvSpPr>
        <p:spPr>
          <a:xfrm>
            <a:off x="249100" y="92033"/>
            <a:ext cx="8739000" cy="763500"/>
          </a:xfrm>
          <a:prstGeom prst="rect">
            <a:avLst/>
          </a:prstGeom>
          <a:solidFill>
            <a:srgbClr val="1155CC"/>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FFFF00"/>
                </a:solidFill>
              </a:rPr>
              <a:t>Goals and Objectives:</a:t>
            </a:r>
            <a:endParaRPr sz="3520" b="1">
              <a:solidFill>
                <a:srgbClr val="FFFF00"/>
              </a:solidFill>
            </a:endParaRPr>
          </a:p>
        </p:txBody>
      </p:sp>
      <p:sp>
        <p:nvSpPr>
          <p:cNvPr id="386" name="Google Shape;386;p55"/>
          <p:cNvSpPr txBox="1">
            <a:spLocks noGrp="1"/>
          </p:cNvSpPr>
          <p:nvPr>
            <p:ph type="body" idx="1"/>
          </p:nvPr>
        </p:nvSpPr>
        <p:spPr>
          <a:xfrm>
            <a:off x="202500" y="855633"/>
            <a:ext cx="8739000" cy="57645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00"/>
                </a:solidFill>
              </a:rPr>
              <a:t>Discuss and Identify:</a:t>
            </a:r>
            <a:endParaRPr sz="2000">
              <a:solidFill>
                <a:srgbClr val="000000"/>
              </a:solidFill>
            </a:endParaRPr>
          </a:p>
        </p:txBody>
      </p:sp>
      <p:sp>
        <p:nvSpPr>
          <p:cNvPr id="387" name="Google Shape;387;p55"/>
          <p:cNvSpPr/>
          <p:nvPr/>
        </p:nvSpPr>
        <p:spPr>
          <a:xfrm>
            <a:off x="1253400" y="4474767"/>
            <a:ext cx="2209800" cy="1505100"/>
          </a:xfrm>
          <a:prstGeom prst="roundRect">
            <a:avLst>
              <a:gd name="adj" fmla="val 16667"/>
            </a:avLst>
          </a:prstGeom>
          <a:solidFill>
            <a:srgbClr val="FFFF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rPr>
              <a:t>2) Challenges</a:t>
            </a:r>
            <a:endParaRPr sz="1800" b="1"/>
          </a:p>
        </p:txBody>
      </p:sp>
      <p:sp>
        <p:nvSpPr>
          <p:cNvPr id="388" name="Google Shape;388;p55"/>
          <p:cNvSpPr/>
          <p:nvPr/>
        </p:nvSpPr>
        <p:spPr>
          <a:xfrm>
            <a:off x="4091200" y="2055533"/>
            <a:ext cx="3016200" cy="1505100"/>
          </a:xfrm>
          <a:prstGeom prst="roundRect">
            <a:avLst>
              <a:gd name="adj" fmla="val 16667"/>
            </a:avLst>
          </a:prstGeom>
          <a:solidFill>
            <a:srgbClr val="FFFF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3) Ways to </a:t>
            </a:r>
            <a:endParaRPr sz="1800" b="1"/>
          </a:p>
          <a:p>
            <a:pPr marL="0" lvl="0" indent="0" algn="ctr" rtl="0">
              <a:spcBef>
                <a:spcPts val="0"/>
              </a:spcBef>
              <a:spcAft>
                <a:spcPts val="0"/>
              </a:spcAft>
              <a:buNone/>
            </a:pPr>
            <a:r>
              <a:rPr lang="en" sz="1800" b="1"/>
              <a:t>Build Teaching Capacity and Professional Capital</a:t>
            </a:r>
            <a:endParaRPr sz="1800"/>
          </a:p>
        </p:txBody>
      </p:sp>
      <p:sp>
        <p:nvSpPr>
          <p:cNvPr id="389" name="Google Shape;389;p55"/>
          <p:cNvSpPr/>
          <p:nvPr/>
        </p:nvSpPr>
        <p:spPr>
          <a:xfrm>
            <a:off x="6131175" y="4903167"/>
            <a:ext cx="2474400" cy="1505100"/>
          </a:xfrm>
          <a:prstGeom prst="roundRect">
            <a:avLst>
              <a:gd name="adj" fmla="val 16667"/>
            </a:avLst>
          </a:prstGeom>
          <a:solidFill>
            <a:srgbClr val="FFFF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rPr>
              <a:t>4) Ways to </a:t>
            </a:r>
            <a:endParaRPr sz="1800" b="1">
              <a:solidFill>
                <a:schemeClr val="dk1"/>
              </a:solidFill>
            </a:endParaRPr>
          </a:p>
          <a:p>
            <a:pPr marL="0" lvl="0" indent="0" algn="ctr" rtl="0">
              <a:spcBef>
                <a:spcPts val="0"/>
              </a:spcBef>
              <a:spcAft>
                <a:spcPts val="0"/>
              </a:spcAft>
              <a:buNone/>
            </a:pPr>
            <a:r>
              <a:rPr lang="en" sz="1800" b="1">
                <a:solidFill>
                  <a:schemeClr val="dk1"/>
                </a:solidFill>
              </a:rPr>
              <a:t>Recruit and Retain </a:t>
            </a:r>
            <a:endParaRPr sz="1800" b="1">
              <a:solidFill>
                <a:schemeClr val="dk1"/>
              </a:solidFill>
            </a:endParaRPr>
          </a:p>
          <a:p>
            <a:pPr marL="0" lvl="0" indent="0" algn="ctr" rtl="0">
              <a:spcBef>
                <a:spcPts val="0"/>
              </a:spcBef>
              <a:spcAft>
                <a:spcPts val="0"/>
              </a:spcAft>
              <a:buNone/>
            </a:pPr>
            <a:r>
              <a:rPr lang="en" sz="1800" b="1">
                <a:solidFill>
                  <a:schemeClr val="dk1"/>
                </a:solidFill>
              </a:rPr>
              <a:t>Guest Teachers </a:t>
            </a:r>
            <a:endParaRPr sz="1800" b="1">
              <a:solidFill>
                <a:schemeClr val="dk1"/>
              </a:solidFill>
            </a:endParaRPr>
          </a:p>
        </p:txBody>
      </p:sp>
      <p:sp>
        <p:nvSpPr>
          <p:cNvPr id="390" name="Google Shape;390;p55"/>
          <p:cNvSpPr/>
          <p:nvPr/>
        </p:nvSpPr>
        <p:spPr>
          <a:xfrm>
            <a:off x="699775" y="1931033"/>
            <a:ext cx="1875600" cy="1198800"/>
          </a:xfrm>
          <a:prstGeom prst="roundRect">
            <a:avLst>
              <a:gd name="adj" fmla="val 16667"/>
            </a:avLst>
          </a:prstGeom>
          <a:solidFill>
            <a:srgbClr val="FFFF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ctr" rtl="0">
              <a:spcBef>
                <a:spcPts val="0"/>
              </a:spcBef>
              <a:spcAft>
                <a:spcPts val="0"/>
              </a:spcAft>
              <a:buSzPts val="1800"/>
              <a:buAutoNum type="arabicParenR"/>
            </a:pPr>
            <a:r>
              <a:rPr lang="en" sz="1800" b="1"/>
              <a:t>Invisible </a:t>
            </a:r>
            <a:endParaRPr sz="1800" b="1"/>
          </a:p>
          <a:p>
            <a:pPr marL="457200" lvl="0" indent="0" algn="ctr" rtl="0">
              <a:spcBef>
                <a:spcPts val="0"/>
              </a:spcBef>
              <a:spcAft>
                <a:spcPts val="0"/>
              </a:spcAft>
              <a:buNone/>
            </a:pPr>
            <a:r>
              <a:rPr lang="en" sz="1800" b="1"/>
              <a:t>Guest Teachers</a:t>
            </a:r>
            <a:endParaRPr sz="1800"/>
          </a:p>
        </p:txBody>
      </p:sp>
      <p:cxnSp>
        <p:nvCxnSpPr>
          <p:cNvPr id="391" name="Google Shape;391;p55"/>
          <p:cNvCxnSpPr>
            <a:stCxn id="387" idx="1"/>
            <a:endCxn id="390" idx="3"/>
          </p:cNvCxnSpPr>
          <p:nvPr/>
        </p:nvCxnSpPr>
        <p:spPr>
          <a:xfrm rot="10800000" flipH="1">
            <a:off x="1253400" y="2530317"/>
            <a:ext cx="1322100" cy="2697000"/>
          </a:xfrm>
          <a:prstGeom prst="curvedConnector5">
            <a:avLst>
              <a:gd name="adj1" fmla="val -18011"/>
              <a:gd name="adj2" fmla="val 52843"/>
              <a:gd name="adj3" fmla="val 118002"/>
            </a:avLst>
          </a:prstGeom>
          <a:noFill/>
          <a:ln w="28575" cap="flat" cmpd="sng">
            <a:solidFill>
              <a:srgbClr val="666666"/>
            </a:solidFill>
            <a:prstDash val="lgDash"/>
            <a:round/>
            <a:headEnd type="none" w="med" len="med"/>
            <a:tailEnd type="none" w="med" len="med"/>
          </a:ln>
        </p:spPr>
      </p:cxnSp>
      <p:cxnSp>
        <p:nvCxnSpPr>
          <p:cNvPr id="392" name="Google Shape;392;p55"/>
          <p:cNvCxnSpPr>
            <a:stCxn id="389" idx="1"/>
            <a:endCxn id="388" idx="3"/>
          </p:cNvCxnSpPr>
          <p:nvPr/>
        </p:nvCxnSpPr>
        <p:spPr>
          <a:xfrm rot="10800000" flipH="1">
            <a:off x="6131175" y="2808117"/>
            <a:ext cx="976200" cy="2847600"/>
          </a:xfrm>
          <a:prstGeom prst="curvedConnector5">
            <a:avLst>
              <a:gd name="adj1" fmla="val -24393"/>
              <a:gd name="adj2" fmla="val 50001"/>
              <a:gd name="adj3" fmla="val 124396"/>
            </a:avLst>
          </a:prstGeom>
          <a:noFill/>
          <a:ln w="28575" cap="flat" cmpd="sng">
            <a:solidFill>
              <a:schemeClr val="dk2"/>
            </a:solidFill>
            <a:prstDash val="lgDash"/>
            <a:round/>
            <a:headEnd type="none" w="med" len="med"/>
            <a:tailEnd type="none" w="med" len="med"/>
          </a:ln>
        </p:spPr>
      </p:cxnSp>
      <p:cxnSp>
        <p:nvCxnSpPr>
          <p:cNvPr id="393" name="Google Shape;393;p55"/>
          <p:cNvCxnSpPr>
            <a:stCxn id="388" idx="1"/>
            <a:endCxn id="387" idx="2"/>
          </p:cNvCxnSpPr>
          <p:nvPr/>
        </p:nvCxnSpPr>
        <p:spPr>
          <a:xfrm flipH="1">
            <a:off x="2358400" y="2808083"/>
            <a:ext cx="1732800" cy="3171900"/>
          </a:xfrm>
          <a:prstGeom prst="curvedConnector4">
            <a:avLst>
              <a:gd name="adj1" fmla="val 18121"/>
              <a:gd name="adj2" fmla="val 110004"/>
            </a:avLst>
          </a:prstGeom>
          <a:noFill/>
          <a:ln w="28575" cap="flat" cmpd="sng">
            <a:solidFill>
              <a:schemeClr val="dk2"/>
            </a:solidFill>
            <a:prstDash val="lgDash"/>
            <a:round/>
            <a:headEnd type="none" w="med" len="med"/>
            <a:tailEnd type="none" w="med" len="med"/>
          </a:ln>
        </p:spPr>
      </p:cxnSp>
      <p:sp>
        <p:nvSpPr>
          <p:cNvPr id="394" name="Google Shape;394;p5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26"/>
        <p:cNvGrpSpPr/>
        <p:nvPr/>
      </p:nvGrpSpPr>
      <p:grpSpPr>
        <a:xfrm>
          <a:off x="0" y="0"/>
          <a:ext cx="0" cy="0"/>
          <a:chOff x="0" y="0"/>
          <a:chExt cx="0" cy="0"/>
        </a:xfrm>
      </p:grpSpPr>
      <p:sp>
        <p:nvSpPr>
          <p:cNvPr id="127" name="Google Shape;127;p29"/>
          <p:cNvSpPr txBox="1">
            <a:spLocks noGrp="1"/>
          </p:cNvSpPr>
          <p:nvPr>
            <p:ph type="title"/>
          </p:nvPr>
        </p:nvSpPr>
        <p:spPr>
          <a:xfrm>
            <a:off x="249100" y="92033"/>
            <a:ext cx="8739000" cy="763500"/>
          </a:xfrm>
          <a:prstGeom prst="rect">
            <a:avLst/>
          </a:prstGeom>
          <a:solidFill>
            <a:srgbClr val="1155CC"/>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FFFF00"/>
                </a:solidFill>
              </a:rPr>
              <a:t>Goals and Objectives:</a:t>
            </a:r>
            <a:endParaRPr sz="3520" b="1">
              <a:solidFill>
                <a:srgbClr val="FFFF00"/>
              </a:solidFill>
            </a:endParaRPr>
          </a:p>
        </p:txBody>
      </p:sp>
      <p:sp>
        <p:nvSpPr>
          <p:cNvPr id="128" name="Google Shape;128;p29"/>
          <p:cNvSpPr txBox="1">
            <a:spLocks noGrp="1"/>
          </p:cNvSpPr>
          <p:nvPr>
            <p:ph type="body" idx="1"/>
          </p:nvPr>
        </p:nvSpPr>
        <p:spPr>
          <a:xfrm>
            <a:off x="202500" y="855633"/>
            <a:ext cx="8739000" cy="57645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00"/>
                </a:solidFill>
              </a:rPr>
              <a:t>Discuss and Identify:</a:t>
            </a:r>
            <a:endParaRPr sz="2000">
              <a:solidFill>
                <a:srgbClr val="000000"/>
              </a:solidFill>
            </a:endParaRPr>
          </a:p>
        </p:txBody>
      </p:sp>
      <p:sp>
        <p:nvSpPr>
          <p:cNvPr id="129" name="Google Shape;129;p29"/>
          <p:cNvSpPr txBox="1">
            <a:spLocks noGrp="1"/>
          </p:cNvSpPr>
          <p:nvPr>
            <p:ph type="sldNum" idx="12"/>
          </p:nvPr>
        </p:nvSpPr>
        <p:spPr>
          <a:xfrm>
            <a:off x="8472458" y="6217623"/>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a:p>
            <a:pPr marL="0" lvl="0" indent="0" algn="l" rtl="0">
              <a:spcBef>
                <a:spcPts val="0"/>
              </a:spcBef>
              <a:spcAft>
                <a:spcPts val="0"/>
              </a:spcAft>
              <a:buClr>
                <a:srgbClr val="000000"/>
              </a:buClr>
              <a:buSzPts val="1000"/>
              <a:buFont typeface="Arial"/>
              <a:buNone/>
            </a:pPr>
            <a:endParaRPr/>
          </a:p>
        </p:txBody>
      </p:sp>
      <p:sp>
        <p:nvSpPr>
          <p:cNvPr id="130" name="Google Shape;130;p29"/>
          <p:cNvSpPr/>
          <p:nvPr/>
        </p:nvSpPr>
        <p:spPr>
          <a:xfrm>
            <a:off x="1253400" y="4474767"/>
            <a:ext cx="2209800" cy="1505100"/>
          </a:xfrm>
          <a:prstGeom prst="roundRect">
            <a:avLst>
              <a:gd name="adj" fmla="val 16667"/>
            </a:avLst>
          </a:prstGeom>
          <a:solidFill>
            <a:srgbClr val="CFE2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rPr>
              <a:t>2) Challenges</a:t>
            </a:r>
            <a:endParaRPr sz="1800" b="1"/>
          </a:p>
        </p:txBody>
      </p:sp>
      <p:sp>
        <p:nvSpPr>
          <p:cNvPr id="131" name="Google Shape;131;p29"/>
          <p:cNvSpPr/>
          <p:nvPr/>
        </p:nvSpPr>
        <p:spPr>
          <a:xfrm>
            <a:off x="4091200" y="2055533"/>
            <a:ext cx="3016200" cy="1505100"/>
          </a:xfrm>
          <a:prstGeom prst="roundRect">
            <a:avLst>
              <a:gd name="adj" fmla="val 16667"/>
            </a:avLst>
          </a:prstGeom>
          <a:solidFill>
            <a:srgbClr val="CFE2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3) Ways to </a:t>
            </a:r>
            <a:endParaRPr sz="1800" b="1"/>
          </a:p>
          <a:p>
            <a:pPr marL="0" lvl="0" indent="0" algn="ctr" rtl="0">
              <a:spcBef>
                <a:spcPts val="0"/>
              </a:spcBef>
              <a:spcAft>
                <a:spcPts val="0"/>
              </a:spcAft>
              <a:buNone/>
            </a:pPr>
            <a:r>
              <a:rPr lang="en" sz="1800" b="1"/>
              <a:t>Build Teaching Capacity and Professional Capital</a:t>
            </a:r>
            <a:endParaRPr sz="1800"/>
          </a:p>
        </p:txBody>
      </p:sp>
      <p:sp>
        <p:nvSpPr>
          <p:cNvPr id="132" name="Google Shape;132;p29"/>
          <p:cNvSpPr/>
          <p:nvPr/>
        </p:nvSpPr>
        <p:spPr>
          <a:xfrm>
            <a:off x="6131175" y="4903167"/>
            <a:ext cx="2474400" cy="1505100"/>
          </a:xfrm>
          <a:prstGeom prst="roundRect">
            <a:avLst>
              <a:gd name="adj" fmla="val 16667"/>
            </a:avLst>
          </a:prstGeom>
          <a:solidFill>
            <a:srgbClr val="CFE2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rPr>
              <a:t>4) Ways to </a:t>
            </a:r>
            <a:endParaRPr sz="1800" b="1">
              <a:solidFill>
                <a:schemeClr val="dk1"/>
              </a:solidFill>
            </a:endParaRPr>
          </a:p>
          <a:p>
            <a:pPr marL="0" lvl="0" indent="0" algn="ctr" rtl="0">
              <a:spcBef>
                <a:spcPts val="0"/>
              </a:spcBef>
              <a:spcAft>
                <a:spcPts val="0"/>
              </a:spcAft>
              <a:buNone/>
            </a:pPr>
            <a:r>
              <a:rPr lang="en" sz="1800" b="1">
                <a:solidFill>
                  <a:schemeClr val="dk1"/>
                </a:solidFill>
              </a:rPr>
              <a:t>Recruit and Retain </a:t>
            </a:r>
            <a:endParaRPr sz="1800" b="1">
              <a:solidFill>
                <a:schemeClr val="dk1"/>
              </a:solidFill>
            </a:endParaRPr>
          </a:p>
          <a:p>
            <a:pPr marL="0" lvl="0" indent="0" algn="ctr" rtl="0">
              <a:spcBef>
                <a:spcPts val="0"/>
              </a:spcBef>
              <a:spcAft>
                <a:spcPts val="0"/>
              </a:spcAft>
              <a:buClr>
                <a:schemeClr val="dk1"/>
              </a:buClr>
              <a:buSzPts val="1100"/>
              <a:buFont typeface="Arial"/>
              <a:buNone/>
            </a:pPr>
            <a:r>
              <a:rPr lang="en" sz="1800" b="1">
                <a:solidFill>
                  <a:schemeClr val="dk1"/>
                </a:solidFill>
              </a:rPr>
              <a:t>Guest Teachers </a:t>
            </a:r>
            <a:endParaRPr sz="1800" b="1">
              <a:solidFill>
                <a:schemeClr val="dk1"/>
              </a:solidFill>
            </a:endParaRPr>
          </a:p>
        </p:txBody>
      </p:sp>
      <p:sp>
        <p:nvSpPr>
          <p:cNvPr id="133" name="Google Shape;133;p29"/>
          <p:cNvSpPr/>
          <p:nvPr/>
        </p:nvSpPr>
        <p:spPr>
          <a:xfrm>
            <a:off x="419000" y="1624800"/>
            <a:ext cx="3158100" cy="1935900"/>
          </a:xfrm>
          <a:prstGeom prst="roundRect">
            <a:avLst>
              <a:gd name="adj" fmla="val 16667"/>
            </a:avLst>
          </a:prstGeom>
          <a:solidFill>
            <a:srgbClr val="FFFF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ctr" rtl="0">
              <a:spcBef>
                <a:spcPts val="0"/>
              </a:spcBef>
              <a:spcAft>
                <a:spcPts val="0"/>
              </a:spcAft>
              <a:buSzPts val="1800"/>
              <a:buAutoNum type="arabicParenR"/>
            </a:pPr>
            <a:r>
              <a:rPr lang="en" sz="1800" b="1"/>
              <a:t>Invisible </a:t>
            </a:r>
            <a:endParaRPr sz="1800" b="1"/>
          </a:p>
          <a:p>
            <a:pPr marL="457200" lvl="0" indent="0" algn="ctr" rtl="0">
              <a:spcBef>
                <a:spcPts val="0"/>
              </a:spcBef>
              <a:spcAft>
                <a:spcPts val="0"/>
              </a:spcAft>
              <a:buNone/>
            </a:pPr>
            <a:r>
              <a:rPr lang="en" sz="1800" b="1"/>
              <a:t>Guest Teachers: </a:t>
            </a:r>
            <a:r>
              <a:rPr lang="en" sz="1800" b="1">
                <a:solidFill>
                  <a:srgbClr val="0000FF"/>
                </a:solidFill>
              </a:rPr>
              <a:t>Substitute Teachers, Student Teachers/</a:t>
            </a:r>
            <a:endParaRPr sz="1800" b="1">
              <a:solidFill>
                <a:srgbClr val="0000FF"/>
              </a:solidFill>
            </a:endParaRPr>
          </a:p>
          <a:p>
            <a:pPr marL="457200" lvl="0" indent="0" algn="ctr" rtl="0">
              <a:spcBef>
                <a:spcPts val="0"/>
              </a:spcBef>
              <a:spcAft>
                <a:spcPts val="0"/>
              </a:spcAft>
              <a:buNone/>
            </a:pPr>
            <a:r>
              <a:rPr lang="en" sz="1800" b="1">
                <a:solidFill>
                  <a:srgbClr val="0000FF"/>
                </a:solidFill>
              </a:rPr>
              <a:t>Interns</a:t>
            </a:r>
            <a:endParaRPr sz="1800">
              <a:solidFill>
                <a:srgbClr val="0000FF"/>
              </a:solidFill>
            </a:endParaRPr>
          </a:p>
        </p:txBody>
      </p:sp>
      <p:cxnSp>
        <p:nvCxnSpPr>
          <p:cNvPr id="134" name="Google Shape;134;p29"/>
          <p:cNvCxnSpPr>
            <a:stCxn id="130" idx="1"/>
            <a:endCxn id="133" idx="3"/>
          </p:cNvCxnSpPr>
          <p:nvPr/>
        </p:nvCxnSpPr>
        <p:spPr>
          <a:xfrm rot="10800000" flipH="1">
            <a:off x="1253400" y="2592717"/>
            <a:ext cx="2323800" cy="2634600"/>
          </a:xfrm>
          <a:prstGeom prst="curvedConnector5">
            <a:avLst>
              <a:gd name="adj1" fmla="val -10247"/>
              <a:gd name="adj2" fmla="val 45915"/>
              <a:gd name="adj3" fmla="val 110243"/>
            </a:avLst>
          </a:prstGeom>
          <a:noFill/>
          <a:ln w="28575" cap="flat" cmpd="sng">
            <a:solidFill>
              <a:srgbClr val="666666"/>
            </a:solidFill>
            <a:prstDash val="lgDash"/>
            <a:round/>
            <a:headEnd type="none" w="med" len="med"/>
            <a:tailEnd type="none" w="med" len="med"/>
          </a:ln>
        </p:spPr>
      </p:cxnSp>
      <p:cxnSp>
        <p:nvCxnSpPr>
          <p:cNvPr id="135" name="Google Shape;135;p29"/>
          <p:cNvCxnSpPr>
            <a:stCxn id="132" idx="1"/>
            <a:endCxn id="131" idx="3"/>
          </p:cNvCxnSpPr>
          <p:nvPr/>
        </p:nvCxnSpPr>
        <p:spPr>
          <a:xfrm rot="10800000" flipH="1">
            <a:off x="6131175" y="2808117"/>
            <a:ext cx="976200" cy="2847600"/>
          </a:xfrm>
          <a:prstGeom prst="curvedConnector5">
            <a:avLst>
              <a:gd name="adj1" fmla="val -24393"/>
              <a:gd name="adj2" fmla="val 50001"/>
              <a:gd name="adj3" fmla="val 124396"/>
            </a:avLst>
          </a:prstGeom>
          <a:noFill/>
          <a:ln w="28575" cap="flat" cmpd="sng">
            <a:solidFill>
              <a:schemeClr val="dk2"/>
            </a:solidFill>
            <a:prstDash val="lgDash"/>
            <a:round/>
            <a:headEnd type="none" w="med" len="med"/>
            <a:tailEnd type="none" w="med" len="med"/>
          </a:ln>
        </p:spPr>
      </p:cxnSp>
      <p:cxnSp>
        <p:nvCxnSpPr>
          <p:cNvPr id="136" name="Google Shape;136;p29"/>
          <p:cNvCxnSpPr>
            <a:stCxn id="131" idx="1"/>
            <a:endCxn id="130" idx="2"/>
          </p:cNvCxnSpPr>
          <p:nvPr/>
        </p:nvCxnSpPr>
        <p:spPr>
          <a:xfrm flipH="1">
            <a:off x="2358400" y="2808083"/>
            <a:ext cx="1732800" cy="3171900"/>
          </a:xfrm>
          <a:prstGeom prst="curvedConnector4">
            <a:avLst>
              <a:gd name="adj1" fmla="val 18121"/>
              <a:gd name="adj2" fmla="val 110004"/>
            </a:avLst>
          </a:prstGeom>
          <a:noFill/>
          <a:ln w="28575" cap="flat" cmpd="sng">
            <a:solidFill>
              <a:schemeClr val="dk2"/>
            </a:solidFill>
            <a:prstDash val="lgDash"/>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398"/>
        <p:cNvGrpSpPr/>
        <p:nvPr/>
      </p:nvGrpSpPr>
      <p:grpSpPr>
        <a:xfrm>
          <a:off x="0" y="0"/>
          <a:ext cx="0" cy="0"/>
          <a:chOff x="0" y="0"/>
          <a:chExt cx="0" cy="0"/>
        </a:xfrm>
      </p:grpSpPr>
      <p:sp>
        <p:nvSpPr>
          <p:cNvPr id="399" name="Google Shape;399;p56"/>
          <p:cNvSpPr/>
          <p:nvPr/>
        </p:nvSpPr>
        <p:spPr>
          <a:xfrm>
            <a:off x="0" y="0"/>
            <a:ext cx="9144000" cy="1269900"/>
          </a:xfrm>
          <a:prstGeom prst="rect">
            <a:avLst/>
          </a:prstGeom>
          <a:solidFill>
            <a:srgbClr val="1155C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0" name="Google Shape;400;p56"/>
          <p:cNvSpPr txBox="1">
            <a:spLocks noGrp="1"/>
          </p:cNvSpPr>
          <p:nvPr>
            <p:ph type="title"/>
          </p:nvPr>
        </p:nvSpPr>
        <p:spPr>
          <a:xfrm>
            <a:off x="311700" y="254000"/>
            <a:ext cx="8520600" cy="763500"/>
          </a:xfrm>
          <a:prstGeom prst="rect">
            <a:avLst/>
          </a:prstGeom>
          <a:solidFill>
            <a:srgbClr val="000000">
              <a:alpha val="0"/>
            </a:srgb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3300" b="1">
                <a:solidFill>
                  <a:srgbClr val="FFFF00"/>
                </a:solidFill>
                <a:latin typeface="Arial"/>
                <a:ea typeface="Arial"/>
                <a:cs typeface="Arial"/>
                <a:sym typeface="Arial"/>
              </a:rPr>
              <a:t>Recruiting Guest Teachers</a:t>
            </a:r>
            <a:endParaRPr sz="3300" b="1">
              <a:solidFill>
                <a:srgbClr val="FFFF00"/>
              </a:solidFill>
              <a:latin typeface="Arial"/>
              <a:ea typeface="Arial"/>
              <a:cs typeface="Arial"/>
              <a:sym typeface="Arial"/>
            </a:endParaRPr>
          </a:p>
        </p:txBody>
      </p:sp>
      <p:grpSp>
        <p:nvGrpSpPr>
          <p:cNvPr id="401" name="Google Shape;401;p56"/>
          <p:cNvGrpSpPr/>
          <p:nvPr/>
        </p:nvGrpSpPr>
        <p:grpSpPr>
          <a:xfrm>
            <a:off x="571500" y="1777956"/>
            <a:ext cx="3810000" cy="4317892"/>
            <a:chOff x="571500" y="1333500"/>
            <a:chExt cx="3810000" cy="3238500"/>
          </a:xfrm>
        </p:grpSpPr>
        <p:sp>
          <p:nvSpPr>
            <p:cNvPr id="402" name="Google Shape;402;p56"/>
            <p:cNvSpPr/>
            <p:nvPr/>
          </p:nvSpPr>
          <p:spPr>
            <a:xfrm>
              <a:off x="571500" y="1333500"/>
              <a:ext cx="3810000" cy="3238500"/>
            </a:xfrm>
            <a:prstGeom prst="roundRect">
              <a:avLst>
                <a:gd name="adj" fmla="val 4411"/>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3" name="Google Shape;403;p56"/>
            <p:cNvSpPr/>
            <p:nvPr/>
          </p:nvSpPr>
          <p:spPr>
            <a:xfrm>
              <a:off x="571500" y="1333500"/>
              <a:ext cx="3810000" cy="571500"/>
            </a:xfrm>
            <a:prstGeom prst="roundRect">
              <a:avLst>
                <a:gd name="adj" fmla="val 25000"/>
              </a:avLst>
            </a:prstGeom>
            <a:solidFill>
              <a:srgbClr val="FFFF0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4" name="Google Shape;404;p56"/>
            <p:cNvSpPr/>
            <p:nvPr/>
          </p:nvSpPr>
          <p:spPr>
            <a:xfrm>
              <a:off x="571500" y="1714500"/>
              <a:ext cx="3810000" cy="190500"/>
            </a:xfrm>
            <a:prstGeom prst="rect">
              <a:avLst/>
            </a:prstGeom>
            <a:solidFill>
              <a:srgbClr val="FFFF0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5" name="Google Shape;405;p56"/>
            <p:cNvSpPr txBox="1"/>
            <p:nvPr/>
          </p:nvSpPr>
          <p:spPr>
            <a:xfrm>
              <a:off x="762000" y="1333500"/>
              <a:ext cx="3429000" cy="571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u="sng">
                  <a:solidFill>
                    <a:srgbClr val="1155CC"/>
                  </a:solidFill>
                  <a:latin typeface="Arial"/>
                  <a:ea typeface="Arial"/>
                  <a:cs typeface="Arial"/>
                  <a:sym typeface="Arial"/>
                </a:rPr>
                <a:t>District Level</a:t>
              </a:r>
              <a:endParaRPr sz="2400" b="1" u="sng">
                <a:solidFill>
                  <a:srgbClr val="1155CC"/>
                </a:solidFill>
                <a:latin typeface="Arial"/>
                <a:ea typeface="Arial"/>
                <a:cs typeface="Arial"/>
                <a:sym typeface="Arial"/>
              </a:endParaRPr>
            </a:p>
          </p:txBody>
        </p:sp>
        <p:sp>
          <p:nvSpPr>
            <p:cNvPr id="406" name="Google Shape;406;p56"/>
            <p:cNvSpPr txBox="1"/>
            <p:nvPr/>
          </p:nvSpPr>
          <p:spPr>
            <a:xfrm>
              <a:off x="762000" y="2095500"/>
              <a:ext cx="3429000" cy="2286000"/>
            </a:xfrm>
            <a:prstGeom prst="rect">
              <a:avLst/>
            </a:prstGeom>
            <a:noFill/>
            <a:ln>
              <a:noFill/>
            </a:ln>
          </p:spPr>
          <p:txBody>
            <a:bodyPr spcFirstLastPara="1" wrap="square" lIns="0" tIns="0" rIns="0" bIns="0" anchor="t" anchorCtr="0">
              <a:noAutofit/>
            </a:bodyPr>
            <a:lstStyle/>
            <a:p>
              <a:pPr marL="457200" lvl="0" indent="-342900" algn="l" rtl="0">
                <a:spcBef>
                  <a:spcPts val="0"/>
                </a:spcBef>
                <a:spcAft>
                  <a:spcPts val="0"/>
                </a:spcAft>
                <a:buClr>
                  <a:srgbClr val="1E293B"/>
                </a:buClr>
                <a:buSzPts val="1800"/>
                <a:buFont typeface="Arial"/>
                <a:buChar char="●"/>
              </a:pPr>
              <a:r>
                <a:rPr lang="en" sz="1800" b="1">
                  <a:solidFill>
                    <a:srgbClr val="1E293B"/>
                  </a:solidFill>
                  <a:latin typeface="Arial"/>
                  <a:ea typeface="Arial"/>
                  <a:cs typeface="Arial"/>
                  <a:sym typeface="Arial"/>
                </a:rPr>
                <a:t>Job Fair</a:t>
              </a:r>
              <a:br>
                <a:rPr lang="en" sz="1800">
                  <a:solidFill>
                    <a:srgbClr val="1E293B"/>
                  </a:solidFill>
                  <a:latin typeface="Arial"/>
                  <a:ea typeface="Arial"/>
                  <a:cs typeface="Arial"/>
                  <a:sym typeface="Arial"/>
                </a:rPr>
              </a:br>
              <a:r>
                <a:rPr lang="en" sz="1400">
                  <a:solidFill>
                    <a:srgbClr val="64748B"/>
                  </a:solidFill>
                  <a:latin typeface="Arial"/>
                  <a:ea typeface="Arial"/>
                  <a:cs typeface="Arial"/>
                  <a:sym typeface="Arial"/>
                </a:rPr>
                <a:t>Accelerated hiring timeline</a:t>
              </a:r>
              <a:endParaRPr sz="1800">
                <a:solidFill>
                  <a:srgbClr val="1E293B"/>
                </a:solidFill>
                <a:latin typeface="Arial"/>
                <a:ea typeface="Arial"/>
                <a:cs typeface="Arial"/>
                <a:sym typeface="Arial"/>
              </a:endParaRPr>
            </a:p>
            <a:p>
              <a:pPr marL="457200" lvl="0" indent="-342900" algn="l" rtl="0">
                <a:spcBef>
                  <a:spcPts val="1500"/>
                </a:spcBef>
                <a:spcAft>
                  <a:spcPts val="0"/>
                </a:spcAft>
                <a:buClr>
                  <a:srgbClr val="1E293B"/>
                </a:buClr>
                <a:buSzPts val="1800"/>
                <a:buFont typeface="Arial"/>
                <a:buChar char="●"/>
              </a:pPr>
              <a:r>
                <a:rPr lang="en" sz="1800" b="1">
                  <a:solidFill>
                    <a:srgbClr val="1E293B"/>
                  </a:solidFill>
                  <a:latin typeface="Arial"/>
                  <a:ea typeface="Arial"/>
                  <a:cs typeface="Arial"/>
                  <a:sym typeface="Arial"/>
                </a:rPr>
                <a:t>In-House Source Pathway</a:t>
              </a:r>
              <a:endParaRPr sz="1800">
                <a:solidFill>
                  <a:srgbClr val="1E293B"/>
                </a:solidFill>
                <a:latin typeface="Arial"/>
                <a:ea typeface="Arial"/>
                <a:cs typeface="Arial"/>
                <a:sym typeface="Arial"/>
              </a:endParaRPr>
            </a:p>
            <a:p>
              <a:pPr marL="457200" lvl="0" indent="-342900" algn="l" rtl="0">
                <a:spcBef>
                  <a:spcPts val="1500"/>
                </a:spcBef>
                <a:spcAft>
                  <a:spcPts val="0"/>
                </a:spcAft>
                <a:buClr>
                  <a:srgbClr val="1E293B"/>
                </a:buClr>
                <a:buSzPts val="1800"/>
                <a:buFont typeface="Arial"/>
                <a:buChar char="●"/>
              </a:pPr>
              <a:r>
                <a:rPr lang="en" sz="1800" b="1">
                  <a:solidFill>
                    <a:srgbClr val="1E293B"/>
                  </a:solidFill>
                  <a:latin typeface="Arial"/>
                  <a:ea typeface="Arial"/>
                  <a:cs typeface="Arial"/>
                  <a:sym typeface="Arial"/>
                </a:rPr>
                <a:t>Formalized University Partnership</a:t>
              </a:r>
              <a:endParaRPr sz="1800">
                <a:solidFill>
                  <a:srgbClr val="1E293B"/>
                </a:solidFill>
                <a:latin typeface="Arial"/>
                <a:ea typeface="Arial"/>
                <a:cs typeface="Arial"/>
                <a:sym typeface="Arial"/>
              </a:endParaRPr>
            </a:p>
          </p:txBody>
        </p:sp>
      </p:grpSp>
      <p:grpSp>
        <p:nvGrpSpPr>
          <p:cNvPr id="407" name="Google Shape;407;p56"/>
          <p:cNvGrpSpPr/>
          <p:nvPr/>
        </p:nvGrpSpPr>
        <p:grpSpPr>
          <a:xfrm>
            <a:off x="4762500" y="1777956"/>
            <a:ext cx="3810000" cy="4317892"/>
            <a:chOff x="4762500" y="1333500"/>
            <a:chExt cx="3810000" cy="3238500"/>
          </a:xfrm>
        </p:grpSpPr>
        <p:sp>
          <p:nvSpPr>
            <p:cNvPr id="408" name="Google Shape;408;p56"/>
            <p:cNvSpPr/>
            <p:nvPr/>
          </p:nvSpPr>
          <p:spPr>
            <a:xfrm>
              <a:off x="4762500" y="1333500"/>
              <a:ext cx="3810000" cy="3238500"/>
            </a:xfrm>
            <a:prstGeom prst="roundRect">
              <a:avLst>
                <a:gd name="adj" fmla="val 4411"/>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9" name="Google Shape;409;p56"/>
            <p:cNvSpPr/>
            <p:nvPr/>
          </p:nvSpPr>
          <p:spPr>
            <a:xfrm>
              <a:off x="4762500" y="1333500"/>
              <a:ext cx="3810000" cy="571500"/>
            </a:xfrm>
            <a:prstGeom prst="roundRect">
              <a:avLst>
                <a:gd name="adj" fmla="val 25000"/>
              </a:avLst>
            </a:prstGeom>
            <a:solidFill>
              <a:srgbClr val="4A86E8"/>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10" name="Google Shape;410;p56"/>
            <p:cNvSpPr/>
            <p:nvPr/>
          </p:nvSpPr>
          <p:spPr>
            <a:xfrm>
              <a:off x="4762500" y="1714500"/>
              <a:ext cx="3810000" cy="190500"/>
            </a:xfrm>
            <a:prstGeom prst="rect">
              <a:avLst/>
            </a:prstGeom>
            <a:solidFill>
              <a:srgbClr val="4A86E8"/>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11" name="Google Shape;411;p56"/>
            <p:cNvSpPr txBox="1"/>
            <p:nvPr/>
          </p:nvSpPr>
          <p:spPr>
            <a:xfrm>
              <a:off x="4953000" y="1333500"/>
              <a:ext cx="3429000" cy="571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u="sng">
                  <a:solidFill>
                    <a:srgbClr val="FFFFFF"/>
                  </a:solidFill>
                  <a:latin typeface="Arial"/>
                  <a:ea typeface="Arial"/>
                  <a:cs typeface="Arial"/>
                  <a:sym typeface="Arial"/>
                </a:rPr>
                <a:t>Site Level</a:t>
              </a:r>
              <a:endParaRPr sz="2400" b="1" u="sng">
                <a:solidFill>
                  <a:srgbClr val="FFFFFF"/>
                </a:solidFill>
                <a:latin typeface="Arial"/>
                <a:ea typeface="Arial"/>
                <a:cs typeface="Arial"/>
                <a:sym typeface="Arial"/>
              </a:endParaRPr>
            </a:p>
          </p:txBody>
        </p:sp>
        <p:sp>
          <p:nvSpPr>
            <p:cNvPr id="412" name="Google Shape;412;p56"/>
            <p:cNvSpPr txBox="1"/>
            <p:nvPr/>
          </p:nvSpPr>
          <p:spPr>
            <a:xfrm>
              <a:off x="4953000" y="2095500"/>
              <a:ext cx="3429000" cy="2286000"/>
            </a:xfrm>
            <a:prstGeom prst="rect">
              <a:avLst/>
            </a:prstGeom>
            <a:noFill/>
            <a:ln>
              <a:noFill/>
            </a:ln>
          </p:spPr>
          <p:txBody>
            <a:bodyPr spcFirstLastPara="1" wrap="square" lIns="0" tIns="0" rIns="0" bIns="0" anchor="t" anchorCtr="0">
              <a:noAutofit/>
            </a:bodyPr>
            <a:lstStyle/>
            <a:p>
              <a:pPr marL="457200" lvl="0" indent="-342900" algn="l" rtl="0">
                <a:spcBef>
                  <a:spcPts val="0"/>
                </a:spcBef>
                <a:spcAft>
                  <a:spcPts val="0"/>
                </a:spcAft>
                <a:buClr>
                  <a:srgbClr val="1E293B"/>
                </a:buClr>
                <a:buSzPts val="1800"/>
                <a:buFont typeface="Arial"/>
                <a:buChar char="●"/>
              </a:pPr>
              <a:r>
                <a:rPr lang="en" sz="1800" b="1">
                  <a:solidFill>
                    <a:srgbClr val="1E293B"/>
                  </a:solidFill>
                  <a:latin typeface="Arial"/>
                  <a:ea typeface="Arial"/>
                  <a:cs typeface="Arial"/>
                  <a:sym typeface="Arial"/>
                </a:rPr>
                <a:t>Intentional Talent Scouting</a:t>
              </a:r>
              <a:endParaRPr sz="1800">
                <a:solidFill>
                  <a:srgbClr val="1E293B"/>
                </a:solidFill>
                <a:latin typeface="Arial"/>
                <a:ea typeface="Arial"/>
                <a:cs typeface="Arial"/>
                <a:sym typeface="Arial"/>
              </a:endParaRPr>
            </a:p>
            <a:p>
              <a:pPr marL="457200" lvl="0" indent="-342900" algn="l" rtl="0">
                <a:spcBef>
                  <a:spcPts val="2250"/>
                </a:spcBef>
                <a:spcAft>
                  <a:spcPts val="0"/>
                </a:spcAft>
                <a:buClr>
                  <a:srgbClr val="1E293B"/>
                </a:buClr>
                <a:buSzPts val="1800"/>
                <a:buFont typeface="Arial"/>
                <a:buChar char="●"/>
              </a:pPr>
              <a:r>
                <a:rPr lang="en" sz="1800" b="1">
                  <a:solidFill>
                    <a:srgbClr val="1E293B"/>
                  </a:solidFill>
                  <a:latin typeface="Arial"/>
                  <a:ea typeface="Arial"/>
                  <a:cs typeface="Arial"/>
                  <a:sym typeface="Arial"/>
                </a:rPr>
                <a:t>Streamline Application Process</a:t>
              </a:r>
              <a:endParaRPr sz="1800">
                <a:solidFill>
                  <a:srgbClr val="1E293B"/>
                </a:solidFill>
                <a:latin typeface="Arial"/>
                <a:ea typeface="Arial"/>
                <a:cs typeface="Arial"/>
                <a:sym typeface="Arial"/>
              </a:endParaRPr>
            </a:p>
          </p:txBody>
        </p:sp>
      </p:grpSp>
      <p:sp>
        <p:nvSpPr>
          <p:cNvPr id="413" name="Google Shape;413;p5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30</a:t>
            </a:fld>
            <a:endParaRPr>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417"/>
        <p:cNvGrpSpPr/>
        <p:nvPr/>
      </p:nvGrpSpPr>
      <p:grpSpPr>
        <a:xfrm>
          <a:off x="0" y="0"/>
          <a:ext cx="0" cy="0"/>
          <a:chOff x="0" y="0"/>
          <a:chExt cx="0" cy="0"/>
        </a:xfrm>
      </p:grpSpPr>
      <p:sp>
        <p:nvSpPr>
          <p:cNvPr id="418" name="Google Shape;418;p57"/>
          <p:cNvSpPr/>
          <p:nvPr/>
        </p:nvSpPr>
        <p:spPr>
          <a:xfrm>
            <a:off x="0" y="0"/>
            <a:ext cx="9144000" cy="1016100"/>
          </a:xfrm>
          <a:prstGeom prst="rect">
            <a:avLst/>
          </a:prstGeom>
          <a:solidFill>
            <a:srgbClr val="1155C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19" name="Google Shape;419;p57"/>
          <p:cNvSpPr txBox="1">
            <a:spLocks noGrp="1"/>
          </p:cNvSpPr>
          <p:nvPr>
            <p:ph type="title"/>
          </p:nvPr>
        </p:nvSpPr>
        <p:spPr>
          <a:xfrm>
            <a:off x="311700" y="127000"/>
            <a:ext cx="8520600" cy="762000"/>
          </a:xfrm>
          <a:prstGeom prst="rect">
            <a:avLst/>
          </a:prstGeom>
          <a:solidFill>
            <a:srgbClr val="000000">
              <a:alpha val="0"/>
            </a:srgb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3200" b="1">
                <a:solidFill>
                  <a:srgbClr val="FFFF00"/>
                </a:solidFill>
                <a:latin typeface="Arial"/>
                <a:ea typeface="Arial"/>
                <a:cs typeface="Arial"/>
                <a:sym typeface="Arial"/>
              </a:rPr>
              <a:t>Retaining Guest Teachers</a:t>
            </a:r>
            <a:endParaRPr sz="3200" b="1">
              <a:solidFill>
                <a:srgbClr val="FFFF00"/>
              </a:solidFill>
              <a:latin typeface="Arial"/>
              <a:ea typeface="Arial"/>
              <a:cs typeface="Arial"/>
              <a:sym typeface="Arial"/>
            </a:endParaRPr>
          </a:p>
        </p:txBody>
      </p:sp>
      <p:grpSp>
        <p:nvGrpSpPr>
          <p:cNvPr id="420" name="Google Shape;420;p57"/>
          <p:cNvGrpSpPr/>
          <p:nvPr/>
        </p:nvGrpSpPr>
        <p:grpSpPr>
          <a:xfrm>
            <a:off x="381000" y="1523962"/>
            <a:ext cx="4000500" cy="4571886"/>
            <a:chOff x="381000" y="1143000"/>
            <a:chExt cx="4000500" cy="3429000"/>
          </a:xfrm>
        </p:grpSpPr>
        <p:sp>
          <p:nvSpPr>
            <p:cNvPr id="421" name="Google Shape;421;p57"/>
            <p:cNvSpPr/>
            <p:nvPr/>
          </p:nvSpPr>
          <p:spPr>
            <a:xfrm>
              <a:off x="381000" y="1143000"/>
              <a:ext cx="4000500" cy="3429000"/>
            </a:xfrm>
            <a:prstGeom prst="roundRect">
              <a:avLst>
                <a:gd name="adj" fmla="val 4166"/>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2" name="Google Shape;422;p57"/>
            <p:cNvSpPr/>
            <p:nvPr/>
          </p:nvSpPr>
          <p:spPr>
            <a:xfrm>
              <a:off x="381000" y="1143000"/>
              <a:ext cx="4000500" cy="571500"/>
            </a:xfrm>
            <a:prstGeom prst="roundRect">
              <a:avLst>
                <a:gd name="adj" fmla="val 25000"/>
              </a:avLst>
            </a:prstGeom>
            <a:solidFill>
              <a:srgbClr val="FFFF0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3" name="Google Shape;423;p57"/>
            <p:cNvSpPr/>
            <p:nvPr/>
          </p:nvSpPr>
          <p:spPr>
            <a:xfrm>
              <a:off x="381000" y="1524000"/>
              <a:ext cx="4000500" cy="190500"/>
            </a:xfrm>
            <a:prstGeom prst="rect">
              <a:avLst/>
            </a:prstGeom>
            <a:solidFill>
              <a:srgbClr val="FFFF0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4" name="Google Shape;424;p57"/>
            <p:cNvSpPr txBox="1"/>
            <p:nvPr/>
          </p:nvSpPr>
          <p:spPr>
            <a:xfrm>
              <a:off x="381000" y="1143000"/>
              <a:ext cx="4000500" cy="571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u="sng">
                  <a:solidFill>
                    <a:srgbClr val="1155CC"/>
                  </a:solidFill>
                  <a:latin typeface="Arial"/>
                  <a:ea typeface="Arial"/>
                  <a:cs typeface="Arial"/>
                  <a:sym typeface="Arial"/>
                </a:rPr>
                <a:t>District Level</a:t>
              </a:r>
              <a:endParaRPr sz="2400" b="1" u="sng">
                <a:solidFill>
                  <a:srgbClr val="1155CC"/>
                </a:solidFill>
                <a:latin typeface="Arial"/>
                <a:ea typeface="Arial"/>
                <a:cs typeface="Arial"/>
                <a:sym typeface="Arial"/>
              </a:endParaRPr>
            </a:p>
          </p:txBody>
        </p:sp>
        <p:sp>
          <p:nvSpPr>
            <p:cNvPr id="425" name="Google Shape;425;p57"/>
            <p:cNvSpPr txBox="1"/>
            <p:nvPr/>
          </p:nvSpPr>
          <p:spPr>
            <a:xfrm>
              <a:off x="571500" y="1905000"/>
              <a:ext cx="3619500" cy="2476500"/>
            </a:xfrm>
            <a:prstGeom prst="rect">
              <a:avLst/>
            </a:prstGeom>
            <a:noFill/>
            <a:ln>
              <a:noFill/>
            </a:ln>
          </p:spPr>
          <p:txBody>
            <a:bodyPr spcFirstLastPara="1" wrap="square" lIns="0" tIns="0" rIns="0" bIns="0" anchor="t" anchorCtr="0">
              <a:noAutofit/>
            </a:bodyPr>
            <a:lstStyle/>
            <a:p>
              <a:pPr marL="457200" lvl="0" indent="-342900" algn="l" rtl="0">
                <a:spcBef>
                  <a:spcPts val="0"/>
                </a:spcBef>
                <a:spcAft>
                  <a:spcPts val="0"/>
                </a:spcAft>
                <a:buClr>
                  <a:srgbClr val="1E293B"/>
                </a:buClr>
                <a:buSzPts val="1800"/>
                <a:buFont typeface="Arial"/>
                <a:buChar char="●"/>
              </a:pPr>
              <a:r>
                <a:rPr lang="en" sz="1800" b="1">
                  <a:solidFill>
                    <a:srgbClr val="1E293B"/>
                  </a:solidFill>
                  <a:latin typeface="Arial"/>
                  <a:ea typeface="Arial"/>
                  <a:cs typeface="Arial"/>
                  <a:sym typeface="Arial"/>
                </a:rPr>
                <a:t>Tiered Consistency Incentives</a:t>
              </a:r>
              <a:endParaRPr sz="1800" b="1">
                <a:solidFill>
                  <a:srgbClr val="1E293B"/>
                </a:solidFill>
                <a:latin typeface="Arial"/>
                <a:ea typeface="Arial"/>
                <a:cs typeface="Arial"/>
                <a:sym typeface="Arial"/>
              </a:endParaRPr>
            </a:p>
            <a:p>
              <a:pPr marL="457200" lvl="0" indent="-342900" algn="l" rtl="0">
                <a:spcBef>
                  <a:spcPts val="1500"/>
                </a:spcBef>
                <a:spcAft>
                  <a:spcPts val="0"/>
                </a:spcAft>
                <a:buClr>
                  <a:srgbClr val="1E293B"/>
                </a:buClr>
                <a:buSzPts val="1800"/>
                <a:buFont typeface="Arial"/>
                <a:buChar char="●"/>
              </a:pPr>
              <a:r>
                <a:rPr lang="en" sz="1800" b="1">
                  <a:solidFill>
                    <a:srgbClr val="1E293B"/>
                  </a:solidFill>
                  <a:latin typeface="Arial"/>
                  <a:ea typeface="Arial"/>
                  <a:cs typeface="Arial"/>
                  <a:sym typeface="Arial"/>
                </a:rPr>
                <a:t>Systemic Access &amp; Professional Capital</a:t>
              </a:r>
              <a:endParaRPr sz="1800" b="1">
                <a:solidFill>
                  <a:srgbClr val="1E293B"/>
                </a:solidFill>
                <a:latin typeface="Arial"/>
                <a:ea typeface="Arial"/>
                <a:cs typeface="Arial"/>
                <a:sym typeface="Arial"/>
              </a:endParaRPr>
            </a:p>
            <a:p>
              <a:pPr marL="457200" lvl="0" indent="-342900" algn="l" rtl="0">
                <a:spcBef>
                  <a:spcPts val="1500"/>
                </a:spcBef>
                <a:spcAft>
                  <a:spcPts val="0"/>
                </a:spcAft>
                <a:buClr>
                  <a:srgbClr val="1E293B"/>
                </a:buClr>
                <a:buSzPts val="1800"/>
                <a:buFont typeface="Arial"/>
                <a:buChar char="●"/>
              </a:pPr>
              <a:r>
                <a:rPr lang="en" sz="1800" b="1">
                  <a:solidFill>
                    <a:srgbClr val="1E293B"/>
                  </a:solidFill>
                  <a:latin typeface="Arial"/>
                  <a:ea typeface="Arial"/>
                  <a:cs typeface="Arial"/>
                  <a:sym typeface="Arial"/>
                </a:rPr>
                <a:t>Centralized Automated Dispatch</a:t>
              </a:r>
              <a:endParaRPr sz="1800" b="1">
                <a:solidFill>
                  <a:srgbClr val="1E293B"/>
                </a:solidFill>
                <a:latin typeface="Arial"/>
                <a:ea typeface="Arial"/>
                <a:cs typeface="Arial"/>
                <a:sym typeface="Arial"/>
              </a:endParaRPr>
            </a:p>
          </p:txBody>
        </p:sp>
      </p:grpSp>
      <p:grpSp>
        <p:nvGrpSpPr>
          <p:cNvPr id="426" name="Google Shape;426;p57"/>
          <p:cNvGrpSpPr/>
          <p:nvPr/>
        </p:nvGrpSpPr>
        <p:grpSpPr>
          <a:xfrm>
            <a:off x="4762500" y="1523962"/>
            <a:ext cx="4000500" cy="4571886"/>
            <a:chOff x="4762500" y="1143000"/>
            <a:chExt cx="4000500" cy="3429000"/>
          </a:xfrm>
        </p:grpSpPr>
        <p:sp>
          <p:nvSpPr>
            <p:cNvPr id="427" name="Google Shape;427;p57"/>
            <p:cNvSpPr/>
            <p:nvPr/>
          </p:nvSpPr>
          <p:spPr>
            <a:xfrm>
              <a:off x="4762500" y="1143000"/>
              <a:ext cx="4000500" cy="3429000"/>
            </a:xfrm>
            <a:prstGeom prst="roundRect">
              <a:avLst>
                <a:gd name="adj" fmla="val 4166"/>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8" name="Google Shape;428;p57"/>
            <p:cNvSpPr/>
            <p:nvPr/>
          </p:nvSpPr>
          <p:spPr>
            <a:xfrm>
              <a:off x="4762500" y="1143000"/>
              <a:ext cx="4000500" cy="571500"/>
            </a:xfrm>
            <a:prstGeom prst="roundRect">
              <a:avLst>
                <a:gd name="adj" fmla="val 25000"/>
              </a:avLst>
            </a:prstGeom>
            <a:solidFill>
              <a:srgbClr val="4A86E8"/>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9" name="Google Shape;429;p57"/>
            <p:cNvSpPr/>
            <p:nvPr/>
          </p:nvSpPr>
          <p:spPr>
            <a:xfrm>
              <a:off x="4762500" y="1524000"/>
              <a:ext cx="4000500" cy="190500"/>
            </a:xfrm>
            <a:prstGeom prst="rect">
              <a:avLst/>
            </a:prstGeom>
            <a:solidFill>
              <a:srgbClr val="4A86E8"/>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30" name="Google Shape;430;p57"/>
            <p:cNvSpPr txBox="1"/>
            <p:nvPr/>
          </p:nvSpPr>
          <p:spPr>
            <a:xfrm>
              <a:off x="4762500" y="1143000"/>
              <a:ext cx="4000500" cy="571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b="1" u="sng">
                  <a:solidFill>
                    <a:srgbClr val="FFFFFF"/>
                  </a:solidFill>
                  <a:latin typeface="Arial"/>
                  <a:ea typeface="Arial"/>
                  <a:cs typeface="Arial"/>
                  <a:sym typeface="Arial"/>
                </a:rPr>
                <a:t>Site Level</a:t>
              </a:r>
              <a:endParaRPr sz="2400" b="1" u="sng">
                <a:solidFill>
                  <a:srgbClr val="FFFFFF"/>
                </a:solidFill>
                <a:latin typeface="Arial"/>
                <a:ea typeface="Arial"/>
                <a:cs typeface="Arial"/>
                <a:sym typeface="Arial"/>
              </a:endParaRPr>
            </a:p>
          </p:txBody>
        </p:sp>
        <p:sp>
          <p:nvSpPr>
            <p:cNvPr id="431" name="Google Shape;431;p57"/>
            <p:cNvSpPr txBox="1"/>
            <p:nvPr/>
          </p:nvSpPr>
          <p:spPr>
            <a:xfrm>
              <a:off x="4953000" y="1905000"/>
              <a:ext cx="3619500" cy="2476500"/>
            </a:xfrm>
            <a:prstGeom prst="rect">
              <a:avLst/>
            </a:prstGeom>
            <a:noFill/>
            <a:ln>
              <a:noFill/>
            </a:ln>
          </p:spPr>
          <p:txBody>
            <a:bodyPr spcFirstLastPara="1" wrap="square" lIns="0" tIns="0" rIns="0" bIns="0" anchor="t" anchorCtr="0">
              <a:noAutofit/>
            </a:bodyPr>
            <a:lstStyle/>
            <a:p>
              <a:pPr marL="457200" lvl="0" indent="-342900" algn="l" rtl="0">
                <a:spcBef>
                  <a:spcPts val="0"/>
                </a:spcBef>
                <a:spcAft>
                  <a:spcPts val="0"/>
                </a:spcAft>
                <a:buClr>
                  <a:srgbClr val="1E293B"/>
                </a:buClr>
                <a:buSzPts val="1800"/>
                <a:buFont typeface="Arial"/>
                <a:buChar char="●"/>
              </a:pPr>
              <a:r>
                <a:rPr lang="en" sz="1800" b="1">
                  <a:solidFill>
                    <a:srgbClr val="1E293B"/>
                  </a:solidFill>
                  <a:latin typeface="Arial"/>
                  <a:ea typeface="Arial"/>
                  <a:cs typeface="Arial"/>
                  <a:sym typeface="Arial"/>
                </a:rPr>
                <a:t>Preferred Guest Teacher Protocol</a:t>
              </a:r>
              <a:endParaRPr sz="1800" b="1">
                <a:solidFill>
                  <a:srgbClr val="1E293B"/>
                </a:solidFill>
                <a:latin typeface="Arial"/>
                <a:ea typeface="Arial"/>
                <a:cs typeface="Arial"/>
                <a:sym typeface="Arial"/>
              </a:endParaRPr>
            </a:p>
            <a:p>
              <a:pPr marL="457200" lvl="0" indent="-342900" algn="l" rtl="0">
                <a:spcBef>
                  <a:spcPts val="1500"/>
                </a:spcBef>
                <a:spcAft>
                  <a:spcPts val="0"/>
                </a:spcAft>
                <a:buClr>
                  <a:srgbClr val="1E293B"/>
                </a:buClr>
                <a:buSzPts val="1800"/>
                <a:buFont typeface="Arial"/>
                <a:buChar char="●"/>
              </a:pPr>
              <a:r>
                <a:rPr lang="en" sz="1800" b="1">
                  <a:solidFill>
                    <a:srgbClr val="1E293B"/>
                  </a:solidFill>
                  <a:latin typeface="Arial"/>
                  <a:ea typeface="Arial"/>
                  <a:cs typeface="Arial"/>
                  <a:sym typeface="Arial"/>
                </a:rPr>
                <a:t>Relational On-Site Integration</a:t>
              </a:r>
              <a:endParaRPr sz="1800" b="1">
                <a:solidFill>
                  <a:srgbClr val="1E293B"/>
                </a:solidFill>
                <a:latin typeface="Arial"/>
                <a:ea typeface="Arial"/>
                <a:cs typeface="Arial"/>
                <a:sym typeface="Arial"/>
              </a:endParaRPr>
            </a:p>
          </p:txBody>
        </p:sp>
      </p:grpSp>
      <p:sp>
        <p:nvSpPr>
          <p:cNvPr id="432" name="Google Shape;432;p5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31</a:t>
            </a:fld>
            <a:endParaRPr>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436"/>
        <p:cNvGrpSpPr/>
        <p:nvPr/>
      </p:nvGrpSpPr>
      <p:grpSpPr>
        <a:xfrm>
          <a:off x="0" y="0"/>
          <a:ext cx="0" cy="0"/>
          <a:chOff x="0" y="0"/>
          <a:chExt cx="0" cy="0"/>
        </a:xfrm>
      </p:grpSpPr>
      <p:pic>
        <p:nvPicPr>
          <p:cNvPr id="437" name="Google Shape;437;p58" descr="HD wallpaper: silhouette, board, drawn, chalk, human, idea, head ..."/>
          <p:cNvPicPr preferRelativeResize="0"/>
          <p:nvPr/>
        </p:nvPicPr>
        <p:blipFill>
          <a:blip r:embed="rId3">
            <a:alphaModFix/>
          </a:blip>
          <a:stretch>
            <a:fillRect/>
          </a:stretch>
        </p:blipFill>
        <p:spPr>
          <a:xfrm>
            <a:off x="2210925" y="3971233"/>
            <a:ext cx="4045050" cy="2771200"/>
          </a:xfrm>
          <a:prstGeom prst="rect">
            <a:avLst/>
          </a:prstGeom>
          <a:noFill/>
          <a:ln>
            <a:noFill/>
          </a:ln>
        </p:spPr>
      </p:pic>
      <p:sp>
        <p:nvSpPr>
          <p:cNvPr id="438" name="Google Shape;438;p58"/>
          <p:cNvSpPr txBox="1">
            <a:spLocks noGrp="1"/>
          </p:cNvSpPr>
          <p:nvPr>
            <p:ph type="title"/>
          </p:nvPr>
        </p:nvSpPr>
        <p:spPr>
          <a:xfrm>
            <a:off x="61125" y="0"/>
            <a:ext cx="8959800" cy="1676700"/>
          </a:xfrm>
          <a:prstGeom prst="rect">
            <a:avLst/>
          </a:prstGeom>
          <a:solidFill>
            <a:srgbClr val="1155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FFFF00"/>
                </a:solidFill>
              </a:rPr>
              <a:t>Reflection Questions:</a:t>
            </a:r>
            <a:endParaRPr b="1">
              <a:solidFill>
                <a:srgbClr val="FFFF00"/>
              </a:solidFill>
            </a:endParaRPr>
          </a:p>
          <a:p>
            <a:pPr marL="0" lvl="0" indent="0" algn="ctr" rtl="0">
              <a:lnSpc>
                <a:spcPct val="115000"/>
              </a:lnSpc>
              <a:spcBef>
                <a:spcPts val="0"/>
              </a:spcBef>
              <a:spcAft>
                <a:spcPts val="0"/>
              </a:spcAft>
              <a:buNone/>
            </a:pPr>
            <a:r>
              <a:rPr lang="en" sz="2333">
                <a:solidFill>
                  <a:srgbClr val="FFFFFF"/>
                </a:solidFill>
              </a:rPr>
              <a:t>What did you </a:t>
            </a:r>
            <a:r>
              <a:rPr lang="en" sz="2333" b="1">
                <a:solidFill>
                  <a:srgbClr val="FFFF00"/>
                </a:solidFill>
              </a:rPr>
              <a:t>GAIN</a:t>
            </a:r>
            <a:r>
              <a:rPr lang="en" sz="2333">
                <a:solidFill>
                  <a:srgbClr val="FFFFFF"/>
                </a:solidFill>
              </a:rPr>
              <a:t> from today’s workshop?</a:t>
            </a:r>
            <a:endParaRPr sz="2333">
              <a:solidFill>
                <a:srgbClr val="FFFFFF"/>
              </a:solidFill>
            </a:endParaRPr>
          </a:p>
          <a:p>
            <a:pPr marL="0" lvl="0" indent="0" algn="ctr" rtl="0">
              <a:lnSpc>
                <a:spcPct val="115000"/>
              </a:lnSpc>
              <a:spcBef>
                <a:spcPts val="0"/>
              </a:spcBef>
              <a:spcAft>
                <a:spcPts val="0"/>
              </a:spcAft>
              <a:buNone/>
            </a:pPr>
            <a:r>
              <a:rPr lang="en" sz="2222">
                <a:solidFill>
                  <a:srgbClr val="FFFFFF"/>
                </a:solidFill>
              </a:rPr>
              <a:t>How will you lead differently next year?</a:t>
            </a:r>
            <a:endParaRPr sz="2333">
              <a:solidFill>
                <a:srgbClr val="FFFFFF"/>
              </a:solidFill>
            </a:endParaRPr>
          </a:p>
          <a:p>
            <a:pPr marL="0" lvl="0" indent="0" algn="ctr" rtl="0">
              <a:lnSpc>
                <a:spcPct val="115000"/>
              </a:lnSpc>
              <a:spcBef>
                <a:spcPts val="0"/>
              </a:spcBef>
              <a:spcAft>
                <a:spcPts val="0"/>
              </a:spcAft>
              <a:buClr>
                <a:schemeClr val="dk1"/>
              </a:buClr>
              <a:buSzPct val="55000"/>
              <a:buFont typeface="Arial"/>
              <a:buNone/>
            </a:pPr>
            <a:endParaRPr sz="2000"/>
          </a:p>
          <a:p>
            <a:pPr marL="0" lvl="0" indent="0" algn="ctr" rtl="0">
              <a:spcBef>
                <a:spcPts val="0"/>
              </a:spcBef>
              <a:spcAft>
                <a:spcPts val="0"/>
              </a:spcAft>
              <a:buNone/>
            </a:pPr>
            <a:endParaRPr b="1">
              <a:solidFill>
                <a:schemeClr val="lt1"/>
              </a:solidFill>
            </a:endParaRPr>
          </a:p>
        </p:txBody>
      </p:sp>
      <p:sp>
        <p:nvSpPr>
          <p:cNvPr id="439" name="Google Shape;439;p58"/>
          <p:cNvSpPr txBox="1"/>
          <p:nvPr/>
        </p:nvSpPr>
        <p:spPr>
          <a:xfrm>
            <a:off x="6255975" y="4297533"/>
            <a:ext cx="211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solidFill>
                <a:schemeClr val="dk1"/>
              </a:solidFill>
            </a:endParaRPr>
          </a:p>
        </p:txBody>
      </p:sp>
      <p:sp>
        <p:nvSpPr>
          <p:cNvPr id="440" name="Google Shape;440;p58"/>
          <p:cNvSpPr/>
          <p:nvPr/>
        </p:nvSpPr>
        <p:spPr>
          <a:xfrm>
            <a:off x="4886250" y="1954400"/>
            <a:ext cx="3628500" cy="2725200"/>
          </a:xfrm>
          <a:prstGeom prst="cloudCallout">
            <a:avLst>
              <a:gd name="adj1" fmla="val -20833"/>
              <a:gd name="adj2" fmla="val 625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rPr>
              <a:t> ““I plan to lead differently next year by…..”</a:t>
            </a:r>
            <a:endParaRPr sz="2000">
              <a:solidFill>
                <a:schemeClr val="dk1"/>
              </a:solidFill>
            </a:endParaRPr>
          </a:p>
        </p:txBody>
      </p:sp>
      <p:sp>
        <p:nvSpPr>
          <p:cNvPr id="441" name="Google Shape;441;p58"/>
          <p:cNvSpPr/>
          <p:nvPr/>
        </p:nvSpPr>
        <p:spPr>
          <a:xfrm>
            <a:off x="1415425" y="1775733"/>
            <a:ext cx="2994900" cy="2725200"/>
          </a:xfrm>
          <a:prstGeom prst="cloudCallout">
            <a:avLst>
              <a:gd name="adj1" fmla="val -20833"/>
              <a:gd name="adj2" fmla="val 625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rPr>
              <a:t>“ In today’s workshop, </a:t>
            </a:r>
            <a:endParaRPr sz="1800" b="1">
              <a:solidFill>
                <a:schemeClr val="dk1"/>
              </a:solidFill>
            </a:endParaRPr>
          </a:p>
          <a:p>
            <a:pPr marL="0" lvl="0" indent="0" algn="ctr" rtl="0">
              <a:spcBef>
                <a:spcPts val="0"/>
              </a:spcBef>
              <a:spcAft>
                <a:spcPts val="0"/>
              </a:spcAft>
              <a:buClr>
                <a:schemeClr val="dk1"/>
              </a:buClr>
              <a:buSzPts val="1100"/>
              <a:buFont typeface="Arial"/>
              <a:buNone/>
            </a:pPr>
            <a:r>
              <a:rPr lang="en" sz="1800" b="1">
                <a:solidFill>
                  <a:schemeClr val="dk1"/>
                </a:solidFill>
              </a:rPr>
              <a:t>I gained…”</a:t>
            </a:r>
            <a:endParaRPr sz="1800" b="1">
              <a:solidFill>
                <a:schemeClr val="dk1"/>
              </a:solidFill>
            </a:endParaRPr>
          </a:p>
          <a:p>
            <a:pPr marL="0" lvl="0" indent="0" algn="ctr" rtl="0">
              <a:spcBef>
                <a:spcPts val="0"/>
              </a:spcBef>
              <a:spcAft>
                <a:spcPts val="0"/>
              </a:spcAft>
              <a:buNone/>
            </a:pPr>
            <a:endParaRPr/>
          </a:p>
        </p:txBody>
      </p:sp>
      <p:sp>
        <p:nvSpPr>
          <p:cNvPr id="442" name="Google Shape;442;p5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446"/>
        <p:cNvGrpSpPr/>
        <p:nvPr/>
      </p:nvGrpSpPr>
      <p:grpSpPr>
        <a:xfrm>
          <a:off x="0" y="0"/>
          <a:ext cx="0" cy="0"/>
          <a:chOff x="0" y="0"/>
          <a:chExt cx="0" cy="0"/>
        </a:xfrm>
      </p:grpSpPr>
      <p:sp>
        <p:nvSpPr>
          <p:cNvPr id="447" name="Google Shape;447;p59"/>
          <p:cNvSpPr txBox="1">
            <a:spLocks noGrp="1"/>
          </p:cNvSpPr>
          <p:nvPr>
            <p:ph type="title"/>
          </p:nvPr>
        </p:nvSpPr>
        <p:spPr>
          <a:xfrm>
            <a:off x="61125" y="0"/>
            <a:ext cx="8959800" cy="1676700"/>
          </a:xfrm>
          <a:prstGeom prst="rect">
            <a:avLst/>
          </a:prstGeom>
          <a:solidFill>
            <a:srgbClr val="1155CC"/>
          </a:solidFill>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None/>
            </a:pPr>
            <a:r>
              <a:rPr lang="en" sz="6356" b="1">
                <a:solidFill>
                  <a:srgbClr val="FFFF00"/>
                </a:solidFill>
              </a:rPr>
              <a:t>QR Code</a:t>
            </a:r>
            <a:endParaRPr sz="5889">
              <a:solidFill>
                <a:srgbClr val="FFFFFF"/>
              </a:solidFill>
            </a:endParaRPr>
          </a:p>
          <a:p>
            <a:pPr marL="0" lvl="0" indent="0" algn="ctr" rtl="0">
              <a:lnSpc>
                <a:spcPct val="115000"/>
              </a:lnSpc>
              <a:spcBef>
                <a:spcPts val="0"/>
              </a:spcBef>
              <a:spcAft>
                <a:spcPts val="0"/>
              </a:spcAft>
              <a:buClr>
                <a:schemeClr val="dk1"/>
              </a:buClr>
              <a:buSzPct val="55000"/>
              <a:buFont typeface="Arial"/>
              <a:buNone/>
            </a:pPr>
            <a:endParaRPr sz="2000"/>
          </a:p>
          <a:p>
            <a:pPr marL="0" lvl="0" indent="0" algn="ctr" rtl="0">
              <a:spcBef>
                <a:spcPts val="0"/>
              </a:spcBef>
              <a:spcAft>
                <a:spcPts val="0"/>
              </a:spcAft>
              <a:buNone/>
            </a:pPr>
            <a:endParaRPr b="1">
              <a:solidFill>
                <a:schemeClr val="lt1"/>
              </a:solidFill>
            </a:endParaRPr>
          </a:p>
        </p:txBody>
      </p:sp>
      <p:sp>
        <p:nvSpPr>
          <p:cNvPr id="448" name="Google Shape;448;p5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
        <p:nvSpPr>
          <p:cNvPr id="449" name="Google Shape;449;p59"/>
          <p:cNvSpPr txBox="1"/>
          <p:nvPr/>
        </p:nvSpPr>
        <p:spPr>
          <a:xfrm>
            <a:off x="6255975" y="4297533"/>
            <a:ext cx="211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solidFill>
                <a:schemeClr val="dk1"/>
              </a:solidFill>
            </a:endParaRPr>
          </a:p>
        </p:txBody>
      </p:sp>
      <p:pic>
        <p:nvPicPr>
          <p:cNvPr id="450" name="Google Shape;450;p59"/>
          <p:cNvPicPr preferRelativeResize="0"/>
          <p:nvPr/>
        </p:nvPicPr>
        <p:blipFill>
          <a:blip r:embed="rId3">
            <a:alphaModFix/>
          </a:blip>
          <a:stretch>
            <a:fillRect/>
          </a:stretch>
        </p:blipFill>
        <p:spPr>
          <a:xfrm>
            <a:off x="2938450" y="1765700"/>
            <a:ext cx="3581100" cy="3581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454"/>
        <p:cNvGrpSpPr/>
        <p:nvPr/>
      </p:nvGrpSpPr>
      <p:grpSpPr>
        <a:xfrm>
          <a:off x="0" y="0"/>
          <a:ext cx="0" cy="0"/>
          <a:chOff x="0" y="0"/>
          <a:chExt cx="0" cy="0"/>
        </a:xfrm>
      </p:grpSpPr>
      <p:sp>
        <p:nvSpPr>
          <p:cNvPr id="455" name="Google Shape;455;p60"/>
          <p:cNvSpPr txBox="1">
            <a:spLocks noGrp="1"/>
          </p:cNvSpPr>
          <p:nvPr>
            <p:ph type="title"/>
          </p:nvPr>
        </p:nvSpPr>
        <p:spPr>
          <a:xfrm>
            <a:off x="61125" y="0"/>
            <a:ext cx="8959800" cy="1676700"/>
          </a:xfrm>
          <a:prstGeom prst="rect">
            <a:avLst/>
          </a:prstGeom>
          <a:solidFill>
            <a:srgbClr val="1155CC"/>
          </a:solidFill>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None/>
            </a:pPr>
            <a:r>
              <a:rPr lang="en" sz="6022" b="1" u="sng">
                <a:solidFill>
                  <a:srgbClr val="FFFF00"/>
                </a:solidFill>
                <a:hlinkClick r:id="rId3">
                  <a:extLst>
                    <a:ext uri="{A12FA001-AC4F-418D-AE19-62706E023703}">
                      <ahyp:hlinkClr xmlns:ahyp="http://schemas.microsoft.com/office/drawing/2018/hyperlinkcolor" val="tx"/>
                    </a:ext>
                  </a:extLst>
                </a:hlinkClick>
              </a:rPr>
              <a:t>Growing Our Own Padlet</a:t>
            </a:r>
            <a:endParaRPr sz="5556">
              <a:solidFill>
                <a:srgbClr val="FFFF00"/>
              </a:solidFill>
            </a:endParaRPr>
          </a:p>
          <a:p>
            <a:pPr marL="0" lvl="0" indent="0" algn="ctr" rtl="0">
              <a:lnSpc>
                <a:spcPct val="115000"/>
              </a:lnSpc>
              <a:spcBef>
                <a:spcPts val="0"/>
              </a:spcBef>
              <a:spcAft>
                <a:spcPts val="0"/>
              </a:spcAft>
              <a:buClr>
                <a:schemeClr val="dk1"/>
              </a:buClr>
              <a:buSzPct val="55000"/>
              <a:buFont typeface="Arial"/>
              <a:buNone/>
            </a:pPr>
            <a:endParaRPr sz="2000"/>
          </a:p>
          <a:p>
            <a:pPr marL="0" lvl="0" indent="0" algn="ctr" rtl="0">
              <a:spcBef>
                <a:spcPts val="0"/>
              </a:spcBef>
              <a:spcAft>
                <a:spcPts val="0"/>
              </a:spcAft>
              <a:buNone/>
            </a:pPr>
            <a:endParaRPr b="1">
              <a:solidFill>
                <a:schemeClr val="lt1"/>
              </a:solidFill>
            </a:endParaRPr>
          </a:p>
        </p:txBody>
      </p:sp>
      <p:sp>
        <p:nvSpPr>
          <p:cNvPr id="456" name="Google Shape;456;p6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457" name="Google Shape;457;p60"/>
          <p:cNvSpPr txBox="1"/>
          <p:nvPr/>
        </p:nvSpPr>
        <p:spPr>
          <a:xfrm>
            <a:off x="6255975" y="4297533"/>
            <a:ext cx="211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solidFill>
                <a:schemeClr val="dk1"/>
              </a:solidFill>
            </a:endParaRPr>
          </a:p>
        </p:txBody>
      </p:sp>
      <p:pic>
        <p:nvPicPr>
          <p:cNvPr id="458" name="Google Shape;458;p60"/>
          <p:cNvPicPr preferRelativeResize="0"/>
          <p:nvPr/>
        </p:nvPicPr>
        <p:blipFill>
          <a:blip r:embed="rId4">
            <a:alphaModFix/>
          </a:blip>
          <a:stretch>
            <a:fillRect/>
          </a:stretch>
        </p:blipFill>
        <p:spPr>
          <a:xfrm>
            <a:off x="178350" y="1931967"/>
            <a:ext cx="8511675" cy="36078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462"/>
        <p:cNvGrpSpPr/>
        <p:nvPr/>
      </p:nvGrpSpPr>
      <p:grpSpPr>
        <a:xfrm>
          <a:off x="0" y="0"/>
          <a:ext cx="0" cy="0"/>
          <a:chOff x="0" y="0"/>
          <a:chExt cx="0" cy="0"/>
        </a:xfrm>
      </p:grpSpPr>
      <p:sp>
        <p:nvSpPr>
          <p:cNvPr id="463" name="Google Shape;463;p61"/>
          <p:cNvSpPr txBox="1">
            <a:spLocks noGrp="1"/>
          </p:cNvSpPr>
          <p:nvPr>
            <p:ph type="title"/>
          </p:nvPr>
        </p:nvSpPr>
        <p:spPr>
          <a:xfrm>
            <a:off x="311700" y="593367"/>
            <a:ext cx="8520600" cy="763500"/>
          </a:xfrm>
          <a:prstGeom prst="rect">
            <a:avLst/>
          </a:prstGeom>
          <a:solidFill>
            <a:srgbClr val="0000FF"/>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FFFFFF"/>
                </a:solidFill>
              </a:rPr>
              <a:t>Questions? Comments? Concerns?</a:t>
            </a:r>
            <a:endParaRPr>
              <a:solidFill>
                <a:srgbClr val="FFFFFF"/>
              </a:solidFill>
            </a:endParaRPr>
          </a:p>
        </p:txBody>
      </p:sp>
      <p:sp>
        <p:nvSpPr>
          <p:cNvPr id="464" name="Google Shape;464;p6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pic>
        <p:nvPicPr>
          <p:cNvPr id="465" name="Google Shape;465;p61" descr="Questions 1 Free Stock Photo - Public Domain Pictures"/>
          <p:cNvPicPr preferRelativeResize="0"/>
          <p:nvPr/>
        </p:nvPicPr>
        <p:blipFill>
          <a:blip r:embed="rId3">
            <a:alphaModFix/>
          </a:blip>
          <a:stretch>
            <a:fillRect/>
          </a:stretch>
        </p:blipFill>
        <p:spPr>
          <a:xfrm>
            <a:off x="487500" y="1949100"/>
            <a:ext cx="4328275" cy="2864400"/>
          </a:xfrm>
          <a:prstGeom prst="rect">
            <a:avLst/>
          </a:prstGeom>
          <a:noFill/>
          <a:ln>
            <a:noFill/>
          </a:ln>
        </p:spPr>
      </p:pic>
      <p:pic>
        <p:nvPicPr>
          <p:cNvPr id="466" name="Google Shape;466;p61" descr="File:Simple Comments.svg - Wikimedia Commons"/>
          <p:cNvPicPr preferRelativeResize="0"/>
          <p:nvPr/>
        </p:nvPicPr>
        <p:blipFill>
          <a:blip r:embed="rId4">
            <a:alphaModFix/>
          </a:blip>
          <a:stretch>
            <a:fillRect/>
          </a:stretch>
        </p:blipFill>
        <p:spPr>
          <a:xfrm>
            <a:off x="5283225" y="1278833"/>
            <a:ext cx="3332275" cy="3332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470"/>
        <p:cNvGrpSpPr/>
        <p:nvPr/>
      </p:nvGrpSpPr>
      <p:grpSpPr>
        <a:xfrm>
          <a:off x="0" y="0"/>
          <a:ext cx="0" cy="0"/>
          <a:chOff x="0" y="0"/>
          <a:chExt cx="0" cy="0"/>
        </a:xfrm>
      </p:grpSpPr>
      <p:sp>
        <p:nvSpPr>
          <p:cNvPr id="471" name="Google Shape;471;p6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FFFF00"/>
                </a:solidFill>
              </a:rPr>
              <a:t>Thank you!</a:t>
            </a:r>
            <a:endParaRPr>
              <a:solidFill>
                <a:srgbClr val="FFFF00"/>
              </a:solidFill>
            </a:endParaRPr>
          </a:p>
        </p:txBody>
      </p:sp>
      <p:sp>
        <p:nvSpPr>
          <p:cNvPr id="472" name="Google Shape;472;p62"/>
          <p:cNvSpPr txBox="1">
            <a:spLocks noGrp="1"/>
          </p:cNvSpPr>
          <p:nvPr>
            <p:ph type="body" idx="1"/>
          </p:nvPr>
        </p:nvSpPr>
        <p:spPr>
          <a:xfrm>
            <a:off x="0" y="2562617"/>
            <a:ext cx="2997600" cy="3233100"/>
          </a:xfrm>
          <a:prstGeom prst="rect">
            <a:avLst/>
          </a:prstGeom>
          <a:solidFill>
            <a:srgbClr val="FFFFFF"/>
          </a:solidFill>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endParaRPr sz="1800" dirty="0"/>
          </a:p>
          <a:p>
            <a:pPr marL="0" lvl="0" indent="0" algn="ctr" rtl="0">
              <a:spcBef>
                <a:spcPts val="0"/>
              </a:spcBef>
              <a:spcAft>
                <a:spcPts val="0"/>
              </a:spcAft>
              <a:buNone/>
            </a:pPr>
            <a:endParaRPr sz="1800" dirty="0"/>
          </a:p>
          <a:p>
            <a:pPr marL="0" lvl="0" indent="0" algn="ctr" rtl="0">
              <a:lnSpc>
                <a:spcPct val="100000"/>
              </a:lnSpc>
              <a:spcBef>
                <a:spcPts val="0"/>
              </a:spcBef>
              <a:spcAft>
                <a:spcPts val="0"/>
              </a:spcAft>
              <a:buNone/>
            </a:pPr>
            <a:r>
              <a:rPr lang="en" sz="2458" dirty="0">
                <a:solidFill>
                  <a:srgbClr val="000000"/>
                </a:solidFill>
              </a:rPr>
              <a:t>Susan Shih, </a:t>
            </a:r>
            <a:endParaRPr sz="2458" dirty="0">
              <a:solidFill>
                <a:srgbClr val="000000"/>
              </a:solidFill>
            </a:endParaRPr>
          </a:p>
          <a:p>
            <a:pPr marL="0" lvl="0" indent="0" algn="ctr" rtl="0">
              <a:lnSpc>
                <a:spcPct val="100000"/>
              </a:lnSpc>
              <a:spcBef>
                <a:spcPts val="0"/>
              </a:spcBef>
              <a:spcAft>
                <a:spcPts val="0"/>
              </a:spcAft>
              <a:buNone/>
            </a:pPr>
            <a:r>
              <a:rPr lang="en" sz="2458" dirty="0">
                <a:solidFill>
                  <a:srgbClr val="000000"/>
                </a:solidFill>
              </a:rPr>
              <a:t>LCSW</a:t>
            </a:r>
            <a:endParaRPr sz="2458" dirty="0">
              <a:solidFill>
                <a:srgbClr val="000000"/>
              </a:solidFill>
            </a:endParaRPr>
          </a:p>
          <a:p>
            <a:pPr marL="0" lvl="0" indent="0" algn="ctr" rtl="0">
              <a:lnSpc>
                <a:spcPct val="100000"/>
              </a:lnSpc>
              <a:spcBef>
                <a:spcPts val="0"/>
              </a:spcBef>
              <a:spcAft>
                <a:spcPts val="0"/>
              </a:spcAft>
              <a:buNone/>
            </a:pPr>
            <a:endParaRPr sz="2458" dirty="0">
              <a:solidFill>
                <a:srgbClr val="000000"/>
              </a:solidFill>
            </a:endParaRPr>
          </a:p>
          <a:p>
            <a:pPr marL="0" lvl="0" indent="0" algn="l" rtl="0">
              <a:lnSpc>
                <a:spcPct val="100000"/>
              </a:lnSpc>
              <a:spcBef>
                <a:spcPts val="0"/>
              </a:spcBef>
              <a:spcAft>
                <a:spcPts val="0"/>
              </a:spcAft>
              <a:buNone/>
            </a:pPr>
            <a:endParaRPr sz="2200" dirty="0">
              <a:solidFill>
                <a:srgbClr val="000000"/>
              </a:solidFill>
            </a:endParaRPr>
          </a:p>
          <a:p>
            <a:pPr marL="0" lvl="0" indent="0" algn="ctr" rtl="0">
              <a:lnSpc>
                <a:spcPct val="100000"/>
              </a:lnSpc>
              <a:spcBef>
                <a:spcPts val="0"/>
              </a:spcBef>
              <a:spcAft>
                <a:spcPts val="0"/>
              </a:spcAft>
              <a:buNone/>
            </a:pPr>
            <a:r>
              <a:rPr lang="en" sz="2256" u="sng" dirty="0">
                <a:solidFill>
                  <a:srgbClr val="000000"/>
                </a:solidFill>
                <a:hlinkClick r:id="rId3">
                  <a:extLst>
                    <a:ext uri="{A12FA001-AC4F-418D-AE19-62706E023703}">
                      <ahyp:hlinkClr xmlns:ahyp="http://schemas.microsoft.com/office/drawing/2018/hyperlinkcolor" val="tx"/>
                    </a:ext>
                  </a:extLst>
                </a:hlinkClick>
              </a:rPr>
              <a:t>sshih@cv.k12.ca.us</a:t>
            </a:r>
            <a:endParaRPr sz="1616" dirty="0">
              <a:solidFill>
                <a:srgbClr val="000000"/>
              </a:solidFill>
            </a:endParaRPr>
          </a:p>
          <a:p>
            <a:pPr marL="0" lvl="0" indent="0" algn="l" rtl="0">
              <a:lnSpc>
                <a:spcPct val="100000"/>
              </a:lnSpc>
              <a:spcBef>
                <a:spcPts val="0"/>
              </a:spcBef>
              <a:spcAft>
                <a:spcPts val="0"/>
              </a:spcAft>
              <a:buNone/>
            </a:pPr>
            <a:endParaRPr dirty="0">
              <a:solidFill>
                <a:srgbClr val="000000"/>
              </a:solidFill>
            </a:endParaRPr>
          </a:p>
          <a:p>
            <a:pPr marL="0" lvl="0" indent="0" algn="ctr" rtl="0">
              <a:lnSpc>
                <a:spcPct val="100000"/>
              </a:lnSpc>
              <a:spcBef>
                <a:spcPts val="0"/>
              </a:spcBef>
              <a:spcAft>
                <a:spcPts val="0"/>
              </a:spcAft>
              <a:buNone/>
            </a:pPr>
            <a:endParaRPr dirty="0">
              <a:solidFill>
                <a:srgbClr val="000000"/>
              </a:solidFill>
            </a:endParaRPr>
          </a:p>
          <a:p>
            <a:pPr marL="0" lvl="0" indent="0" algn="ctr" rtl="0">
              <a:lnSpc>
                <a:spcPct val="100000"/>
              </a:lnSpc>
              <a:spcBef>
                <a:spcPts val="0"/>
              </a:spcBef>
              <a:spcAft>
                <a:spcPts val="0"/>
              </a:spcAft>
              <a:buNone/>
            </a:pPr>
            <a:r>
              <a:rPr lang="en" sz="2429" dirty="0">
                <a:solidFill>
                  <a:srgbClr val="000000"/>
                </a:solidFill>
              </a:rPr>
              <a:t>LINKEDIN:</a:t>
            </a:r>
            <a:endParaRPr sz="2429" dirty="0">
              <a:solidFill>
                <a:srgbClr val="000000"/>
              </a:solidFill>
            </a:endParaRPr>
          </a:p>
          <a:p>
            <a:pPr marL="0" lvl="0" indent="0" algn="ctr" rtl="0">
              <a:lnSpc>
                <a:spcPct val="100000"/>
              </a:lnSpc>
              <a:spcBef>
                <a:spcPts val="0"/>
              </a:spcBef>
              <a:spcAft>
                <a:spcPts val="0"/>
              </a:spcAft>
              <a:buNone/>
            </a:pPr>
            <a:endParaRPr dirty="0">
              <a:solidFill>
                <a:srgbClr val="000000"/>
              </a:solidFill>
            </a:endParaRPr>
          </a:p>
          <a:p>
            <a:pPr marL="0" lvl="0" indent="0" algn="ctr" rtl="0">
              <a:lnSpc>
                <a:spcPct val="100000"/>
              </a:lnSpc>
              <a:spcBef>
                <a:spcPts val="0"/>
              </a:spcBef>
              <a:spcAft>
                <a:spcPts val="0"/>
              </a:spcAft>
              <a:buNone/>
            </a:pPr>
            <a:r>
              <a:rPr lang="en" sz="1971" u="sng" dirty="0">
                <a:solidFill>
                  <a:srgbClr val="000000"/>
                </a:solidFill>
                <a:hlinkClick r:id="rId4">
                  <a:extLst>
                    <a:ext uri="{A12FA001-AC4F-418D-AE19-62706E023703}">
                      <ahyp:hlinkClr xmlns:ahyp="http://schemas.microsoft.com/office/drawing/2018/hyperlinkcolor" val="tx"/>
                    </a:ext>
                  </a:extLst>
                </a:hlinkClick>
              </a:rPr>
              <a:t>linkedin.com/in/msusanshih</a:t>
            </a:r>
            <a:endParaRPr sz="1971" dirty="0">
              <a:solidFill>
                <a:srgbClr val="000000"/>
              </a:solidFill>
            </a:endParaRPr>
          </a:p>
          <a:p>
            <a:pPr marL="0" lvl="0" indent="0" algn="l" rtl="0">
              <a:lnSpc>
                <a:spcPct val="100000"/>
              </a:lnSpc>
              <a:spcBef>
                <a:spcPts val="0"/>
              </a:spcBef>
              <a:spcAft>
                <a:spcPts val="0"/>
              </a:spcAft>
              <a:buNone/>
            </a:pPr>
            <a:endParaRPr dirty="0">
              <a:solidFill>
                <a:srgbClr val="000000"/>
              </a:solidFill>
            </a:endParaRPr>
          </a:p>
        </p:txBody>
      </p:sp>
      <p:sp>
        <p:nvSpPr>
          <p:cNvPr id="473" name="Google Shape;473;p62"/>
          <p:cNvSpPr txBox="1">
            <a:spLocks noGrp="1"/>
          </p:cNvSpPr>
          <p:nvPr>
            <p:ph type="body" idx="2"/>
          </p:nvPr>
        </p:nvSpPr>
        <p:spPr>
          <a:xfrm>
            <a:off x="5901070" y="2605318"/>
            <a:ext cx="3242930" cy="3233100"/>
          </a:xfrm>
          <a:prstGeom prst="rect">
            <a:avLst/>
          </a:prstGeom>
          <a:solidFill>
            <a:srgbClr val="FFFFFF"/>
          </a:solidFill>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endParaRPr sz="1800" dirty="0"/>
          </a:p>
          <a:p>
            <a:pPr marL="0" lvl="0" indent="0" algn="ctr" rtl="0">
              <a:lnSpc>
                <a:spcPct val="100000"/>
              </a:lnSpc>
              <a:spcBef>
                <a:spcPts val="1200"/>
              </a:spcBef>
              <a:spcAft>
                <a:spcPts val="0"/>
              </a:spcAft>
              <a:buNone/>
            </a:pPr>
            <a:r>
              <a:rPr lang="en" sz="5156" dirty="0">
                <a:solidFill>
                  <a:srgbClr val="000000"/>
                </a:solidFill>
              </a:rPr>
              <a:t>Cynthia Rapaido, </a:t>
            </a:r>
            <a:endParaRPr sz="5156" dirty="0">
              <a:solidFill>
                <a:srgbClr val="000000"/>
              </a:solidFill>
            </a:endParaRPr>
          </a:p>
          <a:p>
            <a:pPr marL="0" lvl="0" indent="0" algn="ctr" rtl="0">
              <a:lnSpc>
                <a:spcPct val="100000"/>
              </a:lnSpc>
              <a:spcBef>
                <a:spcPts val="0"/>
              </a:spcBef>
              <a:spcAft>
                <a:spcPts val="0"/>
              </a:spcAft>
              <a:buNone/>
            </a:pPr>
            <a:r>
              <a:rPr lang="en" sz="5156" dirty="0">
                <a:solidFill>
                  <a:srgbClr val="000000"/>
                </a:solidFill>
              </a:rPr>
              <a:t>Ed.D.</a:t>
            </a:r>
            <a:endParaRPr sz="5156" dirty="0">
              <a:solidFill>
                <a:srgbClr val="000000"/>
              </a:solidFill>
            </a:endParaRPr>
          </a:p>
          <a:p>
            <a:pPr marL="0" lvl="0" indent="0" algn="ctr" rtl="0">
              <a:lnSpc>
                <a:spcPct val="100000"/>
              </a:lnSpc>
              <a:spcBef>
                <a:spcPts val="0"/>
              </a:spcBef>
              <a:spcAft>
                <a:spcPts val="0"/>
              </a:spcAft>
              <a:buNone/>
            </a:pPr>
            <a:endParaRPr sz="3800" dirty="0">
              <a:solidFill>
                <a:srgbClr val="000000"/>
              </a:solidFill>
            </a:endParaRPr>
          </a:p>
          <a:p>
            <a:pPr marL="0" lvl="0" indent="0" algn="ctr" rtl="0">
              <a:lnSpc>
                <a:spcPct val="100000"/>
              </a:lnSpc>
              <a:spcBef>
                <a:spcPts val="1200"/>
              </a:spcBef>
              <a:spcAft>
                <a:spcPts val="0"/>
              </a:spcAft>
              <a:buNone/>
            </a:pPr>
            <a:r>
              <a:rPr lang="en" sz="4514" u="sng" dirty="0">
                <a:solidFill>
                  <a:srgbClr val="000000"/>
                </a:solidFill>
                <a:hlinkClick r:id="rId5">
                  <a:extLst>
                    <a:ext uri="{A12FA001-AC4F-418D-AE19-62706E023703}">
                      <ahyp:hlinkClr xmlns:ahyp="http://schemas.microsoft.com/office/drawing/2018/hyperlinkcolor" val="tx"/>
                    </a:ext>
                  </a:extLst>
                </a:hlinkClick>
              </a:rPr>
              <a:t>crapaido@gmail.com</a:t>
            </a:r>
            <a:endParaRPr sz="4514" dirty="0">
              <a:solidFill>
                <a:srgbClr val="000000"/>
              </a:solidFill>
            </a:endParaRPr>
          </a:p>
          <a:p>
            <a:pPr marL="0" lvl="0" indent="0" algn="ctr" rtl="0">
              <a:lnSpc>
                <a:spcPct val="100000"/>
              </a:lnSpc>
              <a:spcBef>
                <a:spcPts val="1200"/>
              </a:spcBef>
              <a:spcAft>
                <a:spcPts val="0"/>
              </a:spcAft>
              <a:buNone/>
            </a:pPr>
            <a:endParaRPr sz="3000" dirty="0">
              <a:solidFill>
                <a:srgbClr val="000000"/>
              </a:solidFill>
            </a:endParaRPr>
          </a:p>
          <a:p>
            <a:pPr marL="0" lvl="0" indent="0" algn="ctr" rtl="0">
              <a:lnSpc>
                <a:spcPct val="100000"/>
              </a:lnSpc>
              <a:spcBef>
                <a:spcPts val="1200"/>
              </a:spcBef>
              <a:spcAft>
                <a:spcPts val="0"/>
              </a:spcAft>
              <a:buNone/>
            </a:pPr>
            <a:r>
              <a:rPr lang="en" sz="3800" dirty="0">
                <a:solidFill>
                  <a:srgbClr val="000000"/>
                </a:solidFill>
              </a:rPr>
              <a:t>LINKEDIN:</a:t>
            </a:r>
            <a:endParaRPr sz="3800" dirty="0">
              <a:solidFill>
                <a:srgbClr val="000000"/>
              </a:solidFill>
            </a:endParaRPr>
          </a:p>
          <a:p>
            <a:pPr marL="0" lvl="0" indent="0" algn="ctr" rtl="0">
              <a:lnSpc>
                <a:spcPct val="100000"/>
              </a:lnSpc>
              <a:spcBef>
                <a:spcPts val="0"/>
              </a:spcBef>
              <a:spcAft>
                <a:spcPts val="0"/>
              </a:spcAft>
              <a:buNone/>
            </a:pPr>
            <a:endParaRPr sz="3800" dirty="0">
              <a:solidFill>
                <a:srgbClr val="000000"/>
              </a:solidFill>
            </a:endParaRPr>
          </a:p>
          <a:p>
            <a:pPr marL="0" lvl="0" indent="0" algn="ctr" rtl="0">
              <a:lnSpc>
                <a:spcPct val="100000"/>
              </a:lnSpc>
              <a:spcBef>
                <a:spcPts val="0"/>
              </a:spcBef>
              <a:spcAft>
                <a:spcPts val="0"/>
              </a:spcAft>
              <a:buNone/>
            </a:pPr>
            <a:r>
              <a:rPr lang="en" sz="3800" u="sng" dirty="0">
                <a:solidFill>
                  <a:srgbClr val="000000"/>
                </a:solidFill>
                <a:hlinkClick r:id="rId6">
                  <a:extLst>
                    <a:ext uri="{A12FA001-AC4F-418D-AE19-62706E023703}">
                      <ahyp:hlinkClr xmlns:ahyp="http://schemas.microsoft.com/office/drawing/2018/hyperlinkcolor" val="tx"/>
                    </a:ext>
                  </a:extLst>
                </a:hlinkClick>
              </a:rPr>
              <a:t>linkedin.com/in/cynthia-rapaido-ed-d</a:t>
            </a:r>
            <a:endParaRPr sz="3800" dirty="0">
              <a:solidFill>
                <a:srgbClr val="000000"/>
              </a:solidFill>
            </a:endParaRPr>
          </a:p>
        </p:txBody>
      </p:sp>
      <p:pic>
        <p:nvPicPr>
          <p:cNvPr id="474" name="Google Shape;474;p62" title="Screenshot 2026-05-05 at 10.42.01 AM.png"/>
          <p:cNvPicPr preferRelativeResize="0"/>
          <p:nvPr/>
        </p:nvPicPr>
        <p:blipFill rotWithShape="1">
          <a:blip r:embed="rId7">
            <a:alphaModFix/>
          </a:blip>
          <a:srcRect l="2940" r="-2940"/>
          <a:stretch/>
        </p:blipFill>
        <p:spPr>
          <a:xfrm>
            <a:off x="3051185" y="1356867"/>
            <a:ext cx="2796300" cy="269879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78"/>
        <p:cNvGrpSpPr/>
        <p:nvPr/>
      </p:nvGrpSpPr>
      <p:grpSpPr>
        <a:xfrm>
          <a:off x="0" y="0"/>
          <a:ext cx="0" cy="0"/>
          <a:chOff x="0" y="0"/>
          <a:chExt cx="0" cy="0"/>
        </a:xfrm>
      </p:grpSpPr>
      <p:sp>
        <p:nvSpPr>
          <p:cNvPr id="479" name="Google Shape;479;p6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Oswald"/>
                <a:ea typeface="Oswald"/>
                <a:cs typeface="Oswald"/>
                <a:sym typeface="Oswald"/>
              </a:rPr>
              <a:t>RESOURCES</a:t>
            </a:r>
            <a:endParaRPr>
              <a:latin typeface="Oswald"/>
              <a:ea typeface="Oswald"/>
              <a:cs typeface="Oswald"/>
              <a:sym typeface="Oswald"/>
            </a:endParaRPr>
          </a:p>
        </p:txBody>
      </p:sp>
      <p:sp>
        <p:nvSpPr>
          <p:cNvPr id="480" name="Google Shape;480;p63"/>
          <p:cNvSpPr txBox="1"/>
          <p:nvPr/>
        </p:nvSpPr>
        <p:spPr>
          <a:xfrm>
            <a:off x="155850" y="1599100"/>
            <a:ext cx="8832300" cy="346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700"/>
              </a:spcBef>
              <a:spcAft>
                <a:spcPts val="0"/>
              </a:spcAft>
              <a:buNone/>
            </a:pPr>
            <a:r>
              <a:rPr lang="en" sz="3000">
                <a:solidFill>
                  <a:schemeClr val="dk1"/>
                </a:solidFill>
              </a:rPr>
              <a:t>•</a:t>
            </a:r>
            <a:r>
              <a:rPr lang="en" sz="1800" u="sng">
                <a:solidFill>
                  <a:schemeClr val="hlink"/>
                </a:solidFill>
                <a:latin typeface="Oswald"/>
                <a:ea typeface="Oswald"/>
                <a:cs typeface="Oswald"/>
                <a:sym typeface="Oswald"/>
                <a:hlinkClick r:id="rId3"/>
              </a:rPr>
              <a:t>http://www.supersubstituteteachers.com/</a:t>
            </a:r>
            <a:endParaRPr sz="1800" u="sng">
              <a:solidFill>
                <a:schemeClr val="hlink"/>
              </a:solidFill>
              <a:latin typeface="Oswald"/>
              <a:ea typeface="Oswald"/>
              <a:cs typeface="Oswald"/>
              <a:sym typeface="Oswald"/>
            </a:endParaRPr>
          </a:p>
          <a:p>
            <a:pPr marL="12700" lvl="0" indent="0" algn="l" rtl="0">
              <a:lnSpc>
                <a:spcPct val="115000"/>
              </a:lnSpc>
              <a:spcBef>
                <a:spcPts val="600"/>
              </a:spcBef>
              <a:spcAft>
                <a:spcPts val="0"/>
              </a:spcAft>
              <a:buNone/>
            </a:pPr>
            <a:r>
              <a:rPr lang="en" sz="1800">
                <a:solidFill>
                  <a:schemeClr val="dk1"/>
                </a:solidFill>
                <a:latin typeface="Oswald"/>
                <a:ea typeface="Oswald"/>
                <a:cs typeface="Oswald"/>
                <a:sym typeface="Oswald"/>
              </a:rPr>
              <a:t>–(tips for substitute teachers)</a:t>
            </a:r>
            <a:endParaRPr sz="1800">
              <a:solidFill>
                <a:schemeClr val="dk1"/>
              </a:solidFill>
              <a:latin typeface="Oswald"/>
              <a:ea typeface="Oswald"/>
              <a:cs typeface="Oswald"/>
              <a:sym typeface="Oswald"/>
            </a:endParaRPr>
          </a:p>
          <a:p>
            <a:pPr marL="0" lvl="0" indent="0" algn="l" rtl="0">
              <a:lnSpc>
                <a:spcPct val="115000"/>
              </a:lnSpc>
              <a:spcBef>
                <a:spcPts val="700"/>
              </a:spcBef>
              <a:spcAft>
                <a:spcPts val="0"/>
              </a:spcAft>
              <a:buNone/>
            </a:pPr>
            <a:r>
              <a:rPr lang="en" sz="1800">
                <a:solidFill>
                  <a:schemeClr val="dk1"/>
                </a:solidFill>
                <a:latin typeface="Oswald"/>
                <a:ea typeface="Oswald"/>
                <a:cs typeface="Oswald"/>
                <a:sym typeface="Oswald"/>
              </a:rPr>
              <a:t>•STEDI.org</a:t>
            </a:r>
            <a:endParaRPr sz="1800">
              <a:solidFill>
                <a:schemeClr val="dk1"/>
              </a:solidFill>
              <a:latin typeface="Oswald"/>
              <a:ea typeface="Oswald"/>
              <a:cs typeface="Oswald"/>
              <a:sym typeface="Oswald"/>
            </a:endParaRPr>
          </a:p>
          <a:p>
            <a:pPr marL="12700" lvl="0" indent="0" algn="l" rtl="0">
              <a:lnSpc>
                <a:spcPct val="115000"/>
              </a:lnSpc>
              <a:spcBef>
                <a:spcPts val="600"/>
              </a:spcBef>
              <a:spcAft>
                <a:spcPts val="0"/>
              </a:spcAft>
              <a:buNone/>
            </a:pPr>
            <a:r>
              <a:rPr lang="en" sz="1800">
                <a:solidFill>
                  <a:schemeClr val="dk1"/>
                </a:solidFill>
                <a:latin typeface="Oswald"/>
                <a:ea typeface="Oswald"/>
                <a:cs typeface="Oswald"/>
                <a:sym typeface="Oswald"/>
              </a:rPr>
              <a:t>–(a substitute training institute website with resources for administrators and substitute teachers)</a:t>
            </a:r>
            <a:endParaRPr sz="1800">
              <a:solidFill>
                <a:schemeClr val="dk1"/>
              </a:solidFill>
              <a:latin typeface="Oswald"/>
              <a:ea typeface="Oswald"/>
              <a:cs typeface="Oswald"/>
              <a:sym typeface="Oswald"/>
            </a:endParaRPr>
          </a:p>
          <a:p>
            <a:pPr marL="12700" lvl="0" indent="0" algn="l" rtl="0">
              <a:lnSpc>
                <a:spcPct val="115000"/>
              </a:lnSpc>
              <a:spcBef>
                <a:spcPts val="600"/>
              </a:spcBef>
              <a:spcAft>
                <a:spcPts val="0"/>
              </a:spcAft>
              <a:buNone/>
            </a:pPr>
            <a:r>
              <a:rPr lang="en" sz="1800">
                <a:solidFill>
                  <a:schemeClr val="dk1"/>
                </a:solidFill>
                <a:latin typeface="Oswald"/>
                <a:ea typeface="Oswald"/>
                <a:cs typeface="Oswald"/>
                <a:sym typeface="Oswald"/>
              </a:rPr>
              <a:t>–</a:t>
            </a:r>
            <a:r>
              <a:rPr lang="en" sz="1800" u="sng">
                <a:solidFill>
                  <a:schemeClr val="hlink"/>
                </a:solidFill>
                <a:latin typeface="Oswald"/>
                <a:ea typeface="Oswald"/>
                <a:cs typeface="Oswald"/>
                <a:sym typeface="Oswald"/>
                <a:hlinkClick r:id="rId4"/>
              </a:rPr>
              <a:t>https://stedi.org/category/administrator-new/</a:t>
            </a:r>
            <a:endParaRPr sz="1800" u="sng">
              <a:solidFill>
                <a:schemeClr val="hlink"/>
              </a:solidFill>
              <a:latin typeface="Oswald"/>
              <a:ea typeface="Oswald"/>
              <a:cs typeface="Oswald"/>
              <a:sym typeface="Oswald"/>
            </a:endParaRPr>
          </a:p>
          <a:p>
            <a:pPr marL="12700" lvl="0" indent="0" algn="l" rtl="0">
              <a:lnSpc>
                <a:spcPct val="115000"/>
              </a:lnSpc>
              <a:spcBef>
                <a:spcPts val="600"/>
              </a:spcBef>
              <a:spcAft>
                <a:spcPts val="0"/>
              </a:spcAft>
              <a:buNone/>
            </a:pPr>
            <a:r>
              <a:rPr lang="en" sz="1800">
                <a:solidFill>
                  <a:schemeClr val="dk1"/>
                </a:solidFill>
                <a:latin typeface="Oswald"/>
                <a:ea typeface="Oswald"/>
                <a:cs typeface="Oswald"/>
                <a:sym typeface="Oswald"/>
              </a:rPr>
              <a:t>–</a:t>
            </a:r>
            <a:r>
              <a:rPr lang="en" sz="1800" u="sng">
                <a:solidFill>
                  <a:schemeClr val="hlink"/>
                </a:solidFill>
                <a:latin typeface="Oswald"/>
                <a:ea typeface="Oswald"/>
                <a:cs typeface="Oswald"/>
                <a:sym typeface="Oswald"/>
                <a:hlinkClick r:id="rId5"/>
              </a:rPr>
              <a:t>https://stedi.org/category/subs/</a:t>
            </a:r>
            <a:endParaRPr sz="1800" u="sng">
              <a:solidFill>
                <a:schemeClr val="hlink"/>
              </a:solidFill>
              <a:latin typeface="Oswald"/>
              <a:ea typeface="Oswald"/>
              <a:cs typeface="Oswald"/>
              <a:sym typeface="Oswald"/>
            </a:endParaRPr>
          </a:p>
          <a:p>
            <a:pPr marL="0" lvl="0" indent="0" algn="l" rtl="0">
              <a:lnSpc>
                <a:spcPct val="115000"/>
              </a:lnSpc>
              <a:spcBef>
                <a:spcPts val="700"/>
              </a:spcBef>
              <a:spcAft>
                <a:spcPts val="0"/>
              </a:spcAft>
              <a:buNone/>
            </a:pPr>
            <a:r>
              <a:rPr lang="en" sz="1800">
                <a:solidFill>
                  <a:schemeClr val="dk1"/>
                </a:solidFill>
                <a:latin typeface="Oswald"/>
                <a:ea typeface="Oswald"/>
                <a:cs typeface="Oswald"/>
                <a:sym typeface="Oswald"/>
              </a:rPr>
              <a:t>•</a:t>
            </a:r>
            <a:r>
              <a:rPr lang="en" sz="1800" u="sng">
                <a:solidFill>
                  <a:schemeClr val="hlink"/>
                </a:solidFill>
                <a:latin typeface="Oswald"/>
                <a:ea typeface="Oswald"/>
                <a:cs typeface="Oswald"/>
                <a:sym typeface="Oswald"/>
                <a:hlinkClick r:id="rId6"/>
              </a:rPr>
              <a:t>http://www.nstasubs.org/</a:t>
            </a:r>
            <a:endParaRPr sz="1800" u="sng">
              <a:solidFill>
                <a:schemeClr val="hlink"/>
              </a:solidFill>
              <a:latin typeface="Oswald"/>
              <a:ea typeface="Oswald"/>
              <a:cs typeface="Oswald"/>
              <a:sym typeface="Oswald"/>
            </a:endParaRPr>
          </a:p>
          <a:p>
            <a:pPr marL="12700" lvl="0" indent="0" algn="l" rtl="0">
              <a:lnSpc>
                <a:spcPct val="115000"/>
              </a:lnSpc>
              <a:spcBef>
                <a:spcPts val="600"/>
              </a:spcBef>
              <a:spcAft>
                <a:spcPts val="0"/>
              </a:spcAft>
              <a:buNone/>
            </a:pPr>
            <a:r>
              <a:rPr lang="en" sz="1800">
                <a:solidFill>
                  <a:schemeClr val="dk1"/>
                </a:solidFill>
                <a:latin typeface="Oswald"/>
                <a:ea typeface="Oswald"/>
                <a:cs typeface="Oswald"/>
                <a:sym typeface="Oswald"/>
              </a:rPr>
              <a:t>–National Substitute Teachers’ Alliance (has conferences every other year)</a:t>
            </a:r>
            <a:endParaRPr sz="1800">
              <a:solidFill>
                <a:schemeClr val="dk1"/>
              </a:solidFill>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84"/>
        <p:cNvGrpSpPr/>
        <p:nvPr/>
      </p:nvGrpSpPr>
      <p:grpSpPr>
        <a:xfrm>
          <a:off x="0" y="0"/>
          <a:ext cx="0" cy="0"/>
          <a:chOff x="0" y="0"/>
          <a:chExt cx="0" cy="0"/>
        </a:xfrm>
      </p:grpSpPr>
      <p:sp>
        <p:nvSpPr>
          <p:cNvPr id="485" name="Google Shape;485;p64"/>
          <p:cNvSpPr txBox="1">
            <a:spLocks noGrp="1"/>
          </p:cNvSpPr>
          <p:nvPr>
            <p:ph type="title"/>
          </p:nvPr>
        </p:nvSpPr>
        <p:spPr>
          <a:xfrm>
            <a:off x="240300" y="176100"/>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Oswald"/>
                <a:ea typeface="Oswald"/>
                <a:cs typeface="Oswald"/>
                <a:sym typeface="Oswald"/>
              </a:rPr>
              <a:t>REFERENCES </a:t>
            </a:r>
            <a:endParaRPr sz="3600">
              <a:latin typeface="Oswald"/>
              <a:ea typeface="Oswald"/>
              <a:cs typeface="Oswald"/>
              <a:sym typeface="Oswald"/>
            </a:endParaRPr>
          </a:p>
        </p:txBody>
      </p:sp>
      <p:sp>
        <p:nvSpPr>
          <p:cNvPr id="486" name="Google Shape;486;p64"/>
          <p:cNvSpPr txBox="1"/>
          <p:nvPr/>
        </p:nvSpPr>
        <p:spPr>
          <a:xfrm>
            <a:off x="0" y="939700"/>
            <a:ext cx="9001200" cy="408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Byer, J. L. (2008). A Sequential and Comprehensive Method for Effective Substitute Teaching. </a:t>
            </a:r>
            <a:r>
              <a:rPr lang="en" sz="1000" i="1">
                <a:solidFill>
                  <a:schemeClr val="dk1"/>
                </a:solidFill>
                <a:latin typeface="Calibri"/>
                <a:ea typeface="Calibri"/>
                <a:cs typeface="Calibri"/>
                <a:sym typeface="Calibri"/>
              </a:rPr>
              <a:t>Online Submission</a:t>
            </a:r>
            <a:r>
              <a:rPr lang="en" sz="1000">
                <a:solidFill>
                  <a:schemeClr val="dk1"/>
                </a:solidFill>
                <a:latin typeface="Calibri"/>
                <a:ea typeface="Calibri"/>
                <a:cs typeface="Calibri"/>
                <a:sym typeface="Calibri"/>
              </a:rPr>
              <a:t>.</a:t>
            </a:r>
            <a:endParaRPr sz="1000">
              <a:solidFill>
                <a:schemeClr val="dk1"/>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Glatfelter, G. A. (2006). Substitute Teachers as Effective Classroom Instructors. (Doctoral dissertation). Retrieved from</a:t>
            </a:r>
            <a:r>
              <a:rPr lang="en" sz="100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 sz="1000" u="sng">
                <a:solidFill>
                  <a:schemeClr val="hlink"/>
                </a:solidFill>
                <a:latin typeface="Calibri"/>
                <a:ea typeface="Calibri"/>
                <a:cs typeface="Calibri"/>
                <a:sym typeface="Calibri"/>
                <a:hlinkClick r:id="rId3"/>
              </a:rPr>
              <a:t>https://eric.ed.gov/?q=substitute+teachers+as+effective+classroom+instructors&amp;id=ED494940</a:t>
            </a:r>
            <a:endParaRPr sz="1000" u="sng">
              <a:solidFill>
                <a:schemeClr val="hlink"/>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Hargreaves, A. &amp; Fullan, M. (2012). Professional Capital:  Transforming Teaching in Every School. New York:  Teachers College Press</a:t>
            </a:r>
            <a:endParaRPr sz="1000">
              <a:solidFill>
                <a:schemeClr val="dk1"/>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Hernandez, O. (2015). </a:t>
            </a:r>
            <a:r>
              <a:rPr lang="en" sz="1000" i="1">
                <a:solidFill>
                  <a:schemeClr val="dk1"/>
                </a:solidFill>
                <a:latin typeface="Calibri"/>
                <a:ea typeface="Calibri"/>
                <a:cs typeface="Calibri"/>
                <a:sym typeface="Calibri"/>
              </a:rPr>
              <a:t>How to:  Become a Substitute Teacher in California. </a:t>
            </a:r>
            <a:r>
              <a:rPr lang="en" sz="1000">
                <a:solidFill>
                  <a:schemeClr val="dk1"/>
                </a:solidFill>
                <a:latin typeface="Calibri"/>
                <a:ea typeface="Calibri"/>
                <a:cs typeface="Calibri"/>
                <a:sym typeface="Calibri"/>
              </a:rPr>
              <a:t>Retrieved on Nov 26, 2016 from</a:t>
            </a:r>
            <a:r>
              <a:rPr lang="en" sz="100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 sz="1000" u="sng">
                <a:solidFill>
                  <a:schemeClr val="hlink"/>
                </a:solidFill>
                <a:latin typeface="Calibri"/>
                <a:ea typeface="Calibri"/>
                <a:cs typeface="Calibri"/>
                <a:sym typeface="Calibri"/>
                <a:hlinkClick r:id="rId4"/>
              </a:rPr>
              <a:t>http://www.twigghowto.com/how-to-become-a-substitute-teacher-in-california/</a:t>
            </a:r>
            <a:endParaRPr sz="1000" u="sng">
              <a:solidFill>
                <a:schemeClr val="hlink"/>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Hernandez, O. (2016).  </a:t>
            </a:r>
            <a:r>
              <a:rPr lang="en" sz="1000" i="1">
                <a:solidFill>
                  <a:schemeClr val="dk1"/>
                </a:solidFill>
                <a:latin typeface="Calibri"/>
                <a:ea typeface="Calibri"/>
                <a:cs typeface="Calibri"/>
                <a:sym typeface="Calibri"/>
              </a:rPr>
              <a:t>How to:  Become a Teacher in California.  </a:t>
            </a:r>
            <a:r>
              <a:rPr lang="en" sz="1000">
                <a:solidFill>
                  <a:schemeClr val="dk1"/>
                </a:solidFill>
                <a:latin typeface="Calibri"/>
                <a:ea typeface="Calibri"/>
                <a:cs typeface="Calibri"/>
                <a:sym typeface="Calibri"/>
              </a:rPr>
              <a:t>Retrieved on November 26, 2016 from</a:t>
            </a:r>
            <a:r>
              <a:rPr lang="en" sz="1000">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 sz="1000" u="sng">
                <a:solidFill>
                  <a:schemeClr val="hlink"/>
                </a:solidFill>
                <a:latin typeface="Calibri"/>
                <a:ea typeface="Calibri"/>
                <a:cs typeface="Calibri"/>
                <a:sym typeface="Calibri"/>
                <a:hlinkClick r:id="rId5"/>
              </a:rPr>
              <a:t>http://www.twigghowto.com/become-teacher-california/</a:t>
            </a:r>
            <a:endParaRPr sz="1000" u="sng">
              <a:solidFill>
                <a:schemeClr val="hlink"/>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Kronholz, J. (Spring 2013).  No Substitute for a Teacher. </a:t>
            </a:r>
            <a:r>
              <a:rPr lang="en" sz="1000" i="1">
                <a:solidFill>
                  <a:schemeClr val="dk1"/>
                </a:solidFill>
                <a:latin typeface="Calibri"/>
                <a:ea typeface="Calibri"/>
                <a:cs typeface="Calibri"/>
                <a:sym typeface="Calibri"/>
              </a:rPr>
              <a:t>Education Next</a:t>
            </a:r>
            <a:r>
              <a:rPr lang="en" sz="1000">
                <a:solidFill>
                  <a:schemeClr val="dk1"/>
                </a:solidFill>
                <a:latin typeface="Calibri"/>
                <a:ea typeface="Calibri"/>
                <a:cs typeface="Calibri"/>
                <a:sym typeface="Calibri"/>
              </a:rPr>
              <a:t>. </a:t>
            </a:r>
            <a:r>
              <a:rPr lang="en" sz="1000" i="1">
                <a:solidFill>
                  <a:schemeClr val="dk1"/>
                </a:solidFill>
                <a:latin typeface="Calibri"/>
                <a:ea typeface="Calibri"/>
                <a:cs typeface="Calibri"/>
                <a:sym typeface="Calibri"/>
              </a:rPr>
              <a:t>13</a:t>
            </a:r>
            <a:r>
              <a:rPr lang="en" sz="1000">
                <a:solidFill>
                  <a:schemeClr val="dk1"/>
                </a:solidFill>
                <a:latin typeface="Calibri"/>
                <a:ea typeface="Calibri"/>
                <a:cs typeface="Calibri"/>
                <a:sym typeface="Calibri"/>
              </a:rPr>
              <a:t>(2), 17-21.</a:t>
            </a:r>
            <a:endParaRPr sz="1000">
              <a:solidFill>
                <a:schemeClr val="dk1"/>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Longhurst, M.l.; Smith,, G. G.; Sorenson, B. L. (2000).  </a:t>
            </a:r>
            <a:r>
              <a:rPr lang="en" sz="1000" i="1">
                <a:solidFill>
                  <a:schemeClr val="dk1"/>
                </a:solidFill>
                <a:latin typeface="Calibri"/>
                <a:ea typeface="Calibri"/>
                <a:cs typeface="Calibri"/>
                <a:sym typeface="Calibri"/>
              </a:rPr>
              <a:t>Enhance One Year of Education. </a:t>
            </a:r>
            <a:r>
              <a:rPr lang="en" sz="1000">
                <a:solidFill>
                  <a:schemeClr val="dk1"/>
                </a:solidFill>
                <a:latin typeface="Calibri"/>
                <a:ea typeface="Calibri"/>
                <a:cs typeface="Calibri"/>
                <a:sym typeface="Calibri"/>
              </a:rPr>
              <a:t>Retrieved from </a:t>
            </a:r>
            <a:r>
              <a:rPr lang="en" sz="1000">
                <a:solidFill>
                  <a:schemeClr val="dk1"/>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r>
              <a:rPr lang="en" sz="1000" u="sng">
                <a:solidFill>
                  <a:schemeClr val="hlink"/>
                </a:solidFill>
                <a:latin typeface="Calibri"/>
                <a:ea typeface="Calibri"/>
                <a:cs typeface="Calibri"/>
                <a:sym typeface="Calibri"/>
                <a:hlinkClick r:id="rId6"/>
              </a:rPr>
              <a:t>http://files.eric.ed.gov/fulltext/ED438282.pdf</a:t>
            </a:r>
            <a:endParaRPr sz="1000" u="sng">
              <a:solidFill>
                <a:schemeClr val="hlink"/>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Johnson, M. L. (2013). Contingency Plans for Substitute Teachers. </a:t>
            </a:r>
            <a:r>
              <a:rPr lang="en" sz="1000" i="1">
                <a:solidFill>
                  <a:schemeClr val="dk1"/>
                </a:solidFill>
                <a:latin typeface="Calibri"/>
                <a:ea typeface="Calibri"/>
                <a:cs typeface="Calibri"/>
                <a:sym typeface="Calibri"/>
              </a:rPr>
              <a:t>Journal of Modern Education Review 3(1). 8-13.</a:t>
            </a:r>
            <a:endParaRPr sz="1000" i="1">
              <a:solidFill>
                <a:schemeClr val="dk1"/>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New York City Department of Education Substitute Teachers Handbook. (2011) . Retrieved from</a:t>
            </a:r>
            <a:r>
              <a:rPr lang="en" sz="1000">
                <a:solidFill>
                  <a:schemeClr val="dk1"/>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 </a:t>
            </a:r>
            <a:r>
              <a:rPr lang="en" sz="1000" u="sng">
                <a:solidFill>
                  <a:schemeClr val="hlink"/>
                </a:solidFill>
                <a:latin typeface="Calibri"/>
                <a:ea typeface="Calibri"/>
                <a:cs typeface="Calibri"/>
                <a:sym typeface="Calibri"/>
                <a:hlinkClick r:id="rId7"/>
              </a:rPr>
              <a:t>http://www.nctq.org/docs/NYC_SUBTEACHERONLYHANDBOOKFINAL.pdf</a:t>
            </a:r>
            <a:endParaRPr sz="1000" u="sng">
              <a:solidFill>
                <a:schemeClr val="hlink"/>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Parham, J. N. Gordon, S. P. (2016). Military Veterans Bring Many Positives – and Some Needs – into Teaching. </a:t>
            </a:r>
            <a:r>
              <a:rPr lang="en" sz="1000" i="1">
                <a:solidFill>
                  <a:schemeClr val="dk1"/>
                </a:solidFill>
                <a:latin typeface="Calibri"/>
                <a:ea typeface="Calibri"/>
                <a:cs typeface="Calibri"/>
                <a:sym typeface="Calibri"/>
              </a:rPr>
              <a:t>Kappan Magazine 97)(</a:t>
            </a:r>
            <a:r>
              <a:rPr lang="en" sz="1000">
                <a:solidFill>
                  <a:schemeClr val="dk1"/>
                </a:solidFill>
                <a:latin typeface="Calibri"/>
                <a:ea typeface="Calibri"/>
                <a:cs typeface="Calibri"/>
                <a:sym typeface="Calibri"/>
              </a:rPr>
              <a:t>7).  43-47.</a:t>
            </a:r>
            <a:endParaRPr sz="1000">
              <a:solidFill>
                <a:schemeClr val="dk1"/>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O’Connor, K. (2009). No Substitute Teacher Left Behind. </a:t>
            </a:r>
            <a:r>
              <a:rPr lang="en" sz="1000" i="1">
                <a:solidFill>
                  <a:schemeClr val="dk1"/>
                </a:solidFill>
                <a:latin typeface="Calibri"/>
                <a:ea typeface="Calibri"/>
                <a:cs typeface="Calibri"/>
                <a:sym typeface="Calibri"/>
              </a:rPr>
              <a:t>Principal 89</a:t>
            </a:r>
            <a:r>
              <a:rPr lang="en" sz="1000">
                <a:solidFill>
                  <a:schemeClr val="dk1"/>
                </a:solidFill>
                <a:latin typeface="Calibri"/>
                <a:ea typeface="Calibri"/>
                <a:cs typeface="Calibri"/>
                <a:sym typeface="Calibri"/>
              </a:rPr>
              <a:t>(1)</a:t>
            </a:r>
            <a:r>
              <a:rPr lang="en" sz="1000" i="1">
                <a:solidFill>
                  <a:schemeClr val="dk1"/>
                </a:solidFill>
                <a:latin typeface="Calibri"/>
                <a:ea typeface="Calibri"/>
                <a:cs typeface="Calibri"/>
                <a:sym typeface="Calibri"/>
              </a:rPr>
              <a:t>. 32-36.</a:t>
            </a:r>
            <a:endParaRPr sz="1000" i="1">
              <a:solidFill>
                <a:schemeClr val="dk1"/>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Sweetnam., L. A. &amp; Lane, R (2001).  Supporting substitute success saves time.  </a:t>
            </a:r>
            <a:r>
              <a:rPr lang="en" sz="1000" i="1">
                <a:solidFill>
                  <a:schemeClr val="dk1"/>
                </a:solidFill>
                <a:latin typeface="Calibri"/>
                <a:ea typeface="Calibri"/>
                <a:cs typeface="Calibri"/>
                <a:sym typeface="Calibri"/>
              </a:rPr>
              <a:t>Subjournal 2 (2), 58-63.</a:t>
            </a:r>
            <a:endParaRPr sz="1000" i="1">
              <a:solidFill>
                <a:schemeClr val="dk1"/>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True, C.; Butler, K.; Sefton, R. (2011). Substitute Teachers:  Making Lost Days Count. </a:t>
            </a:r>
            <a:r>
              <a:rPr lang="en" sz="1000" i="1">
                <a:solidFill>
                  <a:schemeClr val="dk1"/>
                </a:solidFill>
                <a:latin typeface="Calibri"/>
                <a:ea typeface="Calibri"/>
                <a:cs typeface="Calibri"/>
                <a:sym typeface="Calibri"/>
              </a:rPr>
              <a:t>The International Journal of Educational Leadership Preparation, (6)</a:t>
            </a:r>
            <a:r>
              <a:rPr lang="en" sz="1000">
                <a:solidFill>
                  <a:schemeClr val="dk1"/>
                </a:solidFill>
                <a:latin typeface="Calibri"/>
                <a:ea typeface="Calibri"/>
                <a:cs typeface="Calibri"/>
                <a:sym typeface="Calibri"/>
              </a:rPr>
              <a:t>1. Retrieved from</a:t>
            </a:r>
            <a:r>
              <a:rPr lang="en" sz="1000">
                <a:solidFill>
                  <a:schemeClr val="dk1"/>
                </a:solidFill>
                <a:uFill>
                  <a:noFill/>
                </a:uFill>
                <a:latin typeface="Calibri"/>
                <a:ea typeface="Calibri"/>
                <a:cs typeface="Calibri"/>
                <a:sym typeface="Calibri"/>
                <a:hlinkClick r:id="rId8">
                  <a:extLst>
                    <a:ext uri="{A12FA001-AC4F-418D-AE19-62706E023703}">
                      <ahyp:hlinkClr xmlns:ahyp="http://schemas.microsoft.com/office/drawing/2018/hyperlinkcolor" val="tx"/>
                    </a:ext>
                  </a:extLst>
                </a:hlinkClick>
              </a:rPr>
              <a:t> </a:t>
            </a:r>
            <a:r>
              <a:rPr lang="en" sz="1000" u="sng">
                <a:solidFill>
                  <a:schemeClr val="hlink"/>
                </a:solidFill>
                <a:latin typeface="Calibri"/>
                <a:ea typeface="Calibri"/>
                <a:cs typeface="Calibri"/>
                <a:sym typeface="Calibri"/>
                <a:hlinkClick r:id="rId8"/>
              </a:rPr>
              <a:t>http://files.eric.ed.gov/fulltext/EJ972877.pdf</a:t>
            </a:r>
            <a:endParaRPr sz="1000" u="sng">
              <a:solidFill>
                <a:schemeClr val="hlink"/>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Washington, R., Jr. (1972). Substitute Teachers Need Supervisory Help. </a:t>
            </a:r>
            <a:r>
              <a:rPr lang="en" sz="1000" i="1">
                <a:solidFill>
                  <a:schemeClr val="dk1"/>
                </a:solidFill>
                <a:latin typeface="Calibri"/>
                <a:ea typeface="Calibri"/>
                <a:cs typeface="Calibri"/>
                <a:sym typeface="Calibri"/>
              </a:rPr>
              <a:t>Educational Leadership. 153-156.</a:t>
            </a:r>
            <a:endParaRPr sz="1000" i="1">
              <a:solidFill>
                <a:schemeClr val="dk1"/>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Wheeler-Ayres, S.A. (2002) A Substitute Teacher Preservice Staff Development Program:  A Case Study of the Los Angeles County Office of Education. (Doctoral dissertation). Retrieved from</a:t>
            </a:r>
            <a:r>
              <a:rPr lang="en" sz="1000">
                <a:solidFill>
                  <a:schemeClr val="dk1"/>
                </a:solidFill>
                <a:uFill>
                  <a:noFill/>
                </a:uFill>
                <a:latin typeface="Calibri"/>
                <a:ea typeface="Calibri"/>
                <a:cs typeface="Calibri"/>
                <a:sym typeface="Calibri"/>
                <a:hlinkClick r:id="rId9">
                  <a:extLst>
                    <a:ext uri="{A12FA001-AC4F-418D-AE19-62706E023703}">
                      <ahyp:hlinkClr xmlns:ahyp="http://schemas.microsoft.com/office/drawing/2018/hyperlinkcolor" val="tx"/>
                    </a:ext>
                  </a:extLst>
                </a:hlinkClick>
              </a:rPr>
              <a:t> </a:t>
            </a:r>
            <a:r>
              <a:rPr lang="en" sz="1000" u="sng">
                <a:solidFill>
                  <a:schemeClr val="hlink"/>
                </a:solidFill>
                <a:latin typeface="Calibri"/>
                <a:ea typeface="Calibri"/>
                <a:cs typeface="Calibri"/>
                <a:sym typeface="Calibri"/>
                <a:hlinkClick r:id="rId9"/>
              </a:rPr>
              <a:t>http://digitallibrary.usc.edu/cdm/ref/collection/p15799coll16/id/265742</a:t>
            </a:r>
            <a:endParaRPr sz="1000" u="sng">
              <a:solidFill>
                <a:schemeClr val="hlink"/>
              </a:solidFill>
              <a:latin typeface="Calibri"/>
              <a:ea typeface="Calibri"/>
              <a:cs typeface="Calibri"/>
              <a:sym typeface="Calibri"/>
            </a:endParaRPr>
          </a:p>
          <a:p>
            <a:pPr marL="0" lvl="0" indent="0" algn="l" rtl="0">
              <a:lnSpc>
                <a:spcPct val="115000"/>
              </a:lnSpc>
              <a:spcBef>
                <a:spcPts val="200"/>
              </a:spcBef>
              <a:spcAft>
                <a:spcPts val="0"/>
              </a:spcAft>
              <a:buNone/>
            </a:pPr>
            <a:r>
              <a:rPr lang="en" sz="1000">
                <a:solidFill>
                  <a:schemeClr val="dk1"/>
                </a:solidFill>
                <a:latin typeface="Calibri"/>
                <a:ea typeface="Calibri"/>
                <a:cs typeface="Calibri"/>
                <a:sym typeface="Calibri"/>
              </a:rPr>
              <a:t>Zubrzycki, J. (2012). Educators Take Another Look at Substitutes. </a:t>
            </a:r>
            <a:r>
              <a:rPr lang="en" sz="1000" i="1">
                <a:solidFill>
                  <a:schemeClr val="dk1"/>
                </a:solidFill>
                <a:latin typeface="Calibri"/>
                <a:ea typeface="Calibri"/>
                <a:cs typeface="Calibri"/>
                <a:sym typeface="Calibri"/>
              </a:rPr>
              <a:t>Education Week 31(36), 1, 16.</a:t>
            </a:r>
            <a:endParaRPr sz="1000" i="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40"/>
        <p:cNvGrpSpPr/>
        <p:nvPr/>
      </p:nvGrpSpPr>
      <p:grpSpPr>
        <a:xfrm>
          <a:off x="0" y="0"/>
          <a:ext cx="0" cy="0"/>
          <a:chOff x="0" y="0"/>
          <a:chExt cx="0" cy="0"/>
        </a:xfrm>
      </p:grpSpPr>
      <p:pic>
        <p:nvPicPr>
          <p:cNvPr id="141" name="Google Shape;141;p30" descr="Beautify this slide"/>
          <p:cNvPicPr preferRelativeResize="0"/>
          <p:nvPr/>
        </p:nvPicPr>
        <p:blipFill>
          <a:blip r:embed="rId3">
            <a:alphaModFix/>
          </a:blip>
          <a:stretch>
            <a:fillRect/>
          </a:stretch>
        </p:blipFill>
        <p:spPr>
          <a:xfrm>
            <a:off x="195850" y="146733"/>
            <a:ext cx="8782074" cy="4904150"/>
          </a:xfrm>
          <a:prstGeom prst="rect">
            <a:avLst/>
          </a:prstGeom>
          <a:noFill/>
          <a:ln>
            <a:noFill/>
          </a:ln>
        </p:spPr>
      </p:pic>
      <p:sp>
        <p:nvSpPr>
          <p:cNvPr id="142" name="Google Shape;142;p3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4</a:t>
            </a:fld>
            <a:endParaRPr>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46"/>
        <p:cNvGrpSpPr/>
        <p:nvPr/>
      </p:nvGrpSpPr>
      <p:grpSpPr>
        <a:xfrm>
          <a:off x="0" y="0"/>
          <a:ext cx="0" cy="0"/>
          <a:chOff x="0" y="0"/>
          <a:chExt cx="0" cy="0"/>
        </a:xfrm>
      </p:grpSpPr>
      <p:pic>
        <p:nvPicPr>
          <p:cNvPr id="147" name="Google Shape;147;p31" descr="Beautify this slide"/>
          <p:cNvPicPr preferRelativeResize="0"/>
          <p:nvPr/>
        </p:nvPicPr>
        <p:blipFill>
          <a:blip r:embed="rId3">
            <a:alphaModFix/>
          </a:blip>
          <a:stretch>
            <a:fillRect/>
          </a:stretch>
        </p:blipFill>
        <p:spPr>
          <a:xfrm>
            <a:off x="288625" y="254167"/>
            <a:ext cx="8596550" cy="4800550"/>
          </a:xfrm>
          <a:prstGeom prst="rect">
            <a:avLst/>
          </a:prstGeom>
          <a:noFill/>
          <a:ln>
            <a:noFill/>
          </a:ln>
        </p:spPr>
      </p:pic>
      <p:sp>
        <p:nvSpPr>
          <p:cNvPr id="148" name="Google Shape;148;p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5</a:t>
            </a:fld>
            <a:endParaRPr>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52"/>
        <p:cNvGrpSpPr/>
        <p:nvPr/>
      </p:nvGrpSpPr>
      <p:grpSpPr>
        <a:xfrm>
          <a:off x="0" y="0"/>
          <a:ext cx="0" cy="0"/>
          <a:chOff x="0" y="0"/>
          <a:chExt cx="0" cy="0"/>
        </a:xfrm>
      </p:grpSpPr>
      <p:sp>
        <p:nvSpPr>
          <p:cNvPr id="153" name="Google Shape;153;p32"/>
          <p:cNvSpPr txBox="1">
            <a:spLocks noGrp="1"/>
          </p:cNvSpPr>
          <p:nvPr>
            <p:ph type="title"/>
          </p:nvPr>
        </p:nvSpPr>
        <p:spPr>
          <a:xfrm>
            <a:off x="311700" y="346000"/>
            <a:ext cx="8520600" cy="9432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400"/>
              </a:spcAft>
              <a:buClr>
                <a:schemeClr val="dk1"/>
              </a:buClr>
              <a:buSzPts val="1100"/>
              <a:buFont typeface="Arial"/>
              <a:buNone/>
            </a:pPr>
            <a:r>
              <a:rPr lang="en" sz="3500" b="1">
                <a:solidFill>
                  <a:srgbClr val="FFFF00"/>
                </a:solidFill>
              </a:rPr>
              <a:t>The Problem:</a:t>
            </a:r>
            <a:endParaRPr sz="3500">
              <a:solidFill>
                <a:srgbClr val="FFFF00"/>
              </a:solidFill>
            </a:endParaRPr>
          </a:p>
        </p:txBody>
      </p:sp>
      <p:sp>
        <p:nvSpPr>
          <p:cNvPr id="154" name="Google Shape;154;p32"/>
          <p:cNvSpPr txBox="1">
            <a:spLocks noGrp="1"/>
          </p:cNvSpPr>
          <p:nvPr>
            <p:ph type="body" idx="1"/>
          </p:nvPr>
        </p:nvSpPr>
        <p:spPr>
          <a:xfrm>
            <a:off x="1948150" y="1536633"/>
            <a:ext cx="5349600" cy="5018700"/>
          </a:xfrm>
          <a:prstGeom prst="rect">
            <a:avLst/>
          </a:prstGeom>
          <a:solidFill>
            <a:srgbClr val="FFFFFF"/>
          </a:solidFill>
        </p:spPr>
        <p:txBody>
          <a:bodyPr spcFirstLastPara="1" wrap="square" lIns="91425" tIns="91425" rIns="91425" bIns="91425" anchor="t" anchorCtr="0">
            <a:normAutofit fontScale="92500" lnSpcReduction="20000"/>
          </a:bodyPr>
          <a:lstStyle/>
          <a:p>
            <a:pPr marL="381000" marR="381000" lvl="0" indent="0" algn="ctr" rtl="0">
              <a:spcBef>
                <a:spcPts val="1200"/>
              </a:spcBef>
              <a:spcAft>
                <a:spcPts val="0"/>
              </a:spcAft>
              <a:buClr>
                <a:schemeClr val="dk1"/>
              </a:buClr>
              <a:buSzPct val="25579"/>
              <a:buFont typeface="Arial"/>
              <a:buNone/>
            </a:pPr>
            <a:r>
              <a:rPr lang="en" sz="4300" dirty="0">
                <a:solidFill>
                  <a:srgbClr val="000000"/>
                </a:solidFill>
              </a:rPr>
              <a:t>We don’t treat </a:t>
            </a:r>
            <a:endParaRPr sz="4300" dirty="0">
              <a:solidFill>
                <a:srgbClr val="000000"/>
              </a:solidFill>
            </a:endParaRPr>
          </a:p>
          <a:p>
            <a:pPr marL="381000" marR="381000" lvl="0" indent="0" algn="ctr" rtl="0">
              <a:spcBef>
                <a:spcPts val="1200"/>
              </a:spcBef>
              <a:spcAft>
                <a:spcPts val="0"/>
              </a:spcAft>
              <a:buClr>
                <a:schemeClr val="dk1"/>
              </a:buClr>
              <a:buSzPct val="25579"/>
              <a:buFont typeface="Arial"/>
              <a:buNone/>
            </a:pPr>
            <a:r>
              <a:rPr lang="en" sz="4300" dirty="0">
                <a:solidFill>
                  <a:srgbClr val="000000"/>
                </a:solidFill>
              </a:rPr>
              <a:t>substitute teachers, </a:t>
            </a:r>
            <a:endParaRPr sz="4300" dirty="0">
              <a:solidFill>
                <a:srgbClr val="000000"/>
              </a:solidFill>
            </a:endParaRPr>
          </a:p>
          <a:p>
            <a:pPr marL="381000" marR="381000" lvl="0" indent="0" algn="ctr" rtl="0">
              <a:spcBef>
                <a:spcPts val="1200"/>
              </a:spcBef>
              <a:spcAft>
                <a:spcPts val="0"/>
              </a:spcAft>
              <a:buClr>
                <a:schemeClr val="dk1"/>
              </a:buClr>
              <a:buSzPct val="25579"/>
              <a:buFont typeface="Arial"/>
              <a:buNone/>
            </a:pPr>
            <a:r>
              <a:rPr lang="en" sz="4300" dirty="0">
                <a:solidFill>
                  <a:srgbClr val="000000"/>
                </a:solidFill>
              </a:rPr>
              <a:t>student teacher, and interns, </a:t>
            </a:r>
            <a:endParaRPr sz="4300" dirty="0">
              <a:solidFill>
                <a:srgbClr val="000000"/>
              </a:solidFill>
            </a:endParaRPr>
          </a:p>
          <a:p>
            <a:pPr marL="381000" marR="381000" lvl="0" indent="0" algn="ctr" rtl="0">
              <a:spcBef>
                <a:spcPts val="1200"/>
              </a:spcBef>
              <a:spcAft>
                <a:spcPts val="0"/>
              </a:spcAft>
              <a:buClr>
                <a:schemeClr val="dk1"/>
              </a:buClr>
              <a:buSzPct val="25579"/>
              <a:buFont typeface="Arial"/>
              <a:buNone/>
            </a:pPr>
            <a:r>
              <a:rPr lang="en" sz="4300" dirty="0">
                <a:solidFill>
                  <a:srgbClr val="000000"/>
                </a:solidFill>
              </a:rPr>
              <a:t>as part of the </a:t>
            </a:r>
            <a:r>
              <a:rPr lang="en" sz="4300" u="sng" dirty="0">
                <a:solidFill>
                  <a:srgbClr val="000000"/>
                </a:solidFill>
              </a:rPr>
              <a:t>system.</a:t>
            </a:r>
            <a:endParaRPr sz="4300" u="sng" dirty="0">
              <a:solidFill>
                <a:srgbClr val="000000"/>
              </a:solidFill>
            </a:endParaRPr>
          </a:p>
          <a:p>
            <a:pPr marL="0" lvl="0" indent="0" algn="l" rtl="0">
              <a:spcBef>
                <a:spcPts val="1200"/>
              </a:spcBef>
              <a:spcAft>
                <a:spcPts val="1200"/>
              </a:spcAft>
              <a:buNone/>
            </a:pPr>
            <a:endParaRPr dirty="0"/>
          </a:p>
        </p:txBody>
      </p:sp>
      <p:sp>
        <p:nvSpPr>
          <p:cNvPr id="155" name="Google Shape;155;p3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6</a:t>
            </a:fld>
            <a:endParaRPr>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241050" y="304767"/>
            <a:ext cx="4141200" cy="1774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3500" b="1">
                <a:solidFill>
                  <a:srgbClr val="FFFF00"/>
                </a:solidFill>
              </a:rPr>
              <a:t>And students feel it immediately.</a:t>
            </a:r>
            <a:endParaRPr sz="3500" b="1">
              <a:solidFill>
                <a:srgbClr val="FFFF00"/>
              </a:solidFill>
            </a:endParaRPr>
          </a:p>
        </p:txBody>
      </p:sp>
      <p:sp>
        <p:nvSpPr>
          <p:cNvPr id="161" name="Google Shape;161;p33"/>
          <p:cNvSpPr txBox="1">
            <a:spLocks noGrp="1"/>
          </p:cNvSpPr>
          <p:nvPr>
            <p:ph type="body" idx="1"/>
          </p:nvPr>
        </p:nvSpPr>
        <p:spPr>
          <a:xfrm>
            <a:off x="311700" y="2500167"/>
            <a:ext cx="4260300" cy="3411900"/>
          </a:xfrm>
          <a:prstGeom prst="rect">
            <a:avLst/>
          </a:prstGeom>
          <a:solidFill>
            <a:srgbClr val="FFFFFF"/>
          </a:solidFill>
        </p:spPr>
        <p:txBody>
          <a:bodyPr spcFirstLastPara="1" wrap="square" lIns="91425" tIns="91425" rIns="91425" bIns="91425" anchor="t" anchorCtr="0">
            <a:noAutofit/>
          </a:bodyPr>
          <a:lstStyle/>
          <a:p>
            <a:pPr marL="457200" lvl="0" indent="-406400" algn="l" rtl="0">
              <a:lnSpc>
                <a:spcPct val="150000"/>
              </a:lnSpc>
              <a:spcBef>
                <a:spcPts val="0"/>
              </a:spcBef>
              <a:spcAft>
                <a:spcPts val="0"/>
              </a:spcAft>
              <a:buSzPts val="2800"/>
              <a:buChar char="●"/>
            </a:pPr>
            <a:r>
              <a:rPr lang="en" sz="2800"/>
              <a:t>Lost instructional time</a:t>
            </a:r>
            <a:endParaRPr sz="2800"/>
          </a:p>
          <a:p>
            <a:pPr marL="457200" lvl="0" indent="-406400" algn="l" rtl="0">
              <a:lnSpc>
                <a:spcPct val="150000"/>
              </a:lnSpc>
              <a:spcBef>
                <a:spcPts val="0"/>
              </a:spcBef>
              <a:spcAft>
                <a:spcPts val="0"/>
              </a:spcAft>
              <a:buSzPts val="2800"/>
              <a:buChar char="●"/>
            </a:pPr>
            <a:r>
              <a:rPr lang="en" sz="2800"/>
              <a:t>Behavior escalations</a:t>
            </a:r>
            <a:endParaRPr sz="2800"/>
          </a:p>
          <a:p>
            <a:pPr marL="457200" lvl="0" indent="-406400" algn="l" rtl="0">
              <a:lnSpc>
                <a:spcPct val="150000"/>
              </a:lnSpc>
              <a:spcBef>
                <a:spcPts val="0"/>
              </a:spcBef>
              <a:spcAft>
                <a:spcPts val="0"/>
              </a:spcAft>
              <a:buSzPts val="2800"/>
              <a:buChar char="●"/>
            </a:pPr>
            <a:r>
              <a:rPr lang="en" sz="2800"/>
              <a:t>Broken continuity</a:t>
            </a:r>
            <a:endParaRPr/>
          </a:p>
        </p:txBody>
      </p:sp>
      <p:pic>
        <p:nvPicPr>
          <p:cNvPr id="162" name="Google Shape;162;p33" descr="classroom chaos"/>
          <p:cNvPicPr preferRelativeResize="0"/>
          <p:nvPr/>
        </p:nvPicPr>
        <p:blipFill>
          <a:blip r:embed="rId3">
            <a:alphaModFix/>
          </a:blip>
          <a:stretch>
            <a:fillRect/>
          </a:stretch>
        </p:blipFill>
        <p:spPr>
          <a:xfrm>
            <a:off x="4624425" y="438400"/>
            <a:ext cx="4412100" cy="4412100"/>
          </a:xfrm>
          <a:prstGeom prst="rect">
            <a:avLst/>
          </a:prstGeom>
          <a:noFill/>
          <a:ln>
            <a:noFill/>
          </a:ln>
        </p:spPr>
      </p:pic>
      <p:sp>
        <p:nvSpPr>
          <p:cNvPr id="163" name="Google Shape;163;p3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7</a:t>
            </a:fld>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67"/>
        <p:cNvGrpSpPr/>
        <p:nvPr/>
      </p:nvGrpSpPr>
      <p:grpSpPr>
        <a:xfrm>
          <a:off x="0" y="0"/>
          <a:ext cx="0" cy="0"/>
          <a:chOff x="0" y="0"/>
          <a:chExt cx="0" cy="0"/>
        </a:xfrm>
      </p:grpSpPr>
      <p:pic>
        <p:nvPicPr>
          <p:cNvPr id="168" name="Google Shape;168;p34" descr="This is not a substitute problem.&#10;&#10;&#10;It’s a leadership systems problem.&#10;"/>
          <p:cNvPicPr preferRelativeResize="0"/>
          <p:nvPr/>
        </p:nvPicPr>
        <p:blipFill>
          <a:blip r:embed="rId3">
            <a:alphaModFix/>
          </a:blip>
          <a:stretch>
            <a:fillRect/>
          </a:stretch>
        </p:blipFill>
        <p:spPr>
          <a:xfrm>
            <a:off x="370925" y="141100"/>
            <a:ext cx="8453475" cy="64521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72"/>
        <p:cNvGrpSpPr/>
        <p:nvPr/>
      </p:nvGrpSpPr>
      <p:grpSpPr>
        <a:xfrm>
          <a:off x="0" y="0"/>
          <a:ext cx="0" cy="0"/>
          <a:chOff x="0" y="0"/>
          <a:chExt cx="0" cy="0"/>
        </a:xfrm>
      </p:grpSpPr>
      <p:pic>
        <p:nvPicPr>
          <p:cNvPr id="173" name="Google Shape;173;p35" descr="Thinking about playing basketball | Public domain vectors"/>
          <p:cNvPicPr preferRelativeResize="0"/>
          <p:nvPr/>
        </p:nvPicPr>
        <p:blipFill>
          <a:blip r:embed="rId3">
            <a:alphaModFix/>
          </a:blip>
          <a:stretch>
            <a:fillRect/>
          </a:stretch>
        </p:blipFill>
        <p:spPr>
          <a:xfrm>
            <a:off x="3857892" y="3716079"/>
            <a:ext cx="1755308" cy="2431175"/>
          </a:xfrm>
          <a:prstGeom prst="rect">
            <a:avLst/>
          </a:prstGeom>
          <a:noFill/>
          <a:ln>
            <a:noFill/>
          </a:ln>
        </p:spPr>
      </p:pic>
      <p:pic>
        <p:nvPicPr>
          <p:cNvPr id="174" name="Google Shape;174;p35" descr="Thinking about jumping | Public domain vectors"/>
          <p:cNvPicPr preferRelativeResize="0"/>
          <p:nvPr/>
        </p:nvPicPr>
        <p:blipFill>
          <a:blip r:embed="rId4">
            <a:alphaModFix/>
          </a:blip>
          <a:stretch>
            <a:fillRect/>
          </a:stretch>
        </p:blipFill>
        <p:spPr>
          <a:xfrm>
            <a:off x="5644000" y="3002733"/>
            <a:ext cx="1647750" cy="2973000"/>
          </a:xfrm>
          <a:prstGeom prst="rect">
            <a:avLst/>
          </a:prstGeom>
          <a:noFill/>
          <a:ln>
            <a:noFill/>
          </a:ln>
        </p:spPr>
      </p:pic>
      <p:sp>
        <p:nvSpPr>
          <p:cNvPr id="175" name="Google Shape;175;p35"/>
          <p:cNvSpPr txBox="1">
            <a:spLocks noGrp="1"/>
          </p:cNvSpPr>
          <p:nvPr>
            <p:ph type="title"/>
          </p:nvPr>
        </p:nvSpPr>
        <p:spPr>
          <a:xfrm>
            <a:off x="311700" y="222300"/>
            <a:ext cx="8520600" cy="763500"/>
          </a:xfrm>
          <a:prstGeom prst="rect">
            <a:avLst/>
          </a:prstGeom>
          <a:solidFill>
            <a:srgbClr val="0000FF"/>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520" b="1">
                <a:solidFill>
                  <a:srgbClr val="FFFF00"/>
                </a:solidFill>
              </a:rPr>
              <a:t>Reflection Question:</a:t>
            </a:r>
            <a:endParaRPr sz="3520" b="1">
              <a:solidFill>
                <a:srgbClr val="FFFF00"/>
              </a:solidFill>
            </a:endParaRPr>
          </a:p>
        </p:txBody>
      </p:sp>
      <p:sp>
        <p:nvSpPr>
          <p:cNvPr id="176" name="Google Shape;176;p35"/>
          <p:cNvSpPr txBox="1">
            <a:spLocks noGrp="1"/>
          </p:cNvSpPr>
          <p:nvPr>
            <p:ph type="sldNum" idx="12"/>
          </p:nvPr>
        </p:nvSpPr>
        <p:spPr>
          <a:xfrm>
            <a:off x="8472458" y="6217623"/>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177" name="Google Shape;177;p35"/>
          <p:cNvSpPr/>
          <p:nvPr/>
        </p:nvSpPr>
        <p:spPr>
          <a:xfrm>
            <a:off x="373300" y="985900"/>
            <a:ext cx="7979400" cy="36852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700">
              <a:solidFill>
                <a:schemeClr val="dk1"/>
              </a:solidFill>
            </a:endParaRPr>
          </a:p>
          <a:p>
            <a:pPr marL="0" lvl="0" indent="0" algn="ctr" rtl="0">
              <a:lnSpc>
                <a:spcPct val="115000"/>
              </a:lnSpc>
              <a:spcBef>
                <a:spcPts val="0"/>
              </a:spcBef>
              <a:spcAft>
                <a:spcPts val="0"/>
              </a:spcAft>
              <a:buNone/>
            </a:pPr>
            <a:r>
              <a:rPr lang="en" sz="2700">
                <a:solidFill>
                  <a:schemeClr val="dk1"/>
                </a:solidFill>
              </a:rPr>
              <a:t>What if we saw substitutes, </a:t>
            </a:r>
            <a:endParaRPr sz="2700">
              <a:solidFill>
                <a:schemeClr val="dk1"/>
              </a:solidFill>
            </a:endParaRPr>
          </a:p>
          <a:p>
            <a:pPr marL="0" lvl="0" indent="0" algn="ctr" rtl="0">
              <a:lnSpc>
                <a:spcPct val="115000"/>
              </a:lnSpc>
              <a:spcBef>
                <a:spcPts val="0"/>
              </a:spcBef>
              <a:spcAft>
                <a:spcPts val="0"/>
              </a:spcAft>
              <a:buNone/>
            </a:pPr>
            <a:r>
              <a:rPr lang="en" sz="2700">
                <a:solidFill>
                  <a:schemeClr val="dk1"/>
                </a:solidFill>
              </a:rPr>
              <a:t>student teachers, and interns</a:t>
            </a:r>
            <a:endParaRPr sz="2700">
              <a:solidFill>
                <a:schemeClr val="dk1"/>
              </a:solidFill>
            </a:endParaRPr>
          </a:p>
          <a:p>
            <a:pPr marL="0" lvl="0" indent="0" algn="ctr" rtl="0">
              <a:lnSpc>
                <a:spcPct val="115000"/>
              </a:lnSpc>
              <a:spcBef>
                <a:spcPts val="0"/>
              </a:spcBef>
              <a:spcAft>
                <a:spcPts val="0"/>
              </a:spcAft>
              <a:buNone/>
            </a:pPr>
            <a:r>
              <a:rPr lang="en" sz="2700">
                <a:solidFill>
                  <a:schemeClr val="dk1"/>
                </a:solidFill>
              </a:rPr>
              <a:t>Differently? What might change?</a:t>
            </a:r>
            <a:endParaRPr sz="2700">
              <a:solidFill>
                <a:schemeClr val="dk1"/>
              </a:solidFill>
            </a:endParaRPr>
          </a:p>
          <a:p>
            <a:pPr marL="0" lvl="0" indent="0" algn="ctr" rtl="0">
              <a:spcBef>
                <a:spcPts val="0"/>
              </a:spcBef>
              <a:spcAft>
                <a:spcPts val="0"/>
              </a:spcAft>
              <a:buNone/>
            </a:pPr>
            <a:endParaRPr sz="2700"/>
          </a:p>
        </p:txBody>
      </p:sp>
      <p:pic>
        <p:nvPicPr>
          <p:cNvPr id="178" name="Google Shape;178;p35" descr="Cartoon scheming boy | Free SVG"/>
          <p:cNvPicPr preferRelativeResize="0"/>
          <p:nvPr/>
        </p:nvPicPr>
        <p:blipFill>
          <a:blip r:embed="rId5">
            <a:alphaModFix/>
          </a:blip>
          <a:stretch>
            <a:fillRect/>
          </a:stretch>
        </p:blipFill>
        <p:spPr>
          <a:xfrm>
            <a:off x="1433275" y="4931667"/>
            <a:ext cx="1242575" cy="12425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8140</Words>
  <Application>Microsoft Macintosh PowerPoint</Application>
  <PresentationFormat>On-screen Show (4:3)</PresentationFormat>
  <Paragraphs>815</Paragraphs>
  <Slides>38</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Material Icons</vt:lpstr>
      <vt:lpstr>Twentieth Century</vt:lpstr>
      <vt:lpstr>Calibri</vt:lpstr>
      <vt:lpstr>Arial</vt:lpstr>
      <vt:lpstr>Oswald</vt:lpstr>
      <vt:lpstr>Inter</vt:lpstr>
      <vt:lpstr>Simple Light</vt:lpstr>
      <vt:lpstr>Simple Light</vt:lpstr>
      <vt:lpstr>Growing Our Own:  Building Teaching Capacity  Through Substitutes,  Student Teachers, and Interns</vt:lpstr>
      <vt:lpstr>Introduction</vt:lpstr>
      <vt:lpstr>Goals and Objectives:</vt:lpstr>
      <vt:lpstr>PowerPoint Presentation</vt:lpstr>
      <vt:lpstr>PowerPoint Presentation</vt:lpstr>
      <vt:lpstr>The Problem:</vt:lpstr>
      <vt:lpstr>And students feel it immediately.</vt:lpstr>
      <vt:lpstr>PowerPoint Presentation</vt:lpstr>
      <vt:lpstr>Reflection Question:</vt:lpstr>
      <vt:lpstr>Schools improve when </vt:lpstr>
      <vt:lpstr>PowerPoint Presentation</vt:lpstr>
      <vt:lpstr>So what should leaders do to build professional capital?</vt:lpstr>
      <vt:lpstr>Goals and Objectives:</vt:lpstr>
      <vt:lpstr>Challenges &amp; Perspectives</vt:lpstr>
      <vt:lpstr>Challenges of Substitute Teachers: </vt:lpstr>
      <vt:lpstr>Goals and Objectives:</vt:lpstr>
      <vt:lpstr>What are some ways the following individuals can PREPARE  Substitute Teachers to build teaching capacity and professional capital?         Turn, Talk and Share Out: “PREPARE” Clarity reduces chaos. 17   </vt:lpstr>
      <vt:lpstr>What are some ways the following individuals can CONNECT Substitute Teachers to build teaching capacity and professional capital?         Turn, Talk and Share Out:  “Connect”  People perform better when they belong.  18 </vt:lpstr>
      <vt:lpstr>What are some ways the following individuals can SUPPORT  Substitute Teachers to build teaching capacity and professional capital?        Turn, Talk, and Share out: “Support”  Support turns survival into success. 19   </vt:lpstr>
      <vt:lpstr>Student Teachers and Intern Candidates</vt:lpstr>
      <vt:lpstr>Challenges for Student Teachers </vt:lpstr>
      <vt:lpstr>What can the following individuals do to PREPARE Interns and Student Teachers to build teaching capacity and professional capital?            Turn, Talk and Share Out: “PREPARE” Clarity reduces chaos.  22  </vt:lpstr>
      <vt:lpstr>What can the following individuals do to CONNECT Interns and Student Teachers to build teaching capacity and professional capital?    </vt:lpstr>
      <vt:lpstr>What can the following individuals do to SUPPORT Interns and Student Teachers to build teaching capacity and professional capital?       Turn, Talk, and Share out: “SUPPORT”  Support turns survival into success.   24   </vt:lpstr>
      <vt:lpstr>IMPACT of Preparing, Connecting, and Supporting Guest Teachers</vt:lpstr>
      <vt:lpstr>Reflection Question:</vt:lpstr>
      <vt:lpstr>Remember: We all have experienced being in these systems.   Make the change: Build Teaching Capacity and Professional Capital</vt:lpstr>
      <vt:lpstr>PowerPoint Presentation</vt:lpstr>
      <vt:lpstr>Goals and Objectives:</vt:lpstr>
      <vt:lpstr>Recruiting Guest Teachers</vt:lpstr>
      <vt:lpstr>Retaining Guest Teachers</vt:lpstr>
      <vt:lpstr>Reflection Questions: What did you GAIN from today’s workshop? How will you lead differently next year?  </vt:lpstr>
      <vt:lpstr>QR Code  </vt:lpstr>
      <vt:lpstr>Growing Our Own Padlet  </vt:lpstr>
      <vt:lpstr>Questions? Comments? Concerns?</vt:lpstr>
      <vt:lpstr>Thank you!</vt:lpstr>
      <vt:lpstr>RESOURCES</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Cynthia Rapaido</cp:lastModifiedBy>
  <cp:revision>1</cp:revision>
  <dcterms:modified xsi:type="dcterms:W3CDTF">2026-06-10T22:06:24Z</dcterms:modified>
</cp:coreProperties>
</file>