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2" r:id="rId13"/>
    <p:sldId id="267" r:id="rId14"/>
    <p:sldId id="268" r:id="rId15"/>
    <p:sldId id="269" r:id="rId16"/>
    <p:sldId id="270" r:id="rId17"/>
    <p:sldId id="271" r:id="rId18"/>
    <p:sldId id="290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8" r:id="rId27"/>
    <p:sldId id="289" r:id="rId28"/>
    <p:sldId id="280" r:id="rId29"/>
    <p:sldId id="281" r:id="rId30"/>
    <p:sldId id="282" r:id="rId31"/>
    <p:sldId id="283" r:id="rId32"/>
    <p:sldId id="284" r:id="rId33"/>
    <p:sldId id="285" r:id="rId34"/>
    <p:sldId id="291" r:id="rId35"/>
    <p:sldId id="293" r:id="rId36"/>
    <p:sldId id="292" r:id="rId37"/>
  </p:sldIdLst>
  <p:sldSz cx="18288000" cy="10287000"/>
  <p:notesSz cx="6858000" cy="9144000"/>
  <p:embeddedFontLst>
    <p:embeddedFont>
      <p:font typeface="Fontuna" panose="020B0604020202020204" charset="0"/>
      <p:regular r:id="rId39"/>
    </p:embeddedFont>
    <p:embeddedFont>
      <p:font typeface="Fontuna Bold" panose="020B0604020202020204" charset="0"/>
      <p:regular r:id="rId40"/>
    </p:embeddedFont>
    <p:embeddedFont>
      <p:font typeface="Inter" panose="020B0604020202020204" charset="0"/>
      <p:regular r:id="rId41"/>
    </p:embeddedFont>
    <p:embeddedFont>
      <p:font typeface="Inter Bold" panose="020B0604020202020204" charset="0"/>
      <p:regular r:id="rId42"/>
    </p:embeddedFont>
    <p:embeddedFont>
      <p:font typeface="Signature" panose="020B0604020202020204" charset="0"/>
      <p:regular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22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DC6064-B6E7-4201-A77D-81498E1C2525}" v="3" dt="2026-09-13T22:01:55.4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3390" autoAdjust="0"/>
  </p:normalViewPr>
  <p:slideViewPr>
    <p:cSldViewPr snapToGrid="0">
      <p:cViewPr>
        <p:scale>
          <a:sx n="26" d="100"/>
          <a:sy n="26" d="100"/>
        </p:scale>
        <p:origin x="82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nia Monet Shook" userId="918e1ada-2be0-4a35-91f5-cd5616838bcd" providerId="ADAL" clId="{1A376ADA-D085-49A6-BB39-4EC67452F7DA}"/>
    <pc:docChg chg="undo custSel addSld delSld modSld">
      <pc:chgData name="Tonia Monet Shook" userId="918e1ada-2be0-4a35-91f5-cd5616838bcd" providerId="ADAL" clId="{1A376ADA-D085-49A6-BB39-4EC67452F7DA}" dt="2026-09-13T22:04:29.306" v="367" actId="26606"/>
      <pc:docMkLst>
        <pc:docMk/>
      </pc:docMkLst>
      <pc:sldChg chg="modSp mod modNotesTx">
        <pc:chgData name="Tonia Monet Shook" userId="918e1ada-2be0-4a35-91f5-cd5616838bcd" providerId="ADAL" clId="{1A376ADA-D085-49A6-BB39-4EC67452F7DA}" dt="2026-09-05T16:24:51.256" v="136" actId="20577"/>
        <pc:sldMkLst>
          <pc:docMk/>
          <pc:sldMk cId="0" sldId="256"/>
        </pc:sldMkLst>
        <pc:spChg chg="mod">
          <ac:chgData name="Tonia Monet Shook" userId="918e1ada-2be0-4a35-91f5-cd5616838bcd" providerId="ADAL" clId="{1A376ADA-D085-49A6-BB39-4EC67452F7DA}" dt="2026-09-05T16:24:43.060" v="135" actId="20577"/>
          <ac:spMkLst>
            <pc:docMk/>
            <pc:sldMk cId="0" sldId="256"/>
            <ac:spMk id="6" creationId="{00000000-0000-0000-0000-000000000000}"/>
          </ac:spMkLst>
        </pc:spChg>
      </pc:sldChg>
      <pc:sldChg chg="modNotesTx">
        <pc:chgData name="Tonia Monet Shook" userId="918e1ada-2be0-4a35-91f5-cd5616838bcd" providerId="ADAL" clId="{1A376ADA-D085-49A6-BB39-4EC67452F7DA}" dt="2026-09-05T16:24:57.139" v="137" actId="20577"/>
        <pc:sldMkLst>
          <pc:docMk/>
          <pc:sldMk cId="0" sldId="257"/>
        </pc:sldMkLst>
      </pc:sldChg>
      <pc:sldChg chg="modNotesTx">
        <pc:chgData name="Tonia Monet Shook" userId="918e1ada-2be0-4a35-91f5-cd5616838bcd" providerId="ADAL" clId="{1A376ADA-D085-49A6-BB39-4EC67452F7DA}" dt="2026-09-05T16:25:09.036" v="139" actId="20577"/>
        <pc:sldMkLst>
          <pc:docMk/>
          <pc:sldMk cId="0" sldId="258"/>
        </pc:sldMkLst>
      </pc:sldChg>
      <pc:sldChg chg="modNotesTx">
        <pc:chgData name="Tonia Monet Shook" userId="918e1ada-2be0-4a35-91f5-cd5616838bcd" providerId="ADAL" clId="{1A376ADA-D085-49A6-BB39-4EC67452F7DA}" dt="2026-09-05T16:25:15.929" v="140" actId="20577"/>
        <pc:sldMkLst>
          <pc:docMk/>
          <pc:sldMk cId="0" sldId="259"/>
        </pc:sldMkLst>
      </pc:sldChg>
      <pc:sldChg chg="modNotesTx">
        <pc:chgData name="Tonia Monet Shook" userId="918e1ada-2be0-4a35-91f5-cd5616838bcd" providerId="ADAL" clId="{1A376ADA-D085-49A6-BB39-4EC67452F7DA}" dt="2026-09-05T16:25:20.608" v="141" actId="20577"/>
        <pc:sldMkLst>
          <pc:docMk/>
          <pc:sldMk cId="0" sldId="260"/>
        </pc:sldMkLst>
      </pc:sldChg>
      <pc:sldChg chg="modNotesTx">
        <pc:chgData name="Tonia Monet Shook" userId="918e1ada-2be0-4a35-91f5-cd5616838bcd" providerId="ADAL" clId="{1A376ADA-D085-49A6-BB39-4EC67452F7DA}" dt="2026-09-05T16:25:27.776" v="142" actId="20577"/>
        <pc:sldMkLst>
          <pc:docMk/>
          <pc:sldMk cId="0" sldId="262"/>
        </pc:sldMkLst>
      </pc:sldChg>
      <pc:sldChg chg="modNotesTx">
        <pc:chgData name="Tonia Monet Shook" userId="918e1ada-2be0-4a35-91f5-cd5616838bcd" providerId="ADAL" clId="{1A376ADA-D085-49A6-BB39-4EC67452F7DA}" dt="2026-09-05T16:25:33.997" v="143" actId="20577"/>
        <pc:sldMkLst>
          <pc:docMk/>
          <pc:sldMk cId="0" sldId="263"/>
        </pc:sldMkLst>
      </pc:sldChg>
      <pc:sldChg chg="modNotesTx">
        <pc:chgData name="Tonia Monet Shook" userId="918e1ada-2be0-4a35-91f5-cd5616838bcd" providerId="ADAL" clId="{1A376ADA-D085-49A6-BB39-4EC67452F7DA}" dt="2026-09-05T16:25:42.541" v="144" actId="20577"/>
        <pc:sldMkLst>
          <pc:docMk/>
          <pc:sldMk cId="0" sldId="265"/>
        </pc:sldMkLst>
      </pc:sldChg>
      <pc:sldChg chg="modNotesTx">
        <pc:chgData name="Tonia Monet Shook" userId="918e1ada-2be0-4a35-91f5-cd5616838bcd" providerId="ADAL" clId="{1A376ADA-D085-49A6-BB39-4EC67452F7DA}" dt="2026-09-05T16:25:48.237" v="145" actId="20577"/>
        <pc:sldMkLst>
          <pc:docMk/>
          <pc:sldMk cId="0" sldId="266"/>
        </pc:sldMkLst>
      </pc:sldChg>
      <pc:sldChg chg="modNotesTx">
        <pc:chgData name="Tonia Monet Shook" userId="918e1ada-2be0-4a35-91f5-cd5616838bcd" providerId="ADAL" clId="{1A376ADA-D085-49A6-BB39-4EC67452F7DA}" dt="2026-09-05T16:25:58.688" v="146" actId="20577"/>
        <pc:sldMkLst>
          <pc:docMk/>
          <pc:sldMk cId="0" sldId="268"/>
        </pc:sldMkLst>
      </pc:sldChg>
      <pc:sldChg chg="modNotesTx">
        <pc:chgData name="Tonia Monet Shook" userId="918e1ada-2be0-4a35-91f5-cd5616838bcd" providerId="ADAL" clId="{1A376ADA-D085-49A6-BB39-4EC67452F7DA}" dt="2026-09-05T16:26:09.047" v="147" actId="20577"/>
        <pc:sldMkLst>
          <pc:docMk/>
          <pc:sldMk cId="0" sldId="270"/>
        </pc:sldMkLst>
      </pc:sldChg>
      <pc:sldChg chg="delSp del mod">
        <pc:chgData name="Tonia Monet Shook" userId="918e1ada-2be0-4a35-91f5-cd5616838bcd" providerId="ADAL" clId="{1A376ADA-D085-49A6-BB39-4EC67452F7DA}" dt="2026-09-13T21:43:28.996" v="176" actId="2696"/>
        <pc:sldMkLst>
          <pc:docMk/>
          <pc:sldMk cId="0" sldId="286"/>
        </pc:sldMkLst>
      </pc:sldChg>
      <pc:sldChg chg="modSp del mod">
        <pc:chgData name="Tonia Monet Shook" userId="918e1ada-2be0-4a35-91f5-cd5616838bcd" providerId="ADAL" clId="{1A376ADA-D085-49A6-BB39-4EC67452F7DA}" dt="2026-09-13T22:01:30.677" v="203" actId="2696"/>
        <pc:sldMkLst>
          <pc:docMk/>
          <pc:sldMk cId="0" sldId="287"/>
        </pc:sldMkLst>
        <pc:spChg chg="mod">
          <ac:chgData name="Tonia Monet Shook" userId="918e1ada-2be0-4a35-91f5-cd5616838bcd" providerId="ADAL" clId="{1A376ADA-D085-49A6-BB39-4EC67452F7DA}" dt="2026-09-13T22:00:56.134" v="201" actId="20577"/>
          <ac:spMkLst>
            <pc:docMk/>
            <pc:sldMk cId="0" sldId="287"/>
            <ac:spMk id="2" creationId="{00000000-0000-0000-0000-000000000000}"/>
          </ac:spMkLst>
        </pc:spChg>
      </pc:sldChg>
      <pc:sldChg chg="addSp delSp modSp new mod setBg">
        <pc:chgData name="Tonia Monet Shook" userId="918e1ada-2be0-4a35-91f5-cd5616838bcd" providerId="ADAL" clId="{1A376ADA-D085-49A6-BB39-4EC67452F7DA}" dt="2026-09-13T21:43:03.748" v="175" actId="26606"/>
        <pc:sldMkLst>
          <pc:docMk/>
          <pc:sldMk cId="1011517796" sldId="291"/>
        </pc:sldMkLst>
        <pc:spChg chg="add del mod">
          <ac:chgData name="Tonia Monet Shook" userId="918e1ada-2be0-4a35-91f5-cd5616838bcd" providerId="ADAL" clId="{1A376ADA-D085-49A6-BB39-4EC67452F7DA}" dt="2026-09-13T21:42:00.858" v="169"/>
          <ac:spMkLst>
            <pc:docMk/>
            <pc:sldMk cId="1011517796" sldId="291"/>
            <ac:spMk id="4" creationId="{34051CE4-DE1D-57DB-37CE-944B06E043F1}"/>
          </ac:spMkLst>
        </pc:spChg>
        <pc:spChg chg="add mod">
          <ac:chgData name="Tonia Monet Shook" userId="918e1ada-2be0-4a35-91f5-cd5616838bcd" providerId="ADAL" clId="{1A376ADA-D085-49A6-BB39-4EC67452F7DA}" dt="2026-09-13T21:43:03.748" v="175" actId="26606"/>
          <ac:spMkLst>
            <pc:docMk/>
            <pc:sldMk cId="1011517796" sldId="291"/>
            <ac:spMk id="5" creationId="{F2D0DB1D-61B7-CD4D-CA4F-5874844AE3FA}"/>
          </ac:spMkLst>
        </pc:spChg>
        <pc:spChg chg="add">
          <ac:chgData name="Tonia Monet Shook" userId="918e1ada-2be0-4a35-91f5-cd5616838bcd" providerId="ADAL" clId="{1A376ADA-D085-49A6-BB39-4EC67452F7DA}" dt="2026-09-13T21:43:03.748" v="175" actId="26606"/>
          <ac:spMkLst>
            <pc:docMk/>
            <pc:sldMk cId="1011517796" sldId="291"/>
            <ac:spMk id="10" creationId="{D4771268-CB57-404A-9271-370EB28F6090}"/>
          </ac:spMkLst>
        </pc:spChg>
        <pc:picChg chg="add mod ord">
          <ac:chgData name="Tonia Monet Shook" userId="918e1ada-2be0-4a35-91f5-cd5616838bcd" providerId="ADAL" clId="{1A376ADA-D085-49A6-BB39-4EC67452F7DA}" dt="2026-09-13T21:43:03.748" v="175" actId="26606"/>
          <ac:picMkLst>
            <pc:docMk/>
            <pc:sldMk cId="1011517796" sldId="291"/>
            <ac:picMk id="3" creationId="{1EDCCCD0-FC5E-6236-A673-7A44399BB702}"/>
          </ac:picMkLst>
        </pc:picChg>
      </pc:sldChg>
      <pc:sldChg chg="add">
        <pc:chgData name="Tonia Monet Shook" userId="918e1ada-2be0-4a35-91f5-cd5616838bcd" providerId="ADAL" clId="{1A376ADA-D085-49A6-BB39-4EC67452F7DA}" dt="2026-09-13T22:00:22.060" v="177" actId="2890"/>
        <pc:sldMkLst>
          <pc:docMk/>
          <pc:sldMk cId="705592015" sldId="292"/>
        </pc:sldMkLst>
      </pc:sldChg>
      <pc:sldChg chg="addSp delSp modSp new mod setBg modClrScheme setClrOvrMap chgLayout">
        <pc:chgData name="Tonia Monet Shook" userId="918e1ada-2be0-4a35-91f5-cd5616838bcd" providerId="ADAL" clId="{1A376ADA-D085-49A6-BB39-4EC67452F7DA}" dt="2026-09-13T22:04:29.306" v="367" actId="26606"/>
        <pc:sldMkLst>
          <pc:docMk/>
          <pc:sldMk cId="3523343767" sldId="293"/>
        </pc:sldMkLst>
        <pc:spChg chg="add mod">
          <ac:chgData name="Tonia Monet Shook" userId="918e1ada-2be0-4a35-91f5-cd5616838bcd" providerId="ADAL" clId="{1A376ADA-D085-49A6-BB39-4EC67452F7DA}" dt="2026-09-13T22:04:29.306" v="367" actId="26606"/>
          <ac:spMkLst>
            <pc:docMk/>
            <pc:sldMk cId="3523343767" sldId="293"/>
            <ac:spMk id="2" creationId="{DE3DC2A1-B128-FA6C-9B4F-AB4756408885}"/>
          </ac:spMkLst>
        </pc:spChg>
        <pc:spChg chg="add mod">
          <ac:chgData name="Tonia Monet Shook" userId="918e1ada-2be0-4a35-91f5-cd5616838bcd" providerId="ADAL" clId="{1A376ADA-D085-49A6-BB39-4EC67452F7DA}" dt="2026-09-13T22:04:29.306" v="367" actId="26606"/>
          <ac:spMkLst>
            <pc:docMk/>
            <pc:sldMk cId="3523343767" sldId="293"/>
            <ac:spMk id="3" creationId="{F41EFE04-0C8C-8001-904D-5B45AD5FF339}"/>
          </ac:spMkLst>
        </pc:spChg>
        <pc:spChg chg="add mod">
          <ac:chgData name="Tonia Monet Shook" userId="918e1ada-2be0-4a35-91f5-cd5616838bcd" providerId="ADAL" clId="{1A376ADA-D085-49A6-BB39-4EC67452F7DA}" dt="2026-09-13T22:04:29.306" v="367" actId="26606"/>
          <ac:spMkLst>
            <pc:docMk/>
            <pc:sldMk cId="3523343767" sldId="293"/>
            <ac:spMk id="4" creationId="{4AA5D442-8287-AEE4-0865-E82CD618FC8C}"/>
          </ac:spMkLst>
        </pc:spChg>
        <pc:spChg chg="add del mod">
          <ac:chgData name="Tonia Monet Shook" userId="918e1ada-2be0-4a35-91f5-cd5616838bcd" providerId="ADAL" clId="{1A376ADA-D085-49A6-BB39-4EC67452F7DA}" dt="2026-09-13T22:03:56.930" v="363"/>
          <ac:spMkLst>
            <pc:docMk/>
            <pc:sldMk cId="3523343767" sldId="293"/>
            <ac:spMk id="5" creationId="{42B442BB-B0CD-83F3-146B-389DB307A00C}"/>
          </ac:spMkLst>
        </pc:spChg>
        <pc:spChg chg="add del">
          <ac:chgData name="Tonia Monet Shook" userId="918e1ada-2be0-4a35-91f5-cd5616838bcd" providerId="ADAL" clId="{1A376ADA-D085-49A6-BB39-4EC67452F7DA}" dt="2026-09-13T22:04:29.306" v="367" actId="26606"/>
          <ac:spMkLst>
            <pc:docMk/>
            <pc:sldMk cId="3523343767" sldId="293"/>
            <ac:spMk id="10" creationId="{4C608BEB-860E-4094-8511-78603564A75E}"/>
          </ac:spMkLst>
        </pc:spChg>
        <pc:spChg chg="add del">
          <ac:chgData name="Tonia Monet Shook" userId="918e1ada-2be0-4a35-91f5-cd5616838bcd" providerId="ADAL" clId="{1A376ADA-D085-49A6-BB39-4EC67452F7DA}" dt="2026-09-13T22:04:29.296" v="366" actId="26606"/>
          <ac:spMkLst>
            <pc:docMk/>
            <pc:sldMk cId="3523343767" sldId="293"/>
            <ac:spMk id="17" creationId="{9F7D788E-2C1B-4EF4-8719-12613771FF98}"/>
          </ac:spMkLst>
        </pc:spChg>
        <pc:spChg chg="add del">
          <ac:chgData name="Tonia Monet Shook" userId="918e1ada-2be0-4a35-91f5-cd5616838bcd" providerId="ADAL" clId="{1A376ADA-D085-49A6-BB39-4EC67452F7DA}" dt="2026-09-13T22:04:29.296" v="366" actId="26606"/>
          <ac:spMkLst>
            <pc:docMk/>
            <pc:sldMk cId="3523343767" sldId="293"/>
            <ac:spMk id="19" creationId="{7C54E824-C0F4-480B-BC88-689F50C45FBD}"/>
          </ac:spMkLst>
        </pc:spChg>
        <pc:spChg chg="add del">
          <ac:chgData name="Tonia Monet Shook" userId="918e1ada-2be0-4a35-91f5-cd5616838bcd" providerId="ADAL" clId="{1A376ADA-D085-49A6-BB39-4EC67452F7DA}" dt="2026-09-13T22:04:29.296" v="366" actId="26606"/>
          <ac:spMkLst>
            <pc:docMk/>
            <pc:sldMk cId="3523343767" sldId="293"/>
            <ac:spMk id="21" creationId="{58DEA6A1-FC5C-4E6E-BBBF-7E472949B394}"/>
          </ac:spMkLst>
        </pc:spChg>
        <pc:spChg chg="add del">
          <ac:chgData name="Tonia Monet Shook" userId="918e1ada-2be0-4a35-91f5-cd5616838bcd" providerId="ADAL" clId="{1A376ADA-D085-49A6-BB39-4EC67452F7DA}" dt="2026-09-13T22:04:29.296" v="366" actId="26606"/>
          <ac:spMkLst>
            <pc:docMk/>
            <pc:sldMk cId="3523343767" sldId="293"/>
            <ac:spMk id="23" creationId="{96AAAC3B-1954-46B7-BBAC-27DFF5B5295F}"/>
          </ac:spMkLst>
        </pc:spChg>
        <pc:spChg chg="add del">
          <ac:chgData name="Tonia Monet Shook" userId="918e1ada-2be0-4a35-91f5-cd5616838bcd" providerId="ADAL" clId="{1A376ADA-D085-49A6-BB39-4EC67452F7DA}" dt="2026-09-13T22:04:29.296" v="366" actId="26606"/>
          <ac:spMkLst>
            <pc:docMk/>
            <pc:sldMk cId="3523343767" sldId="293"/>
            <ac:spMk id="25" creationId="{A5AD6500-BB62-4AAC-9D2F-C10DDC90CBB1}"/>
          </ac:spMkLst>
        </pc:spChg>
        <pc:spChg chg="add">
          <ac:chgData name="Tonia Monet Shook" userId="918e1ada-2be0-4a35-91f5-cd5616838bcd" providerId="ADAL" clId="{1A376ADA-D085-49A6-BB39-4EC67452F7DA}" dt="2026-09-13T22:04:29.306" v="367" actId="26606"/>
          <ac:spMkLst>
            <pc:docMk/>
            <pc:sldMk cId="3523343767" sldId="293"/>
            <ac:spMk id="27" creationId="{1E214AA7-F028-4A0D-8698-61AEC754D1BC}"/>
          </ac:spMkLst>
        </pc:spChg>
        <pc:cxnChg chg="add del">
          <ac:chgData name="Tonia Monet Shook" userId="918e1ada-2be0-4a35-91f5-cd5616838bcd" providerId="ADAL" clId="{1A376ADA-D085-49A6-BB39-4EC67452F7DA}" dt="2026-09-13T22:04:29.306" v="367" actId="26606"/>
          <ac:cxnSpMkLst>
            <pc:docMk/>
            <pc:sldMk cId="3523343767" sldId="293"/>
            <ac:cxnSpMk id="12" creationId="{1F16A8D4-FE87-4604-88B2-394B5D1EB437}"/>
          </ac:cxnSpMkLst>
        </pc:cxnChg>
        <pc:cxnChg chg="add">
          <ac:chgData name="Tonia Monet Shook" userId="918e1ada-2be0-4a35-91f5-cd5616838bcd" providerId="ADAL" clId="{1A376ADA-D085-49A6-BB39-4EC67452F7DA}" dt="2026-09-13T22:04:29.306" v="367" actId="26606"/>
          <ac:cxnSpMkLst>
            <pc:docMk/>
            <pc:sldMk cId="3523343767" sldId="293"/>
            <ac:cxnSpMk id="28" creationId="{D6206FDC-2777-4D7F-AF9C-73413DA664C9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6D3551-31B6-4355-930D-14FA8700F872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0FD596-28B8-4744-AF19-95D6BE73A5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27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D596-28B8-4744-AF19-95D6BE73A5C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256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D596-28B8-4744-AF19-95D6BE73A5C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626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D596-28B8-4744-AF19-95D6BE73A5C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473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D596-28B8-4744-AF19-95D6BE73A5C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5248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D596-28B8-4744-AF19-95D6BE73A5C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7692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D596-28B8-4744-AF19-95D6BE73A5C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4013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D596-28B8-4744-AF19-95D6BE73A5C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0636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D596-28B8-4744-AF19-95D6BE73A5C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5008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D596-28B8-4744-AF19-95D6BE73A5C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249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D596-28B8-4744-AF19-95D6BE73A5C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5992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Tonia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D596-28B8-4744-AF19-95D6BE73A5C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5186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D596-28B8-4744-AF19-95D6BE73A5C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1763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0FD596-28B8-4744-AF19-95D6BE73A5C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248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svg"/><Relationship Id="rId4" Type="http://schemas.openxmlformats.org/officeDocument/2006/relationships/image" Target="../media/image2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88650" y="3224920"/>
            <a:ext cx="15782701" cy="2796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362"/>
              </a:lnSpc>
            </a:pPr>
            <a:r>
              <a:rPr lang="en-US" sz="20152" b="1">
                <a:solidFill>
                  <a:srgbClr val="FFFFFF"/>
                </a:solidFill>
                <a:latin typeface="Fontuna Bold"/>
                <a:ea typeface="Fontuna Bold"/>
                <a:cs typeface="Fontuna Bold"/>
                <a:sym typeface="Fontuna Bold"/>
              </a:rPr>
              <a:t>CTE LEADERSHIP SYSTEMS</a:t>
            </a:r>
          </a:p>
        </p:txBody>
      </p:sp>
      <p:sp>
        <p:nvSpPr>
          <p:cNvPr id="3" name="AutoShape 3"/>
          <p:cNvSpPr/>
          <p:nvPr/>
        </p:nvSpPr>
        <p:spPr>
          <a:xfrm>
            <a:off x="-1414694" y="735461"/>
            <a:ext cx="18098098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1673453" y="9506079"/>
            <a:ext cx="18243397" cy="28129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316648" y="5305425"/>
            <a:ext cx="15654704" cy="1757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82"/>
              </a:lnSpc>
            </a:pPr>
            <a:r>
              <a:rPr lang="en-US" sz="12625">
                <a:solidFill>
                  <a:srgbClr val="FFFFFF"/>
                </a:solidFill>
                <a:latin typeface="Signature"/>
                <a:ea typeface="Signature"/>
                <a:cs typeface="Signature"/>
                <a:sym typeface="Signature"/>
              </a:rPr>
              <a:t>you can implement Monday morning</a:t>
            </a:r>
          </a:p>
        </p:txBody>
      </p:sp>
      <p:sp>
        <p:nvSpPr>
          <p:cNvPr id="6" name="TextBox 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446266" y="8403811"/>
            <a:ext cx="5569018" cy="13884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45"/>
              </a:lnSpc>
            </a:pPr>
            <a:r>
              <a:rPr lang="en-US" sz="16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TOM SAXTON</a:t>
            </a:r>
          </a:p>
          <a:p>
            <a:pPr algn="r">
              <a:lnSpc>
                <a:spcPts val="2245"/>
              </a:lnSpc>
            </a:pPr>
            <a:r>
              <a:rPr lang="en-US" sz="16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MANATEE TECHNICAL COLLEGE</a:t>
            </a:r>
          </a:p>
          <a:p>
            <a:pPr algn="r">
              <a:lnSpc>
                <a:spcPts val="2245"/>
              </a:lnSpc>
            </a:pPr>
            <a:r>
              <a:rPr lang="en-US" sz="16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TONIA SHOOK</a:t>
            </a:r>
          </a:p>
          <a:p>
            <a:pPr algn="r">
              <a:lnSpc>
                <a:spcPts val="2245"/>
              </a:lnSpc>
            </a:pPr>
            <a:r>
              <a:rPr lang="en-US" sz="160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FRED K. MARCHMAN TECHNICAL COLLEGE</a:t>
            </a:r>
          </a:p>
          <a:p>
            <a:pPr marL="0" lvl="0" indent="0" algn="r">
              <a:lnSpc>
                <a:spcPts val="2245"/>
              </a:lnSpc>
              <a:spcBef>
                <a:spcPct val="0"/>
              </a:spcBef>
            </a:pPr>
            <a:endParaRPr lang="en-US" sz="1603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6683404" y="447513"/>
            <a:ext cx="575896" cy="575896"/>
          </a:xfrm>
          <a:custGeom>
            <a:avLst/>
            <a:gdLst/>
            <a:ahLst/>
            <a:cxnLst/>
            <a:rect l="l" t="t" r="r" b="b"/>
            <a:pathLst>
              <a:path w="575896" h="575896">
                <a:moveTo>
                  <a:pt x="0" y="0"/>
                </a:moveTo>
                <a:lnTo>
                  <a:pt x="575896" y="0"/>
                </a:lnTo>
                <a:lnTo>
                  <a:pt x="575896" y="575896"/>
                </a:lnTo>
                <a:lnTo>
                  <a:pt x="0" y="5758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740752" y="9218131"/>
            <a:ext cx="575896" cy="575896"/>
          </a:xfrm>
          <a:custGeom>
            <a:avLst/>
            <a:gdLst/>
            <a:ahLst/>
            <a:cxnLst/>
            <a:rect l="l" t="t" r="r" b="b"/>
            <a:pathLst>
              <a:path w="575896" h="575896">
                <a:moveTo>
                  <a:pt x="0" y="0"/>
                </a:moveTo>
                <a:lnTo>
                  <a:pt x="575896" y="0"/>
                </a:lnTo>
                <a:lnTo>
                  <a:pt x="575896" y="575897"/>
                </a:lnTo>
                <a:lnTo>
                  <a:pt x="0" y="5758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521439" y="4258995"/>
            <a:ext cx="6396102" cy="455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implement daily rounds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78917" y="3782702"/>
            <a:ext cx="7974797" cy="34277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44"/>
              </a:lnSpc>
            </a:pPr>
            <a:r>
              <a:rPr lang="en-US" sz="24569" b="1">
                <a:solidFill>
                  <a:srgbClr val="121212"/>
                </a:solidFill>
                <a:latin typeface="Fontuna Bold"/>
                <a:ea typeface="Fontuna Bold"/>
                <a:cs typeface="Fontuna Bold"/>
                <a:sym typeface="Fontuna Bold"/>
              </a:rPr>
              <a:t>OUTCOMES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01508" y="3213488"/>
            <a:ext cx="7329615" cy="1309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13"/>
              </a:lnSpc>
            </a:pPr>
            <a:r>
              <a:rPr lang="en-US" sz="9352">
                <a:solidFill>
                  <a:srgbClr val="121212"/>
                </a:solidFill>
                <a:latin typeface="Signature"/>
                <a:ea typeface="Signature"/>
                <a:cs typeface="Signature"/>
                <a:sym typeface="Signature"/>
              </a:rPr>
              <a:t>session</a:t>
            </a:r>
          </a:p>
        </p:txBody>
      </p:sp>
      <p:sp>
        <p:nvSpPr>
          <p:cNvPr id="5" name="AutoShape 5"/>
          <p:cNvSpPr/>
          <p:nvPr/>
        </p:nvSpPr>
        <p:spPr>
          <a:xfrm flipV="1">
            <a:off x="8972814" y="3982733"/>
            <a:ext cx="8132995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>
            <a:off x="8972814" y="8511910"/>
            <a:ext cx="8132995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>
            <a:off x="8972814" y="1757246"/>
            <a:ext cx="8132995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9144000" y="2200689"/>
            <a:ext cx="8115300" cy="158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12"/>
              </a:lnSpc>
            </a:pPr>
            <a:r>
              <a:rPr lang="en-US" sz="7210" b="1" spc="475">
                <a:solidFill>
                  <a:srgbClr val="121212"/>
                </a:solidFill>
                <a:latin typeface="Fontuna Bold"/>
                <a:ea typeface="Fontuna Bold"/>
                <a:cs typeface="Fontuna Bold"/>
                <a:sym typeface="Fontuna Bold"/>
              </a:rPr>
              <a:t>By the end of this session, you will be able to</a:t>
            </a:r>
          </a:p>
        </p:txBody>
      </p:sp>
      <p:sp>
        <p:nvSpPr>
          <p:cNvPr id="9" name="Freeform 9"/>
          <p:cNvSpPr/>
          <p:nvPr/>
        </p:nvSpPr>
        <p:spPr>
          <a:xfrm>
            <a:off x="9863576" y="4394014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3" y="0"/>
                </a:lnTo>
                <a:lnTo>
                  <a:pt x="243093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0521439" y="5057877"/>
            <a:ext cx="6396102" cy="455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create walkthrough systems</a:t>
            </a:r>
          </a:p>
        </p:txBody>
      </p:sp>
      <p:sp>
        <p:nvSpPr>
          <p:cNvPr id="11" name="Freeform 11"/>
          <p:cNvSpPr/>
          <p:nvPr/>
        </p:nvSpPr>
        <p:spPr>
          <a:xfrm>
            <a:off x="9863576" y="5192896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3" y="0"/>
                </a:lnTo>
                <a:lnTo>
                  <a:pt x="243093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0521439" y="5884301"/>
            <a:ext cx="6396102" cy="455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track trends</a:t>
            </a:r>
          </a:p>
        </p:txBody>
      </p:sp>
      <p:sp>
        <p:nvSpPr>
          <p:cNvPr id="13" name="Freeform 13"/>
          <p:cNvSpPr/>
          <p:nvPr/>
        </p:nvSpPr>
        <p:spPr>
          <a:xfrm>
            <a:off x="9863576" y="6019321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3" y="0"/>
                </a:lnTo>
                <a:lnTo>
                  <a:pt x="243093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0521439" y="6710726"/>
            <a:ext cx="6396102" cy="455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utilize coaching conversations</a:t>
            </a:r>
          </a:p>
        </p:txBody>
      </p:sp>
      <p:sp>
        <p:nvSpPr>
          <p:cNvPr id="15" name="Freeform 15"/>
          <p:cNvSpPr/>
          <p:nvPr/>
        </p:nvSpPr>
        <p:spPr>
          <a:xfrm>
            <a:off x="9863576" y="6845745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3" y="0"/>
                </a:lnTo>
                <a:lnTo>
                  <a:pt x="243093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10521439" y="7466814"/>
            <a:ext cx="6396102" cy="455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lead strategic planning</a:t>
            </a:r>
          </a:p>
        </p:txBody>
      </p:sp>
      <p:sp>
        <p:nvSpPr>
          <p:cNvPr id="17" name="Freeform 17"/>
          <p:cNvSpPr/>
          <p:nvPr/>
        </p:nvSpPr>
        <p:spPr>
          <a:xfrm>
            <a:off x="9863576" y="7601833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3" y="0"/>
                </a:lnTo>
                <a:lnTo>
                  <a:pt x="243093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31040" y="5048832"/>
            <a:ext cx="4082037" cy="4492599"/>
            <a:chOff x="0" y="0"/>
            <a:chExt cx="812800" cy="8945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94550"/>
            </a:xfrm>
            <a:custGeom>
              <a:avLst/>
              <a:gdLst/>
              <a:ahLst/>
              <a:cxnLst/>
              <a:rect l="l" t="t" r="r" b="b"/>
              <a:pathLst>
                <a:path w="812800" h="894550">
                  <a:moveTo>
                    <a:pt x="0" y="0"/>
                  </a:moveTo>
                  <a:lnTo>
                    <a:pt x="812800" y="0"/>
                  </a:lnTo>
                  <a:lnTo>
                    <a:pt x="812800" y="894550"/>
                  </a:lnTo>
                  <a:lnTo>
                    <a:pt x="0" y="894550"/>
                  </a:lnTo>
                  <a:close/>
                </a:path>
              </a:pathLst>
            </a:custGeom>
            <a:blipFill>
              <a:blip r:embed="rId3"/>
              <a:stretch>
                <a:fillRect t="-22008" b="-2200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3131040" y="753351"/>
            <a:ext cx="4082037" cy="4114506"/>
            <a:chOff x="0" y="0"/>
            <a:chExt cx="812800" cy="81926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9265"/>
            </a:xfrm>
            <a:custGeom>
              <a:avLst/>
              <a:gdLst/>
              <a:ahLst/>
              <a:cxnLst/>
              <a:rect l="l" t="t" r="r" b="b"/>
              <a:pathLst>
                <a:path w="812800" h="819265">
                  <a:moveTo>
                    <a:pt x="0" y="0"/>
                  </a:moveTo>
                  <a:lnTo>
                    <a:pt x="812800" y="0"/>
                  </a:lnTo>
                  <a:lnTo>
                    <a:pt x="812800" y="819265"/>
                  </a:lnTo>
                  <a:lnTo>
                    <a:pt x="0" y="819265"/>
                  </a:lnTo>
                  <a:close/>
                </a:path>
              </a:pathLst>
            </a:custGeom>
            <a:blipFill>
              <a:blip r:embed="rId3"/>
              <a:stretch>
                <a:fillRect t="-28625" b="-2862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649600" y="753351"/>
            <a:ext cx="4082037" cy="5647774"/>
            <a:chOff x="0" y="0"/>
            <a:chExt cx="812800" cy="112456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1124564"/>
            </a:xfrm>
            <a:custGeom>
              <a:avLst/>
              <a:gdLst/>
              <a:ahLst/>
              <a:cxnLst/>
              <a:rect l="l" t="t" r="r" b="b"/>
              <a:pathLst>
                <a:path w="812800" h="1124564">
                  <a:moveTo>
                    <a:pt x="0" y="0"/>
                  </a:moveTo>
                  <a:lnTo>
                    <a:pt x="812800" y="0"/>
                  </a:lnTo>
                  <a:lnTo>
                    <a:pt x="812800" y="1124564"/>
                  </a:lnTo>
                  <a:lnTo>
                    <a:pt x="0" y="1124564"/>
                  </a:lnTo>
                  <a:close/>
                </a:path>
              </a:pathLst>
            </a:custGeom>
            <a:blipFill>
              <a:blip r:embed="rId3"/>
              <a:stretch>
                <a:fillRect t="-7279" b="-727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893562" y="3754765"/>
            <a:ext cx="5075825" cy="5786667"/>
            <a:chOff x="0" y="0"/>
            <a:chExt cx="812800" cy="92662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926628"/>
            </a:xfrm>
            <a:custGeom>
              <a:avLst/>
              <a:gdLst/>
              <a:ahLst/>
              <a:cxnLst/>
              <a:rect l="l" t="t" r="r" b="b"/>
              <a:pathLst>
                <a:path w="812800" h="926628">
                  <a:moveTo>
                    <a:pt x="0" y="0"/>
                  </a:moveTo>
                  <a:lnTo>
                    <a:pt x="812800" y="0"/>
                  </a:lnTo>
                  <a:lnTo>
                    <a:pt x="812800" y="926628"/>
                  </a:lnTo>
                  <a:lnTo>
                    <a:pt x="0" y="926628"/>
                  </a:lnTo>
                  <a:close/>
                </a:path>
              </a:pathLst>
            </a:custGeom>
            <a:blipFill>
              <a:blip r:embed="rId3"/>
              <a:stretch>
                <a:fillRect t="-19515" b="-1951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649600" y="6604485"/>
            <a:ext cx="4082037" cy="2936947"/>
            <a:chOff x="0" y="0"/>
            <a:chExt cx="812800" cy="58479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584794"/>
            </a:xfrm>
            <a:custGeom>
              <a:avLst/>
              <a:gdLst/>
              <a:ahLst/>
              <a:cxnLst/>
              <a:rect l="l" t="t" r="r" b="b"/>
              <a:pathLst>
                <a:path w="812800" h="584794">
                  <a:moveTo>
                    <a:pt x="0" y="0"/>
                  </a:moveTo>
                  <a:lnTo>
                    <a:pt x="812800" y="0"/>
                  </a:lnTo>
                  <a:lnTo>
                    <a:pt x="812800" y="584794"/>
                  </a:lnTo>
                  <a:lnTo>
                    <a:pt x="0" y="584794"/>
                  </a:lnTo>
                  <a:close/>
                </a:path>
              </a:pathLst>
            </a:custGeom>
            <a:blipFill>
              <a:blip r:embed="rId3"/>
              <a:stretch>
                <a:fillRect t="-60149" b="-6014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893562" y="753351"/>
            <a:ext cx="5075825" cy="2810914"/>
            <a:chOff x="0" y="0"/>
            <a:chExt cx="1010679" cy="55969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10679" cy="559699"/>
            </a:xfrm>
            <a:custGeom>
              <a:avLst/>
              <a:gdLst/>
              <a:ahLst/>
              <a:cxnLst/>
              <a:rect l="l" t="t" r="r" b="b"/>
              <a:pathLst>
                <a:path w="1010679" h="559699">
                  <a:moveTo>
                    <a:pt x="0" y="0"/>
                  </a:moveTo>
                  <a:lnTo>
                    <a:pt x="1010679" y="0"/>
                  </a:lnTo>
                  <a:lnTo>
                    <a:pt x="1010679" y="559699"/>
                  </a:lnTo>
                  <a:lnTo>
                    <a:pt x="0" y="559699"/>
                  </a:lnTo>
                  <a:close/>
                </a:path>
              </a:pathLst>
            </a:custGeom>
            <a:blipFill>
              <a:blip r:embed="rId3"/>
              <a:stretch>
                <a:fillRect t="-93107" b="-9310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 rot="-5400000">
            <a:off x="-1610235" y="3710501"/>
            <a:ext cx="7290559" cy="2676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364"/>
              </a:lnSpc>
            </a:pPr>
            <a:r>
              <a:rPr lang="en-US" sz="19211" b="1">
                <a:solidFill>
                  <a:srgbClr val="121212"/>
                </a:solidFill>
                <a:latin typeface="Fontuna Bold"/>
                <a:ea typeface="Fontuna Bold"/>
                <a:cs typeface="Fontuna Bold"/>
                <a:sym typeface="Fontuna Bold"/>
              </a:rPr>
              <a:t>WHY</a:t>
            </a:r>
          </a:p>
        </p:txBody>
      </p:sp>
      <p:sp>
        <p:nvSpPr>
          <p:cNvPr id="15" name="AutoShape 15"/>
          <p:cNvSpPr/>
          <p:nvPr/>
        </p:nvSpPr>
        <p:spPr>
          <a:xfrm>
            <a:off x="-1460917" y="555069"/>
            <a:ext cx="20162241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AutoShape 16"/>
          <p:cNvSpPr/>
          <p:nvPr/>
        </p:nvSpPr>
        <p:spPr>
          <a:xfrm>
            <a:off x="-983343" y="9731931"/>
            <a:ext cx="20162241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 rot="-5400000">
            <a:off x="-280196" y="4338279"/>
            <a:ext cx="6438485" cy="1421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33"/>
              </a:lnSpc>
            </a:pPr>
            <a:r>
              <a:rPr lang="en-US" sz="10125">
                <a:solidFill>
                  <a:srgbClr val="121212"/>
                </a:solidFill>
                <a:latin typeface="Signature"/>
                <a:ea typeface="Signature"/>
                <a:cs typeface="Signature"/>
                <a:sym typeface="Signature"/>
              </a:rPr>
              <a:t>this matters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802478" y="1867689"/>
            <a:ext cx="3890582" cy="3592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13"/>
              </a:lnSpc>
            </a:pPr>
            <a:r>
              <a:rPr lang="en-US" sz="293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Instructional leadership is strongly linked to student achievement. (Robinson, Lloyd &amp; Rowe, 2008) </a:t>
            </a:r>
          </a:p>
          <a:p>
            <a:pPr algn="l">
              <a:lnSpc>
                <a:spcPts val="4113"/>
              </a:lnSpc>
            </a:pPr>
            <a:endParaRPr lang="en-US" sz="2938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3226768" y="5990116"/>
            <a:ext cx="3890582" cy="307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13"/>
              </a:lnSpc>
            </a:pPr>
            <a:r>
              <a:rPr lang="en-US" sz="293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Relational trust is a critical factor in school improvement. (Bryk &amp; Schneider, 2002) </a:t>
            </a:r>
          </a:p>
          <a:p>
            <a:pPr algn="l">
              <a:lnSpc>
                <a:spcPts val="4113"/>
              </a:lnSpc>
            </a:pPr>
            <a:endParaRPr lang="en-US" sz="2938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8007862" y="926449"/>
            <a:ext cx="4752132" cy="3453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53"/>
              </a:lnSpc>
            </a:pPr>
            <a:r>
              <a:rPr lang="en-US" sz="6538">
                <a:solidFill>
                  <a:srgbClr val="FFFFFF"/>
                </a:solidFill>
                <a:latin typeface="Fontuna"/>
                <a:ea typeface="Fontuna"/>
                <a:cs typeface="Fontuna"/>
                <a:sym typeface="Fontuna"/>
              </a:rPr>
              <a:t>Research shows that effective leaders:</a:t>
            </a:r>
          </a:p>
          <a:p>
            <a:pPr algn="ctr">
              <a:lnSpc>
                <a:spcPts val="9153"/>
              </a:lnSpc>
            </a:pPr>
            <a:endParaRPr lang="en-US" sz="6538">
              <a:solidFill>
                <a:srgbClr val="FFFFFF"/>
              </a:solidFill>
              <a:latin typeface="Fontuna"/>
              <a:ea typeface="Fontuna"/>
              <a:cs typeface="Fontuna"/>
              <a:sym typeface="Fontuna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8103112" y="3893520"/>
            <a:ext cx="4752132" cy="5364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3"/>
              </a:lnSpc>
            </a:pPr>
            <a:r>
              <a:rPr lang="en-US" sz="253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Spend time in classrooms and learning environments</a:t>
            </a:r>
          </a:p>
          <a:p>
            <a:pPr algn="l">
              <a:lnSpc>
                <a:spcPts val="3553"/>
              </a:lnSpc>
            </a:pPr>
            <a:endParaRPr lang="en-US" sz="2538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3553"/>
              </a:lnSpc>
            </a:pPr>
            <a:r>
              <a:rPr lang="en-US" sz="253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Build relational trust through frequent interactions</a:t>
            </a:r>
          </a:p>
          <a:p>
            <a:pPr algn="l">
              <a:lnSpc>
                <a:spcPts val="3553"/>
              </a:lnSpc>
            </a:pPr>
            <a:endParaRPr lang="en-US" sz="2538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3553"/>
              </a:lnSpc>
            </a:pPr>
            <a:r>
              <a:rPr lang="en-US" sz="253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Participate in teacher learning and instructional improvement</a:t>
            </a:r>
          </a:p>
          <a:p>
            <a:pPr algn="l">
              <a:lnSpc>
                <a:spcPts val="3553"/>
              </a:lnSpc>
            </a:pPr>
            <a:endParaRPr lang="en-US" sz="2538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3553"/>
              </a:lnSpc>
            </a:pPr>
            <a:r>
              <a:rPr lang="en-US" sz="253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Frequent, visible leadership increases communication and organizational effectivemess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482253" y="2547799"/>
            <a:ext cx="8333001" cy="3135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22"/>
              </a:lnSpc>
            </a:pPr>
            <a:r>
              <a:rPr lang="en-US" sz="22474" b="1">
                <a:solidFill>
                  <a:srgbClr val="121212"/>
                </a:solidFill>
                <a:latin typeface="Fontuna Bold"/>
                <a:ea typeface="Fontuna Bold"/>
                <a:cs typeface="Fontuna Bold"/>
                <a:sym typeface="Fontuna Bold"/>
              </a:rPr>
              <a:t>TURN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88194" y="4403052"/>
            <a:ext cx="7563090" cy="17837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79"/>
              </a:lnSpc>
            </a:pPr>
            <a:r>
              <a:rPr lang="en-US" sz="12716">
                <a:solidFill>
                  <a:srgbClr val="121212"/>
                </a:solidFill>
                <a:latin typeface="Signature"/>
                <a:ea typeface="Signature"/>
                <a:cs typeface="Signature"/>
                <a:sym typeface="Signature"/>
              </a:rPr>
              <a:t>and talk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371979" y="269407"/>
            <a:ext cx="9110274" cy="9603102"/>
            <a:chOff x="0" y="0"/>
            <a:chExt cx="1260043" cy="132820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60043" cy="1328206"/>
            </a:xfrm>
            <a:custGeom>
              <a:avLst/>
              <a:gdLst/>
              <a:ahLst/>
              <a:cxnLst/>
              <a:rect l="l" t="t" r="r" b="b"/>
              <a:pathLst>
                <a:path w="1260043" h="1328206">
                  <a:moveTo>
                    <a:pt x="0" y="0"/>
                  </a:moveTo>
                  <a:lnTo>
                    <a:pt x="1260043" y="0"/>
                  </a:lnTo>
                  <a:lnTo>
                    <a:pt x="1260043" y="1328206"/>
                  </a:lnTo>
                  <a:lnTo>
                    <a:pt x="0" y="1328206"/>
                  </a:lnTo>
                  <a:close/>
                </a:path>
              </a:pathLst>
            </a:custGeom>
            <a:blipFill>
              <a:blip r:embed="rId3"/>
              <a:stretch>
                <a:fillRect l="-30291" t="-4260" r="-29102" b="-915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57535" y="6480324"/>
            <a:ext cx="7024408" cy="2049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13"/>
              </a:lnSpc>
            </a:pPr>
            <a:r>
              <a:rPr lang="en-US" sz="2938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What percentage of your day is spent interacting directly with instructors and students? What prevents you from increasing that time?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36491" y="3850930"/>
            <a:ext cx="10615019" cy="2834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596"/>
              </a:lnSpc>
            </a:pPr>
            <a:r>
              <a:rPr lang="en-US" sz="20373" b="1">
                <a:solidFill>
                  <a:srgbClr val="121212"/>
                </a:solidFill>
                <a:latin typeface="Fontuna Bold"/>
                <a:ea typeface="Fontuna Bold"/>
                <a:cs typeface="Fontuna Bold"/>
                <a:sym typeface="Fontuna Bold"/>
              </a:rPr>
              <a:t>OUR LEADERSHIP</a:t>
            </a:r>
          </a:p>
        </p:txBody>
      </p:sp>
      <p:sp>
        <p:nvSpPr>
          <p:cNvPr id="3" name="AutoShape 3"/>
          <p:cNvSpPr/>
          <p:nvPr/>
        </p:nvSpPr>
        <p:spPr>
          <a:xfrm>
            <a:off x="-1414694" y="735461"/>
            <a:ext cx="20162241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-749971" y="9534209"/>
            <a:ext cx="20666822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4589203" y="5374471"/>
            <a:ext cx="9109594" cy="1612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19"/>
              </a:lnSpc>
            </a:pPr>
            <a:r>
              <a:rPr lang="en-US" sz="11527">
                <a:solidFill>
                  <a:srgbClr val="121212"/>
                </a:solidFill>
                <a:latin typeface="Signature"/>
                <a:ea typeface="Signature"/>
                <a:cs typeface="Signature"/>
                <a:sym typeface="Signature"/>
              </a:rPr>
              <a:t>philosophy</a:t>
            </a:r>
          </a:p>
        </p:txBody>
      </p:sp>
      <p:sp>
        <p:nvSpPr>
          <p:cNvPr id="6" name="Freeform 6"/>
          <p:cNvSpPr/>
          <p:nvPr/>
        </p:nvSpPr>
        <p:spPr>
          <a:xfrm>
            <a:off x="0" y="366222"/>
            <a:ext cx="738479" cy="738479"/>
          </a:xfrm>
          <a:custGeom>
            <a:avLst/>
            <a:gdLst/>
            <a:ahLst/>
            <a:cxnLst/>
            <a:rect l="l" t="t" r="r" b="b"/>
            <a:pathLst>
              <a:path w="738479" h="738479">
                <a:moveTo>
                  <a:pt x="0" y="0"/>
                </a:moveTo>
                <a:lnTo>
                  <a:pt x="738479" y="0"/>
                </a:lnTo>
                <a:lnTo>
                  <a:pt x="738479" y="738479"/>
                </a:lnTo>
                <a:lnTo>
                  <a:pt x="0" y="7384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7549521" y="9164969"/>
            <a:ext cx="738479" cy="738479"/>
          </a:xfrm>
          <a:custGeom>
            <a:avLst/>
            <a:gdLst/>
            <a:ahLst/>
            <a:cxnLst/>
            <a:rect l="l" t="t" r="r" b="b"/>
            <a:pathLst>
              <a:path w="738479" h="738479">
                <a:moveTo>
                  <a:pt x="0" y="0"/>
                </a:moveTo>
                <a:lnTo>
                  <a:pt x="738479" y="0"/>
                </a:lnTo>
                <a:lnTo>
                  <a:pt x="738479" y="738479"/>
                </a:lnTo>
                <a:lnTo>
                  <a:pt x="0" y="7384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00500" y="0"/>
            <a:ext cx="10090500" cy="10090500"/>
          </a:xfrm>
          <a:custGeom>
            <a:avLst/>
            <a:gdLst/>
            <a:ahLst/>
            <a:cxnLst/>
            <a:rect l="l" t="t" r="r" b="b"/>
            <a:pathLst>
              <a:path w="10090500" h="10090500">
                <a:moveTo>
                  <a:pt x="0" y="0"/>
                </a:moveTo>
                <a:lnTo>
                  <a:pt x="10090500" y="0"/>
                </a:lnTo>
                <a:lnTo>
                  <a:pt x="10090500" y="10090500"/>
                </a:lnTo>
                <a:lnTo>
                  <a:pt x="0" y="10090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721762" y="5686425"/>
            <a:ext cx="730176" cy="403087"/>
            <a:chOff x="0" y="0"/>
            <a:chExt cx="192310" cy="1061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2310" cy="106163"/>
            </a:xfrm>
            <a:custGeom>
              <a:avLst/>
              <a:gdLst/>
              <a:ahLst/>
              <a:cxnLst/>
              <a:rect l="l" t="t" r="r" b="b"/>
              <a:pathLst>
                <a:path w="192310" h="106163">
                  <a:moveTo>
                    <a:pt x="0" y="0"/>
                  </a:moveTo>
                  <a:lnTo>
                    <a:pt x="192310" y="0"/>
                  </a:lnTo>
                  <a:lnTo>
                    <a:pt x="192310" y="106163"/>
                  </a:lnTo>
                  <a:lnTo>
                    <a:pt x="0" y="10616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92310" cy="1633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2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8937805" y="5766422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2" y="0"/>
                </a:lnTo>
                <a:lnTo>
                  <a:pt x="243092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9323772" y="5813920"/>
            <a:ext cx="148096" cy="148096"/>
          </a:xfrm>
          <a:custGeom>
            <a:avLst/>
            <a:gdLst/>
            <a:ahLst/>
            <a:cxnLst/>
            <a:rect l="l" t="t" r="r" b="b"/>
            <a:pathLst>
              <a:path w="148096" h="148096">
                <a:moveTo>
                  <a:pt x="0" y="0"/>
                </a:moveTo>
                <a:lnTo>
                  <a:pt x="148096" y="0"/>
                </a:lnTo>
                <a:lnTo>
                  <a:pt x="148096" y="148096"/>
                </a:lnTo>
                <a:lnTo>
                  <a:pt x="0" y="1480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8647714" y="5813920"/>
            <a:ext cx="148096" cy="148096"/>
          </a:xfrm>
          <a:custGeom>
            <a:avLst/>
            <a:gdLst/>
            <a:ahLst/>
            <a:cxnLst/>
            <a:rect l="l" t="t" r="r" b="b"/>
            <a:pathLst>
              <a:path w="148096" h="148096">
                <a:moveTo>
                  <a:pt x="0" y="0"/>
                </a:moveTo>
                <a:lnTo>
                  <a:pt x="148096" y="0"/>
                </a:lnTo>
                <a:lnTo>
                  <a:pt x="148096" y="148096"/>
                </a:lnTo>
                <a:lnTo>
                  <a:pt x="0" y="1480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76799" y="3145837"/>
            <a:ext cx="7329615" cy="34277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44"/>
              </a:lnSpc>
            </a:pPr>
            <a:r>
              <a:rPr lang="en-US" sz="24569" b="1">
                <a:solidFill>
                  <a:srgbClr val="FFFFFF"/>
                </a:solidFill>
                <a:latin typeface="Fontuna Bold"/>
                <a:ea typeface="Fontuna Bold"/>
                <a:cs typeface="Fontuna Bold"/>
                <a:sym typeface="Fontuna Bold"/>
              </a:rPr>
              <a:t>DAILY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76799" y="5654044"/>
            <a:ext cx="7329615" cy="1309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13"/>
              </a:lnSpc>
            </a:pPr>
            <a:r>
              <a:rPr lang="en-US" sz="9352">
                <a:solidFill>
                  <a:srgbClr val="FFFFFF"/>
                </a:solidFill>
                <a:latin typeface="Signature"/>
                <a:ea typeface="Signature"/>
                <a:cs typeface="Signature"/>
                <a:sym typeface="Signature"/>
              </a:rPr>
              <a:t>rounds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521439" y="3361050"/>
            <a:ext cx="6396102" cy="922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daily visits to every classroom and program</a:t>
            </a:r>
          </a:p>
        </p:txBody>
      </p:sp>
      <p:sp>
        <p:nvSpPr>
          <p:cNvPr id="5" name="AutoShape 5"/>
          <p:cNvSpPr/>
          <p:nvPr/>
        </p:nvSpPr>
        <p:spPr>
          <a:xfrm flipV="1">
            <a:off x="8972814" y="3084787"/>
            <a:ext cx="8132995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>
            <a:off x="8972814" y="7202213"/>
            <a:ext cx="8132995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9863576" y="3496069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3" y="0"/>
                </a:lnTo>
                <a:lnTo>
                  <a:pt x="243093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521439" y="4840458"/>
            <a:ext cx="6396102" cy="455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relationship-based check-ins</a:t>
            </a:r>
          </a:p>
        </p:txBody>
      </p:sp>
      <p:sp>
        <p:nvSpPr>
          <p:cNvPr id="9" name="Freeform 9"/>
          <p:cNvSpPr/>
          <p:nvPr/>
        </p:nvSpPr>
        <p:spPr>
          <a:xfrm>
            <a:off x="9863576" y="4975478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3" y="0"/>
                </a:lnTo>
                <a:lnTo>
                  <a:pt x="243093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0521439" y="5812781"/>
            <a:ext cx="6396102" cy="922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instructional and operational awareness</a:t>
            </a:r>
          </a:p>
        </p:txBody>
      </p:sp>
      <p:sp>
        <p:nvSpPr>
          <p:cNvPr id="11" name="Freeform 11"/>
          <p:cNvSpPr/>
          <p:nvPr/>
        </p:nvSpPr>
        <p:spPr>
          <a:xfrm>
            <a:off x="9863576" y="5947800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3" y="0"/>
                </a:lnTo>
                <a:lnTo>
                  <a:pt x="243093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1953" y="395464"/>
            <a:ext cx="4289643" cy="4681158"/>
          </a:xfrm>
          <a:custGeom>
            <a:avLst/>
            <a:gdLst/>
            <a:ahLst/>
            <a:cxnLst/>
            <a:rect l="l" t="t" r="r" b="b"/>
            <a:pathLst>
              <a:path w="4289643" h="4681158">
                <a:moveTo>
                  <a:pt x="0" y="0"/>
                </a:moveTo>
                <a:lnTo>
                  <a:pt x="4289643" y="0"/>
                </a:lnTo>
                <a:lnTo>
                  <a:pt x="4289643" y="4681157"/>
                </a:lnTo>
                <a:lnTo>
                  <a:pt x="0" y="46811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91953" y="5210379"/>
            <a:ext cx="4289643" cy="4681158"/>
          </a:xfrm>
          <a:custGeom>
            <a:avLst/>
            <a:gdLst/>
            <a:ahLst/>
            <a:cxnLst/>
            <a:rect l="l" t="t" r="r" b="b"/>
            <a:pathLst>
              <a:path w="4289643" h="4681158">
                <a:moveTo>
                  <a:pt x="0" y="0"/>
                </a:moveTo>
                <a:lnTo>
                  <a:pt x="4289643" y="0"/>
                </a:lnTo>
                <a:lnTo>
                  <a:pt x="4289643" y="4681157"/>
                </a:lnTo>
                <a:lnTo>
                  <a:pt x="0" y="46811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191158" y="395464"/>
            <a:ext cx="4289643" cy="4681158"/>
          </a:xfrm>
          <a:custGeom>
            <a:avLst/>
            <a:gdLst/>
            <a:ahLst/>
            <a:cxnLst/>
            <a:rect l="l" t="t" r="r" b="b"/>
            <a:pathLst>
              <a:path w="4289643" h="4681158">
                <a:moveTo>
                  <a:pt x="0" y="0"/>
                </a:moveTo>
                <a:lnTo>
                  <a:pt x="4289643" y="0"/>
                </a:lnTo>
                <a:lnTo>
                  <a:pt x="4289643" y="4681157"/>
                </a:lnTo>
                <a:lnTo>
                  <a:pt x="0" y="46811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5191158" y="5210379"/>
            <a:ext cx="4289643" cy="4681158"/>
          </a:xfrm>
          <a:custGeom>
            <a:avLst/>
            <a:gdLst/>
            <a:ahLst/>
            <a:cxnLst/>
            <a:rect l="l" t="t" r="r" b="b"/>
            <a:pathLst>
              <a:path w="4289643" h="4681158">
                <a:moveTo>
                  <a:pt x="0" y="0"/>
                </a:moveTo>
                <a:lnTo>
                  <a:pt x="4289643" y="0"/>
                </a:lnTo>
                <a:lnTo>
                  <a:pt x="4289643" y="4681157"/>
                </a:lnTo>
                <a:lnTo>
                  <a:pt x="0" y="46811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741836" y="770687"/>
            <a:ext cx="2066076" cy="1965355"/>
          </a:xfrm>
          <a:custGeom>
            <a:avLst/>
            <a:gdLst/>
            <a:ahLst/>
            <a:cxnLst/>
            <a:rect l="l" t="t" r="r" b="b"/>
            <a:pathLst>
              <a:path w="2066076" h="1965355">
                <a:moveTo>
                  <a:pt x="0" y="0"/>
                </a:moveTo>
                <a:lnTo>
                  <a:pt x="2066077" y="0"/>
                </a:lnTo>
                <a:lnTo>
                  <a:pt x="2066077" y="1965355"/>
                </a:lnTo>
                <a:lnTo>
                  <a:pt x="0" y="19653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5608081" y="1121797"/>
            <a:ext cx="3455798" cy="1828431"/>
          </a:xfrm>
          <a:custGeom>
            <a:avLst/>
            <a:gdLst/>
            <a:ahLst/>
            <a:cxnLst/>
            <a:rect l="l" t="t" r="r" b="b"/>
            <a:pathLst>
              <a:path w="3455798" h="1828431">
                <a:moveTo>
                  <a:pt x="0" y="0"/>
                </a:moveTo>
                <a:lnTo>
                  <a:pt x="3455798" y="0"/>
                </a:lnTo>
                <a:lnTo>
                  <a:pt x="3455798" y="1828432"/>
                </a:lnTo>
                <a:lnTo>
                  <a:pt x="0" y="18284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97901" y="5606442"/>
            <a:ext cx="2277747" cy="2277747"/>
          </a:xfrm>
          <a:custGeom>
            <a:avLst/>
            <a:gdLst/>
            <a:ahLst/>
            <a:cxnLst/>
            <a:rect l="l" t="t" r="r" b="b"/>
            <a:pathLst>
              <a:path w="2277747" h="2277747">
                <a:moveTo>
                  <a:pt x="0" y="0"/>
                </a:moveTo>
                <a:lnTo>
                  <a:pt x="2277747" y="0"/>
                </a:lnTo>
                <a:lnTo>
                  <a:pt x="2277747" y="2277747"/>
                </a:lnTo>
                <a:lnTo>
                  <a:pt x="0" y="22777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726817" y="6055758"/>
            <a:ext cx="2948948" cy="1599804"/>
          </a:xfrm>
          <a:custGeom>
            <a:avLst/>
            <a:gdLst/>
            <a:ahLst/>
            <a:cxnLst/>
            <a:rect l="l" t="t" r="r" b="b"/>
            <a:pathLst>
              <a:path w="2948948" h="1599804">
                <a:moveTo>
                  <a:pt x="0" y="0"/>
                </a:moveTo>
                <a:lnTo>
                  <a:pt x="2948947" y="0"/>
                </a:lnTo>
                <a:lnTo>
                  <a:pt x="2948947" y="1599804"/>
                </a:lnTo>
                <a:lnTo>
                  <a:pt x="0" y="15998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0526933" y="3817909"/>
            <a:ext cx="7761067" cy="2927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39"/>
              </a:lnSpc>
            </a:pPr>
            <a:r>
              <a:rPr lang="en-US" sz="21074" b="1">
                <a:solidFill>
                  <a:srgbClr val="121212"/>
                </a:solidFill>
                <a:latin typeface="Fontuna Bold"/>
                <a:ea typeface="Fontuna Bold"/>
                <a:cs typeface="Fontuna Bold"/>
                <a:sym typeface="Fontuna Bold"/>
              </a:rPr>
              <a:t>IMPACTS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50497" y="3197879"/>
            <a:ext cx="3801156" cy="158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12"/>
              </a:lnSpc>
            </a:pPr>
            <a:r>
              <a:rPr lang="en-US" sz="7210" b="1" spc="475">
                <a:solidFill>
                  <a:srgbClr val="FFFFFF"/>
                </a:solidFill>
                <a:latin typeface="Fontuna Bold"/>
                <a:ea typeface="Fontuna Bold"/>
                <a:cs typeface="Fontuna Bold"/>
                <a:sym typeface="Fontuna Bold"/>
              </a:rPr>
              <a:t>reduced </a:t>
            </a:r>
          </a:p>
          <a:p>
            <a:pPr algn="l">
              <a:lnSpc>
                <a:spcPts val="5912"/>
              </a:lnSpc>
            </a:pPr>
            <a:r>
              <a:rPr lang="en-US" sz="7210" b="1" spc="475">
                <a:solidFill>
                  <a:srgbClr val="FFFFFF"/>
                </a:solidFill>
                <a:latin typeface="Fontuna Bold"/>
                <a:ea typeface="Fontuna Bold"/>
                <a:cs typeface="Fontuna Bold"/>
                <a:sym typeface="Fontuna Bold"/>
              </a:rPr>
              <a:t>emails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74297" y="8238611"/>
            <a:ext cx="3801156" cy="1490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12"/>
              </a:lnSpc>
            </a:pPr>
            <a:r>
              <a:rPr lang="en-US" sz="7210" b="1" spc="475">
                <a:solidFill>
                  <a:srgbClr val="FFFFFF"/>
                </a:solidFill>
                <a:latin typeface="Fontuna Bold"/>
                <a:ea typeface="Fontuna Bold"/>
                <a:cs typeface="Fontuna Bold"/>
                <a:sym typeface="Fontuna Bold"/>
              </a:rPr>
              <a:t>faster </a:t>
            </a:r>
          </a:p>
          <a:p>
            <a:pPr algn="l">
              <a:lnSpc>
                <a:spcPts val="5256"/>
              </a:lnSpc>
            </a:pPr>
            <a:r>
              <a:rPr lang="en-US" sz="6410" b="1" spc="423">
                <a:solidFill>
                  <a:srgbClr val="FFFFFF"/>
                </a:solidFill>
                <a:latin typeface="Fontuna Bold"/>
                <a:ea typeface="Fontuna Bold"/>
                <a:cs typeface="Fontuna Bold"/>
                <a:sym typeface="Fontuna Bold"/>
              </a:rPr>
              <a:t>communication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549702" y="3197879"/>
            <a:ext cx="3801156" cy="158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12"/>
              </a:lnSpc>
            </a:pPr>
            <a:r>
              <a:rPr lang="en-US" sz="7210" b="1" spc="475">
                <a:solidFill>
                  <a:srgbClr val="FFFFFF"/>
                </a:solidFill>
                <a:latin typeface="Fontuna Bold"/>
                <a:ea typeface="Fontuna Bold"/>
                <a:cs typeface="Fontuna Bold"/>
                <a:sym typeface="Fontuna Bold"/>
              </a:rPr>
              <a:t>improved trust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549702" y="8143107"/>
            <a:ext cx="3801156" cy="158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12"/>
              </a:lnSpc>
            </a:pPr>
            <a:r>
              <a:rPr lang="en-US" sz="7210" b="1" spc="475">
                <a:solidFill>
                  <a:srgbClr val="FFFFFF"/>
                </a:solidFill>
                <a:latin typeface="Fontuna Bold"/>
                <a:ea typeface="Fontuna Bold"/>
                <a:cs typeface="Fontuna Bold"/>
                <a:sym typeface="Fontuna Bold"/>
              </a:rPr>
              <a:t>greater visibility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20081" y="5605096"/>
            <a:ext cx="9109594" cy="1612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19"/>
              </a:lnSpc>
            </a:pPr>
            <a:r>
              <a:rPr lang="en-US" sz="11527">
                <a:solidFill>
                  <a:srgbClr val="121212"/>
                </a:solidFill>
                <a:latin typeface="Signature"/>
                <a:ea typeface="Signature"/>
                <a:cs typeface="Signature"/>
                <a:sym typeface="Signature"/>
              </a:rPr>
              <a:t>of daily rounds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0769" y="721402"/>
            <a:ext cx="14709681" cy="8844196"/>
          </a:xfrm>
          <a:custGeom>
            <a:avLst/>
            <a:gdLst/>
            <a:ahLst/>
            <a:cxnLst/>
            <a:rect l="l" t="t" r="r" b="b"/>
            <a:pathLst>
              <a:path w="14709681" h="8844196">
                <a:moveTo>
                  <a:pt x="0" y="0"/>
                </a:moveTo>
                <a:lnTo>
                  <a:pt x="14709682" y="0"/>
                </a:lnTo>
                <a:lnTo>
                  <a:pt x="14709682" y="8844196"/>
                </a:lnTo>
                <a:lnTo>
                  <a:pt x="0" y="88441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4632462" y="1352550"/>
            <a:ext cx="11503465" cy="2543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70"/>
              </a:lnSpc>
            </a:pPr>
            <a:r>
              <a:rPr lang="en-US" sz="18273" b="1">
                <a:solidFill>
                  <a:srgbClr val="FFFFFF"/>
                </a:solidFill>
                <a:latin typeface="Fontuna Bold"/>
                <a:ea typeface="Fontuna Bold"/>
                <a:cs typeface="Fontuna Bold"/>
                <a:sym typeface="Fontuna Bold"/>
              </a:rPr>
              <a:t>MONDAY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03887" y="2826247"/>
            <a:ext cx="11068702" cy="1450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59"/>
              </a:lnSpc>
            </a:pPr>
            <a:r>
              <a:rPr lang="en-US" sz="10339">
                <a:solidFill>
                  <a:srgbClr val="FFFFFF"/>
                </a:solidFill>
                <a:latin typeface="Signature"/>
                <a:ea typeface="Signature"/>
                <a:cs typeface="Signature"/>
                <a:sym typeface="Signature"/>
              </a:rPr>
              <a:t>Morning Move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09702" y="4599790"/>
            <a:ext cx="10148985" cy="1020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3"/>
              </a:lnSpc>
            </a:pPr>
            <a:r>
              <a:rPr lang="en-US" sz="293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Block 30 minutes on your calendar every day for uninterrupted campus rounds before opening your email.</a:t>
            </a:r>
          </a:p>
        </p:txBody>
      </p:sp>
      <p:sp>
        <p:nvSpPr>
          <p:cNvPr id="6" name="Freeform 6"/>
          <p:cNvSpPr/>
          <p:nvPr/>
        </p:nvSpPr>
        <p:spPr>
          <a:xfrm>
            <a:off x="1860667" y="8605753"/>
            <a:ext cx="600422" cy="600422"/>
          </a:xfrm>
          <a:custGeom>
            <a:avLst/>
            <a:gdLst/>
            <a:ahLst/>
            <a:cxnLst/>
            <a:rect l="l" t="t" r="r" b="b"/>
            <a:pathLst>
              <a:path w="600422" h="600422">
                <a:moveTo>
                  <a:pt x="0" y="0"/>
                </a:moveTo>
                <a:lnTo>
                  <a:pt x="600422" y="0"/>
                </a:lnTo>
                <a:lnTo>
                  <a:pt x="600422" y="600422"/>
                </a:lnTo>
                <a:lnTo>
                  <a:pt x="0" y="6004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701165" y="353073"/>
            <a:ext cx="869525" cy="869525"/>
          </a:xfrm>
          <a:custGeom>
            <a:avLst/>
            <a:gdLst/>
            <a:ahLst/>
            <a:cxnLst/>
            <a:rect l="l" t="t" r="r" b="b"/>
            <a:pathLst>
              <a:path w="869525" h="869525">
                <a:moveTo>
                  <a:pt x="0" y="0"/>
                </a:moveTo>
                <a:lnTo>
                  <a:pt x="869525" y="0"/>
                </a:lnTo>
                <a:lnTo>
                  <a:pt x="869525" y="869525"/>
                </a:lnTo>
                <a:lnTo>
                  <a:pt x="0" y="8695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3677525" y="-4521130"/>
            <a:ext cx="2289344" cy="15895435"/>
            <a:chOff x="0" y="0"/>
            <a:chExt cx="838554" cy="58222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38554" cy="5822267"/>
            </a:xfrm>
            <a:custGeom>
              <a:avLst/>
              <a:gdLst/>
              <a:ahLst/>
              <a:cxnLst/>
              <a:rect l="l" t="t" r="r" b="b"/>
              <a:pathLst>
                <a:path w="838554" h="5822267">
                  <a:moveTo>
                    <a:pt x="279669" y="19070"/>
                  </a:moveTo>
                  <a:cubicBezTo>
                    <a:pt x="322521" y="7556"/>
                    <a:pt x="371534" y="0"/>
                    <a:pt x="419503" y="0"/>
                  </a:cubicBezTo>
                  <a:cubicBezTo>
                    <a:pt x="467473" y="0"/>
                    <a:pt x="513632" y="6476"/>
                    <a:pt x="556169" y="17990"/>
                  </a:cubicBezTo>
                  <a:cubicBezTo>
                    <a:pt x="557075" y="18350"/>
                    <a:pt x="557980" y="18350"/>
                    <a:pt x="558885" y="18710"/>
                  </a:cubicBezTo>
                  <a:cubicBezTo>
                    <a:pt x="718631" y="64765"/>
                    <a:pt x="836291" y="186379"/>
                    <a:pt x="838554" y="439776"/>
                  </a:cubicBezTo>
                  <a:lnTo>
                    <a:pt x="838554" y="5822267"/>
                  </a:lnTo>
                  <a:lnTo>
                    <a:pt x="0" y="5822267"/>
                  </a:lnTo>
                  <a:lnTo>
                    <a:pt x="0" y="443771"/>
                  </a:lnTo>
                  <a:cubicBezTo>
                    <a:pt x="2263" y="185660"/>
                    <a:pt x="118113" y="64045"/>
                    <a:pt x="279669" y="19070"/>
                  </a:cubicBezTo>
                  <a:close/>
                </a:path>
              </a:pathLst>
            </a:custGeom>
            <a:solidFill>
              <a:srgbClr val="12121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20650"/>
              <a:ext cx="838554" cy="5942917"/>
            </a:xfrm>
            <a:prstGeom prst="rect">
              <a:avLst/>
            </a:prstGeom>
          </p:spPr>
          <p:txBody>
            <a:bodyPr lIns="285750" tIns="285750" rIns="285750" bIns="285750" rtlCol="0" anchor="ctr"/>
            <a:lstStyle/>
            <a:p>
              <a:pPr algn="l">
                <a:lnSpc>
                  <a:spcPts val="9288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445752" y="1729466"/>
            <a:ext cx="8262448" cy="3519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618"/>
              </a:lnSpc>
            </a:pPr>
            <a:r>
              <a:rPr lang="en-US" sz="20442">
                <a:solidFill>
                  <a:srgbClr val="FFFFFF"/>
                </a:solidFill>
                <a:latin typeface="Fontuna"/>
                <a:ea typeface="Fontuna"/>
                <a:cs typeface="Fontuna"/>
                <a:sym typeface="Fontuna"/>
              </a:rPr>
              <a:t>WALKTHROUGH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803325" y="1123254"/>
            <a:ext cx="6346915" cy="8063820"/>
            <a:chOff x="0" y="0"/>
            <a:chExt cx="8462553" cy="10751760"/>
          </a:xfrm>
        </p:grpSpPr>
        <p:grpSp>
          <p:nvGrpSpPr>
            <p:cNvPr id="7" name="Group 7"/>
            <p:cNvGrpSpPr/>
            <p:nvPr/>
          </p:nvGrpSpPr>
          <p:grpSpPr>
            <a:xfrm rot="5400000">
              <a:off x="0" y="3855638"/>
              <a:ext cx="6896122" cy="6896122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121212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5400000">
              <a:off x="1566431" y="0"/>
              <a:ext cx="6896122" cy="6896122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121212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</p:grpSp>
      <p:grpSp>
        <p:nvGrpSpPr>
          <p:cNvPr id="13" name="Group 13"/>
          <p:cNvGrpSpPr/>
          <p:nvPr/>
        </p:nvGrpSpPr>
        <p:grpSpPr>
          <a:xfrm>
            <a:off x="11035809" y="1372180"/>
            <a:ext cx="5868222" cy="7566791"/>
            <a:chOff x="0" y="0"/>
            <a:chExt cx="7824296" cy="10089055"/>
          </a:xfrm>
        </p:grpSpPr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3"/>
            <a:srcRect l="30023" t="10100" r="35123" b="987"/>
            <a:stretch>
              <a:fillRect/>
            </a:stretch>
          </p:blipFill>
          <p:spPr>
            <a:xfrm>
              <a:off x="0" y="0"/>
              <a:ext cx="7824296" cy="10089055"/>
            </a:xfrm>
            <a:prstGeom prst="rect">
              <a:avLst/>
            </a:prstGeom>
          </p:spPr>
        </p:pic>
      </p:grpSp>
      <p:sp>
        <p:nvSpPr>
          <p:cNvPr id="15" name="TextBox 15"/>
          <p:cNvSpPr txBox="1"/>
          <p:nvPr/>
        </p:nvSpPr>
        <p:spPr>
          <a:xfrm>
            <a:off x="1028700" y="3712990"/>
            <a:ext cx="8679500" cy="2334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34"/>
              </a:lnSpc>
            </a:pPr>
            <a:r>
              <a:rPr lang="en-US" sz="16636">
                <a:solidFill>
                  <a:srgbClr val="121212"/>
                </a:solidFill>
                <a:latin typeface="Signature"/>
                <a:ea typeface="Signature"/>
                <a:cs typeface="Signature"/>
                <a:sym typeface="Signature"/>
              </a:rPr>
              <a:t>systems</a:t>
            </a:r>
          </a:p>
        </p:txBody>
      </p:sp>
      <p:sp>
        <p:nvSpPr>
          <p:cNvPr id="16" name="Freeform 16"/>
          <p:cNvSpPr/>
          <p:nvPr/>
        </p:nvSpPr>
        <p:spPr>
          <a:xfrm>
            <a:off x="15978008" y="1109683"/>
            <a:ext cx="1172232" cy="1172232"/>
          </a:xfrm>
          <a:custGeom>
            <a:avLst/>
            <a:gdLst/>
            <a:ahLst/>
            <a:cxnLst/>
            <a:rect l="l" t="t" r="r" b="b"/>
            <a:pathLst>
              <a:path w="1172232" h="1172232">
                <a:moveTo>
                  <a:pt x="0" y="0"/>
                </a:moveTo>
                <a:lnTo>
                  <a:pt x="1172232" y="0"/>
                </a:lnTo>
                <a:lnTo>
                  <a:pt x="1172232" y="1172233"/>
                </a:lnTo>
                <a:lnTo>
                  <a:pt x="0" y="11722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478075" y="3791175"/>
            <a:ext cx="4693831" cy="3790726"/>
            <a:chOff x="0" y="0"/>
            <a:chExt cx="1209400" cy="97670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09400" cy="976709"/>
            </a:xfrm>
            <a:custGeom>
              <a:avLst/>
              <a:gdLst/>
              <a:ahLst/>
              <a:cxnLst/>
              <a:rect l="l" t="t" r="r" b="b"/>
              <a:pathLst>
                <a:path w="1209400" h="976709">
                  <a:moveTo>
                    <a:pt x="0" y="0"/>
                  </a:moveTo>
                  <a:lnTo>
                    <a:pt x="1209400" y="0"/>
                  </a:lnTo>
                  <a:lnTo>
                    <a:pt x="1209400" y="976709"/>
                  </a:lnTo>
                  <a:lnTo>
                    <a:pt x="0" y="976709"/>
                  </a:lnTo>
                  <a:close/>
                </a:path>
              </a:pathLst>
            </a:custGeom>
            <a:blipFill>
              <a:blip r:embed="rId3"/>
              <a:stretch>
                <a:fillRect l="-93559" t="-40536" r="-103606" b="-1936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99359" y="3791175"/>
            <a:ext cx="4693831" cy="3790726"/>
            <a:chOff x="0" y="0"/>
            <a:chExt cx="805315" cy="65037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05315" cy="650371"/>
            </a:xfrm>
            <a:custGeom>
              <a:avLst/>
              <a:gdLst/>
              <a:ahLst/>
              <a:cxnLst/>
              <a:rect l="l" t="t" r="r" b="b"/>
              <a:pathLst>
                <a:path w="805315" h="650371">
                  <a:moveTo>
                    <a:pt x="0" y="0"/>
                  </a:moveTo>
                  <a:lnTo>
                    <a:pt x="805315" y="0"/>
                  </a:lnTo>
                  <a:lnTo>
                    <a:pt x="805315" y="650371"/>
                  </a:lnTo>
                  <a:lnTo>
                    <a:pt x="0" y="650371"/>
                  </a:lnTo>
                  <a:close/>
                </a:path>
              </a:pathLst>
            </a:custGeom>
            <a:blipFill>
              <a:blip r:embed="rId4"/>
              <a:stretch>
                <a:fillRect l="-96639" t="-43621" r="-111991" b="-2036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513790" y="3762600"/>
            <a:ext cx="4405958" cy="3790726"/>
            <a:chOff x="0" y="0"/>
            <a:chExt cx="827600" cy="7120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27600" cy="712037"/>
            </a:xfrm>
            <a:custGeom>
              <a:avLst/>
              <a:gdLst/>
              <a:ahLst/>
              <a:cxnLst/>
              <a:rect l="l" t="t" r="r" b="b"/>
              <a:pathLst>
                <a:path w="827600" h="712037">
                  <a:moveTo>
                    <a:pt x="0" y="0"/>
                  </a:moveTo>
                  <a:lnTo>
                    <a:pt x="827600" y="0"/>
                  </a:lnTo>
                  <a:lnTo>
                    <a:pt x="827600" y="712037"/>
                  </a:lnTo>
                  <a:lnTo>
                    <a:pt x="0" y="712037"/>
                  </a:lnTo>
                  <a:close/>
                </a:path>
              </a:pathLst>
            </a:custGeom>
            <a:blipFill>
              <a:blip r:embed="rId5"/>
              <a:stretch>
                <a:fillRect l="-107031" t="-42973" r="-118613" b="-2150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AutoShape 8"/>
          <p:cNvSpPr/>
          <p:nvPr/>
        </p:nvSpPr>
        <p:spPr>
          <a:xfrm>
            <a:off x="-1460917" y="555069"/>
            <a:ext cx="20162241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699359" y="2755339"/>
            <a:ext cx="4693831" cy="4826562"/>
          </a:xfrm>
          <a:custGeom>
            <a:avLst/>
            <a:gdLst/>
            <a:ahLst/>
            <a:cxnLst/>
            <a:rect l="l" t="t" r="r" b="b"/>
            <a:pathLst>
              <a:path w="4693831" h="4826562">
                <a:moveTo>
                  <a:pt x="0" y="0"/>
                </a:moveTo>
                <a:lnTo>
                  <a:pt x="4693831" y="0"/>
                </a:lnTo>
                <a:lnTo>
                  <a:pt x="4693831" y="4826562"/>
                </a:lnTo>
                <a:lnTo>
                  <a:pt x="0" y="48265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6763825" y="3228463"/>
            <a:ext cx="6880488" cy="341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3"/>
              </a:lnSpc>
            </a:pPr>
            <a:r>
              <a:rPr lang="en-US" sz="1938" b="1">
                <a:solidFill>
                  <a:srgbClr val="121212"/>
                </a:solidFill>
                <a:latin typeface="Inter Bold"/>
                <a:ea typeface="Inter Bold"/>
                <a:cs typeface="Inter Bold"/>
                <a:sym typeface="Inter Bold"/>
              </a:rPr>
              <a:t>Standards &amp; Assessment</a:t>
            </a:r>
          </a:p>
        </p:txBody>
      </p:sp>
      <p:sp>
        <p:nvSpPr>
          <p:cNvPr id="11" name="Freeform 11"/>
          <p:cNvSpPr/>
          <p:nvPr/>
        </p:nvSpPr>
        <p:spPr>
          <a:xfrm>
            <a:off x="6478075" y="2755339"/>
            <a:ext cx="4693831" cy="4826562"/>
          </a:xfrm>
          <a:custGeom>
            <a:avLst/>
            <a:gdLst/>
            <a:ahLst/>
            <a:cxnLst/>
            <a:rect l="l" t="t" r="r" b="b"/>
            <a:pathLst>
              <a:path w="4693831" h="4826562">
                <a:moveTo>
                  <a:pt x="0" y="0"/>
                </a:moveTo>
                <a:lnTo>
                  <a:pt x="4693831" y="0"/>
                </a:lnTo>
                <a:lnTo>
                  <a:pt x="4693831" y="4826562"/>
                </a:lnTo>
                <a:lnTo>
                  <a:pt x="0" y="48265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2542365" y="6364255"/>
            <a:ext cx="4405958" cy="2435293"/>
          </a:xfrm>
          <a:custGeom>
            <a:avLst/>
            <a:gdLst/>
            <a:ahLst/>
            <a:cxnLst/>
            <a:rect l="l" t="t" r="r" b="b"/>
            <a:pathLst>
              <a:path w="4405958" h="2435293">
                <a:moveTo>
                  <a:pt x="0" y="0"/>
                </a:moveTo>
                <a:lnTo>
                  <a:pt x="4405957" y="0"/>
                </a:lnTo>
                <a:lnTo>
                  <a:pt x="4405957" y="2435293"/>
                </a:lnTo>
                <a:lnTo>
                  <a:pt x="0" y="24352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028700" y="3228463"/>
            <a:ext cx="4364490" cy="341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3"/>
              </a:lnSpc>
            </a:pPr>
            <a:r>
              <a:rPr lang="en-US" sz="1938" b="1">
                <a:solidFill>
                  <a:srgbClr val="121212"/>
                </a:solidFill>
                <a:latin typeface="Inter Bold"/>
                <a:ea typeface="Inter Bold"/>
                <a:cs typeface="Inter Bold"/>
                <a:sym typeface="Inter Bold"/>
              </a:rPr>
              <a:t>Classroom Look-Fors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618565" y="3228463"/>
            <a:ext cx="4154252" cy="341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3"/>
              </a:lnSpc>
            </a:pPr>
            <a:r>
              <a:rPr lang="en-US" sz="1938" b="1">
                <a:solidFill>
                  <a:srgbClr val="121212"/>
                </a:solidFill>
                <a:latin typeface="Inter Bold"/>
                <a:ea typeface="Inter Bold"/>
                <a:cs typeface="Inter Bold"/>
                <a:sym typeface="Inter Bold"/>
              </a:rPr>
              <a:t>Student Voice &amp; Employability</a:t>
            </a:r>
          </a:p>
        </p:txBody>
      </p:sp>
      <p:sp>
        <p:nvSpPr>
          <p:cNvPr id="15" name="Freeform 15"/>
          <p:cNvSpPr/>
          <p:nvPr/>
        </p:nvSpPr>
        <p:spPr>
          <a:xfrm>
            <a:off x="12551890" y="7476756"/>
            <a:ext cx="4405958" cy="2435293"/>
          </a:xfrm>
          <a:custGeom>
            <a:avLst/>
            <a:gdLst/>
            <a:ahLst/>
            <a:cxnLst/>
            <a:rect l="l" t="t" r="r" b="b"/>
            <a:pathLst>
              <a:path w="4405958" h="2435293">
                <a:moveTo>
                  <a:pt x="0" y="0"/>
                </a:moveTo>
                <a:lnTo>
                  <a:pt x="4405957" y="0"/>
                </a:lnTo>
                <a:lnTo>
                  <a:pt x="4405957" y="2435293"/>
                </a:lnTo>
                <a:lnTo>
                  <a:pt x="0" y="24352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2330691" y="2755339"/>
            <a:ext cx="4693831" cy="4826562"/>
          </a:xfrm>
          <a:custGeom>
            <a:avLst/>
            <a:gdLst/>
            <a:ahLst/>
            <a:cxnLst/>
            <a:rect l="l" t="t" r="r" b="b"/>
            <a:pathLst>
              <a:path w="4693831" h="4826562">
                <a:moveTo>
                  <a:pt x="0" y="0"/>
                </a:moveTo>
                <a:lnTo>
                  <a:pt x="4693831" y="0"/>
                </a:lnTo>
                <a:lnTo>
                  <a:pt x="4693831" y="4826562"/>
                </a:lnTo>
                <a:lnTo>
                  <a:pt x="0" y="48265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AutoShape 17"/>
          <p:cNvSpPr/>
          <p:nvPr/>
        </p:nvSpPr>
        <p:spPr>
          <a:xfrm>
            <a:off x="-937121" y="9902524"/>
            <a:ext cx="20162241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0" y="9533284"/>
            <a:ext cx="738479" cy="738479"/>
          </a:xfrm>
          <a:custGeom>
            <a:avLst/>
            <a:gdLst/>
            <a:ahLst/>
            <a:cxnLst/>
            <a:rect l="l" t="t" r="r" b="b"/>
            <a:pathLst>
              <a:path w="738479" h="738479">
                <a:moveTo>
                  <a:pt x="0" y="0"/>
                </a:moveTo>
                <a:lnTo>
                  <a:pt x="738479" y="0"/>
                </a:lnTo>
                <a:lnTo>
                  <a:pt x="738479" y="738479"/>
                </a:lnTo>
                <a:lnTo>
                  <a:pt x="0" y="7384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7549521" y="185829"/>
            <a:ext cx="738479" cy="738479"/>
          </a:xfrm>
          <a:custGeom>
            <a:avLst/>
            <a:gdLst/>
            <a:ahLst/>
            <a:cxnLst/>
            <a:rect l="l" t="t" r="r" b="b"/>
            <a:pathLst>
              <a:path w="738479" h="738479">
                <a:moveTo>
                  <a:pt x="0" y="0"/>
                </a:moveTo>
                <a:lnTo>
                  <a:pt x="738479" y="0"/>
                </a:lnTo>
                <a:lnTo>
                  <a:pt x="738479" y="738479"/>
                </a:lnTo>
                <a:lnTo>
                  <a:pt x="0" y="7384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414694" y="735461"/>
            <a:ext cx="20162241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749971" y="9534209"/>
            <a:ext cx="20666822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8819255" y="1115446"/>
            <a:ext cx="9204598" cy="8038778"/>
            <a:chOff x="0" y="0"/>
            <a:chExt cx="1273089" cy="111184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73089" cy="1111845"/>
            </a:xfrm>
            <a:custGeom>
              <a:avLst/>
              <a:gdLst/>
              <a:ahLst/>
              <a:cxnLst/>
              <a:rect l="l" t="t" r="r" b="b"/>
              <a:pathLst>
                <a:path w="1273089" h="1111845">
                  <a:moveTo>
                    <a:pt x="0" y="0"/>
                  </a:moveTo>
                  <a:lnTo>
                    <a:pt x="1273089" y="0"/>
                  </a:lnTo>
                  <a:lnTo>
                    <a:pt x="1273089" y="1111845"/>
                  </a:lnTo>
                  <a:lnTo>
                    <a:pt x="0" y="1111845"/>
                  </a:lnTo>
                  <a:close/>
                </a:path>
              </a:pathLst>
            </a:custGeom>
            <a:blipFill>
              <a:blip r:embed="rId3"/>
              <a:stretch>
                <a:fillRect l="-39530" r="-1591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16191804" y="1784508"/>
            <a:ext cx="1832049" cy="1012623"/>
          </a:xfrm>
          <a:custGeom>
            <a:avLst/>
            <a:gdLst/>
            <a:ahLst/>
            <a:cxnLst/>
            <a:rect l="l" t="t" r="r" b="b"/>
            <a:pathLst>
              <a:path w="1832049" h="1012623">
                <a:moveTo>
                  <a:pt x="0" y="0"/>
                </a:moveTo>
                <a:lnTo>
                  <a:pt x="1832049" y="0"/>
                </a:lnTo>
                <a:lnTo>
                  <a:pt x="1832049" y="1012623"/>
                </a:lnTo>
                <a:lnTo>
                  <a:pt x="0" y="10126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453430" y="2401540"/>
            <a:ext cx="8137225" cy="2653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218"/>
              </a:lnSpc>
            </a:pPr>
            <a:r>
              <a:rPr lang="en-US" sz="19074" b="1">
                <a:solidFill>
                  <a:srgbClr val="FFFFFF"/>
                </a:solidFill>
                <a:latin typeface="Fontuna Bold"/>
                <a:ea typeface="Fontuna Bold"/>
                <a:cs typeface="Fontuna Bold"/>
                <a:sym typeface="Fontuna Bold"/>
              </a:rPr>
              <a:t>WALKTHROUGH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3430" y="4062790"/>
            <a:ext cx="8137225" cy="1612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19"/>
              </a:lnSpc>
            </a:pPr>
            <a:r>
              <a:rPr lang="en-US" sz="11527">
                <a:solidFill>
                  <a:srgbClr val="FFFFFF"/>
                </a:solidFill>
                <a:latin typeface="Signature"/>
                <a:ea typeface="Signature"/>
                <a:cs typeface="Signature"/>
                <a:sym typeface="Signature"/>
              </a:rPr>
              <a:t>trends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64293" y="5797821"/>
            <a:ext cx="6396102" cy="455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identify strengths</a:t>
            </a:r>
          </a:p>
        </p:txBody>
      </p:sp>
      <p:sp>
        <p:nvSpPr>
          <p:cNvPr id="10" name="Freeform 10"/>
          <p:cNvSpPr/>
          <p:nvPr/>
        </p:nvSpPr>
        <p:spPr>
          <a:xfrm>
            <a:off x="1106431" y="5932841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2" y="0"/>
                </a:lnTo>
                <a:lnTo>
                  <a:pt x="243092" y="243092"/>
                </a:lnTo>
                <a:lnTo>
                  <a:pt x="0" y="2430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764293" y="6661540"/>
            <a:ext cx="6396102" cy="455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identify coaching needs</a:t>
            </a:r>
          </a:p>
        </p:txBody>
      </p:sp>
      <p:sp>
        <p:nvSpPr>
          <p:cNvPr id="12" name="Freeform 12"/>
          <p:cNvSpPr/>
          <p:nvPr/>
        </p:nvSpPr>
        <p:spPr>
          <a:xfrm>
            <a:off x="1106431" y="6796560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2" y="0"/>
                </a:lnTo>
                <a:lnTo>
                  <a:pt x="243092" y="243092"/>
                </a:lnTo>
                <a:lnTo>
                  <a:pt x="0" y="2430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764293" y="7633862"/>
            <a:ext cx="6396102" cy="455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identify leadership priorities</a:t>
            </a:r>
          </a:p>
        </p:txBody>
      </p:sp>
      <p:sp>
        <p:nvSpPr>
          <p:cNvPr id="14" name="Freeform 14"/>
          <p:cNvSpPr/>
          <p:nvPr/>
        </p:nvSpPr>
        <p:spPr>
          <a:xfrm>
            <a:off x="1106431" y="7768882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2" y="0"/>
                </a:lnTo>
                <a:lnTo>
                  <a:pt x="243092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0769" y="721402"/>
            <a:ext cx="14709681" cy="8844196"/>
          </a:xfrm>
          <a:custGeom>
            <a:avLst/>
            <a:gdLst/>
            <a:ahLst/>
            <a:cxnLst/>
            <a:rect l="l" t="t" r="r" b="b"/>
            <a:pathLst>
              <a:path w="14709681" h="8844196">
                <a:moveTo>
                  <a:pt x="0" y="0"/>
                </a:moveTo>
                <a:lnTo>
                  <a:pt x="14709682" y="0"/>
                </a:lnTo>
                <a:lnTo>
                  <a:pt x="14709682" y="8844196"/>
                </a:lnTo>
                <a:lnTo>
                  <a:pt x="0" y="88441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4632462" y="1352550"/>
            <a:ext cx="11503465" cy="2543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70"/>
              </a:lnSpc>
            </a:pPr>
            <a:r>
              <a:rPr lang="en-US" sz="18273" b="1">
                <a:solidFill>
                  <a:srgbClr val="FFFFFF"/>
                </a:solidFill>
                <a:latin typeface="Fontuna Bold"/>
                <a:ea typeface="Fontuna Bold"/>
                <a:cs typeface="Fontuna Bold"/>
                <a:sym typeface="Fontuna Bold"/>
              </a:rPr>
              <a:t>MONDAY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03887" y="2826247"/>
            <a:ext cx="11068702" cy="1450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59"/>
              </a:lnSpc>
            </a:pPr>
            <a:r>
              <a:rPr lang="en-US" sz="10339">
                <a:solidFill>
                  <a:srgbClr val="FFFFFF"/>
                </a:solidFill>
                <a:latin typeface="Signature"/>
                <a:ea typeface="Signature"/>
                <a:cs typeface="Signature"/>
                <a:sym typeface="Signature"/>
              </a:rPr>
              <a:t>Morning Move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09702" y="4599790"/>
            <a:ext cx="10148985" cy="1020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3"/>
              </a:lnSpc>
            </a:pPr>
            <a:r>
              <a:rPr lang="en-US" sz="293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Create a simple walkthrough form with no more than       5 instructional look-fors.</a:t>
            </a:r>
          </a:p>
        </p:txBody>
      </p:sp>
      <p:sp>
        <p:nvSpPr>
          <p:cNvPr id="6" name="Freeform 6"/>
          <p:cNvSpPr/>
          <p:nvPr/>
        </p:nvSpPr>
        <p:spPr>
          <a:xfrm>
            <a:off x="1860667" y="8605753"/>
            <a:ext cx="600422" cy="600422"/>
          </a:xfrm>
          <a:custGeom>
            <a:avLst/>
            <a:gdLst/>
            <a:ahLst/>
            <a:cxnLst/>
            <a:rect l="l" t="t" r="r" b="b"/>
            <a:pathLst>
              <a:path w="600422" h="600422">
                <a:moveTo>
                  <a:pt x="0" y="0"/>
                </a:moveTo>
                <a:lnTo>
                  <a:pt x="600422" y="0"/>
                </a:lnTo>
                <a:lnTo>
                  <a:pt x="600422" y="600422"/>
                </a:lnTo>
                <a:lnTo>
                  <a:pt x="0" y="6004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701165" y="353073"/>
            <a:ext cx="869525" cy="869525"/>
          </a:xfrm>
          <a:custGeom>
            <a:avLst/>
            <a:gdLst/>
            <a:ahLst/>
            <a:cxnLst/>
            <a:rect l="l" t="t" r="r" b="b"/>
            <a:pathLst>
              <a:path w="869525" h="869525">
                <a:moveTo>
                  <a:pt x="0" y="0"/>
                </a:moveTo>
                <a:lnTo>
                  <a:pt x="869525" y="0"/>
                </a:lnTo>
                <a:lnTo>
                  <a:pt x="869525" y="869525"/>
                </a:lnTo>
                <a:lnTo>
                  <a:pt x="0" y="8695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482253" y="2547799"/>
            <a:ext cx="8333001" cy="3135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22"/>
              </a:lnSpc>
            </a:pPr>
            <a:r>
              <a:rPr lang="en-US" sz="22474" b="1">
                <a:solidFill>
                  <a:srgbClr val="121212"/>
                </a:solidFill>
                <a:latin typeface="Fontuna Bold"/>
                <a:ea typeface="Fontuna Bold"/>
                <a:cs typeface="Fontuna Bold"/>
                <a:sym typeface="Fontuna Bold"/>
              </a:rPr>
              <a:t>FEEDBACK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88194" y="4403052"/>
            <a:ext cx="7563090" cy="17837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79"/>
              </a:lnSpc>
            </a:pPr>
            <a:r>
              <a:rPr lang="en-US" sz="12716">
                <a:solidFill>
                  <a:srgbClr val="121212"/>
                </a:solidFill>
                <a:latin typeface="Signature"/>
                <a:ea typeface="Signature"/>
                <a:cs typeface="Signature"/>
                <a:sym typeface="Signature"/>
              </a:rPr>
              <a:t>that builds culture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371979" y="269407"/>
            <a:ext cx="9110274" cy="9603102"/>
            <a:chOff x="0" y="0"/>
            <a:chExt cx="1260043" cy="132820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60043" cy="1328206"/>
            </a:xfrm>
            <a:custGeom>
              <a:avLst/>
              <a:gdLst/>
              <a:ahLst/>
              <a:cxnLst/>
              <a:rect l="l" t="t" r="r" b="b"/>
              <a:pathLst>
                <a:path w="1260043" h="1328206">
                  <a:moveTo>
                    <a:pt x="0" y="0"/>
                  </a:moveTo>
                  <a:lnTo>
                    <a:pt x="1260043" y="0"/>
                  </a:lnTo>
                  <a:lnTo>
                    <a:pt x="1260043" y="1328206"/>
                  </a:lnTo>
                  <a:lnTo>
                    <a:pt x="0" y="1328206"/>
                  </a:lnTo>
                  <a:close/>
                </a:path>
              </a:pathLst>
            </a:custGeom>
            <a:blipFill>
              <a:blip r:embed="rId3"/>
              <a:stretch>
                <a:fillRect l="-38457" r="-1951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57535" y="7095382"/>
            <a:ext cx="7024408" cy="1127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3"/>
              </a:lnSpc>
            </a:pPr>
            <a:r>
              <a:rPr lang="en-US" sz="3238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Positive written feedback          builds morale and trust.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47964" y="1025911"/>
            <a:ext cx="13192072" cy="2857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765"/>
              </a:lnSpc>
            </a:pPr>
            <a:r>
              <a:rPr lang="en-US" sz="20533" b="1">
                <a:solidFill>
                  <a:srgbClr val="121212"/>
                </a:solidFill>
                <a:latin typeface="Fontuna Bold"/>
                <a:ea typeface="Fontuna Bold"/>
                <a:cs typeface="Fontuna Bold"/>
                <a:sym typeface="Fontuna Bold"/>
              </a:rPr>
              <a:t>WALKTHROUGH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668527" y="4359865"/>
            <a:ext cx="8410507" cy="4371034"/>
            <a:chOff x="0" y="0"/>
            <a:chExt cx="2386352" cy="124021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86352" cy="1240214"/>
            </a:xfrm>
            <a:custGeom>
              <a:avLst/>
              <a:gdLst/>
              <a:ahLst/>
              <a:cxnLst/>
              <a:rect l="l" t="t" r="r" b="b"/>
              <a:pathLst>
                <a:path w="2386352" h="1240214">
                  <a:moveTo>
                    <a:pt x="0" y="0"/>
                  </a:moveTo>
                  <a:lnTo>
                    <a:pt x="2386352" y="0"/>
                  </a:lnTo>
                  <a:lnTo>
                    <a:pt x="2386352" y="1240214"/>
                  </a:lnTo>
                  <a:lnTo>
                    <a:pt x="0" y="1240214"/>
                  </a:lnTo>
                  <a:close/>
                </a:path>
              </a:pathLst>
            </a:custGeom>
            <a:blipFill>
              <a:blip r:embed="rId2"/>
              <a:stretch>
                <a:fillRect t="-38667" r="-12531" b="-235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220574" y="4359865"/>
            <a:ext cx="8551299" cy="4371034"/>
            <a:chOff x="0" y="0"/>
            <a:chExt cx="1318050" cy="67372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18050" cy="673727"/>
            </a:xfrm>
            <a:custGeom>
              <a:avLst/>
              <a:gdLst/>
              <a:ahLst/>
              <a:cxnLst/>
              <a:rect l="l" t="t" r="r" b="b"/>
              <a:pathLst>
                <a:path w="1318050" h="673727">
                  <a:moveTo>
                    <a:pt x="0" y="0"/>
                  </a:moveTo>
                  <a:lnTo>
                    <a:pt x="1318050" y="0"/>
                  </a:lnTo>
                  <a:lnTo>
                    <a:pt x="1318050" y="673727"/>
                  </a:lnTo>
                  <a:lnTo>
                    <a:pt x="0" y="673727"/>
                  </a:lnTo>
                  <a:close/>
                </a:path>
              </a:pathLst>
            </a:custGeom>
            <a:blipFill>
              <a:blip r:embed="rId3"/>
              <a:stretch>
                <a:fillRect l="-4484" t="-34320" r="-5086" b="-2625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804250" y="2627862"/>
            <a:ext cx="8679500" cy="1522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94"/>
              </a:lnSpc>
            </a:pPr>
            <a:r>
              <a:rPr lang="en-US" sz="10937">
                <a:solidFill>
                  <a:srgbClr val="121212"/>
                </a:solidFill>
                <a:latin typeface="Signature"/>
                <a:ea typeface="Signature"/>
                <a:cs typeface="Signature"/>
                <a:sym typeface="Signature"/>
              </a:rPr>
              <a:t>feedback</a:t>
            </a:r>
          </a:p>
        </p:txBody>
      </p:sp>
      <p:sp>
        <p:nvSpPr>
          <p:cNvPr id="8" name="AutoShape 8"/>
          <p:cNvSpPr/>
          <p:nvPr/>
        </p:nvSpPr>
        <p:spPr>
          <a:xfrm>
            <a:off x="-1460917" y="555069"/>
            <a:ext cx="20162241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>
            <a:off x="-983343" y="9731931"/>
            <a:ext cx="20162241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47964" y="1025911"/>
            <a:ext cx="13192072" cy="2857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765"/>
              </a:lnSpc>
            </a:pPr>
            <a:r>
              <a:rPr lang="en-US" sz="20533" b="1">
                <a:solidFill>
                  <a:srgbClr val="121212"/>
                </a:solidFill>
                <a:latin typeface="Fontuna Bold"/>
                <a:ea typeface="Fontuna Bold"/>
                <a:cs typeface="Fontuna Bold"/>
                <a:sym typeface="Fontuna Bold"/>
              </a:rPr>
              <a:t>WALKTHROUGH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668527" y="4359865"/>
            <a:ext cx="8410507" cy="4371034"/>
            <a:chOff x="0" y="0"/>
            <a:chExt cx="2386352" cy="124021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86352" cy="1240214"/>
            </a:xfrm>
            <a:custGeom>
              <a:avLst/>
              <a:gdLst/>
              <a:ahLst/>
              <a:cxnLst/>
              <a:rect l="l" t="t" r="r" b="b"/>
              <a:pathLst>
                <a:path w="2386352" h="1240214">
                  <a:moveTo>
                    <a:pt x="0" y="0"/>
                  </a:moveTo>
                  <a:lnTo>
                    <a:pt x="2386352" y="0"/>
                  </a:lnTo>
                  <a:lnTo>
                    <a:pt x="2386352" y="1240214"/>
                  </a:lnTo>
                  <a:lnTo>
                    <a:pt x="0" y="1240214"/>
                  </a:lnTo>
                  <a:close/>
                </a:path>
              </a:pathLst>
            </a:custGeom>
            <a:blipFill>
              <a:blip r:embed="rId3"/>
              <a:stretch>
                <a:fillRect l="-3769" t="-46696" r="-13317" b="-2206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220574" y="4359865"/>
            <a:ext cx="8551299" cy="4371034"/>
            <a:chOff x="0" y="0"/>
            <a:chExt cx="1318050" cy="67372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18050" cy="673727"/>
            </a:xfrm>
            <a:custGeom>
              <a:avLst/>
              <a:gdLst/>
              <a:ahLst/>
              <a:cxnLst/>
              <a:rect l="l" t="t" r="r" b="b"/>
              <a:pathLst>
                <a:path w="1318050" h="673727">
                  <a:moveTo>
                    <a:pt x="0" y="0"/>
                  </a:moveTo>
                  <a:lnTo>
                    <a:pt x="1318050" y="0"/>
                  </a:lnTo>
                  <a:lnTo>
                    <a:pt x="1318050" y="673727"/>
                  </a:lnTo>
                  <a:lnTo>
                    <a:pt x="0" y="673727"/>
                  </a:lnTo>
                  <a:close/>
                </a:path>
              </a:pathLst>
            </a:custGeom>
            <a:blipFill>
              <a:blip r:embed="rId4"/>
              <a:stretch>
                <a:fillRect l="-1494" t="-37649" r="-6817" b="-2108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804250" y="2627862"/>
            <a:ext cx="8679500" cy="1522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94"/>
              </a:lnSpc>
            </a:pPr>
            <a:r>
              <a:rPr lang="en-US" sz="10937">
                <a:solidFill>
                  <a:srgbClr val="121212"/>
                </a:solidFill>
                <a:latin typeface="Signature"/>
                <a:ea typeface="Signature"/>
                <a:cs typeface="Signature"/>
                <a:sym typeface="Signature"/>
              </a:rPr>
              <a:t>feedback</a:t>
            </a:r>
          </a:p>
        </p:txBody>
      </p:sp>
      <p:sp>
        <p:nvSpPr>
          <p:cNvPr id="8" name="AutoShape 8"/>
          <p:cNvSpPr/>
          <p:nvPr/>
        </p:nvSpPr>
        <p:spPr>
          <a:xfrm>
            <a:off x="-1460917" y="555069"/>
            <a:ext cx="20162241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>
            <a:off x="-983343" y="9731931"/>
            <a:ext cx="20162241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0769" y="721402"/>
            <a:ext cx="14709681" cy="8844196"/>
          </a:xfrm>
          <a:custGeom>
            <a:avLst/>
            <a:gdLst/>
            <a:ahLst/>
            <a:cxnLst/>
            <a:rect l="l" t="t" r="r" b="b"/>
            <a:pathLst>
              <a:path w="14709681" h="8844196">
                <a:moveTo>
                  <a:pt x="0" y="0"/>
                </a:moveTo>
                <a:lnTo>
                  <a:pt x="14709682" y="0"/>
                </a:lnTo>
                <a:lnTo>
                  <a:pt x="14709682" y="8844196"/>
                </a:lnTo>
                <a:lnTo>
                  <a:pt x="0" y="88441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4632462" y="1352550"/>
            <a:ext cx="11503465" cy="2543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70"/>
              </a:lnSpc>
            </a:pPr>
            <a:r>
              <a:rPr lang="en-US" sz="18273" b="1">
                <a:solidFill>
                  <a:srgbClr val="FFFFFF"/>
                </a:solidFill>
                <a:latin typeface="Fontuna Bold"/>
                <a:ea typeface="Fontuna Bold"/>
                <a:cs typeface="Fontuna Bold"/>
                <a:sym typeface="Fontuna Bold"/>
              </a:rPr>
              <a:t>MONDAY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03887" y="2826247"/>
            <a:ext cx="11068702" cy="1450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59"/>
              </a:lnSpc>
            </a:pPr>
            <a:r>
              <a:rPr lang="en-US" sz="10339">
                <a:solidFill>
                  <a:srgbClr val="FFFFFF"/>
                </a:solidFill>
                <a:latin typeface="Signature"/>
                <a:ea typeface="Signature"/>
                <a:cs typeface="Signature"/>
                <a:sym typeface="Signature"/>
              </a:rPr>
              <a:t>Morning Move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09702" y="4599790"/>
            <a:ext cx="10148985" cy="1020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3"/>
              </a:lnSpc>
            </a:pPr>
            <a:r>
              <a:rPr lang="en-US" sz="293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Send one handwritten “Noticing &amp; Wondering” note                     to an instructor this week.</a:t>
            </a:r>
          </a:p>
        </p:txBody>
      </p:sp>
      <p:sp>
        <p:nvSpPr>
          <p:cNvPr id="6" name="Freeform 6"/>
          <p:cNvSpPr/>
          <p:nvPr/>
        </p:nvSpPr>
        <p:spPr>
          <a:xfrm>
            <a:off x="1860667" y="8605753"/>
            <a:ext cx="600422" cy="600422"/>
          </a:xfrm>
          <a:custGeom>
            <a:avLst/>
            <a:gdLst/>
            <a:ahLst/>
            <a:cxnLst/>
            <a:rect l="l" t="t" r="r" b="b"/>
            <a:pathLst>
              <a:path w="600422" h="600422">
                <a:moveTo>
                  <a:pt x="0" y="0"/>
                </a:moveTo>
                <a:lnTo>
                  <a:pt x="600422" y="0"/>
                </a:lnTo>
                <a:lnTo>
                  <a:pt x="600422" y="600422"/>
                </a:lnTo>
                <a:lnTo>
                  <a:pt x="0" y="6004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701165" y="353073"/>
            <a:ext cx="869525" cy="869525"/>
          </a:xfrm>
          <a:custGeom>
            <a:avLst/>
            <a:gdLst/>
            <a:ahLst/>
            <a:cxnLst/>
            <a:rect l="l" t="t" r="r" b="b"/>
            <a:pathLst>
              <a:path w="869525" h="869525">
                <a:moveTo>
                  <a:pt x="0" y="0"/>
                </a:moveTo>
                <a:lnTo>
                  <a:pt x="869525" y="0"/>
                </a:lnTo>
                <a:lnTo>
                  <a:pt x="869525" y="869525"/>
                </a:lnTo>
                <a:lnTo>
                  <a:pt x="0" y="8695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7DE095-AF99-A16C-4A96-28DAD19B3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A808362B-243A-BBAC-2661-4D283977DEBC}"/>
              </a:ext>
            </a:extLst>
          </p:cNvPr>
          <p:cNvSpPr/>
          <p:nvPr/>
        </p:nvSpPr>
        <p:spPr>
          <a:xfrm>
            <a:off x="-1414694" y="735461"/>
            <a:ext cx="20162241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63BA50CD-0869-58BE-3C89-88DACFEB3A81}"/>
              </a:ext>
            </a:extLst>
          </p:cNvPr>
          <p:cNvSpPr/>
          <p:nvPr/>
        </p:nvSpPr>
        <p:spPr>
          <a:xfrm>
            <a:off x="-749971" y="9534209"/>
            <a:ext cx="20666822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02DBF026-C292-C3B9-DAC7-0099619BEA25}"/>
              </a:ext>
            </a:extLst>
          </p:cNvPr>
          <p:cNvGrpSpPr/>
          <p:nvPr/>
        </p:nvGrpSpPr>
        <p:grpSpPr>
          <a:xfrm>
            <a:off x="8819255" y="1115446"/>
            <a:ext cx="9204598" cy="8038778"/>
            <a:chOff x="0" y="0"/>
            <a:chExt cx="1273089" cy="1111845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6078B4B-E89D-099C-3144-51122AD3BBE5}"/>
                </a:ext>
              </a:extLst>
            </p:cNvPr>
            <p:cNvSpPr/>
            <p:nvPr/>
          </p:nvSpPr>
          <p:spPr>
            <a:xfrm>
              <a:off x="0" y="0"/>
              <a:ext cx="1273089" cy="1111845"/>
            </a:xfrm>
            <a:custGeom>
              <a:avLst/>
              <a:gdLst/>
              <a:ahLst/>
              <a:cxnLst/>
              <a:rect l="l" t="t" r="r" b="b"/>
              <a:pathLst>
                <a:path w="1273089" h="1111845">
                  <a:moveTo>
                    <a:pt x="0" y="0"/>
                  </a:moveTo>
                  <a:lnTo>
                    <a:pt x="1273089" y="0"/>
                  </a:lnTo>
                  <a:lnTo>
                    <a:pt x="1273089" y="1111845"/>
                  </a:lnTo>
                  <a:lnTo>
                    <a:pt x="0" y="1111845"/>
                  </a:lnTo>
                  <a:close/>
                </a:path>
              </a:pathLst>
            </a:custGeom>
            <a:blipFill>
              <a:blip r:embed="rId2"/>
              <a:stretch>
                <a:fillRect l="-39530" r="-1591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6FF31CA4-43EE-0D4A-5398-03CB036E7ADF}"/>
              </a:ext>
            </a:extLst>
          </p:cNvPr>
          <p:cNvSpPr/>
          <p:nvPr/>
        </p:nvSpPr>
        <p:spPr>
          <a:xfrm>
            <a:off x="16191804" y="1784508"/>
            <a:ext cx="1832049" cy="1012623"/>
          </a:xfrm>
          <a:custGeom>
            <a:avLst/>
            <a:gdLst/>
            <a:ahLst/>
            <a:cxnLst/>
            <a:rect l="l" t="t" r="r" b="b"/>
            <a:pathLst>
              <a:path w="1832049" h="1012623">
                <a:moveTo>
                  <a:pt x="0" y="0"/>
                </a:moveTo>
                <a:lnTo>
                  <a:pt x="1832049" y="0"/>
                </a:lnTo>
                <a:lnTo>
                  <a:pt x="1832049" y="1012623"/>
                </a:lnTo>
                <a:lnTo>
                  <a:pt x="0" y="10126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6C71B5D-6147-9DA8-076F-922C398D6407}"/>
              </a:ext>
            </a:extLst>
          </p:cNvPr>
          <p:cNvSpPr txBox="1"/>
          <p:nvPr/>
        </p:nvSpPr>
        <p:spPr>
          <a:xfrm>
            <a:off x="453430" y="2401540"/>
            <a:ext cx="8137225" cy="2653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218"/>
              </a:lnSpc>
            </a:pPr>
            <a:r>
              <a:rPr lang="en-US" sz="19074" b="1">
                <a:solidFill>
                  <a:srgbClr val="FFFFFF"/>
                </a:solidFill>
                <a:latin typeface="Fontuna Bold"/>
                <a:ea typeface="Fontuna Bold"/>
                <a:cs typeface="Fontuna Bold"/>
                <a:sym typeface="Fontuna Bold"/>
              </a:rPr>
              <a:t>WALKTHROUGH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55DA3293-31CC-9D24-5CA4-0948967CE912}"/>
              </a:ext>
            </a:extLst>
          </p:cNvPr>
          <p:cNvSpPr txBox="1"/>
          <p:nvPr/>
        </p:nvSpPr>
        <p:spPr>
          <a:xfrm>
            <a:off x="453430" y="4062790"/>
            <a:ext cx="8137225" cy="1612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19"/>
              </a:lnSpc>
            </a:pPr>
            <a:r>
              <a:rPr lang="en-US" sz="11527">
                <a:solidFill>
                  <a:srgbClr val="FFFFFF"/>
                </a:solidFill>
                <a:latin typeface="Signature"/>
                <a:ea typeface="Signature"/>
                <a:cs typeface="Signature"/>
                <a:sym typeface="Signature"/>
              </a:rPr>
              <a:t>trends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027FFDE9-E12F-C5F6-4DA9-B1274A9E905E}"/>
              </a:ext>
            </a:extLst>
          </p:cNvPr>
          <p:cNvSpPr txBox="1"/>
          <p:nvPr/>
        </p:nvSpPr>
        <p:spPr>
          <a:xfrm>
            <a:off x="1764293" y="5797821"/>
            <a:ext cx="6396102" cy="455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identify strengths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C63C5877-EFAD-032B-A356-7CF8084D022C}"/>
              </a:ext>
            </a:extLst>
          </p:cNvPr>
          <p:cNvSpPr/>
          <p:nvPr/>
        </p:nvSpPr>
        <p:spPr>
          <a:xfrm>
            <a:off x="1106431" y="5932841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2" y="0"/>
                </a:lnTo>
                <a:lnTo>
                  <a:pt x="243092" y="243092"/>
                </a:lnTo>
                <a:lnTo>
                  <a:pt x="0" y="2430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1933677F-426A-E0D9-ACE4-924CC471396F}"/>
              </a:ext>
            </a:extLst>
          </p:cNvPr>
          <p:cNvSpPr txBox="1"/>
          <p:nvPr/>
        </p:nvSpPr>
        <p:spPr>
          <a:xfrm>
            <a:off x="1764293" y="6661540"/>
            <a:ext cx="6396102" cy="455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identify coaching needs</a:t>
            </a: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64233EA7-F4B1-6C3F-9E9A-7F703023DD68}"/>
              </a:ext>
            </a:extLst>
          </p:cNvPr>
          <p:cNvSpPr/>
          <p:nvPr/>
        </p:nvSpPr>
        <p:spPr>
          <a:xfrm>
            <a:off x="1106431" y="6796560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2" y="0"/>
                </a:lnTo>
                <a:lnTo>
                  <a:pt x="243092" y="243092"/>
                </a:lnTo>
                <a:lnTo>
                  <a:pt x="0" y="2430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D9BD40A1-C0AE-F069-56A7-DEBE1CBA96D0}"/>
              </a:ext>
            </a:extLst>
          </p:cNvPr>
          <p:cNvSpPr txBox="1"/>
          <p:nvPr/>
        </p:nvSpPr>
        <p:spPr>
          <a:xfrm>
            <a:off x="1764293" y="7633862"/>
            <a:ext cx="6396102" cy="455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identify leadership priorities</a:t>
            </a:r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48FD5187-34F7-B4DD-7922-21CAB5B589C4}"/>
              </a:ext>
            </a:extLst>
          </p:cNvPr>
          <p:cNvSpPr/>
          <p:nvPr/>
        </p:nvSpPr>
        <p:spPr>
          <a:xfrm>
            <a:off x="1106431" y="7768882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2" y="0"/>
                </a:lnTo>
                <a:lnTo>
                  <a:pt x="243092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6338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521439" y="4258995"/>
            <a:ext cx="6396102" cy="455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note-taking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64617" y="3812625"/>
            <a:ext cx="7974797" cy="2589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91"/>
              </a:lnSpc>
            </a:pPr>
            <a:r>
              <a:rPr lang="en-US" sz="18671" b="1">
                <a:solidFill>
                  <a:srgbClr val="121212"/>
                </a:solidFill>
                <a:latin typeface="Fontuna Bold"/>
                <a:ea typeface="Fontuna Bold"/>
                <a:cs typeface="Fontuna Bold"/>
                <a:sym typeface="Fontuna Bold"/>
              </a:rPr>
              <a:t>WALKTHROUGH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8917" y="5536463"/>
            <a:ext cx="7329615" cy="1309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13"/>
              </a:lnSpc>
            </a:pPr>
            <a:r>
              <a:rPr lang="en-US" sz="9352">
                <a:solidFill>
                  <a:srgbClr val="121212"/>
                </a:solidFill>
                <a:latin typeface="Signature"/>
                <a:ea typeface="Signature"/>
                <a:cs typeface="Signature"/>
                <a:sym typeface="Signature"/>
              </a:rPr>
              <a:t>trends</a:t>
            </a:r>
          </a:p>
        </p:txBody>
      </p:sp>
      <p:sp>
        <p:nvSpPr>
          <p:cNvPr id="5" name="AutoShape 5"/>
          <p:cNvSpPr/>
          <p:nvPr/>
        </p:nvSpPr>
        <p:spPr>
          <a:xfrm flipV="1">
            <a:off x="8972814" y="3982733"/>
            <a:ext cx="8132995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>
            <a:off x="8972814" y="8511910"/>
            <a:ext cx="8132995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>
            <a:off x="8972814" y="1757246"/>
            <a:ext cx="8132995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9144000" y="2200689"/>
            <a:ext cx="8115300" cy="158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12"/>
              </a:lnSpc>
            </a:pPr>
            <a:r>
              <a:rPr lang="en-US" sz="7210" b="1" spc="475">
                <a:solidFill>
                  <a:srgbClr val="121212"/>
                </a:solidFill>
                <a:latin typeface="Fontuna Bold"/>
                <a:ea typeface="Fontuna Bold"/>
                <a:cs typeface="Fontuna Bold"/>
                <a:sym typeface="Fontuna Bold"/>
              </a:rPr>
              <a:t>Based on walkthrough data, we offered PD on:</a:t>
            </a:r>
          </a:p>
        </p:txBody>
      </p:sp>
      <p:sp>
        <p:nvSpPr>
          <p:cNvPr id="9" name="Freeform 9"/>
          <p:cNvSpPr/>
          <p:nvPr/>
        </p:nvSpPr>
        <p:spPr>
          <a:xfrm>
            <a:off x="9863576" y="4394014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3" y="0"/>
                </a:lnTo>
                <a:lnTo>
                  <a:pt x="243093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0521439" y="5057877"/>
            <a:ext cx="6396102" cy="455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content review</a:t>
            </a:r>
          </a:p>
        </p:txBody>
      </p:sp>
      <p:sp>
        <p:nvSpPr>
          <p:cNvPr id="11" name="Freeform 11"/>
          <p:cNvSpPr/>
          <p:nvPr/>
        </p:nvSpPr>
        <p:spPr>
          <a:xfrm>
            <a:off x="9863576" y="5192896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3" y="0"/>
                </a:lnTo>
                <a:lnTo>
                  <a:pt x="243093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0521439" y="5884301"/>
            <a:ext cx="6396102" cy="455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test-taking strategies</a:t>
            </a:r>
          </a:p>
        </p:txBody>
      </p:sp>
      <p:sp>
        <p:nvSpPr>
          <p:cNvPr id="13" name="Freeform 13"/>
          <p:cNvSpPr/>
          <p:nvPr/>
        </p:nvSpPr>
        <p:spPr>
          <a:xfrm>
            <a:off x="9863576" y="6019321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3" y="0"/>
                </a:lnTo>
                <a:lnTo>
                  <a:pt x="243093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0521439" y="6710726"/>
            <a:ext cx="6396102" cy="455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classroom management</a:t>
            </a:r>
          </a:p>
        </p:txBody>
      </p:sp>
      <p:sp>
        <p:nvSpPr>
          <p:cNvPr id="15" name="Freeform 15"/>
          <p:cNvSpPr/>
          <p:nvPr/>
        </p:nvSpPr>
        <p:spPr>
          <a:xfrm>
            <a:off x="9863576" y="6845745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3" y="0"/>
                </a:lnTo>
                <a:lnTo>
                  <a:pt x="243093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10521439" y="7466814"/>
            <a:ext cx="6396102" cy="455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student-led discussion</a:t>
            </a:r>
          </a:p>
        </p:txBody>
      </p:sp>
      <p:sp>
        <p:nvSpPr>
          <p:cNvPr id="17" name="Freeform 17"/>
          <p:cNvSpPr/>
          <p:nvPr/>
        </p:nvSpPr>
        <p:spPr>
          <a:xfrm>
            <a:off x="9863576" y="7601833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3" y="0"/>
                </a:lnTo>
                <a:lnTo>
                  <a:pt x="243093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0769" y="721402"/>
            <a:ext cx="14709681" cy="8844196"/>
          </a:xfrm>
          <a:custGeom>
            <a:avLst/>
            <a:gdLst/>
            <a:ahLst/>
            <a:cxnLst/>
            <a:rect l="l" t="t" r="r" b="b"/>
            <a:pathLst>
              <a:path w="14709681" h="8844196">
                <a:moveTo>
                  <a:pt x="0" y="0"/>
                </a:moveTo>
                <a:lnTo>
                  <a:pt x="14709682" y="0"/>
                </a:lnTo>
                <a:lnTo>
                  <a:pt x="14709682" y="8844196"/>
                </a:lnTo>
                <a:lnTo>
                  <a:pt x="0" y="88441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4632462" y="1352550"/>
            <a:ext cx="11503465" cy="2543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70"/>
              </a:lnSpc>
            </a:pPr>
            <a:r>
              <a:rPr lang="en-US" sz="18273" b="1">
                <a:solidFill>
                  <a:srgbClr val="FFFFFF"/>
                </a:solidFill>
                <a:latin typeface="Fontuna Bold"/>
                <a:ea typeface="Fontuna Bold"/>
                <a:cs typeface="Fontuna Bold"/>
                <a:sym typeface="Fontuna Bold"/>
              </a:rPr>
              <a:t>MONDAY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03887" y="2826247"/>
            <a:ext cx="11068702" cy="1450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59"/>
              </a:lnSpc>
            </a:pPr>
            <a:r>
              <a:rPr lang="en-US" sz="10339">
                <a:solidFill>
                  <a:srgbClr val="FFFFFF"/>
                </a:solidFill>
                <a:latin typeface="Signature"/>
                <a:ea typeface="Signature"/>
                <a:cs typeface="Signature"/>
                <a:sym typeface="Signature"/>
              </a:rPr>
              <a:t>Morning Move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09702" y="4599790"/>
            <a:ext cx="10148985" cy="1020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3"/>
              </a:lnSpc>
            </a:pPr>
            <a:r>
              <a:rPr lang="en-US" sz="293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Review one month of walkthrough data and identify    your top three instructional trends.</a:t>
            </a:r>
          </a:p>
        </p:txBody>
      </p:sp>
      <p:sp>
        <p:nvSpPr>
          <p:cNvPr id="6" name="Freeform 6"/>
          <p:cNvSpPr/>
          <p:nvPr/>
        </p:nvSpPr>
        <p:spPr>
          <a:xfrm>
            <a:off x="1860667" y="8605753"/>
            <a:ext cx="600422" cy="600422"/>
          </a:xfrm>
          <a:custGeom>
            <a:avLst/>
            <a:gdLst/>
            <a:ahLst/>
            <a:cxnLst/>
            <a:rect l="l" t="t" r="r" b="b"/>
            <a:pathLst>
              <a:path w="600422" h="600422">
                <a:moveTo>
                  <a:pt x="0" y="0"/>
                </a:moveTo>
                <a:lnTo>
                  <a:pt x="600422" y="0"/>
                </a:lnTo>
                <a:lnTo>
                  <a:pt x="600422" y="600422"/>
                </a:lnTo>
                <a:lnTo>
                  <a:pt x="0" y="6004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701165" y="353073"/>
            <a:ext cx="869525" cy="869525"/>
          </a:xfrm>
          <a:custGeom>
            <a:avLst/>
            <a:gdLst/>
            <a:ahLst/>
            <a:cxnLst/>
            <a:rect l="l" t="t" r="r" b="b"/>
            <a:pathLst>
              <a:path w="869525" h="869525">
                <a:moveTo>
                  <a:pt x="0" y="0"/>
                </a:moveTo>
                <a:lnTo>
                  <a:pt x="869525" y="0"/>
                </a:lnTo>
                <a:lnTo>
                  <a:pt x="869525" y="869525"/>
                </a:lnTo>
                <a:lnTo>
                  <a:pt x="0" y="8695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482253" y="2547799"/>
            <a:ext cx="8333001" cy="3135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22"/>
              </a:lnSpc>
            </a:pPr>
            <a:r>
              <a:rPr lang="en-US" sz="22474" b="1">
                <a:solidFill>
                  <a:srgbClr val="121212"/>
                </a:solidFill>
                <a:latin typeface="Fontuna Bold"/>
                <a:ea typeface="Fontuna Bold"/>
                <a:cs typeface="Fontuna Bold"/>
                <a:sym typeface="Fontuna Bold"/>
              </a:rPr>
              <a:t>COACHING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696210" y="1750340"/>
            <a:ext cx="7563090" cy="17837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79"/>
              </a:lnSpc>
            </a:pPr>
            <a:r>
              <a:rPr lang="en-US" sz="12716">
                <a:solidFill>
                  <a:srgbClr val="121212"/>
                </a:solidFill>
                <a:latin typeface="Signature"/>
                <a:ea typeface="Signature"/>
                <a:cs typeface="Signature"/>
                <a:sym typeface="Signature"/>
              </a:rPr>
              <a:t>from feedback to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371979" y="269407"/>
            <a:ext cx="9110274" cy="9603102"/>
            <a:chOff x="0" y="0"/>
            <a:chExt cx="1260043" cy="132820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60043" cy="1328206"/>
            </a:xfrm>
            <a:custGeom>
              <a:avLst/>
              <a:gdLst/>
              <a:ahLst/>
              <a:cxnLst/>
              <a:rect l="l" t="t" r="r" b="b"/>
              <a:pathLst>
                <a:path w="1260043" h="1328206">
                  <a:moveTo>
                    <a:pt x="0" y="0"/>
                  </a:moveTo>
                  <a:lnTo>
                    <a:pt x="1260043" y="0"/>
                  </a:lnTo>
                  <a:lnTo>
                    <a:pt x="1260043" y="1328206"/>
                  </a:lnTo>
                  <a:lnTo>
                    <a:pt x="0" y="1328206"/>
                  </a:lnTo>
                  <a:close/>
                </a:path>
              </a:pathLst>
            </a:custGeom>
            <a:blipFill>
              <a:blip r:embed="rId2"/>
              <a:stretch>
                <a:fillRect l="-28985" r="-2898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225148" y="6073522"/>
            <a:ext cx="6396102" cy="455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classroom trends</a:t>
            </a:r>
          </a:p>
        </p:txBody>
      </p:sp>
      <p:sp>
        <p:nvSpPr>
          <p:cNvPr id="7" name="Freeform 7"/>
          <p:cNvSpPr/>
          <p:nvPr/>
        </p:nvSpPr>
        <p:spPr>
          <a:xfrm>
            <a:off x="10567285" y="6208542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3" y="0"/>
                </a:lnTo>
                <a:lnTo>
                  <a:pt x="243093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1225148" y="6872404"/>
            <a:ext cx="6396102" cy="455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concerns persist</a:t>
            </a:r>
          </a:p>
        </p:txBody>
      </p:sp>
      <p:sp>
        <p:nvSpPr>
          <p:cNvPr id="9" name="Freeform 9"/>
          <p:cNvSpPr/>
          <p:nvPr/>
        </p:nvSpPr>
        <p:spPr>
          <a:xfrm>
            <a:off x="10567285" y="7007424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3" y="0"/>
                </a:lnTo>
                <a:lnTo>
                  <a:pt x="243093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1225148" y="7698829"/>
            <a:ext cx="6396102" cy="455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immediate improvement needed</a:t>
            </a:r>
          </a:p>
        </p:txBody>
      </p:sp>
      <p:sp>
        <p:nvSpPr>
          <p:cNvPr id="11" name="Freeform 11"/>
          <p:cNvSpPr/>
          <p:nvPr/>
        </p:nvSpPr>
        <p:spPr>
          <a:xfrm>
            <a:off x="10567285" y="7833848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3" y="0"/>
                </a:lnTo>
                <a:lnTo>
                  <a:pt x="243093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58200" y="4193673"/>
            <a:ext cx="929980" cy="1089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31"/>
              </a:lnSpc>
            </a:pPr>
            <a:r>
              <a:rPr lang="en-US" sz="6308" b="1" spc="416">
                <a:solidFill>
                  <a:srgbClr val="121212"/>
                </a:solidFill>
                <a:latin typeface="Fontuna Bold"/>
                <a:ea typeface="Fontuna Bold"/>
                <a:cs typeface="Fontuna Bold"/>
                <a:sym typeface="Fontuna Bold"/>
              </a:rPr>
              <a:t>01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158200" y="5184953"/>
            <a:ext cx="929980" cy="1089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31"/>
              </a:lnSpc>
            </a:pPr>
            <a:r>
              <a:rPr lang="en-US" sz="6308" b="1" spc="416">
                <a:solidFill>
                  <a:srgbClr val="121212"/>
                </a:solidFill>
                <a:latin typeface="Fontuna Bold"/>
                <a:ea typeface="Fontuna Bold"/>
                <a:cs typeface="Fontuna Bold"/>
                <a:sym typeface="Fontuna Bold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58200" y="6178625"/>
            <a:ext cx="929980" cy="1089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31"/>
              </a:lnSpc>
            </a:pPr>
            <a:r>
              <a:rPr lang="en-US" sz="6308" b="1" spc="416">
                <a:solidFill>
                  <a:srgbClr val="121212"/>
                </a:solidFill>
                <a:latin typeface="Fontuna Bold"/>
                <a:ea typeface="Fontuna Bold"/>
                <a:cs typeface="Fontuna Bold"/>
                <a:sym typeface="Fontuna Bold"/>
              </a:rPr>
              <a:t>03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158200" y="7177977"/>
            <a:ext cx="929980" cy="1089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31"/>
              </a:lnSpc>
            </a:pPr>
            <a:r>
              <a:rPr lang="en-US" sz="6308" b="1" spc="416">
                <a:solidFill>
                  <a:srgbClr val="121212"/>
                </a:solidFill>
                <a:latin typeface="Fontuna Bold"/>
                <a:ea typeface="Fontuna Bold"/>
                <a:cs typeface="Fontuna Bold"/>
                <a:sym typeface="Fontuna Bold"/>
              </a:rPr>
              <a:t>04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58200" y="8169257"/>
            <a:ext cx="929980" cy="1089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31"/>
              </a:lnSpc>
            </a:pPr>
            <a:r>
              <a:rPr lang="en-US" sz="6308" b="1" spc="416">
                <a:solidFill>
                  <a:srgbClr val="121212"/>
                </a:solidFill>
                <a:latin typeface="Fontuna Bold"/>
                <a:ea typeface="Fontuna Bold"/>
                <a:cs typeface="Fontuna Bold"/>
                <a:sym typeface="Fontuna Bold"/>
              </a:rPr>
              <a:t>05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779254" y="1472760"/>
            <a:ext cx="12729493" cy="2480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54"/>
              </a:lnSpc>
            </a:pPr>
            <a:r>
              <a:rPr lang="en-US" sz="17786" b="1">
                <a:solidFill>
                  <a:srgbClr val="121212"/>
                </a:solidFill>
                <a:latin typeface="Fontuna Bold"/>
                <a:ea typeface="Fontuna Bold"/>
                <a:cs typeface="Fontuna Bold"/>
                <a:sym typeface="Fontuna Bold"/>
              </a:rPr>
              <a:t>COACHING</a:t>
            </a:r>
          </a:p>
        </p:txBody>
      </p:sp>
      <p:sp>
        <p:nvSpPr>
          <p:cNvPr id="8" name="AutoShape 8"/>
          <p:cNvSpPr/>
          <p:nvPr/>
        </p:nvSpPr>
        <p:spPr>
          <a:xfrm flipV="1">
            <a:off x="1897545" y="5275072"/>
            <a:ext cx="14492909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>
            <a:off x="1897545" y="6265663"/>
            <a:ext cx="14492909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flipV="1">
            <a:off x="1897545" y="7256254"/>
            <a:ext cx="14492909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>
            <a:off x="1897545" y="8246845"/>
            <a:ext cx="14492909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flipV="1">
            <a:off x="1897545" y="9237436"/>
            <a:ext cx="14492909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>
            <a:off x="1897545" y="4318690"/>
            <a:ext cx="14492909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4689950" y="815037"/>
            <a:ext cx="8679500" cy="1522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94"/>
              </a:lnSpc>
            </a:pPr>
            <a:r>
              <a:rPr lang="en-US" sz="10937">
                <a:solidFill>
                  <a:srgbClr val="121212"/>
                </a:solidFill>
                <a:latin typeface="Signature"/>
                <a:ea typeface="Signature"/>
                <a:cs typeface="Signature"/>
                <a:sym typeface="Signature"/>
              </a:rPr>
              <a:t>relay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88180" y="4479872"/>
            <a:ext cx="6396102" cy="663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22"/>
              </a:lnSpc>
            </a:pPr>
            <a:r>
              <a:rPr lang="en-US" sz="3872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determine focus area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88180" y="5436997"/>
            <a:ext cx="12884060" cy="663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22"/>
              </a:lnSpc>
            </a:pPr>
            <a:r>
              <a:rPr lang="en-US" sz="3872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identify one high-leverage, actionable teaching skill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088180" y="6427588"/>
            <a:ext cx="9688022" cy="663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22"/>
              </a:lnSpc>
            </a:pPr>
            <a:r>
              <a:rPr lang="en-US" sz="3872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practice/model the strategy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088180" y="7419259"/>
            <a:ext cx="6396102" cy="663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22"/>
              </a:lnSpc>
            </a:pPr>
            <a:r>
              <a:rPr lang="en-US" sz="3872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set follow-up expectations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088180" y="8377551"/>
            <a:ext cx="6396102" cy="663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22"/>
              </a:lnSpc>
            </a:pPr>
            <a:r>
              <a:rPr lang="en-US" sz="3872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check implementation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482253" y="355132"/>
            <a:ext cx="8333001" cy="3135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22"/>
              </a:lnSpc>
            </a:pPr>
            <a:r>
              <a:rPr lang="en-US" sz="22474" b="1">
                <a:solidFill>
                  <a:srgbClr val="121212"/>
                </a:solidFill>
                <a:latin typeface="Fontuna Bold"/>
                <a:ea typeface="Fontuna Bold"/>
                <a:cs typeface="Fontuna Bold"/>
                <a:sym typeface="Fontuna Bold"/>
              </a:rPr>
              <a:t>COACHING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88194" y="2210385"/>
            <a:ext cx="7563090" cy="17837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79"/>
              </a:lnSpc>
            </a:pPr>
            <a:r>
              <a:rPr lang="en-US" sz="12716">
                <a:solidFill>
                  <a:srgbClr val="121212"/>
                </a:solidFill>
                <a:latin typeface="Signature"/>
                <a:ea typeface="Signature"/>
                <a:cs typeface="Signature"/>
                <a:sym typeface="Signature"/>
              </a:rPr>
              <a:t>conversation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371979" y="269407"/>
            <a:ext cx="9110274" cy="9603102"/>
            <a:chOff x="0" y="0"/>
            <a:chExt cx="1260043" cy="132820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60043" cy="1328206"/>
            </a:xfrm>
            <a:custGeom>
              <a:avLst/>
              <a:gdLst/>
              <a:ahLst/>
              <a:cxnLst/>
              <a:rect l="l" t="t" r="r" b="b"/>
              <a:pathLst>
                <a:path w="1260043" h="1328206">
                  <a:moveTo>
                    <a:pt x="0" y="0"/>
                  </a:moveTo>
                  <a:lnTo>
                    <a:pt x="1260043" y="0"/>
                  </a:lnTo>
                  <a:lnTo>
                    <a:pt x="1260043" y="1328206"/>
                  </a:lnTo>
                  <a:lnTo>
                    <a:pt x="0" y="1328206"/>
                  </a:lnTo>
                  <a:close/>
                </a:path>
              </a:pathLst>
            </a:custGeom>
            <a:blipFill>
              <a:blip r:embed="rId2"/>
              <a:stretch>
                <a:fillRect l="-30291" t="-4260" r="-29102" b="-915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526876" y="4211137"/>
            <a:ext cx="7024408" cy="4621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13"/>
              </a:lnSpc>
            </a:pPr>
            <a:r>
              <a:rPr lang="en-US" sz="2938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Scenarios:</a:t>
            </a:r>
          </a:p>
          <a:p>
            <a:pPr algn="l">
              <a:lnSpc>
                <a:spcPts val="4113"/>
              </a:lnSpc>
            </a:pPr>
            <a:r>
              <a:rPr lang="en-US" sz="2938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A - Students are watching videos without notes or an assignment.</a:t>
            </a:r>
          </a:p>
          <a:p>
            <a:pPr algn="l">
              <a:lnSpc>
                <a:spcPts val="4113"/>
              </a:lnSpc>
            </a:pPr>
            <a:endParaRPr lang="en-US" sz="2938">
              <a:solidFill>
                <a:srgbClr val="121212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4113"/>
              </a:lnSpc>
            </a:pPr>
            <a:r>
              <a:rPr lang="en-US" sz="2938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B - Students are in the shop wearing Crocs and no safety equipment.</a:t>
            </a:r>
          </a:p>
          <a:p>
            <a:pPr algn="l">
              <a:lnSpc>
                <a:spcPts val="4113"/>
              </a:lnSpc>
            </a:pPr>
            <a:endParaRPr lang="en-US" sz="2938">
              <a:solidFill>
                <a:srgbClr val="121212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4113"/>
              </a:lnSpc>
            </a:pPr>
            <a:r>
              <a:rPr lang="en-US" sz="2938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C - Students have 45 minutes left in class but no assigned tasks.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0769" y="721402"/>
            <a:ext cx="14709681" cy="8844196"/>
          </a:xfrm>
          <a:custGeom>
            <a:avLst/>
            <a:gdLst/>
            <a:ahLst/>
            <a:cxnLst/>
            <a:rect l="l" t="t" r="r" b="b"/>
            <a:pathLst>
              <a:path w="14709681" h="8844196">
                <a:moveTo>
                  <a:pt x="0" y="0"/>
                </a:moveTo>
                <a:lnTo>
                  <a:pt x="14709682" y="0"/>
                </a:lnTo>
                <a:lnTo>
                  <a:pt x="14709682" y="8844196"/>
                </a:lnTo>
                <a:lnTo>
                  <a:pt x="0" y="88441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4632462" y="1352550"/>
            <a:ext cx="11503465" cy="2543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70"/>
              </a:lnSpc>
            </a:pPr>
            <a:r>
              <a:rPr lang="en-US" sz="18273" b="1">
                <a:solidFill>
                  <a:srgbClr val="FFFFFF"/>
                </a:solidFill>
                <a:latin typeface="Fontuna Bold"/>
                <a:ea typeface="Fontuna Bold"/>
                <a:cs typeface="Fontuna Bold"/>
                <a:sym typeface="Fontuna Bold"/>
              </a:rPr>
              <a:t>MONDAY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03887" y="2826247"/>
            <a:ext cx="11068702" cy="1450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59"/>
              </a:lnSpc>
            </a:pPr>
            <a:r>
              <a:rPr lang="en-US" sz="10339">
                <a:solidFill>
                  <a:srgbClr val="FFFFFF"/>
                </a:solidFill>
                <a:latin typeface="Signature"/>
                <a:ea typeface="Signature"/>
                <a:cs typeface="Signature"/>
                <a:sym typeface="Signature"/>
              </a:rPr>
              <a:t>Morning Move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09702" y="4599790"/>
            <a:ext cx="10148985" cy="1020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3"/>
              </a:lnSpc>
            </a:pPr>
            <a:r>
              <a:rPr lang="en-US" sz="293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Schedule one coaching conversation focused on a   single, actionable improvement goal.</a:t>
            </a:r>
          </a:p>
        </p:txBody>
      </p:sp>
      <p:sp>
        <p:nvSpPr>
          <p:cNvPr id="6" name="Freeform 6"/>
          <p:cNvSpPr/>
          <p:nvPr/>
        </p:nvSpPr>
        <p:spPr>
          <a:xfrm>
            <a:off x="1860667" y="8605753"/>
            <a:ext cx="600422" cy="600422"/>
          </a:xfrm>
          <a:custGeom>
            <a:avLst/>
            <a:gdLst/>
            <a:ahLst/>
            <a:cxnLst/>
            <a:rect l="l" t="t" r="r" b="b"/>
            <a:pathLst>
              <a:path w="600422" h="600422">
                <a:moveTo>
                  <a:pt x="0" y="0"/>
                </a:moveTo>
                <a:lnTo>
                  <a:pt x="600422" y="0"/>
                </a:lnTo>
                <a:lnTo>
                  <a:pt x="600422" y="600422"/>
                </a:lnTo>
                <a:lnTo>
                  <a:pt x="0" y="6004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701165" y="353073"/>
            <a:ext cx="869525" cy="869525"/>
          </a:xfrm>
          <a:custGeom>
            <a:avLst/>
            <a:gdLst/>
            <a:ahLst/>
            <a:cxnLst/>
            <a:rect l="l" t="t" r="r" b="b"/>
            <a:pathLst>
              <a:path w="869525" h="869525">
                <a:moveTo>
                  <a:pt x="0" y="0"/>
                </a:moveTo>
                <a:lnTo>
                  <a:pt x="869525" y="0"/>
                </a:lnTo>
                <a:lnTo>
                  <a:pt x="869525" y="869525"/>
                </a:lnTo>
                <a:lnTo>
                  <a:pt x="0" y="8695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521439" y="1975204"/>
            <a:ext cx="6396102" cy="638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sz="1872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identify classroom structures through walkthroughs/rounds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270755" y="1623896"/>
            <a:ext cx="1063013" cy="1236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95"/>
              </a:lnSpc>
            </a:pPr>
            <a:r>
              <a:rPr lang="en-US" sz="7210" b="1" spc="475">
                <a:solidFill>
                  <a:srgbClr val="121212"/>
                </a:solidFill>
                <a:latin typeface="Fontuna Bold"/>
                <a:ea typeface="Fontuna Bold"/>
                <a:cs typeface="Fontuna Bold"/>
                <a:sym typeface="Fontuna Bold"/>
              </a:rPr>
              <a:t>01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521439" y="3212388"/>
            <a:ext cx="6396102" cy="320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sz="1872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secure host classrooms with instructor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270755" y="2756979"/>
            <a:ext cx="1063013" cy="1235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95"/>
              </a:lnSpc>
            </a:pPr>
            <a:r>
              <a:rPr lang="en-US" sz="7210" b="1" spc="475">
                <a:solidFill>
                  <a:srgbClr val="121212"/>
                </a:solidFill>
                <a:latin typeface="Fontuna Bold"/>
                <a:ea typeface="Fontuna Bold"/>
                <a:cs typeface="Fontuna Bold"/>
                <a:sym typeface="Fontuna Bold"/>
              </a:rPr>
              <a:t>02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521439" y="4363733"/>
            <a:ext cx="6396102" cy="320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sz="1872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build and communicate schedule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270755" y="3892794"/>
            <a:ext cx="1063013" cy="1235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95"/>
              </a:lnSpc>
            </a:pPr>
            <a:r>
              <a:rPr lang="en-US" sz="7210" b="1" spc="475">
                <a:solidFill>
                  <a:srgbClr val="121212"/>
                </a:solidFill>
                <a:latin typeface="Fontuna Bold"/>
                <a:ea typeface="Fontuna Bold"/>
                <a:cs typeface="Fontuna Bold"/>
                <a:sym typeface="Fontuna Bold"/>
              </a:rPr>
              <a:t>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521439" y="5524602"/>
            <a:ext cx="6396102" cy="320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sz="1872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develop note catching strategy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270755" y="5035103"/>
            <a:ext cx="1063013" cy="1235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95"/>
              </a:lnSpc>
            </a:pPr>
            <a:r>
              <a:rPr lang="en-US" sz="7210" b="1" spc="475">
                <a:solidFill>
                  <a:srgbClr val="121212"/>
                </a:solidFill>
                <a:latin typeface="Fontuna Bold"/>
                <a:ea typeface="Fontuna Bold"/>
                <a:cs typeface="Fontuna Bold"/>
                <a:sym typeface="Fontuna Bold"/>
              </a:rPr>
              <a:t>04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521439" y="6447346"/>
            <a:ext cx="6396102" cy="650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sz="1872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frontload before - set expectations and provide specific look-</a:t>
            </a:r>
            <a:r>
              <a:rPr lang="en-US" sz="1872" err="1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fors</a:t>
            </a:r>
            <a:endParaRPr lang="en-US" sz="1872">
              <a:solidFill>
                <a:srgbClr val="12121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270755" y="6168185"/>
            <a:ext cx="1063013" cy="1235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95"/>
              </a:lnSpc>
            </a:pPr>
            <a:r>
              <a:rPr lang="en-US" sz="7210" b="1" spc="475">
                <a:solidFill>
                  <a:srgbClr val="121212"/>
                </a:solidFill>
                <a:latin typeface="Fontuna Bold"/>
                <a:ea typeface="Fontuna Bold"/>
                <a:cs typeface="Fontuna Bold"/>
                <a:sym typeface="Fontuna Bold"/>
              </a:rPr>
              <a:t>05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521439" y="7436389"/>
            <a:ext cx="6396102" cy="980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sz="1872">
                <a:solidFill>
                  <a:srgbClr val="121212"/>
                </a:solidFill>
                <a:latin typeface="Inter"/>
                <a:ea typeface="Inter"/>
                <a:cs typeface="Inter"/>
                <a:sym typeface="Inter"/>
              </a:rPr>
              <a:t>debrief after - What did you see that you’d like to adapt for your class? What support do you need to make that happen? Act on it!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270755" y="7304000"/>
            <a:ext cx="1063013" cy="1235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95"/>
              </a:lnSpc>
            </a:pPr>
            <a:r>
              <a:rPr lang="en-US" sz="7210" b="1" spc="475">
                <a:solidFill>
                  <a:srgbClr val="121212"/>
                </a:solidFill>
                <a:latin typeface="Fontuna Bold"/>
                <a:ea typeface="Fontuna Bold"/>
                <a:cs typeface="Fontuna Bold"/>
                <a:sym typeface="Fontuna Bold"/>
              </a:rPr>
              <a:t>06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3268194"/>
            <a:ext cx="7329615" cy="2315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72"/>
              </a:lnSpc>
            </a:pPr>
            <a:r>
              <a:rPr lang="en-US" sz="16671" b="1">
                <a:solidFill>
                  <a:srgbClr val="121212"/>
                </a:solidFill>
                <a:latin typeface="Fontuna Bold"/>
                <a:ea typeface="Fontuna Bold"/>
                <a:cs typeface="Fontuna Bold"/>
                <a:sym typeface="Fontuna Bold"/>
              </a:rPr>
              <a:t>INSTRUCTIONAL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4580486"/>
            <a:ext cx="7329615" cy="1309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13"/>
              </a:lnSpc>
            </a:pPr>
            <a:r>
              <a:rPr lang="en-US" sz="9352">
                <a:solidFill>
                  <a:srgbClr val="121212"/>
                </a:solidFill>
                <a:latin typeface="Signature"/>
                <a:ea typeface="Signature"/>
                <a:cs typeface="Signature"/>
                <a:sym typeface="Signature"/>
              </a:rPr>
              <a:t>rounds</a:t>
            </a:r>
          </a:p>
        </p:txBody>
      </p:sp>
      <p:sp>
        <p:nvSpPr>
          <p:cNvPr id="16" name="AutoShape 16"/>
          <p:cNvSpPr/>
          <p:nvPr/>
        </p:nvSpPr>
        <p:spPr>
          <a:xfrm flipV="1">
            <a:off x="8972814" y="2850438"/>
            <a:ext cx="8132995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" name="AutoShape 17"/>
          <p:cNvSpPr/>
          <p:nvPr/>
        </p:nvSpPr>
        <p:spPr>
          <a:xfrm flipV="1">
            <a:off x="8972814" y="3982733"/>
            <a:ext cx="8132995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" name="AutoShape 18"/>
          <p:cNvSpPr/>
          <p:nvPr/>
        </p:nvSpPr>
        <p:spPr>
          <a:xfrm>
            <a:off x="8972814" y="5115027"/>
            <a:ext cx="8132995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9" name="AutoShape 19"/>
          <p:cNvSpPr/>
          <p:nvPr/>
        </p:nvSpPr>
        <p:spPr>
          <a:xfrm>
            <a:off x="8972814" y="6247321"/>
            <a:ext cx="8132995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0" name="AutoShape 20"/>
          <p:cNvSpPr/>
          <p:nvPr/>
        </p:nvSpPr>
        <p:spPr>
          <a:xfrm>
            <a:off x="8972814" y="7379615"/>
            <a:ext cx="8132995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1" name="AutoShape 21"/>
          <p:cNvSpPr/>
          <p:nvPr/>
        </p:nvSpPr>
        <p:spPr>
          <a:xfrm>
            <a:off x="8972814" y="8511910"/>
            <a:ext cx="8132995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2" name="AutoShape 22"/>
          <p:cNvSpPr/>
          <p:nvPr/>
        </p:nvSpPr>
        <p:spPr>
          <a:xfrm>
            <a:off x="8972814" y="1757246"/>
            <a:ext cx="8132995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892846" y="1792801"/>
            <a:ext cx="6301126" cy="2603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1984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19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ontuna Bold"/>
                <a:ea typeface="Fontuna Bold"/>
                <a:cs typeface="Fontuna Bold"/>
                <a:sym typeface="Fontuna Bold"/>
              </a:rPr>
              <a:t>FOCUSED</a:t>
            </a:r>
          </a:p>
        </p:txBody>
      </p:sp>
      <p:sp>
        <p:nvSpPr>
          <p:cNvPr id="3" name="AutoShape 3"/>
          <p:cNvSpPr/>
          <p:nvPr/>
        </p:nvSpPr>
        <p:spPr>
          <a:xfrm>
            <a:off x="-1414694" y="735461"/>
            <a:ext cx="20162241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-749971" y="9534209"/>
            <a:ext cx="20666822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-892846" y="3333050"/>
            <a:ext cx="6301126" cy="1557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1189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22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ture"/>
                <a:ea typeface="Signature"/>
                <a:cs typeface="Signature"/>
                <a:sym typeface="Signature"/>
              </a:rPr>
              <a:t>deliverables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6018500" y="1106962"/>
            <a:ext cx="5693215" cy="8055746"/>
            <a:chOff x="0" y="0"/>
            <a:chExt cx="911664" cy="12899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11664" cy="1289980"/>
            </a:xfrm>
            <a:custGeom>
              <a:avLst/>
              <a:gdLst/>
              <a:ahLst/>
              <a:cxnLst/>
              <a:rect l="l" t="t" r="r" b="b"/>
              <a:pathLst>
                <a:path w="911664" h="1289980">
                  <a:moveTo>
                    <a:pt x="0" y="0"/>
                  </a:moveTo>
                  <a:lnTo>
                    <a:pt x="911664" y="0"/>
                  </a:lnTo>
                  <a:lnTo>
                    <a:pt x="911664" y="1289980"/>
                  </a:lnTo>
                  <a:lnTo>
                    <a:pt x="0" y="1289980"/>
                  </a:lnTo>
                  <a:close/>
                </a:path>
              </a:pathLst>
            </a:custGeom>
            <a:blipFill>
              <a:blip r:embed="rId2"/>
              <a:stretch>
                <a:fillRect l="-4669" r="-466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188584" y="1115627"/>
            <a:ext cx="5693215" cy="8055746"/>
            <a:chOff x="0" y="0"/>
            <a:chExt cx="911664" cy="12899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11664" cy="1289980"/>
            </a:xfrm>
            <a:custGeom>
              <a:avLst/>
              <a:gdLst/>
              <a:ahLst/>
              <a:cxnLst/>
              <a:rect l="l" t="t" r="r" b="b"/>
              <a:pathLst>
                <a:path w="911664" h="1289980">
                  <a:moveTo>
                    <a:pt x="0" y="0"/>
                  </a:moveTo>
                  <a:lnTo>
                    <a:pt x="911664" y="0"/>
                  </a:lnTo>
                  <a:lnTo>
                    <a:pt x="911664" y="1289980"/>
                  </a:lnTo>
                  <a:lnTo>
                    <a:pt x="0" y="1289980"/>
                  </a:lnTo>
                  <a:close/>
                </a:path>
              </a:pathLst>
            </a:custGeom>
            <a:blipFill>
              <a:blip r:embed="rId3"/>
              <a:stretch>
                <a:fillRect l="-5055" r="-50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1378" y="924793"/>
            <a:ext cx="9118697" cy="2764378"/>
            <a:chOff x="0" y="0"/>
            <a:chExt cx="1739712" cy="5274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39712" cy="527402"/>
            </a:xfrm>
            <a:custGeom>
              <a:avLst/>
              <a:gdLst/>
              <a:ahLst/>
              <a:cxnLst/>
              <a:rect l="l" t="t" r="r" b="b"/>
              <a:pathLst>
                <a:path w="1739712" h="527402">
                  <a:moveTo>
                    <a:pt x="0" y="0"/>
                  </a:moveTo>
                  <a:lnTo>
                    <a:pt x="1739712" y="0"/>
                  </a:lnTo>
                  <a:lnTo>
                    <a:pt x="1739712" y="527402"/>
                  </a:lnTo>
                  <a:lnTo>
                    <a:pt x="0" y="527402"/>
                  </a:lnTo>
                  <a:close/>
                </a:path>
              </a:pathLst>
            </a:custGeom>
            <a:blipFill>
              <a:blip r:embed="rId2"/>
              <a:stretch>
                <a:fillRect l="-5520" t="-7" b="-441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724035" y="3860621"/>
            <a:ext cx="8036593" cy="2803833"/>
            <a:chOff x="0" y="0"/>
            <a:chExt cx="2019829" cy="70468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9829" cy="704685"/>
            </a:xfrm>
            <a:custGeom>
              <a:avLst/>
              <a:gdLst/>
              <a:ahLst/>
              <a:cxnLst/>
              <a:rect l="l" t="t" r="r" b="b"/>
              <a:pathLst>
                <a:path w="2019829" h="704685">
                  <a:moveTo>
                    <a:pt x="0" y="0"/>
                  </a:moveTo>
                  <a:lnTo>
                    <a:pt x="2019829" y="0"/>
                  </a:lnTo>
                  <a:lnTo>
                    <a:pt x="2019829" y="704685"/>
                  </a:lnTo>
                  <a:lnTo>
                    <a:pt x="0" y="704685"/>
                  </a:lnTo>
                  <a:close/>
                </a:path>
              </a:pathLst>
            </a:custGeom>
            <a:blipFill>
              <a:blip r:embed="rId3"/>
              <a:stretch>
                <a:fillRect l="-5647" t="-14652" r="-7584" b="-33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20727" y="6835466"/>
            <a:ext cx="9240794" cy="2702949"/>
            <a:chOff x="0" y="0"/>
            <a:chExt cx="1935966" cy="56627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35966" cy="566274"/>
            </a:xfrm>
            <a:custGeom>
              <a:avLst/>
              <a:gdLst/>
              <a:ahLst/>
              <a:cxnLst/>
              <a:rect l="l" t="t" r="r" b="b"/>
              <a:pathLst>
                <a:path w="1935966" h="566274">
                  <a:moveTo>
                    <a:pt x="0" y="0"/>
                  </a:moveTo>
                  <a:lnTo>
                    <a:pt x="1935966" y="0"/>
                  </a:lnTo>
                  <a:lnTo>
                    <a:pt x="1935966" y="566274"/>
                  </a:lnTo>
                  <a:lnTo>
                    <a:pt x="0" y="566274"/>
                  </a:lnTo>
                  <a:close/>
                </a:path>
              </a:pathLst>
            </a:custGeom>
            <a:blipFill>
              <a:blip r:embed="rId4"/>
              <a:stretch>
                <a:fillRect l="-2850" t="-11669" b="-596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 rot="5400000">
            <a:off x="12798176" y="3805169"/>
            <a:ext cx="7290559" cy="2676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36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211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ontuna Bold"/>
                <a:ea typeface="Fontuna Bold"/>
                <a:cs typeface="Fontuna Bold"/>
                <a:sym typeface="Fontuna Bold"/>
              </a:rPr>
              <a:t>INSTRUCTOR</a:t>
            </a:r>
          </a:p>
        </p:txBody>
      </p:sp>
      <p:sp>
        <p:nvSpPr>
          <p:cNvPr id="9" name="AutoShape 9"/>
          <p:cNvSpPr/>
          <p:nvPr/>
        </p:nvSpPr>
        <p:spPr>
          <a:xfrm>
            <a:off x="-1460917" y="555069"/>
            <a:ext cx="20162241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>
            <a:off x="-983343" y="9731931"/>
            <a:ext cx="20162241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 rot="5400000">
            <a:off x="12215486" y="4172872"/>
            <a:ext cx="6438485" cy="1941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6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24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ignature"/>
                <a:ea typeface="Signature"/>
                <a:cs typeface="Signature"/>
                <a:sym typeface="Signature"/>
              </a:rPr>
              <a:t>reflections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414694" y="735461"/>
            <a:ext cx="20162241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749971" y="9534209"/>
            <a:ext cx="20666822" cy="0"/>
          </a:xfrm>
          <a:prstGeom prst="line">
            <a:avLst/>
          </a:prstGeom>
          <a:ln w="19050" cap="flat">
            <a:solidFill>
              <a:srgbClr val="1212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366222"/>
            <a:ext cx="738479" cy="738479"/>
          </a:xfrm>
          <a:custGeom>
            <a:avLst/>
            <a:gdLst/>
            <a:ahLst/>
            <a:cxnLst/>
            <a:rect l="l" t="t" r="r" b="b"/>
            <a:pathLst>
              <a:path w="738479" h="738479">
                <a:moveTo>
                  <a:pt x="0" y="0"/>
                </a:moveTo>
                <a:lnTo>
                  <a:pt x="738479" y="0"/>
                </a:lnTo>
                <a:lnTo>
                  <a:pt x="738479" y="738479"/>
                </a:lnTo>
                <a:lnTo>
                  <a:pt x="0" y="7384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7549521" y="9164969"/>
            <a:ext cx="738479" cy="738479"/>
          </a:xfrm>
          <a:custGeom>
            <a:avLst/>
            <a:gdLst/>
            <a:ahLst/>
            <a:cxnLst/>
            <a:rect l="l" t="t" r="r" b="b"/>
            <a:pathLst>
              <a:path w="738479" h="738479">
                <a:moveTo>
                  <a:pt x="0" y="0"/>
                </a:moveTo>
                <a:lnTo>
                  <a:pt x="738479" y="0"/>
                </a:lnTo>
                <a:lnTo>
                  <a:pt x="738479" y="738479"/>
                </a:lnTo>
                <a:lnTo>
                  <a:pt x="0" y="7384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69239" y="1279656"/>
            <a:ext cx="17549521" cy="7727688"/>
          </a:xfrm>
          <a:custGeom>
            <a:avLst/>
            <a:gdLst/>
            <a:ahLst/>
            <a:cxnLst/>
            <a:rect l="l" t="t" r="r" b="b"/>
            <a:pathLst>
              <a:path w="17549521" h="7727688">
                <a:moveTo>
                  <a:pt x="0" y="0"/>
                </a:moveTo>
                <a:lnTo>
                  <a:pt x="17549522" y="0"/>
                </a:lnTo>
                <a:lnTo>
                  <a:pt x="17549522" y="7727688"/>
                </a:lnTo>
                <a:lnTo>
                  <a:pt x="0" y="77276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2640997" y="1496637"/>
            <a:ext cx="4232748" cy="305721"/>
          </a:xfrm>
          <a:custGeom>
            <a:avLst/>
            <a:gdLst/>
            <a:ahLst/>
            <a:cxnLst/>
            <a:rect l="l" t="t" r="r" b="b"/>
            <a:pathLst>
              <a:path w="4232748" h="305721">
                <a:moveTo>
                  <a:pt x="0" y="0"/>
                </a:moveTo>
                <a:lnTo>
                  <a:pt x="4232748" y="0"/>
                </a:lnTo>
                <a:lnTo>
                  <a:pt x="4232748" y="305721"/>
                </a:lnTo>
                <a:lnTo>
                  <a:pt x="0" y="3057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3463" b="-72896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7336310" y="2494958"/>
            <a:ext cx="4232748" cy="305721"/>
          </a:xfrm>
          <a:custGeom>
            <a:avLst/>
            <a:gdLst/>
            <a:ahLst/>
            <a:cxnLst/>
            <a:rect l="l" t="t" r="r" b="b"/>
            <a:pathLst>
              <a:path w="4232748" h="305721">
                <a:moveTo>
                  <a:pt x="0" y="0"/>
                </a:moveTo>
                <a:lnTo>
                  <a:pt x="4232748" y="0"/>
                </a:lnTo>
                <a:lnTo>
                  <a:pt x="4232748" y="305721"/>
                </a:lnTo>
                <a:lnTo>
                  <a:pt x="0" y="3057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3463" b="-72896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2443102" y="7976671"/>
            <a:ext cx="1681648" cy="352105"/>
          </a:xfrm>
          <a:custGeom>
            <a:avLst/>
            <a:gdLst/>
            <a:ahLst/>
            <a:cxnLst/>
            <a:rect l="l" t="t" r="r" b="b"/>
            <a:pathLst>
              <a:path w="1681648" h="352105">
                <a:moveTo>
                  <a:pt x="0" y="0"/>
                </a:moveTo>
                <a:lnTo>
                  <a:pt x="1681649" y="0"/>
                </a:lnTo>
                <a:lnTo>
                  <a:pt x="1681649" y="352105"/>
                </a:lnTo>
                <a:lnTo>
                  <a:pt x="0" y="3521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1150" r="-151702" b="-61976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0769" y="721402"/>
            <a:ext cx="14709681" cy="8844196"/>
          </a:xfrm>
          <a:custGeom>
            <a:avLst/>
            <a:gdLst/>
            <a:ahLst/>
            <a:cxnLst/>
            <a:rect l="l" t="t" r="r" b="b"/>
            <a:pathLst>
              <a:path w="14709681" h="8844196">
                <a:moveTo>
                  <a:pt x="0" y="0"/>
                </a:moveTo>
                <a:lnTo>
                  <a:pt x="14709682" y="0"/>
                </a:lnTo>
                <a:lnTo>
                  <a:pt x="14709682" y="8844196"/>
                </a:lnTo>
                <a:lnTo>
                  <a:pt x="0" y="88441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4632462" y="1352550"/>
            <a:ext cx="11503465" cy="2543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70"/>
              </a:lnSpc>
            </a:pPr>
            <a:r>
              <a:rPr lang="en-US" sz="18273" b="1">
                <a:solidFill>
                  <a:srgbClr val="FFFFFF"/>
                </a:solidFill>
                <a:latin typeface="Fontuna Bold"/>
                <a:ea typeface="Fontuna Bold"/>
                <a:cs typeface="Fontuna Bold"/>
                <a:sym typeface="Fontuna Bold"/>
              </a:rPr>
              <a:t>MONDAY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03887" y="2826247"/>
            <a:ext cx="11068702" cy="1450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59"/>
              </a:lnSpc>
            </a:pPr>
            <a:r>
              <a:rPr lang="en-US" sz="10339">
                <a:solidFill>
                  <a:srgbClr val="FFFFFF"/>
                </a:solidFill>
                <a:latin typeface="Signature"/>
                <a:ea typeface="Signature"/>
                <a:cs typeface="Signature"/>
                <a:sym typeface="Signature"/>
              </a:rPr>
              <a:t>Morning Move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09702" y="4599790"/>
            <a:ext cx="10148985" cy="1020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3"/>
              </a:lnSpc>
            </a:pPr>
            <a:r>
              <a:rPr lang="en-US" sz="293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Identify strengths of three instructors that would     benefit others to observe.</a:t>
            </a:r>
          </a:p>
        </p:txBody>
      </p:sp>
      <p:sp>
        <p:nvSpPr>
          <p:cNvPr id="6" name="Freeform 6"/>
          <p:cNvSpPr/>
          <p:nvPr/>
        </p:nvSpPr>
        <p:spPr>
          <a:xfrm>
            <a:off x="1860667" y="8605753"/>
            <a:ext cx="600422" cy="600422"/>
          </a:xfrm>
          <a:custGeom>
            <a:avLst/>
            <a:gdLst/>
            <a:ahLst/>
            <a:cxnLst/>
            <a:rect l="l" t="t" r="r" b="b"/>
            <a:pathLst>
              <a:path w="600422" h="600422">
                <a:moveTo>
                  <a:pt x="0" y="0"/>
                </a:moveTo>
                <a:lnTo>
                  <a:pt x="600422" y="0"/>
                </a:lnTo>
                <a:lnTo>
                  <a:pt x="600422" y="600422"/>
                </a:lnTo>
                <a:lnTo>
                  <a:pt x="0" y="6004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701165" y="353073"/>
            <a:ext cx="869525" cy="869525"/>
          </a:xfrm>
          <a:custGeom>
            <a:avLst/>
            <a:gdLst/>
            <a:ahLst/>
            <a:cxnLst/>
            <a:rect l="l" t="t" r="r" b="b"/>
            <a:pathLst>
              <a:path w="869525" h="869525">
                <a:moveTo>
                  <a:pt x="0" y="0"/>
                </a:moveTo>
                <a:lnTo>
                  <a:pt x="869525" y="0"/>
                </a:lnTo>
                <a:lnTo>
                  <a:pt x="869525" y="869525"/>
                </a:lnTo>
                <a:lnTo>
                  <a:pt x="0" y="8695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76799" y="3126787"/>
            <a:ext cx="7329615" cy="3242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66"/>
              </a:lnSpc>
            </a:pPr>
            <a:r>
              <a:rPr lang="en-US" sz="23270" b="1">
                <a:solidFill>
                  <a:srgbClr val="FFFFFF"/>
                </a:solidFill>
                <a:latin typeface="Fontuna Bold"/>
                <a:ea typeface="Fontuna Bold"/>
                <a:cs typeface="Fontuna Bold"/>
                <a:sym typeface="Fontuna Bold"/>
              </a:rPr>
              <a:t>STRATEGIC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76799" y="5204488"/>
            <a:ext cx="7329615" cy="1309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13"/>
              </a:lnSpc>
            </a:pPr>
            <a:r>
              <a:rPr lang="en-US" sz="9352">
                <a:solidFill>
                  <a:srgbClr val="FFFFFF"/>
                </a:solidFill>
                <a:latin typeface="Signature"/>
                <a:ea typeface="Signature"/>
                <a:cs typeface="Signature"/>
                <a:sym typeface="Signature"/>
              </a:rPr>
              <a:t>planning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521439" y="2094542"/>
            <a:ext cx="6396102" cy="922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annual half-day meetings between admin and instructors</a:t>
            </a:r>
          </a:p>
        </p:txBody>
      </p:sp>
      <p:sp>
        <p:nvSpPr>
          <p:cNvPr id="5" name="AutoShape 5"/>
          <p:cNvSpPr/>
          <p:nvPr/>
        </p:nvSpPr>
        <p:spPr>
          <a:xfrm flipV="1">
            <a:off x="8972814" y="1818279"/>
            <a:ext cx="8132995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>
            <a:off x="8972814" y="8743096"/>
            <a:ext cx="8132995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9863576" y="2229561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3" y="0"/>
                </a:lnTo>
                <a:lnTo>
                  <a:pt x="243093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521439" y="3369674"/>
            <a:ext cx="6396102" cy="922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provided with preparation checklist months in advance</a:t>
            </a:r>
          </a:p>
        </p:txBody>
      </p:sp>
      <p:sp>
        <p:nvSpPr>
          <p:cNvPr id="9" name="Freeform 9"/>
          <p:cNvSpPr/>
          <p:nvPr/>
        </p:nvSpPr>
        <p:spPr>
          <a:xfrm>
            <a:off x="9863576" y="3504693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3" y="0"/>
                </a:lnTo>
                <a:lnTo>
                  <a:pt x="243093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0521439" y="4546273"/>
            <a:ext cx="6396102" cy="138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topics: instructional materials, fees, certifications, program needs, document review, program planning</a:t>
            </a:r>
          </a:p>
        </p:txBody>
      </p:sp>
      <p:sp>
        <p:nvSpPr>
          <p:cNvPr id="11" name="Freeform 11"/>
          <p:cNvSpPr/>
          <p:nvPr/>
        </p:nvSpPr>
        <p:spPr>
          <a:xfrm>
            <a:off x="9863576" y="4681292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3" y="0"/>
                </a:lnTo>
                <a:lnTo>
                  <a:pt x="243093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0521439" y="6230932"/>
            <a:ext cx="6396102" cy="922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agenda aligned with prep sheet to keep meeting on track</a:t>
            </a:r>
          </a:p>
        </p:txBody>
      </p:sp>
      <p:sp>
        <p:nvSpPr>
          <p:cNvPr id="13" name="Freeform 13"/>
          <p:cNvSpPr/>
          <p:nvPr/>
        </p:nvSpPr>
        <p:spPr>
          <a:xfrm>
            <a:off x="9863576" y="6365952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3" y="0"/>
                </a:lnTo>
                <a:lnTo>
                  <a:pt x="243093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0521439" y="7410814"/>
            <a:ext cx="6396102" cy="922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collaboratively make meaningful decisions about the program</a:t>
            </a:r>
          </a:p>
        </p:txBody>
      </p:sp>
      <p:sp>
        <p:nvSpPr>
          <p:cNvPr id="15" name="Freeform 15"/>
          <p:cNvSpPr/>
          <p:nvPr/>
        </p:nvSpPr>
        <p:spPr>
          <a:xfrm>
            <a:off x="9863576" y="7545834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3" y="0"/>
                </a:lnTo>
                <a:lnTo>
                  <a:pt x="243093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414694" y="735461"/>
            <a:ext cx="20162241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749971" y="9534209"/>
            <a:ext cx="20666822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9397038" y="1115446"/>
            <a:ext cx="7862262" cy="8038778"/>
            <a:chOff x="0" y="0"/>
            <a:chExt cx="1087431" cy="111184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87431" cy="1111845"/>
            </a:xfrm>
            <a:custGeom>
              <a:avLst/>
              <a:gdLst/>
              <a:ahLst/>
              <a:cxnLst/>
              <a:rect l="l" t="t" r="r" b="b"/>
              <a:pathLst>
                <a:path w="1087431" h="1111845">
                  <a:moveTo>
                    <a:pt x="0" y="0"/>
                  </a:moveTo>
                  <a:lnTo>
                    <a:pt x="1087431" y="0"/>
                  </a:lnTo>
                  <a:lnTo>
                    <a:pt x="1087431" y="1111845"/>
                  </a:lnTo>
                  <a:lnTo>
                    <a:pt x="0" y="1111845"/>
                  </a:lnTo>
                  <a:close/>
                </a:path>
              </a:pathLst>
            </a:custGeom>
            <a:blipFill>
              <a:blip r:embed="rId2"/>
              <a:stretch>
                <a:fillRect l="-26588" r="-2658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82030" y="2372965"/>
            <a:ext cx="8137225" cy="2359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92"/>
              </a:lnSpc>
            </a:pPr>
            <a:r>
              <a:rPr lang="en-US" sz="16974" b="1">
                <a:solidFill>
                  <a:srgbClr val="FFFFFF"/>
                </a:solidFill>
                <a:latin typeface="Fontuna Bold"/>
                <a:ea typeface="Fontuna Bold"/>
                <a:cs typeface="Fontuna Bold"/>
                <a:sym typeface="Fontuna Bold"/>
              </a:rPr>
              <a:t>INSTRUCTOR-LED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88287" y="3707844"/>
            <a:ext cx="8137225" cy="1612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19"/>
              </a:lnSpc>
            </a:pPr>
            <a:r>
              <a:rPr lang="en-US" sz="11527">
                <a:solidFill>
                  <a:srgbClr val="FFFFFF"/>
                </a:solidFill>
                <a:latin typeface="Signature"/>
                <a:ea typeface="Signature"/>
                <a:cs typeface="Signature"/>
                <a:sym typeface="Signature"/>
              </a:rPr>
              <a:t>planning works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2010044" y="1597753"/>
            <a:ext cx="6760687" cy="1612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19"/>
              </a:lnSpc>
            </a:pPr>
            <a:r>
              <a:rPr lang="en-US" sz="11527">
                <a:solidFill>
                  <a:srgbClr val="FFFFFF"/>
                </a:solidFill>
                <a:latin typeface="Signature"/>
                <a:ea typeface="Signature"/>
                <a:cs typeface="Signature"/>
                <a:sym typeface="Signature"/>
              </a:rPr>
              <a:t>why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64293" y="5716131"/>
            <a:ext cx="6396102" cy="455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increased commitment</a:t>
            </a:r>
          </a:p>
        </p:txBody>
      </p:sp>
      <p:sp>
        <p:nvSpPr>
          <p:cNvPr id="10" name="Freeform 10"/>
          <p:cNvSpPr/>
          <p:nvPr/>
        </p:nvSpPr>
        <p:spPr>
          <a:xfrm>
            <a:off x="1106431" y="5851150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2" y="0"/>
                </a:lnTo>
                <a:lnTo>
                  <a:pt x="243092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764293" y="6579849"/>
            <a:ext cx="6396102" cy="455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stronger reflection</a:t>
            </a:r>
          </a:p>
        </p:txBody>
      </p:sp>
      <p:sp>
        <p:nvSpPr>
          <p:cNvPr id="12" name="Freeform 12"/>
          <p:cNvSpPr/>
          <p:nvPr/>
        </p:nvSpPr>
        <p:spPr>
          <a:xfrm>
            <a:off x="1106431" y="6714869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2" y="0"/>
                </a:lnTo>
                <a:lnTo>
                  <a:pt x="243092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764293" y="7552172"/>
            <a:ext cx="6396102" cy="455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realistic forward planning</a:t>
            </a:r>
          </a:p>
        </p:txBody>
      </p:sp>
      <p:sp>
        <p:nvSpPr>
          <p:cNvPr id="14" name="Freeform 14"/>
          <p:cNvSpPr/>
          <p:nvPr/>
        </p:nvSpPr>
        <p:spPr>
          <a:xfrm>
            <a:off x="1106431" y="7687191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2" y="0"/>
                </a:lnTo>
                <a:lnTo>
                  <a:pt x="243092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1764293" y="8499419"/>
            <a:ext cx="6396102" cy="455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2"/>
              </a:lnSpc>
            </a:pPr>
            <a:r>
              <a:rPr lang="en-US" sz="267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implement advisory feedback</a:t>
            </a:r>
          </a:p>
        </p:txBody>
      </p:sp>
      <p:sp>
        <p:nvSpPr>
          <p:cNvPr id="16" name="Freeform 16"/>
          <p:cNvSpPr/>
          <p:nvPr/>
        </p:nvSpPr>
        <p:spPr>
          <a:xfrm>
            <a:off x="1106431" y="8634439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2" y="0"/>
                </a:lnTo>
                <a:lnTo>
                  <a:pt x="243092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00500" y="0"/>
            <a:ext cx="10090500" cy="10090500"/>
          </a:xfrm>
          <a:custGeom>
            <a:avLst/>
            <a:gdLst/>
            <a:ahLst/>
            <a:cxnLst/>
            <a:rect l="l" t="t" r="r" b="b"/>
            <a:pathLst>
              <a:path w="10090500" h="10090500">
                <a:moveTo>
                  <a:pt x="0" y="0"/>
                </a:moveTo>
                <a:lnTo>
                  <a:pt x="10090500" y="0"/>
                </a:lnTo>
                <a:lnTo>
                  <a:pt x="10090500" y="10090500"/>
                </a:lnTo>
                <a:lnTo>
                  <a:pt x="0" y="10090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721762" y="5686425"/>
            <a:ext cx="730176" cy="403087"/>
            <a:chOff x="0" y="0"/>
            <a:chExt cx="192310" cy="1061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2310" cy="106163"/>
            </a:xfrm>
            <a:custGeom>
              <a:avLst/>
              <a:gdLst/>
              <a:ahLst/>
              <a:cxnLst/>
              <a:rect l="l" t="t" r="r" b="b"/>
              <a:pathLst>
                <a:path w="192310" h="106163">
                  <a:moveTo>
                    <a:pt x="0" y="0"/>
                  </a:moveTo>
                  <a:lnTo>
                    <a:pt x="192310" y="0"/>
                  </a:lnTo>
                  <a:lnTo>
                    <a:pt x="192310" y="106163"/>
                  </a:lnTo>
                  <a:lnTo>
                    <a:pt x="0" y="106163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92310" cy="1633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42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8937805" y="5766422"/>
            <a:ext cx="243093" cy="243093"/>
          </a:xfrm>
          <a:custGeom>
            <a:avLst/>
            <a:gdLst/>
            <a:ahLst/>
            <a:cxnLst/>
            <a:rect l="l" t="t" r="r" b="b"/>
            <a:pathLst>
              <a:path w="243093" h="243093">
                <a:moveTo>
                  <a:pt x="0" y="0"/>
                </a:moveTo>
                <a:lnTo>
                  <a:pt x="243092" y="0"/>
                </a:lnTo>
                <a:lnTo>
                  <a:pt x="243092" y="243093"/>
                </a:lnTo>
                <a:lnTo>
                  <a:pt x="0" y="243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9323772" y="5813920"/>
            <a:ext cx="148096" cy="148096"/>
          </a:xfrm>
          <a:custGeom>
            <a:avLst/>
            <a:gdLst/>
            <a:ahLst/>
            <a:cxnLst/>
            <a:rect l="l" t="t" r="r" b="b"/>
            <a:pathLst>
              <a:path w="148096" h="148096">
                <a:moveTo>
                  <a:pt x="0" y="0"/>
                </a:moveTo>
                <a:lnTo>
                  <a:pt x="148096" y="0"/>
                </a:lnTo>
                <a:lnTo>
                  <a:pt x="148096" y="148096"/>
                </a:lnTo>
                <a:lnTo>
                  <a:pt x="0" y="1480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8647714" y="5813920"/>
            <a:ext cx="148096" cy="148096"/>
          </a:xfrm>
          <a:custGeom>
            <a:avLst/>
            <a:gdLst/>
            <a:ahLst/>
            <a:cxnLst/>
            <a:rect l="l" t="t" r="r" b="b"/>
            <a:pathLst>
              <a:path w="148096" h="148096">
                <a:moveTo>
                  <a:pt x="0" y="0"/>
                </a:moveTo>
                <a:lnTo>
                  <a:pt x="148096" y="0"/>
                </a:lnTo>
                <a:lnTo>
                  <a:pt x="148096" y="148096"/>
                </a:lnTo>
                <a:lnTo>
                  <a:pt x="0" y="1480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0769" y="721402"/>
            <a:ext cx="14709681" cy="8844196"/>
          </a:xfrm>
          <a:custGeom>
            <a:avLst/>
            <a:gdLst/>
            <a:ahLst/>
            <a:cxnLst/>
            <a:rect l="l" t="t" r="r" b="b"/>
            <a:pathLst>
              <a:path w="14709681" h="8844196">
                <a:moveTo>
                  <a:pt x="0" y="0"/>
                </a:moveTo>
                <a:lnTo>
                  <a:pt x="14709682" y="0"/>
                </a:lnTo>
                <a:lnTo>
                  <a:pt x="14709682" y="8844196"/>
                </a:lnTo>
                <a:lnTo>
                  <a:pt x="0" y="88441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4632462" y="1352550"/>
            <a:ext cx="11503465" cy="2543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70"/>
              </a:lnSpc>
            </a:pPr>
            <a:r>
              <a:rPr lang="en-US" sz="18273" b="1">
                <a:solidFill>
                  <a:srgbClr val="FFFFFF"/>
                </a:solidFill>
                <a:latin typeface="Fontuna Bold"/>
                <a:ea typeface="Fontuna Bold"/>
                <a:cs typeface="Fontuna Bold"/>
                <a:sym typeface="Fontuna Bold"/>
              </a:rPr>
              <a:t>MONDAY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03887" y="2826247"/>
            <a:ext cx="11068702" cy="1450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59"/>
              </a:lnSpc>
            </a:pPr>
            <a:r>
              <a:rPr lang="en-US" sz="10339">
                <a:solidFill>
                  <a:srgbClr val="FFFFFF"/>
                </a:solidFill>
                <a:latin typeface="Signature"/>
                <a:ea typeface="Signature"/>
                <a:cs typeface="Signature"/>
                <a:sym typeface="Signature"/>
              </a:rPr>
              <a:t>Morning Move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09702" y="4599790"/>
            <a:ext cx="10148985" cy="1535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3"/>
              </a:lnSpc>
            </a:pPr>
            <a:r>
              <a:rPr lang="en-US" sz="293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Before you leave today, write down one move           you’ll implement next week. Small consistent          actions create lasting change.</a:t>
            </a:r>
          </a:p>
        </p:txBody>
      </p:sp>
      <p:sp>
        <p:nvSpPr>
          <p:cNvPr id="6" name="Freeform 6"/>
          <p:cNvSpPr/>
          <p:nvPr/>
        </p:nvSpPr>
        <p:spPr>
          <a:xfrm>
            <a:off x="1860667" y="8605753"/>
            <a:ext cx="600422" cy="600422"/>
          </a:xfrm>
          <a:custGeom>
            <a:avLst/>
            <a:gdLst/>
            <a:ahLst/>
            <a:cxnLst/>
            <a:rect l="l" t="t" r="r" b="b"/>
            <a:pathLst>
              <a:path w="600422" h="600422">
                <a:moveTo>
                  <a:pt x="0" y="0"/>
                </a:moveTo>
                <a:lnTo>
                  <a:pt x="600422" y="0"/>
                </a:lnTo>
                <a:lnTo>
                  <a:pt x="600422" y="600422"/>
                </a:lnTo>
                <a:lnTo>
                  <a:pt x="0" y="6004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701165" y="353073"/>
            <a:ext cx="869525" cy="869525"/>
          </a:xfrm>
          <a:custGeom>
            <a:avLst/>
            <a:gdLst/>
            <a:ahLst/>
            <a:cxnLst/>
            <a:rect l="l" t="t" r="r" b="b"/>
            <a:pathLst>
              <a:path w="869525" h="869525">
                <a:moveTo>
                  <a:pt x="0" y="0"/>
                </a:moveTo>
                <a:lnTo>
                  <a:pt x="869525" y="0"/>
                </a:lnTo>
                <a:lnTo>
                  <a:pt x="869525" y="869525"/>
                </a:lnTo>
                <a:lnTo>
                  <a:pt x="0" y="8695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00150" y="2237015"/>
            <a:ext cx="5000624" cy="5248655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D0DB1D-61B7-CD4D-CA4F-5874844AE3FA}"/>
              </a:ext>
            </a:extLst>
          </p:cNvPr>
          <p:cNvSpPr txBox="1"/>
          <p:nvPr/>
        </p:nvSpPr>
        <p:spPr>
          <a:xfrm>
            <a:off x="1543050" y="2950899"/>
            <a:ext cx="3943350" cy="382088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RESOURCES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DCCCD0-FC5E-6236-A673-7A44399BB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4945" y="965199"/>
            <a:ext cx="8353108" cy="835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5177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E214AA7-F028-4A0D-8698-61AEC754D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8288000" cy="239751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3DC2A1-B128-FA6C-9B4F-AB4756408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9899" y="1492977"/>
            <a:ext cx="14808201" cy="1790952"/>
          </a:xfrm>
          <a:solidFill>
            <a:srgbClr val="FFFFFF"/>
          </a:solidFill>
          <a:ln w="38100">
            <a:solidFill>
              <a:srgbClr val="7F7F7F"/>
            </a:solidFill>
            <a:miter lim="800000"/>
          </a:ln>
        </p:spPr>
        <p:txBody>
          <a:bodyPr>
            <a:normAutofit/>
          </a:bodyPr>
          <a:lstStyle/>
          <a:p>
            <a:r>
              <a:rPr lang="en-US" sz="5400">
                <a:solidFill>
                  <a:srgbClr val="3F3F3F"/>
                </a:solidFill>
              </a:rPr>
              <a:t>Presenters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EFE04-0C8C-8001-904D-5B45AD5FF3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15372" y="4332375"/>
            <a:ext cx="6446027" cy="4439665"/>
          </a:xfrm>
        </p:spPr>
        <p:txBody>
          <a:bodyPr anchor="t">
            <a:normAutofit/>
          </a:bodyPr>
          <a:lstStyle/>
          <a:p>
            <a:r>
              <a:rPr lang="en-US" sz="3000" dirty="0"/>
              <a:t>Tom Saxton</a:t>
            </a:r>
          </a:p>
          <a:p>
            <a:r>
              <a:rPr lang="en-US" sz="3000" dirty="0"/>
              <a:t>Manatee Technical College</a:t>
            </a:r>
          </a:p>
          <a:p>
            <a:r>
              <a:rPr lang="en-US" sz="3000" dirty="0"/>
              <a:t>saxtont@manateeschools.net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6206FDC-2777-4D7F-AF9C-73413DA66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144000" y="4332375"/>
            <a:ext cx="0" cy="4153702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A5D442-8287-AEE4-0865-E82CD618FC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26596" y="4332375"/>
            <a:ext cx="6438891" cy="4439667"/>
          </a:xfrm>
        </p:spPr>
        <p:txBody>
          <a:bodyPr anchor="t">
            <a:normAutofit/>
          </a:bodyPr>
          <a:lstStyle/>
          <a:p>
            <a:r>
              <a:rPr lang="en-US" sz="3000" dirty="0"/>
              <a:t>Tonia Shook</a:t>
            </a:r>
          </a:p>
          <a:p>
            <a:r>
              <a:rPr lang="en-US" sz="3000" dirty="0"/>
              <a:t>Marchman Technical College</a:t>
            </a:r>
          </a:p>
          <a:p>
            <a:r>
              <a:rPr lang="en-US" sz="3000" dirty="0"/>
              <a:t>tshook@pasco.k12.fl.us</a:t>
            </a:r>
          </a:p>
        </p:txBody>
      </p:sp>
    </p:spTree>
    <p:extLst>
      <p:ext uri="{BB962C8B-B14F-4D97-AF65-F5344CB8AC3E}">
        <p14:creationId xmlns:p14="http://schemas.microsoft.com/office/powerpoint/2010/main" val="35233437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0C5B05-2751-78F7-4533-272A77167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58D905A4-923E-788B-7447-75422E8C9B57}"/>
              </a:ext>
            </a:extLst>
          </p:cNvPr>
          <p:cNvSpPr txBox="1"/>
          <p:nvPr/>
        </p:nvSpPr>
        <p:spPr>
          <a:xfrm>
            <a:off x="2694075" y="3146721"/>
            <a:ext cx="12899849" cy="4010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81"/>
              </a:lnSpc>
            </a:pPr>
            <a:r>
              <a:rPr lang="en-US" sz="28850" b="1">
                <a:solidFill>
                  <a:srgbClr val="FFFFFF"/>
                </a:solidFill>
                <a:latin typeface="Fontuna Bold"/>
                <a:ea typeface="Fontuna Bold"/>
                <a:cs typeface="Fontuna Bold"/>
                <a:sym typeface="Fontuna Bold"/>
              </a:rPr>
              <a:t>THANK YOU</a:t>
            </a:r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645B98B5-910C-30CF-B432-2D04F91501FB}"/>
              </a:ext>
            </a:extLst>
          </p:cNvPr>
          <p:cNvSpPr/>
          <p:nvPr/>
        </p:nvSpPr>
        <p:spPr>
          <a:xfrm>
            <a:off x="-1414694" y="735461"/>
            <a:ext cx="18098098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ACD83533-81FF-8766-6ABB-04AB71E8374B}"/>
              </a:ext>
            </a:extLst>
          </p:cNvPr>
          <p:cNvSpPr/>
          <p:nvPr/>
        </p:nvSpPr>
        <p:spPr>
          <a:xfrm>
            <a:off x="1673453" y="9506079"/>
            <a:ext cx="18243397" cy="28129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D779AF5-FA22-DDF0-8462-3EB6DE0715F3}"/>
              </a:ext>
            </a:extLst>
          </p:cNvPr>
          <p:cNvSpPr/>
          <p:nvPr/>
        </p:nvSpPr>
        <p:spPr>
          <a:xfrm>
            <a:off x="16683404" y="447513"/>
            <a:ext cx="575896" cy="575896"/>
          </a:xfrm>
          <a:custGeom>
            <a:avLst/>
            <a:gdLst/>
            <a:ahLst/>
            <a:cxnLst/>
            <a:rect l="l" t="t" r="r" b="b"/>
            <a:pathLst>
              <a:path w="575896" h="575896">
                <a:moveTo>
                  <a:pt x="0" y="0"/>
                </a:moveTo>
                <a:lnTo>
                  <a:pt x="575896" y="0"/>
                </a:lnTo>
                <a:lnTo>
                  <a:pt x="575896" y="575896"/>
                </a:lnTo>
                <a:lnTo>
                  <a:pt x="0" y="5758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8FEBE91-D62C-C2E4-98DF-2942C525D7AD}"/>
              </a:ext>
            </a:extLst>
          </p:cNvPr>
          <p:cNvSpPr/>
          <p:nvPr/>
        </p:nvSpPr>
        <p:spPr>
          <a:xfrm>
            <a:off x="740752" y="9218131"/>
            <a:ext cx="575896" cy="575896"/>
          </a:xfrm>
          <a:custGeom>
            <a:avLst/>
            <a:gdLst/>
            <a:ahLst/>
            <a:cxnLst/>
            <a:rect l="l" t="t" r="r" b="b"/>
            <a:pathLst>
              <a:path w="575896" h="575896">
                <a:moveTo>
                  <a:pt x="0" y="0"/>
                </a:moveTo>
                <a:lnTo>
                  <a:pt x="575896" y="0"/>
                </a:lnTo>
                <a:lnTo>
                  <a:pt x="575896" y="575897"/>
                </a:lnTo>
                <a:lnTo>
                  <a:pt x="0" y="5758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592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633</Words>
  <Application>Microsoft Office PowerPoint</Application>
  <PresentationFormat>Custom</PresentationFormat>
  <Paragraphs>177</Paragraphs>
  <Slides>36</Slides>
  <Notes>13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Inter</vt:lpstr>
      <vt:lpstr>Fontuna Bold</vt:lpstr>
      <vt:lpstr>Calibri</vt:lpstr>
      <vt:lpstr>Signature</vt:lpstr>
      <vt:lpstr>Inter Bold</vt:lpstr>
      <vt:lpstr>Aptos</vt:lpstr>
      <vt:lpstr>Fontuna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Presenters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</dc:title>
  <dc:creator>Jayme D. Davanzo</dc:creator>
  <cp:lastModifiedBy>Tonia Monet Shook</cp:lastModifiedBy>
  <cp:revision>2</cp:revision>
  <dcterms:created xsi:type="dcterms:W3CDTF">2006-08-16T00:00:00Z</dcterms:created>
  <dcterms:modified xsi:type="dcterms:W3CDTF">2026-09-13T22:04:30Z</dcterms:modified>
  <dc:identifier>DAHO45weZjY</dc:identifier>
</cp:coreProperties>
</file>