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59" autoAdjust="0"/>
    <p:restoredTop sz="94610"/>
  </p:normalViewPr>
  <p:slideViewPr>
    <p:cSldViewPr snapToGrid="0" snapToObjects="1">
      <p:cViewPr>
        <p:scale>
          <a:sx n="81" d="100"/>
          <a:sy n="81" d="100"/>
        </p:scale>
        <p:origin x="140"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2059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0:00–2:00. Welcome the room, thank ACTE. State the reframe up front: 'This isn't a systems overview — no committee, no pilot grant, no district mandate. This is one classroom.' If a competing broader-partnership session is running elsewhere, name the contrast so people self-select correctly. Don't start the story yet — that's Slide 3.</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2:00–3:00. Quick orientation only — tell the room these are clickable if a question sends you out of order. Don't linger; move straight into the story on Slide 3.</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3:00–6:00. Read the question aloud, then pause — let it sit for a beat before explaining the context. This is the emotional anchor of the whole session; don't rush it, but also don't over-explain. One classroom, one teacher, no permission slip needed — that's the whole point.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6:00–8:00. Move quickly here — this is the 'before' baseline, not the story yet. One sentence per course box is enough. The point is just to establish: nothing special, no honors track, typical CTE sequence.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8:00–12:00. This is the how — walk all five steps in order, one sentence of real detail each. Step 2 (find the college partner) is the one people ask about most — the next slide goes deep on exactly that.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12:00–15:00. This is the slide that turns 'find a college partner' from an abstraction into a checklist. If time is tight, this is safe to compress to 90 seconds — the four boxes read fast on their own.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15:00–18:00. Walk Year 1 then Year 2 side by side — the visual is doing most of the work here, don't over-narrate each course. The key beat: 'we didn't get it right the first year, and that's okay — Year 2 is where it scaled.'</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18:00–21:00. This is the payoff slide — let the '14' land visually before you speak over it. Say the number out loud, then give the context: 'more than a full semester of college, and this is Title I, not a magnet school.' Don't rush to the next slide — the next one breaks down exactly how the math works if anyone wants the receipts.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21:00–23:00. Move briskly through the table — the room can read the running total themselves. Spend your breath on the navy callout: this is the slide that turns a good story into a budget-office-ready pitch. If very short on time, this is safe to skip entirely since Slide 8 already delivered the headline number.</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23:00–25:30. This is a values slide, not just a data slide — slow down on the closing berry callout, it's the thesis of the whole equity argument. If someone challenges the dollar figure, the source is College Board's own annual pricing report, not an estimate. If short on time, keep the equity gap half and cut the dollar-value half — the equity argument is harder to make elsewhere in this deck; the dollar figure was already implied on the previous slide.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25:30–28:00. Lead with the $5,580 — it's the bigger, more surprising number and most of your audience's students are headed to 4-year schools, not community college. Read the italicized honesty note on the right slowly and deliberately — it's there on purpose. Overclaiming 'graduates a semester early' is the exact kind of thing a skeptical superintendent will fact-check you on; this framing survives that scrutiny. If short on time, cut this slide entirely and just mention the $5,580 figure verbally while on Slide 10.</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28:00–30:30. Tell this one slowly and from memory, not off the slide — it's your strongest personal-credibility moment in the whole session and it lands better spoken than read. The room has just seen two slides of dollars and percentages; this is the human beat that makes the equity argument real instead of abstract. Don't rush into the framework recap after this — let it sit for a second.</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30:30–32:30. This is the 'here's how you replicate it' slide — name it as such: 'What you just saw in a story, here it is as a checklist.' Quick pace; the detail already happened on Slide 5.</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32:30–35:30. This is a credibility slide — the room trusts a presenter more after hearing what went wrong, not just what went right. Don't rush past it or undersell it as filler; read it with the same confidence as the win slides. Good moment for a knowing laugh if the room has lived through any of these themselves.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35:30–38:30. This is the comparison people ask about most — treat it as a genuine answer, not a takedown of AP. AP does real good for the students it works for; the point is that its single-exam gate structurally excludes students whose strength is verbal or project-based mastery — exactly the students from Slide 12's story. Let the score-gap numbers speak for themselves; don't editorialize beyond what's on the slide.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38:30–42:30. Read each objection in the voice of a skeptical colleague, then deliver the response with confidence — this slide works best performed, not just read. If you sense the room nodding along already, you can move faster; if there's visible skepticism, slow down and invite a question.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42:30–45:00. First half of the hands-on moment. Give the room real quiet time on these two before moving to Part 2 — the if-yes/if-no follow-ups are meant to be read and acted on, not skimmed.</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45:00–47:30. Second half. After both slides, ask for a show of hands on total "Yes" count if the room feels ready for it — but don't force it. Mention the QR code as the digital version with automatic follow-up guidance.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47:30–50:30. Read all four rows but land hardest on the last one — auditing your own reach against Title I representation is the action most likely to surface a gap nobody's tracked yet. Close with: 'You don't need a district-wide initiative. You need to be the partner one teacher can actually find.' Transition to the evaluation slide, then thank-you.</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51:30–53:30. Read the closing quote slowly — this is the emotional bookend to the opening question on Slide 3. Stay for questions if time allows. Mention Session 2 for anyone interested in the district-wide scaling version of this story.</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 Target="slide3.xml"/><Relationship Id="rId7" Type="http://schemas.openxmlformats.org/officeDocument/2006/relationships/slide" Target="slide13.xml"/><Relationship Id="rId12"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slide" Target="slide19.xml"/><Relationship Id="rId5" Type="http://schemas.openxmlformats.org/officeDocument/2006/relationships/slide" Target="slide8.xml"/><Relationship Id="rId10" Type="http://schemas.openxmlformats.org/officeDocument/2006/relationships/image" Target="../media/image4.png"/><Relationship Id="rId4" Type="http://schemas.openxmlformats.org/officeDocument/2006/relationships/image" Target="../media/image1.png"/><Relationship Id="rId9" Type="http://schemas.openxmlformats.org/officeDocument/2006/relationships/slide" Target="slide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 Target="slide2.xml"/><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9.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8.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1B4B"/>
        </a:solidFill>
        <a:effectLst/>
      </p:bgPr>
    </p:bg>
    <p:spTree>
      <p:nvGrpSpPr>
        <p:cNvPr id="1" name=""/>
        <p:cNvGrpSpPr/>
        <p:nvPr/>
      </p:nvGrpSpPr>
      <p:grpSpPr>
        <a:xfrm>
          <a:off x="0" y="0"/>
          <a:ext cx="0" cy="0"/>
          <a:chOff x="0" y="0"/>
          <a:chExt cx="0" cy="0"/>
        </a:xfrm>
      </p:grpSpPr>
      <p:sp>
        <p:nvSpPr>
          <p:cNvPr id="2" name="Shape 0"/>
          <p:cNvSpPr/>
          <p:nvPr/>
        </p:nvSpPr>
        <p:spPr>
          <a:xfrm>
            <a:off x="9692640" y="-1097280"/>
            <a:ext cx="3840480" cy="3840480"/>
          </a:xfrm>
          <a:prstGeom prst="ellipse">
            <a:avLst/>
          </a:prstGeom>
          <a:solidFill>
            <a:srgbClr val="16265E"/>
          </a:solidFill>
          <a:ln/>
        </p:spPr>
        <p:txBody>
          <a:bodyPr/>
          <a:lstStyle/>
          <a:p>
            <a:endParaRPr lang="en-US"/>
          </a:p>
        </p:txBody>
      </p:sp>
      <p:sp>
        <p:nvSpPr>
          <p:cNvPr id="3" name="Shape 1"/>
          <p:cNvSpPr/>
          <p:nvPr/>
        </p:nvSpPr>
        <p:spPr>
          <a:xfrm>
            <a:off x="-914400" y="4754880"/>
            <a:ext cx="2377440" cy="2377440"/>
          </a:xfrm>
          <a:prstGeom prst="ellipse">
            <a:avLst/>
          </a:prstGeom>
          <a:solidFill>
            <a:srgbClr val="16265E"/>
          </a:solidFill>
          <a:ln/>
        </p:spPr>
        <p:txBody>
          <a:bodyPr/>
          <a:lstStyle/>
          <a:p>
            <a:endParaRPr lang="en-US"/>
          </a:p>
        </p:txBody>
      </p:sp>
      <p:sp>
        <p:nvSpPr>
          <p:cNvPr id="4" name="Text 2"/>
          <p:cNvSpPr txBox="1"/>
          <p:nvPr/>
        </p:nvSpPr>
        <p:spPr>
          <a:xfrm>
            <a:off x="640080" y="914400"/>
            <a:ext cx="9144000" cy="365760"/>
          </a:xfrm>
          <a:prstGeom prst="rect">
            <a:avLst/>
          </a:prstGeom>
          <a:noFill/>
          <a:ln/>
        </p:spPr>
        <p:txBody>
          <a:bodyPr wrap="square" lIns="0" tIns="0" rIns="0" bIns="0" rtlCol="0" anchor="ctr"/>
          <a:lstStyle/>
          <a:p>
            <a:pPr marL="0" indent="0">
              <a:buNone/>
            </a:pPr>
            <a:r>
              <a:rPr lang="en-US" sz="1200" b="1" kern="0" spc="200" dirty="0">
                <a:solidFill>
                  <a:srgbClr val="E8A020"/>
                </a:solidFill>
                <a:latin typeface="Segoe UI" pitchFamily="34" charset="0"/>
                <a:ea typeface="Segoe UI" pitchFamily="34" charset="-122"/>
                <a:cs typeface="Segoe UI" pitchFamily="34" charset="-120"/>
              </a:rPr>
              <a:t>2026 ACTE POSTSECONDARY CTE SUMMIT  •  SEPTEMBER 17  •  ARLINGTON, VA</a:t>
            </a:r>
            <a:endParaRPr lang="en-US" sz="1200" dirty="0"/>
          </a:p>
        </p:txBody>
      </p:sp>
      <p:sp>
        <p:nvSpPr>
          <p:cNvPr id="5" name="Text 3"/>
          <p:cNvSpPr txBox="1"/>
          <p:nvPr/>
        </p:nvSpPr>
        <p:spPr>
          <a:xfrm>
            <a:off x="640080" y="1463040"/>
            <a:ext cx="10058400" cy="1828800"/>
          </a:xfrm>
          <a:prstGeom prst="rect">
            <a:avLst/>
          </a:prstGeom>
          <a:noFill/>
          <a:ln/>
        </p:spPr>
        <p:txBody>
          <a:bodyPr wrap="square" lIns="0" tIns="0" rIns="0" bIns="0" rtlCol="0" anchor="ctr"/>
          <a:lstStyle/>
          <a:p>
            <a:pPr marL="0" indent="0">
              <a:lnSpc>
                <a:spcPct val="105000"/>
              </a:lnSpc>
              <a:buNone/>
            </a:pPr>
            <a:r>
              <a:rPr lang="en-US" sz="4200" b="1" dirty="0">
                <a:solidFill>
                  <a:srgbClr val="FFFFFF"/>
                </a:solidFill>
                <a:latin typeface="Georgia" pitchFamily="34" charset="0"/>
                <a:ea typeface="Georgia" pitchFamily="34" charset="-122"/>
                <a:cs typeface="Georgia" pitchFamily="34" charset="-120"/>
              </a:rPr>
              <a:t>From 14 Credits to</a:t>
            </a:r>
            <a:endParaRPr lang="en-US" sz="4200" dirty="0"/>
          </a:p>
          <a:p>
            <a:pPr marL="0" indent="0">
              <a:lnSpc>
                <a:spcPct val="105000"/>
              </a:lnSpc>
              <a:buNone/>
            </a:pPr>
            <a:r>
              <a:rPr lang="en-US" sz="4200" b="1" dirty="0">
                <a:solidFill>
                  <a:srgbClr val="FFFFFF"/>
                </a:solidFill>
                <a:latin typeface="Georgia" pitchFamily="34" charset="0"/>
                <a:ea typeface="Georgia" pitchFamily="34" charset="-122"/>
                <a:cs typeface="Georgia" pitchFamily="34" charset="-120"/>
              </a:rPr>
              <a:t>College Access</a:t>
            </a:r>
            <a:endParaRPr lang="en-US" sz="4200" dirty="0"/>
          </a:p>
        </p:txBody>
      </p:sp>
      <p:sp>
        <p:nvSpPr>
          <p:cNvPr id="6" name="Text 4"/>
          <p:cNvSpPr txBox="1"/>
          <p:nvPr/>
        </p:nvSpPr>
        <p:spPr>
          <a:xfrm>
            <a:off x="640080" y="3246120"/>
            <a:ext cx="10058400" cy="548640"/>
          </a:xfrm>
          <a:prstGeom prst="rect">
            <a:avLst/>
          </a:prstGeom>
          <a:noFill/>
          <a:ln/>
        </p:spPr>
        <p:txBody>
          <a:bodyPr wrap="square" lIns="0" tIns="0" rIns="0" bIns="0" rtlCol="0" anchor="ctr"/>
          <a:lstStyle/>
          <a:p>
            <a:pPr marL="0" indent="0">
              <a:buNone/>
            </a:pPr>
            <a:r>
              <a:rPr lang="en-US" sz="2000" b="1" i="1" dirty="0">
                <a:solidFill>
                  <a:srgbClr val="E8A020"/>
                </a:solidFill>
                <a:latin typeface="Georgia" pitchFamily="34" charset="0"/>
                <a:ea typeface="Georgia" pitchFamily="34" charset="-122"/>
                <a:cs typeface="Georgia" pitchFamily="34" charset="-120"/>
              </a:rPr>
              <a:t>One Classroom. One Verified Number. No Framework Required.</a:t>
            </a:r>
            <a:endParaRPr lang="en-US" sz="2000" dirty="0"/>
          </a:p>
        </p:txBody>
      </p:sp>
      <p:sp>
        <p:nvSpPr>
          <p:cNvPr id="7" name="Shape 5"/>
          <p:cNvSpPr/>
          <p:nvPr/>
        </p:nvSpPr>
        <p:spPr>
          <a:xfrm>
            <a:off x="640080" y="3977640"/>
            <a:ext cx="1828800" cy="64008"/>
          </a:xfrm>
          <a:prstGeom prst="rect">
            <a:avLst/>
          </a:prstGeom>
          <a:solidFill>
            <a:srgbClr val="E8A020"/>
          </a:solidFill>
          <a:ln/>
        </p:spPr>
        <p:txBody>
          <a:bodyPr/>
          <a:lstStyle/>
          <a:p>
            <a:endParaRPr lang="en-US"/>
          </a:p>
        </p:txBody>
      </p:sp>
      <p:sp>
        <p:nvSpPr>
          <p:cNvPr id="8" name="Text 6"/>
          <p:cNvSpPr txBox="1"/>
          <p:nvPr/>
        </p:nvSpPr>
        <p:spPr>
          <a:xfrm>
            <a:off x="640080" y="4206240"/>
            <a:ext cx="7315200" cy="365760"/>
          </a:xfrm>
          <a:prstGeom prst="rect">
            <a:avLst/>
          </a:prstGeom>
          <a:noFill/>
          <a:ln/>
        </p:spPr>
        <p:txBody>
          <a:bodyPr wrap="square" lIns="0" tIns="0" rIns="0" bIns="0" rtlCol="0" anchor="ctr"/>
          <a:lstStyle/>
          <a:p>
            <a:pPr marL="0" indent="0">
              <a:buNone/>
            </a:pPr>
            <a:r>
              <a:rPr lang="en-US" sz="1600" b="1" dirty="0">
                <a:solidFill>
                  <a:srgbClr val="FFFFFF"/>
                </a:solidFill>
                <a:latin typeface="Segoe UI" pitchFamily="34" charset="0"/>
                <a:ea typeface="Segoe UI" pitchFamily="34" charset="-122"/>
                <a:cs typeface="Segoe UI" pitchFamily="34" charset="-120"/>
              </a:rPr>
              <a:t>Abronia S. Young, Ed.D. (c)</a:t>
            </a:r>
            <a:endParaRPr lang="en-US" sz="1600" dirty="0"/>
          </a:p>
        </p:txBody>
      </p:sp>
      <p:sp>
        <p:nvSpPr>
          <p:cNvPr id="9" name="Text 7"/>
          <p:cNvSpPr txBox="1"/>
          <p:nvPr/>
        </p:nvSpPr>
        <p:spPr>
          <a:xfrm>
            <a:off x="640080" y="4572000"/>
            <a:ext cx="9144000" cy="548640"/>
          </a:xfrm>
          <a:prstGeom prst="rect">
            <a:avLst/>
          </a:prstGeom>
          <a:noFill/>
          <a:ln/>
        </p:spPr>
        <p:txBody>
          <a:bodyPr wrap="square" lIns="0" tIns="0" rIns="0" bIns="0" rtlCol="0" anchor="ctr"/>
          <a:lstStyle/>
          <a:p>
            <a:pPr marL="0" indent="0">
              <a:buNone/>
            </a:pPr>
            <a:r>
              <a:rPr lang="en-US" sz="1300" dirty="0">
                <a:solidFill>
                  <a:srgbClr val="C6CEE8"/>
                </a:solidFill>
                <a:latin typeface="Segoe UI" pitchFamily="34" charset="0"/>
                <a:ea typeface="Segoe UI" pitchFamily="34" charset="-122"/>
                <a:cs typeface="Segoe UI" pitchFamily="34" charset="-120"/>
              </a:rPr>
              <a:t>Director of Early College &amp; Career Experiences, Evanston Township High School</a:t>
            </a:r>
            <a:endParaRPr lang="en-US" sz="1300" dirty="0"/>
          </a:p>
          <a:p>
            <a:pPr marL="0" indent="0">
              <a:buNone/>
            </a:pPr>
            <a:r>
              <a:rPr lang="en-US" sz="1300" dirty="0">
                <a:solidFill>
                  <a:srgbClr val="C6CEE8"/>
                </a:solidFill>
                <a:latin typeface="Segoe UI" pitchFamily="34" charset="0"/>
                <a:ea typeface="Segoe UI" pitchFamily="34" charset="-122"/>
                <a:cs typeface="Segoe UI" pitchFamily="34" charset="-120"/>
              </a:rPr>
              <a:t>Founder, Academic Impact Solutions Inc. | The Education Fixer™</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2514600" cy="310896"/>
          </a:xfrm>
          <a:prstGeom prst="rect">
            <a:avLst/>
          </a:prstGeom>
          <a:solidFill>
            <a:srgbClr val="0D1B4B"/>
          </a:solidFill>
          <a:ln/>
        </p:spPr>
        <p:txBody>
          <a:bodyPr/>
          <a:lstStyle/>
          <a:p>
            <a:endParaRPr lang="en-US"/>
          </a:p>
        </p:txBody>
      </p:sp>
      <p:sp>
        <p:nvSpPr>
          <p:cNvPr id="3" name="Text 1"/>
          <p:cNvSpPr txBox="1"/>
          <p:nvPr/>
        </p:nvSpPr>
        <p:spPr>
          <a:xfrm>
            <a:off x="548640" y="448056"/>
            <a:ext cx="251460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WHERE WE'RE HEADED</a:t>
            </a:r>
            <a:endParaRPr lang="en-US" sz="1100" dirty="0"/>
          </a:p>
        </p:txBody>
      </p:sp>
      <p:sp>
        <p:nvSpPr>
          <p:cNvPr id="4" name="Text 2"/>
          <p:cNvSpPr txBox="1"/>
          <p:nvPr/>
        </p:nvSpPr>
        <p:spPr>
          <a:xfrm>
            <a:off x="548640" y="822960"/>
            <a:ext cx="10972800" cy="731520"/>
          </a:xfrm>
          <a:prstGeom prst="rect">
            <a:avLst/>
          </a:prstGeom>
          <a:noFill/>
          <a:ln/>
        </p:spPr>
        <p:txBody>
          <a:bodyPr wrap="square" lIns="0" tIns="0" rIns="0" bIns="0" rtlCol="0" anchor="ctr"/>
          <a:lstStyle/>
          <a:p>
            <a:pPr marL="0" indent="0">
              <a:buNone/>
            </a:pPr>
            <a:r>
              <a:rPr lang="en-US" sz="2800" b="1" dirty="0">
                <a:solidFill>
                  <a:srgbClr val="0D1B4B"/>
                </a:solidFill>
                <a:latin typeface="Georgia" pitchFamily="34" charset="0"/>
                <a:ea typeface="Georgia" pitchFamily="34" charset="-122"/>
                <a:cs typeface="Georgia" pitchFamily="34" charset="-120"/>
              </a:rPr>
              <a:t>Five Stops on This Story</a:t>
            </a:r>
            <a:endParaRPr lang="en-US" sz="2800" dirty="0"/>
          </a:p>
        </p:txBody>
      </p:sp>
      <p:sp>
        <p:nvSpPr>
          <p:cNvPr id="5" name="Text 3"/>
          <p:cNvSpPr txBox="1"/>
          <p:nvPr/>
        </p:nvSpPr>
        <p:spPr>
          <a:xfrm>
            <a:off x="548640" y="1508760"/>
            <a:ext cx="10515600" cy="457200"/>
          </a:xfrm>
          <a:prstGeom prst="rect">
            <a:avLst/>
          </a:prstGeom>
          <a:noFill/>
          <a:ln/>
        </p:spPr>
        <p:txBody>
          <a:bodyPr wrap="square" lIns="0" tIns="0" rIns="0" bIns="0" rtlCol="0" anchor="ctr"/>
          <a:lstStyle/>
          <a:p>
            <a:pPr marL="0" indent="0">
              <a:buNone/>
            </a:pPr>
            <a:r>
              <a:rPr lang="en-US" sz="1400" i="1" dirty="0">
                <a:solidFill>
                  <a:srgbClr val="64748B"/>
                </a:solidFill>
                <a:latin typeface="Segoe UI" pitchFamily="34" charset="0"/>
                <a:ea typeface="Segoe UI" pitchFamily="34" charset="-122"/>
                <a:cs typeface="Segoe UI" pitchFamily="34" charset="-120"/>
              </a:rPr>
              <a:t>Tap any stop to jump there live — useful if a question sends us out of order.</a:t>
            </a:r>
            <a:endParaRPr lang="en-US" sz="1400" dirty="0"/>
          </a:p>
        </p:txBody>
      </p:sp>
      <p:sp>
        <p:nvSpPr>
          <p:cNvPr id="6" name="Shape 4">
            <a:hlinkClick r:id="rId3" action="ppaction://hlinksldjump"/>
          </p:cNvPr>
          <p:cNvSpPr/>
          <p:nvPr/>
        </p:nvSpPr>
        <p:spPr>
          <a:xfrm>
            <a:off x="548640" y="2286000"/>
            <a:ext cx="2084832" cy="3291840"/>
          </a:xfrm>
          <a:prstGeom prst="roundRect">
            <a:avLst>
              <a:gd name="adj" fmla="val 4386"/>
            </a:avLst>
          </a:prstGeom>
          <a:solidFill>
            <a:srgbClr val="F4F6FB"/>
          </a:solidFill>
          <a:ln/>
        </p:spPr>
        <p:txBody>
          <a:bodyPr/>
          <a:lstStyle/>
          <a:p>
            <a:endParaRPr lang="en-US"/>
          </a:p>
        </p:txBody>
      </p:sp>
      <p:sp>
        <p:nvSpPr>
          <p:cNvPr id="7" name="Shape 5">
            <a:hlinkClick r:id="rId3" action="ppaction://hlinksldjump"/>
          </p:cNvPr>
          <p:cNvSpPr/>
          <p:nvPr/>
        </p:nvSpPr>
        <p:spPr>
          <a:xfrm>
            <a:off x="1179576" y="2560320"/>
            <a:ext cx="822960" cy="822960"/>
          </a:xfrm>
          <a:prstGeom prst="ellipse">
            <a:avLst/>
          </a:prstGeom>
          <a:solidFill>
            <a:srgbClr val="1C7293"/>
          </a:solidFill>
          <a:ln/>
        </p:spPr>
        <p:txBody>
          <a:bodyPr/>
          <a:lstStyle/>
          <a:p>
            <a:endParaRPr lang="en-US"/>
          </a:p>
        </p:txBody>
      </p:sp>
      <p:pic>
        <p:nvPicPr>
          <p:cNvPr id="8" name="Image 0" descr="/home/claude/icons/icon_bulb_FFFFFF.png">
            <a:hlinkClick r:id="rId3" action="ppaction://hlinksldjump"/>
          </p:cNvPr>
          <p:cNvPicPr>
            <a:picLocks noChangeAspect="1"/>
          </p:cNvPicPr>
          <p:nvPr/>
        </p:nvPicPr>
        <p:blipFill>
          <a:blip r:embed="rId4"/>
          <a:stretch>
            <a:fillRect/>
          </a:stretch>
        </p:blipFill>
        <p:spPr>
          <a:xfrm>
            <a:off x="1371600" y="2752344"/>
            <a:ext cx="438912" cy="438912"/>
          </a:xfrm>
          <a:prstGeom prst="rect">
            <a:avLst/>
          </a:prstGeom>
        </p:spPr>
      </p:pic>
      <p:sp>
        <p:nvSpPr>
          <p:cNvPr id="9" name="Text 6">
            <a:hlinkClick r:id="rId3" action="ppaction://hlinksldjump"/>
          </p:cNvPr>
          <p:cNvSpPr txBox="1"/>
          <p:nvPr/>
        </p:nvSpPr>
        <p:spPr>
          <a:xfrm>
            <a:off x="640080" y="3657600"/>
            <a:ext cx="1901952" cy="411480"/>
          </a:xfrm>
          <a:prstGeom prst="rect">
            <a:avLst/>
          </a:prstGeom>
          <a:noFill/>
          <a:ln/>
        </p:spPr>
        <p:txBody>
          <a:bodyPr wrap="square" lIns="0" tIns="0" rIns="0" bIns="0" rtlCol="0" anchor="ctr"/>
          <a:lstStyle/>
          <a:p>
            <a:pPr marL="0" indent="0" algn="ctr">
              <a:buNone/>
            </a:pPr>
            <a:r>
              <a:rPr lang="en-US" sz="1500" b="1" u="sng" dirty="0">
                <a:solidFill>
                  <a:srgbClr val="0D1B4B"/>
                </a:solidFill>
                <a:latin typeface="Georgia" pitchFamily="34" charset="0"/>
                <a:ea typeface="Georgia" pitchFamily="34" charset="-122"/>
                <a:cs typeface="Georgia" pitchFamily="34" charset="-120"/>
                <a:hlinkClick r:id="rId3" action="ppaction://hlinksldjump">
                  <a:extLst>
                    <a:ext uri="{A12FA001-AC4F-418D-AE19-62706E023703}">
                      <ahyp:hlinkClr xmlns:ahyp="http://schemas.microsoft.com/office/drawing/2018/hyperlinkcolor" val="tx"/>
                    </a:ext>
                  </a:extLst>
                </a:hlinkClick>
              </a:rPr>
              <a:t>The Story</a:t>
            </a:r>
            <a:endParaRPr lang="en-US" sz="1500" dirty="0"/>
          </a:p>
        </p:txBody>
      </p:sp>
      <p:sp>
        <p:nvSpPr>
          <p:cNvPr id="10" name="Text 7">
            <a:hlinkClick r:id="rId3" action="ppaction://hlinksldjump"/>
          </p:cNvPr>
          <p:cNvSpPr txBox="1"/>
          <p:nvPr/>
        </p:nvSpPr>
        <p:spPr>
          <a:xfrm>
            <a:off x="640080" y="4069080"/>
            <a:ext cx="1901952" cy="548640"/>
          </a:xfrm>
          <a:prstGeom prst="rect">
            <a:avLst/>
          </a:prstGeom>
          <a:noFill/>
          <a:ln/>
        </p:spPr>
        <p:txBody>
          <a:bodyPr wrap="square" lIns="0" tIns="0" rIns="0" bIns="0" rtlCol="0" anchor="ctr"/>
          <a:lstStyle/>
          <a:p>
            <a:pPr marL="0" indent="0" algn="ctr">
              <a:buNone/>
            </a:pPr>
            <a:r>
              <a:rPr lang="en-US" sz="1100" u="sng" dirty="0">
                <a:solidFill>
                  <a:srgbClr val="64748B"/>
                </a:solidFill>
                <a:latin typeface="Segoe UI" pitchFamily="34" charset="0"/>
                <a:ea typeface="Segoe UI" pitchFamily="34" charset="-122"/>
                <a:cs typeface="Segoe UI" pitchFamily="34" charset="-120"/>
                <a:hlinkClick r:id="rId3" action="ppaction://hlinksldjump">
                  <a:extLst>
                    <a:ext uri="{A12FA001-AC4F-418D-AE19-62706E023703}">
                      <ahyp:hlinkClr xmlns:ahyp="http://schemas.microsoft.com/office/drawing/2018/hyperlinkcolor" val="tx"/>
                    </a:ext>
                  </a:extLst>
                </a:hlinkClick>
              </a:rPr>
              <a:t>Where it started</a:t>
            </a:r>
            <a:endParaRPr lang="en-US" sz="1100" dirty="0"/>
          </a:p>
        </p:txBody>
      </p:sp>
      <p:sp>
        <p:nvSpPr>
          <p:cNvPr id="11" name="Text 8">
            <a:hlinkClick r:id="rId3" action="ppaction://hlinksldjump"/>
          </p:cNvPr>
          <p:cNvSpPr txBox="1"/>
          <p:nvPr/>
        </p:nvSpPr>
        <p:spPr>
          <a:xfrm>
            <a:off x="640080" y="5166360"/>
            <a:ext cx="1901952" cy="274320"/>
          </a:xfrm>
          <a:prstGeom prst="rect">
            <a:avLst/>
          </a:prstGeom>
          <a:noFill/>
          <a:ln/>
        </p:spPr>
        <p:txBody>
          <a:bodyPr wrap="square" lIns="0" tIns="0" rIns="0" bIns="0" rtlCol="0" anchor="ctr"/>
          <a:lstStyle/>
          <a:p>
            <a:pPr marL="0" indent="0" algn="ctr">
              <a:buNone/>
            </a:pPr>
            <a:r>
              <a:rPr lang="en-US" sz="1000" i="1" u="sng" dirty="0">
                <a:solidFill>
                  <a:srgbClr val="1C7293"/>
                </a:solidFill>
                <a:latin typeface="Segoe UI" pitchFamily="34" charset="0"/>
                <a:ea typeface="Segoe UI" pitchFamily="34" charset="-122"/>
                <a:cs typeface="Segoe UI" pitchFamily="34" charset="-120"/>
                <a:hlinkClick r:id="rId3" action="ppaction://hlinksldjump">
                  <a:extLst>
                    <a:ext uri="{A12FA001-AC4F-418D-AE19-62706E023703}">
                      <ahyp:hlinkClr xmlns:ahyp="http://schemas.microsoft.com/office/drawing/2018/hyperlinkcolor" val="tx"/>
                    </a:ext>
                  </a:extLst>
                </a:hlinkClick>
              </a:rPr>
              <a:t>Tap →</a:t>
            </a:r>
            <a:endParaRPr lang="en-US" sz="1000" dirty="0"/>
          </a:p>
        </p:txBody>
      </p:sp>
      <p:sp>
        <p:nvSpPr>
          <p:cNvPr id="12" name="Shape 9">
            <a:hlinkClick r:id="rId5" action="ppaction://hlinksldjump"/>
          </p:cNvPr>
          <p:cNvSpPr/>
          <p:nvPr/>
        </p:nvSpPr>
        <p:spPr>
          <a:xfrm>
            <a:off x="2816352" y="2286000"/>
            <a:ext cx="2084832" cy="3291840"/>
          </a:xfrm>
          <a:prstGeom prst="roundRect">
            <a:avLst>
              <a:gd name="adj" fmla="val 4386"/>
            </a:avLst>
          </a:prstGeom>
          <a:solidFill>
            <a:srgbClr val="F4F6FB"/>
          </a:solidFill>
          <a:ln/>
        </p:spPr>
        <p:txBody>
          <a:bodyPr/>
          <a:lstStyle/>
          <a:p>
            <a:endParaRPr lang="en-US"/>
          </a:p>
        </p:txBody>
      </p:sp>
      <p:sp>
        <p:nvSpPr>
          <p:cNvPr id="13" name="Shape 10">
            <a:hlinkClick r:id="rId5" action="ppaction://hlinksldjump"/>
          </p:cNvPr>
          <p:cNvSpPr/>
          <p:nvPr/>
        </p:nvSpPr>
        <p:spPr>
          <a:xfrm>
            <a:off x="3447288" y="2560320"/>
            <a:ext cx="822960" cy="822960"/>
          </a:xfrm>
          <a:prstGeom prst="ellipse">
            <a:avLst/>
          </a:prstGeom>
          <a:solidFill>
            <a:srgbClr val="6D2E46"/>
          </a:solidFill>
          <a:ln/>
        </p:spPr>
        <p:txBody>
          <a:bodyPr/>
          <a:lstStyle/>
          <a:p>
            <a:endParaRPr lang="en-US"/>
          </a:p>
        </p:txBody>
      </p:sp>
      <p:pic>
        <p:nvPicPr>
          <p:cNvPr id="14" name="Image 1" descr="/home/claude/icons/icon_chart_FFFFFF.png">
            <a:hlinkClick r:id="rId5" action="ppaction://hlinksldjump"/>
          </p:cNvPr>
          <p:cNvPicPr>
            <a:picLocks noChangeAspect="1"/>
          </p:cNvPicPr>
          <p:nvPr/>
        </p:nvPicPr>
        <p:blipFill>
          <a:blip r:embed="rId6"/>
          <a:stretch>
            <a:fillRect/>
          </a:stretch>
        </p:blipFill>
        <p:spPr>
          <a:xfrm>
            <a:off x="3639312" y="2752344"/>
            <a:ext cx="438912" cy="438912"/>
          </a:xfrm>
          <a:prstGeom prst="rect">
            <a:avLst/>
          </a:prstGeom>
        </p:spPr>
      </p:pic>
      <p:sp>
        <p:nvSpPr>
          <p:cNvPr id="15" name="Text 11">
            <a:hlinkClick r:id="rId5" action="ppaction://hlinksldjump"/>
          </p:cNvPr>
          <p:cNvSpPr txBox="1"/>
          <p:nvPr/>
        </p:nvSpPr>
        <p:spPr>
          <a:xfrm>
            <a:off x="2907792" y="3657600"/>
            <a:ext cx="1901952" cy="411480"/>
          </a:xfrm>
          <a:prstGeom prst="rect">
            <a:avLst/>
          </a:prstGeom>
          <a:noFill/>
          <a:ln/>
        </p:spPr>
        <p:txBody>
          <a:bodyPr wrap="square" lIns="0" tIns="0" rIns="0" bIns="0" rtlCol="0" anchor="ctr"/>
          <a:lstStyle/>
          <a:p>
            <a:pPr marL="0" indent="0" algn="ctr">
              <a:buNone/>
            </a:pPr>
            <a:r>
              <a:rPr lang="en-US" sz="1500" b="1" u="sng" dirty="0">
                <a:solidFill>
                  <a:srgbClr val="0D1B4B"/>
                </a:solidFill>
                <a:latin typeface="Georgia" pitchFamily="34" charset="0"/>
                <a:ea typeface="Georgia" pitchFamily="34" charset="-122"/>
                <a:cs typeface="Georgia" pitchFamily="34" charset="-120"/>
                <a:hlinkClick r:id="rId5" action="ppaction://hlinksldjump">
                  <a:extLst>
                    <a:ext uri="{A12FA001-AC4F-418D-AE19-62706E023703}">
                      <ahyp:hlinkClr xmlns:ahyp="http://schemas.microsoft.com/office/drawing/2018/hyperlinkcolor" val="tx"/>
                    </a:ext>
                  </a:extLst>
                </a:hlinkClick>
              </a:rPr>
              <a:t>The Data</a:t>
            </a:r>
            <a:endParaRPr lang="en-US" sz="1500" dirty="0"/>
          </a:p>
        </p:txBody>
      </p:sp>
      <p:sp>
        <p:nvSpPr>
          <p:cNvPr id="16" name="Text 12">
            <a:hlinkClick r:id="rId5" action="ppaction://hlinksldjump"/>
          </p:cNvPr>
          <p:cNvSpPr txBox="1"/>
          <p:nvPr/>
        </p:nvSpPr>
        <p:spPr>
          <a:xfrm>
            <a:off x="2907792" y="4069080"/>
            <a:ext cx="1901952" cy="548640"/>
          </a:xfrm>
          <a:prstGeom prst="rect">
            <a:avLst/>
          </a:prstGeom>
          <a:noFill/>
          <a:ln/>
        </p:spPr>
        <p:txBody>
          <a:bodyPr wrap="square" lIns="0" tIns="0" rIns="0" bIns="0" rtlCol="0" anchor="ctr"/>
          <a:lstStyle/>
          <a:p>
            <a:pPr marL="0" indent="0" algn="ctr">
              <a:buNone/>
            </a:pPr>
            <a:r>
              <a:rPr lang="en-US" sz="1100" u="sng" dirty="0">
                <a:solidFill>
                  <a:srgbClr val="64748B"/>
                </a:solidFill>
                <a:latin typeface="Segoe UI" pitchFamily="34" charset="0"/>
                <a:ea typeface="Segoe UI" pitchFamily="34" charset="-122"/>
                <a:cs typeface="Segoe UI" pitchFamily="34" charset="-120"/>
                <a:hlinkClick r:id="rId5" action="ppaction://hlinksldjump">
                  <a:extLst>
                    <a:ext uri="{A12FA001-AC4F-418D-AE19-62706E023703}">
                      <ahyp:hlinkClr xmlns:ahyp="http://schemas.microsoft.com/office/drawing/2018/hyperlinkcolor" val="tx"/>
                    </a:ext>
                  </a:extLst>
                </a:hlinkClick>
              </a:rPr>
              <a:t>14 credits, verified</a:t>
            </a:r>
            <a:endParaRPr lang="en-US" sz="1100" dirty="0"/>
          </a:p>
        </p:txBody>
      </p:sp>
      <p:sp>
        <p:nvSpPr>
          <p:cNvPr id="17" name="Text 13">
            <a:hlinkClick r:id="rId5" action="ppaction://hlinksldjump"/>
          </p:cNvPr>
          <p:cNvSpPr txBox="1"/>
          <p:nvPr/>
        </p:nvSpPr>
        <p:spPr>
          <a:xfrm>
            <a:off x="2907792" y="5166360"/>
            <a:ext cx="1901952" cy="274320"/>
          </a:xfrm>
          <a:prstGeom prst="rect">
            <a:avLst/>
          </a:prstGeom>
          <a:noFill/>
          <a:ln/>
        </p:spPr>
        <p:txBody>
          <a:bodyPr wrap="square" lIns="0" tIns="0" rIns="0" bIns="0" rtlCol="0" anchor="ctr"/>
          <a:lstStyle/>
          <a:p>
            <a:pPr marL="0" indent="0" algn="ctr">
              <a:buNone/>
            </a:pPr>
            <a:r>
              <a:rPr lang="en-US" sz="1000" i="1" u="sng" dirty="0">
                <a:solidFill>
                  <a:srgbClr val="6D2E46"/>
                </a:solidFill>
                <a:latin typeface="Segoe UI" pitchFamily="34" charset="0"/>
                <a:ea typeface="Segoe UI" pitchFamily="34" charset="-122"/>
                <a:cs typeface="Segoe UI" pitchFamily="34" charset="-120"/>
                <a:hlinkClick r:id="rId5" action="ppaction://hlinksldjump">
                  <a:extLst>
                    <a:ext uri="{A12FA001-AC4F-418D-AE19-62706E023703}">
                      <ahyp:hlinkClr xmlns:ahyp="http://schemas.microsoft.com/office/drawing/2018/hyperlinkcolor" val="tx"/>
                    </a:ext>
                  </a:extLst>
                </a:hlinkClick>
              </a:rPr>
              <a:t>Tap →</a:t>
            </a:r>
            <a:endParaRPr lang="en-US" sz="1000" dirty="0"/>
          </a:p>
        </p:txBody>
      </p:sp>
      <p:sp>
        <p:nvSpPr>
          <p:cNvPr id="18" name="Shape 14">
            <a:hlinkClick r:id="rId7" action="ppaction://hlinksldjump"/>
          </p:cNvPr>
          <p:cNvSpPr/>
          <p:nvPr/>
        </p:nvSpPr>
        <p:spPr>
          <a:xfrm>
            <a:off x="5084064" y="2286000"/>
            <a:ext cx="2084832" cy="3291840"/>
          </a:xfrm>
          <a:prstGeom prst="roundRect">
            <a:avLst>
              <a:gd name="adj" fmla="val 4386"/>
            </a:avLst>
          </a:prstGeom>
          <a:solidFill>
            <a:srgbClr val="F4F6FB"/>
          </a:solidFill>
          <a:ln/>
        </p:spPr>
        <p:txBody>
          <a:bodyPr/>
          <a:lstStyle/>
          <a:p>
            <a:endParaRPr lang="en-US"/>
          </a:p>
        </p:txBody>
      </p:sp>
      <p:sp>
        <p:nvSpPr>
          <p:cNvPr id="19" name="Shape 15">
            <a:hlinkClick r:id="rId7" action="ppaction://hlinksldjump"/>
          </p:cNvPr>
          <p:cNvSpPr/>
          <p:nvPr/>
        </p:nvSpPr>
        <p:spPr>
          <a:xfrm>
            <a:off x="5715000" y="2560320"/>
            <a:ext cx="822960" cy="822960"/>
          </a:xfrm>
          <a:prstGeom prst="ellipse">
            <a:avLst/>
          </a:prstGeom>
          <a:solidFill>
            <a:srgbClr val="1C7293"/>
          </a:solidFill>
          <a:ln/>
        </p:spPr>
        <p:txBody>
          <a:bodyPr/>
          <a:lstStyle/>
          <a:p>
            <a:endParaRPr lang="en-US"/>
          </a:p>
        </p:txBody>
      </p:sp>
      <p:pic>
        <p:nvPicPr>
          <p:cNvPr id="20" name="Image 2" descr="/home/claude/icons/icon_clipboard_FFFFFF.png">
            <a:hlinkClick r:id="rId7" action="ppaction://hlinksldjump"/>
          </p:cNvPr>
          <p:cNvPicPr>
            <a:picLocks noChangeAspect="1"/>
          </p:cNvPicPr>
          <p:nvPr/>
        </p:nvPicPr>
        <p:blipFill>
          <a:blip r:embed="rId8"/>
          <a:stretch>
            <a:fillRect/>
          </a:stretch>
        </p:blipFill>
        <p:spPr>
          <a:xfrm>
            <a:off x="5907024" y="2752344"/>
            <a:ext cx="438912" cy="438912"/>
          </a:xfrm>
          <a:prstGeom prst="rect">
            <a:avLst/>
          </a:prstGeom>
        </p:spPr>
      </p:pic>
      <p:sp>
        <p:nvSpPr>
          <p:cNvPr id="21" name="Text 16">
            <a:hlinkClick r:id="rId7" action="ppaction://hlinksldjump"/>
          </p:cNvPr>
          <p:cNvSpPr txBox="1"/>
          <p:nvPr/>
        </p:nvSpPr>
        <p:spPr>
          <a:xfrm>
            <a:off x="5175504" y="3657600"/>
            <a:ext cx="1901952" cy="411480"/>
          </a:xfrm>
          <a:prstGeom prst="rect">
            <a:avLst/>
          </a:prstGeom>
          <a:noFill/>
          <a:ln/>
        </p:spPr>
        <p:txBody>
          <a:bodyPr wrap="square" lIns="0" tIns="0" rIns="0" bIns="0" rtlCol="0" anchor="ctr"/>
          <a:lstStyle/>
          <a:p>
            <a:pPr marL="0" indent="0" algn="ctr">
              <a:buNone/>
            </a:pPr>
            <a:r>
              <a:rPr lang="en-US" sz="1500" b="1" u="sng" dirty="0">
                <a:solidFill>
                  <a:srgbClr val="0D1B4B"/>
                </a:solidFill>
                <a:latin typeface="Georgia" pitchFamily="34" charset="0"/>
                <a:ea typeface="Georgia" pitchFamily="34" charset="-122"/>
                <a:cs typeface="Georgia" pitchFamily="34" charset="-120"/>
                <a:hlinkClick r:id="rId7" action="ppaction://hlinksldjump">
                  <a:extLst>
                    <a:ext uri="{A12FA001-AC4F-418D-AE19-62706E023703}">
                      <ahyp:hlinkClr xmlns:ahyp="http://schemas.microsoft.com/office/drawing/2018/hyperlinkcolor" val="tx"/>
                    </a:ext>
                  </a:extLst>
                </a:hlinkClick>
              </a:rPr>
              <a:t>The Framework</a:t>
            </a:r>
            <a:endParaRPr lang="en-US" sz="1500" dirty="0"/>
          </a:p>
        </p:txBody>
      </p:sp>
      <p:sp>
        <p:nvSpPr>
          <p:cNvPr id="22" name="Text 17">
            <a:hlinkClick r:id="rId7" action="ppaction://hlinksldjump"/>
          </p:cNvPr>
          <p:cNvSpPr txBox="1"/>
          <p:nvPr/>
        </p:nvSpPr>
        <p:spPr>
          <a:xfrm>
            <a:off x="5175504" y="4069080"/>
            <a:ext cx="1901952" cy="548640"/>
          </a:xfrm>
          <a:prstGeom prst="rect">
            <a:avLst/>
          </a:prstGeom>
          <a:noFill/>
          <a:ln/>
        </p:spPr>
        <p:txBody>
          <a:bodyPr wrap="square" lIns="0" tIns="0" rIns="0" bIns="0" rtlCol="0" anchor="ctr"/>
          <a:lstStyle/>
          <a:p>
            <a:pPr marL="0" indent="0" algn="ctr">
              <a:buNone/>
            </a:pPr>
            <a:r>
              <a:rPr lang="en-US" sz="1100" u="sng" dirty="0">
                <a:solidFill>
                  <a:srgbClr val="64748B"/>
                </a:solidFill>
                <a:latin typeface="Segoe UI" pitchFamily="34" charset="0"/>
                <a:ea typeface="Segoe UI" pitchFamily="34" charset="-122"/>
                <a:cs typeface="Segoe UI" pitchFamily="34" charset="-120"/>
                <a:hlinkClick r:id="rId7" action="ppaction://hlinksldjump">
                  <a:extLst>
                    <a:ext uri="{A12FA001-AC4F-418D-AE19-62706E023703}">
                      <ahyp:hlinkClr xmlns:ahyp="http://schemas.microsoft.com/office/drawing/2018/hyperlinkcolor" val="tx"/>
                    </a:ext>
                  </a:extLst>
                </a:hlinkClick>
              </a:rPr>
              <a:t>5 replicable steps</a:t>
            </a:r>
            <a:endParaRPr lang="en-US" sz="1100" dirty="0"/>
          </a:p>
        </p:txBody>
      </p:sp>
      <p:sp>
        <p:nvSpPr>
          <p:cNvPr id="23" name="Text 18">
            <a:hlinkClick r:id="rId7" action="ppaction://hlinksldjump"/>
          </p:cNvPr>
          <p:cNvSpPr txBox="1"/>
          <p:nvPr/>
        </p:nvSpPr>
        <p:spPr>
          <a:xfrm>
            <a:off x="5175504" y="5166360"/>
            <a:ext cx="1901952" cy="274320"/>
          </a:xfrm>
          <a:prstGeom prst="rect">
            <a:avLst/>
          </a:prstGeom>
          <a:noFill/>
          <a:ln/>
        </p:spPr>
        <p:txBody>
          <a:bodyPr wrap="square" lIns="0" tIns="0" rIns="0" bIns="0" rtlCol="0" anchor="ctr"/>
          <a:lstStyle/>
          <a:p>
            <a:pPr marL="0" indent="0" algn="ctr">
              <a:buNone/>
            </a:pPr>
            <a:r>
              <a:rPr lang="en-US" sz="1000" i="1" u="sng" dirty="0">
                <a:solidFill>
                  <a:srgbClr val="1C7293"/>
                </a:solidFill>
                <a:latin typeface="Segoe UI" pitchFamily="34" charset="0"/>
                <a:ea typeface="Segoe UI" pitchFamily="34" charset="-122"/>
                <a:cs typeface="Segoe UI" pitchFamily="34" charset="-120"/>
                <a:hlinkClick r:id="rId7" action="ppaction://hlinksldjump">
                  <a:extLst>
                    <a:ext uri="{A12FA001-AC4F-418D-AE19-62706E023703}">
                      <ahyp:hlinkClr xmlns:ahyp="http://schemas.microsoft.com/office/drawing/2018/hyperlinkcolor" val="tx"/>
                    </a:ext>
                  </a:extLst>
                </a:hlinkClick>
              </a:rPr>
              <a:t>Tap →</a:t>
            </a:r>
            <a:endParaRPr lang="en-US" sz="1000" dirty="0"/>
          </a:p>
        </p:txBody>
      </p:sp>
      <p:sp>
        <p:nvSpPr>
          <p:cNvPr id="24" name="Shape 19">
            <a:hlinkClick r:id="rId9" action="ppaction://hlinksldjump"/>
          </p:cNvPr>
          <p:cNvSpPr/>
          <p:nvPr/>
        </p:nvSpPr>
        <p:spPr>
          <a:xfrm>
            <a:off x="7351776" y="2286000"/>
            <a:ext cx="2084832" cy="3291840"/>
          </a:xfrm>
          <a:prstGeom prst="roundRect">
            <a:avLst>
              <a:gd name="adj" fmla="val 4386"/>
            </a:avLst>
          </a:prstGeom>
          <a:solidFill>
            <a:srgbClr val="F4F6FB"/>
          </a:solidFill>
          <a:ln/>
        </p:spPr>
        <p:txBody>
          <a:bodyPr/>
          <a:lstStyle/>
          <a:p>
            <a:endParaRPr lang="en-US"/>
          </a:p>
        </p:txBody>
      </p:sp>
      <p:sp>
        <p:nvSpPr>
          <p:cNvPr id="25" name="Shape 20">
            <a:hlinkClick r:id="rId9" action="ppaction://hlinksldjump"/>
          </p:cNvPr>
          <p:cNvSpPr/>
          <p:nvPr/>
        </p:nvSpPr>
        <p:spPr>
          <a:xfrm>
            <a:off x="7982712" y="2560320"/>
            <a:ext cx="822960" cy="822960"/>
          </a:xfrm>
          <a:prstGeom prst="ellipse">
            <a:avLst/>
          </a:prstGeom>
          <a:solidFill>
            <a:srgbClr val="6D2E46"/>
          </a:solidFill>
          <a:ln/>
        </p:spPr>
        <p:txBody>
          <a:bodyPr/>
          <a:lstStyle/>
          <a:p>
            <a:endParaRPr lang="en-US"/>
          </a:p>
        </p:txBody>
      </p:sp>
      <p:pic>
        <p:nvPicPr>
          <p:cNvPr id="26" name="Image 3" descr="/home/claude/icons/icon_bullseye_FFFFFF.png">
            <a:hlinkClick r:id="rId9" action="ppaction://hlinksldjump"/>
          </p:cNvPr>
          <p:cNvPicPr>
            <a:picLocks noChangeAspect="1"/>
          </p:cNvPicPr>
          <p:nvPr/>
        </p:nvPicPr>
        <p:blipFill>
          <a:blip r:embed="rId10"/>
          <a:stretch>
            <a:fillRect/>
          </a:stretch>
        </p:blipFill>
        <p:spPr>
          <a:xfrm>
            <a:off x="8174736" y="2752344"/>
            <a:ext cx="438912" cy="438912"/>
          </a:xfrm>
          <a:prstGeom prst="rect">
            <a:avLst/>
          </a:prstGeom>
        </p:spPr>
      </p:pic>
      <p:sp>
        <p:nvSpPr>
          <p:cNvPr id="27" name="Text 21">
            <a:hlinkClick r:id="rId9" action="ppaction://hlinksldjump"/>
          </p:cNvPr>
          <p:cNvSpPr txBox="1"/>
          <p:nvPr/>
        </p:nvSpPr>
        <p:spPr>
          <a:xfrm>
            <a:off x="7443216" y="3657600"/>
            <a:ext cx="1901952" cy="411480"/>
          </a:xfrm>
          <a:prstGeom prst="rect">
            <a:avLst/>
          </a:prstGeom>
          <a:noFill/>
          <a:ln/>
        </p:spPr>
        <p:txBody>
          <a:bodyPr wrap="square" lIns="0" tIns="0" rIns="0" bIns="0" rtlCol="0" anchor="ctr"/>
          <a:lstStyle/>
          <a:p>
            <a:pPr marL="0" indent="0" algn="ctr">
              <a:buNone/>
            </a:pPr>
            <a:r>
              <a:rPr lang="en-US" sz="1500" b="1" u="sng" dirty="0">
                <a:solidFill>
                  <a:srgbClr val="0D1B4B"/>
                </a:solidFill>
                <a:latin typeface="Georgia" pitchFamily="34" charset="0"/>
                <a:ea typeface="Georgia" pitchFamily="34" charset="-122"/>
                <a:cs typeface="Georgia" pitchFamily="34" charset="-120"/>
                <a:hlinkClick r:id="rId9" action="ppaction://hlinksldjump">
                  <a:extLst>
                    <a:ext uri="{A12FA001-AC4F-418D-AE19-62706E023703}">
                      <ahyp:hlinkClr xmlns:ahyp="http://schemas.microsoft.com/office/drawing/2018/hyperlinkcolor" val="tx"/>
                    </a:ext>
                  </a:extLst>
                </a:hlinkClick>
              </a:rPr>
              <a:t>Your Turn</a:t>
            </a:r>
            <a:endParaRPr lang="en-US" sz="1500" dirty="0"/>
          </a:p>
        </p:txBody>
      </p:sp>
      <p:sp>
        <p:nvSpPr>
          <p:cNvPr id="28" name="Text 22">
            <a:hlinkClick r:id="rId9" action="ppaction://hlinksldjump"/>
          </p:cNvPr>
          <p:cNvSpPr txBox="1"/>
          <p:nvPr/>
        </p:nvSpPr>
        <p:spPr>
          <a:xfrm>
            <a:off x="7443216" y="4069080"/>
            <a:ext cx="1901952" cy="548640"/>
          </a:xfrm>
          <a:prstGeom prst="rect">
            <a:avLst/>
          </a:prstGeom>
          <a:noFill/>
          <a:ln/>
        </p:spPr>
        <p:txBody>
          <a:bodyPr wrap="square" lIns="0" tIns="0" rIns="0" bIns="0" rtlCol="0" anchor="ctr"/>
          <a:lstStyle/>
          <a:p>
            <a:pPr marL="0" indent="0" algn="ctr">
              <a:buNone/>
            </a:pPr>
            <a:r>
              <a:rPr lang="en-US" sz="1100" u="sng" dirty="0">
                <a:solidFill>
                  <a:srgbClr val="64748B"/>
                </a:solidFill>
                <a:latin typeface="Segoe UI" pitchFamily="34" charset="0"/>
                <a:ea typeface="Segoe UI" pitchFamily="34" charset="-122"/>
                <a:cs typeface="Segoe UI" pitchFamily="34" charset="-120"/>
                <a:hlinkClick r:id="rId9" action="ppaction://hlinksldjump">
                  <a:extLst>
                    <a:ext uri="{A12FA001-AC4F-418D-AE19-62706E023703}">
                      <ahyp:hlinkClr xmlns:ahyp="http://schemas.microsoft.com/office/drawing/2018/hyperlinkcolor" val="tx"/>
                    </a:ext>
                  </a:extLst>
                </a:hlinkClick>
              </a:rPr>
              <a:t>Pathway Audit</a:t>
            </a:r>
            <a:endParaRPr lang="en-US" sz="1100" dirty="0"/>
          </a:p>
        </p:txBody>
      </p:sp>
      <p:sp>
        <p:nvSpPr>
          <p:cNvPr id="29" name="Text 23">
            <a:hlinkClick r:id="rId9" action="ppaction://hlinksldjump"/>
          </p:cNvPr>
          <p:cNvSpPr txBox="1"/>
          <p:nvPr/>
        </p:nvSpPr>
        <p:spPr>
          <a:xfrm>
            <a:off x="7443216" y="5166360"/>
            <a:ext cx="1901952" cy="274320"/>
          </a:xfrm>
          <a:prstGeom prst="rect">
            <a:avLst/>
          </a:prstGeom>
          <a:noFill/>
          <a:ln/>
        </p:spPr>
        <p:txBody>
          <a:bodyPr wrap="square" lIns="0" tIns="0" rIns="0" bIns="0" rtlCol="0" anchor="ctr"/>
          <a:lstStyle/>
          <a:p>
            <a:pPr marL="0" indent="0" algn="ctr">
              <a:buNone/>
            </a:pPr>
            <a:r>
              <a:rPr lang="en-US" sz="1000" i="1" u="sng" dirty="0">
                <a:solidFill>
                  <a:srgbClr val="6D2E46"/>
                </a:solidFill>
                <a:latin typeface="Segoe UI" pitchFamily="34" charset="0"/>
                <a:ea typeface="Segoe UI" pitchFamily="34" charset="-122"/>
                <a:cs typeface="Segoe UI" pitchFamily="34" charset="-120"/>
                <a:hlinkClick r:id="rId9" action="ppaction://hlinksldjump">
                  <a:extLst>
                    <a:ext uri="{A12FA001-AC4F-418D-AE19-62706E023703}">
                      <ahyp:hlinkClr xmlns:ahyp="http://schemas.microsoft.com/office/drawing/2018/hyperlinkcolor" val="tx"/>
                    </a:ext>
                  </a:extLst>
                </a:hlinkClick>
              </a:rPr>
              <a:t>Tap →</a:t>
            </a:r>
            <a:endParaRPr lang="en-US" sz="1000" dirty="0"/>
          </a:p>
        </p:txBody>
      </p:sp>
      <p:sp>
        <p:nvSpPr>
          <p:cNvPr id="30" name="Shape 24">
            <a:hlinkClick r:id="rId11" action="ppaction://hlinksldjump"/>
          </p:cNvPr>
          <p:cNvSpPr/>
          <p:nvPr/>
        </p:nvSpPr>
        <p:spPr>
          <a:xfrm>
            <a:off x="9619488" y="2286000"/>
            <a:ext cx="2084832" cy="3291840"/>
          </a:xfrm>
          <a:prstGeom prst="roundRect">
            <a:avLst>
              <a:gd name="adj" fmla="val 4386"/>
            </a:avLst>
          </a:prstGeom>
          <a:solidFill>
            <a:srgbClr val="F4F6FB"/>
          </a:solidFill>
          <a:ln/>
        </p:spPr>
        <p:txBody>
          <a:bodyPr/>
          <a:lstStyle/>
          <a:p>
            <a:endParaRPr lang="en-US"/>
          </a:p>
        </p:txBody>
      </p:sp>
      <p:sp>
        <p:nvSpPr>
          <p:cNvPr id="31" name="Shape 25">
            <a:hlinkClick r:id="rId11" action="ppaction://hlinksldjump"/>
          </p:cNvPr>
          <p:cNvSpPr/>
          <p:nvPr/>
        </p:nvSpPr>
        <p:spPr>
          <a:xfrm>
            <a:off x="10250424" y="2560320"/>
            <a:ext cx="822960" cy="822960"/>
          </a:xfrm>
          <a:prstGeom prst="ellipse">
            <a:avLst/>
          </a:prstGeom>
          <a:solidFill>
            <a:srgbClr val="1C7293"/>
          </a:solidFill>
          <a:ln/>
        </p:spPr>
        <p:txBody>
          <a:bodyPr/>
          <a:lstStyle/>
          <a:p>
            <a:endParaRPr lang="en-US"/>
          </a:p>
        </p:txBody>
      </p:sp>
      <p:pic>
        <p:nvPicPr>
          <p:cNvPr id="32" name="Image 4" descr="/home/claude/icons/icon_flag_FFFFFF.png">
            <a:hlinkClick r:id="rId11" action="ppaction://hlinksldjump"/>
          </p:cNvPr>
          <p:cNvPicPr>
            <a:picLocks noChangeAspect="1"/>
          </p:cNvPicPr>
          <p:nvPr/>
        </p:nvPicPr>
        <p:blipFill>
          <a:blip r:embed="rId12"/>
          <a:stretch>
            <a:fillRect/>
          </a:stretch>
        </p:blipFill>
        <p:spPr>
          <a:xfrm>
            <a:off x="10442448" y="2752344"/>
            <a:ext cx="438912" cy="438912"/>
          </a:xfrm>
          <a:prstGeom prst="rect">
            <a:avLst/>
          </a:prstGeom>
        </p:spPr>
      </p:pic>
      <p:sp>
        <p:nvSpPr>
          <p:cNvPr id="33" name="Text 26">
            <a:hlinkClick r:id="rId11" action="ppaction://hlinksldjump"/>
          </p:cNvPr>
          <p:cNvSpPr txBox="1"/>
          <p:nvPr/>
        </p:nvSpPr>
        <p:spPr>
          <a:xfrm>
            <a:off x="9710928" y="3657600"/>
            <a:ext cx="1901952" cy="411480"/>
          </a:xfrm>
          <a:prstGeom prst="rect">
            <a:avLst/>
          </a:prstGeom>
          <a:noFill/>
          <a:ln/>
        </p:spPr>
        <p:txBody>
          <a:bodyPr wrap="square" lIns="0" tIns="0" rIns="0" bIns="0" rtlCol="0" anchor="ctr"/>
          <a:lstStyle/>
          <a:p>
            <a:pPr marL="0" indent="0" algn="ctr">
              <a:buNone/>
            </a:pPr>
            <a:r>
              <a:rPr lang="en-US" sz="1500" b="1" u="sng" dirty="0">
                <a:solidFill>
                  <a:srgbClr val="0D1B4B"/>
                </a:solidFill>
                <a:latin typeface="Georgia" pitchFamily="34" charset="0"/>
                <a:ea typeface="Georgia" pitchFamily="34" charset="-122"/>
                <a:cs typeface="Georgia" pitchFamily="34" charset="-120"/>
                <a:hlinkClick r:id="rId11" action="ppaction://hlinksldjump">
                  <a:extLst>
                    <a:ext uri="{A12FA001-AC4F-418D-AE19-62706E023703}">
                      <ahyp:hlinkClr xmlns:ahyp="http://schemas.microsoft.com/office/drawing/2018/hyperlinkcolor" val="tx"/>
                    </a:ext>
                  </a:extLst>
                </a:hlinkClick>
              </a:rPr>
              <a:t>Call to Action</a:t>
            </a:r>
            <a:endParaRPr lang="en-US" sz="1500" dirty="0"/>
          </a:p>
        </p:txBody>
      </p:sp>
      <p:sp>
        <p:nvSpPr>
          <p:cNvPr id="34" name="Text 27">
            <a:hlinkClick r:id="rId11" action="ppaction://hlinksldjump"/>
          </p:cNvPr>
          <p:cNvSpPr txBox="1"/>
          <p:nvPr/>
        </p:nvSpPr>
        <p:spPr>
          <a:xfrm>
            <a:off x="9710928" y="4069080"/>
            <a:ext cx="1901952" cy="548640"/>
          </a:xfrm>
          <a:prstGeom prst="rect">
            <a:avLst/>
          </a:prstGeom>
          <a:noFill/>
          <a:ln/>
        </p:spPr>
        <p:txBody>
          <a:bodyPr wrap="square" lIns="0" tIns="0" rIns="0" bIns="0" rtlCol="0" anchor="ctr"/>
          <a:lstStyle/>
          <a:p>
            <a:pPr marL="0" indent="0" algn="ctr">
              <a:buNone/>
            </a:pPr>
            <a:r>
              <a:rPr lang="en-US" sz="1100" u="sng" dirty="0">
                <a:solidFill>
                  <a:srgbClr val="64748B"/>
                </a:solidFill>
                <a:latin typeface="Segoe UI" pitchFamily="34" charset="0"/>
                <a:ea typeface="Segoe UI" pitchFamily="34" charset="-122"/>
                <a:cs typeface="Segoe UI" pitchFamily="34" charset="-120"/>
                <a:hlinkClick r:id="rId11" action="ppaction://hlinksldjump">
                  <a:extLst>
                    <a:ext uri="{A12FA001-AC4F-418D-AE19-62706E023703}">
                      <ahyp:hlinkClr xmlns:ahyp="http://schemas.microsoft.com/office/drawing/2018/hyperlinkcolor" val="tx"/>
                    </a:ext>
                  </a:extLst>
                </a:hlinkClick>
              </a:rPr>
              <a:t>Start this week</a:t>
            </a:r>
            <a:endParaRPr lang="en-US" sz="1100" dirty="0"/>
          </a:p>
        </p:txBody>
      </p:sp>
      <p:sp>
        <p:nvSpPr>
          <p:cNvPr id="35" name="Text 28">
            <a:hlinkClick r:id="rId11" action="ppaction://hlinksldjump"/>
          </p:cNvPr>
          <p:cNvSpPr txBox="1"/>
          <p:nvPr/>
        </p:nvSpPr>
        <p:spPr>
          <a:xfrm>
            <a:off x="9710928" y="5166360"/>
            <a:ext cx="1901952" cy="274320"/>
          </a:xfrm>
          <a:prstGeom prst="rect">
            <a:avLst/>
          </a:prstGeom>
          <a:noFill/>
          <a:ln/>
        </p:spPr>
        <p:txBody>
          <a:bodyPr wrap="square" lIns="0" tIns="0" rIns="0" bIns="0" rtlCol="0" anchor="ctr"/>
          <a:lstStyle/>
          <a:p>
            <a:pPr marL="0" indent="0" algn="ctr">
              <a:buNone/>
            </a:pPr>
            <a:r>
              <a:rPr lang="en-US" sz="1000" i="1" u="sng" dirty="0">
                <a:solidFill>
                  <a:srgbClr val="1C7293"/>
                </a:solidFill>
                <a:latin typeface="Segoe UI" pitchFamily="34" charset="0"/>
                <a:ea typeface="Segoe UI" pitchFamily="34" charset="-122"/>
                <a:cs typeface="Segoe UI" pitchFamily="34" charset="-120"/>
                <a:hlinkClick r:id="rId11" action="ppaction://hlinksldjump">
                  <a:extLst>
                    <a:ext uri="{A12FA001-AC4F-418D-AE19-62706E023703}">
                      <ahyp:hlinkClr xmlns:ahyp="http://schemas.microsoft.com/office/drawing/2018/hyperlinkcolor" val="tx"/>
                    </a:ext>
                  </a:extLst>
                </a:hlinkClick>
              </a:rPr>
              <a:t>Tap →</a:t>
            </a:r>
            <a:endParaRPr lang="en-US" sz="1000" dirty="0"/>
          </a:p>
        </p:txBody>
      </p:sp>
      <p:sp>
        <p:nvSpPr>
          <p:cNvPr id="36" name="Text 29"/>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1 of 2</a:t>
            </a:r>
            <a:endParaRPr lang="en-US" sz="1000" dirty="0"/>
          </a:p>
        </p:txBody>
      </p:sp>
      <p:sp>
        <p:nvSpPr>
          <p:cNvPr id="37" name="Text 30"/>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280160"/>
          </a:xfrm>
          <a:prstGeom prst="rect">
            <a:avLst/>
          </a:prstGeom>
          <a:solidFill>
            <a:srgbClr val="F4F6FB"/>
          </a:solidFill>
          <a:ln/>
        </p:spPr>
        <p:txBody>
          <a:bodyPr/>
          <a:lstStyle/>
          <a:p>
            <a:endParaRPr lang="en-US"/>
          </a:p>
        </p:txBody>
      </p:sp>
      <p:sp>
        <p:nvSpPr>
          <p:cNvPr id="3" name="Shape 1"/>
          <p:cNvSpPr/>
          <p:nvPr/>
        </p:nvSpPr>
        <p:spPr>
          <a:xfrm>
            <a:off x="548640" y="457200"/>
            <a:ext cx="4297680" cy="310896"/>
          </a:xfrm>
          <a:prstGeom prst="rect">
            <a:avLst/>
          </a:prstGeom>
          <a:solidFill>
            <a:srgbClr val="0D1B4B"/>
          </a:solidFill>
          <a:ln/>
        </p:spPr>
        <p:txBody>
          <a:bodyPr/>
          <a:lstStyle/>
          <a:p>
            <a:endParaRPr lang="en-US"/>
          </a:p>
        </p:txBody>
      </p:sp>
      <p:sp>
        <p:nvSpPr>
          <p:cNvPr id="4" name="Text 2"/>
          <p:cNvSpPr txBox="1"/>
          <p:nvPr/>
        </p:nvSpPr>
        <p:spPr>
          <a:xfrm>
            <a:off x="548640" y="448056"/>
            <a:ext cx="429768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THE QUESTION THAT STARTED IT ALL</a:t>
            </a:r>
            <a:endParaRPr lang="en-US" sz="1100" dirty="0"/>
          </a:p>
        </p:txBody>
      </p:sp>
      <p:sp>
        <p:nvSpPr>
          <p:cNvPr id="5" name="Text 3"/>
          <p:cNvSpPr txBox="1"/>
          <p:nvPr/>
        </p:nvSpPr>
        <p:spPr>
          <a:xfrm>
            <a:off x="731520" y="2011680"/>
            <a:ext cx="10698480" cy="2194560"/>
          </a:xfrm>
          <a:prstGeom prst="rect">
            <a:avLst/>
          </a:prstGeom>
          <a:noFill/>
          <a:ln/>
        </p:spPr>
        <p:txBody>
          <a:bodyPr wrap="square" lIns="0" tIns="0" rIns="0" bIns="0" rtlCol="0" anchor="ctr"/>
          <a:lstStyle/>
          <a:p>
            <a:pPr marL="0" indent="0" algn="l">
              <a:lnSpc>
                <a:spcPct val="110000"/>
              </a:lnSpc>
              <a:buNone/>
            </a:pPr>
            <a:r>
              <a:rPr lang="en-US" sz="3400" b="1" dirty="0">
                <a:solidFill>
                  <a:srgbClr val="0D1B4B"/>
                </a:solidFill>
                <a:latin typeface="Georgia" pitchFamily="34" charset="0"/>
                <a:ea typeface="Georgia" pitchFamily="34" charset="-122"/>
                <a:cs typeface="Georgia" pitchFamily="34" charset="-120"/>
              </a:rPr>
              <a:t>“What if your CTE students left with</a:t>
            </a:r>
            <a:endParaRPr lang="en-US" sz="3400" dirty="0"/>
          </a:p>
          <a:p>
            <a:pPr marL="0" indent="0" algn="l">
              <a:lnSpc>
                <a:spcPct val="110000"/>
              </a:lnSpc>
              <a:buNone/>
            </a:pPr>
            <a:r>
              <a:rPr lang="en-US" sz="3400" b="1" dirty="0">
                <a:solidFill>
                  <a:srgbClr val="0D1B4B"/>
                </a:solidFill>
                <a:latin typeface="Georgia" pitchFamily="34" charset="0"/>
                <a:ea typeface="Georgia" pitchFamily="34" charset="-122"/>
                <a:cs typeface="Georgia" pitchFamily="34" charset="-120"/>
              </a:rPr>
              <a:t>college credits… not just course credits?”</a:t>
            </a:r>
            <a:endParaRPr lang="en-US" sz="3400" dirty="0"/>
          </a:p>
        </p:txBody>
      </p:sp>
      <p:sp>
        <p:nvSpPr>
          <p:cNvPr id="6" name="Shape 4"/>
          <p:cNvSpPr/>
          <p:nvPr/>
        </p:nvSpPr>
        <p:spPr>
          <a:xfrm>
            <a:off x="731520" y="4480560"/>
            <a:ext cx="1463040" cy="45720"/>
          </a:xfrm>
          <a:prstGeom prst="rect">
            <a:avLst/>
          </a:prstGeom>
          <a:solidFill>
            <a:srgbClr val="1C7293"/>
          </a:solidFill>
          <a:ln/>
        </p:spPr>
        <p:txBody>
          <a:bodyPr/>
          <a:lstStyle/>
          <a:p>
            <a:endParaRPr lang="en-US"/>
          </a:p>
        </p:txBody>
      </p:sp>
      <p:sp>
        <p:nvSpPr>
          <p:cNvPr id="7" name="Text 5"/>
          <p:cNvSpPr txBox="1"/>
          <p:nvPr/>
        </p:nvSpPr>
        <p:spPr>
          <a:xfrm>
            <a:off x="731520" y="4754880"/>
            <a:ext cx="9875520" cy="1097280"/>
          </a:xfrm>
          <a:prstGeom prst="rect">
            <a:avLst/>
          </a:prstGeom>
          <a:noFill/>
          <a:ln/>
        </p:spPr>
        <p:txBody>
          <a:bodyPr wrap="square" lIns="0" tIns="0" rIns="0" bIns="0" rtlCol="0" anchor="ctr"/>
          <a:lstStyle/>
          <a:p>
            <a:pPr marL="0" indent="0">
              <a:buNone/>
            </a:pPr>
            <a:r>
              <a:rPr lang="en-US" sz="1500" i="1" dirty="0">
                <a:solidFill>
                  <a:srgbClr val="64748B"/>
                </a:solidFill>
                <a:latin typeface="Segoe UI" pitchFamily="34" charset="0"/>
                <a:ea typeface="Segoe UI" pitchFamily="34" charset="-122"/>
                <a:cs typeface="Segoe UI" pitchFamily="34" charset="-120"/>
              </a:rPr>
              <a:t>That question, asked in an Accounting classroom at Curie High School (CPS), became a five-year experiment in what a CTE pathway could actually deliver , no committee, no pilot grant, no district mandate required.</a:t>
            </a:r>
            <a:endParaRPr lang="en-US" sz="1500" dirty="0"/>
          </a:p>
        </p:txBody>
      </p:sp>
      <p:sp>
        <p:nvSpPr>
          <p:cNvPr id="8" name="Text 6"/>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1 of 2</a:t>
            </a:r>
            <a:endParaRPr lang="en-US" sz="1000" dirty="0"/>
          </a:p>
        </p:txBody>
      </p:sp>
      <p:sp>
        <p:nvSpPr>
          <p:cNvPr id="9" name="Text 7"/>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6FB"/>
        </a:solidFill>
        <a:effectLst/>
      </p:bgPr>
    </p:bg>
    <p:spTree>
      <p:nvGrpSpPr>
        <p:cNvPr id="1" name=""/>
        <p:cNvGrpSpPr/>
        <p:nvPr/>
      </p:nvGrpSpPr>
      <p:grpSpPr>
        <a:xfrm>
          <a:off x="0" y="0"/>
          <a:ext cx="0" cy="0"/>
          <a:chOff x="0" y="0"/>
          <a:chExt cx="0" cy="0"/>
        </a:xfrm>
      </p:grpSpPr>
      <p:sp>
        <p:nvSpPr>
          <p:cNvPr id="2" name="Shape 0">
            <a:hlinkClick r:id="rId3" action="ppaction://hlinksldjump"/>
          </p:cNvPr>
          <p:cNvSpPr/>
          <p:nvPr/>
        </p:nvSpPr>
        <p:spPr>
          <a:xfrm>
            <a:off x="11414455" y="320040"/>
            <a:ext cx="457200" cy="457200"/>
          </a:xfrm>
          <a:prstGeom prst="ellipse">
            <a:avLst/>
          </a:prstGeom>
          <a:solidFill>
            <a:srgbClr val="FFFFFF"/>
          </a:solidFill>
          <a:ln/>
        </p:spPr>
        <p:txBody>
          <a:bodyPr/>
          <a:lstStyle/>
          <a:p>
            <a:endParaRPr lang="en-US"/>
          </a:p>
        </p:txBody>
      </p:sp>
      <p:pic>
        <p:nvPicPr>
          <p:cNvPr id="3" name="Image 0" descr="/home/claude/icons/icon_home_0D1B4B.png">
            <a:hlinkClick r:id="rId3" action="ppaction://hlinksldjump"/>
          </p:cNvPr>
          <p:cNvPicPr>
            <a:picLocks noChangeAspect="1"/>
          </p:cNvPicPr>
          <p:nvPr/>
        </p:nvPicPr>
        <p:blipFill>
          <a:blip r:embed="rId4"/>
          <a:stretch>
            <a:fillRect/>
          </a:stretch>
        </p:blipFill>
        <p:spPr>
          <a:xfrm>
            <a:off x="11505895" y="411480"/>
            <a:ext cx="274320" cy="274320"/>
          </a:xfrm>
          <a:prstGeom prst="rect">
            <a:avLst/>
          </a:prstGeom>
        </p:spPr>
      </p:pic>
      <p:sp>
        <p:nvSpPr>
          <p:cNvPr id="4" name="Shape 1"/>
          <p:cNvSpPr/>
          <p:nvPr/>
        </p:nvSpPr>
        <p:spPr>
          <a:xfrm>
            <a:off x="548640" y="457200"/>
            <a:ext cx="2057400" cy="310896"/>
          </a:xfrm>
          <a:prstGeom prst="rect">
            <a:avLst/>
          </a:prstGeom>
          <a:solidFill>
            <a:srgbClr val="0D1B4B"/>
          </a:solidFill>
          <a:ln/>
        </p:spPr>
        <p:txBody>
          <a:bodyPr/>
          <a:lstStyle/>
          <a:p>
            <a:endParaRPr lang="en-US"/>
          </a:p>
        </p:txBody>
      </p:sp>
      <p:sp>
        <p:nvSpPr>
          <p:cNvPr id="5" name="Text 2"/>
          <p:cNvSpPr txBox="1"/>
          <p:nvPr/>
        </p:nvSpPr>
        <p:spPr>
          <a:xfrm>
            <a:off x="548640" y="448056"/>
            <a:ext cx="205740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BEFORE THE FLIP</a:t>
            </a:r>
            <a:endParaRPr lang="en-US" sz="1100" dirty="0"/>
          </a:p>
        </p:txBody>
      </p:sp>
      <p:sp>
        <p:nvSpPr>
          <p:cNvPr id="6" name="Text 3"/>
          <p:cNvSpPr txBox="1"/>
          <p:nvPr/>
        </p:nvSpPr>
        <p:spPr>
          <a:xfrm>
            <a:off x="548640" y="822960"/>
            <a:ext cx="10972800" cy="731520"/>
          </a:xfrm>
          <a:prstGeom prst="rect">
            <a:avLst/>
          </a:prstGeom>
          <a:noFill/>
          <a:ln/>
        </p:spPr>
        <p:txBody>
          <a:bodyPr wrap="square" lIns="0" tIns="0" rIns="0" bIns="0" rtlCol="0" anchor="ctr"/>
          <a:lstStyle/>
          <a:p>
            <a:pPr marL="0" indent="0">
              <a:buNone/>
            </a:pPr>
            <a:r>
              <a:rPr lang="en-US" sz="2800" b="1" dirty="0">
                <a:solidFill>
                  <a:srgbClr val="0D1B4B"/>
                </a:solidFill>
                <a:latin typeface="Georgia" pitchFamily="34" charset="0"/>
                <a:ea typeface="Georgia" pitchFamily="34" charset="-122"/>
                <a:cs typeface="Georgia" pitchFamily="34" charset="-120"/>
              </a:rPr>
              <a:t>A Business Academy Like Any Other</a:t>
            </a:r>
            <a:endParaRPr lang="en-US" sz="2800" dirty="0"/>
          </a:p>
        </p:txBody>
      </p:sp>
      <p:sp>
        <p:nvSpPr>
          <p:cNvPr id="7" name="Text 4"/>
          <p:cNvSpPr txBox="1"/>
          <p:nvPr/>
        </p:nvSpPr>
        <p:spPr>
          <a:xfrm>
            <a:off x="548640" y="1508760"/>
            <a:ext cx="10058400" cy="457200"/>
          </a:xfrm>
          <a:prstGeom prst="rect">
            <a:avLst/>
          </a:prstGeom>
          <a:noFill/>
          <a:ln/>
        </p:spPr>
        <p:txBody>
          <a:bodyPr wrap="square" lIns="0" tIns="0" rIns="0" bIns="0" rtlCol="0" anchor="ctr"/>
          <a:lstStyle/>
          <a:p>
            <a:pPr marL="0" indent="0">
              <a:buNone/>
            </a:pPr>
            <a:r>
              <a:rPr lang="en-US" sz="1400" i="1" dirty="0">
                <a:solidFill>
                  <a:srgbClr val="64748B"/>
                </a:solidFill>
                <a:latin typeface="Segoe UI" pitchFamily="34" charset="0"/>
                <a:ea typeface="Segoe UI" pitchFamily="34" charset="-122"/>
                <a:cs typeface="Segoe UI" pitchFamily="34" charset="-120"/>
              </a:rPr>
              <a:t>High school credit only. No college pipeline. A typical CTE sequence.</a:t>
            </a:r>
            <a:endParaRPr lang="en-US" sz="1400" dirty="0"/>
          </a:p>
        </p:txBody>
      </p:sp>
      <p:sp>
        <p:nvSpPr>
          <p:cNvPr id="8" name="Shape 5"/>
          <p:cNvSpPr/>
          <p:nvPr/>
        </p:nvSpPr>
        <p:spPr>
          <a:xfrm>
            <a:off x="548640" y="2286000"/>
            <a:ext cx="3520440" cy="3200400"/>
          </a:xfrm>
          <a:prstGeom prst="roundRect">
            <a:avLst>
              <a:gd name="adj" fmla="val 1143"/>
            </a:avLst>
          </a:prstGeom>
          <a:solidFill>
            <a:srgbClr val="FFFFFF"/>
          </a:solidFill>
          <a:ln w="15875">
            <a:solidFill>
              <a:srgbClr val="1C7293"/>
            </a:solidFill>
            <a:prstDash val="solid"/>
          </a:ln>
        </p:spPr>
        <p:txBody>
          <a:bodyPr/>
          <a:lstStyle/>
          <a:p>
            <a:endParaRPr lang="en-US"/>
          </a:p>
        </p:txBody>
      </p:sp>
      <p:sp>
        <p:nvSpPr>
          <p:cNvPr id="9" name="Text 6"/>
          <p:cNvSpPr txBox="1"/>
          <p:nvPr/>
        </p:nvSpPr>
        <p:spPr>
          <a:xfrm>
            <a:off x="822960" y="2651760"/>
            <a:ext cx="2971800" cy="1097280"/>
          </a:xfrm>
          <a:prstGeom prst="rect">
            <a:avLst/>
          </a:prstGeom>
          <a:noFill/>
          <a:ln/>
        </p:spPr>
        <p:txBody>
          <a:bodyPr wrap="square" lIns="0" tIns="0" rIns="0" bIns="0" rtlCol="0" anchor="ctr"/>
          <a:lstStyle/>
          <a:p>
            <a:pPr marL="0" indent="0">
              <a:buNone/>
            </a:pPr>
            <a:r>
              <a:rPr lang="en-US" sz="1900" b="1" dirty="0">
                <a:solidFill>
                  <a:srgbClr val="0D1B4B"/>
                </a:solidFill>
                <a:latin typeface="Georgia" pitchFamily="34" charset="0"/>
                <a:ea typeface="Georgia" pitchFamily="34" charset="-122"/>
                <a:cs typeface="Georgia" pitchFamily="34" charset="-120"/>
              </a:rPr>
              <a:t>Business Academy</a:t>
            </a:r>
            <a:endParaRPr lang="en-US" sz="1900" dirty="0"/>
          </a:p>
          <a:p>
            <a:pPr marL="0" indent="0">
              <a:buNone/>
            </a:pPr>
            <a:r>
              <a:rPr lang="en-US" sz="1900" b="1" dirty="0">
                <a:solidFill>
                  <a:srgbClr val="0D1B4B"/>
                </a:solidFill>
                <a:latin typeface="Georgia" pitchFamily="34" charset="0"/>
                <a:ea typeface="Georgia" pitchFamily="34" charset="-122"/>
                <a:cs typeface="Georgia" pitchFamily="34" charset="-120"/>
              </a:rPr>
              <a:t>Orientation</a:t>
            </a:r>
            <a:endParaRPr lang="en-US" sz="1900" dirty="0"/>
          </a:p>
        </p:txBody>
      </p:sp>
      <p:sp>
        <p:nvSpPr>
          <p:cNvPr id="10" name="Shape 7"/>
          <p:cNvSpPr/>
          <p:nvPr/>
        </p:nvSpPr>
        <p:spPr>
          <a:xfrm>
            <a:off x="822960" y="4023360"/>
            <a:ext cx="2743200" cy="502920"/>
          </a:xfrm>
          <a:prstGeom prst="roundRect">
            <a:avLst>
              <a:gd name="adj" fmla="val 10909"/>
            </a:avLst>
          </a:prstGeom>
          <a:solidFill>
            <a:srgbClr val="F4F6FB"/>
          </a:solidFill>
          <a:ln/>
        </p:spPr>
        <p:txBody>
          <a:bodyPr/>
          <a:lstStyle/>
          <a:p>
            <a:endParaRPr lang="en-US"/>
          </a:p>
        </p:txBody>
      </p:sp>
      <p:sp>
        <p:nvSpPr>
          <p:cNvPr id="11" name="Text 8"/>
          <p:cNvSpPr txBox="1"/>
          <p:nvPr/>
        </p:nvSpPr>
        <p:spPr>
          <a:xfrm>
            <a:off x="822960" y="4023360"/>
            <a:ext cx="2743200" cy="502920"/>
          </a:xfrm>
          <a:prstGeom prst="rect">
            <a:avLst/>
          </a:prstGeom>
          <a:noFill/>
          <a:ln/>
        </p:spPr>
        <p:txBody>
          <a:bodyPr wrap="square" lIns="0" tIns="0" rIns="0" bIns="0" rtlCol="0" anchor="ctr"/>
          <a:lstStyle/>
          <a:p>
            <a:pPr marL="0" indent="0" algn="ctr">
              <a:buNone/>
            </a:pPr>
            <a:r>
              <a:rPr lang="en-US" sz="1300" dirty="0">
                <a:solidFill>
                  <a:srgbClr val="64748B"/>
                </a:solidFill>
                <a:latin typeface="Segoe UI" pitchFamily="34" charset="0"/>
                <a:ea typeface="Segoe UI" pitchFamily="34" charset="-122"/>
                <a:cs typeface="Segoe UI" pitchFamily="34" charset="-120"/>
              </a:rPr>
              <a:t>Intro-level, high school credit</a:t>
            </a:r>
            <a:endParaRPr lang="en-US" sz="1300" dirty="0"/>
          </a:p>
        </p:txBody>
      </p:sp>
      <p:sp>
        <p:nvSpPr>
          <p:cNvPr id="12" name="Text 9"/>
          <p:cNvSpPr txBox="1"/>
          <p:nvPr/>
        </p:nvSpPr>
        <p:spPr>
          <a:xfrm>
            <a:off x="3794760" y="3566160"/>
            <a:ext cx="548640" cy="548640"/>
          </a:xfrm>
          <a:prstGeom prst="rect">
            <a:avLst/>
          </a:prstGeom>
          <a:noFill/>
          <a:ln/>
        </p:spPr>
        <p:txBody>
          <a:bodyPr wrap="square" lIns="0" tIns="0" rIns="0" bIns="0" rtlCol="0" anchor="ctr"/>
          <a:lstStyle/>
          <a:p>
            <a:pPr marL="0" indent="0">
              <a:buNone/>
            </a:pPr>
            <a:r>
              <a:rPr lang="en-US" sz="2600" b="1" dirty="0">
                <a:solidFill>
                  <a:srgbClr val="1C7293"/>
                </a:solidFill>
                <a:latin typeface="Segoe UI" pitchFamily="34" charset="0"/>
                <a:ea typeface="Segoe UI" pitchFamily="34" charset="-122"/>
                <a:cs typeface="Segoe UI" pitchFamily="34" charset="-120"/>
              </a:rPr>
              <a:t>→</a:t>
            </a:r>
            <a:endParaRPr lang="en-US" sz="2600" dirty="0"/>
          </a:p>
        </p:txBody>
      </p:sp>
      <p:sp>
        <p:nvSpPr>
          <p:cNvPr id="13" name="Shape 10"/>
          <p:cNvSpPr/>
          <p:nvPr/>
        </p:nvSpPr>
        <p:spPr>
          <a:xfrm>
            <a:off x="4343400" y="2286000"/>
            <a:ext cx="3520440" cy="3200400"/>
          </a:xfrm>
          <a:prstGeom prst="roundRect">
            <a:avLst>
              <a:gd name="adj" fmla="val 1143"/>
            </a:avLst>
          </a:prstGeom>
          <a:solidFill>
            <a:srgbClr val="FFFFFF"/>
          </a:solidFill>
          <a:ln w="15875">
            <a:solidFill>
              <a:srgbClr val="1C7293"/>
            </a:solidFill>
            <a:prstDash val="solid"/>
          </a:ln>
        </p:spPr>
        <p:txBody>
          <a:bodyPr/>
          <a:lstStyle/>
          <a:p>
            <a:endParaRPr lang="en-US"/>
          </a:p>
        </p:txBody>
      </p:sp>
      <p:sp>
        <p:nvSpPr>
          <p:cNvPr id="14" name="Text 11"/>
          <p:cNvSpPr txBox="1"/>
          <p:nvPr/>
        </p:nvSpPr>
        <p:spPr>
          <a:xfrm>
            <a:off x="4617720" y="2651760"/>
            <a:ext cx="2971800" cy="1097280"/>
          </a:xfrm>
          <a:prstGeom prst="rect">
            <a:avLst/>
          </a:prstGeom>
          <a:noFill/>
          <a:ln/>
        </p:spPr>
        <p:txBody>
          <a:bodyPr wrap="square" lIns="0" tIns="0" rIns="0" bIns="0" rtlCol="0" anchor="ctr"/>
          <a:lstStyle/>
          <a:p>
            <a:pPr marL="0" indent="0">
              <a:buNone/>
            </a:pPr>
            <a:r>
              <a:rPr lang="en-US" sz="1900" b="1" dirty="0">
                <a:solidFill>
                  <a:srgbClr val="0D1B4B"/>
                </a:solidFill>
                <a:latin typeface="Georgia" pitchFamily="34" charset="0"/>
                <a:ea typeface="Georgia" pitchFamily="34" charset="-122"/>
                <a:cs typeface="Georgia" pitchFamily="34" charset="-120"/>
              </a:rPr>
              <a:t>Accounting 1</a:t>
            </a:r>
            <a:endParaRPr lang="en-US" sz="1900" dirty="0"/>
          </a:p>
        </p:txBody>
      </p:sp>
      <p:sp>
        <p:nvSpPr>
          <p:cNvPr id="15" name="Shape 12"/>
          <p:cNvSpPr/>
          <p:nvPr/>
        </p:nvSpPr>
        <p:spPr>
          <a:xfrm>
            <a:off x="4617720" y="4023360"/>
            <a:ext cx="2743200" cy="502920"/>
          </a:xfrm>
          <a:prstGeom prst="roundRect">
            <a:avLst>
              <a:gd name="adj" fmla="val 10909"/>
            </a:avLst>
          </a:prstGeom>
          <a:solidFill>
            <a:srgbClr val="F4F6FB"/>
          </a:solidFill>
          <a:ln/>
        </p:spPr>
        <p:txBody>
          <a:bodyPr/>
          <a:lstStyle/>
          <a:p>
            <a:endParaRPr lang="en-US"/>
          </a:p>
        </p:txBody>
      </p:sp>
      <p:sp>
        <p:nvSpPr>
          <p:cNvPr id="16" name="Text 13"/>
          <p:cNvSpPr txBox="1"/>
          <p:nvPr/>
        </p:nvSpPr>
        <p:spPr>
          <a:xfrm>
            <a:off x="4617720" y="4023360"/>
            <a:ext cx="2743200" cy="502920"/>
          </a:xfrm>
          <a:prstGeom prst="rect">
            <a:avLst/>
          </a:prstGeom>
          <a:noFill/>
          <a:ln/>
        </p:spPr>
        <p:txBody>
          <a:bodyPr wrap="square" lIns="0" tIns="0" rIns="0" bIns="0" rtlCol="0" anchor="ctr"/>
          <a:lstStyle/>
          <a:p>
            <a:pPr marL="0" indent="0" algn="ctr">
              <a:buNone/>
            </a:pPr>
            <a:r>
              <a:rPr lang="en-US" sz="1300" dirty="0">
                <a:solidFill>
                  <a:srgbClr val="64748B"/>
                </a:solidFill>
                <a:latin typeface="Segoe UI" pitchFamily="34" charset="0"/>
                <a:ea typeface="Segoe UI" pitchFamily="34" charset="-122"/>
                <a:cs typeface="Segoe UI" pitchFamily="34" charset="-120"/>
              </a:rPr>
              <a:t>High school credit only</a:t>
            </a:r>
            <a:endParaRPr lang="en-US" sz="1300" dirty="0"/>
          </a:p>
        </p:txBody>
      </p:sp>
      <p:sp>
        <p:nvSpPr>
          <p:cNvPr id="17" name="Text 14"/>
          <p:cNvSpPr txBox="1"/>
          <p:nvPr/>
        </p:nvSpPr>
        <p:spPr>
          <a:xfrm>
            <a:off x="7589520" y="3566160"/>
            <a:ext cx="548640" cy="548640"/>
          </a:xfrm>
          <a:prstGeom prst="rect">
            <a:avLst/>
          </a:prstGeom>
          <a:noFill/>
          <a:ln/>
        </p:spPr>
        <p:txBody>
          <a:bodyPr wrap="square" lIns="0" tIns="0" rIns="0" bIns="0" rtlCol="0" anchor="ctr"/>
          <a:lstStyle/>
          <a:p>
            <a:pPr marL="0" indent="0">
              <a:buNone/>
            </a:pPr>
            <a:r>
              <a:rPr lang="en-US" sz="2600" b="1" dirty="0">
                <a:solidFill>
                  <a:srgbClr val="1C7293"/>
                </a:solidFill>
                <a:latin typeface="Segoe UI" pitchFamily="34" charset="0"/>
                <a:ea typeface="Segoe UI" pitchFamily="34" charset="-122"/>
                <a:cs typeface="Segoe UI" pitchFamily="34" charset="-120"/>
              </a:rPr>
              <a:t>→</a:t>
            </a:r>
            <a:endParaRPr lang="en-US" sz="2600" dirty="0"/>
          </a:p>
        </p:txBody>
      </p:sp>
      <p:sp>
        <p:nvSpPr>
          <p:cNvPr id="18" name="Shape 15"/>
          <p:cNvSpPr/>
          <p:nvPr/>
        </p:nvSpPr>
        <p:spPr>
          <a:xfrm>
            <a:off x="8138160" y="2286000"/>
            <a:ext cx="3520440" cy="3200400"/>
          </a:xfrm>
          <a:prstGeom prst="roundRect">
            <a:avLst>
              <a:gd name="adj" fmla="val 1143"/>
            </a:avLst>
          </a:prstGeom>
          <a:solidFill>
            <a:srgbClr val="FFFFFF"/>
          </a:solidFill>
          <a:ln w="15875">
            <a:solidFill>
              <a:srgbClr val="1C7293"/>
            </a:solidFill>
            <a:prstDash val="solid"/>
          </a:ln>
        </p:spPr>
        <p:txBody>
          <a:bodyPr/>
          <a:lstStyle/>
          <a:p>
            <a:endParaRPr lang="en-US"/>
          </a:p>
        </p:txBody>
      </p:sp>
      <p:sp>
        <p:nvSpPr>
          <p:cNvPr id="19" name="Text 16"/>
          <p:cNvSpPr txBox="1"/>
          <p:nvPr/>
        </p:nvSpPr>
        <p:spPr>
          <a:xfrm>
            <a:off x="8412480" y="2651760"/>
            <a:ext cx="2971800" cy="1097280"/>
          </a:xfrm>
          <a:prstGeom prst="rect">
            <a:avLst/>
          </a:prstGeom>
          <a:noFill/>
          <a:ln/>
        </p:spPr>
        <p:txBody>
          <a:bodyPr wrap="square" lIns="0" tIns="0" rIns="0" bIns="0" rtlCol="0" anchor="ctr"/>
          <a:lstStyle/>
          <a:p>
            <a:pPr marL="0" indent="0">
              <a:buNone/>
            </a:pPr>
            <a:r>
              <a:rPr lang="en-US" sz="1900" b="1" dirty="0">
                <a:solidFill>
                  <a:srgbClr val="0D1B4B"/>
                </a:solidFill>
                <a:latin typeface="Georgia" pitchFamily="34" charset="0"/>
                <a:ea typeface="Georgia" pitchFamily="34" charset="-122"/>
                <a:cs typeface="Georgia" pitchFamily="34" charset="-120"/>
              </a:rPr>
              <a:t>Accounting 2</a:t>
            </a:r>
            <a:endParaRPr lang="en-US" sz="1900" dirty="0"/>
          </a:p>
        </p:txBody>
      </p:sp>
      <p:sp>
        <p:nvSpPr>
          <p:cNvPr id="20" name="Shape 17"/>
          <p:cNvSpPr/>
          <p:nvPr/>
        </p:nvSpPr>
        <p:spPr>
          <a:xfrm>
            <a:off x="8412480" y="4023360"/>
            <a:ext cx="2743200" cy="502920"/>
          </a:xfrm>
          <a:prstGeom prst="roundRect">
            <a:avLst>
              <a:gd name="adj" fmla="val 10909"/>
            </a:avLst>
          </a:prstGeom>
          <a:solidFill>
            <a:srgbClr val="F4F6FB"/>
          </a:solidFill>
          <a:ln/>
        </p:spPr>
        <p:txBody>
          <a:bodyPr/>
          <a:lstStyle/>
          <a:p>
            <a:endParaRPr lang="en-US"/>
          </a:p>
        </p:txBody>
      </p:sp>
      <p:sp>
        <p:nvSpPr>
          <p:cNvPr id="21" name="Text 18"/>
          <p:cNvSpPr txBox="1"/>
          <p:nvPr/>
        </p:nvSpPr>
        <p:spPr>
          <a:xfrm>
            <a:off x="8412480" y="4023360"/>
            <a:ext cx="2743200" cy="502920"/>
          </a:xfrm>
          <a:prstGeom prst="rect">
            <a:avLst/>
          </a:prstGeom>
          <a:noFill/>
          <a:ln/>
        </p:spPr>
        <p:txBody>
          <a:bodyPr wrap="square" lIns="0" tIns="0" rIns="0" bIns="0" rtlCol="0" anchor="ctr"/>
          <a:lstStyle/>
          <a:p>
            <a:pPr marL="0" indent="0" algn="ctr">
              <a:buNone/>
            </a:pPr>
            <a:r>
              <a:rPr lang="en-US" sz="1300" dirty="0">
                <a:solidFill>
                  <a:srgbClr val="64748B"/>
                </a:solidFill>
                <a:latin typeface="Segoe UI" pitchFamily="34" charset="0"/>
                <a:ea typeface="Segoe UI" pitchFamily="34" charset="-122"/>
                <a:cs typeface="Segoe UI" pitchFamily="34" charset="-120"/>
              </a:rPr>
              <a:t>High school credit only</a:t>
            </a:r>
            <a:endParaRPr lang="en-US" sz="1300" dirty="0"/>
          </a:p>
        </p:txBody>
      </p:sp>
      <p:sp>
        <p:nvSpPr>
          <p:cNvPr id="22" name="Text 19"/>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1 of 2</a:t>
            </a:r>
            <a:endParaRPr lang="en-US" sz="1000" dirty="0"/>
          </a:p>
        </p:txBody>
      </p:sp>
      <p:sp>
        <p:nvSpPr>
          <p:cNvPr id="23" name="Text 20"/>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4206240" cy="6858000"/>
          </a:xfrm>
          <a:prstGeom prst="rect">
            <a:avLst/>
          </a:prstGeom>
          <a:solidFill>
            <a:srgbClr val="0D1B4B"/>
          </a:solidFill>
          <a:ln/>
        </p:spPr>
        <p:txBody>
          <a:bodyPr/>
          <a:lstStyle/>
          <a:p>
            <a:endParaRPr lang="en-US"/>
          </a:p>
        </p:txBody>
      </p:sp>
      <p:sp>
        <p:nvSpPr>
          <p:cNvPr id="3" name="Shape 1"/>
          <p:cNvSpPr/>
          <p:nvPr/>
        </p:nvSpPr>
        <p:spPr>
          <a:xfrm>
            <a:off x="457200" y="548640"/>
            <a:ext cx="1691640" cy="310896"/>
          </a:xfrm>
          <a:prstGeom prst="rect">
            <a:avLst/>
          </a:prstGeom>
          <a:solidFill>
            <a:srgbClr val="E8A020"/>
          </a:solidFill>
          <a:ln/>
        </p:spPr>
        <p:txBody>
          <a:bodyPr/>
          <a:lstStyle/>
          <a:p>
            <a:endParaRPr lang="en-US"/>
          </a:p>
        </p:txBody>
      </p:sp>
      <p:sp>
        <p:nvSpPr>
          <p:cNvPr id="4" name="Text 2"/>
          <p:cNvSpPr txBox="1"/>
          <p:nvPr/>
        </p:nvSpPr>
        <p:spPr>
          <a:xfrm>
            <a:off x="457200" y="539496"/>
            <a:ext cx="1691640" cy="329184"/>
          </a:xfrm>
          <a:prstGeom prst="rect">
            <a:avLst/>
          </a:prstGeom>
          <a:noFill/>
          <a:ln/>
        </p:spPr>
        <p:txBody>
          <a:bodyPr wrap="square" lIns="0" tIns="0" rIns="0" bIns="0" rtlCol="0" anchor="ctr"/>
          <a:lstStyle/>
          <a:p>
            <a:pPr marL="0" indent="0" algn="ctr">
              <a:buNone/>
            </a:pPr>
            <a:r>
              <a:rPr lang="en-US" sz="1100" b="1" kern="0" spc="120" dirty="0">
                <a:solidFill>
                  <a:srgbClr val="0D1B4B"/>
                </a:solidFill>
                <a:latin typeface="Segoe UI" pitchFamily="34" charset="0"/>
                <a:ea typeface="Segoe UI" pitchFamily="34" charset="-122"/>
                <a:cs typeface="Segoe UI" pitchFamily="34" charset="-120"/>
              </a:rPr>
              <a:t>THE DECISION</a:t>
            </a:r>
            <a:endParaRPr lang="en-US" sz="1100" dirty="0"/>
          </a:p>
        </p:txBody>
      </p:sp>
      <p:sp>
        <p:nvSpPr>
          <p:cNvPr id="5" name="Text 3"/>
          <p:cNvSpPr txBox="1"/>
          <p:nvPr/>
        </p:nvSpPr>
        <p:spPr>
          <a:xfrm>
            <a:off x="457200" y="960120"/>
            <a:ext cx="3291840" cy="2011680"/>
          </a:xfrm>
          <a:prstGeom prst="rect">
            <a:avLst/>
          </a:prstGeom>
          <a:noFill/>
          <a:ln/>
        </p:spPr>
        <p:txBody>
          <a:bodyPr wrap="square" lIns="0" tIns="0" rIns="0" bIns="0" rtlCol="0" anchor="ctr"/>
          <a:lstStyle/>
          <a:p>
            <a:pPr marL="0" indent="0">
              <a:buNone/>
            </a:pPr>
            <a:r>
              <a:rPr lang="en-US" sz="3000" b="1" dirty="0">
                <a:solidFill>
                  <a:srgbClr val="FFFFFF"/>
                </a:solidFill>
                <a:latin typeface="Georgia" pitchFamily="34" charset="0"/>
                <a:ea typeface="Georgia" pitchFamily="34" charset="-122"/>
                <a:cs typeface="Georgia" pitchFamily="34" charset="-120"/>
              </a:rPr>
              <a:t>Five Steps</a:t>
            </a:r>
            <a:endParaRPr lang="en-US" sz="3000" dirty="0"/>
          </a:p>
          <a:p>
            <a:pPr marL="0" indent="0">
              <a:buNone/>
            </a:pPr>
            <a:r>
              <a:rPr lang="en-US" sz="3000" b="1" dirty="0">
                <a:solidFill>
                  <a:srgbClr val="FFFFFF"/>
                </a:solidFill>
                <a:latin typeface="Georgia" pitchFamily="34" charset="0"/>
                <a:ea typeface="Georgia" pitchFamily="34" charset="-122"/>
                <a:cs typeface="Georgia" pitchFamily="34" charset="-120"/>
              </a:rPr>
              <a:t>to Flip a</a:t>
            </a:r>
            <a:endParaRPr lang="en-US" sz="3000" dirty="0"/>
          </a:p>
          <a:p>
            <a:pPr marL="0" indent="0">
              <a:buNone/>
            </a:pPr>
            <a:r>
              <a:rPr lang="en-US" sz="3000" b="1" dirty="0">
                <a:solidFill>
                  <a:srgbClr val="FFFFFF"/>
                </a:solidFill>
                <a:latin typeface="Georgia" pitchFamily="34" charset="0"/>
                <a:ea typeface="Georgia" pitchFamily="34" charset="-122"/>
                <a:cs typeface="Georgia" pitchFamily="34" charset="-120"/>
              </a:rPr>
              <a:t>Pathway</a:t>
            </a:r>
            <a:endParaRPr lang="en-US" sz="3000" dirty="0"/>
          </a:p>
        </p:txBody>
      </p:sp>
      <p:sp>
        <p:nvSpPr>
          <p:cNvPr id="6" name="Text 4"/>
          <p:cNvSpPr txBox="1"/>
          <p:nvPr/>
        </p:nvSpPr>
        <p:spPr>
          <a:xfrm>
            <a:off x="457200" y="5120640"/>
            <a:ext cx="3383280" cy="1280160"/>
          </a:xfrm>
          <a:prstGeom prst="rect">
            <a:avLst/>
          </a:prstGeom>
          <a:noFill/>
          <a:ln/>
        </p:spPr>
        <p:txBody>
          <a:bodyPr wrap="square" lIns="0" tIns="0" rIns="0" bIns="0" rtlCol="0" anchor="ctr"/>
          <a:lstStyle/>
          <a:p>
            <a:pPr marL="0" indent="0">
              <a:buNone/>
            </a:pPr>
            <a:r>
              <a:rPr lang="en-US" sz="1300" i="1" dirty="0">
                <a:solidFill>
                  <a:srgbClr val="C6CEE8"/>
                </a:solidFill>
                <a:latin typeface="Georgia" pitchFamily="34" charset="0"/>
                <a:ea typeface="Georgia" pitchFamily="34" charset="-122"/>
                <a:cs typeface="Georgia" pitchFamily="34" charset="-120"/>
              </a:rPr>
              <a:t>The only dual credit Accounting teacher in the district — because no one else asked the question.</a:t>
            </a:r>
            <a:endParaRPr lang="en-US" sz="1300" dirty="0"/>
          </a:p>
        </p:txBody>
      </p:sp>
      <p:sp>
        <p:nvSpPr>
          <p:cNvPr id="7" name="Shape 5"/>
          <p:cNvSpPr/>
          <p:nvPr/>
        </p:nvSpPr>
        <p:spPr>
          <a:xfrm>
            <a:off x="4663440" y="548640"/>
            <a:ext cx="457200" cy="457200"/>
          </a:xfrm>
          <a:prstGeom prst="ellipse">
            <a:avLst/>
          </a:prstGeom>
          <a:solidFill>
            <a:srgbClr val="1C7293"/>
          </a:solidFill>
          <a:ln/>
        </p:spPr>
        <p:txBody>
          <a:bodyPr/>
          <a:lstStyle/>
          <a:p>
            <a:endParaRPr lang="en-US"/>
          </a:p>
        </p:txBody>
      </p:sp>
      <p:pic>
        <p:nvPicPr>
          <p:cNvPr id="8" name="Image 0" descr="/home/claude/icons/icon_bullseye_FFFFFF.png"/>
          <p:cNvPicPr>
            <a:picLocks noChangeAspect="1"/>
          </p:cNvPicPr>
          <p:nvPr/>
        </p:nvPicPr>
        <p:blipFill>
          <a:blip r:embed="rId3"/>
          <a:stretch>
            <a:fillRect/>
          </a:stretch>
        </p:blipFill>
        <p:spPr>
          <a:xfrm>
            <a:off x="4773168" y="658368"/>
            <a:ext cx="237744" cy="237744"/>
          </a:xfrm>
          <a:prstGeom prst="rect">
            <a:avLst/>
          </a:prstGeom>
        </p:spPr>
      </p:pic>
      <p:sp>
        <p:nvSpPr>
          <p:cNvPr id="9" name="Text 6"/>
          <p:cNvSpPr txBox="1"/>
          <p:nvPr/>
        </p:nvSpPr>
        <p:spPr>
          <a:xfrm>
            <a:off x="5349240" y="475488"/>
            <a:ext cx="6309360" cy="365760"/>
          </a:xfrm>
          <a:prstGeom prst="rect">
            <a:avLst/>
          </a:prstGeom>
          <a:noFill/>
          <a:ln/>
        </p:spPr>
        <p:txBody>
          <a:bodyPr wrap="square" lIns="0" tIns="0" rIns="0" bIns="0" rtlCol="0" anchor="ctr"/>
          <a:lstStyle/>
          <a:p>
            <a:pPr marL="0" indent="0">
              <a:buNone/>
            </a:pPr>
            <a:r>
              <a:rPr lang="en-US" sz="1700" b="1" dirty="0">
                <a:solidFill>
                  <a:srgbClr val="0D1B4B"/>
                </a:solidFill>
                <a:latin typeface="Georgia" pitchFamily="34" charset="0"/>
                <a:ea typeface="Georgia" pitchFamily="34" charset="-122"/>
                <a:cs typeface="Georgia" pitchFamily="34" charset="-120"/>
              </a:rPr>
              <a:t>Identify the pathway</a:t>
            </a:r>
            <a:endParaRPr lang="en-US" sz="1700" dirty="0"/>
          </a:p>
        </p:txBody>
      </p:sp>
      <p:sp>
        <p:nvSpPr>
          <p:cNvPr id="10" name="Text 7"/>
          <p:cNvSpPr txBox="1"/>
          <p:nvPr/>
        </p:nvSpPr>
        <p:spPr>
          <a:xfrm>
            <a:off x="5349240" y="822960"/>
            <a:ext cx="6309360" cy="640080"/>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Business &amp; Accounting — already sequenced, already popular</a:t>
            </a:r>
            <a:endParaRPr lang="en-US" sz="1250" dirty="0"/>
          </a:p>
        </p:txBody>
      </p:sp>
      <p:sp>
        <p:nvSpPr>
          <p:cNvPr id="11" name="Shape 8"/>
          <p:cNvSpPr/>
          <p:nvPr/>
        </p:nvSpPr>
        <p:spPr>
          <a:xfrm>
            <a:off x="4663440" y="1737360"/>
            <a:ext cx="457200" cy="457200"/>
          </a:xfrm>
          <a:prstGeom prst="ellipse">
            <a:avLst/>
          </a:prstGeom>
          <a:solidFill>
            <a:srgbClr val="1C7293"/>
          </a:solidFill>
          <a:ln/>
        </p:spPr>
        <p:txBody>
          <a:bodyPr/>
          <a:lstStyle/>
          <a:p>
            <a:endParaRPr lang="en-US"/>
          </a:p>
        </p:txBody>
      </p:sp>
      <p:pic>
        <p:nvPicPr>
          <p:cNvPr id="12" name="Image 1" descr="/home/claude/icons/icon_users_FFFFFF.png"/>
          <p:cNvPicPr>
            <a:picLocks noChangeAspect="1"/>
          </p:cNvPicPr>
          <p:nvPr/>
        </p:nvPicPr>
        <p:blipFill>
          <a:blip r:embed="rId4"/>
          <a:stretch>
            <a:fillRect/>
          </a:stretch>
        </p:blipFill>
        <p:spPr>
          <a:xfrm>
            <a:off x="4773168" y="1847088"/>
            <a:ext cx="237744" cy="237744"/>
          </a:xfrm>
          <a:prstGeom prst="rect">
            <a:avLst/>
          </a:prstGeom>
        </p:spPr>
      </p:pic>
      <p:sp>
        <p:nvSpPr>
          <p:cNvPr id="13" name="Text 9"/>
          <p:cNvSpPr txBox="1"/>
          <p:nvPr/>
        </p:nvSpPr>
        <p:spPr>
          <a:xfrm>
            <a:off x="5349240" y="1664208"/>
            <a:ext cx="6309360" cy="365760"/>
          </a:xfrm>
          <a:prstGeom prst="rect">
            <a:avLst/>
          </a:prstGeom>
          <a:noFill/>
          <a:ln/>
        </p:spPr>
        <p:txBody>
          <a:bodyPr wrap="square" lIns="0" tIns="0" rIns="0" bIns="0" rtlCol="0" anchor="ctr"/>
          <a:lstStyle/>
          <a:p>
            <a:pPr marL="0" indent="0">
              <a:buNone/>
            </a:pPr>
            <a:r>
              <a:rPr lang="en-US" sz="1700" b="1" dirty="0">
                <a:solidFill>
                  <a:srgbClr val="0D1B4B"/>
                </a:solidFill>
                <a:latin typeface="Georgia" pitchFamily="34" charset="0"/>
                <a:ea typeface="Georgia" pitchFamily="34" charset="-122"/>
                <a:cs typeface="Georgia" pitchFamily="34" charset="-120"/>
              </a:rPr>
              <a:t>Find the college partner</a:t>
            </a:r>
            <a:endParaRPr lang="en-US" sz="1700" dirty="0"/>
          </a:p>
        </p:txBody>
      </p:sp>
      <p:sp>
        <p:nvSpPr>
          <p:cNvPr id="14" name="Text 10"/>
          <p:cNvSpPr txBox="1"/>
          <p:nvPr/>
        </p:nvSpPr>
        <p:spPr>
          <a:xfrm>
            <a:off x="5349240" y="2011680"/>
            <a:ext cx="6309360" cy="640080"/>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Approached a community college for dual credit articulation</a:t>
            </a:r>
            <a:endParaRPr lang="en-US" sz="1250" dirty="0"/>
          </a:p>
        </p:txBody>
      </p:sp>
      <p:sp>
        <p:nvSpPr>
          <p:cNvPr id="15" name="Shape 11"/>
          <p:cNvSpPr/>
          <p:nvPr/>
        </p:nvSpPr>
        <p:spPr>
          <a:xfrm>
            <a:off x="4663440" y="2926080"/>
            <a:ext cx="457200" cy="457200"/>
          </a:xfrm>
          <a:prstGeom prst="ellipse">
            <a:avLst/>
          </a:prstGeom>
          <a:solidFill>
            <a:srgbClr val="1C7293"/>
          </a:solidFill>
          <a:ln/>
        </p:spPr>
        <p:txBody>
          <a:bodyPr/>
          <a:lstStyle/>
          <a:p>
            <a:endParaRPr lang="en-US"/>
          </a:p>
        </p:txBody>
      </p:sp>
      <p:pic>
        <p:nvPicPr>
          <p:cNvPr id="16" name="Image 2" descr="/home/claude/icons/icon_clipboard_FFFFFF.png"/>
          <p:cNvPicPr>
            <a:picLocks noChangeAspect="1"/>
          </p:cNvPicPr>
          <p:nvPr/>
        </p:nvPicPr>
        <p:blipFill>
          <a:blip r:embed="rId5"/>
          <a:stretch>
            <a:fillRect/>
          </a:stretch>
        </p:blipFill>
        <p:spPr>
          <a:xfrm>
            <a:off x="4773168" y="3035808"/>
            <a:ext cx="237744" cy="237744"/>
          </a:xfrm>
          <a:prstGeom prst="rect">
            <a:avLst/>
          </a:prstGeom>
        </p:spPr>
      </p:pic>
      <p:sp>
        <p:nvSpPr>
          <p:cNvPr id="17" name="Text 12"/>
          <p:cNvSpPr txBox="1"/>
          <p:nvPr/>
        </p:nvSpPr>
        <p:spPr>
          <a:xfrm>
            <a:off x="5349240" y="2852928"/>
            <a:ext cx="6309360" cy="365760"/>
          </a:xfrm>
          <a:prstGeom prst="rect">
            <a:avLst/>
          </a:prstGeom>
          <a:noFill/>
          <a:ln/>
        </p:spPr>
        <p:txBody>
          <a:bodyPr wrap="square" lIns="0" tIns="0" rIns="0" bIns="0" rtlCol="0" anchor="ctr"/>
          <a:lstStyle/>
          <a:p>
            <a:pPr marL="0" indent="0">
              <a:buNone/>
            </a:pPr>
            <a:r>
              <a:rPr lang="en-US" sz="1700" b="1" dirty="0">
                <a:solidFill>
                  <a:srgbClr val="0D1B4B"/>
                </a:solidFill>
                <a:latin typeface="Georgia" pitchFamily="34" charset="0"/>
                <a:ea typeface="Georgia" pitchFamily="34" charset="-122"/>
                <a:cs typeface="Georgia" pitchFamily="34" charset="-120"/>
              </a:rPr>
              <a:t>Map courses to credit</a:t>
            </a:r>
            <a:endParaRPr lang="en-US" sz="1700" dirty="0"/>
          </a:p>
        </p:txBody>
      </p:sp>
      <p:sp>
        <p:nvSpPr>
          <p:cNvPr id="18" name="Text 13"/>
          <p:cNvSpPr txBox="1"/>
          <p:nvPr/>
        </p:nvSpPr>
        <p:spPr>
          <a:xfrm>
            <a:off x="5349240" y="3200400"/>
            <a:ext cx="6309360" cy="640080"/>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Matched high school courses to college-equivalent syllabi</a:t>
            </a:r>
            <a:endParaRPr lang="en-US" sz="1250" dirty="0"/>
          </a:p>
        </p:txBody>
      </p:sp>
      <p:sp>
        <p:nvSpPr>
          <p:cNvPr id="19" name="Shape 14"/>
          <p:cNvSpPr/>
          <p:nvPr/>
        </p:nvSpPr>
        <p:spPr>
          <a:xfrm>
            <a:off x="4663440" y="4114800"/>
            <a:ext cx="457200" cy="457200"/>
          </a:xfrm>
          <a:prstGeom prst="ellipse">
            <a:avLst/>
          </a:prstGeom>
          <a:solidFill>
            <a:srgbClr val="1C7293"/>
          </a:solidFill>
          <a:ln/>
        </p:spPr>
        <p:txBody>
          <a:bodyPr/>
          <a:lstStyle/>
          <a:p>
            <a:endParaRPr lang="en-US"/>
          </a:p>
        </p:txBody>
      </p:sp>
      <p:pic>
        <p:nvPicPr>
          <p:cNvPr id="20" name="Image 3" descr="/home/claude/icons/icon_gradcap_FFFFFF.png"/>
          <p:cNvPicPr>
            <a:picLocks noChangeAspect="1"/>
          </p:cNvPicPr>
          <p:nvPr/>
        </p:nvPicPr>
        <p:blipFill>
          <a:blip r:embed="rId6"/>
          <a:stretch>
            <a:fillRect/>
          </a:stretch>
        </p:blipFill>
        <p:spPr>
          <a:xfrm>
            <a:off x="4773168" y="4224528"/>
            <a:ext cx="237744" cy="237744"/>
          </a:xfrm>
          <a:prstGeom prst="rect">
            <a:avLst/>
          </a:prstGeom>
        </p:spPr>
      </p:pic>
      <p:sp>
        <p:nvSpPr>
          <p:cNvPr id="21" name="Text 15"/>
          <p:cNvSpPr txBox="1"/>
          <p:nvPr/>
        </p:nvSpPr>
        <p:spPr>
          <a:xfrm>
            <a:off x="5349240" y="4041648"/>
            <a:ext cx="6309360" cy="365760"/>
          </a:xfrm>
          <a:prstGeom prst="rect">
            <a:avLst/>
          </a:prstGeom>
          <a:noFill/>
          <a:ln/>
        </p:spPr>
        <p:txBody>
          <a:bodyPr wrap="square" lIns="0" tIns="0" rIns="0" bIns="0" rtlCol="0" anchor="ctr"/>
          <a:lstStyle/>
          <a:p>
            <a:pPr marL="0" indent="0">
              <a:buNone/>
            </a:pPr>
            <a:r>
              <a:rPr lang="en-US" sz="1700" b="1" dirty="0">
                <a:solidFill>
                  <a:srgbClr val="0D1B4B"/>
                </a:solidFill>
                <a:latin typeface="Georgia" pitchFamily="34" charset="0"/>
                <a:ea typeface="Georgia" pitchFamily="34" charset="-122"/>
                <a:cs typeface="Georgia" pitchFamily="34" charset="-120"/>
              </a:rPr>
              <a:t>Get teacher-qualified</a:t>
            </a:r>
            <a:endParaRPr lang="en-US" sz="1700" dirty="0"/>
          </a:p>
        </p:txBody>
      </p:sp>
      <p:sp>
        <p:nvSpPr>
          <p:cNvPr id="22" name="Text 16"/>
          <p:cNvSpPr txBox="1"/>
          <p:nvPr/>
        </p:nvSpPr>
        <p:spPr>
          <a:xfrm>
            <a:off x="5349240" y="4389120"/>
            <a:ext cx="6309360" cy="640080"/>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Met the credentialing bar to teach the college-level sections</a:t>
            </a:r>
            <a:endParaRPr lang="en-US" sz="1250" dirty="0"/>
          </a:p>
        </p:txBody>
      </p:sp>
      <p:sp>
        <p:nvSpPr>
          <p:cNvPr id="23" name="Shape 17"/>
          <p:cNvSpPr/>
          <p:nvPr/>
        </p:nvSpPr>
        <p:spPr>
          <a:xfrm>
            <a:off x="4663440" y="5303520"/>
            <a:ext cx="457200" cy="457200"/>
          </a:xfrm>
          <a:prstGeom prst="ellipse">
            <a:avLst/>
          </a:prstGeom>
          <a:solidFill>
            <a:srgbClr val="1C7293"/>
          </a:solidFill>
          <a:ln/>
        </p:spPr>
        <p:txBody>
          <a:bodyPr/>
          <a:lstStyle/>
          <a:p>
            <a:endParaRPr lang="en-US"/>
          </a:p>
        </p:txBody>
      </p:sp>
      <p:pic>
        <p:nvPicPr>
          <p:cNvPr id="24" name="Image 4" descr="/home/claude/icons/icon_flag_FFFFFF.png"/>
          <p:cNvPicPr>
            <a:picLocks noChangeAspect="1"/>
          </p:cNvPicPr>
          <p:nvPr/>
        </p:nvPicPr>
        <p:blipFill>
          <a:blip r:embed="rId7"/>
          <a:stretch>
            <a:fillRect/>
          </a:stretch>
        </p:blipFill>
        <p:spPr>
          <a:xfrm>
            <a:off x="4773168" y="5413248"/>
            <a:ext cx="237744" cy="237744"/>
          </a:xfrm>
          <a:prstGeom prst="rect">
            <a:avLst/>
          </a:prstGeom>
        </p:spPr>
      </p:pic>
      <p:sp>
        <p:nvSpPr>
          <p:cNvPr id="25" name="Text 18"/>
          <p:cNvSpPr txBox="1"/>
          <p:nvPr/>
        </p:nvSpPr>
        <p:spPr>
          <a:xfrm>
            <a:off x="5349240" y="5230368"/>
            <a:ext cx="6309360" cy="365760"/>
          </a:xfrm>
          <a:prstGeom prst="rect">
            <a:avLst/>
          </a:prstGeom>
          <a:noFill/>
          <a:ln/>
        </p:spPr>
        <p:txBody>
          <a:bodyPr wrap="square" lIns="0" tIns="0" rIns="0" bIns="0" rtlCol="0" anchor="ctr"/>
          <a:lstStyle/>
          <a:p>
            <a:pPr marL="0" indent="0">
              <a:buNone/>
            </a:pPr>
            <a:r>
              <a:rPr lang="en-US" sz="1700" b="1" dirty="0">
                <a:solidFill>
                  <a:srgbClr val="0D1B4B"/>
                </a:solidFill>
                <a:latin typeface="Georgia" pitchFamily="34" charset="0"/>
                <a:ea typeface="Georgia" pitchFamily="34" charset="-122"/>
                <a:cs typeface="Georgia" pitchFamily="34" charset="-120"/>
              </a:rPr>
              <a:t>Flip the cohort</a:t>
            </a:r>
            <a:endParaRPr lang="en-US" sz="1700" dirty="0"/>
          </a:p>
        </p:txBody>
      </p:sp>
      <p:sp>
        <p:nvSpPr>
          <p:cNvPr id="26" name="Text 19"/>
          <p:cNvSpPr txBox="1"/>
          <p:nvPr/>
        </p:nvSpPr>
        <p:spPr>
          <a:xfrm>
            <a:off x="5349240" y="5577840"/>
            <a:ext cx="6309360" cy="640080"/>
          </a:xfrm>
          <a:prstGeom prst="rect">
            <a:avLst/>
          </a:prstGeom>
          <a:noFill/>
          <a:ln/>
        </p:spPr>
        <p:txBody>
          <a:bodyPr wrap="square" lIns="0" tIns="0" rIns="0" bIns="0" rtlCol="0" anchor="ctr"/>
          <a:lstStyle/>
          <a:p>
            <a:pPr marL="0" indent="0">
              <a:buNone/>
            </a:pPr>
            <a:r>
              <a:rPr lang="en-US" sz="1250" dirty="0">
                <a:solidFill>
                  <a:srgbClr val="1E293B"/>
                </a:solidFill>
                <a:latin typeface="Segoe UI" pitchFamily="34" charset="0"/>
                <a:ea typeface="Segoe UI" pitchFamily="34" charset="-122"/>
                <a:cs typeface="Segoe UI" pitchFamily="34" charset="-120"/>
              </a:rPr>
              <a:t>Moved the entire junior cohort into dual credit status</a:t>
            </a:r>
            <a:endParaRPr lang="en-US" sz="1250" dirty="0"/>
          </a:p>
        </p:txBody>
      </p:sp>
      <p:sp>
        <p:nvSpPr>
          <p:cNvPr id="27" name="Text 20"/>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1 of 2</a:t>
            </a:r>
            <a:endParaRPr lang="en-US" sz="1000" dirty="0"/>
          </a:p>
        </p:txBody>
      </p:sp>
      <p:sp>
        <p:nvSpPr>
          <p:cNvPr id="28" name="Text 21"/>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6FB"/>
        </a:solidFill>
        <a:effectLst/>
      </p:bgPr>
    </p:bg>
    <p:spTree>
      <p:nvGrpSpPr>
        <p:cNvPr id="1" name=""/>
        <p:cNvGrpSpPr/>
        <p:nvPr/>
      </p:nvGrpSpPr>
      <p:grpSpPr>
        <a:xfrm>
          <a:off x="0" y="0"/>
          <a:ext cx="0" cy="0"/>
          <a:chOff x="0" y="0"/>
          <a:chExt cx="0" cy="0"/>
        </a:xfrm>
      </p:grpSpPr>
      <p:sp>
        <p:nvSpPr>
          <p:cNvPr id="2" name="Shape 0">
            <a:hlinkClick r:id="rId3" action="ppaction://hlinksldjump"/>
          </p:cNvPr>
          <p:cNvSpPr/>
          <p:nvPr/>
        </p:nvSpPr>
        <p:spPr>
          <a:xfrm>
            <a:off x="11414455" y="320040"/>
            <a:ext cx="457200" cy="457200"/>
          </a:xfrm>
          <a:prstGeom prst="ellipse">
            <a:avLst/>
          </a:prstGeom>
          <a:solidFill>
            <a:srgbClr val="FFFFFF"/>
          </a:solidFill>
          <a:ln/>
        </p:spPr>
        <p:txBody>
          <a:bodyPr/>
          <a:lstStyle/>
          <a:p>
            <a:endParaRPr lang="en-US"/>
          </a:p>
        </p:txBody>
      </p:sp>
      <p:pic>
        <p:nvPicPr>
          <p:cNvPr id="3" name="Image 0" descr="/home/claude/icons/icon_home_0D1B4B.png">
            <a:hlinkClick r:id="rId3" action="ppaction://hlinksldjump"/>
          </p:cNvPr>
          <p:cNvPicPr>
            <a:picLocks noChangeAspect="1"/>
          </p:cNvPicPr>
          <p:nvPr/>
        </p:nvPicPr>
        <p:blipFill>
          <a:blip r:embed="rId4"/>
          <a:stretch>
            <a:fillRect/>
          </a:stretch>
        </p:blipFill>
        <p:spPr>
          <a:xfrm>
            <a:off x="11505895" y="411480"/>
            <a:ext cx="274320" cy="274320"/>
          </a:xfrm>
          <a:prstGeom prst="rect">
            <a:avLst/>
          </a:prstGeom>
        </p:spPr>
      </p:pic>
      <p:sp>
        <p:nvSpPr>
          <p:cNvPr id="4" name="Shape 1"/>
          <p:cNvSpPr/>
          <p:nvPr/>
        </p:nvSpPr>
        <p:spPr>
          <a:xfrm>
            <a:off x="548640" y="457200"/>
            <a:ext cx="2331720" cy="310896"/>
          </a:xfrm>
          <a:prstGeom prst="rect">
            <a:avLst/>
          </a:prstGeom>
          <a:solidFill>
            <a:srgbClr val="0D1B4B"/>
          </a:solidFill>
          <a:ln/>
        </p:spPr>
        <p:txBody>
          <a:bodyPr/>
          <a:lstStyle/>
          <a:p>
            <a:endParaRPr lang="en-US"/>
          </a:p>
        </p:txBody>
      </p:sp>
      <p:sp>
        <p:nvSpPr>
          <p:cNvPr id="5" name="Text 2"/>
          <p:cNvSpPr txBox="1"/>
          <p:nvPr/>
        </p:nvSpPr>
        <p:spPr>
          <a:xfrm>
            <a:off x="548640" y="448056"/>
            <a:ext cx="233172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STEP 2, UP CLOSE</a:t>
            </a:r>
            <a:endParaRPr lang="en-US" sz="1100" dirty="0"/>
          </a:p>
        </p:txBody>
      </p:sp>
      <p:sp>
        <p:nvSpPr>
          <p:cNvPr id="6" name="Text 3"/>
          <p:cNvSpPr txBox="1"/>
          <p:nvPr/>
        </p:nvSpPr>
        <p:spPr>
          <a:xfrm>
            <a:off x="548640" y="822960"/>
            <a:ext cx="10972800" cy="731520"/>
          </a:xfrm>
          <a:prstGeom prst="rect">
            <a:avLst/>
          </a:prstGeom>
          <a:noFill/>
          <a:ln/>
        </p:spPr>
        <p:txBody>
          <a:bodyPr wrap="square" lIns="0" tIns="0" rIns="0" bIns="0" rtlCol="0" anchor="ctr"/>
          <a:lstStyle/>
          <a:p>
            <a:pPr marL="0" indent="0">
              <a:buNone/>
            </a:pPr>
            <a:r>
              <a:rPr lang="en-US" sz="2800" b="1" dirty="0">
                <a:solidFill>
                  <a:srgbClr val="0D1B4B"/>
                </a:solidFill>
                <a:latin typeface="Georgia" pitchFamily="34" charset="0"/>
                <a:ea typeface="Georgia" pitchFamily="34" charset="-122"/>
                <a:cs typeface="Georgia" pitchFamily="34" charset="-120"/>
              </a:rPr>
              <a:t>Being the Partner Teachers Can Find</a:t>
            </a:r>
            <a:endParaRPr lang="en-US" sz="2800" dirty="0"/>
          </a:p>
        </p:txBody>
      </p:sp>
      <p:sp>
        <p:nvSpPr>
          <p:cNvPr id="7" name="Text 4"/>
          <p:cNvSpPr txBox="1"/>
          <p:nvPr/>
        </p:nvSpPr>
        <p:spPr>
          <a:xfrm>
            <a:off x="548640" y="1508760"/>
            <a:ext cx="10515600" cy="457200"/>
          </a:xfrm>
          <a:prstGeom prst="rect">
            <a:avLst/>
          </a:prstGeom>
          <a:noFill/>
          <a:ln/>
        </p:spPr>
        <p:txBody>
          <a:bodyPr wrap="square" lIns="0" tIns="0" rIns="0" bIns="0" rtlCol="0" anchor="ctr"/>
          <a:lstStyle/>
          <a:p>
            <a:pPr marL="0" indent="0">
              <a:buNone/>
            </a:pPr>
            <a:r>
              <a:rPr lang="en-US" sz="1400" i="1" dirty="0">
                <a:solidFill>
                  <a:srgbClr val="64748B"/>
                </a:solidFill>
                <a:latin typeface="Segoe UI" pitchFamily="34" charset="0"/>
                <a:ea typeface="Segoe UI" pitchFamily="34" charset="-122"/>
                <a:cs typeface="Segoe UI" pitchFamily="34" charset="-120"/>
              </a:rPr>
              <a:t>This is the step that stalls partnerships the most. Here's what it looks like from the high school teacher's side.</a:t>
            </a:r>
            <a:endParaRPr lang="en-US" sz="1400" dirty="0"/>
          </a:p>
        </p:txBody>
      </p:sp>
      <p:sp>
        <p:nvSpPr>
          <p:cNvPr id="8" name="Shape 5"/>
          <p:cNvSpPr/>
          <p:nvPr/>
        </p:nvSpPr>
        <p:spPr>
          <a:xfrm>
            <a:off x="548640" y="2286000"/>
            <a:ext cx="2606040" cy="3657600"/>
          </a:xfrm>
          <a:prstGeom prst="rect">
            <a:avLst/>
          </a:prstGeom>
          <a:solidFill>
            <a:srgbClr val="FFFFFF"/>
          </a:solidFill>
          <a:ln w="12700">
            <a:solidFill>
              <a:srgbClr val="1C7293"/>
            </a:solidFill>
            <a:prstDash val="solid"/>
          </a:ln>
        </p:spPr>
        <p:txBody>
          <a:bodyPr/>
          <a:lstStyle/>
          <a:p>
            <a:endParaRPr lang="en-US"/>
          </a:p>
        </p:txBody>
      </p:sp>
      <p:sp>
        <p:nvSpPr>
          <p:cNvPr id="9" name="Shape 6"/>
          <p:cNvSpPr/>
          <p:nvPr/>
        </p:nvSpPr>
        <p:spPr>
          <a:xfrm>
            <a:off x="731520" y="2468880"/>
            <a:ext cx="457200" cy="457200"/>
          </a:xfrm>
          <a:prstGeom prst="ellipse">
            <a:avLst/>
          </a:prstGeom>
          <a:solidFill>
            <a:srgbClr val="1C7293"/>
          </a:solidFill>
          <a:ln/>
        </p:spPr>
        <p:txBody>
          <a:bodyPr/>
          <a:lstStyle/>
          <a:p>
            <a:endParaRPr lang="en-US"/>
          </a:p>
        </p:txBody>
      </p:sp>
      <p:pic>
        <p:nvPicPr>
          <p:cNvPr id="10" name="Image 1" descr="/home/claude/icons/icon_idbadge_FFFFFF.png"/>
          <p:cNvPicPr>
            <a:picLocks noChangeAspect="1"/>
          </p:cNvPicPr>
          <p:nvPr/>
        </p:nvPicPr>
        <p:blipFill>
          <a:blip r:embed="rId5"/>
          <a:stretch>
            <a:fillRect/>
          </a:stretch>
        </p:blipFill>
        <p:spPr>
          <a:xfrm>
            <a:off x="841248" y="2578608"/>
            <a:ext cx="237744" cy="237744"/>
          </a:xfrm>
          <a:prstGeom prst="rect">
            <a:avLst/>
          </a:prstGeom>
        </p:spPr>
      </p:pic>
      <p:sp>
        <p:nvSpPr>
          <p:cNvPr id="11" name="Text 7"/>
          <p:cNvSpPr txBox="1"/>
          <p:nvPr/>
        </p:nvSpPr>
        <p:spPr>
          <a:xfrm>
            <a:off x="731520" y="3063240"/>
            <a:ext cx="2240280" cy="502920"/>
          </a:xfrm>
          <a:prstGeom prst="rect">
            <a:avLst/>
          </a:prstGeom>
          <a:noFill/>
          <a:ln/>
        </p:spPr>
        <p:txBody>
          <a:bodyPr wrap="square" lIns="0" tIns="0" rIns="0" bIns="0" rtlCol="0" anchor="ctr"/>
          <a:lstStyle/>
          <a:p>
            <a:pPr marL="0" indent="0">
              <a:buNone/>
            </a:pPr>
            <a:r>
              <a:rPr lang="en-US" sz="1350" b="1" dirty="0">
                <a:solidFill>
                  <a:srgbClr val="0D1B4B"/>
                </a:solidFill>
                <a:latin typeface="Georgia" pitchFamily="34" charset="0"/>
                <a:ea typeface="Georgia" pitchFamily="34" charset="-122"/>
                <a:cs typeface="Georgia" pitchFamily="34" charset="-120"/>
              </a:rPr>
              <a:t>Who they're looking for</a:t>
            </a:r>
            <a:endParaRPr lang="en-US" sz="1350" dirty="0"/>
          </a:p>
        </p:txBody>
      </p:sp>
      <p:sp>
        <p:nvSpPr>
          <p:cNvPr id="12" name="Text 8"/>
          <p:cNvSpPr txBox="1"/>
          <p:nvPr/>
        </p:nvSpPr>
        <p:spPr>
          <a:xfrm>
            <a:off x="731520" y="3584448"/>
            <a:ext cx="2240280" cy="2240280"/>
          </a:xfrm>
          <a:prstGeom prst="rect">
            <a:avLst/>
          </a:prstGeom>
          <a:noFill/>
          <a:ln/>
        </p:spPr>
        <p:txBody>
          <a:bodyPr wrap="square" lIns="0" tIns="0" rIns="0" bIns="0" rtlCol="0" anchor="ctr"/>
          <a:lstStyle/>
          <a:p>
            <a:pPr marL="0" indent="0">
              <a:lnSpc>
                <a:spcPct val="110000"/>
              </a:lnSpc>
              <a:buNone/>
            </a:pPr>
            <a:r>
              <a:rPr lang="en-US" sz="1050" dirty="0">
                <a:solidFill>
                  <a:srgbClr val="1E293B"/>
                </a:solidFill>
                <a:latin typeface="Segoe UI" pitchFamily="34" charset="0"/>
                <a:ea typeface="Segoe UI" pitchFamily="34" charset="-122"/>
                <a:cs typeface="Segoe UI" pitchFamily="34" charset="-120"/>
              </a:rPr>
              <a:t>A teacher calling cold usually reaches admissions or the president's office by mistake. Make sure your dual-credit or academic affairs office is the one that's easy to find — by name, on your site, and in a search.</a:t>
            </a:r>
            <a:endParaRPr lang="en-US" sz="1050" dirty="0"/>
          </a:p>
        </p:txBody>
      </p:sp>
      <p:sp>
        <p:nvSpPr>
          <p:cNvPr id="13" name="Shape 9"/>
          <p:cNvSpPr/>
          <p:nvPr/>
        </p:nvSpPr>
        <p:spPr>
          <a:xfrm>
            <a:off x="3337560" y="2286000"/>
            <a:ext cx="2606040" cy="3657600"/>
          </a:xfrm>
          <a:prstGeom prst="rect">
            <a:avLst/>
          </a:prstGeom>
          <a:solidFill>
            <a:srgbClr val="FFFFFF"/>
          </a:solidFill>
          <a:ln w="12700">
            <a:solidFill>
              <a:srgbClr val="1C7293"/>
            </a:solidFill>
            <a:prstDash val="solid"/>
          </a:ln>
        </p:spPr>
        <p:txBody>
          <a:bodyPr/>
          <a:lstStyle/>
          <a:p>
            <a:endParaRPr lang="en-US"/>
          </a:p>
        </p:txBody>
      </p:sp>
      <p:sp>
        <p:nvSpPr>
          <p:cNvPr id="14" name="Shape 10"/>
          <p:cNvSpPr/>
          <p:nvPr/>
        </p:nvSpPr>
        <p:spPr>
          <a:xfrm>
            <a:off x="3520440" y="2468880"/>
            <a:ext cx="457200" cy="457200"/>
          </a:xfrm>
          <a:prstGeom prst="ellipse">
            <a:avLst/>
          </a:prstGeom>
          <a:solidFill>
            <a:srgbClr val="1C7293"/>
          </a:solidFill>
          <a:ln/>
        </p:spPr>
        <p:txBody>
          <a:bodyPr/>
          <a:lstStyle/>
          <a:p>
            <a:endParaRPr lang="en-US"/>
          </a:p>
        </p:txBody>
      </p:sp>
      <p:pic>
        <p:nvPicPr>
          <p:cNvPr id="15" name="Image 2" descr="/home/claude/icons/icon_clipboard_FFFFFF.png"/>
          <p:cNvPicPr>
            <a:picLocks noChangeAspect="1"/>
          </p:cNvPicPr>
          <p:nvPr/>
        </p:nvPicPr>
        <p:blipFill>
          <a:blip r:embed="rId6"/>
          <a:stretch>
            <a:fillRect/>
          </a:stretch>
        </p:blipFill>
        <p:spPr>
          <a:xfrm>
            <a:off x="3630168" y="2578608"/>
            <a:ext cx="237744" cy="237744"/>
          </a:xfrm>
          <a:prstGeom prst="rect">
            <a:avLst/>
          </a:prstGeom>
        </p:spPr>
      </p:pic>
      <p:sp>
        <p:nvSpPr>
          <p:cNvPr id="16" name="Text 11"/>
          <p:cNvSpPr txBox="1"/>
          <p:nvPr/>
        </p:nvSpPr>
        <p:spPr>
          <a:xfrm>
            <a:off x="3520440" y="3063240"/>
            <a:ext cx="2240280" cy="502920"/>
          </a:xfrm>
          <a:prstGeom prst="rect">
            <a:avLst/>
          </a:prstGeom>
          <a:noFill/>
          <a:ln/>
        </p:spPr>
        <p:txBody>
          <a:bodyPr wrap="square" lIns="0" tIns="0" rIns="0" bIns="0" rtlCol="0" anchor="ctr"/>
          <a:lstStyle/>
          <a:p>
            <a:pPr marL="0" indent="0">
              <a:buNone/>
            </a:pPr>
            <a:r>
              <a:rPr lang="en-US" sz="1350" b="1" dirty="0">
                <a:solidFill>
                  <a:srgbClr val="0D1B4B"/>
                </a:solidFill>
                <a:latin typeface="Georgia" pitchFamily="34" charset="0"/>
                <a:ea typeface="Georgia" pitchFamily="34" charset="-122"/>
                <a:cs typeface="Georgia" pitchFamily="34" charset="-120"/>
              </a:rPr>
              <a:t>What they'll bring you</a:t>
            </a:r>
            <a:endParaRPr lang="en-US" sz="1350" dirty="0"/>
          </a:p>
        </p:txBody>
      </p:sp>
      <p:sp>
        <p:nvSpPr>
          <p:cNvPr id="17" name="Text 12"/>
          <p:cNvSpPr txBox="1"/>
          <p:nvPr/>
        </p:nvSpPr>
        <p:spPr>
          <a:xfrm>
            <a:off x="3520440" y="3584448"/>
            <a:ext cx="2240280" cy="2240280"/>
          </a:xfrm>
          <a:prstGeom prst="rect">
            <a:avLst/>
          </a:prstGeom>
          <a:noFill/>
          <a:ln/>
        </p:spPr>
        <p:txBody>
          <a:bodyPr wrap="square" lIns="0" tIns="0" rIns="0" bIns="0" rtlCol="0" anchor="ctr"/>
          <a:lstStyle/>
          <a:p>
            <a:pPr marL="0" indent="0">
              <a:lnSpc>
                <a:spcPct val="110000"/>
              </a:lnSpc>
              <a:buNone/>
            </a:pPr>
            <a:r>
              <a:rPr lang="en-US" sz="1050" dirty="0">
                <a:solidFill>
                  <a:srgbClr val="1E293B"/>
                </a:solidFill>
                <a:latin typeface="Segoe UI" pitchFamily="34" charset="0"/>
                <a:ea typeface="Segoe UI" pitchFamily="34" charset="-122"/>
                <a:cs typeface="Segoe UI" pitchFamily="34" charset="-120"/>
              </a:rPr>
              <a:t>Course syllabi, enrollment numbers, and a one-page pitch that their students are ready now. Come prepared to evaluate that on the spot — a teacher who built this case doesn't want to wait a semester for a first response.</a:t>
            </a:r>
            <a:endParaRPr lang="en-US" sz="1050" dirty="0"/>
          </a:p>
        </p:txBody>
      </p:sp>
      <p:sp>
        <p:nvSpPr>
          <p:cNvPr id="18" name="Shape 13"/>
          <p:cNvSpPr/>
          <p:nvPr/>
        </p:nvSpPr>
        <p:spPr>
          <a:xfrm>
            <a:off x="6126480" y="2286000"/>
            <a:ext cx="2606040" cy="3657600"/>
          </a:xfrm>
          <a:prstGeom prst="rect">
            <a:avLst/>
          </a:prstGeom>
          <a:solidFill>
            <a:srgbClr val="FFFFFF"/>
          </a:solidFill>
          <a:ln w="12700">
            <a:solidFill>
              <a:srgbClr val="1C7293"/>
            </a:solidFill>
            <a:prstDash val="solid"/>
          </a:ln>
        </p:spPr>
        <p:txBody>
          <a:bodyPr/>
          <a:lstStyle/>
          <a:p>
            <a:endParaRPr lang="en-US"/>
          </a:p>
        </p:txBody>
      </p:sp>
      <p:sp>
        <p:nvSpPr>
          <p:cNvPr id="19" name="Shape 14"/>
          <p:cNvSpPr/>
          <p:nvPr/>
        </p:nvSpPr>
        <p:spPr>
          <a:xfrm>
            <a:off x="6309360" y="2468880"/>
            <a:ext cx="457200" cy="457200"/>
          </a:xfrm>
          <a:prstGeom prst="ellipse">
            <a:avLst/>
          </a:prstGeom>
          <a:solidFill>
            <a:srgbClr val="1C7293"/>
          </a:solidFill>
          <a:ln/>
        </p:spPr>
        <p:txBody>
          <a:bodyPr/>
          <a:lstStyle/>
          <a:p>
            <a:endParaRPr lang="en-US"/>
          </a:p>
        </p:txBody>
      </p:sp>
      <p:pic>
        <p:nvPicPr>
          <p:cNvPr id="20" name="Image 3" descr="/home/claude/icons/icon_users_FFFFFF.png"/>
          <p:cNvPicPr>
            <a:picLocks noChangeAspect="1"/>
          </p:cNvPicPr>
          <p:nvPr/>
        </p:nvPicPr>
        <p:blipFill>
          <a:blip r:embed="rId7"/>
          <a:stretch>
            <a:fillRect/>
          </a:stretch>
        </p:blipFill>
        <p:spPr>
          <a:xfrm>
            <a:off x="6419088" y="2578608"/>
            <a:ext cx="237744" cy="237744"/>
          </a:xfrm>
          <a:prstGeom prst="rect">
            <a:avLst/>
          </a:prstGeom>
        </p:spPr>
      </p:pic>
      <p:sp>
        <p:nvSpPr>
          <p:cNvPr id="21" name="Text 15"/>
          <p:cNvSpPr txBox="1"/>
          <p:nvPr/>
        </p:nvSpPr>
        <p:spPr>
          <a:xfrm>
            <a:off x="6309360" y="3063240"/>
            <a:ext cx="2240280" cy="502920"/>
          </a:xfrm>
          <a:prstGeom prst="rect">
            <a:avLst/>
          </a:prstGeom>
          <a:noFill/>
          <a:ln/>
        </p:spPr>
        <p:txBody>
          <a:bodyPr wrap="square" lIns="0" tIns="0" rIns="0" bIns="0" rtlCol="0" anchor="ctr"/>
          <a:lstStyle/>
          <a:p>
            <a:pPr marL="0" indent="0">
              <a:buNone/>
            </a:pPr>
            <a:r>
              <a:rPr lang="en-US" sz="1350" b="1" dirty="0">
                <a:solidFill>
                  <a:srgbClr val="0D1B4B"/>
                </a:solidFill>
                <a:latin typeface="Georgia" pitchFamily="34" charset="0"/>
                <a:ea typeface="Georgia" pitchFamily="34" charset="-122"/>
                <a:cs typeface="Georgia" pitchFamily="34" charset="-120"/>
              </a:rPr>
              <a:t>What you'll need from them</a:t>
            </a:r>
            <a:endParaRPr lang="en-US" sz="1350" dirty="0"/>
          </a:p>
        </p:txBody>
      </p:sp>
      <p:sp>
        <p:nvSpPr>
          <p:cNvPr id="22" name="Text 16"/>
          <p:cNvSpPr txBox="1"/>
          <p:nvPr/>
        </p:nvSpPr>
        <p:spPr>
          <a:xfrm>
            <a:off x="6309360" y="3584448"/>
            <a:ext cx="2240280" cy="2240280"/>
          </a:xfrm>
          <a:prstGeom prst="rect">
            <a:avLst/>
          </a:prstGeom>
          <a:noFill/>
          <a:ln/>
        </p:spPr>
        <p:txBody>
          <a:bodyPr wrap="square" lIns="0" tIns="0" rIns="0" bIns="0" rtlCol="0" anchor="ctr"/>
          <a:lstStyle/>
          <a:p>
            <a:pPr marL="0" indent="0">
              <a:lnSpc>
                <a:spcPct val="110000"/>
              </a:lnSpc>
              <a:buNone/>
            </a:pPr>
            <a:r>
              <a:rPr lang="en-US" sz="1050" dirty="0">
                <a:solidFill>
                  <a:srgbClr val="1E293B"/>
                </a:solidFill>
                <a:latin typeface="Segoe UI" pitchFamily="34" charset="0"/>
                <a:ea typeface="Segoe UI" pitchFamily="34" charset="-122"/>
                <a:cs typeface="Segoe UI" pitchFamily="34" charset="-120"/>
              </a:rPr>
              <a:t>Proof their course content matches your college-level learning objectives. Publish your crosswalk template and standards up front — don't make every teacher reinvent it from scratch.</a:t>
            </a:r>
            <a:endParaRPr lang="en-US" sz="1050" dirty="0"/>
          </a:p>
        </p:txBody>
      </p:sp>
      <p:sp>
        <p:nvSpPr>
          <p:cNvPr id="23" name="Shape 17"/>
          <p:cNvSpPr/>
          <p:nvPr/>
        </p:nvSpPr>
        <p:spPr>
          <a:xfrm>
            <a:off x="8915400" y="2286000"/>
            <a:ext cx="2606040" cy="3657600"/>
          </a:xfrm>
          <a:prstGeom prst="rect">
            <a:avLst/>
          </a:prstGeom>
          <a:solidFill>
            <a:srgbClr val="FFFFFF"/>
          </a:solidFill>
          <a:ln w="12700">
            <a:solidFill>
              <a:srgbClr val="1C7293"/>
            </a:solidFill>
            <a:prstDash val="solid"/>
          </a:ln>
        </p:spPr>
        <p:txBody>
          <a:bodyPr/>
          <a:lstStyle/>
          <a:p>
            <a:endParaRPr lang="en-US"/>
          </a:p>
        </p:txBody>
      </p:sp>
      <p:sp>
        <p:nvSpPr>
          <p:cNvPr id="24" name="Shape 18"/>
          <p:cNvSpPr/>
          <p:nvPr/>
        </p:nvSpPr>
        <p:spPr>
          <a:xfrm>
            <a:off x="9098280" y="2468880"/>
            <a:ext cx="457200" cy="457200"/>
          </a:xfrm>
          <a:prstGeom prst="ellipse">
            <a:avLst/>
          </a:prstGeom>
          <a:solidFill>
            <a:srgbClr val="1C7293"/>
          </a:solidFill>
          <a:ln/>
        </p:spPr>
        <p:txBody>
          <a:bodyPr/>
          <a:lstStyle/>
          <a:p>
            <a:endParaRPr lang="en-US"/>
          </a:p>
        </p:txBody>
      </p:sp>
      <p:pic>
        <p:nvPicPr>
          <p:cNvPr id="25" name="Image 4" descr="/home/claude/icons/icon_calendar_FFFFFF.png"/>
          <p:cNvPicPr>
            <a:picLocks noChangeAspect="1"/>
          </p:cNvPicPr>
          <p:nvPr/>
        </p:nvPicPr>
        <p:blipFill>
          <a:blip r:embed="rId8"/>
          <a:stretch>
            <a:fillRect/>
          </a:stretch>
        </p:blipFill>
        <p:spPr>
          <a:xfrm>
            <a:off x="9208008" y="2578608"/>
            <a:ext cx="237744" cy="237744"/>
          </a:xfrm>
          <a:prstGeom prst="rect">
            <a:avLst/>
          </a:prstGeom>
        </p:spPr>
      </p:pic>
      <p:sp>
        <p:nvSpPr>
          <p:cNvPr id="26" name="Text 19"/>
          <p:cNvSpPr txBox="1"/>
          <p:nvPr/>
        </p:nvSpPr>
        <p:spPr>
          <a:xfrm>
            <a:off x="9098280" y="3063240"/>
            <a:ext cx="2240280" cy="502920"/>
          </a:xfrm>
          <a:prstGeom prst="rect">
            <a:avLst/>
          </a:prstGeom>
          <a:noFill/>
          <a:ln/>
        </p:spPr>
        <p:txBody>
          <a:bodyPr wrap="square" lIns="0" tIns="0" rIns="0" bIns="0" rtlCol="0" anchor="ctr"/>
          <a:lstStyle/>
          <a:p>
            <a:pPr marL="0" indent="0">
              <a:buNone/>
            </a:pPr>
            <a:r>
              <a:rPr lang="en-US" sz="1350" b="1" dirty="0">
                <a:solidFill>
                  <a:srgbClr val="0D1B4B"/>
                </a:solidFill>
                <a:latin typeface="Georgia" pitchFamily="34" charset="0"/>
                <a:ea typeface="Georgia" pitchFamily="34" charset="-122"/>
                <a:cs typeface="Georgia" pitchFamily="34" charset="-120"/>
              </a:rPr>
              <a:t>How fast you can move</a:t>
            </a:r>
            <a:endParaRPr lang="en-US" sz="1350" dirty="0"/>
          </a:p>
        </p:txBody>
      </p:sp>
      <p:sp>
        <p:nvSpPr>
          <p:cNvPr id="27" name="Text 20"/>
          <p:cNvSpPr txBox="1"/>
          <p:nvPr/>
        </p:nvSpPr>
        <p:spPr>
          <a:xfrm>
            <a:off x="9098280" y="3584448"/>
            <a:ext cx="2240280" cy="2240280"/>
          </a:xfrm>
          <a:prstGeom prst="rect">
            <a:avLst/>
          </a:prstGeom>
          <a:noFill/>
          <a:ln/>
        </p:spPr>
        <p:txBody>
          <a:bodyPr wrap="square" lIns="0" tIns="0" rIns="0" bIns="0" rtlCol="0" anchor="ctr"/>
          <a:lstStyle/>
          <a:p>
            <a:pPr marL="0" indent="0">
              <a:lnSpc>
                <a:spcPct val="110000"/>
              </a:lnSpc>
              <a:buNone/>
            </a:pPr>
            <a:r>
              <a:rPr lang="en-US" sz="1050" dirty="0">
                <a:solidFill>
                  <a:srgbClr val="1E293B"/>
                </a:solidFill>
                <a:latin typeface="Segoe UI" pitchFamily="34" charset="0"/>
                <a:ea typeface="Segoe UI" pitchFamily="34" charset="-122"/>
                <a:cs typeface="Segoe UI" pitchFamily="34" charset="-120"/>
              </a:rPr>
              <a:t>One semester from first call to signed agreement was Curie's experience — and it felt slow to the teacher waiting. If your process runs faster than that, say so up front; speed is a selling point most CCs don't advertise.</a:t>
            </a:r>
            <a:endParaRPr lang="en-US" sz="1050" dirty="0"/>
          </a:p>
        </p:txBody>
      </p:sp>
      <p:sp>
        <p:nvSpPr>
          <p:cNvPr id="28" name="Text 21"/>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1 of 2</a:t>
            </a:r>
            <a:endParaRPr lang="en-US" sz="1000" dirty="0"/>
          </a:p>
        </p:txBody>
      </p:sp>
      <p:sp>
        <p:nvSpPr>
          <p:cNvPr id="29" name="Text 22"/>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6FB"/>
        </a:solidFill>
        <a:effectLst/>
      </p:bgPr>
    </p:bg>
    <p:spTree>
      <p:nvGrpSpPr>
        <p:cNvPr id="1" name=""/>
        <p:cNvGrpSpPr/>
        <p:nvPr/>
      </p:nvGrpSpPr>
      <p:grpSpPr>
        <a:xfrm>
          <a:off x="0" y="0"/>
          <a:ext cx="0" cy="0"/>
          <a:chOff x="0" y="0"/>
          <a:chExt cx="0" cy="0"/>
        </a:xfrm>
      </p:grpSpPr>
      <p:sp>
        <p:nvSpPr>
          <p:cNvPr id="2" name="Shape 0"/>
          <p:cNvSpPr/>
          <p:nvPr/>
        </p:nvSpPr>
        <p:spPr>
          <a:xfrm>
            <a:off x="548640" y="457200"/>
            <a:ext cx="1280160" cy="310896"/>
          </a:xfrm>
          <a:prstGeom prst="rect">
            <a:avLst/>
          </a:prstGeom>
          <a:solidFill>
            <a:srgbClr val="0D1B4B"/>
          </a:solidFill>
          <a:ln/>
        </p:spPr>
        <p:txBody>
          <a:bodyPr/>
          <a:lstStyle/>
          <a:p>
            <a:endParaRPr lang="en-US"/>
          </a:p>
        </p:txBody>
      </p:sp>
      <p:sp>
        <p:nvSpPr>
          <p:cNvPr id="3" name="Text 1"/>
          <p:cNvSpPr txBox="1"/>
          <p:nvPr/>
        </p:nvSpPr>
        <p:spPr>
          <a:xfrm>
            <a:off x="548640" y="448056"/>
            <a:ext cx="128016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THE FLIP</a:t>
            </a:r>
            <a:endParaRPr lang="en-US" sz="1100" dirty="0"/>
          </a:p>
        </p:txBody>
      </p:sp>
      <p:sp>
        <p:nvSpPr>
          <p:cNvPr id="4" name="Text 2"/>
          <p:cNvSpPr txBox="1"/>
          <p:nvPr/>
        </p:nvSpPr>
        <p:spPr>
          <a:xfrm>
            <a:off x="548640" y="822960"/>
            <a:ext cx="10972800" cy="731520"/>
          </a:xfrm>
          <a:prstGeom prst="rect">
            <a:avLst/>
          </a:prstGeom>
          <a:noFill/>
          <a:ln/>
        </p:spPr>
        <p:txBody>
          <a:bodyPr wrap="square" lIns="0" tIns="0" rIns="0" bIns="0" rtlCol="0" anchor="ctr"/>
          <a:lstStyle/>
          <a:p>
            <a:pPr marL="0" indent="0">
              <a:buNone/>
            </a:pPr>
            <a:r>
              <a:rPr lang="en-US" sz="2800" b="1" dirty="0">
                <a:solidFill>
                  <a:srgbClr val="0D1B4B"/>
                </a:solidFill>
                <a:latin typeface="Georgia" pitchFamily="34" charset="0"/>
                <a:ea typeface="Georgia" pitchFamily="34" charset="-122"/>
                <a:cs typeface="Georgia" pitchFamily="34" charset="-120"/>
              </a:rPr>
              <a:t>Same School. Real College Credit.</a:t>
            </a:r>
            <a:endParaRPr lang="en-US" sz="2800" dirty="0"/>
          </a:p>
        </p:txBody>
      </p:sp>
      <p:sp>
        <p:nvSpPr>
          <p:cNvPr id="5" name="Shape 3"/>
          <p:cNvSpPr/>
          <p:nvPr/>
        </p:nvSpPr>
        <p:spPr>
          <a:xfrm>
            <a:off x="548640" y="1828800"/>
            <a:ext cx="5303520" cy="4206240"/>
          </a:xfrm>
          <a:prstGeom prst="roundRect">
            <a:avLst>
              <a:gd name="adj" fmla="val 870"/>
            </a:avLst>
          </a:prstGeom>
          <a:solidFill>
            <a:srgbClr val="FFFFFF"/>
          </a:solidFill>
          <a:ln w="15875">
            <a:solidFill>
              <a:srgbClr val="6D2E46"/>
            </a:solidFill>
            <a:prstDash val="solid"/>
          </a:ln>
        </p:spPr>
        <p:txBody>
          <a:bodyPr/>
          <a:lstStyle/>
          <a:p>
            <a:endParaRPr lang="en-US"/>
          </a:p>
        </p:txBody>
      </p:sp>
      <p:sp>
        <p:nvSpPr>
          <p:cNvPr id="6" name="Text 4"/>
          <p:cNvSpPr txBox="1"/>
          <p:nvPr/>
        </p:nvSpPr>
        <p:spPr>
          <a:xfrm>
            <a:off x="822960" y="2057400"/>
            <a:ext cx="4754880" cy="365760"/>
          </a:xfrm>
          <a:prstGeom prst="rect">
            <a:avLst/>
          </a:prstGeom>
          <a:noFill/>
          <a:ln/>
        </p:spPr>
        <p:txBody>
          <a:bodyPr wrap="square" lIns="0" tIns="0" rIns="0" bIns="0" rtlCol="0" anchor="ctr"/>
          <a:lstStyle/>
          <a:p>
            <a:pPr marL="0" indent="0">
              <a:buNone/>
            </a:pPr>
            <a:r>
              <a:rPr lang="en-US" sz="1800" b="1" dirty="0">
                <a:solidFill>
                  <a:srgbClr val="6D2E46"/>
                </a:solidFill>
                <a:latin typeface="Georgia" pitchFamily="34" charset="0"/>
                <a:ea typeface="Georgia" pitchFamily="34" charset="-122"/>
                <a:cs typeface="Georgia" pitchFamily="34" charset="-120"/>
              </a:rPr>
              <a:t>Year 1 — Juniors and Seniors</a:t>
            </a:r>
            <a:endParaRPr lang="en-US" sz="1800" dirty="0"/>
          </a:p>
        </p:txBody>
      </p:sp>
      <p:sp>
        <p:nvSpPr>
          <p:cNvPr id="7" name="Text 5"/>
          <p:cNvSpPr txBox="1"/>
          <p:nvPr/>
        </p:nvSpPr>
        <p:spPr>
          <a:xfrm>
            <a:off x="822960" y="2423160"/>
            <a:ext cx="4754880" cy="320040"/>
          </a:xfrm>
          <a:prstGeom prst="rect">
            <a:avLst/>
          </a:prstGeom>
          <a:noFill/>
          <a:ln/>
        </p:spPr>
        <p:txBody>
          <a:bodyPr wrap="square" lIns="0" tIns="0" rIns="0" bIns="0" rtlCol="0" anchor="ctr"/>
          <a:lstStyle/>
          <a:p>
            <a:pPr marL="0" indent="0">
              <a:buNone/>
            </a:pPr>
            <a:r>
              <a:rPr lang="en-US" sz="1200" i="1" dirty="0">
                <a:solidFill>
                  <a:srgbClr val="64748B"/>
                </a:solidFill>
                <a:latin typeface="Segoe UI" pitchFamily="34" charset="0"/>
                <a:ea typeface="Segoe UI" pitchFamily="34" charset="-122"/>
                <a:cs typeface="Segoe UI" pitchFamily="34" charset="-120"/>
              </a:rPr>
              <a:t>First cohort ever to earn dual credit</a:t>
            </a:r>
            <a:endParaRPr lang="en-US" sz="1200" dirty="0"/>
          </a:p>
        </p:txBody>
      </p:sp>
      <p:sp>
        <p:nvSpPr>
          <p:cNvPr id="8" name="Shape 6"/>
          <p:cNvSpPr/>
          <p:nvPr/>
        </p:nvSpPr>
        <p:spPr>
          <a:xfrm>
            <a:off x="822960" y="2880360"/>
            <a:ext cx="4754880" cy="685800"/>
          </a:xfrm>
          <a:prstGeom prst="roundRect">
            <a:avLst>
              <a:gd name="adj" fmla="val 10667"/>
            </a:avLst>
          </a:prstGeom>
          <a:solidFill>
            <a:srgbClr val="F4F6FB"/>
          </a:solidFill>
          <a:ln/>
        </p:spPr>
        <p:txBody>
          <a:bodyPr/>
          <a:lstStyle/>
          <a:p>
            <a:endParaRPr lang="en-US"/>
          </a:p>
        </p:txBody>
      </p:sp>
      <p:sp>
        <p:nvSpPr>
          <p:cNvPr id="9" name="Text 7"/>
          <p:cNvSpPr txBox="1"/>
          <p:nvPr/>
        </p:nvSpPr>
        <p:spPr>
          <a:xfrm>
            <a:off x="1005840" y="2880360"/>
            <a:ext cx="2926080" cy="685800"/>
          </a:xfrm>
          <a:prstGeom prst="rect">
            <a:avLst/>
          </a:prstGeom>
          <a:noFill/>
          <a:ln/>
        </p:spPr>
        <p:txBody>
          <a:bodyPr wrap="square" lIns="0" tIns="0" rIns="0" bIns="0" rtlCol="0" anchor="ctr"/>
          <a:lstStyle/>
          <a:p>
            <a:pPr marL="0" indent="0">
              <a:buNone/>
            </a:pPr>
            <a:r>
              <a:rPr lang="en-US" sz="1400" b="1" dirty="0">
                <a:solidFill>
                  <a:srgbClr val="1E293B"/>
                </a:solidFill>
                <a:latin typeface="Georgia" pitchFamily="34" charset="0"/>
                <a:ea typeface="Georgia" pitchFamily="34" charset="-122"/>
                <a:cs typeface="Georgia" pitchFamily="34" charset="-120"/>
              </a:rPr>
              <a:t>Intro to Business</a:t>
            </a:r>
            <a:endParaRPr lang="en-US" sz="1400" dirty="0"/>
          </a:p>
        </p:txBody>
      </p:sp>
      <p:sp>
        <p:nvSpPr>
          <p:cNvPr id="10" name="Shape 8"/>
          <p:cNvSpPr/>
          <p:nvPr/>
        </p:nvSpPr>
        <p:spPr>
          <a:xfrm>
            <a:off x="4023360" y="3017520"/>
            <a:ext cx="1371600" cy="411480"/>
          </a:xfrm>
          <a:prstGeom prst="roundRect">
            <a:avLst>
              <a:gd name="adj" fmla="val 13333"/>
            </a:avLst>
          </a:prstGeom>
          <a:solidFill>
            <a:srgbClr val="1C7293"/>
          </a:solidFill>
          <a:ln/>
        </p:spPr>
        <p:txBody>
          <a:bodyPr/>
          <a:lstStyle/>
          <a:p>
            <a:endParaRPr lang="en-US"/>
          </a:p>
        </p:txBody>
      </p:sp>
      <p:sp>
        <p:nvSpPr>
          <p:cNvPr id="11" name="Text 9"/>
          <p:cNvSpPr txBox="1"/>
          <p:nvPr/>
        </p:nvSpPr>
        <p:spPr>
          <a:xfrm>
            <a:off x="4023360" y="3017520"/>
            <a:ext cx="1371600" cy="411480"/>
          </a:xfrm>
          <a:prstGeom prst="rect">
            <a:avLst/>
          </a:prstGeom>
          <a:noFill/>
          <a:ln/>
        </p:spPr>
        <p:txBody>
          <a:bodyPr wrap="square" lIns="0" tIns="0" rIns="0" bIns="0" rtlCol="0" anchor="ctr"/>
          <a:lstStyle/>
          <a:p>
            <a:pPr marL="0" indent="0" algn="ctr">
              <a:buNone/>
            </a:pPr>
            <a:r>
              <a:rPr lang="en-US" sz="1200" b="1" dirty="0">
                <a:solidFill>
                  <a:srgbClr val="FFFFFF"/>
                </a:solidFill>
                <a:latin typeface="Segoe UI" pitchFamily="34" charset="0"/>
                <a:ea typeface="Segoe UI" pitchFamily="34" charset="-122"/>
                <a:cs typeface="Segoe UI" pitchFamily="34" charset="-120"/>
              </a:rPr>
              <a:t>3 credits</a:t>
            </a:r>
            <a:endParaRPr lang="en-US" sz="1200" dirty="0"/>
          </a:p>
        </p:txBody>
      </p:sp>
      <p:sp>
        <p:nvSpPr>
          <p:cNvPr id="12" name="Shape 10"/>
          <p:cNvSpPr/>
          <p:nvPr/>
        </p:nvSpPr>
        <p:spPr>
          <a:xfrm>
            <a:off x="822960" y="3749040"/>
            <a:ext cx="4754880" cy="685800"/>
          </a:xfrm>
          <a:prstGeom prst="roundRect">
            <a:avLst>
              <a:gd name="adj" fmla="val 10667"/>
            </a:avLst>
          </a:prstGeom>
          <a:solidFill>
            <a:srgbClr val="F4F6FB"/>
          </a:solidFill>
          <a:ln/>
        </p:spPr>
        <p:txBody>
          <a:bodyPr/>
          <a:lstStyle/>
          <a:p>
            <a:endParaRPr lang="en-US"/>
          </a:p>
        </p:txBody>
      </p:sp>
      <p:sp>
        <p:nvSpPr>
          <p:cNvPr id="13" name="Text 11"/>
          <p:cNvSpPr txBox="1"/>
          <p:nvPr/>
        </p:nvSpPr>
        <p:spPr>
          <a:xfrm>
            <a:off x="1005840" y="3749040"/>
            <a:ext cx="2926080" cy="685800"/>
          </a:xfrm>
          <a:prstGeom prst="rect">
            <a:avLst/>
          </a:prstGeom>
          <a:noFill/>
          <a:ln/>
        </p:spPr>
        <p:txBody>
          <a:bodyPr wrap="square" lIns="0" tIns="0" rIns="0" bIns="0" rtlCol="0" anchor="ctr"/>
          <a:lstStyle/>
          <a:p>
            <a:r>
              <a:rPr lang="en-US" sz="1400" b="1" dirty="0">
                <a:solidFill>
                  <a:srgbClr val="1E293B"/>
                </a:solidFill>
                <a:latin typeface="Georgia" pitchFamily="34" charset="0"/>
                <a:ea typeface="Georgia" pitchFamily="34" charset="-122"/>
                <a:cs typeface="Georgia" pitchFamily="34" charset="-120"/>
              </a:rPr>
              <a:t>Accounting 1</a:t>
            </a:r>
            <a:endParaRPr lang="en-US" sz="1400" dirty="0"/>
          </a:p>
          <a:p>
            <a:pPr marL="0" indent="0">
              <a:buNone/>
            </a:pPr>
            <a:endParaRPr lang="en-US" sz="1400" dirty="0"/>
          </a:p>
        </p:txBody>
      </p:sp>
      <p:sp>
        <p:nvSpPr>
          <p:cNvPr id="14" name="Shape 12"/>
          <p:cNvSpPr/>
          <p:nvPr/>
        </p:nvSpPr>
        <p:spPr>
          <a:xfrm>
            <a:off x="4023360" y="3886200"/>
            <a:ext cx="1371600" cy="411480"/>
          </a:xfrm>
          <a:prstGeom prst="roundRect">
            <a:avLst>
              <a:gd name="adj" fmla="val 13333"/>
            </a:avLst>
          </a:prstGeom>
          <a:solidFill>
            <a:srgbClr val="1C7293"/>
          </a:solidFill>
          <a:ln/>
        </p:spPr>
        <p:txBody>
          <a:bodyPr/>
          <a:lstStyle/>
          <a:p>
            <a:endParaRPr lang="en-US"/>
          </a:p>
        </p:txBody>
      </p:sp>
      <p:sp>
        <p:nvSpPr>
          <p:cNvPr id="15" name="Text 13"/>
          <p:cNvSpPr txBox="1"/>
          <p:nvPr/>
        </p:nvSpPr>
        <p:spPr>
          <a:xfrm>
            <a:off x="4023360" y="3886200"/>
            <a:ext cx="1371600" cy="411480"/>
          </a:xfrm>
          <a:prstGeom prst="rect">
            <a:avLst/>
          </a:prstGeom>
          <a:noFill/>
          <a:ln/>
        </p:spPr>
        <p:txBody>
          <a:bodyPr wrap="square" lIns="0" tIns="0" rIns="0" bIns="0" rtlCol="0" anchor="ctr"/>
          <a:lstStyle/>
          <a:p>
            <a:pPr marL="0" indent="0" algn="ctr">
              <a:buNone/>
            </a:pPr>
            <a:endParaRPr lang="en-US" sz="1200" dirty="0"/>
          </a:p>
        </p:txBody>
      </p:sp>
      <p:sp>
        <p:nvSpPr>
          <p:cNvPr id="16" name="Shape 14"/>
          <p:cNvSpPr/>
          <p:nvPr/>
        </p:nvSpPr>
        <p:spPr>
          <a:xfrm>
            <a:off x="822960" y="4617720"/>
            <a:ext cx="4754880" cy="685800"/>
          </a:xfrm>
          <a:prstGeom prst="roundRect">
            <a:avLst>
              <a:gd name="adj" fmla="val 10667"/>
            </a:avLst>
          </a:prstGeom>
          <a:solidFill>
            <a:srgbClr val="F4F6FB"/>
          </a:solidFill>
          <a:ln/>
        </p:spPr>
        <p:txBody>
          <a:bodyPr/>
          <a:lstStyle/>
          <a:p>
            <a:endParaRPr lang="en-US"/>
          </a:p>
        </p:txBody>
      </p:sp>
      <p:sp>
        <p:nvSpPr>
          <p:cNvPr id="17" name="Text 15"/>
          <p:cNvSpPr txBox="1"/>
          <p:nvPr/>
        </p:nvSpPr>
        <p:spPr>
          <a:xfrm>
            <a:off x="1005840" y="4617720"/>
            <a:ext cx="2926080" cy="685800"/>
          </a:xfrm>
          <a:prstGeom prst="rect">
            <a:avLst/>
          </a:prstGeom>
          <a:noFill/>
          <a:ln/>
        </p:spPr>
        <p:txBody>
          <a:bodyPr wrap="square" lIns="0" tIns="0" rIns="0" bIns="0" rtlCol="0" anchor="ctr"/>
          <a:lstStyle/>
          <a:p>
            <a:pPr marL="0" indent="0">
              <a:buNone/>
            </a:pPr>
            <a:r>
              <a:rPr lang="en-US" sz="1400" b="1" dirty="0">
                <a:solidFill>
                  <a:srgbClr val="1E293B"/>
                </a:solidFill>
                <a:latin typeface="Georgia" pitchFamily="34" charset="0"/>
              </a:rPr>
              <a:t>The following year Business Law, and Accounting 2 was added</a:t>
            </a:r>
            <a:endParaRPr lang="en-US" sz="1400" dirty="0"/>
          </a:p>
        </p:txBody>
      </p:sp>
      <p:sp>
        <p:nvSpPr>
          <p:cNvPr id="18" name="Shape 16"/>
          <p:cNvSpPr/>
          <p:nvPr/>
        </p:nvSpPr>
        <p:spPr>
          <a:xfrm>
            <a:off x="4023360" y="4754880"/>
            <a:ext cx="1371600" cy="411480"/>
          </a:xfrm>
          <a:prstGeom prst="roundRect">
            <a:avLst>
              <a:gd name="adj" fmla="val 13333"/>
            </a:avLst>
          </a:prstGeom>
          <a:solidFill>
            <a:srgbClr val="1C7293"/>
          </a:solidFill>
          <a:ln/>
        </p:spPr>
        <p:txBody>
          <a:bodyPr/>
          <a:lstStyle/>
          <a:p>
            <a:r>
              <a:rPr lang="en-US" sz="1200" b="1" dirty="0">
                <a:solidFill>
                  <a:srgbClr val="FFFFFF"/>
                </a:solidFill>
                <a:latin typeface="Segoe UI" pitchFamily="34" charset="0"/>
                <a:ea typeface="Segoe UI" pitchFamily="34" charset="-122"/>
                <a:cs typeface="Segoe UI" pitchFamily="34" charset="-120"/>
              </a:rPr>
              <a:t>3/ 4credits </a:t>
            </a:r>
            <a:r>
              <a:rPr lang="en-US" b="1" dirty="0">
                <a:solidFill>
                  <a:srgbClr val="FFFFFF"/>
                </a:solidFill>
                <a:latin typeface="Segoe UI" pitchFamily="34" charset="0"/>
                <a:ea typeface="Segoe UI" pitchFamily="34" charset="-122"/>
                <a:cs typeface="Segoe UI" pitchFamily="34" charset="-120"/>
              </a:rPr>
              <a:t> </a:t>
            </a:r>
            <a:endParaRPr lang="en-US" dirty="0"/>
          </a:p>
        </p:txBody>
      </p:sp>
      <p:sp>
        <p:nvSpPr>
          <p:cNvPr id="19" name="Text 17"/>
          <p:cNvSpPr txBox="1"/>
          <p:nvPr/>
        </p:nvSpPr>
        <p:spPr>
          <a:xfrm>
            <a:off x="3886200" y="3909060"/>
            <a:ext cx="1371600" cy="411480"/>
          </a:xfrm>
          <a:prstGeom prst="rect">
            <a:avLst/>
          </a:prstGeom>
          <a:noFill/>
          <a:ln/>
        </p:spPr>
        <p:txBody>
          <a:bodyPr wrap="square" lIns="0" tIns="0" rIns="0" bIns="0" rtlCol="0" anchor="ctr"/>
          <a:lstStyle/>
          <a:p>
            <a:pPr marL="0" indent="0" algn="ctr">
              <a:buNone/>
            </a:pPr>
            <a:r>
              <a:rPr lang="en-US" sz="1200" b="1" dirty="0">
                <a:solidFill>
                  <a:srgbClr val="FFFFFF"/>
                </a:solidFill>
                <a:latin typeface="Segoe UI" pitchFamily="34" charset="0"/>
                <a:ea typeface="Segoe UI" pitchFamily="34" charset="-122"/>
                <a:cs typeface="Segoe UI" pitchFamily="34" charset="-120"/>
              </a:rPr>
              <a:t>4 credits</a:t>
            </a:r>
            <a:endParaRPr lang="en-US" sz="1200" dirty="0"/>
          </a:p>
        </p:txBody>
      </p:sp>
      <p:sp>
        <p:nvSpPr>
          <p:cNvPr id="20" name="Shape 18"/>
          <p:cNvSpPr/>
          <p:nvPr/>
        </p:nvSpPr>
        <p:spPr>
          <a:xfrm>
            <a:off x="6309360" y="1828800"/>
            <a:ext cx="5303520" cy="4206240"/>
          </a:xfrm>
          <a:prstGeom prst="roundRect">
            <a:avLst>
              <a:gd name="adj" fmla="val 870"/>
            </a:avLst>
          </a:prstGeom>
          <a:solidFill>
            <a:srgbClr val="FFFFFF"/>
          </a:solidFill>
          <a:ln w="15875">
            <a:solidFill>
              <a:srgbClr val="1C7293"/>
            </a:solidFill>
            <a:prstDash val="solid"/>
          </a:ln>
        </p:spPr>
        <p:txBody>
          <a:bodyPr/>
          <a:lstStyle/>
          <a:p>
            <a:endParaRPr lang="en-US"/>
          </a:p>
        </p:txBody>
      </p:sp>
      <p:sp>
        <p:nvSpPr>
          <p:cNvPr id="21" name="Text 19"/>
          <p:cNvSpPr txBox="1"/>
          <p:nvPr/>
        </p:nvSpPr>
        <p:spPr>
          <a:xfrm>
            <a:off x="6583680" y="2057400"/>
            <a:ext cx="4754880" cy="365760"/>
          </a:xfrm>
          <a:prstGeom prst="rect">
            <a:avLst/>
          </a:prstGeom>
          <a:noFill/>
          <a:ln/>
        </p:spPr>
        <p:txBody>
          <a:bodyPr wrap="square" lIns="0" tIns="0" rIns="0" bIns="0" rtlCol="0" anchor="ctr"/>
          <a:lstStyle/>
          <a:p>
            <a:pPr marL="0" indent="0">
              <a:buNone/>
            </a:pPr>
            <a:r>
              <a:rPr lang="en-US" sz="1800" b="1" dirty="0">
                <a:solidFill>
                  <a:srgbClr val="1C7293"/>
                </a:solidFill>
                <a:latin typeface="Georgia" pitchFamily="34" charset="0"/>
                <a:ea typeface="Georgia" pitchFamily="34" charset="-122"/>
                <a:cs typeface="Georgia" pitchFamily="34" charset="-120"/>
              </a:rPr>
              <a:t>Year 2 — Sophomores Added</a:t>
            </a:r>
            <a:endParaRPr lang="en-US" sz="1800" dirty="0"/>
          </a:p>
        </p:txBody>
      </p:sp>
      <p:sp>
        <p:nvSpPr>
          <p:cNvPr id="22" name="Text 20"/>
          <p:cNvSpPr txBox="1"/>
          <p:nvPr/>
        </p:nvSpPr>
        <p:spPr>
          <a:xfrm>
            <a:off x="6583680" y="2423160"/>
            <a:ext cx="4754880" cy="320040"/>
          </a:xfrm>
          <a:prstGeom prst="rect">
            <a:avLst/>
          </a:prstGeom>
          <a:noFill/>
          <a:ln/>
        </p:spPr>
        <p:txBody>
          <a:bodyPr wrap="square" lIns="0" tIns="0" rIns="0" bIns="0" rtlCol="0" anchor="ctr"/>
          <a:lstStyle/>
          <a:p>
            <a:pPr marL="0" indent="0">
              <a:buNone/>
            </a:pPr>
            <a:r>
              <a:rPr lang="en-US" sz="1200" i="1" dirty="0">
                <a:solidFill>
                  <a:srgbClr val="64748B"/>
                </a:solidFill>
                <a:latin typeface="Segoe UI" pitchFamily="34" charset="0"/>
                <a:ea typeface="Segoe UI" pitchFamily="34" charset="-122"/>
                <a:cs typeface="Segoe UI" pitchFamily="34" charset="-120"/>
              </a:rPr>
              <a:t>Expanded so students start a full year earlier</a:t>
            </a:r>
            <a:endParaRPr lang="en-US" sz="1200" dirty="0"/>
          </a:p>
        </p:txBody>
      </p:sp>
      <p:sp>
        <p:nvSpPr>
          <p:cNvPr id="23" name="Shape 21"/>
          <p:cNvSpPr/>
          <p:nvPr/>
        </p:nvSpPr>
        <p:spPr>
          <a:xfrm>
            <a:off x="6583680" y="2880360"/>
            <a:ext cx="4754880" cy="685800"/>
          </a:xfrm>
          <a:prstGeom prst="roundRect">
            <a:avLst>
              <a:gd name="adj" fmla="val 10667"/>
            </a:avLst>
          </a:prstGeom>
          <a:solidFill>
            <a:srgbClr val="F4F6FB"/>
          </a:solidFill>
          <a:ln/>
        </p:spPr>
        <p:txBody>
          <a:bodyPr/>
          <a:lstStyle/>
          <a:p>
            <a:endParaRPr lang="en-US"/>
          </a:p>
        </p:txBody>
      </p:sp>
      <p:sp>
        <p:nvSpPr>
          <p:cNvPr id="24" name="Text 22"/>
          <p:cNvSpPr txBox="1"/>
          <p:nvPr/>
        </p:nvSpPr>
        <p:spPr>
          <a:xfrm>
            <a:off x="6766560" y="2880360"/>
            <a:ext cx="2926080" cy="685800"/>
          </a:xfrm>
          <a:prstGeom prst="rect">
            <a:avLst/>
          </a:prstGeom>
          <a:noFill/>
          <a:ln/>
        </p:spPr>
        <p:txBody>
          <a:bodyPr wrap="square" lIns="0" tIns="0" rIns="0" bIns="0" rtlCol="0" anchor="ctr"/>
          <a:lstStyle/>
          <a:p>
            <a:pPr marL="0" indent="0">
              <a:buNone/>
            </a:pPr>
            <a:r>
              <a:rPr lang="en-US" sz="1400" b="1" dirty="0">
                <a:solidFill>
                  <a:srgbClr val="1E293B"/>
                </a:solidFill>
                <a:latin typeface="Georgia" pitchFamily="34" charset="0"/>
                <a:ea typeface="Georgia" pitchFamily="34" charset="-122"/>
                <a:cs typeface="Georgia" pitchFamily="34" charset="-120"/>
              </a:rPr>
              <a:t>Sophomores enter pathway</a:t>
            </a:r>
            <a:endParaRPr lang="en-US" sz="1400" dirty="0"/>
          </a:p>
        </p:txBody>
      </p:sp>
      <p:sp>
        <p:nvSpPr>
          <p:cNvPr id="25" name="Shape 23"/>
          <p:cNvSpPr/>
          <p:nvPr/>
        </p:nvSpPr>
        <p:spPr>
          <a:xfrm>
            <a:off x="9784080" y="3017520"/>
            <a:ext cx="1188720" cy="411480"/>
          </a:xfrm>
          <a:prstGeom prst="roundRect">
            <a:avLst>
              <a:gd name="adj" fmla="val 13333"/>
            </a:avLst>
          </a:prstGeom>
          <a:solidFill>
            <a:srgbClr val="6D2E46"/>
          </a:solidFill>
          <a:ln/>
        </p:spPr>
        <p:txBody>
          <a:bodyPr/>
          <a:lstStyle/>
          <a:p>
            <a:endParaRPr lang="en-US"/>
          </a:p>
        </p:txBody>
      </p:sp>
      <p:sp>
        <p:nvSpPr>
          <p:cNvPr id="26" name="Text 24"/>
          <p:cNvSpPr txBox="1"/>
          <p:nvPr/>
        </p:nvSpPr>
        <p:spPr>
          <a:xfrm>
            <a:off x="9784080" y="3017520"/>
            <a:ext cx="1188720" cy="411480"/>
          </a:xfrm>
          <a:prstGeom prst="rect">
            <a:avLst/>
          </a:prstGeom>
          <a:noFill/>
          <a:ln/>
        </p:spPr>
        <p:txBody>
          <a:bodyPr wrap="square" lIns="0" tIns="0" rIns="0" bIns="0" rtlCol="0" anchor="ctr"/>
          <a:lstStyle/>
          <a:p>
            <a:pPr marL="0" indent="0" algn="ctr">
              <a:buNone/>
            </a:pPr>
            <a:r>
              <a:rPr lang="en-US" sz="1200" b="1" dirty="0">
                <a:solidFill>
                  <a:srgbClr val="FFFFFF"/>
                </a:solidFill>
                <a:latin typeface="Segoe UI" pitchFamily="34" charset="0"/>
                <a:ea typeface="Segoe UI" pitchFamily="34" charset="-122"/>
                <a:cs typeface="Segoe UI" pitchFamily="34" charset="-120"/>
              </a:rPr>
              <a:t>3 credits</a:t>
            </a:r>
            <a:endParaRPr lang="en-US" sz="1200" dirty="0"/>
          </a:p>
        </p:txBody>
      </p:sp>
      <p:sp>
        <p:nvSpPr>
          <p:cNvPr id="27" name="Shape 25"/>
          <p:cNvSpPr/>
          <p:nvPr/>
        </p:nvSpPr>
        <p:spPr>
          <a:xfrm>
            <a:off x="6583680" y="3749040"/>
            <a:ext cx="4754880" cy="685800"/>
          </a:xfrm>
          <a:prstGeom prst="roundRect">
            <a:avLst>
              <a:gd name="adj" fmla="val 10667"/>
            </a:avLst>
          </a:prstGeom>
          <a:solidFill>
            <a:srgbClr val="F4F6FB"/>
          </a:solidFill>
          <a:ln/>
        </p:spPr>
        <p:txBody>
          <a:bodyPr/>
          <a:lstStyle/>
          <a:p>
            <a:endParaRPr lang="en-US"/>
          </a:p>
        </p:txBody>
      </p:sp>
      <p:sp>
        <p:nvSpPr>
          <p:cNvPr id="28" name="Text 26"/>
          <p:cNvSpPr txBox="1"/>
          <p:nvPr/>
        </p:nvSpPr>
        <p:spPr>
          <a:xfrm>
            <a:off x="6766560" y="3749040"/>
            <a:ext cx="2926080" cy="685800"/>
          </a:xfrm>
          <a:prstGeom prst="rect">
            <a:avLst/>
          </a:prstGeom>
          <a:noFill/>
          <a:ln/>
        </p:spPr>
        <p:txBody>
          <a:bodyPr wrap="square" lIns="0" tIns="0" rIns="0" bIns="0" rtlCol="0" anchor="ctr"/>
          <a:lstStyle/>
          <a:p>
            <a:pPr marL="0" indent="0">
              <a:buNone/>
            </a:pPr>
            <a:r>
              <a:rPr lang="en-US" sz="1400" b="1" dirty="0">
                <a:solidFill>
                  <a:srgbClr val="1E293B"/>
                </a:solidFill>
                <a:latin typeface="Georgia" pitchFamily="34" charset="0"/>
                <a:ea typeface="Georgia" pitchFamily="34" charset="-122"/>
                <a:cs typeface="Georgia" pitchFamily="34" charset="-120"/>
              </a:rPr>
              <a:t>Juniors enter pathway</a:t>
            </a:r>
            <a:endParaRPr lang="en-US" sz="1400" dirty="0"/>
          </a:p>
        </p:txBody>
      </p:sp>
      <p:sp>
        <p:nvSpPr>
          <p:cNvPr id="29" name="Shape 27"/>
          <p:cNvSpPr/>
          <p:nvPr/>
        </p:nvSpPr>
        <p:spPr>
          <a:xfrm>
            <a:off x="9784080" y="3886200"/>
            <a:ext cx="1188720" cy="411480"/>
          </a:xfrm>
          <a:prstGeom prst="roundRect">
            <a:avLst>
              <a:gd name="adj" fmla="val 13333"/>
            </a:avLst>
          </a:prstGeom>
          <a:solidFill>
            <a:srgbClr val="6D2E46"/>
          </a:solidFill>
          <a:ln/>
        </p:spPr>
        <p:txBody>
          <a:bodyPr/>
          <a:lstStyle/>
          <a:p>
            <a:endParaRPr lang="en-US"/>
          </a:p>
        </p:txBody>
      </p:sp>
      <p:sp>
        <p:nvSpPr>
          <p:cNvPr id="30" name="Text 28"/>
          <p:cNvSpPr txBox="1"/>
          <p:nvPr/>
        </p:nvSpPr>
        <p:spPr>
          <a:xfrm>
            <a:off x="9784080" y="3886200"/>
            <a:ext cx="1188720" cy="411480"/>
          </a:xfrm>
          <a:prstGeom prst="rect">
            <a:avLst/>
          </a:prstGeom>
          <a:noFill/>
          <a:ln/>
        </p:spPr>
        <p:txBody>
          <a:bodyPr wrap="square" lIns="0" tIns="0" rIns="0" bIns="0" rtlCol="0" anchor="ctr"/>
          <a:lstStyle/>
          <a:p>
            <a:pPr marL="0" indent="0" algn="ctr">
              <a:buNone/>
            </a:pPr>
            <a:r>
              <a:rPr lang="en-US" sz="1200" b="1" dirty="0">
                <a:solidFill>
                  <a:srgbClr val="FFFFFF"/>
                </a:solidFill>
                <a:latin typeface="Segoe UI" pitchFamily="34" charset="0"/>
                <a:ea typeface="Segoe UI" pitchFamily="34" charset="-122"/>
                <a:cs typeface="Segoe UI" pitchFamily="34" charset="-120"/>
              </a:rPr>
              <a:t>4 credits</a:t>
            </a:r>
            <a:endParaRPr lang="en-US" sz="1200" dirty="0"/>
          </a:p>
        </p:txBody>
      </p:sp>
      <p:sp>
        <p:nvSpPr>
          <p:cNvPr id="31" name="Shape 29"/>
          <p:cNvSpPr/>
          <p:nvPr/>
        </p:nvSpPr>
        <p:spPr>
          <a:xfrm>
            <a:off x="6583680" y="4617720"/>
            <a:ext cx="4754880" cy="685800"/>
          </a:xfrm>
          <a:prstGeom prst="roundRect">
            <a:avLst>
              <a:gd name="adj" fmla="val 10667"/>
            </a:avLst>
          </a:prstGeom>
          <a:solidFill>
            <a:srgbClr val="F4F6FB"/>
          </a:solidFill>
          <a:ln/>
        </p:spPr>
        <p:txBody>
          <a:bodyPr/>
          <a:lstStyle/>
          <a:p>
            <a:endParaRPr lang="en-US"/>
          </a:p>
        </p:txBody>
      </p:sp>
      <p:sp>
        <p:nvSpPr>
          <p:cNvPr id="32" name="Text 30"/>
          <p:cNvSpPr txBox="1"/>
          <p:nvPr/>
        </p:nvSpPr>
        <p:spPr>
          <a:xfrm>
            <a:off x="6766560" y="4617720"/>
            <a:ext cx="2926080" cy="685800"/>
          </a:xfrm>
          <a:prstGeom prst="rect">
            <a:avLst/>
          </a:prstGeom>
          <a:noFill/>
          <a:ln/>
        </p:spPr>
        <p:txBody>
          <a:bodyPr wrap="square" lIns="0" tIns="0" rIns="0" bIns="0" rtlCol="0" anchor="ctr"/>
          <a:lstStyle/>
          <a:p>
            <a:pPr marL="0" indent="0">
              <a:buNone/>
            </a:pPr>
            <a:r>
              <a:rPr lang="en-US" sz="1400" b="1" dirty="0">
                <a:solidFill>
                  <a:srgbClr val="1E293B"/>
                </a:solidFill>
                <a:latin typeface="Georgia" pitchFamily="34" charset="0"/>
                <a:ea typeface="Georgia" pitchFamily="34" charset="-122"/>
                <a:cs typeface="Georgia" pitchFamily="34" charset="-120"/>
              </a:rPr>
              <a:t>Seniors complete pathway</a:t>
            </a:r>
            <a:endParaRPr lang="en-US" sz="1400" dirty="0"/>
          </a:p>
        </p:txBody>
      </p:sp>
      <p:sp>
        <p:nvSpPr>
          <p:cNvPr id="33" name="Shape 31"/>
          <p:cNvSpPr/>
          <p:nvPr/>
        </p:nvSpPr>
        <p:spPr>
          <a:xfrm>
            <a:off x="9784080" y="4754880"/>
            <a:ext cx="1188720" cy="411480"/>
          </a:xfrm>
          <a:prstGeom prst="roundRect">
            <a:avLst>
              <a:gd name="adj" fmla="val 13333"/>
            </a:avLst>
          </a:prstGeom>
          <a:solidFill>
            <a:srgbClr val="6D2E46"/>
          </a:solidFill>
          <a:ln/>
        </p:spPr>
        <p:txBody>
          <a:bodyPr/>
          <a:lstStyle/>
          <a:p>
            <a:endParaRPr lang="en-US"/>
          </a:p>
        </p:txBody>
      </p:sp>
      <p:sp>
        <p:nvSpPr>
          <p:cNvPr id="34" name="Text 32"/>
          <p:cNvSpPr txBox="1"/>
          <p:nvPr/>
        </p:nvSpPr>
        <p:spPr>
          <a:xfrm>
            <a:off x="9784080" y="4754880"/>
            <a:ext cx="1188720" cy="411480"/>
          </a:xfrm>
          <a:prstGeom prst="rect">
            <a:avLst/>
          </a:prstGeom>
          <a:noFill/>
          <a:ln/>
        </p:spPr>
        <p:txBody>
          <a:bodyPr wrap="square" lIns="0" tIns="0" rIns="0" bIns="0" rtlCol="0" anchor="ctr"/>
          <a:lstStyle/>
          <a:p>
            <a:pPr marL="0" indent="0" algn="ctr">
              <a:buNone/>
            </a:pPr>
            <a:r>
              <a:rPr lang="en-US" sz="1200" b="1" dirty="0">
                <a:solidFill>
                  <a:srgbClr val="FFFFFF"/>
                </a:solidFill>
                <a:latin typeface="Segoe UI" pitchFamily="34" charset="0"/>
                <a:ea typeface="Segoe UI" pitchFamily="34" charset="-122"/>
                <a:cs typeface="Segoe UI" pitchFamily="34" charset="-120"/>
              </a:rPr>
              <a:t>4 credits</a:t>
            </a:r>
            <a:endParaRPr lang="en-US" sz="1200" dirty="0"/>
          </a:p>
        </p:txBody>
      </p:sp>
      <p:sp>
        <p:nvSpPr>
          <p:cNvPr id="35" name="Text 33"/>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1 of 2</a:t>
            </a:r>
            <a:endParaRPr lang="en-US" sz="1000" dirty="0"/>
          </a:p>
        </p:txBody>
      </p:sp>
      <p:sp>
        <p:nvSpPr>
          <p:cNvPr id="36" name="Text 34"/>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a:hlinkClick r:id="rId3" action="ppaction://hlinksldjump"/>
          </p:cNvPr>
          <p:cNvSpPr/>
          <p:nvPr/>
        </p:nvSpPr>
        <p:spPr>
          <a:xfrm>
            <a:off x="11414455" y="320040"/>
            <a:ext cx="457200" cy="457200"/>
          </a:xfrm>
          <a:prstGeom prst="ellipse">
            <a:avLst/>
          </a:prstGeom>
          <a:solidFill>
            <a:srgbClr val="F4F6FB"/>
          </a:solidFill>
          <a:ln/>
        </p:spPr>
        <p:txBody>
          <a:bodyPr/>
          <a:lstStyle/>
          <a:p>
            <a:endParaRPr lang="en-US"/>
          </a:p>
        </p:txBody>
      </p:sp>
      <p:pic>
        <p:nvPicPr>
          <p:cNvPr id="3" name="Image 0" descr="/home/claude/icons/icon_home_0D1B4B.png">
            <a:hlinkClick r:id="rId3" action="ppaction://hlinksldjump"/>
          </p:cNvPr>
          <p:cNvPicPr>
            <a:picLocks noChangeAspect="1"/>
          </p:cNvPicPr>
          <p:nvPr/>
        </p:nvPicPr>
        <p:blipFill>
          <a:blip r:embed="rId4"/>
          <a:stretch>
            <a:fillRect/>
          </a:stretch>
        </p:blipFill>
        <p:spPr>
          <a:xfrm>
            <a:off x="11505895" y="411480"/>
            <a:ext cx="274320" cy="274320"/>
          </a:xfrm>
          <a:prstGeom prst="rect">
            <a:avLst/>
          </a:prstGeom>
        </p:spPr>
      </p:pic>
      <p:sp>
        <p:nvSpPr>
          <p:cNvPr id="4" name="Shape 1"/>
          <p:cNvSpPr/>
          <p:nvPr/>
        </p:nvSpPr>
        <p:spPr>
          <a:xfrm>
            <a:off x="548640" y="457200"/>
            <a:ext cx="1508760" cy="310896"/>
          </a:xfrm>
          <a:prstGeom prst="rect">
            <a:avLst/>
          </a:prstGeom>
          <a:solidFill>
            <a:srgbClr val="0D1B4B"/>
          </a:solidFill>
          <a:ln/>
        </p:spPr>
        <p:txBody>
          <a:bodyPr/>
          <a:lstStyle/>
          <a:p>
            <a:endParaRPr lang="en-US"/>
          </a:p>
        </p:txBody>
      </p:sp>
      <p:sp>
        <p:nvSpPr>
          <p:cNvPr id="5" name="Text 2"/>
          <p:cNvSpPr txBox="1"/>
          <p:nvPr/>
        </p:nvSpPr>
        <p:spPr>
          <a:xfrm>
            <a:off x="548640" y="448056"/>
            <a:ext cx="150876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THE RESULT</a:t>
            </a:r>
            <a:endParaRPr lang="en-US" sz="1100" dirty="0"/>
          </a:p>
        </p:txBody>
      </p:sp>
      <p:sp>
        <p:nvSpPr>
          <p:cNvPr id="6" name="Text 3"/>
          <p:cNvSpPr txBox="1"/>
          <p:nvPr/>
        </p:nvSpPr>
        <p:spPr>
          <a:xfrm>
            <a:off x="548640" y="822960"/>
            <a:ext cx="10972800" cy="731520"/>
          </a:xfrm>
          <a:prstGeom prst="rect">
            <a:avLst/>
          </a:prstGeom>
          <a:noFill/>
          <a:ln/>
        </p:spPr>
        <p:txBody>
          <a:bodyPr wrap="square" lIns="0" tIns="0" rIns="0" bIns="0" rtlCol="0" anchor="ctr"/>
          <a:lstStyle/>
          <a:p>
            <a:pPr marL="0" indent="0">
              <a:buNone/>
            </a:pPr>
            <a:r>
              <a:rPr lang="en-US" sz="2800" b="1" dirty="0">
                <a:solidFill>
                  <a:srgbClr val="0D1B4B"/>
                </a:solidFill>
                <a:latin typeface="Georgia" pitchFamily="34" charset="0"/>
                <a:ea typeface="Georgia" pitchFamily="34" charset="-122"/>
                <a:cs typeface="Georgia" pitchFamily="34" charset="-120"/>
              </a:rPr>
              <a:t>14 College Credits Before Graduation</a:t>
            </a:r>
            <a:endParaRPr lang="en-US" sz="2800" dirty="0"/>
          </a:p>
        </p:txBody>
      </p:sp>
      <p:sp>
        <p:nvSpPr>
          <p:cNvPr id="7" name="Text 4"/>
          <p:cNvSpPr txBox="1"/>
          <p:nvPr/>
        </p:nvSpPr>
        <p:spPr>
          <a:xfrm>
            <a:off x="548640" y="1508760"/>
            <a:ext cx="10515600" cy="457200"/>
          </a:xfrm>
          <a:prstGeom prst="rect">
            <a:avLst/>
          </a:prstGeom>
          <a:noFill/>
          <a:ln/>
        </p:spPr>
        <p:txBody>
          <a:bodyPr wrap="square" lIns="0" tIns="0" rIns="0" bIns="0" rtlCol="0" anchor="ctr"/>
          <a:lstStyle/>
          <a:p>
            <a:pPr marL="0" indent="0">
              <a:buNone/>
            </a:pPr>
            <a:r>
              <a:rPr lang="en-US" sz="1400" i="1" dirty="0">
                <a:solidFill>
                  <a:srgbClr val="64748B"/>
                </a:solidFill>
                <a:latin typeface="Segoe UI" pitchFamily="34" charset="0"/>
                <a:ea typeface="Segoe UI" pitchFamily="34" charset="-122"/>
                <a:cs typeface="Segoe UI" pitchFamily="34" charset="-120"/>
              </a:rPr>
              <a:t>More than a full semester of college — completed entirely inside one CTE pathway.</a:t>
            </a:r>
            <a:endParaRPr lang="en-US" sz="1400" dirty="0"/>
          </a:p>
        </p:txBody>
      </p:sp>
      <p:sp>
        <p:nvSpPr>
          <p:cNvPr id="8" name="Shape 5"/>
          <p:cNvSpPr/>
          <p:nvPr/>
        </p:nvSpPr>
        <p:spPr>
          <a:xfrm>
            <a:off x="548640" y="2286000"/>
            <a:ext cx="3520440" cy="3566160"/>
          </a:xfrm>
          <a:prstGeom prst="roundRect">
            <a:avLst>
              <a:gd name="adj" fmla="val 2597"/>
            </a:avLst>
          </a:prstGeom>
          <a:solidFill>
            <a:srgbClr val="F4F6FB"/>
          </a:solidFill>
          <a:ln/>
        </p:spPr>
        <p:txBody>
          <a:bodyPr/>
          <a:lstStyle/>
          <a:p>
            <a:endParaRPr lang="en-US"/>
          </a:p>
        </p:txBody>
      </p:sp>
      <p:sp>
        <p:nvSpPr>
          <p:cNvPr id="9" name="Shape 6"/>
          <p:cNvSpPr/>
          <p:nvPr/>
        </p:nvSpPr>
        <p:spPr>
          <a:xfrm>
            <a:off x="2084832" y="2487168"/>
            <a:ext cx="457200" cy="457200"/>
          </a:xfrm>
          <a:prstGeom prst="ellipse">
            <a:avLst/>
          </a:prstGeom>
          <a:solidFill>
            <a:srgbClr val="64748B"/>
          </a:solidFill>
          <a:ln/>
        </p:spPr>
        <p:txBody>
          <a:bodyPr/>
          <a:lstStyle/>
          <a:p>
            <a:endParaRPr lang="en-US"/>
          </a:p>
        </p:txBody>
      </p:sp>
      <p:pic>
        <p:nvPicPr>
          <p:cNvPr id="10" name="Image 1" descr="/home/claude/icons/icon_gradcap_FFFFFF.png"/>
          <p:cNvPicPr>
            <a:picLocks noChangeAspect="1"/>
          </p:cNvPicPr>
          <p:nvPr/>
        </p:nvPicPr>
        <p:blipFill>
          <a:blip r:embed="rId5"/>
          <a:stretch>
            <a:fillRect/>
          </a:stretch>
        </p:blipFill>
        <p:spPr>
          <a:xfrm>
            <a:off x="2194560" y="2596896"/>
            <a:ext cx="237744" cy="237744"/>
          </a:xfrm>
          <a:prstGeom prst="rect">
            <a:avLst/>
          </a:prstGeom>
        </p:spPr>
      </p:pic>
      <p:sp>
        <p:nvSpPr>
          <p:cNvPr id="11" name="Text 7"/>
          <p:cNvSpPr txBox="1"/>
          <p:nvPr/>
        </p:nvSpPr>
        <p:spPr>
          <a:xfrm>
            <a:off x="548640" y="3035808"/>
            <a:ext cx="3520440" cy="365760"/>
          </a:xfrm>
          <a:prstGeom prst="rect">
            <a:avLst/>
          </a:prstGeom>
          <a:noFill/>
          <a:ln/>
        </p:spPr>
        <p:txBody>
          <a:bodyPr wrap="square" lIns="0" tIns="0" rIns="0" bIns="0" rtlCol="0" anchor="ctr"/>
          <a:lstStyle/>
          <a:p>
            <a:pPr marL="0" indent="0" algn="ctr">
              <a:buNone/>
            </a:pPr>
            <a:r>
              <a:rPr lang="en-US" sz="1500" b="1" dirty="0">
                <a:solidFill>
                  <a:srgbClr val="64748B"/>
                </a:solidFill>
                <a:latin typeface="Segoe UI" pitchFamily="34" charset="0"/>
                <a:ea typeface="Segoe UI" pitchFamily="34" charset="-122"/>
                <a:cs typeface="Segoe UI" pitchFamily="34" charset="-120"/>
              </a:rPr>
              <a:t>Cohort 1</a:t>
            </a:r>
            <a:endParaRPr lang="en-US" sz="1500" dirty="0"/>
          </a:p>
        </p:txBody>
      </p:sp>
      <p:sp>
        <p:nvSpPr>
          <p:cNvPr id="12" name="Text 8"/>
          <p:cNvSpPr txBox="1"/>
          <p:nvPr/>
        </p:nvSpPr>
        <p:spPr>
          <a:xfrm>
            <a:off x="548640" y="3364992"/>
            <a:ext cx="3520440" cy="1097280"/>
          </a:xfrm>
          <a:prstGeom prst="rect">
            <a:avLst/>
          </a:prstGeom>
          <a:noFill/>
          <a:ln/>
        </p:spPr>
        <p:txBody>
          <a:bodyPr wrap="square" lIns="0" tIns="0" rIns="0" bIns="0" rtlCol="0" anchor="ctr"/>
          <a:lstStyle/>
          <a:p>
            <a:pPr marL="0" indent="0" algn="ctr">
              <a:buNone/>
            </a:pPr>
            <a:r>
              <a:rPr lang="en-US" sz="5000" b="1" dirty="0">
                <a:solidFill>
                  <a:srgbClr val="64748B"/>
                </a:solidFill>
                <a:latin typeface="Georgia" pitchFamily="34" charset="0"/>
              </a:rPr>
              <a:t>7</a:t>
            </a:r>
            <a:endParaRPr lang="en-US" sz="5000" dirty="0"/>
          </a:p>
        </p:txBody>
      </p:sp>
      <p:sp>
        <p:nvSpPr>
          <p:cNvPr id="13" name="Text 9"/>
          <p:cNvSpPr txBox="1"/>
          <p:nvPr/>
        </p:nvSpPr>
        <p:spPr>
          <a:xfrm>
            <a:off x="548640" y="4434840"/>
            <a:ext cx="3520440" cy="320040"/>
          </a:xfrm>
          <a:prstGeom prst="rect">
            <a:avLst/>
          </a:prstGeom>
          <a:noFill/>
          <a:ln/>
        </p:spPr>
        <p:txBody>
          <a:bodyPr wrap="square" lIns="0" tIns="0" rIns="0" bIns="0" rtlCol="0" anchor="ctr"/>
          <a:lstStyle/>
          <a:p>
            <a:pPr marL="0" indent="0" algn="ctr">
              <a:buNone/>
            </a:pPr>
            <a:r>
              <a:rPr lang="en-US" sz="1300" dirty="0">
                <a:solidFill>
                  <a:srgbClr val="64748B"/>
                </a:solidFill>
                <a:latin typeface="Segoe UI" pitchFamily="34" charset="0"/>
                <a:ea typeface="Segoe UI" pitchFamily="34" charset="-122"/>
                <a:cs typeface="Segoe UI" pitchFamily="34" charset="-120"/>
              </a:rPr>
              <a:t>credits</a:t>
            </a:r>
            <a:endParaRPr lang="en-US" sz="1300" dirty="0"/>
          </a:p>
        </p:txBody>
      </p:sp>
      <p:sp>
        <p:nvSpPr>
          <p:cNvPr id="14" name="Text 10"/>
          <p:cNvSpPr txBox="1"/>
          <p:nvPr/>
        </p:nvSpPr>
        <p:spPr>
          <a:xfrm>
            <a:off x="822960" y="4846320"/>
            <a:ext cx="2971800" cy="914400"/>
          </a:xfrm>
          <a:prstGeom prst="rect">
            <a:avLst/>
          </a:prstGeom>
          <a:noFill/>
          <a:ln/>
        </p:spPr>
        <p:txBody>
          <a:bodyPr wrap="square" lIns="0" tIns="0" rIns="0" bIns="0" rtlCol="0" anchor="ctr"/>
          <a:lstStyle/>
          <a:p>
            <a:pPr marL="0" indent="0" algn="ctr">
              <a:buNone/>
            </a:pPr>
            <a:r>
              <a:rPr lang="en-US" sz="1250" dirty="0">
                <a:solidFill>
                  <a:srgbClr val="1E293B"/>
                </a:solidFill>
                <a:latin typeface="Segoe UI" pitchFamily="34" charset="0"/>
                <a:ea typeface="Segoe UI" pitchFamily="34" charset="-122"/>
                <a:cs typeface="Segoe UI" pitchFamily="34" charset="-120"/>
              </a:rPr>
              <a:t>First cohort — juniors only, proof of concept</a:t>
            </a:r>
            <a:endParaRPr lang="en-US" sz="1250" dirty="0"/>
          </a:p>
        </p:txBody>
      </p:sp>
      <p:sp>
        <p:nvSpPr>
          <p:cNvPr id="15" name="Shape 11"/>
          <p:cNvSpPr/>
          <p:nvPr/>
        </p:nvSpPr>
        <p:spPr>
          <a:xfrm>
            <a:off x="4343400" y="2286000"/>
            <a:ext cx="3520440" cy="3566160"/>
          </a:xfrm>
          <a:prstGeom prst="roundRect">
            <a:avLst>
              <a:gd name="adj" fmla="val 2597"/>
            </a:avLst>
          </a:prstGeom>
          <a:solidFill>
            <a:srgbClr val="F4F6FB"/>
          </a:solidFill>
          <a:ln/>
        </p:spPr>
        <p:txBody>
          <a:bodyPr/>
          <a:lstStyle/>
          <a:p>
            <a:endParaRPr lang="en-US"/>
          </a:p>
        </p:txBody>
      </p:sp>
      <p:sp>
        <p:nvSpPr>
          <p:cNvPr id="16" name="Shape 12"/>
          <p:cNvSpPr/>
          <p:nvPr/>
        </p:nvSpPr>
        <p:spPr>
          <a:xfrm>
            <a:off x="5879592" y="2487168"/>
            <a:ext cx="457200" cy="457200"/>
          </a:xfrm>
          <a:prstGeom prst="ellipse">
            <a:avLst/>
          </a:prstGeom>
          <a:solidFill>
            <a:srgbClr val="1C7293"/>
          </a:solidFill>
          <a:ln/>
        </p:spPr>
        <p:txBody>
          <a:bodyPr/>
          <a:lstStyle/>
          <a:p>
            <a:endParaRPr lang="en-US"/>
          </a:p>
        </p:txBody>
      </p:sp>
      <p:pic>
        <p:nvPicPr>
          <p:cNvPr id="17" name="Image 2" descr="/home/claude/icons/icon_gradcap_FFFFFF.png"/>
          <p:cNvPicPr>
            <a:picLocks noChangeAspect="1"/>
          </p:cNvPicPr>
          <p:nvPr/>
        </p:nvPicPr>
        <p:blipFill>
          <a:blip r:embed="rId5"/>
          <a:stretch>
            <a:fillRect/>
          </a:stretch>
        </p:blipFill>
        <p:spPr>
          <a:xfrm>
            <a:off x="5989320" y="2596896"/>
            <a:ext cx="237744" cy="237744"/>
          </a:xfrm>
          <a:prstGeom prst="rect">
            <a:avLst/>
          </a:prstGeom>
        </p:spPr>
      </p:pic>
      <p:sp>
        <p:nvSpPr>
          <p:cNvPr id="18" name="Text 13"/>
          <p:cNvSpPr txBox="1"/>
          <p:nvPr/>
        </p:nvSpPr>
        <p:spPr>
          <a:xfrm>
            <a:off x="4343400" y="3035808"/>
            <a:ext cx="3520440" cy="365760"/>
          </a:xfrm>
          <a:prstGeom prst="rect">
            <a:avLst/>
          </a:prstGeom>
          <a:noFill/>
          <a:ln/>
        </p:spPr>
        <p:txBody>
          <a:bodyPr wrap="square" lIns="0" tIns="0" rIns="0" bIns="0" rtlCol="0" anchor="ctr"/>
          <a:lstStyle/>
          <a:p>
            <a:pPr marL="0" indent="0" algn="ctr">
              <a:buNone/>
            </a:pPr>
            <a:r>
              <a:rPr lang="en-US" sz="1500" b="1" dirty="0">
                <a:solidFill>
                  <a:srgbClr val="1C7293"/>
                </a:solidFill>
                <a:latin typeface="Segoe UI" pitchFamily="34" charset="0"/>
                <a:ea typeface="Segoe UI" pitchFamily="34" charset="-122"/>
                <a:cs typeface="Segoe UI" pitchFamily="34" charset="-120"/>
              </a:rPr>
              <a:t>Cohort 2</a:t>
            </a:r>
            <a:endParaRPr lang="en-US" sz="1500" dirty="0"/>
          </a:p>
        </p:txBody>
      </p:sp>
      <p:sp>
        <p:nvSpPr>
          <p:cNvPr id="19" name="Text 14"/>
          <p:cNvSpPr txBox="1"/>
          <p:nvPr/>
        </p:nvSpPr>
        <p:spPr>
          <a:xfrm>
            <a:off x="4343400" y="3364992"/>
            <a:ext cx="3520440" cy="1097280"/>
          </a:xfrm>
          <a:prstGeom prst="rect">
            <a:avLst/>
          </a:prstGeom>
          <a:noFill/>
          <a:ln/>
        </p:spPr>
        <p:txBody>
          <a:bodyPr wrap="square" lIns="0" tIns="0" rIns="0" bIns="0" rtlCol="0" anchor="ctr"/>
          <a:lstStyle/>
          <a:p>
            <a:pPr marL="0" indent="0" algn="ctr">
              <a:buNone/>
            </a:pPr>
            <a:r>
              <a:rPr lang="en-US" sz="5000" b="1" dirty="0">
                <a:solidFill>
                  <a:srgbClr val="1C7293"/>
                </a:solidFill>
                <a:latin typeface="Georgia" pitchFamily="34" charset="0"/>
                <a:ea typeface="Georgia" pitchFamily="34" charset="-122"/>
                <a:cs typeface="Georgia" pitchFamily="34" charset="-120"/>
              </a:rPr>
              <a:t>14</a:t>
            </a:r>
            <a:endParaRPr lang="en-US" sz="5000" dirty="0"/>
          </a:p>
        </p:txBody>
      </p:sp>
      <p:sp>
        <p:nvSpPr>
          <p:cNvPr id="20" name="Text 15"/>
          <p:cNvSpPr txBox="1"/>
          <p:nvPr/>
        </p:nvSpPr>
        <p:spPr>
          <a:xfrm>
            <a:off x="4343400" y="4434840"/>
            <a:ext cx="3520440" cy="320040"/>
          </a:xfrm>
          <a:prstGeom prst="rect">
            <a:avLst/>
          </a:prstGeom>
          <a:noFill/>
          <a:ln/>
        </p:spPr>
        <p:txBody>
          <a:bodyPr wrap="square" lIns="0" tIns="0" rIns="0" bIns="0" rtlCol="0" anchor="ctr"/>
          <a:lstStyle/>
          <a:p>
            <a:pPr marL="0" indent="0" algn="ctr">
              <a:buNone/>
            </a:pPr>
            <a:r>
              <a:rPr lang="en-US" sz="1300" dirty="0">
                <a:solidFill>
                  <a:srgbClr val="64748B"/>
                </a:solidFill>
                <a:latin typeface="Segoe UI" pitchFamily="34" charset="0"/>
                <a:ea typeface="Segoe UI" pitchFamily="34" charset="-122"/>
                <a:cs typeface="Segoe UI" pitchFamily="34" charset="-120"/>
              </a:rPr>
              <a:t>credits</a:t>
            </a:r>
            <a:endParaRPr lang="en-US" sz="1300" dirty="0"/>
          </a:p>
        </p:txBody>
      </p:sp>
      <p:sp>
        <p:nvSpPr>
          <p:cNvPr id="21" name="Text 16"/>
          <p:cNvSpPr txBox="1"/>
          <p:nvPr/>
        </p:nvSpPr>
        <p:spPr>
          <a:xfrm>
            <a:off x="4617720" y="4846320"/>
            <a:ext cx="2971800" cy="914400"/>
          </a:xfrm>
          <a:prstGeom prst="rect">
            <a:avLst/>
          </a:prstGeom>
          <a:noFill/>
          <a:ln/>
        </p:spPr>
        <p:txBody>
          <a:bodyPr wrap="square" lIns="0" tIns="0" rIns="0" bIns="0" rtlCol="0" anchor="ctr"/>
          <a:lstStyle/>
          <a:p>
            <a:pPr marL="0" indent="0" algn="ctr">
              <a:buNone/>
            </a:pPr>
            <a:r>
              <a:rPr lang="en-US" sz="1250" dirty="0">
                <a:solidFill>
                  <a:srgbClr val="1E293B"/>
                </a:solidFill>
                <a:latin typeface="Segoe UI" pitchFamily="34" charset="0"/>
                <a:ea typeface="Segoe UI" pitchFamily="34" charset="-122"/>
                <a:cs typeface="Segoe UI" pitchFamily="34" charset="-120"/>
              </a:rPr>
              <a:t>Sophomores added — full pathway credit</a:t>
            </a:r>
            <a:endParaRPr lang="en-US" sz="1250" dirty="0"/>
          </a:p>
        </p:txBody>
      </p:sp>
      <p:sp>
        <p:nvSpPr>
          <p:cNvPr id="22" name="Shape 17"/>
          <p:cNvSpPr/>
          <p:nvPr/>
        </p:nvSpPr>
        <p:spPr>
          <a:xfrm>
            <a:off x="8138160" y="2286000"/>
            <a:ext cx="3520440" cy="3566160"/>
          </a:xfrm>
          <a:prstGeom prst="roundRect">
            <a:avLst>
              <a:gd name="adj" fmla="val 2597"/>
            </a:avLst>
          </a:prstGeom>
          <a:solidFill>
            <a:srgbClr val="F4F6FB"/>
          </a:solidFill>
          <a:ln/>
        </p:spPr>
        <p:txBody>
          <a:bodyPr/>
          <a:lstStyle/>
          <a:p>
            <a:endParaRPr lang="en-US"/>
          </a:p>
        </p:txBody>
      </p:sp>
      <p:sp>
        <p:nvSpPr>
          <p:cNvPr id="23" name="Shape 18"/>
          <p:cNvSpPr/>
          <p:nvPr/>
        </p:nvSpPr>
        <p:spPr>
          <a:xfrm>
            <a:off x="9674352" y="2487168"/>
            <a:ext cx="457200" cy="457200"/>
          </a:xfrm>
          <a:prstGeom prst="ellipse">
            <a:avLst/>
          </a:prstGeom>
          <a:solidFill>
            <a:srgbClr val="6D2E46"/>
          </a:solidFill>
          <a:ln/>
        </p:spPr>
        <p:txBody>
          <a:bodyPr/>
          <a:lstStyle/>
          <a:p>
            <a:endParaRPr lang="en-US"/>
          </a:p>
        </p:txBody>
      </p:sp>
      <p:pic>
        <p:nvPicPr>
          <p:cNvPr id="24" name="Image 3" descr="/home/claude/icons/icon_gradcap_FFFFFF.png"/>
          <p:cNvPicPr>
            <a:picLocks noChangeAspect="1"/>
          </p:cNvPicPr>
          <p:nvPr/>
        </p:nvPicPr>
        <p:blipFill>
          <a:blip r:embed="rId5"/>
          <a:stretch>
            <a:fillRect/>
          </a:stretch>
        </p:blipFill>
        <p:spPr>
          <a:xfrm>
            <a:off x="9784080" y="2596896"/>
            <a:ext cx="237744" cy="237744"/>
          </a:xfrm>
          <a:prstGeom prst="rect">
            <a:avLst/>
          </a:prstGeom>
        </p:spPr>
      </p:pic>
      <p:sp>
        <p:nvSpPr>
          <p:cNvPr id="25" name="Text 19"/>
          <p:cNvSpPr txBox="1"/>
          <p:nvPr/>
        </p:nvSpPr>
        <p:spPr>
          <a:xfrm>
            <a:off x="8138160" y="3035808"/>
            <a:ext cx="3520440" cy="365760"/>
          </a:xfrm>
          <a:prstGeom prst="rect">
            <a:avLst/>
          </a:prstGeom>
          <a:noFill/>
          <a:ln/>
        </p:spPr>
        <p:txBody>
          <a:bodyPr wrap="square" lIns="0" tIns="0" rIns="0" bIns="0" rtlCol="0" anchor="ctr"/>
          <a:lstStyle/>
          <a:p>
            <a:pPr marL="0" indent="0" algn="ctr">
              <a:buNone/>
            </a:pPr>
            <a:r>
              <a:rPr lang="en-US" sz="1500" b="1" dirty="0">
                <a:solidFill>
                  <a:srgbClr val="6D2E46"/>
                </a:solidFill>
                <a:latin typeface="Segoe UI" pitchFamily="34" charset="0"/>
                <a:ea typeface="Segoe UI" pitchFamily="34" charset="-122"/>
                <a:cs typeface="Segoe UI" pitchFamily="34" charset="-120"/>
              </a:rPr>
              <a:t>Cohort 3</a:t>
            </a:r>
            <a:endParaRPr lang="en-US" sz="1500" dirty="0"/>
          </a:p>
        </p:txBody>
      </p:sp>
      <p:sp>
        <p:nvSpPr>
          <p:cNvPr id="26" name="Text 20"/>
          <p:cNvSpPr txBox="1"/>
          <p:nvPr/>
        </p:nvSpPr>
        <p:spPr>
          <a:xfrm>
            <a:off x="8138160" y="3364992"/>
            <a:ext cx="3520440" cy="1097280"/>
          </a:xfrm>
          <a:prstGeom prst="rect">
            <a:avLst/>
          </a:prstGeom>
          <a:noFill/>
          <a:ln/>
        </p:spPr>
        <p:txBody>
          <a:bodyPr wrap="square" lIns="0" tIns="0" rIns="0" bIns="0" rtlCol="0" anchor="ctr"/>
          <a:lstStyle/>
          <a:p>
            <a:pPr marL="0" indent="0" algn="ctr">
              <a:buNone/>
            </a:pPr>
            <a:r>
              <a:rPr lang="en-US" sz="5000" b="1" dirty="0">
                <a:solidFill>
                  <a:srgbClr val="6D2E46"/>
                </a:solidFill>
                <a:latin typeface="Georgia" pitchFamily="34" charset="0"/>
                <a:ea typeface="Georgia" pitchFamily="34" charset="-122"/>
                <a:cs typeface="Georgia" pitchFamily="34" charset="-120"/>
              </a:rPr>
              <a:t>14</a:t>
            </a:r>
            <a:endParaRPr lang="en-US" sz="5000" dirty="0"/>
          </a:p>
        </p:txBody>
      </p:sp>
      <p:sp>
        <p:nvSpPr>
          <p:cNvPr id="27" name="Text 21"/>
          <p:cNvSpPr txBox="1"/>
          <p:nvPr/>
        </p:nvSpPr>
        <p:spPr>
          <a:xfrm>
            <a:off x="8138160" y="4434840"/>
            <a:ext cx="3520440" cy="320040"/>
          </a:xfrm>
          <a:prstGeom prst="rect">
            <a:avLst/>
          </a:prstGeom>
          <a:noFill/>
          <a:ln/>
        </p:spPr>
        <p:txBody>
          <a:bodyPr wrap="square" lIns="0" tIns="0" rIns="0" bIns="0" rtlCol="0" anchor="ctr"/>
          <a:lstStyle/>
          <a:p>
            <a:pPr marL="0" indent="0" algn="ctr">
              <a:buNone/>
            </a:pPr>
            <a:r>
              <a:rPr lang="en-US" sz="1300" dirty="0">
                <a:solidFill>
                  <a:srgbClr val="64748B"/>
                </a:solidFill>
                <a:latin typeface="Segoe UI" pitchFamily="34" charset="0"/>
                <a:ea typeface="Segoe UI" pitchFamily="34" charset="-122"/>
                <a:cs typeface="Segoe UI" pitchFamily="34" charset="-120"/>
              </a:rPr>
              <a:t>credits</a:t>
            </a:r>
            <a:endParaRPr lang="en-US" sz="1300" dirty="0"/>
          </a:p>
        </p:txBody>
      </p:sp>
      <p:sp>
        <p:nvSpPr>
          <p:cNvPr id="28" name="Text 22"/>
          <p:cNvSpPr txBox="1"/>
          <p:nvPr/>
        </p:nvSpPr>
        <p:spPr>
          <a:xfrm>
            <a:off x="8412480" y="4846320"/>
            <a:ext cx="2971800" cy="914400"/>
          </a:xfrm>
          <a:prstGeom prst="rect">
            <a:avLst/>
          </a:prstGeom>
          <a:noFill/>
          <a:ln/>
        </p:spPr>
        <p:txBody>
          <a:bodyPr wrap="square" lIns="0" tIns="0" rIns="0" bIns="0" rtlCol="0" anchor="ctr"/>
          <a:lstStyle/>
          <a:p>
            <a:pPr marL="0" indent="0" algn="ctr">
              <a:buNone/>
            </a:pPr>
            <a:r>
              <a:rPr lang="en-US" sz="1250" dirty="0">
                <a:solidFill>
                  <a:srgbClr val="1E293B"/>
                </a:solidFill>
                <a:latin typeface="Segoe UI" pitchFamily="34" charset="0"/>
                <a:ea typeface="Segoe UI" pitchFamily="34" charset="-122"/>
                <a:cs typeface="Segoe UI" pitchFamily="34" charset="-120"/>
              </a:rPr>
              <a:t>Sustained — by junior year, not senior year</a:t>
            </a:r>
            <a:endParaRPr lang="en-US" sz="1250" dirty="0"/>
          </a:p>
        </p:txBody>
      </p:sp>
      <p:sp>
        <p:nvSpPr>
          <p:cNvPr id="29" name="Text 23"/>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1 of 2</a:t>
            </a:r>
            <a:endParaRPr lang="en-US" sz="1000" dirty="0"/>
          </a:p>
        </p:txBody>
      </p:sp>
      <p:sp>
        <p:nvSpPr>
          <p:cNvPr id="30" name="Text 24"/>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a:hlinkClick r:id="rId3" action="ppaction://hlinksldjump"/>
          </p:cNvPr>
          <p:cNvSpPr/>
          <p:nvPr/>
        </p:nvSpPr>
        <p:spPr>
          <a:xfrm>
            <a:off x="11414455" y="320040"/>
            <a:ext cx="457200" cy="457200"/>
          </a:xfrm>
          <a:prstGeom prst="ellipse">
            <a:avLst/>
          </a:prstGeom>
          <a:solidFill>
            <a:srgbClr val="F4F6FB"/>
          </a:solidFill>
          <a:ln/>
        </p:spPr>
        <p:txBody>
          <a:bodyPr/>
          <a:lstStyle/>
          <a:p>
            <a:endParaRPr lang="en-US"/>
          </a:p>
        </p:txBody>
      </p:sp>
      <p:pic>
        <p:nvPicPr>
          <p:cNvPr id="3" name="Image 0" descr="/home/claude/icons/icon_home_0D1B4B.png">
            <a:hlinkClick r:id="rId3" action="ppaction://hlinksldjump"/>
          </p:cNvPr>
          <p:cNvPicPr>
            <a:picLocks noChangeAspect="1"/>
          </p:cNvPicPr>
          <p:nvPr/>
        </p:nvPicPr>
        <p:blipFill>
          <a:blip r:embed="rId4"/>
          <a:stretch>
            <a:fillRect/>
          </a:stretch>
        </p:blipFill>
        <p:spPr>
          <a:xfrm>
            <a:off x="11505895" y="411480"/>
            <a:ext cx="274320" cy="274320"/>
          </a:xfrm>
          <a:prstGeom prst="rect">
            <a:avLst/>
          </a:prstGeom>
        </p:spPr>
      </p:pic>
      <p:sp>
        <p:nvSpPr>
          <p:cNvPr id="4" name="Shape 1"/>
          <p:cNvSpPr/>
          <p:nvPr/>
        </p:nvSpPr>
        <p:spPr>
          <a:xfrm>
            <a:off x="548640" y="457200"/>
            <a:ext cx="2148840" cy="310896"/>
          </a:xfrm>
          <a:prstGeom prst="rect">
            <a:avLst/>
          </a:prstGeom>
          <a:solidFill>
            <a:srgbClr val="0D1B4B"/>
          </a:solidFill>
          <a:ln/>
        </p:spPr>
        <p:txBody>
          <a:bodyPr/>
          <a:lstStyle/>
          <a:p>
            <a:endParaRPr lang="en-US"/>
          </a:p>
        </p:txBody>
      </p:sp>
      <p:sp>
        <p:nvSpPr>
          <p:cNvPr id="5" name="Text 2"/>
          <p:cNvSpPr txBox="1"/>
          <p:nvPr/>
        </p:nvSpPr>
        <p:spPr>
          <a:xfrm>
            <a:off x="548640" y="448056"/>
            <a:ext cx="214884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SHOW YOUR WORK</a:t>
            </a:r>
            <a:endParaRPr lang="en-US" sz="1100" dirty="0"/>
          </a:p>
        </p:txBody>
      </p:sp>
      <p:sp>
        <p:nvSpPr>
          <p:cNvPr id="6" name="Text 3"/>
          <p:cNvSpPr txBox="1"/>
          <p:nvPr/>
        </p:nvSpPr>
        <p:spPr>
          <a:xfrm>
            <a:off x="548640" y="822960"/>
            <a:ext cx="10972800" cy="731520"/>
          </a:xfrm>
          <a:prstGeom prst="rect">
            <a:avLst/>
          </a:prstGeom>
          <a:noFill/>
          <a:ln/>
        </p:spPr>
        <p:txBody>
          <a:bodyPr wrap="square" lIns="0" tIns="0" rIns="0" bIns="0" rtlCol="0" anchor="ctr"/>
          <a:lstStyle/>
          <a:p>
            <a:pPr marL="0" indent="0">
              <a:buNone/>
            </a:pPr>
            <a:r>
              <a:rPr lang="en-US" sz="2800" b="1" dirty="0">
                <a:solidFill>
                  <a:srgbClr val="0D1B4B"/>
                </a:solidFill>
                <a:latin typeface="Georgia" pitchFamily="34" charset="0"/>
                <a:ea typeface="Georgia" pitchFamily="34" charset="-122"/>
                <a:cs typeface="Georgia" pitchFamily="34" charset="-120"/>
              </a:rPr>
              <a:t>The Math Behind 14 Credits</a:t>
            </a:r>
            <a:endParaRPr lang="en-US" sz="2800" dirty="0"/>
          </a:p>
        </p:txBody>
      </p:sp>
      <p:sp>
        <p:nvSpPr>
          <p:cNvPr id="7" name="Text 4"/>
          <p:cNvSpPr txBox="1"/>
          <p:nvPr/>
        </p:nvSpPr>
        <p:spPr>
          <a:xfrm>
            <a:off x="548640" y="1508760"/>
            <a:ext cx="10515600" cy="457200"/>
          </a:xfrm>
          <a:prstGeom prst="rect">
            <a:avLst/>
          </a:prstGeom>
          <a:noFill/>
          <a:ln/>
        </p:spPr>
        <p:txBody>
          <a:bodyPr wrap="square" lIns="0" tIns="0" rIns="0" bIns="0" rtlCol="0" anchor="ctr"/>
          <a:lstStyle/>
          <a:p>
            <a:pPr marL="0" indent="0">
              <a:buNone/>
            </a:pPr>
            <a:r>
              <a:rPr lang="en-US" sz="1400" i="1" dirty="0">
                <a:solidFill>
                  <a:srgbClr val="64748B"/>
                </a:solidFill>
                <a:latin typeface="Segoe UI" pitchFamily="34" charset="0"/>
                <a:ea typeface="Segoe UI" pitchFamily="34" charset="-122"/>
                <a:cs typeface="Segoe UI" pitchFamily="34" charset="-120"/>
              </a:rPr>
              <a:t>Not a rounded estimate — here's exactly which courses added up to 14.</a:t>
            </a:r>
            <a:endParaRPr lang="en-US" sz="1400" dirty="0"/>
          </a:p>
        </p:txBody>
      </p:sp>
      <p:sp>
        <p:nvSpPr>
          <p:cNvPr id="8" name="Shape 5"/>
          <p:cNvSpPr/>
          <p:nvPr/>
        </p:nvSpPr>
        <p:spPr>
          <a:xfrm>
            <a:off x="548640" y="2331720"/>
            <a:ext cx="6949440" cy="566928"/>
          </a:xfrm>
          <a:prstGeom prst="rect">
            <a:avLst/>
          </a:prstGeom>
          <a:solidFill>
            <a:srgbClr val="F4F6FB"/>
          </a:solidFill>
          <a:ln/>
        </p:spPr>
        <p:txBody>
          <a:bodyPr/>
          <a:lstStyle/>
          <a:p>
            <a:endParaRPr lang="en-US"/>
          </a:p>
        </p:txBody>
      </p:sp>
      <p:sp>
        <p:nvSpPr>
          <p:cNvPr id="9" name="Text 6"/>
          <p:cNvSpPr txBox="1"/>
          <p:nvPr/>
        </p:nvSpPr>
        <p:spPr>
          <a:xfrm>
            <a:off x="777240" y="2331720"/>
            <a:ext cx="4114800" cy="566928"/>
          </a:xfrm>
          <a:prstGeom prst="rect">
            <a:avLst/>
          </a:prstGeom>
          <a:noFill/>
          <a:ln/>
        </p:spPr>
        <p:txBody>
          <a:bodyPr wrap="square" lIns="0" tIns="0" rIns="0" bIns="0" rtlCol="0" anchor="ctr"/>
          <a:lstStyle/>
          <a:p>
            <a:pPr marL="0" indent="0">
              <a:buNone/>
            </a:pPr>
            <a:r>
              <a:rPr lang="en-US" sz="1400" b="1" dirty="0">
                <a:solidFill>
                  <a:srgbClr val="0D1B4B"/>
                </a:solidFill>
                <a:latin typeface="Georgia" pitchFamily="34" charset="0"/>
                <a:ea typeface="Georgia" pitchFamily="34" charset="-122"/>
                <a:cs typeface="Georgia" pitchFamily="34" charset="-120"/>
              </a:rPr>
              <a:t>Intro to Business</a:t>
            </a:r>
            <a:endParaRPr lang="en-US" sz="1400" dirty="0"/>
          </a:p>
        </p:txBody>
      </p:sp>
      <p:sp>
        <p:nvSpPr>
          <p:cNvPr id="10" name="Shape 7"/>
          <p:cNvSpPr/>
          <p:nvPr/>
        </p:nvSpPr>
        <p:spPr>
          <a:xfrm>
            <a:off x="5120640" y="2423160"/>
            <a:ext cx="1188720" cy="384048"/>
          </a:xfrm>
          <a:prstGeom prst="rect">
            <a:avLst/>
          </a:prstGeom>
          <a:solidFill>
            <a:srgbClr val="1C7293"/>
          </a:solidFill>
          <a:ln/>
        </p:spPr>
        <p:txBody>
          <a:bodyPr/>
          <a:lstStyle/>
          <a:p>
            <a:endParaRPr lang="en-US"/>
          </a:p>
        </p:txBody>
      </p:sp>
      <p:sp>
        <p:nvSpPr>
          <p:cNvPr id="11" name="Text 8"/>
          <p:cNvSpPr txBox="1"/>
          <p:nvPr/>
        </p:nvSpPr>
        <p:spPr>
          <a:xfrm>
            <a:off x="5120640" y="2423160"/>
            <a:ext cx="1188720" cy="384048"/>
          </a:xfrm>
          <a:prstGeom prst="rect">
            <a:avLst/>
          </a:prstGeom>
          <a:noFill/>
          <a:ln/>
        </p:spPr>
        <p:txBody>
          <a:bodyPr wrap="square" lIns="0" tIns="0" rIns="0" bIns="0" rtlCol="0" anchor="ctr"/>
          <a:lstStyle/>
          <a:p>
            <a:pPr marL="0" indent="0" algn="ctr">
              <a:buNone/>
            </a:pPr>
            <a:r>
              <a:rPr lang="en-US" sz="1150" b="1" dirty="0">
                <a:solidFill>
                  <a:srgbClr val="FFFFFF"/>
                </a:solidFill>
                <a:latin typeface="Segoe UI" pitchFamily="34" charset="0"/>
                <a:ea typeface="Segoe UI" pitchFamily="34" charset="-122"/>
                <a:cs typeface="Segoe UI" pitchFamily="34" charset="-120"/>
              </a:rPr>
              <a:t>3 credits</a:t>
            </a:r>
            <a:endParaRPr lang="en-US" sz="1150" dirty="0"/>
          </a:p>
        </p:txBody>
      </p:sp>
      <p:sp>
        <p:nvSpPr>
          <p:cNvPr id="12" name="Text 9"/>
          <p:cNvSpPr txBox="1"/>
          <p:nvPr/>
        </p:nvSpPr>
        <p:spPr>
          <a:xfrm>
            <a:off x="6446520" y="2331720"/>
            <a:ext cx="1005840" cy="566928"/>
          </a:xfrm>
          <a:prstGeom prst="rect">
            <a:avLst/>
          </a:prstGeom>
          <a:noFill/>
          <a:ln/>
        </p:spPr>
        <p:txBody>
          <a:bodyPr wrap="square" lIns="0" tIns="0" rIns="0" bIns="0" rtlCol="0" anchor="ctr"/>
          <a:lstStyle/>
          <a:p>
            <a:pPr marL="0" indent="0">
              <a:buNone/>
            </a:pPr>
            <a:r>
              <a:rPr lang="en-US" sz="950" i="1" dirty="0">
                <a:solidFill>
                  <a:srgbClr val="64748B"/>
                </a:solidFill>
                <a:latin typeface="Segoe UI" pitchFamily="34" charset="0"/>
                <a:ea typeface="Segoe UI" pitchFamily="34" charset="-122"/>
                <a:cs typeface="Segoe UI" pitchFamily="34" charset="-120"/>
              </a:rPr>
              <a:t>running total: 3</a:t>
            </a:r>
            <a:endParaRPr lang="en-US" sz="950" dirty="0"/>
          </a:p>
        </p:txBody>
      </p:sp>
      <p:sp>
        <p:nvSpPr>
          <p:cNvPr id="13" name="Shape 10"/>
          <p:cNvSpPr/>
          <p:nvPr/>
        </p:nvSpPr>
        <p:spPr>
          <a:xfrm>
            <a:off x="548640" y="3044952"/>
            <a:ext cx="6949440" cy="566928"/>
          </a:xfrm>
          <a:prstGeom prst="rect">
            <a:avLst/>
          </a:prstGeom>
          <a:solidFill>
            <a:srgbClr val="FFFFFF"/>
          </a:solidFill>
          <a:ln/>
        </p:spPr>
        <p:txBody>
          <a:bodyPr/>
          <a:lstStyle/>
          <a:p>
            <a:endParaRPr lang="en-US"/>
          </a:p>
        </p:txBody>
      </p:sp>
      <p:sp>
        <p:nvSpPr>
          <p:cNvPr id="14" name="Text 11"/>
          <p:cNvSpPr txBox="1"/>
          <p:nvPr/>
        </p:nvSpPr>
        <p:spPr>
          <a:xfrm>
            <a:off x="777240" y="3044952"/>
            <a:ext cx="4114800" cy="566928"/>
          </a:xfrm>
          <a:prstGeom prst="rect">
            <a:avLst/>
          </a:prstGeom>
          <a:noFill/>
          <a:ln/>
        </p:spPr>
        <p:txBody>
          <a:bodyPr wrap="square" lIns="0" tIns="0" rIns="0" bIns="0" rtlCol="0" anchor="ctr"/>
          <a:lstStyle/>
          <a:p>
            <a:pPr marL="0" indent="0">
              <a:buNone/>
            </a:pPr>
            <a:r>
              <a:rPr lang="en-US" sz="1400" b="1" dirty="0">
                <a:solidFill>
                  <a:srgbClr val="0D1B4B"/>
                </a:solidFill>
                <a:latin typeface="Georgia" pitchFamily="34" charset="0"/>
                <a:ea typeface="Georgia" pitchFamily="34" charset="-122"/>
                <a:cs typeface="Georgia" pitchFamily="34" charset="-120"/>
              </a:rPr>
              <a:t>Business Law</a:t>
            </a:r>
            <a:endParaRPr lang="en-US" sz="1400" dirty="0"/>
          </a:p>
        </p:txBody>
      </p:sp>
      <p:sp>
        <p:nvSpPr>
          <p:cNvPr id="15" name="Shape 12"/>
          <p:cNvSpPr/>
          <p:nvPr/>
        </p:nvSpPr>
        <p:spPr>
          <a:xfrm>
            <a:off x="5120640" y="3136392"/>
            <a:ext cx="1188720" cy="384048"/>
          </a:xfrm>
          <a:prstGeom prst="rect">
            <a:avLst/>
          </a:prstGeom>
          <a:solidFill>
            <a:srgbClr val="1C7293"/>
          </a:solidFill>
          <a:ln/>
        </p:spPr>
        <p:txBody>
          <a:bodyPr/>
          <a:lstStyle/>
          <a:p>
            <a:endParaRPr lang="en-US"/>
          </a:p>
        </p:txBody>
      </p:sp>
      <p:sp>
        <p:nvSpPr>
          <p:cNvPr id="16" name="Text 13"/>
          <p:cNvSpPr txBox="1"/>
          <p:nvPr/>
        </p:nvSpPr>
        <p:spPr>
          <a:xfrm>
            <a:off x="5120640" y="3136392"/>
            <a:ext cx="1188720" cy="384048"/>
          </a:xfrm>
          <a:prstGeom prst="rect">
            <a:avLst/>
          </a:prstGeom>
          <a:noFill/>
          <a:ln/>
        </p:spPr>
        <p:txBody>
          <a:bodyPr wrap="square" lIns="0" tIns="0" rIns="0" bIns="0" rtlCol="0" anchor="ctr"/>
          <a:lstStyle/>
          <a:p>
            <a:pPr marL="0" indent="0" algn="ctr">
              <a:buNone/>
            </a:pPr>
            <a:r>
              <a:rPr lang="en-US" sz="1150" b="1" dirty="0">
                <a:solidFill>
                  <a:srgbClr val="FFFFFF"/>
                </a:solidFill>
                <a:latin typeface="Segoe UI" pitchFamily="34" charset="0"/>
                <a:ea typeface="Segoe UI" pitchFamily="34" charset="-122"/>
                <a:cs typeface="Segoe UI" pitchFamily="34" charset="-120"/>
              </a:rPr>
              <a:t>3 credits</a:t>
            </a:r>
            <a:endParaRPr lang="en-US" sz="1150" dirty="0"/>
          </a:p>
        </p:txBody>
      </p:sp>
      <p:sp>
        <p:nvSpPr>
          <p:cNvPr id="17" name="Text 14"/>
          <p:cNvSpPr txBox="1"/>
          <p:nvPr/>
        </p:nvSpPr>
        <p:spPr>
          <a:xfrm>
            <a:off x="6446520" y="3044952"/>
            <a:ext cx="1005840" cy="566928"/>
          </a:xfrm>
          <a:prstGeom prst="rect">
            <a:avLst/>
          </a:prstGeom>
          <a:noFill/>
          <a:ln/>
        </p:spPr>
        <p:txBody>
          <a:bodyPr wrap="square" lIns="0" tIns="0" rIns="0" bIns="0" rtlCol="0" anchor="ctr"/>
          <a:lstStyle/>
          <a:p>
            <a:pPr marL="0" indent="0">
              <a:buNone/>
            </a:pPr>
            <a:r>
              <a:rPr lang="en-US" sz="950" i="1" dirty="0">
                <a:solidFill>
                  <a:srgbClr val="64748B"/>
                </a:solidFill>
                <a:latin typeface="Segoe UI" pitchFamily="34" charset="0"/>
                <a:ea typeface="Segoe UI" pitchFamily="34" charset="-122"/>
                <a:cs typeface="Segoe UI" pitchFamily="34" charset="-120"/>
              </a:rPr>
              <a:t>running total: 6</a:t>
            </a:r>
            <a:endParaRPr lang="en-US" sz="950" dirty="0"/>
          </a:p>
        </p:txBody>
      </p:sp>
      <p:sp>
        <p:nvSpPr>
          <p:cNvPr id="18" name="Shape 15"/>
          <p:cNvSpPr/>
          <p:nvPr/>
        </p:nvSpPr>
        <p:spPr>
          <a:xfrm>
            <a:off x="548640" y="3758184"/>
            <a:ext cx="6949440" cy="566928"/>
          </a:xfrm>
          <a:prstGeom prst="rect">
            <a:avLst/>
          </a:prstGeom>
          <a:solidFill>
            <a:srgbClr val="F4F6FB"/>
          </a:solidFill>
          <a:ln/>
        </p:spPr>
        <p:txBody>
          <a:bodyPr/>
          <a:lstStyle/>
          <a:p>
            <a:endParaRPr lang="en-US"/>
          </a:p>
        </p:txBody>
      </p:sp>
      <p:sp>
        <p:nvSpPr>
          <p:cNvPr id="19" name="Text 16"/>
          <p:cNvSpPr txBox="1"/>
          <p:nvPr/>
        </p:nvSpPr>
        <p:spPr>
          <a:xfrm>
            <a:off x="777240" y="3758184"/>
            <a:ext cx="4114800" cy="566928"/>
          </a:xfrm>
          <a:prstGeom prst="rect">
            <a:avLst/>
          </a:prstGeom>
          <a:noFill/>
          <a:ln/>
        </p:spPr>
        <p:txBody>
          <a:bodyPr wrap="square" lIns="0" tIns="0" rIns="0" bIns="0" rtlCol="0" anchor="ctr"/>
          <a:lstStyle/>
          <a:p>
            <a:pPr marL="0" indent="0">
              <a:buNone/>
            </a:pPr>
            <a:r>
              <a:rPr lang="en-US" sz="1400" b="1" dirty="0">
                <a:solidFill>
                  <a:srgbClr val="0D1B4B"/>
                </a:solidFill>
                <a:latin typeface="Georgia" pitchFamily="34" charset="0"/>
                <a:ea typeface="Georgia" pitchFamily="34" charset="-122"/>
                <a:cs typeface="Georgia" pitchFamily="34" charset="-120"/>
              </a:rPr>
              <a:t>Accounting 1</a:t>
            </a:r>
            <a:endParaRPr lang="en-US" sz="1400" dirty="0"/>
          </a:p>
        </p:txBody>
      </p:sp>
      <p:sp>
        <p:nvSpPr>
          <p:cNvPr id="20" name="Shape 17"/>
          <p:cNvSpPr/>
          <p:nvPr/>
        </p:nvSpPr>
        <p:spPr>
          <a:xfrm>
            <a:off x="5120640" y="3849624"/>
            <a:ext cx="1188720" cy="384048"/>
          </a:xfrm>
          <a:prstGeom prst="rect">
            <a:avLst/>
          </a:prstGeom>
          <a:solidFill>
            <a:srgbClr val="6D2E46"/>
          </a:solidFill>
          <a:ln/>
        </p:spPr>
        <p:txBody>
          <a:bodyPr/>
          <a:lstStyle/>
          <a:p>
            <a:endParaRPr lang="en-US"/>
          </a:p>
        </p:txBody>
      </p:sp>
      <p:sp>
        <p:nvSpPr>
          <p:cNvPr id="21" name="Text 18"/>
          <p:cNvSpPr txBox="1"/>
          <p:nvPr/>
        </p:nvSpPr>
        <p:spPr>
          <a:xfrm>
            <a:off x="5120640" y="3849624"/>
            <a:ext cx="1188720" cy="384048"/>
          </a:xfrm>
          <a:prstGeom prst="rect">
            <a:avLst/>
          </a:prstGeom>
          <a:noFill/>
          <a:ln/>
        </p:spPr>
        <p:txBody>
          <a:bodyPr wrap="square" lIns="0" tIns="0" rIns="0" bIns="0" rtlCol="0" anchor="ctr"/>
          <a:lstStyle/>
          <a:p>
            <a:pPr marL="0" indent="0" algn="ctr">
              <a:buNone/>
            </a:pPr>
            <a:r>
              <a:rPr lang="en-US" sz="1150" b="1" dirty="0">
                <a:solidFill>
                  <a:srgbClr val="FFFFFF"/>
                </a:solidFill>
                <a:latin typeface="Segoe UI" pitchFamily="34" charset="0"/>
                <a:ea typeface="Segoe UI" pitchFamily="34" charset="-122"/>
                <a:cs typeface="Segoe UI" pitchFamily="34" charset="-120"/>
              </a:rPr>
              <a:t>4 credits</a:t>
            </a:r>
            <a:endParaRPr lang="en-US" sz="1150" dirty="0"/>
          </a:p>
        </p:txBody>
      </p:sp>
      <p:sp>
        <p:nvSpPr>
          <p:cNvPr id="22" name="Text 19"/>
          <p:cNvSpPr txBox="1"/>
          <p:nvPr/>
        </p:nvSpPr>
        <p:spPr>
          <a:xfrm>
            <a:off x="6446520" y="3758184"/>
            <a:ext cx="1005840" cy="566928"/>
          </a:xfrm>
          <a:prstGeom prst="rect">
            <a:avLst/>
          </a:prstGeom>
          <a:noFill/>
          <a:ln/>
        </p:spPr>
        <p:txBody>
          <a:bodyPr wrap="square" lIns="0" tIns="0" rIns="0" bIns="0" rtlCol="0" anchor="ctr"/>
          <a:lstStyle/>
          <a:p>
            <a:pPr marL="0" indent="0">
              <a:buNone/>
            </a:pPr>
            <a:r>
              <a:rPr lang="en-US" sz="950" i="1" dirty="0">
                <a:solidFill>
                  <a:srgbClr val="64748B"/>
                </a:solidFill>
                <a:latin typeface="Segoe UI" pitchFamily="34" charset="0"/>
                <a:ea typeface="Segoe UI" pitchFamily="34" charset="-122"/>
                <a:cs typeface="Segoe UI" pitchFamily="34" charset="-120"/>
              </a:rPr>
              <a:t>running total: 10</a:t>
            </a:r>
            <a:endParaRPr lang="en-US" sz="950" dirty="0"/>
          </a:p>
        </p:txBody>
      </p:sp>
      <p:sp>
        <p:nvSpPr>
          <p:cNvPr id="23" name="Shape 20"/>
          <p:cNvSpPr/>
          <p:nvPr/>
        </p:nvSpPr>
        <p:spPr>
          <a:xfrm>
            <a:off x="548640" y="4471416"/>
            <a:ext cx="6949440" cy="566928"/>
          </a:xfrm>
          <a:prstGeom prst="rect">
            <a:avLst/>
          </a:prstGeom>
          <a:solidFill>
            <a:srgbClr val="FFFFFF"/>
          </a:solidFill>
          <a:ln/>
        </p:spPr>
        <p:txBody>
          <a:bodyPr/>
          <a:lstStyle/>
          <a:p>
            <a:endParaRPr lang="en-US"/>
          </a:p>
        </p:txBody>
      </p:sp>
      <p:sp>
        <p:nvSpPr>
          <p:cNvPr id="24" name="Text 21"/>
          <p:cNvSpPr txBox="1"/>
          <p:nvPr/>
        </p:nvSpPr>
        <p:spPr>
          <a:xfrm>
            <a:off x="777240" y="4471416"/>
            <a:ext cx="4114800" cy="566928"/>
          </a:xfrm>
          <a:prstGeom prst="rect">
            <a:avLst/>
          </a:prstGeom>
          <a:noFill/>
          <a:ln/>
        </p:spPr>
        <p:txBody>
          <a:bodyPr wrap="square" lIns="0" tIns="0" rIns="0" bIns="0" rtlCol="0" anchor="ctr"/>
          <a:lstStyle/>
          <a:p>
            <a:pPr marL="0" indent="0">
              <a:buNone/>
            </a:pPr>
            <a:r>
              <a:rPr lang="en-US" sz="1400" b="1" dirty="0">
                <a:solidFill>
                  <a:srgbClr val="0D1B4B"/>
                </a:solidFill>
                <a:latin typeface="Georgia" pitchFamily="34" charset="0"/>
                <a:ea typeface="Georgia" pitchFamily="34" charset="-122"/>
                <a:cs typeface="Georgia" pitchFamily="34" charset="-120"/>
              </a:rPr>
              <a:t>Accounting 2</a:t>
            </a:r>
            <a:endParaRPr lang="en-US" sz="1400" dirty="0"/>
          </a:p>
        </p:txBody>
      </p:sp>
      <p:sp>
        <p:nvSpPr>
          <p:cNvPr id="25" name="Shape 22"/>
          <p:cNvSpPr/>
          <p:nvPr/>
        </p:nvSpPr>
        <p:spPr>
          <a:xfrm>
            <a:off x="5120640" y="4562856"/>
            <a:ext cx="1188720" cy="384048"/>
          </a:xfrm>
          <a:prstGeom prst="rect">
            <a:avLst/>
          </a:prstGeom>
          <a:solidFill>
            <a:srgbClr val="6D2E46"/>
          </a:solidFill>
          <a:ln/>
        </p:spPr>
        <p:txBody>
          <a:bodyPr/>
          <a:lstStyle/>
          <a:p>
            <a:endParaRPr lang="en-US"/>
          </a:p>
        </p:txBody>
      </p:sp>
      <p:sp>
        <p:nvSpPr>
          <p:cNvPr id="26" name="Text 23"/>
          <p:cNvSpPr txBox="1"/>
          <p:nvPr/>
        </p:nvSpPr>
        <p:spPr>
          <a:xfrm>
            <a:off x="5120640" y="4562856"/>
            <a:ext cx="1188720" cy="384048"/>
          </a:xfrm>
          <a:prstGeom prst="rect">
            <a:avLst/>
          </a:prstGeom>
          <a:noFill/>
          <a:ln/>
        </p:spPr>
        <p:txBody>
          <a:bodyPr wrap="square" lIns="0" tIns="0" rIns="0" bIns="0" rtlCol="0" anchor="ctr"/>
          <a:lstStyle/>
          <a:p>
            <a:pPr marL="0" indent="0" algn="ctr">
              <a:buNone/>
            </a:pPr>
            <a:r>
              <a:rPr lang="en-US" sz="1150" b="1" dirty="0">
                <a:solidFill>
                  <a:srgbClr val="FFFFFF"/>
                </a:solidFill>
                <a:latin typeface="Segoe UI" pitchFamily="34" charset="0"/>
                <a:ea typeface="Segoe UI" pitchFamily="34" charset="-122"/>
                <a:cs typeface="Segoe UI" pitchFamily="34" charset="-120"/>
              </a:rPr>
              <a:t>4 credits</a:t>
            </a:r>
            <a:endParaRPr lang="en-US" sz="1150" dirty="0"/>
          </a:p>
        </p:txBody>
      </p:sp>
      <p:sp>
        <p:nvSpPr>
          <p:cNvPr id="27" name="Text 24"/>
          <p:cNvSpPr txBox="1"/>
          <p:nvPr/>
        </p:nvSpPr>
        <p:spPr>
          <a:xfrm>
            <a:off x="6446520" y="4471416"/>
            <a:ext cx="1005840" cy="566928"/>
          </a:xfrm>
          <a:prstGeom prst="rect">
            <a:avLst/>
          </a:prstGeom>
          <a:noFill/>
          <a:ln/>
        </p:spPr>
        <p:txBody>
          <a:bodyPr wrap="square" lIns="0" tIns="0" rIns="0" bIns="0" rtlCol="0" anchor="ctr"/>
          <a:lstStyle/>
          <a:p>
            <a:pPr marL="0" indent="0">
              <a:buNone/>
            </a:pPr>
            <a:r>
              <a:rPr lang="en-US" sz="950" i="1" dirty="0">
                <a:solidFill>
                  <a:srgbClr val="64748B"/>
                </a:solidFill>
                <a:latin typeface="Segoe UI" pitchFamily="34" charset="0"/>
                <a:ea typeface="Segoe UI" pitchFamily="34" charset="-122"/>
                <a:cs typeface="Segoe UI" pitchFamily="34" charset="-120"/>
              </a:rPr>
              <a:t>running total: 14</a:t>
            </a:r>
            <a:endParaRPr lang="en-US" sz="950" dirty="0"/>
          </a:p>
        </p:txBody>
      </p:sp>
      <p:sp>
        <p:nvSpPr>
          <p:cNvPr id="28" name="Shape 25"/>
          <p:cNvSpPr/>
          <p:nvPr/>
        </p:nvSpPr>
        <p:spPr>
          <a:xfrm>
            <a:off x="548640" y="5212080"/>
            <a:ext cx="6949440" cy="18288"/>
          </a:xfrm>
          <a:prstGeom prst="rect">
            <a:avLst/>
          </a:prstGeom>
          <a:solidFill>
            <a:srgbClr val="0D1B4B"/>
          </a:solidFill>
          <a:ln/>
        </p:spPr>
        <p:txBody>
          <a:bodyPr/>
          <a:lstStyle/>
          <a:p>
            <a:endParaRPr lang="en-US"/>
          </a:p>
        </p:txBody>
      </p:sp>
      <p:sp>
        <p:nvSpPr>
          <p:cNvPr id="29" name="Text 26"/>
          <p:cNvSpPr txBox="1"/>
          <p:nvPr/>
        </p:nvSpPr>
        <p:spPr>
          <a:xfrm>
            <a:off x="548640" y="5349240"/>
            <a:ext cx="6949440" cy="457200"/>
          </a:xfrm>
          <a:prstGeom prst="rect">
            <a:avLst/>
          </a:prstGeom>
          <a:noFill/>
          <a:ln/>
        </p:spPr>
        <p:txBody>
          <a:bodyPr wrap="square" lIns="0" tIns="0" rIns="0" bIns="0" rtlCol="0" anchor="ctr"/>
          <a:lstStyle/>
          <a:p>
            <a:pPr marL="0" indent="0">
              <a:buNone/>
            </a:pPr>
            <a:r>
              <a:rPr lang="en-US" sz="2000" b="1" dirty="0">
                <a:solidFill>
                  <a:srgbClr val="0D1B4B"/>
                </a:solidFill>
                <a:latin typeface="Georgia" pitchFamily="34" charset="0"/>
                <a:ea typeface="Georgia" pitchFamily="34" charset="-122"/>
                <a:cs typeface="Georgia" pitchFamily="34" charset="-120"/>
              </a:rPr>
              <a:t>= 14 college credit hours</a:t>
            </a:r>
            <a:endParaRPr lang="en-US" sz="2000" dirty="0"/>
          </a:p>
        </p:txBody>
      </p:sp>
      <p:sp>
        <p:nvSpPr>
          <p:cNvPr id="30" name="Shape 27"/>
          <p:cNvSpPr/>
          <p:nvPr/>
        </p:nvSpPr>
        <p:spPr>
          <a:xfrm>
            <a:off x="7863840" y="2331720"/>
            <a:ext cx="3749040" cy="3429000"/>
          </a:xfrm>
          <a:prstGeom prst="rect">
            <a:avLst/>
          </a:prstGeom>
          <a:solidFill>
            <a:srgbClr val="0D1B4B"/>
          </a:solidFill>
          <a:ln/>
        </p:spPr>
        <p:txBody>
          <a:bodyPr/>
          <a:lstStyle/>
          <a:p>
            <a:endParaRPr lang="en-US"/>
          </a:p>
        </p:txBody>
      </p:sp>
      <p:sp>
        <p:nvSpPr>
          <p:cNvPr id="31" name="Text 28"/>
          <p:cNvSpPr txBox="1"/>
          <p:nvPr/>
        </p:nvSpPr>
        <p:spPr>
          <a:xfrm>
            <a:off x="8092440" y="2560320"/>
            <a:ext cx="3291840" cy="640080"/>
          </a:xfrm>
          <a:prstGeom prst="rect">
            <a:avLst/>
          </a:prstGeom>
          <a:noFill/>
          <a:ln/>
        </p:spPr>
        <p:txBody>
          <a:bodyPr wrap="square" lIns="0" tIns="0" rIns="0" bIns="0" rtlCol="0" anchor="ctr"/>
          <a:lstStyle/>
          <a:p>
            <a:pPr marL="0" indent="0">
              <a:buNone/>
            </a:pPr>
            <a:r>
              <a:rPr lang="en-US" sz="1350" b="1" dirty="0">
                <a:solidFill>
                  <a:srgbClr val="E8A020"/>
                </a:solidFill>
                <a:latin typeface="Georgia" pitchFamily="34" charset="0"/>
                <a:ea typeface="Georgia" pitchFamily="34" charset="-122"/>
                <a:cs typeface="Georgia" pitchFamily="34" charset="-120"/>
              </a:rPr>
              <a:t>Why this matters when you present this to your school board</a:t>
            </a:r>
            <a:endParaRPr lang="en-US" sz="1350" dirty="0"/>
          </a:p>
        </p:txBody>
      </p:sp>
      <p:sp>
        <p:nvSpPr>
          <p:cNvPr id="32" name="Text 29"/>
          <p:cNvSpPr txBox="1"/>
          <p:nvPr/>
        </p:nvSpPr>
        <p:spPr>
          <a:xfrm>
            <a:off x="8092440" y="3246120"/>
            <a:ext cx="3291840" cy="2377440"/>
          </a:xfrm>
          <a:prstGeom prst="rect">
            <a:avLst/>
          </a:prstGeom>
          <a:noFill/>
          <a:ln/>
        </p:spPr>
        <p:txBody>
          <a:bodyPr wrap="square" lIns="0" tIns="0" rIns="0" bIns="0" rtlCol="0" anchor="ctr"/>
          <a:lstStyle/>
          <a:p>
            <a:pPr marL="0" indent="0">
              <a:lnSpc>
                <a:spcPct val="120000"/>
              </a:lnSpc>
              <a:buNone/>
            </a:pPr>
            <a:r>
              <a:rPr lang="en-US" sz="1200" dirty="0">
                <a:solidFill>
                  <a:srgbClr val="E4E9F7"/>
                </a:solidFill>
                <a:latin typeface="Segoe UI" pitchFamily="34" charset="0"/>
                <a:ea typeface="Segoe UI" pitchFamily="34" charset="-122"/>
                <a:cs typeface="Segoe UI" pitchFamily="34" charset="-120"/>
              </a:rPr>
              <a:t>14 credit hours at an in-state community college rate is real, calculable tuition value — the kind of number a business office or school board can verify in five minutes. That's what makes this pitch land, not just the story.</a:t>
            </a:r>
            <a:endParaRPr lang="en-US" sz="1200" dirty="0"/>
          </a:p>
        </p:txBody>
      </p:sp>
      <p:sp>
        <p:nvSpPr>
          <p:cNvPr id="33" name="Text 30"/>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1 of 2</a:t>
            </a:r>
            <a:endParaRPr lang="en-US" sz="1000" dirty="0"/>
          </a:p>
        </p:txBody>
      </p:sp>
      <p:sp>
        <p:nvSpPr>
          <p:cNvPr id="34" name="Text 31"/>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a:hlinkClick r:id="rId3" action="ppaction://hlinksldjump"/>
          </p:cNvPr>
          <p:cNvSpPr/>
          <p:nvPr/>
        </p:nvSpPr>
        <p:spPr>
          <a:xfrm>
            <a:off x="11414455" y="320040"/>
            <a:ext cx="457200" cy="457200"/>
          </a:xfrm>
          <a:prstGeom prst="ellipse">
            <a:avLst/>
          </a:prstGeom>
          <a:solidFill>
            <a:srgbClr val="F4F6FB"/>
          </a:solidFill>
          <a:ln/>
        </p:spPr>
        <p:txBody>
          <a:bodyPr/>
          <a:lstStyle/>
          <a:p>
            <a:endParaRPr lang="en-US"/>
          </a:p>
        </p:txBody>
      </p:sp>
      <p:pic>
        <p:nvPicPr>
          <p:cNvPr id="3" name="Image 0" descr="/home/claude/icons/icon_home_0D1B4B.png">
            <a:hlinkClick r:id="rId3" action="ppaction://hlinksldjump"/>
          </p:cNvPr>
          <p:cNvPicPr>
            <a:picLocks noChangeAspect="1"/>
          </p:cNvPicPr>
          <p:nvPr/>
        </p:nvPicPr>
        <p:blipFill>
          <a:blip r:embed="rId4"/>
          <a:stretch>
            <a:fillRect/>
          </a:stretch>
        </p:blipFill>
        <p:spPr>
          <a:xfrm>
            <a:off x="11505895" y="411480"/>
            <a:ext cx="274320" cy="274320"/>
          </a:xfrm>
          <a:prstGeom prst="rect">
            <a:avLst/>
          </a:prstGeom>
        </p:spPr>
      </p:pic>
      <p:sp>
        <p:nvSpPr>
          <p:cNvPr id="4" name="Shape 1"/>
          <p:cNvSpPr/>
          <p:nvPr/>
        </p:nvSpPr>
        <p:spPr>
          <a:xfrm>
            <a:off x="548640" y="457200"/>
            <a:ext cx="2240280" cy="310896"/>
          </a:xfrm>
          <a:prstGeom prst="rect">
            <a:avLst/>
          </a:prstGeom>
          <a:solidFill>
            <a:srgbClr val="0D1B4B"/>
          </a:solidFill>
          <a:ln/>
        </p:spPr>
        <p:txBody>
          <a:bodyPr/>
          <a:lstStyle/>
          <a:p>
            <a:endParaRPr lang="en-US"/>
          </a:p>
        </p:txBody>
      </p:sp>
      <p:sp>
        <p:nvSpPr>
          <p:cNvPr id="5" name="Text 2"/>
          <p:cNvSpPr txBox="1"/>
          <p:nvPr/>
        </p:nvSpPr>
        <p:spPr>
          <a:xfrm>
            <a:off x="548640" y="448056"/>
            <a:ext cx="224028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BEYOND THE STORY</a:t>
            </a:r>
            <a:endParaRPr lang="en-US" sz="1100" dirty="0"/>
          </a:p>
        </p:txBody>
      </p:sp>
      <p:sp>
        <p:nvSpPr>
          <p:cNvPr id="6" name="Text 3"/>
          <p:cNvSpPr txBox="1"/>
          <p:nvPr/>
        </p:nvSpPr>
        <p:spPr>
          <a:xfrm>
            <a:off x="548640" y="822960"/>
            <a:ext cx="10972800" cy="731520"/>
          </a:xfrm>
          <a:prstGeom prst="rect">
            <a:avLst/>
          </a:prstGeom>
          <a:noFill/>
          <a:ln/>
        </p:spPr>
        <p:txBody>
          <a:bodyPr wrap="square" lIns="0" tIns="0" rIns="0" bIns="0" rtlCol="0" anchor="ctr"/>
          <a:lstStyle/>
          <a:p>
            <a:pPr marL="0" indent="0">
              <a:buNone/>
            </a:pPr>
            <a:r>
              <a:rPr lang="en-US" sz="2800" b="1" dirty="0">
                <a:solidFill>
                  <a:srgbClr val="0D1B4B"/>
                </a:solidFill>
                <a:latin typeface="Georgia" pitchFamily="34" charset="0"/>
                <a:ea typeface="Georgia" pitchFamily="34" charset="-122"/>
                <a:cs typeface="Georgia" pitchFamily="34" charset="-120"/>
              </a:rPr>
              <a:t>Why This Is Also an Equity Strategy</a:t>
            </a:r>
            <a:endParaRPr lang="en-US" sz="2800" dirty="0"/>
          </a:p>
        </p:txBody>
      </p:sp>
      <p:sp>
        <p:nvSpPr>
          <p:cNvPr id="7" name="Text 4"/>
          <p:cNvSpPr txBox="1"/>
          <p:nvPr/>
        </p:nvSpPr>
        <p:spPr>
          <a:xfrm>
            <a:off x="548640" y="1508760"/>
            <a:ext cx="10515600" cy="457200"/>
          </a:xfrm>
          <a:prstGeom prst="rect">
            <a:avLst/>
          </a:prstGeom>
          <a:noFill/>
          <a:ln/>
        </p:spPr>
        <p:txBody>
          <a:bodyPr wrap="square" lIns="0" tIns="0" rIns="0" bIns="0" rtlCol="0" anchor="ctr"/>
          <a:lstStyle/>
          <a:p>
            <a:pPr marL="0" indent="0">
              <a:buNone/>
            </a:pPr>
            <a:r>
              <a:rPr lang="en-US" sz="1400" i="1" dirty="0">
                <a:solidFill>
                  <a:srgbClr val="64748B"/>
                </a:solidFill>
                <a:latin typeface="Segoe UI" pitchFamily="34" charset="0"/>
                <a:ea typeface="Segoe UI" pitchFamily="34" charset="-122"/>
                <a:cs typeface="Segoe UI" pitchFamily="34" charset="-120"/>
              </a:rPr>
              <a:t>Two numbers that matter as much as the credits themselves.</a:t>
            </a:r>
            <a:endParaRPr lang="en-US" sz="1400" dirty="0"/>
          </a:p>
        </p:txBody>
      </p:sp>
      <p:sp>
        <p:nvSpPr>
          <p:cNvPr id="8" name="Shape 5"/>
          <p:cNvSpPr/>
          <p:nvPr/>
        </p:nvSpPr>
        <p:spPr>
          <a:xfrm>
            <a:off x="548640" y="2194560"/>
            <a:ext cx="5349240" cy="3017520"/>
          </a:xfrm>
          <a:prstGeom prst="rect">
            <a:avLst/>
          </a:prstGeom>
          <a:solidFill>
            <a:srgbClr val="F4F6FB"/>
          </a:solidFill>
          <a:ln/>
        </p:spPr>
        <p:txBody>
          <a:bodyPr/>
          <a:lstStyle/>
          <a:p>
            <a:endParaRPr lang="en-US"/>
          </a:p>
        </p:txBody>
      </p:sp>
      <p:sp>
        <p:nvSpPr>
          <p:cNvPr id="9" name="Text 6"/>
          <p:cNvSpPr txBox="1"/>
          <p:nvPr/>
        </p:nvSpPr>
        <p:spPr>
          <a:xfrm>
            <a:off x="777240" y="2377440"/>
            <a:ext cx="4846320" cy="320040"/>
          </a:xfrm>
          <a:prstGeom prst="rect">
            <a:avLst/>
          </a:prstGeom>
          <a:noFill/>
          <a:ln/>
        </p:spPr>
        <p:txBody>
          <a:bodyPr wrap="square" lIns="0" tIns="0" rIns="0" bIns="0" rtlCol="0" anchor="ctr"/>
          <a:lstStyle/>
          <a:p>
            <a:pPr marL="0" indent="0">
              <a:buNone/>
            </a:pPr>
            <a:r>
              <a:rPr lang="en-US" sz="1100" b="1" kern="0" spc="120" dirty="0">
                <a:solidFill>
                  <a:srgbClr val="1C7293"/>
                </a:solidFill>
                <a:latin typeface="Segoe UI" pitchFamily="34" charset="0"/>
                <a:ea typeface="Segoe UI" pitchFamily="34" charset="-122"/>
                <a:cs typeface="Segoe UI" pitchFamily="34" charset="-120"/>
              </a:rPr>
              <a:t>THE DOLLAR VALUE</a:t>
            </a:r>
            <a:endParaRPr lang="en-US" sz="1100" dirty="0"/>
          </a:p>
        </p:txBody>
      </p:sp>
      <p:sp>
        <p:nvSpPr>
          <p:cNvPr id="10" name="Text 7"/>
          <p:cNvSpPr txBox="1"/>
          <p:nvPr/>
        </p:nvSpPr>
        <p:spPr>
          <a:xfrm>
            <a:off x="777240" y="2697480"/>
            <a:ext cx="4846320" cy="914400"/>
          </a:xfrm>
          <a:prstGeom prst="rect">
            <a:avLst/>
          </a:prstGeom>
          <a:noFill/>
          <a:ln/>
        </p:spPr>
        <p:txBody>
          <a:bodyPr wrap="square" lIns="0" tIns="0" rIns="0" bIns="0" rtlCol="0" anchor="ctr"/>
          <a:lstStyle/>
          <a:p>
            <a:pPr marL="0" indent="0">
              <a:buNone/>
            </a:pPr>
            <a:r>
              <a:rPr lang="en-US" sz="5200" b="1" dirty="0">
                <a:solidFill>
                  <a:srgbClr val="1C7293"/>
                </a:solidFill>
                <a:latin typeface="Georgia" pitchFamily="34" charset="0"/>
                <a:ea typeface="Georgia" pitchFamily="34" charset="-122"/>
                <a:cs typeface="Georgia" pitchFamily="34" charset="-120"/>
              </a:rPr>
              <a:t>$1,940</a:t>
            </a:r>
            <a:endParaRPr lang="en-US" sz="5200" dirty="0"/>
          </a:p>
        </p:txBody>
      </p:sp>
      <p:sp>
        <p:nvSpPr>
          <p:cNvPr id="11" name="Text 8"/>
          <p:cNvSpPr txBox="1"/>
          <p:nvPr/>
        </p:nvSpPr>
        <p:spPr>
          <a:xfrm>
            <a:off x="777240" y="3611880"/>
            <a:ext cx="4846320" cy="640080"/>
          </a:xfrm>
          <a:prstGeom prst="rect">
            <a:avLst/>
          </a:prstGeom>
          <a:noFill/>
          <a:ln/>
        </p:spPr>
        <p:txBody>
          <a:bodyPr wrap="square" lIns="0" tIns="0" rIns="0" bIns="0" rtlCol="0" anchor="ctr"/>
          <a:lstStyle/>
          <a:p>
            <a:pPr marL="0" indent="0">
              <a:buNone/>
            </a:pPr>
            <a:r>
              <a:rPr lang="en-US" sz="1300" dirty="0">
                <a:solidFill>
                  <a:srgbClr val="1E293B"/>
                </a:solidFill>
                <a:latin typeface="Segoe UI" pitchFamily="34" charset="0"/>
                <a:ea typeface="Segoe UI" pitchFamily="34" charset="-122"/>
                <a:cs typeface="Segoe UI" pitchFamily="34" charset="-120"/>
              </a:rPr>
              <a:t>in real community college tuition value — earned before a single college application.</a:t>
            </a:r>
            <a:endParaRPr lang="en-US" sz="1300" dirty="0"/>
          </a:p>
        </p:txBody>
      </p:sp>
      <p:sp>
        <p:nvSpPr>
          <p:cNvPr id="12" name="Text 9"/>
          <p:cNvSpPr txBox="1"/>
          <p:nvPr/>
        </p:nvSpPr>
        <p:spPr>
          <a:xfrm>
            <a:off x="777240" y="4343400"/>
            <a:ext cx="4846320" cy="731520"/>
          </a:xfrm>
          <a:prstGeom prst="rect">
            <a:avLst/>
          </a:prstGeom>
          <a:noFill/>
          <a:ln/>
        </p:spPr>
        <p:txBody>
          <a:bodyPr wrap="square" lIns="0" tIns="0" rIns="0" bIns="0" rtlCol="0" anchor="ctr"/>
          <a:lstStyle/>
          <a:p>
            <a:pPr marL="0" indent="0">
              <a:buNone/>
            </a:pPr>
            <a:r>
              <a:rPr lang="en-US" sz="1000" i="1" dirty="0">
                <a:solidFill>
                  <a:srgbClr val="64748B"/>
                </a:solidFill>
                <a:latin typeface="Segoe UI" pitchFamily="34" charset="0"/>
                <a:ea typeface="Segoe UI" pitchFamily="34" charset="-122"/>
                <a:cs typeface="Segoe UI" pitchFamily="34" charset="-120"/>
              </a:rPr>
              <a:t>14 credits × the 2025-26 national average community college rate ($4,150/year, College Board Trends in College Pricing and Student Aid 2025).</a:t>
            </a:r>
            <a:endParaRPr lang="en-US" sz="1000" dirty="0"/>
          </a:p>
        </p:txBody>
      </p:sp>
      <p:sp>
        <p:nvSpPr>
          <p:cNvPr id="13" name="Shape 10"/>
          <p:cNvSpPr/>
          <p:nvPr/>
        </p:nvSpPr>
        <p:spPr>
          <a:xfrm>
            <a:off x="6080760" y="2194560"/>
            <a:ext cx="5532120" cy="3017520"/>
          </a:xfrm>
          <a:prstGeom prst="rect">
            <a:avLst/>
          </a:prstGeom>
          <a:solidFill>
            <a:srgbClr val="0D1B4B"/>
          </a:solidFill>
          <a:ln/>
        </p:spPr>
        <p:txBody>
          <a:bodyPr/>
          <a:lstStyle/>
          <a:p>
            <a:endParaRPr lang="en-US"/>
          </a:p>
        </p:txBody>
      </p:sp>
      <p:sp>
        <p:nvSpPr>
          <p:cNvPr id="14" name="Text 11"/>
          <p:cNvSpPr txBox="1"/>
          <p:nvPr/>
        </p:nvSpPr>
        <p:spPr>
          <a:xfrm>
            <a:off x="6309360" y="2377440"/>
            <a:ext cx="5029200" cy="320040"/>
          </a:xfrm>
          <a:prstGeom prst="rect">
            <a:avLst/>
          </a:prstGeom>
          <a:noFill/>
          <a:ln/>
        </p:spPr>
        <p:txBody>
          <a:bodyPr wrap="square" lIns="0" tIns="0" rIns="0" bIns="0" rtlCol="0" anchor="ctr"/>
          <a:lstStyle/>
          <a:p>
            <a:pPr marL="0" indent="0">
              <a:buNone/>
            </a:pPr>
            <a:r>
              <a:rPr lang="en-US" sz="1100" b="1" kern="0" spc="120" dirty="0">
                <a:solidFill>
                  <a:srgbClr val="E8A020"/>
                </a:solidFill>
                <a:latin typeface="Segoe UI" pitchFamily="34" charset="0"/>
                <a:ea typeface="Segoe UI" pitchFamily="34" charset="-122"/>
                <a:cs typeface="Segoe UI" pitchFamily="34" charset="-120"/>
              </a:rPr>
              <a:t>THE EQUITY GAP</a:t>
            </a:r>
            <a:endParaRPr lang="en-US" sz="1100" dirty="0"/>
          </a:p>
        </p:txBody>
      </p:sp>
      <p:sp>
        <p:nvSpPr>
          <p:cNvPr id="15" name="Text 12"/>
          <p:cNvSpPr txBox="1"/>
          <p:nvPr/>
        </p:nvSpPr>
        <p:spPr>
          <a:xfrm>
            <a:off x="6309360" y="2788920"/>
            <a:ext cx="1828800" cy="457200"/>
          </a:xfrm>
          <a:prstGeom prst="rect">
            <a:avLst/>
          </a:prstGeom>
          <a:noFill/>
          <a:ln/>
        </p:spPr>
        <p:txBody>
          <a:bodyPr wrap="square" lIns="0" tIns="0" rIns="0" bIns="0" rtlCol="0" anchor="ctr"/>
          <a:lstStyle/>
          <a:p>
            <a:pPr marL="0" indent="0">
              <a:buNone/>
            </a:pPr>
            <a:r>
              <a:rPr lang="en-US" sz="1250" b="1" dirty="0">
                <a:solidFill>
                  <a:srgbClr val="FFFFFF"/>
                </a:solidFill>
                <a:latin typeface="Segoe UI" pitchFamily="34" charset="0"/>
                <a:ea typeface="Segoe UI" pitchFamily="34" charset="-122"/>
                <a:cs typeface="Segoe UI" pitchFamily="34" charset="-120"/>
              </a:rPr>
              <a:t>White students</a:t>
            </a:r>
            <a:endParaRPr lang="en-US" sz="1250" dirty="0"/>
          </a:p>
        </p:txBody>
      </p:sp>
      <p:sp>
        <p:nvSpPr>
          <p:cNvPr id="16" name="Text 13"/>
          <p:cNvSpPr txBox="1"/>
          <p:nvPr/>
        </p:nvSpPr>
        <p:spPr>
          <a:xfrm>
            <a:off x="8183880" y="2788920"/>
            <a:ext cx="822960" cy="457200"/>
          </a:xfrm>
          <a:prstGeom prst="rect">
            <a:avLst/>
          </a:prstGeom>
          <a:noFill/>
          <a:ln/>
        </p:spPr>
        <p:txBody>
          <a:bodyPr wrap="square" lIns="0" tIns="0" rIns="0" bIns="0" rtlCol="0" anchor="ctr"/>
          <a:lstStyle/>
          <a:p>
            <a:pPr marL="0" indent="0">
              <a:buNone/>
            </a:pPr>
            <a:r>
              <a:rPr lang="en-US" sz="1600" b="1" dirty="0">
                <a:solidFill>
                  <a:srgbClr val="E8A020"/>
                </a:solidFill>
                <a:latin typeface="Georgia" pitchFamily="34" charset="0"/>
                <a:ea typeface="Georgia" pitchFamily="34" charset="-122"/>
                <a:cs typeface="Georgia" pitchFamily="34" charset="-120"/>
              </a:rPr>
              <a:t>52%</a:t>
            </a:r>
            <a:endParaRPr lang="en-US" sz="1600" dirty="0"/>
          </a:p>
        </p:txBody>
      </p:sp>
      <p:sp>
        <p:nvSpPr>
          <p:cNvPr id="17" name="Text 14"/>
          <p:cNvSpPr txBox="1"/>
          <p:nvPr/>
        </p:nvSpPr>
        <p:spPr>
          <a:xfrm>
            <a:off x="9006840" y="2788920"/>
            <a:ext cx="2514600" cy="457200"/>
          </a:xfrm>
          <a:prstGeom prst="rect">
            <a:avLst/>
          </a:prstGeom>
          <a:noFill/>
          <a:ln/>
        </p:spPr>
        <p:txBody>
          <a:bodyPr wrap="square" lIns="0" tIns="0" rIns="0" bIns="0" rtlCol="0" anchor="ctr"/>
          <a:lstStyle/>
          <a:p>
            <a:pPr marL="0" indent="0">
              <a:buNone/>
            </a:pPr>
            <a:r>
              <a:rPr lang="en-US" sz="1000" dirty="0">
                <a:solidFill>
                  <a:srgbClr val="C6CEE8"/>
                </a:solidFill>
                <a:latin typeface="Segoe UI" pitchFamily="34" charset="0"/>
                <a:ea typeface="Segoe UI" pitchFamily="34" charset="-122"/>
                <a:cs typeface="Segoe UI" pitchFamily="34" charset="-120"/>
              </a:rPr>
              <a:t>of dual enrollment — vs. 45% of undergrads</a:t>
            </a:r>
            <a:endParaRPr lang="en-US" sz="1000" dirty="0"/>
          </a:p>
        </p:txBody>
      </p:sp>
      <p:sp>
        <p:nvSpPr>
          <p:cNvPr id="18" name="Text 15"/>
          <p:cNvSpPr txBox="1"/>
          <p:nvPr/>
        </p:nvSpPr>
        <p:spPr>
          <a:xfrm>
            <a:off x="6309360" y="3410712"/>
            <a:ext cx="1828800" cy="457200"/>
          </a:xfrm>
          <a:prstGeom prst="rect">
            <a:avLst/>
          </a:prstGeom>
          <a:noFill/>
          <a:ln/>
        </p:spPr>
        <p:txBody>
          <a:bodyPr wrap="square" lIns="0" tIns="0" rIns="0" bIns="0" rtlCol="0" anchor="ctr"/>
          <a:lstStyle/>
          <a:p>
            <a:pPr marL="0" indent="0">
              <a:buNone/>
            </a:pPr>
            <a:r>
              <a:rPr lang="en-US" sz="1250" b="1" dirty="0">
                <a:solidFill>
                  <a:srgbClr val="FFFFFF"/>
                </a:solidFill>
                <a:latin typeface="Segoe UI" pitchFamily="34" charset="0"/>
                <a:ea typeface="Segoe UI" pitchFamily="34" charset="-122"/>
                <a:cs typeface="Segoe UI" pitchFamily="34" charset="-120"/>
              </a:rPr>
              <a:t>Black students</a:t>
            </a:r>
            <a:endParaRPr lang="en-US" sz="1250" dirty="0"/>
          </a:p>
        </p:txBody>
      </p:sp>
      <p:sp>
        <p:nvSpPr>
          <p:cNvPr id="19" name="Text 16"/>
          <p:cNvSpPr txBox="1"/>
          <p:nvPr/>
        </p:nvSpPr>
        <p:spPr>
          <a:xfrm>
            <a:off x="8183880" y="3410712"/>
            <a:ext cx="822960" cy="457200"/>
          </a:xfrm>
          <a:prstGeom prst="rect">
            <a:avLst/>
          </a:prstGeom>
          <a:noFill/>
          <a:ln/>
        </p:spPr>
        <p:txBody>
          <a:bodyPr wrap="square" lIns="0" tIns="0" rIns="0" bIns="0" rtlCol="0" anchor="ctr"/>
          <a:lstStyle/>
          <a:p>
            <a:pPr marL="0" indent="0">
              <a:buNone/>
            </a:pPr>
            <a:r>
              <a:rPr lang="en-US" sz="1600" b="1" dirty="0">
                <a:solidFill>
                  <a:srgbClr val="E8A020"/>
                </a:solidFill>
                <a:latin typeface="Georgia" pitchFamily="34" charset="0"/>
                <a:ea typeface="Georgia" pitchFamily="34" charset="-122"/>
                <a:cs typeface="Georgia" pitchFamily="34" charset="-120"/>
              </a:rPr>
              <a:t>8%</a:t>
            </a:r>
            <a:endParaRPr lang="en-US" sz="1600" dirty="0"/>
          </a:p>
        </p:txBody>
      </p:sp>
      <p:sp>
        <p:nvSpPr>
          <p:cNvPr id="20" name="Text 17"/>
          <p:cNvSpPr txBox="1"/>
          <p:nvPr/>
        </p:nvSpPr>
        <p:spPr>
          <a:xfrm>
            <a:off x="9006840" y="3410712"/>
            <a:ext cx="2514600" cy="457200"/>
          </a:xfrm>
          <a:prstGeom prst="rect">
            <a:avLst/>
          </a:prstGeom>
          <a:noFill/>
          <a:ln/>
        </p:spPr>
        <p:txBody>
          <a:bodyPr wrap="square" lIns="0" tIns="0" rIns="0" bIns="0" rtlCol="0" anchor="ctr"/>
          <a:lstStyle/>
          <a:p>
            <a:pPr marL="0" indent="0">
              <a:buNone/>
            </a:pPr>
            <a:r>
              <a:rPr lang="en-US" sz="1000" dirty="0">
                <a:solidFill>
                  <a:srgbClr val="C6CEE8"/>
                </a:solidFill>
                <a:latin typeface="Segoe UI" pitchFamily="34" charset="0"/>
                <a:ea typeface="Segoe UI" pitchFamily="34" charset="-122"/>
                <a:cs typeface="Segoe UI" pitchFamily="34" charset="-120"/>
              </a:rPr>
              <a:t>of dual enrollment — vs. 13-15% of K-12</a:t>
            </a:r>
            <a:endParaRPr lang="en-US" sz="1000" dirty="0"/>
          </a:p>
        </p:txBody>
      </p:sp>
      <p:sp>
        <p:nvSpPr>
          <p:cNvPr id="21" name="Text 18"/>
          <p:cNvSpPr txBox="1"/>
          <p:nvPr/>
        </p:nvSpPr>
        <p:spPr>
          <a:xfrm>
            <a:off x="6309360" y="4032504"/>
            <a:ext cx="1828800" cy="457200"/>
          </a:xfrm>
          <a:prstGeom prst="rect">
            <a:avLst/>
          </a:prstGeom>
          <a:noFill/>
          <a:ln/>
        </p:spPr>
        <p:txBody>
          <a:bodyPr wrap="square" lIns="0" tIns="0" rIns="0" bIns="0" rtlCol="0" anchor="ctr"/>
          <a:lstStyle/>
          <a:p>
            <a:pPr marL="0" indent="0">
              <a:buNone/>
            </a:pPr>
            <a:r>
              <a:rPr lang="en-US" sz="1250" b="1" dirty="0">
                <a:solidFill>
                  <a:srgbClr val="FFFFFF"/>
                </a:solidFill>
                <a:latin typeface="Segoe UI" pitchFamily="34" charset="0"/>
                <a:ea typeface="Segoe UI" pitchFamily="34" charset="-122"/>
                <a:cs typeface="Segoe UI" pitchFamily="34" charset="-120"/>
              </a:rPr>
              <a:t>Hispanic students</a:t>
            </a:r>
            <a:endParaRPr lang="en-US" sz="1250" dirty="0"/>
          </a:p>
        </p:txBody>
      </p:sp>
      <p:sp>
        <p:nvSpPr>
          <p:cNvPr id="22" name="Text 19"/>
          <p:cNvSpPr txBox="1"/>
          <p:nvPr/>
        </p:nvSpPr>
        <p:spPr>
          <a:xfrm>
            <a:off x="8183880" y="4032504"/>
            <a:ext cx="822960" cy="457200"/>
          </a:xfrm>
          <a:prstGeom prst="rect">
            <a:avLst/>
          </a:prstGeom>
          <a:noFill/>
          <a:ln/>
        </p:spPr>
        <p:txBody>
          <a:bodyPr wrap="square" lIns="0" tIns="0" rIns="0" bIns="0" rtlCol="0" anchor="ctr"/>
          <a:lstStyle/>
          <a:p>
            <a:pPr marL="0" indent="0">
              <a:buNone/>
            </a:pPr>
            <a:r>
              <a:rPr lang="en-US" sz="1600" b="1" dirty="0">
                <a:solidFill>
                  <a:srgbClr val="E8A020"/>
                </a:solidFill>
                <a:latin typeface="Georgia" pitchFamily="34" charset="0"/>
                <a:ea typeface="Georgia" pitchFamily="34" charset="-122"/>
                <a:cs typeface="Georgia" pitchFamily="34" charset="-120"/>
              </a:rPr>
              <a:t>20%</a:t>
            </a:r>
            <a:endParaRPr lang="en-US" sz="1600" dirty="0"/>
          </a:p>
        </p:txBody>
      </p:sp>
      <p:sp>
        <p:nvSpPr>
          <p:cNvPr id="23" name="Text 20"/>
          <p:cNvSpPr txBox="1"/>
          <p:nvPr/>
        </p:nvSpPr>
        <p:spPr>
          <a:xfrm>
            <a:off x="9006840" y="4032504"/>
            <a:ext cx="2514600" cy="457200"/>
          </a:xfrm>
          <a:prstGeom prst="rect">
            <a:avLst/>
          </a:prstGeom>
          <a:noFill/>
          <a:ln/>
        </p:spPr>
        <p:txBody>
          <a:bodyPr wrap="square" lIns="0" tIns="0" rIns="0" bIns="0" rtlCol="0" anchor="ctr"/>
          <a:lstStyle/>
          <a:p>
            <a:pPr marL="0" indent="0">
              <a:buNone/>
            </a:pPr>
            <a:r>
              <a:rPr lang="en-US" sz="1000" dirty="0">
                <a:solidFill>
                  <a:srgbClr val="C6CEE8"/>
                </a:solidFill>
                <a:latin typeface="Segoe UI" pitchFamily="34" charset="0"/>
                <a:ea typeface="Segoe UI" pitchFamily="34" charset="-122"/>
                <a:cs typeface="Segoe UI" pitchFamily="34" charset="-120"/>
              </a:rPr>
              <a:t>of dual enrollment — vs. 22-29% of K-12</a:t>
            </a:r>
            <a:endParaRPr lang="en-US" sz="1000" dirty="0"/>
          </a:p>
        </p:txBody>
      </p:sp>
      <p:sp>
        <p:nvSpPr>
          <p:cNvPr id="24" name="Text 21"/>
          <p:cNvSpPr txBox="1"/>
          <p:nvPr/>
        </p:nvSpPr>
        <p:spPr>
          <a:xfrm>
            <a:off x="6309360" y="4800600"/>
            <a:ext cx="5029200" cy="320040"/>
          </a:xfrm>
          <a:prstGeom prst="rect">
            <a:avLst/>
          </a:prstGeom>
          <a:noFill/>
          <a:ln/>
        </p:spPr>
        <p:txBody>
          <a:bodyPr wrap="square" lIns="0" tIns="0" rIns="0" bIns="0" rtlCol="0" anchor="ctr"/>
          <a:lstStyle/>
          <a:p>
            <a:pPr marL="0" indent="0">
              <a:buNone/>
            </a:pPr>
            <a:r>
              <a:rPr lang="en-US" sz="900" i="1" dirty="0">
                <a:solidFill>
                  <a:srgbClr val="9BA8C9"/>
                </a:solidFill>
                <a:latin typeface="Segoe UI" pitchFamily="34" charset="0"/>
                <a:ea typeface="Segoe UI" pitchFamily="34" charset="-122"/>
                <a:cs typeface="Segoe UI" pitchFamily="34" charset="-120"/>
              </a:rPr>
              <a:t>Source: Community College Research Center, Columbia University (2022-23 national data)</a:t>
            </a:r>
            <a:endParaRPr lang="en-US" sz="900" dirty="0"/>
          </a:p>
        </p:txBody>
      </p:sp>
      <p:sp>
        <p:nvSpPr>
          <p:cNvPr id="25" name="Shape 22"/>
          <p:cNvSpPr/>
          <p:nvPr/>
        </p:nvSpPr>
        <p:spPr>
          <a:xfrm>
            <a:off x="548640" y="5440680"/>
            <a:ext cx="11064240" cy="868680"/>
          </a:xfrm>
          <a:prstGeom prst="rect">
            <a:avLst/>
          </a:prstGeom>
          <a:solidFill>
            <a:srgbClr val="6D2E46"/>
          </a:solidFill>
          <a:ln/>
        </p:spPr>
        <p:txBody>
          <a:bodyPr/>
          <a:lstStyle/>
          <a:p>
            <a:endParaRPr lang="en-US"/>
          </a:p>
        </p:txBody>
      </p:sp>
      <p:sp>
        <p:nvSpPr>
          <p:cNvPr id="26" name="Text 23"/>
          <p:cNvSpPr txBox="1"/>
          <p:nvPr/>
        </p:nvSpPr>
        <p:spPr>
          <a:xfrm>
            <a:off x="822960" y="5440680"/>
            <a:ext cx="10515600" cy="868680"/>
          </a:xfrm>
          <a:prstGeom prst="rect">
            <a:avLst/>
          </a:prstGeom>
          <a:noFill/>
          <a:ln/>
        </p:spPr>
        <p:txBody>
          <a:bodyPr wrap="square" lIns="0" tIns="0" rIns="0" bIns="0" rtlCol="0" anchor="ctr"/>
          <a:lstStyle/>
          <a:p>
            <a:pPr marL="0" indent="0" algn="ctr">
              <a:buNone/>
            </a:pPr>
            <a:r>
              <a:rPr lang="en-US" sz="1300" b="1" dirty="0">
                <a:solidFill>
                  <a:srgbClr val="FFFFFF"/>
                </a:solidFill>
                <a:latin typeface="Georgia" pitchFamily="34" charset="0"/>
                <a:ea typeface="Georgia" pitchFamily="34" charset="-122"/>
                <a:cs typeface="Georgia" pitchFamily="34" charset="-120"/>
              </a:rPr>
              <a:t>Curie is a majority-Black and Hispanic CPS Title I school. This flip put dual credit directly into the hands of the exact students most underrepresented in it nationally — that's not a side effect, that's the point.</a:t>
            </a:r>
            <a:endParaRPr lang="en-US" sz="1300" dirty="0"/>
          </a:p>
        </p:txBody>
      </p:sp>
      <p:sp>
        <p:nvSpPr>
          <p:cNvPr id="27" name="Text 24"/>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1 of 2</a:t>
            </a:r>
            <a:endParaRPr lang="en-US" sz="1000" dirty="0"/>
          </a:p>
        </p:txBody>
      </p:sp>
      <p:sp>
        <p:nvSpPr>
          <p:cNvPr id="28" name="Text 25"/>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a:hlinkClick r:id="rId3" action="ppaction://hlinksldjump"/>
          </p:cNvPr>
          <p:cNvSpPr/>
          <p:nvPr/>
        </p:nvSpPr>
        <p:spPr>
          <a:xfrm>
            <a:off x="11414455" y="320040"/>
            <a:ext cx="457200" cy="457200"/>
          </a:xfrm>
          <a:prstGeom prst="ellipse">
            <a:avLst/>
          </a:prstGeom>
          <a:solidFill>
            <a:srgbClr val="F4F6FB"/>
          </a:solidFill>
          <a:ln/>
        </p:spPr>
        <p:txBody>
          <a:bodyPr/>
          <a:lstStyle/>
          <a:p>
            <a:endParaRPr lang="en-US"/>
          </a:p>
        </p:txBody>
      </p:sp>
      <p:pic>
        <p:nvPicPr>
          <p:cNvPr id="3" name="Image 0" descr="/home/claude/icons/icon_home_0D1B4B.png">
            <a:hlinkClick r:id="rId3" action="ppaction://hlinksldjump"/>
          </p:cNvPr>
          <p:cNvPicPr>
            <a:picLocks noChangeAspect="1"/>
          </p:cNvPicPr>
          <p:nvPr/>
        </p:nvPicPr>
        <p:blipFill>
          <a:blip r:embed="rId4"/>
          <a:stretch>
            <a:fillRect/>
          </a:stretch>
        </p:blipFill>
        <p:spPr>
          <a:xfrm>
            <a:off x="11505895" y="411480"/>
            <a:ext cx="274320" cy="274320"/>
          </a:xfrm>
          <a:prstGeom prst="rect">
            <a:avLst/>
          </a:prstGeom>
        </p:spPr>
      </p:pic>
      <p:sp>
        <p:nvSpPr>
          <p:cNvPr id="4" name="Shape 1"/>
          <p:cNvSpPr/>
          <p:nvPr/>
        </p:nvSpPr>
        <p:spPr>
          <a:xfrm>
            <a:off x="548640" y="457200"/>
            <a:ext cx="1965960" cy="310896"/>
          </a:xfrm>
          <a:prstGeom prst="rect">
            <a:avLst/>
          </a:prstGeom>
          <a:solidFill>
            <a:srgbClr val="0D1B4B"/>
          </a:solidFill>
          <a:ln/>
        </p:spPr>
        <p:txBody>
          <a:bodyPr/>
          <a:lstStyle/>
          <a:p>
            <a:endParaRPr lang="en-US"/>
          </a:p>
        </p:txBody>
      </p:sp>
      <p:sp>
        <p:nvSpPr>
          <p:cNvPr id="5" name="Text 2"/>
          <p:cNvSpPr txBox="1"/>
          <p:nvPr/>
        </p:nvSpPr>
        <p:spPr>
          <a:xfrm>
            <a:off x="548640" y="448056"/>
            <a:ext cx="196596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GOING FURTHER</a:t>
            </a:r>
            <a:endParaRPr lang="en-US" sz="1100" dirty="0"/>
          </a:p>
        </p:txBody>
      </p:sp>
      <p:sp>
        <p:nvSpPr>
          <p:cNvPr id="6" name="Text 3"/>
          <p:cNvSpPr txBox="1"/>
          <p:nvPr/>
        </p:nvSpPr>
        <p:spPr>
          <a:xfrm>
            <a:off x="548640" y="822960"/>
            <a:ext cx="10972800" cy="731520"/>
          </a:xfrm>
          <a:prstGeom prst="rect">
            <a:avLst/>
          </a:prstGeom>
          <a:noFill/>
          <a:ln/>
        </p:spPr>
        <p:txBody>
          <a:bodyPr wrap="square" lIns="0" tIns="0" rIns="0" bIns="0" rtlCol="0" anchor="ctr"/>
          <a:lstStyle/>
          <a:p>
            <a:pPr marL="0" indent="0">
              <a:buNone/>
            </a:pPr>
            <a:r>
              <a:rPr lang="en-US" sz="2600" b="1" dirty="0">
                <a:solidFill>
                  <a:srgbClr val="0D1B4B"/>
                </a:solidFill>
                <a:latin typeface="Georgia" pitchFamily="34" charset="0"/>
                <a:ea typeface="Georgia" pitchFamily="34" charset="-122"/>
                <a:cs typeface="Georgia" pitchFamily="34" charset="-120"/>
              </a:rPr>
              <a:t>The Value Compounds at a State School</a:t>
            </a:r>
            <a:endParaRPr lang="en-US" sz="2600" dirty="0"/>
          </a:p>
        </p:txBody>
      </p:sp>
      <p:sp>
        <p:nvSpPr>
          <p:cNvPr id="7" name="Text 4"/>
          <p:cNvSpPr txBox="1"/>
          <p:nvPr/>
        </p:nvSpPr>
        <p:spPr>
          <a:xfrm>
            <a:off x="548640" y="1463040"/>
            <a:ext cx="10789920" cy="457200"/>
          </a:xfrm>
          <a:prstGeom prst="rect">
            <a:avLst/>
          </a:prstGeom>
          <a:noFill/>
          <a:ln/>
        </p:spPr>
        <p:txBody>
          <a:bodyPr wrap="square" lIns="0" tIns="0" rIns="0" bIns="0" rtlCol="0" anchor="ctr"/>
          <a:lstStyle/>
          <a:p>
            <a:pPr marL="0" indent="0">
              <a:buNone/>
            </a:pPr>
            <a:r>
              <a:rPr lang="en-US" sz="1350" i="1" dirty="0">
                <a:solidFill>
                  <a:srgbClr val="64748B"/>
                </a:solidFill>
                <a:latin typeface="Segoe UI" pitchFamily="34" charset="0"/>
                <a:ea typeface="Segoe UI" pitchFamily="34" charset="-122"/>
                <a:cs typeface="Segoe UI" pitchFamily="34" charset="-120"/>
              </a:rPr>
              <a:t>Most dual credit students are headed to a 4-year public university, not a community college. The number changes a lot.</a:t>
            </a:r>
            <a:endParaRPr lang="en-US" sz="1350" dirty="0"/>
          </a:p>
        </p:txBody>
      </p:sp>
      <p:sp>
        <p:nvSpPr>
          <p:cNvPr id="8" name="Shape 5"/>
          <p:cNvSpPr/>
          <p:nvPr/>
        </p:nvSpPr>
        <p:spPr>
          <a:xfrm>
            <a:off x="548640" y="2103120"/>
            <a:ext cx="5349240" cy="3246120"/>
          </a:xfrm>
          <a:prstGeom prst="rect">
            <a:avLst/>
          </a:prstGeom>
          <a:solidFill>
            <a:srgbClr val="F4F6FB"/>
          </a:solidFill>
          <a:ln/>
        </p:spPr>
        <p:txBody>
          <a:bodyPr/>
          <a:lstStyle/>
          <a:p>
            <a:endParaRPr lang="en-US"/>
          </a:p>
        </p:txBody>
      </p:sp>
      <p:sp>
        <p:nvSpPr>
          <p:cNvPr id="9" name="Text 6"/>
          <p:cNvSpPr txBox="1"/>
          <p:nvPr/>
        </p:nvSpPr>
        <p:spPr>
          <a:xfrm>
            <a:off x="777240" y="2286000"/>
            <a:ext cx="4846320" cy="320040"/>
          </a:xfrm>
          <a:prstGeom prst="rect">
            <a:avLst/>
          </a:prstGeom>
          <a:noFill/>
          <a:ln/>
        </p:spPr>
        <p:txBody>
          <a:bodyPr wrap="square" lIns="0" tIns="0" rIns="0" bIns="0" rtlCol="0" anchor="ctr"/>
          <a:lstStyle/>
          <a:p>
            <a:pPr marL="0" indent="0">
              <a:buNone/>
            </a:pPr>
            <a:r>
              <a:rPr lang="en-US" sz="1050" b="1" kern="0" spc="100" dirty="0">
                <a:solidFill>
                  <a:srgbClr val="6D2E46"/>
                </a:solidFill>
                <a:latin typeface="Segoe UI" pitchFamily="34" charset="0"/>
                <a:ea typeface="Segoe UI" pitchFamily="34" charset="-122"/>
                <a:cs typeface="Segoe UI" pitchFamily="34" charset="-120"/>
              </a:rPr>
              <a:t>AT AN IN-STATE PUBLIC UNIVERSITY</a:t>
            </a:r>
            <a:endParaRPr lang="en-US" sz="1050" dirty="0"/>
          </a:p>
        </p:txBody>
      </p:sp>
      <p:sp>
        <p:nvSpPr>
          <p:cNvPr id="10" name="Text 7"/>
          <p:cNvSpPr txBox="1"/>
          <p:nvPr/>
        </p:nvSpPr>
        <p:spPr>
          <a:xfrm>
            <a:off x="777240" y="2578608"/>
            <a:ext cx="4846320" cy="914400"/>
          </a:xfrm>
          <a:prstGeom prst="rect">
            <a:avLst/>
          </a:prstGeom>
          <a:noFill/>
          <a:ln/>
        </p:spPr>
        <p:txBody>
          <a:bodyPr wrap="square" lIns="0" tIns="0" rIns="0" bIns="0" rtlCol="0" anchor="ctr"/>
          <a:lstStyle/>
          <a:p>
            <a:pPr marL="0" indent="0">
              <a:buNone/>
            </a:pPr>
            <a:r>
              <a:rPr lang="en-US" sz="5000" b="1" dirty="0">
                <a:solidFill>
                  <a:srgbClr val="6D2E46"/>
                </a:solidFill>
                <a:latin typeface="Georgia" pitchFamily="34" charset="0"/>
                <a:ea typeface="Georgia" pitchFamily="34" charset="-122"/>
                <a:cs typeface="Georgia" pitchFamily="34" charset="-120"/>
              </a:rPr>
              <a:t>$5,580</a:t>
            </a:r>
            <a:endParaRPr lang="en-US" sz="5000" dirty="0"/>
          </a:p>
        </p:txBody>
      </p:sp>
      <p:sp>
        <p:nvSpPr>
          <p:cNvPr id="11" name="Text 8"/>
          <p:cNvSpPr txBox="1"/>
          <p:nvPr/>
        </p:nvSpPr>
        <p:spPr>
          <a:xfrm>
            <a:off x="777240" y="3474720"/>
            <a:ext cx="4846320" cy="685800"/>
          </a:xfrm>
          <a:prstGeom prst="rect">
            <a:avLst/>
          </a:prstGeom>
          <a:noFill/>
          <a:ln/>
        </p:spPr>
        <p:txBody>
          <a:bodyPr wrap="square" lIns="0" tIns="0" rIns="0" bIns="0" rtlCol="0" anchor="ctr"/>
          <a:lstStyle/>
          <a:p>
            <a:pPr marL="0" indent="0">
              <a:buNone/>
            </a:pPr>
            <a:r>
              <a:rPr lang="en-US" sz="1300" dirty="0">
                <a:solidFill>
                  <a:srgbClr val="1E293B"/>
                </a:solidFill>
                <a:latin typeface="Segoe UI" pitchFamily="34" charset="0"/>
                <a:ea typeface="Segoe UI" pitchFamily="34" charset="-122"/>
                <a:cs typeface="Segoe UI" pitchFamily="34" charset="-120"/>
              </a:rPr>
              <a:t>in tuition value for the same 14 credits — nearly three times the community college figure.</a:t>
            </a:r>
            <a:endParaRPr lang="en-US" sz="1300" dirty="0"/>
          </a:p>
        </p:txBody>
      </p:sp>
      <p:sp>
        <p:nvSpPr>
          <p:cNvPr id="12" name="Text 9"/>
          <p:cNvSpPr txBox="1"/>
          <p:nvPr/>
        </p:nvSpPr>
        <p:spPr>
          <a:xfrm>
            <a:off x="777240" y="4206240"/>
            <a:ext cx="4846320" cy="822960"/>
          </a:xfrm>
          <a:prstGeom prst="rect">
            <a:avLst/>
          </a:prstGeom>
          <a:noFill/>
          <a:ln/>
        </p:spPr>
        <p:txBody>
          <a:bodyPr wrap="square" lIns="0" tIns="0" rIns="0" bIns="0" rtlCol="0" anchor="ctr"/>
          <a:lstStyle/>
          <a:p>
            <a:pPr marL="0" indent="0">
              <a:buNone/>
            </a:pPr>
            <a:r>
              <a:rPr lang="en-US" sz="1000" i="1" dirty="0">
                <a:solidFill>
                  <a:srgbClr val="64748B"/>
                </a:solidFill>
                <a:latin typeface="Segoe UI" pitchFamily="34" charset="0"/>
                <a:ea typeface="Segoe UI" pitchFamily="34" charset="-122"/>
                <a:cs typeface="Segoe UI" pitchFamily="34" charset="-120"/>
              </a:rPr>
              <a:t>14 credits × the 2025-26 national average in-state public 4-year rate ($11,950/year, College Board Trends in College Pricing and Student Aid 2025).</a:t>
            </a:r>
            <a:endParaRPr lang="en-US" sz="1000" dirty="0"/>
          </a:p>
        </p:txBody>
      </p:sp>
      <p:sp>
        <p:nvSpPr>
          <p:cNvPr id="13" name="Shape 10"/>
          <p:cNvSpPr/>
          <p:nvPr/>
        </p:nvSpPr>
        <p:spPr>
          <a:xfrm>
            <a:off x="6080760" y="2103120"/>
            <a:ext cx="5532120" cy="3246120"/>
          </a:xfrm>
          <a:prstGeom prst="rect">
            <a:avLst/>
          </a:prstGeom>
          <a:solidFill>
            <a:srgbClr val="0D1B4B"/>
          </a:solidFill>
          <a:ln/>
        </p:spPr>
        <p:txBody>
          <a:bodyPr/>
          <a:lstStyle/>
          <a:p>
            <a:endParaRPr lang="en-US"/>
          </a:p>
        </p:txBody>
      </p:sp>
      <p:sp>
        <p:nvSpPr>
          <p:cNvPr id="14" name="Text 11"/>
          <p:cNvSpPr txBox="1"/>
          <p:nvPr/>
        </p:nvSpPr>
        <p:spPr>
          <a:xfrm>
            <a:off x="6309360" y="2286000"/>
            <a:ext cx="5029200" cy="320040"/>
          </a:xfrm>
          <a:prstGeom prst="rect">
            <a:avLst/>
          </a:prstGeom>
          <a:noFill/>
          <a:ln/>
        </p:spPr>
        <p:txBody>
          <a:bodyPr wrap="square" lIns="0" tIns="0" rIns="0" bIns="0" rtlCol="0" anchor="ctr"/>
          <a:lstStyle/>
          <a:p>
            <a:pPr marL="0" indent="0">
              <a:buNone/>
            </a:pPr>
            <a:r>
              <a:rPr lang="en-US" sz="1050" b="1" kern="0" spc="100" dirty="0">
                <a:solidFill>
                  <a:srgbClr val="E8A020"/>
                </a:solidFill>
                <a:latin typeface="Segoe UI" pitchFamily="34" charset="0"/>
                <a:ea typeface="Segoe UI" pitchFamily="34" charset="-122"/>
                <a:cs typeface="Segoe UI" pitchFamily="34" charset="-120"/>
              </a:rPr>
              <a:t>AND THE TIME</a:t>
            </a:r>
            <a:endParaRPr lang="en-US" sz="1050" dirty="0"/>
          </a:p>
        </p:txBody>
      </p:sp>
      <p:sp>
        <p:nvSpPr>
          <p:cNvPr id="15" name="Text 12"/>
          <p:cNvSpPr txBox="1"/>
          <p:nvPr/>
        </p:nvSpPr>
        <p:spPr>
          <a:xfrm>
            <a:off x="6309360" y="2606040"/>
            <a:ext cx="5029200" cy="548640"/>
          </a:xfrm>
          <a:prstGeom prst="rect">
            <a:avLst/>
          </a:prstGeom>
          <a:noFill/>
          <a:ln/>
        </p:spPr>
        <p:txBody>
          <a:bodyPr wrap="square" lIns="0" tIns="0" rIns="0" bIns="0" rtlCol="0" anchor="ctr"/>
          <a:lstStyle/>
          <a:p>
            <a:pPr marL="0" indent="0">
              <a:buNone/>
            </a:pPr>
            <a:r>
              <a:rPr lang="en-US" sz="2400" b="1" dirty="0">
                <a:solidFill>
                  <a:srgbClr val="FFFFFF"/>
                </a:solidFill>
                <a:latin typeface="Georgia" pitchFamily="34" charset="0"/>
                <a:ea typeface="Georgia" pitchFamily="34" charset="-122"/>
                <a:cs typeface="Georgia" pitchFamily="34" charset="-120"/>
              </a:rPr>
              <a:t>Nearly a full semester</a:t>
            </a:r>
            <a:endParaRPr lang="en-US" sz="2400" dirty="0"/>
          </a:p>
        </p:txBody>
      </p:sp>
      <p:sp>
        <p:nvSpPr>
          <p:cNvPr id="16" name="Text 13"/>
          <p:cNvSpPr txBox="1"/>
          <p:nvPr/>
        </p:nvSpPr>
        <p:spPr>
          <a:xfrm>
            <a:off x="6309360" y="3200400"/>
            <a:ext cx="5029200" cy="640080"/>
          </a:xfrm>
          <a:prstGeom prst="rect">
            <a:avLst/>
          </a:prstGeom>
          <a:noFill/>
          <a:ln/>
        </p:spPr>
        <p:txBody>
          <a:bodyPr wrap="square" lIns="0" tIns="0" rIns="0" bIns="0" rtlCol="0" anchor="ctr"/>
          <a:lstStyle/>
          <a:p>
            <a:pPr marL="0" indent="0">
              <a:buNone/>
            </a:pPr>
            <a:r>
              <a:rPr lang="en-US" sz="1200" dirty="0">
                <a:solidFill>
                  <a:srgbClr val="E4E9F7"/>
                </a:solidFill>
                <a:latin typeface="Segoe UI" pitchFamily="34" charset="0"/>
                <a:ea typeface="Segoe UI" pitchFamily="34" charset="-122"/>
                <a:cs typeface="Segoe UI" pitchFamily="34" charset="-120"/>
              </a:rPr>
              <a:t>14 credits is close to a standard full-time semester course load (12-15 credits) at most public universities.</a:t>
            </a:r>
            <a:endParaRPr lang="en-US" sz="1200" dirty="0"/>
          </a:p>
        </p:txBody>
      </p:sp>
      <p:sp>
        <p:nvSpPr>
          <p:cNvPr id="17" name="Text 14"/>
          <p:cNvSpPr txBox="1"/>
          <p:nvPr/>
        </p:nvSpPr>
        <p:spPr>
          <a:xfrm>
            <a:off x="6309360" y="3977640"/>
            <a:ext cx="5029200" cy="1234440"/>
          </a:xfrm>
          <a:prstGeom prst="rect">
            <a:avLst/>
          </a:prstGeom>
          <a:noFill/>
          <a:ln/>
        </p:spPr>
        <p:txBody>
          <a:bodyPr wrap="square" lIns="0" tIns="0" rIns="0" bIns="0" rtlCol="0" anchor="ctr"/>
          <a:lstStyle/>
          <a:p>
            <a:pPr marL="0" indent="0">
              <a:buNone/>
            </a:pPr>
            <a:r>
              <a:rPr lang="en-US" sz="1050" i="1" dirty="0">
                <a:solidFill>
                  <a:srgbClr val="C6CEE8"/>
                </a:solidFill>
                <a:latin typeface="Segoe UI" pitchFamily="34" charset="0"/>
                <a:ea typeface="Segoe UI" pitchFamily="34" charset="-122"/>
                <a:cs typeface="Segoe UI" pitchFamily="34" charset="-120"/>
              </a:rPr>
              <a:t>Research on accelerated learning credit finds it mainly improves the odds of graduating on time — in four years — rather than always shaving off a full semester. Staying on track is the bigger win, not just going faster.</a:t>
            </a:r>
            <a:endParaRPr lang="en-US" sz="1050" dirty="0"/>
          </a:p>
        </p:txBody>
      </p:sp>
      <p:sp>
        <p:nvSpPr>
          <p:cNvPr id="18" name="Shape 15"/>
          <p:cNvSpPr/>
          <p:nvPr/>
        </p:nvSpPr>
        <p:spPr>
          <a:xfrm>
            <a:off x="548640" y="5577840"/>
            <a:ext cx="11064240" cy="685800"/>
          </a:xfrm>
          <a:prstGeom prst="rect">
            <a:avLst/>
          </a:prstGeom>
          <a:solidFill>
            <a:srgbClr val="1C7293"/>
          </a:solidFill>
          <a:ln/>
        </p:spPr>
        <p:txBody>
          <a:bodyPr/>
          <a:lstStyle/>
          <a:p>
            <a:endParaRPr lang="en-US"/>
          </a:p>
        </p:txBody>
      </p:sp>
      <p:sp>
        <p:nvSpPr>
          <p:cNvPr id="19" name="Text 16"/>
          <p:cNvSpPr txBox="1"/>
          <p:nvPr/>
        </p:nvSpPr>
        <p:spPr>
          <a:xfrm>
            <a:off x="822960" y="5577840"/>
            <a:ext cx="10515600" cy="685800"/>
          </a:xfrm>
          <a:prstGeom prst="rect">
            <a:avLst/>
          </a:prstGeom>
          <a:noFill/>
          <a:ln/>
        </p:spPr>
        <p:txBody>
          <a:bodyPr wrap="square" lIns="0" tIns="0" rIns="0" bIns="0" rtlCol="0" anchor="ctr"/>
          <a:lstStyle/>
          <a:p>
            <a:pPr marL="0" indent="0" algn="ctr">
              <a:buNone/>
            </a:pPr>
            <a:r>
              <a:rPr lang="en-US" sz="1250" b="1" dirty="0">
                <a:solidFill>
                  <a:srgbClr val="FFFFFF"/>
                </a:solidFill>
                <a:latin typeface="Georgia" pitchFamily="34" charset="0"/>
                <a:ea typeface="Georgia" pitchFamily="34" charset="-122"/>
                <a:cs typeface="Georgia" pitchFamily="34" charset="-120"/>
              </a:rPr>
              <a:t>Multiply this by a full flipped cohort, and the pathway isn't just closing an equity gap — it's saving real families real tuition dollars, year after year.</a:t>
            </a:r>
            <a:endParaRPr lang="en-US" sz="1250" dirty="0"/>
          </a:p>
        </p:txBody>
      </p:sp>
      <p:sp>
        <p:nvSpPr>
          <p:cNvPr id="20" name="Text 17"/>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1 of 2</a:t>
            </a:r>
            <a:endParaRPr lang="en-US" sz="1000" dirty="0"/>
          </a:p>
        </p:txBody>
      </p:sp>
      <p:sp>
        <p:nvSpPr>
          <p:cNvPr id="21" name="Text 18"/>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a:hlinkClick r:id="rId3" action="ppaction://hlinksldjump"/>
          </p:cNvPr>
          <p:cNvSpPr/>
          <p:nvPr/>
        </p:nvSpPr>
        <p:spPr>
          <a:xfrm>
            <a:off x="11414455" y="320040"/>
            <a:ext cx="457200" cy="457200"/>
          </a:xfrm>
          <a:prstGeom prst="ellipse">
            <a:avLst/>
          </a:prstGeom>
          <a:solidFill>
            <a:srgbClr val="F4F6FB"/>
          </a:solidFill>
          <a:ln/>
        </p:spPr>
        <p:txBody>
          <a:bodyPr/>
          <a:lstStyle/>
          <a:p>
            <a:endParaRPr lang="en-US"/>
          </a:p>
        </p:txBody>
      </p:sp>
      <p:pic>
        <p:nvPicPr>
          <p:cNvPr id="3" name="Image 0" descr="/home/claude/icons/icon_home_0D1B4B.png">
            <a:hlinkClick r:id="rId3" action="ppaction://hlinksldjump"/>
          </p:cNvPr>
          <p:cNvPicPr>
            <a:picLocks noChangeAspect="1"/>
          </p:cNvPicPr>
          <p:nvPr/>
        </p:nvPicPr>
        <p:blipFill>
          <a:blip r:embed="rId4"/>
          <a:stretch>
            <a:fillRect/>
          </a:stretch>
        </p:blipFill>
        <p:spPr>
          <a:xfrm>
            <a:off x="11505895" y="411480"/>
            <a:ext cx="274320" cy="274320"/>
          </a:xfrm>
          <a:prstGeom prst="rect">
            <a:avLst/>
          </a:prstGeom>
        </p:spPr>
      </p:pic>
      <p:sp>
        <p:nvSpPr>
          <p:cNvPr id="4" name="Shape 1"/>
          <p:cNvSpPr/>
          <p:nvPr/>
        </p:nvSpPr>
        <p:spPr>
          <a:xfrm>
            <a:off x="548640" y="457200"/>
            <a:ext cx="3931920" cy="310896"/>
          </a:xfrm>
          <a:prstGeom prst="rect">
            <a:avLst/>
          </a:prstGeom>
          <a:solidFill>
            <a:srgbClr val="0D1B4B"/>
          </a:solidFill>
          <a:ln/>
        </p:spPr>
        <p:txBody>
          <a:bodyPr/>
          <a:lstStyle/>
          <a:p>
            <a:endParaRPr lang="en-US"/>
          </a:p>
        </p:txBody>
      </p:sp>
      <p:sp>
        <p:nvSpPr>
          <p:cNvPr id="5" name="Text 2"/>
          <p:cNvSpPr txBox="1"/>
          <p:nvPr/>
        </p:nvSpPr>
        <p:spPr>
          <a:xfrm>
            <a:off x="548640" y="448056"/>
            <a:ext cx="393192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TEACHING IT, NOT JUST OFFERING IT</a:t>
            </a:r>
            <a:endParaRPr lang="en-US" sz="1100" dirty="0"/>
          </a:p>
        </p:txBody>
      </p:sp>
      <p:sp>
        <p:nvSpPr>
          <p:cNvPr id="6" name="Text 3"/>
          <p:cNvSpPr txBox="1"/>
          <p:nvPr/>
        </p:nvSpPr>
        <p:spPr>
          <a:xfrm>
            <a:off x="548640" y="868680"/>
            <a:ext cx="10972800" cy="731520"/>
          </a:xfrm>
          <a:prstGeom prst="rect">
            <a:avLst/>
          </a:prstGeom>
          <a:noFill/>
          <a:ln/>
        </p:spPr>
        <p:txBody>
          <a:bodyPr wrap="square" lIns="0" tIns="0" rIns="0" bIns="0" rtlCol="0" anchor="ctr"/>
          <a:lstStyle/>
          <a:p>
            <a:pPr marL="0" indent="0">
              <a:buNone/>
            </a:pPr>
            <a:r>
              <a:rPr lang="en-US" sz="2800" b="1" dirty="0">
                <a:solidFill>
                  <a:srgbClr val="0D1B4B"/>
                </a:solidFill>
                <a:latin typeface="Georgia" pitchFamily="34" charset="0"/>
                <a:ea typeface="Georgia" pitchFamily="34" charset="-122"/>
                <a:cs typeface="Georgia" pitchFamily="34" charset="-120"/>
              </a:rPr>
              <a:t>What Access Actually Requires</a:t>
            </a:r>
            <a:endParaRPr lang="en-US" sz="2800" dirty="0"/>
          </a:p>
        </p:txBody>
      </p:sp>
      <p:sp>
        <p:nvSpPr>
          <p:cNvPr id="7" name="Text 4"/>
          <p:cNvSpPr txBox="1"/>
          <p:nvPr/>
        </p:nvSpPr>
        <p:spPr>
          <a:xfrm>
            <a:off x="548640" y="1554480"/>
            <a:ext cx="10789920" cy="457200"/>
          </a:xfrm>
          <a:prstGeom prst="rect">
            <a:avLst/>
          </a:prstGeom>
          <a:noFill/>
          <a:ln/>
        </p:spPr>
        <p:txBody>
          <a:bodyPr wrap="square" lIns="0" tIns="0" rIns="0" bIns="0" rtlCol="0" anchor="ctr"/>
          <a:lstStyle/>
          <a:p>
            <a:pPr marL="0" indent="0">
              <a:buNone/>
            </a:pPr>
            <a:r>
              <a:rPr lang="en-US" sz="1400" i="1" dirty="0">
                <a:solidFill>
                  <a:srgbClr val="64748B"/>
                </a:solidFill>
                <a:latin typeface="Segoe UI" pitchFamily="34" charset="0"/>
                <a:ea typeface="Segoe UI" pitchFamily="34" charset="-122"/>
                <a:cs typeface="Segoe UI" pitchFamily="34" charset="-120"/>
              </a:rPr>
              <a:t>A signed articulation agreement gets students into the room. It doesn't get them through it.</a:t>
            </a:r>
            <a:endParaRPr lang="en-US" sz="1400" dirty="0"/>
          </a:p>
        </p:txBody>
      </p:sp>
      <p:sp>
        <p:nvSpPr>
          <p:cNvPr id="8" name="Shape 5"/>
          <p:cNvSpPr/>
          <p:nvPr/>
        </p:nvSpPr>
        <p:spPr>
          <a:xfrm>
            <a:off x="548640" y="2240280"/>
            <a:ext cx="6309360" cy="3703320"/>
          </a:xfrm>
          <a:prstGeom prst="rect">
            <a:avLst/>
          </a:prstGeom>
          <a:solidFill>
            <a:srgbClr val="F4F6FB"/>
          </a:solidFill>
          <a:ln/>
        </p:spPr>
        <p:txBody>
          <a:bodyPr/>
          <a:lstStyle/>
          <a:p>
            <a:endParaRPr lang="en-US"/>
          </a:p>
        </p:txBody>
      </p:sp>
      <p:sp>
        <p:nvSpPr>
          <p:cNvPr id="9" name="Text 6"/>
          <p:cNvSpPr txBox="1"/>
          <p:nvPr/>
        </p:nvSpPr>
        <p:spPr>
          <a:xfrm>
            <a:off x="777240" y="2423160"/>
            <a:ext cx="5852160" cy="457200"/>
          </a:xfrm>
          <a:prstGeom prst="rect">
            <a:avLst/>
          </a:prstGeom>
          <a:noFill/>
          <a:ln/>
        </p:spPr>
        <p:txBody>
          <a:bodyPr wrap="square" lIns="0" tIns="0" rIns="0" bIns="0" rtlCol="0" anchor="ctr"/>
          <a:lstStyle/>
          <a:p>
            <a:pPr marL="0" indent="0">
              <a:buNone/>
            </a:pPr>
            <a:r>
              <a:rPr lang="en-US" sz="1100" b="1" kern="0" spc="80" dirty="0">
                <a:solidFill>
                  <a:srgbClr val="1C7293"/>
                </a:solidFill>
                <a:latin typeface="Segoe UI" pitchFamily="34" charset="0"/>
                <a:ea typeface="Segoe UI" pitchFamily="34" charset="-122"/>
                <a:cs typeface="Segoe UI" pitchFamily="34" charset="-120"/>
              </a:rPr>
              <a:t>IN MY OWN CLASSROOM, TEACHING DUAL CREDIT AT AN ALTERNATIVE SCHOOL</a:t>
            </a:r>
            <a:endParaRPr lang="en-US" sz="1100" dirty="0"/>
          </a:p>
        </p:txBody>
      </p:sp>
      <p:sp>
        <p:nvSpPr>
          <p:cNvPr id="10" name="Text 7"/>
          <p:cNvSpPr txBox="1"/>
          <p:nvPr/>
        </p:nvSpPr>
        <p:spPr>
          <a:xfrm>
            <a:off x="777240" y="2926080"/>
            <a:ext cx="5852160" cy="1051560"/>
          </a:xfrm>
          <a:prstGeom prst="rect">
            <a:avLst/>
          </a:prstGeom>
          <a:noFill/>
          <a:ln/>
        </p:spPr>
        <p:txBody>
          <a:bodyPr wrap="square" lIns="0" tIns="0" rIns="0" bIns="0" rtlCol="0" anchor="ctr"/>
          <a:lstStyle/>
          <a:p>
            <a:pPr marL="0" indent="0">
              <a:lnSpc>
                <a:spcPct val="115000"/>
              </a:lnSpc>
              <a:buNone/>
            </a:pPr>
            <a:r>
              <a:rPr lang="en-US" sz="1250" dirty="0">
                <a:solidFill>
                  <a:srgbClr val="1E293B"/>
                </a:solidFill>
                <a:latin typeface="Segoe UI" pitchFamily="34" charset="0"/>
                <a:ea typeface="Segoe UI" pitchFamily="34" charset="-122"/>
                <a:cs typeface="Segoe UI" pitchFamily="34" charset="-120"/>
              </a:rPr>
              <a:t>The work was the same rigor as any college classroom. But a lot of my students were strong verbal communicators who struggled with writing — and a writing-only classroom would have quietly filtered them out before they ever got a fair shot.</a:t>
            </a:r>
            <a:endParaRPr lang="en-US" sz="1250" dirty="0"/>
          </a:p>
        </p:txBody>
      </p:sp>
      <p:sp>
        <p:nvSpPr>
          <p:cNvPr id="11" name="Text 8"/>
          <p:cNvSpPr txBox="1"/>
          <p:nvPr/>
        </p:nvSpPr>
        <p:spPr>
          <a:xfrm>
            <a:off x="777240" y="4069080"/>
            <a:ext cx="5852160" cy="1051560"/>
          </a:xfrm>
          <a:prstGeom prst="rect">
            <a:avLst/>
          </a:prstGeom>
          <a:noFill/>
          <a:ln/>
        </p:spPr>
        <p:txBody>
          <a:bodyPr wrap="square" lIns="0" tIns="0" rIns="0" bIns="0" rtlCol="0" anchor="ctr"/>
          <a:lstStyle/>
          <a:p>
            <a:pPr marL="0" indent="0">
              <a:lnSpc>
                <a:spcPct val="115000"/>
              </a:lnSpc>
              <a:buNone/>
            </a:pPr>
            <a:r>
              <a:rPr lang="en-US" sz="1250" dirty="0">
                <a:solidFill>
                  <a:srgbClr val="1E293B"/>
                </a:solidFill>
                <a:latin typeface="Segoe UI" pitchFamily="34" charset="0"/>
                <a:ea typeface="Segoe UI" pitchFamily="34" charset="-122"/>
                <a:cs typeface="Segoe UI" pitchFamily="34" charset="-120"/>
              </a:rPr>
              <a:t>So I flipped the class. Students could demonstrate mastery through presentations — explaining their plan and reasoning out loud — instead of only through a paper. Same standard. Same rigor. A different door to walk through it.</a:t>
            </a:r>
            <a:endParaRPr lang="en-US" sz="1250" dirty="0"/>
          </a:p>
        </p:txBody>
      </p:sp>
      <p:sp>
        <p:nvSpPr>
          <p:cNvPr id="12" name="Text 9"/>
          <p:cNvSpPr txBox="1"/>
          <p:nvPr/>
        </p:nvSpPr>
        <p:spPr>
          <a:xfrm>
            <a:off x="777240" y="5257800"/>
            <a:ext cx="5852160" cy="457200"/>
          </a:xfrm>
          <a:prstGeom prst="rect">
            <a:avLst/>
          </a:prstGeom>
          <a:noFill/>
          <a:ln/>
        </p:spPr>
        <p:txBody>
          <a:bodyPr wrap="square" lIns="0" tIns="0" rIns="0" bIns="0" rtlCol="0" anchor="ctr"/>
          <a:lstStyle/>
          <a:p>
            <a:pPr marL="0" indent="0">
              <a:buNone/>
            </a:pPr>
            <a:r>
              <a:rPr lang="en-US" sz="1250" b="1" i="1" dirty="0">
                <a:solidFill>
                  <a:srgbClr val="6D2E46"/>
                </a:solidFill>
                <a:latin typeface="Georgia" pitchFamily="34" charset="0"/>
                <a:ea typeface="Georgia" pitchFamily="34" charset="-122"/>
                <a:cs typeface="Georgia" pitchFamily="34" charset="-120"/>
              </a:rPr>
              <a:t>That's the part a partnership agreement can't do for you.</a:t>
            </a:r>
            <a:endParaRPr lang="en-US" sz="1250" dirty="0"/>
          </a:p>
        </p:txBody>
      </p:sp>
      <p:sp>
        <p:nvSpPr>
          <p:cNvPr id="13" name="Shape 10"/>
          <p:cNvSpPr/>
          <p:nvPr/>
        </p:nvSpPr>
        <p:spPr>
          <a:xfrm>
            <a:off x="7086600" y="2240280"/>
            <a:ext cx="4526280" cy="3703320"/>
          </a:xfrm>
          <a:prstGeom prst="rect">
            <a:avLst/>
          </a:prstGeom>
          <a:solidFill>
            <a:srgbClr val="0D1B4B"/>
          </a:solidFill>
          <a:ln/>
        </p:spPr>
        <p:txBody>
          <a:bodyPr/>
          <a:lstStyle/>
          <a:p>
            <a:endParaRPr lang="en-US"/>
          </a:p>
        </p:txBody>
      </p:sp>
      <p:sp>
        <p:nvSpPr>
          <p:cNvPr id="14" name="Text 11"/>
          <p:cNvSpPr txBox="1"/>
          <p:nvPr/>
        </p:nvSpPr>
        <p:spPr>
          <a:xfrm>
            <a:off x="7315200" y="2468880"/>
            <a:ext cx="4069080" cy="320040"/>
          </a:xfrm>
          <a:prstGeom prst="rect">
            <a:avLst/>
          </a:prstGeom>
          <a:noFill/>
          <a:ln/>
        </p:spPr>
        <p:txBody>
          <a:bodyPr wrap="square" lIns="0" tIns="0" rIns="0" bIns="0" rtlCol="0" anchor="ctr"/>
          <a:lstStyle/>
          <a:p>
            <a:pPr marL="0" indent="0">
              <a:buNone/>
            </a:pPr>
            <a:r>
              <a:rPr lang="en-US" sz="1100" b="1" kern="0" spc="120" dirty="0">
                <a:solidFill>
                  <a:srgbClr val="E8A020"/>
                </a:solidFill>
                <a:latin typeface="Segoe UI" pitchFamily="34" charset="0"/>
                <a:ea typeface="Segoe UI" pitchFamily="34" charset="-122"/>
                <a:cs typeface="Segoe UI" pitchFamily="34" charset="-120"/>
              </a:rPr>
              <a:t>THE PRINCIPLE</a:t>
            </a:r>
            <a:endParaRPr lang="en-US" sz="1100" dirty="0"/>
          </a:p>
        </p:txBody>
      </p:sp>
      <p:sp>
        <p:nvSpPr>
          <p:cNvPr id="15" name="Text 12"/>
          <p:cNvSpPr txBox="1"/>
          <p:nvPr/>
        </p:nvSpPr>
        <p:spPr>
          <a:xfrm>
            <a:off x="7315200" y="2834640"/>
            <a:ext cx="4069080" cy="1005840"/>
          </a:xfrm>
          <a:prstGeom prst="rect">
            <a:avLst/>
          </a:prstGeom>
          <a:noFill/>
          <a:ln/>
        </p:spPr>
        <p:txBody>
          <a:bodyPr wrap="square" lIns="0" tIns="0" rIns="0" bIns="0" rtlCol="0" anchor="ctr"/>
          <a:lstStyle/>
          <a:p>
            <a:pPr marL="0" indent="0">
              <a:lnSpc>
                <a:spcPct val="115000"/>
              </a:lnSpc>
              <a:buNone/>
            </a:pPr>
            <a:r>
              <a:rPr lang="en-US" sz="1600" b="1" dirty="0">
                <a:solidFill>
                  <a:srgbClr val="FFFFFF"/>
                </a:solidFill>
                <a:latin typeface="Georgia" pitchFamily="34" charset="0"/>
                <a:ea typeface="Georgia" pitchFamily="34" charset="-122"/>
                <a:cs typeface="Georgia" pitchFamily="34" charset="-120"/>
              </a:rPr>
              <a:t>If a dual credit classroom only rewards strong writers, it isn't actually accessible.</a:t>
            </a:r>
            <a:endParaRPr lang="en-US" sz="1600" dirty="0"/>
          </a:p>
        </p:txBody>
      </p:sp>
      <p:sp>
        <p:nvSpPr>
          <p:cNvPr id="16" name="Text 13"/>
          <p:cNvSpPr txBox="1"/>
          <p:nvPr/>
        </p:nvSpPr>
        <p:spPr>
          <a:xfrm>
            <a:off x="7315200" y="3977640"/>
            <a:ext cx="4069080" cy="914400"/>
          </a:xfrm>
          <a:prstGeom prst="rect">
            <a:avLst/>
          </a:prstGeom>
          <a:noFill/>
          <a:ln/>
        </p:spPr>
        <p:txBody>
          <a:bodyPr wrap="square" lIns="0" tIns="0" rIns="0" bIns="0" rtlCol="0" anchor="ctr"/>
          <a:lstStyle/>
          <a:p>
            <a:pPr marL="0" indent="0">
              <a:lnSpc>
                <a:spcPct val="120000"/>
              </a:lnSpc>
              <a:buNone/>
            </a:pPr>
            <a:r>
              <a:rPr lang="en-US" sz="1250" dirty="0">
                <a:solidFill>
                  <a:srgbClr val="E4E9F7"/>
                </a:solidFill>
                <a:latin typeface="Segoe UI" pitchFamily="34" charset="0"/>
                <a:ea typeface="Segoe UI" pitchFamily="34" charset="-122"/>
                <a:cs typeface="Segoe UI" pitchFamily="34" charset="-120"/>
              </a:rPr>
              <a:t>It's just gatekeeping that moved one room over — now with a college's name on it instead of the high school's.</a:t>
            </a:r>
            <a:endParaRPr lang="en-US" sz="1250" dirty="0"/>
          </a:p>
        </p:txBody>
      </p:sp>
      <p:sp>
        <p:nvSpPr>
          <p:cNvPr id="17" name="Text 14"/>
          <p:cNvSpPr txBox="1"/>
          <p:nvPr/>
        </p:nvSpPr>
        <p:spPr>
          <a:xfrm>
            <a:off x="7315200" y="5029200"/>
            <a:ext cx="4069080" cy="822960"/>
          </a:xfrm>
          <a:prstGeom prst="rect">
            <a:avLst/>
          </a:prstGeom>
          <a:noFill/>
          <a:ln/>
        </p:spPr>
        <p:txBody>
          <a:bodyPr wrap="square" lIns="0" tIns="0" rIns="0" bIns="0" rtlCol="0" anchor="ctr"/>
          <a:lstStyle/>
          <a:p>
            <a:pPr marL="0" indent="0">
              <a:lnSpc>
                <a:spcPct val="115000"/>
              </a:lnSpc>
              <a:buNone/>
            </a:pPr>
            <a:r>
              <a:rPr lang="en-US" sz="1100" i="1" dirty="0">
                <a:solidFill>
                  <a:srgbClr val="C6CEE8"/>
                </a:solidFill>
                <a:latin typeface="Segoe UI" pitchFamily="34" charset="0"/>
                <a:ea typeface="Segoe UI" pitchFamily="34" charset="-122"/>
                <a:cs typeface="Segoe UI" pitchFamily="34" charset="-120"/>
              </a:rPr>
              <a:t>Equity isn't finished when the articulation agreement is signed. It's finished when every student in the room has a real path to demonstrate mastery — not just the ones who write well under timed conditions.</a:t>
            </a:r>
            <a:endParaRPr lang="en-US" sz="1100" dirty="0"/>
          </a:p>
        </p:txBody>
      </p:sp>
      <p:sp>
        <p:nvSpPr>
          <p:cNvPr id="18" name="Text 15"/>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1 of 2</a:t>
            </a:r>
            <a:endParaRPr lang="en-US" sz="1000" dirty="0"/>
          </a:p>
        </p:txBody>
      </p:sp>
      <p:sp>
        <p:nvSpPr>
          <p:cNvPr id="19" name="Text 16"/>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4F6FB"/>
        </a:solidFill>
        <a:effectLst/>
      </p:bgPr>
    </p:bg>
    <p:spTree>
      <p:nvGrpSpPr>
        <p:cNvPr id="1" name=""/>
        <p:cNvGrpSpPr/>
        <p:nvPr/>
      </p:nvGrpSpPr>
      <p:grpSpPr>
        <a:xfrm>
          <a:off x="0" y="0"/>
          <a:ext cx="0" cy="0"/>
          <a:chOff x="0" y="0"/>
          <a:chExt cx="0" cy="0"/>
        </a:xfrm>
      </p:grpSpPr>
      <p:sp>
        <p:nvSpPr>
          <p:cNvPr id="2" name="Shape 0">
            <a:hlinkClick r:id="rId3" action="ppaction://hlinksldjump"/>
          </p:cNvPr>
          <p:cNvSpPr/>
          <p:nvPr/>
        </p:nvSpPr>
        <p:spPr>
          <a:xfrm>
            <a:off x="11414455" y="320040"/>
            <a:ext cx="457200" cy="457200"/>
          </a:xfrm>
          <a:prstGeom prst="ellipse">
            <a:avLst/>
          </a:prstGeom>
          <a:solidFill>
            <a:srgbClr val="FFFFFF"/>
          </a:solidFill>
          <a:ln/>
        </p:spPr>
        <p:txBody>
          <a:bodyPr/>
          <a:lstStyle/>
          <a:p>
            <a:endParaRPr lang="en-US"/>
          </a:p>
        </p:txBody>
      </p:sp>
      <p:pic>
        <p:nvPicPr>
          <p:cNvPr id="3" name="Image 0" descr="/home/claude/icons/icon_home_0D1B4B.png">
            <a:hlinkClick r:id="rId3" action="ppaction://hlinksldjump"/>
          </p:cNvPr>
          <p:cNvPicPr>
            <a:picLocks noChangeAspect="1"/>
          </p:cNvPicPr>
          <p:nvPr/>
        </p:nvPicPr>
        <p:blipFill>
          <a:blip r:embed="rId4"/>
          <a:stretch>
            <a:fillRect/>
          </a:stretch>
        </p:blipFill>
        <p:spPr>
          <a:xfrm>
            <a:off x="11505895" y="411480"/>
            <a:ext cx="274320" cy="274320"/>
          </a:xfrm>
          <a:prstGeom prst="rect">
            <a:avLst/>
          </a:prstGeom>
        </p:spPr>
      </p:pic>
      <p:sp>
        <p:nvSpPr>
          <p:cNvPr id="4" name="Shape 1"/>
          <p:cNvSpPr/>
          <p:nvPr/>
        </p:nvSpPr>
        <p:spPr>
          <a:xfrm>
            <a:off x="548640" y="457200"/>
            <a:ext cx="1417320" cy="310896"/>
          </a:xfrm>
          <a:prstGeom prst="rect">
            <a:avLst/>
          </a:prstGeom>
          <a:solidFill>
            <a:srgbClr val="0D1B4B"/>
          </a:solidFill>
          <a:ln/>
        </p:spPr>
        <p:txBody>
          <a:bodyPr/>
          <a:lstStyle/>
          <a:p>
            <a:endParaRPr lang="en-US"/>
          </a:p>
        </p:txBody>
      </p:sp>
      <p:sp>
        <p:nvSpPr>
          <p:cNvPr id="5" name="Text 2"/>
          <p:cNvSpPr txBox="1"/>
          <p:nvPr/>
        </p:nvSpPr>
        <p:spPr>
          <a:xfrm>
            <a:off x="548640" y="448056"/>
            <a:ext cx="141732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THE MODEL</a:t>
            </a:r>
            <a:endParaRPr lang="en-US" sz="1100" dirty="0"/>
          </a:p>
        </p:txBody>
      </p:sp>
      <p:sp>
        <p:nvSpPr>
          <p:cNvPr id="6" name="Text 3"/>
          <p:cNvSpPr txBox="1"/>
          <p:nvPr/>
        </p:nvSpPr>
        <p:spPr>
          <a:xfrm>
            <a:off x="548640" y="822960"/>
            <a:ext cx="10972800" cy="731520"/>
          </a:xfrm>
          <a:prstGeom prst="rect">
            <a:avLst/>
          </a:prstGeom>
          <a:noFill/>
          <a:ln/>
        </p:spPr>
        <p:txBody>
          <a:bodyPr wrap="square" lIns="0" tIns="0" rIns="0" bIns="0" rtlCol="0" anchor="ctr"/>
          <a:lstStyle/>
          <a:p>
            <a:pPr marL="0" indent="0">
              <a:buNone/>
            </a:pPr>
            <a:r>
              <a:rPr lang="en-US" sz="2800" b="1" dirty="0">
                <a:solidFill>
                  <a:srgbClr val="0D1B4B"/>
                </a:solidFill>
                <a:latin typeface="Georgia" pitchFamily="34" charset="0"/>
                <a:ea typeface="Georgia" pitchFamily="34" charset="-122"/>
                <a:cs typeface="Georgia" pitchFamily="34" charset="-120"/>
              </a:rPr>
              <a:t>The Pathway Flip Framework™</a:t>
            </a:r>
            <a:endParaRPr lang="en-US" sz="2800" dirty="0"/>
          </a:p>
        </p:txBody>
      </p:sp>
      <p:sp>
        <p:nvSpPr>
          <p:cNvPr id="7" name="Text 4"/>
          <p:cNvSpPr txBox="1"/>
          <p:nvPr/>
        </p:nvSpPr>
        <p:spPr>
          <a:xfrm>
            <a:off x="548640" y="1508760"/>
            <a:ext cx="10515600" cy="457200"/>
          </a:xfrm>
          <a:prstGeom prst="rect">
            <a:avLst/>
          </a:prstGeom>
          <a:noFill/>
          <a:ln/>
        </p:spPr>
        <p:txBody>
          <a:bodyPr wrap="square" lIns="0" tIns="0" rIns="0" bIns="0" rtlCol="0" anchor="ctr"/>
          <a:lstStyle/>
          <a:p>
            <a:pPr marL="0" indent="0">
              <a:buNone/>
            </a:pPr>
            <a:r>
              <a:rPr lang="en-US" sz="1400" i="1" dirty="0">
                <a:solidFill>
                  <a:srgbClr val="64748B"/>
                </a:solidFill>
                <a:latin typeface="Segoe UI" pitchFamily="34" charset="0"/>
                <a:ea typeface="Segoe UI" pitchFamily="34" charset="-122"/>
                <a:cs typeface="Segoe UI" pitchFamily="34" charset="-120"/>
              </a:rPr>
              <a:t>Five replicable steps — for any CTE pathway, in any school.</a:t>
            </a:r>
            <a:endParaRPr lang="en-US" sz="1400" dirty="0"/>
          </a:p>
        </p:txBody>
      </p:sp>
      <p:sp>
        <p:nvSpPr>
          <p:cNvPr id="8" name="Shape 5"/>
          <p:cNvSpPr/>
          <p:nvPr/>
        </p:nvSpPr>
        <p:spPr>
          <a:xfrm>
            <a:off x="1005840" y="2377440"/>
            <a:ext cx="1280160" cy="1280160"/>
          </a:xfrm>
          <a:prstGeom prst="ellipse">
            <a:avLst/>
          </a:prstGeom>
          <a:solidFill>
            <a:srgbClr val="1C7293"/>
          </a:solidFill>
          <a:ln/>
        </p:spPr>
        <p:txBody>
          <a:bodyPr/>
          <a:lstStyle/>
          <a:p>
            <a:endParaRPr lang="en-US"/>
          </a:p>
        </p:txBody>
      </p:sp>
      <p:sp>
        <p:nvSpPr>
          <p:cNvPr id="9" name="Text 6"/>
          <p:cNvSpPr txBox="1"/>
          <p:nvPr/>
        </p:nvSpPr>
        <p:spPr>
          <a:xfrm>
            <a:off x="1005840" y="2377440"/>
            <a:ext cx="1280160" cy="1280160"/>
          </a:xfrm>
          <a:prstGeom prst="rect">
            <a:avLst/>
          </a:prstGeom>
          <a:noFill/>
          <a:ln/>
        </p:spPr>
        <p:txBody>
          <a:bodyPr wrap="square" lIns="0" tIns="0" rIns="0" bIns="0" rtlCol="0" anchor="ctr"/>
          <a:lstStyle/>
          <a:p>
            <a:pPr marL="0" indent="0" algn="ctr">
              <a:buNone/>
            </a:pPr>
            <a:r>
              <a:rPr lang="en-US" sz="2800" b="1" dirty="0">
                <a:solidFill>
                  <a:srgbClr val="FFFFFF"/>
                </a:solidFill>
                <a:latin typeface="Georgia" pitchFamily="34" charset="0"/>
                <a:ea typeface="Georgia" pitchFamily="34" charset="-122"/>
                <a:cs typeface="Georgia" pitchFamily="34" charset="-120"/>
              </a:rPr>
              <a:t>1</a:t>
            </a:r>
            <a:endParaRPr lang="en-US" sz="2800" dirty="0"/>
          </a:p>
        </p:txBody>
      </p:sp>
      <p:sp>
        <p:nvSpPr>
          <p:cNvPr id="10" name="Text 7"/>
          <p:cNvSpPr txBox="1"/>
          <p:nvPr/>
        </p:nvSpPr>
        <p:spPr>
          <a:xfrm>
            <a:off x="548640" y="3840480"/>
            <a:ext cx="2194560" cy="914400"/>
          </a:xfrm>
          <a:prstGeom prst="rect">
            <a:avLst/>
          </a:prstGeom>
          <a:noFill/>
          <a:ln/>
        </p:spPr>
        <p:txBody>
          <a:bodyPr wrap="square" lIns="0" tIns="0" rIns="0" bIns="0" rtlCol="0" anchor="ctr"/>
          <a:lstStyle/>
          <a:p>
            <a:pPr marL="0" indent="0" algn="ctr">
              <a:buNone/>
            </a:pPr>
            <a:r>
              <a:rPr lang="en-US" sz="1400" b="1" dirty="0">
                <a:solidFill>
                  <a:srgbClr val="0D1B4B"/>
                </a:solidFill>
                <a:latin typeface="Georgia" pitchFamily="34" charset="0"/>
                <a:ea typeface="Georgia" pitchFamily="34" charset="-122"/>
                <a:cs typeface="Georgia" pitchFamily="34" charset="-120"/>
              </a:rPr>
              <a:t>Identify</a:t>
            </a:r>
            <a:endParaRPr lang="en-US" sz="1400" dirty="0"/>
          </a:p>
          <a:p>
            <a:pPr marL="0" indent="0" algn="ctr">
              <a:buNone/>
            </a:pPr>
            <a:r>
              <a:rPr lang="en-US" sz="1400" b="1" dirty="0">
                <a:solidFill>
                  <a:srgbClr val="0D1B4B"/>
                </a:solidFill>
                <a:latin typeface="Georgia" pitchFamily="34" charset="0"/>
                <a:ea typeface="Georgia" pitchFamily="34" charset="-122"/>
                <a:cs typeface="Georgia" pitchFamily="34" charset="-120"/>
              </a:rPr>
              <a:t>the Pathway</a:t>
            </a:r>
            <a:endParaRPr lang="en-US" sz="1400" dirty="0"/>
          </a:p>
        </p:txBody>
      </p:sp>
      <p:sp>
        <p:nvSpPr>
          <p:cNvPr id="11" name="Shape 8"/>
          <p:cNvSpPr/>
          <p:nvPr/>
        </p:nvSpPr>
        <p:spPr>
          <a:xfrm>
            <a:off x="2331720" y="2971800"/>
            <a:ext cx="502920" cy="36576"/>
          </a:xfrm>
          <a:prstGeom prst="rect">
            <a:avLst/>
          </a:prstGeom>
          <a:solidFill>
            <a:srgbClr val="64748B"/>
          </a:solidFill>
          <a:ln/>
        </p:spPr>
        <p:txBody>
          <a:bodyPr/>
          <a:lstStyle/>
          <a:p>
            <a:endParaRPr lang="en-US"/>
          </a:p>
        </p:txBody>
      </p:sp>
      <p:sp>
        <p:nvSpPr>
          <p:cNvPr id="12" name="Shape 9"/>
          <p:cNvSpPr/>
          <p:nvPr/>
        </p:nvSpPr>
        <p:spPr>
          <a:xfrm>
            <a:off x="3273552" y="2377440"/>
            <a:ext cx="1280160" cy="1280160"/>
          </a:xfrm>
          <a:prstGeom prst="ellipse">
            <a:avLst/>
          </a:prstGeom>
          <a:solidFill>
            <a:srgbClr val="6D2E46"/>
          </a:solidFill>
          <a:ln/>
        </p:spPr>
        <p:txBody>
          <a:bodyPr/>
          <a:lstStyle/>
          <a:p>
            <a:endParaRPr lang="en-US"/>
          </a:p>
        </p:txBody>
      </p:sp>
      <p:sp>
        <p:nvSpPr>
          <p:cNvPr id="13" name="Text 10"/>
          <p:cNvSpPr txBox="1"/>
          <p:nvPr/>
        </p:nvSpPr>
        <p:spPr>
          <a:xfrm>
            <a:off x="3273552" y="2377440"/>
            <a:ext cx="1280160" cy="1280160"/>
          </a:xfrm>
          <a:prstGeom prst="rect">
            <a:avLst/>
          </a:prstGeom>
          <a:noFill/>
          <a:ln/>
        </p:spPr>
        <p:txBody>
          <a:bodyPr wrap="square" lIns="0" tIns="0" rIns="0" bIns="0" rtlCol="0" anchor="ctr"/>
          <a:lstStyle/>
          <a:p>
            <a:pPr marL="0" indent="0" algn="ctr">
              <a:buNone/>
            </a:pPr>
            <a:r>
              <a:rPr lang="en-US" sz="2800" b="1" dirty="0">
                <a:solidFill>
                  <a:srgbClr val="FFFFFF"/>
                </a:solidFill>
                <a:latin typeface="Georgia" pitchFamily="34" charset="0"/>
                <a:ea typeface="Georgia" pitchFamily="34" charset="-122"/>
                <a:cs typeface="Georgia" pitchFamily="34" charset="-120"/>
              </a:rPr>
              <a:t>2</a:t>
            </a:r>
            <a:endParaRPr lang="en-US" sz="2800" dirty="0"/>
          </a:p>
        </p:txBody>
      </p:sp>
      <p:sp>
        <p:nvSpPr>
          <p:cNvPr id="14" name="Text 11"/>
          <p:cNvSpPr txBox="1"/>
          <p:nvPr/>
        </p:nvSpPr>
        <p:spPr>
          <a:xfrm>
            <a:off x="2816352" y="3840480"/>
            <a:ext cx="2194560" cy="914400"/>
          </a:xfrm>
          <a:prstGeom prst="rect">
            <a:avLst/>
          </a:prstGeom>
          <a:noFill/>
          <a:ln/>
        </p:spPr>
        <p:txBody>
          <a:bodyPr wrap="square" lIns="0" tIns="0" rIns="0" bIns="0" rtlCol="0" anchor="ctr"/>
          <a:lstStyle/>
          <a:p>
            <a:pPr marL="0" indent="0" algn="ctr">
              <a:buNone/>
            </a:pPr>
            <a:r>
              <a:rPr lang="en-US" sz="1400" b="1" dirty="0">
                <a:solidFill>
                  <a:srgbClr val="0D1B4B"/>
                </a:solidFill>
                <a:latin typeface="Georgia" pitchFamily="34" charset="0"/>
                <a:ea typeface="Georgia" pitchFamily="34" charset="-122"/>
                <a:cs typeface="Georgia" pitchFamily="34" charset="-120"/>
              </a:rPr>
              <a:t>Find the</a:t>
            </a:r>
            <a:endParaRPr lang="en-US" sz="1400" dirty="0"/>
          </a:p>
          <a:p>
            <a:pPr marL="0" indent="0" algn="ctr">
              <a:buNone/>
            </a:pPr>
            <a:r>
              <a:rPr lang="en-US" sz="1400" b="1" dirty="0">
                <a:solidFill>
                  <a:srgbClr val="0D1B4B"/>
                </a:solidFill>
                <a:latin typeface="Georgia" pitchFamily="34" charset="0"/>
                <a:ea typeface="Georgia" pitchFamily="34" charset="-122"/>
                <a:cs typeface="Georgia" pitchFamily="34" charset="-120"/>
              </a:rPr>
              <a:t>College Partner</a:t>
            </a:r>
            <a:endParaRPr lang="en-US" sz="1400" dirty="0"/>
          </a:p>
        </p:txBody>
      </p:sp>
      <p:sp>
        <p:nvSpPr>
          <p:cNvPr id="15" name="Shape 12"/>
          <p:cNvSpPr/>
          <p:nvPr/>
        </p:nvSpPr>
        <p:spPr>
          <a:xfrm>
            <a:off x="4599432" y="2971800"/>
            <a:ext cx="502920" cy="36576"/>
          </a:xfrm>
          <a:prstGeom prst="rect">
            <a:avLst/>
          </a:prstGeom>
          <a:solidFill>
            <a:srgbClr val="64748B"/>
          </a:solidFill>
          <a:ln/>
        </p:spPr>
        <p:txBody>
          <a:bodyPr/>
          <a:lstStyle/>
          <a:p>
            <a:endParaRPr lang="en-US"/>
          </a:p>
        </p:txBody>
      </p:sp>
      <p:sp>
        <p:nvSpPr>
          <p:cNvPr id="16" name="Shape 13"/>
          <p:cNvSpPr/>
          <p:nvPr/>
        </p:nvSpPr>
        <p:spPr>
          <a:xfrm>
            <a:off x="5541264" y="2377440"/>
            <a:ext cx="1280160" cy="1280160"/>
          </a:xfrm>
          <a:prstGeom prst="ellipse">
            <a:avLst/>
          </a:prstGeom>
          <a:solidFill>
            <a:srgbClr val="1C7293"/>
          </a:solidFill>
          <a:ln/>
        </p:spPr>
        <p:txBody>
          <a:bodyPr/>
          <a:lstStyle/>
          <a:p>
            <a:endParaRPr lang="en-US"/>
          </a:p>
        </p:txBody>
      </p:sp>
      <p:sp>
        <p:nvSpPr>
          <p:cNvPr id="17" name="Text 14"/>
          <p:cNvSpPr txBox="1"/>
          <p:nvPr/>
        </p:nvSpPr>
        <p:spPr>
          <a:xfrm>
            <a:off x="5541264" y="2377440"/>
            <a:ext cx="1280160" cy="1280160"/>
          </a:xfrm>
          <a:prstGeom prst="rect">
            <a:avLst/>
          </a:prstGeom>
          <a:noFill/>
          <a:ln/>
        </p:spPr>
        <p:txBody>
          <a:bodyPr wrap="square" lIns="0" tIns="0" rIns="0" bIns="0" rtlCol="0" anchor="ctr"/>
          <a:lstStyle/>
          <a:p>
            <a:pPr marL="0" indent="0" algn="ctr">
              <a:buNone/>
            </a:pPr>
            <a:r>
              <a:rPr lang="en-US" sz="2800" b="1" dirty="0">
                <a:solidFill>
                  <a:srgbClr val="FFFFFF"/>
                </a:solidFill>
                <a:latin typeface="Georgia" pitchFamily="34" charset="0"/>
                <a:ea typeface="Georgia" pitchFamily="34" charset="-122"/>
                <a:cs typeface="Georgia" pitchFamily="34" charset="-120"/>
              </a:rPr>
              <a:t>3</a:t>
            </a:r>
            <a:endParaRPr lang="en-US" sz="2800" dirty="0"/>
          </a:p>
        </p:txBody>
      </p:sp>
      <p:sp>
        <p:nvSpPr>
          <p:cNvPr id="18" name="Text 15"/>
          <p:cNvSpPr txBox="1"/>
          <p:nvPr/>
        </p:nvSpPr>
        <p:spPr>
          <a:xfrm>
            <a:off x="5084064" y="3840480"/>
            <a:ext cx="2194560" cy="914400"/>
          </a:xfrm>
          <a:prstGeom prst="rect">
            <a:avLst/>
          </a:prstGeom>
          <a:noFill/>
          <a:ln/>
        </p:spPr>
        <p:txBody>
          <a:bodyPr wrap="square" lIns="0" tIns="0" rIns="0" bIns="0" rtlCol="0" anchor="ctr"/>
          <a:lstStyle/>
          <a:p>
            <a:pPr marL="0" indent="0" algn="ctr">
              <a:buNone/>
            </a:pPr>
            <a:r>
              <a:rPr lang="en-US" sz="1400" b="1" dirty="0">
                <a:solidFill>
                  <a:srgbClr val="0D1B4B"/>
                </a:solidFill>
                <a:latin typeface="Georgia" pitchFamily="34" charset="0"/>
                <a:ea typeface="Georgia" pitchFamily="34" charset="-122"/>
                <a:cs typeface="Georgia" pitchFamily="34" charset="-120"/>
              </a:rPr>
              <a:t>Map Courses</a:t>
            </a:r>
            <a:endParaRPr lang="en-US" sz="1400" dirty="0"/>
          </a:p>
          <a:p>
            <a:pPr marL="0" indent="0" algn="ctr">
              <a:buNone/>
            </a:pPr>
            <a:r>
              <a:rPr lang="en-US" sz="1400" b="1" dirty="0">
                <a:solidFill>
                  <a:srgbClr val="0D1B4B"/>
                </a:solidFill>
                <a:latin typeface="Georgia" pitchFamily="34" charset="0"/>
                <a:ea typeface="Georgia" pitchFamily="34" charset="-122"/>
                <a:cs typeface="Georgia" pitchFamily="34" charset="-120"/>
              </a:rPr>
              <a:t>to Credit</a:t>
            </a:r>
            <a:endParaRPr lang="en-US" sz="1400" dirty="0"/>
          </a:p>
        </p:txBody>
      </p:sp>
      <p:sp>
        <p:nvSpPr>
          <p:cNvPr id="19" name="Shape 16"/>
          <p:cNvSpPr/>
          <p:nvPr/>
        </p:nvSpPr>
        <p:spPr>
          <a:xfrm>
            <a:off x="6867144" y="2971800"/>
            <a:ext cx="502920" cy="36576"/>
          </a:xfrm>
          <a:prstGeom prst="rect">
            <a:avLst/>
          </a:prstGeom>
          <a:solidFill>
            <a:srgbClr val="64748B"/>
          </a:solidFill>
          <a:ln/>
        </p:spPr>
        <p:txBody>
          <a:bodyPr/>
          <a:lstStyle/>
          <a:p>
            <a:endParaRPr lang="en-US"/>
          </a:p>
        </p:txBody>
      </p:sp>
      <p:sp>
        <p:nvSpPr>
          <p:cNvPr id="20" name="Shape 17"/>
          <p:cNvSpPr/>
          <p:nvPr/>
        </p:nvSpPr>
        <p:spPr>
          <a:xfrm>
            <a:off x="7808976" y="2377440"/>
            <a:ext cx="1280160" cy="1280160"/>
          </a:xfrm>
          <a:prstGeom prst="ellipse">
            <a:avLst/>
          </a:prstGeom>
          <a:solidFill>
            <a:srgbClr val="6D2E46"/>
          </a:solidFill>
          <a:ln/>
        </p:spPr>
        <p:txBody>
          <a:bodyPr/>
          <a:lstStyle/>
          <a:p>
            <a:endParaRPr lang="en-US"/>
          </a:p>
        </p:txBody>
      </p:sp>
      <p:sp>
        <p:nvSpPr>
          <p:cNvPr id="21" name="Text 18"/>
          <p:cNvSpPr txBox="1"/>
          <p:nvPr/>
        </p:nvSpPr>
        <p:spPr>
          <a:xfrm>
            <a:off x="7808976" y="2377440"/>
            <a:ext cx="1280160" cy="1280160"/>
          </a:xfrm>
          <a:prstGeom prst="rect">
            <a:avLst/>
          </a:prstGeom>
          <a:noFill/>
          <a:ln/>
        </p:spPr>
        <p:txBody>
          <a:bodyPr wrap="square" lIns="0" tIns="0" rIns="0" bIns="0" rtlCol="0" anchor="ctr"/>
          <a:lstStyle/>
          <a:p>
            <a:pPr marL="0" indent="0" algn="ctr">
              <a:buNone/>
            </a:pPr>
            <a:r>
              <a:rPr lang="en-US" sz="2800" b="1" dirty="0">
                <a:solidFill>
                  <a:srgbClr val="FFFFFF"/>
                </a:solidFill>
                <a:latin typeface="Georgia" pitchFamily="34" charset="0"/>
                <a:ea typeface="Georgia" pitchFamily="34" charset="-122"/>
                <a:cs typeface="Georgia" pitchFamily="34" charset="-120"/>
              </a:rPr>
              <a:t>4</a:t>
            </a:r>
            <a:endParaRPr lang="en-US" sz="2800" dirty="0"/>
          </a:p>
        </p:txBody>
      </p:sp>
      <p:sp>
        <p:nvSpPr>
          <p:cNvPr id="22" name="Text 19"/>
          <p:cNvSpPr txBox="1"/>
          <p:nvPr/>
        </p:nvSpPr>
        <p:spPr>
          <a:xfrm>
            <a:off x="7351776" y="3840480"/>
            <a:ext cx="2194560" cy="914400"/>
          </a:xfrm>
          <a:prstGeom prst="rect">
            <a:avLst/>
          </a:prstGeom>
          <a:noFill/>
          <a:ln/>
        </p:spPr>
        <p:txBody>
          <a:bodyPr wrap="square" lIns="0" tIns="0" rIns="0" bIns="0" rtlCol="0" anchor="ctr"/>
          <a:lstStyle/>
          <a:p>
            <a:pPr marL="0" indent="0" algn="ctr">
              <a:buNone/>
            </a:pPr>
            <a:r>
              <a:rPr lang="en-US" sz="1400" b="1" dirty="0">
                <a:solidFill>
                  <a:srgbClr val="0D1B4B"/>
                </a:solidFill>
                <a:latin typeface="Georgia" pitchFamily="34" charset="0"/>
                <a:ea typeface="Georgia" pitchFamily="34" charset="-122"/>
                <a:cs typeface="Georgia" pitchFamily="34" charset="-120"/>
              </a:rPr>
              <a:t>Get</a:t>
            </a:r>
            <a:endParaRPr lang="en-US" sz="1400" dirty="0"/>
          </a:p>
          <a:p>
            <a:pPr marL="0" indent="0" algn="ctr">
              <a:buNone/>
            </a:pPr>
            <a:r>
              <a:rPr lang="en-US" sz="1400" b="1" dirty="0">
                <a:solidFill>
                  <a:srgbClr val="0D1B4B"/>
                </a:solidFill>
                <a:latin typeface="Georgia" pitchFamily="34" charset="0"/>
                <a:ea typeface="Georgia" pitchFamily="34" charset="-122"/>
                <a:cs typeface="Georgia" pitchFamily="34" charset="-120"/>
              </a:rPr>
              <a:t>Teacher-Qualified</a:t>
            </a:r>
            <a:endParaRPr lang="en-US" sz="1400" dirty="0"/>
          </a:p>
        </p:txBody>
      </p:sp>
      <p:sp>
        <p:nvSpPr>
          <p:cNvPr id="23" name="Shape 20"/>
          <p:cNvSpPr/>
          <p:nvPr/>
        </p:nvSpPr>
        <p:spPr>
          <a:xfrm>
            <a:off x="9134856" y="2971800"/>
            <a:ext cx="502920" cy="36576"/>
          </a:xfrm>
          <a:prstGeom prst="rect">
            <a:avLst/>
          </a:prstGeom>
          <a:solidFill>
            <a:srgbClr val="64748B"/>
          </a:solidFill>
          <a:ln/>
        </p:spPr>
        <p:txBody>
          <a:bodyPr/>
          <a:lstStyle/>
          <a:p>
            <a:endParaRPr lang="en-US"/>
          </a:p>
        </p:txBody>
      </p:sp>
      <p:sp>
        <p:nvSpPr>
          <p:cNvPr id="24" name="Shape 21"/>
          <p:cNvSpPr/>
          <p:nvPr/>
        </p:nvSpPr>
        <p:spPr>
          <a:xfrm>
            <a:off x="10076688" y="2377440"/>
            <a:ext cx="1280160" cy="1280160"/>
          </a:xfrm>
          <a:prstGeom prst="ellipse">
            <a:avLst/>
          </a:prstGeom>
          <a:solidFill>
            <a:srgbClr val="1C7293"/>
          </a:solidFill>
          <a:ln/>
        </p:spPr>
        <p:txBody>
          <a:bodyPr/>
          <a:lstStyle/>
          <a:p>
            <a:endParaRPr lang="en-US"/>
          </a:p>
        </p:txBody>
      </p:sp>
      <p:sp>
        <p:nvSpPr>
          <p:cNvPr id="25" name="Text 22"/>
          <p:cNvSpPr txBox="1"/>
          <p:nvPr/>
        </p:nvSpPr>
        <p:spPr>
          <a:xfrm>
            <a:off x="10076688" y="2377440"/>
            <a:ext cx="1280160" cy="1280160"/>
          </a:xfrm>
          <a:prstGeom prst="rect">
            <a:avLst/>
          </a:prstGeom>
          <a:noFill/>
          <a:ln/>
        </p:spPr>
        <p:txBody>
          <a:bodyPr wrap="square" lIns="0" tIns="0" rIns="0" bIns="0" rtlCol="0" anchor="ctr"/>
          <a:lstStyle/>
          <a:p>
            <a:pPr marL="0" indent="0" algn="ctr">
              <a:buNone/>
            </a:pPr>
            <a:r>
              <a:rPr lang="en-US" sz="2800" b="1" dirty="0">
                <a:solidFill>
                  <a:srgbClr val="FFFFFF"/>
                </a:solidFill>
                <a:latin typeface="Georgia" pitchFamily="34" charset="0"/>
                <a:ea typeface="Georgia" pitchFamily="34" charset="-122"/>
                <a:cs typeface="Georgia" pitchFamily="34" charset="-120"/>
              </a:rPr>
              <a:t>5</a:t>
            </a:r>
            <a:endParaRPr lang="en-US" sz="2800" dirty="0"/>
          </a:p>
        </p:txBody>
      </p:sp>
      <p:sp>
        <p:nvSpPr>
          <p:cNvPr id="26" name="Text 23"/>
          <p:cNvSpPr txBox="1"/>
          <p:nvPr/>
        </p:nvSpPr>
        <p:spPr>
          <a:xfrm>
            <a:off x="9619488" y="3840480"/>
            <a:ext cx="2194560" cy="914400"/>
          </a:xfrm>
          <a:prstGeom prst="rect">
            <a:avLst/>
          </a:prstGeom>
          <a:noFill/>
          <a:ln/>
        </p:spPr>
        <p:txBody>
          <a:bodyPr wrap="square" lIns="0" tIns="0" rIns="0" bIns="0" rtlCol="0" anchor="ctr"/>
          <a:lstStyle/>
          <a:p>
            <a:pPr marL="0" indent="0" algn="ctr">
              <a:buNone/>
            </a:pPr>
            <a:r>
              <a:rPr lang="en-US" sz="1400" b="1" dirty="0">
                <a:solidFill>
                  <a:srgbClr val="0D1B4B"/>
                </a:solidFill>
                <a:latin typeface="Georgia" pitchFamily="34" charset="0"/>
                <a:ea typeface="Georgia" pitchFamily="34" charset="-122"/>
                <a:cs typeface="Georgia" pitchFamily="34" charset="-120"/>
              </a:rPr>
              <a:t>Flip the</a:t>
            </a:r>
            <a:endParaRPr lang="en-US" sz="1400" dirty="0"/>
          </a:p>
          <a:p>
            <a:pPr marL="0" indent="0" algn="ctr">
              <a:buNone/>
            </a:pPr>
            <a:r>
              <a:rPr lang="en-US" sz="1400" b="1" dirty="0">
                <a:solidFill>
                  <a:srgbClr val="0D1B4B"/>
                </a:solidFill>
                <a:latin typeface="Georgia" pitchFamily="34" charset="0"/>
                <a:ea typeface="Georgia" pitchFamily="34" charset="-122"/>
                <a:cs typeface="Georgia" pitchFamily="34" charset="-120"/>
              </a:rPr>
              <a:t>Cohort</a:t>
            </a:r>
            <a:endParaRPr lang="en-US" sz="1400" dirty="0"/>
          </a:p>
        </p:txBody>
      </p:sp>
      <p:sp>
        <p:nvSpPr>
          <p:cNvPr id="27" name="Text 24"/>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1 of 2</a:t>
            </a:r>
            <a:endParaRPr lang="en-US" sz="1000" dirty="0"/>
          </a:p>
        </p:txBody>
      </p:sp>
      <p:sp>
        <p:nvSpPr>
          <p:cNvPr id="28" name="Text 25"/>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4F6FB"/>
        </a:solidFill>
        <a:effectLst/>
      </p:bgPr>
    </p:bg>
    <p:spTree>
      <p:nvGrpSpPr>
        <p:cNvPr id="1" name=""/>
        <p:cNvGrpSpPr/>
        <p:nvPr/>
      </p:nvGrpSpPr>
      <p:grpSpPr>
        <a:xfrm>
          <a:off x="0" y="0"/>
          <a:ext cx="0" cy="0"/>
          <a:chOff x="0" y="0"/>
          <a:chExt cx="0" cy="0"/>
        </a:xfrm>
      </p:grpSpPr>
      <p:sp>
        <p:nvSpPr>
          <p:cNvPr id="2" name="Shape 0">
            <a:hlinkClick r:id="rId3" action="ppaction://hlinksldjump"/>
          </p:cNvPr>
          <p:cNvSpPr/>
          <p:nvPr/>
        </p:nvSpPr>
        <p:spPr>
          <a:xfrm>
            <a:off x="11414455" y="320040"/>
            <a:ext cx="457200" cy="457200"/>
          </a:xfrm>
          <a:prstGeom prst="ellipse">
            <a:avLst/>
          </a:prstGeom>
          <a:solidFill>
            <a:srgbClr val="FFFFFF"/>
          </a:solidFill>
          <a:ln/>
        </p:spPr>
        <p:txBody>
          <a:bodyPr/>
          <a:lstStyle/>
          <a:p>
            <a:endParaRPr lang="en-US"/>
          </a:p>
        </p:txBody>
      </p:sp>
      <p:pic>
        <p:nvPicPr>
          <p:cNvPr id="3" name="Image 0" descr="/home/claude/icons/icon_home_0D1B4B.png">
            <a:hlinkClick r:id="rId3" action="ppaction://hlinksldjump"/>
          </p:cNvPr>
          <p:cNvPicPr>
            <a:picLocks noChangeAspect="1"/>
          </p:cNvPicPr>
          <p:nvPr/>
        </p:nvPicPr>
        <p:blipFill>
          <a:blip r:embed="rId4"/>
          <a:stretch>
            <a:fillRect/>
          </a:stretch>
        </p:blipFill>
        <p:spPr>
          <a:xfrm>
            <a:off x="11505895" y="411480"/>
            <a:ext cx="274320" cy="274320"/>
          </a:xfrm>
          <a:prstGeom prst="rect">
            <a:avLst/>
          </a:prstGeom>
        </p:spPr>
      </p:pic>
      <p:sp>
        <p:nvSpPr>
          <p:cNvPr id="4" name="Shape 1"/>
          <p:cNvSpPr/>
          <p:nvPr/>
        </p:nvSpPr>
        <p:spPr>
          <a:xfrm>
            <a:off x="548640" y="457200"/>
            <a:ext cx="2011680" cy="310896"/>
          </a:xfrm>
          <a:prstGeom prst="rect">
            <a:avLst/>
          </a:prstGeom>
          <a:solidFill>
            <a:srgbClr val="0D1B4B"/>
          </a:solidFill>
          <a:ln/>
        </p:spPr>
        <p:txBody>
          <a:bodyPr/>
          <a:lstStyle/>
          <a:p>
            <a:endParaRPr lang="en-US"/>
          </a:p>
        </p:txBody>
      </p:sp>
      <p:sp>
        <p:nvSpPr>
          <p:cNvPr id="5" name="Text 2"/>
          <p:cNvSpPr txBox="1"/>
          <p:nvPr/>
        </p:nvSpPr>
        <p:spPr>
          <a:xfrm>
            <a:off x="548640" y="448056"/>
            <a:ext cx="201168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HONEST RECAP</a:t>
            </a:r>
            <a:endParaRPr lang="en-US" sz="1100" dirty="0"/>
          </a:p>
        </p:txBody>
      </p:sp>
      <p:sp>
        <p:nvSpPr>
          <p:cNvPr id="6" name="Text 3"/>
          <p:cNvSpPr txBox="1"/>
          <p:nvPr/>
        </p:nvSpPr>
        <p:spPr>
          <a:xfrm>
            <a:off x="548640" y="822960"/>
            <a:ext cx="10972800" cy="731520"/>
          </a:xfrm>
          <a:prstGeom prst="rect">
            <a:avLst/>
          </a:prstGeom>
          <a:noFill/>
          <a:ln/>
        </p:spPr>
        <p:txBody>
          <a:bodyPr wrap="square" lIns="0" tIns="0" rIns="0" bIns="0" rtlCol="0" anchor="ctr"/>
          <a:lstStyle/>
          <a:p>
            <a:pPr marL="0" indent="0">
              <a:buNone/>
            </a:pPr>
            <a:r>
              <a:rPr lang="en-US" sz="2800" b="1" dirty="0">
                <a:solidFill>
                  <a:srgbClr val="0D1B4B"/>
                </a:solidFill>
                <a:latin typeface="Georgia" pitchFamily="34" charset="0"/>
                <a:ea typeface="Georgia" pitchFamily="34" charset="-122"/>
                <a:cs typeface="Georgia" pitchFamily="34" charset="-120"/>
              </a:rPr>
              <a:t>What I'd Do Differently</a:t>
            </a:r>
            <a:endParaRPr lang="en-US" sz="2800" dirty="0"/>
          </a:p>
        </p:txBody>
      </p:sp>
      <p:sp>
        <p:nvSpPr>
          <p:cNvPr id="7" name="Text 4"/>
          <p:cNvSpPr txBox="1"/>
          <p:nvPr/>
        </p:nvSpPr>
        <p:spPr>
          <a:xfrm>
            <a:off x="548640" y="1508760"/>
            <a:ext cx="10515600" cy="457200"/>
          </a:xfrm>
          <a:prstGeom prst="rect">
            <a:avLst/>
          </a:prstGeom>
          <a:noFill/>
          <a:ln/>
        </p:spPr>
        <p:txBody>
          <a:bodyPr wrap="square" lIns="0" tIns="0" rIns="0" bIns="0" rtlCol="0" anchor="ctr"/>
          <a:lstStyle/>
          <a:p>
            <a:pPr marL="0" indent="0">
              <a:buNone/>
            </a:pPr>
            <a:r>
              <a:rPr lang="en-US" sz="1400" i="1" dirty="0">
                <a:solidFill>
                  <a:srgbClr val="64748B"/>
                </a:solidFill>
                <a:latin typeface="Segoe UI" pitchFamily="34" charset="0"/>
                <a:ea typeface="Segoe UI" pitchFamily="34" charset="-122"/>
                <a:cs typeface="Segoe UI" pitchFamily="34" charset="-120"/>
              </a:rPr>
              <a:t>The story so far has been the highlight reel. Here's what Cohort 1 actually got wrong.</a:t>
            </a:r>
            <a:endParaRPr lang="en-US" sz="1400" dirty="0"/>
          </a:p>
        </p:txBody>
      </p:sp>
      <p:sp>
        <p:nvSpPr>
          <p:cNvPr id="8" name="Shape 5"/>
          <p:cNvSpPr/>
          <p:nvPr/>
        </p:nvSpPr>
        <p:spPr>
          <a:xfrm>
            <a:off x="548640" y="2331720"/>
            <a:ext cx="11064240" cy="1097280"/>
          </a:xfrm>
          <a:prstGeom prst="rect">
            <a:avLst/>
          </a:prstGeom>
          <a:solidFill>
            <a:srgbClr val="FFFFFF"/>
          </a:solidFill>
          <a:ln w="12700">
            <a:solidFill>
              <a:srgbClr val="C0392B"/>
            </a:solidFill>
            <a:prstDash val="solid"/>
          </a:ln>
        </p:spPr>
        <p:txBody>
          <a:bodyPr/>
          <a:lstStyle/>
          <a:p>
            <a:endParaRPr lang="en-US"/>
          </a:p>
        </p:txBody>
      </p:sp>
      <p:sp>
        <p:nvSpPr>
          <p:cNvPr id="9" name="Shape 6"/>
          <p:cNvSpPr/>
          <p:nvPr/>
        </p:nvSpPr>
        <p:spPr>
          <a:xfrm>
            <a:off x="731520" y="2514600"/>
            <a:ext cx="457200" cy="457200"/>
          </a:xfrm>
          <a:prstGeom prst="ellipse">
            <a:avLst/>
          </a:prstGeom>
          <a:solidFill>
            <a:srgbClr val="C0392B"/>
          </a:solidFill>
          <a:ln/>
        </p:spPr>
        <p:txBody>
          <a:bodyPr/>
          <a:lstStyle/>
          <a:p>
            <a:endParaRPr lang="en-US"/>
          </a:p>
        </p:txBody>
      </p:sp>
      <p:pic>
        <p:nvPicPr>
          <p:cNvPr id="10" name="Image 1" descr="/home/claude/icons/icon_warn_FFFFFF.png"/>
          <p:cNvPicPr>
            <a:picLocks noChangeAspect="1"/>
          </p:cNvPicPr>
          <p:nvPr/>
        </p:nvPicPr>
        <p:blipFill>
          <a:blip r:embed="rId5"/>
          <a:stretch>
            <a:fillRect/>
          </a:stretch>
        </p:blipFill>
        <p:spPr>
          <a:xfrm>
            <a:off x="841248" y="2624328"/>
            <a:ext cx="237744" cy="237744"/>
          </a:xfrm>
          <a:prstGeom prst="rect">
            <a:avLst/>
          </a:prstGeom>
        </p:spPr>
      </p:pic>
      <p:sp>
        <p:nvSpPr>
          <p:cNvPr id="11" name="Text 7"/>
          <p:cNvSpPr txBox="1"/>
          <p:nvPr/>
        </p:nvSpPr>
        <p:spPr>
          <a:xfrm>
            <a:off x="1417320" y="2423160"/>
            <a:ext cx="9966960" cy="365760"/>
          </a:xfrm>
          <a:prstGeom prst="rect">
            <a:avLst/>
          </a:prstGeom>
          <a:noFill/>
          <a:ln/>
        </p:spPr>
        <p:txBody>
          <a:bodyPr wrap="square" lIns="0" tIns="0" rIns="0" bIns="0" rtlCol="0" anchor="ctr"/>
          <a:lstStyle/>
          <a:p>
            <a:pPr marL="0" indent="0">
              <a:buNone/>
            </a:pPr>
            <a:r>
              <a:rPr lang="en-US" sz="1450" b="1" dirty="0">
                <a:solidFill>
                  <a:srgbClr val="C0392B"/>
                </a:solidFill>
                <a:latin typeface="Georgia" pitchFamily="34" charset="0"/>
                <a:ea typeface="Georgia" pitchFamily="34" charset="-122"/>
                <a:cs typeface="Georgia" pitchFamily="34" charset="-120"/>
              </a:rPr>
              <a:t>We started with juniors, not sophomores</a:t>
            </a:r>
            <a:endParaRPr lang="en-US" sz="1450" dirty="0"/>
          </a:p>
        </p:txBody>
      </p:sp>
      <p:sp>
        <p:nvSpPr>
          <p:cNvPr id="12" name="Text 8"/>
          <p:cNvSpPr txBox="1"/>
          <p:nvPr/>
        </p:nvSpPr>
        <p:spPr>
          <a:xfrm>
            <a:off x="1417320" y="2807208"/>
            <a:ext cx="9966960" cy="548640"/>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By the time we realized sophomores could enter the pathway a full year earlier, </a:t>
            </a:r>
            <a:r>
              <a:rPr lang="en-US" sz="1150" dirty="0" err="1">
                <a:solidFill>
                  <a:srgbClr val="1E293B"/>
                </a:solidFill>
                <a:latin typeface="Segoe UI" pitchFamily="34" charset="0"/>
                <a:ea typeface="Segoe UI" pitchFamily="34" charset="-122"/>
                <a:cs typeface="Segoe UI" pitchFamily="34" charset="-120"/>
              </a:rPr>
              <a:t>SCohort</a:t>
            </a:r>
            <a:r>
              <a:rPr lang="en-US" sz="1150" dirty="0">
                <a:solidFill>
                  <a:srgbClr val="1E293B"/>
                </a:solidFill>
                <a:latin typeface="Segoe UI" pitchFamily="34" charset="0"/>
                <a:ea typeface="Segoe UI" pitchFamily="34" charset="-122"/>
                <a:cs typeface="Segoe UI" pitchFamily="34" charset="-120"/>
              </a:rPr>
              <a:t> 1 had already lost a year of possible credit. Start with the youngest eligible cohort from day one.</a:t>
            </a:r>
            <a:endParaRPr lang="en-US" sz="1150" dirty="0"/>
          </a:p>
        </p:txBody>
      </p:sp>
      <p:sp>
        <p:nvSpPr>
          <p:cNvPr id="13" name="Shape 9"/>
          <p:cNvSpPr/>
          <p:nvPr/>
        </p:nvSpPr>
        <p:spPr>
          <a:xfrm>
            <a:off x="548640" y="3566160"/>
            <a:ext cx="11064240" cy="1097280"/>
          </a:xfrm>
          <a:prstGeom prst="rect">
            <a:avLst/>
          </a:prstGeom>
          <a:solidFill>
            <a:srgbClr val="FFFFFF"/>
          </a:solidFill>
          <a:ln w="12700">
            <a:solidFill>
              <a:srgbClr val="C0392B"/>
            </a:solidFill>
            <a:prstDash val="solid"/>
          </a:ln>
        </p:spPr>
        <p:txBody>
          <a:bodyPr/>
          <a:lstStyle/>
          <a:p>
            <a:endParaRPr lang="en-US"/>
          </a:p>
        </p:txBody>
      </p:sp>
      <p:sp>
        <p:nvSpPr>
          <p:cNvPr id="14" name="Shape 10"/>
          <p:cNvSpPr/>
          <p:nvPr/>
        </p:nvSpPr>
        <p:spPr>
          <a:xfrm>
            <a:off x="731520" y="3749040"/>
            <a:ext cx="457200" cy="457200"/>
          </a:xfrm>
          <a:prstGeom prst="ellipse">
            <a:avLst/>
          </a:prstGeom>
          <a:solidFill>
            <a:srgbClr val="C0392B"/>
          </a:solidFill>
          <a:ln/>
        </p:spPr>
        <p:txBody>
          <a:bodyPr/>
          <a:lstStyle/>
          <a:p>
            <a:endParaRPr lang="en-US"/>
          </a:p>
        </p:txBody>
      </p:sp>
      <p:pic>
        <p:nvPicPr>
          <p:cNvPr id="15" name="Image 2" descr="/home/claude/icons/icon_warn_FFFFFF.png"/>
          <p:cNvPicPr>
            <a:picLocks noChangeAspect="1"/>
          </p:cNvPicPr>
          <p:nvPr/>
        </p:nvPicPr>
        <p:blipFill>
          <a:blip r:embed="rId5"/>
          <a:stretch>
            <a:fillRect/>
          </a:stretch>
        </p:blipFill>
        <p:spPr>
          <a:xfrm>
            <a:off x="841248" y="3858768"/>
            <a:ext cx="237744" cy="237744"/>
          </a:xfrm>
          <a:prstGeom prst="rect">
            <a:avLst/>
          </a:prstGeom>
        </p:spPr>
      </p:pic>
      <p:sp>
        <p:nvSpPr>
          <p:cNvPr id="16" name="Text 11"/>
          <p:cNvSpPr txBox="1"/>
          <p:nvPr/>
        </p:nvSpPr>
        <p:spPr>
          <a:xfrm>
            <a:off x="1417320" y="3657600"/>
            <a:ext cx="9966960" cy="365760"/>
          </a:xfrm>
          <a:prstGeom prst="rect">
            <a:avLst/>
          </a:prstGeom>
          <a:noFill/>
          <a:ln/>
        </p:spPr>
        <p:txBody>
          <a:bodyPr wrap="square" lIns="0" tIns="0" rIns="0" bIns="0" rtlCol="0" anchor="ctr"/>
          <a:lstStyle/>
          <a:p>
            <a:pPr marL="0" indent="0">
              <a:buNone/>
            </a:pPr>
            <a:r>
              <a:rPr lang="en-US" sz="1450" b="1" dirty="0">
                <a:solidFill>
                  <a:srgbClr val="C0392B"/>
                </a:solidFill>
                <a:latin typeface="Georgia" pitchFamily="34" charset="0"/>
                <a:ea typeface="Georgia" pitchFamily="34" charset="-122"/>
                <a:cs typeface="Georgia" pitchFamily="34" charset="-120"/>
              </a:rPr>
              <a:t>We didn't loop in counselors early enough</a:t>
            </a:r>
            <a:endParaRPr lang="en-US" sz="1450" dirty="0"/>
          </a:p>
        </p:txBody>
      </p:sp>
      <p:sp>
        <p:nvSpPr>
          <p:cNvPr id="17" name="Text 12"/>
          <p:cNvSpPr txBox="1"/>
          <p:nvPr/>
        </p:nvSpPr>
        <p:spPr>
          <a:xfrm>
            <a:off x="1417320" y="4041648"/>
            <a:ext cx="9966960" cy="548640"/>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Counselors were scheduling students into the pathway before they fully understood the dual credit implications for transcripts and GPA weighting. Brief them before you launch, not after.</a:t>
            </a:r>
            <a:endParaRPr lang="en-US" sz="1150" dirty="0"/>
          </a:p>
        </p:txBody>
      </p:sp>
      <p:sp>
        <p:nvSpPr>
          <p:cNvPr id="21" name="Text 15"/>
          <p:cNvSpPr txBox="1"/>
          <p:nvPr/>
        </p:nvSpPr>
        <p:spPr>
          <a:xfrm>
            <a:off x="1417320" y="4892040"/>
            <a:ext cx="9966960" cy="365760"/>
          </a:xfrm>
          <a:prstGeom prst="rect">
            <a:avLst/>
          </a:prstGeom>
          <a:noFill/>
          <a:ln/>
        </p:spPr>
        <p:txBody>
          <a:bodyPr wrap="square" lIns="0" tIns="0" rIns="0" bIns="0" rtlCol="0" anchor="ctr"/>
          <a:lstStyle/>
          <a:p>
            <a:pPr marL="0" indent="0">
              <a:buNone/>
            </a:pPr>
            <a:endParaRPr lang="en-US" sz="1450" dirty="0"/>
          </a:p>
        </p:txBody>
      </p:sp>
      <p:sp>
        <p:nvSpPr>
          <p:cNvPr id="22" name="Text 16"/>
          <p:cNvSpPr txBox="1"/>
          <p:nvPr/>
        </p:nvSpPr>
        <p:spPr>
          <a:xfrm>
            <a:off x="1417320" y="5276088"/>
            <a:ext cx="9966960" cy="548640"/>
          </a:xfrm>
          <a:prstGeom prst="rect">
            <a:avLst/>
          </a:prstGeom>
          <a:noFill/>
          <a:ln/>
        </p:spPr>
        <p:txBody>
          <a:bodyPr wrap="square" lIns="0" tIns="0" rIns="0" bIns="0" rtlCol="0" anchor="ctr"/>
          <a:lstStyle/>
          <a:p>
            <a:pPr marL="0" indent="0">
              <a:buNone/>
            </a:pPr>
            <a:endParaRPr lang="en-US" sz="1150" dirty="0"/>
          </a:p>
        </p:txBody>
      </p:sp>
      <p:sp>
        <p:nvSpPr>
          <p:cNvPr id="23" name="Text 17"/>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1 of 2</a:t>
            </a:r>
            <a:endParaRPr lang="en-US" sz="1000" dirty="0"/>
          </a:p>
        </p:txBody>
      </p:sp>
      <p:sp>
        <p:nvSpPr>
          <p:cNvPr id="24" name="Text 18"/>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D1B4B"/>
        </a:solidFill>
        <a:effectLst/>
      </p:bgPr>
    </p:bg>
    <p:spTree>
      <p:nvGrpSpPr>
        <p:cNvPr id="1" name=""/>
        <p:cNvGrpSpPr/>
        <p:nvPr/>
      </p:nvGrpSpPr>
      <p:grpSpPr>
        <a:xfrm>
          <a:off x="0" y="0"/>
          <a:ext cx="0" cy="0"/>
          <a:chOff x="0" y="0"/>
          <a:chExt cx="0" cy="0"/>
        </a:xfrm>
      </p:grpSpPr>
      <p:sp>
        <p:nvSpPr>
          <p:cNvPr id="2" name="Shape 0"/>
          <p:cNvSpPr/>
          <p:nvPr/>
        </p:nvSpPr>
        <p:spPr>
          <a:xfrm>
            <a:off x="9875520" y="-914400"/>
            <a:ext cx="3291840" cy="3291840"/>
          </a:xfrm>
          <a:prstGeom prst="ellipse">
            <a:avLst/>
          </a:prstGeom>
          <a:solidFill>
            <a:srgbClr val="16265E"/>
          </a:solidFill>
          <a:ln/>
        </p:spPr>
        <p:txBody>
          <a:bodyPr/>
          <a:lstStyle/>
          <a:p>
            <a:endParaRPr lang="en-US"/>
          </a:p>
        </p:txBody>
      </p:sp>
      <p:sp>
        <p:nvSpPr>
          <p:cNvPr id="3" name="Shape 1">
            <a:hlinkClick r:id="rId3" action="ppaction://hlinksldjump"/>
          </p:cNvPr>
          <p:cNvSpPr/>
          <p:nvPr/>
        </p:nvSpPr>
        <p:spPr>
          <a:xfrm>
            <a:off x="11414455" y="320040"/>
            <a:ext cx="457200" cy="457200"/>
          </a:xfrm>
          <a:prstGeom prst="ellipse">
            <a:avLst/>
          </a:prstGeom>
          <a:solidFill>
            <a:srgbClr val="FFFFFF"/>
          </a:solidFill>
          <a:ln/>
        </p:spPr>
        <p:txBody>
          <a:bodyPr/>
          <a:lstStyle/>
          <a:p>
            <a:endParaRPr lang="en-US"/>
          </a:p>
        </p:txBody>
      </p:sp>
      <p:pic>
        <p:nvPicPr>
          <p:cNvPr id="4" name="Image 0" descr="/home/claude/icons/icon_home_0D1B4B.png">
            <a:hlinkClick r:id="rId3" action="ppaction://hlinksldjump"/>
          </p:cNvPr>
          <p:cNvPicPr>
            <a:picLocks noChangeAspect="1"/>
          </p:cNvPicPr>
          <p:nvPr/>
        </p:nvPicPr>
        <p:blipFill>
          <a:blip r:embed="rId4"/>
          <a:stretch>
            <a:fillRect/>
          </a:stretch>
        </p:blipFill>
        <p:spPr>
          <a:xfrm>
            <a:off x="11505895" y="411480"/>
            <a:ext cx="274320" cy="274320"/>
          </a:xfrm>
          <a:prstGeom prst="rect">
            <a:avLst/>
          </a:prstGeom>
        </p:spPr>
      </p:pic>
      <p:sp>
        <p:nvSpPr>
          <p:cNvPr id="5" name="Shape 2"/>
          <p:cNvSpPr/>
          <p:nvPr/>
        </p:nvSpPr>
        <p:spPr>
          <a:xfrm>
            <a:off x="548640" y="502920"/>
            <a:ext cx="2423160" cy="310896"/>
          </a:xfrm>
          <a:prstGeom prst="rect">
            <a:avLst/>
          </a:prstGeom>
          <a:solidFill>
            <a:srgbClr val="E8A020"/>
          </a:solidFill>
          <a:ln/>
        </p:spPr>
        <p:txBody>
          <a:bodyPr/>
          <a:lstStyle/>
          <a:p>
            <a:endParaRPr lang="en-US"/>
          </a:p>
        </p:txBody>
      </p:sp>
      <p:sp>
        <p:nvSpPr>
          <p:cNvPr id="6" name="Text 3"/>
          <p:cNvSpPr txBox="1"/>
          <p:nvPr/>
        </p:nvSpPr>
        <p:spPr>
          <a:xfrm>
            <a:off x="548640" y="493776"/>
            <a:ext cx="2423160" cy="329184"/>
          </a:xfrm>
          <a:prstGeom prst="rect">
            <a:avLst/>
          </a:prstGeom>
          <a:noFill/>
          <a:ln/>
        </p:spPr>
        <p:txBody>
          <a:bodyPr wrap="square" lIns="0" tIns="0" rIns="0" bIns="0" rtlCol="0" anchor="ctr"/>
          <a:lstStyle/>
          <a:p>
            <a:pPr marL="0" indent="0" algn="ctr">
              <a:buNone/>
            </a:pPr>
            <a:r>
              <a:rPr lang="en-US" sz="1100" b="1" kern="0" spc="120" dirty="0">
                <a:solidFill>
                  <a:srgbClr val="0D1B4B"/>
                </a:solidFill>
                <a:latin typeface="Segoe UI" pitchFamily="34" charset="0"/>
                <a:ea typeface="Segoe UI" pitchFamily="34" charset="-122"/>
                <a:cs typeface="Segoe UI" pitchFamily="34" charset="-120"/>
              </a:rPr>
              <a:t>A QUESTION I GET A LOT</a:t>
            </a:r>
            <a:endParaRPr lang="en-US" sz="1100" dirty="0"/>
          </a:p>
        </p:txBody>
      </p:sp>
      <p:sp>
        <p:nvSpPr>
          <p:cNvPr id="7" name="Text 4"/>
          <p:cNvSpPr txBox="1"/>
          <p:nvPr/>
        </p:nvSpPr>
        <p:spPr>
          <a:xfrm>
            <a:off x="548640" y="868680"/>
            <a:ext cx="10972800" cy="822960"/>
          </a:xfrm>
          <a:prstGeom prst="rect">
            <a:avLst/>
          </a:prstGeom>
          <a:noFill/>
          <a:ln/>
        </p:spPr>
        <p:txBody>
          <a:bodyPr wrap="square" lIns="0" tIns="0" rIns="0" bIns="0" rtlCol="0" anchor="ctr"/>
          <a:lstStyle/>
          <a:p>
            <a:pPr marL="0" indent="0">
              <a:buNone/>
            </a:pPr>
            <a:r>
              <a:rPr lang="en-US" sz="2500" b="1" dirty="0">
                <a:solidFill>
                  <a:srgbClr val="FFFFFF"/>
                </a:solidFill>
                <a:latin typeface="Georgia" pitchFamily="34" charset="0"/>
                <a:ea typeface="Georgia" pitchFamily="34" charset="-122"/>
                <a:cs typeface="Georgia" pitchFamily="34" charset="-120"/>
              </a:rPr>
              <a:t>Dual Credit vs. AP: Why the Structure Matters</a:t>
            </a:r>
            <a:endParaRPr lang="en-US" sz="2500" dirty="0"/>
          </a:p>
        </p:txBody>
      </p:sp>
      <p:sp>
        <p:nvSpPr>
          <p:cNvPr id="8" name="Text 5"/>
          <p:cNvSpPr txBox="1"/>
          <p:nvPr/>
        </p:nvSpPr>
        <p:spPr>
          <a:xfrm>
            <a:off x="548640" y="1645920"/>
            <a:ext cx="10058400" cy="365760"/>
          </a:xfrm>
          <a:prstGeom prst="rect">
            <a:avLst/>
          </a:prstGeom>
          <a:noFill/>
          <a:ln/>
        </p:spPr>
        <p:txBody>
          <a:bodyPr wrap="square" lIns="0" tIns="0" rIns="0" bIns="0" rtlCol="0" anchor="ctr"/>
          <a:lstStyle/>
          <a:p>
            <a:pPr marL="0" indent="0">
              <a:buNone/>
            </a:pPr>
            <a:r>
              <a:rPr lang="en-US" sz="1300" i="1" dirty="0">
                <a:solidFill>
                  <a:srgbClr val="C6CEE8"/>
                </a:solidFill>
                <a:latin typeface="Segoe UI" pitchFamily="34" charset="0"/>
                <a:ea typeface="Segoe UI" pitchFamily="34" charset="-122"/>
                <a:cs typeface="Segoe UI" pitchFamily="34" charset="-120"/>
              </a:rPr>
              <a:t>Same goal — college credit in high school. Very different gate.</a:t>
            </a:r>
            <a:endParaRPr lang="en-US" sz="1300" dirty="0"/>
          </a:p>
        </p:txBody>
      </p:sp>
      <p:sp>
        <p:nvSpPr>
          <p:cNvPr id="9" name="Shape 6"/>
          <p:cNvSpPr/>
          <p:nvPr/>
        </p:nvSpPr>
        <p:spPr>
          <a:xfrm>
            <a:off x="548640" y="2148840"/>
            <a:ext cx="5303520" cy="3794760"/>
          </a:xfrm>
          <a:prstGeom prst="roundRect">
            <a:avLst>
              <a:gd name="adj" fmla="val 2410"/>
            </a:avLst>
          </a:prstGeom>
          <a:solidFill>
            <a:srgbClr val="16265E"/>
          </a:solidFill>
          <a:ln/>
        </p:spPr>
        <p:txBody>
          <a:bodyPr/>
          <a:lstStyle/>
          <a:p>
            <a:endParaRPr lang="en-US"/>
          </a:p>
        </p:txBody>
      </p:sp>
      <p:sp>
        <p:nvSpPr>
          <p:cNvPr id="10" name="Shape 7"/>
          <p:cNvSpPr/>
          <p:nvPr/>
        </p:nvSpPr>
        <p:spPr>
          <a:xfrm>
            <a:off x="822960" y="2377440"/>
            <a:ext cx="457200" cy="457200"/>
          </a:xfrm>
          <a:prstGeom prst="ellipse">
            <a:avLst/>
          </a:prstGeom>
          <a:solidFill>
            <a:srgbClr val="1C7293"/>
          </a:solidFill>
          <a:ln/>
        </p:spPr>
        <p:txBody>
          <a:bodyPr/>
          <a:lstStyle/>
          <a:p>
            <a:endParaRPr lang="en-US"/>
          </a:p>
        </p:txBody>
      </p:sp>
      <p:pic>
        <p:nvPicPr>
          <p:cNvPr id="11" name="Image 1" descr="/home/claude/icons/icon_gradcap_FFFFFF.png"/>
          <p:cNvPicPr>
            <a:picLocks noChangeAspect="1"/>
          </p:cNvPicPr>
          <p:nvPr/>
        </p:nvPicPr>
        <p:blipFill>
          <a:blip r:embed="rId5"/>
          <a:stretch>
            <a:fillRect/>
          </a:stretch>
        </p:blipFill>
        <p:spPr>
          <a:xfrm>
            <a:off x="941832" y="2496312"/>
            <a:ext cx="219456" cy="219456"/>
          </a:xfrm>
          <a:prstGeom prst="rect">
            <a:avLst/>
          </a:prstGeom>
        </p:spPr>
      </p:pic>
      <p:sp>
        <p:nvSpPr>
          <p:cNvPr id="12" name="Text 8"/>
          <p:cNvSpPr txBox="1"/>
          <p:nvPr/>
        </p:nvSpPr>
        <p:spPr>
          <a:xfrm>
            <a:off x="1417320" y="2377440"/>
            <a:ext cx="4206240" cy="457200"/>
          </a:xfrm>
          <a:prstGeom prst="rect">
            <a:avLst/>
          </a:prstGeom>
          <a:noFill/>
          <a:ln/>
        </p:spPr>
        <p:txBody>
          <a:bodyPr wrap="square" lIns="0" tIns="0" rIns="0" bIns="0" rtlCol="0" anchor="ctr"/>
          <a:lstStyle/>
          <a:p>
            <a:pPr marL="0" indent="0">
              <a:buNone/>
            </a:pPr>
            <a:r>
              <a:rPr lang="en-US" sz="1700" b="1" dirty="0">
                <a:solidFill>
                  <a:srgbClr val="E8A020"/>
                </a:solidFill>
                <a:latin typeface="Georgia" pitchFamily="34" charset="0"/>
                <a:ea typeface="Georgia" pitchFamily="34" charset="-122"/>
                <a:cs typeface="Georgia" pitchFamily="34" charset="-120"/>
              </a:rPr>
              <a:t>Dual Credit</a:t>
            </a:r>
            <a:endParaRPr lang="en-US" sz="1700" dirty="0"/>
          </a:p>
        </p:txBody>
      </p:sp>
      <p:sp>
        <p:nvSpPr>
          <p:cNvPr id="13" name="Text 9"/>
          <p:cNvSpPr txBox="1"/>
          <p:nvPr/>
        </p:nvSpPr>
        <p:spPr>
          <a:xfrm>
            <a:off x="822960" y="3063240"/>
            <a:ext cx="4754880" cy="868680"/>
          </a:xfrm>
          <a:prstGeom prst="rect">
            <a:avLst/>
          </a:prstGeom>
          <a:noFill/>
          <a:ln/>
        </p:spPr>
        <p:txBody>
          <a:bodyPr wrap="square" lIns="0" tIns="0" rIns="0" bIns="0" rtlCol="0" anchor="ctr"/>
          <a:lstStyle/>
          <a:p>
            <a:pPr marL="0" indent="0">
              <a:buNone/>
            </a:pPr>
            <a:r>
              <a:rPr lang="en-US" sz="1250" dirty="0">
                <a:solidFill>
                  <a:srgbClr val="E4E9F7"/>
                </a:solidFill>
                <a:latin typeface="Segoe UI" pitchFamily="34" charset="0"/>
                <a:ea typeface="Segoe UI" pitchFamily="34" charset="-122"/>
                <a:cs typeface="Segoe UI" pitchFamily="34" charset="-120"/>
              </a:rPr>
              <a:t>•  Credit is earned through a semester of coursework and grades — the same mastery-based structure any college course uses.</a:t>
            </a:r>
            <a:endParaRPr lang="en-US" sz="1250" dirty="0"/>
          </a:p>
        </p:txBody>
      </p:sp>
      <p:sp>
        <p:nvSpPr>
          <p:cNvPr id="14" name="Text 10"/>
          <p:cNvSpPr txBox="1"/>
          <p:nvPr/>
        </p:nvSpPr>
        <p:spPr>
          <a:xfrm>
            <a:off x="822960" y="3977640"/>
            <a:ext cx="4754880" cy="868680"/>
          </a:xfrm>
          <a:prstGeom prst="rect">
            <a:avLst/>
          </a:prstGeom>
          <a:noFill/>
          <a:ln/>
        </p:spPr>
        <p:txBody>
          <a:bodyPr wrap="square" lIns="0" tIns="0" rIns="0" bIns="0" rtlCol="0" anchor="ctr"/>
          <a:lstStyle/>
          <a:p>
            <a:pPr marL="0" indent="0">
              <a:buNone/>
            </a:pPr>
            <a:r>
              <a:rPr lang="en-US" sz="1250" dirty="0">
                <a:solidFill>
                  <a:srgbClr val="E4E9F7"/>
                </a:solidFill>
                <a:latin typeface="Segoe UI" pitchFamily="34" charset="0"/>
                <a:ea typeface="Segoe UI" pitchFamily="34" charset="-122"/>
                <a:cs typeface="Segoe UI" pitchFamily="34" charset="-120"/>
              </a:rPr>
              <a:t>•  No separate high-stakes exam gates the credit. A student who demonstrates mastery all semester earns it.</a:t>
            </a:r>
            <a:endParaRPr lang="en-US" sz="1250" dirty="0"/>
          </a:p>
        </p:txBody>
      </p:sp>
      <p:sp>
        <p:nvSpPr>
          <p:cNvPr id="15" name="Text 11"/>
          <p:cNvSpPr txBox="1"/>
          <p:nvPr/>
        </p:nvSpPr>
        <p:spPr>
          <a:xfrm>
            <a:off x="822960" y="4892040"/>
            <a:ext cx="4754880" cy="868680"/>
          </a:xfrm>
          <a:prstGeom prst="rect">
            <a:avLst/>
          </a:prstGeom>
          <a:noFill/>
          <a:ln/>
        </p:spPr>
        <p:txBody>
          <a:bodyPr wrap="square" lIns="0" tIns="0" rIns="0" bIns="0" rtlCol="0" anchor="ctr"/>
          <a:lstStyle/>
          <a:p>
            <a:pPr marL="0" indent="0">
              <a:buNone/>
            </a:pPr>
            <a:r>
              <a:rPr lang="en-US" sz="1250" dirty="0">
                <a:solidFill>
                  <a:srgbClr val="E4E9F7"/>
                </a:solidFill>
                <a:latin typeface="Segoe UI" pitchFamily="34" charset="0"/>
                <a:ea typeface="Segoe UI" pitchFamily="34" charset="-122"/>
                <a:cs typeface="Segoe UI" pitchFamily="34" charset="-120"/>
              </a:rPr>
              <a:t>•  A teacher can adapt how mastery is shown — written, verbal, project-based — without lowering the rigor.</a:t>
            </a:r>
            <a:endParaRPr lang="en-US" sz="1250" dirty="0"/>
          </a:p>
        </p:txBody>
      </p:sp>
      <p:sp>
        <p:nvSpPr>
          <p:cNvPr id="16" name="Shape 12"/>
          <p:cNvSpPr/>
          <p:nvPr/>
        </p:nvSpPr>
        <p:spPr>
          <a:xfrm>
            <a:off x="6309360" y="2148840"/>
            <a:ext cx="5303520" cy="3794760"/>
          </a:xfrm>
          <a:prstGeom prst="roundRect">
            <a:avLst>
              <a:gd name="adj" fmla="val 2410"/>
            </a:avLst>
          </a:prstGeom>
          <a:solidFill>
            <a:srgbClr val="16265E"/>
          </a:solidFill>
          <a:ln/>
        </p:spPr>
        <p:txBody>
          <a:bodyPr/>
          <a:lstStyle/>
          <a:p>
            <a:endParaRPr lang="en-US"/>
          </a:p>
        </p:txBody>
      </p:sp>
      <p:sp>
        <p:nvSpPr>
          <p:cNvPr id="17" name="Shape 13"/>
          <p:cNvSpPr/>
          <p:nvPr/>
        </p:nvSpPr>
        <p:spPr>
          <a:xfrm>
            <a:off x="6583680" y="2377440"/>
            <a:ext cx="457200" cy="457200"/>
          </a:xfrm>
          <a:prstGeom prst="ellipse">
            <a:avLst/>
          </a:prstGeom>
          <a:solidFill>
            <a:srgbClr val="6D2E46"/>
          </a:solidFill>
          <a:ln/>
        </p:spPr>
        <p:txBody>
          <a:bodyPr/>
          <a:lstStyle/>
          <a:p>
            <a:endParaRPr lang="en-US"/>
          </a:p>
        </p:txBody>
      </p:sp>
      <p:pic>
        <p:nvPicPr>
          <p:cNvPr id="18" name="Image 2" descr="/home/claude/icons/icon_warn_FFFFFF.png"/>
          <p:cNvPicPr>
            <a:picLocks noChangeAspect="1"/>
          </p:cNvPicPr>
          <p:nvPr/>
        </p:nvPicPr>
        <p:blipFill>
          <a:blip r:embed="rId6"/>
          <a:stretch>
            <a:fillRect/>
          </a:stretch>
        </p:blipFill>
        <p:spPr>
          <a:xfrm>
            <a:off x="6702552" y="2496312"/>
            <a:ext cx="219456" cy="219456"/>
          </a:xfrm>
          <a:prstGeom prst="rect">
            <a:avLst/>
          </a:prstGeom>
        </p:spPr>
      </p:pic>
      <p:sp>
        <p:nvSpPr>
          <p:cNvPr id="19" name="Text 14"/>
          <p:cNvSpPr txBox="1"/>
          <p:nvPr/>
        </p:nvSpPr>
        <p:spPr>
          <a:xfrm>
            <a:off x="7178040" y="2377440"/>
            <a:ext cx="4297680" cy="457200"/>
          </a:xfrm>
          <a:prstGeom prst="rect">
            <a:avLst/>
          </a:prstGeom>
          <a:noFill/>
          <a:ln/>
        </p:spPr>
        <p:txBody>
          <a:bodyPr wrap="square" lIns="0" tIns="0" rIns="0" bIns="0" rtlCol="0" anchor="ctr"/>
          <a:lstStyle/>
          <a:p>
            <a:pPr marL="0" indent="0">
              <a:buNone/>
            </a:pPr>
            <a:r>
              <a:rPr lang="en-US" sz="1700" b="1" dirty="0">
                <a:solidFill>
                  <a:srgbClr val="E8A020"/>
                </a:solidFill>
                <a:latin typeface="Georgia" pitchFamily="34" charset="0"/>
                <a:ea typeface="Georgia" pitchFamily="34" charset="-122"/>
                <a:cs typeface="Georgia" pitchFamily="34" charset="-120"/>
              </a:rPr>
              <a:t>AP</a:t>
            </a:r>
            <a:endParaRPr lang="en-US" sz="1700" dirty="0"/>
          </a:p>
        </p:txBody>
      </p:sp>
      <p:sp>
        <p:nvSpPr>
          <p:cNvPr id="20" name="Text 15"/>
          <p:cNvSpPr txBox="1"/>
          <p:nvPr/>
        </p:nvSpPr>
        <p:spPr>
          <a:xfrm>
            <a:off x="6583680" y="3063240"/>
            <a:ext cx="4754880" cy="868680"/>
          </a:xfrm>
          <a:prstGeom prst="rect">
            <a:avLst/>
          </a:prstGeom>
          <a:noFill/>
          <a:ln/>
        </p:spPr>
        <p:txBody>
          <a:bodyPr wrap="square" lIns="0" tIns="0" rIns="0" bIns="0" rtlCol="0" anchor="ctr"/>
          <a:lstStyle/>
          <a:p>
            <a:pPr marL="0" indent="0">
              <a:buNone/>
            </a:pPr>
            <a:r>
              <a:rPr lang="en-US" sz="1250" dirty="0">
                <a:solidFill>
                  <a:srgbClr val="E4E9F7"/>
                </a:solidFill>
                <a:latin typeface="Segoe UI" pitchFamily="34" charset="0"/>
                <a:ea typeface="Segoe UI" pitchFamily="34" charset="-122"/>
                <a:cs typeface="Segoe UI" pitchFamily="34" charset="-120"/>
              </a:rPr>
              <a:t>•  Credit depends on one exam, one day, one score — not the semester of work that led to it.</a:t>
            </a:r>
            <a:endParaRPr lang="en-US" sz="1250" dirty="0"/>
          </a:p>
        </p:txBody>
      </p:sp>
      <p:sp>
        <p:nvSpPr>
          <p:cNvPr id="21" name="Text 16"/>
          <p:cNvSpPr txBox="1"/>
          <p:nvPr/>
        </p:nvSpPr>
        <p:spPr>
          <a:xfrm>
            <a:off x="6583680" y="3977640"/>
            <a:ext cx="4754880" cy="868680"/>
          </a:xfrm>
          <a:prstGeom prst="rect">
            <a:avLst/>
          </a:prstGeom>
          <a:noFill/>
          <a:ln/>
        </p:spPr>
        <p:txBody>
          <a:bodyPr wrap="square" lIns="0" tIns="0" rIns="0" bIns="0" rtlCol="0" anchor="ctr"/>
          <a:lstStyle/>
          <a:p>
            <a:pPr marL="0" indent="0">
              <a:buNone/>
            </a:pPr>
            <a:r>
              <a:rPr lang="en-US" sz="1250" dirty="0">
                <a:solidFill>
                  <a:srgbClr val="E4E9F7"/>
                </a:solidFill>
                <a:latin typeface="Segoe UI" pitchFamily="34" charset="0"/>
                <a:ea typeface="Segoe UI" pitchFamily="34" charset="-122"/>
                <a:cs typeface="Segoe UI" pitchFamily="34" charset="-120"/>
              </a:rPr>
              <a:t>•  37% of 2025 grads took an AP exam; only 24.8% scored a 3+ — the threshold most colleges require. Over a third who tested earned nothing.</a:t>
            </a:r>
            <a:endParaRPr lang="en-US" sz="1250" dirty="0"/>
          </a:p>
        </p:txBody>
      </p:sp>
      <p:sp>
        <p:nvSpPr>
          <p:cNvPr id="22" name="Text 17"/>
          <p:cNvSpPr txBox="1"/>
          <p:nvPr/>
        </p:nvSpPr>
        <p:spPr>
          <a:xfrm>
            <a:off x="6583680" y="4892040"/>
            <a:ext cx="4754880" cy="868680"/>
          </a:xfrm>
          <a:prstGeom prst="rect">
            <a:avLst/>
          </a:prstGeom>
          <a:noFill/>
          <a:ln/>
        </p:spPr>
        <p:txBody>
          <a:bodyPr wrap="square" lIns="0" tIns="0" rIns="0" bIns="0" rtlCol="0" anchor="ctr"/>
          <a:lstStyle/>
          <a:p>
            <a:pPr marL="0" indent="0">
              <a:buNone/>
            </a:pPr>
            <a:r>
              <a:rPr lang="en-US" sz="1250" dirty="0">
                <a:solidFill>
                  <a:srgbClr val="E4E9F7"/>
                </a:solidFill>
                <a:latin typeface="Segoe UI" pitchFamily="34" charset="0"/>
                <a:ea typeface="Segoe UI" pitchFamily="34" charset="-122"/>
                <a:cs typeface="Segoe UI" pitchFamily="34" charset="-120"/>
              </a:rPr>
              <a:t>•  2025 average scores: White 3.4, Asian 3.6 — above that threshold. Black 2.5, Hispanic 2.7 — below it.</a:t>
            </a:r>
            <a:endParaRPr lang="en-US" sz="1250" dirty="0"/>
          </a:p>
        </p:txBody>
      </p:sp>
      <p:sp>
        <p:nvSpPr>
          <p:cNvPr id="23" name="Text 18"/>
          <p:cNvSpPr txBox="1"/>
          <p:nvPr/>
        </p:nvSpPr>
        <p:spPr>
          <a:xfrm>
            <a:off x="548640" y="6080760"/>
            <a:ext cx="10789920" cy="274320"/>
          </a:xfrm>
          <a:prstGeom prst="rect">
            <a:avLst/>
          </a:prstGeom>
          <a:noFill/>
          <a:ln/>
        </p:spPr>
        <p:txBody>
          <a:bodyPr wrap="square" lIns="0" tIns="0" rIns="0" bIns="0" rtlCol="0" anchor="ctr"/>
          <a:lstStyle/>
          <a:p>
            <a:pPr marL="0" indent="0">
              <a:buNone/>
            </a:pPr>
            <a:r>
              <a:rPr lang="en-US" sz="850" i="1" dirty="0">
                <a:solidFill>
                  <a:srgbClr val="9BA8C9"/>
                </a:solidFill>
                <a:latin typeface="Segoe UI" pitchFamily="34" charset="0"/>
                <a:ea typeface="Segoe UI" pitchFamily="34" charset="-122"/>
                <a:cs typeface="Segoe UI" pitchFamily="34" charset="-120"/>
              </a:rPr>
              <a:t>Source: College Board, AP Program Results Class of 2025 and National/State AP Data 2025</a:t>
            </a:r>
            <a:endParaRPr lang="en-US" sz="850" dirty="0"/>
          </a:p>
        </p:txBody>
      </p:sp>
      <p:sp>
        <p:nvSpPr>
          <p:cNvPr id="24" name="Text 19"/>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9BA8C9"/>
                </a:solidFill>
                <a:latin typeface="Segoe UI" pitchFamily="34" charset="0"/>
                <a:ea typeface="Segoe UI" pitchFamily="34" charset="-122"/>
                <a:cs typeface="Segoe UI" pitchFamily="34" charset="-120"/>
              </a:rPr>
              <a:t>ACTE Postsecondary CTE Summit  •  Session 1 of 2</a:t>
            </a:r>
            <a:endParaRPr lang="en-US" sz="1000" dirty="0"/>
          </a:p>
        </p:txBody>
      </p:sp>
      <p:sp>
        <p:nvSpPr>
          <p:cNvPr id="25" name="Text 20"/>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9BA8C9"/>
                </a:solidFill>
                <a:latin typeface="Segoe UI" pitchFamily="34" charset="0"/>
                <a:ea typeface="Segoe UI" pitchFamily="34" charset="-122"/>
                <a:cs typeface="Segoe UI"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48640" y="457200"/>
            <a:ext cx="2697480" cy="310896"/>
          </a:xfrm>
          <a:prstGeom prst="rect">
            <a:avLst/>
          </a:prstGeom>
          <a:solidFill>
            <a:srgbClr val="0D1B4B"/>
          </a:solidFill>
          <a:ln/>
        </p:spPr>
        <p:txBody>
          <a:bodyPr/>
          <a:lstStyle/>
          <a:p>
            <a:endParaRPr lang="en-US"/>
          </a:p>
        </p:txBody>
      </p:sp>
      <p:sp>
        <p:nvSpPr>
          <p:cNvPr id="3" name="Text 1"/>
          <p:cNvSpPr txBox="1"/>
          <p:nvPr/>
        </p:nvSpPr>
        <p:spPr>
          <a:xfrm>
            <a:off x="548640" y="448056"/>
            <a:ext cx="269748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ANTICIPATED PUSHBACK</a:t>
            </a:r>
            <a:endParaRPr lang="en-US" sz="1100" dirty="0"/>
          </a:p>
        </p:txBody>
      </p:sp>
      <p:sp>
        <p:nvSpPr>
          <p:cNvPr id="4" name="Text 2"/>
          <p:cNvSpPr txBox="1"/>
          <p:nvPr/>
        </p:nvSpPr>
        <p:spPr>
          <a:xfrm>
            <a:off x="548640" y="822960"/>
            <a:ext cx="10972800" cy="731520"/>
          </a:xfrm>
          <a:prstGeom prst="rect">
            <a:avLst/>
          </a:prstGeom>
          <a:noFill/>
          <a:ln/>
        </p:spPr>
        <p:txBody>
          <a:bodyPr wrap="square" lIns="0" tIns="0" rIns="0" bIns="0" rtlCol="0" anchor="ctr"/>
          <a:lstStyle/>
          <a:p>
            <a:pPr marL="0" indent="0">
              <a:buNone/>
            </a:pPr>
            <a:r>
              <a:rPr lang="en-US" sz="2800" b="1" dirty="0">
                <a:solidFill>
                  <a:srgbClr val="0D1B4B"/>
                </a:solidFill>
                <a:latin typeface="Georgia" pitchFamily="34" charset="0"/>
                <a:ea typeface="Georgia" pitchFamily="34" charset="-122"/>
                <a:cs typeface="Georgia" pitchFamily="34" charset="-120"/>
              </a:rPr>
              <a:t>“Our Intake Process Isn't the Bottleneck”</a:t>
            </a:r>
            <a:endParaRPr lang="en-US" sz="2800" dirty="0"/>
          </a:p>
        </p:txBody>
      </p:sp>
      <p:sp>
        <p:nvSpPr>
          <p:cNvPr id="5" name="Shape 3"/>
          <p:cNvSpPr/>
          <p:nvPr/>
        </p:nvSpPr>
        <p:spPr>
          <a:xfrm>
            <a:off x="548640" y="1691640"/>
            <a:ext cx="11064240" cy="1005840"/>
          </a:xfrm>
          <a:prstGeom prst="rect">
            <a:avLst/>
          </a:prstGeom>
          <a:solidFill>
            <a:srgbClr val="F4F6FB"/>
          </a:solidFill>
          <a:ln/>
        </p:spPr>
        <p:txBody>
          <a:bodyPr/>
          <a:lstStyle/>
          <a:p>
            <a:endParaRPr lang="en-US"/>
          </a:p>
        </p:txBody>
      </p:sp>
      <p:sp>
        <p:nvSpPr>
          <p:cNvPr id="6" name="Text 4"/>
          <p:cNvSpPr txBox="1"/>
          <p:nvPr/>
        </p:nvSpPr>
        <p:spPr>
          <a:xfrm>
            <a:off x="777240" y="1764792"/>
            <a:ext cx="5120640" cy="868680"/>
          </a:xfrm>
          <a:prstGeom prst="rect">
            <a:avLst/>
          </a:prstGeom>
          <a:noFill/>
          <a:ln/>
        </p:spPr>
        <p:txBody>
          <a:bodyPr wrap="square" lIns="0" tIns="0" rIns="0" bIns="0" rtlCol="0" anchor="ctr"/>
          <a:lstStyle/>
          <a:p>
            <a:pPr marL="0" indent="0">
              <a:buNone/>
            </a:pPr>
            <a:r>
              <a:rPr lang="en-US" sz="1350" b="1" i="1" dirty="0">
                <a:solidFill>
                  <a:srgbClr val="6D2E46"/>
                </a:solidFill>
                <a:latin typeface="Georgia" pitchFamily="34" charset="0"/>
                <a:ea typeface="Georgia" pitchFamily="34" charset="-122"/>
                <a:cs typeface="Georgia" pitchFamily="34" charset="-120"/>
              </a:rPr>
              <a:t>“We don't have staff to vet every high school teacher's credentials one by one.”</a:t>
            </a:r>
            <a:endParaRPr lang="en-US" sz="1350" dirty="0"/>
          </a:p>
        </p:txBody>
      </p:sp>
      <p:sp>
        <p:nvSpPr>
          <p:cNvPr id="7" name="Text 5"/>
          <p:cNvSpPr txBox="1"/>
          <p:nvPr/>
        </p:nvSpPr>
        <p:spPr>
          <a:xfrm>
            <a:off x="6126480" y="1764792"/>
            <a:ext cx="5303520" cy="868680"/>
          </a:xfrm>
          <a:prstGeom prst="rect">
            <a:avLst/>
          </a:prstGeom>
          <a:noFill/>
          <a:ln/>
        </p:spPr>
        <p:txBody>
          <a:bodyPr wrap="square" lIns="0" tIns="0" rIns="0" bIns="0" rtlCol="0" anchor="ctr"/>
          <a:lstStyle/>
          <a:p>
            <a:pPr marL="0" indent="0">
              <a:buNone/>
            </a:pPr>
            <a:r>
              <a:rPr lang="en-US" sz="1300" dirty="0">
                <a:solidFill>
                  <a:srgbClr val="1E293B"/>
                </a:solidFill>
                <a:latin typeface="Segoe UI" pitchFamily="34" charset="0"/>
                <a:ea typeface="Segoe UI" pitchFamily="34" charset="-122"/>
                <a:cs typeface="Segoe UI" pitchFamily="34" charset="-120"/>
              </a:rPr>
              <a:t>One named point of contact who can say yes to a single pathway is the starting point — not a full credentialing office.</a:t>
            </a:r>
            <a:endParaRPr lang="en-US" sz="1300" dirty="0"/>
          </a:p>
        </p:txBody>
      </p:sp>
      <p:sp>
        <p:nvSpPr>
          <p:cNvPr id="8" name="Shape 6"/>
          <p:cNvSpPr/>
          <p:nvPr/>
        </p:nvSpPr>
        <p:spPr>
          <a:xfrm>
            <a:off x="548640" y="2880360"/>
            <a:ext cx="11064240" cy="1005840"/>
          </a:xfrm>
          <a:prstGeom prst="rect">
            <a:avLst/>
          </a:prstGeom>
          <a:solidFill>
            <a:srgbClr val="FFFFFF"/>
          </a:solidFill>
          <a:ln/>
        </p:spPr>
        <p:txBody>
          <a:bodyPr/>
          <a:lstStyle/>
          <a:p>
            <a:endParaRPr lang="en-US"/>
          </a:p>
        </p:txBody>
      </p:sp>
      <p:sp>
        <p:nvSpPr>
          <p:cNvPr id="9" name="Text 7"/>
          <p:cNvSpPr txBox="1"/>
          <p:nvPr/>
        </p:nvSpPr>
        <p:spPr>
          <a:xfrm>
            <a:off x="777240" y="2953512"/>
            <a:ext cx="5120640" cy="868680"/>
          </a:xfrm>
          <a:prstGeom prst="rect">
            <a:avLst/>
          </a:prstGeom>
          <a:noFill/>
          <a:ln/>
        </p:spPr>
        <p:txBody>
          <a:bodyPr wrap="square" lIns="0" tIns="0" rIns="0" bIns="0" rtlCol="0" anchor="ctr"/>
          <a:lstStyle/>
          <a:p>
            <a:pPr marL="0" indent="0">
              <a:buNone/>
            </a:pPr>
            <a:r>
              <a:rPr lang="en-US" sz="1350" b="1" i="1" dirty="0">
                <a:solidFill>
                  <a:srgbClr val="6D2E46"/>
                </a:solidFill>
                <a:latin typeface="Georgia" pitchFamily="34" charset="0"/>
                <a:ea typeface="Georgia" pitchFamily="34" charset="-122"/>
                <a:cs typeface="Georgia" pitchFamily="34" charset="-120"/>
              </a:rPr>
              <a:t>“We already get more partnership requests than we can process.”</a:t>
            </a:r>
            <a:endParaRPr lang="en-US" sz="1350" dirty="0"/>
          </a:p>
        </p:txBody>
      </p:sp>
      <p:sp>
        <p:nvSpPr>
          <p:cNvPr id="10" name="Text 8"/>
          <p:cNvSpPr txBox="1"/>
          <p:nvPr/>
        </p:nvSpPr>
        <p:spPr>
          <a:xfrm>
            <a:off x="6126480" y="2953512"/>
            <a:ext cx="5303520" cy="868680"/>
          </a:xfrm>
          <a:prstGeom prst="rect">
            <a:avLst/>
          </a:prstGeom>
          <a:noFill/>
          <a:ln/>
        </p:spPr>
        <p:txBody>
          <a:bodyPr wrap="square" lIns="0" tIns="0" rIns="0" bIns="0" rtlCol="0" anchor="ctr"/>
          <a:lstStyle/>
          <a:p>
            <a:pPr marL="0" indent="0">
              <a:buNone/>
            </a:pPr>
            <a:r>
              <a:rPr lang="en-US" sz="1300" dirty="0">
                <a:solidFill>
                  <a:srgbClr val="1E293B"/>
                </a:solidFill>
                <a:latin typeface="Segoe UI" pitchFamily="34" charset="0"/>
                <a:ea typeface="Segoe UI" pitchFamily="34" charset="-122"/>
                <a:cs typeface="Segoe UI" pitchFamily="34" charset="-120"/>
              </a:rPr>
              <a:t>That demand is the signal to invest in intake, not throttle it — a Title I school that gets a slow or vague response finds a faster partner, or gives up.</a:t>
            </a:r>
            <a:endParaRPr lang="en-US" sz="1300" dirty="0"/>
          </a:p>
        </p:txBody>
      </p:sp>
      <p:sp>
        <p:nvSpPr>
          <p:cNvPr id="11" name="Shape 9"/>
          <p:cNvSpPr/>
          <p:nvPr/>
        </p:nvSpPr>
        <p:spPr>
          <a:xfrm>
            <a:off x="548640" y="4069080"/>
            <a:ext cx="11064240" cy="1005840"/>
          </a:xfrm>
          <a:prstGeom prst="rect">
            <a:avLst/>
          </a:prstGeom>
          <a:solidFill>
            <a:srgbClr val="F4F6FB"/>
          </a:solidFill>
          <a:ln/>
        </p:spPr>
        <p:txBody>
          <a:bodyPr/>
          <a:lstStyle/>
          <a:p>
            <a:endParaRPr lang="en-US"/>
          </a:p>
        </p:txBody>
      </p:sp>
      <p:sp>
        <p:nvSpPr>
          <p:cNvPr id="12" name="Text 10"/>
          <p:cNvSpPr txBox="1"/>
          <p:nvPr/>
        </p:nvSpPr>
        <p:spPr>
          <a:xfrm>
            <a:off x="777240" y="4142232"/>
            <a:ext cx="5120640" cy="868680"/>
          </a:xfrm>
          <a:prstGeom prst="rect">
            <a:avLst/>
          </a:prstGeom>
          <a:noFill/>
          <a:ln/>
        </p:spPr>
        <p:txBody>
          <a:bodyPr wrap="square" lIns="0" tIns="0" rIns="0" bIns="0" rtlCol="0" anchor="ctr"/>
          <a:lstStyle/>
          <a:p>
            <a:pPr marL="0" indent="0">
              <a:buNone/>
            </a:pPr>
            <a:r>
              <a:rPr lang="en-US" sz="1350" b="1" i="1" dirty="0">
                <a:solidFill>
                  <a:srgbClr val="6D2E46"/>
                </a:solidFill>
                <a:latin typeface="Georgia" pitchFamily="34" charset="0"/>
                <a:ea typeface="Georgia" pitchFamily="34" charset="-122"/>
                <a:cs typeface="Georgia" pitchFamily="34" charset="-120"/>
              </a:rPr>
              <a:t>“High school students aren't ready for our level of rigor.”</a:t>
            </a:r>
            <a:endParaRPr lang="en-US" sz="1350" dirty="0"/>
          </a:p>
        </p:txBody>
      </p:sp>
      <p:sp>
        <p:nvSpPr>
          <p:cNvPr id="13" name="Text 11"/>
          <p:cNvSpPr txBox="1"/>
          <p:nvPr/>
        </p:nvSpPr>
        <p:spPr>
          <a:xfrm>
            <a:off x="6126480" y="4142232"/>
            <a:ext cx="5303520" cy="868680"/>
          </a:xfrm>
          <a:prstGeom prst="rect">
            <a:avLst/>
          </a:prstGeom>
          <a:noFill/>
          <a:ln/>
        </p:spPr>
        <p:txBody>
          <a:bodyPr wrap="square" lIns="0" tIns="0" rIns="0" bIns="0" rtlCol="0" anchor="ctr"/>
          <a:lstStyle/>
          <a:p>
            <a:pPr marL="0" indent="0">
              <a:buNone/>
            </a:pPr>
            <a:r>
              <a:rPr lang="en-US" sz="1300" dirty="0">
                <a:solidFill>
                  <a:srgbClr val="1E293B"/>
                </a:solidFill>
                <a:latin typeface="Segoe UI" pitchFamily="34" charset="0"/>
                <a:ea typeface="Segoe UI" pitchFamily="34" charset="-122"/>
                <a:cs typeface="Segoe UI" pitchFamily="34" charset="-120"/>
              </a:rPr>
              <a:t>Readiness is built by the pathway you design with the school, not assumed in advance. A structured, supported sequence — like Curie's — gets students there.</a:t>
            </a:r>
            <a:endParaRPr lang="en-US" sz="1300" dirty="0"/>
          </a:p>
        </p:txBody>
      </p:sp>
      <p:sp>
        <p:nvSpPr>
          <p:cNvPr id="14" name="Shape 12"/>
          <p:cNvSpPr/>
          <p:nvPr/>
        </p:nvSpPr>
        <p:spPr>
          <a:xfrm>
            <a:off x="548640" y="5257800"/>
            <a:ext cx="11064240" cy="1005840"/>
          </a:xfrm>
          <a:prstGeom prst="rect">
            <a:avLst/>
          </a:prstGeom>
          <a:solidFill>
            <a:srgbClr val="FFFFFF"/>
          </a:solidFill>
          <a:ln/>
        </p:spPr>
        <p:txBody>
          <a:bodyPr/>
          <a:lstStyle/>
          <a:p>
            <a:endParaRPr lang="en-US"/>
          </a:p>
        </p:txBody>
      </p:sp>
      <p:sp>
        <p:nvSpPr>
          <p:cNvPr id="15" name="Text 13"/>
          <p:cNvSpPr txBox="1"/>
          <p:nvPr/>
        </p:nvSpPr>
        <p:spPr>
          <a:xfrm>
            <a:off x="777240" y="5330952"/>
            <a:ext cx="5120640" cy="868680"/>
          </a:xfrm>
          <a:prstGeom prst="rect">
            <a:avLst/>
          </a:prstGeom>
          <a:noFill/>
          <a:ln/>
        </p:spPr>
        <p:txBody>
          <a:bodyPr wrap="square" lIns="0" tIns="0" rIns="0" bIns="0" rtlCol="0" anchor="ctr"/>
          <a:lstStyle/>
          <a:p>
            <a:pPr marL="0" indent="0">
              <a:buNone/>
            </a:pPr>
            <a:r>
              <a:rPr lang="en-US" sz="1350" b="1" i="1" dirty="0">
                <a:solidFill>
                  <a:srgbClr val="6D2E46"/>
                </a:solidFill>
                <a:latin typeface="Georgia" pitchFamily="34" charset="0"/>
                <a:ea typeface="Georgia" pitchFamily="34" charset="-122"/>
                <a:cs typeface="Georgia" pitchFamily="34" charset="-120"/>
              </a:rPr>
              <a:t>“Building this relationship will take years to pay off.”</a:t>
            </a:r>
            <a:endParaRPr lang="en-US" sz="1350" dirty="0"/>
          </a:p>
        </p:txBody>
      </p:sp>
      <p:sp>
        <p:nvSpPr>
          <p:cNvPr id="16" name="Text 14"/>
          <p:cNvSpPr txBox="1"/>
          <p:nvPr/>
        </p:nvSpPr>
        <p:spPr>
          <a:xfrm>
            <a:off x="6126480" y="5330952"/>
            <a:ext cx="5303520" cy="868680"/>
          </a:xfrm>
          <a:prstGeom prst="rect">
            <a:avLst/>
          </a:prstGeom>
          <a:noFill/>
          <a:ln/>
        </p:spPr>
        <p:txBody>
          <a:bodyPr wrap="square" lIns="0" tIns="0" rIns="0" bIns="0" rtlCol="0" anchor="ctr"/>
          <a:lstStyle/>
          <a:p>
            <a:pPr marL="0" indent="0">
              <a:buNone/>
            </a:pPr>
            <a:r>
              <a:rPr lang="en-US" sz="1300" dirty="0">
                <a:solidFill>
                  <a:srgbClr val="1E293B"/>
                </a:solidFill>
                <a:latin typeface="Segoe UI" pitchFamily="34" charset="0"/>
                <a:ea typeface="Segoe UI" pitchFamily="34" charset="-122"/>
                <a:cs typeface="Segoe UI" pitchFamily="34" charset="-120"/>
              </a:rPr>
              <a:t>Curie's first flipped cohort happened in a single school year — because one motivated teacher found a partner who moved fast. Being that fast partner is a competitive advantage, not a cost center.</a:t>
            </a:r>
            <a:endParaRPr lang="en-US" sz="1300" dirty="0"/>
          </a:p>
        </p:txBody>
      </p:sp>
      <p:sp>
        <p:nvSpPr>
          <p:cNvPr id="17" name="Text 15"/>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1 of 2</a:t>
            </a:r>
            <a:endParaRPr lang="en-US" sz="1000" dirty="0"/>
          </a:p>
        </p:txBody>
      </p:sp>
      <p:sp>
        <p:nvSpPr>
          <p:cNvPr id="18" name="Text 16"/>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4F6FB"/>
        </a:solidFill>
        <a:effectLst/>
      </p:bgPr>
    </p:bg>
    <p:spTree>
      <p:nvGrpSpPr>
        <p:cNvPr id="1" name=""/>
        <p:cNvGrpSpPr/>
        <p:nvPr/>
      </p:nvGrpSpPr>
      <p:grpSpPr>
        <a:xfrm>
          <a:off x="0" y="0"/>
          <a:ext cx="0" cy="0"/>
          <a:chOff x="0" y="0"/>
          <a:chExt cx="0" cy="0"/>
        </a:xfrm>
      </p:grpSpPr>
      <p:sp>
        <p:nvSpPr>
          <p:cNvPr id="2" name="Shape 0">
            <a:hlinkClick r:id="rId3" action="ppaction://hlinksldjump"/>
          </p:cNvPr>
          <p:cNvSpPr/>
          <p:nvPr/>
        </p:nvSpPr>
        <p:spPr>
          <a:xfrm>
            <a:off x="11414455" y="320040"/>
            <a:ext cx="457200" cy="457200"/>
          </a:xfrm>
          <a:prstGeom prst="ellipse">
            <a:avLst/>
          </a:prstGeom>
          <a:solidFill>
            <a:srgbClr val="FFFFFF"/>
          </a:solidFill>
          <a:ln/>
        </p:spPr>
        <p:txBody>
          <a:bodyPr/>
          <a:lstStyle/>
          <a:p>
            <a:endParaRPr lang="en-US"/>
          </a:p>
        </p:txBody>
      </p:sp>
      <p:pic>
        <p:nvPicPr>
          <p:cNvPr id="3" name="Image 0" descr="/home/claude/icons/icon_home_0D1B4B.png">
            <a:hlinkClick r:id="rId3" action="ppaction://hlinksldjump"/>
          </p:cNvPr>
          <p:cNvPicPr>
            <a:picLocks noChangeAspect="1"/>
          </p:cNvPicPr>
          <p:nvPr/>
        </p:nvPicPr>
        <p:blipFill>
          <a:blip r:embed="rId4"/>
          <a:stretch>
            <a:fillRect/>
          </a:stretch>
        </p:blipFill>
        <p:spPr>
          <a:xfrm>
            <a:off x="11505895" y="411480"/>
            <a:ext cx="274320" cy="274320"/>
          </a:xfrm>
          <a:prstGeom prst="rect">
            <a:avLst/>
          </a:prstGeom>
        </p:spPr>
      </p:pic>
      <p:sp>
        <p:nvSpPr>
          <p:cNvPr id="4" name="Shape 1"/>
          <p:cNvSpPr/>
          <p:nvPr/>
        </p:nvSpPr>
        <p:spPr>
          <a:xfrm>
            <a:off x="548640" y="457200"/>
            <a:ext cx="2148840" cy="310896"/>
          </a:xfrm>
          <a:prstGeom prst="rect">
            <a:avLst/>
          </a:prstGeom>
          <a:solidFill>
            <a:srgbClr val="0D1B4B"/>
          </a:solidFill>
          <a:ln/>
        </p:spPr>
        <p:txBody>
          <a:bodyPr/>
          <a:lstStyle/>
          <a:p>
            <a:endParaRPr lang="en-US"/>
          </a:p>
        </p:txBody>
      </p:sp>
      <p:sp>
        <p:nvSpPr>
          <p:cNvPr id="5" name="Text 2"/>
          <p:cNvSpPr txBox="1"/>
          <p:nvPr/>
        </p:nvSpPr>
        <p:spPr>
          <a:xfrm>
            <a:off x="548640" y="448056"/>
            <a:ext cx="214884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YOUR TURN — PART 1</a:t>
            </a:r>
            <a:endParaRPr lang="en-US" sz="1100" dirty="0"/>
          </a:p>
        </p:txBody>
      </p:sp>
      <p:sp>
        <p:nvSpPr>
          <p:cNvPr id="6" name="Text 3"/>
          <p:cNvSpPr txBox="1"/>
          <p:nvPr/>
        </p:nvSpPr>
        <p:spPr>
          <a:xfrm>
            <a:off x="548640" y="822960"/>
            <a:ext cx="10972800" cy="731520"/>
          </a:xfrm>
          <a:prstGeom prst="rect">
            <a:avLst/>
          </a:prstGeom>
          <a:noFill/>
          <a:ln/>
        </p:spPr>
        <p:txBody>
          <a:bodyPr wrap="square" lIns="0" tIns="0" rIns="0" bIns="0" rtlCol="0" anchor="ctr"/>
          <a:lstStyle/>
          <a:p>
            <a:pPr marL="0" indent="0">
              <a:buNone/>
            </a:pPr>
            <a:r>
              <a:rPr lang="en-US" sz="2800" b="1" dirty="0">
                <a:solidFill>
                  <a:srgbClr val="0D1B4B"/>
                </a:solidFill>
                <a:latin typeface="Georgia" pitchFamily="34" charset="0"/>
                <a:ea typeface="Georgia" pitchFamily="34" charset="-122"/>
                <a:cs typeface="Georgia" pitchFamily="34" charset="-120"/>
              </a:rPr>
              <a:t>Partner Readiness Audit</a:t>
            </a:r>
            <a:endParaRPr lang="en-US" sz="2800" dirty="0"/>
          </a:p>
        </p:txBody>
      </p:sp>
      <p:sp>
        <p:nvSpPr>
          <p:cNvPr id="7" name="Text 4"/>
          <p:cNvSpPr txBox="1"/>
          <p:nvPr/>
        </p:nvSpPr>
        <p:spPr>
          <a:xfrm>
            <a:off x="548640" y="1508760"/>
            <a:ext cx="10698480" cy="457200"/>
          </a:xfrm>
          <a:prstGeom prst="rect">
            <a:avLst/>
          </a:prstGeom>
          <a:noFill/>
          <a:ln/>
        </p:spPr>
        <p:txBody>
          <a:bodyPr wrap="square" lIns="0" tIns="0" rIns="0" bIns="0" rtlCol="0" anchor="ctr"/>
          <a:lstStyle/>
          <a:p>
            <a:pPr marL="0" indent="0">
              <a:buNone/>
            </a:pPr>
            <a:r>
              <a:rPr lang="en-US" sz="1350" i="1" dirty="0">
                <a:solidFill>
                  <a:srgbClr val="64748B"/>
                </a:solidFill>
                <a:latin typeface="Segoe UI" pitchFamily="34" charset="0"/>
                <a:ea typeface="Segoe UI" pitchFamily="34" charset="-122"/>
                <a:cs typeface="Segoe UI" pitchFamily="34" charset="-120"/>
              </a:rPr>
              <a:t>Rate your own intake process the way a hopeful high school teacher would experience it. This isn't a scoring exercise — it's a diagnostic. Every "No" is a gap you now know how to close.</a:t>
            </a:r>
            <a:endParaRPr lang="en-US" sz="1350" dirty="0"/>
          </a:p>
        </p:txBody>
      </p:sp>
      <p:sp>
        <p:nvSpPr>
          <p:cNvPr id="8" name="Shape 5"/>
          <p:cNvSpPr/>
          <p:nvPr/>
        </p:nvSpPr>
        <p:spPr>
          <a:xfrm>
            <a:off x="548640" y="2331720"/>
            <a:ext cx="11064240" cy="1691640"/>
          </a:xfrm>
          <a:prstGeom prst="rect">
            <a:avLst/>
          </a:prstGeom>
          <a:solidFill>
            <a:srgbClr val="FFFFFF"/>
          </a:solidFill>
          <a:ln w="12700">
            <a:solidFill>
              <a:srgbClr val="1C7293"/>
            </a:solidFill>
            <a:prstDash val="solid"/>
          </a:ln>
        </p:spPr>
        <p:txBody>
          <a:bodyPr/>
          <a:lstStyle/>
          <a:p>
            <a:endParaRPr lang="en-US"/>
          </a:p>
        </p:txBody>
      </p:sp>
      <p:sp>
        <p:nvSpPr>
          <p:cNvPr id="9" name="Shape 6"/>
          <p:cNvSpPr/>
          <p:nvPr/>
        </p:nvSpPr>
        <p:spPr>
          <a:xfrm>
            <a:off x="731520" y="2496312"/>
            <a:ext cx="457200" cy="457200"/>
          </a:xfrm>
          <a:prstGeom prst="ellipse">
            <a:avLst/>
          </a:prstGeom>
          <a:solidFill>
            <a:srgbClr val="1C7293"/>
          </a:solidFill>
          <a:ln/>
        </p:spPr>
        <p:txBody>
          <a:bodyPr/>
          <a:lstStyle/>
          <a:p>
            <a:endParaRPr lang="en-US"/>
          </a:p>
        </p:txBody>
      </p:sp>
      <p:sp>
        <p:nvSpPr>
          <p:cNvPr id="10" name="Text 7"/>
          <p:cNvSpPr txBox="1"/>
          <p:nvPr/>
        </p:nvSpPr>
        <p:spPr>
          <a:xfrm>
            <a:off x="731520" y="2496312"/>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Segoe UI" pitchFamily="34" charset="0"/>
                <a:ea typeface="Segoe UI" pitchFamily="34" charset="-122"/>
                <a:cs typeface="Segoe UI" pitchFamily="34" charset="-120"/>
              </a:rPr>
              <a:t>1</a:t>
            </a:r>
            <a:endParaRPr lang="en-US" sz="1600" dirty="0"/>
          </a:p>
        </p:txBody>
      </p:sp>
      <p:sp>
        <p:nvSpPr>
          <p:cNvPr id="11" name="Text 8"/>
          <p:cNvSpPr txBox="1"/>
          <p:nvPr/>
        </p:nvSpPr>
        <p:spPr>
          <a:xfrm>
            <a:off x="1371600" y="2468880"/>
            <a:ext cx="8595360" cy="457200"/>
          </a:xfrm>
          <a:prstGeom prst="rect">
            <a:avLst/>
          </a:prstGeom>
          <a:noFill/>
          <a:ln/>
        </p:spPr>
        <p:txBody>
          <a:bodyPr wrap="square" lIns="0" tIns="0" rIns="0" bIns="0" rtlCol="0" anchor="ctr"/>
          <a:lstStyle/>
          <a:p>
            <a:pPr marL="0" indent="0">
              <a:buNone/>
            </a:pPr>
            <a:r>
              <a:rPr lang="en-US" sz="1500" b="1" dirty="0">
                <a:solidFill>
                  <a:srgbClr val="0D1B4B"/>
                </a:solidFill>
                <a:latin typeface="Georgia" pitchFamily="34" charset="0"/>
                <a:ea typeface="Georgia" pitchFamily="34" charset="-122"/>
                <a:cs typeface="Georgia" pitchFamily="34" charset="-120"/>
              </a:rPr>
              <a:t>Can a high school teacher find your dual-credit office directly, without being routed through admissions or the president's office first?</a:t>
            </a:r>
            <a:endParaRPr lang="en-US" sz="1500" dirty="0"/>
          </a:p>
        </p:txBody>
      </p:sp>
      <p:sp>
        <p:nvSpPr>
          <p:cNvPr id="12" name="Text 9"/>
          <p:cNvSpPr txBox="1"/>
          <p:nvPr/>
        </p:nvSpPr>
        <p:spPr>
          <a:xfrm>
            <a:off x="1371600" y="2953512"/>
            <a:ext cx="9509760" cy="457200"/>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If yes: how many cold inquiries do you get in a typical year, and what share convert to a signed agreement?</a:t>
            </a:r>
            <a:endParaRPr lang="en-US" sz="1150" dirty="0"/>
          </a:p>
        </p:txBody>
      </p:sp>
      <p:sp>
        <p:nvSpPr>
          <p:cNvPr id="13" name="Text 10"/>
          <p:cNvSpPr txBox="1"/>
          <p:nvPr/>
        </p:nvSpPr>
        <p:spPr>
          <a:xfrm>
            <a:off x="1371600" y="3383280"/>
            <a:ext cx="9509760" cy="502920"/>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If no: that's your first fix — a named contact and a public point of entry, not a general phone tree.</a:t>
            </a:r>
            <a:endParaRPr lang="en-US" sz="1150" dirty="0"/>
          </a:p>
        </p:txBody>
      </p:sp>
      <p:sp>
        <p:nvSpPr>
          <p:cNvPr id="14" name="Shape 11"/>
          <p:cNvSpPr/>
          <p:nvPr/>
        </p:nvSpPr>
        <p:spPr>
          <a:xfrm>
            <a:off x="10195560" y="2496312"/>
            <a:ext cx="384048" cy="384048"/>
          </a:xfrm>
          <a:prstGeom prst="ellipse">
            <a:avLst/>
          </a:prstGeom>
          <a:solidFill>
            <a:srgbClr val="FFFFFF"/>
          </a:solidFill>
          <a:ln w="25400">
            <a:solidFill>
              <a:srgbClr val="1C7293"/>
            </a:solidFill>
            <a:prstDash val="solid"/>
          </a:ln>
        </p:spPr>
        <p:txBody>
          <a:bodyPr/>
          <a:lstStyle/>
          <a:p>
            <a:endParaRPr lang="en-US"/>
          </a:p>
        </p:txBody>
      </p:sp>
      <p:sp>
        <p:nvSpPr>
          <p:cNvPr id="15" name="Text 12"/>
          <p:cNvSpPr txBox="1"/>
          <p:nvPr/>
        </p:nvSpPr>
        <p:spPr>
          <a:xfrm>
            <a:off x="10195560" y="2496312"/>
            <a:ext cx="384048" cy="384048"/>
          </a:xfrm>
          <a:prstGeom prst="rect">
            <a:avLst/>
          </a:prstGeom>
          <a:noFill/>
          <a:ln/>
        </p:spPr>
        <p:txBody>
          <a:bodyPr wrap="square" lIns="0" tIns="0" rIns="0" bIns="0" rtlCol="0" anchor="ctr"/>
          <a:lstStyle/>
          <a:p>
            <a:pPr marL="0" indent="0" algn="ctr">
              <a:buNone/>
            </a:pPr>
            <a:r>
              <a:rPr lang="en-US" sz="1250" b="1" dirty="0">
                <a:solidFill>
                  <a:srgbClr val="1C7293"/>
                </a:solidFill>
                <a:latin typeface="Segoe UI" pitchFamily="34" charset="0"/>
                <a:ea typeface="Segoe UI" pitchFamily="34" charset="-122"/>
                <a:cs typeface="Segoe UI" pitchFamily="34" charset="-120"/>
              </a:rPr>
              <a:t>Y</a:t>
            </a:r>
            <a:endParaRPr lang="en-US" sz="1250" dirty="0"/>
          </a:p>
        </p:txBody>
      </p:sp>
      <p:sp>
        <p:nvSpPr>
          <p:cNvPr id="16" name="Shape 13"/>
          <p:cNvSpPr/>
          <p:nvPr/>
        </p:nvSpPr>
        <p:spPr>
          <a:xfrm>
            <a:off x="10744200" y="2496312"/>
            <a:ext cx="384048" cy="384048"/>
          </a:xfrm>
          <a:prstGeom prst="ellipse">
            <a:avLst/>
          </a:prstGeom>
          <a:solidFill>
            <a:srgbClr val="FFFFFF"/>
          </a:solidFill>
          <a:ln w="25400">
            <a:solidFill>
              <a:srgbClr val="1C7293"/>
            </a:solidFill>
            <a:prstDash val="solid"/>
          </a:ln>
        </p:spPr>
        <p:txBody>
          <a:bodyPr/>
          <a:lstStyle/>
          <a:p>
            <a:endParaRPr lang="en-US"/>
          </a:p>
        </p:txBody>
      </p:sp>
      <p:sp>
        <p:nvSpPr>
          <p:cNvPr id="17" name="Text 14"/>
          <p:cNvSpPr txBox="1"/>
          <p:nvPr/>
        </p:nvSpPr>
        <p:spPr>
          <a:xfrm>
            <a:off x="10744200" y="2496312"/>
            <a:ext cx="384048" cy="384048"/>
          </a:xfrm>
          <a:prstGeom prst="rect">
            <a:avLst/>
          </a:prstGeom>
          <a:noFill/>
          <a:ln/>
        </p:spPr>
        <p:txBody>
          <a:bodyPr wrap="square" lIns="0" tIns="0" rIns="0" bIns="0" rtlCol="0" anchor="ctr"/>
          <a:lstStyle/>
          <a:p>
            <a:pPr marL="0" indent="0" algn="ctr">
              <a:buNone/>
            </a:pPr>
            <a:r>
              <a:rPr lang="en-US" sz="1250" b="1" dirty="0">
                <a:solidFill>
                  <a:srgbClr val="1C7293"/>
                </a:solidFill>
                <a:latin typeface="Segoe UI" pitchFamily="34" charset="0"/>
                <a:ea typeface="Segoe UI" pitchFamily="34" charset="-122"/>
                <a:cs typeface="Segoe UI" pitchFamily="34" charset="-120"/>
              </a:rPr>
              <a:t>N</a:t>
            </a:r>
            <a:endParaRPr lang="en-US" sz="1250" dirty="0"/>
          </a:p>
        </p:txBody>
      </p:sp>
      <p:sp>
        <p:nvSpPr>
          <p:cNvPr id="18" name="Shape 15"/>
          <p:cNvSpPr/>
          <p:nvPr/>
        </p:nvSpPr>
        <p:spPr>
          <a:xfrm>
            <a:off x="548640" y="4206240"/>
            <a:ext cx="11064240" cy="1691640"/>
          </a:xfrm>
          <a:prstGeom prst="rect">
            <a:avLst/>
          </a:prstGeom>
          <a:solidFill>
            <a:srgbClr val="FFFFFF"/>
          </a:solidFill>
          <a:ln w="12700">
            <a:solidFill>
              <a:srgbClr val="1C7293"/>
            </a:solidFill>
            <a:prstDash val="solid"/>
          </a:ln>
        </p:spPr>
        <p:txBody>
          <a:bodyPr/>
          <a:lstStyle/>
          <a:p>
            <a:endParaRPr lang="en-US"/>
          </a:p>
        </p:txBody>
      </p:sp>
      <p:sp>
        <p:nvSpPr>
          <p:cNvPr id="19" name="Shape 16"/>
          <p:cNvSpPr/>
          <p:nvPr/>
        </p:nvSpPr>
        <p:spPr>
          <a:xfrm>
            <a:off x="731520" y="4370832"/>
            <a:ext cx="457200" cy="457200"/>
          </a:xfrm>
          <a:prstGeom prst="ellipse">
            <a:avLst/>
          </a:prstGeom>
          <a:solidFill>
            <a:srgbClr val="1C7293"/>
          </a:solidFill>
          <a:ln/>
        </p:spPr>
        <p:txBody>
          <a:bodyPr/>
          <a:lstStyle/>
          <a:p>
            <a:endParaRPr lang="en-US"/>
          </a:p>
        </p:txBody>
      </p:sp>
      <p:sp>
        <p:nvSpPr>
          <p:cNvPr id="20" name="Text 17"/>
          <p:cNvSpPr txBox="1"/>
          <p:nvPr/>
        </p:nvSpPr>
        <p:spPr>
          <a:xfrm>
            <a:off x="731520" y="4370832"/>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Segoe UI" pitchFamily="34" charset="0"/>
                <a:ea typeface="Segoe UI" pitchFamily="34" charset="-122"/>
                <a:cs typeface="Segoe UI" pitchFamily="34" charset="-120"/>
              </a:rPr>
              <a:t>2</a:t>
            </a:r>
            <a:endParaRPr lang="en-US" sz="1600" dirty="0"/>
          </a:p>
        </p:txBody>
      </p:sp>
      <p:sp>
        <p:nvSpPr>
          <p:cNvPr id="21" name="Text 18"/>
          <p:cNvSpPr txBox="1"/>
          <p:nvPr/>
        </p:nvSpPr>
        <p:spPr>
          <a:xfrm>
            <a:off x="1371600" y="4343400"/>
            <a:ext cx="8595360" cy="457200"/>
          </a:xfrm>
          <a:prstGeom prst="rect">
            <a:avLst/>
          </a:prstGeom>
          <a:noFill/>
          <a:ln/>
        </p:spPr>
        <p:txBody>
          <a:bodyPr wrap="square" lIns="0" tIns="0" rIns="0" bIns="0" rtlCol="0" anchor="ctr"/>
          <a:lstStyle/>
          <a:p>
            <a:pPr marL="0" indent="0">
              <a:buNone/>
            </a:pPr>
            <a:r>
              <a:rPr lang="en-US" sz="1500" b="1" dirty="0">
                <a:solidFill>
                  <a:srgbClr val="0D1B4B"/>
                </a:solidFill>
                <a:latin typeface="Georgia" pitchFamily="34" charset="0"/>
                <a:ea typeface="Georgia" pitchFamily="34" charset="-122"/>
                <a:cs typeface="Georgia" pitchFamily="34" charset="-120"/>
              </a:rPr>
              <a:t>Is there a published, reusable process — a syllabus crosswalk template, a standard timeline — for a new high school partner to follow?</a:t>
            </a:r>
            <a:endParaRPr lang="en-US" sz="1500" dirty="0"/>
          </a:p>
        </p:txBody>
      </p:sp>
      <p:sp>
        <p:nvSpPr>
          <p:cNvPr id="22" name="Text 19"/>
          <p:cNvSpPr txBox="1"/>
          <p:nvPr/>
        </p:nvSpPr>
        <p:spPr>
          <a:xfrm>
            <a:off x="1371600" y="4828032"/>
            <a:ext cx="9509760" cy="457200"/>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If yes: is it actually handed to every new inquiry, or does each teacher rebuild it from scratch?</a:t>
            </a:r>
            <a:endParaRPr lang="en-US" sz="1150" dirty="0"/>
          </a:p>
        </p:txBody>
      </p:sp>
      <p:sp>
        <p:nvSpPr>
          <p:cNvPr id="23" name="Text 20"/>
          <p:cNvSpPr txBox="1"/>
          <p:nvPr/>
        </p:nvSpPr>
        <p:spPr>
          <a:xfrm>
            <a:off x="1371600" y="5257800"/>
            <a:ext cx="9509760" cy="502920"/>
          </a:xfrm>
          <a:prstGeom prst="rect">
            <a:avLst/>
          </a:prstGeom>
          <a:noFill/>
          <a:ln/>
        </p:spPr>
        <p:txBody>
          <a:bodyPr wrap="square" lIns="0" tIns="0" rIns="0" bIns="0" rtlCol="0" anchor="ctr"/>
          <a:lstStyle/>
          <a:p>
            <a:pPr marL="0" indent="0">
              <a:buNone/>
            </a:pPr>
            <a:r>
              <a:rPr lang="en-US" sz="1150" dirty="0">
                <a:solidFill>
                  <a:srgbClr val="1E293B"/>
                </a:solidFill>
                <a:latin typeface="Segoe UI" pitchFamily="34" charset="0"/>
                <a:ea typeface="Segoe UI" pitchFamily="34" charset="-122"/>
                <a:cs typeface="Segoe UI" pitchFamily="34" charset="-120"/>
              </a:rPr>
              <a:t>If no: build one from your best past agreement — it turns every future partnership into a repeat process, not a custom negotiation.</a:t>
            </a:r>
            <a:endParaRPr lang="en-US" sz="1150" dirty="0"/>
          </a:p>
        </p:txBody>
      </p:sp>
      <p:sp>
        <p:nvSpPr>
          <p:cNvPr id="24" name="Shape 21"/>
          <p:cNvSpPr/>
          <p:nvPr/>
        </p:nvSpPr>
        <p:spPr>
          <a:xfrm>
            <a:off x="10195560" y="4370832"/>
            <a:ext cx="384048" cy="384048"/>
          </a:xfrm>
          <a:prstGeom prst="ellipse">
            <a:avLst/>
          </a:prstGeom>
          <a:solidFill>
            <a:srgbClr val="FFFFFF"/>
          </a:solidFill>
          <a:ln w="25400">
            <a:solidFill>
              <a:srgbClr val="1C7293"/>
            </a:solidFill>
            <a:prstDash val="solid"/>
          </a:ln>
        </p:spPr>
        <p:txBody>
          <a:bodyPr/>
          <a:lstStyle/>
          <a:p>
            <a:endParaRPr lang="en-US"/>
          </a:p>
        </p:txBody>
      </p:sp>
      <p:sp>
        <p:nvSpPr>
          <p:cNvPr id="25" name="Text 22"/>
          <p:cNvSpPr txBox="1"/>
          <p:nvPr/>
        </p:nvSpPr>
        <p:spPr>
          <a:xfrm>
            <a:off x="10195560" y="4370832"/>
            <a:ext cx="384048" cy="384048"/>
          </a:xfrm>
          <a:prstGeom prst="rect">
            <a:avLst/>
          </a:prstGeom>
          <a:noFill/>
          <a:ln/>
        </p:spPr>
        <p:txBody>
          <a:bodyPr wrap="square" lIns="0" tIns="0" rIns="0" bIns="0" rtlCol="0" anchor="ctr"/>
          <a:lstStyle/>
          <a:p>
            <a:pPr marL="0" indent="0" algn="ctr">
              <a:buNone/>
            </a:pPr>
            <a:r>
              <a:rPr lang="en-US" sz="1250" b="1" dirty="0">
                <a:solidFill>
                  <a:srgbClr val="1C7293"/>
                </a:solidFill>
                <a:latin typeface="Segoe UI" pitchFamily="34" charset="0"/>
                <a:ea typeface="Segoe UI" pitchFamily="34" charset="-122"/>
                <a:cs typeface="Segoe UI" pitchFamily="34" charset="-120"/>
              </a:rPr>
              <a:t>Y</a:t>
            </a:r>
            <a:endParaRPr lang="en-US" sz="1250" dirty="0"/>
          </a:p>
        </p:txBody>
      </p:sp>
      <p:sp>
        <p:nvSpPr>
          <p:cNvPr id="26" name="Shape 23"/>
          <p:cNvSpPr/>
          <p:nvPr/>
        </p:nvSpPr>
        <p:spPr>
          <a:xfrm>
            <a:off x="10744200" y="4370832"/>
            <a:ext cx="384048" cy="384048"/>
          </a:xfrm>
          <a:prstGeom prst="ellipse">
            <a:avLst/>
          </a:prstGeom>
          <a:solidFill>
            <a:srgbClr val="FFFFFF"/>
          </a:solidFill>
          <a:ln w="25400">
            <a:solidFill>
              <a:srgbClr val="1C7293"/>
            </a:solidFill>
            <a:prstDash val="solid"/>
          </a:ln>
        </p:spPr>
        <p:txBody>
          <a:bodyPr/>
          <a:lstStyle/>
          <a:p>
            <a:endParaRPr lang="en-US"/>
          </a:p>
        </p:txBody>
      </p:sp>
      <p:sp>
        <p:nvSpPr>
          <p:cNvPr id="27" name="Text 24"/>
          <p:cNvSpPr txBox="1"/>
          <p:nvPr/>
        </p:nvSpPr>
        <p:spPr>
          <a:xfrm>
            <a:off x="10744200" y="4370832"/>
            <a:ext cx="384048" cy="384048"/>
          </a:xfrm>
          <a:prstGeom prst="rect">
            <a:avLst/>
          </a:prstGeom>
          <a:noFill/>
          <a:ln/>
        </p:spPr>
        <p:txBody>
          <a:bodyPr wrap="square" lIns="0" tIns="0" rIns="0" bIns="0" rtlCol="0" anchor="ctr"/>
          <a:lstStyle/>
          <a:p>
            <a:pPr marL="0" indent="0" algn="ctr">
              <a:buNone/>
            </a:pPr>
            <a:r>
              <a:rPr lang="en-US" sz="1250" b="1" dirty="0">
                <a:solidFill>
                  <a:srgbClr val="1C7293"/>
                </a:solidFill>
                <a:latin typeface="Segoe UI" pitchFamily="34" charset="0"/>
                <a:ea typeface="Segoe UI" pitchFamily="34" charset="-122"/>
                <a:cs typeface="Segoe UI" pitchFamily="34" charset="-120"/>
              </a:rPr>
              <a:t>N</a:t>
            </a:r>
            <a:endParaRPr lang="en-US" sz="1250" dirty="0"/>
          </a:p>
        </p:txBody>
      </p:sp>
      <p:sp>
        <p:nvSpPr>
          <p:cNvPr id="28" name="Text 25"/>
          <p:cNvSpPr txBox="1"/>
          <p:nvPr/>
        </p:nvSpPr>
        <p:spPr>
          <a:xfrm>
            <a:off x="548640" y="6172200"/>
            <a:ext cx="5486400" cy="274320"/>
          </a:xfrm>
          <a:prstGeom prst="rect">
            <a:avLst/>
          </a:prstGeom>
          <a:noFill/>
          <a:ln/>
        </p:spPr>
        <p:txBody>
          <a:bodyPr wrap="square" lIns="0" tIns="0" rIns="0" bIns="0" rtlCol="0" anchor="ctr"/>
          <a:lstStyle/>
          <a:p>
            <a:pPr marL="0" indent="0">
              <a:buNone/>
            </a:pPr>
            <a:r>
              <a:rPr lang="en-US" sz="1100" i="1" dirty="0">
                <a:solidFill>
                  <a:srgbClr val="64748B"/>
                </a:solidFill>
                <a:latin typeface="Segoe UI" pitchFamily="34" charset="0"/>
                <a:ea typeface="Segoe UI" pitchFamily="34" charset="-122"/>
                <a:cs typeface="Segoe UI" pitchFamily="34" charset="-120"/>
              </a:rPr>
              <a:t>Continued on the next slide →</a:t>
            </a:r>
            <a:endParaRPr lang="en-US" sz="1100" dirty="0"/>
          </a:p>
        </p:txBody>
      </p:sp>
      <p:sp>
        <p:nvSpPr>
          <p:cNvPr id="29" name="Text 26"/>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1 of 2</a:t>
            </a:r>
            <a:endParaRPr lang="en-US" sz="1000" dirty="0"/>
          </a:p>
        </p:txBody>
      </p:sp>
      <p:sp>
        <p:nvSpPr>
          <p:cNvPr id="30" name="Text 27"/>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4F6FB"/>
        </a:solidFill>
        <a:effectLst/>
      </p:bgPr>
    </p:bg>
    <p:spTree>
      <p:nvGrpSpPr>
        <p:cNvPr id="1" name=""/>
        <p:cNvGrpSpPr/>
        <p:nvPr/>
      </p:nvGrpSpPr>
      <p:grpSpPr>
        <a:xfrm>
          <a:off x="0" y="0"/>
          <a:ext cx="0" cy="0"/>
          <a:chOff x="0" y="0"/>
          <a:chExt cx="0" cy="0"/>
        </a:xfrm>
      </p:grpSpPr>
      <p:sp>
        <p:nvSpPr>
          <p:cNvPr id="2" name="Shape 0">
            <a:hlinkClick r:id="rId3" action="ppaction://hlinksldjump"/>
          </p:cNvPr>
          <p:cNvSpPr/>
          <p:nvPr/>
        </p:nvSpPr>
        <p:spPr>
          <a:xfrm>
            <a:off x="11414455" y="320040"/>
            <a:ext cx="457200" cy="457200"/>
          </a:xfrm>
          <a:prstGeom prst="ellipse">
            <a:avLst/>
          </a:prstGeom>
          <a:solidFill>
            <a:srgbClr val="FFFFFF"/>
          </a:solidFill>
          <a:ln/>
        </p:spPr>
        <p:txBody>
          <a:bodyPr/>
          <a:lstStyle/>
          <a:p>
            <a:endParaRPr lang="en-US"/>
          </a:p>
        </p:txBody>
      </p:sp>
      <p:pic>
        <p:nvPicPr>
          <p:cNvPr id="3" name="Image 0" descr="/home/claude/icons/icon_home_0D1B4B.png">
            <a:hlinkClick r:id="rId3" action="ppaction://hlinksldjump"/>
          </p:cNvPr>
          <p:cNvPicPr>
            <a:picLocks noChangeAspect="1"/>
          </p:cNvPicPr>
          <p:nvPr/>
        </p:nvPicPr>
        <p:blipFill>
          <a:blip r:embed="rId4"/>
          <a:stretch>
            <a:fillRect/>
          </a:stretch>
        </p:blipFill>
        <p:spPr>
          <a:xfrm>
            <a:off x="11505895" y="411480"/>
            <a:ext cx="274320" cy="274320"/>
          </a:xfrm>
          <a:prstGeom prst="rect">
            <a:avLst/>
          </a:prstGeom>
        </p:spPr>
      </p:pic>
      <p:sp>
        <p:nvSpPr>
          <p:cNvPr id="4" name="Shape 1"/>
          <p:cNvSpPr/>
          <p:nvPr/>
        </p:nvSpPr>
        <p:spPr>
          <a:xfrm>
            <a:off x="548640" y="457200"/>
            <a:ext cx="2148840" cy="310896"/>
          </a:xfrm>
          <a:prstGeom prst="rect">
            <a:avLst/>
          </a:prstGeom>
          <a:solidFill>
            <a:srgbClr val="0D1B4B"/>
          </a:solidFill>
          <a:ln/>
        </p:spPr>
        <p:txBody>
          <a:bodyPr/>
          <a:lstStyle/>
          <a:p>
            <a:endParaRPr lang="en-US"/>
          </a:p>
        </p:txBody>
      </p:sp>
      <p:sp>
        <p:nvSpPr>
          <p:cNvPr id="5" name="Text 2"/>
          <p:cNvSpPr txBox="1"/>
          <p:nvPr/>
        </p:nvSpPr>
        <p:spPr>
          <a:xfrm>
            <a:off x="548640" y="448056"/>
            <a:ext cx="2148840" cy="329184"/>
          </a:xfrm>
          <a:prstGeom prst="rect">
            <a:avLst/>
          </a:prstGeom>
          <a:noFill/>
          <a:ln/>
        </p:spPr>
        <p:txBody>
          <a:bodyPr wrap="square" lIns="0" tIns="0" rIns="0" bIns="0" rtlCol="0" anchor="ctr"/>
          <a:lstStyle/>
          <a:p>
            <a:pPr marL="0" indent="0" algn="ctr">
              <a:buNone/>
            </a:pPr>
            <a:r>
              <a:rPr lang="en-US" sz="1100" b="1" kern="0" spc="120" dirty="0">
                <a:solidFill>
                  <a:srgbClr val="FFFFFF"/>
                </a:solidFill>
                <a:latin typeface="Segoe UI" pitchFamily="34" charset="0"/>
                <a:ea typeface="Segoe UI" pitchFamily="34" charset="-122"/>
                <a:cs typeface="Segoe UI" pitchFamily="34" charset="-120"/>
              </a:rPr>
              <a:t>YOUR TURN — PART 2</a:t>
            </a:r>
            <a:endParaRPr lang="en-US" sz="1100" dirty="0"/>
          </a:p>
        </p:txBody>
      </p:sp>
      <p:sp>
        <p:nvSpPr>
          <p:cNvPr id="6" name="Text 3"/>
          <p:cNvSpPr txBox="1"/>
          <p:nvPr/>
        </p:nvSpPr>
        <p:spPr>
          <a:xfrm>
            <a:off x="548640" y="822960"/>
            <a:ext cx="7772400" cy="731520"/>
          </a:xfrm>
          <a:prstGeom prst="rect">
            <a:avLst/>
          </a:prstGeom>
          <a:noFill/>
          <a:ln/>
        </p:spPr>
        <p:txBody>
          <a:bodyPr wrap="square" lIns="0" tIns="0" rIns="0" bIns="0" rtlCol="0" anchor="ctr"/>
          <a:lstStyle/>
          <a:p>
            <a:pPr marL="0" indent="0">
              <a:buNone/>
            </a:pPr>
            <a:r>
              <a:rPr lang="en-US" sz="2800" b="1" dirty="0">
                <a:solidFill>
                  <a:srgbClr val="0D1B4B"/>
                </a:solidFill>
                <a:latin typeface="Georgia" pitchFamily="34" charset="0"/>
                <a:ea typeface="Georgia" pitchFamily="34" charset="-122"/>
                <a:cs typeface="Georgia" pitchFamily="34" charset="-120"/>
              </a:rPr>
              <a:t>Partner Readiness Audit, Continued</a:t>
            </a:r>
            <a:endParaRPr lang="en-US" sz="2800" dirty="0"/>
          </a:p>
        </p:txBody>
      </p:sp>
      <p:sp>
        <p:nvSpPr>
          <p:cNvPr id="7" name="Shape 4"/>
          <p:cNvSpPr/>
          <p:nvPr/>
        </p:nvSpPr>
        <p:spPr>
          <a:xfrm>
            <a:off x="548640" y="1691640"/>
            <a:ext cx="7863840" cy="1691640"/>
          </a:xfrm>
          <a:prstGeom prst="rect">
            <a:avLst/>
          </a:prstGeom>
          <a:solidFill>
            <a:srgbClr val="FFFFFF"/>
          </a:solidFill>
          <a:ln w="12700">
            <a:solidFill>
              <a:srgbClr val="1C7293"/>
            </a:solidFill>
            <a:prstDash val="solid"/>
          </a:ln>
        </p:spPr>
        <p:txBody>
          <a:bodyPr/>
          <a:lstStyle/>
          <a:p>
            <a:endParaRPr lang="en-US"/>
          </a:p>
        </p:txBody>
      </p:sp>
      <p:sp>
        <p:nvSpPr>
          <p:cNvPr id="8" name="Shape 5"/>
          <p:cNvSpPr/>
          <p:nvPr/>
        </p:nvSpPr>
        <p:spPr>
          <a:xfrm>
            <a:off x="731520" y="1856232"/>
            <a:ext cx="457200" cy="457200"/>
          </a:xfrm>
          <a:prstGeom prst="ellipse">
            <a:avLst/>
          </a:prstGeom>
          <a:solidFill>
            <a:srgbClr val="1C7293"/>
          </a:solidFill>
          <a:ln/>
        </p:spPr>
        <p:txBody>
          <a:bodyPr/>
          <a:lstStyle/>
          <a:p>
            <a:endParaRPr lang="en-US"/>
          </a:p>
        </p:txBody>
      </p:sp>
      <p:sp>
        <p:nvSpPr>
          <p:cNvPr id="9" name="Text 6"/>
          <p:cNvSpPr txBox="1"/>
          <p:nvPr/>
        </p:nvSpPr>
        <p:spPr>
          <a:xfrm>
            <a:off x="731520" y="1856232"/>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Segoe UI" pitchFamily="34" charset="0"/>
                <a:ea typeface="Segoe UI" pitchFamily="34" charset="-122"/>
                <a:cs typeface="Segoe UI" pitchFamily="34" charset="-120"/>
              </a:rPr>
              <a:t>3</a:t>
            </a:r>
            <a:endParaRPr lang="en-US" sz="1600" dirty="0"/>
          </a:p>
        </p:txBody>
      </p:sp>
      <p:sp>
        <p:nvSpPr>
          <p:cNvPr id="10" name="Text 7"/>
          <p:cNvSpPr txBox="1"/>
          <p:nvPr/>
        </p:nvSpPr>
        <p:spPr>
          <a:xfrm>
            <a:off x="1371600" y="1801368"/>
            <a:ext cx="5486400" cy="594360"/>
          </a:xfrm>
          <a:prstGeom prst="rect">
            <a:avLst/>
          </a:prstGeom>
          <a:noFill/>
          <a:ln/>
        </p:spPr>
        <p:txBody>
          <a:bodyPr wrap="square" lIns="0" tIns="0" rIns="0" bIns="0" rtlCol="0" anchor="ctr"/>
          <a:lstStyle/>
          <a:p>
            <a:pPr marL="0" indent="0">
              <a:buNone/>
            </a:pPr>
            <a:r>
              <a:rPr lang="en-US" sz="1400" b="1" dirty="0">
                <a:solidFill>
                  <a:srgbClr val="0D1B4B"/>
                </a:solidFill>
                <a:latin typeface="Georgia" pitchFamily="34" charset="0"/>
                <a:ea typeface="Georgia" pitchFamily="34" charset="-122"/>
                <a:cs typeface="Georgia" pitchFamily="34" charset="-120"/>
              </a:rPr>
              <a:t>Do you have a standing relationship — even a single named contact — with the Title I high schools in your service area specifically?</a:t>
            </a:r>
            <a:endParaRPr lang="en-US" sz="1400" dirty="0"/>
          </a:p>
        </p:txBody>
      </p:sp>
      <p:sp>
        <p:nvSpPr>
          <p:cNvPr id="11" name="Text 8"/>
          <p:cNvSpPr txBox="1"/>
          <p:nvPr/>
        </p:nvSpPr>
        <p:spPr>
          <a:xfrm>
            <a:off x="1371600" y="2350008"/>
            <a:ext cx="6858000" cy="411480"/>
          </a:xfrm>
          <a:prstGeom prst="rect">
            <a:avLst/>
          </a:prstGeom>
          <a:noFill/>
          <a:ln/>
        </p:spPr>
        <p:txBody>
          <a:bodyPr wrap="square" lIns="0" tIns="0" rIns="0" bIns="0" rtlCol="0" anchor="ctr"/>
          <a:lstStyle/>
          <a:p>
            <a:pPr marL="0" indent="0">
              <a:buNone/>
            </a:pPr>
            <a:r>
              <a:rPr lang="en-US" sz="1100" dirty="0">
                <a:solidFill>
                  <a:srgbClr val="1E293B"/>
                </a:solidFill>
                <a:latin typeface="Segoe UI" pitchFamily="34" charset="0"/>
                <a:ea typeface="Segoe UI" pitchFamily="34" charset="-122"/>
                <a:cs typeface="Segoe UI" pitchFamily="34" charset="-120"/>
              </a:rPr>
              <a:t>If yes: when did you last reach out to them, rather than waiting for them to call you?</a:t>
            </a:r>
            <a:endParaRPr lang="en-US" sz="1100" dirty="0"/>
          </a:p>
        </p:txBody>
      </p:sp>
      <p:sp>
        <p:nvSpPr>
          <p:cNvPr id="12" name="Text 9"/>
          <p:cNvSpPr txBox="1"/>
          <p:nvPr/>
        </p:nvSpPr>
        <p:spPr>
          <a:xfrm>
            <a:off x="1371600" y="2743200"/>
            <a:ext cx="6858000" cy="502920"/>
          </a:xfrm>
          <a:prstGeom prst="rect">
            <a:avLst/>
          </a:prstGeom>
          <a:noFill/>
          <a:ln/>
        </p:spPr>
        <p:txBody>
          <a:bodyPr wrap="square" lIns="0" tIns="0" rIns="0" bIns="0" rtlCol="0" anchor="ctr"/>
          <a:lstStyle/>
          <a:p>
            <a:pPr marL="0" indent="0">
              <a:buNone/>
            </a:pPr>
            <a:r>
              <a:rPr lang="en-US" sz="1100" dirty="0">
                <a:solidFill>
                  <a:srgbClr val="1E293B"/>
                </a:solidFill>
                <a:latin typeface="Segoe UI" pitchFamily="34" charset="0"/>
                <a:ea typeface="Segoe UI" pitchFamily="34" charset="-122"/>
                <a:cs typeface="Segoe UI" pitchFamily="34" charset="-120"/>
              </a:rPr>
              <a:t>If no: identify the two or three nearest Title I high schools and make first contact this term.</a:t>
            </a:r>
            <a:endParaRPr lang="en-US" sz="1100" dirty="0"/>
          </a:p>
        </p:txBody>
      </p:sp>
      <p:sp>
        <p:nvSpPr>
          <p:cNvPr id="13" name="Shape 10"/>
          <p:cNvSpPr/>
          <p:nvPr/>
        </p:nvSpPr>
        <p:spPr>
          <a:xfrm>
            <a:off x="6949440" y="1856232"/>
            <a:ext cx="365760" cy="365760"/>
          </a:xfrm>
          <a:prstGeom prst="ellipse">
            <a:avLst/>
          </a:prstGeom>
          <a:solidFill>
            <a:srgbClr val="FFFFFF"/>
          </a:solidFill>
          <a:ln w="25400">
            <a:solidFill>
              <a:srgbClr val="1C7293"/>
            </a:solidFill>
            <a:prstDash val="solid"/>
          </a:ln>
        </p:spPr>
        <p:txBody>
          <a:bodyPr/>
          <a:lstStyle/>
          <a:p>
            <a:endParaRPr lang="en-US"/>
          </a:p>
        </p:txBody>
      </p:sp>
      <p:sp>
        <p:nvSpPr>
          <p:cNvPr id="14" name="Text 11"/>
          <p:cNvSpPr txBox="1"/>
          <p:nvPr/>
        </p:nvSpPr>
        <p:spPr>
          <a:xfrm>
            <a:off x="6949440" y="1856232"/>
            <a:ext cx="365760" cy="365760"/>
          </a:xfrm>
          <a:prstGeom prst="rect">
            <a:avLst/>
          </a:prstGeom>
          <a:noFill/>
          <a:ln/>
        </p:spPr>
        <p:txBody>
          <a:bodyPr wrap="square" lIns="0" tIns="0" rIns="0" bIns="0" rtlCol="0" anchor="ctr"/>
          <a:lstStyle/>
          <a:p>
            <a:pPr marL="0" indent="0" algn="ctr">
              <a:buNone/>
            </a:pPr>
            <a:r>
              <a:rPr lang="en-US" sz="1200" b="1" dirty="0">
                <a:solidFill>
                  <a:srgbClr val="1C7293"/>
                </a:solidFill>
                <a:latin typeface="Segoe UI" pitchFamily="34" charset="0"/>
                <a:ea typeface="Segoe UI" pitchFamily="34" charset="-122"/>
                <a:cs typeface="Segoe UI" pitchFamily="34" charset="-120"/>
              </a:rPr>
              <a:t>Y</a:t>
            </a:r>
            <a:endParaRPr lang="en-US" sz="1200" dirty="0"/>
          </a:p>
        </p:txBody>
      </p:sp>
      <p:sp>
        <p:nvSpPr>
          <p:cNvPr id="15" name="Shape 12"/>
          <p:cNvSpPr/>
          <p:nvPr/>
        </p:nvSpPr>
        <p:spPr>
          <a:xfrm>
            <a:off x="7452360" y="1856232"/>
            <a:ext cx="365760" cy="365760"/>
          </a:xfrm>
          <a:prstGeom prst="ellipse">
            <a:avLst/>
          </a:prstGeom>
          <a:solidFill>
            <a:srgbClr val="FFFFFF"/>
          </a:solidFill>
          <a:ln w="25400">
            <a:solidFill>
              <a:srgbClr val="1C7293"/>
            </a:solidFill>
            <a:prstDash val="solid"/>
          </a:ln>
        </p:spPr>
        <p:txBody>
          <a:bodyPr/>
          <a:lstStyle/>
          <a:p>
            <a:endParaRPr lang="en-US"/>
          </a:p>
        </p:txBody>
      </p:sp>
      <p:sp>
        <p:nvSpPr>
          <p:cNvPr id="16" name="Text 13"/>
          <p:cNvSpPr txBox="1"/>
          <p:nvPr/>
        </p:nvSpPr>
        <p:spPr>
          <a:xfrm>
            <a:off x="7452360" y="1856232"/>
            <a:ext cx="365760" cy="365760"/>
          </a:xfrm>
          <a:prstGeom prst="rect">
            <a:avLst/>
          </a:prstGeom>
          <a:noFill/>
          <a:ln/>
        </p:spPr>
        <p:txBody>
          <a:bodyPr wrap="square" lIns="0" tIns="0" rIns="0" bIns="0" rtlCol="0" anchor="ctr"/>
          <a:lstStyle/>
          <a:p>
            <a:pPr marL="0" indent="0" algn="ctr">
              <a:buNone/>
            </a:pPr>
            <a:r>
              <a:rPr lang="en-US" sz="1200" b="1" dirty="0">
                <a:solidFill>
                  <a:srgbClr val="1C7293"/>
                </a:solidFill>
                <a:latin typeface="Segoe UI" pitchFamily="34" charset="0"/>
                <a:ea typeface="Segoe UI" pitchFamily="34" charset="-122"/>
                <a:cs typeface="Segoe UI" pitchFamily="34" charset="-120"/>
              </a:rPr>
              <a:t>N</a:t>
            </a:r>
            <a:endParaRPr lang="en-US" sz="1200" dirty="0"/>
          </a:p>
        </p:txBody>
      </p:sp>
      <p:sp>
        <p:nvSpPr>
          <p:cNvPr id="17" name="Shape 14"/>
          <p:cNvSpPr/>
          <p:nvPr/>
        </p:nvSpPr>
        <p:spPr>
          <a:xfrm>
            <a:off x="548640" y="3566160"/>
            <a:ext cx="7863840" cy="1691640"/>
          </a:xfrm>
          <a:prstGeom prst="rect">
            <a:avLst/>
          </a:prstGeom>
          <a:solidFill>
            <a:srgbClr val="FFFFFF"/>
          </a:solidFill>
          <a:ln w="12700">
            <a:solidFill>
              <a:srgbClr val="1C7293"/>
            </a:solidFill>
            <a:prstDash val="solid"/>
          </a:ln>
        </p:spPr>
        <p:txBody>
          <a:bodyPr/>
          <a:lstStyle/>
          <a:p>
            <a:endParaRPr lang="en-US"/>
          </a:p>
        </p:txBody>
      </p:sp>
      <p:sp>
        <p:nvSpPr>
          <p:cNvPr id="18" name="Shape 15"/>
          <p:cNvSpPr/>
          <p:nvPr/>
        </p:nvSpPr>
        <p:spPr>
          <a:xfrm>
            <a:off x="731520" y="3730752"/>
            <a:ext cx="457200" cy="457200"/>
          </a:xfrm>
          <a:prstGeom prst="ellipse">
            <a:avLst/>
          </a:prstGeom>
          <a:solidFill>
            <a:srgbClr val="1C7293"/>
          </a:solidFill>
          <a:ln/>
        </p:spPr>
        <p:txBody>
          <a:bodyPr/>
          <a:lstStyle/>
          <a:p>
            <a:endParaRPr lang="en-US"/>
          </a:p>
        </p:txBody>
      </p:sp>
      <p:sp>
        <p:nvSpPr>
          <p:cNvPr id="19" name="Text 16"/>
          <p:cNvSpPr txBox="1"/>
          <p:nvPr/>
        </p:nvSpPr>
        <p:spPr>
          <a:xfrm>
            <a:off x="731520" y="3730752"/>
            <a:ext cx="457200" cy="457200"/>
          </a:xfrm>
          <a:prstGeom prst="rect">
            <a:avLst/>
          </a:prstGeom>
          <a:noFill/>
          <a:ln/>
        </p:spPr>
        <p:txBody>
          <a:bodyPr wrap="square" lIns="0" tIns="0" rIns="0" bIns="0" rtlCol="0" anchor="ctr"/>
          <a:lstStyle/>
          <a:p>
            <a:pPr marL="0" indent="0" algn="ctr">
              <a:buNone/>
            </a:pPr>
            <a:r>
              <a:rPr lang="en-US" sz="1600" b="1" dirty="0">
                <a:solidFill>
                  <a:srgbClr val="FFFFFF"/>
                </a:solidFill>
                <a:latin typeface="Segoe UI" pitchFamily="34" charset="0"/>
                <a:ea typeface="Segoe UI" pitchFamily="34" charset="-122"/>
                <a:cs typeface="Segoe UI" pitchFamily="34" charset="-120"/>
              </a:rPr>
              <a:t>4</a:t>
            </a:r>
            <a:endParaRPr lang="en-US" sz="1600" dirty="0"/>
          </a:p>
        </p:txBody>
      </p:sp>
      <p:sp>
        <p:nvSpPr>
          <p:cNvPr id="20" name="Text 17"/>
          <p:cNvSpPr txBox="1"/>
          <p:nvPr/>
        </p:nvSpPr>
        <p:spPr>
          <a:xfrm>
            <a:off x="1371600" y="3675888"/>
            <a:ext cx="5486400" cy="594360"/>
          </a:xfrm>
          <a:prstGeom prst="rect">
            <a:avLst/>
          </a:prstGeom>
          <a:noFill/>
          <a:ln/>
        </p:spPr>
        <p:txBody>
          <a:bodyPr wrap="square" lIns="0" tIns="0" rIns="0" bIns="0" rtlCol="0" anchor="ctr"/>
          <a:lstStyle/>
          <a:p>
            <a:pPr marL="0" indent="0">
              <a:buNone/>
            </a:pPr>
            <a:r>
              <a:rPr lang="en-US" sz="1400" b="1" dirty="0">
                <a:solidFill>
                  <a:srgbClr val="0D1B4B"/>
                </a:solidFill>
                <a:latin typeface="Georgia" pitchFamily="34" charset="0"/>
                <a:ea typeface="Georgia" pitchFamily="34" charset="-122"/>
                <a:cs typeface="Georgia" pitchFamily="34" charset="-120"/>
              </a:rPr>
              <a:t>Can your team move from first inquiry to signed articulation agreement in one semester or less?</a:t>
            </a:r>
            <a:endParaRPr lang="en-US" sz="1400" dirty="0"/>
          </a:p>
        </p:txBody>
      </p:sp>
      <p:sp>
        <p:nvSpPr>
          <p:cNvPr id="21" name="Text 18"/>
          <p:cNvSpPr txBox="1"/>
          <p:nvPr/>
        </p:nvSpPr>
        <p:spPr>
          <a:xfrm>
            <a:off x="1371600" y="4224528"/>
            <a:ext cx="6858000" cy="411480"/>
          </a:xfrm>
          <a:prstGeom prst="rect">
            <a:avLst/>
          </a:prstGeom>
          <a:noFill/>
          <a:ln/>
        </p:spPr>
        <p:txBody>
          <a:bodyPr wrap="square" lIns="0" tIns="0" rIns="0" bIns="0" rtlCol="0" anchor="ctr"/>
          <a:lstStyle/>
          <a:p>
            <a:pPr marL="0" indent="0">
              <a:buNone/>
            </a:pPr>
            <a:r>
              <a:rPr lang="en-US" sz="1100" dirty="0">
                <a:solidFill>
                  <a:srgbClr val="1E293B"/>
                </a:solidFill>
                <a:latin typeface="Segoe UI" pitchFamily="34" charset="0"/>
                <a:ea typeface="Segoe UI" pitchFamily="34" charset="-122"/>
                <a:cs typeface="Segoe UI" pitchFamily="34" charset="-120"/>
              </a:rPr>
              <a:t>If yes: do you tell prospective partners that timeline up front? Speed is a selling point most CCs don't advertise.</a:t>
            </a:r>
            <a:endParaRPr lang="en-US" sz="1100" dirty="0"/>
          </a:p>
        </p:txBody>
      </p:sp>
      <p:sp>
        <p:nvSpPr>
          <p:cNvPr id="22" name="Text 19"/>
          <p:cNvSpPr txBox="1"/>
          <p:nvPr/>
        </p:nvSpPr>
        <p:spPr>
          <a:xfrm>
            <a:off x="1371600" y="4617720"/>
            <a:ext cx="6858000" cy="502920"/>
          </a:xfrm>
          <a:prstGeom prst="rect">
            <a:avLst/>
          </a:prstGeom>
          <a:noFill/>
          <a:ln/>
        </p:spPr>
        <p:txBody>
          <a:bodyPr wrap="square" lIns="0" tIns="0" rIns="0" bIns="0" rtlCol="0" anchor="ctr"/>
          <a:lstStyle/>
          <a:p>
            <a:pPr marL="0" indent="0">
              <a:buNone/>
            </a:pPr>
            <a:r>
              <a:rPr lang="en-US" sz="1100" dirty="0">
                <a:solidFill>
                  <a:srgbClr val="1E293B"/>
                </a:solidFill>
                <a:latin typeface="Segoe UI" pitchFamily="34" charset="0"/>
                <a:ea typeface="Segoe UI" pitchFamily="34" charset="-122"/>
                <a:cs typeface="Segoe UI" pitchFamily="34" charset="-120"/>
              </a:rPr>
              <a:t>If no: what's the actual bottleneck — credentialing review, legal sign-off, faculty buy-in — and who owns closing it?</a:t>
            </a:r>
            <a:endParaRPr lang="en-US" sz="1100" dirty="0"/>
          </a:p>
        </p:txBody>
      </p:sp>
      <p:sp>
        <p:nvSpPr>
          <p:cNvPr id="23" name="Shape 20"/>
          <p:cNvSpPr/>
          <p:nvPr/>
        </p:nvSpPr>
        <p:spPr>
          <a:xfrm>
            <a:off x="6949440" y="3730752"/>
            <a:ext cx="365760" cy="365760"/>
          </a:xfrm>
          <a:prstGeom prst="ellipse">
            <a:avLst/>
          </a:prstGeom>
          <a:solidFill>
            <a:srgbClr val="FFFFFF"/>
          </a:solidFill>
          <a:ln w="25400">
            <a:solidFill>
              <a:srgbClr val="1C7293"/>
            </a:solidFill>
            <a:prstDash val="solid"/>
          </a:ln>
        </p:spPr>
        <p:txBody>
          <a:bodyPr/>
          <a:lstStyle/>
          <a:p>
            <a:endParaRPr lang="en-US"/>
          </a:p>
        </p:txBody>
      </p:sp>
      <p:sp>
        <p:nvSpPr>
          <p:cNvPr id="24" name="Text 21"/>
          <p:cNvSpPr txBox="1"/>
          <p:nvPr/>
        </p:nvSpPr>
        <p:spPr>
          <a:xfrm>
            <a:off x="6949440" y="3730752"/>
            <a:ext cx="365760" cy="365760"/>
          </a:xfrm>
          <a:prstGeom prst="rect">
            <a:avLst/>
          </a:prstGeom>
          <a:noFill/>
          <a:ln/>
        </p:spPr>
        <p:txBody>
          <a:bodyPr wrap="square" lIns="0" tIns="0" rIns="0" bIns="0" rtlCol="0" anchor="ctr"/>
          <a:lstStyle/>
          <a:p>
            <a:pPr marL="0" indent="0" algn="ctr">
              <a:buNone/>
            </a:pPr>
            <a:r>
              <a:rPr lang="en-US" sz="1200" b="1" dirty="0">
                <a:solidFill>
                  <a:srgbClr val="1C7293"/>
                </a:solidFill>
                <a:latin typeface="Segoe UI" pitchFamily="34" charset="0"/>
                <a:ea typeface="Segoe UI" pitchFamily="34" charset="-122"/>
                <a:cs typeface="Segoe UI" pitchFamily="34" charset="-120"/>
              </a:rPr>
              <a:t>Y</a:t>
            </a:r>
            <a:endParaRPr lang="en-US" sz="1200" dirty="0"/>
          </a:p>
        </p:txBody>
      </p:sp>
      <p:sp>
        <p:nvSpPr>
          <p:cNvPr id="25" name="Shape 22"/>
          <p:cNvSpPr/>
          <p:nvPr/>
        </p:nvSpPr>
        <p:spPr>
          <a:xfrm>
            <a:off x="7452360" y="3730752"/>
            <a:ext cx="365760" cy="365760"/>
          </a:xfrm>
          <a:prstGeom prst="ellipse">
            <a:avLst/>
          </a:prstGeom>
          <a:solidFill>
            <a:srgbClr val="FFFFFF"/>
          </a:solidFill>
          <a:ln w="25400">
            <a:solidFill>
              <a:srgbClr val="1C7293"/>
            </a:solidFill>
            <a:prstDash val="solid"/>
          </a:ln>
        </p:spPr>
        <p:txBody>
          <a:bodyPr/>
          <a:lstStyle/>
          <a:p>
            <a:endParaRPr lang="en-US"/>
          </a:p>
        </p:txBody>
      </p:sp>
      <p:sp>
        <p:nvSpPr>
          <p:cNvPr id="26" name="Text 23"/>
          <p:cNvSpPr txBox="1"/>
          <p:nvPr/>
        </p:nvSpPr>
        <p:spPr>
          <a:xfrm>
            <a:off x="7452360" y="3730752"/>
            <a:ext cx="365760" cy="365760"/>
          </a:xfrm>
          <a:prstGeom prst="rect">
            <a:avLst/>
          </a:prstGeom>
          <a:noFill/>
          <a:ln/>
        </p:spPr>
        <p:txBody>
          <a:bodyPr wrap="square" lIns="0" tIns="0" rIns="0" bIns="0" rtlCol="0" anchor="ctr"/>
          <a:lstStyle/>
          <a:p>
            <a:pPr marL="0" indent="0" algn="ctr">
              <a:buNone/>
            </a:pPr>
            <a:r>
              <a:rPr lang="en-US" sz="1200" b="1" dirty="0">
                <a:solidFill>
                  <a:srgbClr val="1C7293"/>
                </a:solidFill>
                <a:latin typeface="Segoe UI" pitchFamily="34" charset="0"/>
                <a:ea typeface="Segoe UI" pitchFamily="34" charset="-122"/>
                <a:cs typeface="Segoe UI" pitchFamily="34" charset="-120"/>
              </a:rPr>
              <a:t>N</a:t>
            </a:r>
            <a:endParaRPr lang="en-US" sz="1200" dirty="0"/>
          </a:p>
        </p:txBody>
      </p:sp>
      <p:sp>
        <p:nvSpPr>
          <p:cNvPr id="30" name="Text 25"/>
          <p:cNvSpPr txBox="1"/>
          <p:nvPr/>
        </p:nvSpPr>
        <p:spPr>
          <a:xfrm>
            <a:off x="8823960" y="3429000"/>
            <a:ext cx="2651760" cy="365760"/>
          </a:xfrm>
          <a:prstGeom prst="rect">
            <a:avLst/>
          </a:prstGeom>
          <a:noFill/>
          <a:ln/>
        </p:spPr>
        <p:txBody>
          <a:bodyPr wrap="square" lIns="0" tIns="0" rIns="0" bIns="0" rtlCol="0" anchor="ctr"/>
          <a:lstStyle/>
          <a:p>
            <a:pPr marL="0" indent="0" algn="ctr">
              <a:buNone/>
            </a:pPr>
            <a:endParaRPr lang="en-US" sz="1300" dirty="0"/>
          </a:p>
        </p:txBody>
      </p:sp>
      <p:sp>
        <p:nvSpPr>
          <p:cNvPr id="31" name="Text 26"/>
          <p:cNvSpPr txBox="1"/>
          <p:nvPr/>
        </p:nvSpPr>
        <p:spPr>
          <a:xfrm>
            <a:off x="8869680" y="3840480"/>
            <a:ext cx="2560320" cy="1280160"/>
          </a:xfrm>
          <a:prstGeom prst="rect">
            <a:avLst/>
          </a:prstGeom>
          <a:noFill/>
          <a:ln/>
        </p:spPr>
        <p:txBody>
          <a:bodyPr wrap="square" lIns="0" tIns="0" rIns="0" bIns="0" rtlCol="0" anchor="ctr"/>
          <a:lstStyle/>
          <a:p>
            <a:pPr marL="0" indent="0" algn="ctr">
              <a:buNone/>
            </a:pPr>
            <a:r>
              <a:rPr lang="en-US" sz="1100" dirty="0">
                <a:solidFill>
                  <a:srgbClr val="E4E9F7"/>
                </a:solidFill>
                <a:latin typeface="Segoe UI" pitchFamily="34" charset="0"/>
                <a:ea typeface="Segoe UI" pitchFamily="34" charset="-122"/>
                <a:cs typeface="Segoe UI" pitchFamily="34" charset="-120"/>
              </a:rPr>
              <a:t>Scan to complete both parts on your phone and get a follow-up action plan.</a:t>
            </a:r>
            <a:endParaRPr lang="en-US" sz="1100" dirty="0"/>
          </a:p>
        </p:txBody>
      </p:sp>
      <p:sp>
        <p:nvSpPr>
          <p:cNvPr id="32" name="Text 27"/>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64748B"/>
                </a:solidFill>
                <a:latin typeface="Segoe UI" pitchFamily="34" charset="0"/>
                <a:ea typeface="Segoe UI" pitchFamily="34" charset="-122"/>
                <a:cs typeface="Segoe UI" pitchFamily="34" charset="-120"/>
              </a:rPr>
              <a:t>ACTE Postsecondary CTE Summit  •  Session 1 of 2</a:t>
            </a:r>
            <a:endParaRPr lang="en-US" sz="1000" dirty="0"/>
          </a:p>
        </p:txBody>
      </p:sp>
      <p:sp>
        <p:nvSpPr>
          <p:cNvPr id="33" name="Text 28"/>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64748B"/>
                </a:solidFill>
                <a:latin typeface="Segoe UI" pitchFamily="34" charset="0"/>
                <a:ea typeface="Segoe UI" pitchFamily="34" charset="-122"/>
                <a:cs typeface="Segoe UI"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D1B4B"/>
        </a:solidFill>
        <a:effectLst/>
      </p:bgPr>
    </p:bg>
    <p:spTree>
      <p:nvGrpSpPr>
        <p:cNvPr id="1" name=""/>
        <p:cNvGrpSpPr/>
        <p:nvPr/>
      </p:nvGrpSpPr>
      <p:grpSpPr>
        <a:xfrm>
          <a:off x="0" y="0"/>
          <a:ext cx="0" cy="0"/>
          <a:chOff x="0" y="0"/>
          <a:chExt cx="0" cy="0"/>
        </a:xfrm>
      </p:grpSpPr>
      <p:sp>
        <p:nvSpPr>
          <p:cNvPr id="2" name="Shape 0"/>
          <p:cNvSpPr/>
          <p:nvPr/>
        </p:nvSpPr>
        <p:spPr>
          <a:xfrm>
            <a:off x="9875520" y="4572000"/>
            <a:ext cx="3200400" cy="3200400"/>
          </a:xfrm>
          <a:prstGeom prst="ellipse">
            <a:avLst/>
          </a:prstGeom>
          <a:solidFill>
            <a:srgbClr val="16265E"/>
          </a:solidFill>
          <a:ln/>
        </p:spPr>
        <p:txBody>
          <a:bodyPr/>
          <a:lstStyle/>
          <a:p>
            <a:endParaRPr lang="en-US"/>
          </a:p>
        </p:txBody>
      </p:sp>
      <p:sp>
        <p:nvSpPr>
          <p:cNvPr id="3" name="Shape 1"/>
          <p:cNvSpPr/>
          <p:nvPr/>
        </p:nvSpPr>
        <p:spPr>
          <a:xfrm>
            <a:off x="548640" y="502920"/>
            <a:ext cx="1920240" cy="310896"/>
          </a:xfrm>
          <a:prstGeom prst="rect">
            <a:avLst/>
          </a:prstGeom>
          <a:solidFill>
            <a:srgbClr val="E8A020"/>
          </a:solidFill>
          <a:ln/>
        </p:spPr>
        <p:txBody>
          <a:bodyPr/>
          <a:lstStyle/>
          <a:p>
            <a:endParaRPr lang="en-US"/>
          </a:p>
        </p:txBody>
      </p:sp>
      <p:sp>
        <p:nvSpPr>
          <p:cNvPr id="4" name="Text 2"/>
          <p:cNvSpPr txBox="1"/>
          <p:nvPr/>
        </p:nvSpPr>
        <p:spPr>
          <a:xfrm>
            <a:off x="548640" y="493776"/>
            <a:ext cx="1920240" cy="329184"/>
          </a:xfrm>
          <a:prstGeom prst="rect">
            <a:avLst/>
          </a:prstGeom>
          <a:noFill/>
          <a:ln/>
        </p:spPr>
        <p:txBody>
          <a:bodyPr wrap="square" lIns="0" tIns="0" rIns="0" bIns="0" rtlCol="0" anchor="ctr"/>
          <a:lstStyle/>
          <a:p>
            <a:pPr marL="0" indent="0" algn="ctr">
              <a:buNone/>
            </a:pPr>
            <a:r>
              <a:rPr lang="en-US" sz="1100" b="1" kern="0" spc="120" dirty="0">
                <a:solidFill>
                  <a:srgbClr val="0D1B4B"/>
                </a:solidFill>
                <a:latin typeface="Segoe UI" pitchFamily="34" charset="0"/>
                <a:ea typeface="Segoe UI" pitchFamily="34" charset="-122"/>
                <a:cs typeface="Segoe UI" pitchFamily="34" charset="-120"/>
              </a:rPr>
              <a:t>CALL TO ACTION</a:t>
            </a:r>
            <a:endParaRPr lang="en-US" sz="1100" dirty="0"/>
          </a:p>
        </p:txBody>
      </p:sp>
      <p:sp>
        <p:nvSpPr>
          <p:cNvPr id="5" name="Text 3"/>
          <p:cNvSpPr txBox="1"/>
          <p:nvPr/>
        </p:nvSpPr>
        <p:spPr>
          <a:xfrm>
            <a:off x="548640" y="868680"/>
            <a:ext cx="10058400" cy="731520"/>
          </a:xfrm>
          <a:prstGeom prst="rect">
            <a:avLst/>
          </a:prstGeom>
          <a:noFill/>
          <a:ln/>
        </p:spPr>
        <p:txBody>
          <a:bodyPr wrap="square" lIns="0" tIns="0" rIns="0" bIns="0" rtlCol="0" anchor="ctr"/>
          <a:lstStyle/>
          <a:p>
            <a:pPr marL="0" indent="0">
              <a:buNone/>
            </a:pPr>
            <a:r>
              <a:rPr lang="en-US" sz="2800" b="1" dirty="0">
                <a:solidFill>
                  <a:srgbClr val="FFFFFF"/>
                </a:solidFill>
                <a:latin typeface="Georgia" pitchFamily="34" charset="0"/>
                <a:ea typeface="Georgia" pitchFamily="34" charset="-122"/>
                <a:cs typeface="Georgia" pitchFamily="34" charset="-120"/>
              </a:rPr>
              <a:t>Make Yourself Easy to Find</a:t>
            </a:r>
            <a:endParaRPr lang="en-US" sz="2800" dirty="0"/>
          </a:p>
        </p:txBody>
      </p:sp>
      <p:sp>
        <p:nvSpPr>
          <p:cNvPr id="6" name="Shape 4"/>
          <p:cNvSpPr/>
          <p:nvPr/>
        </p:nvSpPr>
        <p:spPr>
          <a:xfrm>
            <a:off x="548640" y="1828800"/>
            <a:ext cx="1920240" cy="868680"/>
          </a:xfrm>
          <a:prstGeom prst="roundRect">
            <a:avLst>
              <a:gd name="adj" fmla="val 8421"/>
            </a:avLst>
          </a:prstGeom>
          <a:solidFill>
            <a:srgbClr val="E8A020"/>
          </a:solidFill>
          <a:ln/>
        </p:spPr>
        <p:txBody>
          <a:bodyPr/>
          <a:lstStyle/>
          <a:p>
            <a:endParaRPr lang="en-US"/>
          </a:p>
        </p:txBody>
      </p:sp>
      <p:pic>
        <p:nvPicPr>
          <p:cNvPr id="7" name="Image 0" descr="/home/claude/icons/icon_flag_FFFFFF.png"/>
          <p:cNvPicPr>
            <a:picLocks noChangeAspect="1"/>
          </p:cNvPicPr>
          <p:nvPr/>
        </p:nvPicPr>
        <p:blipFill>
          <a:blip r:embed="rId3"/>
          <a:stretch>
            <a:fillRect/>
          </a:stretch>
        </p:blipFill>
        <p:spPr>
          <a:xfrm>
            <a:off x="713232" y="1993392"/>
            <a:ext cx="292608" cy="292608"/>
          </a:xfrm>
          <a:prstGeom prst="rect">
            <a:avLst/>
          </a:prstGeom>
        </p:spPr>
      </p:pic>
      <p:sp>
        <p:nvSpPr>
          <p:cNvPr id="8" name="Text 5"/>
          <p:cNvSpPr txBox="1"/>
          <p:nvPr/>
        </p:nvSpPr>
        <p:spPr>
          <a:xfrm>
            <a:off x="1097280" y="1828800"/>
            <a:ext cx="1325880" cy="868680"/>
          </a:xfrm>
          <a:prstGeom prst="rect">
            <a:avLst/>
          </a:prstGeom>
          <a:noFill/>
          <a:ln/>
        </p:spPr>
        <p:txBody>
          <a:bodyPr wrap="square" lIns="0" tIns="0" rIns="0" bIns="0" rtlCol="0" anchor="ctr"/>
          <a:lstStyle/>
          <a:p>
            <a:pPr marL="0" indent="0">
              <a:buNone/>
            </a:pPr>
            <a:r>
              <a:rPr lang="en-US" sz="1300" b="1" dirty="0">
                <a:solidFill>
                  <a:srgbClr val="FFFFFF"/>
                </a:solidFill>
                <a:latin typeface="Segoe UI" pitchFamily="34" charset="0"/>
                <a:ea typeface="Segoe UI" pitchFamily="34" charset="-122"/>
                <a:cs typeface="Segoe UI" pitchFamily="34" charset="-120"/>
              </a:rPr>
              <a:t>This Week</a:t>
            </a:r>
            <a:endParaRPr lang="en-US" sz="1300" dirty="0"/>
          </a:p>
        </p:txBody>
      </p:sp>
      <p:sp>
        <p:nvSpPr>
          <p:cNvPr id="9" name="Text 6"/>
          <p:cNvSpPr txBox="1"/>
          <p:nvPr/>
        </p:nvSpPr>
        <p:spPr>
          <a:xfrm>
            <a:off x="2743200" y="1874520"/>
            <a:ext cx="8869680" cy="777240"/>
          </a:xfrm>
          <a:prstGeom prst="rect">
            <a:avLst/>
          </a:prstGeom>
          <a:noFill/>
          <a:ln/>
        </p:spPr>
        <p:txBody>
          <a:bodyPr wrap="square" lIns="0" tIns="0" rIns="0" bIns="0" rtlCol="0" anchor="ctr"/>
          <a:lstStyle/>
          <a:p>
            <a:pPr marL="0" indent="0">
              <a:buNone/>
            </a:pPr>
            <a:r>
              <a:rPr lang="en-US" sz="1500" dirty="0">
                <a:solidFill>
                  <a:srgbClr val="E4E9F7"/>
                </a:solidFill>
                <a:latin typeface="Segoe UI" pitchFamily="34" charset="0"/>
                <a:ea typeface="Segoe UI" pitchFamily="34" charset="-122"/>
                <a:cs typeface="Segoe UI" pitchFamily="34" charset="-120"/>
              </a:rPr>
              <a:t>Complete your Partner Readiness Audit for your dual-credit intake process.</a:t>
            </a:r>
            <a:endParaRPr lang="en-US" sz="1500" dirty="0"/>
          </a:p>
        </p:txBody>
      </p:sp>
      <p:sp>
        <p:nvSpPr>
          <p:cNvPr id="10" name="Shape 7"/>
          <p:cNvSpPr/>
          <p:nvPr/>
        </p:nvSpPr>
        <p:spPr>
          <a:xfrm>
            <a:off x="548640" y="2971800"/>
            <a:ext cx="1920240" cy="868680"/>
          </a:xfrm>
          <a:prstGeom prst="roundRect">
            <a:avLst>
              <a:gd name="adj" fmla="val 8421"/>
            </a:avLst>
          </a:prstGeom>
          <a:solidFill>
            <a:srgbClr val="1C7293"/>
          </a:solidFill>
          <a:ln/>
        </p:spPr>
        <p:txBody>
          <a:bodyPr/>
          <a:lstStyle/>
          <a:p>
            <a:endParaRPr lang="en-US"/>
          </a:p>
        </p:txBody>
      </p:sp>
      <p:pic>
        <p:nvPicPr>
          <p:cNvPr id="11" name="Image 1" descr="/home/claude/icons/icon_flag_FFFFFF.png"/>
          <p:cNvPicPr>
            <a:picLocks noChangeAspect="1"/>
          </p:cNvPicPr>
          <p:nvPr/>
        </p:nvPicPr>
        <p:blipFill>
          <a:blip r:embed="rId3"/>
          <a:stretch>
            <a:fillRect/>
          </a:stretch>
        </p:blipFill>
        <p:spPr>
          <a:xfrm>
            <a:off x="713232" y="3136392"/>
            <a:ext cx="292608" cy="292608"/>
          </a:xfrm>
          <a:prstGeom prst="rect">
            <a:avLst/>
          </a:prstGeom>
        </p:spPr>
      </p:pic>
      <p:sp>
        <p:nvSpPr>
          <p:cNvPr id="12" name="Text 8"/>
          <p:cNvSpPr txBox="1"/>
          <p:nvPr/>
        </p:nvSpPr>
        <p:spPr>
          <a:xfrm>
            <a:off x="1097280" y="2971800"/>
            <a:ext cx="1325880" cy="868680"/>
          </a:xfrm>
          <a:prstGeom prst="rect">
            <a:avLst/>
          </a:prstGeom>
          <a:noFill/>
          <a:ln/>
        </p:spPr>
        <p:txBody>
          <a:bodyPr wrap="square" lIns="0" tIns="0" rIns="0" bIns="0" rtlCol="0" anchor="ctr"/>
          <a:lstStyle/>
          <a:p>
            <a:pPr marL="0" indent="0">
              <a:buNone/>
            </a:pPr>
            <a:r>
              <a:rPr lang="en-US" sz="1300" b="1" dirty="0">
                <a:solidFill>
                  <a:srgbClr val="FFFFFF"/>
                </a:solidFill>
                <a:latin typeface="Segoe UI" pitchFamily="34" charset="0"/>
                <a:ea typeface="Segoe UI" pitchFamily="34" charset="-122"/>
                <a:cs typeface="Segoe UI" pitchFamily="34" charset="-120"/>
              </a:rPr>
              <a:t>This Month</a:t>
            </a:r>
            <a:endParaRPr lang="en-US" sz="1300" dirty="0"/>
          </a:p>
        </p:txBody>
      </p:sp>
      <p:sp>
        <p:nvSpPr>
          <p:cNvPr id="13" name="Text 9"/>
          <p:cNvSpPr txBox="1"/>
          <p:nvPr/>
        </p:nvSpPr>
        <p:spPr>
          <a:xfrm>
            <a:off x="2743200" y="3017520"/>
            <a:ext cx="8869680" cy="777240"/>
          </a:xfrm>
          <a:prstGeom prst="rect">
            <a:avLst/>
          </a:prstGeom>
          <a:noFill/>
          <a:ln/>
        </p:spPr>
        <p:txBody>
          <a:bodyPr wrap="square" lIns="0" tIns="0" rIns="0" bIns="0" rtlCol="0" anchor="ctr"/>
          <a:lstStyle/>
          <a:p>
            <a:pPr marL="0" indent="0">
              <a:buNone/>
            </a:pPr>
            <a:r>
              <a:rPr lang="en-US" sz="1500" dirty="0">
                <a:solidFill>
                  <a:srgbClr val="E4E9F7"/>
                </a:solidFill>
                <a:latin typeface="Segoe UI" pitchFamily="34" charset="0"/>
                <a:ea typeface="Segoe UI" pitchFamily="34" charset="-122"/>
                <a:cs typeface="Segoe UI" pitchFamily="34" charset="-120"/>
              </a:rPr>
              <a:t>Publish one clear, named point of contact for high school dual-credit inquiries.</a:t>
            </a:r>
            <a:endParaRPr lang="en-US" sz="1500" dirty="0"/>
          </a:p>
        </p:txBody>
      </p:sp>
      <p:sp>
        <p:nvSpPr>
          <p:cNvPr id="14" name="Shape 10"/>
          <p:cNvSpPr/>
          <p:nvPr/>
        </p:nvSpPr>
        <p:spPr>
          <a:xfrm>
            <a:off x="548640" y="4114800"/>
            <a:ext cx="1920240" cy="868680"/>
          </a:xfrm>
          <a:prstGeom prst="roundRect">
            <a:avLst>
              <a:gd name="adj" fmla="val 8421"/>
            </a:avLst>
          </a:prstGeom>
          <a:solidFill>
            <a:srgbClr val="6D2E46"/>
          </a:solidFill>
          <a:ln/>
        </p:spPr>
        <p:txBody>
          <a:bodyPr/>
          <a:lstStyle/>
          <a:p>
            <a:endParaRPr lang="en-US"/>
          </a:p>
        </p:txBody>
      </p:sp>
      <p:pic>
        <p:nvPicPr>
          <p:cNvPr id="15" name="Image 2" descr="/home/claude/icons/icon_flag_FFFFFF.png"/>
          <p:cNvPicPr>
            <a:picLocks noChangeAspect="1"/>
          </p:cNvPicPr>
          <p:nvPr/>
        </p:nvPicPr>
        <p:blipFill>
          <a:blip r:embed="rId3"/>
          <a:stretch>
            <a:fillRect/>
          </a:stretch>
        </p:blipFill>
        <p:spPr>
          <a:xfrm>
            <a:off x="713232" y="4279392"/>
            <a:ext cx="292608" cy="292608"/>
          </a:xfrm>
          <a:prstGeom prst="rect">
            <a:avLst/>
          </a:prstGeom>
        </p:spPr>
      </p:pic>
      <p:sp>
        <p:nvSpPr>
          <p:cNvPr id="16" name="Text 11"/>
          <p:cNvSpPr txBox="1"/>
          <p:nvPr/>
        </p:nvSpPr>
        <p:spPr>
          <a:xfrm>
            <a:off x="1097280" y="4114800"/>
            <a:ext cx="1325880" cy="868680"/>
          </a:xfrm>
          <a:prstGeom prst="rect">
            <a:avLst/>
          </a:prstGeom>
          <a:noFill/>
          <a:ln/>
        </p:spPr>
        <p:txBody>
          <a:bodyPr wrap="square" lIns="0" tIns="0" rIns="0" bIns="0" rtlCol="0" anchor="ctr"/>
          <a:lstStyle/>
          <a:p>
            <a:pPr marL="0" indent="0">
              <a:buNone/>
            </a:pPr>
            <a:r>
              <a:rPr lang="en-US" sz="1300" b="1" dirty="0">
                <a:solidFill>
                  <a:srgbClr val="FFFFFF"/>
                </a:solidFill>
                <a:latin typeface="Segoe UI" pitchFamily="34" charset="0"/>
                <a:ea typeface="Segoe UI" pitchFamily="34" charset="-122"/>
                <a:cs typeface="Segoe UI" pitchFamily="34" charset="-120"/>
              </a:rPr>
              <a:t>This Year</a:t>
            </a:r>
            <a:endParaRPr lang="en-US" sz="1300" dirty="0"/>
          </a:p>
        </p:txBody>
      </p:sp>
      <p:sp>
        <p:nvSpPr>
          <p:cNvPr id="17" name="Text 12"/>
          <p:cNvSpPr txBox="1"/>
          <p:nvPr/>
        </p:nvSpPr>
        <p:spPr>
          <a:xfrm>
            <a:off x="2743200" y="4160520"/>
            <a:ext cx="8869680" cy="777240"/>
          </a:xfrm>
          <a:prstGeom prst="rect">
            <a:avLst/>
          </a:prstGeom>
          <a:noFill/>
          <a:ln/>
        </p:spPr>
        <p:txBody>
          <a:bodyPr wrap="square" lIns="0" tIns="0" rIns="0" bIns="0" rtlCol="0" anchor="ctr"/>
          <a:lstStyle/>
          <a:p>
            <a:pPr marL="0" indent="0">
              <a:buNone/>
            </a:pPr>
            <a:r>
              <a:rPr lang="en-US" sz="1500" dirty="0">
                <a:solidFill>
                  <a:srgbClr val="E4E9F7"/>
                </a:solidFill>
                <a:latin typeface="Segoe UI" pitchFamily="34" charset="0"/>
                <a:ea typeface="Segoe UI" pitchFamily="34" charset="-122"/>
                <a:cs typeface="Segoe UI" pitchFamily="34" charset="-120"/>
              </a:rPr>
              <a:t>Build a standing relationship with one Title I high school — don't wait for them to call first.</a:t>
            </a:r>
            <a:endParaRPr lang="en-US" sz="1500" dirty="0"/>
          </a:p>
        </p:txBody>
      </p:sp>
      <p:sp>
        <p:nvSpPr>
          <p:cNvPr id="18" name="Shape 13"/>
          <p:cNvSpPr/>
          <p:nvPr/>
        </p:nvSpPr>
        <p:spPr>
          <a:xfrm>
            <a:off x="548640" y="5257800"/>
            <a:ext cx="1920240" cy="868680"/>
          </a:xfrm>
          <a:prstGeom prst="roundRect">
            <a:avLst>
              <a:gd name="adj" fmla="val 8421"/>
            </a:avLst>
          </a:prstGeom>
          <a:solidFill>
            <a:srgbClr val="C0392B"/>
          </a:solidFill>
          <a:ln/>
        </p:spPr>
        <p:txBody>
          <a:bodyPr/>
          <a:lstStyle/>
          <a:p>
            <a:endParaRPr lang="en-US"/>
          </a:p>
        </p:txBody>
      </p:sp>
      <p:pic>
        <p:nvPicPr>
          <p:cNvPr id="19" name="Image 3" descr="/home/claude/icons/icon_flag_FFFFFF.png"/>
          <p:cNvPicPr>
            <a:picLocks noChangeAspect="1"/>
          </p:cNvPicPr>
          <p:nvPr/>
        </p:nvPicPr>
        <p:blipFill>
          <a:blip r:embed="rId3"/>
          <a:stretch>
            <a:fillRect/>
          </a:stretch>
        </p:blipFill>
        <p:spPr>
          <a:xfrm>
            <a:off x="713232" y="5422392"/>
            <a:ext cx="292608" cy="292608"/>
          </a:xfrm>
          <a:prstGeom prst="rect">
            <a:avLst/>
          </a:prstGeom>
        </p:spPr>
      </p:pic>
      <p:sp>
        <p:nvSpPr>
          <p:cNvPr id="20" name="Text 14"/>
          <p:cNvSpPr txBox="1"/>
          <p:nvPr/>
        </p:nvSpPr>
        <p:spPr>
          <a:xfrm>
            <a:off x="1097280" y="5257800"/>
            <a:ext cx="1325880" cy="868680"/>
          </a:xfrm>
          <a:prstGeom prst="rect">
            <a:avLst/>
          </a:prstGeom>
          <a:noFill/>
          <a:ln/>
        </p:spPr>
        <p:txBody>
          <a:bodyPr wrap="square" lIns="0" tIns="0" rIns="0" bIns="0" rtlCol="0" anchor="ctr"/>
          <a:lstStyle/>
          <a:p>
            <a:pPr marL="0" indent="0">
              <a:buNone/>
            </a:pPr>
            <a:r>
              <a:rPr lang="en-US" sz="1300" b="1" dirty="0">
                <a:solidFill>
                  <a:srgbClr val="FFFFFF"/>
                </a:solidFill>
                <a:latin typeface="Segoe UI" pitchFamily="34" charset="0"/>
                <a:ea typeface="Segoe UI" pitchFamily="34" charset="-122"/>
                <a:cs typeface="Segoe UI" pitchFamily="34" charset="-120"/>
              </a:rPr>
              <a:t>Audit Your Own Reach</a:t>
            </a:r>
            <a:endParaRPr lang="en-US" sz="1300" dirty="0"/>
          </a:p>
        </p:txBody>
      </p:sp>
      <p:sp>
        <p:nvSpPr>
          <p:cNvPr id="21" name="Text 15"/>
          <p:cNvSpPr txBox="1"/>
          <p:nvPr/>
        </p:nvSpPr>
        <p:spPr>
          <a:xfrm>
            <a:off x="2743200" y="5303520"/>
            <a:ext cx="8869680" cy="777240"/>
          </a:xfrm>
          <a:prstGeom prst="rect">
            <a:avLst/>
          </a:prstGeom>
          <a:noFill/>
          <a:ln/>
        </p:spPr>
        <p:txBody>
          <a:bodyPr wrap="square" lIns="0" tIns="0" rIns="0" bIns="0" rtlCol="0" anchor="ctr"/>
          <a:lstStyle/>
          <a:p>
            <a:pPr marL="0" indent="0">
              <a:buNone/>
            </a:pPr>
            <a:r>
              <a:rPr lang="en-US" sz="1500" dirty="0">
                <a:solidFill>
                  <a:srgbClr val="E4E9F7"/>
                </a:solidFill>
                <a:latin typeface="Segoe UI" pitchFamily="34" charset="0"/>
                <a:ea typeface="Segoe UI" pitchFamily="34" charset="-122"/>
                <a:cs typeface="Segoe UI" pitchFamily="34" charset="-120"/>
              </a:rPr>
              <a:t>Look at which high schools you currently partner with. Are Title I schools proportionally represented — or just the ones that already had a relationship with you?</a:t>
            </a:r>
            <a:endParaRPr lang="en-US" sz="1500" dirty="0"/>
          </a:p>
        </p:txBody>
      </p:sp>
      <p:sp>
        <p:nvSpPr>
          <p:cNvPr id="22" name="Text 16"/>
          <p:cNvSpPr txBox="1"/>
          <p:nvPr/>
        </p:nvSpPr>
        <p:spPr>
          <a:xfrm>
            <a:off x="457200" y="6446520"/>
            <a:ext cx="7315200" cy="274320"/>
          </a:xfrm>
          <a:prstGeom prst="rect">
            <a:avLst/>
          </a:prstGeom>
          <a:noFill/>
          <a:ln/>
        </p:spPr>
        <p:txBody>
          <a:bodyPr wrap="square" lIns="0" tIns="0" rIns="0" bIns="0" rtlCol="0" anchor="ctr"/>
          <a:lstStyle/>
          <a:p>
            <a:pPr marL="0" indent="0">
              <a:buNone/>
            </a:pPr>
            <a:r>
              <a:rPr lang="en-US" sz="1000" dirty="0">
                <a:solidFill>
                  <a:srgbClr val="9BA8C9"/>
                </a:solidFill>
                <a:latin typeface="Segoe UI" pitchFamily="34" charset="0"/>
                <a:ea typeface="Segoe UI" pitchFamily="34" charset="-122"/>
                <a:cs typeface="Segoe UI" pitchFamily="34" charset="-120"/>
              </a:rPr>
              <a:t>ACTE Postsecondary CTE Summit  •  Session 1 of 2</a:t>
            </a:r>
            <a:endParaRPr lang="en-US" sz="1000" dirty="0"/>
          </a:p>
        </p:txBody>
      </p:sp>
      <p:sp>
        <p:nvSpPr>
          <p:cNvPr id="23" name="Text 17"/>
          <p:cNvSpPr txBox="1"/>
          <p:nvPr/>
        </p:nvSpPr>
        <p:spPr>
          <a:xfrm>
            <a:off x="11277295" y="6446520"/>
            <a:ext cx="457200" cy="274320"/>
          </a:xfrm>
          <a:prstGeom prst="rect">
            <a:avLst/>
          </a:prstGeom>
          <a:noFill/>
          <a:ln/>
        </p:spPr>
        <p:txBody>
          <a:bodyPr wrap="square" lIns="0" tIns="0" rIns="0" bIns="0" rtlCol="0" anchor="ctr"/>
          <a:lstStyle/>
          <a:p>
            <a:pPr marL="0" indent="0" algn="r">
              <a:buNone/>
            </a:pPr>
            <a:r>
              <a:rPr lang="en-US" sz="1000" dirty="0">
                <a:solidFill>
                  <a:srgbClr val="9BA8C9"/>
                </a:solidFill>
                <a:latin typeface="Segoe UI" pitchFamily="34" charset="0"/>
                <a:ea typeface="Segoe UI" pitchFamily="34" charset="-122"/>
                <a:cs typeface="Segoe UI"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bg>
      <p:bgPr>
        <a:solidFill>
          <a:srgbClr val="0D1B4B"/>
        </a:solidFill>
        <a:effectLst/>
      </p:bgPr>
    </p:bg>
    <p:spTree>
      <p:nvGrpSpPr>
        <p:cNvPr id="1" name=""/>
        <p:cNvGrpSpPr/>
        <p:nvPr/>
      </p:nvGrpSpPr>
      <p:grpSpPr>
        <a:xfrm>
          <a:off x="0" y="0"/>
          <a:ext cx="0" cy="0"/>
          <a:chOff x="0" y="0"/>
          <a:chExt cx="0" cy="0"/>
        </a:xfrm>
      </p:grpSpPr>
      <p:sp>
        <p:nvSpPr>
          <p:cNvPr id="2" name="Shape 0"/>
          <p:cNvSpPr/>
          <p:nvPr/>
        </p:nvSpPr>
        <p:spPr>
          <a:xfrm>
            <a:off x="-1097280" y="-1097280"/>
            <a:ext cx="3657600" cy="3657600"/>
          </a:xfrm>
          <a:prstGeom prst="ellipse">
            <a:avLst/>
          </a:prstGeom>
          <a:solidFill>
            <a:srgbClr val="16265E"/>
          </a:solidFill>
          <a:ln/>
        </p:spPr>
        <p:txBody>
          <a:bodyPr/>
          <a:lstStyle/>
          <a:p>
            <a:endParaRPr lang="en-US"/>
          </a:p>
        </p:txBody>
      </p:sp>
      <p:sp>
        <p:nvSpPr>
          <p:cNvPr id="3" name="Text 1"/>
          <p:cNvSpPr txBox="1"/>
          <p:nvPr/>
        </p:nvSpPr>
        <p:spPr>
          <a:xfrm>
            <a:off x="640080" y="1828800"/>
            <a:ext cx="9144000" cy="914400"/>
          </a:xfrm>
          <a:prstGeom prst="rect">
            <a:avLst/>
          </a:prstGeom>
          <a:noFill/>
          <a:ln/>
        </p:spPr>
        <p:txBody>
          <a:bodyPr wrap="square" lIns="0" tIns="0" rIns="0" bIns="0" rtlCol="0" anchor="ctr"/>
          <a:lstStyle/>
          <a:p>
            <a:pPr marL="0" indent="0">
              <a:buNone/>
            </a:pPr>
            <a:r>
              <a:rPr lang="en-US" sz="4000" b="1" dirty="0">
                <a:solidFill>
                  <a:srgbClr val="FFFFFF"/>
                </a:solidFill>
                <a:latin typeface="Georgia" pitchFamily="34" charset="0"/>
                <a:ea typeface="Georgia" pitchFamily="34" charset="-122"/>
                <a:cs typeface="Georgia" pitchFamily="34" charset="-120"/>
              </a:rPr>
              <a:t>Thank You</a:t>
            </a:r>
            <a:endParaRPr lang="en-US" sz="4000" dirty="0"/>
          </a:p>
        </p:txBody>
      </p:sp>
      <p:sp>
        <p:nvSpPr>
          <p:cNvPr id="4" name="Text 2"/>
          <p:cNvSpPr txBox="1"/>
          <p:nvPr/>
        </p:nvSpPr>
        <p:spPr>
          <a:xfrm>
            <a:off x="640080" y="2743200"/>
            <a:ext cx="10058400" cy="1188720"/>
          </a:xfrm>
          <a:prstGeom prst="rect">
            <a:avLst/>
          </a:prstGeom>
          <a:noFill/>
          <a:ln/>
        </p:spPr>
        <p:txBody>
          <a:bodyPr wrap="square" lIns="0" tIns="0" rIns="0" bIns="0" rtlCol="0" anchor="ctr"/>
          <a:lstStyle/>
          <a:p>
            <a:pPr marL="0" indent="0">
              <a:buNone/>
            </a:pPr>
            <a:r>
              <a:rPr lang="en-US" sz="1600" i="1" dirty="0">
                <a:solidFill>
                  <a:srgbClr val="E8A020"/>
                </a:solidFill>
                <a:latin typeface="Georgia" pitchFamily="34" charset="0"/>
                <a:ea typeface="Georgia" pitchFamily="34" charset="-122"/>
                <a:cs typeface="Georgia" pitchFamily="34" charset="-120"/>
              </a:rPr>
              <a:t>“One classroom. One question. Fourteen credits. Your students are one flipped pathway away from a semester of college — before they ever graduate.”</a:t>
            </a:r>
            <a:endParaRPr lang="en-US" sz="1600" dirty="0"/>
          </a:p>
        </p:txBody>
      </p:sp>
      <p:sp>
        <p:nvSpPr>
          <p:cNvPr id="5" name="Shape 3"/>
          <p:cNvSpPr/>
          <p:nvPr/>
        </p:nvSpPr>
        <p:spPr>
          <a:xfrm>
            <a:off x="640080" y="4114800"/>
            <a:ext cx="1828800" cy="64008"/>
          </a:xfrm>
          <a:prstGeom prst="rect">
            <a:avLst/>
          </a:prstGeom>
          <a:solidFill>
            <a:srgbClr val="E8A020"/>
          </a:solidFill>
          <a:ln/>
        </p:spPr>
        <p:txBody>
          <a:bodyPr/>
          <a:lstStyle/>
          <a:p>
            <a:endParaRPr lang="en-US"/>
          </a:p>
        </p:txBody>
      </p:sp>
      <p:sp>
        <p:nvSpPr>
          <p:cNvPr id="6" name="Text 4"/>
          <p:cNvSpPr txBox="1"/>
          <p:nvPr/>
        </p:nvSpPr>
        <p:spPr>
          <a:xfrm>
            <a:off x="640080" y="4343400"/>
            <a:ext cx="7315200" cy="365760"/>
          </a:xfrm>
          <a:prstGeom prst="rect">
            <a:avLst/>
          </a:prstGeom>
          <a:noFill/>
          <a:ln/>
        </p:spPr>
        <p:txBody>
          <a:bodyPr wrap="square" lIns="0" tIns="0" rIns="0" bIns="0" rtlCol="0" anchor="ctr"/>
          <a:lstStyle/>
          <a:p>
            <a:pPr marL="0" indent="0">
              <a:buNone/>
            </a:pPr>
            <a:r>
              <a:rPr lang="en-US" sz="1800" b="1" dirty="0">
                <a:solidFill>
                  <a:srgbClr val="FFFFFF"/>
                </a:solidFill>
                <a:latin typeface="Segoe UI" pitchFamily="34" charset="0"/>
                <a:ea typeface="Segoe UI" pitchFamily="34" charset="-122"/>
                <a:cs typeface="Segoe UI" pitchFamily="34" charset="-120"/>
              </a:rPr>
              <a:t>Abronia S. Young, Ed.D. (c)</a:t>
            </a:r>
            <a:endParaRPr lang="en-US" sz="1800" dirty="0"/>
          </a:p>
        </p:txBody>
      </p:sp>
      <p:sp>
        <p:nvSpPr>
          <p:cNvPr id="7" name="Text 5"/>
          <p:cNvSpPr txBox="1"/>
          <p:nvPr/>
        </p:nvSpPr>
        <p:spPr>
          <a:xfrm>
            <a:off x="640080" y="4754880"/>
            <a:ext cx="8229600" cy="365760"/>
          </a:xfrm>
          <a:prstGeom prst="rect">
            <a:avLst/>
          </a:prstGeom>
          <a:noFill/>
          <a:ln/>
        </p:spPr>
        <p:txBody>
          <a:bodyPr wrap="square" lIns="0" tIns="0" rIns="0" bIns="0" rtlCol="0" anchor="ctr"/>
          <a:lstStyle/>
          <a:p>
            <a:pPr marL="0" indent="0">
              <a:buNone/>
            </a:pPr>
            <a:r>
              <a:rPr lang="en-US" sz="1400" dirty="0">
                <a:solidFill>
                  <a:srgbClr val="C6CEE8"/>
                </a:solidFill>
                <a:latin typeface="Segoe UI" pitchFamily="34" charset="0"/>
                <a:ea typeface="Segoe UI" pitchFamily="34" charset="-122"/>
                <a:cs typeface="Segoe UI" pitchFamily="34" charset="-120"/>
              </a:rPr>
              <a:t>alinkedin.com/in/abroniayoung</a:t>
            </a:r>
            <a:endParaRPr lang="en-US" sz="1400" dirty="0"/>
          </a:p>
        </p:txBody>
      </p:sp>
      <p:sp>
        <p:nvSpPr>
          <p:cNvPr id="8" name="Text 6"/>
          <p:cNvSpPr txBox="1"/>
          <p:nvPr/>
        </p:nvSpPr>
        <p:spPr>
          <a:xfrm>
            <a:off x="640080" y="5212080"/>
            <a:ext cx="8686800" cy="365760"/>
          </a:xfrm>
          <a:prstGeom prst="rect">
            <a:avLst/>
          </a:prstGeom>
          <a:noFill/>
          <a:ln/>
        </p:spPr>
        <p:txBody>
          <a:bodyPr wrap="square" lIns="0" tIns="0" rIns="0" bIns="0" rtlCol="0" anchor="ctr"/>
          <a:lstStyle/>
          <a:p>
            <a:pPr marL="0" indent="0">
              <a:buNone/>
            </a:pPr>
            <a:r>
              <a:rPr lang="en-US" sz="1200" i="1" dirty="0">
                <a:solidFill>
                  <a:srgbClr val="9BA8C9"/>
                </a:solidFill>
                <a:latin typeface="Segoe UI" pitchFamily="34" charset="0"/>
                <a:ea typeface="Segoe UI" pitchFamily="34" charset="-122"/>
                <a:cs typeface="Segoe UI" pitchFamily="34" charset="-120"/>
              </a:rPr>
              <a:t>Also presenting: “Closing the Postsecondary Gap in Title I Schools” (Session 2)</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52</TotalTime>
  <Words>3532</Words>
  <Application>Microsoft Office PowerPoint</Application>
  <PresentationFormat>Widescreen</PresentationFormat>
  <Paragraphs>329</Paragraphs>
  <Slides>20</Slides>
  <Notes>20</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Georgia</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Abronia Young</cp:lastModifiedBy>
  <cp:revision>3</cp:revision>
  <dcterms:created xsi:type="dcterms:W3CDTF">2026-09-15T04:46:57Z</dcterms:created>
  <dcterms:modified xsi:type="dcterms:W3CDTF">2026-09-15T05:40:33Z</dcterms:modified>
</cp:coreProperties>
</file>