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70" r:id="rId12"/>
    <p:sldId id="266" r:id="rId13"/>
    <p:sldId id="267" r:id="rId14"/>
    <p:sldId id="268" r:id="rId15"/>
    <p:sldId id="272" r:id="rId16"/>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977" autoAdjust="0"/>
    <p:restoredTop sz="94610"/>
  </p:normalViewPr>
  <p:slideViewPr>
    <p:cSldViewPr snapToGrid="0" snapToObjects="1">
      <p:cViewPr varScale="1">
        <p:scale>
          <a:sx n="104" d="100"/>
          <a:sy n="104" d="100"/>
        </p:scale>
        <p:origin x="642"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ller, Vance" userId="bc043140-8881-4c82-8022-6b5c94d444b6" providerId="ADAL" clId="{29443540-2889-4892-8CBA-4C3D29FFBB9D}"/>
    <pc:docChg chg="custSel addSld delSld modSld sldOrd">
      <pc:chgData name="Miller, Vance" userId="bc043140-8881-4c82-8022-6b5c94d444b6" providerId="ADAL" clId="{29443540-2889-4892-8CBA-4C3D29FFBB9D}" dt="2026-09-11T14:23:57.171" v="438" actId="20577"/>
      <pc:docMkLst>
        <pc:docMk/>
      </pc:docMkLst>
      <pc:sldChg chg="modNotesTx">
        <pc:chgData name="Miller, Vance" userId="bc043140-8881-4c82-8022-6b5c94d444b6" providerId="ADAL" clId="{29443540-2889-4892-8CBA-4C3D29FFBB9D}" dt="2026-09-11T14:10:19.314" v="263" actId="20577"/>
        <pc:sldMkLst>
          <pc:docMk/>
          <pc:sldMk cId="0" sldId="259"/>
        </pc:sldMkLst>
      </pc:sldChg>
      <pc:sldChg chg="modNotesTx">
        <pc:chgData name="Miller, Vance" userId="bc043140-8881-4c82-8022-6b5c94d444b6" providerId="ADAL" clId="{29443540-2889-4892-8CBA-4C3D29FFBB9D}" dt="2026-09-11T14:12:11.331" v="361" actId="20577"/>
        <pc:sldMkLst>
          <pc:docMk/>
          <pc:sldMk cId="0" sldId="262"/>
        </pc:sldMkLst>
      </pc:sldChg>
      <pc:sldChg chg="modNotesTx">
        <pc:chgData name="Miller, Vance" userId="bc043140-8881-4c82-8022-6b5c94d444b6" providerId="ADAL" clId="{29443540-2889-4892-8CBA-4C3D29FFBB9D}" dt="2026-09-11T14:13:28.122" v="381" actId="20577"/>
        <pc:sldMkLst>
          <pc:docMk/>
          <pc:sldMk cId="0" sldId="263"/>
        </pc:sldMkLst>
      </pc:sldChg>
      <pc:sldChg chg="modNotesTx">
        <pc:chgData name="Miller, Vance" userId="bc043140-8881-4c82-8022-6b5c94d444b6" providerId="ADAL" clId="{29443540-2889-4892-8CBA-4C3D29FFBB9D}" dt="2026-08-18T20:33:24.203" v="120" actId="20577"/>
        <pc:sldMkLst>
          <pc:docMk/>
          <pc:sldMk cId="0" sldId="264"/>
        </pc:sldMkLst>
      </pc:sldChg>
      <pc:sldChg chg="modNotesTx">
        <pc:chgData name="Miller, Vance" userId="bc043140-8881-4c82-8022-6b5c94d444b6" providerId="ADAL" clId="{29443540-2889-4892-8CBA-4C3D29FFBB9D}" dt="2026-09-11T13:21:06.836" v="201" actId="20577"/>
        <pc:sldMkLst>
          <pc:docMk/>
          <pc:sldMk cId="0" sldId="265"/>
        </pc:sldMkLst>
      </pc:sldChg>
      <pc:sldChg chg="modNotesTx">
        <pc:chgData name="Miller, Vance" userId="bc043140-8881-4c82-8022-6b5c94d444b6" providerId="ADAL" clId="{29443540-2889-4892-8CBA-4C3D29FFBB9D}" dt="2026-09-11T14:23:57.171" v="438" actId="20577"/>
        <pc:sldMkLst>
          <pc:docMk/>
          <pc:sldMk cId="0" sldId="266"/>
        </pc:sldMkLst>
      </pc:sldChg>
      <pc:sldChg chg="new del">
        <pc:chgData name="Miller, Vance" userId="bc043140-8881-4c82-8022-6b5c94d444b6" providerId="ADAL" clId="{29443540-2889-4892-8CBA-4C3D29FFBB9D}" dt="2026-08-18T20:26:37.333" v="17" actId="2696"/>
        <pc:sldMkLst>
          <pc:docMk/>
          <pc:sldMk cId="527787943" sldId="269"/>
        </pc:sldMkLst>
      </pc:sldChg>
      <pc:sldChg chg="add del">
        <pc:chgData name="Miller, Vance" userId="bc043140-8881-4c82-8022-6b5c94d444b6" providerId="ADAL" clId="{29443540-2889-4892-8CBA-4C3D29FFBB9D}" dt="2026-08-18T20:29:41.678" v="27" actId="2696"/>
        <pc:sldMkLst>
          <pc:docMk/>
          <pc:sldMk cId="2090704999" sldId="269"/>
        </pc:sldMkLst>
      </pc:sldChg>
      <pc:sldChg chg="add mod modClrScheme chgLayout modNotesTx">
        <pc:chgData name="Miller, Vance" userId="bc043140-8881-4c82-8022-6b5c94d444b6" providerId="ADAL" clId="{29443540-2889-4892-8CBA-4C3D29FFBB9D}" dt="2026-09-11T14:15:08.941" v="400" actId="20577"/>
        <pc:sldMkLst>
          <pc:docMk/>
          <pc:sldMk cId="0" sldId="270"/>
        </pc:sldMkLst>
      </pc:sldChg>
      <pc:sldChg chg="new del">
        <pc:chgData name="Miller, Vance" userId="bc043140-8881-4c82-8022-6b5c94d444b6" providerId="ADAL" clId="{29443540-2889-4892-8CBA-4C3D29FFBB9D}" dt="2026-08-18T20:28:33.822" v="21" actId="2696"/>
        <pc:sldMkLst>
          <pc:docMk/>
          <pc:sldMk cId="1853274558" sldId="271"/>
        </pc:sldMkLst>
      </pc:sldChg>
      <pc:sldChg chg="new del">
        <pc:chgData name="Miller, Vance" userId="bc043140-8881-4c82-8022-6b5c94d444b6" providerId="ADAL" clId="{29443540-2889-4892-8CBA-4C3D29FFBB9D}" dt="2026-08-18T20:30:56.173" v="32" actId="2696"/>
        <pc:sldMkLst>
          <pc:docMk/>
          <pc:sldMk cId="2990225645" sldId="271"/>
        </pc:sldMkLst>
      </pc:sldChg>
      <pc:sldChg chg="add del">
        <pc:chgData name="Miller, Vance" userId="bc043140-8881-4c82-8022-6b5c94d444b6" providerId="ADAL" clId="{29443540-2889-4892-8CBA-4C3D29FFBB9D}" dt="2026-08-18T20:28:56.931" v="24" actId="2696"/>
        <pc:sldMkLst>
          <pc:docMk/>
          <pc:sldMk cId="3841886929" sldId="271"/>
        </pc:sldMkLst>
      </pc:sldChg>
      <pc:sldChg chg="add ord">
        <pc:chgData name="Miller, Vance" userId="bc043140-8881-4c82-8022-6b5c94d444b6" providerId="ADAL" clId="{29443540-2889-4892-8CBA-4C3D29FFBB9D}" dt="2026-08-18T20:30:53.375" v="31"/>
        <pc:sldMkLst>
          <pc:docMk/>
          <pc:sldMk cId="0" sldId="272"/>
        </pc:sldMkLst>
      </pc:sldChg>
      <pc:sldChg chg="add del">
        <pc:chgData name="Miller, Vance" userId="bc043140-8881-4c82-8022-6b5c94d444b6" providerId="ADAL" clId="{29443540-2889-4892-8CBA-4C3D29FFBB9D}" dt="2026-08-18T20:28:36.704" v="22" actId="2696"/>
        <pc:sldMkLst>
          <pc:docMk/>
          <pc:sldMk cId="1892412920" sldId="27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611937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Keeping workforces educated without interrupting work flow</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businesses run on tight budgets on both time and money which makes conventional training a burden</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Educating workers is a never ending process as technology and designs change. Which is becoming more rapid as we speak creating a need for upskilling</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one knows the industry better than the ones doing it day in and day out. As a technical educator, you better be able to speak the language and understand the challenge</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Identify what the needs are and assess whether your facility can handle the education or if you need to consider setting up your training at a business location instead (not ideal but manageable)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 true partner brings monetary value to the table. You’re not selling an education, you’re selling a solution. Giving value above the needs, not just an education=saving time and money</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whole project in one slide. This could also be sliding employees into already running programs at desired times of education</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maintain consistency and continue to create value you have to constantly monitor and be flexible. Executive Question</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Remember the goal is to keep the workforce educated without interrupting the work flow</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Lean Six Sigma DMAIC initiative Define Measure Analyze Improve Control</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685800" y="5867400"/>
            <a:ext cx="5486400" cy="4800600"/>
          </a:xfrm>
          <a:prstGeom prst="rect">
            <a:avLst/>
          </a:prstGeom>
        </p:spPr>
        <p:txBody>
          <a:bodyPr/>
          <a:lstStyle/>
          <a:p>
            <a:r>
              <a:rPr lang="en-US" dirty="0"/>
              <a:t>The poor mans MBA. Elaborate on this process and why it’s a never ending cycle</a:t>
            </a:r>
          </a:p>
        </p:txBody>
      </p:sp>
    </p:spTree>
    <p:extLst>
      <p:ext uri="{BB962C8B-B14F-4D97-AF65-F5344CB8AC3E}">
        <p14:creationId xmlns:p14="http://schemas.microsoft.com/office/powerpoint/2010/main" val="21051954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all part of the design for continued improvement and sustainability. The outcome is the </a:t>
            </a:r>
            <a:r>
              <a:rPr lang="en-US"/>
              <a:t>sustained impact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means money in the business and industry world. We all have at least one industry program that falls into this category of growth and expansion lacking talent and educated workforce</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it so you will be the one keeping the workforce educated without interrupting the work flow</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MASTER">
    <p:bg>
      <p:bgPr>
        <a:solidFill>
          <a:srgbClr val="F6F3EC"/>
        </a:solidFill>
        <a:effectLst/>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E85D3F"/>
          </a:solidFill>
          <a:ln w="12700">
            <a:solidFill>
              <a:srgbClr val="E85D3F"/>
            </a:solidFill>
            <a:prstDash val="solid"/>
          </a:ln>
        </p:spPr>
      </p:sp>
      <p:sp>
        <p:nvSpPr>
          <p:cNvPr id="3" name="Text 1"/>
          <p:cNvSpPr/>
          <p:nvPr/>
        </p:nvSpPr>
        <p:spPr>
          <a:xfrm>
            <a:off x="502920" y="6519672"/>
            <a:ext cx="6858000" cy="164592"/>
          </a:xfrm>
          <a:prstGeom prst="rect">
            <a:avLst/>
          </a:prstGeom>
          <a:noFill/>
          <a:ln/>
        </p:spPr>
        <p:txBody>
          <a:bodyPr wrap="square" lIns="0" tIns="0" rIns="0" bIns="0" rtlCol="0" anchor="ctr"/>
          <a:lstStyle/>
          <a:p>
            <a:pPr marL="0" indent="0">
              <a:buNone/>
            </a:pPr>
            <a:r>
              <a:rPr lang="en-US" sz="800" kern="0" spc="120" dirty="0">
                <a:solidFill>
                  <a:srgbClr val="66706B"/>
                </a:solidFill>
                <a:latin typeface="Aptos" pitchFamily="34" charset="0"/>
                <a:ea typeface="Aptos" pitchFamily="34" charset="-122"/>
                <a:cs typeface="Aptos" pitchFamily="34" charset="-120"/>
              </a:rPr>
              <a:t>MAKE IT BETTER  •  INDUSTRY-ALIGNED ADULT EDUCATION</a:t>
            </a:r>
            <a:endParaRPr lang="en-US" sz="800" dirty="0"/>
          </a:p>
        </p:txBody>
      </p:sp>
      <p:sp>
        <p:nvSpPr>
          <p:cNvPr id="4" name="Text 2"/>
          <p:cNvSpPr/>
          <p:nvPr/>
        </p:nvSpPr>
        <p:spPr>
          <a:xfrm>
            <a:off x="9784080" y="6519672"/>
            <a:ext cx="1874520" cy="164592"/>
          </a:xfrm>
          <a:prstGeom prst="rect">
            <a:avLst/>
          </a:prstGeom>
          <a:noFill/>
          <a:ln/>
        </p:spPr>
        <p:txBody>
          <a:bodyPr wrap="square" lIns="0" tIns="0" rIns="0" bIns="0" rtlCol="0" anchor="ctr"/>
          <a:lstStyle/>
          <a:p>
            <a:pPr marL="0" indent="0" algn="r">
              <a:buNone/>
            </a:pPr>
            <a:r>
              <a:rPr lang="en-US" sz="800" kern="0" spc="120" dirty="0">
                <a:solidFill>
                  <a:srgbClr val="66706B"/>
                </a:solidFill>
                <a:latin typeface="Aptos" pitchFamily="34" charset="0"/>
                <a:ea typeface="Aptos" pitchFamily="34" charset="-122"/>
                <a:cs typeface="Aptos" pitchFamily="34" charset="-120"/>
              </a:rPr>
              <a:t>EXECUTIVE ROUNDTABLE</a:t>
            </a:r>
            <a:endParaRPr lang="en-US" sz="800" dirty="0"/>
          </a:p>
        </p:txBody>
      </p:sp>
      <p:sp>
        <p:nvSpPr>
          <p:cNvPr id="25" name="Slide Number Placeholder 0"/>
          <p:cNvSpPr>
            <a:spLocks noGrp="1"/>
          </p:cNvSpPr>
          <p:nvPr>
            <p:ph type="sldNum" sz="quarter" idx="4294967295"/>
          </p:nvPr>
        </p:nvSpPr>
        <p:spPr>
          <a:xfrm>
            <a:off x="11722608" y="6501384"/>
            <a:ext cx="228600"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6706B"/>
                </a:solidFill>
              </a:defRPr>
            </a:lvl1pPr>
          </a:lstStyle>
          <a:p>
            <a:pPr algn="r"/>
            <a:fld id="{F7021451-1387-4CA6-816F-3879F97B5CBC}" type="slidenum">
              <a:rPr lang="en-US" b="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76633584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722608" y="6501384"/>
            <a:ext cx="228600"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6706B"/>
                </a:solidFill>
              </a:defRPr>
            </a:lvl1pPr>
          </a:lstStyle>
          <a:p>
            <a:pPr algn="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2A25"/>
        </a:solidFill>
        <a:effectLst/>
      </p:bgPr>
    </p:bg>
    <p:spTree>
      <p:nvGrpSpPr>
        <p:cNvPr id="1" name=""/>
        <p:cNvGrpSpPr/>
        <p:nvPr/>
      </p:nvGrpSpPr>
      <p:grpSpPr>
        <a:xfrm>
          <a:off x="0" y="0"/>
          <a:ext cx="0" cy="0"/>
          <a:chOff x="0" y="0"/>
          <a:chExt cx="0" cy="0"/>
        </a:xfrm>
      </p:grpSpPr>
      <p:sp>
        <p:nvSpPr>
          <p:cNvPr id="2" name="Shape 0"/>
          <p:cNvSpPr/>
          <p:nvPr/>
        </p:nvSpPr>
        <p:spPr>
          <a:xfrm>
            <a:off x="32221" y="0"/>
            <a:ext cx="12191695" cy="6858000"/>
          </a:xfrm>
          <a:prstGeom prst="rect">
            <a:avLst/>
          </a:prstGeom>
          <a:solidFill>
            <a:srgbClr val="102A25"/>
          </a:solidFill>
          <a:ln w="12700">
            <a:solidFill>
              <a:srgbClr val="102A25"/>
            </a:solidFill>
            <a:prstDash val="solid"/>
          </a:ln>
        </p:spPr>
        <p:txBody>
          <a:bodyPr/>
          <a:lstStyle/>
          <a:p>
            <a:endParaRPr lang="en-US" dirty="0"/>
          </a:p>
        </p:txBody>
      </p:sp>
      <p:sp>
        <p:nvSpPr>
          <p:cNvPr id="3" name="Shape 1"/>
          <p:cNvSpPr/>
          <p:nvPr/>
        </p:nvSpPr>
        <p:spPr>
          <a:xfrm>
            <a:off x="0" y="0"/>
            <a:ext cx="164592" cy="6858000"/>
          </a:xfrm>
          <a:prstGeom prst="rect">
            <a:avLst/>
          </a:prstGeom>
          <a:solidFill>
            <a:srgbClr val="E85D3F"/>
          </a:solidFill>
          <a:ln w="12700">
            <a:solidFill>
              <a:srgbClr val="E85D3F"/>
            </a:solidFill>
            <a:prstDash val="solid"/>
          </a:ln>
        </p:spPr>
      </p:sp>
      <p:sp>
        <p:nvSpPr>
          <p:cNvPr id="4" name="Text 2"/>
          <p:cNvSpPr/>
          <p:nvPr/>
        </p:nvSpPr>
        <p:spPr>
          <a:xfrm>
            <a:off x="713232" y="713232"/>
            <a:ext cx="3840480" cy="1508760"/>
          </a:xfrm>
          <a:prstGeom prst="rect">
            <a:avLst/>
          </a:prstGeom>
          <a:noFill/>
          <a:ln/>
        </p:spPr>
        <p:txBody>
          <a:bodyPr wrap="square" lIns="0" tIns="0" rIns="0" bIns="0" rtlCol="0" anchor="ctr"/>
          <a:lstStyle/>
          <a:p>
            <a:pPr marL="0" indent="0">
              <a:buNone/>
            </a:pPr>
            <a:r>
              <a:rPr lang="en-US" sz="4300" b="1" dirty="0">
                <a:solidFill>
                  <a:srgbClr val="FFFFFF"/>
                </a:solidFill>
              </a:rPr>
              <a:t>MAKE IT</a:t>
            </a:r>
            <a:endParaRPr lang="en-US" sz="4300" dirty="0"/>
          </a:p>
          <a:p>
            <a:pPr marL="0" indent="0">
              <a:buNone/>
            </a:pPr>
            <a:r>
              <a:rPr lang="en-US" sz="4300" b="1" dirty="0">
                <a:solidFill>
                  <a:srgbClr val="FFFFFF"/>
                </a:solidFill>
              </a:rPr>
              <a:t>BETTER</a:t>
            </a:r>
            <a:endParaRPr lang="en-US" sz="4300" dirty="0"/>
          </a:p>
        </p:txBody>
      </p:sp>
      <p:sp>
        <p:nvSpPr>
          <p:cNvPr id="5" name="Text 3"/>
          <p:cNvSpPr/>
          <p:nvPr/>
        </p:nvSpPr>
        <p:spPr>
          <a:xfrm>
            <a:off x="749808" y="2359152"/>
            <a:ext cx="5577840" cy="1005840"/>
          </a:xfrm>
          <a:prstGeom prst="rect">
            <a:avLst/>
          </a:prstGeom>
          <a:noFill/>
          <a:ln/>
        </p:spPr>
        <p:txBody>
          <a:bodyPr wrap="square" lIns="0" tIns="0" rIns="0" bIns="0" rtlCol="0" anchor="ctr"/>
          <a:lstStyle/>
          <a:p>
            <a:pPr marL="0" indent="0">
              <a:buNone/>
            </a:pPr>
            <a:r>
              <a:rPr lang="en-US" sz="2700" b="1" dirty="0">
                <a:solidFill>
                  <a:srgbClr val="CDE5D9"/>
                </a:solidFill>
              </a:rPr>
              <a:t>From Training Provider</a:t>
            </a:r>
            <a:endParaRPr lang="en-US" sz="2700" dirty="0"/>
          </a:p>
          <a:p>
            <a:pPr marL="0" indent="0">
              <a:buNone/>
            </a:pPr>
            <a:r>
              <a:rPr lang="en-US" sz="2700" b="1" dirty="0">
                <a:solidFill>
                  <a:srgbClr val="CDE5D9"/>
                </a:solidFill>
              </a:rPr>
              <a:t>to Workforce Engine</a:t>
            </a:r>
            <a:endParaRPr lang="en-US" sz="2700" dirty="0"/>
          </a:p>
        </p:txBody>
      </p:sp>
      <p:sp>
        <p:nvSpPr>
          <p:cNvPr id="6" name="Text 4"/>
          <p:cNvSpPr/>
          <p:nvPr/>
        </p:nvSpPr>
        <p:spPr>
          <a:xfrm>
            <a:off x="749808" y="3602736"/>
            <a:ext cx="5669280" cy="594360"/>
          </a:xfrm>
          <a:prstGeom prst="rect">
            <a:avLst/>
          </a:prstGeom>
          <a:noFill/>
          <a:ln/>
        </p:spPr>
        <p:txBody>
          <a:bodyPr wrap="square" lIns="0" tIns="0" rIns="0" bIns="0" rtlCol="0" anchor="ctr"/>
          <a:lstStyle/>
          <a:p>
            <a:pPr marL="0" indent="0">
              <a:buNone/>
            </a:pPr>
            <a:r>
              <a:rPr lang="en-US" sz="1500" dirty="0">
                <a:solidFill>
                  <a:srgbClr val="D8E5E1"/>
                </a:solidFill>
              </a:rPr>
              <a:t>A replicable model for industry-aligned adult &amp; continuing education</a:t>
            </a:r>
            <a:endParaRPr lang="en-US" sz="1500" dirty="0"/>
          </a:p>
        </p:txBody>
      </p:sp>
      <p:sp>
        <p:nvSpPr>
          <p:cNvPr id="7" name="Shape 5"/>
          <p:cNvSpPr/>
          <p:nvPr/>
        </p:nvSpPr>
        <p:spPr>
          <a:xfrm>
            <a:off x="8348472" y="1188720"/>
            <a:ext cx="1316736" cy="731520"/>
          </a:xfrm>
          <a:prstGeom prst="ellipse">
            <a:avLst/>
          </a:prstGeom>
          <a:solidFill>
            <a:srgbClr val="E85D3F"/>
          </a:solidFill>
          <a:ln w="15240">
            <a:solidFill>
              <a:srgbClr val="FFFFFF"/>
            </a:solidFill>
            <a:prstDash val="solid"/>
          </a:ln>
        </p:spPr>
      </p:sp>
      <p:sp>
        <p:nvSpPr>
          <p:cNvPr id="8" name="Text 6"/>
          <p:cNvSpPr/>
          <p:nvPr/>
        </p:nvSpPr>
        <p:spPr>
          <a:xfrm>
            <a:off x="8439912" y="1499616"/>
            <a:ext cx="1133856" cy="146304"/>
          </a:xfrm>
          <a:prstGeom prst="rect">
            <a:avLst/>
          </a:prstGeom>
          <a:noFill/>
          <a:ln/>
        </p:spPr>
        <p:txBody>
          <a:bodyPr wrap="square" lIns="0" tIns="0" rIns="0" bIns="0" rtlCol="0" anchor="ctr"/>
          <a:lstStyle/>
          <a:p>
            <a:pPr marL="0" indent="0" algn="ctr">
              <a:buNone/>
            </a:pPr>
            <a:r>
              <a:rPr lang="en-US" sz="950" b="1" dirty="0">
                <a:solidFill>
                  <a:srgbClr val="FFFFFF"/>
                </a:solidFill>
              </a:rPr>
              <a:t>EMPLOYERS</a:t>
            </a:r>
            <a:endParaRPr lang="en-US" sz="950" dirty="0"/>
          </a:p>
        </p:txBody>
      </p:sp>
      <p:sp>
        <p:nvSpPr>
          <p:cNvPr id="9" name="Shape 7"/>
          <p:cNvSpPr/>
          <p:nvPr/>
        </p:nvSpPr>
        <p:spPr>
          <a:xfrm>
            <a:off x="9006840" y="1920240"/>
            <a:ext cx="0" cy="777240"/>
          </a:xfrm>
          <a:prstGeom prst="line">
            <a:avLst/>
          </a:prstGeom>
          <a:noFill/>
          <a:ln w="17780">
            <a:solidFill>
              <a:srgbClr val="FFFFFF"/>
            </a:solidFill>
            <a:prstDash val="solid"/>
            <a:headEnd type="none"/>
            <a:tailEnd type="triangle"/>
          </a:ln>
        </p:spPr>
      </p:sp>
      <p:sp>
        <p:nvSpPr>
          <p:cNvPr id="10" name="Shape 8"/>
          <p:cNvSpPr/>
          <p:nvPr/>
        </p:nvSpPr>
        <p:spPr>
          <a:xfrm>
            <a:off x="9910789" y="3682746"/>
            <a:ext cx="1316736" cy="731520"/>
          </a:xfrm>
          <a:prstGeom prst="ellipse">
            <a:avLst/>
          </a:prstGeom>
          <a:solidFill>
            <a:srgbClr val="E7B44C"/>
          </a:solidFill>
          <a:ln w="15240">
            <a:solidFill>
              <a:srgbClr val="FFFFFF"/>
            </a:solidFill>
            <a:prstDash val="solid"/>
          </a:ln>
        </p:spPr>
        <p:txBody>
          <a:bodyPr/>
          <a:lstStyle/>
          <a:p>
            <a:pPr algn="ctr">
              <a:lnSpc>
                <a:spcPct val="200000"/>
              </a:lnSpc>
            </a:pPr>
            <a:r>
              <a:rPr lang="en-US" sz="1050" dirty="0"/>
              <a:t>LEARNERS</a:t>
            </a:r>
          </a:p>
        </p:txBody>
      </p:sp>
      <p:sp>
        <p:nvSpPr>
          <p:cNvPr id="11" name="Text 9"/>
          <p:cNvSpPr/>
          <p:nvPr/>
        </p:nvSpPr>
        <p:spPr>
          <a:xfrm>
            <a:off x="10063294" y="3899916"/>
            <a:ext cx="1133856" cy="146304"/>
          </a:xfrm>
          <a:prstGeom prst="rect">
            <a:avLst/>
          </a:prstGeom>
          <a:noFill/>
          <a:ln/>
        </p:spPr>
        <p:txBody>
          <a:bodyPr wrap="square" lIns="0" tIns="0" rIns="0" bIns="0" rtlCol="0" anchor="ctr"/>
          <a:lstStyle/>
          <a:p>
            <a:pPr marL="0" indent="0" algn="ctr">
              <a:buNone/>
            </a:pPr>
            <a:endParaRPr lang="en-US" sz="950" dirty="0"/>
          </a:p>
        </p:txBody>
      </p:sp>
      <p:sp>
        <p:nvSpPr>
          <p:cNvPr id="12" name="Shape 10"/>
          <p:cNvSpPr/>
          <p:nvPr/>
        </p:nvSpPr>
        <p:spPr>
          <a:xfrm>
            <a:off x="10630222" y="3954780"/>
            <a:ext cx="0" cy="0"/>
          </a:xfrm>
          <a:prstGeom prst="line">
            <a:avLst/>
          </a:prstGeom>
          <a:noFill/>
          <a:ln w="17780">
            <a:solidFill>
              <a:srgbClr val="FFFFFF"/>
            </a:solidFill>
            <a:prstDash val="solid"/>
            <a:headEnd type="none"/>
            <a:tailEnd type="triangle"/>
          </a:ln>
        </p:spPr>
      </p:sp>
      <p:sp>
        <p:nvSpPr>
          <p:cNvPr id="13" name="Shape 11"/>
          <p:cNvSpPr/>
          <p:nvPr/>
        </p:nvSpPr>
        <p:spPr>
          <a:xfrm>
            <a:off x="6725090" y="3589020"/>
            <a:ext cx="1316736" cy="731520"/>
          </a:xfrm>
          <a:prstGeom prst="ellipse">
            <a:avLst/>
          </a:prstGeom>
          <a:solidFill>
            <a:srgbClr val="CDE5D9"/>
          </a:solidFill>
          <a:ln w="15240">
            <a:solidFill>
              <a:srgbClr val="FFFFFF"/>
            </a:solidFill>
            <a:prstDash val="solid"/>
          </a:ln>
        </p:spPr>
      </p:sp>
      <p:sp>
        <p:nvSpPr>
          <p:cNvPr id="14" name="Text 12"/>
          <p:cNvSpPr/>
          <p:nvPr/>
        </p:nvSpPr>
        <p:spPr>
          <a:xfrm>
            <a:off x="6816530" y="3899916"/>
            <a:ext cx="1133856" cy="146304"/>
          </a:xfrm>
          <a:prstGeom prst="rect">
            <a:avLst/>
          </a:prstGeom>
          <a:noFill/>
          <a:ln/>
        </p:spPr>
        <p:txBody>
          <a:bodyPr wrap="square" lIns="0" tIns="0" rIns="0" bIns="0" rtlCol="0" anchor="ctr"/>
          <a:lstStyle/>
          <a:p>
            <a:pPr marL="0" indent="0" algn="ctr">
              <a:buNone/>
            </a:pPr>
            <a:r>
              <a:rPr lang="en-US" sz="950" b="1" dirty="0">
                <a:solidFill>
                  <a:srgbClr val="102A25"/>
                </a:solidFill>
              </a:rPr>
              <a:t>EDUCATION</a:t>
            </a:r>
            <a:endParaRPr lang="en-US" sz="950" dirty="0"/>
          </a:p>
        </p:txBody>
      </p:sp>
      <p:sp>
        <p:nvSpPr>
          <p:cNvPr id="15" name="Shape 13"/>
          <p:cNvSpPr/>
          <p:nvPr/>
        </p:nvSpPr>
        <p:spPr>
          <a:xfrm flipV="1">
            <a:off x="7950386" y="3429000"/>
            <a:ext cx="434662" cy="293914"/>
          </a:xfrm>
          <a:prstGeom prst="line">
            <a:avLst/>
          </a:prstGeom>
          <a:noFill/>
          <a:ln w="17780">
            <a:solidFill>
              <a:srgbClr val="FFFFFF"/>
            </a:solidFill>
            <a:prstDash val="solid"/>
            <a:headEnd type="none"/>
            <a:tailEnd type="triangle"/>
          </a:ln>
        </p:spPr>
      </p:sp>
      <p:sp>
        <p:nvSpPr>
          <p:cNvPr id="16" name="Shape 14"/>
          <p:cNvSpPr/>
          <p:nvPr/>
        </p:nvSpPr>
        <p:spPr>
          <a:xfrm>
            <a:off x="8293608" y="2697480"/>
            <a:ext cx="1426464" cy="914400"/>
          </a:xfrm>
          <a:prstGeom prst="ellipse">
            <a:avLst/>
          </a:prstGeom>
          <a:solidFill>
            <a:srgbClr val="1F5B4F"/>
          </a:solidFill>
          <a:ln w="19050">
            <a:solidFill>
              <a:srgbClr val="FFFFFF"/>
            </a:solidFill>
            <a:prstDash val="solid"/>
          </a:ln>
        </p:spPr>
      </p:sp>
      <p:sp>
        <p:nvSpPr>
          <p:cNvPr id="17" name="Text 15"/>
          <p:cNvSpPr/>
          <p:nvPr/>
        </p:nvSpPr>
        <p:spPr>
          <a:xfrm>
            <a:off x="8412480" y="3026664"/>
            <a:ext cx="1188720" cy="329184"/>
          </a:xfrm>
          <a:prstGeom prst="rect">
            <a:avLst/>
          </a:prstGeom>
          <a:noFill/>
          <a:ln/>
        </p:spPr>
        <p:txBody>
          <a:bodyPr wrap="square" lIns="0" tIns="0" rIns="0" bIns="0" rtlCol="0" anchor="ctr"/>
          <a:lstStyle/>
          <a:p>
            <a:pPr marL="0" indent="0" algn="ctr">
              <a:buNone/>
            </a:pPr>
            <a:r>
              <a:rPr lang="en-US" sz="1200" b="1" dirty="0">
                <a:solidFill>
                  <a:srgbClr val="FFFFFF"/>
                </a:solidFill>
              </a:rPr>
              <a:t>WORKFORCE</a:t>
            </a:r>
            <a:endParaRPr lang="en-US" sz="1200" dirty="0"/>
          </a:p>
          <a:p>
            <a:pPr marL="0" indent="0" algn="ctr">
              <a:buNone/>
            </a:pPr>
            <a:r>
              <a:rPr lang="en-US" sz="1200" b="1" dirty="0">
                <a:solidFill>
                  <a:srgbClr val="FFFFFF"/>
                </a:solidFill>
              </a:rPr>
              <a:t>ENGINE</a:t>
            </a:r>
            <a:endParaRPr lang="en-US" sz="1200" dirty="0"/>
          </a:p>
        </p:txBody>
      </p:sp>
      <p:sp>
        <p:nvSpPr>
          <p:cNvPr id="18" name="Text 16"/>
          <p:cNvSpPr/>
          <p:nvPr/>
        </p:nvSpPr>
        <p:spPr>
          <a:xfrm>
            <a:off x="749808" y="5870448"/>
            <a:ext cx="5669280" cy="274320"/>
          </a:xfrm>
          <a:prstGeom prst="rect">
            <a:avLst/>
          </a:prstGeom>
          <a:noFill/>
          <a:ln/>
        </p:spPr>
        <p:txBody>
          <a:bodyPr wrap="square" lIns="0" tIns="0" rIns="0" bIns="0" rtlCol="0" anchor="ctr"/>
          <a:lstStyle/>
          <a:p>
            <a:pPr marL="0" indent="0">
              <a:buNone/>
            </a:pPr>
            <a:r>
              <a:rPr lang="en-US" sz="1100" dirty="0">
                <a:solidFill>
                  <a:srgbClr val="AFC5BE"/>
                </a:solidFill>
              </a:rPr>
              <a:t>Executive Roundtable • Cohort 8 – Next Level Fellow</a:t>
            </a:r>
            <a:endParaRPr lang="en-US" sz="1100" dirty="0"/>
          </a:p>
        </p:txBody>
      </p:sp>
      <p:sp>
        <p:nvSpPr>
          <p:cNvPr id="25" name="Slide Number Placeholder 0"/>
          <p:cNvSpPr>
            <a:spLocks noGrp="1"/>
          </p:cNvSpPr>
          <p:nvPr>
            <p:ph type="sldNum" sz="quarter" idx="4294967295"/>
          </p:nvPr>
        </p:nvSpPr>
        <p:spPr>
          <a:xfrm>
            <a:off x="11722608" y="6501384"/>
            <a:ext cx="228600"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6706B"/>
                </a:solidFill>
              </a:defRPr>
            </a:lvl1pPr>
          </a:lstStyle>
          <a:p>
            <a:pPr algn="r"/>
            <a:fld id="{F7021451-1387-4CA6-816F-3879F97B5CBC}" type="slidenum">
              <a:rPr lang="en-US" b="0"/>
              <a:t>1</a:t>
            </a:fld>
            <a:endParaRPr lang="en-US"/>
          </a:p>
        </p:txBody>
      </p:sp>
      <p:cxnSp>
        <p:nvCxnSpPr>
          <p:cNvPr id="20" name="Straight Arrow Connector 19">
            <a:extLst>
              <a:ext uri="{FF2B5EF4-FFF2-40B4-BE49-F238E27FC236}">
                <a16:creationId xmlns:a16="http://schemas.microsoft.com/office/drawing/2014/main" id="{2E301093-8753-56CF-206F-C09DACE941DC}"/>
              </a:ext>
            </a:extLst>
          </p:cNvPr>
          <p:cNvCxnSpPr>
            <a:cxnSpLocks/>
          </p:cNvCxnSpPr>
          <p:nvPr/>
        </p:nvCxnSpPr>
        <p:spPr>
          <a:xfrm flipH="1" flipV="1">
            <a:off x="9665208" y="3364992"/>
            <a:ext cx="491163" cy="357922"/>
          </a:xfrm>
          <a:prstGeom prst="straightConnector1">
            <a:avLst/>
          </a:prstGeom>
          <a:ln>
            <a:solidFill>
              <a:schemeClr val="bg1"/>
            </a:solidFill>
            <a:tailEnd type="triangle"/>
          </a:ln>
        </p:spPr>
        <p:style>
          <a:lnRef idx="3">
            <a:schemeClr val="accent3"/>
          </a:lnRef>
          <a:fillRef idx="0">
            <a:schemeClr val="accent3"/>
          </a:fillRef>
          <a:effectRef idx="2">
            <a:schemeClr val="accent3"/>
          </a:effectRef>
          <a:fontRef idx="minor">
            <a:schemeClr val="tx1"/>
          </a:fontRef>
        </p:style>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11480"/>
            <a:ext cx="3291840" cy="201168"/>
          </a:xfrm>
          <a:prstGeom prst="rect">
            <a:avLst/>
          </a:prstGeom>
          <a:noFill/>
          <a:ln/>
        </p:spPr>
        <p:txBody>
          <a:bodyPr wrap="square" lIns="0" tIns="0" rIns="0" bIns="0" rtlCol="0" anchor="ctr"/>
          <a:lstStyle/>
          <a:p>
            <a:pPr marL="0" indent="0">
              <a:buNone/>
            </a:pPr>
            <a:r>
              <a:rPr lang="en-US" sz="1000" b="1" kern="0" spc="140" dirty="0">
                <a:solidFill>
                  <a:srgbClr val="E85D3F"/>
                </a:solidFill>
              </a:rPr>
              <a:t>THE CASE FOR CHANGE</a:t>
            </a:r>
            <a:endParaRPr lang="en-US" sz="1000" dirty="0"/>
          </a:p>
        </p:txBody>
      </p:sp>
      <p:sp>
        <p:nvSpPr>
          <p:cNvPr id="3" name="Text 1"/>
          <p:cNvSpPr/>
          <p:nvPr/>
        </p:nvSpPr>
        <p:spPr>
          <a:xfrm>
            <a:off x="548640" y="694944"/>
            <a:ext cx="11018520" cy="530352"/>
          </a:xfrm>
          <a:prstGeom prst="rect">
            <a:avLst/>
          </a:prstGeom>
          <a:noFill/>
          <a:ln/>
        </p:spPr>
        <p:txBody>
          <a:bodyPr wrap="square" lIns="0" tIns="0" rIns="0" bIns="0" rtlCol="0" anchor="ctr"/>
          <a:lstStyle/>
          <a:p>
            <a:pPr marL="0" indent="0">
              <a:buNone/>
            </a:pPr>
            <a:r>
              <a:rPr lang="en-US" sz="2700" b="1" dirty="0">
                <a:solidFill>
                  <a:srgbClr val="18312B"/>
                </a:solidFill>
              </a:rPr>
              <a:t>The gap is not a lack of training. It is a lack of connection.</a:t>
            </a:r>
            <a:endParaRPr lang="en-US" sz="2700" dirty="0"/>
          </a:p>
        </p:txBody>
      </p:sp>
      <p:sp>
        <p:nvSpPr>
          <p:cNvPr id="4" name="Text 2"/>
          <p:cNvSpPr/>
          <p:nvPr/>
        </p:nvSpPr>
        <p:spPr>
          <a:xfrm>
            <a:off x="566928" y="1298448"/>
            <a:ext cx="10698480" cy="384048"/>
          </a:xfrm>
          <a:prstGeom prst="rect">
            <a:avLst/>
          </a:prstGeom>
          <a:noFill/>
          <a:ln/>
        </p:spPr>
        <p:txBody>
          <a:bodyPr wrap="square" lIns="0" tIns="0" rIns="0" bIns="0" rtlCol="0" anchor="ctr"/>
          <a:lstStyle/>
          <a:p>
            <a:pPr marL="0" indent="0">
              <a:buNone/>
            </a:pPr>
            <a:r>
              <a:rPr lang="en-US" sz="1300" dirty="0">
                <a:solidFill>
                  <a:srgbClr val="66706B"/>
                </a:solidFill>
              </a:rPr>
              <a:t>Adult education can sit directly between rapidly changing industry needs and adults seeking career mobility.</a:t>
            </a:r>
            <a:endParaRPr lang="en-US" sz="1300" dirty="0"/>
          </a:p>
        </p:txBody>
      </p:sp>
      <p:sp>
        <p:nvSpPr>
          <p:cNvPr id="5" name="Shape 3"/>
          <p:cNvSpPr/>
          <p:nvPr/>
        </p:nvSpPr>
        <p:spPr>
          <a:xfrm>
            <a:off x="594360" y="1965960"/>
            <a:ext cx="3383280" cy="2148840"/>
          </a:xfrm>
          <a:prstGeom prst="roundRect">
            <a:avLst>
              <a:gd name="adj" fmla="val 2553"/>
            </a:avLst>
          </a:prstGeom>
          <a:solidFill>
            <a:srgbClr val="FFFFFF"/>
          </a:solidFill>
          <a:ln w="12700">
            <a:solidFill>
              <a:srgbClr val="D8D4CB"/>
            </a:solidFill>
            <a:prstDash val="solid"/>
          </a:ln>
        </p:spPr>
      </p:sp>
      <p:sp>
        <p:nvSpPr>
          <p:cNvPr id="6" name="Shape 4"/>
          <p:cNvSpPr/>
          <p:nvPr/>
        </p:nvSpPr>
        <p:spPr>
          <a:xfrm>
            <a:off x="594360" y="1965960"/>
            <a:ext cx="73152" cy="2148840"/>
          </a:xfrm>
          <a:prstGeom prst="rect">
            <a:avLst/>
          </a:prstGeom>
          <a:solidFill>
            <a:srgbClr val="E85D3F"/>
          </a:solidFill>
          <a:ln w="12700">
            <a:solidFill>
              <a:srgbClr val="E85D3F"/>
            </a:solidFill>
            <a:prstDash val="solid"/>
          </a:ln>
        </p:spPr>
      </p:sp>
      <p:sp>
        <p:nvSpPr>
          <p:cNvPr id="7" name="Text 5"/>
          <p:cNvSpPr/>
          <p:nvPr/>
        </p:nvSpPr>
        <p:spPr>
          <a:xfrm>
            <a:off x="813816" y="2148840"/>
            <a:ext cx="2971800" cy="256032"/>
          </a:xfrm>
          <a:prstGeom prst="rect">
            <a:avLst/>
          </a:prstGeom>
          <a:noFill/>
          <a:ln/>
        </p:spPr>
        <p:txBody>
          <a:bodyPr wrap="square" lIns="0" tIns="0" rIns="0" bIns="0" rtlCol="0" anchor="ctr"/>
          <a:lstStyle/>
          <a:p>
            <a:pPr marL="0" indent="0">
              <a:buNone/>
            </a:pPr>
            <a:r>
              <a:rPr lang="en-US" sz="1500" b="1" dirty="0">
                <a:solidFill>
                  <a:srgbClr val="18312B"/>
                </a:solidFill>
              </a:rPr>
              <a:t>Industry moves fast</a:t>
            </a:r>
            <a:endParaRPr lang="en-US" sz="1500" dirty="0"/>
          </a:p>
        </p:txBody>
      </p:sp>
      <p:sp>
        <p:nvSpPr>
          <p:cNvPr id="8" name="Text 6"/>
          <p:cNvSpPr/>
          <p:nvPr/>
        </p:nvSpPr>
        <p:spPr>
          <a:xfrm>
            <a:off x="813816" y="2514600"/>
            <a:ext cx="2962656" cy="1435608"/>
          </a:xfrm>
          <a:prstGeom prst="rect">
            <a:avLst/>
          </a:prstGeom>
          <a:noFill/>
          <a:ln/>
        </p:spPr>
        <p:txBody>
          <a:bodyPr wrap="square" lIns="0" tIns="0" rIns="0" bIns="0" rtlCol="0" anchor="t"/>
          <a:lstStyle/>
          <a:p>
            <a:pPr marL="0" indent="0">
              <a:buNone/>
            </a:pPr>
            <a:r>
              <a:rPr lang="en-US" sz="1150" dirty="0">
                <a:solidFill>
                  <a:srgbClr val="66706B"/>
                </a:solidFill>
              </a:rPr>
              <a:t>Technology, processes, credentials and skill requirements change faster than many traditional program cycles.</a:t>
            </a:r>
            <a:endParaRPr lang="en-US" sz="1150" dirty="0"/>
          </a:p>
        </p:txBody>
      </p:sp>
      <p:sp>
        <p:nvSpPr>
          <p:cNvPr id="9" name="Shape 7"/>
          <p:cNvSpPr/>
          <p:nvPr/>
        </p:nvSpPr>
        <p:spPr>
          <a:xfrm>
            <a:off x="4407408" y="1965960"/>
            <a:ext cx="3383280" cy="2148840"/>
          </a:xfrm>
          <a:prstGeom prst="roundRect">
            <a:avLst>
              <a:gd name="adj" fmla="val 2553"/>
            </a:avLst>
          </a:prstGeom>
          <a:solidFill>
            <a:srgbClr val="FFFFFF"/>
          </a:solidFill>
          <a:ln w="12700">
            <a:solidFill>
              <a:srgbClr val="D8D4CB"/>
            </a:solidFill>
            <a:prstDash val="solid"/>
          </a:ln>
        </p:spPr>
      </p:sp>
      <p:sp>
        <p:nvSpPr>
          <p:cNvPr id="10" name="Shape 8"/>
          <p:cNvSpPr/>
          <p:nvPr/>
        </p:nvSpPr>
        <p:spPr>
          <a:xfrm>
            <a:off x="4407408" y="1965960"/>
            <a:ext cx="73152" cy="2148840"/>
          </a:xfrm>
          <a:prstGeom prst="rect">
            <a:avLst/>
          </a:prstGeom>
          <a:solidFill>
            <a:srgbClr val="E7B44C"/>
          </a:solidFill>
          <a:ln w="12700">
            <a:solidFill>
              <a:srgbClr val="E7B44C"/>
            </a:solidFill>
            <a:prstDash val="solid"/>
          </a:ln>
        </p:spPr>
      </p:sp>
      <p:sp>
        <p:nvSpPr>
          <p:cNvPr id="11" name="Text 9"/>
          <p:cNvSpPr/>
          <p:nvPr/>
        </p:nvSpPr>
        <p:spPr>
          <a:xfrm>
            <a:off x="4626864" y="2148840"/>
            <a:ext cx="2971800" cy="256032"/>
          </a:xfrm>
          <a:prstGeom prst="rect">
            <a:avLst/>
          </a:prstGeom>
          <a:noFill/>
          <a:ln/>
        </p:spPr>
        <p:txBody>
          <a:bodyPr wrap="square" lIns="0" tIns="0" rIns="0" bIns="0" rtlCol="0" anchor="ctr"/>
          <a:lstStyle/>
          <a:p>
            <a:pPr marL="0" indent="0">
              <a:buNone/>
            </a:pPr>
            <a:r>
              <a:rPr lang="en-US" sz="1500" b="1" dirty="0">
                <a:solidFill>
                  <a:srgbClr val="18312B"/>
                </a:solidFill>
              </a:rPr>
              <a:t>Employers carry the burden</a:t>
            </a:r>
            <a:endParaRPr lang="en-US" sz="1500" dirty="0"/>
          </a:p>
        </p:txBody>
      </p:sp>
      <p:sp>
        <p:nvSpPr>
          <p:cNvPr id="12" name="Text 10"/>
          <p:cNvSpPr/>
          <p:nvPr/>
        </p:nvSpPr>
        <p:spPr>
          <a:xfrm>
            <a:off x="4626864" y="2514600"/>
            <a:ext cx="2962656" cy="1435608"/>
          </a:xfrm>
          <a:prstGeom prst="rect">
            <a:avLst/>
          </a:prstGeom>
          <a:noFill/>
          <a:ln/>
        </p:spPr>
        <p:txBody>
          <a:bodyPr wrap="square" lIns="0" tIns="0" rIns="0" bIns="0" rtlCol="0" anchor="t"/>
          <a:lstStyle/>
          <a:p>
            <a:pPr marL="0" indent="0">
              <a:buNone/>
            </a:pPr>
            <a:r>
              <a:rPr lang="en-US" sz="1150" dirty="0">
                <a:solidFill>
                  <a:srgbClr val="66706B"/>
                </a:solidFill>
              </a:rPr>
              <a:t>Businesses need current skills, but often lack the time and internal resources to build training themselves.</a:t>
            </a:r>
            <a:endParaRPr lang="en-US" sz="1150" dirty="0"/>
          </a:p>
        </p:txBody>
      </p:sp>
      <p:sp>
        <p:nvSpPr>
          <p:cNvPr id="13" name="Shape 11"/>
          <p:cNvSpPr/>
          <p:nvPr/>
        </p:nvSpPr>
        <p:spPr>
          <a:xfrm>
            <a:off x="8211312" y="1965960"/>
            <a:ext cx="3383280" cy="2148840"/>
          </a:xfrm>
          <a:prstGeom prst="roundRect">
            <a:avLst>
              <a:gd name="adj" fmla="val 2553"/>
            </a:avLst>
          </a:prstGeom>
          <a:solidFill>
            <a:srgbClr val="FFFFFF"/>
          </a:solidFill>
          <a:ln w="12700">
            <a:solidFill>
              <a:srgbClr val="D8D4CB"/>
            </a:solidFill>
            <a:prstDash val="solid"/>
          </a:ln>
        </p:spPr>
      </p:sp>
      <p:sp>
        <p:nvSpPr>
          <p:cNvPr id="14" name="Shape 12"/>
          <p:cNvSpPr/>
          <p:nvPr/>
        </p:nvSpPr>
        <p:spPr>
          <a:xfrm>
            <a:off x="8211312" y="1965960"/>
            <a:ext cx="73152" cy="2148840"/>
          </a:xfrm>
          <a:prstGeom prst="rect">
            <a:avLst/>
          </a:prstGeom>
          <a:solidFill>
            <a:srgbClr val="1F5B4F"/>
          </a:solidFill>
          <a:ln w="12700">
            <a:solidFill>
              <a:srgbClr val="1F5B4F"/>
            </a:solidFill>
            <a:prstDash val="solid"/>
          </a:ln>
        </p:spPr>
      </p:sp>
      <p:sp>
        <p:nvSpPr>
          <p:cNvPr id="15" name="Text 13"/>
          <p:cNvSpPr/>
          <p:nvPr/>
        </p:nvSpPr>
        <p:spPr>
          <a:xfrm>
            <a:off x="8430768" y="2148840"/>
            <a:ext cx="2971800" cy="256032"/>
          </a:xfrm>
          <a:prstGeom prst="rect">
            <a:avLst/>
          </a:prstGeom>
          <a:noFill/>
          <a:ln/>
        </p:spPr>
        <p:txBody>
          <a:bodyPr wrap="square" lIns="0" tIns="0" rIns="0" bIns="0" rtlCol="0" anchor="ctr"/>
          <a:lstStyle/>
          <a:p>
            <a:pPr marL="0" indent="0">
              <a:buNone/>
            </a:pPr>
            <a:r>
              <a:rPr lang="en-US" sz="1500" b="1" dirty="0">
                <a:solidFill>
                  <a:srgbClr val="18312B"/>
                </a:solidFill>
              </a:rPr>
              <a:t>Education can lag</a:t>
            </a:r>
            <a:endParaRPr lang="en-US" sz="1500" dirty="0"/>
          </a:p>
        </p:txBody>
      </p:sp>
      <p:sp>
        <p:nvSpPr>
          <p:cNvPr id="16" name="Text 14"/>
          <p:cNvSpPr/>
          <p:nvPr/>
        </p:nvSpPr>
        <p:spPr>
          <a:xfrm>
            <a:off x="8430768" y="2514600"/>
            <a:ext cx="2962656" cy="1435608"/>
          </a:xfrm>
          <a:prstGeom prst="rect">
            <a:avLst/>
          </a:prstGeom>
          <a:noFill/>
          <a:ln/>
        </p:spPr>
        <p:txBody>
          <a:bodyPr wrap="square" lIns="0" tIns="0" rIns="0" bIns="0" rtlCol="0" anchor="t"/>
          <a:lstStyle/>
          <a:p>
            <a:pPr marL="0" indent="0">
              <a:buNone/>
            </a:pPr>
            <a:r>
              <a:rPr lang="en-US" sz="1150" dirty="0">
                <a:solidFill>
                  <a:srgbClr val="66706B"/>
                </a:solidFill>
              </a:rPr>
              <a:t>Without a structured feedback loop, curriculum and delivery can become reactive instead of responsive.</a:t>
            </a:r>
            <a:endParaRPr lang="en-US" sz="1150" dirty="0"/>
          </a:p>
        </p:txBody>
      </p:sp>
      <p:sp>
        <p:nvSpPr>
          <p:cNvPr id="17" name="Text 15"/>
          <p:cNvSpPr/>
          <p:nvPr/>
        </p:nvSpPr>
        <p:spPr>
          <a:xfrm>
            <a:off x="685800" y="4690872"/>
            <a:ext cx="1371600" cy="182880"/>
          </a:xfrm>
          <a:prstGeom prst="rect">
            <a:avLst/>
          </a:prstGeom>
          <a:noFill/>
          <a:ln/>
        </p:spPr>
        <p:txBody>
          <a:bodyPr wrap="square" lIns="0" tIns="0" rIns="0" bIns="0" rtlCol="0" anchor="ctr"/>
          <a:lstStyle/>
          <a:p>
            <a:pPr marL="0" indent="0">
              <a:buNone/>
            </a:pPr>
            <a:r>
              <a:rPr lang="en-US" sz="1000" b="1" kern="0" spc="120" dirty="0">
                <a:solidFill>
                  <a:srgbClr val="E85D3F"/>
                </a:solidFill>
              </a:rPr>
              <a:t>OPPORTUNITY</a:t>
            </a:r>
            <a:endParaRPr lang="en-US" sz="1000" dirty="0"/>
          </a:p>
        </p:txBody>
      </p:sp>
      <p:sp>
        <p:nvSpPr>
          <p:cNvPr id="18" name="Text 16"/>
          <p:cNvSpPr/>
          <p:nvPr/>
        </p:nvSpPr>
        <p:spPr>
          <a:xfrm>
            <a:off x="685800" y="5010912"/>
            <a:ext cx="10607040" cy="594360"/>
          </a:xfrm>
          <a:prstGeom prst="rect">
            <a:avLst/>
          </a:prstGeom>
          <a:noFill/>
          <a:ln/>
        </p:spPr>
        <p:txBody>
          <a:bodyPr wrap="square" lIns="0" tIns="0" rIns="0" bIns="0" rtlCol="0" anchor="ctr"/>
          <a:lstStyle/>
          <a:p>
            <a:pPr marL="0" indent="0">
              <a:buNone/>
            </a:pPr>
            <a:r>
              <a:rPr lang="en-US" sz="2300" b="1" dirty="0">
                <a:solidFill>
                  <a:srgbClr val="18312B"/>
                </a:solidFill>
              </a:rPr>
              <a:t>Turn the disconnect into a direct pipeline between education and employment.</a:t>
            </a:r>
            <a:endParaRPr lang="en-US" sz="2300" dirty="0"/>
          </a:p>
        </p:txBody>
      </p:sp>
      <p:sp>
        <p:nvSpPr>
          <p:cNvPr id="25" name="Slide Number Placeholder 0"/>
          <p:cNvSpPr>
            <a:spLocks noGrp="1"/>
          </p:cNvSpPr>
          <p:nvPr>
            <p:ph type="sldNum" sz="quarter" idx="4294967295"/>
          </p:nvPr>
        </p:nvSpPr>
        <p:spPr>
          <a:xfrm>
            <a:off x="11722608" y="6501384"/>
            <a:ext cx="228600"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6706B"/>
                </a:solidFill>
              </a:defRPr>
            </a:lvl1pPr>
          </a:lstStyle>
          <a:p>
            <a:pPr algn="r"/>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11480"/>
            <a:ext cx="3291840" cy="201168"/>
          </a:xfrm>
          <a:prstGeom prst="rect">
            <a:avLst/>
          </a:prstGeom>
          <a:noFill/>
          <a:ln/>
        </p:spPr>
        <p:txBody>
          <a:bodyPr wrap="square" lIns="0" tIns="0" rIns="0" bIns="0" rtlCol="0" anchor="ctr"/>
          <a:lstStyle/>
          <a:p>
            <a:pPr marL="0" indent="0">
              <a:buNone/>
            </a:pPr>
            <a:r>
              <a:rPr lang="en-US" sz="1000" b="1" kern="0" spc="140" dirty="0">
                <a:solidFill>
                  <a:srgbClr val="E85D3F"/>
                </a:solidFill>
              </a:rPr>
              <a:t>DEFINE “BETTER”</a:t>
            </a:r>
            <a:endParaRPr lang="en-US" sz="1000" dirty="0"/>
          </a:p>
        </p:txBody>
      </p:sp>
      <p:sp>
        <p:nvSpPr>
          <p:cNvPr id="3" name="Text 1"/>
          <p:cNvSpPr/>
          <p:nvPr/>
        </p:nvSpPr>
        <p:spPr>
          <a:xfrm>
            <a:off x="548640" y="694944"/>
            <a:ext cx="11018520" cy="530352"/>
          </a:xfrm>
          <a:prstGeom prst="rect">
            <a:avLst/>
          </a:prstGeom>
          <a:noFill/>
          <a:ln/>
        </p:spPr>
        <p:txBody>
          <a:bodyPr wrap="square" lIns="0" tIns="0" rIns="0" bIns="0" rtlCol="0" anchor="ctr"/>
          <a:lstStyle/>
          <a:p>
            <a:pPr marL="0" indent="0">
              <a:buNone/>
            </a:pPr>
            <a:r>
              <a:rPr lang="en-US" sz="2700" b="1" dirty="0">
                <a:solidFill>
                  <a:srgbClr val="18312B"/>
                </a:solidFill>
              </a:rPr>
              <a:t>A proactive, industry-integrated training hub</a:t>
            </a:r>
            <a:endParaRPr lang="en-US" sz="2700" dirty="0"/>
          </a:p>
        </p:txBody>
      </p:sp>
      <p:sp>
        <p:nvSpPr>
          <p:cNvPr id="4" name="Text 2"/>
          <p:cNvSpPr/>
          <p:nvPr/>
        </p:nvSpPr>
        <p:spPr>
          <a:xfrm>
            <a:off x="566928" y="1298448"/>
            <a:ext cx="10698480" cy="384048"/>
          </a:xfrm>
          <a:prstGeom prst="rect">
            <a:avLst/>
          </a:prstGeom>
          <a:noFill/>
          <a:ln/>
        </p:spPr>
        <p:txBody>
          <a:bodyPr wrap="square" lIns="0" tIns="0" rIns="0" bIns="0" rtlCol="0" anchor="ctr"/>
          <a:lstStyle/>
          <a:p>
            <a:pPr marL="0" indent="0">
              <a:buNone/>
            </a:pPr>
            <a:r>
              <a:rPr lang="en-US" sz="1300" dirty="0">
                <a:solidFill>
                  <a:srgbClr val="66706B"/>
                </a:solidFill>
              </a:rPr>
              <a:t>The goal is not simply more programs. It is a different operating model.</a:t>
            </a:r>
            <a:endParaRPr lang="en-US" sz="1300" dirty="0"/>
          </a:p>
        </p:txBody>
      </p:sp>
      <p:sp>
        <p:nvSpPr>
          <p:cNvPr id="5" name="Shape 3"/>
          <p:cNvSpPr/>
          <p:nvPr/>
        </p:nvSpPr>
        <p:spPr>
          <a:xfrm>
            <a:off x="640080" y="1901952"/>
            <a:ext cx="3401568" cy="1481328"/>
          </a:xfrm>
          <a:prstGeom prst="roundRect">
            <a:avLst>
              <a:gd name="adj" fmla="val 3704"/>
            </a:avLst>
          </a:prstGeom>
          <a:solidFill>
            <a:srgbClr val="FFFFFF"/>
          </a:solidFill>
          <a:ln w="12700">
            <a:solidFill>
              <a:srgbClr val="D8D4CB"/>
            </a:solidFill>
            <a:prstDash val="solid"/>
          </a:ln>
        </p:spPr>
      </p:sp>
      <p:sp>
        <p:nvSpPr>
          <p:cNvPr id="6" name="Shape 4"/>
          <p:cNvSpPr/>
          <p:nvPr/>
        </p:nvSpPr>
        <p:spPr>
          <a:xfrm>
            <a:off x="640080" y="1901952"/>
            <a:ext cx="73152" cy="1481328"/>
          </a:xfrm>
          <a:prstGeom prst="rect">
            <a:avLst/>
          </a:prstGeom>
          <a:solidFill>
            <a:srgbClr val="1F5B4F"/>
          </a:solidFill>
          <a:ln w="12700">
            <a:solidFill>
              <a:srgbClr val="1F5B4F"/>
            </a:solidFill>
            <a:prstDash val="solid"/>
          </a:ln>
        </p:spPr>
      </p:sp>
      <p:sp>
        <p:nvSpPr>
          <p:cNvPr id="7" name="Text 5"/>
          <p:cNvSpPr/>
          <p:nvPr/>
        </p:nvSpPr>
        <p:spPr>
          <a:xfrm>
            <a:off x="859536" y="2084832"/>
            <a:ext cx="2990088" cy="256032"/>
          </a:xfrm>
          <a:prstGeom prst="rect">
            <a:avLst/>
          </a:prstGeom>
          <a:noFill/>
          <a:ln/>
        </p:spPr>
        <p:txBody>
          <a:bodyPr wrap="square" lIns="0" tIns="0" rIns="0" bIns="0" rtlCol="0" anchor="ctr"/>
          <a:lstStyle/>
          <a:p>
            <a:pPr marL="0" indent="0">
              <a:buNone/>
            </a:pPr>
            <a:r>
              <a:rPr lang="en-US" sz="1500" b="1" dirty="0">
                <a:solidFill>
                  <a:srgbClr val="18312B"/>
                </a:solidFill>
              </a:rPr>
              <a:t>CURRENT CURRICULUM</a:t>
            </a:r>
            <a:endParaRPr lang="en-US" sz="1500" dirty="0"/>
          </a:p>
        </p:txBody>
      </p:sp>
      <p:sp>
        <p:nvSpPr>
          <p:cNvPr id="8" name="Text 6"/>
          <p:cNvSpPr/>
          <p:nvPr/>
        </p:nvSpPr>
        <p:spPr>
          <a:xfrm>
            <a:off x="859536" y="2450592"/>
            <a:ext cx="2980944" cy="768096"/>
          </a:xfrm>
          <a:prstGeom prst="rect">
            <a:avLst/>
          </a:prstGeom>
          <a:noFill/>
          <a:ln/>
        </p:spPr>
        <p:txBody>
          <a:bodyPr wrap="square" lIns="0" tIns="0" rIns="0" bIns="0" rtlCol="0" anchor="t"/>
          <a:lstStyle/>
          <a:p>
            <a:pPr marL="0" indent="0">
              <a:buNone/>
            </a:pPr>
            <a:r>
              <a:rPr lang="en-US" sz="1150" dirty="0">
                <a:solidFill>
                  <a:srgbClr val="66706B"/>
                </a:solidFill>
              </a:rPr>
              <a:t>Programs update from real-time employer feedback.</a:t>
            </a:r>
            <a:endParaRPr lang="en-US" sz="1150" dirty="0"/>
          </a:p>
        </p:txBody>
      </p:sp>
      <p:sp>
        <p:nvSpPr>
          <p:cNvPr id="9" name="Shape 7"/>
          <p:cNvSpPr/>
          <p:nvPr/>
        </p:nvSpPr>
        <p:spPr>
          <a:xfrm>
            <a:off x="4434840" y="1901952"/>
            <a:ext cx="3401568" cy="1481328"/>
          </a:xfrm>
          <a:prstGeom prst="roundRect">
            <a:avLst>
              <a:gd name="adj" fmla="val 3704"/>
            </a:avLst>
          </a:prstGeom>
          <a:solidFill>
            <a:srgbClr val="FFFFFF"/>
          </a:solidFill>
          <a:ln w="12700">
            <a:solidFill>
              <a:srgbClr val="D8D4CB"/>
            </a:solidFill>
            <a:prstDash val="solid"/>
          </a:ln>
        </p:spPr>
      </p:sp>
      <p:sp>
        <p:nvSpPr>
          <p:cNvPr id="10" name="Shape 8"/>
          <p:cNvSpPr/>
          <p:nvPr/>
        </p:nvSpPr>
        <p:spPr>
          <a:xfrm>
            <a:off x="4434840" y="1901952"/>
            <a:ext cx="73152" cy="1481328"/>
          </a:xfrm>
          <a:prstGeom prst="rect">
            <a:avLst/>
          </a:prstGeom>
          <a:solidFill>
            <a:srgbClr val="1F5B4F"/>
          </a:solidFill>
          <a:ln w="12700">
            <a:solidFill>
              <a:srgbClr val="1F5B4F"/>
            </a:solidFill>
            <a:prstDash val="solid"/>
          </a:ln>
        </p:spPr>
      </p:sp>
      <p:sp>
        <p:nvSpPr>
          <p:cNvPr id="11" name="Text 9"/>
          <p:cNvSpPr/>
          <p:nvPr/>
        </p:nvSpPr>
        <p:spPr>
          <a:xfrm>
            <a:off x="4654296" y="2084832"/>
            <a:ext cx="2990088" cy="256032"/>
          </a:xfrm>
          <a:prstGeom prst="rect">
            <a:avLst/>
          </a:prstGeom>
          <a:noFill/>
          <a:ln/>
        </p:spPr>
        <p:txBody>
          <a:bodyPr wrap="square" lIns="0" tIns="0" rIns="0" bIns="0" rtlCol="0" anchor="ctr"/>
          <a:lstStyle/>
          <a:p>
            <a:pPr marL="0" indent="0">
              <a:buNone/>
            </a:pPr>
            <a:r>
              <a:rPr lang="en-US" sz="1500" b="1" dirty="0">
                <a:solidFill>
                  <a:srgbClr val="18312B"/>
                </a:solidFill>
              </a:rPr>
              <a:t>SEAMLESS TRANSITIONS</a:t>
            </a:r>
            <a:endParaRPr lang="en-US" sz="1500" dirty="0"/>
          </a:p>
        </p:txBody>
      </p:sp>
      <p:sp>
        <p:nvSpPr>
          <p:cNvPr id="12" name="Text 10"/>
          <p:cNvSpPr/>
          <p:nvPr/>
        </p:nvSpPr>
        <p:spPr>
          <a:xfrm>
            <a:off x="4654296" y="2450592"/>
            <a:ext cx="2980944" cy="768096"/>
          </a:xfrm>
          <a:prstGeom prst="rect">
            <a:avLst/>
          </a:prstGeom>
          <a:noFill/>
          <a:ln/>
        </p:spPr>
        <p:txBody>
          <a:bodyPr wrap="square" lIns="0" tIns="0" rIns="0" bIns="0" rtlCol="0" anchor="t"/>
          <a:lstStyle/>
          <a:p>
            <a:pPr marL="0" indent="0">
              <a:buNone/>
            </a:pPr>
            <a:r>
              <a:rPr lang="en-US" sz="1150" dirty="0">
                <a:solidFill>
                  <a:srgbClr val="66706B"/>
                </a:solidFill>
              </a:rPr>
              <a:t>Adult learners move from training into employment.</a:t>
            </a:r>
            <a:endParaRPr lang="en-US" sz="1150" dirty="0"/>
          </a:p>
        </p:txBody>
      </p:sp>
      <p:sp>
        <p:nvSpPr>
          <p:cNvPr id="13" name="Shape 11"/>
          <p:cNvSpPr/>
          <p:nvPr/>
        </p:nvSpPr>
        <p:spPr>
          <a:xfrm>
            <a:off x="8229600" y="1901952"/>
            <a:ext cx="3401568" cy="1481328"/>
          </a:xfrm>
          <a:prstGeom prst="roundRect">
            <a:avLst>
              <a:gd name="adj" fmla="val 3704"/>
            </a:avLst>
          </a:prstGeom>
          <a:solidFill>
            <a:srgbClr val="FFFFFF"/>
          </a:solidFill>
          <a:ln w="12700">
            <a:solidFill>
              <a:srgbClr val="D8D4CB"/>
            </a:solidFill>
            <a:prstDash val="solid"/>
          </a:ln>
        </p:spPr>
      </p:sp>
      <p:sp>
        <p:nvSpPr>
          <p:cNvPr id="14" name="Shape 12"/>
          <p:cNvSpPr/>
          <p:nvPr/>
        </p:nvSpPr>
        <p:spPr>
          <a:xfrm>
            <a:off x="8229600" y="1901952"/>
            <a:ext cx="73152" cy="1481328"/>
          </a:xfrm>
          <a:prstGeom prst="rect">
            <a:avLst/>
          </a:prstGeom>
          <a:solidFill>
            <a:srgbClr val="1F5B4F"/>
          </a:solidFill>
          <a:ln w="12700">
            <a:solidFill>
              <a:srgbClr val="1F5B4F"/>
            </a:solidFill>
            <a:prstDash val="solid"/>
          </a:ln>
        </p:spPr>
      </p:sp>
      <p:sp>
        <p:nvSpPr>
          <p:cNvPr id="15" name="Text 13"/>
          <p:cNvSpPr/>
          <p:nvPr/>
        </p:nvSpPr>
        <p:spPr>
          <a:xfrm>
            <a:off x="8449056" y="2084832"/>
            <a:ext cx="2990088" cy="256032"/>
          </a:xfrm>
          <a:prstGeom prst="rect">
            <a:avLst/>
          </a:prstGeom>
          <a:noFill/>
          <a:ln/>
        </p:spPr>
        <p:txBody>
          <a:bodyPr wrap="square" lIns="0" tIns="0" rIns="0" bIns="0" rtlCol="0" anchor="ctr"/>
          <a:lstStyle/>
          <a:p>
            <a:pPr marL="0" indent="0">
              <a:buNone/>
            </a:pPr>
            <a:r>
              <a:rPr lang="en-US" sz="1500" b="1" dirty="0">
                <a:solidFill>
                  <a:srgbClr val="18312B"/>
                </a:solidFill>
              </a:rPr>
              <a:t>PRIMARY PARTNER</a:t>
            </a:r>
            <a:endParaRPr lang="en-US" sz="1500" dirty="0"/>
          </a:p>
        </p:txBody>
      </p:sp>
      <p:sp>
        <p:nvSpPr>
          <p:cNvPr id="16" name="Text 14"/>
          <p:cNvSpPr/>
          <p:nvPr/>
        </p:nvSpPr>
        <p:spPr>
          <a:xfrm>
            <a:off x="8449056" y="2450592"/>
            <a:ext cx="2980944" cy="768096"/>
          </a:xfrm>
          <a:prstGeom prst="rect">
            <a:avLst/>
          </a:prstGeom>
          <a:noFill/>
          <a:ln/>
        </p:spPr>
        <p:txBody>
          <a:bodyPr wrap="square" lIns="0" tIns="0" rIns="0" bIns="0" rtlCol="0" anchor="t"/>
          <a:lstStyle/>
          <a:p>
            <a:pPr marL="0" indent="0">
              <a:buNone/>
            </a:pPr>
            <a:r>
              <a:rPr lang="en-US" sz="1150" dirty="0">
                <a:solidFill>
                  <a:srgbClr val="66706B"/>
                </a:solidFill>
              </a:rPr>
              <a:t>Employers rely on the center for workforce training.</a:t>
            </a:r>
            <a:endParaRPr lang="en-US" sz="1150" dirty="0"/>
          </a:p>
        </p:txBody>
      </p:sp>
      <p:sp>
        <p:nvSpPr>
          <p:cNvPr id="17" name="Shape 15"/>
          <p:cNvSpPr/>
          <p:nvPr/>
        </p:nvSpPr>
        <p:spPr>
          <a:xfrm>
            <a:off x="640080" y="3776472"/>
            <a:ext cx="3401568" cy="1481328"/>
          </a:xfrm>
          <a:prstGeom prst="roundRect">
            <a:avLst>
              <a:gd name="adj" fmla="val 3704"/>
            </a:avLst>
          </a:prstGeom>
          <a:solidFill>
            <a:srgbClr val="FFFFFF"/>
          </a:solidFill>
          <a:ln w="12700">
            <a:solidFill>
              <a:srgbClr val="D8D4CB"/>
            </a:solidFill>
            <a:prstDash val="solid"/>
          </a:ln>
        </p:spPr>
      </p:sp>
      <p:sp>
        <p:nvSpPr>
          <p:cNvPr id="18" name="Shape 16"/>
          <p:cNvSpPr/>
          <p:nvPr/>
        </p:nvSpPr>
        <p:spPr>
          <a:xfrm>
            <a:off x="640080" y="3776472"/>
            <a:ext cx="73152" cy="1481328"/>
          </a:xfrm>
          <a:prstGeom prst="rect">
            <a:avLst/>
          </a:prstGeom>
          <a:solidFill>
            <a:srgbClr val="E85D3F"/>
          </a:solidFill>
          <a:ln w="12700">
            <a:solidFill>
              <a:srgbClr val="E85D3F"/>
            </a:solidFill>
            <a:prstDash val="solid"/>
          </a:ln>
        </p:spPr>
      </p:sp>
      <p:sp>
        <p:nvSpPr>
          <p:cNvPr id="19" name="Text 17"/>
          <p:cNvSpPr/>
          <p:nvPr/>
        </p:nvSpPr>
        <p:spPr>
          <a:xfrm>
            <a:off x="859536" y="3959352"/>
            <a:ext cx="2990088" cy="256032"/>
          </a:xfrm>
          <a:prstGeom prst="rect">
            <a:avLst/>
          </a:prstGeom>
          <a:noFill/>
          <a:ln/>
        </p:spPr>
        <p:txBody>
          <a:bodyPr wrap="square" lIns="0" tIns="0" rIns="0" bIns="0" rtlCol="0" anchor="ctr"/>
          <a:lstStyle/>
          <a:p>
            <a:pPr marL="0" indent="0">
              <a:buNone/>
            </a:pPr>
            <a:r>
              <a:rPr lang="en-US" sz="1500" b="1" dirty="0">
                <a:solidFill>
                  <a:srgbClr val="18312B"/>
                </a:solidFill>
              </a:rPr>
              <a:t>RAPID RESPONSE</a:t>
            </a:r>
            <a:endParaRPr lang="en-US" sz="1500" dirty="0"/>
          </a:p>
        </p:txBody>
      </p:sp>
      <p:sp>
        <p:nvSpPr>
          <p:cNvPr id="20" name="Text 18"/>
          <p:cNvSpPr/>
          <p:nvPr/>
        </p:nvSpPr>
        <p:spPr>
          <a:xfrm>
            <a:off x="859536" y="4325112"/>
            <a:ext cx="2980944" cy="768096"/>
          </a:xfrm>
          <a:prstGeom prst="rect">
            <a:avLst/>
          </a:prstGeom>
          <a:noFill/>
          <a:ln/>
        </p:spPr>
        <p:txBody>
          <a:bodyPr wrap="square" lIns="0" tIns="0" rIns="0" bIns="0" rtlCol="0" anchor="t"/>
          <a:lstStyle/>
          <a:p>
            <a:pPr marL="0" indent="0">
              <a:buNone/>
            </a:pPr>
            <a:r>
              <a:rPr lang="en-US" sz="1150" dirty="0">
                <a:solidFill>
                  <a:srgbClr val="66706B"/>
                </a:solidFill>
              </a:rPr>
              <a:t>Short-term customized training is ready when industry needs it.</a:t>
            </a:r>
            <a:endParaRPr lang="en-US" sz="1150" dirty="0"/>
          </a:p>
        </p:txBody>
      </p:sp>
      <p:sp>
        <p:nvSpPr>
          <p:cNvPr id="21" name="Shape 19"/>
          <p:cNvSpPr/>
          <p:nvPr/>
        </p:nvSpPr>
        <p:spPr>
          <a:xfrm>
            <a:off x="4434840" y="3776472"/>
            <a:ext cx="3401568" cy="1481328"/>
          </a:xfrm>
          <a:prstGeom prst="roundRect">
            <a:avLst>
              <a:gd name="adj" fmla="val 3704"/>
            </a:avLst>
          </a:prstGeom>
          <a:solidFill>
            <a:srgbClr val="FFFFFF"/>
          </a:solidFill>
          <a:ln w="12700">
            <a:solidFill>
              <a:srgbClr val="D8D4CB"/>
            </a:solidFill>
            <a:prstDash val="solid"/>
          </a:ln>
        </p:spPr>
      </p:sp>
      <p:sp>
        <p:nvSpPr>
          <p:cNvPr id="22" name="Shape 20"/>
          <p:cNvSpPr/>
          <p:nvPr/>
        </p:nvSpPr>
        <p:spPr>
          <a:xfrm>
            <a:off x="4434840" y="3776472"/>
            <a:ext cx="73152" cy="1481328"/>
          </a:xfrm>
          <a:prstGeom prst="rect">
            <a:avLst/>
          </a:prstGeom>
          <a:solidFill>
            <a:srgbClr val="E85D3F"/>
          </a:solidFill>
          <a:ln w="12700">
            <a:solidFill>
              <a:srgbClr val="E85D3F"/>
            </a:solidFill>
            <a:prstDash val="solid"/>
          </a:ln>
        </p:spPr>
      </p:sp>
      <p:sp>
        <p:nvSpPr>
          <p:cNvPr id="23" name="Text 21"/>
          <p:cNvSpPr/>
          <p:nvPr/>
        </p:nvSpPr>
        <p:spPr>
          <a:xfrm>
            <a:off x="4654296" y="3959352"/>
            <a:ext cx="2990088" cy="256032"/>
          </a:xfrm>
          <a:prstGeom prst="rect">
            <a:avLst/>
          </a:prstGeom>
          <a:noFill/>
          <a:ln/>
        </p:spPr>
        <p:txBody>
          <a:bodyPr wrap="square" lIns="0" tIns="0" rIns="0" bIns="0" rtlCol="0" anchor="ctr"/>
          <a:lstStyle/>
          <a:p>
            <a:pPr marL="0" indent="0">
              <a:buNone/>
            </a:pPr>
            <a:r>
              <a:rPr lang="en-US" sz="1500" b="1" dirty="0">
                <a:solidFill>
                  <a:srgbClr val="18312B"/>
                </a:solidFill>
              </a:rPr>
              <a:t>HIRING + UPSKILLING</a:t>
            </a:r>
            <a:endParaRPr lang="en-US" sz="1500" dirty="0"/>
          </a:p>
        </p:txBody>
      </p:sp>
      <p:sp>
        <p:nvSpPr>
          <p:cNvPr id="24" name="Text 22"/>
          <p:cNvSpPr/>
          <p:nvPr/>
        </p:nvSpPr>
        <p:spPr>
          <a:xfrm>
            <a:off x="4654296" y="4325112"/>
            <a:ext cx="2980944" cy="768096"/>
          </a:xfrm>
          <a:prstGeom prst="rect">
            <a:avLst/>
          </a:prstGeom>
          <a:noFill/>
          <a:ln/>
        </p:spPr>
        <p:txBody>
          <a:bodyPr wrap="square" lIns="0" tIns="0" rIns="0" bIns="0" rtlCol="0" anchor="t"/>
          <a:lstStyle/>
          <a:p>
            <a:pPr marL="0" indent="0">
              <a:buNone/>
            </a:pPr>
            <a:r>
              <a:rPr lang="en-US" sz="1150" dirty="0">
                <a:solidFill>
                  <a:srgbClr val="66706B"/>
                </a:solidFill>
              </a:rPr>
              <a:t>The center fills both talent pipeline and incumbent-worker gaps.</a:t>
            </a:r>
            <a:endParaRPr lang="en-US" sz="1150" dirty="0"/>
          </a:p>
        </p:txBody>
      </p:sp>
      <p:sp>
        <p:nvSpPr>
          <p:cNvPr id="25" name="Shape 23"/>
          <p:cNvSpPr/>
          <p:nvPr/>
        </p:nvSpPr>
        <p:spPr>
          <a:xfrm>
            <a:off x="8229600" y="3776472"/>
            <a:ext cx="3401568" cy="1481328"/>
          </a:xfrm>
          <a:prstGeom prst="roundRect">
            <a:avLst>
              <a:gd name="adj" fmla="val 3704"/>
            </a:avLst>
          </a:prstGeom>
          <a:solidFill>
            <a:srgbClr val="FFFFFF"/>
          </a:solidFill>
          <a:ln w="12700">
            <a:solidFill>
              <a:srgbClr val="D8D4CB"/>
            </a:solidFill>
            <a:prstDash val="solid"/>
          </a:ln>
        </p:spPr>
      </p:sp>
      <p:sp>
        <p:nvSpPr>
          <p:cNvPr id="26" name="Shape 24"/>
          <p:cNvSpPr/>
          <p:nvPr/>
        </p:nvSpPr>
        <p:spPr>
          <a:xfrm>
            <a:off x="8229600" y="3776472"/>
            <a:ext cx="73152" cy="1481328"/>
          </a:xfrm>
          <a:prstGeom prst="rect">
            <a:avLst/>
          </a:prstGeom>
          <a:solidFill>
            <a:srgbClr val="E85D3F"/>
          </a:solidFill>
          <a:ln w="12700">
            <a:solidFill>
              <a:srgbClr val="E85D3F"/>
            </a:solidFill>
            <a:prstDash val="solid"/>
          </a:ln>
        </p:spPr>
      </p:sp>
      <p:sp>
        <p:nvSpPr>
          <p:cNvPr id="27" name="Text 25"/>
          <p:cNvSpPr/>
          <p:nvPr/>
        </p:nvSpPr>
        <p:spPr>
          <a:xfrm>
            <a:off x="8449056" y="3959352"/>
            <a:ext cx="2990088" cy="256032"/>
          </a:xfrm>
          <a:prstGeom prst="rect">
            <a:avLst/>
          </a:prstGeom>
          <a:noFill/>
          <a:ln/>
        </p:spPr>
        <p:txBody>
          <a:bodyPr wrap="square" lIns="0" tIns="0" rIns="0" bIns="0" rtlCol="0" anchor="ctr"/>
          <a:lstStyle/>
          <a:p>
            <a:pPr marL="0" indent="0">
              <a:buNone/>
            </a:pPr>
            <a:r>
              <a:rPr lang="en-US" sz="1500" b="1" dirty="0">
                <a:solidFill>
                  <a:srgbClr val="18312B"/>
                </a:solidFill>
              </a:rPr>
              <a:t>REGULAR COLLABORATION</a:t>
            </a:r>
            <a:endParaRPr lang="en-US" sz="1500" dirty="0"/>
          </a:p>
        </p:txBody>
      </p:sp>
      <p:sp>
        <p:nvSpPr>
          <p:cNvPr id="28" name="Text 26"/>
          <p:cNvSpPr/>
          <p:nvPr/>
        </p:nvSpPr>
        <p:spPr>
          <a:xfrm>
            <a:off x="8449056" y="4325112"/>
            <a:ext cx="2980944" cy="768096"/>
          </a:xfrm>
          <a:prstGeom prst="rect">
            <a:avLst/>
          </a:prstGeom>
          <a:noFill/>
          <a:ln/>
        </p:spPr>
        <p:txBody>
          <a:bodyPr wrap="square" lIns="0" tIns="0" rIns="0" bIns="0" rtlCol="0" anchor="t"/>
          <a:lstStyle/>
          <a:p>
            <a:pPr marL="0" indent="0">
              <a:buNone/>
            </a:pPr>
            <a:r>
              <a:rPr lang="en-US" sz="1150" dirty="0">
                <a:solidFill>
                  <a:srgbClr val="66706B"/>
                </a:solidFill>
              </a:rPr>
              <a:t>Industry and education collaborate continuously—not reactively.</a:t>
            </a:r>
            <a:endParaRPr lang="en-US" sz="1150" dirty="0"/>
          </a:p>
        </p:txBody>
      </p:sp>
      <p:sp>
        <p:nvSpPr>
          <p:cNvPr id="29" name="Slide Number Placeholder 0"/>
          <p:cNvSpPr>
            <a:spLocks noGrp="1"/>
          </p:cNvSpPr>
          <p:nvPr>
            <p:ph type="sldNum" sz="quarter" idx="4294967295"/>
          </p:nvPr>
        </p:nvSpPr>
        <p:spPr>
          <a:xfrm>
            <a:off x="11722608" y="6501384"/>
            <a:ext cx="228600"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6706B"/>
                </a:solidFill>
              </a:defRPr>
            </a:lvl1pPr>
          </a:lstStyle>
          <a:p>
            <a:pPr algn="r"/>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11480"/>
            <a:ext cx="3291840" cy="201168"/>
          </a:xfrm>
          <a:prstGeom prst="rect">
            <a:avLst/>
          </a:prstGeom>
          <a:noFill/>
          <a:ln/>
        </p:spPr>
        <p:txBody>
          <a:bodyPr wrap="square" lIns="0" tIns="0" rIns="0" bIns="0" rtlCol="0" anchor="ctr"/>
          <a:lstStyle/>
          <a:p>
            <a:pPr marL="0" indent="0">
              <a:buNone/>
            </a:pPr>
            <a:r>
              <a:rPr lang="en-US" sz="1000" b="1" kern="0" spc="140" dirty="0">
                <a:solidFill>
                  <a:srgbClr val="E85D3F"/>
                </a:solidFill>
              </a:rPr>
              <a:t>CORE MECHANISM</a:t>
            </a:r>
            <a:endParaRPr lang="en-US" sz="1000" dirty="0"/>
          </a:p>
        </p:txBody>
      </p:sp>
      <p:sp>
        <p:nvSpPr>
          <p:cNvPr id="3" name="Text 1"/>
          <p:cNvSpPr/>
          <p:nvPr/>
        </p:nvSpPr>
        <p:spPr>
          <a:xfrm>
            <a:off x="548640" y="694944"/>
            <a:ext cx="11018520" cy="530352"/>
          </a:xfrm>
          <a:prstGeom prst="rect">
            <a:avLst/>
          </a:prstGeom>
          <a:noFill/>
          <a:ln/>
        </p:spPr>
        <p:txBody>
          <a:bodyPr wrap="square" lIns="0" tIns="0" rIns="0" bIns="0" rtlCol="0" anchor="ctr"/>
          <a:lstStyle/>
          <a:p>
            <a:pPr marL="0" indent="0">
              <a:buNone/>
            </a:pPr>
            <a:r>
              <a:rPr lang="en-US" sz="2700" b="1" dirty="0">
                <a:solidFill>
                  <a:srgbClr val="18312B"/>
                </a:solidFill>
              </a:rPr>
              <a:t>Build an industry consortium—not another advisory committee</a:t>
            </a:r>
            <a:endParaRPr lang="en-US" sz="2700" dirty="0"/>
          </a:p>
        </p:txBody>
      </p:sp>
      <p:sp>
        <p:nvSpPr>
          <p:cNvPr id="4" name="Text 2"/>
          <p:cNvSpPr/>
          <p:nvPr/>
        </p:nvSpPr>
        <p:spPr>
          <a:xfrm>
            <a:off x="566928" y="1298448"/>
            <a:ext cx="10698480" cy="384048"/>
          </a:xfrm>
          <a:prstGeom prst="rect">
            <a:avLst/>
          </a:prstGeom>
          <a:noFill/>
          <a:ln/>
        </p:spPr>
        <p:txBody>
          <a:bodyPr wrap="square" lIns="0" tIns="0" rIns="0" bIns="0" rtlCol="0" anchor="ctr"/>
          <a:lstStyle/>
          <a:p>
            <a:pPr marL="0" indent="0">
              <a:buNone/>
            </a:pPr>
            <a:r>
              <a:rPr lang="en-US" sz="1300" dirty="0">
                <a:solidFill>
                  <a:srgbClr val="66706B"/>
                </a:solidFill>
              </a:rPr>
              <a:t>A consortium creates a recurring operating rhythm for listening, designing, delivering and improving.</a:t>
            </a:r>
            <a:endParaRPr lang="en-US" sz="1300" dirty="0"/>
          </a:p>
        </p:txBody>
      </p:sp>
      <p:sp>
        <p:nvSpPr>
          <p:cNvPr id="5" name="Shape 3"/>
          <p:cNvSpPr/>
          <p:nvPr/>
        </p:nvSpPr>
        <p:spPr>
          <a:xfrm>
            <a:off x="1161288" y="1920240"/>
            <a:ext cx="566928" cy="566928"/>
          </a:xfrm>
          <a:prstGeom prst="ellipse">
            <a:avLst/>
          </a:prstGeom>
          <a:solidFill>
            <a:srgbClr val="1F5B4F"/>
          </a:solidFill>
          <a:ln w="12700">
            <a:solidFill>
              <a:srgbClr val="FFFFFF"/>
            </a:solidFill>
            <a:prstDash val="solid"/>
          </a:ln>
        </p:spPr>
      </p:sp>
      <p:sp>
        <p:nvSpPr>
          <p:cNvPr id="6" name="Text 4"/>
          <p:cNvSpPr/>
          <p:nvPr/>
        </p:nvSpPr>
        <p:spPr>
          <a:xfrm>
            <a:off x="1325880" y="2112264"/>
            <a:ext cx="237744" cy="137160"/>
          </a:xfrm>
          <a:prstGeom prst="rect">
            <a:avLst/>
          </a:prstGeom>
          <a:noFill/>
          <a:ln/>
        </p:spPr>
        <p:txBody>
          <a:bodyPr wrap="square" lIns="0" tIns="0" rIns="0" bIns="0" rtlCol="0" anchor="ctr"/>
          <a:lstStyle/>
          <a:p>
            <a:pPr marL="0" indent="0" algn="ctr">
              <a:buNone/>
            </a:pPr>
            <a:r>
              <a:rPr lang="en-US" sz="1200" b="1" dirty="0">
                <a:solidFill>
                  <a:srgbClr val="FFFFFF"/>
                </a:solidFill>
              </a:rPr>
              <a:t>1</a:t>
            </a:r>
            <a:endParaRPr lang="en-US" sz="1200" dirty="0"/>
          </a:p>
        </p:txBody>
      </p:sp>
      <p:sp>
        <p:nvSpPr>
          <p:cNvPr id="7" name="Shape 5"/>
          <p:cNvSpPr/>
          <p:nvPr/>
        </p:nvSpPr>
        <p:spPr>
          <a:xfrm>
            <a:off x="1764792" y="2212848"/>
            <a:ext cx="950976" cy="0"/>
          </a:xfrm>
          <a:prstGeom prst="line">
            <a:avLst/>
          </a:prstGeom>
          <a:noFill/>
          <a:ln w="25400">
            <a:solidFill>
              <a:srgbClr val="E7B44C"/>
            </a:solidFill>
            <a:prstDash val="solid"/>
            <a:headEnd type="none"/>
            <a:tailEnd type="triangle"/>
          </a:ln>
        </p:spPr>
      </p:sp>
      <p:sp>
        <p:nvSpPr>
          <p:cNvPr id="8" name="Text 6"/>
          <p:cNvSpPr/>
          <p:nvPr/>
        </p:nvSpPr>
        <p:spPr>
          <a:xfrm>
            <a:off x="594360" y="2761488"/>
            <a:ext cx="1783080" cy="237744"/>
          </a:xfrm>
          <a:prstGeom prst="rect">
            <a:avLst/>
          </a:prstGeom>
          <a:noFill/>
          <a:ln/>
        </p:spPr>
        <p:txBody>
          <a:bodyPr wrap="square" lIns="0" tIns="0" rIns="0" bIns="0" rtlCol="0" anchor="ctr"/>
          <a:lstStyle/>
          <a:p>
            <a:pPr marL="0" indent="0" algn="ctr">
              <a:buNone/>
            </a:pPr>
            <a:r>
              <a:rPr lang="en-US" sz="1300" b="1" dirty="0">
                <a:solidFill>
                  <a:srgbClr val="18312B"/>
                </a:solidFill>
              </a:rPr>
              <a:t>LISTEN</a:t>
            </a:r>
            <a:endParaRPr lang="en-US" sz="1300" dirty="0"/>
          </a:p>
        </p:txBody>
      </p:sp>
      <p:sp>
        <p:nvSpPr>
          <p:cNvPr id="9" name="Text 7"/>
          <p:cNvSpPr/>
          <p:nvPr/>
        </p:nvSpPr>
        <p:spPr>
          <a:xfrm>
            <a:off x="502920" y="3136392"/>
            <a:ext cx="1965960" cy="1143000"/>
          </a:xfrm>
          <a:prstGeom prst="rect">
            <a:avLst/>
          </a:prstGeom>
          <a:noFill/>
          <a:ln/>
        </p:spPr>
        <p:txBody>
          <a:bodyPr wrap="square" lIns="0" tIns="0" rIns="0" bIns="0" rtlCol="0" anchor="t"/>
          <a:lstStyle/>
          <a:p>
            <a:pPr marL="0" indent="0" algn="ctr">
              <a:buNone/>
            </a:pPr>
            <a:r>
              <a:rPr lang="en-US" sz="1050" dirty="0">
                <a:solidFill>
                  <a:srgbClr val="66706B"/>
                </a:solidFill>
              </a:rPr>
              <a:t>Quarterly meetings identify trends, skill gaps and immediate needs.</a:t>
            </a:r>
            <a:endParaRPr lang="en-US" sz="1050" dirty="0"/>
          </a:p>
        </p:txBody>
      </p:sp>
      <p:sp>
        <p:nvSpPr>
          <p:cNvPr id="10" name="Shape 8"/>
          <p:cNvSpPr/>
          <p:nvPr/>
        </p:nvSpPr>
        <p:spPr>
          <a:xfrm>
            <a:off x="3465576" y="1920240"/>
            <a:ext cx="566928" cy="566928"/>
          </a:xfrm>
          <a:prstGeom prst="ellipse">
            <a:avLst/>
          </a:prstGeom>
          <a:solidFill>
            <a:srgbClr val="E85D3F"/>
          </a:solidFill>
          <a:ln w="12700">
            <a:solidFill>
              <a:srgbClr val="FFFFFF"/>
            </a:solidFill>
            <a:prstDash val="solid"/>
          </a:ln>
        </p:spPr>
      </p:sp>
      <p:sp>
        <p:nvSpPr>
          <p:cNvPr id="11" name="Text 9"/>
          <p:cNvSpPr/>
          <p:nvPr/>
        </p:nvSpPr>
        <p:spPr>
          <a:xfrm>
            <a:off x="3630168" y="2112264"/>
            <a:ext cx="237744" cy="137160"/>
          </a:xfrm>
          <a:prstGeom prst="rect">
            <a:avLst/>
          </a:prstGeom>
          <a:noFill/>
          <a:ln/>
        </p:spPr>
        <p:txBody>
          <a:bodyPr wrap="square" lIns="0" tIns="0" rIns="0" bIns="0" rtlCol="0" anchor="ctr"/>
          <a:lstStyle/>
          <a:p>
            <a:pPr marL="0" indent="0" algn="ctr">
              <a:buNone/>
            </a:pPr>
            <a:r>
              <a:rPr lang="en-US" sz="1200" b="1" dirty="0">
                <a:solidFill>
                  <a:srgbClr val="FFFFFF"/>
                </a:solidFill>
              </a:rPr>
              <a:t>2</a:t>
            </a:r>
            <a:endParaRPr lang="en-US" sz="1200" dirty="0"/>
          </a:p>
        </p:txBody>
      </p:sp>
      <p:sp>
        <p:nvSpPr>
          <p:cNvPr id="12" name="Shape 10"/>
          <p:cNvSpPr/>
          <p:nvPr/>
        </p:nvSpPr>
        <p:spPr>
          <a:xfrm>
            <a:off x="4069080" y="2212848"/>
            <a:ext cx="950976" cy="0"/>
          </a:xfrm>
          <a:prstGeom prst="line">
            <a:avLst/>
          </a:prstGeom>
          <a:noFill/>
          <a:ln w="25400">
            <a:solidFill>
              <a:srgbClr val="E7B44C"/>
            </a:solidFill>
            <a:prstDash val="solid"/>
            <a:headEnd type="none"/>
            <a:tailEnd type="triangle"/>
          </a:ln>
        </p:spPr>
      </p:sp>
      <p:sp>
        <p:nvSpPr>
          <p:cNvPr id="13" name="Text 11"/>
          <p:cNvSpPr/>
          <p:nvPr/>
        </p:nvSpPr>
        <p:spPr>
          <a:xfrm>
            <a:off x="2898648" y="2761488"/>
            <a:ext cx="1783080" cy="237744"/>
          </a:xfrm>
          <a:prstGeom prst="rect">
            <a:avLst/>
          </a:prstGeom>
          <a:noFill/>
          <a:ln/>
        </p:spPr>
        <p:txBody>
          <a:bodyPr wrap="square" lIns="0" tIns="0" rIns="0" bIns="0" rtlCol="0" anchor="ctr"/>
          <a:lstStyle/>
          <a:p>
            <a:pPr marL="0" indent="0" algn="ctr">
              <a:buNone/>
            </a:pPr>
            <a:r>
              <a:rPr lang="en-US" sz="1300" b="1" dirty="0">
                <a:solidFill>
                  <a:srgbClr val="18312B"/>
                </a:solidFill>
              </a:rPr>
              <a:t>DESIGN</a:t>
            </a:r>
            <a:endParaRPr lang="en-US" sz="1300" dirty="0"/>
          </a:p>
        </p:txBody>
      </p:sp>
      <p:sp>
        <p:nvSpPr>
          <p:cNvPr id="14" name="Text 12"/>
          <p:cNvSpPr/>
          <p:nvPr/>
        </p:nvSpPr>
        <p:spPr>
          <a:xfrm>
            <a:off x="2807208" y="3136392"/>
            <a:ext cx="1965960" cy="1143000"/>
          </a:xfrm>
          <a:prstGeom prst="rect">
            <a:avLst/>
          </a:prstGeom>
          <a:noFill/>
          <a:ln/>
        </p:spPr>
        <p:txBody>
          <a:bodyPr wrap="square" lIns="0" tIns="0" rIns="0" bIns="0" rtlCol="0" anchor="t"/>
          <a:lstStyle/>
          <a:p>
            <a:pPr marL="0" indent="0" algn="ctr">
              <a:buNone/>
            </a:pPr>
            <a:r>
              <a:rPr lang="en-US" sz="1050" dirty="0">
                <a:solidFill>
                  <a:srgbClr val="66706B"/>
                </a:solidFill>
              </a:rPr>
              <a:t>Translate needs into modular, short-term training.</a:t>
            </a:r>
            <a:endParaRPr lang="en-US" sz="1050" dirty="0"/>
          </a:p>
        </p:txBody>
      </p:sp>
      <p:sp>
        <p:nvSpPr>
          <p:cNvPr id="15" name="Shape 13"/>
          <p:cNvSpPr/>
          <p:nvPr/>
        </p:nvSpPr>
        <p:spPr>
          <a:xfrm>
            <a:off x="5769864" y="1920240"/>
            <a:ext cx="566928" cy="566928"/>
          </a:xfrm>
          <a:prstGeom prst="ellipse">
            <a:avLst/>
          </a:prstGeom>
          <a:solidFill>
            <a:srgbClr val="1F5B4F"/>
          </a:solidFill>
          <a:ln w="12700">
            <a:solidFill>
              <a:srgbClr val="FFFFFF"/>
            </a:solidFill>
            <a:prstDash val="solid"/>
          </a:ln>
        </p:spPr>
      </p:sp>
      <p:sp>
        <p:nvSpPr>
          <p:cNvPr id="16" name="Text 14"/>
          <p:cNvSpPr/>
          <p:nvPr/>
        </p:nvSpPr>
        <p:spPr>
          <a:xfrm>
            <a:off x="5934456" y="2112264"/>
            <a:ext cx="237744" cy="137160"/>
          </a:xfrm>
          <a:prstGeom prst="rect">
            <a:avLst/>
          </a:prstGeom>
          <a:noFill/>
          <a:ln/>
        </p:spPr>
        <p:txBody>
          <a:bodyPr wrap="square" lIns="0" tIns="0" rIns="0" bIns="0" rtlCol="0" anchor="ctr"/>
          <a:lstStyle/>
          <a:p>
            <a:pPr marL="0" indent="0" algn="ctr">
              <a:buNone/>
            </a:pPr>
            <a:r>
              <a:rPr lang="en-US" sz="1200" b="1" dirty="0">
                <a:solidFill>
                  <a:srgbClr val="FFFFFF"/>
                </a:solidFill>
              </a:rPr>
              <a:t>3</a:t>
            </a:r>
            <a:endParaRPr lang="en-US" sz="1200" dirty="0"/>
          </a:p>
        </p:txBody>
      </p:sp>
      <p:sp>
        <p:nvSpPr>
          <p:cNvPr id="17" name="Shape 15"/>
          <p:cNvSpPr/>
          <p:nvPr/>
        </p:nvSpPr>
        <p:spPr>
          <a:xfrm>
            <a:off x="6373368" y="2212848"/>
            <a:ext cx="950976" cy="0"/>
          </a:xfrm>
          <a:prstGeom prst="line">
            <a:avLst/>
          </a:prstGeom>
          <a:noFill/>
          <a:ln w="25400">
            <a:solidFill>
              <a:srgbClr val="E7B44C"/>
            </a:solidFill>
            <a:prstDash val="solid"/>
            <a:headEnd type="none"/>
            <a:tailEnd type="triangle"/>
          </a:ln>
        </p:spPr>
      </p:sp>
      <p:sp>
        <p:nvSpPr>
          <p:cNvPr id="18" name="Text 16"/>
          <p:cNvSpPr/>
          <p:nvPr/>
        </p:nvSpPr>
        <p:spPr>
          <a:xfrm>
            <a:off x="5202936" y="2761488"/>
            <a:ext cx="1783080" cy="237744"/>
          </a:xfrm>
          <a:prstGeom prst="rect">
            <a:avLst/>
          </a:prstGeom>
          <a:noFill/>
          <a:ln/>
        </p:spPr>
        <p:txBody>
          <a:bodyPr wrap="square" lIns="0" tIns="0" rIns="0" bIns="0" rtlCol="0" anchor="ctr"/>
          <a:lstStyle/>
          <a:p>
            <a:pPr marL="0" indent="0" algn="ctr">
              <a:buNone/>
            </a:pPr>
            <a:r>
              <a:rPr lang="en-US" sz="1300" b="1" dirty="0">
                <a:solidFill>
                  <a:srgbClr val="18312B"/>
                </a:solidFill>
              </a:rPr>
              <a:t>DELIVER</a:t>
            </a:r>
            <a:endParaRPr lang="en-US" sz="1300" dirty="0"/>
          </a:p>
        </p:txBody>
      </p:sp>
      <p:sp>
        <p:nvSpPr>
          <p:cNvPr id="19" name="Text 17"/>
          <p:cNvSpPr/>
          <p:nvPr/>
        </p:nvSpPr>
        <p:spPr>
          <a:xfrm>
            <a:off x="5111496" y="3136392"/>
            <a:ext cx="1965960" cy="1143000"/>
          </a:xfrm>
          <a:prstGeom prst="rect">
            <a:avLst/>
          </a:prstGeom>
          <a:noFill/>
          <a:ln/>
        </p:spPr>
        <p:txBody>
          <a:bodyPr wrap="square" lIns="0" tIns="0" rIns="0" bIns="0" rtlCol="0" anchor="t"/>
          <a:lstStyle/>
          <a:p>
            <a:pPr marL="0" indent="0" algn="ctr">
              <a:buNone/>
            </a:pPr>
            <a:r>
              <a:rPr lang="en-US" sz="1050" dirty="0">
                <a:solidFill>
                  <a:srgbClr val="66706B"/>
                </a:solidFill>
              </a:rPr>
              <a:t>Use existing facilities, instructors and equipment.</a:t>
            </a:r>
            <a:endParaRPr lang="en-US" sz="1050" dirty="0"/>
          </a:p>
        </p:txBody>
      </p:sp>
      <p:sp>
        <p:nvSpPr>
          <p:cNvPr id="20" name="Shape 18"/>
          <p:cNvSpPr/>
          <p:nvPr/>
        </p:nvSpPr>
        <p:spPr>
          <a:xfrm>
            <a:off x="8074152" y="1920240"/>
            <a:ext cx="566928" cy="566928"/>
          </a:xfrm>
          <a:prstGeom prst="ellipse">
            <a:avLst/>
          </a:prstGeom>
          <a:solidFill>
            <a:srgbClr val="E85D3F"/>
          </a:solidFill>
          <a:ln w="12700">
            <a:solidFill>
              <a:srgbClr val="FFFFFF"/>
            </a:solidFill>
            <a:prstDash val="solid"/>
          </a:ln>
        </p:spPr>
      </p:sp>
      <p:sp>
        <p:nvSpPr>
          <p:cNvPr id="21" name="Text 19"/>
          <p:cNvSpPr/>
          <p:nvPr/>
        </p:nvSpPr>
        <p:spPr>
          <a:xfrm>
            <a:off x="8238744" y="2112264"/>
            <a:ext cx="237744" cy="137160"/>
          </a:xfrm>
          <a:prstGeom prst="rect">
            <a:avLst/>
          </a:prstGeom>
          <a:noFill/>
          <a:ln/>
        </p:spPr>
        <p:txBody>
          <a:bodyPr wrap="square" lIns="0" tIns="0" rIns="0" bIns="0" rtlCol="0" anchor="ctr"/>
          <a:lstStyle/>
          <a:p>
            <a:pPr marL="0" indent="0" algn="ctr">
              <a:buNone/>
            </a:pPr>
            <a:r>
              <a:rPr lang="en-US" sz="1200" b="1" dirty="0">
                <a:solidFill>
                  <a:srgbClr val="FFFFFF"/>
                </a:solidFill>
              </a:rPr>
              <a:t>4</a:t>
            </a:r>
            <a:endParaRPr lang="en-US" sz="1200" dirty="0"/>
          </a:p>
        </p:txBody>
      </p:sp>
      <p:sp>
        <p:nvSpPr>
          <p:cNvPr id="22" name="Shape 20"/>
          <p:cNvSpPr/>
          <p:nvPr/>
        </p:nvSpPr>
        <p:spPr>
          <a:xfrm>
            <a:off x="8677656" y="2212848"/>
            <a:ext cx="950976" cy="0"/>
          </a:xfrm>
          <a:prstGeom prst="line">
            <a:avLst/>
          </a:prstGeom>
          <a:noFill/>
          <a:ln w="25400">
            <a:solidFill>
              <a:srgbClr val="E7B44C"/>
            </a:solidFill>
            <a:prstDash val="solid"/>
            <a:headEnd type="none"/>
            <a:tailEnd type="triangle"/>
          </a:ln>
        </p:spPr>
      </p:sp>
      <p:sp>
        <p:nvSpPr>
          <p:cNvPr id="23" name="Text 21"/>
          <p:cNvSpPr/>
          <p:nvPr/>
        </p:nvSpPr>
        <p:spPr>
          <a:xfrm>
            <a:off x="7507224" y="2761488"/>
            <a:ext cx="1783080" cy="237744"/>
          </a:xfrm>
          <a:prstGeom prst="rect">
            <a:avLst/>
          </a:prstGeom>
          <a:noFill/>
          <a:ln/>
        </p:spPr>
        <p:txBody>
          <a:bodyPr wrap="square" lIns="0" tIns="0" rIns="0" bIns="0" rtlCol="0" anchor="ctr"/>
          <a:lstStyle/>
          <a:p>
            <a:pPr marL="0" indent="0" algn="ctr">
              <a:buNone/>
            </a:pPr>
            <a:r>
              <a:rPr lang="en-US" sz="1300" b="1" dirty="0">
                <a:solidFill>
                  <a:srgbClr val="18312B"/>
                </a:solidFill>
              </a:rPr>
              <a:t>FUND</a:t>
            </a:r>
            <a:endParaRPr lang="en-US" sz="1300" dirty="0"/>
          </a:p>
        </p:txBody>
      </p:sp>
      <p:sp>
        <p:nvSpPr>
          <p:cNvPr id="24" name="Text 22"/>
          <p:cNvSpPr/>
          <p:nvPr/>
        </p:nvSpPr>
        <p:spPr>
          <a:xfrm>
            <a:off x="7415784" y="3136392"/>
            <a:ext cx="1965960" cy="1143000"/>
          </a:xfrm>
          <a:prstGeom prst="rect">
            <a:avLst/>
          </a:prstGeom>
          <a:noFill/>
          <a:ln/>
        </p:spPr>
        <p:txBody>
          <a:bodyPr wrap="square" lIns="0" tIns="0" rIns="0" bIns="0" rtlCol="0" anchor="t"/>
          <a:lstStyle/>
          <a:p>
            <a:pPr marL="0" indent="0" algn="ctr">
              <a:buNone/>
            </a:pPr>
            <a:r>
              <a:rPr lang="en-US" sz="1050" dirty="0">
                <a:solidFill>
                  <a:srgbClr val="66706B"/>
                </a:solidFill>
              </a:rPr>
              <a:t>Blend employer support, workforce dollars, grants and partnerships.</a:t>
            </a:r>
            <a:endParaRPr lang="en-US" sz="1050" dirty="0"/>
          </a:p>
        </p:txBody>
      </p:sp>
      <p:sp>
        <p:nvSpPr>
          <p:cNvPr id="25" name="Shape 23"/>
          <p:cNvSpPr/>
          <p:nvPr/>
        </p:nvSpPr>
        <p:spPr>
          <a:xfrm>
            <a:off x="10378440" y="1920240"/>
            <a:ext cx="566928" cy="566928"/>
          </a:xfrm>
          <a:prstGeom prst="ellipse">
            <a:avLst/>
          </a:prstGeom>
          <a:solidFill>
            <a:srgbClr val="1F5B4F"/>
          </a:solidFill>
          <a:ln w="12700">
            <a:solidFill>
              <a:srgbClr val="FFFFFF"/>
            </a:solidFill>
            <a:prstDash val="solid"/>
          </a:ln>
        </p:spPr>
      </p:sp>
      <p:sp>
        <p:nvSpPr>
          <p:cNvPr id="26" name="Text 24"/>
          <p:cNvSpPr/>
          <p:nvPr/>
        </p:nvSpPr>
        <p:spPr>
          <a:xfrm>
            <a:off x="10543032" y="2112264"/>
            <a:ext cx="237744" cy="137160"/>
          </a:xfrm>
          <a:prstGeom prst="rect">
            <a:avLst/>
          </a:prstGeom>
          <a:noFill/>
          <a:ln/>
        </p:spPr>
        <p:txBody>
          <a:bodyPr wrap="square" lIns="0" tIns="0" rIns="0" bIns="0" rtlCol="0" anchor="ctr"/>
          <a:lstStyle/>
          <a:p>
            <a:pPr marL="0" indent="0" algn="ctr">
              <a:buNone/>
            </a:pPr>
            <a:r>
              <a:rPr lang="en-US" sz="1200" b="1" dirty="0">
                <a:solidFill>
                  <a:srgbClr val="FFFFFF"/>
                </a:solidFill>
              </a:rPr>
              <a:t>5</a:t>
            </a:r>
            <a:endParaRPr lang="en-US" sz="1200" dirty="0"/>
          </a:p>
        </p:txBody>
      </p:sp>
      <p:sp>
        <p:nvSpPr>
          <p:cNvPr id="27" name="Text 25"/>
          <p:cNvSpPr/>
          <p:nvPr/>
        </p:nvSpPr>
        <p:spPr>
          <a:xfrm>
            <a:off x="9811512" y="2761488"/>
            <a:ext cx="1783080" cy="237744"/>
          </a:xfrm>
          <a:prstGeom prst="rect">
            <a:avLst/>
          </a:prstGeom>
          <a:noFill/>
          <a:ln/>
        </p:spPr>
        <p:txBody>
          <a:bodyPr wrap="square" lIns="0" tIns="0" rIns="0" bIns="0" rtlCol="0" anchor="ctr"/>
          <a:lstStyle/>
          <a:p>
            <a:pPr marL="0" indent="0" algn="ctr">
              <a:buNone/>
            </a:pPr>
            <a:r>
              <a:rPr lang="en-US" sz="1300" b="1" dirty="0">
                <a:solidFill>
                  <a:srgbClr val="18312B"/>
                </a:solidFill>
              </a:rPr>
              <a:t>IMPROVE</a:t>
            </a:r>
            <a:endParaRPr lang="en-US" sz="1300" dirty="0"/>
          </a:p>
        </p:txBody>
      </p:sp>
      <p:sp>
        <p:nvSpPr>
          <p:cNvPr id="28" name="Text 26"/>
          <p:cNvSpPr/>
          <p:nvPr/>
        </p:nvSpPr>
        <p:spPr>
          <a:xfrm>
            <a:off x="9720072" y="3136392"/>
            <a:ext cx="1965960" cy="1143000"/>
          </a:xfrm>
          <a:prstGeom prst="rect">
            <a:avLst/>
          </a:prstGeom>
          <a:noFill/>
          <a:ln/>
        </p:spPr>
        <p:txBody>
          <a:bodyPr wrap="square" lIns="0" tIns="0" rIns="0" bIns="0" rtlCol="0" anchor="t"/>
          <a:lstStyle/>
          <a:p>
            <a:pPr marL="0" indent="0" algn="ctr">
              <a:buNone/>
            </a:pPr>
            <a:r>
              <a:rPr lang="en-US" sz="1050" dirty="0">
                <a:solidFill>
                  <a:srgbClr val="66706B"/>
                </a:solidFill>
              </a:rPr>
              <a:t>Feed employer and instructor feedback back into the next cycle.</a:t>
            </a:r>
            <a:endParaRPr lang="en-US" sz="1050" dirty="0"/>
          </a:p>
        </p:txBody>
      </p:sp>
      <p:sp>
        <p:nvSpPr>
          <p:cNvPr id="29" name="Shape 27"/>
          <p:cNvSpPr/>
          <p:nvPr/>
        </p:nvSpPr>
        <p:spPr>
          <a:xfrm>
            <a:off x="1051560" y="4864608"/>
            <a:ext cx="10104120" cy="804672"/>
          </a:xfrm>
          <a:prstGeom prst="roundRect">
            <a:avLst/>
          </a:prstGeom>
          <a:solidFill>
            <a:srgbClr val="CDE5D9">
              <a:alpha val="80000"/>
            </a:srgbClr>
          </a:solidFill>
          <a:ln w="12700">
            <a:solidFill>
              <a:srgbClr val="1F5B4F"/>
            </a:solidFill>
            <a:prstDash val="solid"/>
          </a:ln>
        </p:spPr>
      </p:sp>
      <p:sp>
        <p:nvSpPr>
          <p:cNvPr id="30" name="Text 28"/>
          <p:cNvSpPr/>
          <p:nvPr/>
        </p:nvSpPr>
        <p:spPr>
          <a:xfrm>
            <a:off x="1325880" y="5129784"/>
            <a:ext cx="9555480" cy="256032"/>
          </a:xfrm>
          <a:prstGeom prst="rect">
            <a:avLst/>
          </a:prstGeom>
          <a:noFill/>
          <a:ln/>
        </p:spPr>
        <p:txBody>
          <a:bodyPr wrap="square" lIns="0" tIns="0" rIns="0" bIns="0" rtlCol="0" anchor="ctr"/>
          <a:lstStyle/>
          <a:p>
            <a:pPr marL="0" indent="0" algn="ctr">
              <a:buNone/>
            </a:pPr>
            <a:r>
              <a:rPr lang="en-US" sz="1600" b="1" dirty="0">
                <a:solidFill>
                  <a:srgbClr val="1F5B4F"/>
                </a:solidFill>
              </a:rPr>
              <a:t>The consortium is the feedback loop that keeps programs relevant—and gives employers a reason to keep coming back.</a:t>
            </a:r>
            <a:endParaRPr lang="en-US" sz="1600" dirty="0"/>
          </a:p>
        </p:txBody>
      </p:sp>
      <p:sp>
        <p:nvSpPr>
          <p:cNvPr id="31" name="Slide Number Placeholder 0"/>
          <p:cNvSpPr>
            <a:spLocks noGrp="1"/>
          </p:cNvSpPr>
          <p:nvPr>
            <p:ph type="sldNum" sz="quarter" idx="4294967295"/>
          </p:nvPr>
        </p:nvSpPr>
        <p:spPr>
          <a:xfrm>
            <a:off x="11722608" y="6501384"/>
            <a:ext cx="228600"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6706B"/>
                </a:solidFill>
              </a:defRPr>
            </a:lvl1pPr>
          </a:lstStyle>
          <a:p>
            <a:pPr algn="r"/>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11480"/>
            <a:ext cx="3291840" cy="201168"/>
          </a:xfrm>
          <a:prstGeom prst="rect">
            <a:avLst/>
          </a:prstGeom>
          <a:noFill/>
          <a:ln/>
        </p:spPr>
        <p:txBody>
          <a:bodyPr wrap="square" lIns="0" tIns="0" rIns="0" bIns="0" rtlCol="0" anchor="ctr"/>
          <a:lstStyle/>
          <a:p>
            <a:pPr marL="0" indent="0">
              <a:buNone/>
            </a:pPr>
            <a:r>
              <a:rPr lang="en-US" sz="1000" b="1" kern="0" spc="140" dirty="0">
                <a:solidFill>
                  <a:srgbClr val="E85D3F"/>
                </a:solidFill>
              </a:rPr>
              <a:t>THE ECOSYSTEM</a:t>
            </a:r>
            <a:endParaRPr lang="en-US" sz="1000" dirty="0"/>
          </a:p>
        </p:txBody>
      </p:sp>
      <p:sp>
        <p:nvSpPr>
          <p:cNvPr id="3" name="Text 1"/>
          <p:cNvSpPr/>
          <p:nvPr/>
        </p:nvSpPr>
        <p:spPr>
          <a:xfrm>
            <a:off x="548640" y="694944"/>
            <a:ext cx="11018520" cy="530352"/>
          </a:xfrm>
          <a:prstGeom prst="rect">
            <a:avLst/>
          </a:prstGeom>
          <a:noFill/>
          <a:ln/>
        </p:spPr>
        <p:txBody>
          <a:bodyPr wrap="square" lIns="0" tIns="0" rIns="0" bIns="0" rtlCol="0" anchor="ctr"/>
          <a:lstStyle/>
          <a:p>
            <a:pPr marL="0" indent="0">
              <a:buNone/>
            </a:pPr>
            <a:r>
              <a:rPr lang="en-US" sz="2700" b="1" dirty="0">
                <a:solidFill>
                  <a:srgbClr val="18312B"/>
                </a:solidFill>
              </a:rPr>
              <a:t>Put the right people in the same room—on purpose</a:t>
            </a:r>
            <a:endParaRPr lang="en-US" sz="2700" dirty="0"/>
          </a:p>
        </p:txBody>
      </p:sp>
      <p:sp>
        <p:nvSpPr>
          <p:cNvPr id="4" name="Text 2"/>
          <p:cNvSpPr/>
          <p:nvPr/>
        </p:nvSpPr>
        <p:spPr>
          <a:xfrm>
            <a:off x="566928" y="1298448"/>
            <a:ext cx="10698480" cy="384048"/>
          </a:xfrm>
          <a:prstGeom prst="rect">
            <a:avLst/>
          </a:prstGeom>
          <a:noFill/>
          <a:ln/>
        </p:spPr>
        <p:txBody>
          <a:bodyPr wrap="square" lIns="0" tIns="0" rIns="0" bIns="0" rtlCol="0" anchor="ctr"/>
          <a:lstStyle/>
          <a:p>
            <a:pPr marL="0" indent="0">
              <a:buNone/>
            </a:pPr>
            <a:r>
              <a:rPr lang="en-US" sz="1300" dirty="0">
                <a:solidFill>
                  <a:srgbClr val="66706B"/>
                </a:solidFill>
              </a:rPr>
              <a:t>Alignment improves when stakeholders help shape the solution from the start.</a:t>
            </a:r>
            <a:endParaRPr lang="en-US" sz="1300" dirty="0"/>
          </a:p>
        </p:txBody>
      </p:sp>
      <p:sp>
        <p:nvSpPr>
          <p:cNvPr id="25" name="Slide Number Placeholder 0"/>
          <p:cNvSpPr>
            <a:spLocks noGrp="1"/>
          </p:cNvSpPr>
          <p:nvPr>
            <p:ph type="sldNum" sz="quarter" idx="4294967295"/>
          </p:nvPr>
        </p:nvSpPr>
        <p:spPr>
          <a:xfrm>
            <a:off x="11722608" y="6501384"/>
            <a:ext cx="228600"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6706B"/>
                </a:solidFill>
              </a:defRPr>
            </a:lvl1pPr>
          </a:lstStyle>
          <a:p>
            <a:pPr algn="r"/>
            <a:fld id="{F7021451-1387-4CA6-816F-3879F97B5CBC}" type="slidenum">
              <a:rPr lang="en-US" b="0"/>
              <a:t>5</a:t>
            </a:fld>
            <a:endParaRPr lang="en-US"/>
          </a:p>
        </p:txBody>
      </p:sp>
      <p:sp>
        <p:nvSpPr>
          <p:cNvPr id="26" name="Oval 25"/>
          <p:cNvSpPr/>
          <p:nvPr/>
        </p:nvSpPr>
        <p:spPr>
          <a:xfrm>
            <a:off x="4800600" y="2743200"/>
            <a:ext cx="2560320" cy="1325880"/>
          </a:xfrm>
          <a:prstGeom prst="ellipse">
            <a:avLst/>
          </a:prstGeom>
          <a:solidFill>
            <a:srgbClr val="162B41"/>
          </a:solidFill>
          <a:ln>
            <a:solidFill>
              <a:srgbClr val="162B4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b="1" dirty="0">
                <a:solidFill>
                  <a:srgbClr val="FFFFFF"/>
                </a:solidFill>
                <a:latin typeface="Aptos Display"/>
              </a:rPr>
              <a:t>INDUSTRY
CONSORTIUM</a:t>
            </a:r>
          </a:p>
        </p:txBody>
      </p:sp>
      <p:sp>
        <p:nvSpPr>
          <p:cNvPr id="27" name="Rounded Rectangle 26"/>
          <p:cNvSpPr/>
          <p:nvPr/>
        </p:nvSpPr>
        <p:spPr>
          <a:xfrm>
            <a:off x="685800" y="2057400"/>
            <a:ext cx="2148840" cy="777240"/>
          </a:xfrm>
          <a:prstGeom prst="roundRect">
            <a:avLst/>
          </a:prstGeom>
          <a:solidFill>
            <a:srgbClr val="F1F4F7"/>
          </a:solidFill>
          <a:ln w="15240">
            <a:solidFill>
              <a:srgbClr val="718BA0"/>
            </a:solidFill>
          </a:ln>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r>
              <a:rPr sz="1400" b="1">
                <a:solidFill>
                  <a:srgbClr val="162B41"/>
                </a:solidFill>
                <a:latin typeface="Aptos"/>
              </a:rPr>
              <a:t>Employers</a:t>
            </a:r>
          </a:p>
        </p:txBody>
      </p:sp>
      <p:sp>
        <p:nvSpPr>
          <p:cNvPr id="28" name="Rounded Rectangle 27"/>
          <p:cNvSpPr/>
          <p:nvPr/>
        </p:nvSpPr>
        <p:spPr>
          <a:xfrm>
            <a:off x="685800" y="4160520"/>
            <a:ext cx="2148840" cy="777240"/>
          </a:xfrm>
          <a:prstGeom prst="roundRect">
            <a:avLst/>
          </a:prstGeom>
          <a:solidFill>
            <a:srgbClr val="F1F4F7"/>
          </a:solidFill>
          <a:ln w="15240">
            <a:solidFill>
              <a:srgbClr val="718BA0"/>
            </a:solidFill>
          </a:ln>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r>
              <a:rPr sz="1400" b="1">
                <a:solidFill>
                  <a:srgbClr val="162B41"/>
                </a:solidFill>
                <a:latin typeface="Aptos"/>
              </a:rPr>
              <a:t>Industry Associations
+ Chambers</a:t>
            </a:r>
          </a:p>
        </p:txBody>
      </p:sp>
      <p:sp>
        <p:nvSpPr>
          <p:cNvPr id="29" name="Rounded Rectangle 28"/>
          <p:cNvSpPr/>
          <p:nvPr/>
        </p:nvSpPr>
        <p:spPr>
          <a:xfrm>
            <a:off x="4983480" y="4928616"/>
            <a:ext cx="2194560" cy="777240"/>
          </a:xfrm>
          <a:prstGeom prst="roundRect">
            <a:avLst/>
          </a:prstGeom>
          <a:solidFill>
            <a:srgbClr val="F1F4F7"/>
          </a:solidFill>
          <a:ln w="15240">
            <a:solidFill>
              <a:srgbClr val="718BA0"/>
            </a:solidFill>
          </a:ln>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r>
              <a:rPr sz="1400" b="1">
                <a:solidFill>
                  <a:srgbClr val="162B41"/>
                </a:solidFill>
                <a:latin typeface="Aptos"/>
              </a:rPr>
              <a:t>Students + Alumni</a:t>
            </a:r>
          </a:p>
        </p:txBody>
      </p:sp>
      <p:sp>
        <p:nvSpPr>
          <p:cNvPr id="30" name="Rounded Rectangle 29"/>
          <p:cNvSpPr/>
          <p:nvPr/>
        </p:nvSpPr>
        <p:spPr>
          <a:xfrm>
            <a:off x="9281160" y="4160520"/>
            <a:ext cx="2148840" cy="777240"/>
          </a:xfrm>
          <a:prstGeom prst="roundRect">
            <a:avLst/>
          </a:prstGeom>
          <a:solidFill>
            <a:srgbClr val="F1F4F7"/>
          </a:solidFill>
          <a:ln w="15240">
            <a:solidFill>
              <a:srgbClr val="718BA0"/>
            </a:solidFill>
          </a:ln>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r>
              <a:rPr sz="1400" b="1">
                <a:solidFill>
                  <a:srgbClr val="162B41"/>
                </a:solidFill>
                <a:latin typeface="Aptos"/>
              </a:rPr>
              <a:t>Workforce
Development</a:t>
            </a:r>
          </a:p>
        </p:txBody>
      </p:sp>
      <p:sp>
        <p:nvSpPr>
          <p:cNvPr id="31" name="Rounded Rectangle 30"/>
          <p:cNvSpPr/>
          <p:nvPr/>
        </p:nvSpPr>
        <p:spPr>
          <a:xfrm>
            <a:off x="9281160" y="2057400"/>
            <a:ext cx="2148840" cy="777240"/>
          </a:xfrm>
          <a:prstGeom prst="roundRect">
            <a:avLst/>
          </a:prstGeom>
          <a:solidFill>
            <a:srgbClr val="F1F4F7"/>
          </a:solidFill>
          <a:ln w="15240">
            <a:solidFill>
              <a:srgbClr val="718BA0"/>
            </a:solidFill>
          </a:ln>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r>
              <a:rPr sz="1400" b="1">
                <a:solidFill>
                  <a:srgbClr val="162B41"/>
                </a:solidFill>
                <a:latin typeface="Aptos"/>
              </a:rPr>
              <a:t>Economic
Development</a:t>
            </a:r>
          </a:p>
        </p:txBody>
      </p:sp>
      <p:cxnSp>
        <p:nvCxnSpPr>
          <p:cNvPr id="32" name="Connector 31"/>
          <p:cNvCxnSpPr>
            <a:cxnSpLocks/>
          </p:cNvCxnSpPr>
          <p:nvPr/>
        </p:nvCxnSpPr>
        <p:spPr>
          <a:xfrm flipH="1" flipV="1">
            <a:off x="2834640" y="2697480"/>
            <a:ext cx="2121408" cy="448056"/>
          </a:xfrm>
          <a:prstGeom prst="line">
            <a:avLst/>
          </a:prstGeom>
          <a:ln w="19050">
            <a:solidFill>
              <a:srgbClr val="718BA0"/>
            </a:solidFill>
          </a:ln>
        </p:spPr>
        <p:style>
          <a:lnRef idx="2">
            <a:schemeClr val="accent1"/>
          </a:lnRef>
          <a:fillRef idx="0">
            <a:schemeClr val="accent1"/>
          </a:fillRef>
          <a:effectRef idx="1">
            <a:schemeClr val="accent1"/>
          </a:effectRef>
          <a:fontRef idx="minor">
            <a:schemeClr val="tx1"/>
          </a:fontRef>
        </p:style>
      </p:cxnSp>
      <p:cxnSp>
        <p:nvCxnSpPr>
          <p:cNvPr id="33" name="Connector 32"/>
          <p:cNvCxnSpPr>
            <a:cxnSpLocks/>
          </p:cNvCxnSpPr>
          <p:nvPr/>
        </p:nvCxnSpPr>
        <p:spPr>
          <a:xfrm flipH="1">
            <a:off x="2834640" y="3648456"/>
            <a:ext cx="2103120" cy="630936"/>
          </a:xfrm>
          <a:prstGeom prst="line">
            <a:avLst/>
          </a:prstGeom>
          <a:ln w="19050">
            <a:solidFill>
              <a:srgbClr val="718BA0"/>
            </a:solidFill>
          </a:ln>
        </p:spPr>
        <p:style>
          <a:lnRef idx="2">
            <a:schemeClr val="accent1"/>
          </a:lnRef>
          <a:fillRef idx="0">
            <a:schemeClr val="accent1"/>
          </a:fillRef>
          <a:effectRef idx="1">
            <a:schemeClr val="accent1"/>
          </a:effectRef>
          <a:fontRef idx="minor">
            <a:schemeClr val="tx1"/>
          </a:fontRef>
        </p:style>
      </p:cxnSp>
      <p:cxnSp>
        <p:nvCxnSpPr>
          <p:cNvPr id="34" name="Connector 33"/>
          <p:cNvCxnSpPr>
            <a:cxnSpLocks/>
            <a:stCxn id="26" idx="4"/>
            <a:endCxn id="29" idx="0"/>
          </p:cNvCxnSpPr>
          <p:nvPr/>
        </p:nvCxnSpPr>
        <p:spPr>
          <a:xfrm>
            <a:off x="6080760" y="4069080"/>
            <a:ext cx="0" cy="859536"/>
          </a:xfrm>
          <a:prstGeom prst="line">
            <a:avLst/>
          </a:prstGeom>
          <a:ln w="19050">
            <a:solidFill>
              <a:srgbClr val="718BA0"/>
            </a:solidFill>
          </a:ln>
        </p:spPr>
        <p:style>
          <a:lnRef idx="2">
            <a:schemeClr val="accent1"/>
          </a:lnRef>
          <a:fillRef idx="0">
            <a:schemeClr val="accent1"/>
          </a:fillRef>
          <a:effectRef idx="1">
            <a:schemeClr val="accent1"/>
          </a:effectRef>
          <a:fontRef idx="minor">
            <a:schemeClr val="tx1"/>
          </a:fontRef>
        </p:style>
      </p:cxnSp>
      <p:cxnSp>
        <p:nvCxnSpPr>
          <p:cNvPr id="35" name="Connector 34"/>
          <p:cNvCxnSpPr>
            <a:cxnSpLocks/>
          </p:cNvCxnSpPr>
          <p:nvPr/>
        </p:nvCxnSpPr>
        <p:spPr>
          <a:xfrm>
            <a:off x="7178040" y="3739243"/>
            <a:ext cx="2148840" cy="595993"/>
          </a:xfrm>
          <a:prstGeom prst="line">
            <a:avLst/>
          </a:prstGeom>
          <a:ln w="19050">
            <a:solidFill>
              <a:srgbClr val="718BA0"/>
            </a:solidFill>
          </a:ln>
        </p:spPr>
        <p:style>
          <a:lnRef idx="2">
            <a:schemeClr val="accent1"/>
          </a:lnRef>
          <a:fillRef idx="0">
            <a:schemeClr val="accent1"/>
          </a:fillRef>
          <a:effectRef idx="1">
            <a:schemeClr val="accent1"/>
          </a:effectRef>
          <a:fontRef idx="minor">
            <a:schemeClr val="tx1"/>
          </a:fontRef>
        </p:style>
      </p:cxnSp>
      <p:cxnSp>
        <p:nvCxnSpPr>
          <p:cNvPr id="36" name="Connector 35"/>
          <p:cNvCxnSpPr>
            <a:cxnSpLocks/>
          </p:cNvCxnSpPr>
          <p:nvPr/>
        </p:nvCxnSpPr>
        <p:spPr>
          <a:xfrm flipV="1">
            <a:off x="7149738" y="2569464"/>
            <a:ext cx="2177142" cy="562356"/>
          </a:xfrm>
          <a:prstGeom prst="line">
            <a:avLst/>
          </a:prstGeom>
          <a:ln w="19050">
            <a:solidFill>
              <a:srgbClr val="718BA0"/>
            </a:solidFill>
          </a:ln>
        </p:spPr>
        <p:style>
          <a:lnRef idx="2">
            <a:schemeClr val="accent1"/>
          </a:lnRef>
          <a:fillRef idx="0">
            <a:schemeClr val="accent1"/>
          </a:fillRef>
          <a:effectRef idx="1">
            <a:schemeClr val="accent1"/>
          </a:effectRef>
          <a:fontRef idx="minor">
            <a:schemeClr val="tx1"/>
          </a:fontRef>
        </p:style>
      </p:cxnSp>
      <p:sp>
        <p:nvSpPr>
          <p:cNvPr id="37" name="Rounded Rectangle 36"/>
          <p:cNvSpPr/>
          <p:nvPr/>
        </p:nvSpPr>
        <p:spPr>
          <a:xfrm>
            <a:off x="914400" y="5742432"/>
            <a:ext cx="1938528" cy="502920"/>
          </a:xfrm>
          <a:prstGeom prst="roundRect">
            <a:avLst/>
          </a:prstGeom>
          <a:solidFill>
            <a:srgbClr val="FFFFFF"/>
          </a:solidFill>
          <a:ln w="15240">
            <a:solidFill>
              <a:srgbClr val="C7D1DB"/>
            </a:solidFill>
          </a:ln>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r>
              <a:rPr sz="1000" b="1">
                <a:solidFill>
                  <a:srgbClr val="2D5E87"/>
                </a:solidFill>
                <a:latin typeface="Aptos"/>
              </a:rPr>
              <a:t>LISTEN</a:t>
            </a:r>
          </a:p>
        </p:txBody>
      </p:sp>
      <p:sp>
        <p:nvSpPr>
          <p:cNvPr id="38" name="TextBox 37"/>
          <p:cNvSpPr txBox="1"/>
          <p:nvPr/>
        </p:nvSpPr>
        <p:spPr>
          <a:xfrm>
            <a:off x="2852928" y="5769864"/>
            <a:ext cx="164592" cy="438912"/>
          </a:xfrm>
          <a:prstGeom prst="rect">
            <a:avLst/>
          </a:prstGeom>
          <a:noFill/>
        </p:spPr>
        <p:txBody>
          <a:bodyPr wrap="none" lIns="36576" tIns="18288" rIns="36576" bIns="18288" anchor="ctr">
            <a:spAutoFit/>
          </a:bodyPr>
          <a:lstStyle/>
          <a:p>
            <a:pPr algn="ctr"/>
            <a:r>
              <a:rPr sz="2000" b="1">
                <a:solidFill>
                  <a:srgbClr val="718BA0"/>
                </a:solidFill>
                <a:latin typeface="Aptos"/>
              </a:rPr>
              <a:t>›</a:t>
            </a:r>
          </a:p>
        </p:txBody>
      </p:sp>
      <p:sp>
        <p:nvSpPr>
          <p:cNvPr id="39" name="Rounded Rectangle 38"/>
          <p:cNvSpPr/>
          <p:nvPr/>
        </p:nvSpPr>
        <p:spPr>
          <a:xfrm>
            <a:off x="3017520" y="5742432"/>
            <a:ext cx="1938528" cy="502920"/>
          </a:xfrm>
          <a:prstGeom prst="roundRect">
            <a:avLst/>
          </a:prstGeom>
          <a:solidFill>
            <a:srgbClr val="FFFFFF"/>
          </a:solidFill>
          <a:ln w="15240">
            <a:solidFill>
              <a:srgbClr val="C7D1DB"/>
            </a:solidFill>
          </a:ln>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r>
              <a:rPr sz="1000" b="1">
                <a:solidFill>
                  <a:srgbClr val="2D5E87"/>
                </a:solidFill>
                <a:latin typeface="Aptos"/>
              </a:rPr>
              <a:t>IDENTIFY GAPS</a:t>
            </a:r>
          </a:p>
        </p:txBody>
      </p:sp>
      <p:sp>
        <p:nvSpPr>
          <p:cNvPr id="40" name="TextBox 39"/>
          <p:cNvSpPr txBox="1"/>
          <p:nvPr/>
        </p:nvSpPr>
        <p:spPr>
          <a:xfrm>
            <a:off x="4956048" y="5769864"/>
            <a:ext cx="164592" cy="438912"/>
          </a:xfrm>
          <a:prstGeom prst="rect">
            <a:avLst/>
          </a:prstGeom>
          <a:noFill/>
        </p:spPr>
        <p:txBody>
          <a:bodyPr wrap="none" lIns="36576" tIns="18288" rIns="36576" bIns="18288" anchor="ctr">
            <a:spAutoFit/>
          </a:bodyPr>
          <a:lstStyle/>
          <a:p>
            <a:pPr algn="ctr"/>
            <a:r>
              <a:rPr sz="2000" b="1">
                <a:solidFill>
                  <a:srgbClr val="718BA0"/>
                </a:solidFill>
                <a:latin typeface="Aptos"/>
              </a:rPr>
              <a:t>›</a:t>
            </a:r>
          </a:p>
        </p:txBody>
      </p:sp>
      <p:sp>
        <p:nvSpPr>
          <p:cNvPr id="41" name="Rounded Rectangle 40"/>
          <p:cNvSpPr/>
          <p:nvPr/>
        </p:nvSpPr>
        <p:spPr>
          <a:xfrm>
            <a:off x="5120640" y="5742432"/>
            <a:ext cx="1938528" cy="502920"/>
          </a:xfrm>
          <a:prstGeom prst="roundRect">
            <a:avLst/>
          </a:prstGeom>
          <a:solidFill>
            <a:srgbClr val="FFFFFF"/>
          </a:solidFill>
          <a:ln w="15240">
            <a:solidFill>
              <a:srgbClr val="C7D1DB"/>
            </a:solidFill>
          </a:ln>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r>
              <a:rPr sz="1000" b="1">
                <a:solidFill>
                  <a:srgbClr val="2D5E87"/>
                </a:solidFill>
                <a:latin typeface="Aptos"/>
              </a:rPr>
              <a:t>CO-DEVELOP</a:t>
            </a:r>
          </a:p>
        </p:txBody>
      </p:sp>
      <p:sp>
        <p:nvSpPr>
          <p:cNvPr id="42" name="TextBox 41"/>
          <p:cNvSpPr txBox="1"/>
          <p:nvPr/>
        </p:nvSpPr>
        <p:spPr>
          <a:xfrm>
            <a:off x="7059168" y="5769864"/>
            <a:ext cx="164592" cy="438912"/>
          </a:xfrm>
          <a:prstGeom prst="rect">
            <a:avLst/>
          </a:prstGeom>
          <a:noFill/>
        </p:spPr>
        <p:txBody>
          <a:bodyPr wrap="none" lIns="36576" tIns="18288" rIns="36576" bIns="18288" anchor="ctr">
            <a:spAutoFit/>
          </a:bodyPr>
          <a:lstStyle/>
          <a:p>
            <a:pPr algn="ctr"/>
            <a:r>
              <a:rPr sz="2000" b="1">
                <a:solidFill>
                  <a:srgbClr val="718BA0"/>
                </a:solidFill>
                <a:latin typeface="Aptos"/>
              </a:rPr>
              <a:t>›</a:t>
            </a:r>
          </a:p>
        </p:txBody>
      </p:sp>
      <p:sp>
        <p:nvSpPr>
          <p:cNvPr id="43" name="Rounded Rectangle 42"/>
          <p:cNvSpPr/>
          <p:nvPr/>
        </p:nvSpPr>
        <p:spPr>
          <a:xfrm>
            <a:off x="7223760" y="5742432"/>
            <a:ext cx="1938528" cy="502920"/>
          </a:xfrm>
          <a:prstGeom prst="roundRect">
            <a:avLst/>
          </a:prstGeom>
          <a:solidFill>
            <a:srgbClr val="FFFFFF"/>
          </a:solidFill>
          <a:ln w="15240">
            <a:solidFill>
              <a:srgbClr val="C7D1DB"/>
            </a:solidFill>
          </a:ln>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r>
              <a:rPr sz="1000" b="1">
                <a:solidFill>
                  <a:srgbClr val="2D5E87"/>
                </a:solidFill>
                <a:latin typeface="Aptos"/>
              </a:rPr>
              <a:t>DELIVER</a:t>
            </a:r>
          </a:p>
        </p:txBody>
      </p:sp>
      <p:sp>
        <p:nvSpPr>
          <p:cNvPr id="44" name="TextBox 43"/>
          <p:cNvSpPr txBox="1"/>
          <p:nvPr/>
        </p:nvSpPr>
        <p:spPr>
          <a:xfrm>
            <a:off x="9162288" y="5769864"/>
            <a:ext cx="164592" cy="438912"/>
          </a:xfrm>
          <a:prstGeom prst="rect">
            <a:avLst/>
          </a:prstGeom>
          <a:noFill/>
        </p:spPr>
        <p:txBody>
          <a:bodyPr wrap="none" lIns="36576" tIns="18288" rIns="36576" bIns="18288" anchor="ctr">
            <a:spAutoFit/>
          </a:bodyPr>
          <a:lstStyle/>
          <a:p>
            <a:pPr algn="ctr"/>
            <a:r>
              <a:rPr sz="2000" b="1">
                <a:solidFill>
                  <a:srgbClr val="718BA0"/>
                </a:solidFill>
                <a:latin typeface="Aptos"/>
              </a:rPr>
              <a:t>›</a:t>
            </a:r>
          </a:p>
        </p:txBody>
      </p:sp>
      <p:sp>
        <p:nvSpPr>
          <p:cNvPr id="45" name="Rounded Rectangle 44"/>
          <p:cNvSpPr/>
          <p:nvPr/>
        </p:nvSpPr>
        <p:spPr>
          <a:xfrm>
            <a:off x="9326880" y="5742432"/>
            <a:ext cx="1938528" cy="502920"/>
          </a:xfrm>
          <a:prstGeom prst="roundRect">
            <a:avLst/>
          </a:prstGeom>
          <a:solidFill>
            <a:srgbClr val="FFFFFF"/>
          </a:solidFill>
          <a:ln w="15240">
            <a:solidFill>
              <a:srgbClr val="C7D1DB"/>
            </a:solidFill>
          </a:ln>
        </p:spPr>
        <p:style>
          <a:lnRef idx="1">
            <a:schemeClr val="accent1"/>
          </a:lnRef>
          <a:fillRef idx="3">
            <a:schemeClr val="accent1"/>
          </a:fillRef>
          <a:effectRef idx="2">
            <a:schemeClr val="accent1"/>
          </a:effectRef>
          <a:fontRef idx="minor">
            <a:schemeClr val="lt1"/>
          </a:fontRef>
        </p:style>
        <p:txBody>
          <a:bodyPr lIns="73152" rIns="73152" rtlCol="0" anchor="ctr"/>
          <a:lstStyle/>
          <a:p>
            <a:pPr algn="ctr"/>
            <a:r>
              <a:rPr sz="1000" b="1">
                <a:solidFill>
                  <a:srgbClr val="2D5E87"/>
                </a:solidFill>
                <a:latin typeface="Aptos"/>
              </a:rPr>
              <a:t>FEEDBACK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11480"/>
            <a:ext cx="3291840" cy="201168"/>
          </a:xfrm>
          <a:prstGeom prst="rect">
            <a:avLst/>
          </a:prstGeom>
          <a:noFill/>
          <a:ln/>
        </p:spPr>
        <p:txBody>
          <a:bodyPr wrap="square" lIns="0" tIns="0" rIns="0" bIns="0" rtlCol="0" anchor="ctr"/>
          <a:lstStyle/>
          <a:p>
            <a:pPr marL="0" indent="0">
              <a:buNone/>
            </a:pPr>
            <a:r>
              <a:rPr lang="en-US" sz="1000" b="1" kern="0" spc="140" dirty="0">
                <a:solidFill>
                  <a:srgbClr val="E85D3F"/>
                </a:solidFill>
              </a:rPr>
              <a:t>VALUE PROPOSITION</a:t>
            </a:r>
            <a:endParaRPr lang="en-US" sz="1000" dirty="0"/>
          </a:p>
        </p:txBody>
      </p:sp>
      <p:sp>
        <p:nvSpPr>
          <p:cNvPr id="3" name="Text 1"/>
          <p:cNvSpPr/>
          <p:nvPr/>
        </p:nvSpPr>
        <p:spPr>
          <a:xfrm>
            <a:off x="548640" y="694944"/>
            <a:ext cx="11018520" cy="530352"/>
          </a:xfrm>
          <a:prstGeom prst="rect">
            <a:avLst/>
          </a:prstGeom>
          <a:noFill/>
          <a:ln/>
        </p:spPr>
        <p:txBody>
          <a:bodyPr wrap="square" lIns="0" tIns="0" rIns="0" bIns="0" rtlCol="0" anchor="ctr"/>
          <a:lstStyle/>
          <a:p>
            <a:pPr marL="0" indent="0">
              <a:buNone/>
            </a:pPr>
            <a:r>
              <a:rPr lang="en-US" sz="2700" b="1" dirty="0">
                <a:solidFill>
                  <a:srgbClr val="18312B"/>
                </a:solidFill>
              </a:rPr>
              <a:t>Make the partnership easy to understand</a:t>
            </a:r>
            <a:endParaRPr lang="en-US" sz="2700" dirty="0"/>
          </a:p>
        </p:txBody>
      </p:sp>
      <p:sp>
        <p:nvSpPr>
          <p:cNvPr id="4" name="Text 2"/>
          <p:cNvSpPr/>
          <p:nvPr/>
        </p:nvSpPr>
        <p:spPr>
          <a:xfrm>
            <a:off x="566928" y="1298448"/>
            <a:ext cx="10698480" cy="384048"/>
          </a:xfrm>
          <a:prstGeom prst="rect">
            <a:avLst/>
          </a:prstGeom>
          <a:noFill/>
          <a:ln/>
        </p:spPr>
        <p:txBody>
          <a:bodyPr wrap="square" lIns="0" tIns="0" rIns="0" bIns="0" rtlCol="0" anchor="ctr"/>
          <a:lstStyle/>
          <a:p>
            <a:pPr marL="0" indent="0">
              <a:buNone/>
            </a:pPr>
            <a:r>
              <a:rPr lang="en-US" sz="1300" dirty="0">
                <a:solidFill>
                  <a:srgbClr val="66706B"/>
                </a:solidFill>
              </a:rPr>
              <a:t>The message to industry must lead with business value—not institutional process.</a:t>
            </a:r>
            <a:endParaRPr lang="en-US" sz="1300" dirty="0"/>
          </a:p>
        </p:txBody>
      </p:sp>
      <p:sp>
        <p:nvSpPr>
          <p:cNvPr id="5" name="Shape 3"/>
          <p:cNvSpPr/>
          <p:nvPr/>
        </p:nvSpPr>
        <p:spPr>
          <a:xfrm>
            <a:off x="685800" y="1874520"/>
            <a:ext cx="10835640" cy="914400"/>
          </a:xfrm>
          <a:prstGeom prst="roundRect">
            <a:avLst/>
          </a:prstGeom>
          <a:solidFill>
            <a:srgbClr val="102A25"/>
          </a:solidFill>
          <a:ln w="12700">
            <a:solidFill>
              <a:srgbClr val="102A25"/>
            </a:solidFill>
            <a:prstDash val="solid"/>
          </a:ln>
        </p:spPr>
      </p:sp>
      <p:sp>
        <p:nvSpPr>
          <p:cNvPr id="6" name="Text 4"/>
          <p:cNvSpPr/>
          <p:nvPr/>
        </p:nvSpPr>
        <p:spPr>
          <a:xfrm>
            <a:off x="1051560" y="2185416"/>
            <a:ext cx="10104120" cy="274320"/>
          </a:xfrm>
          <a:prstGeom prst="rect">
            <a:avLst/>
          </a:prstGeom>
          <a:noFill/>
          <a:ln/>
        </p:spPr>
        <p:txBody>
          <a:bodyPr wrap="square" lIns="0" tIns="0" rIns="0" bIns="0" rtlCol="0" anchor="ctr"/>
          <a:lstStyle/>
          <a:p>
            <a:pPr marL="0" indent="0" algn="ctr">
              <a:buNone/>
            </a:pPr>
            <a:r>
              <a:rPr lang="en-US" sz="2300" b="1" dirty="0">
                <a:solidFill>
                  <a:srgbClr val="FFFFFF"/>
                </a:solidFill>
              </a:rPr>
              <a:t>“WE ARE YOUR WORKFORCE TRAINING PARTNER.”</a:t>
            </a:r>
            <a:endParaRPr lang="en-US" sz="2300" dirty="0"/>
          </a:p>
        </p:txBody>
      </p:sp>
      <p:sp>
        <p:nvSpPr>
          <p:cNvPr id="7" name="Shape 5"/>
          <p:cNvSpPr/>
          <p:nvPr/>
        </p:nvSpPr>
        <p:spPr>
          <a:xfrm>
            <a:off x="685800" y="3246120"/>
            <a:ext cx="5138928" cy="1005840"/>
          </a:xfrm>
          <a:prstGeom prst="roundRect">
            <a:avLst>
              <a:gd name="adj" fmla="val 5455"/>
            </a:avLst>
          </a:prstGeom>
          <a:solidFill>
            <a:srgbClr val="FFFFFF"/>
          </a:solidFill>
          <a:ln w="12700">
            <a:solidFill>
              <a:srgbClr val="D8D4CB"/>
            </a:solidFill>
            <a:prstDash val="solid"/>
          </a:ln>
        </p:spPr>
      </p:sp>
      <p:sp>
        <p:nvSpPr>
          <p:cNvPr id="8" name="Shape 6"/>
          <p:cNvSpPr/>
          <p:nvPr/>
        </p:nvSpPr>
        <p:spPr>
          <a:xfrm>
            <a:off x="685800" y="3246120"/>
            <a:ext cx="73152" cy="1005840"/>
          </a:xfrm>
          <a:prstGeom prst="rect">
            <a:avLst/>
          </a:prstGeom>
          <a:solidFill>
            <a:srgbClr val="1F5B4F"/>
          </a:solidFill>
          <a:ln w="12700">
            <a:solidFill>
              <a:srgbClr val="1F5B4F"/>
            </a:solidFill>
            <a:prstDash val="solid"/>
          </a:ln>
        </p:spPr>
      </p:sp>
      <p:sp>
        <p:nvSpPr>
          <p:cNvPr id="9" name="Text 7"/>
          <p:cNvSpPr/>
          <p:nvPr/>
        </p:nvSpPr>
        <p:spPr>
          <a:xfrm>
            <a:off x="905256" y="3429000"/>
            <a:ext cx="4727448" cy="256032"/>
          </a:xfrm>
          <a:prstGeom prst="rect">
            <a:avLst/>
          </a:prstGeom>
          <a:noFill/>
          <a:ln/>
        </p:spPr>
        <p:txBody>
          <a:bodyPr wrap="square" lIns="0" tIns="0" rIns="0" bIns="0" rtlCol="0" anchor="ctr"/>
          <a:lstStyle/>
          <a:p>
            <a:pPr marL="0" indent="0">
              <a:buNone/>
            </a:pPr>
            <a:r>
              <a:rPr lang="en-US" sz="1500" b="1" dirty="0">
                <a:solidFill>
                  <a:srgbClr val="18312B"/>
                </a:solidFill>
              </a:rPr>
              <a:t>LOWER TRAINING BURDEN</a:t>
            </a:r>
            <a:endParaRPr lang="en-US" sz="1500" dirty="0"/>
          </a:p>
        </p:txBody>
      </p:sp>
      <p:sp>
        <p:nvSpPr>
          <p:cNvPr id="10" name="Text 8"/>
          <p:cNvSpPr/>
          <p:nvPr/>
        </p:nvSpPr>
        <p:spPr>
          <a:xfrm>
            <a:off x="905256" y="3794760"/>
            <a:ext cx="4718304" cy="292608"/>
          </a:xfrm>
          <a:prstGeom prst="rect">
            <a:avLst/>
          </a:prstGeom>
          <a:noFill/>
          <a:ln/>
        </p:spPr>
        <p:txBody>
          <a:bodyPr wrap="square" lIns="0" tIns="0" rIns="0" bIns="0" rtlCol="0" anchor="t"/>
          <a:lstStyle/>
          <a:p>
            <a:pPr marL="0" indent="0">
              <a:buNone/>
            </a:pPr>
            <a:r>
              <a:rPr lang="en-US" sz="1150" dirty="0">
                <a:solidFill>
                  <a:srgbClr val="66706B"/>
                </a:solidFill>
              </a:rPr>
              <a:t>Use the school’s facilities, instructors and systems instead of building everything internally.</a:t>
            </a:r>
            <a:endParaRPr lang="en-US" sz="1150" dirty="0"/>
          </a:p>
        </p:txBody>
      </p:sp>
      <p:sp>
        <p:nvSpPr>
          <p:cNvPr id="11" name="Shape 9"/>
          <p:cNvSpPr/>
          <p:nvPr/>
        </p:nvSpPr>
        <p:spPr>
          <a:xfrm>
            <a:off x="6217920" y="3246120"/>
            <a:ext cx="5138928" cy="1005840"/>
          </a:xfrm>
          <a:prstGeom prst="roundRect">
            <a:avLst>
              <a:gd name="adj" fmla="val 5455"/>
            </a:avLst>
          </a:prstGeom>
          <a:solidFill>
            <a:srgbClr val="FFFFFF"/>
          </a:solidFill>
          <a:ln w="12700">
            <a:solidFill>
              <a:srgbClr val="D8D4CB"/>
            </a:solidFill>
            <a:prstDash val="solid"/>
          </a:ln>
        </p:spPr>
      </p:sp>
      <p:sp>
        <p:nvSpPr>
          <p:cNvPr id="12" name="Shape 10"/>
          <p:cNvSpPr/>
          <p:nvPr/>
        </p:nvSpPr>
        <p:spPr>
          <a:xfrm>
            <a:off x="6217920" y="3246120"/>
            <a:ext cx="73152" cy="1005840"/>
          </a:xfrm>
          <a:prstGeom prst="rect">
            <a:avLst/>
          </a:prstGeom>
          <a:solidFill>
            <a:srgbClr val="E85D3F"/>
          </a:solidFill>
          <a:ln w="12700">
            <a:solidFill>
              <a:srgbClr val="E85D3F"/>
            </a:solidFill>
            <a:prstDash val="solid"/>
          </a:ln>
        </p:spPr>
      </p:sp>
      <p:sp>
        <p:nvSpPr>
          <p:cNvPr id="13" name="Text 11"/>
          <p:cNvSpPr/>
          <p:nvPr/>
        </p:nvSpPr>
        <p:spPr>
          <a:xfrm>
            <a:off x="6437376" y="3429000"/>
            <a:ext cx="4727448" cy="256032"/>
          </a:xfrm>
          <a:prstGeom prst="rect">
            <a:avLst/>
          </a:prstGeom>
          <a:noFill/>
          <a:ln/>
        </p:spPr>
        <p:txBody>
          <a:bodyPr wrap="square" lIns="0" tIns="0" rIns="0" bIns="0" rtlCol="0" anchor="ctr"/>
          <a:lstStyle/>
          <a:p>
            <a:pPr marL="0" indent="0">
              <a:buNone/>
            </a:pPr>
            <a:r>
              <a:rPr lang="en-US" sz="1500" b="1" dirty="0">
                <a:solidFill>
                  <a:srgbClr val="18312B"/>
                </a:solidFill>
              </a:rPr>
              <a:t>BETTER TALENT PIPELINE</a:t>
            </a:r>
            <a:endParaRPr lang="en-US" sz="1500" dirty="0"/>
          </a:p>
        </p:txBody>
      </p:sp>
      <p:sp>
        <p:nvSpPr>
          <p:cNvPr id="14" name="Text 12"/>
          <p:cNvSpPr/>
          <p:nvPr/>
        </p:nvSpPr>
        <p:spPr>
          <a:xfrm>
            <a:off x="6437376" y="3794760"/>
            <a:ext cx="4718304" cy="292608"/>
          </a:xfrm>
          <a:prstGeom prst="rect">
            <a:avLst/>
          </a:prstGeom>
          <a:noFill/>
          <a:ln/>
        </p:spPr>
        <p:txBody>
          <a:bodyPr wrap="square" lIns="0" tIns="0" rIns="0" bIns="0" rtlCol="0" anchor="t"/>
          <a:lstStyle/>
          <a:p>
            <a:pPr marL="0" indent="0">
              <a:buNone/>
            </a:pPr>
            <a:r>
              <a:rPr lang="en-US" sz="1150" dirty="0">
                <a:solidFill>
                  <a:srgbClr val="66706B"/>
                </a:solidFill>
              </a:rPr>
              <a:t>Connect employers with trained adults who understand current industry expectations.</a:t>
            </a:r>
            <a:endParaRPr lang="en-US" sz="1150" dirty="0"/>
          </a:p>
        </p:txBody>
      </p:sp>
      <p:sp>
        <p:nvSpPr>
          <p:cNvPr id="15" name="Shape 13"/>
          <p:cNvSpPr/>
          <p:nvPr/>
        </p:nvSpPr>
        <p:spPr>
          <a:xfrm>
            <a:off x="685800" y="4544568"/>
            <a:ext cx="5138928" cy="1005840"/>
          </a:xfrm>
          <a:prstGeom prst="roundRect">
            <a:avLst>
              <a:gd name="adj" fmla="val 5455"/>
            </a:avLst>
          </a:prstGeom>
          <a:solidFill>
            <a:srgbClr val="FFFFFF"/>
          </a:solidFill>
          <a:ln w="12700">
            <a:solidFill>
              <a:srgbClr val="D8D4CB"/>
            </a:solidFill>
            <a:prstDash val="solid"/>
          </a:ln>
        </p:spPr>
      </p:sp>
      <p:sp>
        <p:nvSpPr>
          <p:cNvPr id="16" name="Shape 14"/>
          <p:cNvSpPr/>
          <p:nvPr/>
        </p:nvSpPr>
        <p:spPr>
          <a:xfrm>
            <a:off x="685800" y="4544568"/>
            <a:ext cx="73152" cy="1005840"/>
          </a:xfrm>
          <a:prstGeom prst="rect">
            <a:avLst/>
          </a:prstGeom>
          <a:solidFill>
            <a:srgbClr val="1F5B4F"/>
          </a:solidFill>
          <a:ln w="12700">
            <a:solidFill>
              <a:srgbClr val="1F5B4F"/>
            </a:solidFill>
            <a:prstDash val="solid"/>
          </a:ln>
        </p:spPr>
      </p:sp>
      <p:sp>
        <p:nvSpPr>
          <p:cNvPr id="17" name="Text 15"/>
          <p:cNvSpPr/>
          <p:nvPr/>
        </p:nvSpPr>
        <p:spPr>
          <a:xfrm>
            <a:off x="905256" y="4727448"/>
            <a:ext cx="4727448" cy="256032"/>
          </a:xfrm>
          <a:prstGeom prst="rect">
            <a:avLst/>
          </a:prstGeom>
          <a:noFill/>
          <a:ln/>
        </p:spPr>
        <p:txBody>
          <a:bodyPr wrap="square" lIns="0" tIns="0" rIns="0" bIns="0" rtlCol="0" anchor="ctr"/>
          <a:lstStyle/>
          <a:p>
            <a:pPr marL="0" indent="0">
              <a:buNone/>
            </a:pPr>
            <a:r>
              <a:rPr lang="en-US" sz="1500" b="1" dirty="0">
                <a:solidFill>
                  <a:srgbClr val="18312B"/>
                </a:solidFill>
              </a:rPr>
              <a:t>FASTER RESPONSE</a:t>
            </a:r>
            <a:endParaRPr lang="en-US" sz="1500" dirty="0"/>
          </a:p>
        </p:txBody>
      </p:sp>
      <p:sp>
        <p:nvSpPr>
          <p:cNvPr id="18" name="Text 16"/>
          <p:cNvSpPr/>
          <p:nvPr/>
        </p:nvSpPr>
        <p:spPr>
          <a:xfrm>
            <a:off x="905256" y="5093208"/>
            <a:ext cx="4718304" cy="292608"/>
          </a:xfrm>
          <a:prstGeom prst="rect">
            <a:avLst/>
          </a:prstGeom>
          <a:noFill/>
          <a:ln/>
        </p:spPr>
        <p:txBody>
          <a:bodyPr wrap="square" lIns="0" tIns="0" rIns="0" bIns="0" rtlCol="0" anchor="t"/>
          <a:lstStyle/>
          <a:p>
            <a:pPr marL="0" indent="0">
              <a:buNone/>
            </a:pPr>
            <a:r>
              <a:rPr lang="en-US" sz="1150" dirty="0">
                <a:solidFill>
                  <a:srgbClr val="66706B"/>
                </a:solidFill>
              </a:rPr>
              <a:t>Create targeted modules around immediate skill gaps and emerging needs.</a:t>
            </a:r>
            <a:endParaRPr lang="en-US" sz="1150" dirty="0"/>
          </a:p>
        </p:txBody>
      </p:sp>
      <p:sp>
        <p:nvSpPr>
          <p:cNvPr id="19" name="Shape 17"/>
          <p:cNvSpPr/>
          <p:nvPr/>
        </p:nvSpPr>
        <p:spPr>
          <a:xfrm>
            <a:off x="6217920" y="4544568"/>
            <a:ext cx="5138928" cy="1005840"/>
          </a:xfrm>
          <a:prstGeom prst="roundRect">
            <a:avLst>
              <a:gd name="adj" fmla="val 5455"/>
            </a:avLst>
          </a:prstGeom>
          <a:solidFill>
            <a:srgbClr val="FFFFFF"/>
          </a:solidFill>
          <a:ln w="12700">
            <a:solidFill>
              <a:srgbClr val="D8D4CB"/>
            </a:solidFill>
            <a:prstDash val="solid"/>
          </a:ln>
        </p:spPr>
      </p:sp>
      <p:sp>
        <p:nvSpPr>
          <p:cNvPr id="20" name="Shape 18"/>
          <p:cNvSpPr/>
          <p:nvPr/>
        </p:nvSpPr>
        <p:spPr>
          <a:xfrm>
            <a:off x="6217920" y="4544568"/>
            <a:ext cx="73152" cy="1005840"/>
          </a:xfrm>
          <a:prstGeom prst="rect">
            <a:avLst/>
          </a:prstGeom>
          <a:solidFill>
            <a:srgbClr val="E85D3F"/>
          </a:solidFill>
          <a:ln w="12700">
            <a:solidFill>
              <a:srgbClr val="E85D3F"/>
            </a:solidFill>
            <a:prstDash val="solid"/>
          </a:ln>
        </p:spPr>
      </p:sp>
      <p:sp>
        <p:nvSpPr>
          <p:cNvPr id="21" name="Text 19"/>
          <p:cNvSpPr/>
          <p:nvPr/>
        </p:nvSpPr>
        <p:spPr>
          <a:xfrm>
            <a:off x="6437376" y="4727448"/>
            <a:ext cx="4727448" cy="256032"/>
          </a:xfrm>
          <a:prstGeom prst="rect">
            <a:avLst/>
          </a:prstGeom>
          <a:noFill/>
          <a:ln/>
        </p:spPr>
        <p:txBody>
          <a:bodyPr wrap="square" lIns="0" tIns="0" rIns="0" bIns="0" rtlCol="0" anchor="ctr"/>
          <a:lstStyle/>
          <a:p>
            <a:pPr marL="0" indent="0">
              <a:buNone/>
            </a:pPr>
            <a:r>
              <a:rPr lang="en-US" sz="1500" b="1" dirty="0">
                <a:solidFill>
                  <a:srgbClr val="18312B"/>
                </a:solidFill>
              </a:rPr>
              <a:t>VISIBLE ROI</a:t>
            </a:r>
            <a:endParaRPr lang="en-US" sz="1500" dirty="0"/>
          </a:p>
        </p:txBody>
      </p:sp>
      <p:sp>
        <p:nvSpPr>
          <p:cNvPr id="22" name="Text 20"/>
          <p:cNvSpPr/>
          <p:nvPr/>
        </p:nvSpPr>
        <p:spPr>
          <a:xfrm>
            <a:off x="6437376" y="5093208"/>
            <a:ext cx="4718304" cy="292608"/>
          </a:xfrm>
          <a:prstGeom prst="rect">
            <a:avLst/>
          </a:prstGeom>
          <a:noFill/>
          <a:ln/>
        </p:spPr>
        <p:txBody>
          <a:bodyPr wrap="square" lIns="0" tIns="0" rIns="0" bIns="0" rtlCol="0" anchor="t"/>
          <a:lstStyle/>
          <a:p>
            <a:pPr marL="0" indent="0">
              <a:buNone/>
            </a:pPr>
            <a:r>
              <a:rPr lang="en-US" sz="1150" dirty="0">
                <a:solidFill>
                  <a:srgbClr val="66706B"/>
                </a:solidFill>
              </a:rPr>
              <a:t>Track placement, satisfaction, completion and repeat business to prove value.</a:t>
            </a:r>
            <a:endParaRPr lang="en-US" sz="1150" dirty="0"/>
          </a:p>
        </p:txBody>
      </p:sp>
      <p:sp>
        <p:nvSpPr>
          <p:cNvPr id="25" name="Slide Number Placeholder 0"/>
          <p:cNvSpPr>
            <a:spLocks noGrp="1"/>
          </p:cNvSpPr>
          <p:nvPr>
            <p:ph type="sldNum" sz="quarter" idx="4294967295"/>
          </p:nvPr>
        </p:nvSpPr>
        <p:spPr>
          <a:xfrm>
            <a:off x="11722608" y="6501384"/>
            <a:ext cx="228600"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6706B"/>
                </a:solidFill>
              </a:defRPr>
            </a:lvl1pPr>
          </a:lstStyle>
          <a:p>
            <a:pPr algn="r"/>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11480"/>
            <a:ext cx="3291840" cy="201168"/>
          </a:xfrm>
          <a:prstGeom prst="rect">
            <a:avLst/>
          </a:prstGeom>
          <a:noFill/>
          <a:ln/>
        </p:spPr>
        <p:txBody>
          <a:bodyPr wrap="square" lIns="0" tIns="0" rIns="0" bIns="0" rtlCol="0" anchor="ctr"/>
          <a:lstStyle/>
          <a:p>
            <a:pPr marL="0" indent="0">
              <a:buNone/>
            </a:pPr>
            <a:r>
              <a:rPr lang="en-US" sz="1000" b="1" kern="0" spc="140" dirty="0">
                <a:solidFill>
                  <a:srgbClr val="E85D3F"/>
                </a:solidFill>
              </a:rPr>
              <a:t>FROM CONCEPT TO LAUNCH</a:t>
            </a:r>
            <a:endParaRPr lang="en-US" sz="1000" dirty="0"/>
          </a:p>
        </p:txBody>
      </p:sp>
      <p:sp>
        <p:nvSpPr>
          <p:cNvPr id="3" name="Text 1"/>
          <p:cNvSpPr/>
          <p:nvPr/>
        </p:nvSpPr>
        <p:spPr>
          <a:xfrm>
            <a:off x="548640" y="694944"/>
            <a:ext cx="11018520" cy="530352"/>
          </a:xfrm>
          <a:prstGeom prst="rect">
            <a:avLst/>
          </a:prstGeom>
          <a:noFill/>
          <a:ln/>
        </p:spPr>
        <p:txBody>
          <a:bodyPr wrap="square" lIns="0" tIns="0" rIns="0" bIns="0" rtlCol="0" anchor="ctr"/>
          <a:lstStyle/>
          <a:p>
            <a:pPr marL="0" indent="0">
              <a:buNone/>
            </a:pPr>
            <a:r>
              <a:rPr lang="en-US" sz="2700" b="1" dirty="0">
                <a:solidFill>
                  <a:srgbClr val="18312B"/>
                </a:solidFill>
              </a:rPr>
              <a:t>Start narrow. Prove value. Scale what works.</a:t>
            </a:r>
            <a:endParaRPr lang="en-US" sz="2700" dirty="0"/>
          </a:p>
        </p:txBody>
      </p:sp>
      <p:sp>
        <p:nvSpPr>
          <p:cNvPr id="4" name="Text 2"/>
          <p:cNvSpPr/>
          <p:nvPr/>
        </p:nvSpPr>
        <p:spPr>
          <a:xfrm>
            <a:off x="566928" y="1298448"/>
            <a:ext cx="10698480" cy="384048"/>
          </a:xfrm>
          <a:prstGeom prst="rect">
            <a:avLst/>
          </a:prstGeom>
          <a:noFill/>
          <a:ln/>
        </p:spPr>
        <p:txBody>
          <a:bodyPr wrap="square" lIns="0" tIns="0" rIns="0" bIns="0" rtlCol="0" anchor="ctr"/>
          <a:lstStyle/>
          <a:p>
            <a:pPr marL="0" indent="0">
              <a:buNone/>
            </a:pPr>
            <a:r>
              <a:rPr lang="en-US" sz="1300" dirty="0">
                <a:solidFill>
                  <a:srgbClr val="66706B"/>
                </a:solidFill>
              </a:rPr>
              <a:t>The source plan calls for pilot consortiums in one or two high-demand industries before broader expansion.</a:t>
            </a:r>
            <a:endParaRPr lang="en-US" sz="1300" dirty="0"/>
          </a:p>
        </p:txBody>
      </p:sp>
      <p:sp>
        <p:nvSpPr>
          <p:cNvPr id="5" name="Text 3"/>
          <p:cNvSpPr/>
          <p:nvPr/>
        </p:nvSpPr>
        <p:spPr>
          <a:xfrm>
            <a:off x="658368" y="1938528"/>
            <a:ext cx="457200" cy="228600"/>
          </a:xfrm>
          <a:prstGeom prst="rect">
            <a:avLst/>
          </a:prstGeom>
          <a:noFill/>
          <a:ln/>
        </p:spPr>
        <p:txBody>
          <a:bodyPr wrap="square" lIns="0" tIns="0" rIns="0" bIns="0" rtlCol="0" anchor="ctr"/>
          <a:lstStyle/>
          <a:p>
            <a:pPr marL="0" indent="0">
              <a:buNone/>
            </a:pPr>
            <a:r>
              <a:rPr lang="en-US" sz="1300" b="1" dirty="0">
                <a:solidFill>
                  <a:srgbClr val="E85D3F"/>
                </a:solidFill>
              </a:rPr>
              <a:t>01</a:t>
            </a:r>
            <a:endParaRPr lang="en-US" sz="1300" dirty="0"/>
          </a:p>
        </p:txBody>
      </p:sp>
      <p:sp>
        <p:nvSpPr>
          <p:cNvPr id="6" name="Shape 4"/>
          <p:cNvSpPr/>
          <p:nvPr/>
        </p:nvSpPr>
        <p:spPr>
          <a:xfrm>
            <a:off x="1298448" y="2075688"/>
            <a:ext cx="960120" cy="0"/>
          </a:xfrm>
          <a:prstGeom prst="line">
            <a:avLst/>
          </a:prstGeom>
          <a:noFill/>
          <a:ln w="38100">
            <a:solidFill>
              <a:srgbClr val="E8E4DA"/>
            </a:solidFill>
            <a:prstDash val="solid"/>
          </a:ln>
        </p:spPr>
      </p:sp>
      <p:sp>
        <p:nvSpPr>
          <p:cNvPr id="7" name="Text 5"/>
          <p:cNvSpPr/>
          <p:nvPr/>
        </p:nvSpPr>
        <p:spPr>
          <a:xfrm>
            <a:off x="2487168" y="1874520"/>
            <a:ext cx="1463040" cy="256032"/>
          </a:xfrm>
          <a:prstGeom prst="rect">
            <a:avLst/>
          </a:prstGeom>
          <a:noFill/>
          <a:ln/>
        </p:spPr>
        <p:txBody>
          <a:bodyPr wrap="square" lIns="0" tIns="0" rIns="0" bIns="0" rtlCol="0" anchor="ctr"/>
          <a:lstStyle/>
          <a:p>
            <a:pPr marL="0" indent="0">
              <a:buNone/>
            </a:pPr>
            <a:r>
              <a:rPr lang="en-US" sz="1500" b="1" dirty="0">
                <a:solidFill>
                  <a:srgbClr val="18312B"/>
                </a:solidFill>
              </a:rPr>
              <a:t>CONVENE</a:t>
            </a:r>
            <a:endParaRPr lang="en-US" sz="1500" dirty="0"/>
          </a:p>
        </p:txBody>
      </p:sp>
      <p:sp>
        <p:nvSpPr>
          <p:cNvPr id="8" name="Text 6"/>
          <p:cNvSpPr/>
          <p:nvPr/>
        </p:nvSpPr>
        <p:spPr>
          <a:xfrm>
            <a:off x="4069080" y="1874520"/>
            <a:ext cx="6995160" cy="384048"/>
          </a:xfrm>
          <a:prstGeom prst="rect">
            <a:avLst/>
          </a:prstGeom>
          <a:noFill/>
          <a:ln/>
        </p:spPr>
        <p:txBody>
          <a:bodyPr wrap="square" lIns="0" tIns="0" rIns="0" bIns="0" rtlCol="0" anchor="ctr"/>
          <a:lstStyle/>
          <a:p>
            <a:pPr marL="0" indent="0">
              <a:buNone/>
            </a:pPr>
            <a:r>
              <a:rPr lang="en-US" sz="1200" dirty="0">
                <a:solidFill>
                  <a:srgbClr val="66706B"/>
                </a:solidFill>
              </a:rPr>
              <a:t>Identify key players and host listening sessions.</a:t>
            </a:r>
            <a:endParaRPr lang="en-US" sz="1200" dirty="0"/>
          </a:p>
        </p:txBody>
      </p:sp>
      <p:sp>
        <p:nvSpPr>
          <p:cNvPr id="9" name="Text 7"/>
          <p:cNvSpPr/>
          <p:nvPr/>
        </p:nvSpPr>
        <p:spPr>
          <a:xfrm>
            <a:off x="658368" y="2724912"/>
            <a:ext cx="457200" cy="228600"/>
          </a:xfrm>
          <a:prstGeom prst="rect">
            <a:avLst/>
          </a:prstGeom>
          <a:noFill/>
          <a:ln/>
        </p:spPr>
        <p:txBody>
          <a:bodyPr wrap="square" lIns="0" tIns="0" rIns="0" bIns="0" rtlCol="0" anchor="ctr"/>
          <a:lstStyle/>
          <a:p>
            <a:pPr marL="0" indent="0">
              <a:buNone/>
            </a:pPr>
            <a:r>
              <a:rPr lang="en-US" sz="1300" b="1" dirty="0">
                <a:solidFill>
                  <a:srgbClr val="E85D3F"/>
                </a:solidFill>
              </a:rPr>
              <a:t>02</a:t>
            </a:r>
            <a:endParaRPr lang="en-US" sz="1300" dirty="0"/>
          </a:p>
        </p:txBody>
      </p:sp>
      <p:sp>
        <p:nvSpPr>
          <p:cNvPr id="10" name="Shape 8"/>
          <p:cNvSpPr/>
          <p:nvPr/>
        </p:nvSpPr>
        <p:spPr>
          <a:xfrm>
            <a:off x="1298448" y="2862072"/>
            <a:ext cx="960120" cy="0"/>
          </a:xfrm>
          <a:prstGeom prst="line">
            <a:avLst/>
          </a:prstGeom>
          <a:noFill/>
          <a:ln w="38100">
            <a:solidFill>
              <a:srgbClr val="E8E4DA"/>
            </a:solidFill>
            <a:prstDash val="solid"/>
          </a:ln>
        </p:spPr>
      </p:sp>
      <p:sp>
        <p:nvSpPr>
          <p:cNvPr id="11" name="Text 9"/>
          <p:cNvSpPr/>
          <p:nvPr/>
        </p:nvSpPr>
        <p:spPr>
          <a:xfrm>
            <a:off x="2487168" y="2660904"/>
            <a:ext cx="1463040" cy="256032"/>
          </a:xfrm>
          <a:prstGeom prst="rect">
            <a:avLst/>
          </a:prstGeom>
          <a:noFill/>
          <a:ln/>
        </p:spPr>
        <p:txBody>
          <a:bodyPr wrap="square" lIns="0" tIns="0" rIns="0" bIns="0" rtlCol="0" anchor="ctr"/>
          <a:lstStyle/>
          <a:p>
            <a:pPr marL="0" indent="0">
              <a:buNone/>
            </a:pPr>
            <a:r>
              <a:rPr lang="en-US" sz="1500" b="1" dirty="0">
                <a:solidFill>
                  <a:srgbClr val="18312B"/>
                </a:solidFill>
              </a:rPr>
              <a:t>VALIDATE</a:t>
            </a:r>
            <a:endParaRPr lang="en-US" sz="1500" dirty="0"/>
          </a:p>
        </p:txBody>
      </p:sp>
      <p:sp>
        <p:nvSpPr>
          <p:cNvPr id="12" name="Text 10"/>
          <p:cNvSpPr/>
          <p:nvPr/>
        </p:nvSpPr>
        <p:spPr>
          <a:xfrm>
            <a:off x="4069080" y="2660904"/>
            <a:ext cx="6995160" cy="384048"/>
          </a:xfrm>
          <a:prstGeom prst="rect">
            <a:avLst/>
          </a:prstGeom>
          <a:noFill/>
          <a:ln/>
        </p:spPr>
        <p:txBody>
          <a:bodyPr wrap="square" lIns="0" tIns="0" rIns="0" bIns="0" rtlCol="0" anchor="ctr"/>
          <a:lstStyle/>
          <a:p>
            <a:pPr marL="0" indent="0">
              <a:buNone/>
            </a:pPr>
            <a:r>
              <a:rPr lang="en-US" sz="1200" dirty="0">
                <a:solidFill>
                  <a:srgbClr val="66706B"/>
                </a:solidFill>
              </a:rPr>
              <a:t>Prioritize skill gaps, delivery constraints and employer demand.</a:t>
            </a:r>
            <a:endParaRPr lang="en-US" sz="1200" dirty="0"/>
          </a:p>
        </p:txBody>
      </p:sp>
      <p:sp>
        <p:nvSpPr>
          <p:cNvPr id="13" name="Text 11"/>
          <p:cNvSpPr/>
          <p:nvPr/>
        </p:nvSpPr>
        <p:spPr>
          <a:xfrm>
            <a:off x="658368" y="3511296"/>
            <a:ext cx="457200" cy="228600"/>
          </a:xfrm>
          <a:prstGeom prst="rect">
            <a:avLst/>
          </a:prstGeom>
          <a:noFill/>
          <a:ln/>
        </p:spPr>
        <p:txBody>
          <a:bodyPr wrap="square" lIns="0" tIns="0" rIns="0" bIns="0" rtlCol="0" anchor="ctr"/>
          <a:lstStyle/>
          <a:p>
            <a:pPr marL="0" indent="0">
              <a:buNone/>
            </a:pPr>
            <a:r>
              <a:rPr lang="en-US" sz="1300" b="1" dirty="0">
                <a:solidFill>
                  <a:srgbClr val="E85D3F"/>
                </a:solidFill>
              </a:rPr>
              <a:t>03</a:t>
            </a:r>
            <a:endParaRPr lang="en-US" sz="1300" dirty="0"/>
          </a:p>
        </p:txBody>
      </p:sp>
      <p:sp>
        <p:nvSpPr>
          <p:cNvPr id="14" name="Shape 12"/>
          <p:cNvSpPr/>
          <p:nvPr/>
        </p:nvSpPr>
        <p:spPr>
          <a:xfrm>
            <a:off x="1298448" y="3648456"/>
            <a:ext cx="960120" cy="0"/>
          </a:xfrm>
          <a:prstGeom prst="line">
            <a:avLst/>
          </a:prstGeom>
          <a:noFill/>
          <a:ln w="38100">
            <a:solidFill>
              <a:srgbClr val="E8E4DA"/>
            </a:solidFill>
            <a:prstDash val="solid"/>
          </a:ln>
        </p:spPr>
      </p:sp>
      <p:sp>
        <p:nvSpPr>
          <p:cNvPr id="15" name="Text 13"/>
          <p:cNvSpPr/>
          <p:nvPr/>
        </p:nvSpPr>
        <p:spPr>
          <a:xfrm>
            <a:off x="2487168" y="3447288"/>
            <a:ext cx="1463040" cy="256032"/>
          </a:xfrm>
          <a:prstGeom prst="rect">
            <a:avLst/>
          </a:prstGeom>
          <a:noFill/>
          <a:ln/>
        </p:spPr>
        <p:txBody>
          <a:bodyPr wrap="square" lIns="0" tIns="0" rIns="0" bIns="0" rtlCol="0" anchor="ctr"/>
          <a:lstStyle/>
          <a:p>
            <a:pPr marL="0" indent="0">
              <a:buNone/>
            </a:pPr>
            <a:r>
              <a:rPr lang="en-US" sz="1500" b="1" dirty="0">
                <a:solidFill>
                  <a:srgbClr val="18312B"/>
                </a:solidFill>
              </a:rPr>
              <a:t>PILOT</a:t>
            </a:r>
            <a:endParaRPr lang="en-US" sz="1500" dirty="0"/>
          </a:p>
        </p:txBody>
      </p:sp>
      <p:sp>
        <p:nvSpPr>
          <p:cNvPr id="16" name="Text 14"/>
          <p:cNvSpPr/>
          <p:nvPr/>
        </p:nvSpPr>
        <p:spPr>
          <a:xfrm>
            <a:off x="4069080" y="3447288"/>
            <a:ext cx="6995160" cy="384048"/>
          </a:xfrm>
          <a:prstGeom prst="rect">
            <a:avLst/>
          </a:prstGeom>
          <a:noFill/>
          <a:ln/>
        </p:spPr>
        <p:txBody>
          <a:bodyPr wrap="square" lIns="0" tIns="0" rIns="0" bIns="0" rtlCol="0" anchor="ctr"/>
          <a:lstStyle/>
          <a:p>
            <a:pPr marL="0" indent="0">
              <a:buNone/>
            </a:pPr>
            <a:r>
              <a:rPr lang="en-US" sz="1200" dirty="0">
                <a:solidFill>
                  <a:srgbClr val="66706B"/>
                </a:solidFill>
              </a:rPr>
              <a:t>Launch 1–2 consortiums and initial customized training.</a:t>
            </a:r>
            <a:endParaRPr lang="en-US" sz="1200" dirty="0"/>
          </a:p>
        </p:txBody>
      </p:sp>
      <p:sp>
        <p:nvSpPr>
          <p:cNvPr id="17" name="Text 15"/>
          <p:cNvSpPr/>
          <p:nvPr/>
        </p:nvSpPr>
        <p:spPr>
          <a:xfrm>
            <a:off x="658368" y="4297680"/>
            <a:ext cx="457200" cy="228600"/>
          </a:xfrm>
          <a:prstGeom prst="rect">
            <a:avLst/>
          </a:prstGeom>
          <a:noFill/>
          <a:ln/>
        </p:spPr>
        <p:txBody>
          <a:bodyPr wrap="square" lIns="0" tIns="0" rIns="0" bIns="0" rtlCol="0" anchor="ctr"/>
          <a:lstStyle/>
          <a:p>
            <a:pPr marL="0" indent="0">
              <a:buNone/>
            </a:pPr>
            <a:r>
              <a:rPr lang="en-US" sz="1300" b="1" dirty="0">
                <a:solidFill>
                  <a:srgbClr val="E85D3F"/>
                </a:solidFill>
              </a:rPr>
              <a:t>04</a:t>
            </a:r>
            <a:endParaRPr lang="en-US" sz="1300" dirty="0"/>
          </a:p>
        </p:txBody>
      </p:sp>
      <p:sp>
        <p:nvSpPr>
          <p:cNvPr id="18" name="Shape 16"/>
          <p:cNvSpPr/>
          <p:nvPr/>
        </p:nvSpPr>
        <p:spPr>
          <a:xfrm>
            <a:off x="1298448" y="4434840"/>
            <a:ext cx="960120" cy="0"/>
          </a:xfrm>
          <a:prstGeom prst="line">
            <a:avLst/>
          </a:prstGeom>
          <a:noFill/>
          <a:ln w="38100">
            <a:solidFill>
              <a:srgbClr val="E8E4DA"/>
            </a:solidFill>
            <a:prstDash val="solid"/>
          </a:ln>
        </p:spPr>
      </p:sp>
      <p:sp>
        <p:nvSpPr>
          <p:cNvPr id="19" name="Text 17"/>
          <p:cNvSpPr/>
          <p:nvPr/>
        </p:nvSpPr>
        <p:spPr>
          <a:xfrm>
            <a:off x="2487168" y="4233672"/>
            <a:ext cx="1463040" cy="256032"/>
          </a:xfrm>
          <a:prstGeom prst="rect">
            <a:avLst/>
          </a:prstGeom>
          <a:noFill/>
          <a:ln/>
        </p:spPr>
        <p:txBody>
          <a:bodyPr wrap="square" lIns="0" tIns="0" rIns="0" bIns="0" rtlCol="0" anchor="ctr"/>
          <a:lstStyle/>
          <a:p>
            <a:pPr marL="0" indent="0">
              <a:buNone/>
            </a:pPr>
            <a:r>
              <a:rPr lang="en-US" sz="1500" b="1" dirty="0">
                <a:solidFill>
                  <a:srgbClr val="18312B"/>
                </a:solidFill>
              </a:rPr>
              <a:t>CONVERT</a:t>
            </a:r>
            <a:endParaRPr lang="en-US" sz="1500" dirty="0"/>
          </a:p>
        </p:txBody>
      </p:sp>
      <p:sp>
        <p:nvSpPr>
          <p:cNvPr id="20" name="Text 18"/>
          <p:cNvSpPr/>
          <p:nvPr/>
        </p:nvSpPr>
        <p:spPr>
          <a:xfrm>
            <a:off x="4069080" y="4233672"/>
            <a:ext cx="6995160" cy="384048"/>
          </a:xfrm>
          <a:prstGeom prst="rect">
            <a:avLst/>
          </a:prstGeom>
          <a:noFill/>
          <a:ln/>
        </p:spPr>
        <p:txBody>
          <a:bodyPr wrap="square" lIns="0" tIns="0" rIns="0" bIns="0" rtlCol="0" anchor="ctr"/>
          <a:lstStyle/>
          <a:p>
            <a:pPr marL="0" indent="0">
              <a:buNone/>
            </a:pPr>
            <a:r>
              <a:rPr lang="en-US" sz="1200" dirty="0">
                <a:solidFill>
                  <a:srgbClr val="66706B"/>
                </a:solidFill>
              </a:rPr>
              <a:t>Create employer-sponsored cohorts and repeatable offerings.</a:t>
            </a:r>
            <a:endParaRPr lang="en-US" sz="1200" dirty="0"/>
          </a:p>
        </p:txBody>
      </p:sp>
      <p:sp>
        <p:nvSpPr>
          <p:cNvPr id="21" name="Text 19"/>
          <p:cNvSpPr/>
          <p:nvPr/>
        </p:nvSpPr>
        <p:spPr>
          <a:xfrm>
            <a:off x="658368" y="5084064"/>
            <a:ext cx="457200" cy="228600"/>
          </a:xfrm>
          <a:prstGeom prst="rect">
            <a:avLst/>
          </a:prstGeom>
          <a:noFill/>
          <a:ln/>
        </p:spPr>
        <p:txBody>
          <a:bodyPr wrap="square" lIns="0" tIns="0" rIns="0" bIns="0" rtlCol="0" anchor="ctr"/>
          <a:lstStyle/>
          <a:p>
            <a:pPr marL="0" indent="0">
              <a:buNone/>
            </a:pPr>
            <a:r>
              <a:rPr lang="en-US" sz="1300" b="1" dirty="0">
                <a:solidFill>
                  <a:srgbClr val="E85D3F"/>
                </a:solidFill>
              </a:rPr>
              <a:t>05</a:t>
            </a:r>
            <a:endParaRPr lang="en-US" sz="1300" dirty="0"/>
          </a:p>
        </p:txBody>
      </p:sp>
      <p:sp>
        <p:nvSpPr>
          <p:cNvPr id="22" name="Shape 20"/>
          <p:cNvSpPr/>
          <p:nvPr/>
        </p:nvSpPr>
        <p:spPr>
          <a:xfrm>
            <a:off x="1298448" y="5221224"/>
            <a:ext cx="960120" cy="0"/>
          </a:xfrm>
          <a:prstGeom prst="line">
            <a:avLst/>
          </a:prstGeom>
          <a:noFill/>
          <a:ln w="38100">
            <a:solidFill>
              <a:srgbClr val="E8E4DA"/>
            </a:solidFill>
            <a:prstDash val="solid"/>
          </a:ln>
        </p:spPr>
      </p:sp>
      <p:sp>
        <p:nvSpPr>
          <p:cNvPr id="23" name="Text 21"/>
          <p:cNvSpPr/>
          <p:nvPr/>
        </p:nvSpPr>
        <p:spPr>
          <a:xfrm>
            <a:off x="2487168" y="5020056"/>
            <a:ext cx="1463040" cy="256032"/>
          </a:xfrm>
          <a:prstGeom prst="rect">
            <a:avLst/>
          </a:prstGeom>
          <a:noFill/>
          <a:ln/>
        </p:spPr>
        <p:txBody>
          <a:bodyPr wrap="square" lIns="0" tIns="0" rIns="0" bIns="0" rtlCol="0" anchor="ctr"/>
          <a:lstStyle/>
          <a:p>
            <a:pPr marL="0" indent="0">
              <a:buNone/>
            </a:pPr>
            <a:r>
              <a:rPr lang="en-US" sz="1500" b="1" dirty="0">
                <a:solidFill>
                  <a:srgbClr val="18312B"/>
                </a:solidFill>
              </a:rPr>
              <a:t>SCALE</a:t>
            </a:r>
            <a:endParaRPr lang="en-US" sz="1500" dirty="0"/>
          </a:p>
        </p:txBody>
      </p:sp>
      <p:sp>
        <p:nvSpPr>
          <p:cNvPr id="24" name="Text 22"/>
          <p:cNvSpPr/>
          <p:nvPr/>
        </p:nvSpPr>
        <p:spPr>
          <a:xfrm>
            <a:off x="4069080" y="5020056"/>
            <a:ext cx="6995160" cy="384048"/>
          </a:xfrm>
          <a:prstGeom prst="rect">
            <a:avLst/>
          </a:prstGeom>
          <a:noFill/>
          <a:ln/>
        </p:spPr>
        <p:txBody>
          <a:bodyPr wrap="square" lIns="0" tIns="0" rIns="0" bIns="0" rtlCol="0" anchor="ctr"/>
          <a:lstStyle/>
          <a:p>
            <a:pPr marL="0" indent="0">
              <a:buNone/>
            </a:pPr>
            <a:r>
              <a:rPr lang="en-US" sz="1200" dirty="0">
                <a:solidFill>
                  <a:srgbClr val="66706B"/>
                </a:solidFill>
              </a:rPr>
              <a:t>Expand only after outcomes and feedback justify growth.</a:t>
            </a:r>
            <a:endParaRPr lang="en-US" sz="1200" dirty="0"/>
          </a:p>
        </p:txBody>
      </p:sp>
      <p:sp>
        <p:nvSpPr>
          <p:cNvPr id="25" name="Shape 23"/>
          <p:cNvSpPr/>
          <p:nvPr/>
        </p:nvSpPr>
        <p:spPr>
          <a:xfrm>
            <a:off x="8961120" y="5715000"/>
            <a:ext cx="2240280" cy="438912"/>
          </a:xfrm>
          <a:prstGeom prst="roundRect">
            <a:avLst/>
          </a:prstGeom>
          <a:solidFill>
            <a:srgbClr val="E7B44C"/>
          </a:solidFill>
          <a:ln w="12700">
            <a:solidFill>
              <a:srgbClr val="E7B44C"/>
            </a:solidFill>
            <a:prstDash val="solid"/>
          </a:ln>
        </p:spPr>
      </p:sp>
      <p:sp>
        <p:nvSpPr>
          <p:cNvPr id="26" name="Text 24"/>
          <p:cNvSpPr/>
          <p:nvPr/>
        </p:nvSpPr>
        <p:spPr>
          <a:xfrm>
            <a:off x="9162288" y="5870448"/>
            <a:ext cx="1828800" cy="128016"/>
          </a:xfrm>
          <a:prstGeom prst="rect">
            <a:avLst/>
          </a:prstGeom>
          <a:noFill/>
          <a:ln/>
        </p:spPr>
        <p:txBody>
          <a:bodyPr wrap="square" lIns="0" tIns="0" rIns="0" bIns="0" rtlCol="0" anchor="ctr"/>
          <a:lstStyle/>
          <a:p>
            <a:pPr marL="0" indent="0" algn="ctr">
              <a:buNone/>
            </a:pPr>
            <a:r>
              <a:rPr lang="en-US" sz="950" b="1" dirty="0">
                <a:solidFill>
                  <a:srgbClr val="102A25"/>
                </a:solidFill>
              </a:rPr>
              <a:t>PROVE → THEN SCALE</a:t>
            </a:r>
            <a:endParaRPr lang="en-US" sz="950" dirty="0"/>
          </a:p>
        </p:txBody>
      </p:sp>
      <p:sp>
        <p:nvSpPr>
          <p:cNvPr id="27" name="Slide Number Placeholder 0"/>
          <p:cNvSpPr>
            <a:spLocks noGrp="1"/>
          </p:cNvSpPr>
          <p:nvPr>
            <p:ph type="sldNum" sz="quarter" idx="4294967295"/>
          </p:nvPr>
        </p:nvSpPr>
        <p:spPr>
          <a:xfrm>
            <a:off x="11722608" y="6501384"/>
            <a:ext cx="228600"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6706B"/>
                </a:solidFill>
              </a:defRPr>
            </a:lvl1pPr>
          </a:lstStyle>
          <a:p>
            <a:pPr algn="r"/>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11480"/>
            <a:ext cx="3291840" cy="201168"/>
          </a:xfrm>
          <a:prstGeom prst="rect">
            <a:avLst/>
          </a:prstGeom>
          <a:noFill/>
          <a:ln/>
        </p:spPr>
        <p:txBody>
          <a:bodyPr wrap="square" lIns="0" tIns="0" rIns="0" bIns="0" rtlCol="0" anchor="ctr"/>
          <a:lstStyle/>
          <a:p>
            <a:pPr marL="0" indent="0">
              <a:buNone/>
            </a:pPr>
            <a:r>
              <a:rPr lang="en-US" sz="1000" b="1" kern="0" spc="140" dirty="0">
                <a:solidFill>
                  <a:srgbClr val="E85D3F"/>
                </a:solidFill>
              </a:rPr>
              <a:t>OPERATING REQUIREMENTS</a:t>
            </a:r>
            <a:endParaRPr lang="en-US" sz="1000" dirty="0"/>
          </a:p>
        </p:txBody>
      </p:sp>
      <p:sp>
        <p:nvSpPr>
          <p:cNvPr id="3" name="Text 1"/>
          <p:cNvSpPr/>
          <p:nvPr/>
        </p:nvSpPr>
        <p:spPr>
          <a:xfrm>
            <a:off x="548640" y="694944"/>
            <a:ext cx="11018520" cy="530352"/>
          </a:xfrm>
          <a:prstGeom prst="rect">
            <a:avLst/>
          </a:prstGeom>
          <a:noFill/>
          <a:ln/>
        </p:spPr>
        <p:txBody>
          <a:bodyPr wrap="square" lIns="0" tIns="0" rIns="0" bIns="0" rtlCol="0" anchor="ctr"/>
          <a:lstStyle/>
          <a:p>
            <a:pPr marL="0" indent="0">
              <a:buNone/>
            </a:pPr>
            <a:r>
              <a:rPr lang="en-US" sz="2700" b="1" dirty="0">
                <a:solidFill>
                  <a:srgbClr val="18312B"/>
                </a:solidFill>
              </a:rPr>
              <a:t>A good idea still needs infrastructure</a:t>
            </a:r>
            <a:endParaRPr lang="en-US" sz="2700" dirty="0"/>
          </a:p>
        </p:txBody>
      </p:sp>
      <p:sp>
        <p:nvSpPr>
          <p:cNvPr id="4" name="Text 2"/>
          <p:cNvSpPr/>
          <p:nvPr/>
        </p:nvSpPr>
        <p:spPr>
          <a:xfrm>
            <a:off x="566928" y="1298448"/>
            <a:ext cx="10698480" cy="384048"/>
          </a:xfrm>
          <a:prstGeom prst="rect">
            <a:avLst/>
          </a:prstGeom>
          <a:noFill/>
          <a:ln/>
        </p:spPr>
        <p:txBody>
          <a:bodyPr wrap="square" lIns="0" tIns="0" rIns="0" bIns="0" rtlCol="0" anchor="ctr"/>
          <a:lstStyle/>
          <a:p>
            <a:pPr marL="0" indent="0">
              <a:buNone/>
            </a:pPr>
            <a:r>
              <a:rPr lang="en-US" sz="1300" dirty="0">
                <a:solidFill>
                  <a:srgbClr val="66706B"/>
                </a:solidFill>
              </a:rPr>
              <a:t>Four capabilities make the model sustainable instead of personality-dependent.</a:t>
            </a:r>
            <a:endParaRPr lang="en-US" sz="1300" dirty="0"/>
          </a:p>
        </p:txBody>
      </p:sp>
      <p:sp>
        <p:nvSpPr>
          <p:cNvPr id="5" name="Shape 3"/>
          <p:cNvSpPr/>
          <p:nvPr/>
        </p:nvSpPr>
        <p:spPr>
          <a:xfrm>
            <a:off x="685800" y="1965960"/>
            <a:ext cx="2395728" cy="2880360"/>
          </a:xfrm>
          <a:prstGeom prst="roundRect">
            <a:avLst/>
          </a:prstGeom>
          <a:solidFill>
            <a:srgbClr val="F0ECE3"/>
          </a:solidFill>
          <a:ln w="12700">
            <a:solidFill>
              <a:srgbClr val="D7D2C8"/>
            </a:solidFill>
            <a:prstDash val="solid"/>
          </a:ln>
        </p:spPr>
      </p:sp>
      <p:sp>
        <p:nvSpPr>
          <p:cNvPr id="6" name="Text 4"/>
          <p:cNvSpPr/>
          <p:nvPr/>
        </p:nvSpPr>
        <p:spPr>
          <a:xfrm>
            <a:off x="886968" y="2212848"/>
            <a:ext cx="457200" cy="320040"/>
          </a:xfrm>
          <a:prstGeom prst="rect">
            <a:avLst/>
          </a:prstGeom>
          <a:noFill/>
          <a:ln/>
        </p:spPr>
        <p:txBody>
          <a:bodyPr wrap="square" lIns="0" tIns="0" rIns="0" bIns="0" rtlCol="0" anchor="ctr"/>
          <a:lstStyle/>
          <a:p>
            <a:pPr marL="0" indent="0">
              <a:buNone/>
            </a:pPr>
            <a:r>
              <a:rPr lang="en-US" sz="2100" b="1" dirty="0">
                <a:solidFill>
                  <a:srgbClr val="1F5B4F"/>
                </a:solidFill>
              </a:rPr>
              <a:t>01</a:t>
            </a:r>
            <a:endParaRPr lang="en-US" sz="2100" dirty="0"/>
          </a:p>
        </p:txBody>
      </p:sp>
      <p:sp>
        <p:nvSpPr>
          <p:cNvPr id="7" name="Text 5"/>
          <p:cNvSpPr/>
          <p:nvPr/>
        </p:nvSpPr>
        <p:spPr>
          <a:xfrm>
            <a:off x="886968" y="2761488"/>
            <a:ext cx="1965960" cy="548640"/>
          </a:xfrm>
          <a:prstGeom prst="rect">
            <a:avLst/>
          </a:prstGeom>
          <a:noFill/>
          <a:ln/>
        </p:spPr>
        <p:txBody>
          <a:bodyPr wrap="square" lIns="0" tIns="0" rIns="0" bIns="0" rtlCol="0" anchor="ctr"/>
          <a:lstStyle/>
          <a:p>
            <a:pPr marL="0" indent="0">
              <a:buNone/>
            </a:pPr>
            <a:r>
              <a:rPr lang="en-US" sz="1600" b="1" dirty="0">
                <a:solidFill>
                  <a:srgbClr val="18312B"/>
                </a:solidFill>
              </a:rPr>
              <a:t>WORKFORCE LIAISON</a:t>
            </a:r>
            <a:endParaRPr lang="en-US" sz="1600" dirty="0"/>
          </a:p>
        </p:txBody>
      </p:sp>
      <p:sp>
        <p:nvSpPr>
          <p:cNvPr id="8" name="Text 6"/>
          <p:cNvSpPr/>
          <p:nvPr/>
        </p:nvSpPr>
        <p:spPr>
          <a:xfrm>
            <a:off x="886968" y="3520440"/>
            <a:ext cx="1965960" cy="960120"/>
          </a:xfrm>
          <a:prstGeom prst="rect">
            <a:avLst/>
          </a:prstGeom>
          <a:noFill/>
          <a:ln/>
        </p:spPr>
        <p:txBody>
          <a:bodyPr wrap="square" lIns="0" tIns="0" rIns="0" bIns="0" rtlCol="0" anchor="ctr"/>
          <a:lstStyle/>
          <a:p>
            <a:pPr marL="0" indent="0">
              <a:buNone/>
            </a:pPr>
            <a:r>
              <a:rPr lang="en-US" sz="1150" dirty="0">
                <a:solidFill>
                  <a:srgbClr val="66706B"/>
                </a:solidFill>
              </a:rPr>
              <a:t>Own employer relationships, consortium rhythm and follow-through.</a:t>
            </a:r>
            <a:endParaRPr lang="en-US" sz="1150" dirty="0"/>
          </a:p>
        </p:txBody>
      </p:sp>
      <p:sp>
        <p:nvSpPr>
          <p:cNvPr id="9" name="Shape 7"/>
          <p:cNvSpPr/>
          <p:nvPr/>
        </p:nvSpPr>
        <p:spPr>
          <a:xfrm>
            <a:off x="3474720" y="1965960"/>
            <a:ext cx="2395728" cy="2880360"/>
          </a:xfrm>
          <a:prstGeom prst="roundRect">
            <a:avLst/>
          </a:prstGeom>
          <a:solidFill>
            <a:srgbClr val="FFFFFF"/>
          </a:solidFill>
          <a:ln w="12700">
            <a:solidFill>
              <a:srgbClr val="D7D2C8"/>
            </a:solidFill>
            <a:prstDash val="solid"/>
          </a:ln>
        </p:spPr>
      </p:sp>
      <p:sp>
        <p:nvSpPr>
          <p:cNvPr id="10" name="Text 8"/>
          <p:cNvSpPr/>
          <p:nvPr/>
        </p:nvSpPr>
        <p:spPr>
          <a:xfrm>
            <a:off x="3675888" y="2212848"/>
            <a:ext cx="457200" cy="320040"/>
          </a:xfrm>
          <a:prstGeom prst="rect">
            <a:avLst/>
          </a:prstGeom>
          <a:noFill/>
          <a:ln/>
        </p:spPr>
        <p:txBody>
          <a:bodyPr wrap="square" lIns="0" tIns="0" rIns="0" bIns="0" rtlCol="0" anchor="ctr"/>
          <a:lstStyle/>
          <a:p>
            <a:pPr marL="0" indent="0">
              <a:buNone/>
            </a:pPr>
            <a:r>
              <a:rPr lang="en-US" sz="2100" b="1" dirty="0">
                <a:solidFill>
                  <a:srgbClr val="E85D3F"/>
                </a:solidFill>
              </a:rPr>
              <a:t>02</a:t>
            </a:r>
            <a:endParaRPr lang="en-US" sz="2100" dirty="0"/>
          </a:p>
        </p:txBody>
      </p:sp>
      <p:sp>
        <p:nvSpPr>
          <p:cNvPr id="11" name="Text 9"/>
          <p:cNvSpPr/>
          <p:nvPr/>
        </p:nvSpPr>
        <p:spPr>
          <a:xfrm>
            <a:off x="3675888" y="2761488"/>
            <a:ext cx="1965960" cy="548640"/>
          </a:xfrm>
          <a:prstGeom prst="rect">
            <a:avLst/>
          </a:prstGeom>
          <a:noFill/>
          <a:ln/>
        </p:spPr>
        <p:txBody>
          <a:bodyPr wrap="square" lIns="0" tIns="0" rIns="0" bIns="0" rtlCol="0" anchor="ctr"/>
          <a:lstStyle/>
          <a:p>
            <a:pPr marL="0" indent="0">
              <a:buNone/>
            </a:pPr>
            <a:r>
              <a:rPr lang="en-US" sz="1600" b="1" dirty="0">
                <a:solidFill>
                  <a:srgbClr val="18312B"/>
                </a:solidFill>
              </a:rPr>
              <a:t>DATA SYSTEM</a:t>
            </a:r>
            <a:endParaRPr lang="en-US" sz="1600" dirty="0"/>
          </a:p>
        </p:txBody>
      </p:sp>
      <p:sp>
        <p:nvSpPr>
          <p:cNvPr id="12" name="Text 10"/>
          <p:cNvSpPr/>
          <p:nvPr/>
        </p:nvSpPr>
        <p:spPr>
          <a:xfrm>
            <a:off x="3675888" y="3520440"/>
            <a:ext cx="1965960" cy="960120"/>
          </a:xfrm>
          <a:prstGeom prst="rect">
            <a:avLst/>
          </a:prstGeom>
          <a:noFill/>
          <a:ln/>
        </p:spPr>
        <p:txBody>
          <a:bodyPr wrap="square" lIns="0" tIns="0" rIns="0" bIns="0" rtlCol="0" anchor="ctr"/>
          <a:lstStyle/>
          <a:p>
            <a:pPr marL="0" indent="0">
              <a:buNone/>
            </a:pPr>
            <a:r>
              <a:rPr lang="en-US" sz="1150" dirty="0">
                <a:solidFill>
                  <a:srgbClr val="66706B"/>
                </a:solidFill>
              </a:rPr>
              <a:t>Capture employer needs, student outcomes and repeat engagement.</a:t>
            </a:r>
            <a:endParaRPr lang="en-US" sz="1150" dirty="0"/>
          </a:p>
        </p:txBody>
      </p:sp>
      <p:sp>
        <p:nvSpPr>
          <p:cNvPr id="13" name="Shape 11"/>
          <p:cNvSpPr/>
          <p:nvPr/>
        </p:nvSpPr>
        <p:spPr>
          <a:xfrm>
            <a:off x="6263640" y="1965960"/>
            <a:ext cx="2395728" cy="2880360"/>
          </a:xfrm>
          <a:prstGeom prst="roundRect">
            <a:avLst/>
          </a:prstGeom>
          <a:solidFill>
            <a:srgbClr val="F0ECE3"/>
          </a:solidFill>
          <a:ln w="12700">
            <a:solidFill>
              <a:srgbClr val="D7D2C8"/>
            </a:solidFill>
            <a:prstDash val="solid"/>
          </a:ln>
        </p:spPr>
      </p:sp>
      <p:sp>
        <p:nvSpPr>
          <p:cNvPr id="14" name="Text 12"/>
          <p:cNvSpPr/>
          <p:nvPr/>
        </p:nvSpPr>
        <p:spPr>
          <a:xfrm>
            <a:off x="6464808" y="2212848"/>
            <a:ext cx="457200" cy="320040"/>
          </a:xfrm>
          <a:prstGeom prst="rect">
            <a:avLst/>
          </a:prstGeom>
          <a:noFill/>
          <a:ln/>
        </p:spPr>
        <p:txBody>
          <a:bodyPr wrap="square" lIns="0" tIns="0" rIns="0" bIns="0" rtlCol="0" anchor="ctr"/>
          <a:lstStyle/>
          <a:p>
            <a:pPr marL="0" indent="0">
              <a:buNone/>
            </a:pPr>
            <a:r>
              <a:rPr lang="en-US" sz="2100" b="1" dirty="0">
                <a:solidFill>
                  <a:srgbClr val="1F5B4F"/>
                </a:solidFill>
              </a:rPr>
              <a:t>03</a:t>
            </a:r>
            <a:endParaRPr lang="en-US" sz="2100" dirty="0"/>
          </a:p>
        </p:txBody>
      </p:sp>
      <p:sp>
        <p:nvSpPr>
          <p:cNvPr id="15" name="Text 13"/>
          <p:cNvSpPr/>
          <p:nvPr/>
        </p:nvSpPr>
        <p:spPr>
          <a:xfrm>
            <a:off x="6464808" y="2761488"/>
            <a:ext cx="1965960" cy="548640"/>
          </a:xfrm>
          <a:prstGeom prst="rect">
            <a:avLst/>
          </a:prstGeom>
          <a:noFill/>
          <a:ln/>
        </p:spPr>
        <p:txBody>
          <a:bodyPr wrap="square" lIns="0" tIns="0" rIns="0" bIns="0" rtlCol="0" anchor="ctr"/>
          <a:lstStyle/>
          <a:p>
            <a:pPr marL="0" indent="0">
              <a:buNone/>
            </a:pPr>
            <a:r>
              <a:rPr lang="en-US" sz="1600" b="1" dirty="0">
                <a:solidFill>
                  <a:srgbClr val="18312B"/>
                </a:solidFill>
              </a:rPr>
              <a:t>MARKETING SUPPORT</a:t>
            </a:r>
            <a:endParaRPr lang="en-US" sz="1600" dirty="0"/>
          </a:p>
        </p:txBody>
      </p:sp>
      <p:sp>
        <p:nvSpPr>
          <p:cNvPr id="16" name="Text 14"/>
          <p:cNvSpPr/>
          <p:nvPr/>
        </p:nvSpPr>
        <p:spPr>
          <a:xfrm>
            <a:off x="6464808" y="3520440"/>
            <a:ext cx="1965960" cy="960120"/>
          </a:xfrm>
          <a:prstGeom prst="rect">
            <a:avLst/>
          </a:prstGeom>
          <a:noFill/>
          <a:ln/>
        </p:spPr>
        <p:txBody>
          <a:bodyPr wrap="square" lIns="0" tIns="0" rIns="0" bIns="0" rtlCol="0" anchor="ctr"/>
          <a:lstStyle/>
          <a:p>
            <a:pPr marL="0" indent="0">
              <a:buNone/>
            </a:pPr>
            <a:r>
              <a:rPr lang="en-US" sz="1150" dirty="0">
                <a:solidFill>
                  <a:srgbClr val="66706B"/>
                </a:solidFill>
              </a:rPr>
              <a:t>Tell the story, promote opportunities and document success.</a:t>
            </a:r>
            <a:endParaRPr lang="en-US" sz="1150" dirty="0"/>
          </a:p>
        </p:txBody>
      </p:sp>
      <p:sp>
        <p:nvSpPr>
          <p:cNvPr id="17" name="Shape 15"/>
          <p:cNvSpPr/>
          <p:nvPr/>
        </p:nvSpPr>
        <p:spPr>
          <a:xfrm>
            <a:off x="9052560" y="1965960"/>
            <a:ext cx="2395728" cy="2880360"/>
          </a:xfrm>
          <a:prstGeom prst="roundRect">
            <a:avLst/>
          </a:prstGeom>
          <a:solidFill>
            <a:srgbClr val="FFFFFF"/>
          </a:solidFill>
          <a:ln w="12700">
            <a:solidFill>
              <a:srgbClr val="D7D2C8"/>
            </a:solidFill>
            <a:prstDash val="solid"/>
          </a:ln>
        </p:spPr>
      </p:sp>
      <p:sp>
        <p:nvSpPr>
          <p:cNvPr id="18" name="Text 16"/>
          <p:cNvSpPr/>
          <p:nvPr/>
        </p:nvSpPr>
        <p:spPr>
          <a:xfrm>
            <a:off x="9253728" y="2212848"/>
            <a:ext cx="457200" cy="320040"/>
          </a:xfrm>
          <a:prstGeom prst="rect">
            <a:avLst/>
          </a:prstGeom>
          <a:noFill/>
          <a:ln/>
        </p:spPr>
        <p:txBody>
          <a:bodyPr wrap="square" lIns="0" tIns="0" rIns="0" bIns="0" rtlCol="0" anchor="ctr"/>
          <a:lstStyle/>
          <a:p>
            <a:pPr marL="0" indent="0">
              <a:buNone/>
            </a:pPr>
            <a:r>
              <a:rPr lang="en-US" sz="2100" b="1" dirty="0">
                <a:solidFill>
                  <a:srgbClr val="E85D3F"/>
                </a:solidFill>
              </a:rPr>
              <a:t>04</a:t>
            </a:r>
            <a:endParaRPr lang="en-US" sz="2100" dirty="0"/>
          </a:p>
        </p:txBody>
      </p:sp>
      <p:sp>
        <p:nvSpPr>
          <p:cNvPr id="19" name="Text 17"/>
          <p:cNvSpPr/>
          <p:nvPr/>
        </p:nvSpPr>
        <p:spPr>
          <a:xfrm>
            <a:off x="9253728" y="2761488"/>
            <a:ext cx="1965960" cy="548640"/>
          </a:xfrm>
          <a:prstGeom prst="rect">
            <a:avLst/>
          </a:prstGeom>
          <a:noFill/>
          <a:ln/>
        </p:spPr>
        <p:txBody>
          <a:bodyPr wrap="square" lIns="0" tIns="0" rIns="0" bIns="0" rtlCol="0" anchor="ctr"/>
          <a:lstStyle/>
          <a:p>
            <a:pPr marL="0" indent="0">
              <a:buNone/>
            </a:pPr>
            <a:r>
              <a:rPr lang="en-US" sz="1600" b="1" dirty="0">
                <a:solidFill>
                  <a:srgbClr val="18312B"/>
                </a:solidFill>
              </a:rPr>
              <a:t>FLEXIBLE CURRICULUM</a:t>
            </a:r>
            <a:endParaRPr lang="en-US" sz="1600" dirty="0"/>
          </a:p>
        </p:txBody>
      </p:sp>
      <p:sp>
        <p:nvSpPr>
          <p:cNvPr id="20" name="Text 18"/>
          <p:cNvSpPr/>
          <p:nvPr/>
        </p:nvSpPr>
        <p:spPr>
          <a:xfrm>
            <a:off x="9253728" y="3520440"/>
            <a:ext cx="1965960" cy="960120"/>
          </a:xfrm>
          <a:prstGeom prst="rect">
            <a:avLst/>
          </a:prstGeom>
          <a:noFill/>
          <a:ln/>
        </p:spPr>
        <p:txBody>
          <a:bodyPr wrap="square" lIns="0" tIns="0" rIns="0" bIns="0" rtlCol="0" anchor="ctr"/>
          <a:lstStyle/>
          <a:p>
            <a:pPr marL="0" indent="0">
              <a:buNone/>
            </a:pPr>
            <a:r>
              <a:rPr lang="en-US" sz="1150" dirty="0">
                <a:solidFill>
                  <a:srgbClr val="66706B"/>
                </a:solidFill>
              </a:rPr>
              <a:t>Build and revise modular training without unnecessary delay.</a:t>
            </a:r>
            <a:endParaRPr lang="en-US" sz="1150" dirty="0"/>
          </a:p>
        </p:txBody>
      </p:sp>
      <p:sp>
        <p:nvSpPr>
          <p:cNvPr id="21" name="Text 19"/>
          <p:cNvSpPr/>
          <p:nvPr/>
        </p:nvSpPr>
        <p:spPr>
          <a:xfrm>
            <a:off x="822960" y="5413248"/>
            <a:ext cx="10607040" cy="438912"/>
          </a:xfrm>
          <a:prstGeom prst="rect">
            <a:avLst/>
          </a:prstGeom>
          <a:noFill/>
          <a:ln/>
        </p:spPr>
        <p:txBody>
          <a:bodyPr wrap="square" lIns="0" tIns="0" rIns="0" bIns="0" rtlCol="0" anchor="ctr"/>
          <a:lstStyle/>
          <a:p>
            <a:pPr marL="0" indent="0" algn="ctr">
              <a:buNone/>
            </a:pPr>
            <a:r>
              <a:rPr lang="en-US" sz="1600" b="1" dirty="0">
                <a:solidFill>
                  <a:srgbClr val="1F5B4F"/>
                </a:solidFill>
              </a:rPr>
              <a:t>Executive question: Which of these four capabilities is currently the bottleneck in your institution?</a:t>
            </a:r>
            <a:endParaRPr lang="en-US" sz="1600" dirty="0"/>
          </a:p>
        </p:txBody>
      </p:sp>
      <p:sp>
        <p:nvSpPr>
          <p:cNvPr id="25" name="Slide Number Placeholder 0"/>
          <p:cNvSpPr>
            <a:spLocks noGrp="1"/>
          </p:cNvSpPr>
          <p:nvPr>
            <p:ph type="sldNum" sz="quarter" idx="4294967295"/>
          </p:nvPr>
        </p:nvSpPr>
        <p:spPr>
          <a:xfrm>
            <a:off x="11722608" y="6501384"/>
            <a:ext cx="228600"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6706B"/>
                </a:solidFill>
              </a:defRPr>
            </a:lvl1pPr>
          </a:lstStyle>
          <a:p>
            <a:pPr algn="r"/>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11480"/>
            <a:ext cx="3291840" cy="201168"/>
          </a:xfrm>
          <a:prstGeom prst="rect">
            <a:avLst/>
          </a:prstGeom>
          <a:noFill/>
          <a:ln/>
        </p:spPr>
        <p:txBody>
          <a:bodyPr wrap="square" lIns="0" tIns="0" rIns="0" bIns="0" rtlCol="0" anchor="ctr"/>
          <a:lstStyle/>
          <a:p>
            <a:pPr marL="0" indent="0">
              <a:buNone/>
            </a:pPr>
            <a:r>
              <a:rPr lang="en-US" sz="1000" b="1" kern="0" spc="140" dirty="0">
                <a:solidFill>
                  <a:srgbClr val="E85D3F"/>
                </a:solidFill>
              </a:rPr>
              <a:t>MEASURE WHAT MATTERS</a:t>
            </a:r>
            <a:endParaRPr lang="en-US" sz="1000" dirty="0"/>
          </a:p>
        </p:txBody>
      </p:sp>
      <p:sp>
        <p:nvSpPr>
          <p:cNvPr id="3" name="Text 1"/>
          <p:cNvSpPr/>
          <p:nvPr/>
        </p:nvSpPr>
        <p:spPr>
          <a:xfrm>
            <a:off x="548640" y="694944"/>
            <a:ext cx="11018520" cy="530352"/>
          </a:xfrm>
          <a:prstGeom prst="rect">
            <a:avLst/>
          </a:prstGeom>
          <a:noFill/>
          <a:ln/>
        </p:spPr>
        <p:txBody>
          <a:bodyPr wrap="square" lIns="0" tIns="0" rIns="0" bIns="0" rtlCol="0" anchor="ctr"/>
          <a:lstStyle/>
          <a:p>
            <a:pPr marL="0" indent="0">
              <a:buNone/>
            </a:pPr>
            <a:r>
              <a:rPr lang="en-US" sz="2700" b="1" dirty="0">
                <a:solidFill>
                  <a:srgbClr val="18312B"/>
                </a:solidFill>
              </a:rPr>
              <a:t>Enrollment is only one signal</a:t>
            </a:r>
            <a:endParaRPr lang="en-US" sz="2700" dirty="0"/>
          </a:p>
        </p:txBody>
      </p:sp>
      <p:sp>
        <p:nvSpPr>
          <p:cNvPr id="4" name="Text 2"/>
          <p:cNvSpPr/>
          <p:nvPr/>
        </p:nvSpPr>
        <p:spPr>
          <a:xfrm>
            <a:off x="566928" y="1298448"/>
            <a:ext cx="10698480" cy="384048"/>
          </a:xfrm>
          <a:prstGeom prst="rect">
            <a:avLst/>
          </a:prstGeom>
          <a:noFill/>
          <a:ln/>
        </p:spPr>
        <p:txBody>
          <a:bodyPr wrap="square" lIns="0" tIns="0" rIns="0" bIns="0" rtlCol="0" anchor="ctr"/>
          <a:lstStyle/>
          <a:p>
            <a:pPr marL="0" indent="0">
              <a:buNone/>
            </a:pPr>
            <a:r>
              <a:rPr lang="en-US" sz="1300" dirty="0">
                <a:solidFill>
                  <a:srgbClr val="66706B"/>
                </a:solidFill>
              </a:rPr>
              <a:t>A workforce-partner model needs measures that show value to learners, employers and the institution.</a:t>
            </a:r>
            <a:endParaRPr lang="en-US" sz="1300" dirty="0"/>
          </a:p>
        </p:txBody>
      </p:sp>
      <p:sp>
        <p:nvSpPr>
          <p:cNvPr id="5" name="Shape 3"/>
          <p:cNvSpPr/>
          <p:nvPr/>
        </p:nvSpPr>
        <p:spPr>
          <a:xfrm>
            <a:off x="685800" y="1938528"/>
            <a:ext cx="2395728" cy="2011680"/>
          </a:xfrm>
          <a:prstGeom prst="roundRect">
            <a:avLst/>
          </a:prstGeom>
          <a:solidFill>
            <a:srgbClr val="FFFFFF"/>
          </a:solidFill>
          <a:ln w="12700">
            <a:solidFill>
              <a:srgbClr val="D7D2C8"/>
            </a:solidFill>
            <a:prstDash val="solid"/>
          </a:ln>
        </p:spPr>
      </p:sp>
      <p:sp>
        <p:nvSpPr>
          <p:cNvPr id="6" name="Shape 4"/>
          <p:cNvSpPr/>
          <p:nvPr/>
        </p:nvSpPr>
        <p:spPr>
          <a:xfrm>
            <a:off x="1481328" y="2267712"/>
            <a:ext cx="804672" cy="804672"/>
          </a:xfrm>
          <a:prstGeom prst="ellipse">
            <a:avLst/>
          </a:prstGeom>
          <a:solidFill>
            <a:srgbClr val="1F5B4F"/>
          </a:solidFill>
          <a:ln w="12700">
            <a:solidFill>
              <a:srgbClr val="FFFFFF"/>
            </a:solidFill>
            <a:prstDash val="solid"/>
          </a:ln>
        </p:spPr>
      </p:sp>
      <p:sp>
        <p:nvSpPr>
          <p:cNvPr id="7" name="Text 5"/>
          <p:cNvSpPr/>
          <p:nvPr/>
        </p:nvSpPr>
        <p:spPr>
          <a:xfrm>
            <a:off x="1719072" y="2532888"/>
            <a:ext cx="329184" cy="164592"/>
          </a:xfrm>
          <a:prstGeom prst="rect">
            <a:avLst/>
          </a:prstGeom>
          <a:noFill/>
          <a:ln/>
        </p:spPr>
        <p:txBody>
          <a:bodyPr wrap="square" lIns="0" tIns="0" rIns="0" bIns="0" rtlCol="0" anchor="ctr"/>
          <a:lstStyle/>
          <a:p>
            <a:pPr marL="0" indent="0" algn="ctr">
              <a:buNone/>
            </a:pPr>
            <a:r>
              <a:rPr lang="en-US" sz="1300" b="1" dirty="0">
                <a:solidFill>
                  <a:srgbClr val="FFFFFF"/>
                </a:solidFill>
              </a:rPr>
              <a:t>1</a:t>
            </a:r>
            <a:endParaRPr lang="en-US" sz="1300" dirty="0"/>
          </a:p>
        </p:txBody>
      </p:sp>
      <p:sp>
        <p:nvSpPr>
          <p:cNvPr id="8" name="Text 6"/>
          <p:cNvSpPr/>
          <p:nvPr/>
        </p:nvSpPr>
        <p:spPr>
          <a:xfrm>
            <a:off x="850392" y="3310128"/>
            <a:ext cx="2057400" cy="292608"/>
          </a:xfrm>
          <a:prstGeom prst="rect">
            <a:avLst/>
          </a:prstGeom>
          <a:noFill/>
          <a:ln/>
        </p:spPr>
        <p:txBody>
          <a:bodyPr wrap="square" lIns="0" tIns="0" rIns="0" bIns="0" rtlCol="0" anchor="ctr"/>
          <a:lstStyle/>
          <a:p>
            <a:pPr marL="0" indent="0" algn="ctr">
              <a:buNone/>
            </a:pPr>
            <a:r>
              <a:rPr lang="en-US" sz="1250" b="1" dirty="0">
                <a:solidFill>
                  <a:srgbClr val="18312B"/>
                </a:solidFill>
              </a:rPr>
              <a:t>JOB PLACEMENT</a:t>
            </a:r>
            <a:endParaRPr lang="en-US" sz="1250" dirty="0"/>
          </a:p>
        </p:txBody>
      </p:sp>
      <p:sp>
        <p:nvSpPr>
          <p:cNvPr id="9" name="Text 7"/>
          <p:cNvSpPr/>
          <p:nvPr/>
        </p:nvSpPr>
        <p:spPr>
          <a:xfrm>
            <a:off x="868680" y="3602736"/>
            <a:ext cx="2011680" cy="347472"/>
          </a:xfrm>
          <a:prstGeom prst="rect">
            <a:avLst/>
          </a:prstGeom>
          <a:noFill/>
          <a:ln/>
        </p:spPr>
        <p:txBody>
          <a:bodyPr wrap="square" lIns="0" tIns="0" rIns="0" bIns="0" rtlCol="0" anchor="ctr"/>
          <a:lstStyle/>
          <a:p>
            <a:pPr marL="0" indent="0" algn="ctr">
              <a:buNone/>
            </a:pPr>
            <a:r>
              <a:rPr lang="en-US" sz="1050" dirty="0">
                <a:solidFill>
                  <a:srgbClr val="66706B"/>
                </a:solidFill>
              </a:rPr>
              <a:t>Are learners transitioning into careers?</a:t>
            </a:r>
            <a:endParaRPr lang="en-US" sz="1050" dirty="0"/>
          </a:p>
        </p:txBody>
      </p:sp>
      <p:sp>
        <p:nvSpPr>
          <p:cNvPr id="10" name="Shape 8"/>
          <p:cNvSpPr/>
          <p:nvPr/>
        </p:nvSpPr>
        <p:spPr>
          <a:xfrm>
            <a:off x="3474720" y="1938528"/>
            <a:ext cx="2395728" cy="2011680"/>
          </a:xfrm>
          <a:prstGeom prst="roundRect">
            <a:avLst/>
          </a:prstGeom>
          <a:solidFill>
            <a:srgbClr val="FFFFFF"/>
          </a:solidFill>
          <a:ln w="12700">
            <a:solidFill>
              <a:srgbClr val="D7D2C8"/>
            </a:solidFill>
            <a:prstDash val="solid"/>
          </a:ln>
        </p:spPr>
      </p:sp>
      <p:sp>
        <p:nvSpPr>
          <p:cNvPr id="11" name="Shape 9"/>
          <p:cNvSpPr/>
          <p:nvPr/>
        </p:nvSpPr>
        <p:spPr>
          <a:xfrm>
            <a:off x="4270248" y="2267712"/>
            <a:ext cx="804672" cy="804672"/>
          </a:xfrm>
          <a:prstGeom prst="ellipse">
            <a:avLst/>
          </a:prstGeom>
          <a:solidFill>
            <a:srgbClr val="E85D3F"/>
          </a:solidFill>
          <a:ln w="12700">
            <a:solidFill>
              <a:srgbClr val="FFFFFF"/>
            </a:solidFill>
            <a:prstDash val="solid"/>
          </a:ln>
        </p:spPr>
      </p:sp>
      <p:sp>
        <p:nvSpPr>
          <p:cNvPr id="12" name="Text 10"/>
          <p:cNvSpPr/>
          <p:nvPr/>
        </p:nvSpPr>
        <p:spPr>
          <a:xfrm>
            <a:off x="4507992" y="2532888"/>
            <a:ext cx="329184" cy="164592"/>
          </a:xfrm>
          <a:prstGeom prst="rect">
            <a:avLst/>
          </a:prstGeom>
          <a:noFill/>
          <a:ln/>
        </p:spPr>
        <p:txBody>
          <a:bodyPr wrap="square" lIns="0" tIns="0" rIns="0" bIns="0" rtlCol="0" anchor="ctr"/>
          <a:lstStyle/>
          <a:p>
            <a:pPr marL="0" indent="0" algn="ctr">
              <a:buNone/>
            </a:pPr>
            <a:r>
              <a:rPr lang="en-US" sz="1300" b="1" dirty="0">
                <a:solidFill>
                  <a:srgbClr val="FFFFFF"/>
                </a:solidFill>
              </a:rPr>
              <a:t>2</a:t>
            </a:r>
            <a:endParaRPr lang="en-US" sz="1300" dirty="0"/>
          </a:p>
        </p:txBody>
      </p:sp>
      <p:sp>
        <p:nvSpPr>
          <p:cNvPr id="13" name="Text 11"/>
          <p:cNvSpPr/>
          <p:nvPr/>
        </p:nvSpPr>
        <p:spPr>
          <a:xfrm>
            <a:off x="3639312" y="3310128"/>
            <a:ext cx="2057400" cy="292608"/>
          </a:xfrm>
          <a:prstGeom prst="rect">
            <a:avLst/>
          </a:prstGeom>
          <a:noFill/>
          <a:ln/>
        </p:spPr>
        <p:txBody>
          <a:bodyPr wrap="square" lIns="0" tIns="0" rIns="0" bIns="0" rtlCol="0" anchor="ctr"/>
          <a:lstStyle/>
          <a:p>
            <a:pPr marL="0" indent="0" algn="ctr">
              <a:buNone/>
            </a:pPr>
            <a:r>
              <a:rPr lang="en-US" sz="1250" b="1" dirty="0">
                <a:solidFill>
                  <a:srgbClr val="18312B"/>
                </a:solidFill>
              </a:rPr>
              <a:t>EMPLOYER SATISFACTION</a:t>
            </a:r>
            <a:endParaRPr lang="en-US" sz="1250" dirty="0"/>
          </a:p>
        </p:txBody>
      </p:sp>
      <p:sp>
        <p:nvSpPr>
          <p:cNvPr id="14" name="Text 12"/>
          <p:cNvSpPr/>
          <p:nvPr/>
        </p:nvSpPr>
        <p:spPr>
          <a:xfrm>
            <a:off x="3657600" y="3639312"/>
            <a:ext cx="2011680" cy="347472"/>
          </a:xfrm>
          <a:prstGeom prst="rect">
            <a:avLst/>
          </a:prstGeom>
          <a:noFill/>
          <a:ln/>
        </p:spPr>
        <p:txBody>
          <a:bodyPr wrap="square" lIns="0" tIns="0" rIns="0" bIns="0" rtlCol="0" anchor="ctr"/>
          <a:lstStyle/>
          <a:p>
            <a:pPr marL="0" indent="0" algn="ctr">
              <a:buNone/>
            </a:pPr>
            <a:r>
              <a:rPr lang="en-US" sz="1050" dirty="0">
                <a:solidFill>
                  <a:srgbClr val="66706B"/>
                </a:solidFill>
              </a:rPr>
              <a:t>Did the training solve the business need?</a:t>
            </a:r>
            <a:endParaRPr lang="en-US" sz="1050" dirty="0"/>
          </a:p>
        </p:txBody>
      </p:sp>
      <p:sp>
        <p:nvSpPr>
          <p:cNvPr id="15" name="Shape 13"/>
          <p:cNvSpPr/>
          <p:nvPr/>
        </p:nvSpPr>
        <p:spPr>
          <a:xfrm>
            <a:off x="6263640" y="1938528"/>
            <a:ext cx="2395728" cy="2011680"/>
          </a:xfrm>
          <a:prstGeom prst="roundRect">
            <a:avLst/>
          </a:prstGeom>
          <a:solidFill>
            <a:srgbClr val="FFFFFF"/>
          </a:solidFill>
          <a:ln w="12700">
            <a:solidFill>
              <a:srgbClr val="D7D2C8"/>
            </a:solidFill>
            <a:prstDash val="solid"/>
          </a:ln>
        </p:spPr>
      </p:sp>
      <p:sp>
        <p:nvSpPr>
          <p:cNvPr id="16" name="Shape 14"/>
          <p:cNvSpPr/>
          <p:nvPr/>
        </p:nvSpPr>
        <p:spPr>
          <a:xfrm>
            <a:off x="7059168" y="2267712"/>
            <a:ext cx="804672" cy="804672"/>
          </a:xfrm>
          <a:prstGeom prst="ellipse">
            <a:avLst/>
          </a:prstGeom>
          <a:solidFill>
            <a:srgbClr val="1F5B4F"/>
          </a:solidFill>
          <a:ln w="12700">
            <a:solidFill>
              <a:srgbClr val="FFFFFF"/>
            </a:solidFill>
            <a:prstDash val="solid"/>
          </a:ln>
        </p:spPr>
      </p:sp>
      <p:sp>
        <p:nvSpPr>
          <p:cNvPr id="17" name="Text 15"/>
          <p:cNvSpPr/>
          <p:nvPr/>
        </p:nvSpPr>
        <p:spPr>
          <a:xfrm>
            <a:off x="7296912" y="2532888"/>
            <a:ext cx="329184" cy="164592"/>
          </a:xfrm>
          <a:prstGeom prst="rect">
            <a:avLst/>
          </a:prstGeom>
          <a:noFill/>
          <a:ln/>
        </p:spPr>
        <p:txBody>
          <a:bodyPr wrap="square" lIns="0" tIns="0" rIns="0" bIns="0" rtlCol="0" anchor="ctr"/>
          <a:lstStyle/>
          <a:p>
            <a:pPr marL="0" indent="0" algn="ctr">
              <a:buNone/>
            </a:pPr>
            <a:r>
              <a:rPr lang="en-US" sz="1300" b="1" dirty="0">
                <a:solidFill>
                  <a:srgbClr val="FFFFFF"/>
                </a:solidFill>
              </a:rPr>
              <a:t>3</a:t>
            </a:r>
            <a:endParaRPr lang="en-US" sz="1300" dirty="0"/>
          </a:p>
        </p:txBody>
      </p:sp>
      <p:sp>
        <p:nvSpPr>
          <p:cNvPr id="18" name="Text 16"/>
          <p:cNvSpPr/>
          <p:nvPr/>
        </p:nvSpPr>
        <p:spPr>
          <a:xfrm>
            <a:off x="6428232" y="3310128"/>
            <a:ext cx="2057400" cy="292608"/>
          </a:xfrm>
          <a:prstGeom prst="rect">
            <a:avLst/>
          </a:prstGeom>
          <a:noFill/>
          <a:ln/>
        </p:spPr>
        <p:txBody>
          <a:bodyPr wrap="square" lIns="0" tIns="0" rIns="0" bIns="0" rtlCol="0" anchor="ctr"/>
          <a:lstStyle/>
          <a:p>
            <a:pPr marL="0" indent="0" algn="ctr">
              <a:buNone/>
            </a:pPr>
            <a:r>
              <a:rPr lang="en-US" sz="1250" b="1" dirty="0">
                <a:solidFill>
                  <a:srgbClr val="18312B"/>
                </a:solidFill>
              </a:rPr>
              <a:t>ENROLLMENT + COMPLETION</a:t>
            </a:r>
            <a:endParaRPr lang="en-US" sz="1250" dirty="0"/>
          </a:p>
        </p:txBody>
      </p:sp>
      <p:sp>
        <p:nvSpPr>
          <p:cNvPr id="19" name="Text 17"/>
          <p:cNvSpPr/>
          <p:nvPr/>
        </p:nvSpPr>
        <p:spPr>
          <a:xfrm>
            <a:off x="6446520" y="3602736"/>
            <a:ext cx="2011680" cy="384048"/>
          </a:xfrm>
          <a:prstGeom prst="rect">
            <a:avLst/>
          </a:prstGeom>
          <a:noFill/>
          <a:ln/>
        </p:spPr>
        <p:txBody>
          <a:bodyPr wrap="square" lIns="0" tIns="0" rIns="0" bIns="0" rtlCol="0" anchor="ctr"/>
          <a:lstStyle/>
          <a:p>
            <a:pPr marL="0" indent="0" algn="ctr">
              <a:buNone/>
            </a:pPr>
            <a:r>
              <a:rPr lang="en-US" sz="1050" dirty="0">
                <a:solidFill>
                  <a:srgbClr val="66706B"/>
                </a:solidFill>
              </a:rPr>
              <a:t>Can we attract and successfully train the cohort?</a:t>
            </a:r>
            <a:endParaRPr lang="en-US" sz="1050" dirty="0"/>
          </a:p>
        </p:txBody>
      </p:sp>
      <p:sp>
        <p:nvSpPr>
          <p:cNvPr id="20" name="Shape 18"/>
          <p:cNvSpPr/>
          <p:nvPr/>
        </p:nvSpPr>
        <p:spPr>
          <a:xfrm>
            <a:off x="9052560" y="1938528"/>
            <a:ext cx="2395728" cy="2011680"/>
          </a:xfrm>
          <a:prstGeom prst="roundRect">
            <a:avLst/>
          </a:prstGeom>
          <a:solidFill>
            <a:srgbClr val="FFFFFF"/>
          </a:solidFill>
          <a:ln w="12700">
            <a:solidFill>
              <a:srgbClr val="D7D2C8"/>
            </a:solidFill>
            <a:prstDash val="solid"/>
          </a:ln>
        </p:spPr>
      </p:sp>
      <p:sp>
        <p:nvSpPr>
          <p:cNvPr id="21" name="Shape 19"/>
          <p:cNvSpPr/>
          <p:nvPr/>
        </p:nvSpPr>
        <p:spPr>
          <a:xfrm>
            <a:off x="9848088" y="2267712"/>
            <a:ext cx="804672" cy="804672"/>
          </a:xfrm>
          <a:prstGeom prst="ellipse">
            <a:avLst/>
          </a:prstGeom>
          <a:solidFill>
            <a:srgbClr val="E85D3F"/>
          </a:solidFill>
          <a:ln w="12700">
            <a:solidFill>
              <a:srgbClr val="FFFFFF"/>
            </a:solidFill>
            <a:prstDash val="solid"/>
          </a:ln>
        </p:spPr>
      </p:sp>
      <p:sp>
        <p:nvSpPr>
          <p:cNvPr id="22" name="Text 20"/>
          <p:cNvSpPr/>
          <p:nvPr/>
        </p:nvSpPr>
        <p:spPr>
          <a:xfrm>
            <a:off x="10085832" y="2532888"/>
            <a:ext cx="329184" cy="164592"/>
          </a:xfrm>
          <a:prstGeom prst="rect">
            <a:avLst/>
          </a:prstGeom>
          <a:noFill/>
          <a:ln/>
        </p:spPr>
        <p:txBody>
          <a:bodyPr wrap="square" lIns="0" tIns="0" rIns="0" bIns="0" rtlCol="0" anchor="ctr"/>
          <a:lstStyle/>
          <a:p>
            <a:pPr marL="0" indent="0" algn="ctr">
              <a:buNone/>
            </a:pPr>
            <a:r>
              <a:rPr lang="en-US" sz="1300" b="1" dirty="0">
                <a:solidFill>
                  <a:srgbClr val="FFFFFF"/>
                </a:solidFill>
              </a:rPr>
              <a:t>4</a:t>
            </a:r>
            <a:endParaRPr lang="en-US" sz="1300" dirty="0"/>
          </a:p>
        </p:txBody>
      </p:sp>
      <p:sp>
        <p:nvSpPr>
          <p:cNvPr id="23" name="Text 21"/>
          <p:cNvSpPr/>
          <p:nvPr/>
        </p:nvSpPr>
        <p:spPr>
          <a:xfrm>
            <a:off x="9217152" y="3310128"/>
            <a:ext cx="2057400" cy="292608"/>
          </a:xfrm>
          <a:prstGeom prst="rect">
            <a:avLst/>
          </a:prstGeom>
          <a:noFill/>
          <a:ln/>
        </p:spPr>
        <p:txBody>
          <a:bodyPr wrap="square" lIns="0" tIns="0" rIns="0" bIns="0" rtlCol="0" anchor="ctr"/>
          <a:lstStyle/>
          <a:p>
            <a:pPr marL="0" indent="0" algn="ctr">
              <a:buNone/>
            </a:pPr>
            <a:r>
              <a:rPr lang="en-US" sz="1250" b="1" dirty="0">
                <a:solidFill>
                  <a:srgbClr val="18312B"/>
                </a:solidFill>
              </a:rPr>
              <a:t>REPEAT BUSINESS</a:t>
            </a:r>
            <a:endParaRPr lang="en-US" sz="1250" dirty="0"/>
          </a:p>
        </p:txBody>
      </p:sp>
      <p:sp>
        <p:nvSpPr>
          <p:cNvPr id="24" name="Text 22"/>
          <p:cNvSpPr/>
          <p:nvPr/>
        </p:nvSpPr>
        <p:spPr>
          <a:xfrm>
            <a:off x="9235440" y="3639312"/>
            <a:ext cx="2011680" cy="347472"/>
          </a:xfrm>
          <a:prstGeom prst="rect">
            <a:avLst/>
          </a:prstGeom>
          <a:noFill/>
          <a:ln/>
        </p:spPr>
        <p:txBody>
          <a:bodyPr wrap="square" lIns="0" tIns="0" rIns="0" bIns="0" rtlCol="0" anchor="ctr"/>
          <a:lstStyle/>
          <a:p>
            <a:pPr marL="0" indent="0" algn="ctr">
              <a:buNone/>
            </a:pPr>
            <a:r>
              <a:rPr lang="en-US" sz="1050" dirty="0">
                <a:solidFill>
                  <a:srgbClr val="66706B"/>
                </a:solidFill>
              </a:rPr>
              <a:t>Do employers come back and deepen the relationship?</a:t>
            </a:r>
            <a:endParaRPr lang="en-US" sz="1050" dirty="0"/>
          </a:p>
        </p:txBody>
      </p:sp>
      <p:sp>
        <p:nvSpPr>
          <p:cNvPr id="25" name="Shape 23"/>
          <p:cNvSpPr/>
          <p:nvPr/>
        </p:nvSpPr>
        <p:spPr>
          <a:xfrm>
            <a:off x="1234440" y="4709160"/>
            <a:ext cx="9692640" cy="804672"/>
          </a:xfrm>
          <a:prstGeom prst="roundRect">
            <a:avLst/>
          </a:prstGeom>
          <a:solidFill>
            <a:srgbClr val="CDE5D9">
              <a:alpha val="82000"/>
            </a:srgbClr>
          </a:solidFill>
          <a:ln w="12700">
            <a:solidFill>
              <a:srgbClr val="1F5B4F"/>
            </a:solidFill>
            <a:prstDash val="solid"/>
          </a:ln>
        </p:spPr>
      </p:sp>
      <p:sp>
        <p:nvSpPr>
          <p:cNvPr id="26" name="Text 24"/>
          <p:cNvSpPr/>
          <p:nvPr/>
        </p:nvSpPr>
        <p:spPr>
          <a:xfrm>
            <a:off x="1508760" y="5001768"/>
            <a:ext cx="9144000" cy="228600"/>
          </a:xfrm>
          <a:prstGeom prst="rect">
            <a:avLst/>
          </a:prstGeom>
          <a:noFill/>
          <a:ln/>
        </p:spPr>
        <p:txBody>
          <a:bodyPr wrap="square" lIns="0" tIns="0" rIns="0" bIns="0" rtlCol="0" anchor="ctr"/>
          <a:lstStyle/>
          <a:p>
            <a:pPr marL="0" indent="0" algn="ctr">
              <a:buNone/>
            </a:pPr>
            <a:r>
              <a:rPr lang="en-US" sz="1600" b="1" dirty="0">
                <a:solidFill>
                  <a:srgbClr val="1F5B4F"/>
                </a:solidFill>
              </a:rPr>
              <a:t>Use the data to refine curriculum, scheduling and delivery—not simply to report activity.</a:t>
            </a:r>
            <a:endParaRPr lang="en-US" sz="1600" dirty="0"/>
          </a:p>
        </p:txBody>
      </p:sp>
      <p:sp>
        <p:nvSpPr>
          <p:cNvPr id="27" name="Slide Number Placeholder 0"/>
          <p:cNvSpPr>
            <a:spLocks noGrp="1"/>
          </p:cNvSpPr>
          <p:nvPr>
            <p:ph type="sldNum" sz="quarter" idx="4294967295"/>
          </p:nvPr>
        </p:nvSpPr>
        <p:spPr>
          <a:xfrm>
            <a:off x="11722608" y="6501384"/>
            <a:ext cx="228600"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6706B"/>
                </a:solidFill>
              </a:defRPr>
            </a:lvl1pPr>
          </a:lstStyle>
          <a:p>
            <a:pPr algn="r"/>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11480"/>
            <a:ext cx="3291840" cy="201168"/>
          </a:xfrm>
          <a:prstGeom prst="rect">
            <a:avLst/>
          </a:prstGeom>
          <a:noFill/>
          <a:ln/>
        </p:spPr>
        <p:txBody>
          <a:bodyPr wrap="square" lIns="0" tIns="0" rIns="0" bIns="0" rtlCol="0" anchor="ctr"/>
          <a:lstStyle/>
          <a:p>
            <a:pPr marL="0" indent="0">
              <a:buNone/>
            </a:pPr>
            <a:r>
              <a:rPr lang="en-US" sz="1000" b="1" kern="0" spc="140" dirty="0">
                <a:solidFill>
                  <a:srgbClr val="E85D3F"/>
                </a:solidFill>
              </a:rPr>
              <a:t>CONTINUOUS IMPROVEMENT</a:t>
            </a:r>
            <a:endParaRPr lang="en-US" sz="1000" dirty="0"/>
          </a:p>
        </p:txBody>
      </p:sp>
      <p:sp>
        <p:nvSpPr>
          <p:cNvPr id="3" name="Text 1"/>
          <p:cNvSpPr/>
          <p:nvPr/>
        </p:nvSpPr>
        <p:spPr>
          <a:xfrm>
            <a:off x="548640" y="694944"/>
            <a:ext cx="11018520" cy="530352"/>
          </a:xfrm>
          <a:prstGeom prst="rect">
            <a:avLst/>
          </a:prstGeom>
          <a:noFill/>
          <a:ln/>
        </p:spPr>
        <p:txBody>
          <a:bodyPr wrap="square" lIns="0" tIns="0" rIns="0" bIns="0" rtlCol="0" anchor="ctr"/>
          <a:lstStyle/>
          <a:p>
            <a:pPr marL="0" indent="0">
              <a:buNone/>
            </a:pPr>
            <a:r>
              <a:rPr lang="en-US" sz="2700" b="1" dirty="0">
                <a:solidFill>
                  <a:srgbClr val="18312B"/>
                </a:solidFill>
              </a:rPr>
              <a:t>Make improvement part of the operating system</a:t>
            </a:r>
            <a:endParaRPr lang="en-US" sz="2700" dirty="0"/>
          </a:p>
        </p:txBody>
      </p:sp>
      <p:sp>
        <p:nvSpPr>
          <p:cNvPr id="4" name="Text 2"/>
          <p:cNvSpPr/>
          <p:nvPr/>
        </p:nvSpPr>
        <p:spPr>
          <a:xfrm>
            <a:off x="566928" y="1298448"/>
            <a:ext cx="10698480" cy="384048"/>
          </a:xfrm>
          <a:prstGeom prst="rect">
            <a:avLst/>
          </a:prstGeom>
          <a:noFill/>
          <a:ln/>
        </p:spPr>
        <p:txBody>
          <a:bodyPr wrap="square" lIns="0" tIns="0" rIns="0" bIns="0" rtlCol="0" anchor="ctr"/>
          <a:lstStyle/>
          <a:p>
            <a:pPr marL="0" indent="0">
              <a:buNone/>
            </a:pPr>
            <a:r>
              <a:rPr lang="en-US" sz="1300" dirty="0">
                <a:solidFill>
                  <a:srgbClr val="66706B"/>
                </a:solidFill>
              </a:rPr>
              <a:t>Lean Six Sigma thinking keeps the model from becoming a one-time initiative.</a:t>
            </a:r>
            <a:endParaRPr lang="en-US" sz="1300" dirty="0"/>
          </a:p>
        </p:txBody>
      </p:sp>
      <p:sp>
        <p:nvSpPr>
          <p:cNvPr id="25" name="Slide Number Placeholder 0"/>
          <p:cNvSpPr>
            <a:spLocks noGrp="1"/>
          </p:cNvSpPr>
          <p:nvPr>
            <p:ph type="sldNum" sz="quarter" idx="4294967295"/>
          </p:nvPr>
        </p:nvSpPr>
        <p:spPr>
          <a:xfrm>
            <a:off x="11722608" y="6501384"/>
            <a:ext cx="228600"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6706B"/>
                </a:solidFill>
              </a:defRPr>
            </a:lvl1pPr>
          </a:lstStyle>
          <a:p>
            <a:pPr algn="r"/>
            <a:fld id="{F7021451-1387-4CA6-816F-3879F97B5CBC}" type="slidenum">
              <a:rPr lang="en-US" b="0"/>
              <a:t>10</a:t>
            </a:fld>
            <a:endParaRPr lang="en-US"/>
          </a:p>
        </p:txBody>
      </p:sp>
      <p:sp>
        <p:nvSpPr>
          <p:cNvPr id="26" name="Rounded Rectangle 25"/>
          <p:cNvSpPr/>
          <p:nvPr/>
        </p:nvSpPr>
        <p:spPr>
          <a:xfrm>
            <a:off x="713232" y="2331720"/>
            <a:ext cx="2057400" cy="1325880"/>
          </a:xfrm>
          <a:prstGeom prst="roundRect">
            <a:avLst/>
          </a:prstGeom>
          <a:solidFill>
            <a:srgbClr val="F1F4F7"/>
          </a:solidFill>
          <a:ln w="15875">
            <a:solidFill>
              <a:srgbClr val="718BA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822960" y="2441448"/>
            <a:ext cx="320040" cy="320040"/>
          </a:xfrm>
          <a:prstGeom prst="rect">
            <a:avLst/>
          </a:prstGeom>
          <a:noFill/>
        </p:spPr>
        <p:txBody>
          <a:bodyPr wrap="none" lIns="36576" tIns="18288" rIns="36576" bIns="18288" anchor="ctr">
            <a:spAutoFit/>
          </a:bodyPr>
          <a:lstStyle/>
          <a:p>
            <a:pPr algn="ctr"/>
            <a:r>
              <a:rPr sz="1100" b="1">
                <a:solidFill>
                  <a:srgbClr val="FFFFFF"/>
                </a:solidFill>
                <a:latin typeface="Aptos"/>
              </a:rPr>
              <a:t>1</a:t>
            </a:r>
          </a:p>
        </p:txBody>
      </p:sp>
      <p:sp>
        <p:nvSpPr>
          <p:cNvPr id="28" name="Oval 27"/>
          <p:cNvSpPr/>
          <p:nvPr/>
        </p:nvSpPr>
        <p:spPr>
          <a:xfrm>
            <a:off x="804672" y="2423160"/>
            <a:ext cx="365760" cy="365760"/>
          </a:xfrm>
          <a:prstGeom prst="ellipse">
            <a:avLst/>
          </a:prstGeom>
          <a:solidFill>
            <a:srgbClr val="2D5E87"/>
          </a:solidFill>
          <a:ln>
            <a:solidFill>
              <a:srgbClr val="2D5E8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1188720" y="2441448"/>
            <a:ext cx="1417320" cy="320040"/>
          </a:xfrm>
          <a:prstGeom prst="rect">
            <a:avLst/>
          </a:prstGeom>
          <a:noFill/>
        </p:spPr>
        <p:txBody>
          <a:bodyPr wrap="none" lIns="36576" tIns="18288" rIns="36576" bIns="18288" anchor="ctr">
            <a:spAutoFit/>
          </a:bodyPr>
          <a:lstStyle/>
          <a:p>
            <a:pPr algn="l"/>
            <a:r>
              <a:rPr sz="1500" b="1">
                <a:solidFill>
                  <a:srgbClr val="162B41"/>
                </a:solidFill>
                <a:latin typeface="Aptos"/>
              </a:rPr>
              <a:t>LISTEN</a:t>
            </a:r>
          </a:p>
        </p:txBody>
      </p:sp>
      <p:sp>
        <p:nvSpPr>
          <p:cNvPr id="30" name="TextBox 29"/>
          <p:cNvSpPr txBox="1"/>
          <p:nvPr/>
        </p:nvSpPr>
        <p:spPr>
          <a:xfrm>
            <a:off x="850392" y="2898648"/>
            <a:ext cx="1783080" cy="502920"/>
          </a:xfrm>
          <a:prstGeom prst="rect">
            <a:avLst/>
          </a:prstGeom>
          <a:noFill/>
        </p:spPr>
        <p:txBody>
          <a:bodyPr wrap="none" lIns="36576" tIns="18288" rIns="36576" bIns="18288" anchor="ctr">
            <a:spAutoFit/>
          </a:bodyPr>
          <a:lstStyle/>
          <a:p>
            <a:pPr algn="l"/>
            <a:r>
              <a:rPr sz="1100" b="0">
                <a:solidFill>
                  <a:srgbClr val="2A3138"/>
                </a:solidFill>
                <a:latin typeface="Aptos"/>
              </a:rPr>
              <a:t>Industry feedback</a:t>
            </a:r>
          </a:p>
        </p:txBody>
      </p:sp>
      <p:sp>
        <p:nvSpPr>
          <p:cNvPr id="31" name="TextBox 30"/>
          <p:cNvSpPr txBox="1"/>
          <p:nvPr/>
        </p:nvSpPr>
        <p:spPr>
          <a:xfrm>
            <a:off x="2770632" y="2752344"/>
            <a:ext cx="228600" cy="457200"/>
          </a:xfrm>
          <a:prstGeom prst="rect">
            <a:avLst/>
          </a:prstGeom>
          <a:noFill/>
        </p:spPr>
        <p:txBody>
          <a:bodyPr wrap="none" lIns="36576" tIns="18288" rIns="36576" bIns="18288" anchor="ctr">
            <a:spAutoFit/>
          </a:bodyPr>
          <a:lstStyle/>
          <a:p>
            <a:pPr algn="ctr"/>
            <a:r>
              <a:rPr sz="2000" b="1">
                <a:solidFill>
                  <a:srgbClr val="718BA0"/>
                </a:solidFill>
                <a:latin typeface="Aptos"/>
              </a:rPr>
              <a:t>→</a:t>
            </a:r>
          </a:p>
        </p:txBody>
      </p:sp>
      <p:sp>
        <p:nvSpPr>
          <p:cNvPr id="32" name="Rounded Rectangle 31"/>
          <p:cNvSpPr/>
          <p:nvPr/>
        </p:nvSpPr>
        <p:spPr>
          <a:xfrm>
            <a:off x="2999232" y="2331720"/>
            <a:ext cx="2057400" cy="1325880"/>
          </a:xfrm>
          <a:prstGeom prst="roundRect">
            <a:avLst/>
          </a:prstGeom>
          <a:solidFill>
            <a:srgbClr val="FFFFFF"/>
          </a:solidFill>
          <a:ln w="15875">
            <a:solidFill>
              <a:srgbClr val="718BA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xtBox 32"/>
          <p:cNvSpPr txBox="1"/>
          <p:nvPr/>
        </p:nvSpPr>
        <p:spPr>
          <a:xfrm>
            <a:off x="3108960" y="2441448"/>
            <a:ext cx="320040" cy="320040"/>
          </a:xfrm>
          <a:prstGeom prst="rect">
            <a:avLst/>
          </a:prstGeom>
          <a:noFill/>
        </p:spPr>
        <p:txBody>
          <a:bodyPr wrap="none" lIns="36576" tIns="18288" rIns="36576" bIns="18288" anchor="ctr">
            <a:spAutoFit/>
          </a:bodyPr>
          <a:lstStyle/>
          <a:p>
            <a:pPr algn="ctr"/>
            <a:r>
              <a:rPr sz="1100" b="1">
                <a:solidFill>
                  <a:srgbClr val="FFFFFF"/>
                </a:solidFill>
                <a:latin typeface="Aptos"/>
              </a:rPr>
              <a:t>2</a:t>
            </a:r>
          </a:p>
        </p:txBody>
      </p:sp>
      <p:sp>
        <p:nvSpPr>
          <p:cNvPr id="34" name="Oval 33"/>
          <p:cNvSpPr/>
          <p:nvPr/>
        </p:nvSpPr>
        <p:spPr>
          <a:xfrm>
            <a:off x="3090672" y="2423160"/>
            <a:ext cx="365760" cy="365760"/>
          </a:xfrm>
          <a:prstGeom prst="ellipse">
            <a:avLst/>
          </a:prstGeom>
          <a:solidFill>
            <a:srgbClr val="2D5E87"/>
          </a:solidFill>
          <a:ln>
            <a:solidFill>
              <a:srgbClr val="2D5E8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TextBox 34"/>
          <p:cNvSpPr txBox="1"/>
          <p:nvPr/>
        </p:nvSpPr>
        <p:spPr>
          <a:xfrm>
            <a:off x="3474720" y="2441448"/>
            <a:ext cx="1417320" cy="320040"/>
          </a:xfrm>
          <a:prstGeom prst="rect">
            <a:avLst/>
          </a:prstGeom>
          <a:noFill/>
        </p:spPr>
        <p:txBody>
          <a:bodyPr wrap="none" lIns="36576" tIns="18288" rIns="36576" bIns="18288" anchor="ctr">
            <a:spAutoFit/>
          </a:bodyPr>
          <a:lstStyle/>
          <a:p>
            <a:pPr algn="l"/>
            <a:r>
              <a:rPr sz="1500" b="1">
                <a:solidFill>
                  <a:srgbClr val="162B41"/>
                </a:solidFill>
                <a:latin typeface="Aptos"/>
              </a:rPr>
              <a:t>REVIEW</a:t>
            </a:r>
          </a:p>
        </p:txBody>
      </p:sp>
      <p:sp>
        <p:nvSpPr>
          <p:cNvPr id="36" name="TextBox 35"/>
          <p:cNvSpPr txBox="1"/>
          <p:nvPr/>
        </p:nvSpPr>
        <p:spPr>
          <a:xfrm>
            <a:off x="3136392" y="2898648"/>
            <a:ext cx="1783080" cy="502920"/>
          </a:xfrm>
          <a:prstGeom prst="rect">
            <a:avLst/>
          </a:prstGeom>
          <a:noFill/>
        </p:spPr>
        <p:txBody>
          <a:bodyPr wrap="none" lIns="36576" tIns="18288" rIns="36576" bIns="18288" anchor="ctr">
            <a:spAutoFit/>
          </a:bodyPr>
          <a:lstStyle/>
          <a:p>
            <a:pPr algn="l"/>
            <a:r>
              <a:rPr sz="1100" b="0">
                <a:solidFill>
                  <a:srgbClr val="2A3138"/>
                </a:solidFill>
                <a:latin typeface="Aptos"/>
              </a:rPr>
              <a:t>Curriculum + delivery</a:t>
            </a:r>
          </a:p>
        </p:txBody>
      </p:sp>
      <p:sp>
        <p:nvSpPr>
          <p:cNvPr id="37" name="TextBox 36"/>
          <p:cNvSpPr txBox="1"/>
          <p:nvPr/>
        </p:nvSpPr>
        <p:spPr>
          <a:xfrm>
            <a:off x="5056632" y="2752344"/>
            <a:ext cx="228600" cy="457200"/>
          </a:xfrm>
          <a:prstGeom prst="rect">
            <a:avLst/>
          </a:prstGeom>
          <a:noFill/>
        </p:spPr>
        <p:txBody>
          <a:bodyPr wrap="none" lIns="36576" tIns="18288" rIns="36576" bIns="18288" anchor="ctr">
            <a:spAutoFit/>
          </a:bodyPr>
          <a:lstStyle/>
          <a:p>
            <a:pPr algn="ctr"/>
            <a:r>
              <a:rPr sz="2000" b="1">
                <a:solidFill>
                  <a:srgbClr val="718BA0"/>
                </a:solidFill>
                <a:latin typeface="Aptos"/>
              </a:rPr>
              <a:t>→</a:t>
            </a:r>
          </a:p>
        </p:txBody>
      </p:sp>
      <p:sp>
        <p:nvSpPr>
          <p:cNvPr id="38" name="Rounded Rectangle 37"/>
          <p:cNvSpPr/>
          <p:nvPr/>
        </p:nvSpPr>
        <p:spPr>
          <a:xfrm>
            <a:off x="5285232" y="2331720"/>
            <a:ext cx="2057400" cy="1325880"/>
          </a:xfrm>
          <a:prstGeom prst="roundRect">
            <a:avLst/>
          </a:prstGeom>
          <a:solidFill>
            <a:srgbClr val="F1F4F7"/>
          </a:solidFill>
          <a:ln w="15875">
            <a:solidFill>
              <a:srgbClr val="718BA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9" name="TextBox 38"/>
          <p:cNvSpPr txBox="1"/>
          <p:nvPr/>
        </p:nvSpPr>
        <p:spPr>
          <a:xfrm>
            <a:off x="5394960" y="2441448"/>
            <a:ext cx="320040" cy="320040"/>
          </a:xfrm>
          <a:prstGeom prst="rect">
            <a:avLst/>
          </a:prstGeom>
          <a:noFill/>
        </p:spPr>
        <p:txBody>
          <a:bodyPr wrap="none" lIns="36576" tIns="18288" rIns="36576" bIns="18288" anchor="ctr">
            <a:spAutoFit/>
          </a:bodyPr>
          <a:lstStyle/>
          <a:p>
            <a:pPr algn="ctr"/>
            <a:r>
              <a:rPr sz="1100" b="1">
                <a:solidFill>
                  <a:srgbClr val="FFFFFF"/>
                </a:solidFill>
                <a:latin typeface="Aptos"/>
              </a:rPr>
              <a:t>3</a:t>
            </a:r>
          </a:p>
        </p:txBody>
      </p:sp>
      <p:sp>
        <p:nvSpPr>
          <p:cNvPr id="40" name="Oval 39"/>
          <p:cNvSpPr/>
          <p:nvPr/>
        </p:nvSpPr>
        <p:spPr>
          <a:xfrm>
            <a:off x="5376672" y="2423160"/>
            <a:ext cx="365760" cy="365760"/>
          </a:xfrm>
          <a:prstGeom prst="ellipse">
            <a:avLst/>
          </a:prstGeom>
          <a:solidFill>
            <a:srgbClr val="2D5E87"/>
          </a:solidFill>
          <a:ln>
            <a:solidFill>
              <a:srgbClr val="2D5E8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1" name="TextBox 40"/>
          <p:cNvSpPr txBox="1"/>
          <p:nvPr/>
        </p:nvSpPr>
        <p:spPr>
          <a:xfrm>
            <a:off x="5760720" y="2441448"/>
            <a:ext cx="1417320" cy="320040"/>
          </a:xfrm>
          <a:prstGeom prst="rect">
            <a:avLst/>
          </a:prstGeom>
          <a:noFill/>
        </p:spPr>
        <p:txBody>
          <a:bodyPr wrap="none" lIns="36576" tIns="18288" rIns="36576" bIns="18288" anchor="ctr">
            <a:spAutoFit/>
          </a:bodyPr>
          <a:lstStyle/>
          <a:p>
            <a:pPr algn="l"/>
            <a:r>
              <a:rPr sz="1500" b="1">
                <a:solidFill>
                  <a:srgbClr val="162B41"/>
                </a:solidFill>
                <a:latin typeface="Aptos"/>
              </a:rPr>
              <a:t>ADAPT</a:t>
            </a:r>
          </a:p>
        </p:txBody>
      </p:sp>
      <p:sp>
        <p:nvSpPr>
          <p:cNvPr id="42" name="TextBox 41"/>
          <p:cNvSpPr txBox="1"/>
          <p:nvPr/>
        </p:nvSpPr>
        <p:spPr>
          <a:xfrm>
            <a:off x="5422392" y="2898648"/>
            <a:ext cx="1783080" cy="502920"/>
          </a:xfrm>
          <a:prstGeom prst="rect">
            <a:avLst/>
          </a:prstGeom>
          <a:noFill/>
        </p:spPr>
        <p:txBody>
          <a:bodyPr wrap="none" lIns="36576" tIns="18288" rIns="36576" bIns="18288" anchor="ctr">
            <a:spAutoFit/>
          </a:bodyPr>
          <a:lstStyle/>
          <a:p>
            <a:pPr algn="l"/>
            <a:r>
              <a:rPr sz="1100" b="0">
                <a:solidFill>
                  <a:srgbClr val="2A3138"/>
                </a:solidFill>
                <a:latin typeface="Aptos"/>
              </a:rPr>
              <a:t>Training + schedule</a:t>
            </a:r>
          </a:p>
        </p:txBody>
      </p:sp>
      <p:sp>
        <p:nvSpPr>
          <p:cNvPr id="43" name="TextBox 42"/>
          <p:cNvSpPr txBox="1"/>
          <p:nvPr/>
        </p:nvSpPr>
        <p:spPr>
          <a:xfrm>
            <a:off x="7342632" y="2752344"/>
            <a:ext cx="228600" cy="457200"/>
          </a:xfrm>
          <a:prstGeom prst="rect">
            <a:avLst/>
          </a:prstGeom>
          <a:noFill/>
        </p:spPr>
        <p:txBody>
          <a:bodyPr wrap="none" lIns="36576" tIns="18288" rIns="36576" bIns="18288" anchor="ctr">
            <a:spAutoFit/>
          </a:bodyPr>
          <a:lstStyle/>
          <a:p>
            <a:pPr algn="ctr"/>
            <a:r>
              <a:rPr sz="2000" b="1">
                <a:solidFill>
                  <a:srgbClr val="718BA0"/>
                </a:solidFill>
                <a:latin typeface="Aptos"/>
              </a:rPr>
              <a:t>→</a:t>
            </a:r>
          </a:p>
        </p:txBody>
      </p:sp>
      <p:sp>
        <p:nvSpPr>
          <p:cNvPr id="44" name="Rounded Rectangle 43"/>
          <p:cNvSpPr/>
          <p:nvPr/>
        </p:nvSpPr>
        <p:spPr>
          <a:xfrm>
            <a:off x="7571231" y="2331720"/>
            <a:ext cx="2057400" cy="1325880"/>
          </a:xfrm>
          <a:prstGeom prst="roundRect">
            <a:avLst/>
          </a:prstGeom>
          <a:solidFill>
            <a:srgbClr val="FFFFFF"/>
          </a:solidFill>
          <a:ln w="15875">
            <a:solidFill>
              <a:srgbClr val="718BA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5" name="TextBox 44"/>
          <p:cNvSpPr txBox="1"/>
          <p:nvPr/>
        </p:nvSpPr>
        <p:spPr>
          <a:xfrm>
            <a:off x="7680959" y="2441448"/>
            <a:ext cx="320040" cy="320040"/>
          </a:xfrm>
          <a:prstGeom prst="rect">
            <a:avLst/>
          </a:prstGeom>
          <a:noFill/>
        </p:spPr>
        <p:txBody>
          <a:bodyPr wrap="none" lIns="36576" tIns="18288" rIns="36576" bIns="18288" anchor="ctr">
            <a:spAutoFit/>
          </a:bodyPr>
          <a:lstStyle/>
          <a:p>
            <a:pPr algn="ctr"/>
            <a:r>
              <a:rPr sz="1100" b="1">
                <a:solidFill>
                  <a:srgbClr val="FFFFFF"/>
                </a:solidFill>
                <a:latin typeface="Aptos"/>
              </a:rPr>
              <a:t>4</a:t>
            </a:r>
          </a:p>
        </p:txBody>
      </p:sp>
      <p:sp>
        <p:nvSpPr>
          <p:cNvPr id="46" name="Oval 45"/>
          <p:cNvSpPr/>
          <p:nvPr/>
        </p:nvSpPr>
        <p:spPr>
          <a:xfrm>
            <a:off x="7662671" y="2423160"/>
            <a:ext cx="365760" cy="365760"/>
          </a:xfrm>
          <a:prstGeom prst="ellipse">
            <a:avLst/>
          </a:prstGeom>
          <a:solidFill>
            <a:srgbClr val="2D5E87"/>
          </a:solidFill>
          <a:ln>
            <a:solidFill>
              <a:srgbClr val="2D5E8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7" name="TextBox 46"/>
          <p:cNvSpPr txBox="1"/>
          <p:nvPr/>
        </p:nvSpPr>
        <p:spPr>
          <a:xfrm>
            <a:off x="8046719" y="2441448"/>
            <a:ext cx="1417320" cy="320040"/>
          </a:xfrm>
          <a:prstGeom prst="rect">
            <a:avLst/>
          </a:prstGeom>
          <a:noFill/>
        </p:spPr>
        <p:txBody>
          <a:bodyPr wrap="none" lIns="36576" tIns="18288" rIns="36576" bIns="18288" anchor="ctr">
            <a:spAutoFit/>
          </a:bodyPr>
          <a:lstStyle/>
          <a:p>
            <a:pPr algn="l"/>
            <a:r>
              <a:rPr sz="1500" b="1">
                <a:solidFill>
                  <a:srgbClr val="162B41"/>
                </a:solidFill>
                <a:latin typeface="Aptos"/>
              </a:rPr>
              <a:t>DELIVER</a:t>
            </a:r>
          </a:p>
        </p:txBody>
      </p:sp>
      <p:sp>
        <p:nvSpPr>
          <p:cNvPr id="48" name="TextBox 47"/>
          <p:cNvSpPr txBox="1"/>
          <p:nvPr/>
        </p:nvSpPr>
        <p:spPr>
          <a:xfrm>
            <a:off x="7708392" y="2898648"/>
            <a:ext cx="1783080" cy="502920"/>
          </a:xfrm>
          <a:prstGeom prst="rect">
            <a:avLst/>
          </a:prstGeom>
          <a:noFill/>
        </p:spPr>
        <p:txBody>
          <a:bodyPr wrap="none" lIns="36576" tIns="18288" rIns="36576" bIns="18288" anchor="ctr">
            <a:spAutoFit/>
          </a:bodyPr>
          <a:lstStyle/>
          <a:p>
            <a:pPr algn="l"/>
            <a:r>
              <a:rPr sz="1100" b="0">
                <a:solidFill>
                  <a:srgbClr val="2A3138"/>
                </a:solidFill>
                <a:latin typeface="Aptos"/>
              </a:rPr>
              <a:t>Learner + employer value</a:t>
            </a:r>
          </a:p>
        </p:txBody>
      </p:sp>
      <p:sp>
        <p:nvSpPr>
          <p:cNvPr id="49" name="TextBox 48"/>
          <p:cNvSpPr txBox="1"/>
          <p:nvPr/>
        </p:nvSpPr>
        <p:spPr>
          <a:xfrm>
            <a:off x="9628632" y="2752344"/>
            <a:ext cx="228600" cy="457200"/>
          </a:xfrm>
          <a:prstGeom prst="rect">
            <a:avLst/>
          </a:prstGeom>
          <a:noFill/>
        </p:spPr>
        <p:txBody>
          <a:bodyPr wrap="none" lIns="36576" tIns="18288" rIns="36576" bIns="18288" anchor="ctr">
            <a:spAutoFit/>
          </a:bodyPr>
          <a:lstStyle/>
          <a:p>
            <a:pPr algn="ctr"/>
            <a:r>
              <a:rPr sz="2000" b="1">
                <a:solidFill>
                  <a:srgbClr val="718BA0"/>
                </a:solidFill>
                <a:latin typeface="Aptos"/>
              </a:rPr>
              <a:t>→</a:t>
            </a:r>
          </a:p>
        </p:txBody>
      </p:sp>
      <p:sp>
        <p:nvSpPr>
          <p:cNvPr id="50" name="Rounded Rectangle 49"/>
          <p:cNvSpPr/>
          <p:nvPr/>
        </p:nvSpPr>
        <p:spPr>
          <a:xfrm>
            <a:off x="9857232" y="2331720"/>
            <a:ext cx="2057400" cy="1325880"/>
          </a:xfrm>
          <a:prstGeom prst="roundRect">
            <a:avLst/>
          </a:prstGeom>
          <a:solidFill>
            <a:srgbClr val="F1F4F7"/>
          </a:solidFill>
          <a:ln w="15875">
            <a:solidFill>
              <a:srgbClr val="718BA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1" name="TextBox 50"/>
          <p:cNvSpPr txBox="1"/>
          <p:nvPr/>
        </p:nvSpPr>
        <p:spPr>
          <a:xfrm>
            <a:off x="9966959" y="2441448"/>
            <a:ext cx="320040" cy="320040"/>
          </a:xfrm>
          <a:prstGeom prst="rect">
            <a:avLst/>
          </a:prstGeom>
          <a:noFill/>
        </p:spPr>
        <p:txBody>
          <a:bodyPr wrap="none" lIns="36576" tIns="18288" rIns="36576" bIns="18288" anchor="ctr">
            <a:spAutoFit/>
          </a:bodyPr>
          <a:lstStyle/>
          <a:p>
            <a:pPr algn="ctr"/>
            <a:r>
              <a:rPr sz="1100" b="1">
                <a:solidFill>
                  <a:srgbClr val="FFFFFF"/>
                </a:solidFill>
                <a:latin typeface="Aptos"/>
              </a:rPr>
              <a:t>5</a:t>
            </a:r>
          </a:p>
        </p:txBody>
      </p:sp>
      <p:sp>
        <p:nvSpPr>
          <p:cNvPr id="52" name="Oval 51"/>
          <p:cNvSpPr/>
          <p:nvPr/>
        </p:nvSpPr>
        <p:spPr>
          <a:xfrm>
            <a:off x="9948672" y="2423160"/>
            <a:ext cx="365760" cy="365760"/>
          </a:xfrm>
          <a:prstGeom prst="ellipse">
            <a:avLst/>
          </a:prstGeom>
          <a:solidFill>
            <a:srgbClr val="2D5E87"/>
          </a:solidFill>
          <a:ln>
            <a:solidFill>
              <a:srgbClr val="2D5E8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3" name="TextBox 52"/>
          <p:cNvSpPr txBox="1"/>
          <p:nvPr/>
        </p:nvSpPr>
        <p:spPr>
          <a:xfrm>
            <a:off x="10332719" y="2441448"/>
            <a:ext cx="1417320" cy="320040"/>
          </a:xfrm>
          <a:prstGeom prst="rect">
            <a:avLst/>
          </a:prstGeom>
          <a:noFill/>
        </p:spPr>
        <p:txBody>
          <a:bodyPr wrap="none" lIns="36576" tIns="18288" rIns="36576" bIns="18288" anchor="ctr">
            <a:spAutoFit/>
          </a:bodyPr>
          <a:lstStyle/>
          <a:p>
            <a:pPr algn="l"/>
            <a:r>
              <a:rPr sz="1500" b="1">
                <a:solidFill>
                  <a:srgbClr val="162B41"/>
                </a:solidFill>
                <a:latin typeface="Aptos"/>
              </a:rPr>
              <a:t>MEASURE</a:t>
            </a:r>
          </a:p>
        </p:txBody>
      </p:sp>
      <p:sp>
        <p:nvSpPr>
          <p:cNvPr id="54" name="TextBox 53"/>
          <p:cNvSpPr txBox="1"/>
          <p:nvPr/>
        </p:nvSpPr>
        <p:spPr>
          <a:xfrm>
            <a:off x="9994392" y="2898648"/>
            <a:ext cx="1783080" cy="502920"/>
          </a:xfrm>
          <a:prstGeom prst="rect">
            <a:avLst/>
          </a:prstGeom>
          <a:noFill/>
        </p:spPr>
        <p:txBody>
          <a:bodyPr wrap="none" lIns="36576" tIns="18288" rIns="36576" bIns="18288" anchor="ctr">
            <a:spAutoFit/>
          </a:bodyPr>
          <a:lstStyle/>
          <a:p>
            <a:pPr algn="l"/>
            <a:r>
              <a:rPr sz="1100" b="0">
                <a:solidFill>
                  <a:srgbClr val="2A3138"/>
                </a:solidFill>
                <a:latin typeface="Aptos"/>
              </a:rPr>
              <a:t>Outcomes + repeat business</a:t>
            </a:r>
          </a:p>
        </p:txBody>
      </p:sp>
      <p:sp>
        <p:nvSpPr>
          <p:cNvPr id="55" name="Rounded Rectangle 54"/>
          <p:cNvSpPr/>
          <p:nvPr/>
        </p:nvSpPr>
        <p:spPr>
          <a:xfrm>
            <a:off x="2011680" y="4343400"/>
            <a:ext cx="8183879" cy="841248"/>
          </a:xfrm>
          <a:prstGeom prst="roundRect">
            <a:avLst/>
          </a:prstGeom>
          <a:solidFill>
            <a:srgbClr val="162B41"/>
          </a:solidFill>
          <a:ln>
            <a:solidFill>
              <a:srgbClr val="162B4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700" b="1">
                <a:solidFill>
                  <a:srgbClr val="FFFFFF"/>
                </a:solidFill>
                <a:latin typeface="Aptos"/>
              </a:rPr>
              <a:t>CONTINUOUS IMPROVEMENT  •  MEASURE → LEARN → ADJUST → REPEAT</a:t>
            </a:r>
          </a:p>
        </p:txBody>
      </p:sp>
      <p:sp>
        <p:nvSpPr>
          <p:cNvPr id="56" name="TextBox 55"/>
          <p:cNvSpPr txBox="1"/>
          <p:nvPr/>
        </p:nvSpPr>
        <p:spPr>
          <a:xfrm>
            <a:off x="2057400" y="5376672"/>
            <a:ext cx="8092440" cy="411480"/>
          </a:xfrm>
          <a:prstGeom prst="rect">
            <a:avLst/>
          </a:prstGeom>
          <a:noFill/>
        </p:spPr>
        <p:txBody>
          <a:bodyPr wrap="none" lIns="36576" tIns="18288" rIns="36576" bIns="18288" anchor="ctr">
            <a:spAutoFit/>
          </a:bodyPr>
          <a:lstStyle/>
          <a:p>
            <a:pPr algn="ctr"/>
            <a:r>
              <a:rPr sz="1200" b="0">
                <a:solidFill>
                  <a:srgbClr val="2A3138"/>
                </a:solidFill>
                <a:latin typeface="Aptos"/>
              </a:rPr>
              <a:t>Employer input becomes an operating rhythm—not an occasional advisory-board event.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320040"/>
            <a:ext cx="5029200" cy="320040"/>
          </a:xfrm>
          <a:prstGeom prst="rect">
            <a:avLst/>
          </a:prstGeom>
          <a:noFill/>
        </p:spPr>
        <p:txBody>
          <a:bodyPr wrap="square" anchor="ctr">
            <a:spAutoFit/>
          </a:bodyPr>
          <a:lstStyle/>
          <a:p>
            <a:pPr algn="l"/>
            <a:r>
              <a:rPr sz="1000" b="1">
                <a:solidFill>
                  <a:srgbClr val="158B91"/>
                </a:solidFill>
                <a:latin typeface="Aptos"/>
              </a:rPr>
              <a:t>LEAN SIX SIGMA MINDSET</a:t>
            </a:r>
          </a:p>
        </p:txBody>
      </p:sp>
      <p:sp>
        <p:nvSpPr>
          <p:cNvPr id="4" name="TextBox 3"/>
          <p:cNvSpPr txBox="1"/>
          <p:nvPr/>
        </p:nvSpPr>
        <p:spPr>
          <a:xfrm>
            <a:off x="640080" y="658368"/>
            <a:ext cx="10972800" cy="640080"/>
          </a:xfrm>
          <a:prstGeom prst="rect">
            <a:avLst/>
          </a:prstGeom>
          <a:noFill/>
        </p:spPr>
        <p:txBody>
          <a:bodyPr wrap="square" anchor="ctr">
            <a:spAutoFit/>
          </a:bodyPr>
          <a:lstStyle/>
          <a:p>
            <a:pPr algn="l"/>
            <a:r>
              <a:rPr sz="2800" b="1">
                <a:solidFill>
                  <a:srgbClr val="142741"/>
                </a:solidFill>
                <a:latin typeface="Aptos"/>
              </a:rPr>
              <a:t>Make continuous improvement the culture.</a:t>
            </a:r>
          </a:p>
        </p:txBody>
      </p:sp>
      <p:sp>
        <p:nvSpPr>
          <p:cNvPr id="5" name="Rectangle 4"/>
          <p:cNvSpPr/>
          <p:nvPr/>
        </p:nvSpPr>
        <p:spPr>
          <a:xfrm>
            <a:off x="640080" y="1325880"/>
            <a:ext cx="1005840" cy="54864"/>
          </a:xfrm>
          <a:prstGeom prst="rect">
            <a:avLst/>
          </a:prstGeom>
          <a:solidFill>
            <a:srgbClr val="DAA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Oval 5"/>
          <p:cNvSpPr/>
          <p:nvPr/>
        </p:nvSpPr>
        <p:spPr>
          <a:xfrm>
            <a:off x="594360" y="1828800"/>
            <a:ext cx="914400" cy="914400"/>
          </a:xfrm>
          <a:prstGeom prst="ellipse">
            <a:avLst/>
          </a:prstGeom>
          <a:solidFill>
            <a:srgbClr val="158B9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594360" y="1828800"/>
            <a:ext cx="914400" cy="914400"/>
          </a:xfrm>
          <a:prstGeom prst="rect">
            <a:avLst/>
          </a:prstGeom>
          <a:noFill/>
        </p:spPr>
        <p:txBody>
          <a:bodyPr wrap="square" anchor="ctr">
            <a:spAutoFit/>
          </a:bodyPr>
          <a:lstStyle/>
          <a:p>
            <a:pPr algn="ctr"/>
            <a:r>
              <a:rPr sz="2400" b="1">
                <a:solidFill>
                  <a:srgbClr val="FFFFFF"/>
                </a:solidFill>
                <a:latin typeface="Aptos"/>
              </a:rPr>
              <a:t>D</a:t>
            </a:r>
          </a:p>
        </p:txBody>
      </p:sp>
      <p:sp>
        <p:nvSpPr>
          <p:cNvPr id="8" name="TextBox 7"/>
          <p:cNvSpPr txBox="1"/>
          <p:nvPr/>
        </p:nvSpPr>
        <p:spPr>
          <a:xfrm>
            <a:off x="457200" y="2926080"/>
            <a:ext cx="1188720" cy="320040"/>
          </a:xfrm>
          <a:prstGeom prst="rect">
            <a:avLst/>
          </a:prstGeom>
          <a:noFill/>
        </p:spPr>
        <p:txBody>
          <a:bodyPr wrap="square" anchor="ctr">
            <a:spAutoFit/>
          </a:bodyPr>
          <a:lstStyle/>
          <a:p>
            <a:pPr algn="ctr"/>
            <a:r>
              <a:rPr sz="1200" b="1">
                <a:solidFill>
                  <a:srgbClr val="142741"/>
                </a:solidFill>
                <a:latin typeface="Aptos"/>
              </a:rPr>
              <a:t>DEFINE</a:t>
            </a:r>
          </a:p>
        </p:txBody>
      </p:sp>
      <p:sp>
        <p:nvSpPr>
          <p:cNvPr id="9" name="TextBox 8"/>
          <p:cNvSpPr txBox="1"/>
          <p:nvPr/>
        </p:nvSpPr>
        <p:spPr>
          <a:xfrm>
            <a:off x="274320" y="3337560"/>
            <a:ext cx="1554480" cy="685800"/>
          </a:xfrm>
          <a:prstGeom prst="rect">
            <a:avLst/>
          </a:prstGeom>
          <a:noFill/>
        </p:spPr>
        <p:txBody>
          <a:bodyPr wrap="square" anchor="ctr">
            <a:spAutoFit/>
          </a:bodyPr>
          <a:lstStyle/>
          <a:p>
            <a:pPr algn="ctr"/>
            <a:r>
              <a:rPr sz="1000" b="0">
                <a:solidFill>
                  <a:srgbClr val="1E2630"/>
                </a:solidFill>
                <a:latin typeface="Aptos"/>
              </a:rPr>
              <a:t>Employer need</a:t>
            </a:r>
          </a:p>
        </p:txBody>
      </p:sp>
      <p:sp>
        <p:nvSpPr>
          <p:cNvPr id="10" name="Chevron 9"/>
          <p:cNvSpPr/>
          <p:nvPr/>
        </p:nvSpPr>
        <p:spPr>
          <a:xfrm>
            <a:off x="1554480" y="2121408"/>
            <a:ext cx="457200" cy="329184"/>
          </a:xfrm>
          <a:prstGeom prst="chevron">
            <a:avLst/>
          </a:prstGeom>
          <a:solidFill>
            <a:srgbClr val="BEC9D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Oval 10"/>
          <p:cNvSpPr/>
          <p:nvPr/>
        </p:nvSpPr>
        <p:spPr>
          <a:xfrm>
            <a:off x="2898648" y="1828800"/>
            <a:ext cx="914400" cy="914400"/>
          </a:xfrm>
          <a:prstGeom prst="ellipse">
            <a:avLst/>
          </a:prstGeom>
          <a:solidFill>
            <a:srgbClr val="1E5B9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2898648" y="1828800"/>
            <a:ext cx="914400" cy="914400"/>
          </a:xfrm>
          <a:prstGeom prst="rect">
            <a:avLst/>
          </a:prstGeom>
          <a:noFill/>
        </p:spPr>
        <p:txBody>
          <a:bodyPr wrap="square" anchor="ctr">
            <a:spAutoFit/>
          </a:bodyPr>
          <a:lstStyle/>
          <a:p>
            <a:pPr algn="ctr"/>
            <a:r>
              <a:rPr sz="2400" b="1">
                <a:solidFill>
                  <a:srgbClr val="FFFFFF"/>
                </a:solidFill>
                <a:latin typeface="Aptos"/>
              </a:rPr>
              <a:t>M</a:t>
            </a:r>
          </a:p>
        </p:txBody>
      </p:sp>
      <p:sp>
        <p:nvSpPr>
          <p:cNvPr id="13" name="TextBox 12"/>
          <p:cNvSpPr txBox="1"/>
          <p:nvPr/>
        </p:nvSpPr>
        <p:spPr>
          <a:xfrm>
            <a:off x="2761488" y="2926080"/>
            <a:ext cx="1188720" cy="320040"/>
          </a:xfrm>
          <a:prstGeom prst="rect">
            <a:avLst/>
          </a:prstGeom>
          <a:noFill/>
        </p:spPr>
        <p:txBody>
          <a:bodyPr wrap="square" anchor="ctr">
            <a:spAutoFit/>
          </a:bodyPr>
          <a:lstStyle/>
          <a:p>
            <a:pPr algn="ctr"/>
            <a:r>
              <a:rPr sz="1200" b="1">
                <a:solidFill>
                  <a:srgbClr val="142741"/>
                </a:solidFill>
                <a:latin typeface="Aptos"/>
              </a:rPr>
              <a:t>MEASURE</a:t>
            </a:r>
          </a:p>
        </p:txBody>
      </p:sp>
      <p:sp>
        <p:nvSpPr>
          <p:cNvPr id="14" name="TextBox 13"/>
          <p:cNvSpPr txBox="1"/>
          <p:nvPr/>
        </p:nvSpPr>
        <p:spPr>
          <a:xfrm>
            <a:off x="2578608" y="3337560"/>
            <a:ext cx="1554480" cy="685800"/>
          </a:xfrm>
          <a:prstGeom prst="rect">
            <a:avLst/>
          </a:prstGeom>
          <a:noFill/>
        </p:spPr>
        <p:txBody>
          <a:bodyPr wrap="square" anchor="ctr">
            <a:spAutoFit/>
          </a:bodyPr>
          <a:lstStyle/>
          <a:p>
            <a:pPr algn="ctr"/>
            <a:r>
              <a:rPr sz="1000" b="0">
                <a:solidFill>
                  <a:srgbClr val="1E2630"/>
                </a:solidFill>
                <a:latin typeface="Aptos"/>
              </a:rPr>
              <a:t>Baseline &amp; outcomes</a:t>
            </a:r>
          </a:p>
        </p:txBody>
      </p:sp>
      <p:sp>
        <p:nvSpPr>
          <p:cNvPr id="15" name="Chevron 14"/>
          <p:cNvSpPr/>
          <p:nvPr/>
        </p:nvSpPr>
        <p:spPr>
          <a:xfrm>
            <a:off x="3858768" y="2121408"/>
            <a:ext cx="457200" cy="329184"/>
          </a:xfrm>
          <a:prstGeom prst="chevron">
            <a:avLst/>
          </a:prstGeom>
          <a:solidFill>
            <a:srgbClr val="BEC9D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p:cNvSpPr/>
          <p:nvPr/>
        </p:nvSpPr>
        <p:spPr>
          <a:xfrm>
            <a:off x="5202936" y="1828800"/>
            <a:ext cx="914400" cy="914400"/>
          </a:xfrm>
          <a:prstGeom prst="ellipse">
            <a:avLst/>
          </a:prstGeom>
          <a:solidFill>
            <a:srgbClr val="DAA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5202936" y="1828800"/>
            <a:ext cx="914400" cy="914400"/>
          </a:xfrm>
          <a:prstGeom prst="rect">
            <a:avLst/>
          </a:prstGeom>
          <a:noFill/>
        </p:spPr>
        <p:txBody>
          <a:bodyPr wrap="square" anchor="ctr">
            <a:spAutoFit/>
          </a:bodyPr>
          <a:lstStyle/>
          <a:p>
            <a:pPr algn="ctr"/>
            <a:r>
              <a:rPr sz="2400" b="1">
                <a:solidFill>
                  <a:srgbClr val="FFFFFF"/>
                </a:solidFill>
                <a:latin typeface="Aptos"/>
              </a:rPr>
              <a:t>A</a:t>
            </a:r>
          </a:p>
        </p:txBody>
      </p:sp>
      <p:sp>
        <p:nvSpPr>
          <p:cNvPr id="18" name="TextBox 17"/>
          <p:cNvSpPr txBox="1"/>
          <p:nvPr/>
        </p:nvSpPr>
        <p:spPr>
          <a:xfrm>
            <a:off x="5065776" y="2926080"/>
            <a:ext cx="1188720" cy="320040"/>
          </a:xfrm>
          <a:prstGeom prst="rect">
            <a:avLst/>
          </a:prstGeom>
          <a:noFill/>
        </p:spPr>
        <p:txBody>
          <a:bodyPr wrap="square" anchor="ctr">
            <a:spAutoFit/>
          </a:bodyPr>
          <a:lstStyle/>
          <a:p>
            <a:pPr algn="ctr"/>
            <a:r>
              <a:rPr sz="1200" b="1">
                <a:solidFill>
                  <a:srgbClr val="142741"/>
                </a:solidFill>
                <a:latin typeface="Aptos"/>
              </a:rPr>
              <a:t>ANALYZE</a:t>
            </a:r>
          </a:p>
        </p:txBody>
      </p:sp>
      <p:sp>
        <p:nvSpPr>
          <p:cNvPr id="19" name="TextBox 18"/>
          <p:cNvSpPr txBox="1"/>
          <p:nvPr/>
        </p:nvSpPr>
        <p:spPr>
          <a:xfrm>
            <a:off x="4882896" y="3337560"/>
            <a:ext cx="1554480" cy="685800"/>
          </a:xfrm>
          <a:prstGeom prst="rect">
            <a:avLst/>
          </a:prstGeom>
          <a:noFill/>
        </p:spPr>
        <p:txBody>
          <a:bodyPr wrap="square" anchor="ctr">
            <a:spAutoFit/>
          </a:bodyPr>
          <a:lstStyle/>
          <a:p>
            <a:pPr algn="ctr"/>
            <a:r>
              <a:rPr sz="1000" b="0">
                <a:solidFill>
                  <a:srgbClr val="1E2630"/>
                </a:solidFill>
                <a:latin typeface="Aptos"/>
              </a:rPr>
              <a:t>What worked?</a:t>
            </a:r>
          </a:p>
        </p:txBody>
      </p:sp>
      <p:sp>
        <p:nvSpPr>
          <p:cNvPr id="20" name="Chevron 19"/>
          <p:cNvSpPr/>
          <p:nvPr/>
        </p:nvSpPr>
        <p:spPr>
          <a:xfrm>
            <a:off x="6163056" y="2121408"/>
            <a:ext cx="457200" cy="329184"/>
          </a:xfrm>
          <a:prstGeom prst="chevron">
            <a:avLst/>
          </a:prstGeom>
          <a:solidFill>
            <a:srgbClr val="BEC9D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Oval 20"/>
          <p:cNvSpPr/>
          <p:nvPr/>
        </p:nvSpPr>
        <p:spPr>
          <a:xfrm>
            <a:off x="7507224" y="1828800"/>
            <a:ext cx="914400" cy="914400"/>
          </a:xfrm>
          <a:prstGeom prst="ellipse">
            <a:avLst/>
          </a:prstGeom>
          <a:solidFill>
            <a:srgbClr val="3485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7507224" y="1828800"/>
            <a:ext cx="914400" cy="914400"/>
          </a:xfrm>
          <a:prstGeom prst="rect">
            <a:avLst/>
          </a:prstGeom>
          <a:noFill/>
        </p:spPr>
        <p:txBody>
          <a:bodyPr wrap="square" anchor="ctr">
            <a:spAutoFit/>
          </a:bodyPr>
          <a:lstStyle/>
          <a:p>
            <a:pPr algn="ctr"/>
            <a:r>
              <a:rPr sz="2400" b="1">
                <a:solidFill>
                  <a:srgbClr val="FFFFFF"/>
                </a:solidFill>
                <a:latin typeface="Aptos"/>
              </a:rPr>
              <a:t>I</a:t>
            </a:r>
          </a:p>
        </p:txBody>
      </p:sp>
      <p:sp>
        <p:nvSpPr>
          <p:cNvPr id="23" name="TextBox 22"/>
          <p:cNvSpPr txBox="1"/>
          <p:nvPr/>
        </p:nvSpPr>
        <p:spPr>
          <a:xfrm>
            <a:off x="7370064" y="2926080"/>
            <a:ext cx="1188720" cy="320040"/>
          </a:xfrm>
          <a:prstGeom prst="rect">
            <a:avLst/>
          </a:prstGeom>
          <a:noFill/>
        </p:spPr>
        <p:txBody>
          <a:bodyPr wrap="square" anchor="ctr">
            <a:spAutoFit/>
          </a:bodyPr>
          <a:lstStyle/>
          <a:p>
            <a:pPr algn="ctr"/>
            <a:r>
              <a:rPr sz="1200" b="1">
                <a:solidFill>
                  <a:srgbClr val="142741"/>
                </a:solidFill>
                <a:latin typeface="Aptos"/>
              </a:rPr>
              <a:t>IMPROVE</a:t>
            </a:r>
          </a:p>
        </p:txBody>
      </p:sp>
      <p:sp>
        <p:nvSpPr>
          <p:cNvPr id="24" name="TextBox 23"/>
          <p:cNvSpPr txBox="1"/>
          <p:nvPr/>
        </p:nvSpPr>
        <p:spPr>
          <a:xfrm>
            <a:off x="7187184" y="3337560"/>
            <a:ext cx="1554480" cy="685800"/>
          </a:xfrm>
          <a:prstGeom prst="rect">
            <a:avLst/>
          </a:prstGeom>
          <a:noFill/>
        </p:spPr>
        <p:txBody>
          <a:bodyPr wrap="square" anchor="ctr">
            <a:spAutoFit/>
          </a:bodyPr>
          <a:lstStyle/>
          <a:p>
            <a:pPr algn="ctr"/>
            <a:r>
              <a:rPr sz="1000" b="0">
                <a:solidFill>
                  <a:srgbClr val="1E2630"/>
                </a:solidFill>
                <a:latin typeface="Aptos"/>
              </a:rPr>
              <a:t>Curriculum &amp; delivery</a:t>
            </a:r>
          </a:p>
        </p:txBody>
      </p:sp>
      <p:sp>
        <p:nvSpPr>
          <p:cNvPr id="25" name="Chevron 24"/>
          <p:cNvSpPr/>
          <p:nvPr/>
        </p:nvSpPr>
        <p:spPr>
          <a:xfrm>
            <a:off x="8467344" y="2121408"/>
            <a:ext cx="457200" cy="329184"/>
          </a:xfrm>
          <a:prstGeom prst="chevron">
            <a:avLst/>
          </a:prstGeom>
          <a:solidFill>
            <a:srgbClr val="BEC9D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Oval 25"/>
          <p:cNvSpPr/>
          <p:nvPr/>
        </p:nvSpPr>
        <p:spPr>
          <a:xfrm>
            <a:off x="9811512" y="1828800"/>
            <a:ext cx="914400" cy="914400"/>
          </a:xfrm>
          <a:prstGeom prst="ellipse">
            <a:avLst/>
          </a:prstGeom>
          <a:solidFill>
            <a:srgbClr val="1427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9811512" y="1828800"/>
            <a:ext cx="914400" cy="914400"/>
          </a:xfrm>
          <a:prstGeom prst="rect">
            <a:avLst/>
          </a:prstGeom>
          <a:noFill/>
        </p:spPr>
        <p:txBody>
          <a:bodyPr wrap="square" anchor="ctr">
            <a:spAutoFit/>
          </a:bodyPr>
          <a:lstStyle/>
          <a:p>
            <a:pPr algn="ctr"/>
            <a:r>
              <a:rPr sz="2400" b="1">
                <a:solidFill>
                  <a:srgbClr val="FFFFFF"/>
                </a:solidFill>
                <a:latin typeface="Aptos"/>
              </a:rPr>
              <a:t>C</a:t>
            </a:r>
          </a:p>
        </p:txBody>
      </p:sp>
      <p:sp>
        <p:nvSpPr>
          <p:cNvPr id="28" name="TextBox 27"/>
          <p:cNvSpPr txBox="1"/>
          <p:nvPr/>
        </p:nvSpPr>
        <p:spPr>
          <a:xfrm>
            <a:off x="9674352" y="2926080"/>
            <a:ext cx="1188720" cy="320040"/>
          </a:xfrm>
          <a:prstGeom prst="rect">
            <a:avLst/>
          </a:prstGeom>
          <a:noFill/>
        </p:spPr>
        <p:txBody>
          <a:bodyPr wrap="square" anchor="ctr">
            <a:spAutoFit/>
          </a:bodyPr>
          <a:lstStyle/>
          <a:p>
            <a:pPr algn="ctr"/>
            <a:r>
              <a:rPr sz="1200" b="1">
                <a:solidFill>
                  <a:srgbClr val="142741"/>
                </a:solidFill>
                <a:latin typeface="Aptos"/>
              </a:rPr>
              <a:t>CONTROL</a:t>
            </a:r>
          </a:p>
        </p:txBody>
      </p:sp>
      <p:sp>
        <p:nvSpPr>
          <p:cNvPr id="29" name="TextBox 28"/>
          <p:cNvSpPr txBox="1"/>
          <p:nvPr/>
        </p:nvSpPr>
        <p:spPr>
          <a:xfrm>
            <a:off x="9491472" y="3337560"/>
            <a:ext cx="1554480" cy="685800"/>
          </a:xfrm>
          <a:prstGeom prst="rect">
            <a:avLst/>
          </a:prstGeom>
          <a:noFill/>
        </p:spPr>
        <p:txBody>
          <a:bodyPr wrap="square" anchor="ctr">
            <a:spAutoFit/>
          </a:bodyPr>
          <a:lstStyle/>
          <a:p>
            <a:pPr algn="ctr"/>
            <a:r>
              <a:rPr sz="1000" b="0">
                <a:solidFill>
                  <a:srgbClr val="1E2630"/>
                </a:solidFill>
                <a:latin typeface="Aptos"/>
              </a:rPr>
              <a:t>Standardize &amp; sustain</a:t>
            </a:r>
          </a:p>
        </p:txBody>
      </p:sp>
      <p:sp>
        <p:nvSpPr>
          <p:cNvPr id="30" name="TextBox 29"/>
          <p:cNvSpPr txBox="1"/>
          <p:nvPr/>
        </p:nvSpPr>
        <p:spPr>
          <a:xfrm>
            <a:off x="914400" y="4983480"/>
            <a:ext cx="10332720" cy="822960"/>
          </a:xfrm>
          <a:prstGeom prst="rect">
            <a:avLst/>
          </a:prstGeom>
          <a:noFill/>
        </p:spPr>
        <p:txBody>
          <a:bodyPr wrap="square" anchor="ctr">
            <a:spAutoFit/>
          </a:bodyPr>
          <a:lstStyle/>
          <a:p>
            <a:pPr algn="ctr"/>
            <a:r>
              <a:rPr sz="1600" b="1">
                <a:solidFill>
                  <a:srgbClr val="142741"/>
                </a:solidFill>
                <a:latin typeface="Aptos"/>
              </a:rPr>
              <a:t>Institutionalize: regular curriculum reviews • consortium participation • staff responsiveness • operational flexibility</a:t>
            </a:r>
          </a:p>
        </p:txBody>
      </p:sp>
      <p:sp>
        <p:nvSpPr>
          <p:cNvPr id="31" name="TextBox 30"/>
          <p:cNvSpPr txBox="1"/>
          <p:nvPr/>
        </p:nvSpPr>
        <p:spPr>
          <a:xfrm>
            <a:off x="11292840" y="6400800"/>
            <a:ext cx="365760" cy="228600"/>
          </a:xfrm>
          <a:prstGeom prst="rect">
            <a:avLst/>
          </a:prstGeom>
          <a:noFill/>
        </p:spPr>
        <p:txBody>
          <a:bodyPr wrap="square" anchor="ctr">
            <a:spAutoFit/>
          </a:bodyPr>
          <a:lstStyle/>
          <a:p>
            <a:pPr algn="r"/>
            <a:r>
              <a:rPr sz="900" b="1">
                <a:solidFill>
                  <a:srgbClr val="606F7E"/>
                </a:solidFill>
                <a:latin typeface="Aptos"/>
              </a:rPr>
              <a:t>10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11480"/>
            <a:ext cx="3291840" cy="201168"/>
          </a:xfrm>
          <a:prstGeom prst="rect">
            <a:avLst/>
          </a:prstGeom>
          <a:noFill/>
          <a:ln/>
        </p:spPr>
        <p:txBody>
          <a:bodyPr wrap="square" lIns="0" tIns="0" rIns="0" bIns="0" rtlCol="0" anchor="ctr"/>
          <a:lstStyle/>
          <a:p>
            <a:pPr marL="0" indent="0">
              <a:buNone/>
            </a:pPr>
            <a:r>
              <a:rPr lang="en-US" sz="1000" b="1" kern="0" spc="140" dirty="0">
                <a:solidFill>
                  <a:srgbClr val="E85D3F"/>
                </a:solidFill>
              </a:rPr>
              <a:t>INSTITUTIONALIZE THE MODEL</a:t>
            </a:r>
            <a:endParaRPr lang="en-US" sz="1000" dirty="0"/>
          </a:p>
        </p:txBody>
      </p:sp>
      <p:sp>
        <p:nvSpPr>
          <p:cNvPr id="3" name="Text 1"/>
          <p:cNvSpPr/>
          <p:nvPr/>
        </p:nvSpPr>
        <p:spPr>
          <a:xfrm>
            <a:off x="548640" y="694944"/>
            <a:ext cx="11018520" cy="530352"/>
          </a:xfrm>
          <a:prstGeom prst="rect">
            <a:avLst/>
          </a:prstGeom>
          <a:noFill/>
          <a:ln/>
        </p:spPr>
        <p:txBody>
          <a:bodyPr wrap="square" lIns="0" tIns="0" rIns="0" bIns="0" rtlCol="0" anchor="ctr"/>
          <a:lstStyle/>
          <a:p>
            <a:pPr marL="0" indent="0">
              <a:buNone/>
            </a:pPr>
            <a:r>
              <a:rPr lang="en-US" sz="2700" b="1" dirty="0">
                <a:solidFill>
                  <a:srgbClr val="18312B"/>
                </a:solidFill>
              </a:rPr>
              <a:t>Move from initiative to standard practice</a:t>
            </a:r>
            <a:endParaRPr lang="en-US" sz="2700" dirty="0"/>
          </a:p>
        </p:txBody>
      </p:sp>
      <p:sp>
        <p:nvSpPr>
          <p:cNvPr id="4" name="Text 2"/>
          <p:cNvSpPr/>
          <p:nvPr/>
        </p:nvSpPr>
        <p:spPr>
          <a:xfrm>
            <a:off x="566928" y="1298448"/>
            <a:ext cx="10698480" cy="384048"/>
          </a:xfrm>
          <a:prstGeom prst="rect">
            <a:avLst/>
          </a:prstGeom>
          <a:noFill/>
          <a:ln/>
        </p:spPr>
        <p:txBody>
          <a:bodyPr wrap="square" lIns="0" tIns="0" rIns="0" bIns="0" rtlCol="0" anchor="ctr"/>
          <a:lstStyle/>
          <a:p>
            <a:pPr marL="0" indent="0">
              <a:buNone/>
            </a:pPr>
            <a:r>
              <a:rPr lang="en-US" sz="1300" dirty="0">
                <a:solidFill>
                  <a:srgbClr val="66706B"/>
                </a:solidFill>
              </a:rPr>
              <a:t>Long-term impact depends on embedding employer engagement and flexibility into how programs are managed.</a:t>
            </a:r>
            <a:endParaRPr lang="en-US" sz="1300" dirty="0"/>
          </a:p>
        </p:txBody>
      </p:sp>
      <p:sp>
        <p:nvSpPr>
          <p:cNvPr id="5" name="Shape 3"/>
          <p:cNvSpPr/>
          <p:nvPr/>
        </p:nvSpPr>
        <p:spPr>
          <a:xfrm>
            <a:off x="731520" y="1920240"/>
            <a:ext cx="329184" cy="329184"/>
          </a:xfrm>
          <a:prstGeom prst="ellipse">
            <a:avLst/>
          </a:prstGeom>
          <a:solidFill>
            <a:srgbClr val="1F5B4F"/>
          </a:solidFill>
          <a:ln w="12700">
            <a:solidFill>
              <a:srgbClr val="1F5B4F"/>
            </a:solidFill>
            <a:prstDash val="solid"/>
          </a:ln>
        </p:spPr>
      </p:sp>
      <p:sp>
        <p:nvSpPr>
          <p:cNvPr id="6" name="Text 4"/>
          <p:cNvSpPr/>
          <p:nvPr/>
        </p:nvSpPr>
        <p:spPr>
          <a:xfrm>
            <a:off x="804672" y="1984248"/>
            <a:ext cx="182880" cy="137160"/>
          </a:xfrm>
          <a:prstGeom prst="rect">
            <a:avLst/>
          </a:prstGeom>
          <a:noFill/>
          <a:ln/>
        </p:spPr>
        <p:txBody>
          <a:bodyPr wrap="square" lIns="0" tIns="0" rIns="0" bIns="0" rtlCol="0" anchor="ctr"/>
          <a:lstStyle/>
          <a:p>
            <a:pPr marL="0" indent="0" algn="ctr">
              <a:buNone/>
            </a:pPr>
            <a:r>
              <a:rPr lang="en-US" sz="1100" b="1" dirty="0">
                <a:solidFill>
                  <a:srgbClr val="FFFFFF"/>
                </a:solidFill>
              </a:rPr>
              <a:t>✓</a:t>
            </a:r>
            <a:endParaRPr lang="en-US" sz="1100" dirty="0"/>
          </a:p>
        </p:txBody>
      </p:sp>
      <p:sp>
        <p:nvSpPr>
          <p:cNvPr id="7" name="Text 5"/>
          <p:cNvSpPr/>
          <p:nvPr/>
        </p:nvSpPr>
        <p:spPr>
          <a:xfrm>
            <a:off x="1261872" y="1874520"/>
            <a:ext cx="2011680" cy="228600"/>
          </a:xfrm>
          <a:prstGeom prst="rect">
            <a:avLst/>
          </a:prstGeom>
          <a:noFill/>
          <a:ln/>
        </p:spPr>
        <p:txBody>
          <a:bodyPr wrap="square" lIns="0" tIns="0" rIns="0" bIns="0" rtlCol="0" anchor="ctr"/>
          <a:lstStyle/>
          <a:p>
            <a:pPr marL="0" indent="0">
              <a:buNone/>
            </a:pPr>
            <a:r>
              <a:rPr lang="en-US" sz="1300" b="1" dirty="0">
                <a:solidFill>
                  <a:srgbClr val="18312B"/>
                </a:solidFill>
              </a:rPr>
              <a:t>Curriculum reviews</a:t>
            </a:r>
            <a:endParaRPr lang="en-US" sz="1300" dirty="0"/>
          </a:p>
        </p:txBody>
      </p:sp>
      <p:sp>
        <p:nvSpPr>
          <p:cNvPr id="8" name="Text 6"/>
          <p:cNvSpPr/>
          <p:nvPr/>
        </p:nvSpPr>
        <p:spPr>
          <a:xfrm>
            <a:off x="3246120" y="1874520"/>
            <a:ext cx="2743200" cy="384048"/>
          </a:xfrm>
          <a:prstGeom prst="rect">
            <a:avLst/>
          </a:prstGeom>
          <a:noFill/>
          <a:ln/>
        </p:spPr>
        <p:txBody>
          <a:bodyPr wrap="square" lIns="0" tIns="0" rIns="0" bIns="0" rtlCol="0" anchor="ctr"/>
          <a:lstStyle/>
          <a:p>
            <a:pPr marL="0" indent="0">
              <a:buNone/>
            </a:pPr>
            <a:r>
              <a:rPr lang="en-US" sz="1100" dirty="0">
                <a:solidFill>
                  <a:srgbClr val="66706B"/>
                </a:solidFill>
              </a:rPr>
              <a:t>Integrate industry feedback into regular review cycles.</a:t>
            </a:r>
            <a:endParaRPr lang="en-US" sz="1100" dirty="0"/>
          </a:p>
        </p:txBody>
      </p:sp>
      <p:sp>
        <p:nvSpPr>
          <p:cNvPr id="9" name="Shape 7"/>
          <p:cNvSpPr/>
          <p:nvPr/>
        </p:nvSpPr>
        <p:spPr>
          <a:xfrm>
            <a:off x="731520" y="2761488"/>
            <a:ext cx="329184" cy="329184"/>
          </a:xfrm>
          <a:prstGeom prst="ellipse">
            <a:avLst/>
          </a:prstGeom>
          <a:solidFill>
            <a:srgbClr val="1F5B4F"/>
          </a:solidFill>
          <a:ln w="12700">
            <a:solidFill>
              <a:srgbClr val="1F5B4F"/>
            </a:solidFill>
            <a:prstDash val="solid"/>
          </a:ln>
        </p:spPr>
      </p:sp>
      <p:sp>
        <p:nvSpPr>
          <p:cNvPr id="10" name="Text 8"/>
          <p:cNvSpPr/>
          <p:nvPr/>
        </p:nvSpPr>
        <p:spPr>
          <a:xfrm>
            <a:off x="804672" y="2825496"/>
            <a:ext cx="182880" cy="137160"/>
          </a:xfrm>
          <a:prstGeom prst="rect">
            <a:avLst/>
          </a:prstGeom>
          <a:noFill/>
          <a:ln/>
        </p:spPr>
        <p:txBody>
          <a:bodyPr wrap="square" lIns="0" tIns="0" rIns="0" bIns="0" rtlCol="0" anchor="ctr"/>
          <a:lstStyle/>
          <a:p>
            <a:pPr marL="0" indent="0" algn="ctr">
              <a:buNone/>
            </a:pPr>
            <a:r>
              <a:rPr lang="en-US" sz="1100" b="1" dirty="0">
                <a:solidFill>
                  <a:srgbClr val="FFFFFF"/>
                </a:solidFill>
              </a:rPr>
              <a:t>✓</a:t>
            </a:r>
            <a:endParaRPr lang="en-US" sz="1100" dirty="0"/>
          </a:p>
        </p:txBody>
      </p:sp>
      <p:sp>
        <p:nvSpPr>
          <p:cNvPr id="11" name="Text 9"/>
          <p:cNvSpPr/>
          <p:nvPr/>
        </p:nvSpPr>
        <p:spPr>
          <a:xfrm>
            <a:off x="1261872" y="2715768"/>
            <a:ext cx="2011680" cy="228600"/>
          </a:xfrm>
          <a:prstGeom prst="rect">
            <a:avLst/>
          </a:prstGeom>
          <a:noFill/>
          <a:ln/>
        </p:spPr>
        <p:txBody>
          <a:bodyPr wrap="square" lIns="0" tIns="0" rIns="0" bIns="0" rtlCol="0" anchor="ctr"/>
          <a:lstStyle/>
          <a:p>
            <a:pPr marL="0" indent="0">
              <a:buNone/>
            </a:pPr>
            <a:r>
              <a:rPr lang="en-US" sz="1300" b="1" dirty="0">
                <a:solidFill>
                  <a:srgbClr val="18312B"/>
                </a:solidFill>
              </a:rPr>
              <a:t>Program management</a:t>
            </a:r>
            <a:endParaRPr lang="en-US" sz="1300" dirty="0"/>
          </a:p>
        </p:txBody>
      </p:sp>
      <p:sp>
        <p:nvSpPr>
          <p:cNvPr id="12" name="Text 10"/>
          <p:cNvSpPr/>
          <p:nvPr/>
        </p:nvSpPr>
        <p:spPr>
          <a:xfrm>
            <a:off x="3246120" y="2715768"/>
            <a:ext cx="2743200" cy="384048"/>
          </a:xfrm>
          <a:prstGeom prst="rect">
            <a:avLst/>
          </a:prstGeom>
          <a:noFill/>
          <a:ln/>
        </p:spPr>
        <p:txBody>
          <a:bodyPr wrap="square" lIns="0" tIns="0" rIns="0" bIns="0" rtlCol="0" anchor="ctr"/>
          <a:lstStyle/>
          <a:p>
            <a:pPr marL="0" indent="0">
              <a:buNone/>
            </a:pPr>
            <a:r>
              <a:rPr lang="en-US" sz="1100" dirty="0">
                <a:solidFill>
                  <a:srgbClr val="66706B"/>
                </a:solidFill>
              </a:rPr>
              <a:t>Make consortium participation a standard expectation.</a:t>
            </a:r>
            <a:endParaRPr lang="en-US" sz="1100" dirty="0"/>
          </a:p>
        </p:txBody>
      </p:sp>
      <p:sp>
        <p:nvSpPr>
          <p:cNvPr id="13" name="Shape 11"/>
          <p:cNvSpPr/>
          <p:nvPr/>
        </p:nvSpPr>
        <p:spPr>
          <a:xfrm>
            <a:off x="731520" y="3602736"/>
            <a:ext cx="329184" cy="329184"/>
          </a:xfrm>
          <a:prstGeom prst="ellipse">
            <a:avLst/>
          </a:prstGeom>
          <a:solidFill>
            <a:srgbClr val="1F5B4F"/>
          </a:solidFill>
          <a:ln w="12700">
            <a:solidFill>
              <a:srgbClr val="1F5B4F"/>
            </a:solidFill>
            <a:prstDash val="solid"/>
          </a:ln>
        </p:spPr>
      </p:sp>
      <p:sp>
        <p:nvSpPr>
          <p:cNvPr id="14" name="Text 12"/>
          <p:cNvSpPr/>
          <p:nvPr/>
        </p:nvSpPr>
        <p:spPr>
          <a:xfrm>
            <a:off x="804672" y="3666744"/>
            <a:ext cx="182880" cy="137160"/>
          </a:xfrm>
          <a:prstGeom prst="rect">
            <a:avLst/>
          </a:prstGeom>
          <a:noFill/>
          <a:ln/>
        </p:spPr>
        <p:txBody>
          <a:bodyPr wrap="square" lIns="0" tIns="0" rIns="0" bIns="0" rtlCol="0" anchor="ctr"/>
          <a:lstStyle/>
          <a:p>
            <a:pPr marL="0" indent="0" algn="ctr">
              <a:buNone/>
            </a:pPr>
            <a:r>
              <a:rPr lang="en-US" sz="1100" b="1" dirty="0">
                <a:solidFill>
                  <a:srgbClr val="FFFFFF"/>
                </a:solidFill>
              </a:rPr>
              <a:t>✓</a:t>
            </a:r>
            <a:endParaRPr lang="en-US" sz="1100" dirty="0"/>
          </a:p>
        </p:txBody>
      </p:sp>
      <p:sp>
        <p:nvSpPr>
          <p:cNvPr id="15" name="Text 13"/>
          <p:cNvSpPr/>
          <p:nvPr/>
        </p:nvSpPr>
        <p:spPr>
          <a:xfrm>
            <a:off x="1261872" y="3557016"/>
            <a:ext cx="2011680" cy="228600"/>
          </a:xfrm>
          <a:prstGeom prst="rect">
            <a:avLst/>
          </a:prstGeom>
          <a:noFill/>
          <a:ln/>
        </p:spPr>
        <p:txBody>
          <a:bodyPr wrap="square" lIns="0" tIns="0" rIns="0" bIns="0" rtlCol="0" anchor="ctr"/>
          <a:lstStyle/>
          <a:p>
            <a:pPr marL="0" indent="0">
              <a:buNone/>
            </a:pPr>
            <a:r>
              <a:rPr lang="en-US" sz="1300" b="1" dirty="0">
                <a:solidFill>
                  <a:srgbClr val="18312B"/>
                </a:solidFill>
              </a:rPr>
              <a:t>Staff culture</a:t>
            </a:r>
            <a:endParaRPr lang="en-US" sz="1300" dirty="0"/>
          </a:p>
        </p:txBody>
      </p:sp>
      <p:sp>
        <p:nvSpPr>
          <p:cNvPr id="16" name="Text 14"/>
          <p:cNvSpPr/>
          <p:nvPr/>
        </p:nvSpPr>
        <p:spPr>
          <a:xfrm>
            <a:off x="3246120" y="3557016"/>
            <a:ext cx="2743200" cy="384048"/>
          </a:xfrm>
          <a:prstGeom prst="rect">
            <a:avLst/>
          </a:prstGeom>
          <a:noFill/>
          <a:ln/>
        </p:spPr>
        <p:txBody>
          <a:bodyPr wrap="square" lIns="0" tIns="0" rIns="0" bIns="0" rtlCol="0" anchor="ctr"/>
          <a:lstStyle/>
          <a:p>
            <a:pPr marL="0" indent="0">
              <a:buNone/>
            </a:pPr>
            <a:r>
              <a:rPr lang="en-US" sz="1100" dirty="0">
                <a:solidFill>
                  <a:srgbClr val="66706B"/>
                </a:solidFill>
              </a:rPr>
              <a:t>Prioritize employer engagement and responsiveness.</a:t>
            </a:r>
            <a:endParaRPr lang="en-US" sz="1100" dirty="0"/>
          </a:p>
        </p:txBody>
      </p:sp>
      <p:sp>
        <p:nvSpPr>
          <p:cNvPr id="17" name="Shape 15"/>
          <p:cNvSpPr/>
          <p:nvPr/>
        </p:nvSpPr>
        <p:spPr>
          <a:xfrm>
            <a:off x="731520" y="4443984"/>
            <a:ext cx="329184" cy="329184"/>
          </a:xfrm>
          <a:prstGeom prst="ellipse">
            <a:avLst/>
          </a:prstGeom>
          <a:solidFill>
            <a:srgbClr val="1F5B4F"/>
          </a:solidFill>
          <a:ln w="12700">
            <a:solidFill>
              <a:srgbClr val="1F5B4F"/>
            </a:solidFill>
            <a:prstDash val="solid"/>
          </a:ln>
        </p:spPr>
      </p:sp>
      <p:sp>
        <p:nvSpPr>
          <p:cNvPr id="18" name="Text 16"/>
          <p:cNvSpPr/>
          <p:nvPr/>
        </p:nvSpPr>
        <p:spPr>
          <a:xfrm>
            <a:off x="804672" y="4507992"/>
            <a:ext cx="182880" cy="137160"/>
          </a:xfrm>
          <a:prstGeom prst="rect">
            <a:avLst/>
          </a:prstGeom>
          <a:noFill/>
          <a:ln/>
        </p:spPr>
        <p:txBody>
          <a:bodyPr wrap="square" lIns="0" tIns="0" rIns="0" bIns="0" rtlCol="0" anchor="ctr"/>
          <a:lstStyle/>
          <a:p>
            <a:pPr marL="0" indent="0" algn="ctr">
              <a:buNone/>
            </a:pPr>
            <a:r>
              <a:rPr lang="en-US" sz="1100" b="1" dirty="0">
                <a:solidFill>
                  <a:srgbClr val="FFFFFF"/>
                </a:solidFill>
              </a:rPr>
              <a:t>✓</a:t>
            </a:r>
            <a:endParaRPr lang="en-US" sz="1100" dirty="0"/>
          </a:p>
        </p:txBody>
      </p:sp>
      <p:sp>
        <p:nvSpPr>
          <p:cNvPr id="19" name="Text 17"/>
          <p:cNvSpPr/>
          <p:nvPr/>
        </p:nvSpPr>
        <p:spPr>
          <a:xfrm>
            <a:off x="1261872" y="4398264"/>
            <a:ext cx="2011680" cy="228600"/>
          </a:xfrm>
          <a:prstGeom prst="rect">
            <a:avLst/>
          </a:prstGeom>
          <a:noFill/>
          <a:ln/>
        </p:spPr>
        <p:txBody>
          <a:bodyPr wrap="square" lIns="0" tIns="0" rIns="0" bIns="0" rtlCol="0" anchor="ctr"/>
          <a:lstStyle/>
          <a:p>
            <a:pPr marL="0" indent="0">
              <a:buNone/>
            </a:pPr>
            <a:r>
              <a:rPr lang="en-US" sz="1300" b="1" dirty="0">
                <a:solidFill>
                  <a:srgbClr val="18312B"/>
                </a:solidFill>
              </a:rPr>
              <a:t>Operating principle</a:t>
            </a:r>
            <a:endParaRPr lang="en-US" sz="1300" dirty="0"/>
          </a:p>
        </p:txBody>
      </p:sp>
      <p:sp>
        <p:nvSpPr>
          <p:cNvPr id="20" name="Text 18"/>
          <p:cNvSpPr/>
          <p:nvPr/>
        </p:nvSpPr>
        <p:spPr>
          <a:xfrm>
            <a:off x="3246120" y="4398264"/>
            <a:ext cx="2743200" cy="384048"/>
          </a:xfrm>
          <a:prstGeom prst="rect">
            <a:avLst/>
          </a:prstGeom>
          <a:noFill/>
          <a:ln/>
        </p:spPr>
        <p:txBody>
          <a:bodyPr wrap="square" lIns="0" tIns="0" rIns="0" bIns="0" rtlCol="0" anchor="ctr"/>
          <a:lstStyle/>
          <a:p>
            <a:pPr marL="0" indent="0">
              <a:buNone/>
            </a:pPr>
            <a:r>
              <a:rPr lang="en-US" sz="1100" dirty="0">
                <a:solidFill>
                  <a:srgbClr val="66706B"/>
                </a:solidFill>
              </a:rPr>
              <a:t>Protect flexibility as the model scales.</a:t>
            </a:r>
            <a:endParaRPr lang="en-US" sz="1100" dirty="0"/>
          </a:p>
        </p:txBody>
      </p:sp>
      <p:sp>
        <p:nvSpPr>
          <p:cNvPr id="21" name="Shape 19"/>
          <p:cNvSpPr/>
          <p:nvPr/>
        </p:nvSpPr>
        <p:spPr>
          <a:xfrm>
            <a:off x="6720840" y="1828800"/>
            <a:ext cx="4526280" cy="3401568"/>
          </a:xfrm>
          <a:prstGeom prst="roundRect">
            <a:avLst/>
          </a:prstGeom>
          <a:solidFill>
            <a:srgbClr val="102A25"/>
          </a:solidFill>
          <a:ln w="12700">
            <a:solidFill>
              <a:srgbClr val="102A25"/>
            </a:solidFill>
            <a:prstDash val="solid"/>
          </a:ln>
        </p:spPr>
      </p:sp>
      <p:sp>
        <p:nvSpPr>
          <p:cNvPr id="22" name="Text 20"/>
          <p:cNvSpPr/>
          <p:nvPr/>
        </p:nvSpPr>
        <p:spPr>
          <a:xfrm>
            <a:off x="7086600" y="2194560"/>
            <a:ext cx="3749040" cy="274320"/>
          </a:xfrm>
          <a:prstGeom prst="rect">
            <a:avLst/>
          </a:prstGeom>
          <a:noFill/>
          <a:ln/>
        </p:spPr>
        <p:txBody>
          <a:bodyPr wrap="square" lIns="0" tIns="0" rIns="0" bIns="0" rtlCol="0" anchor="ctr"/>
          <a:lstStyle/>
          <a:p>
            <a:pPr marL="0" indent="0" algn="ctr">
              <a:buNone/>
            </a:pPr>
            <a:r>
              <a:rPr lang="en-US" sz="1400" b="1" kern="0" spc="100" dirty="0">
                <a:solidFill>
                  <a:srgbClr val="E7B44C"/>
                </a:solidFill>
              </a:rPr>
              <a:t>SUSTAINED IMPACT</a:t>
            </a:r>
            <a:endParaRPr lang="en-US" sz="1400" dirty="0"/>
          </a:p>
        </p:txBody>
      </p:sp>
      <p:sp>
        <p:nvSpPr>
          <p:cNvPr id="23" name="Text 21"/>
          <p:cNvSpPr/>
          <p:nvPr/>
        </p:nvSpPr>
        <p:spPr>
          <a:xfrm>
            <a:off x="7178040" y="2788920"/>
            <a:ext cx="320040" cy="182880"/>
          </a:xfrm>
          <a:prstGeom prst="rect">
            <a:avLst/>
          </a:prstGeom>
          <a:noFill/>
          <a:ln/>
        </p:spPr>
        <p:txBody>
          <a:bodyPr wrap="square" lIns="0" tIns="0" rIns="0" bIns="0" rtlCol="0" anchor="ctr"/>
          <a:lstStyle/>
          <a:p>
            <a:pPr marL="0" indent="0">
              <a:buNone/>
            </a:pPr>
            <a:r>
              <a:rPr lang="en-US" sz="1400" b="1" dirty="0">
                <a:solidFill>
                  <a:srgbClr val="E85D3F"/>
                </a:solidFill>
              </a:rPr>
              <a:t>→</a:t>
            </a:r>
            <a:endParaRPr lang="en-US" sz="1400" dirty="0"/>
          </a:p>
        </p:txBody>
      </p:sp>
      <p:sp>
        <p:nvSpPr>
          <p:cNvPr id="24" name="Text 22"/>
          <p:cNvSpPr/>
          <p:nvPr/>
        </p:nvSpPr>
        <p:spPr>
          <a:xfrm>
            <a:off x="7607808" y="2779776"/>
            <a:ext cx="3063240" cy="228600"/>
          </a:xfrm>
          <a:prstGeom prst="rect">
            <a:avLst/>
          </a:prstGeom>
          <a:noFill/>
          <a:ln/>
        </p:spPr>
        <p:txBody>
          <a:bodyPr wrap="square" lIns="0" tIns="0" rIns="0" bIns="0" rtlCol="0" anchor="ctr"/>
          <a:lstStyle/>
          <a:p>
            <a:pPr marL="0" indent="0">
              <a:buNone/>
            </a:pPr>
            <a:r>
              <a:rPr lang="en-US" sz="1300" dirty="0">
                <a:solidFill>
                  <a:srgbClr val="FFFFFF"/>
                </a:solidFill>
              </a:rPr>
              <a:t>Workforce readiness</a:t>
            </a:r>
            <a:endParaRPr lang="en-US" sz="1300" dirty="0"/>
          </a:p>
        </p:txBody>
      </p:sp>
      <p:sp>
        <p:nvSpPr>
          <p:cNvPr id="25" name="Text 23"/>
          <p:cNvSpPr/>
          <p:nvPr/>
        </p:nvSpPr>
        <p:spPr>
          <a:xfrm>
            <a:off x="7178040" y="3319272"/>
            <a:ext cx="320040" cy="182880"/>
          </a:xfrm>
          <a:prstGeom prst="rect">
            <a:avLst/>
          </a:prstGeom>
          <a:noFill/>
          <a:ln/>
        </p:spPr>
        <p:txBody>
          <a:bodyPr wrap="square" lIns="0" tIns="0" rIns="0" bIns="0" rtlCol="0" anchor="ctr"/>
          <a:lstStyle/>
          <a:p>
            <a:pPr marL="0" indent="0">
              <a:buNone/>
            </a:pPr>
            <a:r>
              <a:rPr lang="en-US" sz="1400" b="1" dirty="0">
                <a:solidFill>
                  <a:srgbClr val="E85D3F"/>
                </a:solidFill>
              </a:rPr>
              <a:t>→</a:t>
            </a:r>
            <a:endParaRPr lang="en-US" sz="1400" dirty="0"/>
          </a:p>
        </p:txBody>
      </p:sp>
      <p:sp>
        <p:nvSpPr>
          <p:cNvPr id="26" name="Text 24"/>
          <p:cNvSpPr/>
          <p:nvPr/>
        </p:nvSpPr>
        <p:spPr>
          <a:xfrm>
            <a:off x="7607808" y="3310128"/>
            <a:ext cx="3063240" cy="228600"/>
          </a:xfrm>
          <a:prstGeom prst="rect">
            <a:avLst/>
          </a:prstGeom>
          <a:noFill/>
          <a:ln/>
        </p:spPr>
        <p:txBody>
          <a:bodyPr wrap="square" lIns="0" tIns="0" rIns="0" bIns="0" rtlCol="0" anchor="ctr"/>
          <a:lstStyle/>
          <a:p>
            <a:pPr marL="0" indent="0">
              <a:buNone/>
            </a:pPr>
            <a:r>
              <a:rPr lang="en-US" sz="1300" dirty="0">
                <a:solidFill>
                  <a:srgbClr val="FFFFFF"/>
                </a:solidFill>
              </a:rPr>
              <a:t>Employer reliance on the center</a:t>
            </a:r>
            <a:endParaRPr lang="en-US" sz="1300" dirty="0"/>
          </a:p>
        </p:txBody>
      </p:sp>
      <p:sp>
        <p:nvSpPr>
          <p:cNvPr id="27" name="Text 25"/>
          <p:cNvSpPr/>
          <p:nvPr/>
        </p:nvSpPr>
        <p:spPr>
          <a:xfrm>
            <a:off x="7178040" y="3849624"/>
            <a:ext cx="320040" cy="182880"/>
          </a:xfrm>
          <a:prstGeom prst="rect">
            <a:avLst/>
          </a:prstGeom>
          <a:noFill/>
          <a:ln/>
        </p:spPr>
        <p:txBody>
          <a:bodyPr wrap="square" lIns="0" tIns="0" rIns="0" bIns="0" rtlCol="0" anchor="ctr"/>
          <a:lstStyle/>
          <a:p>
            <a:pPr marL="0" indent="0">
              <a:buNone/>
            </a:pPr>
            <a:r>
              <a:rPr lang="en-US" sz="1400" b="1" dirty="0">
                <a:solidFill>
                  <a:srgbClr val="E85D3F"/>
                </a:solidFill>
              </a:rPr>
              <a:t>→</a:t>
            </a:r>
            <a:endParaRPr lang="en-US" sz="1400" dirty="0"/>
          </a:p>
        </p:txBody>
      </p:sp>
      <p:sp>
        <p:nvSpPr>
          <p:cNvPr id="28" name="Text 26"/>
          <p:cNvSpPr/>
          <p:nvPr/>
        </p:nvSpPr>
        <p:spPr>
          <a:xfrm>
            <a:off x="7607808" y="3840480"/>
            <a:ext cx="3063240" cy="228600"/>
          </a:xfrm>
          <a:prstGeom prst="rect">
            <a:avLst/>
          </a:prstGeom>
          <a:noFill/>
          <a:ln/>
        </p:spPr>
        <p:txBody>
          <a:bodyPr wrap="square" lIns="0" tIns="0" rIns="0" bIns="0" rtlCol="0" anchor="ctr"/>
          <a:lstStyle/>
          <a:p>
            <a:pPr marL="0" indent="0">
              <a:buNone/>
            </a:pPr>
            <a:r>
              <a:rPr lang="en-US" sz="1300" dirty="0">
                <a:solidFill>
                  <a:srgbClr val="FFFFFF"/>
                </a:solidFill>
              </a:rPr>
              <a:t>Economic development outcomes</a:t>
            </a:r>
            <a:endParaRPr lang="en-US" sz="1300" dirty="0"/>
          </a:p>
        </p:txBody>
      </p:sp>
      <p:sp>
        <p:nvSpPr>
          <p:cNvPr id="29" name="Text 27"/>
          <p:cNvSpPr/>
          <p:nvPr/>
        </p:nvSpPr>
        <p:spPr>
          <a:xfrm>
            <a:off x="7178040" y="4379976"/>
            <a:ext cx="320040" cy="182880"/>
          </a:xfrm>
          <a:prstGeom prst="rect">
            <a:avLst/>
          </a:prstGeom>
          <a:noFill/>
          <a:ln/>
        </p:spPr>
        <p:txBody>
          <a:bodyPr wrap="square" lIns="0" tIns="0" rIns="0" bIns="0" rtlCol="0" anchor="ctr"/>
          <a:lstStyle/>
          <a:p>
            <a:pPr marL="0" indent="0">
              <a:buNone/>
            </a:pPr>
            <a:r>
              <a:rPr lang="en-US" sz="1400" b="1" dirty="0">
                <a:solidFill>
                  <a:srgbClr val="E85D3F"/>
                </a:solidFill>
              </a:rPr>
              <a:t>→</a:t>
            </a:r>
            <a:endParaRPr lang="en-US" sz="1400" dirty="0"/>
          </a:p>
        </p:txBody>
      </p:sp>
      <p:sp>
        <p:nvSpPr>
          <p:cNvPr id="30" name="Text 28"/>
          <p:cNvSpPr/>
          <p:nvPr/>
        </p:nvSpPr>
        <p:spPr>
          <a:xfrm>
            <a:off x="7607808" y="4370832"/>
            <a:ext cx="3063240" cy="228600"/>
          </a:xfrm>
          <a:prstGeom prst="rect">
            <a:avLst/>
          </a:prstGeom>
          <a:noFill/>
          <a:ln/>
        </p:spPr>
        <p:txBody>
          <a:bodyPr wrap="square" lIns="0" tIns="0" rIns="0" bIns="0" rtlCol="0" anchor="ctr"/>
          <a:lstStyle/>
          <a:p>
            <a:pPr marL="0" indent="0">
              <a:buNone/>
            </a:pPr>
            <a:r>
              <a:rPr lang="en-US" sz="1300" dirty="0">
                <a:solidFill>
                  <a:srgbClr val="FFFFFF"/>
                </a:solidFill>
              </a:rPr>
              <a:t>Program growth + sustainability</a:t>
            </a:r>
            <a:endParaRPr lang="en-US" sz="1300" dirty="0"/>
          </a:p>
        </p:txBody>
      </p:sp>
      <p:sp>
        <p:nvSpPr>
          <p:cNvPr id="31" name="Slide Number Placeholder 0"/>
          <p:cNvSpPr>
            <a:spLocks noGrp="1"/>
          </p:cNvSpPr>
          <p:nvPr>
            <p:ph type="sldNum" sz="quarter" idx="4294967295"/>
          </p:nvPr>
        </p:nvSpPr>
        <p:spPr>
          <a:xfrm>
            <a:off x="11722608" y="6501384"/>
            <a:ext cx="228600"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6706B"/>
                </a:solidFill>
              </a:defRPr>
            </a:lvl1pPr>
          </a:lstStyle>
          <a:p>
            <a:pPr algn="r"/>
            <a:fld id="{F7021451-1387-4CA6-816F-3879F97B5CBC}" type="slidenum">
              <a:rPr lang="en-US" b="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11480"/>
            <a:ext cx="3291840" cy="201168"/>
          </a:xfrm>
          <a:prstGeom prst="rect">
            <a:avLst/>
          </a:prstGeom>
          <a:noFill/>
          <a:ln/>
        </p:spPr>
        <p:txBody>
          <a:bodyPr wrap="square" lIns="0" tIns="0" rIns="0" bIns="0" rtlCol="0" anchor="ctr"/>
          <a:lstStyle/>
          <a:p>
            <a:pPr marL="0" indent="0">
              <a:buNone/>
            </a:pPr>
            <a:r>
              <a:rPr lang="en-US" sz="1000" b="1" kern="0" spc="140" dirty="0">
                <a:solidFill>
                  <a:srgbClr val="E85D3F"/>
                </a:solidFill>
              </a:rPr>
              <a:t>A SIMPLE EXECUTIVE PLAYBOOK</a:t>
            </a:r>
            <a:endParaRPr lang="en-US" sz="1000" dirty="0"/>
          </a:p>
        </p:txBody>
      </p:sp>
      <p:sp>
        <p:nvSpPr>
          <p:cNvPr id="3" name="Text 1"/>
          <p:cNvSpPr/>
          <p:nvPr/>
        </p:nvSpPr>
        <p:spPr>
          <a:xfrm>
            <a:off x="548640" y="694944"/>
            <a:ext cx="11018520" cy="530352"/>
          </a:xfrm>
          <a:prstGeom prst="rect">
            <a:avLst/>
          </a:prstGeom>
          <a:noFill/>
          <a:ln/>
        </p:spPr>
        <p:txBody>
          <a:bodyPr wrap="square" lIns="0" tIns="0" rIns="0" bIns="0" rtlCol="0" anchor="ctr"/>
          <a:lstStyle/>
          <a:p>
            <a:pPr marL="0" indent="0">
              <a:buNone/>
            </a:pPr>
            <a:r>
              <a:rPr lang="en-US" sz="2700" b="1" dirty="0">
                <a:solidFill>
                  <a:srgbClr val="18312B"/>
                </a:solidFill>
              </a:rPr>
              <a:t>Six moves another CTE center can start tomorrow</a:t>
            </a:r>
            <a:endParaRPr lang="en-US" sz="2700" dirty="0"/>
          </a:p>
        </p:txBody>
      </p:sp>
      <p:sp>
        <p:nvSpPr>
          <p:cNvPr id="4" name="Text 2"/>
          <p:cNvSpPr/>
          <p:nvPr/>
        </p:nvSpPr>
        <p:spPr>
          <a:xfrm>
            <a:off x="566928" y="1298448"/>
            <a:ext cx="10698480" cy="384048"/>
          </a:xfrm>
          <a:prstGeom prst="rect">
            <a:avLst/>
          </a:prstGeom>
          <a:noFill/>
          <a:ln/>
        </p:spPr>
        <p:txBody>
          <a:bodyPr wrap="square" lIns="0" tIns="0" rIns="0" bIns="0" rtlCol="0" anchor="ctr"/>
          <a:lstStyle/>
          <a:p>
            <a:pPr marL="0" indent="0">
              <a:buNone/>
            </a:pPr>
            <a:r>
              <a:rPr lang="en-US" sz="1300" dirty="0">
                <a:solidFill>
                  <a:srgbClr val="66706B"/>
                </a:solidFill>
              </a:rPr>
              <a:t>The model is intentionally practical: organize the relationships, prove the value, then make it routine.</a:t>
            </a:r>
            <a:endParaRPr lang="en-US" sz="1300" dirty="0"/>
          </a:p>
        </p:txBody>
      </p:sp>
      <p:sp>
        <p:nvSpPr>
          <p:cNvPr id="5" name="Shape 3"/>
          <p:cNvSpPr/>
          <p:nvPr/>
        </p:nvSpPr>
        <p:spPr>
          <a:xfrm>
            <a:off x="731520" y="1828800"/>
            <a:ext cx="5120640" cy="868680"/>
          </a:xfrm>
          <a:prstGeom prst="roundRect">
            <a:avLst/>
          </a:prstGeom>
          <a:solidFill>
            <a:srgbClr val="FFFFFF"/>
          </a:solidFill>
          <a:ln w="12700">
            <a:solidFill>
              <a:srgbClr val="D7D2C8"/>
            </a:solidFill>
            <a:prstDash val="solid"/>
          </a:ln>
        </p:spPr>
      </p:sp>
      <p:sp>
        <p:nvSpPr>
          <p:cNvPr id="6" name="Shape 4"/>
          <p:cNvSpPr/>
          <p:nvPr/>
        </p:nvSpPr>
        <p:spPr>
          <a:xfrm>
            <a:off x="896112" y="2002536"/>
            <a:ext cx="530352" cy="530352"/>
          </a:xfrm>
          <a:prstGeom prst="roundRect">
            <a:avLst/>
          </a:prstGeom>
          <a:solidFill>
            <a:srgbClr val="1F5B4F"/>
          </a:solidFill>
          <a:ln w="12700">
            <a:solidFill>
              <a:srgbClr val="1F5B4F"/>
            </a:solidFill>
            <a:prstDash val="solid"/>
          </a:ln>
        </p:spPr>
      </p:sp>
      <p:sp>
        <p:nvSpPr>
          <p:cNvPr id="7" name="Text 5"/>
          <p:cNvSpPr/>
          <p:nvPr/>
        </p:nvSpPr>
        <p:spPr>
          <a:xfrm>
            <a:off x="1051560" y="2176272"/>
            <a:ext cx="201168" cy="146304"/>
          </a:xfrm>
          <a:prstGeom prst="rect">
            <a:avLst/>
          </a:prstGeom>
          <a:noFill/>
          <a:ln/>
        </p:spPr>
        <p:txBody>
          <a:bodyPr wrap="square" lIns="0" tIns="0" rIns="0" bIns="0" rtlCol="0" anchor="ctr"/>
          <a:lstStyle/>
          <a:p>
            <a:pPr marL="0" indent="0" algn="ctr">
              <a:buNone/>
            </a:pPr>
            <a:r>
              <a:rPr lang="en-US" sz="1100" b="1" dirty="0">
                <a:solidFill>
                  <a:srgbClr val="FFFFFF"/>
                </a:solidFill>
              </a:rPr>
              <a:t>1</a:t>
            </a:r>
            <a:endParaRPr lang="en-US" sz="1100" dirty="0"/>
          </a:p>
        </p:txBody>
      </p:sp>
      <p:sp>
        <p:nvSpPr>
          <p:cNvPr id="8" name="Text 6"/>
          <p:cNvSpPr/>
          <p:nvPr/>
        </p:nvSpPr>
        <p:spPr>
          <a:xfrm>
            <a:off x="1627632" y="2112264"/>
            <a:ext cx="3886200" cy="228600"/>
          </a:xfrm>
          <a:prstGeom prst="rect">
            <a:avLst/>
          </a:prstGeom>
          <a:noFill/>
          <a:ln/>
        </p:spPr>
        <p:txBody>
          <a:bodyPr wrap="square" lIns="0" tIns="0" rIns="0" bIns="0" rtlCol="0" anchor="ctr"/>
          <a:lstStyle/>
          <a:p>
            <a:pPr marL="0" indent="0">
              <a:buNone/>
            </a:pPr>
            <a:r>
              <a:rPr lang="en-US" sz="1400" b="1" dirty="0">
                <a:solidFill>
                  <a:srgbClr val="18312B"/>
                </a:solidFill>
              </a:rPr>
              <a:t>Choose one high-demand industry</a:t>
            </a:r>
            <a:endParaRPr lang="en-US" sz="1400" dirty="0"/>
          </a:p>
        </p:txBody>
      </p:sp>
      <p:sp>
        <p:nvSpPr>
          <p:cNvPr id="9" name="Shape 7"/>
          <p:cNvSpPr/>
          <p:nvPr/>
        </p:nvSpPr>
        <p:spPr>
          <a:xfrm>
            <a:off x="6309360" y="1828800"/>
            <a:ext cx="5120640" cy="868680"/>
          </a:xfrm>
          <a:prstGeom prst="roundRect">
            <a:avLst/>
          </a:prstGeom>
          <a:solidFill>
            <a:srgbClr val="FFFFFF"/>
          </a:solidFill>
          <a:ln w="12700">
            <a:solidFill>
              <a:srgbClr val="D7D2C8"/>
            </a:solidFill>
            <a:prstDash val="solid"/>
          </a:ln>
        </p:spPr>
      </p:sp>
      <p:sp>
        <p:nvSpPr>
          <p:cNvPr id="10" name="Shape 8"/>
          <p:cNvSpPr/>
          <p:nvPr/>
        </p:nvSpPr>
        <p:spPr>
          <a:xfrm>
            <a:off x="6473952" y="2002536"/>
            <a:ext cx="530352" cy="530352"/>
          </a:xfrm>
          <a:prstGeom prst="roundRect">
            <a:avLst/>
          </a:prstGeom>
          <a:solidFill>
            <a:srgbClr val="E85D3F"/>
          </a:solidFill>
          <a:ln w="12700">
            <a:solidFill>
              <a:srgbClr val="E85D3F"/>
            </a:solidFill>
            <a:prstDash val="solid"/>
          </a:ln>
        </p:spPr>
      </p:sp>
      <p:sp>
        <p:nvSpPr>
          <p:cNvPr id="11" name="Text 9"/>
          <p:cNvSpPr/>
          <p:nvPr/>
        </p:nvSpPr>
        <p:spPr>
          <a:xfrm>
            <a:off x="6629400" y="2176272"/>
            <a:ext cx="201168" cy="146304"/>
          </a:xfrm>
          <a:prstGeom prst="rect">
            <a:avLst/>
          </a:prstGeom>
          <a:noFill/>
          <a:ln/>
        </p:spPr>
        <p:txBody>
          <a:bodyPr wrap="square" lIns="0" tIns="0" rIns="0" bIns="0" rtlCol="0" anchor="ctr"/>
          <a:lstStyle/>
          <a:p>
            <a:pPr marL="0" indent="0" algn="ctr">
              <a:buNone/>
            </a:pPr>
            <a:r>
              <a:rPr lang="en-US" sz="1100" b="1" dirty="0">
                <a:solidFill>
                  <a:srgbClr val="FFFFFF"/>
                </a:solidFill>
              </a:rPr>
              <a:t>2</a:t>
            </a:r>
            <a:endParaRPr lang="en-US" sz="1100" dirty="0"/>
          </a:p>
        </p:txBody>
      </p:sp>
      <p:sp>
        <p:nvSpPr>
          <p:cNvPr id="12" name="Text 10"/>
          <p:cNvSpPr/>
          <p:nvPr/>
        </p:nvSpPr>
        <p:spPr>
          <a:xfrm>
            <a:off x="7205472" y="2112264"/>
            <a:ext cx="3886200" cy="228600"/>
          </a:xfrm>
          <a:prstGeom prst="rect">
            <a:avLst/>
          </a:prstGeom>
          <a:noFill/>
          <a:ln/>
        </p:spPr>
        <p:txBody>
          <a:bodyPr wrap="square" lIns="0" tIns="0" rIns="0" bIns="0" rtlCol="0" anchor="ctr"/>
          <a:lstStyle/>
          <a:p>
            <a:pPr marL="0" indent="0">
              <a:buNone/>
            </a:pPr>
            <a:r>
              <a:rPr lang="en-US" sz="1400" b="1" dirty="0">
                <a:solidFill>
                  <a:srgbClr val="18312B"/>
                </a:solidFill>
              </a:rPr>
              <a:t>Identify 8–12 key partners</a:t>
            </a:r>
            <a:endParaRPr lang="en-US" sz="1400" dirty="0"/>
          </a:p>
        </p:txBody>
      </p:sp>
      <p:sp>
        <p:nvSpPr>
          <p:cNvPr id="13" name="Shape 11"/>
          <p:cNvSpPr/>
          <p:nvPr/>
        </p:nvSpPr>
        <p:spPr>
          <a:xfrm>
            <a:off x="731520" y="3035808"/>
            <a:ext cx="5120640" cy="868680"/>
          </a:xfrm>
          <a:prstGeom prst="roundRect">
            <a:avLst/>
          </a:prstGeom>
          <a:solidFill>
            <a:srgbClr val="FFFFFF"/>
          </a:solidFill>
          <a:ln w="12700">
            <a:solidFill>
              <a:srgbClr val="D7D2C8"/>
            </a:solidFill>
            <a:prstDash val="solid"/>
          </a:ln>
        </p:spPr>
      </p:sp>
      <p:sp>
        <p:nvSpPr>
          <p:cNvPr id="14" name="Shape 12"/>
          <p:cNvSpPr/>
          <p:nvPr/>
        </p:nvSpPr>
        <p:spPr>
          <a:xfrm>
            <a:off x="896112" y="3209544"/>
            <a:ext cx="530352" cy="530352"/>
          </a:xfrm>
          <a:prstGeom prst="roundRect">
            <a:avLst/>
          </a:prstGeom>
          <a:solidFill>
            <a:srgbClr val="1F5B4F"/>
          </a:solidFill>
          <a:ln w="12700">
            <a:solidFill>
              <a:srgbClr val="1F5B4F"/>
            </a:solidFill>
            <a:prstDash val="solid"/>
          </a:ln>
        </p:spPr>
      </p:sp>
      <p:sp>
        <p:nvSpPr>
          <p:cNvPr id="15" name="Text 13"/>
          <p:cNvSpPr/>
          <p:nvPr/>
        </p:nvSpPr>
        <p:spPr>
          <a:xfrm>
            <a:off x="1051560" y="3383280"/>
            <a:ext cx="201168" cy="146304"/>
          </a:xfrm>
          <a:prstGeom prst="rect">
            <a:avLst/>
          </a:prstGeom>
          <a:noFill/>
          <a:ln/>
        </p:spPr>
        <p:txBody>
          <a:bodyPr wrap="square" lIns="0" tIns="0" rIns="0" bIns="0" rtlCol="0" anchor="ctr"/>
          <a:lstStyle/>
          <a:p>
            <a:pPr marL="0" indent="0" algn="ctr">
              <a:buNone/>
            </a:pPr>
            <a:r>
              <a:rPr lang="en-US" sz="1100" b="1" dirty="0">
                <a:solidFill>
                  <a:srgbClr val="FFFFFF"/>
                </a:solidFill>
              </a:rPr>
              <a:t>3</a:t>
            </a:r>
            <a:endParaRPr lang="en-US" sz="1100" dirty="0"/>
          </a:p>
        </p:txBody>
      </p:sp>
      <p:sp>
        <p:nvSpPr>
          <p:cNvPr id="16" name="Text 14"/>
          <p:cNvSpPr/>
          <p:nvPr/>
        </p:nvSpPr>
        <p:spPr>
          <a:xfrm>
            <a:off x="1627632" y="3319272"/>
            <a:ext cx="3886200" cy="228600"/>
          </a:xfrm>
          <a:prstGeom prst="rect">
            <a:avLst/>
          </a:prstGeom>
          <a:noFill/>
          <a:ln/>
        </p:spPr>
        <p:txBody>
          <a:bodyPr wrap="square" lIns="0" tIns="0" rIns="0" bIns="0" rtlCol="0" anchor="ctr"/>
          <a:lstStyle/>
          <a:p>
            <a:pPr marL="0" indent="0">
              <a:buNone/>
            </a:pPr>
            <a:r>
              <a:rPr lang="en-US" sz="1400" b="1" dirty="0">
                <a:solidFill>
                  <a:srgbClr val="18312B"/>
                </a:solidFill>
              </a:rPr>
              <a:t>Convene a listening session</a:t>
            </a:r>
            <a:endParaRPr lang="en-US" sz="1400" dirty="0"/>
          </a:p>
        </p:txBody>
      </p:sp>
      <p:sp>
        <p:nvSpPr>
          <p:cNvPr id="17" name="Shape 15"/>
          <p:cNvSpPr/>
          <p:nvPr/>
        </p:nvSpPr>
        <p:spPr>
          <a:xfrm>
            <a:off x="6309360" y="3035808"/>
            <a:ext cx="5120640" cy="868680"/>
          </a:xfrm>
          <a:prstGeom prst="roundRect">
            <a:avLst/>
          </a:prstGeom>
          <a:solidFill>
            <a:srgbClr val="FFFFFF"/>
          </a:solidFill>
          <a:ln w="12700">
            <a:solidFill>
              <a:srgbClr val="D7D2C8"/>
            </a:solidFill>
            <a:prstDash val="solid"/>
          </a:ln>
        </p:spPr>
      </p:sp>
      <p:sp>
        <p:nvSpPr>
          <p:cNvPr id="18" name="Shape 16"/>
          <p:cNvSpPr/>
          <p:nvPr/>
        </p:nvSpPr>
        <p:spPr>
          <a:xfrm>
            <a:off x="6473952" y="3209544"/>
            <a:ext cx="530352" cy="530352"/>
          </a:xfrm>
          <a:prstGeom prst="roundRect">
            <a:avLst/>
          </a:prstGeom>
          <a:solidFill>
            <a:srgbClr val="E85D3F"/>
          </a:solidFill>
          <a:ln w="12700">
            <a:solidFill>
              <a:srgbClr val="E85D3F"/>
            </a:solidFill>
            <a:prstDash val="solid"/>
          </a:ln>
        </p:spPr>
      </p:sp>
      <p:sp>
        <p:nvSpPr>
          <p:cNvPr id="19" name="Text 17"/>
          <p:cNvSpPr/>
          <p:nvPr/>
        </p:nvSpPr>
        <p:spPr>
          <a:xfrm>
            <a:off x="6629400" y="3383280"/>
            <a:ext cx="201168" cy="146304"/>
          </a:xfrm>
          <a:prstGeom prst="rect">
            <a:avLst/>
          </a:prstGeom>
          <a:noFill/>
          <a:ln/>
        </p:spPr>
        <p:txBody>
          <a:bodyPr wrap="square" lIns="0" tIns="0" rIns="0" bIns="0" rtlCol="0" anchor="ctr"/>
          <a:lstStyle/>
          <a:p>
            <a:pPr marL="0" indent="0" algn="ctr">
              <a:buNone/>
            </a:pPr>
            <a:r>
              <a:rPr lang="en-US" sz="1100" b="1" dirty="0">
                <a:solidFill>
                  <a:srgbClr val="FFFFFF"/>
                </a:solidFill>
              </a:rPr>
              <a:t>4</a:t>
            </a:r>
            <a:endParaRPr lang="en-US" sz="1100" dirty="0"/>
          </a:p>
        </p:txBody>
      </p:sp>
      <p:sp>
        <p:nvSpPr>
          <p:cNvPr id="20" name="Text 18"/>
          <p:cNvSpPr/>
          <p:nvPr/>
        </p:nvSpPr>
        <p:spPr>
          <a:xfrm>
            <a:off x="7205472" y="3319272"/>
            <a:ext cx="3886200" cy="228600"/>
          </a:xfrm>
          <a:prstGeom prst="rect">
            <a:avLst/>
          </a:prstGeom>
          <a:noFill/>
          <a:ln/>
        </p:spPr>
        <p:txBody>
          <a:bodyPr wrap="square" lIns="0" tIns="0" rIns="0" bIns="0" rtlCol="0" anchor="ctr"/>
          <a:lstStyle/>
          <a:p>
            <a:pPr marL="0" indent="0">
              <a:buNone/>
            </a:pPr>
            <a:r>
              <a:rPr lang="en-US" sz="1400" b="1" dirty="0">
                <a:solidFill>
                  <a:srgbClr val="18312B"/>
                </a:solidFill>
              </a:rPr>
              <a:t>Select one solvable skill gap</a:t>
            </a:r>
            <a:endParaRPr lang="en-US" sz="1400" dirty="0"/>
          </a:p>
        </p:txBody>
      </p:sp>
      <p:sp>
        <p:nvSpPr>
          <p:cNvPr id="21" name="Shape 19"/>
          <p:cNvSpPr/>
          <p:nvPr/>
        </p:nvSpPr>
        <p:spPr>
          <a:xfrm>
            <a:off x="731520" y="4242816"/>
            <a:ext cx="5120640" cy="868680"/>
          </a:xfrm>
          <a:prstGeom prst="roundRect">
            <a:avLst/>
          </a:prstGeom>
          <a:solidFill>
            <a:srgbClr val="FFFFFF"/>
          </a:solidFill>
          <a:ln w="12700">
            <a:solidFill>
              <a:srgbClr val="D7D2C8"/>
            </a:solidFill>
            <a:prstDash val="solid"/>
          </a:ln>
        </p:spPr>
      </p:sp>
      <p:sp>
        <p:nvSpPr>
          <p:cNvPr id="22" name="Shape 20"/>
          <p:cNvSpPr/>
          <p:nvPr/>
        </p:nvSpPr>
        <p:spPr>
          <a:xfrm>
            <a:off x="896112" y="4416552"/>
            <a:ext cx="530352" cy="530352"/>
          </a:xfrm>
          <a:prstGeom prst="roundRect">
            <a:avLst/>
          </a:prstGeom>
          <a:solidFill>
            <a:srgbClr val="1F5B4F"/>
          </a:solidFill>
          <a:ln w="12700">
            <a:solidFill>
              <a:srgbClr val="1F5B4F"/>
            </a:solidFill>
            <a:prstDash val="solid"/>
          </a:ln>
        </p:spPr>
      </p:sp>
      <p:sp>
        <p:nvSpPr>
          <p:cNvPr id="23" name="Text 21"/>
          <p:cNvSpPr/>
          <p:nvPr/>
        </p:nvSpPr>
        <p:spPr>
          <a:xfrm>
            <a:off x="1051560" y="4590288"/>
            <a:ext cx="201168" cy="146304"/>
          </a:xfrm>
          <a:prstGeom prst="rect">
            <a:avLst/>
          </a:prstGeom>
          <a:noFill/>
          <a:ln/>
        </p:spPr>
        <p:txBody>
          <a:bodyPr wrap="square" lIns="0" tIns="0" rIns="0" bIns="0" rtlCol="0" anchor="ctr"/>
          <a:lstStyle/>
          <a:p>
            <a:pPr marL="0" indent="0" algn="ctr">
              <a:buNone/>
            </a:pPr>
            <a:r>
              <a:rPr lang="en-US" sz="1100" b="1" dirty="0">
                <a:solidFill>
                  <a:srgbClr val="FFFFFF"/>
                </a:solidFill>
              </a:rPr>
              <a:t>5</a:t>
            </a:r>
            <a:endParaRPr lang="en-US" sz="1100" dirty="0"/>
          </a:p>
        </p:txBody>
      </p:sp>
      <p:sp>
        <p:nvSpPr>
          <p:cNvPr id="24" name="Text 22"/>
          <p:cNvSpPr/>
          <p:nvPr/>
        </p:nvSpPr>
        <p:spPr>
          <a:xfrm>
            <a:off x="1627632" y="4526280"/>
            <a:ext cx="3886200" cy="228600"/>
          </a:xfrm>
          <a:prstGeom prst="rect">
            <a:avLst/>
          </a:prstGeom>
          <a:noFill/>
          <a:ln/>
        </p:spPr>
        <p:txBody>
          <a:bodyPr wrap="square" lIns="0" tIns="0" rIns="0" bIns="0" rtlCol="0" anchor="ctr"/>
          <a:lstStyle/>
          <a:p>
            <a:pPr marL="0" indent="0">
              <a:buNone/>
            </a:pPr>
            <a:r>
              <a:rPr lang="en-US" sz="1400" b="1" dirty="0">
                <a:solidFill>
                  <a:srgbClr val="18312B"/>
                </a:solidFill>
              </a:rPr>
              <a:t>Pilot a targeted training response</a:t>
            </a:r>
            <a:endParaRPr lang="en-US" sz="1400" dirty="0"/>
          </a:p>
        </p:txBody>
      </p:sp>
      <p:sp>
        <p:nvSpPr>
          <p:cNvPr id="25" name="Shape 23"/>
          <p:cNvSpPr/>
          <p:nvPr/>
        </p:nvSpPr>
        <p:spPr>
          <a:xfrm>
            <a:off x="6309360" y="4242816"/>
            <a:ext cx="5120640" cy="868680"/>
          </a:xfrm>
          <a:prstGeom prst="roundRect">
            <a:avLst/>
          </a:prstGeom>
          <a:solidFill>
            <a:srgbClr val="FFFFFF"/>
          </a:solidFill>
          <a:ln w="12700">
            <a:solidFill>
              <a:srgbClr val="D7D2C8"/>
            </a:solidFill>
            <a:prstDash val="solid"/>
          </a:ln>
        </p:spPr>
      </p:sp>
      <p:sp>
        <p:nvSpPr>
          <p:cNvPr id="26" name="Shape 24"/>
          <p:cNvSpPr/>
          <p:nvPr/>
        </p:nvSpPr>
        <p:spPr>
          <a:xfrm>
            <a:off x="6473952" y="4416552"/>
            <a:ext cx="530352" cy="530352"/>
          </a:xfrm>
          <a:prstGeom prst="roundRect">
            <a:avLst/>
          </a:prstGeom>
          <a:solidFill>
            <a:srgbClr val="E85D3F"/>
          </a:solidFill>
          <a:ln w="12700">
            <a:solidFill>
              <a:srgbClr val="E85D3F"/>
            </a:solidFill>
            <a:prstDash val="solid"/>
          </a:ln>
        </p:spPr>
      </p:sp>
      <p:sp>
        <p:nvSpPr>
          <p:cNvPr id="27" name="Text 25"/>
          <p:cNvSpPr/>
          <p:nvPr/>
        </p:nvSpPr>
        <p:spPr>
          <a:xfrm>
            <a:off x="6629400" y="4590288"/>
            <a:ext cx="201168" cy="146304"/>
          </a:xfrm>
          <a:prstGeom prst="rect">
            <a:avLst/>
          </a:prstGeom>
          <a:noFill/>
          <a:ln/>
        </p:spPr>
        <p:txBody>
          <a:bodyPr wrap="square" lIns="0" tIns="0" rIns="0" bIns="0" rtlCol="0" anchor="ctr"/>
          <a:lstStyle/>
          <a:p>
            <a:pPr marL="0" indent="0" algn="ctr">
              <a:buNone/>
            </a:pPr>
            <a:r>
              <a:rPr lang="en-US" sz="1100" b="1" dirty="0">
                <a:solidFill>
                  <a:srgbClr val="FFFFFF"/>
                </a:solidFill>
              </a:rPr>
              <a:t>6</a:t>
            </a:r>
            <a:endParaRPr lang="en-US" sz="1100" dirty="0"/>
          </a:p>
        </p:txBody>
      </p:sp>
      <p:sp>
        <p:nvSpPr>
          <p:cNvPr id="28" name="Text 26"/>
          <p:cNvSpPr/>
          <p:nvPr/>
        </p:nvSpPr>
        <p:spPr>
          <a:xfrm>
            <a:off x="7205472" y="4526280"/>
            <a:ext cx="3886200" cy="228600"/>
          </a:xfrm>
          <a:prstGeom prst="rect">
            <a:avLst/>
          </a:prstGeom>
          <a:noFill/>
          <a:ln/>
        </p:spPr>
        <p:txBody>
          <a:bodyPr wrap="square" lIns="0" tIns="0" rIns="0" bIns="0" rtlCol="0" anchor="ctr"/>
          <a:lstStyle/>
          <a:p>
            <a:pPr marL="0" indent="0">
              <a:buNone/>
            </a:pPr>
            <a:r>
              <a:rPr lang="en-US" sz="1400" b="1" dirty="0">
                <a:solidFill>
                  <a:srgbClr val="18312B"/>
                </a:solidFill>
              </a:rPr>
              <a:t>Measure, document and repeat</a:t>
            </a:r>
            <a:endParaRPr lang="en-US" sz="1400" dirty="0"/>
          </a:p>
        </p:txBody>
      </p:sp>
      <p:sp>
        <p:nvSpPr>
          <p:cNvPr id="29" name="Text 27"/>
          <p:cNvSpPr/>
          <p:nvPr/>
        </p:nvSpPr>
        <p:spPr>
          <a:xfrm>
            <a:off x="1051560" y="5596128"/>
            <a:ext cx="10104120" cy="411480"/>
          </a:xfrm>
          <a:prstGeom prst="rect">
            <a:avLst/>
          </a:prstGeom>
          <a:noFill/>
          <a:ln/>
        </p:spPr>
        <p:txBody>
          <a:bodyPr wrap="square" lIns="0" tIns="0" rIns="0" bIns="0" rtlCol="0" anchor="ctr"/>
          <a:lstStyle/>
          <a:p>
            <a:pPr marL="0" indent="0" algn="ctr">
              <a:buNone/>
            </a:pPr>
            <a:r>
              <a:rPr lang="en-US" sz="1800" b="1" dirty="0">
                <a:solidFill>
                  <a:srgbClr val="1F5B4F"/>
                </a:solidFill>
              </a:rPr>
              <a:t>The competitive advantage is not the program catalog. It is the speed and quality of the relationship with industry.</a:t>
            </a:r>
            <a:endParaRPr lang="en-US" sz="1800" dirty="0"/>
          </a:p>
        </p:txBody>
      </p:sp>
      <p:sp>
        <p:nvSpPr>
          <p:cNvPr id="30" name="Slide Number Placeholder 0"/>
          <p:cNvSpPr>
            <a:spLocks noGrp="1"/>
          </p:cNvSpPr>
          <p:nvPr>
            <p:ph type="sldNum" sz="quarter" idx="4294967295"/>
          </p:nvPr>
        </p:nvSpPr>
        <p:spPr>
          <a:xfrm>
            <a:off x="11722608" y="6501384"/>
            <a:ext cx="228600"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6706B"/>
                </a:solidFill>
              </a:defRPr>
            </a:lvl1pPr>
          </a:lstStyle>
          <a:p>
            <a:pPr algn="r"/>
            <a:fld id="{F7021451-1387-4CA6-816F-3879F97B5CBC}" type="slidenum">
              <a:rPr lang="en-US" b="0"/>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3">
    <p:bg>
      <p:bgPr>
        <a:solidFill>
          <a:srgbClr val="102A25"/>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102A25"/>
          </a:solidFill>
          <a:ln w="12700">
            <a:solidFill>
              <a:srgbClr val="102A25"/>
            </a:solidFill>
            <a:prstDash val="solid"/>
          </a:ln>
        </p:spPr>
      </p:sp>
      <p:sp>
        <p:nvSpPr>
          <p:cNvPr id="3" name="Text 1"/>
          <p:cNvSpPr/>
          <p:nvPr/>
        </p:nvSpPr>
        <p:spPr>
          <a:xfrm>
            <a:off x="713232" y="658368"/>
            <a:ext cx="2377440" cy="201168"/>
          </a:xfrm>
          <a:prstGeom prst="rect">
            <a:avLst/>
          </a:prstGeom>
          <a:noFill/>
          <a:ln/>
        </p:spPr>
        <p:txBody>
          <a:bodyPr wrap="square" lIns="0" tIns="0" rIns="0" bIns="0" rtlCol="0" anchor="ctr"/>
          <a:lstStyle/>
          <a:p>
            <a:pPr marL="0" indent="0">
              <a:buNone/>
            </a:pPr>
            <a:r>
              <a:rPr lang="en-US" sz="1100" b="1" kern="0" spc="150" dirty="0">
                <a:solidFill>
                  <a:srgbClr val="E85D3F"/>
                </a:solidFill>
              </a:rPr>
              <a:t>THE END STATE</a:t>
            </a:r>
            <a:endParaRPr lang="en-US" sz="1100" dirty="0"/>
          </a:p>
        </p:txBody>
      </p:sp>
      <p:sp>
        <p:nvSpPr>
          <p:cNvPr id="4" name="Text 2"/>
          <p:cNvSpPr/>
          <p:nvPr/>
        </p:nvSpPr>
        <p:spPr>
          <a:xfrm>
            <a:off x="713232" y="1143000"/>
            <a:ext cx="7498080" cy="1508760"/>
          </a:xfrm>
          <a:prstGeom prst="rect">
            <a:avLst/>
          </a:prstGeom>
          <a:noFill/>
          <a:ln/>
        </p:spPr>
        <p:txBody>
          <a:bodyPr wrap="square" lIns="0" tIns="0" rIns="0" bIns="0" rtlCol="0" anchor="ctr"/>
          <a:lstStyle/>
          <a:p>
            <a:pPr marL="0" indent="0">
              <a:buNone/>
            </a:pPr>
            <a:r>
              <a:rPr lang="en-US" sz="3600" b="1" dirty="0">
                <a:solidFill>
                  <a:srgbClr val="FFFFFF"/>
                </a:solidFill>
              </a:rPr>
              <a:t>Become the workforce engine</a:t>
            </a:r>
            <a:endParaRPr lang="en-US" sz="3600" dirty="0"/>
          </a:p>
          <a:p>
            <a:pPr marL="0" indent="0">
              <a:buNone/>
            </a:pPr>
            <a:r>
              <a:rPr lang="en-US" sz="3600" b="1" dirty="0">
                <a:solidFill>
                  <a:srgbClr val="FFFFFF"/>
                </a:solidFill>
              </a:rPr>
              <a:t>your region cannot afford to lose.</a:t>
            </a:r>
            <a:endParaRPr lang="en-US" sz="3600" dirty="0"/>
          </a:p>
        </p:txBody>
      </p:sp>
      <p:sp>
        <p:nvSpPr>
          <p:cNvPr id="5" name="Text 3"/>
          <p:cNvSpPr/>
          <p:nvPr/>
        </p:nvSpPr>
        <p:spPr>
          <a:xfrm>
            <a:off x="749808" y="2971800"/>
            <a:ext cx="5943600" cy="822960"/>
          </a:xfrm>
          <a:prstGeom prst="rect">
            <a:avLst/>
          </a:prstGeom>
          <a:noFill/>
          <a:ln/>
        </p:spPr>
        <p:txBody>
          <a:bodyPr wrap="square" lIns="0" tIns="0" rIns="0" bIns="0" rtlCol="0" anchor="ctr"/>
          <a:lstStyle/>
          <a:p>
            <a:pPr marL="0" indent="0">
              <a:buNone/>
            </a:pPr>
            <a:r>
              <a:rPr lang="en-US" sz="1800" dirty="0">
                <a:solidFill>
                  <a:srgbClr val="CDE5D9"/>
                </a:solidFill>
              </a:rPr>
              <a:t>Timely. Cost-effective. High-impact.</a:t>
            </a:r>
            <a:endParaRPr lang="en-US" sz="1800" dirty="0"/>
          </a:p>
          <a:p>
            <a:pPr marL="0" indent="0">
              <a:buNone/>
            </a:pPr>
            <a:r>
              <a:rPr lang="en-US" sz="1800" dirty="0">
                <a:solidFill>
                  <a:srgbClr val="CDE5D9"/>
                </a:solidFill>
              </a:rPr>
              <a:t>Built with industry, for learners and employers.</a:t>
            </a:r>
            <a:endParaRPr lang="en-US" sz="1800" dirty="0"/>
          </a:p>
        </p:txBody>
      </p:sp>
      <p:sp>
        <p:nvSpPr>
          <p:cNvPr id="6" name="Shape 4"/>
          <p:cNvSpPr/>
          <p:nvPr/>
        </p:nvSpPr>
        <p:spPr>
          <a:xfrm>
            <a:off x="7863840" y="1234440"/>
            <a:ext cx="3474720" cy="3474720"/>
          </a:xfrm>
          <a:prstGeom prst="roundRect">
            <a:avLst/>
          </a:prstGeom>
          <a:solidFill>
            <a:srgbClr val="1F5B4F"/>
          </a:solidFill>
          <a:ln w="12700">
            <a:solidFill>
              <a:srgbClr val="1F5B4F"/>
            </a:solidFill>
            <a:prstDash val="solid"/>
          </a:ln>
        </p:spPr>
      </p:sp>
      <p:sp>
        <p:nvSpPr>
          <p:cNvPr id="7" name="Text 5"/>
          <p:cNvSpPr/>
          <p:nvPr/>
        </p:nvSpPr>
        <p:spPr>
          <a:xfrm>
            <a:off x="8366760" y="1737360"/>
            <a:ext cx="2468880" cy="274320"/>
          </a:xfrm>
          <a:prstGeom prst="rect">
            <a:avLst/>
          </a:prstGeom>
          <a:noFill/>
          <a:ln/>
        </p:spPr>
        <p:txBody>
          <a:bodyPr wrap="square" lIns="0" tIns="0" rIns="0" bIns="0" rtlCol="0" anchor="ctr"/>
          <a:lstStyle/>
          <a:p>
            <a:pPr marL="0" indent="0" algn="ctr">
              <a:buNone/>
            </a:pPr>
            <a:r>
              <a:rPr lang="en-US" sz="1400" b="1" kern="0" spc="100" dirty="0">
                <a:solidFill>
                  <a:srgbClr val="E7B44C"/>
                </a:solidFill>
              </a:rPr>
              <a:t>DISCUSSION</a:t>
            </a:r>
            <a:endParaRPr lang="en-US" sz="1400" dirty="0"/>
          </a:p>
        </p:txBody>
      </p:sp>
      <p:sp>
        <p:nvSpPr>
          <p:cNvPr id="8" name="Text 6"/>
          <p:cNvSpPr/>
          <p:nvPr/>
        </p:nvSpPr>
        <p:spPr>
          <a:xfrm>
            <a:off x="8302752" y="2423160"/>
            <a:ext cx="2606040" cy="1463040"/>
          </a:xfrm>
          <a:prstGeom prst="rect">
            <a:avLst/>
          </a:prstGeom>
          <a:noFill/>
          <a:ln/>
        </p:spPr>
        <p:txBody>
          <a:bodyPr wrap="square" lIns="0" tIns="0" rIns="0" bIns="0" rtlCol="0" anchor="ctr"/>
          <a:lstStyle/>
          <a:p>
            <a:pPr marL="0" indent="0" algn="ctr">
              <a:buNone/>
            </a:pPr>
            <a:r>
              <a:rPr lang="en-US" sz="1900" b="1" dirty="0">
                <a:solidFill>
                  <a:srgbClr val="FFFFFF"/>
                </a:solidFill>
              </a:rPr>
              <a:t>What would it take for employers in your region to say:</a:t>
            </a:r>
            <a:endParaRPr lang="en-US" sz="1900" dirty="0"/>
          </a:p>
          <a:p>
            <a:pPr marL="0" indent="0" algn="ctr">
              <a:buNone/>
            </a:pPr>
            <a:endParaRPr lang="en-US" sz="1900" dirty="0"/>
          </a:p>
          <a:p>
            <a:pPr marL="0" indent="0" algn="ctr">
              <a:buNone/>
            </a:pPr>
            <a:r>
              <a:rPr lang="en-US" sz="1900" b="1" dirty="0">
                <a:solidFill>
                  <a:srgbClr val="FFFFFF"/>
                </a:solidFill>
              </a:rPr>
              <a:t>“Call the CTE center first.”</a:t>
            </a:r>
            <a:endParaRPr lang="en-US" sz="1900" dirty="0"/>
          </a:p>
        </p:txBody>
      </p:sp>
      <p:sp>
        <p:nvSpPr>
          <p:cNvPr id="9" name="Text 7"/>
          <p:cNvSpPr/>
          <p:nvPr/>
        </p:nvSpPr>
        <p:spPr>
          <a:xfrm>
            <a:off x="749808" y="5925312"/>
            <a:ext cx="5303520" cy="256032"/>
          </a:xfrm>
          <a:prstGeom prst="rect">
            <a:avLst/>
          </a:prstGeom>
          <a:noFill/>
          <a:ln/>
        </p:spPr>
        <p:txBody>
          <a:bodyPr wrap="square" lIns="0" tIns="0" rIns="0" bIns="0" rtlCol="0" anchor="ctr"/>
          <a:lstStyle/>
          <a:p>
            <a:pPr marL="0" indent="0">
              <a:buNone/>
            </a:pPr>
            <a:r>
              <a:rPr lang="en-US" sz="1100" dirty="0">
                <a:solidFill>
                  <a:srgbClr val="AFC5BE"/>
                </a:solidFill>
              </a:rPr>
              <a:t>Make It Better Plan • Executive Roundtable</a:t>
            </a:r>
            <a:endParaRPr lang="en-US" sz="1100" dirty="0"/>
          </a:p>
        </p:txBody>
      </p:sp>
      <p:sp>
        <p:nvSpPr>
          <p:cNvPr id="25" name="Slide Number Placeholder 0"/>
          <p:cNvSpPr>
            <a:spLocks noGrp="1"/>
          </p:cNvSpPr>
          <p:nvPr>
            <p:ph type="sldNum" sz="quarter" idx="4294967295"/>
          </p:nvPr>
        </p:nvSpPr>
        <p:spPr>
          <a:xfrm>
            <a:off x="11722608" y="6501384"/>
            <a:ext cx="228600" cy="182880"/>
          </a:xfrm>
          <a:prstGeom prst="rect">
            <a:avLst/>
          </a:prstGeom>
          <a:extLst>
            <a:ext uri="{C572A759-6A51-4108-AA02-DFA0A04FC94B}">
              <ma14:wrappingTextBoxFlag xmlns="" xmlns:ma14="http://schemas.microsoft.com/office/mac/drawingml/2011/main" val="0"/>
            </a:ext>
          </a:extLst>
        </p:spPr>
        <p:txBody>
          <a:bodyPr/>
          <a:lstStyle>
            <a:lvl1pPr>
              <a:defRPr sz="800">
                <a:solidFill>
                  <a:srgbClr val="66706B"/>
                </a:solidFill>
              </a:defRPr>
            </a:lvl1pPr>
          </a:lstStyle>
          <a:p>
            <a:pPr algn="r"/>
            <a:fld id="{F7021451-1387-4CA6-816F-3879F97B5CBC}" type="slidenum">
              <a:rPr lang="en-US" b="0"/>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320040"/>
            <a:ext cx="5029200" cy="320040"/>
          </a:xfrm>
          <a:prstGeom prst="rect">
            <a:avLst/>
          </a:prstGeom>
          <a:noFill/>
        </p:spPr>
        <p:txBody>
          <a:bodyPr wrap="square" anchor="ctr">
            <a:spAutoFit/>
          </a:bodyPr>
          <a:lstStyle/>
          <a:p>
            <a:pPr algn="l"/>
            <a:r>
              <a:rPr sz="1000" b="1">
                <a:solidFill>
                  <a:srgbClr val="158B91"/>
                </a:solidFill>
                <a:latin typeface="Aptos"/>
              </a:rPr>
              <a:t>FOR CTE EXECUTIVES</a:t>
            </a:r>
          </a:p>
        </p:txBody>
      </p:sp>
      <p:sp>
        <p:nvSpPr>
          <p:cNvPr id="4" name="TextBox 3"/>
          <p:cNvSpPr txBox="1"/>
          <p:nvPr/>
        </p:nvSpPr>
        <p:spPr>
          <a:xfrm>
            <a:off x="640080" y="658368"/>
            <a:ext cx="10972800" cy="640080"/>
          </a:xfrm>
          <a:prstGeom prst="rect">
            <a:avLst/>
          </a:prstGeom>
          <a:noFill/>
        </p:spPr>
        <p:txBody>
          <a:bodyPr wrap="square" anchor="ctr">
            <a:spAutoFit/>
          </a:bodyPr>
          <a:lstStyle/>
          <a:p>
            <a:pPr algn="l"/>
            <a:r>
              <a:rPr sz="2800" b="1">
                <a:solidFill>
                  <a:srgbClr val="142741"/>
                </a:solidFill>
                <a:latin typeface="Aptos"/>
              </a:rPr>
              <a:t>Round-table discussion</a:t>
            </a:r>
          </a:p>
        </p:txBody>
      </p:sp>
      <p:sp>
        <p:nvSpPr>
          <p:cNvPr id="5" name="Rectangle 4"/>
          <p:cNvSpPr/>
          <p:nvPr/>
        </p:nvSpPr>
        <p:spPr>
          <a:xfrm>
            <a:off x="640080" y="1325880"/>
            <a:ext cx="1005840" cy="54864"/>
          </a:xfrm>
          <a:prstGeom prst="rect">
            <a:avLst/>
          </a:prstGeom>
          <a:solidFill>
            <a:srgbClr val="DAA3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822960" y="1783080"/>
            <a:ext cx="548640" cy="548640"/>
          </a:xfrm>
          <a:prstGeom prst="rect">
            <a:avLst/>
          </a:prstGeom>
          <a:noFill/>
        </p:spPr>
        <p:txBody>
          <a:bodyPr wrap="square" anchor="ctr">
            <a:spAutoFit/>
          </a:bodyPr>
          <a:lstStyle/>
          <a:p>
            <a:pPr algn="ctr"/>
            <a:r>
              <a:rPr sz="2200" b="1">
                <a:solidFill>
                  <a:srgbClr val="158B91"/>
                </a:solidFill>
                <a:latin typeface="Aptos"/>
              </a:rPr>
              <a:t>1</a:t>
            </a:r>
          </a:p>
        </p:txBody>
      </p:sp>
      <p:sp>
        <p:nvSpPr>
          <p:cNvPr id="7" name="TextBox 6"/>
          <p:cNvSpPr txBox="1"/>
          <p:nvPr/>
        </p:nvSpPr>
        <p:spPr>
          <a:xfrm>
            <a:off x="1554480" y="1691640"/>
            <a:ext cx="9418320" cy="685800"/>
          </a:xfrm>
          <a:prstGeom prst="rect">
            <a:avLst/>
          </a:prstGeom>
          <a:noFill/>
        </p:spPr>
        <p:txBody>
          <a:bodyPr wrap="square" anchor="ctr">
            <a:spAutoFit/>
          </a:bodyPr>
          <a:lstStyle/>
          <a:p>
            <a:pPr algn="l"/>
            <a:r>
              <a:rPr sz="1900" b="1">
                <a:solidFill>
                  <a:srgbClr val="142741"/>
                </a:solidFill>
                <a:latin typeface="Aptos"/>
              </a:rPr>
              <a:t>Where is your strongest employer partnership today—and why does it work?</a:t>
            </a:r>
          </a:p>
        </p:txBody>
      </p:sp>
      <p:sp>
        <p:nvSpPr>
          <p:cNvPr id="8" name="TextBox 7"/>
          <p:cNvSpPr txBox="1"/>
          <p:nvPr/>
        </p:nvSpPr>
        <p:spPr>
          <a:xfrm>
            <a:off x="822960" y="2880360"/>
            <a:ext cx="548640" cy="548640"/>
          </a:xfrm>
          <a:prstGeom prst="rect">
            <a:avLst/>
          </a:prstGeom>
          <a:noFill/>
        </p:spPr>
        <p:txBody>
          <a:bodyPr wrap="square" anchor="ctr">
            <a:spAutoFit/>
          </a:bodyPr>
          <a:lstStyle/>
          <a:p>
            <a:pPr algn="ctr"/>
            <a:r>
              <a:rPr sz="2200" b="1">
                <a:solidFill>
                  <a:srgbClr val="DAA33A"/>
                </a:solidFill>
                <a:latin typeface="Aptos"/>
              </a:rPr>
              <a:t>2</a:t>
            </a:r>
          </a:p>
        </p:txBody>
      </p:sp>
      <p:sp>
        <p:nvSpPr>
          <p:cNvPr id="9" name="TextBox 8"/>
          <p:cNvSpPr txBox="1"/>
          <p:nvPr/>
        </p:nvSpPr>
        <p:spPr>
          <a:xfrm>
            <a:off x="1554480" y="2788920"/>
            <a:ext cx="9418320" cy="685800"/>
          </a:xfrm>
          <a:prstGeom prst="rect">
            <a:avLst/>
          </a:prstGeom>
          <a:noFill/>
        </p:spPr>
        <p:txBody>
          <a:bodyPr wrap="square" anchor="ctr">
            <a:spAutoFit/>
          </a:bodyPr>
          <a:lstStyle/>
          <a:p>
            <a:pPr algn="l"/>
            <a:r>
              <a:rPr sz="1900" b="1">
                <a:solidFill>
                  <a:srgbClr val="142741"/>
                </a:solidFill>
                <a:latin typeface="Aptos"/>
              </a:rPr>
              <a:t>What prevents your institution from responding faster to employer needs?</a:t>
            </a:r>
          </a:p>
        </p:txBody>
      </p:sp>
      <p:sp>
        <p:nvSpPr>
          <p:cNvPr id="10" name="TextBox 9"/>
          <p:cNvSpPr txBox="1"/>
          <p:nvPr/>
        </p:nvSpPr>
        <p:spPr>
          <a:xfrm>
            <a:off x="822960" y="3977639"/>
            <a:ext cx="548640" cy="548640"/>
          </a:xfrm>
          <a:prstGeom prst="rect">
            <a:avLst/>
          </a:prstGeom>
          <a:noFill/>
        </p:spPr>
        <p:txBody>
          <a:bodyPr wrap="square" anchor="ctr">
            <a:spAutoFit/>
          </a:bodyPr>
          <a:lstStyle/>
          <a:p>
            <a:pPr algn="ctr"/>
            <a:r>
              <a:rPr sz="2200" b="1">
                <a:solidFill>
                  <a:srgbClr val="34855E"/>
                </a:solidFill>
                <a:latin typeface="Aptos"/>
              </a:rPr>
              <a:t>3</a:t>
            </a:r>
          </a:p>
        </p:txBody>
      </p:sp>
      <p:sp>
        <p:nvSpPr>
          <p:cNvPr id="11" name="TextBox 10"/>
          <p:cNvSpPr txBox="1"/>
          <p:nvPr/>
        </p:nvSpPr>
        <p:spPr>
          <a:xfrm>
            <a:off x="1554480" y="3886200"/>
            <a:ext cx="9418320" cy="685800"/>
          </a:xfrm>
          <a:prstGeom prst="rect">
            <a:avLst/>
          </a:prstGeom>
          <a:noFill/>
        </p:spPr>
        <p:txBody>
          <a:bodyPr wrap="square" anchor="ctr">
            <a:spAutoFit/>
          </a:bodyPr>
          <a:lstStyle/>
          <a:p>
            <a:pPr algn="l"/>
            <a:r>
              <a:rPr sz="1900" b="1">
                <a:solidFill>
                  <a:srgbClr val="142741"/>
                </a:solidFill>
                <a:latin typeface="Aptos"/>
              </a:rPr>
              <a:t>If you piloted one consortium this year, which industry would you choose?</a:t>
            </a:r>
          </a:p>
        </p:txBody>
      </p:sp>
      <p:sp>
        <p:nvSpPr>
          <p:cNvPr id="12" name="TextBox 11"/>
          <p:cNvSpPr txBox="1"/>
          <p:nvPr/>
        </p:nvSpPr>
        <p:spPr>
          <a:xfrm>
            <a:off x="1097280" y="5623560"/>
            <a:ext cx="9966960" cy="502920"/>
          </a:xfrm>
          <a:prstGeom prst="rect">
            <a:avLst/>
          </a:prstGeom>
          <a:noFill/>
        </p:spPr>
        <p:txBody>
          <a:bodyPr wrap="square" anchor="ctr">
            <a:spAutoFit/>
          </a:bodyPr>
          <a:lstStyle/>
          <a:p>
            <a:pPr algn="ctr"/>
            <a:r>
              <a:rPr sz="1700" b="1">
                <a:solidFill>
                  <a:srgbClr val="158B91"/>
                </a:solidFill>
                <a:latin typeface="Aptos"/>
              </a:rPr>
              <a:t>Takeaway: start with one industry, one problem, one measurable win.</a:t>
            </a:r>
          </a:p>
        </p:txBody>
      </p:sp>
      <p:sp>
        <p:nvSpPr>
          <p:cNvPr id="13" name="TextBox 12"/>
          <p:cNvSpPr txBox="1"/>
          <p:nvPr/>
        </p:nvSpPr>
        <p:spPr>
          <a:xfrm>
            <a:off x="11292840" y="6400800"/>
            <a:ext cx="365760" cy="228600"/>
          </a:xfrm>
          <a:prstGeom prst="rect">
            <a:avLst/>
          </a:prstGeom>
          <a:noFill/>
        </p:spPr>
        <p:txBody>
          <a:bodyPr wrap="square" anchor="ctr">
            <a:spAutoFit/>
          </a:bodyPr>
          <a:lstStyle/>
          <a:p>
            <a:pPr algn="r"/>
            <a:r>
              <a:rPr sz="900" b="1">
                <a:solidFill>
                  <a:srgbClr val="606F7E"/>
                </a:solidFill>
                <a:latin typeface="Aptos"/>
              </a:rPr>
              <a:t>13</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11782</TotalTime>
  <Words>1480</Words>
  <Application>Microsoft Office PowerPoint</Application>
  <PresentationFormat>Widescreen</PresentationFormat>
  <Paragraphs>280</Paragraphs>
  <Slides>15</Slides>
  <Notes>14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Make It Better: From Training Provider to Workforce Engine</dc:title>
  <dc:subject>Industry-Aligned Adult &amp; Continuing Education</dc:subject>
  <dc:creator>OpenAI</dc:creator>
  <cp:lastModifiedBy>Miller, Vance</cp:lastModifiedBy>
  <cp:revision>2</cp:revision>
  <dcterms:created xsi:type="dcterms:W3CDTF">2026-08-18T17:48:18Z</dcterms:created>
  <dcterms:modified xsi:type="dcterms:W3CDTF">2026-09-11T14:24:02Z</dcterms:modified>
</cp:coreProperties>
</file>