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Play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iYoiNdFf88qYxX5Fn9ZPagJq5u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student facing divorce and financial concerns was afraid she would not have enough aid to finish. The point is not the individual story alone; it is why skill identification and support must be connected.</a:t>
            </a:r>
            <a:endParaRPr/>
          </a:p>
        </p:txBody>
      </p:sp>
      <p:sp>
        <p:nvSpPr>
          <p:cNvPr id="119" name="Google Shape;119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key point: this is not about creating a common language across </a:t>
            </a:r>
            <a:r>
              <a:rPr lang="en-US" sz="1200">
                <a:solidFill>
                  <a:schemeClr val="dk1"/>
                </a:solidFill>
              </a:rPr>
              <a:t>the college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It is about speaking the language industry already uses so students can recognize themselves in job postings.</a:t>
            </a:r>
            <a:endParaRPr/>
          </a:p>
        </p:txBody>
      </p:sp>
      <p:sp>
        <p:nvSpPr>
          <p:cNvPr id="185" name="Google Shape;185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survey responses go directly to a program coordinator who connects students with support. </a:t>
            </a:r>
            <a:endParaRPr/>
          </a:p>
        </p:txBody>
      </p:sp>
      <p:sp>
        <p:nvSpPr>
          <p:cNvPr id="217" name="Google Shape;217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7" name="Google Shape;247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0" name="Google Shape;310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Misty.Hull@ccauror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57200" y="1691640"/>
            <a:ext cx="11274552" cy="3794760"/>
          </a:xfrm>
          <a:prstGeom prst="rect">
            <a:avLst/>
          </a:prstGeom>
          <a:solidFill>
            <a:srgbClr val="A6192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914400" y="2240280"/>
            <a:ext cx="10332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800" u="none" cap="none" strike="noStrike">
                <a:solidFill>
                  <a:srgbClr val="FFFFFF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Identifying Skills and Naming Support</a:t>
            </a:r>
            <a:endParaRPr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800" u="none" cap="none" strike="noStrike">
                <a:solidFill>
                  <a:srgbClr val="FFFFFF"/>
                </a:solidFill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Drives Student Success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409000" y="4251960"/>
            <a:ext cx="934351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roundtable conversation about making skills visible and supporting students to completion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ACTE PostSecondary Summit 2026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 title="Screenshot 2026-08-20 at 12.11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9924" y="4861301"/>
            <a:ext cx="1889825" cy="188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94360" y="566928"/>
            <a:ext cx="109728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The gap: students have the skills. They do not always have the language.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594360" y="1783080"/>
            <a:ext cx="3520440" cy="3383280"/>
          </a:xfrm>
          <a:prstGeom prst="roundRect">
            <a:avLst>
              <a:gd fmla="val 16667" name="adj"/>
            </a:avLst>
          </a:prstGeom>
          <a:solidFill>
            <a:srgbClr val="E8EFFA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594360" y="1783080"/>
            <a:ext cx="73152" cy="338328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795528" y="1947672"/>
            <a:ext cx="31363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FACULTY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795528" y="2569464"/>
            <a:ext cx="3136392" cy="248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Students learn real skills, but program learning outcomes often use academic language that does not match job postings.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4343400" y="1783080"/>
            <a:ext cx="3520440" cy="3383280"/>
          </a:xfrm>
          <a:prstGeom prst="roundRect">
            <a:avLst>
              <a:gd fmla="val 16667" name="adj"/>
            </a:avLst>
          </a:prstGeom>
          <a:solidFill>
            <a:srgbClr val="EAF4E5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4343400" y="1783080"/>
            <a:ext cx="73152" cy="338328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4544568" y="1947672"/>
            <a:ext cx="31363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ADMINISTRATORS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4544575" y="2458300"/>
            <a:ext cx="3136500" cy="25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Students face real barriers to completion. Even capable students can slip through without a way to articulate what they can do.</a:t>
            </a:r>
            <a:endParaRPr b="0" i="0" sz="1700" u="none" cap="none" strike="noStrike">
              <a:solidFill>
                <a:srgbClr val="5A5A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5A5A5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>
                <a:solidFill>
                  <a:srgbClr val="444746"/>
                </a:solidFill>
              </a:rPr>
              <a:t>Creating additional student supports so students can focus on the classroom experience and skill mastery.</a:t>
            </a:r>
            <a:endParaRPr sz="2200">
              <a:solidFill>
                <a:srgbClr val="5A5A5A"/>
              </a:solidFill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8092440" y="1783080"/>
            <a:ext cx="3520440" cy="3383280"/>
          </a:xfrm>
          <a:prstGeom prst="roundRect">
            <a:avLst>
              <a:gd fmla="val 16667" name="adj"/>
            </a:avLst>
          </a:prstGeom>
          <a:solidFill>
            <a:srgbClr val="F9EBEE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8092440" y="1783080"/>
            <a:ext cx="73152" cy="3383280"/>
          </a:xfrm>
          <a:prstGeom prst="rect">
            <a:avLst/>
          </a:prstGeom>
          <a:solidFill>
            <a:srgbClr val="A6192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8293608" y="1947672"/>
            <a:ext cx="31363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INDUSTRY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8293608" y="2569464"/>
            <a:ext cx="3136392" cy="248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Employers want our graduates, but students may not recognize themselves in the language of the job posting.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097280" y="5532120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46566D"/>
                </a:solidFill>
                <a:latin typeface="Arial"/>
                <a:ea typeface="Arial"/>
                <a:cs typeface="Arial"/>
                <a:sym typeface="Arial"/>
              </a:rPr>
              <a:t>The challenge is not necessarily a skills gap. It is often a translation gap.</a:t>
            </a:r>
            <a:endParaRPr/>
          </a:p>
        </p:txBody>
      </p:sp>
      <p:sp>
        <p:nvSpPr>
          <p:cNvPr id="114" name="Google Shape;114;p2"/>
          <p:cNvSpPr/>
          <p:nvPr/>
        </p:nvSpPr>
        <p:spPr>
          <a:xfrm>
            <a:off x="438912" y="6510528"/>
            <a:ext cx="11301984" cy="10972"/>
          </a:xfrm>
          <a:prstGeom prst="rect">
            <a:avLst/>
          </a:prstGeom>
          <a:solidFill>
            <a:srgbClr val="DCDCD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11292840" y="6547104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594360" y="566928"/>
            <a:ext cx="109728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Two problems have to be solved together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612648" y="1170432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685800" y="1691640"/>
            <a:ext cx="5257800" cy="3566160"/>
          </a:xfrm>
          <a:prstGeom prst="roundRect">
            <a:avLst>
              <a:gd fmla="val 16667" name="adj"/>
            </a:avLst>
          </a:prstGeom>
          <a:solidFill>
            <a:srgbClr val="E8EFFA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685800" y="1691640"/>
            <a:ext cx="73152" cy="356616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886968" y="1856232"/>
            <a:ext cx="48737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1  THE LANGUAGE GAP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886968" y="2478024"/>
            <a:ext cx="4873752" cy="2670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We teach what employers want. We do not always name those skills in employer-facing language.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Example: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“Demonstrate the ability to assess behavioral health needs” → “Behavioral health needs assessment”</a:t>
            </a:r>
            <a:endParaRPr/>
          </a:p>
        </p:txBody>
      </p:sp>
      <p:sp>
        <p:nvSpPr>
          <p:cNvPr id="130" name="Google Shape;130;p3"/>
          <p:cNvSpPr/>
          <p:nvPr/>
        </p:nvSpPr>
        <p:spPr>
          <a:xfrm>
            <a:off x="6245352" y="1691640"/>
            <a:ext cx="5257800" cy="3566160"/>
          </a:xfrm>
          <a:prstGeom prst="roundRect">
            <a:avLst>
              <a:gd fmla="val 16667" name="adj"/>
            </a:avLst>
          </a:prstGeom>
          <a:solidFill>
            <a:srgbClr val="EAF4E5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6245352" y="1691640"/>
            <a:ext cx="73152" cy="356616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 txBox="1"/>
          <p:nvPr/>
        </p:nvSpPr>
        <p:spPr>
          <a:xfrm>
            <a:off x="6446520" y="1856232"/>
            <a:ext cx="48737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2  THE COMPLETION GAP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6446520" y="2478024"/>
            <a:ext cx="4873800" cy="1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Students face barriers that can interrupt progress. The intake survey gives the institution a way to see those barriers and connect students with support.</a:t>
            </a:r>
            <a:endParaRPr b="0" i="0" sz="1600" u="none" cap="none" strike="noStrike">
              <a:solidFill>
                <a:srgbClr val="5A5A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A5A5A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5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Solving for the barriers allows students to focus on skill development, and the ability to connect those skills to the workforce and articulate that.</a:t>
            </a:r>
            <a:endParaRPr b="1" sz="1600">
              <a:solidFill>
                <a:srgbClr val="5A5A5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A5A5A"/>
              </a:solidFill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1280160" y="5559552"/>
            <a:ext cx="96469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700" u="none" cap="none" strike="noStrike">
                <a:solidFill>
                  <a:srgbClr val="A6192E"/>
                </a:solidFill>
                <a:latin typeface="Arial"/>
                <a:ea typeface="Arial"/>
                <a:cs typeface="Arial"/>
                <a:sym typeface="Arial"/>
              </a:rPr>
              <a:t>“She had the skills. She had the drive. But if she did not graduate, the skills did not matter.”</a:t>
            </a:r>
            <a:endParaRPr/>
          </a:p>
        </p:txBody>
      </p:sp>
      <p:sp>
        <p:nvSpPr>
          <p:cNvPr id="135" name="Google Shape;135;p3"/>
          <p:cNvSpPr/>
          <p:nvPr/>
        </p:nvSpPr>
        <p:spPr>
          <a:xfrm>
            <a:off x="438912" y="6510528"/>
            <a:ext cx="11301984" cy="10972"/>
          </a:xfrm>
          <a:prstGeom prst="rect">
            <a:avLst/>
          </a:prstGeom>
          <a:solidFill>
            <a:srgbClr val="DCDCD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11292840" y="6547104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1981200" y="1543050"/>
            <a:ext cx="8229600" cy="377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2569029" y="3894746"/>
            <a:ext cx="1763485" cy="783778"/>
          </a:xfrm>
          <a:custGeom>
            <a:rect b="b" l="l" r="r" t="t"/>
            <a:pathLst>
              <a:path extrusionOk="0" h="783778" w="1763485">
                <a:moveTo>
                  <a:pt x="0" y="628268"/>
                </a:moveTo>
                <a:cubicBezTo>
                  <a:pt x="0" y="714153"/>
                  <a:pt x="69257" y="783778"/>
                  <a:pt x="154691" y="783778"/>
                </a:cubicBezTo>
                <a:lnTo>
                  <a:pt x="1608793" y="783778"/>
                </a:lnTo>
                <a:cubicBezTo>
                  <a:pt x="1694228" y="783778"/>
                  <a:pt x="1763485" y="714153"/>
                  <a:pt x="1763485" y="628268"/>
                </a:cubicBezTo>
                <a:moveTo>
                  <a:pt x="1763485" y="628264"/>
                </a:moveTo>
                <a:lnTo>
                  <a:pt x="1763485" y="314132"/>
                </a:lnTo>
                <a:lnTo>
                  <a:pt x="1763485" y="0"/>
                </a:lnTo>
                <a:moveTo>
                  <a:pt x="0" y="0"/>
                </a:moveTo>
                <a:lnTo>
                  <a:pt x="0" y="314132"/>
                </a:lnTo>
                <a:lnTo>
                  <a:pt x="0" y="628264"/>
                </a:lnTo>
              </a:path>
            </a:pathLst>
          </a:custGeom>
          <a:noFill/>
          <a:ln cap="flat" cmpd="sng" w="12225">
            <a:solidFill>
              <a:srgbClr val="4848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4332515" y="2620736"/>
            <a:ext cx="1763485" cy="783775"/>
          </a:xfrm>
          <a:custGeom>
            <a:rect b="b" l="l" r="r" t="t"/>
            <a:pathLst>
              <a:path extrusionOk="0" h="783775" w="1763485">
                <a:moveTo>
                  <a:pt x="1763485" y="155510"/>
                </a:moveTo>
                <a:cubicBezTo>
                  <a:pt x="1763485" y="69624"/>
                  <a:pt x="1694228" y="0"/>
                  <a:pt x="1608793" y="0"/>
                </a:cubicBezTo>
                <a:lnTo>
                  <a:pt x="154691" y="0"/>
                </a:lnTo>
                <a:cubicBezTo>
                  <a:pt x="69257" y="0"/>
                  <a:pt x="0" y="69624"/>
                  <a:pt x="0" y="155510"/>
                </a:cubicBezTo>
                <a:moveTo>
                  <a:pt x="1763485" y="783775"/>
                </a:moveTo>
                <a:lnTo>
                  <a:pt x="1763485" y="469643"/>
                </a:lnTo>
                <a:lnTo>
                  <a:pt x="1763485" y="155511"/>
                </a:lnTo>
                <a:moveTo>
                  <a:pt x="0" y="155511"/>
                </a:moveTo>
                <a:lnTo>
                  <a:pt x="0" y="469643"/>
                </a:lnTo>
                <a:lnTo>
                  <a:pt x="0" y="783775"/>
                </a:lnTo>
              </a:path>
            </a:pathLst>
          </a:custGeom>
          <a:noFill/>
          <a:ln cap="flat" cmpd="sng" w="12225">
            <a:solidFill>
              <a:srgbClr val="4848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6096001" y="3894746"/>
            <a:ext cx="1763485" cy="930735"/>
          </a:xfrm>
          <a:custGeom>
            <a:rect b="b" l="l" r="r" t="t"/>
            <a:pathLst>
              <a:path extrusionOk="0" h="930735" w="1763485">
                <a:moveTo>
                  <a:pt x="0" y="775225"/>
                </a:moveTo>
                <a:cubicBezTo>
                  <a:pt x="0" y="861111"/>
                  <a:pt x="69257" y="930735"/>
                  <a:pt x="154691" y="930735"/>
                </a:cubicBezTo>
                <a:lnTo>
                  <a:pt x="1608793" y="930735"/>
                </a:lnTo>
                <a:cubicBezTo>
                  <a:pt x="1694228" y="930735"/>
                  <a:pt x="1763485" y="861111"/>
                  <a:pt x="1763485" y="775225"/>
                </a:cubicBezTo>
                <a:moveTo>
                  <a:pt x="1763485" y="775222"/>
                </a:moveTo>
                <a:lnTo>
                  <a:pt x="1763485" y="387611"/>
                </a:lnTo>
                <a:lnTo>
                  <a:pt x="1763485" y="0"/>
                </a:lnTo>
                <a:moveTo>
                  <a:pt x="0" y="0"/>
                </a:moveTo>
                <a:lnTo>
                  <a:pt x="0" y="387611"/>
                </a:lnTo>
                <a:lnTo>
                  <a:pt x="0" y="775222"/>
                </a:lnTo>
              </a:path>
            </a:pathLst>
          </a:custGeom>
          <a:noFill/>
          <a:ln cap="flat" cmpd="sng" w="12225">
            <a:solidFill>
              <a:srgbClr val="4848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7859485" y="2473779"/>
            <a:ext cx="2012496" cy="1243311"/>
          </a:xfrm>
          <a:custGeom>
            <a:rect b="b" l="l" r="r" t="t"/>
            <a:pathLst>
              <a:path extrusionOk="0" h="1243311" w="2012496">
                <a:moveTo>
                  <a:pt x="1763485" y="155510"/>
                </a:moveTo>
                <a:cubicBezTo>
                  <a:pt x="1763485" y="69624"/>
                  <a:pt x="1694228" y="0"/>
                  <a:pt x="1608793" y="0"/>
                </a:cubicBezTo>
                <a:lnTo>
                  <a:pt x="154691" y="0"/>
                </a:lnTo>
                <a:cubicBezTo>
                  <a:pt x="69257" y="0"/>
                  <a:pt x="0" y="69624"/>
                  <a:pt x="0" y="155510"/>
                </a:cubicBezTo>
                <a:moveTo>
                  <a:pt x="2012496" y="1176040"/>
                </a:moveTo>
                <a:lnTo>
                  <a:pt x="1918177" y="1176040"/>
                </a:lnTo>
                <a:cubicBezTo>
                  <a:pt x="1832743" y="1176040"/>
                  <a:pt x="1763485" y="1106415"/>
                  <a:pt x="1763485" y="1020529"/>
                </a:cubicBezTo>
                <a:lnTo>
                  <a:pt x="1763485" y="930728"/>
                </a:lnTo>
                <a:moveTo>
                  <a:pt x="1945234" y="1108796"/>
                </a:moveTo>
                <a:lnTo>
                  <a:pt x="2012496" y="1176050"/>
                </a:lnTo>
                <a:lnTo>
                  <a:pt x="1945234" y="1243311"/>
                </a:lnTo>
                <a:moveTo>
                  <a:pt x="1763485" y="930733"/>
                </a:moveTo>
                <a:lnTo>
                  <a:pt x="1763485" y="543121"/>
                </a:lnTo>
                <a:lnTo>
                  <a:pt x="1763485" y="155510"/>
                </a:lnTo>
                <a:moveTo>
                  <a:pt x="0" y="155510"/>
                </a:moveTo>
                <a:lnTo>
                  <a:pt x="0" y="543121"/>
                </a:lnTo>
                <a:lnTo>
                  <a:pt x="0" y="930733"/>
                </a:lnTo>
              </a:path>
            </a:pathLst>
          </a:custGeom>
          <a:noFill/>
          <a:ln cap="flat" cmpd="sng" w="12225">
            <a:solidFill>
              <a:srgbClr val="4848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4234191" y="1934935"/>
            <a:ext cx="3723616" cy="244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84848"/>
                </a:solidFill>
                <a:latin typeface="Roboto"/>
                <a:ea typeface="Roboto"/>
                <a:cs typeface="Roboto"/>
                <a:sym typeface="Roboto"/>
              </a:rPr>
              <a:t>Translating Program Learning Outcomes</a:t>
            </a:r>
            <a:endParaRPr/>
          </a:p>
        </p:txBody>
      </p:sp>
      <p:sp>
        <p:nvSpPr>
          <p:cNvPr id="147" name="Google Shape;147;p4"/>
          <p:cNvSpPr/>
          <p:nvPr/>
        </p:nvSpPr>
        <p:spPr>
          <a:xfrm>
            <a:off x="8516711" y="2697783"/>
            <a:ext cx="449035" cy="433730"/>
          </a:xfrm>
          <a:custGeom>
            <a:rect b="b" l="l" r="r" t="t"/>
            <a:pathLst>
              <a:path extrusionOk="0" h="433730" w="449035">
                <a:moveTo>
                  <a:pt x="0" y="183698"/>
                </a:moveTo>
                <a:lnTo>
                  <a:pt x="449035" y="183698"/>
                </a:lnTo>
                <a:lnTo>
                  <a:pt x="449035" y="326573"/>
                </a:lnTo>
                <a:lnTo>
                  <a:pt x="0" y="326573"/>
                </a:lnTo>
                <a:close/>
                <a:moveTo>
                  <a:pt x="227436" y="87482"/>
                </a:moveTo>
                <a:cubicBezTo>
                  <a:pt x="251595" y="87485"/>
                  <a:pt x="271181" y="67901"/>
                  <a:pt x="271181" y="43742"/>
                </a:cubicBezTo>
                <a:cubicBezTo>
                  <a:pt x="271181" y="19583"/>
                  <a:pt x="251595" y="0"/>
                  <a:pt x="227436" y="2"/>
                </a:cubicBezTo>
                <a:cubicBezTo>
                  <a:pt x="203281" y="5"/>
                  <a:pt x="183701" y="19587"/>
                  <a:pt x="183701" y="43742"/>
                </a:cubicBezTo>
                <a:cubicBezTo>
                  <a:pt x="183701" y="67897"/>
                  <a:pt x="203281" y="87480"/>
                  <a:pt x="227436" y="87482"/>
                </a:cubicBezTo>
                <a:close/>
                <a:moveTo>
                  <a:pt x="152876" y="144571"/>
                </a:moveTo>
                <a:cubicBezTo>
                  <a:pt x="167183" y="118364"/>
                  <a:pt x="194659" y="102060"/>
                  <a:pt x="224517" y="102060"/>
                </a:cubicBezTo>
                <a:cubicBezTo>
                  <a:pt x="254376" y="102060"/>
                  <a:pt x="281852" y="118364"/>
                  <a:pt x="296159" y="144571"/>
                </a:cubicBezTo>
                <a:moveTo>
                  <a:pt x="370311" y="87482"/>
                </a:moveTo>
                <a:cubicBezTo>
                  <a:pt x="394470" y="87485"/>
                  <a:pt x="414056" y="67901"/>
                  <a:pt x="414056" y="43742"/>
                </a:cubicBezTo>
                <a:cubicBezTo>
                  <a:pt x="414056" y="19583"/>
                  <a:pt x="394470" y="0"/>
                  <a:pt x="370311" y="2"/>
                </a:cubicBezTo>
                <a:cubicBezTo>
                  <a:pt x="346156" y="5"/>
                  <a:pt x="326576" y="19587"/>
                  <a:pt x="326576" y="43742"/>
                </a:cubicBezTo>
                <a:cubicBezTo>
                  <a:pt x="326576" y="67897"/>
                  <a:pt x="346156" y="87480"/>
                  <a:pt x="370311" y="87482"/>
                </a:cubicBezTo>
                <a:close/>
                <a:moveTo>
                  <a:pt x="449035" y="183698"/>
                </a:moveTo>
                <a:cubicBezTo>
                  <a:pt x="449035" y="138608"/>
                  <a:pt x="412482" y="102056"/>
                  <a:pt x="367392" y="102056"/>
                </a:cubicBezTo>
                <a:cubicBezTo>
                  <a:pt x="322302" y="102056"/>
                  <a:pt x="285750" y="138608"/>
                  <a:pt x="285750" y="183698"/>
                </a:cubicBezTo>
                <a:moveTo>
                  <a:pt x="84561" y="87482"/>
                </a:moveTo>
                <a:cubicBezTo>
                  <a:pt x="108720" y="87485"/>
                  <a:pt x="128306" y="67901"/>
                  <a:pt x="128306" y="43742"/>
                </a:cubicBezTo>
                <a:cubicBezTo>
                  <a:pt x="128306" y="19583"/>
                  <a:pt x="108720" y="0"/>
                  <a:pt x="84561" y="2"/>
                </a:cubicBezTo>
                <a:cubicBezTo>
                  <a:pt x="60406" y="5"/>
                  <a:pt x="40826" y="19587"/>
                  <a:pt x="40826" y="43742"/>
                </a:cubicBezTo>
                <a:cubicBezTo>
                  <a:pt x="40826" y="67897"/>
                  <a:pt x="60406" y="87480"/>
                  <a:pt x="84561" y="87482"/>
                </a:cubicBezTo>
                <a:close/>
                <a:moveTo>
                  <a:pt x="163285" y="183698"/>
                </a:moveTo>
                <a:cubicBezTo>
                  <a:pt x="163285" y="138608"/>
                  <a:pt x="126732" y="102056"/>
                  <a:pt x="81642" y="102056"/>
                </a:cubicBezTo>
                <a:cubicBezTo>
                  <a:pt x="36552" y="102056"/>
                  <a:pt x="0" y="138608"/>
                  <a:pt x="0" y="183698"/>
                </a:cubicBezTo>
                <a:moveTo>
                  <a:pt x="183696" y="372498"/>
                </a:moveTo>
                <a:lnTo>
                  <a:pt x="192289" y="433730"/>
                </a:lnTo>
                <a:lnTo>
                  <a:pt x="257807" y="433730"/>
                </a:lnTo>
                <a:lnTo>
                  <a:pt x="265339" y="372498"/>
                </a:lnTo>
                <a:moveTo>
                  <a:pt x="326571" y="372498"/>
                </a:moveTo>
                <a:lnTo>
                  <a:pt x="335164" y="433730"/>
                </a:lnTo>
                <a:lnTo>
                  <a:pt x="400682" y="433730"/>
                </a:lnTo>
                <a:lnTo>
                  <a:pt x="408214" y="372498"/>
                </a:lnTo>
                <a:moveTo>
                  <a:pt x="40821" y="372498"/>
                </a:moveTo>
                <a:lnTo>
                  <a:pt x="49414" y="433730"/>
                </a:lnTo>
                <a:lnTo>
                  <a:pt x="114932" y="433730"/>
                </a:lnTo>
                <a:lnTo>
                  <a:pt x="122464" y="372498"/>
                </a:lnTo>
              </a:path>
            </a:pathLst>
          </a:custGeom>
          <a:noFill/>
          <a:ln cap="flat" cmpd="sng" w="12225">
            <a:solidFill>
              <a:srgbClr val="4E88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4984636" y="2823569"/>
            <a:ext cx="466368" cy="467658"/>
          </a:xfrm>
          <a:custGeom>
            <a:rect b="b" l="l" r="r" t="t"/>
            <a:pathLst>
              <a:path extrusionOk="0" h="467658" w="466368">
                <a:moveTo>
                  <a:pt x="291873" y="373767"/>
                </a:moveTo>
                <a:lnTo>
                  <a:pt x="214312" y="373767"/>
                </a:lnTo>
                <a:lnTo>
                  <a:pt x="214312" y="451327"/>
                </a:lnTo>
                <a:moveTo>
                  <a:pt x="446994" y="390097"/>
                </a:moveTo>
                <a:cubicBezTo>
                  <a:pt x="432707" y="435001"/>
                  <a:pt x="389844" y="467658"/>
                  <a:pt x="338817" y="467658"/>
                </a:cubicBezTo>
                <a:cubicBezTo>
                  <a:pt x="283708" y="467658"/>
                  <a:pt x="236764" y="428878"/>
                  <a:pt x="226558" y="375810"/>
                </a:cubicBezTo>
                <a:moveTo>
                  <a:pt x="383721" y="312537"/>
                </a:moveTo>
                <a:lnTo>
                  <a:pt x="459241" y="312537"/>
                </a:lnTo>
                <a:lnTo>
                  <a:pt x="459241" y="237017"/>
                </a:lnTo>
                <a:moveTo>
                  <a:pt x="446994" y="312535"/>
                </a:moveTo>
                <a:cubicBezTo>
                  <a:pt x="436789" y="259467"/>
                  <a:pt x="389844" y="220686"/>
                  <a:pt x="334735" y="220686"/>
                </a:cubicBezTo>
                <a:cubicBezTo>
                  <a:pt x="283708" y="220686"/>
                  <a:pt x="240846" y="253343"/>
                  <a:pt x="226558" y="298247"/>
                </a:cubicBezTo>
                <a:moveTo>
                  <a:pt x="140521" y="430898"/>
                </a:moveTo>
                <a:lnTo>
                  <a:pt x="0" y="467658"/>
                </a:lnTo>
                <a:lnTo>
                  <a:pt x="36657" y="326749"/>
                </a:lnTo>
                <a:moveTo>
                  <a:pt x="36657" y="326749"/>
                </a:moveTo>
                <a:lnTo>
                  <a:pt x="140521" y="430898"/>
                </a:lnTo>
                <a:moveTo>
                  <a:pt x="140521" y="430898"/>
                </a:moveTo>
                <a:lnTo>
                  <a:pt x="158850" y="412518"/>
                </a:lnTo>
                <a:moveTo>
                  <a:pt x="36657" y="326749"/>
                </a:moveTo>
                <a:lnTo>
                  <a:pt x="331957" y="30632"/>
                </a:lnTo>
                <a:cubicBezTo>
                  <a:pt x="360469" y="2042"/>
                  <a:pt x="407310" y="0"/>
                  <a:pt x="437856" y="30632"/>
                </a:cubicBezTo>
                <a:cubicBezTo>
                  <a:pt x="466368" y="59223"/>
                  <a:pt x="466368" y="106192"/>
                  <a:pt x="437856" y="136825"/>
                </a:cubicBezTo>
                <a:lnTo>
                  <a:pt x="403236" y="171542"/>
                </a:lnTo>
                <a:moveTo>
                  <a:pt x="429857" y="144847"/>
                </a:moveTo>
                <a:lnTo>
                  <a:pt x="323809" y="38800"/>
                </a:lnTo>
                <a:moveTo>
                  <a:pt x="342138" y="163375"/>
                </a:moveTo>
                <a:lnTo>
                  <a:pt x="270860" y="91899"/>
                </a:lnTo>
              </a:path>
            </a:pathLst>
          </a:custGeom>
          <a:noFill/>
          <a:ln cap="flat" cmpd="sng" w="12225">
            <a:solidFill>
              <a:srgbClr val="E0CB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3285911" y="3127399"/>
            <a:ext cx="375023" cy="457747"/>
          </a:xfrm>
          <a:custGeom>
            <a:rect b="b" l="l" r="r" t="t"/>
            <a:pathLst>
              <a:path extrusionOk="0" h="457747" w="375023">
                <a:moveTo>
                  <a:pt x="103169" y="457747"/>
                </a:moveTo>
                <a:lnTo>
                  <a:pt x="103169" y="361300"/>
                </a:lnTo>
                <a:cubicBezTo>
                  <a:pt x="81897" y="341593"/>
                  <a:pt x="67062" y="315929"/>
                  <a:pt x="60601" y="287662"/>
                </a:cubicBezTo>
                <a:cubicBezTo>
                  <a:pt x="54140" y="259393"/>
                  <a:pt x="56353" y="229834"/>
                  <a:pt x="66952" y="202843"/>
                </a:cubicBezTo>
                <a:moveTo>
                  <a:pt x="264814" y="457747"/>
                </a:moveTo>
                <a:lnTo>
                  <a:pt x="264814" y="411563"/>
                </a:lnTo>
                <a:lnTo>
                  <a:pt x="287906" y="411563"/>
                </a:lnTo>
                <a:cubicBezTo>
                  <a:pt x="300155" y="411563"/>
                  <a:pt x="311901" y="406697"/>
                  <a:pt x="320563" y="398035"/>
                </a:cubicBezTo>
                <a:cubicBezTo>
                  <a:pt x="329224" y="389375"/>
                  <a:pt x="334090" y="377628"/>
                  <a:pt x="334090" y="365380"/>
                </a:cubicBezTo>
                <a:lnTo>
                  <a:pt x="334090" y="319195"/>
                </a:lnTo>
                <a:lnTo>
                  <a:pt x="363340" y="319195"/>
                </a:lnTo>
                <a:cubicBezTo>
                  <a:pt x="365214" y="319193"/>
                  <a:pt x="367059" y="318733"/>
                  <a:pt x="368716" y="317860"/>
                </a:cubicBezTo>
                <a:cubicBezTo>
                  <a:pt x="370374" y="316984"/>
                  <a:pt x="371794" y="315721"/>
                  <a:pt x="372854" y="314176"/>
                </a:cubicBezTo>
                <a:cubicBezTo>
                  <a:pt x="373915" y="312630"/>
                  <a:pt x="374582" y="310851"/>
                  <a:pt x="374803" y="308989"/>
                </a:cubicBezTo>
                <a:cubicBezTo>
                  <a:pt x="375023" y="307128"/>
                  <a:pt x="374787" y="305242"/>
                  <a:pt x="374115" y="303493"/>
                </a:cubicBezTo>
                <a:cubicBezTo>
                  <a:pt x="360181" y="267343"/>
                  <a:pt x="348200" y="232602"/>
                  <a:pt x="333602" y="202843"/>
                </a:cubicBezTo>
                <a:moveTo>
                  <a:pt x="64720" y="208807"/>
                </a:moveTo>
                <a:cubicBezTo>
                  <a:pt x="64720" y="230169"/>
                  <a:pt x="125282" y="247484"/>
                  <a:pt x="199991" y="247484"/>
                </a:cubicBezTo>
                <a:cubicBezTo>
                  <a:pt x="274699" y="247484"/>
                  <a:pt x="335261" y="230169"/>
                  <a:pt x="335261" y="208807"/>
                </a:cubicBezTo>
                <a:cubicBezTo>
                  <a:pt x="335261" y="187448"/>
                  <a:pt x="274699" y="170132"/>
                  <a:pt x="199991" y="170132"/>
                </a:cubicBezTo>
                <a:moveTo>
                  <a:pt x="108258" y="162875"/>
                </a:moveTo>
                <a:cubicBezTo>
                  <a:pt x="63282" y="162875"/>
                  <a:pt x="26821" y="126414"/>
                  <a:pt x="26821" y="81437"/>
                </a:cubicBezTo>
                <a:cubicBezTo>
                  <a:pt x="26821" y="36460"/>
                  <a:pt x="63282" y="0"/>
                  <a:pt x="108258" y="0"/>
                </a:cubicBezTo>
                <a:cubicBezTo>
                  <a:pt x="153234" y="0"/>
                  <a:pt x="189696" y="36460"/>
                  <a:pt x="189696" y="81437"/>
                </a:cubicBezTo>
                <a:cubicBezTo>
                  <a:pt x="189696" y="126414"/>
                  <a:pt x="153234" y="162875"/>
                  <a:pt x="108258" y="162875"/>
                </a:cubicBezTo>
                <a:close/>
                <a:moveTo>
                  <a:pt x="49093" y="137231"/>
                </a:moveTo>
                <a:lnTo>
                  <a:pt x="0" y="185226"/>
                </a:lnTo>
              </a:path>
            </a:pathLst>
          </a:custGeom>
          <a:noFill/>
          <a:ln cap="flat" cmpd="sng" w="12225">
            <a:solidFill>
              <a:srgbClr val="DE843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6743019" y="3120798"/>
            <a:ext cx="469446" cy="469446"/>
          </a:xfrm>
          <a:custGeom>
            <a:rect b="b" l="l" r="r" t="t"/>
            <a:pathLst>
              <a:path extrusionOk="0" h="469446" w="469446">
                <a:moveTo>
                  <a:pt x="66273" y="204107"/>
                </a:moveTo>
                <a:lnTo>
                  <a:pt x="66273" y="204107"/>
                </a:lnTo>
                <a:lnTo>
                  <a:pt x="10205" y="204107"/>
                </a:lnTo>
                <a:cubicBezTo>
                  <a:pt x="4569" y="204107"/>
                  <a:pt x="0" y="208676"/>
                  <a:pt x="0" y="214312"/>
                </a:cubicBezTo>
                <a:lnTo>
                  <a:pt x="0" y="255133"/>
                </a:lnTo>
                <a:cubicBezTo>
                  <a:pt x="0" y="260770"/>
                  <a:pt x="4569" y="265339"/>
                  <a:pt x="10205" y="265339"/>
                </a:cubicBezTo>
                <a:lnTo>
                  <a:pt x="66253" y="265339"/>
                </a:lnTo>
                <a:cubicBezTo>
                  <a:pt x="70421" y="286019"/>
                  <a:pt x="77283" y="306063"/>
                  <a:pt x="86663" y="324958"/>
                </a:cubicBezTo>
                <a:lnTo>
                  <a:pt x="47087" y="364616"/>
                </a:lnTo>
                <a:cubicBezTo>
                  <a:pt x="43103" y="368602"/>
                  <a:pt x="43103" y="375062"/>
                  <a:pt x="47087" y="379047"/>
                </a:cubicBezTo>
                <a:lnTo>
                  <a:pt x="90399" y="422338"/>
                </a:lnTo>
                <a:cubicBezTo>
                  <a:pt x="94384" y="426322"/>
                  <a:pt x="100844" y="426322"/>
                  <a:pt x="104829" y="422338"/>
                </a:cubicBezTo>
                <a:lnTo>
                  <a:pt x="144467" y="382680"/>
                </a:lnTo>
                <a:cubicBezTo>
                  <a:pt x="163362" y="392102"/>
                  <a:pt x="183413" y="398999"/>
                  <a:pt x="204107" y="403193"/>
                </a:cubicBezTo>
                <a:lnTo>
                  <a:pt x="204107" y="459241"/>
                </a:lnTo>
                <a:cubicBezTo>
                  <a:pt x="204107" y="464877"/>
                  <a:pt x="208676" y="469446"/>
                  <a:pt x="214312" y="469446"/>
                </a:cubicBezTo>
                <a:lnTo>
                  <a:pt x="255133" y="469446"/>
                </a:lnTo>
                <a:cubicBezTo>
                  <a:pt x="260770" y="469446"/>
                  <a:pt x="265339" y="464877"/>
                  <a:pt x="265339" y="459241"/>
                </a:cubicBezTo>
                <a:lnTo>
                  <a:pt x="265339" y="403193"/>
                </a:lnTo>
                <a:cubicBezTo>
                  <a:pt x="286013" y="399028"/>
                  <a:pt x="306051" y="392166"/>
                  <a:pt x="324938" y="382782"/>
                </a:cubicBezTo>
                <a:lnTo>
                  <a:pt x="364616" y="422440"/>
                </a:lnTo>
                <a:cubicBezTo>
                  <a:pt x="368602" y="426424"/>
                  <a:pt x="375062" y="426424"/>
                  <a:pt x="379047" y="422440"/>
                </a:cubicBezTo>
                <a:lnTo>
                  <a:pt x="422338" y="379129"/>
                </a:lnTo>
                <a:cubicBezTo>
                  <a:pt x="426322" y="375143"/>
                  <a:pt x="426322" y="368683"/>
                  <a:pt x="422338" y="364698"/>
                </a:cubicBezTo>
                <a:lnTo>
                  <a:pt x="382700" y="324958"/>
                </a:lnTo>
                <a:cubicBezTo>
                  <a:pt x="392081" y="306063"/>
                  <a:pt x="398943" y="286019"/>
                  <a:pt x="403111" y="265339"/>
                </a:cubicBezTo>
                <a:lnTo>
                  <a:pt x="459241" y="265339"/>
                </a:lnTo>
                <a:cubicBezTo>
                  <a:pt x="464877" y="265339"/>
                  <a:pt x="469446" y="260770"/>
                  <a:pt x="469446" y="255133"/>
                </a:cubicBezTo>
                <a:lnTo>
                  <a:pt x="469446" y="214312"/>
                </a:lnTo>
                <a:cubicBezTo>
                  <a:pt x="469446" y="208676"/>
                  <a:pt x="464877" y="204107"/>
                  <a:pt x="459241" y="204107"/>
                </a:cubicBezTo>
                <a:lnTo>
                  <a:pt x="403172" y="204107"/>
                </a:lnTo>
                <a:moveTo>
                  <a:pt x="303180" y="295955"/>
                </a:moveTo>
                <a:cubicBezTo>
                  <a:pt x="285755" y="315448"/>
                  <a:pt x="260848" y="326591"/>
                  <a:pt x="234702" y="326591"/>
                </a:cubicBezTo>
                <a:cubicBezTo>
                  <a:pt x="208556" y="326591"/>
                  <a:pt x="183649" y="315448"/>
                  <a:pt x="166224" y="295955"/>
                </a:cubicBezTo>
                <a:moveTo>
                  <a:pt x="346982" y="244928"/>
                </a:moveTo>
                <a:lnTo>
                  <a:pt x="224517" y="244928"/>
                </a:lnTo>
                <a:lnTo>
                  <a:pt x="224517" y="15308"/>
                </a:lnTo>
                <a:cubicBezTo>
                  <a:pt x="224515" y="11895"/>
                  <a:pt x="226218" y="8708"/>
                  <a:pt x="229056" y="6813"/>
                </a:cubicBezTo>
                <a:cubicBezTo>
                  <a:pt x="231894" y="4918"/>
                  <a:pt x="235491" y="4567"/>
                  <a:pt x="238642" y="5878"/>
                </a:cubicBezTo>
                <a:lnTo>
                  <a:pt x="340695" y="48414"/>
                </a:lnTo>
                <a:cubicBezTo>
                  <a:pt x="344497" y="49995"/>
                  <a:pt x="346976" y="53706"/>
                  <a:pt x="346982" y="57823"/>
                </a:cubicBezTo>
                <a:close/>
                <a:moveTo>
                  <a:pt x="326571" y="42515"/>
                </a:moveTo>
                <a:lnTo>
                  <a:pt x="326571" y="0"/>
                </a:lnTo>
                <a:moveTo>
                  <a:pt x="224517" y="81642"/>
                </a:moveTo>
                <a:lnTo>
                  <a:pt x="265339" y="81642"/>
                </a:lnTo>
                <a:moveTo>
                  <a:pt x="163285" y="122464"/>
                </a:moveTo>
                <a:lnTo>
                  <a:pt x="122464" y="122464"/>
                </a:lnTo>
                <a:moveTo>
                  <a:pt x="163285" y="163285"/>
                </a:moveTo>
                <a:lnTo>
                  <a:pt x="122464" y="163285"/>
                </a:lnTo>
                <a:moveTo>
                  <a:pt x="224517" y="122464"/>
                </a:moveTo>
                <a:lnTo>
                  <a:pt x="295955" y="122464"/>
                </a:lnTo>
                <a:moveTo>
                  <a:pt x="224517" y="81642"/>
                </a:moveTo>
                <a:lnTo>
                  <a:pt x="132669" y="81642"/>
                </a:lnTo>
                <a:cubicBezTo>
                  <a:pt x="127033" y="81642"/>
                  <a:pt x="122464" y="86211"/>
                  <a:pt x="122464" y="91848"/>
                </a:cubicBezTo>
                <a:lnTo>
                  <a:pt x="122464" y="234723"/>
                </a:lnTo>
                <a:cubicBezTo>
                  <a:pt x="122464" y="240359"/>
                  <a:pt x="127033" y="244928"/>
                  <a:pt x="132669" y="244928"/>
                </a:cubicBezTo>
                <a:lnTo>
                  <a:pt x="224517" y="244928"/>
                </a:lnTo>
              </a:path>
            </a:pathLst>
          </a:custGeom>
          <a:noFill/>
          <a:ln cap="flat" cmpd="sng" w="12225">
            <a:solidFill>
              <a:srgbClr val="3CC5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" name="Google Shape;151;p4"/>
          <p:cNvGrpSpPr/>
          <p:nvPr/>
        </p:nvGrpSpPr>
        <p:grpSpPr>
          <a:xfrm>
            <a:off x="8253127" y="3257550"/>
            <a:ext cx="976203" cy="391884"/>
            <a:chOff x="6271926" y="1714500"/>
            <a:chExt cx="976203" cy="391884"/>
          </a:xfrm>
        </p:grpSpPr>
        <p:sp>
          <p:nvSpPr>
            <p:cNvPr id="152" name="Google Shape;152;p4"/>
            <p:cNvSpPr txBox="1"/>
            <p:nvPr/>
          </p:nvSpPr>
          <p:spPr>
            <a:xfrm>
              <a:off x="6271926" y="1714500"/>
              <a:ext cx="976203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4E88E7"/>
                  </a:solidFill>
                  <a:latin typeface="Roboto"/>
                  <a:ea typeface="Roboto"/>
                  <a:cs typeface="Roboto"/>
                  <a:sym typeface="Roboto"/>
                </a:rPr>
                <a:t>Validate with</a:t>
              </a:r>
              <a:endParaRPr/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6271926" y="1910442"/>
              <a:ext cx="976203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4E88E7"/>
                  </a:solidFill>
                  <a:latin typeface="Roboto"/>
                  <a:ea typeface="Roboto"/>
                  <a:cs typeface="Roboto"/>
                  <a:sym typeface="Roboto"/>
                </a:rPr>
                <a:t>Faculty</a:t>
              </a:r>
              <a:endParaRPr/>
            </a:p>
          </p:txBody>
        </p:sp>
      </p:grpSp>
      <p:sp>
        <p:nvSpPr>
          <p:cNvPr id="154" name="Google Shape;154;p4"/>
          <p:cNvSpPr txBox="1"/>
          <p:nvPr/>
        </p:nvSpPr>
        <p:spPr>
          <a:xfrm>
            <a:off x="2500171" y="3502478"/>
            <a:ext cx="137707" cy="293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DE843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/>
          </a:p>
        </p:txBody>
      </p:sp>
      <p:sp>
        <p:nvSpPr>
          <p:cNvPr id="155" name="Google Shape;155;p4"/>
          <p:cNvSpPr txBox="1"/>
          <p:nvPr/>
        </p:nvSpPr>
        <p:spPr>
          <a:xfrm>
            <a:off x="4263657" y="3502478"/>
            <a:ext cx="137707" cy="293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E0CB15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/>
          </a:p>
        </p:txBody>
      </p:sp>
      <p:grpSp>
        <p:nvGrpSpPr>
          <p:cNvPr id="156" name="Google Shape;156;p4"/>
          <p:cNvGrpSpPr/>
          <p:nvPr/>
        </p:nvGrpSpPr>
        <p:grpSpPr>
          <a:xfrm>
            <a:off x="4856368" y="3404507"/>
            <a:ext cx="715779" cy="391884"/>
            <a:chOff x="2875167" y="1861457"/>
            <a:chExt cx="715779" cy="391884"/>
          </a:xfrm>
        </p:grpSpPr>
        <p:sp>
          <p:nvSpPr>
            <p:cNvPr id="157" name="Google Shape;157;p4"/>
            <p:cNvSpPr txBox="1"/>
            <p:nvPr/>
          </p:nvSpPr>
          <p:spPr>
            <a:xfrm>
              <a:off x="2875167" y="1861457"/>
              <a:ext cx="715779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E0CB15"/>
                  </a:solidFill>
                  <a:latin typeface="Roboto"/>
                  <a:ea typeface="Roboto"/>
                  <a:cs typeface="Roboto"/>
                  <a:sym typeface="Roboto"/>
                </a:rPr>
                <a:t>Refine</a:t>
              </a:r>
              <a:endParaRPr/>
            </a:p>
          </p:txBody>
        </p:sp>
        <p:sp>
          <p:nvSpPr>
            <p:cNvPr id="158" name="Google Shape;158;p4"/>
            <p:cNvSpPr txBox="1"/>
            <p:nvPr/>
          </p:nvSpPr>
          <p:spPr>
            <a:xfrm>
              <a:off x="2875167" y="2057399"/>
              <a:ext cx="715779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E0CB15"/>
                  </a:solidFill>
                  <a:latin typeface="Roboto"/>
                  <a:ea typeface="Roboto"/>
                  <a:cs typeface="Roboto"/>
                  <a:sym typeface="Roboto"/>
                </a:rPr>
                <a:t>Language</a:t>
              </a:r>
              <a:endParaRPr/>
            </a:p>
          </p:txBody>
        </p:sp>
      </p:grpSp>
      <p:sp>
        <p:nvSpPr>
          <p:cNvPr id="159" name="Google Shape;159;p4"/>
          <p:cNvSpPr txBox="1"/>
          <p:nvPr/>
        </p:nvSpPr>
        <p:spPr>
          <a:xfrm>
            <a:off x="6027143" y="3502478"/>
            <a:ext cx="137707" cy="293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CC583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/>
          </a:p>
        </p:txBody>
      </p:sp>
      <p:sp>
        <p:nvSpPr>
          <p:cNvPr id="160" name="Google Shape;160;p4"/>
          <p:cNvSpPr txBox="1"/>
          <p:nvPr/>
        </p:nvSpPr>
        <p:spPr>
          <a:xfrm>
            <a:off x="7790629" y="3502478"/>
            <a:ext cx="137707" cy="293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E88E7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/>
          </a:p>
        </p:txBody>
      </p:sp>
      <p:grpSp>
        <p:nvGrpSpPr>
          <p:cNvPr id="161" name="Google Shape;161;p4"/>
          <p:cNvGrpSpPr/>
          <p:nvPr/>
        </p:nvGrpSpPr>
        <p:grpSpPr>
          <a:xfrm>
            <a:off x="2978009" y="3698421"/>
            <a:ext cx="961214" cy="391884"/>
            <a:chOff x="996809" y="2155371"/>
            <a:chExt cx="961214" cy="391884"/>
          </a:xfrm>
        </p:grpSpPr>
        <p:sp>
          <p:nvSpPr>
            <p:cNvPr id="162" name="Google Shape;162;p4"/>
            <p:cNvSpPr txBox="1"/>
            <p:nvPr/>
          </p:nvSpPr>
          <p:spPr>
            <a:xfrm>
              <a:off x="996809" y="2155371"/>
              <a:ext cx="961214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DE8431"/>
                  </a:solidFill>
                  <a:latin typeface="Roboto"/>
                  <a:ea typeface="Roboto"/>
                  <a:cs typeface="Roboto"/>
                  <a:sym typeface="Roboto"/>
                </a:rPr>
                <a:t>Identify Core</a:t>
              </a:r>
              <a:endParaRPr/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996809" y="2351313"/>
              <a:ext cx="961214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DE8431"/>
                  </a:solidFill>
                  <a:latin typeface="Roboto"/>
                  <a:ea typeface="Roboto"/>
                  <a:cs typeface="Roboto"/>
                  <a:sym typeface="Roboto"/>
                </a:rPr>
                <a:t>Skills</a:t>
              </a:r>
              <a:endParaRPr/>
            </a:p>
          </p:txBody>
        </p:sp>
      </p:grpSp>
      <p:grpSp>
        <p:nvGrpSpPr>
          <p:cNvPr id="164" name="Google Shape;164;p4"/>
          <p:cNvGrpSpPr/>
          <p:nvPr/>
        </p:nvGrpSpPr>
        <p:grpSpPr>
          <a:xfrm>
            <a:off x="6499274" y="3698421"/>
            <a:ext cx="956944" cy="391884"/>
            <a:chOff x="4518074" y="2155371"/>
            <a:chExt cx="956944" cy="391884"/>
          </a:xfrm>
        </p:grpSpPr>
        <p:sp>
          <p:nvSpPr>
            <p:cNvPr id="165" name="Google Shape;165;p4"/>
            <p:cNvSpPr txBox="1"/>
            <p:nvPr/>
          </p:nvSpPr>
          <p:spPr>
            <a:xfrm>
              <a:off x="4518074" y="2155371"/>
              <a:ext cx="956944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3CC583"/>
                  </a:solidFill>
                  <a:latin typeface="Roboto"/>
                  <a:ea typeface="Roboto"/>
                  <a:cs typeface="Roboto"/>
                  <a:sym typeface="Roboto"/>
                </a:rPr>
                <a:t>Add Industry</a:t>
              </a: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4518074" y="2351313"/>
              <a:ext cx="956944" cy="195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3CC583"/>
                  </a:solidFill>
                  <a:latin typeface="Roboto"/>
                  <a:ea typeface="Roboto"/>
                  <a:cs typeface="Roboto"/>
                  <a:sym typeface="Roboto"/>
                </a:rPr>
                <a:t>Terms</a:t>
              </a:r>
              <a:endParaRPr/>
            </a:p>
          </p:txBody>
        </p:sp>
      </p:grpSp>
      <p:grpSp>
        <p:nvGrpSpPr>
          <p:cNvPr id="167" name="Google Shape;167;p4"/>
          <p:cNvGrpSpPr/>
          <p:nvPr/>
        </p:nvGrpSpPr>
        <p:grpSpPr>
          <a:xfrm>
            <a:off x="4653249" y="3894365"/>
            <a:ext cx="1122017" cy="293913"/>
            <a:chOff x="2672048" y="2351314"/>
            <a:chExt cx="1122017" cy="293913"/>
          </a:xfrm>
        </p:grpSpPr>
        <p:sp>
          <p:nvSpPr>
            <p:cNvPr id="168" name="Google Shape;168;p4"/>
            <p:cNvSpPr txBox="1"/>
            <p:nvPr/>
          </p:nvSpPr>
          <p:spPr>
            <a:xfrm>
              <a:off x="2672048" y="2351314"/>
              <a:ext cx="1122017" cy="146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Adjust for credential</a:t>
              </a:r>
              <a:endParaRPr/>
            </a:p>
          </p:txBody>
        </p:sp>
        <p:sp>
          <p:nvSpPr>
            <p:cNvPr id="169" name="Google Shape;169;p4"/>
            <p:cNvSpPr txBox="1"/>
            <p:nvPr/>
          </p:nvSpPr>
          <p:spPr>
            <a:xfrm>
              <a:off x="2672048" y="2498271"/>
              <a:ext cx="1122017" cy="146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level and clarity</a:t>
              </a:r>
              <a:endParaRPr/>
            </a:p>
          </p:txBody>
        </p:sp>
      </p:grpSp>
      <p:grpSp>
        <p:nvGrpSpPr>
          <p:cNvPr id="170" name="Google Shape;170;p4"/>
          <p:cNvGrpSpPr/>
          <p:nvPr/>
        </p:nvGrpSpPr>
        <p:grpSpPr>
          <a:xfrm>
            <a:off x="8248791" y="3747407"/>
            <a:ext cx="984882" cy="440870"/>
            <a:chOff x="6267591" y="2204357"/>
            <a:chExt cx="984882" cy="440870"/>
          </a:xfrm>
        </p:grpSpPr>
        <p:sp>
          <p:nvSpPr>
            <p:cNvPr id="171" name="Google Shape;171;p4"/>
            <p:cNvSpPr txBox="1"/>
            <p:nvPr/>
          </p:nvSpPr>
          <p:spPr>
            <a:xfrm>
              <a:off x="6267591" y="2204357"/>
              <a:ext cx="984882" cy="146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Confirm accuracy</a:t>
              </a:r>
              <a:endParaRPr/>
            </a:p>
          </p:txBody>
        </p:sp>
        <p:sp>
          <p:nvSpPr>
            <p:cNvPr id="172" name="Google Shape;172;p4"/>
            <p:cNvSpPr txBox="1"/>
            <p:nvPr/>
          </p:nvSpPr>
          <p:spPr>
            <a:xfrm>
              <a:off x="6267591" y="2351314"/>
              <a:ext cx="984882" cy="146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with department</a:t>
              </a:r>
              <a:endParaRPr/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6267591" y="2498271"/>
              <a:ext cx="984882" cy="146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chairs</a:t>
              </a:r>
              <a:endParaRPr/>
            </a:p>
          </p:txBody>
        </p:sp>
      </p:grpSp>
      <p:grpSp>
        <p:nvGrpSpPr>
          <p:cNvPr id="174" name="Google Shape;174;p4"/>
          <p:cNvGrpSpPr/>
          <p:nvPr/>
        </p:nvGrpSpPr>
        <p:grpSpPr>
          <a:xfrm>
            <a:off x="2879271" y="4188279"/>
            <a:ext cx="1158691" cy="293913"/>
            <a:chOff x="898070" y="2645228"/>
            <a:chExt cx="1158691" cy="293913"/>
          </a:xfrm>
        </p:grpSpPr>
        <p:sp>
          <p:nvSpPr>
            <p:cNvPr id="175" name="Google Shape;175;p4"/>
            <p:cNvSpPr txBox="1"/>
            <p:nvPr/>
          </p:nvSpPr>
          <p:spPr>
            <a:xfrm>
              <a:off x="898070" y="2645228"/>
              <a:ext cx="1158691" cy="146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Extract specific skills</a:t>
              </a:r>
              <a:endParaRPr/>
            </a:p>
          </p:txBody>
        </p:sp>
        <p:sp>
          <p:nvSpPr>
            <p:cNvPr id="176" name="Google Shape;176;p4"/>
            <p:cNvSpPr txBox="1"/>
            <p:nvPr/>
          </p:nvSpPr>
          <p:spPr>
            <a:xfrm>
              <a:off x="898070" y="2792185"/>
              <a:ext cx="1158691" cy="146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from PLOs</a:t>
              </a:r>
              <a:endParaRPr/>
            </a:p>
          </p:txBody>
        </p:sp>
      </p:grpSp>
      <p:grpSp>
        <p:nvGrpSpPr>
          <p:cNvPr id="177" name="Google Shape;177;p4"/>
          <p:cNvGrpSpPr/>
          <p:nvPr/>
        </p:nvGrpSpPr>
        <p:grpSpPr>
          <a:xfrm>
            <a:off x="6419958" y="4188278"/>
            <a:ext cx="1115576" cy="440870"/>
            <a:chOff x="4438758" y="2645228"/>
            <a:chExt cx="1115576" cy="440870"/>
          </a:xfrm>
        </p:grpSpPr>
        <p:sp>
          <p:nvSpPr>
            <p:cNvPr id="178" name="Google Shape;178;p4"/>
            <p:cNvSpPr txBox="1"/>
            <p:nvPr/>
          </p:nvSpPr>
          <p:spPr>
            <a:xfrm>
              <a:off x="4438758" y="2645228"/>
              <a:ext cx="1115576" cy="146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Incorporate relevant</a:t>
              </a:r>
              <a:endParaRPr/>
            </a:p>
          </p:txBody>
        </p:sp>
        <p:sp>
          <p:nvSpPr>
            <p:cNvPr id="179" name="Google Shape;179;p4"/>
            <p:cNvSpPr txBox="1"/>
            <p:nvPr/>
          </p:nvSpPr>
          <p:spPr>
            <a:xfrm>
              <a:off x="4438758" y="2792185"/>
              <a:ext cx="1115576" cy="146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certifications and</a:t>
              </a:r>
              <a:endParaRPr/>
            </a:p>
          </p:txBody>
        </p:sp>
        <p:sp>
          <p:nvSpPr>
            <p:cNvPr id="180" name="Google Shape;180;p4"/>
            <p:cNvSpPr txBox="1"/>
            <p:nvPr/>
          </p:nvSpPr>
          <p:spPr>
            <a:xfrm>
              <a:off x="4438758" y="2939142"/>
              <a:ext cx="1115576" cy="1469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484848"/>
                  </a:solidFill>
                  <a:latin typeface="Roboto"/>
                  <a:ea typeface="Roboto"/>
                  <a:cs typeface="Roboto"/>
                  <a:sym typeface="Roboto"/>
                </a:rPr>
                <a:t>standards</a:t>
              </a:r>
              <a:endParaRPr/>
            </a:p>
          </p:txBody>
        </p:sp>
      </p:grpSp>
      <p:sp>
        <p:nvSpPr>
          <p:cNvPr id="181" name="Google Shape;181;p4"/>
          <p:cNvSpPr txBox="1"/>
          <p:nvPr/>
        </p:nvSpPr>
        <p:spPr>
          <a:xfrm>
            <a:off x="720150" y="644725"/>
            <a:ext cx="1063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D2D2D"/>
                </a:solidFill>
              </a:rPr>
              <a:t>How to start this work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594360" y="566928"/>
            <a:ext cx="109728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What changed: students can see what they are learning</a:t>
            </a:r>
            <a:endParaRPr/>
          </a:p>
        </p:txBody>
      </p:sp>
      <p:sp>
        <p:nvSpPr>
          <p:cNvPr id="191" name="Google Shape;191;p5"/>
          <p:cNvSpPr txBox="1"/>
          <p:nvPr/>
        </p:nvSpPr>
        <p:spPr>
          <a:xfrm>
            <a:off x="612648" y="1170432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"/>
          <p:cNvSpPr/>
          <p:nvPr/>
        </p:nvSpPr>
        <p:spPr>
          <a:xfrm>
            <a:off x="594360" y="1828800"/>
            <a:ext cx="3246120" cy="3246120"/>
          </a:xfrm>
          <a:prstGeom prst="roundRect">
            <a:avLst>
              <a:gd fmla="val 16667" name="adj"/>
            </a:avLst>
          </a:prstGeom>
          <a:solidFill>
            <a:srgbClr val="F4F6F8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5"/>
          <p:cNvSpPr/>
          <p:nvPr/>
        </p:nvSpPr>
        <p:spPr>
          <a:xfrm>
            <a:off x="594360" y="1828800"/>
            <a:ext cx="73152" cy="32461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795528" y="1993392"/>
            <a:ext cx="286207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795528" y="2615184"/>
            <a:ext cx="2862072" cy="2350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Course and program language</a:t>
            </a:r>
            <a:b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“I learned this, but what do I call it?”</a:t>
            </a:r>
            <a:endParaRPr/>
          </a:p>
        </p:txBody>
      </p:sp>
      <p:sp>
        <p:nvSpPr>
          <p:cNvPr id="196" name="Google Shape;196;p5"/>
          <p:cNvSpPr/>
          <p:nvPr/>
        </p:nvSpPr>
        <p:spPr>
          <a:xfrm>
            <a:off x="3977639" y="2971800"/>
            <a:ext cx="822960" cy="5943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5"/>
          <p:cNvSpPr/>
          <p:nvPr/>
        </p:nvSpPr>
        <p:spPr>
          <a:xfrm>
            <a:off x="4572000" y="1828800"/>
            <a:ext cx="3246120" cy="3246120"/>
          </a:xfrm>
          <a:prstGeom prst="roundRect">
            <a:avLst>
              <a:gd fmla="val 16667" name="adj"/>
            </a:avLst>
          </a:prstGeom>
          <a:solidFill>
            <a:srgbClr val="E8EFFA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4572000" y="1828800"/>
            <a:ext cx="73152" cy="32461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5"/>
          <p:cNvSpPr txBox="1"/>
          <p:nvPr/>
        </p:nvSpPr>
        <p:spPr>
          <a:xfrm>
            <a:off x="4773168" y="1993392"/>
            <a:ext cx="286207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TRANSLATION</a:t>
            </a:r>
            <a:endParaRPr/>
          </a:p>
        </p:txBody>
      </p:sp>
      <p:sp>
        <p:nvSpPr>
          <p:cNvPr id="200" name="Google Shape;200;p5"/>
          <p:cNvSpPr txBox="1"/>
          <p:nvPr/>
        </p:nvSpPr>
        <p:spPr>
          <a:xfrm>
            <a:off x="4773168" y="2615184"/>
            <a:ext cx="2862072" cy="2350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PLO → specific skill → employer term</a:t>
            </a:r>
            <a:b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7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Validated with faculty and connected to job postings.</a:t>
            </a:r>
            <a:endParaRPr/>
          </a:p>
        </p:txBody>
      </p:sp>
      <p:sp>
        <p:nvSpPr>
          <p:cNvPr id="201" name="Google Shape;201;p5"/>
          <p:cNvSpPr/>
          <p:nvPr/>
        </p:nvSpPr>
        <p:spPr>
          <a:xfrm>
            <a:off x="7955279" y="2971800"/>
            <a:ext cx="822960" cy="5943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8549640" y="1828800"/>
            <a:ext cx="3063240" cy="3246120"/>
          </a:xfrm>
          <a:prstGeom prst="roundRect">
            <a:avLst>
              <a:gd fmla="val 16667" name="adj"/>
            </a:avLst>
          </a:prstGeom>
          <a:solidFill>
            <a:srgbClr val="EAF4E5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8549640" y="1828800"/>
            <a:ext cx="73152" cy="32461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8750808" y="1993392"/>
            <a:ext cx="26791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AFTER</a:t>
            </a:r>
            <a:endParaRPr/>
          </a:p>
        </p:txBody>
      </p:sp>
      <p:sp>
        <p:nvSpPr>
          <p:cNvPr id="205" name="Google Shape;205;p5"/>
          <p:cNvSpPr txBox="1"/>
          <p:nvPr/>
        </p:nvSpPr>
        <p:spPr>
          <a:xfrm>
            <a:off x="8750808" y="2615184"/>
            <a:ext cx="2679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Students recognize the skill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“I see this in a job posting. I am building this. 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Where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 and how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 do I practice it?”</a:t>
            </a:r>
            <a:endParaRPr/>
          </a:p>
        </p:txBody>
      </p:sp>
      <p:sp>
        <p:nvSpPr>
          <p:cNvPr id="206" name="Google Shape;206;p5"/>
          <p:cNvSpPr/>
          <p:nvPr/>
        </p:nvSpPr>
        <p:spPr>
          <a:xfrm>
            <a:off x="438912" y="6510528"/>
            <a:ext cx="11301984" cy="10972"/>
          </a:xfrm>
          <a:prstGeom prst="rect">
            <a:avLst/>
          </a:prstGeom>
          <a:solidFill>
            <a:srgbClr val="DCDCD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5"/>
          <p:cNvSpPr txBox="1"/>
          <p:nvPr/>
        </p:nvSpPr>
        <p:spPr>
          <a:xfrm>
            <a:off x="11292840" y="6547104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1-1.png" id="213" name="Google Shape;21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3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594360" y="566928"/>
            <a:ext cx="1097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D2D2D"/>
                </a:solidFill>
              </a:rPr>
              <a:t>Our Survey found that n</a:t>
            </a:r>
            <a:r>
              <a:rPr b="1" i="0" lang="en-US" sz="3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aming skills is only half the work</a:t>
            </a:r>
            <a:endParaRPr/>
          </a:p>
        </p:txBody>
      </p:sp>
      <p:sp>
        <p:nvSpPr>
          <p:cNvPr id="223" name="Google Shape;223;p7"/>
          <p:cNvSpPr txBox="1"/>
          <p:nvPr/>
        </p:nvSpPr>
        <p:spPr>
          <a:xfrm>
            <a:off x="612648" y="1170432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7"/>
          <p:cNvSpPr txBox="1"/>
          <p:nvPr/>
        </p:nvSpPr>
        <p:spPr>
          <a:xfrm>
            <a:off x="822960" y="1874519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4576C6"/>
                </a:solidFill>
                <a:latin typeface="Arial"/>
                <a:ea typeface="Arial"/>
                <a:cs typeface="Arial"/>
                <a:sym typeface="Arial"/>
              </a:rPr>
              <a:t>~70</a:t>
            </a:r>
            <a:endParaRPr/>
          </a:p>
        </p:txBody>
      </p:sp>
      <p:sp>
        <p:nvSpPr>
          <p:cNvPr id="225" name="Google Shape;225;p7"/>
          <p:cNvSpPr txBox="1"/>
          <p:nvPr/>
        </p:nvSpPr>
        <p:spPr>
          <a:xfrm>
            <a:off x="822960" y="2496312"/>
            <a:ext cx="21031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students responded</a:t>
            </a:r>
            <a:endParaRPr/>
          </a:p>
        </p:txBody>
      </p:sp>
      <p:sp>
        <p:nvSpPr>
          <p:cNvPr id="226" name="Google Shape;226;p7"/>
          <p:cNvSpPr txBox="1"/>
          <p:nvPr/>
        </p:nvSpPr>
        <p:spPr>
          <a:xfrm>
            <a:off x="3154680" y="1874519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A6192E"/>
                </a:solidFill>
                <a:latin typeface="Arial"/>
                <a:ea typeface="Arial"/>
                <a:cs typeface="Arial"/>
                <a:sym typeface="Arial"/>
              </a:rPr>
              <a:t>&gt;50%</a:t>
            </a:r>
            <a:endParaRPr/>
          </a:p>
        </p:txBody>
      </p:sp>
      <p:sp>
        <p:nvSpPr>
          <p:cNvPr id="227" name="Google Shape;227;p7"/>
          <p:cNvSpPr txBox="1"/>
          <p:nvPr/>
        </p:nvSpPr>
        <p:spPr>
          <a:xfrm>
            <a:off x="3154680" y="2496312"/>
            <a:ext cx="21031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named financial concerns</a:t>
            </a:r>
            <a:endParaRPr/>
          </a:p>
        </p:txBody>
      </p:sp>
      <p:sp>
        <p:nvSpPr>
          <p:cNvPr id="228" name="Google Shape;228;p7"/>
          <p:cNvSpPr txBox="1"/>
          <p:nvPr/>
        </p:nvSpPr>
        <p:spPr>
          <a:xfrm>
            <a:off x="5486400" y="1874519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67AB46"/>
                </a:solidFill>
                <a:latin typeface="Arial"/>
                <a:ea typeface="Arial"/>
                <a:cs typeface="Arial"/>
                <a:sym typeface="Arial"/>
              </a:rPr>
              <a:t>&gt;⅓</a:t>
            </a:r>
            <a:endParaRPr/>
          </a:p>
        </p:txBody>
      </p:sp>
      <p:sp>
        <p:nvSpPr>
          <p:cNvPr id="229" name="Google Shape;229;p7"/>
          <p:cNvSpPr txBox="1"/>
          <p:nvPr/>
        </p:nvSpPr>
        <p:spPr>
          <a:xfrm>
            <a:off x="5486400" y="2496312"/>
            <a:ext cx="21031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asked for advisor follow-up</a:t>
            </a:r>
            <a:endParaRPr/>
          </a:p>
        </p:txBody>
      </p:sp>
      <p:sp>
        <p:nvSpPr>
          <p:cNvPr id="230" name="Google Shape;230;p7"/>
          <p:cNvSpPr/>
          <p:nvPr/>
        </p:nvSpPr>
        <p:spPr>
          <a:xfrm>
            <a:off x="7909560" y="1691640"/>
            <a:ext cx="3429000" cy="1234440"/>
          </a:xfrm>
          <a:prstGeom prst="roundRect">
            <a:avLst>
              <a:gd fmla="val 16667" name="adj"/>
            </a:avLst>
          </a:prstGeom>
          <a:solidFill>
            <a:srgbClr val="F4F6F8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7909560" y="1691640"/>
            <a:ext cx="73152" cy="123444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8110728" y="1856232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1  STUDENT INTAKE</a:t>
            </a:r>
            <a:endParaRPr/>
          </a:p>
        </p:txBody>
      </p:sp>
      <p:sp>
        <p:nvSpPr>
          <p:cNvPr id="233" name="Google Shape;233;p7"/>
          <p:cNvSpPr txBox="1"/>
          <p:nvPr/>
        </p:nvSpPr>
        <p:spPr>
          <a:xfrm>
            <a:off x="8110728" y="2478024"/>
            <a:ext cx="3044952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Employment goals + credential confidence + barriers</a:t>
            </a:r>
            <a:endParaRPr/>
          </a:p>
        </p:txBody>
      </p:sp>
      <p:sp>
        <p:nvSpPr>
          <p:cNvPr id="234" name="Google Shape;234;p7"/>
          <p:cNvSpPr/>
          <p:nvPr/>
        </p:nvSpPr>
        <p:spPr>
          <a:xfrm>
            <a:off x="7909560" y="3108960"/>
            <a:ext cx="3429000" cy="1234440"/>
          </a:xfrm>
          <a:prstGeom prst="roundRect">
            <a:avLst>
              <a:gd fmla="val 16667" name="adj"/>
            </a:avLst>
          </a:prstGeom>
          <a:solidFill>
            <a:srgbClr val="E8EFFA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7909560" y="3108960"/>
            <a:ext cx="73152" cy="123444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 txBox="1"/>
          <p:nvPr/>
        </p:nvSpPr>
        <p:spPr>
          <a:xfrm>
            <a:off x="8110728" y="3273552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2  ROUTING</a:t>
            </a:r>
            <a:endParaRPr/>
          </a:p>
        </p:txBody>
      </p:sp>
      <p:sp>
        <p:nvSpPr>
          <p:cNvPr id="237" name="Google Shape;237;p7"/>
          <p:cNvSpPr txBox="1"/>
          <p:nvPr/>
        </p:nvSpPr>
        <p:spPr>
          <a:xfrm>
            <a:off x="8110728" y="3895344"/>
            <a:ext cx="3044952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Responses go to a program coordinator for follow-up</a:t>
            </a:r>
            <a:endParaRPr/>
          </a:p>
        </p:txBody>
      </p:sp>
      <p:sp>
        <p:nvSpPr>
          <p:cNvPr id="238" name="Google Shape;238;p7"/>
          <p:cNvSpPr/>
          <p:nvPr/>
        </p:nvSpPr>
        <p:spPr>
          <a:xfrm>
            <a:off x="7909560" y="4526280"/>
            <a:ext cx="3429000" cy="1234440"/>
          </a:xfrm>
          <a:prstGeom prst="roundRect">
            <a:avLst>
              <a:gd fmla="val 16667" name="adj"/>
            </a:avLst>
          </a:prstGeom>
          <a:solidFill>
            <a:srgbClr val="EAF4E5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7909560" y="4526280"/>
            <a:ext cx="73152" cy="123444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7"/>
          <p:cNvSpPr txBox="1"/>
          <p:nvPr/>
        </p:nvSpPr>
        <p:spPr>
          <a:xfrm>
            <a:off x="8110728" y="4690872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3  CONNECTION</a:t>
            </a:r>
            <a:endParaRPr/>
          </a:p>
        </p:txBody>
      </p:sp>
      <p:sp>
        <p:nvSpPr>
          <p:cNvPr id="241" name="Google Shape;241;p7"/>
          <p:cNvSpPr txBox="1"/>
          <p:nvPr/>
        </p:nvSpPr>
        <p:spPr>
          <a:xfrm>
            <a:off x="8110728" y="5312664"/>
            <a:ext cx="3044952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Coordinator connects the student with appropriate support</a:t>
            </a:r>
            <a:endParaRPr/>
          </a:p>
        </p:txBody>
      </p:sp>
      <p:sp>
        <p:nvSpPr>
          <p:cNvPr id="242" name="Google Shape;242;p7"/>
          <p:cNvSpPr txBox="1"/>
          <p:nvPr/>
        </p:nvSpPr>
        <p:spPr>
          <a:xfrm>
            <a:off x="868680" y="4800600"/>
            <a:ext cx="65838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46566D"/>
                </a:solidFill>
                <a:latin typeface="Arial"/>
                <a:ea typeface="Arial"/>
                <a:cs typeface="Arial"/>
                <a:sym typeface="Arial"/>
              </a:rPr>
              <a:t>The goal is visibility + response.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A student can only benefit from skills if </a:t>
            </a:r>
            <a:r>
              <a:rPr b="0" i="0" lang="en-US" sz="15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they</a:t>
            </a:r>
            <a:r>
              <a:rPr b="0" i="0" lang="en-US" sz="15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 stay enrolled long enough to use.</a:t>
            </a:r>
            <a:endParaRPr/>
          </a:p>
        </p:txBody>
      </p:sp>
      <p:sp>
        <p:nvSpPr>
          <p:cNvPr id="243" name="Google Shape;243;p7"/>
          <p:cNvSpPr/>
          <p:nvPr/>
        </p:nvSpPr>
        <p:spPr>
          <a:xfrm>
            <a:off x="438912" y="6510528"/>
            <a:ext cx="11301984" cy="10972"/>
          </a:xfrm>
          <a:prstGeom prst="rect">
            <a:avLst/>
          </a:prstGeom>
          <a:solidFill>
            <a:srgbClr val="DCDCD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 txBox="1"/>
          <p:nvPr/>
        </p:nvSpPr>
        <p:spPr>
          <a:xfrm>
            <a:off x="11292840" y="6547104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 txBox="1"/>
          <p:nvPr/>
        </p:nvSpPr>
        <p:spPr>
          <a:xfrm>
            <a:off x="594360" y="566928"/>
            <a:ext cx="109728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From CCA practice to a Colorado-scale opportunity</a:t>
            </a:r>
            <a:endParaRPr/>
          </a:p>
        </p:txBody>
      </p:sp>
      <p:sp>
        <p:nvSpPr>
          <p:cNvPr id="254" name="Google Shape;254;p8"/>
          <p:cNvSpPr txBox="1"/>
          <p:nvPr/>
        </p:nvSpPr>
        <p:spPr>
          <a:xfrm>
            <a:off x="612648" y="1170432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8"/>
          <p:cNvSpPr/>
          <p:nvPr/>
        </p:nvSpPr>
        <p:spPr>
          <a:xfrm>
            <a:off x="594360" y="1737360"/>
            <a:ext cx="5166360" cy="3611880"/>
          </a:xfrm>
          <a:prstGeom prst="roundRect">
            <a:avLst>
              <a:gd fmla="val 16667" name="adj"/>
            </a:avLst>
          </a:prstGeom>
          <a:solidFill>
            <a:srgbClr val="E8EFFA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594360" y="1737360"/>
            <a:ext cx="73152" cy="361188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795528" y="1901952"/>
            <a:ext cx="478231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CCA HAS SHOWN A PRACTICAL MODEL</a:t>
            </a:r>
            <a:endParaRPr/>
          </a:p>
        </p:txBody>
      </p:sp>
      <p:sp>
        <p:nvSpPr>
          <p:cNvPr id="258" name="Google Shape;258;p8"/>
          <p:cNvSpPr txBox="1"/>
          <p:nvPr/>
        </p:nvSpPr>
        <p:spPr>
          <a:xfrm>
            <a:off x="795525" y="2697476"/>
            <a:ext cx="47823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1600">
                <a:solidFill>
                  <a:srgbClr val="5A5A5A"/>
                </a:solidFill>
              </a:rPr>
              <a:t>Evaluated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 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approved program learning outcomes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Translate them using employer-facing language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Validate with faculty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Put the skills in students’ 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hands</a:t>
            </a: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 through assignments, and program mapping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Identify barriers and route support</a:t>
            </a:r>
            <a:endParaRPr/>
          </a:p>
        </p:txBody>
      </p:sp>
      <p:sp>
        <p:nvSpPr>
          <p:cNvPr id="259" name="Google Shape;259;p8"/>
          <p:cNvSpPr/>
          <p:nvPr/>
        </p:nvSpPr>
        <p:spPr>
          <a:xfrm>
            <a:off x="6126480" y="1737360"/>
            <a:ext cx="5440680" cy="3611880"/>
          </a:xfrm>
          <a:prstGeom prst="roundRect">
            <a:avLst>
              <a:gd fmla="val 16667" name="adj"/>
            </a:avLst>
          </a:prstGeom>
          <a:solidFill>
            <a:srgbClr val="EAF4E5"/>
          </a:solidFill>
          <a:ln cap="flat" cmpd="sng" w="12700">
            <a:solidFill>
              <a:srgbClr val="DCE0E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8"/>
          <p:cNvSpPr/>
          <p:nvPr/>
        </p:nvSpPr>
        <p:spPr>
          <a:xfrm>
            <a:off x="6126480" y="1737360"/>
            <a:ext cx="73152" cy="361188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8"/>
          <p:cNvSpPr txBox="1"/>
          <p:nvPr/>
        </p:nvSpPr>
        <p:spPr>
          <a:xfrm>
            <a:off x="6327648" y="1901952"/>
            <a:ext cx="50566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WHAT THIS POSITIONS US TO BUILD</a:t>
            </a:r>
            <a:endParaRPr/>
          </a:p>
        </p:txBody>
      </p:sp>
      <p:sp>
        <p:nvSpPr>
          <p:cNvPr id="262" name="Google Shape;262;p8"/>
          <p:cNvSpPr txBox="1"/>
          <p:nvPr/>
        </p:nvSpPr>
        <p:spPr>
          <a:xfrm>
            <a:off x="6327650" y="2697476"/>
            <a:ext cx="50565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Colorado Skills Forward pilot participation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Learning and Employment Records (LERs)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Skill evidence in the Colorado Talent Marketplace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Stronger connections between education, employers, and students</a:t>
            </a:r>
            <a:b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• A clearer way for students to tell their story</a:t>
            </a:r>
            <a:endParaRPr/>
          </a:p>
        </p:txBody>
      </p:sp>
      <p:sp>
        <p:nvSpPr>
          <p:cNvPr id="263" name="Google Shape;263;p8"/>
          <p:cNvSpPr txBox="1"/>
          <p:nvPr/>
        </p:nvSpPr>
        <p:spPr>
          <a:xfrm>
            <a:off x="914400" y="5623560"/>
            <a:ext cx="10378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A6192E"/>
                </a:solidFill>
                <a:latin typeface="Arial"/>
                <a:ea typeface="Arial"/>
                <a:cs typeface="Arial"/>
                <a:sym typeface="Arial"/>
              </a:rPr>
              <a:t>The future opportunity: close the gap between what students know and what they can prove they know.</a:t>
            </a:r>
            <a:endParaRPr/>
          </a:p>
        </p:txBody>
      </p:sp>
      <p:sp>
        <p:nvSpPr>
          <p:cNvPr id="264" name="Google Shape;264;p8"/>
          <p:cNvSpPr/>
          <p:nvPr/>
        </p:nvSpPr>
        <p:spPr>
          <a:xfrm>
            <a:off x="438912" y="6510528"/>
            <a:ext cx="11301984" cy="10972"/>
          </a:xfrm>
          <a:prstGeom prst="rect">
            <a:avLst/>
          </a:prstGeom>
          <a:solidFill>
            <a:srgbClr val="DCDCD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8"/>
          <p:cNvSpPr txBox="1"/>
          <p:nvPr/>
        </p:nvSpPr>
        <p:spPr>
          <a:xfrm>
            <a:off x="11292840" y="6547104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3374B"/>
                </a:solidFill>
                <a:latin typeface="Play"/>
                <a:ea typeface="Play"/>
                <a:cs typeface="Play"/>
                <a:sym typeface="Play"/>
              </a:rPr>
              <a:t>A repeatable process: translate what you already have</a:t>
            </a:r>
            <a:endParaRPr/>
          </a:p>
        </p:txBody>
      </p:sp>
      <p:sp>
        <p:nvSpPr>
          <p:cNvPr id="272" name="Google Shape;272;p9"/>
          <p:cNvSpPr txBox="1"/>
          <p:nvPr/>
        </p:nvSpPr>
        <p:spPr>
          <a:xfrm>
            <a:off x="658368" y="1024128"/>
            <a:ext cx="1069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"/>
          <p:cNvSpPr/>
          <p:nvPr/>
        </p:nvSpPr>
        <p:spPr>
          <a:xfrm>
            <a:off x="640080" y="1600200"/>
            <a:ext cx="3429000" cy="1874519"/>
          </a:xfrm>
          <a:prstGeom prst="roundRect">
            <a:avLst>
              <a:gd fmla="val 16667" name="adj"/>
            </a:avLst>
          </a:prstGeom>
          <a:solidFill>
            <a:srgbClr val="F2F6F7"/>
          </a:solidFill>
          <a:ln cap="flat" cmpd="sng" w="15225">
            <a:solidFill>
              <a:srgbClr val="D7DF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841247" y="1801368"/>
            <a:ext cx="502920" cy="502920"/>
          </a:xfrm>
          <a:prstGeom prst="ellipse">
            <a:avLst/>
          </a:prstGeom>
          <a:solidFill>
            <a:srgbClr val="2A808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75" name="Google Shape;275;p9"/>
          <p:cNvSpPr txBox="1"/>
          <p:nvPr/>
        </p:nvSpPr>
        <p:spPr>
          <a:xfrm>
            <a:off x="1344167" y="1771119"/>
            <a:ext cx="2693045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3374B"/>
                </a:solidFill>
                <a:latin typeface="Arial"/>
                <a:ea typeface="Arial"/>
                <a:cs typeface="Arial"/>
                <a:sym typeface="Arial"/>
              </a:rPr>
              <a:t>Review approved PLOs</a:t>
            </a:r>
            <a:endParaRPr/>
          </a:p>
        </p:txBody>
      </p:sp>
      <p:sp>
        <p:nvSpPr>
          <p:cNvPr id="276" name="Google Shape;276;p9"/>
          <p:cNvSpPr txBox="1"/>
          <p:nvPr/>
        </p:nvSpPr>
        <p:spPr>
          <a:xfrm>
            <a:off x="868680" y="2377440"/>
            <a:ext cx="2971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  <a:t>Use existing program review or accreditation documents.</a:t>
            </a:r>
            <a:endParaRPr/>
          </a:p>
        </p:txBody>
      </p:sp>
      <p:sp>
        <p:nvSpPr>
          <p:cNvPr id="277" name="Google Shape;277;p9"/>
          <p:cNvSpPr/>
          <p:nvPr/>
        </p:nvSpPr>
        <p:spPr>
          <a:xfrm>
            <a:off x="4343400" y="1600200"/>
            <a:ext cx="3429000" cy="1874519"/>
          </a:xfrm>
          <a:prstGeom prst="roundRect">
            <a:avLst>
              <a:gd fmla="val 16667" name="adj"/>
            </a:avLst>
          </a:prstGeom>
          <a:solidFill>
            <a:srgbClr val="F2F6F7"/>
          </a:solidFill>
          <a:ln cap="flat" cmpd="sng" w="15225">
            <a:solidFill>
              <a:srgbClr val="D7DF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4544568" y="1801368"/>
            <a:ext cx="502920" cy="502920"/>
          </a:xfrm>
          <a:prstGeom prst="ellipse">
            <a:avLst/>
          </a:prstGeom>
          <a:solidFill>
            <a:srgbClr val="2A808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79" name="Google Shape;279;p9"/>
          <p:cNvSpPr txBox="1"/>
          <p:nvPr/>
        </p:nvSpPr>
        <p:spPr>
          <a:xfrm>
            <a:off x="5166360" y="1783080"/>
            <a:ext cx="2423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3374B"/>
                </a:solidFill>
                <a:latin typeface="Arial"/>
                <a:ea typeface="Arial"/>
                <a:cs typeface="Arial"/>
                <a:sym typeface="Arial"/>
              </a:rPr>
              <a:t>Extract the skill</a:t>
            </a:r>
            <a:endParaRPr/>
          </a:p>
        </p:txBody>
      </p:sp>
      <p:sp>
        <p:nvSpPr>
          <p:cNvPr id="280" name="Google Shape;280;p9"/>
          <p:cNvSpPr txBox="1"/>
          <p:nvPr/>
        </p:nvSpPr>
        <p:spPr>
          <a:xfrm>
            <a:off x="4572000" y="2377440"/>
            <a:ext cx="2971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  <a:t>Strip academic framing. Use noun and verb phrases.</a:t>
            </a:r>
            <a:endParaRPr/>
          </a:p>
        </p:txBody>
      </p:sp>
      <p:sp>
        <p:nvSpPr>
          <p:cNvPr id="281" name="Google Shape;281;p9"/>
          <p:cNvSpPr/>
          <p:nvPr/>
        </p:nvSpPr>
        <p:spPr>
          <a:xfrm>
            <a:off x="8046720" y="1600200"/>
            <a:ext cx="3429000" cy="1874519"/>
          </a:xfrm>
          <a:prstGeom prst="roundRect">
            <a:avLst>
              <a:gd fmla="val 16667" name="adj"/>
            </a:avLst>
          </a:prstGeom>
          <a:solidFill>
            <a:srgbClr val="F2F6F7"/>
          </a:solidFill>
          <a:ln cap="flat" cmpd="sng" w="15225">
            <a:solidFill>
              <a:srgbClr val="D7DF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9"/>
          <p:cNvSpPr/>
          <p:nvPr/>
        </p:nvSpPr>
        <p:spPr>
          <a:xfrm>
            <a:off x="8247888" y="1801368"/>
            <a:ext cx="502920" cy="502920"/>
          </a:xfrm>
          <a:prstGeom prst="ellipse">
            <a:avLst/>
          </a:prstGeom>
          <a:solidFill>
            <a:srgbClr val="2A808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283" name="Google Shape;283;p9"/>
          <p:cNvSpPr txBox="1"/>
          <p:nvPr/>
        </p:nvSpPr>
        <p:spPr>
          <a:xfrm>
            <a:off x="8869680" y="1783080"/>
            <a:ext cx="2423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3374B"/>
                </a:solidFill>
                <a:latin typeface="Arial"/>
                <a:ea typeface="Arial"/>
                <a:cs typeface="Arial"/>
                <a:sym typeface="Arial"/>
              </a:rPr>
              <a:t>Check credential level</a:t>
            </a:r>
            <a:endParaRPr/>
          </a:p>
        </p:txBody>
      </p:sp>
      <p:sp>
        <p:nvSpPr>
          <p:cNvPr id="284" name="Google Shape;284;p9"/>
          <p:cNvSpPr txBox="1"/>
          <p:nvPr/>
        </p:nvSpPr>
        <p:spPr>
          <a:xfrm>
            <a:off x="8275320" y="2377440"/>
            <a:ext cx="2971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  <a:t>Certificate = entry-level; AAS = applied scope; BAS = leadership, evaluation, or advanced judgment.</a:t>
            </a:r>
            <a:endParaRPr/>
          </a:p>
        </p:txBody>
      </p:sp>
      <p:sp>
        <p:nvSpPr>
          <p:cNvPr id="285" name="Google Shape;285;p9"/>
          <p:cNvSpPr/>
          <p:nvPr/>
        </p:nvSpPr>
        <p:spPr>
          <a:xfrm>
            <a:off x="640080" y="3703320"/>
            <a:ext cx="5257800" cy="1874519"/>
          </a:xfrm>
          <a:prstGeom prst="roundRect">
            <a:avLst>
              <a:gd fmla="val 16667" name="adj"/>
            </a:avLst>
          </a:prstGeom>
          <a:solidFill>
            <a:srgbClr val="F2F6F7"/>
          </a:solidFill>
          <a:ln cap="flat" cmpd="sng" w="15225">
            <a:solidFill>
              <a:srgbClr val="D7DF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9"/>
          <p:cNvSpPr/>
          <p:nvPr/>
        </p:nvSpPr>
        <p:spPr>
          <a:xfrm>
            <a:off x="841247" y="3904487"/>
            <a:ext cx="502920" cy="502920"/>
          </a:xfrm>
          <a:prstGeom prst="ellipse">
            <a:avLst/>
          </a:prstGeom>
          <a:solidFill>
            <a:srgbClr val="2A808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287" name="Google Shape;287;p9"/>
          <p:cNvSpPr txBox="1"/>
          <p:nvPr/>
        </p:nvSpPr>
        <p:spPr>
          <a:xfrm>
            <a:off x="1463040" y="3886200"/>
            <a:ext cx="4251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3374B"/>
                </a:solidFill>
                <a:latin typeface="Arial"/>
                <a:ea typeface="Arial"/>
                <a:cs typeface="Arial"/>
                <a:sym typeface="Arial"/>
              </a:rPr>
              <a:t>Add industry terms</a:t>
            </a:r>
            <a:endParaRPr/>
          </a:p>
        </p:txBody>
      </p:sp>
      <p:sp>
        <p:nvSpPr>
          <p:cNvPr id="288" name="Google Shape;288;p9"/>
          <p:cNvSpPr txBox="1"/>
          <p:nvPr/>
        </p:nvSpPr>
        <p:spPr>
          <a:xfrm>
            <a:off x="868680" y="4480559"/>
            <a:ext cx="480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  <a:t>Use certification, regulatory, or employer language where it exists.</a:t>
            </a:r>
            <a:b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  <a:t>(Advisory boards, job </a:t>
            </a:r>
            <a:r>
              <a:rPr lang="en-US" sz="1500">
                <a:solidFill>
                  <a:srgbClr val="37414B"/>
                </a:solidFill>
              </a:rPr>
              <a:t>postings for actual job seekers)</a:t>
            </a:r>
            <a:endParaRPr/>
          </a:p>
        </p:txBody>
      </p:sp>
      <p:sp>
        <p:nvSpPr>
          <p:cNvPr id="289" name="Google Shape;289;p9"/>
          <p:cNvSpPr/>
          <p:nvPr/>
        </p:nvSpPr>
        <p:spPr>
          <a:xfrm>
            <a:off x="6172200" y="3703320"/>
            <a:ext cx="5303520" cy="1874519"/>
          </a:xfrm>
          <a:prstGeom prst="roundRect">
            <a:avLst>
              <a:gd fmla="val 16667" name="adj"/>
            </a:avLst>
          </a:prstGeom>
          <a:solidFill>
            <a:srgbClr val="F2F6F7"/>
          </a:solidFill>
          <a:ln cap="flat" cmpd="sng" w="15225">
            <a:solidFill>
              <a:srgbClr val="D7DF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6373368" y="3904487"/>
            <a:ext cx="502920" cy="502920"/>
          </a:xfrm>
          <a:prstGeom prst="ellipse">
            <a:avLst/>
          </a:prstGeom>
          <a:solidFill>
            <a:srgbClr val="2A808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291" name="Google Shape;291;p9"/>
          <p:cNvSpPr txBox="1"/>
          <p:nvPr/>
        </p:nvSpPr>
        <p:spPr>
          <a:xfrm>
            <a:off x="6995160" y="3886200"/>
            <a:ext cx="429767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3374B"/>
                </a:solidFill>
                <a:latin typeface="Arial"/>
                <a:ea typeface="Arial"/>
                <a:cs typeface="Arial"/>
                <a:sym typeface="Arial"/>
              </a:rPr>
              <a:t>Validate with faculty</a:t>
            </a:r>
            <a:endParaRPr/>
          </a:p>
        </p:txBody>
      </p:sp>
      <p:sp>
        <p:nvSpPr>
          <p:cNvPr id="292" name="Google Shape;292;p9"/>
          <p:cNvSpPr txBox="1"/>
          <p:nvPr/>
        </p:nvSpPr>
        <p:spPr>
          <a:xfrm>
            <a:off x="6400800" y="4480559"/>
            <a:ext cx="48463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37414B"/>
                </a:solidFill>
                <a:latin typeface="Arial"/>
                <a:ea typeface="Arial"/>
                <a:cs typeface="Arial"/>
                <a:sym typeface="Arial"/>
              </a:rPr>
              <a:t>Use a working document and track-changes feedback.</a:t>
            </a:r>
            <a:endParaRPr/>
          </a:p>
        </p:txBody>
      </p:sp>
      <p:sp>
        <p:nvSpPr>
          <p:cNvPr id="293" name="Google Shape;293;p9"/>
          <p:cNvSpPr txBox="1"/>
          <p:nvPr/>
        </p:nvSpPr>
        <p:spPr>
          <a:xfrm>
            <a:off x="777240" y="5833872"/>
            <a:ext cx="10424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A8084"/>
                </a:solidFill>
                <a:latin typeface="Calibri"/>
                <a:ea typeface="Calibri"/>
                <a:cs typeface="Calibri"/>
                <a:sym typeface="Calibri"/>
              </a:rPr>
              <a:t>Translation, not standardization: use industry language so students can recognize themselves in the work.</a:t>
            </a:r>
            <a:endParaRPr/>
          </a:p>
        </p:txBody>
      </p:sp>
      <p:sp>
        <p:nvSpPr>
          <p:cNvPr id="294" name="Google Shape;294;p9"/>
          <p:cNvSpPr txBox="1"/>
          <p:nvPr/>
        </p:nvSpPr>
        <p:spPr>
          <a:xfrm>
            <a:off x="11475720" y="640080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828C96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 txBox="1"/>
          <p:nvPr/>
        </p:nvSpPr>
        <p:spPr>
          <a:xfrm>
            <a:off x="777240" y="1234440"/>
            <a:ext cx="106527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4576C6"/>
                </a:solidFill>
                <a:latin typeface="Arial"/>
                <a:ea typeface="Arial"/>
                <a:cs typeface="Arial"/>
                <a:sym typeface="Arial"/>
              </a:rPr>
              <a:t>Identifying skills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46566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67AB46"/>
                </a:solidFill>
                <a:latin typeface="Arial"/>
                <a:ea typeface="Arial"/>
                <a:cs typeface="Arial"/>
                <a:sym typeface="Arial"/>
              </a:rPr>
              <a:t>naming support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46566D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A6192E"/>
                </a:solidFill>
                <a:latin typeface="Arial"/>
                <a:ea typeface="Arial"/>
                <a:cs typeface="Arial"/>
                <a:sym typeface="Arial"/>
              </a:rPr>
              <a:t>student success</a:t>
            </a: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1097280" y="4754880"/>
            <a:ext cx="10012680" cy="960120"/>
          </a:xfrm>
          <a:prstGeom prst="rect">
            <a:avLst/>
          </a:prstGeom>
          <a:solidFill>
            <a:srgbClr val="A6192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1280160" y="5001768"/>
            <a:ext cx="9646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Questions: How might this fit your context?</a:t>
            </a:r>
            <a:endParaRPr/>
          </a:p>
        </p:txBody>
      </p:sp>
      <p:sp>
        <p:nvSpPr>
          <p:cNvPr id="306" name="Google Shape;306;p10"/>
          <p:cNvSpPr/>
          <p:nvPr/>
        </p:nvSpPr>
        <p:spPr>
          <a:xfrm>
            <a:off x="438912" y="6510528"/>
            <a:ext cx="11301984" cy="10972"/>
          </a:xfrm>
          <a:prstGeom prst="rect">
            <a:avLst/>
          </a:prstGeom>
          <a:solidFill>
            <a:srgbClr val="DCDCD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11292840" y="6547104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"/>
          <p:cNvSpPr/>
          <p:nvPr/>
        </p:nvSpPr>
        <p:spPr>
          <a:xfrm>
            <a:off x="438912" y="228600"/>
            <a:ext cx="3566160" cy="45720"/>
          </a:xfrm>
          <a:prstGeom prst="rect">
            <a:avLst/>
          </a:prstGeom>
          <a:solidFill>
            <a:srgbClr val="4576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1"/>
          <p:cNvSpPr/>
          <p:nvPr/>
        </p:nvSpPr>
        <p:spPr>
          <a:xfrm>
            <a:off x="4123944" y="228600"/>
            <a:ext cx="3566160" cy="45720"/>
          </a:xfrm>
          <a:prstGeom prst="rect">
            <a:avLst/>
          </a:prstGeom>
          <a:solidFill>
            <a:srgbClr val="46566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1"/>
          <p:cNvSpPr/>
          <p:nvPr/>
        </p:nvSpPr>
        <p:spPr>
          <a:xfrm>
            <a:off x="7808976" y="228600"/>
            <a:ext cx="3566160" cy="45720"/>
          </a:xfrm>
          <a:prstGeom prst="rect">
            <a:avLst/>
          </a:prstGeom>
          <a:solidFill>
            <a:srgbClr val="67AB4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1"/>
          <p:cNvSpPr/>
          <p:nvPr/>
        </p:nvSpPr>
        <p:spPr>
          <a:xfrm>
            <a:off x="457200" y="1691640"/>
            <a:ext cx="11274552" cy="3794760"/>
          </a:xfrm>
          <a:prstGeom prst="rect">
            <a:avLst/>
          </a:prstGeom>
          <a:solidFill>
            <a:srgbClr val="A6192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1"/>
          <p:cNvSpPr txBox="1"/>
          <p:nvPr/>
        </p:nvSpPr>
        <p:spPr>
          <a:xfrm>
            <a:off x="3793649" y="3188700"/>
            <a:ext cx="4779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Misty G. Hull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Dean of Academic Success for Allied Health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Community College of Aurora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Misty.Hull@ccaurora.edu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