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2" r:id="rId2"/>
    <p:sldMasterId id="2147483664" r:id="rId3"/>
  </p:sldMasterIdLst>
  <p:notesMasterIdLst>
    <p:notesMasterId r:id="rId26"/>
  </p:notesMasterIdLst>
  <p:handoutMasterIdLst>
    <p:handoutMasterId r:id="rId27"/>
  </p:handoutMasterIdLst>
  <p:sldIdLst>
    <p:sldId id="256" r:id="rId4"/>
    <p:sldId id="440" r:id="rId5"/>
    <p:sldId id="433" r:id="rId6"/>
    <p:sldId id="443" r:id="rId7"/>
    <p:sldId id="257" r:id="rId8"/>
    <p:sldId id="258" r:id="rId9"/>
    <p:sldId id="259" r:id="rId10"/>
    <p:sldId id="260" r:id="rId11"/>
    <p:sldId id="261" r:id="rId12"/>
    <p:sldId id="262" r:id="rId13"/>
    <p:sldId id="263" r:id="rId14"/>
    <p:sldId id="264" r:id="rId15"/>
    <p:sldId id="441" r:id="rId16"/>
    <p:sldId id="265" r:id="rId17"/>
    <p:sldId id="442" r:id="rId18"/>
    <p:sldId id="270" r:id="rId19"/>
    <p:sldId id="269" r:id="rId20"/>
    <p:sldId id="271" r:id="rId21"/>
    <p:sldId id="272" r:id="rId22"/>
    <p:sldId id="273" r:id="rId23"/>
    <p:sldId id="444" r:id="rId24"/>
    <p:sldId id="274" r:id="rId25"/>
  </p:sldIdLst>
  <p:sldSz cx="12192000" cy="6858000"/>
  <p:notesSz cx="7102475" cy="93884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4F6B"/>
    <a:srgbClr val="F4B23A"/>
    <a:srgbClr val="FFF2D5"/>
    <a:srgbClr val="AE8653"/>
    <a:srgbClr val="F5F7FA"/>
    <a:srgbClr val="0B6D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49" autoAdjust="0"/>
    <p:restoredTop sz="95878" autoAdjust="0"/>
  </p:normalViewPr>
  <p:slideViewPr>
    <p:cSldViewPr snapToGrid="0" snapToObjects="1">
      <p:cViewPr varScale="1">
        <p:scale>
          <a:sx n="107" d="100"/>
          <a:sy n="107" d="100"/>
        </p:scale>
        <p:origin x="396" y="102"/>
      </p:cViewPr>
      <p:guideLst/>
    </p:cSldViewPr>
  </p:slideViewPr>
  <p:notesTextViewPr>
    <p:cViewPr>
      <p:scale>
        <a:sx n="1" d="1"/>
        <a:sy n="1" d="1"/>
      </p:scale>
      <p:origin x="0" y="0"/>
    </p:cViewPr>
  </p:notesTextViewPr>
  <p:notesViewPr>
    <p:cSldViewPr snapToGrid="0" snapToObjects="1">
      <p:cViewPr varScale="1">
        <p:scale>
          <a:sx n="72" d="100"/>
          <a:sy n="72" d="100"/>
        </p:scale>
        <p:origin x="165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0549E8-4DEC-69E0-2AE2-DCB9E520998E}"/>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080B3EA6-7CD8-9DB7-3807-3133A981FA50}"/>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21AAFC0-998B-DB89-4567-A57968CDAFC5}"/>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F10B6A0-5C21-47FC-896D-FAC6B66C3601}" type="slidenum">
              <a:rPr lang="en-US" smtClean="0"/>
              <a:t>‹#›</a:t>
            </a:fld>
            <a:endParaRPr lang="en-US"/>
          </a:p>
        </p:txBody>
      </p:sp>
    </p:spTree>
    <p:extLst>
      <p:ext uri="{BB962C8B-B14F-4D97-AF65-F5344CB8AC3E}">
        <p14:creationId xmlns:p14="http://schemas.microsoft.com/office/powerpoint/2010/main" val="28316094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61958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0:00–0:01 | Welcome. Frame the workshop as a capacity-building story at two levels: staff and learners.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06674-180F-D1B1-D51A-7D4030D28B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EE7D9D-DC59-151F-B6F3-FAACA0953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043C34-6D92-3AFC-ABD3-9352102D48F9}"/>
              </a:ext>
            </a:extLst>
          </p:cNvPr>
          <p:cNvSpPr>
            <a:spLocks noGrp="1"/>
          </p:cNvSpPr>
          <p:nvPr>
            <p:ph type="body" idx="1"/>
          </p:nvPr>
        </p:nvSpPr>
        <p:spPr/>
        <p:txBody>
          <a:bodyPr/>
          <a:lstStyle/>
          <a:p>
            <a:pPr rtl="0">
              <a:spcBef>
                <a:spcPts val="0"/>
              </a:spcBef>
              <a:spcAft>
                <a:spcPts val="0"/>
              </a:spcAft>
            </a:pPr>
            <a:br>
              <a:rPr lang="en-US" sz="1800" b="1" kern="100" dirty="0">
                <a:effectLst/>
                <a:latin typeface="Times New Roman" panose="02020603050405020304" pitchFamily="18" charset="0"/>
                <a:ea typeface="Aptos" panose="020B0004020202020204" pitchFamily="34" charset="0"/>
                <a:cs typeface="Times New Roman" panose="02020603050405020304" pitchFamily="18" charset="0"/>
              </a:rPr>
            </a:b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rtl="0">
              <a:spcBef>
                <a:spcPts val="0"/>
              </a:spcBef>
              <a:spcAft>
                <a:spcPts val="0"/>
              </a:spcAft>
            </a:pPr>
            <a:br>
              <a:rPr lang="en-US" b="0" dirty="0">
                <a:effectLst/>
              </a:rPr>
            </a:br>
            <a:br>
              <a:rPr lang="en-US" b="0" dirty="0">
                <a:effectLst/>
              </a:rPr>
            </a:br>
            <a:endParaRPr lang="en-US" dirty="0"/>
          </a:p>
        </p:txBody>
      </p:sp>
      <p:sp>
        <p:nvSpPr>
          <p:cNvPr id="4" name="Slide Number Placeholder 3">
            <a:extLst>
              <a:ext uri="{FF2B5EF4-FFF2-40B4-BE49-F238E27FC236}">
                <a16:creationId xmlns:a16="http://schemas.microsoft.com/office/drawing/2014/main" id="{DF9956FA-8B60-9E80-A958-ED9BFD0403DA}"/>
              </a:ext>
            </a:extLst>
          </p:cNvPr>
          <p:cNvSpPr>
            <a:spLocks noGrp="1"/>
          </p:cNvSpPr>
          <p:nvPr>
            <p:ph type="sldNum" sz="quarter" idx="5"/>
          </p:nvPr>
        </p:nvSpPr>
        <p:spPr/>
        <p:txBody>
          <a:bodyPr/>
          <a:lstStyle/>
          <a:p>
            <a:fld id="{8317A1AA-9615-4275-A26D-95591604772D}" type="slidenum">
              <a:rPr lang="en-US" smtClean="0"/>
              <a:t>2</a:t>
            </a:fld>
            <a:endParaRPr lang="en-US" dirty="0"/>
          </a:p>
        </p:txBody>
      </p:sp>
    </p:spTree>
    <p:extLst>
      <p:ext uri="{BB962C8B-B14F-4D97-AF65-F5344CB8AC3E}">
        <p14:creationId xmlns:p14="http://schemas.microsoft.com/office/powerpoint/2010/main" val="2721655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10639-CDC5-4B92-CAF5-C0B3A0603D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CD768-4F21-5F35-E602-483EA25FB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77499-32AE-8664-EDF0-0BE6C67A18EB}"/>
              </a:ext>
            </a:extLst>
          </p:cNvPr>
          <p:cNvSpPr>
            <a:spLocks noGrp="1"/>
          </p:cNvSpPr>
          <p:nvPr>
            <p:ph type="body" idx="1"/>
          </p:nvPr>
        </p:nvSpPr>
        <p:spPr/>
        <p:txBody>
          <a:bodyPr/>
          <a:lstStyle/>
          <a:p>
            <a:br>
              <a:rPr lang="en-US" dirty="0"/>
            </a:br>
            <a:endParaRPr lang="en-US" dirty="0"/>
          </a:p>
        </p:txBody>
      </p:sp>
      <p:sp>
        <p:nvSpPr>
          <p:cNvPr id="4" name="Slide Number Placeholder 3">
            <a:extLst>
              <a:ext uri="{FF2B5EF4-FFF2-40B4-BE49-F238E27FC236}">
                <a16:creationId xmlns:a16="http://schemas.microsoft.com/office/drawing/2014/main" id="{AF15A850-EED2-9641-0874-6395944D0A57}"/>
              </a:ext>
            </a:extLst>
          </p:cNvPr>
          <p:cNvSpPr>
            <a:spLocks noGrp="1"/>
          </p:cNvSpPr>
          <p:nvPr>
            <p:ph type="sldNum" sz="quarter" idx="5"/>
          </p:nvPr>
        </p:nvSpPr>
        <p:spPr/>
        <p:txBody>
          <a:bodyPr/>
          <a:lstStyle/>
          <a:p>
            <a:fld id="{8317A1AA-9615-4275-A26D-95591604772D}" type="slidenum">
              <a:rPr lang="en-US" smtClean="0"/>
              <a:t>3</a:t>
            </a:fld>
            <a:endParaRPr lang="en-US" dirty="0"/>
          </a:p>
        </p:txBody>
      </p:sp>
    </p:spTree>
    <p:extLst>
      <p:ext uri="{BB962C8B-B14F-4D97-AF65-F5344CB8AC3E}">
        <p14:creationId xmlns:p14="http://schemas.microsoft.com/office/powerpoint/2010/main" val="973176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dirty="0">
                <a:solidFill>
                  <a:srgbClr val="000000"/>
                </a:solidFill>
              </a:rPr>
              <a:t>0:01–0:03 | State the central premise. Add the RW2-specific starting point: the WBL opportunity did not begin with a blank slate; it grew from an existing cybersecurity capstone that already taught a NIST CSF 2.0-based consulting process. Then move to staff capacity, learner capacity, and WBL opportunities.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0:03–0:05 | Poll by show of hands or live poll. Ask 2–3 people what has to exist between classroom learning and real client work. Listen for expertise, scope, coaching, quality, partnerships, and repeatable preparation.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dirty="0">
                <a:solidFill>
                  <a:srgbClr val="000000"/>
                </a:solidFill>
              </a:rPr>
              <a:t>0:05–0:08 | Introduce the opportunity, then make the curricular throughline explicit. Learners were not starting from zero: </a:t>
            </a:r>
            <a:r>
              <a:rPr lang="en-US" sz="1100" b="0" dirty="0">
                <a:solidFill>
                  <a:srgbClr val="000000"/>
                </a:solidFill>
              </a:rPr>
              <a:t>The hypothetical company scenarios </a:t>
            </a:r>
            <a:r>
              <a:rPr sz="1100" b="0" dirty="0">
                <a:solidFill>
                  <a:srgbClr val="000000"/>
                </a:solidFill>
              </a:rPr>
              <a:t>already placed them in simulated consulting engagement</a:t>
            </a:r>
            <a:r>
              <a:rPr lang="en-US" sz="1100" b="0" dirty="0">
                <a:solidFill>
                  <a:srgbClr val="000000"/>
                </a:solidFill>
              </a:rPr>
              <a:t>s</a:t>
            </a:r>
            <a:r>
              <a:rPr sz="1100" b="0" dirty="0">
                <a:solidFill>
                  <a:srgbClr val="000000"/>
                </a:solidFill>
              </a:rPr>
              <a:t>, using NIST CSF 2.0 as the analytical lens. The WBL design challenge was how to move that consulting practice into a responsible external role.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0:08–0:13 | Groups identify 3–5 staff roles or capabilities needed to support authentic WBL opportunities. Ask 2–3 tables to share one. Do not reveal Dr. Horn’s actual expanded role until the next slide.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0:13–0:16 | Brief research grounding. Use “dual professionalism” as the key term. Note that the adult-learner evidence base is smaller, but it consistently highlights coordination and organizational partnerships.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a:solidFill>
                  <a:srgbClr val="000000"/>
                </a:solidFill>
              </a:rPr>
              <a:t>0:16–0:19 | Introduce Dr. John Horn and Joy Vann-Newton as complementary capacity builders. Emphasize that Dr. Horn protected the technical throughline from RW2’s capstone/NIST-based preparation into World Cup and MOSOC content, while Joy built presentation readiness, logistics, and partner alignment. Ask: Which staff functions are essential when a classroom capstone becomes an external WBL experience?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dirty="0">
                <a:solidFill>
                  <a:srgbClr val="000000"/>
                </a:solidFill>
              </a:rPr>
              <a:t>0:19–0:24 | Groups make four design decisions: selection, orientation, practice, and support. Remind participants that the learners already know a simulated consulting process from the capstone. The question is what must be added before they can represent the organization with real external audiences. Ask 2–3 groups to report one choice.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dirty="0">
                <a:solidFill>
                  <a:srgbClr val="000000"/>
                </a:solidFill>
              </a:rPr>
              <a:t>0:24–0:27 | Reveal the actual transition architecture. First, Cyber Liaisons applied for the role based on a job description. Then explain the role-definition materials: handbook, code of conduct, field guide, approved scripts, hard stops, and escalation language. Highlight the Cybersecurity Assessment Form and the three-angle team exercise—business, consultant, owner—as a deliberate bridge from the </a:t>
            </a:r>
            <a:r>
              <a:rPr lang="en-US" sz="1100" b="0" dirty="0">
                <a:solidFill>
                  <a:srgbClr val="000000"/>
                </a:solidFill>
              </a:rPr>
              <a:t>simulated consulting scenarios</a:t>
            </a:r>
            <a:r>
              <a:rPr sz="1100" b="0" dirty="0">
                <a:solidFill>
                  <a:srgbClr val="000000"/>
                </a:solidFill>
              </a:rPr>
              <a:t> into external readiness. Close with paired planning, individual delivery, and live expert support. Video can play after this slide.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r>
              <a:t>0:27–0:29 | Before asking participants to act as Cyber Liaisons, introduce the four-part client-facing framework: Awareness, Assessment, Action, and Resiliency. Emphasize that the framework translates deeper cybersecurity and NIST-aligned thinking into practical organizational conversations; it does not make the liaisons technical consultants. Use this slide to equip the audience for the next case activity.</a:t>
            </a:r>
          </a:p>
        </p:txBody>
      </p:sp>
      <p:sp>
        <p:nvSpPr>
          <p:cNvPr id="4" name="Slide Number Placeholder 3"/>
          <p:cNvSpPr>
            <a:spLocks noGrp="1"/>
          </p:cNvSpPr>
          <p:nvPr>
            <p:ph type="sldNum" sz="quarter" idx="10"/>
          </p:nvPr>
        </p:nvSpPr>
        <p:spPr/>
        <p:txBody>
          <a:bodyPr/>
          <a:lstStyle/>
          <a:p>
            <a:r>
              <a:t>12</a:t>
            </a: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r>
              <a:t>0:29–0:33 | Put participants in the Cyber Liaison role. First, have them use Awareness → Assessment → Action → Resiliency to identify practical, awareness-level recommendations for the food-truck owner. Then introduce the boundary question: “Can you look at our network and tell me whether we’re secure?” Ask participants to vote before discussing. The goal is to test both application and professional judgment.</a:t>
            </a:r>
          </a:p>
        </p:txBody>
      </p:sp>
      <p:sp>
        <p:nvSpPr>
          <p:cNvPr id="4" name="Slide Number Placeholder 3"/>
          <p:cNvSpPr>
            <a:spLocks noGrp="1"/>
          </p:cNvSpPr>
          <p:nvPr>
            <p:ph type="sldNum" sz="quarter" idx="10"/>
          </p:nvPr>
        </p:nvSpPr>
        <p:spPr/>
        <p:txBody>
          <a:bodyPr/>
          <a:lstStyle/>
          <a:p>
            <a:r>
              <a:t>13</a:t>
            </a: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r>
              <a:t>0:33–0:37 | Reveal C. Emphasize that the correct response was trained—not left to improvisation. Connect the answer to the field guide, code of conduct, assessment practice, and escalation process. Reinforce: professional judgment includes knowing what not to do. Use the phrase “Pause • Document • Escalate,” then ask: Is knowing when NOT to act independently also a workforce competency?</a:t>
            </a:r>
          </a:p>
        </p:txBody>
      </p:sp>
      <p:sp>
        <p:nvSpPr>
          <p:cNvPr id="4" name="Slide Number Placeholder 3"/>
          <p:cNvSpPr>
            <a:spLocks noGrp="1"/>
          </p:cNvSpPr>
          <p:nvPr>
            <p:ph type="sldNum" sz="quarter" idx="10"/>
          </p:nvPr>
        </p:nvSpPr>
        <p:spPr/>
        <p:txBody>
          <a:bodyPr/>
          <a:lstStyle/>
          <a:p>
            <a:r>
              <a:t>14</a:t>
            </a: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dirty="0">
                <a:solidFill>
                  <a:srgbClr val="000000"/>
                </a:solidFill>
              </a:rPr>
              <a:t>0:40–0:42 | This is the throughline slide. On the learner side, show the actual progression: learner/graduate → Capstone</a:t>
            </a:r>
            <a:r>
              <a:rPr lang="en-US" sz="1100" b="0" dirty="0">
                <a:solidFill>
                  <a:srgbClr val="000000"/>
                </a:solidFill>
              </a:rPr>
              <a:t>/Simulated Consulting Scenarios</a:t>
            </a:r>
            <a:r>
              <a:rPr sz="1100" b="0" dirty="0">
                <a:solidFill>
                  <a:srgbClr val="000000"/>
                </a:solidFill>
              </a:rPr>
              <a:t> → application/selection → World Cup facilitation → additional responsibility → for some, MOSOC facilitation. On the staff side, emphasize continuity of technical content, NIST alignment, partner coordination, preparation, quality, and scope. Frame MOSOC as an additional WBL/training opportunity, not proof of a fully scaled system.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a:solidFill>
                  <a:srgbClr val="000000"/>
                </a:solidFill>
              </a:rPr>
              <a:t>0:37–0:40 | Ask first what learners gained that would be difficult to reproduce in class. Then reveal the documented outcomes, including structured assessment/action-planning practice and paid work experience. Clarify that business assessment completion and follow-up were not project success measures.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a:solidFill>
                  <a:srgbClr val="000000"/>
                </a:solidFill>
              </a:rPr>
              <a:t>0:42–0:43 | Research-to-case synthesis. Connect the two capacity levels to expansion: staff capacity supports learner capacity, and together they can create more WBL opportunities. Then introduce Cyber Conversations as an emerging in-house entrepreneurial platform. Distinguish finding WBL—outside organizations provide authentic work—from creating WBL—bringing appropriate cybersecurity awareness, readiness, or consulting engagements into Cyber Conversations and structuring supervised roles for RW2 students and graduates. End with the question: What work can we responsibly bring into our own organization and structure as supervised WBL?</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a:solidFill>
                  <a:srgbClr val="000000"/>
                </a:solidFill>
              </a:rPr>
              <a:t>0:43–0:45 | Give participants 60–90 seconds to write. The new first transfer move is curricular: what capstone, project, simulation, or authentic task already exists that could become the foundation? Then identify an organization/audience, a responsible learner task with a boundary, and the staff/tools/partner coordination needed.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a:solidFill>
                  <a:srgbClr val="000000"/>
                </a:solidFill>
              </a:rPr>
              <a:t>Close with the revised reflection question. Emphasize that RW2’s lesson is not “create a brand-new WBL program.” It is: identify the authentic practice already embedded in the curriculum, build the staff capacity and learner safeguards around it, then move it into real work carefully and iteratively.</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BB06E-6808-FCB7-E046-345CD621B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2DE4D-5F2F-47AE-034C-AD1B553CC8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7B25E-4E25-8070-8396-0993EA082245}"/>
              </a:ext>
            </a:extLst>
          </p:cNvPr>
          <p:cNvSpPr>
            <a:spLocks noGrp="1"/>
          </p:cNvSpPr>
          <p:nvPr>
            <p:ph type="body" idx="1"/>
          </p:nvPr>
        </p:nvSpPr>
        <p:spPr/>
        <p:txBody>
          <a:bodyPr/>
          <a:lstStyle/>
          <a:p>
            <a:r>
              <a:t>0:00–0:01 | Welcome. Frame the workshop as a capacity-building story at two levels: staff and learners.</a:t>
            </a:r>
          </a:p>
        </p:txBody>
      </p:sp>
      <p:sp>
        <p:nvSpPr>
          <p:cNvPr id="4" name="Slide Number Placeholder 3">
            <a:extLst>
              <a:ext uri="{FF2B5EF4-FFF2-40B4-BE49-F238E27FC236}">
                <a16:creationId xmlns:a16="http://schemas.microsoft.com/office/drawing/2014/main" id="{3B82371B-AE1B-7BFB-B317-0B943A382693}"/>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551244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wrap="square" lIns="18288" tIns="18288" rIns="18288" bIns="18288" anchor="t"/>
          <a:lstStyle/>
          <a:p>
            <a:pPr algn="l"/>
            <a:r>
              <a:rPr sz="1100" b="0">
                <a:solidFill>
                  <a:srgbClr val="000000"/>
                </a:solidFill>
              </a:rPr>
              <a:t>Reference slide. Internal case materials now include the Liaison Handbook, Field Guide, and Training Outcomes/WBL Competencies/NIST alignment document in addition to the World Cup case study. Keep available for Q&amp;A or leave-behind.</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6354C"/>
          </a:solidFill>
          <a:ln w="12700">
            <a:solidFill>
              <a:srgbClr val="16354C"/>
            </a:solidFill>
            <a:prstDash val="solid"/>
          </a:ln>
        </p:spPr>
        <p:txBody>
          <a:bodyPr/>
          <a:lstStyle/>
          <a:p>
            <a:endParaRPr lang="en-US"/>
          </a:p>
        </p:txBody>
      </p:sp>
      <p:sp>
        <p:nvSpPr>
          <p:cNvPr id="3" name="Shape 1"/>
          <p:cNvSpPr/>
          <p:nvPr/>
        </p:nvSpPr>
        <p:spPr>
          <a:xfrm>
            <a:off x="640080" y="6473952"/>
            <a:ext cx="10927080" cy="0"/>
          </a:xfrm>
          <a:prstGeom prst="line">
            <a:avLst/>
          </a:prstGeom>
          <a:noFill/>
          <a:ln w="12700">
            <a:solidFill>
              <a:srgbClr val="D9E1E8"/>
            </a:solidFill>
            <a:prstDash val="solid"/>
          </a:ln>
        </p:spPr>
        <p:txBody>
          <a:bodyPr/>
          <a:lstStyle/>
          <a:p>
            <a:endParaRPr lang="en-US"/>
          </a:p>
        </p:txBody>
      </p:sp>
      <p:sp>
        <p:nvSpPr>
          <p:cNvPr id="4" name="Text 2"/>
          <p:cNvSpPr/>
          <p:nvPr/>
        </p:nvSpPr>
        <p:spPr>
          <a:xfrm>
            <a:off x="658368" y="6510528"/>
            <a:ext cx="8961120" cy="164592"/>
          </a:xfrm>
          <a:prstGeom prst="rect">
            <a:avLst/>
          </a:prstGeom>
          <a:noFill/>
          <a:ln/>
        </p:spPr>
        <p:txBody>
          <a:bodyPr wrap="square" lIns="0" tIns="0" rIns="0" bIns="0" rtlCol="0" anchor="ctr"/>
          <a:lstStyle/>
          <a:p>
            <a:pPr marL="0" indent="0">
              <a:buNone/>
            </a:pPr>
            <a:r>
              <a:rPr lang="en-US" sz="880" dirty="0">
                <a:solidFill>
                  <a:srgbClr val="65717E"/>
                </a:solidFill>
                <a:latin typeface="Aptos" pitchFamily="34" charset="0"/>
                <a:ea typeface="Aptos" pitchFamily="34" charset="-122"/>
                <a:cs typeface="Aptos" pitchFamily="34" charset="-120"/>
              </a:rPr>
              <a:t>Beyond Instruction: Building Staff Capacity and Scaling Cybersecurity Work-Based Learning</a:t>
            </a:r>
            <a:endParaRPr lang="en-US" sz="880" dirty="0"/>
          </a:p>
        </p:txBody>
      </p:sp>
      <p:sp>
        <p:nvSpPr>
          <p:cNvPr id="25" name="Slide Number Placeholder 0"/>
          <p:cNvSpPr>
            <a:spLocks noGrp="1"/>
          </p:cNvSpPr>
          <p:nvPr>
            <p:ph type="sldNum" sz="quarter" idx="4294967295"/>
          </p:nvPr>
        </p:nvSpPr>
        <p:spPr>
          <a:xfrm>
            <a:off x="11567160" y="649224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00505-1216-9EC6-1F1C-CBD3100E49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424417-AF5D-B1AD-E1EB-578AC75A17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C9C157-A1CA-D361-1428-3502740EFDD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AFEA5F4-00B4-48CC-C85F-5F3D9FF00B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BF9059C-2063-C4DF-2600-A63BFB4418CB}"/>
              </a:ext>
            </a:extLst>
          </p:cNvPr>
          <p:cNvSpPr>
            <a:spLocks noGrp="1"/>
          </p:cNvSpPr>
          <p:nvPr>
            <p:ph type="sldNum" sz="quarter" idx="12"/>
          </p:nvPr>
        </p:nvSpPr>
        <p:spPr/>
        <p:txBody>
          <a:bodyPr/>
          <a:lstStyle/>
          <a:p>
            <a:fld id="{21F84A60-1B30-4F34-B4C6-1983D23E6051}" type="slidenum">
              <a:rPr lang="en-US" smtClean="0"/>
              <a:t>‹#›</a:t>
            </a:fld>
            <a:endParaRPr lang="en-US" dirty="0"/>
          </a:p>
        </p:txBody>
      </p:sp>
    </p:spTree>
    <p:extLst>
      <p:ext uri="{BB962C8B-B14F-4D97-AF65-F5344CB8AC3E}">
        <p14:creationId xmlns:p14="http://schemas.microsoft.com/office/powerpoint/2010/main" val="2069279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A08C-563F-5BB9-BF05-675C38EF91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AD5D33-061F-D67E-FC24-5E3E4A8D93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9D0631-DF0C-7619-8D12-195DBC7984F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E9B8CA2-2795-D905-B9E7-D53346971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DB48AE-B99E-14CF-1A44-AD6714A4C22D}"/>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61580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D138-09BB-92FF-6E42-0A2A328E74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224ECA-64D8-E1F2-52C4-BB681056BD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B4F36C-DBB7-C051-4E3A-D4316D5854D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ADC0182-337C-FD45-DA5C-565B5C391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7D29C8-E85F-97D2-ED8F-1B11685158EF}"/>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414565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9C918-6057-6699-C0F3-128C31491D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B1638F-6AF0-9226-B208-150D320BC6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388B31-2CC9-9E57-8A7A-5C249EF22C0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1B7577C-DA87-4434-7EB7-7B5A7D6479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CFE72B-787A-7C7B-61D6-FAA9ED02ADDC}"/>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776550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B61C1-4AB0-3373-42C0-2B91286C5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DF0933-D103-BC7D-AA79-72EBFB832B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B188AC-162B-1A8F-17B0-FDC7A2F95E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D72E49-9FEB-EEBA-B362-E5B4A35B2F3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5B324D9-52EA-183F-7BBB-BF0730B337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C07504-C96C-F647-2DBC-EAB679EA00DD}"/>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3989289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4EDB0-470D-6277-D9F8-0E16F2B593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9E1742-E8B8-9F50-7994-9E0A598F78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EB5EB3-C6B5-5BAF-9F85-31D2D44067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1098DE-744D-EB09-9BD4-C65F3EEB5A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66B539-A3B1-DE94-FBE9-95A1FF1238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8E2382-81D7-17F6-CB58-A34B54E7D2E6}"/>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BC6FB308-7475-6A4B-BD01-008B089657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FE088B-9376-3049-49B7-2F8EF227306C}"/>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3766449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D1C2-05F3-ACC7-203C-02C51C06FA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1CACB3-AECA-2665-74D4-55F87A419455}"/>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C1A2164-F956-63BC-FA13-4D29F2D9A2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FD31EA-B063-F0B7-A6C0-85160E3E09A3}"/>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1706882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992FD0-7F8F-172C-6B76-F43472AE0706}"/>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3A801D3B-4D0A-FE49-FDD1-C809A00379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14D7EB-2500-CD87-709E-400AD8292CEB}"/>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527616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D9858-190B-174C-41DA-1D302B579B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AF42A6-6D18-E2D7-93D2-751B206E8D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B78446-BC8C-1FD3-78D5-0FD5A26D21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97BA98-E06A-7A66-ECE7-83A5BE919E0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B21D850-1691-5F27-FB53-0368A9AF0A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FC7749-81E1-4E3E-9A97-B29C7859B279}"/>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3730510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A33AD-B286-7EB0-9552-B55A44B709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8DAEB7-DD10-112A-D7EA-CE513E479D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34DCC5-36C6-85DB-1DA5-AA45AE8E9A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B8A4AF-BE64-A888-1E9C-77F4C5DDAC5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E400E2F-EAF1-8C37-36D4-A25A991425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82AA82-AB40-728F-D9A3-EBE997506260}"/>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3339433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47318-E945-1496-089A-57AAA6B440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FADD15-55C2-918E-7B16-10CB40166F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2AE4BB-59FB-A751-951C-0976F9C253A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F975F68-6E27-11C2-520D-A2E487B472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531BC-0825-35B7-8EFC-12B59826E514}"/>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2729860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0A679B-5470-515B-2410-F1789EAB41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1DA1CD-A2CA-F0D4-DD7E-495960F976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975FA2-AE37-7141-89D6-9EA5728ADFD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CF32D4B-FDC2-DF84-753D-0F7CD6C27D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0EDF87-8A41-66E2-A8A6-BD7ECC93F5E2}"/>
              </a:ext>
            </a:extLst>
          </p:cNvPr>
          <p:cNvSpPr>
            <a:spLocks noGrp="1"/>
          </p:cNvSpPr>
          <p:nvPr>
            <p:ph type="sldNum" sz="quarter" idx="12"/>
          </p:nvPr>
        </p:nvSpPr>
        <p:spPr/>
        <p:txBody>
          <a:bodyPr/>
          <a:lstStyle/>
          <a:p>
            <a:fld id="{53A08F58-1382-4A5C-B87A-32BAFEA75C11}" type="slidenum">
              <a:rPr lang="en-US" smtClean="0"/>
              <a:t>‹#›</a:t>
            </a:fld>
            <a:endParaRPr lang="en-US"/>
          </a:p>
        </p:txBody>
      </p:sp>
    </p:spTree>
    <p:extLst>
      <p:ext uri="{BB962C8B-B14F-4D97-AF65-F5344CB8AC3E}">
        <p14:creationId xmlns:p14="http://schemas.microsoft.com/office/powerpoint/2010/main" val="2739086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2637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ASTER">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6354C"/>
          </a:solidFill>
          <a:ln w="12700">
            <a:solidFill>
              <a:srgbClr val="16354C"/>
            </a:solidFill>
            <a:prstDash val="solid"/>
          </a:ln>
        </p:spPr>
        <p:txBody>
          <a:bodyPr/>
          <a:lstStyle/>
          <a:p>
            <a:endParaRPr lang="en-US"/>
          </a:p>
        </p:txBody>
      </p:sp>
      <p:sp>
        <p:nvSpPr>
          <p:cNvPr id="3" name="Shape 1"/>
          <p:cNvSpPr/>
          <p:nvPr/>
        </p:nvSpPr>
        <p:spPr>
          <a:xfrm>
            <a:off x="640080" y="6473952"/>
            <a:ext cx="10927080" cy="0"/>
          </a:xfrm>
          <a:prstGeom prst="line">
            <a:avLst/>
          </a:prstGeom>
          <a:noFill/>
          <a:ln w="12700">
            <a:solidFill>
              <a:srgbClr val="D9E1E8"/>
            </a:solidFill>
            <a:prstDash val="solid"/>
          </a:ln>
        </p:spPr>
        <p:txBody>
          <a:bodyPr/>
          <a:lstStyle/>
          <a:p>
            <a:endParaRPr lang="en-US"/>
          </a:p>
        </p:txBody>
      </p:sp>
      <p:sp>
        <p:nvSpPr>
          <p:cNvPr id="4" name="Text 2"/>
          <p:cNvSpPr/>
          <p:nvPr/>
        </p:nvSpPr>
        <p:spPr>
          <a:xfrm>
            <a:off x="658368" y="6510528"/>
            <a:ext cx="8961120" cy="164592"/>
          </a:xfrm>
          <a:prstGeom prst="rect">
            <a:avLst/>
          </a:prstGeom>
          <a:noFill/>
          <a:ln/>
        </p:spPr>
        <p:txBody>
          <a:bodyPr wrap="square" lIns="0" tIns="0" rIns="0" bIns="0" rtlCol="0" anchor="ctr"/>
          <a:lstStyle/>
          <a:p>
            <a:pPr marL="0" indent="0">
              <a:buNone/>
            </a:pPr>
            <a:r>
              <a:rPr lang="en-US" sz="880" dirty="0">
                <a:solidFill>
                  <a:srgbClr val="65717E"/>
                </a:solidFill>
                <a:latin typeface="Aptos" pitchFamily="34" charset="0"/>
                <a:ea typeface="Aptos" pitchFamily="34" charset="-122"/>
                <a:cs typeface="Aptos" pitchFamily="34" charset="-120"/>
              </a:rPr>
              <a:t>Beyond Instruction: Building Staff Capacity and Scaling Cybersecurity Work-Based Learning</a:t>
            </a:r>
            <a:endParaRPr lang="en-US" sz="880" dirty="0"/>
          </a:p>
        </p:txBody>
      </p:sp>
      <p:sp>
        <p:nvSpPr>
          <p:cNvPr id="25" name="Slide Number Placeholder 0"/>
          <p:cNvSpPr>
            <a:spLocks noGrp="1"/>
          </p:cNvSpPr>
          <p:nvPr>
            <p:ph type="sldNum" sz="quarter" idx="4294967295"/>
          </p:nvPr>
        </p:nvSpPr>
        <p:spPr>
          <a:xfrm>
            <a:off x="11567160" y="649224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658966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00505-1216-9EC6-1F1C-CBD3100E49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424417-AF5D-B1AD-E1EB-578AC75A17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C9C157-A1CA-D361-1428-3502740EFDDF}"/>
              </a:ext>
            </a:extLst>
          </p:cNvPr>
          <p:cNvSpPr>
            <a:spLocks noGrp="1"/>
          </p:cNvSpPr>
          <p:nvPr>
            <p:ph type="dt" sz="half" idx="10"/>
          </p:nvPr>
        </p:nvSpPr>
        <p:spPr/>
        <p:txBody>
          <a:bodyPr/>
          <a:lstStyle/>
          <a:p>
            <a:fld id="{3C201F72-FE55-4603-981C-02E5C8F1A6A4}" type="datetimeFigureOut">
              <a:rPr lang="en-US" smtClean="0"/>
              <a:t>9/17/2026</a:t>
            </a:fld>
            <a:endParaRPr lang="en-US" dirty="0"/>
          </a:p>
        </p:txBody>
      </p:sp>
      <p:sp>
        <p:nvSpPr>
          <p:cNvPr id="5" name="Footer Placeholder 4">
            <a:extLst>
              <a:ext uri="{FF2B5EF4-FFF2-40B4-BE49-F238E27FC236}">
                <a16:creationId xmlns:a16="http://schemas.microsoft.com/office/drawing/2014/main" id="{0AFEA5F4-00B4-48CC-C85F-5F3D9FF00B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BF9059C-2063-C4DF-2600-A63BFB4418CB}"/>
              </a:ext>
            </a:extLst>
          </p:cNvPr>
          <p:cNvSpPr>
            <a:spLocks noGrp="1"/>
          </p:cNvSpPr>
          <p:nvPr>
            <p:ph type="sldNum" sz="quarter" idx="12"/>
          </p:nvPr>
        </p:nvSpPr>
        <p:spPr/>
        <p:txBody>
          <a:bodyPr/>
          <a:lstStyle/>
          <a:p>
            <a:fld id="{21F84A60-1B30-4F34-B4C6-1983D23E6051}" type="slidenum">
              <a:rPr lang="en-US" smtClean="0"/>
              <a:t>‹#›</a:t>
            </a:fld>
            <a:endParaRPr lang="en-US" dirty="0"/>
          </a:p>
        </p:txBody>
      </p:sp>
    </p:spTree>
    <p:extLst>
      <p:ext uri="{BB962C8B-B14F-4D97-AF65-F5344CB8AC3E}">
        <p14:creationId xmlns:p14="http://schemas.microsoft.com/office/powerpoint/2010/main" val="22713399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9224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0DA44F-F69C-8108-0B84-ECD57EF13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CFB8FA-F452-E40E-CE52-814D98A681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59F305-84FE-1460-E4CE-C2114BACF6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BD0D4768-3C81-A708-71F6-18C4F98893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E4BA5C-9169-B542-33AD-133CB1E374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A08F58-1382-4A5C-B87A-32BAFEA75C11}" type="slidenum">
              <a:rPr lang="en-US" smtClean="0"/>
              <a:t>‹#›</a:t>
            </a:fld>
            <a:endParaRPr lang="en-US"/>
          </a:p>
        </p:txBody>
      </p:sp>
    </p:spTree>
    <p:extLst>
      <p:ext uri="{BB962C8B-B14F-4D97-AF65-F5344CB8AC3E}">
        <p14:creationId xmlns:p14="http://schemas.microsoft.com/office/powerpoint/2010/main" val="2832263754"/>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9224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396262125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10.sv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31.svg"/><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2.svg"/><Relationship Id="rId7" Type="http://schemas.openxmlformats.org/officeDocument/2006/relationships/image" Target="../media/image34.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33.svg"/><Relationship Id="rId4" Type="http://schemas.openxmlformats.org/officeDocument/2006/relationships/image" Target="../media/image29.svg"/><Relationship Id="rId9" Type="http://schemas.openxmlformats.org/officeDocument/2006/relationships/image" Target="../media/image36.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39.svg"/><Relationship Id="rId4" Type="http://schemas.openxmlformats.org/officeDocument/2006/relationships/image" Target="../media/image38.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www.rw2.education/" TargetMode="External"/><Relationship Id="rId5" Type="http://schemas.openxmlformats.org/officeDocument/2006/relationships/hyperlink" Target="mailto:jvh@rw2.education" TargetMode="External"/><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hyperlink" Target="https://www.oecd.org/en/publications/teachers-and-leaders-in-vocational-education-and-training_59d4fbb1-en.html" TargetMode="External"/><Relationship Id="rId7" Type="http://schemas.openxmlformats.org/officeDocument/2006/relationships/hyperlink" Target="https://www.rand.org/pubs/research_reports/RRA3681-1.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ccrc.tc.columbia.edu/publications/guided-pathways-cross-sector-partnerships.html" TargetMode="External"/><Relationship Id="rId5" Type="http://schemas.openxmlformats.org/officeDocument/2006/relationships/hyperlink" Target="https://doi.org/10.1016/j.tate.2022.103856" TargetMode="External"/><Relationship Id="rId4" Type="http://schemas.openxmlformats.org/officeDocument/2006/relationships/hyperlink" Target="https://www.oecd.org/en/publications/preparing-vocational-teachers-and-trainers_c44f2715-en.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354C"/>
        </a:solidFill>
        <a:effectLst/>
      </p:bgPr>
    </p:bg>
    <p:spTree>
      <p:nvGrpSpPr>
        <p:cNvPr id="1" name=""/>
        <p:cNvGrpSpPr/>
        <p:nvPr/>
      </p:nvGrpSpPr>
      <p:grpSpPr>
        <a:xfrm>
          <a:off x="0" y="0"/>
          <a:ext cx="0" cy="0"/>
          <a:chOff x="0" y="0"/>
          <a:chExt cx="0" cy="0"/>
        </a:xfrm>
      </p:grpSpPr>
      <p:sp>
        <p:nvSpPr>
          <p:cNvPr id="2" name="Shape 0"/>
          <p:cNvSpPr/>
          <p:nvPr/>
        </p:nvSpPr>
        <p:spPr>
          <a:xfrm>
            <a:off x="7955280" y="0"/>
            <a:ext cx="4236415" cy="6858000"/>
          </a:xfrm>
          <a:prstGeom prst="rect">
            <a:avLst/>
          </a:prstGeom>
          <a:solidFill>
            <a:srgbClr val="032B63"/>
          </a:solidFill>
          <a:ln w="12700">
            <a:solidFill>
              <a:srgbClr val="032B63"/>
            </a:solidFill>
            <a:prstDash val="solid"/>
          </a:ln>
        </p:spPr>
        <p:txBody>
          <a:bodyPr/>
          <a:lstStyle/>
          <a:p>
            <a:endParaRPr lang="en-US"/>
          </a:p>
        </p:txBody>
      </p:sp>
      <p:sp>
        <p:nvSpPr>
          <p:cNvPr id="3" name="Shape 1"/>
          <p:cNvSpPr/>
          <p:nvPr/>
        </p:nvSpPr>
        <p:spPr>
          <a:xfrm>
            <a:off x="8823960" y="0"/>
            <a:ext cx="109728" cy="6858000"/>
          </a:xfrm>
          <a:prstGeom prst="rect">
            <a:avLst/>
          </a:prstGeom>
          <a:solidFill>
            <a:srgbClr val="0B6DE8"/>
          </a:solidFill>
          <a:ln w="12700">
            <a:solidFill>
              <a:srgbClr val="0B6DE8"/>
            </a:solidFill>
            <a:prstDash val="solid"/>
          </a:ln>
        </p:spPr>
        <p:txBody>
          <a:bodyPr/>
          <a:lstStyle/>
          <a:p>
            <a:endParaRPr lang="en-US">
              <a:solidFill>
                <a:srgbClr val="F4B23A"/>
              </a:solidFill>
            </a:endParaRPr>
          </a:p>
        </p:txBody>
      </p:sp>
      <p:sp>
        <p:nvSpPr>
          <p:cNvPr id="4" name="Text 2"/>
          <p:cNvSpPr/>
          <p:nvPr/>
        </p:nvSpPr>
        <p:spPr>
          <a:xfrm>
            <a:off x="749808" y="1051560"/>
            <a:ext cx="6858000" cy="713232"/>
          </a:xfrm>
          <a:prstGeom prst="rect">
            <a:avLst/>
          </a:prstGeom>
          <a:noFill/>
          <a:ln>
            <a:solidFill/>
          </a:ln>
        </p:spPr>
        <p:txBody>
          <a:bodyPr wrap="square" lIns="0" tIns="0" rIns="0" bIns="0" rtlCol="0" anchor="ctr">
            <a:normAutofit/>
          </a:bodyPr>
          <a:lstStyle/>
          <a:p>
            <a:pPr marL="0" indent="0">
              <a:buNone/>
            </a:pPr>
            <a:r>
              <a:rPr lang="en-US" sz="4000" b="1" dirty="0">
                <a:solidFill>
                  <a:srgbClr val="FFFFFF"/>
                </a:solidFill>
              </a:rPr>
              <a:t>Beyond Instruction</a:t>
            </a:r>
            <a:endParaRPr lang="en-US" sz="4000" dirty="0"/>
          </a:p>
        </p:txBody>
      </p:sp>
      <p:sp>
        <p:nvSpPr>
          <p:cNvPr id="5" name="Text 3"/>
          <p:cNvSpPr/>
          <p:nvPr/>
        </p:nvSpPr>
        <p:spPr>
          <a:xfrm>
            <a:off x="768096" y="1847088"/>
            <a:ext cx="6858000" cy="960120"/>
          </a:xfrm>
          <a:prstGeom prst="rect">
            <a:avLst/>
          </a:prstGeom>
          <a:noFill/>
          <a:ln>
            <a:solidFill/>
          </a:ln>
        </p:spPr>
        <p:txBody>
          <a:bodyPr wrap="square" lIns="0" tIns="0" rIns="0" bIns="0" rtlCol="0" anchor="ctr">
            <a:normAutofit/>
          </a:bodyPr>
          <a:lstStyle/>
          <a:p>
            <a:pPr marL="0" indent="0">
              <a:buNone/>
            </a:pPr>
            <a:r>
              <a:rPr lang="en-US" sz="2500" dirty="0">
                <a:solidFill>
                  <a:srgbClr val="D9E7FA"/>
                </a:solidFill>
              </a:rPr>
              <a:t>Building Staff Capacity and Scaling Cybersecurity Work-Based Learning</a:t>
            </a:r>
            <a:endParaRPr lang="en-US" sz="2500" dirty="0"/>
          </a:p>
        </p:txBody>
      </p:sp>
      <p:sp>
        <p:nvSpPr>
          <p:cNvPr id="6" name="Shape 4"/>
          <p:cNvSpPr/>
          <p:nvPr/>
        </p:nvSpPr>
        <p:spPr>
          <a:xfrm>
            <a:off x="786384" y="2999232"/>
            <a:ext cx="5577840" cy="0"/>
          </a:xfrm>
          <a:prstGeom prst="line">
            <a:avLst/>
          </a:prstGeom>
          <a:noFill/>
          <a:ln w="38100">
            <a:solidFill>
              <a:srgbClr val="F4B23A"/>
            </a:solidFill>
            <a:prstDash val="solid"/>
          </a:ln>
        </p:spPr>
        <p:txBody>
          <a:bodyPr/>
          <a:lstStyle/>
          <a:p>
            <a:endParaRPr lang="en-US"/>
          </a:p>
        </p:txBody>
      </p:sp>
      <p:sp>
        <p:nvSpPr>
          <p:cNvPr id="7" name="Text 5"/>
          <p:cNvSpPr/>
          <p:nvPr/>
        </p:nvSpPr>
        <p:spPr>
          <a:xfrm>
            <a:off x="786384" y="3200400"/>
            <a:ext cx="6217920" cy="320040"/>
          </a:xfrm>
          <a:prstGeom prst="rect">
            <a:avLst/>
          </a:prstGeom>
          <a:noFill/>
          <a:ln>
            <a:solidFill/>
          </a:ln>
        </p:spPr>
        <p:txBody>
          <a:bodyPr wrap="square" lIns="0" tIns="0" rIns="0" bIns="0" rtlCol="0" anchor="ctr"/>
          <a:lstStyle/>
          <a:p>
            <a:pPr marL="0" indent="0">
              <a:buNone/>
            </a:pPr>
            <a:r>
              <a:rPr lang="en-US" sz="1400" dirty="0">
                <a:solidFill>
                  <a:srgbClr val="C7D9F1"/>
                </a:solidFill>
              </a:rPr>
              <a:t>ACTE Interactive Workshop  •  45 minutes  •  Case-study format</a:t>
            </a:r>
            <a:endParaRPr lang="en-US" sz="1400" dirty="0"/>
          </a:p>
        </p:txBody>
      </p:sp>
      <p:sp>
        <p:nvSpPr>
          <p:cNvPr id="8" name="Shape 6"/>
          <p:cNvSpPr/>
          <p:nvPr/>
        </p:nvSpPr>
        <p:spPr>
          <a:xfrm>
            <a:off x="9765792" y="1097280"/>
            <a:ext cx="694944" cy="694944"/>
          </a:xfrm>
          <a:prstGeom prst="ellipse">
            <a:avLst/>
          </a:prstGeom>
          <a:solidFill>
            <a:srgbClr val="0647A7"/>
          </a:solidFill>
          <a:ln w="12700">
            <a:solidFill>
              <a:srgbClr val="0647A7"/>
            </a:solidFill>
            <a:prstDash val="solid"/>
          </a:ln>
        </p:spPr>
        <p:txBody>
          <a:bodyPr/>
          <a:lstStyle/>
          <a:p>
            <a:endParaRPr lang="en-US"/>
          </a:p>
        </p:txBody>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66376" y="1197864"/>
            <a:ext cx="493776" cy="493776"/>
          </a:xfrm>
          <a:prstGeom prst="rect">
            <a:avLst/>
          </a:prstGeom>
          <a:ln>
            <a:solidFill/>
          </a:ln>
        </p:spPr>
      </p:pic>
      <p:sp>
        <p:nvSpPr>
          <p:cNvPr id="10" name="Text 7"/>
          <p:cNvSpPr/>
          <p:nvPr/>
        </p:nvSpPr>
        <p:spPr>
          <a:xfrm>
            <a:off x="9217152" y="1920240"/>
            <a:ext cx="1783080" cy="676656"/>
          </a:xfrm>
          <a:prstGeom prst="rect">
            <a:avLst/>
          </a:prstGeom>
          <a:noFill/>
          <a:ln>
            <a:solidFill/>
          </a:ln>
        </p:spPr>
        <p:txBody>
          <a:bodyPr wrap="square" lIns="0" tIns="0" rIns="0" bIns="0" rtlCol="0" anchor="ctr">
            <a:normAutofit/>
          </a:bodyPr>
          <a:lstStyle/>
          <a:p>
            <a:pPr marL="0" indent="0" algn="ctr">
              <a:buNone/>
            </a:pPr>
            <a:r>
              <a:rPr lang="en-US" sz="1800" b="1" dirty="0">
                <a:solidFill>
                  <a:srgbClr val="FFFFFF"/>
                </a:solidFill>
              </a:rPr>
              <a:t>STAFF</a:t>
            </a:r>
            <a:endParaRPr lang="en-US" sz="1800" dirty="0"/>
          </a:p>
          <a:p>
            <a:pPr marL="0" indent="0" algn="ctr">
              <a:buNone/>
            </a:pPr>
            <a:r>
              <a:rPr lang="en-US" sz="1800" b="1" dirty="0">
                <a:solidFill>
                  <a:srgbClr val="FFFFFF"/>
                </a:solidFill>
              </a:rPr>
              <a:t>CAPACITY</a:t>
            </a:r>
            <a:endParaRPr lang="en-US" sz="1800" dirty="0"/>
          </a:p>
        </p:txBody>
      </p:sp>
      <p:sp>
        <p:nvSpPr>
          <p:cNvPr id="11" name="Shape 8"/>
          <p:cNvSpPr/>
          <p:nvPr/>
        </p:nvSpPr>
        <p:spPr>
          <a:xfrm>
            <a:off x="9692640" y="2724912"/>
            <a:ext cx="822960" cy="530352"/>
          </a:xfrm>
          <a:prstGeom prst="chevron">
            <a:avLst/>
          </a:prstGeom>
          <a:solidFill>
            <a:srgbClr val="F4B23A"/>
          </a:solidFill>
          <a:ln w="12700">
            <a:solidFill>
              <a:srgbClr val="F4B23A"/>
            </a:solidFill>
            <a:prstDash val="solid"/>
          </a:ln>
        </p:spPr>
        <p:txBody>
          <a:bodyPr/>
          <a:lstStyle/>
          <a:p>
            <a:endParaRPr lang="en-US"/>
          </a:p>
        </p:txBody>
      </p:sp>
      <p:sp>
        <p:nvSpPr>
          <p:cNvPr id="12" name="Shape 9"/>
          <p:cNvSpPr/>
          <p:nvPr/>
        </p:nvSpPr>
        <p:spPr>
          <a:xfrm>
            <a:off x="9765792" y="3401568"/>
            <a:ext cx="694944" cy="694944"/>
          </a:xfrm>
          <a:prstGeom prst="ellipse">
            <a:avLst/>
          </a:prstGeom>
          <a:solidFill>
            <a:srgbClr val="0B6DE8"/>
          </a:solidFill>
          <a:ln w="12700">
            <a:solidFill>
              <a:srgbClr val="0B6DE8"/>
            </a:solidFill>
            <a:prstDash val="solid"/>
          </a:ln>
        </p:spPr>
        <p:txBody>
          <a:bodyPr/>
          <a:lstStyle/>
          <a:p>
            <a:endParaRPr lang="en-US"/>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66376" y="3502152"/>
            <a:ext cx="493776" cy="493776"/>
          </a:xfrm>
          <a:prstGeom prst="rect">
            <a:avLst/>
          </a:prstGeom>
          <a:ln>
            <a:solidFill/>
          </a:ln>
        </p:spPr>
      </p:pic>
      <p:sp>
        <p:nvSpPr>
          <p:cNvPr id="14" name="Text 10"/>
          <p:cNvSpPr/>
          <p:nvPr/>
        </p:nvSpPr>
        <p:spPr>
          <a:xfrm>
            <a:off x="9198864" y="4224528"/>
            <a:ext cx="1828800" cy="676656"/>
          </a:xfrm>
          <a:prstGeom prst="rect">
            <a:avLst/>
          </a:prstGeom>
          <a:noFill/>
          <a:ln>
            <a:solidFill/>
          </a:ln>
        </p:spPr>
        <p:txBody>
          <a:bodyPr wrap="square" lIns="0" tIns="0" rIns="0" bIns="0" rtlCol="0" anchor="ctr">
            <a:normAutofit/>
          </a:bodyPr>
          <a:lstStyle/>
          <a:p>
            <a:pPr marL="0" indent="0" algn="ctr">
              <a:buNone/>
            </a:pPr>
            <a:r>
              <a:rPr lang="en-US" sz="1800" b="1" dirty="0">
                <a:solidFill>
                  <a:srgbClr val="FFFFFF"/>
                </a:solidFill>
              </a:rPr>
              <a:t>LEARNER</a:t>
            </a:r>
            <a:endParaRPr lang="en-US" sz="1800" dirty="0"/>
          </a:p>
          <a:p>
            <a:pPr marL="0" indent="0" algn="ctr">
              <a:buNone/>
            </a:pPr>
            <a:r>
              <a:rPr lang="en-US" sz="1800" b="1" dirty="0">
                <a:solidFill>
                  <a:srgbClr val="FFFFFF"/>
                </a:solidFill>
              </a:rPr>
              <a:t>CAPACITY</a:t>
            </a:r>
            <a:endParaRPr lang="en-US" sz="1800" dirty="0"/>
          </a:p>
        </p:txBody>
      </p:sp>
      <p:sp>
        <p:nvSpPr>
          <p:cNvPr id="15" name="Shape 11"/>
          <p:cNvSpPr/>
          <p:nvPr/>
        </p:nvSpPr>
        <p:spPr>
          <a:xfrm>
            <a:off x="9692640" y="5010912"/>
            <a:ext cx="822960" cy="530352"/>
          </a:xfrm>
          <a:prstGeom prst="chevron">
            <a:avLst/>
          </a:prstGeom>
          <a:solidFill>
            <a:srgbClr val="F4B23A"/>
          </a:solidFill>
          <a:ln w="12700">
            <a:solidFill>
              <a:srgbClr val="F4B23A"/>
            </a:solidFill>
            <a:prstDash val="solid"/>
          </a:ln>
        </p:spPr>
        <p:txBody>
          <a:bodyPr/>
          <a:lstStyle/>
          <a:p>
            <a:endParaRPr lang="en-US"/>
          </a:p>
        </p:txBody>
      </p:sp>
      <p:sp>
        <p:nvSpPr>
          <p:cNvPr id="16" name="Text 12"/>
          <p:cNvSpPr/>
          <p:nvPr/>
        </p:nvSpPr>
        <p:spPr>
          <a:xfrm>
            <a:off x="9198864" y="5623560"/>
            <a:ext cx="1828800" cy="621792"/>
          </a:xfrm>
          <a:prstGeom prst="rect">
            <a:avLst/>
          </a:prstGeom>
          <a:noFill/>
          <a:ln>
            <a:solidFill/>
          </a:ln>
        </p:spPr>
        <p:txBody>
          <a:bodyPr wrap="square" lIns="0" tIns="0" rIns="0" bIns="0" rtlCol="0" anchor="ctr"/>
          <a:lstStyle/>
          <a:p>
            <a:pPr algn="ctr"/>
            <a:r>
              <a:rPr b="1" dirty="0">
                <a:solidFill>
                  <a:schemeClr val="bg1"/>
                </a:solidFill>
              </a:rPr>
              <a:t>WBL</a:t>
            </a:r>
          </a:p>
          <a:p>
            <a:pPr algn="ctr"/>
            <a:r>
              <a:rPr b="1" dirty="0">
                <a:solidFill>
                  <a:schemeClr val="bg1"/>
                </a:solidFill>
              </a:rPr>
              <a:t>OPPORTUNITIES</a:t>
            </a:r>
          </a:p>
        </p:txBody>
      </p:sp>
      <p:sp>
        <p:nvSpPr>
          <p:cNvPr id="17" name="Text 13"/>
          <p:cNvSpPr/>
          <p:nvPr/>
        </p:nvSpPr>
        <p:spPr>
          <a:xfrm>
            <a:off x="749808" y="4187684"/>
            <a:ext cx="6217920" cy="274320"/>
          </a:xfrm>
          <a:prstGeom prst="rect">
            <a:avLst/>
          </a:prstGeom>
          <a:noFill/>
          <a:ln>
            <a:solidFill/>
          </a:ln>
        </p:spPr>
        <p:txBody>
          <a:bodyPr wrap="square" lIns="0" tIns="0" rIns="0" bIns="0" rtlCol="0" anchor="ctr"/>
          <a:lstStyle/>
          <a:p>
            <a:pPr marL="0" indent="0">
              <a:buNone/>
            </a:pPr>
            <a:r>
              <a:rPr lang="en-US" b="1" dirty="0">
                <a:solidFill>
                  <a:srgbClr val="A8BEDC"/>
                </a:solidFill>
              </a:rPr>
              <a:t>RW2 Career and Technical Education • Cyber Conversations</a:t>
            </a:r>
            <a:endParaRPr lang="en-US" b="1" dirty="0"/>
          </a:p>
        </p:txBody>
      </p:sp>
      <p:sp>
        <p:nvSpPr>
          <p:cNvPr id="19" name="TextBox 18">
            <a:extLst>
              <a:ext uri="{FF2B5EF4-FFF2-40B4-BE49-F238E27FC236}">
                <a16:creationId xmlns:a16="http://schemas.microsoft.com/office/drawing/2014/main" id="{F5426FDE-7757-8D04-7D78-9DE554991319}"/>
              </a:ext>
            </a:extLst>
          </p:cNvPr>
          <p:cNvSpPr txBox="1"/>
          <p:nvPr/>
        </p:nvSpPr>
        <p:spPr>
          <a:xfrm>
            <a:off x="-868680" y="225582"/>
            <a:ext cx="8823960" cy="523220"/>
          </a:xfrm>
          <a:prstGeom prst="rect">
            <a:avLst/>
          </a:prstGeom>
          <a:noFill/>
        </p:spPr>
        <p:txBody>
          <a:bodyPr wrap="square" rtlCol="0">
            <a:spAutoFit/>
          </a:bodyPr>
          <a:lstStyle/>
          <a:p>
            <a:pPr algn="r"/>
            <a:r>
              <a:rPr lang="en-US" sz="1400" b="1" i="1" dirty="0">
                <a:solidFill>
                  <a:srgbClr val="0B6DE8"/>
                </a:solidFill>
              </a:rPr>
              <a:t>ACTE’s Postsecondary CTE Summit 2026 </a:t>
            </a:r>
            <a:br>
              <a:rPr lang="en-US" sz="1400" b="1" i="1" dirty="0">
                <a:solidFill>
                  <a:srgbClr val="0B6DE8"/>
                </a:solidFill>
              </a:rPr>
            </a:br>
            <a:r>
              <a:rPr lang="en-US" sz="1400" b="1" i="1" dirty="0">
                <a:solidFill>
                  <a:srgbClr val="0B6DE8"/>
                </a:solidFill>
              </a:rPr>
              <a:t>Powering Possibility: Advancing Postsecondary CTE Impact  Sept. 16 - 18 I Arlington, VA </a:t>
            </a:r>
          </a:p>
        </p:txBody>
      </p:sp>
      <p:sp>
        <p:nvSpPr>
          <p:cNvPr id="21" name="TextBox 20">
            <a:extLst>
              <a:ext uri="{FF2B5EF4-FFF2-40B4-BE49-F238E27FC236}">
                <a16:creationId xmlns:a16="http://schemas.microsoft.com/office/drawing/2014/main" id="{5943D5E4-E994-83FD-C4D4-2AE84547F0B4}"/>
              </a:ext>
            </a:extLst>
          </p:cNvPr>
          <p:cNvSpPr txBox="1"/>
          <p:nvPr/>
        </p:nvSpPr>
        <p:spPr>
          <a:xfrm>
            <a:off x="3433751" y="5650455"/>
            <a:ext cx="4451694" cy="369332"/>
          </a:xfrm>
          <a:prstGeom prst="rect">
            <a:avLst/>
          </a:prstGeom>
          <a:noFill/>
        </p:spPr>
        <p:txBody>
          <a:bodyPr wrap="square" rtlCol="0">
            <a:spAutoFit/>
          </a:bodyPr>
          <a:lstStyle/>
          <a:p>
            <a:r>
              <a:rPr lang="en-US" b="1" dirty="0">
                <a:solidFill>
                  <a:schemeClr val="bg1"/>
                </a:solidFill>
              </a:rPr>
              <a:t>Dr. Joy Vann-Newton, Founder &amp; CEO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1812A-86B2-8BF5-4A60-1830F13FC1B0}"/>
            </a:ext>
          </a:extLst>
        </p:cNvPr>
        <p:cNvGrpSpPr/>
        <p:nvPr/>
      </p:nvGrpSpPr>
      <p:grpSpPr>
        <a:xfrm>
          <a:off x="0" y="0"/>
          <a:ext cx="0" cy="0"/>
          <a:chOff x="0" y="0"/>
          <a:chExt cx="0" cy="0"/>
        </a:xfrm>
      </p:grpSpPr>
      <p:pic>
        <p:nvPicPr>
          <p:cNvPr id="5" name="Picture 4" descr="A map of the united states of america with many people&#10;&#10;Description automatically generated">
            <a:extLst>
              <a:ext uri="{FF2B5EF4-FFF2-40B4-BE49-F238E27FC236}">
                <a16:creationId xmlns:a16="http://schemas.microsoft.com/office/drawing/2014/main" id="{502462C6-B34A-7734-DAC7-BB2F216856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0386" y="2689"/>
            <a:ext cx="4781614" cy="3749040"/>
          </a:xfrm>
          <a:prstGeom prst="rect">
            <a:avLst/>
          </a:prstGeom>
        </p:spPr>
      </p:pic>
      <p:sp>
        <p:nvSpPr>
          <p:cNvPr id="3" name="Content Placeholder 2">
            <a:extLst>
              <a:ext uri="{FF2B5EF4-FFF2-40B4-BE49-F238E27FC236}">
                <a16:creationId xmlns:a16="http://schemas.microsoft.com/office/drawing/2014/main" id="{1488F085-CEFB-60A6-F2B4-D4BD2E5E9C0C}"/>
              </a:ext>
            </a:extLst>
          </p:cNvPr>
          <p:cNvSpPr>
            <a:spLocks noGrp="1"/>
          </p:cNvSpPr>
          <p:nvPr>
            <p:ph idx="1"/>
          </p:nvPr>
        </p:nvSpPr>
        <p:spPr>
          <a:xfrm>
            <a:off x="0" y="0"/>
            <a:ext cx="12192000" cy="6858000"/>
          </a:xfrm>
        </p:spPr>
        <p:txBody>
          <a:bodyPr>
            <a:normAutofit/>
          </a:bodyPr>
          <a:lstStyle/>
          <a:p>
            <a:pPr marL="0" indent="0">
              <a:buNone/>
            </a:pPr>
            <a:endParaRPr lang="en-US" sz="1800" b="1" dirty="0">
              <a:solidFill>
                <a:srgbClr val="793B03"/>
              </a:solidFill>
              <a:ea typeface="Verdana" panose="020B0604030504040204" pitchFamily="34" charset="0"/>
            </a:endParaRPr>
          </a:p>
          <a:p>
            <a:pPr lvl="1">
              <a:spcBef>
                <a:spcPts val="0"/>
              </a:spcBef>
            </a:pPr>
            <a:endParaRPr lang="en-US" sz="1800" b="1" dirty="0">
              <a:solidFill>
                <a:srgbClr val="793B03"/>
              </a:solidFill>
              <a:ea typeface="Verdana" panose="020B0604030504040204" pitchFamily="34" charset="0"/>
            </a:endParaRPr>
          </a:p>
          <a:p>
            <a:pPr marL="0" indent="0" fontAlgn="base">
              <a:spcBef>
                <a:spcPts val="0"/>
              </a:spcBef>
              <a:buNone/>
            </a:pPr>
            <a:endParaRPr lang="en-US" sz="2400" dirty="0">
              <a:solidFill>
                <a:srgbClr val="793B03"/>
              </a:solidFill>
              <a:ea typeface="Verdana" panose="020B0604030504040204" pitchFamily="34" charset="0"/>
            </a:endParaRPr>
          </a:p>
          <a:p>
            <a:pPr marL="457200" lvl="1" indent="0">
              <a:buNone/>
            </a:pPr>
            <a:endParaRPr lang="en-US" sz="1400" dirty="0">
              <a:solidFill>
                <a:srgbClr val="793B03"/>
              </a:solidFill>
              <a:latin typeface="Verdana" panose="020B0604030504040204" pitchFamily="34" charset="0"/>
              <a:ea typeface="Verdana" panose="020B0604030504040204" pitchFamily="34" charset="0"/>
            </a:endParaRPr>
          </a:p>
        </p:txBody>
      </p:sp>
      <p:pic>
        <p:nvPicPr>
          <p:cNvPr id="6" name="Picture 5" descr="Logo&#10;&#10;Description automatically generated">
            <a:extLst>
              <a:ext uri="{FF2B5EF4-FFF2-40B4-BE49-F238E27FC236}">
                <a16:creationId xmlns:a16="http://schemas.microsoft.com/office/drawing/2014/main" id="{B7762C64-B96F-E383-BAAE-573A6675BB8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08" r="31367"/>
          <a:stretch/>
        </p:blipFill>
        <p:spPr>
          <a:xfrm>
            <a:off x="9140657" y="3964042"/>
            <a:ext cx="2427482" cy="2743200"/>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7" name="Picture 6" descr="Logo&#10;&#10;Description automatically generated">
            <a:extLst>
              <a:ext uri="{FF2B5EF4-FFF2-40B4-BE49-F238E27FC236}">
                <a16:creationId xmlns:a16="http://schemas.microsoft.com/office/drawing/2014/main" id="{8876B2F2-39FE-32F0-27DF-3941D384842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332" r="35392" b="1"/>
          <a:stretch/>
        </p:blipFill>
        <p:spPr>
          <a:xfrm>
            <a:off x="6220404" y="2989726"/>
            <a:ext cx="2046806" cy="2743200"/>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sp>
        <p:nvSpPr>
          <p:cNvPr id="8" name="Content Placeholder 2">
            <a:extLst>
              <a:ext uri="{FF2B5EF4-FFF2-40B4-BE49-F238E27FC236}">
                <a16:creationId xmlns:a16="http://schemas.microsoft.com/office/drawing/2014/main" id="{6F3BDCFD-AB30-0939-AC1D-DE5C35758DD5}"/>
              </a:ext>
            </a:extLst>
          </p:cNvPr>
          <p:cNvSpPr txBox="1">
            <a:spLocks/>
          </p:cNvSpPr>
          <p:nvPr/>
        </p:nvSpPr>
        <p:spPr>
          <a:xfrm>
            <a:off x="476147" y="2524266"/>
            <a:ext cx="5345171" cy="47036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en-US" sz="1550" b="0" dirty="0">
                <a:solidFill>
                  <a:srgbClr val="16243B"/>
                </a:solidFill>
                <a:latin typeface="Aptos"/>
              </a:rPr>
              <a:t>14–24-week programs – CADD, Revit/BIM, Cybersecurity, (Data Center Tech, pending)</a:t>
            </a:r>
            <a:br>
              <a:rPr lang="en-US" sz="1800" dirty="0">
                <a:latin typeface="Calibri  "/>
              </a:rPr>
            </a:br>
            <a:endParaRPr lang="en-US" sz="1800" b="1" i="1" dirty="0">
              <a:latin typeface="Calibri  "/>
            </a:endParaRPr>
          </a:p>
          <a:p>
            <a:pPr>
              <a:buFont typeface="Wingdings" panose="05000000000000000000" pitchFamily="2" charset="2"/>
              <a:buChar char="v"/>
            </a:pPr>
            <a:r>
              <a:rPr lang="en-US" sz="1550" b="0" dirty="0">
                <a:solidFill>
                  <a:srgbClr val="16243B"/>
                </a:solidFill>
                <a:latin typeface="Aptos"/>
              </a:rPr>
              <a:t>The nation’s first African-American and woman-founded career and technical school </a:t>
            </a:r>
            <a:br>
              <a:rPr lang="en-US" sz="1800" dirty="0">
                <a:latin typeface="Calibri  "/>
              </a:rPr>
            </a:br>
            <a:endParaRPr lang="en-US" sz="1800" b="1" i="1" dirty="0">
              <a:latin typeface="Calibri  "/>
            </a:endParaRPr>
          </a:p>
          <a:p>
            <a:pPr>
              <a:buFont typeface="Wingdings" panose="05000000000000000000" pitchFamily="2" charset="2"/>
              <a:buChar char="v"/>
            </a:pPr>
            <a:r>
              <a:rPr lang="en-US" sz="1550" b="0" dirty="0">
                <a:solidFill>
                  <a:srgbClr val="16243B"/>
                </a:solidFill>
                <a:latin typeface="Aptos"/>
              </a:rPr>
              <a:t>Certified by the Missouri Department of Higher Education and Workforce Development (MDHEWD)</a:t>
            </a:r>
            <a:br>
              <a:rPr lang="en-US" sz="1800" dirty="0">
                <a:latin typeface="Calibri  "/>
              </a:rPr>
            </a:br>
            <a:endParaRPr lang="en-US" sz="1800" dirty="0">
              <a:latin typeface="Calibri  "/>
            </a:endParaRPr>
          </a:p>
          <a:p>
            <a:pPr>
              <a:buFont typeface="Wingdings" panose="05000000000000000000" pitchFamily="2" charset="2"/>
              <a:buChar char="v"/>
            </a:pPr>
            <a:r>
              <a:rPr lang="en-US" sz="1550" b="0" dirty="0">
                <a:solidFill>
                  <a:srgbClr val="16243B"/>
                </a:solidFill>
                <a:latin typeface="Aptos"/>
              </a:rPr>
              <a:t>Certified as an Eligible Training Provider by the MDHEWD</a:t>
            </a:r>
            <a:br>
              <a:rPr lang="en-US" sz="1800" dirty="0">
                <a:latin typeface="Calibri  "/>
              </a:rPr>
            </a:br>
            <a:endParaRPr lang="en-US" sz="1800" dirty="0">
              <a:latin typeface="Calibri  "/>
            </a:endParaRPr>
          </a:p>
          <a:p>
            <a:pPr>
              <a:buFont typeface="Wingdings" panose="05000000000000000000" pitchFamily="2" charset="2"/>
              <a:buChar char="v"/>
            </a:pPr>
            <a:r>
              <a:rPr lang="en-US" sz="1550" b="0" dirty="0">
                <a:solidFill>
                  <a:srgbClr val="16243B"/>
                </a:solidFill>
                <a:latin typeface="Aptos"/>
              </a:rPr>
              <a:t>Articulation Agreement - Avila University</a:t>
            </a:r>
            <a:br>
              <a:rPr lang="en-US" sz="4400" dirty="0">
                <a:latin typeface="Calibri  "/>
              </a:rPr>
            </a:br>
            <a:endParaRPr lang="en-US" sz="4400" kern="100" dirty="0">
              <a:effectLst/>
              <a:latin typeface="Calibri  "/>
              <a:ea typeface="Aptos" panose="020B0004020202020204" pitchFamily="34" charset="0"/>
              <a:cs typeface="Times New Roman" panose="02020603050405020304" pitchFamily="18" charset="0"/>
            </a:endParaRPr>
          </a:p>
          <a:p>
            <a:pPr marL="0" indent="0">
              <a:buNone/>
            </a:pPr>
            <a:endParaRPr lang="en-US" sz="4300" dirty="0"/>
          </a:p>
          <a:p>
            <a:pPr marL="0" indent="0">
              <a:buFont typeface="Arial" panose="020B0604020202020204" pitchFamily="34" charset="0"/>
              <a:buNone/>
            </a:pPr>
            <a:endParaRPr lang="en-US" sz="1200" dirty="0"/>
          </a:p>
          <a:p>
            <a:endParaRPr lang="en-US" sz="1200" dirty="0"/>
          </a:p>
          <a:p>
            <a:pPr marL="0" indent="0">
              <a:buFont typeface="Arial" panose="020B0604020202020204" pitchFamily="34" charset="0"/>
              <a:buNone/>
            </a:pPr>
            <a:endParaRPr lang="en-US" sz="1200" dirty="0"/>
          </a:p>
          <a:p>
            <a:pPr marL="0" indent="0">
              <a:buFont typeface="Arial" panose="020B0604020202020204" pitchFamily="34" charset="0"/>
              <a:buNone/>
            </a:pPr>
            <a:endParaRPr lang="en-US" sz="1200" dirty="0"/>
          </a:p>
          <a:p>
            <a:endParaRPr lang="en-US" sz="1200" dirty="0"/>
          </a:p>
        </p:txBody>
      </p:sp>
      <p:sp>
        <p:nvSpPr>
          <p:cNvPr id="9" name="TextBox 8">
            <a:extLst>
              <a:ext uri="{FF2B5EF4-FFF2-40B4-BE49-F238E27FC236}">
                <a16:creationId xmlns:a16="http://schemas.microsoft.com/office/drawing/2014/main" id="{E93683B1-2169-0050-BFC4-CA5405B8120E}"/>
              </a:ext>
            </a:extLst>
          </p:cNvPr>
          <p:cNvSpPr txBox="1"/>
          <p:nvPr/>
        </p:nvSpPr>
        <p:spPr>
          <a:xfrm>
            <a:off x="232913" y="276045"/>
            <a:ext cx="7630813" cy="461665"/>
          </a:xfrm>
          <a:prstGeom prst="rect">
            <a:avLst/>
          </a:prstGeom>
          <a:noFill/>
        </p:spPr>
        <p:txBody>
          <a:bodyPr wrap="square" rtlCol="0">
            <a:spAutoFit/>
          </a:bodyPr>
          <a:lstStyle/>
          <a:p>
            <a:pPr algn="ctr"/>
            <a:r>
              <a:rPr lang="en-US" sz="2400" b="1" dirty="0">
                <a:solidFill>
                  <a:srgbClr val="032B63"/>
                </a:solidFill>
              </a:rPr>
              <a:t>RW2 Career and Technical Education Overview</a:t>
            </a:r>
            <a:endParaRPr lang="en-US" sz="3200" b="1" dirty="0">
              <a:solidFill>
                <a:srgbClr val="3B4F6B"/>
              </a:solidFill>
            </a:endParaRPr>
          </a:p>
        </p:txBody>
      </p:sp>
      <p:sp>
        <p:nvSpPr>
          <p:cNvPr id="11" name="TextBox 10">
            <a:extLst>
              <a:ext uri="{FF2B5EF4-FFF2-40B4-BE49-F238E27FC236}">
                <a16:creationId xmlns:a16="http://schemas.microsoft.com/office/drawing/2014/main" id="{4D879720-14FE-6712-EDAA-3DA5875D7F21}"/>
              </a:ext>
            </a:extLst>
          </p:cNvPr>
          <p:cNvSpPr txBox="1"/>
          <p:nvPr/>
        </p:nvSpPr>
        <p:spPr>
          <a:xfrm>
            <a:off x="450315" y="1230762"/>
            <a:ext cx="7196008" cy="892552"/>
          </a:xfrm>
          <a:prstGeom prst="rect">
            <a:avLst/>
          </a:prstGeom>
          <a:noFill/>
        </p:spPr>
        <p:txBody>
          <a:bodyPr wrap="square" rtlCol="0">
            <a:spAutoFit/>
          </a:bodyPr>
          <a:lstStyle/>
          <a:p>
            <a:pPr algn="ctr"/>
            <a:r>
              <a:rPr lang="en-US" sz="1700" b="0" dirty="0">
                <a:solidFill>
                  <a:srgbClr val="16243B"/>
                </a:solidFill>
                <a:latin typeface="Aptos"/>
              </a:rPr>
              <a:t>Mission: Changing the FACE; Closing the Gap in the nation’s</a:t>
            </a:r>
            <a:br>
              <a:rPr lang="en-US" sz="1700" b="0" dirty="0">
                <a:solidFill>
                  <a:srgbClr val="16243B"/>
                </a:solidFill>
                <a:latin typeface="Aptos"/>
              </a:rPr>
            </a:br>
            <a:r>
              <a:rPr lang="en-US" sz="1700" b="0" dirty="0">
                <a:solidFill>
                  <a:srgbClr val="16243B"/>
                </a:solidFill>
                <a:latin typeface="Aptos"/>
              </a:rPr>
              <a:t> technically skilled workforce.</a:t>
            </a:r>
            <a:endParaRPr lang="en-US" sz="2200" b="1" dirty="0">
              <a:latin typeface="Calibri  "/>
            </a:endParaRPr>
          </a:p>
          <a:p>
            <a:pPr algn="ctr"/>
            <a:endParaRPr lang="en-US" b="1" dirty="0">
              <a:solidFill>
                <a:srgbClr val="D5A24F"/>
              </a:solidFill>
            </a:endParaRPr>
          </a:p>
        </p:txBody>
      </p:sp>
      <p:pic>
        <p:nvPicPr>
          <p:cNvPr id="13" name="Picture 12">
            <a:extLst>
              <a:ext uri="{FF2B5EF4-FFF2-40B4-BE49-F238E27FC236}">
                <a16:creationId xmlns:a16="http://schemas.microsoft.com/office/drawing/2014/main" id="{DBE3D635-9D23-165F-5067-0147CE6AFAD9}"/>
              </a:ext>
            </a:extLst>
          </p:cNvPr>
          <p:cNvPicPr>
            <a:picLocks noChangeAspect="1"/>
          </p:cNvPicPr>
          <p:nvPr/>
        </p:nvPicPr>
        <p:blipFill>
          <a:blip r:embed="rId5"/>
          <a:stretch>
            <a:fillRect/>
          </a:stretch>
        </p:blipFill>
        <p:spPr>
          <a:xfrm>
            <a:off x="9981279" y="1740037"/>
            <a:ext cx="274344" cy="274344"/>
          </a:xfrm>
          <a:prstGeom prst="rect">
            <a:avLst/>
          </a:prstGeom>
        </p:spPr>
      </p:pic>
      <p:sp>
        <p:nvSpPr>
          <p:cNvPr id="15" name="TextBox 14">
            <a:extLst>
              <a:ext uri="{FF2B5EF4-FFF2-40B4-BE49-F238E27FC236}">
                <a16:creationId xmlns:a16="http://schemas.microsoft.com/office/drawing/2014/main" id="{B2CE5CA7-C488-6DEA-679A-E02A91528686}"/>
              </a:ext>
            </a:extLst>
          </p:cNvPr>
          <p:cNvSpPr txBox="1"/>
          <p:nvPr/>
        </p:nvSpPr>
        <p:spPr>
          <a:xfrm>
            <a:off x="0" y="6600266"/>
            <a:ext cx="12192000" cy="233782"/>
          </a:xfrm>
          <a:prstGeom prst="rect">
            <a:avLst/>
          </a:prstGeom>
          <a:noFill/>
        </p:spPr>
        <p:txBody>
          <a:bodyPr wrap="square" rtlCol="0">
            <a:spAutoFit/>
          </a:bodyPr>
          <a:lstStyle/>
          <a:p>
            <a:pPr algn="ctr"/>
            <a:r>
              <a:rPr lang="en-US" sz="919" b="0" i="1" dirty="0">
                <a:solidFill>
                  <a:srgbClr val="3B4F6B"/>
                </a:solidFill>
                <a:latin typeface="Aptos"/>
              </a:rPr>
              <a:t>Values - ARISE:   A = Above and beyond is our norm.   R = Resiliency in life and work.   I = Integrity in all we do.   S = Structure for stability and change.   E =  Equity in education and the workplace.</a:t>
            </a:r>
          </a:p>
        </p:txBody>
      </p:sp>
      <p:sp>
        <p:nvSpPr>
          <p:cNvPr id="16" name="Rectangle 15"/>
          <p:cNvSpPr/>
          <p:nvPr/>
        </p:nvSpPr>
        <p:spPr>
          <a:xfrm>
            <a:off x="0" y="0"/>
            <a:ext cx="12192000" cy="91440"/>
          </a:xfrm>
          <a:prstGeom prst="rect">
            <a:avLst/>
          </a:prstGeom>
          <a:solidFill>
            <a:srgbClr val="032B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411480" y="841248"/>
            <a:ext cx="1828800" cy="32004"/>
          </a:xfrm>
          <a:prstGeom prst="rect">
            <a:avLst/>
          </a:prstGeom>
          <a:solidFill>
            <a:srgbClr val="F2B5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Slide Number Placeholder 1">
            <a:extLst>
              <a:ext uri="{FF2B5EF4-FFF2-40B4-BE49-F238E27FC236}">
                <a16:creationId xmlns:a16="http://schemas.microsoft.com/office/drawing/2014/main" id="{0A42A659-9B3E-B4B8-21EB-9FA15A0C9B81}"/>
              </a:ext>
            </a:extLst>
          </p:cNvPr>
          <p:cNvSpPr>
            <a:spLocks noGrp="1"/>
          </p:cNvSpPr>
          <p:nvPr>
            <p:ph type="sldNum" sz="quarter" idx="12"/>
          </p:nvPr>
        </p:nvSpPr>
        <p:spPr/>
        <p:txBody>
          <a:bodyPr/>
          <a:lstStyle/>
          <a:p>
            <a:fld id="{21F84A60-1B30-4F34-B4C6-1983D23E6051}" type="slidenum">
              <a:rPr lang="en-US" smtClean="0"/>
              <a:t>2</a:t>
            </a:fld>
            <a:endParaRPr lang="en-US" dirty="0"/>
          </a:p>
        </p:txBody>
      </p:sp>
    </p:spTree>
    <p:extLst>
      <p:ext uri="{BB962C8B-B14F-4D97-AF65-F5344CB8AC3E}">
        <p14:creationId xmlns:p14="http://schemas.microsoft.com/office/powerpoint/2010/main" val="1823834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B5956-7DD4-1296-1C00-63577579556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C40DA1D-C206-11B6-31D8-7F0C0898EC3C}"/>
              </a:ext>
            </a:extLst>
          </p:cNvPr>
          <p:cNvSpPr txBox="1"/>
          <p:nvPr/>
        </p:nvSpPr>
        <p:spPr>
          <a:xfrm>
            <a:off x="-1" y="182880"/>
            <a:ext cx="12191999" cy="461665"/>
          </a:xfrm>
          <a:prstGeom prst="rect">
            <a:avLst/>
          </a:prstGeom>
          <a:noFill/>
        </p:spPr>
        <p:txBody>
          <a:bodyPr wrap="square" rtlCol="0">
            <a:spAutoFit/>
          </a:bodyPr>
          <a:lstStyle/>
          <a:p>
            <a:pPr algn="ctr"/>
            <a:r>
              <a:rPr lang="en-US" sz="2400" b="1" dirty="0">
                <a:solidFill>
                  <a:srgbClr val="032B63"/>
                </a:solidFill>
                <a:latin typeface="Aptos Display"/>
                <a:ea typeface="Calibri" panose="020F0502020204030204" pitchFamily="34" charset="0"/>
                <a:cs typeface="Calibri" panose="020F0502020204030204" pitchFamily="34" charset="0"/>
              </a:rPr>
              <a:t>Beyond Instruction: Building Staff Capacity and Scaling Cybersecurity Work-Based Learning</a:t>
            </a:r>
            <a:endParaRPr lang="en-US" sz="2400" b="1" kern="100" dirty="0">
              <a:solidFill>
                <a:srgbClr val="3B4F6B"/>
              </a:solidFill>
              <a:effectLst/>
              <a:ea typeface="Aptos" panose="020B000402020202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ECFE1237-834A-1B47-FB33-C9CB6C9EB753}"/>
              </a:ext>
            </a:extLst>
          </p:cNvPr>
          <p:cNvSpPr>
            <a:spLocks noGrp="1"/>
          </p:cNvSpPr>
          <p:nvPr>
            <p:ph idx="1"/>
          </p:nvPr>
        </p:nvSpPr>
        <p:spPr>
          <a:xfrm>
            <a:off x="322729" y="1018870"/>
            <a:ext cx="11447930" cy="5378079"/>
          </a:xfrm>
        </p:spPr>
        <p:txBody>
          <a:bodyPr>
            <a:normAutofit/>
          </a:bodyPr>
          <a:lstStyle/>
          <a:p>
            <a:pPr>
              <a:buFont typeface="Wingdings" panose="05000000000000000000" pitchFamily="2" charset="2"/>
              <a:buChar char="v"/>
            </a:pPr>
            <a:endParaRPr lang="en-US" sz="1900" b="1" dirty="0">
              <a:solidFill>
                <a:srgbClr val="3B4F6B"/>
              </a:solidFill>
              <a:latin typeface="Calibri   "/>
            </a:endParaRPr>
          </a:p>
          <a:p>
            <a:pPr>
              <a:buFont typeface="Wingdings" panose="05000000000000000000" pitchFamily="2" charset="2"/>
              <a:buChar char="v"/>
            </a:pPr>
            <a:r>
              <a:rPr lang="en-US" sz="1550" b="1" dirty="0">
                <a:solidFill>
                  <a:srgbClr val="16243B"/>
                </a:solidFill>
                <a:latin typeface="Aptos"/>
              </a:rPr>
              <a:t>Overview of Cyber Conversations – RW2’s Cybersecurity WBL initiative</a:t>
            </a:r>
            <a:br>
              <a:rPr lang="en-US" sz="1400" b="1" dirty="0">
                <a:solidFill>
                  <a:srgbClr val="3B4F6B"/>
                </a:solidFill>
                <a:latin typeface="Calibri   "/>
              </a:rPr>
            </a:br>
            <a:endParaRPr lang="en-US" sz="1400" b="1" dirty="0">
              <a:solidFill>
                <a:srgbClr val="3B4F6B"/>
              </a:solidFill>
              <a:latin typeface="Calibri   "/>
            </a:endParaRPr>
          </a:p>
          <a:p>
            <a:pPr>
              <a:buFont typeface="Wingdings" panose="05000000000000000000" pitchFamily="2" charset="2"/>
              <a:buChar char="v"/>
            </a:pPr>
            <a:r>
              <a:rPr lang="en-US" sz="1550" b="1" dirty="0">
                <a:solidFill>
                  <a:srgbClr val="16243B"/>
                </a:solidFill>
                <a:latin typeface="Aptos"/>
              </a:rPr>
              <a:t>An EMERGING WBL model builds staff and learner capacity to create and extend opportunities.</a:t>
            </a:r>
          </a:p>
          <a:p>
            <a:pPr lvl="1">
              <a:buFont typeface="Wingdings" panose="05000000000000000000" pitchFamily="2" charset="2"/>
              <a:buChar char="v"/>
            </a:pPr>
            <a:r>
              <a:rPr lang="en-US" sz="1550" dirty="0">
                <a:solidFill>
                  <a:srgbClr val="16243B"/>
                </a:solidFill>
                <a:latin typeface="Aptos"/>
              </a:rPr>
              <a:t>Staff Capacity, Adult Learner Capacity, WBL Opportunities</a:t>
            </a:r>
            <a:br>
              <a:rPr lang="en-US" sz="1200" dirty="0">
                <a:solidFill>
                  <a:srgbClr val="3B4F6B"/>
                </a:solidFill>
                <a:latin typeface="Calibri   "/>
              </a:rPr>
            </a:br>
            <a:endParaRPr lang="en-US" sz="1200" dirty="0">
              <a:solidFill>
                <a:srgbClr val="3B4F6B"/>
              </a:solidFill>
              <a:latin typeface="Calibri   "/>
            </a:endParaRPr>
          </a:p>
          <a:p>
            <a:pPr>
              <a:buFont typeface="Wingdings" panose="05000000000000000000" pitchFamily="2" charset="2"/>
              <a:buChar char="v"/>
            </a:pPr>
            <a:r>
              <a:rPr lang="en-US" sz="1550" b="1" dirty="0">
                <a:solidFill>
                  <a:srgbClr val="16243B"/>
                </a:solidFill>
                <a:latin typeface="Aptos"/>
              </a:rPr>
              <a:t>Case Study Approach and Activities </a:t>
            </a:r>
          </a:p>
          <a:p>
            <a:pPr lvl="2">
              <a:buFont typeface="Wingdings" panose="05000000000000000000" pitchFamily="2" charset="2"/>
              <a:buChar char="v"/>
            </a:pPr>
            <a:r>
              <a:rPr lang="en-US" sz="1550" dirty="0">
                <a:solidFill>
                  <a:srgbClr val="16243B"/>
                </a:solidFill>
                <a:latin typeface="Aptos"/>
              </a:rPr>
              <a:t>The Opportunities – Global Soccer Event, State of Missouri Sponsored Training</a:t>
            </a:r>
          </a:p>
          <a:p>
            <a:pPr lvl="2">
              <a:buFont typeface="Wingdings" panose="05000000000000000000" pitchFamily="2" charset="2"/>
              <a:buChar char="v"/>
            </a:pPr>
            <a:r>
              <a:rPr lang="en-US" sz="1550" dirty="0">
                <a:solidFill>
                  <a:srgbClr val="16243B"/>
                </a:solidFill>
                <a:latin typeface="Aptos"/>
              </a:rPr>
              <a:t>Case Round 1: Staff Capacity </a:t>
            </a:r>
          </a:p>
          <a:p>
            <a:pPr lvl="2">
              <a:buFont typeface="Wingdings" panose="05000000000000000000" pitchFamily="2" charset="2"/>
              <a:buChar char="v"/>
            </a:pPr>
            <a:r>
              <a:rPr lang="en-US" sz="1550" dirty="0">
                <a:solidFill>
                  <a:srgbClr val="16243B"/>
                </a:solidFill>
                <a:latin typeface="Aptos"/>
              </a:rPr>
              <a:t>Case Round 2: From Learner to Cyber Liaison</a:t>
            </a:r>
          </a:p>
          <a:p>
            <a:pPr lvl="2">
              <a:buFont typeface="Wingdings" panose="05000000000000000000" pitchFamily="2" charset="2"/>
              <a:buChar char="v"/>
            </a:pPr>
            <a:r>
              <a:rPr lang="en-US" sz="1550" dirty="0">
                <a:solidFill>
                  <a:srgbClr val="16243B"/>
                </a:solidFill>
                <a:latin typeface="Aptos"/>
              </a:rPr>
              <a:t>Translating Training into a Client-Facing Framework</a:t>
            </a:r>
          </a:p>
          <a:p>
            <a:pPr lvl="2">
              <a:buFont typeface="Wingdings" panose="05000000000000000000" pitchFamily="2" charset="2"/>
              <a:buChar char="v"/>
            </a:pPr>
            <a:r>
              <a:rPr lang="en-US" sz="1550" dirty="0">
                <a:solidFill>
                  <a:srgbClr val="16243B"/>
                </a:solidFill>
                <a:latin typeface="Aptos"/>
              </a:rPr>
              <a:t>Cyber Liaison Application and Outcomes</a:t>
            </a:r>
            <a:br>
              <a:rPr lang="en-US" sz="1200" dirty="0">
                <a:solidFill>
                  <a:srgbClr val="3B4F6B"/>
                </a:solidFill>
                <a:latin typeface="Calibri   "/>
              </a:rPr>
            </a:br>
            <a:endParaRPr lang="en-US" sz="1200" dirty="0">
              <a:solidFill>
                <a:srgbClr val="3B4F6B"/>
              </a:solidFill>
              <a:latin typeface="Calibri   "/>
            </a:endParaRPr>
          </a:p>
          <a:p>
            <a:pPr>
              <a:buFont typeface="Wingdings" panose="05000000000000000000" pitchFamily="2" charset="2"/>
              <a:buChar char="v"/>
            </a:pPr>
            <a:r>
              <a:rPr lang="en-US" sz="1550" b="1" dirty="0">
                <a:solidFill>
                  <a:srgbClr val="16243B"/>
                </a:solidFill>
                <a:latin typeface="Aptos"/>
              </a:rPr>
              <a:t>ACTE Transfer Activity: </a:t>
            </a:r>
            <a:r>
              <a:rPr lang="en-US" sz="1550" dirty="0">
                <a:solidFill>
                  <a:srgbClr val="16243B"/>
                </a:solidFill>
                <a:latin typeface="Aptos"/>
              </a:rPr>
              <a:t>Build Your Version</a:t>
            </a:r>
            <a:br>
              <a:rPr lang="en-US" sz="1900" b="1" dirty="0">
                <a:solidFill>
                  <a:srgbClr val="3B4F6B"/>
                </a:solidFill>
                <a:latin typeface="Calibri   "/>
              </a:rPr>
            </a:br>
            <a:endParaRPr lang="en-US" sz="1900" b="1" dirty="0">
              <a:solidFill>
                <a:srgbClr val="3B4F6B"/>
              </a:solidFill>
              <a:latin typeface="Calibri   "/>
            </a:endParaRPr>
          </a:p>
          <a:p>
            <a:pPr>
              <a:buFont typeface="Wingdings" panose="05000000000000000000" pitchFamily="2" charset="2"/>
              <a:buChar char="v"/>
            </a:pPr>
            <a:r>
              <a:rPr lang="en-US" sz="1550" b="1" dirty="0">
                <a:solidFill>
                  <a:srgbClr val="16243B"/>
                </a:solidFill>
                <a:latin typeface="Aptos"/>
              </a:rPr>
              <a:t>Closing Takeaway – </a:t>
            </a:r>
            <a:r>
              <a:rPr lang="en-US" sz="1550" dirty="0">
                <a:solidFill>
                  <a:srgbClr val="16243B"/>
                </a:solidFill>
                <a:latin typeface="Aptos"/>
              </a:rPr>
              <a:t>Three Investments for WBL – Build Staff and Learner Capacity and Authentic Work</a:t>
            </a:r>
            <a:br>
              <a:rPr lang="en-US" sz="1700" dirty="0">
                <a:solidFill>
                  <a:srgbClr val="3B4F6B"/>
                </a:solidFill>
                <a:latin typeface="Calibri   "/>
              </a:rPr>
            </a:br>
            <a:endParaRPr lang="en-US" sz="1700" dirty="0">
              <a:solidFill>
                <a:srgbClr val="3B4F6B"/>
              </a:solidFill>
              <a:latin typeface="Calibri   "/>
            </a:endParaRPr>
          </a:p>
          <a:p>
            <a:pPr marL="457200" lvl="1" indent="0">
              <a:buNone/>
            </a:pPr>
            <a:endParaRPr lang="en-US" sz="1400" dirty="0"/>
          </a:p>
          <a:p>
            <a:endParaRPr lang="en-US" sz="1800" dirty="0"/>
          </a:p>
          <a:p>
            <a:pPr lvl="1"/>
            <a:endParaRPr lang="en-US" sz="1400" b="1" dirty="0"/>
          </a:p>
          <a:p>
            <a:pPr lvl="1"/>
            <a:endParaRPr lang="en-US" sz="1600" dirty="0"/>
          </a:p>
          <a:p>
            <a:pPr marL="457200" lvl="1"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sp>
        <p:nvSpPr>
          <p:cNvPr id="6" name="Rectangle 5"/>
          <p:cNvSpPr/>
          <p:nvPr/>
        </p:nvSpPr>
        <p:spPr>
          <a:xfrm>
            <a:off x="0" y="0"/>
            <a:ext cx="12192000" cy="91440"/>
          </a:xfrm>
          <a:prstGeom prst="rect">
            <a:avLst/>
          </a:prstGeom>
          <a:solidFill>
            <a:srgbClr val="032B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411480" y="667512"/>
            <a:ext cx="1828800" cy="32004"/>
          </a:xfrm>
          <a:prstGeom prst="rect">
            <a:avLst/>
          </a:prstGeom>
          <a:solidFill>
            <a:srgbClr val="F2B5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8905539" y="2390572"/>
            <a:ext cx="2377440" cy="2286000"/>
          </a:xfrm>
          <a:prstGeom prst="roundRect">
            <a:avLst/>
          </a:prstGeom>
          <a:solidFill>
            <a:srgbClr val="FFFFFF"/>
          </a:solidFill>
          <a:ln w="16510">
            <a:solidFill>
              <a:srgbClr val="F2B5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New White Cyber Conversations Logo.png"/>
          <p:cNvPicPr>
            <a:picLocks noChangeAspect="1"/>
          </p:cNvPicPr>
          <p:nvPr/>
        </p:nvPicPr>
        <p:blipFill>
          <a:blip r:embed="rId3"/>
          <a:srcRect/>
          <a:stretch>
            <a:fillRect/>
          </a:stretch>
        </p:blipFill>
        <p:spPr>
          <a:xfrm>
            <a:off x="9042699" y="2482012"/>
            <a:ext cx="2103120" cy="2103120"/>
          </a:xfrm>
          <a:prstGeom prst="rect">
            <a:avLst/>
          </a:prstGeom>
        </p:spPr>
      </p:pic>
      <p:sp>
        <p:nvSpPr>
          <p:cNvPr id="2" name="Slide Number Placeholder 1">
            <a:extLst>
              <a:ext uri="{FF2B5EF4-FFF2-40B4-BE49-F238E27FC236}">
                <a16:creationId xmlns:a16="http://schemas.microsoft.com/office/drawing/2014/main" id="{D1CC1652-3022-1346-7147-D33B9C9C012F}"/>
              </a:ext>
            </a:extLst>
          </p:cNvPr>
          <p:cNvSpPr>
            <a:spLocks noGrp="1"/>
          </p:cNvSpPr>
          <p:nvPr>
            <p:ph type="sldNum" sz="quarter" idx="12"/>
          </p:nvPr>
        </p:nvSpPr>
        <p:spPr/>
        <p:txBody>
          <a:bodyPr/>
          <a:lstStyle/>
          <a:p>
            <a:fld id="{21F84A60-1B30-4F34-B4C6-1983D23E6051}" type="slidenum">
              <a:rPr lang="en-US" smtClean="0"/>
              <a:t>3</a:t>
            </a:fld>
            <a:endParaRPr lang="en-US" dirty="0"/>
          </a:p>
        </p:txBody>
      </p:sp>
    </p:spTree>
    <p:extLst>
      <p:ext uri="{BB962C8B-B14F-4D97-AF65-F5344CB8AC3E}">
        <p14:creationId xmlns:p14="http://schemas.microsoft.com/office/powerpoint/2010/main" val="790152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Revised RW2 presentation">
            <a:hlinkClick r:id="" action="ppaction://media"/>
            <a:extLst>
              <a:ext uri="{FF2B5EF4-FFF2-40B4-BE49-F238E27FC236}">
                <a16:creationId xmlns:a16="http://schemas.microsoft.com/office/drawing/2014/main" id="{0EA3AE1A-72C3-5292-D642-85A61498D4D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12799" y="457200"/>
            <a:ext cx="10566401" cy="5943600"/>
          </a:xfrm>
          <a:prstGeom prst="rect">
            <a:avLst/>
          </a:prstGeom>
        </p:spPr>
      </p:pic>
      <p:sp>
        <p:nvSpPr>
          <p:cNvPr id="2" name="TextBox 1">
            <a:extLst>
              <a:ext uri="{FF2B5EF4-FFF2-40B4-BE49-F238E27FC236}">
                <a16:creationId xmlns:a16="http://schemas.microsoft.com/office/drawing/2014/main" id="{64A95A0F-40EF-8CBD-E260-A1EF6C8364B6}"/>
              </a:ext>
            </a:extLst>
          </p:cNvPr>
          <p:cNvSpPr txBox="1"/>
          <p:nvPr/>
        </p:nvSpPr>
        <p:spPr>
          <a:xfrm>
            <a:off x="10784541" y="35184"/>
            <a:ext cx="1406693" cy="369332"/>
          </a:xfrm>
          <a:prstGeom prst="rect">
            <a:avLst/>
          </a:prstGeom>
          <a:noFill/>
        </p:spPr>
        <p:txBody>
          <a:bodyPr wrap="square" rtlCol="0">
            <a:spAutoFit/>
          </a:bodyPr>
          <a:lstStyle/>
          <a:p>
            <a:r>
              <a:rPr lang="en-US" b="1" dirty="0">
                <a:solidFill>
                  <a:schemeClr val="bg1"/>
                </a:solidFill>
              </a:rPr>
              <a:t>WBL VIDEO</a:t>
            </a:r>
          </a:p>
        </p:txBody>
      </p:sp>
      <p:sp>
        <p:nvSpPr>
          <p:cNvPr id="3" name="Slide Number Placeholder 2">
            <a:extLst>
              <a:ext uri="{FF2B5EF4-FFF2-40B4-BE49-F238E27FC236}">
                <a16:creationId xmlns:a16="http://schemas.microsoft.com/office/drawing/2014/main" id="{1E5A316D-A1B3-C1E8-1234-7380919D8C43}"/>
              </a:ext>
            </a:extLst>
          </p:cNvPr>
          <p:cNvSpPr>
            <a:spLocks noGrp="1"/>
          </p:cNvSpPr>
          <p:nvPr>
            <p:ph type="sldNum" sz="quarter" idx="12"/>
          </p:nvPr>
        </p:nvSpPr>
        <p:spPr/>
        <p:txBody>
          <a:bodyPr/>
          <a:lstStyle/>
          <a:p>
            <a:fld id="{53A08F58-1382-4A5C-B87A-32BAFEA75C11}" type="slidenum">
              <a:rPr lang="en-US" smtClean="0"/>
              <a:t>4</a:t>
            </a:fld>
            <a:endParaRPr lang="en-US"/>
          </a:p>
        </p:txBody>
      </p:sp>
    </p:spTree>
    <p:extLst>
      <p:ext uri="{BB962C8B-B14F-4D97-AF65-F5344CB8AC3E}">
        <p14:creationId xmlns:p14="http://schemas.microsoft.com/office/powerpoint/2010/main" val="2981364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3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55320" y="368528"/>
            <a:ext cx="10881360" cy="475488"/>
          </a:xfrm>
          <a:prstGeom prst="rect">
            <a:avLst/>
          </a:prstGeom>
          <a:noFill/>
          <a:ln>
            <a:solidFill/>
          </a:ln>
        </p:spPr>
        <p:txBody>
          <a:bodyPr wrap="square" lIns="0" tIns="0" rIns="0" bIns="0" rtlCol="0" anchor="ctr">
            <a:normAutofit/>
          </a:bodyPr>
          <a:lstStyle/>
          <a:p>
            <a:r>
              <a:rPr sz="2500" b="1" dirty="0">
                <a:solidFill>
                  <a:srgbClr val="3B4F6B"/>
                </a:solidFill>
              </a:rPr>
              <a:t>The Premise: Capacity Expands WBL Opportunities</a:t>
            </a:r>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r>
              <a:rPr dirty="0">
                <a:solidFill>
                  <a:srgbClr val="3B4F6B"/>
                </a:solidFill>
              </a:rPr>
              <a:t>A</a:t>
            </a:r>
            <a:r>
              <a:rPr lang="en-US" dirty="0">
                <a:solidFill>
                  <a:srgbClr val="3B4F6B"/>
                </a:solidFill>
              </a:rPr>
              <a:t>n emerging</a:t>
            </a:r>
            <a:r>
              <a:rPr dirty="0">
                <a:solidFill>
                  <a:srgbClr val="3B4F6B"/>
                </a:solidFill>
              </a:rPr>
              <a:t> WBL model builds staff and learner capacity to create and extend authentic opportunities</a:t>
            </a:r>
            <a:r>
              <a:rPr dirty="0">
                <a:solidFill>
                  <a:srgbClr val="0B6DE8"/>
                </a:solidFill>
              </a:rPr>
              <a:t>.</a:t>
            </a:r>
          </a:p>
        </p:txBody>
      </p:sp>
      <p:sp>
        <p:nvSpPr>
          <p:cNvPr id="4" name="Shape 2"/>
          <p:cNvSpPr/>
          <p:nvPr/>
        </p:nvSpPr>
        <p:spPr>
          <a:xfrm>
            <a:off x="713232" y="1417320"/>
            <a:ext cx="10789920" cy="1143000"/>
          </a:xfrm>
          <a:prstGeom prst="roundRect">
            <a:avLst>
              <a:gd name="adj" fmla="val 6400"/>
            </a:avLst>
          </a:prstGeom>
          <a:solidFill>
            <a:schemeClr val="bg2"/>
          </a:solidFill>
          <a:ln w="12700">
            <a:solidFill>
              <a:srgbClr val="032B63"/>
            </a:solidFill>
            <a:prstDash val="solid"/>
          </a:ln>
        </p:spPr>
        <p:txBody>
          <a:bodyPr/>
          <a:lstStyle/>
          <a:p>
            <a:endParaRPr lang="en-US"/>
          </a:p>
        </p:txBody>
      </p:sp>
      <p:sp>
        <p:nvSpPr>
          <p:cNvPr id="5" name="Text 3"/>
          <p:cNvSpPr/>
          <p:nvPr/>
        </p:nvSpPr>
        <p:spPr>
          <a:xfrm>
            <a:off x="960120" y="1645920"/>
            <a:ext cx="10287000" cy="731520"/>
          </a:xfrm>
          <a:prstGeom prst="rect">
            <a:avLst/>
          </a:prstGeom>
          <a:noFill/>
          <a:ln>
            <a:solidFill/>
          </a:ln>
        </p:spPr>
        <p:txBody>
          <a:bodyPr wrap="square" lIns="254" tIns="254" rIns="254" bIns="254" rtlCol="0" anchor="ctr">
            <a:normAutofit fontScale="85000" lnSpcReduction="10000"/>
          </a:bodyPr>
          <a:lstStyle/>
          <a:p>
            <a:r>
              <a:rPr dirty="0">
                <a:solidFill>
                  <a:srgbClr val="3B4F6B"/>
                </a:solidFill>
              </a:rPr>
              <a:t>“Work-based learning expands when institutions build staff who can operate as both educators and industry-connected professionals—people who translate workplace needs into learning, prepare learners for authentic work, maintain quality and boundaries, and build partnerships and systems that create more WBL opportunities over time.”</a:t>
            </a:r>
          </a:p>
        </p:txBody>
      </p:sp>
      <p:sp>
        <p:nvSpPr>
          <p:cNvPr id="6" name="Shape 4"/>
          <p:cNvSpPr/>
          <p:nvPr/>
        </p:nvSpPr>
        <p:spPr>
          <a:xfrm>
            <a:off x="786384" y="3493008"/>
            <a:ext cx="3246120" cy="2148840"/>
          </a:xfrm>
          <a:prstGeom prst="roundRect">
            <a:avLst>
              <a:gd name="adj" fmla="val 3404"/>
            </a:avLst>
          </a:prstGeom>
          <a:solidFill>
            <a:srgbClr val="FFFFFF"/>
          </a:solidFill>
          <a:ln w="13970">
            <a:solidFill>
              <a:srgbClr val="D4E1F2"/>
            </a:solidFill>
            <a:prstDash val="solid"/>
          </a:ln>
          <a:effectLst>
            <a:outerShdw blurRad="19050" dist="12700" dir="2700000" algn="bl" rotWithShape="0">
              <a:srgbClr val="000000">
                <a:alpha val="14000"/>
              </a:srgbClr>
            </a:outerShdw>
          </a:effectLst>
        </p:spPr>
        <p:txBody>
          <a:bodyPr/>
          <a:lstStyle/>
          <a:p>
            <a:endParaRPr lang="en-US"/>
          </a:p>
        </p:txBody>
      </p:sp>
      <p:sp>
        <p:nvSpPr>
          <p:cNvPr id="7" name="Shape 5"/>
          <p:cNvSpPr/>
          <p:nvPr/>
        </p:nvSpPr>
        <p:spPr>
          <a:xfrm>
            <a:off x="969264" y="3657600"/>
            <a:ext cx="402336" cy="402336"/>
          </a:xfrm>
          <a:prstGeom prst="ellipse">
            <a:avLst/>
          </a:prstGeom>
          <a:solidFill>
            <a:srgbClr val="EAF2FF"/>
          </a:solidFill>
          <a:ln w="12700">
            <a:solidFill>
              <a:srgbClr val="EAF2FF"/>
            </a:solidFill>
            <a:prstDash val="solid"/>
          </a:ln>
        </p:spPr>
        <p:txBody>
          <a:bodyPr/>
          <a:lstStyle/>
          <a:p>
            <a:endParaRPr lang="en-US"/>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848" y="3758184"/>
            <a:ext cx="201168" cy="201168"/>
          </a:xfrm>
          <a:prstGeom prst="rect">
            <a:avLst/>
          </a:prstGeom>
          <a:ln>
            <a:solidFill/>
          </a:ln>
        </p:spPr>
      </p:pic>
      <p:sp>
        <p:nvSpPr>
          <p:cNvPr id="9" name="Text 6"/>
          <p:cNvSpPr/>
          <p:nvPr/>
        </p:nvSpPr>
        <p:spPr>
          <a:xfrm>
            <a:off x="1481328" y="3666744"/>
            <a:ext cx="2368296" cy="292608"/>
          </a:xfrm>
          <a:prstGeom prst="rect">
            <a:avLst/>
          </a:prstGeom>
          <a:noFill/>
          <a:ln>
            <a:solidFill/>
          </a:ln>
        </p:spPr>
        <p:txBody>
          <a:bodyPr wrap="square" lIns="0" tIns="0" rIns="0" bIns="0" rtlCol="0" anchor="ctr">
            <a:normAutofit/>
          </a:bodyPr>
          <a:lstStyle/>
          <a:p>
            <a:pPr marL="0" indent="0">
              <a:buNone/>
            </a:pPr>
            <a:r>
              <a:rPr lang="en-US" sz="1600" b="1" dirty="0">
                <a:solidFill>
                  <a:srgbClr val="032B63"/>
                </a:solidFill>
              </a:rPr>
              <a:t>BUILD STAFF CAPACIT</a:t>
            </a:r>
            <a:r>
              <a:rPr lang="en-US" sz="1600" b="1" dirty="0">
                <a:solidFill>
                  <a:srgbClr val="3B4F6B"/>
                </a:solidFill>
              </a:rPr>
              <a:t>Y</a:t>
            </a:r>
            <a:endParaRPr lang="en-US" sz="1600" dirty="0">
              <a:solidFill>
                <a:srgbClr val="3B4F6B"/>
              </a:solidFill>
            </a:endParaRPr>
          </a:p>
        </p:txBody>
      </p:sp>
      <p:sp>
        <p:nvSpPr>
          <p:cNvPr id="10" name="Text 7"/>
          <p:cNvSpPr/>
          <p:nvPr/>
        </p:nvSpPr>
        <p:spPr>
          <a:xfrm>
            <a:off x="987552" y="4096512"/>
            <a:ext cx="2843784" cy="1399032"/>
          </a:xfrm>
          <a:prstGeom prst="rect">
            <a:avLst/>
          </a:prstGeom>
          <a:noFill/>
          <a:ln>
            <a:solidFill/>
          </a:ln>
        </p:spPr>
        <p:txBody>
          <a:bodyPr wrap="square" lIns="0" tIns="0" rIns="0" bIns="0" rtlCol="0" anchor="t">
            <a:noAutofit/>
          </a:bodyPr>
          <a:lstStyle/>
          <a:p>
            <a:r>
              <a:rPr sz="1400" dirty="0">
                <a:solidFill/>
              </a:rPr>
              <a:t>Educator + industry-connected professional</a:t>
            </a:r>
          </a:p>
          <a:p>
            <a:endParaRPr sz="1400" dirty="0"/>
          </a:p>
          <a:p>
            <a:r>
              <a:rPr sz="1400" dirty="0">
                <a:solidFill/>
              </a:rPr>
              <a:t>Develop • coach • validate • supervise • support • enable WBL</a:t>
            </a:r>
          </a:p>
        </p:txBody>
      </p:sp>
      <p:sp>
        <p:nvSpPr>
          <p:cNvPr id="11" name="Shape 8"/>
          <p:cNvSpPr/>
          <p:nvPr/>
        </p:nvSpPr>
        <p:spPr>
          <a:xfrm>
            <a:off x="4187952" y="4334256"/>
            <a:ext cx="566928" cy="621792"/>
          </a:xfrm>
          <a:prstGeom prst="chevron">
            <a:avLst/>
          </a:prstGeom>
          <a:solidFill>
            <a:srgbClr val="F4B23A"/>
          </a:solidFill>
          <a:ln w="12700">
            <a:solidFill>
              <a:srgbClr val="F4B23A"/>
            </a:solidFill>
            <a:prstDash val="solid"/>
          </a:ln>
        </p:spPr>
        <p:txBody>
          <a:bodyPr/>
          <a:lstStyle/>
          <a:p>
            <a:endParaRPr lang="en-US"/>
          </a:p>
        </p:txBody>
      </p:sp>
      <p:sp>
        <p:nvSpPr>
          <p:cNvPr id="12" name="Shape 9"/>
          <p:cNvSpPr/>
          <p:nvPr/>
        </p:nvSpPr>
        <p:spPr>
          <a:xfrm>
            <a:off x="4828032" y="3493008"/>
            <a:ext cx="3246120" cy="2148840"/>
          </a:xfrm>
          <a:prstGeom prst="roundRect">
            <a:avLst>
              <a:gd name="adj" fmla="val 3404"/>
            </a:avLst>
          </a:prstGeom>
          <a:solidFill>
            <a:srgbClr val="FFFFFF"/>
          </a:solidFill>
          <a:ln w="13970">
            <a:solidFill>
              <a:srgbClr val="D4E1F2"/>
            </a:solidFill>
            <a:prstDash val="solid"/>
          </a:ln>
          <a:effectLst>
            <a:outerShdw blurRad="241935000" dist="161290000" algn="bl" rotWithShape="0">
              <a:srgbClr val="000000">
                <a:alpha val="0"/>
              </a:srgbClr>
            </a:outerShdw>
          </a:effectLst>
        </p:spPr>
        <p:txBody>
          <a:bodyPr/>
          <a:lstStyle/>
          <a:p>
            <a:endParaRPr lang="en-US"/>
          </a:p>
        </p:txBody>
      </p:sp>
      <p:sp>
        <p:nvSpPr>
          <p:cNvPr id="13" name="Shape 10"/>
          <p:cNvSpPr/>
          <p:nvPr/>
        </p:nvSpPr>
        <p:spPr>
          <a:xfrm>
            <a:off x="5010912" y="3657600"/>
            <a:ext cx="402336" cy="402336"/>
          </a:xfrm>
          <a:prstGeom prst="ellipse">
            <a:avLst/>
          </a:prstGeom>
          <a:solidFill>
            <a:srgbClr val="EAF2FF"/>
          </a:solidFill>
          <a:ln w="12700">
            <a:solidFill>
              <a:srgbClr val="EAF2FF"/>
            </a:solidFill>
            <a:prstDash val="solid"/>
          </a:ln>
        </p:spPr>
        <p:txBody>
          <a:bodyPr/>
          <a:lstStyle/>
          <a:p>
            <a:endParaRPr lang="en-US"/>
          </a:p>
        </p:txBody>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11496" y="3758184"/>
            <a:ext cx="201168" cy="201168"/>
          </a:xfrm>
          <a:prstGeom prst="rect">
            <a:avLst/>
          </a:prstGeom>
          <a:ln>
            <a:solidFill/>
          </a:ln>
        </p:spPr>
      </p:pic>
      <p:sp>
        <p:nvSpPr>
          <p:cNvPr id="15" name="Text 11"/>
          <p:cNvSpPr/>
          <p:nvPr/>
        </p:nvSpPr>
        <p:spPr>
          <a:xfrm>
            <a:off x="5522975" y="3666744"/>
            <a:ext cx="2480121" cy="292608"/>
          </a:xfrm>
          <a:prstGeom prst="rect">
            <a:avLst/>
          </a:prstGeom>
          <a:noFill/>
          <a:ln>
            <a:solidFill/>
          </a:ln>
        </p:spPr>
        <p:txBody>
          <a:bodyPr wrap="square" lIns="0" tIns="0" rIns="0" bIns="0" rtlCol="0" anchor="ctr">
            <a:noAutofit/>
          </a:bodyPr>
          <a:lstStyle/>
          <a:p>
            <a:pPr marL="0" indent="0">
              <a:buNone/>
            </a:pPr>
            <a:r>
              <a:rPr lang="en-US" sz="1600" b="1" dirty="0">
                <a:solidFill>
                  <a:srgbClr val="032B63"/>
                </a:solidFill>
              </a:rPr>
              <a:t>BUILD LEARNER CAPACITY</a:t>
            </a:r>
            <a:endParaRPr lang="en-US" sz="1600" dirty="0"/>
          </a:p>
        </p:txBody>
      </p:sp>
      <p:sp>
        <p:nvSpPr>
          <p:cNvPr id="16" name="Text 12"/>
          <p:cNvSpPr/>
          <p:nvPr/>
        </p:nvSpPr>
        <p:spPr>
          <a:xfrm>
            <a:off x="5029200" y="4096512"/>
            <a:ext cx="2843784" cy="1399032"/>
          </a:xfrm>
          <a:prstGeom prst="rect">
            <a:avLst/>
          </a:prstGeom>
          <a:noFill/>
          <a:ln>
            <a:solidFill/>
          </a:ln>
        </p:spPr>
        <p:txBody>
          <a:bodyPr wrap="square" lIns="0" tIns="0" rIns="0" bIns="0" rtlCol="0" anchor="t">
            <a:normAutofit/>
          </a:bodyPr>
          <a:lstStyle/>
          <a:p>
            <a:pPr marL="0" indent="0">
              <a:buNone/>
            </a:pPr>
            <a:r>
              <a:rPr lang="en-US" sz="1400" dirty="0">
                <a:solidFill>
                  <a:srgbClr val="16243B"/>
                </a:solidFill>
              </a:rPr>
              <a:t>Technical application + professional judgment</a:t>
            </a:r>
            <a:endParaRPr lang="en-US" sz="1400" dirty="0"/>
          </a:p>
          <a:p>
            <a:pPr marL="0" indent="0">
              <a:buNone/>
            </a:pPr>
            <a:endParaRPr lang="en-US" sz="1400" dirty="0"/>
          </a:p>
          <a:p>
            <a:pPr marL="0" indent="0">
              <a:buNone/>
            </a:pPr>
            <a:r>
              <a:rPr lang="en-US" sz="1400" dirty="0">
                <a:solidFill>
                  <a:srgbClr val="16243B"/>
                </a:solidFill>
              </a:rPr>
              <a:t>Understand • communicate • apply • document • escalate • grow</a:t>
            </a:r>
            <a:endParaRPr lang="en-US" sz="1400" dirty="0"/>
          </a:p>
        </p:txBody>
      </p:sp>
      <p:sp>
        <p:nvSpPr>
          <p:cNvPr id="17" name="Shape 13"/>
          <p:cNvSpPr/>
          <p:nvPr/>
        </p:nvSpPr>
        <p:spPr>
          <a:xfrm>
            <a:off x="8229600" y="4334256"/>
            <a:ext cx="566928" cy="621792"/>
          </a:xfrm>
          <a:prstGeom prst="chevron">
            <a:avLst/>
          </a:prstGeom>
          <a:solidFill>
            <a:srgbClr val="F4B23A"/>
          </a:solidFill>
          <a:ln w="12700">
            <a:solidFill>
              <a:srgbClr val="F4B23A"/>
            </a:solidFill>
            <a:prstDash val="solid"/>
          </a:ln>
        </p:spPr>
        <p:txBody>
          <a:bodyPr/>
          <a:lstStyle/>
          <a:p>
            <a:endParaRPr lang="en-US"/>
          </a:p>
        </p:txBody>
      </p:sp>
      <p:sp>
        <p:nvSpPr>
          <p:cNvPr id="18" name="Shape 14"/>
          <p:cNvSpPr/>
          <p:nvPr/>
        </p:nvSpPr>
        <p:spPr>
          <a:xfrm>
            <a:off x="8869679" y="3493008"/>
            <a:ext cx="2841351" cy="2148840"/>
          </a:xfrm>
          <a:prstGeom prst="roundRect">
            <a:avLst>
              <a:gd name="adj" fmla="val 3404"/>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19" name="Shape 15"/>
          <p:cNvSpPr/>
          <p:nvPr/>
        </p:nvSpPr>
        <p:spPr>
          <a:xfrm>
            <a:off x="9052560" y="3657600"/>
            <a:ext cx="402336" cy="402336"/>
          </a:xfrm>
          <a:prstGeom prst="ellipse">
            <a:avLst/>
          </a:prstGeom>
          <a:solidFill>
            <a:srgbClr val="FFF2D5"/>
          </a:solidFill>
          <a:ln w="12700">
            <a:solidFill>
              <a:srgbClr val="FFF2D5"/>
            </a:solidFill>
            <a:prstDash val="solid"/>
          </a:ln>
        </p:spPr>
        <p:txBody>
          <a:bodyPr/>
          <a:lstStyle/>
          <a:p>
            <a:endParaRPr lang="en-US"/>
          </a:p>
        </p:txBody>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53144" y="3758184"/>
            <a:ext cx="201168" cy="201168"/>
          </a:xfrm>
          <a:prstGeom prst="rect">
            <a:avLst/>
          </a:prstGeom>
          <a:ln>
            <a:solidFill/>
          </a:ln>
        </p:spPr>
      </p:pic>
      <p:sp>
        <p:nvSpPr>
          <p:cNvPr id="21" name="Text 16"/>
          <p:cNvSpPr/>
          <p:nvPr/>
        </p:nvSpPr>
        <p:spPr>
          <a:xfrm>
            <a:off x="9543315" y="3607308"/>
            <a:ext cx="2079295" cy="374904"/>
          </a:xfrm>
          <a:prstGeom prst="rect">
            <a:avLst/>
          </a:prstGeom>
          <a:noFill/>
          <a:ln>
            <a:solidFill/>
          </a:ln>
        </p:spPr>
        <p:txBody>
          <a:bodyPr wrap="square" lIns="0" tIns="0" rIns="0" bIns="0" rtlCol="0" anchor="ctr">
            <a:noAutofit/>
          </a:bodyPr>
          <a:lstStyle/>
          <a:p>
            <a:r>
              <a:rPr sz="1600" b="1" dirty="0">
                <a:solidFill>
                  <a:srgbClr val="3B4F6B"/>
                </a:solidFill>
              </a:rPr>
              <a:t>EXPAND WBL OPPORTUNITIES</a:t>
            </a:r>
          </a:p>
        </p:txBody>
      </p:sp>
      <p:sp>
        <p:nvSpPr>
          <p:cNvPr id="22" name="Text 17"/>
          <p:cNvSpPr/>
          <p:nvPr/>
        </p:nvSpPr>
        <p:spPr>
          <a:xfrm>
            <a:off x="9070848" y="4096512"/>
            <a:ext cx="2496312" cy="1399032"/>
          </a:xfrm>
          <a:prstGeom prst="rect">
            <a:avLst/>
          </a:prstGeom>
          <a:noFill/>
          <a:ln>
            <a:solidFill/>
          </a:ln>
        </p:spPr>
        <p:txBody>
          <a:bodyPr wrap="square" lIns="0" tIns="0" rIns="0" bIns="0" rtlCol="0" anchor="t">
            <a:noAutofit/>
          </a:bodyPr>
          <a:lstStyle/>
          <a:p>
            <a:pPr marL="285750" indent="-285750">
              <a:buFont typeface="Arial" panose="020B0604020202020204" pitchFamily="34" charset="0"/>
              <a:buChar char="•"/>
            </a:pPr>
            <a:r>
              <a:rPr sz="1400" dirty="0">
                <a:solidFill/>
              </a:rPr>
              <a:t>Repeatable</a:t>
            </a:r>
            <a:r>
              <a:rPr lang="en-US" sz="1400" dirty="0">
                <a:solidFill/>
              </a:rPr>
              <a:t> </a:t>
            </a:r>
            <a:r>
              <a:rPr sz="1400" dirty="0">
                <a:solidFill/>
              </a:rPr>
              <a:t>preparation</a:t>
            </a:r>
          </a:p>
          <a:p>
            <a:pPr marL="285750" indent="-285750">
              <a:buFont typeface="Arial" panose="020B0604020202020204" pitchFamily="34" charset="0"/>
              <a:buChar char="•"/>
            </a:pPr>
            <a:r>
              <a:rPr sz="1400" dirty="0">
                <a:solidFill/>
              </a:rPr>
              <a:t>More prepared facilitators</a:t>
            </a:r>
          </a:p>
          <a:p>
            <a:pPr marL="285750" indent="-285750">
              <a:buFont typeface="Arial" panose="020B0604020202020204" pitchFamily="34" charset="0"/>
              <a:buChar char="•"/>
            </a:pPr>
            <a:r>
              <a:rPr sz="1400" dirty="0">
                <a:solidFill/>
              </a:rPr>
              <a:t>More authentic experiences</a:t>
            </a:r>
          </a:p>
          <a:p>
            <a:pPr marL="285750" indent="-285750">
              <a:buFont typeface="Arial" panose="020B0604020202020204" pitchFamily="34" charset="0"/>
              <a:buChar char="•"/>
            </a:pPr>
            <a:r>
              <a:rPr sz="1400" dirty="0">
                <a:solidFill/>
              </a:rPr>
              <a:t>Additional pathways over time</a:t>
            </a:r>
          </a:p>
        </p:txBody>
      </p:sp>
      <p:sp>
        <p:nvSpPr>
          <p:cNvPr id="23" name="Text 18"/>
          <p:cNvSpPr/>
          <p:nvPr/>
        </p:nvSpPr>
        <p:spPr>
          <a:xfrm>
            <a:off x="694944" y="6208776"/>
            <a:ext cx="10515600" cy="182880"/>
          </a:xfrm>
          <a:prstGeom prst="rect">
            <a:avLst/>
          </a:prstGeom>
          <a:noFill/>
          <a:ln>
            <a:solidFill/>
          </a:ln>
        </p:spPr>
        <p:txBody>
          <a:bodyPr wrap="square" lIns="0" tIns="0" rIns="0" bIns="0" rtlCol="0" anchor="ctr">
            <a:normAutofit/>
          </a:bodyPr>
          <a:lstStyle/>
          <a:p>
            <a:pPr marL="0" indent="0">
              <a:buNone/>
            </a:pPr>
            <a:r>
              <a:rPr lang="en-US" sz="850" i="1" dirty="0">
                <a:solidFill>
                  <a:srgbClr val="5B6D86"/>
                </a:solidFill>
              </a:rPr>
              <a:t>Research synthesis used in this workshop: OECD (2021, 2022); Zhou, Tigelaar &amp; Admiraal (2022); CCRC/WestEd; RAND (2026).</a:t>
            </a:r>
            <a:endParaRPr lang="en-US" sz="850" dirty="0"/>
          </a:p>
        </p:txBody>
      </p:sp>
      <p:sp>
        <p:nvSpPr>
          <p:cNvPr id="25"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5</a:t>
            </a:fld>
            <a:endParaRPr lang="en-US"/>
          </a:p>
        </p:txBody>
      </p:sp>
      <p:sp>
        <p:nvSpPr>
          <p:cNvPr id="26" name="Rounded Rectangle 25"/>
          <p:cNvSpPr/>
          <p:nvPr/>
        </p:nvSpPr>
        <p:spPr>
          <a:xfrm>
            <a:off x="676656" y="2784348"/>
            <a:ext cx="10890504" cy="256032"/>
          </a:xfrm>
          <a:prstGeom prst="roundRect">
            <a:avLst/>
          </a:prstGeom>
          <a:solidFill>
            <a:srgbClr val="FFF2D5"/>
          </a:solidFill>
          <a:ln w="12700">
            <a:solidFill>
              <a:srgbClr val="F3D69A"/>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r>
              <a:rPr sz="1250" b="1" dirty="0">
                <a:solidFill>
                  <a:srgbClr val="032B63"/>
                </a:solidFill>
              </a:rPr>
              <a:t>RW2 CURRICULUM FOUNDATION  •  Company X Capstone  •  Simulated consulting engagement  •  NIST CSF 2.0</a:t>
            </a:r>
            <a:r>
              <a:rPr lang="en-US" sz="1250" b="1" dirty="0">
                <a:solidFill>
                  <a:srgbClr val="032B63"/>
                </a:solidFill>
              </a:rPr>
              <a:t> &amp; Other Cybersecurity Frameworks</a:t>
            </a:r>
            <a:endParaRPr sz="1250" b="1" dirty="0">
              <a:solidFill>
                <a:srgbClr val="032B6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r>
              <a:rPr sz="2500" b="1" dirty="0">
                <a:solidFill>
                  <a:srgbClr val="3B4F6B"/>
                </a:solidFill>
              </a:rPr>
              <a:t>Opening Poll: What Does It Take to Expand WBL?</a:t>
            </a:r>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buNone/>
            </a:pPr>
            <a:r>
              <a:rPr lang="en-US" sz="1420" dirty="0">
                <a:solidFill>
                  <a:srgbClr val="5B6D86"/>
                </a:solidFill>
                <a:latin typeface="Aptos" pitchFamily="34" charset="0"/>
                <a:ea typeface="Aptos" pitchFamily="34" charset="-122"/>
                <a:cs typeface="Aptos" pitchFamily="34" charset="-120"/>
              </a:rPr>
              <a:t>Audience engagement • 2–3 minutes</a:t>
            </a:r>
            <a:endParaRPr lang="en-US" sz="1420" dirty="0"/>
          </a:p>
        </p:txBody>
      </p:sp>
      <p:sp>
        <p:nvSpPr>
          <p:cNvPr id="4" name="Shape 2"/>
          <p:cNvSpPr/>
          <p:nvPr/>
        </p:nvSpPr>
        <p:spPr>
          <a:xfrm>
            <a:off x="804672" y="1463040"/>
            <a:ext cx="585216" cy="585216"/>
          </a:xfrm>
          <a:prstGeom prst="ellipse">
            <a:avLst/>
          </a:prstGeom>
          <a:solidFill>
            <a:srgbClr val="FFF2D5"/>
          </a:solidFill>
          <a:ln w="12700">
            <a:solidFill>
              <a:srgbClr val="FFF2D5"/>
            </a:solidFill>
            <a:prstDash val="solid"/>
          </a:ln>
        </p:spPr>
        <p:txBody>
          <a:bodyPr/>
          <a:lstStyle/>
          <a:p>
            <a:endParaRPr lang="en-US"/>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5256" y="1563624"/>
            <a:ext cx="384048" cy="384048"/>
          </a:xfrm>
          <a:prstGeom prst="rect">
            <a:avLst/>
          </a:prstGeom>
          <a:ln>
            <a:solidFill/>
          </a:ln>
        </p:spPr>
      </p:pic>
      <p:sp>
        <p:nvSpPr>
          <p:cNvPr id="6" name="Text 3"/>
          <p:cNvSpPr/>
          <p:nvPr/>
        </p:nvSpPr>
        <p:spPr>
          <a:xfrm>
            <a:off x="1572768" y="1426464"/>
            <a:ext cx="9235440" cy="960120"/>
          </a:xfrm>
          <a:prstGeom prst="rect">
            <a:avLst/>
          </a:prstGeom>
          <a:noFill/>
          <a:ln>
            <a:solidFill/>
          </a:ln>
        </p:spPr>
        <p:txBody>
          <a:bodyPr wrap="square" lIns="0" tIns="0" rIns="0" bIns="0" rtlCol="0" anchor="ctr">
            <a:normAutofit/>
          </a:bodyPr>
          <a:lstStyle/>
          <a:p>
            <a:r>
              <a:rPr>
                <a:solidFill/>
              </a:rPr>
              <a:t>You have a strong cybersecurity instructor and capable students.</a:t>
            </a:r>
          </a:p>
          <a:p>
            <a:r>
              <a:rPr>
                <a:solidFill/>
              </a:rPr>
              <a:t>Is that enough to create meaningful, repeatable work-based learning opportunities?</a:t>
            </a:r>
          </a:p>
        </p:txBody>
      </p:sp>
      <p:sp>
        <p:nvSpPr>
          <p:cNvPr id="7" name="Shape 4"/>
          <p:cNvSpPr/>
          <p:nvPr/>
        </p:nvSpPr>
        <p:spPr>
          <a:xfrm>
            <a:off x="1280160" y="2761488"/>
            <a:ext cx="9509760" cy="502920"/>
          </a:xfrm>
          <a:prstGeom prst="roundRect">
            <a:avLst>
              <a:gd name="adj" fmla="val 10909"/>
            </a:avLst>
          </a:prstGeom>
          <a:solidFill>
            <a:srgbClr val="FFFFFF"/>
          </a:solidFill>
          <a:ln w="15240">
            <a:solidFill>
              <a:srgbClr val="D4E1F2"/>
            </a:solidFill>
            <a:prstDash val="solid"/>
          </a:ln>
        </p:spPr>
        <p:txBody>
          <a:bodyPr/>
          <a:lstStyle/>
          <a:p>
            <a:endParaRPr lang="en-US"/>
          </a:p>
        </p:txBody>
      </p:sp>
      <p:sp>
        <p:nvSpPr>
          <p:cNvPr id="8" name="Shape 5"/>
          <p:cNvSpPr/>
          <p:nvPr/>
        </p:nvSpPr>
        <p:spPr>
          <a:xfrm>
            <a:off x="1481328" y="2843784"/>
            <a:ext cx="329184" cy="329184"/>
          </a:xfrm>
          <a:prstGeom prst="ellipse">
            <a:avLst/>
          </a:prstGeom>
          <a:solidFill>
            <a:srgbClr val="FFF2D5"/>
          </a:solidFill>
          <a:ln w="12700">
            <a:solidFill>
              <a:srgbClr val="032B63"/>
            </a:solidFill>
            <a:prstDash val="solid"/>
          </a:ln>
        </p:spPr>
        <p:txBody>
          <a:bodyPr/>
          <a:lstStyle/>
          <a:p>
            <a:endParaRPr lang="en-US"/>
          </a:p>
        </p:txBody>
      </p:sp>
      <p:sp>
        <p:nvSpPr>
          <p:cNvPr id="9" name="Text 6"/>
          <p:cNvSpPr/>
          <p:nvPr/>
        </p:nvSpPr>
        <p:spPr>
          <a:xfrm>
            <a:off x="1481328" y="2862072"/>
            <a:ext cx="329184" cy="237744"/>
          </a:xfrm>
          <a:prstGeom prst="rect">
            <a:avLst/>
          </a:prstGeom>
          <a:noFill/>
          <a:ln>
            <a:solidFill/>
          </a:ln>
        </p:spPr>
        <p:txBody>
          <a:bodyPr wrap="square" lIns="0" tIns="0" rIns="0" bIns="0" rtlCol="0" anchor="ctr"/>
          <a:lstStyle/>
          <a:p>
            <a:pPr marL="0" indent="0" algn="ctr">
              <a:buNone/>
            </a:pPr>
            <a:r>
              <a:rPr lang="en-US" sz="1100" b="1" dirty="0">
                <a:solidFill>
                  <a:srgbClr val="3B4F6B"/>
                </a:solidFill>
              </a:rPr>
              <a:t>A</a:t>
            </a:r>
            <a:endParaRPr lang="en-US" sz="1100" dirty="0">
              <a:solidFill>
                <a:srgbClr val="3B4F6B"/>
              </a:solidFill>
            </a:endParaRPr>
          </a:p>
        </p:txBody>
      </p:sp>
      <p:sp>
        <p:nvSpPr>
          <p:cNvPr id="10" name="Text 7"/>
          <p:cNvSpPr/>
          <p:nvPr/>
        </p:nvSpPr>
        <p:spPr>
          <a:xfrm>
            <a:off x="1993392" y="2852928"/>
            <a:ext cx="8412480" cy="256032"/>
          </a:xfrm>
          <a:prstGeom prst="rect">
            <a:avLst/>
          </a:prstGeom>
          <a:noFill/>
          <a:ln>
            <a:solidFill/>
          </a:ln>
        </p:spPr>
        <p:txBody>
          <a:bodyPr wrap="square" lIns="0" tIns="0" rIns="0" bIns="0" rtlCol="0" anchor="ctr"/>
          <a:lstStyle/>
          <a:p>
            <a:pPr marL="0" indent="0">
              <a:buNone/>
            </a:pPr>
            <a:r>
              <a:rPr lang="en-US" sz="1650" dirty="0">
                <a:solidFill>
                  <a:srgbClr val="16243B"/>
                </a:solidFill>
              </a:rPr>
              <a:t>Yes</a:t>
            </a:r>
            <a:endParaRPr lang="en-US" sz="1650" dirty="0"/>
          </a:p>
        </p:txBody>
      </p:sp>
      <p:sp>
        <p:nvSpPr>
          <p:cNvPr id="11" name="Shape 8"/>
          <p:cNvSpPr/>
          <p:nvPr/>
        </p:nvSpPr>
        <p:spPr>
          <a:xfrm>
            <a:off x="1280160" y="3429000"/>
            <a:ext cx="9509760" cy="502920"/>
          </a:xfrm>
          <a:prstGeom prst="roundRect">
            <a:avLst>
              <a:gd name="adj" fmla="val 10909"/>
            </a:avLst>
          </a:prstGeom>
          <a:solidFill>
            <a:srgbClr val="FFFFFF"/>
          </a:solidFill>
          <a:ln w="15240">
            <a:solidFill>
              <a:srgbClr val="D4E1F2"/>
            </a:solidFill>
            <a:prstDash val="solid"/>
          </a:ln>
        </p:spPr>
        <p:txBody>
          <a:bodyPr/>
          <a:lstStyle/>
          <a:p>
            <a:endParaRPr lang="en-US"/>
          </a:p>
        </p:txBody>
      </p:sp>
      <p:sp>
        <p:nvSpPr>
          <p:cNvPr id="12" name="Shape 9"/>
          <p:cNvSpPr/>
          <p:nvPr/>
        </p:nvSpPr>
        <p:spPr>
          <a:xfrm>
            <a:off x="1481328" y="3511296"/>
            <a:ext cx="329184" cy="329184"/>
          </a:xfrm>
          <a:prstGeom prst="ellipse">
            <a:avLst/>
          </a:prstGeom>
          <a:solidFill>
            <a:srgbClr val="FFF2D5"/>
          </a:solidFill>
          <a:ln w="12700">
            <a:solidFill>
              <a:srgbClr val="032B63"/>
            </a:solidFill>
            <a:prstDash val="solid"/>
          </a:ln>
        </p:spPr>
        <p:txBody>
          <a:bodyPr/>
          <a:lstStyle/>
          <a:p>
            <a:endParaRPr lang="en-US"/>
          </a:p>
        </p:txBody>
      </p:sp>
      <p:sp>
        <p:nvSpPr>
          <p:cNvPr id="13" name="Text 10"/>
          <p:cNvSpPr/>
          <p:nvPr/>
        </p:nvSpPr>
        <p:spPr>
          <a:xfrm>
            <a:off x="1481328" y="3529584"/>
            <a:ext cx="329184" cy="237744"/>
          </a:xfrm>
          <a:prstGeom prst="rect">
            <a:avLst/>
          </a:prstGeom>
          <a:noFill/>
          <a:ln>
            <a:solidFill/>
          </a:ln>
        </p:spPr>
        <p:txBody>
          <a:bodyPr wrap="square" lIns="0" tIns="0" rIns="0" bIns="0" rtlCol="0" anchor="ctr"/>
          <a:lstStyle/>
          <a:p>
            <a:pPr marL="0" indent="0" algn="ctr">
              <a:buNone/>
            </a:pPr>
            <a:r>
              <a:rPr lang="en-US" sz="1100" b="1" dirty="0">
                <a:solidFill>
                  <a:srgbClr val="3B4F6B"/>
                </a:solidFill>
              </a:rPr>
              <a:t>B</a:t>
            </a:r>
          </a:p>
        </p:txBody>
      </p:sp>
      <p:sp>
        <p:nvSpPr>
          <p:cNvPr id="14" name="Text 11"/>
          <p:cNvSpPr/>
          <p:nvPr/>
        </p:nvSpPr>
        <p:spPr>
          <a:xfrm>
            <a:off x="1993392" y="3520440"/>
            <a:ext cx="8412480" cy="256032"/>
          </a:xfrm>
          <a:prstGeom prst="rect">
            <a:avLst/>
          </a:prstGeom>
          <a:noFill/>
          <a:ln>
            <a:solidFill/>
          </a:ln>
        </p:spPr>
        <p:txBody>
          <a:bodyPr wrap="square" lIns="0" tIns="0" rIns="0" bIns="0" rtlCol="0" anchor="ctr"/>
          <a:lstStyle/>
          <a:p>
            <a:pPr marL="0" indent="0">
              <a:buNone/>
            </a:pPr>
            <a:r>
              <a:rPr lang="en-US" sz="1650" dirty="0">
                <a:solidFill>
                  <a:srgbClr val="16243B"/>
                </a:solidFill>
              </a:rPr>
              <a:t>Almost</a:t>
            </a:r>
            <a:endParaRPr lang="en-US" sz="1650" dirty="0"/>
          </a:p>
        </p:txBody>
      </p:sp>
      <p:sp>
        <p:nvSpPr>
          <p:cNvPr id="15" name="Shape 12"/>
          <p:cNvSpPr/>
          <p:nvPr/>
        </p:nvSpPr>
        <p:spPr>
          <a:xfrm>
            <a:off x="1280160" y="4096512"/>
            <a:ext cx="9509760" cy="502920"/>
          </a:xfrm>
          <a:prstGeom prst="roundRect">
            <a:avLst>
              <a:gd name="adj" fmla="val 10909"/>
            </a:avLst>
          </a:prstGeom>
          <a:solidFill>
            <a:srgbClr val="FFFFFF"/>
          </a:solidFill>
          <a:ln w="15240">
            <a:solidFill>
              <a:srgbClr val="D4E1F2"/>
            </a:solidFill>
            <a:prstDash val="solid"/>
          </a:ln>
        </p:spPr>
        <p:txBody>
          <a:bodyPr/>
          <a:lstStyle/>
          <a:p>
            <a:endParaRPr lang="en-US"/>
          </a:p>
        </p:txBody>
      </p:sp>
      <p:sp>
        <p:nvSpPr>
          <p:cNvPr id="16" name="Shape 13"/>
          <p:cNvSpPr/>
          <p:nvPr/>
        </p:nvSpPr>
        <p:spPr>
          <a:xfrm>
            <a:off x="1481328" y="4178808"/>
            <a:ext cx="329184" cy="329184"/>
          </a:xfrm>
          <a:prstGeom prst="ellipse">
            <a:avLst/>
          </a:prstGeom>
          <a:solidFill>
            <a:srgbClr val="FFF2D5"/>
          </a:solidFill>
          <a:ln w="12700">
            <a:solidFill>
              <a:srgbClr val="032B63"/>
            </a:solidFill>
            <a:prstDash val="solid"/>
          </a:ln>
        </p:spPr>
        <p:txBody>
          <a:bodyPr/>
          <a:lstStyle/>
          <a:p>
            <a:endParaRPr lang="en-US"/>
          </a:p>
        </p:txBody>
      </p:sp>
      <p:sp>
        <p:nvSpPr>
          <p:cNvPr id="17" name="Text 14"/>
          <p:cNvSpPr/>
          <p:nvPr/>
        </p:nvSpPr>
        <p:spPr>
          <a:xfrm>
            <a:off x="1481328" y="4197096"/>
            <a:ext cx="329184" cy="237744"/>
          </a:xfrm>
          <a:prstGeom prst="rect">
            <a:avLst/>
          </a:prstGeom>
          <a:noFill/>
          <a:ln>
            <a:solidFill/>
          </a:ln>
        </p:spPr>
        <p:txBody>
          <a:bodyPr wrap="square" lIns="0" tIns="0" rIns="0" bIns="0" rtlCol="0" anchor="ctr"/>
          <a:lstStyle/>
          <a:p>
            <a:pPr marL="0" indent="0" algn="ctr">
              <a:buNone/>
            </a:pPr>
            <a:r>
              <a:rPr lang="en-US" sz="1100" b="1" dirty="0">
                <a:solidFill>
                  <a:srgbClr val="3B4F6B"/>
                </a:solidFill>
              </a:rPr>
              <a:t>C</a:t>
            </a:r>
            <a:endParaRPr lang="en-US" sz="1100" dirty="0">
              <a:solidFill>
                <a:srgbClr val="3B4F6B"/>
              </a:solidFill>
            </a:endParaRPr>
          </a:p>
        </p:txBody>
      </p:sp>
      <p:sp>
        <p:nvSpPr>
          <p:cNvPr id="18" name="Text 15"/>
          <p:cNvSpPr/>
          <p:nvPr/>
        </p:nvSpPr>
        <p:spPr>
          <a:xfrm>
            <a:off x="1993392" y="4187952"/>
            <a:ext cx="8412480" cy="256032"/>
          </a:xfrm>
          <a:prstGeom prst="rect">
            <a:avLst/>
          </a:prstGeom>
          <a:noFill/>
          <a:ln>
            <a:solidFill/>
          </a:ln>
        </p:spPr>
        <p:txBody>
          <a:bodyPr wrap="square" lIns="0" tIns="0" rIns="0" bIns="0" rtlCol="0" anchor="ctr"/>
          <a:lstStyle/>
          <a:p>
            <a:pPr marL="0" indent="0">
              <a:buNone/>
            </a:pPr>
            <a:r>
              <a:rPr lang="en-US" sz="1650" dirty="0">
                <a:solidFill>
                  <a:srgbClr val="16243B"/>
                </a:solidFill>
              </a:rPr>
              <a:t>No</a:t>
            </a:r>
            <a:endParaRPr lang="en-US" sz="1650" dirty="0"/>
          </a:p>
        </p:txBody>
      </p:sp>
      <p:sp>
        <p:nvSpPr>
          <p:cNvPr id="19" name="Shape 16"/>
          <p:cNvSpPr/>
          <p:nvPr/>
        </p:nvSpPr>
        <p:spPr>
          <a:xfrm>
            <a:off x="1280160" y="4764024"/>
            <a:ext cx="9509760" cy="502920"/>
          </a:xfrm>
          <a:prstGeom prst="roundRect">
            <a:avLst>
              <a:gd name="adj" fmla="val 10909"/>
            </a:avLst>
          </a:prstGeom>
          <a:solidFill>
            <a:srgbClr val="EAF2FF"/>
          </a:solidFill>
          <a:ln w="15240">
            <a:solidFill>
              <a:srgbClr val="B9D6FF"/>
            </a:solidFill>
            <a:prstDash val="solid"/>
          </a:ln>
        </p:spPr>
        <p:txBody>
          <a:bodyPr/>
          <a:lstStyle/>
          <a:p>
            <a:endParaRPr lang="en-US"/>
          </a:p>
        </p:txBody>
      </p:sp>
      <p:sp>
        <p:nvSpPr>
          <p:cNvPr id="20" name="Shape 17"/>
          <p:cNvSpPr/>
          <p:nvPr/>
        </p:nvSpPr>
        <p:spPr>
          <a:xfrm>
            <a:off x="1481328" y="4846320"/>
            <a:ext cx="329184" cy="329184"/>
          </a:xfrm>
          <a:prstGeom prst="ellipse">
            <a:avLst/>
          </a:prstGeom>
          <a:solidFill>
            <a:srgbClr val="FFF2D5"/>
          </a:solidFill>
          <a:ln w="12700">
            <a:solidFill>
              <a:srgbClr val="0647A7"/>
            </a:solidFill>
            <a:prstDash val="solid"/>
          </a:ln>
        </p:spPr>
        <p:txBody>
          <a:bodyPr/>
          <a:lstStyle/>
          <a:p>
            <a:endParaRPr lang="en-US"/>
          </a:p>
        </p:txBody>
      </p:sp>
      <p:sp>
        <p:nvSpPr>
          <p:cNvPr id="21" name="Text 18"/>
          <p:cNvSpPr/>
          <p:nvPr/>
        </p:nvSpPr>
        <p:spPr>
          <a:xfrm>
            <a:off x="1481328" y="4864608"/>
            <a:ext cx="329184" cy="237744"/>
          </a:xfrm>
          <a:prstGeom prst="rect">
            <a:avLst/>
          </a:prstGeom>
          <a:noFill/>
          <a:ln>
            <a:solidFill/>
          </a:ln>
        </p:spPr>
        <p:txBody>
          <a:bodyPr wrap="square" lIns="0" tIns="0" rIns="0" bIns="0" rtlCol="0" anchor="ctr"/>
          <a:lstStyle/>
          <a:p>
            <a:pPr marL="0" indent="0" algn="ctr">
              <a:buNone/>
            </a:pPr>
            <a:r>
              <a:rPr lang="en-US" sz="1100" b="1" dirty="0">
                <a:solidFill>
                  <a:srgbClr val="3B4F6B"/>
                </a:solidFill>
              </a:rPr>
              <a:t>D</a:t>
            </a:r>
            <a:endParaRPr lang="en-US" sz="1100" dirty="0">
              <a:solidFill>
                <a:srgbClr val="3B4F6B"/>
              </a:solidFill>
            </a:endParaRPr>
          </a:p>
        </p:txBody>
      </p:sp>
      <p:sp>
        <p:nvSpPr>
          <p:cNvPr id="22" name="Text 19"/>
          <p:cNvSpPr/>
          <p:nvPr/>
        </p:nvSpPr>
        <p:spPr>
          <a:xfrm>
            <a:off x="1993392" y="4855464"/>
            <a:ext cx="8412480" cy="256032"/>
          </a:xfrm>
          <a:prstGeom prst="rect">
            <a:avLst/>
          </a:prstGeom>
          <a:noFill/>
          <a:ln>
            <a:solidFill/>
          </a:ln>
        </p:spPr>
        <p:txBody>
          <a:bodyPr wrap="square" lIns="0" tIns="0" rIns="0" bIns="0" rtlCol="0" anchor="ctr"/>
          <a:lstStyle/>
          <a:p>
            <a:pPr marL="0" indent="0">
              <a:buNone/>
            </a:pPr>
            <a:r>
              <a:rPr lang="en-US" sz="1650" dirty="0">
                <a:solidFill>
                  <a:srgbClr val="16243B"/>
                </a:solidFill>
              </a:rPr>
              <a:t>It depends on how their roles are structured</a:t>
            </a:r>
            <a:endParaRPr lang="en-US" sz="1650" dirty="0"/>
          </a:p>
        </p:txBody>
      </p:sp>
      <p:sp>
        <p:nvSpPr>
          <p:cNvPr id="23" name="Text 20"/>
          <p:cNvSpPr/>
          <p:nvPr/>
        </p:nvSpPr>
        <p:spPr>
          <a:xfrm>
            <a:off x="1298448" y="5532120"/>
            <a:ext cx="9509760" cy="502920"/>
          </a:xfrm>
          <a:prstGeom prst="rect">
            <a:avLst/>
          </a:prstGeom>
          <a:noFill/>
          <a:ln>
            <a:solidFill/>
          </a:ln>
        </p:spPr>
        <p:txBody>
          <a:bodyPr wrap="square" lIns="0" tIns="0" rIns="0" bIns="0" rtlCol="0" anchor="ctr">
            <a:normAutofit lnSpcReduction="10000"/>
          </a:bodyPr>
          <a:lstStyle/>
          <a:p>
            <a:r>
              <a:rPr dirty="0">
                <a:solidFill/>
              </a:rPr>
              <a:t>Follow-up: What </a:t>
            </a:r>
            <a:r>
              <a:rPr lang="en-US" dirty="0">
                <a:solidFill/>
              </a:rPr>
              <a:t>needs </a:t>
            </a:r>
            <a:r>
              <a:rPr dirty="0">
                <a:solidFill/>
              </a:rPr>
              <a:t>to exist between classroom instruction and responsibly placing learners in authentic work with real clients?</a:t>
            </a:r>
          </a:p>
        </p:txBody>
      </p:sp>
      <p:sp>
        <p:nvSpPr>
          <p:cNvPr id="25"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pPr marL="0" indent="0">
              <a:buNone/>
            </a:pPr>
            <a:r>
              <a:rPr lang="en-US" sz="2500" b="1" dirty="0">
                <a:solidFill>
                  <a:srgbClr val="032B63"/>
                </a:solidFill>
                <a:latin typeface="Aptos Display" pitchFamily="34" charset="0"/>
                <a:ea typeface="Aptos Display" pitchFamily="34" charset="-122"/>
                <a:cs typeface="Aptos Display" pitchFamily="34" charset="-120"/>
              </a:rPr>
              <a:t>Case Study: The Opportunity</a:t>
            </a:r>
            <a:endParaRPr lang="en-US" sz="2500" dirty="0"/>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buNone/>
            </a:pPr>
            <a:r>
              <a:rPr lang="en-US" sz="1420" dirty="0">
                <a:solidFill>
                  <a:srgbClr val="5B6D86"/>
                </a:solidFill>
                <a:latin typeface="Aptos" pitchFamily="34" charset="0"/>
                <a:ea typeface="Aptos" pitchFamily="34" charset="-122"/>
                <a:cs typeface="Aptos" pitchFamily="34" charset="-120"/>
              </a:rPr>
              <a:t>Global Soccer Event Small Business Readiness</a:t>
            </a:r>
            <a:endParaRPr lang="en-US" sz="1420" dirty="0"/>
          </a:p>
        </p:txBody>
      </p:sp>
      <p:sp>
        <p:nvSpPr>
          <p:cNvPr id="4" name="Shape 2"/>
          <p:cNvSpPr/>
          <p:nvPr/>
        </p:nvSpPr>
        <p:spPr>
          <a:xfrm>
            <a:off x="731520" y="1417320"/>
            <a:ext cx="3703320" cy="4206240"/>
          </a:xfrm>
          <a:prstGeom prst="roundRect">
            <a:avLst>
              <a:gd name="adj" fmla="val 1975"/>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5" name="Shape 3"/>
          <p:cNvSpPr/>
          <p:nvPr/>
        </p:nvSpPr>
        <p:spPr>
          <a:xfrm>
            <a:off x="914400" y="1581912"/>
            <a:ext cx="402336" cy="402336"/>
          </a:xfrm>
          <a:prstGeom prst="ellipse">
            <a:avLst/>
          </a:prstGeom>
          <a:solidFill>
            <a:srgbClr val="EAF2FF"/>
          </a:solidFill>
          <a:ln w="12700">
            <a:solidFill>
              <a:srgbClr val="EAF2FF"/>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4984" y="1682496"/>
            <a:ext cx="201168" cy="201168"/>
          </a:xfrm>
          <a:prstGeom prst="rect">
            <a:avLst/>
          </a:prstGeom>
          <a:ln>
            <a:solidFill/>
          </a:ln>
        </p:spPr>
      </p:pic>
      <p:sp>
        <p:nvSpPr>
          <p:cNvPr id="7" name="Text 4"/>
          <p:cNvSpPr/>
          <p:nvPr/>
        </p:nvSpPr>
        <p:spPr>
          <a:xfrm>
            <a:off x="1426464" y="1591056"/>
            <a:ext cx="2825496" cy="292608"/>
          </a:xfrm>
          <a:prstGeom prst="rect">
            <a:avLst/>
          </a:prstGeom>
          <a:noFill/>
          <a:ln>
            <a:solidFill/>
          </a:ln>
        </p:spPr>
        <p:txBody>
          <a:bodyPr wrap="square" lIns="0" tIns="0" rIns="0" bIns="0" rtlCol="0" anchor="ctr">
            <a:normAutofit/>
          </a:bodyPr>
          <a:lstStyle/>
          <a:p>
            <a:pPr marL="0" indent="0">
              <a:buNone/>
            </a:pPr>
            <a:r>
              <a:rPr lang="en-US" sz="1700" b="1" dirty="0">
                <a:solidFill>
                  <a:srgbClr val="032B63"/>
                </a:solidFill>
              </a:rPr>
              <a:t>PROJECT SNAPSHOT</a:t>
            </a:r>
            <a:endParaRPr lang="en-US" sz="1700" dirty="0"/>
          </a:p>
        </p:txBody>
      </p:sp>
      <p:sp>
        <p:nvSpPr>
          <p:cNvPr id="8" name="Text 5"/>
          <p:cNvSpPr/>
          <p:nvPr/>
        </p:nvSpPr>
        <p:spPr>
          <a:xfrm>
            <a:off x="932688" y="2020824"/>
            <a:ext cx="3300984" cy="3456432"/>
          </a:xfrm>
          <a:prstGeom prst="rect">
            <a:avLst/>
          </a:prstGeom>
          <a:noFill/>
          <a:ln>
            <a:solidFill/>
          </a:ln>
        </p:spPr>
        <p:txBody>
          <a:bodyPr wrap="square" lIns="0" tIns="0" rIns="0" bIns="0" rtlCol="0" anchor="t">
            <a:normAutofit/>
          </a:bodyPr>
          <a:lstStyle/>
          <a:p>
            <a:pPr marL="0" indent="0">
              <a:buNone/>
            </a:pPr>
            <a:r>
              <a:rPr lang="en-US" sz="1510" b="1" dirty="0">
                <a:solidFill>
                  <a:srgbClr val="16243B"/>
                </a:solidFill>
              </a:rPr>
              <a:t>Audience</a:t>
            </a:r>
            <a:endParaRPr lang="en-US" sz="1510" b="1" dirty="0"/>
          </a:p>
          <a:p>
            <a:pPr marL="0" indent="0">
              <a:buNone/>
            </a:pPr>
            <a:r>
              <a:rPr lang="en-US" sz="1510" dirty="0">
                <a:solidFill>
                  <a:srgbClr val="16243B"/>
                </a:solidFill>
              </a:rPr>
              <a:t>Retail • Hospitality • Lodging • Entertainment</a:t>
            </a:r>
            <a:endParaRPr lang="en-US" sz="1510" dirty="0"/>
          </a:p>
          <a:p>
            <a:pPr marL="0" indent="0">
              <a:buNone/>
            </a:pPr>
            <a:endParaRPr lang="en-US" sz="1510" dirty="0"/>
          </a:p>
          <a:p>
            <a:pPr marL="0" indent="0">
              <a:buNone/>
            </a:pPr>
            <a:r>
              <a:rPr lang="en-US" sz="1510" b="1" dirty="0">
                <a:solidFill>
                  <a:srgbClr val="16243B"/>
                </a:solidFill>
              </a:rPr>
              <a:t>Context</a:t>
            </a:r>
            <a:endParaRPr lang="en-US" sz="1510" b="1" dirty="0"/>
          </a:p>
          <a:p>
            <a:pPr marL="0" indent="0">
              <a:buNone/>
            </a:pPr>
            <a:r>
              <a:rPr lang="en-US" sz="1510" dirty="0">
                <a:solidFill>
                  <a:srgbClr val="16243B"/>
                </a:solidFill>
              </a:rPr>
              <a:t>Small businesses preparing for increased cyber risk around a major international event</a:t>
            </a:r>
            <a:endParaRPr lang="en-US" sz="1510" dirty="0"/>
          </a:p>
          <a:p>
            <a:pPr marL="0" indent="0">
              <a:buNone/>
            </a:pPr>
            <a:endParaRPr lang="en-US" sz="1510" dirty="0"/>
          </a:p>
          <a:p>
            <a:pPr marL="0" indent="0">
              <a:buNone/>
            </a:pPr>
            <a:r>
              <a:rPr lang="en-US" sz="1510" b="1" dirty="0">
                <a:solidFill>
                  <a:srgbClr val="16243B"/>
                </a:solidFill>
              </a:rPr>
              <a:t>Delivery</a:t>
            </a:r>
            <a:endParaRPr lang="en-US" sz="1510" b="1" dirty="0"/>
          </a:p>
          <a:p>
            <a:pPr marL="0" indent="0">
              <a:buNone/>
            </a:pPr>
            <a:r>
              <a:rPr lang="en-US" sz="1510" dirty="0">
                <a:solidFill>
                  <a:srgbClr val="16243B"/>
                </a:solidFill>
              </a:rPr>
              <a:t>In-person workshop — March 2026</a:t>
            </a:r>
            <a:endParaRPr lang="en-US" sz="1510" dirty="0"/>
          </a:p>
          <a:p>
            <a:pPr marL="0" indent="0">
              <a:buNone/>
            </a:pPr>
            <a:r>
              <a:rPr lang="en-US" sz="1510" dirty="0">
                <a:solidFill>
                  <a:srgbClr val="16243B"/>
                </a:solidFill>
              </a:rPr>
              <a:t>Virtual workshop — April 2026</a:t>
            </a:r>
            <a:endParaRPr lang="en-US" sz="1510" dirty="0"/>
          </a:p>
        </p:txBody>
      </p:sp>
      <p:sp>
        <p:nvSpPr>
          <p:cNvPr id="9" name="Shape 6"/>
          <p:cNvSpPr/>
          <p:nvPr/>
        </p:nvSpPr>
        <p:spPr>
          <a:xfrm>
            <a:off x="4800600" y="1417320"/>
            <a:ext cx="6537960" cy="4206240"/>
          </a:xfrm>
          <a:prstGeom prst="roundRect">
            <a:avLst>
              <a:gd name="adj" fmla="val 1739"/>
            </a:avLst>
          </a:prstGeom>
          <a:solidFill>
            <a:srgbClr val="FFFFFF"/>
          </a:solidFill>
          <a:ln w="15240">
            <a:solidFill>
              <a:srgbClr val="F6D997"/>
            </a:solidFill>
            <a:prstDash val="solid"/>
          </a:ln>
          <a:effectLst>
            <a:outerShdw algn="bl" rotWithShape="0">
              <a:srgbClr val="000000">
                <a:alpha val="0"/>
              </a:srgbClr>
            </a:outerShdw>
          </a:effectLst>
        </p:spPr>
        <p:txBody>
          <a:bodyPr/>
          <a:lstStyle/>
          <a:p>
            <a:endParaRPr lang="en-US"/>
          </a:p>
        </p:txBody>
      </p:sp>
      <p:sp>
        <p:nvSpPr>
          <p:cNvPr id="10" name="Shape 7"/>
          <p:cNvSpPr/>
          <p:nvPr/>
        </p:nvSpPr>
        <p:spPr>
          <a:xfrm>
            <a:off x="5074920" y="1673352"/>
            <a:ext cx="512064" cy="512064"/>
          </a:xfrm>
          <a:prstGeom prst="ellipse">
            <a:avLst/>
          </a:prstGeom>
          <a:solidFill>
            <a:srgbClr val="FFF2D5"/>
          </a:solidFill>
          <a:ln w="12700">
            <a:solidFill>
              <a:srgbClr val="FFF2D5"/>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75504" y="1773936"/>
            <a:ext cx="310896" cy="310896"/>
          </a:xfrm>
          <a:prstGeom prst="rect">
            <a:avLst/>
          </a:prstGeom>
          <a:ln>
            <a:solidFill/>
          </a:ln>
        </p:spPr>
      </p:pic>
      <p:sp>
        <p:nvSpPr>
          <p:cNvPr id="12" name="Text 8"/>
          <p:cNvSpPr/>
          <p:nvPr/>
        </p:nvSpPr>
        <p:spPr>
          <a:xfrm>
            <a:off x="5715000" y="1737360"/>
            <a:ext cx="5303520" cy="320040"/>
          </a:xfrm>
          <a:prstGeom prst="rect">
            <a:avLst/>
          </a:prstGeom>
          <a:noFill/>
          <a:ln>
            <a:solidFill/>
          </a:ln>
        </p:spPr>
        <p:txBody>
          <a:bodyPr wrap="square" lIns="0" tIns="0" rIns="0" bIns="0" rtlCol="0" anchor="ctr"/>
          <a:lstStyle/>
          <a:p>
            <a:pPr marL="0" indent="0">
              <a:buNone/>
            </a:pPr>
            <a:r>
              <a:rPr lang="en-US" sz="1800" b="1" dirty="0">
                <a:solidFill>
                  <a:srgbClr val="032B63"/>
                </a:solidFill>
              </a:rPr>
              <a:t>THE CASE CHALLENGE</a:t>
            </a:r>
            <a:endParaRPr lang="en-US" sz="1800" dirty="0"/>
          </a:p>
        </p:txBody>
      </p:sp>
      <p:sp>
        <p:nvSpPr>
          <p:cNvPr id="13" name="Text 9"/>
          <p:cNvSpPr/>
          <p:nvPr/>
        </p:nvSpPr>
        <p:spPr>
          <a:xfrm>
            <a:off x="5102352" y="2240280"/>
            <a:ext cx="5870448" cy="749808"/>
          </a:xfrm>
          <a:prstGeom prst="rect">
            <a:avLst/>
          </a:prstGeom>
          <a:noFill/>
          <a:ln>
            <a:solidFill/>
          </a:ln>
        </p:spPr>
        <p:txBody>
          <a:bodyPr wrap="square" lIns="0" tIns="0" rIns="0" bIns="0" rtlCol="0" anchor="ctr">
            <a:noAutofit/>
          </a:bodyPr>
          <a:lstStyle/>
          <a:p>
            <a:pPr marL="0" indent="0">
              <a:buNone/>
            </a:pPr>
            <a:r>
              <a:rPr lang="en-US" b="1" dirty="0">
                <a:solidFill>
                  <a:srgbClr val="16243B"/>
                </a:solidFill>
              </a:rPr>
              <a:t>Your organization has been asked to help small businesses prepare for increased cybersecurity risks.</a:t>
            </a:r>
            <a:endParaRPr lang="en-US" dirty="0"/>
          </a:p>
        </p:txBody>
      </p:sp>
      <p:sp>
        <p:nvSpPr>
          <p:cNvPr id="14" name="Text 10"/>
          <p:cNvSpPr/>
          <p:nvPr/>
        </p:nvSpPr>
        <p:spPr>
          <a:xfrm>
            <a:off x="5102352" y="3182112"/>
            <a:ext cx="1097280" cy="274320"/>
          </a:xfrm>
          <a:prstGeom prst="rect">
            <a:avLst/>
          </a:prstGeom>
          <a:noFill/>
          <a:ln>
            <a:solidFill/>
          </a:ln>
        </p:spPr>
        <p:txBody>
          <a:bodyPr wrap="square" lIns="0" tIns="0" rIns="0" bIns="0" rtlCol="0" anchor="ctr"/>
          <a:lstStyle/>
          <a:p>
            <a:pPr marL="0" indent="0">
              <a:buNone/>
            </a:pPr>
            <a:r>
              <a:rPr lang="en-US" sz="1550" b="1" dirty="0">
                <a:solidFill>
                  <a:srgbClr val="0647A7"/>
                </a:solidFill>
              </a:rPr>
              <a:t>You have:</a:t>
            </a:r>
            <a:endParaRPr lang="en-US" sz="1550" dirty="0"/>
          </a:p>
        </p:txBody>
      </p:sp>
      <p:sp>
        <p:nvSpPr>
          <p:cNvPr id="15" name="Text 11"/>
          <p:cNvSpPr/>
          <p:nvPr/>
        </p:nvSpPr>
        <p:spPr>
          <a:xfrm>
            <a:off x="5303520" y="3511296"/>
            <a:ext cx="3611880" cy="1143000"/>
          </a:xfrm>
          <a:prstGeom prst="rect">
            <a:avLst/>
          </a:prstGeom>
          <a:noFill/>
          <a:ln>
            <a:solidFill/>
          </a:ln>
        </p:spPr>
        <p:txBody>
          <a:bodyPr wrap="square" lIns="0" tIns="0" rIns="0" bIns="0" rtlCol="0" anchor="t">
            <a:normAutofit/>
          </a:bodyPr>
          <a:lstStyle/>
          <a:p>
            <a:pPr marL="205740" indent="-205740">
              <a:buSzPct val="100000"/>
              <a:buChar char="•"/>
            </a:pPr>
            <a:r>
              <a:rPr lang="en-US" sz="1620" dirty="0">
                <a:solidFill>
                  <a:srgbClr val="16243B"/>
                </a:solidFill>
              </a:rPr>
              <a:t>a cybersecurity instructor</a:t>
            </a:r>
            <a:endParaRPr lang="en-US" sz="1620" dirty="0"/>
          </a:p>
          <a:p>
            <a:pPr marL="205740" indent="-205740">
              <a:buSzPct val="100000"/>
              <a:buChar char="•"/>
            </a:pPr>
            <a:r>
              <a:rPr lang="en-US" sz="1620" dirty="0">
                <a:solidFill>
                  <a:srgbClr val="16243B"/>
                </a:solidFill>
              </a:rPr>
              <a:t>adult cybersecurity learners / graduates</a:t>
            </a:r>
            <a:endParaRPr lang="en-US" sz="1620" dirty="0"/>
          </a:p>
          <a:p>
            <a:pPr marL="205740" indent="-205740">
              <a:buSzPct val="100000"/>
              <a:buChar char="•"/>
            </a:pPr>
            <a:r>
              <a:rPr lang="en-US" sz="1620" dirty="0">
                <a:solidFill>
                  <a:srgbClr val="16243B"/>
                </a:solidFill>
              </a:rPr>
              <a:t>a real external audience</a:t>
            </a:r>
            <a:endParaRPr lang="en-US" sz="1620" dirty="0"/>
          </a:p>
        </p:txBody>
      </p:sp>
      <p:sp>
        <p:nvSpPr>
          <p:cNvPr id="16" name="Text 12"/>
          <p:cNvSpPr/>
          <p:nvPr/>
        </p:nvSpPr>
        <p:spPr>
          <a:xfrm>
            <a:off x="5102352" y="4800600"/>
            <a:ext cx="5715000" cy="530352"/>
          </a:xfrm>
          <a:prstGeom prst="rect">
            <a:avLst/>
          </a:prstGeom>
          <a:noFill/>
          <a:ln>
            <a:solidFill/>
          </a:ln>
        </p:spPr>
        <p:txBody>
          <a:bodyPr wrap="square" lIns="0" tIns="0" rIns="0" bIns="0" rtlCol="0" anchor="ctr">
            <a:normAutofit fontScale="92500"/>
          </a:bodyPr>
          <a:lstStyle/>
          <a:p>
            <a:pPr marL="0" indent="0" algn="ctr">
              <a:buNone/>
            </a:pPr>
            <a:r>
              <a:rPr lang="en-US" sz="1750" b="1" dirty="0">
                <a:solidFill>
                  <a:srgbClr val="C66A14"/>
                </a:solidFill>
              </a:rPr>
              <a:t>How would you build the staff and learner capacity needed to support this authentic WBL opportunity responsibly?</a:t>
            </a:r>
            <a:endParaRPr lang="en-US" sz="1750" dirty="0"/>
          </a:p>
        </p:txBody>
      </p:sp>
      <p:sp>
        <p:nvSpPr>
          <p:cNvPr id="17" name="Text 13"/>
          <p:cNvSpPr/>
          <p:nvPr/>
        </p:nvSpPr>
        <p:spPr>
          <a:xfrm>
            <a:off x="694944" y="6208776"/>
            <a:ext cx="10515600" cy="182880"/>
          </a:xfrm>
          <a:prstGeom prst="rect">
            <a:avLst/>
          </a:prstGeom>
          <a:noFill/>
          <a:ln>
            <a:solidFill/>
          </a:ln>
        </p:spPr>
        <p:txBody>
          <a:bodyPr wrap="square" lIns="0" tIns="0" rIns="0" bIns="0" rtlCol="0" anchor="ctr">
            <a:normAutofit/>
          </a:bodyPr>
          <a:lstStyle/>
          <a:p>
            <a:pPr marL="0" indent="0">
              <a:buNone/>
            </a:pPr>
            <a:r>
              <a:rPr lang="en-US" sz="850" i="1" dirty="0">
                <a:solidFill>
                  <a:srgbClr val="5B6D86"/>
                </a:solidFill>
              </a:rPr>
              <a:t>Case source: RW2 Cyber Liaison Case Study — World Cup Small Business Readiness (2026).</a:t>
            </a:r>
            <a:endParaRPr lang="en-US" sz="850" dirty="0"/>
          </a:p>
        </p:txBody>
      </p:sp>
      <p:sp>
        <p:nvSpPr>
          <p:cNvPr id="25"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7</a:t>
            </a:fld>
            <a:endParaRPr lang="en-US"/>
          </a:p>
        </p:txBody>
      </p:sp>
      <p:sp>
        <p:nvSpPr>
          <p:cNvPr id="26" name="Rounded Rectangle 25"/>
          <p:cNvSpPr/>
          <p:nvPr/>
        </p:nvSpPr>
        <p:spPr>
          <a:xfrm>
            <a:off x="941832" y="5596128"/>
            <a:ext cx="10287000" cy="438912"/>
          </a:xfrm>
          <a:prstGeom prst="roundRect">
            <a:avLst/>
          </a:prstGeom>
          <a:solidFill>
            <a:srgbClr val="FFF2D5"/>
          </a:solidFill>
          <a:ln w="12700">
            <a:solidFill>
              <a:srgbClr val="F3D69A"/>
            </a:solidFill>
          </a:ln>
        </p:spPr>
        <p:style>
          <a:lnRef idx="1">
            <a:schemeClr val="accent1"/>
          </a:lnRef>
          <a:fillRef idx="3">
            <a:schemeClr val="accent1"/>
          </a:fillRef>
          <a:effectRef idx="2">
            <a:schemeClr val="accent1"/>
          </a:effectRef>
          <a:fontRef idx="minor">
            <a:schemeClr val="lt1"/>
          </a:fontRef>
        </p:style>
        <p:txBody>
          <a:bodyPr wrap="square" lIns="36576" tIns="36576" rIns="36576" bIns="36576" rtlCol="0" anchor="ctr"/>
          <a:lstStyle/>
          <a:p>
            <a:pPr algn="ctr"/>
            <a:r>
              <a:rPr sz="1220" b="1" dirty="0">
                <a:solidFill>
                  <a:srgbClr val="032B63"/>
                </a:solidFill>
              </a:rPr>
              <a:t>INSTRUCTIONAL FOUNDATION: RW2’s cybersecurity capstone uses a simulated consulting engagement with </a:t>
            </a:r>
            <a:r>
              <a:rPr lang="en-US" sz="1220" b="1" dirty="0">
                <a:solidFill>
                  <a:srgbClr val="032B63"/>
                </a:solidFill>
              </a:rPr>
              <a:t>simulated cybersecurity consulting scenarios </a:t>
            </a:r>
            <a:r>
              <a:rPr sz="1220" b="1" dirty="0">
                <a:solidFill>
                  <a:srgbClr val="032B63"/>
                </a:solidFill>
              </a:rPr>
              <a:t>and NIST CSF 2.0 to assess organizational cybersecurity posture.</a:t>
            </a:r>
          </a:p>
        </p:txBody>
      </p:sp>
      <p:sp>
        <p:nvSpPr>
          <p:cNvPr id="27" name="Rounded Rectangle 26"/>
          <p:cNvSpPr/>
          <p:nvPr/>
        </p:nvSpPr>
        <p:spPr>
          <a:xfrm>
            <a:off x="8961119" y="3264408"/>
            <a:ext cx="2148840" cy="1261872"/>
          </a:xfrm>
          <a:prstGeom prst="roundRect">
            <a:avLst/>
          </a:prstGeom>
          <a:solidFill>
            <a:srgbClr val="FFFFFF"/>
          </a:solidFill>
          <a:ln w="15240">
            <a:solidFill>
              <a:srgbClr val="F2B5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8" name="Picture 27" descr="slide-1.png"/>
          <p:cNvPicPr>
            <a:picLocks noChangeAspect="1"/>
          </p:cNvPicPr>
          <p:nvPr/>
        </p:nvPicPr>
        <p:blipFill>
          <a:blip r:embed="rId5"/>
          <a:srcRect l="1185"/>
          <a:stretch>
            <a:fillRect/>
          </a:stretch>
        </p:blipFill>
        <p:spPr>
          <a:xfrm>
            <a:off x="9006840" y="3310128"/>
            <a:ext cx="2057400" cy="117043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r>
              <a:rPr sz="2500" b="1" dirty="0">
                <a:solidFill>
                  <a:srgbClr val="3B4F6B"/>
                </a:solidFill>
              </a:rPr>
              <a:t>Case Round 1: Build Staff Capacity for WBL</a:t>
            </a:r>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buNone/>
            </a:pPr>
            <a:r>
              <a:rPr lang="en-US" sz="1420" dirty="0">
                <a:solidFill>
                  <a:srgbClr val="5B6D86"/>
                </a:solidFill>
                <a:latin typeface="Aptos" pitchFamily="34" charset="0"/>
                <a:ea typeface="Aptos" pitchFamily="34" charset="-122"/>
                <a:cs typeface="Aptos" pitchFamily="34" charset="-120"/>
              </a:rPr>
              <a:t>Table activity • 4 minutes</a:t>
            </a:r>
            <a:endParaRPr lang="en-US" sz="1420" dirty="0"/>
          </a:p>
        </p:txBody>
      </p:sp>
      <p:sp>
        <p:nvSpPr>
          <p:cNvPr id="4" name="Shape 2"/>
          <p:cNvSpPr/>
          <p:nvPr/>
        </p:nvSpPr>
        <p:spPr>
          <a:xfrm>
            <a:off x="868680" y="1417320"/>
            <a:ext cx="10469880" cy="1143000"/>
          </a:xfrm>
          <a:prstGeom prst="roundRect">
            <a:avLst>
              <a:gd name="adj" fmla="val 6400"/>
            </a:avLst>
          </a:prstGeom>
          <a:solidFill>
            <a:srgbClr val="FFF2D5"/>
          </a:solidFill>
          <a:ln w="12700">
            <a:solidFill>
              <a:srgbClr val="032B63"/>
            </a:solidFill>
            <a:prstDash val="solid"/>
          </a:ln>
        </p:spPr>
        <p:txBody>
          <a:bodyPr/>
          <a:lstStyle/>
          <a:p>
            <a:endParaRPr lang="en-US" dirty="0">
              <a:highlight>
                <a:srgbClr val="FFFF00"/>
              </a:highlight>
            </a:endParaRPr>
          </a:p>
        </p:txBody>
      </p:sp>
      <p:sp>
        <p:nvSpPr>
          <p:cNvPr id="5" name="Text 3"/>
          <p:cNvSpPr/>
          <p:nvPr/>
        </p:nvSpPr>
        <p:spPr>
          <a:xfrm>
            <a:off x="1143000" y="1700784"/>
            <a:ext cx="9921240" cy="566928"/>
          </a:xfrm>
          <a:prstGeom prst="rect">
            <a:avLst/>
          </a:prstGeom>
          <a:noFill/>
          <a:ln>
            <a:solidFill/>
          </a:ln>
        </p:spPr>
        <p:txBody>
          <a:bodyPr wrap="square" lIns="0" tIns="0" rIns="0" bIns="0" rtlCol="0" anchor="ctr">
            <a:normAutofit/>
          </a:bodyPr>
          <a:lstStyle/>
          <a:p>
            <a:r>
              <a:rPr dirty="0">
                <a:solidFill>
                  <a:srgbClr val="3B4F6B"/>
                </a:solidFill>
              </a:rPr>
              <a:t>If you want to create and extend authentic WBL opportunities, what additional roles or capabilities </a:t>
            </a:r>
            <a:r>
              <a:rPr lang="en-US" dirty="0">
                <a:solidFill>
                  <a:srgbClr val="3B4F6B"/>
                </a:solidFill>
              </a:rPr>
              <a:t>should </a:t>
            </a:r>
            <a:r>
              <a:rPr dirty="0">
                <a:solidFill>
                  <a:srgbClr val="3B4F6B"/>
                </a:solidFill>
              </a:rPr>
              <a:t>staff develop?</a:t>
            </a:r>
          </a:p>
        </p:txBody>
      </p:sp>
      <p:sp>
        <p:nvSpPr>
          <p:cNvPr id="6" name="Shape 4"/>
          <p:cNvSpPr/>
          <p:nvPr/>
        </p:nvSpPr>
        <p:spPr>
          <a:xfrm>
            <a:off x="960120" y="2880360"/>
            <a:ext cx="2057400" cy="384048"/>
          </a:xfrm>
          <a:prstGeom prst="roundRect">
            <a:avLst>
              <a:gd name="adj" fmla="val 14286"/>
            </a:avLst>
          </a:prstGeom>
          <a:solidFill>
            <a:srgbClr val="FFF2D5"/>
          </a:solidFill>
          <a:ln w="12700">
            <a:solidFill>
              <a:srgbClr val="0647A7"/>
            </a:solidFill>
            <a:prstDash val="solid"/>
          </a:ln>
        </p:spPr>
        <p:txBody>
          <a:bodyPr/>
          <a:lstStyle/>
          <a:p>
            <a:endParaRPr lang="en-US"/>
          </a:p>
        </p:txBody>
      </p:sp>
      <p:sp>
        <p:nvSpPr>
          <p:cNvPr id="7" name="Text 5"/>
          <p:cNvSpPr/>
          <p:nvPr/>
        </p:nvSpPr>
        <p:spPr>
          <a:xfrm>
            <a:off x="1069848" y="2926080"/>
            <a:ext cx="1837944" cy="265176"/>
          </a:xfrm>
          <a:prstGeom prst="rect">
            <a:avLst/>
          </a:prstGeom>
          <a:noFill/>
          <a:ln>
            <a:solidFill/>
          </a:ln>
        </p:spPr>
        <p:txBody>
          <a:bodyPr wrap="square" lIns="0" tIns="0" rIns="0" bIns="0" rtlCol="0" anchor="ctr"/>
          <a:lstStyle/>
          <a:p>
            <a:pPr marL="0" indent="0">
              <a:buNone/>
            </a:pPr>
            <a:r>
              <a:rPr lang="en-US" sz="1250" b="1" dirty="0">
                <a:solidFill>
                  <a:srgbClr val="3B4F6B"/>
                </a:solidFill>
              </a:rPr>
              <a:t>Identify 3–5 functions</a:t>
            </a:r>
            <a:endParaRPr lang="en-US" sz="1250" dirty="0">
              <a:solidFill>
                <a:srgbClr val="3B4F6B"/>
              </a:solidFill>
            </a:endParaRPr>
          </a:p>
        </p:txBody>
      </p:sp>
      <p:sp>
        <p:nvSpPr>
          <p:cNvPr id="8" name="Shape 6"/>
          <p:cNvSpPr/>
          <p:nvPr/>
        </p:nvSpPr>
        <p:spPr>
          <a:xfrm>
            <a:off x="960120" y="3456432"/>
            <a:ext cx="420624" cy="420624"/>
          </a:xfrm>
          <a:prstGeom prst="ellipse">
            <a:avLst/>
          </a:prstGeom>
          <a:solidFill>
            <a:srgbClr val="EAF2FF"/>
          </a:solidFill>
          <a:ln w="12700">
            <a:solidFill>
              <a:srgbClr val="EAF2FF"/>
            </a:solidFill>
            <a:prstDash val="solid"/>
          </a:ln>
        </p:spPr>
        <p:txBody>
          <a:bodyPr/>
          <a:lstStyle/>
          <a:p>
            <a:endParaRPr lang="en-US"/>
          </a:p>
        </p:txBody>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0704" y="3557016"/>
            <a:ext cx="219456" cy="219456"/>
          </a:xfrm>
          <a:prstGeom prst="rect">
            <a:avLst/>
          </a:prstGeom>
          <a:ln>
            <a:solidFill/>
          </a:ln>
        </p:spPr>
      </p:pic>
      <p:sp>
        <p:nvSpPr>
          <p:cNvPr id="10" name="Text 7"/>
          <p:cNvSpPr/>
          <p:nvPr/>
        </p:nvSpPr>
        <p:spPr>
          <a:xfrm>
            <a:off x="1527048" y="3493008"/>
            <a:ext cx="2651760" cy="347472"/>
          </a:xfrm>
          <a:prstGeom prst="rect">
            <a:avLst/>
          </a:prstGeom>
          <a:noFill/>
          <a:ln>
            <a:solidFill/>
          </a:ln>
        </p:spPr>
        <p:txBody>
          <a:bodyPr wrap="square" lIns="0" tIns="0" rIns="0" bIns="0" rtlCol="0" anchor="ctr">
            <a:normAutofit/>
          </a:bodyPr>
          <a:lstStyle/>
          <a:p>
            <a:pPr marL="0" indent="0">
              <a:buNone/>
            </a:pPr>
            <a:r>
              <a:rPr lang="en-US" sz="1500" dirty="0">
                <a:solidFill>
                  <a:srgbClr val="16243B"/>
                </a:solidFill>
              </a:rPr>
              <a:t>Develop training materials</a:t>
            </a:r>
            <a:endParaRPr lang="en-US" sz="1500" dirty="0"/>
          </a:p>
        </p:txBody>
      </p:sp>
      <p:sp>
        <p:nvSpPr>
          <p:cNvPr id="11" name="Shape 8"/>
          <p:cNvSpPr/>
          <p:nvPr/>
        </p:nvSpPr>
        <p:spPr>
          <a:xfrm>
            <a:off x="4572000" y="3456432"/>
            <a:ext cx="420624" cy="420624"/>
          </a:xfrm>
          <a:prstGeom prst="ellipse">
            <a:avLst/>
          </a:prstGeom>
          <a:solidFill>
            <a:srgbClr val="EAF2FF"/>
          </a:solidFill>
          <a:ln w="12700">
            <a:solidFill>
              <a:srgbClr val="EAF2FF"/>
            </a:solidFill>
            <a:prstDash val="solid"/>
          </a:ln>
        </p:spPr>
        <p:txBody>
          <a:bodyPr/>
          <a:lstStyle/>
          <a:p>
            <a:endParaRPr lang="en-US"/>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72584" y="3557016"/>
            <a:ext cx="219456" cy="219456"/>
          </a:xfrm>
          <a:prstGeom prst="rect">
            <a:avLst/>
          </a:prstGeom>
          <a:ln>
            <a:solidFill/>
          </a:ln>
        </p:spPr>
      </p:pic>
      <p:sp>
        <p:nvSpPr>
          <p:cNvPr id="13" name="Text 9"/>
          <p:cNvSpPr/>
          <p:nvPr/>
        </p:nvSpPr>
        <p:spPr>
          <a:xfrm>
            <a:off x="5138928" y="3493008"/>
            <a:ext cx="2651760" cy="347472"/>
          </a:xfrm>
          <a:prstGeom prst="rect">
            <a:avLst/>
          </a:prstGeom>
          <a:noFill/>
          <a:ln>
            <a:solidFill/>
          </a:ln>
        </p:spPr>
        <p:txBody>
          <a:bodyPr wrap="square" lIns="0" tIns="0" rIns="0" bIns="0" rtlCol="0" anchor="ctr">
            <a:normAutofit/>
          </a:bodyPr>
          <a:lstStyle/>
          <a:p>
            <a:pPr marL="0" indent="0">
              <a:buNone/>
            </a:pPr>
            <a:r>
              <a:rPr lang="en-US" sz="1500" dirty="0">
                <a:solidFill>
                  <a:srgbClr val="16243B"/>
                </a:solidFill>
              </a:rPr>
              <a:t>Validate technical content</a:t>
            </a:r>
            <a:endParaRPr lang="en-US" sz="1500" dirty="0"/>
          </a:p>
        </p:txBody>
      </p:sp>
      <p:sp>
        <p:nvSpPr>
          <p:cNvPr id="14" name="Shape 10"/>
          <p:cNvSpPr/>
          <p:nvPr/>
        </p:nvSpPr>
        <p:spPr>
          <a:xfrm>
            <a:off x="8183880" y="3456432"/>
            <a:ext cx="420624" cy="420624"/>
          </a:xfrm>
          <a:prstGeom prst="ellipse">
            <a:avLst/>
          </a:prstGeom>
          <a:solidFill>
            <a:srgbClr val="EAF2FF"/>
          </a:solidFill>
          <a:ln w="12700">
            <a:solidFill>
              <a:srgbClr val="EAF2FF"/>
            </a:solidFill>
            <a:prstDash val="solid"/>
          </a:ln>
        </p:spPr>
        <p:txBody>
          <a:bodyPr/>
          <a:lstStyle/>
          <a:p>
            <a:endParaRPr lang="en-US"/>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84464" y="3557016"/>
            <a:ext cx="219456" cy="219456"/>
          </a:xfrm>
          <a:prstGeom prst="rect">
            <a:avLst/>
          </a:prstGeom>
          <a:ln>
            <a:solidFill/>
          </a:ln>
        </p:spPr>
      </p:pic>
      <p:sp>
        <p:nvSpPr>
          <p:cNvPr id="16" name="Text 11"/>
          <p:cNvSpPr/>
          <p:nvPr/>
        </p:nvSpPr>
        <p:spPr>
          <a:xfrm>
            <a:off x="8750808" y="3493008"/>
            <a:ext cx="2651760" cy="347472"/>
          </a:xfrm>
          <a:prstGeom prst="rect">
            <a:avLst/>
          </a:prstGeom>
          <a:noFill/>
          <a:ln>
            <a:solidFill/>
          </a:ln>
        </p:spPr>
        <p:txBody>
          <a:bodyPr wrap="square" lIns="0" tIns="0" rIns="0" bIns="0" rtlCol="0" anchor="ctr">
            <a:normAutofit/>
          </a:bodyPr>
          <a:lstStyle/>
          <a:p>
            <a:pPr marL="0" indent="0">
              <a:buNone/>
            </a:pPr>
            <a:r>
              <a:rPr lang="en-US" sz="1500" dirty="0">
                <a:solidFill>
                  <a:srgbClr val="16243B"/>
                </a:solidFill>
              </a:rPr>
              <a:t>Coach student facilitators</a:t>
            </a:r>
            <a:endParaRPr lang="en-US" sz="1500" dirty="0"/>
          </a:p>
        </p:txBody>
      </p:sp>
      <p:sp>
        <p:nvSpPr>
          <p:cNvPr id="17" name="Shape 12"/>
          <p:cNvSpPr/>
          <p:nvPr/>
        </p:nvSpPr>
        <p:spPr>
          <a:xfrm>
            <a:off x="960120" y="4507992"/>
            <a:ext cx="420624" cy="420624"/>
          </a:xfrm>
          <a:prstGeom prst="ellipse">
            <a:avLst/>
          </a:prstGeom>
          <a:solidFill>
            <a:srgbClr val="EAF2FF"/>
          </a:solidFill>
          <a:ln w="12700">
            <a:solidFill>
              <a:srgbClr val="EAF2FF"/>
            </a:solidFill>
            <a:prstDash val="solid"/>
          </a:ln>
        </p:spPr>
        <p:txBody>
          <a:bodyPr/>
          <a:lstStyle/>
          <a:p>
            <a:endParaRPr lang="en-US"/>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0704" y="4608576"/>
            <a:ext cx="219456" cy="219456"/>
          </a:xfrm>
          <a:prstGeom prst="rect">
            <a:avLst/>
          </a:prstGeom>
          <a:ln>
            <a:solidFill/>
          </a:ln>
        </p:spPr>
      </p:pic>
      <p:sp>
        <p:nvSpPr>
          <p:cNvPr id="19" name="Text 13"/>
          <p:cNvSpPr/>
          <p:nvPr/>
        </p:nvSpPr>
        <p:spPr>
          <a:xfrm>
            <a:off x="1527048" y="4544568"/>
            <a:ext cx="2651760" cy="347472"/>
          </a:xfrm>
          <a:prstGeom prst="rect">
            <a:avLst/>
          </a:prstGeom>
          <a:noFill/>
          <a:ln>
            <a:solidFill/>
          </a:ln>
        </p:spPr>
        <p:txBody>
          <a:bodyPr wrap="square" lIns="0" tIns="0" rIns="0" bIns="0" rtlCol="0" anchor="ctr">
            <a:normAutofit/>
          </a:bodyPr>
          <a:lstStyle/>
          <a:p>
            <a:pPr marL="0" indent="0">
              <a:buNone/>
            </a:pPr>
            <a:r>
              <a:rPr lang="en-US" sz="1500" dirty="0">
                <a:solidFill>
                  <a:srgbClr val="16243B"/>
                </a:solidFill>
              </a:rPr>
              <a:t>Define role boundaries</a:t>
            </a:r>
            <a:endParaRPr lang="en-US" sz="1500" dirty="0"/>
          </a:p>
        </p:txBody>
      </p:sp>
      <p:sp>
        <p:nvSpPr>
          <p:cNvPr id="20" name="Shape 14"/>
          <p:cNvSpPr/>
          <p:nvPr/>
        </p:nvSpPr>
        <p:spPr>
          <a:xfrm>
            <a:off x="4572000" y="4507992"/>
            <a:ext cx="420624" cy="420624"/>
          </a:xfrm>
          <a:prstGeom prst="ellipse">
            <a:avLst/>
          </a:prstGeom>
          <a:solidFill>
            <a:srgbClr val="EAF2FF"/>
          </a:solidFill>
          <a:ln w="12700">
            <a:solidFill>
              <a:srgbClr val="EAF2FF"/>
            </a:solidFill>
            <a:prstDash val="solid"/>
          </a:ln>
        </p:spPr>
        <p:txBody>
          <a:bodyPr/>
          <a:lstStyle/>
          <a:p>
            <a:endParaRPr lang="en-US"/>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72584" y="4608576"/>
            <a:ext cx="219456" cy="219456"/>
          </a:xfrm>
          <a:prstGeom prst="rect">
            <a:avLst/>
          </a:prstGeom>
          <a:ln>
            <a:solidFill/>
          </a:ln>
        </p:spPr>
      </p:pic>
      <p:sp>
        <p:nvSpPr>
          <p:cNvPr id="22" name="Text 15"/>
          <p:cNvSpPr/>
          <p:nvPr/>
        </p:nvSpPr>
        <p:spPr>
          <a:xfrm>
            <a:off x="5138928" y="4544568"/>
            <a:ext cx="2651760" cy="347472"/>
          </a:xfrm>
          <a:prstGeom prst="rect">
            <a:avLst/>
          </a:prstGeom>
          <a:noFill/>
          <a:ln>
            <a:solidFill/>
          </a:ln>
        </p:spPr>
        <p:txBody>
          <a:bodyPr wrap="square" lIns="0" tIns="0" rIns="0" bIns="0" rtlCol="0" anchor="ctr">
            <a:normAutofit/>
          </a:bodyPr>
          <a:lstStyle/>
          <a:p>
            <a:pPr marL="0" indent="0">
              <a:buNone/>
            </a:pPr>
            <a:r>
              <a:rPr lang="en-US" sz="1500" dirty="0">
                <a:solidFill>
                  <a:srgbClr val="16243B"/>
                </a:solidFill>
              </a:rPr>
              <a:t>Provide technical backup</a:t>
            </a:r>
            <a:endParaRPr lang="en-US" sz="1500" dirty="0"/>
          </a:p>
        </p:txBody>
      </p:sp>
      <p:sp>
        <p:nvSpPr>
          <p:cNvPr id="23" name="Shape 16"/>
          <p:cNvSpPr/>
          <p:nvPr/>
        </p:nvSpPr>
        <p:spPr>
          <a:xfrm>
            <a:off x="8183880" y="4507992"/>
            <a:ext cx="420624" cy="420624"/>
          </a:xfrm>
          <a:prstGeom prst="ellipse">
            <a:avLst/>
          </a:prstGeom>
          <a:solidFill>
            <a:srgbClr val="EAF2FF"/>
          </a:solidFill>
          <a:ln w="12700">
            <a:solidFill>
              <a:srgbClr val="EAF2FF"/>
            </a:solidFill>
            <a:prstDash val="solid"/>
          </a:ln>
        </p:spPr>
        <p:txBody>
          <a:bodyPr/>
          <a:lstStyle/>
          <a:p>
            <a:endParaRPr lang="en-US"/>
          </a:p>
        </p:txBody>
      </p:sp>
      <p:pic>
        <p:nvPicPr>
          <p:cNvPr id="2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84464" y="4608576"/>
            <a:ext cx="219456" cy="219456"/>
          </a:xfrm>
          <a:prstGeom prst="rect">
            <a:avLst/>
          </a:prstGeom>
          <a:ln>
            <a:solidFill/>
          </a:ln>
        </p:spPr>
      </p:pic>
      <p:sp>
        <p:nvSpPr>
          <p:cNvPr id="25" name="Text 17"/>
          <p:cNvSpPr/>
          <p:nvPr/>
        </p:nvSpPr>
        <p:spPr>
          <a:xfrm>
            <a:off x="8750808" y="4544568"/>
            <a:ext cx="2651760" cy="347472"/>
          </a:xfrm>
          <a:prstGeom prst="rect">
            <a:avLst/>
          </a:prstGeom>
          <a:noFill/>
          <a:ln>
            <a:solidFill/>
          </a:ln>
        </p:spPr>
        <p:txBody>
          <a:bodyPr wrap="square" lIns="0" tIns="0" rIns="0" bIns="0" rtlCol="0" anchor="ctr">
            <a:normAutofit/>
          </a:bodyPr>
          <a:lstStyle/>
          <a:p>
            <a:pPr marL="0" indent="0">
              <a:buNone/>
            </a:pPr>
            <a:r>
              <a:rPr lang="en-US" sz="1500" dirty="0">
                <a:solidFill>
                  <a:srgbClr val="16243B"/>
                </a:solidFill>
              </a:rPr>
              <a:t>Ensure quality &amp; consistency</a:t>
            </a:r>
            <a:endParaRPr lang="en-US" sz="1500" dirty="0"/>
          </a:p>
        </p:txBody>
      </p:sp>
      <p:sp>
        <p:nvSpPr>
          <p:cNvPr id="26" name="Text 18"/>
          <p:cNvSpPr/>
          <p:nvPr/>
        </p:nvSpPr>
        <p:spPr>
          <a:xfrm>
            <a:off x="960120" y="5623560"/>
            <a:ext cx="10149840" cy="384048"/>
          </a:xfrm>
          <a:prstGeom prst="rect">
            <a:avLst/>
          </a:prstGeom>
          <a:noFill/>
          <a:ln>
            <a:solidFill/>
          </a:ln>
        </p:spPr>
        <p:txBody>
          <a:bodyPr wrap="square" lIns="0" tIns="0" rIns="0" bIns="0" rtlCol="0" anchor="ctr"/>
          <a:lstStyle/>
          <a:p>
            <a:pPr algn="ctr"/>
            <a:r>
              <a:rPr sz="1500" b="0" dirty="0">
                <a:solidFill>
                  <a:srgbClr val="16243B"/>
                </a:solidFill>
                <a:latin typeface="Aptos"/>
              </a:rPr>
              <a:t>Constraint: The goal is to build staff capabilities and supports that make high-quality, </a:t>
            </a:r>
            <a:br>
              <a:rPr lang="en-US" sz="1500" b="0" dirty="0">
                <a:solidFill>
                  <a:srgbClr val="16243B"/>
                </a:solidFill>
                <a:latin typeface="Aptos"/>
              </a:rPr>
            </a:br>
            <a:r>
              <a:rPr sz="1500" b="0" dirty="0">
                <a:solidFill>
                  <a:srgbClr val="16243B"/>
                </a:solidFill>
                <a:latin typeface="Aptos"/>
              </a:rPr>
              <a:t>authentic learner opportunities possible.</a:t>
            </a:r>
          </a:p>
        </p:txBody>
      </p:sp>
      <p:sp>
        <p:nvSpPr>
          <p:cNvPr id="27"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pPr marL="0" indent="0">
              <a:buNone/>
            </a:pPr>
            <a:r>
              <a:rPr lang="en-US" sz="2500" b="1" dirty="0">
                <a:solidFill>
                  <a:srgbClr val="032B63"/>
                </a:solidFill>
                <a:ea typeface="Aptos Display" pitchFamily="34" charset="-122"/>
                <a:cs typeface="Aptos Display" pitchFamily="34" charset="-120"/>
              </a:rPr>
              <a:t>What the Research Says About Staff Capacity</a:t>
            </a:r>
            <a:endParaRPr lang="en-US" sz="2500" dirty="0"/>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buNone/>
            </a:pPr>
            <a:r>
              <a:rPr lang="en-US" sz="1420" dirty="0">
                <a:solidFill>
                  <a:srgbClr val="5B6D86"/>
                </a:solidFill>
                <a:latin typeface="Aptos" pitchFamily="34" charset="0"/>
                <a:ea typeface="Aptos" pitchFamily="34" charset="-122"/>
                <a:cs typeface="Aptos" pitchFamily="34" charset="-120"/>
              </a:rPr>
              <a:t>The evidence base points to a broader role for CTE/VET instructors in authentic, industry-connected learning.</a:t>
            </a:r>
            <a:endParaRPr lang="en-US" sz="1420" dirty="0"/>
          </a:p>
        </p:txBody>
      </p:sp>
      <p:sp>
        <p:nvSpPr>
          <p:cNvPr id="4" name="Shape 2"/>
          <p:cNvSpPr/>
          <p:nvPr/>
        </p:nvSpPr>
        <p:spPr>
          <a:xfrm>
            <a:off x="786384" y="1463040"/>
            <a:ext cx="5166360" cy="1828800"/>
          </a:xfrm>
          <a:prstGeom prst="roundRect">
            <a:avLst>
              <a:gd name="adj" fmla="val 4000"/>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5" name="Shape 3"/>
          <p:cNvSpPr/>
          <p:nvPr/>
        </p:nvSpPr>
        <p:spPr>
          <a:xfrm>
            <a:off x="969264" y="1627632"/>
            <a:ext cx="402336" cy="402336"/>
          </a:xfrm>
          <a:prstGeom prst="ellipse">
            <a:avLst/>
          </a:prstGeom>
          <a:solidFill>
            <a:srgbClr val="EAF2FF"/>
          </a:solidFill>
          <a:ln w="12700">
            <a:solidFill>
              <a:srgbClr val="EAF2FF"/>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848" y="1728216"/>
            <a:ext cx="201168" cy="201168"/>
          </a:xfrm>
          <a:prstGeom prst="rect">
            <a:avLst/>
          </a:prstGeom>
          <a:ln>
            <a:solidFill/>
          </a:ln>
        </p:spPr>
      </p:pic>
      <p:sp>
        <p:nvSpPr>
          <p:cNvPr id="7" name="Text 4"/>
          <p:cNvSpPr/>
          <p:nvPr/>
        </p:nvSpPr>
        <p:spPr>
          <a:xfrm>
            <a:off x="1481328" y="1636776"/>
            <a:ext cx="4288536" cy="292608"/>
          </a:xfrm>
          <a:prstGeom prst="rect">
            <a:avLst/>
          </a:prstGeom>
          <a:noFill/>
          <a:ln>
            <a:solidFill/>
          </a:ln>
        </p:spPr>
        <p:txBody>
          <a:bodyPr wrap="square" lIns="0" tIns="0" rIns="0" bIns="0" rtlCol="0" anchor="ctr">
            <a:normAutofit/>
          </a:bodyPr>
          <a:lstStyle/>
          <a:p>
            <a:pPr marL="0" indent="0">
              <a:buNone/>
            </a:pPr>
            <a:r>
              <a:rPr lang="en-US" sz="1800" b="1" dirty="0">
                <a:solidFill>
                  <a:srgbClr val="032B63"/>
                </a:solidFill>
              </a:rPr>
              <a:t>Dual professionalism</a:t>
            </a:r>
            <a:endParaRPr lang="en-US" sz="1800" dirty="0"/>
          </a:p>
        </p:txBody>
      </p:sp>
      <p:sp>
        <p:nvSpPr>
          <p:cNvPr id="8" name="Text 5"/>
          <p:cNvSpPr/>
          <p:nvPr/>
        </p:nvSpPr>
        <p:spPr>
          <a:xfrm>
            <a:off x="987552" y="2066544"/>
            <a:ext cx="3246120" cy="1078992"/>
          </a:xfrm>
          <a:prstGeom prst="rect">
            <a:avLst/>
          </a:prstGeom>
          <a:noFill/>
          <a:ln>
            <a:solidFill/>
          </a:ln>
        </p:spPr>
        <p:txBody>
          <a:bodyPr wrap="square" lIns="0" tIns="0" rIns="0" bIns="0" rtlCol="0" anchor="t">
            <a:normAutofit/>
          </a:bodyPr>
          <a:lstStyle/>
          <a:p>
            <a:pPr marL="0" indent="0">
              <a:buNone/>
            </a:pPr>
            <a:r>
              <a:rPr lang="en-US" sz="1400" dirty="0">
                <a:solidFill>
                  <a:srgbClr val="16243B"/>
                </a:solidFill>
              </a:rPr>
              <a:t>CTE instructors need both pedagogical competence and current occupational / industry expertise.</a:t>
            </a:r>
            <a:endParaRPr lang="en-US" sz="1400" dirty="0"/>
          </a:p>
        </p:txBody>
      </p:sp>
      <p:sp>
        <p:nvSpPr>
          <p:cNvPr id="9" name="Shape 6"/>
          <p:cNvSpPr/>
          <p:nvPr/>
        </p:nvSpPr>
        <p:spPr>
          <a:xfrm>
            <a:off x="6300216" y="1463040"/>
            <a:ext cx="5166360" cy="1828800"/>
          </a:xfrm>
          <a:prstGeom prst="roundRect">
            <a:avLst>
              <a:gd name="adj" fmla="val 4000"/>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10" name="Shape 7"/>
          <p:cNvSpPr/>
          <p:nvPr/>
        </p:nvSpPr>
        <p:spPr>
          <a:xfrm>
            <a:off x="6483096" y="1627632"/>
            <a:ext cx="402336" cy="402336"/>
          </a:xfrm>
          <a:prstGeom prst="ellipse">
            <a:avLst/>
          </a:prstGeom>
          <a:solidFill>
            <a:srgbClr val="EAF2FF"/>
          </a:solidFill>
          <a:ln w="12700">
            <a:solidFill>
              <a:srgbClr val="EAF2FF"/>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83680" y="1728216"/>
            <a:ext cx="201168" cy="201168"/>
          </a:xfrm>
          <a:prstGeom prst="rect">
            <a:avLst/>
          </a:prstGeom>
          <a:ln>
            <a:solidFill/>
          </a:ln>
        </p:spPr>
      </p:pic>
      <p:sp>
        <p:nvSpPr>
          <p:cNvPr id="12" name="Text 8"/>
          <p:cNvSpPr/>
          <p:nvPr/>
        </p:nvSpPr>
        <p:spPr>
          <a:xfrm>
            <a:off x="6995160" y="1636776"/>
            <a:ext cx="4288536" cy="292608"/>
          </a:xfrm>
          <a:prstGeom prst="rect">
            <a:avLst/>
          </a:prstGeom>
          <a:noFill/>
          <a:ln>
            <a:solidFill/>
          </a:ln>
        </p:spPr>
        <p:txBody>
          <a:bodyPr wrap="square" lIns="0" tIns="0" rIns="0" bIns="0" rtlCol="0" anchor="ctr">
            <a:normAutofit/>
          </a:bodyPr>
          <a:lstStyle/>
          <a:p>
            <a:pPr marL="0" indent="0">
              <a:buNone/>
            </a:pPr>
            <a:r>
              <a:rPr lang="en-US" sz="1800" b="1" dirty="0">
                <a:solidFill>
                  <a:srgbClr val="032B63"/>
                </a:solidFill>
              </a:rPr>
              <a:t>Workplace-connected learning</a:t>
            </a:r>
            <a:endParaRPr lang="en-US" sz="1800" dirty="0"/>
          </a:p>
        </p:txBody>
      </p:sp>
      <p:sp>
        <p:nvSpPr>
          <p:cNvPr id="13" name="Text 9"/>
          <p:cNvSpPr/>
          <p:nvPr/>
        </p:nvSpPr>
        <p:spPr>
          <a:xfrm>
            <a:off x="6501384" y="2066544"/>
            <a:ext cx="4764024" cy="1078992"/>
          </a:xfrm>
          <a:prstGeom prst="rect">
            <a:avLst/>
          </a:prstGeom>
          <a:noFill/>
          <a:ln>
            <a:solidFill/>
          </a:ln>
        </p:spPr>
        <p:txBody>
          <a:bodyPr wrap="square" lIns="0" tIns="0" rIns="0" bIns="0" rtlCol="0" anchor="t">
            <a:normAutofit/>
          </a:bodyPr>
          <a:lstStyle/>
          <a:p>
            <a:pPr marL="0" indent="0">
              <a:buNone/>
            </a:pPr>
            <a:r>
              <a:rPr lang="en-US" sz="1400" dirty="0">
                <a:solidFill>
                  <a:srgbClr val="16243B"/>
                </a:solidFill>
              </a:rPr>
              <a:t>Professional learning is strengthened by collaboration, industry engagement, and workplace-linked activities.</a:t>
            </a:r>
            <a:endParaRPr lang="en-US" sz="1400" dirty="0"/>
          </a:p>
        </p:txBody>
      </p:sp>
      <p:sp>
        <p:nvSpPr>
          <p:cNvPr id="14" name="Shape 10"/>
          <p:cNvSpPr/>
          <p:nvPr/>
        </p:nvSpPr>
        <p:spPr>
          <a:xfrm>
            <a:off x="786384" y="3657600"/>
            <a:ext cx="5166360" cy="1828800"/>
          </a:xfrm>
          <a:prstGeom prst="roundRect">
            <a:avLst>
              <a:gd name="adj" fmla="val 4000"/>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15" name="Shape 11"/>
          <p:cNvSpPr/>
          <p:nvPr/>
        </p:nvSpPr>
        <p:spPr>
          <a:xfrm>
            <a:off x="969264" y="3822192"/>
            <a:ext cx="402336" cy="402336"/>
          </a:xfrm>
          <a:prstGeom prst="ellipse">
            <a:avLst/>
          </a:prstGeom>
          <a:solidFill>
            <a:srgbClr val="FFF2D5"/>
          </a:solidFill>
          <a:ln w="12700">
            <a:solidFill>
              <a:srgbClr val="FFF2D5"/>
            </a:solidFill>
            <a:prstDash val="solid"/>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9848" y="3922776"/>
            <a:ext cx="201168" cy="201168"/>
          </a:xfrm>
          <a:prstGeom prst="rect">
            <a:avLst/>
          </a:prstGeom>
          <a:ln>
            <a:solidFill/>
          </a:ln>
        </p:spPr>
      </p:pic>
      <p:sp>
        <p:nvSpPr>
          <p:cNvPr id="17" name="Text 12"/>
          <p:cNvSpPr/>
          <p:nvPr/>
        </p:nvSpPr>
        <p:spPr>
          <a:xfrm>
            <a:off x="1481328" y="3831336"/>
            <a:ext cx="4288536" cy="292608"/>
          </a:xfrm>
          <a:prstGeom prst="rect">
            <a:avLst/>
          </a:prstGeom>
          <a:noFill/>
          <a:ln>
            <a:solidFill/>
          </a:ln>
        </p:spPr>
        <p:txBody>
          <a:bodyPr wrap="square" lIns="0" tIns="0" rIns="0" bIns="0" rtlCol="0" anchor="ctr">
            <a:normAutofit/>
          </a:bodyPr>
          <a:lstStyle/>
          <a:p>
            <a:r>
              <a:rPr b="1" dirty="0">
                <a:solidFill/>
              </a:rPr>
              <a:t>Infrastructure matters</a:t>
            </a:r>
          </a:p>
        </p:txBody>
      </p:sp>
      <p:sp>
        <p:nvSpPr>
          <p:cNvPr id="18" name="Text 13"/>
          <p:cNvSpPr/>
          <p:nvPr/>
        </p:nvSpPr>
        <p:spPr>
          <a:xfrm>
            <a:off x="987552" y="4261104"/>
            <a:ext cx="4764024" cy="1078992"/>
          </a:xfrm>
          <a:prstGeom prst="rect">
            <a:avLst/>
          </a:prstGeom>
          <a:noFill/>
          <a:ln>
            <a:solidFill/>
          </a:ln>
        </p:spPr>
        <p:txBody>
          <a:bodyPr wrap="square" lIns="0" tIns="0" rIns="0" bIns="0" rtlCol="0" anchor="t">
            <a:normAutofit/>
          </a:bodyPr>
          <a:lstStyle/>
          <a:p>
            <a:r>
              <a:rPr sz="1400" dirty="0">
                <a:solidFill/>
              </a:rPr>
              <a:t>Cross-sector pathways and WBL opportunities are easier to create, sustain, and expand when institutions build coordinating roles, partnerships, and repeatable processes.</a:t>
            </a:r>
          </a:p>
        </p:txBody>
      </p:sp>
      <p:sp>
        <p:nvSpPr>
          <p:cNvPr id="19" name="Shape 14"/>
          <p:cNvSpPr/>
          <p:nvPr/>
        </p:nvSpPr>
        <p:spPr>
          <a:xfrm>
            <a:off x="6300216" y="3657600"/>
            <a:ext cx="5166360" cy="1828800"/>
          </a:xfrm>
          <a:prstGeom prst="roundRect">
            <a:avLst>
              <a:gd name="adj" fmla="val 4000"/>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20" name="Shape 15"/>
          <p:cNvSpPr/>
          <p:nvPr/>
        </p:nvSpPr>
        <p:spPr>
          <a:xfrm>
            <a:off x="6483096" y="3822192"/>
            <a:ext cx="402336" cy="402336"/>
          </a:xfrm>
          <a:prstGeom prst="ellipse">
            <a:avLst/>
          </a:prstGeom>
          <a:solidFill>
            <a:srgbClr val="F3F7FF"/>
          </a:solidFill>
          <a:ln w="12700">
            <a:solidFill>
              <a:srgbClr val="F3F7FF"/>
            </a:solidFill>
            <a:prstDash val="solid"/>
          </a:ln>
        </p:spPr>
        <p:txBody>
          <a:bodyPr/>
          <a:lstStyle/>
          <a:p>
            <a:endParaRPr lang="en-US"/>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83680" y="3922776"/>
            <a:ext cx="201168" cy="201168"/>
          </a:xfrm>
          <a:prstGeom prst="rect">
            <a:avLst/>
          </a:prstGeom>
          <a:ln>
            <a:solidFill/>
          </a:ln>
        </p:spPr>
      </p:pic>
      <p:sp>
        <p:nvSpPr>
          <p:cNvPr id="22" name="Text 16"/>
          <p:cNvSpPr/>
          <p:nvPr/>
        </p:nvSpPr>
        <p:spPr>
          <a:xfrm>
            <a:off x="6995160" y="3831336"/>
            <a:ext cx="4288536" cy="292608"/>
          </a:xfrm>
          <a:prstGeom prst="rect">
            <a:avLst/>
          </a:prstGeom>
          <a:noFill/>
          <a:ln>
            <a:solidFill/>
          </a:ln>
        </p:spPr>
        <p:txBody>
          <a:bodyPr wrap="square" lIns="0" tIns="0" rIns="0" bIns="0" rtlCol="0" anchor="ctr">
            <a:normAutofit/>
          </a:bodyPr>
          <a:lstStyle/>
          <a:p>
            <a:pPr marL="0" indent="0">
              <a:buNone/>
            </a:pPr>
            <a:r>
              <a:rPr lang="en-US" sz="1800" b="1" dirty="0">
                <a:solidFill>
                  <a:srgbClr val="032B63"/>
                </a:solidFill>
              </a:rPr>
              <a:t>Adult learners need coordination</a:t>
            </a:r>
            <a:endParaRPr lang="en-US" sz="1800" dirty="0"/>
          </a:p>
        </p:txBody>
      </p:sp>
      <p:sp>
        <p:nvSpPr>
          <p:cNvPr id="23" name="Text 17"/>
          <p:cNvSpPr/>
          <p:nvPr/>
        </p:nvSpPr>
        <p:spPr>
          <a:xfrm>
            <a:off x="6501384" y="4261104"/>
            <a:ext cx="4764024" cy="1078992"/>
          </a:xfrm>
          <a:prstGeom prst="rect">
            <a:avLst/>
          </a:prstGeom>
          <a:noFill/>
          <a:ln>
            <a:solidFill/>
          </a:ln>
        </p:spPr>
        <p:txBody>
          <a:bodyPr wrap="square" lIns="0" tIns="0" rIns="0" bIns="0" rtlCol="0" anchor="t">
            <a:normAutofit/>
          </a:bodyPr>
          <a:lstStyle/>
          <a:p>
            <a:pPr marL="0" indent="0">
              <a:buNone/>
            </a:pPr>
            <a:r>
              <a:rPr lang="en-US" sz="1400" dirty="0">
                <a:solidFill>
                  <a:srgbClr val="3B4F6B"/>
                </a:solidFill>
              </a:rPr>
              <a:t>Organization</a:t>
            </a:r>
            <a:r>
              <a:rPr lang="en-US" sz="1400" dirty="0">
                <a:solidFill>
                  <a:srgbClr val="16243B"/>
                </a:solidFill>
              </a:rPr>
              <a:t>–program partnerships for working adults depend on direct coordination and staff capacity—not only curriculum.</a:t>
            </a:r>
            <a:endParaRPr lang="en-US" sz="1400" dirty="0"/>
          </a:p>
        </p:txBody>
      </p:sp>
      <p:sp>
        <p:nvSpPr>
          <p:cNvPr id="24" name="Shape 18"/>
          <p:cNvSpPr/>
          <p:nvPr/>
        </p:nvSpPr>
        <p:spPr>
          <a:xfrm>
            <a:off x="896112" y="5715000"/>
            <a:ext cx="10332720" cy="384048"/>
          </a:xfrm>
          <a:prstGeom prst="roundRect">
            <a:avLst>
              <a:gd name="adj" fmla="val 11905"/>
            </a:avLst>
          </a:prstGeom>
          <a:solidFill>
            <a:srgbClr val="F3F7FF"/>
          </a:solidFill>
          <a:ln w="12700">
            <a:solidFill>
              <a:srgbClr val="D4E1F2"/>
            </a:solidFill>
            <a:prstDash val="solid"/>
          </a:ln>
        </p:spPr>
        <p:txBody>
          <a:bodyPr/>
          <a:lstStyle/>
          <a:p>
            <a:endParaRPr lang="en-US"/>
          </a:p>
        </p:txBody>
      </p:sp>
      <p:sp>
        <p:nvSpPr>
          <p:cNvPr id="25" name="Text 19"/>
          <p:cNvSpPr/>
          <p:nvPr/>
        </p:nvSpPr>
        <p:spPr>
          <a:xfrm>
            <a:off x="1051560" y="5660136"/>
            <a:ext cx="10012680" cy="438912"/>
          </a:xfrm>
          <a:prstGeom prst="rect">
            <a:avLst/>
          </a:prstGeom>
          <a:noFill/>
          <a:ln>
            <a:solidFill/>
          </a:ln>
        </p:spPr>
        <p:txBody>
          <a:bodyPr wrap="square" lIns="0" tIns="0" rIns="0" bIns="0" rtlCol="0" anchor="ctr"/>
          <a:lstStyle/>
          <a:p>
            <a:pPr algn="ctr"/>
            <a:r>
              <a:rPr sz="1400" dirty="0">
                <a:solidFill/>
              </a:rPr>
              <a:t>Research implication: staff capacity is both pedagogical and occupational — and organizational support helps institutions create and expand high-quality WBL opportunities.</a:t>
            </a:r>
          </a:p>
        </p:txBody>
      </p:sp>
      <p:sp>
        <p:nvSpPr>
          <p:cNvPr id="26" name="Text 20"/>
          <p:cNvSpPr/>
          <p:nvPr/>
        </p:nvSpPr>
        <p:spPr>
          <a:xfrm>
            <a:off x="694944" y="6208776"/>
            <a:ext cx="10515600" cy="182880"/>
          </a:xfrm>
          <a:prstGeom prst="rect">
            <a:avLst/>
          </a:prstGeom>
          <a:noFill/>
          <a:ln>
            <a:solidFill/>
          </a:ln>
        </p:spPr>
        <p:txBody>
          <a:bodyPr wrap="square" lIns="0" tIns="0" rIns="0" bIns="0" rtlCol="0" anchor="ctr">
            <a:normAutofit/>
          </a:bodyPr>
          <a:lstStyle/>
          <a:p>
            <a:pPr marL="0" indent="0">
              <a:buNone/>
            </a:pPr>
            <a:r>
              <a:rPr lang="en-US" sz="850" i="1" dirty="0">
                <a:solidFill>
                  <a:srgbClr val="5B6D86"/>
                </a:solidFill>
              </a:rPr>
              <a:t>Sources: OECD (2021; 2022); Zhou, Tigelaar &amp; Admiraal (2022); CCRC/WestEd; RAND (2026).</a:t>
            </a:r>
            <a:endParaRPr lang="en-US" sz="850" dirty="0"/>
          </a:p>
        </p:txBody>
      </p:sp>
      <p:sp>
        <p:nvSpPr>
          <p:cNvPr id="27"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9</a:t>
            </a:fld>
            <a:endParaRPr lang="en-US"/>
          </a:p>
        </p:txBody>
      </p:sp>
      <p:pic>
        <p:nvPicPr>
          <p:cNvPr id="31" name="Picture 30">
            <a:extLst>
              <a:ext uri="{FF2B5EF4-FFF2-40B4-BE49-F238E27FC236}">
                <a16:creationId xmlns:a16="http://schemas.microsoft.com/office/drawing/2014/main" id="{EE1586D1-DEE7-749C-DA4D-BCBC80F3B24F}"/>
              </a:ext>
            </a:extLst>
          </p:cNvPr>
          <p:cNvPicPr>
            <a:picLocks noChangeAspect="1"/>
          </p:cNvPicPr>
          <p:nvPr/>
        </p:nvPicPr>
        <p:blipFill>
          <a:blip r:embed="rId7"/>
          <a:stretch>
            <a:fillRect/>
          </a:stretch>
        </p:blipFill>
        <p:spPr>
          <a:xfrm>
            <a:off x="4572000" y="1472184"/>
            <a:ext cx="1371600" cy="1828800"/>
          </a:xfrm>
          <a:prstGeom prst="rect">
            <a:avLst/>
          </a:prstGeom>
          <a:ln w="19050">
            <a:solidFill>
              <a:srgbClr val="F4B23A"/>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pPr marL="0" indent="0" algn="l">
              <a:buNone/>
            </a:pPr>
            <a:r>
              <a:rPr sz="2500" b="1" dirty="0">
                <a:solidFill>
                  <a:srgbClr val="032B63"/>
                </a:solidFill>
              </a:rPr>
              <a:t>Case Reveal #1: Staff Capacity Expanded Beyond Instruction</a:t>
            </a:r>
            <a:r>
              <a:rPr lang="en-US" sz="2500" b="1" dirty="0">
                <a:solidFill>
                  <a:srgbClr val="032B63"/>
                </a:solidFill>
              </a:rPr>
              <a:t> </a:t>
            </a:r>
            <a:endParaRPr lang="en-US" sz="2400" dirty="0"/>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lgn="l">
              <a:buNone/>
            </a:pPr>
            <a:r>
              <a:rPr sz="1500" b="0" dirty="0">
                <a:solidFill>
                  <a:srgbClr val="5B6D86"/>
                </a:solidFill>
                <a:latin typeface="Aptos"/>
              </a:rPr>
              <a:t>Dr. John Horn and </a:t>
            </a:r>
            <a:r>
              <a:rPr lang="en-US" sz="1500" b="0" dirty="0">
                <a:solidFill>
                  <a:srgbClr val="5B6D86"/>
                </a:solidFill>
                <a:latin typeface="Aptos"/>
              </a:rPr>
              <a:t>Dr. </a:t>
            </a:r>
            <a:r>
              <a:rPr sz="1500" b="0" dirty="0">
                <a:solidFill>
                  <a:srgbClr val="5B6D86"/>
                </a:solidFill>
                <a:latin typeface="Aptos"/>
              </a:rPr>
              <a:t>Joy Vann-Newton brought complementary technical, training, and program leadership to the WBL effort.</a:t>
            </a:r>
            <a:endParaRPr lang="en-US" sz="1420" dirty="0"/>
          </a:p>
        </p:txBody>
      </p:sp>
      <p:sp>
        <p:nvSpPr>
          <p:cNvPr id="39"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10</a:t>
            </a:fld>
            <a:endParaRPr lang="en-US"/>
          </a:p>
        </p:txBody>
      </p:sp>
      <p:sp>
        <p:nvSpPr>
          <p:cNvPr id="40" name="Rounded Rectangle 39"/>
          <p:cNvSpPr/>
          <p:nvPr/>
        </p:nvSpPr>
        <p:spPr>
          <a:xfrm>
            <a:off x="713232" y="1417320"/>
            <a:ext cx="5440680" cy="4133087"/>
          </a:xfrm>
          <a:prstGeom prst="roundRect">
            <a:avLst/>
          </a:prstGeom>
          <a:solidFill>
            <a:srgbClr val="EAF2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932688" y="1627632"/>
            <a:ext cx="4983480" cy="347472"/>
          </a:xfrm>
          <a:prstGeom prst="rect">
            <a:avLst/>
          </a:prstGeom>
          <a:noFill/>
          <a:ln>
            <a:solidFill/>
          </a:ln>
        </p:spPr>
        <p:txBody>
          <a:bodyPr wrap="square" lIns="54864" tIns="27432" rIns="54864" bIns="27432" anchor="t">
            <a:spAutoFit/>
          </a:bodyPr>
          <a:lstStyle/>
          <a:p>
            <a:pPr algn="l"/>
            <a:r>
              <a:rPr sz="1600" b="1">
                <a:solidFill>
                  <a:srgbClr val="032B63"/>
                </a:solidFill>
                <a:latin typeface="Aptos"/>
              </a:rPr>
              <a:t>DR. JOHN HORN</a:t>
            </a:r>
          </a:p>
        </p:txBody>
      </p:sp>
      <p:sp>
        <p:nvSpPr>
          <p:cNvPr id="42" name="TextBox 41"/>
          <p:cNvSpPr txBox="1"/>
          <p:nvPr/>
        </p:nvSpPr>
        <p:spPr>
          <a:xfrm>
            <a:off x="932688" y="1920240"/>
            <a:ext cx="4892040" cy="566928"/>
          </a:xfrm>
          <a:prstGeom prst="rect">
            <a:avLst/>
          </a:prstGeom>
          <a:noFill/>
          <a:ln>
            <a:solidFill/>
          </a:ln>
        </p:spPr>
        <p:txBody>
          <a:bodyPr wrap="square" lIns="36576" tIns="18288" rIns="36576" bIns="18288" anchor="ctr">
            <a:spAutoFit/>
          </a:bodyPr>
          <a:lstStyle/>
          <a:p>
            <a:pPr algn="l"/>
            <a:r>
              <a:rPr sz="1600" b="1">
                <a:solidFill>
                  <a:srgbClr val="0647A7"/>
                </a:solidFill>
                <a:latin typeface="Aptos Display"/>
              </a:rPr>
              <a:t>Cybersecurity Instructor →</a:t>
            </a:r>
          </a:p>
          <a:p>
            <a:pPr algn="l"/>
            <a:r>
              <a:rPr sz="1600" b="1">
                <a:solidFill>
                  <a:srgbClr val="0647A7"/>
                </a:solidFill>
                <a:latin typeface="Aptos Display"/>
              </a:rPr>
              <a:t>Senior Cybersecurity Consultant</a:t>
            </a:r>
          </a:p>
        </p:txBody>
      </p:sp>
      <p:sp>
        <p:nvSpPr>
          <p:cNvPr id="43" name="Rounded Rectangle 42"/>
          <p:cNvSpPr/>
          <p:nvPr/>
        </p:nvSpPr>
        <p:spPr>
          <a:xfrm>
            <a:off x="932688" y="2578608"/>
            <a:ext cx="1417320" cy="347472"/>
          </a:xfrm>
          <a:prstGeom prst="roundRect">
            <a:avLst/>
          </a:prstGeom>
          <a:solidFill>
            <a:srgbClr val="0647A7"/>
          </a:solidFill>
          <a:ln w="12700">
            <a:solidFill>
              <a:srgbClr val="0647A7"/>
            </a:solidFill>
          </a:ln>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1000" b="1">
                <a:solidFill>
                  <a:srgbClr val="FFFFFF"/>
                </a:solidFill>
                <a:latin typeface="Aptos"/>
              </a:rPr>
              <a:t>Trainer-of-Trainers</a:t>
            </a:r>
          </a:p>
        </p:txBody>
      </p:sp>
      <p:sp>
        <p:nvSpPr>
          <p:cNvPr id="44" name="Rounded Rectangle 43"/>
          <p:cNvSpPr/>
          <p:nvPr/>
        </p:nvSpPr>
        <p:spPr>
          <a:xfrm>
            <a:off x="2450592" y="2578608"/>
            <a:ext cx="1572768" cy="347472"/>
          </a:xfrm>
          <a:prstGeom prst="roundRect">
            <a:avLst/>
          </a:prstGeom>
          <a:solidFill>
            <a:srgbClr val="0B6DE8"/>
          </a:solidFill>
          <a:ln w="12700">
            <a:solidFill>
              <a:srgbClr val="0B6DE8"/>
            </a:solidFill>
          </a:ln>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1000" b="1">
                <a:solidFill>
                  <a:srgbClr val="FFFFFF"/>
                </a:solidFill>
                <a:latin typeface="Aptos"/>
              </a:rPr>
              <a:t>Content / Review</a:t>
            </a:r>
          </a:p>
        </p:txBody>
      </p:sp>
      <p:sp>
        <p:nvSpPr>
          <p:cNvPr id="45" name="Rounded Rectangle 44"/>
          <p:cNvSpPr/>
          <p:nvPr/>
        </p:nvSpPr>
        <p:spPr>
          <a:xfrm>
            <a:off x="4123944" y="2578608"/>
            <a:ext cx="1536192" cy="347472"/>
          </a:xfrm>
          <a:prstGeom prst="roundRect">
            <a:avLst/>
          </a:prstGeom>
          <a:solidFill>
            <a:srgbClr val="032B63"/>
          </a:solidFill>
          <a:ln w="12700">
            <a:solidFill>
              <a:srgbClr val="032B63"/>
            </a:solidFill>
          </a:ln>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1000" b="1">
                <a:solidFill>
                  <a:srgbClr val="FFFFFF"/>
                </a:solidFill>
                <a:latin typeface="Aptos"/>
              </a:rPr>
              <a:t>Technical Quality</a:t>
            </a:r>
          </a:p>
        </p:txBody>
      </p:sp>
      <p:sp>
        <p:nvSpPr>
          <p:cNvPr id="46" name="TextBox 45"/>
          <p:cNvSpPr txBox="1"/>
          <p:nvPr/>
        </p:nvSpPr>
        <p:spPr>
          <a:xfrm>
            <a:off x="960120" y="3090672"/>
            <a:ext cx="4800600" cy="2057400"/>
          </a:xfrm>
          <a:prstGeom prst="rect">
            <a:avLst/>
          </a:prstGeom>
          <a:noFill/>
          <a:ln>
            <a:solidFill/>
          </a:ln>
        </p:spPr>
        <p:txBody>
          <a:bodyPr wrap="square" lIns="54864" tIns="54864" rIns="54864" bIns="54864" anchor="t">
            <a:spAutoFit/>
          </a:bodyPr>
          <a:lstStyle/>
          <a:p>
            <a:pPr algn="l"/>
            <a:r>
              <a:rPr sz="1550" b="0">
                <a:solidFill>
                  <a:srgbClr val="1F2D3D"/>
                </a:solidFill>
              </a:rPr>
              <a:t>• Developed train-the-trainer materials for Cyber Liaisons</a:t>
            </a:r>
            <a:br/>
            <a:r>
              <a:rPr sz="1550" b="0">
                <a:solidFill>
                  <a:srgbClr val="1F2D3D"/>
                </a:solidFill>
              </a:rPr>
              <a:t>• Created/reviewed World Cup and MOSOC cybersecurity content</a:t>
            </a:r>
            <a:br/>
            <a:r>
              <a:rPr sz="1550" b="0">
                <a:solidFill>
                  <a:srgbClr val="1F2D3D"/>
                </a:solidFill>
              </a:rPr>
              <a:t>• Connected content to RW2’s capstone and NIST-aligned risk thinking</a:t>
            </a:r>
            <a:br/>
            <a:r>
              <a:rPr sz="1550" b="0">
                <a:solidFill>
                  <a:srgbClr val="1F2D3D"/>
                </a:solidFill>
              </a:rPr>
              <a:t>• Provided technical quality review, backup, and scope protection</a:t>
            </a:r>
          </a:p>
        </p:txBody>
      </p:sp>
      <p:sp>
        <p:nvSpPr>
          <p:cNvPr id="47" name="Rounded Rectangle 46"/>
          <p:cNvSpPr/>
          <p:nvPr/>
        </p:nvSpPr>
        <p:spPr>
          <a:xfrm>
            <a:off x="6327648" y="1417320"/>
            <a:ext cx="5138928" cy="4133087"/>
          </a:xfrm>
          <a:prstGeom prst="roundRect">
            <a:avLst/>
          </a:prstGeom>
          <a:solidFill>
            <a:srgbClr val="FFF2D5"/>
          </a:solidFill>
          <a:ln w="12700">
            <a:solidFill>
              <a:srgbClr val="F3D6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6547104" y="1627632"/>
            <a:ext cx="4709160" cy="347472"/>
          </a:xfrm>
          <a:prstGeom prst="rect">
            <a:avLst/>
          </a:prstGeom>
          <a:noFill/>
          <a:ln>
            <a:solidFill/>
          </a:ln>
        </p:spPr>
        <p:txBody>
          <a:bodyPr wrap="square" lIns="54864" tIns="27432" rIns="54864" bIns="27432" anchor="t">
            <a:spAutoFit/>
          </a:bodyPr>
          <a:lstStyle/>
          <a:p>
            <a:pPr algn="l"/>
            <a:r>
              <a:rPr sz="1600" b="1">
                <a:solidFill>
                  <a:srgbClr val="032B63"/>
                </a:solidFill>
                <a:latin typeface="Aptos"/>
              </a:rPr>
              <a:t>JOY VANN-NEWTON</a:t>
            </a:r>
          </a:p>
        </p:txBody>
      </p:sp>
      <p:sp>
        <p:nvSpPr>
          <p:cNvPr id="49" name="TextBox 48"/>
          <p:cNvSpPr txBox="1"/>
          <p:nvPr/>
        </p:nvSpPr>
        <p:spPr>
          <a:xfrm>
            <a:off x="6547104" y="1920240"/>
            <a:ext cx="4663440" cy="566928"/>
          </a:xfrm>
          <a:prstGeom prst="rect">
            <a:avLst/>
          </a:prstGeom>
          <a:noFill/>
          <a:ln>
            <a:solidFill/>
          </a:ln>
        </p:spPr>
        <p:txBody>
          <a:bodyPr wrap="square" lIns="36576" tIns="18288" rIns="36576" bIns="18288" anchor="ctr">
            <a:spAutoFit/>
          </a:bodyPr>
          <a:lstStyle/>
          <a:p>
            <a:pPr algn="l"/>
            <a:r>
              <a:rPr sz="1600" b="1">
                <a:solidFill>
                  <a:srgbClr val="C66A14"/>
                </a:solidFill>
                <a:latin typeface="Aptos Display"/>
              </a:rPr>
              <a:t>Program Leadership &amp;</a:t>
            </a:r>
          </a:p>
          <a:p>
            <a:pPr algn="l"/>
            <a:r>
              <a:rPr sz="1600" b="1">
                <a:solidFill>
                  <a:srgbClr val="C66A14"/>
                </a:solidFill>
                <a:latin typeface="Aptos Display"/>
              </a:rPr>
              <a:t>Cyber Liaison Preparation</a:t>
            </a:r>
          </a:p>
        </p:txBody>
      </p:sp>
      <p:sp>
        <p:nvSpPr>
          <p:cNvPr id="50" name="Rounded Rectangle 49"/>
          <p:cNvSpPr/>
          <p:nvPr/>
        </p:nvSpPr>
        <p:spPr>
          <a:xfrm>
            <a:off x="6547104" y="2578608"/>
            <a:ext cx="1417320" cy="347472"/>
          </a:xfrm>
          <a:prstGeom prst="roundRect">
            <a:avLst/>
          </a:prstGeom>
          <a:solidFill>
            <a:srgbClr val="F4B23A"/>
          </a:solidFill>
          <a:ln w="12700">
            <a:solidFill>
              <a:srgbClr val="F4B23A"/>
            </a:solidFill>
          </a:ln>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1000" b="1">
                <a:solidFill>
                  <a:srgbClr val="032B63"/>
                </a:solidFill>
                <a:latin typeface="Aptos"/>
              </a:rPr>
              <a:t>Presentation Skills</a:t>
            </a:r>
          </a:p>
        </p:txBody>
      </p:sp>
      <p:sp>
        <p:nvSpPr>
          <p:cNvPr id="51" name="Rounded Rectangle 50"/>
          <p:cNvSpPr/>
          <p:nvPr/>
        </p:nvSpPr>
        <p:spPr>
          <a:xfrm>
            <a:off x="8065008" y="2578608"/>
            <a:ext cx="1078992" cy="347472"/>
          </a:xfrm>
          <a:prstGeom prst="roundRect">
            <a:avLst/>
          </a:prstGeom>
          <a:solidFill>
            <a:srgbClr val="F4B23A"/>
          </a:solidFill>
          <a:ln w="12700">
            <a:solidFill>
              <a:srgbClr val="F4B23A"/>
            </a:solidFill>
          </a:ln>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1000" b="1">
                <a:solidFill>
                  <a:srgbClr val="032B63"/>
                </a:solidFill>
                <a:latin typeface="Aptos"/>
              </a:rPr>
              <a:t>Logistics</a:t>
            </a:r>
          </a:p>
        </p:txBody>
      </p:sp>
      <p:sp>
        <p:nvSpPr>
          <p:cNvPr id="52" name="Rounded Rectangle 51"/>
          <p:cNvSpPr/>
          <p:nvPr/>
        </p:nvSpPr>
        <p:spPr>
          <a:xfrm>
            <a:off x="9244584" y="2578608"/>
            <a:ext cx="1856231" cy="347472"/>
          </a:xfrm>
          <a:prstGeom prst="roundRect">
            <a:avLst/>
          </a:prstGeom>
          <a:solidFill>
            <a:srgbClr val="F4B23A"/>
          </a:solidFill>
          <a:ln w="12700">
            <a:solidFill>
              <a:srgbClr val="F4B23A"/>
            </a:solidFill>
          </a:ln>
        </p:spPr>
        <p:style>
          <a:lnRef idx="1">
            <a:schemeClr val="accent1"/>
          </a:lnRef>
          <a:fillRef idx="3">
            <a:schemeClr val="accent1"/>
          </a:fillRef>
          <a:effectRef idx="2">
            <a:schemeClr val="accent1"/>
          </a:effectRef>
          <a:fontRef idx="minor">
            <a:schemeClr val="lt1"/>
          </a:fontRef>
        </p:style>
        <p:txBody>
          <a:bodyPr wrap="square" lIns="36576" tIns="9144" rIns="36576" bIns="9144" rtlCol="0" anchor="ctr"/>
          <a:lstStyle/>
          <a:p>
            <a:pPr algn="ctr"/>
            <a:r>
              <a:rPr sz="1000" b="1">
                <a:solidFill>
                  <a:srgbClr val="032B63"/>
                </a:solidFill>
                <a:latin typeface="Aptos"/>
              </a:rPr>
              <a:t>Administrator Engagement</a:t>
            </a:r>
          </a:p>
        </p:txBody>
      </p:sp>
      <p:sp>
        <p:nvSpPr>
          <p:cNvPr id="53" name="TextBox 52"/>
          <p:cNvSpPr txBox="1"/>
          <p:nvPr/>
        </p:nvSpPr>
        <p:spPr>
          <a:xfrm>
            <a:off x="6574536" y="3090672"/>
            <a:ext cx="4572000" cy="2057400"/>
          </a:xfrm>
          <a:prstGeom prst="rect">
            <a:avLst/>
          </a:prstGeom>
          <a:noFill/>
          <a:ln>
            <a:solidFill/>
          </a:ln>
        </p:spPr>
        <p:txBody>
          <a:bodyPr wrap="square" lIns="54864" tIns="54864" rIns="54864" bIns="54864" anchor="t">
            <a:spAutoFit/>
          </a:bodyPr>
          <a:lstStyle/>
          <a:p>
            <a:pPr algn="l"/>
            <a:r>
              <a:rPr sz="1550" b="0">
                <a:solidFill>
                  <a:srgbClr val="1F2D3D"/>
                </a:solidFill>
              </a:rPr>
              <a:t>• Coached presentation skills, delivery, and confidence</a:t>
            </a:r>
            <a:br/>
            <a:r>
              <a:rPr sz="1550" b="0">
                <a:solidFill>
                  <a:srgbClr val="1F2D3D"/>
                </a:solidFill>
              </a:rPr>
              <a:t>• Coordinated workshop logistics and learner participation</a:t>
            </a:r>
            <a:br/>
            <a:r>
              <a:rPr sz="1550" b="0">
                <a:solidFill>
                  <a:srgbClr val="1F2D3D"/>
                </a:solidFill>
              </a:rPr>
              <a:t>• Engaged KC 2026 and MOSOC administrators</a:t>
            </a:r>
            <a:br/>
            <a:r>
              <a:rPr sz="1550" b="0">
                <a:solidFill>
                  <a:srgbClr val="1F2D3D"/>
                </a:solidFill>
              </a:rPr>
              <a:t>• Helped translate technical preparation into effective external engagement</a:t>
            </a:r>
          </a:p>
        </p:txBody>
      </p:sp>
      <p:sp>
        <p:nvSpPr>
          <p:cNvPr id="54" name="Rounded Rectangle 53"/>
          <p:cNvSpPr/>
          <p:nvPr/>
        </p:nvSpPr>
        <p:spPr>
          <a:xfrm>
            <a:off x="868680" y="5742432"/>
            <a:ext cx="10561320" cy="438912"/>
          </a:xfrm>
          <a:prstGeom prst="roundRect">
            <a:avLst/>
          </a:prstGeom>
          <a:solidFill>
            <a:schemeClr val="bg2"/>
          </a:solidFill>
          <a:ln w="12700">
            <a:solidFill>
              <a:srgbClr val="032B63"/>
            </a:solidFill>
          </a:ln>
        </p:spPr>
        <p:style>
          <a:lnRef idx="1">
            <a:schemeClr val="accent1"/>
          </a:lnRef>
          <a:fillRef idx="3">
            <a:schemeClr val="accent1"/>
          </a:fillRef>
          <a:effectRef idx="2">
            <a:schemeClr val="accent1"/>
          </a:effectRef>
          <a:fontRef idx="minor">
            <a:schemeClr val="lt1"/>
          </a:fontRef>
        </p:style>
        <p:txBody>
          <a:bodyPr wrap="square" lIns="36576" tIns="36576" rIns="36576" bIns="36576" rtlCol="0" anchor="ctr"/>
          <a:lstStyle/>
          <a:p>
            <a:pPr algn="ctr"/>
            <a:r>
              <a:rPr sz="1340" b="1" dirty="0">
                <a:solidFill>
                  <a:srgbClr val="3B4F6B"/>
                </a:solidFill>
              </a:rPr>
              <a:t>Complementary staff capacity helped translate an existing instructional foundation into a structured, learner-led WBL opportunity—with technical quality, presentation readiness, logistics, scope, and partner alignment in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36576" tIns="36576" rIns="36576" bIns="36576" rtlCol="0" anchor="ctr">
            <a:normAutofit/>
          </a:bodyPr>
          <a:lstStyle/>
          <a:p>
            <a:pPr marL="0" indent="0">
              <a:buNone/>
            </a:pPr>
            <a:r>
              <a:rPr sz="2500" b="1" dirty="0">
                <a:solidFill>
                  <a:srgbClr val="3B4F6B"/>
                </a:solidFill>
              </a:rPr>
              <a:t>Case Round 2: Move From </a:t>
            </a:r>
            <a:r>
              <a:rPr lang="en-US" sz="2500" b="1" dirty="0">
                <a:solidFill>
                  <a:srgbClr val="3B4F6B"/>
                </a:solidFill>
              </a:rPr>
              <a:t>Learner</a:t>
            </a:r>
            <a:r>
              <a:rPr sz="2500" b="1" dirty="0">
                <a:solidFill>
                  <a:srgbClr val="3B4F6B"/>
                </a:solidFill>
              </a:rPr>
              <a:t> to Cyber Liaison</a:t>
            </a:r>
            <a:endParaRPr lang="en-US" sz="2500" b="1" dirty="0">
              <a:solidFill>
                <a:srgbClr val="3B4F6B"/>
              </a:solidFill>
            </a:endParaRPr>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buNone/>
            </a:pPr>
            <a:r>
              <a:rPr lang="en-US" sz="1420" dirty="0">
                <a:solidFill>
                  <a:srgbClr val="5B6D86"/>
                </a:solidFill>
                <a:latin typeface="Aptos" pitchFamily="34" charset="0"/>
                <a:ea typeface="Aptos" pitchFamily="34" charset="-122"/>
                <a:cs typeface="Aptos" pitchFamily="34" charset="-120"/>
              </a:rPr>
              <a:t>Table design challenge • 5 minutes</a:t>
            </a:r>
            <a:endParaRPr lang="en-US" sz="1420" dirty="0"/>
          </a:p>
        </p:txBody>
      </p:sp>
      <p:sp>
        <p:nvSpPr>
          <p:cNvPr id="4" name="Text 2"/>
          <p:cNvSpPr/>
          <p:nvPr/>
        </p:nvSpPr>
        <p:spPr>
          <a:xfrm>
            <a:off x="850392" y="1325880"/>
            <a:ext cx="10561320" cy="731520"/>
          </a:xfrm>
          <a:prstGeom prst="rect">
            <a:avLst/>
          </a:prstGeom>
          <a:noFill/>
          <a:ln>
            <a:solidFill/>
          </a:ln>
        </p:spPr>
        <p:txBody>
          <a:bodyPr wrap="square" lIns="54864" tIns="54864" rIns="54864" bIns="54864" rtlCol="0" anchor="ctr">
            <a:normAutofit fontScale="92500"/>
          </a:bodyPr>
          <a:lstStyle/>
          <a:p>
            <a:pPr algn="l"/>
            <a:r>
              <a:rPr lang="en-US" sz="1720" b="0" dirty="0">
                <a:solidFill>
                  <a:srgbClr val="1F2D3D"/>
                </a:solidFill>
              </a:rPr>
              <a:t>Simulated consulting scenarios </a:t>
            </a:r>
            <a:r>
              <a:rPr sz="1720" b="0" dirty="0">
                <a:solidFill>
                  <a:srgbClr val="1F2D3D"/>
                </a:solidFill>
              </a:rPr>
              <a:t>gave learners a simulated consulting process. Before they represent RW2 / Cyber Conversations with real organizations, what additional selection, preparation, and safeguards should be in place?</a:t>
            </a:r>
          </a:p>
        </p:txBody>
      </p:sp>
      <p:sp>
        <p:nvSpPr>
          <p:cNvPr id="5" name="Shape 3"/>
          <p:cNvSpPr/>
          <p:nvPr/>
        </p:nvSpPr>
        <p:spPr>
          <a:xfrm>
            <a:off x="749808" y="2331720"/>
            <a:ext cx="2542032" cy="2331720"/>
          </a:xfrm>
          <a:prstGeom prst="roundRect">
            <a:avLst>
              <a:gd name="adj" fmla="val 3137"/>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6" name="Shape 4"/>
          <p:cNvSpPr/>
          <p:nvPr/>
        </p:nvSpPr>
        <p:spPr>
          <a:xfrm>
            <a:off x="932688" y="2496312"/>
            <a:ext cx="402336" cy="402336"/>
          </a:xfrm>
          <a:prstGeom prst="ellipse">
            <a:avLst/>
          </a:prstGeom>
          <a:solidFill>
            <a:srgbClr val="EAF2FF"/>
          </a:solidFill>
          <a:ln w="12700">
            <a:solidFill>
              <a:srgbClr val="EAF2FF"/>
            </a:solidFill>
            <a:prstDash val="solid"/>
          </a:ln>
        </p:spPr>
        <p:txBody>
          <a:bodyPr/>
          <a:lstStyle/>
          <a:p>
            <a:endParaRPr lang="en-US"/>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3272" y="2596896"/>
            <a:ext cx="201168" cy="201168"/>
          </a:xfrm>
          <a:prstGeom prst="rect">
            <a:avLst/>
          </a:prstGeom>
          <a:ln>
            <a:solidFill/>
          </a:ln>
        </p:spPr>
      </p:pic>
      <p:sp>
        <p:nvSpPr>
          <p:cNvPr id="8" name="Text 5"/>
          <p:cNvSpPr/>
          <p:nvPr/>
        </p:nvSpPr>
        <p:spPr>
          <a:xfrm>
            <a:off x="1444752" y="2505456"/>
            <a:ext cx="1664208" cy="292608"/>
          </a:xfrm>
          <a:prstGeom prst="rect">
            <a:avLst/>
          </a:prstGeom>
          <a:noFill/>
          <a:ln>
            <a:solidFill/>
          </a:ln>
        </p:spPr>
        <p:txBody>
          <a:bodyPr wrap="square" lIns="18288" tIns="18288" rIns="18288" bIns="18288" rtlCol="0" anchor="ctr">
            <a:normAutofit/>
          </a:bodyPr>
          <a:lstStyle/>
          <a:p>
            <a:pPr marL="0" indent="0" algn="l">
              <a:buNone/>
            </a:pPr>
            <a:r>
              <a:rPr sz="1450" b="1">
                <a:solidFill>
                  <a:srgbClr val="032B63"/>
                </a:solidFill>
              </a:rPr>
              <a:t>SELECT</a:t>
            </a:r>
            <a:endParaRPr lang="en-US" sz="1750" dirty="0"/>
          </a:p>
        </p:txBody>
      </p:sp>
      <p:sp>
        <p:nvSpPr>
          <p:cNvPr id="9" name="Text 6"/>
          <p:cNvSpPr/>
          <p:nvPr/>
        </p:nvSpPr>
        <p:spPr>
          <a:xfrm>
            <a:off x="950976" y="2935224"/>
            <a:ext cx="2139696" cy="1581912"/>
          </a:xfrm>
          <a:prstGeom prst="rect">
            <a:avLst/>
          </a:prstGeom>
          <a:noFill/>
          <a:ln>
            <a:solidFill/>
          </a:ln>
        </p:spPr>
        <p:txBody>
          <a:bodyPr wrap="square" lIns="64008" tIns="64008" rIns="64008" bIns="64008" rtlCol="0" anchor="t">
            <a:normAutofit/>
          </a:bodyPr>
          <a:lstStyle/>
          <a:p>
            <a:pPr marL="0" indent="0" algn="l">
              <a:buNone/>
            </a:pPr>
            <a:r>
              <a:rPr sz="1600" b="0">
                <a:solidFill>
                  <a:srgbClr val="1F2D3D"/>
                </a:solidFill>
              </a:rPr>
              <a:t>How will learners qualify and be selected for the role?</a:t>
            </a:r>
            <a:endParaRPr lang="en-US" sz="1550" dirty="0"/>
          </a:p>
        </p:txBody>
      </p:sp>
      <p:sp>
        <p:nvSpPr>
          <p:cNvPr id="10" name="Shape 7"/>
          <p:cNvSpPr/>
          <p:nvPr/>
        </p:nvSpPr>
        <p:spPr>
          <a:xfrm>
            <a:off x="3566160" y="2331720"/>
            <a:ext cx="2542032" cy="2331720"/>
          </a:xfrm>
          <a:prstGeom prst="roundRect">
            <a:avLst>
              <a:gd name="adj" fmla="val 3137"/>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11" name="Shape 8"/>
          <p:cNvSpPr/>
          <p:nvPr/>
        </p:nvSpPr>
        <p:spPr>
          <a:xfrm>
            <a:off x="3749040" y="2496312"/>
            <a:ext cx="402336" cy="402336"/>
          </a:xfrm>
          <a:prstGeom prst="ellipse">
            <a:avLst/>
          </a:prstGeom>
          <a:solidFill>
            <a:srgbClr val="EAF2FF"/>
          </a:solidFill>
          <a:ln w="12700">
            <a:solidFill>
              <a:srgbClr val="EAF2FF"/>
            </a:solidFill>
            <a:prstDash val="solid"/>
          </a:ln>
        </p:spPr>
        <p:txBody>
          <a:bodyPr/>
          <a:lstStyle/>
          <a:p>
            <a:endParaRPr lang="en-US"/>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49624" y="2596896"/>
            <a:ext cx="201168" cy="201168"/>
          </a:xfrm>
          <a:prstGeom prst="rect">
            <a:avLst/>
          </a:prstGeom>
          <a:ln>
            <a:solidFill/>
          </a:ln>
        </p:spPr>
      </p:pic>
      <p:sp>
        <p:nvSpPr>
          <p:cNvPr id="13" name="Text 9"/>
          <p:cNvSpPr/>
          <p:nvPr/>
        </p:nvSpPr>
        <p:spPr>
          <a:xfrm>
            <a:off x="4261104" y="2505456"/>
            <a:ext cx="1664208" cy="292608"/>
          </a:xfrm>
          <a:prstGeom prst="rect">
            <a:avLst/>
          </a:prstGeom>
          <a:noFill/>
          <a:ln>
            <a:solidFill/>
          </a:ln>
        </p:spPr>
        <p:txBody>
          <a:bodyPr wrap="square" lIns="18288" tIns="18288" rIns="18288" bIns="18288" rtlCol="0" anchor="ctr">
            <a:normAutofit/>
          </a:bodyPr>
          <a:lstStyle/>
          <a:p>
            <a:pPr marL="0" indent="0" algn="l">
              <a:buNone/>
            </a:pPr>
            <a:r>
              <a:rPr sz="1450" b="1">
                <a:solidFill>
                  <a:srgbClr val="032B63"/>
                </a:solidFill>
              </a:rPr>
              <a:t>ORIENT</a:t>
            </a:r>
            <a:endParaRPr lang="en-US" sz="1750" dirty="0"/>
          </a:p>
        </p:txBody>
      </p:sp>
      <p:sp>
        <p:nvSpPr>
          <p:cNvPr id="14" name="Text 10"/>
          <p:cNvSpPr/>
          <p:nvPr/>
        </p:nvSpPr>
        <p:spPr>
          <a:xfrm>
            <a:off x="3767328" y="2935224"/>
            <a:ext cx="2139696" cy="1581912"/>
          </a:xfrm>
          <a:prstGeom prst="rect">
            <a:avLst/>
          </a:prstGeom>
          <a:noFill/>
          <a:ln>
            <a:solidFill/>
          </a:ln>
        </p:spPr>
        <p:txBody>
          <a:bodyPr wrap="square" lIns="64008" tIns="64008" rIns="64008" bIns="64008" rtlCol="0" anchor="t">
            <a:normAutofit/>
          </a:bodyPr>
          <a:lstStyle/>
          <a:p>
            <a:pPr marL="0" indent="0" algn="l">
              <a:buNone/>
            </a:pPr>
            <a:r>
              <a:rPr sz="1600" b="0">
                <a:solidFill>
                  <a:srgbClr val="1F2D3D"/>
                </a:solidFill>
              </a:rPr>
              <a:t>What scope, conduct, and communication expectations must be explicit?</a:t>
            </a:r>
            <a:endParaRPr lang="en-US" sz="1550" dirty="0"/>
          </a:p>
        </p:txBody>
      </p:sp>
      <p:sp>
        <p:nvSpPr>
          <p:cNvPr id="15" name="Shape 11"/>
          <p:cNvSpPr/>
          <p:nvPr/>
        </p:nvSpPr>
        <p:spPr>
          <a:xfrm>
            <a:off x="6382512" y="2331720"/>
            <a:ext cx="2542032" cy="2331720"/>
          </a:xfrm>
          <a:prstGeom prst="roundRect">
            <a:avLst>
              <a:gd name="adj" fmla="val 3137"/>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16" name="Shape 12"/>
          <p:cNvSpPr/>
          <p:nvPr/>
        </p:nvSpPr>
        <p:spPr>
          <a:xfrm>
            <a:off x="6565392" y="2496312"/>
            <a:ext cx="402336" cy="402336"/>
          </a:xfrm>
          <a:prstGeom prst="ellipse">
            <a:avLst/>
          </a:prstGeom>
          <a:solidFill>
            <a:srgbClr val="FFF2D5"/>
          </a:solidFill>
          <a:ln w="12700">
            <a:solidFill>
              <a:srgbClr val="FFF2D5"/>
            </a:solidFill>
            <a:prstDash val="solid"/>
          </a:ln>
        </p:spPr>
        <p:txBody>
          <a:bodyPr/>
          <a:lstStyle/>
          <a:p>
            <a:endParaRPr lang="en-US"/>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65976" y="2596896"/>
            <a:ext cx="201168" cy="201168"/>
          </a:xfrm>
          <a:prstGeom prst="rect">
            <a:avLst/>
          </a:prstGeom>
          <a:ln>
            <a:solidFill/>
          </a:ln>
        </p:spPr>
      </p:pic>
      <p:sp>
        <p:nvSpPr>
          <p:cNvPr id="18" name="Text 13"/>
          <p:cNvSpPr/>
          <p:nvPr/>
        </p:nvSpPr>
        <p:spPr>
          <a:xfrm>
            <a:off x="7077456" y="2505456"/>
            <a:ext cx="1664208" cy="292608"/>
          </a:xfrm>
          <a:prstGeom prst="rect">
            <a:avLst/>
          </a:prstGeom>
          <a:noFill/>
          <a:ln>
            <a:solidFill/>
          </a:ln>
        </p:spPr>
        <p:txBody>
          <a:bodyPr wrap="square" lIns="18288" tIns="18288" rIns="18288" bIns="18288" rtlCol="0" anchor="ctr">
            <a:normAutofit/>
          </a:bodyPr>
          <a:lstStyle/>
          <a:p>
            <a:pPr marL="0" indent="0" algn="l">
              <a:buNone/>
            </a:pPr>
            <a:r>
              <a:rPr sz="1450" b="1">
                <a:solidFill>
                  <a:srgbClr val="032B63"/>
                </a:solidFill>
              </a:rPr>
              <a:t>PRACTICE</a:t>
            </a:r>
            <a:endParaRPr lang="en-US" sz="1750" dirty="0"/>
          </a:p>
        </p:txBody>
      </p:sp>
      <p:sp>
        <p:nvSpPr>
          <p:cNvPr id="19" name="Text 14"/>
          <p:cNvSpPr/>
          <p:nvPr/>
        </p:nvSpPr>
        <p:spPr>
          <a:xfrm>
            <a:off x="6583680" y="2935224"/>
            <a:ext cx="2139696" cy="1581912"/>
          </a:xfrm>
          <a:prstGeom prst="rect">
            <a:avLst/>
          </a:prstGeom>
          <a:noFill/>
          <a:ln>
            <a:solidFill/>
          </a:ln>
        </p:spPr>
        <p:txBody>
          <a:bodyPr wrap="square" lIns="64008" tIns="64008" rIns="64008" bIns="64008" rtlCol="0" anchor="t">
            <a:normAutofit/>
          </a:bodyPr>
          <a:lstStyle/>
          <a:p>
            <a:pPr marL="0" indent="0" algn="l">
              <a:buNone/>
            </a:pPr>
            <a:r>
              <a:rPr sz="1600" b="0">
                <a:solidFill>
                  <a:srgbClr val="1F2D3D"/>
                </a:solidFill>
              </a:rPr>
              <a:t>How will they rehearse the assessment process and hard conversations?</a:t>
            </a:r>
            <a:endParaRPr lang="en-US" sz="1550" dirty="0"/>
          </a:p>
        </p:txBody>
      </p:sp>
      <p:sp>
        <p:nvSpPr>
          <p:cNvPr id="20" name="Shape 15"/>
          <p:cNvSpPr/>
          <p:nvPr/>
        </p:nvSpPr>
        <p:spPr>
          <a:xfrm>
            <a:off x="9198864" y="2331720"/>
            <a:ext cx="2542032" cy="2331720"/>
          </a:xfrm>
          <a:prstGeom prst="roundRect">
            <a:avLst>
              <a:gd name="adj" fmla="val 3137"/>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21" name="Shape 16"/>
          <p:cNvSpPr/>
          <p:nvPr/>
        </p:nvSpPr>
        <p:spPr>
          <a:xfrm>
            <a:off x="9381744" y="2496312"/>
            <a:ext cx="402336" cy="402336"/>
          </a:xfrm>
          <a:prstGeom prst="ellipse">
            <a:avLst/>
          </a:prstGeom>
          <a:solidFill>
            <a:srgbClr val="F3F7FF"/>
          </a:solidFill>
          <a:ln w="12700">
            <a:solidFill>
              <a:srgbClr val="F3F7FF"/>
            </a:solidFill>
            <a:prstDash val="solid"/>
          </a:ln>
        </p:spPr>
        <p:txBody>
          <a:bodyPr/>
          <a:lstStyle/>
          <a:p>
            <a:endParaRPr lang="en-US"/>
          </a:p>
        </p:txBody>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82328" y="2596896"/>
            <a:ext cx="201168" cy="201168"/>
          </a:xfrm>
          <a:prstGeom prst="rect">
            <a:avLst/>
          </a:prstGeom>
          <a:ln>
            <a:solidFill/>
          </a:ln>
        </p:spPr>
      </p:pic>
      <p:sp>
        <p:nvSpPr>
          <p:cNvPr id="23" name="Text 17"/>
          <p:cNvSpPr/>
          <p:nvPr/>
        </p:nvSpPr>
        <p:spPr>
          <a:xfrm>
            <a:off x="9893808" y="2505456"/>
            <a:ext cx="1664208" cy="292608"/>
          </a:xfrm>
          <a:prstGeom prst="rect">
            <a:avLst/>
          </a:prstGeom>
          <a:noFill/>
          <a:ln>
            <a:solidFill/>
          </a:ln>
        </p:spPr>
        <p:txBody>
          <a:bodyPr wrap="square" lIns="18288" tIns="18288" rIns="18288" bIns="18288" rtlCol="0" anchor="ctr">
            <a:normAutofit/>
          </a:bodyPr>
          <a:lstStyle/>
          <a:p>
            <a:pPr marL="0" indent="0" algn="l">
              <a:buNone/>
            </a:pPr>
            <a:r>
              <a:rPr sz="1450" b="1">
                <a:solidFill>
                  <a:srgbClr val="032B63"/>
                </a:solidFill>
              </a:rPr>
              <a:t>SUPPORT</a:t>
            </a:r>
            <a:endParaRPr lang="en-US" sz="1750" dirty="0"/>
          </a:p>
        </p:txBody>
      </p:sp>
      <p:sp>
        <p:nvSpPr>
          <p:cNvPr id="24" name="Text 18"/>
          <p:cNvSpPr/>
          <p:nvPr/>
        </p:nvSpPr>
        <p:spPr>
          <a:xfrm>
            <a:off x="9400032" y="2935224"/>
            <a:ext cx="2139696" cy="1581912"/>
          </a:xfrm>
          <a:prstGeom prst="rect">
            <a:avLst/>
          </a:prstGeom>
          <a:noFill/>
          <a:ln>
            <a:solidFill/>
          </a:ln>
        </p:spPr>
        <p:txBody>
          <a:bodyPr wrap="square" lIns="64008" tIns="64008" rIns="64008" bIns="64008" rtlCol="0" anchor="t">
            <a:normAutofit/>
          </a:bodyPr>
          <a:lstStyle/>
          <a:p>
            <a:pPr marL="0" indent="0" algn="l">
              <a:buNone/>
            </a:pPr>
            <a:r>
              <a:rPr sz="1600" b="0">
                <a:solidFill>
                  <a:srgbClr val="1F2D3D"/>
                </a:solidFill>
              </a:rPr>
              <a:t>What expert support and escalation path must remain available?</a:t>
            </a:r>
            <a:endParaRPr lang="en-US" sz="1550" dirty="0"/>
          </a:p>
        </p:txBody>
      </p:sp>
      <p:sp>
        <p:nvSpPr>
          <p:cNvPr id="25" name="Shape 19"/>
          <p:cNvSpPr/>
          <p:nvPr/>
        </p:nvSpPr>
        <p:spPr>
          <a:xfrm>
            <a:off x="1097280" y="5806440"/>
            <a:ext cx="9966960" cy="658368"/>
          </a:xfrm>
          <a:prstGeom prst="roundRect">
            <a:avLst>
              <a:gd name="adj" fmla="val 8333"/>
            </a:avLst>
          </a:prstGeom>
          <a:solidFill>
            <a:srgbClr val="FDEDD8"/>
          </a:solidFill>
          <a:ln w="12700">
            <a:solidFill>
              <a:srgbClr val="F0C3A1"/>
            </a:solidFill>
            <a:prstDash val="solid"/>
          </a:ln>
        </p:spPr>
        <p:txBody>
          <a:bodyPr/>
          <a:lstStyle/>
          <a:p>
            <a:endParaRPr lang="en-US"/>
          </a:p>
        </p:txBody>
      </p:sp>
      <p:sp>
        <p:nvSpPr>
          <p:cNvPr id="26" name="Text 20"/>
          <p:cNvSpPr/>
          <p:nvPr/>
        </p:nvSpPr>
        <p:spPr>
          <a:xfrm>
            <a:off x="1353312" y="5981610"/>
            <a:ext cx="9464040" cy="382614"/>
          </a:xfrm>
          <a:prstGeom prst="rect">
            <a:avLst/>
          </a:prstGeom>
          <a:noFill/>
          <a:ln>
            <a:solidFill/>
          </a:ln>
        </p:spPr>
        <p:txBody>
          <a:bodyPr wrap="square" lIns="27432" tIns="27432" rIns="27432" bIns="27432" rtlCol="0" anchor="ctr">
            <a:noAutofit/>
          </a:bodyPr>
          <a:lstStyle/>
          <a:p>
            <a:pPr algn="ctr"/>
            <a:r>
              <a:rPr sz="1320" b="1" dirty="0">
                <a:solidFill>
                  <a:srgbClr val="8A4E00"/>
                </a:solidFill>
              </a:rPr>
              <a:t>Constraint: Move from simulated consulting to authentic WBL without turning learners into technical consultants, compliance advisors, or unsupervised practitioners.</a:t>
            </a:r>
          </a:p>
        </p:txBody>
      </p:sp>
      <p:sp>
        <p:nvSpPr>
          <p:cNvPr id="27"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11</a:t>
            </a:fld>
            <a:endParaRPr lang="en-US"/>
          </a:p>
        </p:txBody>
      </p:sp>
      <p:sp>
        <p:nvSpPr>
          <p:cNvPr id="28" name="Rounded Rectangle 27"/>
          <p:cNvSpPr/>
          <p:nvPr/>
        </p:nvSpPr>
        <p:spPr>
          <a:xfrm>
            <a:off x="4690872" y="4754880"/>
            <a:ext cx="2423160" cy="1024128"/>
          </a:xfrm>
          <a:prstGeom prst="roundRect">
            <a:avLst/>
          </a:prstGeom>
          <a:solidFill>
            <a:srgbClr val="FFFFFF"/>
          </a:solidFill>
          <a:ln w="15240">
            <a:solidFill>
              <a:srgbClr val="F2B5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9" name="Picture 28" descr="Cyber Training Prep Multiple Studentsjpeg.jpeg"/>
          <p:cNvPicPr>
            <a:picLocks noChangeAspect="1"/>
          </p:cNvPicPr>
          <p:nvPr/>
        </p:nvPicPr>
        <p:blipFill>
          <a:blip r:embed="rId7"/>
          <a:srcRect t="35467" b="11200"/>
          <a:stretch>
            <a:fillRect/>
          </a:stretch>
        </p:blipFill>
        <p:spPr>
          <a:xfrm>
            <a:off x="4736592" y="4800600"/>
            <a:ext cx="2331720" cy="93268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36576" tIns="36576" rIns="36576" bIns="36576" rtlCol="0" anchor="ctr">
            <a:normAutofit/>
          </a:bodyPr>
          <a:lstStyle/>
          <a:p>
            <a:pPr marL="0" indent="0">
              <a:buNone/>
            </a:pPr>
            <a:r>
              <a:rPr sz="2400" b="1" dirty="0">
                <a:solidFill>
                  <a:srgbClr val="3B4F6B"/>
                </a:solidFill>
              </a:rPr>
              <a:t>Case Reveal #2: How Cyber Liaisons Were Selected &amp; Prepared</a:t>
            </a:r>
            <a:endParaRPr lang="en-US" sz="2400" b="1" dirty="0">
              <a:solidFill>
                <a:srgbClr val="3B4F6B"/>
              </a:solidFill>
            </a:endParaRPr>
          </a:p>
        </p:txBody>
      </p:sp>
      <p:sp>
        <p:nvSpPr>
          <p:cNvPr id="3" name="Text 1"/>
          <p:cNvSpPr/>
          <p:nvPr/>
        </p:nvSpPr>
        <p:spPr>
          <a:xfrm>
            <a:off x="676656" y="859536"/>
            <a:ext cx="10652760" cy="384048"/>
          </a:xfrm>
          <a:prstGeom prst="rect">
            <a:avLst/>
          </a:prstGeom>
          <a:noFill/>
          <a:ln>
            <a:solidFill/>
          </a:ln>
        </p:spPr>
        <p:txBody>
          <a:bodyPr wrap="square" lIns="27432" tIns="27432" rIns="27432" bIns="27432" rtlCol="0" anchor="ctr">
            <a:normAutofit/>
          </a:bodyPr>
          <a:lstStyle/>
          <a:p>
            <a:pPr marL="0" indent="0" algn="l">
              <a:buNone/>
            </a:pPr>
            <a:r>
              <a:rPr sz="1650" b="0" dirty="0">
                <a:solidFill>
                  <a:srgbClr val="55687A"/>
                </a:solidFill>
              </a:rPr>
              <a:t>The transition from </a:t>
            </a:r>
            <a:r>
              <a:rPr lang="en-US" sz="1650" dirty="0">
                <a:solidFill>
                  <a:srgbClr val="55687A"/>
                </a:solidFill>
              </a:rPr>
              <a:t>training</a:t>
            </a:r>
            <a:r>
              <a:rPr sz="1650" b="0" dirty="0">
                <a:solidFill>
                  <a:srgbClr val="55687A"/>
                </a:solidFill>
              </a:rPr>
              <a:t> simulation</a:t>
            </a:r>
            <a:r>
              <a:rPr lang="en-US" sz="1650" b="0" dirty="0">
                <a:solidFill>
                  <a:srgbClr val="55687A"/>
                </a:solidFill>
              </a:rPr>
              <a:t>s</a:t>
            </a:r>
            <a:r>
              <a:rPr sz="1650" b="0" dirty="0">
                <a:solidFill>
                  <a:srgbClr val="55687A"/>
                </a:solidFill>
              </a:rPr>
              <a:t> to work-based learning was structured—not informal.</a:t>
            </a:r>
            <a:endParaRPr lang="en-US" sz="1420" dirty="0"/>
          </a:p>
        </p:txBody>
      </p:sp>
      <p:sp>
        <p:nvSpPr>
          <p:cNvPr id="36" name="Text 28"/>
          <p:cNvSpPr/>
          <p:nvPr/>
        </p:nvSpPr>
        <p:spPr>
          <a:xfrm>
            <a:off x="694944" y="6208776"/>
            <a:ext cx="10515600" cy="182880"/>
          </a:xfrm>
          <a:prstGeom prst="rect">
            <a:avLst/>
          </a:prstGeom>
          <a:noFill/>
          <a:ln>
            <a:solidFill/>
          </a:ln>
        </p:spPr>
        <p:txBody>
          <a:bodyPr wrap="square" lIns="0" tIns="0" rIns="0" bIns="0" rtlCol="0" anchor="ctr">
            <a:normAutofit/>
          </a:bodyPr>
          <a:lstStyle/>
          <a:p>
            <a:pPr marL="0" indent="0" algn="l">
              <a:buNone/>
            </a:pPr>
            <a:r>
              <a:rPr sz="1030" b="0">
                <a:solidFill>
                  <a:srgbClr val="55687A"/>
                </a:solidFill>
              </a:rPr>
              <a:t>Case materials: Cyber Conversations Liaison Handbook • Liaison Field Guide • Training Outcomes/WBL Competencies/NIST alignment.</a:t>
            </a:r>
            <a:endParaRPr lang="en-US" sz="850" dirty="0"/>
          </a:p>
        </p:txBody>
      </p:sp>
      <p:sp>
        <p:nvSpPr>
          <p:cNvPr id="37"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12</a:t>
            </a:fld>
            <a:endParaRPr lang="en-US"/>
          </a:p>
        </p:txBody>
      </p:sp>
      <p:sp>
        <p:nvSpPr>
          <p:cNvPr id="38" name="Rounded Rectangle 37"/>
          <p:cNvSpPr/>
          <p:nvPr/>
        </p:nvSpPr>
        <p:spPr>
          <a:xfrm>
            <a:off x="841248" y="1353312"/>
            <a:ext cx="10561320" cy="502920"/>
          </a:xfrm>
          <a:prstGeom prst="roundRect">
            <a:avLst/>
          </a:prstGeom>
          <a:solidFill>
            <a:schemeClr val="bg2"/>
          </a:solidFill>
          <a:ln w="12700">
            <a:solidFill>
              <a:srgbClr val="032B63"/>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r>
              <a:rPr sz="1420" b="1" dirty="0">
                <a:solidFill>
                  <a:srgbClr val="3B4F6B"/>
                </a:solidFill>
              </a:rPr>
              <a:t>FOUNDATION  •  C</a:t>
            </a:r>
            <a:r>
              <a:rPr lang="en-US" sz="1420" b="1" dirty="0">
                <a:solidFill>
                  <a:srgbClr val="3B4F6B"/>
                </a:solidFill>
              </a:rPr>
              <a:t>apstone, Simulated Consulting Scenarios</a:t>
            </a:r>
            <a:r>
              <a:rPr sz="1420" b="1" dirty="0">
                <a:solidFill>
                  <a:srgbClr val="3B4F6B"/>
                </a:solidFill>
              </a:rPr>
              <a:t>  •  NIST Cybersecurity Framework (CSF) 2.0</a:t>
            </a:r>
          </a:p>
        </p:txBody>
      </p:sp>
      <p:sp>
        <p:nvSpPr>
          <p:cNvPr id="39" name="Rounded Rectangle 38"/>
          <p:cNvSpPr/>
          <p:nvPr/>
        </p:nvSpPr>
        <p:spPr>
          <a:xfrm>
            <a:off x="658368" y="2029968"/>
            <a:ext cx="2697480" cy="3127248"/>
          </a:xfrm>
          <a:prstGeom prst="roundRect">
            <a:avLst/>
          </a:prstGeom>
          <a:solidFill>
            <a:srgbClr val="FFFF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804672" y="2167128"/>
            <a:ext cx="329184" cy="329184"/>
          </a:xfrm>
          <a:prstGeom prst="ellipse">
            <a:avLst/>
          </a:prstGeom>
          <a:solidFill>
            <a:srgbClr val="0647A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FFFFFF"/>
                </a:solidFill>
              </a:rPr>
              <a:t>1</a:t>
            </a:r>
          </a:p>
        </p:txBody>
      </p:sp>
      <p:sp>
        <p:nvSpPr>
          <p:cNvPr id="41" name="Rectangle 40"/>
          <p:cNvSpPr/>
          <p:nvPr/>
        </p:nvSpPr>
        <p:spPr>
          <a:xfrm>
            <a:off x="1225295" y="2157984"/>
            <a:ext cx="1984248" cy="3291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l"/>
            <a:r>
              <a:rPr sz="1450" b="1">
                <a:solidFill>
                  <a:srgbClr val="0647A7"/>
                </a:solidFill>
              </a:rPr>
              <a:t>APPLY + SELECT</a:t>
            </a:r>
          </a:p>
        </p:txBody>
      </p:sp>
      <p:sp>
        <p:nvSpPr>
          <p:cNvPr id="42" name="Rectangle 41"/>
          <p:cNvSpPr/>
          <p:nvPr/>
        </p:nvSpPr>
        <p:spPr>
          <a:xfrm>
            <a:off x="822959" y="2615184"/>
            <a:ext cx="2368296" cy="237744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r>
              <a:rPr sz="1440" b="0" dirty="0">
                <a:solidFill>
                  <a:srgbClr val="1F2D3D"/>
                </a:solidFill>
              </a:rPr>
              <a:t>Cyber Liaisons applied for </a:t>
            </a:r>
            <a:r>
              <a:rPr lang="en-US" sz="1440" dirty="0">
                <a:solidFill>
                  <a:srgbClr val="1F2D3D"/>
                </a:solidFill>
              </a:rPr>
              <a:t>the </a:t>
            </a:r>
            <a:r>
              <a:rPr sz="1440" b="0" dirty="0">
                <a:solidFill>
                  <a:srgbClr val="1F2D3D"/>
                </a:solidFill>
              </a:rPr>
              <a:t>role based on a job description.</a:t>
            </a:r>
            <a:br>
              <a:rPr dirty="0"/>
            </a:br>
            <a:br>
              <a:rPr dirty="0"/>
            </a:br>
            <a:r>
              <a:rPr sz="1440" b="0" dirty="0">
                <a:solidFill>
                  <a:srgbClr val="1F2D3D"/>
                </a:solidFill>
              </a:rPr>
              <a:t>The role had expectations, responsibilities, and boundaries before the learner entered the WBL experience.</a:t>
            </a:r>
          </a:p>
        </p:txBody>
      </p:sp>
      <p:sp>
        <p:nvSpPr>
          <p:cNvPr id="43" name="Rounded Rectangle 42"/>
          <p:cNvSpPr/>
          <p:nvPr/>
        </p:nvSpPr>
        <p:spPr>
          <a:xfrm>
            <a:off x="3493008" y="2029968"/>
            <a:ext cx="2697480" cy="3127248"/>
          </a:xfrm>
          <a:prstGeom prst="roundRect">
            <a:avLst/>
          </a:prstGeom>
          <a:solidFill>
            <a:srgbClr val="EAF2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43"/>
          <p:cNvSpPr/>
          <p:nvPr/>
        </p:nvSpPr>
        <p:spPr>
          <a:xfrm>
            <a:off x="3639312" y="2167128"/>
            <a:ext cx="329184" cy="329184"/>
          </a:xfrm>
          <a:prstGeom prst="ellipse">
            <a:avLst/>
          </a:prstGeom>
          <a:solidFill>
            <a:srgbClr val="0647A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FFFFFF"/>
                </a:solidFill>
              </a:rPr>
              <a:t>2</a:t>
            </a:r>
          </a:p>
        </p:txBody>
      </p:sp>
      <p:sp>
        <p:nvSpPr>
          <p:cNvPr id="45" name="Rectangle 44"/>
          <p:cNvSpPr/>
          <p:nvPr/>
        </p:nvSpPr>
        <p:spPr>
          <a:xfrm>
            <a:off x="4059935" y="2157984"/>
            <a:ext cx="1984248" cy="3291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l"/>
            <a:r>
              <a:rPr sz="1450" b="1">
                <a:solidFill>
                  <a:srgbClr val="0647A7"/>
                </a:solidFill>
              </a:rPr>
              <a:t>SCOPE + CONDUCT</a:t>
            </a:r>
          </a:p>
        </p:txBody>
      </p:sp>
      <p:sp>
        <p:nvSpPr>
          <p:cNvPr id="46" name="Rectangle 45"/>
          <p:cNvSpPr/>
          <p:nvPr/>
        </p:nvSpPr>
        <p:spPr>
          <a:xfrm>
            <a:off x="3657600" y="2615184"/>
            <a:ext cx="2368296" cy="237744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r>
              <a:rPr sz="1380" b="0">
                <a:solidFill>
                  <a:srgbClr val="1F2D3D"/>
                </a:solidFill>
              </a:rPr>
              <a:t>Liaison Handbook + Code of Conduct</a:t>
            </a:r>
            <a:br/>
            <a:br/>
            <a:r>
              <a:rPr sz="1380" b="0">
                <a:solidFill>
                  <a:srgbClr val="1F2D3D"/>
                </a:solidFill>
              </a:rPr>
              <a:t>Field Guide with approved language, hard stops, confidentiality expectations, and out-of-scope responses.</a:t>
            </a:r>
            <a:br/>
            <a:br/>
            <a:r>
              <a:rPr sz="1380" b="0">
                <a:solidFill>
                  <a:srgbClr val="1F2D3D"/>
                </a:solidFill>
              </a:rPr>
              <a:t>Rule: Pause • Document • Escalate.</a:t>
            </a:r>
          </a:p>
        </p:txBody>
      </p:sp>
      <p:sp>
        <p:nvSpPr>
          <p:cNvPr id="47" name="Rounded Rectangle 46"/>
          <p:cNvSpPr/>
          <p:nvPr/>
        </p:nvSpPr>
        <p:spPr>
          <a:xfrm>
            <a:off x="6327648" y="2029968"/>
            <a:ext cx="2697480" cy="3127248"/>
          </a:xfrm>
          <a:prstGeom prst="roundRect">
            <a:avLst/>
          </a:prstGeom>
          <a:solidFill>
            <a:srgbClr val="FFFFFF"/>
          </a:solidFill>
          <a:ln w="12700">
            <a:solidFill>
              <a:srgbClr val="F3D6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6473952" y="2167128"/>
            <a:ext cx="329184" cy="329184"/>
          </a:xfrm>
          <a:prstGeom prst="ellipse">
            <a:avLst/>
          </a:prstGeom>
          <a:solidFill>
            <a:srgbClr val="F2B532"/>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FFFFFF"/>
                </a:solidFill>
              </a:rPr>
              <a:t>3</a:t>
            </a:r>
          </a:p>
        </p:txBody>
      </p:sp>
      <p:sp>
        <p:nvSpPr>
          <p:cNvPr id="49" name="Rectangle 48"/>
          <p:cNvSpPr/>
          <p:nvPr/>
        </p:nvSpPr>
        <p:spPr>
          <a:xfrm>
            <a:off x="6894576" y="2157984"/>
            <a:ext cx="1984248" cy="3291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l"/>
            <a:r>
              <a:rPr sz="1450" b="1">
                <a:solidFill>
                  <a:srgbClr val="F2B532"/>
                </a:solidFill>
              </a:rPr>
              <a:t>ASSESSMENT PRACTICE</a:t>
            </a:r>
          </a:p>
        </p:txBody>
      </p:sp>
      <p:sp>
        <p:nvSpPr>
          <p:cNvPr id="50" name="Rectangle 49"/>
          <p:cNvSpPr/>
          <p:nvPr/>
        </p:nvSpPr>
        <p:spPr>
          <a:xfrm>
            <a:off x="6492240" y="2615184"/>
            <a:ext cx="2368296" cy="237744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r>
              <a:rPr sz="1350" b="0" dirty="0">
                <a:solidFill>
                  <a:srgbClr val="1F2D3D"/>
                </a:solidFill>
              </a:rPr>
              <a:t>Cybersecurity Assessment Form + hands-on, team-based activity.</a:t>
            </a:r>
            <a:br>
              <a:rPr dirty="0"/>
            </a:br>
            <a:br>
              <a:rPr dirty="0"/>
            </a:br>
            <a:r>
              <a:rPr sz="1350" b="0" dirty="0">
                <a:solidFill>
                  <a:srgbClr val="1F2D3D"/>
                </a:solidFill>
              </a:rPr>
              <a:t>Learners experienced the assessment from three angles:</a:t>
            </a:r>
            <a:br>
              <a:rPr dirty="0"/>
            </a:br>
            <a:r>
              <a:rPr sz="1350" b="0" dirty="0">
                <a:solidFill>
                  <a:srgbClr val="1F2D3D"/>
                </a:solidFill>
              </a:rPr>
              <a:t>• business facing decisions</a:t>
            </a:r>
            <a:br>
              <a:rPr dirty="0"/>
            </a:br>
            <a:r>
              <a:rPr sz="1350" b="0" dirty="0">
                <a:solidFill>
                  <a:srgbClr val="1F2D3D"/>
                </a:solidFill>
              </a:rPr>
              <a:t>• consultant asking questions</a:t>
            </a:r>
            <a:br>
              <a:rPr dirty="0"/>
            </a:br>
            <a:r>
              <a:rPr sz="1350" b="0" dirty="0">
                <a:solidFill>
                  <a:srgbClr val="1F2D3D"/>
                </a:solidFill>
              </a:rPr>
              <a:t>• owner discovering gaps</a:t>
            </a:r>
          </a:p>
        </p:txBody>
      </p:sp>
      <p:sp>
        <p:nvSpPr>
          <p:cNvPr id="51" name="Rounded Rectangle 50"/>
          <p:cNvSpPr/>
          <p:nvPr/>
        </p:nvSpPr>
        <p:spPr>
          <a:xfrm>
            <a:off x="9162288" y="2029968"/>
            <a:ext cx="2377440" cy="3127248"/>
          </a:xfrm>
          <a:prstGeom prst="roundRect">
            <a:avLst/>
          </a:prstGeom>
          <a:solidFill>
            <a:srgbClr val="FFF2D5"/>
          </a:solidFill>
          <a:ln w="12700">
            <a:solidFill>
              <a:srgbClr val="F3D6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F2D5"/>
              </a:solidFill>
            </a:endParaRPr>
          </a:p>
        </p:txBody>
      </p:sp>
      <p:sp>
        <p:nvSpPr>
          <p:cNvPr id="52" name="Oval 51"/>
          <p:cNvSpPr/>
          <p:nvPr/>
        </p:nvSpPr>
        <p:spPr>
          <a:xfrm>
            <a:off x="9308592" y="2167128"/>
            <a:ext cx="329184" cy="329184"/>
          </a:xfrm>
          <a:prstGeom prst="ellipse">
            <a:avLst/>
          </a:prstGeom>
          <a:solidFill>
            <a:srgbClr val="F2B532"/>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000" b="1">
                <a:solidFill>
                  <a:srgbClr val="FFFFFF"/>
                </a:solidFill>
              </a:rPr>
              <a:t>4</a:t>
            </a:r>
          </a:p>
        </p:txBody>
      </p:sp>
      <p:sp>
        <p:nvSpPr>
          <p:cNvPr id="53" name="Rectangle 52"/>
          <p:cNvSpPr/>
          <p:nvPr/>
        </p:nvSpPr>
        <p:spPr>
          <a:xfrm>
            <a:off x="9729215" y="2157984"/>
            <a:ext cx="1664208" cy="3291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l"/>
            <a:r>
              <a:rPr sz="1450" b="1">
                <a:solidFill>
                  <a:srgbClr val="F2B532"/>
                </a:solidFill>
              </a:rPr>
              <a:t>REHEARSE + DELIVER</a:t>
            </a:r>
          </a:p>
        </p:txBody>
      </p:sp>
      <p:sp>
        <p:nvSpPr>
          <p:cNvPr id="54" name="Rectangle 53"/>
          <p:cNvSpPr/>
          <p:nvPr/>
        </p:nvSpPr>
        <p:spPr>
          <a:xfrm>
            <a:off x="9326880" y="2615184"/>
            <a:ext cx="2048256" cy="237744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r>
              <a:rPr sz="1360" b="0">
                <a:solidFill>
                  <a:srgbClr val="1F2D3D"/>
                </a:solidFill>
              </a:rPr>
              <a:t>Virtual + in-person prep</a:t>
            </a:r>
            <a:br/>
            <a:r>
              <a:rPr sz="1360" b="0">
                <a:solidFill>
                  <a:srgbClr val="1F2D3D"/>
                </a:solidFill>
              </a:rPr>
              <a:t>Paired planning</a:t>
            </a:r>
            <a:br/>
            <a:r>
              <a:rPr sz="1360" b="0">
                <a:solidFill>
                  <a:srgbClr val="1F2D3D"/>
                </a:solidFill>
              </a:rPr>
              <a:t>Workshop Q&amp;A practice</a:t>
            </a:r>
            <a:br/>
            <a:r>
              <a:rPr sz="1360" b="0">
                <a:solidFill>
                  <a:srgbClr val="1F2D3D"/>
                </a:solidFill>
              </a:rPr>
              <a:t>Individual presentation</a:t>
            </a:r>
            <a:br/>
            <a:r>
              <a:rPr sz="1360" b="0">
                <a:solidFill>
                  <a:srgbClr val="1F2D3D"/>
                </a:solidFill>
              </a:rPr>
              <a:t>Live expert support available</a:t>
            </a:r>
          </a:p>
        </p:txBody>
      </p:sp>
      <p:sp>
        <p:nvSpPr>
          <p:cNvPr id="55" name="Rounded Rectangle 54"/>
          <p:cNvSpPr/>
          <p:nvPr/>
        </p:nvSpPr>
        <p:spPr>
          <a:xfrm>
            <a:off x="941832" y="5413248"/>
            <a:ext cx="10104120" cy="530352"/>
          </a:xfrm>
          <a:prstGeom prst="roundRect">
            <a:avLst/>
          </a:prstGeom>
          <a:solidFill>
            <a:schemeClr val="bg2"/>
          </a:solidFill>
          <a:ln w="12700">
            <a:solidFill>
              <a:srgbClr val="032B63"/>
            </a:solidFill>
          </a:ln>
        </p:spPr>
        <p:style>
          <a:lnRef idx="1">
            <a:schemeClr val="accent1"/>
          </a:lnRef>
          <a:fillRef idx="3">
            <a:schemeClr val="accent1"/>
          </a:fillRef>
          <a:effectRef idx="2">
            <a:schemeClr val="accent1"/>
          </a:effectRef>
          <a:fontRef idx="minor">
            <a:schemeClr val="lt1"/>
          </a:fontRef>
        </p:style>
        <p:txBody>
          <a:bodyPr wrap="square" lIns="27432" tIns="27432" rIns="27432" bIns="27432" rtlCol="0" anchor="ctr"/>
          <a:lstStyle/>
          <a:p>
            <a:pPr algn="ctr"/>
            <a:r>
              <a:rPr sz="1400" b="1" dirty="0">
                <a:solidFill>
                  <a:srgbClr val="3B4F6B"/>
                </a:solidFill>
              </a:rPr>
              <a:t>FROM SIMULATED CONSULTING  →  SUPERVISED, AUTHENTIC AWARENESS-LEVEL FACILITATION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36576" tIns="36576" rIns="36576" bIns="36576" rtlCol="0" anchor="ctr">
            <a:normAutofit/>
          </a:bodyPr>
          <a:lstStyle/>
          <a:p>
            <a:pPr marL="0" indent="0">
              <a:buNone/>
            </a:pPr>
            <a:r>
              <a:rPr sz="2500" b="1" dirty="0">
                <a:solidFill>
                  <a:srgbClr val="032B63"/>
                </a:solidFill>
                <a:latin typeface="Aptos Display"/>
              </a:rPr>
              <a:t>Translating Training </a:t>
            </a:r>
            <a:r>
              <a:rPr lang="en-US" sz="2500" b="1" dirty="0">
                <a:solidFill>
                  <a:srgbClr val="032B63"/>
                </a:solidFill>
                <a:latin typeface="Aptos Display"/>
              </a:rPr>
              <a:t>i</a:t>
            </a:r>
            <a:r>
              <a:rPr sz="2500" b="1" dirty="0">
                <a:solidFill>
                  <a:srgbClr val="032B63"/>
                </a:solidFill>
                <a:latin typeface="Aptos Display"/>
              </a:rPr>
              <a:t>nto a Client-Facing Framework</a:t>
            </a:r>
            <a:endParaRPr lang="en-US" sz="2800" b="1" dirty="0"/>
          </a:p>
        </p:txBody>
      </p:sp>
      <p:sp>
        <p:nvSpPr>
          <p:cNvPr id="3" name="Text 1"/>
          <p:cNvSpPr/>
          <p:nvPr/>
        </p:nvSpPr>
        <p:spPr>
          <a:xfrm>
            <a:off x="676656" y="859536"/>
            <a:ext cx="10652760" cy="384048"/>
          </a:xfrm>
          <a:prstGeom prst="rect">
            <a:avLst/>
          </a:prstGeom>
          <a:noFill/>
          <a:ln>
            <a:solidFill/>
          </a:ln>
        </p:spPr>
        <p:txBody>
          <a:bodyPr wrap="square" lIns="27432" tIns="27432" rIns="27432" bIns="27432" rtlCol="0" anchor="ctr">
            <a:normAutofit fontScale="92500"/>
          </a:bodyPr>
          <a:lstStyle/>
          <a:p>
            <a:pPr marL="0" indent="0" algn="l">
              <a:buNone/>
            </a:pPr>
            <a:r>
              <a:rPr sz="1420" b="0" dirty="0">
                <a:solidFill>
                  <a:srgbClr val="5B6D86"/>
                </a:solidFill>
                <a:latin typeface="Aptos"/>
              </a:rPr>
              <a:t>Cyber Conversations translated cybersecurity training and NIST-aligned risk thinking into four </a:t>
            </a:r>
            <a:r>
              <a:rPr lang="en-US" sz="1420" b="0" dirty="0">
                <a:solidFill>
                  <a:srgbClr val="5B6D86"/>
                </a:solidFill>
                <a:latin typeface="Aptos"/>
              </a:rPr>
              <a:t>practical</a:t>
            </a:r>
            <a:r>
              <a:rPr sz="1420" b="0" dirty="0">
                <a:solidFill>
                  <a:srgbClr val="5B6D86"/>
                </a:solidFill>
                <a:latin typeface="Aptos"/>
              </a:rPr>
              <a:t> moves for organizational engagement.</a:t>
            </a:r>
            <a:endParaRPr lang="en-US" sz="1420" dirty="0"/>
          </a:p>
        </p:txBody>
      </p:sp>
      <p:sp>
        <p:nvSpPr>
          <p:cNvPr id="4" name="Shape 2"/>
          <p:cNvSpPr/>
          <p:nvPr/>
        </p:nvSpPr>
        <p:spPr>
          <a:xfrm>
            <a:off x="658368" y="1444752"/>
            <a:ext cx="2542032" cy="2880360"/>
          </a:xfrm>
          <a:prstGeom prst="roundRect">
            <a:avLst>
              <a:gd name="adj" fmla="val 2878"/>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5" name="Shape 3"/>
          <p:cNvSpPr/>
          <p:nvPr/>
        </p:nvSpPr>
        <p:spPr>
          <a:xfrm>
            <a:off x="841248" y="1609344"/>
            <a:ext cx="402336" cy="402336"/>
          </a:xfrm>
          <a:prstGeom prst="ellipse">
            <a:avLst/>
          </a:prstGeom>
          <a:solidFill>
            <a:srgbClr val="EAF2FF"/>
          </a:solidFill>
          <a:ln w="12700">
            <a:solidFill>
              <a:srgbClr val="EAF2FF"/>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832" y="1709928"/>
            <a:ext cx="201168" cy="201168"/>
          </a:xfrm>
          <a:prstGeom prst="rect">
            <a:avLst/>
          </a:prstGeom>
          <a:ln>
            <a:solidFill/>
          </a:ln>
        </p:spPr>
      </p:pic>
      <p:sp>
        <p:nvSpPr>
          <p:cNvPr id="7" name="Text 4"/>
          <p:cNvSpPr/>
          <p:nvPr/>
        </p:nvSpPr>
        <p:spPr>
          <a:xfrm>
            <a:off x="1353312" y="1618488"/>
            <a:ext cx="1664208" cy="292608"/>
          </a:xfrm>
          <a:prstGeom prst="rect">
            <a:avLst/>
          </a:prstGeom>
          <a:noFill/>
          <a:ln>
            <a:solidFill/>
          </a:ln>
        </p:spPr>
        <p:txBody>
          <a:bodyPr wrap="square" lIns="0" tIns="0" rIns="0" bIns="0" rtlCol="0" anchor="ctr">
            <a:normAutofit/>
          </a:bodyPr>
          <a:lstStyle/>
          <a:p>
            <a:pPr marL="0" indent="0">
              <a:buNone/>
            </a:pPr>
            <a:r>
              <a:rPr lang="en-US" sz="1720" b="1" dirty="0">
                <a:solidFill>
                  <a:srgbClr val="032B63"/>
                </a:solidFill>
              </a:rPr>
              <a:t>AWARENESS</a:t>
            </a:r>
            <a:endParaRPr lang="en-US" sz="1720" dirty="0"/>
          </a:p>
        </p:txBody>
      </p:sp>
      <p:sp>
        <p:nvSpPr>
          <p:cNvPr id="8" name="Text 5"/>
          <p:cNvSpPr/>
          <p:nvPr/>
        </p:nvSpPr>
        <p:spPr>
          <a:xfrm>
            <a:off x="859536" y="2048256"/>
            <a:ext cx="2139696" cy="2130552"/>
          </a:xfrm>
          <a:prstGeom prst="rect">
            <a:avLst/>
          </a:prstGeom>
          <a:noFill/>
          <a:ln>
            <a:solidFill/>
          </a:ln>
        </p:spPr>
        <p:txBody>
          <a:bodyPr wrap="square" lIns="0" tIns="0" rIns="0" bIns="0" rtlCol="0" anchor="t">
            <a:normAutofit/>
          </a:bodyPr>
          <a:lstStyle/>
          <a:p>
            <a:r>
              <a:rPr lang="en-US" sz="1400" dirty="0">
                <a:latin typeface="Aptos "/>
              </a:rPr>
              <a:t>How systems, devices, and information are accessed and used – protective habits, potential threats.</a:t>
            </a:r>
            <a:endParaRPr lang="en-US" sz="1400" b="0" dirty="0">
              <a:solidFill>
                <a:srgbClr val="16243B"/>
              </a:solidFill>
              <a:latin typeface="Aptos "/>
            </a:endParaRPr>
          </a:p>
          <a:p>
            <a:pPr marL="0" indent="0">
              <a:buNone/>
            </a:pPr>
            <a:endParaRPr lang="en-US" sz="1410" dirty="0"/>
          </a:p>
        </p:txBody>
      </p:sp>
      <p:sp>
        <p:nvSpPr>
          <p:cNvPr id="9" name="Shape 6"/>
          <p:cNvSpPr/>
          <p:nvPr/>
        </p:nvSpPr>
        <p:spPr>
          <a:xfrm>
            <a:off x="3255264" y="2560320"/>
            <a:ext cx="228600" cy="365760"/>
          </a:xfrm>
          <a:prstGeom prst="chevron">
            <a:avLst/>
          </a:prstGeom>
          <a:solidFill>
            <a:srgbClr val="F4B23A"/>
          </a:solidFill>
          <a:ln w="12700">
            <a:solidFill>
              <a:srgbClr val="F4B23A"/>
            </a:solidFill>
            <a:prstDash val="solid"/>
          </a:ln>
        </p:spPr>
        <p:txBody>
          <a:bodyPr/>
          <a:lstStyle/>
          <a:p>
            <a:endParaRPr lang="en-US">
              <a:solidFill>
                <a:srgbClr val="F4B23A"/>
              </a:solidFill>
            </a:endParaRPr>
          </a:p>
        </p:txBody>
      </p:sp>
      <p:sp>
        <p:nvSpPr>
          <p:cNvPr id="10" name="Shape 7"/>
          <p:cNvSpPr/>
          <p:nvPr/>
        </p:nvSpPr>
        <p:spPr>
          <a:xfrm>
            <a:off x="3529584" y="1444752"/>
            <a:ext cx="2542032" cy="2880360"/>
          </a:xfrm>
          <a:prstGeom prst="roundRect">
            <a:avLst>
              <a:gd name="adj" fmla="val 2878"/>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11" name="Shape 8"/>
          <p:cNvSpPr/>
          <p:nvPr/>
        </p:nvSpPr>
        <p:spPr>
          <a:xfrm>
            <a:off x="3712464" y="1609344"/>
            <a:ext cx="402336" cy="402336"/>
          </a:xfrm>
          <a:prstGeom prst="ellipse">
            <a:avLst/>
          </a:prstGeom>
          <a:solidFill>
            <a:srgbClr val="EAF2FF"/>
          </a:solidFill>
          <a:ln w="12700">
            <a:solidFill>
              <a:srgbClr val="EAF2FF"/>
            </a:solidFill>
            <a:prstDash val="solid"/>
          </a:ln>
        </p:spPr>
        <p:txBody>
          <a:bodyPr/>
          <a:lstStyle/>
          <a:p>
            <a:endParaRPr lang="en-US" dirty="0"/>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13048" y="1709928"/>
            <a:ext cx="201168" cy="201168"/>
          </a:xfrm>
          <a:prstGeom prst="rect">
            <a:avLst/>
          </a:prstGeom>
          <a:ln>
            <a:solidFill/>
          </a:ln>
        </p:spPr>
      </p:pic>
      <p:sp>
        <p:nvSpPr>
          <p:cNvPr id="13" name="Text 9"/>
          <p:cNvSpPr/>
          <p:nvPr/>
        </p:nvSpPr>
        <p:spPr>
          <a:xfrm>
            <a:off x="4224528" y="1618488"/>
            <a:ext cx="1664208" cy="292608"/>
          </a:xfrm>
          <a:prstGeom prst="rect">
            <a:avLst/>
          </a:prstGeom>
          <a:noFill/>
          <a:ln>
            <a:solidFill/>
          </a:ln>
        </p:spPr>
        <p:txBody>
          <a:bodyPr wrap="square" lIns="0" tIns="0" rIns="0" bIns="0" rtlCol="0" anchor="ctr">
            <a:normAutofit/>
          </a:bodyPr>
          <a:lstStyle/>
          <a:p>
            <a:pPr marL="0" indent="0">
              <a:buNone/>
            </a:pPr>
            <a:r>
              <a:rPr lang="en-US" sz="1720" b="1" dirty="0">
                <a:solidFill>
                  <a:srgbClr val="032B63"/>
                </a:solidFill>
              </a:rPr>
              <a:t>ASSESSMENT</a:t>
            </a:r>
            <a:endParaRPr lang="en-US" sz="1720" dirty="0"/>
          </a:p>
        </p:txBody>
      </p:sp>
      <p:sp>
        <p:nvSpPr>
          <p:cNvPr id="14" name="Text 10"/>
          <p:cNvSpPr/>
          <p:nvPr/>
        </p:nvSpPr>
        <p:spPr>
          <a:xfrm>
            <a:off x="3730752" y="2048256"/>
            <a:ext cx="2139696" cy="2130552"/>
          </a:xfrm>
          <a:prstGeom prst="rect">
            <a:avLst/>
          </a:prstGeom>
          <a:noFill/>
          <a:ln>
            <a:solidFill/>
          </a:ln>
        </p:spPr>
        <p:txBody>
          <a:bodyPr wrap="square" lIns="45720" rIns="45720" rtlCol="0" anchor="t">
            <a:normAutofit/>
          </a:bodyPr>
          <a:lstStyle/>
          <a:p>
            <a:r>
              <a:rPr lang="en-US" sz="1400" dirty="0">
                <a:latin typeface="Aptos "/>
              </a:rPr>
              <a:t>Structured questions to identify gaps or risks . . .  </a:t>
            </a:r>
          </a:p>
          <a:p>
            <a:pPr marL="285750" indent="-285750">
              <a:buFont typeface="Arial" panose="020B0604020202020204" pitchFamily="34" charset="0"/>
              <a:buChar char="•"/>
            </a:pPr>
            <a:r>
              <a:rPr lang="en-US" sz="1400" dirty="0">
                <a:latin typeface="Aptos "/>
              </a:rPr>
              <a:t>POS system practices</a:t>
            </a:r>
          </a:p>
          <a:p>
            <a:pPr marL="285750" indent="-285750">
              <a:buFont typeface="Arial" panose="020B0604020202020204" pitchFamily="34" charset="0"/>
              <a:buChar char="•"/>
            </a:pPr>
            <a:r>
              <a:rPr lang="en-US" sz="1400" dirty="0">
                <a:latin typeface="Aptos "/>
              </a:rPr>
              <a:t>Weak passwords</a:t>
            </a:r>
          </a:p>
          <a:p>
            <a:pPr marL="285750" indent="-285750">
              <a:buFont typeface="Arial" panose="020B0604020202020204" pitchFamily="34" charset="0"/>
              <a:buChar char="•"/>
            </a:pPr>
            <a:r>
              <a:rPr lang="en-US" sz="1400" dirty="0">
                <a:latin typeface="Aptos "/>
              </a:rPr>
              <a:t>Shared accounts  </a:t>
            </a:r>
          </a:p>
          <a:p>
            <a:pPr marL="285750" indent="-285750">
              <a:buFont typeface="Arial" panose="020B0604020202020204" pitchFamily="34" charset="0"/>
              <a:buChar char="•"/>
            </a:pPr>
            <a:r>
              <a:rPr lang="en-US" sz="1400" dirty="0">
                <a:latin typeface="Aptos "/>
              </a:rPr>
              <a:t>Third-party/vendor access</a:t>
            </a:r>
          </a:p>
          <a:p>
            <a:pPr marL="285750" indent="-285750">
              <a:buFont typeface="Arial" panose="020B0604020202020204" pitchFamily="34" charset="0"/>
              <a:buChar char="•"/>
            </a:pPr>
            <a:r>
              <a:rPr lang="en-US" sz="1400" dirty="0">
                <a:solidFill>
                  <a:srgbClr val="16243B"/>
                </a:solidFill>
              </a:rPr>
              <a:t>No technical diagnosis</a:t>
            </a:r>
            <a:endParaRPr lang="en-US" sz="1400" dirty="0">
              <a:latin typeface="Aptos "/>
            </a:endParaRPr>
          </a:p>
        </p:txBody>
      </p:sp>
      <p:sp>
        <p:nvSpPr>
          <p:cNvPr id="15" name="Shape 11"/>
          <p:cNvSpPr/>
          <p:nvPr/>
        </p:nvSpPr>
        <p:spPr>
          <a:xfrm>
            <a:off x="6126480" y="2560320"/>
            <a:ext cx="228600" cy="365760"/>
          </a:xfrm>
          <a:prstGeom prst="chevron">
            <a:avLst/>
          </a:prstGeom>
          <a:solidFill>
            <a:srgbClr val="F4B23A"/>
          </a:solidFill>
          <a:ln w="12700">
            <a:solidFill>
              <a:srgbClr val="F4B23A"/>
            </a:solidFill>
            <a:prstDash val="solid"/>
          </a:ln>
        </p:spPr>
        <p:txBody>
          <a:bodyPr/>
          <a:lstStyle/>
          <a:p>
            <a:endParaRPr lang="en-US"/>
          </a:p>
        </p:txBody>
      </p:sp>
      <p:sp>
        <p:nvSpPr>
          <p:cNvPr id="16" name="Shape 12"/>
          <p:cNvSpPr/>
          <p:nvPr/>
        </p:nvSpPr>
        <p:spPr>
          <a:xfrm>
            <a:off x="6400800" y="1444752"/>
            <a:ext cx="2542032" cy="2880360"/>
          </a:xfrm>
          <a:prstGeom prst="roundRect">
            <a:avLst>
              <a:gd name="adj" fmla="val 2878"/>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17" name="Shape 13"/>
          <p:cNvSpPr/>
          <p:nvPr/>
        </p:nvSpPr>
        <p:spPr>
          <a:xfrm>
            <a:off x="6583680" y="1609344"/>
            <a:ext cx="402336" cy="402336"/>
          </a:xfrm>
          <a:prstGeom prst="ellipse">
            <a:avLst/>
          </a:prstGeom>
          <a:solidFill>
            <a:srgbClr val="FFF2D5"/>
          </a:solidFill>
          <a:ln w="12700">
            <a:solidFill>
              <a:srgbClr val="FFF2D5"/>
            </a:solidFill>
            <a:prstDash val="solid"/>
          </a:ln>
        </p:spPr>
        <p:txBody>
          <a:bodyPr/>
          <a:lstStyle/>
          <a:p>
            <a:endParaRPr lang="en-US"/>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84264" y="1709928"/>
            <a:ext cx="201168" cy="201168"/>
          </a:xfrm>
          <a:prstGeom prst="rect">
            <a:avLst/>
          </a:prstGeom>
          <a:ln>
            <a:solidFill/>
          </a:ln>
        </p:spPr>
      </p:pic>
      <p:sp>
        <p:nvSpPr>
          <p:cNvPr id="19" name="Text 14"/>
          <p:cNvSpPr/>
          <p:nvPr/>
        </p:nvSpPr>
        <p:spPr>
          <a:xfrm>
            <a:off x="7095744" y="1618488"/>
            <a:ext cx="1664208" cy="292608"/>
          </a:xfrm>
          <a:prstGeom prst="rect">
            <a:avLst/>
          </a:prstGeom>
          <a:noFill/>
          <a:ln>
            <a:solidFill/>
          </a:ln>
        </p:spPr>
        <p:txBody>
          <a:bodyPr wrap="square" lIns="0" tIns="0" rIns="0" bIns="0" rtlCol="0" anchor="ctr">
            <a:normAutofit/>
          </a:bodyPr>
          <a:lstStyle/>
          <a:p>
            <a:pPr marL="0" indent="0">
              <a:buNone/>
            </a:pPr>
            <a:r>
              <a:rPr lang="en-US" sz="1720" b="1" dirty="0">
                <a:solidFill>
                  <a:srgbClr val="032B63"/>
                </a:solidFill>
              </a:rPr>
              <a:t>ACTION</a:t>
            </a:r>
            <a:endParaRPr lang="en-US" sz="1720" dirty="0"/>
          </a:p>
        </p:txBody>
      </p:sp>
      <p:sp>
        <p:nvSpPr>
          <p:cNvPr id="20" name="Text 15"/>
          <p:cNvSpPr/>
          <p:nvPr/>
        </p:nvSpPr>
        <p:spPr>
          <a:xfrm>
            <a:off x="6601968" y="2048256"/>
            <a:ext cx="2139696" cy="2130552"/>
          </a:xfrm>
          <a:prstGeom prst="rect">
            <a:avLst/>
          </a:prstGeom>
          <a:noFill/>
          <a:ln>
            <a:solidFill/>
          </a:ln>
        </p:spPr>
        <p:txBody>
          <a:bodyPr wrap="square" lIns="45720" rIns="45720" rtlCol="0" anchor="t">
            <a:normAutofit/>
          </a:bodyPr>
          <a:lstStyle/>
          <a:p>
            <a:r>
              <a:rPr lang="en-US" sz="1400" dirty="0">
                <a:solidFill>
                  <a:srgbClr val="16243B"/>
                </a:solidFill>
              </a:rPr>
              <a:t>P</a:t>
            </a:r>
            <a:r>
              <a:rPr sz="1400" b="0" dirty="0">
                <a:solidFill>
                  <a:srgbClr val="16243B"/>
                </a:solidFill>
              </a:rPr>
              <a:t>ractical, right-sized safeguards</a:t>
            </a:r>
            <a:r>
              <a:rPr lang="en-US" sz="1400" b="0" dirty="0">
                <a:solidFill>
                  <a:srgbClr val="16243B"/>
                </a:solidFill>
              </a:rPr>
              <a:t> . . .</a:t>
            </a:r>
          </a:p>
          <a:p>
            <a:pPr marL="285750" indent="-285750">
              <a:buFont typeface="Arial" panose="020B0604020202020204" pitchFamily="34" charset="0"/>
              <a:buChar char="•"/>
            </a:pPr>
            <a:r>
              <a:rPr lang="en-US" sz="1400" dirty="0"/>
              <a:t>Staff training,</a:t>
            </a:r>
          </a:p>
          <a:p>
            <a:pPr marL="285750" indent="-285750">
              <a:buFont typeface="Arial" panose="020B0604020202020204" pitchFamily="34" charset="0"/>
              <a:buChar char="•"/>
            </a:pPr>
            <a:r>
              <a:rPr lang="en-US" sz="1400" dirty="0"/>
              <a:t>Passwords/MFA</a:t>
            </a:r>
          </a:p>
          <a:p>
            <a:pPr marL="285750" indent="-285750">
              <a:buFont typeface="Arial" panose="020B0604020202020204" pitchFamily="34" charset="0"/>
              <a:buChar char="•"/>
            </a:pPr>
            <a:r>
              <a:rPr lang="en-US" sz="1400" dirty="0"/>
              <a:t>Limiting access</a:t>
            </a:r>
          </a:p>
          <a:p>
            <a:pPr marL="285750" indent="-285750">
              <a:buFont typeface="Arial" panose="020B0604020202020204" pitchFamily="34" charset="0"/>
              <a:buChar char="•"/>
            </a:pPr>
            <a:r>
              <a:rPr lang="en-US" sz="1400" dirty="0"/>
              <a:t>Review vendor access</a:t>
            </a:r>
          </a:p>
        </p:txBody>
      </p:sp>
      <p:sp>
        <p:nvSpPr>
          <p:cNvPr id="21" name="Shape 16"/>
          <p:cNvSpPr/>
          <p:nvPr/>
        </p:nvSpPr>
        <p:spPr>
          <a:xfrm>
            <a:off x="8997696" y="2560320"/>
            <a:ext cx="228600" cy="365760"/>
          </a:xfrm>
          <a:prstGeom prst="chevron">
            <a:avLst/>
          </a:prstGeom>
          <a:solidFill>
            <a:srgbClr val="F4B23A"/>
          </a:solidFill>
          <a:ln w="12700">
            <a:solidFill>
              <a:srgbClr val="F4B23A"/>
            </a:solidFill>
            <a:prstDash val="solid"/>
          </a:ln>
        </p:spPr>
        <p:txBody>
          <a:bodyPr/>
          <a:lstStyle/>
          <a:p>
            <a:endParaRPr lang="en-US"/>
          </a:p>
        </p:txBody>
      </p:sp>
      <p:sp>
        <p:nvSpPr>
          <p:cNvPr id="22" name="Shape 17"/>
          <p:cNvSpPr/>
          <p:nvPr/>
        </p:nvSpPr>
        <p:spPr>
          <a:xfrm>
            <a:off x="9272016" y="1444752"/>
            <a:ext cx="2542032" cy="2880360"/>
          </a:xfrm>
          <a:prstGeom prst="roundRect">
            <a:avLst>
              <a:gd name="adj" fmla="val 2878"/>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23" name="Shape 18"/>
          <p:cNvSpPr/>
          <p:nvPr/>
        </p:nvSpPr>
        <p:spPr>
          <a:xfrm>
            <a:off x="9454896" y="1609344"/>
            <a:ext cx="402336" cy="402336"/>
          </a:xfrm>
          <a:prstGeom prst="ellipse">
            <a:avLst/>
          </a:prstGeom>
          <a:solidFill>
            <a:srgbClr val="F3F7FF"/>
          </a:solidFill>
          <a:ln w="12700">
            <a:solidFill>
              <a:srgbClr val="F3F7FF"/>
            </a:solidFill>
            <a:prstDash val="solid"/>
          </a:ln>
        </p:spPr>
        <p:txBody>
          <a:bodyPr/>
          <a:lstStyle/>
          <a:p>
            <a:endParaRPr lang="en-US"/>
          </a:p>
        </p:txBody>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55480" y="1709928"/>
            <a:ext cx="201168" cy="201168"/>
          </a:xfrm>
          <a:prstGeom prst="rect">
            <a:avLst/>
          </a:prstGeom>
          <a:ln>
            <a:solidFill/>
          </a:ln>
        </p:spPr>
      </p:pic>
      <p:sp>
        <p:nvSpPr>
          <p:cNvPr id="25" name="Text 19"/>
          <p:cNvSpPr/>
          <p:nvPr/>
        </p:nvSpPr>
        <p:spPr>
          <a:xfrm>
            <a:off x="9802368" y="1632099"/>
            <a:ext cx="1664208" cy="292608"/>
          </a:xfrm>
          <a:prstGeom prst="rect">
            <a:avLst/>
          </a:prstGeom>
          <a:noFill/>
          <a:ln>
            <a:solidFill/>
          </a:ln>
        </p:spPr>
        <p:txBody>
          <a:bodyPr wrap="square" lIns="0" tIns="0" rIns="0" bIns="0" rtlCol="0" anchor="ctr">
            <a:normAutofit/>
          </a:bodyPr>
          <a:lstStyle/>
          <a:p>
            <a:pPr marL="0" indent="0">
              <a:buNone/>
            </a:pPr>
            <a:r>
              <a:rPr lang="en-US" sz="1720" b="1" dirty="0">
                <a:solidFill>
                  <a:srgbClr val="032B63"/>
                </a:solidFill>
              </a:rPr>
              <a:t>RESILIENCY</a:t>
            </a:r>
            <a:endParaRPr lang="en-US" sz="1720" dirty="0"/>
          </a:p>
        </p:txBody>
      </p:sp>
      <p:sp>
        <p:nvSpPr>
          <p:cNvPr id="26" name="Text 20"/>
          <p:cNvSpPr/>
          <p:nvPr/>
        </p:nvSpPr>
        <p:spPr>
          <a:xfrm>
            <a:off x="9473184" y="2048256"/>
            <a:ext cx="2139696" cy="2130552"/>
          </a:xfrm>
          <a:prstGeom prst="rect">
            <a:avLst/>
          </a:prstGeom>
          <a:noFill/>
          <a:ln>
            <a:solidFill/>
          </a:ln>
        </p:spPr>
        <p:txBody>
          <a:bodyPr wrap="square" lIns="45720" rIns="45720" rtlCol="0" anchor="t">
            <a:normAutofit/>
          </a:bodyPr>
          <a:lstStyle/>
          <a:p>
            <a:r>
              <a:rPr lang="en-US" sz="1400" dirty="0">
                <a:latin typeface="Aptos "/>
              </a:rPr>
              <a:t>Prepared response . . . </a:t>
            </a:r>
          </a:p>
          <a:p>
            <a:pPr marL="285750" indent="-285750">
              <a:buFont typeface="Arial" panose="020B0604020202020204" pitchFamily="34" charset="0"/>
              <a:buChar char="•"/>
            </a:pPr>
            <a:r>
              <a:rPr lang="en-US" sz="1400" dirty="0">
                <a:latin typeface="Aptos "/>
              </a:rPr>
              <a:t>Who to contact</a:t>
            </a:r>
          </a:p>
          <a:p>
            <a:pPr marL="285750" indent="-285750">
              <a:buFont typeface="Arial" panose="020B0604020202020204" pitchFamily="34" charset="0"/>
              <a:buChar char="•"/>
            </a:pPr>
            <a:r>
              <a:rPr lang="en-US" sz="1400" dirty="0">
                <a:latin typeface="Aptos "/>
              </a:rPr>
              <a:t>How to report an incident  </a:t>
            </a:r>
          </a:p>
          <a:p>
            <a:pPr marL="285750" indent="-285750">
              <a:buFont typeface="Arial" panose="020B0604020202020204" pitchFamily="34" charset="0"/>
              <a:buChar char="•"/>
            </a:pPr>
            <a:r>
              <a:rPr lang="en-US" sz="1400" dirty="0">
                <a:latin typeface="Aptos "/>
              </a:rPr>
              <a:t>How to maintain or restore operations</a:t>
            </a:r>
          </a:p>
          <a:p>
            <a:pPr marL="285750" indent="-285750">
              <a:buFont typeface="Arial" panose="020B0604020202020204" pitchFamily="34" charset="0"/>
              <a:buChar char="•"/>
            </a:pPr>
            <a:r>
              <a:rPr lang="en-US" sz="1400" dirty="0">
                <a:latin typeface="Aptos "/>
              </a:rPr>
              <a:t>When to escalate to technical support.</a:t>
            </a:r>
          </a:p>
        </p:txBody>
      </p:sp>
      <p:sp>
        <p:nvSpPr>
          <p:cNvPr id="29" name="Text 23"/>
          <p:cNvSpPr/>
          <p:nvPr/>
        </p:nvSpPr>
        <p:spPr>
          <a:xfrm>
            <a:off x="1005840" y="5815584"/>
            <a:ext cx="9189720" cy="365760"/>
          </a:xfrm>
          <a:prstGeom prst="rect">
            <a:avLst/>
          </a:prstGeom>
          <a:noFill/>
          <a:ln>
            <a:solidFill/>
          </a:ln>
        </p:spPr>
        <p:txBody>
          <a:bodyPr wrap="square" lIns="27432" tIns="27432" rIns="27432" bIns="27432" rtlCol="0" anchor="ctr">
            <a:normAutofit fontScale="92500" lnSpcReduction="10000"/>
          </a:bodyPr>
          <a:lstStyle/>
          <a:p>
            <a:pPr marL="0" indent="0" algn="ctr">
              <a:buNone/>
            </a:pPr>
            <a:r>
              <a:rPr sz="1150" b="0">
                <a:solidFill>
                  <a:srgbClr val="5B6D86"/>
                </a:solidFill>
                <a:latin typeface="Aptos"/>
              </a:rPr>
              <a:t>The framework helped Cyber Liaisons translate technical learning into practical conversations while staying within an awareness-level/readiness-support role.</a:t>
            </a:r>
            <a:endParaRPr lang="en-US" sz="1350" dirty="0"/>
          </a:p>
        </p:txBody>
      </p:sp>
      <p:sp>
        <p:nvSpPr>
          <p:cNvPr id="30"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r>
              <a:rPr dirty="0"/>
              <a:t>1</a:t>
            </a:r>
            <a:r>
              <a:rPr lang="en-US" dirty="0"/>
              <a:t>13</a:t>
            </a:r>
            <a:endParaRPr dirty="0"/>
          </a:p>
        </p:txBody>
      </p:sp>
      <p:sp>
        <p:nvSpPr>
          <p:cNvPr id="31" name="Rounded Rectangle 30"/>
          <p:cNvSpPr/>
          <p:nvPr/>
        </p:nvSpPr>
        <p:spPr>
          <a:xfrm>
            <a:off x="1005840" y="4754880"/>
            <a:ext cx="9619488" cy="658368"/>
          </a:xfrm>
          <a:prstGeom prst="roundRect">
            <a:avLst/>
          </a:prstGeom>
          <a:solidFill>
            <a:schemeClr val="bg2"/>
          </a:solidFill>
          <a:ln>
            <a:solidFill>
              <a:srgbClr val="032B6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1170432" y="4809744"/>
            <a:ext cx="9281160" cy="246888"/>
          </a:xfrm>
          <a:prstGeom prst="rect">
            <a:avLst/>
          </a:prstGeom>
          <a:noFill/>
        </p:spPr>
        <p:txBody>
          <a:bodyPr wrap="square" lIns="0" tIns="0" rIns="0" bIns="0" anchor="ctr">
            <a:spAutoFit/>
          </a:bodyPr>
          <a:lstStyle/>
          <a:p>
            <a:pPr algn="ctr"/>
            <a:r>
              <a:rPr sz="1320" b="1">
                <a:solidFill>
                  <a:srgbClr val="F4B23A"/>
                </a:solidFill>
                <a:latin typeface="Aptos"/>
              </a:rPr>
              <a:t>NIST CSF 2.0 LENS: GOVERN • IDENTIFY • PROTECT • DETECT • RESPOND • RECOVER</a:t>
            </a:r>
          </a:p>
        </p:txBody>
      </p:sp>
      <p:sp>
        <p:nvSpPr>
          <p:cNvPr id="33" name="TextBox 32"/>
          <p:cNvSpPr txBox="1"/>
          <p:nvPr/>
        </p:nvSpPr>
        <p:spPr>
          <a:xfrm>
            <a:off x="1170432" y="5103812"/>
            <a:ext cx="9281160" cy="170816"/>
          </a:xfrm>
          <a:prstGeom prst="rect">
            <a:avLst/>
          </a:prstGeom>
          <a:noFill/>
        </p:spPr>
        <p:txBody>
          <a:bodyPr wrap="square" lIns="0" tIns="0" rIns="0" bIns="0" anchor="ctr">
            <a:spAutoFit/>
          </a:bodyPr>
          <a:lstStyle/>
          <a:p>
            <a:pPr algn="ctr"/>
            <a:r>
              <a:rPr sz="1110" b="0" dirty="0">
                <a:solidFill>
                  <a:srgbClr val="3B4F6B"/>
                </a:solidFill>
                <a:latin typeface="Aptos"/>
              </a:rPr>
              <a:t>Plain-language coaching + right-sized controls + vendor/third-party review + managed support services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pPr marL="0" indent="0">
              <a:buNone/>
            </a:pPr>
            <a:r>
              <a:rPr sz="2500" b="1">
                <a:solidFill>
                  <a:srgbClr val="032B63"/>
                </a:solidFill>
                <a:latin typeface="Aptos Display"/>
              </a:rPr>
              <a:t>Now Be the Cyber Liaison</a:t>
            </a:r>
            <a:endParaRPr lang="en-US" sz="2500" dirty="0"/>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buNone/>
            </a:pPr>
            <a:r>
              <a:rPr sz="1420" b="0">
                <a:solidFill>
                  <a:srgbClr val="5B6D86"/>
                </a:solidFill>
                <a:latin typeface="Aptos"/>
              </a:rPr>
              <a:t>Apply the framework—and know your role.</a:t>
            </a:r>
            <a:endParaRPr lang="en-US" sz="1420" dirty="0"/>
          </a:p>
        </p:txBody>
      </p:sp>
      <p:sp>
        <p:nvSpPr>
          <p:cNvPr id="4" name="Shape 2"/>
          <p:cNvSpPr/>
          <p:nvPr/>
        </p:nvSpPr>
        <p:spPr>
          <a:xfrm>
            <a:off x="822960" y="1371600"/>
            <a:ext cx="4023360" cy="4480560"/>
          </a:xfrm>
          <a:prstGeom prst="roundRect">
            <a:avLst>
              <a:gd name="adj" fmla="val 1818"/>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6" name="Rounded Rectangle 5"/>
          <p:cNvSpPr/>
          <p:nvPr/>
        </p:nvSpPr>
        <p:spPr>
          <a:xfrm>
            <a:off x="658368" y="1261872"/>
            <a:ext cx="3063240" cy="2697480"/>
          </a:xfrm>
          <a:prstGeom prst="roundRect">
            <a:avLst/>
          </a:prstGeom>
          <a:solidFill>
            <a:srgbClr val="FFFF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1248" y="1417320"/>
            <a:ext cx="2606040" cy="310896"/>
          </a:xfrm>
          <a:prstGeom prst="rect">
            <a:avLst/>
          </a:prstGeom>
          <a:noFill/>
        </p:spPr>
        <p:txBody>
          <a:bodyPr wrap="square" lIns="54864" tIns="36576" rIns="54864" bIns="36576" anchor="ctr">
            <a:spAutoFit/>
          </a:bodyPr>
          <a:lstStyle/>
          <a:p>
            <a:pPr algn="l"/>
            <a:r>
              <a:rPr sz="1700" b="1">
                <a:solidFill>
                  <a:srgbClr val="032B63"/>
                </a:solidFill>
                <a:latin typeface="Aptos"/>
              </a:rPr>
              <a:t>THE BUSINESS</a:t>
            </a:r>
          </a:p>
        </p:txBody>
      </p:sp>
      <p:sp>
        <p:nvSpPr>
          <p:cNvPr id="8" name="TextBox 7"/>
          <p:cNvSpPr txBox="1"/>
          <p:nvPr/>
        </p:nvSpPr>
        <p:spPr>
          <a:xfrm>
            <a:off x="841248" y="1773936"/>
            <a:ext cx="2514600" cy="758952"/>
          </a:xfrm>
          <a:prstGeom prst="rect">
            <a:avLst/>
          </a:prstGeom>
          <a:noFill/>
        </p:spPr>
        <p:txBody>
          <a:bodyPr wrap="square" lIns="54864" tIns="36576" rIns="54864" bIns="36576" anchor="t">
            <a:spAutoFit/>
          </a:bodyPr>
          <a:lstStyle/>
          <a:p>
            <a:pPr algn="l"/>
            <a:r>
              <a:rPr sz="1370" b="0">
                <a:solidFill>
                  <a:srgbClr val="16243B"/>
                </a:solidFill>
                <a:latin typeface="Aptos"/>
              </a:rPr>
              <a:t>Food truck owner preparing for increased activity around a major international event.</a:t>
            </a:r>
          </a:p>
        </p:txBody>
      </p:sp>
      <p:sp>
        <p:nvSpPr>
          <p:cNvPr id="9" name="TextBox 8"/>
          <p:cNvSpPr txBox="1"/>
          <p:nvPr/>
        </p:nvSpPr>
        <p:spPr>
          <a:xfrm>
            <a:off x="841248" y="2578608"/>
            <a:ext cx="1792224" cy="1035668"/>
          </a:xfrm>
          <a:prstGeom prst="rect">
            <a:avLst/>
          </a:prstGeom>
          <a:noFill/>
        </p:spPr>
        <p:txBody>
          <a:bodyPr wrap="square" lIns="54864" tIns="36576" rIns="54864" bIns="36576" anchor="t">
            <a:spAutoFit/>
          </a:bodyPr>
          <a:lstStyle/>
          <a:p>
            <a:pPr algn="l"/>
            <a:r>
              <a:rPr sz="1250" b="0" dirty="0">
                <a:solidFill>
                  <a:srgbClr val="16243B"/>
                </a:solidFill>
                <a:latin typeface="Aptos"/>
              </a:rPr>
              <a:t>• only a few people
• mostly face-to-face </a:t>
            </a:r>
            <a:endParaRPr lang="en-US" sz="1250" b="0" dirty="0">
              <a:solidFill>
                <a:srgbClr val="16243B"/>
              </a:solidFill>
              <a:latin typeface="Aptos"/>
            </a:endParaRPr>
          </a:p>
          <a:p>
            <a:pPr algn="l"/>
            <a:r>
              <a:rPr lang="en-US" sz="1250" dirty="0">
                <a:solidFill>
                  <a:srgbClr val="16243B"/>
                </a:solidFill>
                <a:latin typeface="Aptos"/>
              </a:rPr>
              <a:t>   </a:t>
            </a:r>
            <a:r>
              <a:rPr sz="1250" b="0" dirty="0">
                <a:solidFill>
                  <a:srgbClr val="16243B"/>
                </a:solidFill>
                <a:latin typeface="Aptos"/>
              </a:rPr>
              <a:t>customers
• a few outside vendors
• POS technology</a:t>
            </a:r>
          </a:p>
        </p:txBody>
      </p:sp>
      <p:sp>
        <p:nvSpPr>
          <p:cNvPr id="10" name="Rounded Rectangle 9"/>
          <p:cNvSpPr/>
          <p:nvPr/>
        </p:nvSpPr>
        <p:spPr>
          <a:xfrm>
            <a:off x="3931920" y="1261872"/>
            <a:ext cx="6446520" cy="2697480"/>
          </a:xfrm>
          <a:prstGeom prst="roundRect">
            <a:avLst/>
          </a:prstGeom>
          <a:solidFill>
            <a:srgbClr val="F3F7FC"/>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224528" y="1463040"/>
            <a:ext cx="5870448" cy="749808"/>
          </a:xfrm>
          <a:prstGeom prst="rect">
            <a:avLst/>
          </a:prstGeom>
          <a:noFill/>
        </p:spPr>
        <p:txBody>
          <a:bodyPr wrap="square" lIns="54864" tIns="36576" rIns="54864" bIns="36576" anchor="ctr">
            <a:spAutoFit/>
          </a:bodyPr>
          <a:lstStyle/>
          <a:p>
            <a:pPr algn="l"/>
            <a:r>
              <a:rPr sz="1720" b="1" dirty="0">
                <a:solidFill>
                  <a:srgbClr val="032B63"/>
                </a:solidFill>
                <a:latin typeface="Aptos"/>
              </a:rPr>
              <a:t>“We’re a small food truck. Most of our business is face-to-face, and we take card payments. What should we be doing to better protect the business?”</a:t>
            </a:r>
          </a:p>
        </p:txBody>
      </p:sp>
      <p:sp>
        <p:nvSpPr>
          <p:cNvPr id="12" name="TextBox 11"/>
          <p:cNvSpPr txBox="1"/>
          <p:nvPr/>
        </p:nvSpPr>
        <p:spPr>
          <a:xfrm>
            <a:off x="4224528" y="2395728"/>
            <a:ext cx="1234440" cy="274320"/>
          </a:xfrm>
          <a:prstGeom prst="rect">
            <a:avLst/>
          </a:prstGeom>
          <a:noFill/>
        </p:spPr>
        <p:txBody>
          <a:bodyPr wrap="square" lIns="54864" tIns="36576" rIns="54864" bIns="36576" anchor="ctr">
            <a:spAutoFit/>
          </a:bodyPr>
          <a:lstStyle/>
          <a:p>
            <a:pPr algn="l"/>
            <a:r>
              <a:rPr sz="1450" b="1">
                <a:solidFill>
                  <a:srgbClr val="0647A7"/>
                </a:solidFill>
                <a:latin typeface="Aptos"/>
              </a:rPr>
              <a:t>YOUR TASK</a:t>
            </a:r>
          </a:p>
        </p:txBody>
      </p:sp>
      <p:sp>
        <p:nvSpPr>
          <p:cNvPr id="13" name="TextBox 12"/>
          <p:cNvSpPr txBox="1"/>
          <p:nvPr/>
        </p:nvSpPr>
        <p:spPr>
          <a:xfrm>
            <a:off x="4224528" y="2697480"/>
            <a:ext cx="5760720" cy="729430"/>
          </a:xfrm>
          <a:prstGeom prst="rect">
            <a:avLst/>
          </a:prstGeom>
          <a:noFill/>
        </p:spPr>
        <p:txBody>
          <a:bodyPr wrap="square" lIns="54864" tIns="36576" rIns="54864" bIns="36576" anchor="t">
            <a:spAutoFit/>
          </a:bodyPr>
          <a:lstStyle/>
          <a:p>
            <a:pPr algn="l"/>
            <a:r>
              <a:rPr sz="1420" b="0" dirty="0">
                <a:solidFill>
                  <a:srgbClr val="16243B"/>
                </a:solidFill>
                <a:latin typeface="Aptos"/>
              </a:rPr>
              <a:t>Using Awareness → Assessment → Action → Resiliency, identify three practical, </a:t>
            </a:r>
            <a:r>
              <a:rPr sz="1420" b="1" u="sng" dirty="0">
                <a:solidFill>
                  <a:srgbClr val="16243B"/>
                </a:solidFill>
                <a:latin typeface="Aptos"/>
              </a:rPr>
              <a:t>awareness-level recommendations </a:t>
            </a:r>
            <a:r>
              <a:rPr sz="1420" b="0" dirty="0">
                <a:solidFill>
                  <a:srgbClr val="16243B"/>
                </a:solidFill>
                <a:latin typeface="Aptos"/>
              </a:rPr>
              <a:t>the Cyber Liaison could make.</a:t>
            </a:r>
          </a:p>
        </p:txBody>
      </p:sp>
      <p:sp>
        <p:nvSpPr>
          <p:cNvPr id="14" name="Rounded Rectangle 13"/>
          <p:cNvSpPr/>
          <p:nvPr/>
        </p:nvSpPr>
        <p:spPr>
          <a:xfrm>
            <a:off x="658368" y="4114800"/>
            <a:ext cx="9720072" cy="393192"/>
          </a:xfrm>
          <a:prstGeom prst="roundRect">
            <a:avLst/>
          </a:prstGeom>
          <a:solidFill>
            <a:srgbClr val="FFF2D5"/>
          </a:solidFill>
          <a:ln w="12700">
            <a:solidFill>
              <a:srgbClr val="032B6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1248" y="4150627"/>
            <a:ext cx="2834640" cy="312393"/>
          </a:xfrm>
          <a:prstGeom prst="rect">
            <a:avLst/>
          </a:prstGeom>
          <a:noFill/>
        </p:spPr>
        <p:txBody>
          <a:bodyPr wrap="square" lIns="54864" tIns="36576" rIns="54864" bIns="36576" anchor="ctr">
            <a:spAutoFit/>
          </a:bodyPr>
          <a:lstStyle/>
          <a:p>
            <a:pPr algn="l"/>
            <a:r>
              <a:rPr sz="1550" b="1" dirty="0">
                <a:solidFill>
                  <a:srgbClr val="3B4F6B"/>
                </a:solidFill>
                <a:latin typeface="Aptos"/>
              </a:rPr>
              <a:t>NOW TEST THE BOUNDARY</a:t>
            </a:r>
          </a:p>
        </p:txBody>
      </p:sp>
      <p:sp>
        <p:nvSpPr>
          <p:cNvPr id="16" name="TextBox 15"/>
          <p:cNvSpPr txBox="1"/>
          <p:nvPr/>
        </p:nvSpPr>
        <p:spPr>
          <a:xfrm>
            <a:off x="3776472" y="4057525"/>
            <a:ext cx="6355080" cy="498598"/>
          </a:xfrm>
          <a:prstGeom prst="rect">
            <a:avLst/>
          </a:prstGeom>
          <a:noFill/>
        </p:spPr>
        <p:txBody>
          <a:bodyPr wrap="square" lIns="54864" tIns="36576" rIns="54864" bIns="36576" anchor="ctr">
            <a:spAutoFit/>
          </a:bodyPr>
          <a:lstStyle/>
          <a:p>
            <a:pPr algn="l"/>
            <a:r>
              <a:rPr sz="1380" b="1" dirty="0">
                <a:solidFill>
                  <a:srgbClr val="3B4F6B"/>
                </a:solidFill>
                <a:latin typeface="Aptos"/>
              </a:rPr>
              <a:t>The owner asks: “Can you look at our network and tell me whether we’re secure?”</a:t>
            </a:r>
          </a:p>
        </p:txBody>
      </p:sp>
      <p:sp>
        <p:nvSpPr>
          <p:cNvPr id="17" name="Rounded Rectangle 16"/>
          <p:cNvSpPr/>
          <p:nvPr/>
        </p:nvSpPr>
        <p:spPr>
          <a:xfrm>
            <a:off x="658368" y="4590288"/>
            <a:ext cx="4709160" cy="612648"/>
          </a:xfrm>
          <a:prstGeom prst="roundRect">
            <a:avLst/>
          </a:prstGeom>
          <a:solidFill>
            <a:srgbClr val="FFFF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768096" y="4700016"/>
            <a:ext cx="310896" cy="310896"/>
          </a:xfrm>
          <a:prstGeom prst="ellipse">
            <a:avLst/>
          </a:prstGeom>
          <a:solidFill>
            <a:srgbClr val="0647A7"/>
          </a:solidFill>
          <a:ln>
            <a:solidFill>
              <a:srgbClr val="0647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68096" y="4766253"/>
            <a:ext cx="310896" cy="169277"/>
          </a:xfrm>
          <a:prstGeom prst="rect">
            <a:avLst/>
          </a:prstGeom>
          <a:solidFill>
            <a:srgbClr val="FFF2D5"/>
          </a:solidFill>
        </p:spPr>
        <p:txBody>
          <a:bodyPr wrap="square" lIns="0" tIns="0" rIns="0" bIns="0" anchor="ctr">
            <a:spAutoFit/>
          </a:bodyPr>
          <a:lstStyle/>
          <a:p>
            <a:pPr algn="ctr"/>
            <a:r>
              <a:rPr sz="1100" b="1" dirty="0">
                <a:solidFill>
                  <a:srgbClr val="3B4F6B"/>
                </a:solidFill>
                <a:latin typeface="Aptos"/>
              </a:rPr>
              <a:t>A</a:t>
            </a:r>
          </a:p>
        </p:txBody>
      </p:sp>
      <p:sp>
        <p:nvSpPr>
          <p:cNvPr id="20" name="TextBox 19"/>
          <p:cNvSpPr txBox="1"/>
          <p:nvPr/>
        </p:nvSpPr>
        <p:spPr>
          <a:xfrm>
            <a:off x="1170432" y="4636007"/>
            <a:ext cx="4105656" cy="521208"/>
          </a:xfrm>
          <a:prstGeom prst="rect">
            <a:avLst/>
          </a:prstGeom>
          <a:noFill/>
        </p:spPr>
        <p:txBody>
          <a:bodyPr wrap="square" lIns="54864" tIns="36576" rIns="54864" bIns="36576" anchor="ctr">
            <a:spAutoFit/>
          </a:bodyPr>
          <a:lstStyle/>
          <a:p>
            <a:pPr algn="l"/>
            <a:r>
              <a:rPr sz="1250" b="0" dirty="0">
                <a:solidFill>
                  <a:srgbClr val="16243B"/>
                </a:solidFill>
                <a:latin typeface="Aptos"/>
              </a:rPr>
              <a:t>Inspect the network and determine whether the controls are sufficient.</a:t>
            </a:r>
          </a:p>
        </p:txBody>
      </p:sp>
      <p:sp>
        <p:nvSpPr>
          <p:cNvPr id="21" name="Rounded Rectangle 20"/>
          <p:cNvSpPr/>
          <p:nvPr/>
        </p:nvSpPr>
        <p:spPr>
          <a:xfrm>
            <a:off x="5669280" y="4590288"/>
            <a:ext cx="4709160" cy="612648"/>
          </a:xfrm>
          <a:prstGeom prst="roundRect">
            <a:avLst/>
          </a:prstGeom>
          <a:solidFill>
            <a:srgbClr val="FFFF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5779008" y="4700016"/>
            <a:ext cx="310896" cy="310896"/>
          </a:xfrm>
          <a:prstGeom prst="ellipse">
            <a:avLst/>
          </a:prstGeom>
          <a:solidFill>
            <a:srgbClr val="0647A7"/>
          </a:solidFill>
          <a:ln>
            <a:solidFill>
              <a:srgbClr val="0647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5779008" y="4766253"/>
            <a:ext cx="310896" cy="169277"/>
          </a:xfrm>
          <a:prstGeom prst="rect">
            <a:avLst/>
          </a:prstGeom>
          <a:solidFill>
            <a:srgbClr val="FFF2D5"/>
          </a:solidFill>
        </p:spPr>
        <p:txBody>
          <a:bodyPr wrap="square" lIns="0" tIns="0" rIns="0" bIns="0" anchor="ctr">
            <a:spAutoFit/>
          </a:bodyPr>
          <a:lstStyle/>
          <a:p>
            <a:pPr algn="ctr"/>
            <a:r>
              <a:rPr sz="1100" b="1" dirty="0">
                <a:solidFill>
                  <a:srgbClr val="3B4F6B"/>
                </a:solidFill>
                <a:latin typeface="Aptos"/>
              </a:rPr>
              <a:t>B</a:t>
            </a:r>
          </a:p>
        </p:txBody>
      </p:sp>
      <p:sp>
        <p:nvSpPr>
          <p:cNvPr id="24" name="TextBox 23"/>
          <p:cNvSpPr txBox="1"/>
          <p:nvPr/>
        </p:nvSpPr>
        <p:spPr>
          <a:xfrm>
            <a:off x="6181344" y="4636007"/>
            <a:ext cx="4105656" cy="521208"/>
          </a:xfrm>
          <a:prstGeom prst="rect">
            <a:avLst/>
          </a:prstGeom>
          <a:noFill/>
        </p:spPr>
        <p:txBody>
          <a:bodyPr wrap="square" lIns="54864" tIns="36576" rIns="54864" bIns="36576" anchor="ctr">
            <a:spAutoFit/>
          </a:bodyPr>
          <a:lstStyle/>
          <a:p>
            <a:pPr algn="l"/>
            <a:r>
              <a:rPr sz="1250" b="0">
                <a:solidFill>
                  <a:srgbClr val="16243B"/>
                </a:solidFill>
                <a:latin typeface="Aptos"/>
              </a:rPr>
              <a:t>Perform a basic vulnerability assessment.</a:t>
            </a:r>
          </a:p>
        </p:txBody>
      </p:sp>
      <p:sp>
        <p:nvSpPr>
          <p:cNvPr id="25" name="Rounded Rectangle 24"/>
          <p:cNvSpPr/>
          <p:nvPr/>
        </p:nvSpPr>
        <p:spPr>
          <a:xfrm>
            <a:off x="658368" y="5276088"/>
            <a:ext cx="4709160" cy="612648"/>
          </a:xfrm>
          <a:prstGeom prst="roundRect">
            <a:avLst/>
          </a:prstGeom>
          <a:solidFill>
            <a:srgbClr val="FFFF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768096" y="5385816"/>
            <a:ext cx="310896" cy="310896"/>
          </a:xfrm>
          <a:prstGeom prst="ellipse">
            <a:avLst/>
          </a:prstGeom>
          <a:solidFill>
            <a:srgbClr val="0647A7"/>
          </a:solidFill>
          <a:ln>
            <a:solidFill>
              <a:srgbClr val="0647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68096" y="5452053"/>
            <a:ext cx="310896" cy="169277"/>
          </a:xfrm>
          <a:prstGeom prst="rect">
            <a:avLst/>
          </a:prstGeom>
          <a:solidFill>
            <a:srgbClr val="FFF2D5"/>
          </a:solidFill>
        </p:spPr>
        <p:txBody>
          <a:bodyPr wrap="square" lIns="0" tIns="0" rIns="0" bIns="0" anchor="ctr">
            <a:spAutoFit/>
          </a:bodyPr>
          <a:lstStyle/>
          <a:p>
            <a:pPr algn="ctr"/>
            <a:r>
              <a:rPr sz="1100" b="1" dirty="0">
                <a:solidFill>
                  <a:srgbClr val="3B4F6B"/>
                </a:solidFill>
                <a:latin typeface="Aptos"/>
              </a:rPr>
              <a:t>C</a:t>
            </a:r>
          </a:p>
        </p:txBody>
      </p:sp>
      <p:sp>
        <p:nvSpPr>
          <p:cNvPr id="28" name="TextBox 27"/>
          <p:cNvSpPr txBox="1"/>
          <p:nvPr/>
        </p:nvSpPr>
        <p:spPr>
          <a:xfrm>
            <a:off x="1170432" y="5321807"/>
            <a:ext cx="4105656" cy="521208"/>
          </a:xfrm>
          <a:prstGeom prst="rect">
            <a:avLst/>
          </a:prstGeom>
          <a:noFill/>
        </p:spPr>
        <p:txBody>
          <a:bodyPr wrap="square" lIns="54864" tIns="36576" rIns="54864" bIns="36576" anchor="ctr">
            <a:spAutoFit/>
          </a:bodyPr>
          <a:lstStyle/>
          <a:p>
            <a:pPr algn="l"/>
            <a:r>
              <a:rPr sz="1250" b="0" dirty="0">
                <a:solidFill>
                  <a:srgbClr val="16243B"/>
                </a:solidFill>
                <a:latin typeface="Aptos"/>
              </a:rPr>
              <a:t>Continue the conversation, document observations, and escalate concerns appropriately.</a:t>
            </a:r>
          </a:p>
        </p:txBody>
      </p:sp>
      <p:sp>
        <p:nvSpPr>
          <p:cNvPr id="29" name="Rounded Rectangle 28"/>
          <p:cNvSpPr/>
          <p:nvPr/>
        </p:nvSpPr>
        <p:spPr>
          <a:xfrm>
            <a:off x="5669280" y="5276088"/>
            <a:ext cx="4709160" cy="612648"/>
          </a:xfrm>
          <a:prstGeom prst="roundRect">
            <a:avLst/>
          </a:prstGeom>
          <a:solidFill>
            <a:srgbClr val="FFFF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5779008" y="5385816"/>
            <a:ext cx="310896" cy="310896"/>
          </a:xfrm>
          <a:prstGeom prst="ellipse">
            <a:avLst/>
          </a:prstGeom>
          <a:solidFill>
            <a:srgbClr val="0647A7"/>
          </a:solidFill>
          <a:ln>
            <a:solidFill>
              <a:srgbClr val="0647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5779008" y="5452053"/>
            <a:ext cx="310896" cy="169277"/>
          </a:xfrm>
          <a:prstGeom prst="rect">
            <a:avLst/>
          </a:prstGeom>
          <a:solidFill>
            <a:srgbClr val="FFF2D5"/>
          </a:solidFill>
        </p:spPr>
        <p:txBody>
          <a:bodyPr wrap="square" lIns="0" tIns="0" rIns="0" bIns="0" anchor="ctr">
            <a:spAutoFit/>
          </a:bodyPr>
          <a:lstStyle/>
          <a:p>
            <a:pPr algn="ctr"/>
            <a:r>
              <a:rPr sz="1100" b="1" dirty="0">
                <a:solidFill>
                  <a:srgbClr val="3B4F6B"/>
                </a:solidFill>
                <a:latin typeface="Aptos"/>
              </a:rPr>
              <a:t>D</a:t>
            </a:r>
          </a:p>
        </p:txBody>
      </p:sp>
      <p:sp>
        <p:nvSpPr>
          <p:cNvPr id="32" name="TextBox 31"/>
          <p:cNvSpPr txBox="1"/>
          <p:nvPr/>
        </p:nvSpPr>
        <p:spPr>
          <a:xfrm>
            <a:off x="6181344" y="5321807"/>
            <a:ext cx="4105656" cy="521208"/>
          </a:xfrm>
          <a:prstGeom prst="rect">
            <a:avLst/>
          </a:prstGeom>
          <a:noFill/>
        </p:spPr>
        <p:txBody>
          <a:bodyPr wrap="square" lIns="54864" tIns="36576" rIns="54864" bIns="36576" anchor="ctr">
            <a:spAutoFit/>
          </a:bodyPr>
          <a:lstStyle/>
          <a:p>
            <a:pPr algn="l"/>
            <a:r>
              <a:rPr sz="1250" b="0">
                <a:solidFill>
                  <a:srgbClr val="16243B"/>
                </a:solidFill>
                <a:latin typeface="Aptos"/>
              </a:rPr>
              <a:t>Recommend a specific cybersecurity product.</a:t>
            </a:r>
          </a:p>
        </p:txBody>
      </p:sp>
      <p:sp>
        <p:nvSpPr>
          <p:cNvPr id="33" name="TextBox 32"/>
          <p:cNvSpPr txBox="1"/>
          <p:nvPr/>
        </p:nvSpPr>
        <p:spPr>
          <a:xfrm>
            <a:off x="8023860" y="6432804"/>
            <a:ext cx="2395728" cy="210312"/>
          </a:xfrm>
          <a:prstGeom prst="rect">
            <a:avLst/>
          </a:prstGeom>
          <a:noFill/>
        </p:spPr>
        <p:txBody>
          <a:bodyPr wrap="square" lIns="0" tIns="0" rIns="0" bIns="0" anchor="ctr">
            <a:spAutoFit/>
          </a:bodyPr>
          <a:lstStyle/>
          <a:p>
            <a:pPr algn="r"/>
            <a:r>
              <a:rPr sz="1150" b="1">
                <a:solidFill>
                  <a:srgbClr val="F4B23A"/>
                </a:solidFill>
                <a:latin typeface="Aptos"/>
              </a:rPr>
              <a:t>Vote first. Explain why.</a:t>
            </a:r>
          </a:p>
        </p:txBody>
      </p:sp>
      <p:sp>
        <p:nvSpPr>
          <p:cNvPr id="5" name="Slide Number Placeholder 0">
            <a:extLst>
              <a:ext uri="{FF2B5EF4-FFF2-40B4-BE49-F238E27FC236}">
                <a16:creationId xmlns:a16="http://schemas.microsoft.com/office/drawing/2014/main" id="{4F05AC1E-3619-CEB0-38FC-D26BB32EA8E0}"/>
              </a:ext>
            </a:extLst>
          </p:cNvPr>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r>
              <a:rPr dirty="0"/>
              <a:t>1</a:t>
            </a:r>
            <a:r>
              <a:rPr lang="en-US" dirty="0"/>
              <a:t>4</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pPr marL="0" indent="0">
              <a:buNone/>
            </a:pPr>
            <a:r>
              <a:rPr lang="en-US" sz="2500" b="1" dirty="0">
                <a:solidFill>
                  <a:srgbClr val="032B63"/>
                </a:solidFill>
                <a:latin typeface="Aptos Display" pitchFamily="34" charset="0"/>
                <a:ea typeface="Aptos Display" pitchFamily="34" charset="-122"/>
                <a:cs typeface="Aptos Display" pitchFamily="34" charset="-120"/>
              </a:rPr>
              <a:t>The Right Answer Is C — and That Was Trained</a:t>
            </a:r>
            <a:endParaRPr lang="en-US" sz="2500" dirty="0"/>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buNone/>
            </a:pPr>
            <a:r>
              <a:rPr lang="en-US" sz="1420" dirty="0">
                <a:solidFill>
                  <a:srgbClr val="5B6D86"/>
                </a:solidFill>
                <a:latin typeface="Aptos" pitchFamily="34" charset="0"/>
                <a:ea typeface="Aptos" pitchFamily="34" charset="-122"/>
                <a:cs typeface="Aptos" pitchFamily="34" charset="-120"/>
              </a:rPr>
              <a:t>Cyber Conversations prepared learners to contribute responsibly within a clearly defined scope.</a:t>
            </a:r>
            <a:endParaRPr lang="en-US" sz="1420" dirty="0"/>
          </a:p>
        </p:txBody>
      </p:sp>
      <p:sp>
        <p:nvSpPr>
          <p:cNvPr id="4" name="Shape 2"/>
          <p:cNvSpPr/>
          <p:nvPr/>
        </p:nvSpPr>
        <p:spPr>
          <a:xfrm>
            <a:off x="804672" y="1325880"/>
            <a:ext cx="1874520" cy="1143000"/>
          </a:xfrm>
          <a:prstGeom prst="roundRect">
            <a:avLst>
              <a:gd name="adj" fmla="val 6400"/>
            </a:avLst>
          </a:prstGeom>
          <a:solidFill>
            <a:srgbClr val="F3F7FF"/>
          </a:solidFill>
          <a:ln w="15240">
            <a:solidFill>
              <a:srgbClr val="CFE1F9"/>
            </a:solidFill>
            <a:prstDash val="solid"/>
          </a:ln>
        </p:spPr>
        <p:txBody>
          <a:bodyPr/>
          <a:lstStyle/>
          <a:p>
            <a:endParaRPr lang="en-US"/>
          </a:p>
        </p:txBody>
      </p:sp>
      <p:sp>
        <p:nvSpPr>
          <p:cNvPr id="5" name="Shape 3"/>
          <p:cNvSpPr/>
          <p:nvPr/>
        </p:nvSpPr>
        <p:spPr>
          <a:xfrm>
            <a:off x="1399032" y="1572768"/>
            <a:ext cx="566928" cy="566928"/>
          </a:xfrm>
          <a:prstGeom prst="ellipse">
            <a:avLst/>
          </a:prstGeom>
          <a:solidFill>
            <a:srgbClr val="0B6DE8"/>
          </a:solidFill>
          <a:ln w="12700">
            <a:solidFill>
              <a:srgbClr val="0B6DE8"/>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99616" y="1673352"/>
            <a:ext cx="365760" cy="365760"/>
          </a:xfrm>
          <a:prstGeom prst="rect">
            <a:avLst/>
          </a:prstGeom>
          <a:ln>
            <a:solidFill/>
          </a:ln>
        </p:spPr>
      </p:pic>
      <p:sp>
        <p:nvSpPr>
          <p:cNvPr id="8" name="Text 5"/>
          <p:cNvSpPr/>
          <p:nvPr/>
        </p:nvSpPr>
        <p:spPr>
          <a:xfrm>
            <a:off x="2971800" y="1481328"/>
            <a:ext cx="8001000" cy="658368"/>
          </a:xfrm>
          <a:prstGeom prst="rect">
            <a:avLst/>
          </a:prstGeom>
          <a:noFill/>
          <a:ln>
            <a:solidFill/>
          </a:ln>
        </p:spPr>
        <p:txBody>
          <a:bodyPr wrap="square" lIns="0" tIns="0" rIns="0" bIns="0" rtlCol="0" anchor="ctr">
            <a:normAutofit/>
          </a:bodyPr>
          <a:lstStyle/>
          <a:p>
            <a:pPr marL="0" indent="0">
              <a:buNone/>
            </a:pPr>
            <a:r>
              <a:rPr sz="1950" b="1">
                <a:solidFill>
                  <a:srgbClr val="032B63"/>
                </a:solidFill>
                <a:latin typeface="Aptos Display"/>
              </a:rPr>
              <a:t>Continue the conversation. Document observations. Escalate concerns appropriately.</a:t>
            </a:r>
            <a:endParaRPr lang="en-US" sz="1950" dirty="0"/>
          </a:p>
        </p:txBody>
      </p:sp>
      <p:sp>
        <p:nvSpPr>
          <p:cNvPr id="9" name="Shape 6"/>
          <p:cNvSpPr/>
          <p:nvPr/>
        </p:nvSpPr>
        <p:spPr>
          <a:xfrm>
            <a:off x="822960" y="2743200"/>
            <a:ext cx="384048" cy="384048"/>
          </a:xfrm>
          <a:prstGeom prst="ellipse">
            <a:avLst/>
          </a:prstGeom>
          <a:solidFill>
            <a:srgbClr val="EAF2FF"/>
          </a:solidFill>
          <a:ln w="12700">
            <a:solidFill>
              <a:srgbClr val="EAF2FF"/>
            </a:solidFill>
            <a:prstDash val="solid"/>
          </a:ln>
        </p:spPr>
        <p:txBody>
          <a:bodyPr/>
          <a:lstStyle/>
          <a:p>
            <a:endParaRPr lang="en-US"/>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3544" y="2843784"/>
            <a:ext cx="182880" cy="182880"/>
          </a:xfrm>
          <a:prstGeom prst="rect">
            <a:avLst/>
          </a:prstGeom>
          <a:ln>
            <a:solidFill/>
          </a:ln>
        </p:spPr>
      </p:pic>
      <p:sp>
        <p:nvSpPr>
          <p:cNvPr id="11" name="Text 7"/>
          <p:cNvSpPr/>
          <p:nvPr/>
        </p:nvSpPr>
        <p:spPr>
          <a:xfrm>
            <a:off x="1353312" y="2734056"/>
            <a:ext cx="4434840" cy="219456"/>
          </a:xfrm>
          <a:prstGeom prst="rect">
            <a:avLst/>
          </a:prstGeom>
          <a:noFill/>
          <a:ln>
            <a:solidFill/>
          </a:ln>
        </p:spPr>
        <p:txBody>
          <a:bodyPr wrap="square" lIns="0" tIns="0" rIns="0" bIns="0" rtlCol="0" anchor="ctr">
            <a:normAutofit/>
          </a:bodyPr>
          <a:lstStyle/>
          <a:p>
            <a:pPr marL="0" indent="0">
              <a:buNone/>
            </a:pPr>
            <a:r>
              <a:rPr lang="en-US" sz="1210" b="1" dirty="0">
                <a:solidFill>
                  <a:srgbClr val="032B63"/>
                </a:solidFill>
              </a:rPr>
              <a:t>ENGAGEMENT</a:t>
            </a:r>
            <a:endParaRPr lang="en-US" sz="1210" dirty="0"/>
          </a:p>
        </p:txBody>
      </p:sp>
      <p:sp>
        <p:nvSpPr>
          <p:cNvPr id="12" name="Text 8"/>
          <p:cNvSpPr/>
          <p:nvPr/>
        </p:nvSpPr>
        <p:spPr>
          <a:xfrm>
            <a:off x="1353312" y="3017520"/>
            <a:ext cx="4434840" cy="329184"/>
          </a:xfrm>
          <a:prstGeom prst="rect">
            <a:avLst/>
          </a:prstGeom>
          <a:noFill/>
          <a:ln>
            <a:solidFill/>
          </a:ln>
        </p:spPr>
        <p:txBody>
          <a:bodyPr wrap="square" lIns="0" tIns="0" rIns="0" bIns="0" rtlCol="0" anchor="ctr">
            <a:normAutofit/>
          </a:bodyPr>
          <a:lstStyle/>
          <a:p>
            <a:pPr marL="0" indent="0">
              <a:buNone/>
            </a:pPr>
            <a:r>
              <a:rPr lang="en-US" sz="1180" dirty="0">
                <a:solidFill>
                  <a:srgbClr val="16243B"/>
                </a:solidFill>
              </a:rPr>
              <a:t>Conduct structured, professional awareness conversations</a:t>
            </a:r>
            <a:endParaRPr lang="en-US" sz="1180" dirty="0"/>
          </a:p>
        </p:txBody>
      </p:sp>
      <p:sp>
        <p:nvSpPr>
          <p:cNvPr id="13" name="Shape 9"/>
          <p:cNvSpPr/>
          <p:nvPr/>
        </p:nvSpPr>
        <p:spPr>
          <a:xfrm>
            <a:off x="6309360" y="2743200"/>
            <a:ext cx="384048" cy="384048"/>
          </a:xfrm>
          <a:prstGeom prst="ellipse">
            <a:avLst/>
          </a:prstGeom>
          <a:solidFill>
            <a:srgbClr val="EAF2FF"/>
          </a:solidFill>
          <a:ln w="12700">
            <a:solidFill>
              <a:srgbClr val="EAF2FF"/>
            </a:solidFill>
            <a:prstDash val="solid"/>
          </a:ln>
        </p:spPr>
        <p:txBody>
          <a:bodyPr/>
          <a:lstStyle/>
          <a:p>
            <a:endParaRPr lang="en-US"/>
          </a:p>
        </p:txBody>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09944" y="2843784"/>
            <a:ext cx="182880" cy="182880"/>
          </a:xfrm>
          <a:prstGeom prst="rect">
            <a:avLst/>
          </a:prstGeom>
          <a:ln>
            <a:solidFill/>
          </a:ln>
        </p:spPr>
      </p:pic>
      <p:sp>
        <p:nvSpPr>
          <p:cNvPr id="15" name="Text 10"/>
          <p:cNvSpPr/>
          <p:nvPr/>
        </p:nvSpPr>
        <p:spPr>
          <a:xfrm>
            <a:off x="6839712" y="2734056"/>
            <a:ext cx="4434840" cy="219456"/>
          </a:xfrm>
          <a:prstGeom prst="rect">
            <a:avLst/>
          </a:prstGeom>
          <a:noFill/>
          <a:ln>
            <a:solidFill/>
          </a:ln>
        </p:spPr>
        <p:txBody>
          <a:bodyPr wrap="square" lIns="9144" tIns="9144" rIns="9144" bIns="9144" rtlCol="0" anchor="ctr">
            <a:normAutofit/>
          </a:bodyPr>
          <a:lstStyle/>
          <a:p>
            <a:pPr marL="0" indent="0" algn="l">
              <a:buNone/>
            </a:pPr>
            <a:r>
              <a:rPr sz="1300" b="1">
                <a:solidFill>
                  <a:srgbClr val="032B63"/>
                </a:solidFill>
              </a:rPr>
              <a:t>ASSESSMENT / RISK AWARENESS</a:t>
            </a:r>
            <a:endParaRPr lang="en-US" sz="1210" dirty="0"/>
          </a:p>
        </p:txBody>
      </p:sp>
      <p:sp>
        <p:nvSpPr>
          <p:cNvPr id="16" name="Text 11"/>
          <p:cNvSpPr/>
          <p:nvPr/>
        </p:nvSpPr>
        <p:spPr>
          <a:xfrm>
            <a:off x="6839712" y="3017520"/>
            <a:ext cx="4434840" cy="329184"/>
          </a:xfrm>
          <a:prstGeom prst="rect">
            <a:avLst/>
          </a:prstGeom>
          <a:noFill/>
          <a:ln>
            <a:solidFill/>
          </a:ln>
        </p:spPr>
        <p:txBody>
          <a:bodyPr wrap="square" lIns="27432" tIns="27432" rIns="27432" bIns="27432" rtlCol="0" anchor="ctr">
            <a:normAutofit fontScale="77500" lnSpcReduction="20000"/>
          </a:bodyPr>
          <a:lstStyle/>
          <a:p>
            <a:pPr marL="0" indent="0" algn="l">
              <a:buNone/>
            </a:pPr>
            <a:r>
              <a:rPr sz="1420" b="0">
                <a:solidFill>
                  <a:srgbClr val="1F2D3D"/>
                </a:solidFill>
              </a:rPr>
              <a:t>Use structured intake; identify common threats and visible red flags</a:t>
            </a:r>
            <a:endParaRPr lang="en-US" sz="1180" dirty="0"/>
          </a:p>
        </p:txBody>
      </p:sp>
      <p:sp>
        <p:nvSpPr>
          <p:cNvPr id="17" name="Shape 12"/>
          <p:cNvSpPr/>
          <p:nvPr/>
        </p:nvSpPr>
        <p:spPr>
          <a:xfrm>
            <a:off x="822960" y="3703320"/>
            <a:ext cx="384048" cy="384048"/>
          </a:xfrm>
          <a:prstGeom prst="ellipse">
            <a:avLst/>
          </a:prstGeom>
          <a:solidFill>
            <a:srgbClr val="EAF2FF"/>
          </a:solidFill>
          <a:ln w="12700">
            <a:solidFill>
              <a:srgbClr val="EAF2FF"/>
            </a:solidFill>
            <a:prstDash val="solid"/>
          </a:ln>
        </p:spPr>
        <p:txBody>
          <a:bodyPr/>
          <a:lstStyle/>
          <a:p>
            <a:endParaRPr lang="en-US"/>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23544" y="3803904"/>
            <a:ext cx="182880" cy="182880"/>
          </a:xfrm>
          <a:prstGeom prst="rect">
            <a:avLst/>
          </a:prstGeom>
          <a:ln>
            <a:solidFill/>
          </a:ln>
        </p:spPr>
      </p:pic>
      <p:sp>
        <p:nvSpPr>
          <p:cNvPr id="19" name="Text 13"/>
          <p:cNvSpPr/>
          <p:nvPr/>
        </p:nvSpPr>
        <p:spPr>
          <a:xfrm>
            <a:off x="1353312" y="3694176"/>
            <a:ext cx="4434840" cy="219456"/>
          </a:xfrm>
          <a:prstGeom prst="rect">
            <a:avLst/>
          </a:prstGeom>
          <a:noFill/>
          <a:ln>
            <a:solidFill/>
          </a:ln>
        </p:spPr>
        <p:txBody>
          <a:bodyPr wrap="square" lIns="0" tIns="0" rIns="0" bIns="0" rtlCol="0" anchor="ctr">
            <a:normAutofit/>
          </a:bodyPr>
          <a:lstStyle/>
          <a:p>
            <a:pPr marL="0" indent="0">
              <a:buNone/>
            </a:pPr>
            <a:r>
              <a:rPr lang="en-US" sz="1210" b="1" dirty="0">
                <a:solidFill>
                  <a:srgbClr val="032B63"/>
                </a:solidFill>
              </a:rPr>
              <a:t>PROTECTION</a:t>
            </a:r>
            <a:endParaRPr lang="en-US" sz="1210" dirty="0"/>
          </a:p>
        </p:txBody>
      </p:sp>
      <p:sp>
        <p:nvSpPr>
          <p:cNvPr id="20" name="Text 14"/>
          <p:cNvSpPr/>
          <p:nvPr/>
        </p:nvSpPr>
        <p:spPr>
          <a:xfrm>
            <a:off x="1353312" y="3977640"/>
            <a:ext cx="4434840" cy="329184"/>
          </a:xfrm>
          <a:prstGeom prst="rect">
            <a:avLst/>
          </a:prstGeom>
          <a:noFill/>
          <a:ln>
            <a:solidFill/>
          </a:ln>
        </p:spPr>
        <p:txBody>
          <a:bodyPr wrap="square" lIns="0" tIns="0" rIns="0" bIns="0" rtlCol="0" anchor="ctr">
            <a:normAutofit/>
          </a:bodyPr>
          <a:lstStyle/>
          <a:p>
            <a:pPr marL="0" indent="0">
              <a:buNone/>
            </a:pPr>
            <a:r>
              <a:rPr lang="en-US" sz="1180" dirty="0">
                <a:solidFill>
                  <a:srgbClr val="16243B"/>
                </a:solidFill>
              </a:rPr>
              <a:t>Explain practical safeguards in plain language</a:t>
            </a:r>
            <a:endParaRPr lang="en-US" sz="1180" dirty="0"/>
          </a:p>
        </p:txBody>
      </p:sp>
      <p:sp>
        <p:nvSpPr>
          <p:cNvPr id="21" name="Shape 15"/>
          <p:cNvSpPr/>
          <p:nvPr/>
        </p:nvSpPr>
        <p:spPr>
          <a:xfrm>
            <a:off x="6309360" y="3703320"/>
            <a:ext cx="384048" cy="384048"/>
          </a:xfrm>
          <a:prstGeom prst="ellipse">
            <a:avLst/>
          </a:prstGeom>
          <a:solidFill>
            <a:srgbClr val="EAF2FF"/>
          </a:solidFill>
          <a:ln w="12700">
            <a:solidFill>
              <a:srgbClr val="EAF2FF"/>
            </a:solidFill>
            <a:prstDash val="solid"/>
          </a:ln>
        </p:spPr>
        <p:txBody>
          <a:bodyPr/>
          <a:lstStyle/>
          <a:p>
            <a:endParaRPr lang="en-US"/>
          </a:p>
        </p:txBody>
      </p:sp>
      <p:pic>
        <p:nvPicPr>
          <p:cNvPr id="2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09944" y="3803904"/>
            <a:ext cx="182880" cy="182880"/>
          </a:xfrm>
          <a:prstGeom prst="rect">
            <a:avLst/>
          </a:prstGeom>
          <a:ln>
            <a:solidFill/>
          </a:ln>
        </p:spPr>
      </p:pic>
      <p:sp>
        <p:nvSpPr>
          <p:cNvPr id="23" name="Text 16"/>
          <p:cNvSpPr/>
          <p:nvPr/>
        </p:nvSpPr>
        <p:spPr>
          <a:xfrm>
            <a:off x="6839712" y="3694176"/>
            <a:ext cx="4434840" cy="219456"/>
          </a:xfrm>
          <a:prstGeom prst="rect">
            <a:avLst/>
          </a:prstGeom>
          <a:noFill/>
          <a:ln>
            <a:solidFill/>
          </a:ln>
        </p:spPr>
        <p:txBody>
          <a:bodyPr wrap="square" lIns="0" tIns="0" rIns="0" bIns="0" rtlCol="0" anchor="ctr">
            <a:normAutofit/>
          </a:bodyPr>
          <a:lstStyle/>
          <a:p>
            <a:pPr marL="0" indent="0">
              <a:buNone/>
            </a:pPr>
            <a:r>
              <a:rPr lang="en-US" sz="1210" b="1" dirty="0">
                <a:solidFill>
                  <a:srgbClr val="032B63"/>
                </a:solidFill>
              </a:rPr>
              <a:t>DOCUMENTATION</a:t>
            </a:r>
            <a:endParaRPr lang="en-US" sz="1210" dirty="0"/>
          </a:p>
        </p:txBody>
      </p:sp>
      <p:sp>
        <p:nvSpPr>
          <p:cNvPr id="24" name="Text 17"/>
          <p:cNvSpPr/>
          <p:nvPr/>
        </p:nvSpPr>
        <p:spPr>
          <a:xfrm>
            <a:off x="6839712" y="3977640"/>
            <a:ext cx="4434840" cy="329184"/>
          </a:xfrm>
          <a:prstGeom prst="rect">
            <a:avLst/>
          </a:prstGeom>
          <a:noFill/>
          <a:ln>
            <a:solidFill/>
          </a:ln>
        </p:spPr>
        <p:txBody>
          <a:bodyPr wrap="square" lIns="0" tIns="0" rIns="0" bIns="0" rtlCol="0" anchor="ctr">
            <a:normAutofit/>
          </a:bodyPr>
          <a:lstStyle/>
          <a:p>
            <a:pPr marL="0" indent="0">
              <a:buNone/>
            </a:pPr>
            <a:r>
              <a:rPr lang="en-US" sz="1180" dirty="0">
                <a:solidFill>
                  <a:srgbClr val="16243B"/>
                </a:solidFill>
              </a:rPr>
              <a:t>Record observations clearly and consistently</a:t>
            </a:r>
            <a:endParaRPr lang="en-US" sz="1180" dirty="0"/>
          </a:p>
        </p:txBody>
      </p:sp>
      <p:sp>
        <p:nvSpPr>
          <p:cNvPr id="25" name="Shape 18"/>
          <p:cNvSpPr/>
          <p:nvPr/>
        </p:nvSpPr>
        <p:spPr>
          <a:xfrm>
            <a:off x="822960" y="4663440"/>
            <a:ext cx="384048" cy="384048"/>
          </a:xfrm>
          <a:prstGeom prst="ellipse">
            <a:avLst/>
          </a:prstGeom>
          <a:solidFill>
            <a:srgbClr val="FFF2D5"/>
          </a:solidFill>
          <a:ln w="12700">
            <a:solidFill>
              <a:srgbClr val="FFF2D5"/>
            </a:solidFill>
            <a:prstDash val="solid"/>
          </a:ln>
        </p:spPr>
        <p:txBody>
          <a:bodyPr/>
          <a:lstStyle/>
          <a:p>
            <a:endParaRPr lang="en-US"/>
          </a:p>
        </p:txBody>
      </p:sp>
      <p:pic>
        <p:nvPicPr>
          <p:cNvPr id="2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23544" y="4764024"/>
            <a:ext cx="182880" cy="182880"/>
          </a:xfrm>
          <a:prstGeom prst="rect">
            <a:avLst/>
          </a:prstGeom>
          <a:ln>
            <a:solidFill/>
          </a:ln>
        </p:spPr>
      </p:pic>
      <p:sp>
        <p:nvSpPr>
          <p:cNvPr id="27" name="Text 19"/>
          <p:cNvSpPr/>
          <p:nvPr/>
        </p:nvSpPr>
        <p:spPr>
          <a:xfrm>
            <a:off x="1353312" y="4654296"/>
            <a:ext cx="4434840" cy="219456"/>
          </a:xfrm>
          <a:prstGeom prst="rect">
            <a:avLst/>
          </a:prstGeom>
          <a:noFill/>
          <a:ln>
            <a:solidFill/>
          </a:ln>
        </p:spPr>
        <p:txBody>
          <a:bodyPr wrap="square" lIns="0" tIns="0" rIns="0" bIns="0" rtlCol="0" anchor="ctr">
            <a:normAutofit/>
          </a:bodyPr>
          <a:lstStyle/>
          <a:p>
            <a:pPr marL="0" indent="0">
              <a:buNone/>
            </a:pPr>
            <a:r>
              <a:rPr lang="en-US" sz="1210" b="1" dirty="0">
                <a:solidFill>
                  <a:srgbClr val="032B63"/>
                </a:solidFill>
              </a:rPr>
              <a:t>ESCALATION</a:t>
            </a:r>
            <a:endParaRPr lang="en-US" sz="1210" dirty="0"/>
          </a:p>
        </p:txBody>
      </p:sp>
      <p:sp>
        <p:nvSpPr>
          <p:cNvPr id="28" name="Text 20"/>
          <p:cNvSpPr/>
          <p:nvPr/>
        </p:nvSpPr>
        <p:spPr>
          <a:xfrm>
            <a:off x="1353312" y="4937760"/>
            <a:ext cx="4434840" cy="329184"/>
          </a:xfrm>
          <a:prstGeom prst="rect">
            <a:avLst/>
          </a:prstGeom>
          <a:noFill/>
          <a:ln>
            <a:solidFill/>
          </a:ln>
        </p:spPr>
        <p:txBody>
          <a:bodyPr wrap="square" lIns="0" tIns="0" rIns="0" bIns="0" rtlCol="0" anchor="ctr">
            <a:normAutofit/>
          </a:bodyPr>
          <a:lstStyle/>
          <a:p>
            <a:pPr marL="0" indent="0">
              <a:buNone/>
            </a:pPr>
            <a:r>
              <a:rPr lang="en-US" sz="1180" dirty="0">
                <a:solidFill>
                  <a:srgbClr val="16243B"/>
                </a:solidFill>
              </a:rPr>
              <a:t>Follow defined protocols and role boundaries</a:t>
            </a:r>
            <a:endParaRPr lang="en-US" sz="1180" dirty="0"/>
          </a:p>
        </p:txBody>
      </p:sp>
      <p:sp>
        <p:nvSpPr>
          <p:cNvPr id="29" name="Shape 21"/>
          <p:cNvSpPr/>
          <p:nvPr/>
        </p:nvSpPr>
        <p:spPr>
          <a:xfrm>
            <a:off x="6309360" y="4663440"/>
            <a:ext cx="384048" cy="384048"/>
          </a:xfrm>
          <a:prstGeom prst="ellipse">
            <a:avLst/>
          </a:prstGeom>
          <a:solidFill>
            <a:srgbClr val="FFF2D5"/>
          </a:solidFill>
          <a:ln w="12700">
            <a:solidFill>
              <a:srgbClr val="FFF2D5"/>
            </a:solidFill>
            <a:prstDash val="solid"/>
          </a:ln>
        </p:spPr>
        <p:txBody>
          <a:bodyPr/>
          <a:lstStyle/>
          <a:p>
            <a:endParaRPr lang="en-US"/>
          </a:p>
        </p:txBody>
      </p:sp>
      <p:pic>
        <p:nvPicPr>
          <p:cNvPr id="30"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09944" y="4764024"/>
            <a:ext cx="182880" cy="182880"/>
          </a:xfrm>
          <a:prstGeom prst="rect">
            <a:avLst/>
          </a:prstGeom>
          <a:ln>
            <a:solidFill/>
          </a:ln>
        </p:spPr>
      </p:pic>
      <p:sp>
        <p:nvSpPr>
          <p:cNvPr id="31" name="Text 22"/>
          <p:cNvSpPr/>
          <p:nvPr/>
        </p:nvSpPr>
        <p:spPr>
          <a:xfrm>
            <a:off x="6839712" y="4654296"/>
            <a:ext cx="4434840" cy="219456"/>
          </a:xfrm>
          <a:prstGeom prst="rect">
            <a:avLst/>
          </a:prstGeom>
          <a:noFill/>
          <a:ln>
            <a:solidFill/>
          </a:ln>
        </p:spPr>
        <p:txBody>
          <a:bodyPr wrap="square" lIns="0" tIns="0" rIns="0" bIns="0" rtlCol="0" anchor="ctr">
            <a:normAutofit/>
          </a:bodyPr>
          <a:lstStyle/>
          <a:p>
            <a:pPr marL="0" indent="0">
              <a:buNone/>
            </a:pPr>
            <a:r>
              <a:rPr lang="en-US" sz="1210" b="1" dirty="0">
                <a:solidFill>
                  <a:srgbClr val="032B63"/>
                </a:solidFill>
              </a:rPr>
              <a:t>WORKFORCE SKILLS</a:t>
            </a:r>
            <a:endParaRPr lang="en-US" sz="1210" dirty="0"/>
          </a:p>
        </p:txBody>
      </p:sp>
      <p:sp>
        <p:nvSpPr>
          <p:cNvPr id="32" name="Text 23"/>
          <p:cNvSpPr/>
          <p:nvPr/>
        </p:nvSpPr>
        <p:spPr>
          <a:xfrm>
            <a:off x="6839712" y="4937760"/>
            <a:ext cx="4434840" cy="329184"/>
          </a:xfrm>
          <a:prstGeom prst="rect">
            <a:avLst/>
          </a:prstGeom>
          <a:noFill/>
          <a:ln>
            <a:solidFill/>
          </a:ln>
        </p:spPr>
        <p:txBody>
          <a:bodyPr wrap="square" lIns="0" tIns="0" rIns="0" bIns="0" rtlCol="0" anchor="ctr">
            <a:normAutofit/>
          </a:bodyPr>
          <a:lstStyle/>
          <a:p>
            <a:pPr marL="0" indent="0">
              <a:buNone/>
            </a:pPr>
            <a:r>
              <a:rPr lang="en-US" sz="1180" dirty="0">
                <a:solidFill>
                  <a:srgbClr val="16243B"/>
                </a:solidFill>
              </a:rPr>
              <a:t>Build confidence, communication, professionalism, and experience</a:t>
            </a:r>
            <a:endParaRPr lang="en-US" sz="1180" dirty="0"/>
          </a:p>
        </p:txBody>
      </p:sp>
      <p:sp>
        <p:nvSpPr>
          <p:cNvPr id="33" name="Text 24"/>
          <p:cNvSpPr/>
          <p:nvPr/>
        </p:nvSpPr>
        <p:spPr>
          <a:xfrm>
            <a:off x="1005840" y="5669280"/>
            <a:ext cx="10104120" cy="347472"/>
          </a:xfrm>
          <a:prstGeom prst="rect">
            <a:avLst/>
          </a:prstGeom>
          <a:noFill/>
          <a:ln>
            <a:solidFill/>
          </a:ln>
        </p:spPr>
        <p:txBody>
          <a:bodyPr wrap="square" lIns="27432" tIns="27432" rIns="27432" bIns="27432" rtlCol="0" anchor="ctr"/>
          <a:lstStyle/>
          <a:p>
            <a:pPr marL="0" indent="0" algn="ctr">
              <a:buNone/>
            </a:pPr>
            <a:r>
              <a:rPr sz="1260" b="1" dirty="0">
                <a:solidFill>
                  <a:srgbClr val="8A4E00"/>
                </a:solidFill>
              </a:rPr>
              <a:t>FIELD </a:t>
            </a:r>
            <a:r>
              <a:rPr sz="1260" b="1" dirty="0">
                <a:solidFill>
                  <a:srgbClr val="AE8653"/>
                </a:solidFill>
              </a:rPr>
              <a:t>GUIDE</a:t>
            </a:r>
            <a:r>
              <a:rPr sz="1260" b="1" dirty="0">
                <a:solidFill>
                  <a:srgbClr val="8A4E00"/>
                </a:solidFill>
              </a:rPr>
              <a:t> RULE: Pause • Document • Escalate.   |   Discussion: Is knowing when NOT to act independently also a workforce competency?</a:t>
            </a:r>
            <a:endParaRPr lang="en-US" sz="1720" dirty="0"/>
          </a:p>
        </p:txBody>
      </p:sp>
      <p:sp>
        <p:nvSpPr>
          <p:cNvPr id="34"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r>
              <a:rPr dirty="0"/>
              <a:t>1</a:t>
            </a:r>
            <a:r>
              <a:rPr lang="en-US" dirty="0"/>
              <a:t>5</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36576" tIns="36576" rIns="36576" bIns="36576" rtlCol="0" anchor="ctr">
            <a:normAutofit/>
          </a:bodyPr>
          <a:lstStyle/>
          <a:p>
            <a:r>
              <a:rPr sz="2500" b="1" dirty="0">
                <a:solidFill>
                  <a:srgbClr val="3B4F6B"/>
                </a:solidFill>
              </a:rPr>
              <a:t>Expanding the Opportunity: The Same Foundation Carried Forward</a:t>
            </a:r>
          </a:p>
        </p:txBody>
      </p:sp>
      <p:sp>
        <p:nvSpPr>
          <p:cNvPr id="3" name="Text 1"/>
          <p:cNvSpPr/>
          <p:nvPr/>
        </p:nvSpPr>
        <p:spPr>
          <a:xfrm>
            <a:off x="676656" y="859536"/>
            <a:ext cx="10652760" cy="384048"/>
          </a:xfrm>
          <a:prstGeom prst="rect">
            <a:avLst/>
          </a:prstGeom>
          <a:noFill/>
          <a:ln>
            <a:solidFill/>
          </a:ln>
        </p:spPr>
        <p:txBody>
          <a:bodyPr wrap="square" lIns="27432" tIns="27432" rIns="27432" bIns="27432" rtlCol="0" anchor="ctr">
            <a:noAutofit/>
          </a:bodyPr>
          <a:lstStyle/>
          <a:p>
            <a:pPr algn="l"/>
            <a:r>
              <a:rPr sz="1430" b="0" dirty="0">
                <a:solidFill>
                  <a:srgbClr val="55687A"/>
                </a:solidFill>
              </a:rPr>
              <a:t>Cyber Liaison preparation translated for World Cup small-business engagement and later MOSOC training.</a:t>
            </a:r>
          </a:p>
        </p:txBody>
      </p:sp>
      <p:sp>
        <p:nvSpPr>
          <p:cNvPr id="4" name="Shape 2"/>
          <p:cNvSpPr/>
          <p:nvPr/>
        </p:nvSpPr>
        <p:spPr>
          <a:xfrm>
            <a:off x="685800" y="1325880"/>
            <a:ext cx="5440680" cy="384048"/>
          </a:xfrm>
          <a:prstGeom prst="roundRect">
            <a:avLst>
              <a:gd name="adj" fmla="val 14286"/>
            </a:avLst>
          </a:prstGeom>
          <a:solidFill>
            <a:srgbClr val="FFF2D5"/>
          </a:solidFill>
          <a:ln w="12700">
            <a:solidFill>
              <a:srgbClr val="032B63"/>
            </a:solidFill>
            <a:prstDash val="solid"/>
          </a:ln>
        </p:spPr>
        <p:txBody>
          <a:bodyPr/>
          <a:lstStyle/>
          <a:p>
            <a:endParaRPr lang="en-US">
              <a:solidFill>
                <a:srgbClr val="FFF2D5"/>
              </a:solidFill>
            </a:endParaRPr>
          </a:p>
        </p:txBody>
      </p:sp>
      <p:sp>
        <p:nvSpPr>
          <p:cNvPr id="5" name="Text 3"/>
          <p:cNvSpPr/>
          <p:nvPr/>
        </p:nvSpPr>
        <p:spPr>
          <a:xfrm>
            <a:off x="795528" y="1371600"/>
            <a:ext cx="5221224" cy="265176"/>
          </a:xfrm>
          <a:prstGeom prst="rect">
            <a:avLst/>
          </a:prstGeom>
          <a:noFill/>
          <a:ln>
            <a:solidFill/>
          </a:ln>
        </p:spPr>
        <p:txBody>
          <a:bodyPr wrap="square" lIns="18288" tIns="18288" rIns="18288" bIns="18288" rtlCol="0" anchor="ctr"/>
          <a:lstStyle/>
          <a:p>
            <a:pPr marL="0" indent="0" algn="l">
              <a:buNone/>
            </a:pPr>
            <a:r>
              <a:rPr sz="1320" b="1" dirty="0">
                <a:solidFill>
                  <a:srgbClr val="3B4F6B"/>
                </a:solidFill>
              </a:rPr>
              <a:t>STAFF CAPACITY + CONTINUITY</a:t>
            </a:r>
            <a:endParaRPr lang="en-US" sz="1250" dirty="0">
              <a:solidFill>
                <a:srgbClr val="3B4F6B"/>
              </a:solidFill>
            </a:endParaRPr>
          </a:p>
        </p:txBody>
      </p:sp>
      <p:sp>
        <p:nvSpPr>
          <p:cNvPr id="6" name="Shape 4"/>
          <p:cNvSpPr/>
          <p:nvPr/>
        </p:nvSpPr>
        <p:spPr>
          <a:xfrm>
            <a:off x="6053328" y="1325880"/>
            <a:ext cx="5440680" cy="384048"/>
          </a:xfrm>
          <a:prstGeom prst="roundRect">
            <a:avLst>
              <a:gd name="adj" fmla="val 14286"/>
            </a:avLst>
          </a:prstGeom>
          <a:solidFill>
            <a:srgbClr val="FFF2D5"/>
          </a:solidFill>
          <a:ln w="12700">
            <a:solidFill>
              <a:srgbClr val="0647A7"/>
            </a:solidFill>
            <a:prstDash val="solid"/>
          </a:ln>
        </p:spPr>
        <p:txBody>
          <a:bodyPr/>
          <a:lstStyle/>
          <a:p>
            <a:endParaRPr lang="en-US"/>
          </a:p>
        </p:txBody>
      </p:sp>
      <p:sp>
        <p:nvSpPr>
          <p:cNvPr id="7" name="Text 5"/>
          <p:cNvSpPr/>
          <p:nvPr/>
        </p:nvSpPr>
        <p:spPr>
          <a:xfrm>
            <a:off x="6163056" y="1371600"/>
            <a:ext cx="5221224" cy="265176"/>
          </a:xfrm>
          <a:prstGeom prst="rect">
            <a:avLst/>
          </a:prstGeom>
          <a:noFill/>
          <a:ln>
            <a:solidFill/>
          </a:ln>
        </p:spPr>
        <p:txBody>
          <a:bodyPr wrap="square" lIns="18288" tIns="18288" rIns="18288" bIns="18288" rtlCol="0" anchor="ctr"/>
          <a:lstStyle/>
          <a:p>
            <a:pPr marL="0" indent="0" algn="l">
              <a:buNone/>
            </a:pPr>
            <a:r>
              <a:rPr sz="1320" b="1" dirty="0">
                <a:solidFill>
                  <a:srgbClr val="3B4F6B"/>
                </a:solidFill>
              </a:rPr>
              <a:t>LEARNER / WBL PROGRESSION</a:t>
            </a:r>
            <a:endParaRPr lang="en-US" sz="1250" dirty="0">
              <a:solidFill>
                <a:srgbClr val="3B4F6B"/>
              </a:solidFill>
            </a:endParaRPr>
          </a:p>
        </p:txBody>
      </p:sp>
      <p:sp>
        <p:nvSpPr>
          <p:cNvPr id="8" name="Shape 6"/>
          <p:cNvSpPr/>
          <p:nvPr/>
        </p:nvSpPr>
        <p:spPr>
          <a:xfrm>
            <a:off x="868680" y="1847088"/>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9" name="Text 7"/>
          <p:cNvSpPr/>
          <p:nvPr/>
        </p:nvSpPr>
        <p:spPr>
          <a:xfrm>
            <a:off x="1014984" y="1929384"/>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sz="1300" b="0">
                <a:solidFill>
                  <a:srgbClr val="1F2D3D"/>
                </a:solidFill>
              </a:rPr>
              <a:t>Cybersecurity Instructor + Program Leadership</a:t>
            </a:r>
            <a:endParaRPr lang="en-US" sz="1310" dirty="0"/>
          </a:p>
        </p:txBody>
      </p:sp>
      <p:sp>
        <p:nvSpPr>
          <p:cNvPr id="10" name="Shape 8"/>
          <p:cNvSpPr/>
          <p:nvPr/>
        </p:nvSpPr>
        <p:spPr>
          <a:xfrm>
            <a:off x="3305556" y="2295144"/>
            <a:ext cx="201168" cy="201168"/>
          </a:xfrm>
          <a:prstGeom prst="downArrow">
            <a:avLst/>
          </a:prstGeom>
          <a:solidFill>
            <a:srgbClr val="F4B23A"/>
          </a:solidFill>
          <a:ln w="12700">
            <a:solidFill>
              <a:srgbClr val="F4B23A"/>
            </a:solidFill>
            <a:prstDash val="solid"/>
          </a:ln>
        </p:spPr>
        <p:txBody>
          <a:bodyPr/>
          <a:lstStyle/>
          <a:p>
            <a:endParaRPr lang="en-US"/>
          </a:p>
        </p:txBody>
      </p:sp>
      <p:sp>
        <p:nvSpPr>
          <p:cNvPr id="11" name="Shape 9"/>
          <p:cNvSpPr/>
          <p:nvPr/>
        </p:nvSpPr>
        <p:spPr>
          <a:xfrm>
            <a:off x="868680" y="2514600"/>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12" name="Text 10"/>
          <p:cNvSpPr/>
          <p:nvPr/>
        </p:nvSpPr>
        <p:spPr>
          <a:xfrm>
            <a:off x="1014984" y="2596896"/>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lang="en-US" sz="1300" dirty="0">
                <a:solidFill>
                  <a:srgbClr val="1F2D3D"/>
                </a:solidFill>
              </a:rPr>
              <a:t>Simulated Consulting </a:t>
            </a:r>
            <a:r>
              <a:rPr lang="en-US" sz="1300" b="0" dirty="0">
                <a:solidFill>
                  <a:srgbClr val="1F2D3D"/>
                </a:solidFill>
              </a:rPr>
              <a:t>Scenarios</a:t>
            </a:r>
            <a:r>
              <a:rPr sz="1300" b="0" dirty="0">
                <a:solidFill>
                  <a:srgbClr val="1F2D3D"/>
                </a:solidFill>
              </a:rPr>
              <a:t> / NIST-Aligned Content Expertise</a:t>
            </a:r>
            <a:endParaRPr lang="en-US" sz="1310" dirty="0"/>
          </a:p>
        </p:txBody>
      </p:sp>
      <p:sp>
        <p:nvSpPr>
          <p:cNvPr id="13" name="Shape 11"/>
          <p:cNvSpPr/>
          <p:nvPr/>
        </p:nvSpPr>
        <p:spPr>
          <a:xfrm>
            <a:off x="3305556" y="2962656"/>
            <a:ext cx="201168" cy="201168"/>
          </a:xfrm>
          <a:prstGeom prst="downArrow">
            <a:avLst/>
          </a:prstGeom>
          <a:solidFill>
            <a:srgbClr val="F4B23A"/>
          </a:solidFill>
          <a:ln w="12700">
            <a:solidFill>
              <a:srgbClr val="F4B23A"/>
            </a:solidFill>
            <a:prstDash val="solid"/>
          </a:ln>
        </p:spPr>
        <p:txBody>
          <a:bodyPr/>
          <a:lstStyle/>
          <a:p>
            <a:endParaRPr lang="en-US"/>
          </a:p>
        </p:txBody>
      </p:sp>
      <p:sp>
        <p:nvSpPr>
          <p:cNvPr id="14" name="Shape 12"/>
          <p:cNvSpPr/>
          <p:nvPr/>
        </p:nvSpPr>
        <p:spPr>
          <a:xfrm>
            <a:off x="868680" y="3182112"/>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15" name="Text 13"/>
          <p:cNvSpPr/>
          <p:nvPr/>
        </p:nvSpPr>
        <p:spPr>
          <a:xfrm>
            <a:off x="1014984" y="3264408"/>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sz="1300" b="0">
                <a:solidFill>
                  <a:srgbClr val="1F2D3D"/>
                </a:solidFill>
              </a:rPr>
              <a:t>Senior Consultant + Partner Coordination</a:t>
            </a:r>
            <a:endParaRPr lang="en-US" sz="1310" dirty="0"/>
          </a:p>
        </p:txBody>
      </p:sp>
      <p:sp>
        <p:nvSpPr>
          <p:cNvPr id="16" name="Shape 14"/>
          <p:cNvSpPr/>
          <p:nvPr/>
        </p:nvSpPr>
        <p:spPr>
          <a:xfrm>
            <a:off x="3305556" y="3630168"/>
            <a:ext cx="201168" cy="201168"/>
          </a:xfrm>
          <a:prstGeom prst="downArrow">
            <a:avLst/>
          </a:prstGeom>
          <a:solidFill>
            <a:srgbClr val="F4B23A"/>
          </a:solidFill>
          <a:ln w="12700">
            <a:solidFill>
              <a:srgbClr val="F4B23A"/>
            </a:solidFill>
            <a:prstDash val="solid"/>
          </a:ln>
        </p:spPr>
        <p:txBody>
          <a:bodyPr/>
          <a:lstStyle/>
          <a:p>
            <a:endParaRPr lang="en-US"/>
          </a:p>
        </p:txBody>
      </p:sp>
      <p:sp>
        <p:nvSpPr>
          <p:cNvPr id="17" name="Shape 15"/>
          <p:cNvSpPr/>
          <p:nvPr/>
        </p:nvSpPr>
        <p:spPr>
          <a:xfrm>
            <a:off x="868680" y="3849624"/>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18" name="Text 16"/>
          <p:cNvSpPr/>
          <p:nvPr/>
        </p:nvSpPr>
        <p:spPr>
          <a:xfrm>
            <a:off x="1014984" y="3931920"/>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sz="1300" b="0">
                <a:solidFill>
                  <a:srgbClr val="1F2D3D"/>
                </a:solidFill>
              </a:rPr>
              <a:t>Train-the-Trainer + Liaison Preparation</a:t>
            </a:r>
            <a:endParaRPr lang="en-US" sz="1310" dirty="0"/>
          </a:p>
        </p:txBody>
      </p:sp>
      <p:sp>
        <p:nvSpPr>
          <p:cNvPr id="19" name="Shape 17"/>
          <p:cNvSpPr/>
          <p:nvPr/>
        </p:nvSpPr>
        <p:spPr>
          <a:xfrm>
            <a:off x="3305556" y="4297680"/>
            <a:ext cx="201168" cy="201168"/>
          </a:xfrm>
          <a:prstGeom prst="downArrow">
            <a:avLst/>
          </a:prstGeom>
          <a:solidFill>
            <a:srgbClr val="F4B23A"/>
          </a:solidFill>
          <a:ln w="12700">
            <a:solidFill>
              <a:srgbClr val="F4B23A"/>
            </a:solidFill>
            <a:prstDash val="solid"/>
          </a:ln>
        </p:spPr>
        <p:txBody>
          <a:bodyPr/>
          <a:lstStyle/>
          <a:p>
            <a:endParaRPr lang="en-US"/>
          </a:p>
        </p:txBody>
      </p:sp>
      <p:sp>
        <p:nvSpPr>
          <p:cNvPr id="20" name="Shape 18"/>
          <p:cNvSpPr/>
          <p:nvPr/>
        </p:nvSpPr>
        <p:spPr>
          <a:xfrm>
            <a:off x="868680" y="4517136"/>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21" name="Text 19"/>
          <p:cNvSpPr/>
          <p:nvPr/>
        </p:nvSpPr>
        <p:spPr>
          <a:xfrm>
            <a:off x="1014984" y="4599432"/>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sz="1300" b="0">
                <a:solidFill>
                  <a:srgbClr val="1F2D3D"/>
                </a:solidFill>
              </a:rPr>
              <a:t>Content Review + Quality / Scope</a:t>
            </a:r>
            <a:endParaRPr lang="en-US" sz="1310" dirty="0"/>
          </a:p>
        </p:txBody>
      </p:sp>
      <p:sp>
        <p:nvSpPr>
          <p:cNvPr id="22" name="Shape 20"/>
          <p:cNvSpPr/>
          <p:nvPr/>
        </p:nvSpPr>
        <p:spPr>
          <a:xfrm>
            <a:off x="3305556" y="4965192"/>
            <a:ext cx="201168" cy="201168"/>
          </a:xfrm>
          <a:prstGeom prst="downArrow">
            <a:avLst/>
          </a:prstGeom>
          <a:solidFill>
            <a:srgbClr val="F4B23A"/>
          </a:solidFill>
          <a:ln w="12700">
            <a:solidFill>
              <a:srgbClr val="F4B23A"/>
            </a:solidFill>
            <a:prstDash val="solid"/>
          </a:ln>
        </p:spPr>
        <p:txBody>
          <a:bodyPr/>
          <a:lstStyle/>
          <a:p>
            <a:endParaRPr lang="en-US"/>
          </a:p>
        </p:txBody>
      </p:sp>
      <p:sp>
        <p:nvSpPr>
          <p:cNvPr id="23" name="Shape 21"/>
          <p:cNvSpPr/>
          <p:nvPr/>
        </p:nvSpPr>
        <p:spPr>
          <a:xfrm>
            <a:off x="868680" y="5184648"/>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24" name="Text 22"/>
          <p:cNvSpPr/>
          <p:nvPr/>
        </p:nvSpPr>
        <p:spPr>
          <a:xfrm>
            <a:off x="1014984" y="5266944"/>
            <a:ext cx="4782312" cy="219456"/>
          </a:xfrm>
          <a:prstGeom prst="rect">
            <a:avLst/>
          </a:prstGeom>
          <a:noFill/>
          <a:ln>
            <a:solidFill/>
          </a:ln>
        </p:spPr>
        <p:txBody>
          <a:bodyPr wrap="square" lIns="18288" tIns="18288" rIns="18288" bIns="18288" rtlCol="0" anchor="ctr">
            <a:normAutofit lnSpcReduction="10000"/>
          </a:bodyPr>
          <a:lstStyle/>
          <a:p>
            <a:pPr algn="ctr"/>
            <a:r>
              <a:rPr sz="1300" b="0">
                <a:solidFill>
                  <a:srgbClr val="1F2D3D"/>
                </a:solidFill>
              </a:rPr>
              <a:t>Support for Emerging WBL Opportunities</a:t>
            </a:r>
          </a:p>
        </p:txBody>
      </p:sp>
      <p:sp>
        <p:nvSpPr>
          <p:cNvPr id="25" name="Shape 23"/>
          <p:cNvSpPr/>
          <p:nvPr/>
        </p:nvSpPr>
        <p:spPr>
          <a:xfrm>
            <a:off x="6236208" y="1847088"/>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26" name="Text 24"/>
          <p:cNvSpPr/>
          <p:nvPr/>
        </p:nvSpPr>
        <p:spPr>
          <a:xfrm>
            <a:off x="6382512" y="1929384"/>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sz="1300" b="0">
                <a:solidFill>
                  <a:srgbClr val="1F2D3D"/>
                </a:solidFill>
              </a:rPr>
              <a:t>Cybersecurity Learner / Graduate</a:t>
            </a:r>
            <a:endParaRPr lang="en-US" sz="1310" dirty="0"/>
          </a:p>
        </p:txBody>
      </p:sp>
      <p:sp>
        <p:nvSpPr>
          <p:cNvPr id="27" name="Shape 25"/>
          <p:cNvSpPr/>
          <p:nvPr/>
        </p:nvSpPr>
        <p:spPr>
          <a:xfrm>
            <a:off x="8673084" y="2295144"/>
            <a:ext cx="201168" cy="201168"/>
          </a:xfrm>
          <a:prstGeom prst="downArrow">
            <a:avLst/>
          </a:prstGeom>
          <a:solidFill>
            <a:srgbClr val="F4B23A"/>
          </a:solidFill>
          <a:ln w="12700">
            <a:solidFill>
              <a:srgbClr val="F4B23A"/>
            </a:solidFill>
            <a:prstDash val="solid"/>
          </a:ln>
        </p:spPr>
        <p:txBody>
          <a:bodyPr/>
          <a:lstStyle/>
          <a:p>
            <a:endParaRPr lang="en-US"/>
          </a:p>
        </p:txBody>
      </p:sp>
      <p:sp>
        <p:nvSpPr>
          <p:cNvPr id="28" name="Shape 26"/>
          <p:cNvSpPr/>
          <p:nvPr/>
        </p:nvSpPr>
        <p:spPr>
          <a:xfrm>
            <a:off x="6236208" y="2514600"/>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29" name="Text 27"/>
          <p:cNvSpPr/>
          <p:nvPr/>
        </p:nvSpPr>
        <p:spPr>
          <a:xfrm>
            <a:off x="6382512" y="2596896"/>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lang="en-US" sz="1300" dirty="0">
                <a:solidFill>
                  <a:srgbClr val="1F2D3D"/>
                </a:solidFill>
              </a:rPr>
              <a:t>Simulated Consulting</a:t>
            </a:r>
            <a:r>
              <a:rPr lang="en-US" sz="1300" b="0" dirty="0">
                <a:solidFill>
                  <a:srgbClr val="1F2D3D"/>
                </a:solidFill>
              </a:rPr>
              <a:t> Scenarios</a:t>
            </a:r>
            <a:r>
              <a:rPr sz="1300" b="0" dirty="0">
                <a:solidFill>
                  <a:srgbClr val="1F2D3D"/>
                </a:solidFill>
              </a:rPr>
              <a:t> — NIST CSF 2.0</a:t>
            </a:r>
            <a:endParaRPr lang="en-US" sz="1310" dirty="0"/>
          </a:p>
        </p:txBody>
      </p:sp>
      <p:sp>
        <p:nvSpPr>
          <p:cNvPr id="30" name="Shape 28"/>
          <p:cNvSpPr/>
          <p:nvPr/>
        </p:nvSpPr>
        <p:spPr>
          <a:xfrm>
            <a:off x="8673084" y="2962656"/>
            <a:ext cx="201168" cy="201168"/>
          </a:xfrm>
          <a:prstGeom prst="downArrow">
            <a:avLst/>
          </a:prstGeom>
          <a:solidFill>
            <a:srgbClr val="F4B23A"/>
          </a:solidFill>
          <a:ln w="12700">
            <a:solidFill>
              <a:srgbClr val="F4B23A"/>
            </a:solidFill>
            <a:prstDash val="solid"/>
          </a:ln>
        </p:spPr>
        <p:txBody>
          <a:bodyPr/>
          <a:lstStyle/>
          <a:p>
            <a:endParaRPr lang="en-US"/>
          </a:p>
        </p:txBody>
      </p:sp>
      <p:sp>
        <p:nvSpPr>
          <p:cNvPr id="31" name="Shape 29"/>
          <p:cNvSpPr/>
          <p:nvPr/>
        </p:nvSpPr>
        <p:spPr>
          <a:xfrm>
            <a:off x="6236208" y="3182112"/>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32" name="Text 30"/>
          <p:cNvSpPr/>
          <p:nvPr/>
        </p:nvSpPr>
        <p:spPr>
          <a:xfrm>
            <a:off x="6382512" y="3264408"/>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sz="1300" b="0">
                <a:solidFill>
                  <a:srgbClr val="1F2D3D"/>
                </a:solidFill>
              </a:rPr>
              <a:t>Applied / Selected as Cyber Liaison</a:t>
            </a:r>
            <a:endParaRPr lang="en-US" sz="1310" dirty="0"/>
          </a:p>
        </p:txBody>
      </p:sp>
      <p:sp>
        <p:nvSpPr>
          <p:cNvPr id="33" name="Shape 31"/>
          <p:cNvSpPr/>
          <p:nvPr/>
        </p:nvSpPr>
        <p:spPr>
          <a:xfrm>
            <a:off x="8673084" y="3630168"/>
            <a:ext cx="201168" cy="201168"/>
          </a:xfrm>
          <a:prstGeom prst="downArrow">
            <a:avLst/>
          </a:prstGeom>
          <a:solidFill>
            <a:srgbClr val="F4B23A"/>
          </a:solidFill>
          <a:ln w="12700">
            <a:solidFill>
              <a:srgbClr val="F4B23A"/>
            </a:solidFill>
            <a:prstDash val="solid"/>
          </a:ln>
        </p:spPr>
        <p:txBody>
          <a:bodyPr/>
          <a:lstStyle/>
          <a:p>
            <a:endParaRPr lang="en-US"/>
          </a:p>
        </p:txBody>
      </p:sp>
      <p:sp>
        <p:nvSpPr>
          <p:cNvPr id="34" name="Shape 32"/>
          <p:cNvSpPr/>
          <p:nvPr/>
        </p:nvSpPr>
        <p:spPr>
          <a:xfrm>
            <a:off x="6236208" y="3849624"/>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35" name="Text 33"/>
          <p:cNvSpPr/>
          <p:nvPr/>
        </p:nvSpPr>
        <p:spPr>
          <a:xfrm>
            <a:off x="6382512" y="3931920"/>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sz="1300" b="0">
                <a:solidFill>
                  <a:srgbClr val="1F2D3D"/>
                </a:solidFill>
              </a:rPr>
              <a:t>World Cup Small-Business Facilitation</a:t>
            </a:r>
            <a:endParaRPr lang="en-US" sz="1310" dirty="0"/>
          </a:p>
        </p:txBody>
      </p:sp>
      <p:sp>
        <p:nvSpPr>
          <p:cNvPr id="36" name="Shape 34"/>
          <p:cNvSpPr/>
          <p:nvPr/>
        </p:nvSpPr>
        <p:spPr>
          <a:xfrm>
            <a:off x="8673084" y="4297680"/>
            <a:ext cx="201168" cy="201168"/>
          </a:xfrm>
          <a:prstGeom prst="downArrow">
            <a:avLst/>
          </a:prstGeom>
          <a:solidFill>
            <a:srgbClr val="F4B23A"/>
          </a:solidFill>
          <a:ln w="12700">
            <a:solidFill>
              <a:srgbClr val="F4B23A"/>
            </a:solidFill>
            <a:prstDash val="solid"/>
          </a:ln>
        </p:spPr>
        <p:txBody>
          <a:bodyPr/>
          <a:lstStyle/>
          <a:p>
            <a:endParaRPr lang="en-US"/>
          </a:p>
        </p:txBody>
      </p:sp>
      <p:sp>
        <p:nvSpPr>
          <p:cNvPr id="37" name="Shape 35"/>
          <p:cNvSpPr/>
          <p:nvPr/>
        </p:nvSpPr>
        <p:spPr>
          <a:xfrm>
            <a:off x="6236208" y="4517136"/>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38" name="Text 36"/>
          <p:cNvSpPr/>
          <p:nvPr/>
        </p:nvSpPr>
        <p:spPr>
          <a:xfrm>
            <a:off x="6382512" y="4599432"/>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sz="1300" b="0">
                <a:solidFill>
                  <a:srgbClr val="1F2D3D"/>
                </a:solidFill>
              </a:rPr>
              <a:t>Additional Training Responsibility</a:t>
            </a:r>
            <a:endParaRPr lang="en-US" sz="1310" dirty="0"/>
          </a:p>
        </p:txBody>
      </p:sp>
      <p:sp>
        <p:nvSpPr>
          <p:cNvPr id="39" name="Shape 37"/>
          <p:cNvSpPr/>
          <p:nvPr/>
        </p:nvSpPr>
        <p:spPr>
          <a:xfrm>
            <a:off x="8673084" y="4965192"/>
            <a:ext cx="201168" cy="201168"/>
          </a:xfrm>
          <a:prstGeom prst="downArrow">
            <a:avLst/>
          </a:prstGeom>
          <a:solidFill>
            <a:srgbClr val="F4B23A"/>
          </a:solidFill>
          <a:ln w="12700">
            <a:solidFill>
              <a:srgbClr val="F4B23A"/>
            </a:solidFill>
            <a:prstDash val="solid"/>
          </a:ln>
        </p:spPr>
        <p:txBody>
          <a:bodyPr/>
          <a:lstStyle/>
          <a:p>
            <a:endParaRPr lang="en-US"/>
          </a:p>
        </p:txBody>
      </p:sp>
      <p:sp>
        <p:nvSpPr>
          <p:cNvPr id="40" name="Shape 38"/>
          <p:cNvSpPr/>
          <p:nvPr/>
        </p:nvSpPr>
        <p:spPr>
          <a:xfrm>
            <a:off x="6236208" y="5184648"/>
            <a:ext cx="5074920" cy="438912"/>
          </a:xfrm>
          <a:prstGeom prst="roundRect">
            <a:avLst>
              <a:gd name="adj" fmla="val 8333"/>
            </a:avLst>
          </a:prstGeom>
          <a:solidFill>
            <a:srgbClr val="FFFFFF"/>
          </a:solidFill>
          <a:ln w="12700">
            <a:solidFill>
              <a:srgbClr val="D4E1F2"/>
            </a:solidFill>
            <a:prstDash val="solid"/>
          </a:ln>
        </p:spPr>
        <p:txBody>
          <a:bodyPr/>
          <a:lstStyle/>
          <a:p>
            <a:endParaRPr lang="en-US"/>
          </a:p>
        </p:txBody>
      </p:sp>
      <p:sp>
        <p:nvSpPr>
          <p:cNvPr id="41" name="Text 39"/>
          <p:cNvSpPr/>
          <p:nvPr/>
        </p:nvSpPr>
        <p:spPr>
          <a:xfrm>
            <a:off x="6382512" y="5266944"/>
            <a:ext cx="4782312" cy="219456"/>
          </a:xfrm>
          <a:prstGeom prst="rect">
            <a:avLst/>
          </a:prstGeom>
          <a:noFill/>
          <a:ln>
            <a:solidFill/>
          </a:ln>
        </p:spPr>
        <p:txBody>
          <a:bodyPr wrap="square" lIns="18288" tIns="18288" rIns="18288" bIns="18288" rtlCol="0" anchor="ctr">
            <a:normAutofit lnSpcReduction="10000"/>
          </a:bodyPr>
          <a:lstStyle/>
          <a:p>
            <a:pPr marL="0" indent="0" algn="ctr">
              <a:buNone/>
            </a:pPr>
            <a:r>
              <a:rPr lang="en-US" sz="1300" dirty="0">
                <a:solidFill>
                  <a:srgbClr val="1F2D3D"/>
                </a:solidFill>
              </a:rPr>
              <a:t>S</a:t>
            </a:r>
            <a:r>
              <a:rPr sz="1300" b="0" dirty="0">
                <a:solidFill>
                  <a:srgbClr val="1F2D3D"/>
                </a:solidFill>
              </a:rPr>
              <a:t>ome</a:t>
            </a:r>
            <a:r>
              <a:rPr lang="en-US" sz="1300" b="0" dirty="0">
                <a:solidFill>
                  <a:srgbClr val="1F2D3D"/>
                </a:solidFill>
              </a:rPr>
              <a:t> Liaisons</a:t>
            </a:r>
            <a:r>
              <a:rPr sz="1300" b="0" dirty="0">
                <a:solidFill>
                  <a:srgbClr val="1F2D3D"/>
                </a:solidFill>
              </a:rPr>
              <a:t>: MOSOC Cybersecurity Facilitator</a:t>
            </a:r>
            <a:endParaRPr lang="en-US" sz="1310" dirty="0"/>
          </a:p>
        </p:txBody>
      </p:sp>
      <p:sp>
        <p:nvSpPr>
          <p:cNvPr id="42" name="Shape 40"/>
          <p:cNvSpPr/>
          <p:nvPr/>
        </p:nvSpPr>
        <p:spPr>
          <a:xfrm>
            <a:off x="914400" y="5879592"/>
            <a:ext cx="10378440" cy="384048"/>
          </a:xfrm>
          <a:prstGeom prst="roundRect">
            <a:avLst>
              <a:gd name="adj" fmla="val 11905"/>
            </a:avLst>
          </a:prstGeom>
          <a:solidFill>
            <a:srgbClr val="F3F7FF"/>
          </a:solidFill>
          <a:ln w="12700">
            <a:solidFill>
              <a:srgbClr val="D4E2E5"/>
            </a:solidFill>
            <a:prstDash val="solid"/>
          </a:ln>
        </p:spPr>
        <p:txBody>
          <a:bodyPr/>
          <a:lstStyle/>
          <a:p>
            <a:endParaRPr lang="en-US"/>
          </a:p>
        </p:txBody>
      </p:sp>
      <p:sp>
        <p:nvSpPr>
          <p:cNvPr id="43" name="Text 41"/>
          <p:cNvSpPr/>
          <p:nvPr/>
        </p:nvSpPr>
        <p:spPr>
          <a:xfrm>
            <a:off x="1115568" y="5961888"/>
            <a:ext cx="9966960" cy="201168"/>
          </a:xfrm>
          <a:prstGeom prst="rect">
            <a:avLst/>
          </a:prstGeom>
          <a:noFill/>
          <a:ln>
            <a:solidFill/>
          </a:ln>
        </p:spPr>
        <p:txBody>
          <a:bodyPr wrap="square" lIns="18288" tIns="18288" rIns="18288" bIns="18288" rtlCol="0" anchor="ctr"/>
          <a:lstStyle/>
          <a:p>
            <a:pPr algn="ctr"/>
            <a:r>
              <a:rPr sz="1180" b="1">
                <a:solidFill>
                  <a:srgbClr val="032B63"/>
                </a:solidFill>
              </a:rPr>
              <a:t>What made progression possible—the curriculum foundation, staff capacity, structured role preparation, partnerships, or the combination?</a:t>
            </a:r>
          </a:p>
        </p:txBody>
      </p:sp>
      <p:sp>
        <p:nvSpPr>
          <p:cNvPr id="44"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pPr marL="0" indent="0">
              <a:buNone/>
            </a:pPr>
            <a:r>
              <a:rPr lang="en-US" sz="2500" b="1" dirty="0">
                <a:solidFill>
                  <a:srgbClr val="032B63"/>
                </a:solidFill>
                <a:latin typeface="Aptos Display" pitchFamily="34" charset="0"/>
                <a:ea typeface="Aptos Display" pitchFamily="34" charset="-122"/>
                <a:cs typeface="Aptos Display" pitchFamily="34" charset="-120"/>
              </a:rPr>
              <a:t>Outcomes: What the Cyber Liaisons Gained</a:t>
            </a:r>
            <a:endParaRPr lang="en-US" sz="2500" dirty="0"/>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buNone/>
            </a:pPr>
            <a:r>
              <a:rPr lang="en-US" sz="1420" dirty="0">
                <a:solidFill>
                  <a:srgbClr val="5B6D86"/>
                </a:solidFill>
                <a:latin typeface="Aptos" pitchFamily="34" charset="0"/>
                <a:ea typeface="Aptos" pitchFamily="34" charset="-122"/>
                <a:cs typeface="Aptos" pitchFamily="34" charset="-120"/>
              </a:rPr>
              <a:t>In this case, learner development itself is important evidence of impact.</a:t>
            </a:r>
            <a:endParaRPr lang="en-US" sz="1420" dirty="0"/>
          </a:p>
        </p:txBody>
      </p:sp>
      <p:sp>
        <p:nvSpPr>
          <p:cNvPr id="4" name="Shape 2"/>
          <p:cNvSpPr/>
          <p:nvPr/>
        </p:nvSpPr>
        <p:spPr>
          <a:xfrm>
            <a:off x="749808" y="1417320"/>
            <a:ext cx="3456432" cy="4251960"/>
          </a:xfrm>
          <a:prstGeom prst="roundRect">
            <a:avLst>
              <a:gd name="adj" fmla="val 1852"/>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5" name="Shape 3"/>
          <p:cNvSpPr/>
          <p:nvPr/>
        </p:nvSpPr>
        <p:spPr>
          <a:xfrm>
            <a:off x="969264" y="1645920"/>
            <a:ext cx="420624" cy="420624"/>
          </a:xfrm>
          <a:prstGeom prst="ellipse">
            <a:avLst/>
          </a:prstGeom>
          <a:solidFill>
            <a:srgbClr val="EAF2FF"/>
          </a:solidFill>
          <a:ln w="12700">
            <a:solidFill>
              <a:srgbClr val="EAF2FF"/>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848" y="1746504"/>
            <a:ext cx="219456" cy="219456"/>
          </a:xfrm>
          <a:prstGeom prst="rect">
            <a:avLst/>
          </a:prstGeom>
          <a:ln>
            <a:solidFill/>
          </a:ln>
        </p:spPr>
      </p:pic>
      <p:sp>
        <p:nvSpPr>
          <p:cNvPr id="7" name="Text 4"/>
          <p:cNvSpPr/>
          <p:nvPr/>
        </p:nvSpPr>
        <p:spPr>
          <a:xfrm>
            <a:off x="1499616" y="1682496"/>
            <a:ext cx="2523744" cy="310896"/>
          </a:xfrm>
          <a:prstGeom prst="rect">
            <a:avLst/>
          </a:prstGeom>
          <a:noFill/>
          <a:ln>
            <a:solidFill/>
          </a:ln>
        </p:spPr>
        <p:txBody>
          <a:bodyPr wrap="square" lIns="0" tIns="0" rIns="0" bIns="0" rtlCol="0" anchor="ctr">
            <a:normAutofit fontScale="92500"/>
          </a:bodyPr>
          <a:lstStyle/>
          <a:p>
            <a:pPr marL="0" indent="0">
              <a:buNone/>
            </a:pPr>
            <a:r>
              <a:rPr lang="en-US" sz="1420" b="1" dirty="0">
                <a:solidFill>
                  <a:srgbClr val="032B63"/>
                </a:solidFill>
              </a:rPr>
              <a:t>CYBERSECURITY APPLICATION</a:t>
            </a:r>
            <a:endParaRPr lang="en-US" sz="1420" dirty="0"/>
          </a:p>
        </p:txBody>
      </p:sp>
      <p:sp>
        <p:nvSpPr>
          <p:cNvPr id="9" name="Shape 6"/>
          <p:cNvSpPr/>
          <p:nvPr/>
        </p:nvSpPr>
        <p:spPr>
          <a:xfrm>
            <a:off x="4370832" y="1417320"/>
            <a:ext cx="3456432" cy="4251960"/>
          </a:xfrm>
          <a:prstGeom prst="roundRect">
            <a:avLst>
              <a:gd name="adj" fmla="val 1852"/>
            </a:avLst>
          </a:prstGeom>
          <a:solidFill>
            <a:srgbClr val="FFFFFF"/>
          </a:solidFill>
          <a:ln w="13970">
            <a:solidFill>
              <a:srgbClr val="D4E1F2"/>
            </a:solidFill>
            <a:prstDash val="solid"/>
          </a:ln>
          <a:effectLst>
            <a:outerShdw algn="bl" rotWithShape="0">
              <a:srgbClr val="000000">
                <a:alpha val="0"/>
              </a:srgbClr>
            </a:outerShdw>
          </a:effectLst>
        </p:spPr>
        <p:txBody>
          <a:bodyPr/>
          <a:lstStyle/>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kumimoji="0" lang="en-US" sz="1330" b="0" i="0" u="none" strike="noStrike" kern="1200" cap="none" spc="0" normalizeH="0" baseline="0" noProof="0" dirty="0">
              <a:ln>
                <a:noFill/>
              </a:ln>
              <a:solidFill>
                <a:srgbClr val="16243B"/>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lang="en-US" sz="1330" dirty="0">
              <a:solidFill>
                <a:srgbClr val="16243B"/>
              </a:solidFill>
              <a:latin typeface="Apto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kumimoji="0" lang="en-US" sz="1330" b="0" i="0" u="none" strike="noStrike" kern="1200" cap="none" spc="0" normalizeH="0" baseline="0" noProof="0" dirty="0">
              <a:ln>
                <a:noFill/>
              </a:ln>
              <a:solidFill>
                <a:srgbClr val="16243B"/>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lang="en-US" sz="1330" dirty="0">
              <a:solidFill>
                <a:srgbClr val="16243B"/>
              </a:solidFill>
              <a:latin typeface="Apto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kumimoji="0" lang="en-US" sz="1330" b="0" i="0" u="none" strike="noStrike" kern="1200" cap="none" spc="0" normalizeH="0" baseline="0" noProof="0" dirty="0">
              <a:ln>
                <a:noFill/>
              </a:ln>
              <a:solidFill>
                <a:srgbClr val="16243B"/>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lang="en-US" sz="1330" dirty="0">
              <a:solidFill>
                <a:srgbClr val="16243B"/>
              </a:solidFill>
              <a:latin typeface="Apto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kumimoji="0" lang="en-US" sz="1330" b="0" i="0" u="none" strike="noStrike" kern="1200" cap="none" spc="0" normalizeH="0" baseline="0" noProof="0" dirty="0">
              <a:ln>
                <a:noFill/>
              </a:ln>
              <a:solidFill>
                <a:srgbClr val="16243B"/>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lang="en-US" sz="1330" dirty="0">
              <a:solidFill>
                <a:srgbClr val="16243B"/>
              </a:solidFill>
              <a:latin typeface="Apto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kumimoji="0" lang="en-US" sz="1330" b="0" i="0" u="none" strike="noStrike" kern="1200" cap="none" spc="0" normalizeH="0" baseline="0" noProof="0" dirty="0">
              <a:ln>
                <a:noFill/>
              </a:ln>
              <a:solidFill>
                <a:srgbClr val="16243B"/>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lang="en-US" sz="1330" dirty="0">
              <a:solidFill>
                <a:srgbClr val="16243B"/>
              </a:solidFill>
              <a:latin typeface="Apto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kumimoji="0" lang="en-US" sz="1330" b="0" i="0" u="none" strike="noStrike" kern="1200" cap="none" spc="0" normalizeH="0" baseline="0" noProof="0" dirty="0">
              <a:ln>
                <a:noFill/>
              </a:ln>
              <a:solidFill>
                <a:srgbClr val="16243B"/>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lang="en-US" sz="1330" dirty="0">
              <a:solidFill>
                <a:srgbClr val="16243B"/>
              </a:solidFill>
              <a:latin typeface="Apto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kumimoji="0" lang="en-US" sz="1330" b="0" i="0" u="none" strike="noStrike" kern="1200" cap="none" spc="0" normalizeH="0" baseline="0" noProof="0" dirty="0">
              <a:ln>
                <a:noFill/>
              </a:ln>
              <a:solidFill>
                <a:srgbClr val="16243B"/>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endParaRPr lang="en-US" sz="1330" dirty="0">
              <a:solidFill>
                <a:srgbClr val="16243B"/>
              </a:solidFill>
              <a:latin typeface="Aptos"/>
            </a:endParaRPr>
          </a:p>
          <a:p>
            <a:pPr marR="0" lvl="0" algn="l" defTabSz="914400" rtl="0" eaLnBrk="1" fontAlgn="auto" latinLnBrk="0" hangingPunct="1">
              <a:lnSpc>
                <a:spcPct val="100000"/>
              </a:lnSpc>
              <a:spcBef>
                <a:spcPts val="0"/>
              </a:spcBef>
              <a:spcAft>
                <a:spcPts val="0"/>
              </a:spcAft>
              <a:buClrTx/>
              <a:buSzPct val="100000"/>
              <a:tabLst/>
              <a:defRPr/>
            </a:pPr>
            <a:endParaRPr lang="en-US" sz="1330" dirty="0">
              <a:solidFill>
                <a:srgbClr val="16243B"/>
              </a:solidFill>
              <a:latin typeface="Apto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r>
              <a:rPr kumimoji="0" lang="en-US" sz="1330" b="1" i="0" u="none" strike="noStrike" kern="1200" cap="none" spc="0" normalizeH="0" baseline="0" noProof="0" dirty="0">
                <a:ln>
                  <a:noFill/>
                </a:ln>
                <a:solidFill>
                  <a:srgbClr val="16243B"/>
                </a:solidFill>
                <a:effectLst/>
                <a:uLnTx/>
                <a:uFillTx/>
                <a:latin typeface="Aptos"/>
                <a:ea typeface="+mn-ea"/>
                <a:cs typeface="+mn-cs"/>
              </a:rPr>
              <a:t>Public speaking</a:t>
            </a:r>
            <a:endParaRPr kumimoji="0" lang="en-US" sz="1330" b="1" i="0" u="none" strike="noStrike" kern="1200" cap="none" spc="0" normalizeH="0" baseline="0" noProof="0" dirty="0">
              <a:ln>
                <a:noFill/>
              </a:ln>
              <a:solidFill>
                <a:prstClr val="black"/>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r>
              <a:rPr kumimoji="0" lang="en-US" sz="1330" b="1" i="0" u="none" strike="noStrike" kern="1200" cap="none" spc="0" normalizeH="0" baseline="0" noProof="0" dirty="0">
                <a:ln>
                  <a:noFill/>
                </a:ln>
                <a:solidFill>
                  <a:srgbClr val="16243B"/>
                </a:solidFill>
                <a:effectLst/>
                <a:uLnTx/>
                <a:uFillTx/>
                <a:latin typeface="Aptos"/>
                <a:ea typeface="+mn-ea"/>
                <a:cs typeface="+mn-cs"/>
              </a:rPr>
              <a:t>Technical presentation</a:t>
            </a:r>
            <a:endParaRPr kumimoji="0" lang="en-US" sz="1330" b="1" i="0" u="none" strike="noStrike" kern="1200" cap="none" spc="0" normalizeH="0" baseline="0" noProof="0" dirty="0">
              <a:ln>
                <a:noFill/>
              </a:ln>
              <a:solidFill>
                <a:prstClr val="black"/>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r>
              <a:rPr kumimoji="0" lang="en-US" sz="1330" b="1" i="0" u="none" strike="noStrike" kern="1200" cap="none" spc="0" normalizeH="0" baseline="0" noProof="0" dirty="0">
                <a:ln>
                  <a:noFill/>
                </a:ln>
                <a:solidFill>
                  <a:srgbClr val="16243B"/>
                </a:solidFill>
                <a:effectLst/>
                <a:uLnTx/>
                <a:uFillTx/>
                <a:latin typeface="Aptos"/>
                <a:ea typeface="+mn-ea"/>
                <a:cs typeface="+mn-cs"/>
              </a:rPr>
              <a:t>Client / stakeholder engagement</a:t>
            </a:r>
            <a:endParaRPr kumimoji="0" lang="en-US" sz="1330" b="1" i="0" u="none" strike="noStrike" kern="1200" cap="none" spc="0" normalizeH="0" baseline="0" noProof="0" dirty="0">
              <a:ln>
                <a:noFill/>
              </a:ln>
              <a:solidFill>
                <a:prstClr val="black"/>
              </a:solidFill>
              <a:effectLst/>
              <a:uLnTx/>
              <a:uFillTx/>
              <a:latin typeface="Aptos"/>
              <a:ea typeface="+mn-ea"/>
              <a:cs typeface="+mn-cs"/>
            </a:endParaRPr>
          </a:p>
          <a:p>
            <a:pPr marL="179070" marR="0" lvl="0" indent="-179070" algn="l" defTabSz="914400" rtl="0" eaLnBrk="1" fontAlgn="auto" latinLnBrk="0" hangingPunct="1">
              <a:lnSpc>
                <a:spcPct val="100000"/>
              </a:lnSpc>
              <a:spcBef>
                <a:spcPts val="0"/>
              </a:spcBef>
              <a:spcAft>
                <a:spcPts val="0"/>
              </a:spcAft>
              <a:buClrTx/>
              <a:buSzPct val="100000"/>
              <a:buFontTx/>
              <a:buChar char="•"/>
              <a:tabLst/>
              <a:defRPr/>
            </a:pPr>
            <a:r>
              <a:rPr kumimoji="0" lang="en-US" sz="1330" b="1" i="0" u="none" strike="noStrike" kern="1200" cap="none" spc="0" normalizeH="0" baseline="0" noProof="0" dirty="0">
                <a:ln>
                  <a:noFill/>
                </a:ln>
                <a:solidFill>
                  <a:srgbClr val="16243B"/>
                </a:solidFill>
                <a:effectLst/>
                <a:uLnTx/>
                <a:uFillTx/>
                <a:latin typeface="Aptos"/>
                <a:ea typeface="+mn-ea"/>
                <a:cs typeface="+mn-cs"/>
              </a:rPr>
              <a:t>Hybrid workshop facilitation</a:t>
            </a:r>
            <a:endParaRPr kumimoji="0" lang="en-US" sz="1330" b="1" i="0" u="none" strike="noStrike" kern="1200" cap="none" spc="0" normalizeH="0" baseline="0" noProof="0" dirty="0">
              <a:ln>
                <a:noFill/>
              </a:ln>
              <a:solidFill>
                <a:prstClr val="black"/>
              </a:solidFill>
              <a:effectLst/>
              <a:uLnTx/>
              <a:uFillTx/>
              <a:latin typeface="Aptos"/>
              <a:ea typeface="+mn-ea"/>
              <a:cs typeface="+mn-cs"/>
            </a:endParaRPr>
          </a:p>
        </p:txBody>
      </p:sp>
      <p:sp>
        <p:nvSpPr>
          <p:cNvPr id="10" name="Shape 7"/>
          <p:cNvSpPr/>
          <p:nvPr/>
        </p:nvSpPr>
        <p:spPr>
          <a:xfrm>
            <a:off x="4590288" y="1645920"/>
            <a:ext cx="420624" cy="420624"/>
          </a:xfrm>
          <a:prstGeom prst="ellipse">
            <a:avLst/>
          </a:prstGeom>
          <a:solidFill>
            <a:srgbClr val="EAF2FF"/>
          </a:solidFill>
          <a:ln w="12700">
            <a:solidFill>
              <a:srgbClr val="EAF2FF"/>
            </a:solidFill>
            <a:prstDash val="solid"/>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0872" y="1746504"/>
            <a:ext cx="219456" cy="219456"/>
          </a:xfrm>
          <a:prstGeom prst="rect">
            <a:avLst/>
          </a:prstGeom>
          <a:ln>
            <a:solidFill/>
          </a:ln>
        </p:spPr>
      </p:pic>
      <p:sp>
        <p:nvSpPr>
          <p:cNvPr id="12" name="Text 8"/>
          <p:cNvSpPr/>
          <p:nvPr/>
        </p:nvSpPr>
        <p:spPr>
          <a:xfrm>
            <a:off x="5120640" y="1682496"/>
            <a:ext cx="2523744" cy="310896"/>
          </a:xfrm>
          <a:prstGeom prst="rect">
            <a:avLst/>
          </a:prstGeom>
          <a:noFill/>
          <a:ln>
            <a:solidFill/>
          </a:ln>
        </p:spPr>
        <p:txBody>
          <a:bodyPr wrap="square" lIns="0" tIns="0" rIns="0" bIns="0" rtlCol="0" anchor="ctr">
            <a:normAutofit/>
          </a:bodyPr>
          <a:lstStyle/>
          <a:p>
            <a:pPr marL="0" indent="0">
              <a:buNone/>
            </a:pPr>
            <a:r>
              <a:rPr lang="en-US" sz="1420" b="1" dirty="0">
                <a:solidFill>
                  <a:srgbClr val="032B63"/>
                </a:solidFill>
              </a:rPr>
              <a:t>PROFESSIONAL PRACTICE</a:t>
            </a:r>
            <a:endParaRPr lang="en-US" sz="1420" dirty="0"/>
          </a:p>
        </p:txBody>
      </p:sp>
      <p:sp>
        <p:nvSpPr>
          <p:cNvPr id="14" name="Shape 10"/>
          <p:cNvSpPr/>
          <p:nvPr/>
        </p:nvSpPr>
        <p:spPr>
          <a:xfrm>
            <a:off x="7991856" y="1417320"/>
            <a:ext cx="3456432" cy="4251960"/>
          </a:xfrm>
          <a:prstGeom prst="roundRect">
            <a:avLst>
              <a:gd name="adj" fmla="val 1852"/>
            </a:avLst>
          </a:prstGeom>
          <a:solidFill>
            <a:srgbClr val="FFFFFF"/>
          </a:solidFill>
          <a:ln w="13970">
            <a:solidFill>
              <a:srgbClr val="D4E1F2"/>
            </a:solidFill>
            <a:prstDash val="solid"/>
          </a:ln>
          <a:effectLst>
            <a:outerShdw algn="bl" rotWithShape="0">
              <a:srgbClr val="000000">
                <a:alpha val="0"/>
              </a:srgbClr>
            </a:outerShdw>
          </a:effectLst>
        </p:spPr>
        <p:txBody>
          <a:bodyPr/>
          <a:lstStyle/>
          <a:p>
            <a:endParaRPr lang="en-US"/>
          </a:p>
        </p:txBody>
      </p:sp>
      <p:sp>
        <p:nvSpPr>
          <p:cNvPr id="15" name="Shape 11"/>
          <p:cNvSpPr/>
          <p:nvPr/>
        </p:nvSpPr>
        <p:spPr>
          <a:xfrm>
            <a:off x="8211312" y="1645920"/>
            <a:ext cx="420624" cy="420624"/>
          </a:xfrm>
          <a:prstGeom prst="ellipse">
            <a:avLst/>
          </a:prstGeom>
          <a:solidFill>
            <a:srgbClr val="F3F7FF"/>
          </a:solidFill>
          <a:ln w="12700">
            <a:solidFill>
              <a:srgbClr val="F3F7FF"/>
            </a:solidFill>
            <a:prstDash val="solid"/>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11896" y="1746504"/>
            <a:ext cx="219456" cy="219456"/>
          </a:xfrm>
          <a:prstGeom prst="rect">
            <a:avLst/>
          </a:prstGeom>
          <a:ln>
            <a:solidFill/>
          </a:ln>
        </p:spPr>
      </p:pic>
      <p:sp>
        <p:nvSpPr>
          <p:cNvPr id="17" name="Text 12"/>
          <p:cNvSpPr/>
          <p:nvPr/>
        </p:nvSpPr>
        <p:spPr>
          <a:xfrm>
            <a:off x="8741664" y="1682496"/>
            <a:ext cx="2523744" cy="310896"/>
          </a:xfrm>
          <a:prstGeom prst="rect">
            <a:avLst/>
          </a:prstGeom>
          <a:noFill/>
          <a:ln>
            <a:solidFill/>
          </a:ln>
        </p:spPr>
        <p:txBody>
          <a:bodyPr wrap="square" lIns="0" tIns="0" rIns="0" bIns="0" rtlCol="0" anchor="ctr">
            <a:normAutofit/>
          </a:bodyPr>
          <a:lstStyle/>
          <a:p>
            <a:pPr marL="0" indent="0">
              <a:buNone/>
            </a:pPr>
            <a:r>
              <a:rPr lang="en-US" sz="1420" b="1" dirty="0">
                <a:solidFill>
                  <a:srgbClr val="032B63"/>
                </a:solidFill>
              </a:rPr>
              <a:t>AUTHENTIC EXPERIENCE</a:t>
            </a:r>
            <a:endParaRPr lang="en-US" sz="1420" dirty="0"/>
          </a:p>
        </p:txBody>
      </p:sp>
      <p:sp>
        <p:nvSpPr>
          <p:cNvPr id="18" name="Text 13"/>
          <p:cNvSpPr/>
          <p:nvPr/>
        </p:nvSpPr>
        <p:spPr>
          <a:xfrm>
            <a:off x="8302752" y="2267712"/>
            <a:ext cx="2834640" cy="2834640"/>
          </a:xfrm>
          <a:prstGeom prst="rect">
            <a:avLst/>
          </a:prstGeom>
          <a:noFill/>
          <a:ln>
            <a:solidFill/>
          </a:ln>
        </p:spPr>
        <p:txBody>
          <a:bodyPr wrap="square" lIns="36576" tIns="18288" rIns="36576" bIns="18288" rtlCol="0" anchor="t">
            <a:normAutofit/>
          </a:bodyPr>
          <a:lstStyle/>
          <a:p>
            <a:pPr marL="179070" indent="-179070" algn="l">
              <a:buSzPct val="100000"/>
              <a:buChar char="•"/>
            </a:pPr>
            <a:r>
              <a:rPr sz="1330" dirty="0">
                <a:solidFill>
                  <a:srgbClr val="16243B"/>
                </a:solidFill>
              </a:rPr>
              <a:t>Real-world workshop experience</a:t>
            </a:r>
            <a:endParaRPr lang="en-US" sz="1330" dirty="0"/>
          </a:p>
          <a:p>
            <a:pPr algn="l"/>
            <a:r>
              <a:rPr sz="1330" dirty="0">
                <a:solidFill>
                  <a:srgbClr val="16243B"/>
                </a:solidFill>
              </a:rPr>
              <a:t>• Small-business cybersecurity </a:t>
            </a:r>
            <a:r>
              <a:rPr lang="en-US" sz="1330" dirty="0">
                <a:solidFill>
                  <a:srgbClr val="16243B"/>
                </a:solidFill>
              </a:rPr>
              <a:t>   </a:t>
            </a:r>
          </a:p>
          <a:p>
            <a:pPr algn="l"/>
            <a:r>
              <a:rPr lang="en-US" sz="1330" dirty="0">
                <a:solidFill>
                  <a:srgbClr val="16243B"/>
                </a:solidFill>
              </a:rPr>
              <a:t>    </a:t>
            </a:r>
            <a:r>
              <a:rPr sz="1330" dirty="0">
                <a:solidFill>
                  <a:srgbClr val="16243B"/>
                </a:solidFill>
              </a:rPr>
              <a:t>awareness</a:t>
            </a:r>
          </a:p>
          <a:p>
            <a:pPr algn="l"/>
            <a:r>
              <a:rPr sz="1330" dirty="0">
                <a:solidFill>
                  <a:srgbClr val="16243B"/>
                </a:solidFill>
              </a:rPr>
              <a:t>• Physical + cybersecurity awareness</a:t>
            </a:r>
          </a:p>
          <a:p>
            <a:pPr algn="l"/>
            <a:r>
              <a:rPr sz="1330" dirty="0">
                <a:solidFill>
                  <a:srgbClr val="16243B"/>
                </a:solidFill>
              </a:rPr>
              <a:t>• Working within scope and </a:t>
            </a:r>
            <a:endParaRPr lang="en-US" sz="1330" dirty="0">
              <a:solidFill>
                <a:srgbClr val="16243B"/>
              </a:solidFill>
            </a:endParaRPr>
          </a:p>
          <a:p>
            <a:pPr algn="l"/>
            <a:r>
              <a:rPr lang="en-US" sz="1330" dirty="0">
                <a:solidFill>
                  <a:srgbClr val="16243B"/>
                </a:solidFill>
              </a:rPr>
              <a:t>    </a:t>
            </a:r>
            <a:r>
              <a:rPr sz="1330" dirty="0">
                <a:solidFill>
                  <a:srgbClr val="16243B"/>
                </a:solidFill>
              </a:rPr>
              <a:t>escalation protocols</a:t>
            </a:r>
            <a:endParaRPr lang="en-US" sz="1330" dirty="0">
              <a:solidFill>
                <a:srgbClr val="16243B"/>
              </a:solidFill>
            </a:endParaRPr>
          </a:p>
          <a:p>
            <a:r>
              <a:rPr lang="en-US" sz="1330" dirty="0">
                <a:solidFill>
                  <a:srgbClr val="16243B"/>
                </a:solidFill>
              </a:rPr>
              <a:t>•</a:t>
            </a:r>
            <a:r>
              <a:rPr lang="en-US" sz="1330" dirty="0"/>
              <a:t> Documented work experience for </a:t>
            </a:r>
          </a:p>
          <a:p>
            <a:r>
              <a:rPr lang="en-US" sz="1330" dirty="0"/>
              <a:t>    résumés</a:t>
            </a:r>
            <a:endParaRPr sz="1330" dirty="0">
              <a:solidFill>
                <a:srgbClr val="16243B"/>
              </a:solidFill>
            </a:endParaRPr>
          </a:p>
        </p:txBody>
      </p:sp>
      <p:sp>
        <p:nvSpPr>
          <p:cNvPr id="19" name="Shape 14"/>
          <p:cNvSpPr/>
          <p:nvPr/>
        </p:nvSpPr>
        <p:spPr>
          <a:xfrm>
            <a:off x="1143000" y="5742432"/>
            <a:ext cx="9875520" cy="438912"/>
          </a:xfrm>
          <a:prstGeom prst="roundRect">
            <a:avLst>
              <a:gd name="adj" fmla="val 10417"/>
            </a:avLst>
          </a:prstGeom>
          <a:solidFill>
            <a:srgbClr val="FDEDD8"/>
          </a:solidFill>
          <a:ln w="12700">
            <a:solidFill>
              <a:srgbClr val="F0C3A1"/>
            </a:solidFill>
            <a:prstDash val="solid"/>
          </a:ln>
        </p:spPr>
        <p:txBody>
          <a:bodyPr/>
          <a:lstStyle/>
          <a:p>
            <a:endParaRPr lang="en-US"/>
          </a:p>
        </p:txBody>
      </p:sp>
      <p:sp>
        <p:nvSpPr>
          <p:cNvPr id="20" name="Text 15"/>
          <p:cNvSpPr/>
          <p:nvPr/>
        </p:nvSpPr>
        <p:spPr>
          <a:xfrm>
            <a:off x="1371600" y="5843016"/>
            <a:ext cx="9418320" cy="219456"/>
          </a:xfrm>
          <a:prstGeom prst="rect">
            <a:avLst/>
          </a:prstGeom>
          <a:noFill/>
          <a:ln>
            <a:solidFill/>
          </a:ln>
        </p:spPr>
        <p:txBody>
          <a:bodyPr wrap="square" lIns="0" tIns="0" rIns="0" bIns="0" rtlCol="0" anchor="ctr">
            <a:normAutofit/>
          </a:bodyPr>
          <a:lstStyle/>
          <a:p>
            <a:pPr marL="0" indent="0" algn="ctr">
              <a:buNone/>
            </a:pPr>
            <a:r>
              <a:rPr lang="en-US" sz="1240" b="1" dirty="0">
                <a:solidFill>
                  <a:srgbClr val="C66A14"/>
                </a:solidFill>
              </a:rPr>
              <a:t>Evaluation boundary: business assessment completions and follow-up were not collected as success measures for this initiative.</a:t>
            </a:r>
            <a:endParaRPr lang="en-US" sz="1240" dirty="0"/>
          </a:p>
        </p:txBody>
      </p:sp>
      <p:sp>
        <p:nvSpPr>
          <p:cNvPr id="21" name="Text 16"/>
          <p:cNvSpPr/>
          <p:nvPr/>
        </p:nvSpPr>
        <p:spPr>
          <a:xfrm>
            <a:off x="694944" y="6208776"/>
            <a:ext cx="10515600" cy="182880"/>
          </a:xfrm>
          <a:prstGeom prst="rect">
            <a:avLst/>
          </a:prstGeom>
          <a:noFill/>
          <a:ln>
            <a:solidFill/>
          </a:ln>
        </p:spPr>
        <p:txBody>
          <a:bodyPr wrap="square" lIns="0" tIns="0" rIns="0" bIns="0" rtlCol="0" anchor="ctr">
            <a:normAutofit/>
          </a:bodyPr>
          <a:lstStyle/>
          <a:p>
            <a:pPr marL="0" indent="0">
              <a:buNone/>
            </a:pPr>
            <a:r>
              <a:rPr lang="en-US" sz="850" i="1" dirty="0">
                <a:solidFill>
                  <a:srgbClr val="5B6D86"/>
                </a:solidFill>
              </a:rPr>
              <a:t>Case source: RW2 Cyber Liaison Case Study — Outcomes: What Liaisons Gained.</a:t>
            </a:r>
            <a:endParaRPr lang="en-US" sz="850" dirty="0"/>
          </a:p>
        </p:txBody>
      </p:sp>
      <p:sp>
        <p:nvSpPr>
          <p:cNvPr id="25"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17</a:t>
            </a:fld>
            <a:endParaRPr lang="en-US"/>
          </a:p>
        </p:txBody>
      </p:sp>
      <p:sp>
        <p:nvSpPr>
          <p:cNvPr id="26" name="Rounded Rectangle 25"/>
          <p:cNvSpPr/>
          <p:nvPr/>
        </p:nvSpPr>
        <p:spPr>
          <a:xfrm>
            <a:off x="8257031" y="4389120"/>
            <a:ext cx="2889504" cy="960120"/>
          </a:xfrm>
          <a:prstGeom prst="roundRect">
            <a:avLst/>
          </a:prstGeom>
          <a:solidFill>
            <a:srgbClr val="FFF2D5"/>
          </a:solidFill>
          <a:ln w="12700">
            <a:solidFill>
              <a:srgbClr val="F4B23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394192" y="4517136"/>
            <a:ext cx="2615184" cy="256032"/>
          </a:xfrm>
          <a:prstGeom prst="rect">
            <a:avLst/>
          </a:prstGeom>
          <a:noFill/>
          <a:ln>
            <a:solidFill/>
          </a:ln>
        </p:spPr>
        <p:txBody>
          <a:bodyPr wrap="square" lIns="54864" tIns="27432" rIns="54864" bIns="27432" anchor="t">
            <a:spAutoFit/>
          </a:bodyPr>
          <a:lstStyle/>
          <a:p>
            <a:pPr algn="ctr"/>
            <a:r>
              <a:rPr sz="1200" b="1">
                <a:solidFill>
                  <a:srgbClr val="032B63"/>
                </a:solidFill>
                <a:latin typeface="Aptos"/>
              </a:rPr>
              <a:t>PAID WORK EXPERIENCE</a:t>
            </a:r>
          </a:p>
        </p:txBody>
      </p:sp>
      <p:sp>
        <p:nvSpPr>
          <p:cNvPr id="28" name="TextBox 27"/>
          <p:cNvSpPr txBox="1"/>
          <p:nvPr/>
        </p:nvSpPr>
        <p:spPr>
          <a:xfrm>
            <a:off x="8394192" y="4791456"/>
            <a:ext cx="2615184" cy="384048"/>
          </a:xfrm>
          <a:prstGeom prst="rect">
            <a:avLst/>
          </a:prstGeom>
          <a:noFill/>
          <a:ln>
            <a:solidFill/>
          </a:ln>
        </p:spPr>
        <p:txBody>
          <a:bodyPr wrap="square" lIns="54864" tIns="27432" rIns="54864" bIns="27432" anchor="t">
            <a:spAutoFit/>
          </a:bodyPr>
          <a:lstStyle/>
          <a:p>
            <a:pPr algn="ctr"/>
            <a:r>
              <a:rPr sz="1000" b="0">
                <a:solidFill>
                  <a:srgbClr val="16243B"/>
                </a:solidFill>
                <a:latin typeface="Aptos"/>
              </a:rPr>
              <a:t>Stipends supported by Black Community Fund + ECMC Mini-Grant</a:t>
            </a:r>
          </a:p>
        </p:txBody>
      </p:sp>
      <p:pic>
        <p:nvPicPr>
          <p:cNvPr id="23" name="Picture 22">
            <a:extLst>
              <a:ext uri="{FF2B5EF4-FFF2-40B4-BE49-F238E27FC236}">
                <a16:creationId xmlns:a16="http://schemas.microsoft.com/office/drawing/2014/main" id="{F8DADD92-AF00-0228-8DD3-7FC890EDD035}"/>
              </a:ext>
            </a:extLst>
          </p:cNvPr>
          <p:cNvPicPr>
            <a:picLocks noChangeAspect="1"/>
          </p:cNvPicPr>
          <p:nvPr/>
        </p:nvPicPr>
        <p:blipFill>
          <a:blip r:embed="rId6">
            <a:alphaModFix amt="50000"/>
          </a:blip>
          <a:stretch>
            <a:fillRect/>
          </a:stretch>
        </p:blipFill>
        <p:spPr>
          <a:xfrm>
            <a:off x="4370832" y="1417320"/>
            <a:ext cx="3493008" cy="4251960"/>
          </a:xfrm>
          <a:prstGeom prst="rect">
            <a:avLst/>
          </a:prstGeom>
        </p:spPr>
      </p:pic>
      <p:sp>
        <p:nvSpPr>
          <p:cNvPr id="22" name="Text 5">
            <a:extLst>
              <a:ext uri="{FF2B5EF4-FFF2-40B4-BE49-F238E27FC236}">
                <a16:creationId xmlns:a16="http://schemas.microsoft.com/office/drawing/2014/main" id="{A193F86B-610C-0533-6B02-F22437F7A359}"/>
              </a:ext>
            </a:extLst>
          </p:cNvPr>
          <p:cNvSpPr/>
          <p:nvPr/>
        </p:nvSpPr>
        <p:spPr>
          <a:xfrm>
            <a:off x="1060704" y="2267712"/>
            <a:ext cx="2834640" cy="2834640"/>
          </a:xfrm>
          <a:prstGeom prst="rect">
            <a:avLst/>
          </a:prstGeom>
          <a:noFill/>
          <a:ln>
            <a:solidFill/>
          </a:ln>
        </p:spPr>
        <p:txBody>
          <a:bodyPr wrap="square" lIns="36576" tIns="36576" rIns="36576" bIns="36576" rtlCol="0" anchor="t">
            <a:normAutofit/>
          </a:bodyPr>
          <a:lstStyle/>
          <a:p>
            <a:pPr algn="l">
              <a:buSzPct val="100000"/>
            </a:pPr>
            <a:r>
              <a:rPr sz="1330" b="0" dirty="0">
                <a:solidFill>
                  <a:srgbClr val="1F2D3D"/>
                </a:solidFill>
              </a:rPr>
              <a:t>Risk identification</a:t>
            </a:r>
            <a:r>
              <a:rPr lang="en-US" sz="1330" b="0" dirty="0">
                <a:solidFill>
                  <a:srgbClr val="1F2D3D"/>
                </a:solidFill>
              </a:rPr>
              <a:t> . . .</a:t>
            </a:r>
          </a:p>
          <a:p>
            <a:pPr>
              <a:buSzPct val="100000"/>
            </a:pPr>
            <a:r>
              <a:rPr lang="en-US" sz="1330" dirty="0">
                <a:solidFill>
                  <a:srgbClr val="16243B"/>
                </a:solidFill>
              </a:rPr>
              <a:t>•  </a:t>
            </a:r>
            <a:r>
              <a:rPr sz="1330" b="0" dirty="0">
                <a:solidFill>
                  <a:srgbClr val="1F2D3D"/>
                </a:solidFill>
              </a:rPr>
              <a:t>Phishing </a:t>
            </a:r>
            <a:endParaRPr lang="en-US" sz="1330" b="0" dirty="0">
              <a:solidFill>
                <a:srgbClr val="1F2D3D"/>
              </a:solidFill>
            </a:endParaRPr>
          </a:p>
          <a:p>
            <a:pPr>
              <a:buSzPct val="100000"/>
            </a:pPr>
            <a:r>
              <a:rPr lang="en-US" sz="1330" dirty="0">
                <a:solidFill>
                  <a:srgbClr val="16243B"/>
                </a:solidFill>
              </a:rPr>
              <a:t>•  </a:t>
            </a:r>
            <a:r>
              <a:rPr sz="1330" b="0" dirty="0">
                <a:solidFill>
                  <a:srgbClr val="1F2D3D"/>
                </a:solidFill>
              </a:rPr>
              <a:t>MFA &amp; password security</a:t>
            </a:r>
            <a:endParaRPr lang="en-US" sz="1330" b="0" dirty="0">
              <a:solidFill>
                <a:srgbClr val="1F2D3D"/>
              </a:solidFill>
            </a:endParaRPr>
          </a:p>
          <a:p>
            <a:pPr>
              <a:buSzPct val="100000"/>
            </a:pPr>
            <a:r>
              <a:rPr lang="en-US" sz="1330" dirty="0">
                <a:solidFill>
                  <a:srgbClr val="16243B"/>
                </a:solidFill>
              </a:rPr>
              <a:t>•  </a:t>
            </a:r>
            <a:r>
              <a:rPr sz="1330" b="0" dirty="0">
                <a:solidFill>
                  <a:srgbClr val="1F2D3D"/>
                </a:solidFill>
              </a:rPr>
              <a:t>Vendor / third-party risk</a:t>
            </a:r>
            <a:endParaRPr lang="en-US" sz="1330" b="0" dirty="0">
              <a:solidFill>
                <a:srgbClr val="1F2D3D"/>
              </a:solidFill>
            </a:endParaRPr>
          </a:p>
          <a:p>
            <a:pPr>
              <a:buSzPct val="100000"/>
            </a:pPr>
            <a:r>
              <a:rPr lang="en-US" sz="1330" dirty="0">
                <a:solidFill>
                  <a:srgbClr val="16243B"/>
                </a:solidFill>
              </a:rPr>
              <a:t>•  </a:t>
            </a:r>
            <a:r>
              <a:rPr sz="1330" b="0" dirty="0">
                <a:solidFill>
                  <a:srgbClr val="1F2D3D"/>
                </a:solidFill>
              </a:rPr>
              <a:t>Incident-response fundamentals</a:t>
            </a:r>
            <a:endParaRPr lang="en-US" sz="1330" b="0" dirty="0">
              <a:solidFill>
                <a:srgbClr val="1F2D3D"/>
              </a:solidFill>
            </a:endParaRPr>
          </a:p>
          <a:p>
            <a:pPr>
              <a:buSzPct val="100000"/>
            </a:pPr>
            <a:r>
              <a:rPr lang="en-US" sz="1330" dirty="0">
                <a:solidFill>
                  <a:srgbClr val="16243B"/>
                </a:solidFill>
              </a:rPr>
              <a:t>•  </a:t>
            </a:r>
            <a:r>
              <a:rPr sz="1330" b="0" dirty="0">
                <a:solidFill>
                  <a:srgbClr val="1F2D3D"/>
                </a:solidFill>
              </a:rPr>
              <a:t>Structured assessment &amp; action </a:t>
            </a:r>
            <a:endParaRPr lang="en-US" sz="1330" b="0" dirty="0">
              <a:solidFill>
                <a:srgbClr val="1F2D3D"/>
              </a:solidFill>
            </a:endParaRPr>
          </a:p>
          <a:p>
            <a:pPr>
              <a:buSzPct val="100000"/>
            </a:pPr>
            <a:r>
              <a:rPr lang="en-US" sz="1330" dirty="0">
                <a:solidFill>
                  <a:srgbClr val="1F2D3D"/>
                </a:solidFill>
              </a:rPr>
              <a:t>    </a:t>
            </a:r>
            <a:r>
              <a:rPr sz="1330" b="0" dirty="0">
                <a:solidFill>
                  <a:srgbClr val="1F2D3D"/>
                </a:solidFill>
              </a:rPr>
              <a:t>planning</a:t>
            </a:r>
            <a:endParaRPr lang="en-US" sz="141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900" b="0" i="0" u="none" strike="noStrike" kern="1200" cap="none" spc="0" normalizeH="0" baseline="0" noProof="0">
                <a:ln>
                  <a:noFill/>
                </a:ln>
                <a:solidFill>
                  <a:srgbClr val="65717E"/>
                </a:solidFill>
                <a:effectLst/>
                <a:uLnTx/>
                <a:uFillTx/>
                <a:latin typeface="Apto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a:ln>
                <a:noFill/>
              </a:ln>
              <a:solidFill>
                <a:srgbClr val="65717E"/>
              </a:solidFill>
              <a:effectLst/>
              <a:uLnTx/>
              <a:uFillTx/>
              <a:latin typeface="Aptos"/>
            </a:endParaRPr>
          </a:p>
        </p:txBody>
      </p:sp>
      <p:sp>
        <p:nvSpPr>
          <p:cNvPr id="26" name="TextBox 25"/>
          <p:cNvSpPr txBox="1"/>
          <p:nvPr/>
        </p:nvSpPr>
        <p:spPr>
          <a:xfrm>
            <a:off x="116540" y="345507"/>
            <a:ext cx="12003741" cy="406265"/>
          </a:xfrm>
          <a:prstGeom prst="rect">
            <a:avLst/>
          </a:prstGeom>
          <a:noFill/>
          <a:ln w="3175">
            <a:solidFill>
              <a:schemeClr val="tx1"/>
            </a:solidFill>
          </a:ln>
        </p:spPr>
        <p:txBody>
          <a:bodyPr wrap="square" lIns="36576" tIns="18288" rIns="36576" bIns="18288"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B4F6B"/>
                </a:solidFill>
                <a:effectLst/>
                <a:uLnTx/>
                <a:uFillTx/>
                <a:latin typeface="Aptos"/>
                <a:ea typeface="+mn-ea"/>
                <a:cs typeface="+mn-cs"/>
              </a:rPr>
              <a:t>What the Research Suggests—and What Our Case Adds: Three Levels of WBL Capacity</a:t>
            </a:r>
            <a:endParaRPr kumimoji="0" sz="2400" b="1" i="0" u="none" strike="noStrike" kern="1200" cap="none" spc="0" normalizeH="0" baseline="0" noProof="0" dirty="0">
              <a:ln>
                <a:noFill/>
              </a:ln>
              <a:solidFill>
                <a:srgbClr val="3B4F6B"/>
              </a:solidFill>
              <a:effectLst/>
              <a:uLnTx/>
              <a:uFillTx/>
              <a:latin typeface="Aptos Display"/>
              <a:ea typeface="+mn-ea"/>
              <a:cs typeface="+mn-cs"/>
            </a:endParaRPr>
          </a:p>
        </p:txBody>
      </p:sp>
      <p:sp>
        <p:nvSpPr>
          <p:cNvPr id="27" name="TextBox 26"/>
          <p:cNvSpPr txBox="1"/>
          <p:nvPr/>
        </p:nvSpPr>
        <p:spPr>
          <a:xfrm>
            <a:off x="676656" y="940756"/>
            <a:ext cx="10652760" cy="384048"/>
          </a:xfrm>
          <a:prstGeom prst="rect">
            <a:avLst/>
          </a:prstGeom>
          <a:noFill/>
        </p:spPr>
        <p:txBody>
          <a:bodyPr wrap="square" lIns="36576" tIns="18288" rIns="36576" bIns="18288"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5B6D86"/>
                </a:solidFill>
                <a:effectLst/>
                <a:uLnTx/>
                <a:uFillTx/>
                <a:latin typeface="Aptos"/>
                <a:ea typeface="+mn-ea"/>
                <a:cs typeface="+mn-cs"/>
              </a:rPr>
              <a:t>Staff and learner capacity can help institutions create, support, and gradually expand authentic WBL opportunities — especially for working adults.</a:t>
            </a:r>
          </a:p>
        </p:txBody>
      </p:sp>
      <p:sp>
        <p:nvSpPr>
          <p:cNvPr id="28" name="Rounded Rectangle 27"/>
          <p:cNvSpPr/>
          <p:nvPr/>
        </p:nvSpPr>
        <p:spPr>
          <a:xfrm>
            <a:off x="594360" y="1417320"/>
            <a:ext cx="3154680" cy="3822191"/>
          </a:xfrm>
          <a:prstGeom prst="roundRect">
            <a:avLst/>
          </a:prstGeom>
          <a:solidFill>
            <a:srgbClr val="FFFFFF"/>
          </a:solidFill>
          <a:ln w="12700">
            <a:solidFill>
              <a:srgbClr val="C9D9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9" name="Rectangle 28"/>
          <p:cNvSpPr/>
          <p:nvPr/>
        </p:nvSpPr>
        <p:spPr>
          <a:xfrm>
            <a:off x="594360" y="1417320"/>
            <a:ext cx="3154680" cy="475488"/>
          </a:xfrm>
          <a:prstGeom prst="rect">
            <a:avLst/>
          </a:prstGeom>
          <a:solidFill>
            <a:srgbClr val="032B63"/>
          </a:solidFill>
          <a:ln w="12700">
            <a:solidFill>
              <a:srgbClr val="032B63"/>
            </a:solidFill>
          </a:ln>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dirty="0">
                <a:ln>
                  <a:noFill/>
                </a:ln>
                <a:solidFill>
                  <a:srgbClr val="FFFFFF"/>
                </a:solidFill>
                <a:effectLst/>
                <a:uLnTx/>
                <a:uFillTx/>
                <a:latin typeface="Aptos"/>
                <a:ea typeface="+mn-ea"/>
                <a:cs typeface="+mn-cs"/>
              </a:rPr>
              <a:t>STAFF CAPACITY</a:t>
            </a:r>
          </a:p>
        </p:txBody>
      </p:sp>
      <p:sp>
        <p:nvSpPr>
          <p:cNvPr id="30" name="TextBox 29"/>
          <p:cNvSpPr txBox="1"/>
          <p:nvPr/>
        </p:nvSpPr>
        <p:spPr>
          <a:xfrm>
            <a:off x="841248" y="2048256"/>
            <a:ext cx="2688336" cy="1637371"/>
          </a:xfrm>
          <a:prstGeom prst="rect">
            <a:avLst/>
          </a:prstGeom>
          <a:noFill/>
        </p:spPr>
        <p:txBody>
          <a:bodyPr wrap="square" lIns="36576" tIns="18288" rIns="36576" bIns="18288"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6243B"/>
                </a:solidFill>
                <a:effectLst/>
                <a:uLnTx/>
                <a:uFillTx/>
                <a:latin typeface="Aptos"/>
                <a:ea typeface="+mn-ea"/>
                <a:cs typeface="+mn-cs"/>
              </a:rPr>
              <a:t>• Dual professionalism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6243B"/>
                </a:solidFill>
                <a:effectLst/>
                <a:uLnTx/>
                <a:uFillTx/>
                <a:latin typeface="Aptos"/>
                <a:ea typeface="+mn-ea"/>
                <a:cs typeface="+mn-cs"/>
              </a:rPr>
              <a:t>• Industry currency &amp; organizational engagement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6243B"/>
                </a:solidFill>
                <a:effectLst/>
                <a:uLnTx/>
                <a:uFillTx/>
                <a:latin typeface="Aptos"/>
                <a:ea typeface="+mn-ea"/>
                <a:cs typeface="+mn-cs"/>
              </a:rPr>
              <a:t>• Curriculum translation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6243B"/>
                </a:solidFill>
                <a:effectLst/>
                <a:uLnTx/>
                <a:uFillTx/>
                <a:latin typeface="Aptos"/>
                <a:ea typeface="+mn-ea"/>
                <a:cs typeface="+mn-cs"/>
              </a:rPr>
              <a:t>• Coaching, supervision &amp; quality assurance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6243B"/>
                </a:solidFill>
                <a:effectLst/>
                <a:uLnTx/>
                <a:uFillTx/>
                <a:latin typeface="Aptos"/>
                <a:ea typeface="+mn-ea"/>
                <a:cs typeface="+mn-cs"/>
              </a:rPr>
              <a:t>• Partnership coordination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16243B"/>
                </a:solidFill>
                <a:effectLst/>
                <a:uLnTx/>
                <a:uFillTx/>
                <a:latin typeface="Aptos"/>
                <a:ea typeface="+mn-ea"/>
                <a:cs typeface="+mn-cs"/>
              </a:rPr>
              <a:t>• Capacity to train others</a:t>
            </a:r>
          </a:p>
        </p:txBody>
      </p:sp>
      <p:sp>
        <p:nvSpPr>
          <p:cNvPr id="31" name="Rounded Rectangle 30"/>
          <p:cNvSpPr/>
          <p:nvPr/>
        </p:nvSpPr>
        <p:spPr>
          <a:xfrm>
            <a:off x="804672" y="4434840"/>
            <a:ext cx="2724912" cy="566928"/>
          </a:xfrm>
          <a:prstGeom prst="roundRect">
            <a:avLst/>
          </a:prstGeom>
          <a:solidFill>
            <a:srgbClr val="EAF2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5B6D86"/>
                </a:solidFill>
                <a:effectLst/>
                <a:uLnTx/>
                <a:uFillTx/>
                <a:latin typeface="Aptos"/>
                <a:ea typeface="+mn-ea"/>
                <a:cs typeface="+mn-cs"/>
              </a:rPr>
              <a:t>Research theme: Staff need both instructional and occupational capacity to support authentic WBL.</a:t>
            </a:r>
          </a:p>
        </p:txBody>
      </p:sp>
      <p:sp>
        <p:nvSpPr>
          <p:cNvPr id="32" name="Chevron 31"/>
          <p:cNvSpPr/>
          <p:nvPr/>
        </p:nvSpPr>
        <p:spPr>
          <a:xfrm>
            <a:off x="3904487" y="2834640"/>
            <a:ext cx="502920" cy="566928"/>
          </a:xfrm>
          <a:prstGeom prst="chevron">
            <a:avLst/>
          </a:prstGeom>
          <a:solidFill>
            <a:srgbClr val="F4B2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3" name="TextBox 32"/>
          <p:cNvSpPr txBox="1"/>
          <p:nvPr/>
        </p:nvSpPr>
        <p:spPr>
          <a:xfrm>
            <a:off x="3822191" y="3456432"/>
            <a:ext cx="713232" cy="274320"/>
          </a:xfrm>
          <a:prstGeom prst="rect">
            <a:avLst/>
          </a:prstGeom>
          <a:noFill/>
        </p:spPr>
        <p:txBody>
          <a:bodyPr wrap="square" lIns="36576" tIns="18288" rIns="36576" bIns="1828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032B63"/>
                </a:solidFill>
                <a:effectLst/>
                <a:uLnTx/>
                <a:uFillTx/>
                <a:latin typeface="Aptos"/>
                <a:ea typeface="+mn-ea"/>
                <a:cs typeface="+mn-cs"/>
              </a:rPr>
              <a:t>supports</a:t>
            </a:r>
          </a:p>
        </p:txBody>
      </p:sp>
      <p:sp>
        <p:nvSpPr>
          <p:cNvPr id="34" name="Rounded Rectangle 33"/>
          <p:cNvSpPr/>
          <p:nvPr/>
        </p:nvSpPr>
        <p:spPr>
          <a:xfrm>
            <a:off x="4590288" y="1417320"/>
            <a:ext cx="3154680" cy="3822191"/>
          </a:xfrm>
          <a:prstGeom prst="roundRect">
            <a:avLst/>
          </a:prstGeom>
          <a:solidFill>
            <a:srgbClr val="FFFFFF"/>
          </a:solidFill>
          <a:ln w="12700">
            <a:solidFill>
              <a:srgbClr val="C9D9F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5" name="Rectangle 34"/>
          <p:cNvSpPr/>
          <p:nvPr/>
        </p:nvSpPr>
        <p:spPr>
          <a:xfrm>
            <a:off x="4590288" y="1417320"/>
            <a:ext cx="3154680" cy="475488"/>
          </a:xfrm>
          <a:prstGeom prst="rect">
            <a:avLst/>
          </a:prstGeom>
          <a:solidFill>
            <a:srgbClr val="0647A7"/>
          </a:solidFill>
          <a:ln w="12700">
            <a:solidFill>
              <a:srgbClr val="0647A7"/>
            </a:solidFill>
          </a:ln>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FFFFF"/>
                </a:solidFill>
                <a:effectLst/>
                <a:uLnTx/>
                <a:uFillTx/>
                <a:latin typeface="Aptos"/>
                <a:ea typeface="+mn-ea"/>
                <a:cs typeface="+mn-cs"/>
              </a:rPr>
              <a:t>LEARNER CAPACITY</a:t>
            </a:r>
          </a:p>
        </p:txBody>
      </p:sp>
      <p:sp>
        <p:nvSpPr>
          <p:cNvPr id="36" name="TextBox 35"/>
          <p:cNvSpPr txBox="1"/>
          <p:nvPr/>
        </p:nvSpPr>
        <p:spPr>
          <a:xfrm>
            <a:off x="4837176" y="2048256"/>
            <a:ext cx="2688336" cy="1674305"/>
          </a:xfrm>
          <a:prstGeom prst="rect">
            <a:avLst/>
          </a:prstGeom>
          <a:noFill/>
        </p:spPr>
        <p:txBody>
          <a:bodyPr wrap="square" lIns="36576" tIns="36576" rIns="36576" bIns="36576"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1F2D3D"/>
                </a:solidFill>
                <a:effectLst/>
                <a:uLnTx/>
                <a:uFillTx/>
                <a:latin typeface="Aptos"/>
                <a:ea typeface="+mn-ea"/>
                <a:cs typeface="+mn-cs"/>
              </a:rPr>
              <a:t>• Apply technical learning in authentic settings</a:t>
            </a:r>
            <a:endParaRPr kumimoji="0" lang="en-US" sz="1300" b="0" i="0" u="none" strike="noStrike" kern="1200" cap="none" spc="0" normalizeH="0" baseline="0" noProof="0" dirty="0">
              <a:ln>
                <a:noFill/>
              </a:ln>
              <a:solidFill>
                <a:srgbClr val="1F2D3D"/>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1F2D3D"/>
                </a:solidFill>
                <a:effectLst/>
                <a:uLnTx/>
                <a:uFillTx/>
                <a:latin typeface="Aptos"/>
                <a:ea typeface="+mn-ea"/>
                <a:cs typeface="+mn-cs"/>
              </a:rPr>
              <a:t>• Communicate in plain language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1F2D3D"/>
                </a:solidFill>
                <a:effectLst/>
                <a:uLnTx/>
                <a:uFillTx/>
                <a:latin typeface="Aptos"/>
                <a:ea typeface="+mn-ea"/>
                <a:cs typeface="+mn-cs"/>
              </a:rPr>
              <a:t>• Exercise professional judgment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1F2D3D"/>
                </a:solidFill>
                <a:effectLst/>
                <a:uLnTx/>
                <a:uFillTx/>
                <a:latin typeface="Aptos"/>
                <a:ea typeface="+mn-ea"/>
                <a:cs typeface="+mn-cs"/>
              </a:rPr>
              <a:t>• Engage organizations professionally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1F2D3D"/>
                </a:solidFill>
                <a:effectLst/>
                <a:uLnTx/>
                <a:uFillTx/>
                <a:latin typeface="Aptos"/>
                <a:ea typeface="+mn-ea"/>
                <a:cs typeface="+mn-cs"/>
              </a:rPr>
              <a:t>• Recognize boundaries &amp; escalate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1F2D3D"/>
                </a:solidFill>
                <a:effectLst/>
                <a:uLnTx/>
                <a:uFillTx/>
                <a:latin typeface="Aptos"/>
                <a:ea typeface="+mn-ea"/>
                <a:cs typeface="+mn-cs"/>
              </a:rPr>
              <a:t>• Progress to greater responsibility</a:t>
            </a:r>
          </a:p>
        </p:txBody>
      </p:sp>
      <p:sp>
        <p:nvSpPr>
          <p:cNvPr id="37" name="Rounded Rectangle 36"/>
          <p:cNvSpPr/>
          <p:nvPr/>
        </p:nvSpPr>
        <p:spPr>
          <a:xfrm>
            <a:off x="4800600" y="4434840"/>
            <a:ext cx="2724912" cy="566928"/>
          </a:xfrm>
          <a:prstGeom prst="roundRect">
            <a:avLst/>
          </a:prstGeom>
          <a:solidFill>
            <a:srgbClr val="EAF2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3B4F6B"/>
                </a:solidFill>
                <a:effectLst/>
                <a:uLnTx/>
                <a:uFillTx/>
                <a:latin typeface="Aptos "/>
                <a:ea typeface="+mn-ea"/>
                <a:cs typeface="+mn-cs"/>
              </a:rPr>
              <a:t>Adult-learner lens: Strong partnerships and dedicated coordination support persistence and progression.</a:t>
            </a:r>
            <a:endParaRPr kumimoji="0" sz="950" b="0" i="0" u="none" strike="noStrike" kern="1200" cap="none" spc="0" normalizeH="0" baseline="0" noProof="0" dirty="0">
              <a:ln>
                <a:noFill/>
              </a:ln>
              <a:solidFill>
                <a:srgbClr val="3B4F6B"/>
              </a:solidFill>
              <a:effectLst/>
              <a:uLnTx/>
              <a:uFillTx/>
              <a:latin typeface="Aptos "/>
              <a:ea typeface="+mn-ea"/>
              <a:cs typeface="+mn-cs"/>
            </a:endParaRPr>
          </a:p>
        </p:txBody>
      </p:sp>
      <p:sp>
        <p:nvSpPr>
          <p:cNvPr id="38" name="Chevron 37"/>
          <p:cNvSpPr/>
          <p:nvPr/>
        </p:nvSpPr>
        <p:spPr>
          <a:xfrm>
            <a:off x="7909560" y="2834640"/>
            <a:ext cx="502920" cy="566928"/>
          </a:xfrm>
          <a:prstGeom prst="chevron">
            <a:avLst/>
          </a:prstGeom>
          <a:solidFill>
            <a:srgbClr val="F4B2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9" name="TextBox 38"/>
          <p:cNvSpPr txBox="1"/>
          <p:nvPr/>
        </p:nvSpPr>
        <p:spPr>
          <a:xfrm>
            <a:off x="7836408" y="3401568"/>
            <a:ext cx="694944" cy="384048"/>
          </a:xfrm>
          <a:prstGeom prst="rect">
            <a:avLst/>
          </a:prstGeom>
          <a:noFill/>
        </p:spPr>
        <p:txBody>
          <a:bodyPr wrap="square" lIns="36576" tIns="18288" rIns="36576" bIns="1828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a:ln>
                  <a:noFill/>
                </a:ln>
                <a:solidFill>
                  <a:srgbClr val="032B63"/>
                </a:solidFill>
                <a:effectLst/>
                <a:uLnTx/>
                <a:uFillTx/>
                <a:latin typeface="Aptos"/>
                <a:ea typeface="+mn-ea"/>
                <a:cs typeface="+mn-cs"/>
              </a:rPr>
              <a:t>can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a:ln>
                  <a:noFill/>
                </a:ln>
                <a:solidFill>
                  <a:srgbClr val="032B63"/>
                </a:solidFill>
                <a:effectLst/>
                <a:uLnTx/>
                <a:uFillTx/>
                <a:latin typeface="Aptos"/>
                <a:ea typeface="+mn-ea"/>
                <a:cs typeface="+mn-cs"/>
              </a:rPr>
              <a:t>expand</a:t>
            </a:r>
          </a:p>
        </p:txBody>
      </p:sp>
      <p:sp>
        <p:nvSpPr>
          <p:cNvPr id="40" name="Rounded Rectangle 39"/>
          <p:cNvSpPr/>
          <p:nvPr/>
        </p:nvSpPr>
        <p:spPr>
          <a:xfrm>
            <a:off x="8567928" y="1417320"/>
            <a:ext cx="2999232" cy="3822191"/>
          </a:xfrm>
          <a:prstGeom prst="roundRect">
            <a:avLst/>
          </a:prstGeom>
          <a:solidFill>
            <a:srgbClr val="FFF2D5"/>
          </a:solidFill>
          <a:ln w="12700">
            <a:solidFill>
              <a:srgbClr val="F0C96A"/>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41" name="TextBox 40"/>
          <p:cNvSpPr txBox="1"/>
          <p:nvPr/>
        </p:nvSpPr>
        <p:spPr>
          <a:xfrm>
            <a:off x="8851392" y="1627632"/>
            <a:ext cx="2395728" cy="512064"/>
          </a:xfrm>
          <a:prstGeom prst="rect">
            <a:avLst/>
          </a:prstGeom>
          <a:noFill/>
        </p:spPr>
        <p:txBody>
          <a:bodyPr wrap="square" lIns="36576" tIns="18288" rIns="36576" bIns="18288"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32B63"/>
                </a:solidFill>
                <a:effectLst/>
                <a:uLnTx/>
                <a:uFillTx/>
                <a:latin typeface="Aptos Display"/>
                <a:ea typeface="+mn-ea"/>
                <a:cs typeface="+mn-cs"/>
              </a:rPr>
              <a:t>FROM CAPACITY 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32B63"/>
                </a:solidFill>
                <a:effectLst/>
                <a:uLnTx/>
                <a:uFillTx/>
                <a:latin typeface="Aptos Display"/>
                <a:ea typeface="+mn-ea"/>
                <a:cs typeface="+mn-cs"/>
              </a:rPr>
              <a:t>MORE WBL</a:t>
            </a:r>
          </a:p>
        </p:txBody>
      </p:sp>
      <p:sp>
        <p:nvSpPr>
          <p:cNvPr id="42" name="TextBox 41"/>
          <p:cNvSpPr txBox="1"/>
          <p:nvPr/>
        </p:nvSpPr>
        <p:spPr>
          <a:xfrm>
            <a:off x="8851392" y="2395728"/>
            <a:ext cx="2395728" cy="1037207"/>
          </a:xfrm>
          <a:prstGeom prst="rect">
            <a:avLst/>
          </a:prstGeom>
          <a:noFill/>
        </p:spPr>
        <p:txBody>
          <a:bodyPr wrap="square" lIns="36576" tIns="18288" rIns="36576" bIns="18288"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1F2B3E"/>
                </a:solidFill>
                <a:effectLst/>
                <a:uLnTx/>
                <a:uFillTx/>
                <a:latin typeface="Aptos"/>
                <a:ea typeface="+mn-ea"/>
                <a:cs typeface="+mn-cs"/>
              </a:rPr>
              <a:t>CYBER CONVERSATIONS: FINDING + CREATING WBL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50" b="1" i="0" u="none" strike="noStrike" kern="1200" cap="none" spc="0" normalizeH="0" baseline="0" noProof="0">
              <a:ln>
                <a:noFill/>
              </a:ln>
              <a:solidFill>
                <a:srgbClr val="1F2B3E"/>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1F2B3E"/>
                </a:solidFill>
                <a:effectLst/>
                <a:uLnTx/>
                <a:uFillTx/>
                <a:latin typeface="Aptos"/>
                <a:ea typeface="+mn-ea"/>
                <a:cs typeface="+mn-cs"/>
              </a:rPr>
              <a:t>FIND WBL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1F2B3E"/>
                </a:solidFill>
                <a:effectLst/>
                <a:uLnTx/>
                <a:uFillTx/>
                <a:latin typeface="Aptos"/>
                <a:ea typeface="+mn-ea"/>
                <a:cs typeface="+mn-cs"/>
              </a:rPr>
              <a:t>Organizations provide authentic work.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50" b="0" i="0" u="none" strike="noStrike" kern="1200" cap="none" spc="0" normalizeH="0" baseline="0" noProof="0">
              <a:ln>
                <a:noFill/>
              </a:ln>
              <a:solidFill>
                <a:srgbClr val="1F2B3E"/>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1F2B3E"/>
                </a:solidFill>
                <a:effectLst/>
                <a:uLnTx/>
                <a:uFillTx/>
                <a:latin typeface="Aptos"/>
                <a:ea typeface="+mn-ea"/>
                <a:cs typeface="+mn-cs"/>
              </a:rPr>
              <a:t>CREATE WBL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1F2B3E"/>
                </a:solidFill>
                <a:effectLst/>
                <a:uLnTx/>
                <a:uFillTx/>
                <a:latin typeface="Aptos"/>
                <a:ea typeface="+mn-ea"/>
                <a:cs typeface="+mn-cs"/>
              </a:rPr>
              <a:t>Awareness, readiness &amp; consulting work can create supervised learner roles.</a:t>
            </a:r>
          </a:p>
        </p:txBody>
      </p:sp>
      <p:sp>
        <p:nvSpPr>
          <p:cNvPr id="43" name="Rounded Rectangle 42"/>
          <p:cNvSpPr/>
          <p:nvPr/>
        </p:nvSpPr>
        <p:spPr>
          <a:xfrm>
            <a:off x="8851392" y="4429976"/>
            <a:ext cx="2487168" cy="603504"/>
          </a:xfrm>
          <a:prstGeom prst="roundRect">
            <a:avLst/>
          </a:prstGeom>
          <a:solidFill>
            <a:srgbClr val="FFF7E7"/>
          </a:solidFill>
          <a:ln w="12700">
            <a:solidFill>
              <a:srgbClr val="F4B23A"/>
            </a:solidFill>
          </a:ln>
        </p:spPr>
        <p:style>
          <a:lnRef idx="1">
            <a:schemeClr val="accent1"/>
          </a:lnRef>
          <a:fillRef idx="3">
            <a:schemeClr val="accent1"/>
          </a:fillRef>
          <a:effectRef idx="2">
            <a:schemeClr val="accent1"/>
          </a:effectRef>
          <a:fontRef idx="minor">
            <a:schemeClr val="lt1"/>
          </a:fontRef>
        </p:style>
        <p:txBody>
          <a:bodyPr wrap="square" lIns="36576" tIns="18288" rIns="36576" bIns="18288"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a:ln>
                  <a:noFill/>
                </a:ln>
                <a:solidFill>
                  <a:srgbClr val="C66A14"/>
                </a:solidFill>
                <a:effectLst/>
                <a:uLnTx/>
                <a:uFillTx/>
                <a:latin typeface="Aptos"/>
                <a:ea typeface="+mn-ea"/>
                <a:cs typeface="+mn-cs"/>
              </a:rPr>
              <a:t>KEY QUESTION: What work can we responsibly bring into our own organization and structure as supervised WBL?</a:t>
            </a:r>
          </a:p>
        </p:txBody>
      </p:sp>
      <p:sp>
        <p:nvSpPr>
          <p:cNvPr id="44" name="Rounded Rectangle 43"/>
          <p:cNvSpPr/>
          <p:nvPr/>
        </p:nvSpPr>
        <p:spPr>
          <a:xfrm>
            <a:off x="685800" y="5504688"/>
            <a:ext cx="10835640" cy="566928"/>
          </a:xfrm>
          <a:prstGeom prst="roundRect">
            <a:avLst/>
          </a:prstGeom>
          <a:solidFill>
            <a:srgbClr val="EAF2FF"/>
          </a:solidFill>
          <a:ln w="12700">
            <a:solidFill>
              <a:srgbClr val="D4E1F2"/>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55687A"/>
                </a:solidFill>
                <a:effectLst/>
                <a:uLnTx/>
                <a:uFillTx/>
                <a:latin typeface="Aptos"/>
                <a:ea typeface="+mn-ea"/>
                <a:cs typeface="+mn-cs"/>
              </a:rPr>
              <a:t>CAPACITY CAN EXPAND WBL:  Build staff  →  prepare learners  →  find OR create authentic work</a:t>
            </a:r>
          </a:p>
        </p:txBody>
      </p:sp>
      <p:sp>
        <p:nvSpPr>
          <p:cNvPr id="45" name="TextBox 44"/>
          <p:cNvSpPr txBox="1"/>
          <p:nvPr/>
        </p:nvSpPr>
        <p:spPr>
          <a:xfrm>
            <a:off x="694944" y="6199632"/>
            <a:ext cx="10515600" cy="201168"/>
          </a:xfrm>
          <a:prstGeom prst="rect">
            <a:avLst/>
          </a:prstGeom>
          <a:noFill/>
        </p:spPr>
        <p:txBody>
          <a:bodyPr wrap="square" lIns="36576" tIns="18288" rIns="36576" bIns="18288"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5B6D86"/>
                </a:solidFill>
                <a:effectLst/>
                <a:uLnTx/>
                <a:uFillTx/>
                <a:latin typeface="Aptos"/>
                <a:ea typeface="+mn-ea"/>
                <a:cs typeface="+mn-cs"/>
              </a:rPr>
              <a:t>Research base: OECD (2021; 2022); Zhou, Tigelaar &amp; Admiraal (2022); CCRC/WestEd; RAND (2026).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pPr marL="0" indent="0">
              <a:buNone/>
            </a:pPr>
            <a:r>
              <a:rPr lang="en-US" sz="2500" b="1" dirty="0">
                <a:solidFill>
                  <a:srgbClr val="032B63"/>
                </a:solidFill>
                <a:latin typeface="Aptos Display" pitchFamily="34" charset="0"/>
                <a:ea typeface="Aptos Display" pitchFamily="34" charset="-122"/>
                <a:cs typeface="Aptos Display" pitchFamily="34" charset="-120"/>
              </a:rPr>
              <a:t>ACTE Transfer Activity: Build Your Version</a:t>
            </a:r>
            <a:endParaRPr lang="en-US" sz="2500" dirty="0"/>
          </a:p>
        </p:txBody>
      </p:sp>
      <p:sp>
        <p:nvSpPr>
          <p:cNvPr id="3" name="Text 1"/>
          <p:cNvSpPr/>
          <p:nvPr/>
        </p:nvSpPr>
        <p:spPr>
          <a:xfrm>
            <a:off x="676656" y="859536"/>
            <a:ext cx="10652760" cy="384048"/>
          </a:xfrm>
          <a:prstGeom prst="rect">
            <a:avLst/>
          </a:prstGeom>
          <a:noFill/>
          <a:ln>
            <a:solidFill/>
          </a:ln>
        </p:spPr>
        <p:txBody>
          <a:bodyPr wrap="square" lIns="27432" tIns="27432" rIns="27432" bIns="27432" rtlCol="0" anchor="ctr">
            <a:normAutofit/>
          </a:bodyPr>
          <a:lstStyle/>
          <a:p>
            <a:pPr marL="0" indent="0" algn="l">
              <a:buNone/>
            </a:pPr>
            <a:r>
              <a:rPr sz="1550" b="0">
                <a:solidFill>
                  <a:srgbClr val="55687A"/>
                </a:solidFill>
              </a:rPr>
              <a:t>Apply the case to your own CTE program—starting with what already exists in the curriculum.</a:t>
            </a:r>
            <a:endParaRPr lang="en-US" sz="1420" dirty="0"/>
          </a:p>
        </p:txBody>
      </p:sp>
      <p:sp>
        <p:nvSpPr>
          <p:cNvPr id="4" name="Shape 2"/>
          <p:cNvSpPr/>
          <p:nvPr/>
        </p:nvSpPr>
        <p:spPr>
          <a:xfrm>
            <a:off x="868680" y="1362456"/>
            <a:ext cx="420624" cy="420624"/>
          </a:xfrm>
          <a:prstGeom prst="ellipse">
            <a:avLst/>
          </a:prstGeom>
          <a:solidFill>
            <a:srgbClr val="F4B23A"/>
          </a:solidFill>
          <a:ln w="12700">
            <a:solidFill>
              <a:srgbClr val="0647A7"/>
            </a:solidFill>
            <a:prstDash val="solid"/>
          </a:ln>
        </p:spPr>
        <p:txBody>
          <a:bodyPr/>
          <a:lstStyle/>
          <a:p>
            <a:endParaRPr lang="en-US"/>
          </a:p>
        </p:txBody>
      </p:sp>
      <p:sp>
        <p:nvSpPr>
          <p:cNvPr id="5" name="Text 3"/>
          <p:cNvSpPr/>
          <p:nvPr/>
        </p:nvSpPr>
        <p:spPr>
          <a:xfrm>
            <a:off x="868680" y="1426464"/>
            <a:ext cx="420624" cy="201168"/>
          </a:xfrm>
          <a:prstGeom prst="rect">
            <a:avLst/>
          </a:prstGeom>
          <a:noFill/>
          <a:ln>
            <a:solidFill/>
          </a:ln>
        </p:spPr>
        <p:txBody>
          <a:bodyPr wrap="square" lIns="0" tIns="0" rIns="0" bIns="0" rtlCol="0" anchor="ctr"/>
          <a:lstStyle/>
          <a:p>
            <a:pPr marL="0" indent="0" algn="ctr">
              <a:buNone/>
            </a:pPr>
            <a:r>
              <a:rPr lang="en-US" sz="1200" b="1" dirty="0">
                <a:solidFill>
                  <a:srgbClr val="3B4F6B"/>
                </a:solidFill>
              </a:rPr>
              <a:t>1</a:t>
            </a:r>
            <a:endParaRPr lang="en-US" sz="1200" dirty="0">
              <a:solidFill>
                <a:srgbClr val="3B4F6B"/>
              </a:solidFill>
            </a:endParaRPr>
          </a:p>
        </p:txBody>
      </p:sp>
      <p:sp>
        <p:nvSpPr>
          <p:cNvPr id="6" name="Text 4"/>
          <p:cNvSpPr/>
          <p:nvPr/>
        </p:nvSpPr>
        <p:spPr>
          <a:xfrm>
            <a:off x="1481328" y="1325880"/>
            <a:ext cx="9692640" cy="310896"/>
          </a:xfrm>
          <a:prstGeom prst="rect">
            <a:avLst/>
          </a:prstGeom>
          <a:noFill/>
          <a:ln>
            <a:solidFill/>
          </a:ln>
        </p:spPr>
        <p:txBody>
          <a:bodyPr wrap="square" lIns="27432" tIns="27432" rIns="27432" bIns="27432" rtlCol="0" anchor="ctr">
            <a:normAutofit/>
          </a:bodyPr>
          <a:lstStyle/>
          <a:p>
            <a:pPr marL="0" indent="0" algn="l">
              <a:buNone/>
            </a:pPr>
            <a:r>
              <a:rPr sz="1400" b="1">
                <a:solidFill>
                  <a:srgbClr val="1F2D3D"/>
                </a:solidFill>
              </a:rPr>
              <a:t>My CTE program or discipline</a:t>
            </a:r>
            <a:endParaRPr lang="en-US" sz="1670" dirty="0"/>
          </a:p>
        </p:txBody>
      </p:sp>
      <p:sp>
        <p:nvSpPr>
          <p:cNvPr id="7" name="Shape 5"/>
          <p:cNvSpPr/>
          <p:nvPr/>
        </p:nvSpPr>
        <p:spPr>
          <a:xfrm>
            <a:off x="1490472" y="1892808"/>
            <a:ext cx="9235440" cy="0"/>
          </a:xfrm>
          <a:prstGeom prst="line">
            <a:avLst/>
          </a:prstGeom>
          <a:noFill/>
          <a:ln w="17780">
            <a:solidFill>
              <a:srgbClr val="B9CBE3"/>
            </a:solidFill>
            <a:prstDash val="solid"/>
          </a:ln>
        </p:spPr>
        <p:txBody>
          <a:bodyPr/>
          <a:lstStyle/>
          <a:p>
            <a:endParaRPr lang="en-US"/>
          </a:p>
        </p:txBody>
      </p:sp>
      <p:sp>
        <p:nvSpPr>
          <p:cNvPr id="8" name="Shape 6"/>
          <p:cNvSpPr/>
          <p:nvPr/>
        </p:nvSpPr>
        <p:spPr>
          <a:xfrm>
            <a:off x="868680" y="2313432"/>
            <a:ext cx="420624" cy="420624"/>
          </a:xfrm>
          <a:prstGeom prst="ellipse">
            <a:avLst/>
          </a:prstGeom>
          <a:solidFill>
            <a:srgbClr val="F4B23A"/>
          </a:solidFill>
          <a:ln w="12700">
            <a:solidFill>
              <a:srgbClr val="0647A7"/>
            </a:solidFill>
            <a:prstDash val="solid"/>
          </a:ln>
        </p:spPr>
        <p:txBody>
          <a:bodyPr/>
          <a:lstStyle/>
          <a:p>
            <a:endParaRPr lang="en-US"/>
          </a:p>
        </p:txBody>
      </p:sp>
      <p:sp>
        <p:nvSpPr>
          <p:cNvPr id="9" name="Text 7"/>
          <p:cNvSpPr/>
          <p:nvPr/>
        </p:nvSpPr>
        <p:spPr>
          <a:xfrm>
            <a:off x="868680" y="2377440"/>
            <a:ext cx="420624" cy="201168"/>
          </a:xfrm>
          <a:prstGeom prst="rect">
            <a:avLst/>
          </a:prstGeom>
          <a:noFill/>
          <a:ln>
            <a:solidFill/>
          </a:ln>
        </p:spPr>
        <p:txBody>
          <a:bodyPr wrap="square" lIns="0" tIns="0" rIns="0" bIns="0" rtlCol="0" anchor="ctr"/>
          <a:lstStyle/>
          <a:p>
            <a:pPr marL="0" indent="0" algn="ctr">
              <a:buNone/>
            </a:pPr>
            <a:r>
              <a:rPr lang="en-US" sz="1200" b="1" dirty="0">
                <a:solidFill>
                  <a:srgbClr val="3B4F6B"/>
                </a:solidFill>
              </a:rPr>
              <a:t>2</a:t>
            </a:r>
            <a:endParaRPr lang="en-US" sz="1200" dirty="0">
              <a:solidFill>
                <a:srgbClr val="3B4F6B"/>
              </a:solidFill>
            </a:endParaRPr>
          </a:p>
        </p:txBody>
      </p:sp>
      <p:sp>
        <p:nvSpPr>
          <p:cNvPr id="10" name="Text 8"/>
          <p:cNvSpPr/>
          <p:nvPr/>
        </p:nvSpPr>
        <p:spPr>
          <a:xfrm>
            <a:off x="1481328" y="2276856"/>
            <a:ext cx="9692640" cy="310896"/>
          </a:xfrm>
          <a:prstGeom prst="rect">
            <a:avLst/>
          </a:prstGeom>
          <a:noFill/>
          <a:ln>
            <a:solidFill/>
          </a:ln>
        </p:spPr>
        <p:txBody>
          <a:bodyPr wrap="square" lIns="27432" tIns="27432" rIns="27432" bIns="27432" rtlCol="0" anchor="ctr">
            <a:normAutofit/>
          </a:bodyPr>
          <a:lstStyle/>
          <a:p>
            <a:pPr marL="0" indent="0" algn="l">
              <a:buNone/>
            </a:pPr>
            <a:r>
              <a:rPr sz="1400" b="1">
                <a:solidFill>
                  <a:srgbClr val="1F2D3D"/>
                </a:solidFill>
              </a:rPr>
              <a:t>An existing capstone, project, simulation, or authentic task that could anchor WBL</a:t>
            </a:r>
            <a:endParaRPr lang="en-US" sz="1670" dirty="0"/>
          </a:p>
        </p:txBody>
      </p:sp>
      <p:sp>
        <p:nvSpPr>
          <p:cNvPr id="11" name="Shape 9"/>
          <p:cNvSpPr/>
          <p:nvPr/>
        </p:nvSpPr>
        <p:spPr>
          <a:xfrm>
            <a:off x="1490472" y="2843784"/>
            <a:ext cx="9235440" cy="0"/>
          </a:xfrm>
          <a:prstGeom prst="line">
            <a:avLst/>
          </a:prstGeom>
          <a:noFill/>
          <a:ln w="17780">
            <a:solidFill>
              <a:srgbClr val="B9CBE3"/>
            </a:solidFill>
            <a:prstDash val="solid"/>
          </a:ln>
        </p:spPr>
        <p:txBody>
          <a:bodyPr/>
          <a:lstStyle/>
          <a:p>
            <a:endParaRPr lang="en-US"/>
          </a:p>
        </p:txBody>
      </p:sp>
      <p:sp>
        <p:nvSpPr>
          <p:cNvPr id="12" name="Shape 10"/>
          <p:cNvSpPr/>
          <p:nvPr/>
        </p:nvSpPr>
        <p:spPr>
          <a:xfrm>
            <a:off x="868680" y="3264408"/>
            <a:ext cx="420624" cy="420624"/>
          </a:xfrm>
          <a:prstGeom prst="ellipse">
            <a:avLst/>
          </a:prstGeom>
          <a:solidFill>
            <a:srgbClr val="F4B23A"/>
          </a:solidFill>
          <a:ln w="12700">
            <a:solidFill>
              <a:srgbClr val="0647A7"/>
            </a:solidFill>
            <a:prstDash val="solid"/>
          </a:ln>
        </p:spPr>
        <p:txBody>
          <a:bodyPr/>
          <a:lstStyle/>
          <a:p>
            <a:endParaRPr lang="en-US"/>
          </a:p>
        </p:txBody>
      </p:sp>
      <p:sp>
        <p:nvSpPr>
          <p:cNvPr id="13" name="Text 11"/>
          <p:cNvSpPr/>
          <p:nvPr/>
        </p:nvSpPr>
        <p:spPr>
          <a:xfrm>
            <a:off x="868680" y="3328416"/>
            <a:ext cx="420624" cy="201168"/>
          </a:xfrm>
          <a:prstGeom prst="rect">
            <a:avLst/>
          </a:prstGeom>
          <a:noFill/>
          <a:ln>
            <a:solidFill/>
          </a:ln>
        </p:spPr>
        <p:txBody>
          <a:bodyPr wrap="square" lIns="0" tIns="0" rIns="0" bIns="0" rtlCol="0" anchor="ctr"/>
          <a:lstStyle/>
          <a:p>
            <a:pPr marL="0" indent="0" algn="ctr">
              <a:buNone/>
            </a:pPr>
            <a:r>
              <a:rPr lang="en-US" sz="1200" b="1" dirty="0">
                <a:solidFill>
                  <a:srgbClr val="3B4F6B"/>
                </a:solidFill>
              </a:rPr>
              <a:t>3</a:t>
            </a:r>
            <a:endParaRPr lang="en-US" sz="1200" dirty="0">
              <a:solidFill>
                <a:srgbClr val="3B4F6B"/>
              </a:solidFill>
            </a:endParaRPr>
          </a:p>
        </p:txBody>
      </p:sp>
      <p:sp>
        <p:nvSpPr>
          <p:cNvPr id="14" name="Text 12"/>
          <p:cNvSpPr/>
          <p:nvPr/>
        </p:nvSpPr>
        <p:spPr>
          <a:xfrm>
            <a:off x="1481328" y="3227832"/>
            <a:ext cx="9692640" cy="310896"/>
          </a:xfrm>
          <a:prstGeom prst="rect">
            <a:avLst/>
          </a:prstGeom>
          <a:noFill/>
          <a:ln>
            <a:solidFill/>
          </a:ln>
        </p:spPr>
        <p:txBody>
          <a:bodyPr wrap="square" lIns="27432" tIns="27432" rIns="27432" bIns="27432" rtlCol="0" anchor="ctr">
            <a:normAutofit/>
          </a:bodyPr>
          <a:lstStyle/>
          <a:p>
            <a:pPr marL="0" indent="0" algn="l">
              <a:buNone/>
            </a:pPr>
            <a:r>
              <a:rPr sz="1400" b="1">
                <a:solidFill>
                  <a:srgbClr val="1F2D3D"/>
                </a:solidFill>
              </a:rPr>
              <a:t>An organization or audience our learners could responsibly serve</a:t>
            </a:r>
            <a:endParaRPr lang="en-US" sz="1670" dirty="0"/>
          </a:p>
        </p:txBody>
      </p:sp>
      <p:sp>
        <p:nvSpPr>
          <p:cNvPr id="15" name="Shape 13"/>
          <p:cNvSpPr/>
          <p:nvPr/>
        </p:nvSpPr>
        <p:spPr>
          <a:xfrm>
            <a:off x="1490472" y="3794760"/>
            <a:ext cx="9235440" cy="0"/>
          </a:xfrm>
          <a:prstGeom prst="line">
            <a:avLst/>
          </a:prstGeom>
          <a:noFill/>
          <a:ln w="17780">
            <a:solidFill>
              <a:srgbClr val="B9CBE3"/>
            </a:solidFill>
            <a:prstDash val="solid"/>
          </a:ln>
        </p:spPr>
        <p:txBody>
          <a:bodyPr/>
          <a:lstStyle/>
          <a:p>
            <a:endParaRPr lang="en-US"/>
          </a:p>
        </p:txBody>
      </p:sp>
      <p:sp>
        <p:nvSpPr>
          <p:cNvPr id="16" name="Shape 14"/>
          <p:cNvSpPr/>
          <p:nvPr/>
        </p:nvSpPr>
        <p:spPr>
          <a:xfrm>
            <a:off x="868680" y="4215384"/>
            <a:ext cx="420624" cy="420624"/>
          </a:xfrm>
          <a:prstGeom prst="ellipse">
            <a:avLst/>
          </a:prstGeom>
          <a:solidFill>
            <a:srgbClr val="F4B23A"/>
          </a:solidFill>
          <a:ln w="12700">
            <a:solidFill>
              <a:srgbClr val="0647A7"/>
            </a:solidFill>
            <a:prstDash val="solid"/>
          </a:ln>
        </p:spPr>
        <p:txBody>
          <a:bodyPr/>
          <a:lstStyle/>
          <a:p>
            <a:endParaRPr lang="en-US">
              <a:solidFill>
                <a:srgbClr val="F4B23A"/>
              </a:solidFill>
            </a:endParaRPr>
          </a:p>
        </p:txBody>
      </p:sp>
      <p:sp>
        <p:nvSpPr>
          <p:cNvPr id="17" name="Text 15"/>
          <p:cNvSpPr/>
          <p:nvPr/>
        </p:nvSpPr>
        <p:spPr>
          <a:xfrm>
            <a:off x="868680" y="4279392"/>
            <a:ext cx="420624" cy="201168"/>
          </a:xfrm>
          <a:prstGeom prst="rect">
            <a:avLst/>
          </a:prstGeom>
          <a:noFill/>
          <a:ln>
            <a:solidFill/>
          </a:ln>
        </p:spPr>
        <p:txBody>
          <a:bodyPr wrap="square" lIns="0" tIns="0" rIns="0" bIns="0" rtlCol="0" anchor="ctr"/>
          <a:lstStyle/>
          <a:p>
            <a:pPr marL="0" indent="0" algn="ctr">
              <a:buNone/>
            </a:pPr>
            <a:r>
              <a:rPr lang="en-US" sz="1200" b="1" dirty="0">
                <a:solidFill>
                  <a:srgbClr val="3B4F6B"/>
                </a:solidFill>
              </a:rPr>
              <a:t>4</a:t>
            </a:r>
            <a:endParaRPr lang="en-US" sz="1200" dirty="0">
              <a:solidFill>
                <a:srgbClr val="3B4F6B"/>
              </a:solidFill>
            </a:endParaRPr>
          </a:p>
        </p:txBody>
      </p:sp>
      <p:sp>
        <p:nvSpPr>
          <p:cNvPr id="18" name="Text 16"/>
          <p:cNvSpPr/>
          <p:nvPr/>
        </p:nvSpPr>
        <p:spPr>
          <a:xfrm>
            <a:off x="1481328" y="4178808"/>
            <a:ext cx="9692640" cy="310896"/>
          </a:xfrm>
          <a:prstGeom prst="rect">
            <a:avLst/>
          </a:prstGeom>
          <a:noFill/>
          <a:ln>
            <a:solidFill/>
          </a:ln>
        </p:spPr>
        <p:txBody>
          <a:bodyPr wrap="square" lIns="27432" tIns="27432" rIns="27432" bIns="27432" rtlCol="0" anchor="ctr">
            <a:normAutofit/>
          </a:bodyPr>
          <a:lstStyle/>
          <a:p>
            <a:pPr marL="0" indent="0" algn="l">
              <a:buNone/>
            </a:pPr>
            <a:r>
              <a:rPr sz="1400" b="1">
                <a:solidFill>
                  <a:srgbClr val="1F2D3D"/>
                </a:solidFill>
              </a:rPr>
              <a:t>Something learners could DO — plus one boundary / safeguard</a:t>
            </a:r>
            <a:endParaRPr lang="en-US" sz="1670" dirty="0"/>
          </a:p>
        </p:txBody>
      </p:sp>
      <p:sp>
        <p:nvSpPr>
          <p:cNvPr id="19" name="Shape 17"/>
          <p:cNvSpPr/>
          <p:nvPr/>
        </p:nvSpPr>
        <p:spPr>
          <a:xfrm>
            <a:off x="1490472" y="4745736"/>
            <a:ext cx="9235440" cy="0"/>
          </a:xfrm>
          <a:prstGeom prst="line">
            <a:avLst/>
          </a:prstGeom>
          <a:noFill/>
          <a:ln w="17780">
            <a:solidFill>
              <a:srgbClr val="B9CBE3"/>
            </a:solidFill>
            <a:prstDash val="solid"/>
          </a:ln>
        </p:spPr>
        <p:txBody>
          <a:bodyPr/>
          <a:lstStyle/>
          <a:p>
            <a:endParaRPr lang="en-US"/>
          </a:p>
        </p:txBody>
      </p:sp>
      <p:sp>
        <p:nvSpPr>
          <p:cNvPr id="20" name="Shape 18"/>
          <p:cNvSpPr/>
          <p:nvPr/>
        </p:nvSpPr>
        <p:spPr>
          <a:xfrm>
            <a:off x="868680" y="5166360"/>
            <a:ext cx="420624" cy="420624"/>
          </a:xfrm>
          <a:prstGeom prst="ellipse">
            <a:avLst/>
          </a:prstGeom>
          <a:solidFill>
            <a:srgbClr val="F4B23A"/>
          </a:solidFill>
          <a:ln w="12700">
            <a:solidFill>
              <a:srgbClr val="F4B23A"/>
            </a:solidFill>
            <a:prstDash val="solid"/>
          </a:ln>
        </p:spPr>
        <p:txBody>
          <a:bodyPr/>
          <a:lstStyle/>
          <a:p>
            <a:endParaRPr lang="en-US">
              <a:solidFill>
                <a:srgbClr val="F4B23A"/>
              </a:solidFill>
            </a:endParaRPr>
          </a:p>
        </p:txBody>
      </p:sp>
      <p:sp>
        <p:nvSpPr>
          <p:cNvPr id="21" name="Text 19"/>
          <p:cNvSpPr/>
          <p:nvPr/>
        </p:nvSpPr>
        <p:spPr>
          <a:xfrm>
            <a:off x="868680" y="5230368"/>
            <a:ext cx="420624" cy="201168"/>
          </a:xfrm>
          <a:prstGeom prst="rect">
            <a:avLst/>
          </a:prstGeom>
          <a:noFill/>
          <a:ln>
            <a:solidFill/>
          </a:ln>
        </p:spPr>
        <p:txBody>
          <a:bodyPr wrap="square" lIns="0" tIns="0" rIns="0" bIns="0" rtlCol="0" anchor="ctr"/>
          <a:lstStyle/>
          <a:p>
            <a:pPr marL="0" indent="0" algn="ctr">
              <a:buNone/>
            </a:pPr>
            <a:r>
              <a:rPr lang="en-US" sz="1200" b="1" dirty="0">
                <a:solidFill>
                  <a:srgbClr val="3B4F6B"/>
                </a:solidFill>
              </a:rPr>
              <a:t>5</a:t>
            </a:r>
            <a:endParaRPr lang="en-US" sz="1200" dirty="0">
              <a:solidFill>
                <a:srgbClr val="3B4F6B"/>
              </a:solidFill>
            </a:endParaRPr>
          </a:p>
        </p:txBody>
      </p:sp>
      <p:sp>
        <p:nvSpPr>
          <p:cNvPr id="22" name="Text 20"/>
          <p:cNvSpPr/>
          <p:nvPr/>
        </p:nvSpPr>
        <p:spPr>
          <a:xfrm>
            <a:off x="1481328" y="5129784"/>
            <a:ext cx="9692640" cy="310896"/>
          </a:xfrm>
          <a:prstGeom prst="rect">
            <a:avLst/>
          </a:prstGeom>
          <a:noFill/>
          <a:ln>
            <a:solidFill/>
          </a:ln>
        </p:spPr>
        <p:txBody>
          <a:bodyPr wrap="square" lIns="27432" tIns="27432" rIns="27432" bIns="27432" rtlCol="0" anchor="ctr">
            <a:normAutofit/>
          </a:bodyPr>
          <a:lstStyle/>
          <a:p>
            <a:pPr algn="l"/>
            <a:r>
              <a:rPr sz="1400" b="1">
                <a:solidFill>
                  <a:srgbClr val="1F2D3D"/>
                </a:solidFill>
              </a:rPr>
              <a:t>What staff capacity, tools, or partner coordination would be needed to support the opportunity?</a:t>
            </a:r>
          </a:p>
        </p:txBody>
      </p:sp>
      <p:sp>
        <p:nvSpPr>
          <p:cNvPr id="23" name="Shape 21"/>
          <p:cNvSpPr/>
          <p:nvPr/>
        </p:nvSpPr>
        <p:spPr>
          <a:xfrm>
            <a:off x="1490472" y="5696712"/>
            <a:ext cx="9235440" cy="0"/>
          </a:xfrm>
          <a:prstGeom prst="line">
            <a:avLst/>
          </a:prstGeom>
          <a:noFill/>
          <a:ln w="17780">
            <a:solidFill>
              <a:srgbClr val="B9CBE3"/>
            </a:solidFill>
            <a:prstDash val="solid"/>
          </a:ln>
        </p:spPr>
        <p:txBody>
          <a:bodyPr/>
          <a:lstStyle/>
          <a:p>
            <a:endParaRPr lang="en-US"/>
          </a:p>
        </p:txBody>
      </p:sp>
      <p:sp>
        <p:nvSpPr>
          <p:cNvPr id="25"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pPr algn="l"/>
            <a:r>
              <a:rPr sz="2150" b="1">
                <a:solidFill>
                  <a:srgbClr val="032B63"/>
                </a:solidFill>
                <a:latin typeface="Aptos Display"/>
              </a:rPr>
              <a:t>Closing Takeaway: Expanding WBL Requires Three Investments</a:t>
            </a:r>
          </a:p>
        </p:txBody>
      </p:sp>
      <p:sp>
        <p:nvSpPr>
          <p:cNvPr id="3" name="Text 1"/>
          <p:cNvSpPr/>
          <p:nvPr/>
        </p:nvSpPr>
        <p:spPr>
          <a:xfrm>
            <a:off x="676656" y="859536"/>
            <a:ext cx="10652760" cy="384048"/>
          </a:xfrm>
          <a:prstGeom prst="rect">
            <a:avLst/>
          </a:prstGeom>
          <a:noFill/>
          <a:ln>
            <a:solidFill/>
          </a:ln>
        </p:spPr>
        <p:txBody>
          <a:bodyPr wrap="square" lIns="27432" tIns="27432" rIns="27432" bIns="27432" rtlCol="0" anchor="ctr">
            <a:normAutofit fontScale="92500"/>
          </a:bodyPr>
          <a:lstStyle/>
          <a:p>
            <a:pPr algn="l"/>
            <a:r>
              <a:rPr sz="1320" b="0">
                <a:solidFill>
                  <a:srgbClr val="5B6D86"/>
                </a:solidFill>
                <a:latin typeface="Aptos"/>
              </a:rPr>
              <a:t>Start with a strong curricular foundation, build staff and learner capacity, and identify authentic work experiences that move learning into supervised practice.</a:t>
            </a:r>
          </a:p>
        </p:txBody>
      </p:sp>
      <p:sp>
        <p:nvSpPr>
          <p:cNvPr id="14" name="Shape 10"/>
          <p:cNvSpPr/>
          <p:nvPr/>
        </p:nvSpPr>
        <p:spPr>
          <a:xfrm>
            <a:off x="914400" y="4983480"/>
            <a:ext cx="10378440" cy="713232"/>
          </a:xfrm>
          <a:prstGeom prst="roundRect">
            <a:avLst>
              <a:gd name="adj" fmla="val 7692"/>
            </a:avLst>
          </a:prstGeom>
          <a:solidFill>
            <a:srgbClr val="FFF2D5"/>
          </a:solidFill>
          <a:ln w="12700">
            <a:solidFill>
              <a:srgbClr val="032B63"/>
            </a:solidFill>
            <a:prstDash val="solid"/>
          </a:ln>
        </p:spPr>
        <p:txBody>
          <a:bodyPr/>
          <a:lstStyle/>
          <a:p>
            <a:endParaRPr lang="en-US"/>
          </a:p>
        </p:txBody>
      </p:sp>
      <p:sp>
        <p:nvSpPr>
          <p:cNvPr id="15" name="Text 11"/>
          <p:cNvSpPr/>
          <p:nvPr/>
        </p:nvSpPr>
        <p:spPr>
          <a:xfrm>
            <a:off x="1170432" y="5175504"/>
            <a:ext cx="9875520" cy="310896"/>
          </a:xfrm>
          <a:prstGeom prst="rect">
            <a:avLst/>
          </a:prstGeom>
          <a:noFill/>
          <a:ln>
            <a:solidFill/>
          </a:ln>
        </p:spPr>
        <p:txBody>
          <a:bodyPr wrap="square" lIns="27432" tIns="27432" rIns="27432" bIns="27432" rtlCol="0" anchor="ctr">
            <a:normAutofit/>
          </a:bodyPr>
          <a:lstStyle/>
          <a:p>
            <a:pPr algn="ctr"/>
            <a:r>
              <a:rPr sz="1420" b="1" dirty="0">
                <a:solidFill>
                  <a:srgbClr val="3B4F6B"/>
                </a:solidFill>
                <a:latin typeface="Aptos"/>
              </a:rPr>
              <a:t>What existing capstone or authentic task could become the foundation for one WBL opportunity in your program?</a:t>
            </a:r>
          </a:p>
        </p:txBody>
      </p:sp>
      <p:sp>
        <p:nvSpPr>
          <p:cNvPr id="16" name="Text 12"/>
          <p:cNvSpPr/>
          <p:nvPr/>
        </p:nvSpPr>
        <p:spPr>
          <a:xfrm>
            <a:off x="960120" y="5897880"/>
            <a:ext cx="10241280" cy="274320"/>
          </a:xfrm>
          <a:prstGeom prst="rect">
            <a:avLst/>
          </a:prstGeom>
          <a:noFill/>
          <a:ln>
            <a:solidFill/>
          </a:ln>
        </p:spPr>
        <p:txBody>
          <a:bodyPr wrap="square" lIns="27432" tIns="27432" rIns="27432" bIns="27432" rtlCol="0" anchor="ctr">
            <a:normAutofit/>
          </a:bodyPr>
          <a:lstStyle/>
          <a:p>
            <a:pPr algn="ctr"/>
            <a:r>
              <a:rPr sz="1050" b="0">
                <a:solidFill>
                  <a:srgbClr val="5B6D86"/>
                </a:solidFill>
                <a:latin typeface="Aptos"/>
              </a:rPr>
              <a:t>At RW2, this remains an evolving WBL model: build from the capstone, define the role, prepare and support the learner, test the opportunity, learn, and expand responsibly.</a:t>
            </a:r>
          </a:p>
        </p:txBody>
      </p:sp>
      <p:sp>
        <p:nvSpPr>
          <p:cNvPr id="25"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20</a:t>
            </a:fld>
            <a:endParaRPr lang="en-US"/>
          </a:p>
        </p:txBody>
      </p:sp>
      <p:sp>
        <p:nvSpPr>
          <p:cNvPr id="26" name="Rounded Rectangle 25"/>
          <p:cNvSpPr/>
          <p:nvPr/>
        </p:nvSpPr>
        <p:spPr>
          <a:xfrm>
            <a:off x="658368" y="1536192"/>
            <a:ext cx="3493008" cy="3035808"/>
          </a:xfrm>
          <a:prstGeom prst="roundRect">
            <a:avLst/>
          </a:prstGeom>
          <a:solidFill>
            <a:srgbClr val="FFFFFF"/>
          </a:solidFill>
          <a:ln w="15240">
            <a:solidFill>
              <a:srgbClr val="C7D9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822959" y="1700784"/>
            <a:ext cx="365760" cy="365760"/>
          </a:xfrm>
          <a:prstGeom prst="ellipse">
            <a:avLst/>
          </a:prstGeom>
          <a:solidFill>
            <a:srgbClr val="EAF2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032B63"/>
                </a:solidFill>
                <a:latin typeface="Aptos"/>
              </a:rPr>
              <a:t>1</a:t>
            </a:r>
          </a:p>
        </p:txBody>
      </p:sp>
      <p:sp>
        <p:nvSpPr>
          <p:cNvPr id="28" name="TextBox 27"/>
          <p:cNvSpPr txBox="1"/>
          <p:nvPr/>
        </p:nvSpPr>
        <p:spPr>
          <a:xfrm>
            <a:off x="1261872" y="1673351"/>
            <a:ext cx="2724912" cy="512064"/>
          </a:xfrm>
          <a:prstGeom prst="rect">
            <a:avLst/>
          </a:prstGeom>
          <a:noFill/>
        </p:spPr>
        <p:txBody>
          <a:bodyPr wrap="square" anchor="ctr">
            <a:spAutoFit/>
          </a:bodyPr>
          <a:lstStyle/>
          <a:p>
            <a:r>
              <a:rPr sz="1550" b="1">
                <a:solidFill>
                  <a:srgbClr val="032B63"/>
                </a:solidFill>
                <a:latin typeface="Aptos Display"/>
              </a:rPr>
              <a:t>BUILD STAFF CAPACITY</a:t>
            </a:r>
          </a:p>
        </p:txBody>
      </p:sp>
      <p:sp>
        <p:nvSpPr>
          <p:cNvPr id="29" name="Rectangle 28"/>
          <p:cNvSpPr/>
          <p:nvPr/>
        </p:nvSpPr>
        <p:spPr>
          <a:xfrm>
            <a:off x="841247" y="2249424"/>
            <a:ext cx="3127248" cy="32004"/>
          </a:xfrm>
          <a:prstGeom prst="rect">
            <a:avLst/>
          </a:prstGeom>
          <a:solidFill>
            <a:srgbClr val="F2B5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859536" y="2432304"/>
            <a:ext cx="3090672" cy="1984248"/>
          </a:xfrm>
          <a:prstGeom prst="rect">
            <a:avLst/>
          </a:prstGeom>
          <a:noFill/>
        </p:spPr>
        <p:txBody>
          <a:bodyPr wrap="square" lIns="27432" rIns="27432">
            <a:spAutoFit/>
          </a:bodyPr>
          <a:lstStyle/>
          <a:p>
            <a:pPr>
              <a:spcAft>
                <a:spcPts val="100"/>
              </a:spcAft>
            </a:pPr>
            <a:r>
              <a:rPr sz="1230">
                <a:solidFill>
                  <a:srgbClr val="16243B"/>
                </a:solidFill>
                <a:latin typeface="Aptos"/>
              </a:rPr>
              <a:t>Staff must be prepared to move beyond delivering instruction to:</a:t>
            </a:r>
          </a:p>
          <a:p>
            <a:pPr>
              <a:spcAft>
                <a:spcPts val="100"/>
              </a:spcAft>
            </a:pPr>
            <a:endParaRPr sz="1230">
              <a:solidFill>
                <a:srgbClr val="16243B"/>
              </a:solidFill>
              <a:latin typeface="Aptos"/>
            </a:endParaRPr>
          </a:p>
          <a:p>
            <a:pPr>
              <a:spcAft>
                <a:spcPts val="100"/>
              </a:spcAft>
            </a:pPr>
            <a:r>
              <a:rPr sz="1230" b="1">
                <a:solidFill>
                  <a:srgbClr val="032B63"/>
                </a:solidFill>
                <a:latin typeface="Aptos"/>
              </a:rPr>
              <a:t>DEVELOP → COACH → VALIDATE → SUPERVISE → SUPPORT → EXTEND WBL</a:t>
            </a:r>
          </a:p>
        </p:txBody>
      </p:sp>
      <p:sp>
        <p:nvSpPr>
          <p:cNvPr id="31" name="Rounded Rectangle 30"/>
          <p:cNvSpPr/>
          <p:nvPr/>
        </p:nvSpPr>
        <p:spPr>
          <a:xfrm>
            <a:off x="4352544" y="1536192"/>
            <a:ext cx="3493008" cy="3035808"/>
          </a:xfrm>
          <a:prstGeom prst="roundRect">
            <a:avLst/>
          </a:prstGeom>
          <a:solidFill>
            <a:srgbClr val="FFFFFF"/>
          </a:solidFill>
          <a:ln w="15240">
            <a:solidFill>
              <a:srgbClr val="C7D9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4517136" y="1700784"/>
            <a:ext cx="365760" cy="365760"/>
          </a:xfrm>
          <a:prstGeom prst="ellipse">
            <a:avLst/>
          </a:prstGeom>
          <a:solidFill>
            <a:srgbClr val="EAF2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0647A7"/>
                </a:solidFill>
                <a:latin typeface="Aptos"/>
              </a:rPr>
              <a:t>2</a:t>
            </a:r>
          </a:p>
        </p:txBody>
      </p:sp>
      <p:sp>
        <p:nvSpPr>
          <p:cNvPr id="33" name="TextBox 32"/>
          <p:cNvSpPr txBox="1"/>
          <p:nvPr/>
        </p:nvSpPr>
        <p:spPr>
          <a:xfrm>
            <a:off x="4956048" y="1673351"/>
            <a:ext cx="2724912" cy="512064"/>
          </a:xfrm>
          <a:prstGeom prst="rect">
            <a:avLst/>
          </a:prstGeom>
          <a:noFill/>
        </p:spPr>
        <p:txBody>
          <a:bodyPr wrap="square" anchor="ctr">
            <a:spAutoFit/>
          </a:bodyPr>
          <a:lstStyle/>
          <a:p>
            <a:r>
              <a:rPr sz="1550" b="1">
                <a:solidFill>
                  <a:srgbClr val="0647A7"/>
                </a:solidFill>
                <a:latin typeface="Aptos Display"/>
              </a:rPr>
              <a:t>BUILD LEARNER CAPACITY</a:t>
            </a:r>
          </a:p>
        </p:txBody>
      </p:sp>
      <p:sp>
        <p:nvSpPr>
          <p:cNvPr id="34" name="Rectangle 33"/>
          <p:cNvSpPr/>
          <p:nvPr/>
        </p:nvSpPr>
        <p:spPr>
          <a:xfrm>
            <a:off x="4535424" y="2249424"/>
            <a:ext cx="3127248" cy="32004"/>
          </a:xfrm>
          <a:prstGeom prst="rect">
            <a:avLst/>
          </a:prstGeom>
          <a:solidFill>
            <a:srgbClr val="F2B5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4553712" y="2432304"/>
            <a:ext cx="3090672" cy="1984248"/>
          </a:xfrm>
          <a:prstGeom prst="rect">
            <a:avLst/>
          </a:prstGeom>
          <a:noFill/>
        </p:spPr>
        <p:txBody>
          <a:bodyPr wrap="square" lIns="27432" rIns="27432">
            <a:spAutoFit/>
          </a:bodyPr>
          <a:lstStyle/>
          <a:p>
            <a:pPr>
              <a:spcAft>
                <a:spcPts val="100"/>
              </a:spcAft>
            </a:pPr>
            <a:r>
              <a:rPr sz="1230">
                <a:solidFill>
                  <a:srgbClr val="16243B"/>
                </a:solidFill>
                <a:latin typeface="Aptos"/>
              </a:rPr>
              <a:t>Learners must be prepared to:</a:t>
            </a:r>
          </a:p>
          <a:p>
            <a:pPr>
              <a:spcAft>
                <a:spcPts val="100"/>
              </a:spcAft>
            </a:pPr>
            <a:endParaRPr sz="1230">
              <a:solidFill>
                <a:srgbClr val="16243B"/>
              </a:solidFill>
              <a:latin typeface="Aptos"/>
            </a:endParaRPr>
          </a:p>
          <a:p>
            <a:pPr>
              <a:spcAft>
                <a:spcPts val="100"/>
              </a:spcAft>
            </a:pPr>
            <a:r>
              <a:rPr sz="1230" b="1">
                <a:solidFill>
                  <a:srgbClr val="0647A7"/>
                </a:solidFill>
                <a:latin typeface="Aptos"/>
              </a:rPr>
              <a:t>UNDERSTAND → COMMUNICATE → APPLY → DOCUMENT → RECOGNIZE BOUNDARIES → ESCALATE → GROW</a:t>
            </a:r>
          </a:p>
        </p:txBody>
      </p:sp>
      <p:sp>
        <p:nvSpPr>
          <p:cNvPr id="36" name="Rounded Rectangle 35"/>
          <p:cNvSpPr/>
          <p:nvPr/>
        </p:nvSpPr>
        <p:spPr>
          <a:xfrm>
            <a:off x="8046720" y="1536192"/>
            <a:ext cx="3493008" cy="3035808"/>
          </a:xfrm>
          <a:prstGeom prst="roundRect">
            <a:avLst/>
          </a:prstGeom>
          <a:solidFill>
            <a:srgbClr val="FFFFFF"/>
          </a:solidFill>
          <a:ln w="15240">
            <a:solidFill>
              <a:srgbClr val="C7D9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8211312" y="1700784"/>
            <a:ext cx="365760" cy="365760"/>
          </a:xfrm>
          <a:prstGeom prst="ellipse">
            <a:avLst/>
          </a:prstGeom>
          <a:solidFill>
            <a:srgbClr val="FFF4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8A4E00"/>
                </a:solidFill>
                <a:latin typeface="Aptos"/>
              </a:rPr>
              <a:t>3</a:t>
            </a:r>
          </a:p>
        </p:txBody>
      </p:sp>
      <p:sp>
        <p:nvSpPr>
          <p:cNvPr id="38" name="TextBox 37"/>
          <p:cNvSpPr txBox="1"/>
          <p:nvPr/>
        </p:nvSpPr>
        <p:spPr>
          <a:xfrm>
            <a:off x="8650224" y="1548510"/>
            <a:ext cx="2724912" cy="761747"/>
          </a:xfrm>
          <a:prstGeom prst="rect">
            <a:avLst/>
          </a:prstGeom>
          <a:noFill/>
        </p:spPr>
        <p:txBody>
          <a:bodyPr wrap="square" anchor="ctr">
            <a:spAutoFit/>
          </a:bodyPr>
          <a:lstStyle/>
          <a:p>
            <a:r>
              <a:rPr sz="1450" b="1" dirty="0">
                <a:solidFill>
                  <a:srgbClr val="8A4E00"/>
                </a:solidFill>
                <a:latin typeface="Aptos Display"/>
              </a:rPr>
              <a:t>IDENTIFY </a:t>
            </a:r>
            <a:r>
              <a:rPr lang="en-US" sz="1450" b="1" dirty="0">
                <a:solidFill>
                  <a:srgbClr val="8A4E00"/>
                </a:solidFill>
                <a:latin typeface="Aptos Display"/>
              </a:rPr>
              <a:t>(or CREATE) </a:t>
            </a:r>
            <a:r>
              <a:rPr sz="1450" b="1" dirty="0">
                <a:solidFill>
                  <a:srgbClr val="8A4E00"/>
                </a:solidFill>
                <a:latin typeface="Aptos Display"/>
              </a:rPr>
              <a:t>AUTHENTIC WORK EXPERIENCES</a:t>
            </a:r>
          </a:p>
        </p:txBody>
      </p:sp>
      <p:sp>
        <p:nvSpPr>
          <p:cNvPr id="39" name="Rectangle 38"/>
          <p:cNvSpPr/>
          <p:nvPr/>
        </p:nvSpPr>
        <p:spPr>
          <a:xfrm>
            <a:off x="8229600" y="2249424"/>
            <a:ext cx="3127248" cy="32004"/>
          </a:xfrm>
          <a:prstGeom prst="rect">
            <a:avLst/>
          </a:prstGeom>
          <a:solidFill>
            <a:srgbClr val="8A4E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8247888" y="2432304"/>
            <a:ext cx="3090672" cy="1378326"/>
          </a:xfrm>
          <a:prstGeom prst="rect">
            <a:avLst/>
          </a:prstGeom>
          <a:noFill/>
        </p:spPr>
        <p:txBody>
          <a:bodyPr wrap="square" lIns="27432" rIns="27432">
            <a:spAutoFit/>
          </a:bodyPr>
          <a:lstStyle/>
          <a:p>
            <a:pPr>
              <a:spcAft>
                <a:spcPts val="100"/>
              </a:spcAft>
            </a:pPr>
            <a:r>
              <a:rPr sz="1170" dirty="0">
                <a:solidFill>
                  <a:srgbClr val="16243B"/>
                </a:solidFill>
                <a:latin typeface="Aptos"/>
              </a:rPr>
              <a:t>Programs must intentionally identify </a:t>
            </a:r>
            <a:r>
              <a:rPr lang="en-US" sz="1170" dirty="0">
                <a:solidFill>
                  <a:srgbClr val="16243B"/>
                </a:solidFill>
                <a:latin typeface="Aptos"/>
              </a:rPr>
              <a:t>or create </a:t>
            </a:r>
            <a:r>
              <a:rPr sz="1170" dirty="0">
                <a:solidFill>
                  <a:srgbClr val="16243B"/>
                </a:solidFill>
                <a:latin typeface="Aptos"/>
              </a:rPr>
              <a:t>authentic work that connects curriculum to real organizational needs.</a:t>
            </a:r>
          </a:p>
          <a:p>
            <a:pPr>
              <a:spcAft>
                <a:spcPts val="100"/>
              </a:spcAft>
            </a:pPr>
            <a:endParaRPr sz="1170" dirty="0">
              <a:solidFill>
                <a:srgbClr val="16243B"/>
              </a:solidFill>
              <a:latin typeface="Aptos"/>
            </a:endParaRPr>
          </a:p>
          <a:p>
            <a:pPr>
              <a:spcAft>
                <a:spcPts val="100"/>
              </a:spcAft>
            </a:pPr>
            <a:r>
              <a:rPr lang="en-US" sz="1170" b="1" dirty="0">
                <a:solidFill>
                  <a:srgbClr val="8A4E00"/>
                </a:solidFill>
                <a:latin typeface="Aptos"/>
              </a:rPr>
              <a:t>SIMULATED CONSULTING SCENARIOS</a:t>
            </a:r>
            <a:r>
              <a:rPr sz="1170" b="1" dirty="0">
                <a:solidFill>
                  <a:srgbClr val="8A4E00"/>
                </a:solidFill>
                <a:latin typeface="Aptos"/>
              </a:rPr>
              <a:t> → REAL NEED → DEFINED TASK → SUPERVISED WBL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354C"/>
        </a:solidFill>
        <a:effectLst/>
      </p:bgPr>
    </p:bg>
    <p:spTree>
      <p:nvGrpSpPr>
        <p:cNvPr id="1" name="">
          <a:extLst>
            <a:ext uri="{FF2B5EF4-FFF2-40B4-BE49-F238E27FC236}">
              <a16:creationId xmlns:a16="http://schemas.microsoft.com/office/drawing/2014/main" id="{48776823-1B13-3190-AE9A-289402F408E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2BDDC9C-3738-A0B9-30A6-F42282C5A4B0}"/>
              </a:ext>
            </a:extLst>
          </p:cNvPr>
          <p:cNvSpPr/>
          <p:nvPr/>
        </p:nvSpPr>
        <p:spPr>
          <a:xfrm>
            <a:off x="7955280" y="0"/>
            <a:ext cx="4236415" cy="6858000"/>
          </a:xfrm>
          <a:prstGeom prst="rect">
            <a:avLst/>
          </a:prstGeom>
          <a:solidFill>
            <a:srgbClr val="032B63"/>
          </a:solidFill>
          <a:ln w="12700">
            <a:solidFill>
              <a:srgbClr val="032B63"/>
            </a:solidFill>
            <a:prstDash val="solid"/>
          </a:ln>
        </p:spPr>
        <p:txBody>
          <a:bodyPr/>
          <a:lstStyle/>
          <a:p>
            <a:endParaRPr lang="en-US"/>
          </a:p>
        </p:txBody>
      </p:sp>
      <p:sp>
        <p:nvSpPr>
          <p:cNvPr id="3" name="Shape 1">
            <a:extLst>
              <a:ext uri="{FF2B5EF4-FFF2-40B4-BE49-F238E27FC236}">
                <a16:creationId xmlns:a16="http://schemas.microsoft.com/office/drawing/2014/main" id="{045A7944-F606-2EBF-B6F3-1B1C92208C9A}"/>
              </a:ext>
            </a:extLst>
          </p:cNvPr>
          <p:cNvSpPr/>
          <p:nvPr/>
        </p:nvSpPr>
        <p:spPr>
          <a:xfrm>
            <a:off x="8823960" y="0"/>
            <a:ext cx="109728" cy="6858000"/>
          </a:xfrm>
          <a:prstGeom prst="rect">
            <a:avLst/>
          </a:prstGeom>
          <a:solidFill>
            <a:srgbClr val="0B6DE8"/>
          </a:solidFill>
          <a:ln w="12700">
            <a:solidFill>
              <a:srgbClr val="0B6DE8"/>
            </a:solidFill>
            <a:prstDash val="solid"/>
          </a:ln>
        </p:spPr>
        <p:txBody>
          <a:bodyPr/>
          <a:lstStyle/>
          <a:p>
            <a:endParaRPr lang="en-US">
              <a:solidFill>
                <a:srgbClr val="F4B23A"/>
              </a:solidFill>
            </a:endParaRPr>
          </a:p>
        </p:txBody>
      </p:sp>
      <p:sp>
        <p:nvSpPr>
          <p:cNvPr id="4" name="Text 2">
            <a:extLst>
              <a:ext uri="{FF2B5EF4-FFF2-40B4-BE49-F238E27FC236}">
                <a16:creationId xmlns:a16="http://schemas.microsoft.com/office/drawing/2014/main" id="{DAB01DAC-4F56-56EB-CCF5-7B4CB1F2E7F0}"/>
              </a:ext>
            </a:extLst>
          </p:cNvPr>
          <p:cNvSpPr/>
          <p:nvPr/>
        </p:nvSpPr>
        <p:spPr>
          <a:xfrm>
            <a:off x="749808" y="1051560"/>
            <a:ext cx="6858000" cy="713232"/>
          </a:xfrm>
          <a:prstGeom prst="rect">
            <a:avLst/>
          </a:prstGeom>
          <a:noFill/>
          <a:ln>
            <a:solidFill/>
          </a:ln>
        </p:spPr>
        <p:txBody>
          <a:bodyPr wrap="square" lIns="0" tIns="0" rIns="0" bIns="0" rtlCol="0" anchor="ctr">
            <a:normAutofit/>
          </a:bodyPr>
          <a:lstStyle/>
          <a:p>
            <a:pPr marL="0" indent="0" algn="ctr">
              <a:buNone/>
            </a:pPr>
            <a:r>
              <a:rPr lang="en-US" sz="4000" b="1" dirty="0">
                <a:solidFill>
                  <a:srgbClr val="FFFFFF"/>
                </a:solidFill>
              </a:rPr>
              <a:t>THANK YOU</a:t>
            </a:r>
            <a:endParaRPr lang="en-US" sz="4000" dirty="0"/>
          </a:p>
        </p:txBody>
      </p:sp>
      <p:sp>
        <p:nvSpPr>
          <p:cNvPr id="5" name="Text 3">
            <a:extLst>
              <a:ext uri="{FF2B5EF4-FFF2-40B4-BE49-F238E27FC236}">
                <a16:creationId xmlns:a16="http://schemas.microsoft.com/office/drawing/2014/main" id="{BA5876FB-022F-32E9-855D-29349D02BC51}"/>
              </a:ext>
            </a:extLst>
          </p:cNvPr>
          <p:cNvSpPr/>
          <p:nvPr/>
        </p:nvSpPr>
        <p:spPr>
          <a:xfrm>
            <a:off x="768096" y="1847088"/>
            <a:ext cx="6858000" cy="960120"/>
          </a:xfrm>
          <a:prstGeom prst="rect">
            <a:avLst/>
          </a:prstGeom>
          <a:noFill/>
          <a:ln>
            <a:solidFill/>
          </a:ln>
        </p:spPr>
        <p:txBody>
          <a:bodyPr wrap="square" lIns="0" tIns="0" rIns="0" bIns="0" rtlCol="0" anchor="ctr">
            <a:normAutofit/>
          </a:bodyPr>
          <a:lstStyle/>
          <a:p>
            <a:pPr marL="0" indent="0">
              <a:buNone/>
            </a:pPr>
            <a:r>
              <a:rPr lang="en-US" sz="2500" dirty="0">
                <a:solidFill>
                  <a:srgbClr val="D9E7FA"/>
                </a:solidFill>
              </a:rPr>
              <a:t>Beyond Instruction: Building Staff Capacity and Scaling Cybersecurity Work-Based Learning</a:t>
            </a:r>
            <a:endParaRPr lang="en-US" sz="2500" dirty="0"/>
          </a:p>
        </p:txBody>
      </p:sp>
      <p:sp>
        <p:nvSpPr>
          <p:cNvPr id="6" name="Shape 4">
            <a:extLst>
              <a:ext uri="{FF2B5EF4-FFF2-40B4-BE49-F238E27FC236}">
                <a16:creationId xmlns:a16="http://schemas.microsoft.com/office/drawing/2014/main" id="{90FACDA9-9D14-0441-45B3-E245624E3699}"/>
              </a:ext>
            </a:extLst>
          </p:cNvPr>
          <p:cNvSpPr/>
          <p:nvPr/>
        </p:nvSpPr>
        <p:spPr>
          <a:xfrm>
            <a:off x="786384" y="2999232"/>
            <a:ext cx="5577840" cy="0"/>
          </a:xfrm>
          <a:prstGeom prst="line">
            <a:avLst/>
          </a:prstGeom>
          <a:noFill/>
          <a:ln w="38100">
            <a:solidFill>
              <a:srgbClr val="F4B23A"/>
            </a:solidFill>
            <a:prstDash val="solid"/>
          </a:ln>
        </p:spPr>
        <p:txBody>
          <a:bodyPr/>
          <a:lstStyle/>
          <a:p>
            <a:endParaRPr lang="en-US"/>
          </a:p>
        </p:txBody>
      </p:sp>
      <p:sp>
        <p:nvSpPr>
          <p:cNvPr id="7" name="Text 5">
            <a:extLst>
              <a:ext uri="{FF2B5EF4-FFF2-40B4-BE49-F238E27FC236}">
                <a16:creationId xmlns:a16="http://schemas.microsoft.com/office/drawing/2014/main" id="{6AD388B4-2431-D2B5-E3C2-A5807B868242}"/>
              </a:ext>
            </a:extLst>
          </p:cNvPr>
          <p:cNvSpPr/>
          <p:nvPr/>
        </p:nvSpPr>
        <p:spPr>
          <a:xfrm>
            <a:off x="786384" y="3200400"/>
            <a:ext cx="6217920" cy="320040"/>
          </a:xfrm>
          <a:prstGeom prst="rect">
            <a:avLst/>
          </a:prstGeom>
          <a:noFill/>
          <a:ln>
            <a:solidFill/>
          </a:ln>
        </p:spPr>
        <p:txBody>
          <a:bodyPr wrap="square" lIns="0" tIns="0" rIns="0" bIns="0" rtlCol="0" anchor="ctr"/>
          <a:lstStyle/>
          <a:p>
            <a:pPr marL="0" indent="0">
              <a:buNone/>
            </a:pPr>
            <a:r>
              <a:rPr lang="en-US" sz="1400" dirty="0">
                <a:solidFill>
                  <a:srgbClr val="C7D9F1"/>
                </a:solidFill>
              </a:rPr>
              <a:t>ACTE Interactive Workshop  •  45 minutes  •  Case-study format</a:t>
            </a:r>
            <a:endParaRPr lang="en-US" sz="1400" dirty="0"/>
          </a:p>
        </p:txBody>
      </p:sp>
      <p:sp>
        <p:nvSpPr>
          <p:cNvPr id="8" name="Shape 6">
            <a:extLst>
              <a:ext uri="{FF2B5EF4-FFF2-40B4-BE49-F238E27FC236}">
                <a16:creationId xmlns:a16="http://schemas.microsoft.com/office/drawing/2014/main" id="{009BBCEF-D725-BBD2-D31A-F1AC83AF711D}"/>
              </a:ext>
            </a:extLst>
          </p:cNvPr>
          <p:cNvSpPr/>
          <p:nvPr/>
        </p:nvSpPr>
        <p:spPr>
          <a:xfrm>
            <a:off x="9765792" y="1097280"/>
            <a:ext cx="694944" cy="694944"/>
          </a:xfrm>
          <a:prstGeom prst="ellipse">
            <a:avLst/>
          </a:prstGeom>
          <a:solidFill>
            <a:srgbClr val="0647A7"/>
          </a:solidFill>
          <a:ln w="12700">
            <a:solidFill>
              <a:srgbClr val="0647A7"/>
            </a:solidFill>
            <a:prstDash val="solid"/>
          </a:ln>
        </p:spPr>
        <p:txBody>
          <a:bodyPr/>
          <a:lstStyle/>
          <a:p>
            <a:endParaRPr lang="en-US"/>
          </a:p>
        </p:txBody>
      </p:sp>
      <p:pic>
        <p:nvPicPr>
          <p:cNvPr id="9" name="Image 0" descr="preencoded.png">
            <a:extLst>
              <a:ext uri="{FF2B5EF4-FFF2-40B4-BE49-F238E27FC236}">
                <a16:creationId xmlns:a16="http://schemas.microsoft.com/office/drawing/2014/main" id="{0F1C399B-4DDD-7007-A3B1-2F6FF8C4A8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66376" y="1197864"/>
            <a:ext cx="493776" cy="493776"/>
          </a:xfrm>
          <a:prstGeom prst="rect">
            <a:avLst/>
          </a:prstGeom>
          <a:ln>
            <a:solidFill/>
          </a:ln>
        </p:spPr>
      </p:pic>
      <p:sp>
        <p:nvSpPr>
          <p:cNvPr id="10" name="Text 7">
            <a:extLst>
              <a:ext uri="{FF2B5EF4-FFF2-40B4-BE49-F238E27FC236}">
                <a16:creationId xmlns:a16="http://schemas.microsoft.com/office/drawing/2014/main" id="{86B2A29C-BAD2-51EA-E2F0-FE0937A7E6F4}"/>
              </a:ext>
            </a:extLst>
          </p:cNvPr>
          <p:cNvSpPr/>
          <p:nvPr/>
        </p:nvSpPr>
        <p:spPr>
          <a:xfrm>
            <a:off x="9217152" y="1920240"/>
            <a:ext cx="1783080" cy="676656"/>
          </a:xfrm>
          <a:prstGeom prst="rect">
            <a:avLst/>
          </a:prstGeom>
          <a:noFill/>
          <a:ln>
            <a:solidFill/>
          </a:ln>
        </p:spPr>
        <p:txBody>
          <a:bodyPr wrap="square" lIns="0" tIns="0" rIns="0" bIns="0" rtlCol="0" anchor="ctr">
            <a:normAutofit/>
          </a:bodyPr>
          <a:lstStyle/>
          <a:p>
            <a:pPr marL="0" indent="0" algn="ctr">
              <a:buNone/>
            </a:pPr>
            <a:r>
              <a:rPr lang="en-US" sz="1800" b="1" dirty="0">
                <a:solidFill>
                  <a:srgbClr val="FFFFFF"/>
                </a:solidFill>
              </a:rPr>
              <a:t>STAFF</a:t>
            </a:r>
            <a:endParaRPr lang="en-US" sz="1800" dirty="0"/>
          </a:p>
          <a:p>
            <a:pPr marL="0" indent="0" algn="ctr">
              <a:buNone/>
            </a:pPr>
            <a:r>
              <a:rPr lang="en-US" sz="1800" b="1" dirty="0">
                <a:solidFill>
                  <a:srgbClr val="FFFFFF"/>
                </a:solidFill>
              </a:rPr>
              <a:t>CAPACITY</a:t>
            </a:r>
            <a:endParaRPr lang="en-US" sz="1800" dirty="0"/>
          </a:p>
        </p:txBody>
      </p:sp>
      <p:sp>
        <p:nvSpPr>
          <p:cNvPr id="11" name="Shape 8">
            <a:extLst>
              <a:ext uri="{FF2B5EF4-FFF2-40B4-BE49-F238E27FC236}">
                <a16:creationId xmlns:a16="http://schemas.microsoft.com/office/drawing/2014/main" id="{8BED0819-AA18-599B-2726-1F502F945D47}"/>
              </a:ext>
            </a:extLst>
          </p:cNvPr>
          <p:cNvSpPr/>
          <p:nvPr/>
        </p:nvSpPr>
        <p:spPr>
          <a:xfrm>
            <a:off x="9692640" y="2724912"/>
            <a:ext cx="822960" cy="530352"/>
          </a:xfrm>
          <a:prstGeom prst="chevron">
            <a:avLst/>
          </a:prstGeom>
          <a:solidFill>
            <a:srgbClr val="F4B23A"/>
          </a:solidFill>
          <a:ln w="12700">
            <a:solidFill>
              <a:srgbClr val="F4B23A"/>
            </a:solidFill>
            <a:prstDash val="solid"/>
          </a:ln>
        </p:spPr>
        <p:txBody>
          <a:bodyPr/>
          <a:lstStyle/>
          <a:p>
            <a:endParaRPr lang="en-US"/>
          </a:p>
        </p:txBody>
      </p:sp>
      <p:sp>
        <p:nvSpPr>
          <p:cNvPr id="12" name="Shape 9">
            <a:extLst>
              <a:ext uri="{FF2B5EF4-FFF2-40B4-BE49-F238E27FC236}">
                <a16:creationId xmlns:a16="http://schemas.microsoft.com/office/drawing/2014/main" id="{AEA736EE-5BF9-EBC2-E82B-D4C8889BB1DC}"/>
              </a:ext>
            </a:extLst>
          </p:cNvPr>
          <p:cNvSpPr/>
          <p:nvPr/>
        </p:nvSpPr>
        <p:spPr>
          <a:xfrm>
            <a:off x="9765792" y="3401568"/>
            <a:ext cx="694944" cy="694944"/>
          </a:xfrm>
          <a:prstGeom prst="ellipse">
            <a:avLst/>
          </a:prstGeom>
          <a:solidFill>
            <a:srgbClr val="0B6DE8"/>
          </a:solidFill>
          <a:ln w="12700">
            <a:solidFill>
              <a:srgbClr val="0B6DE8"/>
            </a:solidFill>
            <a:prstDash val="solid"/>
          </a:ln>
        </p:spPr>
        <p:txBody>
          <a:bodyPr/>
          <a:lstStyle/>
          <a:p>
            <a:endParaRPr lang="en-US"/>
          </a:p>
        </p:txBody>
      </p:sp>
      <p:pic>
        <p:nvPicPr>
          <p:cNvPr id="13" name="Image 1" descr="preencoded.png">
            <a:extLst>
              <a:ext uri="{FF2B5EF4-FFF2-40B4-BE49-F238E27FC236}">
                <a16:creationId xmlns:a16="http://schemas.microsoft.com/office/drawing/2014/main" id="{F01E0920-33CD-05C4-70CE-CA1AB926D3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66376" y="3502152"/>
            <a:ext cx="493776" cy="493776"/>
          </a:xfrm>
          <a:prstGeom prst="rect">
            <a:avLst/>
          </a:prstGeom>
          <a:ln>
            <a:solidFill/>
          </a:ln>
        </p:spPr>
      </p:pic>
      <p:sp>
        <p:nvSpPr>
          <p:cNvPr id="14" name="Text 10">
            <a:extLst>
              <a:ext uri="{FF2B5EF4-FFF2-40B4-BE49-F238E27FC236}">
                <a16:creationId xmlns:a16="http://schemas.microsoft.com/office/drawing/2014/main" id="{500D1ABF-96D8-FFB6-2EBB-D4048BB28294}"/>
              </a:ext>
            </a:extLst>
          </p:cNvPr>
          <p:cNvSpPr/>
          <p:nvPr/>
        </p:nvSpPr>
        <p:spPr>
          <a:xfrm>
            <a:off x="9198864" y="4224528"/>
            <a:ext cx="1828800" cy="676656"/>
          </a:xfrm>
          <a:prstGeom prst="rect">
            <a:avLst/>
          </a:prstGeom>
          <a:noFill/>
          <a:ln>
            <a:solidFill/>
          </a:ln>
        </p:spPr>
        <p:txBody>
          <a:bodyPr wrap="square" lIns="0" tIns="0" rIns="0" bIns="0" rtlCol="0" anchor="ctr">
            <a:normAutofit/>
          </a:bodyPr>
          <a:lstStyle/>
          <a:p>
            <a:pPr marL="0" indent="0" algn="ctr">
              <a:buNone/>
            </a:pPr>
            <a:r>
              <a:rPr lang="en-US" sz="1800" b="1" dirty="0">
                <a:solidFill>
                  <a:srgbClr val="FFFFFF"/>
                </a:solidFill>
              </a:rPr>
              <a:t>LEARNER</a:t>
            </a:r>
            <a:endParaRPr lang="en-US" sz="1800" dirty="0"/>
          </a:p>
          <a:p>
            <a:pPr marL="0" indent="0" algn="ctr">
              <a:buNone/>
            </a:pPr>
            <a:r>
              <a:rPr lang="en-US" sz="1800" b="1" dirty="0">
                <a:solidFill>
                  <a:srgbClr val="FFFFFF"/>
                </a:solidFill>
              </a:rPr>
              <a:t>CAPACITY</a:t>
            </a:r>
            <a:endParaRPr lang="en-US" sz="1800" dirty="0"/>
          </a:p>
        </p:txBody>
      </p:sp>
      <p:sp>
        <p:nvSpPr>
          <p:cNvPr id="15" name="Shape 11">
            <a:extLst>
              <a:ext uri="{FF2B5EF4-FFF2-40B4-BE49-F238E27FC236}">
                <a16:creationId xmlns:a16="http://schemas.microsoft.com/office/drawing/2014/main" id="{E28EC2D2-971A-EB04-6666-9A4600800F0E}"/>
              </a:ext>
            </a:extLst>
          </p:cNvPr>
          <p:cNvSpPr/>
          <p:nvPr/>
        </p:nvSpPr>
        <p:spPr>
          <a:xfrm>
            <a:off x="9692640" y="5010912"/>
            <a:ext cx="822960" cy="530352"/>
          </a:xfrm>
          <a:prstGeom prst="chevron">
            <a:avLst/>
          </a:prstGeom>
          <a:solidFill>
            <a:srgbClr val="F4B23A"/>
          </a:solidFill>
          <a:ln w="12700">
            <a:solidFill>
              <a:srgbClr val="F4B23A"/>
            </a:solidFill>
            <a:prstDash val="solid"/>
          </a:ln>
        </p:spPr>
        <p:txBody>
          <a:bodyPr/>
          <a:lstStyle/>
          <a:p>
            <a:endParaRPr lang="en-US"/>
          </a:p>
        </p:txBody>
      </p:sp>
      <p:sp>
        <p:nvSpPr>
          <p:cNvPr id="16" name="Text 12">
            <a:extLst>
              <a:ext uri="{FF2B5EF4-FFF2-40B4-BE49-F238E27FC236}">
                <a16:creationId xmlns:a16="http://schemas.microsoft.com/office/drawing/2014/main" id="{2051C177-5B04-EF84-CF14-FE8196C2E4BD}"/>
              </a:ext>
            </a:extLst>
          </p:cNvPr>
          <p:cNvSpPr/>
          <p:nvPr/>
        </p:nvSpPr>
        <p:spPr>
          <a:xfrm>
            <a:off x="9198864" y="5623560"/>
            <a:ext cx="1828800" cy="621792"/>
          </a:xfrm>
          <a:prstGeom prst="rect">
            <a:avLst/>
          </a:prstGeom>
          <a:noFill/>
          <a:ln>
            <a:solidFill/>
          </a:ln>
        </p:spPr>
        <p:txBody>
          <a:bodyPr wrap="square" lIns="0" tIns="0" rIns="0" bIns="0" rtlCol="0" anchor="ctr"/>
          <a:lstStyle/>
          <a:p>
            <a:pPr algn="ctr"/>
            <a:r>
              <a:rPr b="1" dirty="0">
                <a:solidFill>
                  <a:schemeClr val="bg1"/>
                </a:solidFill>
              </a:rPr>
              <a:t>WBL</a:t>
            </a:r>
          </a:p>
          <a:p>
            <a:pPr algn="ctr"/>
            <a:r>
              <a:rPr b="1" dirty="0">
                <a:solidFill>
                  <a:schemeClr val="bg1"/>
                </a:solidFill>
              </a:rPr>
              <a:t>OPPORTUNITIES</a:t>
            </a:r>
          </a:p>
        </p:txBody>
      </p:sp>
      <p:sp>
        <p:nvSpPr>
          <p:cNvPr id="17" name="Text 13">
            <a:extLst>
              <a:ext uri="{FF2B5EF4-FFF2-40B4-BE49-F238E27FC236}">
                <a16:creationId xmlns:a16="http://schemas.microsoft.com/office/drawing/2014/main" id="{DFEFA6B1-B1B1-C4A3-2F33-0B6146F31445}"/>
              </a:ext>
            </a:extLst>
          </p:cNvPr>
          <p:cNvSpPr/>
          <p:nvPr/>
        </p:nvSpPr>
        <p:spPr>
          <a:xfrm>
            <a:off x="749808" y="4187684"/>
            <a:ext cx="6217920" cy="274320"/>
          </a:xfrm>
          <a:prstGeom prst="rect">
            <a:avLst/>
          </a:prstGeom>
          <a:noFill/>
          <a:ln>
            <a:solidFill/>
          </a:ln>
        </p:spPr>
        <p:txBody>
          <a:bodyPr wrap="square" lIns="0" tIns="0" rIns="0" bIns="0" rtlCol="0" anchor="ctr"/>
          <a:lstStyle/>
          <a:p>
            <a:pPr marL="0" indent="0">
              <a:buNone/>
            </a:pPr>
            <a:r>
              <a:rPr lang="en-US" b="1" dirty="0">
                <a:solidFill>
                  <a:srgbClr val="A8BEDC"/>
                </a:solidFill>
              </a:rPr>
              <a:t>RW2 Career and Technical Education • Cyber Conversations</a:t>
            </a:r>
            <a:endParaRPr lang="en-US" b="1" dirty="0"/>
          </a:p>
        </p:txBody>
      </p:sp>
      <p:sp>
        <p:nvSpPr>
          <p:cNvPr id="19" name="TextBox 18">
            <a:extLst>
              <a:ext uri="{FF2B5EF4-FFF2-40B4-BE49-F238E27FC236}">
                <a16:creationId xmlns:a16="http://schemas.microsoft.com/office/drawing/2014/main" id="{25D4D98C-7E6F-7DC7-25FF-F5C299AD4979}"/>
              </a:ext>
            </a:extLst>
          </p:cNvPr>
          <p:cNvSpPr txBox="1"/>
          <p:nvPr/>
        </p:nvSpPr>
        <p:spPr>
          <a:xfrm>
            <a:off x="-868680" y="225582"/>
            <a:ext cx="8823960" cy="523220"/>
          </a:xfrm>
          <a:prstGeom prst="rect">
            <a:avLst/>
          </a:prstGeom>
          <a:noFill/>
        </p:spPr>
        <p:txBody>
          <a:bodyPr wrap="square" rtlCol="0">
            <a:spAutoFit/>
          </a:bodyPr>
          <a:lstStyle/>
          <a:p>
            <a:pPr algn="r"/>
            <a:r>
              <a:rPr lang="en-US" sz="1400" b="1" i="1" dirty="0">
                <a:solidFill>
                  <a:srgbClr val="0B6DE8"/>
                </a:solidFill>
              </a:rPr>
              <a:t>ACTE’s Postsecondary CTE Summit 2026 </a:t>
            </a:r>
            <a:br>
              <a:rPr lang="en-US" sz="1400" b="1" i="1" dirty="0">
                <a:solidFill>
                  <a:srgbClr val="0B6DE8"/>
                </a:solidFill>
              </a:rPr>
            </a:br>
            <a:r>
              <a:rPr lang="en-US" sz="1400" b="1" i="1" dirty="0">
                <a:solidFill>
                  <a:srgbClr val="0B6DE8"/>
                </a:solidFill>
              </a:rPr>
              <a:t>Powering Possibility: Advancing Postsecondary CTE Impact  Sept. 16 - 18 I Arlington, VA </a:t>
            </a:r>
          </a:p>
        </p:txBody>
      </p:sp>
      <p:sp>
        <p:nvSpPr>
          <p:cNvPr id="21" name="TextBox 20">
            <a:extLst>
              <a:ext uri="{FF2B5EF4-FFF2-40B4-BE49-F238E27FC236}">
                <a16:creationId xmlns:a16="http://schemas.microsoft.com/office/drawing/2014/main" id="{C96EC2D9-4193-9BD5-B599-AC0B6D05740E}"/>
              </a:ext>
            </a:extLst>
          </p:cNvPr>
          <p:cNvSpPr txBox="1"/>
          <p:nvPr/>
        </p:nvSpPr>
        <p:spPr>
          <a:xfrm>
            <a:off x="636763" y="4944582"/>
            <a:ext cx="4451694" cy="1200329"/>
          </a:xfrm>
          <a:prstGeom prst="rect">
            <a:avLst/>
          </a:prstGeom>
          <a:noFill/>
        </p:spPr>
        <p:txBody>
          <a:bodyPr wrap="square" rtlCol="0">
            <a:spAutoFit/>
          </a:bodyPr>
          <a:lstStyle/>
          <a:p>
            <a:r>
              <a:rPr lang="en-US" b="1" dirty="0">
                <a:solidFill>
                  <a:schemeClr val="bg1"/>
                </a:solidFill>
              </a:rPr>
              <a:t>Dr. Joy Vann-Newton</a:t>
            </a:r>
          </a:p>
          <a:p>
            <a:r>
              <a:rPr lang="en-US" b="1" dirty="0">
                <a:solidFill>
                  <a:schemeClr val="bg1"/>
                </a:solidFill>
                <a:hlinkClick r:id="rId5"/>
              </a:rPr>
              <a:t>jvh@rw2.education</a:t>
            </a:r>
            <a:endParaRPr lang="en-US" b="1" dirty="0">
              <a:solidFill>
                <a:schemeClr val="bg1"/>
              </a:solidFill>
            </a:endParaRPr>
          </a:p>
          <a:p>
            <a:r>
              <a:rPr lang="en-US" b="1" dirty="0">
                <a:solidFill>
                  <a:schemeClr val="bg1"/>
                </a:solidFill>
                <a:hlinkClick r:id="rId6"/>
              </a:rPr>
              <a:t>www.rw2.education</a:t>
            </a:r>
            <a:endParaRPr lang="en-US" b="1" dirty="0">
              <a:solidFill>
                <a:schemeClr val="bg1"/>
              </a:solidFill>
            </a:endParaRPr>
          </a:p>
          <a:p>
            <a:r>
              <a:rPr lang="en-US" b="1" dirty="0">
                <a:solidFill>
                  <a:schemeClr val="bg1"/>
                </a:solidFill>
              </a:rPr>
              <a:t>816-875-0111</a:t>
            </a:r>
          </a:p>
        </p:txBody>
      </p:sp>
    </p:spTree>
    <p:extLst>
      <p:ext uri="{BB962C8B-B14F-4D97-AF65-F5344CB8AC3E}">
        <p14:creationId xmlns:p14="http://schemas.microsoft.com/office/powerpoint/2010/main" val="1690374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58368" y="320040"/>
            <a:ext cx="10881360" cy="475488"/>
          </a:xfrm>
          <a:prstGeom prst="rect">
            <a:avLst/>
          </a:prstGeom>
          <a:noFill/>
          <a:ln>
            <a:solidFill/>
          </a:ln>
        </p:spPr>
        <p:txBody>
          <a:bodyPr wrap="square" lIns="0" tIns="0" rIns="0" bIns="0" rtlCol="0" anchor="ctr">
            <a:normAutofit/>
          </a:bodyPr>
          <a:lstStyle/>
          <a:p>
            <a:pPr marL="0" indent="0">
              <a:buNone/>
            </a:pPr>
            <a:r>
              <a:rPr lang="en-US" sz="2800" b="1" dirty="0">
                <a:solidFill>
                  <a:srgbClr val="032B63"/>
                </a:solidFill>
                <a:latin typeface="Aptos Display" pitchFamily="34" charset="0"/>
                <a:ea typeface="Aptos Display" pitchFamily="34" charset="-122"/>
                <a:cs typeface="Aptos Display" pitchFamily="34" charset="-120"/>
              </a:rPr>
              <a:t>Selected Research &amp; Case Source</a:t>
            </a:r>
            <a:r>
              <a:rPr lang="en-US" sz="2800" b="1" dirty="0">
                <a:solidFill>
                  <a:srgbClr val="3B4F6B"/>
                </a:solidFill>
                <a:latin typeface="Aptos Display" pitchFamily="34" charset="0"/>
                <a:ea typeface="Aptos Display" pitchFamily="34" charset="-122"/>
                <a:cs typeface="Aptos Display" pitchFamily="34" charset="-120"/>
              </a:rPr>
              <a:t>s</a:t>
            </a:r>
            <a:endParaRPr lang="en-US" sz="2800" dirty="0">
              <a:solidFill>
                <a:srgbClr val="3B4F6B"/>
              </a:solidFill>
            </a:endParaRPr>
          </a:p>
        </p:txBody>
      </p:sp>
      <p:sp>
        <p:nvSpPr>
          <p:cNvPr id="3" name="Text 1"/>
          <p:cNvSpPr/>
          <p:nvPr/>
        </p:nvSpPr>
        <p:spPr>
          <a:xfrm>
            <a:off x="676656" y="859536"/>
            <a:ext cx="10652760" cy="384048"/>
          </a:xfrm>
          <a:prstGeom prst="rect">
            <a:avLst/>
          </a:prstGeom>
          <a:noFill/>
          <a:ln>
            <a:solidFill/>
          </a:ln>
        </p:spPr>
        <p:txBody>
          <a:bodyPr wrap="square" lIns="0" tIns="0" rIns="0" bIns="0" rtlCol="0" anchor="ctr">
            <a:normAutofit/>
          </a:bodyPr>
          <a:lstStyle/>
          <a:p>
            <a:pPr marL="0" indent="0">
              <a:buNone/>
            </a:pPr>
            <a:r>
              <a:rPr lang="en-US" sz="1420" dirty="0">
                <a:solidFill>
                  <a:srgbClr val="5B6D86"/>
                </a:solidFill>
                <a:latin typeface="Aptos" pitchFamily="34" charset="0"/>
                <a:ea typeface="Aptos" pitchFamily="34" charset="-122"/>
                <a:cs typeface="Aptos" pitchFamily="34" charset="-120"/>
              </a:rPr>
              <a:t>Sources supporting the staff-capacity and adult-learner framing used in this workshop.</a:t>
            </a:r>
            <a:endParaRPr lang="en-US" sz="1420" dirty="0"/>
          </a:p>
        </p:txBody>
      </p:sp>
      <p:sp>
        <p:nvSpPr>
          <p:cNvPr id="4" name="Text 2"/>
          <p:cNvSpPr/>
          <p:nvPr/>
        </p:nvSpPr>
        <p:spPr>
          <a:xfrm>
            <a:off x="804672" y="1371600"/>
            <a:ext cx="2240280" cy="237744"/>
          </a:xfrm>
          <a:prstGeom prst="rect">
            <a:avLst/>
          </a:prstGeom>
          <a:noFill/>
          <a:ln>
            <a:solidFill/>
          </a:ln>
        </p:spPr>
        <p:txBody>
          <a:bodyPr wrap="square" lIns="0" tIns="0" rIns="0" bIns="0" rtlCol="0" anchor="ctr">
            <a:normAutofit/>
          </a:bodyPr>
          <a:lstStyle/>
          <a:p>
            <a:pPr marL="0" indent="0">
              <a:buNone/>
            </a:pPr>
            <a:r>
              <a:rPr lang="en-US" sz="1220" b="1" dirty="0">
                <a:solidFill>
                  <a:srgbClr val="032B63"/>
                </a:solidFill>
              </a:rPr>
              <a:t>OECD (2021)</a:t>
            </a:r>
            <a:endParaRPr lang="en-US" sz="1220" dirty="0"/>
          </a:p>
        </p:txBody>
      </p:sp>
      <p:sp>
        <p:nvSpPr>
          <p:cNvPr id="5" name="Text 3"/>
          <p:cNvSpPr/>
          <p:nvPr/>
        </p:nvSpPr>
        <p:spPr>
          <a:xfrm>
            <a:off x="3090672" y="1371600"/>
            <a:ext cx="8065008" cy="237744"/>
          </a:xfrm>
          <a:prstGeom prst="rect">
            <a:avLst/>
          </a:prstGeom>
          <a:noFill/>
          <a:ln>
            <a:solidFill/>
          </a:ln>
        </p:spPr>
        <p:txBody>
          <a:bodyPr wrap="square" lIns="0" tIns="0" rIns="0" bIns="0" rtlCol="0" anchor="ctr">
            <a:normAutofit/>
          </a:bodyPr>
          <a:lstStyle/>
          <a:p>
            <a:pPr marL="0" indent="0">
              <a:buNone/>
            </a:pPr>
            <a:r>
              <a:rPr lang="en-US" sz="1200" dirty="0">
                <a:solidFill>
                  <a:srgbClr val="16243B"/>
                </a:solidFill>
              </a:rPr>
              <a:t>Teachers and Leaders in Vocational Education and Training</a:t>
            </a:r>
            <a:endParaRPr lang="en-US" sz="1200" dirty="0"/>
          </a:p>
        </p:txBody>
      </p:sp>
      <p:sp>
        <p:nvSpPr>
          <p:cNvPr id="6" name="Text 4">
            <a:hlinkClick r:id="rId3"/>
          </p:cNvPr>
          <p:cNvSpPr/>
          <p:nvPr/>
        </p:nvSpPr>
        <p:spPr>
          <a:xfrm>
            <a:off x="3090672" y="1655064"/>
            <a:ext cx="8065008" cy="201168"/>
          </a:xfrm>
          <a:prstGeom prst="rect">
            <a:avLst/>
          </a:prstGeom>
          <a:noFill/>
          <a:ln>
            <a:solidFill/>
          </a:ln>
        </p:spPr>
        <p:txBody>
          <a:bodyPr wrap="square" lIns="0" tIns="0" rIns="0" bIns="0" rtlCol="0" anchor="ctr">
            <a:normAutofit/>
          </a:bodyPr>
          <a:lstStyle/>
          <a:p>
            <a:pPr marL="0" indent="0">
              <a:buNone/>
            </a:pPr>
            <a:r>
              <a:rPr lang="en-US" sz="880" u="sng" dirty="0">
                <a:solidFill>
                  <a:srgbClr val="0647A7"/>
                </a:solidFill>
                <a:hlinkClick r:id="rId3">
                  <a:extLst>
                    <a:ext uri="{A12FA001-AC4F-418D-AE19-62706E023703}">
                      <ahyp:hlinkClr xmlns:ahyp="http://schemas.microsoft.com/office/drawing/2018/hyperlinkcolor" val="tx"/>
                    </a:ext>
                  </a:extLst>
                </a:hlinkClick>
              </a:rPr>
              <a:t>https://www.oecd.org/en/publications/teachers-and-leaders-in-vocational-education-and-training_59d4fbb1-en.html</a:t>
            </a:r>
            <a:endParaRPr lang="en-US" sz="880" dirty="0"/>
          </a:p>
        </p:txBody>
      </p:sp>
      <p:sp>
        <p:nvSpPr>
          <p:cNvPr id="7" name="Text 5"/>
          <p:cNvSpPr/>
          <p:nvPr/>
        </p:nvSpPr>
        <p:spPr>
          <a:xfrm>
            <a:off x="804672" y="2121408"/>
            <a:ext cx="2240280" cy="237744"/>
          </a:xfrm>
          <a:prstGeom prst="rect">
            <a:avLst/>
          </a:prstGeom>
          <a:noFill/>
          <a:ln>
            <a:solidFill/>
          </a:ln>
        </p:spPr>
        <p:txBody>
          <a:bodyPr wrap="square" lIns="0" tIns="0" rIns="0" bIns="0" rtlCol="0" anchor="ctr">
            <a:normAutofit/>
          </a:bodyPr>
          <a:lstStyle/>
          <a:p>
            <a:pPr marL="0" indent="0">
              <a:buNone/>
            </a:pPr>
            <a:r>
              <a:rPr lang="en-US" sz="1220" b="1" dirty="0">
                <a:solidFill>
                  <a:srgbClr val="032B63"/>
                </a:solidFill>
              </a:rPr>
              <a:t>OECD (2022)</a:t>
            </a:r>
            <a:endParaRPr lang="en-US" sz="1220" dirty="0"/>
          </a:p>
        </p:txBody>
      </p:sp>
      <p:sp>
        <p:nvSpPr>
          <p:cNvPr id="8" name="Text 6"/>
          <p:cNvSpPr/>
          <p:nvPr/>
        </p:nvSpPr>
        <p:spPr>
          <a:xfrm>
            <a:off x="3090672" y="2121408"/>
            <a:ext cx="8065008" cy="237744"/>
          </a:xfrm>
          <a:prstGeom prst="rect">
            <a:avLst/>
          </a:prstGeom>
          <a:noFill/>
          <a:ln>
            <a:solidFill/>
          </a:ln>
        </p:spPr>
        <p:txBody>
          <a:bodyPr wrap="square" lIns="0" tIns="0" rIns="0" bIns="0" rtlCol="0" anchor="ctr">
            <a:normAutofit/>
          </a:bodyPr>
          <a:lstStyle/>
          <a:p>
            <a:pPr marL="0" indent="0">
              <a:buNone/>
            </a:pPr>
            <a:r>
              <a:rPr lang="en-US" sz="1200" dirty="0">
                <a:solidFill>
                  <a:srgbClr val="16243B"/>
                </a:solidFill>
              </a:rPr>
              <a:t>Preparing Vocational Teachers and Trainers</a:t>
            </a:r>
            <a:endParaRPr lang="en-US" sz="1200" dirty="0"/>
          </a:p>
        </p:txBody>
      </p:sp>
      <p:sp>
        <p:nvSpPr>
          <p:cNvPr id="9" name="Text 7">
            <a:hlinkClick r:id="rId4"/>
          </p:cNvPr>
          <p:cNvSpPr/>
          <p:nvPr/>
        </p:nvSpPr>
        <p:spPr>
          <a:xfrm>
            <a:off x="3090672" y="2404872"/>
            <a:ext cx="8065008" cy="201168"/>
          </a:xfrm>
          <a:prstGeom prst="rect">
            <a:avLst/>
          </a:prstGeom>
          <a:noFill/>
          <a:ln>
            <a:solidFill/>
          </a:ln>
        </p:spPr>
        <p:txBody>
          <a:bodyPr wrap="square" lIns="0" tIns="0" rIns="0" bIns="0" rtlCol="0" anchor="ctr">
            <a:normAutofit/>
          </a:bodyPr>
          <a:lstStyle/>
          <a:p>
            <a:pPr marL="0" indent="0">
              <a:buNone/>
            </a:pPr>
            <a:r>
              <a:rPr lang="en-US" sz="880" u="sng" dirty="0">
                <a:solidFill>
                  <a:srgbClr val="0647A7"/>
                </a:solidFill>
                <a:hlinkClick r:id="rId4">
                  <a:extLst>
                    <a:ext uri="{A12FA001-AC4F-418D-AE19-62706E023703}">
                      <ahyp:hlinkClr xmlns:ahyp="http://schemas.microsoft.com/office/drawing/2018/hyperlinkcolor" val="tx"/>
                    </a:ext>
                  </a:extLst>
                </a:hlinkClick>
              </a:rPr>
              <a:t>https://www.oecd.org/en/publications/preparing-vocational-teachers-and-trainers_c44f2715-en.html</a:t>
            </a:r>
            <a:endParaRPr lang="en-US" sz="880" dirty="0"/>
          </a:p>
        </p:txBody>
      </p:sp>
      <p:sp>
        <p:nvSpPr>
          <p:cNvPr id="10" name="Text 8"/>
          <p:cNvSpPr/>
          <p:nvPr/>
        </p:nvSpPr>
        <p:spPr>
          <a:xfrm>
            <a:off x="804672" y="2871216"/>
            <a:ext cx="2240280" cy="237744"/>
          </a:xfrm>
          <a:prstGeom prst="rect">
            <a:avLst/>
          </a:prstGeom>
          <a:noFill/>
          <a:ln>
            <a:solidFill/>
          </a:ln>
        </p:spPr>
        <p:txBody>
          <a:bodyPr wrap="square" lIns="0" tIns="0" rIns="0" bIns="0" rtlCol="0" anchor="ctr">
            <a:normAutofit fontScale="92500"/>
          </a:bodyPr>
          <a:lstStyle/>
          <a:p>
            <a:pPr marL="0" indent="0">
              <a:buNone/>
            </a:pPr>
            <a:r>
              <a:rPr lang="en-US" sz="1220" b="1" dirty="0">
                <a:solidFill>
                  <a:srgbClr val="032B63"/>
                </a:solidFill>
              </a:rPr>
              <a:t>Zhou, Tigelaar &amp; Admiraal (2022)</a:t>
            </a:r>
            <a:endParaRPr lang="en-US" sz="1220" dirty="0"/>
          </a:p>
        </p:txBody>
      </p:sp>
      <p:sp>
        <p:nvSpPr>
          <p:cNvPr id="11" name="Text 9"/>
          <p:cNvSpPr/>
          <p:nvPr/>
        </p:nvSpPr>
        <p:spPr>
          <a:xfrm>
            <a:off x="3090672" y="2871216"/>
            <a:ext cx="8065008" cy="237744"/>
          </a:xfrm>
          <a:prstGeom prst="rect">
            <a:avLst/>
          </a:prstGeom>
          <a:noFill/>
          <a:ln>
            <a:solidFill/>
          </a:ln>
        </p:spPr>
        <p:txBody>
          <a:bodyPr wrap="square" lIns="0" tIns="0" rIns="0" bIns="0" rtlCol="0" anchor="ctr">
            <a:normAutofit fontScale="85000" lnSpcReduction="10000"/>
          </a:bodyPr>
          <a:lstStyle/>
          <a:p>
            <a:pPr marL="0" indent="0">
              <a:buNone/>
            </a:pPr>
            <a:r>
              <a:rPr lang="en-US" sz="1200" dirty="0">
                <a:solidFill>
                  <a:srgbClr val="16243B"/>
                </a:solidFill>
              </a:rPr>
              <a:t>Vocational teachers’ professional learning: A systematic literature review of the past decade. Teaching and Teacher Education, 119, 103856.</a:t>
            </a:r>
            <a:endParaRPr lang="en-US" sz="1200" dirty="0"/>
          </a:p>
        </p:txBody>
      </p:sp>
      <p:sp>
        <p:nvSpPr>
          <p:cNvPr id="12" name="Text 10">
            <a:hlinkClick r:id="rId5"/>
          </p:cNvPr>
          <p:cNvSpPr/>
          <p:nvPr/>
        </p:nvSpPr>
        <p:spPr>
          <a:xfrm>
            <a:off x="3090672" y="3154680"/>
            <a:ext cx="8065008" cy="201168"/>
          </a:xfrm>
          <a:prstGeom prst="rect">
            <a:avLst/>
          </a:prstGeom>
          <a:noFill/>
          <a:ln>
            <a:solidFill/>
          </a:ln>
        </p:spPr>
        <p:txBody>
          <a:bodyPr wrap="square" lIns="0" tIns="0" rIns="0" bIns="0" rtlCol="0" anchor="ctr">
            <a:normAutofit/>
          </a:bodyPr>
          <a:lstStyle/>
          <a:p>
            <a:pPr marL="0" indent="0">
              <a:buNone/>
            </a:pPr>
            <a:r>
              <a:rPr lang="en-US" sz="880" u="sng" dirty="0">
                <a:solidFill>
                  <a:srgbClr val="0647A7"/>
                </a:solidFill>
                <a:hlinkClick r:id="rId5">
                  <a:extLst>
                    <a:ext uri="{A12FA001-AC4F-418D-AE19-62706E023703}">
                      <ahyp:hlinkClr xmlns:ahyp="http://schemas.microsoft.com/office/drawing/2018/hyperlinkcolor" val="tx"/>
                    </a:ext>
                  </a:extLst>
                </a:hlinkClick>
              </a:rPr>
              <a:t>https://doi.org/10.1016/j.tate.2022.103856</a:t>
            </a:r>
            <a:endParaRPr lang="en-US" sz="880" dirty="0"/>
          </a:p>
        </p:txBody>
      </p:sp>
      <p:sp>
        <p:nvSpPr>
          <p:cNvPr id="13" name="Text 11"/>
          <p:cNvSpPr/>
          <p:nvPr/>
        </p:nvSpPr>
        <p:spPr>
          <a:xfrm>
            <a:off x="804672" y="3621024"/>
            <a:ext cx="2240280" cy="237744"/>
          </a:xfrm>
          <a:prstGeom prst="rect">
            <a:avLst/>
          </a:prstGeom>
          <a:noFill/>
          <a:ln>
            <a:solidFill/>
          </a:ln>
        </p:spPr>
        <p:txBody>
          <a:bodyPr wrap="square" lIns="0" tIns="0" rIns="0" bIns="0" rtlCol="0" anchor="ctr">
            <a:normAutofit/>
          </a:bodyPr>
          <a:lstStyle/>
          <a:p>
            <a:pPr marL="0" indent="0">
              <a:buNone/>
            </a:pPr>
            <a:r>
              <a:rPr lang="en-US" sz="1220" b="1" dirty="0">
                <a:solidFill>
                  <a:srgbClr val="032B63"/>
                </a:solidFill>
              </a:rPr>
              <a:t>CCRC &amp; WestEd</a:t>
            </a:r>
            <a:endParaRPr lang="en-US" sz="1220" dirty="0"/>
          </a:p>
        </p:txBody>
      </p:sp>
      <p:sp>
        <p:nvSpPr>
          <p:cNvPr id="14" name="Text 12"/>
          <p:cNvSpPr/>
          <p:nvPr/>
        </p:nvSpPr>
        <p:spPr>
          <a:xfrm>
            <a:off x="3090672" y="3621024"/>
            <a:ext cx="8065008" cy="237744"/>
          </a:xfrm>
          <a:prstGeom prst="rect">
            <a:avLst/>
          </a:prstGeom>
          <a:noFill/>
          <a:ln>
            <a:solidFill/>
          </a:ln>
        </p:spPr>
        <p:txBody>
          <a:bodyPr wrap="square" lIns="0" tIns="0" rIns="0" bIns="0" rtlCol="0" anchor="ctr">
            <a:normAutofit/>
          </a:bodyPr>
          <a:lstStyle/>
          <a:p>
            <a:pPr marL="0" indent="0">
              <a:buNone/>
            </a:pPr>
            <a:r>
              <a:rPr lang="en-US" sz="1200" dirty="0">
                <a:solidFill>
                  <a:srgbClr val="16243B"/>
                </a:solidFill>
              </a:rPr>
              <a:t>Using Guided Pathways to Build Cross-Sector Pathways Partnerships</a:t>
            </a:r>
            <a:endParaRPr lang="en-US" sz="1200" dirty="0"/>
          </a:p>
        </p:txBody>
      </p:sp>
      <p:sp>
        <p:nvSpPr>
          <p:cNvPr id="15" name="Text 13">
            <a:hlinkClick r:id="rId6"/>
          </p:cNvPr>
          <p:cNvSpPr/>
          <p:nvPr/>
        </p:nvSpPr>
        <p:spPr>
          <a:xfrm>
            <a:off x="3090672" y="3904488"/>
            <a:ext cx="8065008" cy="201168"/>
          </a:xfrm>
          <a:prstGeom prst="rect">
            <a:avLst/>
          </a:prstGeom>
          <a:noFill/>
          <a:ln>
            <a:solidFill/>
          </a:ln>
        </p:spPr>
        <p:txBody>
          <a:bodyPr wrap="square" lIns="0" tIns="0" rIns="0" bIns="0" rtlCol="0" anchor="ctr">
            <a:normAutofit/>
          </a:bodyPr>
          <a:lstStyle/>
          <a:p>
            <a:pPr marL="0" indent="0">
              <a:buNone/>
            </a:pPr>
            <a:r>
              <a:rPr lang="en-US" sz="880" u="sng" dirty="0">
                <a:solidFill>
                  <a:srgbClr val="0647A7"/>
                </a:solidFill>
                <a:hlinkClick r:id="rId6">
                  <a:extLst>
                    <a:ext uri="{A12FA001-AC4F-418D-AE19-62706E023703}">
                      <ahyp:hlinkClr xmlns:ahyp="http://schemas.microsoft.com/office/drawing/2018/hyperlinkcolor" val="tx"/>
                    </a:ext>
                  </a:extLst>
                </a:hlinkClick>
              </a:rPr>
              <a:t>https://ccrc.tc.columbia.edu/publications/guided-pathways-cross-sector-partnerships.html</a:t>
            </a:r>
            <a:endParaRPr lang="en-US" sz="880" dirty="0"/>
          </a:p>
        </p:txBody>
      </p:sp>
      <p:sp>
        <p:nvSpPr>
          <p:cNvPr id="16" name="Text 14"/>
          <p:cNvSpPr/>
          <p:nvPr/>
        </p:nvSpPr>
        <p:spPr>
          <a:xfrm>
            <a:off x="804672" y="4370832"/>
            <a:ext cx="2240280" cy="237744"/>
          </a:xfrm>
          <a:prstGeom prst="rect">
            <a:avLst/>
          </a:prstGeom>
          <a:noFill/>
          <a:ln>
            <a:solidFill/>
          </a:ln>
        </p:spPr>
        <p:txBody>
          <a:bodyPr wrap="square" lIns="0" tIns="0" rIns="0" bIns="0" rtlCol="0" anchor="ctr">
            <a:normAutofit/>
          </a:bodyPr>
          <a:lstStyle/>
          <a:p>
            <a:pPr marL="0" indent="0">
              <a:buNone/>
            </a:pPr>
            <a:r>
              <a:rPr lang="en-US" sz="1220" b="1" dirty="0">
                <a:solidFill>
                  <a:srgbClr val="032B63"/>
                </a:solidFill>
              </a:rPr>
              <a:t>RAND (2026)</a:t>
            </a:r>
            <a:endParaRPr lang="en-US" sz="1220" dirty="0"/>
          </a:p>
        </p:txBody>
      </p:sp>
      <p:sp>
        <p:nvSpPr>
          <p:cNvPr id="17" name="Text 15"/>
          <p:cNvSpPr/>
          <p:nvPr/>
        </p:nvSpPr>
        <p:spPr>
          <a:xfrm>
            <a:off x="3090672" y="4370832"/>
            <a:ext cx="8065008" cy="237744"/>
          </a:xfrm>
          <a:prstGeom prst="rect">
            <a:avLst/>
          </a:prstGeom>
          <a:noFill/>
          <a:ln>
            <a:solidFill/>
          </a:ln>
        </p:spPr>
        <p:txBody>
          <a:bodyPr wrap="square" lIns="0" tIns="0" rIns="0" bIns="0" rtlCol="0" anchor="ctr">
            <a:normAutofit/>
          </a:bodyPr>
          <a:lstStyle/>
          <a:p>
            <a:pPr marL="0" indent="0">
              <a:buNone/>
            </a:pPr>
            <a:r>
              <a:rPr lang="en-US" sz="1200" dirty="0">
                <a:solidFill>
                  <a:srgbClr val="16243B"/>
                </a:solidFill>
              </a:rPr>
              <a:t>Employers as Partners in the Success of Working Adult Learners: Evaluation of Ivy Tech’s Achieve Your Degree Program</a:t>
            </a:r>
            <a:endParaRPr lang="en-US" sz="1200" dirty="0"/>
          </a:p>
        </p:txBody>
      </p:sp>
      <p:sp>
        <p:nvSpPr>
          <p:cNvPr id="18" name="Text 16">
            <a:hlinkClick r:id="rId7"/>
          </p:cNvPr>
          <p:cNvSpPr/>
          <p:nvPr/>
        </p:nvSpPr>
        <p:spPr>
          <a:xfrm>
            <a:off x="3090672" y="4654296"/>
            <a:ext cx="8065008" cy="201168"/>
          </a:xfrm>
          <a:prstGeom prst="rect">
            <a:avLst/>
          </a:prstGeom>
          <a:noFill/>
          <a:ln>
            <a:solidFill/>
          </a:ln>
        </p:spPr>
        <p:txBody>
          <a:bodyPr wrap="square" lIns="0" tIns="0" rIns="0" bIns="0" rtlCol="0" anchor="ctr">
            <a:normAutofit/>
          </a:bodyPr>
          <a:lstStyle/>
          <a:p>
            <a:pPr marL="0" indent="0">
              <a:buNone/>
            </a:pPr>
            <a:r>
              <a:rPr lang="en-US" sz="880" u="sng" dirty="0">
                <a:solidFill>
                  <a:srgbClr val="0647A7"/>
                </a:solidFill>
                <a:hlinkClick r:id="rId7">
                  <a:extLst>
                    <a:ext uri="{A12FA001-AC4F-418D-AE19-62706E023703}">
                      <ahyp:hlinkClr xmlns:ahyp="http://schemas.microsoft.com/office/drawing/2018/hyperlinkcolor" val="tx"/>
                    </a:ext>
                  </a:extLst>
                </a:hlinkClick>
              </a:rPr>
              <a:t>https://www.rand.org/pubs/research_reports/RRA3681-1.html</a:t>
            </a:r>
            <a:endParaRPr lang="en-US" sz="880" dirty="0"/>
          </a:p>
        </p:txBody>
      </p:sp>
      <p:sp>
        <p:nvSpPr>
          <p:cNvPr id="19" name="Text 17"/>
          <p:cNvSpPr/>
          <p:nvPr/>
        </p:nvSpPr>
        <p:spPr>
          <a:xfrm>
            <a:off x="804672" y="5120640"/>
            <a:ext cx="2240280" cy="237744"/>
          </a:xfrm>
          <a:prstGeom prst="rect">
            <a:avLst/>
          </a:prstGeom>
          <a:noFill/>
          <a:ln>
            <a:solidFill/>
          </a:ln>
        </p:spPr>
        <p:txBody>
          <a:bodyPr wrap="square" lIns="0" tIns="0" rIns="0" bIns="0" rtlCol="0" anchor="ctr">
            <a:normAutofit fontScale="92500"/>
          </a:bodyPr>
          <a:lstStyle/>
          <a:p>
            <a:pPr marL="0" indent="0">
              <a:buNone/>
            </a:pPr>
            <a:r>
              <a:rPr lang="en-US" sz="1220" b="1" dirty="0">
                <a:solidFill>
                  <a:srgbClr val="032B63"/>
                </a:solidFill>
              </a:rPr>
              <a:t>RW2 / Cyber Conversations (2026)</a:t>
            </a:r>
            <a:endParaRPr lang="en-US" sz="1220" dirty="0"/>
          </a:p>
        </p:txBody>
      </p:sp>
      <p:sp>
        <p:nvSpPr>
          <p:cNvPr id="20" name="Text 18"/>
          <p:cNvSpPr/>
          <p:nvPr/>
        </p:nvSpPr>
        <p:spPr>
          <a:xfrm>
            <a:off x="3090672" y="5120640"/>
            <a:ext cx="8065008" cy="237744"/>
          </a:xfrm>
          <a:prstGeom prst="rect">
            <a:avLst/>
          </a:prstGeom>
          <a:noFill/>
          <a:ln>
            <a:solidFill/>
          </a:ln>
        </p:spPr>
        <p:txBody>
          <a:bodyPr wrap="square" lIns="18288" tIns="18288" rIns="18288" bIns="18288" rtlCol="0" anchor="ctr">
            <a:normAutofit fontScale="77500" lnSpcReduction="20000"/>
          </a:bodyPr>
          <a:lstStyle/>
          <a:p>
            <a:pPr marL="0" indent="0" algn="l">
              <a:buNone/>
            </a:pPr>
            <a:r>
              <a:rPr sz="1050" b="0" dirty="0">
                <a:solidFill>
                  <a:srgbClr val="1F2D3D"/>
                </a:solidFill>
              </a:rPr>
              <a:t>Internal RW2 / Cyber Conversations materials: Cyber Liaison </a:t>
            </a:r>
            <a:r>
              <a:rPr lang="en-US" sz="1050" dirty="0">
                <a:solidFill>
                  <a:srgbClr val="1F2D3D"/>
                </a:solidFill>
              </a:rPr>
              <a:t>Scenarios</a:t>
            </a:r>
            <a:r>
              <a:rPr sz="1050" b="0" dirty="0">
                <a:solidFill>
                  <a:srgbClr val="1F2D3D"/>
                </a:solidFill>
              </a:rPr>
              <a:t>; Cyber Awareness Liaison Handbook; Liaison Field Guide; Cyber Workshop Training Outcomes, WBL Competencies &amp; NIST CSF 2.0 Alignment.</a:t>
            </a:r>
            <a:endParaRPr lang="en-US" sz="1200" dirty="0"/>
          </a:p>
        </p:txBody>
      </p:sp>
      <p:sp>
        <p:nvSpPr>
          <p:cNvPr id="22" name="Text 20"/>
          <p:cNvSpPr/>
          <p:nvPr/>
        </p:nvSpPr>
        <p:spPr>
          <a:xfrm>
            <a:off x="868680" y="5897880"/>
            <a:ext cx="10378440" cy="347472"/>
          </a:xfrm>
          <a:prstGeom prst="rect">
            <a:avLst/>
          </a:prstGeom>
          <a:noFill/>
          <a:ln>
            <a:solidFill/>
          </a:ln>
        </p:spPr>
        <p:txBody>
          <a:bodyPr wrap="square" lIns="0" tIns="0" rIns="0" bIns="0" rtlCol="0" anchor="ctr">
            <a:normAutofit/>
          </a:bodyPr>
          <a:lstStyle/>
          <a:p>
            <a:pPr marL="0" indent="0" algn="ctr">
              <a:buNone/>
            </a:pPr>
            <a:r>
              <a:rPr lang="en-US" sz="1070" i="1" dirty="0">
                <a:solidFill>
                  <a:srgbClr val="5B6D86"/>
                </a:solidFill>
              </a:rPr>
              <a:t>Note: Research on adult learners/graduates in short-term client-facing CTE roles is more limited than the broader WBL/VET evidence base. This workshop uses the Cyber Conversations experience as a case study of an emerging model.</a:t>
            </a:r>
            <a:endParaRPr lang="en-US" sz="1070" dirty="0"/>
          </a:p>
        </p:txBody>
      </p:sp>
      <p:sp>
        <p:nvSpPr>
          <p:cNvPr id="25" name="Slide Number Placeholder 0"/>
          <p:cNvSpPr>
            <a:spLocks noGrp="1"/>
          </p:cNvSpPr>
          <p:nvPr>
            <p:ph type="sldNum" sz="quarter" idx="4294967295"/>
          </p:nvPr>
        </p:nvSpPr>
        <p:spPr>
          <a:xfrm>
            <a:off x="11567160" y="6492240"/>
            <a:ext cx="228600" cy="164592"/>
          </a:xfrm>
          <a:prstGeom prst="rect">
            <a:avLst/>
          </a:prstGeom>
          <a:ln>
            <a:solidFill/>
          </a:ln>
          <a:extLst>
            <a:ext uri="{C572A759-6A51-4108-AA02-DFA0A04FC94B}">
              <ma14:wrappingTextBoxFlag xmlns="" xmlns:ma14="http://schemas.microsoft.com/office/mac/drawingml/2011/main" val="0"/>
            </a:ext>
          </a:extLst>
        </p:spPr>
        <p:txBody>
          <a:bodyPr lIns="0" tIns="0" rIns="0" bIns="0"/>
          <a:lstStyle>
            <a:lvl1pPr>
              <a:defRPr sz="900">
                <a:solidFill>
                  <a:srgbClr val="65717E"/>
                </a:solidFill>
                <a:latin typeface="Aptos"/>
                <a:ea typeface="Aptos"/>
                <a:cs typeface="Aptos"/>
              </a:defRPr>
            </a:lvl1pPr>
          </a:lstStyle>
          <a:p>
            <a:pPr algn="r"/>
            <a:fld id="{F7021451-1387-4CA6-816F-3879F97B5CBC}" type="slidenum">
              <a:rPr lang="en-US" b="0"/>
              <a:t>22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934</TotalTime>
  <Words>4079</Words>
  <Application>Microsoft Office PowerPoint</Application>
  <PresentationFormat>Widescreen</PresentationFormat>
  <Paragraphs>452</Paragraphs>
  <Slides>22</Slides>
  <Notes>21</Notes>
  <HiddenSlides>0</HiddenSlides>
  <MMClips>1</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22</vt:i4>
      </vt:variant>
    </vt:vector>
  </HeadingPairs>
  <TitlesOfParts>
    <vt:vector size="34" baseType="lpstr">
      <vt:lpstr>Aptos</vt:lpstr>
      <vt:lpstr>Aptos </vt:lpstr>
      <vt:lpstr>Aptos Display</vt:lpstr>
      <vt:lpstr>Arial</vt:lpstr>
      <vt:lpstr>Calibri  </vt:lpstr>
      <vt:lpstr>Calibri   </vt:lpstr>
      <vt:lpstr>Times New Roman</vt:lpstr>
      <vt:lpstr>Verdana</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RW2 Career and Technical Education / Cyber Conversations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Instruction: Building Staff Capacity and Scaling Cybersecurity Work-Based Learning</dc:title>
  <dc:subject>ACTE workshop: Building Staff Capacity and Scaling Cybersecurity Work-Based Learning</dc:subject>
  <dc:creator>OpenAI</dc:creator>
  <cp:lastModifiedBy>Joy Hamilton</cp:lastModifiedBy>
  <cp:revision>101</cp:revision>
  <cp:lastPrinted>2026-09-16T04:06:52Z</cp:lastPrinted>
  <dcterms:created xsi:type="dcterms:W3CDTF">2026-08-17T22:41:07Z</dcterms:created>
  <dcterms:modified xsi:type="dcterms:W3CDTF">2026-09-17T16:47:32Z</dcterms:modified>
</cp:coreProperties>
</file>