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92" r:id="rId5"/>
  </p:sldMasterIdLst>
  <p:notesMasterIdLst>
    <p:notesMasterId r:id="rId19"/>
  </p:notesMasterIdLst>
  <p:sldIdLst>
    <p:sldId id="266" r:id="rId6"/>
    <p:sldId id="267" r:id="rId7"/>
    <p:sldId id="258" r:id="rId8"/>
    <p:sldId id="260" r:id="rId9"/>
    <p:sldId id="256" r:id="rId10"/>
    <p:sldId id="262" r:id="rId11"/>
    <p:sldId id="280" r:id="rId12"/>
    <p:sldId id="269" r:id="rId13"/>
    <p:sldId id="270" r:id="rId14"/>
    <p:sldId id="271" r:id="rId15"/>
    <p:sldId id="272" r:id="rId16"/>
    <p:sldId id="278" r:id="rId17"/>
    <p:sldId id="279" r:id="rId18"/>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pitchFamily="5" charset="0"/>
        <a:ea typeface="ＭＳ Ｐゴシック" pitchFamily="5" charset="-128"/>
        <a:cs typeface="ＭＳ Ｐゴシック" pitchFamily="5" charset="-128"/>
      </a:defRPr>
    </a:lvl1pPr>
    <a:lvl2pPr marL="457200" algn="l" defTabSz="457200" rtl="0" fontAlgn="base">
      <a:spcBef>
        <a:spcPct val="0"/>
      </a:spcBef>
      <a:spcAft>
        <a:spcPct val="0"/>
      </a:spcAft>
      <a:defRPr kern="1200">
        <a:solidFill>
          <a:schemeClr val="tx1"/>
        </a:solidFill>
        <a:latin typeface="Arial" pitchFamily="5" charset="0"/>
        <a:ea typeface="ＭＳ Ｐゴシック" pitchFamily="5" charset="-128"/>
        <a:cs typeface="ＭＳ Ｐゴシック" pitchFamily="5" charset="-128"/>
      </a:defRPr>
    </a:lvl2pPr>
    <a:lvl3pPr marL="914400" algn="l" defTabSz="457200" rtl="0" fontAlgn="base">
      <a:spcBef>
        <a:spcPct val="0"/>
      </a:spcBef>
      <a:spcAft>
        <a:spcPct val="0"/>
      </a:spcAft>
      <a:defRPr kern="1200">
        <a:solidFill>
          <a:schemeClr val="tx1"/>
        </a:solidFill>
        <a:latin typeface="Arial" pitchFamily="5" charset="0"/>
        <a:ea typeface="ＭＳ Ｐゴシック" pitchFamily="5" charset="-128"/>
        <a:cs typeface="ＭＳ Ｐゴシック" pitchFamily="5" charset="-128"/>
      </a:defRPr>
    </a:lvl3pPr>
    <a:lvl4pPr marL="1371600" algn="l" defTabSz="457200" rtl="0" fontAlgn="base">
      <a:spcBef>
        <a:spcPct val="0"/>
      </a:spcBef>
      <a:spcAft>
        <a:spcPct val="0"/>
      </a:spcAft>
      <a:defRPr kern="1200">
        <a:solidFill>
          <a:schemeClr val="tx1"/>
        </a:solidFill>
        <a:latin typeface="Arial" pitchFamily="5" charset="0"/>
        <a:ea typeface="ＭＳ Ｐゴシック" pitchFamily="5" charset="-128"/>
        <a:cs typeface="ＭＳ Ｐゴシック" pitchFamily="5" charset="-128"/>
      </a:defRPr>
    </a:lvl4pPr>
    <a:lvl5pPr marL="1828800" algn="l" defTabSz="457200" rtl="0" fontAlgn="base">
      <a:spcBef>
        <a:spcPct val="0"/>
      </a:spcBef>
      <a:spcAft>
        <a:spcPct val="0"/>
      </a:spcAft>
      <a:defRPr kern="1200">
        <a:solidFill>
          <a:schemeClr val="tx1"/>
        </a:solidFill>
        <a:latin typeface="Arial" pitchFamily="5" charset="0"/>
        <a:ea typeface="ＭＳ Ｐゴシック" pitchFamily="5" charset="-128"/>
        <a:cs typeface="ＭＳ Ｐゴシック" pitchFamily="5" charset="-128"/>
      </a:defRPr>
    </a:lvl5pPr>
    <a:lvl6pPr marL="2286000" algn="l" defTabSz="457200" rtl="0" eaLnBrk="1" latinLnBrk="0" hangingPunct="1">
      <a:defRPr kern="1200">
        <a:solidFill>
          <a:schemeClr val="tx1"/>
        </a:solidFill>
        <a:latin typeface="Arial" pitchFamily="5" charset="0"/>
        <a:ea typeface="ＭＳ Ｐゴシック" pitchFamily="5" charset="-128"/>
        <a:cs typeface="ＭＳ Ｐゴシック" pitchFamily="5" charset="-128"/>
      </a:defRPr>
    </a:lvl6pPr>
    <a:lvl7pPr marL="2743200" algn="l" defTabSz="457200" rtl="0" eaLnBrk="1" latinLnBrk="0" hangingPunct="1">
      <a:defRPr kern="1200">
        <a:solidFill>
          <a:schemeClr val="tx1"/>
        </a:solidFill>
        <a:latin typeface="Arial" pitchFamily="5" charset="0"/>
        <a:ea typeface="ＭＳ Ｐゴシック" pitchFamily="5" charset="-128"/>
        <a:cs typeface="ＭＳ Ｐゴシック" pitchFamily="5" charset="-128"/>
      </a:defRPr>
    </a:lvl7pPr>
    <a:lvl8pPr marL="3200400" algn="l" defTabSz="457200" rtl="0" eaLnBrk="1" latinLnBrk="0" hangingPunct="1">
      <a:defRPr kern="1200">
        <a:solidFill>
          <a:schemeClr val="tx1"/>
        </a:solidFill>
        <a:latin typeface="Arial" pitchFamily="5" charset="0"/>
        <a:ea typeface="ＭＳ Ｐゴシック" pitchFamily="5" charset="-128"/>
        <a:cs typeface="ＭＳ Ｐゴシック" pitchFamily="5" charset="-128"/>
      </a:defRPr>
    </a:lvl8pPr>
    <a:lvl9pPr marL="3657600" algn="l" defTabSz="457200" rtl="0" eaLnBrk="1" latinLnBrk="0" hangingPunct="1">
      <a:defRPr kern="1200">
        <a:solidFill>
          <a:schemeClr val="tx1"/>
        </a:solidFill>
        <a:latin typeface="Arial" pitchFamily="5" charset="0"/>
        <a:ea typeface="ＭＳ Ｐゴシック" pitchFamily="5" charset="-128"/>
        <a:cs typeface="ＭＳ Ｐゴシック" pitchFamily="5" charset="-128"/>
      </a:defRPr>
    </a:lvl9pPr>
  </p:defaultTextStyle>
  <p:extLst>
    <p:ext uri="{521415D9-36F7-43E2-AB2F-B90AF26B5E84}">
      <p14:sectionLst xmlns:p14="http://schemas.microsoft.com/office/powerpoint/2010/main">
        <p14:section name="Default Section" id="{8E299792-A3BA-44E1-838F-0BB3A3C6B256}">
          <p14:sldIdLst>
            <p14:sldId id="266"/>
            <p14:sldId id="267"/>
            <p14:sldId id="258"/>
            <p14:sldId id="260"/>
            <p14:sldId id="256"/>
            <p14:sldId id="262"/>
            <p14:sldId id="280"/>
            <p14:sldId id="269"/>
            <p14:sldId id="270"/>
            <p14:sldId id="271"/>
            <p14:sldId id="272"/>
            <p14:sldId id="278"/>
            <p14:sldId id="27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90C3"/>
    <a:srgbClr val="094B57"/>
    <a:srgbClr val="FBE824"/>
    <a:srgbClr val="0E73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89286E-1AC6-9E81-FC3D-83AEE48A5927}" v="667" dt="2026-09-13T01:28:00.8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94674"/>
  </p:normalViewPr>
  <p:slideViewPr>
    <p:cSldViewPr snapToGrid="0" snapToObjects="1">
      <p:cViewPr varScale="1">
        <p:scale>
          <a:sx n="59" d="100"/>
          <a:sy n="59" d="100"/>
        </p:scale>
        <p:origin x="1052" y="3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97202C-7DA5-446C-A3EE-DAFD5FA54EC8}"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A253AD-2465-41A8-90FF-4F4382C38D79}" type="slidenum">
              <a:rPr lang="en-US" smtClean="0"/>
              <a:t>‹#›</a:t>
            </a:fld>
            <a:endParaRPr lang="en-US"/>
          </a:p>
        </p:txBody>
      </p:sp>
    </p:spTree>
    <p:extLst>
      <p:ext uri="{BB962C8B-B14F-4D97-AF65-F5344CB8AC3E}">
        <p14:creationId xmlns:p14="http://schemas.microsoft.com/office/powerpoint/2010/main" val="1185475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22F156-82CC-784B-BB4B-DD23A3FE798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A198721-72CC-DE45-9BFD-F2552BF021EF}" type="datetime1">
              <a:rPr lang="en-US"/>
              <a:pPr>
                <a:defRPr/>
              </a:pPr>
              <a:t>9/17/2026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70C134-C7DB-044E-80B0-5CAE148AC9C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8E4D0C9-F9EF-334B-889A-F4F197C52FE0}" type="datetime1">
              <a:rPr lang="en-US"/>
              <a:pPr>
                <a:defRPr/>
              </a:pPr>
              <a:t>9/17/2026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8755CE-4341-1C49-9E76-4126BAF291E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4052DF7-B593-3544-8E42-91B12B9D0244}" type="datetime1">
              <a:rPr lang="en-US"/>
              <a:pPr>
                <a:defRPr/>
              </a:pPr>
              <a:t>9/17/2026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3B17BEC-D08E-354B-963C-3A23E812DE4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CCAB92A-5DB3-2E4E-9BAB-9807DB255EFC}" type="datetime1">
              <a:rPr lang="en-US"/>
              <a:pPr>
                <a:defRPr/>
              </a:pPr>
              <a:t>9/17/2026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663D050-34FD-5348-8165-81EA679305E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7B99BBB-E381-7A48-8AA6-13B4A5325BCA}" type="datetime1">
              <a:rPr lang="en-US"/>
              <a:pPr>
                <a:defRPr/>
              </a:pPr>
              <a:t>9/17/2026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8B95BBE-F81B-7440-A5A9-9CB23EBFB412}"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29933A9-C9D6-1B43-BB95-4E516E79B39B}" type="datetime1">
              <a:rPr lang="en-US"/>
              <a:pPr>
                <a:defRPr/>
              </a:pPr>
              <a:t>9/17/2026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0F645B5-9C39-8B44-AA3D-BF8370616D8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13B049C-586C-EC4A-B684-0597294CFE5F}" type="datetime1">
              <a:rPr lang="en-US"/>
              <a:pPr>
                <a:defRPr/>
              </a:pPr>
              <a:t>9/17/2026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E75B610-F947-CC40-BBDF-7CF26935E1C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B260297-A46A-8349-86DD-224EC910A1BE}" type="datetime1">
              <a:rPr lang="en-US"/>
              <a:pPr>
                <a:defRPr/>
              </a:pPr>
              <a:t>9/17/2026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D2D918-B073-F64F-B10E-093BA43DE79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BDEB5F0-33EA-C34F-AA3E-0954A4611D9F}" type="datetime1">
              <a:rPr lang="en-US"/>
              <a:pPr>
                <a:defRPr/>
              </a:pPr>
              <a:t>9/17/2026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425297-BC18-DA43-9665-F7A3CBBF255B}"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B8C911A-EBD0-E240-8DA6-CC291AA36092}" type="datetime1">
              <a:rPr lang="en-US"/>
              <a:pPr>
                <a:defRPr/>
              </a:pPr>
              <a:t>9/17/2026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A20EC3-8C3D-1C43-9AE1-AC663A30744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2A6A6"/>
          </a:solidFill>
          <a:ln w="12700">
            <a:solidFill>
              <a:srgbClr val="12A6A6"/>
            </a:solidFill>
            <a:prstDash val="solid"/>
          </a:ln>
        </p:spPr>
      </p:sp>
      <p:sp>
        <p:nvSpPr>
          <p:cNvPr id="3" name="Text 1"/>
          <p:cNvSpPr/>
          <p:nvPr/>
        </p:nvSpPr>
        <p:spPr>
          <a:xfrm>
            <a:off x="548640" y="6510528"/>
            <a:ext cx="2926080" cy="164592"/>
          </a:xfrm>
          <a:prstGeom prst="rect">
            <a:avLst/>
          </a:prstGeom>
          <a:noFill/>
          <a:ln/>
        </p:spPr>
        <p:txBody>
          <a:bodyPr wrap="square" lIns="0" tIns="0" rIns="0" bIns="0" rtlCol="0" anchor="ctr"/>
          <a:lstStyle/>
          <a:p>
            <a:pPr marL="0" indent="0">
              <a:buNone/>
            </a:pPr>
            <a:r>
              <a:rPr lang="en-US" sz="900" b="1" dirty="0">
                <a:solidFill>
                  <a:srgbClr val="51606A"/>
                </a:solidFill>
                <a:latin typeface="Aptos" pitchFamily="34" charset="0"/>
                <a:ea typeface="Aptos" pitchFamily="34" charset="-122"/>
                <a:cs typeface="Aptos" pitchFamily="34" charset="-120"/>
              </a:rPr>
              <a:t>EQUITY OPENS DOORS</a:t>
            </a:r>
            <a:endParaRPr lang="en-US" sz="900" dirty="0"/>
          </a:p>
        </p:txBody>
      </p:sp>
      <p:sp>
        <p:nvSpPr>
          <p:cNvPr id="4" name="Text 2"/>
          <p:cNvSpPr/>
          <p:nvPr/>
        </p:nvSpPr>
        <p:spPr>
          <a:xfrm>
            <a:off x="9784080" y="6510528"/>
            <a:ext cx="1828800" cy="164592"/>
          </a:xfrm>
          <a:prstGeom prst="rect">
            <a:avLst/>
          </a:prstGeom>
          <a:noFill/>
          <a:ln/>
        </p:spPr>
        <p:txBody>
          <a:bodyPr wrap="square" lIns="0" tIns="0" rIns="0" bIns="0" rtlCol="0" anchor="ctr"/>
          <a:lstStyle/>
          <a:p>
            <a:pPr marL="0" indent="0" algn="r">
              <a:buNone/>
            </a:pPr>
            <a:r>
              <a:rPr lang="en-US" sz="900" b="1" dirty="0">
                <a:solidFill>
                  <a:srgbClr val="51606A"/>
                </a:solidFill>
                <a:latin typeface="Aptos" pitchFamily="34" charset="0"/>
                <a:ea typeface="Aptos" pitchFamily="34" charset="-122"/>
                <a:cs typeface="Aptos" pitchFamily="34" charset="-120"/>
              </a:rPr>
              <a:t>HARPER COLLEGE</a:t>
            </a:r>
            <a:endParaRPr lang="en-US" sz="900" dirty="0"/>
          </a:p>
        </p:txBody>
      </p:sp>
      <p:sp>
        <p:nvSpPr>
          <p:cNvPr id="25" name="Slide Number Placeholder 0"/>
          <p:cNvSpPr>
            <a:spLocks noGrp="1"/>
          </p:cNvSpPr>
          <p:nvPr>
            <p:ph type="sldNum" sz="quarter" idx="4294967295"/>
          </p:nvPr>
        </p:nvSpPr>
        <p:spPr>
          <a:xfrm>
            <a:off x="11658600" y="6492240"/>
            <a:ext cx="22860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51606A"/>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249574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36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98605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50020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3539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921424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65414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83762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35378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3092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Tree>
    <p:extLst>
      <p:ext uri="{BB962C8B-B14F-4D97-AF65-F5344CB8AC3E}">
        <p14:creationId xmlns:p14="http://schemas.microsoft.com/office/powerpoint/2010/main" val="2753289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9F0988C-A2D4-0749-9AA0-983688153D55}" type="datetime1">
              <a:rPr lang="en-US" smtClean="0"/>
              <a:pPr>
                <a:defRPr/>
              </a:pPr>
              <a:t>9/17/2026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AD136B-E1EB-5D47-A3E4-51948CE2B4A7}" type="slidenum">
              <a:rPr lang="en-US" smtClean="0"/>
              <a:pPr>
                <a:defRPr/>
              </a:pPr>
              <a:t>‹#›</a:t>
            </a:fld>
            <a:endParaRPr lang="en-US" dirty="0"/>
          </a:p>
        </p:txBody>
      </p:sp>
    </p:spTree>
    <p:extLst>
      <p:ext uri="{BB962C8B-B14F-4D97-AF65-F5344CB8AC3E}">
        <p14:creationId xmlns:p14="http://schemas.microsoft.com/office/powerpoint/2010/main" val="39953160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9F0988C-A2D4-0749-9AA0-983688153D55}" type="datetime1">
              <a:rPr lang="en-US" smtClean="0"/>
              <a:pPr>
                <a:defRPr/>
              </a:pPr>
              <a:t>9/17/2026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AD136B-E1EB-5D47-A3E4-51948CE2B4A7}" type="slidenum">
              <a:rPr lang="en-US" smtClean="0"/>
              <a:pPr>
                <a:defRPr/>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33368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9F0988C-A2D4-0749-9AA0-983688153D55}" type="datetime1">
              <a:rPr lang="en-US" smtClean="0"/>
              <a:pPr>
                <a:defRPr/>
              </a:pPr>
              <a:t>9/17/2026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AD136B-E1EB-5D47-A3E4-51948CE2B4A7}" type="slidenum">
              <a:rPr lang="en-US" smtClean="0"/>
              <a:pPr>
                <a:defRPr/>
              </a:pPr>
              <a:t>‹#›</a:t>
            </a:fld>
            <a:endParaRPr lang="en-US" dirty="0"/>
          </a:p>
        </p:txBody>
      </p:sp>
    </p:spTree>
    <p:extLst>
      <p:ext uri="{BB962C8B-B14F-4D97-AF65-F5344CB8AC3E}">
        <p14:creationId xmlns:p14="http://schemas.microsoft.com/office/powerpoint/2010/main" val="25941787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9F0988C-A2D4-0749-9AA0-983688153D55}" type="datetime1">
              <a:rPr lang="en-US" smtClean="0"/>
              <a:pPr>
                <a:defRPr/>
              </a:pPr>
              <a:t>9/17/2026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AD136B-E1EB-5D47-A3E4-51948CE2B4A7}" type="slidenum">
              <a:rPr lang="en-US" smtClean="0"/>
              <a:pPr>
                <a:defRPr/>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42832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9F0988C-A2D4-0749-9AA0-983688153D55}" type="datetime1">
              <a:rPr lang="en-US" smtClean="0"/>
              <a:pPr>
                <a:defRPr/>
              </a:pPr>
              <a:t>9/17/2026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AD136B-E1EB-5D47-A3E4-51948CE2B4A7}" type="slidenum">
              <a:rPr lang="en-US" smtClean="0"/>
              <a:pPr>
                <a:defRPr/>
              </a:pPr>
              <a:t>‹#›</a:t>
            </a:fld>
            <a:endParaRPr lang="en-US" dirty="0"/>
          </a:p>
        </p:txBody>
      </p:sp>
    </p:spTree>
    <p:extLst>
      <p:ext uri="{BB962C8B-B14F-4D97-AF65-F5344CB8AC3E}">
        <p14:creationId xmlns:p14="http://schemas.microsoft.com/office/powerpoint/2010/main" val="248934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941178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595571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93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609600" y="1085645"/>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a:t>
            </a:r>
          </a:p>
        </p:txBody>
      </p:sp>
      <p:sp>
        <p:nvSpPr>
          <p:cNvPr id="1028" name="Text Placeholder 2"/>
          <p:cNvSpPr>
            <a:spLocks noGrp="1"/>
          </p:cNvSpPr>
          <p:nvPr>
            <p:ph type="body" idx="1"/>
          </p:nvPr>
        </p:nvSpPr>
        <p:spPr bwMode="auto">
          <a:xfrm>
            <a:off x="609600" y="2360205"/>
            <a:ext cx="10972800" cy="38975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475416"/>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bg1"/>
                </a:solidFill>
                <a:latin typeface="+mn-lt"/>
                <a:ea typeface="+mn-ea"/>
                <a:cs typeface="+mn-cs"/>
              </a:defRPr>
            </a:lvl1pPr>
          </a:lstStyle>
          <a:p>
            <a:pPr>
              <a:defRPr/>
            </a:pPr>
            <a:fld id="{99F0988C-A2D4-0749-9AA0-983688153D55}" type="datetime1">
              <a:rPr lang="en-US"/>
              <a:pPr>
                <a:defRPr/>
              </a:pPr>
              <a:t>9/17/2026</a:t>
            </a:fld>
            <a:endParaRPr lang="en-US" dirty="0"/>
          </a:p>
        </p:txBody>
      </p:sp>
      <p:sp>
        <p:nvSpPr>
          <p:cNvPr id="5" name="Footer Placeholder 4"/>
          <p:cNvSpPr>
            <a:spLocks noGrp="1"/>
          </p:cNvSpPr>
          <p:nvPr>
            <p:ph type="ftr" sz="quarter" idx="3"/>
          </p:nvPr>
        </p:nvSpPr>
        <p:spPr>
          <a:xfrm>
            <a:off x="4165600" y="6475416"/>
            <a:ext cx="38608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rgbClr val="FFFFFF"/>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737600" y="6475416"/>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FFFFFF"/>
                </a:solidFill>
                <a:latin typeface="+mn-lt"/>
                <a:ea typeface="+mn-ea"/>
                <a:cs typeface="+mn-cs"/>
              </a:defRPr>
            </a:lvl1pPr>
          </a:lstStyle>
          <a:p>
            <a:pPr>
              <a:defRPr/>
            </a:pPr>
            <a:fld id="{63AD136B-E1EB-5D47-A3E4-51948CE2B4A7}" type="slidenum">
              <a:rPr lang="en-US" smtClean="0"/>
              <a:pPr>
                <a:defRPr/>
              </a:pPr>
              <a:t>‹#›</a:t>
            </a:fld>
            <a:endParaRPr lang="en-US" dirty="0"/>
          </a:p>
        </p:txBody>
      </p:sp>
      <p:pic>
        <p:nvPicPr>
          <p:cNvPr id="13" name="Picture 12"/>
          <p:cNvPicPr preferRelativeResize="0">
            <a:picLocks noChangeAspect="1"/>
          </p:cNvPicPr>
          <p:nvPr userDrawn="1"/>
        </p:nvPicPr>
        <p:blipFill>
          <a:blip r:embed="rId15"/>
          <a:srcRect/>
          <a:stretch/>
        </p:blipFill>
        <p:spPr>
          <a:xfrm>
            <a:off x="0" y="-3182"/>
            <a:ext cx="12192000" cy="957267"/>
          </a:xfrm>
          <a:prstGeom prst="rect">
            <a:avLst/>
          </a:prstGeom>
        </p:spPr>
      </p:pic>
      <p:pic>
        <p:nvPicPr>
          <p:cNvPr id="16" name="Picture 15"/>
          <p:cNvPicPr>
            <a:picLocks noChangeAspect="1"/>
          </p:cNvPicPr>
          <p:nvPr userDrawn="1"/>
        </p:nvPicPr>
        <p:blipFill>
          <a:blip r:embed="rId16"/>
          <a:stretch/>
        </p:blipFill>
        <p:spPr>
          <a:xfrm>
            <a:off x="2" y="6264352"/>
            <a:ext cx="12191998" cy="718548"/>
          </a:xfrm>
          <a:prstGeom prst="rect">
            <a:avLst/>
          </a:prstGeom>
        </p:spPr>
      </p:pic>
      <p:pic>
        <p:nvPicPr>
          <p:cNvPr id="8" name="Picture 7">
            <a:extLst>
              <a:ext uri="{FF2B5EF4-FFF2-40B4-BE49-F238E27FC236}">
                <a16:creationId xmlns:a16="http://schemas.microsoft.com/office/drawing/2014/main" id="{5C7AD8E2-66B7-48BD-467C-C14A6D5B12EA}"/>
              </a:ext>
            </a:extLst>
          </p:cNvPr>
          <p:cNvPicPr>
            <a:picLocks noChangeAspect="1"/>
          </p:cNvPicPr>
          <p:nvPr userDrawn="1"/>
        </p:nvPicPr>
        <p:blipFill>
          <a:blip r:embed="rId17"/>
          <a:stretch>
            <a:fillRect/>
          </a:stretch>
        </p:blipFill>
        <p:spPr>
          <a:xfrm>
            <a:off x="4165600" y="0"/>
            <a:ext cx="3486728" cy="12795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457200" rtl="0" eaLnBrk="1" fontAlgn="base" hangingPunct="1">
        <a:spcBef>
          <a:spcPct val="0"/>
        </a:spcBef>
        <a:spcAft>
          <a:spcPct val="0"/>
        </a:spcAft>
        <a:defRPr sz="4400" kern="1200">
          <a:solidFill>
            <a:srgbClr val="000000"/>
          </a:solidFill>
          <a:latin typeface="Frutiger LT Std 65 Bold"/>
          <a:ea typeface="ＭＳ Ｐゴシック" pitchFamily="5" charset="-128"/>
          <a:cs typeface="Frutiger LT Std 65 Bold"/>
        </a:defRPr>
      </a:lvl1pPr>
      <a:lvl2pPr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2pPr>
      <a:lvl3pPr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3pPr>
      <a:lvl4pPr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4pPr>
      <a:lvl5pPr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5pPr>
      <a:lvl6pPr marL="457200"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6pPr>
      <a:lvl7pPr marL="914400"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7pPr>
      <a:lvl8pPr marL="1371600"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8pPr>
      <a:lvl9pPr marL="1828800" algn="l" defTabSz="457200" rtl="0" eaLnBrk="1" fontAlgn="base" hangingPunct="1">
        <a:spcBef>
          <a:spcPct val="0"/>
        </a:spcBef>
        <a:spcAft>
          <a:spcPct val="0"/>
        </a:spcAft>
        <a:defRPr sz="4400">
          <a:solidFill>
            <a:srgbClr val="094B57"/>
          </a:solidFill>
          <a:latin typeface="Frutiger LT Std 65 Bold" pitchFamily="5" charset="0"/>
          <a:ea typeface="ＭＳ Ｐゴシック" pitchFamily="5" charset="-128"/>
        </a:defRPr>
      </a:lvl9pPr>
    </p:titleStyle>
    <p:bodyStyle>
      <a:lvl1pPr marL="342900" indent="-342900" algn="l" defTabSz="457200" rtl="0" eaLnBrk="1" fontAlgn="base" hangingPunct="1">
        <a:spcBef>
          <a:spcPct val="20000"/>
        </a:spcBef>
        <a:spcAft>
          <a:spcPct val="0"/>
        </a:spcAft>
        <a:buFont typeface="Arial" pitchFamily="5" charset="0"/>
        <a:buChar char="•"/>
        <a:defRPr sz="3200" kern="1200">
          <a:solidFill>
            <a:schemeClr val="tx1"/>
          </a:solidFill>
          <a:latin typeface="Frutiger LT Std 55 Roman"/>
          <a:ea typeface="ＭＳ Ｐゴシック" pitchFamily="5" charset="-128"/>
          <a:cs typeface="Frutiger LT Std 55 Roman"/>
        </a:defRPr>
      </a:lvl1pPr>
      <a:lvl2pPr marL="742950" indent="-285750" algn="l" defTabSz="457200" rtl="0" eaLnBrk="1" fontAlgn="base" hangingPunct="1">
        <a:spcBef>
          <a:spcPct val="20000"/>
        </a:spcBef>
        <a:spcAft>
          <a:spcPct val="0"/>
        </a:spcAft>
        <a:buFont typeface="Arial" pitchFamily="5" charset="0"/>
        <a:buChar char="–"/>
        <a:defRPr sz="2800" kern="1200">
          <a:solidFill>
            <a:schemeClr val="tx1"/>
          </a:solidFill>
          <a:latin typeface="Frutiger LT Std 55 Roman"/>
          <a:ea typeface="ＭＳ Ｐゴシック" pitchFamily="5" charset="-128"/>
          <a:cs typeface="Frutiger LT Std 55 Roman"/>
        </a:defRPr>
      </a:lvl2pPr>
      <a:lvl3pPr marL="1143000" indent="-228600" algn="l" defTabSz="457200" rtl="0" eaLnBrk="1" fontAlgn="base" hangingPunct="1">
        <a:spcBef>
          <a:spcPct val="20000"/>
        </a:spcBef>
        <a:spcAft>
          <a:spcPct val="0"/>
        </a:spcAft>
        <a:buFont typeface="Arial" pitchFamily="5" charset="0"/>
        <a:buChar char="•"/>
        <a:defRPr sz="2400" kern="1200">
          <a:solidFill>
            <a:schemeClr val="tx1"/>
          </a:solidFill>
          <a:latin typeface="Frutiger LT Std 55 Roman"/>
          <a:ea typeface="ＭＳ Ｐゴシック" pitchFamily="5" charset="-128"/>
          <a:cs typeface="Frutiger LT Std 55 Roman"/>
        </a:defRPr>
      </a:lvl3pPr>
      <a:lvl4pPr marL="1600200" indent="-228600" algn="l" defTabSz="457200" rtl="0" eaLnBrk="1" fontAlgn="base" hangingPunct="1">
        <a:spcBef>
          <a:spcPct val="20000"/>
        </a:spcBef>
        <a:spcAft>
          <a:spcPct val="0"/>
        </a:spcAft>
        <a:buFont typeface="Arial" pitchFamily="5" charset="0"/>
        <a:buChar char="–"/>
        <a:defRPr sz="2000" kern="1200">
          <a:solidFill>
            <a:schemeClr val="tx1"/>
          </a:solidFill>
          <a:latin typeface="Frutiger LT Std 55 Roman"/>
          <a:ea typeface="ＭＳ Ｐゴシック" pitchFamily="5" charset="-128"/>
          <a:cs typeface="Frutiger LT Std 55 Roman"/>
        </a:defRPr>
      </a:lvl4pPr>
      <a:lvl5pPr marL="2057400" indent="-228600" algn="l" defTabSz="457200" rtl="0" eaLnBrk="1" fontAlgn="base" hangingPunct="1">
        <a:spcBef>
          <a:spcPct val="20000"/>
        </a:spcBef>
        <a:spcAft>
          <a:spcPct val="0"/>
        </a:spcAft>
        <a:buFont typeface="Arial" pitchFamily="5" charset="0"/>
        <a:buChar char="»"/>
        <a:defRPr sz="2000" kern="1200">
          <a:solidFill>
            <a:schemeClr val="tx1"/>
          </a:solidFill>
          <a:latin typeface="Frutiger LT Std 55 Roman"/>
          <a:ea typeface="ＭＳ Ｐゴシック" pitchFamily="5" charset="-128"/>
          <a:cs typeface="Frutiger LT Std 55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9F0988C-A2D4-0749-9AA0-983688153D55}" type="datetime1">
              <a:rPr lang="en-US" smtClean="0"/>
              <a:pPr>
                <a:defRPr/>
              </a:pPr>
              <a:t>9/17/2026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a:defRPr/>
            </a:pPr>
            <a:fld id="{63AD136B-E1EB-5D47-A3E4-51948CE2B4A7}" type="slidenum">
              <a:rPr lang="en-US" smtClean="0"/>
              <a:pPr>
                <a:defRPr/>
              </a:pPr>
              <a:t>‹#›</a:t>
            </a:fld>
            <a:endParaRPr lang="en-US" dirty="0"/>
          </a:p>
        </p:txBody>
      </p:sp>
    </p:spTree>
    <p:extLst>
      <p:ext uri="{BB962C8B-B14F-4D97-AF65-F5344CB8AC3E}">
        <p14:creationId xmlns:p14="http://schemas.microsoft.com/office/powerpoint/2010/main" val="282982289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257F-42E2-DEEB-B5EC-370EC2425FD7}"/>
              </a:ext>
            </a:extLst>
          </p:cNvPr>
          <p:cNvSpPr>
            <a:spLocks noGrp="1"/>
          </p:cNvSpPr>
          <p:nvPr>
            <p:ph type="title"/>
          </p:nvPr>
        </p:nvSpPr>
        <p:spPr/>
        <p:txBody>
          <a:bodyPr/>
          <a:lstStyle/>
          <a:p>
            <a:pPr algn="ctr"/>
            <a:r>
              <a:rPr lang="en-US" sz="5400" dirty="0">
                <a:ea typeface="ＭＳ Ｐゴシック"/>
              </a:rPr>
              <a:t>Audience Poll</a:t>
            </a:r>
            <a:endParaRPr lang="en-US" sz="5400" dirty="0"/>
          </a:p>
        </p:txBody>
      </p:sp>
      <p:pic>
        <p:nvPicPr>
          <p:cNvPr id="3" name="Content Placeholder 2">
            <a:extLst>
              <a:ext uri="{FF2B5EF4-FFF2-40B4-BE49-F238E27FC236}">
                <a16:creationId xmlns:a16="http://schemas.microsoft.com/office/drawing/2014/main" id="{1592DDB6-B49F-497D-FD25-0767FC95FBDD}"/>
              </a:ext>
            </a:extLst>
          </p:cNvPr>
          <p:cNvPicPr>
            <a:picLocks noGrp="1" noChangeAspect="1"/>
          </p:cNvPicPr>
          <p:nvPr>
            <p:ph idx="1"/>
          </p:nvPr>
        </p:nvPicPr>
        <p:blipFill>
          <a:blip r:embed="rId2"/>
          <a:stretch>
            <a:fillRect/>
          </a:stretch>
        </p:blipFill>
        <p:spPr bwMode="auto">
          <a:xfrm>
            <a:off x="4147241" y="2360205"/>
            <a:ext cx="3897518" cy="3897518"/>
          </a:xfrm>
          <a:prstGeom prst="rect">
            <a:avLst/>
          </a:prstGeom>
          <a:noFill/>
          <a:ln w="9525">
            <a:noFill/>
            <a:miter lim="800000"/>
            <a:headEnd/>
            <a:tailEnd/>
          </a:ln>
        </p:spPr>
      </p:pic>
      <p:sp>
        <p:nvSpPr>
          <p:cNvPr id="5" name="TextBox 4">
            <a:extLst>
              <a:ext uri="{FF2B5EF4-FFF2-40B4-BE49-F238E27FC236}">
                <a16:creationId xmlns:a16="http://schemas.microsoft.com/office/drawing/2014/main" id="{7372BC9A-43EE-539A-767F-706D320C41A1}"/>
              </a:ext>
            </a:extLst>
          </p:cNvPr>
          <p:cNvSpPr txBox="1"/>
          <p:nvPr/>
        </p:nvSpPr>
        <p:spPr>
          <a:xfrm>
            <a:off x="8060621" y="3631105"/>
            <a:ext cx="413149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171717"/>
                </a:solidFill>
                <a:latin typeface="Arial"/>
                <a:ea typeface="ＭＳ Ｐゴシック"/>
                <a:cs typeface="Arial"/>
              </a:rPr>
              <a:t>Join at menti.com | use code</a:t>
            </a:r>
            <a:endParaRPr lang="en-US" sz="2400">
              <a:latin typeface="Arial"/>
              <a:ea typeface="ＭＳ Ｐゴシック"/>
            </a:endParaRPr>
          </a:p>
          <a:p>
            <a:pPr algn="ctr"/>
            <a:r>
              <a:rPr lang="en-US" sz="2400" b="1" dirty="0">
                <a:highlight>
                  <a:srgbClr val="FFFFFF"/>
                </a:highlight>
                <a:latin typeface="Arial"/>
                <a:ea typeface="ＭＳ Ｐゴシック"/>
                <a:cs typeface="Arial"/>
              </a:rPr>
              <a:t>3231 5032</a:t>
            </a:r>
            <a:endParaRPr lang="en-US" sz="2400">
              <a:latin typeface="Arial"/>
              <a:ea typeface="ＭＳ Ｐゴシック"/>
            </a:endParaRPr>
          </a:p>
          <a:p>
            <a:pPr algn="l"/>
            <a:endParaRPr lang="en-US" dirty="0"/>
          </a:p>
        </p:txBody>
      </p:sp>
    </p:spTree>
    <p:extLst>
      <p:ext uri="{BB962C8B-B14F-4D97-AF65-F5344CB8AC3E}">
        <p14:creationId xmlns:p14="http://schemas.microsoft.com/office/powerpoint/2010/main" val="54339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94360" y="329184"/>
            <a:ext cx="4114800" cy="228600"/>
          </a:xfrm>
          <a:prstGeom prst="rect">
            <a:avLst/>
          </a:prstGeom>
          <a:noFill/>
          <a:ln/>
        </p:spPr>
        <p:txBody>
          <a:bodyPr wrap="square" lIns="0" tIns="0" rIns="0" bIns="0" rtlCol="0" anchor="ctr"/>
          <a:lstStyle/>
          <a:p>
            <a:pPr marL="0" indent="0">
              <a:buNone/>
            </a:pPr>
            <a:r>
              <a:rPr lang="en-US" sz="1200" b="1" kern="0" spc="150" dirty="0">
                <a:solidFill>
                  <a:srgbClr val="12A6A6"/>
                </a:solidFill>
              </a:rPr>
              <a:t>THE CORE IDEA</a:t>
            </a:r>
            <a:endParaRPr lang="en-US" sz="1200" dirty="0"/>
          </a:p>
        </p:txBody>
      </p:sp>
      <p:sp>
        <p:nvSpPr>
          <p:cNvPr id="3" name="Text 1"/>
          <p:cNvSpPr/>
          <p:nvPr/>
        </p:nvSpPr>
        <p:spPr>
          <a:xfrm>
            <a:off x="453992" y="1012818"/>
            <a:ext cx="10972800" cy="594360"/>
          </a:xfrm>
          <a:prstGeom prst="rect">
            <a:avLst/>
          </a:prstGeom>
          <a:noFill/>
          <a:ln/>
        </p:spPr>
        <p:txBody>
          <a:bodyPr wrap="square" lIns="0" tIns="0" rIns="0" bIns="0" rtlCol="0" anchor="ctr">
            <a:normAutofit/>
          </a:bodyPr>
          <a:lstStyle/>
          <a:p>
            <a:pPr marL="0" indent="0">
              <a:buNone/>
            </a:pPr>
            <a:r>
              <a:rPr lang="en-US" sz="2900" b="1" dirty="0">
                <a:solidFill>
                  <a:srgbClr val="0B2942"/>
                </a:solidFill>
              </a:rPr>
              <a:t>Equity is not “special treatment.”</a:t>
            </a:r>
            <a:endParaRPr lang="en-US" sz="2900" dirty="0"/>
          </a:p>
        </p:txBody>
      </p:sp>
      <p:sp>
        <p:nvSpPr>
          <p:cNvPr id="4" name="Text 2"/>
          <p:cNvSpPr/>
          <p:nvPr/>
        </p:nvSpPr>
        <p:spPr>
          <a:xfrm>
            <a:off x="1494081" y="1423175"/>
            <a:ext cx="10698480" cy="365760"/>
          </a:xfrm>
          <a:prstGeom prst="rect">
            <a:avLst/>
          </a:prstGeom>
          <a:noFill/>
          <a:ln/>
        </p:spPr>
        <p:txBody>
          <a:bodyPr wrap="square" lIns="0" tIns="0" rIns="0" bIns="0" rtlCol="0" anchor="ctr">
            <a:normAutofit/>
          </a:bodyPr>
          <a:lstStyle/>
          <a:p>
            <a:pPr marL="0" indent="0">
              <a:buNone/>
            </a:pPr>
            <a:r>
              <a:rPr lang="en-US" sz="1500" dirty="0">
                <a:solidFill>
                  <a:srgbClr val="51606A"/>
                </a:solidFill>
              </a:rPr>
              <a:t>It is designing conditions so people can participate fully.</a:t>
            </a:r>
            <a:endParaRPr lang="en-US" sz="1500" dirty="0"/>
          </a:p>
        </p:txBody>
      </p:sp>
      <p:pic>
        <p:nvPicPr>
          <p:cNvPr id="5" name="Image 0" descr="/mnt/data/work_equity/65a0f0c646.png"/>
          <p:cNvPicPr>
            <a:picLocks noChangeAspect="1"/>
          </p:cNvPicPr>
          <p:nvPr/>
        </p:nvPicPr>
        <p:blipFill>
          <a:blip r:embed="rId3"/>
          <a:srcRect t="3113" b="3113"/>
          <a:stretch/>
        </p:blipFill>
        <p:spPr>
          <a:xfrm>
            <a:off x="594360" y="1783080"/>
            <a:ext cx="6903720" cy="4315968"/>
          </a:xfrm>
          <a:prstGeom prst="rect">
            <a:avLst/>
          </a:prstGeom>
        </p:spPr>
      </p:pic>
      <p:sp>
        <p:nvSpPr>
          <p:cNvPr id="6" name="Shape 3"/>
          <p:cNvSpPr/>
          <p:nvPr/>
        </p:nvSpPr>
        <p:spPr>
          <a:xfrm>
            <a:off x="7818120" y="1828800"/>
            <a:ext cx="3749040" cy="1005840"/>
          </a:xfrm>
          <a:prstGeom prst="roundRect">
            <a:avLst>
              <a:gd name="adj" fmla="val 7273"/>
            </a:avLst>
          </a:prstGeom>
          <a:solidFill>
            <a:srgbClr val="FFFFFF"/>
          </a:solidFill>
          <a:ln w="12700">
            <a:solidFill>
              <a:srgbClr val="D8E1E5"/>
            </a:solidFill>
            <a:prstDash val="solid"/>
          </a:ln>
          <a:effectLst>
            <a:outerShdw blurRad="12700" dist="6350" dir="2700000" algn="bl" rotWithShape="0">
              <a:srgbClr val="000000">
                <a:alpha val="12000"/>
              </a:srgbClr>
            </a:outerShdw>
          </a:effectLst>
        </p:spPr>
        <p:txBody>
          <a:bodyPr/>
          <a:lstStyle/>
          <a:p>
            <a:endParaRPr lang="en-US"/>
          </a:p>
        </p:txBody>
      </p:sp>
      <p:sp>
        <p:nvSpPr>
          <p:cNvPr id="7" name="Shape 4"/>
          <p:cNvSpPr/>
          <p:nvPr/>
        </p:nvSpPr>
        <p:spPr>
          <a:xfrm>
            <a:off x="8092440" y="2057400"/>
            <a:ext cx="548640" cy="548640"/>
          </a:xfrm>
          <a:prstGeom prst="ellipse">
            <a:avLst/>
          </a:prstGeom>
          <a:solidFill>
            <a:srgbClr val="51606A"/>
          </a:solidFill>
          <a:ln w="12700">
            <a:solidFill>
              <a:srgbClr val="51606A"/>
            </a:solidFill>
            <a:prstDash val="solid"/>
          </a:ln>
        </p:spPr>
        <p:txBody>
          <a:bodyPr/>
          <a:lstStyle/>
          <a:p>
            <a:endParaRPr lang="en-US"/>
          </a:p>
        </p:txBody>
      </p:sp>
      <p:sp>
        <p:nvSpPr>
          <p:cNvPr id="8" name="Text 5"/>
          <p:cNvSpPr/>
          <p:nvPr/>
        </p:nvSpPr>
        <p:spPr>
          <a:xfrm>
            <a:off x="8129016" y="2157984"/>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9" name="Text 6"/>
          <p:cNvSpPr/>
          <p:nvPr/>
        </p:nvSpPr>
        <p:spPr>
          <a:xfrm>
            <a:off x="8778240" y="1993392"/>
            <a:ext cx="1371600" cy="256032"/>
          </a:xfrm>
          <a:prstGeom prst="rect">
            <a:avLst/>
          </a:prstGeom>
          <a:noFill/>
          <a:ln/>
        </p:spPr>
        <p:txBody>
          <a:bodyPr wrap="square" lIns="0" tIns="0" rIns="0" bIns="0" rtlCol="0" anchor="ctr"/>
          <a:lstStyle/>
          <a:p>
            <a:pPr marL="0" indent="0">
              <a:buNone/>
            </a:pPr>
            <a:r>
              <a:rPr lang="en-US" sz="2000" b="1" dirty="0">
                <a:solidFill>
                  <a:srgbClr val="0B2942"/>
                </a:solidFill>
              </a:rPr>
              <a:t>Equality</a:t>
            </a:r>
            <a:endParaRPr lang="en-US" sz="2000" dirty="0"/>
          </a:p>
        </p:txBody>
      </p:sp>
      <p:sp>
        <p:nvSpPr>
          <p:cNvPr id="10" name="Text 7"/>
          <p:cNvSpPr/>
          <p:nvPr/>
        </p:nvSpPr>
        <p:spPr>
          <a:xfrm>
            <a:off x="8778240" y="2313432"/>
            <a:ext cx="2377440" cy="256032"/>
          </a:xfrm>
          <a:prstGeom prst="rect">
            <a:avLst/>
          </a:prstGeom>
          <a:noFill/>
          <a:ln/>
        </p:spPr>
        <p:txBody>
          <a:bodyPr wrap="square" lIns="0" tIns="0" rIns="0" bIns="0" rtlCol="0" anchor="ctr"/>
          <a:lstStyle/>
          <a:p>
            <a:pPr marL="0" indent="0">
              <a:buNone/>
            </a:pPr>
            <a:r>
              <a:rPr lang="en-US" sz="1400" dirty="0">
                <a:solidFill>
                  <a:srgbClr val="51606A"/>
                </a:solidFill>
              </a:rPr>
              <a:t>Everyone gets the same door.</a:t>
            </a:r>
            <a:endParaRPr lang="en-US" sz="1400" dirty="0"/>
          </a:p>
        </p:txBody>
      </p:sp>
      <p:sp>
        <p:nvSpPr>
          <p:cNvPr id="11" name="Shape 8"/>
          <p:cNvSpPr/>
          <p:nvPr/>
        </p:nvSpPr>
        <p:spPr>
          <a:xfrm>
            <a:off x="7818120" y="3063240"/>
            <a:ext cx="3749040" cy="1371600"/>
          </a:xfrm>
          <a:prstGeom prst="roundRect">
            <a:avLst>
              <a:gd name="adj" fmla="val 5333"/>
            </a:avLst>
          </a:prstGeom>
          <a:solidFill>
            <a:srgbClr val="E7F4F3"/>
          </a:solidFill>
          <a:ln w="25400">
            <a:solidFill>
              <a:srgbClr val="12A6A6"/>
            </a:solidFill>
            <a:prstDash val="solid"/>
          </a:ln>
          <a:effectLst>
            <a:outerShdw blurRad="12700" dist="6350" dir="2700000" algn="bl" rotWithShape="0">
              <a:srgbClr val="000000">
                <a:alpha val="12000"/>
              </a:srgbClr>
            </a:outerShdw>
          </a:effectLst>
        </p:spPr>
        <p:txBody>
          <a:bodyPr/>
          <a:lstStyle/>
          <a:p>
            <a:endParaRPr lang="en-US"/>
          </a:p>
        </p:txBody>
      </p:sp>
      <p:sp>
        <p:nvSpPr>
          <p:cNvPr id="12" name="Shape 9"/>
          <p:cNvSpPr/>
          <p:nvPr/>
        </p:nvSpPr>
        <p:spPr>
          <a:xfrm>
            <a:off x="8092440" y="3447288"/>
            <a:ext cx="548640" cy="548640"/>
          </a:xfrm>
          <a:prstGeom prst="ellipse">
            <a:avLst/>
          </a:prstGeom>
          <a:solidFill>
            <a:srgbClr val="12A6A6"/>
          </a:solidFill>
          <a:ln w="12700">
            <a:solidFill>
              <a:srgbClr val="12A6A6"/>
            </a:solidFill>
            <a:prstDash val="solid"/>
          </a:ln>
        </p:spPr>
        <p:txBody>
          <a:bodyPr/>
          <a:lstStyle/>
          <a:p>
            <a:endParaRPr lang="en-US"/>
          </a:p>
        </p:txBody>
      </p:sp>
      <p:sp>
        <p:nvSpPr>
          <p:cNvPr id="13" name="Text 10"/>
          <p:cNvSpPr/>
          <p:nvPr/>
        </p:nvSpPr>
        <p:spPr>
          <a:xfrm>
            <a:off x="8129016" y="3547872"/>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4" name="Text 11"/>
          <p:cNvSpPr/>
          <p:nvPr/>
        </p:nvSpPr>
        <p:spPr>
          <a:xfrm>
            <a:off x="8778240" y="3264408"/>
            <a:ext cx="1371600" cy="256032"/>
          </a:xfrm>
          <a:prstGeom prst="rect">
            <a:avLst/>
          </a:prstGeom>
          <a:noFill/>
          <a:ln/>
        </p:spPr>
        <p:txBody>
          <a:bodyPr wrap="square" lIns="0" tIns="0" rIns="0" bIns="0" rtlCol="0" anchor="ctr"/>
          <a:lstStyle/>
          <a:p>
            <a:pPr marL="0" indent="0">
              <a:buNone/>
            </a:pPr>
            <a:r>
              <a:rPr lang="en-US" sz="2000" b="1" dirty="0">
                <a:solidFill>
                  <a:srgbClr val="0B2942"/>
                </a:solidFill>
              </a:rPr>
              <a:t>Equity</a:t>
            </a:r>
            <a:endParaRPr lang="en-US" sz="2000" dirty="0"/>
          </a:p>
        </p:txBody>
      </p:sp>
      <p:sp>
        <p:nvSpPr>
          <p:cNvPr id="15" name="Text 12"/>
          <p:cNvSpPr/>
          <p:nvPr/>
        </p:nvSpPr>
        <p:spPr>
          <a:xfrm>
            <a:off x="8778240" y="3602736"/>
            <a:ext cx="2423160" cy="502920"/>
          </a:xfrm>
          <a:prstGeom prst="rect">
            <a:avLst/>
          </a:prstGeom>
          <a:noFill/>
          <a:ln/>
        </p:spPr>
        <p:txBody>
          <a:bodyPr wrap="square" lIns="0" tIns="0" rIns="0" bIns="0" rtlCol="0" anchor="ctr">
            <a:normAutofit/>
          </a:bodyPr>
          <a:lstStyle/>
          <a:p>
            <a:pPr marL="0" indent="0">
              <a:buNone/>
            </a:pPr>
            <a:r>
              <a:rPr lang="en-US" sz="1400" dirty="0">
                <a:solidFill>
                  <a:srgbClr val="24313A"/>
                </a:solidFill>
              </a:rPr>
              <a:t>The barrier is removed so each person can enter independently.</a:t>
            </a:r>
            <a:endParaRPr lang="en-US" sz="1400" dirty="0"/>
          </a:p>
        </p:txBody>
      </p:sp>
      <p:sp>
        <p:nvSpPr>
          <p:cNvPr id="16" name="Text 13"/>
          <p:cNvSpPr/>
          <p:nvPr/>
        </p:nvSpPr>
        <p:spPr>
          <a:xfrm>
            <a:off x="7955280" y="4800600"/>
            <a:ext cx="3337560" cy="731520"/>
          </a:xfrm>
          <a:prstGeom prst="rect">
            <a:avLst/>
          </a:prstGeom>
          <a:noFill/>
          <a:ln/>
        </p:spPr>
        <p:txBody>
          <a:bodyPr wrap="square" lIns="0" tIns="0" rIns="0" bIns="0" rtlCol="0" anchor="ctr">
            <a:normAutofit/>
          </a:bodyPr>
          <a:lstStyle/>
          <a:p>
            <a:pPr marL="0" indent="0" algn="ctr">
              <a:buNone/>
            </a:pPr>
            <a:r>
              <a:rPr lang="en-US" sz="2000" b="1" dirty="0">
                <a:solidFill>
                  <a:srgbClr val="E96D5B"/>
                </a:solidFill>
              </a:rPr>
              <a:t>The goal is the same: access.</a:t>
            </a:r>
            <a:endParaRPr lang="en-US" sz="2000" dirty="0"/>
          </a:p>
          <a:p>
            <a:pPr marL="0" indent="0" algn="ctr">
              <a:buNone/>
            </a:pPr>
            <a:r>
              <a:rPr lang="en-US" sz="2000" b="1" dirty="0">
                <a:solidFill>
                  <a:srgbClr val="E96D5B"/>
                </a:solidFill>
              </a:rPr>
              <a:t>The support may be different.</a:t>
            </a:r>
            <a:endParaRPr lang="en-US" sz="2000" dirty="0"/>
          </a:p>
        </p:txBody>
      </p:sp>
      <p:sp>
        <p:nvSpPr>
          <p:cNvPr id="25" name="Slide Number Placeholder 0"/>
          <p:cNvSpPr>
            <a:spLocks noGrp="1"/>
          </p:cNvSpPr>
          <p:nvPr>
            <p:ph type="sldNum" sz="quarter" idx="4294967295"/>
          </p:nvPr>
        </p:nvSpPr>
        <p:spPr>
          <a:xfrm>
            <a:off x="11658600" y="6492240"/>
            <a:ext cx="22860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51606A"/>
                </a:solidFill>
              </a:defRPr>
            </a:lvl1pPr>
          </a:lstStyle>
          <a:p>
            <a:pPr algn="r"/>
            <a:fld id="{F7021451-1387-4CA6-816F-3879F97B5CBC}" type="slidenum">
              <a:rPr lang="en-US" b="0"/>
              <a:t>2</a:t>
            </a:fld>
            <a:endParaRPr lang="en-US"/>
          </a:p>
        </p:txBody>
      </p:sp>
    </p:spTree>
    <p:extLst>
      <p:ext uri="{BB962C8B-B14F-4D97-AF65-F5344CB8AC3E}">
        <p14:creationId xmlns:p14="http://schemas.microsoft.com/office/powerpoint/2010/main" val="1460365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94360" y="329184"/>
            <a:ext cx="4114800" cy="228600"/>
          </a:xfrm>
          <a:prstGeom prst="rect">
            <a:avLst/>
          </a:prstGeom>
          <a:noFill/>
          <a:ln/>
        </p:spPr>
        <p:txBody>
          <a:bodyPr wrap="square" lIns="0" tIns="0" rIns="0" bIns="0" rtlCol="0" anchor="ctr"/>
          <a:lstStyle/>
          <a:p>
            <a:pPr marL="0" indent="0">
              <a:buNone/>
            </a:pPr>
            <a:r>
              <a:rPr lang="en-US" sz="1200" b="1" kern="0" spc="150" dirty="0">
                <a:solidFill>
                  <a:srgbClr val="12A6A6"/>
                </a:solidFill>
              </a:rPr>
              <a:t>THE DOOR TEST</a:t>
            </a:r>
            <a:endParaRPr lang="en-US" sz="1200" dirty="0"/>
          </a:p>
        </p:txBody>
      </p:sp>
      <p:sp>
        <p:nvSpPr>
          <p:cNvPr id="3" name="Text 1"/>
          <p:cNvSpPr/>
          <p:nvPr/>
        </p:nvSpPr>
        <p:spPr>
          <a:xfrm>
            <a:off x="453992" y="1032871"/>
            <a:ext cx="10972800" cy="594360"/>
          </a:xfrm>
          <a:prstGeom prst="rect">
            <a:avLst/>
          </a:prstGeom>
          <a:noFill/>
          <a:ln/>
        </p:spPr>
        <p:txBody>
          <a:bodyPr wrap="square" lIns="0" tIns="0" rIns="0" bIns="0" rtlCol="0" anchor="ctr">
            <a:normAutofit/>
          </a:bodyPr>
          <a:lstStyle/>
          <a:p>
            <a:pPr marL="0" indent="0">
              <a:buNone/>
            </a:pPr>
            <a:r>
              <a:rPr lang="en-US" sz="2400" b="1" dirty="0">
                <a:solidFill>
                  <a:srgbClr val="0B2942"/>
                </a:solidFill>
                <a:latin typeface="Arial"/>
                <a:ea typeface="ＭＳ Ｐゴシック"/>
              </a:rPr>
              <a:t>Who benefits when the barrier disappears?</a:t>
            </a:r>
            <a:endParaRPr lang="en-US" sz="2400">
              <a:latin typeface="Arial"/>
              <a:ea typeface="ＭＳ Ｐゴシック"/>
            </a:endParaRPr>
          </a:p>
        </p:txBody>
      </p:sp>
      <p:sp>
        <p:nvSpPr>
          <p:cNvPr id="4" name="Text 2"/>
          <p:cNvSpPr/>
          <p:nvPr/>
        </p:nvSpPr>
        <p:spPr>
          <a:xfrm>
            <a:off x="591713" y="1443228"/>
            <a:ext cx="10698480" cy="365760"/>
          </a:xfrm>
          <a:prstGeom prst="rect">
            <a:avLst/>
          </a:prstGeom>
          <a:noFill/>
          <a:ln/>
        </p:spPr>
        <p:txBody>
          <a:bodyPr wrap="square" lIns="0" tIns="0" rIns="0" bIns="0" rtlCol="0" anchor="ctr">
            <a:normAutofit/>
          </a:bodyPr>
          <a:lstStyle/>
          <a:p>
            <a:pPr marL="0" indent="0">
              <a:buNone/>
            </a:pPr>
            <a:r>
              <a:rPr lang="en-US" sz="1400" dirty="0">
                <a:solidFill>
                  <a:srgbClr val="51606A"/>
                </a:solidFill>
                <a:latin typeface="Arial"/>
                <a:ea typeface="ＭＳ Ｐゴシック"/>
              </a:rPr>
              <a:t>Many people, for different reasons and at different moments.</a:t>
            </a:r>
            <a:endParaRPr lang="en-US" sz="1400">
              <a:latin typeface="Arial"/>
              <a:ea typeface="ＭＳ Ｐゴシック"/>
            </a:endParaRPr>
          </a:p>
        </p:txBody>
      </p:sp>
      <p:pic>
        <p:nvPicPr>
          <p:cNvPr id="5" name="Image 0" descr="/mnt/data/work_equity/8251f21248.png"/>
          <p:cNvPicPr>
            <a:picLocks noChangeAspect="1"/>
          </p:cNvPicPr>
          <p:nvPr/>
        </p:nvPicPr>
        <p:blipFill>
          <a:blip r:embed="rId3"/>
          <a:srcRect l="8586" r="8586"/>
          <a:stretch/>
        </p:blipFill>
        <p:spPr>
          <a:xfrm>
            <a:off x="5989320" y="1627632"/>
            <a:ext cx="5623560" cy="4526280"/>
          </a:xfrm>
          <a:prstGeom prst="rect">
            <a:avLst/>
          </a:prstGeom>
        </p:spPr>
      </p:pic>
      <p:sp>
        <p:nvSpPr>
          <p:cNvPr id="6" name="Shape 3"/>
          <p:cNvSpPr/>
          <p:nvPr/>
        </p:nvSpPr>
        <p:spPr>
          <a:xfrm>
            <a:off x="685800" y="1764792"/>
            <a:ext cx="548640" cy="548640"/>
          </a:xfrm>
          <a:prstGeom prst="ellipse">
            <a:avLst/>
          </a:prstGeom>
          <a:solidFill>
            <a:srgbClr val="12A6A6"/>
          </a:solidFill>
          <a:ln w="12700">
            <a:solidFill>
              <a:srgbClr val="12A6A6"/>
            </a:solidFill>
            <a:prstDash val="solid"/>
          </a:ln>
        </p:spPr>
        <p:txBody>
          <a:bodyPr/>
          <a:lstStyle/>
          <a:p>
            <a:endParaRPr lang="en-US"/>
          </a:p>
        </p:txBody>
      </p:sp>
      <p:sp>
        <p:nvSpPr>
          <p:cNvPr id="7" name="Text 4"/>
          <p:cNvSpPr/>
          <p:nvPr/>
        </p:nvSpPr>
        <p:spPr>
          <a:xfrm>
            <a:off x="722376" y="1865376"/>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8" name="Text 5"/>
          <p:cNvSpPr/>
          <p:nvPr/>
        </p:nvSpPr>
        <p:spPr>
          <a:xfrm>
            <a:off x="1417320" y="1783080"/>
            <a:ext cx="2148840" cy="219456"/>
          </a:xfrm>
          <a:prstGeom prst="rect">
            <a:avLst/>
          </a:prstGeom>
          <a:noFill/>
          <a:ln/>
        </p:spPr>
        <p:txBody>
          <a:bodyPr wrap="square" lIns="0" tIns="0" rIns="0" bIns="0" rtlCol="0" anchor="ctr"/>
          <a:lstStyle/>
          <a:p>
            <a:pPr marL="0" indent="0">
              <a:buNone/>
            </a:pPr>
            <a:r>
              <a:rPr lang="en-US" sz="1500" b="1" dirty="0">
                <a:solidFill>
                  <a:srgbClr val="0B2942"/>
                </a:solidFill>
              </a:rPr>
              <a:t>Wheelchair user</a:t>
            </a:r>
            <a:endParaRPr lang="en-US" sz="1500" dirty="0"/>
          </a:p>
        </p:txBody>
      </p:sp>
      <p:sp>
        <p:nvSpPr>
          <p:cNvPr id="9" name="Text 6"/>
          <p:cNvSpPr/>
          <p:nvPr/>
        </p:nvSpPr>
        <p:spPr>
          <a:xfrm>
            <a:off x="3840480" y="1783080"/>
            <a:ext cx="1737360" cy="219456"/>
          </a:xfrm>
          <a:prstGeom prst="rect">
            <a:avLst/>
          </a:prstGeom>
          <a:noFill/>
          <a:ln/>
        </p:spPr>
        <p:txBody>
          <a:bodyPr wrap="square" lIns="0" tIns="0" rIns="0" bIns="0" rtlCol="0" anchor="ctr"/>
          <a:lstStyle/>
          <a:p>
            <a:pPr marL="0" indent="0" algn="r">
              <a:buNone/>
            </a:pPr>
            <a:r>
              <a:rPr lang="en-US" sz="1300" dirty="0">
                <a:solidFill>
                  <a:srgbClr val="51606A"/>
                </a:solidFill>
              </a:rPr>
              <a:t>independence</a:t>
            </a:r>
            <a:endParaRPr lang="en-US" sz="1300" dirty="0"/>
          </a:p>
        </p:txBody>
      </p:sp>
      <p:sp>
        <p:nvSpPr>
          <p:cNvPr id="10" name="Shape 7"/>
          <p:cNvSpPr/>
          <p:nvPr/>
        </p:nvSpPr>
        <p:spPr>
          <a:xfrm>
            <a:off x="1417320" y="2212848"/>
            <a:ext cx="4160520" cy="1"/>
          </a:xfrm>
          <a:prstGeom prst="line">
            <a:avLst/>
          </a:prstGeom>
          <a:noFill/>
          <a:ln w="12700">
            <a:solidFill>
              <a:srgbClr val="D6E0E3"/>
            </a:solidFill>
            <a:prstDash val="solid"/>
          </a:ln>
        </p:spPr>
        <p:txBody>
          <a:bodyPr/>
          <a:lstStyle/>
          <a:p>
            <a:endParaRPr lang="en-US"/>
          </a:p>
        </p:txBody>
      </p:sp>
      <p:sp>
        <p:nvSpPr>
          <p:cNvPr id="11" name="Shape 8"/>
          <p:cNvSpPr/>
          <p:nvPr/>
        </p:nvSpPr>
        <p:spPr>
          <a:xfrm>
            <a:off x="685800" y="2468880"/>
            <a:ext cx="548640" cy="548640"/>
          </a:xfrm>
          <a:prstGeom prst="ellipse">
            <a:avLst/>
          </a:prstGeom>
          <a:solidFill>
            <a:srgbClr val="12A6A6"/>
          </a:solidFill>
          <a:ln w="12700">
            <a:solidFill>
              <a:srgbClr val="12A6A6"/>
            </a:solidFill>
            <a:prstDash val="solid"/>
          </a:ln>
        </p:spPr>
        <p:txBody>
          <a:bodyPr/>
          <a:lstStyle/>
          <a:p>
            <a:endParaRPr lang="en-US"/>
          </a:p>
        </p:txBody>
      </p:sp>
      <p:sp>
        <p:nvSpPr>
          <p:cNvPr id="12" name="Text 9"/>
          <p:cNvSpPr/>
          <p:nvPr/>
        </p:nvSpPr>
        <p:spPr>
          <a:xfrm>
            <a:off x="722376" y="2569464"/>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3" name="Text 10"/>
          <p:cNvSpPr/>
          <p:nvPr/>
        </p:nvSpPr>
        <p:spPr>
          <a:xfrm>
            <a:off x="1417320" y="2487168"/>
            <a:ext cx="2148840" cy="219456"/>
          </a:xfrm>
          <a:prstGeom prst="rect">
            <a:avLst/>
          </a:prstGeom>
          <a:noFill/>
          <a:ln/>
        </p:spPr>
        <p:txBody>
          <a:bodyPr wrap="square" lIns="0" tIns="0" rIns="0" bIns="0" rtlCol="0" anchor="ctr"/>
          <a:lstStyle/>
          <a:p>
            <a:pPr marL="0" indent="0">
              <a:buNone/>
            </a:pPr>
            <a:r>
              <a:rPr lang="en-US" sz="1500" b="1" dirty="0">
                <a:solidFill>
                  <a:srgbClr val="0B2942"/>
                </a:solidFill>
              </a:rPr>
              <a:t>Person using crutches</a:t>
            </a:r>
            <a:endParaRPr lang="en-US" sz="1500" dirty="0"/>
          </a:p>
        </p:txBody>
      </p:sp>
      <p:sp>
        <p:nvSpPr>
          <p:cNvPr id="14" name="Text 11"/>
          <p:cNvSpPr/>
          <p:nvPr/>
        </p:nvSpPr>
        <p:spPr>
          <a:xfrm>
            <a:off x="3840480" y="2487168"/>
            <a:ext cx="1737360" cy="219456"/>
          </a:xfrm>
          <a:prstGeom prst="rect">
            <a:avLst/>
          </a:prstGeom>
          <a:noFill/>
          <a:ln/>
        </p:spPr>
        <p:txBody>
          <a:bodyPr wrap="square" lIns="0" tIns="0" rIns="0" bIns="0" rtlCol="0" anchor="ctr"/>
          <a:lstStyle/>
          <a:p>
            <a:pPr marL="0" indent="0" algn="r">
              <a:buNone/>
            </a:pPr>
            <a:r>
              <a:rPr lang="en-US" sz="1300" dirty="0">
                <a:solidFill>
                  <a:srgbClr val="51606A"/>
                </a:solidFill>
              </a:rPr>
              <a:t>less physical effort</a:t>
            </a:r>
            <a:endParaRPr lang="en-US" sz="1300" dirty="0"/>
          </a:p>
        </p:txBody>
      </p:sp>
      <p:sp>
        <p:nvSpPr>
          <p:cNvPr id="15" name="Shape 12"/>
          <p:cNvSpPr/>
          <p:nvPr/>
        </p:nvSpPr>
        <p:spPr>
          <a:xfrm>
            <a:off x="1236846" y="3017199"/>
            <a:ext cx="4160520" cy="1"/>
          </a:xfrm>
          <a:prstGeom prst="line">
            <a:avLst/>
          </a:prstGeom>
          <a:noFill/>
          <a:ln w="12700">
            <a:solidFill>
              <a:srgbClr val="D6E0E3"/>
            </a:solidFill>
            <a:prstDash val="solid"/>
          </a:ln>
        </p:spPr>
        <p:txBody>
          <a:bodyPr/>
          <a:lstStyle/>
          <a:p>
            <a:endParaRPr lang="en-US"/>
          </a:p>
        </p:txBody>
      </p:sp>
      <p:sp>
        <p:nvSpPr>
          <p:cNvPr id="16" name="Shape 13"/>
          <p:cNvSpPr/>
          <p:nvPr/>
        </p:nvSpPr>
        <p:spPr>
          <a:xfrm>
            <a:off x="685800" y="3172968"/>
            <a:ext cx="548640" cy="548640"/>
          </a:xfrm>
          <a:prstGeom prst="ellipse">
            <a:avLst/>
          </a:prstGeom>
          <a:solidFill>
            <a:srgbClr val="12A6A6"/>
          </a:solidFill>
          <a:ln w="12700">
            <a:solidFill>
              <a:srgbClr val="12A6A6"/>
            </a:solidFill>
            <a:prstDash val="solid"/>
          </a:ln>
        </p:spPr>
        <p:txBody>
          <a:bodyPr/>
          <a:lstStyle/>
          <a:p>
            <a:endParaRPr lang="en-US"/>
          </a:p>
        </p:txBody>
      </p:sp>
      <p:sp>
        <p:nvSpPr>
          <p:cNvPr id="17" name="Text 14"/>
          <p:cNvSpPr/>
          <p:nvPr/>
        </p:nvSpPr>
        <p:spPr>
          <a:xfrm>
            <a:off x="722376" y="3273552"/>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8" name="Text 15"/>
          <p:cNvSpPr/>
          <p:nvPr/>
        </p:nvSpPr>
        <p:spPr>
          <a:xfrm>
            <a:off x="1417320" y="3191256"/>
            <a:ext cx="2148840" cy="219456"/>
          </a:xfrm>
          <a:prstGeom prst="rect">
            <a:avLst/>
          </a:prstGeom>
          <a:noFill/>
          <a:ln/>
        </p:spPr>
        <p:txBody>
          <a:bodyPr wrap="square" lIns="0" tIns="0" rIns="0" bIns="0" rtlCol="0" anchor="ctr"/>
          <a:lstStyle/>
          <a:p>
            <a:pPr marL="0" indent="0">
              <a:buNone/>
            </a:pPr>
            <a:r>
              <a:rPr lang="en-US" sz="1500" b="1" dirty="0">
                <a:solidFill>
                  <a:srgbClr val="0B2942"/>
                </a:solidFill>
              </a:rPr>
              <a:t>Parent with a stroller</a:t>
            </a:r>
            <a:endParaRPr lang="en-US" sz="1500" dirty="0"/>
          </a:p>
        </p:txBody>
      </p:sp>
      <p:sp>
        <p:nvSpPr>
          <p:cNvPr id="19" name="Text 16"/>
          <p:cNvSpPr/>
          <p:nvPr/>
        </p:nvSpPr>
        <p:spPr>
          <a:xfrm>
            <a:off x="3840480" y="3191256"/>
            <a:ext cx="1737360" cy="219456"/>
          </a:xfrm>
          <a:prstGeom prst="rect">
            <a:avLst/>
          </a:prstGeom>
          <a:noFill/>
          <a:ln/>
        </p:spPr>
        <p:txBody>
          <a:bodyPr wrap="square" lIns="0" tIns="0" rIns="0" bIns="0" rtlCol="0" anchor="ctr"/>
          <a:lstStyle/>
          <a:p>
            <a:pPr marL="0" indent="0" algn="r">
              <a:buNone/>
            </a:pPr>
            <a:r>
              <a:rPr lang="en-US" sz="1300" dirty="0">
                <a:solidFill>
                  <a:srgbClr val="51606A"/>
                </a:solidFill>
              </a:rPr>
              <a:t>easier movement</a:t>
            </a:r>
            <a:endParaRPr lang="en-US" sz="1300" dirty="0"/>
          </a:p>
        </p:txBody>
      </p:sp>
      <p:sp>
        <p:nvSpPr>
          <p:cNvPr id="20" name="Shape 17"/>
          <p:cNvSpPr/>
          <p:nvPr/>
        </p:nvSpPr>
        <p:spPr>
          <a:xfrm>
            <a:off x="1417320" y="3621024"/>
            <a:ext cx="4160520" cy="1"/>
          </a:xfrm>
          <a:prstGeom prst="line">
            <a:avLst/>
          </a:prstGeom>
          <a:noFill/>
          <a:ln w="12700">
            <a:solidFill>
              <a:srgbClr val="D6E0E3"/>
            </a:solidFill>
            <a:prstDash val="solid"/>
          </a:ln>
        </p:spPr>
        <p:txBody>
          <a:bodyPr/>
          <a:lstStyle/>
          <a:p>
            <a:endParaRPr lang="en-US"/>
          </a:p>
        </p:txBody>
      </p:sp>
      <p:sp>
        <p:nvSpPr>
          <p:cNvPr id="21" name="Shape 18"/>
          <p:cNvSpPr/>
          <p:nvPr/>
        </p:nvSpPr>
        <p:spPr>
          <a:xfrm>
            <a:off x="685800" y="3877056"/>
            <a:ext cx="548640" cy="548640"/>
          </a:xfrm>
          <a:prstGeom prst="ellipse">
            <a:avLst/>
          </a:prstGeom>
          <a:solidFill>
            <a:srgbClr val="12A6A6"/>
          </a:solidFill>
          <a:ln w="12700">
            <a:solidFill>
              <a:srgbClr val="12A6A6"/>
            </a:solidFill>
            <a:prstDash val="solid"/>
          </a:ln>
        </p:spPr>
        <p:txBody>
          <a:bodyPr/>
          <a:lstStyle/>
          <a:p>
            <a:endParaRPr lang="en-US"/>
          </a:p>
        </p:txBody>
      </p:sp>
      <p:sp>
        <p:nvSpPr>
          <p:cNvPr id="22" name="Text 19"/>
          <p:cNvSpPr/>
          <p:nvPr/>
        </p:nvSpPr>
        <p:spPr>
          <a:xfrm>
            <a:off x="722376" y="3977640"/>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3" name="Text 20"/>
          <p:cNvSpPr/>
          <p:nvPr/>
        </p:nvSpPr>
        <p:spPr>
          <a:xfrm>
            <a:off x="1417320" y="3895344"/>
            <a:ext cx="2148840" cy="219456"/>
          </a:xfrm>
          <a:prstGeom prst="rect">
            <a:avLst/>
          </a:prstGeom>
          <a:noFill/>
          <a:ln/>
        </p:spPr>
        <p:txBody>
          <a:bodyPr wrap="square" lIns="0" tIns="0" rIns="0" bIns="0" rtlCol="0" anchor="ctr"/>
          <a:lstStyle/>
          <a:p>
            <a:pPr marL="0" indent="0">
              <a:buNone/>
            </a:pPr>
            <a:r>
              <a:rPr lang="en-US" sz="1500" b="1" dirty="0">
                <a:solidFill>
                  <a:srgbClr val="0B2942"/>
                </a:solidFill>
              </a:rPr>
              <a:t>Person carrying boxes</a:t>
            </a:r>
            <a:endParaRPr lang="en-US" sz="1500" dirty="0"/>
          </a:p>
        </p:txBody>
      </p:sp>
      <p:sp>
        <p:nvSpPr>
          <p:cNvPr id="24" name="Text 21"/>
          <p:cNvSpPr/>
          <p:nvPr/>
        </p:nvSpPr>
        <p:spPr>
          <a:xfrm>
            <a:off x="3840480" y="3895344"/>
            <a:ext cx="1737360" cy="219456"/>
          </a:xfrm>
          <a:prstGeom prst="rect">
            <a:avLst/>
          </a:prstGeom>
          <a:noFill/>
          <a:ln/>
        </p:spPr>
        <p:txBody>
          <a:bodyPr wrap="square" lIns="0" tIns="0" rIns="0" bIns="0" rtlCol="0" anchor="ctr"/>
          <a:lstStyle/>
          <a:p>
            <a:pPr marL="0" indent="0" algn="r">
              <a:buNone/>
            </a:pPr>
            <a:r>
              <a:rPr lang="en-US" sz="1300" dirty="0">
                <a:solidFill>
                  <a:srgbClr val="51606A"/>
                </a:solidFill>
              </a:rPr>
              <a:t>hands-free access</a:t>
            </a:r>
            <a:endParaRPr lang="en-US" sz="1300" dirty="0"/>
          </a:p>
        </p:txBody>
      </p:sp>
      <p:sp>
        <p:nvSpPr>
          <p:cNvPr id="25" name="Shape 22"/>
          <p:cNvSpPr/>
          <p:nvPr/>
        </p:nvSpPr>
        <p:spPr>
          <a:xfrm>
            <a:off x="1417320" y="4325112"/>
            <a:ext cx="4160520" cy="1"/>
          </a:xfrm>
          <a:prstGeom prst="line">
            <a:avLst/>
          </a:prstGeom>
          <a:noFill/>
          <a:ln w="12700">
            <a:solidFill>
              <a:srgbClr val="D6E0E3"/>
            </a:solidFill>
            <a:prstDash val="solid"/>
          </a:ln>
        </p:spPr>
        <p:txBody>
          <a:bodyPr/>
          <a:lstStyle/>
          <a:p>
            <a:endParaRPr lang="en-US"/>
          </a:p>
        </p:txBody>
      </p:sp>
      <p:sp>
        <p:nvSpPr>
          <p:cNvPr id="26" name="Shape 23"/>
          <p:cNvSpPr/>
          <p:nvPr/>
        </p:nvSpPr>
        <p:spPr>
          <a:xfrm>
            <a:off x="685800" y="4581144"/>
            <a:ext cx="548640" cy="548640"/>
          </a:xfrm>
          <a:prstGeom prst="ellipse">
            <a:avLst/>
          </a:prstGeom>
          <a:solidFill>
            <a:srgbClr val="12A6A6"/>
          </a:solidFill>
          <a:ln w="12700">
            <a:solidFill>
              <a:srgbClr val="12A6A6"/>
            </a:solidFill>
            <a:prstDash val="solid"/>
          </a:ln>
        </p:spPr>
        <p:txBody>
          <a:bodyPr/>
          <a:lstStyle/>
          <a:p>
            <a:endParaRPr lang="en-US"/>
          </a:p>
        </p:txBody>
      </p:sp>
      <p:sp>
        <p:nvSpPr>
          <p:cNvPr id="27" name="Text 24"/>
          <p:cNvSpPr/>
          <p:nvPr/>
        </p:nvSpPr>
        <p:spPr>
          <a:xfrm>
            <a:off x="722376" y="4681728"/>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5</a:t>
            </a:r>
            <a:endParaRPr lang="en-US" sz="1800" dirty="0"/>
          </a:p>
        </p:txBody>
      </p:sp>
      <p:sp>
        <p:nvSpPr>
          <p:cNvPr id="28" name="Text 25"/>
          <p:cNvSpPr/>
          <p:nvPr/>
        </p:nvSpPr>
        <p:spPr>
          <a:xfrm>
            <a:off x="1417320" y="4599432"/>
            <a:ext cx="2148840" cy="219456"/>
          </a:xfrm>
          <a:prstGeom prst="rect">
            <a:avLst/>
          </a:prstGeom>
          <a:noFill/>
          <a:ln/>
        </p:spPr>
        <p:txBody>
          <a:bodyPr wrap="square" lIns="0" tIns="0" rIns="0" bIns="0" rtlCol="0" anchor="ctr"/>
          <a:lstStyle/>
          <a:p>
            <a:pPr marL="0" indent="0">
              <a:buNone/>
            </a:pPr>
            <a:r>
              <a:rPr lang="en-US" sz="1500" b="1" dirty="0">
                <a:solidFill>
                  <a:srgbClr val="0B2942"/>
                </a:solidFill>
              </a:rPr>
              <a:t>Older adult</a:t>
            </a:r>
            <a:endParaRPr lang="en-US" sz="1500" dirty="0"/>
          </a:p>
        </p:txBody>
      </p:sp>
      <p:sp>
        <p:nvSpPr>
          <p:cNvPr id="29" name="Text 26"/>
          <p:cNvSpPr/>
          <p:nvPr/>
        </p:nvSpPr>
        <p:spPr>
          <a:xfrm>
            <a:off x="3840480" y="4599432"/>
            <a:ext cx="1737360" cy="219456"/>
          </a:xfrm>
          <a:prstGeom prst="rect">
            <a:avLst/>
          </a:prstGeom>
          <a:noFill/>
          <a:ln/>
        </p:spPr>
        <p:txBody>
          <a:bodyPr wrap="square" lIns="0" tIns="0" rIns="0" bIns="0" rtlCol="0" anchor="ctr"/>
          <a:lstStyle/>
          <a:p>
            <a:pPr marL="0" indent="0" algn="r">
              <a:buNone/>
            </a:pPr>
            <a:r>
              <a:rPr lang="en-US" sz="1300" dirty="0">
                <a:solidFill>
                  <a:srgbClr val="51606A"/>
                </a:solidFill>
              </a:rPr>
              <a:t>greater stability</a:t>
            </a:r>
            <a:endParaRPr lang="en-US" sz="1300" dirty="0"/>
          </a:p>
        </p:txBody>
      </p:sp>
      <p:sp>
        <p:nvSpPr>
          <p:cNvPr id="30" name="Shape 27"/>
          <p:cNvSpPr/>
          <p:nvPr/>
        </p:nvSpPr>
        <p:spPr>
          <a:xfrm>
            <a:off x="1417320" y="5029200"/>
            <a:ext cx="4160520" cy="1"/>
          </a:xfrm>
          <a:prstGeom prst="line">
            <a:avLst/>
          </a:prstGeom>
          <a:noFill/>
          <a:ln w="12700">
            <a:solidFill>
              <a:srgbClr val="D6E0E3"/>
            </a:solidFill>
            <a:prstDash val="solid"/>
          </a:ln>
        </p:spPr>
        <p:txBody>
          <a:bodyPr/>
          <a:lstStyle/>
          <a:p>
            <a:endParaRPr lang="en-US"/>
          </a:p>
        </p:txBody>
      </p:sp>
      <p:sp>
        <p:nvSpPr>
          <p:cNvPr id="31" name="Shape 28"/>
          <p:cNvSpPr/>
          <p:nvPr/>
        </p:nvSpPr>
        <p:spPr>
          <a:xfrm>
            <a:off x="685800" y="5285232"/>
            <a:ext cx="548640" cy="548640"/>
          </a:xfrm>
          <a:prstGeom prst="ellipse">
            <a:avLst/>
          </a:prstGeom>
          <a:solidFill>
            <a:srgbClr val="12A6A6"/>
          </a:solidFill>
          <a:ln w="12700">
            <a:solidFill>
              <a:srgbClr val="12A6A6"/>
            </a:solidFill>
            <a:prstDash val="solid"/>
          </a:ln>
        </p:spPr>
        <p:txBody>
          <a:bodyPr/>
          <a:lstStyle/>
          <a:p>
            <a:endParaRPr lang="en-US"/>
          </a:p>
        </p:txBody>
      </p:sp>
      <p:sp>
        <p:nvSpPr>
          <p:cNvPr id="32" name="Text 29"/>
          <p:cNvSpPr/>
          <p:nvPr/>
        </p:nvSpPr>
        <p:spPr>
          <a:xfrm>
            <a:off x="722376" y="5385816"/>
            <a:ext cx="475488" cy="274320"/>
          </a:xfrm>
          <a:prstGeom prst="rect">
            <a:avLst/>
          </a:prstGeom>
          <a:noFill/>
          <a:ln/>
        </p:spPr>
        <p:txBody>
          <a:bodyPr wrap="square" lIns="0" tIns="0" rIns="0" bIns="0" rtlCol="0" anchor="ctr"/>
          <a:lstStyle/>
          <a:p>
            <a:pPr marL="0" indent="0" algn="ctr">
              <a:buNone/>
            </a:pPr>
            <a:r>
              <a:rPr lang="en-US" sz="1800" b="1" dirty="0">
                <a:solidFill>
                  <a:srgbClr val="FFFFFF"/>
                </a:solidFill>
              </a:rPr>
              <a:t>6</a:t>
            </a:r>
            <a:endParaRPr lang="en-US" sz="1800" dirty="0"/>
          </a:p>
        </p:txBody>
      </p:sp>
      <p:sp>
        <p:nvSpPr>
          <p:cNvPr id="33" name="Text 30"/>
          <p:cNvSpPr/>
          <p:nvPr/>
        </p:nvSpPr>
        <p:spPr>
          <a:xfrm>
            <a:off x="1417320" y="5303520"/>
            <a:ext cx="2148840" cy="219456"/>
          </a:xfrm>
          <a:prstGeom prst="rect">
            <a:avLst/>
          </a:prstGeom>
          <a:noFill/>
          <a:ln/>
        </p:spPr>
        <p:txBody>
          <a:bodyPr wrap="square" lIns="0" tIns="0" rIns="0" bIns="0" rtlCol="0" anchor="ctr"/>
          <a:lstStyle/>
          <a:p>
            <a:pPr marL="0" indent="0">
              <a:buNone/>
            </a:pPr>
            <a:r>
              <a:rPr lang="en-US" sz="1500" b="1" dirty="0">
                <a:solidFill>
                  <a:srgbClr val="0B2942"/>
                </a:solidFill>
              </a:rPr>
              <a:t>Anyone with a temporary injury</a:t>
            </a:r>
            <a:endParaRPr lang="en-US" sz="1500" dirty="0"/>
          </a:p>
        </p:txBody>
      </p:sp>
      <p:sp>
        <p:nvSpPr>
          <p:cNvPr id="34" name="Text 31"/>
          <p:cNvSpPr/>
          <p:nvPr/>
        </p:nvSpPr>
        <p:spPr>
          <a:xfrm>
            <a:off x="3840480" y="5303520"/>
            <a:ext cx="1737360" cy="219456"/>
          </a:xfrm>
          <a:prstGeom prst="rect">
            <a:avLst/>
          </a:prstGeom>
          <a:noFill/>
          <a:ln/>
        </p:spPr>
        <p:txBody>
          <a:bodyPr wrap="square" lIns="0" tIns="0" rIns="0" bIns="0" rtlCol="0" anchor="ctr"/>
          <a:lstStyle/>
          <a:p>
            <a:pPr marL="0" indent="0" algn="r">
              <a:buNone/>
            </a:pPr>
            <a:r>
              <a:rPr lang="en-US" sz="1300" dirty="0">
                <a:solidFill>
                  <a:srgbClr val="51606A"/>
                </a:solidFill>
              </a:rPr>
              <a:t>continued participation</a:t>
            </a:r>
            <a:endParaRPr lang="en-US" sz="1300" dirty="0"/>
          </a:p>
        </p:txBody>
      </p:sp>
      <p:sp>
        <p:nvSpPr>
          <p:cNvPr id="35" name="Shape 32"/>
          <p:cNvSpPr/>
          <p:nvPr/>
        </p:nvSpPr>
        <p:spPr>
          <a:xfrm>
            <a:off x="1417320" y="5733288"/>
            <a:ext cx="4160520" cy="1"/>
          </a:xfrm>
          <a:prstGeom prst="line">
            <a:avLst/>
          </a:prstGeom>
          <a:noFill/>
          <a:ln w="12700">
            <a:solidFill>
              <a:srgbClr val="D6E0E3"/>
            </a:solidFill>
            <a:prstDash val="solid"/>
          </a:ln>
        </p:spPr>
        <p:txBody>
          <a:bodyPr/>
          <a:lstStyle/>
          <a:p>
            <a:endParaRPr lang="en-US"/>
          </a:p>
        </p:txBody>
      </p:sp>
      <p:sp>
        <p:nvSpPr>
          <p:cNvPr id="36" name="Slide Number Placeholder 0"/>
          <p:cNvSpPr>
            <a:spLocks noGrp="1"/>
          </p:cNvSpPr>
          <p:nvPr>
            <p:ph type="sldNum" sz="quarter" idx="4294967295"/>
          </p:nvPr>
        </p:nvSpPr>
        <p:spPr>
          <a:xfrm>
            <a:off x="11658600" y="6492240"/>
            <a:ext cx="22860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51606A"/>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94360" y="329184"/>
            <a:ext cx="4114800" cy="228600"/>
          </a:xfrm>
          <a:prstGeom prst="rect">
            <a:avLst/>
          </a:prstGeom>
          <a:noFill/>
          <a:ln/>
        </p:spPr>
        <p:txBody>
          <a:bodyPr wrap="square" lIns="0" tIns="0" rIns="0" bIns="0" rtlCol="0" anchor="ctr"/>
          <a:lstStyle/>
          <a:p>
            <a:pPr marL="0" indent="0">
              <a:buNone/>
            </a:pPr>
            <a:r>
              <a:rPr lang="en-US" sz="1200" b="1" kern="0" spc="150" dirty="0">
                <a:solidFill>
                  <a:srgbClr val="12A6A6"/>
                </a:solidFill>
              </a:rPr>
              <a:t>FROM DOOR TO DECISION</a:t>
            </a:r>
            <a:endParaRPr lang="en-US" sz="1200" dirty="0"/>
          </a:p>
        </p:txBody>
      </p:sp>
      <p:sp>
        <p:nvSpPr>
          <p:cNvPr id="3" name="Text 1"/>
          <p:cNvSpPr/>
          <p:nvPr/>
        </p:nvSpPr>
        <p:spPr>
          <a:xfrm>
            <a:off x="514149" y="1002792"/>
            <a:ext cx="10972800" cy="594360"/>
          </a:xfrm>
          <a:prstGeom prst="rect">
            <a:avLst/>
          </a:prstGeom>
          <a:noFill/>
          <a:ln/>
        </p:spPr>
        <p:txBody>
          <a:bodyPr wrap="square" lIns="0" tIns="0" rIns="0" bIns="0" rtlCol="0" anchor="ctr">
            <a:normAutofit/>
          </a:bodyPr>
          <a:lstStyle/>
          <a:p>
            <a:pPr marL="0" indent="0">
              <a:buNone/>
            </a:pPr>
            <a:r>
              <a:rPr lang="en-US" sz="2900" b="1" dirty="0">
                <a:solidFill>
                  <a:srgbClr val="0B2942"/>
                </a:solidFill>
              </a:rPr>
              <a:t>Use an equity lens in any process or service.</a:t>
            </a:r>
            <a:endParaRPr lang="en-US" sz="2900" dirty="0"/>
          </a:p>
        </p:txBody>
      </p:sp>
      <p:sp>
        <p:nvSpPr>
          <p:cNvPr id="4" name="Text 2"/>
          <p:cNvSpPr/>
          <p:nvPr/>
        </p:nvSpPr>
        <p:spPr>
          <a:xfrm>
            <a:off x="591713" y="1513412"/>
            <a:ext cx="10698480" cy="365760"/>
          </a:xfrm>
          <a:prstGeom prst="rect">
            <a:avLst/>
          </a:prstGeom>
          <a:noFill/>
          <a:ln/>
        </p:spPr>
        <p:txBody>
          <a:bodyPr wrap="square" lIns="0" tIns="0" rIns="0" bIns="0" rtlCol="0" anchor="ctr">
            <a:normAutofit/>
          </a:bodyPr>
          <a:lstStyle/>
          <a:p>
            <a:pPr marL="0" indent="0">
              <a:buNone/>
            </a:pPr>
            <a:r>
              <a:rPr lang="en-US" sz="1500" dirty="0">
                <a:solidFill>
                  <a:srgbClr val="51606A"/>
                </a:solidFill>
              </a:rPr>
              <a:t>Start with the barrier, not with assumptions about the person.</a:t>
            </a:r>
            <a:endParaRPr lang="en-US" sz="1500" dirty="0"/>
          </a:p>
        </p:txBody>
      </p:sp>
      <p:sp>
        <p:nvSpPr>
          <p:cNvPr id="5" name="Shape 3"/>
          <p:cNvSpPr/>
          <p:nvPr/>
        </p:nvSpPr>
        <p:spPr>
          <a:xfrm>
            <a:off x="1161288" y="2075047"/>
            <a:ext cx="1143000" cy="1143000"/>
          </a:xfrm>
          <a:prstGeom prst="ellipse">
            <a:avLst/>
          </a:prstGeom>
          <a:solidFill>
            <a:srgbClr val="12A6A6"/>
          </a:solidFill>
          <a:ln w="38100">
            <a:solidFill>
              <a:srgbClr val="FFFFFF"/>
            </a:solidFill>
            <a:prstDash val="solid"/>
          </a:ln>
          <a:effectLst>
            <a:outerShdw blurRad="19050" dist="6350" dir="2700000" algn="bl" rotWithShape="0">
              <a:srgbClr val="000000">
                <a:alpha val="14000"/>
              </a:srgbClr>
            </a:outerShdw>
          </a:effectLst>
        </p:spPr>
        <p:txBody>
          <a:bodyPr/>
          <a:lstStyle/>
          <a:p>
            <a:endParaRPr lang="en-US"/>
          </a:p>
        </p:txBody>
      </p:sp>
      <p:sp>
        <p:nvSpPr>
          <p:cNvPr id="6" name="Text 4"/>
          <p:cNvSpPr/>
          <p:nvPr/>
        </p:nvSpPr>
        <p:spPr>
          <a:xfrm>
            <a:off x="1435608" y="2460538"/>
            <a:ext cx="594360" cy="365760"/>
          </a:xfrm>
          <a:prstGeom prst="rect">
            <a:avLst/>
          </a:prstGeom>
          <a:noFill/>
          <a:ln/>
        </p:spPr>
        <p:txBody>
          <a:bodyPr wrap="square" lIns="0" tIns="0" rIns="0" bIns="0" rtlCol="0" anchor="ctr"/>
          <a:lstStyle/>
          <a:p>
            <a:pPr marL="0" indent="0" algn="ctr">
              <a:buNone/>
            </a:pPr>
            <a:r>
              <a:rPr lang="en-US" sz="2600" b="1" dirty="0">
                <a:solidFill>
                  <a:srgbClr val="FFFFFF"/>
                </a:solidFill>
              </a:rPr>
              <a:t>1</a:t>
            </a:r>
            <a:endParaRPr lang="en-US" sz="2600" dirty="0"/>
          </a:p>
        </p:txBody>
      </p:sp>
      <p:sp>
        <p:nvSpPr>
          <p:cNvPr id="7" name="Shape 5"/>
          <p:cNvSpPr/>
          <p:nvPr/>
        </p:nvSpPr>
        <p:spPr>
          <a:xfrm>
            <a:off x="2500403" y="2413374"/>
            <a:ext cx="502920" cy="411480"/>
          </a:xfrm>
          <a:prstGeom prst="chevron">
            <a:avLst/>
          </a:prstGeom>
          <a:solidFill>
            <a:srgbClr val="91D7D5"/>
          </a:solidFill>
          <a:ln w="12700">
            <a:solidFill>
              <a:srgbClr val="91D7D5"/>
            </a:solidFill>
            <a:prstDash val="solid"/>
          </a:ln>
        </p:spPr>
        <p:txBody>
          <a:bodyPr/>
          <a:lstStyle/>
          <a:p>
            <a:endParaRPr lang="en-US"/>
          </a:p>
        </p:txBody>
      </p:sp>
      <p:sp>
        <p:nvSpPr>
          <p:cNvPr id="8" name="Text 6"/>
          <p:cNvSpPr/>
          <p:nvPr/>
        </p:nvSpPr>
        <p:spPr>
          <a:xfrm>
            <a:off x="658368" y="3413920"/>
            <a:ext cx="2148840" cy="274320"/>
          </a:xfrm>
          <a:prstGeom prst="rect">
            <a:avLst/>
          </a:prstGeom>
          <a:noFill/>
          <a:ln/>
        </p:spPr>
        <p:txBody>
          <a:bodyPr wrap="square" lIns="0" tIns="0" rIns="0" bIns="0" rtlCol="0" anchor="ctr"/>
          <a:lstStyle/>
          <a:p>
            <a:pPr marL="0" indent="0" algn="ctr">
              <a:buNone/>
            </a:pPr>
            <a:r>
              <a:rPr lang="en-US" sz="1400" b="1" kern="0" spc="100" dirty="0">
                <a:solidFill>
                  <a:srgbClr val="0B2942"/>
                </a:solidFill>
              </a:rPr>
              <a:t>NOTICE</a:t>
            </a:r>
            <a:endParaRPr lang="en-US" sz="1400" dirty="0"/>
          </a:p>
        </p:txBody>
      </p:sp>
      <p:sp>
        <p:nvSpPr>
          <p:cNvPr id="9" name="Text 7"/>
          <p:cNvSpPr/>
          <p:nvPr/>
        </p:nvSpPr>
        <p:spPr>
          <a:xfrm>
            <a:off x="704088" y="3799733"/>
            <a:ext cx="2057400" cy="658368"/>
          </a:xfrm>
          <a:prstGeom prst="rect">
            <a:avLst/>
          </a:prstGeom>
          <a:noFill/>
          <a:ln/>
        </p:spPr>
        <p:txBody>
          <a:bodyPr wrap="square" lIns="0" tIns="0" rIns="0" bIns="0" rtlCol="0" anchor="ctr">
            <a:normAutofit/>
          </a:bodyPr>
          <a:lstStyle/>
          <a:p>
            <a:pPr marL="0" indent="0" algn="ctr">
              <a:buNone/>
            </a:pPr>
            <a:r>
              <a:rPr lang="en-US" sz="1400" dirty="0">
                <a:solidFill>
                  <a:srgbClr val="51606A"/>
                </a:solidFill>
              </a:rPr>
              <a:t>Where do people get stuck?</a:t>
            </a:r>
            <a:endParaRPr lang="en-US" sz="1400" dirty="0"/>
          </a:p>
        </p:txBody>
      </p:sp>
      <p:sp>
        <p:nvSpPr>
          <p:cNvPr id="10" name="Shape 8"/>
          <p:cNvSpPr/>
          <p:nvPr/>
        </p:nvSpPr>
        <p:spPr>
          <a:xfrm>
            <a:off x="3567604" y="2075047"/>
            <a:ext cx="1143000" cy="1143000"/>
          </a:xfrm>
          <a:prstGeom prst="ellipse">
            <a:avLst/>
          </a:prstGeom>
          <a:solidFill>
            <a:srgbClr val="12A6A6"/>
          </a:solidFill>
          <a:ln w="38100">
            <a:solidFill>
              <a:srgbClr val="FFFFFF"/>
            </a:solidFill>
            <a:prstDash val="solid"/>
          </a:ln>
          <a:effectLst>
            <a:outerShdw blurRad="19050" dist="6350" dir="2700000" algn="bl" rotWithShape="0">
              <a:srgbClr val="000000">
                <a:alpha val="14000"/>
              </a:srgbClr>
            </a:outerShdw>
          </a:effectLst>
        </p:spPr>
        <p:txBody>
          <a:bodyPr/>
          <a:lstStyle/>
          <a:p>
            <a:endParaRPr lang="en-US"/>
          </a:p>
        </p:txBody>
      </p:sp>
      <p:sp>
        <p:nvSpPr>
          <p:cNvPr id="11" name="Text 9"/>
          <p:cNvSpPr/>
          <p:nvPr/>
        </p:nvSpPr>
        <p:spPr>
          <a:xfrm>
            <a:off x="3841924" y="2460539"/>
            <a:ext cx="594360" cy="365760"/>
          </a:xfrm>
          <a:prstGeom prst="rect">
            <a:avLst/>
          </a:prstGeom>
          <a:noFill/>
          <a:ln/>
        </p:spPr>
        <p:txBody>
          <a:bodyPr wrap="square" lIns="0" tIns="0" rIns="0" bIns="0" rtlCol="0" anchor="ctr"/>
          <a:lstStyle/>
          <a:p>
            <a:pPr marL="0" indent="0" algn="ctr">
              <a:buNone/>
            </a:pPr>
            <a:r>
              <a:rPr lang="en-US" sz="2600" b="1" dirty="0">
                <a:solidFill>
                  <a:srgbClr val="FFFFFF"/>
                </a:solidFill>
              </a:rPr>
              <a:t>2</a:t>
            </a:r>
            <a:endParaRPr lang="en-US" sz="2600" dirty="0"/>
          </a:p>
        </p:txBody>
      </p:sp>
      <p:sp>
        <p:nvSpPr>
          <p:cNvPr id="12" name="Shape 10"/>
          <p:cNvSpPr/>
          <p:nvPr/>
        </p:nvSpPr>
        <p:spPr>
          <a:xfrm>
            <a:off x="4836534" y="2393322"/>
            <a:ext cx="502920" cy="411480"/>
          </a:xfrm>
          <a:prstGeom prst="chevron">
            <a:avLst/>
          </a:prstGeom>
          <a:solidFill>
            <a:srgbClr val="91D7D5"/>
          </a:solidFill>
          <a:ln w="12700">
            <a:solidFill>
              <a:srgbClr val="91D7D5"/>
            </a:solidFill>
            <a:prstDash val="solid"/>
          </a:ln>
        </p:spPr>
        <p:txBody>
          <a:bodyPr/>
          <a:lstStyle/>
          <a:p>
            <a:endParaRPr lang="en-US"/>
          </a:p>
        </p:txBody>
      </p:sp>
      <p:sp>
        <p:nvSpPr>
          <p:cNvPr id="13" name="Text 11"/>
          <p:cNvSpPr/>
          <p:nvPr/>
        </p:nvSpPr>
        <p:spPr>
          <a:xfrm>
            <a:off x="2944368" y="3413920"/>
            <a:ext cx="2148840" cy="274320"/>
          </a:xfrm>
          <a:prstGeom prst="rect">
            <a:avLst/>
          </a:prstGeom>
          <a:noFill/>
          <a:ln/>
        </p:spPr>
        <p:txBody>
          <a:bodyPr wrap="square" lIns="0" tIns="0" rIns="0" bIns="0" rtlCol="0" anchor="ctr"/>
          <a:lstStyle/>
          <a:p>
            <a:pPr marL="0" indent="0" algn="ctr">
              <a:buNone/>
            </a:pPr>
            <a:r>
              <a:rPr lang="en-US" sz="1400" b="1" kern="0" spc="100" dirty="0">
                <a:solidFill>
                  <a:srgbClr val="0B2942"/>
                </a:solidFill>
              </a:rPr>
              <a:t>LISTEN</a:t>
            </a:r>
            <a:endParaRPr lang="en-US" sz="1400" dirty="0"/>
          </a:p>
        </p:txBody>
      </p:sp>
      <p:sp>
        <p:nvSpPr>
          <p:cNvPr id="14" name="Text 12"/>
          <p:cNvSpPr/>
          <p:nvPr/>
        </p:nvSpPr>
        <p:spPr>
          <a:xfrm>
            <a:off x="2939956" y="3799733"/>
            <a:ext cx="2057400" cy="658368"/>
          </a:xfrm>
          <a:prstGeom prst="rect">
            <a:avLst/>
          </a:prstGeom>
          <a:noFill/>
          <a:ln/>
        </p:spPr>
        <p:txBody>
          <a:bodyPr wrap="square" lIns="0" tIns="0" rIns="0" bIns="0" rtlCol="0" anchor="ctr">
            <a:normAutofit/>
          </a:bodyPr>
          <a:lstStyle/>
          <a:p>
            <a:pPr marL="0" indent="0" algn="ctr">
              <a:buNone/>
            </a:pPr>
            <a:r>
              <a:rPr lang="en-US" sz="1400" dirty="0">
                <a:solidFill>
                  <a:srgbClr val="51606A"/>
                </a:solidFill>
              </a:rPr>
              <a:t>Who experiences the barrier?</a:t>
            </a:r>
            <a:endParaRPr lang="en-US" sz="1400" dirty="0"/>
          </a:p>
        </p:txBody>
      </p:sp>
      <p:sp>
        <p:nvSpPr>
          <p:cNvPr id="15" name="Shape 13"/>
          <p:cNvSpPr/>
          <p:nvPr/>
        </p:nvSpPr>
        <p:spPr>
          <a:xfrm>
            <a:off x="5733288" y="2054994"/>
            <a:ext cx="1143000" cy="1143000"/>
          </a:xfrm>
          <a:prstGeom prst="ellipse">
            <a:avLst/>
          </a:prstGeom>
          <a:solidFill>
            <a:srgbClr val="12A6A6"/>
          </a:solidFill>
          <a:ln w="38100">
            <a:solidFill>
              <a:srgbClr val="FFFFFF"/>
            </a:solidFill>
            <a:prstDash val="solid"/>
          </a:ln>
          <a:effectLst>
            <a:outerShdw blurRad="19050" dist="6350" dir="2700000" algn="bl" rotWithShape="0">
              <a:srgbClr val="000000">
                <a:alpha val="14000"/>
              </a:srgbClr>
            </a:outerShdw>
          </a:effectLst>
        </p:spPr>
        <p:txBody>
          <a:bodyPr/>
          <a:lstStyle/>
          <a:p>
            <a:endParaRPr lang="en-US"/>
          </a:p>
        </p:txBody>
      </p:sp>
      <p:sp>
        <p:nvSpPr>
          <p:cNvPr id="16" name="Text 14"/>
          <p:cNvSpPr/>
          <p:nvPr/>
        </p:nvSpPr>
        <p:spPr>
          <a:xfrm>
            <a:off x="6007608" y="2460538"/>
            <a:ext cx="594360" cy="365760"/>
          </a:xfrm>
          <a:prstGeom prst="rect">
            <a:avLst/>
          </a:prstGeom>
          <a:noFill/>
          <a:ln/>
        </p:spPr>
        <p:txBody>
          <a:bodyPr wrap="square" lIns="0" tIns="0" rIns="0" bIns="0" rtlCol="0" anchor="ctr"/>
          <a:lstStyle/>
          <a:p>
            <a:pPr marL="0" indent="0" algn="ctr">
              <a:buNone/>
            </a:pPr>
            <a:r>
              <a:rPr lang="en-US" sz="2600" b="1" dirty="0">
                <a:solidFill>
                  <a:srgbClr val="FFFFFF"/>
                </a:solidFill>
              </a:rPr>
              <a:t>3</a:t>
            </a:r>
            <a:endParaRPr lang="en-US" sz="2600" dirty="0"/>
          </a:p>
        </p:txBody>
      </p:sp>
      <p:sp>
        <p:nvSpPr>
          <p:cNvPr id="17" name="Shape 15"/>
          <p:cNvSpPr/>
          <p:nvPr/>
        </p:nvSpPr>
        <p:spPr>
          <a:xfrm>
            <a:off x="7122535" y="2463506"/>
            <a:ext cx="492894" cy="361349"/>
          </a:xfrm>
          <a:prstGeom prst="chevron">
            <a:avLst/>
          </a:prstGeom>
          <a:solidFill>
            <a:srgbClr val="91D7D5"/>
          </a:solidFill>
          <a:ln w="12700">
            <a:solidFill>
              <a:srgbClr val="91D7D5"/>
            </a:solidFill>
            <a:prstDash val="solid"/>
          </a:ln>
        </p:spPr>
        <p:txBody>
          <a:bodyPr/>
          <a:lstStyle/>
          <a:p>
            <a:endParaRPr lang="en-US"/>
          </a:p>
        </p:txBody>
      </p:sp>
      <p:sp>
        <p:nvSpPr>
          <p:cNvPr id="18" name="Text 16"/>
          <p:cNvSpPr/>
          <p:nvPr/>
        </p:nvSpPr>
        <p:spPr>
          <a:xfrm>
            <a:off x="5230368" y="3413920"/>
            <a:ext cx="2148840" cy="274320"/>
          </a:xfrm>
          <a:prstGeom prst="rect">
            <a:avLst/>
          </a:prstGeom>
          <a:noFill/>
          <a:ln/>
        </p:spPr>
        <p:txBody>
          <a:bodyPr wrap="square" lIns="0" tIns="0" rIns="0" bIns="0" rtlCol="0" anchor="ctr"/>
          <a:lstStyle/>
          <a:p>
            <a:pPr marL="0" indent="0" algn="ctr">
              <a:buNone/>
            </a:pPr>
            <a:r>
              <a:rPr lang="en-US" sz="1400" b="1" kern="0" spc="100" dirty="0">
                <a:solidFill>
                  <a:srgbClr val="0B2942"/>
                </a:solidFill>
              </a:rPr>
              <a:t>DESIGN</a:t>
            </a:r>
            <a:endParaRPr lang="en-US" sz="1400" dirty="0"/>
          </a:p>
        </p:txBody>
      </p:sp>
      <p:sp>
        <p:nvSpPr>
          <p:cNvPr id="19" name="Text 17"/>
          <p:cNvSpPr/>
          <p:nvPr/>
        </p:nvSpPr>
        <p:spPr>
          <a:xfrm>
            <a:off x="5276088" y="3799733"/>
            <a:ext cx="2057400" cy="658368"/>
          </a:xfrm>
          <a:prstGeom prst="rect">
            <a:avLst/>
          </a:prstGeom>
          <a:noFill/>
          <a:ln/>
        </p:spPr>
        <p:txBody>
          <a:bodyPr wrap="square" lIns="0" tIns="0" rIns="0" bIns="0" rtlCol="0" anchor="ctr">
            <a:normAutofit/>
          </a:bodyPr>
          <a:lstStyle/>
          <a:p>
            <a:pPr marL="0" indent="0" algn="ctr">
              <a:buNone/>
            </a:pPr>
            <a:r>
              <a:rPr lang="en-US" sz="1400" dirty="0">
                <a:solidFill>
                  <a:srgbClr val="51606A"/>
                </a:solidFill>
              </a:rPr>
              <a:t>What change supports participation?</a:t>
            </a:r>
            <a:endParaRPr lang="en-US" sz="1400" dirty="0"/>
          </a:p>
        </p:txBody>
      </p:sp>
      <p:sp>
        <p:nvSpPr>
          <p:cNvPr id="20" name="Shape 18"/>
          <p:cNvSpPr/>
          <p:nvPr/>
        </p:nvSpPr>
        <p:spPr>
          <a:xfrm>
            <a:off x="8019288" y="2075046"/>
            <a:ext cx="1143000" cy="1143000"/>
          </a:xfrm>
          <a:prstGeom prst="ellipse">
            <a:avLst/>
          </a:prstGeom>
          <a:solidFill>
            <a:srgbClr val="12A6A6"/>
          </a:solidFill>
          <a:ln w="38100">
            <a:solidFill>
              <a:srgbClr val="FFFFFF"/>
            </a:solidFill>
            <a:prstDash val="solid"/>
          </a:ln>
          <a:effectLst>
            <a:outerShdw blurRad="19050" dist="6350" dir="2700000" algn="bl" rotWithShape="0">
              <a:srgbClr val="000000">
                <a:alpha val="14000"/>
              </a:srgbClr>
            </a:outerShdw>
          </a:effectLst>
        </p:spPr>
        <p:txBody>
          <a:bodyPr/>
          <a:lstStyle/>
          <a:p>
            <a:endParaRPr lang="en-US"/>
          </a:p>
        </p:txBody>
      </p:sp>
      <p:sp>
        <p:nvSpPr>
          <p:cNvPr id="21" name="Text 19"/>
          <p:cNvSpPr/>
          <p:nvPr/>
        </p:nvSpPr>
        <p:spPr>
          <a:xfrm>
            <a:off x="8293608" y="2440485"/>
            <a:ext cx="594360" cy="365760"/>
          </a:xfrm>
          <a:prstGeom prst="rect">
            <a:avLst/>
          </a:prstGeom>
          <a:noFill/>
          <a:ln/>
        </p:spPr>
        <p:txBody>
          <a:bodyPr wrap="square" lIns="0" tIns="0" rIns="0" bIns="0" rtlCol="0" anchor="ctr"/>
          <a:lstStyle/>
          <a:p>
            <a:pPr marL="0" indent="0" algn="ctr">
              <a:buNone/>
            </a:pPr>
            <a:r>
              <a:rPr lang="en-US" sz="2600" b="1" dirty="0">
                <a:solidFill>
                  <a:srgbClr val="FFFFFF"/>
                </a:solidFill>
              </a:rPr>
              <a:t>4</a:t>
            </a:r>
            <a:endParaRPr lang="en-US" sz="2600" dirty="0"/>
          </a:p>
        </p:txBody>
      </p:sp>
      <p:sp>
        <p:nvSpPr>
          <p:cNvPr id="22" name="Shape 20"/>
          <p:cNvSpPr/>
          <p:nvPr/>
        </p:nvSpPr>
        <p:spPr>
          <a:xfrm>
            <a:off x="9609060" y="2463506"/>
            <a:ext cx="442763" cy="361348"/>
          </a:xfrm>
          <a:prstGeom prst="chevron">
            <a:avLst/>
          </a:prstGeom>
          <a:solidFill>
            <a:srgbClr val="91D7D5"/>
          </a:solidFill>
          <a:ln w="12700">
            <a:solidFill>
              <a:srgbClr val="91D7D5"/>
            </a:solidFill>
            <a:prstDash val="solid"/>
          </a:ln>
        </p:spPr>
        <p:txBody>
          <a:bodyPr/>
          <a:lstStyle/>
          <a:p>
            <a:endParaRPr lang="en-US"/>
          </a:p>
        </p:txBody>
      </p:sp>
      <p:sp>
        <p:nvSpPr>
          <p:cNvPr id="23" name="Text 21"/>
          <p:cNvSpPr/>
          <p:nvPr/>
        </p:nvSpPr>
        <p:spPr>
          <a:xfrm>
            <a:off x="7516368" y="3413920"/>
            <a:ext cx="2148840" cy="274320"/>
          </a:xfrm>
          <a:prstGeom prst="rect">
            <a:avLst/>
          </a:prstGeom>
          <a:noFill/>
          <a:ln/>
        </p:spPr>
        <p:txBody>
          <a:bodyPr wrap="square" lIns="0" tIns="0" rIns="0" bIns="0" rtlCol="0" anchor="ctr"/>
          <a:lstStyle/>
          <a:p>
            <a:pPr marL="0" indent="0" algn="ctr">
              <a:buNone/>
            </a:pPr>
            <a:r>
              <a:rPr lang="en-US" sz="1400" b="1" kern="0" spc="100" dirty="0">
                <a:solidFill>
                  <a:srgbClr val="0B2942"/>
                </a:solidFill>
              </a:rPr>
              <a:t>EXPAND</a:t>
            </a:r>
            <a:endParaRPr lang="en-US" sz="1400" dirty="0"/>
          </a:p>
        </p:txBody>
      </p:sp>
      <p:sp>
        <p:nvSpPr>
          <p:cNvPr id="24" name="Text 22"/>
          <p:cNvSpPr/>
          <p:nvPr/>
        </p:nvSpPr>
        <p:spPr>
          <a:xfrm>
            <a:off x="7562088" y="3799733"/>
            <a:ext cx="2057400" cy="658368"/>
          </a:xfrm>
          <a:prstGeom prst="rect">
            <a:avLst/>
          </a:prstGeom>
          <a:noFill/>
          <a:ln/>
        </p:spPr>
        <p:txBody>
          <a:bodyPr wrap="square" lIns="0" tIns="0" rIns="0" bIns="0" rtlCol="0" anchor="ctr">
            <a:normAutofit/>
          </a:bodyPr>
          <a:lstStyle/>
          <a:p>
            <a:pPr marL="0" indent="0" algn="ctr">
              <a:buNone/>
            </a:pPr>
            <a:r>
              <a:rPr lang="en-US" sz="1400" dirty="0">
                <a:solidFill>
                  <a:srgbClr val="51606A"/>
                </a:solidFill>
              </a:rPr>
              <a:t>Who else benefits?</a:t>
            </a:r>
            <a:endParaRPr lang="en-US" sz="1400" dirty="0"/>
          </a:p>
        </p:txBody>
      </p:sp>
      <p:sp>
        <p:nvSpPr>
          <p:cNvPr id="25" name="Shape 23"/>
          <p:cNvSpPr/>
          <p:nvPr/>
        </p:nvSpPr>
        <p:spPr>
          <a:xfrm>
            <a:off x="10345393" y="2075046"/>
            <a:ext cx="1143000" cy="1143000"/>
          </a:xfrm>
          <a:prstGeom prst="ellipse">
            <a:avLst/>
          </a:prstGeom>
          <a:solidFill>
            <a:srgbClr val="F4B942"/>
          </a:solidFill>
          <a:ln w="38100">
            <a:solidFill>
              <a:srgbClr val="FFFFFF"/>
            </a:solidFill>
            <a:prstDash val="solid"/>
          </a:ln>
          <a:effectLst>
            <a:outerShdw blurRad="19050" dist="6350" dir="2700000" algn="bl" rotWithShape="0">
              <a:srgbClr val="000000">
                <a:alpha val="14000"/>
              </a:srgbClr>
            </a:outerShdw>
          </a:effectLst>
        </p:spPr>
        <p:txBody>
          <a:bodyPr/>
          <a:lstStyle/>
          <a:p>
            <a:endParaRPr lang="en-US"/>
          </a:p>
        </p:txBody>
      </p:sp>
      <p:sp>
        <p:nvSpPr>
          <p:cNvPr id="26" name="Text 24"/>
          <p:cNvSpPr/>
          <p:nvPr/>
        </p:nvSpPr>
        <p:spPr>
          <a:xfrm>
            <a:off x="10619713" y="2460538"/>
            <a:ext cx="594360" cy="365760"/>
          </a:xfrm>
          <a:prstGeom prst="rect">
            <a:avLst/>
          </a:prstGeom>
          <a:noFill/>
          <a:ln/>
        </p:spPr>
        <p:txBody>
          <a:bodyPr wrap="square" lIns="0" tIns="0" rIns="0" bIns="0" rtlCol="0" anchor="ctr"/>
          <a:lstStyle/>
          <a:p>
            <a:pPr marL="0" indent="0" algn="ctr">
              <a:buNone/>
            </a:pPr>
            <a:r>
              <a:rPr lang="en-US" sz="2600" b="1" dirty="0">
                <a:solidFill>
                  <a:srgbClr val="0B2942"/>
                </a:solidFill>
              </a:rPr>
              <a:t>5</a:t>
            </a:r>
            <a:endParaRPr lang="en-US" sz="2600" dirty="0"/>
          </a:p>
        </p:txBody>
      </p:sp>
      <p:sp>
        <p:nvSpPr>
          <p:cNvPr id="27" name="Text 25"/>
          <p:cNvSpPr/>
          <p:nvPr/>
        </p:nvSpPr>
        <p:spPr>
          <a:xfrm>
            <a:off x="9802368" y="3413920"/>
            <a:ext cx="2148840" cy="274320"/>
          </a:xfrm>
          <a:prstGeom prst="rect">
            <a:avLst/>
          </a:prstGeom>
          <a:noFill/>
          <a:ln/>
        </p:spPr>
        <p:txBody>
          <a:bodyPr wrap="square" lIns="0" tIns="0" rIns="0" bIns="0" rtlCol="0" anchor="ctr"/>
          <a:lstStyle/>
          <a:p>
            <a:pPr marL="0" indent="0" algn="ctr">
              <a:buNone/>
            </a:pPr>
            <a:r>
              <a:rPr lang="en-US" sz="1400" b="1" kern="0" spc="100" dirty="0">
                <a:solidFill>
                  <a:srgbClr val="0B2942"/>
                </a:solidFill>
              </a:rPr>
              <a:t>CHECK</a:t>
            </a:r>
            <a:endParaRPr lang="en-US" sz="1400" dirty="0"/>
          </a:p>
        </p:txBody>
      </p:sp>
      <p:sp>
        <p:nvSpPr>
          <p:cNvPr id="28" name="Text 26"/>
          <p:cNvSpPr/>
          <p:nvPr/>
        </p:nvSpPr>
        <p:spPr>
          <a:xfrm>
            <a:off x="9888193" y="3799733"/>
            <a:ext cx="2057400" cy="658368"/>
          </a:xfrm>
          <a:prstGeom prst="rect">
            <a:avLst/>
          </a:prstGeom>
          <a:noFill/>
          <a:ln/>
        </p:spPr>
        <p:txBody>
          <a:bodyPr wrap="square" lIns="0" tIns="0" rIns="0" bIns="0" rtlCol="0" anchor="ctr">
            <a:normAutofit/>
          </a:bodyPr>
          <a:lstStyle/>
          <a:p>
            <a:pPr marL="0" indent="0" algn="ctr">
              <a:buNone/>
            </a:pPr>
            <a:r>
              <a:rPr lang="en-US" sz="1400" dirty="0">
                <a:solidFill>
                  <a:srgbClr val="51606A"/>
                </a:solidFill>
              </a:rPr>
              <a:t>Can people use it with dignity?</a:t>
            </a:r>
            <a:endParaRPr lang="en-US" sz="1400" dirty="0"/>
          </a:p>
        </p:txBody>
      </p:sp>
      <p:sp>
        <p:nvSpPr>
          <p:cNvPr id="29" name="Shape 27"/>
          <p:cNvSpPr/>
          <p:nvPr/>
        </p:nvSpPr>
        <p:spPr>
          <a:xfrm>
            <a:off x="1097280" y="4994950"/>
            <a:ext cx="9966960" cy="841248"/>
          </a:xfrm>
          <a:prstGeom prst="roundRect">
            <a:avLst>
              <a:gd name="adj" fmla="val 8696"/>
            </a:avLst>
          </a:prstGeom>
          <a:solidFill>
            <a:srgbClr val="0B2942"/>
          </a:solidFill>
          <a:ln w="12700">
            <a:solidFill>
              <a:srgbClr val="0B2942"/>
            </a:solidFill>
            <a:prstDash val="solid"/>
          </a:ln>
        </p:spPr>
        <p:txBody>
          <a:bodyPr/>
          <a:lstStyle/>
          <a:p>
            <a:endParaRPr lang="en-US"/>
          </a:p>
        </p:txBody>
      </p:sp>
      <p:sp>
        <p:nvSpPr>
          <p:cNvPr id="30" name="Text 28"/>
          <p:cNvSpPr/>
          <p:nvPr/>
        </p:nvSpPr>
        <p:spPr>
          <a:xfrm>
            <a:off x="1417320" y="5270152"/>
            <a:ext cx="9326880" cy="292608"/>
          </a:xfrm>
          <a:prstGeom prst="rect">
            <a:avLst/>
          </a:prstGeom>
          <a:noFill/>
          <a:ln/>
        </p:spPr>
        <p:txBody>
          <a:bodyPr wrap="square" lIns="0" tIns="0" rIns="0" bIns="0" rtlCol="0" anchor="ctr"/>
          <a:lstStyle/>
          <a:p>
            <a:pPr marL="0" indent="0" algn="ctr">
              <a:buNone/>
            </a:pPr>
            <a:r>
              <a:rPr lang="en-US" sz="2200" b="1" dirty="0">
                <a:solidFill>
                  <a:srgbClr val="FFFFFF"/>
                </a:solidFill>
              </a:rPr>
              <a:t>Equity question: “What would make full participation possible?”</a:t>
            </a:r>
            <a:endParaRPr lang="en-US" sz="2200" dirty="0"/>
          </a:p>
        </p:txBody>
      </p:sp>
      <p:sp>
        <p:nvSpPr>
          <p:cNvPr id="31" name="Slide Number Placeholder 0"/>
          <p:cNvSpPr>
            <a:spLocks noGrp="1"/>
          </p:cNvSpPr>
          <p:nvPr>
            <p:ph type="sldNum" sz="quarter" idx="4294967295"/>
          </p:nvPr>
        </p:nvSpPr>
        <p:spPr>
          <a:xfrm>
            <a:off x="11658600" y="6492240"/>
            <a:ext cx="22860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51606A"/>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9FDDB-378E-4B6D-BD39-4A0000CEF110}"/>
              </a:ext>
            </a:extLst>
          </p:cNvPr>
          <p:cNvSpPr>
            <a:spLocks noGrp="1"/>
          </p:cNvSpPr>
          <p:nvPr>
            <p:ph type="ctrTitle"/>
          </p:nvPr>
        </p:nvSpPr>
        <p:spPr>
          <a:xfrm>
            <a:off x="914400" y="1219200"/>
            <a:ext cx="10363200" cy="2919167"/>
          </a:xfrm>
        </p:spPr>
        <p:txBody>
          <a:bodyPr/>
          <a:lstStyle/>
          <a:p>
            <a:br>
              <a:rPr lang="en-US" sz="5400" b="1" dirty="0"/>
            </a:br>
            <a:br>
              <a:rPr lang="en-US" sz="5400" b="1" dirty="0"/>
            </a:br>
            <a:endParaRPr lang="en-US">
              <a:ea typeface="ＭＳ Ｐゴシック"/>
            </a:endParaRPr>
          </a:p>
        </p:txBody>
      </p:sp>
      <p:sp>
        <p:nvSpPr>
          <p:cNvPr id="3" name="Subtitle 2">
            <a:extLst>
              <a:ext uri="{FF2B5EF4-FFF2-40B4-BE49-F238E27FC236}">
                <a16:creationId xmlns:a16="http://schemas.microsoft.com/office/drawing/2014/main" id="{90E165DD-CEAE-4EF0-8630-554E9E705B70}"/>
              </a:ext>
            </a:extLst>
          </p:cNvPr>
          <p:cNvSpPr>
            <a:spLocks noGrp="1"/>
          </p:cNvSpPr>
          <p:nvPr>
            <p:ph type="subTitle" idx="1"/>
          </p:nvPr>
        </p:nvSpPr>
        <p:spPr>
          <a:xfrm>
            <a:off x="8600388" y="3921942"/>
            <a:ext cx="3591612" cy="1151641"/>
          </a:xfrm>
        </p:spPr>
        <p:txBody>
          <a:bodyPr/>
          <a:lstStyle/>
          <a:p>
            <a:endParaRPr lang="en-US" dirty="0"/>
          </a:p>
          <a:p>
            <a:r>
              <a:rPr lang="en-US" dirty="0"/>
              <a:t>​</a:t>
            </a:r>
          </a:p>
          <a:p>
            <a:r>
              <a:rPr lang="en-US" dirty="0"/>
              <a:t>​</a:t>
            </a:r>
          </a:p>
          <a:p>
            <a:endParaRPr lang="en-US" dirty="0"/>
          </a:p>
        </p:txBody>
      </p:sp>
      <p:sp>
        <p:nvSpPr>
          <p:cNvPr id="4" name="TextBox 3">
            <a:extLst>
              <a:ext uri="{FF2B5EF4-FFF2-40B4-BE49-F238E27FC236}">
                <a16:creationId xmlns:a16="http://schemas.microsoft.com/office/drawing/2014/main" id="{EF5BC3A6-314D-D3BA-90CD-E7C910F723CA}"/>
              </a:ext>
            </a:extLst>
          </p:cNvPr>
          <p:cNvSpPr txBox="1"/>
          <p:nvPr/>
        </p:nvSpPr>
        <p:spPr>
          <a:xfrm>
            <a:off x="5895474" y="1544053"/>
            <a:ext cx="60960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i="0" u="none" strike="noStrike" baseline="0">
                <a:solidFill>
                  <a:srgbClr val="5FCBEF"/>
                </a:solidFill>
                <a:latin typeface="Trebuchet MS"/>
              </a:rPr>
              <a:t>My Role &amp; Perspective</a:t>
            </a:r>
            <a:endParaRPr lang="en-US"/>
          </a:p>
          <a:p>
            <a:pPr algn="ctr"/>
            <a:endParaRPr lang="en-US"/>
          </a:p>
        </p:txBody>
      </p:sp>
      <p:pic>
        <p:nvPicPr>
          <p:cNvPr id="5" name="Picture 4">
            <a:extLst>
              <a:ext uri="{FF2B5EF4-FFF2-40B4-BE49-F238E27FC236}">
                <a16:creationId xmlns:a16="http://schemas.microsoft.com/office/drawing/2014/main" id="{E1CD0C4A-C795-2FB6-5C23-F6569E1C2F1F}"/>
              </a:ext>
            </a:extLst>
          </p:cNvPr>
          <p:cNvPicPr>
            <a:picLocks noChangeAspect="1"/>
          </p:cNvPicPr>
          <p:nvPr/>
        </p:nvPicPr>
        <p:blipFill>
          <a:blip r:embed="rId2"/>
          <a:srcRect r="-273" b="-1304"/>
          <a:stretch>
            <a:fillRect/>
          </a:stretch>
        </p:blipFill>
        <p:spPr>
          <a:xfrm>
            <a:off x="-3509" y="1359319"/>
            <a:ext cx="3686695" cy="2344765"/>
          </a:xfrm>
          <a:prstGeom prst="rect">
            <a:avLst/>
          </a:prstGeom>
        </p:spPr>
      </p:pic>
      <p:sp>
        <p:nvSpPr>
          <p:cNvPr id="7" name="TextBox 6">
            <a:extLst>
              <a:ext uri="{FF2B5EF4-FFF2-40B4-BE49-F238E27FC236}">
                <a16:creationId xmlns:a16="http://schemas.microsoft.com/office/drawing/2014/main" id="{370AC9F3-0996-7776-F832-8D0B8CE7269A}"/>
              </a:ext>
            </a:extLst>
          </p:cNvPr>
          <p:cNvSpPr txBox="1"/>
          <p:nvPr/>
        </p:nvSpPr>
        <p:spPr>
          <a:xfrm>
            <a:off x="631658" y="3699711"/>
            <a:ext cx="60960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i="0" u="none" strike="noStrike" baseline="0">
                <a:solidFill>
                  <a:srgbClr val="000000"/>
                </a:solidFill>
                <a:latin typeface="Frutiger LT Std 65 Bold"/>
              </a:rPr>
              <a:t>Joy Pak</a:t>
            </a:r>
            <a:r>
              <a:rPr lang="en-US" sz="5400" b="0" i="0" u="none" strike="noStrike" baseline="0">
                <a:solidFill>
                  <a:srgbClr val="000000"/>
                </a:solidFill>
                <a:latin typeface="Frutiger LT Std 65 Bold"/>
              </a:rPr>
              <a:t>​</a:t>
            </a:r>
            <a:r>
              <a:rPr sz="5400" b="0" i="0">
                <a:solidFill>
                  <a:srgbClr val="000000"/>
                </a:solidFill>
                <a:latin typeface="Frutiger LT Std 65 Bold"/>
                <a:ea typeface="Frutiger LT Std 65 Bold"/>
                <a:cs typeface="Frutiger LT Std 65 Bold"/>
              </a:rPr>
              <a:t>​</a:t>
            </a:r>
            <a:endParaRPr lang="en-US"/>
          </a:p>
          <a:p>
            <a:pPr algn="ctr"/>
            <a:endParaRPr lang="en-US"/>
          </a:p>
        </p:txBody>
      </p:sp>
      <p:pic>
        <p:nvPicPr>
          <p:cNvPr id="8" name="Picture 7" descr="A close-up of a scale&#10;&#10;AI-generated content may be incorrect.">
            <a:extLst>
              <a:ext uri="{FF2B5EF4-FFF2-40B4-BE49-F238E27FC236}">
                <a16:creationId xmlns:a16="http://schemas.microsoft.com/office/drawing/2014/main" id="{8B3F3A8E-CECE-1958-4BE5-6F10F0C8E126}"/>
              </a:ext>
            </a:extLst>
          </p:cNvPr>
          <p:cNvPicPr>
            <a:picLocks noChangeAspect="1"/>
          </p:cNvPicPr>
          <p:nvPr/>
        </p:nvPicPr>
        <p:blipFill>
          <a:blip r:embed="rId3"/>
          <a:srcRect l="-909" t="-124" r="9091" b="32593"/>
          <a:stretch>
            <a:fillRect/>
          </a:stretch>
        </p:blipFill>
        <p:spPr>
          <a:xfrm rot="21180000">
            <a:off x="3991204" y="2376202"/>
            <a:ext cx="2326472" cy="2643634"/>
          </a:xfrm>
          <a:prstGeom prst="rect">
            <a:avLst/>
          </a:prstGeom>
        </p:spPr>
      </p:pic>
      <p:sp>
        <p:nvSpPr>
          <p:cNvPr id="9" name="TextBox 8">
            <a:extLst>
              <a:ext uri="{FF2B5EF4-FFF2-40B4-BE49-F238E27FC236}">
                <a16:creationId xmlns:a16="http://schemas.microsoft.com/office/drawing/2014/main" id="{93745144-06BB-6A5D-020E-0C5D2AD3B376}"/>
              </a:ext>
            </a:extLst>
          </p:cNvPr>
          <p:cNvSpPr txBox="1"/>
          <p:nvPr/>
        </p:nvSpPr>
        <p:spPr>
          <a:xfrm>
            <a:off x="6797842" y="2526632"/>
            <a:ext cx="4301290" cy="22313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buFont typeface=""/>
              <a:buChar char="•"/>
            </a:pPr>
            <a:r>
              <a:rPr lang="en-US" sz="1700" b="1" i="0" u="none" strike="noStrike" baseline="0">
                <a:solidFill>
                  <a:srgbClr val="404040"/>
                </a:solidFill>
                <a:latin typeface="Trebuchet MS"/>
                <a:ea typeface="Arial"/>
                <a:cs typeface="Arial"/>
              </a:rPr>
              <a:t>Bridging Academic and Workforce</a:t>
            </a:r>
            <a:r>
              <a:rPr lang="en-US" sz="1700" b="0" i="0">
                <a:solidFill>
                  <a:srgbClr val="000000"/>
                </a:solidFill>
                <a:latin typeface="Trebuchet MS"/>
                <a:ea typeface="Arial"/>
                <a:cs typeface="Arial"/>
              </a:rPr>
              <a:t>​</a:t>
            </a:r>
          </a:p>
          <a:p>
            <a:pPr algn="l" rtl="0"/>
            <a:r>
              <a:rPr lang="en-US" sz="1700" b="0" i="0">
                <a:solidFill>
                  <a:srgbClr val="000000"/>
                </a:solidFill>
                <a:latin typeface="Trebuchet MS"/>
                <a:ea typeface="Arial"/>
                <a:cs typeface="Arial"/>
              </a:rPr>
              <a:t>​</a:t>
            </a:r>
          </a:p>
          <a:p>
            <a:pPr marL="228600" lvl="0" indent="-228600" algn="l" rtl="0">
              <a:buFont typeface=""/>
              <a:buChar char="•"/>
            </a:pPr>
            <a:r>
              <a:rPr lang="en-US" sz="1700" b="1" i="0" u="none" strike="noStrike" baseline="0">
                <a:solidFill>
                  <a:srgbClr val="404040"/>
                </a:solidFill>
                <a:latin typeface="Trebuchet MS"/>
                <a:ea typeface="Arial"/>
                <a:cs typeface="Arial"/>
              </a:rPr>
              <a:t>Efficient Operations Focus</a:t>
            </a:r>
            <a:r>
              <a:rPr lang="en-US" sz="1700" b="0" i="0">
                <a:solidFill>
                  <a:srgbClr val="000000"/>
                </a:solidFill>
                <a:latin typeface="Trebuchet MS"/>
                <a:ea typeface="Arial"/>
                <a:cs typeface="Arial"/>
              </a:rPr>
              <a:t>​</a:t>
            </a:r>
          </a:p>
          <a:p>
            <a:pPr marL="228600" lvl="1" indent="-228600" algn="l" rtl="0">
              <a:buFont typeface=""/>
              <a:buChar char="•"/>
            </a:pPr>
            <a:endParaRPr lang="en-US" b="0" i="0">
              <a:solidFill>
                <a:srgbClr val="000000"/>
              </a:solidFill>
              <a:latin typeface="Arial"/>
              <a:ea typeface="Arial"/>
              <a:cs typeface="Arial"/>
            </a:endParaRPr>
          </a:p>
          <a:p>
            <a:pPr marL="228600" lvl="0" indent="-228600" algn="l" rtl="0">
              <a:buFont typeface=""/>
              <a:buChar char="•"/>
            </a:pPr>
            <a:r>
              <a:rPr lang="en-US" sz="1700" b="1" i="0" u="none" strike="noStrike" baseline="0">
                <a:solidFill>
                  <a:srgbClr val="404040"/>
                </a:solidFill>
                <a:latin typeface="Trebuchet MS"/>
                <a:ea typeface="Arial"/>
                <a:cs typeface="Arial"/>
              </a:rPr>
              <a:t>Legal Perspective in Education</a:t>
            </a:r>
            <a:r>
              <a:rPr lang="en-US" sz="1700" b="0" i="0">
                <a:solidFill>
                  <a:srgbClr val="000000"/>
                </a:solidFill>
                <a:latin typeface="Trebuchet MS"/>
                <a:ea typeface="Arial"/>
                <a:cs typeface="Arial"/>
              </a:rPr>
              <a:t>​</a:t>
            </a:r>
          </a:p>
          <a:p>
            <a:pPr marL="228600" lvl="1" indent="-228600" algn="l" rtl="0">
              <a:buFont typeface=""/>
              <a:buChar char="•"/>
            </a:pPr>
            <a:endParaRPr lang="en-US" b="0" i="0">
              <a:solidFill>
                <a:srgbClr val="000000"/>
              </a:solidFill>
              <a:latin typeface="Arial"/>
              <a:ea typeface="Arial"/>
              <a:cs typeface="Arial"/>
            </a:endParaRPr>
          </a:p>
          <a:p>
            <a:pPr marL="228600" lvl="0" indent="-228600" algn="l" rtl="0">
              <a:buFont typeface=""/>
              <a:buChar char="•"/>
            </a:pPr>
            <a:r>
              <a:rPr lang="en-US" sz="1700" b="1" i="0" u="none" strike="noStrike" baseline="0">
                <a:solidFill>
                  <a:srgbClr val="404040"/>
                </a:solidFill>
                <a:latin typeface="Trebuchet MS"/>
                <a:ea typeface="Arial"/>
                <a:cs typeface="Arial"/>
              </a:rPr>
              <a:t>Adapting to CTE Complexity</a:t>
            </a:r>
            <a:r>
              <a:rPr lang="en-US" sz="1700" b="0" i="0">
                <a:solidFill>
                  <a:srgbClr val="000000"/>
                </a:solidFill>
                <a:latin typeface="Trebuchet MS"/>
                <a:ea typeface="Arial"/>
                <a:cs typeface="Arial"/>
              </a:rPr>
              <a:t>​</a:t>
            </a:r>
          </a:p>
          <a:p>
            <a:pPr algn="ctr"/>
            <a:endParaRPr lang="en-US"/>
          </a:p>
        </p:txBody>
      </p:sp>
      <p:sp>
        <p:nvSpPr>
          <p:cNvPr id="10" name="TextBox 9">
            <a:extLst>
              <a:ext uri="{FF2B5EF4-FFF2-40B4-BE49-F238E27FC236}">
                <a16:creationId xmlns:a16="http://schemas.microsoft.com/office/drawing/2014/main" id="{77F0E276-4AA5-D2CD-2AE7-B23DC6DD7B18}"/>
              </a:ext>
            </a:extLst>
          </p:cNvPr>
          <p:cNvSpPr txBox="1"/>
          <p:nvPr/>
        </p:nvSpPr>
        <p:spPr>
          <a:xfrm>
            <a:off x="-330868" y="4501815"/>
            <a:ext cx="4612106"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US" sz="1400" b="0" i="0" u="none" strike="noStrike" cap="all" baseline="0">
                <a:solidFill>
                  <a:srgbClr val="898989"/>
                </a:solidFill>
                <a:latin typeface="Frutiger LT Std 55 Roman"/>
                <a:ea typeface="Segoe UI"/>
                <a:cs typeface="Segoe UI"/>
              </a:rPr>
              <a:t>Operations Manager, Academic DivisioN </a:t>
            </a:r>
            <a:r>
              <a:rPr lang="en-US" sz="1400" b="0" i="0" u="none" strike="noStrike" baseline="0">
                <a:solidFill>
                  <a:srgbClr val="000000"/>
                </a:solidFill>
                <a:latin typeface="Frutiger LT Std 55 Roman"/>
                <a:ea typeface="Segoe UI"/>
                <a:cs typeface="Segoe UI"/>
              </a:rPr>
              <a:t>​</a:t>
            </a:r>
            <a:r>
              <a:rPr lang="en-US" sz="1400" b="0" i="0">
                <a:solidFill>
                  <a:srgbClr val="000000"/>
                </a:solidFill>
                <a:latin typeface="Frutiger LT Std 55 Roman"/>
                <a:ea typeface="Segoe UI"/>
                <a:cs typeface="Segoe UI"/>
              </a:rPr>
              <a:t>​</a:t>
            </a:r>
          </a:p>
          <a:p>
            <a:pPr algn="ctr" rtl="0"/>
            <a:r>
              <a:rPr lang="en-US" sz="1400" b="0" i="0" u="none" strike="noStrike" cap="all" baseline="0">
                <a:solidFill>
                  <a:srgbClr val="898989"/>
                </a:solidFill>
                <a:latin typeface="Frutiger LT Std 55 Roman"/>
                <a:ea typeface="Segoe UI"/>
                <a:cs typeface="Segoe UI"/>
              </a:rPr>
              <a:t>Business and Social Science</a:t>
            </a:r>
            <a:r>
              <a:rPr lang="en-US" sz="1400" b="0" i="0" u="none" strike="noStrike" baseline="0">
                <a:solidFill>
                  <a:srgbClr val="898989"/>
                </a:solidFill>
                <a:latin typeface="Frutiger LT Std 55 Roman"/>
                <a:ea typeface="Segoe UI"/>
                <a:cs typeface="Segoe UI"/>
              </a:rPr>
              <a:t>​</a:t>
            </a:r>
            <a:r>
              <a:rPr lang="en-US" sz="1400" b="0" i="0" u="none" strike="noStrike" baseline="0">
                <a:solidFill>
                  <a:srgbClr val="000000"/>
                </a:solidFill>
                <a:latin typeface="Frutiger LT Std 55 Roman"/>
                <a:ea typeface="Segoe UI"/>
                <a:cs typeface="Segoe UI"/>
              </a:rPr>
              <a:t>​</a:t>
            </a:r>
            <a:r>
              <a:rPr lang="en-US" sz="1400" b="0" i="0">
                <a:solidFill>
                  <a:srgbClr val="000000"/>
                </a:solidFill>
                <a:latin typeface="Frutiger LT Std 55 Roman"/>
                <a:ea typeface="Segoe UI"/>
                <a:cs typeface="Segoe UI"/>
              </a:rPr>
              <a:t>​</a:t>
            </a:r>
          </a:p>
          <a:p>
            <a:pPr algn="ctr" rtl="0"/>
            <a:r>
              <a:rPr lang="en-US" sz="1400" b="0" i="0" u="none" strike="noStrike" baseline="0">
                <a:solidFill>
                  <a:srgbClr val="000000"/>
                </a:solidFill>
                <a:latin typeface="Frutiger LT Std 55 Roman"/>
                <a:ea typeface="Segoe UI"/>
                <a:cs typeface="Segoe UI"/>
              </a:rPr>
              <a:t>​</a:t>
            </a:r>
            <a:r>
              <a:rPr lang="en-US" sz="1400" b="0" i="0">
                <a:solidFill>
                  <a:srgbClr val="000000"/>
                </a:solidFill>
                <a:latin typeface="Frutiger LT Std 55 Roman"/>
                <a:ea typeface="Segoe UI"/>
                <a:cs typeface="Segoe UI"/>
              </a:rPr>
              <a:t>​</a:t>
            </a:r>
          </a:p>
          <a:p>
            <a:pPr algn="ctr" rtl="0"/>
            <a:r>
              <a:rPr lang="en-US" sz="1400" b="0" i="0" u="none" strike="noStrike" cap="all" baseline="0">
                <a:solidFill>
                  <a:srgbClr val="898989"/>
                </a:solidFill>
                <a:latin typeface="Frutiger LT Std 55 Roman"/>
                <a:ea typeface="Segoe UI"/>
                <a:cs typeface="Segoe UI"/>
              </a:rPr>
              <a:t>2026 NextLevel Fellow - Cohort 8</a:t>
            </a:r>
            <a:r>
              <a:rPr lang="en-US" sz="1400" b="0" i="0" u="none" strike="noStrike" baseline="0">
                <a:solidFill>
                  <a:srgbClr val="000000"/>
                </a:solidFill>
                <a:latin typeface="Frutiger LT Std 55 Roman"/>
                <a:ea typeface="Segoe UI"/>
                <a:cs typeface="Segoe UI"/>
              </a:rPr>
              <a:t>​</a:t>
            </a:r>
            <a:r>
              <a:rPr lang="en-US" sz="1400" b="0" i="0">
                <a:solidFill>
                  <a:srgbClr val="000000"/>
                </a:solidFill>
                <a:latin typeface="Frutiger LT Std 55 Roman"/>
                <a:ea typeface="Segoe UI"/>
                <a:cs typeface="Segoe UI"/>
              </a:rPr>
              <a:t>​</a:t>
            </a:r>
          </a:p>
          <a:p>
            <a:pPr algn="ctr"/>
            <a:endParaRPr lang="en-US"/>
          </a:p>
        </p:txBody>
      </p:sp>
      <p:pic>
        <p:nvPicPr>
          <p:cNvPr id="11" name="Picture 10" descr="English Literacy Acquisition (ELA ...">
            <a:extLst>
              <a:ext uri="{FF2B5EF4-FFF2-40B4-BE49-F238E27FC236}">
                <a16:creationId xmlns:a16="http://schemas.microsoft.com/office/drawing/2014/main" id="{740B3A12-F8F5-0451-0882-8A110D9003CC}"/>
              </a:ext>
            </a:extLst>
          </p:cNvPr>
          <p:cNvPicPr>
            <a:picLocks noChangeAspect="1"/>
          </p:cNvPicPr>
          <p:nvPr/>
        </p:nvPicPr>
        <p:blipFill>
          <a:blip r:embed="rId4"/>
          <a:srcRect/>
          <a:stretch>
            <a:fillRect/>
          </a:stretch>
        </p:blipFill>
        <p:spPr>
          <a:xfrm>
            <a:off x="6618622" y="4759993"/>
            <a:ext cx="5572125" cy="1428750"/>
          </a:xfrm>
          <a:prstGeom prst="rect">
            <a:avLst/>
          </a:prstGeom>
        </p:spPr>
      </p:pic>
      <p:pic>
        <p:nvPicPr>
          <p:cNvPr id="12" name="Picture 11" descr="Harper College Logo PNG Transparent &amp; SVG Vector - Freebie ...">
            <a:extLst>
              <a:ext uri="{FF2B5EF4-FFF2-40B4-BE49-F238E27FC236}">
                <a16:creationId xmlns:a16="http://schemas.microsoft.com/office/drawing/2014/main" id="{5BF61611-D2A3-E832-E989-BA88EB50156B}"/>
              </a:ext>
            </a:extLst>
          </p:cNvPr>
          <p:cNvPicPr>
            <a:picLocks noChangeAspect="1"/>
          </p:cNvPicPr>
          <p:nvPr/>
        </p:nvPicPr>
        <p:blipFill>
          <a:blip r:embed="rId5"/>
          <a:srcRect t="38557" r="254" b="38308"/>
          <a:stretch>
            <a:fillRect/>
          </a:stretch>
        </p:blipFill>
        <p:spPr>
          <a:xfrm>
            <a:off x="455194" y="5473450"/>
            <a:ext cx="3039950" cy="723752"/>
          </a:xfrm>
          <a:prstGeom prst="rect">
            <a:avLst/>
          </a:prstGeom>
        </p:spPr>
      </p:pic>
    </p:spTree>
    <p:extLst>
      <p:ext uri="{BB962C8B-B14F-4D97-AF65-F5344CB8AC3E}">
        <p14:creationId xmlns:p14="http://schemas.microsoft.com/office/powerpoint/2010/main" val="2815630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2356F361-DB9C-4716-8572-8E67E9AB4D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E6FF2CA3-6D93-438A-AA13-5844C345F8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D6C7FF8-C6AA-493F-BF62-FC52DE27708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215DAE39-2187-4AA8-8703-0F2B3BCFE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5">
              <a:extLst>
                <a:ext uri="{FF2B5EF4-FFF2-40B4-BE49-F238E27FC236}">
                  <a16:creationId xmlns:a16="http://schemas.microsoft.com/office/drawing/2014/main" id="{1D0826C5-89FD-49A0-9E8F-19DA04FE6F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CE0557FD-5B6C-4875-9EA4-18DAD6258B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55C096D6-25B6-418D-8FFF-894AC5FB6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4480C8B4-C2F4-427B-B03E-ABF3C9AF1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E767DA1E-BBBF-419C-8E95-8393DA0F7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D88EF27D-D851-4A85-942B-DC69237C8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808DF878-FD48-4C53-8A3A-4636F450E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F894C73B-854E-D87A-D118-1211591D26EB}"/>
              </a:ext>
            </a:extLst>
          </p:cNvPr>
          <p:cNvSpPr>
            <a:spLocks noGrp="1"/>
          </p:cNvSpPr>
          <p:nvPr>
            <p:ph type="title"/>
          </p:nvPr>
        </p:nvSpPr>
        <p:spPr>
          <a:xfrm>
            <a:off x="1411266" y="609600"/>
            <a:ext cx="7862736" cy="1320800"/>
          </a:xfrm>
        </p:spPr>
        <p:txBody>
          <a:bodyPr vert="horz" lIns="91440" tIns="45720" rIns="91440" bIns="45720" rtlCol="0" anchor="ctr">
            <a:normAutofit/>
          </a:bodyPr>
          <a:lstStyle/>
          <a:p>
            <a:pPr>
              <a:lnSpc>
                <a:spcPct val="90000"/>
              </a:lnSpc>
            </a:pPr>
            <a:r>
              <a:rPr lang="en-US" sz="4000" b="1"/>
              <a:t>Harper College At A Glance</a:t>
            </a:r>
            <a:br>
              <a:rPr lang="en-US" sz="2000" dirty="0"/>
            </a:br>
            <a:br>
              <a:rPr lang="en-US" sz="2000" dirty="0"/>
            </a:br>
            <a:endParaRPr lang="en-US" sz="2000"/>
          </a:p>
        </p:txBody>
      </p:sp>
      <p:pic>
        <p:nvPicPr>
          <p:cNvPr id="4" name="Picture 3">
            <a:extLst>
              <a:ext uri="{FF2B5EF4-FFF2-40B4-BE49-F238E27FC236}">
                <a16:creationId xmlns:a16="http://schemas.microsoft.com/office/drawing/2014/main" id="{997CBA1B-7567-E333-084F-02A8AE2955FA}"/>
              </a:ext>
            </a:extLst>
          </p:cNvPr>
          <p:cNvPicPr>
            <a:picLocks noChangeAspect="1"/>
          </p:cNvPicPr>
          <p:nvPr/>
        </p:nvPicPr>
        <p:blipFill>
          <a:blip r:embed="rId2"/>
          <a:stretch>
            <a:fillRect/>
          </a:stretch>
        </p:blipFill>
        <p:spPr>
          <a:xfrm>
            <a:off x="4515043" y="6040518"/>
            <a:ext cx="2109925" cy="814640"/>
          </a:xfrm>
          <a:prstGeom prst="rect">
            <a:avLst/>
          </a:prstGeom>
        </p:spPr>
      </p:pic>
      <p:sp>
        <p:nvSpPr>
          <p:cNvPr id="12" name="Content Placeholder 11">
            <a:extLst>
              <a:ext uri="{FF2B5EF4-FFF2-40B4-BE49-F238E27FC236}">
                <a16:creationId xmlns:a16="http://schemas.microsoft.com/office/drawing/2014/main" id="{2444006A-F836-C0C7-3323-68190F8AC095}"/>
              </a:ext>
            </a:extLst>
          </p:cNvPr>
          <p:cNvSpPr>
            <a:spLocks noGrp="1"/>
          </p:cNvSpPr>
          <p:nvPr>
            <p:ph sz="half" idx="1"/>
          </p:nvPr>
        </p:nvSpPr>
        <p:spPr>
          <a:xfrm>
            <a:off x="6343484" y="2160589"/>
            <a:ext cx="2930517" cy="3880773"/>
          </a:xfrm>
        </p:spPr>
        <p:txBody>
          <a:bodyPr vert="horz" lIns="91440" tIns="45720" rIns="91440" bIns="45720" rtlCol="0" anchor="t">
            <a:normAutofit/>
          </a:bodyPr>
          <a:lstStyle/>
          <a:p>
            <a:pPr>
              <a:lnSpc>
                <a:spcPct val="90000"/>
              </a:lnSpc>
            </a:pPr>
            <a:r>
              <a:rPr lang="en-US" sz="1500" b="1"/>
              <a:t>26,000+ diverse learners served annually (22,900 credit students| 3,800 community education)</a:t>
            </a:r>
          </a:p>
          <a:p>
            <a:pPr>
              <a:lnSpc>
                <a:spcPct val="90000"/>
              </a:lnSpc>
            </a:pPr>
            <a:r>
              <a:rPr lang="en-US" sz="1500" b="1"/>
              <a:t>10 academic program of study</a:t>
            </a:r>
          </a:p>
          <a:p>
            <a:pPr>
              <a:lnSpc>
                <a:spcPct val="90000"/>
              </a:lnSpc>
            </a:pPr>
            <a:r>
              <a:rPr lang="en-US" sz="1500" b="1"/>
              <a:t>6 transfer degrees</a:t>
            </a:r>
          </a:p>
          <a:p>
            <a:pPr>
              <a:lnSpc>
                <a:spcPct val="90000"/>
              </a:lnSpc>
            </a:pPr>
            <a:r>
              <a:rPr lang="en-US" sz="1500" b="1"/>
              <a:t>40+ career degrees</a:t>
            </a:r>
          </a:p>
          <a:p>
            <a:pPr>
              <a:lnSpc>
                <a:spcPct val="90000"/>
              </a:lnSpc>
            </a:pPr>
            <a:r>
              <a:rPr lang="en-US" sz="1500" b="1"/>
              <a:t>90+ certificate programs</a:t>
            </a:r>
          </a:p>
          <a:p>
            <a:pPr>
              <a:lnSpc>
                <a:spcPct val="90000"/>
              </a:lnSpc>
            </a:pPr>
            <a:r>
              <a:rPr lang="en-US" sz="1500" b="1"/>
              <a:t>12 registered apprenticeships</a:t>
            </a:r>
          </a:p>
          <a:p>
            <a:pPr>
              <a:lnSpc>
                <a:spcPct val="90000"/>
              </a:lnSpc>
            </a:pPr>
            <a:r>
              <a:rPr lang="en-US" sz="1500" b="1"/>
              <a:t>4 university partnerships – on campus</a:t>
            </a:r>
          </a:p>
        </p:txBody>
      </p:sp>
      <p:pic>
        <p:nvPicPr>
          <p:cNvPr id="3" name="Picture 2" descr="Profile for Harper College - HigherEdJobs">
            <a:extLst>
              <a:ext uri="{FF2B5EF4-FFF2-40B4-BE49-F238E27FC236}">
                <a16:creationId xmlns:a16="http://schemas.microsoft.com/office/drawing/2014/main" id="{BF888CEF-36BF-5E31-47B1-01A66D160B96}"/>
              </a:ext>
            </a:extLst>
          </p:cNvPr>
          <p:cNvPicPr>
            <a:picLocks noChangeAspect="1"/>
          </p:cNvPicPr>
          <p:nvPr/>
        </p:nvPicPr>
        <p:blipFill>
          <a:blip r:embed="rId3"/>
          <a:stretch>
            <a:fillRect/>
          </a:stretch>
        </p:blipFill>
        <p:spPr>
          <a:xfrm>
            <a:off x="898269" y="2164402"/>
            <a:ext cx="4452819" cy="2948704"/>
          </a:xfrm>
          <a:prstGeom prst="rect">
            <a:avLst/>
          </a:prstGeom>
        </p:spPr>
      </p:pic>
    </p:spTree>
    <p:extLst>
      <p:ext uri="{BB962C8B-B14F-4D97-AF65-F5344CB8AC3E}">
        <p14:creationId xmlns:p14="http://schemas.microsoft.com/office/powerpoint/2010/main" val="2845325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25656" y="383407"/>
            <a:ext cx="7762373" cy="616417"/>
          </a:xfrm>
          <a:prstGeom prst="rect">
            <a:avLst/>
          </a:prstGeom>
          <a:noFill/>
          <a:ln/>
        </p:spPr>
        <p:txBody>
          <a:bodyPr wrap="square" lIns="91440" tIns="45720" rIns="91440" bIns="45720" rtlCol="0" anchor="ctr"/>
          <a:lstStyle/>
          <a:p>
            <a:r>
              <a:rPr lang="en-US" sz="3600" b="1" dirty="0">
                <a:solidFill>
                  <a:srgbClr val="5FCBEF"/>
                </a:solidFill>
                <a:latin typeface="Trebuchet MS"/>
                <a:ea typeface="ＭＳ Ｐゴシック"/>
              </a:rPr>
              <a:t>Stackable Credentials Pathways</a:t>
            </a:r>
            <a:endParaRPr lang="en-US" sz="3600" dirty="0">
              <a:solidFill>
                <a:srgbClr val="000000"/>
              </a:solidFill>
              <a:latin typeface="Trebuchet MS"/>
              <a:ea typeface="ＭＳ Ｐゴシック"/>
            </a:endParaRPr>
          </a:p>
          <a:p>
            <a:pPr marL="0" indent="0">
              <a:buNone/>
            </a:pPr>
            <a:endParaRPr lang="en-US" sz="2200" b="1" dirty="0">
              <a:solidFill>
                <a:srgbClr val="12A6A6"/>
              </a:solidFill>
            </a:endParaRPr>
          </a:p>
        </p:txBody>
      </p:sp>
      <p:sp>
        <p:nvSpPr>
          <p:cNvPr id="3" name="Text 1"/>
          <p:cNvSpPr/>
          <p:nvPr/>
        </p:nvSpPr>
        <p:spPr>
          <a:xfrm>
            <a:off x="365760" y="548640"/>
            <a:ext cx="6400800" cy="912394"/>
          </a:xfrm>
          <a:prstGeom prst="rect">
            <a:avLst/>
          </a:prstGeom>
          <a:noFill/>
          <a:ln/>
        </p:spPr>
        <p:txBody>
          <a:bodyPr wrap="square" rtlCol="0" anchor="ctr"/>
          <a:lstStyle/>
          <a:p>
            <a:pPr marL="0" indent="0">
              <a:buNone/>
            </a:pPr>
            <a:r>
              <a:rPr lang="en-US" sz="1500" dirty="0">
                <a:solidFill>
                  <a:srgbClr val="51606A"/>
                </a:solidFill>
              </a:rPr>
              <a:t>Multiple Entry Points. Multiple Opportunities to Advance.</a:t>
            </a:r>
            <a:endParaRPr lang="en-US" sz="1500" dirty="0"/>
          </a:p>
        </p:txBody>
      </p:sp>
      <p:sp>
        <p:nvSpPr>
          <p:cNvPr id="4" name="Shape 2"/>
          <p:cNvSpPr/>
          <p:nvPr/>
        </p:nvSpPr>
        <p:spPr>
          <a:xfrm>
            <a:off x="1463040" y="2011680"/>
            <a:ext cx="7772400" cy="0"/>
          </a:xfrm>
          <a:prstGeom prst="line">
            <a:avLst/>
          </a:prstGeom>
          <a:noFill/>
          <a:ln w="12700">
            <a:solidFill>
              <a:srgbClr val="CFCFCF"/>
            </a:solidFill>
            <a:prstDash val="solid"/>
          </a:ln>
        </p:spPr>
        <p:txBody>
          <a:bodyPr/>
          <a:lstStyle/>
          <a:p>
            <a:endParaRPr lang="en-US"/>
          </a:p>
        </p:txBody>
      </p:sp>
      <p:sp>
        <p:nvSpPr>
          <p:cNvPr id="5" name="Shape 3"/>
          <p:cNvSpPr/>
          <p:nvPr/>
        </p:nvSpPr>
        <p:spPr>
          <a:xfrm>
            <a:off x="731520" y="1463040"/>
            <a:ext cx="822960" cy="822960"/>
          </a:xfrm>
          <a:prstGeom prst="ellipse">
            <a:avLst/>
          </a:prstGeom>
          <a:solidFill>
            <a:srgbClr val="12A6A6"/>
          </a:solidFill>
          <a:ln w="12700">
            <a:solidFill>
              <a:srgbClr val="12A6A6"/>
            </a:solidFill>
            <a:prstDash val="solid"/>
          </a:ln>
        </p:spPr>
        <p:txBody>
          <a:bodyPr/>
          <a:lstStyle/>
          <a:p>
            <a:endParaRPr lang="en-US"/>
          </a:p>
        </p:txBody>
      </p:sp>
      <p:sp>
        <p:nvSpPr>
          <p:cNvPr id="6" name="Text 4"/>
          <p:cNvSpPr/>
          <p:nvPr/>
        </p:nvSpPr>
        <p:spPr>
          <a:xfrm>
            <a:off x="896112" y="1673352"/>
            <a:ext cx="457200" cy="274320"/>
          </a:xfrm>
          <a:prstGeom prst="rect">
            <a:avLst/>
          </a:prstGeom>
          <a:noFill/>
          <a:ln/>
        </p:spPr>
        <p:txBody>
          <a:bodyPr wrap="square" rtlCol="0" anchor="ctr"/>
          <a:lstStyle/>
          <a:p>
            <a:pPr marL="0" indent="0" algn="ctr">
              <a:buNone/>
            </a:pPr>
            <a:r>
              <a:rPr lang="en-US" sz="2000" dirty="0">
                <a:solidFill>
                  <a:srgbClr val="000000"/>
                </a:solidFill>
              </a:rPr>
              <a:t>🚀</a:t>
            </a:r>
            <a:endParaRPr lang="en-US" sz="2000" dirty="0"/>
          </a:p>
        </p:txBody>
      </p:sp>
      <p:sp>
        <p:nvSpPr>
          <p:cNvPr id="7" name="Text 5"/>
          <p:cNvSpPr/>
          <p:nvPr/>
        </p:nvSpPr>
        <p:spPr>
          <a:xfrm>
            <a:off x="640080" y="2468880"/>
            <a:ext cx="1005840" cy="0"/>
          </a:xfrm>
          <a:prstGeom prst="rect">
            <a:avLst/>
          </a:prstGeom>
          <a:noFill/>
          <a:ln/>
        </p:spPr>
        <p:txBody>
          <a:bodyPr wrap="square" rtlCol="0" anchor="ctr"/>
          <a:lstStyle/>
          <a:p>
            <a:pPr marL="0" indent="0" algn="ctr">
              <a:buNone/>
            </a:pPr>
            <a:r>
              <a:rPr lang="en-US" sz="1400" b="1" dirty="0">
                <a:solidFill>
                  <a:srgbClr val="12A6A6"/>
                </a:solidFill>
              </a:rPr>
              <a:t>START</a:t>
            </a:r>
            <a:endParaRPr lang="en-US" sz="1400" dirty="0"/>
          </a:p>
        </p:txBody>
      </p:sp>
      <p:sp>
        <p:nvSpPr>
          <p:cNvPr id="8" name="Text 6"/>
          <p:cNvSpPr/>
          <p:nvPr/>
        </p:nvSpPr>
        <p:spPr>
          <a:xfrm>
            <a:off x="365760" y="2743200"/>
            <a:ext cx="1554480" cy="548640"/>
          </a:xfrm>
          <a:prstGeom prst="rect">
            <a:avLst/>
          </a:prstGeom>
          <a:noFill/>
          <a:ln/>
        </p:spPr>
        <p:txBody>
          <a:bodyPr wrap="square" rtlCol="0" anchor="ctr"/>
          <a:lstStyle/>
          <a:p>
            <a:pPr marL="0" indent="0" algn="ctr">
              <a:buNone/>
            </a:pPr>
            <a:r>
              <a:rPr lang="en-US" sz="1000" dirty="0">
                <a:solidFill>
                  <a:srgbClr val="000000"/>
                </a:solidFill>
              </a:rPr>
              <a:t>Short-Term Certificate</a:t>
            </a:r>
            <a:endParaRPr lang="en-US" sz="1000" dirty="0"/>
          </a:p>
        </p:txBody>
      </p:sp>
      <p:sp>
        <p:nvSpPr>
          <p:cNvPr id="9" name="Shape 7"/>
          <p:cNvSpPr/>
          <p:nvPr/>
        </p:nvSpPr>
        <p:spPr>
          <a:xfrm>
            <a:off x="3383280" y="1463040"/>
            <a:ext cx="822960" cy="822960"/>
          </a:xfrm>
          <a:prstGeom prst="ellipse">
            <a:avLst/>
          </a:prstGeom>
          <a:solidFill>
            <a:srgbClr val="F2B544"/>
          </a:solidFill>
          <a:ln w="12700">
            <a:solidFill>
              <a:srgbClr val="F2B544"/>
            </a:solidFill>
            <a:prstDash val="solid"/>
          </a:ln>
        </p:spPr>
        <p:txBody>
          <a:bodyPr/>
          <a:lstStyle/>
          <a:p>
            <a:endParaRPr lang="en-US"/>
          </a:p>
        </p:txBody>
      </p:sp>
      <p:sp>
        <p:nvSpPr>
          <p:cNvPr id="10" name="Text 8"/>
          <p:cNvSpPr/>
          <p:nvPr/>
        </p:nvSpPr>
        <p:spPr>
          <a:xfrm>
            <a:off x="3547872" y="1673352"/>
            <a:ext cx="457200" cy="274320"/>
          </a:xfrm>
          <a:prstGeom prst="rect">
            <a:avLst/>
          </a:prstGeom>
          <a:noFill/>
          <a:ln/>
        </p:spPr>
        <p:txBody>
          <a:bodyPr wrap="square" rtlCol="0" anchor="ctr"/>
          <a:lstStyle/>
          <a:p>
            <a:pPr marL="0" indent="0" algn="ctr">
              <a:buNone/>
            </a:pPr>
            <a:r>
              <a:rPr lang="en-US" sz="2000" dirty="0">
                <a:solidFill>
                  <a:srgbClr val="000000"/>
                </a:solidFill>
              </a:rPr>
              <a:t>📜</a:t>
            </a:r>
            <a:endParaRPr lang="en-US" sz="2000" dirty="0"/>
          </a:p>
        </p:txBody>
      </p:sp>
      <p:sp>
        <p:nvSpPr>
          <p:cNvPr id="11" name="Text 9"/>
          <p:cNvSpPr/>
          <p:nvPr/>
        </p:nvSpPr>
        <p:spPr>
          <a:xfrm>
            <a:off x="3291840" y="2468880"/>
            <a:ext cx="1005840" cy="0"/>
          </a:xfrm>
          <a:prstGeom prst="rect">
            <a:avLst/>
          </a:prstGeom>
          <a:noFill/>
          <a:ln/>
        </p:spPr>
        <p:txBody>
          <a:bodyPr wrap="square" rtlCol="0" anchor="ctr"/>
          <a:lstStyle/>
          <a:p>
            <a:pPr marL="0" indent="0" algn="ctr">
              <a:buNone/>
            </a:pPr>
            <a:r>
              <a:rPr lang="en-US" sz="1400" b="1" dirty="0">
                <a:solidFill>
                  <a:srgbClr val="F2B544"/>
                </a:solidFill>
              </a:rPr>
              <a:t>BUILD</a:t>
            </a:r>
            <a:endParaRPr lang="en-US" sz="1400" dirty="0"/>
          </a:p>
        </p:txBody>
      </p:sp>
      <p:sp>
        <p:nvSpPr>
          <p:cNvPr id="12" name="Text 10"/>
          <p:cNvSpPr/>
          <p:nvPr/>
        </p:nvSpPr>
        <p:spPr>
          <a:xfrm>
            <a:off x="3017520" y="2743200"/>
            <a:ext cx="1554480" cy="548640"/>
          </a:xfrm>
          <a:prstGeom prst="rect">
            <a:avLst/>
          </a:prstGeom>
          <a:noFill/>
          <a:ln/>
        </p:spPr>
        <p:txBody>
          <a:bodyPr wrap="square" rtlCol="0" anchor="ctr"/>
          <a:lstStyle/>
          <a:p>
            <a:pPr marL="0" indent="0" algn="ctr">
              <a:buNone/>
            </a:pPr>
            <a:r>
              <a:rPr lang="en-US" sz="1000" dirty="0">
                <a:solidFill>
                  <a:srgbClr val="000000"/>
                </a:solidFill>
              </a:rPr>
              <a:t>Career Certificate</a:t>
            </a:r>
            <a:endParaRPr lang="en-US" sz="1000" dirty="0"/>
          </a:p>
        </p:txBody>
      </p:sp>
      <p:sp>
        <p:nvSpPr>
          <p:cNvPr id="13" name="Shape 11"/>
          <p:cNvSpPr/>
          <p:nvPr/>
        </p:nvSpPr>
        <p:spPr>
          <a:xfrm>
            <a:off x="6035040" y="1463040"/>
            <a:ext cx="822960" cy="822960"/>
          </a:xfrm>
          <a:prstGeom prst="ellipse">
            <a:avLst/>
          </a:prstGeom>
          <a:solidFill>
            <a:srgbClr val="2F855A"/>
          </a:solidFill>
          <a:ln w="12700">
            <a:solidFill>
              <a:srgbClr val="2F855A"/>
            </a:solidFill>
            <a:prstDash val="solid"/>
          </a:ln>
        </p:spPr>
        <p:txBody>
          <a:bodyPr/>
          <a:lstStyle/>
          <a:p>
            <a:endParaRPr lang="en-US"/>
          </a:p>
        </p:txBody>
      </p:sp>
      <p:sp>
        <p:nvSpPr>
          <p:cNvPr id="14" name="Text 12"/>
          <p:cNvSpPr/>
          <p:nvPr/>
        </p:nvSpPr>
        <p:spPr>
          <a:xfrm>
            <a:off x="6199632" y="1673352"/>
            <a:ext cx="457200" cy="274320"/>
          </a:xfrm>
          <a:prstGeom prst="rect">
            <a:avLst/>
          </a:prstGeom>
          <a:noFill/>
          <a:ln/>
        </p:spPr>
        <p:txBody>
          <a:bodyPr wrap="square" rtlCol="0" anchor="ctr"/>
          <a:lstStyle/>
          <a:p>
            <a:pPr marL="0" indent="0" algn="ctr">
              <a:buNone/>
            </a:pPr>
            <a:r>
              <a:rPr lang="en-US" sz="2000" dirty="0">
                <a:solidFill>
                  <a:srgbClr val="000000"/>
                </a:solidFill>
              </a:rPr>
              <a:t>🎓</a:t>
            </a:r>
            <a:endParaRPr lang="en-US" sz="2000" dirty="0"/>
          </a:p>
        </p:txBody>
      </p:sp>
      <p:sp>
        <p:nvSpPr>
          <p:cNvPr id="15" name="Text 13"/>
          <p:cNvSpPr/>
          <p:nvPr/>
        </p:nvSpPr>
        <p:spPr>
          <a:xfrm rot="10800000" flipV="1">
            <a:off x="5934589" y="2249642"/>
            <a:ext cx="1276551" cy="471235"/>
          </a:xfrm>
          <a:prstGeom prst="rect">
            <a:avLst/>
          </a:prstGeom>
          <a:noFill/>
          <a:ln/>
        </p:spPr>
        <p:txBody>
          <a:bodyPr wrap="square" rtlCol="0" anchor="ctr"/>
          <a:lstStyle/>
          <a:p>
            <a:pPr marL="0" indent="0" algn="ctr">
              <a:buNone/>
            </a:pPr>
            <a:r>
              <a:rPr lang="en-US" sz="1400" b="1" dirty="0">
                <a:solidFill>
                  <a:srgbClr val="2F855A"/>
                </a:solidFill>
              </a:rPr>
              <a:t>COMPLETE</a:t>
            </a:r>
            <a:endParaRPr lang="en-US" sz="1400" dirty="0"/>
          </a:p>
        </p:txBody>
      </p:sp>
      <p:sp>
        <p:nvSpPr>
          <p:cNvPr id="16" name="Text 14"/>
          <p:cNvSpPr/>
          <p:nvPr/>
        </p:nvSpPr>
        <p:spPr>
          <a:xfrm>
            <a:off x="5669280" y="2743200"/>
            <a:ext cx="1554480" cy="548640"/>
          </a:xfrm>
          <a:prstGeom prst="rect">
            <a:avLst/>
          </a:prstGeom>
          <a:noFill/>
          <a:ln/>
        </p:spPr>
        <p:txBody>
          <a:bodyPr wrap="square" rtlCol="0" anchor="ctr"/>
          <a:lstStyle/>
          <a:p>
            <a:pPr marL="0" indent="0" algn="ctr">
              <a:buNone/>
            </a:pPr>
            <a:r>
              <a:rPr lang="en-US" sz="1000" dirty="0">
                <a:solidFill>
                  <a:srgbClr val="000000"/>
                </a:solidFill>
              </a:rPr>
              <a:t>Associate Degree</a:t>
            </a:r>
            <a:endParaRPr lang="en-US" sz="1000" dirty="0"/>
          </a:p>
        </p:txBody>
      </p:sp>
      <p:sp>
        <p:nvSpPr>
          <p:cNvPr id="17" name="Shape 15"/>
          <p:cNvSpPr/>
          <p:nvPr/>
        </p:nvSpPr>
        <p:spPr>
          <a:xfrm>
            <a:off x="8686800" y="1463040"/>
            <a:ext cx="822960" cy="822960"/>
          </a:xfrm>
          <a:prstGeom prst="ellipse">
            <a:avLst/>
          </a:prstGeom>
          <a:solidFill>
            <a:srgbClr val="0B2942"/>
          </a:solidFill>
          <a:ln w="12700">
            <a:solidFill>
              <a:srgbClr val="0B2942"/>
            </a:solidFill>
            <a:prstDash val="solid"/>
          </a:ln>
        </p:spPr>
        <p:txBody>
          <a:bodyPr/>
          <a:lstStyle/>
          <a:p>
            <a:endParaRPr lang="en-US"/>
          </a:p>
        </p:txBody>
      </p:sp>
      <p:sp>
        <p:nvSpPr>
          <p:cNvPr id="18" name="Text 16"/>
          <p:cNvSpPr/>
          <p:nvPr/>
        </p:nvSpPr>
        <p:spPr>
          <a:xfrm>
            <a:off x="8851392" y="1673352"/>
            <a:ext cx="457200" cy="274320"/>
          </a:xfrm>
          <a:prstGeom prst="rect">
            <a:avLst/>
          </a:prstGeom>
          <a:noFill/>
          <a:ln/>
        </p:spPr>
        <p:txBody>
          <a:bodyPr wrap="square" rtlCol="0" anchor="ctr"/>
          <a:lstStyle/>
          <a:p>
            <a:pPr marL="0" indent="0" algn="ctr">
              <a:buNone/>
            </a:pPr>
            <a:r>
              <a:rPr lang="en-US" sz="2000" dirty="0">
                <a:solidFill>
                  <a:srgbClr val="000000"/>
                </a:solidFill>
              </a:rPr>
              <a:t>💼</a:t>
            </a:r>
            <a:endParaRPr lang="en-US" sz="2000" dirty="0"/>
          </a:p>
        </p:txBody>
      </p:sp>
      <p:sp>
        <p:nvSpPr>
          <p:cNvPr id="19" name="Text 17"/>
          <p:cNvSpPr/>
          <p:nvPr/>
        </p:nvSpPr>
        <p:spPr>
          <a:xfrm>
            <a:off x="8595361" y="2338538"/>
            <a:ext cx="1276550" cy="380999"/>
          </a:xfrm>
          <a:prstGeom prst="rect">
            <a:avLst/>
          </a:prstGeom>
          <a:noFill/>
          <a:ln/>
        </p:spPr>
        <p:txBody>
          <a:bodyPr wrap="square" rtlCol="0" anchor="ctr"/>
          <a:lstStyle/>
          <a:p>
            <a:pPr marL="0" indent="0" algn="ctr">
              <a:buNone/>
            </a:pPr>
            <a:r>
              <a:rPr lang="en-US" sz="1400" b="1" dirty="0">
                <a:solidFill>
                  <a:srgbClr val="0B2942"/>
                </a:solidFill>
              </a:rPr>
              <a:t>ADVANCE</a:t>
            </a:r>
            <a:endParaRPr lang="en-US" sz="1400" dirty="0"/>
          </a:p>
        </p:txBody>
      </p:sp>
      <p:sp>
        <p:nvSpPr>
          <p:cNvPr id="20" name="Text 18"/>
          <p:cNvSpPr/>
          <p:nvPr/>
        </p:nvSpPr>
        <p:spPr>
          <a:xfrm>
            <a:off x="8321040" y="2743200"/>
            <a:ext cx="1554480" cy="548640"/>
          </a:xfrm>
          <a:prstGeom prst="rect">
            <a:avLst/>
          </a:prstGeom>
          <a:noFill/>
          <a:ln/>
        </p:spPr>
        <p:txBody>
          <a:bodyPr wrap="square" rtlCol="0" anchor="ctr"/>
          <a:lstStyle/>
          <a:p>
            <a:pPr marL="0" indent="0" algn="ctr">
              <a:buNone/>
            </a:pPr>
            <a:r>
              <a:rPr lang="en-US" sz="1000" dirty="0">
                <a:solidFill>
                  <a:srgbClr val="000000"/>
                </a:solidFill>
              </a:rPr>
              <a:t>Transfer or Employment</a:t>
            </a:r>
            <a:endParaRPr lang="en-US" sz="1000" dirty="0"/>
          </a:p>
        </p:txBody>
      </p:sp>
      <p:sp>
        <p:nvSpPr>
          <p:cNvPr id="21" name="Shape 19"/>
          <p:cNvSpPr/>
          <p:nvPr/>
        </p:nvSpPr>
        <p:spPr>
          <a:xfrm>
            <a:off x="640080" y="3931920"/>
            <a:ext cx="3291840" cy="822960"/>
          </a:xfrm>
          <a:prstGeom prst="roundRect">
            <a:avLst/>
          </a:prstGeom>
          <a:solidFill>
            <a:srgbClr val="12A6A6"/>
          </a:solidFill>
          <a:ln w="12700">
            <a:solidFill>
              <a:srgbClr val="12A6A6"/>
            </a:solidFill>
            <a:prstDash val="solid"/>
          </a:ln>
        </p:spPr>
        <p:txBody>
          <a:bodyPr/>
          <a:lstStyle/>
          <a:p>
            <a:endParaRPr lang="en-US"/>
          </a:p>
        </p:txBody>
      </p:sp>
      <p:sp>
        <p:nvSpPr>
          <p:cNvPr id="22" name="Text 20"/>
          <p:cNvSpPr/>
          <p:nvPr/>
        </p:nvSpPr>
        <p:spPr>
          <a:xfrm>
            <a:off x="731520" y="4069080"/>
            <a:ext cx="3108960" cy="0"/>
          </a:xfrm>
          <a:prstGeom prst="rect">
            <a:avLst/>
          </a:prstGeom>
          <a:noFill/>
          <a:ln/>
        </p:spPr>
        <p:txBody>
          <a:bodyPr wrap="square" rtlCol="0" anchor="ctr"/>
          <a:lstStyle/>
          <a:p>
            <a:pPr marL="0" indent="0" algn="ctr">
              <a:buNone/>
            </a:pPr>
            <a:r>
              <a:rPr lang="en-US" sz="1400" b="1" dirty="0">
                <a:solidFill>
                  <a:srgbClr val="FFFFFF"/>
                </a:solidFill>
              </a:rPr>
              <a:t>ENTER QUICKLY</a:t>
            </a:r>
            <a:endParaRPr lang="en-US" sz="1400" dirty="0"/>
          </a:p>
        </p:txBody>
      </p:sp>
      <p:sp>
        <p:nvSpPr>
          <p:cNvPr id="23" name="Text 21"/>
          <p:cNvSpPr/>
          <p:nvPr/>
        </p:nvSpPr>
        <p:spPr>
          <a:xfrm>
            <a:off x="640080" y="4800600"/>
            <a:ext cx="3291840" cy="457200"/>
          </a:xfrm>
          <a:prstGeom prst="rect">
            <a:avLst/>
          </a:prstGeom>
          <a:noFill/>
          <a:ln/>
        </p:spPr>
        <p:txBody>
          <a:bodyPr wrap="square" rtlCol="0" anchor="ctr"/>
          <a:lstStyle/>
          <a:p>
            <a:pPr marL="0" indent="0" algn="ctr">
              <a:buNone/>
            </a:pPr>
            <a:r>
              <a:rPr lang="en-US" sz="900" dirty="0">
                <a:solidFill>
                  <a:srgbClr val="51606A"/>
                </a:solidFill>
              </a:rPr>
              <a:t>Students can begin building skills without waiting years.</a:t>
            </a:r>
            <a:endParaRPr lang="en-US" sz="900" dirty="0"/>
          </a:p>
        </p:txBody>
      </p:sp>
      <p:sp>
        <p:nvSpPr>
          <p:cNvPr id="24" name="Shape 22"/>
          <p:cNvSpPr/>
          <p:nvPr/>
        </p:nvSpPr>
        <p:spPr>
          <a:xfrm>
            <a:off x="4389120" y="3931920"/>
            <a:ext cx="3291840" cy="822960"/>
          </a:xfrm>
          <a:prstGeom prst="roundRect">
            <a:avLst/>
          </a:prstGeom>
          <a:solidFill>
            <a:srgbClr val="F2B544"/>
          </a:solidFill>
          <a:ln w="12700">
            <a:solidFill>
              <a:srgbClr val="F2B544"/>
            </a:solidFill>
            <a:prstDash val="solid"/>
          </a:ln>
        </p:spPr>
        <p:txBody>
          <a:bodyPr/>
          <a:lstStyle/>
          <a:p>
            <a:endParaRPr lang="en-US"/>
          </a:p>
        </p:txBody>
      </p:sp>
      <p:sp>
        <p:nvSpPr>
          <p:cNvPr id="25" name="Text 23"/>
          <p:cNvSpPr/>
          <p:nvPr/>
        </p:nvSpPr>
        <p:spPr>
          <a:xfrm>
            <a:off x="4480560" y="4069080"/>
            <a:ext cx="3108960" cy="0"/>
          </a:xfrm>
          <a:prstGeom prst="rect">
            <a:avLst/>
          </a:prstGeom>
          <a:noFill/>
          <a:ln/>
        </p:spPr>
        <p:txBody>
          <a:bodyPr wrap="square" rtlCol="0" anchor="ctr"/>
          <a:lstStyle/>
          <a:p>
            <a:pPr marL="0" indent="0" algn="ctr">
              <a:buNone/>
            </a:pPr>
            <a:r>
              <a:rPr lang="en-US" sz="1400" b="1" dirty="0">
                <a:solidFill>
                  <a:srgbClr val="FFFFFF"/>
                </a:solidFill>
              </a:rPr>
              <a:t>EARN WHILE YOU LEARN</a:t>
            </a:r>
            <a:endParaRPr lang="en-US" sz="1400" dirty="0"/>
          </a:p>
        </p:txBody>
      </p:sp>
      <p:sp>
        <p:nvSpPr>
          <p:cNvPr id="26" name="Text 24"/>
          <p:cNvSpPr/>
          <p:nvPr/>
        </p:nvSpPr>
        <p:spPr>
          <a:xfrm>
            <a:off x="4389120" y="4800600"/>
            <a:ext cx="3291840" cy="457200"/>
          </a:xfrm>
          <a:prstGeom prst="rect">
            <a:avLst/>
          </a:prstGeom>
          <a:noFill/>
          <a:ln/>
        </p:spPr>
        <p:txBody>
          <a:bodyPr wrap="square" rtlCol="0" anchor="ctr"/>
          <a:lstStyle/>
          <a:p>
            <a:pPr marL="0" indent="0" algn="ctr">
              <a:buNone/>
            </a:pPr>
            <a:r>
              <a:rPr lang="en-US" sz="900" dirty="0">
                <a:solidFill>
                  <a:srgbClr val="51606A"/>
                </a:solidFill>
              </a:rPr>
              <a:t>Flexible pathways support work and family goals.</a:t>
            </a:r>
            <a:endParaRPr lang="en-US" sz="900" dirty="0"/>
          </a:p>
        </p:txBody>
      </p:sp>
      <p:sp>
        <p:nvSpPr>
          <p:cNvPr id="27" name="Shape 25"/>
          <p:cNvSpPr/>
          <p:nvPr/>
        </p:nvSpPr>
        <p:spPr>
          <a:xfrm>
            <a:off x="8138160" y="3931920"/>
            <a:ext cx="3291840" cy="822960"/>
          </a:xfrm>
          <a:prstGeom prst="roundRect">
            <a:avLst/>
          </a:prstGeom>
          <a:solidFill>
            <a:srgbClr val="2F855A"/>
          </a:solidFill>
          <a:ln w="12700">
            <a:solidFill>
              <a:srgbClr val="2F855A"/>
            </a:solidFill>
            <a:prstDash val="solid"/>
          </a:ln>
        </p:spPr>
        <p:txBody>
          <a:bodyPr/>
          <a:lstStyle/>
          <a:p>
            <a:endParaRPr lang="en-US"/>
          </a:p>
        </p:txBody>
      </p:sp>
      <p:sp>
        <p:nvSpPr>
          <p:cNvPr id="28" name="Text 26"/>
          <p:cNvSpPr/>
          <p:nvPr/>
        </p:nvSpPr>
        <p:spPr>
          <a:xfrm>
            <a:off x="8229600" y="4069080"/>
            <a:ext cx="3108960" cy="0"/>
          </a:xfrm>
          <a:prstGeom prst="rect">
            <a:avLst/>
          </a:prstGeom>
          <a:noFill/>
          <a:ln/>
        </p:spPr>
        <p:txBody>
          <a:bodyPr wrap="square" rtlCol="0" anchor="ctr"/>
          <a:lstStyle/>
          <a:p>
            <a:pPr marL="0" indent="0" algn="ctr">
              <a:buNone/>
            </a:pPr>
            <a:r>
              <a:rPr lang="en-US" sz="1400" b="1" dirty="0">
                <a:solidFill>
                  <a:srgbClr val="FFFFFF"/>
                </a:solidFill>
              </a:rPr>
              <a:t>KEEP ADVANCING</a:t>
            </a:r>
            <a:endParaRPr lang="en-US" sz="1400" dirty="0"/>
          </a:p>
        </p:txBody>
      </p:sp>
      <p:sp>
        <p:nvSpPr>
          <p:cNvPr id="29" name="Text 27"/>
          <p:cNvSpPr/>
          <p:nvPr/>
        </p:nvSpPr>
        <p:spPr>
          <a:xfrm>
            <a:off x="8138160" y="4800600"/>
            <a:ext cx="3291840" cy="457200"/>
          </a:xfrm>
          <a:prstGeom prst="rect">
            <a:avLst/>
          </a:prstGeom>
          <a:noFill/>
          <a:ln/>
        </p:spPr>
        <p:txBody>
          <a:bodyPr wrap="square" rtlCol="0" anchor="ctr"/>
          <a:lstStyle/>
          <a:p>
            <a:pPr marL="0" indent="0" algn="ctr">
              <a:buNone/>
            </a:pPr>
            <a:r>
              <a:rPr lang="en-US" sz="900" dirty="0">
                <a:solidFill>
                  <a:srgbClr val="51606A"/>
                </a:solidFill>
              </a:rPr>
              <a:t>Credentials stack without starting over.</a:t>
            </a:r>
            <a:endParaRPr lang="en-US" sz="900" dirty="0"/>
          </a:p>
        </p:txBody>
      </p:sp>
      <p:sp>
        <p:nvSpPr>
          <p:cNvPr id="30" name="Shape 28"/>
          <p:cNvSpPr/>
          <p:nvPr/>
        </p:nvSpPr>
        <p:spPr>
          <a:xfrm>
            <a:off x="548640" y="5669280"/>
            <a:ext cx="10972800" cy="548640"/>
          </a:xfrm>
          <a:prstGeom prst="roundRect">
            <a:avLst/>
          </a:prstGeom>
          <a:solidFill>
            <a:srgbClr val="12A6A6"/>
          </a:solidFill>
          <a:ln w="12700">
            <a:solidFill>
              <a:srgbClr val="12A6A6"/>
            </a:solidFill>
            <a:prstDash val="solid"/>
          </a:ln>
        </p:spPr>
        <p:txBody>
          <a:bodyPr/>
          <a:lstStyle/>
          <a:p>
            <a:endParaRPr lang="en-US"/>
          </a:p>
        </p:txBody>
      </p:sp>
      <p:sp>
        <p:nvSpPr>
          <p:cNvPr id="31" name="Text 29"/>
          <p:cNvSpPr/>
          <p:nvPr/>
        </p:nvSpPr>
        <p:spPr>
          <a:xfrm>
            <a:off x="731520" y="5815584"/>
            <a:ext cx="10607040" cy="0"/>
          </a:xfrm>
          <a:prstGeom prst="rect">
            <a:avLst/>
          </a:prstGeom>
          <a:noFill/>
          <a:ln/>
        </p:spPr>
        <p:txBody>
          <a:bodyPr wrap="square" rtlCol="0" anchor="ctr"/>
          <a:lstStyle/>
          <a:p>
            <a:pPr marL="0" indent="0" algn="ctr">
              <a:buNone/>
            </a:pPr>
            <a:r>
              <a:rPr lang="en-US" sz="1600" b="1" dirty="0">
                <a:solidFill>
                  <a:srgbClr val="FFFFFF"/>
                </a:solidFill>
              </a:rPr>
              <a:t>Students can enter, build skills, earn credentials, and continue advancing without starting over.</a:t>
            </a:r>
            <a:endParaRPr lang="en-US" sz="1600" dirty="0"/>
          </a:p>
        </p:txBody>
      </p:sp>
    </p:spTree>
    <p:extLst>
      <p:ext uri="{BB962C8B-B14F-4D97-AF65-F5344CB8AC3E}">
        <p14:creationId xmlns:p14="http://schemas.microsoft.com/office/powerpoint/2010/main" val="2724505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1362777"/>
            <a:ext cx="8778240" cy="438912"/>
          </a:xfrm>
          <a:prstGeom prst="rect">
            <a:avLst/>
          </a:prstGeom>
          <a:noFill/>
          <a:ln/>
        </p:spPr>
        <p:txBody>
          <a:bodyPr wrap="square" lIns="254" tIns="254" rIns="254" bIns="254" rtlCol="0" anchor="ctr">
            <a:normAutofit/>
          </a:bodyPr>
          <a:lstStyle/>
          <a:p>
            <a:pPr marL="0" indent="0">
              <a:buNone/>
            </a:pPr>
            <a:r>
              <a:rPr lang="en-US" sz="2600" b="1" dirty="0">
                <a:solidFill>
                  <a:srgbClr val="12324A"/>
                </a:solidFill>
              </a:rPr>
              <a:t>Session Description</a:t>
            </a:r>
            <a:endParaRPr lang="en-US" sz="2600" dirty="0"/>
          </a:p>
        </p:txBody>
      </p:sp>
      <p:sp>
        <p:nvSpPr>
          <p:cNvPr id="4" name="Shape 2"/>
          <p:cNvSpPr/>
          <p:nvPr/>
        </p:nvSpPr>
        <p:spPr>
          <a:xfrm>
            <a:off x="725904" y="2386022"/>
            <a:ext cx="10745404" cy="715079"/>
          </a:xfrm>
          <a:prstGeom prst="roundRect">
            <a:avLst>
              <a:gd name="adj" fmla="val 3404"/>
            </a:avLst>
          </a:prstGeom>
          <a:solidFill>
            <a:srgbClr val="FFFFFF"/>
          </a:solidFill>
          <a:ln w="8890">
            <a:solidFill>
              <a:srgbClr val="DDE7ED"/>
            </a:solidFill>
            <a:prstDash val="solid"/>
          </a:ln>
          <a:effectLst>
            <a:outerShdw blurRad="12700" dist="5080" dir="2700000" algn="bl" rotWithShape="0">
              <a:srgbClr val="000000">
                <a:alpha val="9000"/>
              </a:srgbClr>
            </a:outerShdw>
          </a:effectLst>
        </p:spPr>
        <p:txBody>
          <a:bodyPr/>
          <a:lstStyle/>
          <a:p>
            <a:endParaRPr lang="en-US"/>
          </a:p>
        </p:txBody>
      </p:sp>
      <p:sp>
        <p:nvSpPr>
          <p:cNvPr id="5" name="Text 3"/>
          <p:cNvSpPr/>
          <p:nvPr/>
        </p:nvSpPr>
        <p:spPr>
          <a:xfrm>
            <a:off x="730076" y="1915427"/>
            <a:ext cx="10506456" cy="292608"/>
          </a:xfrm>
          <a:prstGeom prst="rect">
            <a:avLst/>
          </a:prstGeom>
          <a:noFill/>
          <a:ln/>
        </p:spPr>
        <p:txBody>
          <a:bodyPr wrap="square" lIns="127" tIns="127" rIns="127" bIns="127" rtlCol="0" anchor="ctr">
            <a:normAutofit/>
          </a:bodyPr>
          <a:lstStyle/>
          <a:p>
            <a:pPr marL="0" indent="0">
              <a:buNone/>
            </a:pPr>
            <a:r>
              <a:rPr lang="en-US" sz="1600" b="1" dirty="0">
                <a:solidFill>
                  <a:srgbClr val="0E8C89"/>
                </a:solidFill>
              </a:rPr>
              <a:t>Description</a:t>
            </a:r>
            <a:endParaRPr lang="en-US" sz="1600" dirty="0"/>
          </a:p>
        </p:txBody>
      </p:sp>
      <p:sp>
        <p:nvSpPr>
          <p:cNvPr id="6" name="Text 4"/>
          <p:cNvSpPr/>
          <p:nvPr/>
        </p:nvSpPr>
        <p:spPr>
          <a:xfrm>
            <a:off x="730076" y="2396209"/>
            <a:ext cx="10506456" cy="1399032"/>
          </a:xfrm>
          <a:prstGeom prst="rect">
            <a:avLst/>
          </a:prstGeom>
          <a:noFill/>
          <a:ln/>
        </p:spPr>
        <p:txBody>
          <a:bodyPr wrap="square" lIns="254" tIns="254" rIns="254" bIns="254" rtlCol="0" anchor="ctr">
            <a:normAutofit/>
          </a:bodyPr>
          <a:lstStyle/>
          <a:p>
            <a:pPr marL="0" indent="0">
              <a:buNone/>
            </a:pPr>
            <a:r>
              <a:rPr lang="en-US" sz="1500" dirty="0">
                <a:solidFill>
                  <a:srgbClr val="1D2730"/>
                </a:solidFill>
              </a:rPr>
              <a:t>Adult and multilingual learners bring caregiving experience, motivation, and community strengths, but the pathway into Early Childhood Education can be hard to see and harder to navigate. This Make It Better Plan creates a clearer, more equitable pathway by making ECE credentials, costs, wages, financial supports, language supports, and next steps transparent before students commit time and money. The plan uses warm handoffs, student voice, and term-based equity data to reduce barriers and improve informed choice, persistence, belonging, and advancement. ECE is the pilot pathway, with a model that can later scale to other workforce credentials.</a:t>
            </a:r>
            <a:endParaRPr lang="en-US" sz="1500" dirty="0"/>
          </a:p>
        </p:txBody>
      </p:sp>
      <p:sp>
        <p:nvSpPr>
          <p:cNvPr id="7" name="Shape 5"/>
          <p:cNvSpPr/>
          <p:nvPr/>
        </p:nvSpPr>
        <p:spPr>
          <a:xfrm>
            <a:off x="930041" y="4723437"/>
            <a:ext cx="2194560" cy="502920"/>
          </a:xfrm>
          <a:prstGeom prst="roundRect">
            <a:avLst>
              <a:gd name="adj" fmla="val 14545"/>
            </a:avLst>
          </a:prstGeom>
          <a:solidFill>
            <a:srgbClr val="12324A"/>
          </a:solidFill>
          <a:ln w="12700">
            <a:solidFill>
              <a:srgbClr val="12324A"/>
            </a:solidFill>
            <a:prstDash val="solid"/>
          </a:ln>
        </p:spPr>
        <p:txBody>
          <a:bodyPr/>
          <a:lstStyle/>
          <a:p>
            <a:endParaRPr lang="en-US"/>
          </a:p>
        </p:txBody>
      </p:sp>
      <p:sp>
        <p:nvSpPr>
          <p:cNvPr id="8" name="Text 6"/>
          <p:cNvSpPr/>
          <p:nvPr/>
        </p:nvSpPr>
        <p:spPr>
          <a:xfrm>
            <a:off x="1003193" y="4776537"/>
            <a:ext cx="2048256" cy="39319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rPr>
              <a:t>Issue</a:t>
            </a:r>
            <a:endParaRPr lang="en-US" sz="1500" dirty="0"/>
          </a:p>
        </p:txBody>
      </p:sp>
      <p:sp>
        <p:nvSpPr>
          <p:cNvPr id="9" name="Shape 7"/>
          <p:cNvSpPr/>
          <p:nvPr/>
        </p:nvSpPr>
        <p:spPr>
          <a:xfrm>
            <a:off x="3730752" y="4723437"/>
            <a:ext cx="2194560" cy="502920"/>
          </a:xfrm>
          <a:prstGeom prst="roundRect">
            <a:avLst>
              <a:gd name="adj" fmla="val 14545"/>
            </a:avLst>
          </a:prstGeom>
          <a:solidFill>
            <a:srgbClr val="0E8C89"/>
          </a:solidFill>
          <a:ln w="12700">
            <a:solidFill>
              <a:srgbClr val="0E8C89"/>
            </a:solidFill>
            <a:prstDash val="solid"/>
          </a:ln>
        </p:spPr>
        <p:txBody>
          <a:bodyPr/>
          <a:lstStyle/>
          <a:p>
            <a:endParaRPr lang="en-US"/>
          </a:p>
        </p:txBody>
      </p:sp>
      <p:sp>
        <p:nvSpPr>
          <p:cNvPr id="10" name="Text 8"/>
          <p:cNvSpPr/>
          <p:nvPr/>
        </p:nvSpPr>
        <p:spPr>
          <a:xfrm>
            <a:off x="3733720" y="4776537"/>
            <a:ext cx="2048256" cy="39319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rPr>
              <a:t>Equity Response</a:t>
            </a:r>
            <a:endParaRPr lang="en-US" sz="1500" dirty="0"/>
          </a:p>
        </p:txBody>
      </p:sp>
      <p:sp>
        <p:nvSpPr>
          <p:cNvPr id="11" name="Shape 9"/>
          <p:cNvSpPr/>
          <p:nvPr/>
        </p:nvSpPr>
        <p:spPr>
          <a:xfrm>
            <a:off x="6510528" y="4723437"/>
            <a:ext cx="2194560" cy="502920"/>
          </a:xfrm>
          <a:prstGeom prst="roundRect">
            <a:avLst>
              <a:gd name="adj" fmla="val 14545"/>
            </a:avLst>
          </a:prstGeom>
          <a:solidFill>
            <a:srgbClr val="2F855A"/>
          </a:solidFill>
          <a:ln w="12700">
            <a:solidFill>
              <a:srgbClr val="2F855A"/>
            </a:solidFill>
            <a:prstDash val="solid"/>
          </a:ln>
        </p:spPr>
        <p:txBody>
          <a:bodyPr/>
          <a:lstStyle/>
          <a:p>
            <a:endParaRPr lang="en-US"/>
          </a:p>
        </p:txBody>
      </p:sp>
      <p:sp>
        <p:nvSpPr>
          <p:cNvPr id="12" name="Text 10"/>
          <p:cNvSpPr/>
          <p:nvPr/>
        </p:nvSpPr>
        <p:spPr>
          <a:xfrm>
            <a:off x="6663891" y="4776537"/>
            <a:ext cx="2048256" cy="39319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rPr>
              <a:t>Outcome</a:t>
            </a:r>
            <a:endParaRPr lang="en-US" sz="1500" dirty="0"/>
          </a:p>
        </p:txBody>
      </p:sp>
      <p:sp>
        <p:nvSpPr>
          <p:cNvPr id="13" name="Shape 11"/>
          <p:cNvSpPr/>
          <p:nvPr/>
        </p:nvSpPr>
        <p:spPr>
          <a:xfrm>
            <a:off x="3226067" y="4852336"/>
            <a:ext cx="329184" cy="256032"/>
          </a:xfrm>
          <a:prstGeom prst="rightArrow">
            <a:avLst/>
          </a:prstGeom>
          <a:solidFill>
            <a:srgbClr val="5B6770"/>
          </a:solidFill>
          <a:ln w="12700">
            <a:solidFill>
              <a:srgbClr val="5B6770"/>
            </a:solidFill>
            <a:prstDash val="solid"/>
          </a:ln>
        </p:spPr>
        <p:txBody>
          <a:bodyPr/>
          <a:lstStyle/>
          <a:p>
            <a:endParaRPr lang="en-US"/>
          </a:p>
        </p:txBody>
      </p:sp>
      <p:sp>
        <p:nvSpPr>
          <p:cNvPr id="14" name="Shape 12"/>
          <p:cNvSpPr/>
          <p:nvPr/>
        </p:nvSpPr>
        <p:spPr>
          <a:xfrm>
            <a:off x="6066884" y="4852336"/>
            <a:ext cx="329184" cy="256032"/>
          </a:xfrm>
          <a:prstGeom prst="rightArrow">
            <a:avLst/>
          </a:prstGeom>
          <a:solidFill>
            <a:srgbClr val="5B6770"/>
          </a:solidFill>
          <a:ln w="12700">
            <a:solidFill>
              <a:srgbClr val="5B6770"/>
            </a:solidFill>
            <a:prstDash val="solid"/>
          </a:ln>
        </p:spPr>
        <p:txBody>
          <a:bodyPr/>
          <a:lstStyle/>
          <a:p>
            <a:endParaRPr lang="en-US"/>
          </a:p>
        </p:txBody>
      </p:sp>
      <p:sp>
        <p:nvSpPr>
          <p:cNvPr id="15" name="Text 13"/>
          <p:cNvSpPr/>
          <p:nvPr/>
        </p:nvSpPr>
        <p:spPr>
          <a:xfrm>
            <a:off x="728472" y="5353594"/>
            <a:ext cx="2514600" cy="685800"/>
          </a:xfrm>
          <a:prstGeom prst="rect">
            <a:avLst/>
          </a:prstGeom>
          <a:noFill/>
          <a:ln/>
        </p:spPr>
        <p:txBody>
          <a:bodyPr wrap="square" lIns="91440" tIns="45720" rIns="91440" bIns="45720" rtlCol="0" anchor="ctr">
            <a:normAutofit/>
          </a:bodyPr>
          <a:lstStyle/>
          <a:p>
            <a:pPr marL="0" indent="0" algn="ctr">
              <a:buNone/>
            </a:pPr>
            <a:r>
              <a:rPr lang="en-US" sz="1400" dirty="0">
                <a:solidFill>
                  <a:srgbClr val="1D2730"/>
                </a:solidFill>
                <a:latin typeface="Arial"/>
                <a:ea typeface="ＭＳ Ｐゴシック"/>
              </a:rPr>
              <a:t>Unclear systems create unequal burdens.</a:t>
            </a:r>
            <a:endParaRPr lang="en-US" sz="1400">
              <a:latin typeface="Arial"/>
              <a:ea typeface="ＭＳ Ｐゴシック"/>
            </a:endParaRPr>
          </a:p>
        </p:txBody>
      </p:sp>
      <p:sp>
        <p:nvSpPr>
          <p:cNvPr id="16" name="Text 14"/>
          <p:cNvSpPr/>
          <p:nvPr/>
        </p:nvSpPr>
        <p:spPr>
          <a:xfrm>
            <a:off x="3391541" y="5441082"/>
            <a:ext cx="2874745" cy="506529"/>
          </a:xfrm>
          <a:prstGeom prst="rect">
            <a:avLst/>
          </a:prstGeom>
          <a:noFill/>
          <a:ln/>
        </p:spPr>
        <p:txBody>
          <a:bodyPr wrap="square" rtlCol="0" anchor="ctr">
            <a:normAutofit fontScale="92500" lnSpcReduction="10000"/>
          </a:bodyPr>
          <a:lstStyle/>
          <a:p>
            <a:pPr marL="0" indent="0" algn="ctr">
              <a:buNone/>
            </a:pPr>
            <a:r>
              <a:rPr lang="en-US" sz="1500" dirty="0">
                <a:solidFill>
                  <a:srgbClr val="1D2730"/>
                </a:solidFill>
              </a:rPr>
              <a:t>Design the pathway so students do not have to figure it out alone.</a:t>
            </a:r>
            <a:endParaRPr lang="en-US" sz="1500" dirty="0"/>
          </a:p>
        </p:txBody>
      </p:sp>
      <p:sp>
        <p:nvSpPr>
          <p:cNvPr id="17" name="Text 15"/>
          <p:cNvSpPr/>
          <p:nvPr/>
        </p:nvSpPr>
        <p:spPr>
          <a:xfrm>
            <a:off x="6230914" y="5350844"/>
            <a:ext cx="2743200" cy="777240"/>
          </a:xfrm>
          <a:prstGeom prst="rect">
            <a:avLst/>
          </a:prstGeom>
          <a:noFill/>
          <a:ln/>
        </p:spPr>
        <p:txBody>
          <a:bodyPr wrap="square" lIns="91440" tIns="45720" rIns="91440" bIns="45720" rtlCol="0" anchor="ctr">
            <a:normAutofit/>
          </a:bodyPr>
          <a:lstStyle/>
          <a:p>
            <a:pPr marL="0" indent="0" algn="ctr">
              <a:buNone/>
            </a:pPr>
            <a:r>
              <a:rPr lang="en-US" sz="1400" dirty="0">
                <a:solidFill>
                  <a:srgbClr val="1D2730"/>
                </a:solidFill>
                <a:latin typeface="Arial"/>
                <a:ea typeface="ＭＳ Ｐゴシック"/>
              </a:rPr>
              <a:t>Students make confident, supported choices that lead to mobility.</a:t>
            </a:r>
            <a:endParaRPr lang="en-US" sz="1400">
              <a:latin typeface="Arial"/>
              <a:ea typeface="ＭＳ Ｐゴシック"/>
            </a:endParaRPr>
          </a:p>
        </p:txBody>
      </p:sp>
      <p:sp>
        <p:nvSpPr>
          <p:cNvPr id="18" name="Shape 16"/>
          <p:cNvSpPr/>
          <p:nvPr/>
        </p:nvSpPr>
        <p:spPr>
          <a:xfrm>
            <a:off x="502920" y="6519672"/>
            <a:ext cx="11155680" cy="0"/>
          </a:xfrm>
          <a:prstGeom prst="line">
            <a:avLst/>
          </a:prstGeom>
          <a:noFill/>
          <a:ln w="12700">
            <a:solidFill>
              <a:srgbClr val="D7E2E8"/>
            </a:solidFill>
            <a:prstDash val="solid"/>
          </a:ln>
        </p:spPr>
        <p:txBody>
          <a:bodyPr/>
          <a:lstStyle/>
          <a:p>
            <a:endParaRPr lang="en-US"/>
          </a:p>
        </p:txBody>
      </p:sp>
      <p:sp>
        <p:nvSpPr>
          <p:cNvPr id="19" name="Text 17"/>
          <p:cNvSpPr/>
          <p:nvPr/>
        </p:nvSpPr>
        <p:spPr>
          <a:xfrm>
            <a:off x="502920" y="6601968"/>
            <a:ext cx="9875520" cy="164592"/>
          </a:xfrm>
          <a:prstGeom prst="rect">
            <a:avLst/>
          </a:prstGeom>
          <a:noFill/>
          <a:ln/>
        </p:spPr>
        <p:txBody>
          <a:bodyPr wrap="square" lIns="0" tIns="0" rIns="0" bIns="0" rtlCol="0" anchor="ctr"/>
          <a:lstStyle/>
          <a:p>
            <a:pPr marL="0" indent="0">
              <a:buNone/>
            </a:pPr>
            <a:r>
              <a:rPr lang="en-US" sz="750" dirty="0">
                <a:solidFill>
                  <a:srgbClr val="5B6770"/>
                </a:solidFill>
              </a:rPr>
              <a:t>Make It Better Plan | Equity-Centered Early Childhood Education Pathway</a:t>
            </a:r>
            <a:endParaRPr lang="en-US" sz="750" dirty="0"/>
          </a:p>
        </p:txBody>
      </p:sp>
      <p:sp>
        <p:nvSpPr>
          <p:cNvPr id="20" name="Text 18"/>
          <p:cNvSpPr/>
          <p:nvPr/>
        </p:nvSpPr>
        <p:spPr>
          <a:xfrm>
            <a:off x="11475720" y="6565392"/>
            <a:ext cx="228600" cy="182880"/>
          </a:xfrm>
          <a:prstGeom prst="rect">
            <a:avLst/>
          </a:prstGeom>
          <a:noFill/>
          <a:ln/>
        </p:spPr>
        <p:txBody>
          <a:bodyPr wrap="square" lIns="0" tIns="0" rIns="0" bIns="0" rtlCol="0" anchor="ctr"/>
          <a:lstStyle/>
          <a:p>
            <a:pPr marL="0" indent="0" algn="r">
              <a:buNone/>
            </a:pPr>
            <a:r>
              <a:rPr lang="en-US" sz="800" dirty="0">
                <a:solidFill>
                  <a:srgbClr val="5B6770"/>
                </a:solidFill>
              </a:rPr>
              <a:t>2</a:t>
            </a:r>
            <a:endParaRPr lang="en-US" sz="800" dirty="0"/>
          </a:p>
        </p:txBody>
      </p:sp>
    </p:spTree>
    <p:extLst>
      <p:ext uri="{BB962C8B-B14F-4D97-AF65-F5344CB8AC3E}">
        <p14:creationId xmlns:p14="http://schemas.microsoft.com/office/powerpoint/2010/main" val="599136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
    <p:bg>
      <p:bgPr>
        <a:solidFill>
          <a:srgbClr val="EAF4F7"/>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EAF4F7"/>
          </a:solidFill>
          <a:ln w="12700">
            <a:solidFill>
              <a:srgbClr val="EAF4F7"/>
            </a:solidFill>
            <a:prstDash val="solid"/>
          </a:ln>
        </p:spPr>
        <p:txBody>
          <a:bodyPr/>
          <a:lstStyle/>
          <a:p>
            <a:endParaRPr lang="en-US"/>
          </a:p>
        </p:txBody>
      </p:sp>
      <p:sp>
        <p:nvSpPr>
          <p:cNvPr id="3" name="Shape 1"/>
          <p:cNvSpPr/>
          <p:nvPr/>
        </p:nvSpPr>
        <p:spPr>
          <a:xfrm>
            <a:off x="0" y="0"/>
            <a:ext cx="201168" cy="6858000"/>
          </a:xfrm>
          <a:prstGeom prst="rect">
            <a:avLst/>
          </a:prstGeom>
          <a:solidFill>
            <a:srgbClr val="0E8C89"/>
          </a:solidFill>
          <a:ln w="12700">
            <a:solidFill>
              <a:srgbClr val="0E8C89"/>
            </a:solidFill>
            <a:prstDash val="solid"/>
          </a:ln>
        </p:spPr>
        <p:txBody>
          <a:bodyPr/>
          <a:lstStyle/>
          <a:p>
            <a:endParaRPr lang="en-US"/>
          </a:p>
        </p:txBody>
      </p:sp>
      <p:sp>
        <p:nvSpPr>
          <p:cNvPr id="4" name="Shape 2"/>
          <p:cNvSpPr/>
          <p:nvPr/>
        </p:nvSpPr>
        <p:spPr>
          <a:xfrm>
            <a:off x="201168" y="0"/>
            <a:ext cx="109728" cy="6858000"/>
          </a:xfrm>
          <a:prstGeom prst="rect">
            <a:avLst/>
          </a:prstGeom>
          <a:solidFill>
            <a:srgbClr val="F2B544"/>
          </a:solidFill>
          <a:ln w="12700">
            <a:solidFill>
              <a:srgbClr val="F2B544"/>
            </a:solidFill>
            <a:prstDash val="solid"/>
          </a:ln>
        </p:spPr>
        <p:txBody>
          <a:bodyPr/>
          <a:lstStyle/>
          <a:p>
            <a:endParaRPr lang="en-US"/>
          </a:p>
        </p:txBody>
      </p:sp>
      <p:sp>
        <p:nvSpPr>
          <p:cNvPr id="5" name="Text 3"/>
          <p:cNvSpPr/>
          <p:nvPr/>
        </p:nvSpPr>
        <p:spPr>
          <a:xfrm>
            <a:off x="777240" y="960120"/>
            <a:ext cx="7315200" cy="640080"/>
          </a:xfrm>
          <a:prstGeom prst="rect">
            <a:avLst/>
          </a:prstGeom>
          <a:noFill/>
          <a:ln/>
        </p:spPr>
        <p:txBody>
          <a:bodyPr wrap="square" lIns="0" tIns="0" rIns="0" bIns="0" rtlCol="0" anchor="ctr">
            <a:normAutofit/>
          </a:bodyPr>
          <a:lstStyle/>
          <a:p>
            <a:pPr marL="0" indent="0">
              <a:buNone/>
            </a:pPr>
            <a:r>
              <a:rPr lang="en-US" sz="4200" b="1" dirty="0">
                <a:solidFill>
                  <a:srgbClr val="12324A"/>
                </a:solidFill>
              </a:rPr>
              <a:t>Pathways That Connect</a:t>
            </a:r>
            <a:endParaRPr lang="en-US" sz="4200" dirty="0"/>
          </a:p>
        </p:txBody>
      </p:sp>
      <p:sp>
        <p:nvSpPr>
          <p:cNvPr id="6" name="Text 4"/>
          <p:cNvSpPr/>
          <p:nvPr/>
        </p:nvSpPr>
        <p:spPr>
          <a:xfrm>
            <a:off x="844731" y="1715589"/>
            <a:ext cx="8950234" cy="433251"/>
          </a:xfrm>
          <a:prstGeom prst="rect">
            <a:avLst/>
          </a:prstGeom>
          <a:noFill/>
          <a:ln/>
        </p:spPr>
        <p:txBody>
          <a:bodyPr wrap="square" lIns="0" tIns="0" rIns="0" bIns="0" rtlCol="0" anchor="ctr">
            <a:normAutofit/>
          </a:bodyPr>
          <a:lstStyle/>
          <a:p>
            <a:pPr marL="0" indent="0">
              <a:buNone/>
            </a:pPr>
            <a:r>
              <a:rPr lang="en-US" sz="2000" b="1" dirty="0">
                <a:solidFill>
                  <a:srgbClr val="0E8C89"/>
                </a:solidFill>
              </a:rPr>
              <a:t>An Equity-Centered Make It Better Plan for Early Childhood Education</a:t>
            </a:r>
            <a:endParaRPr lang="en-US" sz="2000" dirty="0"/>
          </a:p>
        </p:txBody>
      </p:sp>
      <p:sp>
        <p:nvSpPr>
          <p:cNvPr id="7" name="Text 5"/>
          <p:cNvSpPr/>
          <p:nvPr/>
        </p:nvSpPr>
        <p:spPr>
          <a:xfrm>
            <a:off x="841248" y="2331720"/>
            <a:ext cx="7498080" cy="749808"/>
          </a:xfrm>
          <a:prstGeom prst="rect">
            <a:avLst/>
          </a:prstGeom>
          <a:noFill/>
          <a:ln/>
        </p:spPr>
        <p:txBody>
          <a:bodyPr wrap="square" lIns="127" tIns="127" rIns="127" bIns="127" rtlCol="0" anchor="ctr">
            <a:normAutofit/>
          </a:bodyPr>
          <a:lstStyle/>
          <a:p>
            <a:pPr marL="0" indent="0">
              <a:buNone/>
            </a:pPr>
            <a:r>
              <a:rPr lang="en-US" sz="1700" dirty="0">
                <a:solidFill>
                  <a:srgbClr val="1D2730"/>
                </a:solidFill>
                <a:latin typeface="Arial"/>
                <a:ea typeface="ＭＳ Ｐゴシック"/>
              </a:rPr>
              <a:t>Helping adult learners see their options, understand tradeoffs, access support, and advance without navigating the system alone.</a:t>
            </a:r>
            <a:endParaRPr lang="en-US" sz="1700" dirty="0">
              <a:latin typeface="Arial"/>
              <a:ea typeface="ＭＳ Ｐゴシック"/>
            </a:endParaRPr>
          </a:p>
        </p:txBody>
      </p:sp>
      <p:sp>
        <p:nvSpPr>
          <p:cNvPr id="8" name="Shape 6"/>
          <p:cNvSpPr/>
          <p:nvPr/>
        </p:nvSpPr>
        <p:spPr>
          <a:xfrm>
            <a:off x="960992" y="3860075"/>
            <a:ext cx="1634161" cy="754597"/>
          </a:xfrm>
          <a:prstGeom prst="roundRect">
            <a:avLst>
              <a:gd name="adj" fmla="val 16667"/>
            </a:avLst>
          </a:prstGeom>
          <a:solidFill>
            <a:srgbClr val="12324A"/>
          </a:solidFill>
          <a:ln w="12700">
            <a:solidFill>
              <a:srgbClr val="12324A"/>
            </a:solidFill>
            <a:prstDash val="solid"/>
          </a:ln>
        </p:spPr>
        <p:txBody>
          <a:bodyPr/>
          <a:lstStyle/>
          <a:p>
            <a:endParaRPr lang="en-US"/>
          </a:p>
        </p:txBody>
      </p:sp>
      <p:sp>
        <p:nvSpPr>
          <p:cNvPr id="9" name="Text 7"/>
          <p:cNvSpPr/>
          <p:nvPr/>
        </p:nvSpPr>
        <p:spPr>
          <a:xfrm>
            <a:off x="1306286" y="4107397"/>
            <a:ext cx="932688" cy="329184"/>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rial"/>
                <a:ea typeface="ＭＳ Ｐゴシック"/>
              </a:rPr>
              <a:t>DISCOVER</a:t>
            </a:r>
            <a:endParaRPr lang="en-US" sz="1400">
              <a:latin typeface="Arial"/>
              <a:ea typeface="ＭＳ Ｐゴシック"/>
            </a:endParaRPr>
          </a:p>
        </p:txBody>
      </p:sp>
      <p:sp>
        <p:nvSpPr>
          <p:cNvPr id="11" name="Shape 9"/>
          <p:cNvSpPr/>
          <p:nvPr/>
        </p:nvSpPr>
        <p:spPr>
          <a:xfrm>
            <a:off x="3047566" y="3870961"/>
            <a:ext cx="1645048" cy="721939"/>
          </a:xfrm>
          <a:prstGeom prst="roundRect">
            <a:avLst>
              <a:gd name="adj" fmla="val 16667"/>
            </a:avLst>
          </a:prstGeom>
          <a:solidFill>
            <a:srgbClr val="0E8C89"/>
          </a:solidFill>
          <a:ln w="12700">
            <a:solidFill>
              <a:srgbClr val="0E8C89"/>
            </a:solidFill>
            <a:prstDash val="solid"/>
          </a:ln>
        </p:spPr>
        <p:txBody>
          <a:bodyPr/>
          <a:lstStyle/>
          <a:p>
            <a:endParaRPr lang="en-US"/>
          </a:p>
        </p:txBody>
      </p:sp>
      <p:sp>
        <p:nvSpPr>
          <p:cNvPr id="12" name="Text 10"/>
          <p:cNvSpPr/>
          <p:nvPr/>
        </p:nvSpPr>
        <p:spPr>
          <a:xfrm>
            <a:off x="3403746" y="4107398"/>
            <a:ext cx="932688" cy="329184"/>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rial"/>
                <a:ea typeface="ＭＳ Ｐゴシック"/>
              </a:rPr>
              <a:t>DECIDE</a:t>
            </a:r>
            <a:endParaRPr lang="en-US" sz="1400">
              <a:latin typeface="Arial"/>
              <a:ea typeface="ＭＳ Ｐゴシック"/>
            </a:endParaRPr>
          </a:p>
        </p:txBody>
      </p:sp>
      <p:sp>
        <p:nvSpPr>
          <p:cNvPr id="14" name="Shape 12"/>
          <p:cNvSpPr/>
          <p:nvPr/>
        </p:nvSpPr>
        <p:spPr>
          <a:xfrm>
            <a:off x="5155910" y="3870960"/>
            <a:ext cx="1688592" cy="721941"/>
          </a:xfrm>
          <a:prstGeom prst="roundRect">
            <a:avLst>
              <a:gd name="adj" fmla="val 16667"/>
            </a:avLst>
          </a:prstGeom>
          <a:solidFill>
            <a:srgbClr val="F2B544"/>
          </a:solidFill>
          <a:ln w="12700">
            <a:solidFill>
              <a:srgbClr val="F2B544"/>
            </a:solidFill>
            <a:prstDash val="solid"/>
          </a:ln>
        </p:spPr>
        <p:txBody>
          <a:bodyPr/>
          <a:lstStyle/>
          <a:p>
            <a:endParaRPr lang="en-US"/>
          </a:p>
        </p:txBody>
      </p:sp>
      <p:sp>
        <p:nvSpPr>
          <p:cNvPr id="15" name="Text 13"/>
          <p:cNvSpPr/>
          <p:nvPr/>
        </p:nvSpPr>
        <p:spPr>
          <a:xfrm>
            <a:off x="5533862" y="4107398"/>
            <a:ext cx="932688" cy="329184"/>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rial"/>
                <a:ea typeface="ＭＳ Ｐゴシック"/>
              </a:rPr>
              <a:t>ENTER</a:t>
            </a:r>
            <a:endParaRPr lang="en-US" sz="1400">
              <a:latin typeface="Arial"/>
              <a:ea typeface="ＭＳ Ｐゴシック"/>
            </a:endParaRPr>
          </a:p>
        </p:txBody>
      </p:sp>
      <p:sp>
        <p:nvSpPr>
          <p:cNvPr id="17" name="Shape 15"/>
          <p:cNvSpPr/>
          <p:nvPr/>
        </p:nvSpPr>
        <p:spPr>
          <a:xfrm>
            <a:off x="7296912" y="3870960"/>
            <a:ext cx="1612392" cy="721940"/>
          </a:xfrm>
          <a:prstGeom prst="roundRect">
            <a:avLst>
              <a:gd name="adj" fmla="val 16667"/>
            </a:avLst>
          </a:prstGeom>
          <a:solidFill>
            <a:srgbClr val="2F855A"/>
          </a:solidFill>
          <a:ln w="12700">
            <a:solidFill>
              <a:srgbClr val="2F855A"/>
            </a:solidFill>
            <a:prstDash val="solid"/>
          </a:ln>
        </p:spPr>
        <p:txBody>
          <a:bodyPr/>
          <a:lstStyle/>
          <a:p>
            <a:endParaRPr lang="en-US"/>
          </a:p>
        </p:txBody>
      </p:sp>
      <p:sp>
        <p:nvSpPr>
          <p:cNvPr id="18" name="Text 16"/>
          <p:cNvSpPr/>
          <p:nvPr/>
        </p:nvSpPr>
        <p:spPr>
          <a:xfrm>
            <a:off x="7631322" y="4107398"/>
            <a:ext cx="932688" cy="329184"/>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rial"/>
                <a:ea typeface="ＭＳ Ｐゴシック"/>
              </a:rPr>
              <a:t>PERSIST</a:t>
            </a:r>
            <a:endParaRPr lang="en-US" sz="1400">
              <a:latin typeface="Arial"/>
              <a:ea typeface="ＭＳ Ｐゴシック"/>
            </a:endParaRPr>
          </a:p>
        </p:txBody>
      </p:sp>
      <p:sp>
        <p:nvSpPr>
          <p:cNvPr id="19" name="Shape 17"/>
          <p:cNvSpPr/>
          <p:nvPr/>
        </p:nvSpPr>
        <p:spPr>
          <a:xfrm>
            <a:off x="8909304" y="4134830"/>
            <a:ext cx="457200" cy="304799"/>
          </a:xfrm>
          <a:prstGeom prst="rightArrow">
            <a:avLst/>
          </a:prstGeom>
          <a:solidFill>
            <a:srgbClr val="5B6770"/>
          </a:solidFill>
          <a:ln w="12700">
            <a:solidFill>
              <a:srgbClr val="5B6770"/>
            </a:solidFill>
            <a:prstDash val="solid"/>
          </a:ln>
        </p:spPr>
        <p:txBody>
          <a:bodyPr/>
          <a:lstStyle/>
          <a:p>
            <a:endParaRPr lang="en-US"/>
          </a:p>
        </p:txBody>
      </p:sp>
      <p:sp>
        <p:nvSpPr>
          <p:cNvPr id="20" name="Shape 18"/>
          <p:cNvSpPr/>
          <p:nvPr/>
        </p:nvSpPr>
        <p:spPr>
          <a:xfrm>
            <a:off x="9361715" y="3860074"/>
            <a:ext cx="1634163" cy="732826"/>
          </a:xfrm>
          <a:prstGeom prst="roundRect">
            <a:avLst>
              <a:gd name="adj" fmla="val 16667"/>
            </a:avLst>
          </a:prstGeom>
          <a:solidFill>
            <a:srgbClr val="34B7B1"/>
          </a:solidFill>
          <a:ln w="12700">
            <a:solidFill>
              <a:srgbClr val="34B7B1"/>
            </a:solidFill>
            <a:prstDash val="solid"/>
          </a:ln>
        </p:spPr>
        <p:txBody>
          <a:bodyPr/>
          <a:lstStyle/>
          <a:p>
            <a:endParaRPr lang="en-US"/>
          </a:p>
        </p:txBody>
      </p:sp>
      <p:sp>
        <p:nvSpPr>
          <p:cNvPr id="21" name="Text 19"/>
          <p:cNvSpPr/>
          <p:nvPr/>
        </p:nvSpPr>
        <p:spPr>
          <a:xfrm>
            <a:off x="9717895" y="4140055"/>
            <a:ext cx="932688" cy="252985"/>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rial"/>
                <a:ea typeface="ＭＳ Ｐゴシック"/>
              </a:rPr>
              <a:t>ADVANCE</a:t>
            </a:r>
            <a:endParaRPr lang="en-US" sz="1400">
              <a:latin typeface="Arial"/>
              <a:ea typeface="ＭＳ Ｐゴシック"/>
            </a:endParaRPr>
          </a:p>
        </p:txBody>
      </p:sp>
      <p:sp>
        <p:nvSpPr>
          <p:cNvPr id="25" name="Shape 23"/>
          <p:cNvSpPr/>
          <p:nvPr/>
        </p:nvSpPr>
        <p:spPr>
          <a:xfrm>
            <a:off x="502920" y="6519672"/>
            <a:ext cx="11155680" cy="0"/>
          </a:xfrm>
          <a:prstGeom prst="line">
            <a:avLst/>
          </a:prstGeom>
          <a:noFill/>
          <a:ln w="12700">
            <a:solidFill>
              <a:srgbClr val="D7E2E8"/>
            </a:solidFill>
            <a:prstDash val="solid"/>
          </a:ln>
        </p:spPr>
        <p:txBody>
          <a:bodyPr/>
          <a:lstStyle/>
          <a:p>
            <a:endParaRPr lang="en-US"/>
          </a:p>
        </p:txBody>
      </p:sp>
      <p:sp>
        <p:nvSpPr>
          <p:cNvPr id="26" name="Text 24"/>
          <p:cNvSpPr/>
          <p:nvPr/>
        </p:nvSpPr>
        <p:spPr>
          <a:xfrm>
            <a:off x="502920" y="6601968"/>
            <a:ext cx="9875520" cy="164592"/>
          </a:xfrm>
          <a:prstGeom prst="rect">
            <a:avLst/>
          </a:prstGeom>
          <a:noFill/>
          <a:ln/>
        </p:spPr>
        <p:txBody>
          <a:bodyPr wrap="square" lIns="0" tIns="0" rIns="0" bIns="0" rtlCol="0" anchor="ctr"/>
          <a:lstStyle/>
          <a:p>
            <a:pPr marL="0" indent="0">
              <a:buNone/>
            </a:pPr>
            <a:r>
              <a:rPr lang="en-US" sz="750" dirty="0">
                <a:solidFill>
                  <a:srgbClr val="5B6770"/>
                </a:solidFill>
              </a:rPr>
              <a:t>Make It Better Plan | Equity-Centered Early Childhood Education Pathway</a:t>
            </a:r>
            <a:endParaRPr lang="en-US" sz="750" dirty="0"/>
          </a:p>
        </p:txBody>
      </p:sp>
      <p:sp>
        <p:nvSpPr>
          <p:cNvPr id="27" name="Text 25"/>
          <p:cNvSpPr/>
          <p:nvPr/>
        </p:nvSpPr>
        <p:spPr>
          <a:xfrm>
            <a:off x="11475720" y="6565392"/>
            <a:ext cx="228600" cy="182880"/>
          </a:xfrm>
          <a:prstGeom prst="rect">
            <a:avLst/>
          </a:prstGeom>
          <a:noFill/>
          <a:ln/>
        </p:spPr>
        <p:txBody>
          <a:bodyPr wrap="square" lIns="0" tIns="0" rIns="0" bIns="0" rtlCol="0" anchor="ctr"/>
          <a:lstStyle/>
          <a:p>
            <a:pPr marL="0" indent="0" algn="r">
              <a:buNone/>
            </a:pPr>
            <a:r>
              <a:rPr lang="en-US" sz="800" dirty="0">
                <a:solidFill>
                  <a:srgbClr val="5B6770"/>
                </a:solidFill>
              </a:rPr>
              <a:t>1</a:t>
            </a:r>
            <a:endParaRPr lang="en-US" sz="800" dirty="0"/>
          </a:p>
        </p:txBody>
      </p:sp>
      <p:sp>
        <p:nvSpPr>
          <p:cNvPr id="28" name="Shape 17">
            <a:extLst>
              <a:ext uri="{FF2B5EF4-FFF2-40B4-BE49-F238E27FC236}">
                <a16:creationId xmlns:a16="http://schemas.microsoft.com/office/drawing/2014/main" id="{83492124-2BB3-3F16-A944-8E486337F8DF}"/>
              </a:ext>
            </a:extLst>
          </p:cNvPr>
          <p:cNvSpPr/>
          <p:nvPr/>
        </p:nvSpPr>
        <p:spPr>
          <a:xfrm>
            <a:off x="6841018" y="4113059"/>
            <a:ext cx="457200" cy="304799"/>
          </a:xfrm>
          <a:prstGeom prst="rightArrow">
            <a:avLst/>
          </a:prstGeom>
          <a:solidFill>
            <a:srgbClr val="5B6770"/>
          </a:solidFill>
          <a:ln w="12700">
            <a:solidFill>
              <a:srgbClr val="5B6770"/>
            </a:solidFill>
            <a:prstDash val="solid"/>
          </a:ln>
        </p:spPr>
        <p:txBody>
          <a:bodyPr/>
          <a:lstStyle/>
          <a:p>
            <a:endParaRPr lang="en-US"/>
          </a:p>
        </p:txBody>
      </p:sp>
      <p:sp>
        <p:nvSpPr>
          <p:cNvPr id="29" name="Shape 17">
            <a:extLst>
              <a:ext uri="{FF2B5EF4-FFF2-40B4-BE49-F238E27FC236}">
                <a16:creationId xmlns:a16="http://schemas.microsoft.com/office/drawing/2014/main" id="{FF382683-0E88-287E-327E-DAA03223780A}"/>
              </a:ext>
            </a:extLst>
          </p:cNvPr>
          <p:cNvSpPr/>
          <p:nvPr/>
        </p:nvSpPr>
        <p:spPr>
          <a:xfrm>
            <a:off x="4696532" y="4113058"/>
            <a:ext cx="457200" cy="304799"/>
          </a:xfrm>
          <a:prstGeom prst="rightArrow">
            <a:avLst/>
          </a:prstGeom>
          <a:solidFill>
            <a:srgbClr val="5B6770"/>
          </a:solidFill>
          <a:ln w="12700">
            <a:solidFill>
              <a:srgbClr val="5B6770"/>
            </a:solidFill>
            <a:prstDash val="solid"/>
          </a:ln>
        </p:spPr>
        <p:txBody>
          <a:bodyPr/>
          <a:lstStyle/>
          <a:p>
            <a:endParaRPr lang="en-US"/>
          </a:p>
        </p:txBody>
      </p:sp>
      <p:sp>
        <p:nvSpPr>
          <p:cNvPr id="30" name="Shape 17">
            <a:extLst>
              <a:ext uri="{FF2B5EF4-FFF2-40B4-BE49-F238E27FC236}">
                <a16:creationId xmlns:a16="http://schemas.microsoft.com/office/drawing/2014/main" id="{F7A2BE96-FAE7-89CB-8D0D-8F5B4CD8965D}"/>
              </a:ext>
            </a:extLst>
          </p:cNvPr>
          <p:cNvSpPr/>
          <p:nvPr/>
        </p:nvSpPr>
        <p:spPr>
          <a:xfrm>
            <a:off x="2595589" y="4113058"/>
            <a:ext cx="457200" cy="304799"/>
          </a:xfrm>
          <a:prstGeom prst="rightArrow">
            <a:avLst/>
          </a:prstGeom>
          <a:solidFill>
            <a:srgbClr val="5B6770"/>
          </a:solidFill>
          <a:ln w="12700">
            <a:solidFill>
              <a:srgbClr val="5B6770"/>
            </a:solidFill>
            <a:prstDash val="solid"/>
          </a:ln>
        </p:spPr>
        <p:txBody>
          <a:bodyPr/>
          <a:lstStyle/>
          <a:p>
            <a:endParaRPr lang="en-US"/>
          </a:p>
        </p:txBody>
      </p:sp>
    </p:spTree>
    <p:extLst>
      <p:ext uri="{BB962C8B-B14F-4D97-AF65-F5344CB8AC3E}">
        <p14:creationId xmlns:p14="http://schemas.microsoft.com/office/powerpoint/2010/main" val="354362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372291" y="1267097"/>
            <a:ext cx="8778240" cy="438912"/>
          </a:xfrm>
          <a:prstGeom prst="rect">
            <a:avLst/>
          </a:prstGeom>
          <a:noFill/>
          <a:ln/>
        </p:spPr>
        <p:txBody>
          <a:bodyPr wrap="square" lIns="254" tIns="254" rIns="254" bIns="254" rtlCol="0" anchor="ctr">
            <a:normAutofit/>
          </a:bodyPr>
          <a:lstStyle/>
          <a:p>
            <a:pPr marL="0" indent="0">
              <a:buNone/>
            </a:pPr>
            <a:r>
              <a:rPr lang="en-US" sz="2600" b="1" dirty="0">
                <a:solidFill>
                  <a:srgbClr val="12324A"/>
                </a:solidFill>
              </a:rPr>
              <a:t>Assess the Current Situation</a:t>
            </a:r>
            <a:endParaRPr lang="en-US" sz="2600" dirty="0"/>
          </a:p>
        </p:txBody>
      </p:sp>
      <p:sp>
        <p:nvSpPr>
          <p:cNvPr id="3" name="Text 1"/>
          <p:cNvSpPr/>
          <p:nvPr/>
        </p:nvSpPr>
        <p:spPr>
          <a:xfrm>
            <a:off x="497695" y="1719072"/>
            <a:ext cx="8961120" cy="292608"/>
          </a:xfrm>
          <a:prstGeom prst="rect">
            <a:avLst/>
          </a:prstGeom>
          <a:noFill/>
          <a:ln/>
        </p:spPr>
        <p:txBody>
          <a:bodyPr wrap="square" lIns="127" tIns="127" rIns="127" bIns="127" rtlCol="0" anchor="ctr">
            <a:normAutofit/>
          </a:bodyPr>
          <a:lstStyle/>
          <a:p>
            <a:pPr marL="0" indent="0">
              <a:buNone/>
            </a:pPr>
            <a:r>
              <a:rPr lang="en-US" sz="1250" dirty="0">
                <a:solidFill>
                  <a:srgbClr val="5B6770"/>
                </a:solidFill>
              </a:rPr>
              <a:t>What conditions justify the need for change?</a:t>
            </a:r>
            <a:endParaRPr lang="en-US" sz="1250" dirty="0"/>
          </a:p>
        </p:txBody>
      </p:sp>
      <p:sp>
        <p:nvSpPr>
          <p:cNvPr id="4" name="Shape 2"/>
          <p:cNvSpPr/>
          <p:nvPr/>
        </p:nvSpPr>
        <p:spPr>
          <a:xfrm>
            <a:off x="507275" y="2614748"/>
            <a:ext cx="2053045" cy="2323012"/>
          </a:xfrm>
          <a:prstGeom prst="roundRect">
            <a:avLst>
              <a:gd name="adj" fmla="val 3721"/>
            </a:avLst>
          </a:prstGeom>
          <a:solidFill>
            <a:srgbClr val="EAF4F7"/>
          </a:solidFill>
          <a:ln w="8890">
            <a:solidFill>
              <a:srgbClr val="DDE7ED"/>
            </a:solidFill>
            <a:prstDash val="solid"/>
          </a:ln>
          <a:effectLst>
            <a:outerShdw blurRad="12700" dist="5080" dir="2700000" algn="bl" rotWithShape="0">
              <a:srgbClr val="000000">
                <a:alpha val="9000"/>
              </a:srgbClr>
            </a:outerShdw>
          </a:effectLst>
        </p:spPr>
        <p:txBody>
          <a:bodyPr/>
          <a:lstStyle/>
          <a:p>
            <a:endParaRPr lang="en-US"/>
          </a:p>
        </p:txBody>
      </p:sp>
      <p:sp>
        <p:nvSpPr>
          <p:cNvPr id="5" name="Text 3"/>
          <p:cNvSpPr/>
          <p:nvPr/>
        </p:nvSpPr>
        <p:spPr>
          <a:xfrm>
            <a:off x="780723" y="2043031"/>
            <a:ext cx="1636776" cy="292608"/>
          </a:xfrm>
          <a:prstGeom prst="rect">
            <a:avLst/>
          </a:prstGeom>
          <a:noFill/>
          <a:ln/>
        </p:spPr>
        <p:txBody>
          <a:bodyPr wrap="square" lIns="127" tIns="127" rIns="127" bIns="127" rtlCol="0" anchor="ctr">
            <a:normAutofit/>
          </a:bodyPr>
          <a:lstStyle/>
          <a:p>
            <a:pPr marL="0" indent="0">
              <a:buNone/>
            </a:pPr>
            <a:r>
              <a:rPr lang="en-US" sz="1300" b="1" dirty="0">
                <a:solidFill>
                  <a:srgbClr val="12324A"/>
                </a:solidFill>
              </a:rPr>
              <a:t>Information gaps</a:t>
            </a:r>
            <a:endParaRPr lang="en-US" sz="1300" dirty="0"/>
          </a:p>
        </p:txBody>
      </p:sp>
      <p:sp>
        <p:nvSpPr>
          <p:cNvPr id="6" name="Text 4"/>
          <p:cNvSpPr/>
          <p:nvPr/>
        </p:nvSpPr>
        <p:spPr>
          <a:xfrm>
            <a:off x="758952" y="2039112"/>
            <a:ext cx="1636776" cy="2770632"/>
          </a:xfrm>
          <a:prstGeom prst="rect">
            <a:avLst/>
          </a:prstGeom>
          <a:noFill/>
          <a:ln/>
        </p:spPr>
        <p:txBody>
          <a:bodyPr wrap="square" lIns="254" tIns="254" rIns="254" bIns="254" rtlCol="0" anchor="ctr">
            <a:normAutofit/>
          </a:bodyPr>
          <a:lstStyle/>
          <a:p>
            <a:pPr marL="0" indent="0">
              <a:buNone/>
            </a:pPr>
            <a:r>
              <a:rPr lang="en-US" sz="1200" dirty="0">
                <a:solidFill>
                  <a:srgbClr val="1D2730"/>
                </a:solidFill>
              </a:rPr>
              <a:t>Students may not see credential options, sequence, transfer, or next steps early enough.</a:t>
            </a:r>
            <a:endParaRPr lang="en-US" sz="1200" dirty="0"/>
          </a:p>
        </p:txBody>
      </p:sp>
      <p:sp>
        <p:nvSpPr>
          <p:cNvPr id="7" name="Shape 5"/>
          <p:cNvSpPr/>
          <p:nvPr/>
        </p:nvSpPr>
        <p:spPr>
          <a:xfrm>
            <a:off x="3047999" y="2614748"/>
            <a:ext cx="1846219" cy="2323012"/>
          </a:xfrm>
          <a:prstGeom prst="roundRect">
            <a:avLst>
              <a:gd name="adj" fmla="val 3721"/>
            </a:avLst>
          </a:prstGeom>
          <a:solidFill>
            <a:srgbClr val="FFF2D6"/>
          </a:solidFill>
          <a:ln w="8890">
            <a:solidFill>
              <a:srgbClr val="DDE7ED"/>
            </a:solidFill>
            <a:prstDash val="solid"/>
          </a:ln>
          <a:effectLst>
            <a:outerShdw blurRad="12700" dist="5080" dir="2700000" algn="bl" rotWithShape="0">
              <a:srgbClr val="000000">
                <a:alpha val="9000"/>
              </a:srgbClr>
            </a:outerShdw>
          </a:effectLst>
        </p:spPr>
        <p:txBody>
          <a:bodyPr/>
          <a:lstStyle/>
          <a:p>
            <a:endParaRPr lang="en-US"/>
          </a:p>
        </p:txBody>
      </p:sp>
      <p:sp>
        <p:nvSpPr>
          <p:cNvPr id="8" name="Text 6"/>
          <p:cNvSpPr/>
          <p:nvPr/>
        </p:nvSpPr>
        <p:spPr>
          <a:xfrm>
            <a:off x="3136392" y="2043031"/>
            <a:ext cx="1636776" cy="292608"/>
          </a:xfrm>
          <a:prstGeom prst="rect">
            <a:avLst/>
          </a:prstGeom>
          <a:noFill/>
          <a:ln/>
        </p:spPr>
        <p:txBody>
          <a:bodyPr wrap="square" lIns="127" tIns="127" rIns="127" bIns="127" rtlCol="0" anchor="ctr">
            <a:normAutofit/>
          </a:bodyPr>
          <a:lstStyle/>
          <a:p>
            <a:pPr marL="0" indent="0">
              <a:buNone/>
            </a:pPr>
            <a:r>
              <a:rPr lang="en-US" sz="1300" b="1" dirty="0">
                <a:solidFill>
                  <a:srgbClr val="F2B544"/>
                </a:solidFill>
              </a:rPr>
              <a:t>Financial risk</a:t>
            </a:r>
            <a:endParaRPr lang="en-US" sz="1300" dirty="0"/>
          </a:p>
        </p:txBody>
      </p:sp>
      <p:sp>
        <p:nvSpPr>
          <p:cNvPr id="9" name="Text 7"/>
          <p:cNvSpPr/>
          <p:nvPr/>
        </p:nvSpPr>
        <p:spPr>
          <a:xfrm>
            <a:off x="3136392" y="2039112"/>
            <a:ext cx="1636776" cy="2770632"/>
          </a:xfrm>
          <a:prstGeom prst="rect">
            <a:avLst/>
          </a:prstGeom>
          <a:noFill/>
          <a:ln/>
        </p:spPr>
        <p:txBody>
          <a:bodyPr wrap="square" lIns="254" tIns="254" rIns="254" bIns="254" rtlCol="0" anchor="ctr">
            <a:normAutofit/>
          </a:bodyPr>
          <a:lstStyle/>
          <a:p>
            <a:pPr marL="0" indent="0">
              <a:buNone/>
            </a:pPr>
            <a:r>
              <a:rPr lang="en-US" sz="1200" dirty="0">
                <a:solidFill>
                  <a:srgbClr val="1D2730"/>
                </a:solidFill>
              </a:rPr>
              <a:t>ECE wages can be modest, so students need honest cost, aid, wage, and advancement information.</a:t>
            </a:r>
            <a:endParaRPr lang="en-US" sz="1200" dirty="0"/>
          </a:p>
        </p:txBody>
      </p:sp>
      <p:sp>
        <p:nvSpPr>
          <p:cNvPr id="10" name="Shape 8"/>
          <p:cNvSpPr/>
          <p:nvPr/>
        </p:nvSpPr>
        <p:spPr>
          <a:xfrm>
            <a:off x="5349240" y="2614748"/>
            <a:ext cx="1965960" cy="2323012"/>
          </a:xfrm>
          <a:prstGeom prst="roundRect">
            <a:avLst>
              <a:gd name="adj" fmla="val 3721"/>
            </a:avLst>
          </a:prstGeom>
          <a:solidFill>
            <a:srgbClr val="DDF2EF"/>
          </a:solidFill>
          <a:ln w="8890">
            <a:solidFill>
              <a:srgbClr val="DDE7ED"/>
            </a:solidFill>
            <a:prstDash val="solid"/>
          </a:ln>
          <a:effectLst>
            <a:outerShdw blurRad="12700" dist="5080" dir="2700000" algn="bl" rotWithShape="0">
              <a:srgbClr val="000000">
                <a:alpha val="9000"/>
              </a:srgbClr>
            </a:outerShdw>
          </a:effectLst>
        </p:spPr>
        <p:txBody>
          <a:bodyPr/>
          <a:lstStyle/>
          <a:p>
            <a:endParaRPr lang="en-US"/>
          </a:p>
        </p:txBody>
      </p:sp>
      <p:sp>
        <p:nvSpPr>
          <p:cNvPr id="11" name="Text 9"/>
          <p:cNvSpPr/>
          <p:nvPr/>
        </p:nvSpPr>
        <p:spPr>
          <a:xfrm>
            <a:off x="5437633" y="2108346"/>
            <a:ext cx="1702090" cy="161979"/>
          </a:xfrm>
          <a:prstGeom prst="rect">
            <a:avLst/>
          </a:prstGeom>
          <a:noFill/>
          <a:ln/>
        </p:spPr>
        <p:txBody>
          <a:bodyPr wrap="square" lIns="127" tIns="127" rIns="127" bIns="127" rtlCol="0" anchor="ctr">
            <a:normAutofit fontScale="92500" lnSpcReduction="20000"/>
          </a:bodyPr>
          <a:lstStyle/>
          <a:p>
            <a:pPr marL="0" indent="0">
              <a:buNone/>
            </a:pPr>
            <a:r>
              <a:rPr lang="en-US" sz="1300" b="1" dirty="0">
                <a:solidFill>
                  <a:srgbClr val="34B7B1"/>
                </a:solidFill>
              </a:rPr>
              <a:t>Language access</a:t>
            </a:r>
            <a:endParaRPr lang="en-US" sz="1300" dirty="0"/>
          </a:p>
        </p:txBody>
      </p:sp>
      <p:sp>
        <p:nvSpPr>
          <p:cNvPr id="12" name="Text 10"/>
          <p:cNvSpPr/>
          <p:nvPr/>
        </p:nvSpPr>
        <p:spPr>
          <a:xfrm>
            <a:off x="5437632" y="1919369"/>
            <a:ext cx="1615005" cy="2890375"/>
          </a:xfrm>
          <a:prstGeom prst="rect">
            <a:avLst/>
          </a:prstGeom>
          <a:noFill/>
          <a:ln/>
        </p:spPr>
        <p:txBody>
          <a:bodyPr wrap="square" lIns="254" tIns="254" rIns="254" bIns="254" rtlCol="0" anchor="ctr">
            <a:normAutofit/>
          </a:bodyPr>
          <a:lstStyle/>
          <a:p>
            <a:pPr marL="0" indent="0">
              <a:buNone/>
            </a:pPr>
            <a:r>
              <a:rPr lang="en-US" sz="1200" dirty="0">
                <a:solidFill>
                  <a:srgbClr val="1D2730"/>
                </a:solidFill>
              </a:rPr>
              <a:t>Plain language, translations, and Career English support are not always built into the pathway.</a:t>
            </a:r>
            <a:endParaRPr lang="en-US" sz="1200" dirty="0"/>
          </a:p>
        </p:txBody>
      </p:sp>
      <p:sp>
        <p:nvSpPr>
          <p:cNvPr id="13" name="Shape 11"/>
          <p:cNvSpPr/>
          <p:nvPr/>
        </p:nvSpPr>
        <p:spPr>
          <a:xfrm>
            <a:off x="7635240" y="2614748"/>
            <a:ext cx="1965960" cy="2323012"/>
          </a:xfrm>
          <a:prstGeom prst="roundRect">
            <a:avLst>
              <a:gd name="adj" fmla="val 3721"/>
            </a:avLst>
          </a:prstGeom>
          <a:solidFill>
            <a:srgbClr val="FBE7DC"/>
          </a:solidFill>
          <a:ln w="8890">
            <a:solidFill>
              <a:srgbClr val="DDE7ED"/>
            </a:solidFill>
            <a:prstDash val="solid"/>
          </a:ln>
          <a:effectLst>
            <a:outerShdw blurRad="12700" dist="5080" dir="2700000" algn="bl" rotWithShape="0">
              <a:srgbClr val="000000">
                <a:alpha val="9000"/>
              </a:srgbClr>
            </a:outerShdw>
          </a:effectLst>
        </p:spPr>
        <p:txBody>
          <a:bodyPr/>
          <a:lstStyle/>
          <a:p>
            <a:endParaRPr lang="en-US"/>
          </a:p>
        </p:txBody>
      </p:sp>
      <p:sp>
        <p:nvSpPr>
          <p:cNvPr id="14" name="Text 12"/>
          <p:cNvSpPr/>
          <p:nvPr/>
        </p:nvSpPr>
        <p:spPr>
          <a:xfrm>
            <a:off x="7799832" y="2043031"/>
            <a:ext cx="1636776" cy="292608"/>
          </a:xfrm>
          <a:prstGeom prst="rect">
            <a:avLst/>
          </a:prstGeom>
          <a:noFill/>
          <a:ln/>
        </p:spPr>
        <p:txBody>
          <a:bodyPr wrap="square" lIns="127" tIns="127" rIns="127" bIns="127" rtlCol="0" anchor="ctr">
            <a:normAutofit/>
          </a:bodyPr>
          <a:lstStyle/>
          <a:p>
            <a:pPr marL="0" indent="0">
              <a:buNone/>
            </a:pPr>
            <a:r>
              <a:rPr lang="en-US" sz="1300" b="1" dirty="0">
                <a:solidFill>
                  <a:srgbClr val="2F855A"/>
                </a:solidFill>
              </a:rPr>
              <a:t>Complex handoffs</a:t>
            </a:r>
            <a:endParaRPr lang="en-US" sz="1300" dirty="0"/>
          </a:p>
        </p:txBody>
      </p:sp>
      <p:sp>
        <p:nvSpPr>
          <p:cNvPr id="15" name="Text 13"/>
          <p:cNvSpPr/>
          <p:nvPr/>
        </p:nvSpPr>
        <p:spPr>
          <a:xfrm>
            <a:off x="7799832" y="1723427"/>
            <a:ext cx="1658547" cy="3086317"/>
          </a:xfrm>
          <a:prstGeom prst="rect">
            <a:avLst/>
          </a:prstGeom>
          <a:noFill/>
          <a:ln/>
        </p:spPr>
        <p:txBody>
          <a:bodyPr wrap="square" lIns="254" tIns="254" rIns="254" bIns="254" rtlCol="0" anchor="ctr">
            <a:normAutofit/>
          </a:bodyPr>
          <a:lstStyle/>
          <a:p>
            <a:pPr marL="0" indent="0">
              <a:buNone/>
            </a:pPr>
            <a:r>
              <a:rPr lang="en-US" sz="1200" dirty="0">
                <a:solidFill>
                  <a:srgbClr val="1D2730"/>
                </a:solidFill>
              </a:rPr>
              <a:t>Referrals can depend on students knowing whom to contact and when to follow up.</a:t>
            </a:r>
            <a:endParaRPr lang="en-US" sz="1200" dirty="0"/>
          </a:p>
        </p:txBody>
      </p:sp>
      <p:sp>
        <p:nvSpPr>
          <p:cNvPr id="16" name="Shape 14"/>
          <p:cNvSpPr/>
          <p:nvPr/>
        </p:nvSpPr>
        <p:spPr>
          <a:xfrm>
            <a:off x="9829800" y="2614748"/>
            <a:ext cx="1761309" cy="2323012"/>
          </a:xfrm>
          <a:prstGeom prst="roundRect">
            <a:avLst>
              <a:gd name="adj" fmla="val 4103"/>
            </a:avLst>
          </a:prstGeom>
          <a:solidFill>
            <a:srgbClr val="EFE7F7"/>
          </a:solidFill>
          <a:ln w="8890">
            <a:solidFill>
              <a:srgbClr val="DDE7ED"/>
            </a:solidFill>
            <a:prstDash val="solid"/>
          </a:ln>
          <a:effectLst>
            <a:outerShdw blurRad="12700" dist="5080" dir="2700000" algn="bl" rotWithShape="0">
              <a:srgbClr val="000000">
                <a:alpha val="9000"/>
              </a:srgbClr>
            </a:outerShdw>
          </a:effectLst>
        </p:spPr>
        <p:txBody>
          <a:bodyPr/>
          <a:lstStyle/>
          <a:p>
            <a:endParaRPr lang="en-US"/>
          </a:p>
        </p:txBody>
      </p:sp>
      <p:sp>
        <p:nvSpPr>
          <p:cNvPr id="17" name="Text 15"/>
          <p:cNvSpPr/>
          <p:nvPr/>
        </p:nvSpPr>
        <p:spPr>
          <a:xfrm>
            <a:off x="9994392" y="2043031"/>
            <a:ext cx="1453896" cy="292608"/>
          </a:xfrm>
          <a:prstGeom prst="rect">
            <a:avLst/>
          </a:prstGeom>
          <a:noFill/>
          <a:ln/>
        </p:spPr>
        <p:txBody>
          <a:bodyPr wrap="square" lIns="127" tIns="127" rIns="127" bIns="127" rtlCol="0" anchor="ctr">
            <a:normAutofit/>
          </a:bodyPr>
          <a:lstStyle/>
          <a:p>
            <a:pPr marL="0" indent="0">
              <a:buNone/>
            </a:pPr>
            <a:r>
              <a:rPr lang="en-US" sz="1300" b="1" dirty="0">
                <a:solidFill>
                  <a:srgbClr val="12324A"/>
                </a:solidFill>
              </a:rPr>
              <a:t>Who is affected</a:t>
            </a:r>
            <a:endParaRPr lang="en-US" sz="1300" dirty="0"/>
          </a:p>
        </p:txBody>
      </p:sp>
      <p:sp>
        <p:nvSpPr>
          <p:cNvPr id="18" name="Text 16"/>
          <p:cNvSpPr/>
          <p:nvPr/>
        </p:nvSpPr>
        <p:spPr>
          <a:xfrm>
            <a:off x="9994392" y="2039112"/>
            <a:ext cx="1453896" cy="2770632"/>
          </a:xfrm>
          <a:prstGeom prst="rect">
            <a:avLst/>
          </a:prstGeom>
          <a:noFill/>
          <a:ln/>
        </p:spPr>
        <p:txBody>
          <a:bodyPr wrap="square" lIns="254" tIns="254" rIns="254" bIns="254" rtlCol="0" anchor="ctr">
            <a:normAutofit/>
          </a:bodyPr>
          <a:lstStyle/>
          <a:p>
            <a:pPr marL="0" indent="0">
              <a:buNone/>
            </a:pPr>
            <a:r>
              <a:rPr lang="en-US" sz="1200" dirty="0">
                <a:solidFill>
                  <a:srgbClr val="1D2730"/>
                </a:solidFill>
              </a:rPr>
              <a:t>Adult learners, multilingual learners, ECE programs, childcare centers, families, and the community.</a:t>
            </a:r>
            <a:endParaRPr lang="en-US" sz="1200" dirty="0"/>
          </a:p>
        </p:txBody>
      </p:sp>
      <p:sp>
        <p:nvSpPr>
          <p:cNvPr id="19" name="Shape 17"/>
          <p:cNvSpPr/>
          <p:nvPr/>
        </p:nvSpPr>
        <p:spPr>
          <a:xfrm>
            <a:off x="777240" y="5440680"/>
            <a:ext cx="10652760" cy="566928"/>
          </a:xfrm>
          <a:prstGeom prst="rect">
            <a:avLst/>
          </a:prstGeom>
          <a:solidFill>
            <a:srgbClr val="12324A"/>
          </a:solidFill>
          <a:ln w="12700">
            <a:solidFill>
              <a:srgbClr val="12324A"/>
            </a:solidFill>
            <a:prstDash val="solid"/>
          </a:ln>
        </p:spPr>
        <p:txBody>
          <a:bodyPr/>
          <a:lstStyle/>
          <a:p>
            <a:endParaRPr lang="en-US"/>
          </a:p>
        </p:txBody>
      </p:sp>
      <p:sp>
        <p:nvSpPr>
          <p:cNvPr id="20" name="Text 18"/>
          <p:cNvSpPr/>
          <p:nvPr/>
        </p:nvSpPr>
        <p:spPr>
          <a:xfrm>
            <a:off x="914400" y="5586984"/>
            <a:ext cx="10332720" cy="274320"/>
          </a:xfrm>
          <a:prstGeom prst="rect">
            <a:avLst/>
          </a:prstGeom>
          <a:noFill/>
          <a:ln/>
        </p:spPr>
        <p:txBody>
          <a:bodyPr wrap="square" lIns="127" tIns="127" rIns="127" bIns="127" rtlCol="0" anchor="ctr">
            <a:normAutofit/>
          </a:bodyPr>
          <a:lstStyle/>
          <a:p>
            <a:pPr marL="0" indent="0" algn="ctr">
              <a:buNone/>
            </a:pPr>
            <a:r>
              <a:rPr lang="en-US" sz="1500" b="1" dirty="0">
                <a:solidFill>
                  <a:srgbClr val="FFFFFF"/>
                </a:solidFill>
              </a:rPr>
              <a:t>Equity challenge: Unequal burdens appear when students must navigate disconnected information and offices on their own.</a:t>
            </a:r>
            <a:endParaRPr lang="en-US" sz="1500" dirty="0"/>
          </a:p>
        </p:txBody>
      </p:sp>
      <p:sp>
        <p:nvSpPr>
          <p:cNvPr id="21" name="Shape 19"/>
          <p:cNvSpPr/>
          <p:nvPr/>
        </p:nvSpPr>
        <p:spPr>
          <a:xfrm>
            <a:off x="502920" y="6519672"/>
            <a:ext cx="11155680" cy="0"/>
          </a:xfrm>
          <a:prstGeom prst="line">
            <a:avLst/>
          </a:prstGeom>
          <a:noFill/>
          <a:ln w="12700">
            <a:solidFill>
              <a:srgbClr val="D7E2E8"/>
            </a:solidFill>
            <a:prstDash val="solid"/>
          </a:ln>
        </p:spPr>
        <p:txBody>
          <a:bodyPr/>
          <a:lstStyle/>
          <a:p>
            <a:endParaRPr lang="en-US"/>
          </a:p>
        </p:txBody>
      </p:sp>
      <p:sp>
        <p:nvSpPr>
          <p:cNvPr id="22" name="Text 20"/>
          <p:cNvSpPr/>
          <p:nvPr/>
        </p:nvSpPr>
        <p:spPr>
          <a:xfrm>
            <a:off x="502920" y="6601968"/>
            <a:ext cx="9875520" cy="164592"/>
          </a:xfrm>
          <a:prstGeom prst="rect">
            <a:avLst/>
          </a:prstGeom>
          <a:noFill/>
          <a:ln/>
        </p:spPr>
        <p:txBody>
          <a:bodyPr wrap="square" lIns="0" tIns="0" rIns="0" bIns="0" rtlCol="0" anchor="ctr"/>
          <a:lstStyle/>
          <a:p>
            <a:pPr marL="0" indent="0">
              <a:buNone/>
            </a:pPr>
            <a:r>
              <a:rPr lang="en-US" sz="750" dirty="0">
                <a:solidFill>
                  <a:srgbClr val="5B6770"/>
                </a:solidFill>
              </a:rPr>
              <a:t>Make It Better Plan | Equity-Centered Early Childhood Education Pathway</a:t>
            </a:r>
            <a:endParaRPr lang="en-US" sz="750" dirty="0"/>
          </a:p>
        </p:txBody>
      </p:sp>
      <p:sp>
        <p:nvSpPr>
          <p:cNvPr id="23" name="Text 21"/>
          <p:cNvSpPr/>
          <p:nvPr/>
        </p:nvSpPr>
        <p:spPr>
          <a:xfrm>
            <a:off x="11475720" y="6565392"/>
            <a:ext cx="228600" cy="182880"/>
          </a:xfrm>
          <a:prstGeom prst="rect">
            <a:avLst/>
          </a:prstGeom>
          <a:noFill/>
          <a:ln/>
        </p:spPr>
        <p:txBody>
          <a:bodyPr wrap="square" lIns="0" tIns="0" rIns="0" bIns="0" rtlCol="0" anchor="ctr"/>
          <a:lstStyle/>
          <a:p>
            <a:pPr marL="0" indent="0" algn="r">
              <a:buNone/>
            </a:pPr>
            <a:r>
              <a:rPr lang="en-US" sz="800" dirty="0">
                <a:solidFill>
                  <a:srgbClr val="5B6770"/>
                </a:solidFill>
              </a:rPr>
              <a:t>3</a:t>
            </a:r>
            <a:endParaRPr lang="en-US" sz="800" dirty="0"/>
          </a:p>
        </p:txBody>
      </p:sp>
    </p:spTree>
    <p:extLst>
      <p:ext uri="{BB962C8B-B14F-4D97-AF65-F5344CB8AC3E}">
        <p14:creationId xmlns:p14="http://schemas.microsoft.com/office/powerpoint/2010/main" val="244591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320040"/>
            <a:ext cx="8778240" cy="438912"/>
          </a:xfrm>
          <a:prstGeom prst="rect">
            <a:avLst/>
          </a:prstGeom>
          <a:noFill/>
          <a:ln/>
        </p:spPr>
        <p:txBody>
          <a:bodyPr wrap="square" lIns="254" tIns="254" rIns="254" bIns="254" rtlCol="0" anchor="ctr">
            <a:normAutofit/>
          </a:bodyPr>
          <a:lstStyle/>
          <a:p>
            <a:pPr marL="0" indent="0">
              <a:buNone/>
            </a:pPr>
            <a:r>
              <a:rPr lang="en-US" sz="2600" b="1" dirty="0">
                <a:solidFill>
                  <a:srgbClr val="12324A"/>
                </a:solidFill>
              </a:rPr>
              <a:t>What “Better” Looks Like</a:t>
            </a:r>
            <a:endParaRPr lang="en-US" sz="2600" dirty="0"/>
          </a:p>
        </p:txBody>
      </p:sp>
      <p:sp>
        <p:nvSpPr>
          <p:cNvPr id="3" name="Text 1"/>
          <p:cNvSpPr/>
          <p:nvPr/>
        </p:nvSpPr>
        <p:spPr>
          <a:xfrm>
            <a:off x="530352" y="804672"/>
            <a:ext cx="8961120" cy="292608"/>
          </a:xfrm>
          <a:prstGeom prst="rect">
            <a:avLst/>
          </a:prstGeom>
          <a:noFill/>
          <a:ln/>
        </p:spPr>
        <p:txBody>
          <a:bodyPr wrap="square" lIns="127" tIns="127" rIns="127" bIns="127" rtlCol="0" anchor="ctr">
            <a:normAutofit/>
          </a:bodyPr>
          <a:lstStyle/>
          <a:p>
            <a:pPr marL="0" indent="0">
              <a:buNone/>
            </a:pPr>
            <a:r>
              <a:rPr lang="en-US" sz="1250" dirty="0">
                <a:solidFill>
                  <a:srgbClr val="5B6770"/>
                </a:solidFill>
              </a:rPr>
              <a:t>Equity-based outcome statement.</a:t>
            </a:r>
            <a:endParaRPr lang="en-US" sz="1250" dirty="0"/>
          </a:p>
        </p:txBody>
      </p:sp>
      <p:sp>
        <p:nvSpPr>
          <p:cNvPr id="4" name="Shape 2"/>
          <p:cNvSpPr/>
          <p:nvPr/>
        </p:nvSpPr>
        <p:spPr>
          <a:xfrm>
            <a:off x="914400" y="1170432"/>
            <a:ext cx="10378440" cy="960120"/>
          </a:xfrm>
          <a:prstGeom prst="roundRect">
            <a:avLst>
              <a:gd name="adj" fmla="val 7619"/>
            </a:avLst>
          </a:prstGeom>
          <a:solidFill>
            <a:srgbClr val="12324A"/>
          </a:solidFill>
          <a:ln w="12700">
            <a:solidFill>
              <a:srgbClr val="12324A"/>
            </a:solidFill>
            <a:prstDash val="solid"/>
          </a:ln>
        </p:spPr>
        <p:txBody>
          <a:bodyPr/>
          <a:lstStyle/>
          <a:p>
            <a:endParaRPr lang="en-US"/>
          </a:p>
        </p:txBody>
      </p:sp>
      <p:sp>
        <p:nvSpPr>
          <p:cNvPr id="5" name="Text 3"/>
          <p:cNvSpPr/>
          <p:nvPr/>
        </p:nvSpPr>
        <p:spPr>
          <a:xfrm>
            <a:off x="1143000" y="1417320"/>
            <a:ext cx="9921240" cy="457200"/>
          </a:xfrm>
          <a:prstGeom prst="rect">
            <a:avLst/>
          </a:prstGeom>
          <a:noFill/>
          <a:ln/>
        </p:spPr>
        <p:txBody>
          <a:bodyPr wrap="square" lIns="254" tIns="254" rIns="254" bIns="254" rtlCol="0" anchor="ctr">
            <a:normAutofit/>
          </a:bodyPr>
          <a:lstStyle/>
          <a:p>
            <a:pPr marL="0" indent="0" algn="ctr">
              <a:buNone/>
            </a:pPr>
            <a:r>
              <a:rPr lang="en-US" sz="2000" b="1" dirty="0">
                <a:solidFill>
                  <a:srgbClr val="FFFFFF"/>
                </a:solidFill>
              </a:rPr>
              <a:t>Students can see the pathway, understand the tradeoffs, access support, and make informed choices without navigating the system alone.</a:t>
            </a:r>
            <a:endParaRPr lang="en-US" sz="2000" dirty="0"/>
          </a:p>
        </p:txBody>
      </p:sp>
      <p:sp>
        <p:nvSpPr>
          <p:cNvPr id="6" name="Shape 4"/>
          <p:cNvSpPr/>
          <p:nvPr/>
        </p:nvSpPr>
        <p:spPr>
          <a:xfrm>
            <a:off x="694944" y="2816352"/>
            <a:ext cx="914400" cy="914400"/>
          </a:xfrm>
          <a:prstGeom prst="ellipse">
            <a:avLst/>
          </a:prstGeom>
          <a:solidFill>
            <a:srgbClr val="0E8C89"/>
          </a:solidFill>
          <a:ln w="12700">
            <a:solidFill>
              <a:srgbClr val="0E8C89"/>
            </a:solidFill>
            <a:prstDash val="solid"/>
          </a:ln>
        </p:spPr>
        <p:txBody>
          <a:bodyPr/>
          <a:lstStyle/>
          <a:p>
            <a:endParaRPr lang="en-US"/>
          </a:p>
        </p:txBody>
      </p:sp>
      <p:sp>
        <p:nvSpPr>
          <p:cNvPr id="7" name="Text 5"/>
          <p:cNvSpPr/>
          <p:nvPr/>
        </p:nvSpPr>
        <p:spPr>
          <a:xfrm>
            <a:off x="694944" y="3035808"/>
            <a:ext cx="914400" cy="228600"/>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8" name="Text 6"/>
          <p:cNvSpPr/>
          <p:nvPr/>
        </p:nvSpPr>
        <p:spPr>
          <a:xfrm>
            <a:off x="420624" y="3886200"/>
            <a:ext cx="1463040" cy="256032"/>
          </a:xfrm>
          <a:prstGeom prst="rect">
            <a:avLst/>
          </a:prstGeom>
          <a:noFill/>
          <a:ln/>
        </p:spPr>
        <p:txBody>
          <a:bodyPr wrap="square" lIns="0" tIns="0" rIns="0" bIns="0" rtlCol="0" anchor="ctr">
            <a:normAutofit/>
          </a:bodyPr>
          <a:lstStyle/>
          <a:p>
            <a:pPr marL="0" indent="0" algn="ctr">
              <a:buNone/>
            </a:pPr>
            <a:r>
              <a:rPr lang="en-US" sz="1500" b="1" dirty="0">
                <a:solidFill>
                  <a:srgbClr val="12324A"/>
                </a:solidFill>
              </a:rPr>
              <a:t>See</a:t>
            </a:r>
            <a:endParaRPr lang="en-US" sz="1500" dirty="0"/>
          </a:p>
        </p:txBody>
      </p:sp>
      <p:sp>
        <p:nvSpPr>
          <p:cNvPr id="9" name="Text 7"/>
          <p:cNvSpPr/>
          <p:nvPr/>
        </p:nvSpPr>
        <p:spPr>
          <a:xfrm>
            <a:off x="201168" y="4279392"/>
            <a:ext cx="1901952" cy="1005840"/>
          </a:xfrm>
          <a:prstGeom prst="rect">
            <a:avLst/>
          </a:prstGeom>
          <a:noFill/>
          <a:ln/>
        </p:spPr>
        <p:txBody>
          <a:bodyPr wrap="square" lIns="127" tIns="127" rIns="127" bIns="127" rtlCol="0" anchor="ctr">
            <a:normAutofit/>
          </a:bodyPr>
          <a:lstStyle/>
          <a:p>
            <a:pPr marL="0" indent="0" algn="ctr">
              <a:buNone/>
            </a:pPr>
            <a:r>
              <a:rPr lang="en-US" sz="1050" dirty="0">
                <a:solidFill>
                  <a:srgbClr val="1D2730"/>
                </a:solidFill>
              </a:rPr>
              <a:t>One visual source of truth for ECE credentials, costs, wages, supports, and next steps.</a:t>
            </a:r>
            <a:endParaRPr lang="en-US" sz="1050" dirty="0"/>
          </a:p>
        </p:txBody>
      </p:sp>
      <p:sp>
        <p:nvSpPr>
          <p:cNvPr id="10" name="Shape 8"/>
          <p:cNvSpPr/>
          <p:nvPr/>
        </p:nvSpPr>
        <p:spPr>
          <a:xfrm>
            <a:off x="1810512" y="3127248"/>
            <a:ext cx="658368" cy="256032"/>
          </a:xfrm>
          <a:prstGeom prst="rightArrow">
            <a:avLst/>
          </a:prstGeom>
          <a:solidFill>
            <a:srgbClr val="A6B5BE"/>
          </a:solidFill>
          <a:ln w="12700">
            <a:solidFill>
              <a:srgbClr val="A6B5BE"/>
            </a:solidFill>
            <a:prstDash val="solid"/>
          </a:ln>
        </p:spPr>
        <p:txBody>
          <a:bodyPr/>
          <a:lstStyle/>
          <a:p>
            <a:endParaRPr lang="en-US"/>
          </a:p>
        </p:txBody>
      </p:sp>
      <p:sp>
        <p:nvSpPr>
          <p:cNvPr id="11" name="Shape 9"/>
          <p:cNvSpPr/>
          <p:nvPr/>
        </p:nvSpPr>
        <p:spPr>
          <a:xfrm>
            <a:off x="2962656" y="2816352"/>
            <a:ext cx="914400" cy="914400"/>
          </a:xfrm>
          <a:prstGeom prst="ellipse">
            <a:avLst/>
          </a:prstGeom>
          <a:solidFill>
            <a:srgbClr val="F2B544"/>
          </a:solidFill>
          <a:ln w="12700">
            <a:solidFill>
              <a:srgbClr val="F2B544"/>
            </a:solidFill>
            <a:prstDash val="solid"/>
          </a:ln>
        </p:spPr>
        <p:txBody>
          <a:bodyPr/>
          <a:lstStyle/>
          <a:p>
            <a:endParaRPr lang="en-US"/>
          </a:p>
        </p:txBody>
      </p:sp>
      <p:sp>
        <p:nvSpPr>
          <p:cNvPr id="12" name="Text 10"/>
          <p:cNvSpPr/>
          <p:nvPr/>
        </p:nvSpPr>
        <p:spPr>
          <a:xfrm>
            <a:off x="2962656" y="3035808"/>
            <a:ext cx="914400" cy="228600"/>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3" name="Text 11"/>
          <p:cNvSpPr/>
          <p:nvPr/>
        </p:nvSpPr>
        <p:spPr>
          <a:xfrm>
            <a:off x="2688336" y="3886200"/>
            <a:ext cx="1463040" cy="256032"/>
          </a:xfrm>
          <a:prstGeom prst="rect">
            <a:avLst/>
          </a:prstGeom>
          <a:noFill/>
          <a:ln/>
        </p:spPr>
        <p:txBody>
          <a:bodyPr wrap="square" lIns="0" tIns="0" rIns="0" bIns="0" rtlCol="0" anchor="ctr">
            <a:normAutofit/>
          </a:bodyPr>
          <a:lstStyle/>
          <a:p>
            <a:pPr marL="0" indent="0" algn="ctr">
              <a:buNone/>
            </a:pPr>
            <a:r>
              <a:rPr lang="en-US" sz="1500" b="1" dirty="0">
                <a:solidFill>
                  <a:srgbClr val="12324A"/>
                </a:solidFill>
              </a:rPr>
              <a:t>Understand</a:t>
            </a:r>
            <a:endParaRPr lang="en-US" sz="1500" dirty="0"/>
          </a:p>
        </p:txBody>
      </p:sp>
      <p:sp>
        <p:nvSpPr>
          <p:cNvPr id="14" name="Text 12"/>
          <p:cNvSpPr/>
          <p:nvPr/>
        </p:nvSpPr>
        <p:spPr>
          <a:xfrm>
            <a:off x="2468880" y="4279392"/>
            <a:ext cx="1901952" cy="1005840"/>
          </a:xfrm>
          <a:prstGeom prst="rect">
            <a:avLst/>
          </a:prstGeom>
          <a:noFill/>
          <a:ln/>
        </p:spPr>
        <p:txBody>
          <a:bodyPr wrap="square" lIns="127" tIns="127" rIns="127" bIns="127" rtlCol="0" anchor="ctr">
            <a:normAutofit/>
          </a:bodyPr>
          <a:lstStyle/>
          <a:p>
            <a:pPr marL="0" indent="0" algn="ctr">
              <a:buNone/>
            </a:pPr>
            <a:r>
              <a:rPr lang="en-US" sz="1050" dirty="0">
                <a:solidFill>
                  <a:srgbClr val="1D2730"/>
                </a:solidFill>
              </a:rPr>
              <a:t>Plain-language advising supports informed decisions about time, money, and career goals.</a:t>
            </a:r>
            <a:endParaRPr lang="en-US" sz="1050" dirty="0"/>
          </a:p>
        </p:txBody>
      </p:sp>
      <p:sp>
        <p:nvSpPr>
          <p:cNvPr id="15" name="Shape 13"/>
          <p:cNvSpPr/>
          <p:nvPr/>
        </p:nvSpPr>
        <p:spPr>
          <a:xfrm>
            <a:off x="4078224" y="3127248"/>
            <a:ext cx="658368" cy="256032"/>
          </a:xfrm>
          <a:prstGeom prst="rightArrow">
            <a:avLst/>
          </a:prstGeom>
          <a:solidFill>
            <a:srgbClr val="A6B5BE"/>
          </a:solidFill>
          <a:ln w="12700">
            <a:solidFill>
              <a:srgbClr val="A6B5BE"/>
            </a:solidFill>
            <a:prstDash val="solid"/>
          </a:ln>
        </p:spPr>
        <p:txBody>
          <a:bodyPr/>
          <a:lstStyle/>
          <a:p>
            <a:endParaRPr lang="en-US"/>
          </a:p>
        </p:txBody>
      </p:sp>
      <p:sp>
        <p:nvSpPr>
          <p:cNvPr id="16" name="Shape 14"/>
          <p:cNvSpPr/>
          <p:nvPr/>
        </p:nvSpPr>
        <p:spPr>
          <a:xfrm>
            <a:off x="5230368" y="2816352"/>
            <a:ext cx="914400" cy="914400"/>
          </a:xfrm>
          <a:prstGeom prst="ellipse">
            <a:avLst/>
          </a:prstGeom>
          <a:solidFill>
            <a:srgbClr val="2F855A"/>
          </a:solidFill>
          <a:ln w="12700">
            <a:solidFill>
              <a:srgbClr val="2F855A"/>
            </a:solidFill>
            <a:prstDash val="solid"/>
          </a:ln>
        </p:spPr>
        <p:txBody>
          <a:bodyPr/>
          <a:lstStyle/>
          <a:p>
            <a:endParaRPr lang="en-US"/>
          </a:p>
        </p:txBody>
      </p:sp>
      <p:sp>
        <p:nvSpPr>
          <p:cNvPr id="17" name="Text 15"/>
          <p:cNvSpPr/>
          <p:nvPr/>
        </p:nvSpPr>
        <p:spPr>
          <a:xfrm>
            <a:off x="5230368" y="3035808"/>
            <a:ext cx="914400" cy="228600"/>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8" name="Text 16"/>
          <p:cNvSpPr/>
          <p:nvPr/>
        </p:nvSpPr>
        <p:spPr>
          <a:xfrm>
            <a:off x="4956048" y="3886200"/>
            <a:ext cx="1463040" cy="256032"/>
          </a:xfrm>
          <a:prstGeom prst="rect">
            <a:avLst/>
          </a:prstGeom>
          <a:noFill/>
          <a:ln/>
        </p:spPr>
        <p:txBody>
          <a:bodyPr wrap="square" lIns="0" tIns="0" rIns="0" bIns="0" rtlCol="0" anchor="ctr">
            <a:normAutofit/>
          </a:bodyPr>
          <a:lstStyle/>
          <a:p>
            <a:pPr marL="0" indent="0" algn="ctr">
              <a:buNone/>
            </a:pPr>
            <a:r>
              <a:rPr lang="en-US" sz="1500" b="1" dirty="0">
                <a:solidFill>
                  <a:srgbClr val="12324A"/>
                </a:solidFill>
              </a:rPr>
              <a:t>Enter</a:t>
            </a:r>
            <a:endParaRPr lang="en-US" sz="1500" dirty="0"/>
          </a:p>
        </p:txBody>
      </p:sp>
      <p:sp>
        <p:nvSpPr>
          <p:cNvPr id="19" name="Text 17"/>
          <p:cNvSpPr/>
          <p:nvPr/>
        </p:nvSpPr>
        <p:spPr>
          <a:xfrm>
            <a:off x="4736592" y="4279392"/>
            <a:ext cx="1901952" cy="1005840"/>
          </a:xfrm>
          <a:prstGeom prst="rect">
            <a:avLst/>
          </a:prstGeom>
          <a:noFill/>
          <a:ln/>
        </p:spPr>
        <p:txBody>
          <a:bodyPr wrap="square" lIns="127" tIns="127" rIns="127" bIns="127" rtlCol="0" anchor="ctr">
            <a:normAutofit/>
          </a:bodyPr>
          <a:lstStyle/>
          <a:p>
            <a:pPr marL="0" indent="0" algn="ctr">
              <a:buNone/>
            </a:pPr>
            <a:r>
              <a:rPr lang="en-US" sz="1050" dirty="0">
                <a:solidFill>
                  <a:srgbClr val="1D2730"/>
                </a:solidFill>
              </a:rPr>
              <a:t>Warm handoffs connect students to named people and scheduled next steps.</a:t>
            </a:r>
            <a:endParaRPr lang="en-US" sz="1050" dirty="0"/>
          </a:p>
        </p:txBody>
      </p:sp>
      <p:sp>
        <p:nvSpPr>
          <p:cNvPr id="20" name="Shape 18"/>
          <p:cNvSpPr/>
          <p:nvPr/>
        </p:nvSpPr>
        <p:spPr>
          <a:xfrm>
            <a:off x="6345936" y="3127248"/>
            <a:ext cx="658368" cy="256032"/>
          </a:xfrm>
          <a:prstGeom prst="rightArrow">
            <a:avLst/>
          </a:prstGeom>
          <a:solidFill>
            <a:srgbClr val="A6B5BE"/>
          </a:solidFill>
          <a:ln w="12700">
            <a:solidFill>
              <a:srgbClr val="A6B5BE"/>
            </a:solidFill>
            <a:prstDash val="solid"/>
          </a:ln>
        </p:spPr>
        <p:txBody>
          <a:bodyPr/>
          <a:lstStyle/>
          <a:p>
            <a:endParaRPr lang="en-US"/>
          </a:p>
        </p:txBody>
      </p:sp>
      <p:sp>
        <p:nvSpPr>
          <p:cNvPr id="21" name="Shape 19"/>
          <p:cNvSpPr/>
          <p:nvPr/>
        </p:nvSpPr>
        <p:spPr>
          <a:xfrm>
            <a:off x="7498080" y="2816352"/>
            <a:ext cx="914400" cy="914400"/>
          </a:xfrm>
          <a:prstGeom prst="ellipse">
            <a:avLst/>
          </a:prstGeom>
          <a:solidFill>
            <a:srgbClr val="34B7B1"/>
          </a:solidFill>
          <a:ln w="12700">
            <a:solidFill>
              <a:srgbClr val="34B7B1"/>
            </a:solidFill>
            <a:prstDash val="solid"/>
          </a:ln>
        </p:spPr>
        <p:txBody>
          <a:bodyPr/>
          <a:lstStyle/>
          <a:p>
            <a:endParaRPr lang="en-US"/>
          </a:p>
        </p:txBody>
      </p:sp>
      <p:sp>
        <p:nvSpPr>
          <p:cNvPr id="22" name="Text 20"/>
          <p:cNvSpPr/>
          <p:nvPr/>
        </p:nvSpPr>
        <p:spPr>
          <a:xfrm>
            <a:off x="7498080" y="3035808"/>
            <a:ext cx="914400" cy="228600"/>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3" name="Text 21"/>
          <p:cNvSpPr/>
          <p:nvPr/>
        </p:nvSpPr>
        <p:spPr>
          <a:xfrm>
            <a:off x="7223760" y="3886200"/>
            <a:ext cx="1463040" cy="256032"/>
          </a:xfrm>
          <a:prstGeom prst="rect">
            <a:avLst/>
          </a:prstGeom>
          <a:noFill/>
          <a:ln/>
        </p:spPr>
        <p:txBody>
          <a:bodyPr wrap="square" lIns="0" tIns="0" rIns="0" bIns="0" rtlCol="0" anchor="ctr">
            <a:normAutofit/>
          </a:bodyPr>
          <a:lstStyle/>
          <a:p>
            <a:pPr marL="0" indent="0" algn="ctr">
              <a:buNone/>
            </a:pPr>
            <a:r>
              <a:rPr lang="en-US" sz="1500" b="1" dirty="0">
                <a:solidFill>
                  <a:srgbClr val="12324A"/>
                </a:solidFill>
              </a:rPr>
              <a:t>Belong</a:t>
            </a:r>
            <a:endParaRPr lang="en-US" sz="1500" dirty="0"/>
          </a:p>
        </p:txBody>
      </p:sp>
      <p:sp>
        <p:nvSpPr>
          <p:cNvPr id="24" name="Text 22"/>
          <p:cNvSpPr/>
          <p:nvPr/>
        </p:nvSpPr>
        <p:spPr>
          <a:xfrm>
            <a:off x="7004304" y="4279392"/>
            <a:ext cx="1901952" cy="1005840"/>
          </a:xfrm>
          <a:prstGeom prst="rect">
            <a:avLst/>
          </a:prstGeom>
          <a:noFill/>
          <a:ln/>
        </p:spPr>
        <p:txBody>
          <a:bodyPr wrap="square" lIns="127" tIns="127" rIns="127" bIns="127" rtlCol="0" anchor="ctr">
            <a:normAutofit/>
          </a:bodyPr>
          <a:lstStyle/>
          <a:p>
            <a:pPr marL="0" indent="0" algn="ctr">
              <a:buNone/>
            </a:pPr>
            <a:r>
              <a:rPr lang="en-US" sz="1050" dirty="0">
                <a:solidFill>
                  <a:srgbClr val="1D2730"/>
                </a:solidFill>
              </a:rPr>
              <a:t>Language, culture, caregiving, and work experience are treated as assets.</a:t>
            </a:r>
            <a:endParaRPr lang="en-US" sz="1050" dirty="0"/>
          </a:p>
        </p:txBody>
      </p:sp>
      <p:sp>
        <p:nvSpPr>
          <p:cNvPr id="25" name="Shape 23"/>
          <p:cNvSpPr/>
          <p:nvPr/>
        </p:nvSpPr>
        <p:spPr>
          <a:xfrm>
            <a:off x="8613648" y="3127248"/>
            <a:ext cx="658368" cy="256032"/>
          </a:xfrm>
          <a:prstGeom prst="rightArrow">
            <a:avLst/>
          </a:prstGeom>
          <a:solidFill>
            <a:srgbClr val="A6B5BE"/>
          </a:solidFill>
          <a:ln w="12700">
            <a:solidFill>
              <a:srgbClr val="A6B5BE"/>
            </a:solidFill>
            <a:prstDash val="solid"/>
          </a:ln>
        </p:spPr>
        <p:txBody>
          <a:bodyPr/>
          <a:lstStyle/>
          <a:p>
            <a:endParaRPr lang="en-US"/>
          </a:p>
        </p:txBody>
      </p:sp>
      <p:sp>
        <p:nvSpPr>
          <p:cNvPr id="26" name="Shape 24"/>
          <p:cNvSpPr/>
          <p:nvPr/>
        </p:nvSpPr>
        <p:spPr>
          <a:xfrm>
            <a:off x="9765792" y="2816352"/>
            <a:ext cx="914400" cy="914400"/>
          </a:xfrm>
          <a:prstGeom prst="ellipse">
            <a:avLst/>
          </a:prstGeom>
          <a:solidFill>
            <a:srgbClr val="12324A"/>
          </a:solidFill>
          <a:ln w="12700">
            <a:solidFill>
              <a:srgbClr val="12324A"/>
            </a:solidFill>
            <a:prstDash val="solid"/>
          </a:ln>
        </p:spPr>
        <p:txBody>
          <a:bodyPr/>
          <a:lstStyle/>
          <a:p>
            <a:endParaRPr lang="en-US"/>
          </a:p>
        </p:txBody>
      </p:sp>
      <p:sp>
        <p:nvSpPr>
          <p:cNvPr id="27" name="Text 25"/>
          <p:cNvSpPr/>
          <p:nvPr/>
        </p:nvSpPr>
        <p:spPr>
          <a:xfrm>
            <a:off x="9765792" y="3035808"/>
            <a:ext cx="914400" cy="228600"/>
          </a:xfrm>
          <a:prstGeom prst="rect">
            <a:avLst/>
          </a:prstGeom>
          <a:noFill/>
          <a:ln/>
        </p:spPr>
        <p:txBody>
          <a:bodyPr wrap="square" lIns="0" tIns="0" rIns="0" bIns="0" rtlCol="0" anchor="ctr"/>
          <a:lstStyle/>
          <a:p>
            <a:pPr marL="0" indent="0" algn="ctr">
              <a:buNone/>
            </a:pPr>
            <a:r>
              <a:rPr lang="en-US" sz="1800" b="1" dirty="0">
                <a:solidFill>
                  <a:srgbClr val="FFFFFF"/>
                </a:solidFill>
              </a:rPr>
              <a:t>5</a:t>
            </a:r>
            <a:endParaRPr lang="en-US" sz="1800" dirty="0"/>
          </a:p>
        </p:txBody>
      </p:sp>
      <p:sp>
        <p:nvSpPr>
          <p:cNvPr id="28" name="Text 26"/>
          <p:cNvSpPr/>
          <p:nvPr/>
        </p:nvSpPr>
        <p:spPr>
          <a:xfrm>
            <a:off x="9491472" y="3886200"/>
            <a:ext cx="1463040" cy="256032"/>
          </a:xfrm>
          <a:prstGeom prst="rect">
            <a:avLst/>
          </a:prstGeom>
          <a:noFill/>
          <a:ln/>
        </p:spPr>
        <p:txBody>
          <a:bodyPr wrap="square" lIns="0" tIns="0" rIns="0" bIns="0" rtlCol="0" anchor="ctr">
            <a:normAutofit/>
          </a:bodyPr>
          <a:lstStyle/>
          <a:p>
            <a:pPr marL="0" indent="0" algn="ctr">
              <a:buNone/>
            </a:pPr>
            <a:r>
              <a:rPr lang="en-US" sz="1500" b="1" dirty="0">
                <a:solidFill>
                  <a:srgbClr val="12324A"/>
                </a:solidFill>
              </a:rPr>
              <a:t>Advance</a:t>
            </a:r>
            <a:endParaRPr lang="en-US" sz="1500" dirty="0"/>
          </a:p>
        </p:txBody>
      </p:sp>
      <p:sp>
        <p:nvSpPr>
          <p:cNvPr id="29" name="Text 27"/>
          <p:cNvSpPr/>
          <p:nvPr/>
        </p:nvSpPr>
        <p:spPr>
          <a:xfrm>
            <a:off x="9272016" y="4279392"/>
            <a:ext cx="1901952" cy="1005840"/>
          </a:xfrm>
          <a:prstGeom prst="rect">
            <a:avLst/>
          </a:prstGeom>
          <a:noFill/>
          <a:ln/>
        </p:spPr>
        <p:txBody>
          <a:bodyPr wrap="square" lIns="127" tIns="127" rIns="127" bIns="127" rtlCol="0" anchor="ctr">
            <a:normAutofit/>
          </a:bodyPr>
          <a:lstStyle/>
          <a:p>
            <a:pPr marL="0" indent="0" algn="ctr">
              <a:buNone/>
            </a:pPr>
            <a:r>
              <a:rPr lang="en-US" sz="1050" dirty="0">
                <a:solidFill>
                  <a:srgbClr val="1D2730"/>
                </a:solidFill>
              </a:rPr>
              <a:t>Students connect completion to employment, stacking, transfer, and long-term mobility.</a:t>
            </a:r>
            <a:endParaRPr lang="en-US" sz="1050" dirty="0"/>
          </a:p>
        </p:txBody>
      </p:sp>
      <p:sp>
        <p:nvSpPr>
          <p:cNvPr id="30" name="Shape 28"/>
          <p:cNvSpPr/>
          <p:nvPr/>
        </p:nvSpPr>
        <p:spPr>
          <a:xfrm>
            <a:off x="502920" y="6519672"/>
            <a:ext cx="11155680" cy="0"/>
          </a:xfrm>
          <a:prstGeom prst="line">
            <a:avLst/>
          </a:prstGeom>
          <a:noFill/>
          <a:ln w="12700">
            <a:solidFill>
              <a:srgbClr val="D7E2E8"/>
            </a:solidFill>
            <a:prstDash val="solid"/>
          </a:ln>
        </p:spPr>
        <p:txBody>
          <a:bodyPr/>
          <a:lstStyle/>
          <a:p>
            <a:endParaRPr lang="en-US"/>
          </a:p>
        </p:txBody>
      </p:sp>
      <p:sp>
        <p:nvSpPr>
          <p:cNvPr id="31" name="Text 29"/>
          <p:cNvSpPr/>
          <p:nvPr/>
        </p:nvSpPr>
        <p:spPr>
          <a:xfrm>
            <a:off x="502920" y="6601968"/>
            <a:ext cx="9875520" cy="164592"/>
          </a:xfrm>
          <a:prstGeom prst="rect">
            <a:avLst/>
          </a:prstGeom>
          <a:noFill/>
          <a:ln/>
        </p:spPr>
        <p:txBody>
          <a:bodyPr wrap="square" lIns="0" tIns="0" rIns="0" bIns="0" rtlCol="0" anchor="ctr"/>
          <a:lstStyle/>
          <a:p>
            <a:pPr marL="0" indent="0">
              <a:buNone/>
            </a:pPr>
            <a:r>
              <a:rPr lang="en-US" sz="750" dirty="0">
                <a:solidFill>
                  <a:srgbClr val="5B6770"/>
                </a:solidFill>
              </a:rPr>
              <a:t>Make It Better Plan | Equity-Centered Early Childhood Education Pathway</a:t>
            </a:r>
            <a:endParaRPr lang="en-US" sz="750" dirty="0"/>
          </a:p>
        </p:txBody>
      </p:sp>
      <p:sp>
        <p:nvSpPr>
          <p:cNvPr id="32" name="Text 30"/>
          <p:cNvSpPr/>
          <p:nvPr/>
        </p:nvSpPr>
        <p:spPr>
          <a:xfrm>
            <a:off x="11475720" y="6565392"/>
            <a:ext cx="228600" cy="182880"/>
          </a:xfrm>
          <a:prstGeom prst="rect">
            <a:avLst/>
          </a:prstGeom>
          <a:noFill/>
          <a:ln/>
        </p:spPr>
        <p:txBody>
          <a:bodyPr wrap="square" lIns="0" tIns="0" rIns="0" bIns="0" rtlCol="0" anchor="ctr"/>
          <a:lstStyle/>
          <a:p>
            <a:pPr marL="0" indent="0" algn="r">
              <a:buNone/>
            </a:pPr>
            <a:r>
              <a:rPr lang="en-US" sz="800" dirty="0">
                <a:solidFill>
                  <a:srgbClr val="5B6770"/>
                </a:solidFill>
              </a:rPr>
              <a:t>4</a:t>
            </a:r>
            <a:endParaRPr lang="en-US" sz="800" dirty="0"/>
          </a:p>
        </p:txBody>
      </p:sp>
    </p:spTree>
    <p:extLst>
      <p:ext uri="{BB962C8B-B14F-4D97-AF65-F5344CB8AC3E}">
        <p14:creationId xmlns:p14="http://schemas.microsoft.com/office/powerpoint/2010/main" val="104233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080184" y="3558540"/>
            <a:ext cx="3043187" cy="1020438"/>
          </a:xfrm>
          <a:prstGeom prst="rect">
            <a:avLst/>
          </a:prstGeom>
          <a:noFill/>
          <a:ln/>
        </p:spPr>
        <p:txBody>
          <a:bodyPr wrap="square" lIns="254" tIns="254" rIns="254" bIns="254" rtlCol="0" anchor="ctr">
            <a:normAutofit/>
          </a:bodyPr>
          <a:lstStyle/>
          <a:p>
            <a:pPr marL="0" indent="0">
              <a:buNone/>
            </a:pPr>
            <a:endParaRPr lang="en-US" sz="2600" b="1" dirty="0">
              <a:solidFill>
                <a:srgbClr val="12324A"/>
              </a:solidFill>
              <a:latin typeface="Arial"/>
              <a:ea typeface="ＭＳ Ｐゴシック"/>
            </a:endParaRPr>
          </a:p>
        </p:txBody>
      </p:sp>
      <p:sp>
        <p:nvSpPr>
          <p:cNvPr id="4" name="Shape 2"/>
          <p:cNvSpPr/>
          <p:nvPr/>
        </p:nvSpPr>
        <p:spPr>
          <a:xfrm>
            <a:off x="822960" y="1143000"/>
            <a:ext cx="4983480" cy="804672"/>
          </a:xfrm>
          <a:prstGeom prst="roundRect">
            <a:avLst>
              <a:gd name="adj" fmla="val 5682"/>
            </a:avLst>
          </a:prstGeom>
          <a:solidFill>
            <a:srgbClr val="EAF4F7"/>
          </a:solidFill>
          <a:ln w="12700">
            <a:solidFill>
              <a:srgbClr val="FFFFFF">
                <a:alpha val="0"/>
              </a:srgbClr>
            </a:solidFill>
            <a:prstDash val="solid"/>
          </a:ln>
        </p:spPr>
        <p:txBody>
          <a:bodyPr/>
          <a:lstStyle/>
          <a:p>
            <a:endParaRPr lang="en-US"/>
          </a:p>
        </p:txBody>
      </p:sp>
      <p:sp>
        <p:nvSpPr>
          <p:cNvPr id="5" name="Text 3"/>
          <p:cNvSpPr/>
          <p:nvPr/>
        </p:nvSpPr>
        <p:spPr>
          <a:xfrm>
            <a:off x="987552" y="1353312"/>
            <a:ext cx="347472" cy="256032"/>
          </a:xfrm>
          <a:prstGeom prst="rect">
            <a:avLst/>
          </a:prstGeom>
          <a:noFill/>
          <a:ln/>
        </p:spPr>
        <p:txBody>
          <a:bodyPr wrap="square" lIns="0" tIns="0" rIns="0" bIns="0" rtlCol="0" anchor="ctr"/>
          <a:lstStyle/>
          <a:p>
            <a:pPr marL="0" indent="0" algn="ctr">
              <a:buNone/>
            </a:pPr>
            <a:r>
              <a:rPr lang="en-US" sz="1500" b="1" dirty="0">
                <a:solidFill>
                  <a:srgbClr val="0E8C89"/>
                </a:solidFill>
              </a:rPr>
              <a:t>1</a:t>
            </a:r>
            <a:endParaRPr lang="en-US" sz="1500" dirty="0"/>
          </a:p>
        </p:txBody>
      </p:sp>
      <p:sp>
        <p:nvSpPr>
          <p:cNvPr id="6" name="Text 4"/>
          <p:cNvSpPr/>
          <p:nvPr/>
        </p:nvSpPr>
        <p:spPr>
          <a:xfrm>
            <a:off x="1508760" y="1325880"/>
            <a:ext cx="4069080" cy="347472"/>
          </a:xfrm>
          <a:prstGeom prst="rect">
            <a:avLst/>
          </a:prstGeom>
          <a:noFill/>
          <a:ln/>
        </p:spPr>
        <p:txBody>
          <a:bodyPr wrap="square" lIns="127" tIns="127" rIns="127" bIns="127" rtlCol="0" anchor="ctr">
            <a:noAutofit/>
          </a:bodyPr>
          <a:lstStyle/>
          <a:p>
            <a:r>
              <a:rPr lang="en-US" sz="2000" dirty="0">
                <a:solidFill>
                  <a:srgbClr val="1D2730"/>
                </a:solidFill>
                <a:latin typeface="Arial"/>
                <a:ea typeface="ＭＳ Ｐゴシック"/>
              </a:rPr>
              <a:t>Where do students get stuck?</a:t>
            </a:r>
            <a:endParaRPr lang="en-US" sz="2000">
              <a:solidFill>
                <a:srgbClr val="1D2730"/>
              </a:solidFill>
            </a:endParaRPr>
          </a:p>
        </p:txBody>
      </p:sp>
      <p:sp>
        <p:nvSpPr>
          <p:cNvPr id="7" name="Shape 5"/>
          <p:cNvSpPr/>
          <p:nvPr/>
        </p:nvSpPr>
        <p:spPr>
          <a:xfrm>
            <a:off x="822960" y="2350008"/>
            <a:ext cx="4983480" cy="804672"/>
          </a:xfrm>
          <a:prstGeom prst="roundRect">
            <a:avLst>
              <a:gd name="adj" fmla="val 5682"/>
            </a:avLst>
          </a:prstGeom>
          <a:solidFill>
            <a:srgbClr val="DDF2EF"/>
          </a:solidFill>
          <a:ln w="12700">
            <a:solidFill>
              <a:srgbClr val="FFFFFF">
                <a:alpha val="0"/>
              </a:srgbClr>
            </a:solidFill>
            <a:prstDash val="solid"/>
          </a:ln>
        </p:spPr>
        <p:txBody>
          <a:bodyPr/>
          <a:lstStyle/>
          <a:p>
            <a:endParaRPr lang="en-US"/>
          </a:p>
        </p:txBody>
      </p:sp>
      <p:sp>
        <p:nvSpPr>
          <p:cNvPr id="8" name="Text 6"/>
          <p:cNvSpPr/>
          <p:nvPr/>
        </p:nvSpPr>
        <p:spPr>
          <a:xfrm>
            <a:off x="987552" y="2560320"/>
            <a:ext cx="347472" cy="256032"/>
          </a:xfrm>
          <a:prstGeom prst="rect">
            <a:avLst/>
          </a:prstGeom>
          <a:noFill/>
          <a:ln/>
        </p:spPr>
        <p:txBody>
          <a:bodyPr wrap="square" lIns="0" tIns="0" rIns="0" bIns="0" rtlCol="0" anchor="ctr"/>
          <a:lstStyle/>
          <a:p>
            <a:pPr marL="0" indent="0" algn="ctr">
              <a:buNone/>
            </a:pPr>
            <a:r>
              <a:rPr lang="en-US" sz="1500" b="1" dirty="0">
                <a:solidFill>
                  <a:srgbClr val="0E8C89"/>
                </a:solidFill>
              </a:rPr>
              <a:t>2</a:t>
            </a:r>
            <a:endParaRPr lang="en-US" sz="1500" dirty="0"/>
          </a:p>
        </p:txBody>
      </p:sp>
      <p:sp>
        <p:nvSpPr>
          <p:cNvPr id="9" name="Text 7"/>
          <p:cNvSpPr/>
          <p:nvPr/>
        </p:nvSpPr>
        <p:spPr>
          <a:xfrm>
            <a:off x="1508760" y="2532888"/>
            <a:ext cx="4069080" cy="347472"/>
          </a:xfrm>
          <a:prstGeom prst="rect">
            <a:avLst/>
          </a:prstGeom>
          <a:noFill/>
          <a:ln/>
        </p:spPr>
        <p:txBody>
          <a:bodyPr wrap="square" lIns="127" tIns="127" rIns="127" bIns="127" rtlCol="0" anchor="ctr">
            <a:normAutofit/>
          </a:bodyPr>
          <a:lstStyle/>
          <a:p>
            <a:r>
              <a:rPr lang="en-US" sz="2000" dirty="0">
                <a:solidFill>
                  <a:srgbClr val="1D2730"/>
                </a:solidFill>
                <a:latin typeface="Arial"/>
                <a:ea typeface="ＭＳ Ｐゴシック"/>
              </a:rPr>
              <a:t>Who experiences the barrier?</a:t>
            </a:r>
            <a:endParaRPr lang="en-US" sz="2000"/>
          </a:p>
        </p:txBody>
      </p:sp>
      <p:sp>
        <p:nvSpPr>
          <p:cNvPr id="10" name="Shape 8"/>
          <p:cNvSpPr/>
          <p:nvPr/>
        </p:nvSpPr>
        <p:spPr>
          <a:xfrm>
            <a:off x="822960" y="3557016"/>
            <a:ext cx="4983480" cy="804672"/>
          </a:xfrm>
          <a:prstGeom prst="roundRect">
            <a:avLst>
              <a:gd name="adj" fmla="val 5682"/>
            </a:avLst>
          </a:prstGeom>
          <a:solidFill>
            <a:srgbClr val="EAF4F7"/>
          </a:solidFill>
          <a:ln w="12700">
            <a:solidFill>
              <a:srgbClr val="FFFFFF">
                <a:alpha val="0"/>
              </a:srgbClr>
            </a:solidFill>
            <a:prstDash val="solid"/>
          </a:ln>
        </p:spPr>
        <p:txBody>
          <a:bodyPr/>
          <a:lstStyle/>
          <a:p>
            <a:endParaRPr lang="en-US"/>
          </a:p>
        </p:txBody>
      </p:sp>
      <p:sp>
        <p:nvSpPr>
          <p:cNvPr id="11" name="Text 9"/>
          <p:cNvSpPr/>
          <p:nvPr/>
        </p:nvSpPr>
        <p:spPr>
          <a:xfrm>
            <a:off x="987552" y="3767328"/>
            <a:ext cx="347472" cy="256032"/>
          </a:xfrm>
          <a:prstGeom prst="rect">
            <a:avLst/>
          </a:prstGeom>
          <a:noFill/>
          <a:ln/>
        </p:spPr>
        <p:txBody>
          <a:bodyPr wrap="square" lIns="0" tIns="0" rIns="0" bIns="0" rtlCol="0" anchor="ctr"/>
          <a:lstStyle/>
          <a:p>
            <a:pPr marL="0" indent="0" algn="ctr">
              <a:buNone/>
            </a:pPr>
            <a:r>
              <a:rPr lang="en-US" sz="1500" b="1" dirty="0">
                <a:solidFill>
                  <a:srgbClr val="0E8C89"/>
                </a:solidFill>
              </a:rPr>
              <a:t>3</a:t>
            </a:r>
            <a:endParaRPr lang="en-US" sz="1500" dirty="0"/>
          </a:p>
        </p:txBody>
      </p:sp>
      <p:sp>
        <p:nvSpPr>
          <p:cNvPr id="12" name="Text 10"/>
          <p:cNvSpPr/>
          <p:nvPr/>
        </p:nvSpPr>
        <p:spPr>
          <a:xfrm>
            <a:off x="1508760" y="3739896"/>
            <a:ext cx="4069080" cy="347472"/>
          </a:xfrm>
          <a:prstGeom prst="rect">
            <a:avLst/>
          </a:prstGeom>
          <a:noFill/>
          <a:ln/>
        </p:spPr>
        <p:txBody>
          <a:bodyPr wrap="square" lIns="127" tIns="127" rIns="127" bIns="127" rtlCol="0" anchor="ctr">
            <a:normAutofit/>
          </a:bodyPr>
          <a:lstStyle/>
          <a:p>
            <a:r>
              <a:rPr lang="en-US" sz="2000" dirty="0">
                <a:solidFill>
                  <a:srgbClr val="1D2730"/>
                </a:solidFill>
                <a:latin typeface="Arial"/>
                <a:ea typeface="ＭＳ Ｐゴシック"/>
              </a:rPr>
              <a:t>What change would help?</a:t>
            </a:r>
            <a:endParaRPr lang="en-US" sz="2000"/>
          </a:p>
        </p:txBody>
      </p:sp>
      <p:sp>
        <p:nvSpPr>
          <p:cNvPr id="13" name="Shape 11"/>
          <p:cNvSpPr/>
          <p:nvPr/>
        </p:nvSpPr>
        <p:spPr>
          <a:xfrm>
            <a:off x="6263640" y="1143000"/>
            <a:ext cx="4983480" cy="804672"/>
          </a:xfrm>
          <a:prstGeom prst="roundRect">
            <a:avLst>
              <a:gd name="adj" fmla="val 5682"/>
            </a:avLst>
          </a:prstGeom>
          <a:solidFill>
            <a:srgbClr val="DDF2EF"/>
          </a:solidFill>
          <a:ln w="12700">
            <a:solidFill>
              <a:srgbClr val="FFFFFF">
                <a:alpha val="0"/>
              </a:srgbClr>
            </a:solidFill>
            <a:prstDash val="solid"/>
          </a:ln>
        </p:spPr>
        <p:txBody>
          <a:bodyPr/>
          <a:lstStyle/>
          <a:p>
            <a:endParaRPr lang="en-US"/>
          </a:p>
        </p:txBody>
      </p:sp>
      <p:sp>
        <p:nvSpPr>
          <p:cNvPr id="14" name="Text 12"/>
          <p:cNvSpPr/>
          <p:nvPr/>
        </p:nvSpPr>
        <p:spPr>
          <a:xfrm>
            <a:off x="6428232" y="1353312"/>
            <a:ext cx="347472" cy="256032"/>
          </a:xfrm>
          <a:prstGeom prst="rect">
            <a:avLst/>
          </a:prstGeom>
          <a:noFill/>
          <a:ln/>
        </p:spPr>
        <p:txBody>
          <a:bodyPr wrap="square" lIns="0" tIns="0" rIns="0" bIns="0" rtlCol="0" anchor="ctr"/>
          <a:lstStyle/>
          <a:p>
            <a:pPr marL="0" indent="0" algn="ctr">
              <a:buNone/>
            </a:pPr>
            <a:r>
              <a:rPr lang="en-US" sz="1500" b="1" dirty="0">
                <a:solidFill>
                  <a:srgbClr val="0E8C89"/>
                </a:solidFill>
              </a:rPr>
              <a:t>4</a:t>
            </a:r>
            <a:endParaRPr lang="en-US" sz="1500" dirty="0"/>
          </a:p>
        </p:txBody>
      </p:sp>
      <p:sp>
        <p:nvSpPr>
          <p:cNvPr id="15" name="Text 13"/>
          <p:cNvSpPr/>
          <p:nvPr/>
        </p:nvSpPr>
        <p:spPr>
          <a:xfrm>
            <a:off x="6949440" y="1325880"/>
            <a:ext cx="4069080" cy="347472"/>
          </a:xfrm>
          <a:prstGeom prst="rect">
            <a:avLst/>
          </a:prstGeom>
          <a:noFill/>
          <a:ln/>
        </p:spPr>
        <p:txBody>
          <a:bodyPr wrap="square" lIns="127" tIns="127" rIns="127" bIns="127" rtlCol="0" anchor="ctr">
            <a:normAutofit/>
          </a:bodyPr>
          <a:lstStyle/>
          <a:p>
            <a:r>
              <a:rPr lang="en-US" sz="2000" dirty="0">
                <a:solidFill>
                  <a:srgbClr val="1D2730"/>
                </a:solidFill>
                <a:latin typeface="Arial"/>
                <a:ea typeface="ＭＳ Ｐゴシック"/>
              </a:rPr>
              <a:t>Who else would benefit?</a:t>
            </a:r>
            <a:endParaRPr lang="en-US" sz="2000"/>
          </a:p>
        </p:txBody>
      </p:sp>
      <p:sp>
        <p:nvSpPr>
          <p:cNvPr id="16" name="Shape 14"/>
          <p:cNvSpPr/>
          <p:nvPr/>
        </p:nvSpPr>
        <p:spPr>
          <a:xfrm>
            <a:off x="6263640" y="2350008"/>
            <a:ext cx="4983480" cy="804672"/>
          </a:xfrm>
          <a:prstGeom prst="roundRect">
            <a:avLst>
              <a:gd name="adj" fmla="val 5682"/>
            </a:avLst>
          </a:prstGeom>
          <a:solidFill>
            <a:srgbClr val="EAF4F7"/>
          </a:solidFill>
          <a:ln w="12700">
            <a:solidFill>
              <a:srgbClr val="FFFFFF">
                <a:alpha val="0"/>
              </a:srgbClr>
            </a:solidFill>
            <a:prstDash val="solid"/>
          </a:ln>
        </p:spPr>
        <p:txBody>
          <a:bodyPr/>
          <a:lstStyle/>
          <a:p>
            <a:endParaRPr lang="en-US"/>
          </a:p>
        </p:txBody>
      </p:sp>
      <p:sp>
        <p:nvSpPr>
          <p:cNvPr id="17" name="Text 15"/>
          <p:cNvSpPr/>
          <p:nvPr/>
        </p:nvSpPr>
        <p:spPr>
          <a:xfrm>
            <a:off x="6428232" y="2560320"/>
            <a:ext cx="347472" cy="256032"/>
          </a:xfrm>
          <a:prstGeom prst="rect">
            <a:avLst/>
          </a:prstGeom>
          <a:noFill/>
          <a:ln/>
        </p:spPr>
        <p:txBody>
          <a:bodyPr wrap="square" lIns="0" tIns="0" rIns="0" bIns="0" rtlCol="0" anchor="ctr"/>
          <a:lstStyle/>
          <a:p>
            <a:pPr marL="0" indent="0" algn="ctr">
              <a:buNone/>
            </a:pPr>
            <a:r>
              <a:rPr lang="en-US" sz="1500" b="1" dirty="0">
                <a:solidFill>
                  <a:srgbClr val="0E8C89"/>
                </a:solidFill>
              </a:rPr>
              <a:t>5</a:t>
            </a:r>
            <a:endParaRPr lang="en-US" sz="1500" dirty="0"/>
          </a:p>
        </p:txBody>
      </p:sp>
      <p:sp>
        <p:nvSpPr>
          <p:cNvPr id="18" name="Text 16"/>
          <p:cNvSpPr/>
          <p:nvPr/>
        </p:nvSpPr>
        <p:spPr>
          <a:xfrm>
            <a:off x="6949440" y="2562966"/>
            <a:ext cx="4259580" cy="437709"/>
          </a:xfrm>
          <a:prstGeom prst="rect">
            <a:avLst/>
          </a:prstGeom>
          <a:noFill/>
          <a:ln/>
        </p:spPr>
        <p:txBody>
          <a:bodyPr wrap="square" lIns="127" tIns="127" rIns="127" bIns="127" rtlCol="0" anchor="ctr">
            <a:noAutofit/>
          </a:bodyPr>
          <a:lstStyle/>
          <a:p>
            <a:r>
              <a:rPr lang="en-US" sz="2000" dirty="0">
                <a:solidFill>
                  <a:srgbClr val="1D2730"/>
                </a:solidFill>
                <a:latin typeface="Arial"/>
                <a:ea typeface="ＭＳ Ｐゴシック"/>
              </a:rPr>
              <a:t>Can students participate with dignity?</a:t>
            </a:r>
            <a:endParaRPr lang="en-US" sz="2000"/>
          </a:p>
        </p:txBody>
      </p:sp>
      <p:sp>
        <p:nvSpPr>
          <p:cNvPr id="22" name="Shape 20"/>
          <p:cNvSpPr/>
          <p:nvPr/>
        </p:nvSpPr>
        <p:spPr>
          <a:xfrm>
            <a:off x="818950" y="4583631"/>
            <a:ext cx="10424559" cy="1177089"/>
          </a:xfrm>
          <a:prstGeom prst="roundRect">
            <a:avLst>
              <a:gd name="adj" fmla="val 10667"/>
            </a:avLst>
          </a:prstGeom>
          <a:solidFill>
            <a:srgbClr val="12324A"/>
          </a:solidFill>
          <a:ln w="12700">
            <a:solidFill>
              <a:srgbClr val="12324A"/>
            </a:solidFill>
            <a:prstDash val="solid"/>
          </a:ln>
        </p:spPr>
        <p:txBody>
          <a:bodyPr/>
          <a:lstStyle/>
          <a:p>
            <a:endParaRPr lang="en-US"/>
          </a:p>
        </p:txBody>
      </p:sp>
      <p:sp>
        <p:nvSpPr>
          <p:cNvPr id="23" name="Text 21"/>
          <p:cNvSpPr/>
          <p:nvPr/>
        </p:nvSpPr>
        <p:spPr>
          <a:xfrm>
            <a:off x="1348339" y="4920756"/>
            <a:ext cx="9486097" cy="511101"/>
          </a:xfrm>
          <a:prstGeom prst="rect">
            <a:avLst/>
          </a:prstGeom>
          <a:noFill/>
          <a:ln/>
        </p:spPr>
        <p:txBody>
          <a:bodyPr wrap="square" lIns="0" tIns="0" rIns="0" bIns="0" rtlCol="0" anchor="ctr">
            <a:noAutofit/>
          </a:bodyPr>
          <a:lstStyle/>
          <a:p>
            <a:pPr algn="ctr"/>
            <a:r>
              <a:rPr lang="en-US" sz="4000" b="1" dirty="0">
                <a:solidFill>
                  <a:srgbClr val="FFFFFF"/>
                </a:solidFill>
                <a:latin typeface="Arial"/>
                <a:ea typeface="ＭＳ Ｐゴシック"/>
              </a:rPr>
              <a:t>The Door Test: Questions to Take Back</a:t>
            </a:r>
          </a:p>
        </p:txBody>
      </p:sp>
      <p:sp>
        <p:nvSpPr>
          <p:cNvPr id="24" name="Shape 22"/>
          <p:cNvSpPr/>
          <p:nvPr/>
        </p:nvSpPr>
        <p:spPr>
          <a:xfrm>
            <a:off x="502920" y="6519672"/>
            <a:ext cx="11155680" cy="0"/>
          </a:xfrm>
          <a:prstGeom prst="line">
            <a:avLst/>
          </a:prstGeom>
          <a:noFill/>
          <a:ln w="12700">
            <a:solidFill>
              <a:srgbClr val="D7E2E8"/>
            </a:solidFill>
            <a:prstDash val="solid"/>
          </a:ln>
        </p:spPr>
        <p:txBody>
          <a:bodyPr/>
          <a:lstStyle/>
          <a:p>
            <a:endParaRPr lang="en-US"/>
          </a:p>
        </p:txBody>
      </p:sp>
      <p:sp>
        <p:nvSpPr>
          <p:cNvPr id="25" name="Text 23"/>
          <p:cNvSpPr/>
          <p:nvPr/>
        </p:nvSpPr>
        <p:spPr>
          <a:xfrm>
            <a:off x="502920" y="6601968"/>
            <a:ext cx="9875520" cy="164592"/>
          </a:xfrm>
          <a:prstGeom prst="rect">
            <a:avLst/>
          </a:prstGeom>
          <a:noFill/>
          <a:ln/>
        </p:spPr>
        <p:txBody>
          <a:bodyPr wrap="square" lIns="0" tIns="0" rIns="0" bIns="0" rtlCol="0" anchor="ctr"/>
          <a:lstStyle/>
          <a:p>
            <a:pPr marL="0" indent="0">
              <a:buNone/>
            </a:pPr>
            <a:r>
              <a:rPr lang="en-US" sz="750" dirty="0">
                <a:solidFill>
                  <a:srgbClr val="5B6770"/>
                </a:solidFill>
              </a:rPr>
              <a:t>Make It Better Plan | Equity-Centered Early Childhood Education Pathway</a:t>
            </a:r>
            <a:endParaRPr lang="en-US" sz="750" dirty="0"/>
          </a:p>
        </p:txBody>
      </p:sp>
      <p:sp>
        <p:nvSpPr>
          <p:cNvPr id="26" name="Text 24"/>
          <p:cNvSpPr/>
          <p:nvPr/>
        </p:nvSpPr>
        <p:spPr>
          <a:xfrm>
            <a:off x="11475720" y="6565392"/>
            <a:ext cx="228600" cy="182880"/>
          </a:xfrm>
          <a:prstGeom prst="rect">
            <a:avLst/>
          </a:prstGeom>
          <a:noFill/>
          <a:ln/>
        </p:spPr>
        <p:txBody>
          <a:bodyPr wrap="square" lIns="0" tIns="0" rIns="0" bIns="0" rtlCol="0" anchor="ctr"/>
          <a:lstStyle/>
          <a:p>
            <a:pPr marL="0" indent="0" algn="r">
              <a:buNone/>
            </a:pPr>
            <a:r>
              <a:rPr lang="en-US" sz="800" dirty="0">
                <a:solidFill>
                  <a:srgbClr val="5B6770"/>
                </a:solidFill>
              </a:rPr>
              <a:t>12</a:t>
            </a:r>
            <a:endParaRPr lang="en-US" sz="800" dirty="0"/>
          </a:p>
        </p:txBody>
      </p:sp>
    </p:spTree>
    <p:extLst>
      <p:ext uri="{BB962C8B-B14F-4D97-AF65-F5344CB8AC3E}">
        <p14:creationId xmlns:p14="http://schemas.microsoft.com/office/powerpoint/2010/main" val="58007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3257F-42E2-DEEB-B5EC-370EC2425FD7}"/>
              </a:ext>
            </a:extLst>
          </p:cNvPr>
          <p:cNvSpPr>
            <a:spLocks noGrp="1"/>
          </p:cNvSpPr>
          <p:nvPr>
            <p:ph type="title"/>
          </p:nvPr>
        </p:nvSpPr>
        <p:spPr>
          <a:xfrm>
            <a:off x="609600" y="1416513"/>
            <a:ext cx="10972800" cy="1143000"/>
          </a:xfrm>
        </p:spPr>
        <p:txBody>
          <a:bodyPr/>
          <a:lstStyle/>
          <a:p>
            <a:pPr algn="ctr"/>
            <a:r>
              <a:rPr lang="en-US" sz="5400" dirty="0">
                <a:ea typeface="ＭＳ Ｐゴシック"/>
              </a:rPr>
              <a:t>What is one barrier students should not have to navigate alone?</a:t>
            </a:r>
            <a:endParaRPr lang="en-US" dirty="0"/>
          </a:p>
        </p:txBody>
      </p:sp>
      <p:pic>
        <p:nvPicPr>
          <p:cNvPr id="3" name="Content Placeholder 2">
            <a:extLst>
              <a:ext uri="{FF2B5EF4-FFF2-40B4-BE49-F238E27FC236}">
                <a16:creationId xmlns:a16="http://schemas.microsoft.com/office/drawing/2014/main" id="{1592DDB6-B49F-497D-FD25-0767FC95FBDD}"/>
              </a:ext>
            </a:extLst>
          </p:cNvPr>
          <p:cNvPicPr>
            <a:picLocks noGrp="1" noChangeAspect="1"/>
          </p:cNvPicPr>
          <p:nvPr>
            <p:ph idx="1"/>
          </p:nvPr>
        </p:nvPicPr>
        <p:blipFill>
          <a:blip r:embed="rId2"/>
          <a:stretch>
            <a:fillRect/>
          </a:stretch>
        </p:blipFill>
        <p:spPr bwMode="auto">
          <a:xfrm>
            <a:off x="4448030" y="2971810"/>
            <a:ext cx="3305965" cy="3285913"/>
          </a:xfrm>
          <a:prstGeom prst="rect">
            <a:avLst/>
          </a:prstGeom>
          <a:noFill/>
          <a:ln w="9525">
            <a:noFill/>
            <a:miter lim="800000"/>
            <a:headEnd/>
            <a:tailEnd/>
          </a:ln>
        </p:spPr>
      </p:pic>
      <p:sp>
        <p:nvSpPr>
          <p:cNvPr id="5" name="TextBox 4">
            <a:extLst>
              <a:ext uri="{FF2B5EF4-FFF2-40B4-BE49-F238E27FC236}">
                <a16:creationId xmlns:a16="http://schemas.microsoft.com/office/drawing/2014/main" id="{7372BC9A-43EE-539A-767F-706D320C41A1}"/>
              </a:ext>
            </a:extLst>
          </p:cNvPr>
          <p:cNvSpPr txBox="1"/>
          <p:nvPr/>
        </p:nvSpPr>
        <p:spPr>
          <a:xfrm>
            <a:off x="8060621" y="3631105"/>
            <a:ext cx="413149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171717"/>
                </a:solidFill>
                <a:latin typeface="Arial"/>
                <a:ea typeface="ＭＳ Ｐゴシック"/>
                <a:cs typeface="Arial"/>
              </a:rPr>
              <a:t>Join at menti.com | use code</a:t>
            </a:r>
            <a:endParaRPr lang="en-US" sz="2400">
              <a:latin typeface="Arial"/>
              <a:ea typeface="ＭＳ Ｐゴシック"/>
            </a:endParaRPr>
          </a:p>
          <a:p>
            <a:pPr algn="ctr"/>
            <a:r>
              <a:rPr lang="en-US" sz="2400" b="1" dirty="0">
                <a:highlight>
                  <a:srgbClr val="FFFFFF"/>
                </a:highlight>
                <a:latin typeface="Arial"/>
                <a:ea typeface="ＭＳ Ｐゴシック"/>
                <a:cs typeface="Arial"/>
              </a:rPr>
              <a:t>3231 5032</a:t>
            </a:r>
            <a:endParaRPr lang="en-US" sz="2400">
              <a:latin typeface="Arial"/>
              <a:ea typeface="ＭＳ Ｐゴシック"/>
            </a:endParaRPr>
          </a:p>
          <a:p>
            <a:pPr algn="l"/>
            <a:endParaRPr lang="en-US" dirty="0"/>
          </a:p>
        </p:txBody>
      </p:sp>
      <p:pic>
        <p:nvPicPr>
          <p:cNvPr id="4" name="Picture 3" descr="Clipart - Talk Bubble">
            <a:extLst>
              <a:ext uri="{FF2B5EF4-FFF2-40B4-BE49-F238E27FC236}">
                <a16:creationId xmlns:a16="http://schemas.microsoft.com/office/drawing/2014/main" id="{40AC185A-BC9E-C3F4-3ADB-0EFC32299198}"/>
              </a:ext>
            </a:extLst>
          </p:cNvPr>
          <p:cNvPicPr>
            <a:picLocks noChangeAspect="1"/>
          </p:cNvPicPr>
          <p:nvPr/>
        </p:nvPicPr>
        <p:blipFill>
          <a:blip r:embed="rId3"/>
          <a:stretch>
            <a:fillRect/>
          </a:stretch>
        </p:blipFill>
        <p:spPr>
          <a:xfrm>
            <a:off x="1095385" y="2700362"/>
            <a:ext cx="1769624" cy="1487354"/>
          </a:xfrm>
          <a:prstGeom prst="rect">
            <a:avLst/>
          </a:prstGeom>
        </p:spPr>
      </p:pic>
      <p:pic>
        <p:nvPicPr>
          <p:cNvPr id="6" name="Picture 5" descr="Clipart - Talk Bubble">
            <a:extLst>
              <a:ext uri="{FF2B5EF4-FFF2-40B4-BE49-F238E27FC236}">
                <a16:creationId xmlns:a16="http://schemas.microsoft.com/office/drawing/2014/main" id="{62C4437E-B03D-A213-1D61-A273C94D4EAE}"/>
              </a:ext>
            </a:extLst>
          </p:cNvPr>
          <p:cNvPicPr>
            <a:picLocks noChangeAspect="1"/>
          </p:cNvPicPr>
          <p:nvPr/>
        </p:nvPicPr>
        <p:blipFill>
          <a:blip r:embed="rId3"/>
          <a:stretch>
            <a:fillRect/>
          </a:stretch>
        </p:blipFill>
        <p:spPr>
          <a:xfrm rot="1920000">
            <a:off x="363464" y="4705625"/>
            <a:ext cx="1769624" cy="1487354"/>
          </a:xfrm>
          <a:prstGeom prst="rect">
            <a:avLst/>
          </a:prstGeom>
        </p:spPr>
      </p:pic>
      <p:pic>
        <p:nvPicPr>
          <p:cNvPr id="7" name="Picture 6" descr="Clipart - Talk Bubble">
            <a:extLst>
              <a:ext uri="{FF2B5EF4-FFF2-40B4-BE49-F238E27FC236}">
                <a16:creationId xmlns:a16="http://schemas.microsoft.com/office/drawing/2014/main" id="{8FCEE0EA-6CAE-FCA1-305B-149C0DE844FE}"/>
              </a:ext>
            </a:extLst>
          </p:cNvPr>
          <p:cNvPicPr>
            <a:picLocks noChangeAspect="1"/>
          </p:cNvPicPr>
          <p:nvPr/>
        </p:nvPicPr>
        <p:blipFill>
          <a:blip r:embed="rId3"/>
          <a:stretch>
            <a:fillRect/>
          </a:stretch>
        </p:blipFill>
        <p:spPr>
          <a:xfrm rot="480000">
            <a:off x="9086358" y="4475019"/>
            <a:ext cx="1769624" cy="1487354"/>
          </a:xfrm>
          <a:prstGeom prst="rect">
            <a:avLst/>
          </a:prstGeom>
        </p:spPr>
      </p:pic>
      <p:sp>
        <p:nvSpPr>
          <p:cNvPr id="8" name="TextBox 7">
            <a:extLst>
              <a:ext uri="{FF2B5EF4-FFF2-40B4-BE49-F238E27FC236}">
                <a16:creationId xmlns:a16="http://schemas.microsoft.com/office/drawing/2014/main" id="{72049EE6-482F-9F72-C098-1231BE6B803B}"/>
              </a:ext>
            </a:extLst>
          </p:cNvPr>
          <p:cNvSpPr txBox="1"/>
          <p:nvPr/>
        </p:nvSpPr>
        <p:spPr>
          <a:xfrm rot="-240000">
            <a:off x="1497113" y="2799106"/>
            <a:ext cx="27432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latin typeface="Arial"/>
                <a:ea typeface="ＭＳ Ｐゴシック"/>
              </a:rPr>
              <a:t>Cost</a:t>
            </a:r>
          </a:p>
          <a:p>
            <a:r>
              <a:rPr lang="en-US" sz="2400" dirty="0">
                <a:latin typeface="Arial"/>
                <a:ea typeface="ＭＳ Ｐゴシック"/>
              </a:rPr>
              <a:t>$$$$</a:t>
            </a:r>
            <a:endParaRPr lang="en-US" sz="2400" dirty="0"/>
          </a:p>
        </p:txBody>
      </p:sp>
      <p:sp>
        <p:nvSpPr>
          <p:cNvPr id="9" name="TextBox 8">
            <a:extLst>
              <a:ext uri="{FF2B5EF4-FFF2-40B4-BE49-F238E27FC236}">
                <a16:creationId xmlns:a16="http://schemas.microsoft.com/office/drawing/2014/main" id="{D4C22E62-0756-0C4C-10BB-DAF45B3008EC}"/>
              </a:ext>
            </a:extLst>
          </p:cNvPr>
          <p:cNvSpPr txBox="1"/>
          <p:nvPr/>
        </p:nvSpPr>
        <p:spPr>
          <a:xfrm rot="1620000">
            <a:off x="375948" y="534854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latin typeface="Arial"/>
                <a:ea typeface="ＭＳ Ｐゴシック"/>
              </a:rPr>
              <a:t>Transportation</a:t>
            </a:r>
            <a:endParaRPr lang="en-US" dirty="0"/>
          </a:p>
        </p:txBody>
      </p:sp>
      <p:sp>
        <p:nvSpPr>
          <p:cNvPr id="10" name="TextBox 9">
            <a:extLst>
              <a:ext uri="{FF2B5EF4-FFF2-40B4-BE49-F238E27FC236}">
                <a16:creationId xmlns:a16="http://schemas.microsoft.com/office/drawing/2014/main" id="{0E682F4B-CC74-C7B3-88A8-E5FBF3BF9B8D}"/>
              </a:ext>
            </a:extLst>
          </p:cNvPr>
          <p:cNvSpPr txBox="1"/>
          <p:nvPr/>
        </p:nvSpPr>
        <p:spPr>
          <a:xfrm rot="900000">
            <a:off x="9276929" y="4986782"/>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latin typeface="Arial"/>
                <a:ea typeface="ＭＳ Ｐゴシック"/>
              </a:rPr>
              <a:t>Advising</a:t>
            </a:r>
            <a:endParaRPr lang="en-US" sz="2400"/>
          </a:p>
        </p:txBody>
      </p:sp>
    </p:spTree>
    <p:extLst>
      <p:ext uri="{BB962C8B-B14F-4D97-AF65-F5344CB8AC3E}">
        <p14:creationId xmlns:p14="http://schemas.microsoft.com/office/powerpoint/2010/main" val="3065904819"/>
      </p:ext>
    </p:extLst>
  </p:cSld>
  <p:clrMapOvr>
    <a:masterClrMapping/>
  </p:clrMapOvr>
</p:sld>
</file>

<file path=ppt/theme/theme1.xml><?xml version="1.0" encoding="utf-8"?>
<a:theme xmlns:a="http://schemas.openxmlformats.org/drawingml/2006/main" name="NPS19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E Template" id="{449293B0-9570-DF41-9FE7-8FC7EADA5079}" vid="{9F08AECA-9E94-904C-98E8-6BA86A3D2AC7}"/>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a0bef17-26ed-411d-baf7-5eebe850c537" xsi:nil="true"/>
    <lcf76f155ced4ddcb4097134ff3c332f xmlns="8a36f93f-62a5-4d8f-8acb-f5a620604acb">
      <Terms xmlns="http://schemas.microsoft.com/office/infopath/2007/PartnerControls"/>
    </lcf76f155ced4ddcb4097134ff3c332f>
    <Time xmlns="8a36f93f-62a5-4d8f-8acb-f5a620604ac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93E671157D044E95F0162E28733D58" ma:contentTypeVersion="20" ma:contentTypeDescription="Create a new document." ma:contentTypeScope="" ma:versionID="57af1a393b9163d937a2abcef5845efb">
  <xsd:schema xmlns:xsd="http://www.w3.org/2001/XMLSchema" xmlns:xs="http://www.w3.org/2001/XMLSchema" xmlns:p="http://schemas.microsoft.com/office/2006/metadata/properties" xmlns:ns2="8a36f93f-62a5-4d8f-8acb-f5a620604acb" xmlns:ns3="fa0bef17-26ed-411d-baf7-5eebe850c537" targetNamespace="http://schemas.microsoft.com/office/2006/metadata/properties" ma:root="true" ma:fieldsID="ecb041ac7d5910f608340d94391db88c" ns2:_="" ns3:_="">
    <xsd:import namespace="8a36f93f-62a5-4d8f-8acb-f5a620604acb"/>
    <xsd:import namespace="fa0bef17-26ed-411d-baf7-5eebe850c5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36f93f-62a5-4d8f-8acb-f5a620604a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6817e45-ca6e-4c38-b674-2708a80477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Time" ma:index="26" nillable="true" ma:displayName="Time" ma:format="DateOnly" ma:internalName="Time">
      <xsd:simpleType>
        <xsd:restriction base="dms:DateTim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0bef17-26ed-411d-baf7-5eebe850c53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3ddb322-5dfc-4bf7-93cf-1918cc21cda2}" ma:internalName="TaxCatchAll" ma:showField="CatchAllData" ma:web="fa0bef17-26ed-411d-baf7-5eebe850c5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C8788D-6921-43FF-B1F2-62C51E8E9098}">
  <ds:schemaRefs>
    <ds:schemaRef ds:uri="http://schemas.microsoft.com/sharepoint/v3/contenttype/forms"/>
  </ds:schemaRefs>
</ds:datastoreItem>
</file>

<file path=customXml/itemProps2.xml><?xml version="1.0" encoding="utf-8"?>
<ds:datastoreItem xmlns:ds="http://schemas.openxmlformats.org/officeDocument/2006/customXml" ds:itemID="{1B1803C7-A200-4719-BEF1-3F6881BD3F61}">
  <ds:schemaRefs>
    <ds:schemaRef ds:uri="http://schemas.microsoft.com/office/2006/metadata/properties"/>
    <ds:schemaRef ds:uri="http://schemas.microsoft.com/office/infopath/2007/PartnerControls"/>
    <ds:schemaRef ds:uri="fa0bef17-26ed-411d-baf7-5eebe850c537"/>
    <ds:schemaRef ds:uri="8a36f93f-62a5-4d8f-8acb-f5a620604acb"/>
  </ds:schemaRefs>
</ds:datastoreItem>
</file>

<file path=customXml/itemProps3.xml><?xml version="1.0" encoding="utf-8"?>
<ds:datastoreItem xmlns:ds="http://schemas.openxmlformats.org/officeDocument/2006/customXml" ds:itemID="{65356429-C682-4146-B28B-F0427BCD85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36f93f-62a5-4d8f-8acb-f5a620604acb"/>
    <ds:schemaRef ds:uri="fa0bef17-26ed-411d-baf7-5eebe850c5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143</TotalTime>
  <Words>943</Words>
  <Application>Microsoft Office PowerPoint</Application>
  <PresentationFormat>Widescreen</PresentationFormat>
  <Paragraphs>188</Paragraphs>
  <Slides>13</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ＭＳ Ｐゴシック</vt:lpstr>
      <vt:lpstr>Aptos</vt:lpstr>
      <vt:lpstr>Arial</vt:lpstr>
      <vt:lpstr>Calibri</vt:lpstr>
      <vt:lpstr>Frutiger LT Std 55 Roman</vt:lpstr>
      <vt:lpstr>Frutiger LT Std 65 Bold</vt:lpstr>
      <vt:lpstr>Trebuchet MS</vt:lpstr>
      <vt:lpstr>Wingdings 3</vt:lpstr>
      <vt:lpstr>NPS19 TEMPLATE</vt:lpstr>
      <vt:lpstr>Facet</vt:lpstr>
      <vt:lpstr>Audience Poll</vt:lpstr>
      <vt:lpstr>PowerPoint Presentation</vt:lpstr>
      <vt:lpstr>PowerPoint Presentation</vt:lpstr>
      <vt:lpstr>PowerPoint Presentation</vt:lpstr>
      <vt:lpstr>  </vt:lpstr>
      <vt:lpstr>Harper College At A Glance  </vt:lpstr>
      <vt:lpstr>PowerPoint Presentation</vt:lpstr>
      <vt:lpstr>PowerPoint Presentation</vt:lpstr>
      <vt:lpstr>PowerPoint Presentation</vt:lpstr>
      <vt:lpstr>PowerPoint Presentation</vt:lpstr>
      <vt:lpstr>PowerPoint Presentation</vt:lpstr>
      <vt:lpstr>PowerPoint Presentation</vt:lpstr>
      <vt:lpstr>What is one barrier students should not have to navigate alone?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Kendrick</dc:creator>
  <cp:lastModifiedBy>Joy Pak</cp:lastModifiedBy>
  <cp:revision>542</cp:revision>
  <dcterms:created xsi:type="dcterms:W3CDTF">2025-07-10T12:27:20Z</dcterms:created>
  <dcterms:modified xsi:type="dcterms:W3CDTF">2026-09-17T14:40:57Z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0x0101007693E671157D044E95F0162E28733D58</vt:lpwstr>
  </property>
  <property fmtid="{D5CDD505-2E9C-101B-9397-08002B2CF9AE}" pid="3" name="MediaServiceImageTags">
    <vt:lpwstr/>
  </property>
</Properties>
</file>