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D284B"/>
    <a:srgbClr val="FFCD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48"/>
    <p:restoredTop sz="52360"/>
  </p:normalViewPr>
  <p:slideViewPr>
    <p:cSldViewPr snapToGrid="0">
      <p:cViewPr varScale="1">
        <p:scale>
          <a:sx n="53" d="100"/>
          <a:sy n="53" d="100"/>
        </p:scale>
        <p:origin x="2120" y="184"/>
      </p:cViewPr>
      <p:guideLst/>
    </p:cSldViewPr>
  </p:slideViewPr>
  <p:notesTextViewPr>
    <p:cViewPr>
      <p:scale>
        <a:sx n="1" d="1"/>
        <a:sy n="1" d="1"/>
      </p:scale>
      <p:origin x="0" y="-5952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7C3BA0-44F0-5448-BE06-225DFF7630A7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819AE2-033B-5E43-A33D-0EDC704235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95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“Good morning, everyone. I’m John Vasquez, and I spend a lot of my work thinking about student success, institutional systems, and, increasingly, how we actually get good ideas to move inside complicated organizations.</a:t>
            </a:r>
          </a:p>
          <a:p>
            <a:endParaRPr lang="en-US" dirty="0"/>
          </a:p>
          <a:p>
            <a:r>
              <a:rPr lang="en-US" dirty="0"/>
              <a:t>And one of the things I’ve learned over the years is that having a good idea is often the easy part.</a:t>
            </a:r>
          </a:p>
          <a:p>
            <a:endParaRPr lang="en-US" dirty="0"/>
          </a:p>
          <a:p>
            <a:r>
              <a:rPr lang="en-US" dirty="0"/>
              <a:t>Many of you probably have ideas right now that you know would make a difference for students. Maybe it’s expanding an apprenticeship program. Maybe it’s work-based learning. </a:t>
            </a:r>
          </a:p>
          <a:p>
            <a:endParaRPr lang="en-US" dirty="0"/>
          </a:p>
          <a:p>
            <a:r>
              <a:rPr lang="en-US" dirty="0"/>
              <a:t>Maybe it’s a new credential, an employer partnership, better advising, equipment, staffing—whatever it might be.</a:t>
            </a:r>
          </a:p>
          <a:p>
            <a:endParaRPr lang="en-US" dirty="0"/>
          </a:p>
          <a:p>
            <a:r>
              <a:rPr lang="en-US" dirty="0"/>
              <a:t>And you’ve probably had the experience of thinking, </a:t>
            </a:r>
            <a:r>
              <a:rPr lang="en-US" i="1" dirty="0"/>
              <a:t>This makes so much sense. Why wouldn’t they support this?</a:t>
            </a:r>
            <a:endParaRPr lang="en-US" dirty="0"/>
          </a:p>
          <a:p>
            <a:endParaRPr lang="en-US" dirty="0"/>
          </a:p>
          <a:p>
            <a:r>
              <a:rPr lang="en-US" dirty="0"/>
              <a:t>Then you take it to someone—a dean, vice president, president, foundation, donor—and you don’t get a no, exactly.</a:t>
            </a:r>
          </a:p>
          <a:p>
            <a:endParaRPr lang="en-US" dirty="0"/>
          </a:p>
          <a:p>
            <a:r>
              <a:rPr lang="en-US" dirty="0"/>
              <a:t>You get:</a:t>
            </a:r>
          </a:p>
          <a:p>
            <a:r>
              <a:rPr lang="en-US" i="1" dirty="0"/>
              <a:t>‘That’s interesting.’</a:t>
            </a:r>
            <a:endParaRPr lang="en-US" dirty="0"/>
          </a:p>
          <a:p>
            <a:r>
              <a:rPr lang="en-US" i="1" dirty="0"/>
              <a:t>‘Send me some more information.’</a:t>
            </a:r>
            <a:endParaRPr lang="en-US" dirty="0"/>
          </a:p>
          <a:p>
            <a:r>
              <a:rPr lang="en-US" i="1" dirty="0"/>
              <a:t>‘We should keep talking about that.’</a:t>
            </a:r>
            <a:endParaRPr lang="en-US" dirty="0"/>
          </a:p>
          <a:p>
            <a:r>
              <a:rPr lang="en-US" dirty="0"/>
              <a:t>And six months later, nothing has happened.</a:t>
            </a:r>
          </a:p>
          <a:p>
            <a:r>
              <a:rPr lang="en-US" dirty="0"/>
              <a:t>So that’s what I want to spend our time on today.”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“I want to start with one idea that is going to carry us through the next 45 minutes.”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19AE2-033B-5E43-A33D-0EDC704235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465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“I don’t mean that cynically.</a:t>
            </a:r>
          </a:p>
          <a:p>
            <a:r>
              <a:rPr lang="en-US" dirty="0"/>
              <a:t>I mean that the person sitting across from you isn’t evaluating your idea in isolation.</a:t>
            </a:r>
          </a:p>
          <a:p>
            <a:r>
              <a:rPr lang="en-US" dirty="0"/>
              <a:t>Your president isn’t sitting there asking, </a:t>
            </a:r>
            <a:r>
              <a:rPr lang="en-US" i="1" dirty="0"/>
              <a:t>Is John’s idea good?</a:t>
            </a:r>
            <a:endParaRPr lang="en-US" dirty="0"/>
          </a:p>
          <a:p>
            <a:r>
              <a:rPr lang="en-US" dirty="0"/>
              <a:t>They’re asking: </a:t>
            </a:r>
            <a:r>
              <a:rPr lang="en-US" i="1" dirty="0"/>
              <a:t>Is this more important than the other ten things sitting on my desk?</a:t>
            </a:r>
            <a:r>
              <a:rPr lang="en-US" dirty="0"/>
              <a:t> </a:t>
            </a:r>
          </a:p>
          <a:p>
            <a:r>
              <a:rPr lang="en-US" dirty="0"/>
              <a:t>A vice president may be thinking about enrollment.</a:t>
            </a:r>
          </a:p>
          <a:p>
            <a:r>
              <a:rPr lang="en-US" dirty="0"/>
              <a:t>The CFO may be thinking about sustainability.</a:t>
            </a:r>
          </a:p>
          <a:p>
            <a:r>
              <a:rPr lang="en-US" dirty="0"/>
              <a:t>A donor may be asking what difference their investment could make.</a:t>
            </a:r>
          </a:p>
          <a:p>
            <a:r>
              <a:rPr lang="en-US" dirty="0"/>
              <a:t>An employer may be thinking about whether this actually helps solve a workforce problem.</a:t>
            </a:r>
          </a:p>
          <a:p>
            <a:r>
              <a:rPr lang="en-US" dirty="0"/>
              <a:t>Same idea.</a:t>
            </a:r>
          </a:p>
          <a:p>
            <a:r>
              <a:rPr lang="en-US" dirty="0"/>
              <a:t>Different decision environment.</a:t>
            </a:r>
          </a:p>
          <a:p>
            <a:r>
              <a:rPr lang="en-US" dirty="0"/>
              <a:t>So our job isn’t simply to explain the idea better. Our job is to understand the environment in which someone has to make a decision about it.”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19AE2-033B-5E43-A33D-0EDC704235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01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“So rather than spend 45 minutes talking at you about this, I want you to actually work on something.</a:t>
            </a:r>
          </a:p>
          <a:p>
            <a:r>
              <a:rPr lang="en-US" dirty="0"/>
              <a:t>Use these </a:t>
            </a:r>
            <a:r>
              <a:rPr lang="en-US" dirty="0" err="1"/>
              <a:t>qr</a:t>
            </a:r>
            <a:r>
              <a:rPr lang="en-US" dirty="0"/>
              <a:t> codes to download a workbook either via google docs or drop box.  Which ever you prefer.</a:t>
            </a:r>
          </a:p>
          <a:p>
            <a:r>
              <a:rPr lang="en-US" dirty="0"/>
              <a:t>And my hope is that you use a </a:t>
            </a:r>
            <a:r>
              <a:rPr lang="en-US" b="1" dirty="0"/>
              <a:t>real idea</a:t>
            </a:r>
            <a:r>
              <a:rPr lang="en-US" dirty="0"/>
              <a:t> today.</a:t>
            </a:r>
          </a:p>
          <a:p>
            <a:r>
              <a:rPr lang="en-US" dirty="0"/>
              <a:t>Something you’re trying to start. Something you’re trying to grow. Something you need funded. Something you’ve been trying to get someone to pay attention to.</a:t>
            </a:r>
          </a:p>
          <a:p>
            <a:r>
              <a:rPr lang="en-US" dirty="0"/>
              <a:t>And then I want you to identify the actual person or audience whose support you need.</a:t>
            </a:r>
          </a:p>
          <a:p>
            <a:r>
              <a:rPr lang="en-US" dirty="0"/>
              <a:t>Don’t write ‘senior leadership.’</a:t>
            </a:r>
          </a:p>
          <a:p>
            <a:r>
              <a:rPr lang="en-US" dirty="0"/>
              <a:t>Who?</a:t>
            </a:r>
          </a:p>
          <a:p>
            <a:r>
              <a:rPr lang="en-US" dirty="0"/>
              <a:t>Your president? Your provost? Your dean? Your board? A foundation? A donor? An employer?</a:t>
            </a:r>
          </a:p>
          <a:p>
            <a:r>
              <a:rPr lang="en-US" dirty="0"/>
              <a:t>Because the more specific we can make this, the more useful the next 40 minutes will be.”</a:t>
            </a:r>
          </a:p>
          <a:p>
            <a:r>
              <a:rPr lang="en-US" b="1" dirty="0"/>
              <a:t>Give them about 30–45 seconds to write.</a:t>
            </a:r>
            <a:endParaRPr lang="en-US" dirty="0"/>
          </a:p>
          <a:p>
            <a:r>
              <a:rPr lang="en-US" dirty="0"/>
              <a:t>Then:</a:t>
            </a:r>
          </a:p>
          <a:p>
            <a:r>
              <a:rPr lang="en-US" dirty="0"/>
              <a:t>“Keep that idea and that person in mind. We’re going to come back to both of them.”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19AE2-033B-5E43-A33D-0EDC704235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92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“But first, I want to give you somebody else’s problem to solve.</a:t>
            </a:r>
          </a:p>
          <a:p>
            <a:r>
              <a:rPr lang="en-US" dirty="0"/>
              <a:t>Some of you who were in the pre-conference have already met Riverbend Community College. For everybody else, Riverbend is completely fictional—which means nobody from Riverbend can email me afterward and tell me I got their organizational chart wrong.”</a:t>
            </a:r>
          </a:p>
          <a:p>
            <a:r>
              <a:rPr lang="en-US" dirty="0"/>
              <a:t>Small laugh.</a:t>
            </a:r>
          </a:p>
          <a:p>
            <a:r>
              <a:rPr lang="en-US" dirty="0"/>
              <a:t>“Riverbend has an advanced manufacturing apprenticeship initiative.</a:t>
            </a:r>
          </a:p>
          <a:p>
            <a:r>
              <a:rPr lang="en-US" dirty="0"/>
              <a:t>Employers are interested. Students need more opportunities to earn while they’re completing their credentials. The college believes there’s an opportunity to expand.</a:t>
            </a:r>
          </a:p>
          <a:p>
            <a:r>
              <a:rPr lang="en-US" dirty="0"/>
              <a:t>The program director wants additional resources to do it.</a:t>
            </a:r>
          </a:p>
          <a:p>
            <a:r>
              <a:rPr lang="en-US" dirty="0"/>
              <a:t>And they finally get the meeting they’ve been waiting for:</a:t>
            </a:r>
          </a:p>
          <a:p>
            <a:r>
              <a:rPr lang="en-US" b="1" dirty="0"/>
              <a:t>Three minutes with the president.</a:t>
            </a:r>
            <a:r>
              <a:rPr lang="en-US" dirty="0"/>
              <a:t>” </a:t>
            </a:r>
          </a:p>
          <a:p>
            <a:r>
              <a:rPr lang="en-US" dirty="0"/>
              <a:t>“So imagine you’re the president.</a:t>
            </a:r>
          </a:p>
          <a:p>
            <a:r>
              <a:rPr lang="en-US" dirty="0"/>
              <a:t>The program director sits down across from you and says:</a:t>
            </a:r>
          </a:p>
          <a:p>
            <a:r>
              <a:rPr lang="en-US" dirty="0"/>
              <a:t>‘Our apprenticeship program has been very successful, and we would like to hire two additional staff members and expand the program.’</a:t>
            </a:r>
          </a:p>
          <a:p>
            <a:r>
              <a:rPr lang="en-US" dirty="0"/>
              <a:t>That’s it.</a:t>
            </a:r>
          </a:p>
          <a:p>
            <a:r>
              <a:rPr lang="en-US" dirty="0"/>
              <a:t>Now you’re the president.”</a:t>
            </a:r>
          </a:p>
          <a:p>
            <a:r>
              <a:rPr lang="en-US" dirty="0"/>
              <a:t>Pause.</a:t>
            </a:r>
          </a:p>
          <a:p>
            <a:r>
              <a:rPr lang="en-US" dirty="0"/>
              <a:t>“What’s missing?”</a:t>
            </a:r>
          </a:p>
          <a:p>
            <a:r>
              <a:rPr lang="en-US" dirty="0"/>
              <a:t>Let them call things out.</a:t>
            </a:r>
          </a:p>
          <a:p>
            <a:r>
              <a:rPr lang="en-US" dirty="0"/>
              <a:t>You can repeat responses:</a:t>
            </a:r>
          </a:p>
          <a:p>
            <a:r>
              <a:rPr lang="en-US" dirty="0"/>
              <a:t>“Outcomes. Yes.”</a:t>
            </a:r>
          </a:p>
          <a:p>
            <a:r>
              <a:rPr lang="en-US" dirty="0"/>
              <a:t>“Cost.”</a:t>
            </a:r>
          </a:p>
          <a:p>
            <a:r>
              <a:rPr lang="en-US" dirty="0"/>
              <a:t>“Why now?”</a:t>
            </a:r>
          </a:p>
          <a:p>
            <a:r>
              <a:rPr lang="en-US" dirty="0"/>
              <a:t>“Employer demand.”</a:t>
            </a:r>
          </a:p>
          <a:p>
            <a:r>
              <a:rPr lang="en-US" dirty="0"/>
              <a:t>“How many students?”</a:t>
            </a:r>
          </a:p>
          <a:p>
            <a:r>
              <a:rPr lang="en-US" dirty="0"/>
              <a:t>“Sustainability.”</a:t>
            </a:r>
          </a:p>
          <a:p>
            <a:r>
              <a:rPr lang="en-US" dirty="0"/>
              <a:t>“Connection to the strategic plan.”</a:t>
            </a:r>
          </a:p>
          <a:p>
            <a:r>
              <a:rPr lang="en-US" dirty="0"/>
              <a:t>“Exactly.”</a:t>
            </a:r>
          </a:p>
          <a:p>
            <a:r>
              <a:rPr lang="en-US" b="1" dirty="0"/>
              <a:t>6:30–8:00 | Let them diagnose it</a:t>
            </a:r>
          </a:p>
          <a:p>
            <a:r>
              <a:rPr lang="en-US" dirty="0"/>
              <a:t>“Go to the Riverbend page in your workbook.</a:t>
            </a:r>
          </a:p>
          <a:p>
            <a:r>
              <a:rPr lang="en-US" dirty="0"/>
              <a:t>Take about a minute with the person next to you—or at your table—and answer this question:</a:t>
            </a:r>
          </a:p>
          <a:p>
            <a:r>
              <a:rPr lang="en-US" b="1" dirty="0"/>
              <a:t>What does the president still need to know before deciding whether this belongs on Riverbend’s priority list?</a:t>
            </a:r>
          </a:p>
          <a:p>
            <a:r>
              <a:rPr lang="en-US" dirty="0"/>
              <a:t>Don’t fix the pitch yet.</a:t>
            </a:r>
          </a:p>
          <a:p>
            <a:r>
              <a:rPr lang="en-US" dirty="0"/>
              <a:t>Just diagnose what’s missing.”</a:t>
            </a:r>
          </a:p>
          <a:p>
            <a:r>
              <a:rPr lang="en-US" b="1" dirty="0"/>
              <a:t>Give them 60–90 seconds.</a:t>
            </a:r>
            <a:endParaRPr lang="en-US" dirty="0"/>
          </a:p>
          <a:p>
            <a:r>
              <a:rPr lang="en-US" dirty="0"/>
              <a:t>As they talk, circulate rather than standing at the front.</a:t>
            </a:r>
          </a:p>
          <a:p>
            <a:r>
              <a:rPr lang="en-US" dirty="0"/>
              <a:t>Then bring them back.</a:t>
            </a:r>
          </a:p>
          <a:p>
            <a:r>
              <a:rPr lang="en-US" dirty="0"/>
              <a:t>“Okay. Give me two or three things you heard.”</a:t>
            </a:r>
          </a:p>
          <a:p>
            <a:r>
              <a:rPr lang="en-US" dirty="0"/>
              <a:t>Take a few responses.</a:t>
            </a:r>
          </a:p>
          <a:p>
            <a:r>
              <a:rPr lang="en-US" b="1" dirty="0"/>
              <a:t>8:00–9:30 | Debrief the lesson</a:t>
            </a:r>
          </a:p>
          <a:p>
            <a:r>
              <a:rPr lang="en-US" dirty="0"/>
              <a:t>“Here’s what I want you to notice.</a:t>
            </a:r>
          </a:p>
          <a:p>
            <a:r>
              <a:rPr lang="en-US" dirty="0"/>
              <a:t>Nothing the program director said was necessarily wrong.</a:t>
            </a:r>
          </a:p>
          <a:p>
            <a:r>
              <a:rPr lang="en-US" dirty="0"/>
              <a:t>They may absolutely need two people.</a:t>
            </a:r>
          </a:p>
          <a:p>
            <a:r>
              <a:rPr lang="en-US" dirty="0"/>
              <a:t>The apprenticeship program may be fantastic.</a:t>
            </a:r>
          </a:p>
          <a:p>
            <a:r>
              <a:rPr lang="en-US" dirty="0"/>
              <a:t>The problem is that they answered the question from </a:t>
            </a:r>
            <a:r>
              <a:rPr lang="en-US" b="1" dirty="0"/>
              <a:t>their perspective</a:t>
            </a:r>
            <a:r>
              <a:rPr lang="en-US" dirty="0"/>
              <a:t>.</a:t>
            </a:r>
          </a:p>
          <a:p>
            <a:r>
              <a:rPr lang="en-US" dirty="0"/>
              <a:t>They’re thinking:</a:t>
            </a:r>
          </a:p>
          <a:p>
            <a:r>
              <a:rPr lang="en-US" i="1" dirty="0"/>
              <a:t>Here’s what my program needs.</a:t>
            </a:r>
            <a:endParaRPr lang="en-US" dirty="0"/>
          </a:p>
          <a:p>
            <a:r>
              <a:rPr lang="en-US" dirty="0"/>
              <a:t>The president has a different question:</a:t>
            </a:r>
          </a:p>
          <a:p>
            <a:r>
              <a:rPr lang="en-US" i="1" dirty="0"/>
              <a:t>Why does the institution need this?</a:t>
            </a:r>
            <a:endParaRPr lang="en-US" dirty="0"/>
          </a:p>
          <a:p>
            <a:r>
              <a:rPr lang="en-US" dirty="0"/>
              <a:t>And that’s a really important distinction.</a:t>
            </a:r>
          </a:p>
          <a:p>
            <a:r>
              <a:rPr lang="en-US" dirty="0"/>
              <a:t>We do this all the time in higher education.</a:t>
            </a:r>
          </a:p>
          <a:p>
            <a:r>
              <a:rPr lang="en-US" dirty="0"/>
              <a:t>We walk into an executive meeting and start explaining the program.</a:t>
            </a:r>
          </a:p>
          <a:p>
            <a:r>
              <a:rPr lang="en-US" dirty="0"/>
              <a:t>We tell them what we do.</a:t>
            </a:r>
          </a:p>
          <a:p>
            <a:r>
              <a:rPr lang="en-US" dirty="0"/>
              <a:t>We tell them how many students we serve.</a:t>
            </a:r>
          </a:p>
          <a:p>
            <a:r>
              <a:rPr lang="en-US" dirty="0"/>
              <a:t>We tell them what we need.</a:t>
            </a:r>
          </a:p>
          <a:p>
            <a:r>
              <a:rPr lang="en-US" dirty="0"/>
              <a:t>And sometimes we give them fifteen minutes of history before we ever explain why any of this matters to the decision they’re being asked to make.”</a:t>
            </a:r>
          </a:p>
          <a:p>
            <a:r>
              <a:rPr lang="en-US" dirty="0"/>
              <a:t>Then pause.</a:t>
            </a:r>
          </a:p>
          <a:p>
            <a:r>
              <a:rPr lang="en-US" dirty="0"/>
              <a:t>“That’s not really a communication problem.</a:t>
            </a:r>
          </a:p>
          <a:p>
            <a:r>
              <a:rPr lang="en-US" dirty="0"/>
              <a:t>It’s a </a:t>
            </a:r>
            <a:r>
              <a:rPr lang="en-US" b="1" dirty="0"/>
              <a:t>framing problem</a:t>
            </a:r>
            <a:r>
              <a:rPr lang="en-US" dirty="0"/>
              <a:t>.” </a:t>
            </a:r>
          </a:p>
          <a:p>
            <a:r>
              <a:rPr lang="en-US" b="1" dirty="0"/>
              <a:t>9:30–10:00 | Transition into the next section</a:t>
            </a:r>
          </a:p>
          <a:p>
            <a:r>
              <a:rPr lang="en-US" dirty="0"/>
              <a:t>“So here’s the shift I want us to make today.”</a:t>
            </a:r>
          </a:p>
          <a:p>
            <a:r>
              <a:rPr lang="en-US" b="1" dirty="0"/>
              <a:t>A good idea answers:</a:t>
            </a:r>
            <a:br>
              <a:rPr lang="en-US" dirty="0"/>
            </a:br>
            <a:r>
              <a:rPr lang="en-US" i="1" dirty="0"/>
              <a:t>Would this help?</a:t>
            </a:r>
            <a:r>
              <a:rPr lang="en-US" dirty="0"/>
              <a:t> </a:t>
            </a:r>
          </a:p>
          <a:p>
            <a:r>
              <a:rPr lang="en-US" b="1" dirty="0"/>
              <a:t>A strategic proposal answers:</a:t>
            </a:r>
            <a:br>
              <a:rPr lang="en-US" dirty="0"/>
            </a:br>
            <a:r>
              <a:rPr lang="en-US" i="1" dirty="0"/>
              <a:t>Why should we do this—now?</a:t>
            </a:r>
            <a:r>
              <a:rPr lang="en-US" dirty="0"/>
              <a:t> </a:t>
            </a:r>
          </a:p>
          <a:p>
            <a:r>
              <a:rPr lang="en-US" dirty="0"/>
              <a:t>“And to answer that second question, before we ever start writing our pitch, we have to understand something else:</a:t>
            </a:r>
          </a:p>
          <a:p>
            <a:r>
              <a:rPr lang="en-US" b="1" dirty="0"/>
              <a:t>What is the person across the table actually responsible for?</a:t>
            </a:r>
          </a:p>
          <a:p>
            <a:r>
              <a:rPr lang="en-US" dirty="0"/>
              <a:t>That’s where we’re going next.”</a:t>
            </a:r>
          </a:p>
          <a:p>
            <a:r>
              <a:rPr lang="en-US" dirty="0"/>
              <a:t>Then move directly into </a:t>
            </a:r>
            <a:r>
              <a:rPr lang="en-US" b="1" dirty="0"/>
              <a:t>Read the Decision Environment: Strategy, Impact, Resources, Risk, and Sustainability.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819AE2-033B-5E43-A33D-0EDC704235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3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2031-DD80-01E4-A07C-C88335D35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3E8E4B-82C6-1D10-4963-7AC647C557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E1598F-075E-9ED0-E430-93F6C538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9D87C7-16D6-676F-9D77-D23FD4AA0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65435-D35C-694B-F306-1F5237E3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593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DF46D-5392-391F-0090-BFA190A33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C12E-DB46-A652-3F9C-0E7B5CDF88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42A11D-6B0B-B626-7D13-C0D1F3493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73645-3609-3217-2D5D-316FA9555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F57341-00C2-2859-EB37-C26A1779C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02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DA274-AA00-91A0-7F02-B4EA30CA4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6DC8F-F787-D4C3-1BCE-C692913EC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6D9B0-8533-A294-7180-03B5A47F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5A16C-865F-866D-8337-7D095AE1A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020647-2C52-2715-E67B-9AEF5AE5D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03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75D41-9A35-BB9B-E84E-48B5D897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580B5-0BD4-3DB9-1CBC-B19DB7E449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A2DAA8-E53A-D2BC-77C4-7A927AC18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440BB8-18A6-5098-6B56-898CA8B1A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F1442A-D799-725F-804C-B7680FD69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37D011-F1BA-7DFF-3B9E-73F1FB935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78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310E0-33C3-DE43-C04C-B4B0E1CA00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1741DB-D53B-A387-C87F-C4CAE02F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9E1DA7-845C-523B-99B7-5D2BFDF98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149936-C9E8-5EB8-93B2-A625B848B1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79AB29-B1B2-9341-4A7F-5FF4841EE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F669F1-812C-B877-0F78-9E6FCD72F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2A1AA9-9B1F-0712-BE9B-D405ADE6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F56363-D570-AE3B-B99F-05DE5C5E6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875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F2205-B526-B0E9-1A2A-730A9884C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0E827A-A801-7D45-47CA-1263FD8E5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2A185A-2D2B-C841-E38A-46F54BBF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E10F4C-9BB5-9A51-C4B5-B5A55568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5E4F77-D451-E08F-AACA-70D0B090F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60853-F2AC-136F-020F-73CDFBBE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F3E14-A0B5-F8F6-4473-C0325DC1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264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DD883-53F3-B486-0537-D9AD8B26E4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A5621-1D2B-0965-CB82-9153ED433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084AF-FA2F-D826-B667-4B06F6B48C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9D6DEE-79B0-CD32-C8BC-84245F029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E0DEA6-B44F-2767-F605-530BD2D99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6978C-08E1-5662-BAD6-31D898E11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17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0026F-9598-1BB4-70E0-545950ED5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C93BD5-4715-3A21-3E6C-E605847093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9575E-53F4-B5F8-26C5-7260FD178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8F3F77-6FE4-EB41-8B58-7712E748F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4333AB-2D41-0DD8-F95B-1C298E347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FD43F-A739-2230-702A-F11C0674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3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E5A87-8A20-6DC8-537F-D1FC64E6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DFD04A-1CB6-51FF-59F8-D79C2D1006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43FC8-9534-C2E0-B965-BD59042F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C2A030-9B68-8644-0C37-1ABB99E77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3B204-221E-198D-0A04-F90A1717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514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C6F7B4-E33A-B44E-DD93-6BB8DC79D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468043-7B8A-58EC-1C5C-EBC472B3D8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F26DA-F279-9214-DC69-D04DB295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6CBBC-D514-4BA0-C2A8-0B21D82DC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FB006-EA5A-F11B-52E8-4EAC50441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2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D03DBA-96AD-B565-E70C-CF0902A11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5D56E-A3D4-5372-78DD-82A9572182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814764-EE6B-5AA5-8712-81FED7BB5C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29E72-81D2-F543-98F3-BA19AAC7B76D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24E2D-0529-B235-34A9-12BEE41A93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8FFA21-9062-7B8E-7A45-CC62CB321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EF2A0C-2E1C-2149-8B52-2A8E75D7B7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47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FF109-5ED9-761C-3B61-C1FA62FDE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05389"/>
            <a:ext cx="9144000" cy="2387600"/>
          </a:xfrm>
        </p:spPr>
        <p:txBody>
          <a:bodyPr>
            <a:noAutofit/>
          </a:bodyPr>
          <a:lstStyle/>
          <a:p>
            <a:pPr algn="l"/>
            <a:r>
              <a:rPr lang="en-US" sz="8500" dirty="0">
                <a:solidFill>
                  <a:srgbClr val="00274C"/>
                </a:solidFill>
                <a:effectLst/>
                <a:latin typeface="Playfair Display Medium" pitchFamily="2" charset="77"/>
              </a:rPr>
              <a:t>Selling the Strategy</a:t>
            </a:r>
            <a:endParaRPr lang="en-US" sz="8500" dirty="0">
              <a:latin typeface="Playfair Display 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ECFEF2-531B-6DCC-3FD2-125624D18B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en-US" dirty="0">
                <a:solidFill>
                  <a:srgbClr val="00274C"/>
                </a:solidFill>
                <a:effectLst/>
                <a:latin typeface="Playfair Display" pitchFamily="2" charset="77"/>
              </a:rPr>
              <a:t>Dr. John A. Vasquez</a:t>
            </a:r>
          </a:p>
          <a:p>
            <a:pPr algn="l"/>
            <a:r>
              <a:rPr lang="en-US" dirty="0">
                <a:solidFill>
                  <a:srgbClr val="00274C"/>
                </a:solidFill>
                <a:latin typeface="Playfair Display" pitchFamily="2" charset="77"/>
              </a:rPr>
              <a:t>Assistant Vice Provost for Student Success</a:t>
            </a:r>
          </a:p>
          <a:p>
            <a:pPr algn="l"/>
            <a:r>
              <a:rPr lang="en-US" dirty="0">
                <a:solidFill>
                  <a:srgbClr val="00274C"/>
                </a:solidFill>
                <a:effectLst/>
                <a:latin typeface="Playfair Display" pitchFamily="2" charset="77"/>
              </a:rPr>
              <a:t>Senior Director Comprehensive Stud</a:t>
            </a:r>
            <a:r>
              <a:rPr lang="en-US" dirty="0">
                <a:solidFill>
                  <a:srgbClr val="00274C"/>
                </a:solidFill>
                <a:latin typeface="Playfair Display" pitchFamily="2" charset="77"/>
              </a:rPr>
              <a:t>ies</a:t>
            </a:r>
            <a:endParaRPr lang="en-US" dirty="0">
              <a:solidFill>
                <a:srgbClr val="00274C"/>
              </a:solidFill>
              <a:effectLst/>
              <a:latin typeface="Playfair Display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5F96DB6-3539-A153-1DDF-540F68E59922}"/>
              </a:ext>
            </a:extLst>
          </p:cNvPr>
          <p:cNvSpPr/>
          <p:nvPr/>
        </p:nvSpPr>
        <p:spPr>
          <a:xfrm>
            <a:off x="0" y="0"/>
            <a:ext cx="12192000" cy="939452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6C4CD1-A61A-6E54-0D87-86EB7CBDACD1}"/>
              </a:ext>
            </a:extLst>
          </p:cNvPr>
          <p:cNvSpPr/>
          <p:nvPr/>
        </p:nvSpPr>
        <p:spPr>
          <a:xfrm>
            <a:off x="0" y="5660571"/>
            <a:ext cx="12192000" cy="1197429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6EFEF05-C100-1140-9AAC-5A006B7E3EB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6193477"/>
            <a:ext cx="3251548" cy="334847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AC6F7E-3EBB-B08A-67F5-451D7596D581}"/>
              </a:ext>
            </a:extLst>
          </p:cNvPr>
          <p:cNvCxnSpPr/>
          <p:nvPr/>
        </p:nvCxnSpPr>
        <p:spPr>
          <a:xfrm>
            <a:off x="-59944" y="786499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100A621-0117-2DCA-9320-63B0882D96C6}"/>
              </a:ext>
            </a:extLst>
          </p:cNvPr>
          <p:cNvCxnSpPr/>
          <p:nvPr/>
        </p:nvCxnSpPr>
        <p:spPr>
          <a:xfrm>
            <a:off x="-70834" y="5804812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233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E1AB2-4AAF-3D1A-C69B-C62A9E104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3861"/>
            <a:ext cx="10515600" cy="1325563"/>
          </a:xfrm>
        </p:spPr>
        <p:txBody>
          <a:bodyPr anchor="t" anchorCtr="0"/>
          <a:lstStyle/>
          <a:p>
            <a:endParaRPr lang="en-US" dirty="0">
              <a:solidFill>
                <a:srgbClr val="0D284B"/>
              </a:solidFill>
              <a:effectLst/>
              <a:latin typeface="Playfair Display Medium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EFAFE-2F16-97BA-32E5-A99DB85984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699705"/>
            <a:ext cx="10515600" cy="729295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/>
              <a:t>Ideas don’t get funded. Priorities get funded.</a:t>
            </a:r>
            <a:endParaRPr lang="en-US" sz="3600" dirty="0"/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6C43638-71E9-6904-A1C8-113531F35CB8}"/>
              </a:ext>
            </a:extLst>
          </p:cNvPr>
          <p:cNvSpPr/>
          <p:nvPr/>
        </p:nvSpPr>
        <p:spPr>
          <a:xfrm>
            <a:off x="0" y="5660571"/>
            <a:ext cx="12192000" cy="1197429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5236F4-019E-24D9-F99A-477987554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6193477"/>
            <a:ext cx="3251548" cy="33484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FC3DAC-EDC6-60F6-BA47-D88C49466B38}"/>
              </a:ext>
            </a:extLst>
          </p:cNvPr>
          <p:cNvCxnSpPr/>
          <p:nvPr/>
        </p:nvCxnSpPr>
        <p:spPr>
          <a:xfrm>
            <a:off x="-70834" y="5804812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6838486-E23F-B56F-0DC5-90D5191A3310}"/>
              </a:ext>
            </a:extLst>
          </p:cNvPr>
          <p:cNvCxnSpPr/>
          <p:nvPr/>
        </p:nvCxnSpPr>
        <p:spPr>
          <a:xfrm>
            <a:off x="-59944" y="786499"/>
            <a:ext cx="12317260" cy="0"/>
          </a:xfrm>
          <a:prstGeom prst="line">
            <a:avLst/>
          </a:prstGeom>
          <a:ln w="3175">
            <a:solidFill>
              <a:srgbClr val="0D284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455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405C7298-3E42-C923-AAF2-46135954D3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64072" y="1000698"/>
            <a:ext cx="4659873" cy="465987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1170179-2039-67FC-FF60-25D819C54D09}"/>
              </a:ext>
            </a:extLst>
          </p:cNvPr>
          <p:cNvSpPr/>
          <p:nvPr/>
        </p:nvSpPr>
        <p:spPr>
          <a:xfrm>
            <a:off x="0" y="0"/>
            <a:ext cx="12192000" cy="939452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F6B1AA-B190-33AC-FE37-0E41AB9C2BA6}"/>
              </a:ext>
            </a:extLst>
          </p:cNvPr>
          <p:cNvCxnSpPr/>
          <p:nvPr/>
        </p:nvCxnSpPr>
        <p:spPr>
          <a:xfrm>
            <a:off x="-59944" y="786499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D29C1DE3-2494-612B-A1BD-FF95ECF0868D}"/>
              </a:ext>
            </a:extLst>
          </p:cNvPr>
          <p:cNvSpPr/>
          <p:nvPr/>
        </p:nvSpPr>
        <p:spPr>
          <a:xfrm>
            <a:off x="0" y="5660571"/>
            <a:ext cx="12192000" cy="1197429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8A917-C328-9A3C-36F2-A23524FDB4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" y="6193477"/>
            <a:ext cx="3251548" cy="334847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C914CF5-33E5-557C-8FE6-CF685ECCC2D6}"/>
              </a:ext>
            </a:extLst>
          </p:cNvPr>
          <p:cNvCxnSpPr/>
          <p:nvPr/>
        </p:nvCxnSpPr>
        <p:spPr>
          <a:xfrm>
            <a:off x="-70834" y="5804812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17FDE2C-0C99-6A23-2C25-3122E0BDA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996" y="140482"/>
            <a:ext cx="10515600" cy="1325563"/>
          </a:xfrm>
        </p:spPr>
        <p:txBody>
          <a:bodyPr anchor="t" anchorCtr="0"/>
          <a:lstStyle/>
          <a:p>
            <a:r>
              <a:rPr lang="en-US" dirty="0">
                <a:solidFill>
                  <a:schemeClr val="bg1"/>
                </a:solidFill>
                <a:latin typeface="Playfair Display Medium" pitchFamily="2" charset="77"/>
              </a:rPr>
              <a:t>Selling the Strategy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B502220-EBF0-41DC-27C7-654E1AE86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504" y="1193344"/>
            <a:ext cx="41275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034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2B0D1D-C83A-5AA6-E8C8-24B31AFED4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1000" y="6136327"/>
            <a:ext cx="3251548" cy="3348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D3FC2CE-9C67-EFE0-7012-EC094EEF263F}"/>
              </a:ext>
            </a:extLst>
          </p:cNvPr>
          <p:cNvSpPr/>
          <p:nvPr/>
        </p:nvSpPr>
        <p:spPr>
          <a:xfrm>
            <a:off x="0" y="0"/>
            <a:ext cx="12192000" cy="939452"/>
          </a:xfrm>
          <a:prstGeom prst="rect">
            <a:avLst/>
          </a:prstGeom>
          <a:solidFill>
            <a:srgbClr val="0D284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591818-EF6C-3775-3709-ADF404A3C0B4}"/>
              </a:ext>
            </a:extLst>
          </p:cNvPr>
          <p:cNvCxnSpPr/>
          <p:nvPr/>
        </p:nvCxnSpPr>
        <p:spPr>
          <a:xfrm>
            <a:off x="-59944" y="786499"/>
            <a:ext cx="12317260" cy="0"/>
          </a:xfrm>
          <a:prstGeom prst="line">
            <a:avLst/>
          </a:prstGeom>
          <a:ln w="3175">
            <a:solidFill>
              <a:srgbClr val="FFCD0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8060CC7-A1D7-662E-EE59-344FAAC2E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5633"/>
            <a:ext cx="10515600" cy="1325563"/>
          </a:xfrm>
        </p:spPr>
        <p:txBody>
          <a:bodyPr anchor="t" anchorCtr="0"/>
          <a:lstStyle/>
          <a:p>
            <a:r>
              <a:rPr lang="en-US" b="1" dirty="0">
                <a:solidFill>
                  <a:schemeClr val="bg1"/>
                </a:solidFill>
                <a:effectLst/>
                <a:latin typeface="Playfair Display" pitchFamily="2" charset="77"/>
              </a:rPr>
              <a:t>Riverbend Community College</a:t>
            </a:r>
            <a:endParaRPr lang="en-US" dirty="0">
              <a:solidFill>
                <a:schemeClr val="bg1"/>
              </a:solidFill>
              <a:effectLst/>
              <a:latin typeface="Playfair Display" pitchFamily="2" charset="77"/>
            </a:endParaRP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67F52470-5638-6332-936A-5E53FE4847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832496" y="1327150"/>
            <a:ext cx="652700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8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1175</Words>
  <Application>Microsoft Macintosh PowerPoint</Application>
  <PresentationFormat>Widescreen</PresentationFormat>
  <Paragraphs>117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Playfair Display</vt:lpstr>
      <vt:lpstr>Playfair Display Medium</vt:lpstr>
      <vt:lpstr>Office Theme</vt:lpstr>
      <vt:lpstr>Selling the Strategy</vt:lpstr>
      <vt:lpstr>PowerPoint Presentation</vt:lpstr>
      <vt:lpstr>Selling the Strategy</vt:lpstr>
      <vt:lpstr>Riverbend Community College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Thomas, Jennifer</dc:creator>
  <cp:lastModifiedBy>Vasquez, John</cp:lastModifiedBy>
  <cp:revision>7</cp:revision>
  <dcterms:created xsi:type="dcterms:W3CDTF">2024-06-25T13:35:56Z</dcterms:created>
  <dcterms:modified xsi:type="dcterms:W3CDTF">2026-09-16T17:04:38Z</dcterms:modified>
</cp:coreProperties>
</file>