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1" d="100"/>
          <a:sy n="81" d="100"/>
        </p:scale>
        <p:origin x="8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High-Poverty Schools</c:v>
                </c:pt>
              </c:strCache>
            </c:strRef>
          </c:tx>
          <c:spPr>
            <a:solidFill>
              <a:srgbClr val="C0392B"/>
            </a:solidFill>
            <a:effectLst/>
          </c:spPr>
          <c:invertIfNegative val="0"/>
          <c:cat>
            <c:strRef>
              <c:f>Sheet1!$A$2:$A$5</c:f>
              <c:strCache>
                <c:ptCount val="4"/>
                <c:pt idx="0">
                  <c:v>Enroll
Immediately</c:v>
                </c:pt>
                <c:pt idx="1">
                  <c:v>Persist
Yr 1→2</c:v>
                </c:pt>
                <c:pt idx="2">
                  <c:v>Complete Degree
(6-yr)</c:v>
                </c:pt>
                <c:pt idx="3">
                  <c:v>Complete STEM
(6-yr)</c:v>
                </c:pt>
              </c:strCache>
            </c:strRef>
          </c:cat>
          <c:val>
            <c:numRef>
              <c:f>Sheet1!$B$2:$B$5</c:f>
              <c:numCache>
                <c:formatCode>General</c:formatCode>
                <c:ptCount val="4"/>
                <c:pt idx="0">
                  <c:v>51</c:v>
                </c:pt>
                <c:pt idx="1">
                  <c:v>74</c:v>
                </c:pt>
                <c:pt idx="2">
                  <c:v>25</c:v>
                </c:pt>
                <c:pt idx="3">
                  <c:v>8</c:v>
                </c:pt>
              </c:numCache>
            </c:numRef>
          </c:val>
          <c:extLst>
            <c:ext xmlns:c16="http://schemas.microsoft.com/office/drawing/2014/chart" uri="{C3380CC4-5D6E-409C-BE32-E72D297353CC}">
              <c16:uniqueId val="{00000000-138A-4AC9-97ED-547D2F3D7082}"/>
            </c:ext>
          </c:extLst>
        </c:ser>
        <c:ser>
          <c:idx val="1"/>
          <c:order val="1"/>
          <c:tx>
            <c:strRef>
              <c:f>Sheet1!$C$1</c:f>
              <c:strCache>
                <c:ptCount val="1"/>
                <c:pt idx="0">
                  <c:v>Low-Poverty Schools</c:v>
                </c:pt>
              </c:strCache>
            </c:strRef>
          </c:tx>
          <c:spPr>
            <a:solidFill>
              <a:srgbClr val="B7C4DA"/>
            </a:solidFill>
            <a:effectLst/>
          </c:spPr>
          <c:invertIfNegative val="0"/>
          <c:cat>
            <c:strRef>
              <c:f>Sheet1!$A$2:$A$5</c:f>
              <c:strCache>
                <c:ptCount val="4"/>
                <c:pt idx="0">
                  <c:v>Enroll
Immediately</c:v>
                </c:pt>
                <c:pt idx="1">
                  <c:v>Persist
Yr 1→2</c:v>
                </c:pt>
                <c:pt idx="2">
                  <c:v>Complete Degree
(6-yr)</c:v>
                </c:pt>
                <c:pt idx="3">
                  <c:v>Complete STEM
(6-yr)</c:v>
                </c:pt>
              </c:strCache>
            </c:strRef>
          </c:cat>
          <c:val>
            <c:numRef>
              <c:f>Sheet1!$C$2:$C$5</c:f>
              <c:numCache>
                <c:formatCode>General</c:formatCode>
                <c:ptCount val="4"/>
                <c:pt idx="0">
                  <c:v>74</c:v>
                </c:pt>
                <c:pt idx="1">
                  <c:v>90</c:v>
                </c:pt>
                <c:pt idx="2">
                  <c:v>59</c:v>
                </c:pt>
                <c:pt idx="3">
                  <c:v>22</c:v>
                </c:pt>
              </c:numCache>
            </c:numRef>
          </c:val>
          <c:extLst>
            <c:ext xmlns:c16="http://schemas.microsoft.com/office/drawing/2014/chart" uri="{C3380CC4-5D6E-409C-BE32-E72D297353CC}">
              <c16:uniqueId val="{00000001-138A-4AC9-97ED-547D2F3D7082}"/>
            </c:ext>
          </c:extLst>
        </c:ser>
        <c:dLbls>
          <c:showLegendKey val="0"/>
          <c:showVal val="0"/>
          <c:showCatName val="0"/>
          <c:showSerName val="0"/>
          <c:showPercent val="0"/>
          <c:showBubbleSize val="0"/>
        </c:dLbls>
        <c:gapWidth val="2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050" b="0" i="0" u="none" strike="noStrike">
                <a:solidFill>
                  <a:srgbClr val="1E293B"/>
                </a:solidFill>
                <a:latin typeface="Arial"/>
              </a:defRPr>
            </a:pPr>
            <a:endParaRPr lang="en-US"/>
          </a:p>
        </c:txPr>
        <c:crossAx val="2094734552"/>
        <c:crosses val="autoZero"/>
        <c:auto val="1"/>
        <c:lblAlgn val="ctr"/>
        <c:lblOffset val="100"/>
        <c:noMultiLvlLbl val="1"/>
      </c:catAx>
      <c:valAx>
        <c:axId val="2094734552"/>
        <c:scaling>
          <c:orientation val="minMax"/>
          <c:max val="85"/>
        </c:scaling>
        <c:delete val="1"/>
        <c:axPos val="l"/>
        <c:majorGridlines>
          <c:spPr>
            <a:ln w="12700" cap="flat">
              <a:solidFill>
                <a:srgbClr val="888888"/>
              </a:solidFill>
              <a:prstDash val="solid"/>
              <a:round/>
            </a:ln>
          </c:spPr>
        </c:majorGridlines>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100">
              <a:solidFill>
                <a:srgbClr val="64748B"/>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96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0:00–2:00. Welcome the room, thank ACTE. State the reframe up front: 'Credentials are one piece — today I'm giving you the other three, plus the sequencing.' If a competing session on credentials is running elsewhere, name that distinction explicitly so people self-select correctly. Don't start the GED-to-Ed.D. story yet — that's Slide 2.</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2:00–5:00. Tell the GED-to-Ed.D. story briefly and matter-of-factly — this establishes credibility, not sympathy. Land the line: 'The pathway I walked was not built for me.' Bridge to the framework: 'Everything I'm about to show you is what I wish someone had built for me.' Keep this under 3 minutes — the room came for the framework, not the memoir.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5:00–9:00. Walk the chart slowly — this is the 'why we're here' slide. The gap between red and gray bars is the whole argument; let it land before you speak. Cite the source aloud (NSC Research Center, High School Benchmarks 2025). Direct the room to the QR code and give them 60 seconds to vote live. Read 2-3 results aloud if visible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9:00–11:30. This is a diagnosis slide, not a data slide — no citation needed, it's your own read on the room's shared experience. Say it plainly and let people nod; this is where you earn the room's trust before showing them the framework. Land hard on the amber bridge bar at the bottom — it's the sentence that justifies everything that follows. If very short on time, this is compressible to under a minute by reading only the bridge line and skipping the bullet-by-bullet contrast.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11:30–13:30. This is the live menu — tell the room explicitly: 'These are clickable — if we run short on time, I'll jump straight to whichever pillar you voted as your biggest gap.' Preview each pillar in one sentence, then click into Pillar 1 (or whichever the poll favored). Don't over-explain the model here; the depth comes in the next four slides.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13:30–18:30 if presented in order (elastic — adjust down for any pillar the live poll didn't favor). Lead with the AWS D1.1 contrast — it's the whole argument in one sentence. Announce Workforce Pell as breaking news: 'This changed three weeks before I started this role.' Don't over-explain stacking — one sentence, then move.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18:30–23:30 if presented in order. Ask the provocation as a literal show-of-hands — pause for it, don't rush past. Most rooms will show few hands; let that silence do the work. This is the pillar most admins think they've already solved — push back gently. Source for the representation stats: Community College Research Center (CCRC), Columbia University, 2022-23 national data — have this ready if anyone asks.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23:30–28:30 if presented in order. Usually the fastest pillar to cover — most CTE audiences already know CTSOs. Spend less time here; the value-add is the 'competitive goal is the bar' reframe, not the CTSO explainer. Good pillar to cut first if running long.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28:30–33:30 if presented in order. This is usually the room's biggest gap — expect more questions here than any other pillar. The 79%/34% stat is the hook; let it land before moving to Employer-in-Residence. If short on time, this is the pillar to protect, not cut.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33:30–36:30. This is the most concrete, actionable slide in the WBL pillar — the room's biggest gap gets the most tactical help. Emphasize box 2 ('make the ask small') if you sense the room feels overwhelmed by pillar 4; it's the permission slip most people are waiting for.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36:30–39:00. This slide exists because 'Workforce Pell exists' isn't the same as 'here's what it's actually worth' — rooms want the real number. The $2,200 average is more honest than the $4,310 max; lead with the max to get attention, then land on the average so nobody feels misled later. If someone asks how a program gets state-approved, the honest answer is 'that process is still being finalized in most states as of this writing — check with your state's higher education agency or workforce board, since those are the two bodies actually running approval.'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39:00–42:00. Both cases are Title I — say that explicitly before reading either card, it's the point of the slide. Half Cap's $2,418 budget line is the most quotable number here — pause on it. Don't read every word on the cards; the room can read, just narrate the 'so what.'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42:00–45:00. This is the payoff slide that ties the whole session together — don't skip it even if running long, cut somewhere else instead. Walk left to right: each pillar targets a specific, named gap from Slide 3 — this is the moment the whole framework clicks into place as one system, not four separate ideas. Land on the navy outcome bar as the close.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45:00–46:30. Quick recap, don't re-explain each one — the room already heard these during the pillar deep-dives. Frame it as 'here's your cheat sheet' and move into the Gap Analysis immediately after.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46:30–52:30. This is the room's hands-on moment, don't rush it. Give them 2-3 minutes of quiet time to actually rate their school before asking anyone to share. Mention the QR code as an alternative for anyone who'd rather do this on their phone / save it for later. If time is short, this is a slide to protect, not skip — it's the deliverable they walk away with.</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52:30–55:30. Read all four rows but land hardest on Workforce Pell — it's the most actionable for this room specifically, since you're the ones who'd build and run the eligible program, not refer a student to one. Close with: 'You don't need all four pillars built by Friday. You need to know your lowest number.' Transition to the evaluation slide, then thank-you.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56:30–58:30. Read the closing quote slowly — don't rush the last line. Stay for questions if time allows; if not, point people to the QR codes and your contact info on screen. Mention Session 1 if anyone missed it and seems interested in the origin story.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6.xml"/><Relationship Id="rId7"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slide" Target="slide7.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slide" Target="slide9.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5.xml"/><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4.jpeg"/><Relationship Id="rId5" Type="http://schemas.openxmlformats.org/officeDocument/2006/relationships/image" Target="../media/image1.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 Target="slide5.xml"/><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 Target="slide5.xml"/><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 Target="slide5.xml"/><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24.png"/><Relationship Id="rId4" Type="http://schemas.openxmlformats.org/officeDocument/2006/relationships/image" Target="../media/image11.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7.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692640" y="-1097280"/>
            <a:ext cx="3840480" cy="3840480"/>
          </a:xfrm>
          <a:prstGeom prst="ellipse">
            <a:avLst/>
          </a:prstGeom>
          <a:solidFill>
            <a:srgbClr val="16265E"/>
          </a:solidFill>
          <a:ln/>
        </p:spPr>
        <p:txBody>
          <a:bodyPr/>
          <a:lstStyle/>
          <a:p>
            <a:endParaRPr lang="en-US"/>
          </a:p>
        </p:txBody>
      </p:sp>
      <p:sp>
        <p:nvSpPr>
          <p:cNvPr id="3" name="Shape 1"/>
          <p:cNvSpPr/>
          <p:nvPr/>
        </p:nvSpPr>
        <p:spPr>
          <a:xfrm>
            <a:off x="10789920" y="4206240"/>
            <a:ext cx="2743200" cy="2743200"/>
          </a:xfrm>
          <a:prstGeom prst="ellipse">
            <a:avLst/>
          </a:prstGeom>
          <a:solidFill>
            <a:srgbClr val="16265E"/>
          </a:solidFill>
          <a:ln/>
        </p:spPr>
        <p:txBody>
          <a:bodyPr/>
          <a:lstStyle/>
          <a:p>
            <a:endParaRPr lang="en-US"/>
          </a:p>
        </p:txBody>
      </p:sp>
      <p:sp>
        <p:nvSpPr>
          <p:cNvPr id="4" name="Shape 2"/>
          <p:cNvSpPr/>
          <p:nvPr/>
        </p:nvSpPr>
        <p:spPr>
          <a:xfrm>
            <a:off x="-914400" y="4754880"/>
            <a:ext cx="2377440" cy="2377440"/>
          </a:xfrm>
          <a:prstGeom prst="ellipse">
            <a:avLst/>
          </a:prstGeom>
          <a:solidFill>
            <a:srgbClr val="16265E"/>
          </a:solidFill>
          <a:ln/>
        </p:spPr>
        <p:txBody>
          <a:bodyPr/>
          <a:lstStyle/>
          <a:p>
            <a:endParaRPr lang="en-US"/>
          </a:p>
        </p:txBody>
      </p:sp>
      <p:sp>
        <p:nvSpPr>
          <p:cNvPr id="5" name="Text 3"/>
          <p:cNvSpPr txBox="1"/>
          <p:nvPr/>
        </p:nvSpPr>
        <p:spPr>
          <a:xfrm>
            <a:off x="640080" y="914400"/>
            <a:ext cx="9144000" cy="365760"/>
          </a:xfrm>
          <a:prstGeom prst="rect">
            <a:avLst/>
          </a:prstGeom>
          <a:noFill/>
          <a:ln/>
        </p:spPr>
        <p:txBody>
          <a:bodyPr wrap="square" lIns="0" tIns="0" rIns="0" bIns="0" rtlCol="0" anchor="ctr"/>
          <a:lstStyle/>
          <a:p>
            <a:pPr marL="0" indent="0">
              <a:buNone/>
            </a:pPr>
            <a:r>
              <a:rPr lang="en-US" sz="1200" b="1" kern="0" spc="200" dirty="0">
                <a:solidFill>
                  <a:srgbClr val="E8A020"/>
                </a:solidFill>
                <a:latin typeface="Segoe UI" pitchFamily="34" charset="0"/>
                <a:ea typeface="Segoe UI" pitchFamily="34" charset="-122"/>
                <a:cs typeface="Segoe UI" pitchFamily="34" charset="-120"/>
              </a:rPr>
              <a:t>2026 ACTE POSTSECONDARY CTE SUMMIT  •  SEPTEMBER 17  •  ARLINGTON, VA</a:t>
            </a:r>
            <a:endParaRPr lang="en-US" sz="1200" dirty="0"/>
          </a:p>
        </p:txBody>
      </p:sp>
      <p:sp>
        <p:nvSpPr>
          <p:cNvPr id="6" name="Text 4"/>
          <p:cNvSpPr txBox="1"/>
          <p:nvPr/>
        </p:nvSpPr>
        <p:spPr>
          <a:xfrm>
            <a:off x="640080" y="1463040"/>
            <a:ext cx="9601200" cy="1828800"/>
          </a:xfrm>
          <a:prstGeom prst="rect">
            <a:avLst/>
          </a:prstGeom>
          <a:noFill/>
          <a:ln/>
        </p:spPr>
        <p:txBody>
          <a:bodyPr wrap="square" lIns="0" tIns="0" rIns="0" bIns="0" rtlCol="0" anchor="ctr"/>
          <a:lstStyle/>
          <a:p>
            <a:pPr marL="0" indent="0">
              <a:lnSpc>
                <a:spcPct val="105000"/>
              </a:lnSpc>
              <a:buNone/>
            </a:pPr>
            <a:r>
              <a:rPr lang="en-US" sz="4000" b="1" dirty="0">
                <a:solidFill>
                  <a:srgbClr val="FFFFFF"/>
                </a:solidFill>
                <a:latin typeface="Georgia" pitchFamily="34" charset="0"/>
                <a:ea typeface="Georgia" pitchFamily="34" charset="-122"/>
                <a:cs typeface="Georgia" pitchFamily="34" charset="-120"/>
              </a:rPr>
              <a:t>Closing the Postsecondary Gap</a:t>
            </a:r>
            <a:endParaRPr lang="en-US" sz="4000" dirty="0"/>
          </a:p>
          <a:p>
            <a:pPr marL="0" indent="0">
              <a:lnSpc>
                <a:spcPct val="105000"/>
              </a:lnSpc>
              <a:buNone/>
            </a:pPr>
            <a:r>
              <a:rPr lang="en-US" sz="4000" b="1" dirty="0">
                <a:solidFill>
                  <a:srgbClr val="FFFFFF"/>
                </a:solidFill>
                <a:latin typeface="Georgia" pitchFamily="34" charset="0"/>
                <a:ea typeface="Georgia" pitchFamily="34" charset="-122"/>
                <a:cs typeface="Georgia" pitchFamily="34" charset="-120"/>
              </a:rPr>
              <a:t>in Title I Schools</a:t>
            </a:r>
            <a:endParaRPr lang="en-US" sz="4000" dirty="0"/>
          </a:p>
        </p:txBody>
      </p:sp>
      <p:sp>
        <p:nvSpPr>
          <p:cNvPr id="7" name="Text 5"/>
          <p:cNvSpPr txBox="1"/>
          <p:nvPr/>
        </p:nvSpPr>
        <p:spPr>
          <a:xfrm>
            <a:off x="640080" y="3246120"/>
            <a:ext cx="9144000" cy="457200"/>
          </a:xfrm>
          <a:prstGeom prst="rect">
            <a:avLst/>
          </a:prstGeom>
          <a:noFill/>
          <a:ln/>
        </p:spPr>
        <p:txBody>
          <a:bodyPr wrap="square" lIns="0" tIns="0" rIns="0" bIns="0" rtlCol="0" anchor="ctr"/>
          <a:lstStyle/>
          <a:p>
            <a:pPr marL="0" indent="0">
              <a:buNone/>
            </a:pPr>
            <a:r>
              <a:rPr lang="en-US" sz="2400" b="1" i="1" dirty="0">
                <a:solidFill>
                  <a:srgbClr val="E8A020"/>
                </a:solidFill>
                <a:latin typeface="Georgia" pitchFamily="34" charset="0"/>
                <a:ea typeface="Georgia" pitchFamily="34" charset="-122"/>
                <a:cs typeface="Georgia" pitchFamily="34" charset="-120"/>
              </a:rPr>
              <a:t>A Four-Pillar CTE Framework</a:t>
            </a:r>
            <a:endParaRPr lang="en-US" sz="2400" dirty="0"/>
          </a:p>
        </p:txBody>
      </p:sp>
      <p:sp>
        <p:nvSpPr>
          <p:cNvPr id="8" name="Text 6"/>
          <p:cNvSpPr txBox="1"/>
          <p:nvPr/>
        </p:nvSpPr>
        <p:spPr>
          <a:xfrm>
            <a:off x="640080" y="3749040"/>
            <a:ext cx="9601200" cy="365760"/>
          </a:xfrm>
          <a:prstGeom prst="rect">
            <a:avLst/>
          </a:prstGeom>
          <a:noFill/>
          <a:ln/>
        </p:spPr>
        <p:txBody>
          <a:bodyPr wrap="square" lIns="0" tIns="0" rIns="0" bIns="0" rtlCol="0" anchor="ctr"/>
          <a:lstStyle/>
          <a:p>
            <a:pPr marL="0" indent="0">
              <a:buNone/>
            </a:pPr>
            <a:r>
              <a:rPr lang="en-US" sz="1400" i="1" dirty="0">
                <a:solidFill>
                  <a:srgbClr val="C6CEE8"/>
                </a:solidFill>
                <a:latin typeface="Segoe UI" pitchFamily="34" charset="0"/>
                <a:ea typeface="Segoe UI" pitchFamily="34" charset="-122"/>
                <a:cs typeface="Segoe UI" pitchFamily="34" charset="-120"/>
              </a:rPr>
              <a:t>Credentials are one piece — here's where they fit in the whole pipeline.</a:t>
            </a:r>
            <a:endParaRPr lang="en-US" sz="1400" dirty="0"/>
          </a:p>
        </p:txBody>
      </p:sp>
      <p:sp>
        <p:nvSpPr>
          <p:cNvPr id="9" name="Shape 7"/>
          <p:cNvSpPr/>
          <p:nvPr/>
        </p:nvSpPr>
        <p:spPr>
          <a:xfrm>
            <a:off x="640080" y="4206240"/>
            <a:ext cx="1828800" cy="64008"/>
          </a:xfrm>
          <a:prstGeom prst="rect">
            <a:avLst/>
          </a:prstGeom>
          <a:solidFill>
            <a:srgbClr val="E8A020"/>
          </a:solidFill>
          <a:ln/>
        </p:spPr>
        <p:txBody>
          <a:bodyPr/>
          <a:lstStyle/>
          <a:p>
            <a:endParaRPr lang="en-US"/>
          </a:p>
        </p:txBody>
      </p:sp>
      <p:sp>
        <p:nvSpPr>
          <p:cNvPr id="10" name="Text 8"/>
          <p:cNvSpPr txBox="1"/>
          <p:nvPr/>
        </p:nvSpPr>
        <p:spPr>
          <a:xfrm>
            <a:off x="640080" y="4434840"/>
            <a:ext cx="7315200" cy="365760"/>
          </a:xfrm>
          <a:prstGeom prst="rect">
            <a:avLst/>
          </a:prstGeom>
          <a:noFill/>
          <a:ln/>
        </p:spPr>
        <p:txBody>
          <a:bodyPr wrap="square" lIns="0" tIns="0" rIns="0" bIns="0" rtlCol="0" anchor="ctr"/>
          <a:lstStyle/>
          <a:p>
            <a:pPr marL="0" indent="0">
              <a:buNone/>
            </a:pPr>
            <a:r>
              <a:rPr lang="en-US" sz="1600" b="1" dirty="0">
                <a:solidFill>
                  <a:srgbClr val="FFFFFF"/>
                </a:solidFill>
                <a:latin typeface="Segoe UI" pitchFamily="34" charset="0"/>
                <a:ea typeface="Segoe UI" pitchFamily="34" charset="-122"/>
                <a:cs typeface="Segoe UI" pitchFamily="34" charset="-120"/>
              </a:rPr>
              <a:t>Abronia S. Young, Ed.D. (c)</a:t>
            </a:r>
            <a:endParaRPr lang="en-US" sz="1600" dirty="0"/>
          </a:p>
        </p:txBody>
      </p:sp>
      <p:sp>
        <p:nvSpPr>
          <p:cNvPr id="11" name="Text 9"/>
          <p:cNvSpPr txBox="1"/>
          <p:nvPr/>
        </p:nvSpPr>
        <p:spPr>
          <a:xfrm>
            <a:off x="640080" y="4800600"/>
            <a:ext cx="8229600" cy="548640"/>
          </a:xfrm>
          <a:prstGeom prst="rect">
            <a:avLst/>
          </a:prstGeom>
          <a:noFill/>
          <a:ln/>
        </p:spPr>
        <p:txBody>
          <a:bodyPr wrap="square" lIns="0" tIns="0" rIns="0" bIns="0" rtlCol="0" anchor="ctr"/>
          <a:lstStyle/>
          <a:p>
            <a:pPr marL="0" indent="0">
              <a:buNone/>
            </a:pPr>
            <a:r>
              <a:rPr lang="en-US" sz="1300" dirty="0">
                <a:solidFill>
                  <a:srgbClr val="C6CEE8"/>
                </a:solidFill>
                <a:latin typeface="Segoe UI" pitchFamily="34" charset="0"/>
                <a:ea typeface="Segoe UI" pitchFamily="34" charset="-122"/>
                <a:cs typeface="Segoe UI" pitchFamily="34" charset="-120"/>
              </a:rPr>
              <a:t>Director of Early College &amp; Career Experiences, Evanston Township High School</a:t>
            </a:r>
            <a:endParaRPr lang="en-US" sz="1300" dirty="0"/>
          </a:p>
        </p:txBody>
      </p:sp>
      <p:sp>
        <p:nvSpPr>
          <p:cNvPr id="12" name="Shape 10"/>
          <p:cNvSpPr/>
          <p:nvPr/>
        </p:nvSpPr>
        <p:spPr>
          <a:xfrm>
            <a:off x="8686800" y="5806440"/>
            <a:ext cx="566928" cy="566928"/>
          </a:xfrm>
          <a:prstGeom prst="ellipse">
            <a:avLst/>
          </a:prstGeom>
          <a:solidFill>
            <a:srgbClr val="E8A020"/>
          </a:solidFill>
          <a:ln/>
        </p:spPr>
        <p:txBody>
          <a:bodyPr/>
          <a:lstStyle/>
          <a:p>
            <a:endParaRPr lang="en-US"/>
          </a:p>
        </p:txBody>
      </p:sp>
      <p:pic>
        <p:nvPicPr>
          <p:cNvPr id="13" name="Image 0" descr="/home/claude/icons/icon_cert_FFFFFF.png"/>
          <p:cNvPicPr>
            <a:picLocks noChangeAspect="1"/>
          </p:cNvPicPr>
          <p:nvPr/>
        </p:nvPicPr>
        <p:blipFill>
          <a:blip r:embed="rId3"/>
          <a:stretch>
            <a:fillRect/>
          </a:stretch>
        </p:blipFill>
        <p:spPr>
          <a:xfrm>
            <a:off x="8814816" y="5934456"/>
            <a:ext cx="310896" cy="310896"/>
          </a:xfrm>
          <a:prstGeom prst="rect">
            <a:avLst/>
          </a:prstGeom>
        </p:spPr>
      </p:pic>
      <p:sp>
        <p:nvSpPr>
          <p:cNvPr id="14" name="Shape 11"/>
          <p:cNvSpPr/>
          <p:nvPr/>
        </p:nvSpPr>
        <p:spPr>
          <a:xfrm>
            <a:off x="9345168" y="5806440"/>
            <a:ext cx="566928" cy="566928"/>
          </a:xfrm>
          <a:prstGeom prst="ellipse">
            <a:avLst/>
          </a:prstGeom>
          <a:solidFill>
            <a:srgbClr val="2A5FA0"/>
          </a:solidFill>
          <a:ln/>
        </p:spPr>
        <p:txBody>
          <a:bodyPr/>
          <a:lstStyle/>
          <a:p>
            <a:endParaRPr lang="en-US"/>
          </a:p>
        </p:txBody>
      </p:sp>
      <p:pic>
        <p:nvPicPr>
          <p:cNvPr id="15" name="Image 1" descr="/home/claude/icons/icon_gradcap_FFFFFF.png"/>
          <p:cNvPicPr>
            <a:picLocks noChangeAspect="1"/>
          </p:cNvPicPr>
          <p:nvPr/>
        </p:nvPicPr>
        <p:blipFill>
          <a:blip r:embed="rId4"/>
          <a:stretch>
            <a:fillRect/>
          </a:stretch>
        </p:blipFill>
        <p:spPr>
          <a:xfrm>
            <a:off x="9473184" y="5934456"/>
            <a:ext cx="310896" cy="310896"/>
          </a:xfrm>
          <a:prstGeom prst="rect">
            <a:avLst/>
          </a:prstGeom>
        </p:spPr>
      </p:pic>
      <p:sp>
        <p:nvSpPr>
          <p:cNvPr id="16" name="Shape 12"/>
          <p:cNvSpPr/>
          <p:nvPr/>
        </p:nvSpPr>
        <p:spPr>
          <a:xfrm>
            <a:off x="10003536" y="5806440"/>
            <a:ext cx="566928" cy="566928"/>
          </a:xfrm>
          <a:prstGeom prst="ellipse">
            <a:avLst/>
          </a:prstGeom>
          <a:solidFill>
            <a:srgbClr val="1F7A5C"/>
          </a:solidFill>
          <a:ln/>
        </p:spPr>
        <p:txBody>
          <a:bodyPr/>
          <a:lstStyle/>
          <a:p>
            <a:endParaRPr lang="en-US"/>
          </a:p>
        </p:txBody>
      </p:sp>
      <p:pic>
        <p:nvPicPr>
          <p:cNvPr id="17" name="Image 2" descr="/home/claude/icons/icon_trophy_FFFFFF.png"/>
          <p:cNvPicPr>
            <a:picLocks noChangeAspect="1"/>
          </p:cNvPicPr>
          <p:nvPr/>
        </p:nvPicPr>
        <p:blipFill>
          <a:blip r:embed="rId5"/>
          <a:stretch>
            <a:fillRect/>
          </a:stretch>
        </p:blipFill>
        <p:spPr>
          <a:xfrm>
            <a:off x="10131552" y="5934456"/>
            <a:ext cx="310896" cy="310896"/>
          </a:xfrm>
          <a:prstGeom prst="rect">
            <a:avLst/>
          </a:prstGeom>
        </p:spPr>
      </p:pic>
      <p:sp>
        <p:nvSpPr>
          <p:cNvPr id="18" name="Shape 13"/>
          <p:cNvSpPr/>
          <p:nvPr/>
        </p:nvSpPr>
        <p:spPr>
          <a:xfrm>
            <a:off x="10661904" y="5806440"/>
            <a:ext cx="566928" cy="566928"/>
          </a:xfrm>
          <a:prstGeom prst="ellipse">
            <a:avLst/>
          </a:prstGeom>
          <a:solidFill>
            <a:srgbClr val="C0392B"/>
          </a:solidFill>
          <a:ln/>
        </p:spPr>
        <p:txBody>
          <a:bodyPr/>
          <a:lstStyle/>
          <a:p>
            <a:endParaRPr lang="en-US"/>
          </a:p>
        </p:txBody>
      </p:sp>
      <p:pic>
        <p:nvPicPr>
          <p:cNvPr id="19" name="Image 3" descr="/home/claude/icons/icon_briefcase_FFFFFF.png"/>
          <p:cNvPicPr>
            <a:picLocks noChangeAspect="1"/>
          </p:cNvPicPr>
          <p:nvPr/>
        </p:nvPicPr>
        <p:blipFill>
          <a:blip r:embed="rId6"/>
          <a:stretch>
            <a:fillRect/>
          </a:stretch>
        </p:blipFill>
        <p:spPr>
          <a:xfrm>
            <a:off x="10789920" y="5934456"/>
            <a:ext cx="310896" cy="3108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0D1B4B"/>
          </a:solidFill>
          <a:ln/>
        </p:spPr>
        <p:txBody>
          <a:bodyPr/>
          <a:lstStyle/>
          <a:p>
            <a:endParaRPr lang="en-US"/>
          </a:p>
        </p:txBody>
      </p:sp>
      <p:sp>
        <p:nvSpPr>
          <p:cNvPr id="3" name="Shape 1"/>
          <p:cNvSpPr/>
          <p:nvPr/>
        </p:nvSpPr>
        <p:spPr>
          <a:xfrm>
            <a:off x="457200" y="548640"/>
            <a:ext cx="1234440" cy="310896"/>
          </a:xfrm>
          <a:prstGeom prst="rect">
            <a:avLst/>
          </a:prstGeom>
          <a:solidFill>
            <a:srgbClr val="E8A020"/>
          </a:solidFill>
          <a:ln/>
        </p:spPr>
        <p:txBody>
          <a:bodyPr/>
          <a:lstStyle/>
          <a:p>
            <a:endParaRPr lang="en-US"/>
          </a:p>
        </p:txBody>
      </p:sp>
      <p:sp>
        <p:nvSpPr>
          <p:cNvPr id="4" name="Text 2"/>
          <p:cNvSpPr txBox="1"/>
          <p:nvPr/>
        </p:nvSpPr>
        <p:spPr>
          <a:xfrm>
            <a:off x="457200" y="539496"/>
            <a:ext cx="12344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MY STORY</a:t>
            </a:r>
            <a:endParaRPr lang="en-US" sz="1100" dirty="0"/>
          </a:p>
        </p:txBody>
      </p:sp>
      <p:sp>
        <p:nvSpPr>
          <p:cNvPr id="5" name="Text 3"/>
          <p:cNvSpPr txBox="1"/>
          <p:nvPr/>
        </p:nvSpPr>
        <p:spPr>
          <a:xfrm>
            <a:off x="457200" y="960120"/>
            <a:ext cx="3291840" cy="1554480"/>
          </a:xfrm>
          <a:prstGeom prst="rect">
            <a:avLst/>
          </a:prstGeom>
          <a:noFill/>
          <a:ln/>
        </p:spPr>
        <p:txBody>
          <a:bodyPr wrap="square" lIns="0" tIns="0" rIns="0" bIns="0" rtlCol="0" anchor="ctr"/>
          <a:lstStyle/>
          <a:p>
            <a:pPr marL="0" indent="0">
              <a:buNone/>
            </a:pPr>
            <a:r>
              <a:rPr lang="en-US" sz="3400" b="1" dirty="0">
                <a:solidFill>
                  <a:srgbClr val="FFFFFF"/>
                </a:solidFill>
                <a:latin typeface="Georgia" pitchFamily="34" charset="0"/>
                <a:ea typeface="Georgia" pitchFamily="34" charset="-122"/>
                <a:cs typeface="Georgia" pitchFamily="34" charset="-120"/>
              </a:rPr>
              <a:t>From GED</a:t>
            </a:r>
            <a:endParaRPr lang="en-US" sz="3400" dirty="0"/>
          </a:p>
          <a:p>
            <a:pPr marL="0" indent="0">
              <a:buNone/>
            </a:pPr>
            <a:r>
              <a:rPr lang="en-US" sz="3400" b="1" dirty="0">
                <a:solidFill>
                  <a:srgbClr val="FFFFFF"/>
                </a:solidFill>
                <a:latin typeface="Georgia" pitchFamily="34" charset="0"/>
                <a:ea typeface="Georgia" pitchFamily="34" charset="-122"/>
                <a:cs typeface="Georgia" pitchFamily="34" charset="-120"/>
              </a:rPr>
              <a:t>to Ed.D.</a:t>
            </a:r>
            <a:endParaRPr lang="en-US" sz="3400" dirty="0"/>
          </a:p>
        </p:txBody>
      </p:sp>
      <p:sp>
        <p:nvSpPr>
          <p:cNvPr id="6" name="Text 4"/>
          <p:cNvSpPr txBox="1"/>
          <p:nvPr/>
        </p:nvSpPr>
        <p:spPr>
          <a:xfrm>
            <a:off x="457200" y="4937760"/>
            <a:ext cx="3383280" cy="1463040"/>
          </a:xfrm>
          <a:prstGeom prst="rect">
            <a:avLst/>
          </a:prstGeom>
          <a:noFill/>
          <a:ln/>
        </p:spPr>
        <p:txBody>
          <a:bodyPr wrap="square" lIns="0" tIns="0" rIns="0" bIns="0" rtlCol="0" anchor="ctr"/>
          <a:lstStyle/>
          <a:p>
            <a:pPr marL="0" indent="0">
              <a:buNone/>
            </a:pPr>
            <a:r>
              <a:rPr lang="en-US" sz="1400" i="1" dirty="0">
                <a:solidFill>
                  <a:srgbClr val="C6CEE8"/>
                </a:solidFill>
                <a:latin typeface="Georgia" pitchFamily="34" charset="0"/>
                <a:ea typeface="Georgia" pitchFamily="34" charset="-122"/>
                <a:cs typeface="Georgia" pitchFamily="34" charset="-120"/>
              </a:rPr>
              <a:t>“The pathway I walked was not built for me. I found it in spite of the system.”</a:t>
            </a:r>
            <a:endParaRPr lang="en-US" sz="1400" dirty="0"/>
          </a:p>
        </p:txBody>
      </p:sp>
      <p:sp>
        <p:nvSpPr>
          <p:cNvPr id="7" name="Shape 5"/>
          <p:cNvSpPr/>
          <p:nvPr/>
        </p:nvSpPr>
        <p:spPr>
          <a:xfrm>
            <a:off x="4663440" y="594360"/>
            <a:ext cx="502920" cy="502920"/>
          </a:xfrm>
          <a:prstGeom prst="ellipse">
            <a:avLst/>
          </a:prstGeom>
          <a:solidFill>
            <a:srgbClr val="E8A020"/>
          </a:solidFill>
          <a:ln/>
        </p:spPr>
        <p:txBody>
          <a:bodyPr/>
          <a:lstStyle/>
          <a:p>
            <a:endParaRPr lang="en-US"/>
          </a:p>
        </p:txBody>
      </p:sp>
      <p:pic>
        <p:nvPicPr>
          <p:cNvPr id="8" name="Image 0" descr="/home/claude/icons/icon_nodiploma_FFFFFF.png"/>
          <p:cNvPicPr>
            <a:picLocks noChangeAspect="1"/>
          </p:cNvPicPr>
          <p:nvPr/>
        </p:nvPicPr>
        <p:blipFill>
          <a:blip r:embed="rId3"/>
          <a:stretch>
            <a:fillRect/>
          </a:stretch>
        </p:blipFill>
        <p:spPr>
          <a:xfrm>
            <a:off x="4773168" y="704088"/>
            <a:ext cx="283464" cy="283464"/>
          </a:xfrm>
          <a:prstGeom prst="rect">
            <a:avLst/>
          </a:prstGeom>
        </p:spPr>
      </p:pic>
      <p:sp>
        <p:nvSpPr>
          <p:cNvPr id="9" name="Text 6"/>
          <p:cNvSpPr txBox="1"/>
          <p:nvPr/>
        </p:nvSpPr>
        <p:spPr>
          <a:xfrm>
            <a:off x="5394960" y="548640"/>
            <a:ext cx="6035040" cy="365760"/>
          </a:xfrm>
          <a:prstGeom prst="rect">
            <a:avLst/>
          </a:prstGeom>
          <a:noFill/>
          <a:ln/>
        </p:spPr>
        <p:txBody>
          <a:bodyPr wrap="square" lIns="0" tIns="0" rIns="0" bIns="0" rtlCol="0" anchor="ctr"/>
          <a:lstStyle/>
          <a:p>
            <a:pPr marL="0" indent="0">
              <a:buNone/>
            </a:pPr>
            <a:r>
              <a:rPr lang="en-US" sz="1900" b="1" dirty="0">
                <a:solidFill>
                  <a:srgbClr val="1E293B"/>
                </a:solidFill>
                <a:latin typeface="Georgia" pitchFamily="34" charset="0"/>
                <a:ea typeface="Georgia" pitchFamily="34" charset="-122"/>
                <a:cs typeface="Georgia" pitchFamily="34" charset="-120"/>
              </a:rPr>
              <a:t>Left high school</a:t>
            </a:r>
            <a:endParaRPr lang="en-US" sz="1900" dirty="0"/>
          </a:p>
        </p:txBody>
      </p:sp>
      <p:sp>
        <p:nvSpPr>
          <p:cNvPr id="10" name="Text 7"/>
          <p:cNvSpPr txBox="1"/>
          <p:nvPr/>
        </p:nvSpPr>
        <p:spPr>
          <a:xfrm>
            <a:off x="5394960" y="941832"/>
            <a:ext cx="6035040" cy="320040"/>
          </a:xfrm>
          <a:prstGeom prst="rect">
            <a:avLst/>
          </a:prstGeom>
          <a:noFill/>
          <a:ln/>
        </p:spPr>
        <p:txBody>
          <a:bodyPr wrap="square" lIns="0" tIns="0" rIns="0" bIns="0" rtlCol="0" anchor="ctr"/>
          <a:lstStyle/>
          <a:p>
            <a:pPr marL="0" indent="0">
              <a:buNone/>
            </a:pPr>
            <a:r>
              <a:rPr lang="en-US" sz="1300" dirty="0">
                <a:solidFill>
                  <a:srgbClr val="64748B"/>
                </a:solidFill>
                <a:latin typeface="Segoe UI" pitchFamily="34" charset="0"/>
                <a:ea typeface="Segoe UI" pitchFamily="34" charset="-122"/>
                <a:cs typeface="Segoe UI" pitchFamily="34" charset="-120"/>
              </a:rPr>
              <a:t>without a diploma</a:t>
            </a:r>
            <a:endParaRPr lang="en-US" sz="1300" dirty="0"/>
          </a:p>
        </p:txBody>
      </p:sp>
      <p:sp>
        <p:nvSpPr>
          <p:cNvPr id="11" name="Shape 8"/>
          <p:cNvSpPr/>
          <p:nvPr/>
        </p:nvSpPr>
        <p:spPr>
          <a:xfrm>
            <a:off x="4663440" y="1965960"/>
            <a:ext cx="502920" cy="502920"/>
          </a:xfrm>
          <a:prstGeom prst="ellipse">
            <a:avLst/>
          </a:prstGeom>
          <a:solidFill>
            <a:srgbClr val="E8A020"/>
          </a:solidFill>
          <a:ln/>
        </p:spPr>
        <p:txBody>
          <a:bodyPr/>
          <a:lstStyle/>
          <a:p>
            <a:endParaRPr lang="en-US"/>
          </a:p>
        </p:txBody>
      </p:sp>
      <p:pic>
        <p:nvPicPr>
          <p:cNvPr id="12" name="Image 1" descr="/home/claude/icons/icon_idbadge_FFFFFF.png"/>
          <p:cNvPicPr>
            <a:picLocks noChangeAspect="1"/>
          </p:cNvPicPr>
          <p:nvPr/>
        </p:nvPicPr>
        <p:blipFill>
          <a:blip r:embed="rId4"/>
          <a:stretch>
            <a:fillRect/>
          </a:stretch>
        </p:blipFill>
        <p:spPr>
          <a:xfrm>
            <a:off x="4773168" y="2075688"/>
            <a:ext cx="283464" cy="283464"/>
          </a:xfrm>
          <a:prstGeom prst="rect">
            <a:avLst/>
          </a:prstGeom>
        </p:spPr>
      </p:pic>
      <p:sp>
        <p:nvSpPr>
          <p:cNvPr id="13" name="Text 9"/>
          <p:cNvSpPr txBox="1"/>
          <p:nvPr/>
        </p:nvSpPr>
        <p:spPr>
          <a:xfrm>
            <a:off x="5394960" y="1920240"/>
            <a:ext cx="6035040" cy="365760"/>
          </a:xfrm>
          <a:prstGeom prst="rect">
            <a:avLst/>
          </a:prstGeom>
          <a:noFill/>
          <a:ln/>
        </p:spPr>
        <p:txBody>
          <a:bodyPr wrap="square" lIns="0" tIns="0" rIns="0" bIns="0" rtlCol="0" anchor="ctr"/>
          <a:lstStyle/>
          <a:p>
            <a:pPr marL="0" indent="0">
              <a:buNone/>
            </a:pPr>
            <a:r>
              <a:rPr lang="en-US" sz="1900" b="1" dirty="0">
                <a:solidFill>
                  <a:srgbClr val="1E293B"/>
                </a:solidFill>
                <a:latin typeface="Georgia" pitchFamily="34" charset="0"/>
                <a:ea typeface="Georgia" pitchFamily="34" charset="-122"/>
                <a:cs typeface="Georgia" pitchFamily="34" charset="-120"/>
              </a:rPr>
              <a:t>Earned a GED</a:t>
            </a:r>
            <a:endParaRPr lang="en-US" sz="1900" dirty="0"/>
          </a:p>
        </p:txBody>
      </p:sp>
      <p:sp>
        <p:nvSpPr>
          <p:cNvPr id="14" name="Text 10"/>
          <p:cNvSpPr txBox="1"/>
          <p:nvPr/>
        </p:nvSpPr>
        <p:spPr>
          <a:xfrm>
            <a:off x="5394960" y="2313432"/>
            <a:ext cx="6035040" cy="320040"/>
          </a:xfrm>
          <a:prstGeom prst="rect">
            <a:avLst/>
          </a:prstGeom>
          <a:noFill/>
          <a:ln/>
        </p:spPr>
        <p:txBody>
          <a:bodyPr wrap="square" lIns="0" tIns="0" rIns="0" bIns="0" rtlCol="0" anchor="ctr"/>
          <a:lstStyle/>
          <a:p>
            <a:pPr marL="0" indent="0">
              <a:buNone/>
            </a:pPr>
            <a:r>
              <a:rPr lang="en-US" sz="1300" dirty="0">
                <a:solidFill>
                  <a:srgbClr val="64748B"/>
                </a:solidFill>
                <a:latin typeface="Segoe UI" pitchFamily="34" charset="0"/>
                <a:ea typeface="Segoe UI" pitchFamily="34" charset="-122"/>
                <a:cs typeface="Segoe UI" pitchFamily="34" charset="-120"/>
              </a:rPr>
              <a:t>and kept going</a:t>
            </a:r>
            <a:endParaRPr lang="en-US" sz="1300" dirty="0"/>
          </a:p>
        </p:txBody>
      </p:sp>
      <p:sp>
        <p:nvSpPr>
          <p:cNvPr id="15" name="Shape 11"/>
          <p:cNvSpPr/>
          <p:nvPr/>
        </p:nvSpPr>
        <p:spPr>
          <a:xfrm>
            <a:off x="4663440" y="3337560"/>
            <a:ext cx="502920" cy="502920"/>
          </a:xfrm>
          <a:prstGeom prst="ellipse">
            <a:avLst/>
          </a:prstGeom>
          <a:solidFill>
            <a:srgbClr val="E8A020"/>
          </a:solidFill>
          <a:ln/>
        </p:spPr>
        <p:txBody>
          <a:bodyPr/>
          <a:lstStyle/>
          <a:p>
            <a:endParaRPr lang="en-US"/>
          </a:p>
        </p:txBody>
      </p:sp>
      <p:pic>
        <p:nvPicPr>
          <p:cNvPr id="16" name="Image 2" descr="/home/claude/icons/icon_layers_FFFFFF.png"/>
          <p:cNvPicPr>
            <a:picLocks noChangeAspect="1"/>
          </p:cNvPicPr>
          <p:nvPr/>
        </p:nvPicPr>
        <p:blipFill>
          <a:blip r:embed="rId5"/>
          <a:stretch>
            <a:fillRect/>
          </a:stretch>
        </p:blipFill>
        <p:spPr>
          <a:xfrm>
            <a:off x="4773168" y="3447288"/>
            <a:ext cx="283464" cy="283464"/>
          </a:xfrm>
          <a:prstGeom prst="rect">
            <a:avLst/>
          </a:prstGeom>
        </p:spPr>
      </p:pic>
      <p:sp>
        <p:nvSpPr>
          <p:cNvPr id="17" name="Text 12"/>
          <p:cNvSpPr txBox="1"/>
          <p:nvPr/>
        </p:nvSpPr>
        <p:spPr>
          <a:xfrm>
            <a:off x="5394960" y="3291840"/>
            <a:ext cx="6035040" cy="365760"/>
          </a:xfrm>
          <a:prstGeom prst="rect">
            <a:avLst/>
          </a:prstGeom>
          <a:noFill/>
          <a:ln/>
        </p:spPr>
        <p:txBody>
          <a:bodyPr wrap="square" lIns="0" tIns="0" rIns="0" bIns="0" rtlCol="0" anchor="ctr"/>
          <a:lstStyle/>
          <a:p>
            <a:pPr marL="0" indent="0">
              <a:buNone/>
            </a:pPr>
            <a:r>
              <a:rPr lang="en-US" sz="1900" b="1" dirty="0">
                <a:solidFill>
                  <a:srgbClr val="1E293B"/>
                </a:solidFill>
                <a:latin typeface="Georgia" pitchFamily="34" charset="0"/>
                <a:ea typeface="Georgia" pitchFamily="34" charset="-122"/>
                <a:cs typeface="Georgia" pitchFamily="34" charset="-120"/>
              </a:rPr>
              <a:t>3 Master's degrees</a:t>
            </a:r>
            <a:endParaRPr lang="en-US" sz="1900" dirty="0"/>
          </a:p>
        </p:txBody>
      </p:sp>
      <p:sp>
        <p:nvSpPr>
          <p:cNvPr id="18" name="Text 13"/>
          <p:cNvSpPr txBox="1"/>
          <p:nvPr/>
        </p:nvSpPr>
        <p:spPr>
          <a:xfrm>
            <a:off x="5394960" y="3685032"/>
            <a:ext cx="6035040" cy="320040"/>
          </a:xfrm>
          <a:prstGeom prst="rect">
            <a:avLst/>
          </a:prstGeom>
          <a:noFill/>
          <a:ln/>
        </p:spPr>
        <p:txBody>
          <a:bodyPr wrap="square" lIns="0" tIns="0" rIns="0" bIns="0" rtlCol="0" anchor="ctr"/>
          <a:lstStyle/>
          <a:p>
            <a:pPr marL="0" indent="0">
              <a:buNone/>
            </a:pPr>
            <a:r>
              <a:rPr lang="en-US" sz="1300" dirty="0">
                <a:solidFill>
                  <a:srgbClr val="64748B"/>
                </a:solidFill>
                <a:latin typeface="Segoe UI" pitchFamily="34" charset="0"/>
                <a:ea typeface="Segoe UI" pitchFamily="34" charset="-122"/>
                <a:cs typeface="Segoe UI" pitchFamily="34" charset="-120"/>
              </a:rPr>
              <a:t>MBA, MAFM, MSEd</a:t>
            </a:r>
            <a:endParaRPr lang="en-US" sz="1300" dirty="0"/>
          </a:p>
        </p:txBody>
      </p:sp>
      <p:sp>
        <p:nvSpPr>
          <p:cNvPr id="19" name="Shape 14"/>
          <p:cNvSpPr/>
          <p:nvPr/>
        </p:nvSpPr>
        <p:spPr>
          <a:xfrm>
            <a:off x="4663440" y="4709160"/>
            <a:ext cx="502920" cy="502920"/>
          </a:xfrm>
          <a:prstGeom prst="ellipse">
            <a:avLst/>
          </a:prstGeom>
          <a:solidFill>
            <a:srgbClr val="E8A020"/>
          </a:solidFill>
          <a:ln/>
        </p:spPr>
        <p:txBody>
          <a:bodyPr/>
          <a:lstStyle/>
          <a:p>
            <a:endParaRPr lang="en-US"/>
          </a:p>
        </p:txBody>
      </p:sp>
      <p:pic>
        <p:nvPicPr>
          <p:cNvPr id="20" name="Image 3" descr="/home/claude/icons/icon_medal_FFFFFF.png"/>
          <p:cNvPicPr>
            <a:picLocks noChangeAspect="1"/>
          </p:cNvPicPr>
          <p:nvPr/>
        </p:nvPicPr>
        <p:blipFill>
          <a:blip r:embed="rId6"/>
          <a:stretch>
            <a:fillRect/>
          </a:stretch>
        </p:blipFill>
        <p:spPr>
          <a:xfrm>
            <a:off x="4773168" y="4818888"/>
            <a:ext cx="283464" cy="283464"/>
          </a:xfrm>
          <a:prstGeom prst="rect">
            <a:avLst/>
          </a:prstGeom>
        </p:spPr>
      </p:pic>
      <p:sp>
        <p:nvSpPr>
          <p:cNvPr id="21" name="Text 15"/>
          <p:cNvSpPr txBox="1"/>
          <p:nvPr/>
        </p:nvSpPr>
        <p:spPr>
          <a:xfrm>
            <a:off x="5394960" y="4663440"/>
            <a:ext cx="6035040" cy="365760"/>
          </a:xfrm>
          <a:prstGeom prst="rect">
            <a:avLst/>
          </a:prstGeom>
          <a:noFill/>
          <a:ln/>
        </p:spPr>
        <p:txBody>
          <a:bodyPr wrap="square" lIns="0" tIns="0" rIns="0" bIns="0" rtlCol="0" anchor="ctr"/>
          <a:lstStyle/>
          <a:p>
            <a:pPr marL="0" indent="0">
              <a:buNone/>
            </a:pPr>
            <a:r>
              <a:rPr lang="en-US" sz="1900" b="1" dirty="0">
                <a:solidFill>
                  <a:srgbClr val="1E293B"/>
                </a:solidFill>
                <a:latin typeface="Georgia" pitchFamily="34" charset="0"/>
                <a:ea typeface="Georgia" pitchFamily="34" charset="-122"/>
                <a:cs typeface="Georgia" pitchFamily="34" charset="-120"/>
              </a:rPr>
              <a:t>Ed.D. (c)</a:t>
            </a:r>
            <a:endParaRPr lang="en-US" sz="1900" dirty="0"/>
          </a:p>
        </p:txBody>
      </p:sp>
      <p:sp>
        <p:nvSpPr>
          <p:cNvPr id="22" name="Text 16"/>
          <p:cNvSpPr txBox="1"/>
          <p:nvPr/>
        </p:nvSpPr>
        <p:spPr>
          <a:xfrm>
            <a:off x="5394960" y="5056632"/>
            <a:ext cx="6035040" cy="320040"/>
          </a:xfrm>
          <a:prstGeom prst="rect">
            <a:avLst/>
          </a:prstGeom>
          <a:noFill/>
          <a:ln/>
        </p:spPr>
        <p:txBody>
          <a:bodyPr wrap="square" lIns="0" tIns="0" rIns="0" bIns="0" rtlCol="0" anchor="ctr"/>
          <a:lstStyle/>
          <a:p>
            <a:pPr marL="0" indent="0">
              <a:buNone/>
            </a:pPr>
            <a:r>
              <a:rPr lang="en-US" sz="1300" dirty="0">
                <a:solidFill>
                  <a:srgbClr val="64748B"/>
                </a:solidFill>
                <a:latin typeface="Segoe UI" pitchFamily="34" charset="0"/>
                <a:ea typeface="Segoe UI" pitchFamily="34" charset="-122"/>
                <a:cs typeface="Segoe UI" pitchFamily="34" charset="-120"/>
              </a:rPr>
              <a:t>4.0 GPA, in progress</a:t>
            </a:r>
            <a:endParaRPr lang="en-US" sz="1300" dirty="0"/>
          </a:p>
        </p:txBody>
      </p:sp>
      <p:sp>
        <p:nvSpPr>
          <p:cNvPr id="23" name="Text 17"/>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4" name="Text 18"/>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B"/>
        </a:solidFill>
        <a:effectLst/>
      </p:bgPr>
    </p:bg>
    <p:spTree>
      <p:nvGrpSpPr>
        <p:cNvPr id="1" name=""/>
        <p:cNvGrpSpPr/>
        <p:nvPr/>
      </p:nvGrpSpPr>
      <p:grpSpPr>
        <a:xfrm>
          <a:off x="0" y="0"/>
          <a:ext cx="0" cy="0"/>
          <a:chOff x="0" y="0"/>
          <a:chExt cx="0" cy="0"/>
        </a:xfrm>
      </p:grpSpPr>
      <p:sp>
        <p:nvSpPr>
          <p:cNvPr id="2" name="Shape 0"/>
          <p:cNvSpPr/>
          <p:nvPr/>
        </p:nvSpPr>
        <p:spPr>
          <a:xfrm>
            <a:off x="548640" y="457200"/>
            <a:ext cx="1600200" cy="310896"/>
          </a:xfrm>
          <a:prstGeom prst="rect">
            <a:avLst/>
          </a:prstGeom>
          <a:solidFill>
            <a:srgbClr val="0D1B4B"/>
          </a:solidFill>
          <a:ln/>
        </p:spPr>
        <p:txBody>
          <a:bodyPr/>
          <a:lstStyle/>
          <a:p>
            <a:endParaRPr lang="en-US"/>
          </a:p>
        </p:txBody>
      </p:sp>
      <p:sp>
        <p:nvSpPr>
          <p:cNvPr id="3" name="Text 1"/>
          <p:cNvSpPr txBox="1"/>
          <p:nvPr/>
        </p:nvSpPr>
        <p:spPr>
          <a:xfrm>
            <a:off x="548640" y="448056"/>
            <a:ext cx="160020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PROBLEM</a:t>
            </a:r>
            <a:endParaRPr lang="en-US" sz="1100" dirty="0"/>
          </a:p>
        </p:txBody>
      </p:sp>
      <p:sp>
        <p:nvSpPr>
          <p:cNvPr id="4" name="Text 2"/>
          <p:cNvSpPr txBox="1"/>
          <p:nvPr/>
        </p:nvSpPr>
        <p:spPr>
          <a:xfrm>
            <a:off x="548640" y="822960"/>
            <a:ext cx="10972800" cy="1097280"/>
          </a:xfrm>
          <a:prstGeom prst="rect">
            <a:avLst/>
          </a:prstGeom>
          <a:noFill/>
          <a:ln/>
        </p:spPr>
        <p:txBody>
          <a:bodyPr wrap="square" lIns="0" tIns="0" rIns="0" bIns="0" rtlCol="0" anchor="ctr"/>
          <a:lstStyle/>
          <a:p>
            <a:pPr marL="0" indent="0">
              <a:buNone/>
            </a:pPr>
            <a:r>
              <a:rPr lang="en-US" sz="2600" b="1" dirty="0">
                <a:solidFill>
                  <a:srgbClr val="0D1B4B"/>
                </a:solidFill>
                <a:latin typeface="Georgia" pitchFamily="34" charset="0"/>
                <a:ea typeface="Georgia" pitchFamily="34" charset="-122"/>
                <a:cs typeface="Georgia" pitchFamily="34" charset="-120"/>
              </a:rPr>
              <a:t>We're celebrating enrollment.</a:t>
            </a:r>
            <a:endParaRPr lang="en-US" sz="2600" dirty="0"/>
          </a:p>
          <a:p>
            <a:pPr marL="0" indent="0">
              <a:buNone/>
            </a:pPr>
            <a:r>
              <a:rPr lang="en-US" sz="2600" b="1" dirty="0">
                <a:solidFill>
                  <a:srgbClr val="0D1B4B"/>
                </a:solidFill>
                <a:latin typeface="Georgia" pitchFamily="34" charset="0"/>
                <a:ea typeface="Georgia" pitchFamily="34" charset="-122"/>
                <a:cs typeface="Georgia" pitchFamily="34" charset="-120"/>
              </a:rPr>
              <a:t>We should be tracking completion.</a:t>
            </a:r>
            <a:endParaRPr lang="en-US" sz="2600" dirty="0"/>
          </a:p>
        </p:txBody>
      </p:sp>
      <p:sp>
        <p:nvSpPr>
          <p:cNvPr id="5" name="Text 3"/>
          <p:cNvSpPr txBox="1"/>
          <p:nvPr/>
        </p:nvSpPr>
        <p:spPr>
          <a:xfrm>
            <a:off x="548640" y="1965960"/>
            <a:ext cx="1874520" cy="411480"/>
          </a:xfrm>
          <a:prstGeom prst="rect">
            <a:avLst/>
          </a:prstGeom>
          <a:noFill/>
          <a:ln/>
        </p:spPr>
        <p:txBody>
          <a:bodyPr wrap="square" lIns="0" tIns="0" rIns="0" bIns="0" rtlCol="0" anchor="ctr"/>
          <a:lstStyle/>
          <a:p>
            <a:pPr marL="0" indent="0">
              <a:buNone/>
            </a:pPr>
            <a:r>
              <a:rPr lang="en-US" sz="1800" b="1" dirty="0">
                <a:solidFill>
                  <a:srgbClr val="C0392B"/>
                </a:solidFill>
                <a:latin typeface="Georgia" pitchFamily="34" charset="0"/>
                <a:ea typeface="Georgia" pitchFamily="34" charset="-122"/>
                <a:cs typeface="Georgia" pitchFamily="34" charset="-120"/>
              </a:rPr>
              <a:t>51%</a:t>
            </a:r>
            <a:r>
              <a:rPr lang="en-US" sz="1200" dirty="0">
                <a:solidFill>
                  <a:srgbClr val="64748B"/>
                </a:solidFill>
              </a:rPr>
              <a:t>  →  </a:t>
            </a:r>
            <a:r>
              <a:rPr lang="en-US" sz="1800" b="1" dirty="0">
                <a:solidFill>
                  <a:srgbClr val="7A8CA8"/>
                </a:solidFill>
                <a:latin typeface="Georgia" pitchFamily="34" charset="0"/>
                <a:ea typeface="Georgia" pitchFamily="34" charset="-122"/>
                <a:cs typeface="Georgia" pitchFamily="34" charset="-120"/>
              </a:rPr>
              <a:t>74%</a:t>
            </a:r>
            <a:endParaRPr lang="en-US" sz="1800" dirty="0"/>
          </a:p>
        </p:txBody>
      </p:sp>
      <p:sp>
        <p:nvSpPr>
          <p:cNvPr id="6" name="Text 4"/>
          <p:cNvSpPr txBox="1"/>
          <p:nvPr/>
        </p:nvSpPr>
        <p:spPr>
          <a:xfrm>
            <a:off x="548640" y="2359152"/>
            <a:ext cx="187452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Enroll immediately</a:t>
            </a:r>
            <a:endParaRPr lang="en-US" sz="1000" dirty="0"/>
          </a:p>
        </p:txBody>
      </p:sp>
      <p:sp>
        <p:nvSpPr>
          <p:cNvPr id="7" name="Text 5"/>
          <p:cNvSpPr txBox="1"/>
          <p:nvPr/>
        </p:nvSpPr>
        <p:spPr>
          <a:xfrm>
            <a:off x="2514600" y="1965960"/>
            <a:ext cx="1874520" cy="411480"/>
          </a:xfrm>
          <a:prstGeom prst="rect">
            <a:avLst/>
          </a:prstGeom>
          <a:noFill/>
          <a:ln/>
        </p:spPr>
        <p:txBody>
          <a:bodyPr wrap="square" lIns="0" tIns="0" rIns="0" bIns="0" rtlCol="0" anchor="ctr"/>
          <a:lstStyle/>
          <a:p>
            <a:pPr marL="0" indent="0">
              <a:buNone/>
            </a:pPr>
            <a:r>
              <a:rPr lang="en-US" sz="1800" b="1" dirty="0">
                <a:solidFill>
                  <a:srgbClr val="C0392B"/>
                </a:solidFill>
                <a:latin typeface="Georgia" pitchFamily="34" charset="0"/>
                <a:ea typeface="Georgia" pitchFamily="34" charset="-122"/>
                <a:cs typeface="Georgia" pitchFamily="34" charset="-120"/>
              </a:rPr>
              <a:t>74%</a:t>
            </a:r>
            <a:r>
              <a:rPr lang="en-US" sz="1200" dirty="0">
                <a:solidFill>
                  <a:srgbClr val="64748B"/>
                </a:solidFill>
              </a:rPr>
              <a:t>  →  </a:t>
            </a:r>
            <a:r>
              <a:rPr lang="en-US" sz="1800" b="1" dirty="0">
                <a:solidFill>
                  <a:srgbClr val="7A8CA8"/>
                </a:solidFill>
                <a:latin typeface="Georgia" pitchFamily="34" charset="0"/>
                <a:ea typeface="Georgia" pitchFamily="34" charset="-122"/>
                <a:cs typeface="Georgia" pitchFamily="34" charset="-120"/>
              </a:rPr>
              <a:t>90%</a:t>
            </a:r>
            <a:endParaRPr lang="en-US" sz="1800" dirty="0"/>
          </a:p>
        </p:txBody>
      </p:sp>
      <p:sp>
        <p:nvSpPr>
          <p:cNvPr id="8" name="Text 6"/>
          <p:cNvSpPr txBox="1"/>
          <p:nvPr/>
        </p:nvSpPr>
        <p:spPr>
          <a:xfrm>
            <a:off x="2514600" y="2359152"/>
            <a:ext cx="187452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Persist yr 1→2</a:t>
            </a:r>
            <a:endParaRPr lang="en-US" sz="1000" dirty="0"/>
          </a:p>
        </p:txBody>
      </p:sp>
      <p:sp>
        <p:nvSpPr>
          <p:cNvPr id="9" name="Text 7"/>
          <p:cNvSpPr txBox="1"/>
          <p:nvPr/>
        </p:nvSpPr>
        <p:spPr>
          <a:xfrm>
            <a:off x="4480560" y="1965960"/>
            <a:ext cx="1874520" cy="411480"/>
          </a:xfrm>
          <a:prstGeom prst="rect">
            <a:avLst/>
          </a:prstGeom>
          <a:noFill/>
          <a:ln/>
        </p:spPr>
        <p:txBody>
          <a:bodyPr wrap="square" lIns="0" tIns="0" rIns="0" bIns="0" rtlCol="0" anchor="ctr"/>
          <a:lstStyle/>
          <a:p>
            <a:pPr marL="0" indent="0">
              <a:buNone/>
            </a:pPr>
            <a:r>
              <a:rPr lang="en-US" sz="1800" b="1" dirty="0">
                <a:solidFill>
                  <a:srgbClr val="C0392B"/>
                </a:solidFill>
                <a:latin typeface="Georgia" pitchFamily="34" charset="0"/>
                <a:ea typeface="Georgia" pitchFamily="34" charset="-122"/>
                <a:cs typeface="Georgia" pitchFamily="34" charset="-120"/>
              </a:rPr>
              <a:t>25%</a:t>
            </a:r>
            <a:r>
              <a:rPr lang="en-US" sz="1200" dirty="0">
                <a:solidFill>
                  <a:srgbClr val="64748B"/>
                </a:solidFill>
              </a:rPr>
              <a:t>  →  </a:t>
            </a:r>
            <a:r>
              <a:rPr lang="en-US" sz="1800" b="1" dirty="0">
                <a:solidFill>
                  <a:srgbClr val="7A8CA8"/>
                </a:solidFill>
                <a:latin typeface="Georgia" pitchFamily="34" charset="0"/>
                <a:ea typeface="Georgia" pitchFamily="34" charset="-122"/>
                <a:cs typeface="Georgia" pitchFamily="34" charset="-120"/>
              </a:rPr>
              <a:t>59%</a:t>
            </a:r>
            <a:endParaRPr lang="en-US" sz="1800" dirty="0"/>
          </a:p>
        </p:txBody>
      </p:sp>
      <p:sp>
        <p:nvSpPr>
          <p:cNvPr id="10" name="Text 8"/>
          <p:cNvSpPr txBox="1"/>
          <p:nvPr/>
        </p:nvSpPr>
        <p:spPr>
          <a:xfrm>
            <a:off x="4480560" y="2359152"/>
            <a:ext cx="187452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Complete degree, 6-yr</a:t>
            </a:r>
            <a:endParaRPr lang="en-US" sz="1000" dirty="0"/>
          </a:p>
        </p:txBody>
      </p:sp>
      <p:sp>
        <p:nvSpPr>
          <p:cNvPr id="11" name="Text 9"/>
          <p:cNvSpPr txBox="1"/>
          <p:nvPr/>
        </p:nvSpPr>
        <p:spPr>
          <a:xfrm>
            <a:off x="6446520" y="1965960"/>
            <a:ext cx="1874520" cy="411480"/>
          </a:xfrm>
          <a:prstGeom prst="rect">
            <a:avLst/>
          </a:prstGeom>
          <a:noFill/>
          <a:ln/>
        </p:spPr>
        <p:txBody>
          <a:bodyPr wrap="square" lIns="0" tIns="0" rIns="0" bIns="0" rtlCol="0" anchor="ctr"/>
          <a:lstStyle/>
          <a:p>
            <a:pPr marL="0" indent="0">
              <a:buNone/>
            </a:pPr>
            <a:r>
              <a:rPr lang="en-US" sz="1800" b="1" dirty="0">
                <a:solidFill>
                  <a:srgbClr val="C0392B"/>
                </a:solidFill>
                <a:latin typeface="Georgia" pitchFamily="34" charset="0"/>
                <a:ea typeface="Georgia" pitchFamily="34" charset="-122"/>
                <a:cs typeface="Georgia" pitchFamily="34" charset="-120"/>
              </a:rPr>
              <a:t>8%</a:t>
            </a:r>
            <a:r>
              <a:rPr lang="en-US" sz="1200" dirty="0">
                <a:solidFill>
                  <a:srgbClr val="64748B"/>
                </a:solidFill>
              </a:rPr>
              <a:t>  →  </a:t>
            </a:r>
            <a:r>
              <a:rPr lang="en-US" sz="1800" b="1" dirty="0">
                <a:solidFill>
                  <a:srgbClr val="7A8CA8"/>
                </a:solidFill>
                <a:latin typeface="Georgia" pitchFamily="34" charset="0"/>
                <a:ea typeface="Georgia" pitchFamily="34" charset="-122"/>
                <a:cs typeface="Georgia" pitchFamily="34" charset="-120"/>
              </a:rPr>
              <a:t>22%</a:t>
            </a:r>
            <a:endParaRPr lang="en-US" sz="1800" dirty="0"/>
          </a:p>
        </p:txBody>
      </p:sp>
      <p:sp>
        <p:nvSpPr>
          <p:cNvPr id="12" name="Text 10"/>
          <p:cNvSpPr txBox="1"/>
          <p:nvPr/>
        </p:nvSpPr>
        <p:spPr>
          <a:xfrm>
            <a:off x="6446520" y="2359152"/>
            <a:ext cx="187452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Complete STEM, 6-yr</a:t>
            </a:r>
            <a:endParaRPr lang="en-US" sz="1000" dirty="0"/>
          </a:p>
        </p:txBody>
      </p:sp>
      <p:graphicFrame>
        <p:nvGraphicFramePr>
          <p:cNvPr id="13" name="Chart 0"/>
          <p:cNvGraphicFramePr/>
          <p:nvPr/>
        </p:nvGraphicFramePr>
        <p:xfrm>
          <a:off x="365760" y="2743200"/>
          <a:ext cx="7863840"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12"/>
          <p:cNvSpPr txBox="1"/>
          <p:nvPr/>
        </p:nvSpPr>
        <p:spPr>
          <a:xfrm>
            <a:off x="8915400" y="3794760"/>
            <a:ext cx="2377440" cy="365760"/>
          </a:xfrm>
          <a:prstGeom prst="rect">
            <a:avLst/>
          </a:prstGeom>
          <a:noFill/>
          <a:ln/>
        </p:spPr>
        <p:txBody>
          <a:bodyPr wrap="square" lIns="0" tIns="0" rIns="0" bIns="0" rtlCol="0" anchor="ctr"/>
          <a:lstStyle/>
          <a:p>
            <a:pPr marL="0" indent="0">
              <a:buNone/>
            </a:pPr>
            <a:endParaRPr lang="en-US" sz="1500" dirty="0"/>
          </a:p>
        </p:txBody>
      </p:sp>
      <p:sp>
        <p:nvSpPr>
          <p:cNvPr id="19" name="Text 14"/>
          <p:cNvSpPr txBox="1"/>
          <p:nvPr/>
        </p:nvSpPr>
        <p:spPr>
          <a:xfrm>
            <a:off x="548640" y="5760720"/>
            <a:ext cx="7772400" cy="274320"/>
          </a:xfrm>
          <a:prstGeom prst="rect">
            <a:avLst/>
          </a:prstGeom>
          <a:noFill/>
          <a:ln/>
        </p:spPr>
        <p:txBody>
          <a:bodyPr wrap="square" lIns="0" tIns="0" rIns="0" bIns="0" rtlCol="0" anchor="ctr"/>
          <a:lstStyle/>
          <a:p>
            <a:pPr marL="0" indent="0">
              <a:buNone/>
            </a:pPr>
            <a:r>
              <a:rPr lang="en-US" sz="950" i="1" dirty="0">
                <a:solidFill>
                  <a:srgbClr val="64748B"/>
                </a:solidFill>
                <a:latin typeface="Segoe UI" pitchFamily="34" charset="0"/>
                <a:ea typeface="Segoe UI" pitchFamily="34" charset="-122"/>
                <a:cs typeface="Segoe UI" pitchFamily="34" charset="-120"/>
              </a:rPr>
              <a:t>Source: National Student Clearinghouse Research Center, High School Benchmarks 2025</a:t>
            </a:r>
            <a:endParaRPr lang="en-US" sz="950" dirty="0"/>
          </a:p>
        </p:txBody>
      </p:sp>
      <p:sp>
        <p:nvSpPr>
          <p:cNvPr id="20" name="Text 15"/>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1" name="Text 16"/>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875520" y="-914400"/>
            <a:ext cx="3291840" cy="3291840"/>
          </a:xfrm>
          <a:prstGeom prst="ellipse">
            <a:avLst/>
          </a:prstGeom>
          <a:solidFill>
            <a:srgbClr val="16265E"/>
          </a:solidFill>
          <a:ln/>
        </p:spPr>
        <p:txBody>
          <a:bodyPr/>
          <a:lstStyle/>
          <a:p>
            <a:endParaRPr lang="en-US"/>
          </a:p>
        </p:txBody>
      </p:sp>
      <p:sp>
        <p:nvSpPr>
          <p:cNvPr id="3" name="Shape 1"/>
          <p:cNvSpPr/>
          <p:nvPr/>
        </p:nvSpPr>
        <p:spPr>
          <a:xfrm>
            <a:off x="548640" y="502920"/>
            <a:ext cx="2651760" cy="310896"/>
          </a:xfrm>
          <a:prstGeom prst="rect">
            <a:avLst/>
          </a:prstGeom>
          <a:solidFill>
            <a:srgbClr val="E8A020"/>
          </a:solidFill>
          <a:ln/>
        </p:spPr>
        <p:txBody>
          <a:bodyPr/>
          <a:lstStyle/>
          <a:p>
            <a:endParaRPr lang="en-US"/>
          </a:p>
        </p:txBody>
      </p:sp>
      <p:sp>
        <p:nvSpPr>
          <p:cNvPr id="4" name="Text 2"/>
          <p:cNvSpPr txBox="1"/>
          <p:nvPr/>
        </p:nvSpPr>
        <p:spPr>
          <a:xfrm>
            <a:off x="548640" y="493776"/>
            <a:ext cx="265176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WHY THE GAP PERSISTS</a:t>
            </a:r>
            <a:endParaRPr lang="en-US" sz="1100" dirty="0"/>
          </a:p>
        </p:txBody>
      </p:sp>
      <p:sp>
        <p:nvSpPr>
          <p:cNvPr id="5" name="Text 3"/>
          <p:cNvSpPr txBox="1"/>
          <p:nvPr/>
        </p:nvSpPr>
        <p:spPr>
          <a:xfrm>
            <a:off x="548640" y="896112"/>
            <a:ext cx="10972800" cy="1005840"/>
          </a:xfrm>
          <a:prstGeom prst="rect">
            <a:avLst/>
          </a:prstGeom>
          <a:noFill/>
          <a:ln/>
        </p:spPr>
        <p:txBody>
          <a:bodyPr wrap="square" lIns="0" tIns="0" rIns="0" bIns="0" rtlCol="0" anchor="ctr"/>
          <a:lstStyle/>
          <a:p>
            <a:pPr marL="0" indent="0">
              <a:lnSpc>
                <a:spcPct val="105000"/>
              </a:lnSpc>
              <a:buNone/>
            </a:pPr>
            <a:r>
              <a:rPr lang="en-US" sz="2400" b="1" dirty="0">
                <a:solidFill>
                  <a:srgbClr val="FFFFFF"/>
                </a:solidFill>
                <a:latin typeface="Georgia" pitchFamily="34" charset="0"/>
                <a:ea typeface="Georgia" pitchFamily="34" charset="-122"/>
                <a:cs typeface="Georgia" pitchFamily="34" charset="-120"/>
              </a:rPr>
              <a:t>CTE Is Scheduled Like an Elective. It Should Be Built Like a Program.</a:t>
            </a:r>
            <a:endParaRPr lang="en-US" sz="2400" dirty="0"/>
          </a:p>
        </p:txBody>
      </p:sp>
      <p:sp>
        <p:nvSpPr>
          <p:cNvPr id="6" name="Text 4"/>
          <p:cNvSpPr txBox="1"/>
          <p:nvPr/>
        </p:nvSpPr>
        <p:spPr>
          <a:xfrm>
            <a:off x="548640" y="1828800"/>
            <a:ext cx="10789920" cy="411480"/>
          </a:xfrm>
          <a:prstGeom prst="rect">
            <a:avLst/>
          </a:prstGeom>
          <a:noFill/>
          <a:ln/>
        </p:spPr>
        <p:txBody>
          <a:bodyPr wrap="square" lIns="0" tIns="0" rIns="0" bIns="0" rtlCol="0" anchor="ctr"/>
          <a:lstStyle/>
          <a:p>
            <a:pPr marL="0" indent="0">
              <a:buNone/>
            </a:pPr>
            <a:r>
              <a:rPr lang="en-US" sz="1350" i="1" dirty="0">
                <a:solidFill>
                  <a:srgbClr val="C6CEE8"/>
                </a:solidFill>
                <a:latin typeface="Segoe UI" pitchFamily="34" charset="0"/>
                <a:ea typeface="Segoe UI" pitchFamily="34" charset="-122"/>
                <a:cs typeface="Segoe UI" pitchFamily="34" charset="-120"/>
              </a:rPr>
              <a:t>A lot of what we're calling a "gap" starts right here — before a single student ever fails to enroll.</a:t>
            </a:r>
            <a:endParaRPr lang="en-US" sz="1350" dirty="0"/>
          </a:p>
        </p:txBody>
      </p:sp>
      <p:sp>
        <p:nvSpPr>
          <p:cNvPr id="7" name="Shape 5"/>
          <p:cNvSpPr/>
          <p:nvPr/>
        </p:nvSpPr>
        <p:spPr>
          <a:xfrm>
            <a:off x="548640" y="2377440"/>
            <a:ext cx="5303520" cy="3337560"/>
          </a:xfrm>
          <a:prstGeom prst="roundRect">
            <a:avLst>
              <a:gd name="adj" fmla="val 2192"/>
            </a:avLst>
          </a:prstGeom>
          <a:solidFill>
            <a:srgbClr val="16265E"/>
          </a:solidFill>
          <a:ln/>
        </p:spPr>
        <p:txBody>
          <a:bodyPr/>
          <a:lstStyle/>
          <a:p>
            <a:endParaRPr lang="en-US"/>
          </a:p>
        </p:txBody>
      </p:sp>
      <p:sp>
        <p:nvSpPr>
          <p:cNvPr id="8" name="Shape 6"/>
          <p:cNvSpPr/>
          <p:nvPr/>
        </p:nvSpPr>
        <p:spPr>
          <a:xfrm>
            <a:off x="822960" y="2560320"/>
            <a:ext cx="457200" cy="457200"/>
          </a:xfrm>
          <a:prstGeom prst="ellipse">
            <a:avLst/>
          </a:prstGeom>
          <a:solidFill>
            <a:srgbClr val="C0392B"/>
          </a:solidFill>
          <a:ln/>
        </p:spPr>
        <p:txBody>
          <a:bodyPr/>
          <a:lstStyle/>
          <a:p>
            <a:endParaRPr lang="en-US"/>
          </a:p>
        </p:txBody>
      </p:sp>
      <p:pic>
        <p:nvPicPr>
          <p:cNvPr id="9" name="Image 0" descr="/home/claude/icons/icon_warn_FFFFFF.png"/>
          <p:cNvPicPr>
            <a:picLocks noChangeAspect="1"/>
          </p:cNvPicPr>
          <p:nvPr/>
        </p:nvPicPr>
        <p:blipFill>
          <a:blip r:embed="rId3"/>
          <a:stretch>
            <a:fillRect/>
          </a:stretch>
        </p:blipFill>
        <p:spPr>
          <a:xfrm>
            <a:off x="941832" y="2679192"/>
            <a:ext cx="219456" cy="219456"/>
          </a:xfrm>
          <a:prstGeom prst="rect">
            <a:avLst/>
          </a:prstGeom>
        </p:spPr>
      </p:pic>
      <p:sp>
        <p:nvSpPr>
          <p:cNvPr id="10" name="Text 7"/>
          <p:cNvSpPr txBox="1"/>
          <p:nvPr/>
        </p:nvSpPr>
        <p:spPr>
          <a:xfrm>
            <a:off x="1417320" y="2560320"/>
            <a:ext cx="4206240" cy="457200"/>
          </a:xfrm>
          <a:prstGeom prst="rect">
            <a:avLst/>
          </a:prstGeom>
          <a:noFill/>
          <a:ln/>
        </p:spPr>
        <p:txBody>
          <a:bodyPr wrap="square" lIns="0" tIns="0" rIns="0" bIns="0" rtlCol="0" anchor="ctr"/>
          <a:lstStyle/>
          <a:p>
            <a:pPr marL="0" indent="0">
              <a:buNone/>
            </a:pPr>
            <a:r>
              <a:rPr lang="en-US" sz="1650" b="1" dirty="0">
                <a:solidFill>
                  <a:srgbClr val="E8A020"/>
                </a:solidFill>
                <a:latin typeface="Georgia" pitchFamily="34" charset="0"/>
                <a:ea typeface="Georgia" pitchFamily="34" charset="-122"/>
                <a:cs typeface="Georgia" pitchFamily="34" charset="-120"/>
              </a:rPr>
              <a:t>The Elective Mentality</a:t>
            </a:r>
            <a:endParaRPr lang="en-US" sz="1650" dirty="0"/>
          </a:p>
        </p:txBody>
      </p:sp>
      <p:sp>
        <p:nvSpPr>
          <p:cNvPr id="11" name="Text 8"/>
          <p:cNvSpPr txBox="1"/>
          <p:nvPr/>
        </p:nvSpPr>
        <p:spPr>
          <a:xfrm>
            <a:off x="822960" y="315468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One semester, no sequence — a box to check, not a path to walk.</a:t>
            </a:r>
            <a:endParaRPr lang="en-US" sz="1100" dirty="0"/>
          </a:p>
        </p:txBody>
      </p:sp>
      <p:sp>
        <p:nvSpPr>
          <p:cNvPr id="12" name="Text 9"/>
          <p:cNvSpPr txBox="1"/>
          <p:nvPr/>
        </p:nvSpPr>
        <p:spPr>
          <a:xfrm>
            <a:off x="822960" y="374904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Success is measured by whether the student passed the class — not by what they walk away with.</a:t>
            </a:r>
            <a:endParaRPr lang="en-US" sz="1100" dirty="0"/>
          </a:p>
        </p:txBody>
      </p:sp>
      <p:sp>
        <p:nvSpPr>
          <p:cNvPr id="13" name="Text 10"/>
          <p:cNvSpPr txBox="1"/>
          <p:nvPr/>
        </p:nvSpPr>
        <p:spPr>
          <a:xfrm>
            <a:off x="822960" y="434340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Funded and scheduled like enrichment, not infrastructure.</a:t>
            </a:r>
            <a:endParaRPr lang="en-US" sz="1100" dirty="0"/>
          </a:p>
        </p:txBody>
      </p:sp>
      <p:sp>
        <p:nvSpPr>
          <p:cNvPr id="14" name="Text 11"/>
          <p:cNvSpPr txBox="1"/>
          <p:nvPr/>
        </p:nvSpPr>
        <p:spPr>
          <a:xfrm>
            <a:off x="822960" y="493776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No one owns the outcome once the semester ends.</a:t>
            </a:r>
            <a:endParaRPr lang="en-US" sz="1100" dirty="0"/>
          </a:p>
        </p:txBody>
      </p:sp>
      <p:sp>
        <p:nvSpPr>
          <p:cNvPr id="15" name="Shape 12"/>
          <p:cNvSpPr/>
          <p:nvPr/>
        </p:nvSpPr>
        <p:spPr>
          <a:xfrm>
            <a:off x="6309360" y="2377440"/>
            <a:ext cx="5303520" cy="3337560"/>
          </a:xfrm>
          <a:prstGeom prst="roundRect">
            <a:avLst>
              <a:gd name="adj" fmla="val 2192"/>
            </a:avLst>
          </a:prstGeom>
          <a:solidFill>
            <a:srgbClr val="16265E"/>
          </a:solidFill>
          <a:ln/>
        </p:spPr>
        <p:txBody>
          <a:bodyPr/>
          <a:lstStyle/>
          <a:p>
            <a:endParaRPr lang="en-US"/>
          </a:p>
        </p:txBody>
      </p:sp>
      <p:sp>
        <p:nvSpPr>
          <p:cNvPr id="16" name="Shape 13"/>
          <p:cNvSpPr/>
          <p:nvPr/>
        </p:nvSpPr>
        <p:spPr>
          <a:xfrm>
            <a:off x="6583680" y="2560320"/>
            <a:ext cx="457200" cy="457200"/>
          </a:xfrm>
          <a:prstGeom prst="ellipse">
            <a:avLst/>
          </a:prstGeom>
          <a:solidFill>
            <a:srgbClr val="1F7A5C"/>
          </a:solidFill>
          <a:ln/>
        </p:spPr>
        <p:txBody>
          <a:bodyPr/>
          <a:lstStyle/>
          <a:p>
            <a:endParaRPr lang="en-US"/>
          </a:p>
        </p:txBody>
      </p:sp>
      <p:pic>
        <p:nvPicPr>
          <p:cNvPr id="17" name="Image 1" descr="/home/claude/icons/icon_bullseye_FFFFFF.png"/>
          <p:cNvPicPr>
            <a:picLocks noChangeAspect="1"/>
          </p:cNvPicPr>
          <p:nvPr/>
        </p:nvPicPr>
        <p:blipFill>
          <a:blip r:embed="rId4"/>
          <a:stretch>
            <a:fillRect/>
          </a:stretch>
        </p:blipFill>
        <p:spPr>
          <a:xfrm>
            <a:off x="6702552" y="2679192"/>
            <a:ext cx="219456" cy="219456"/>
          </a:xfrm>
          <a:prstGeom prst="rect">
            <a:avLst/>
          </a:prstGeom>
        </p:spPr>
      </p:pic>
      <p:sp>
        <p:nvSpPr>
          <p:cNvPr id="18" name="Text 14"/>
          <p:cNvSpPr txBox="1"/>
          <p:nvPr/>
        </p:nvSpPr>
        <p:spPr>
          <a:xfrm>
            <a:off x="7178040" y="2560320"/>
            <a:ext cx="4297680" cy="457200"/>
          </a:xfrm>
          <a:prstGeom prst="rect">
            <a:avLst/>
          </a:prstGeom>
          <a:noFill/>
          <a:ln/>
        </p:spPr>
        <p:txBody>
          <a:bodyPr wrap="square" lIns="0" tIns="0" rIns="0" bIns="0" rtlCol="0" anchor="ctr"/>
          <a:lstStyle/>
          <a:p>
            <a:pPr marL="0" indent="0">
              <a:buNone/>
            </a:pPr>
            <a:r>
              <a:rPr lang="en-US" sz="1650" b="1" dirty="0">
                <a:solidFill>
                  <a:srgbClr val="E8A020"/>
                </a:solidFill>
                <a:latin typeface="Georgia" pitchFamily="34" charset="0"/>
                <a:ea typeface="Georgia" pitchFamily="34" charset="-122"/>
                <a:cs typeface="Georgia" pitchFamily="34" charset="-120"/>
              </a:rPr>
              <a:t>The Program Mentality</a:t>
            </a:r>
            <a:endParaRPr lang="en-US" sz="1650" dirty="0"/>
          </a:p>
        </p:txBody>
      </p:sp>
      <p:sp>
        <p:nvSpPr>
          <p:cNvPr id="19" name="Text 15"/>
          <p:cNvSpPr txBox="1"/>
          <p:nvPr/>
        </p:nvSpPr>
        <p:spPr>
          <a:xfrm>
            <a:off x="6583680" y="315468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A multi-year sequence with a defined destination.</a:t>
            </a:r>
            <a:endParaRPr lang="en-US" sz="1100" dirty="0"/>
          </a:p>
        </p:txBody>
      </p:sp>
      <p:sp>
        <p:nvSpPr>
          <p:cNvPr id="20" name="Text 16"/>
          <p:cNvSpPr txBox="1"/>
          <p:nvPr/>
        </p:nvSpPr>
        <p:spPr>
          <a:xfrm>
            <a:off x="6583680" y="374904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Success is measured by what the student earns — a credential, college credit, a competition record, an employer relationship.</a:t>
            </a:r>
            <a:endParaRPr lang="en-US" sz="1100" dirty="0"/>
          </a:p>
        </p:txBody>
      </p:sp>
      <p:sp>
        <p:nvSpPr>
          <p:cNvPr id="21" name="Text 17"/>
          <p:cNvSpPr txBox="1"/>
          <p:nvPr/>
        </p:nvSpPr>
        <p:spPr>
          <a:xfrm>
            <a:off x="6583680" y="434340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Funded and scheduled like infrastructure, because it is.</a:t>
            </a:r>
            <a:endParaRPr lang="en-US" sz="1100" dirty="0"/>
          </a:p>
        </p:txBody>
      </p:sp>
      <p:sp>
        <p:nvSpPr>
          <p:cNvPr id="22" name="Text 18"/>
          <p:cNvSpPr txBox="1"/>
          <p:nvPr/>
        </p:nvSpPr>
        <p:spPr>
          <a:xfrm>
            <a:off x="6583680" y="4937760"/>
            <a:ext cx="4754880" cy="566928"/>
          </a:xfrm>
          <a:prstGeom prst="rect">
            <a:avLst/>
          </a:prstGeom>
          <a:noFill/>
          <a:ln/>
        </p:spPr>
        <p:txBody>
          <a:bodyPr wrap="square" lIns="0" tIns="0" rIns="0" bIns="0" rtlCol="0" anchor="ctr"/>
          <a:lstStyle/>
          <a:p>
            <a:pPr marL="0" indent="0">
              <a:buNone/>
            </a:pPr>
            <a:r>
              <a:rPr lang="en-US" sz="1100" dirty="0">
                <a:solidFill>
                  <a:srgbClr val="E4E9F7"/>
                </a:solidFill>
                <a:latin typeface="Segoe UI" pitchFamily="34" charset="0"/>
                <a:ea typeface="Segoe UI" pitchFamily="34" charset="-122"/>
                <a:cs typeface="Segoe UI" pitchFamily="34" charset="-120"/>
              </a:rPr>
              <a:t>•  Someone owns the outcome, start to finish.</a:t>
            </a:r>
            <a:endParaRPr lang="en-US" sz="1100" dirty="0"/>
          </a:p>
        </p:txBody>
      </p:sp>
      <p:sp>
        <p:nvSpPr>
          <p:cNvPr id="23" name="Shape 19"/>
          <p:cNvSpPr/>
          <p:nvPr/>
        </p:nvSpPr>
        <p:spPr>
          <a:xfrm>
            <a:off x="548640" y="5870448"/>
            <a:ext cx="11064240" cy="502920"/>
          </a:xfrm>
          <a:prstGeom prst="rect">
            <a:avLst/>
          </a:prstGeom>
          <a:solidFill>
            <a:srgbClr val="E8A020"/>
          </a:solidFill>
          <a:ln/>
        </p:spPr>
        <p:txBody>
          <a:bodyPr/>
          <a:lstStyle/>
          <a:p>
            <a:endParaRPr lang="en-US"/>
          </a:p>
        </p:txBody>
      </p:sp>
      <p:sp>
        <p:nvSpPr>
          <p:cNvPr id="24" name="Text 20"/>
          <p:cNvSpPr txBox="1"/>
          <p:nvPr/>
        </p:nvSpPr>
        <p:spPr>
          <a:xfrm>
            <a:off x="822960" y="5870448"/>
            <a:ext cx="10515600" cy="502920"/>
          </a:xfrm>
          <a:prstGeom prst="rect">
            <a:avLst/>
          </a:prstGeom>
          <a:noFill/>
          <a:ln/>
        </p:spPr>
        <p:txBody>
          <a:bodyPr wrap="square" lIns="0" tIns="0" rIns="0" bIns="0" rtlCol="0" anchor="ctr"/>
          <a:lstStyle/>
          <a:p>
            <a:pPr marL="0" indent="0" algn="ctr">
              <a:buNone/>
            </a:pPr>
            <a:r>
              <a:rPr lang="en-US" sz="1300" b="1" dirty="0">
                <a:solidFill>
                  <a:srgbClr val="0D1B4B"/>
                </a:solidFill>
                <a:latin typeface="Georgia" pitchFamily="34" charset="0"/>
                <a:ea typeface="Georgia" pitchFamily="34" charset="-122"/>
                <a:cs typeface="Georgia" pitchFamily="34" charset="-120"/>
              </a:rPr>
              <a:t>The Four-Pillar Framework is how you turn an elective into a program — one pillar at a time.</a:t>
            </a:r>
            <a:endParaRPr lang="en-US" sz="1300" dirty="0"/>
          </a:p>
        </p:txBody>
      </p:sp>
      <p:sp>
        <p:nvSpPr>
          <p:cNvPr id="25" name="Text 21"/>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9BA8C9"/>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6" name="Text 22"/>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9BA8C9"/>
                </a:solidFill>
                <a:latin typeface="Segoe UI" pitchFamily="34" charset="0"/>
                <a:ea typeface="Segoe UI" pitchFamily="34" charset="-122"/>
                <a:cs typeface="Segoe U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1874520" cy="310896"/>
          </a:xfrm>
          <a:prstGeom prst="rect">
            <a:avLst/>
          </a:prstGeom>
          <a:solidFill>
            <a:srgbClr val="0D1B4B"/>
          </a:solidFill>
          <a:ln/>
        </p:spPr>
        <p:txBody>
          <a:bodyPr/>
          <a:lstStyle/>
          <a:p>
            <a:endParaRPr lang="en-US"/>
          </a:p>
        </p:txBody>
      </p:sp>
      <p:sp>
        <p:nvSpPr>
          <p:cNvPr id="3" name="Text 1"/>
          <p:cNvSpPr txBox="1"/>
          <p:nvPr/>
        </p:nvSpPr>
        <p:spPr>
          <a:xfrm>
            <a:off x="548640" y="448056"/>
            <a:ext cx="187452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FRAMEWORK</a:t>
            </a:r>
            <a:endParaRPr lang="en-US" sz="1100" dirty="0"/>
          </a:p>
        </p:txBody>
      </p:sp>
      <p:sp>
        <p:nvSpPr>
          <p:cNvPr id="4" name="Text 2"/>
          <p:cNvSpPr txBox="1"/>
          <p:nvPr/>
        </p:nvSpPr>
        <p:spPr>
          <a:xfrm>
            <a:off x="548640" y="822960"/>
            <a:ext cx="10972800" cy="11887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The Four-Pillar Postsecondary</a:t>
            </a:r>
            <a:endParaRPr lang="en-US" sz="2800" dirty="0"/>
          </a:p>
          <a:p>
            <a:pPr marL="0" indent="0">
              <a:buNone/>
            </a:pPr>
            <a:r>
              <a:rPr lang="en-US" sz="2800" b="1" dirty="0">
                <a:solidFill>
                  <a:srgbClr val="0D1B4B"/>
                </a:solidFill>
                <a:latin typeface="Georgia" pitchFamily="34" charset="0"/>
                <a:ea typeface="Georgia" pitchFamily="34" charset="-122"/>
                <a:cs typeface="Georgia" pitchFamily="34" charset="-120"/>
              </a:rPr>
              <a:t>Opportunity Pipeline™</a:t>
            </a:r>
            <a:endParaRPr lang="en-US" sz="2800" dirty="0"/>
          </a:p>
        </p:txBody>
      </p:sp>
      <p:sp>
        <p:nvSpPr>
          <p:cNvPr id="5" name="Text 3"/>
          <p:cNvSpPr txBox="1"/>
          <p:nvPr/>
        </p:nvSpPr>
        <p:spPr>
          <a:xfrm>
            <a:off x="548640" y="187452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Each pillar is a standalone entry point — and a connected pathway. Students can enter anywhere.</a:t>
            </a:r>
            <a:endParaRPr lang="en-US" sz="1400" dirty="0"/>
          </a:p>
        </p:txBody>
      </p:sp>
      <p:sp>
        <p:nvSpPr>
          <p:cNvPr id="6" name="Shape 4">
            <a:hlinkClick r:id="rId3" action="ppaction://hlinksldjump"/>
          </p:cNvPr>
          <p:cNvSpPr/>
          <p:nvPr/>
        </p:nvSpPr>
        <p:spPr>
          <a:xfrm>
            <a:off x="548640" y="2606040"/>
            <a:ext cx="2560320" cy="3291840"/>
          </a:xfrm>
          <a:prstGeom prst="roundRect">
            <a:avLst>
              <a:gd name="adj" fmla="val 1786"/>
            </a:avLst>
          </a:prstGeom>
          <a:solidFill>
            <a:srgbClr val="F4F6FB"/>
          </a:solidFill>
          <a:ln/>
        </p:spPr>
        <p:txBody>
          <a:bodyPr/>
          <a:lstStyle/>
          <a:p>
            <a:endParaRPr lang="en-US"/>
          </a:p>
        </p:txBody>
      </p:sp>
      <p:sp>
        <p:nvSpPr>
          <p:cNvPr id="7" name="Shape 5">
            <a:hlinkClick r:id="rId3" action="ppaction://hlinksldjump"/>
          </p:cNvPr>
          <p:cNvSpPr/>
          <p:nvPr/>
        </p:nvSpPr>
        <p:spPr>
          <a:xfrm>
            <a:off x="1371600" y="2880360"/>
            <a:ext cx="914400" cy="914400"/>
          </a:xfrm>
          <a:prstGeom prst="ellipse">
            <a:avLst/>
          </a:prstGeom>
          <a:solidFill>
            <a:srgbClr val="E8A020"/>
          </a:solidFill>
          <a:ln/>
        </p:spPr>
        <p:txBody>
          <a:bodyPr/>
          <a:lstStyle/>
          <a:p>
            <a:endParaRPr lang="en-US"/>
          </a:p>
        </p:txBody>
      </p:sp>
      <p:pic>
        <p:nvPicPr>
          <p:cNvPr id="8" name="Image 0" descr="/home/claude/icons/icon_cert_FFFFFF.png">
            <a:hlinkClick r:id="rId3" action="ppaction://hlinksldjump"/>
          </p:cNvPr>
          <p:cNvPicPr>
            <a:picLocks noChangeAspect="1"/>
          </p:cNvPicPr>
          <p:nvPr/>
        </p:nvPicPr>
        <p:blipFill>
          <a:blip r:embed="rId4"/>
          <a:stretch>
            <a:fillRect/>
          </a:stretch>
        </p:blipFill>
        <p:spPr>
          <a:xfrm>
            <a:off x="1600200" y="3108960"/>
            <a:ext cx="457200" cy="457200"/>
          </a:xfrm>
          <a:prstGeom prst="rect">
            <a:avLst/>
          </a:prstGeom>
        </p:spPr>
      </p:pic>
      <p:sp>
        <p:nvSpPr>
          <p:cNvPr id="9" name="Text 6">
            <a:hlinkClick r:id="rId3" action="ppaction://hlinksldjump"/>
          </p:cNvPr>
          <p:cNvSpPr txBox="1"/>
          <p:nvPr/>
        </p:nvSpPr>
        <p:spPr>
          <a:xfrm>
            <a:off x="685800" y="3977640"/>
            <a:ext cx="2286000" cy="914400"/>
          </a:xfrm>
          <a:prstGeom prst="rect">
            <a:avLst/>
          </a:prstGeom>
          <a:noFill/>
          <a:ln/>
        </p:spPr>
        <p:txBody>
          <a:bodyPr wrap="square" lIns="0" tIns="0" rIns="0" bIns="0" rtlCol="0" anchor="ctr"/>
          <a:lstStyle/>
          <a:p>
            <a:pPr marL="0" indent="0" algn="ctr">
              <a:buNone/>
            </a:pPr>
            <a:r>
              <a:rPr lang="en-US" sz="1600" b="1" u="sng" dirty="0">
                <a:solidFill>
                  <a:srgbClr val="0D1B4B"/>
                </a:solidFill>
                <a:latin typeface="Georgia" pitchFamily="34" charset="0"/>
                <a:ea typeface="Georgia" pitchFamily="34" charset="-122"/>
                <a:cs typeface="Georgia" pitchFamily="34" charset="-120"/>
                <a:hlinkClick r:id="rId3" action="ppaction://hlinksldjump">
                  <a:extLst>
                    <a:ext uri="{A12FA001-AC4F-418D-AE19-62706E023703}">
                      <ahyp:hlinkClr xmlns:ahyp="http://schemas.microsoft.com/office/drawing/2018/hyperlinkcolor" val="tx"/>
                    </a:ext>
                  </a:extLst>
                </a:hlinkClick>
              </a:rPr>
              <a:t>Industry</a:t>
            </a:r>
            <a:endParaRPr lang="en-US" sz="1600" dirty="0"/>
          </a:p>
          <a:p>
            <a:pPr marL="0" indent="0" algn="ctr">
              <a:buNone/>
            </a:pPr>
            <a:r>
              <a:rPr lang="en-US" sz="1600" b="1" u="sng" dirty="0">
                <a:solidFill>
                  <a:srgbClr val="0D1B4B"/>
                </a:solidFill>
                <a:latin typeface="Georgia" pitchFamily="34" charset="0"/>
                <a:ea typeface="Georgia" pitchFamily="34" charset="-122"/>
                <a:cs typeface="Georgia" pitchFamily="34" charset="-120"/>
                <a:hlinkClick r:id="rId3" action="ppaction://hlinksldjump">
                  <a:extLst>
                    <a:ext uri="{A12FA001-AC4F-418D-AE19-62706E023703}">
                      <ahyp:hlinkClr xmlns:ahyp="http://schemas.microsoft.com/office/drawing/2018/hyperlinkcolor" val="tx"/>
                    </a:ext>
                  </a:extLst>
                </a:hlinkClick>
              </a:rPr>
              <a:t>Certifications</a:t>
            </a:r>
            <a:endParaRPr lang="en-US" sz="1600" dirty="0"/>
          </a:p>
        </p:txBody>
      </p:sp>
      <p:sp>
        <p:nvSpPr>
          <p:cNvPr id="10" name="Text 7">
            <a:hlinkClick r:id="rId3" action="ppaction://hlinksldjump"/>
          </p:cNvPr>
          <p:cNvSpPr txBox="1"/>
          <p:nvPr/>
        </p:nvSpPr>
        <p:spPr>
          <a:xfrm>
            <a:off x="685800" y="5349240"/>
            <a:ext cx="2286000" cy="320040"/>
          </a:xfrm>
          <a:prstGeom prst="rect">
            <a:avLst/>
          </a:prstGeom>
          <a:noFill/>
          <a:ln/>
        </p:spPr>
        <p:txBody>
          <a:bodyPr wrap="square" lIns="0" tIns="0" rIns="0" bIns="0" rtlCol="0" anchor="ctr"/>
          <a:lstStyle/>
          <a:p>
            <a:pPr marL="0" indent="0" algn="ctr">
              <a:buNone/>
            </a:pPr>
            <a:endParaRPr lang="en-US" sz="1050" dirty="0"/>
          </a:p>
        </p:txBody>
      </p:sp>
      <p:sp>
        <p:nvSpPr>
          <p:cNvPr id="11" name="Shape 8">
            <a:hlinkClick r:id="rId5" action="ppaction://hlinksldjump"/>
          </p:cNvPr>
          <p:cNvSpPr/>
          <p:nvPr/>
        </p:nvSpPr>
        <p:spPr>
          <a:xfrm>
            <a:off x="3337560" y="2606040"/>
            <a:ext cx="2560320" cy="3291840"/>
          </a:xfrm>
          <a:prstGeom prst="roundRect">
            <a:avLst>
              <a:gd name="adj" fmla="val 1786"/>
            </a:avLst>
          </a:prstGeom>
          <a:solidFill>
            <a:srgbClr val="F4F6FB"/>
          </a:solidFill>
          <a:ln/>
        </p:spPr>
        <p:txBody>
          <a:bodyPr/>
          <a:lstStyle/>
          <a:p>
            <a:endParaRPr lang="en-US"/>
          </a:p>
        </p:txBody>
      </p:sp>
      <p:sp>
        <p:nvSpPr>
          <p:cNvPr id="12" name="Shape 9">
            <a:hlinkClick r:id="rId5" action="ppaction://hlinksldjump"/>
          </p:cNvPr>
          <p:cNvSpPr/>
          <p:nvPr/>
        </p:nvSpPr>
        <p:spPr>
          <a:xfrm>
            <a:off x="4160520" y="2880360"/>
            <a:ext cx="914400" cy="914400"/>
          </a:xfrm>
          <a:prstGeom prst="ellipse">
            <a:avLst/>
          </a:prstGeom>
          <a:solidFill>
            <a:srgbClr val="2A5FA0"/>
          </a:solidFill>
          <a:ln/>
        </p:spPr>
        <p:txBody>
          <a:bodyPr/>
          <a:lstStyle/>
          <a:p>
            <a:endParaRPr lang="en-US"/>
          </a:p>
        </p:txBody>
      </p:sp>
      <p:pic>
        <p:nvPicPr>
          <p:cNvPr id="13" name="Image 1" descr="/home/claude/icons/icon_gradcap_FFFFFF.png">
            <a:hlinkClick r:id="rId5" action="ppaction://hlinksldjump"/>
          </p:cNvPr>
          <p:cNvPicPr>
            <a:picLocks noChangeAspect="1"/>
          </p:cNvPicPr>
          <p:nvPr/>
        </p:nvPicPr>
        <p:blipFill>
          <a:blip r:embed="rId6"/>
          <a:stretch>
            <a:fillRect/>
          </a:stretch>
        </p:blipFill>
        <p:spPr>
          <a:xfrm>
            <a:off x="4389120" y="3108960"/>
            <a:ext cx="457200" cy="457200"/>
          </a:xfrm>
          <a:prstGeom prst="rect">
            <a:avLst/>
          </a:prstGeom>
        </p:spPr>
      </p:pic>
      <p:sp>
        <p:nvSpPr>
          <p:cNvPr id="14" name="Text 10">
            <a:hlinkClick r:id="rId5" action="ppaction://hlinksldjump"/>
          </p:cNvPr>
          <p:cNvSpPr txBox="1"/>
          <p:nvPr/>
        </p:nvSpPr>
        <p:spPr>
          <a:xfrm>
            <a:off x="3474720" y="3977640"/>
            <a:ext cx="2286000" cy="914400"/>
          </a:xfrm>
          <a:prstGeom prst="rect">
            <a:avLst/>
          </a:prstGeom>
          <a:noFill/>
          <a:ln/>
        </p:spPr>
        <p:txBody>
          <a:bodyPr wrap="square" lIns="0" tIns="0" rIns="0" bIns="0" rtlCol="0" anchor="ctr"/>
          <a:lstStyle/>
          <a:p>
            <a:pPr marL="0" indent="0" algn="ctr">
              <a:buNone/>
            </a:pPr>
            <a:r>
              <a:rPr lang="en-US" sz="1600" b="1" u="sng" dirty="0">
                <a:solidFill>
                  <a:srgbClr val="0D1B4B"/>
                </a:solidFill>
                <a:latin typeface="Georgia" pitchFamily="34" charset="0"/>
                <a:ea typeface="Georgia" pitchFamily="34" charset="-122"/>
                <a:cs typeface="Georgia" pitchFamily="34" charset="-120"/>
                <a:hlinkClick r:id="rId5" action="ppaction://hlinksldjump">
                  <a:extLst>
                    <a:ext uri="{A12FA001-AC4F-418D-AE19-62706E023703}">
                      <ahyp:hlinkClr xmlns:ahyp="http://schemas.microsoft.com/office/drawing/2018/hyperlinkcolor" val="tx"/>
                    </a:ext>
                  </a:extLst>
                </a:hlinkClick>
              </a:rPr>
              <a:t>Dual</a:t>
            </a:r>
            <a:endParaRPr lang="en-US" sz="1600" dirty="0"/>
          </a:p>
          <a:p>
            <a:pPr marL="0" indent="0" algn="ctr">
              <a:buNone/>
            </a:pPr>
            <a:r>
              <a:rPr lang="en-US" sz="1600" b="1" u="sng" dirty="0">
                <a:solidFill>
                  <a:srgbClr val="0D1B4B"/>
                </a:solidFill>
                <a:latin typeface="Georgia" pitchFamily="34" charset="0"/>
                <a:ea typeface="Georgia" pitchFamily="34" charset="-122"/>
                <a:cs typeface="Georgia" pitchFamily="34" charset="-120"/>
                <a:hlinkClick r:id="rId5" action="ppaction://hlinksldjump">
                  <a:extLst>
                    <a:ext uri="{A12FA001-AC4F-418D-AE19-62706E023703}">
                      <ahyp:hlinkClr xmlns:ahyp="http://schemas.microsoft.com/office/drawing/2018/hyperlinkcolor" val="tx"/>
                    </a:ext>
                  </a:extLst>
                </a:hlinkClick>
              </a:rPr>
              <a:t>Credit</a:t>
            </a:r>
            <a:endParaRPr lang="en-US" sz="1600" dirty="0"/>
          </a:p>
        </p:txBody>
      </p:sp>
      <p:sp>
        <p:nvSpPr>
          <p:cNvPr id="15" name="Text 11">
            <a:hlinkClick r:id="rId5" action="ppaction://hlinksldjump"/>
          </p:cNvPr>
          <p:cNvSpPr txBox="1"/>
          <p:nvPr/>
        </p:nvSpPr>
        <p:spPr>
          <a:xfrm>
            <a:off x="3474720" y="5349240"/>
            <a:ext cx="2286000" cy="320040"/>
          </a:xfrm>
          <a:prstGeom prst="rect">
            <a:avLst/>
          </a:prstGeom>
          <a:noFill/>
          <a:ln/>
        </p:spPr>
        <p:txBody>
          <a:bodyPr wrap="square" lIns="0" tIns="0" rIns="0" bIns="0" rtlCol="0" anchor="ctr"/>
          <a:lstStyle/>
          <a:p>
            <a:pPr marL="0" indent="0" algn="ctr">
              <a:buNone/>
            </a:pPr>
            <a:endParaRPr lang="en-US" sz="1050" dirty="0"/>
          </a:p>
        </p:txBody>
      </p:sp>
      <p:sp>
        <p:nvSpPr>
          <p:cNvPr id="16" name="Shape 12">
            <a:hlinkClick r:id="rId7" action="ppaction://hlinksldjump"/>
          </p:cNvPr>
          <p:cNvSpPr/>
          <p:nvPr/>
        </p:nvSpPr>
        <p:spPr>
          <a:xfrm>
            <a:off x="6126480" y="2606040"/>
            <a:ext cx="2560320" cy="3291840"/>
          </a:xfrm>
          <a:prstGeom prst="roundRect">
            <a:avLst>
              <a:gd name="adj" fmla="val 1786"/>
            </a:avLst>
          </a:prstGeom>
          <a:solidFill>
            <a:srgbClr val="F4F6FB"/>
          </a:solidFill>
          <a:ln/>
        </p:spPr>
        <p:txBody>
          <a:bodyPr/>
          <a:lstStyle/>
          <a:p>
            <a:endParaRPr lang="en-US"/>
          </a:p>
        </p:txBody>
      </p:sp>
      <p:sp>
        <p:nvSpPr>
          <p:cNvPr id="17" name="Shape 13">
            <a:hlinkClick r:id="rId7" action="ppaction://hlinksldjump"/>
          </p:cNvPr>
          <p:cNvSpPr/>
          <p:nvPr/>
        </p:nvSpPr>
        <p:spPr>
          <a:xfrm>
            <a:off x="6949440" y="2880360"/>
            <a:ext cx="914400" cy="914400"/>
          </a:xfrm>
          <a:prstGeom prst="ellipse">
            <a:avLst/>
          </a:prstGeom>
          <a:solidFill>
            <a:srgbClr val="1F7A5C"/>
          </a:solidFill>
          <a:ln/>
        </p:spPr>
        <p:txBody>
          <a:bodyPr/>
          <a:lstStyle/>
          <a:p>
            <a:endParaRPr lang="en-US"/>
          </a:p>
        </p:txBody>
      </p:sp>
      <p:pic>
        <p:nvPicPr>
          <p:cNvPr id="18" name="Image 2" descr="/home/claude/icons/icon_trophy_FFFFFF.png">
            <a:hlinkClick r:id="rId7" action="ppaction://hlinksldjump"/>
          </p:cNvPr>
          <p:cNvPicPr>
            <a:picLocks noChangeAspect="1"/>
          </p:cNvPicPr>
          <p:nvPr/>
        </p:nvPicPr>
        <p:blipFill>
          <a:blip r:embed="rId8"/>
          <a:stretch>
            <a:fillRect/>
          </a:stretch>
        </p:blipFill>
        <p:spPr>
          <a:xfrm>
            <a:off x="7178040" y="3108960"/>
            <a:ext cx="457200" cy="457200"/>
          </a:xfrm>
          <a:prstGeom prst="rect">
            <a:avLst/>
          </a:prstGeom>
        </p:spPr>
      </p:pic>
      <p:sp>
        <p:nvSpPr>
          <p:cNvPr id="19" name="Text 14">
            <a:hlinkClick r:id="rId7" action="ppaction://hlinksldjump"/>
          </p:cNvPr>
          <p:cNvSpPr txBox="1"/>
          <p:nvPr/>
        </p:nvSpPr>
        <p:spPr>
          <a:xfrm>
            <a:off x="6263640" y="3977640"/>
            <a:ext cx="2286000" cy="914400"/>
          </a:xfrm>
          <a:prstGeom prst="rect">
            <a:avLst/>
          </a:prstGeom>
          <a:noFill/>
          <a:ln/>
        </p:spPr>
        <p:txBody>
          <a:bodyPr wrap="square" lIns="0" tIns="0" rIns="0" bIns="0" rtlCol="0" anchor="ctr"/>
          <a:lstStyle/>
          <a:p>
            <a:pPr marL="0" indent="0" algn="ctr">
              <a:buNone/>
            </a:pPr>
            <a:r>
              <a:rPr lang="en-US" sz="1600" b="1" u="sng" dirty="0">
                <a:solidFill>
                  <a:srgbClr val="0D1B4B"/>
                </a:solidFill>
                <a:latin typeface="Georgia" pitchFamily="34" charset="0"/>
                <a:ea typeface="Georgia" pitchFamily="34" charset="-122"/>
                <a:cs typeface="Georgia" pitchFamily="34" charset="-120"/>
                <a:hlinkClick r:id="rId7" action="ppaction://hlinksldjump">
                  <a:extLst>
                    <a:ext uri="{A12FA001-AC4F-418D-AE19-62706E023703}">
                      <ahyp:hlinkClr xmlns:ahyp="http://schemas.microsoft.com/office/drawing/2018/hyperlinkcolor" val="tx"/>
                    </a:ext>
                  </a:extLst>
                </a:hlinkClick>
              </a:rPr>
              <a:t>CTSOs</a:t>
            </a:r>
            <a:endParaRPr lang="en-US" sz="1600" dirty="0"/>
          </a:p>
        </p:txBody>
      </p:sp>
      <p:sp>
        <p:nvSpPr>
          <p:cNvPr id="20" name="Text 15">
            <a:hlinkClick r:id="rId7" action="ppaction://hlinksldjump"/>
          </p:cNvPr>
          <p:cNvSpPr txBox="1"/>
          <p:nvPr/>
        </p:nvSpPr>
        <p:spPr>
          <a:xfrm>
            <a:off x="6263640" y="5349240"/>
            <a:ext cx="2286000" cy="320040"/>
          </a:xfrm>
          <a:prstGeom prst="rect">
            <a:avLst/>
          </a:prstGeom>
          <a:noFill/>
          <a:ln/>
        </p:spPr>
        <p:txBody>
          <a:bodyPr wrap="square" lIns="0" tIns="0" rIns="0" bIns="0" rtlCol="0" anchor="ctr"/>
          <a:lstStyle/>
          <a:p>
            <a:pPr marL="0" indent="0" algn="ctr">
              <a:buNone/>
            </a:pPr>
            <a:endParaRPr lang="en-US" sz="1050" dirty="0"/>
          </a:p>
        </p:txBody>
      </p:sp>
      <p:sp>
        <p:nvSpPr>
          <p:cNvPr id="21" name="Shape 16">
            <a:hlinkClick r:id="rId9" action="ppaction://hlinksldjump"/>
          </p:cNvPr>
          <p:cNvSpPr/>
          <p:nvPr/>
        </p:nvSpPr>
        <p:spPr>
          <a:xfrm>
            <a:off x="8915400" y="2606040"/>
            <a:ext cx="2560320" cy="3291840"/>
          </a:xfrm>
          <a:prstGeom prst="roundRect">
            <a:avLst>
              <a:gd name="adj" fmla="val 1786"/>
            </a:avLst>
          </a:prstGeom>
          <a:solidFill>
            <a:srgbClr val="F4F6FB"/>
          </a:solidFill>
          <a:ln/>
        </p:spPr>
        <p:txBody>
          <a:bodyPr/>
          <a:lstStyle/>
          <a:p>
            <a:endParaRPr lang="en-US"/>
          </a:p>
        </p:txBody>
      </p:sp>
      <p:sp>
        <p:nvSpPr>
          <p:cNvPr id="22" name="Shape 17">
            <a:hlinkClick r:id="rId9" action="ppaction://hlinksldjump"/>
          </p:cNvPr>
          <p:cNvSpPr/>
          <p:nvPr/>
        </p:nvSpPr>
        <p:spPr>
          <a:xfrm>
            <a:off x="9738360" y="2880360"/>
            <a:ext cx="914400" cy="914400"/>
          </a:xfrm>
          <a:prstGeom prst="ellipse">
            <a:avLst/>
          </a:prstGeom>
          <a:solidFill>
            <a:srgbClr val="C0392B"/>
          </a:solidFill>
          <a:ln/>
        </p:spPr>
        <p:txBody>
          <a:bodyPr/>
          <a:lstStyle/>
          <a:p>
            <a:endParaRPr lang="en-US"/>
          </a:p>
        </p:txBody>
      </p:sp>
      <p:pic>
        <p:nvPicPr>
          <p:cNvPr id="23" name="Image 3" descr="/home/claude/icons/icon_briefcase_FFFFFF.png">
            <a:hlinkClick r:id="rId9" action="ppaction://hlinksldjump"/>
          </p:cNvPr>
          <p:cNvPicPr>
            <a:picLocks noChangeAspect="1"/>
          </p:cNvPicPr>
          <p:nvPr/>
        </p:nvPicPr>
        <p:blipFill>
          <a:blip r:embed="rId10"/>
          <a:stretch>
            <a:fillRect/>
          </a:stretch>
        </p:blipFill>
        <p:spPr>
          <a:xfrm>
            <a:off x="9966960" y="3108960"/>
            <a:ext cx="457200" cy="457200"/>
          </a:xfrm>
          <a:prstGeom prst="rect">
            <a:avLst/>
          </a:prstGeom>
        </p:spPr>
      </p:pic>
      <p:sp>
        <p:nvSpPr>
          <p:cNvPr id="24" name="Text 18">
            <a:hlinkClick r:id="rId9" action="ppaction://hlinksldjump"/>
          </p:cNvPr>
          <p:cNvSpPr txBox="1"/>
          <p:nvPr/>
        </p:nvSpPr>
        <p:spPr>
          <a:xfrm>
            <a:off x="9052560" y="3977640"/>
            <a:ext cx="2286000" cy="914400"/>
          </a:xfrm>
          <a:prstGeom prst="rect">
            <a:avLst/>
          </a:prstGeom>
          <a:noFill/>
          <a:ln/>
        </p:spPr>
        <p:txBody>
          <a:bodyPr wrap="square" lIns="0" tIns="0" rIns="0" bIns="0" rtlCol="0" anchor="ctr"/>
          <a:lstStyle/>
          <a:p>
            <a:pPr marL="0" indent="0" algn="ctr">
              <a:buNone/>
            </a:pPr>
            <a:r>
              <a:rPr lang="en-US" sz="1600" b="1" u="sng" dirty="0">
                <a:solidFill>
                  <a:srgbClr val="0D1B4B"/>
                </a:solidFill>
                <a:latin typeface="Georgia" pitchFamily="34" charset="0"/>
                <a:ea typeface="Georgia" pitchFamily="34" charset="-122"/>
                <a:cs typeface="Georgia" pitchFamily="34" charset="-120"/>
                <a:hlinkClick r:id="rId9" action="ppaction://hlinksldjump">
                  <a:extLst>
                    <a:ext uri="{A12FA001-AC4F-418D-AE19-62706E023703}">
                      <ahyp:hlinkClr xmlns:ahyp="http://schemas.microsoft.com/office/drawing/2018/hyperlinkcolor" val="tx"/>
                    </a:ext>
                  </a:extLst>
                </a:hlinkClick>
              </a:rPr>
              <a:t>Work-Based</a:t>
            </a:r>
            <a:endParaRPr lang="en-US" sz="1600" dirty="0"/>
          </a:p>
          <a:p>
            <a:pPr marL="0" indent="0" algn="ctr">
              <a:buNone/>
            </a:pPr>
            <a:r>
              <a:rPr lang="en-US" sz="1600" b="1" u="sng" dirty="0">
                <a:solidFill>
                  <a:srgbClr val="0D1B4B"/>
                </a:solidFill>
                <a:latin typeface="Georgia" pitchFamily="34" charset="0"/>
                <a:ea typeface="Georgia" pitchFamily="34" charset="-122"/>
                <a:cs typeface="Georgia" pitchFamily="34" charset="-120"/>
                <a:hlinkClick r:id="rId9" action="ppaction://hlinksldjump">
                  <a:extLst>
                    <a:ext uri="{A12FA001-AC4F-418D-AE19-62706E023703}">
                      <ahyp:hlinkClr xmlns:ahyp="http://schemas.microsoft.com/office/drawing/2018/hyperlinkcolor" val="tx"/>
                    </a:ext>
                  </a:extLst>
                </a:hlinkClick>
              </a:rPr>
              <a:t>Learning</a:t>
            </a:r>
            <a:endParaRPr lang="en-US" sz="1600" dirty="0"/>
          </a:p>
        </p:txBody>
      </p:sp>
      <p:sp>
        <p:nvSpPr>
          <p:cNvPr id="25" name="Text 19">
            <a:hlinkClick r:id="rId9" action="ppaction://hlinksldjump"/>
          </p:cNvPr>
          <p:cNvSpPr txBox="1"/>
          <p:nvPr/>
        </p:nvSpPr>
        <p:spPr>
          <a:xfrm>
            <a:off x="9052560" y="5349240"/>
            <a:ext cx="2286000" cy="320040"/>
          </a:xfrm>
          <a:prstGeom prst="rect">
            <a:avLst/>
          </a:prstGeom>
          <a:noFill/>
          <a:ln/>
        </p:spPr>
        <p:txBody>
          <a:bodyPr wrap="square" lIns="0" tIns="0" rIns="0" bIns="0" rtlCol="0" anchor="ctr"/>
          <a:lstStyle/>
          <a:p>
            <a:pPr marL="0" indent="0" algn="ctr">
              <a:buNone/>
            </a:pPr>
            <a:endParaRPr lang="en-US" sz="1050" dirty="0"/>
          </a:p>
        </p:txBody>
      </p:sp>
      <p:sp>
        <p:nvSpPr>
          <p:cNvPr id="26" name="Text 2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7" name="Text 2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E8A020"/>
          </a:solidFill>
          <a:ln/>
        </p:spPr>
        <p:txBody>
          <a:bodyPr/>
          <a:lstStyle/>
          <a:p>
            <a:endParaRPr lang="en-US"/>
          </a:p>
        </p:txBody>
      </p:sp>
      <p:sp>
        <p:nvSpPr>
          <p:cNvPr id="3" name="Shape 1">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4"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pic>
        <p:nvPicPr>
          <p:cNvPr id="5" name="Image 1" descr="/home/claude/icons/icon_cert_FFFFFF.png"/>
          <p:cNvPicPr>
            <a:picLocks noChangeAspect="1"/>
          </p:cNvPicPr>
          <p:nvPr/>
        </p:nvPicPr>
        <p:blipFill>
          <a:blip r:embed="rId5"/>
          <a:stretch>
            <a:fillRect/>
          </a:stretch>
        </p:blipFill>
        <p:spPr>
          <a:xfrm>
            <a:off x="457200" y="502920"/>
            <a:ext cx="502920" cy="502920"/>
          </a:xfrm>
          <a:prstGeom prst="rect">
            <a:avLst/>
          </a:prstGeom>
        </p:spPr>
      </p:pic>
      <p:sp>
        <p:nvSpPr>
          <p:cNvPr id="6" name="Text 2"/>
          <p:cNvSpPr txBox="1"/>
          <p:nvPr/>
        </p:nvSpPr>
        <p:spPr>
          <a:xfrm>
            <a:off x="1097280" y="621792"/>
            <a:ext cx="2743200" cy="365760"/>
          </a:xfrm>
          <a:prstGeom prst="rect">
            <a:avLst/>
          </a:prstGeom>
          <a:noFill/>
          <a:ln/>
        </p:spPr>
        <p:txBody>
          <a:bodyPr wrap="square" lIns="0" tIns="0" rIns="0" bIns="0" rtlCol="0" anchor="ctr"/>
          <a:lstStyle/>
          <a:p>
            <a:pPr marL="0" indent="0">
              <a:buNone/>
            </a:pPr>
            <a:r>
              <a:rPr lang="en-US" sz="1300" b="1" kern="0" spc="200" dirty="0">
                <a:solidFill>
                  <a:srgbClr val="FFFFFF"/>
                </a:solidFill>
                <a:latin typeface="Segoe UI" pitchFamily="34" charset="0"/>
                <a:ea typeface="Segoe UI" pitchFamily="34" charset="-122"/>
                <a:cs typeface="Segoe UI" pitchFamily="34" charset="-120"/>
              </a:rPr>
              <a:t>PILLAR 1</a:t>
            </a:r>
            <a:endParaRPr lang="en-US" sz="1300" dirty="0"/>
          </a:p>
        </p:txBody>
      </p:sp>
      <p:sp>
        <p:nvSpPr>
          <p:cNvPr id="7" name="Text 3"/>
          <p:cNvSpPr txBox="1"/>
          <p:nvPr/>
        </p:nvSpPr>
        <p:spPr>
          <a:xfrm>
            <a:off x="457200" y="1143000"/>
            <a:ext cx="3200400" cy="1463040"/>
          </a:xfrm>
          <a:prstGeom prst="rect">
            <a:avLst/>
          </a:prstGeom>
          <a:noFill/>
          <a:ln/>
        </p:spPr>
        <p:txBody>
          <a:bodyPr wrap="square" lIns="0" tIns="0" rIns="0" bIns="0" rtlCol="0" anchor="ctr"/>
          <a:lstStyle/>
          <a:p>
            <a:pPr marL="0" indent="0">
              <a:buNone/>
            </a:pPr>
            <a:r>
              <a:rPr lang="en-US" sz="2700" b="1" dirty="0">
                <a:solidFill>
                  <a:srgbClr val="FFFFFF"/>
                </a:solidFill>
                <a:latin typeface="Georgia" pitchFamily="34" charset="0"/>
                <a:ea typeface="Georgia" pitchFamily="34" charset="-122"/>
                <a:cs typeface="Georgia" pitchFamily="34" charset="-120"/>
              </a:rPr>
              <a:t>Industry</a:t>
            </a:r>
            <a:endParaRPr lang="en-US" sz="2700" dirty="0"/>
          </a:p>
          <a:p>
            <a:pPr marL="0" indent="0">
              <a:buNone/>
            </a:pPr>
            <a:r>
              <a:rPr lang="en-US" sz="2700" b="1" dirty="0">
                <a:solidFill>
                  <a:srgbClr val="FFFFFF"/>
                </a:solidFill>
                <a:latin typeface="Georgia" pitchFamily="34" charset="0"/>
                <a:ea typeface="Georgia" pitchFamily="34" charset="-122"/>
                <a:cs typeface="Georgia" pitchFamily="34" charset="-120"/>
              </a:rPr>
              <a:t>Certifications</a:t>
            </a:r>
            <a:endParaRPr lang="en-US" sz="2700" dirty="0"/>
          </a:p>
        </p:txBody>
      </p:sp>
      <p:sp>
        <p:nvSpPr>
          <p:cNvPr id="8" name="Shape 4"/>
          <p:cNvSpPr/>
          <p:nvPr/>
        </p:nvSpPr>
        <p:spPr>
          <a:xfrm>
            <a:off x="457200" y="2468880"/>
            <a:ext cx="3200400" cy="777240"/>
          </a:xfrm>
          <a:prstGeom prst="roundRect">
            <a:avLst>
              <a:gd name="adj" fmla="val 5882"/>
            </a:avLst>
          </a:prstGeom>
          <a:solidFill>
            <a:srgbClr val="FFFFFF"/>
          </a:solidFill>
          <a:ln/>
        </p:spPr>
        <p:txBody>
          <a:bodyPr/>
          <a:lstStyle/>
          <a:p>
            <a:endParaRPr lang="en-US"/>
          </a:p>
        </p:txBody>
      </p:sp>
      <p:sp>
        <p:nvSpPr>
          <p:cNvPr id="9" name="Text 5"/>
          <p:cNvSpPr txBox="1"/>
          <p:nvPr/>
        </p:nvSpPr>
        <p:spPr>
          <a:xfrm>
            <a:off x="594360" y="2514600"/>
            <a:ext cx="2926080" cy="685800"/>
          </a:xfrm>
          <a:prstGeom prst="rect">
            <a:avLst/>
          </a:prstGeom>
          <a:noFill/>
          <a:ln/>
        </p:spPr>
        <p:txBody>
          <a:bodyPr wrap="square" lIns="0" tIns="0" rIns="0" bIns="0" rtlCol="0" anchor="ctr"/>
          <a:lstStyle/>
          <a:p>
            <a:pPr marL="0" indent="0">
              <a:buNone/>
            </a:pPr>
            <a:r>
              <a:rPr lang="en-US" sz="1200" b="1">
                <a:solidFill>
                  <a:srgbClr val="E8A020"/>
                </a:solidFill>
                <a:latin typeface="Segoe UI" pitchFamily="34" charset="0"/>
                <a:ea typeface="Segoe UI" pitchFamily="34" charset="-122"/>
                <a:cs typeface="Segoe UI" pitchFamily="34" charset="-120"/>
              </a:rPr>
              <a:t>✨ NEW: </a:t>
            </a:r>
            <a:r>
              <a:rPr lang="en-US" sz="1200" b="1" dirty="0">
                <a:solidFill>
                  <a:srgbClr val="E8A020"/>
                </a:solidFill>
                <a:latin typeface="Segoe UI" pitchFamily="34" charset="0"/>
                <a:ea typeface="Segoe UI" pitchFamily="34" charset="-122"/>
                <a:cs typeface="Segoe UI" pitchFamily="34" charset="-120"/>
              </a:rPr>
              <a:t>Workforce Pell Grant</a:t>
            </a:r>
            <a:endParaRPr lang="en-US" sz="1200" dirty="0"/>
          </a:p>
          <a:p>
            <a:pPr marL="0" indent="0">
              <a:buNone/>
            </a:pPr>
            <a:r>
              <a:rPr lang="en-US" sz="1200" b="1" dirty="0">
                <a:solidFill>
                  <a:srgbClr val="E8A020"/>
                </a:solidFill>
                <a:latin typeface="Segoe UI" pitchFamily="34" charset="0"/>
                <a:ea typeface="Segoe UI" pitchFamily="34" charset="-122"/>
                <a:cs typeface="Segoe UI" pitchFamily="34" charset="-120"/>
              </a:rPr>
              <a:t>Effective July 1, 2026</a:t>
            </a:r>
            <a:endParaRPr lang="en-US" sz="1200" dirty="0"/>
          </a:p>
        </p:txBody>
      </p:sp>
      <p:sp>
        <p:nvSpPr>
          <p:cNvPr id="10" name="Text 6"/>
          <p:cNvSpPr txBox="1"/>
          <p:nvPr/>
        </p:nvSpPr>
        <p:spPr>
          <a:xfrm>
            <a:off x="457200" y="3429000"/>
            <a:ext cx="3200400" cy="256032"/>
          </a:xfrm>
          <a:prstGeom prst="rect">
            <a:avLst/>
          </a:prstGeom>
          <a:noFill/>
          <a:ln/>
        </p:spPr>
        <p:txBody>
          <a:bodyPr wrap="square" lIns="0" tIns="0" rIns="0" bIns="0" rtlCol="0" anchor="ctr"/>
          <a:lstStyle/>
          <a:p>
            <a:pPr marL="0" indent="0">
              <a:buNone/>
            </a:pPr>
            <a:r>
              <a:rPr lang="en-US" sz="1050" b="1" kern="0" spc="120" dirty="0">
                <a:solidFill>
                  <a:srgbClr val="FFFFFF"/>
                </a:solidFill>
                <a:latin typeface="Segoe UI" pitchFamily="34" charset="0"/>
                <a:ea typeface="Segoe UI" pitchFamily="34" charset="-122"/>
                <a:cs typeface="Segoe UI" pitchFamily="34" charset="-120"/>
              </a:rPr>
              <a:t>WHAT IS IT?</a:t>
            </a:r>
            <a:endParaRPr lang="en-US" sz="1050" dirty="0"/>
          </a:p>
        </p:txBody>
      </p:sp>
      <p:sp>
        <p:nvSpPr>
          <p:cNvPr id="11" name="Text 7"/>
          <p:cNvSpPr txBox="1"/>
          <p:nvPr/>
        </p:nvSpPr>
        <p:spPr>
          <a:xfrm>
            <a:off x="457200" y="3611881"/>
            <a:ext cx="3291840" cy="704087"/>
          </a:xfrm>
          <a:prstGeom prst="rect">
            <a:avLst/>
          </a:prstGeom>
          <a:noFill/>
          <a:ln/>
        </p:spPr>
        <p:txBody>
          <a:bodyPr wrap="square" lIns="0" tIns="0" rIns="0" bIns="0" rtlCol="0" anchor="ctr"/>
          <a:lstStyle/>
          <a:p>
            <a:pPr marL="0" indent="0">
              <a:lnSpc>
                <a:spcPct val="105000"/>
              </a:lnSpc>
              <a:buNone/>
            </a:pPr>
            <a:r>
              <a:rPr lang="en-US" sz="1050" dirty="0">
                <a:solidFill>
                  <a:srgbClr val="FFFFFF"/>
                </a:solidFill>
                <a:latin typeface="Segoe UI" pitchFamily="34" charset="0"/>
                <a:ea typeface="Segoe UI" pitchFamily="34" charset="-122"/>
                <a:cs typeface="Segoe UI" pitchFamily="34" charset="-120"/>
              </a:rPr>
              <a:t>A third-party credential — like OSHA-30 or AWS welding — that proves a student can do a specific job skill to an employer's standard, independent of their school.</a:t>
            </a:r>
            <a:endParaRPr lang="en-US" sz="1050" dirty="0"/>
          </a:p>
        </p:txBody>
      </p:sp>
      <p:sp>
        <p:nvSpPr>
          <p:cNvPr id="14" name="Text 9"/>
          <p:cNvSpPr txBox="1"/>
          <p:nvPr/>
        </p:nvSpPr>
        <p:spPr>
          <a:xfrm>
            <a:off x="457200" y="5129784"/>
            <a:ext cx="3017520" cy="457200"/>
          </a:xfrm>
          <a:prstGeom prst="rect">
            <a:avLst/>
          </a:prstGeom>
          <a:noFill/>
          <a:ln/>
        </p:spPr>
        <p:txBody>
          <a:bodyPr wrap="square" lIns="0" tIns="0" rIns="0" bIns="0" rtlCol="0" anchor="ctr"/>
          <a:lstStyle/>
          <a:p>
            <a:pPr marL="0" indent="0" algn="ctr">
              <a:buNone/>
            </a:pPr>
            <a:endParaRPr lang="en-US" sz="950" dirty="0"/>
          </a:p>
        </p:txBody>
      </p:sp>
      <p:sp>
        <p:nvSpPr>
          <p:cNvPr id="15" name="Text 10"/>
          <p:cNvSpPr txBox="1"/>
          <p:nvPr/>
        </p:nvSpPr>
        <p:spPr>
          <a:xfrm>
            <a:off x="457200" y="5715000"/>
            <a:ext cx="3291840" cy="777240"/>
          </a:xfrm>
          <a:prstGeom prst="rect">
            <a:avLst/>
          </a:prstGeom>
          <a:noFill/>
          <a:ln/>
        </p:spPr>
        <p:txBody>
          <a:bodyPr wrap="square" lIns="0" tIns="0" rIns="0" bIns="0" rtlCol="0" anchor="ctr"/>
          <a:lstStyle/>
          <a:p>
            <a:pPr marL="0" indent="0">
              <a:buNone/>
            </a:pPr>
            <a:r>
              <a:rPr lang="en-US" sz="1250" i="1" dirty="0">
                <a:solidFill>
                  <a:srgbClr val="FFFFFF"/>
                </a:solidFill>
                <a:latin typeface="Georgia" pitchFamily="34" charset="0"/>
                <a:ea typeface="Georgia" pitchFamily="34" charset="-122"/>
                <a:cs typeface="Georgia" pitchFamily="34" charset="-120"/>
              </a:rPr>
              <a:t>“Do your students graduate with a credential — or just a hope?”</a:t>
            </a:r>
            <a:endParaRPr lang="en-US" sz="1250" dirty="0"/>
          </a:p>
        </p:txBody>
      </p:sp>
      <p:sp>
        <p:nvSpPr>
          <p:cNvPr id="16" name="Shape 11"/>
          <p:cNvSpPr/>
          <p:nvPr/>
        </p:nvSpPr>
        <p:spPr>
          <a:xfrm>
            <a:off x="4434840" y="585216"/>
            <a:ext cx="384048" cy="384048"/>
          </a:xfrm>
          <a:prstGeom prst="ellipse">
            <a:avLst/>
          </a:prstGeom>
          <a:solidFill>
            <a:srgbClr val="E8A020"/>
          </a:solidFill>
          <a:ln/>
        </p:spPr>
        <p:txBody>
          <a:bodyPr/>
          <a:lstStyle/>
          <a:p>
            <a:endParaRPr lang="en-US"/>
          </a:p>
        </p:txBody>
      </p:sp>
      <p:pic>
        <p:nvPicPr>
          <p:cNvPr id="17" name="Image 3" descr="/home/claude/icons/icon_idbadge_FFFFFF.png"/>
          <p:cNvPicPr>
            <a:picLocks noChangeAspect="1"/>
          </p:cNvPicPr>
          <p:nvPr/>
        </p:nvPicPr>
        <p:blipFill>
          <a:blip r:embed="rId6"/>
          <a:stretch>
            <a:fillRect/>
          </a:stretch>
        </p:blipFill>
        <p:spPr>
          <a:xfrm>
            <a:off x="4535424" y="685800"/>
            <a:ext cx="182880" cy="182880"/>
          </a:xfrm>
          <a:prstGeom prst="rect">
            <a:avLst/>
          </a:prstGeom>
        </p:spPr>
      </p:pic>
      <p:sp>
        <p:nvSpPr>
          <p:cNvPr id="18" name="Text 12"/>
          <p:cNvSpPr txBox="1"/>
          <p:nvPr/>
        </p:nvSpPr>
        <p:spPr>
          <a:xfrm>
            <a:off x="5029200" y="53035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Credential, not extracurricular</a:t>
            </a:r>
            <a:endParaRPr lang="en-US" sz="1600" dirty="0"/>
          </a:p>
        </p:txBody>
      </p:sp>
      <p:sp>
        <p:nvSpPr>
          <p:cNvPr id="19" name="Text 13"/>
          <p:cNvSpPr txBox="1"/>
          <p:nvPr/>
        </p:nvSpPr>
        <p:spPr>
          <a:xfrm>
            <a:off x="5029200" y="877824"/>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There is a difference between a student who took a welding class and one who passed the AWS D1.1 test. Nationally, CTE concentrators graduate at a 97.3% rate.</a:t>
            </a:r>
            <a:endParaRPr lang="en-US" sz="1250" dirty="0"/>
          </a:p>
        </p:txBody>
      </p:sp>
      <p:sp>
        <p:nvSpPr>
          <p:cNvPr id="20" name="Shape 14"/>
          <p:cNvSpPr/>
          <p:nvPr/>
        </p:nvSpPr>
        <p:spPr>
          <a:xfrm>
            <a:off x="4434840" y="1691640"/>
            <a:ext cx="384048" cy="384048"/>
          </a:xfrm>
          <a:prstGeom prst="ellipse">
            <a:avLst/>
          </a:prstGeom>
          <a:solidFill>
            <a:srgbClr val="E8A020"/>
          </a:solidFill>
          <a:ln/>
        </p:spPr>
        <p:txBody>
          <a:bodyPr/>
          <a:lstStyle/>
          <a:p>
            <a:endParaRPr lang="en-US"/>
          </a:p>
        </p:txBody>
      </p:sp>
      <p:pic>
        <p:nvPicPr>
          <p:cNvPr id="21" name="Image 4" descr="/home/claude/icons/icon_calendar_FFFFFF.png"/>
          <p:cNvPicPr>
            <a:picLocks noChangeAspect="1"/>
          </p:cNvPicPr>
          <p:nvPr/>
        </p:nvPicPr>
        <p:blipFill>
          <a:blip r:embed="rId7"/>
          <a:stretch>
            <a:fillRect/>
          </a:stretch>
        </p:blipFill>
        <p:spPr>
          <a:xfrm>
            <a:off x="4535424" y="1792224"/>
            <a:ext cx="182880" cy="182880"/>
          </a:xfrm>
          <a:prstGeom prst="rect">
            <a:avLst/>
          </a:prstGeom>
        </p:spPr>
      </p:pic>
      <p:sp>
        <p:nvSpPr>
          <p:cNvPr id="22" name="Text 15"/>
          <p:cNvSpPr txBox="1"/>
          <p:nvPr/>
        </p:nvSpPr>
        <p:spPr>
          <a:xfrm>
            <a:off x="5029200" y="1636776"/>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8-week programs now Pell-eligible</a:t>
            </a:r>
            <a:endParaRPr lang="en-US" sz="1600" dirty="0"/>
          </a:p>
        </p:txBody>
      </p:sp>
      <p:sp>
        <p:nvSpPr>
          <p:cNvPr id="23" name="Text 16"/>
          <p:cNvSpPr txBox="1"/>
          <p:nvPr/>
        </p:nvSpPr>
        <p:spPr>
          <a:xfrm>
            <a:off x="5029200" y="1984248"/>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Short-term credential programs qualify for federal Pell funding as of July 1, 2026.</a:t>
            </a:r>
            <a:endParaRPr lang="en-US" sz="1250" dirty="0"/>
          </a:p>
        </p:txBody>
      </p:sp>
      <p:sp>
        <p:nvSpPr>
          <p:cNvPr id="24" name="Shape 17"/>
          <p:cNvSpPr/>
          <p:nvPr/>
        </p:nvSpPr>
        <p:spPr>
          <a:xfrm>
            <a:off x="4434840" y="2798064"/>
            <a:ext cx="384048" cy="384048"/>
          </a:xfrm>
          <a:prstGeom prst="ellipse">
            <a:avLst/>
          </a:prstGeom>
          <a:solidFill>
            <a:srgbClr val="E8A020"/>
          </a:solidFill>
          <a:ln/>
        </p:spPr>
        <p:txBody>
          <a:bodyPr/>
          <a:lstStyle/>
          <a:p>
            <a:endParaRPr lang="en-US"/>
          </a:p>
        </p:txBody>
      </p:sp>
      <p:pic>
        <p:nvPicPr>
          <p:cNvPr id="25" name="Image 5" descr="/home/claude/icons/icon_layers_FFFFFF.png"/>
          <p:cNvPicPr>
            <a:picLocks noChangeAspect="1"/>
          </p:cNvPicPr>
          <p:nvPr/>
        </p:nvPicPr>
        <p:blipFill>
          <a:blip r:embed="rId8"/>
          <a:stretch>
            <a:fillRect/>
          </a:stretch>
        </p:blipFill>
        <p:spPr>
          <a:xfrm>
            <a:off x="4535424" y="2898648"/>
            <a:ext cx="182880" cy="182880"/>
          </a:xfrm>
          <a:prstGeom prst="rect">
            <a:avLst/>
          </a:prstGeom>
        </p:spPr>
      </p:pic>
      <p:sp>
        <p:nvSpPr>
          <p:cNvPr id="26" name="Text 18"/>
          <p:cNvSpPr txBox="1"/>
          <p:nvPr/>
        </p:nvSpPr>
        <p:spPr>
          <a:xfrm>
            <a:off x="5029200" y="2743200"/>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Credential stacking</a:t>
            </a:r>
            <a:endParaRPr lang="en-US" sz="1600" dirty="0"/>
          </a:p>
        </p:txBody>
      </p:sp>
      <p:sp>
        <p:nvSpPr>
          <p:cNvPr id="27" name="Text 19"/>
          <p:cNvSpPr txBox="1"/>
          <p:nvPr/>
        </p:nvSpPr>
        <p:spPr>
          <a:xfrm>
            <a:off x="5029200" y="3090672"/>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Secondary CTE participation hit 8.6 million students nationally in 2023-24 — up 10.3% in a single year — much of it driven by stackable short-term credentials.</a:t>
            </a:r>
            <a:endParaRPr lang="en-US" sz="1250" dirty="0"/>
          </a:p>
        </p:txBody>
      </p:sp>
      <p:sp>
        <p:nvSpPr>
          <p:cNvPr id="28" name="Shape 20"/>
          <p:cNvSpPr/>
          <p:nvPr/>
        </p:nvSpPr>
        <p:spPr>
          <a:xfrm>
            <a:off x="4434840" y="3904488"/>
            <a:ext cx="384048" cy="384048"/>
          </a:xfrm>
          <a:prstGeom prst="ellipse">
            <a:avLst/>
          </a:prstGeom>
          <a:solidFill>
            <a:srgbClr val="E8A020"/>
          </a:solidFill>
          <a:ln/>
        </p:spPr>
        <p:txBody>
          <a:bodyPr/>
          <a:lstStyle/>
          <a:p>
            <a:endParaRPr lang="en-US"/>
          </a:p>
        </p:txBody>
      </p:sp>
      <p:pic>
        <p:nvPicPr>
          <p:cNvPr id="29" name="Image 6" descr="/home/claude/icons/icon_rocket_FFFFFF.png"/>
          <p:cNvPicPr>
            <a:picLocks noChangeAspect="1"/>
          </p:cNvPicPr>
          <p:nvPr/>
        </p:nvPicPr>
        <p:blipFill>
          <a:blip r:embed="rId9"/>
          <a:stretch>
            <a:fillRect/>
          </a:stretch>
        </p:blipFill>
        <p:spPr>
          <a:xfrm>
            <a:off x="4535424" y="4005072"/>
            <a:ext cx="182880" cy="182880"/>
          </a:xfrm>
          <a:prstGeom prst="rect">
            <a:avLst/>
          </a:prstGeom>
        </p:spPr>
      </p:pic>
      <p:sp>
        <p:nvSpPr>
          <p:cNvPr id="30" name="Text 21"/>
          <p:cNvSpPr txBox="1"/>
          <p:nvPr/>
        </p:nvSpPr>
        <p:spPr>
          <a:xfrm>
            <a:off x="5029200" y="3849624"/>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Speed matters</a:t>
            </a:r>
            <a:endParaRPr lang="en-US" sz="1600" dirty="0"/>
          </a:p>
        </p:txBody>
      </p:sp>
      <p:sp>
        <p:nvSpPr>
          <p:cNvPr id="31" name="Text 22"/>
          <p:cNvSpPr txBox="1"/>
          <p:nvPr/>
        </p:nvSpPr>
        <p:spPr>
          <a:xfrm>
            <a:off x="5029200" y="4197096"/>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For students who can't wait four years, this is the fastest on-ramp to a real credential.</a:t>
            </a:r>
            <a:endParaRPr lang="en-US" sz="1250" dirty="0"/>
          </a:p>
        </p:txBody>
      </p:sp>
      <p:sp>
        <p:nvSpPr>
          <p:cNvPr id="32" name="Shape 23"/>
          <p:cNvSpPr/>
          <p:nvPr/>
        </p:nvSpPr>
        <p:spPr>
          <a:xfrm>
            <a:off x="4434840" y="5010912"/>
            <a:ext cx="384048" cy="384048"/>
          </a:xfrm>
          <a:prstGeom prst="ellipse">
            <a:avLst/>
          </a:prstGeom>
          <a:solidFill>
            <a:srgbClr val="C0392B"/>
          </a:solidFill>
          <a:ln/>
        </p:spPr>
        <p:txBody>
          <a:bodyPr/>
          <a:lstStyle/>
          <a:p>
            <a:endParaRPr lang="en-US"/>
          </a:p>
        </p:txBody>
      </p:sp>
      <p:pic>
        <p:nvPicPr>
          <p:cNvPr id="33" name="Image 7" descr="/home/claude/icons/icon_warn_FFFFFF.png"/>
          <p:cNvPicPr>
            <a:picLocks noChangeAspect="1"/>
          </p:cNvPicPr>
          <p:nvPr/>
        </p:nvPicPr>
        <p:blipFill>
          <a:blip r:embed="rId10"/>
          <a:stretch>
            <a:fillRect/>
          </a:stretch>
        </p:blipFill>
        <p:spPr>
          <a:xfrm>
            <a:off x="4535424" y="5111496"/>
            <a:ext cx="182880" cy="182880"/>
          </a:xfrm>
          <a:prstGeom prst="rect">
            <a:avLst/>
          </a:prstGeom>
        </p:spPr>
      </p:pic>
      <p:sp>
        <p:nvSpPr>
          <p:cNvPr id="34" name="Text 24"/>
          <p:cNvSpPr txBox="1"/>
          <p:nvPr/>
        </p:nvSpPr>
        <p:spPr>
          <a:xfrm>
            <a:off x="5029200" y="4956048"/>
            <a:ext cx="6492240" cy="36576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Verify labor-market recognition first</a:t>
            </a:r>
            <a:endParaRPr lang="en-US" sz="1600" dirty="0"/>
          </a:p>
        </p:txBody>
      </p:sp>
      <p:sp>
        <p:nvSpPr>
          <p:cNvPr id="35" name="Text 25"/>
          <p:cNvSpPr txBox="1"/>
          <p:nvPr/>
        </p:nvSpPr>
        <p:spPr>
          <a:xfrm>
            <a:off x="5029200" y="5303520"/>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 certification your local employers don't recognize is just an expensive class. Confirm industry demand before building a pathway around it.</a:t>
            </a:r>
            <a:endParaRPr lang="en-US" sz="1250" dirty="0"/>
          </a:p>
        </p:txBody>
      </p:sp>
      <p:sp>
        <p:nvSpPr>
          <p:cNvPr id="36" name="Text 2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37" name="Text 2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6</a:t>
            </a:r>
            <a:endParaRPr lang="en-US" sz="1000" dirty="0"/>
          </a:p>
        </p:txBody>
      </p:sp>
      <p:pic>
        <p:nvPicPr>
          <p:cNvPr id="38" name="Picture 37" descr="🛠️ CAREER SPOTLIGHT: Industry-Based Certifications (IBCs) Earning an  Industry-Based Certification while you're still in high school means you  leave MacArthur with a credential employers actually recognize — before  you've even walked the">
            <a:extLst>
              <a:ext uri="{FF2B5EF4-FFF2-40B4-BE49-F238E27FC236}">
                <a16:creationId xmlns:a16="http://schemas.microsoft.com/office/drawing/2014/main" id="{EAA4DE4A-FF8C-4830-BDD7-77BA2C7ABE85}"/>
              </a:ext>
            </a:extLst>
          </p:cNvPr>
          <p:cNvPicPr>
            <a:picLocks noChangeAspect="1"/>
          </p:cNvPicPr>
          <p:nvPr/>
        </p:nvPicPr>
        <p:blipFill>
          <a:blip r:embed="rId11"/>
          <a:stretch>
            <a:fillRect/>
          </a:stretch>
        </p:blipFill>
        <p:spPr>
          <a:xfrm>
            <a:off x="354725" y="4325112"/>
            <a:ext cx="3394316" cy="15453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2A5FA0"/>
          </a:solidFill>
          <a:ln/>
        </p:spPr>
        <p:txBody>
          <a:bodyPr/>
          <a:lstStyle/>
          <a:p>
            <a:endParaRPr lang="en-US"/>
          </a:p>
        </p:txBody>
      </p:sp>
      <p:sp>
        <p:nvSpPr>
          <p:cNvPr id="3" name="Shape 1">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4"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pic>
        <p:nvPicPr>
          <p:cNvPr id="5" name="Image 1" descr="/home/claude/icons/icon_gradcap_FFFFFF.png"/>
          <p:cNvPicPr>
            <a:picLocks noChangeAspect="1"/>
          </p:cNvPicPr>
          <p:nvPr/>
        </p:nvPicPr>
        <p:blipFill>
          <a:blip r:embed="rId5"/>
          <a:stretch>
            <a:fillRect/>
          </a:stretch>
        </p:blipFill>
        <p:spPr>
          <a:xfrm>
            <a:off x="457200" y="502920"/>
            <a:ext cx="502920" cy="502920"/>
          </a:xfrm>
          <a:prstGeom prst="rect">
            <a:avLst/>
          </a:prstGeom>
        </p:spPr>
      </p:pic>
      <p:sp>
        <p:nvSpPr>
          <p:cNvPr id="6" name="Text 2"/>
          <p:cNvSpPr txBox="1"/>
          <p:nvPr/>
        </p:nvSpPr>
        <p:spPr>
          <a:xfrm>
            <a:off x="1097280" y="621792"/>
            <a:ext cx="2743200" cy="365760"/>
          </a:xfrm>
          <a:prstGeom prst="rect">
            <a:avLst/>
          </a:prstGeom>
          <a:noFill/>
          <a:ln/>
        </p:spPr>
        <p:txBody>
          <a:bodyPr wrap="square" lIns="0" tIns="0" rIns="0" bIns="0" rtlCol="0" anchor="ctr"/>
          <a:lstStyle/>
          <a:p>
            <a:pPr marL="0" indent="0">
              <a:buNone/>
            </a:pPr>
            <a:r>
              <a:rPr lang="en-US" sz="1300" b="1" kern="0" spc="200" dirty="0">
                <a:solidFill>
                  <a:srgbClr val="FFFFFF"/>
                </a:solidFill>
                <a:latin typeface="Segoe UI" pitchFamily="34" charset="0"/>
                <a:ea typeface="Segoe UI" pitchFamily="34" charset="-122"/>
                <a:cs typeface="Segoe UI" pitchFamily="34" charset="-120"/>
              </a:rPr>
              <a:t>PILLAR 2</a:t>
            </a:r>
            <a:endParaRPr lang="en-US" sz="1300" dirty="0"/>
          </a:p>
        </p:txBody>
      </p:sp>
      <p:sp>
        <p:nvSpPr>
          <p:cNvPr id="7" name="Text 3"/>
          <p:cNvSpPr txBox="1"/>
          <p:nvPr/>
        </p:nvSpPr>
        <p:spPr>
          <a:xfrm>
            <a:off x="457200" y="1143000"/>
            <a:ext cx="3200400" cy="1463040"/>
          </a:xfrm>
          <a:prstGeom prst="rect">
            <a:avLst/>
          </a:prstGeom>
          <a:noFill/>
          <a:ln/>
        </p:spPr>
        <p:txBody>
          <a:bodyPr wrap="square" lIns="0" tIns="0" rIns="0" bIns="0" rtlCol="0" anchor="ctr"/>
          <a:lstStyle/>
          <a:p>
            <a:pPr marL="0" indent="0">
              <a:buNone/>
            </a:pPr>
            <a:r>
              <a:rPr lang="en-US" sz="2700" b="1" dirty="0">
                <a:solidFill>
                  <a:srgbClr val="FFFFFF"/>
                </a:solidFill>
                <a:latin typeface="Georgia" pitchFamily="34" charset="0"/>
                <a:ea typeface="Georgia" pitchFamily="34" charset="-122"/>
                <a:cs typeface="Georgia" pitchFamily="34" charset="-120"/>
              </a:rPr>
              <a:t>Dual</a:t>
            </a:r>
            <a:endParaRPr lang="en-US" sz="2700" dirty="0"/>
          </a:p>
          <a:p>
            <a:pPr marL="0" indent="0">
              <a:buNone/>
            </a:pPr>
            <a:r>
              <a:rPr lang="en-US" sz="2700" b="1" dirty="0">
                <a:solidFill>
                  <a:srgbClr val="FFFFFF"/>
                </a:solidFill>
                <a:latin typeface="Georgia" pitchFamily="34" charset="0"/>
                <a:ea typeface="Georgia" pitchFamily="34" charset="-122"/>
                <a:cs typeface="Georgia" pitchFamily="34" charset="-120"/>
              </a:rPr>
              <a:t>Credit</a:t>
            </a:r>
            <a:endParaRPr lang="en-US" sz="2700" dirty="0"/>
          </a:p>
        </p:txBody>
      </p:sp>
      <p:sp>
        <p:nvSpPr>
          <p:cNvPr id="8" name="Text 4"/>
          <p:cNvSpPr txBox="1"/>
          <p:nvPr/>
        </p:nvSpPr>
        <p:spPr>
          <a:xfrm>
            <a:off x="457200" y="2697480"/>
            <a:ext cx="3200400" cy="256032"/>
          </a:xfrm>
          <a:prstGeom prst="rect">
            <a:avLst/>
          </a:prstGeom>
          <a:noFill/>
          <a:ln/>
        </p:spPr>
        <p:txBody>
          <a:bodyPr wrap="square" lIns="0" tIns="0" rIns="0" bIns="0" rtlCol="0" anchor="ctr"/>
          <a:lstStyle/>
          <a:p>
            <a:pPr marL="0" indent="0">
              <a:buNone/>
            </a:pPr>
            <a:r>
              <a:rPr lang="en-US" sz="1050" b="1" kern="0" spc="120" dirty="0">
                <a:solidFill>
                  <a:srgbClr val="FFFFFF"/>
                </a:solidFill>
                <a:latin typeface="Segoe UI" pitchFamily="34" charset="0"/>
                <a:ea typeface="Segoe UI" pitchFamily="34" charset="-122"/>
                <a:cs typeface="Segoe UI" pitchFamily="34" charset="-120"/>
              </a:rPr>
              <a:t>WHAT IS IT?</a:t>
            </a:r>
            <a:endParaRPr lang="en-US" sz="1050" dirty="0"/>
          </a:p>
        </p:txBody>
      </p:sp>
      <p:sp>
        <p:nvSpPr>
          <p:cNvPr id="9" name="Text 5"/>
          <p:cNvSpPr txBox="1"/>
          <p:nvPr/>
        </p:nvSpPr>
        <p:spPr>
          <a:xfrm>
            <a:off x="457200" y="3017520"/>
            <a:ext cx="3291840" cy="566928"/>
          </a:xfrm>
          <a:prstGeom prst="rect">
            <a:avLst/>
          </a:prstGeom>
          <a:noFill/>
          <a:ln/>
        </p:spPr>
        <p:txBody>
          <a:bodyPr wrap="square" lIns="0" tIns="0" rIns="0" bIns="0" rtlCol="0" anchor="ctr"/>
          <a:lstStyle/>
          <a:p>
            <a:pPr marL="0" indent="0">
              <a:lnSpc>
                <a:spcPct val="105000"/>
              </a:lnSpc>
              <a:buNone/>
            </a:pPr>
            <a:r>
              <a:rPr lang="en-US" sz="1050" dirty="0">
                <a:solidFill>
                  <a:srgbClr val="FFFFFF"/>
                </a:solidFill>
                <a:latin typeface="Segoe UI" pitchFamily="34" charset="0"/>
                <a:ea typeface="Segoe UI" pitchFamily="34" charset="-122"/>
                <a:cs typeface="Segoe UI" pitchFamily="34" charset="-120"/>
              </a:rPr>
              <a:t>A high schooler takes one class that counts twice — for a high school requirement AND a college course — banking real college credit before graduation.</a:t>
            </a:r>
            <a:endParaRPr lang="en-US" sz="1050" dirty="0"/>
          </a:p>
        </p:txBody>
      </p:sp>
      <p:sp>
        <p:nvSpPr>
          <p:cNvPr id="10" name="Text 6"/>
          <p:cNvSpPr txBox="1"/>
          <p:nvPr/>
        </p:nvSpPr>
        <p:spPr>
          <a:xfrm>
            <a:off x="457200" y="4983480"/>
            <a:ext cx="3291840" cy="777240"/>
          </a:xfrm>
          <a:prstGeom prst="rect">
            <a:avLst/>
          </a:prstGeom>
          <a:noFill/>
          <a:ln/>
        </p:spPr>
        <p:txBody>
          <a:bodyPr wrap="square" lIns="0" tIns="0" rIns="0" bIns="0" rtlCol="0" anchor="ctr"/>
          <a:lstStyle/>
          <a:p>
            <a:pPr marL="0" indent="0">
              <a:buNone/>
            </a:pPr>
            <a:r>
              <a:rPr lang="en-US" sz="1250" i="1" dirty="0">
                <a:solidFill>
                  <a:srgbClr val="FFFFFF"/>
                </a:solidFill>
                <a:latin typeface="Georgia" pitchFamily="34" charset="0"/>
                <a:ea typeface="Georgia" pitchFamily="34" charset="-122"/>
                <a:cs typeface="Georgia" pitchFamily="34" charset="-120"/>
              </a:rPr>
              <a:t>“How many of you track dual credit completion rates disaggregated by race?”</a:t>
            </a:r>
            <a:endParaRPr lang="en-US" sz="1250" dirty="0"/>
          </a:p>
        </p:txBody>
      </p:sp>
      <p:sp>
        <p:nvSpPr>
          <p:cNvPr id="11" name="Shape 7"/>
          <p:cNvSpPr/>
          <p:nvPr/>
        </p:nvSpPr>
        <p:spPr>
          <a:xfrm>
            <a:off x="4434840" y="585216"/>
            <a:ext cx="384048" cy="384048"/>
          </a:xfrm>
          <a:prstGeom prst="ellipse">
            <a:avLst/>
          </a:prstGeom>
          <a:solidFill>
            <a:srgbClr val="2A5FA0"/>
          </a:solidFill>
          <a:ln/>
        </p:spPr>
        <p:txBody>
          <a:bodyPr/>
          <a:lstStyle/>
          <a:p>
            <a:endParaRPr lang="en-US"/>
          </a:p>
        </p:txBody>
      </p:sp>
      <p:pic>
        <p:nvPicPr>
          <p:cNvPr id="12" name="Image 2" descr="/home/claude/icons/icon_chart_FFFFFF.png"/>
          <p:cNvPicPr>
            <a:picLocks noChangeAspect="1"/>
          </p:cNvPicPr>
          <p:nvPr/>
        </p:nvPicPr>
        <p:blipFill>
          <a:blip r:embed="rId6"/>
          <a:stretch>
            <a:fillRect/>
          </a:stretch>
        </p:blipFill>
        <p:spPr>
          <a:xfrm>
            <a:off x="4535424" y="685800"/>
            <a:ext cx="182880" cy="182880"/>
          </a:xfrm>
          <a:prstGeom prst="rect">
            <a:avLst/>
          </a:prstGeom>
        </p:spPr>
      </p:pic>
      <p:sp>
        <p:nvSpPr>
          <p:cNvPr id="13" name="Text 8"/>
          <p:cNvSpPr txBox="1"/>
          <p:nvPr/>
        </p:nvSpPr>
        <p:spPr>
          <a:xfrm>
            <a:off x="5029200" y="53035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Not new — but growing fast</a:t>
            </a:r>
            <a:endParaRPr lang="en-US" sz="1600" dirty="0"/>
          </a:p>
        </p:txBody>
      </p:sp>
      <p:sp>
        <p:nvSpPr>
          <p:cNvPr id="14" name="Text 9"/>
          <p:cNvSpPr txBox="1"/>
          <p:nvPr/>
        </p:nvSpPr>
        <p:spPr>
          <a:xfrm>
            <a:off x="5029200" y="87782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More than 2.8 million high schoolers take dual enrollment courses nationally each year — up from roughly 300,000 in the early 2000s.</a:t>
            </a:r>
            <a:endParaRPr lang="en-US" sz="1250" dirty="0"/>
          </a:p>
        </p:txBody>
      </p:sp>
      <p:sp>
        <p:nvSpPr>
          <p:cNvPr id="15" name="Shape 10"/>
          <p:cNvSpPr/>
          <p:nvPr/>
        </p:nvSpPr>
        <p:spPr>
          <a:xfrm>
            <a:off x="4434840" y="1968246"/>
            <a:ext cx="384048" cy="384048"/>
          </a:xfrm>
          <a:prstGeom prst="ellipse">
            <a:avLst/>
          </a:prstGeom>
          <a:solidFill>
            <a:srgbClr val="2A5FA0"/>
          </a:solidFill>
          <a:ln/>
        </p:spPr>
        <p:txBody>
          <a:bodyPr/>
          <a:lstStyle/>
          <a:p>
            <a:endParaRPr lang="en-US"/>
          </a:p>
        </p:txBody>
      </p:sp>
      <p:pic>
        <p:nvPicPr>
          <p:cNvPr id="16" name="Image 3" descr="/home/claude/icons/icon_scale_FFFFFF.png"/>
          <p:cNvPicPr>
            <a:picLocks noChangeAspect="1"/>
          </p:cNvPicPr>
          <p:nvPr/>
        </p:nvPicPr>
        <p:blipFill>
          <a:blip r:embed="rId7"/>
          <a:stretch>
            <a:fillRect/>
          </a:stretch>
        </p:blipFill>
        <p:spPr>
          <a:xfrm>
            <a:off x="4535424" y="2068830"/>
            <a:ext cx="182880" cy="182880"/>
          </a:xfrm>
          <a:prstGeom prst="rect">
            <a:avLst/>
          </a:prstGeom>
        </p:spPr>
      </p:pic>
      <p:sp>
        <p:nvSpPr>
          <p:cNvPr id="17" name="Text 11"/>
          <p:cNvSpPr txBox="1"/>
          <p:nvPr/>
        </p:nvSpPr>
        <p:spPr>
          <a:xfrm>
            <a:off x="5029200" y="191338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Enrollment ≠ equity</a:t>
            </a:r>
            <a:endParaRPr lang="en-US" sz="1600" dirty="0"/>
          </a:p>
        </p:txBody>
      </p:sp>
      <p:sp>
        <p:nvSpPr>
          <p:cNvPr id="18" name="Text 12"/>
          <p:cNvSpPr txBox="1"/>
          <p:nvPr/>
        </p:nvSpPr>
        <p:spPr>
          <a:xfrm>
            <a:off x="5029200" y="226085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White students are overrepresented in dual enrollment (52% vs. 45% of undergrads nationally); Black students are just 8% of dual enrollment despite being 13-15% of K-12 enrollment. That's an equity gap — not a scheduling problem.</a:t>
            </a:r>
            <a:endParaRPr lang="en-US" sz="1250" dirty="0"/>
          </a:p>
        </p:txBody>
      </p:sp>
      <p:sp>
        <p:nvSpPr>
          <p:cNvPr id="19" name="Shape 13"/>
          <p:cNvSpPr/>
          <p:nvPr/>
        </p:nvSpPr>
        <p:spPr>
          <a:xfrm>
            <a:off x="4434840" y="3351276"/>
            <a:ext cx="384048" cy="384048"/>
          </a:xfrm>
          <a:prstGeom prst="ellipse">
            <a:avLst/>
          </a:prstGeom>
          <a:solidFill>
            <a:srgbClr val="2A5FA0"/>
          </a:solidFill>
          <a:ln/>
        </p:spPr>
        <p:txBody>
          <a:bodyPr/>
          <a:lstStyle/>
          <a:p>
            <a:endParaRPr lang="en-US"/>
          </a:p>
        </p:txBody>
      </p:sp>
      <p:pic>
        <p:nvPicPr>
          <p:cNvPr id="20" name="Image 4" descr="/home/claude/icons/icon_clipboard_FFFFFF.png"/>
          <p:cNvPicPr>
            <a:picLocks noChangeAspect="1"/>
          </p:cNvPicPr>
          <p:nvPr/>
        </p:nvPicPr>
        <p:blipFill>
          <a:blip r:embed="rId8"/>
          <a:stretch>
            <a:fillRect/>
          </a:stretch>
        </p:blipFill>
        <p:spPr>
          <a:xfrm>
            <a:off x="4535424" y="3451860"/>
            <a:ext cx="182880" cy="182880"/>
          </a:xfrm>
          <a:prstGeom prst="rect">
            <a:avLst/>
          </a:prstGeom>
        </p:spPr>
      </p:pic>
      <p:sp>
        <p:nvSpPr>
          <p:cNvPr id="21" name="Text 14"/>
          <p:cNvSpPr txBox="1"/>
          <p:nvPr/>
        </p:nvSpPr>
        <p:spPr>
          <a:xfrm>
            <a:off x="5029200" y="329641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Track completion, not just access</a:t>
            </a:r>
            <a:endParaRPr lang="en-US" sz="1600" dirty="0"/>
          </a:p>
        </p:txBody>
      </p:sp>
      <p:sp>
        <p:nvSpPr>
          <p:cNvPr id="22" name="Text 15"/>
          <p:cNvSpPr txBox="1"/>
          <p:nvPr/>
        </p:nvSpPr>
        <p:spPr>
          <a:xfrm>
            <a:off x="5029200" y="364388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Fairs and info nights build access; disaggregated completion tracking builds accountability.</a:t>
            </a:r>
            <a:endParaRPr lang="en-US" sz="1250" dirty="0"/>
          </a:p>
        </p:txBody>
      </p:sp>
      <p:sp>
        <p:nvSpPr>
          <p:cNvPr id="23" name="Shape 16"/>
          <p:cNvSpPr/>
          <p:nvPr/>
        </p:nvSpPr>
        <p:spPr>
          <a:xfrm>
            <a:off x="4434840" y="4734306"/>
            <a:ext cx="384048" cy="384048"/>
          </a:xfrm>
          <a:prstGeom prst="ellipse">
            <a:avLst/>
          </a:prstGeom>
          <a:solidFill>
            <a:srgbClr val="C0392B"/>
          </a:solidFill>
          <a:ln/>
        </p:spPr>
        <p:txBody>
          <a:bodyPr/>
          <a:lstStyle/>
          <a:p>
            <a:endParaRPr lang="en-US"/>
          </a:p>
        </p:txBody>
      </p:sp>
      <p:pic>
        <p:nvPicPr>
          <p:cNvPr id="24" name="Image 5" descr="/home/claude/icons/icon_warn_FFFFFF.png"/>
          <p:cNvPicPr>
            <a:picLocks noChangeAspect="1"/>
          </p:cNvPicPr>
          <p:nvPr/>
        </p:nvPicPr>
        <p:blipFill>
          <a:blip r:embed="rId9"/>
          <a:stretch>
            <a:fillRect/>
          </a:stretch>
        </p:blipFill>
        <p:spPr>
          <a:xfrm>
            <a:off x="4535424" y="4834890"/>
            <a:ext cx="182880" cy="182880"/>
          </a:xfrm>
          <a:prstGeom prst="rect">
            <a:avLst/>
          </a:prstGeom>
        </p:spPr>
      </p:pic>
      <p:sp>
        <p:nvSpPr>
          <p:cNvPr id="25" name="Text 17"/>
          <p:cNvSpPr txBox="1"/>
          <p:nvPr/>
        </p:nvSpPr>
        <p:spPr>
          <a:xfrm>
            <a:off x="5029200" y="4679442"/>
            <a:ext cx="6492240" cy="36576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Watch the withdrawal cliff</a:t>
            </a:r>
            <a:endParaRPr lang="en-US" sz="1600" dirty="0"/>
          </a:p>
        </p:txBody>
      </p:sp>
      <p:sp>
        <p:nvSpPr>
          <p:cNvPr id="26" name="Text 18"/>
          <p:cNvSpPr txBox="1"/>
          <p:nvPr/>
        </p:nvSpPr>
        <p:spPr>
          <a:xfrm>
            <a:off x="5029200" y="502691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 student who withdraws mid-semester can lose both the high school and the college credit. Build a completion-support plan before you scale enrollment.</a:t>
            </a:r>
            <a:endParaRPr lang="en-US" sz="1250" dirty="0"/>
          </a:p>
        </p:txBody>
      </p:sp>
      <p:sp>
        <p:nvSpPr>
          <p:cNvPr id="27" name="Text 19"/>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8" name="Text 20"/>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7</a:t>
            </a:r>
            <a:endParaRPr lang="en-US" sz="1000" dirty="0"/>
          </a:p>
        </p:txBody>
      </p:sp>
      <p:sp>
        <p:nvSpPr>
          <p:cNvPr id="30" name="Shape 21"/>
          <p:cNvSpPr/>
          <p:nvPr/>
        </p:nvSpPr>
        <p:spPr>
          <a:xfrm>
            <a:off x="457200" y="3703320"/>
            <a:ext cx="1417320" cy="411480"/>
          </a:xfrm>
          <a:prstGeom prst="rect">
            <a:avLst/>
          </a:prstGeom>
          <a:solidFill>
            <a:srgbClr val="FFFFFF"/>
          </a:solidFill>
          <a:ln/>
        </p:spPr>
        <p:txBody>
          <a:bodyPr/>
          <a:lstStyle/>
          <a:p>
            <a:endParaRPr lang="en-US"/>
          </a:p>
        </p:txBody>
      </p:sp>
      <p:sp>
        <p:nvSpPr>
          <p:cNvPr id="31" name="Text 22"/>
          <p:cNvSpPr txBox="1"/>
          <p:nvPr/>
        </p:nvSpPr>
        <p:spPr>
          <a:xfrm>
            <a:off x="457200" y="3703320"/>
            <a:ext cx="1417320" cy="411480"/>
          </a:xfrm>
          <a:prstGeom prst="rect">
            <a:avLst/>
          </a:prstGeom>
          <a:noFill/>
          <a:ln/>
        </p:spPr>
        <p:txBody>
          <a:bodyPr wrap="square" lIns="0" tIns="0" rIns="0" bIns="0" rtlCol="0" anchor="ctr"/>
          <a:lstStyle/>
          <a:p>
            <a:pPr marL="0" indent="0" algn="ctr">
              <a:buNone/>
            </a:pPr>
            <a:r>
              <a:rPr lang="en-US" sz="850" b="1" dirty="0">
                <a:solidFill>
                  <a:srgbClr val="2A5FA0"/>
                </a:solidFill>
                <a:latin typeface="Segoe UI" pitchFamily="34" charset="0"/>
                <a:ea typeface="Segoe UI" pitchFamily="34" charset="-122"/>
                <a:cs typeface="Segoe UI" pitchFamily="34" charset="-120"/>
              </a:rPr>
              <a:t>English 4</a:t>
            </a:r>
            <a:endParaRPr lang="en-US" sz="850" dirty="0"/>
          </a:p>
          <a:p>
            <a:pPr marL="0" indent="0" algn="ctr">
              <a:buNone/>
            </a:pPr>
            <a:r>
              <a:rPr lang="en-US" sz="850" b="1" dirty="0">
                <a:solidFill>
                  <a:srgbClr val="2A5FA0"/>
                </a:solidFill>
                <a:latin typeface="Segoe UI" pitchFamily="34" charset="0"/>
                <a:ea typeface="Segoe UI" pitchFamily="34" charset="-122"/>
                <a:cs typeface="Segoe UI" pitchFamily="34" charset="-120"/>
              </a:rPr>
              <a:t>(HS requirement)</a:t>
            </a:r>
            <a:endParaRPr lang="en-US" sz="850" dirty="0"/>
          </a:p>
        </p:txBody>
      </p:sp>
      <p:sp>
        <p:nvSpPr>
          <p:cNvPr id="32" name="Text 23"/>
          <p:cNvSpPr txBox="1"/>
          <p:nvPr/>
        </p:nvSpPr>
        <p:spPr>
          <a:xfrm>
            <a:off x="1901952" y="3730752"/>
            <a:ext cx="320040" cy="320040"/>
          </a:xfrm>
          <a:prstGeom prst="rect">
            <a:avLst/>
          </a:prstGeom>
          <a:noFill/>
          <a:ln/>
        </p:spPr>
        <p:txBody>
          <a:bodyPr wrap="square" lIns="0" tIns="0" rIns="0" bIns="0" rtlCol="0" anchor="ctr"/>
          <a:lstStyle/>
          <a:p>
            <a:pPr marL="0" indent="0">
              <a:buNone/>
            </a:pPr>
            <a:r>
              <a:rPr lang="en-US" sz="1500" b="1" dirty="0">
                <a:solidFill>
                  <a:srgbClr val="FFFFFF"/>
                </a:solidFill>
                <a:latin typeface="Segoe UI" pitchFamily="34" charset="0"/>
                <a:ea typeface="Segoe UI" pitchFamily="34" charset="-122"/>
                <a:cs typeface="Segoe UI" pitchFamily="34" charset="-120"/>
              </a:rPr>
              <a:t>=</a:t>
            </a:r>
            <a:endParaRPr lang="en-US" sz="1500" dirty="0"/>
          </a:p>
        </p:txBody>
      </p:sp>
      <p:sp>
        <p:nvSpPr>
          <p:cNvPr id="33" name="Shape 24"/>
          <p:cNvSpPr/>
          <p:nvPr/>
        </p:nvSpPr>
        <p:spPr>
          <a:xfrm>
            <a:off x="2240280" y="3703320"/>
            <a:ext cx="1417320" cy="411480"/>
          </a:xfrm>
          <a:prstGeom prst="rect">
            <a:avLst/>
          </a:prstGeom>
          <a:solidFill>
            <a:srgbClr val="FFFFFF"/>
          </a:solidFill>
          <a:ln/>
        </p:spPr>
        <p:txBody>
          <a:bodyPr/>
          <a:lstStyle/>
          <a:p>
            <a:endParaRPr lang="en-US"/>
          </a:p>
        </p:txBody>
      </p:sp>
      <p:sp>
        <p:nvSpPr>
          <p:cNvPr id="34" name="Text 25"/>
          <p:cNvSpPr txBox="1"/>
          <p:nvPr/>
        </p:nvSpPr>
        <p:spPr>
          <a:xfrm>
            <a:off x="2240280" y="3703320"/>
            <a:ext cx="1417320" cy="411480"/>
          </a:xfrm>
          <a:prstGeom prst="rect">
            <a:avLst/>
          </a:prstGeom>
          <a:noFill/>
          <a:ln/>
        </p:spPr>
        <p:txBody>
          <a:bodyPr wrap="square" lIns="0" tIns="0" rIns="0" bIns="0" rtlCol="0" anchor="ctr"/>
          <a:lstStyle/>
          <a:p>
            <a:pPr marL="0" indent="0" algn="ctr">
              <a:buNone/>
            </a:pPr>
            <a:r>
              <a:rPr lang="en-US" sz="850" b="1" dirty="0">
                <a:solidFill>
                  <a:srgbClr val="2A5FA0"/>
                </a:solidFill>
                <a:latin typeface="Segoe UI" pitchFamily="34" charset="0"/>
                <a:ea typeface="Segoe UI" pitchFamily="34" charset="-122"/>
                <a:cs typeface="Segoe UI" pitchFamily="34" charset="-120"/>
              </a:rPr>
              <a:t>ENGL 1301 +</a:t>
            </a:r>
            <a:endParaRPr lang="en-US" sz="850" dirty="0"/>
          </a:p>
          <a:p>
            <a:pPr marL="0" indent="0" algn="ctr">
              <a:buNone/>
            </a:pPr>
            <a:r>
              <a:rPr lang="en-US" sz="850" b="1" dirty="0">
                <a:solidFill>
                  <a:srgbClr val="2A5FA0"/>
                </a:solidFill>
                <a:latin typeface="Segoe UI" pitchFamily="34" charset="0"/>
                <a:ea typeface="Segoe UI" pitchFamily="34" charset="-122"/>
                <a:cs typeface="Segoe UI" pitchFamily="34" charset="-120"/>
              </a:rPr>
              <a:t>ENGL 1302</a:t>
            </a:r>
            <a:endParaRPr lang="en-US" sz="850" dirty="0"/>
          </a:p>
        </p:txBody>
      </p:sp>
      <p:sp>
        <p:nvSpPr>
          <p:cNvPr id="35" name="Shape 26"/>
          <p:cNvSpPr/>
          <p:nvPr/>
        </p:nvSpPr>
        <p:spPr>
          <a:xfrm>
            <a:off x="457200" y="4187952"/>
            <a:ext cx="3200400" cy="18288"/>
          </a:xfrm>
          <a:prstGeom prst="rect">
            <a:avLst/>
          </a:prstGeom>
          <a:solidFill>
            <a:srgbClr val="FFFFFF"/>
          </a:solidFill>
          <a:ln/>
        </p:spPr>
        <p:txBody>
          <a:bodyPr/>
          <a:lstStyle/>
          <a:p>
            <a:endParaRPr lang="en-US"/>
          </a:p>
        </p:txBody>
      </p:sp>
      <p:sp>
        <p:nvSpPr>
          <p:cNvPr id="36" name="Text 27"/>
          <p:cNvSpPr txBox="1"/>
          <p:nvPr/>
        </p:nvSpPr>
        <p:spPr>
          <a:xfrm>
            <a:off x="457200" y="4251960"/>
            <a:ext cx="3200400" cy="292608"/>
          </a:xfrm>
          <a:prstGeom prst="rect">
            <a:avLst/>
          </a:prstGeom>
          <a:noFill/>
          <a:ln/>
        </p:spPr>
        <p:txBody>
          <a:bodyPr wrap="square" lIns="0" tIns="0" rIns="0" bIns="0" rtlCol="0" anchor="ctr"/>
          <a:lstStyle/>
          <a:p>
            <a:pPr marL="0" indent="0">
              <a:buNone/>
            </a:pPr>
            <a:r>
              <a:rPr lang="en-US" sz="1250" b="1" dirty="0">
                <a:solidFill>
                  <a:srgbClr val="FFFFFF"/>
                </a:solidFill>
                <a:latin typeface="Georgia" pitchFamily="34" charset="0"/>
                <a:ea typeface="Georgia" pitchFamily="34" charset="-122"/>
                <a:cs typeface="Georgia" pitchFamily="34" charset="-120"/>
              </a:rPr>
              <a:t>= 6 college credit hours</a:t>
            </a:r>
            <a:endParaRPr lang="en-US" sz="1250" dirty="0"/>
          </a:p>
        </p:txBody>
      </p:sp>
      <p:sp>
        <p:nvSpPr>
          <p:cNvPr id="37" name="Text 28"/>
          <p:cNvSpPr txBox="1"/>
          <p:nvPr/>
        </p:nvSpPr>
        <p:spPr>
          <a:xfrm>
            <a:off x="457200" y="4553712"/>
            <a:ext cx="3291840" cy="347472"/>
          </a:xfrm>
          <a:prstGeom prst="rect">
            <a:avLst/>
          </a:prstGeom>
          <a:noFill/>
          <a:ln/>
        </p:spPr>
        <p:txBody>
          <a:bodyPr wrap="square" lIns="0" tIns="0" rIns="0" bIns="0" rtlCol="0" anchor="ctr"/>
          <a:lstStyle/>
          <a:p>
            <a:pPr marL="0" indent="0">
              <a:buNone/>
            </a:pPr>
            <a:r>
              <a:rPr lang="en-US" sz="900" i="1" dirty="0">
                <a:solidFill>
                  <a:srgbClr val="FFFFFF"/>
                </a:solidFill>
                <a:latin typeface="Segoe UI" pitchFamily="34" charset="0"/>
                <a:ea typeface="Segoe UI" pitchFamily="34" charset="-122"/>
                <a:cs typeface="Segoe UI" pitchFamily="34" charset="-120"/>
              </a:rPr>
              <a:t>One course. Two transcripts. Zero extra time in the school day.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1F7A5C"/>
          </a:solidFill>
          <a:ln/>
        </p:spPr>
        <p:txBody>
          <a:bodyPr/>
          <a:lstStyle/>
          <a:p>
            <a:endParaRPr lang="en-US"/>
          </a:p>
        </p:txBody>
      </p:sp>
      <p:sp>
        <p:nvSpPr>
          <p:cNvPr id="3" name="Shape 1">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4"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pic>
        <p:nvPicPr>
          <p:cNvPr id="5" name="Image 1" descr="/home/claude/icons/icon_trophy_FFFFFF.png"/>
          <p:cNvPicPr>
            <a:picLocks noChangeAspect="1"/>
          </p:cNvPicPr>
          <p:nvPr/>
        </p:nvPicPr>
        <p:blipFill>
          <a:blip r:embed="rId5"/>
          <a:stretch>
            <a:fillRect/>
          </a:stretch>
        </p:blipFill>
        <p:spPr>
          <a:xfrm>
            <a:off x="457200" y="502920"/>
            <a:ext cx="502920" cy="502920"/>
          </a:xfrm>
          <a:prstGeom prst="rect">
            <a:avLst/>
          </a:prstGeom>
        </p:spPr>
      </p:pic>
      <p:sp>
        <p:nvSpPr>
          <p:cNvPr id="6" name="Text 2"/>
          <p:cNvSpPr txBox="1"/>
          <p:nvPr/>
        </p:nvSpPr>
        <p:spPr>
          <a:xfrm>
            <a:off x="1097280" y="621792"/>
            <a:ext cx="2743200" cy="365760"/>
          </a:xfrm>
          <a:prstGeom prst="rect">
            <a:avLst/>
          </a:prstGeom>
          <a:noFill/>
          <a:ln/>
        </p:spPr>
        <p:txBody>
          <a:bodyPr wrap="square" lIns="0" tIns="0" rIns="0" bIns="0" rtlCol="0" anchor="ctr"/>
          <a:lstStyle/>
          <a:p>
            <a:pPr marL="0" indent="0">
              <a:buNone/>
            </a:pPr>
            <a:r>
              <a:rPr lang="en-US" sz="1300" b="1" kern="0" spc="200" dirty="0">
                <a:solidFill>
                  <a:srgbClr val="FFFFFF"/>
                </a:solidFill>
                <a:latin typeface="Segoe UI" pitchFamily="34" charset="0"/>
                <a:ea typeface="Segoe UI" pitchFamily="34" charset="-122"/>
                <a:cs typeface="Segoe UI" pitchFamily="34" charset="-120"/>
              </a:rPr>
              <a:t>PILLAR 3</a:t>
            </a:r>
            <a:endParaRPr lang="en-US" sz="1300" dirty="0"/>
          </a:p>
        </p:txBody>
      </p:sp>
      <p:sp>
        <p:nvSpPr>
          <p:cNvPr id="7" name="Text 3"/>
          <p:cNvSpPr txBox="1"/>
          <p:nvPr/>
        </p:nvSpPr>
        <p:spPr>
          <a:xfrm>
            <a:off x="457200" y="1143000"/>
            <a:ext cx="3200400" cy="1463040"/>
          </a:xfrm>
          <a:prstGeom prst="rect">
            <a:avLst/>
          </a:prstGeom>
          <a:noFill/>
          <a:ln/>
        </p:spPr>
        <p:txBody>
          <a:bodyPr wrap="square" lIns="0" tIns="0" rIns="0" bIns="0" rtlCol="0" anchor="ctr"/>
          <a:lstStyle/>
          <a:p>
            <a:pPr marL="0" indent="0">
              <a:buNone/>
            </a:pPr>
            <a:r>
              <a:rPr lang="en-US" sz="2700" b="1" dirty="0">
                <a:solidFill>
                  <a:srgbClr val="FFFFFF"/>
                </a:solidFill>
                <a:latin typeface="Georgia" pitchFamily="34" charset="0"/>
                <a:ea typeface="Georgia" pitchFamily="34" charset="-122"/>
                <a:cs typeface="Georgia" pitchFamily="34" charset="-120"/>
              </a:rPr>
              <a:t>CTSOs</a:t>
            </a:r>
            <a:endParaRPr lang="en-US" sz="2700" dirty="0"/>
          </a:p>
        </p:txBody>
      </p:sp>
      <p:sp>
        <p:nvSpPr>
          <p:cNvPr id="8" name="Text 4"/>
          <p:cNvSpPr txBox="1"/>
          <p:nvPr/>
        </p:nvSpPr>
        <p:spPr>
          <a:xfrm>
            <a:off x="457200" y="2697480"/>
            <a:ext cx="3200400" cy="256032"/>
          </a:xfrm>
          <a:prstGeom prst="rect">
            <a:avLst/>
          </a:prstGeom>
          <a:noFill/>
          <a:ln/>
        </p:spPr>
        <p:txBody>
          <a:bodyPr wrap="square" lIns="0" tIns="0" rIns="0" bIns="0" rtlCol="0" anchor="ctr"/>
          <a:lstStyle/>
          <a:p>
            <a:pPr marL="0" indent="0">
              <a:buNone/>
            </a:pPr>
            <a:r>
              <a:rPr lang="en-US" sz="1050" b="1" kern="0" spc="120" dirty="0">
                <a:solidFill>
                  <a:srgbClr val="FFFFFF"/>
                </a:solidFill>
                <a:latin typeface="Segoe UI" pitchFamily="34" charset="0"/>
                <a:ea typeface="Segoe UI" pitchFamily="34" charset="-122"/>
                <a:cs typeface="Segoe UI" pitchFamily="34" charset="-120"/>
              </a:rPr>
              <a:t>WHAT IS IT?</a:t>
            </a:r>
            <a:endParaRPr lang="en-US" sz="1050" dirty="0"/>
          </a:p>
        </p:txBody>
      </p:sp>
      <p:sp>
        <p:nvSpPr>
          <p:cNvPr id="9" name="Text 5"/>
          <p:cNvSpPr txBox="1"/>
          <p:nvPr/>
        </p:nvSpPr>
        <p:spPr>
          <a:xfrm>
            <a:off x="457200" y="3017520"/>
            <a:ext cx="3291840" cy="566928"/>
          </a:xfrm>
          <a:prstGeom prst="rect">
            <a:avLst/>
          </a:prstGeom>
          <a:noFill/>
          <a:ln/>
        </p:spPr>
        <p:txBody>
          <a:bodyPr wrap="square" lIns="0" tIns="0" rIns="0" bIns="0" rtlCol="0" anchor="ctr"/>
          <a:lstStyle/>
          <a:p>
            <a:pPr marL="0" indent="0">
              <a:lnSpc>
                <a:spcPct val="105000"/>
              </a:lnSpc>
              <a:buNone/>
            </a:pPr>
            <a:r>
              <a:rPr lang="en-US" sz="1050" dirty="0">
                <a:solidFill>
                  <a:srgbClr val="FFFFFF"/>
                </a:solidFill>
                <a:latin typeface="Segoe UI" pitchFamily="34" charset="0"/>
                <a:ea typeface="Segoe UI" pitchFamily="34" charset="-122"/>
                <a:cs typeface="Segoe UI" pitchFamily="34" charset="-120"/>
              </a:rPr>
              <a:t>National student organizations — DECA, SkillsUSA, FBLA, HOSA, FCCLA, FFA, TSA — where students compete, lead, and build professional skills tied directly to their CTE pathway.</a:t>
            </a:r>
            <a:endParaRPr lang="en-US" sz="1050" dirty="0"/>
          </a:p>
        </p:txBody>
      </p:sp>
      <p:sp>
        <p:nvSpPr>
          <p:cNvPr id="10" name="Shape 6"/>
          <p:cNvSpPr/>
          <p:nvPr/>
        </p:nvSpPr>
        <p:spPr>
          <a:xfrm>
            <a:off x="457200" y="3721608"/>
            <a:ext cx="3291840" cy="1188720"/>
          </a:xfrm>
          <a:prstGeom prst="rect">
            <a:avLst/>
          </a:prstGeom>
          <a:solidFill>
            <a:srgbClr val="FFFFFF">
              <a:alpha val="8000"/>
            </a:srgbClr>
          </a:solidFill>
          <a:ln/>
        </p:spPr>
        <p:txBody>
          <a:bodyPr/>
          <a:lstStyle/>
          <a:p>
            <a:endParaRPr lang="en-US"/>
          </a:p>
        </p:txBody>
      </p:sp>
      <p:pic>
        <p:nvPicPr>
          <p:cNvPr id="11" name="Image 2" descr="/mnt/user-data/uploads/1789185883518_image.png"/>
          <p:cNvPicPr>
            <a:picLocks noChangeAspect="1"/>
          </p:cNvPicPr>
          <p:nvPr/>
        </p:nvPicPr>
        <p:blipFill>
          <a:blip r:embed="rId6"/>
          <a:stretch>
            <a:fillRect/>
          </a:stretch>
        </p:blipFill>
        <p:spPr>
          <a:xfrm>
            <a:off x="1292000" y="3794760"/>
            <a:ext cx="1622240" cy="1042416"/>
          </a:xfrm>
          <a:prstGeom prst="rect">
            <a:avLst/>
          </a:prstGeom>
        </p:spPr>
      </p:pic>
      <p:sp>
        <p:nvSpPr>
          <p:cNvPr id="12" name="Text 7"/>
          <p:cNvSpPr txBox="1"/>
          <p:nvPr/>
        </p:nvSpPr>
        <p:spPr>
          <a:xfrm>
            <a:off x="457200" y="4983480"/>
            <a:ext cx="3291840" cy="777240"/>
          </a:xfrm>
          <a:prstGeom prst="rect">
            <a:avLst/>
          </a:prstGeom>
          <a:noFill/>
          <a:ln/>
        </p:spPr>
        <p:txBody>
          <a:bodyPr wrap="square" lIns="0" tIns="0" rIns="0" bIns="0" rtlCol="0" anchor="ctr"/>
          <a:lstStyle/>
          <a:p>
            <a:pPr marL="0" indent="0">
              <a:buNone/>
            </a:pPr>
            <a:r>
              <a:rPr lang="en-US" sz="1250" i="1" dirty="0">
                <a:solidFill>
                  <a:srgbClr val="FFFFFF"/>
                </a:solidFill>
                <a:latin typeface="Georgia" pitchFamily="34" charset="0"/>
                <a:ea typeface="Georgia" pitchFamily="34" charset="-122"/>
                <a:cs typeface="Georgia" pitchFamily="34" charset="-120"/>
              </a:rPr>
              <a:t>“Is your CTSO a pipeline — or a meeting schedule?”</a:t>
            </a:r>
            <a:endParaRPr lang="en-US" sz="1250" dirty="0"/>
          </a:p>
        </p:txBody>
      </p:sp>
      <p:sp>
        <p:nvSpPr>
          <p:cNvPr id="13" name="Shape 8"/>
          <p:cNvSpPr/>
          <p:nvPr/>
        </p:nvSpPr>
        <p:spPr>
          <a:xfrm>
            <a:off x="4434840" y="585216"/>
            <a:ext cx="384048" cy="384048"/>
          </a:xfrm>
          <a:prstGeom prst="ellipse">
            <a:avLst/>
          </a:prstGeom>
          <a:solidFill>
            <a:srgbClr val="1F7A5C"/>
          </a:solidFill>
          <a:ln/>
        </p:spPr>
        <p:txBody>
          <a:bodyPr/>
          <a:lstStyle/>
          <a:p>
            <a:endParaRPr lang="en-US"/>
          </a:p>
        </p:txBody>
      </p:sp>
      <p:pic>
        <p:nvPicPr>
          <p:cNvPr id="14" name="Image 3" descr="/home/claude/icons/icon_idbadge_FFFFFF.png"/>
          <p:cNvPicPr>
            <a:picLocks noChangeAspect="1"/>
          </p:cNvPicPr>
          <p:nvPr/>
        </p:nvPicPr>
        <p:blipFill>
          <a:blip r:embed="rId7"/>
          <a:stretch>
            <a:fillRect/>
          </a:stretch>
        </p:blipFill>
        <p:spPr>
          <a:xfrm>
            <a:off x="4535424" y="685800"/>
            <a:ext cx="182880" cy="182880"/>
          </a:xfrm>
          <a:prstGeom prst="rect">
            <a:avLst/>
          </a:prstGeom>
        </p:spPr>
      </p:pic>
      <p:sp>
        <p:nvSpPr>
          <p:cNvPr id="15" name="Text 9"/>
          <p:cNvSpPr txBox="1"/>
          <p:nvPr/>
        </p:nvSpPr>
        <p:spPr>
          <a:xfrm>
            <a:off x="5029200" y="53035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Professional identity, not a club</a:t>
            </a:r>
            <a:endParaRPr lang="en-US" sz="1600" dirty="0"/>
          </a:p>
        </p:txBody>
      </p:sp>
      <p:sp>
        <p:nvSpPr>
          <p:cNvPr id="16" name="Text 10"/>
          <p:cNvSpPr txBox="1"/>
          <p:nvPr/>
        </p:nvSpPr>
        <p:spPr>
          <a:xfrm>
            <a:off x="5029200" y="87782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 student who competes in SkillsUSA is not the same student who just finished a class.</a:t>
            </a:r>
            <a:endParaRPr lang="en-US" sz="1250" dirty="0"/>
          </a:p>
        </p:txBody>
      </p:sp>
      <p:sp>
        <p:nvSpPr>
          <p:cNvPr id="17" name="Shape 11"/>
          <p:cNvSpPr/>
          <p:nvPr/>
        </p:nvSpPr>
        <p:spPr>
          <a:xfrm>
            <a:off x="4434840" y="1968246"/>
            <a:ext cx="384048" cy="384048"/>
          </a:xfrm>
          <a:prstGeom prst="ellipse">
            <a:avLst/>
          </a:prstGeom>
          <a:solidFill>
            <a:srgbClr val="1F7A5C"/>
          </a:solidFill>
          <a:ln/>
        </p:spPr>
        <p:txBody>
          <a:bodyPr/>
          <a:lstStyle/>
          <a:p>
            <a:endParaRPr lang="en-US"/>
          </a:p>
        </p:txBody>
      </p:sp>
      <p:pic>
        <p:nvPicPr>
          <p:cNvPr id="18" name="Image 4" descr="/home/claude/icons/icon_users_FFFFFF.png"/>
          <p:cNvPicPr>
            <a:picLocks noChangeAspect="1"/>
          </p:cNvPicPr>
          <p:nvPr/>
        </p:nvPicPr>
        <p:blipFill>
          <a:blip r:embed="rId8"/>
          <a:stretch>
            <a:fillRect/>
          </a:stretch>
        </p:blipFill>
        <p:spPr>
          <a:xfrm>
            <a:off x="4535424" y="2068830"/>
            <a:ext cx="182880" cy="182880"/>
          </a:xfrm>
          <a:prstGeom prst="rect">
            <a:avLst/>
          </a:prstGeom>
        </p:spPr>
      </p:pic>
      <p:sp>
        <p:nvSpPr>
          <p:cNvPr id="19" name="Text 12"/>
          <p:cNvSpPr txBox="1"/>
          <p:nvPr/>
        </p:nvSpPr>
        <p:spPr>
          <a:xfrm>
            <a:off x="5029200" y="191338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DECA • SkillsUSA • FBLA • HOSA</a:t>
            </a:r>
            <a:endParaRPr lang="en-US" sz="1600" dirty="0"/>
          </a:p>
        </p:txBody>
      </p:sp>
      <p:sp>
        <p:nvSpPr>
          <p:cNvPr id="20" name="Text 13"/>
          <p:cNvSpPr txBox="1"/>
          <p:nvPr/>
        </p:nvSpPr>
        <p:spPr>
          <a:xfrm>
            <a:off x="5029200" y="226085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These organizations build leadership and competitive skills employers and colleges look for.</a:t>
            </a:r>
            <a:endParaRPr lang="en-US" sz="1250" dirty="0"/>
          </a:p>
        </p:txBody>
      </p:sp>
      <p:sp>
        <p:nvSpPr>
          <p:cNvPr id="21" name="Shape 14"/>
          <p:cNvSpPr/>
          <p:nvPr/>
        </p:nvSpPr>
        <p:spPr>
          <a:xfrm>
            <a:off x="4434840" y="3351276"/>
            <a:ext cx="384048" cy="384048"/>
          </a:xfrm>
          <a:prstGeom prst="ellipse">
            <a:avLst/>
          </a:prstGeom>
          <a:solidFill>
            <a:srgbClr val="1F7A5C"/>
          </a:solidFill>
          <a:ln/>
        </p:spPr>
        <p:txBody>
          <a:bodyPr/>
          <a:lstStyle/>
          <a:p>
            <a:endParaRPr lang="en-US"/>
          </a:p>
        </p:txBody>
      </p:sp>
      <p:pic>
        <p:nvPicPr>
          <p:cNvPr id="22" name="Image 5" descr="/home/claude/icons/icon_flag_FFFFFF.png"/>
          <p:cNvPicPr>
            <a:picLocks noChangeAspect="1"/>
          </p:cNvPicPr>
          <p:nvPr/>
        </p:nvPicPr>
        <p:blipFill>
          <a:blip r:embed="rId9"/>
          <a:stretch>
            <a:fillRect/>
          </a:stretch>
        </p:blipFill>
        <p:spPr>
          <a:xfrm>
            <a:off x="4535424" y="3451860"/>
            <a:ext cx="182880" cy="182880"/>
          </a:xfrm>
          <a:prstGeom prst="rect">
            <a:avLst/>
          </a:prstGeom>
        </p:spPr>
      </p:pic>
      <p:sp>
        <p:nvSpPr>
          <p:cNvPr id="23" name="Text 15"/>
          <p:cNvSpPr txBox="1"/>
          <p:nvPr/>
        </p:nvSpPr>
        <p:spPr>
          <a:xfrm>
            <a:off x="5029200" y="329641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A competitive goal is the bar</a:t>
            </a:r>
            <a:endParaRPr lang="en-US" sz="1600" dirty="0"/>
          </a:p>
        </p:txBody>
      </p:sp>
      <p:sp>
        <p:nvSpPr>
          <p:cNvPr id="24" name="Text 16"/>
          <p:cNvSpPr txBox="1"/>
          <p:nvPr/>
        </p:nvSpPr>
        <p:spPr>
          <a:xfrm>
            <a:off x="5029200" y="364388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 CTSO that meets twice a month with no competitive goal doesn't count. Build it or don't count it.</a:t>
            </a:r>
            <a:endParaRPr lang="en-US" sz="1250" dirty="0"/>
          </a:p>
        </p:txBody>
      </p:sp>
      <p:sp>
        <p:nvSpPr>
          <p:cNvPr id="25" name="Shape 17"/>
          <p:cNvSpPr/>
          <p:nvPr/>
        </p:nvSpPr>
        <p:spPr>
          <a:xfrm>
            <a:off x="4434840" y="4734306"/>
            <a:ext cx="384048" cy="384048"/>
          </a:xfrm>
          <a:prstGeom prst="ellipse">
            <a:avLst/>
          </a:prstGeom>
          <a:solidFill>
            <a:srgbClr val="C0392B"/>
          </a:solidFill>
          <a:ln/>
        </p:spPr>
        <p:txBody>
          <a:bodyPr/>
          <a:lstStyle/>
          <a:p>
            <a:endParaRPr lang="en-US"/>
          </a:p>
        </p:txBody>
      </p:sp>
      <p:pic>
        <p:nvPicPr>
          <p:cNvPr id="26" name="Image 6" descr="/home/claude/icons/icon_warn_FFFFFF.png"/>
          <p:cNvPicPr>
            <a:picLocks noChangeAspect="1"/>
          </p:cNvPicPr>
          <p:nvPr/>
        </p:nvPicPr>
        <p:blipFill>
          <a:blip r:embed="rId10"/>
          <a:stretch>
            <a:fillRect/>
          </a:stretch>
        </p:blipFill>
        <p:spPr>
          <a:xfrm>
            <a:off x="4535424" y="4834890"/>
            <a:ext cx="182880" cy="182880"/>
          </a:xfrm>
          <a:prstGeom prst="rect">
            <a:avLst/>
          </a:prstGeom>
        </p:spPr>
      </p:pic>
      <p:sp>
        <p:nvSpPr>
          <p:cNvPr id="27" name="Text 18"/>
          <p:cNvSpPr txBox="1"/>
          <p:nvPr/>
        </p:nvSpPr>
        <p:spPr>
          <a:xfrm>
            <a:off x="5029200" y="4679442"/>
            <a:ext cx="6492240" cy="36576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Advisor turnover kills momentum</a:t>
            </a:r>
            <a:endParaRPr lang="en-US" sz="1600" dirty="0"/>
          </a:p>
        </p:txBody>
      </p:sp>
      <p:sp>
        <p:nvSpPr>
          <p:cNvPr id="28" name="Text 19"/>
          <p:cNvSpPr txBox="1"/>
          <p:nvPr/>
        </p:nvSpPr>
        <p:spPr>
          <a:xfrm>
            <a:off x="5029200" y="5026914"/>
            <a:ext cx="6492240" cy="106299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 CTSO without a funded advisor stipend typically fades within two years. Protect the staffing line, not just the club.</a:t>
            </a:r>
            <a:endParaRPr lang="en-US" sz="1250" dirty="0"/>
          </a:p>
        </p:txBody>
      </p:sp>
      <p:sp>
        <p:nvSpPr>
          <p:cNvPr id="29" name="Text 2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30" name="Text 2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C0392B"/>
          </a:solidFill>
          <a:ln/>
        </p:spPr>
        <p:txBody>
          <a:bodyPr/>
          <a:lstStyle/>
          <a:p>
            <a:endParaRPr lang="en-US"/>
          </a:p>
        </p:txBody>
      </p:sp>
      <p:sp>
        <p:nvSpPr>
          <p:cNvPr id="3" name="Shape 1">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4"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pic>
        <p:nvPicPr>
          <p:cNvPr id="5" name="Image 1" descr="/home/claude/icons/icon_briefcase_FFFFFF.png"/>
          <p:cNvPicPr>
            <a:picLocks noChangeAspect="1"/>
          </p:cNvPicPr>
          <p:nvPr/>
        </p:nvPicPr>
        <p:blipFill>
          <a:blip r:embed="rId5"/>
          <a:stretch>
            <a:fillRect/>
          </a:stretch>
        </p:blipFill>
        <p:spPr>
          <a:xfrm>
            <a:off x="457200" y="502920"/>
            <a:ext cx="502920" cy="502920"/>
          </a:xfrm>
          <a:prstGeom prst="rect">
            <a:avLst/>
          </a:prstGeom>
        </p:spPr>
      </p:pic>
      <p:sp>
        <p:nvSpPr>
          <p:cNvPr id="6" name="Text 2"/>
          <p:cNvSpPr txBox="1"/>
          <p:nvPr/>
        </p:nvSpPr>
        <p:spPr>
          <a:xfrm>
            <a:off x="1097280" y="621792"/>
            <a:ext cx="2743200" cy="365760"/>
          </a:xfrm>
          <a:prstGeom prst="rect">
            <a:avLst/>
          </a:prstGeom>
          <a:noFill/>
          <a:ln/>
        </p:spPr>
        <p:txBody>
          <a:bodyPr wrap="square" lIns="0" tIns="0" rIns="0" bIns="0" rtlCol="0" anchor="ctr"/>
          <a:lstStyle/>
          <a:p>
            <a:pPr marL="0" indent="0">
              <a:buNone/>
            </a:pPr>
            <a:r>
              <a:rPr lang="en-US" sz="1300" b="1" kern="0" spc="200" dirty="0">
                <a:solidFill>
                  <a:srgbClr val="FFFFFF"/>
                </a:solidFill>
                <a:latin typeface="Segoe UI" pitchFamily="34" charset="0"/>
                <a:ea typeface="Segoe UI" pitchFamily="34" charset="-122"/>
                <a:cs typeface="Segoe UI" pitchFamily="34" charset="-120"/>
              </a:rPr>
              <a:t>PILLAR 4</a:t>
            </a:r>
            <a:endParaRPr lang="en-US" sz="1300" dirty="0"/>
          </a:p>
        </p:txBody>
      </p:sp>
      <p:sp>
        <p:nvSpPr>
          <p:cNvPr id="7" name="Text 3"/>
          <p:cNvSpPr txBox="1"/>
          <p:nvPr/>
        </p:nvSpPr>
        <p:spPr>
          <a:xfrm>
            <a:off x="457200" y="1143000"/>
            <a:ext cx="3200400" cy="1463040"/>
          </a:xfrm>
          <a:prstGeom prst="rect">
            <a:avLst/>
          </a:prstGeom>
          <a:noFill/>
          <a:ln/>
        </p:spPr>
        <p:txBody>
          <a:bodyPr wrap="square" lIns="0" tIns="0" rIns="0" bIns="0" rtlCol="0" anchor="ctr"/>
          <a:lstStyle/>
          <a:p>
            <a:pPr marL="0" indent="0">
              <a:buNone/>
            </a:pPr>
            <a:r>
              <a:rPr lang="en-US" sz="2700" b="1" dirty="0">
                <a:solidFill>
                  <a:srgbClr val="FFFFFF"/>
                </a:solidFill>
                <a:latin typeface="Georgia" pitchFamily="34" charset="0"/>
                <a:ea typeface="Georgia" pitchFamily="34" charset="-122"/>
                <a:cs typeface="Georgia" pitchFamily="34" charset="-120"/>
              </a:rPr>
              <a:t>Work-Based</a:t>
            </a:r>
            <a:endParaRPr lang="en-US" sz="2700" dirty="0"/>
          </a:p>
          <a:p>
            <a:pPr marL="0" indent="0">
              <a:buNone/>
            </a:pPr>
            <a:r>
              <a:rPr lang="en-US" sz="2700" b="1" dirty="0">
                <a:solidFill>
                  <a:srgbClr val="FFFFFF"/>
                </a:solidFill>
                <a:latin typeface="Georgia" pitchFamily="34" charset="0"/>
                <a:ea typeface="Georgia" pitchFamily="34" charset="-122"/>
                <a:cs typeface="Georgia" pitchFamily="34" charset="-120"/>
              </a:rPr>
              <a:t>Learning</a:t>
            </a:r>
            <a:endParaRPr lang="en-US" sz="2700" dirty="0"/>
          </a:p>
        </p:txBody>
      </p:sp>
      <p:sp>
        <p:nvSpPr>
          <p:cNvPr id="8" name="Shape 4"/>
          <p:cNvSpPr/>
          <p:nvPr/>
        </p:nvSpPr>
        <p:spPr>
          <a:xfrm>
            <a:off x="457200" y="2468880"/>
            <a:ext cx="3200400" cy="777240"/>
          </a:xfrm>
          <a:prstGeom prst="roundRect">
            <a:avLst>
              <a:gd name="adj" fmla="val 5882"/>
            </a:avLst>
          </a:prstGeom>
          <a:solidFill>
            <a:srgbClr val="FFFFFF"/>
          </a:solidFill>
          <a:ln/>
        </p:spPr>
        <p:txBody>
          <a:bodyPr/>
          <a:lstStyle/>
          <a:p>
            <a:endParaRPr lang="en-US"/>
          </a:p>
        </p:txBody>
      </p:sp>
      <p:sp>
        <p:nvSpPr>
          <p:cNvPr id="9" name="Text 5"/>
          <p:cNvSpPr txBox="1"/>
          <p:nvPr/>
        </p:nvSpPr>
        <p:spPr>
          <a:xfrm>
            <a:off x="594360" y="2514600"/>
            <a:ext cx="2926080" cy="685800"/>
          </a:xfrm>
          <a:prstGeom prst="rect">
            <a:avLst/>
          </a:prstGeom>
          <a:noFill/>
          <a:ln/>
        </p:spPr>
        <p:txBody>
          <a:bodyPr wrap="square" lIns="0" tIns="0" rIns="0" bIns="0" rtlCol="0" anchor="ctr"/>
          <a:lstStyle/>
          <a:p>
            <a:pPr marL="0" indent="0">
              <a:buNone/>
            </a:pPr>
            <a:r>
              <a:rPr lang="en-US" sz="1200" b="1" dirty="0">
                <a:solidFill>
                  <a:srgbClr val="C0392B"/>
                </a:solidFill>
                <a:latin typeface="Segoe UI" pitchFamily="34" charset="0"/>
                <a:ea typeface="Segoe UI" pitchFamily="34" charset="-122"/>
                <a:cs typeface="Segoe UI" pitchFamily="34" charset="-120"/>
              </a:rPr>
              <a:t>Pell-Eligible WBL Pathways</a:t>
            </a:r>
            <a:endParaRPr lang="en-US" sz="1200" dirty="0"/>
          </a:p>
        </p:txBody>
      </p:sp>
      <p:sp>
        <p:nvSpPr>
          <p:cNvPr id="10" name="Text 6"/>
          <p:cNvSpPr txBox="1"/>
          <p:nvPr/>
        </p:nvSpPr>
        <p:spPr>
          <a:xfrm>
            <a:off x="457200" y="3429000"/>
            <a:ext cx="3200400" cy="256032"/>
          </a:xfrm>
          <a:prstGeom prst="rect">
            <a:avLst/>
          </a:prstGeom>
          <a:noFill/>
          <a:ln/>
        </p:spPr>
        <p:txBody>
          <a:bodyPr wrap="square" lIns="0" tIns="0" rIns="0" bIns="0" rtlCol="0" anchor="ctr"/>
          <a:lstStyle/>
          <a:p>
            <a:pPr marL="0" indent="0">
              <a:buNone/>
            </a:pPr>
            <a:r>
              <a:rPr lang="en-US" sz="1050" b="1" kern="0" spc="120" dirty="0">
                <a:solidFill>
                  <a:srgbClr val="FFFFFF"/>
                </a:solidFill>
                <a:latin typeface="Segoe UI" pitchFamily="34" charset="0"/>
                <a:ea typeface="Segoe UI" pitchFamily="34" charset="-122"/>
                <a:cs typeface="Segoe UI" pitchFamily="34" charset="-120"/>
              </a:rPr>
              <a:t>WHAT IS IT?</a:t>
            </a:r>
            <a:endParaRPr lang="en-US" sz="1050" dirty="0"/>
          </a:p>
        </p:txBody>
      </p:sp>
      <p:sp>
        <p:nvSpPr>
          <p:cNvPr id="11" name="Text 7"/>
          <p:cNvSpPr txBox="1"/>
          <p:nvPr/>
        </p:nvSpPr>
        <p:spPr>
          <a:xfrm>
            <a:off x="457200" y="3749040"/>
            <a:ext cx="3291840" cy="566928"/>
          </a:xfrm>
          <a:prstGeom prst="rect">
            <a:avLst/>
          </a:prstGeom>
          <a:noFill/>
          <a:ln/>
        </p:spPr>
        <p:txBody>
          <a:bodyPr wrap="square" lIns="0" tIns="0" rIns="0" bIns="0" rtlCol="0" anchor="ctr"/>
          <a:lstStyle/>
          <a:p>
            <a:pPr marL="0" indent="0">
              <a:lnSpc>
                <a:spcPct val="105000"/>
              </a:lnSpc>
              <a:buNone/>
            </a:pPr>
            <a:r>
              <a:rPr lang="en-US" sz="1050" dirty="0">
                <a:solidFill>
                  <a:srgbClr val="FFFFFF"/>
                </a:solidFill>
                <a:latin typeface="Segoe UI" pitchFamily="34" charset="0"/>
                <a:ea typeface="Segoe UI" pitchFamily="34" charset="-122"/>
                <a:cs typeface="Segoe UI" pitchFamily="34" charset="-120"/>
              </a:rPr>
              <a:t>Students work in a real workplace — as an intern, apprentice, or job-shadow — under an employer's supervision, connecting classroom skills to actual work before graduation.</a:t>
            </a:r>
            <a:endParaRPr lang="en-US" sz="1050" dirty="0"/>
          </a:p>
        </p:txBody>
      </p:sp>
      <p:sp>
        <p:nvSpPr>
          <p:cNvPr id="12" name="Shape 8"/>
          <p:cNvSpPr/>
          <p:nvPr/>
        </p:nvSpPr>
        <p:spPr>
          <a:xfrm>
            <a:off x="457200" y="4453128"/>
            <a:ext cx="3291840" cy="1188720"/>
          </a:xfrm>
          <a:prstGeom prst="rect">
            <a:avLst/>
          </a:prstGeom>
          <a:solidFill>
            <a:srgbClr val="FFFFFF">
              <a:alpha val="8000"/>
            </a:srgbClr>
          </a:solidFill>
          <a:ln/>
        </p:spPr>
        <p:txBody>
          <a:bodyPr/>
          <a:lstStyle/>
          <a:p>
            <a:endParaRPr lang="en-US"/>
          </a:p>
        </p:txBody>
      </p:sp>
      <p:pic>
        <p:nvPicPr>
          <p:cNvPr id="13" name="Image 2" descr="/mnt/user-data/uploads/1789185933850_image.png"/>
          <p:cNvPicPr>
            <a:picLocks noChangeAspect="1"/>
          </p:cNvPicPr>
          <p:nvPr/>
        </p:nvPicPr>
        <p:blipFill>
          <a:blip r:embed="rId6"/>
          <a:stretch>
            <a:fillRect/>
          </a:stretch>
        </p:blipFill>
        <p:spPr>
          <a:xfrm>
            <a:off x="1193319" y="4526280"/>
            <a:ext cx="1819602" cy="1042416"/>
          </a:xfrm>
          <a:prstGeom prst="rect">
            <a:avLst/>
          </a:prstGeom>
        </p:spPr>
      </p:pic>
      <p:sp>
        <p:nvSpPr>
          <p:cNvPr id="14" name="Text 9"/>
          <p:cNvSpPr txBox="1"/>
          <p:nvPr/>
        </p:nvSpPr>
        <p:spPr>
          <a:xfrm>
            <a:off x="457200" y="5715000"/>
            <a:ext cx="3291840" cy="777240"/>
          </a:xfrm>
          <a:prstGeom prst="rect">
            <a:avLst/>
          </a:prstGeom>
          <a:noFill/>
          <a:ln/>
        </p:spPr>
        <p:txBody>
          <a:bodyPr wrap="square" lIns="0" tIns="0" rIns="0" bIns="0" rtlCol="0" anchor="ctr"/>
          <a:lstStyle/>
          <a:p>
            <a:pPr marL="0" indent="0">
              <a:buNone/>
            </a:pPr>
            <a:r>
              <a:rPr lang="en-US" sz="1250" i="1" dirty="0">
                <a:solidFill>
                  <a:srgbClr val="FFFFFF"/>
                </a:solidFill>
                <a:latin typeface="Georgia" pitchFamily="34" charset="0"/>
                <a:ea typeface="Georgia" pitchFamily="34" charset="-122"/>
                <a:cs typeface="Georgia" pitchFamily="34" charset="-120"/>
              </a:rPr>
              <a:t>“You don't need a program. You need one employer who shows up.”</a:t>
            </a:r>
            <a:endParaRPr lang="en-US" sz="1250" dirty="0"/>
          </a:p>
        </p:txBody>
      </p:sp>
      <p:sp>
        <p:nvSpPr>
          <p:cNvPr id="15" name="Shape 10"/>
          <p:cNvSpPr/>
          <p:nvPr/>
        </p:nvSpPr>
        <p:spPr>
          <a:xfrm>
            <a:off x="4434840" y="585216"/>
            <a:ext cx="384048" cy="384048"/>
          </a:xfrm>
          <a:prstGeom prst="ellipse">
            <a:avLst/>
          </a:prstGeom>
          <a:solidFill>
            <a:srgbClr val="C0392B"/>
          </a:solidFill>
          <a:ln/>
        </p:spPr>
        <p:txBody>
          <a:bodyPr/>
          <a:lstStyle/>
          <a:p>
            <a:endParaRPr lang="en-US"/>
          </a:p>
        </p:txBody>
      </p:sp>
      <p:pic>
        <p:nvPicPr>
          <p:cNvPr id="16" name="Image 3" descr="/home/claude/icons/icon_chart_FFFFFF.png"/>
          <p:cNvPicPr>
            <a:picLocks noChangeAspect="1"/>
          </p:cNvPicPr>
          <p:nvPr/>
        </p:nvPicPr>
        <p:blipFill>
          <a:blip r:embed="rId7"/>
          <a:stretch>
            <a:fillRect/>
          </a:stretch>
        </p:blipFill>
        <p:spPr>
          <a:xfrm>
            <a:off x="4535424" y="685800"/>
            <a:ext cx="182880" cy="182880"/>
          </a:xfrm>
          <a:prstGeom prst="rect">
            <a:avLst/>
          </a:prstGeom>
        </p:spPr>
      </p:pic>
      <p:sp>
        <p:nvSpPr>
          <p:cNvPr id="17" name="Text 11"/>
          <p:cNvSpPr txBox="1"/>
          <p:nvPr/>
        </p:nvSpPr>
        <p:spPr>
          <a:xfrm>
            <a:off x="5029200" y="530352"/>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The most underdeveloped pillar</a:t>
            </a:r>
            <a:endParaRPr lang="en-US" sz="1600" dirty="0"/>
          </a:p>
        </p:txBody>
      </p:sp>
      <p:sp>
        <p:nvSpPr>
          <p:cNvPr id="18" name="Text 12"/>
          <p:cNvSpPr txBox="1"/>
          <p:nvPr/>
        </p:nvSpPr>
        <p:spPr>
          <a:xfrm>
            <a:off x="5029200" y="877824"/>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Nationally, 79% of high schoolers want a work-based learning experience — but only 34% know one exists. This is a structure gap, not an interest gap.</a:t>
            </a:r>
            <a:endParaRPr lang="en-US" sz="1250" dirty="0"/>
          </a:p>
        </p:txBody>
      </p:sp>
      <p:sp>
        <p:nvSpPr>
          <p:cNvPr id="19" name="Shape 13"/>
          <p:cNvSpPr/>
          <p:nvPr/>
        </p:nvSpPr>
        <p:spPr>
          <a:xfrm>
            <a:off x="4434840" y="1691640"/>
            <a:ext cx="384048" cy="384048"/>
          </a:xfrm>
          <a:prstGeom prst="ellipse">
            <a:avLst/>
          </a:prstGeom>
          <a:solidFill>
            <a:srgbClr val="C0392B"/>
          </a:solidFill>
          <a:ln/>
        </p:spPr>
        <p:txBody>
          <a:bodyPr/>
          <a:lstStyle/>
          <a:p>
            <a:endParaRPr lang="en-US"/>
          </a:p>
        </p:txBody>
      </p:sp>
      <p:pic>
        <p:nvPicPr>
          <p:cNvPr id="20" name="Image 4" descr="/home/claude/icons/icon_handshake_FFFFFF.png"/>
          <p:cNvPicPr>
            <a:picLocks noChangeAspect="1"/>
          </p:cNvPicPr>
          <p:nvPr/>
        </p:nvPicPr>
        <p:blipFill>
          <a:blip r:embed="rId8"/>
          <a:stretch>
            <a:fillRect/>
          </a:stretch>
        </p:blipFill>
        <p:spPr>
          <a:xfrm>
            <a:off x="4535424" y="1792224"/>
            <a:ext cx="182880" cy="182880"/>
          </a:xfrm>
          <a:prstGeom prst="rect">
            <a:avLst/>
          </a:prstGeom>
        </p:spPr>
      </p:pic>
      <p:sp>
        <p:nvSpPr>
          <p:cNvPr id="21" name="Text 14"/>
          <p:cNvSpPr txBox="1"/>
          <p:nvPr/>
        </p:nvSpPr>
        <p:spPr>
          <a:xfrm>
            <a:off x="5029200" y="1636776"/>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Employer-in-Residence model</a:t>
            </a:r>
            <a:endParaRPr lang="en-US" sz="1600" dirty="0"/>
          </a:p>
        </p:txBody>
      </p:sp>
      <p:sp>
        <p:nvSpPr>
          <p:cNvPr id="22" name="Text 15"/>
          <p:cNvSpPr txBox="1"/>
          <p:nvPr/>
        </p:nvSpPr>
        <p:spPr>
          <a:xfrm>
            <a:off x="5029200" y="1984248"/>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Employers come to mentor, project-partner, and credential students — not just to run a career fair table.</a:t>
            </a:r>
            <a:endParaRPr lang="en-US" sz="1250" dirty="0"/>
          </a:p>
        </p:txBody>
      </p:sp>
      <p:sp>
        <p:nvSpPr>
          <p:cNvPr id="23" name="Shape 16"/>
          <p:cNvSpPr/>
          <p:nvPr/>
        </p:nvSpPr>
        <p:spPr>
          <a:xfrm>
            <a:off x="4434840" y="2798064"/>
            <a:ext cx="384048" cy="384048"/>
          </a:xfrm>
          <a:prstGeom prst="ellipse">
            <a:avLst/>
          </a:prstGeom>
          <a:solidFill>
            <a:srgbClr val="C0392B"/>
          </a:solidFill>
          <a:ln/>
        </p:spPr>
        <p:txBody>
          <a:bodyPr/>
          <a:lstStyle/>
          <a:p>
            <a:endParaRPr lang="en-US"/>
          </a:p>
        </p:txBody>
      </p:sp>
      <p:pic>
        <p:nvPicPr>
          <p:cNvPr id="24" name="Image 5" descr="/home/claude/icons/icon_dollar_FFFFFF.png"/>
          <p:cNvPicPr>
            <a:picLocks noChangeAspect="1"/>
          </p:cNvPicPr>
          <p:nvPr/>
        </p:nvPicPr>
        <p:blipFill>
          <a:blip r:embed="rId9"/>
          <a:stretch>
            <a:fillRect/>
          </a:stretch>
        </p:blipFill>
        <p:spPr>
          <a:xfrm>
            <a:off x="4535424" y="2898648"/>
            <a:ext cx="182880" cy="182880"/>
          </a:xfrm>
          <a:prstGeom prst="rect">
            <a:avLst/>
          </a:prstGeom>
        </p:spPr>
      </p:pic>
      <p:sp>
        <p:nvSpPr>
          <p:cNvPr id="25" name="Text 17"/>
          <p:cNvSpPr txBox="1"/>
          <p:nvPr/>
        </p:nvSpPr>
        <p:spPr>
          <a:xfrm>
            <a:off x="5029200" y="2743200"/>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Now financially viable</a:t>
            </a:r>
            <a:endParaRPr lang="en-US" sz="1600" dirty="0"/>
          </a:p>
        </p:txBody>
      </p:sp>
      <p:sp>
        <p:nvSpPr>
          <p:cNvPr id="26" name="Text 18"/>
          <p:cNvSpPr txBox="1"/>
          <p:nvPr/>
        </p:nvSpPr>
        <p:spPr>
          <a:xfrm>
            <a:off x="5029200" y="3090672"/>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Employer provides the credential context; Workforce Pell funds the tuition.</a:t>
            </a:r>
            <a:endParaRPr lang="en-US" sz="1250" dirty="0"/>
          </a:p>
        </p:txBody>
      </p:sp>
      <p:sp>
        <p:nvSpPr>
          <p:cNvPr id="27" name="Shape 19"/>
          <p:cNvSpPr/>
          <p:nvPr/>
        </p:nvSpPr>
        <p:spPr>
          <a:xfrm>
            <a:off x="4434840" y="3904488"/>
            <a:ext cx="384048" cy="384048"/>
          </a:xfrm>
          <a:prstGeom prst="ellipse">
            <a:avLst/>
          </a:prstGeom>
          <a:solidFill>
            <a:srgbClr val="C0392B"/>
          </a:solidFill>
          <a:ln/>
        </p:spPr>
        <p:txBody>
          <a:bodyPr/>
          <a:lstStyle/>
          <a:p>
            <a:endParaRPr lang="en-US"/>
          </a:p>
        </p:txBody>
      </p:sp>
      <p:pic>
        <p:nvPicPr>
          <p:cNvPr id="28" name="Image 6" descr="/home/claude/icons/icon_network_FFFFFF.png"/>
          <p:cNvPicPr>
            <a:picLocks noChangeAspect="1"/>
          </p:cNvPicPr>
          <p:nvPr/>
        </p:nvPicPr>
        <p:blipFill>
          <a:blip r:embed="rId10"/>
          <a:stretch>
            <a:fillRect/>
          </a:stretch>
        </p:blipFill>
        <p:spPr>
          <a:xfrm>
            <a:off x="4535424" y="4005072"/>
            <a:ext cx="182880" cy="182880"/>
          </a:xfrm>
          <a:prstGeom prst="rect">
            <a:avLst/>
          </a:prstGeom>
        </p:spPr>
      </p:pic>
      <p:sp>
        <p:nvSpPr>
          <p:cNvPr id="29" name="Text 20"/>
          <p:cNvSpPr txBox="1"/>
          <p:nvPr/>
        </p:nvSpPr>
        <p:spPr>
          <a:xfrm>
            <a:off x="5029200" y="3849624"/>
            <a:ext cx="6492240" cy="365760"/>
          </a:xfrm>
          <a:prstGeom prst="rect">
            <a:avLst/>
          </a:prstGeom>
          <a:noFill/>
          <a:ln/>
        </p:spPr>
        <p:txBody>
          <a:bodyPr wrap="square" lIns="0" tIns="0" rIns="0" bIns="0" rtlCol="0" anchor="ctr"/>
          <a:lstStyle/>
          <a:p>
            <a:pPr marL="0" indent="0">
              <a:buNone/>
            </a:pPr>
            <a:r>
              <a:rPr lang="en-US" sz="1600" b="1" dirty="0">
                <a:solidFill>
                  <a:srgbClr val="0D1B4B"/>
                </a:solidFill>
                <a:latin typeface="Georgia" pitchFamily="34" charset="0"/>
                <a:ea typeface="Georgia" pitchFamily="34" charset="-122"/>
                <a:cs typeface="Georgia" pitchFamily="34" charset="-120"/>
              </a:rPr>
              <a:t>Start with one employer</a:t>
            </a:r>
            <a:endParaRPr lang="en-US" sz="1600" dirty="0"/>
          </a:p>
        </p:txBody>
      </p:sp>
      <p:sp>
        <p:nvSpPr>
          <p:cNvPr id="30" name="Text 21"/>
          <p:cNvSpPr txBox="1"/>
          <p:nvPr/>
        </p:nvSpPr>
        <p:spPr>
          <a:xfrm>
            <a:off x="5029200" y="4197096"/>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You don't need a full WBL coordinator on Day 1. You need one employer who shows up.</a:t>
            </a:r>
            <a:endParaRPr lang="en-US" sz="1250" dirty="0"/>
          </a:p>
        </p:txBody>
      </p:sp>
      <p:sp>
        <p:nvSpPr>
          <p:cNvPr id="31" name="Shape 22"/>
          <p:cNvSpPr/>
          <p:nvPr/>
        </p:nvSpPr>
        <p:spPr>
          <a:xfrm>
            <a:off x="4434840" y="5010912"/>
            <a:ext cx="384048" cy="384048"/>
          </a:xfrm>
          <a:prstGeom prst="ellipse">
            <a:avLst/>
          </a:prstGeom>
          <a:solidFill>
            <a:srgbClr val="C0392B"/>
          </a:solidFill>
          <a:ln/>
        </p:spPr>
        <p:txBody>
          <a:bodyPr/>
          <a:lstStyle/>
          <a:p>
            <a:endParaRPr lang="en-US"/>
          </a:p>
        </p:txBody>
      </p:sp>
      <p:pic>
        <p:nvPicPr>
          <p:cNvPr id="32" name="Image 7" descr="/home/claude/icons/icon_warn_FFFFFF.png"/>
          <p:cNvPicPr>
            <a:picLocks noChangeAspect="1"/>
          </p:cNvPicPr>
          <p:nvPr/>
        </p:nvPicPr>
        <p:blipFill>
          <a:blip r:embed="rId11"/>
          <a:stretch>
            <a:fillRect/>
          </a:stretch>
        </p:blipFill>
        <p:spPr>
          <a:xfrm>
            <a:off x="4535424" y="5111496"/>
            <a:ext cx="182880" cy="182880"/>
          </a:xfrm>
          <a:prstGeom prst="rect">
            <a:avLst/>
          </a:prstGeom>
        </p:spPr>
      </p:pic>
      <p:sp>
        <p:nvSpPr>
          <p:cNvPr id="33" name="Text 23"/>
          <p:cNvSpPr txBox="1"/>
          <p:nvPr/>
        </p:nvSpPr>
        <p:spPr>
          <a:xfrm>
            <a:off x="5029200" y="4956048"/>
            <a:ext cx="6492240" cy="365760"/>
          </a:xfrm>
          <a:prstGeom prst="rect">
            <a:avLst/>
          </a:prstGeom>
          <a:noFill/>
          <a:ln/>
        </p:spPr>
        <p:txBody>
          <a:bodyPr wrap="square" lIns="0" tIns="0" rIns="0" bIns="0" rtlCol="0" anchor="ctr"/>
          <a:lstStyle/>
          <a:p>
            <a:pPr marL="0" indent="0">
              <a:buNone/>
            </a:pPr>
            <a:r>
              <a:rPr lang="en-US" sz="1600" b="1" dirty="0">
                <a:solidFill>
                  <a:srgbClr val="C0392B"/>
                </a:solidFill>
                <a:latin typeface="Georgia" pitchFamily="34" charset="0"/>
                <a:ea typeface="Georgia" pitchFamily="34" charset="-122"/>
                <a:cs typeface="Georgia" pitchFamily="34" charset="-120"/>
              </a:rPr>
              <a:t>Solve liability and transport first</a:t>
            </a:r>
            <a:endParaRPr lang="en-US" sz="1600" dirty="0"/>
          </a:p>
        </p:txBody>
      </p:sp>
      <p:sp>
        <p:nvSpPr>
          <p:cNvPr id="34" name="Text 24"/>
          <p:cNvSpPr txBox="1"/>
          <p:nvPr/>
        </p:nvSpPr>
        <p:spPr>
          <a:xfrm>
            <a:off x="5029200" y="5303520"/>
            <a:ext cx="6492240" cy="786384"/>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Insurance coverage and student transportation stall more WBL programs than employer interest ever does. Resolve those before you recruit partners.</a:t>
            </a:r>
            <a:endParaRPr lang="en-US" sz="1250" dirty="0"/>
          </a:p>
        </p:txBody>
      </p:sp>
      <p:sp>
        <p:nvSpPr>
          <p:cNvPr id="35" name="Text 25"/>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36" name="Text 26"/>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B"/>
        </a:solidFill>
        <a:effectLst/>
      </p:bgPr>
    </p:bg>
    <p:spTree>
      <p:nvGrpSpPr>
        <p:cNvPr id="1" name=""/>
        <p:cNvGrpSpPr/>
        <p:nvPr/>
      </p:nvGrpSpPr>
      <p:grpSpPr>
        <a:xfrm>
          <a:off x="0" y="0"/>
          <a:ext cx="0" cy="0"/>
          <a:chOff x="0" y="0"/>
          <a:chExt cx="0" cy="0"/>
        </a:xfrm>
      </p:grpSpPr>
      <p:sp>
        <p:nvSpPr>
          <p:cNvPr id="2" name="Shape 0"/>
          <p:cNvSpPr/>
          <p:nvPr/>
        </p:nvSpPr>
        <p:spPr>
          <a:xfrm>
            <a:off x="548640" y="457200"/>
            <a:ext cx="2331720" cy="310896"/>
          </a:xfrm>
          <a:prstGeom prst="rect">
            <a:avLst/>
          </a:prstGeom>
          <a:solidFill>
            <a:srgbClr val="0D1B4B"/>
          </a:solidFill>
          <a:ln/>
        </p:spPr>
        <p:txBody>
          <a:bodyPr/>
          <a:lstStyle/>
          <a:p>
            <a:endParaRPr lang="en-US"/>
          </a:p>
        </p:txBody>
      </p:sp>
      <p:sp>
        <p:nvSpPr>
          <p:cNvPr id="3" name="Text 1"/>
          <p:cNvSpPr txBox="1"/>
          <p:nvPr/>
        </p:nvSpPr>
        <p:spPr>
          <a:xfrm>
            <a:off x="548640" y="448056"/>
            <a:ext cx="233172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PILLAR 4, UP CLOSE</a:t>
            </a:r>
            <a:endParaRPr lang="en-US" sz="1100" dirty="0"/>
          </a:p>
        </p:txBody>
      </p:sp>
      <p:sp>
        <p:nvSpPr>
          <p:cNvPr id="4" name="Text 2"/>
          <p:cNvSpPr txBox="1"/>
          <p:nvPr/>
        </p:nvSpPr>
        <p:spPr>
          <a:xfrm>
            <a:off x="548640" y="822960"/>
            <a:ext cx="10972800" cy="822960"/>
          </a:xfrm>
          <a:prstGeom prst="rect">
            <a:avLst/>
          </a:prstGeom>
          <a:noFill/>
          <a:ln/>
        </p:spPr>
        <p:txBody>
          <a:bodyPr wrap="square" lIns="0" tIns="0" rIns="0" bIns="0" rtlCol="0" anchor="ctr"/>
          <a:lstStyle/>
          <a:p>
            <a:pPr marL="0" indent="0">
              <a:buNone/>
            </a:pPr>
            <a:r>
              <a:rPr lang="en-US" sz="2500" b="1" dirty="0">
                <a:solidFill>
                  <a:srgbClr val="0D1B4B"/>
                </a:solidFill>
                <a:latin typeface="Georgia" pitchFamily="34" charset="0"/>
                <a:ea typeface="Georgia" pitchFamily="34" charset="-122"/>
                <a:cs typeface="Georgia" pitchFamily="34" charset="-120"/>
              </a:rPr>
              <a:t>Building Your First Employer-in-Residence Partnership</a:t>
            </a:r>
            <a:endParaRPr lang="en-US" sz="2500" dirty="0"/>
          </a:p>
        </p:txBody>
      </p:sp>
      <p:sp>
        <p:nvSpPr>
          <p:cNvPr id="5" name="Text 3"/>
          <p:cNvSpPr txBox="1"/>
          <p:nvPr/>
        </p:nvSpPr>
        <p:spPr>
          <a:xfrm>
            <a:off x="548640" y="1600200"/>
            <a:ext cx="1078992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This is the pillar most rooms say they don't know how to start. Here's the actual sequence.</a:t>
            </a:r>
            <a:endParaRPr lang="en-US" sz="1400" dirty="0"/>
          </a:p>
        </p:txBody>
      </p:sp>
      <p:sp>
        <p:nvSpPr>
          <p:cNvPr id="6" name="Shape 4"/>
          <p:cNvSpPr/>
          <p:nvPr/>
        </p:nvSpPr>
        <p:spPr>
          <a:xfrm>
            <a:off x="548640" y="2286000"/>
            <a:ext cx="2606040" cy="3657600"/>
          </a:xfrm>
          <a:prstGeom prst="rect">
            <a:avLst/>
          </a:prstGeom>
          <a:solidFill>
            <a:srgbClr val="FFFFFF"/>
          </a:solidFill>
          <a:ln w="12700">
            <a:solidFill>
              <a:srgbClr val="C0392B"/>
            </a:solidFill>
            <a:prstDash val="solid"/>
          </a:ln>
        </p:spPr>
        <p:txBody>
          <a:bodyPr/>
          <a:lstStyle/>
          <a:p>
            <a:endParaRPr lang="en-US"/>
          </a:p>
        </p:txBody>
      </p:sp>
      <p:sp>
        <p:nvSpPr>
          <p:cNvPr id="7" name="Shape 5"/>
          <p:cNvSpPr/>
          <p:nvPr/>
        </p:nvSpPr>
        <p:spPr>
          <a:xfrm>
            <a:off x="731520" y="2468880"/>
            <a:ext cx="457200" cy="457200"/>
          </a:xfrm>
          <a:prstGeom prst="ellipse">
            <a:avLst/>
          </a:prstGeom>
          <a:solidFill>
            <a:srgbClr val="C0392B"/>
          </a:solidFill>
          <a:ln/>
        </p:spPr>
        <p:txBody>
          <a:bodyPr/>
          <a:lstStyle/>
          <a:p>
            <a:endParaRPr lang="en-US"/>
          </a:p>
        </p:txBody>
      </p:sp>
      <p:pic>
        <p:nvPicPr>
          <p:cNvPr id="8" name="Image 0" descr="/home/claude/icons/icon_bullseye_FFFFFF.png"/>
          <p:cNvPicPr>
            <a:picLocks noChangeAspect="1"/>
          </p:cNvPicPr>
          <p:nvPr/>
        </p:nvPicPr>
        <p:blipFill>
          <a:blip r:embed="rId3"/>
          <a:stretch>
            <a:fillRect/>
          </a:stretch>
        </p:blipFill>
        <p:spPr>
          <a:xfrm>
            <a:off x="841248" y="2578608"/>
            <a:ext cx="237744" cy="237744"/>
          </a:xfrm>
          <a:prstGeom prst="rect">
            <a:avLst/>
          </a:prstGeom>
        </p:spPr>
      </p:pic>
      <p:sp>
        <p:nvSpPr>
          <p:cNvPr id="9" name="Text 6"/>
          <p:cNvSpPr txBox="1"/>
          <p:nvPr/>
        </p:nvSpPr>
        <p:spPr>
          <a:xfrm>
            <a:off x="731520" y="3063240"/>
            <a:ext cx="2240280" cy="59436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Pick one employer, not a list</a:t>
            </a:r>
            <a:endParaRPr lang="en-US" sz="1350" dirty="0"/>
          </a:p>
        </p:txBody>
      </p:sp>
      <p:sp>
        <p:nvSpPr>
          <p:cNvPr id="10" name="Text 7"/>
          <p:cNvSpPr txBox="1"/>
          <p:nvPr/>
        </p:nvSpPr>
        <p:spPr>
          <a:xfrm>
            <a:off x="731520" y="3703320"/>
            <a:ext cx="2240280" cy="2103120"/>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Start with an employer who already has a relationship with your institution — a board member's company, a current advisory-committee member, an existing clinical or practicum site. Don't cold-call a list of 20.</a:t>
            </a:r>
            <a:endParaRPr lang="en-US" sz="1050" dirty="0"/>
          </a:p>
        </p:txBody>
      </p:sp>
      <p:sp>
        <p:nvSpPr>
          <p:cNvPr id="11" name="Shape 8"/>
          <p:cNvSpPr/>
          <p:nvPr/>
        </p:nvSpPr>
        <p:spPr>
          <a:xfrm>
            <a:off x="3337560" y="2286000"/>
            <a:ext cx="2606040" cy="3657600"/>
          </a:xfrm>
          <a:prstGeom prst="rect">
            <a:avLst/>
          </a:prstGeom>
          <a:solidFill>
            <a:srgbClr val="FFFFFF"/>
          </a:solidFill>
          <a:ln w="12700">
            <a:solidFill>
              <a:srgbClr val="C0392B"/>
            </a:solidFill>
            <a:prstDash val="solid"/>
          </a:ln>
        </p:spPr>
        <p:txBody>
          <a:bodyPr/>
          <a:lstStyle/>
          <a:p>
            <a:endParaRPr lang="en-US"/>
          </a:p>
        </p:txBody>
      </p:sp>
      <p:sp>
        <p:nvSpPr>
          <p:cNvPr id="12" name="Shape 9"/>
          <p:cNvSpPr/>
          <p:nvPr/>
        </p:nvSpPr>
        <p:spPr>
          <a:xfrm>
            <a:off x="3520440" y="2468880"/>
            <a:ext cx="457200" cy="457200"/>
          </a:xfrm>
          <a:prstGeom prst="ellipse">
            <a:avLst/>
          </a:prstGeom>
          <a:solidFill>
            <a:srgbClr val="C0392B"/>
          </a:solidFill>
          <a:ln/>
        </p:spPr>
        <p:txBody>
          <a:bodyPr/>
          <a:lstStyle/>
          <a:p>
            <a:endParaRPr lang="en-US"/>
          </a:p>
        </p:txBody>
      </p:sp>
      <p:pic>
        <p:nvPicPr>
          <p:cNvPr id="13" name="Image 1" descr="/home/claude/icons/icon_handshake_FFFFFF.png"/>
          <p:cNvPicPr>
            <a:picLocks noChangeAspect="1"/>
          </p:cNvPicPr>
          <p:nvPr/>
        </p:nvPicPr>
        <p:blipFill>
          <a:blip r:embed="rId4"/>
          <a:stretch>
            <a:fillRect/>
          </a:stretch>
        </p:blipFill>
        <p:spPr>
          <a:xfrm>
            <a:off x="3630168" y="2578608"/>
            <a:ext cx="237744" cy="237744"/>
          </a:xfrm>
          <a:prstGeom prst="rect">
            <a:avLst/>
          </a:prstGeom>
        </p:spPr>
      </p:pic>
      <p:sp>
        <p:nvSpPr>
          <p:cNvPr id="14" name="Text 10"/>
          <p:cNvSpPr txBox="1"/>
          <p:nvPr/>
        </p:nvSpPr>
        <p:spPr>
          <a:xfrm>
            <a:off x="3520440" y="3063240"/>
            <a:ext cx="2240280" cy="59436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Make the ask small</a:t>
            </a:r>
            <a:endParaRPr lang="en-US" sz="1350" dirty="0"/>
          </a:p>
        </p:txBody>
      </p:sp>
      <p:sp>
        <p:nvSpPr>
          <p:cNvPr id="15" name="Text 11"/>
          <p:cNvSpPr txBox="1"/>
          <p:nvPr/>
        </p:nvSpPr>
        <p:spPr>
          <a:xfrm>
            <a:off x="3520440" y="3703320"/>
            <a:ext cx="2240280" cy="2103120"/>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Don't ask for a formal program. Ask for one thing: a site visit, a guest speaker slot, or a single student shadow day. Small asks get yeses; big asks get silence.</a:t>
            </a:r>
            <a:endParaRPr lang="en-US" sz="1050" dirty="0"/>
          </a:p>
        </p:txBody>
      </p:sp>
      <p:sp>
        <p:nvSpPr>
          <p:cNvPr id="16" name="Shape 12"/>
          <p:cNvSpPr/>
          <p:nvPr/>
        </p:nvSpPr>
        <p:spPr>
          <a:xfrm>
            <a:off x="6126480" y="2286000"/>
            <a:ext cx="2606040" cy="3657600"/>
          </a:xfrm>
          <a:prstGeom prst="rect">
            <a:avLst/>
          </a:prstGeom>
          <a:solidFill>
            <a:srgbClr val="FFFFFF"/>
          </a:solidFill>
          <a:ln w="12700">
            <a:solidFill>
              <a:srgbClr val="C0392B"/>
            </a:solidFill>
            <a:prstDash val="solid"/>
          </a:ln>
        </p:spPr>
        <p:txBody>
          <a:bodyPr/>
          <a:lstStyle/>
          <a:p>
            <a:endParaRPr lang="en-US"/>
          </a:p>
        </p:txBody>
      </p:sp>
      <p:sp>
        <p:nvSpPr>
          <p:cNvPr id="17" name="Shape 13"/>
          <p:cNvSpPr/>
          <p:nvPr/>
        </p:nvSpPr>
        <p:spPr>
          <a:xfrm>
            <a:off x="6309360" y="2468880"/>
            <a:ext cx="457200" cy="457200"/>
          </a:xfrm>
          <a:prstGeom prst="ellipse">
            <a:avLst/>
          </a:prstGeom>
          <a:solidFill>
            <a:srgbClr val="C0392B"/>
          </a:solidFill>
          <a:ln/>
        </p:spPr>
        <p:txBody>
          <a:bodyPr/>
          <a:lstStyle/>
          <a:p>
            <a:endParaRPr lang="en-US"/>
          </a:p>
        </p:txBody>
      </p:sp>
      <p:pic>
        <p:nvPicPr>
          <p:cNvPr id="18" name="Image 2" descr="/home/claude/icons/icon_clipboard_FFFFFF.png"/>
          <p:cNvPicPr>
            <a:picLocks noChangeAspect="1"/>
          </p:cNvPicPr>
          <p:nvPr/>
        </p:nvPicPr>
        <p:blipFill>
          <a:blip r:embed="rId5"/>
          <a:stretch>
            <a:fillRect/>
          </a:stretch>
        </p:blipFill>
        <p:spPr>
          <a:xfrm>
            <a:off x="6419088" y="2578608"/>
            <a:ext cx="237744" cy="237744"/>
          </a:xfrm>
          <a:prstGeom prst="rect">
            <a:avLst/>
          </a:prstGeom>
        </p:spPr>
      </p:pic>
      <p:sp>
        <p:nvSpPr>
          <p:cNvPr id="19" name="Text 14"/>
          <p:cNvSpPr txBox="1"/>
          <p:nvPr/>
        </p:nvSpPr>
        <p:spPr>
          <a:xfrm>
            <a:off x="6309360" y="3063240"/>
            <a:ext cx="2240280" cy="59436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Document what they get</a:t>
            </a:r>
            <a:endParaRPr lang="en-US" sz="1350" dirty="0"/>
          </a:p>
        </p:txBody>
      </p:sp>
      <p:sp>
        <p:nvSpPr>
          <p:cNvPr id="20" name="Text 15"/>
          <p:cNvSpPr txBox="1"/>
          <p:nvPr/>
        </p:nvSpPr>
        <p:spPr>
          <a:xfrm>
            <a:off x="6309360" y="3703320"/>
            <a:ext cx="2240280" cy="2103120"/>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Employers need something to show their own leadership — a one-page summary of hours contributed, students reached, and the pipeline value to their future hiring.</a:t>
            </a:r>
            <a:endParaRPr lang="en-US" sz="1050" dirty="0"/>
          </a:p>
        </p:txBody>
      </p:sp>
      <p:sp>
        <p:nvSpPr>
          <p:cNvPr id="21" name="Shape 16"/>
          <p:cNvSpPr/>
          <p:nvPr/>
        </p:nvSpPr>
        <p:spPr>
          <a:xfrm>
            <a:off x="8915400" y="2286000"/>
            <a:ext cx="2606040" cy="3657600"/>
          </a:xfrm>
          <a:prstGeom prst="rect">
            <a:avLst/>
          </a:prstGeom>
          <a:solidFill>
            <a:srgbClr val="FFFFFF"/>
          </a:solidFill>
          <a:ln w="12700">
            <a:solidFill>
              <a:srgbClr val="C0392B"/>
            </a:solidFill>
            <a:prstDash val="solid"/>
          </a:ln>
        </p:spPr>
        <p:txBody>
          <a:bodyPr/>
          <a:lstStyle/>
          <a:p>
            <a:endParaRPr lang="en-US"/>
          </a:p>
        </p:txBody>
      </p:sp>
      <p:sp>
        <p:nvSpPr>
          <p:cNvPr id="22" name="Shape 17"/>
          <p:cNvSpPr/>
          <p:nvPr/>
        </p:nvSpPr>
        <p:spPr>
          <a:xfrm>
            <a:off x="9098280" y="2468880"/>
            <a:ext cx="457200" cy="457200"/>
          </a:xfrm>
          <a:prstGeom prst="ellipse">
            <a:avLst/>
          </a:prstGeom>
          <a:solidFill>
            <a:srgbClr val="C0392B"/>
          </a:solidFill>
          <a:ln/>
        </p:spPr>
        <p:txBody>
          <a:bodyPr/>
          <a:lstStyle/>
          <a:p>
            <a:endParaRPr lang="en-US"/>
          </a:p>
        </p:txBody>
      </p:sp>
      <p:pic>
        <p:nvPicPr>
          <p:cNvPr id="23" name="Image 3" descr="/home/claude/icons/icon_dollar_FFFFFF.png"/>
          <p:cNvPicPr>
            <a:picLocks noChangeAspect="1"/>
          </p:cNvPicPr>
          <p:nvPr/>
        </p:nvPicPr>
        <p:blipFill>
          <a:blip r:embed="rId6"/>
          <a:stretch>
            <a:fillRect/>
          </a:stretch>
        </p:blipFill>
        <p:spPr>
          <a:xfrm>
            <a:off x="9208008" y="2578608"/>
            <a:ext cx="237744" cy="237744"/>
          </a:xfrm>
          <a:prstGeom prst="rect">
            <a:avLst/>
          </a:prstGeom>
        </p:spPr>
      </p:pic>
      <p:sp>
        <p:nvSpPr>
          <p:cNvPr id="24" name="Text 18"/>
          <p:cNvSpPr txBox="1"/>
          <p:nvPr/>
        </p:nvSpPr>
        <p:spPr>
          <a:xfrm>
            <a:off x="9098280" y="3063240"/>
            <a:ext cx="2240280" cy="59436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Bring the funding math</a:t>
            </a:r>
            <a:endParaRPr lang="en-US" sz="1350" dirty="0"/>
          </a:p>
        </p:txBody>
      </p:sp>
      <p:sp>
        <p:nvSpPr>
          <p:cNvPr id="25" name="Text 19"/>
          <p:cNvSpPr txBox="1"/>
          <p:nvPr/>
        </p:nvSpPr>
        <p:spPr>
          <a:xfrm>
            <a:off x="9098280" y="3703320"/>
            <a:ext cx="2240280" cy="2103120"/>
          </a:xfrm>
          <a:prstGeom prst="rect">
            <a:avLst/>
          </a:prstGeom>
          <a:noFill/>
          <a:ln/>
        </p:spPr>
        <p:txBody>
          <a:bodyPr wrap="square" lIns="0" tIns="0" rIns="0" bIns="0" rtlCol="0" anchor="ctr"/>
          <a:lstStyle/>
          <a:p>
            <a:pPr marL="0" indent="0">
              <a:buNone/>
            </a:pPr>
            <a:r>
              <a:rPr lang="en-US" sz="1050" dirty="0">
                <a:solidFill>
                  <a:srgbClr val="1E293B"/>
                </a:solidFill>
                <a:latin typeface="Segoe UI" pitchFamily="34" charset="0"/>
                <a:ea typeface="Segoe UI" pitchFamily="34" charset="-122"/>
                <a:cs typeface="Segoe UI" pitchFamily="34" charset="-120"/>
              </a:rPr>
              <a:t>With Workforce Pell live, you can now tell employers their mentorship time pairs with federally funded tuition — the partnership costs them time, not money.</a:t>
            </a:r>
            <a:endParaRPr lang="en-US" sz="1050" dirty="0"/>
          </a:p>
        </p:txBody>
      </p:sp>
      <p:sp>
        <p:nvSpPr>
          <p:cNvPr id="26" name="Text 2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7" name="Text 2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875520" y="-914400"/>
            <a:ext cx="3291840" cy="3291840"/>
          </a:xfrm>
          <a:prstGeom prst="ellipse">
            <a:avLst/>
          </a:prstGeom>
          <a:solidFill>
            <a:srgbClr val="16265E"/>
          </a:solidFill>
          <a:ln/>
        </p:spPr>
        <p:txBody>
          <a:bodyPr/>
          <a:lstStyle/>
          <a:p>
            <a:endParaRPr lang="en-US"/>
          </a:p>
        </p:txBody>
      </p:sp>
      <p:sp>
        <p:nvSpPr>
          <p:cNvPr id="3" name="Shape 1"/>
          <p:cNvSpPr/>
          <p:nvPr/>
        </p:nvSpPr>
        <p:spPr>
          <a:xfrm>
            <a:off x="548640" y="502920"/>
            <a:ext cx="2880360" cy="310896"/>
          </a:xfrm>
          <a:prstGeom prst="rect">
            <a:avLst/>
          </a:prstGeom>
          <a:solidFill>
            <a:srgbClr val="E8A020"/>
          </a:solidFill>
          <a:ln/>
        </p:spPr>
        <p:txBody>
          <a:bodyPr/>
          <a:lstStyle/>
          <a:p>
            <a:endParaRPr lang="en-US"/>
          </a:p>
        </p:txBody>
      </p:sp>
      <p:sp>
        <p:nvSpPr>
          <p:cNvPr id="4" name="Text 2"/>
          <p:cNvSpPr txBox="1"/>
          <p:nvPr/>
        </p:nvSpPr>
        <p:spPr>
          <a:xfrm>
            <a:off x="548640" y="493776"/>
            <a:ext cx="288036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THE MONEY, SPECIFICALLY</a:t>
            </a:r>
            <a:endParaRPr lang="en-US" sz="1100" dirty="0"/>
          </a:p>
        </p:txBody>
      </p:sp>
      <p:sp>
        <p:nvSpPr>
          <p:cNvPr id="5" name="Text 3"/>
          <p:cNvSpPr txBox="1"/>
          <p:nvPr/>
        </p:nvSpPr>
        <p:spPr>
          <a:xfrm>
            <a:off x="548640" y="914400"/>
            <a:ext cx="10515600" cy="731520"/>
          </a:xfrm>
          <a:prstGeom prst="rect">
            <a:avLst/>
          </a:prstGeom>
          <a:noFill/>
          <a:ln/>
        </p:spPr>
        <p:txBody>
          <a:bodyPr wrap="square" lIns="0" tIns="0" rIns="0" bIns="0" rtlCol="0" anchor="ctr"/>
          <a:lstStyle/>
          <a:p>
            <a:pPr marL="0" indent="0">
              <a:buNone/>
            </a:pPr>
            <a:r>
              <a:rPr lang="en-US" sz="2700" b="1" dirty="0">
                <a:solidFill>
                  <a:srgbClr val="FFFFFF"/>
                </a:solidFill>
                <a:latin typeface="Georgia" pitchFamily="34" charset="0"/>
                <a:ea typeface="Georgia" pitchFamily="34" charset="-122"/>
                <a:cs typeface="Georgia" pitchFamily="34" charset="-120"/>
              </a:rPr>
              <a:t>What Workforce Pell Actually Covers</a:t>
            </a:r>
            <a:endParaRPr lang="en-US" sz="2700" dirty="0"/>
          </a:p>
        </p:txBody>
      </p:sp>
      <p:sp>
        <p:nvSpPr>
          <p:cNvPr id="6" name="Text 4"/>
          <p:cNvSpPr txBox="1"/>
          <p:nvPr/>
        </p:nvSpPr>
        <p:spPr>
          <a:xfrm>
            <a:off x="548640" y="1600200"/>
            <a:ext cx="10058400" cy="457200"/>
          </a:xfrm>
          <a:prstGeom prst="rect">
            <a:avLst/>
          </a:prstGeom>
          <a:noFill/>
          <a:ln/>
        </p:spPr>
        <p:txBody>
          <a:bodyPr wrap="square" lIns="0" tIns="0" rIns="0" bIns="0" rtlCol="0" anchor="ctr"/>
          <a:lstStyle/>
          <a:p>
            <a:pPr marL="0" indent="0">
              <a:buNone/>
            </a:pPr>
            <a:r>
              <a:rPr lang="en-US" sz="1400" i="1" dirty="0">
                <a:solidFill>
                  <a:srgbClr val="C6CEE8"/>
                </a:solidFill>
                <a:latin typeface="Segoe UI" pitchFamily="34" charset="0"/>
                <a:ea typeface="Segoe UI" pitchFamily="34" charset="-122"/>
                <a:cs typeface="Segoe UI" pitchFamily="34" charset="-120"/>
              </a:rPr>
              <a:t>Real numbers, not just the headline that it exists.</a:t>
            </a:r>
            <a:endParaRPr lang="en-US" sz="1400" dirty="0"/>
          </a:p>
        </p:txBody>
      </p:sp>
      <p:sp>
        <p:nvSpPr>
          <p:cNvPr id="7" name="Shape 5"/>
          <p:cNvSpPr/>
          <p:nvPr/>
        </p:nvSpPr>
        <p:spPr>
          <a:xfrm>
            <a:off x="548640" y="2377440"/>
            <a:ext cx="3520440" cy="2286000"/>
          </a:xfrm>
          <a:prstGeom prst="rect">
            <a:avLst/>
          </a:prstGeom>
          <a:solidFill>
            <a:srgbClr val="16265E"/>
          </a:solidFill>
          <a:ln/>
        </p:spPr>
        <p:txBody>
          <a:bodyPr/>
          <a:lstStyle/>
          <a:p>
            <a:endParaRPr lang="en-US"/>
          </a:p>
        </p:txBody>
      </p:sp>
      <p:sp>
        <p:nvSpPr>
          <p:cNvPr id="8" name="Text 6"/>
          <p:cNvSpPr txBox="1"/>
          <p:nvPr/>
        </p:nvSpPr>
        <p:spPr>
          <a:xfrm>
            <a:off x="777240" y="2606040"/>
            <a:ext cx="3063240" cy="822960"/>
          </a:xfrm>
          <a:prstGeom prst="rect">
            <a:avLst/>
          </a:prstGeom>
          <a:noFill/>
          <a:ln/>
        </p:spPr>
        <p:txBody>
          <a:bodyPr wrap="square" lIns="0" tIns="0" rIns="0" bIns="0" rtlCol="0" anchor="ctr"/>
          <a:lstStyle/>
          <a:p>
            <a:pPr marL="0" indent="0">
              <a:buNone/>
            </a:pPr>
            <a:r>
              <a:rPr lang="en-US" sz="2800" b="1" dirty="0">
                <a:solidFill>
                  <a:srgbClr val="E8A020"/>
                </a:solidFill>
                <a:latin typeface="Georgia" pitchFamily="34" charset="0"/>
                <a:ea typeface="Georgia" pitchFamily="34" charset="-122"/>
                <a:cs typeface="Georgia" pitchFamily="34" charset="-120"/>
              </a:rPr>
              <a:t>Up to $4,310</a:t>
            </a:r>
            <a:endParaRPr lang="en-US" sz="2800" dirty="0"/>
          </a:p>
        </p:txBody>
      </p:sp>
      <p:sp>
        <p:nvSpPr>
          <p:cNvPr id="9" name="Text 7"/>
          <p:cNvSpPr txBox="1"/>
          <p:nvPr/>
        </p:nvSpPr>
        <p:spPr>
          <a:xfrm>
            <a:off x="777240" y="3429000"/>
            <a:ext cx="3063240" cy="1097280"/>
          </a:xfrm>
          <a:prstGeom prst="rect">
            <a:avLst/>
          </a:prstGeom>
          <a:noFill/>
          <a:ln/>
        </p:spPr>
        <p:txBody>
          <a:bodyPr wrap="square" lIns="0" tIns="0" rIns="0" bIns="0" rtlCol="0" anchor="ctr"/>
          <a:lstStyle/>
          <a:p>
            <a:pPr marL="0" indent="0">
              <a:buNone/>
            </a:pPr>
            <a:r>
              <a:rPr lang="en-US" sz="1200" dirty="0">
                <a:solidFill>
                  <a:srgbClr val="E4E9F7"/>
                </a:solidFill>
                <a:latin typeface="Segoe UI" pitchFamily="34" charset="0"/>
                <a:ea typeface="Segoe UI" pitchFamily="34" charset="-122"/>
                <a:cs typeface="Segoe UI" pitchFamily="34" charset="-120"/>
              </a:rPr>
              <a:t>per year, for eligible short-term programs (8-15 weeks, 150-599 clock hours)</a:t>
            </a:r>
            <a:endParaRPr lang="en-US" sz="1200" dirty="0"/>
          </a:p>
        </p:txBody>
      </p:sp>
      <p:sp>
        <p:nvSpPr>
          <p:cNvPr id="10" name="Shape 8"/>
          <p:cNvSpPr/>
          <p:nvPr/>
        </p:nvSpPr>
        <p:spPr>
          <a:xfrm>
            <a:off x="4343400" y="2377440"/>
            <a:ext cx="3520440" cy="2286000"/>
          </a:xfrm>
          <a:prstGeom prst="rect">
            <a:avLst/>
          </a:prstGeom>
          <a:solidFill>
            <a:srgbClr val="16265E"/>
          </a:solidFill>
          <a:ln/>
        </p:spPr>
        <p:txBody>
          <a:bodyPr/>
          <a:lstStyle/>
          <a:p>
            <a:endParaRPr lang="en-US"/>
          </a:p>
        </p:txBody>
      </p:sp>
      <p:sp>
        <p:nvSpPr>
          <p:cNvPr id="11" name="Text 9"/>
          <p:cNvSpPr txBox="1"/>
          <p:nvPr/>
        </p:nvSpPr>
        <p:spPr>
          <a:xfrm>
            <a:off x="4572000" y="2606040"/>
            <a:ext cx="3063240" cy="822960"/>
          </a:xfrm>
          <a:prstGeom prst="rect">
            <a:avLst/>
          </a:prstGeom>
          <a:noFill/>
          <a:ln/>
        </p:spPr>
        <p:txBody>
          <a:bodyPr wrap="square" lIns="0" tIns="0" rIns="0" bIns="0" rtlCol="0" anchor="ctr"/>
          <a:lstStyle/>
          <a:p>
            <a:pPr marL="0" indent="0">
              <a:buNone/>
            </a:pPr>
            <a:r>
              <a:rPr lang="en-US" sz="2800" b="1" dirty="0">
                <a:solidFill>
                  <a:srgbClr val="E8A020"/>
                </a:solidFill>
                <a:latin typeface="Georgia" pitchFamily="34" charset="0"/>
                <a:ea typeface="Georgia" pitchFamily="34" charset="-122"/>
                <a:cs typeface="Georgia" pitchFamily="34" charset="-120"/>
              </a:rPr>
              <a:t>~$2,200</a:t>
            </a:r>
            <a:endParaRPr lang="en-US" sz="2800" dirty="0"/>
          </a:p>
        </p:txBody>
      </p:sp>
      <p:sp>
        <p:nvSpPr>
          <p:cNvPr id="12" name="Text 10"/>
          <p:cNvSpPr txBox="1"/>
          <p:nvPr/>
        </p:nvSpPr>
        <p:spPr>
          <a:xfrm>
            <a:off x="4572000" y="3429000"/>
            <a:ext cx="3063240" cy="1097280"/>
          </a:xfrm>
          <a:prstGeom prst="rect">
            <a:avLst/>
          </a:prstGeom>
          <a:noFill/>
          <a:ln/>
        </p:spPr>
        <p:txBody>
          <a:bodyPr wrap="square" lIns="0" tIns="0" rIns="0" bIns="0" rtlCol="0" anchor="ctr"/>
          <a:lstStyle/>
          <a:p>
            <a:pPr marL="0" indent="0">
              <a:buNone/>
            </a:pPr>
            <a:r>
              <a:rPr lang="en-US" sz="1200" dirty="0">
                <a:solidFill>
                  <a:srgbClr val="E4E9F7"/>
                </a:solidFill>
                <a:latin typeface="Segoe UI" pitchFamily="34" charset="0"/>
                <a:ea typeface="Segoe UI" pitchFamily="34" charset="-122"/>
                <a:cs typeface="Segoe UI" pitchFamily="34" charset="-120"/>
              </a:rPr>
              <a:t>average projected award per recipient (Congressional Budget Office estimate)</a:t>
            </a:r>
            <a:endParaRPr lang="en-US" sz="1200" dirty="0"/>
          </a:p>
        </p:txBody>
      </p:sp>
      <p:sp>
        <p:nvSpPr>
          <p:cNvPr id="13" name="Shape 11"/>
          <p:cNvSpPr/>
          <p:nvPr/>
        </p:nvSpPr>
        <p:spPr>
          <a:xfrm>
            <a:off x="8138160" y="2377440"/>
            <a:ext cx="3520440" cy="2286000"/>
          </a:xfrm>
          <a:prstGeom prst="rect">
            <a:avLst/>
          </a:prstGeom>
          <a:solidFill>
            <a:srgbClr val="16265E"/>
          </a:solidFill>
          <a:ln/>
        </p:spPr>
        <p:txBody>
          <a:bodyPr/>
          <a:lstStyle/>
          <a:p>
            <a:endParaRPr lang="en-US"/>
          </a:p>
        </p:txBody>
      </p:sp>
      <p:sp>
        <p:nvSpPr>
          <p:cNvPr id="14" name="Text 12"/>
          <p:cNvSpPr txBox="1"/>
          <p:nvPr/>
        </p:nvSpPr>
        <p:spPr>
          <a:xfrm>
            <a:off x="8366760" y="2606040"/>
            <a:ext cx="3063240" cy="822960"/>
          </a:xfrm>
          <a:prstGeom prst="rect">
            <a:avLst/>
          </a:prstGeom>
          <a:noFill/>
          <a:ln/>
        </p:spPr>
        <p:txBody>
          <a:bodyPr wrap="square" lIns="0" tIns="0" rIns="0" bIns="0" rtlCol="0" anchor="ctr"/>
          <a:lstStyle/>
          <a:p>
            <a:pPr marL="0" indent="0">
              <a:buNone/>
            </a:pPr>
            <a:r>
              <a:rPr lang="en-US" sz="2800" b="1" dirty="0">
                <a:solidFill>
                  <a:srgbClr val="E8A020"/>
                </a:solidFill>
                <a:latin typeface="Georgia" pitchFamily="34" charset="0"/>
                <a:ea typeface="Georgia" pitchFamily="34" charset="-122"/>
                <a:cs typeface="Georgia" pitchFamily="34" charset="-120"/>
              </a:rPr>
              <a:t>Tuition + more</a:t>
            </a:r>
            <a:endParaRPr lang="en-US" sz="2800" dirty="0"/>
          </a:p>
        </p:txBody>
      </p:sp>
      <p:sp>
        <p:nvSpPr>
          <p:cNvPr id="15" name="Text 13"/>
          <p:cNvSpPr txBox="1"/>
          <p:nvPr/>
        </p:nvSpPr>
        <p:spPr>
          <a:xfrm>
            <a:off x="8366760" y="3429000"/>
            <a:ext cx="3063240" cy="1097280"/>
          </a:xfrm>
          <a:prstGeom prst="rect">
            <a:avLst/>
          </a:prstGeom>
          <a:noFill/>
          <a:ln/>
        </p:spPr>
        <p:txBody>
          <a:bodyPr wrap="square" lIns="0" tIns="0" rIns="0" bIns="0" rtlCol="0" anchor="ctr"/>
          <a:lstStyle/>
          <a:p>
            <a:pPr marL="0" indent="0">
              <a:buNone/>
            </a:pPr>
            <a:r>
              <a:rPr lang="en-US" sz="1200" dirty="0">
                <a:solidFill>
                  <a:srgbClr val="E4E9F7"/>
                </a:solidFill>
                <a:latin typeface="Segoe UI" pitchFamily="34" charset="0"/>
                <a:ea typeface="Segoe UI" pitchFamily="34" charset="-122"/>
                <a:cs typeface="Segoe UI" pitchFamily="34" charset="-120"/>
              </a:rPr>
              <a:t>covers tuition, books, supplies, transportation, and even housing at eligible programs</a:t>
            </a:r>
            <a:endParaRPr lang="en-US" sz="1200" dirty="0"/>
          </a:p>
        </p:txBody>
      </p:sp>
      <p:sp>
        <p:nvSpPr>
          <p:cNvPr id="16" name="Text 14"/>
          <p:cNvSpPr txBox="1"/>
          <p:nvPr/>
        </p:nvSpPr>
        <p:spPr>
          <a:xfrm>
            <a:off x="548640" y="4892040"/>
            <a:ext cx="10789920" cy="914400"/>
          </a:xfrm>
          <a:prstGeom prst="rect">
            <a:avLst/>
          </a:prstGeom>
          <a:noFill/>
          <a:ln/>
        </p:spPr>
        <p:txBody>
          <a:bodyPr wrap="square" lIns="0" tIns="0" rIns="0" bIns="0" rtlCol="0" anchor="ctr"/>
          <a:lstStyle/>
          <a:p>
            <a:pPr marL="0" indent="0">
              <a:lnSpc>
                <a:spcPct val="120000"/>
              </a:lnSpc>
              <a:buNone/>
            </a:pPr>
            <a:r>
              <a:rPr lang="en-US" sz="1300" dirty="0">
                <a:solidFill>
                  <a:srgbClr val="E4E9F7"/>
                </a:solidFill>
                <a:latin typeface="Segoe UI" pitchFamily="34" charset="0"/>
                <a:ea typeface="Segoe UI" pitchFamily="34" charset="-122"/>
                <a:cs typeface="Segoe UI" pitchFamily="34" charset="-120"/>
              </a:rPr>
              <a:t>What this means for your Certifications pillar: a student can now enroll in your Pell-funded short-term credential program without your institution discounting tuition or the family covering it out of pocket — as long as your program is state-approved and meets the outcome standards.</a:t>
            </a:r>
            <a:endParaRPr lang="en-US" sz="1300" dirty="0"/>
          </a:p>
        </p:txBody>
      </p:sp>
      <p:sp>
        <p:nvSpPr>
          <p:cNvPr id="17" name="Text 15"/>
          <p:cNvSpPr txBox="1"/>
          <p:nvPr/>
        </p:nvSpPr>
        <p:spPr>
          <a:xfrm>
            <a:off x="548640" y="6035040"/>
            <a:ext cx="10789920" cy="274320"/>
          </a:xfrm>
          <a:prstGeom prst="rect">
            <a:avLst/>
          </a:prstGeom>
          <a:noFill/>
          <a:ln/>
        </p:spPr>
        <p:txBody>
          <a:bodyPr wrap="square" lIns="0" tIns="0" rIns="0" bIns="0" rtlCol="0" anchor="ctr"/>
          <a:lstStyle/>
          <a:p>
            <a:pPr marL="0" indent="0">
              <a:buNone/>
            </a:pPr>
            <a:r>
              <a:rPr lang="en-US" sz="900" i="1" dirty="0">
                <a:solidFill>
                  <a:srgbClr val="9BA8C9"/>
                </a:solidFill>
                <a:latin typeface="Segoe UI" pitchFamily="34" charset="0"/>
                <a:ea typeface="Segoe UI" pitchFamily="34" charset="-122"/>
                <a:cs typeface="Segoe UI" pitchFamily="34" charset="-120"/>
              </a:rPr>
              <a:t>Sources: Annie E. Casey Foundation (2026); Congressional Budget Office estimate via UPCEA analysis of Workforce Pell negotiated rulemaking (2026)</a:t>
            </a:r>
            <a:endParaRPr lang="en-US" sz="900" dirty="0"/>
          </a:p>
        </p:txBody>
      </p:sp>
      <p:sp>
        <p:nvSpPr>
          <p:cNvPr id="18" name="Text 1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9BA8C9"/>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19" name="Text 1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9BA8C9"/>
                </a:solidFill>
                <a:latin typeface="Segoe UI" pitchFamily="34" charset="0"/>
                <a:ea typeface="Segoe UI" pitchFamily="34" charset="-122"/>
                <a:cs typeface="Segoe U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6FB"/>
        </a:solidFill>
        <a:effectLst/>
      </p:bgPr>
    </p:bg>
    <p:spTree>
      <p:nvGrpSpPr>
        <p:cNvPr id="1" name=""/>
        <p:cNvGrpSpPr/>
        <p:nvPr/>
      </p:nvGrpSpPr>
      <p:grpSpPr>
        <a:xfrm>
          <a:off x="0" y="0"/>
          <a:ext cx="0" cy="0"/>
          <a:chOff x="0" y="0"/>
          <a:chExt cx="0" cy="0"/>
        </a:xfrm>
      </p:grpSpPr>
      <p:sp>
        <p:nvSpPr>
          <p:cNvPr id="2" name="Shape 0"/>
          <p:cNvSpPr/>
          <p:nvPr/>
        </p:nvSpPr>
        <p:spPr>
          <a:xfrm>
            <a:off x="548640" y="457200"/>
            <a:ext cx="2286000" cy="310896"/>
          </a:xfrm>
          <a:prstGeom prst="rect">
            <a:avLst/>
          </a:prstGeom>
          <a:solidFill>
            <a:srgbClr val="0D1B4B"/>
          </a:solidFill>
          <a:ln/>
        </p:spPr>
        <p:txBody>
          <a:bodyPr/>
          <a:lstStyle/>
          <a:p>
            <a:endParaRPr lang="en-US"/>
          </a:p>
        </p:txBody>
      </p:sp>
      <p:sp>
        <p:nvSpPr>
          <p:cNvPr id="3" name="Text 1"/>
          <p:cNvSpPr txBox="1"/>
          <p:nvPr/>
        </p:nvSpPr>
        <p:spPr>
          <a:xfrm>
            <a:off x="548640" y="448056"/>
            <a:ext cx="228600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PROOF, NOT THEORY</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Case Evidence: Bloom Trail High School</a:t>
            </a:r>
            <a:endParaRPr lang="en-US" sz="2800" dirty="0"/>
          </a:p>
        </p:txBody>
      </p:sp>
      <p:sp>
        <p:nvSpPr>
          <p:cNvPr id="5" name="Text 3"/>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These aren't elite schools. These are Title I schools. The framework works.</a:t>
            </a:r>
            <a:endParaRPr lang="en-US" sz="1400" dirty="0"/>
          </a:p>
        </p:txBody>
      </p:sp>
      <p:sp>
        <p:nvSpPr>
          <p:cNvPr id="6" name="Shape 4"/>
          <p:cNvSpPr/>
          <p:nvPr/>
        </p:nvSpPr>
        <p:spPr>
          <a:xfrm>
            <a:off x="1737360" y="2194560"/>
            <a:ext cx="4206240" cy="3794760"/>
          </a:xfrm>
          <a:prstGeom prst="roundRect">
            <a:avLst>
              <a:gd name="adj" fmla="val 964"/>
            </a:avLst>
          </a:prstGeom>
          <a:solidFill>
            <a:srgbClr val="FFFFFF"/>
          </a:solidFill>
          <a:ln w="19050">
            <a:solidFill>
              <a:srgbClr val="2A5FA0"/>
            </a:solidFill>
            <a:prstDash val="solid"/>
          </a:ln>
        </p:spPr>
        <p:txBody>
          <a:bodyPr/>
          <a:lstStyle/>
          <a:p>
            <a:endParaRPr lang="en-US"/>
          </a:p>
        </p:txBody>
      </p:sp>
      <p:sp>
        <p:nvSpPr>
          <p:cNvPr id="7" name="Shape 5"/>
          <p:cNvSpPr/>
          <p:nvPr/>
        </p:nvSpPr>
        <p:spPr>
          <a:xfrm>
            <a:off x="2057400" y="2468880"/>
            <a:ext cx="548640" cy="548640"/>
          </a:xfrm>
          <a:prstGeom prst="ellipse">
            <a:avLst/>
          </a:prstGeom>
          <a:solidFill>
            <a:srgbClr val="2A5FA0"/>
          </a:solidFill>
          <a:ln/>
        </p:spPr>
        <p:txBody>
          <a:bodyPr/>
          <a:lstStyle/>
          <a:p>
            <a:endParaRPr lang="en-US"/>
          </a:p>
        </p:txBody>
      </p:sp>
      <p:pic>
        <p:nvPicPr>
          <p:cNvPr id="8" name="Image 0" descr="/home/claude/icons/icon_trophy_FFFFFF.png"/>
          <p:cNvPicPr>
            <a:picLocks noChangeAspect="1"/>
          </p:cNvPicPr>
          <p:nvPr/>
        </p:nvPicPr>
        <p:blipFill>
          <a:blip r:embed="rId3"/>
          <a:stretch>
            <a:fillRect/>
          </a:stretch>
        </p:blipFill>
        <p:spPr>
          <a:xfrm>
            <a:off x="2194560" y="2606040"/>
            <a:ext cx="274320" cy="274320"/>
          </a:xfrm>
          <a:prstGeom prst="rect">
            <a:avLst/>
          </a:prstGeom>
        </p:spPr>
      </p:pic>
      <p:sp>
        <p:nvSpPr>
          <p:cNvPr id="9" name="Text 6"/>
          <p:cNvSpPr txBox="1"/>
          <p:nvPr/>
        </p:nvSpPr>
        <p:spPr>
          <a:xfrm>
            <a:off x="2057400" y="3154680"/>
            <a:ext cx="3566160" cy="640080"/>
          </a:xfrm>
          <a:prstGeom prst="rect">
            <a:avLst/>
          </a:prstGeom>
          <a:noFill/>
          <a:ln/>
        </p:spPr>
        <p:txBody>
          <a:bodyPr wrap="square" lIns="0" tIns="0" rIns="0" bIns="0" rtlCol="0" anchor="ctr"/>
          <a:lstStyle/>
          <a:p>
            <a:pPr marL="0" indent="0">
              <a:buNone/>
            </a:pPr>
            <a:r>
              <a:rPr lang="en-US" sz="1800" b="1" dirty="0">
                <a:solidFill>
                  <a:srgbClr val="0D1B4B"/>
                </a:solidFill>
                <a:latin typeface="Georgia" pitchFamily="34" charset="0"/>
                <a:ea typeface="Georgia" pitchFamily="34" charset="-122"/>
                <a:cs typeface="Georgia" pitchFamily="34" charset="-120"/>
              </a:rPr>
              <a:t>Half Cap Academic Recognition</a:t>
            </a:r>
            <a:endParaRPr lang="en-US" sz="1800" dirty="0"/>
          </a:p>
        </p:txBody>
      </p:sp>
      <p:sp>
        <p:nvSpPr>
          <p:cNvPr id="10" name="Text 7"/>
          <p:cNvSpPr txBox="1"/>
          <p:nvPr/>
        </p:nvSpPr>
        <p:spPr>
          <a:xfrm>
            <a:off x="2057400" y="3794760"/>
            <a:ext cx="3566160" cy="105156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A recognition program for every student who passed all their courses. Proof that motivation is infrastructure, not inspiration.</a:t>
            </a:r>
            <a:endParaRPr lang="en-US" sz="1300" dirty="0"/>
          </a:p>
        </p:txBody>
      </p:sp>
      <p:sp>
        <p:nvSpPr>
          <p:cNvPr id="11" name="Shape 8"/>
          <p:cNvSpPr/>
          <p:nvPr/>
        </p:nvSpPr>
        <p:spPr>
          <a:xfrm>
            <a:off x="2057400" y="4892040"/>
            <a:ext cx="3566160" cy="18288"/>
          </a:xfrm>
          <a:prstGeom prst="rect">
            <a:avLst/>
          </a:prstGeom>
          <a:solidFill>
            <a:srgbClr val="F4F6FB"/>
          </a:solidFill>
          <a:ln/>
        </p:spPr>
        <p:txBody>
          <a:bodyPr/>
          <a:lstStyle/>
          <a:p>
            <a:endParaRPr lang="en-US"/>
          </a:p>
        </p:txBody>
      </p:sp>
      <p:sp>
        <p:nvSpPr>
          <p:cNvPr id="12" name="Text 9"/>
          <p:cNvSpPr txBox="1"/>
          <p:nvPr/>
        </p:nvSpPr>
        <p:spPr>
          <a:xfrm>
            <a:off x="2057400" y="5029200"/>
            <a:ext cx="1737360" cy="548640"/>
          </a:xfrm>
          <a:prstGeom prst="rect">
            <a:avLst/>
          </a:prstGeom>
          <a:noFill/>
          <a:ln/>
        </p:spPr>
        <p:txBody>
          <a:bodyPr wrap="square" lIns="0" tIns="0" rIns="0" bIns="0" rtlCol="0" anchor="ctr"/>
          <a:lstStyle/>
          <a:p>
            <a:pPr marL="0" indent="0">
              <a:buNone/>
            </a:pPr>
            <a:r>
              <a:rPr lang="en-US" sz="2600" b="1" dirty="0">
                <a:solidFill>
                  <a:srgbClr val="2A5FA0"/>
                </a:solidFill>
                <a:latin typeface="Georgia" pitchFamily="34" charset="0"/>
                <a:ea typeface="Georgia" pitchFamily="34" charset="-122"/>
                <a:cs typeface="Georgia" pitchFamily="34" charset="-120"/>
              </a:rPr>
              <a:t>$2,418</a:t>
            </a:r>
            <a:endParaRPr lang="en-US" sz="2600" dirty="0"/>
          </a:p>
        </p:txBody>
      </p:sp>
      <p:sp>
        <p:nvSpPr>
          <p:cNvPr id="13" name="Text 10"/>
          <p:cNvSpPr txBox="1"/>
          <p:nvPr/>
        </p:nvSpPr>
        <p:spPr>
          <a:xfrm>
            <a:off x="3703320" y="5138928"/>
            <a:ext cx="1920240" cy="457200"/>
          </a:xfrm>
          <a:prstGeom prst="rect">
            <a:avLst/>
          </a:prstGeom>
          <a:noFill/>
          <a:ln/>
        </p:spPr>
        <p:txBody>
          <a:bodyPr wrap="square" lIns="0" tIns="0" rIns="0" bIns="0" rtlCol="0" anchor="ctr"/>
          <a:lstStyle/>
          <a:p>
            <a:pPr marL="0" indent="0">
              <a:buNone/>
            </a:pPr>
            <a:r>
              <a:rPr lang="en-US" sz="1100" dirty="0">
                <a:solidFill>
                  <a:srgbClr val="64748B"/>
                </a:solidFill>
                <a:latin typeface="Segoe UI" pitchFamily="34" charset="0"/>
                <a:ea typeface="Segoe UI" pitchFamily="34" charset="-122"/>
                <a:cs typeface="Segoe UI" pitchFamily="34" charset="-120"/>
              </a:rPr>
              <a:t>total program budget</a:t>
            </a:r>
            <a:endParaRPr lang="en-US" sz="1100" dirty="0"/>
          </a:p>
        </p:txBody>
      </p:sp>
      <p:sp>
        <p:nvSpPr>
          <p:cNvPr id="14" name="Shape 11"/>
          <p:cNvSpPr/>
          <p:nvPr/>
        </p:nvSpPr>
        <p:spPr>
          <a:xfrm>
            <a:off x="6309360" y="2194560"/>
            <a:ext cx="4206240" cy="3794760"/>
          </a:xfrm>
          <a:prstGeom prst="roundRect">
            <a:avLst>
              <a:gd name="adj" fmla="val 964"/>
            </a:avLst>
          </a:prstGeom>
          <a:solidFill>
            <a:srgbClr val="FFFFFF"/>
          </a:solidFill>
          <a:ln w="19050">
            <a:solidFill>
              <a:srgbClr val="C0392B"/>
            </a:solidFill>
            <a:prstDash val="solid"/>
          </a:ln>
        </p:spPr>
        <p:txBody>
          <a:bodyPr/>
          <a:lstStyle/>
          <a:p>
            <a:endParaRPr lang="en-US"/>
          </a:p>
        </p:txBody>
      </p:sp>
      <p:sp>
        <p:nvSpPr>
          <p:cNvPr id="15" name="Shape 12"/>
          <p:cNvSpPr/>
          <p:nvPr/>
        </p:nvSpPr>
        <p:spPr>
          <a:xfrm>
            <a:off x="6629400" y="2468880"/>
            <a:ext cx="548640" cy="548640"/>
          </a:xfrm>
          <a:prstGeom prst="ellipse">
            <a:avLst/>
          </a:prstGeom>
          <a:solidFill>
            <a:srgbClr val="C0392B"/>
          </a:solidFill>
          <a:ln/>
        </p:spPr>
        <p:txBody>
          <a:bodyPr/>
          <a:lstStyle/>
          <a:p>
            <a:endParaRPr lang="en-US"/>
          </a:p>
        </p:txBody>
      </p:sp>
      <p:pic>
        <p:nvPicPr>
          <p:cNvPr id="16" name="Image 1" descr="/home/claude/icons/icon_briefcase_FFFFFF.png"/>
          <p:cNvPicPr>
            <a:picLocks noChangeAspect="1"/>
          </p:cNvPicPr>
          <p:nvPr/>
        </p:nvPicPr>
        <p:blipFill>
          <a:blip r:embed="rId4"/>
          <a:stretch>
            <a:fillRect/>
          </a:stretch>
        </p:blipFill>
        <p:spPr>
          <a:xfrm>
            <a:off x="6766560" y="2606040"/>
            <a:ext cx="274320" cy="274320"/>
          </a:xfrm>
          <a:prstGeom prst="rect">
            <a:avLst/>
          </a:prstGeom>
        </p:spPr>
      </p:pic>
      <p:sp>
        <p:nvSpPr>
          <p:cNvPr id="17" name="Text 13"/>
          <p:cNvSpPr txBox="1"/>
          <p:nvPr/>
        </p:nvSpPr>
        <p:spPr>
          <a:xfrm>
            <a:off x="6629400" y="3154680"/>
            <a:ext cx="3566160" cy="640080"/>
          </a:xfrm>
          <a:prstGeom prst="rect">
            <a:avLst/>
          </a:prstGeom>
          <a:noFill/>
          <a:ln/>
        </p:spPr>
        <p:txBody>
          <a:bodyPr wrap="square" lIns="0" tIns="0" rIns="0" bIns="0" rtlCol="0" anchor="ctr"/>
          <a:lstStyle/>
          <a:p>
            <a:pPr marL="0" indent="0">
              <a:buNone/>
            </a:pPr>
            <a:r>
              <a:rPr lang="en-US" sz="1800" b="1" dirty="0">
                <a:solidFill>
                  <a:srgbClr val="0D1B4B"/>
                </a:solidFill>
                <a:latin typeface="Georgia" pitchFamily="34" charset="0"/>
                <a:ea typeface="Georgia" pitchFamily="34" charset="-122"/>
                <a:cs typeface="Georgia" pitchFamily="34" charset="-120"/>
              </a:rPr>
              <a:t>METT Grant Pathways</a:t>
            </a:r>
            <a:endParaRPr lang="en-US" sz="1800" dirty="0"/>
          </a:p>
        </p:txBody>
      </p:sp>
      <p:sp>
        <p:nvSpPr>
          <p:cNvPr id="18" name="Text 14"/>
          <p:cNvSpPr txBox="1"/>
          <p:nvPr/>
        </p:nvSpPr>
        <p:spPr>
          <a:xfrm>
            <a:off x="6629400" y="3794760"/>
            <a:ext cx="3566160" cy="105156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Each pathway mapped to a credential endpoint, not just a course — HVAC, Welding, Woods, and Engineering.</a:t>
            </a:r>
            <a:endParaRPr lang="en-US" sz="1300" dirty="0"/>
          </a:p>
        </p:txBody>
      </p:sp>
      <p:sp>
        <p:nvSpPr>
          <p:cNvPr id="19" name="Shape 15"/>
          <p:cNvSpPr/>
          <p:nvPr/>
        </p:nvSpPr>
        <p:spPr>
          <a:xfrm>
            <a:off x="6629400" y="4892040"/>
            <a:ext cx="3566160" cy="18288"/>
          </a:xfrm>
          <a:prstGeom prst="rect">
            <a:avLst/>
          </a:prstGeom>
          <a:solidFill>
            <a:srgbClr val="F4F6FB"/>
          </a:solidFill>
          <a:ln/>
        </p:spPr>
        <p:txBody>
          <a:bodyPr/>
          <a:lstStyle/>
          <a:p>
            <a:endParaRPr lang="en-US"/>
          </a:p>
        </p:txBody>
      </p:sp>
      <p:sp>
        <p:nvSpPr>
          <p:cNvPr id="20" name="Text 16"/>
          <p:cNvSpPr txBox="1"/>
          <p:nvPr/>
        </p:nvSpPr>
        <p:spPr>
          <a:xfrm>
            <a:off x="6629400" y="5029200"/>
            <a:ext cx="1737360" cy="548640"/>
          </a:xfrm>
          <a:prstGeom prst="rect">
            <a:avLst/>
          </a:prstGeom>
          <a:noFill/>
          <a:ln/>
        </p:spPr>
        <p:txBody>
          <a:bodyPr wrap="square" lIns="0" tIns="0" rIns="0" bIns="0" rtlCol="0" anchor="ctr"/>
          <a:lstStyle/>
          <a:p>
            <a:pPr marL="0" indent="0">
              <a:buNone/>
            </a:pPr>
            <a:r>
              <a:rPr lang="en-US" sz="2600" b="1" dirty="0">
                <a:solidFill>
                  <a:srgbClr val="C0392B"/>
                </a:solidFill>
                <a:latin typeface="Georgia" pitchFamily="34" charset="0"/>
                <a:ea typeface="Georgia" pitchFamily="34" charset="-122"/>
                <a:cs typeface="Georgia" pitchFamily="34" charset="-120"/>
              </a:rPr>
              <a:t>4</a:t>
            </a:r>
            <a:endParaRPr lang="en-US" sz="2600" dirty="0"/>
          </a:p>
        </p:txBody>
      </p:sp>
      <p:sp>
        <p:nvSpPr>
          <p:cNvPr id="21" name="Text 17"/>
          <p:cNvSpPr txBox="1"/>
          <p:nvPr/>
        </p:nvSpPr>
        <p:spPr>
          <a:xfrm>
            <a:off x="8275320" y="5138928"/>
            <a:ext cx="1920240" cy="457200"/>
          </a:xfrm>
          <a:prstGeom prst="rect">
            <a:avLst/>
          </a:prstGeom>
          <a:noFill/>
          <a:ln/>
        </p:spPr>
        <p:txBody>
          <a:bodyPr wrap="square" lIns="0" tIns="0" rIns="0" bIns="0" rtlCol="0" anchor="ctr"/>
          <a:lstStyle/>
          <a:p>
            <a:pPr marL="0" indent="0">
              <a:buNone/>
            </a:pPr>
            <a:r>
              <a:rPr lang="en-US" sz="1100" dirty="0">
                <a:solidFill>
                  <a:srgbClr val="64748B"/>
                </a:solidFill>
                <a:latin typeface="Segoe UI" pitchFamily="34" charset="0"/>
                <a:ea typeface="Segoe UI" pitchFamily="34" charset="-122"/>
                <a:cs typeface="Segoe UI" pitchFamily="34" charset="-120"/>
              </a:rPr>
              <a:t>credential-mapped pathways</a:t>
            </a:r>
            <a:endParaRPr lang="en-US" sz="1100" dirty="0"/>
          </a:p>
        </p:txBody>
      </p:sp>
      <p:sp>
        <p:nvSpPr>
          <p:cNvPr id="22" name="Text 18"/>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3" name="Text 19"/>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2377440" cy="310896"/>
          </a:xfrm>
          <a:prstGeom prst="rect">
            <a:avLst/>
          </a:prstGeom>
          <a:solidFill>
            <a:srgbClr val="0D1B4B"/>
          </a:solidFill>
          <a:ln/>
        </p:spPr>
        <p:txBody>
          <a:bodyPr/>
          <a:lstStyle/>
          <a:p>
            <a:endParaRPr lang="en-US"/>
          </a:p>
        </p:txBody>
      </p:sp>
      <p:sp>
        <p:nvSpPr>
          <p:cNvPr id="3" name="Text 1"/>
          <p:cNvSpPr txBox="1"/>
          <p:nvPr/>
        </p:nvSpPr>
        <p:spPr>
          <a:xfrm>
            <a:off x="548640" y="448056"/>
            <a:ext cx="23774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PUTTING IT TOGETHER</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How the Four Pillars Close the Gap</a:t>
            </a:r>
            <a:endParaRPr lang="en-US" sz="2800" dirty="0"/>
          </a:p>
        </p:txBody>
      </p:sp>
      <p:sp>
        <p:nvSpPr>
          <p:cNvPr id="5" name="Text 3"/>
          <p:cNvSpPr txBox="1"/>
          <p:nvPr/>
        </p:nvSpPr>
        <p:spPr>
          <a:xfrm>
            <a:off x="548640" y="1508760"/>
            <a:ext cx="1078992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No single pillar closes a 23-point completion gap alone. Together, they attack it from four directions at once.</a:t>
            </a:r>
            <a:endParaRPr lang="en-US" sz="1400" dirty="0"/>
          </a:p>
        </p:txBody>
      </p:sp>
      <p:sp>
        <p:nvSpPr>
          <p:cNvPr id="6" name="Shape 4"/>
          <p:cNvSpPr/>
          <p:nvPr/>
        </p:nvSpPr>
        <p:spPr>
          <a:xfrm>
            <a:off x="1577340" y="2148840"/>
            <a:ext cx="640080" cy="640080"/>
          </a:xfrm>
          <a:prstGeom prst="ellipse">
            <a:avLst/>
          </a:prstGeom>
          <a:solidFill>
            <a:srgbClr val="E8A020"/>
          </a:solidFill>
          <a:ln/>
        </p:spPr>
        <p:txBody>
          <a:bodyPr/>
          <a:lstStyle/>
          <a:p>
            <a:endParaRPr lang="en-US"/>
          </a:p>
        </p:txBody>
      </p:sp>
      <p:pic>
        <p:nvPicPr>
          <p:cNvPr id="7" name="Image 0" descr="/home/claude/icons/icon_cert_FFFFFF.png"/>
          <p:cNvPicPr>
            <a:picLocks noChangeAspect="1"/>
          </p:cNvPicPr>
          <p:nvPr/>
        </p:nvPicPr>
        <p:blipFill>
          <a:blip r:embed="rId3"/>
          <a:stretch>
            <a:fillRect/>
          </a:stretch>
        </p:blipFill>
        <p:spPr>
          <a:xfrm>
            <a:off x="1723644" y="2295144"/>
            <a:ext cx="347472" cy="347472"/>
          </a:xfrm>
          <a:prstGeom prst="rect">
            <a:avLst/>
          </a:prstGeom>
        </p:spPr>
      </p:pic>
      <p:sp>
        <p:nvSpPr>
          <p:cNvPr id="8" name="Text 5"/>
          <p:cNvSpPr txBox="1"/>
          <p:nvPr/>
        </p:nvSpPr>
        <p:spPr>
          <a:xfrm>
            <a:off x="548640" y="2880360"/>
            <a:ext cx="2697480" cy="320040"/>
          </a:xfrm>
          <a:prstGeom prst="rect">
            <a:avLst/>
          </a:prstGeom>
          <a:noFill/>
          <a:ln/>
        </p:spPr>
        <p:txBody>
          <a:bodyPr wrap="square" lIns="0" tIns="0" rIns="0" bIns="0" rtlCol="0" anchor="ctr"/>
          <a:lstStyle/>
          <a:p>
            <a:pPr marL="0" indent="0" algn="ctr">
              <a:buNone/>
            </a:pPr>
            <a:r>
              <a:rPr lang="en-US" sz="1350" b="1" dirty="0">
                <a:solidFill>
                  <a:srgbClr val="0D1B4B"/>
                </a:solidFill>
                <a:latin typeface="Georgia" pitchFamily="34" charset="0"/>
                <a:ea typeface="Georgia" pitchFamily="34" charset="-122"/>
                <a:cs typeface="Georgia" pitchFamily="34" charset="-120"/>
              </a:rPr>
              <a:t>Certifications</a:t>
            </a:r>
            <a:endParaRPr lang="en-US" sz="1350" dirty="0"/>
          </a:p>
        </p:txBody>
      </p:sp>
      <p:sp>
        <p:nvSpPr>
          <p:cNvPr id="9" name="Text 6"/>
          <p:cNvSpPr txBox="1"/>
          <p:nvPr/>
        </p:nvSpPr>
        <p:spPr>
          <a:xfrm>
            <a:off x="548640" y="3182112"/>
            <a:ext cx="2697480" cy="274320"/>
          </a:xfrm>
          <a:prstGeom prst="rect">
            <a:avLst/>
          </a:prstGeom>
          <a:noFill/>
          <a:ln/>
        </p:spPr>
        <p:txBody>
          <a:bodyPr wrap="square" lIns="0" tIns="0" rIns="0" bIns="0" rtlCol="0" anchor="ctr"/>
          <a:lstStyle/>
          <a:p>
            <a:pPr marL="0" indent="0" algn="ctr">
              <a:buNone/>
            </a:pPr>
            <a:r>
              <a:rPr lang="en-US" sz="950" b="1" dirty="0">
                <a:solidFill>
                  <a:srgbClr val="E8A020"/>
                </a:solidFill>
                <a:latin typeface="Segoe UI" pitchFamily="34" charset="0"/>
                <a:ea typeface="Segoe UI" pitchFamily="34" charset="-122"/>
                <a:cs typeface="Segoe UI" pitchFamily="34" charset="-120"/>
              </a:rPr>
              <a:t>Targets the STEM gap (8% → 22%)</a:t>
            </a:r>
            <a:endParaRPr lang="en-US" sz="950" dirty="0"/>
          </a:p>
        </p:txBody>
      </p:sp>
      <p:sp>
        <p:nvSpPr>
          <p:cNvPr id="10" name="Shape 7"/>
          <p:cNvSpPr/>
          <p:nvPr/>
        </p:nvSpPr>
        <p:spPr>
          <a:xfrm>
            <a:off x="548640" y="3520440"/>
            <a:ext cx="2697480" cy="1463040"/>
          </a:xfrm>
          <a:prstGeom prst="rect">
            <a:avLst/>
          </a:prstGeom>
          <a:solidFill>
            <a:srgbClr val="F4F6FB"/>
          </a:solidFill>
          <a:ln/>
        </p:spPr>
        <p:txBody>
          <a:bodyPr/>
          <a:lstStyle/>
          <a:p>
            <a:endParaRPr lang="en-US"/>
          </a:p>
        </p:txBody>
      </p:sp>
      <p:sp>
        <p:nvSpPr>
          <p:cNvPr id="11" name="Text 8"/>
          <p:cNvSpPr txBox="1"/>
          <p:nvPr/>
        </p:nvSpPr>
        <p:spPr>
          <a:xfrm>
            <a:off x="685800" y="3639312"/>
            <a:ext cx="2423160" cy="1234440"/>
          </a:xfrm>
          <a:prstGeom prst="rect">
            <a:avLst/>
          </a:prstGeom>
          <a:noFill/>
          <a:ln/>
        </p:spPr>
        <p:txBody>
          <a:bodyPr wrap="square" lIns="0" tIns="0" rIns="0" bIns="0" rtlCol="0" anchor="t"/>
          <a:lstStyle/>
          <a:p>
            <a:pPr marL="0" indent="0" algn="ctr">
              <a:buNone/>
            </a:pPr>
            <a:r>
              <a:rPr lang="en-US" sz="1000" dirty="0">
                <a:solidFill>
                  <a:srgbClr val="1E293B"/>
                </a:solidFill>
                <a:latin typeface="Segoe UI" pitchFamily="34" charset="0"/>
                <a:ea typeface="Segoe UI" pitchFamily="34" charset="-122"/>
                <a:cs typeface="Segoe UI" pitchFamily="34" charset="-120"/>
              </a:rPr>
              <a:t>Industry certs are concentrated in technical/STEM fields — giving students a STEM-equivalent credential without needing a 4-year STEM degree.</a:t>
            </a:r>
            <a:endParaRPr lang="en-US" sz="1000" dirty="0"/>
          </a:p>
        </p:txBody>
      </p:sp>
      <p:pic>
        <p:nvPicPr>
          <p:cNvPr id="12" name="Image 1" descr="/home/claude/icons/icon_arrow_0D1B4B.png"/>
          <p:cNvPicPr>
            <a:picLocks noChangeAspect="1"/>
          </p:cNvPicPr>
          <p:nvPr/>
        </p:nvPicPr>
        <p:blipFill>
          <a:blip r:embed="rId4"/>
          <a:stretch>
            <a:fillRect/>
          </a:stretch>
        </p:blipFill>
        <p:spPr>
          <a:xfrm>
            <a:off x="3250692" y="2286000"/>
            <a:ext cx="155448" cy="155448"/>
          </a:xfrm>
          <a:prstGeom prst="rect">
            <a:avLst/>
          </a:prstGeom>
        </p:spPr>
      </p:pic>
      <p:sp>
        <p:nvSpPr>
          <p:cNvPr id="13" name="Shape 9"/>
          <p:cNvSpPr/>
          <p:nvPr/>
        </p:nvSpPr>
        <p:spPr>
          <a:xfrm>
            <a:off x="4411980" y="2148840"/>
            <a:ext cx="640080" cy="640080"/>
          </a:xfrm>
          <a:prstGeom prst="ellipse">
            <a:avLst/>
          </a:prstGeom>
          <a:solidFill>
            <a:srgbClr val="2A5FA0"/>
          </a:solidFill>
          <a:ln/>
        </p:spPr>
        <p:txBody>
          <a:bodyPr/>
          <a:lstStyle/>
          <a:p>
            <a:endParaRPr lang="en-US"/>
          </a:p>
        </p:txBody>
      </p:sp>
      <p:pic>
        <p:nvPicPr>
          <p:cNvPr id="14" name="Image 2" descr="/home/claude/icons/icon_gradcap_FFFFFF.png"/>
          <p:cNvPicPr>
            <a:picLocks noChangeAspect="1"/>
          </p:cNvPicPr>
          <p:nvPr/>
        </p:nvPicPr>
        <p:blipFill>
          <a:blip r:embed="rId5"/>
          <a:stretch>
            <a:fillRect/>
          </a:stretch>
        </p:blipFill>
        <p:spPr>
          <a:xfrm>
            <a:off x="4558284" y="2295144"/>
            <a:ext cx="347472" cy="347472"/>
          </a:xfrm>
          <a:prstGeom prst="rect">
            <a:avLst/>
          </a:prstGeom>
        </p:spPr>
      </p:pic>
      <p:sp>
        <p:nvSpPr>
          <p:cNvPr id="15" name="Text 10"/>
          <p:cNvSpPr txBox="1"/>
          <p:nvPr/>
        </p:nvSpPr>
        <p:spPr>
          <a:xfrm>
            <a:off x="3383280" y="2880360"/>
            <a:ext cx="2697480" cy="320040"/>
          </a:xfrm>
          <a:prstGeom prst="rect">
            <a:avLst/>
          </a:prstGeom>
          <a:noFill/>
          <a:ln/>
        </p:spPr>
        <p:txBody>
          <a:bodyPr wrap="square" lIns="0" tIns="0" rIns="0" bIns="0" rtlCol="0" anchor="ctr"/>
          <a:lstStyle/>
          <a:p>
            <a:pPr marL="0" indent="0" algn="ctr">
              <a:buNone/>
            </a:pPr>
            <a:r>
              <a:rPr lang="en-US" sz="1350" b="1" dirty="0">
                <a:solidFill>
                  <a:srgbClr val="0D1B4B"/>
                </a:solidFill>
                <a:latin typeface="Georgia" pitchFamily="34" charset="0"/>
                <a:ea typeface="Georgia" pitchFamily="34" charset="-122"/>
                <a:cs typeface="Georgia" pitchFamily="34" charset="-120"/>
              </a:rPr>
              <a:t>Dual Credit</a:t>
            </a:r>
            <a:endParaRPr lang="en-US" sz="1350" dirty="0"/>
          </a:p>
        </p:txBody>
      </p:sp>
      <p:sp>
        <p:nvSpPr>
          <p:cNvPr id="16" name="Text 11"/>
          <p:cNvSpPr txBox="1"/>
          <p:nvPr/>
        </p:nvSpPr>
        <p:spPr>
          <a:xfrm>
            <a:off x="3383280" y="3182112"/>
            <a:ext cx="2697480" cy="274320"/>
          </a:xfrm>
          <a:prstGeom prst="rect">
            <a:avLst/>
          </a:prstGeom>
          <a:noFill/>
          <a:ln/>
        </p:spPr>
        <p:txBody>
          <a:bodyPr wrap="square" lIns="0" tIns="0" rIns="0" bIns="0" rtlCol="0" anchor="ctr"/>
          <a:lstStyle/>
          <a:p>
            <a:pPr marL="0" indent="0" algn="ctr">
              <a:buNone/>
            </a:pPr>
            <a:r>
              <a:rPr lang="en-US" sz="950" b="1" dirty="0">
                <a:solidFill>
                  <a:srgbClr val="2A5FA0"/>
                </a:solidFill>
                <a:latin typeface="Segoe UI" pitchFamily="34" charset="0"/>
                <a:ea typeface="Segoe UI" pitchFamily="34" charset="-122"/>
                <a:cs typeface="Segoe UI" pitchFamily="34" charset="-120"/>
              </a:rPr>
              <a:t>Targets the completion gap (25% → 59%)</a:t>
            </a:r>
            <a:endParaRPr lang="en-US" sz="950" dirty="0"/>
          </a:p>
        </p:txBody>
      </p:sp>
      <p:sp>
        <p:nvSpPr>
          <p:cNvPr id="17" name="Shape 12"/>
          <p:cNvSpPr/>
          <p:nvPr/>
        </p:nvSpPr>
        <p:spPr>
          <a:xfrm>
            <a:off x="3383280" y="3520440"/>
            <a:ext cx="2697480" cy="1463040"/>
          </a:xfrm>
          <a:prstGeom prst="rect">
            <a:avLst/>
          </a:prstGeom>
          <a:solidFill>
            <a:srgbClr val="F4F6FB"/>
          </a:solidFill>
          <a:ln/>
        </p:spPr>
        <p:txBody>
          <a:bodyPr/>
          <a:lstStyle/>
          <a:p>
            <a:endParaRPr lang="en-US"/>
          </a:p>
        </p:txBody>
      </p:sp>
      <p:sp>
        <p:nvSpPr>
          <p:cNvPr id="18" name="Text 13"/>
          <p:cNvSpPr txBox="1"/>
          <p:nvPr/>
        </p:nvSpPr>
        <p:spPr>
          <a:xfrm>
            <a:off x="3520440" y="3639312"/>
            <a:ext cx="2423160" cy="1234440"/>
          </a:xfrm>
          <a:prstGeom prst="rect">
            <a:avLst/>
          </a:prstGeom>
          <a:noFill/>
          <a:ln/>
        </p:spPr>
        <p:txBody>
          <a:bodyPr wrap="square" lIns="0" tIns="0" rIns="0" bIns="0" rtlCol="0" anchor="t"/>
          <a:lstStyle/>
          <a:p>
            <a:pPr marL="0" indent="0" algn="ctr">
              <a:buNone/>
            </a:pPr>
            <a:r>
              <a:rPr lang="en-US" sz="1000" dirty="0">
                <a:solidFill>
                  <a:srgbClr val="1E293B"/>
                </a:solidFill>
                <a:latin typeface="Segoe UI" pitchFamily="34" charset="0"/>
                <a:ea typeface="Segoe UI" pitchFamily="34" charset="-122"/>
                <a:cs typeface="Segoe UI" pitchFamily="34" charset="-120"/>
              </a:rPr>
              <a:t>Every dual credit hour banked is one fewer credit a student has to fund and finish later — mechanically closing the completion gap.</a:t>
            </a:r>
            <a:endParaRPr lang="en-US" sz="1000" dirty="0"/>
          </a:p>
        </p:txBody>
      </p:sp>
      <p:pic>
        <p:nvPicPr>
          <p:cNvPr id="19" name="Image 3" descr="/home/claude/icons/icon_arrow_0D1B4B.png"/>
          <p:cNvPicPr>
            <a:picLocks noChangeAspect="1"/>
          </p:cNvPicPr>
          <p:nvPr/>
        </p:nvPicPr>
        <p:blipFill>
          <a:blip r:embed="rId4"/>
          <a:stretch>
            <a:fillRect/>
          </a:stretch>
        </p:blipFill>
        <p:spPr>
          <a:xfrm>
            <a:off x="6085332" y="2286000"/>
            <a:ext cx="155448" cy="155448"/>
          </a:xfrm>
          <a:prstGeom prst="rect">
            <a:avLst/>
          </a:prstGeom>
        </p:spPr>
      </p:pic>
      <p:sp>
        <p:nvSpPr>
          <p:cNvPr id="20" name="Shape 14"/>
          <p:cNvSpPr/>
          <p:nvPr/>
        </p:nvSpPr>
        <p:spPr>
          <a:xfrm>
            <a:off x="7246620" y="2148840"/>
            <a:ext cx="640080" cy="640080"/>
          </a:xfrm>
          <a:prstGeom prst="ellipse">
            <a:avLst/>
          </a:prstGeom>
          <a:solidFill>
            <a:srgbClr val="1F7A5C"/>
          </a:solidFill>
          <a:ln/>
        </p:spPr>
        <p:txBody>
          <a:bodyPr/>
          <a:lstStyle/>
          <a:p>
            <a:endParaRPr lang="en-US"/>
          </a:p>
        </p:txBody>
      </p:sp>
      <p:pic>
        <p:nvPicPr>
          <p:cNvPr id="21" name="Image 4" descr="/home/claude/icons/icon_trophy_FFFFFF.png"/>
          <p:cNvPicPr>
            <a:picLocks noChangeAspect="1"/>
          </p:cNvPicPr>
          <p:nvPr/>
        </p:nvPicPr>
        <p:blipFill>
          <a:blip r:embed="rId6"/>
          <a:stretch>
            <a:fillRect/>
          </a:stretch>
        </p:blipFill>
        <p:spPr>
          <a:xfrm>
            <a:off x="7392924" y="2295144"/>
            <a:ext cx="347472" cy="347472"/>
          </a:xfrm>
          <a:prstGeom prst="rect">
            <a:avLst/>
          </a:prstGeom>
        </p:spPr>
      </p:pic>
      <p:sp>
        <p:nvSpPr>
          <p:cNvPr id="22" name="Text 15"/>
          <p:cNvSpPr txBox="1"/>
          <p:nvPr/>
        </p:nvSpPr>
        <p:spPr>
          <a:xfrm>
            <a:off x="6217920" y="2880360"/>
            <a:ext cx="2697480" cy="320040"/>
          </a:xfrm>
          <a:prstGeom prst="rect">
            <a:avLst/>
          </a:prstGeom>
          <a:noFill/>
          <a:ln/>
        </p:spPr>
        <p:txBody>
          <a:bodyPr wrap="square" lIns="0" tIns="0" rIns="0" bIns="0" rtlCol="0" anchor="ctr"/>
          <a:lstStyle/>
          <a:p>
            <a:pPr marL="0" indent="0" algn="ctr">
              <a:buNone/>
            </a:pPr>
            <a:r>
              <a:rPr lang="en-US" sz="1350" b="1" dirty="0">
                <a:solidFill>
                  <a:srgbClr val="0D1B4B"/>
                </a:solidFill>
                <a:latin typeface="Georgia" pitchFamily="34" charset="0"/>
                <a:ea typeface="Georgia" pitchFamily="34" charset="-122"/>
                <a:cs typeface="Georgia" pitchFamily="34" charset="-120"/>
              </a:rPr>
              <a:t>CTSOs</a:t>
            </a:r>
            <a:endParaRPr lang="en-US" sz="1350" dirty="0"/>
          </a:p>
        </p:txBody>
      </p:sp>
      <p:sp>
        <p:nvSpPr>
          <p:cNvPr id="23" name="Text 16"/>
          <p:cNvSpPr txBox="1"/>
          <p:nvPr/>
        </p:nvSpPr>
        <p:spPr>
          <a:xfrm>
            <a:off x="6217920" y="3182112"/>
            <a:ext cx="2697480" cy="274320"/>
          </a:xfrm>
          <a:prstGeom prst="rect">
            <a:avLst/>
          </a:prstGeom>
          <a:noFill/>
          <a:ln/>
        </p:spPr>
        <p:txBody>
          <a:bodyPr wrap="square" lIns="0" tIns="0" rIns="0" bIns="0" rtlCol="0" anchor="ctr"/>
          <a:lstStyle/>
          <a:p>
            <a:pPr marL="0" indent="0" algn="ctr">
              <a:buNone/>
            </a:pPr>
            <a:r>
              <a:rPr lang="en-US" sz="950" b="1" dirty="0">
                <a:solidFill>
                  <a:srgbClr val="1F7A5C"/>
                </a:solidFill>
                <a:latin typeface="Segoe UI" pitchFamily="34" charset="0"/>
                <a:ea typeface="Segoe UI" pitchFamily="34" charset="-122"/>
                <a:cs typeface="Segoe UI" pitchFamily="34" charset="-120"/>
              </a:rPr>
              <a:t>Targets the persistence gap (74% → 90%)</a:t>
            </a:r>
            <a:endParaRPr lang="en-US" sz="950" dirty="0"/>
          </a:p>
        </p:txBody>
      </p:sp>
      <p:sp>
        <p:nvSpPr>
          <p:cNvPr id="24" name="Shape 17"/>
          <p:cNvSpPr/>
          <p:nvPr/>
        </p:nvSpPr>
        <p:spPr>
          <a:xfrm>
            <a:off x="6217920" y="3520440"/>
            <a:ext cx="2697480" cy="1463040"/>
          </a:xfrm>
          <a:prstGeom prst="rect">
            <a:avLst/>
          </a:prstGeom>
          <a:solidFill>
            <a:srgbClr val="F4F6FB"/>
          </a:solidFill>
          <a:ln/>
        </p:spPr>
        <p:txBody>
          <a:bodyPr/>
          <a:lstStyle/>
          <a:p>
            <a:endParaRPr lang="en-US"/>
          </a:p>
        </p:txBody>
      </p:sp>
      <p:sp>
        <p:nvSpPr>
          <p:cNvPr id="25" name="Text 18"/>
          <p:cNvSpPr txBox="1"/>
          <p:nvPr/>
        </p:nvSpPr>
        <p:spPr>
          <a:xfrm>
            <a:off x="6355080" y="3639312"/>
            <a:ext cx="2423160" cy="1234440"/>
          </a:xfrm>
          <a:prstGeom prst="rect">
            <a:avLst/>
          </a:prstGeom>
          <a:noFill/>
          <a:ln/>
        </p:spPr>
        <p:txBody>
          <a:bodyPr wrap="square" lIns="0" tIns="0" rIns="0" bIns="0" rtlCol="0" anchor="t"/>
          <a:lstStyle/>
          <a:p>
            <a:pPr marL="0" indent="0" algn="ctr">
              <a:buNone/>
            </a:pPr>
            <a:r>
              <a:rPr lang="en-US" sz="1000" dirty="0">
                <a:solidFill>
                  <a:srgbClr val="1E293B"/>
                </a:solidFill>
                <a:latin typeface="Segoe UI" pitchFamily="34" charset="0"/>
                <a:ea typeface="Segoe UI" pitchFamily="34" charset="-122"/>
                <a:cs typeface="Segoe UI" pitchFamily="34" charset="-120"/>
              </a:rPr>
              <a:t>The professional identity and leadership skills CTSOs build are exactly what predicts whether a student returns for year two.</a:t>
            </a:r>
            <a:endParaRPr lang="en-US" sz="1000" dirty="0"/>
          </a:p>
        </p:txBody>
      </p:sp>
      <p:pic>
        <p:nvPicPr>
          <p:cNvPr id="26" name="Image 5" descr="/home/claude/icons/icon_arrow_0D1B4B.png"/>
          <p:cNvPicPr>
            <a:picLocks noChangeAspect="1"/>
          </p:cNvPicPr>
          <p:nvPr/>
        </p:nvPicPr>
        <p:blipFill>
          <a:blip r:embed="rId4"/>
          <a:stretch>
            <a:fillRect/>
          </a:stretch>
        </p:blipFill>
        <p:spPr>
          <a:xfrm>
            <a:off x="8919972" y="2286000"/>
            <a:ext cx="155448" cy="155448"/>
          </a:xfrm>
          <a:prstGeom prst="rect">
            <a:avLst/>
          </a:prstGeom>
        </p:spPr>
      </p:pic>
      <p:sp>
        <p:nvSpPr>
          <p:cNvPr id="27" name="Shape 19"/>
          <p:cNvSpPr/>
          <p:nvPr/>
        </p:nvSpPr>
        <p:spPr>
          <a:xfrm>
            <a:off x="10081260" y="2148840"/>
            <a:ext cx="640080" cy="640080"/>
          </a:xfrm>
          <a:prstGeom prst="ellipse">
            <a:avLst/>
          </a:prstGeom>
          <a:solidFill>
            <a:srgbClr val="C0392B"/>
          </a:solidFill>
          <a:ln/>
        </p:spPr>
        <p:txBody>
          <a:bodyPr/>
          <a:lstStyle/>
          <a:p>
            <a:endParaRPr lang="en-US"/>
          </a:p>
        </p:txBody>
      </p:sp>
      <p:pic>
        <p:nvPicPr>
          <p:cNvPr id="28" name="Image 6" descr="/home/claude/icons/icon_briefcase_FFFFFF.png"/>
          <p:cNvPicPr>
            <a:picLocks noChangeAspect="1"/>
          </p:cNvPicPr>
          <p:nvPr/>
        </p:nvPicPr>
        <p:blipFill>
          <a:blip r:embed="rId7"/>
          <a:stretch>
            <a:fillRect/>
          </a:stretch>
        </p:blipFill>
        <p:spPr>
          <a:xfrm>
            <a:off x="10227564" y="2295144"/>
            <a:ext cx="347472" cy="347472"/>
          </a:xfrm>
          <a:prstGeom prst="rect">
            <a:avLst/>
          </a:prstGeom>
        </p:spPr>
      </p:pic>
      <p:sp>
        <p:nvSpPr>
          <p:cNvPr id="29" name="Text 20"/>
          <p:cNvSpPr txBox="1"/>
          <p:nvPr/>
        </p:nvSpPr>
        <p:spPr>
          <a:xfrm>
            <a:off x="9052560" y="2880360"/>
            <a:ext cx="2697480" cy="320040"/>
          </a:xfrm>
          <a:prstGeom prst="rect">
            <a:avLst/>
          </a:prstGeom>
          <a:noFill/>
          <a:ln/>
        </p:spPr>
        <p:txBody>
          <a:bodyPr wrap="square" lIns="0" tIns="0" rIns="0" bIns="0" rtlCol="0" anchor="ctr"/>
          <a:lstStyle/>
          <a:p>
            <a:pPr marL="0" indent="0" algn="ctr">
              <a:buNone/>
            </a:pPr>
            <a:r>
              <a:rPr lang="en-US" sz="1350" b="1" dirty="0">
                <a:solidFill>
                  <a:srgbClr val="0D1B4B"/>
                </a:solidFill>
                <a:latin typeface="Georgia" pitchFamily="34" charset="0"/>
                <a:ea typeface="Georgia" pitchFamily="34" charset="-122"/>
                <a:cs typeface="Georgia" pitchFamily="34" charset="-120"/>
              </a:rPr>
              <a:t>Work-Based Learning</a:t>
            </a:r>
            <a:endParaRPr lang="en-US" sz="1350" dirty="0"/>
          </a:p>
        </p:txBody>
      </p:sp>
      <p:sp>
        <p:nvSpPr>
          <p:cNvPr id="30" name="Text 21"/>
          <p:cNvSpPr txBox="1"/>
          <p:nvPr/>
        </p:nvSpPr>
        <p:spPr>
          <a:xfrm>
            <a:off x="9052560" y="3182112"/>
            <a:ext cx="2697480" cy="274320"/>
          </a:xfrm>
          <a:prstGeom prst="rect">
            <a:avLst/>
          </a:prstGeom>
          <a:noFill/>
          <a:ln/>
        </p:spPr>
        <p:txBody>
          <a:bodyPr wrap="square" lIns="0" tIns="0" rIns="0" bIns="0" rtlCol="0" anchor="ctr"/>
          <a:lstStyle/>
          <a:p>
            <a:pPr marL="0" indent="0" algn="ctr">
              <a:buNone/>
            </a:pPr>
            <a:r>
              <a:rPr lang="en-US" sz="950" b="1" dirty="0">
                <a:solidFill>
                  <a:srgbClr val="C0392B"/>
                </a:solidFill>
                <a:latin typeface="Segoe UI" pitchFamily="34" charset="0"/>
                <a:ea typeface="Segoe UI" pitchFamily="34" charset="-122"/>
                <a:cs typeface="Segoe UI" pitchFamily="34" charset="-120"/>
              </a:rPr>
              <a:t>Targets the enrollment gap (51% → 74%)</a:t>
            </a:r>
            <a:endParaRPr lang="en-US" sz="950" dirty="0"/>
          </a:p>
        </p:txBody>
      </p:sp>
      <p:sp>
        <p:nvSpPr>
          <p:cNvPr id="31" name="Shape 22"/>
          <p:cNvSpPr/>
          <p:nvPr/>
        </p:nvSpPr>
        <p:spPr>
          <a:xfrm>
            <a:off x="9052560" y="3520440"/>
            <a:ext cx="2697480" cy="1463040"/>
          </a:xfrm>
          <a:prstGeom prst="rect">
            <a:avLst/>
          </a:prstGeom>
          <a:solidFill>
            <a:srgbClr val="F4F6FB"/>
          </a:solidFill>
          <a:ln/>
        </p:spPr>
        <p:txBody>
          <a:bodyPr/>
          <a:lstStyle/>
          <a:p>
            <a:endParaRPr lang="en-US"/>
          </a:p>
        </p:txBody>
      </p:sp>
      <p:sp>
        <p:nvSpPr>
          <p:cNvPr id="32" name="Text 23"/>
          <p:cNvSpPr txBox="1"/>
          <p:nvPr/>
        </p:nvSpPr>
        <p:spPr>
          <a:xfrm>
            <a:off x="9189720" y="3639312"/>
            <a:ext cx="2423160" cy="1234440"/>
          </a:xfrm>
          <a:prstGeom prst="rect">
            <a:avLst/>
          </a:prstGeom>
          <a:noFill/>
          <a:ln/>
        </p:spPr>
        <p:txBody>
          <a:bodyPr wrap="square" lIns="0" tIns="0" rIns="0" bIns="0" rtlCol="0" anchor="t"/>
          <a:lstStyle/>
          <a:p>
            <a:pPr marL="0" indent="0" algn="ctr">
              <a:buNone/>
            </a:pPr>
            <a:r>
              <a:rPr lang="en-US" sz="1000" dirty="0">
                <a:solidFill>
                  <a:srgbClr val="1E293B"/>
                </a:solidFill>
                <a:latin typeface="Segoe UI" pitchFamily="34" charset="0"/>
                <a:ea typeface="Segoe UI" pitchFamily="34" charset="-122"/>
                <a:cs typeface="Segoe UI" pitchFamily="34" charset="-120"/>
              </a:rPr>
              <a:t>A real employer connection gives students a concrete reason and a clear next step to enroll immediately after graduation.</a:t>
            </a:r>
            <a:endParaRPr lang="en-US" sz="1000" dirty="0"/>
          </a:p>
        </p:txBody>
      </p:sp>
      <p:sp>
        <p:nvSpPr>
          <p:cNvPr id="33" name="Shape 24"/>
          <p:cNvSpPr/>
          <p:nvPr/>
        </p:nvSpPr>
        <p:spPr>
          <a:xfrm>
            <a:off x="548640" y="5120640"/>
            <a:ext cx="10744200" cy="777240"/>
          </a:xfrm>
          <a:prstGeom prst="rect">
            <a:avLst/>
          </a:prstGeom>
          <a:solidFill>
            <a:srgbClr val="0D1B4B"/>
          </a:solidFill>
          <a:ln/>
        </p:spPr>
        <p:txBody>
          <a:bodyPr/>
          <a:lstStyle/>
          <a:p>
            <a:endParaRPr lang="en-US"/>
          </a:p>
        </p:txBody>
      </p:sp>
      <p:sp>
        <p:nvSpPr>
          <p:cNvPr id="34" name="Text 25"/>
          <p:cNvSpPr txBox="1"/>
          <p:nvPr/>
        </p:nvSpPr>
        <p:spPr>
          <a:xfrm>
            <a:off x="822960" y="5120640"/>
            <a:ext cx="10195560" cy="777240"/>
          </a:xfrm>
          <a:prstGeom prst="rect">
            <a:avLst/>
          </a:prstGeom>
          <a:noFill/>
          <a:ln/>
        </p:spPr>
        <p:txBody>
          <a:bodyPr wrap="square" lIns="0" tIns="0" rIns="0" bIns="0" rtlCol="0" anchor="ctr"/>
          <a:lstStyle/>
          <a:p>
            <a:pPr marL="0" indent="0" algn="ctr">
              <a:buNone/>
            </a:pPr>
            <a:r>
              <a:rPr lang="en-US" sz="1350" b="1" dirty="0">
                <a:solidFill>
                  <a:srgbClr val="FFFFFF"/>
                </a:solidFill>
                <a:latin typeface="Georgia" pitchFamily="34" charset="0"/>
                <a:ea typeface="Georgia" pitchFamily="34" charset="-122"/>
                <a:cs typeface="Georgia" pitchFamily="34" charset="-120"/>
              </a:rPr>
              <a:t>The result: a student with a credential, college credit, professional identity, and a workplace connection — not just a diploma.</a:t>
            </a:r>
            <a:endParaRPr lang="en-US" sz="1350" dirty="0"/>
          </a:p>
        </p:txBody>
      </p:sp>
      <p:sp>
        <p:nvSpPr>
          <p:cNvPr id="35" name="Text 26"/>
          <p:cNvSpPr txBox="1"/>
          <p:nvPr/>
        </p:nvSpPr>
        <p:spPr>
          <a:xfrm>
            <a:off x="548640" y="5989320"/>
            <a:ext cx="10789920" cy="274320"/>
          </a:xfrm>
          <a:prstGeom prst="rect">
            <a:avLst/>
          </a:prstGeom>
          <a:noFill/>
          <a:ln/>
        </p:spPr>
        <p:txBody>
          <a:bodyPr wrap="square" lIns="0" tIns="0" rIns="0" bIns="0" rtlCol="0" anchor="ctr"/>
          <a:lstStyle/>
          <a:p>
            <a:pPr marL="0" indent="0">
              <a:buNone/>
            </a:pPr>
            <a:r>
              <a:rPr lang="en-US" sz="850" i="1" dirty="0">
                <a:solidFill>
                  <a:srgbClr val="64748B"/>
                </a:solidFill>
                <a:latin typeface="Segoe UI" pitchFamily="34" charset="0"/>
                <a:ea typeface="Segoe UI" pitchFamily="34" charset="-122"/>
                <a:cs typeface="Segoe UI" pitchFamily="34" charset="-120"/>
              </a:rPr>
              <a:t>Source: National Student Clearinghouse Research Center, High School Benchmarks 2025 (enrollment, persistence, degree- and STEM-completion gaps, low- vs. high-poverty schools)</a:t>
            </a:r>
            <a:endParaRPr lang="en-US" sz="850" dirty="0"/>
          </a:p>
        </p:txBody>
      </p:sp>
      <p:sp>
        <p:nvSpPr>
          <p:cNvPr id="36" name="Text 27"/>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37" name="Text 28"/>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2148840" cy="310896"/>
          </a:xfrm>
          <a:prstGeom prst="rect">
            <a:avLst/>
          </a:prstGeom>
          <a:solidFill>
            <a:srgbClr val="0D1B4B"/>
          </a:solidFill>
          <a:ln/>
        </p:spPr>
        <p:txBody>
          <a:bodyPr/>
          <a:lstStyle/>
          <a:p>
            <a:endParaRPr lang="en-US"/>
          </a:p>
        </p:txBody>
      </p:sp>
      <p:sp>
        <p:nvSpPr>
          <p:cNvPr id="3" name="Text 1"/>
          <p:cNvSpPr txBox="1"/>
          <p:nvPr/>
        </p:nvSpPr>
        <p:spPr>
          <a:xfrm>
            <a:off x="548640" y="448056"/>
            <a:ext cx="21488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QUICK REFERENCE</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700" b="1" dirty="0">
                <a:solidFill>
                  <a:srgbClr val="0D1B4B"/>
                </a:solidFill>
                <a:latin typeface="Georgia" pitchFamily="34" charset="0"/>
                <a:ea typeface="Georgia" pitchFamily="34" charset="-122"/>
                <a:cs typeface="Georgia" pitchFamily="34" charset="-120"/>
              </a:rPr>
              <a:t>Before You Start: Four Things to Check</a:t>
            </a:r>
            <a:endParaRPr lang="en-US" sz="2700" dirty="0"/>
          </a:p>
        </p:txBody>
      </p:sp>
      <p:sp>
        <p:nvSpPr>
          <p:cNvPr id="5" name="Text 3"/>
          <p:cNvSpPr txBox="1"/>
          <p:nvPr/>
        </p:nvSpPr>
        <p:spPr>
          <a:xfrm>
            <a:off x="548640" y="1508760"/>
            <a:ext cx="1078992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The caution from each pillar, in one place — screenshot this before the Gap Analysis.</a:t>
            </a:r>
            <a:endParaRPr lang="en-US" sz="1400" dirty="0"/>
          </a:p>
        </p:txBody>
      </p:sp>
      <p:sp>
        <p:nvSpPr>
          <p:cNvPr id="6" name="Shape 4"/>
          <p:cNvSpPr/>
          <p:nvPr/>
        </p:nvSpPr>
        <p:spPr>
          <a:xfrm>
            <a:off x="548640" y="2286000"/>
            <a:ext cx="2606040" cy="3566160"/>
          </a:xfrm>
          <a:prstGeom prst="rect">
            <a:avLst/>
          </a:prstGeom>
          <a:solidFill>
            <a:srgbClr val="F4F6FB"/>
          </a:solidFill>
          <a:ln/>
        </p:spPr>
        <p:txBody>
          <a:bodyPr/>
          <a:lstStyle/>
          <a:p>
            <a:endParaRPr lang="en-US"/>
          </a:p>
        </p:txBody>
      </p:sp>
      <p:sp>
        <p:nvSpPr>
          <p:cNvPr id="7" name="Shape 5"/>
          <p:cNvSpPr/>
          <p:nvPr/>
        </p:nvSpPr>
        <p:spPr>
          <a:xfrm>
            <a:off x="731520" y="2468880"/>
            <a:ext cx="457200" cy="457200"/>
          </a:xfrm>
          <a:prstGeom prst="ellipse">
            <a:avLst/>
          </a:prstGeom>
          <a:solidFill>
            <a:srgbClr val="E8A020"/>
          </a:solidFill>
          <a:ln/>
        </p:spPr>
        <p:txBody>
          <a:bodyPr/>
          <a:lstStyle/>
          <a:p>
            <a:endParaRPr lang="en-US"/>
          </a:p>
        </p:txBody>
      </p:sp>
      <p:pic>
        <p:nvPicPr>
          <p:cNvPr id="8" name="Image 0" descr="/home/claude/icons/icon_cert_FFFFFF.png"/>
          <p:cNvPicPr>
            <a:picLocks noChangeAspect="1"/>
          </p:cNvPicPr>
          <p:nvPr/>
        </p:nvPicPr>
        <p:blipFill>
          <a:blip r:embed="rId3"/>
          <a:stretch>
            <a:fillRect/>
          </a:stretch>
        </p:blipFill>
        <p:spPr>
          <a:xfrm>
            <a:off x="841248" y="2578608"/>
            <a:ext cx="237744" cy="237744"/>
          </a:xfrm>
          <a:prstGeom prst="rect">
            <a:avLst/>
          </a:prstGeom>
        </p:spPr>
      </p:pic>
      <p:sp>
        <p:nvSpPr>
          <p:cNvPr id="9" name="Text 6"/>
          <p:cNvSpPr txBox="1"/>
          <p:nvPr/>
        </p:nvSpPr>
        <p:spPr>
          <a:xfrm>
            <a:off x="731520" y="3063240"/>
            <a:ext cx="2240280" cy="3657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Certifications</a:t>
            </a:r>
            <a:endParaRPr lang="en-US" sz="1400" dirty="0"/>
          </a:p>
        </p:txBody>
      </p:sp>
      <p:sp>
        <p:nvSpPr>
          <p:cNvPr id="11" name="Text 7"/>
          <p:cNvSpPr txBox="1"/>
          <p:nvPr/>
        </p:nvSpPr>
        <p:spPr>
          <a:xfrm>
            <a:off x="731520" y="3794760"/>
            <a:ext cx="2240280" cy="192024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Verify labor-market recognition first — an unrecognized credential is just an expensive class.</a:t>
            </a:r>
            <a:endParaRPr lang="en-US" sz="1100" dirty="0"/>
          </a:p>
        </p:txBody>
      </p:sp>
      <p:sp>
        <p:nvSpPr>
          <p:cNvPr id="12" name="Shape 8"/>
          <p:cNvSpPr/>
          <p:nvPr/>
        </p:nvSpPr>
        <p:spPr>
          <a:xfrm>
            <a:off x="3337560" y="2286000"/>
            <a:ext cx="2606040" cy="3566160"/>
          </a:xfrm>
          <a:prstGeom prst="rect">
            <a:avLst/>
          </a:prstGeom>
          <a:solidFill>
            <a:srgbClr val="F4F6FB"/>
          </a:solidFill>
          <a:ln/>
        </p:spPr>
        <p:txBody>
          <a:bodyPr/>
          <a:lstStyle/>
          <a:p>
            <a:endParaRPr lang="en-US"/>
          </a:p>
        </p:txBody>
      </p:sp>
      <p:sp>
        <p:nvSpPr>
          <p:cNvPr id="13" name="Shape 9"/>
          <p:cNvSpPr/>
          <p:nvPr/>
        </p:nvSpPr>
        <p:spPr>
          <a:xfrm>
            <a:off x="3520440" y="2468880"/>
            <a:ext cx="457200" cy="457200"/>
          </a:xfrm>
          <a:prstGeom prst="ellipse">
            <a:avLst/>
          </a:prstGeom>
          <a:solidFill>
            <a:srgbClr val="2A5FA0"/>
          </a:solidFill>
          <a:ln/>
        </p:spPr>
        <p:txBody>
          <a:bodyPr/>
          <a:lstStyle/>
          <a:p>
            <a:endParaRPr lang="en-US"/>
          </a:p>
        </p:txBody>
      </p:sp>
      <p:pic>
        <p:nvPicPr>
          <p:cNvPr id="14" name="Image 2" descr="/home/claude/icons/icon_gradcap_FFFFFF.png"/>
          <p:cNvPicPr>
            <a:picLocks noChangeAspect="1"/>
          </p:cNvPicPr>
          <p:nvPr/>
        </p:nvPicPr>
        <p:blipFill>
          <a:blip r:embed="rId4"/>
          <a:stretch>
            <a:fillRect/>
          </a:stretch>
        </p:blipFill>
        <p:spPr>
          <a:xfrm>
            <a:off x="3630168" y="2578608"/>
            <a:ext cx="237744" cy="237744"/>
          </a:xfrm>
          <a:prstGeom prst="rect">
            <a:avLst/>
          </a:prstGeom>
        </p:spPr>
      </p:pic>
      <p:sp>
        <p:nvSpPr>
          <p:cNvPr id="15" name="Text 10"/>
          <p:cNvSpPr txBox="1"/>
          <p:nvPr/>
        </p:nvSpPr>
        <p:spPr>
          <a:xfrm>
            <a:off x="3520440" y="3063240"/>
            <a:ext cx="2240280" cy="3657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Dual Credit</a:t>
            </a:r>
            <a:endParaRPr lang="en-US" sz="1400" dirty="0"/>
          </a:p>
        </p:txBody>
      </p:sp>
      <p:sp>
        <p:nvSpPr>
          <p:cNvPr id="17" name="Text 11"/>
          <p:cNvSpPr txBox="1"/>
          <p:nvPr/>
        </p:nvSpPr>
        <p:spPr>
          <a:xfrm>
            <a:off x="3520440" y="3794760"/>
            <a:ext cx="2240280" cy="192024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Watch the withdrawal cliff — a mid-semester drop can cost both the HS and college credit.</a:t>
            </a:r>
            <a:endParaRPr lang="en-US" sz="1100" dirty="0"/>
          </a:p>
        </p:txBody>
      </p:sp>
      <p:sp>
        <p:nvSpPr>
          <p:cNvPr id="18" name="Shape 12"/>
          <p:cNvSpPr/>
          <p:nvPr/>
        </p:nvSpPr>
        <p:spPr>
          <a:xfrm>
            <a:off x="6126480" y="2286000"/>
            <a:ext cx="2606040" cy="3566160"/>
          </a:xfrm>
          <a:prstGeom prst="rect">
            <a:avLst/>
          </a:prstGeom>
          <a:solidFill>
            <a:srgbClr val="F4F6FB"/>
          </a:solidFill>
          <a:ln/>
        </p:spPr>
        <p:txBody>
          <a:bodyPr/>
          <a:lstStyle/>
          <a:p>
            <a:endParaRPr lang="en-US"/>
          </a:p>
        </p:txBody>
      </p:sp>
      <p:sp>
        <p:nvSpPr>
          <p:cNvPr id="19" name="Shape 13"/>
          <p:cNvSpPr/>
          <p:nvPr/>
        </p:nvSpPr>
        <p:spPr>
          <a:xfrm>
            <a:off x="6309360" y="2468880"/>
            <a:ext cx="457200" cy="457200"/>
          </a:xfrm>
          <a:prstGeom prst="ellipse">
            <a:avLst/>
          </a:prstGeom>
          <a:solidFill>
            <a:srgbClr val="1F7A5C"/>
          </a:solidFill>
          <a:ln/>
        </p:spPr>
        <p:txBody>
          <a:bodyPr/>
          <a:lstStyle/>
          <a:p>
            <a:endParaRPr lang="en-US"/>
          </a:p>
        </p:txBody>
      </p:sp>
      <p:pic>
        <p:nvPicPr>
          <p:cNvPr id="20" name="Image 4" descr="/home/claude/icons/icon_trophy_FFFFFF.png"/>
          <p:cNvPicPr>
            <a:picLocks noChangeAspect="1"/>
          </p:cNvPicPr>
          <p:nvPr/>
        </p:nvPicPr>
        <p:blipFill>
          <a:blip r:embed="rId5"/>
          <a:stretch>
            <a:fillRect/>
          </a:stretch>
        </p:blipFill>
        <p:spPr>
          <a:xfrm>
            <a:off x="6419088" y="2578608"/>
            <a:ext cx="237744" cy="237744"/>
          </a:xfrm>
          <a:prstGeom prst="rect">
            <a:avLst/>
          </a:prstGeom>
        </p:spPr>
      </p:pic>
      <p:sp>
        <p:nvSpPr>
          <p:cNvPr id="21" name="Text 14"/>
          <p:cNvSpPr txBox="1"/>
          <p:nvPr/>
        </p:nvSpPr>
        <p:spPr>
          <a:xfrm>
            <a:off x="6309360" y="3063240"/>
            <a:ext cx="2240280" cy="3657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CTSOs</a:t>
            </a:r>
            <a:endParaRPr lang="en-US" sz="1400" dirty="0"/>
          </a:p>
        </p:txBody>
      </p:sp>
      <p:sp>
        <p:nvSpPr>
          <p:cNvPr id="23" name="Text 15"/>
          <p:cNvSpPr txBox="1"/>
          <p:nvPr/>
        </p:nvSpPr>
        <p:spPr>
          <a:xfrm>
            <a:off x="6309360" y="3794760"/>
            <a:ext cx="2240280" cy="192024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Advisor turnover kills momentum — protect the funded staffing line, not just the club.</a:t>
            </a:r>
            <a:endParaRPr lang="en-US" sz="1100" dirty="0"/>
          </a:p>
        </p:txBody>
      </p:sp>
      <p:sp>
        <p:nvSpPr>
          <p:cNvPr id="24" name="Shape 16"/>
          <p:cNvSpPr/>
          <p:nvPr/>
        </p:nvSpPr>
        <p:spPr>
          <a:xfrm>
            <a:off x="8915400" y="2286000"/>
            <a:ext cx="2606040" cy="3566160"/>
          </a:xfrm>
          <a:prstGeom prst="rect">
            <a:avLst/>
          </a:prstGeom>
          <a:solidFill>
            <a:srgbClr val="F4F6FB"/>
          </a:solidFill>
          <a:ln/>
        </p:spPr>
        <p:txBody>
          <a:bodyPr/>
          <a:lstStyle/>
          <a:p>
            <a:endParaRPr lang="en-US"/>
          </a:p>
        </p:txBody>
      </p:sp>
      <p:sp>
        <p:nvSpPr>
          <p:cNvPr id="25" name="Shape 17"/>
          <p:cNvSpPr/>
          <p:nvPr/>
        </p:nvSpPr>
        <p:spPr>
          <a:xfrm>
            <a:off x="9098280" y="2468880"/>
            <a:ext cx="457200" cy="457200"/>
          </a:xfrm>
          <a:prstGeom prst="ellipse">
            <a:avLst/>
          </a:prstGeom>
          <a:solidFill>
            <a:srgbClr val="C0392B"/>
          </a:solidFill>
          <a:ln/>
        </p:spPr>
        <p:txBody>
          <a:bodyPr/>
          <a:lstStyle/>
          <a:p>
            <a:endParaRPr lang="en-US"/>
          </a:p>
        </p:txBody>
      </p:sp>
      <p:pic>
        <p:nvPicPr>
          <p:cNvPr id="26" name="Image 6" descr="/home/claude/icons/icon_briefcase_FFFFFF.png"/>
          <p:cNvPicPr>
            <a:picLocks noChangeAspect="1"/>
          </p:cNvPicPr>
          <p:nvPr/>
        </p:nvPicPr>
        <p:blipFill>
          <a:blip r:embed="rId6"/>
          <a:stretch>
            <a:fillRect/>
          </a:stretch>
        </p:blipFill>
        <p:spPr>
          <a:xfrm>
            <a:off x="9208008" y="2578608"/>
            <a:ext cx="237744" cy="237744"/>
          </a:xfrm>
          <a:prstGeom prst="rect">
            <a:avLst/>
          </a:prstGeom>
        </p:spPr>
      </p:pic>
      <p:sp>
        <p:nvSpPr>
          <p:cNvPr id="27" name="Text 18"/>
          <p:cNvSpPr txBox="1"/>
          <p:nvPr/>
        </p:nvSpPr>
        <p:spPr>
          <a:xfrm>
            <a:off x="9098280" y="3063240"/>
            <a:ext cx="2240280" cy="3657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Work-Based Learning</a:t>
            </a:r>
            <a:endParaRPr lang="en-US" sz="1400" dirty="0"/>
          </a:p>
        </p:txBody>
      </p:sp>
      <p:sp>
        <p:nvSpPr>
          <p:cNvPr id="29" name="Text 19"/>
          <p:cNvSpPr txBox="1"/>
          <p:nvPr/>
        </p:nvSpPr>
        <p:spPr>
          <a:xfrm>
            <a:off x="9098280" y="3794760"/>
            <a:ext cx="2240280" cy="192024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Solve liability and transport first — those stall programs more than employer interest ever does.</a:t>
            </a:r>
            <a:endParaRPr lang="en-US" sz="1100" dirty="0"/>
          </a:p>
        </p:txBody>
      </p:sp>
      <p:sp>
        <p:nvSpPr>
          <p:cNvPr id="30" name="Text 2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31" name="Text 2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1371600" cy="310896"/>
          </a:xfrm>
          <a:prstGeom prst="rect">
            <a:avLst/>
          </a:prstGeom>
          <a:solidFill>
            <a:srgbClr val="0D1B4B"/>
          </a:solidFill>
          <a:ln/>
        </p:spPr>
        <p:txBody>
          <a:bodyPr/>
          <a:lstStyle/>
          <a:p>
            <a:endParaRPr lang="en-US"/>
          </a:p>
        </p:txBody>
      </p:sp>
      <p:sp>
        <p:nvSpPr>
          <p:cNvPr id="3" name="Text 1"/>
          <p:cNvSpPr txBox="1"/>
          <p:nvPr/>
        </p:nvSpPr>
        <p:spPr>
          <a:xfrm>
            <a:off x="548640" y="448056"/>
            <a:ext cx="137160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YOUR TURN</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Four-Pillar Gap Analysis</a:t>
            </a:r>
            <a:endParaRPr lang="en-US" sz="2800" dirty="0"/>
          </a:p>
        </p:txBody>
      </p:sp>
      <p:sp>
        <p:nvSpPr>
          <p:cNvPr id="5" name="Text 3"/>
          <p:cNvSpPr txBox="1"/>
          <p:nvPr/>
        </p:nvSpPr>
        <p:spPr>
          <a:xfrm>
            <a:off x="548640" y="1508760"/>
            <a:ext cx="10789920" cy="54864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Rate your school 1–4 on each pillar. Your lowest number is your entry point — not your biggest gap, your first step.</a:t>
            </a:r>
            <a:endParaRPr lang="en-US" sz="1400" dirty="0"/>
          </a:p>
        </p:txBody>
      </p:sp>
      <p:sp>
        <p:nvSpPr>
          <p:cNvPr id="6" name="Shape 4"/>
          <p:cNvSpPr/>
          <p:nvPr/>
        </p:nvSpPr>
        <p:spPr>
          <a:xfrm>
            <a:off x="548640" y="2286000"/>
            <a:ext cx="3566160" cy="731520"/>
          </a:xfrm>
          <a:prstGeom prst="roundRect">
            <a:avLst>
              <a:gd name="adj" fmla="val 5000"/>
            </a:avLst>
          </a:prstGeom>
          <a:solidFill>
            <a:srgbClr val="F4F6FB"/>
          </a:solidFill>
          <a:ln/>
        </p:spPr>
        <p:txBody>
          <a:bodyPr/>
          <a:lstStyle/>
          <a:p>
            <a:endParaRPr lang="en-US"/>
          </a:p>
        </p:txBody>
      </p:sp>
      <p:sp>
        <p:nvSpPr>
          <p:cNvPr id="7" name="Shape 5"/>
          <p:cNvSpPr/>
          <p:nvPr/>
        </p:nvSpPr>
        <p:spPr>
          <a:xfrm>
            <a:off x="731520" y="2468880"/>
            <a:ext cx="365760" cy="365760"/>
          </a:xfrm>
          <a:prstGeom prst="ellipse">
            <a:avLst/>
          </a:prstGeom>
          <a:solidFill>
            <a:srgbClr val="E8A020"/>
          </a:solidFill>
          <a:ln/>
        </p:spPr>
        <p:txBody>
          <a:bodyPr/>
          <a:lstStyle/>
          <a:p>
            <a:endParaRPr lang="en-US"/>
          </a:p>
        </p:txBody>
      </p:sp>
      <p:sp>
        <p:nvSpPr>
          <p:cNvPr id="8" name="Text 6"/>
          <p:cNvSpPr txBox="1"/>
          <p:nvPr/>
        </p:nvSpPr>
        <p:spPr>
          <a:xfrm>
            <a:off x="1280160" y="2286000"/>
            <a:ext cx="2697480" cy="73152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Industry Certifications</a:t>
            </a:r>
            <a:endParaRPr lang="en-US" sz="1400" dirty="0"/>
          </a:p>
        </p:txBody>
      </p:sp>
      <p:sp>
        <p:nvSpPr>
          <p:cNvPr id="9" name="Shape 7"/>
          <p:cNvSpPr/>
          <p:nvPr/>
        </p:nvSpPr>
        <p:spPr>
          <a:xfrm>
            <a:off x="4343400" y="2377440"/>
            <a:ext cx="548640" cy="548640"/>
          </a:xfrm>
          <a:prstGeom prst="ellipse">
            <a:avLst/>
          </a:prstGeom>
          <a:solidFill>
            <a:srgbClr val="FFFFFF"/>
          </a:solidFill>
          <a:ln w="25400">
            <a:solidFill>
              <a:srgbClr val="E8A020"/>
            </a:solidFill>
            <a:prstDash val="solid"/>
          </a:ln>
        </p:spPr>
        <p:txBody>
          <a:bodyPr/>
          <a:lstStyle/>
          <a:p>
            <a:endParaRPr lang="en-US"/>
          </a:p>
        </p:txBody>
      </p:sp>
      <p:sp>
        <p:nvSpPr>
          <p:cNvPr id="10" name="Text 8"/>
          <p:cNvSpPr txBox="1"/>
          <p:nvPr/>
        </p:nvSpPr>
        <p:spPr>
          <a:xfrm>
            <a:off x="4343400" y="2377440"/>
            <a:ext cx="548640" cy="548640"/>
          </a:xfrm>
          <a:prstGeom prst="rect">
            <a:avLst/>
          </a:prstGeom>
          <a:noFill/>
          <a:ln/>
        </p:spPr>
        <p:txBody>
          <a:bodyPr wrap="square" lIns="0" tIns="0" rIns="0" bIns="0" rtlCol="0" anchor="ctr"/>
          <a:lstStyle/>
          <a:p>
            <a:pPr marL="0" indent="0" algn="ctr">
              <a:buNone/>
            </a:pPr>
            <a:r>
              <a:rPr lang="en-US" sz="1600" b="1" dirty="0">
                <a:solidFill>
                  <a:srgbClr val="E8A020"/>
                </a:solidFill>
                <a:latin typeface="Segoe UI" pitchFamily="34" charset="0"/>
                <a:ea typeface="Segoe UI" pitchFamily="34" charset="-122"/>
                <a:cs typeface="Segoe UI" pitchFamily="34" charset="-120"/>
              </a:rPr>
              <a:t>1</a:t>
            </a:r>
            <a:endParaRPr lang="en-US" sz="1600" dirty="0"/>
          </a:p>
        </p:txBody>
      </p:sp>
      <p:sp>
        <p:nvSpPr>
          <p:cNvPr id="11" name="Shape 9"/>
          <p:cNvSpPr/>
          <p:nvPr/>
        </p:nvSpPr>
        <p:spPr>
          <a:xfrm>
            <a:off x="5760720" y="2377440"/>
            <a:ext cx="548640" cy="548640"/>
          </a:xfrm>
          <a:prstGeom prst="ellipse">
            <a:avLst/>
          </a:prstGeom>
          <a:solidFill>
            <a:srgbClr val="FFFFFF"/>
          </a:solidFill>
          <a:ln w="25400">
            <a:solidFill>
              <a:srgbClr val="E8A020"/>
            </a:solidFill>
            <a:prstDash val="solid"/>
          </a:ln>
        </p:spPr>
        <p:txBody>
          <a:bodyPr/>
          <a:lstStyle/>
          <a:p>
            <a:endParaRPr lang="en-US"/>
          </a:p>
        </p:txBody>
      </p:sp>
      <p:sp>
        <p:nvSpPr>
          <p:cNvPr id="12" name="Text 10"/>
          <p:cNvSpPr txBox="1"/>
          <p:nvPr/>
        </p:nvSpPr>
        <p:spPr>
          <a:xfrm>
            <a:off x="5760720" y="2377440"/>
            <a:ext cx="548640" cy="548640"/>
          </a:xfrm>
          <a:prstGeom prst="rect">
            <a:avLst/>
          </a:prstGeom>
          <a:noFill/>
          <a:ln/>
        </p:spPr>
        <p:txBody>
          <a:bodyPr wrap="square" lIns="0" tIns="0" rIns="0" bIns="0" rtlCol="0" anchor="ctr"/>
          <a:lstStyle/>
          <a:p>
            <a:pPr marL="0" indent="0" algn="ctr">
              <a:buNone/>
            </a:pPr>
            <a:r>
              <a:rPr lang="en-US" sz="1600" b="1" dirty="0">
                <a:solidFill>
                  <a:srgbClr val="E8A020"/>
                </a:solidFill>
                <a:latin typeface="Segoe UI" pitchFamily="34" charset="0"/>
                <a:ea typeface="Segoe UI" pitchFamily="34" charset="-122"/>
                <a:cs typeface="Segoe UI" pitchFamily="34" charset="-120"/>
              </a:rPr>
              <a:t>2</a:t>
            </a:r>
            <a:endParaRPr lang="en-US" sz="1600" dirty="0"/>
          </a:p>
        </p:txBody>
      </p:sp>
      <p:sp>
        <p:nvSpPr>
          <p:cNvPr id="13" name="Shape 11"/>
          <p:cNvSpPr/>
          <p:nvPr/>
        </p:nvSpPr>
        <p:spPr>
          <a:xfrm>
            <a:off x="7178040" y="2377440"/>
            <a:ext cx="548640" cy="548640"/>
          </a:xfrm>
          <a:prstGeom prst="ellipse">
            <a:avLst/>
          </a:prstGeom>
          <a:solidFill>
            <a:srgbClr val="FFFFFF"/>
          </a:solidFill>
          <a:ln w="25400">
            <a:solidFill>
              <a:srgbClr val="E8A020"/>
            </a:solidFill>
            <a:prstDash val="solid"/>
          </a:ln>
        </p:spPr>
        <p:txBody>
          <a:bodyPr/>
          <a:lstStyle/>
          <a:p>
            <a:endParaRPr lang="en-US"/>
          </a:p>
        </p:txBody>
      </p:sp>
      <p:sp>
        <p:nvSpPr>
          <p:cNvPr id="14" name="Text 12"/>
          <p:cNvSpPr txBox="1"/>
          <p:nvPr/>
        </p:nvSpPr>
        <p:spPr>
          <a:xfrm>
            <a:off x="7178040" y="2377440"/>
            <a:ext cx="548640" cy="548640"/>
          </a:xfrm>
          <a:prstGeom prst="rect">
            <a:avLst/>
          </a:prstGeom>
          <a:noFill/>
          <a:ln/>
        </p:spPr>
        <p:txBody>
          <a:bodyPr wrap="square" lIns="0" tIns="0" rIns="0" bIns="0" rtlCol="0" anchor="ctr"/>
          <a:lstStyle/>
          <a:p>
            <a:pPr marL="0" indent="0" algn="ctr">
              <a:buNone/>
            </a:pPr>
            <a:r>
              <a:rPr lang="en-US" sz="1600" b="1" dirty="0">
                <a:solidFill>
                  <a:srgbClr val="E8A020"/>
                </a:solidFill>
                <a:latin typeface="Segoe UI" pitchFamily="34" charset="0"/>
                <a:ea typeface="Segoe UI" pitchFamily="34" charset="-122"/>
                <a:cs typeface="Segoe UI" pitchFamily="34" charset="-120"/>
              </a:rPr>
              <a:t>3</a:t>
            </a:r>
            <a:endParaRPr lang="en-US" sz="1600" dirty="0"/>
          </a:p>
        </p:txBody>
      </p:sp>
      <p:sp>
        <p:nvSpPr>
          <p:cNvPr id="15" name="Shape 13"/>
          <p:cNvSpPr/>
          <p:nvPr/>
        </p:nvSpPr>
        <p:spPr>
          <a:xfrm>
            <a:off x="8595360" y="2377440"/>
            <a:ext cx="548640" cy="548640"/>
          </a:xfrm>
          <a:prstGeom prst="ellipse">
            <a:avLst/>
          </a:prstGeom>
          <a:solidFill>
            <a:srgbClr val="FFFFFF"/>
          </a:solidFill>
          <a:ln w="25400">
            <a:solidFill>
              <a:srgbClr val="E8A020"/>
            </a:solidFill>
            <a:prstDash val="solid"/>
          </a:ln>
        </p:spPr>
        <p:txBody>
          <a:bodyPr/>
          <a:lstStyle/>
          <a:p>
            <a:endParaRPr lang="en-US"/>
          </a:p>
        </p:txBody>
      </p:sp>
      <p:sp>
        <p:nvSpPr>
          <p:cNvPr id="16" name="Text 14"/>
          <p:cNvSpPr txBox="1"/>
          <p:nvPr/>
        </p:nvSpPr>
        <p:spPr>
          <a:xfrm>
            <a:off x="8595360" y="2377440"/>
            <a:ext cx="548640" cy="548640"/>
          </a:xfrm>
          <a:prstGeom prst="rect">
            <a:avLst/>
          </a:prstGeom>
          <a:noFill/>
          <a:ln/>
        </p:spPr>
        <p:txBody>
          <a:bodyPr wrap="square" lIns="0" tIns="0" rIns="0" bIns="0" rtlCol="0" anchor="ctr"/>
          <a:lstStyle/>
          <a:p>
            <a:pPr marL="0" indent="0" algn="ctr">
              <a:buNone/>
            </a:pPr>
            <a:r>
              <a:rPr lang="en-US" sz="1600" b="1" dirty="0">
                <a:solidFill>
                  <a:srgbClr val="E8A020"/>
                </a:solidFill>
                <a:latin typeface="Segoe UI" pitchFamily="34" charset="0"/>
                <a:ea typeface="Segoe UI" pitchFamily="34" charset="-122"/>
                <a:cs typeface="Segoe UI" pitchFamily="34" charset="-120"/>
              </a:rPr>
              <a:t>4</a:t>
            </a:r>
            <a:endParaRPr lang="en-US" sz="1600" dirty="0"/>
          </a:p>
        </p:txBody>
      </p:sp>
      <p:sp>
        <p:nvSpPr>
          <p:cNvPr id="17" name="Shape 15"/>
          <p:cNvSpPr/>
          <p:nvPr/>
        </p:nvSpPr>
        <p:spPr>
          <a:xfrm>
            <a:off x="548640" y="3246120"/>
            <a:ext cx="3566160" cy="731520"/>
          </a:xfrm>
          <a:prstGeom prst="roundRect">
            <a:avLst>
              <a:gd name="adj" fmla="val 5000"/>
            </a:avLst>
          </a:prstGeom>
          <a:solidFill>
            <a:srgbClr val="F4F6FB"/>
          </a:solidFill>
          <a:ln/>
        </p:spPr>
        <p:txBody>
          <a:bodyPr/>
          <a:lstStyle/>
          <a:p>
            <a:endParaRPr lang="en-US"/>
          </a:p>
        </p:txBody>
      </p:sp>
      <p:sp>
        <p:nvSpPr>
          <p:cNvPr id="18" name="Shape 16"/>
          <p:cNvSpPr/>
          <p:nvPr/>
        </p:nvSpPr>
        <p:spPr>
          <a:xfrm>
            <a:off x="731520" y="3429000"/>
            <a:ext cx="365760" cy="365760"/>
          </a:xfrm>
          <a:prstGeom prst="ellipse">
            <a:avLst/>
          </a:prstGeom>
          <a:solidFill>
            <a:srgbClr val="2A5FA0"/>
          </a:solidFill>
          <a:ln/>
        </p:spPr>
        <p:txBody>
          <a:bodyPr/>
          <a:lstStyle/>
          <a:p>
            <a:endParaRPr lang="en-US"/>
          </a:p>
        </p:txBody>
      </p:sp>
      <p:sp>
        <p:nvSpPr>
          <p:cNvPr id="19" name="Text 17"/>
          <p:cNvSpPr txBox="1"/>
          <p:nvPr/>
        </p:nvSpPr>
        <p:spPr>
          <a:xfrm>
            <a:off x="1280160" y="3246120"/>
            <a:ext cx="2697480" cy="73152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Dual Credit</a:t>
            </a:r>
            <a:endParaRPr lang="en-US" sz="1400" dirty="0"/>
          </a:p>
        </p:txBody>
      </p:sp>
      <p:sp>
        <p:nvSpPr>
          <p:cNvPr id="20" name="Shape 18"/>
          <p:cNvSpPr/>
          <p:nvPr/>
        </p:nvSpPr>
        <p:spPr>
          <a:xfrm>
            <a:off x="4343400" y="3337560"/>
            <a:ext cx="548640" cy="548640"/>
          </a:xfrm>
          <a:prstGeom prst="ellipse">
            <a:avLst/>
          </a:prstGeom>
          <a:solidFill>
            <a:srgbClr val="FFFFFF"/>
          </a:solidFill>
          <a:ln w="25400">
            <a:solidFill>
              <a:srgbClr val="2A5FA0"/>
            </a:solidFill>
            <a:prstDash val="solid"/>
          </a:ln>
        </p:spPr>
        <p:txBody>
          <a:bodyPr/>
          <a:lstStyle/>
          <a:p>
            <a:endParaRPr lang="en-US"/>
          </a:p>
        </p:txBody>
      </p:sp>
      <p:sp>
        <p:nvSpPr>
          <p:cNvPr id="21" name="Text 19"/>
          <p:cNvSpPr txBox="1"/>
          <p:nvPr/>
        </p:nvSpPr>
        <p:spPr>
          <a:xfrm>
            <a:off x="4343400" y="3337560"/>
            <a:ext cx="548640" cy="548640"/>
          </a:xfrm>
          <a:prstGeom prst="rect">
            <a:avLst/>
          </a:prstGeom>
          <a:noFill/>
          <a:ln/>
        </p:spPr>
        <p:txBody>
          <a:bodyPr wrap="square" lIns="0" tIns="0" rIns="0" bIns="0" rtlCol="0" anchor="ctr"/>
          <a:lstStyle/>
          <a:p>
            <a:pPr marL="0" indent="0" algn="ctr">
              <a:buNone/>
            </a:pPr>
            <a:r>
              <a:rPr lang="en-US" sz="1600" b="1" dirty="0">
                <a:solidFill>
                  <a:srgbClr val="2A5FA0"/>
                </a:solidFill>
                <a:latin typeface="Segoe UI" pitchFamily="34" charset="0"/>
                <a:ea typeface="Segoe UI" pitchFamily="34" charset="-122"/>
                <a:cs typeface="Segoe UI" pitchFamily="34" charset="-120"/>
              </a:rPr>
              <a:t>1</a:t>
            </a:r>
            <a:endParaRPr lang="en-US" sz="1600" dirty="0"/>
          </a:p>
        </p:txBody>
      </p:sp>
      <p:sp>
        <p:nvSpPr>
          <p:cNvPr id="22" name="Shape 20"/>
          <p:cNvSpPr/>
          <p:nvPr/>
        </p:nvSpPr>
        <p:spPr>
          <a:xfrm>
            <a:off x="5760720" y="3337560"/>
            <a:ext cx="548640" cy="548640"/>
          </a:xfrm>
          <a:prstGeom prst="ellipse">
            <a:avLst/>
          </a:prstGeom>
          <a:solidFill>
            <a:srgbClr val="FFFFFF"/>
          </a:solidFill>
          <a:ln w="25400">
            <a:solidFill>
              <a:srgbClr val="2A5FA0"/>
            </a:solidFill>
            <a:prstDash val="solid"/>
          </a:ln>
        </p:spPr>
        <p:txBody>
          <a:bodyPr/>
          <a:lstStyle/>
          <a:p>
            <a:endParaRPr lang="en-US"/>
          </a:p>
        </p:txBody>
      </p:sp>
      <p:sp>
        <p:nvSpPr>
          <p:cNvPr id="23" name="Text 21"/>
          <p:cNvSpPr txBox="1"/>
          <p:nvPr/>
        </p:nvSpPr>
        <p:spPr>
          <a:xfrm>
            <a:off x="5760720" y="3337560"/>
            <a:ext cx="548640" cy="548640"/>
          </a:xfrm>
          <a:prstGeom prst="rect">
            <a:avLst/>
          </a:prstGeom>
          <a:noFill/>
          <a:ln/>
        </p:spPr>
        <p:txBody>
          <a:bodyPr wrap="square" lIns="0" tIns="0" rIns="0" bIns="0" rtlCol="0" anchor="ctr"/>
          <a:lstStyle/>
          <a:p>
            <a:pPr marL="0" indent="0" algn="ctr">
              <a:buNone/>
            </a:pPr>
            <a:r>
              <a:rPr lang="en-US" sz="1600" b="1" dirty="0">
                <a:solidFill>
                  <a:srgbClr val="2A5FA0"/>
                </a:solidFill>
                <a:latin typeface="Segoe UI" pitchFamily="34" charset="0"/>
                <a:ea typeface="Segoe UI" pitchFamily="34" charset="-122"/>
                <a:cs typeface="Segoe UI" pitchFamily="34" charset="-120"/>
              </a:rPr>
              <a:t>2</a:t>
            </a:r>
            <a:endParaRPr lang="en-US" sz="1600" dirty="0"/>
          </a:p>
        </p:txBody>
      </p:sp>
      <p:sp>
        <p:nvSpPr>
          <p:cNvPr id="24" name="Shape 22"/>
          <p:cNvSpPr/>
          <p:nvPr/>
        </p:nvSpPr>
        <p:spPr>
          <a:xfrm>
            <a:off x="7178040" y="3337560"/>
            <a:ext cx="548640" cy="548640"/>
          </a:xfrm>
          <a:prstGeom prst="ellipse">
            <a:avLst/>
          </a:prstGeom>
          <a:solidFill>
            <a:srgbClr val="FFFFFF"/>
          </a:solidFill>
          <a:ln w="25400">
            <a:solidFill>
              <a:srgbClr val="2A5FA0"/>
            </a:solidFill>
            <a:prstDash val="solid"/>
          </a:ln>
        </p:spPr>
        <p:txBody>
          <a:bodyPr/>
          <a:lstStyle/>
          <a:p>
            <a:endParaRPr lang="en-US"/>
          </a:p>
        </p:txBody>
      </p:sp>
      <p:sp>
        <p:nvSpPr>
          <p:cNvPr id="25" name="Text 23"/>
          <p:cNvSpPr txBox="1"/>
          <p:nvPr/>
        </p:nvSpPr>
        <p:spPr>
          <a:xfrm>
            <a:off x="7178040" y="3337560"/>
            <a:ext cx="548640" cy="548640"/>
          </a:xfrm>
          <a:prstGeom prst="rect">
            <a:avLst/>
          </a:prstGeom>
          <a:noFill/>
          <a:ln/>
        </p:spPr>
        <p:txBody>
          <a:bodyPr wrap="square" lIns="0" tIns="0" rIns="0" bIns="0" rtlCol="0" anchor="ctr"/>
          <a:lstStyle/>
          <a:p>
            <a:pPr marL="0" indent="0" algn="ctr">
              <a:buNone/>
            </a:pPr>
            <a:r>
              <a:rPr lang="en-US" sz="1600" b="1" dirty="0">
                <a:solidFill>
                  <a:srgbClr val="2A5FA0"/>
                </a:solidFill>
                <a:latin typeface="Segoe UI" pitchFamily="34" charset="0"/>
                <a:ea typeface="Segoe UI" pitchFamily="34" charset="-122"/>
                <a:cs typeface="Segoe UI" pitchFamily="34" charset="-120"/>
              </a:rPr>
              <a:t>3</a:t>
            </a:r>
            <a:endParaRPr lang="en-US" sz="1600" dirty="0"/>
          </a:p>
        </p:txBody>
      </p:sp>
      <p:sp>
        <p:nvSpPr>
          <p:cNvPr id="26" name="Shape 24"/>
          <p:cNvSpPr/>
          <p:nvPr/>
        </p:nvSpPr>
        <p:spPr>
          <a:xfrm>
            <a:off x="8595360" y="3337560"/>
            <a:ext cx="548640" cy="548640"/>
          </a:xfrm>
          <a:prstGeom prst="ellipse">
            <a:avLst/>
          </a:prstGeom>
          <a:solidFill>
            <a:srgbClr val="FFFFFF"/>
          </a:solidFill>
          <a:ln w="25400">
            <a:solidFill>
              <a:srgbClr val="2A5FA0"/>
            </a:solidFill>
            <a:prstDash val="solid"/>
          </a:ln>
        </p:spPr>
        <p:txBody>
          <a:bodyPr/>
          <a:lstStyle/>
          <a:p>
            <a:endParaRPr lang="en-US"/>
          </a:p>
        </p:txBody>
      </p:sp>
      <p:sp>
        <p:nvSpPr>
          <p:cNvPr id="27" name="Text 25"/>
          <p:cNvSpPr txBox="1"/>
          <p:nvPr/>
        </p:nvSpPr>
        <p:spPr>
          <a:xfrm>
            <a:off x="8595360" y="3337560"/>
            <a:ext cx="548640" cy="548640"/>
          </a:xfrm>
          <a:prstGeom prst="rect">
            <a:avLst/>
          </a:prstGeom>
          <a:noFill/>
          <a:ln/>
        </p:spPr>
        <p:txBody>
          <a:bodyPr wrap="square" lIns="0" tIns="0" rIns="0" bIns="0" rtlCol="0" anchor="ctr"/>
          <a:lstStyle/>
          <a:p>
            <a:pPr marL="0" indent="0" algn="ctr">
              <a:buNone/>
            </a:pPr>
            <a:r>
              <a:rPr lang="en-US" sz="1600" b="1" dirty="0">
                <a:solidFill>
                  <a:srgbClr val="2A5FA0"/>
                </a:solidFill>
                <a:latin typeface="Segoe UI" pitchFamily="34" charset="0"/>
                <a:ea typeface="Segoe UI" pitchFamily="34" charset="-122"/>
                <a:cs typeface="Segoe UI" pitchFamily="34" charset="-120"/>
              </a:rPr>
              <a:t>4</a:t>
            </a:r>
            <a:endParaRPr lang="en-US" sz="1600" dirty="0"/>
          </a:p>
        </p:txBody>
      </p:sp>
      <p:sp>
        <p:nvSpPr>
          <p:cNvPr id="28" name="Shape 26"/>
          <p:cNvSpPr/>
          <p:nvPr/>
        </p:nvSpPr>
        <p:spPr>
          <a:xfrm>
            <a:off x="548640" y="4206240"/>
            <a:ext cx="3566160" cy="731520"/>
          </a:xfrm>
          <a:prstGeom prst="roundRect">
            <a:avLst>
              <a:gd name="adj" fmla="val 5000"/>
            </a:avLst>
          </a:prstGeom>
          <a:solidFill>
            <a:srgbClr val="F4F6FB"/>
          </a:solidFill>
          <a:ln/>
        </p:spPr>
        <p:txBody>
          <a:bodyPr/>
          <a:lstStyle/>
          <a:p>
            <a:endParaRPr lang="en-US"/>
          </a:p>
        </p:txBody>
      </p:sp>
      <p:sp>
        <p:nvSpPr>
          <p:cNvPr id="29" name="Shape 27"/>
          <p:cNvSpPr/>
          <p:nvPr/>
        </p:nvSpPr>
        <p:spPr>
          <a:xfrm>
            <a:off x="731520" y="4389120"/>
            <a:ext cx="365760" cy="365760"/>
          </a:xfrm>
          <a:prstGeom prst="ellipse">
            <a:avLst/>
          </a:prstGeom>
          <a:solidFill>
            <a:srgbClr val="1F7A5C"/>
          </a:solidFill>
          <a:ln/>
        </p:spPr>
        <p:txBody>
          <a:bodyPr/>
          <a:lstStyle/>
          <a:p>
            <a:endParaRPr lang="en-US"/>
          </a:p>
        </p:txBody>
      </p:sp>
      <p:sp>
        <p:nvSpPr>
          <p:cNvPr id="30" name="Text 28"/>
          <p:cNvSpPr txBox="1"/>
          <p:nvPr/>
        </p:nvSpPr>
        <p:spPr>
          <a:xfrm>
            <a:off x="1280160" y="4206240"/>
            <a:ext cx="2697480" cy="73152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CTSOs</a:t>
            </a:r>
            <a:endParaRPr lang="en-US" sz="1400" dirty="0"/>
          </a:p>
        </p:txBody>
      </p:sp>
      <p:sp>
        <p:nvSpPr>
          <p:cNvPr id="31" name="Shape 29"/>
          <p:cNvSpPr/>
          <p:nvPr/>
        </p:nvSpPr>
        <p:spPr>
          <a:xfrm>
            <a:off x="4343400" y="4297680"/>
            <a:ext cx="548640" cy="548640"/>
          </a:xfrm>
          <a:prstGeom prst="ellipse">
            <a:avLst/>
          </a:prstGeom>
          <a:solidFill>
            <a:srgbClr val="FFFFFF"/>
          </a:solidFill>
          <a:ln w="25400">
            <a:solidFill>
              <a:srgbClr val="1F7A5C"/>
            </a:solidFill>
            <a:prstDash val="solid"/>
          </a:ln>
        </p:spPr>
        <p:txBody>
          <a:bodyPr/>
          <a:lstStyle/>
          <a:p>
            <a:endParaRPr lang="en-US"/>
          </a:p>
        </p:txBody>
      </p:sp>
      <p:sp>
        <p:nvSpPr>
          <p:cNvPr id="32" name="Text 30"/>
          <p:cNvSpPr txBox="1"/>
          <p:nvPr/>
        </p:nvSpPr>
        <p:spPr>
          <a:xfrm>
            <a:off x="4343400" y="4297680"/>
            <a:ext cx="548640" cy="548640"/>
          </a:xfrm>
          <a:prstGeom prst="rect">
            <a:avLst/>
          </a:prstGeom>
          <a:noFill/>
          <a:ln/>
        </p:spPr>
        <p:txBody>
          <a:bodyPr wrap="square" lIns="0" tIns="0" rIns="0" bIns="0" rtlCol="0" anchor="ctr"/>
          <a:lstStyle/>
          <a:p>
            <a:pPr marL="0" indent="0" algn="ctr">
              <a:buNone/>
            </a:pPr>
            <a:r>
              <a:rPr lang="en-US" sz="1600" b="1" dirty="0">
                <a:solidFill>
                  <a:srgbClr val="1F7A5C"/>
                </a:solidFill>
                <a:latin typeface="Segoe UI" pitchFamily="34" charset="0"/>
                <a:ea typeface="Segoe UI" pitchFamily="34" charset="-122"/>
                <a:cs typeface="Segoe UI" pitchFamily="34" charset="-120"/>
              </a:rPr>
              <a:t>1</a:t>
            </a:r>
            <a:endParaRPr lang="en-US" sz="1600" dirty="0"/>
          </a:p>
        </p:txBody>
      </p:sp>
      <p:sp>
        <p:nvSpPr>
          <p:cNvPr id="33" name="Shape 31"/>
          <p:cNvSpPr/>
          <p:nvPr/>
        </p:nvSpPr>
        <p:spPr>
          <a:xfrm>
            <a:off x="5760720" y="4297680"/>
            <a:ext cx="548640" cy="548640"/>
          </a:xfrm>
          <a:prstGeom prst="ellipse">
            <a:avLst/>
          </a:prstGeom>
          <a:solidFill>
            <a:srgbClr val="FFFFFF"/>
          </a:solidFill>
          <a:ln w="25400">
            <a:solidFill>
              <a:srgbClr val="1F7A5C"/>
            </a:solidFill>
            <a:prstDash val="solid"/>
          </a:ln>
        </p:spPr>
        <p:txBody>
          <a:bodyPr/>
          <a:lstStyle/>
          <a:p>
            <a:endParaRPr lang="en-US"/>
          </a:p>
        </p:txBody>
      </p:sp>
      <p:sp>
        <p:nvSpPr>
          <p:cNvPr id="34" name="Text 32"/>
          <p:cNvSpPr txBox="1"/>
          <p:nvPr/>
        </p:nvSpPr>
        <p:spPr>
          <a:xfrm>
            <a:off x="5760720" y="4297680"/>
            <a:ext cx="548640" cy="548640"/>
          </a:xfrm>
          <a:prstGeom prst="rect">
            <a:avLst/>
          </a:prstGeom>
          <a:noFill/>
          <a:ln/>
        </p:spPr>
        <p:txBody>
          <a:bodyPr wrap="square" lIns="0" tIns="0" rIns="0" bIns="0" rtlCol="0" anchor="ctr"/>
          <a:lstStyle/>
          <a:p>
            <a:pPr marL="0" indent="0" algn="ctr">
              <a:buNone/>
            </a:pPr>
            <a:r>
              <a:rPr lang="en-US" sz="1600" b="1" dirty="0">
                <a:solidFill>
                  <a:srgbClr val="1F7A5C"/>
                </a:solidFill>
                <a:latin typeface="Segoe UI" pitchFamily="34" charset="0"/>
                <a:ea typeface="Segoe UI" pitchFamily="34" charset="-122"/>
                <a:cs typeface="Segoe UI" pitchFamily="34" charset="-120"/>
              </a:rPr>
              <a:t>2</a:t>
            </a:r>
            <a:endParaRPr lang="en-US" sz="1600" dirty="0"/>
          </a:p>
        </p:txBody>
      </p:sp>
      <p:sp>
        <p:nvSpPr>
          <p:cNvPr id="35" name="Shape 33"/>
          <p:cNvSpPr/>
          <p:nvPr/>
        </p:nvSpPr>
        <p:spPr>
          <a:xfrm>
            <a:off x="7178040" y="4297680"/>
            <a:ext cx="548640" cy="548640"/>
          </a:xfrm>
          <a:prstGeom prst="ellipse">
            <a:avLst/>
          </a:prstGeom>
          <a:solidFill>
            <a:srgbClr val="FFFFFF"/>
          </a:solidFill>
          <a:ln w="25400">
            <a:solidFill>
              <a:srgbClr val="1F7A5C"/>
            </a:solidFill>
            <a:prstDash val="solid"/>
          </a:ln>
        </p:spPr>
        <p:txBody>
          <a:bodyPr/>
          <a:lstStyle/>
          <a:p>
            <a:endParaRPr lang="en-US"/>
          </a:p>
        </p:txBody>
      </p:sp>
      <p:sp>
        <p:nvSpPr>
          <p:cNvPr id="36" name="Text 34"/>
          <p:cNvSpPr txBox="1"/>
          <p:nvPr/>
        </p:nvSpPr>
        <p:spPr>
          <a:xfrm>
            <a:off x="7178040" y="4297680"/>
            <a:ext cx="548640" cy="548640"/>
          </a:xfrm>
          <a:prstGeom prst="rect">
            <a:avLst/>
          </a:prstGeom>
          <a:noFill/>
          <a:ln/>
        </p:spPr>
        <p:txBody>
          <a:bodyPr wrap="square" lIns="0" tIns="0" rIns="0" bIns="0" rtlCol="0" anchor="ctr"/>
          <a:lstStyle/>
          <a:p>
            <a:pPr marL="0" indent="0" algn="ctr">
              <a:buNone/>
            </a:pPr>
            <a:r>
              <a:rPr lang="en-US" sz="1600" b="1" dirty="0">
                <a:solidFill>
                  <a:srgbClr val="1F7A5C"/>
                </a:solidFill>
                <a:latin typeface="Segoe UI" pitchFamily="34" charset="0"/>
                <a:ea typeface="Segoe UI" pitchFamily="34" charset="-122"/>
                <a:cs typeface="Segoe UI" pitchFamily="34" charset="-120"/>
              </a:rPr>
              <a:t>3</a:t>
            </a:r>
            <a:endParaRPr lang="en-US" sz="1600" dirty="0"/>
          </a:p>
        </p:txBody>
      </p:sp>
      <p:sp>
        <p:nvSpPr>
          <p:cNvPr id="37" name="Shape 35"/>
          <p:cNvSpPr/>
          <p:nvPr/>
        </p:nvSpPr>
        <p:spPr>
          <a:xfrm>
            <a:off x="8595360" y="4297680"/>
            <a:ext cx="548640" cy="548640"/>
          </a:xfrm>
          <a:prstGeom prst="ellipse">
            <a:avLst/>
          </a:prstGeom>
          <a:solidFill>
            <a:srgbClr val="FFFFFF"/>
          </a:solidFill>
          <a:ln w="25400">
            <a:solidFill>
              <a:srgbClr val="1F7A5C"/>
            </a:solidFill>
            <a:prstDash val="solid"/>
          </a:ln>
        </p:spPr>
        <p:txBody>
          <a:bodyPr/>
          <a:lstStyle/>
          <a:p>
            <a:endParaRPr lang="en-US"/>
          </a:p>
        </p:txBody>
      </p:sp>
      <p:sp>
        <p:nvSpPr>
          <p:cNvPr id="38" name="Text 36"/>
          <p:cNvSpPr txBox="1"/>
          <p:nvPr/>
        </p:nvSpPr>
        <p:spPr>
          <a:xfrm>
            <a:off x="8595360" y="4297680"/>
            <a:ext cx="548640" cy="548640"/>
          </a:xfrm>
          <a:prstGeom prst="rect">
            <a:avLst/>
          </a:prstGeom>
          <a:noFill/>
          <a:ln/>
        </p:spPr>
        <p:txBody>
          <a:bodyPr wrap="square" lIns="0" tIns="0" rIns="0" bIns="0" rtlCol="0" anchor="ctr"/>
          <a:lstStyle/>
          <a:p>
            <a:pPr marL="0" indent="0" algn="ctr">
              <a:buNone/>
            </a:pPr>
            <a:r>
              <a:rPr lang="en-US" sz="1600" b="1" dirty="0">
                <a:solidFill>
                  <a:srgbClr val="1F7A5C"/>
                </a:solidFill>
                <a:latin typeface="Segoe UI" pitchFamily="34" charset="0"/>
                <a:ea typeface="Segoe UI" pitchFamily="34" charset="-122"/>
                <a:cs typeface="Segoe UI" pitchFamily="34" charset="-120"/>
              </a:rPr>
              <a:t>4</a:t>
            </a:r>
            <a:endParaRPr lang="en-US" sz="1600" dirty="0"/>
          </a:p>
        </p:txBody>
      </p:sp>
      <p:sp>
        <p:nvSpPr>
          <p:cNvPr id="39" name="Shape 37"/>
          <p:cNvSpPr/>
          <p:nvPr/>
        </p:nvSpPr>
        <p:spPr>
          <a:xfrm>
            <a:off x="548640" y="5166360"/>
            <a:ext cx="3566160" cy="731520"/>
          </a:xfrm>
          <a:prstGeom prst="roundRect">
            <a:avLst>
              <a:gd name="adj" fmla="val 5000"/>
            </a:avLst>
          </a:prstGeom>
          <a:solidFill>
            <a:srgbClr val="F4F6FB"/>
          </a:solidFill>
          <a:ln/>
        </p:spPr>
        <p:txBody>
          <a:bodyPr/>
          <a:lstStyle/>
          <a:p>
            <a:endParaRPr lang="en-US"/>
          </a:p>
        </p:txBody>
      </p:sp>
      <p:sp>
        <p:nvSpPr>
          <p:cNvPr id="40" name="Shape 38"/>
          <p:cNvSpPr/>
          <p:nvPr/>
        </p:nvSpPr>
        <p:spPr>
          <a:xfrm>
            <a:off x="731520" y="5349240"/>
            <a:ext cx="365760" cy="365760"/>
          </a:xfrm>
          <a:prstGeom prst="ellipse">
            <a:avLst/>
          </a:prstGeom>
          <a:solidFill>
            <a:srgbClr val="C0392B"/>
          </a:solidFill>
          <a:ln/>
        </p:spPr>
        <p:txBody>
          <a:bodyPr/>
          <a:lstStyle/>
          <a:p>
            <a:endParaRPr lang="en-US"/>
          </a:p>
        </p:txBody>
      </p:sp>
      <p:sp>
        <p:nvSpPr>
          <p:cNvPr id="41" name="Text 39"/>
          <p:cNvSpPr txBox="1"/>
          <p:nvPr/>
        </p:nvSpPr>
        <p:spPr>
          <a:xfrm>
            <a:off x="1280160" y="5166360"/>
            <a:ext cx="2697480" cy="73152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Work-Based Learning</a:t>
            </a:r>
            <a:endParaRPr lang="en-US" sz="1400" dirty="0"/>
          </a:p>
        </p:txBody>
      </p:sp>
      <p:sp>
        <p:nvSpPr>
          <p:cNvPr id="42" name="Shape 40"/>
          <p:cNvSpPr/>
          <p:nvPr/>
        </p:nvSpPr>
        <p:spPr>
          <a:xfrm>
            <a:off x="4343400" y="5257800"/>
            <a:ext cx="548640" cy="548640"/>
          </a:xfrm>
          <a:prstGeom prst="ellipse">
            <a:avLst/>
          </a:prstGeom>
          <a:solidFill>
            <a:srgbClr val="FFFFFF"/>
          </a:solidFill>
          <a:ln w="25400">
            <a:solidFill>
              <a:srgbClr val="C0392B"/>
            </a:solidFill>
            <a:prstDash val="solid"/>
          </a:ln>
        </p:spPr>
        <p:txBody>
          <a:bodyPr/>
          <a:lstStyle/>
          <a:p>
            <a:endParaRPr lang="en-US"/>
          </a:p>
        </p:txBody>
      </p:sp>
      <p:sp>
        <p:nvSpPr>
          <p:cNvPr id="43" name="Text 41"/>
          <p:cNvSpPr txBox="1"/>
          <p:nvPr/>
        </p:nvSpPr>
        <p:spPr>
          <a:xfrm>
            <a:off x="4343400" y="5257800"/>
            <a:ext cx="548640" cy="548640"/>
          </a:xfrm>
          <a:prstGeom prst="rect">
            <a:avLst/>
          </a:prstGeom>
          <a:noFill/>
          <a:ln/>
        </p:spPr>
        <p:txBody>
          <a:bodyPr wrap="square" lIns="0" tIns="0" rIns="0" bIns="0" rtlCol="0" anchor="ctr"/>
          <a:lstStyle/>
          <a:p>
            <a:pPr marL="0" indent="0" algn="ctr">
              <a:buNone/>
            </a:pPr>
            <a:r>
              <a:rPr lang="en-US" sz="1600" b="1" dirty="0">
                <a:solidFill>
                  <a:srgbClr val="C0392B"/>
                </a:solidFill>
                <a:latin typeface="Segoe UI" pitchFamily="34" charset="0"/>
                <a:ea typeface="Segoe UI" pitchFamily="34" charset="-122"/>
                <a:cs typeface="Segoe UI" pitchFamily="34" charset="-120"/>
              </a:rPr>
              <a:t>1</a:t>
            </a:r>
            <a:endParaRPr lang="en-US" sz="1600" dirty="0"/>
          </a:p>
        </p:txBody>
      </p:sp>
      <p:sp>
        <p:nvSpPr>
          <p:cNvPr id="44" name="Shape 42"/>
          <p:cNvSpPr/>
          <p:nvPr/>
        </p:nvSpPr>
        <p:spPr>
          <a:xfrm>
            <a:off x="5760720" y="5257800"/>
            <a:ext cx="548640" cy="548640"/>
          </a:xfrm>
          <a:prstGeom prst="ellipse">
            <a:avLst/>
          </a:prstGeom>
          <a:solidFill>
            <a:srgbClr val="FFFFFF"/>
          </a:solidFill>
          <a:ln w="25400">
            <a:solidFill>
              <a:srgbClr val="C0392B"/>
            </a:solidFill>
            <a:prstDash val="solid"/>
          </a:ln>
        </p:spPr>
        <p:txBody>
          <a:bodyPr/>
          <a:lstStyle/>
          <a:p>
            <a:endParaRPr lang="en-US"/>
          </a:p>
        </p:txBody>
      </p:sp>
      <p:sp>
        <p:nvSpPr>
          <p:cNvPr id="45" name="Text 43"/>
          <p:cNvSpPr txBox="1"/>
          <p:nvPr/>
        </p:nvSpPr>
        <p:spPr>
          <a:xfrm>
            <a:off x="5760720" y="5257800"/>
            <a:ext cx="548640" cy="548640"/>
          </a:xfrm>
          <a:prstGeom prst="rect">
            <a:avLst/>
          </a:prstGeom>
          <a:noFill/>
          <a:ln/>
        </p:spPr>
        <p:txBody>
          <a:bodyPr wrap="square" lIns="0" tIns="0" rIns="0" bIns="0" rtlCol="0" anchor="ctr"/>
          <a:lstStyle/>
          <a:p>
            <a:pPr marL="0" indent="0" algn="ctr">
              <a:buNone/>
            </a:pPr>
            <a:r>
              <a:rPr lang="en-US" sz="1600" b="1" dirty="0">
                <a:solidFill>
                  <a:srgbClr val="C0392B"/>
                </a:solidFill>
                <a:latin typeface="Segoe UI" pitchFamily="34" charset="0"/>
                <a:ea typeface="Segoe UI" pitchFamily="34" charset="-122"/>
                <a:cs typeface="Segoe UI" pitchFamily="34" charset="-120"/>
              </a:rPr>
              <a:t>2</a:t>
            </a:r>
            <a:endParaRPr lang="en-US" sz="1600" dirty="0"/>
          </a:p>
        </p:txBody>
      </p:sp>
      <p:sp>
        <p:nvSpPr>
          <p:cNvPr id="46" name="Shape 44"/>
          <p:cNvSpPr/>
          <p:nvPr/>
        </p:nvSpPr>
        <p:spPr>
          <a:xfrm>
            <a:off x="7178040" y="5257800"/>
            <a:ext cx="548640" cy="548640"/>
          </a:xfrm>
          <a:prstGeom prst="ellipse">
            <a:avLst/>
          </a:prstGeom>
          <a:solidFill>
            <a:srgbClr val="FFFFFF"/>
          </a:solidFill>
          <a:ln w="25400">
            <a:solidFill>
              <a:srgbClr val="C0392B"/>
            </a:solidFill>
            <a:prstDash val="solid"/>
          </a:ln>
        </p:spPr>
        <p:txBody>
          <a:bodyPr/>
          <a:lstStyle/>
          <a:p>
            <a:endParaRPr lang="en-US"/>
          </a:p>
        </p:txBody>
      </p:sp>
      <p:sp>
        <p:nvSpPr>
          <p:cNvPr id="47" name="Text 45"/>
          <p:cNvSpPr txBox="1"/>
          <p:nvPr/>
        </p:nvSpPr>
        <p:spPr>
          <a:xfrm>
            <a:off x="7178040" y="5257800"/>
            <a:ext cx="548640" cy="548640"/>
          </a:xfrm>
          <a:prstGeom prst="rect">
            <a:avLst/>
          </a:prstGeom>
          <a:noFill/>
          <a:ln/>
        </p:spPr>
        <p:txBody>
          <a:bodyPr wrap="square" lIns="0" tIns="0" rIns="0" bIns="0" rtlCol="0" anchor="ctr"/>
          <a:lstStyle/>
          <a:p>
            <a:pPr marL="0" indent="0" algn="ctr">
              <a:buNone/>
            </a:pPr>
            <a:r>
              <a:rPr lang="en-US" sz="1600" b="1" dirty="0">
                <a:solidFill>
                  <a:srgbClr val="C0392B"/>
                </a:solidFill>
                <a:latin typeface="Segoe UI" pitchFamily="34" charset="0"/>
                <a:ea typeface="Segoe UI" pitchFamily="34" charset="-122"/>
                <a:cs typeface="Segoe UI" pitchFamily="34" charset="-120"/>
              </a:rPr>
              <a:t>3</a:t>
            </a:r>
            <a:endParaRPr lang="en-US" sz="1600" dirty="0"/>
          </a:p>
        </p:txBody>
      </p:sp>
      <p:sp>
        <p:nvSpPr>
          <p:cNvPr id="48" name="Shape 46"/>
          <p:cNvSpPr/>
          <p:nvPr/>
        </p:nvSpPr>
        <p:spPr>
          <a:xfrm>
            <a:off x="8595360" y="5257800"/>
            <a:ext cx="548640" cy="548640"/>
          </a:xfrm>
          <a:prstGeom prst="ellipse">
            <a:avLst/>
          </a:prstGeom>
          <a:solidFill>
            <a:srgbClr val="FFFFFF"/>
          </a:solidFill>
          <a:ln w="25400">
            <a:solidFill>
              <a:srgbClr val="C0392B"/>
            </a:solidFill>
            <a:prstDash val="solid"/>
          </a:ln>
        </p:spPr>
        <p:txBody>
          <a:bodyPr/>
          <a:lstStyle/>
          <a:p>
            <a:endParaRPr lang="en-US"/>
          </a:p>
        </p:txBody>
      </p:sp>
      <p:sp>
        <p:nvSpPr>
          <p:cNvPr id="49" name="Text 47"/>
          <p:cNvSpPr txBox="1"/>
          <p:nvPr/>
        </p:nvSpPr>
        <p:spPr>
          <a:xfrm>
            <a:off x="8595360" y="5257800"/>
            <a:ext cx="548640" cy="548640"/>
          </a:xfrm>
          <a:prstGeom prst="rect">
            <a:avLst/>
          </a:prstGeom>
          <a:noFill/>
          <a:ln/>
        </p:spPr>
        <p:txBody>
          <a:bodyPr wrap="square" lIns="0" tIns="0" rIns="0" bIns="0" rtlCol="0" anchor="ctr"/>
          <a:lstStyle/>
          <a:p>
            <a:pPr marL="0" indent="0" algn="ctr">
              <a:buNone/>
            </a:pPr>
            <a:r>
              <a:rPr lang="en-US" sz="1600" b="1" dirty="0">
                <a:solidFill>
                  <a:srgbClr val="C0392B"/>
                </a:solidFill>
                <a:latin typeface="Segoe UI" pitchFamily="34" charset="0"/>
                <a:ea typeface="Segoe UI" pitchFamily="34" charset="-122"/>
                <a:cs typeface="Segoe UI" pitchFamily="34" charset="-120"/>
              </a:rPr>
              <a:t>4</a:t>
            </a:r>
            <a:endParaRPr lang="en-US" sz="1600" dirty="0"/>
          </a:p>
        </p:txBody>
      </p:sp>
      <p:sp>
        <p:nvSpPr>
          <p:cNvPr id="50" name="Shape 48"/>
          <p:cNvSpPr/>
          <p:nvPr/>
        </p:nvSpPr>
        <p:spPr>
          <a:xfrm>
            <a:off x="10104120" y="2286000"/>
            <a:ext cx="1554480" cy="3383280"/>
          </a:xfrm>
          <a:prstGeom prst="roundRect">
            <a:avLst>
              <a:gd name="adj" fmla="val 2941"/>
            </a:avLst>
          </a:prstGeom>
          <a:solidFill>
            <a:srgbClr val="0D1B4B"/>
          </a:solidFill>
          <a:ln/>
        </p:spPr>
        <p:txBody>
          <a:bodyPr/>
          <a:lstStyle/>
          <a:p>
            <a:endParaRPr lang="en-US"/>
          </a:p>
        </p:txBody>
      </p:sp>
      <p:pic>
        <p:nvPicPr>
          <p:cNvPr id="51" name="Image 0" descr="/home/claude/icons/qr_tool.png"/>
          <p:cNvPicPr>
            <a:picLocks noChangeAspect="1"/>
          </p:cNvPicPr>
          <p:nvPr/>
        </p:nvPicPr>
        <p:blipFill>
          <a:blip r:embed="rId3"/>
          <a:stretch>
            <a:fillRect/>
          </a:stretch>
        </p:blipFill>
        <p:spPr>
          <a:xfrm>
            <a:off x="10241280" y="2423160"/>
            <a:ext cx="1280160" cy="1280160"/>
          </a:xfrm>
          <a:prstGeom prst="rect">
            <a:avLst/>
          </a:prstGeom>
        </p:spPr>
      </p:pic>
      <p:sp>
        <p:nvSpPr>
          <p:cNvPr id="52" name="Text 49"/>
          <p:cNvSpPr txBox="1"/>
          <p:nvPr/>
        </p:nvSpPr>
        <p:spPr>
          <a:xfrm>
            <a:off x="10149840" y="3794760"/>
            <a:ext cx="1417320" cy="548640"/>
          </a:xfrm>
          <a:prstGeom prst="rect">
            <a:avLst/>
          </a:prstGeom>
          <a:noFill/>
          <a:ln/>
        </p:spPr>
        <p:txBody>
          <a:bodyPr wrap="square" lIns="0" tIns="0" rIns="0" bIns="0" rtlCol="0" anchor="ctr"/>
          <a:lstStyle/>
          <a:p>
            <a:pPr marL="0" indent="0" algn="ctr">
              <a:buNone/>
            </a:pPr>
            <a:r>
              <a:rPr lang="en-US" sz="1100" b="1" dirty="0">
                <a:solidFill>
                  <a:srgbClr val="E8A020"/>
                </a:solidFill>
                <a:latin typeface="Georgia" pitchFamily="34" charset="0"/>
                <a:ea typeface="Georgia" pitchFamily="34" charset="-122"/>
                <a:cs typeface="Georgia" pitchFamily="34" charset="-120"/>
              </a:rPr>
              <a:t>Prefer digital?</a:t>
            </a:r>
            <a:endParaRPr lang="en-US" sz="1100" dirty="0"/>
          </a:p>
        </p:txBody>
      </p:sp>
      <p:sp>
        <p:nvSpPr>
          <p:cNvPr id="53" name="Text 50"/>
          <p:cNvSpPr txBox="1"/>
          <p:nvPr/>
        </p:nvSpPr>
        <p:spPr>
          <a:xfrm>
            <a:off x="10168128" y="4251960"/>
            <a:ext cx="1371600" cy="1280160"/>
          </a:xfrm>
          <a:prstGeom prst="rect">
            <a:avLst/>
          </a:prstGeom>
          <a:noFill/>
          <a:ln/>
        </p:spPr>
        <p:txBody>
          <a:bodyPr wrap="square" lIns="0" tIns="0" rIns="0" bIns="0" rtlCol="0" anchor="ctr"/>
          <a:lstStyle/>
          <a:p>
            <a:pPr marL="0" indent="0" algn="ctr">
              <a:buNone/>
            </a:pPr>
            <a:r>
              <a:rPr lang="en-US" sz="950" dirty="0">
                <a:solidFill>
                  <a:srgbClr val="E4E9F7"/>
                </a:solidFill>
                <a:latin typeface="Segoe UI" pitchFamily="34" charset="0"/>
                <a:ea typeface="Segoe UI" pitchFamily="34" charset="-122"/>
                <a:cs typeface="Segoe UI" pitchFamily="34" charset="-120"/>
              </a:rPr>
              <a:t>Scan to fill this out on your phone</a:t>
            </a:r>
            <a:endParaRPr lang="en-US" sz="950" dirty="0"/>
          </a:p>
        </p:txBody>
      </p:sp>
      <p:sp>
        <p:nvSpPr>
          <p:cNvPr id="54" name="Text 51"/>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55" name="Text 52"/>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875520" y="4572000"/>
            <a:ext cx="3200400" cy="3200400"/>
          </a:xfrm>
          <a:prstGeom prst="ellipse">
            <a:avLst/>
          </a:prstGeom>
          <a:solidFill>
            <a:srgbClr val="16265E"/>
          </a:solidFill>
          <a:ln/>
        </p:spPr>
        <p:txBody>
          <a:bodyPr/>
          <a:lstStyle/>
          <a:p>
            <a:endParaRPr lang="en-US"/>
          </a:p>
        </p:txBody>
      </p:sp>
      <p:sp>
        <p:nvSpPr>
          <p:cNvPr id="3" name="Shape 1"/>
          <p:cNvSpPr/>
          <p:nvPr/>
        </p:nvSpPr>
        <p:spPr>
          <a:xfrm>
            <a:off x="548640" y="502920"/>
            <a:ext cx="1920240" cy="310896"/>
          </a:xfrm>
          <a:prstGeom prst="rect">
            <a:avLst/>
          </a:prstGeom>
          <a:solidFill>
            <a:srgbClr val="E8A020"/>
          </a:solidFill>
          <a:ln/>
        </p:spPr>
        <p:txBody>
          <a:bodyPr/>
          <a:lstStyle/>
          <a:p>
            <a:endParaRPr lang="en-US"/>
          </a:p>
        </p:txBody>
      </p:sp>
      <p:sp>
        <p:nvSpPr>
          <p:cNvPr id="4" name="Text 2"/>
          <p:cNvSpPr txBox="1"/>
          <p:nvPr/>
        </p:nvSpPr>
        <p:spPr>
          <a:xfrm>
            <a:off x="548640" y="493776"/>
            <a:ext cx="192024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CALL TO ACTION</a:t>
            </a:r>
            <a:endParaRPr lang="en-US" sz="1100" dirty="0"/>
          </a:p>
        </p:txBody>
      </p:sp>
      <p:sp>
        <p:nvSpPr>
          <p:cNvPr id="5" name="Text 3"/>
          <p:cNvSpPr txBox="1"/>
          <p:nvPr/>
        </p:nvSpPr>
        <p:spPr>
          <a:xfrm>
            <a:off x="548640" y="868680"/>
            <a:ext cx="10058400" cy="73152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What Will You Do This Week?</a:t>
            </a:r>
            <a:endParaRPr lang="en-US" sz="2800" dirty="0"/>
          </a:p>
        </p:txBody>
      </p:sp>
      <p:sp>
        <p:nvSpPr>
          <p:cNvPr id="6" name="Shape 4"/>
          <p:cNvSpPr/>
          <p:nvPr/>
        </p:nvSpPr>
        <p:spPr>
          <a:xfrm>
            <a:off x="548640" y="1828800"/>
            <a:ext cx="1920240" cy="868680"/>
          </a:xfrm>
          <a:prstGeom prst="roundRect">
            <a:avLst>
              <a:gd name="adj" fmla="val 5263"/>
            </a:avLst>
          </a:prstGeom>
          <a:solidFill>
            <a:srgbClr val="E8A020"/>
          </a:solidFill>
          <a:ln/>
        </p:spPr>
        <p:txBody>
          <a:bodyPr/>
          <a:lstStyle/>
          <a:p>
            <a:endParaRPr lang="en-US"/>
          </a:p>
        </p:txBody>
      </p:sp>
      <p:pic>
        <p:nvPicPr>
          <p:cNvPr id="7" name="Image 0" descr="/home/claude/icons/icon_flag_FFFFFF.png"/>
          <p:cNvPicPr>
            <a:picLocks noChangeAspect="1"/>
          </p:cNvPicPr>
          <p:nvPr/>
        </p:nvPicPr>
        <p:blipFill>
          <a:blip r:embed="rId3"/>
          <a:stretch>
            <a:fillRect/>
          </a:stretch>
        </p:blipFill>
        <p:spPr>
          <a:xfrm>
            <a:off x="713232" y="1993392"/>
            <a:ext cx="292608" cy="292608"/>
          </a:xfrm>
          <a:prstGeom prst="rect">
            <a:avLst/>
          </a:prstGeom>
        </p:spPr>
      </p:pic>
      <p:sp>
        <p:nvSpPr>
          <p:cNvPr id="8" name="Text 5"/>
          <p:cNvSpPr txBox="1"/>
          <p:nvPr/>
        </p:nvSpPr>
        <p:spPr>
          <a:xfrm>
            <a:off x="1097280" y="1828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Week</a:t>
            </a:r>
            <a:endParaRPr lang="en-US" sz="1300" dirty="0"/>
          </a:p>
        </p:txBody>
      </p:sp>
      <p:sp>
        <p:nvSpPr>
          <p:cNvPr id="9" name="Text 6"/>
          <p:cNvSpPr txBox="1"/>
          <p:nvPr/>
        </p:nvSpPr>
        <p:spPr>
          <a:xfrm>
            <a:off x="2743200" y="1874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Complete your Gap Analysis. Know your number.</a:t>
            </a:r>
            <a:endParaRPr lang="en-US" sz="1500" dirty="0"/>
          </a:p>
        </p:txBody>
      </p:sp>
      <p:sp>
        <p:nvSpPr>
          <p:cNvPr id="10" name="Shape 7"/>
          <p:cNvSpPr/>
          <p:nvPr/>
        </p:nvSpPr>
        <p:spPr>
          <a:xfrm>
            <a:off x="548640" y="2971800"/>
            <a:ext cx="1920240" cy="868680"/>
          </a:xfrm>
          <a:prstGeom prst="roundRect">
            <a:avLst>
              <a:gd name="adj" fmla="val 5263"/>
            </a:avLst>
          </a:prstGeom>
          <a:solidFill>
            <a:srgbClr val="2A5FA0"/>
          </a:solidFill>
          <a:ln/>
        </p:spPr>
        <p:txBody>
          <a:bodyPr/>
          <a:lstStyle/>
          <a:p>
            <a:endParaRPr lang="en-US"/>
          </a:p>
        </p:txBody>
      </p:sp>
      <p:pic>
        <p:nvPicPr>
          <p:cNvPr id="11" name="Image 1" descr="/home/claude/icons/icon_flag_FFFFFF.png"/>
          <p:cNvPicPr>
            <a:picLocks noChangeAspect="1"/>
          </p:cNvPicPr>
          <p:nvPr/>
        </p:nvPicPr>
        <p:blipFill>
          <a:blip r:embed="rId3"/>
          <a:stretch>
            <a:fillRect/>
          </a:stretch>
        </p:blipFill>
        <p:spPr>
          <a:xfrm>
            <a:off x="713232" y="3136392"/>
            <a:ext cx="292608" cy="292608"/>
          </a:xfrm>
          <a:prstGeom prst="rect">
            <a:avLst/>
          </a:prstGeom>
        </p:spPr>
      </p:pic>
      <p:sp>
        <p:nvSpPr>
          <p:cNvPr id="12" name="Text 8"/>
          <p:cNvSpPr txBox="1"/>
          <p:nvPr/>
        </p:nvSpPr>
        <p:spPr>
          <a:xfrm>
            <a:off x="1097280" y="2971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Month</a:t>
            </a:r>
            <a:endParaRPr lang="en-US" sz="1300" dirty="0"/>
          </a:p>
        </p:txBody>
      </p:sp>
      <p:sp>
        <p:nvSpPr>
          <p:cNvPr id="13" name="Text 9"/>
          <p:cNvSpPr txBox="1"/>
          <p:nvPr/>
        </p:nvSpPr>
        <p:spPr>
          <a:xfrm>
            <a:off x="2743200" y="3017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Name one industry partner. Name one dual credit pathway. Make one call.</a:t>
            </a:r>
            <a:endParaRPr lang="en-US" sz="1500" dirty="0"/>
          </a:p>
        </p:txBody>
      </p:sp>
      <p:sp>
        <p:nvSpPr>
          <p:cNvPr id="14" name="Shape 10"/>
          <p:cNvSpPr/>
          <p:nvPr/>
        </p:nvSpPr>
        <p:spPr>
          <a:xfrm>
            <a:off x="548640" y="4114800"/>
            <a:ext cx="1920240" cy="868680"/>
          </a:xfrm>
          <a:prstGeom prst="roundRect">
            <a:avLst>
              <a:gd name="adj" fmla="val 5263"/>
            </a:avLst>
          </a:prstGeom>
          <a:solidFill>
            <a:srgbClr val="1F7A5C"/>
          </a:solidFill>
          <a:ln/>
        </p:spPr>
        <p:txBody>
          <a:bodyPr/>
          <a:lstStyle/>
          <a:p>
            <a:endParaRPr lang="en-US"/>
          </a:p>
        </p:txBody>
      </p:sp>
      <p:pic>
        <p:nvPicPr>
          <p:cNvPr id="15" name="Image 2" descr="/home/claude/icons/icon_flag_FFFFFF.png"/>
          <p:cNvPicPr>
            <a:picLocks noChangeAspect="1"/>
          </p:cNvPicPr>
          <p:nvPr/>
        </p:nvPicPr>
        <p:blipFill>
          <a:blip r:embed="rId3"/>
          <a:stretch>
            <a:fillRect/>
          </a:stretch>
        </p:blipFill>
        <p:spPr>
          <a:xfrm>
            <a:off x="713232" y="4279392"/>
            <a:ext cx="292608" cy="292608"/>
          </a:xfrm>
          <a:prstGeom prst="rect">
            <a:avLst/>
          </a:prstGeom>
        </p:spPr>
      </p:pic>
      <p:sp>
        <p:nvSpPr>
          <p:cNvPr id="16" name="Text 11"/>
          <p:cNvSpPr txBox="1"/>
          <p:nvPr/>
        </p:nvSpPr>
        <p:spPr>
          <a:xfrm>
            <a:off x="1097280" y="4114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Year</a:t>
            </a:r>
            <a:endParaRPr lang="en-US" sz="1300" dirty="0"/>
          </a:p>
        </p:txBody>
      </p:sp>
      <p:sp>
        <p:nvSpPr>
          <p:cNvPr id="17" name="Text 12"/>
          <p:cNvSpPr txBox="1"/>
          <p:nvPr/>
        </p:nvSpPr>
        <p:spPr>
          <a:xfrm>
            <a:off x="2743200" y="4160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Launch or reactivate one CTSO — with a competitive goal, not just a meeting schedule.</a:t>
            </a:r>
            <a:endParaRPr lang="en-US" sz="1500" dirty="0"/>
          </a:p>
        </p:txBody>
      </p:sp>
      <p:sp>
        <p:nvSpPr>
          <p:cNvPr id="18" name="Shape 13"/>
          <p:cNvSpPr/>
          <p:nvPr/>
        </p:nvSpPr>
        <p:spPr>
          <a:xfrm>
            <a:off x="548640" y="5257800"/>
            <a:ext cx="1920240" cy="868680"/>
          </a:xfrm>
          <a:prstGeom prst="roundRect">
            <a:avLst>
              <a:gd name="adj" fmla="val 5263"/>
            </a:avLst>
          </a:prstGeom>
          <a:solidFill>
            <a:srgbClr val="C0392B"/>
          </a:solidFill>
          <a:ln/>
        </p:spPr>
        <p:txBody>
          <a:bodyPr/>
          <a:lstStyle/>
          <a:p>
            <a:endParaRPr lang="en-US"/>
          </a:p>
        </p:txBody>
      </p:sp>
      <p:pic>
        <p:nvPicPr>
          <p:cNvPr id="19" name="Image 3" descr="/home/claude/icons/icon_flag_FFFFFF.png"/>
          <p:cNvPicPr>
            <a:picLocks noChangeAspect="1"/>
          </p:cNvPicPr>
          <p:nvPr/>
        </p:nvPicPr>
        <p:blipFill>
          <a:blip r:embed="rId3"/>
          <a:stretch>
            <a:fillRect/>
          </a:stretch>
        </p:blipFill>
        <p:spPr>
          <a:xfrm>
            <a:off x="713232" y="5422392"/>
            <a:ext cx="292608" cy="292608"/>
          </a:xfrm>
          <a:prstGeom prst="rect">
            <a:avLst/>
          </a:prstGeom>
        </p:spPr>
      </p:pic>
      <p:sp>
        <p:nvSpPr>
          <p:cNvPr id="20" name="Text 14"/>
          <p:cNvSpPr txBox="1"/>
          <p:nvPr/>
        </p:nvSpPr>
        <p:spPr>
          <a:xfrm>
            <a:off x="1097280" y="5257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Workforce Pell</a:t>
            </a:r>
            <a:endParaRPr lang="en-US" sz="1300" dirty="0"/>
          </a:p>
        </p:txBody>
      </p:sp>
      <p:sp>
        <p:nvSpPr>
          <p:cNvPr id="21" name="Text 15"/>
          <p:cNvSpPr txBox="1"/>
          <p:nvPr/>
        </p:nvSpPr>
        <p:spPr>
          <a:xfrm>
            <a:off x="2743200" y="5303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Talk to your K-12 partners this fall about co-designing Pell-eligible pathways. This is a new enrollment pipeline for you.</a:t>
            </a:r>
            <a:endParaRPr lang="en-US" sz="1500" dirty="0"/>
          </a:p>
        </p:txBody>
      </p:sp>
      <p:sp>
        <p:nvSpPr>
          <p:cNvPr id="22" name="Text 1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9BA8C9"/>
                </a:solidFill>
                <a:latin typeface="Segoe UI" pitchFamily="34" charset="0"/>
                <a:ea typeface="Segoe UI" pitchFamily="34" charset="-122"/>
                <a:cs typeface="Segoe UI" pitchFamily="34" charset="-120"/>
              </a:rPr>
              <a:t>ACTE Postsecondary CTE Summit  •  Session 2 of 2</a:t>
            </a:r>
            <a:endParaRPr lang="en-US" sz="1000" dirty="0"/>
          </a:p>
        </p:txBody>
      </p:sp>
      <p:sp>
        <p:nvSpPr>
          <p:cNvPr id="23" name="Text 1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9BA8C9"/>
                </a:solidFill>
                <a:latin typeface="Segoe UI" pitchFamily="34" charset="0"/>
                <a:ea typeface="Segoe UI" pitchFamily="34" charset="-122"/>
                <a:cs typeface="Segoe U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1097280" y="-1097280"/>
            <a:ext cx="3657600" cy="3657600"/>
          </a:xfrm>
          <a:prstGeom prst="ellipse">
            <a:avLst/>
          </a:prstGeom>
          <a:solidFill>
            <a:srgbClr val="16265E"/>
          </a:solidFill>
          <a:ln/>
        </p:spPr>
        <p:txBody>
          <a:bodyPr/>
          <a:lstStyle/>
          <a:p>
            <a:endParaRPr lang="en-US"/>
          </a:p>
        </p:txBody>
      </p:sp>
      <p:sp>
        <p:nvSpPr>
          <p:cNvPr id="3" name="Text 1"/>
          <p:cNvSpPr txBox="1"/>
          <p:nvPr/>
        </p:nvSpPr>
        <p:spPr>
          <a:xfrm>
            <a:off x="640080" y="1828800"/>
            <a:ext cx="9144000" cy="914400"/>
          </a:xfrm>
          <a:prstGeom prst="rect">
            <a:avLst/>
          </a:prstGeom>
          <a:noFill/>
          <a:ln/>
        </p:spPr>
        <p:txBody>
          <a:bodyPr wrap="square" lIns="0" tIns="0" rIns="0" bIns="0" rtlCol="0" anchor="ctr"/>
          <a:lstStyle/>
          <a:p>
            <a:pPr marL="0" indent="0">
              <a:buNone/>
            </a:pPr>
            <a:r>
              <a:rPr lang="en-US" sz="4000" b="1" dirty="0">
                <a:solidFill>
                  <a:srgbClr val="FFFFFF"/>
                </a:solidFill>
                <a:latin typeface="Georgia" pitchFamily="34" charset="0"/>
                <a:ea typeface="Georgia" pitchFamily="34" charset="-122"/>
                <a:cs typeface="Georgia" pitchFamily="34" charset="-120"/>
              </a:rPr>
              <a:t>Thank You</a:t>
            </a:r>
            <a:endParaRPr lang="en-US" sz="4000" dirty="0"/>
          </a:p>
        </p:txBody>
      </p:sp>
      <p:sp>
        <p:nvSpPr>
          <p:cNvPr id="4" name="Text 2"/>
          <p:cNvSpPr txBox="1"/>
          <p:nvPr/>
        </p:nvSpPr>
        <p:spPr>
          <a:xfrm>
            <a:off x="640080" y="2743200"/>
            <a:ext cx="10058400" cy="1005840"/>
          </a:xfrm>
          <a:prstGeom prst="rect">
            <a:avLst/>
          </a:prstGeom>
          <a:noFill/>
          <a:ln/>
        </p:spPr>
        <p:txBody>
          <a:bodyPr wrap="square" lIns="0" tIns="0" rIns="0" bIns="0" rtlCol="0" anchor="ctr"/>
          <a:lstStyle/>
          <a:p>
            <a:pPr marL="0" indent="0">
              <a:buNone/>
            </a:pPr>
            <a:r>
              <a:rPr lang="en-US" sz="1600" i="1" dirty="0">
                <a:solidFill>
                  <a:srgbClr val="E8A020"/>
                </a:solidFill>
                <a:latin typeface="Georgia" pitchFamily="34" charset="0"/>
                <a:ea typeface="Georgia" pitchFamily="34" charset="-122"/>
                <a:cs typeface="Georgia" pitchFamily="34" charset="-120"/>
              </a:rPr>
              <a:t>“I left high school without a diploma. Your students are still there.</a:t>
            </a:r>
            <a:endParaRPr lang="en-US" sz="1600" dirty="0"/>
          </a:p>
          <a:p>
            <a:pPr marL="0" indent="0">
              <a:buNone/>
            </a:pPr>
            <a:r>
              <a:rPr lang="en-US" sz="1600" i="1" dirty="0">
                <a:solidFill>
                  <a:srgbClr val="E8A020"/>
                </a:solidFill>
                <a:latin typeface="Georgia" pitchFamily="34" charset="0"/>
                <a:ea typeface="Georgia" pitchFamily="34" charset="-122"/>
                <a:cs typeface="Georgia" pitchFamily="34" charset="-120"/>
              </a:rPr>
              <a:t>Build the pipeline now — so they don't have to find it in spite of the system.”</a:t>
            </a:r>
            <a:endParaRPr lang="en-US" sz="1600" dirty="0"/>
          </a:p>
        </p:txBody>
      </p:sp>
      <p:sp>
        <p:nvSpPr>
          <p:cNvPr id="5" name="Shape 3"/>
          <p:cNvSpPr/>
          <p:nvPr/>
        </p:nvSpPr>
        <p:spPr>
          <a:xfrm>
            <a:off x="640080" y="3931920"/>
            <a:ext cx="1828800" cy="64008"/>
          </a:xfrm>
          <a:prstGeom prst="rect">
            <a:avLst/>
          </a:prstGeom>
          <a:solidFill>
            <a:srgbClr val="E8A020"/>
          </a:solidFill>
          <a:ln/>
        </p:spPr>
        <p:txBody>
          <a:bodyPr/>
          <a:lstStyle/>
          <a:p>
            <a:endParaRPr lang="en-US"/>
          </a:p>
        </p:txBody>
      </p:sp>
      <p:sp>
        <p:nvSpPr>
          <p:cNvPr id="6" name="Text 4"/>
          <p:cNvSpPr txBox="1"/>
          <p:nvPr/>
        </p:nvSpPr>
        <p:spPr>
          <a:xfrm>
            <a:off x="640080" y="4160520"/>
            <a:ext cx="7315200" cy="365760"/>
          </a:xfrm>
          <a:prstGeom prst="rect">
            <a:avLst/>
          </a:prstGeom>
          <a:noFill/>
          <a:ln/>
        </p:spPr>
        <p:txBody>
          <a:bodyPr wrap="square" lIns="0" tIns="0" rIns="0" bIns="0" rtlCol="0" anchor="ctr"/>
          <a:lstStyle/>
          <a:p>
            <a:pPr marL="0" indent="0">
              <a:buNone/>
            </a:pPr>
            <a:r>
              <a:rPr lang="en-US" sz="1800" b="1" dirty="0">
                <a:solidFill>
                  <a:srgbClr val="FFFFFF"/>
                </a:solidFill>
                <a:latin typeface="Segoe UI" pitchFamily="34" charset="0"/>
                <a:ea typeface="Segoe UI" pitchFamily="34" charset="-122"/>
                <a:cs typeface="Segoe UI" pitchFamily="34" charset="-120"/>
              </a:rPr>
              <a:t>Abronia S. Young, Ed.D. (c)</a:t>
            </a:r>
            <a:endParaRPr lang="en-US" sz="1800" dirty="0"/>
          </a:p>
        </p:txBody>
      </p:sp>
      <p:sp>
        <p:nvSpPr>
          <p:cNvPr id="7" name="Text 5"/>
          <p:cNvSpPr txBox="1"/>
          <p:nvPr/>
        </p:nvSpPr>
        <p:spPr>
          <a:xfrm>
            <a:off x="640080" y="4572000"/>
            <a:ext cx="8229600" cy="365760"/>
          </a:xfrm>
          <a:prstGeom prst="rect">
            <a:avLst/>
          </a:prstGeom>
          <a:noFill/>
          <a:ln/>
        </p:spPr>
        <p:txBody>
          <a:bodyPr wrap="square" lIns="0" tIns="0" rIns="0" bIns="0" rtlCol="0" anchor="ctr"/>
          <a:lstStyle/>
          <a:p>
            <a:pPr marL="0" indent="0">
              <a:buNone/>
            </a:pPr>
            <a:r>
              <a:rPr lang="en-US" sz="1400" dirty="0">
                <a:solidFill>
                  <a:srgbClr val="C6CEE8"/>
                </a:solidFill>
                <a:latin typeface="Segoe UI" pitchFamily="34" charset="0"/>
                <a:ea typeface="Segoe UI" pitchFamily="34" charset="-122"/>
                <a:cs typeface="Segoe UI" pitchFamily="34" charset="-120"/>
              </a:rPr>
              <a:t>linkedin.com/in/abroniayoung</a:t>
            </a:r>
            <a:endParaRPr lang="en-US" sz="1400" dirty="0"/>
          </a:p>
        </p:txBody>
      </p:sp>
      <p:sp>
        <p:nvSpPr>
          <p:cNvPr id="8" name="Text 6"/>
          <p:cNvSpPr txBox="1"/>
          <p:nvPr/>
        </p:nvSpPr>
        <p:spPr>
          <a:xfrm>
            <a:off x="640080" y="5029200"/>
            <a:ext cx="8229600" cy="365760"/>
          </a:xfrm>
          <a:prstGeom prst="rect">
            <a:avLst/>
          </a:prstGeom>
          <a:noFill/>
          <a:ln/>
        </p:spPr>
        <p:txBody>
          <a:bodyPr wrap="square" lIns="0" tIns="0" rIns="0" bIns="0" rtlCol="0" anchor="ctr"/>
          <a:lstStyle/>
          <a:p>
            <a:pPr marL="0" indent="0">
              <a:buNone/>
            </a:pPr>
            <a:r>
              <a:rPr lang="en-US" sz="1200" i="1" dirty="0">
                <a:solidFill>
                  <a:srgbClr val="9BA8C9"/>
                </a:solidFill>
                <a:latin typeface="Segoe UI" pitchFamily="34" charset="0"/>
                <a:ea typeface="Segoe UI" pitchFamily="34" charset="-122"/>
                <a:cs typeface="Segoe UI" pitchFamily="34" charset="-120"/>
              </a:rPr>
              <a:t>Also presenting: “From 14 Credits to College Access” (Session 1)</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3363</Words>
  <Application>Microsoft Office PowerPoint</Application>
  <PresentationFormat>Widescreen</PresentationFormat>
  <Paragraphs>291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Georgia</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Abronia Young</cp:lastModifiedBy>
  <cp:revision>2</cp:revision>
  <dcterms:created xsi:type="dcterms:W3CDTF">2026-09-16T16:35:27Z</dcterms:created>
  <dcterms:modified xsi:type="dcterms:W3CDTF">2026-09-17T08:51:00Z</dcterms:modified>
</cp:coreProperties>
</file>