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00" r:id="rId2"/>
    <p:sldId id="428" r:id="rId3"/>
    <p:sldId id="434" r:id="rId4"/>
    <p:sldId id="454" r:id="rId5"/>
    <p:sldId id="435" r:id="rId6"/>
    <p:sldId id="445" r:id="rId7"/>
    <p:sldId id="452" r:id="rId8"/>
    <p:sldId id="455" r:id="rId9"/>
    <p:sldId id="433" r:id="rId10"/>
    <p:sldId id="431" r:id="rId11"/>
    <p:sldId id="451" r:id="rId12"/>
    <p:sldId id="444" r:id="rId13"/>
    <p:sldId id="449" r:id="rId14"/>
    <p:sldId id="448" r:id="rId15"/>
    <p:sldId id="447" r:id="rId16"/>
    <p:sldId id="450" r:id="rId17"/>
    <p:sldId id="437" r:id="rId18"/>
    <p:sldId id="440" r:id="rId19"/>
    <p:sldId id="456" r:id="rId20"/>
    <p:sldId id="353" r:id="rId21"/>
    <p:sldId id="44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stein, Janna" initials="BJ" lastIdx="2" clrIdx="0">
    <p:extLst>
      <p:ext uri="{19B8F6BF-5375-455C-9EA6-DF929625EA0E}">
        <p15:presenceInfo xmlns:p15="http://schemas.microsoft.com/office/powerpoint/2012/main" userId="S::janna.bernstein@csn.edu::38dd7ec5-6dba-43ae-91cd-c375d94965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7F"/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1C5153-B1B5-E61E-B3F9-913B6D2EC07A}" v="308" dt="2026-04-09T23:31:53.5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8ABC51-8CE3-4AB7-AFED-C9BE1E49231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A970F1-F7AA-4025-8EBE-28176AEA3AED}">
      <dgm:prSet phldrT="[Text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200">
              <a:latin typeface="Optima LT Std Medium"/>
              <a:ea typeface="+mn-ea"/>
              <a:cs typeface="+mn-cs"/>
            </a:rPr>
            <a:t>Dr. Clarissa Cota, VP External Relations and Campus Operations</a:t>
          </a:r>
          <a:endParaRPr lang="en-US" sz="1200">
            <a:latin typeface="Optima"/>
            <a:ea typeface="+mn-ea"/>
            <a:cs typeface="+mn-cs"/>
          </a:endParaRPr>
        </a:p>
      </dgm:t>
    </dgm:pt>
    <dgm:pt modelId="{CAF96CA6-4DE4-4452-AF40-9BCBBA388B4B}" type="parTrans" cxnId="{DD830ABD-864F-42DE-8C46-2530A81C9518}">
      <dgm:prSet/>
      <dgm:spPr/>
      <dgm:t>
        <a:bodyPr/>
        <a:lstStyle/>
        <a:p>
          <a:endParaRPr lang="en-US"/>
        </a:p>
      </dgm:t>
    </dgm:pt>
    <dgm:pt modelId="{A2ED22C8-4F3B-434D-8C8F-D6B37D07D9D1}" type="sibTrans" cxnId="{DD830ABD-864F-42DE-8C46-2530A81C9518}">
      <dgm:prSet/>
      <dgm:spPr/>
      <dgm:t>
        <a:bodyPr/>
        <a:lstStyle/>
        <a:p>
          <a:endParaRPr lang="en-US"/>
        </a:p>
      </dgm:t>
    </dgm:pt>
    <dgm:pt modelId="{CB3129D8-CECA-4D11-B6F2-8BBF424B7074}">
      <dgm:prSet phldrT="[Text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200">
              <a:latin typeface="Optima LT Std Medium"/>
              <a:ea typeface="+mn-ea"/>
              <a:cs typeface="+mn-cs"/>
            </a:rPr>
            <a:t>Dr. Janna Bernstein Rogers, </a:t>
          </a:r>
          <a:r>
            <a:rPr lang="en-US" sz="1600">
              <a:latin typeface="Optima LT Std Medium"/>
              <a:ea typeface="+mn-ea"/>
              <a:cs typeface="+mn-cs"/>
            </a:rPr>
            <a:t>Director</a:t>
          </a:r>
          <a:endParaRPr lang="en-US" sz="1200">
            <a:latin typeface="Optima"/>
            <a:ea typeface="+mn-ea"/>
            <a:cs typeface="+mn-cs"/>
          </a:endParaRPr>
        </a:p>
      </dgm:t>
    </dgm:pt>
    <dgm:pt modelId="{918B854C-2A44-46A8-86AB-00616E57FB62}" type="parTrans" cxnId="{6A3FC0CC-BF41-4615-96BE-5F2C47AA45BB}">
      <dgm:prSet/>
      <dgm:spPr/>
      <dgm:t>
        <a:bodyPr/>
        <a:lstStyle/>
        <a:p>
          <a:endParaRPr lang="en-US"/>
        </a:p>
      </dgm:t>
    </dgm:pt>
    <dgm:pt modelId="{33CD2510-85FA-4824-B3B4-EC217734AD43}" type="sibTrans" cxnId="{6A3FC0CC-BF41-4615-96BE-5F2C47AA45BB}">
      <dgm:prSet/>
      <dgm:spPr/>
      <dgm:t>
        <a:bodyPr/>
        <a:lstStyle/>
        <a:p>
          <a:endParaRPr lang="en-US"/>
        </a:p>
      </dgm:t>
    </dgm:pt>
    <dgm:pt modelId="{91FB8CFD-60B1-42E6-9CC6-13EF6FA23030}">
      <dgm:prSet phldrT="[Text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800">
              <a:latin typeface="Optima LT Std Medium"/>
              <a:ea typeface="+mn-ea"/>
              <a:cs typeface="+mn-cs"/>
            </a:rPr>
            <a:t>Dr. Ruth Pe Palileo, Grants Manager</a:t>
          </a:r>
          <a:endParaRPr lang="en-US" sz="800">
            <a:latin typeface="Optima"/>
            <a:ea typeface="+mn-ea"/>
            <a:cs typeface="+mn-cs"/>
          </a:endParaRPr>
        </a:p>
      </dgm:t>
    </dgm:pt>
    <dgm:pt modelId="{74FFD818-D290-48A1-9630-14A9B9F90D14}" type="parTrans" cxnId="{1FD9B671-0C62-42CE-8D7D-0103E250730D}">
      <dgm:prSet/>
      <dgm:spPr/>
      <dgm:t>
        <a:bodyPr/>
        <a:lstStyle/>
        <a:p>
          <a:endParaRPr lang="en-US"/>
        </a:p>
      </dgm:t>
    </dgm:pt>
    <dgm:pt modelId="{0AA66FA0-B29B-48EE-A050-B1A99EC03CD8}" type="sibTrans" cxnId="{1FD9B671-0C62-42CE-8D7D-0103E250730D}">
      <dgm:prSet/>
      <dgm:spPr/>
      <dgm:t>
        <a:bodyPr/>
        <a:lstStyle/>
        <a:p>
          <a:endParaRPr lang="en-US"/>
        </a:p>
      </dgm:t>
    </dgm:pt>
    <dgm:pt modelId="{4A830548-D89E-49E5-9971-0E24A4306BDA}">
      <dgm:prSet phldrT="[Text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200">
              <a:latin typeface="Optima LT Std Medium"/>
              <a:ea typeface="+mn-ea"/>
              <a:cs typeface="+mn-cs"/>
            </a:rPr>
            <a:t>Dr. Debra Morton, Grants Manager</a:t>
          </a:r>
          <a:endParaRPr lang="en-US" sz="1200">
            <a:latin typeface="Optima"/>
            <a:ea typeface="+mn-ea"/>
            <a:cs typeface="+mn-cs"/>
          </a:endParaRPr>
        </a:p>
      </dgm:t>
    </dgm:pt>
    <dgm:pt modelId="{4790C340-C98E-4C54-B949-F7E9BBF32B97}" type="parTrans" cxnId="{075952F6-66D0-45A4-AD77-B922C01940CD}">
      <dgm:prSet/>
      <dgm:spPr/>
      <dgm:t>
        <a:bodyPr/>
        <a:lstStyle/>
        <a:p>
          <a:endParaRPr lang="en-US"/>
        </a:p>
      </dgm:t>
    </dgm:pt>
    <dgm:pt modelId="{E4F99B32-5788-40CC-AF92-0E075832DB22}" type="sibTrans" cxnId="{075952F6-66D0-45A4-AD77-B922C01940CD}">
      <dgm:prSet/>
      <dgm:spPr/>
      <dgm:t>
        <a:bodyPr/>
        <a:lstStyle/>
        <a:p>
          <a:endParaRPr lang="en-US"/>
        </a:p>
      </dgm:t>
    </dgm:pt>
    <dgm:pt modelId="{24204EAC-AB7A-458E-BB75-3D623BE1A169}">
      <dgm:prSet phldrT="[Text]"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200">
              <a:latin typeface="Optima LT Std Medium"/>
              <a:ea typeface="+mn-ea"/>
              <a:cs typeface="+mn-cs"/>
            </a:rPr>
            <a:t>Rudolph Chavez, Perkins/CTE Coordinator</a:t>
          </a:r>
          <a:endParaRPr lang="en-US" sz="1200">
            <a:latin typeface="Optima"/>
            <a:ea typeface="+mn-ea"/>
            <a:cs typeface="+mn-cs"/>
          </a:endParaRPr>
        </a:p>
      </dgm:t>
    </dgm:pt>
    <dgm:pt modelId="{82BC94A3-9D23-45ED-B4E3-163C1C49ACB9}" type="parTrans" cxnId="{1E5763CD-2B6E-4C41-A1B0-641D8FA4E471}">
      <dgm:prSet/>
      <dgm:spPr/>
      <dgm:t>
        <a:bodyPr/>
        <a:lstStyle/>
        <a:p>
          <a:endParaRPr lang="en-US"/>
        </a:p>
      </dgm:t>
    </dgm:pt>
    <dgm:pt modelId="{2FCE50E2-541F-4F92-A35E-CD47BF4248CE}" type="sibTrans" cxnId="{1E5763CD-2B6E-4C41-A1B0-641D8FA4E471}">
      <dgm:prSet/>
      <dgm:spPr/>
      <dgm:t>
        <a:bodyPr/>
        <a:lstStyle/>
        <a:p>
          <a:endParaRPr lang="en-US"/>
        </a:p>
      </dgm:t>
    </dgm:pt>
    <dgm:pt modelId="{6239D2B3-5772-4C4A-8B77-0BD6B441AEAB}">
      <dgm:prSet phldr="0"/>
      <dgm:spPr/>
      <dgm:t>
        <a:bodyPr/>
        <a:lstStyle/>
        <a:p>
          <a:pPr algn="ctr">
            <a:lnSpc>
              <a:spcPct val="90000"/>
            </a:lnSpc>
          </a:pPr>
          <a:r>
            <a:rPr lang="en-US" sz="1200">
              <a:latin typeface="Optima LT Std Medium"/>
              <a:ea typeface="+mn-ea"/>
              <a:cs typeface="+mn-cs"/>
            </a:rPr>
            <a:t>Cassandra Aguirre, Administrative Assistant</a:t>
          </a:r>
          <a:endParaRPr lang="en-US" sz="1200">
            <a:latin typeface="Optima"/>
            <a:ea typeface="+mn-ea"/>
            <a:cs typeface="+mn-cs"/>
          </a:endParaRPr>
        </a:p>
      </dgm:t>
    </dgm:pt>
    <dgm:pt modelId="{590BA29B-0EED-4D13-AC2F-B9B0E8DDFE29}" type="parTrans" cxnId="{1E816780-5B65-4422-A068-6449D08048BE}">
      <dgm:prSet/>
      <dgm:spPr/>
    </dgm:pt>
    <dgm:pt modelId="{53C0A8F3-E0C1-4653-A938-622261D68946}" type="sibTrans" cxnId="{1E816780-5B65-4422-A068-6449D08048BE}">
      <dgm:prSet/>
      <dgm:spPr/>
    </dgm:pt>
    <dgm:pt modelId="{9683088E-0E77-4FBA-83F3-7706111CF759}" type="pres">
      <dgm:prSet presAssocID="{638ABC51-8CE3-4AB7-AFED-C9BE1E49231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B1F9D52-3E72-424B-A057-44D687D580AB}" type="pres">
      <dgm:prSet presAssocID="{CCA970F1-F7AA-4025-8EBE-28176AEA3AED}" presName="hierRoot1" presStyleCnt="0"/>
      <dgm:spPr/>
    </dgm:pt>
    <dgm:pt modelId="{5DE4D25C-5D5E-4610-951E-1D71CBE997F1}" type="pres">
      <dgm:prSet presAssocID="{CCA970F1-F7AA-4025-8EBE-28176AEA3AED}" presName="composite" presStyleCnt="0"/>
      <dgm:spPr/>
    </dgm:pt>
    <dgm:pt modelId="{26316D29-754C-4874-8992-62EA1D7A9EF2}" type="pres">
      <dgm:prSet presAssocID="{CCA970F1-F7AA-4025-8EBE-28176AEA3AED}" presName="background" presStyleLbl="node0" presStyleIdx="0" presStyleCnt="1"/>
      <dgm:spPr/>
    </dgm:pt>
    <dgm:pt modelId="{FF9E2160-819D-472C-B136-8936BDDEBF71}" type="pres">
      <dgm:prSet presAssocID="{CCA970F1-F7AA-4025-8EBE-28176AEA3AED}" presName="text" presStyleLbl="fgAcc0" presStyleIdx="0" presStyleCnt="1">
        <dgm:presLayoutVars>
          <dgm:chPref val="3"/>
        </dgm:presLayoutVars>
      </dgm:prSet>
      <dgm:spPr/>
    </dgm:pt>
    <dgm:pt modelId="{A5BF3C09-F31E-42B2-9D79-469F4C25E61C}" type="pres">
      <dgm:prSet presAssocID="{CCA970F1-F7AA-4025-8EBE-28176AEA3AED}" presName="hierChild2" presStyleCnt="0"/>
      <dgm:spPr/>
    </dgm:pt>
    <dgm:pt modelId="{F1CE797C-8E27-45DB-AB5B-FBA43E6D1009}" type="pres">
      <dgm:prSet presAssocID="{918B854C-2A44-46A8-86AB-00616E57FB62}" presName="Name10" presStyleLbl="parChTrans1D2" presStyleIdx="0" presStyleCnt="1"/>
      <dgm:spPr/>
    </dgm:pt>
    <dgm:pt modelId="{6F6FC879-A690-4357-8319-DC5B666199F7}" type="pres">
      <dgm:prSet presAssocID="{CB3129D8-CECA-4D11-B6F2-8BBF424B7074}" presName="hierRoot2" presStyleCnt="0"/>
      <dgm:spPr/>
    </dgm:pt>
    <dgm:pt modelId="{A529701F-C21C-4E2B-B752-16A445B1DEC1}" type="pres">
      <dgm:prSet presAssocID="{CB3129D8-CECA-4D11-B6F2-8BBF424B7074}" presName="composite2" presStyleCnt="0"/>
      <dgm:spPr/>
    </dgm:pt>
    <dgm:pt modelId="{E58569BC-B874-454F-8E71-83454D78FE81}" type="pres">
      <dgm:prSet presAssocID="{CB3129D8-CECA-4D11-B6F2-8BBF424B7074}" presName="background2" presStyleLbl="node2" presStyleIdx="0" presStyleCnt="1"/>
      <dgm:spPr/>
    </dgm:pt>
    <dgm:pt modelId="{9CCC3891-56EA-40B7-8DFC-1792BC1DD6BA}" type="pres">
      <dgm:prSet presAssocID="{CB3129D8-CECA-4D11-B6F2-8BBF424B7074}" presName="text2" presStyleLbl="fgAcc2" presStyleIdx="0" presStyleCnt="1">
        <dgm:presLayoutVars>
          <dgm:chPref val="3"/>
        </dgm:presLayoutVars>
      </dgm:prSet>
      <dgm:spPr/>
    </dgm:pt>
    <dgm:pt modelId="{28F51ED2-FB79-4673-BB6B-A00B291FD2CD}" type="pres">
      <dgm:prSet presAssocID="{CB3129D8-CECA-4D11-B6F2-8BBF424B7074}" presName="hierChild3" presStyleCnt="0"/>
      <dgm:spPr/>
    </dgm:pt>
    <dgm:pt modelId="{005F9A6E-C273-47D5-8BB7-A2FEA04200A5}" type="pres">
      <dgm:prSet presAssocID="{74FFD818-D290-48A1-9630-14A9B9F90D14}" presName="Name17" presStyleLbl="parChTrans1D3" presStyleIdx="0" presStyleCnt="4"/>
      <dgm:spPr/>
    </dgm:pt>
    <dgm:pt modelId="{864C94B5-22DE-4F2B-8E9B-2866DD7EE6B4}" type="pres">
      <dgm:prSet presAssocID="{91FB8CFD-60B1-42E6-9CC6-13EF6FA23030}" presName="hierRoot3" presStyleCnt="0"/>
      <dgm:spPr/>
    </dgm:pt>
    <dgm:pt modelId="{208A4E7B-44C6-4ED2-81CD-A4A0CEBC0467}" type="pres">
      <dgm:prSet presAssocID="{91FB8CFD-60B1-42E6-9CC6-13EF6FA23030}" presName="composite3" presStyleCnt="0"/>
      <dgm:spPr/>
    </dgm:pt>
    <dgm:pt modelId="{DAC0547B-1404-41DA-8E1D-B42A0E4ED406}" type="pres">
      <dgm:prSet presAssocID="{91FB8CFD-60B1-42E6-9CC6-13EF6FA23030}" presName="background3" presStyleLbl="node3" presStyleIdx="0" presStyleCnt="4"/>
      <dgm:spPr/>
    </dgm:pt>
    <dgm:pt modelId="{4FED85E1-2B25-4470-8D8C-025B1B862FA6}" type="pres">
      <dgm:prSet presAssocID="{91FB8CFD-60B1-42E6-9CC6-13EF6FA23030}" presName="text3" presStyleLbl="fgAcc3" presStyleIdx="0" presStyleCnt="4">
        <dgm:presLayoutVars>
          <dgm:chPref val="3"/>
        </dgm:presLayoutVars>
      </dgm:prSet>
      <dgm:spPr/>
    </dgm:pt>
    <dgm:pt modelId="{16EBD22B-BD24-4D56-8DFA-2E4BCCA0E6DC}" type="pres">
      <dgm:prSet presAssocID="{91FB8CFD-60B1-42E6-9CC6-13EF6FA23030}" presName="hierChild4" presStyleCnt="0"/>
      <dgm:spPr/>
    </dgm:pt>
    <dgm:pt modelId="{477C9DD4-B7F2-4E1E-8666-482FA03498B7}" type="pres">
      <dgm:prSet presAssocID="{4790C340-C98E-4C54-B949-F7E9BBF32B97}" presName="Name17" presStyleLbl="parChTrans1D3" presStyleIdx="1" presStyleCnt="4"/>
      <dgm:spPr/>
    </dgm:pt>
    <dgm:pt modelId="{F509F616-BA67-4BB7-86F6-D26ADF57F2D1}" type="pres">
      <dgm:prSet presAssocID="{4A830548-D89E-49E5-9971-0E24A4306BDA}" presName="hierRoot3" presStyleCnt="0"/>
      <dgm:spPr/>
    </dgm:pt>
    <dgm:pt modelId="{B427F9B9-5A19-4606-8D41-861CE1EC1A4E}" type="pres">
      <dgm:prSet presAssocID="{4A830548-D89E-49E5-9971-0E24A4306BDA}" presName="composite3" presStyleCnt="0"/>
      <dgm:spPr/>
    </dgm:pt>
    <dgm:pt modelId="{0953943D-8851-45F7-9FA3-B545396B3D40}" type="pres">
      <dgm:prSet presAssocID="{4A830548-D89E-49E5-9971-0E24A4306BDA}" presName="background3" presStyleLbl="node3" presStyleIdx="1" presStyleCnt="4"/>
      <dgm:spPr/>
    </dgm:pt>
    <dgm:pt modelId="{22F545B8-20C0-4D34-9FE8-6720DAB356AB}" type="pres">
      <dgm:prSet presAssocID="{4A830548-D89E-49E5-9971-0E24A4306BDA}" presName="text3" presStyleLbl="fgAcc3" presStyleIdx="1" presStyleCnt="4">
        <dgm:presLayoutVars>
          <dgm:chPref val="3"/>
        </dgm:presLayoutVars>
      </dgm:prSet>
      <dgm:spPr/>
    </dgm:pt>
    <dgm:pt modelId="{3FA88735-ED5F-4E98-9B30-A482174399C4}" type="pres">
      <dgm:prSet presAssocID="{4A830548-D89E-49E5-9971-0E24A4306BDA}" presName="hierChild4" presStyleCnt="0"/>
      <dgm:spPr/>
    </dgm:pt>
    <dgm:pt modelId="{A1DF5A74-5432-46D2-A494-960D2787E206}" type="pres">
      <dgm:prSet presAssocID="{82BC94A3-9D23-45ED-B4E3-163C1C49ACB9}" presName="Name17" presStyleLbl="parChTrans1D3" presStyleIdx="2" presStyleCnt="4"/>
      <dgm:spPr/>
    </dgm:pt>
    <dgm:pt modelId="{0A24432F-0ACD-4EF2-9FCE-14FAEE854BB1}" type="pres">
      <dgm:prSet presAssocID="{24204EAC-AB7A-458E-BB75-3D623BE1A169}" presName="hierRoot3" presStyleCnt="0"/>
      <dgm:spPr/>
    </dgm:pt>
    <dgm:pt modelId="{6B96A712-50BF-41E6-BE70-B63330F3BD2A}" type="pres">
      <dgm:prSet presAssocID="{24204EAC-AB7A-458E-BB75-3D623BE1A169}" presName="composite3" presStyleCnt="0"/>
      <dgm:spPr/>
    </dgm:pt>
    <dgm:pt modelId="{05F44AC0-0C51-4D50-8B04-A45411BDF2F4}" type="pres">
      <dgm:prSet presAssocID="{24204EAC-AB7A-458E-BB75-3D623BE1A169}" presName="background3" presStyleLbl="node3" presStyleIdx="2" presStyleCnt="4"/>
      <dgm:spPr/>
    </dgm:pt>
    <dgm:pt modelId="{524A3259-39F2-4A56-831E-A652CE440F73}" type="pres">
      <dgm:prSet presAssocID="{24204EAC-AB7A-458E-BB75-3D623BE1A169}" presName="text3" presStyleLbl="fgAcc3" presStyleIdx="2" presStyleCnt="4">
        <dgm:presLayoutVars>
          <dgm:chPref val="3"/>
        </dgm:presLayoutVars>
      </dgm:prSet>
      <dgm:spPr/>
    </dgm:pt>
    <dgm:pt modelId="{9C080950-838F-427C-9845-1EA927480B75}" type="pres">
      <dgm:prSet presAssocID="{24204EAC-AB7A-458E-BB75-3D623BE1A169}" presName="hierChild4" presStyleCnt="0"/>
      <dgm:spPr/>
    </dgm:pt>
    <dgm:pt modelId="{6E4925B7-84CB-44EE-BC8E-1212F86C452D}" type="pres">
      <dgm:prSet presAssocID="{590BA29B-0EED-4D13-AC2F-B9B0E8DDFE29}" presName="Name17" presStyleLbl="parChTrans1D3" presStyleIdx="3" presStyleCnt="4"/>
      <dgm:spPr/>
    </dgm:pt>
    <dgm:pt modelId="{C6D11172-A0C8-41D1-9B79-AF5FBC6EFEDD}" type="pres">
      <dgm:prSet presAssocID="{6239D2B3-5772-4C4A-8B77-0BD6B441AEAB}" presName="hierRoot3" presStyleCnt="0"/>
      <dgm:spPr/>
    </dgm:pt>
    <dgm:pt modelId="{63E32EB8-6857-45B5-8E40-41C807EC481A}" type="pres">
      <dgm:prSet presAssocID="{6239D2B3-5772-4C4A-8B77-0BD6B441AEAB}" presName="composite3" presStyleCnt="0"/>
      <dgm:spPr/>
    </dgm:pt>
    <dgm:pt modelId="{25248A2E-56CC-424A-8D28-523FA51B6283}" type="pres">
      <dgm:prSet presAssocID="{6239D2B3-5772-4C4A-8B77-0BD6B441AEAB}" presName="background3" presStyleLbl="node3" presStyleIdx="3" presStyleCnt="4"/>
      <dgm:spPr/>
    </dgm:pt>
    <dgm:pt modelId="{54067EFE-4ADB-4346-B3A3-E00E39555A46}" type="pres">
      <dgm:prSet presAssocID="{6239D2B3-5772-4C4A-8B77-0BD6B441AEAB}" presName="text3" presStyleLbl="fgAcc3" presStyleIdx="3" presStyleCnt="4">
        <dgm:presLayoutVars>
          <dgm:chPref val="3"/>
        </dgm:presLayoutVars>
      </dgm:prSet>
      <dgm:spPr/>
    </dgm:pt>
    <dgm:pt modelId="{9BAC8D13-57E0-4655-9439-79C9AB86CD63}" type="pres">
      <dgm:prSet presAssocID="{6239D2B3-5772-4C4A-8B77-0BD6B441AEAB}" presName="hierChild4" presStyleCnt="0"/>
      <dgm:spPr/>
    </dgm:pt>
  </dgm:ptLst>
  <dgm:cxnLst>
    <dgm:cxn modelId="{AA6F2809-66B6-4EC3-90D9-E98FF223B2AD}" type="presOf" srcId="{6239D2B3-5772-4C4A-8B77-0BD6B441AEAB}" destId="{54067EFE-4ADB-4346-B3A3-E00E39555A46}" srcOrd="0" destOrd="0" presId="urn:microsoft.com/office/officeart/2005/8/layout/hierarchy1"/>
    <dgm:cxn modelId="{0107F41A-E110-4E2D-ACB4-21CB50505E0F}" type="presOf" srcId="{590BA29B-0EED-4D13-AC2F-B9B0E8DDFE29}" destId="{6E4925B7-84CB-44EE-BC8E-1212F86C452D}" srcOrd="0" destOrd="0" presId="urn:microsoft.com/office/officeart/2005/8/layout/hierarchy1"/>
    <dgm:cxn modelId="{98D4FE1E-69B6-4797-8EA1-81F828A5AAFB}" type="presOf" srcId="{CCA970F1-F7AA-4025-8EBE-28176AEA3AED}" destId="{FF9E2160-819D-472C-B136-8936BDDEBF71}" srcOrd="0" destOrd="0" presId="urn:microsoft.com/office/officeart/2005/8/layout/hierarchy1"/>
    <dgm:cxn modelId="{44155124-D781-4775-9588-6E3D43239958}" type="presOf" srcId="{91FB8CFD-60B1-42E6-9CC6-13EF6FA23030}" destId="{4FED85E1-2B25-4470-8D8C-025B1B862FA6}" srcOrd="0" destOrd="0" presId="urn:microsoft.com/office/officeart/2005/8/layout/hierarchy1"/>
    <dgm:cxn modelId="{31327B6D-16B5-4245-83AD-5F06E0C2B8AB}" type="presOf" srcId="{918B854C-2A44-46A8-86AB-00616E57FB62}" destId="{F1CE797C-8E27-45DB-AB5B-FBA43E6D1009}" srcOrd="0" destOrd="0" presId="urn:microsoft.com/office/officeart/2005/8/layout/hierarchy1"/>
    <dgm:cxn modelId="{1FD9B671-0C62-42CE-8D7D-0103E250730D}" srcId="{CB3129D8-CECA-4D11-B6F2-8BBF424B7074}" destId="{91FB8CFD-60B1-42E6-9CC6-13EF6FA23030}" srcOrd="0" destOrd="0" parTransId="{74FFD818-D290-48A1-9630-14A9B9F90D14}" sibTransId="{0AA66FA0-B29B-48EE-A050-B1A99EC03CD8}"/>
    <dgm:cxn modelId="{09477753-9E45-456E-8D70-20633CC3250B}" type="presOf" srcId="{74FFD818-D290-48A1-9630-14A9B9F90D14}" destId="{005F9A6E-C273-47D5-8BB7-A2FEA04200A5}" srcOrd="0" destOrd="0" presId="urn:microsoft.com/office/officeart/2005/8/layout/hierarchy1"/>
    <dgm:cxn modelId="{231E9556-97D6-402F-9E4D-1D18DC7BABA6}" type="presOf" srcId="{82BC94A3-9D23-45ED-B4E3-163C1C49ACB9}" destId="{A1DF5A74-5432-46D2-A494-960D2787E206}" srcOrd="0" destOrd="0" presId="urn:microsoft.com/office/officeart/2005/8/layout/hierarchy1"/>
    <dgm:cxn modelId="{1E816780-5B65-4422-A068-6449D08048BE}" srcId="{CB3129D8-CECA-4D11-B6F2-8BBF424B7074}" destId="{6239D2B3-5772-4C4A-8B77-0BD6B441AEAB}" srcOrd="3" destOrd="0" parTransId="{590BA29B-0EED-4D13-AC2F-B9B0E8DDFE29}" sibTransId="{53C0A8F3-E0C1-4653-A938-622261D68946}"/>
    <dgm:cxn modelId="{4B4B9089-BE4D-4226-AF91-705969F25D6B}" type="presOf" srcId="{638ABC51-8CE3-4AB7-AFED-C9BE1E492314}" destId="{9683088E-0E77-4FBA-83F3-7706111CF759}" srcOrd="0" destOrd="0" presId="urn:microsoft.com/office/officeart/2005/8/layout/hierarchy1"/>
    <dgm:cxn modelId="{F101BD90-143C-4DE8-A641-17E41E2C7E69}" type="presOf" srcId="{4790C340-C98E-4C54-B949-F7E9BBF32B97}" destId="{477C9DD4-B7F2-4E1E-8666-482FA03498B7}" srcOrd="0" destOrd="0" presId="urn:microsoft.com/office/officeart/2005/8/layout/hierarchy1"/>
    <dgm:cxn modelId="{DD830ABD-864F-42DE-8C46-2530A81C9518}" srcId="{638ABC51-8CE3-4AB7-AFED-C9BE1E492314}" destId="{CCA970F1-F7AA-4025-8EBE-28176AEA3AED}" srcOrd="0" destOrd="0" parTransId="{CAF96CA6-4DE4-4452-AF40-9BCBBA388B4B}" sibTransId="{A2ED22C8-4F3B-434D-8C8F-D6B37D07D9D1}"/>
    <dgm:cxn modelId="{6A3FC0CC-BF41-4615-96BE-5F2C47AA45BB}" srcId="{CCA970F1-F7AA-4025-8EBE-28176AEA3AED}" destId="{CB3129D8-CECA-4D11-B6F2-8BBF424B7074}" srcOrd="0" destOrd="0" parTransId="{918B854C-2A44-46A8-86AB-00616E57FB62}" sibTransId="{33CD2510-85FA-4824-B3B4-EC217734AD43}"/>
    <dgm:cxn modelId="{1E5763CD-2B6E-4C41-A1B0-641D8FA4E471}" srcId="{CB3129D8-CECA-4D11-B6F2-8BBF424B7074}" destId="{24204EAC-AB7A-458E-BB75-3D623BE1A169}" srcOrd="2" destOrd="0" parTransId="{82BC94A3-9D23-45ED-B4E3-163C1C49ACB9}" sibTransId="{2FCE50E2-541F-4F92-A35E-CD47BF4248CE}"/>
    <dgm:cxn modelId="{0E2807D5-67E4-4AD0-A7EC-954C41A9F417}" type="presOf" srcId="{CB3129D8-CECA-4D11-B6F2-8BBF424B7074}" destId="{9CCC3891-56EA-40B7-8DFC-1792BC1DD6BA}" srcOrd="0" destOrd="0" presId="urn:microsoft.com/office/officeart/2005/8/layout/hierarchy1"/>
    <dgm:cxn modelId="{33AC9FD7-35D5-48F1-98FB-06659A24A023}" type="presOf" srcId="{24204EAC-AB7A-458E-BB75-3D623BE1A169}" destId="{524A3259-39F2-4A56-831E-A652CE440F73}" srcOrd="0" destOrd="0" presId="urn:microsoft.com/office/officeart/2005/8/layout/hierarchy1"/>
    <dgm:cxn modelId="{BB33ACE0-DBD6-480A-B100-11C4ABB586F4}" type="presOf" srcId="{4A830548-D89E-49E5-9971-0E24A4306BDA}" destId="{22F545B8-20C0-4D34-9FE8-6720DAB356AB}" srcOrd="0" destOrd="0" presId="urn:microsoft.com/office/officeart/2005/8/layout/hierarchy1"/>
    <dgm:cxn modelId="{075952F6-66D0-45A4-AD77-B922C01940CD}" srcId="{CB3129D8-CECA-4D11-B6F2-8BBF424B7074}" destId="{4A830548-D89E-49E5-9971-0E24A4306BDA}" srcOrd="1" destOrd="0" parTransId="{4790C340-C98E-4C54-B949-F7E9BBF32B97}" sibTransId="{E4F99B32-5788-40CC-AF92-0E075832DB22}"/>
    <dgm:cxn modelId="{4FE0FAF0-021C-44D0-AE88-4C3B330C0CA0}" type="presParOf" srcId="{9683088E-0E77-4FBA-83F3-7706111CF759}" destId="{4B1F9D52-3E72-424B-A057-44D687D580AB}" srcOrd="0" destOrd="0" presId="urn:microsoft.com/office/officeart/2005/8/layout/hierarchy1"/>
    <dgm:cxn modelId="{FE5069C5-65FD-43FD-98AF-77A6A03BB0F5}" type="presParOf" srcId="{4B1F9D52-3E72-424B-A057-44D687D580AB}" destId="{5DE4D25C-5D5E-4610-951E-1D71CBE997F1}" srcOrd="0" destOrd="0" presId="urn:microsoft.com/office/officeart/2005/8/layout/hierarchy1"/>
    <dgm:cxn modelId="{639D2525-8750-4BF7-B4AB-5182B71DC606}" type="presParOf" srcId="{5DE4D25C-5D5E-4610-951E-1D71CBE997F1}" destId="{26316D29-754C-4874-8992-62EA1D7A9EF2}" srcOrd="0" destOrd="0" presId="urn:microsoft.com/office/officeart/2005/8/layout/hierarchy1"/>
    <dgm:cxn modelId="{65B056C6-7B9C-4768-B83C-FB09229AD40A}" type="presParOf" srcId="{5DE4D25C-5D5E-4610-951E-1D71CBE997F1}" destId="{FF9E2160-819D-472C-B136-8936BDDEBF71}" srcOrd="1" destOrd="0" presId="urn:microsoft.com/office/officeart/2005/8/layout/hierarchy1"/>
    <dgm:cxn modelId="{D62F9CAB-0F2C-429B-9598-10A5BAC12BEF}" type="presParOf" srcId="{4B1F9D52-3E72-424B-A057-44D687D580AB}" destId="{A5BF3C09-F31E-42B2-9D79-469F4C25E61C}" srcOrd="1" destOrd="0" presId="urn:microsoft.com/office/officeart/2005/8/layout/hierarchy1"/>
    <dgm:cxn modelId="{8E37B598-753F-4F25-8698-3A47A3442657}" type="presParOf" srcId="{A5BF3C09-F31E-42B2-9D79-469F4C25E61C}" destId="{F1CE797C-8E27-45DB-AB5B-FBA43E6D1009}" srcOrd="0" destOrd="0" presId="urn:microsoft.com/office/officeart/2005/8/layout/hierarchy1"/>
    <dgm:cxn modelId="{7FBA0A2B-E98F-43B3-AFAD-6A9774A5F817}" type="presParOf" srcId="{A5BF3C09-F31E-42B2-9D79-469F4C25E61C}" destId="{6F6FC879-A690-4357-8319-DC5B666199F7}" srcOrd="1" destOrd="0" presId="urn:microsoft.com/office/officeart/2005/8/layout/hierarchy1"/>
    <dgm:cxn modelId="{2B805900-4306-4B08-9521-466B9A32DF1C}" type="presParOf" srcId="{6F6FC879-A690-4357-8319-DC5B666199F7}" destId="{A529701F-C21C-4E2B-B752-16A445B1DEC1}" srcOrd="0" destOrd="0" presId="urn:microsoft.com/office/officeart/2005/8/layout/hierarchy1"/>
    <dgm:cxn modelId="{24A80661-1C33-4E12-A403-E0AC2FA6AD83}" type="presParOf" srcId="{A529701F-C21C-4E2B-B752-16A445B1DEC1}" destId="{E58569BC-B874-454F-8E71-83454D78FE81}" srcOrd="0" destOrd="0" presId="urn:microsoft.com/office/officeart/2005/8/layout/hierarchy1"/>
    <dgm:cxn modelId="{758F4B40-80CA-40F0-9294-EF0F2650BB9C}" type="presParOf" srcId="{A529701F-C21C-4E2B-B752-16A445B1DEC1}" destId="{9CCC3891-56EA-40B7-8DFC-1792BC1DD6BA}" srcOrd="1" destOrd="0" presId="urn:microsoft.com/office/officeart/2005/8/layout/hierarchy1"/>
    <dgm:cxn modelId="{ECF0389B-9073-47F2-99B6-209AAF299241}" type="presParOf" srcId="{6F6FC879-A690-4357-8319-DC5B666199F7}" destId="{28F51ED2-FB79-4673-BB6B-A00B291FD2CD}" srcOrd="1" destOrd="0" presId="urn:microsoft.com/office/officeart/2005/8/layout/hierarchy1"/>
    <dgm:cxn modelId="{22366C14-9E66-40F8-B883-A04434AE8788}" type="presParOf" srcId="{28F51ED2-FB79-4673-BB6B-A00B291FD2CD}" destId="{005F9A6E-C273-47D5-8BB7-A2FEA04200A5}" srcOrd="0" destOrd="0" presId="urn:microsoft.com/office/officeart/2005/8/layout/hierarchy1"/>
    <dgm:cxn modelId="{6053B965-4AF6-49D8-91CC-7F591CC3FB97}" type="presParOf" srcId="{28F51ED2-FB79-4673-BB6B-A00B291FD2CD}" destId="{864C94B5-22DE-4F2B-8E9B-2866DD7EE6B4}" srcOrd="1" destOrd="0" presId="urn:microsoft.com/office/officeart/2005/8/layout/hierarchy1"/>
    <dgm:cxn modelId="{6378C6EA-30B2-40A0-A891-D1D802A62809}" type="presParOf" srcId="{864C94B5-22DE-4F2B-8E9B-2866DD7EE6B4}" destId="{208A4E7B-44C6-4ED2-81CD-A4A0CEBC0467}" srcOrd="0" destOrd="0" presId="urn:microsoft.com/office/officeart/2005/8/layout/hierarchy1"/>
    <dgm:cxn modelId="{9DC6F22B-9BF5-4819-B239-198D46CE63B7}" type="presParOf" srcId="{208A4E7B-44C6-4ED2-81CD-A4A0CEBC0467}" destId="{DAC0547B-1404-41DA-8E1D-B42A0E4ED406}" srcOrd="0" destOrd="0" presId="urn:microsoft.com/office/officeart/2005/8/layout/hierarchy1"/>
    <dgm:cxn modelId="{B1C74DE8-59AA-427D-9E52-699F23CE9495}" type="presParOf" srcId="{208A4E7B-44C6-4ED2-81CD-A4A0CEBC0467}" destId="{4FED85E1-2B25-4470-8D8C-025B1B862FA6}" srcOrd="1" destOrd="0" presId="urn:microsoft.com/office/officeart/2005/8/layout/hierarchy1"/>
    <dgm:cxn modelId="{E429B5A4-32B0-4EA1-901F-34DBE7BE0161}" type="presParOf" srcId="{864C94B5-22DE-4F2B-8E9B-2866DD7EE6B4}" destId="{16EBD22B-BD24-4D56-8DFA-2E4BCCA0E6DC}" srcOrd="1" destOrd="0" presId="urn:microsoft.com/office/officeart/2005/8/layout/hierarchy1"/>
    <dgm:cxn modelId="{E5200B2E-2479-40D0-9763-D5A83D354BB1}" type="presParOf" srcId="{28F51ED2-FB79-4673-BB6B-A00B291FD2CD}" destId="{477C9DD4-B7F2-4E1E-8666-482FA03498B7}" srcOrd="2" destOrd="0" presId="urn:microsoft.com/office/officeart/2005/8/layout/hierarchy1"/>
    <dgm:cxn modelId="{8F12B58D-8B11-464B-93A8-478CCBFFA9CB}" type="presParOf" srcId="{28F51ED2-FB79-4673-BB6B-A00B291FD2CD}" destId="{F509F616-BA67-4BB7-86F6-D26ADF57F2D1}" srcOrd="3" destOrd="0" presId="urn:microsoft.com/office/officeart/2005/8/layout/hierarchy1"/>
    <dgm:cxn modelId="{6D53DED7-926A-4B48-B029-507E39365C92}" type="presParOf" srcId="{F509F616-BA67-4BB7-86F6-D26ADF57F2D1}" destId="{B427F9B9-5A19-4606-8D41-861CE1EC1A4E}" srcOrd="0" destOrd="0" presId="urn:microsoft.com/office/officeart/2005/8/layout/hierarchy1"/>
    <dgm:cxn modelId="{CBA01D6C-E393-4696-AFD3-8919282CE00D}" type="presParOf" srcId="{B427F9B9-5A19-4606-8D41-861CE1EC1A4E}" destId="{0953943D-8851-45F7-9FA3-B545396B3D40}" srcOrd="0" destOrd="0" presId="urn:microsoft.com/office/officeart/2005/8/layout/hierarchy1"/>
    <dgm:cxn modelId="{75806556-9691-4B82-8E89-0F2DEF164813}" type="presParOf" srcId="{B427F9B9-5A19-4606-8D41-861CE1EC1A4E}" destId="{22F545B8-20C0-4D34-9FE8-6720DAB356AB}" srcOrd="1" destOrd="0" presId="urn:microsoft.com/office/officeart/2005/8/layout/hierarchy1"/>
    <dgm:cxn modelId="{AF83C47B-50D5-46CC-8B4C-FFCACD79209A}" type="presParOf" srcId="{F509F616-BA67-4BB7-86F6-D26ADF57F2D1}" destId="{3FA88735-ED5F-4E98-9B30-A482174399C4}" srcOrd="1" destOrd="0" presId="urn:microsoft.com/office/officeart/2005/8/layout/hierarchy1"/>
    <dgm:cxn modelId="{2C50490D-AD92-4576-9151-E98F30D3EC8B}" type="presParOf" srcId="{28F51ED2-FB79-4673-BB6B-A00B291FD2CD}" destId="{A1DF5A74-5432-46D2-A494-960D2787E206}" srcOrd="4" destOrd="0" presId="urn:microsoft.com/office/officeart/2005/8/layout/hierarchy1"/>
    <dgm:cxn modelId="{A05FE8A2-2D6C-4E68-B2CD-677FAC7608A6}" type="presParOf" srcId="{28F51ED2-FB79-4673-BB6B-A00B291FD2CD}" destId="{0A24432F-0ACD-4EF2-9FCE-14FAEE854BB1}" srcOrd="5" destOrd="0" presId="urn:microsoft.com/office/officeart/2005/8/layout/hierarchy1"/>
    <dgm:cxn modelId="{9C91E660-69A8-4730-AA68-D4A79F3A9C25}" type="presParOf" srcId="{0A24432F-0ACD-4EF2-9FCE-14FAEE854BB1}" destId="{6B96A712-50BF-41E6-BE70-B63330F3BD2A}" srcOrd="0" destOrd="0" presId="urn:microsoft.com/office/officeart/2005/8/layout/hierarchy1"/>
    <dgm:cxn modelId="{AA79C250-3369-4262-BD81-A759AFF60A93}" type="presParOf" srcId="{6B96A712-50BF-41E6-BE70-B63330F3BD2A}" destId="{05F44AC0-0C51-4D50-8B04-A45411BDF2F4}" srcOrd="0" destOrd="0" presId="urn:microsoft.com/office/officeart/2005/8/layout/hierarchy1"/>
    <dgm:cxn modelId="{2021F10E-1DBA-4385-8C5A-A7BF079B6C5C}" type="presParOf" srcId="{6B96A712-50BF-41E6-BE70-B63330F3BD2A}" destId="{524A3259-39F2-4A56-831E-A652CE440F73}" srcOrd="1" destOrd="0" presId="urn:microsoft.com/office/officeart/2005/8/layout/hierarchy1"/>
    <dgm:cxn modelId="{1B14207B-0CCE-4F9B-A5EF-E388A295FFB7}" type="presParOf" srcId="{0A24432F-0ACD-4EF2-9FCE-14FAEE854BB1}" destId="{9C080950-838F-427C-9845-1EA927480B75}" srcOrd="1" destOrd="0" presId="urn:microsoft.com/office/officeart/2005/8/layout/hierarchy1"/>
    <dgm:cxn modelId="{CA8F4E95-BD08-49DD-8906-DDBB5CC1EE50}" type="presParOf" srcId="{28F51ED2-FB79-4673-BB6B-A00B291FD2CD}" destId="{6E4925B7-84CB-44EE-BC8E-1212F86C452D}" srcOrd="6" destOrd="0" presId="urn:microsoft.com/office/officeart/2005/8/layout/hierarchy1"/>
    <dgm:cxn modelId="{306472FB-2DF1-4E6A-9983-7F8D67B3E4B7}" type="presParOf" srcId="{28F51ED2-FB79-4673-BB6B-A00B291FD2CD}" destId="{C6D11172-A0C8-41D1-9B79-AF5FBC6EFEDD}" srcOrd="7" destOrd="0" presId="urn:microsoft.com/office/officeart/2005/8/layout/hierarchy1"/>
    <dgm:cxn modelId="{86956E3E-FD31-431B-81F7-4C7F23B9C515}" type="presParOf" srcId="{C6D11172-A0C8-41D1-9B79-AF5FBC6EFEDD}" destId="{63E32EB8-6857-45B5-8E40-41C807EC481A}" srcOrd="0" destOrd="0" presId="urn:microsoft.com/office/officeart/2005/8/layout/hierarchy1"/>
    <dgm:cxn modelId="{9D208811-EF91-4385-A07A-62C71D0157D8}" type="presParOf" srcId="{63E32EB8-6857-45B5-8E40-41C807EC481A}" destId="{25248A2E-56CC-424A-8D28-523FA51B6283}" srcOrd="0" destOrd="0" presId="urn:microsoft.com/office/officeart/2005/8/layout/hierarchy1"/>
    <dgm:cxn modelId="{1F6B53CD-571F-401F-AE00-0954CC1B64DA}" type="presParOf" srcId="{63E32EB8-6857-45B5-8E40-41C807EC481A}" destId="{54067EFE-4ADB-4346-B3A3-E00E39555A46}" srcOrd="1" destOrd="0" presId="urn:microsoft.com/office/officeart/2005/8/layout/hierarchy1"/>
    <dgm:cxn modelId="{3502A6AB-FD43-4355-803A-58E8A39D7F3D}" type="presParOf" srcId="{C6D11172-A0C8-41D1-9B79-AF5FBC6EFEDD}" destId="{9BAC8D13-57E0-4655-9439-79C9AB86CD6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1361E7-90D0-4E73-AB23-512E0857CEC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7B4D34-A4E4-4AE1-8CF3-6685266473E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Account Set Up &amp; Modifications</a:t>
          </a:r>
        </a:p>
      </dgm:t>
    </dgm:pt>
    <dgm:pt modelId="{9D31CF0A-810D-4C3F-AE7B-336AAB32D865}" type="parTrans" cxnId="{45574288-4B2F-44C5-BF01-55005EC8C81F}">
      <dgm:prSet/>
      <dgm:spPr/>
      <dgm:t>
        <a:bodyPr/>
        <a:lstStyle/>
        <a:p>
          <a:endParaRPr lang="en-US"/>
        </a:p>
      </dgm:t>
    </dgm:pt>
    <dgm:pt modelId="{4A4F4B9F-A05D-4E4D-900F-09D47FD5587A}" type="sibTrans" cxnId="{45574288-4B2F-44C5-BF01-55005EC8C81F}">
      <dgm:prSet/>
      <dgm:spPr/>
      <dgm:t>
        <a:bodyPr/>
        <a:lstStyle/>
        <a:p>
          <a:endParaRPr lang="en-US"/>
        </a:p>
      </dgm:t>
    </dgm:pt>
    <dgm:pt modelId="{2C150114-2442-492E-923F-D01254BD62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Invoice Sponsors</a:t>
          </a:r>
        </a:p>
      </dgm:t>
    </dgm:pt>
    <dgm:pt modelId="{D4D7E800-0189-4ABF-932B-DA6FA4162035}" type="parTrans" cxnId="{546327BF-E6D6-41A9-9883-F3B52E1F2C81}">
      <dgm:prSet/>
      <dgm:spPr/>
      <dgm:t>
        <a:bodyPr/>
        <a:lstStyle/>
        <a:p>
          <a:endParaRPr lang="en-US"/>
        </a:p>
      </dgm:t>
    </dgm:pt>
    <dgm:pt modelId="{F4730D2F-308E-4B06-9285-9A6B434A922A}" type="sibTrans" cxnId="{546327BF-E6D6-41A9-9883-F3B52E1F2C81}">
      <dgm:prSet/>
      <dgm:spPr/>
      <dgm:t>
        <a:bodyPr/>
        <a:lstStyle/>
        <a:p>
          <a:endParaRPr lang="en-US"/>
        </a:p>
      </dgm:t>
    </dgm:pt>
    <dgm:pt modelId="{B804336C-AE73-404C-BB72-4070B51C0DB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Financial Reporting</a:t>
          </a:r>
        </a:p>
      </dgm:t>
    </dgm:pt>
    <dgm:pt modelId="{8A3EFBFB-468A-43AC-A8C0-7568C15C6AA4}" type="parTrans" cxnId="{4C1BB6AA-12E8-4EFE-957D-CEF816373E7C}">
      <dgm:prSet/>
      <dgm:spPr/>
      <dgm:t>
        <a:bodyPr/>
        <a:lstStyle/>
        <a:p>
          <a:endParaRPr lang="en-US"/>
        </a:p>
      </dgm:t>
    </dgm:pt>
    <dgm:pt modelId="{B38C00E9-B74F-4390-8455-041BB654F4F2}" type="sibTrans" cxnId="{4C1BB6AA-12E8-4EFE-957D-CEF816373E7C}">
      <dgm:prSet/>
      <dgm:spPr/>
      <dgm:t>
        <a:bodyPr/>
        <a:lstStyle/>
        <a:p>
          <a:endParaRPr lang="en-US"/>
        </a:p>
      </dgm:t>
    </dgm:pt>
    <dgm:pt modelId="{62B343E2-1A4D-448D-9E66-406E42B69AB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Track Budgets</a:t>
          </a:r>
        </a:p>
      </dgm:t>
    </dgm:pt>
    <dgm:pt modelId="{59547DDD-5314-43BF-8526-14F372D86911}" type="parTrans" cxnId="{66500145-A2E9-400E-93F3-CE65EC182212}">
      <dgm:prSet/>
      <dgm:spPr/>
      <dgm:t>
        <a:bodyPr/>
        <a:lstStyle/>
        <a:p>
          <a:endParaRPr lang="en-US"/>
        </a:p>
      </dgm:t>
    </dgm:pt>
    <dgm:pt modelId="{C6CADC2F-0092-4DA1-B673-DE2C05B9BFEC}" type="sibTrans" cxnId="{66500145-A2E9-400E-93F3-CE65EC182212}">
      <dgm:prSet/>
      <dgm:spPr/>
      <dgm:t>
        <a:bodyPr/>
        <a:lstStyle/>
        <a:p>
          <a:endParaRPr lang="en-US"/>
        </a:p>
      </dgm:t>
    </dgm:pt>
    <dgm:pt modelId="{5C894608-4B50-4F11-A00F-CD68D4FC1A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Effort Certifications</a:t>
          </a:r>
        </a:p>
      </dgm:t>
    </dgm:pt>
    <dgm:pt modelId="{442B207F-10A9-4E86-9228-0FC1DB6D765F}" type="parTrans" cxnId="{B768F5C7-386E-4DFA-9F6D-6AFE45DDE977}">
      <dgm:prSet/>
      <dgm:spPr/>
      <dgm:t>
        <a:bodyPr/>
        <a:lstStyle/>
        <a:p>
          <a:endParaRPr lang="en-US"/>
        </a:p>
      </dgm:t>
    </dgm:pt>
    <dgm:pt modelId="{5105A09C-B309-41D7-B70F-0365D817902F}" type="sibTrans" cxnId="{B768F5C7-386E-4DFA-9F6D-6AFE45DDE977}">
      <dgm:prSet/>
      <dgm:spPr/>
      <dgm:t>
        <a:bodyPr/>
        <a:lstStyle/>
        <a:p>
          <a:endParaRPr lang="en-US"/>
        </a:p>
      </dgm:t>
    </dgm:pt>
    <dgm:pt modelId="{C0C708D3-5034-4484-AC20-573D8299F4E0}" type="pres">
      <dgm:prSet presAssocID="{B31361E7-90D0-4E73-AB23-512E0857CEC5}" presName="outerComposite" presStyleCnt="0">
        <dgm:presLayoutVars>
          <dgm:chMax val="5"/>
          <dgm:dir/>
          <dgm:resizeHandles val="exact"/>
        </dgm:presLayoutVars>
      </dgm:prSet>
      <dgm:spPr/>
    </dgm:pt>
    <dgm:pt modelId="{F7887645-75F3-4218-AF6B-98B1E5FC5F93}" type="pres">
      <dgm:prSet presAssocID="{B31361E7-90D0-4E73-AB23-512E0857CEC5}" presName="dummyMaxCanvas" presStyleCnt="0">
        <dgm:presLayoutVars/>
      </dgm:prSet>
      <dgm:spPr/>
    </dgm:pt>
    <dgm:pt modelId="{A6C5C991-5689-492F-A1DC-F58FBF08CCCF}" type="pres">
      <dgm:prSet presAssocID="{B31361E7-90D0-4E73-AB23-512E0857CEC5}" presName="FiveNodes_1" presStyleLbl="node1" presStyleIdx="0" presStyleCnt="5">
        <dgm:presLayoutVars>
          <dgm:bulletEnabled val="1"/>
        </dgm:presLayoutVars>
      </dgm:prSet>
      <dgm:spPr/>
    </dgm:pt>
    <dgm:pt modelId="{4CB8FAFB-0DF6-4CF4-B8FB-B882C5112A6A}" type="pres">
      <dgm:prSet presAssocID="{B31361E7-90D0-4E73-AB23-512E0857CEC5}" presName="FiveNodes_2" presStyleLbl="node1" presStyleIdx="1" presStyleCnt="5">
        <dgm:presLayoutVars>
          <dgm:bulletEnabled val="1"/>
        </dgm:presLayoutVars>
      </dgm:prSet>
      <dgm:spPr/>
    </dgm:pt>
    <dgm:pt modelId="{A1541F0D-5B68-4BC7-AA82-7DCE62A1F10A}" type="pres">
      <dgm:prSet presAssocID="{B31361E7-90D0-4E73-AB23-512E0857CEC5}" presName="FiveNodes_3" presStyleLbl="node1" presStyleIdx="2" presStyleCnt="5">
        <dgm:presLayoutVars>
          <dgm:bulletEnabled val="1"/>
        </dgm:presLayoutVars>
      </dgm:prSet>
      <dgm:spPr/>
    </dgm:pt>
    <dgm:pt modelId="{75B8994A-E65C-4A57-9EB2-D66E0B21531C}" type="pres">
      <dgm:prSet presAssocID="{B31361E7-90D0-4E73-AB23-512E0857CEC5}" presName="FiveNodes_4" presStyleLbl="node1" presStyleIdx="3" presStyleCnt="5">
        <dgm:presLayoutVars>
          <dgm:bulletEnabled val="1"/>
        </dgm:presLayoutVars>
      </dgm:prSet>
      <dgm:spPr/>
    </dgm:pt>
    <dgm:pt modelId="{2D6EFD74-F7AD-4A77-9C80-49BEE7CD8F61}" type="pres">
      <dgm:prSet presAssocID="{B31361E7-90D0-4E73-AB23-512E0857CEC5}" presName="FiveNodes_5" presStyleLbl="node1" presStyleIdx="4" presStyleCnt="5">
        <dgm:presLayoutVars>
          <dgm:bulletEnabled val="1"/>
        </dgm:presLayoutVars>
      </dgm:prSet>
      <dgm:spPr/>
    </dgm:pt>
    <dgm:pt modelId="{11103F15-A24B-4201-BDEC-A8B8E9549E92}" type="pres">
      <dgm:prSet presAssocID="{B31361E7-90D0-4E73-AB23-512E0857CEC5}" presName="FiveConn_1-2" presStyleLbl="fgAccFollowNode1" presStyleIdx="0" presStyleCnt="4">
        <dgm:presLayoutVars>
          <dgm:bulletEnabled val="1"/>
        </dgm:presLayoutVars>
      </dgm:prSet>
      <dgm:spPr/>
    </dgm:pt>
    <dgm:pt modelId="{A85079C4-6C20-45AC-8D34-4E435B4B187F}" type="pres">
      <dgm:prSet presAssocID="{B31361E7-90D0-4E73-AB23-512E0857CEC5}" presName="FiveConn_2-3" presStyleLbl="fgAccFollowNode1" presStyleIdx="1" presStyleCnt="4">
        <dgm:presLayoutVars>
          <dgm:bulletEnabled val="1"/>
        </dgm:presLayoutVars>
      </dgm:prSet>
      <dgm:spPr/>
    </dgm:pt>
    <dgm:pt modelId="{5F1EF3AC-7F5A-4A8C-A154-219C11612CE6}" type="pres">
      <dgm:prSet presAssocID="{B31361E7-90D0-4E73-AB23-512E0857CEC5}" presName="FiveConn_3-4" presStyleLbl="fgAccFollowNode1" presStyleIdx="2" presStyleCnt="4">
        <dgm:presLayoutVars>
          <dgm:bulletEnabled val="1"/>
        </dgm:presLayoutVars>
      </dgm:prSet>
      <dgm:spPr/>
    </dgm:pt>
    <dgm:pt modelId="{5F0A673C-1A68-4CDC-B9FC-8C8E11173AFF}" type="pres">
      <dgm:prSet presAssocID="{B31361E7-90D0-4E73-AB23-512E0857CEC5}" presName="FiveConn_4-5" presStyleLbl="fgAccFollowNode1" presStyleIdx="3" presStyleCnt="4">
        <dgm:presLayoutVars>
          <dgm:bulletEnabled val="1"/>
        </dgm:presLayoutVars>
      </dgm:prSet>
      <dgm:spPr/>
    </dgm:pt>
    <dgm:pt modelId="{AEFCC94D-AE31-4513-ADAE-AB72F9D4062A}" type="pres">
      <dgm:prSet presAssocID="{B31361E7-90D0-4E73-AB23-512E0857CEC5}" presName="FiveNodes_1_text" presStyleLbl="node1" presStyleIdx="4" presStyleCnt="5">
        <dgm:presLayoutVars>
          <dgm:bulletEnabled val="1"/>
        </dgm:presLayoutVars>
      </dgm:prSet>
      <dgm:spPr/>
    </dgm:pt>
    <dgm:pt modelId="{7D381E22-CB14-4C6A-9AD6-27A2AD36EBB6}" type="pres">
      <dgm:prSet presAssocID="{B31361E7-90D0-4E73-AB23-512E0857CEC5}" presName="FiveNodes_2_text" presStyleLbl="node1" presStyleIdx="4" presStyleCnt="5">
        <dgm:presLayoutVars>
          <dgm:bulletEnabled val="1"/>
        </dgm:presLayoutVars>
      </dgm:prSet>
      <dgm:spPr/>
    </dgm:pt>
    <dgm:pt modelId="{C462DB29-2443-470D-B1BB-204362613692}" type="pres">
      <dgm:prSet presAssocID="{B31361E7-90D0-4E73-AB23-512E0857CEC5}" presName="FiveNodes_3_text" presStyleLbl="node1" presStyleIdx="4" presStyleCnt="5">
        <dgm:presLayoutVars>
          <dgm:bulletEnabled val="1"/>
        </dgm:presLayoutVars>
      </dgm:prSet>
      <dgm:spPr/>
    </dgm:pt>
    <dgm:pt modelId="{918661E6-7271-4431-8F74-025DCBACA10A}" type="pres">
      <dgm:prSet presAssocID="{B31361E7-90D0-4E73-AB23-512E0857CEC5}" presName="FiveNodes_4_text" presStyleLbl="node1" presStyleIdx="4" presStyleCnt="5">
        <dgm:presLayoutVars>
          <dgm:bulletEnabled val="1"/>
        </dgm:presLayoutVars>
      </dgm:prSet>
      <dgm:spPr/>
    </dgm:pt>
    <dgm:pt modelId="{3AFF33F9-F3C4-4AF9-8B3D-F994DF54E195}" type="pres">
      <dgm:prSet presAssocID="{B31361E7-90D0-4E73-AB23-512E0857CEC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EDA50004-589D-46C5-8E04-B1C991906F4C}" type="presOf" srcId="{B804336C-AE73-404C-BB72-4070B51C0DBA}" destId="{C462DB29-2443-470D-B1BB-204362613692}" srcOrd="1" destOrd="0" presId="urn:microsoft.com/office/officeart/2005/8/layout/vProcess5"/>
    <dgm:cxn modelId="{AF3A450C-D120-4E05-A243-4FFF0D7C208D}" type="presOf" srcId="{F17B4D34-A4E4-4AE1-8CF3-6685266473E1}" destId="{AEFCC94D-AE31-4513-ADAE-AB72F9D4062A}" srcOrd="1" destOrd="0" presId="urn:microsoft.com/office/officeart/2005/8/layout/vProcess5"/>
    <dgm:cxn modelId="{1B0C5831-2D5E-4551-B235-1CB61B9D9028}" type="presOf" srcId="{2C150114-2442-492E-923F-D01254BD62EA}" destId="{4CB8FAFB-0DF6-4CF4-B8FB-B882C5112A6A}" srcOrd="0" destOrd="0" presId="urn:microsoft.com/office/officeart/2005/8/layout/vProcess5"/>
    <dgm:cxn modelId="{66500145-A2E9-400E-93F3-CE65EC182212}" srcId="{B31361E7-90D0-4E73-AB23-512E0857CEC5}" destId="{62B343E2-1A4D-448D-9E66-406E42B69AB6}" srcOrd="3" destOrd="0" parTransId="{59547DDD-5314-43BF-8526-14F372D86911}" sibTransId="{C6CADC2F-0092-4DA1-B673-DE2C05B9BFEC}"/>
    <dgm:cxn modelId="{44DA916E-2BBA-4977-AE2A-8AB2B3309D00}" type="presOf" srcId="{B38C00E9-B74F-4390-8455-041BB654F4F2}" destId="{5F1EF3AC-7F5A-4A8C-A154-219C11612CE6}" srcOrd="0" destOrd="0" presId="urn:microsoft.com/office/officeart/2005/8/layout/vProcess5"/>
    <dgm:cxn modelId="{08434854-1E2B-4038-B682-79476FEF79AF}" type="presOf" srcId="{B31361E7-90D0-4E73-AB23-512E0857CEC5}" destId="{C0C708D3-5034-4484-AC20-573D8299F4E0}" srcOrd="0" destOrd="0" presId="urn:microsoft.com/office/officeart/2005/8/layout/vProcess5"/>
    <dgm:cxn modelId="{E6227856-802A-4B81-A3D9-908D3055E298}" type="presOf" srcId="{F4730D2F-308E-4B06-9285-9A6B434A922A}" destId="{A85079C4-6C20-45AC-8D34-4E435B4B187F}" srcOrd="0" destOrd="0" presId="urn:microsoft.com/office/officeart/2005/8/layout/vProcess5"/>
    <dgm:cxn modelId="{45574288-4B2F-44C5-BF01-55005EC8C81F}" srcId="{B31361E7-90D0-4E73-AB23-512E0857CEC5}" destId="{F17B4D34-A4E4-4AE1-8CF3-6685266473E1}" srcOrd="0" destOrd="0" parTransId="{9D31CF0A-810D-4C3F-AE7B-336AAB32D865}" sibTransId="{4A4F4B9F-A05D-4E4D-900F-09D47FD5587A}"/>
    <dgm:cxn modelId="{DA36209A-1806-4769-9772-78C7A5057926}" type="presOf" srcId="{2C150114-2442-492E-923F-D01254BD62EA}" destId="{7D381E22-CB14-4C6A-9AD6-27A2AD36EBB6}" srcOrd="1" destOrd="0" presId="urn:microsoft.com/office/officeart/2005/8/layout/vProcess5"/>
    <dgm:cxn modelId="{C636AF9A-CE61-4559-A742-7FDEFC8A9850}" type="presOf" srcId="{62B343E2-1A4D-448D-9E66-406E42B69AB6}" destId="{75B8994A-E65C-4A57-9EB2-D66E0B21531C}" srcOrd="0" destOrd="0" presId="urn:microsoft.com/office/officeart/2005/8/layout/vProcess5"/>
    <dgm:cxn modelId="{4C1BB6AA-12E8-4EFE-957D-CEF816373E7C}" srcId="{B31361E7-90D0-4E73-AB23-512E0857CEC5}" destId="{B804336C-AE73-404C-BB72-4070B51C0DBA}" srcOrd="2" destOrd="0" parTransId="{8A3EFBFB-468A-43AC-A8C0-7568C15C6AA4}" sibTransId="{B38C00E9-B74F-4390-8455-041BB654F4F2}"/>
    <dgm:cxn modelId="{99D670AB-244F-4B63-AF38-F0B4E9115A8E}" type="presOf" srcId="{B804336C-AE73-404C-BB72-4070B51C0DBA}" destId="{A1541F0D-5B68-4BC7-AA82-7DCE62A1F10A}" srcOrd="0" destOrd="0" presId="urn:microsoft.com/office/officeart/2005/8/layout/vProcess5"/>
    <dgm:cxn modelId="{C1357EAB-225E-486E-A136-348899DCA4EE}" type="presOf" srcId="{62B343E2-1A4D-448D-9E66-406E42B69AB6}" destId="{918661E6-7271-4431-8F74-025DCBACA10A}" srcOrd="1" destOrd="0" presId="urn:microsoft.com/office/officeart/2005/8/layout/vProcess5"/>
    <dgm:cxn modelId="{71FBB2AC-9AF4-495B-B31D-6D0961BB7DB0}" type="presOf" srcId="{5C894608-4B50-4F11-A00F-CD68D4FC1A2D}" destId="{3AFF33F9-F3C4-4AF9-8B3D-F994DF54E195}" srcOrd="1" destOrd="0" presId="urn:microsoft.com/office/officeart/2005/8/layout/vProcess5"/>
    <dgm:cxn modelId="{F7FCF0AF-3BAE-4553-81B7-BE41E96CE179}" type="presOf" srcId="{C6CADC2F-0092-4DA1-B673-DE2C05B9BFEC}" destId="{5F0A673C-1A68-4CDC-B9FC-8C8E11173AFF}" srcOrd="0" destOrd="0" presId="urn:microsoft.com/office/officeart/2005/8/layout/vProcess5"/>
    <dgm:cxn modelId="{546327BF-E6D6-41A9-9883-F3B52E1F2C81}" srcId="{B31361E7-90D0-4E73-AB23-512E0857CEC5}" destId="{2C150114-2442-492E-923F-D01254BD62EA}" srcOrd="1" destOrd="0" parTransId="{D4D7E800-0189-4ABF-932B-DA6FA4162035}" sibTransId="{F4730D2F-308E-4B06-9285-9A6B434A922A}"/>
    <dgm:cxn modelId="{B768F5C7-386E-4DFA-9F6D-6AFE45DDE977}" srcId="{B31361E7-90D0-4E73-AB23-512E0857CEC5}" destId="{5C894608-4B50-4F11-A00F-CD68D4FC1A2D}" srcOrd="4" destOrd="0" parTransId="{442B207F-10A9-4E86-9228-0FC1DB6D765F}" sibTransId="{5105A09C-B309-41D7-B70F-0365D817902F}"/>
    <dgm:cxn modelId="{28BB51DB-C73F-4A39-9348-E5DCF01EE4FB}" type="presOf" srcId="{F17B4D34-A4E4-4AE1-8CF3-6685266473E1}" destId="{A6C5C991-5689-492F-A1DC-F58FBF08CCCF}" srcOrd="0" destOrd="0" presId="urn:microsoft.com/office/officeart/2005/8/layout/vProcess5"/>
    <dgm:cxn modelId="{6400D9F0-B733-4402-92CF-128DE15C2595}" type="presOf" srcId="{4A4F4B9F-A05D-4E4D-900F-09D47FD5587A}" destId="{11103F15-A24B-4201-BDEC-A8B8E9549E92}" srcOrd="0" destOrd="0" presId="urn:microsoft.com/office/officeart/2005/8/layout/vProcess5"/>
    <dgm:cxn modelId="{7C7949FC-02EF-400C-891A-5F0F0A777E1B}" type="presOf" srcId="{5C894608-4B50-4F11-A00F-CD68D4FC1A2D}" destId="{2D6EFD74-F7AD-4A77-9C80-49BEE7CD8F61}" srcOrd="0" destOrd="0" presId="urn:microsoft.com/office/officeart/2005/8/layout/vProcess5"/>
    <dgm:cxn modelId="{4F2CBD7F-B82B-4EB2-BBB7-FB0EAA13C0B1}" type="presParOf" srcId="{C0C708D3-5034-4484-AC20-573D8299F4E0}" destId="{F7887645-75F3-4218-AF6B-98B1E5FC5F93}" srcOrd="0" destOrd="0" presId="urn:microsoft.com/office/officeart/2005/8/layout/vProcess5"/>
    <dgm:cxn modelId="{12BB0818-79E7-4618-85B3-88171195C38C}" type="presParOf" srcId="{C0C708D3-5034-4484-AC20-573D8299F4E0}" destId="{A6C5C991-5689-492F-A1DC-F58FBF08CCCF}" srcOrd="1" destOrd="0" presId="urn:microsoft.com/office/officeart/2005/8/layout/vProcess5"/>
    <dgm:cxn modelId="{FA29E5AB-81FE-434E-8CAF-A4BAC106A7B3}" type="presParOf" srcId="{C0C708D3-5034-4484-AC20-573D8299F4E0}" destId="{4CB8FAFB-0DF6-4CF4-B8FB-B882C5112A6A}" srcOrd="2" destOrd="0" presId="urn:microsoft.com/office/officeart/2005/8/layout/vProcess5"/>
    <dgm:cxn modelId="{F46794E7-F00F-4E8A-9567-EFD15FEB9F38}" type="presParOf" srcId="{C0C708D3-5034-4484-AC20-573D8299F4E0}" destId="{A1541F0D-5B68-4BC7-AA82-7DCE62A1F10A}" srcOrd="3" destOrd="0" presId="urn:microsoft.com/office/officeart/2005/8/layout/vProcess5"/>
    <dgm:cxn modelId="{55D179DA-1E41-495E-963A-94A4E27F0BA4}" type="presParOf" srcId="{C0C708D3-5034-4484-AC20-573D8299F4E0}" destId="{75B8994A-E65C-4A57-9EB2-D66E0B21531C}" srcOrd="4" destOrd="0" presId="urn:microsoft.com/office/officeart/2005/8/layout/vProcess5"/>
    <dgm:cxn modelId="{D67A59E8-C62F-4497-8B3E-06E4149AEA7C}" type="presParOf" srcId="{C0C708D3-5034-4484-AC20-573D8299F4E0}" destId="{2D6EFD74-F7AD-4A77-9C80-49BEE7CD8F61}" srcOrd="5" destOrd="0" presId="urn:microsoft.com/office/officeart/2005/8/layout/vProcess5"/>
    <dgm:cxn modelId="{A65348F0-825F-4361-8E1C-57836B66FE19}" type="presParOf" srcId="{C0C708D3-5034-4484-AC20-573D8299F4E0}" destId="{11103F15-A24B-4201-BDEC-A8B8E9549E92}" srcOrd="6" destOrd="0" presId="urn:microsoft.com/office/officeart/2005/8/layout/vProcess5"/>
    <dgm:cxn modelId="{334284B7-4402-40F6-B82A-A529F3FB17E5}" type="presParOf" srcId="{C0C708D3-5034-4484-AC20-573D8299F4E0}" destId="{A85079C4-6C20-45AC-8D34-4E435B4B187F}" srcOrd="7" destOrd="0" presId="urn:microsoft.com/office/officeart/2005/8/layout/vProcess5"/>
    <dgm:cxn modelId="{91D69073-F6A2-4B48-B62B-E9950128749A}" type="presParOf" srcId="{C0C708D3-5034-4484-AC20-573D8299F4E0}" destId="{5F1EF3AC-7F5A-4A8C-A154-219C11612CE6}" srcOrd="8" destOrd="0" presId="urn:microsoft.com/office/officeart/2005/8/layout/vProcess5"/>
    <dgm:cxn modelId="{994247D2-EA4F-4A81-8AC2-792D847A12B3}" type="presParOf" srcId="{C0C708D3-5034-4484-AC20-573D8299F4E0}" destId="{5F0A673C-1A68-4CDC-B9FC-8C8E11173AFF}" srcOrd="9" destOrd="0" presId="urn:microsoft.com/office/officeart/2005/8/layout/vProcess5"/>
    <dgm:cxn modelId="{4E106B17-9CA6-4A00-ABDC-ECBE25194D02}" type="presParOf" srcId="{C0C708D3-5034-4484-AC20-573D8299F4E0}" destId="{AEFCC94D-AE31-4513-ADAE-AB72F9D4062A}" srcOrd="10" destOrd="0" presId="urn:microsoft.com/office/officeart/2005/8/layout/vProcess5"/>
    <dgm:cxn modelId="{0078B0D6-047D-4178-997C-C56F6436EBE5}" type="presParOf" srcId="{C0C708D3-5034-4484-AC20-573D8299F4E0}" destId="{7D381E22-CB14-4C6A-9AD6-27A2AD36EBB6}" srcOrd="11" destOrd="0" presId="urn:microsoft.com/office/officeart/2005/8/layout/vProcess5"/>
    <dgm:cxn modelId="{005B3BD2-8044-41D7-8246-8D5B6179960A}" type="presParOf" srcId="{C0C708D3-5034-4484-AC20-573D8299F4E0}" destId="{C462DB29-2443-470D-B1BB-204362613692}" srcOrd="12" destOrd="0" presId="urn:microsoft.com/office/officeart/2005/8/layout/vProcess5"/>
    <dgm:cxn modelId="{8A6BA54C-E1AA-46D7-B553-5DEE6C2F9A8D}" type="presParOf" srcId="{C0C708D3-5034-4484-AC20-573D8299F4E0}" destId="{918661E6-7271-4431-8F74-025DCBACA10A}" srcOrd="13" destOrd="0" presId="urn:microsoft.com/office/officeart/2005/8/layout/vProcess5"/>
    <dgm:cxn modelId="{20BA6B33-31EA-405E-8CE6-4AA282C60616}" type="presParOf" srcId="{C0C708D3-5034-4484-AC20-573D8299F4E0}" destId="{3AFF33F9-F3C4-4AF9-8B3D-F994DF54E19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4925B7-84CB-44EE-BC8E-1212F86C452D}">
      <dsp:nvSpPr>
        <dsp:cNvPr id="0" name=""/>
        <dsp:cNvSpPr/>
      </dsp:nvSpPr>
      <dsp:spPr>
        <a:xfrm>
          <a:off x="3201848" y="2863979"/>
          <a:ext cx="2514228" cy="398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803"/>
              </a:lnTo>
              <a:lnTo>
                <a:pt x="2514228" y="271803"/>
              </a:lnTo>
              <a:lnTo>
                <a:pt x="2514228" y="3988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DF5A74-5432-46D2-A494-960D2787E206}">
      <dsp:nvSpPr>
        <dsp:cNvPr id="0" name=""/>
        <dsp:cNvSpPr/>
      </dsp:nvSpPr>
      <dsp:spPr>
        <a:xfrm>
          <a:off x="3201848" y="2863979"/>
          <a:ext cx="838076" cy="398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803"/>
              </a:lnTo>
              <a:lnTo>
                <a:pt x="838076" y="271803"/>
              </a:lnTo>
              <a:lnTo>
                <a:pt x="838076" y="3988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7C9DD4-B7F2-4E1E-8666-482FA03498B7}">
      <dsp:nvSpPr>
        <dsp:cNvPr id="0" name=""/>
        <dsp:cNvSpPr/>
      </dsp:nvSpPr>
      <dsp:spPr>
        <a:xfrm>
          <a:off x="2363771" y="2863979"/>
          <a:ext cx="838076" cy="398848"/>
        </a:xfrm>
        <a:custGeom>
          <a:avLst/>
          <a:gdLst/>
          <a:ahLst/>
          <a:cxnLst/>
          <a:rect l="0" t="0" r="0" b="0"/>
          <a:pathLst>
            <a:path>
              <a:moveTo>
                <a:pt x="838076" y="0"/>
              </a:moveTo>
              <a:lnTo>
                <a:pt x="838076" y="271803"/>
              </a:lnTo>
              <a:lnTo>
                <a:pt x="0" y="271803"/>
              </a:lnTo>
              <a:lnTo>
                <a:pt x="0" y="3988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5F9A6E-C273-47D5-8BB7-A2FEA04200A5}">
      <dsp:nvSpPr>
        <dsp:cNvPr id="0" name=""/>
        <dsp:cNvSpPr/>
      </dsp:nvSpPr>
      <dsp:spPr>
        <a:xfrm>
          <a:off x="687619" y="2863979"/>
          <a:ext cx="2514228" cy="398848"/>
        </a:xfrm>
        <a:custGeom>
          <a:avLst/>
          <a:gdLst/>
          <a:ahLst/>
          <a:cxnLst/>
          <a:rect l="0" t="0" r="0" b="0"/>
          <a:pathLst>
            <a:path>
              <a:moveTo>
                <a:pt x="2514228" y="0"/>
              </a:moveTo>
              <a:lnTo>
                <a:pt x="2514228" y="271803"/>
              </a:lnTo>
              <a:lnTo>
                <a:pt x="0" y="271803"/>
              </a:lnTo>
              <a:lnTo>
                <a:pt x="0" y="3988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CE797C-8E27-45DB-AB5B-FBA43E6D1009}">
      <dsp:nvSpPr>
        <dsp:cNvPr id="0" name=""/>
        <dsp:cNvSpPr/>
      </dsp:nvSpPr>
      <dsp:spPr>
        <a:xfrm>
          <a:off x="3156128" y="1594294"/>
          <a:ext cx="91440" cy="39884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884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316D29-754C-4874-8992-62EA1D7A9EF2}">
      <dsp:nvSpPr>
        <dsp:cNvPr id="0" name=""/>
        <dsp:cNvSpPr/>
      </dsp:nvSpPr>
      <dsp:spPr>
        <a:xfrm>
          <a:off x="2516149" y="723456"/>
          <a:ext cx="1371397" cy="870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E2160-819D-472C-B136-8936BDDEBF71}">
      <dsp:nvSpPr>
        <dsp:cNvPr id="0" name=""/>
        <dsp:cNvSpPr/>
      </dsp:nvSpPr>
      <dsp:spPr>
        <a:xfrm>
          <a:off x="2668526" y="868215"/>
          <a:ext cx="1371397" cy="870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tima LT Std Medium"/>
              <a:ea typeface="+mn-ea"/>
              <a:cs typeface="+mn-cs"/>
            </a:rPr>
            <a:t>Dr. Clarissa Cota, VP External Relations and Campus Operations</a:t>
          </a:r>
          <a:endParaRPr lang="en-US" sz="1200" kern="1200">
            <a:latin typeface="Optima"/>
            <a:ea typeface="+mn-ea"/>
            <a:cs typeface="+mn-cs"/>
          </a:endParaRPr>
        </a:p>
      </dsp:txBody>
      <dsp:txXfrm>
        <a:off x="2694032" y="893721"/>
        <a:ext cx="1320385" cy="819825"/>
      </dsp:txXfrm>
    </dsp:sp>
    <dsp:sp modelId="{E58569BC-B874-454F-8E71-83454D78FE81}">
      <dsp:nvSpPr>
        <dsp:cNvPr id="0" name=""/>
        <dsp:cNvSpPr/>
      </dsp:nvSpPr>
      <dsp:spPr>
        <a:xfrm>
          <a:off x="2516149" y="1993142"/>
          <a:ext cx="1371397" cy="870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CC3891-56EA-40B7-8DFC-1792BC1DD6BA}">
      <dsp:nvSpPr>
        <dsp:cNvPr id="0" name=""/>
        <dsp:cNvSpPr/>
      </dsp:nvSpPr>
      <dsp:spPr>
        <a:xfrm>
          <a:off x="2668526" y="2137901"/>
          <a:ext cx="1371397" cy="870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tima LT Std Medium"/>
              <a:ea typeface="+mn-ea"/>
              <a:cs typeface="+mn-cs"/>
            </a:rPr>
            <a:t>Dr. Janna Bernstein Rogers, Director</a:t>
          </a:r>
          <a:endParaRPr lang="en-US" sz="1200" kern="1200">
            <a:latin typeface="Optima"/>
            <a:ea typeface="+mn-ea"/>
            <a:cs typeface="+mn-cs"/>
          </a:endParaRPr>
        </a:p>
      </dsp:txBody>
      <dsp:txXfrm>
        <a:off x="2694032" y="2163407"/>
        <a:ext cx="1320385" cy="819825"/>
      </dsp:txXfrm>
    </dsp:sp>
    <dsp:sp modelId="{DAC0547B-1404-41DA-8E1D-B42A0E4ED406}">
      <dsp:nvSpPr>
        <dsp:cNvPr id="0" name=""/>
        <dsp:cNvSpPr/>
      </dsp:nvSpPr>
      <dsp:spPr>
        <a:xfrm>
          <a:off x="1920" y="3262828"/>
          <a:ext cx="1371397" cy="870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ED85E1-2B25-4470-8D8C-025B1B862FA6}">
      <dsp:nvSpPr>
        <dsp:cNvPr id="0" name=""/>
        <dsp:cNvSpPr/>
      </dsp:nvSpPr>
      <dsp:spPr>
        <a:xfrm>
          <a:off x="154298" y="3407586"/>
          <a:ext cx="1371397" cy="870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tima LT Std Medium"/>
              <a:ea typeface="+mn-ea"/>
              <a:cs typeface="+mn-cs"/>
            </a:rPr>
            <a:t>Dr. Ruth Pe Palileo, Grants Manager</a:t>
          </a:r>
          <a:endParaRPr lang="en-US" sz="1200" kern="1200">
            <a:latin typeface="Optima"/>
            <a:ea typeface="+mn-ea"/>
            <a:cs typeface="+mn-cs"/>
          </a:endParaRPr>
        </a:p>
      </dsp:txBody>
      <dsp:txXfrm>
        <a:off x="179804" y="3433092"/>
        <a:ext cx="1320385" cy="819825"/>
      </dsp:txXfrm>
    </dsp:sp>
    <dsp:sp modelId="{0953943D-8851-45F7-9FA3-B545396B3D40}">
      <dsp:nvSpPr>
        <dsp:cNvPr id="0" name=""/>
        <dsp:cNvSpPr/>
      </dsp:nvSpPr>
      <dsp:spPr>
        <a:xfrm>
          <a:off x="1678073" y="3262828"/>
          <a:ext cx="1371397" cy="870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545B8-20C0-4D34-9FE8-6720DAB356AB}">
      <dsp:nvSpPr>
        <dsp:cNvPr id="0" name=""/>
        <dsp:cNvSpPr/>
      </dsp:nvSpPr>
      <dsp:spPr>
        <a:xfrm>
          <a:off x="1830450" y="3407586"/>
          <a:ext cx="1371397" cy="870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tima LT Std Medium"/>
              <a:ea typeface="+mn-ea"/>
              <a:cs typeface="+mn-cs"/>
            </a:rPr>
            <a:t>Dr. Debra Morton, Grants Manager</a:t>
          </a:r>
          <a:endParaRPr lang="en-US" sz="1200" kern="1200">
            <a:latin typeface="Optima"/>
            <a:ea typeface="+mn-ea"/>
            <a:cs typeface="+mn-cs"/>
          </a:endParaRPr>
        </a:p>
      </dsp:txBody>
      <dsp:txXfrm>
        <a:off x="1855956" y="3433092"/>
        <a:ext cx="1320385" cy="819825"/>
      </dsp:txXfrm>
    </dsp:sp>
    <dsp:sp modelId="{05F44AC0-0C51-4D50-8B04-A45411BDF2F4}">
      <dsp:nvSpPr>
        <dsp:cNvPr id="0" name=""/>
        <dsp:cNvSpPr/>
      </dsp:nvSpPr>
      <dsp:spPr>
        <a:xfrm>
          <a:off x="3354225" y="3262828"/>
          <a:ext cx="1371397" cy="870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4A3259-39F2-4A56-831E-A652CE440F73}">
      <dsp:nvSpPr>
        <dsp:cNvPr id="0" name=""/>
        <dsp:cNvSpPr/>
      </dsp:nvSpPr>
      <dsp:spPr>
        <a:xfrm>
          <a:off x="3506603" y="3407586"/>
          <a:ext cx="1371397" cy="870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tima LT Std Medium"/>
              <a:ea typeface="+mn-ea"/>
              <a:cs typeface="+mn-cs"/>
            </a:rPr>
            <a:t>Rudolph Chavez, Perkins/CTE Coordinator</a:t>
          </a:r>
          <a:endParaRPr lang="en-US" sz="1200" kern="1200">
            <a:latin typeface="Optima"/>
            <a:ea typeface="+mn-ea"/>
            <a:cs typeface="+mn-cs"/>
          </a:endParaRPr>
        </a:p>
      </dsp:txBody>
      <dsp:txXfrm>
        <a:off x="3532109" y="3433092"/>
        <a:ext cx="1320385" cy="819825"/>
      </dsp:txXfrm>
    </dsp:sp>
    <dsp:sp modelId="{25248A2E-56CC-424A-8D28-523FA51B6283}">
      <dsp:nvSpPr>
        <dsp:cNvPr id="0" name=""/>
        <dsp:cNvSpPr/>
      </dsp:nvSpPr>
      <dsp:spPr>
        <a:xfrm>
          <a:off x="5030378" y="3262828"/>
          <a:ext cx="1371397" cy="8708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067EFE-4ADB-4346-B3A3-E00E39555A46}">
      <dsp:nvSpPr>
        <dsp:cNvPr id="0" name=""/>
        <dsp:cNvSpPr/>
      </dsp:nvSpPr>
      <dsp:spPr>
        <a:xfrm>
          <a:off x="5182755" y="3407586"/>
          <a:ext cx="1371397" cy="870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Optima LT Std Medium"/>
              <a:ea typeface="+mn-ea"/>
              <a:cs typeface="+mn-cs"/>
            </a:rPr>
            <a:t>Cassandra Aguirre, Administrative Assistant</a:t>
          </a:r>
          <a:endParaRPr lang="en-US" sz="1200" kern="1200">
            <a:latin typeface="Optima"/>
            <a:ea typeface="+mn-ea"/>
            <a:cs typeface="+mn-cs"/>
          </a:endParaRPr>
        </a:p>
      </dsp:txBody>
      <dsp:txXfrm>
        <a:off x="5208261" y="3433092"/>
        <a:ext cx="1320385" cy="8198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5C991-5689-492F-A1DC-F58FBF08CCCF}">
      <dsp:nvSpPr>
        <dsp:cNvPr id="0" name=""/>
        <dsp:cNvSpPr/>
      </dsp:nvSpPr>
      <dsp:spPr>
        <a:xfrm>
          <a:off x="0" y="0"/>
          <a:ext cx="6536168" cy="781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Account Set Up &amp; Modifications</a:t>
          </a:r>
        </a:p>
      </dsp:txBody>
      <dsp:txXfrm>
        <a:off x="22901" y="22901"/>
        <a:ext cx="5600944" cy="736107"/>
      </dsp:txXfrm>
    </dsp:sp>
    <dsp:sp modelId="{4CB8FAFB-0DF6-4CF4-B8FB-B882C5112A6A}">
      <dsp:nvSpPr>
        <dsp:cNvPr id="0" name=""/>
        <dsp:cNvSpPr/>
      </dsp:nvSpPr>
      <dsp:spPr>
        <a:xfrm>
          <a:off x="488090" y="890507"/>
          <a:ext cx="6536168" cy="781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Invoice Sponsors</a:t>
          </a:r>
        </a:p>
      </dsp:txBody>
      <dsp:txXfrm>
        <a:off x="510991" y="913408"/>
        <a:ext cx="5494034" cy="736107"/>
      </dsp:txXfrm>
    </dsp:sp>
    <dsp:sp modelId="{A1541F0D-5B68-4BC7-AA82-7DCE62A1F10A}">
      <dsp:nvSpPr>
        <dsp:cNvPr id="0" name=""/>
        <dsp:cNvSpPr/>
      </dsp:nvSpPr>
      <dsp:spPr>
        <a:xfrm>
          <a:off x="976180" y="1781015"/>
          <a:ext cx="6536168" cy="781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Financial Reporting</a:t>
          </a:r>
        </a:p>
      </dsp:txBody>
      <dsp:txXfrm>
        <a:off x="999081" y="1803916"/>
        <a:ext cx="5494034" cy="736107"/>
      </dsp:txXfrm>
    </dsp:sp>
    <dsp:sp modelId="{75B8994A-E65C-4A57-9EB2-D66E0B21531C}">
      <dsp:nvSpPr>
        <dsp:cNvPr id="0" name=""/>
        <dsp:cNvSpPr/>
      </dsp:nvSpPr>
      <dsp:spPr>
        <a:xfrm>
          <a:off x="1464271" y="2671523"/>
          <a:ext cx="6536168" cy="781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Track Budgets</a:t>
          </a:r>
        </a:p>
      </dsp:txBody>
      <dsp:txXfrm>
        <a:off x="1487172" y="2694424"/>
        <a:ext cx="5494034" cy="736107"/>
      </dsp:txXfrm>
    </dsp:sp>
    <dsp:sp modelId="{2D6EFD74-F7AD-4A77-9C80-49BEE7CD8F61}">
      <dsp:nvSpPr>
        <dsp:cNvPr id="0" name=""/>
        <dsp:cNvSpPr/>
      </dsp:nvSpPr>
      <dsp:spPr>
        <a:xfrm>
          <a:off x="1952361" y="3562030"/>
          <a:ext cx="6536168" cy="781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Effort Certifications</a:t>
          </a:r>
        </a:p>
      </dsp:txBody>
      <dsp:txXfrm>
        <a:off x="1975262" y="3584931"/>
        <a:ext cx="5494034" cy="736107"/>
      </dsp:txXfrm>
    </dsp:sp>
    <dsp:sp modelId="{11103F15-A24B-4201-BDEC-A8B8E9549E92}">
      <dsp:nvSpPr>
        <dsp:cNvPr id="0" name=""/>
        <dsp:cNvSpPr/>
      </dsp:nvSpPr>
      <dsp:spPr>
        <a:xfrm>
          <a:off x="6027927" y="571228"/>
          <a:ext cx="508240" cy="5082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142281" y="571228"/>
        <a:ext cx="279532" cy="382451"/>
      </dsp:txXfrm>
    </dsp:sp>
    <dsp:sp modelId="{A85079C4-6C20-45AC-8D34-4E435B4B187F}">
      <dsp:nvSpPr>
        <dsp:cNvPr id="0" name=""/>
        <dsp:cNvSpPr/>
      </dsp:nvSpPr>
      <dsp:spPr>
        <a:xfrm>
          <a:off x="6516017" y="1461735"/>
          <a:ext cx="508240" cy="5082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630371" y="1461735"/>
        <a:ext cx="279532" cy="382451"/>
      </dsp:txXfrm>
    </dsp:sp>
    <dsp:sp modelId="{5F1EF3AC-7F5A-4A8C-A154-219C11612CE6}">
      <dsp:nvSpPr>
        <dsp:cNvPr id="0" name=""/>
        <dsp:cNvSpPr/>
      </dsp:nvSpPr>
      <dsp:spPr>
        <a:xfrm>
          <a:off x="7004108" y="2339211"/>
          <a:ext cx="508240" cy="5082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118462" y="2339211"/>
        <a:ext cx="279532" cy="382451"/>
      </dsp:txXfrm>
    </dsp:sp>
    <dsp:sp modelId="{5F0A673C-1A68-4CDC-B9FC-8C8E11173AFF}">
      <dsp:nvSpPr>
        <dsp:cNvPr id="0" name=""/>
        <dsp:cNvSpPr/>
      </dsp:nvSpPr>
      <dsp:spPr>
        <a:xfrm>
          <a:off x="7492198" y="3238407"/>
          <a:ext cx="508240" cy="5082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606552" y="3238407"/>
        <a:ext cx="279532" cy="382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12F2A-2F81-4C32-B6A5-AA6A35880EB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A0EAA-9E1C-492D-BE2B-D394FC62F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8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an alternate cover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51FE3D-A77A-45B8-8A34-524A25992A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2792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08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48947-75C2-94EA-53C8-FE3A1254E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F9776-A29C-D8E1-43EE-DEA46F8B4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83685B-38E3-D57D-FDB4-95AE0DBE4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267F"/>
                </a:solidFill>
                <a:latin typeface="Optima"/>
              </a:rPr>
              <a:t>Award Acceptance and Set up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B9C7F-8667-D974-AE38-848DF9CA2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7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B6AF3-3A46-51FA-55DE-4B8685268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741290-CCF2-F225-3213-CED457DDF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C58674-2130-DBAD-4683-F0C672839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54E1A-292A-C801-3C5E-132DD9E47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44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62726-8082-2061-340A-74D943A5B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53C06D-58A7-D573-A8E5-68EF56A572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50769E-05E8-DEDB-C7C2-2F268D9F90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04889-A19B-FA10-8D1A-847CEF134D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9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77F95-B6BF-607E-538E-A1D9BE134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1C9DA6-B25D-A41B-2978-A289C6CB9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4CB425-CD95-AF30-4A55-DECB9953C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F44BB-8BAC-2B10-8A7C-A67E7B991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47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88B8D-1E5C-5B06-0E3D-86045CE3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505586-180B-11C5-4AFB-0EC2FF847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7FADDB-E884-392E-41C6-CCEA6D11E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3998A-476D-8DB5-EE4F-C00A79F34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25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C788E-E0FD-0D0B-B601-5C9095F89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CC91CB-6899-3226-3F3D-0614C076DA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158400-0FE1-97F4-282F-A234A4139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51290-AE1B-A3E6-236F-6039D39C2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41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21A83-9C49-A3B0-8713-64E1C058A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3ED8E8-76B4-48C8-8D58-19A525077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1121C9-0C04-A2B1-71B4-368198EDF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43571-B382-1DCF-4F30-4A4EF122C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288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23A11-A231-BD8C-2F01-B8390583C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A03DE6-0AC4-1CF0-8174-F855978F65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5BEA3D-2F58-3E5E-ED17-54C7195C8A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8381C-320A-8829-8E9C-E45F14FC3C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47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E5E83-D2E3-22A3-540E-0A475167D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4281AB-C1AD-2901-FF0F-80799983E1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15A83D-0B96-A6FD-FCEB-37F2EC92C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A3045-3E66-4861-450D-413B72884B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02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C2722-1CD9-577D-EC64-A1BB81C71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C0493F-3BE6-50B0-5467-381845797C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C5E499-7E40-98AF-C971-9019CA8F1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BC4922-1237-4D6B-8F9E-F8EEE1ED8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4B29B-1D67-2CBA-E7D8-4A9B03A42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9B1968-7753-F8DF-348F-CCC2B6BE3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3BBAC3-3D45-598D-6ED4-5EA03F40CF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42AB5-7316-DC3E-D6F8-4746C9E137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271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EA69E-EF09-AD2B-183C-70012AE21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DCE38F-18F2-82E1-6387-84156BAC9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0B85D-62F4-4335-493D-3B756228C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267F"/>
                </a:solidFill>
                <a:latin typeface="Optima"/>
              </a:rPr>
              <a:t>Award Acceptance and Set up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F3E04-62FE-3F7D-DD32-DB86306E8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15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EEA62-A327-61EE-FF41-3976182F5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F4EE71-69A1-9505-81BD-4B3CD0F1EA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F4D72-26D0-8F04-28AD-0BC84F26C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267F"/>
                </a:solidFill>
                <a:latin typeface="Optima"/>
              </a:rPr>
              <a:t>Award Acceptance and Set up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3D0F7-67C3-49B0-43A8-1AEB80C69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456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F0DC3-A13F-7F73-2692-C0363A8DB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5CA8F9-0FAA-06C0-0D42-5B3A583AD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E933FF-4509-D3C6-0E65-7C973C497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D2C3C-418D-2D57-3918-4DCCD361C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975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D77D6-BB7B-7F64-230D-C3B3F6315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679AD3-9367-1114-2D19-56775F7328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63E47-6AED-2D80-1BF6-7223AB5EB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B9F27-2EFF-5BA3-A7E3-1C47DDB41C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161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8DBF8-E9C6-1806-8EF1-3F82B2F04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DE2C99-F331-358B-BC9A-64621D50E6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9772A2-F783-DAF7-3309-768CC8BCA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D00830-604B-7705-C1C4-F69B093B1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00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954CB-C9AA-5D2A-3D84-90DDB9620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88897-41DF-01AF-72F3-B327EFE45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55A3B-F875-B60A-9228-BAEAFF22F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267F"/>
                </a:solidFill>
                <a:effectLst/>
                <a:uLnTx/>
                <a:uFillTx/>
                <a:latin typeface="Optima" pitchFamily="2" charset="0"/>
                <a:ea typeface="+mn-ea"/>
                <a:cs typeface="+mn-cs"/>
              </a:rPr>
              <a:t>Edit this slide and make additional copies if more of same type of slide is desired (right click on slide in left column &gt; Duplicate Slide).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964FE-85BB-F769-03A9-91A37FE5C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A0EAA-9E1C-492D-BE2B-D394FC62F56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489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an alternate closing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51FE3D-A77A-45B8-8A34-524A25992A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851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AB9B1-29BA-40D7-B268-9E40BFAB82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267F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5474C4-6B4D-4696-A046-2208AF350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6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6B06A-5E8A-4FE8-A4F6-34CB5FCA4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67F"/>
                </a:solidFill>
              </a:defRPr>
            </a:lvl1pPr>
          </a:lstStyle>
          <a:p>
            <a:fld id="{8DF20E50-5234-4D18-A3E1-8431C813C3A1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05B1-1380-4CEC-87F0-14856464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67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A92EF-EE08-4C84-881E-92157466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67F"/>
                </a:solidFill>
              </a:defRPr>
            </a:lvl1pPr>
          </a:lstStyle>
          <a:p>
            <a:fld id="{20E2206E-1F5C-422D-BC36-1D1897ACEE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9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BEEAD-883B-469C-9531-683847ED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C8096-B8B7-4B58-990E-C90D502FB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A9CEC-4C72-4F45-8F72-7C52F3226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E50-5234-4D18-A3E1-8431C813C3A1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600E0-9475-4775-B8E3-B63A25C7B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33E5B-8975-44D2-8A17-6D19E5F74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206E-1F5C-422D-BC36-1D1897ACE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48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36CE1-CD6C-4262-ADD0-C5BB602B7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47C5D-8F9C-41E7-AD1E-9F859F61F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7B21A-6634-4480-8403-EAFE0EBED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E50-5234-4D18-A3E1-8431C813C3A1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6C501-59F0-406D-9D7E-6B759999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F29B4-BBF6-4F86-9AC2-D1C550F11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206E-1F5C-422D-BC36-1D1897ACE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3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A376-EF63-4473-9D5C-E612A6F76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8702D-CC78-47FE-861D-82A7AD2A5E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E0F916-D41C-4C7A-B1D2-E0B3CFCF41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C9C456-1CD2-4B66-89A6-1318EA0A9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E50-5234-4D18-A3E1-8431C813C3A1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32C98B-C41F-4592-A3CE-919C5D495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D7CE2-9F46-408C-9799-5A23E3F01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206E-1F5C-422D-BC36-1D1897ACE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36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68B06-2688-4FB5-90D6-DA9EFCFDB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2A4F0-931E-4878-B767-A12F94C9D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50036-0BF1-4DD2-B7B3-347F15A0E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6F16CE-CBB4-4EEA-A9B2-86D6F141F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C44A0A-CEF6-46CA-B68A-3FFE8B91F6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BCD833-D8D6-44B2-B6D2-CA616C3D5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E50-5234-4D18-A3E1-8431C813C3A1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9E86FF-B1C6-482D-9E27-C68348E79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CA9BD8-10E4-439A-9ABD-70B971A3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206E-1F5C-422D-BC36-1D1897ACE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8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C21B0-1C06-456C-B38E-BD1F512CC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E498A9-D827-49F0-839F-846E7B12A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E50-5234-4D18-A3E1-8431C813C3A1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B4110-CCA7-46C4-98AD-81AB0D1DB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CF7506-28D9-4E98-BAEF-27859E9C9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206E-1F5C-422D-BC36-1D1897ACE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7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377ABB-3761-417D-9CAF-EE8DE1F43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E50-5234-4D18-A3E1-8431C813C3A1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6F13C9-42E8-402E-9A1D-FDCC5FF6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69494B-A180-452C-9B37-4227A8CCC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206E-1F5C-422D-BC36-1D1897ACE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29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35D80-FF61-4782-8AB4-BA85CCA3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293FF-3CAA-4E36-BC13-E78D816A3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5F109-F861-4039-8AE6-1F1340A176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116EC-D411-46CF-9AA6-2946CE767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E50-5234-4D18-A3E1-8431C813C3A1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300E5-EA02-4815-9BC1-C2945BDEB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E210E-956A-4320-9646-E747873F9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206E-1F5C-422D-BC36-1D1897ACE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3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4336B-D9A1-47A2-B968-2CDA7CE3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D79FC9-53C5-4C01-A34F-0347920ED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B7FBE-82E4-4AAF-B1CC-87FA22905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E50-5234-4D18-A3E1-8431C813C3A1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A2552-0762-46C6-B5F7-4A5563CFB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4376E-113F-4D4E-8409-025A224E4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206E-1F5C-422D-BC36-1D1897ACE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4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DF9146-73D4-4346-8E9A-6095FFE435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3BDB16-7A7A-4C0C-994B-C9095F807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4163C-0FC1-4F55-A84A-B1C3713B1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20E50-5234-4D18-A3E1-8431C813C3A1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DD991-4945-45B7-86BC-B64DE9B4F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3C5A3-63AA-4DD5-B37D-8A156B0D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2206E-1F5C-422D-BC36-1D1897ACEE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47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 userDrawn="1"/>
        </p:nvSpPr>
        <p:spPr>
          <a:xfrm>
            <a:off x="0" y="723900"/>
            <a:ext cx="6911163" cy="54102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 </a:t>
            </a: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514350" y="2519265"/>
            <a:ext cx="5695064" cy="3442996"/>
          </a:xfrm>
        </p:spPr>
        <p:txBody>
          <a:bodyPr anchor="t" anchorCtr="0">
            <a:normAutofit/>
          </a:bodyPr>
          <a:lstStyle>
            <a:lvl1pPr marL="228600" indent="-228600">
              <a:buClr>
                <a:srgbClr val="00267F"/>
              </a:buClr>
              <a:buFont typeface="Arial" panose="020B0604020202020204" pitchFamily="34" charset="0"/>
              <a:buChar char="•"/>
              <a:defRPr sz="2800">
                <a:solidFill>
                  <a:srgbClr val="00267F"/>
                </a:solidFill>
                <a:latin typeface="Optima" pitchFamily="2" charset="0"/>
                <a:ea typeface="Verdana" panose="020B0604030504040204" pitchFamily="34" charset="0"/>
                <a:cs typeface="Optima" pitchFamily="2" charset="0"/>
              </a:defRPr>
            </a:lvl1pPr>
            <a:lvl2pPr marL="685800" indent="-228600">
              <a:buClr>
                <a:srgbClr val="00267F"/>
              </a:buClr>
              <a:buFont typeface="Arial" panose="020B0604020202020204" pitchFamily="34" charset="0"/>
              <a:buChar char="•"/>
              <a:defRPr sz="2400">
                <a:solidFill>
                  <a:srgbClr val="00267F"/>
                </a:solidFill>
                <a:latin typeface="Optima" pitchFamily="2" charset="0"/>
                <a:ea typeface="Verdana" panose="020B0604030504040204" pitchFamily="34" charset="0"/>
                <a:cs typeface="Optima" pitchFamily="2" charset="0"/>
              </a:defRPr>
            </a:lvl2pPr>
            <a:lvl3pPr marL="1143000" indent="-228600">
              <a:buClr>
                <a:srgbClr val="00267F"/>
              </a:buClr>
              <a:buFont typeface="Arial" panose="020B0604020202020204" pitchFamily="34" charset="0"/>
              <a:buChar char="•"/>
              <a:defRPr sz="2200">
                <a:solidFill>
                  <a:srgbClr val="00267F"/>
                </a:solidFill>
                <a:latin typeface="Optima" pitchFamily="2" charset="0"/>
                <a:ea typeface="Verdana" panose="020B0604030504040204" pitchFamily="34" charset="0"/>
                <a:cs typeface="Optima" pitchFamily="2" charset="0"/>
              </a:defRPr>
            </a:lvl3pPr>
            <a:lvl4pPr marL="1600200" indent="-228600">
              <a:buClr>
                <a:srgbClr val="00267F"/>
              </a:buClr>
              <a:buFont typeface="Arial" panose="020B0604020202020204" pitchFamily="34" charset="0"/>
              <a:buChar char="•"/>
              <a:defRPr sz="2000">
                <a:solidFill>
                  <a:srgbClr val="00267F"/>
                </a:solidFill>
                <a:latin typeface="Optima" pitchFamily="2" charset="0"/>
                <a:ea typeface="Verdana" panose="020B0604030504040204" pitchFamily="34" charset="0"/>
                <a:cs typeface="Optima" pitchFamily="2" charset="0"/>
              </a:defRPr>
            </a:lvl4pPr>
            <a:lvl5pPr marL="2057400" indent="-228600">
              <a:buClr>
                <a:srgbClr val="00267F"/>
              </a:buClr>
              <a:buFont typeface="Arial" panose="020B0604020202020204" pitchFamily="34" charset="0"/>
              <a:buChar char="•"/>
              <a:defRPr sz="1800">
                <a:solidFill>
                  <a:srgbClr val="00267F"/>
                </a:solidFill>
                <a:latin typeface="Optima" pitchFamily="2" charset="0"/>
                <a:ea typeface="Verdana" panose="020B0604030504040204" pitchFamily="34" charset="0"/>
                <a:cs typeface="Optima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9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300438"/>
            <a:ext cx="5695064" cy="1046987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67F"/>
                </a:solidFill>
                <a:latin typeface="Optima LT Std Medium" panose="020B0602050508020304" pitchFamily="34" charset="0"/>
                <a:ea typeface="Verdana" panose="020B0604030504040204" pitchFamily="34" charset="0"/>
                <a:cs typeface="Optima LT Std Medium" panose="020B0602050508020304" pitchFamily="34" charset="0"/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</p:spTree>
    <p:extLst>
      <p:ext uri="{BB962C8B-B14F-4D97-AF65-F5344CB8AC3E}">
        <p14:creationId xmlns:p14="http://schemas.microsoft.com/office/powerpoint/2010/main" val="233911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PLACE IMAGE</a:t>
            </a:r>
          </a:p>
        </p:txBody>
      </p:sp>
    </p:spTree>
    <p:extLst>
      <p:ext uri="{BB962C8B-B14F-4D97-AF65-F5344CB8AC3E}">
        <p14:creationId xmlns:p14="http://schemas.microsoft.com/office/powerpoint/2010/main" val="2047738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54D0CD-9543-481E-AEC1-D0D0DAC5B0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6100" y="495300"/>
            <a:ext cx="11099800" cy="5867400"/>
          </a:xfrm>
          <a:prstGeom prst="rect">
            <a:avLst/>
          </a:prstGeom>
        </p:spPr>
        <p:txBody>
          <a:bodyPr/>
          <a:lstStyle>
            <a:lvl1pPr>
              <a:defRPr sz="1333">
                <a:latin typeface="Lato" panose="020F0502020204030203" pitchFamily="34" charset="0"/>
              </a:defRPr>
            </a:lvl1pPr>
          </a:lstStyle>
          <a:p>
            <a:endParaRPr lang="en-ID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B55A988-4731-4455-9944-A8D5D299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fld id="{20AC887C-41CF-4C17-8327-2B2FF7AFD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62E330-BAEE-4A1F-B11C-08442E74B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10941E-C278-4B72-A8CA-E18727E12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2422F-DE2A-4F82-8840-2E9916BED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67F"/>
                </a:solidFill>
              </a:defRPr>
            </a:lvl1pPr>
          </a:lstStyle>
          <a:p>
            <a:fld id="{8DF20E50-5234-4D18-A3E1-8431C813C3A1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19467-513B-4D84-96A0-79F8C5E89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67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9AC19-2555-4DE8-B9F0-0D81D603B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67F"/>
                </a:solidFill>
              </a:defRPr>
            </a:lvl1pPr>
          </a:lstStyle>
          <a:p>
            <a:fld id="{20E2206E-1F5C-422D-BC36-1D1897ACEE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7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86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67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67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67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67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67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67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6.jpeg"/><Relationship Id="rId9" Type="http://schemas.microsoft.com/office/2007/relationships/diagramDrawing" Target="../diagrams/drawin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Trina.fokas@csn.edu" TargetMode="External"/><Relationship Id="rId2" Type="http://schemas.openxmlformats.org/officeDocument/2006/relationships/hyperlink" Target="mailto:Janna.bernstein@csn.edu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2A1116-F6A0-4A06-83AA-0EC2403DA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16" y="669"/>
            <a:ext cx="12192000" cy="68566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47517"/>
            <a:ext cx="9144000" cy="1564716"/>
          </a:xfrm>
        </p:spPr>
        <p:txBody>
          <a:bodyPr>
            <a:normAutofit/>
          </a:bodyPr>
          <a:lstStyle/>
          <a:p>
            <a:pPr algn="l"/>
            <a:r>
              <a:rPr lang="en-US" sz="4400" i="1" dirty="0">
                <a:solidFill>
                  <a:schemeClr val="bg1"/>
                </a:solidFill>
                <a:latin typeface="Times New Roman"/>
                <a:cs typeface="Times New Roman"/>
              </a:rPr>
              <a:t>From Proposal to Award: Navigating </a:t>
            </a:r>
            <a:r>
              <a:rPr lang="en-US" sz="4400" i="1">
                <a:solidFill>
                  <a:schemeClr val="bg1"/>
                </a:solidFill>
                <a:latin typeface="Times New Roman"/>
                <a:cs typeface="Times New Roman"/>
              </a:rPr>
              <a:t>the Grants Process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B55AB84-98EB-4C50-8781-E81CF9FC5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67" y="2600814"/>
            <a:ext cx="1035924" cy="156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4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F43805EF-A594-4453-9767-2EB9123F1134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98651A-D1BD-4E1A-9D98-19F7B3748A97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92DF32B-557B-4F6A-8803-B882C60AE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52" y="387844"/>
            <a:ext cx="12807146" cy="651599"/>
          </a:xfrm>
        </p:spPr>
        <p:txBody>
          <a:bodyPr>
            <a:noAutofit/>
          </a:bodyPr>
          <a:lstStyle/>
          <a:p>
            <a:r>
              <a:rPr lang="en-US" sz="6000" b="1">
                <a:solidFill>
                  <a:schemeClr val="accent2"/>
                </a:solidFill>
                <a:latin typeface="Times New Roman"/>
                <a:cs typeface="Times New Roman"/>
              </a:rPr>
              <a:t>Today's Roadmap</a:t>
            </a:r>
            <a:endParaRPr lang="en-US" sz="6000" b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771854-B5F2-4C33-97CA-F80485F066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91AC013-17CE-8749-55BE-18F748A8F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545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71500" indent="-571500"/>
            <a:r>
              <a:rPr lang="en-US" sz="3600">
                <a:latin typeface="Optima"/>
              </a:rPr>
              <a:t>Where to start: applying to grants</a:t>
            </a:r>
          </a:p>
          <a:p>
            <a:pPr marL="571500" indent="-571500"/>
            <a:r>
              <a:rPr lang="en-US" sz="3600">
                <a:latin typeface="Optima"/>
              </a:rPr>
              <a:t>Review essential questions and processes</a:t>
            </a:r>
            <a:endParaRPr lang="en-US" sz="3600"/>
          </a:p>
          <a:p>
            <a:pPr marL="571500" indent="-571500"/>
            <a:r>
              <a:rPr lang="en-US" sz="3600">
                <a:latin typeface="Optima"/>
              </a:rPr>
              <a:t>Example: CSN's Internal Grant Process</a:t>
            </a:r>
          </a:p>
          <a:p>
            <a:pPr marL="571500" indent="-571500"/>
            <a:r>
              <a:rPr lang="en-US" sz="3600"/>
              <a:t>Questions and Best Practices </a:t>
            </a:r>
            <a:endParaRPr lang="en-US" sz="3600" dirty="0"/>
          </a:p>
          <a:p>
            <a:pPr marL="571500" indent="-571500"/>
            <a:endParaRPr lang="en-US" sz="3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2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9BB81-2717-D90F-DE8D-D2DC6BA06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1DDAC1A-61ED-ACB0-C0CE-31F09FD37670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26F261-A298-480F-7E5F-8DBBC16099C6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78C95A2-BF33-CBDA-1B3F-667938A51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39" y="1049649"/>
            <a:ext cx="1830623" cy="2555456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2"/>
                </a:solidFill>
                <a:latin typeface="Times New Roman"/>
                <a:cs typeface="Times New Roman"/>
              </a:rPr>
              <a:t>Grant Life Cycle </a:t>
            </a:r>
            <a:endParaRPr lang="en-US" b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028CB34-D877-B15D-AB70-13AC7DB7DD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pic>
        <p:nvPicPr>
          <p:cNvPr id="2" name="Picture 1" descr="A diagram of a life cycle&#10;&#10;AI-generated content may be incorrect.">
            <a:extLst>
              <a:ext uri="{FF2B5EF4-FFF2-40B4-BE49-F238E27FC236}">
                <a16:creationId xmlns:a16="http://schemas.microsoft.com/office/drawing/2014/main" id="{A1162C3F-FBF8-B518-3588-C42B859A0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722" y="2124"/>
            <a:ext cx="9764169" cy="565484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1267269-5194-51FB-ADA6-568BB2109A25}"/>
              </a:ext>
            </a:extLst>
          </p:cNvPr>
          <p:cNvSpPr/>
          <p:nvPr/>
        </p:nvSpPr>
        <p:spPr>
          <a:xfrm>
            <a:off x="9565481" y="1985029"/>
            <a:ext cx="2012271" cy="1982679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B2524024-F994-9A84-328A-CBBEF1D50E69}"/>
              </a:ext>
            </a:extLst>
          </p:cNvPr>
          <p:cNvSpPr/>
          <p:nvPr/>
        </p:nvSpPr>
        <p:spPr>
          <a:xfrm rot="180000">
            <a:off x="9794970" y="3015570"/>
            <a:ext cx="1561218" cy="57536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4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201FD-9BB0-89CB-8557-A9254A0AB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ED5048-9079-E8BF-CE89-B4FE9D32058E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B4D9CE-1512-9711-9109-1515A230A40B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1E03BB2-0312-DB95-B119-53560A5F0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854" y="279666"/>
            <a:ext cx="10009973" cy="1325562"/>
          </a:xfrm>
        </p:spPr>
        <p:txBody>
          <a:bodyPr vert="horz" lIns="91440" tIns="45720" rIns="91440" bIns="45720" rtlCol="0" anchor="ctr">
            <a:noAutofit/>
          </a:bodyPr>
          <a:lstStyle/>
          <a:p>
            <a:br>
              <a:rPr lang="en-US" b="1" dirty="0">
                <a:solidFill>
                  <a:schemeClr val="accent2"/>
                </a:solidFill>
                <a:latin typeface="Times New Roman"/>
                <a:cs typeface="Times New Roman"/>
              </a:rPr>
            </a:br>
            <a:r>
              <a:rPr lang="en-US" b="1">
                <a:solidFill>
                  <a:schemeClr val="accent2"/>
                </a:solidFill>
                <a:latin typeface="Times New Roman"/>
                <a:cs typeface="Times New Roman"/>
              </a:rPr>
              <a:t>CTE Grant Roadmap: From Idea to Application</a:t>
            </a:r>
            <a:endParaRPr lang="en-US" b="1" dirty="0">
              <a:solidFill>
                <a:schemeClr val="accent2"/>
              </a:solidFill>
              <a:latin typeface="Times New Roman"/>
              <a:cs typeface="Times New Roman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5AD6409-71AF-8CF1-E38A-5411BFA7A8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3690A-32AF-05D3-6788-F8C303829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8268" y="946303"/>
            <a:ext cx="10188010" cy="436558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600" b="1" dirty="0"/>
          </a:p>
          <a:p>
            <a:pPr marL="457200" indent="-457200"/>
            <a:endParaRPr lang="en-US" sz="3200" dirty="0">
              <a:latin typeface="Optima"/>
              <a:ea typeface="+mn-lt"/>
              <a:cs typeface="Arial"/>
            </a:endParaRPr>
          </a:p>
          <a:p>
            <a:pPr marL="0" indent="0">
              <a:buNone/>
            </a:pPr>
            <a:r>
              <a:rPr lang="en-US" sz="3200" dirty="0">
                <a:latin typeface="Optima"/>
                <a:ea typeface="+mn-lt"/>
                <a:cs typeface="Arial"/>
              </a:rPr>
              <a:t>📊 1. Identify the Need</a:t>
            </a:r>
            <a:endParaRPr lang="en-US" dirty="0"/>
          </a:p>
          <a:p>
            <a:pPr marL="0" indent="0">
              <a:buNone/>
            </a:pPr>
            <a:r>
              <a:rPr lang="en-US" sz="3200">
                <a:latin typeface="Optima"/>
                <a:ea typeface="+mn-lt"/>
                <a:cs typeface="Arial"/>
              </a:rPr>
              <a:t>🎯 2. Align with CTE Priorities</a:t>
            </a:r>
            <a:endParaRPr lang="en-US"/>
          </a:p>
          <a:p>
            <a:pPr marL="0" indent="0">
              <a:buNone/>
            </a:pPr>
            <a:r>
              <a:rPr lang="en-US" sz="3200">
                <a:latin typeface="Optima"/>
                <a:ea typeface="+mn-lt"/>
                <a:cs typeface="Arial"/>
              </a:rPr>
              <a:t>🤝 3. Build Partnerships</a:t>
            </a:r>
            <a:endParaRPr lang="en-US"/>
          </a:p>
          <a:p>
            <a:pPr marL="0" indent="0">
              <a:buNone/>
            </a:pPr>
            <a:r>
              <a:rPr lang="en-US" sz="3200"/>
              <a:t>🛠️ 4. Design the Solution </a:t>
            </a:r>
            <a:endParaRPr lang="en-US"/>
          </a:p>
          <a:p>
            <a:pPr marL="0" indent="0">
              <a:buNone/>
            </a:pPr>
            <a:r>
              <a:rPr lang="en-US" sz="3200" dirty="0">
                <a:latin typeface="Optima"/>
                <a:ea typeface="+mn-lt"/>
                <a:cs typeface="Arial"/>
              </a:rPr>
              <a:t>📝 5. Develop &amp; Submit Proposal</a:t>
            </a:r>
            <a:endParaRPr lang="en-US" dirty="0"/>
          </a:p>
          <a:p>
            <a:pPr marL="0" indent="0">
              <a:buNone/>
            </a:pPr>
            <a:endParaRPr lang="en-US" sz="3200" dirty="0">
              <a:cs typeface="Arial"/>
            </a:endParaRPr>
          </a:p>
          <a:p>
            <a:pPr marL="457200" indent="-457200"/>
            <a:endParaRPr lang="en-US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7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9EB34-2F96-B662-B86B-A212CC417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9B64D51-8655-0EA1-D5A1-A49969BA0040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7AA92A-52E0-0FBD-9063-A506ED10A032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1B6FD7D-AB98-B321-62EA-FE35833E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854" y="279666"/>
            <a:ext cx="10009973" cy="1325562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2"/>
                </a:solidFill>
                <a:latin typeface="Times New Roman"/>
                <a:cs typeface="Times New Roman"/>
              </a:rPr>
              <a:t>Grant Prospecting: Where Do I Start?  </a:t>
            </a:r>
            <a:endParaRPr lang="en-US" b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CC73EEE-FEEB-CCE1-5FDB-262311562D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3E78E-6614-FCD2-23B6-81375245E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8730" y="946303"/>
            <a:ext cx="10188010" cy="436558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600" b="1" dirty="0"/>
          </a:p>
          <a:p>
            <a:pPr marL="457200" indent="-457200"/>
            <a:r>
              <a:rPr lang="en-US" sz="3200" b="1" dirty="0">
                <a:ea typeface="+mn-lt"/>
                <a:cs typeface="+mn-lt"/>
              </a:rPr>
              <a:t>Define </a:t>
            </a:r>
            <a:r>
              <a:rPr lang="en-US" sz="3200" dirty="0">
                <a:ea typeface="+mn-lt"/>
                <a:cs typeface="+mn-lt"/>
              </a:rPr>
              <a:t>your project: what do you intend to do, who do you intend to impact?</a:t>
            </a:r>
            <a:endParaRPr lang="en-US" sz="3200"/>
          </a:p>
          <a:p>
            <a:pPr marL="971550" lvl="1">
              <a:buFont typeface="Courier New,monospace" panose="020B0604020202020204" pitchFamily="34" charset="0"/>
              <a:buChar char="o"/>
            </a:pPr>
            <a:r>
              <a:rPr lang="en-US" sz="2800">
                <a:latin typeface="optima"/>
                <a:ea typeface="+mn-lt"/>
                <a:cs typeface="+mn-lt"/>
              </a:rPr>
              <a:t>Review Perkin's goals and your CLNA </a:t>
            </a:r>
            <a:endParaRPr lang="en-US">
              <a:latin typeface="Optima"/>
              <a:ea typeface="+mn-lt"/>
              <a:cs typeface="+mn-lt"/>
            </a:endParaRPr>
          </a:p>
          <a:p>
            <a:pPr marL="971550" lvl="1">
              <a:buFont typeface="Courier New,monospace" panose="020B0604020202020204" pitchFamily="34" charset="0"/>
              <a:buChar char="o"/>
            </a:pPr>
            <a:r>
              <a:rPr lang="en-US" sz="2800" dirty="0">
                <a:latin typeface="optima"/>
                <a:ea typeface="+mn-lt"/>
                <a:cs typeface="+mn-lt"/>
              </a:rPr>
              <a:t>Identify </a:t>
            </a:r>
            <a:r>
              <a:rPr lang="en-US" sz="2800" b="1" dirty="0">
                <a:latin typeface="optima"/>
                <a:ea typeface="+mn-lt"/>
                <a:cs typeface="+mn-lt"/>
              </a:rPr>
              <a:t>how</a:t>
            </a:r>
            <a:r>
              <a:rPr lang="en-US" sz="2800" dirty="0">
                <a:latin typeface="optima"/>
                <a:ea typeface="+mn-lt"/>
                <a:cs typeface="+mn-lt"/>
              </a:rPr>
              <a:t> your idea supports career pathways, workforce needs, and student outcomes</a:t>
            </a:r>
            <a:endParaRPr lang="en-US"/>
          </a:p>
          <a:p>
            <a:pPr marL="457200" indent="-457200"/>
            <a:r>
              <a:rPr lang="en-US" sz="3200" b="1" dirty="0">
                <a:ea typeface="+mn-lt"/>
                <a:cs typeface="+mn-lt"/>
              </a:rPr>
              <a:t>Compile </a:t>
            </a:r>
            <a:r>
              <a:rPr lang="en-US" sz="3200" dirty="0">
                <a:ea typeface="+mn-lt"/>
                <a:cs typeface="+mn-lt"/>
              </a:rPr>
              <a:t>a list of related agencies, programs, and institutes</a:t>
            </a:r>
          </a:p>
          <a:p>
            <a:pPr marL="457200" indent="-457200"/>
            <a:r>
              <a:rPr lang="en-US" sz="3200" b="1" dirty="0">
                <a:ea typeface="+mn-lt"/>
                <a:cs typeface="+mn-lt"/>
              </a:rPr>
              <a:t>Examine</a:t>
            </a:r>
            <a:r>
              <a:rPr lang="en-US" sz="3200" dirty="0">
                <a:ea typeface="+mn-lt"/>
                <a:cs typeface="+mn-lt"/>
              </a:rPr>
              <a:t> the types of projects each agency funds and the size of grants previously awarded</a:t>
            </a:r>
            <a:endParaRPr lang="en-US" sz="3200" dirty="0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5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22073-82D4-ADF4-E393-E09FB82E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4B89564-ED4C-EA5B-032C-19131FC8FED3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9B09F1-0E0C-12C4-6810-E5E9424969B2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80699EF-FF2E-C813-F455-4376DB59F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854" y="279666"/>
            <a:ext cx="10009973" cy="132556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Times New Roman"/>
                <a:cs typeface="Times New Roman"/>
              </a:rPr>
              <a:t>Is my project grant worthy?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E7E66B-431D-A0F3-3981-B02FC14E15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2D5BD-CB18-B47C-A436-86D4EEEA4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8499" y="1405457"/>
            <a:ext cx="10188010" cy="436558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/>
            <a:r>
              <a:rPr lang="en-US" sz="3200"/>
              <a:t>Does your </a:t>
            </a:r>
            <a:r>
              <a:rPr lang="en-US" sz="3200" b="1" dirty="0"/>
              <a:t>project fit</a:t>
            </a:r>
            <a:r>
              <a:rPr lang="en-US" sz="3200" dirty="0"/>
              <a:t> within the sponsor's goals and objectives?</a:t>
            </a:r>
            <a:endParaRPr lang="en-US"/>
          </a:p>
          <a:p>
            <a:pPr marL="457200" indent="-457200"/>
            <a:r>
              <a:rPr lang="en-US" sz="3200" dirty="0"/>
              <a:t>How</a:t>
            </a:r>
            <a:r>
              <a:rPr lang="en-US" sz="3200" b="1"/>
              <a:t> familiar</a:t>
            </a:r>
            <a:r>
              <a:rPr lang="en-US" sz="3200"/>
              <a:t> your </a:t>
            </a:r>
            <a:r>
              <a:rPr lang="en-US" sz="3200" err="1"/>
              <a:t>organizatio</a:t>
            </a:r>
            <a:r>
              <a:rPr lang="en-US" sz="3200"/>
              <a:t>n with this sponsor?</a:t>
            </a:r>
          </a:p>
          <a:p>
            <a:pPr marL="457200" indent="-457200"/>
            <a:r>
              <a:rPr lang="en-US" sz="3200"/>
              <a:t>Does the project </a:t>
            </a:r>
            <a:r>
              <a:rPr lang="en-US" sz="3200" b="1" dirty="0"/>
              <a:t>meet sponsor’s eligibility</a:t>
            </a:r>
            <a:r>
              <a:rPr lang="en-US" sz="3200" dirty="0"/>
              <a:t> criteria?</a:t>
            </a:r>
          </a:p>
          <a:p>
            <a:pPr marL="457200" indent="-457200"/>
            <a:r>
              <a:rPr lang="en-US" sz="3200" dirty="0"/>
              <a:t>How </a:t>
            </a:r>
            <a:r>
              <a:rPr lang="en-US" sz="3200" b="1" dirty="0"/>
              <a:t>competitive</a:t>
            </a:r>
            <a:r>
              <a:rPr lang="en-US" sz="3200" dirty="0"/>
              <a:t> is this funding opportunity?</a:t>
            </a:r>
          </a:p>
          <a:p>
            <a:pPr marL="0" indent="0">
              <a:buNone/>
            </a:pPr>
            <a:endParaRPr lang="en-US" sz="2600" dirty="0"/>
          </a:p>
          <a:p>
            <a:pPr marL="0" indent="0" algn="ctr">
              <a:buNone/>
            </a:pPr>
            <a:r>
              <a:rPr lang="en-US" sz="3200">
                <a:latin typeface="optima"/>
              </a:rPr>
              <a:t>Strong proposals </a:t>
            </a:r>
            <a:r>
              <a:rPr lang="en-US" sz="3200" b="1">
                <a:latin typeface="optima"/>
              </a:rPr>
              <a:t>begin with</a:t>
            </a:r>
            <a:r>
              <a:rPr lang="en-US" sz="3200">
                <a:latin typeface="optima"/>
              </a:rPr>
              <a:t> a clearly defined </a:t>
            </a:r>
            <a:r>
              <a:rPr lang="en-US" sz="3200" b="1">
                <a:latin typeface="optima"/>
              </a:rPr>
              <a:t>need </a:t>
            </a:r>
            <a:endParaRPr lang="en-US" b="1">
              <a:latin typeface="Optima"/>
            </a:endParaRPr>
          </a:p>
          <a:p>
            <a:pPr marL="0" indent="0" algn="ctr">
              <a:buNone/>
            </a:pPr>
            <a:r>
              <a:rPr lang="en-US" sz="3200" b="1">
                <a:latin typeface="optima"/>
              </a:rPr>
              <a:t>backed by data.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63790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FDF54-971D-4CE8-93A4-8E1F07FE9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FCA656-32F1-3255-7717-006561E4B30E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CFDEE-E96C-FB03-AA87-CD0216B59ABB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58067D7-EC44-AC24-4909-A6D228A26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31" y="1243"/>
            <a:ext cx="10009973" cy="1325562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2"/>
                </a:solidFill>
                <a:latin typeface="optima"/>
                <a:cs typeface="Times New Roman"/>
              </a:rPr>
              <a:t>What Makes a Strong CTE Proposal?</a:t>
            </a:r>
            <a:endParaRPr lang="en-US" b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A4A2E2A-BDF0-345F-17A1-A2FCE5356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F83C7-5E03-4300-EAA7-031905CBC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1307" y="1078187"/>
            <a:ext cx="10041472" cy="436558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4350" indent="-514350"/>
            <a:r>
              <a:rPr lang="en-US">
                <a:latin typeface="Optima"/>
                <a:ea typeface="+mn-lt"/>
                <a:cs typeface="Arial"/>
              </a:rPr>
              <a:t>Clear alignment with labor market data and regional workforce needs</a:t>
            </a:r>
            <a:endParaRPr lang="en-US"/>
          </a:p>
          <a:p>
            <a:pPr marL="514350" indent="-514350"/>
            <a:r>
              <a:rPr lang="en-US">
                <a:latin typeface="Optima"/>
                <a:ea typeface="+mn-lt"/>
                <a:cs typeface="Arial"/>
              </a:rPr>
              <a:t>Integration of industry-recognized credentials</a:t>
            </a:r>
            <a:endParaRPr lang="en-US"/>
          </a:p>
          <a:p>
            <a:pPr marL="514350" indent="-514350"/>
            <a:r>
              <a:rPr lang="en-US">
                <a:latin typeface="Optima"/>
                <a:ea typeface="+mn-lt"/>
                <a:cs typeface="Arial"/>
              </a:rPr>
              <a:t>Strong employer or industry partnerships</a:t>
            </a:r>
            <a:endParaRPr lang="en-US"/>
          </a:p>
          <a:p>
            <a:pPr marL="514350" indent="-514350"/>
            <a:r>
              <a:rPr lang="en-US">
                <a:latin typeface="Optima"/>
                <a:ea typeface="+mn-lt"/>
                <a:cs typeface="Arial"/>
              </a:rPr>
              <a:t>Defined student outcomes (completion, placement, wage gain)</a:t>
            </a:r>
            <a:endParaRPr lang="en-US"/>
          </a:p>
          <a:p>
            <a:pPr marL="514350" indent="-514350"/>
            <a:r>
              <a:rPr lang="en-US">
                <a:latin typeface="Optima"/>
                <a:ea typeface="+mn-lt"/>
                <a:cs typeface="Arial"/>
              </a:rPr>
              <a:t>Inclusion of work-based learning (internships, apprenticeships, clinicals)</a:t>
            </a:r>
            <a:endParaRPr lang="en-US"/>
          </a:p>
          <a:p>
            <a:pPr marL="514350" indent="-514350"/>
            <a:r>
              <a:rPr lang="en-US" dirty="0">
                <a:latin typeface="Optima"/>
                <a:ea typeface="+mn-lt"/>
                <a:cs typeface="Arial"/>
              </a:rPr>
              <a:t>Support for special populations (e.g., adult learners, first-gen, economically disadvantaged students)</a:t>
            </a:r>
            <a:endParaRPr lang="en-US" dirty="0"/>
          </a:p>
          <a:p>
            <a:pPr marL="457200" indent="-457200"/>
            <a:endParaRPr lang="en-US"/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3CD21-9B1C-DCFF-9110-A6CE31D28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D178DBE-CD60-D9E8-32DF-A700F9BAF19D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1ACE43-2A2C-8B2C-D751-1E767011B1D5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407A2F1-F5BD-AA5C-3817-BAA590D1B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4517" y="876305"/>
            <a:ext cx="14458146" cy="53436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solidFill>
                  <a:schemeClr val="accent2"/>
                </a:solidFill>
                <a:latin typeface="Times New Roman"/>
                <a:cs typeface="Times New Roman"/>
              </a:rPr>
              <a:t>Example Time!</a:t>
            </a:r>
            <a:br>
              <a:rPr lang="en-US" b="1" dirty="0">
                <a:solidFill>
                  <a:schemeClr val="accent2"/>
                </a:solidFill>
                <a:latin typeface="Times New Roman"/>
                <a:cs typeface="Times New Roman"/>
              </a:rPr>
            </a:br>
            <a:r>
              <a:rPr lang="en-US" b="1">
                <a:solidFill>
                  <a:schemeClr val="accent2"/>
                </a:solidFill>
                <a:latin typeface="Times New Roman"/>
                <a:cs typeface="Times New Roman"/>
              </a:rPr>
              <a:t>College of Southern Nevada's Process</a:t>
            </a:r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65438D0-9BF1-36EB-0806-86E51E2243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pic>
        <p:nvPicPr>
          <p:cNvPr id="5" name="Picture 4" descr="What Is Process Management (Benefits, Examples, and Tips)">
            <a:extLst>
              <a:ext uri="{FF2B5EF4-FFF2-40B4-BE49-F238E27FC236}">
                <a16:creationId xmlns:a16="http://schemas.microsoft.com/office/drawing/2014/main" id="{3E5448D4-98E3-3F90-727E-BD7951B7E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284" y="2004890"/>
            <a:ext cx="6343160" cy="318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1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6133C-A1D3-7B39-00E8-6A08F6755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1FC5FF1-7AE0-B952-8C75-46940D1861E3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82B22C-C3BF-1406-0E3E-705E6AD3DFA5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8DE08C6-7CFB-3413-D25D-DBC2624B2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52" y="387844"/>
            <a:ext cx="12807146" cy="651599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accent2"/>
                </a:solidFill>
                <a:latin typeface="Times New Roman"/>
                <a:cs typeface="Times New Roman"/>
              </a:rPr>
              <a:t>OSP Institutional Leadership</a:t>
            </a:r>
            <a:endParaRPr lang="en-US" b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2ACB960-9245-B9F7-3B8E-3EFABB9DE8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pic>
        <p:nvPicPr>
          <p:cNvPr id="5" name="Content Placeholder 4" descr="A group of people around a table&#10;&#10;AI-generated content may be incorrect.">
            <a:extLst>
              <a:ext uri="{FF2B5EF4-FFF2-40B4-BE49-F238E27FC236}">
                <a16:creationId xmlns:a16="http://schemas.microsoft.com/office/drawing/2014/main" id="{8859E767-253E-6F51-B0A4-297C961B9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397985" y="384286"/>
            <a:ext cx="4083113" cy="5346818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BE4BC5B-E53D-33AE-43FC-E0C1870F75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1114992"/>
              </p:ext>
            </p:extLst>
          </p:nvPr>
        </p:nvGraphicFramePr>
        <p:xfrm>
          <a:off x="388188" y="737560"/>
          <a:ext cx="6556074" cy="5001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6239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BCD6A-0510-F235-5427-3D9EE8387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2CB8C8D-83F4-ADF0-AEF6-82AAD51CBD9F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87FDC4-1B89-90E2-DF1B-703FB71B2A59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DE5F21A-F630-F49A-8517-D251A21C8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52" y="387844"/>
            <a:ext cx="12807146" cy="651599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accent2"/>
                </a:solidFill>
                <a:latin typeface="Times New Roman"/>
                <a:cs typeface="Times New Roman"/>
              </a:rPr>
              <a:t>CSN OSP Intake Form</a:t>
            </a:r>
            <a:endParaRPr lang="en-US" b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C8942D4-75F5-59DA-19B0-2F7C387BC4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E7F679-07E4-5AEE-1949-E842B566D6E8}"/>
              </a:ext>
            </a:extLst>
          </p:cNvPr>
          <p:cNvSpPr txBox="1"/>
          <p:nvPr/>
        </p:nvSpPr>
        <p:spPr>
          <a:xfrm>
            <a:off x="441711" y="1048013"/>
            <a:ext cx="6123963" cy="54784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>
                <a:latin typeface="Optima"/>
              </a:rPr>
              <a:t>Every time a grant is submitted, we are signing on behalf of institution</a:t>
            </a:r>
            <a:endParaRPr lang="en-US" sz="2800"/>
          </a:p>
          <a:p>
            <a:pPr marL="742950" lvl="1" indent="-285750">
              <a:buFont typeface="Courier New"/>
              <a:buChar char="o"/>
            </a:pPr>
            <a:r>
              <a:rPr lang="en-US" sz="2800" dirty="0">
                <a:latin typeface="Optima"/>
              </a:rPr>
              <a:t>Never submit on behalf of yourself</a:t>
            </a:r>
          </a:p>
          <a:p>
            <a:pPr marL="742950" lvl="1" indent="-285750">
              <a:buFont typeface="Courier New"/>
              <a:buChar char="o"/>
            </a:pPr>
            <a:r>
              <a:rPr lang="en-US" sz="2800" dirty="0">
                <a:latin typeface="Optima"/>
              </a:rPr>
              <a:t>OSP needs to be aware of ALL submitted grants 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Optima"/>
              </a:rPr>
              <a:t>All new, continuing and renewable grants submit for </a:t>
            </a:r>
            <a:r>
              <a:rPr lang="en-US" sz="2800" dirty="0" err="1">
                <a:latin typeface="Optima"/>
              </a:rPr>
              <a:t>complian</a:t>
            </a:r>
            <a:r>
              <a:rPr lang="en-US" sz="2800" dirty="0">
                <a:latin typeface="Optima"/>
              </a:rPr>
              <a:t>ce 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Optima"/>
              </a:rPr>
              <a:t>Multiple approvals are needed upon </a:t>
            </a:r>
            <a:r>
              <a:rPr lang="en-US" sz="2800">
                <a:latin typeface="Optima"/>
              </a:rPr>
              <a:t>submission before grant is approved </a:t>
            </a:r>
          </a:p>
          <a:p>
            <a:pPr lvl="1"/>
            <a:endParaRPr lang="en-US" sz="2400" dirty="0"/>
          </a:p>
          <a:p>
            <a:endParaRPr lang="en-US" sz="2000">
              <a:latin typeface="Optima"/>
            </a:endParaRPr>
          </a:p>
          <a:p>
            <a:pPr marL="285750" indent="-285750">
              <a:buFont typeface="Arial"/>
              <a:buChar char="•"/>
            </a:pPr>
            <a:endParaRPr lang="en-US">
              <a:latin typeface="Optima"/>
            </a:endParaRPr>
          </a:p>
          <a:p>
            <a:pPr marL="742950" lvl="1" indent="-285750">
              <a:buFont typeface="Courier New"/>
              <a:buChar char="o"/>
            </a:pPr>
            <a:endParaRPr lang="en-US">
              <a:latin typeface="Optima"/>
            </a:endParaRPr>
          </a:p>
          <a:p>
            <a:pPr marL="742950" lvl="1" indent="-285750">
              <a:buFont typeface="Courier New"/>
              <a:buChar char="o"/>
            </a:pPr>
            <a:endParaRPr lang="en-US">
              <a:latin typeface="Optima"/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7FBD9EB-0E78-A52A-0B75-240FB89C4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392" y="302077"/>
            <a:ext cx="5134599" cy="2814161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951308B-0C4B-1334-429C-CE1ED91087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2391" y="3119753"/>
            <a:ext cx="5127478" cy="265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4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DFC6E-91BC-175F-5E5D-6E46D83C2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2D503E9-CA78-E7E4-3C8C-5EC3AAA1BD84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E83652-BB87-817D-994F-71522FA9EEAE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B96F3B9-FCA6-E974-E7FD-B5E5E22DB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52" y="387844"/>
            <a:ext cx="12807146" cy="65159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2"/>
                </a:solidFill>
                <a:latin typeface="Times New Roman"/>
                <a:cs typeface="Times New Roman"/>
              </a:rPr>
              <a:t>CSN Perkins Intake Form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7ABC18-C8BF-9576-07F2-485AB7C9E7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4CFECF-6D06-1022-9D1D-942D2A25F2B5}"/>
              </a:ext>
            </a:extLst>
          </p:cNvPr>
          <p:cNvSpPr txBox="1"/>
          <p:nvPr/>
        </p:nvSpPr>
        <p:spPr>
          <a:xfrm>
            <a:off x="441711" y="1048013"/>
            <a:ext cx="6123963" cy="54784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>
                <a:latin typeface="Optima"/>
              </a:rPr>
              <a:t>NEW this year!</a:t>
            </a:r>
            <a:endParaRPr lang="en-US" sz="2800"/>
          </a:p>
          <a:p>
            <a:pPr marL="285750" indent="-285750">
              <a:buFont typeface="Arial"/>
              <a:buChar char="•"/>
            </a:pPr>
            <a:r>
              <a:rPr lang="en-US" sz="2800" dirty="0">
                <a:latin typeface="Optima"/>
              </a:rPr>
              <a:t>Technical Review webinar provided to Deans and Faculty prior to application opening</a:t>
            </a:r>
            <a:endParaRPr lang="en-US" sz="2800"/>
          </a:p>
          <a:p>
            <a:pPr marL="285750" indent="-285750">
              <a:buFont typeface="Arial"/>
              <a:buChar char="•"/>
            </a:pPr>
            <a:r>
              <a:rPr lang="en-US" sz="2800">
                <a:latin typeface="Optima"/>
              </a:rPr>
              <a:t>Multiple approvals needed upon submission- work closely with Academic </a:t>
            </a:r>
            <a:r>
              <a:rPr lang="en-US" sz="2800" dirty="0">
                <a:latin typeface="Optima"/>
              </a:rPr>
              <a:t>Affairs partners</a:t>
            </a:r>
          </a:p>
          <a:p>
            <a:pPr marL="285750" indent="-285750">
              <a:buFont typeface="Arial"/>
              <a:buChar char="•"/>
            </a:pPr>
            <a:r>
              <a:rPr lang="en-US" sz="2800"/>
              <a:t>All submissions reviewed and "Thunderdome" occurs</a:t>
            </a:r>
            <a:endParaRPr lang="en-US" sz="2800" dirty="0"/>
          </a:p>
          <a:p>
            <a:pPr lvl="1"/>
            <a:endParaRPr lang="en-US" sz="2400" dirty="0">
              <a:latin typeface="Optima"/>
            </a:endParaRPr>
          </a:p>
          <a:p>
            <a:endParaRPr lang="en-US" sz="2000">
              <a:latin typeface="Optima"/>
            </a:endParaRPr>
          </a:p>
          <a:p>
            <a:pPr marL="285750" indent="-285750">
              <a:buFont typeface="Arial"/>
              <a:buChar char="•"/>
            </a:pPr>
            <a:endParaRPr lang="en-US">
              <a:latin typeface="Optima"/>
            </a:endParaRPr>
          </a:p>
          <a:p>
            <a:pPr marL="742950" lvl="1" indent="-285750">
              <a:buFont typeface="Courier New"/>
              <a:buChar char="o"/>
            </a:pPr>
            <a:endParaRPr lang="en-US">
              <a:latin typeface="Optima"/>
            </a:endParaRPr>
          </a:p>
          <a:p>
            <a:pPr marL="742950" lvl="1" indent="-285750">
              <a:buFont typeface="Courier New"/>
              <a:buChar char="o"/>
            </a:pPr>
            <a:endParaRPr lang="en-US">
              <a:latin typeface="Optima"/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93D292F-A294-C83A-01EE-48C89C535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392" y="302077"/>
            <a:ext cx="5134599" cy="2814161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BF67527-BF80-57C2-47E2-B2EC31D01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2391" y="3119753"/>
            <a:ext cx="5127478" cy="265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5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17B21-4D61-725D-28D2-6B5761826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C291551-13E0-D95E-D194-F5E8126D4738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53798E-8F3F-F10E-DE3B-0EBDF604EA5F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51E3A76-E34C-13D7-562A-D300DD39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771" y="675391"/>
            <a:ext cx="12807146" cy="65159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Times New Roman"/>
                <a:ea typeface="+mj-lt"/>
                <a:cs typeface="Times New Roman"/>
              </a:rPr>
              <a:t>Tips for a Successful Application Submission</a:t>
            </a:r>
            <a:br>
              <a:rPr lang="en-US" b="1" dirty="0">
                <a:solidFill>
                  <a:schemeClr val="accent2"/>
                </a:solidFill>
                <a:latin typeface="Times New Roman"/>
                <a:ea typeface="+mj-lt"/>
                <a:cs typeface="Times New Roman"/>
              </a:rPr>
            </a:br>
            <a:endParaRPr lang="en-US" b="1" dirty="0">
              <a:latin typeface="Times New Roman"/>
              <a:cs typeface="Times New Roman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E743EE-1BB7-5996-3748-97F468E44E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pic>
        <p:nvPicPr>
          <p:cNvPr id="4" name="Picture 3" descr="A blue and white checklist&#10;&#10;AI-generated content may be incorrect.">
            <a:extLst>
              <a:ext uri="{FF2B5EF4-FFF2-40B4-BE49-F238E27FC236}">
                <a16:creationId xmlns:a16="http://schemas.microsoft.com/office/drawing/2014/main" id="{67B15C7C-C53B-C99F-56FD-DF19F5C0A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211" y="1011935"/>
            <a:ext cx="5526375" cy="518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A40F5-9CB5-E6F9-E879-CE432AABE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9B29F3-71BA-682D-9389-A6F52920C765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1C912-DC1D-CC4C-36F7-16834C0C57DF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94186B5-E4C9-1334-FB83-7FF5E91CE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52" y="387844"/>
            <a:ext cx="12807146" cy="651599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2"/>
                </a:solidFill>
                <a:latin typeface="Times New Roman"/>
                <a:cs typeface="Times New Roman"/>
              </a:rPr>
              <a:t>What happens once grant is </a:t>
            </a:r>
            <a:r>
              <a:rPr lang="en-US" b="1" dirty="0" err="1">
                <a:solidFill>
                  <a:schemeClr val="accent2"/>
                </a:solidFill>
                <a:latin typeface="Times New Roman"/>
                <a:cs typeface="Times New Roman"/>
              </a:rPr>
              <a:t>approv</a:t>
            </a:r>
            <a:r>
              <a:rPr lang="en-US" b="1" dirty="0">
                <a:solidFill>
                  <a:schemeClr val="accent2"/>
                </a:solidFill>
                <a:latin typeface="Times New Roman"/>
                <a:cs typeface="Times New Roman"/>
              </a:rPr>
              <a:t>ed? </a:t>
            </a:r>
            <a:endParaRPr lang="en-US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26DB1C-7556-D56A-9F05-AC992AB57F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FDFAD7-AA91-D0D4-36D0-00E51BB8EDE5}"/>
              </a:ext>
            </a:extLst>
          </p:cNvPr>
          <p:cNvSpPr txBox="1"/>
          <p:nvPr/>
        </p:nvSpPr>
        <p:spPr>
          <a:xfrm>
            <a:off x="286352" y="1994965"/>
            <a:ext cx="5820643" cy="4894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en-US" sz="2400" b="1" dirty="0">
                <a:latin typeface="Optima"/>
              </a:rPr>
              <a:t>PI/PD Responsibilities:</a:t>
            </a:r>
            <a:endParaRPr lang="en-US"/>
          </a:p>
          <a:p>
            <a:pPr marL="742950" lvl="1" indent="-285750">
              <a:buFont typeface="Courier New,monospace"/>
              <a:buChar char="o"/>
            </a:pPr>
            <a:r>
              <a:rPr lang="en-US" sz="2400" dirty="0">
                <a:latin typeface="Optima"/>
              </a:rPr>
              <a:t>Carefully review application directions</a:t>
            </a:r>
          </a:p>
          <a:p>
            <a:pPr marL="742950" lvl="1" indent="-285750">
              <a:buFont typeface="Courier New,monospace"/>
              <a:buChar char="o"/>
            </a:pPr>
            <a:r>
              <a:rPr lang="en-US" sz="2400" dirty="0">
                <a:latin typeface="Optima"/>
              </a:rPr>
              <a:t>Write the narrative</a:t>
            </a:r>
          </a:p>
          <a:p>
            <a:pPr marL="742950" lvl="1" indent="-285750">
              <a:buFont typeface="Courier New,monospace"/>
              <a:buChar char="o"/>
            </a:pPr>
            <a:r>
              <a:rPr lang="en-US" sz="2400" dirty="0">
                <a:latin typeface="Optima"/>
              </a:rPr>
              <a:t>Approve final budget (in collaboration with OSP)</a:t>
            </a:r>
          </a:p>
          <a:p>
            <a:pPr marL="742950" lvl="1" indent="-285750">
              <a:buFont typeface="Courier New,monospace"/>
              <a:buChar char="o"/>
            </a:pPr>
            <a:r>
              <a:rPr lang="en-US" sz="2400" dirty="0">
                <a:latin typeface="Optima"/>
              </a:rPr>
              <a:t>Be Available until submission  </a:t>
            </a:r>
          </a:p>
          <a:p>
            <a:br>
              <a:rPr lang="en-US" sz="2400" dirty="0">
                <a:latin typeface="Optima"/>
              </a:rPr>
            </a:br>
            <a:endParaRPr lang="en-US" sz="2400">
              <a:latin typeface="Optima"/>
            </a:endParaRPr>
          </a:p>
          <a:p>
            <a:pPr lvl="1"/>
            <a:endParaRPr lang="en-US" sz="2400" dirty="0"/>
          </a:p>
          <a:p>
            <a:pPr lvl="1"/>
            <a:endParaRPr lang="en-US" sz="2400" dirty="0">
              <a:latin typeface="Optima"/>
            </a:endParaRPr>
          </a:p>
          <a:p>
            <a:endParaRPr lang="en-US" sz="2000">
              <a:latin typeface="Optima"/>
            </a:endParaRPr>
          </a:p>
          <a:p>
            <a:pPr marL="285750" indent="-285750">
              <a:buFont typeface="Arial"/>
              <a:buChar char="•"/>
            </a:pPr>
            <a:endParaRPr lang="en-US">
              <a:latin typeface="Optima"/>
            </a:endParaRPr>
          </a:p>
          <a:p>
            <a:pPr marL="742950" lvl="1" indent="-285750">
              <a:buFont typeface="Courier New"/>
              <a:buChar char="o"/>
            </a:pPr>
            <a:endParaRPr lang="en-US">
              <a:latin typeface="Optima"/>
            </a:endParaRPr>
          </a:p>
          <a:p>
            <a:pPr marL="742950" lvl="1" indent="-285750">
              <a:buFont typeface="Courier New"/>
              <a:buChar char="o"/>
            </a:pPr>
            <a:endParaRPr lang="en-US">
              <a:latin typeface="Optima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1BFA16E-CC3C-2597-5696-1636616A7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5308" y="1988382"/>
            <a:ext cx="5847425" cy="43365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OSP Responsibilities:</a:t>
            </a:r>
            <a:endParaRPr lang="en-US" sz="2400" dirty="0"/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Courier New,monospace"/>
              <a:buChar char="o"/>
            </a:pPr>
            <a:r>
              <a:rPr lang="en-US" dirty="0">
                <a:solidFill>
                  <a:srgbClr val="000000"/>
                </a:solidFill>
              </a:rPr>
              <a:t>Standard submission forms and requirements</a:t>
            </a:r>
            <a:endParaRPr lang="en-US" dirty="0"/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Courier New,monospace"/>
              <a:buChar char="o"/>
            </a:pPr>
            <a:r>
              <a:rPr lang="en-US" dirty="0">
                <a:solidFill>
                  <a:srgbClr val="000000"/>
                </a:solidFill>
              </a:rPr>
              <a:t>Obtain Letters of Commitment and Support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Courier New,monospace"/>
              <a:buChar char="o"/>
            </a:pPr>
            <a:r>
              <a:rPr lang="en-US" dirty="0">
                <a:solidFill>
                  <a:srgbClr val="000000"/>
                </a:solidFill>
              </a:rPr>
              <a:t>Budget Narrative Development (in collaboration with Post-Award)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Courier New,monospace"/>
              <a:buChar char="o"/>
            </a:pPr>
            <a:r>
              <a:rPr lang="en-US" dirty="0">
                <a:solidFill>
                  <a:srgbClr val="000000"/>
                </a:solidFill>
              </a:rPr>
              <a:t>Grant Submission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F8E7E9-6C04-759C-268F-C2F07D878D05}"/>
              </a:ext>
            </a:extLst>
          </p:cNvPr>
          <p:cNvSpPr txBox="1"/>
          <p:nvPr/>
        </p:nvSpPr>
        <p:spPr>
          <a:xfrm>
            <a:off x="473475" y="1043126"/>
            <a:ext cx="10934329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When the Intake form has been approved, a Pre-Award team member is assigned </a:t>
            </a:r>
            <a:r>
              <a:rPr lang="en-US" sz="2400"/>
              <a:t>as </a:t>
            </a:r>
            <a:r>
              <a:rPr lang="en-US" sz="2400" dirty="0"/>
              <a:t>the main point of contact:</a:t>
            </a:r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5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61BE8-7D69-A0BC-579E-A0E21DBFA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6423D5E-259E-8736-D15E-6BC1BFEE7A63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643764-9CA2-D68C-DB29-DBA22813D632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47DD28-0A35-4D9A-2DE1-2223775AA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99" y="1293786"/>
            <a:ext cx="10249612" cy="427180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Grant Award Notification  </a:t>
            </a:r>
            <a:b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</a:br>
            <a:br>
              <a:rPr lang="en-US" dirty="0">
                <a:latin typeface="Times New Roman"/>
                <a:cs typeface="Times New Roman"/>
              </a:rPr>
            </a:br>
            <a:br>
              <a:rPr lang="en-US" dirty="0">
                <a:latin typeface="Times New Roman"/>
                <a:cs typeface="Times New Roman"/>
              </a:rPr>
            </a:br>
            <a:br>
              <a:rPr lang="en-US" dirty="0">
                <a:latin typeface="Times New Roman"/>
                <a:cs typeface="Times New Roman"/>
              </a:rPr>
            </a:b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>CSN Grant Acceptance* </a:t>
            </a:r>
            <a:endParaRPr lang="en-US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B68C538-C2F4-F4FA-3D26-44431E3EA1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96FCDA-6DEA-9F97-6B03-6C12ECA30FD5}"/>
              </a:ext>
            </a:extLst>
          </p:cNvPr>
          <p:cNvSpPr txBox="1"/>
          <p:nvPr/>
        </p:nvSpPr>
        <p:spPr>
          <a:xfrm>
            <a:off x="8012097" y="5474562"/>
            <a:ext cx="392097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accent2"/>
                </a:solidFill>
                <a:latin typeface="Times New Roman"/>
                <a:cs typeface="Times New Roman"/>
              </a:rPr>
              <a:t>*Terms and Conditions </a:t>
            </a:r>
            <a:endParaRPr lang="en-US" sz="2400">
              <a:latin typeface="Times New Roman"/>
              <a:cs typeface="Times New Roman"/>
            </a:endParaRPr>
          </a:p>
          <a:p>
            <a:pPr algn="l"/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517A0-B606-B37B-B951-40E57D0A3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276" y="2567126"/>
            <a:ext cx="1426734" cy="1731147"/>
          </a:xfrm>
          <a:prstGeom prst="rect">
            <a:avLst/>
          </a:prstGeom>
        </p:spPr>
      </p:pic>
      <p:pic>
        <p:nvPicPr>
          <p:cNvPr id="5" name="Picture 4" descr="A hand and clock icon&#10;&#10;AI-generated content may be incorrect.">
            <a:extLst>
              <a:ext uri="{FF2B5EF4-FFF2-40B4-BE49-F238E27FC236}">
                <a16:creationId xmlns:a16="http://schemas.microsoft.com/office/drawing/2014/main" id="{70476E95-B5CB-110A-192B-58645F7F4A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616" y="1664"/>
            <a:ext cx="1912768" cy="189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5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C4E04-E294-6F6E-CCFB-4F73888FF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730E01D-10A7-BC5A-18E5-EE0B59A73BF1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A2CFAF-7AD5-0D4F-0FE6-075E4BC2D03E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9373F67-820D-FD0B-1128-80D6A14C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39" y="1049649"/>
            <a:ext cx="1830623" cy="2555456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2"/>
                </a:solidFill>
                <a:latin typeface="Times New Roman"/>
                <a:cs typeface="Times New Roman"/>
              </a:rPr>
              <a:t>Grant Life Cycle </a:t>
            </a:r>
            <a:endParaRPr lang="en-US" b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66C27F-A688-6443-D8A2-17F46E69F1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pic>
        <p:nvPicPr>
          <p:cNvPr id="2" name="Picture 1" descr="A diagram of a life cycle&#10;&#10;AI-generated content may be incorrect.">
            <a:extLst>
              <a:ext uri="{FF2B5EF4-FFF2-40B4-BE49-F238E27FC236}">
                <a16:creationId xmlns:a16="http://schemas.microsoft.com/office/drawing/2014/main" id="{F603D716-D313-53D2-127C-B954EE23F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6592" y="153542"/>
            <a:ext cx="9764169" cy="5654843"/>
          </a:xfrm>
          <a:prstGeom prst="rect">
            <a:avLst/>
          </a:prstGeom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id="{94CC1CE8-C46A-F3F1-D047-03E4B8AA5AC5}"/>
              </a:ext>
            </a:extLst>
          </p:cNvPr>
          <p:cNvSpPr/>
          <p:nvPr/>
        </p:nvSpPr>
        <p:spPr>
          <a:xfrm rot="9720000">
            <a:off x="2561011" y="3410983"/>
            <a:ext cx="1541168" cy="6260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BCEE8DC-7BDD-301A-F11A-992CE204B23A}"/>
              </a:ext>
            </a:extLst>
          </p:cNvPr>
          <p:cNvSpPr/>
          <p:nvPr/>
        </p:nvSpPr>
        <p:spPr>
          <a:xfrm>
            <a:off x="2145229" y="2325340"/>
            <a:ext cx="2012271" cy="1982679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0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7EC5B-A214-751B-7806-1196DE35C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3856189-B64A-7D86-1063-936581D9008B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A1CF25-40A5-90E6-C476-4F7E25CBC460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id="{3B0F8D14-50E4-0165-3DFE-49ABFCC0838A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466757" y="1263372"/>
          <a:ext cx="8488530" cy="4343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026D7E26-0F03-B242-5B20-D345A1A302F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6F72F2-CAAC-ADE4-04AB-CBE3FE7B29BF}"/>
              </a:ext>
            </a:extLst>
          </p:cNvPr>
          <p:cNvSpPr txBox="1"/>
          <p:nvPr/>
        </p:nvSpPr>
        <p:spPr>
          <a:xfrm>
            <a:off x="4986291" y="1805126"/>
            <a:ext cx="3491883" cy="3699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A185A6-7CE5-4BF3-0316-65B4ED86A86C}"/>
              </a:ext>
            </a:extLst>
          </p:cNvPr>
          <p:cNvSpPr txBox="1"/>
          <p:nvPr/>
        </p:nvSpPr>
        <p:spPr>
          <a:xfrm>
            <a:off x="347707" y="347710"/>
            <a:ext cx="1083815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ea typeface="+mn-lt"/>
                <a:cs typeface="+mn-lt"/>
              </a:rPr>
              <a:t>What happens once a grant has been </a:t>
            </a:r>
            <a:r>
              <a:rPr lang="en-US" sz="3600" b="1">
                <a:ea typeface="+mn-lt"/>
                <a:cs typeface="+mn-lt"/>
              </a:rPr>
              <a:t>awarded</a:t>
            </a:r>
            <a:r>
              <a:rPr lang="en-US" sz="3600">
                <a:ea typeface="+mn-lt"/>
                <a:cs typeface="+mn-lt"/>
              </a:rPr>
              <a:t>?</a:t>
            </a:r>
            <a:endParaRPr lang="en-US" sz="36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0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A601-3B9D-174C-1B66-B54A7042F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1FA54A6-76CB-30C1-824B-7338120EF3CC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9FB316-0D53-F411-0E8C-377A42F4919C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3E83D52-DDDE-C3B9-F04E-5CEFAD6BC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02" y="552783"/>
            <a:ext cx="10499784" cy="494927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accent2"/>
                </a:solidFill>
                <a:latin typeface="Times New Roman"/>
                <a:cs typeface="Times New Roman"/>
              </a:rPr>
              <a:t>CSN's Post-Award Management 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37AE90C-3360-66DC-503F-C0B60F678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63" y="1254056"/>
            <a:ext cx="6783545" cy="4594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1200"/>
              </a:spcBef>
              <a:buSzPct val="100000"/>
              <a:buNone/>
            </a:pPr>
            <a:endParaRPr lang="en-US" sz="2000">
              <a:latin typeface="Optima"/>
              <a:cs typeface="Times New Roman"/>
            </a:endParaRPr>
          </a:p>
          <a:p>
            <a:pPr>
              <a:buNone/>
            </a:pPr>
            <a:endParaRPr lang="en-US" sz="320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endParaRPr lang="en-US" sz="32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980B83-1408-AEF4-D127-030D1AA73D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F2F516-CDBA-B4DA-5485-81F8E315265F}"/>
              </a:ext>
            </a:extLst>
          </p:cNvPr>
          <p:cNvSpPr txBox="1"/>
          <p:nvPr/>
        </p:nvSpPr>
        <p:spPr>
          <a:xfrm>
            <a:off x="577515" y="1227221"/>
            <a:ext cx="10876547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/>
              <a:t>Award expenditures are routed through Workday inbox for approval.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The Post-Award point of contact </a:t>
            </a:r>
            <a:r>
              <a:rPr lang="en-US" sz="2800"/>
              <a:t>emails monthly invoices to review </a:t>
            </a:r>
            <a:r>
              <a:rPr lang="en-US" sz="2800" dirty="0"/>
              <a:t>for accuracy. </a:t>
            </a:r>
          </a:p>
          <a:p>
            <a:pPr marL="285750" indent="-285750">
              <a:buFont typeface="Arial"/>
              <a:buChar char="•"/>
            </a:pPr>
            <a:r>
              <a:rPr lang="en-US" sz="2800"/>
              <a:t>Post-Award runs regular effort certifications 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For any grant reporting by the PI/PD, the report is reviewed by  supervisor/team member before submitted to the sponsor. </a:t>
            </a:r>
            <a:endParaRPr lang="en-US"/>
          </a:p>
          <a:p>
            <a:pPr marL="742950" lvl="1" indent="-285750">
              <a:buFont typeface="Courier New,monospace"/>
              <a:buChar char="o"/>
            </a:pPr>
            <a:r>
              <a:rPr lang="en-US" sz="2800" dirty="0"/>
              <a:t>Copies of the report, and backup for any data reported, is saved in our OSP </a:t>
            </a:r>
            <a:r>
              <a:rPr lang="en-US" sz="2800"/>
              <a:t>Repository</a:t>
            </a:r>
            <a:endParaRPr lang="en-US" sz="2800" dirty="0"/>
          </a:p>
          <a:p>
            <a:pPr lvl="1"/>
            <a:endParaRPr lang="en-US" sz="3200"/>
          </a:p>
          <a:p>
            <a:pPr marL="742950" lvl="1" indent="-285750">
              <a:buFont typeface="Courier New"/>
              <a:buChar char="o"/>
            </a:pPr>
            <a:endParaRPr lang="en-US" sz="3200"/>
          </a:p>
          <a:p>
            <a:pPr marL="285750" indent="-2857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7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7BE1C-3019-0322-E282-EDF43E64D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DC49672-F76B-77C5-1558-BED21D8D69F0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388A8B-804B-D98B-9684-645078507033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18FEF2E-67B9-D0FC-AA13-CAA40325D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02" y="1228518"/>
            <a:ext cx="10499784" cy="114190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b="1">
                <a:latin typeface="Times New Roman"/>
                <a:cs typeface="Times New Roman"/>
              </a:rPr>
              <a:t>Best Practices for </a:t>
            </a:r>
            <a:br>
              <a:rPr lang="en-US" b="1" dirty="0">
                <a:latin typeface="Times New Roman"/>
                <a:cs typeface="Times New Roman"/>
              </a:rPr>
            </a:br>
            <a:r>
              <a:rPr lang="en-US" b="1">
                <a:latin typeface="Times New Roman"/>
                <a:cs typeface="Times New Roman"/>
              </a:rPr>
              <a:t>Sponsored Projects Success</a:t>
            </a:r>
            <a:endParaRPr lang="en-US" sz="7300" b="1">
              <a:latin typeface="Times New Roman"/>
            </a:endParaRPr>
          </a:p>
          <a:p>
            <a:endParaRPr lang="en-US" sz="73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2017398-F0D3-8EC0-BCE3-FE6500850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63" y="1254056"/>
            <a:ext cx="6783545" cy="4594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1200"/>
              </a:spcBef>
              <a:buSzPct val="100000"/>
              <a:buNone/>
            </a:pPr>
            <a:endParaRPr lang="en-US" sz="2000">
              <a:latin typeface="Optima"/>
              <a:cs typeface="Times New Roman"/>
            </a:endParaRPr>
          </a:p>
          <a:p>
            <a:pPr>
              <a:buNone/>
            </a:pPr>
            <a:endParaRPr lang="en-US" sz="320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endParaRPr lang="en-US" sz="32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8CF3CD-E4C4-2997-D4AE-3AABB233CB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F0E298-F2B4-FADC-0DCE-5C211BD2373A}"/>
              </a:ext>
            </a:extLst>
          </p:cNvPr>
          <p:cNvSpPr txBox="1"/>
          <p:nvPr/>
        </p:nvSpPr>
        <p:spPr>
          <a:xfrm>
            <a:off x="230037" y="1365848"/>
            <a:ext cx="11264661" cy="53860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000"/>
          </a:p>
          <a:p>
            <a:pPr marL="285750" indent="-285750">
              <a:buFont typeface="Arial"/>
              <a:buChar char="•"/>
            </a:pPr>
            <a:r>
              <a:rPr lang="en-US" sz="2800" b="1">
                <a:ea typeface="+mn-lt"/>
                <a:cs typeface="+mn-lt"/>
              </a:rPr>
              <a:t>Proposal Compliance</a:t>
            </a:r>
            <a:r>
              <a:rPr lang="en-US" sz="2800">
                <a:ea typeface="+mn-lt"/>
                <a:cs typeface="+mn-lt"/>
              </a:rPr>
              <a:t> – All proposals must be routed for accuracy &amp; to obtain approvals</a:t>
            </a:r>
            <a:endParaRPr lang="en-US" sz="2800"/>
          </a:p>
          <a:p>
            <a:pPr marL="285750" indent="-285750">
              <a:buFont typeface="Arial"/>
              <a:buChar char="•"/>
            </a:pPr>
            <a:r>
              <a:rPr lang="en-US" sz="2800" b="1"/>
              <a:t>Clear Award Terms</a:t>
            </a:r>
            <a:r>
              <a:rPr lang="en-US" sz="2800"/>
              <a:t> – Review and communicate key conditions before acceptance.</a:t>
            </a:r>
          </a:p>
          <a:p>
            <a:pPr marL="285750" indent="-285750">
              <a:buFont typeface="Arial"/>
              <a:buChar char="•"/>
            </a:pPr>
            <a:r>
              <a:rPr lang="en-US" sz="2800" b="1" dirty="0">
                <a:ea typeface="+mn-lt"/>
                <a:cs typeface="+mn-lt"/>
              </a:rPr>
              <a:t>Financial Stewardship</a:t>
            </a:r>
            <a:r>
              <a:rPr lang="en-US" sz="2800" dirty="0">
                <a:ea typeface="+mn-lt"/>
                <a:cs typeface="+mn-lt"/>
              </a:rPr>
              <a:t> – Monitor allowable costs, effort reporting, and timely invoicing.</a:t>
            </a:r>
            <a:endParaRPr lang="en-US" sz="2800" dirty="0"/>
          </a:p>
          <a:p>
            <a:pPr marL="285750" indent="-285750">
              <a:buFont typeface="Arial"/>
              <a:buChar char="•"/>
            </a:pPr>
            <a:r>
              <a:rPr lang="en-US" sz="2800" b="1">
                <a:ea typeface="+mn-lt"/>
                <a:cs typeface="+mn-lt"/>
              </a:rPr>
              <a:t>Regulatory Compliance</a:t>
            </a:r>
            <a:r>
              <a:rPr lang="en-US" sz="2800">
                <a:ea typeface="+mn-lt"/>
                <a:cs typeface="+mn-lt"/>
              </a:rPr>
              <a:t> – Ensure training, disclosures, and subrecipient monitoring.</a:t>
            </a:r>
            <a:endParaRPr lang="en-US" sz="2800"/>
          </a:p>
          <a:p>
            <a:pPr marL="285750" indent="-285750">
              <a:buFont typeface="Arial"/>
              <a:buChar char="•"/>
            </a:pPr>
            <a:r>
              <a:rPr lang="en-US" sz="2800" b="1">
                <a:ea typeface="+mn-lt"/>
                <a:cs typeface="+mn-lt"/>
              </a:rPr>
              <a:t>Continuous Improvement</a:t>
            </a:r>
            <a:r>
              <a:rPr lang="en-US" sz="2800">
                <a:ea typeface="+mn-lt"/>
                <a:cs typeface="+mn-lt"/>
              </a:rPr>
              <a:t> – Document SOPs, leverage technology, and invest in staff training.</a:t>
            </a:r>
            <a:endParaRPr lang="en-US" sz="2800"/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 </a:t>
            </a:r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97350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17B47-A0BF-5BD0-F7DC-71E688B11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7972909-9136-4D61-6DF3-8D47C06F17E1}"/>
              </a:ext>
            </a:extLst>
          </p:cNvPr>
          <p:cNvSpPr/>
          <p:nvPr/>
        </p:nvSpPr>
        <p:spPr>
          <a:xfrm>
            <a:off x="0" y="6184487"/>
            <a:ext cx="12192000" cy="278279"/>
          </a:xfrm>
          <a:prstGeom prst="rect">
            <a:avLst/>
          </a:prstGeom>
          <a:gradFill flip="none" rotWithShape="1">
            <a:gsLst>
              <a:gs pos="0">
                <a:srgbClr val="FFCE00"/>
              </a:gs>
              <a:gs pos="9000">
                <a:srgbClr val="FFD520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C592A3-1C0A-E9CE-089D-0175E684DA91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E08E4AD-8662-B3F1-F31D-0E1056B2B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02" y="1228518"/>
            <a:ext cx="10499784" cy="114190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b="1">
                <a:latin typeface="Times New Roman"/>
                <a:cs typeface="Times New Roman"/>
              </a:rPr>
              <a:t>Best Practices for </a:t>
            </a:r>
            <a:br>
              <a:rPr lang="en-US" b="1" dirty="0">
                <a:latin typeface="Times New Roman"/>
                <a:cs typeface="Times New Roman"/>
              </a:rPr>
            </a:br>
            <a:r>
              <a:rPr lang="en-US" b="1">
                <a:latin typeface="Times New Roman"/>
                <a:cs typeface="Times New Roman"/>
              </a:rPr>
              <a:t>Sponsored Projects Success</a:t>
            </a:r>
            <a:endParaRPr lang="en-US" sz="7300" b="1">
              <a:latin typeface="Times New Roman"/>
            </a:endParaRPr>
          </a:p>
          <a:p>
            <a:endParaRPr lang="en-US" sz="73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F11C3F5-459F-ED60-8FB3-A0FD2E307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63" y="1254056"/>
            <a:ext cx="6783545" cy="45944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1200"/>
              </a:spcBef>
              <a:buSzPct val="100000"/>
              <a:buNone/>
            </a:pPr>
            <a:endParaRPr lang="en-US" sz="2000">
              <a:latin typeface="Optima"/>
              <a:cs typeface="Times New Roman"/>
            </a:endParaRPr>
          </a:p>
          <a:p>
            <a:pPr>
              <a:buNone/>
            </a:pPr>
            <a:endParaRPr lang="en-US" sz="3200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sz="3200"/>
          </a:p>
          <a:p>
            <a:pPr marL="0" indent="0">
              <a:buNone/>
            </a:pPr>
            <a:endParaRPr lang="en-US" sz="320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F87EAE-270F-8665-853F-F9111C3C6D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ACA9FE-3840-490C-14FD-5651691D9EF6}"/>
              </a:ext>
            </a:extLst>
          </p:cNvPr>
          <p:cNvSpPr txBox="1"/>
          <p:nvPr/>
        </p:nvSpPr>
        <p:spPr>
          <a:xfrm>
            <a:off x="230037" y="1365848"/>
            <a:ext cx="11264661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2000"/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Meet your deadlines/reports- don’t miss the date, if an issues, communicate!</a:t>
            </a:r>
          </a:p>
          <a:p>
            <a:pPr marL="285750" indent="-285750">
              <a:buFont typeface="Arial"/>
              <a:buChar char="•"/>
            </a:pPr>
            <a:r>
              <a:rPr lang="en-US" sz="2800"/>
              <a:t>Send your funders updates, especially when things are positive- take photos! </a:t>
            </a:r>
            <a:endParaRPr lang="en-US"/>
          </a:p>
          <a:p>
            <a:pPr marL="742950" lvl="1" indent="-285750">
              <a:buFont typeface="Courier New"/>
              <a:buChar char="o"/>
            </a:pPr>
            <a:r>
              <a:rPr lang="en-US" sz="2800"/>
              <a:t>Share your newsletters and successes </a:t>
            </a:r>
            <a:endParaRPr lang="en-US"/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50930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82A1116-F6A0-4A06-83AA-0EC2403DA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"/>
            <a:ext cx="12192000" cy="68566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45809"/>
            <a:ext cx="9144000" cy="1564716"/>
          </a:xfrm>
        </p:spPr>
        <p:txBody>
          <a:bodyPr>
            <a:normAutofit/>
          </a:bodyPr>
          <a:lstStyle/>
          <a:p>
            <a:pPr algn="l"/>
            <a:r>
              <a:rPr lang="en-US" sz="5400">
                <a:solidFill>
                  <a:schemeClr val="bg1"/>
                </a:solidFill>
                <a:latin typeface="Times New Roman"/>
                <a:cs typeface="Times New Roman"/>
              </a:rPr>
              <a:t>Questions?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B55AB84-98EB-4C50-8781-E81CF9FC5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67" y="2600814"/>
            <a:ext cx="1035924" cy="156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7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864D8-2A68-9F51-0E24-6E9693EC8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Times New Roman"/>
                <a:cs typeface="Times New Roman"/>
              </a:rPr>
              <a:t>Contact Us!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62B07-5874-5011-31B5-CB2138E6EE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/>
              <a:t>Director</a:t>
            </a:r>
          </a:p>
          <a:p>
            <a:pPr marL="0" indent="0" algn="ctr">
              <a:buNone/>
            </a:pPr>
            <a:r>
              <a:rPr lang="en-US"/>
              <a:t>Dr. Janna Bernstein Rogers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Janna.bernstein@csn.edu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7FF1FB-71A2-6A52-55B8-364E3D5A8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3125" y="1832813"/>
            <a:ext cx="5821392" cy="43369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/>
              <a:t>CTE Perkins Coordinator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Rudolph </a:t>
            </a:r>
            <a:r>
              <a:rPr lang="en-US"/>
              <a:t>Chavez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Rudolph.chavez@csn.edu</a:t>
            </a:r>
            <a:endParaRPr lang="en-US" dirty="0"/>
          </a:p>
          <a:p>
            <a:pPr marL="0" indent="0" algn="ctr">
              <a:buNone/>
            </a:pPr>
            <a:endParaRPr lang="en-US"/>
          </a:p>
        </p:txBody>
      </p:sp>
      <p:pic>
        <p:nvPicPr>
          <p:cNvPr id="5" name="Picture 4" descr="A blue button with white text&#10;&#10;AI-generated content may be incorrect.">
            <a:extLst>
              <a:ext uri="{FF2B5EF4-FFF2-40B4-BE49-F238E27FC236}">
                <a16:creationId xmlns:a16="http://schemas.microsoft.com/office/drawing/2014/main" id="{8857CA79-9A46-64B7-097D-A971542E7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419" y="3516223"/>
            <a:ext cx="4723902" cy="31148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0A50D4-85CE-46B6-B745-3D94538AE341}"/>
              </a:ext>
            </a:extLst>
          </p:cNvPr>
          <p:cNvSpPr/>
          <p:nvPr/>
        </p:nvSpPr>
        <p:spPr>
          <a:xfrm>
            <a:off x="0" y="6199374"/>
            <a:ext cx="12192000" cy="6586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shade val="30000"/>
                  <a:satMod val="115000"/>
                </a:schemeClr>
              </a:gs>
              <a:gs pos="0">
                <a:srgbClr val="00267F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pic>
        <p:nvPicPr>
          <p:cNvPr id="9" name="Picture 8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B661732F-93FC-4C57-795B-574F50BB4C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942" y="6299417"/>
            <a:ext cx="1089687" cy="49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26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N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00267F"/>
      </a:accent2>
      <a:accent3>
        <a:srgbClr val="FFCE0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Optima LT Std Medium"/>
        <a:ea typeface=""/>
        <a:cs typeface=""/>
      </a:majorFont>
      <a:minorFont>
        <a:latin typeface="Opti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1230</Words>
  <Application>Microsoft Office PowerPoint</Application>
  <PresentationFormat>Widescreen</PresentationFormat>
  <Paragraphs>170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Arial,Sans-Serif</vt:lpstr>
      <vt:lpstr>Calibri</vt:lpstr>
      <vt:lpstr>Courier New</vt:lpstr>
      <vt:lpstr>Courier New,monospace</vt:lpstr>
      <vt:lpstr>Gill Sans</vt:lpstr>
      <vt:lpstr>Lato</vt:lpstr>
      <vt:lpstr>Optima</vt:lpstr>
      <vt:lpstr>Optima</vt:lpstr>
      <vt:lpstr>Optima LT Std Medium</vt:lpstr>
      <vt:lpstr>Times New Roman</vt:lpstr>
      <vt:lpstr>Office Theme</vt:lpstr>
      <vt:lpstr>From Proposal to Award: Navigating the Grants Process</vt:lpstr>
      <vt:lpstr>Today's Roadmap</vt:lpstr>
      <vt:lpstr>Grant Life Cycle </vt:lpstr>
      <vt:lpstr> CTE Grant Roadmap: From Idea to Application</vt:lpstr>
      <vt:lpstr>Grant Prospecting: Where Do I Start?  </vt:lpstr>
      <vt:lpstr>Is my project grant worthy?</vt:lpstr>
      <vt:lpstr>What Makes a Strong CTE Proposal?</vt:lpstr>
      <vt:lpstr>Example Time! College of Southern Nevada's Process</vt:lpstr>
      <vt:lpstr>OSP Institutional Leadership</vt:lpstr>
      <vt:lpstr>CSN OSP Intake Form</vt:lpstr>
      <vt:lpstr>CSN Perkins Intake Form</vt:lpstr>
      <vt:lpstr>Tips for a Successful Application Submission </vt:lpstr>
      <vt:lpstr>What happens once grant is approved? </vt:lpstr>
      <vt:lpstr>Grant Award Notification      CSN Grant Acceptance* </vt:lpstr>
      <vt:lpstr>Grant Life Cycle </vt:lpstr>
      <vt:lpstr>PowerPoint Presentation</vt:lpstr>
      <vt:lpstr>CSN's Post-Award Management </vt:lpstr>
      <vt:lpstr>Best Practices for  Sponsored Projects Success </vt:lpstr>
      <vt:lpstr>Best Practices for  Sponsored Projects Success </vt:lpstr>
      <vt:lpstr>Questions?</vt:lpstr>
      <vt:lpstr>Contact Us!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Garner, Eric</dc:creator>
  <cp:lastModifiedBy>Chavez, Rudolph</cp:lastModifiedBy>
  <cp:revision>549</cp:revision>
  <dcterms:created xsi:type="dcterms:W3CDTF">2019-12-19T17:39:42Z</dcterms:created>
  <dcterms:modified xsi:type="dcterms:W3CDTF">2026-04-20T16:57:02Z</dcterms:modified>
</cp:coreProperties>
</file>