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62" r:id="rId2"/>
    <p:sldId id="417" r:id="rId3"/>
    <p:sldId id="260" r:id="rId4"/>
    <p:sldId id="416" r:id="rId5"/>
    <p:sldId id="418" r:id="rId6"/>
    <p:sldId id="263" r:id="rId7"/>
    <p:sldId id="415" r:id="rId8"/>
    <p:sldId id="261" r:id="rId9"/>
  </p:sldIdLst>
  <p:sldSz cx="9144000" cy="5143500" type="screen16x9"/>
  <p:notesSz cx="6858000" cy="9144000"/>
  <p:embeddedFontLst>
    <p:embeddedFont>
      <p:font typeface="Franklin Gothic Book" panose="020B0503020102020204" pitchFamily="34" charset="0"/>
      <p:regular r:id="rId11"/>
      <p:italic r:id="rId12"/>
    </p:embeddedFont>
    <p:embeddedFont>
      <p:font typeface="Franklin Gothic Medium" panose="020B0603020102020204" pitchFamily="34" charset="0"/>
      <p:regular r:id="rId13"/>
      <p: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  <p:embeddedFont>
      <p:font typeface="PT Sans Narrow" panose="020F0502020204030204" pitchFamily="34" charset="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7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  <p:guide orient="horz" pos="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e73331e381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e73331e381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B340D2-2D4D-9E4F-8AC2-0D7BB22E3F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85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DEFD1-4DEF-46D5-A8E0-DDD34D17799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89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ld Background">
    <p:bg>
      <p:bgPr>
        <a:solidFill>
          <a:srgbClr val="F1B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857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125C-0824-7594-C9AD-59FB06FB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036C7-4D35-5DD2-BE88-7E2178479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D7355-9B61-CFDC-513C-C67177D24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EDA4D-2A40-4C46-B8A6-9AFA90D7D149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14FCB-FEBA-77AF-C943-0F342CF8D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181A0-139D-40A4-39C2-2A3532A38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3BF80-94F0-B646-B140-9EA6DA96B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5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ue Blue Background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6951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5D0193-3491-A0C2-53F5-D53787AA8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C98D-7486-344B-8B44-656661DF1462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EA0BD-64C9-50B6-74F6-A0178769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E818E-BA56-AEAB-D9DC-8EE21D304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FB3A1-2969-2A4E-B818-41520860B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6EE910-E40C-501A-A38B-A7360C8BECB4}"/>
              </a:ext>
            </a:extLst>
          </p:cNvPr>
          <p:cNvSpPr/>
          <p:nvPr/>
        </p:nvSpPr>
        <p:spPr>
          <a:xfrm>
            <a:off x="1" y="1812472"/>
            <a:ext cx="9143999" cy="333102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C54BB5-7AB2-39F2-DCB3-1EAF66B7479B}"/>
              </a:ext>
            </a:extLst>
          </p:cNvPr>
          <p:cNvSpPr/>
          <p:nvPr/>
        </p:nvSpPr>
        <p:spPr>
          <a:xfrm>
            <a:off x="214391" y="0"/>
            <a:ext cx="1864519" cy="1812471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C2B054-A322-B65B-7CCF-3D4CB1302D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4307" y="481536"/>
            <a:ext cx="1049324" cy="10493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444198-2620-5947-2892-0F8B42482D54}"/>
              </a:ext>
            </a:extLst>
          </p:cNvPr>
          <p:cNvSpPr txBox="1"/>
          <p:nvPr/>
        </p:nvSpPr>
        <p:spPr>
          <a:xfrm>
            <a:off x="2372732" y="481536"/>
            <a:ext cx="6660478" cy="94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US" sz="3300" b="1" dirty="0">
                <a:solidFill>
                  <a:srgbClr val="003366"/>
                </a:solidFill>
                <a:latin typeface="Benguiat Caslon" panose="02020605090703020303" pitchFamily="18" charset="77"/>
                <a:cs typeface="Anek Tamil" pitchFamily="2" charset="0"/>
              </a:rPr>
              <a:t>Future Teacher Opportunities at Northern Arizona University</a:t>
            </a:r>
            <a:endParaRPr lang="en-US" sz="3300" b="1" dirty="0">
              <a:solidFill>
                <a:srgbClr val="003366"/>
              </a:solidFill>
              <a:latin typeface="Benguiat Caslon" panose="02020605090703020303" pitchFamily="18" charset="77"/>
              <a:cs typeface="Anek Tamil ExtraLight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2ECE51-B3BC-623B-53B5-C43501277772}"/>
              </a:ext>
            </a:extLst>
          </p:cNvPr>
          <p:cNvSpPr/>
          <p:nvPr/>
        </p:nvSpPr>
        <p:spPr>
          <a:xfrm>
            <a:off x="-83" y="0"/>
            <a:ext cx="214474" cy="5140921"/>
          </a:xfrm>
          <a:prstGeom prst="rect">
            <a:avLst/>
          </a:prstGeom>
          <a:solidFill>
            <a:srgbClr val="B544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6504A2-ED6B-9B20-7994-B727AABFB5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456" b="18278"/>
          <a:stretch>
            <a:fillRect/>
          </a:stretch>
        </p:blipFill>
        <p:spPr>
          <a:xfrm>
            <a:off x="214390" y="1812470"/>
            <a:ext cx="8929609" cy="332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27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5E8AB3F-76B8-93DA-C1AC-9091C4FF7485}"/>
              </a:ext>
            </a:extLst>
          </p:cNvPr>
          <p:cNvSpPr/>
          <p:nvPr/>
        </p:nvSpPr>
        <p:spPr>
          <a:xfrm>
            <a:off x="0" y="0"/>
            <a:ext cx="9161859" cy="1276679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73EECE-46DE-8FCC-EF54-7EBABDE20039}"/>
              </a:ext>
            </a:extLst>
          </p:cNvPr>
          <p:cNvSpPr txBox="1"/>
          <p:nvPr/>
        </p:nvSpPr>
        <p:spPr>
          <a:xfrm>
            <a:off x="555717" y="621504"/>
            <a:ext cx="8282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Benguiat Caslon" panose="02020605090703020303" pitchFamily="18" charset="77"/>
                <a:cs typeface="Anek Tamil ExtraLight" pitchFamily="2" charset="0"/>
              </a:rPr>
              <a:t>Arizona Teachers Academy (ATA) Scholarship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3079F-38C7-D57E-3000-4D7245FBB734}"/>
              </a:ext>
            </a:extLst>
          </p:cNvPr>
          <p:cNvSpPr txBox="1"/>
          <p:nvPr/>
        </p:nvSpPr>
        <p:spPr>
          <a:xfrm>
            <a:off x="555716" y="1716890"/>
            <a:ext cx="58965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The ATA is a state-sponsored scholarship for teacher education students that covers all tuition and mandatory fees.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In exchange, recipients commit to teach in an Arizona publicly-funded school.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All teacher education students can apply, and are awarded on a first-come, first-served basis.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The ATA is not need-based, merit-based, or competitive.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We award funds until we spend all the money provided by the state each year.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Last year, we awarded $8.16 million to 1,299 students.</a:t>
            </a:r>
          </a:p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For more information, scan the QR code!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5BB3E7-16CF-34FC-399A-D8D8972BD376}"/>
              </a:ext>
            </a:extLst>
          </p:cNvPr>
          <p:cNvSpPr/>
          <p:nvPr/>
        </p:nvSpPr>
        <p:spPr>
          <a:xfrm>
            <a:off x="0" y="4845124"/>
            <a:ext cx="9161859" cy="303020"/>
          </a:xfrm>
          <a:prstGeom prst="rect">
            <a:avLst/>
          </a:prstGeom>
          <a:solidFill>
            <a:srgbClr val="F1B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8A557D-9496-EE80-5FB7-DCAB6D8D629E}"/>
              </a:ext>
            </a:extLst>
          </p:cNvPr>
          <p:cNvSpPr/>
          <p:nvPr/>
        </p:nvSpPr>
        <p:spPr>
          <a:xfrm>
            <a:off x="0" y="3348"/>
            <a:ext cx="212949" cy="5140152"/>
          </a:xfrm>
          <a:prstGeom prst="rect">
            <a:avLst/>
          </a:prstGeom>
          <a:solidFill>
            <a:srgbClr val="D544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4F06E5-C0B6-1765-D9E0-584C4343B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904" y="2016326"/>
            <a:ext cx="2089150" cy="208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08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Benguiat Caslon"/>
              </a:rPr>
              <a:t>A Snapshot of ATA Enrollments at NAU</a:t>
            </a:r>
            <a:endParaRPr dirty="0">
              <a:latin typeface="Benguiat Caslon"/>
            </a:endParaRPr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1"/>
          </p:nvPr>
        </p:nvSpPr>
        <p:spPr>
          <a:xfrm>
            <a:off x="392100" y="1152425"/>
            <a:ext cx="8440200" cy="52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300"/>
              <a:t>This past year, a record 1,299 NAU students used ATA scholarships and licensure fee waivers!</a:t>
            </a:r>
            <a:endParaRPr sz="1300"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8837" y="1790425"/>
            <a:ext cx="4326325" cy="2997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EFF0A8E-52BC-A55C-3732-E307871154F9}"/>
              </a:ext>
            </a:extLst>
          </p:cNvPr>
          <p:cNvSpPr/>
          <p:nvPr/>
        </p:nvSpPr>
        <p:spPr>
          <a:xfrm>
            <a:off x="-3644" y="1"/>
            <a:ext cx="9144002" cy="947057"/>
          </a:xfrm>
          <a:prstGeom prst="rect">
            <a:avLst/>
          </a:prstGeom>
          <a:solidFill>
            <a:srgbClr val="B544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59B6CB-CE4C-07B5-6BB5-4E99DBDBA875}"/>
              </a:ext>
            </a:extLst>
          </p:cNvPr>
          <p:cNvSpPr txBox="1"/>
          <p:nvPr/>
        </p:nvSpPr>
        <p:spPr>
          <a:xfrm>
            <a:off x="372866" y="246023"/>
            <a:ext cx="83175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Benguiat Caslon" panose="02020605090703020303" pitchFamily="18" charset="77"/>
                <a:cs typeface="Anek Tamil SemiBold" pitchFamily="2" charset="0"/>
              </a:rPr>
              <a:t>Additional Funding Opportunities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540D77-2469-3010-2E77-8E626FEF5BFD}"/>
              </a:ext>
            </a:extLst>
          </p:cNvPr>
          <p:cNvSpPr txBox="1"/>
          <p:nvPr/>
        </p:nvSpPr>
        <p:spPr>
          <a:xfrm>
            <a:off x="311905" y="1864737"/>
            <a:ext cx="398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66"/>
                </a:solidFill>
                <a:latin typeface="Arial" panose="020B0604020202020204" pitchFamily="34" charset="0"/>
                <a:cs typeface="Anek Tamil ExtraLight" pitchFamily="2" charset="0"/>
              </a:rPr>
              <a:t>In addition to the ATA scholarship</a:t>
            </a:r>
            <a:r>
              <a:rPr lang="en-US" sz="2400" dirty="0">
                <a:solidFill>
                  <a:schemeClr val="tx2"/>
                </a:solidFill>
                <a:latin typeface="+mn-lt"/>
                <a:cs typeface="Anek Tamil ExtraLight" pitchFamily="2" charset="0"/>
              </a:rPr>
              <a:t>, </a:t>
            </a:r>
            <a:r>
              <a:rPr lang="en-US" altLang="en-US" sz="2400" dirty="0">
                <a:solidFill>
                  <a:schemeClr val="tx2"/>
                </a:solidFill>
                <a:latin typeface="+mn-lt"/>
              </a:rPr>
              <a:t>the College of Education offers close to 1/2 million dollars in scholarships each year.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A7815B-640C-F803-7516-D3549F052558}"/>
              </a:ext>
            </a:extLst>
          </p:cNvPr>
          <p:cNvSpPr/>
          <p:nvPr/>
        </p:nvSpPr>
        <p:spPr>
          <a:xfrm>
            <a:off x="8944958" y="1"/>
            <a:ext cx="199042" cy="5182172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2027D8-E31A-197A-6FCB-6826795B34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34" r="9528"/>
          <a:stretch>
            <a:fillRect/>
          </a:stretch>
        </p:blipFill>
        <p:spPr>
          <a:xfrm>
            <a:off x="4810256" y="1600940"/>
            <a:ext cx="4134119" cy="29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24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BFDDE-009E-4EC1-B1E8-429A3D410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237CE48-6E65-07B7-C804-3B88F84CC0C4}"/>
              </a:ext>
            </a:extLst>
          </p:cNvPr>
          <p:cNvSpPr/>
          <p:nvPr/>
        </p:nvSpPr>
        <p:spPr>
          <a:xfrm>
            <a:off x="0" y="0"/>
            <a:ext cx="9161859" cy="1276679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5F9E55-745E-F33E-3B63-39CEDD73559C}"/>
              </a:ext>
            </a:extLst>
          </p:cNvPr>
          <p:cNvSpPr txBox="1"/>
          <p:nvPr/>
        </p:nvSpPr>
        <p:spPr>
          <a:xfrm>
            <a:off x="555717" y="621504"/>
            <a:ext cx="8282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Benguiat Caslon" panose="02020605090703020303" pitchFamily="18" charset="77"/>
                <a:cs typeface="Anek Tamil ExtraLight" pitchFamily="2" charset="0"/>
              </a:rPr>
              <a:t>Student Teach Anywhere!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E00B62-F5FE-D02A-427C-9CE506025FF0}"/>
              </a:ext>
            </a:extLst>
          </p:cNvPr>
          <p:cNvSpPr txBox="1"/>
          <p:nvPr/>
        </p:nvSpPr>
        <p:spPr>
          <a:xfrm>
            <a:off x="555715" y="1716890"/>
            <a:ext cx="64825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>
                <a:solidFill>
                  <a:schemeClr val="tx2"/>
                </a:solidFill>
              </a:rPr>
              <a:t>Students can complete their student teaching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Anywhere in the state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Out of state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Abroad in another country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CB649F-C475-FA98-285B-8C6178CF2EAB}"/>
              </a:ext>
            </a:extLst>
          </p:cNvPr>
          <p:cNvSpPr/>
          <p:nvPr/>
        </p:nvSpPr>
        <p:spPr>
          <a:xfrm>
            <a:off x="0" y="4845124"/>
            <a:ext cx="9161859" cy="303020"/>
          </a:xfrm>
          <a:prstGeom prst="rect">
            <a:avLst/>
          </a:prstGeom>
          <a:solidFill>
            <a:srgbClr val="F1B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ED75A3-BE91-BDE4-7400-7A22974D8110}"/>
              </a:ext>
            </a:extLst>
          </p:cNvPr>
          <p:cNvSpPr/>
          <p:nvPr/>
        </p:nvSpPr>
        <p:spPr>
          <a:xfrm>
            <a:off x="0" y="3348"/>
            <a:ext cx="212949" cy="5140152"/>
          </a:xfrm>
          <a:prstGeom prst="rect">
            <a:avLst/>
          </a:prstGeom>
          <a:solidFill>
            <a:srgbClr val="D5441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3DAA8E-F355-B0C8-6F0A-D43CA882A9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921"/>
          <a:stretch>
            <a:fillRect/>
          </a:stretch>
        </p:blipFill>
        <p:spPr>
          <a:xfrm>
            <a:off x="5364044" y="2536877"/>
            <a:ext cx="3778490" cy="230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57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2C7353-8AED-5F1F-A869-698AD1264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81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r="11068"/>
          <a:stretch/>
        </p:blipFill>
        <p:spPr>
          <a:xfrm>
            <a:off x="4829176" y="0"/>
            <a:ext cx="3171825" cy="5143500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7B988A46-2211-5446-9C00-3A9A4D87FADD}"/>
              </a:ext>
            </a:extLst>
          </p:cNvPr>
          <p:cNvSpPr/>
          <p:nvPr/>
        </p:nvSpPr>
        <p:spPr>
          <a:xfrm>
            <a:off x="1142999" y="-31895"/>
            <a:ext cx="6128796" cy="385852"/>
          </a:xfrm>
          <a:custGeom>
            <a:avLst/>
            <a:gdLst>
              <a:gd name="connsiteX0" fmla="*/ 0 w 8845854"/>
              <a:gd name="connsiteY0" fmla="*/ 0 h 887047"/>
              <a:gd name="connsiteX1" fmla="*/ 8845854 w 8845854"/>
              <a:gd name="connsiteY1" fmla="*/ 0 h 887047"/>
              <a:gd name="connsiteX2" fmla="*/ 8845854 w 8845854"/>
              <a:gd name="connsiteY2" fmla="*/ 887047 h 887047"/>
              <a:gd name="connsiteX3" fmla="*/ 0 w 8845854"/>
              <a:gd name="connsiteY3" fmla="*/ 887047 h 887047"/>
              <a:gd name="connsiteX4" fmla="*/ 0 w 8845854"/>
              <a:gd name="connsiteY4" fmla="*/ 0 h 887047"/>
              <a:gd name="connsiteX0" fmla="*/ 0 w 9356600"/>
              <a:gd name="connsiteY0" fmla="*/ 0 h 887047"/>
              <a:gd name="connsiteX1" fmla="*/ 9356600 w 9356600"/>
              <a:gd name="connsiteY1" fmla="*/ 8238 h 887047"/>
              <a:gd name="connsiteX2" fmla="*/ 8845854 w 9356600"/>
              <a:gd name="connsiteY2" fmla="*/ 887047 h 887047"/>
              <a:gd name="connsiteX3" fmla="*/ 0 w 9356600"/>
              <a:gd name="connsiteY3" fmla="*/ 887047 h 887047"/>
              <a:gd name="connsiteX4" fmla="*/ 0 w 9356600"/>
              <a:gd name="connsiteY4" fmla="*/ 0 h 88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6600" h="887047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dirty="0"/>
              <a:t>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808C34-D6E9-DC4E-ACC6-4582624D50A9}"/>
              </a:ext>
            </a:extLst>
          </p:cNvPr>
          <p:cNvSpPr txBox="1"/>
          <p:nvPr/>
        </p:nvSpPr>
        <p:spPr>
          <a:xfrm>
            <a:off x="1196441" y="477155"/>
            <a:ext cx="5091057" cy="117724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r>
              <a:rPr lang="en-US" sz="3600" b="1" dirty="0">
                <a:solidFill>
                  <a:srgbClr val="003366"/>
                </a:solidFill>
                <a:latin typeface="Calibri"/>
                <a:cs typeface="Calibri"/>
              </a:rPr>
              <a:t>Access2Excellence</a:t>
            </a:r>
            <a:endParaRPr lang="en-US" sz="1050" dirty="0"/>
          </a:p>
          <a:p>
            <a:endParaRPr lang="en-US" sz="360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7B988A46-2211-5446-9C00-3A9A4D87FADD}"/>
              </a:ext>
            </a:extLst>
          </p:cNvPr>
          <p:cNvSpPr/>
          <p:nvPr/>
        </p:nvSpPr>
        <p:spPr>
          <a:xfrm rot="10800000">
            <a:off x="3434788" y="4757651"/>
            <a:ext cx="4566213" cy="385852"/>
          </a:xfrm>
          <a:custGeom>
            <a:avLst/>
            <a:gdLst>
              <a:gd name="connsiteX0" fmla="*/ 0 w 8845854"/>
              <a:gd name="connsiteY0" fmla="*/ 0 h 887047"/>
              <a:gd name="connsiteX1" fmla="*/ 8845854 w 8845854"/>
              <a:gd name="connsiteY1" fmla="*/ 0 h 887047"/>
              <a:gd name="connsiteX2" fmla="*/ 8845854 w 8845854"/>
              <a:gd name="connsiteY2" fmla="*/ 887047 h 887047"/>
              <a:gd name="connsiteX3" fmla="*/ 0 w 8845854"/>
              <a:gd name="connsiteY3" fmla="*/ 887047 h 887047"/>
              <a:gd name="connsiteX4" fmla="*/ 0 w 8845854"/>
              <a:gd name="connsiteY4" fmla="*/ 0 h 887047"/>
              <a:gd name="connsiteX0" fmla="*/ 0 w 9356600"/>
              <a:gd name="connsiteY0" fmla="*/ 0 h 887047"/>
              <a:gd name="connsiteX1" fmla="*/ 9356600 w 9356600"/>
              <a:gd name="connsiteY1" fmla="*/ 8238 h 887047"/>
              <a:gd name="connsiteX2" fmla="*/ 8845854 w 9356600"/>
              <a:gd name="connsiteY2" fmla="*/ 887047 h 887047"/>
              <a:gd name="connsiteX3" fmla="*/ 0 w 9356600"/>
              <a:gd name="connsiteY3" fmla="*/ 887047 h 887047"/>
              <a:gd name="connsiteX4" fmla="*/ 0 w 9356600"/>
              <a:gd name="connsiteY4" fmla="*/ 0 h 88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56600" h="887047">
                <a:moveTo>
                  <a:pt x="0" y="0"/>
                </a:moveTo>
                <a:lnTo>
                  <a:pt x="9356600" y="8238"/>
                </a:lnTo>
                <a:lnTo>
                  <a:pt x="8845854" y="887047"/>
                </a:lnTo>
                <a:lnTo>
                  <a:pt x="0" y="887047"/>
                </a:lnTo>
                <a:lnTo>
                  <a:pt x="0" y="0"/>
                </a:lnTo>
                <a:close/>
              </a:path>
            </a:pathLst>
          </a:custGeom>
          <a:solidFill>
            <a:srgbClr val="F6B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dirty="0"/>
              <a:t>  </a:t>
            </a:r>
          </a:p>
        </p:txBody>
      </p:sp>
      <p:sp>
        <p:nvSpPr>
          <p:cNvPr id="2" name="Rectangle 1"/>
          <p:cNvSpPr/>
          <p:nvPr/>
        </p:nvSpPr>
        <p:spPr>
          <a:xfrm>
            <a:off x="1196211" y="1249680"/>
            <a:ext cx="3480363" cy="3843360"/>
          </a:xfrm>
          <a:prstGeom prst="rect">
            <a:avLst/>
          </a:prstGeom>
        </p:spPr>
        <p:txBody>
          <a:bodyPr wrap="square" lIns="68580" tIns="34290" rIns="68580" bIns="34290" anchor="t">
            <a:spAutoFit/>
          </a:bodyPr>
          <a:lstStyle/>
          <a:p>
            <a:r>
              <a:rPr lang="en-US" sz="1425" b="1" dirty="0">
                <a:latin typeface="Franklin Gothic Medium"/>
              </a:rPr>
              <a:t>Beginning fall 2023, the Access2Excellence (A2E) program at Northern Arizona University will guarantee tuition coverage for every undergraduate Arizona resident with a household income up to $65,000, and for all eligible members of Arizona’s 22 recognized Tribes, regardless of income.</a:t>
            </a:r>
            <a:endParaRPr lang="en-US" sz="1050" dirty="0">
              <a:cs typeface="Calibri" panose="020F0502020204030204"/>
            </a:endParaRPr>
          </a:p>
          <a:p>
            <a:endParaRPr lang="en-US" sz="1050" b="1" dirty="0">
              <a:latin typeface="Franklin Gothic Medium"/>
            </a:endParaRPr>
          </a:p>
          <a:p>
            <a:r>
              <a:rPr lang="en-US" sz="1425" b="1" dirty="0">
                <a:highlight>
                  <a:srgbClr val="FFFF00"/>
                </a:highlight>
                <a:latin typeface="Franklin Gothic Medium"/>
              </a:rPr>
              <a:t>Highlights: In-person programs only</a:t>
            </a:r>
            <a:endParaRPr lang="en-US" sz="1425" dirty="0">
              <a:highlight>
                <a:srgbClr val="FFFF00"/>
              </a:highlight>
              <a:latin typeface="Franklin Gothic Medium"/>
            </a:endParaRPr>
          </a:p>
          <a:p>
            <a:endParaRPr lang="en-US" sz="675" b="1" dirty="0">
              <a:latin typeface="Franklin Gothic Medium"/>
            </a:endParaRPr>
          </a:p>
          <a:p>
            <a:r>
              <a:rPr lang="en-US" sz="1425" dirty="0">
                <a:latin typeface="Calibri"/>
                <a:cs typeface="Calibri"/>
              </a:rPr>
              <a:t>•</a:t>
            </a:r>
            <a:r>
              <a:rPr lang="en-US" sz="1425" dirty="0">
                <a:latin typeface="Franklin Gothic Book"/>
              </a:rPr>
              <a:t>Available to first-year &amp; transfer students</a:t>
            </a:r>
            <a:endParaRPr lang="en-US" sz="1050" dirty="0"/>
          </a:p>
          <a:p>
            <a:r>
              <a:rPr lang="en-US" sz="1425" dirty="0">
                <a:latin typeface="Calibri"/>
                <a:cs typeface="Calibri"/>
              </a:rPr>
              <a:t>•</a:t>
            </a:r>
            <a:r>
              <a:rPr lang="en-US" sz="1425" dirty="0">
                <a:latin typeface="Franklin Gothic Book"/>
              </a:rPr>
              <a:t>For students attending Flagstaff or a statewide campus</a:t>
            </a:r>
            <a:endParaRPr lang="en-US" sz="1050" dirty="0"/>
          </a:p>
          <a:p>
            <a:r>
              <a:rPr lang="en-US" sz="1425" dirty="0">
                <a:latin typeface="Calibri"/>
                <a:cs typeface="Calibri"/>
              </a:rPr>
              <a:t>•</a:t>
            </a:r>
            <a:r>
              <a:rPr lang="en-US" sz="1425" dirty="0">
                <a:latin typeface="Franklin Gothic Book"/>
              </a:rPr>
              <a:t>FAFSA completion required; no other application needed</a:t>
            </a:r>
          </a:p>
          <a:p>
            <a:endParaRPr lang="en-US" sz="1050" dirty="0"/>
          </a:p>
          <a:p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18F5C8-2997-E319-C2E7-863F5CA031E9}"/>
              </a:ext>
            </a:extLst>
          </p:cNvPr>
          <p:cNvSpPr txBox="1"/>
          <p:nvPr/>
        </p:nvSpPr>
        <p:spPr>
          <a:xfrm>
            <a:off x="2741356" y="2439742"/>
            <a:ext cx="350642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 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0523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20240A-577F-BADC-356D-078874E9740F}"/>
              </a:ext>
            </a:extLst>
          </p:cNvPr>
          <p:cNvSpPr txBox="1"/>
          <p:nvPr/>
        </p:nvSpPr>
        <p:spPr>
          <a:xfrm>
            <a:off x="2007070" y="1879253"/>
            <a:ext cx="512986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50" b="1" dirty="0">
                <a:solidFill>
                  <a:srgbClr val="003366"/>
                </a:solidFill>
                <a:latin typeface="Benguiat Caslon" panose="02020605090703020303" pitchFamily="18" charset="77"/>
                <a:cs typeface="Anek Tamil ExtraLight" pitchFamily="2" charset="0"/>
              </a:rPr>
              <a:t>Thank You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305D6-7E51-2E93-19BB-3F2CF77415DC}"/>
              </a:ext>
            </a:extLst>
          </p:cNvPr>
          <p:cNvSpPr/>
          <p:nvPr/>
        </p:nvSpPr>
        <p:spPr>
          <a:xfrm>
            <a:off x="1" y="4207615"/>
            <a:ext cx="9143999" cy="935885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D48D4F-8F91-DE8A-6984-E39377D08FA1}"/>
              </a:ext>
            </a:extLst>
          </p:cNvPr>
          <p:cNvSpPr txBox="1"/>
          <p:nvPr/>
        </p:nvSpPr>
        <p:spPr>
          <a:xfrm>
            <a:off x="2007070" y="4715142"/>
            <a:ext cx="5129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928-523-7246 | PEPAdmin@NAU.edu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B981D3-BDE1-8A5C-71E9-70A949BF532E}"/>
              </a:ext>
            </a:extLst>
          </p:cNvPr>
          <p:cNvSpPr txBox="1"/>
          <p:nvPr/>
        </p:nvSpPr>
        <p:spPr>
          <a:xfrm>
            <a:off x="2007070" y="4415059"/>
            <a:ext cx="512986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>
                <a:solidFill>
                  <a:srgbClr val="F1B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</a:t>
            </a:r>
          </a:p>
        </p:txBody>
      </p:sp>
    </p:spTree>
    <p:extLst>
      <p:ext uri="{BB962C8B-B14F-4D97-AF65-F5344CB8AC3E}">
        <p14:creationId xmlns:p14="http://schemas.microsoft.com/office/powerpoint/2010/main" val="25554712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003466"/>
      </a:dk2>
      <a:lt2>
        <a:srgbClr val="003466"/>
      </a:lt2>
      <a:accent1>
        <a:srgbClr val="B1541D"/>
      </a:accent1>
      <a:accent2>
        <a:srgbClr val="FFD200"/>
      </a:accent2>
      <a:accent3>
        <a:srgbClr val="FFD200"/>
      </a:accent3>
      <a:accent4>
        <a:srgbClr val="FF9800"/>
      </a:accent4>
      <a:accent5>
        <a:srgbClr val="CE93D8"/>
      </a:accent5>
      <a:accent6>
        <a:srgbClr val="EEFF41"/>
      </a:accent6>
      <a:hlink>
        <a:srgbClr val="B1541D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275</Words>
  <Application>Microsoft Office PowerPoint</Application>
  <PresentationFormat>On-screen Show (16:9)</PresentationFormat>
  <Paragraphs>34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Benguiat Caslon</vt:lpstr>
      <vt:lpstr>Franklin Gothic Medium</vt:lpstr>
      <vt:lpstr>Franklin Gothic Book</vt:lpstr>
      <vt:lpstr>PT Sans Narrow</vt:lpstr>
      <vt:lpstr>Open Sans</vt:lpstr>
      <vt:lpstr>Arial</vt:lpstr>
      <vt:lpstr>Calibri</vt:lpstr>
      <vt:lpstr>Tropic</vt:lpstr>
      <vt:lpstr>PowerPoint Presentation</vt:lpstr>
      <vt:lpstr>PowerPoint Presentation</vt:lpstr>
      <vt:lpstr>A Snapshot of ATA Enrollments at NAU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Nicole Hampton</dc:creator>
  <cp:lastModifiedBy>Nicole Hampton</cp:lastModifiedBy>
  <cp:revision>6</cp:revision>
  <dcterms:modified xsi:type="dcterms:W3CDTF">2026-04-16T23:31:19Z</dcterms:modified>
</cp:coreProperties>
</file>