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</p:sldIdLst>
  <p:sldSz cy="6858000" cx="12192000"/>
  <p:notesSz cx="6858000" cy="9144000"/>
  <p:embeddedFontLst>
    <p:embeddedFont>
      <p:font typeface="Play"/>
      <p:regular r:id="rId28"/>
      <p:bold r:id="rId2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30" roundtripDataSignature="AMtx7mjBf+5JWudoVs353Zdtugmx4wZge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font" Target="fonts/Play-regular.fntdata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Play-bold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0" Type="http://customschemas.google.com/relationships/presentationmetadata" Target="metadata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6" name="Google Shape;86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None/>
            </a:pPr>
            <a:r>
              <a:t/>
            </a:r>
            <a:endParaRPr sz="1050"/>
          </a:p>
        </p:txBody>
      </p:sp>
      <p:sp>
        <p:nvSpPr>
          <p:cNvPr id="87" name="Google Shape;87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6" name="Google Shape;96;p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1" name="Google Shape;121;p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8" name="Google Shape;278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/>
              <a:t>@</a:t>
            </a:r>
            <a:endParaRPr/>
          </a:p>
        </p:txBody>
      </p:sp>
      <p:sp>
        <p:nvSpPr>
          <p:cNvPr id="279" name="Google Shape;279;p2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" name="Google Shape;289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3d7f2fc3d90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2" name="Google Shape;302;g3d7f2fc3d90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g3d7f2fc3d90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4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4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6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30" name="Google Shape;30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7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27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8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8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28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8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1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31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2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2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33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4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34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2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9.png"/><Relationship Id="rId4" Type="http://schemas.openxmlformats.org/officeDocument/2006/relationships/hyperlink" Target="https://www.youtube.com/watch?v=NSEKRf3YToo" TargetMode="External"/><Relationship Id="rId5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docs.google.com/spreadsheets/d/1H-PiBos2ebzaOtm1gzeSB4VSbjb8hUGT0b_R05DgmyY/edit?usp=sharing" TargetMode="External"/><Relationship Id="rId4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hyperlink" Target="http://www.youtube.com/watch?v=AAaVQcAPPS4" TargetMode="External"/><Relationship Id="rId4" Type="http://schemas.openxmlformats.org/officeDocument/2006/relationships/image" Target="../media/image6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docs.google.com/spreadsheets/d/1H-PiBos2ebzaOtm1gzeSB4VSbjb8hUGT0b_R05DgmyY/edit?usp=sharing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gif"/><Relationship Id="rId4" Type="http://schemas.openxmlformats.org/officeDocument/2006/relationships/hyperlink" Target="https://docs.google.com/spreadsheets/d/1H-PiBos2ebzaOtm1gzeSB4VSbjb8hUGT0b_R05DgmyY/edit?usp=sharing" TargetMode="Externa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0.gif"/><Relationship Id="rId4" Type="http://schemas.openxmlformats.org/officeDocument/2006/relationships/hyperlink" Target="https://docs.google.com/spreadsheets/d/1H-PiBos2ebzaOtm1gzeSB4VSbjb8hUGT0b_R05DgmyY/edit?usp=sharing" TargetMode="Externa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docs.google.com/spreadsheets/d/1H-PiBos2ebzaOtm1gzeSB4VSbjb8hUGT0b_R05DgmyY/edit?usp=sharing" TargetMode="Externa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3.png"/><Relationship Id="rId4" Type="http://schemas.openxmlformats.org/officeDocument/2006/relationships/image" Target="../media/image11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jpg"/><Relationship Id="rId4" Type="http://schemas.openxmlformats.org/officeDocument/2006/relationships/image" Target="../media/image1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7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8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6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hyperlink" Target="mailto:alison.conant@nau.edu" TargetMode="External"/><Relationship Id="rId4" Type="http://schemas.openxmlformats.org/officeDocument/2006/relationships/hyperlink" Target="mailto:Maureen.Fray@nau.edu" TargetMode="Externa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4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3.png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erson holding a sign with a group of children&#10;&#10;AI-generated content may be incorrect." id="89" name="Google Shape;89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5820740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"/>
          <p:cNvSpPr/>
          <p:nvPr/>
        </p:nvSpPr>
        <p:spPr>
          <a:xfrm>
            <a:off x="5" y="-95600"/>
            <a:ext cx="12192000" cy="7249200"/>
          </a:xfrm>
          <a:prstGeom prst="rect">
            <a:avLst/>
          </a:prstGeom>
          <a:solidFill>
            <a:srgbClr val="003366">
              <a:alpha val="74901"/>
            </a:srgbClr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5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">
            <a:hlinkClick r:id="rId4"/>
          </p:cNvPr>
          <p:cNvSpPr/>
          <p:nvPr/>
        </p:nvSpPr>
        <p:spPr>
          <a:xfrm>
            <a:off x="117182" y="5770840"/>
            <a:ext cx="11953057" cy="1086633"/>
          </a:xfrm>
          <a:custGeom>
            <a:rect b="b" l="l" r="r" t="t"/>
            <a:pathLst>
              <a:path extrusionOk="0" h="887047" w="9356600">
                <a:moveTo>
                  <a:pt x="0" y="0"/>
                </a:moveTo>
                <a:lnTo>
                  <a:pt x="9356600" y="8238"/>
                </a:lnTo>
                <a:lnTo>
                  <a:pt x="8845854" y="887047"/>
                </a:lnTo>
                <a:lnTo>
                  <a:pt x="0" y="887047"/>
                </a:lnTo>
                <a:lnTo>
                  <a:pt x="0" y="0"/>
                </a:lnTo>
                <a:close/>
              </a:path>
            </a:pathLst>
          </a:custGeom>
          <a:solidFill>
            <a:srgbClr val="F1B3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Your Journey Starts Here: </a:t>
            </a:r>
            <a:endParaRPr b="0" i="1" sz="3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Become a Teacher Through NAU</a:t>
            </a:r>
            <a:endParaRPr b="1" sz="3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2" name="Google Shape;92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167314" y="193040"/>
            <a:ext cx="1719201" cy="1738351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"/>
          <p:cNvSpPr txBox="1"/>
          <p:nvPr/>
        </p:nvSpPr>
        <p:spPr>
          <a:xfrm>
            <a:off x="1539040" y="3113527"/>
            <a:ext cx="8148352" cy="8309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Welcome Future Teachers!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"/>
          <p:cNvSpPr/>
          <p:nvPr/>
        </p:nvSpPr>
        <p:spPr>
          <a:xfrm>
            <a:off x="0" y="0"/>
            <a:ext cx="7321540" cy="547752"/>
          </a:xfrm>
          <a:custGeom>
            <a:rect b="b" l="l" r="r" t="t"/>
            <a:pathLst>
              <a:path extrusionOk="0" h="887047" w="9356600">
                <a:moveTo>
                  <a:pt x="0" y="0"/>
                </a:moveTo>
                <a:lnTo>
                  <a:pt x="9356600" y="8238"/>
                </a:lnTo>
                <a:lnTo>
                  <a:pt x="8845854" y="887047"/>
                </a:lnTo>
                <a:lnTo>
                  <a:pt x="0" y="887047"/>
                </a:lnTo>
                <a:lnTo>
                  <a:pt x="0" y="0"/>
                </a:lnTo>
                <a:close/>
              </a:path>
            </a:pathLst>
          </a:custGeom>
          <a:solidFill>
            <a:srgbClr val="00336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2">
            <a:hlinkClick r:id="rId3"/>
          </p:cNvPr>
          <p:cNvSpPr/>
          <p:nvPr/>
        </p:nvSpPr>
        <p:spPr>
          <a:xfrm rot="10800000">
            <a:off x="4870460" y="6308885"/>
            <a:ext cx="7321540" cy="547752"/>
          </a:xfrm>
          <a:custGeom>
            <a:rect b="b" l="l" r="r" t="t"/>
            <a:pathLst>
              <a:path extrusionOk="0" h="887047" w="9356600">
                <a:moveTo>
                  <a:pt x="0" y="0"/>
                </a:moveTo>
                <a:lnTo>
                  <a:pt x="9356600" y="8238"/>
                </a:lnTo>
                <a:lnTo>
                  <a:pt x="8845854" y="887047"/>
                </a:lnTo>
                <a:lnTo>
                  <a:pt x="0" y="887047"/>
                </a:lnTo>
                <a:lnTo>
                  <a:pt x="0" y="0"/>
                </a:lnTo>
                <a:close/>
              </a:path>
            </a:pathLst>
          </a:custGeom>
          <a:solidFill>
            <a:srgbClr val="F1B3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38 Best Inspirational Teacher Quotes" id="101" name="Google Shape;101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526022" y="1429131"/>
            <a:ext cx="7139956" cy="3998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NAU Events - TARIAT (There's A Reason I ..." id="106" name="Google Shape;106;p3"/>
          <p:cNvPicPr preferRelativeResize="0"/>
          <p:nvPr/>
        </p:nvPicPr>
        <p:blipFill rotWithShape="1">
          <a:blip r:embed="rId3">
            <a:alphaModFix/>
          </a:blip>
          <a:srcRect b="6089" l="0" r="-2" t="6008"/>
          <a:stretch/>
        </p:blipFill>
        <p:spPr>
          <a:xfrm>
            <a:off x="3345580" y="582944"/>
            <a:ext cx="5500840" cy="53323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he College of Education (COE) at Northern Arizona University&#10;https://nau.edu/college-education/" id="111" name="Google Shape;111;p4" title="Welcome to NAU! College of Education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99950" y="403975"/>
            <a:ext cx="9999975" cy="6050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5"/>
          <p:cNvSpPr txBox="1"/>
          <p:nvPr>
            <p:ph type="title"/>
          </p:nvPr>
        </p:nvSpPr>
        <p:spPr>
          <a:xfrm>
            <a:off x="510624" y="190875"/>
            <a:ext cx="57567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Font typeface="Play"/>
              <a:buNone/>
            </a:pPr>
            <a:r>
              <a:rPr b="1" lang="en-US" sz="3400">
                <a:solidFill>
                  <a:srgbClr val="0070C0"/>
                </a:solidFill>
              </a:rPr>
              <a:t>The Joys of Being a Teacher</a:t>
            </a:r>
            <a:br>
              <a:rPr b="1" lang="en-US" sz="3400"/>
            </a:br>
            <a:endParaRPr sz="3400"/>
          </a:p>
        </p:txBody>
      </p:sp>
      <p:sp>
        <p:nvSpPr>
          <p:cNvPr id="117" name="Google Shape;117;p5"/>
          <p:cNvSpPr txBox="1"/>
          <p:nvPr>
            <p:ph idx="1" type="body"/>
          </p:nvPr>
        </p:nvSpPr>
        <p:spPr>
          <a:xfrm>
            <a:off x="546410" y="1516566"/>
            <a:ext cx="5685151" cy="46603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200"/>
              <a:t>Making a real difference in students’ lives</a:t>
            </a:r>
            <a:endParaRPr sz="3200"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200"/>
              <a:t>Inspiring curiosity, confidence, and creativity</a:t>
            </a:r>
            <a:endParaRPr sz="3200"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200"/>
              <a:t>Becoming a role model in your community</a:t>
            </a:r>
            <a:endParaRPr sz="3200"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200"/>
              <a:t>Every day is meaningful — and never the same</a:t>
            </a:r>
            <a:endParaRPr sz="3200"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200"/>
              <a:t>Teaching is a career with purpose, impact, and heart</a:t>
            </a:r>
            <a:endParaRPr sz="3200"/>
          </a:p>
          <a:p>
            <a:pPr indent="-75882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2600"/>
          </a:p>
        </p:txBody>
      </p:sp>
      <p:pic>
        <p:nvPicPr>
          <p:cNvPr id="118" name="Google Shape;118;p5"/>
          <p:cNvPicPr preferRelativeResize="0"/>
          <p:nvPr/>
        </p:nvPicPr>
        <p:blipFill rotWithShape="1">
          <a:blip r:embed="rId3">
            <a:alphaModFix/>
          </a:blip>
          <a:srcRect b="33249" l="0" r="-2" t="0"/>
          <a:stretch/>
        </p:blipFill>
        <p:spPr>
          <a:xfrm>
            <a:off x="6374920" y="758514"/>
            <a:ext cx="5122238" cy="5122238"/>
          </a:xfrm>
          <a:custGeom>
            <a:rect b="b" l="l" r="r" t="t"/>
            <a:pathLst>
              <a:path extrusionOk="0" h="2663168" w="2663168">
                <a:moveTo>
                  <a:pt x="1331584" y="0"/>
                </a:moveTo>
                <a:cubicBezTo>
                  <a:pt x="2066998" y="0"/>
                  <a:pt x="2663168" y="596170"/>
                  <a:pt x="2663168" y="1331584"/>
                </a:cubicBezTo>
                <a:cubicBezTo>
                  <a:pt x="2663168" y="2066998"/>
                  <a:pt x="2066998" y="2663168"/>
                  <a:pt x="1331584" y="2663168"/>
                </a:cubicBezTo>
                <a:cubicBezTo>
                  <a:pt x="596170" y="2663168"/>
                  <a:pt x="0" y="2066998"/>
                  <a:pt x="0" y="1331584"/>
                </a:cubicBezTo>
                <a:cubicBezTo>
                  <a:pt x="0" y="596170"/>
                  <a:pt x="596170" y="0"/>
                  <a:pt x="1331584" y="0"/>
                </a:cubicBez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6"/>
          <p:cNvSpPr/>
          <p:nvPr/>
        </p:nvSpPr>
        <p:spPr>
          <a:xfrm>
            <a:off x="0" y="0"/>
            <a:ext cx="7321540" cy="547752"/>
          </a:xfrm>
          <a:custGeom>
            <a:rect b="b" l="l" r="r" t="t"/>
            <a:pathLst>
              <a:path extrusionOk="0" h="887047" w="9356600">
                <a:moveTo>
                  <a:pt x="0" y="0"/>
                </a:moveTo>
                <a:lnTo>
                  <a:pt x="9356600" y="8238"/>
                </a:lnTo>
                <a:lnTo>
                  <a:pt x="8845854" y="887047"/>
                </a:lnTo>
                <a:lnTo>
                  <a:pt x="0" y="887047"/>
                </a:lnTo>
                <a:lnTo>
                  <a:pt x="0" y="0"/>
                </a:lnTo>
                <a:close/>
              </a:path>
            </a:pathLst>
          </a:custGeom>
          <a:solidFill>
            <a:srgbClr val="00336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6">
            <a:hlinkClick r:id="rId3"/>
          </p:cNvPr>
          <p:cNvSpPr/>
          <p:nvPr/>
        </p:nvSpPr>
        <p:spPr>
          <a:xfrm rot="10800000">
            <a:off x="3346460" y="6308886"/>
            <a:ext cx="7321540" cy="547752"/>
          </a:xfrm>
          <a:custGeom>
            <a:rect b="b" l="l" r="r" t="t"/>
            <a:pathLst>
              <a:path extrusionOk="0" h="887047" w="9356600">
                <a:moveTo>
                  <a:pt x="0" y="0"/>
                </a:moveTo>
                <a:lnTo>
                  <a:pt x="9356600" y="8238"/>
                </a:lnTo>
                <a:lnTo>
                  <a:pt x="8845854" y="887047"/>
                </a:lnTo>
                <a:lnTo>
                  <a:pt x="0" y="887047"/>
                </a:lnTo>
                <a:lnTo>
                  <a:pt x="0" y="0"/>
                </a:lnTo>
                <a:close/>
              </a:path>
            </a:pathLst>
          </a:custGeom>
          <a:solidFill>
            <a:srgbClr val="F1B3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6"/>
          <p:cNvSpPr txBox="1"/>
          <p:nvPr/>
        </p:nvSpPr>
        <p:spPr>
          <a:xfrm>
            <a:off x="854926" y="2366490"/>
            <a:ext cx="10865005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b="1" lang="en-US" sz="4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Inspiring the next generation begins with YOU!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7"/>
          <p:cNvSpPr txBox="1"/>
          <p:nvPr>
            <p:ph type="title"/>
          </p:nvPr>
        </p:nvSpPr>
        <p:spPr>
          <a:xfrm>
            <a:off x="78526" y="0"/>
            <a:ext cx="12048300" cy="1434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4600"/>
              <a:buFont typeface="Play"/>
              <a:buNone/>
            </a:pPr>
            <a:r>
              <a:rPr b="1" lang="en-US" sz="4600">
                <a:solidFill>
                  <a:srgbClr val="0070C0"/>
                </a:solidFill>
              </a:rPr>
              <a:t>Why Choose Northern Arizona University?</a:t>
            </a:r>
            <a:endParaRPr/>
          </a:p>
        </p:txBody>
      </p:sp>
      <p:sp>
        <p:nvSpPr>
          <p:cNvPr id="132" name="Google Shape;132;p7"/>
          <p:cNvSpPr txBox="1"/>
          <p:nvPr>
            <p:ph idx="1" type="body"/>
          </p:nvPr>
        </p:nvSpPr>
        <p:spPr>
          <a:xfrm>
            <a:off x="572493" y="2071316"/>
            <a:ext cx="6713552" cy="41191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7780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u="none" cap="none" strike="noStrike">
                <a:latin typeface="Arial"/>
                <a:ea typeface="Arial"/>
                <a:cs typeface="Arial"/>
                <a:sym typeface="Arial"/>
              </a:rPr>
              <a:t>A university built for future educators</a:t>
            </a:r>
            <a:endParaRPr/>
          </a:p>
          <a:p>
            <a:pPr indent="-17780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u="none" cap="none" strike="noStrike">
                <a:latin typeface="Arial"/>
                <a:ea typeface="Arial"/>
                <a:cs typeface="Arial"/>
                <a:sym typeface="Arial"/>
              </a:rPr>
              <a:t>Programs available </a:t>
            </a:r>
            <a:r>
              <a:rPr b="1" i="0" lang="en-US" u="none" cap="none" strike="noStrike">
                <a:latin typeface="Arial"/>
                <a:ea typeface="Arial"/>
                <a:cs typeface="Arial"/>
                <a:sym typeface="Arial"/>
              </a:rPr>
              <a:t>statewide</a:t>
            </a:r>
            <a:r>
              <a:rPr b="0" i="0" lang="en-US" u="none" cap="none" strike="noStrike">
                <a:latin typeface="Arial"/>
                <a:ea typeface="Arial"/>
                <a:cs typeface="Arial"/>
                <a:sym typeface="Arial"/>
              </a:rPr>
              <a:t>, </a:t>
            </a:r>
            <a:r>
              <a:rPr b="1" i="0" lang="en-US" u="none" cap="none" strike="noStrike">
                <a:latin typeface="Arial"/>
                <a:ea typeface="Arial"/>
                <a:cs typeface="Arial"/>
                <a:sym typeface="Arial"/>
              </a:rPr>
              <a:t>online</a:t>
            </a:r>
            <a:r>
              <a:rPr b="0" i="0" lang="en-US" u="none" cap="none" strike="noStrike">
                <a:latin typeface="Arial"/>
                <a:ea typeface="Arial"/>
                <a:cs typeface="Arial"/>
                <a:sym typeface="Arial"/>
              </a:rPr>
              <a:t>, and the </a:t>
            </a:r>
            <a:r>
              <a:rPr b="1" i="0" lang="en-US" u="none" cap="none" strike="noStrike">
                <a:latin typeface="Arial"/>
                <a:ea typeface="Arial"/>
                <a:cs typeface="Arial"/>
                <a:sym typeface="Arial"/>
              </a:rPr>
              <a:t>Flagstaff mountain campus</a:t>
            </a:r>
            <a:endParaRPr b="0" i="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17780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u="none" cap="none" strike="noStrike">
                <a:latin typeface="Arial"/>
                <a:ea typeface="Arial"/>
                <a:cs typeface="Arial"/>
                <a:sym typeface="Arial"/>
              </a:rPr>
              <a:t>A proud community of Lumberjacks committed to service and leadership</a:t>
            </a:r>
            <a:endParaRPr/>
          </a:p>
          <a:p>
            <a:pPr indent="-17780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u="none" cap="none" strike="noStrike">
                <a:latin typeface="Arial"/>
                <a:ea typeface="Arial"/>
                <a:cs typeface="Arial"/>
                <a:sym typeface="Arial"/>
              </a:rPr>
              <a:t>Over 120 years of preparing Arizona’s teachers</a:t>
            </a:r>
            <a:endParaRPr/>
          </a:p>
        </p:txBody>
      </p:sp>
      <p:pic>
        <p:nvPicPr>
          <p:cNvPr descr="Northern Arizona University - Wikipedia" id="133" name="Google Shape;133;p7"/>
          <p:cNvPicPr preferRelativeResize="0"/>
          <p:nvPr/>
        </p:nvPicPr>
        <p:blipFill rotWithShape="1">
          <a:blip r:embed="rId3">
            <a:alphaModFix/>
          </a:blip>
          <a:srcRect b="1" l="3795" r="1" t="0"/>
          <a:stretch/>
        </p:blipFill>
        <p:spPr>
          <a:xfrm>
            <a:off x="7649949" y="1843655"/>
            <a:ext cx="3941064" cy="4096512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7"/>
          <p:cNvSpPr/>
          <p:nvPr/>
        </p:nvSpPr>
        <p:spPr>
          <a:xfrm>
            <a:off x="0" y="6110868"/>
            <a:ext cx="12192000" cy="747132"/>
          </a:xfrm>
          <a:prstGeom prst="roundRect">
            <a:avLst>
              <a:gd fmla="val 16667" name="adj"/>
            </a:avLst>
          </a:prstGeom>
          <a:solidFill>
            <a:srgbClr val="0070C0"/>
          </a:solidFill>
          <a:ln cap="flat" cmpd="sng" w="19050">
            <a:solidFill>
              <a:srgbClr val="0A2D0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8"/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8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dk1">
              <a:alpha val="52941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1" name="Google Shape;141;p8"/>
          <p:cNvGrpSpPr/>
          <p:nvPr/>
        </p:nvGrpSpPr>
        <p:grpSpPr>
          <a:xfrm>
            <a:off x="1" y="2075420"/>
            <a:ext cx="12396066" cy="4440643"/>
            <a:chOff x="1" y="2075420"/>
            <a:chExt cx="12396066" cy="4440643"/>
          </a:xfrm>
        </p:grpSpPr>
        <p:sp>
          <p:nvSpPr>
            <p:cNvPr id="142" name="Google Shape;142;p8"/>
            <p:cNvSpPr/>
            <p:nvPr/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cap="flat" cmpd="sng" w="31750">
              <a:solidFill>
                <a:srgbClr val="2A7AD0">
                  <a:alpha val="10196"/>
                </a:srgbClr>
              </a:solidFill>
              <a:prstDash val="dot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" name="Google Shape;143;p8"/>
            <p:cNvSpPr/>
            <p:nvPr/>
          </p:nvSpPr>
          <p:spPr>
            <a:xfrm rot="-5400000">
              <a:off x="10435065" y="4048931"/>
              <a:ext cx="1381607" cy="1381607"/>
            </a:xfrm>
            <a:prstGeom prst="ellipse">
              <a:avLst/>
            </a:prstGeom>
            <a:noFill/>
            <a:ln cap="flat" cmpd="sng" w="31750">
              <a:solidFill>
                <a:srgbClr val="2A7AD0">
                  <a:alpha val="20000"/>
                </a:srgbClr>
              </a:solidFill>
              <a:prstDash val="dot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" name="Google Shape;144;p8"/>
            <p:cNvSpPr/>
            <p:nvPr/>
          </p:nvSpPr>
          <p:spPr>
            <a:xfrm rot="-54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rgbClr val="0A1D30">
                    <a:alpha val="20000"/>
                  </a:srgbClr>
                </a:gs>
                <a:gs pos="100000">
                  <a:srgbClr val="061320">
                    <a:alpha val="10196"/>
                  </a:srgbClr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" name="Google Shape;145;p8"/>
            <p:cNvSpPr/>
            <p:nvPr/>
          </p:nvSpPr>
          <p:spPr>
            <a:xfrm rot="-90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rgbClr val="0A1D30">
                    <a:alpha val="10196"/>
                  </a:srgbClr>
                </a:gs>
                <a:gs pos="100000">
                  <a:srgbClr val="0A1D30">
                    <a:alpha val="20000"/>
                  </a:srgbClr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" name="Google Shape;146;p8"/>
            <p:cNvSpPr/>
            <p:nvPr/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cap="flat" cmpd="sng" w="31750">
              <a:solidFill>
                <a:srgbClr val="2A7AD0">
                  <a:alpha val="20000"/>
                </a:srgbClr>
              </a:solidFill>
              <a:prstDash val="dot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Google Shape;147;p8"/>
            <p:cNvSpPr/>
            <p:nvPr/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cap="flat" cmpd="sng" w="31750">
              <a:solidFill>
                <a:srgbClr val="2A7AD0">
                  <a:alpha val="10196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8" name="Google Shape;148;p8"/>
          <p:cNvSpPr/>
          <p:nvPr/>
        </p:nvSpPr>
        <p:spPr>
          <a:xfrm rot="-5400000">
            <a:off x="10438146" y="1042605"/>
            <a:ext cx="2796461" cy="711252"/>
          </a:xfrm>
          <a:prstGeom prst="rect">
            <a:avLst/>
          </a:prstGeom>
          <a:gradFill>
            <a:gsLst>
              <a:gs pos="0">
                <a:srgbClr val="6DA5E3">
                  <a:alpha val="0"/>
                </a:srgbClr>
              </a:gs>
              <a:gs pos="100000">
                <a:srgbClr val="0A1D30">
                  <a:alpha val="10196"/>
                </a:srgbClr>
              </a:gs>
            </a:gsLst>
            <a:lin ang="8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9" name="Google Shape;149;p8"/>
          <p:cNvGrpSpPr/>
          <p:nvPr/>
        </p:nvGrpSpPr>
        <p:grpSpPr>
          <a:xfrm>
            <a:off x="11259539" y="317578"/>
            <a:ext cx="548640" cy="549007"/>
            <a:chOff x="7029447" y="3514725"/>
            <a:chExt cx="1285875" cy="549007"/>
          </a:xfrm>
        </p:grpSpPr>
        <p:cxnSp>
          <p:nvCxnSpPr>
            <p:cNvPr id="150" name="Google Shape;150;p8"/>
            <p:cNvCxnSpPr/>
            <p:nvPr/>
          </p:nvCxnSpPr>
          <p:spPr>
            <a:xfrm>
              <a:off x="7029447" y="3514725"/>
              <a:ext cx="1285875" cy="0"/>
            </a:xfrm>
            <a:prstGeom prst="straightConnector1">
              <a:avLst/>
            </a:prstGeom>
            <a:noFill/>
            <a:ln cap="rnd" cmpd="sng" w="31750">
              <a:solidFill>
                <a:srgbClr val="2A7AD0">
                  <a:alpha val="40000"/>
                </a:srgbClr>
              </a:solidFill>
              <a:prstDash val="dot"/>
              <a:round/>
              <a:headEnd len="sm" w="sm" type="none"/>
              <a:tailEnd len="sm" w="sm" type="none"/>
            </a:ln>
          </p:spPr>
        </p:cxnSp>
        <p:cxnSp>
          <p:nvCxnSpPr>
            <p:cNvPr id="151" name="Google Shape;151;p8"/>
            <p:cNvCxnSpPr/>
            <p:nvPr/>
          </p:nvCxnSpPr>
          <p:spPr>
            <a:xfrm>
              <a:off x="7029447" y="3697727"/>
              <a:ext cx="1285875" cy="0"/>
            </a:xfrm>
            <a:prstGeom prst="straightConnector1">
              <a:avLst/>
            </a:prstGeom>
            <a:noFill/>
            <a:ln cap="rnd" cmpd="sng" w="31750">
              <a:solidFill>
                <a:srgbClr val="2A7AD0">
                  <a:alpha val="40000"/>
                </a:srgbClr>
              </a:solidFill>
              <a:prstDash val="dot"/>
              <a:round/>
              <a:headEnd len="sm" w="sm" type="none"/>
              <a:tailEnd len="sm" w="sm" type="none"/>
            </a:ln>
          </p:spPr>
        </p:cxnSp>
        <p:cxnSp>
          <p:nvCxnSpPr>
            <p:cNvPr id="152" name="Google Shape;152;p8"/>
            <p:cNvCxnSpPr/>
            <p:nvPr/>
          </p:nvCxnSpPr>
          <p:spPr>
            <a:xfrm>
              <a:off x="7029447" y="3880729"/>
              <a:ext cx="1285875" cy="0"/>
            </a:xfrm>
            <a:prstGeom prst="straightConnector1">
              <a:avLst/>
            </a:prstGeom>
            <a:noFill/>
            <a:ln cap="rnd" cmpd="sng" w="31750">
              <a:solidFill>
                <a:srgbClr val="2A7AD0">
                  <a:alpha val="40000"/>
                </a:srgbClr>
              </a:solidFill>
              <a:prstDash val="dot"/>
              <a:round/>
              <a:headEnd len="sm" w="sm" type="none"/>
              <a:tailEnd len="sm" w="sm" type="none"/>
            </a:ln>
          </p:spPr>
        </p:cxnSp>
        <p:cxnSp>
          <p:nvCxnSpPr>
            <p:cNvPr id="153" name="Google Shape;153;p8"/>
            <p:cNvCxnSpPr/>
            <p:nvPr/>
          </p:nvCxnSpPr>
          <p:spPr>
            <a:xfrm>
              <a:off x="7029447" y="4063732"/>
              <a:ext cx="1285875" cy="0"/>
            </a:xfrm>
            <a:prstGeom prst="straightConnector1">
              <a:avLst/>
            </a:prstGeom>
            <a:noFill/>
            <a:ln cap="rnd" cmpd="sng" w="31750">
              <a:solidFill>
                <a:srgbClr val="2A7AD0">
                  <a:alpha val="40000"/>
                </a:srgbClr>
              </a:solidFill>
              <a:prstDash val="dot"/>
              <a:round/>
              <a:headEnd len="sm" w="sm" type="none"/>
              <a:tailEnd len="sm" w="sm" type="none"/>
            </a:ln>
          </p:spPr>
        </p:cxnSp>
      </p:grpSp>
      <p:pic>
        <p:nvPicPr>
          <p:cNvPr descr="NAU history | Explore our past before NAU" id="154" name="Google Shape;154;p8"/>
          <p:cNvPicPr preferRelativeResize="0"/>
          <p:nvPr/>
        </p:nvPicPr>
        <p:blipFill rotWithShape="1">
          <a:blip r:embed="rId3">
            <a:alphaModFix/>
          </a:blip>
          <a:srcRect b="0" l="0" r="7440" t="0"/>
          <a:stretch/>
        </p:blipFill>
        <p:spPr>
          <a:xfrm>
            <a:off x="626591" y="1041027"/>
            <a:ext cx="10851111" cy="350843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5" name="Google Shape;155;p8"/>
          <p:cNvGrpSpPr/>
          <p:nvPr/>
        </p:nvGrpSpPr>
        <p:grpSpPr>
          <a:xfrm rot="-5400000">
            <a:off x="474192" y="482489"/>
            <a:ext cx="304800" cy="429768"/>
            <a:chOff x="215328" y="-46937"/>
            <a:chExt cx="304800" cy="2773841"/>
          </a:xfrm>
        </p:grpSpPr>
        <p:cxnSp>
          <p:nvCxnSpPr>
            <p:cNvPr id="156" name="Google Shape;156;p8"/>
            <p:cNvCxnSpPr/>
            <p:nvPr/>
          </p:nvCxnSpPr>
          <p:spPr>
            <a:xfrm>
              <a:off x="215328" y="-46937"/>
              <a:ext cx="0" cy="2773841"/>
            </a:xfrm>
            <a:prstGeom prst="straightConnector1">
              <a:avLst/>
            </a:prstGeom>
            <a:noFill/>
            <a:ln cap="flat" cmpd="sng" w="25400">
              <a:solidFill>
                <a:srgbClr val="F1F1F1">
                  <a:alpha val="50196"/>
                </a:srgbClr>
              </a:solidFill>
              <a:prstDash val="dot"/>
              <a:miter lim="800000"/>
              <a:headEnd len="sm" w="sm" type="none"/>
              <a:tailEnd len="sm" w="sm" type="none"/>
            </a:ln>
          </p:spPr>
        </p:cxnSp>
        <p:cxnSp>
          <p:nvCxnSpPr>
            <p:cNvPr id="157" name="Google Shape;157;p8"/>
            <p:cNvCxnSpPr/>
            <p:nvPr/>
          </p:nvCxnSpPr>
          <p:spPr>
            <a:xfrm>
              <a:off x="316928" y="-46937"/>
              <a:ext cx="0" cy="2773841"/>
            </a:xfrm>
            <a:prstGeom prst="straightConnector1">
              <a:avLst/>
            </a:prstGeom>
            <a:noFill/>
            <a:ln cap="flat" cmpd="sng" w="25400">
              <a:solidFill>
                <a:srgbClr val="F1F1F1">
                  <a:alpha val="50196"/>
                </a:srgbClr>
              </a:solidFill>
              <a:prstDash val="dot"/>
              <a:miter lim="800000"/>
              <a:headEnd len="sm" w="sm" type="none"/>
              <a:tailEnd len="sm" w="sm" type="none"/>
            </a:ln>
          </p:spPr>
        </p:cxnSp>
        <p:cxnSp>
          <p:nvCxnSpPr>
            <p:cNvPr id="158" name="Google Shape;158;p8"/>
            <p:cNvCxnSpPr/>
            <p:nvPr/>
          </p:nvCxnSpPr>
          <p:spPr>
            <a:xfrm>
              <a:off x="418528" y="-46937"/>
              <a:ext cx="0" cy="2773841"/>
            </a:xfrm>
            <a:prstGeom prst="straightConnector1">
              <a:avLst/>
            </a:prstGeom>
            <a:noFill/>
            <a:ln cap="flat" cmpd="sng" w="25400">
              <a:solidFill>
                <a:srgbClr val="F1F1F1">
                  <a:alpha val="50196"/>
                </a:srgbClr>
              </a:solidFill>
              <a:prstDash val="dot"/>
              <a:miter lim="800000"/>
              <a:headEnd len="sm" w="sm" type="none"/>
              <a:tailEnd len="sm" w="sm" type="none"/>
            </a:ln>
          </p:spPr>
        </p:cxnSp>
        <p:cxnSp>
          <p:nvCxnSpPr>
            <p:cNvPr id="159" name="Google Shape;159;p8"/>
            <p:cNvCxnSpPr/>
            <p:nvPr/>
          </p:nvCxnSpPr>
          <p:spPr>
            <a:xfrm>
              <a:off x="520128" y="-46937"/>
              <a:ext cx="0" cy="2773841"/>
            </a:xfrm>
            <a:prstGeom prst="straightConnector1">
              <a:avLst/>
            </a:prstGeom>
            <a:noFill/>
            <a:ln cap="flat" cmpd="sng" w="25400">
              <a:solidFill>
                <a:srgbClr val="F1F1F1">
                  <a:alpha val="50196"/>
                </a:srgbClr>
              </a:solidFill>
              <a:prstDash val="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160" name="Google Shape;160;p8"/>
          <p:cNvSpPr/>
          <p:nvPr/>
        </p:nvSpPr>
        <p:spPr>
          <a:xfrm rot="10800000">
            <a:off x="-1" y="6140785"/>
            <a:ext cx="6095997" cy="711252"/>
          </a:xfrm>
          <a:prstGeom prst="rect">
            <a:avLst/>
          </a:prstGeom>
          <a:gradFill>
            <a:gsLst>
              <a:gs pos="0">
                <a:srgbClr val="061320">
                  <a:alpha val="10196"/>
                </a:srgbClr>
              </a:gs>
              <a:gs pos="10000">
                <a:srgbClr val="061320">
                  <a:alpha val="10196"/>
                </a:srgbClr>
              </a:gs>
              <a:gs pos="100000">
                <a:srgbClr val="2A7AD0">
                  <a:alpha val="0"/>
                </a:srgbClr>
              </a:gs>
            </a:gsLst>
            <a:lin ang="8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1" name="Google Shape;161;p8"/>
          <p:cNvGrpSpPr/>
          <p:nvPr/>
        </p:nvGrpSpPr>
        <p:grpSpPr>
          <a:xfrm rot="5400000">
            <a:off x="616345" y="5940560"/>
            <a:ext cx="1285875" cy="549007"/>
            <a:chOff x="7029447" y="3514725"/>
            <a:chExt cx="1285875" cy="549007"/>
          </a:xfrm>
        </p:grpSpPr>
        <p:cxnSp>
          <p:nvCxnSpPr>
            <p:cNvPr id="162" name="Google Shape;162;p8"/>
            <p:cNvCxnSpPr/>
            <p:nvPr/>
          </p:nvCxnSpPr>
          <p:spPr>
            <a:xfrm>
              <a:off x="7029447" y="3514725"/>
              <a:ext cx="1285875" cy="0"/>
            </a:xfrm>
            <a:prstGeom prst="straightConnector1">
              <a:avLst/>
            </a:prstGeom>
            <a:noFill/>
            <a:ln cap="rnd" cmpd="sng" w="31750">
              <a:solidFill>
                <a:srgbClr val="2A7AD0">
                  <a:alpha val="40000"/>
                </a:srgbClr>
              </a:solidFill>
              <a:prstDash val="dot"/>
              <a:round/>
              <a:headEnd len="sm" w="sm" type="none"/>
              <a:tailEnd len="sm" w="sm" type="none"/>
            </a:ln>
          </p:spPr>
        </p:cxnSp>
        <p:cxnSp>
          <p:nvCxnSpPr>
            <p:cNvPr id="163" name="Google Shape;163;p8"/>
            <p:cNvCxnSpPr/>
            <p:nvPr/>
          </p:nvCxnSpPr>
          <p:spPr>
            <a:xfrm>
              <a:off x="7029447" y="3697727"/>
              <a:ext cx="1285875" cy="0"/>
            </a:xfrm>
            <a:prstGeom prst="straightConnector1">
              <a:avLst/>
            </a:prstGeom>
            <a:noFill/>
            <a:ln cap="rnd" cmpd="sng" w="31750">
              <a:solidFill>
                <a:srgbClr val="2A7AD0">
                  <a:alpha val="40000"/>
                </a:srgbClr>
              </a:solidFill>
              <a:prstDash val="dot"/>
              <a:round/>
              <a:headEnd len="sm" w="sm" type="none"/>
              <a:tailEnd len="sm" w="sm" type="none"/>
            </a:ln>
          </p:spPr>
        </p:cxnSp>
        <p:cxnSp>
          <p:nvCxnSpPr>
            <p:cNvPr id="164" name="Google Shape;164;p8"/>
            <p:cNvCxnSpPr/>
            <p:nvPr/>
          </p:nvCxnSpPr>
          <p:spPr>
            <a:xfrm>
              <a:off x="7029447" y="3880729"/>
              <a:ext cx="1285875" cy="0"/>
            </a:xfrm>
            <a:prstGeom prst="straightConnector1">
              <a:avLst/>
            </a:prstGeom>
            <a:noFill/>
            <a:ln cap="rnd" cmpd="sng" w="31750">
              <a:solidFill>
                <a:srgbClr val="2A7AD0">
                  <a:alpha val="40000"/>
                </a:srgbClr>
              </a:solidFill>
              <a:prstDash val="dot"/>
              <a:round/>
              <a:headEnd len="sm" w="sm" type="none"/>
              <a:tailEnd len="sm" w="sm" type="none"/>
            </a:ln>
          </p:spPr>
        </p:cxnSp>
        <p:cxnSp>
          <p:nvCxnSpPr>
            <p:cNvPr id="165" name="Google Shape;165;p8"/>
            <p:cNvCxnSpPr/>
            <p:nvPr/>
          </p:nvCxnSpPr>
          <p:spPr>
            <a:xfrm>
              <a:off x="7029447" y="4063732"/>
              <a:ext cx="1285875" cy="0"/>
            </a:xfrm>
            <a:prstGeom prst="straightConnector1">
              <a:avLst/>
            </a:prstGeom>
            <a:noFill/>
            <a:ln cap="rnd" cmpd="sng" w="31750">
              <a:solidFill>
                <a:srgbClr val="2A7AD0">
                  <a:alpha val="40000"/>
                </a:srgbClr>
              </a:solidFill>
              <a:prstDash val="dot"/>
              <a:round/>
              <a:headEnd len="sm" w="sm" type="none"/>
              <a:tailEnd len="sm" w="sm" type="none"/>
            </a:ln>
          </p:spPr>
        </p:cxn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7"/>
          <p:cNvSpPr txBox="1"/>
          <p:nvPr>
            <p:ph type="title"/>
          </p:nvPr>
        </p:nvSpPr>
        <p:spPr>
          <a:xfrm>
            <a:off x="302951" y="209000"/>
            <a:ext cx="116034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Font typeface="Play"/>
              <a:buNone/>
            </a:pPr>
            <a:r>
              <a:rPr b="1" lang="en-US">
                <a:solidFill>
                  <a:srgbClr val="0070C0"/>
                </a:solidFill>
              </a:rPr>
              <a:t>What Makes NAU’s Teacher Prep Exceptional</a:t>
            </a:r>
            <a:br>
              <a:rPr b="1" lang="en-US"/>
            </a:br>
            <a:endParaRPr/>
          </a:p>
        </p:txBody>
      </p:sp>
      <p:sp>
        <p:nvSpPr>
          <p:cNvPr id="171" name="Google Shape;171;p17"/>
          <p:cNvSpPr txBox="1"/>
          <p:nvPr>
            <p:ph idx="1" type="body"/>
          </p:nvPr>
        </p:nvSpPr>
        <p:spPr>
          <a:xfrm>
            <a:off x="381000" y="1446484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Largest Teacher Preparation Program in AZ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Early and frequent classroom placements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Partnerships with Arizona school districts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Professors with real‑world teaching experience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Programs shaped around Arizona’s workforce needs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High job placement rates for graduates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pic>
        <p:nvPicPr>
          <p:cNvPr descr="A group of women in graduation gowns and caps&#10;&#10;AI-generated content may be incorrect." id="172" name="Google Shape;172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98707" y="4243039"/>
            <a:ext cx="4893293" cy="26149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9"/>
          <p:cNvSpPr txBox="1"/>
          <p:nvPr>
            <p:ph type="title"/>
          </p:nvPr>
        </p:nvSpPr>
        <p:spPr>
          <a:xfrm>
            <a:off x="115075" y="560450"/>
            <a:ext cx="119985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"/>
              <a:buNone/>
            </a:pPr>
            <a:r>
              <a:rPr b="1" lang="en-US" sz="3500"/>
              <a:t>Undergraduate Pathways to Becoming a Teacher at NAU</a:t>
            </a:r>
            <a:endParaRPr sz="4300"/>
          </a:p>
        </p:txBody>
      </p:sp>
      <p:sp>
        <p:nvSpPr>
          <p:cNvPr id="178" name="Google Shape;178;p9"/>
          <p:cNvSpPr txBox="1"/>
          <p:nvPr>
            <p:ph idx="1" type="body"/>
          </p:nvPr>
        </p:nvSpPr>
        <p:spPr>
          <a:xfrm>
            <a:off x="838200" y="2105800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US"/>
              <a:t>Elementary &amp; Early Childhood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B.S.Ed. in Elementary Education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B.S.Ed. w/Special Education (Dual Certification)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B.S. Early Childhood Education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B.S. Early Childhood w/Special Education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pic>
        <p:nvPicPr>
          <p:cNvPr id="179" name="Google Shape;179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700" cy="1270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9"/>
          <p:cNvSpPr/>
          <p:nvPr/>
        </p:nvSpPr>
        <p:spPr>
          <a:xfrm>
            <a:off x="12700" y="12700"/>
            <a:ext cx="7321540" cy="547752"/>
          </a:xfrm>
          <a:custGeom>
            <a:rect b="b" l="l" r="r" t="t"/>
            <a:pathLst>
              <a:path extrusionOk="0" h="887047" w="9356600">
                <a:moveTo>
                  <a:pt x="0" y="0"/>
                </a:moveTo>
                <a:lnTo>
                  <a:pt x="9356600" y="8238"/>
                </a:lnTo>
                <a:lnTo>
                  <a:pt x="8845854" y="887047"/>
                </a:lnTo>
                <a:lnTo>
                  <a:pt x="0" y="887047"/>
                </a:lnTo>
                <a:lnTo>
                  <a:pt x="0" y="0"/>
                </a:lnTo>
                <a:close/>
              </a:path>
            </a:pathLst>
          </a:custGeom>
          <a:solidFill>
            <a:srgbClr val="00336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9">
            <a:hlinkClick r:id="rId4"/>
          </p:cNvPr>
          <p:cNvSpPr/>
          <p:nvPr/>
        </p:nvSpPr>
        <p:spPr>
          <a:xfrm rot="10800000">
            <a:off x="4870460" y="6297548"/>
            <a:ext cx="7321540" cy="547752"/>
          </a:xfrm>
          <a:custGeom>
            <a:rect b="b" l="l" r="r" t="t"/>
            <a:pathLst>
              <a:path extrusionOk="0" h="887047" w="9356600">
                <a:moveTo>
                  <a:pt x="0" y="0"/>
                </a:moveTo>
                <a:lnTo>
                  <a:pt x="9356600" y="8238"/>
                </a:lnTo>
                <a:lnTo>
                  <a:pt x="8845854" y="887047"/>
                </a:lnTo>
                <a:lnTo>
                  <a:pt x="0" y="887047"/>
                </a:lnTo>
                <a:lnTo>
                  <a:pt x="0" y="0"/>
                </a:lnTo>
                <a:close/>
              </a:path>
            </a:pathLst>
          </a:custGeom>
          <a:solidFill>
            <a:srgbClr val="F1B3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0"/>
          <p:cNvSpPr txBox="1"/>
          <p:nvPr>
            <p:ph type="title"/>
          </p:nvPr>
        </p:nvSpPr>
        <p:spPr>
          <a:xfrm>
            <a:off x="85775" y="547750"/>
            <a:ext cx="119790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"/>
              <a:buNone/>
            </a:pPr>
            <a:r>
              <a:rPr b="1" lang="en-US" sz="3500"/>
              <a:t>Undergraduate Pathways to Becoming a Teacher at NAU</a:t>
            </a:r>
            <a:endParaRPr sz="4300"/>
          </a:p>
        </p:txBody>
      </p:sp>
      <p:sp>
        <p:nvSpPr>
          <p:cNvPr id="187" name="Google Shape;187;p10"/>
          <p:cNvSpPr txBox="1"/>
          <p:nvPr>
            <p:ph idx="1" type="body"/>
          </p:nvPr>
        </p:nvSpPr>
        <p:spPr>
          <a:xfrm>
            <a:off x="838200" y="2191050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US"/>
              <a:t>Secondary Education (Subject‑Specific)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B.S.Ed. in Secondary Education – English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B.S.Ed. in Secondary Education – Mathematics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B.S.Ed. in Secondary Education – Science (various tracks)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B.S.Ed. in Secondary Education – History/Social Studies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pic>
        <p:nvPicPr>
          <p:cNvPr id="188" name="Google Shape;188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700" cy="12700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10">
            <a:hlinkClick r:id="rId4"/>
          </p:cNvPr>
          <p:cNvSpPr/>
          <p:nvPr/>
        </p:nvSpPr>
        <p:spPr>
          <a:xfrm rot="10800000">
            <a:off x="4870460" y="6310248"/>
            <a:ext cx="7321540" cy="547752"/>
          </a:xfrm>
          <a:custGeom>
            <a:rect b="b" l="l" r="r" t="t"/>
            <a:pathLst>
              <a:path extrusionOk="0" h="887047" w="9356600">
                <a:moveTo>
                  <a:pt x="0" y="0"/>
                </a:moveTo>
                <a:lnTo>
                  <a:pt x="9356600" y="8238"/>
                </a:lnTo>
                <a:lnTo>
                  <a:pt x="8845854" y="887047"/>
                </a:lnTo>
                <a:lnTo>
                  <a:pt x="0" y="887047"/>
                </a:lnTo>
                <a:lnTo>
                  <a:pt x="0" y="0"/>
                </a:lnTo>
                <a:close/>
              </a:path>
            </a:pathLst>
          </a:custGeom>
          <a:solidFill>
            <a:srgbClr val="F1B3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10"/>
          <p:cNvSpPr/>
          <p:nvPr/>
        </p:nvSpPr>
        <p:spPr>
          <a:xfrm>
            <a:off x="85775" y="0"/>
            <a:ext cx="7321540" cy="547752"/>
          </a:xfrm>
          <a:custGeom>
            <a:rect b="b" l="l" r="r" t="t"/>
            <a:pathLst>
              <a:path extrusionOk="0" h="887047" w="9356600">
                <a:moveTo>
                  <a:pt x="0" y="0"/>
                </a:moveTo>
                <a:lnTo>
                  <a:pt x="9356600" y="8238"/>
                </a:lnTo>
                <a:lnTo>
                  <a:pt x="8845854" y="887047"/>
                </a:lnTo>
                <a:lnTo>
                  <a:pt x="0" y="887047"/>
                </a:lnTo>
                <a:lnTo>
                  <a:pt x="0" y="0"/>
                </a:lnTo>
                <a:close/>
              </a:path>
            </a:pathLst>
          </a:custGeom>
          <a:solidFill>
            <a:srgbClr val="00336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1"/>
          <p:cNvSpPr txBox="1"/>
          <p:nvPr>
            <p:ph type="title"/>
          </p:nvPr>
        </p:nvSpPr>
        <p:spPr>
          <a:xfrm>
            <a:off x="838200" y="68103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b="1" lang="en-US"/>
              <a:t>Specialty Areas</a:t>
            </a:r>
            <a:br>
              <a:rPr b="1" lang="en-US"/>
            </a:br>
            <a:endParaRPr/>
          </a:p>
        </p:txBody>
      </p:sp>
      <p:sp>
        <p:nvSpPr>
          <p:cNvPr id="196" name="Google Shape;196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B.S.Ed. in </a:t>
            </a:r>
            <a:r>
              <a:rPr b="1" lang="en-US"/>
              <a:t>Career and Technical Education</a:t>
            </a:r>
            <a:endParaRPr b="1"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B.S.Ed. in </a:t>
            </a:r>
            <a:r>
              <a:rPr b="1" lang="en-US"/>
              <a:t>Special Education (Early Childhood and K-12)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B.S.Ed. in </a:t>
            </a:r>
            <a:r>
              <a:rPr b="1" lang="en-US"/>
              <a:t>Physical Education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B.A./B.S. in </a:t>
            </a:r>
            <a:r>
              <a:rPr b="1" lang="en-US"/>
              <a:t>Music Education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B.A. in </a:t>
            </a:r>
            <a:r>
              <a:rPr b="1" lang="en-US"/>
              <a:t>Art Education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b="1" lang="en-US"/>
              <a:t>Teaching in Indigenous Communities (TIIC) certificate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sp>
        <p:nvSpPr>
          <p:cNvPr id="197" name="Google Shape;197;p11">
            <a:hlinkClick r:id="rId3"/>
          </p:cNvPr>
          <p:cNvSpPr/>
          <p:nvPr/>
        </p:nvSpPr>
        <p:spPr>
          <a:xfrm rot="10800000">
            <a:off x="4870460" y="6218999"/>
            <a:ext cx="7321540" cy="547752"/>
          </a:xfrm>
          <a:custGeom>
            <a:rect b="b" l="l" r="r" t="t"/>
            <a:pathLst>
              <a:path extrusionOk="0" h="887047" w="9356600">
                <a:moveTo>
                  <a:pt x="0" y="0"/>
                </a:moveTo>
                <a:lnTo>
                  <a:pt x="9356600" y="8238"/>
                </a:lnTo>
                <a:lnTo>
                  <a:pt x="8845854" y="887047"/>
                </a:lnTo>
                <a:lnTo>
                  <a:pt x="0" y="887047"/>
                </a:lnTo>
                <a:lnTo>
                  <a:pt x="0" y="0"/>
                </a:lnTo>
                <a:close/>
              </a:path>
            </a:pathLst>
          </a:custGeom>
          <a:solidFill>
            <a:srgbClr val="F1B3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11"/>
          <p:cNvSpPr/>
          <p:nvPr/>
        </p:nvSpPr>
        <p:spPr>
          <a:xfrm>
            <a:off x="12700" y="12700"/>
            <a:ext cx="7321540" cy="547752"/>
          </a:xfrm>
          <a:custGeom>
            <a:rect b="b" l="l" r="r" t="t"/>
            <a:pathLst>
              <a:path extrusionOk="0" h="887047" w="9356600">
                <a:moveTo>
                  <a:pt x="0" y="0"/>
                </a:moveTo>
                <a:lnTo>
                  <a:pt x="9356600" y="8238"/>
                </a:lnTo>
                <a:lnTo>
                  <a:pt x="8845854" y="887047"/>
                </a:lnTo>
                <a:lnTo>
                  <a:pt x="0" y="887047"/>
                </a:lnTo>
                <a:lnTo>
                  <a:pt x="0" y="0"/>
                </a:lnTo>
                <a:close/>
              </a:path>
            </a:pathLst>
          </a:custGeom>
          <a:solidFill>
            <a:srgbClr val="00336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2"/>
          <p:cNvSpPr txBox="1"/>
          <p:nvPr>
            <p:ph type="title"/>
          </p:nvPr>
        </p:nvSpPr>
        <p:spPr>
          <a:xfrm>
            <a:off x="453947" y="210660"/>
            <a:ext cx="11284105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4400"/>
              <a:buFont typeface="Play"/>
              <a:buNone/>
            </a:pPr>
            <a:r>
              <a:rPr b="1" lang="en-US">
                <a:solidFill>
                  <a:srgbClr val="0070C0"/>
                </a:solidFill>
              </a:rPr>
              <a:t>Multiple Pathways: </a:t>
            </a:r>
            <a:endParaRPr b="1">
              <a:solidFill>
                <a:srgbClr val="0070C0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4400"/>
              <a:buFont typeface="Play"/>
              <a:buNone/>
            </a:pPr>
            <a:r>
              <a:rPr b="1" lang="en-US">
                <a:solidFill>
                  <a:srgbClr val="0070C0"/>
                </a:solidFill>
              </a:rPr>
              <a:t>Choose What Fits Your Life</a:t>
            </a:r>
            <a:endParaRPr/>
          </a:p>
        </p:txBody>
      </p:sp>
      <p:sp>
        <p:nvSpPr>
          <p:cNvPr id="204" name="Google Shape;204;p12"/>
          <p:cNvSpPr txBox="1"/>
          <p:nvPr>
            <p:ph idx="1" type="body"/>
          </p:nvPr>
        </p:nvSpPr>
        <p:spPr>
          <a:xfrm>
            <a:off x="838200" y="1958910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US"/>
              <a:t> </a:t>
            </a:r>
            <a:r>
              <a:rPr b="1" lang="en-US" sz="3200"/>
              <a:t>Flagstaff Mountain Campus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b="1"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Traditional college experience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Hands‑on learning in local schools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Vibrant student life and campus community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sp>
        <p:nvSpPr>
          <p:cNvPr id="205" name="Google Shape;205;p12"/>
          <p:cNvSpPr/>
          <p:nvPr/>
        </p:nvSpPr>
        <p:spPr>
          <a:xfrm>
            <a:off x="0" y="6110868"/>
            <a:ext cx="12192000" cy="747132"/>
          </a:xfrm>
          <a:prstGeom prst="roundRect">
            <a:avLst>
              <a:gd fmla="val 16667" name="adj"/>
            </a:avLst>
          </a:prstGeom>
          <a:solidFill>
            <a:srgbClr val="0070C0"/>
          </a:solidFill>
          <a:ln cap="flat" cmpd="sng" w="19050">
            <a:solidFill>
              <a:srgbClr val="0A2D0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6" name="Google Shape;206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872016" y="6110869"/>
            <a:ext cx="2319984" cy="7867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12"/>
          <p:cNvPicPr preferRelativeResize="0"/>
          <p:nvPr/>
        </p:nvPicPr>
        <p:blipFill rotWithShape="1">
          <a:blip r:embed="rId4">
            <a:alphaModFix/>
          </a:blip>
          <a:srcRect b="0" l="7032" r="11068" t="0"/>
          <a:stretch/>
        </p:blipFill>
        <p:spPr>
          <a:xfrm>
            <a:off x="8538358" y="1411158"/>
            <a:ext cx="3653642" cy="46997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3"/>
          <p:cNvSpPr txBox="1"/>
          <p:nvPr>
            <p:ph type="title"/>
          </p:nvPr>
        </p:nvSpPr>
        <p:spPr>
          <a:xfrm>
            <a:off x="536187" y="273876"/>
            <a:ext cx="11284105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4400"/>
              <a:buFont typeface="Play"/>
              <a:buNone/>
            </a:pPr>
            <a:r>
              <a:rPr b="1" lang="en-US">
                <a:solidFill>
                  <a:srgbClr val="0070C0"/>
                </a:solidFill>
              </a:rPr>
              <a:t>Multiple Pathways: </a:t>
            </a:r>
            <a:endParaRPr b="1">
              <a:solidFill>
                <a:srgbClr val="0070C0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4400"/>
              <a:buFont typeface="Play"/>
              <a:buNone/>
            </a:pPr>
            <a:r>
              <a:rPr b="1" lang="en-US">
                <a:solidFill>
                  <a:srgbClr val="0070C0"/>
                </a:solidFill>
              </a:rPr>
              <a:t>Choose What Fits Your Life</a:t>
            </a:r>
            <a:endParaRPr/>
          </a:p>
        </p:txBody>
      </p:sp>
      <p:sp>
        <p:nvSpPr>
          <p:cNvPr id="213" name="Google Shape;213;p13"/>
          <p:cNvSpPr txBox="1"/>
          <p:nvPr>
            <p:ph idx="1" type="body"/>
          </p:nvPr>
        </p:nvSpPr>
        <p:spPr>
          <a:xfrm>
            <a:off x="417188" y="1599448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b="1" lang="en-US" sz="3200"/>
              <a:t>NAU Statewide Campuses- In Person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b="1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US"/>
              <a:t>Locations across Arizona </a:t>
            </a:r>
            <a:endParaRPr b="1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NAU North Valley (Freshman-Senior)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Yavapai/Prescott, Chandler/Mesa, Mohave, Yuma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Designed for students who want to stay close to home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Flexible scheduling for work‑school balance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sp>
        <p:nvSpPr>
          <p:cNvPr id="214" name="Google Shape;214;p13"/>
          <p:cNvSpPr/>
          <p:nvPr/>
        </p:nvSpPr>
        <p:spPr>
          <a:xfrm>
            <a:off x="0" y="6110868"/>
            <a:ext cx="12192000" cy="747132"/>
          </a:xfrm>
          <a:prstGeom prst="roundRect">
            <a:avLst>
              <a:gd fmla="val 16667" name="adj"/>
            </a:avLst>
          </a:prstGeom>
          <a:solidFill>
            <a:srgbClr val="0070C0"/>
          </a:solidFill>
          <a:ln cap="flat" cmpd="sng" w="19050">
            <a:solidFill>
              <a:srgbClr val="0A2D0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NAU Statewide (@NAUstatewide) • Facebook" id="215" name="Google Shape;215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431593" y="1509406"/>
            <a:ext cx="2545049" cy="25450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4"/>
          <p:cNvSpPr txBox="1"/>
          <p:nvPr>
            <p:ph type="title"/>
          </p:nvPr>
        </p:nvSpPr>
        <p:spPr>
          <a:xfrm>
            <a:off x="247185" y="269946"/>
            <a:ext cx="9105496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3400"/>
              <a:buFont typeface="Play"/>
              <a:buNone/>
            </a:pPr>
            <a:r>
              <a:rPr b="1" lang="en-US" sz="3400">
                <a:solidFill>
                  <a:srgbClr val="0070C0"/>
                </a:solidFill>
              </a:rPr>
              <a:t>Multiple Pathways: </a:t>
            </a:r>
            <a:endParaRPr b="1" sz="3400">
              <a:solidFill>
                <a:srgbClr val="0070C0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3400"/>
              <a:buFont typeface="Play"/>
              <a:buNone/>
            </a:pPr>
            <a:r>
              <a:rPr b="1" lang="en-US" sz="3400">
                <a:solidFill>
                  <a:srgbClr val="0070C0"/>
                </a:solidFill>
              </a:rPr>
              <a:t>Choose What Fits Your Life</a:t>
            </a:r>
            <a:endParaRPr/>
          </a:p>
        </p:txBody>
      </p:sp>
      <p:sp>
        <p:nvSpPr>
          <p:cNvPr id="221" name="Google Shape;221;p14"/>
          <p:cNvSpPr txBox="1"/>
          <p:nvPr>
            <p:ph idx="1" type="body"/>
          </p:nvPr>
        </p:nvSpPr>
        <p:spPr>
          <a:xfrm>
            <a:off x="838200" y="1825625"/>
            <a:ext cx="5393361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US"/>
              <a:t> NAU Online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Fully online degree options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Ideal for students needing maximum flexibility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Same NAU faculty, same quality, same degree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pic>
        <p:nvPicPr>
          <p:cNvPr descr="College of Education | Northern Arizona ..." id="222" name="Google Shape;222;p14"/>
          <p:cNvPicPr preferRelativeResize="0"/>
          <p:nvPr/>
        </p:nvPicPr>
        <p:blipFill rotWithShape="1">
          <a:blip r:embed="rId3">
            <a:alphaModFix/>
          </a:blip>
          <a:srcRect b="2" l="20499" r="23502" t="0"/>
          <a:stretch/>
        </p:blipFill>
        <p:spPr>
          <a:xfrm>
            <a:off x="6374920" y="1360448"/>
            <a:ext cx="5122238" cy="4520303"/>
          </a:xfrm>
          <a:custGeom>
            <a:rect b="b" l="l" r="r" t="t"/>
            <a:pathLst>
              <a:path extrusionOk="0" h="2663168" w="2663168">
                <a:moveTo>
                  <a:pt x="1331584" y="0"/>
                </a:moveTo>
                <a:cubicBezTo>
                  <a:pt x="2066998" y="0"/>
                  <a:pt x="2663168" y="596170"/>
                  <a:pt x="2663168" y="1331584"/>
                </a:cubicBezTo>
                <a:cubicBezTo>
                  <a:pt x="2663168" y="2066998"/>
                  <a:pt x="2066998" y="2663168"/>
                  <a:pt x="1331584" y="2663168"/>
                </a:cubicBezTo>
                <a:cubicBezTo>
                  <a:pt x="596170" y="2663168"/>
                  <a:pt x="0" y="2066998"/>
                  <a:pt x="0" y="1331584"/>
                </a:cubicBezTo>
                <a:cubicBezTo>
                  <a:pt x="0" y="596170"/>
                  <a:pt x="596170" y="0"/>
                  <a:pt x="1331584" y="0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223" name="Google Shape;223;p14"/>
          <p:cNvSpPr/>
          <p:nvPr/>
        </p:nvSpPr>
        <p:spPr>
          <a:xfrm>
            <a:off x="0" y="6110868"/>
            <a:ext cx="12192000" cy="747132"/>
          </a:xfrm>
          <a:prstGeom prst="roundRect">
            <a:avLst>
              <a:gd fmla="val 16667" name="adj"/>
            </a:avLst>
          </a:prstGeom>
          <a:solidFill>
            <a:srgbClr val="0070C0"/>
          </a:solidFill>
          <a:ln cap="flat" cmpd="sng" w="19050">
            <a:solidFill>
              <a:srgbClr val="0A2D0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4" name="Google Shape;224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943696" y="6071258"/>
            <a:ext cx="2319984" cy="7867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5"/>
          <p:cNvSpPr/>
          <p:nvPr/>
        </p:nvSpPr>
        <p:spPr>
          <a:xfrm>
            <a:off x="0" y="0"/>
            <a:ext cx="12191999" cy="685736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15"/>
          <p:cNvSpPr txBox="1"/>
          <p:nvPr>
            <p:ph type="title"/>
          </p:nvPr>
        </p:nvSpPr>
        <p:spPr>
          <a:xfrm>
            <a:off x="401444" y="321891"/>
            <a:ext cx="10066122" cy="12984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Play"/>
              <a:buNone/>
            </a:pPr>
            <a:r>
              <a:rPr b="1" lang="en-US" sz="4100"/>
              <a:t>Benefits of Becoming a Lumberjack</a:t>
            </a:r>
            <a:br>
              <a:rPr b="1" lang="en-US" sz="4100"/>
            </a:br>
            <a:endParaRPr sz="4100"/>
          </a:p>
        </p:txBody>
      </p:sp>
      <p:sp>
        <p:nvSpPr>
          <p:cNvPr id="231" name="Google Shape;231;p15"/>
          <p:cNvSpPr/>
          <p:nvPr/>
        </p:nvSpPr>
        <p:spPr>
          <a:xfrm rot="10800000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15"/>
          <p:cNvSpPr/>
          <p:nvPr/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39700" rotWithShape="0" algn="t" dir="5400000" dist="127000">
              <a:srgbClr val="000000">
                <a:alpha val="1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15"/>
          <p:cNvSpPr txBox="1"/>
          <p:nvPr>
            <p:ph idx="1" type="body"/>
          </p:nvPr>
        </p:nvSpPr>
        <p:spPr>
          <a:xfrm>
            <a:off x="401444" y="2403440"/>
            <a:ext cx="4863375" cy="406763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lnSpcReduction="1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Strong sense of community and belonging</a:t>
            </a:r>
            <a:endParaRPr sz="2400"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Supportive faculty who know your name</a:t>
            </a:r>
            <a:endParaRPr sz="2400"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b="1" i="1" lang="en-US" sz="2400"/>
              <a:t>Access to scholarships and financial aid (more information this afternoon)</a:t>
            </a:r>
            <a:endParaRPr b="1" i="1" sz="2400"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Career‑ready preparation with real classroom experience</a:t>
            </a:r>
            <a:endParaRPr sz="2400"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A network of educators across Arizona</a:t>
            </a:r>
            <a:endParaRPr sz="2400"/>
          </a:p>
          <a:p>
            <a:pPr indent="-101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</p:txBody>
      </p:sp>
      <p:pic>
        <p:nvPicPr>
          <p:cNvPr descr="A group of people posing for a photo&#10;&#10;AI-generated content may be incorrect." id="234" name="Google Shape;234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02226" y="2484255"/>
            <a:ext cx="4968888" cy="3714244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15"/>
          <p:cNvSpPr/>
          <p:nvPr/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16"/>
          <p:cNvSpPr txBox="1"/>
          <p:nvPr>
            <p:ph type="title"/>
          </p:nvPr>
        </p:nvSpPr>
        <p:spPr>
          <a:xfrm>
            <a:off x="33150" y="466150"/>
            <a:ext cx="12125700" cy="1481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4800"/>
              <a:buFont typeface="Play"/>
              <a:buNone/>
            </a:pPr>
            <a:r>
              <a:rPr b="1" i="1" lang="en-US" sz="4800">
                <a:solidFill>
                  <a:srgbClr val="0070C0"/>
                </a:solidFill>
              </a:rPr>
              <a:t>Access to Scholarships and Financial Aid </a:t>
            </a:r>
            <a:br>
              <a:rPr b="1" i="1" lang="en-US" sz="4800"/>
            </a:br>
            <a:r>
              <a:rPr i="1" lang="en-US" sz="3200"/>
              <a:t>(more information this afternoon)</a:t>
            </a:r>
            <a:br>
              <a:rPr i="1" lang="en-US" sz="3200"/>
            </a:br>
            <a:endParaRPr sz="3200"/>
          </a:p>
        </p:txBody>
      </p:sp>
      <p:sp>
        <p:nvSpPr>
          <p:cNvPr id="242" name="Google Shape;242;p16"/>
          <p:cNvSpPr/>
          <p:nvPr/>
        </p:nvSpPr>
        <p:spPr>
          <a:xfrm>
            <a:off x="643278" y="2372868"/>
            <a:ext cx="3255095" cy="18288"/>
          </a:xfrm>
          <a:custGeom>
            <a:rect b="b" l="l" r="r" t="t"/>
            <a:pathLst>
              <a:path extrusionOk="0" fill="none" h="18288" w="3255095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extrusionOk="0" h="18288" w="3255095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cap="rnd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16"/>
          <p:cNvSpPr txBox="1"/>
          <p:nvPr>
            <p:ph idx="1" type="body"/>
          </p:nvPr>
        </p:nvSpPr>
        <p:spPr>
          <a:xfrm>
            <a:off x="254621" y="2637040"/>
            <a:ext cx="5982630" cy="35478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540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</a:pPr>
            <a:r>
              <a:rPr lang="en-US" sz="4000"/>
              <a:t>Arizona Teacher’s Academy (ATA)</a:t>
            </a:r>
            <a:endParaRPr/>
          </a:p>
          <a:p>
            <a:pPr indent="-2540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</a:pPr>
            <a:r>
              <a:rPr lang="en-US" sz="4000"/>
              <a:t>Access2Excellence</a:t>
            </a:r>
            <a:endParaRPr/>
          </a:p>
          <a:p>
            <a:pPr indent="-2540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</a:pPr>
            <a:r>
              <a:rPr lang="en-US" sz="4000"/>
              <a:t>Scholarship Opportunities</a:t>
            </a:r>
            <a:endParaRPr/>
          </a:p>
          <a:p>
            <a:pPr indent="-889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t/>
            </a:r>
            <a:endParaRPr sz="2200"/>
          </a:p>
        </p:txBody>
      </p:sp>
      <p:pic>
        <p:nvPicPr>
          <p:cNvPr descr="Home page - Arizona Teachers Academy" id="244" name="Google Shape;244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46622" y="2598011"/>
            <a:ext cx="4904992" cy="31935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8"/>
          <p:cNvSpPr/>
          <p:nvPr/>
        </p:nvSpPr>
        <p:spPr>
          <a:xfrm>
            <a:off x="0" y="24362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18"/>
          <p:cNvSpPr txBox="1"/>
          <p:nvPr>
            <p:ph type="title"/>
          </p:nvPr>
        </p:nvSpPr>
        <p:spPr>
          <a:xfrm>
            <a:off x="463677" y="0"/>
            <a:ext cx="6448500" cy="1481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5000"/>
              <a:buFont typeface="Play"/>
              <a:buNone/>
            </a:pPr>
            <a:r>
              <a:rPr b="1" lang="en-US" sz="5000">
                <a:solidFill>
                  <a:srgbClr val="0070C0"/>
                </a:solidFill>
              </a:rPr>
              <a:t>Resume Builders</a:t>
            </a:r>
            <a:endParaRPr/>
          </a:p>
        </p:txBody>
      </p:sp>
      <p:sp>
        <p:nvSpPr>
          <p:cNvPr id="251" name="Google Shape;251;p18"/>
          <p:cNvSpPr/>
          <p:nvPr/>
        </p:nvSpPr>
        <p:spPr>
          <a:xfrm>
            <a:off x="643278" y="2372868"/>
            <a:ext cx="3255095" cy="18288"/>
          </a:xfrm>
          <a:custGeom>
            <a:rect b="b" l="l" r="r" t="t"/>
            <a:pathLst>
              <a:path extrusionOk="0" fill="none" h="18288" w="3255095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extrusionOk="0" h="18288" w="3255095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cap="rnd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18"/>
          <p:cNvSpPr txBox="1"/>
          <p:nvPr>
            <p:ph idx="1" type="body"/>
          </p:nvPr>
        </p:nvSpPr>
        <p:spPr>
          <a:xfrm>
            <a:off x="318702" y="2352561"/>
            <a:ext cx="6316274" cy="35478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pPr>
            <a:r>
              <a:rPr lang="en-US" sz="3600"/>
              <a:t>Dual Enroll- English Courses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pPr>
            <a:r>
              <a:rPr lang="en-US" sz="3600"/>
              <a:t>CPR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pPr>
            <a:r>
              <a:rPr lang="en-US" sz="3600"/>
              <a:t>Find a position working with children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pPr>
            <a:r>
              <a:rPr lang="en-US" sz="3600"/>
              <a:t>Apply for your Fingerprint Clearance Card (18 years)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pPr>
            <a:r>
              <a:rPr lang="en-US" sz="3600"/>
              <a:t>Ask questions</a:t>
            </a:r>
            <a:endParaRPr/>
          </a:p>
        </p:txBody>
      </p:sp>
      <p:pic>
        <p:nvPicPr>
          <p:cNvPr descr="Lumberjack Spirit | NAU" id="253" name="Google Shape;253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55586" y="2252200"/>
            <a:ext cx="4147813" cy="27601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19"/>
          <p:cNvSpPr/>
          <p:nvPr/>
        </p:nvSpPr>
        <p:spPr>
          <a:xfrm>
            <a:off x="0" y="0"/>
            <a:ext cx="12191999" cy="685736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19"/>
          <p:cNvSpPr txBox="1"/>
          <p:nvPr>
            <p:ph type="title"/>
          </p:nvPr>
        </p:nvSpPr>
        <p:spPr>
          <a:xfrm>
            <a:off x="417925" y="143300"/>
            <a:ext cx="10823400" cy="1300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4400"/>
              <a:buFont typeface="Play"/>
              <a:buNone/>
            </a:pPr>
            <a:r>
              <a:rPr b="1" lang="en-US">
                <a:solidFill>
                  <a:srgbClr val="0070C0"/>
                </a:solidFill>
              </a:rPr>
              <a:t>Your Next Steps to Becoming a Teacher</a:t>
            </a:r>
            <a:endParaRPr>
              <a:solidFill>
                <a:srgbClr val="0070C0"/>
              </a:solidFill>
            </a:endParaRPr>
          </a:p>
        </p:txBody>
      </p:sp>
      <p:sp>
        <p:nvSpPr>
          <p:cNvPr id="260" name="Google Shape;260;p19"/>
          <p:cNvSpPr/>
          <p:nvPr/>
        </p:nvSpPr>
        <p:spPr>
          <a:xfrm rot="10800000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p19"/>
          <p:cNvSpPr/>
          <p:nvPr/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39700" rotWithShape="0" algn="t" dir="5400000" dist="127000">
              <a:srgbClr val="000000">
                <a:alpha val="1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Use #NAUgrad in your posts ..." id="262" name="Google Shape;262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7320" y="2887193"/>
            <a:ext cx="4756847" cy="2575138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19"/>
          <p:cNvSpPr txBox="1"/>
          <p:nvPr>
            <p:ph idx="1" type="body"/>
          </p:nvPr>
        </p:nvSpPr>
        <p:spPr>
          <a:xfrm>
            <a:off x="5627670" y="2551571"/>
            <a:ext cx="5991300" cy="391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lnSpcReduction="1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200"/>
              <a:t>Choose your degree pathway</a:t>
            </a:r>
            <a:endParaRPr sz="3200"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200"/>
              <a:t>Apply to NAU</a:t>
            </a:r>
            <a:endParaRPr sz="3200"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200"/>
              <a:t>Start coursework + field experiences</a:t>
            </a:r>
            <a:endParaRPr sz="3200"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200"/>
              <a:t>Complete student teaching</a:t>
            </a:r>
            <a:endParaRPr sz="3200"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200"/>
              <a:t>Graduate and become certified to teach in Arizona</a:t>
            </a:r>
            <a:endParaRPr sz="3200"/>
          </a:p>
          <a:p>
            <a:pPr indent="-101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</p:txBody>
      </p:sp>
      <p:sp>
        <p:nvSpPr>
          <p:cNvPr id="264" name="Google Shape;264;p19"/>
          <p:cNvSpPr/>
          <p:nvPr/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20"/>
          <p:cNvSpPr/>
          <p:nvPr/>
        </p:nvSpPr>
        <p:spPr>
          <a:xfrm>
            <a:off x="0" y="0"/>
            <a:ext cx="12191999" cy="685736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20"/>
          <p:cNvSpPr txBox="1"/>
          <p:nvPr>
            <p:ph type="title"/>
          </p:nvPr>
        </p:nvSpPr>
        <p:spPr>
          <a:xfrm>
            <a:off x="206400" y="204200"/>
            <a:ext cx="11779200" cy="1298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Play"/>
              <a:buNone/>
            </a:pPr>
            <a:r>
              <a:rPr b="1" lang="en-US" sz="4100"/>
              <a:t>Teaching changes lives — including your own.</a:t>
            </a:r>
            <a:r>
              <a:rPr lang="en-US" sz="4100"/>
              <a:t> </a:t>
            </a:r>
            <a:endParaRPr/>
          </a:p>
        </p:txBody>
      </p:sp>
      <p:sp>
        <p:nvSpPr>
          <p:cNvPr id="271" name="Google Shape;271;p20"/>
          <p:cNvSpPr/>
          <p:nvPr/>
        </p:nvSpPr>
        <p:spPr>
          <a:xfrm rot="10800000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20"/>
          <p:cNvSpPr/>
          <p:nvPr/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39700" rotWithShape="0" algn="t" dir="5400000" dist="127000">
              <a:srgbClr val="000000">
                <a:alpha val="1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20"/>
          <p:cNvSpPr txBox="1"/>
          <p:nvPr>
            <p:ph idx="1" type="body"/>
          </p:nvPr>
        </p:nvSpPr>
        <p:spPr>
          <a:xfrm>
            <a:off x="643228" y="2389218"/>
            <a:ext cx="4530898" cy="36394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NAU gives you the pathway, the support, and the community to make it happen.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Become a Lumberjack. Become a teacher. Shape the future.</a:t>
            </a:r>
            <a:endParaRPr/>
          </a:p>
        </p:txBody>
      </p:sp>
      <p:pic>
        <p:nvPicPr>
          <p:cNvPr descr="College of Education | Mentor future ..." id="274" name="Google Shape;274;p20"/>
          <p:cNvPicPr preferRelativeResize="0"/>
          <p:nvPr/>
        </p:nvPicPr>
        <p:blipFill rotWithShape="1">
          <a:blip r:embed="rId3">
            <a:alphaModFix/>
          </a:blip>
          <a:srcRect b="-2" l="0" r="7724" t="0"/>
          <a:stretch/>
        </p:blipFill>
        <p:spPr>
          <a:xfrm>
            <a:off x="5911532" y="2484255"/>
            <a:ext cx="5150277" cy="3714244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20"/>
          <p:cNvSpPr/>
          <p:nvPr/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43C64"/>
        </a:solidFill>
      </p:bgPr>
    </p:bg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21"/>
          <p:cNvSpPr txBox="1"/>
          <p:nvPr/>
        </p:nvSpPr>
        <p:spPr>
          <a:xfrm>
            <a:off x="236784" y="2347948"/>
            <a:ext cx="5240400" cy="2501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Dr. Ali Conant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Teaching and Learning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Associate Teaching Professor</a:t>
            </a:r>
            <a:endParaRPr b="1" sz="2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 u="sng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Alison.conant@nau.edu</a:t>
            </a:r>
            <a:endParaRPr b="1" sz="2800" u="sng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00" u="sng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239-281-3699</a:t>
            </a:r>
            <a:endParaRPr b="1" sz="2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p21"/>
          <p:cNvSpPr/>
          <p:nvPr/>
        </p:nvSpPr>
        <p:spPr>
          <a:xfrm>
            <a:off x="0" y="0"/>
            <a:ext cx="7315200" cy="900361"/>
          </a:xfrm>
          <a:custGeom>
            <a:rect b="b" l="l" r="r" t="t"/>
            <a:pathLst>
              <a:path extrusionOk="0" h="887047" w="9356600">
                <a:moveTo>
                  <a:pt x="0" y="0"/>
                </a:moveTo>
                <a:lnTo>
                  <a:pt x="9356600" y="8238"/>
                </a:lnTo>
                <a:lnTo>
                  <a:pt x="8845854" y="887047"/>
                </a:lnTo>
                <a:lnTo>
                  <a:pt x="0" y="887047"/>
                </a:lnTo>
                <a:lnTo>
                  <a:pt x="0" y="0"/>
                </a:lnTo>
                <a:close/>
              </a:path>
            </a:pathLst>
          </a:custGeom>
          <a:solidFill>
            <a:srgbClr val="F1B3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p21"/>
          <p:cNvSpPr txBox="1"/>
          <p:nvPr/>
        </p:nvSpPr>
        <p:spPr>
          <a:xfrm>
            <a:off x="420292" y="266932"/>
            <a:ext cx="5943600" cy="684803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Contact Us!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84" name="Google Shape;284;p21"/>
          <p:cNvCxnSpPr/>
          <p:nvPr/>
        </p:nvCxnSpPr>
        <p:spPr>
          <a:xfrm>
            <a:off x="5695162" y="1385586"/>
            <a:ext cx="0" cy="2453876"/>
          </a:xfrm>
          <a:prstGeom prst="straightConnector1">
            <a:avLst/>
          </a:prstGeom>
          <a:noFill/>
          <a:ln cap="flat" cmpd="sng" w="762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5" name="Google Shape;285;p21"/>
          <p:cNvSpPr txBox="1"/>
          <p:nvPr/>
        </p:nvSpPr>
        <p:spPr>
          <a:xfrm>
            <a:off x="6363892" y="2347950"/>
            <a:ext cx="5390497" cy="21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Maureen Fray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Director   |  University Advising</a:t>
            </a:r>
            <a:br>
              <a:rPr b="1"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en-US" sz="2800" u="sng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Maureen.Fray@nau.edu</a:t>
            </a:r>
            <a:endParaRPr b="1" sz="2800" u="sng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928-523-8143</a:t>
            </a:r>
            <a:endParaRPr b="1" sz="2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86" name="Google Shape;286;p21"/>
          <p:cNvCxnSpPr/>
          <p:nvPr/>
        </p:nvCxnSpPr>
        <p:spPr>
          <a:xfrm>
            <a:off x="5695162" y="3839462"/>
            <a:ext cx="0" cy="2453876"/>
          </a:xfrm>
          <a:prstGeom prst="straightConnector1">
            <a:avLst/>
          </a:prstGeom>
          <a:noFill/>
          <a:ln cap="flat" cmpd="sng" w="762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22"/>
          <p:cNvSpPr/>
          <p:nvPr/>
        </p:nvSpPr>
        <p:spPr>
          <a:xfrm>
            <a:off x="0" y="0"/>
            <a:ext cx="12191999" cy="685736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2" name="Google Shape;292;p22"/>
          <p:cNvSpPr txBox="1"/>
          <p:nvPr>
            <p:ph type="title"/>
          </p:nvPr>
        </p:nvSpPr>
        <p:spPr>
          <a:xfrm>
            <a:off x="1056582" y="2205823"/>
            <a:ext cx="4036334" cy="23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Play"/>
              <a:buNone/>
            </a:pPr>
            <a:r>
              <a:rPr lang="en-US" sz="54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Today’s Schedule for TARIAT</a:t>
            </a:r>
            <a:endParaRPr/>
          </a:p>
        </p:txBody>
      </p:sp>
      <p:grpSp>
        <p:nvGrpSpPr>
          <p:cNvPr id="293" name="Google Shape;293;p22"/>
          <p:cNvGrpSpPr/>
          <p:nvPr/>
        </p:nvGrpSpPr>
        <p:grpSpPr>
          <a:xfrm>
            <a:off x="0" y="2984992"/>
            <a:ext cx="731521" cy="673460"/>
            <a:chOff x="3940602" y="308034"/>
            <a:chExt cx="2116791" cy="3428999"/>
          </a:xfrm>
        </p:grpSpPr>
        <p:sp>
          <p:nvSpPr>
            <p:cNvPr id="294" name="Google Shape;294;p22"/>
            <p:cNvSpPr/>
            <p:nvPr/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5" name="Google Shape;295;p22"/>
            <p:cNvSpPr/>
            <p:nvPr/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" name="Google Shape;296;p22"/>
            <p:cNvSpPr/>
            <p:nvPr/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97" name="Google Shape;297;p22"/>
          <p:cNvSpPr/>
          <p:nvPr/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" name="Google Shape;298;p22"/>
          <p:cNvSpPr/>
          <p:nvPr/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39700" rotWithShape="0" algn="t" dir="5400000" dist="127000">
              <a:srgbClr val="000000">
                <a:alpha val="1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white and blue text on a white background&#10;&#10;AI-generated content may be incorrect." id="299" name="Google Shape;299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07907" y="666728"/>
            <a:ext cx="5165170" cy="54657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3d7f2fc3d90_0_0"/>
          <p:cNvSpPr txBox="1"/>
          <p:nvPr>
            <p:ph idx="1" type="body"/>
          </p:nvPr>
        </p:nvSpPr>
        <p:spPr>
          <a:xfrm>
            <a:off x="127250" y="311750"/>
            <a:ext cx="6189900" cy="5766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852"/>
              <a:buNone/>
            </a:pPr>
            <a:r>
              <a:rPr lang="en-US" sz="2400"/>
              <a:t>Exciting Center Activities Ahead!</a:t>
            </a:r>
            <a:endParaRPr sz="2400"/>
          </a:p>
          <a:p>
            <a:pPr indent="0" lvl="0" marL="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852"/>
              <a:buNone/>
            </a:pPr>
            <a:r>
              <a:t/>
            </a:r>
            <a:endParaRPr sz="2400"/>
          </a:p>
          <a:p>
            <a:pPr indent="0" lvl="0" marL="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852"/>
              <a:buNone/>
            </a:pPr>
            <a:r>
              <a:rPr lang="en-US" sz="2400"/>
              <a:t>Choose 3 </a:t>
            </a:r>
            <a:endParaRPr sz="2400"/>
          </a:p>
          <a:p>
            <a:pPr indent="0" lvl="0" marL="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852"/>
              <a:buNone/>
            </a:pPr>
            <a:r>
              <a:t/>
            </a:r>
            <a:endParaRPr sz="2400"/>
          </a:p>
          <a:p>
            <a:pPr indent="0" lvl="0" marL="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852"/>
              <a:buNone/>
            </a:pPr>
            <a:r>
              <a:rPr lang="en-US" sz="2400"/>
              <a:t>25 minute rotations</a:t>
            </a:r>
            <a:endParaRPr sz="2400"/>
          </a:p>
          <a:p>
            <a:pPr indent="0" lvl="0" marL="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852"/>
              <a:buNone/>
            </a:pPr>
            <a:r>
              <a:t/>
            </a:r>
            <a:endParaRPr sz="2400"/>
          </a:p>
          <a:p>
            <a:pPr indent="0" lvl="0" marL="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852"/>
              <a:buNone/>
            </a:pPr>
            <a:r>
              <a:rPr lang="en-US" sz="2400"/>
              <a:t>Meet in 190 </a:t>
            </a:r>
            <a:endParaRPr sz="2400"/>
          </a:p>
          <a:p>
            <a:pPr indent="0" lvl="0" marL="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852"/>
              <a:buNone/>
            </a:pPr>
            <a:r>
              <a:t/>
            </a:r>
            <a:endParaRPr sz="2400"/>
          </a:p>
          <a:p>
            <a:pPr indent="0" lvl="0" marL="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852"/>
              <a:buNone/>
            </a:pPr>
            <a:r>
              <a:rPr lang="en-US" sz="2400">
                <a:highlight>
                  <a:srgbClr val="FFFF00"/>
                </a:highlight>
              </a:rPr>
              <a:t>Special Note: Station 8- is in Room 190</a:t>
            </a:r>
            <a:endParaRPr sz="2400">
              <a:highlight>
                <a:srgbClr val="FFFF00"/>
              </a:highlight>
            </a:endParaRPr>
          </a:p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852"/>
              <a:buNone/>
            </a:pPr>
            <a:r>
              <a:rPr b="1" lang="en-US" sz="2400" u="sng">
                <a:highlight>
                  <a:srgbClr val="FFFFFF"/>
                </a:highlight>
              </a:rPr>
              <a:t>Home Away From Home</a:t>
            </a:r>
            <a:endParaRPr b="1" sz="2400" u="sng"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852"/>
              <a:buNone/>
            </a:pPr>
            <a:r>
              <a:rPr lang="en-US" sz="2400">
                <a:highlight>
                  <a:srgbClr val="FFFFFF"/>
                </a:highlight>
              </a:rPr>
              <a:t>This presentation will focus on the transition from high school to college and the importance of belonging in this new environment. </a:t>
            </a:r>
            <a:endParaRPr sz="2400"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52"/>
              <a:buFont typeface="Arial"/>
              <a:buNone/>
            </a:pPr>
            <a:r>
              <a:t/>
            </a:r>
            <a:endParaRPr sz="2170"/>
          </a:p>
        </p:txBody>
      </p:sp>
      <p:sp>
        <p:nvSpPr>
          <p:cNvPr id="306" name="Google Shape;306;g3d7f2fc3d90_0_0"/>
          <p:cNvSpPr/>
          <p:nvPr/>
        </p:nvSpPr>
        <p:spPr>
          <a:xfrm>
            <a:off x="-60900" y="6040768"/>
            <a:ext cx="12192000" cy="747000"/>
          </a:xfrm>
          <a:prstGeom prst="roundRect">
            <a:avLst>
              <a:gd fmla="val 16667" name="adj"/>
            </a:avLst>
          </a:prstGeom>
          <a:solidFill>
            <a:srgbClr val="0070C0"/>
          </a:solidFill>
          <a:ln cap="flat" cmpd="sng" w="19050">
            <a:solidFill>
              <a:srgbClr val="0A2D0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7" name="Google Shape;307;g3d7f2fc3d90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811125" y="6078750"/>
            <a:ext cx="2319975" cy="671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g3d7f2fc3d90_0_0" title="Screenshot 2026-03-22 at 8.06.12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17075" y="152413"/>
            <a:ext cx="4927265" cy="57359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96B24"/>
      </a:accent1>
      <a:accent2>
        <a:srgbClr val="4EA72E"/>
      </a:accent2>
      <a:accent3>
        <a:srgbClr val="156082"/>
      </a:accent3>
      <a:accent4>
        <a:srgbClr val="0F9ED5"/>
      </a:accent4>
      <a:accent5>
        <a:srgbClr val="A02B93"/>
      </a:accent5>
      <a:accent6>
        <a:srgbClr val="E97132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2026-03-08T00:48:30Z</dcterms:created>
  <dc:creator>Ali Conant</dc:creator>
</cp:coreProperties>
</file>