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0" r:id="rId3"/>
    <p:sldId id="628" r:id="rId4"/>
    <p:sldId id="630" r:id="rId5"/>
    <p:sldId id="257" r:id="rId6"/>
    <p:sldId id="258" r:id="rId7"/>
    <p:sldId id="259" r:id="rId8"/>
    <p:sldId id="260" r:id="rId9"/>
    <p:sldId id="261" r:id="rId10"/>
    <p:sldId id="272" r:id="rId11"/>
    <p:sldId id="262" r:id="rId12"/>
    <p:sldId id="263" r:id="rId13"/>
    <p:sldId id="273" r:id="rId14"/>
    <p:sldId id="264" r:id="rId15"/>
    <p:sldId id="265" r:id="rId16"/>
    <p:sldId id="266" r:id="rId17"/>
    <p:sldId id="267" r:id="rId18"/>
    <p:sldId id="629" r:id="rId19"/>
    <p:sldId id="268" r:id="rId20"/>
  </p:sldIdLst>
  <p:sldSz cx="12192000" cy="6858000"/>
  <p:notesSz cx="7023100" cy="9309100"/>
  <p:embeddedFontLst>
    <p:embeddedFont>
      <p:font typeface="Microsoft YaHei" panose="020B0503020204020204" pitchFamily="34" charset="-122"/>
      <p:regular r:id="rId22"/>
      <p:bold r:id="rId23"/>
    </p:embeddedFont>
    <p:embeddedFont>
      <p:font typeface="Montserrat" panose="00000500000000000000" pitchFamily="2" charset="0"/>
      <p:regular r:id="rId24"/>
      <p:bold r:id="rId25"/>
      <p:italic r:id="rId26"/>
      <p:boldItalic r:id="rId27"/>
    </p:embeddedFont>
    <p:embeddedFont>
      <p:font typeface="Open Sans" panose="020B060603050402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566" autoAdjust="0"/>
  </p:normalViewPr>
  <p:slideViewPr>
    <p:cSldViewPr snapToGrid="0" snapToObjects="1">
      <p:cViewPr varScale="1">
        <p:scale>
          <a:sx n="57" d="100"/>
          <a:sy n="57" d="100"/>
        </p:scale>
        <p:origin x="84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95E4EB61-5263-48D3-BD13-7ED07B11F8FB}" type="datetimeFigureOut"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869A8874-B13C-43F6-B4C5-B28F9E5B8DA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1811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3237">
              <a:defRPr/>
            </a:pPr>
            <a:r>
              <a:rPr lang="en-US" sz="1600" b="1" dirty="0"/>
              <a:t>The opinions, findings, conclusions, and recommendations expressed in this material are those of the author and do not reflect the position or policies of the National Science Foundation.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06C531-1A53-4C0F-A64A-311BBD171C9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260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A8874-B13C-43F6-B4C5-B28F9E5B8DA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662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A8874-B13C-43F6-B4C5-B28F9E5B8DA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894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620260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A8874-B13C-43F6-B4C5-B28F9E5B8DA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60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A8874-B13C-43F6-B4C5-B28F9E5B8DA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2966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mariontech-my.sharepoint.com/personal/culverc_mtc_edu/Documents/Microsoft%20Copilot%20Chat%20Files/MTC%20ATE%20Cyber%20Grant%20Year%20Two%20Evaluation%20Report_Final%20(7.24.26).pdf" TargetMode="External"/><Relationship Id="rId5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4" Type="http://schemas.openxmlformats.org/officeDocument/2006/relationships/image" Target="../media/image1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hyperlink" Target="https://mariontech-my.sharepoint.com/personal/culverc_mtc_edu/Documents/Microsoft%20Copilot%20Chat%20Files/MTC%20ATE%20Cyber%20Grant%20Year%20Two%20Evaluation%20Report_Final%20(7.24.26).pdf" TargetMode="External"/><Relationship Id="rId4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4" Type="http://schemas.openxmlformats.org/officeDocument/2006/relationships/image" Target="../media/image3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sv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svg"/><Relationship Id="rId4" Type="http://schemas.openxmlformats.org/officeDocument/2006/relationships/image" Target="../media/image43.svg"/><Relationship Id="rId9" Type="http://schemas.openxmlformats.org/officeDocument/2006/relationships/image" Target="../media/image48.png"/><Relationship Id="rId14" Type="http://schemas.openxmlformats.org/officeDocument/2006/relationships/image" Target="../media/image5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sv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hyperlink" Target="https://mariontech-my.sharepoint.com/personal/culverc_mtc_edu/Documents/Microsoft%20Copilot%20Chat%20Files/MTC%20ATE%20Cyber%20Grant%20Year%20Two%20Evaluation%20Report_Final%20(7.24.26).pdf" TargetMode="External"/><Relationship Id="rId10" Type="http://schemas.openxmlformats.org/officeDocument/2006/relationships/image" Target="../media/image61.svg"/><Relationship Id="rId4" Type="http://schemas.openxmlformats.org/officeDocument/2006/relationships/image" Target="../media/image55.svg"/><Relationship Id="rId9" Type="http://schemas.openxmlformats.org/officeDocument/2006/relationships/image" Target="../media/image60.png"/><Relationship Id="rId14" Type="http://schemas.openxmlformats.org/officeDocument/2006/relationships/image" Target="../media/image65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5" Type="http://schemas.openxmlformats.org/officeDocument/2006/relationships/image" Target="../media/image68.png"/><Relationship Id="rId4" Type="http://schemas.openxmlformats.org/officeDocument/2006/relationships/image" Target="../media/image6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4" Type="http://schemas.openxmlformats.org/officeDocument/2006/relationships/image" Target="../media/image7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sv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svg"/><Relationship Id="rId11" Type="http://schemas.openxmlformats.org/officeDocument/2006/relationships/hyperlink" Target="https://mariontech-my.sharepoint.com/personal/culverc_mtc_edu/_layouts/15/Doc.aspx?sourcedoc=%7B3A6C76A1-90EB-4D03-A9BB-EC4A65F302CF%7D&amp;file=ACTE%20Postsecondary%20CTE%20Summit%202026%20-%20Session%20Proposal.docx&amp;action=default&amp;mobileredirect=true" TargetMode="External"/><Relationship Id="rId5" Type="http://schemas.openxmlformats.org/officeDocument/2006/relationships/image" Target="../media/image77.png"/><Relationship Id="rId10" Type="http://schemas.openxmlformats.org/officeDocument/2006/relationships/image" Target="../media/image81.svg"/><Relationship Id="rId4" Type="http://schemas.openxmlformats.org/officeDocument/2006/relationships/image" Target="../media/image76.svg"/><Relationship Id="rId9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3D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ench by a lake">
            <a:extLst>
              <a:ext uri="{FF2B5EF4-FFF2-40B4-BE49-F238E27FC236}">
                <a16:creationId xmlns:a16="http://schemas.microsoft.com/office/drawing/2014/main" id="{AECF6DFD-E576-BC42-D66A-4FACF3864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146" y="0"/>
            <a:ext cx="12330292" cy="68383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2808" y="427399"/>
            <a:ext cx="10996875" cy="17543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3800" b="1" i="0" dirty="0">
                <a:solidFill>
                  <a:srgbClr val="FFFFFF"/>
                </a:solidFill>
                <a:latin typeface="Montserrat"/>
              </a:rPr>
              <a:t>Meeting Students Where They Are: Outreach Strategies That Strengthen Rural Cybersecurity Pathways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33350" y="4246003"/>
            <a:ext cx="6524222" cy="43088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800" b="0" i="0" dirty="0">
                <a:solidFill>
                  <a:srgbClr val="B8DDE8"/>
                </a:solidFill>
                <a:latin typeface="Open Sans"/>
              </a:rPr>
              <a:t>ACTE Post</a:t>
            </a:r>
            <a:r>
              <a:rPr lang="en-US" sz="2800" dirty="0">
                <a:solidFill>
                  <a:srgbClr val="B8DDE8"/>
                </a:solidFill>
                <a:latin typeface="Open Sans"/>
              </a:rPr>
              <a:t>s</a:t>
            </a:r>
            <a:r>
              <a:rPr sz="2800" b="0" i="0" dirty="0">
                <a:solidFill>
                  <a:srgbClr val="B8DDE8"/>
                </a:solidFill>
                <a:latin typeface="Open Sans"/>
              </a:rPr>
              <a:t>econdary </a:t>
            </a:r>
            <a:r>
              <a:rPr lang="en-US" sz="2800" b="0" i="0">
                <a:solidFill>
                  <a:srgbClr val="B8DDE8"/>
                </a:solidFill>
                <a:latin typeface="Open Sans"/>
              </a:rPr>
              <a:t>CTE </a:t>
            </a:r>
            <a:r>
              <a:rPr sz="2800" b="0" i="0">
                <a:solidFill>
                  <a:srgbClr val="B8DDE8"/>
                </a:solidFill>
                <a:latin typeface="Open Sans"/>
              </a:rPr>
              <a:t>Summit</a:t>
            </a:r>
            <a:r>
              <a:rPr lang="en-US" sz="2800" b="0" i="0">
                <a:solidFill>
                  <a:srgbClr val="B8DDE8"/>
                </a:solidFill>
                <a:latin typeface="Open Sans"/>
              </a:rPr>
              <a:t> </a:t>
            </a:r>
            <a:r>
              <a:rPr lang="en-US" sz="2800" b="0" i="0" dirty="0">
                <a:solidFill>
                  <a:srgbClr val="B8DDE8"/>
                </a:solidFill>
                <a:latin typeface="Open Sans"/>
              </a:rPr>
              <a:t>2026</a:t>
            </a:r>
            <a:endParaRPr sz="2800" b="0" i="0" dirty="0">
              <a:solidFill>
                <a:srgbClr val="B8DDE8"/>
              </a:solidFill>
              <a:latin typeface="Open San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188" y="6163562"/>
            <a:ext cx="3000821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 dirty="0">
                <a:solidFill>
                  <a:srgbClr val="B8DDE8"/>
                </a:solidFill>
                <a:latin typeface="Open Sans"/>
              </a:rPr>
              <a:t>Marion Technical College | NSF-ATE Project #2350280</a:t>
            </a:r>
          </a:p>
        </p:txBody>
      </p:sp>
      <p:pic>
        <p:nvPicPr>
          <p:cNvPr id="2" name="Picture 2" descr="MTC Logo">
            <a:extLst>
              <a:ext uri="{FF2B5EF4-FFF2-40B4-BE49-F238E27FC236}">
                <a16:creationId xmlns:a16="http://schemas.microsoft.com/office/drawing/2014/main" id="{51782D61-DE6F-BC68-82BB-56A30F890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445" y="5823283"/>
            <a:ext cx="1400005" cy="760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EE021-648F-9D75-4D23-46825E5EE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935" y="1081174"/>
            <a:ext cx="8229600" cy="1143000"/>
          </a:xfrm>
        </p:spPr>
        <p:txBody>
          <a:bodyPr/>
          <a:lstStyle/>
          <a:p>
            <a:r>
              <a:rPr lang="en-US" b="1" dirty="0"/>
              <a:t>Who are we?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3192D-72EA-7B03-FC34-81E592E63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39" y="2266368"/>
            <a:ext cx="10704786" cy="3870158"/>
          </a:xfrm>
        </p:spPr>
        <p:txBody>
          <a:bodyPr/>
          <a:lstStyle/>
          <a:p>
            <a:r>
              <a:rPr lang="en-US" dirty="0"/>
              <a:t>Christy Culver, Professor/Assistant Program Administrator for Business and Information Technologies @ MTC, PI NSF ATE Cybersecurity Grant</a:t>
            </a:r>
          </a:p>
          <a:p>
            <a:r>
              <a:rPr lang="en-US" dirty="0"/>
              <a:t>Ks Ku, Assistant Professor, Information Technologies @ MTC, Co-PI NSF ATE Cybersecurity Grant</a:t>
            </a:r>
          </a:p>
          <a:p>
            <a:r>
              <a:rPr lang="en-US" dirty="0"/>
              <a:t>Tola Francis-Sanusi, CPSN Coordinator @ MTC, </a:t>
            </a:r>
            <a:br>
              <a:rPr lang="en-US" dirty="0"/>
            </a:br>
            <a:r>
              <a:rPr lang="en-US" dirty="0"/>
              <a:t>Career Pathway Support Networks - Central Region </a:t>
            </a:r>
          </a:p>
        </p:txBody>
      </p:sp>
    </p:spTree>
    <p:extLst>
      <p:ext uri="{BB962C8B-B14F-4D97-AF65-F5344CB8AC3E}">
        <p14:creationId xmlns:p14="http://schemas.microsoft.com/office/powerpoint/2010/main" val="107505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>
            <a:spLocks noGrp="1"/>
          </p:cNvSpPr>
          <p:nvPr>
            <p:ph type="sldNum" sz="quarter" idx="2"/>
          </p:nvPr>
        </p:nvSpPr>
        <p:spPr>
          <a:xfrm>
            <a:off x="8762863" y="8865377"/>
            <a:ext cx="368574" cy="38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53585F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1pPr>
            <a:lvl2pPr marL="0" marR="0" indent="228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mtClean="0"/>
              <a:pPr/>
              <a:t>3</a:t>
            </a:fld>
            <a:endParaRPr/>
          </a:p>
        </p:txBody>
      </p:sp>
      <p:sp>
        <p:nvSpPr>
          <p:cNvPr id="52" name="Shape 52"/>
          <p:cNvSpPr/>
          <p:nvPr/>
        </p:nvSpPr>
        <p:spPr>
          <a:xfrm>
            <a:off x="543079" y="516631"/>
            <a:ext cx="7913004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l">
              <a:defRPr b="1">
                <a:solidFill>
                  <a:schemeClr val="accent1">
                    <a:hueOff val="47394"/>
                    <a:satOff val="-25753"/>
                    <a:lumOff val="-754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2400" dirty="0">
                <a:solidFill>
                  <a:srgbClr val="0077C8"/>
                </a:solidFill>
              </a:rPr>
              <a:t>Brief</a:t>
            </a:r>
            <a:r>
              <a:rPr sz="3600" dirty="0"/>
              <a:t> </a:t>
            </a:r>
            <a:r>
              <a:rPr sz="2400" dirty="0">
                <a:solidFill>
                  <a:srgbClr val="0077C8"/>
                </a:solidFill>
              </a:rPr>
              <a:t>History</a:t>
            </a:r>
          </a:p>
        </p:txBody>
      </p:sp>
      <p:sp>
        <p:nvSpPr>
          <p:cNvPr id="53" name="Shape 53"/>
          <p:cNvSpPr/>
          <p:nvPr/>
        </p:nvSpPr>
        <p:spPr>
          <a:xfrm>
            <a:off x="543079" y="1453187"/>
            <a:ext cx="6399909" cy="3733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marR="321457">
              <a:lnSpc>
                <a:spcPct val="150000"/>
              </a:lnSpc>
              <a:defRPr sz="28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400" b="1" dirty="0">
                <a:solidFill>
                  <a:srgbClr val="0077C8"/>
                </a:solidFill>
                <a:latin typeface="Arial"/>
                <a:cs typeface="Arial"/>
                <a:sym typeface="Arial"/>
              </a:rPr>
              <a:t>Marion Technical College</a:t>
            </a:r>
            <a:r>
              <a:rPr lang="en-US" sz="2400" b="1" dirty="0">
                <a:solidFill>
                  <a:srgbClr val="0077C8"/>
                </a:solidFill>
                <a:latin typeface="Arial"/>
                <a:cs typeface="Arial"/>
                <a:sym typeface="Arial"/>
              </a:rPr>
              <a:t>, Marion, Ohio</a:t>
            </a:r>
            <a:endParaRPr sz="2400" b="1" dirty="0">
              <a:solidFill>
                <a:srgbClr val="0077C8"/>
              </a:solidFill>
              <a:latin typeface="Arial"/>
              <a:cs typeface="Arial"/>
              <a:sym typeface="Arial"/>
            </a:endParaRPr>
          </a:p>
          <a:p>
            <a:pPr marL="182308" marR="321457" indent="-182308" defTabSz="321457">
              <a:lnSpc>
                <a:spcPct val="150000"/>
              </a:lnSpc>
              <a:buClr>
                <a:schemeClr val="accent1">
                  <a:satOff val="-3355"/>
                  <a:lumOff val="26614"/>
                </a:schemeClr>
              </a:buClr>
              <a:buSzPct val="150000"/>
              <a:buChar char="•"/>
              <a:defRPr sz="21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Founded in 1970 as Marion County Technical Institute</a:t>
            </a:r>
          </a:p>
          <a:p>
            <a:pPr marL="182308" marR="321457" indent="-182308" defTabSz="321457">
              <a:lnSpc>
                <a:spcPct val="150000"/>
              </a:lnSpc>
              <a:buClr>
                <a:schemeClr val="accent1">
                  <a:satOff val="-3355"/>
                  <a:lumOff val="26614"/>
                </a:schemeClr>
              </a:buClr>
              <a:buSzPct val="150000"/>
              <a:buChar char="•"/>
              <a:defRPr sz="21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1972 - Name change to Marion Technical College</a:t>
            </a:r>
          </a:p>
          <a:p>
            <a:pPr marL="182308" marR="321457" indent="-182308" defTabSz="321457">
              <a:lnSpc>
                <a:spcPct val="150000"/>
              </a:lnSpc>
              <a:buClr>
                <a:schemeClr val="accent1">
                  <a:satOff val="-3355"/>
                  <a:lumOff val="26614"/>
                </a:schemeClr>
              </a:buClr>
              <a:buSzPct val="150000"/>
              <a:buChar char="•"/>
              <a:defRPr sz="21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One of 2</a:t>
            </a:r>
            <a:r>
              <a:rPr lang="en-US"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2</a:t>
            </a: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 public two-year colleges in Ohio</a:t>
            </a:r>
          </a:p>
          <a:p>
            <a:pPr marL="182308" marR="321457" indent="-182308" defTabSz="321457">
              <a:lnSpc>
                <a:spcPct val="150000"/>
              </a:lnSpc>
              <a:buClr>
                <a:schemeClr val="accent1">
                  <a:satOff val="-3355"/>
                  <a:lumOff val="26614"/>
                </a:schemeClr>
              </a:buClr>
              <a:buSzPct val="150000"/>
              <a:buChar char="•"/>
              <a:defRPr sz="2100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2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/>
              </a:rPr>
              <a:t>180 acre campus co-located with The Ohio State University at Marion 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5F5A3C2-0F47-C3B8-3B05-975D6D7DD875}"/>
              </a:ext>
            </a:extLst>
          </p:cNvPr>
          <p:cNvSpPr/>
          <p:nvPr/>
        </p:nvSpPr>
        <p:spPr>
          <a:xfrm>
            <a:off x="543079" y="1172206"/>
            <a:ext cx="571500" cy="19050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61709A-7702-8BBE-B3D4-7D04BD5379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1762" y="865263"/>
            <a:ext cx="4396464" cy="46758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/>
          </p:cNvSpPr>
          <p:nvPr>
            <p:ph type="sldNum" sz="quarter" idx="2"/>
          </p:nvPr>
        </p:nvSpPr>
        <p:spPr>
          <a:xfrm>
            <a:off x="8754791" y="8865379"/>
            <a:ext cx="384721" cy="3797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354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1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1" b="0" i="0" u="none" strike="noStrike" cap="none" spc="0" normalizeH="0" baseline="0">
                <a:ln>
                  <a:noFill/>
                </a:ln>
                <a:solidFill>
                  <a:srgbClr val="53585F"/>
                </a:solidFill>
                <a:effectLst/>
                <a:uFillTx/>
                <a:latin typeface="Helvetica"/>
                <a:ea typeface="Helvetica"/>
                <a:cs typeface="Helvetica"/>
                <a:sym typeface="Helvetica"/>
              </a:defRPr>
            </a:lvl1pPr>
            <a:lvl2pPr marL="0" marR="0" indent="228589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176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765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354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2941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530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119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706" algn="ctr" defTabSz="58417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en-US" smtClean="0"/>
              <a:pPr/>
              <a:t>4</a:t>
            </a:fld>
            <a:endParaRPr/>
          </a:p>
        </p:txBody>
      </p:sp>
      <p:sp>
        <p:nvSpPr>
          <p:cNvPr id="61" name="Shape 61"/>
          <p:cNvSpPr/>
          <p:nvPr/>
        </p:nvSpPr>
        <p:spPr>
          <a:xfrm>
            <a:off x="1990809" y="3114033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Average class size</a:t>
            </a:r>
          </a:p>
        </p:txBody>
      </p:sp>
      <p:sp>
        <p:nvSpPr>
          <p:cNvPr id="62" name="Shape 62"/>
          <p:cNvSpPr/>
          <p:nvPr/>
        </p:nvSpPr>
        <p:spPr>
          <a:xfrm>
            <a:off x="1990809" y="264579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>
                <a:solidFill>
                  <a:srgbClr val="0077C8"/>
                </a:solidFill>
              </a:rPr>
              <a:t>24</a:t>
            </a:r>
          </a:p>
        </p:txBody>
      </p:sp>
      <p:sp>
        <p:nvSpPr>
          <p:cNvPr id="63" name="Shape 63"/>
          <p:cNvSpPr/>
          <p:nvPr/>
        </p:nvSpPr>
        <p:spPr>
          <a:xfrm>
            <a:off x="1990809" y="4042720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Average lab size</a:t>
            </a:r>
          </a:p>
        </p:txBody>
      </p:sp>
      <p:sp>
        <p:nvSpPr>
          <p:cNvPr id="64" name="Shape 64"/>
          <p:cNvSpPr/>
          <p:nvPr/>
        </p:nvSpPr>
        <p:spPr>
          <a:xfrm>
            <a:off x="1990809" y="3574477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>
                <a:solidFill>
                  <a:srgbClr val="0077C8"/>
                </a:solidFill>
              </a:rPr>
              <a:t>17</a:t>
            </a:r>
          </a:p>
        </p:txBody>
      </p:sp>
      <p:sp>
        <p:nvSpPr>
          <p:cNvPr id="65" name="Shape 65"/>
          <p:cNvSpPr/>
          <p:nvPr/>
        </p:nvSpPr>
        <p:spPr>
          <a:xfrm>
            <a:off x="1990809" y="4907872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Students</a:t>
            </a:r>
          </a:p>
        </p:txBody>
      </p:sp>
      <p:sp>
        <p:nvSpPr>
          <p:cNvPr id="66" name="Shape 66"/>
          <p:cNvSpPr/>
          <p:nvPr/>
        </p:nvSpPr>
        <p:spPr>
          <a:xfrm>
            <a:off x="1990809" y="443963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200" dirty="0">
                <a:solidFill>
                  <a:srgbClr val="0077C8"/>
                </a:solidFill>
              </a:rPr>
              <a:t>4100</a:t>
            </a:r>
            <a:endParaRPr sz="3200" dirty="0">
              <a:solidFill>
                <a:srgbClr val="0077C8"/>
              </a:solidFill>
            </a:endParaRPr>
          </a:p>
        </p:txBody>
      </p:sp>
      <p:sp>
        <p:nvSpPr>
          <p:cNvPr id="67" name="Shape 67"/>
          <p:cNvSpPr/>
          <p:nvPr/>
        </p:nvSpPr>
        <p:spPr>
          <a:xfrm>
            <a:off x="1990809" y="1872934"/>
            <a:ext cx="1385193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2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>
                <a:solidFill>
                  <a:srgbClr val="0077C8"/>
                </a:solidFill>
              </a:rPr>
              <a:t>Classroom</a:t>
            </a:r>
          </a:p>
        </p:txBody>
      </p:sp>
      <p:sp>
        <p:nvSpPr>
          <p:cNvPr id="68" name="Shape 68"/>
          <p:cNvSpPr/>
          <p:nvPr/>
        </p:nvSpPr>
        <p:spPr>
          <a:xfrm>
            <a:off x="3848184" y="3114033"/>
            <a:ext cx="1565314" cy="379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000" dirty="0"/>
              <a:t>Associate d</a:t>
            </a:r>
            <a:r>
              <a:rPr sz="1000" dirty="0"/>
              <a:t>egree programs</a:t>
            </a:r>
          </a:p>
        </p:txBody>
      </p:sp>
      <p:sp>
        <p:nvSpPr>
          <p:cNvPr id="69" name="Shape 69"/>
          <p:cNvSpPr/>
          <p:nvPr/>
        </p:nvSpPr>
        <p:spPr>
          <a:xfrm>
            <a:off x="3848184" y="264579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200" dirty="0">
                <a:solidFill>
                  <a:srgbClr val="0077C8"/>
                </a:solidFill>
              </a:rPr>
              <a:t>32</a:t>
            </a:r>
            <a:endParaRPr sz="3200" dirty="0">
              <a:solidFill>
                <a:srgbClr val="0077C8"/>
              </a:solidFill>
            </a:endParaRPr>
          </a:p>
        </p:txBody>
      </p:sp>
      <p:sp>
        <p:nvSpPr>
          <p:cNvPr id="70" name="Shape 70"/>
          <p:cNvSpPr/>
          <p:nvPr/>
        </p:nvSpPr>
        <p:spPr>
          <a:xfrm>
            <a:off x="3848184" y="4042720"/>
            <a:ext cx="1565314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1000" dirty="0"/>
              <a:t>Academic departments</a:t>
            </a:r>
            <a:endParaRPr sz="1000" dirty="0"/>
          </a:p>
        </p:txBody>
      </p:sp>
      <p:sp>
        <p:nvSpPr>
          <p:cNvPr id="71" name="Shape 71"/>
          <p:cNvSpPr/>
          <p:nvPr/>
        </p:nvSpPr>
        <p:spPr>
          <a:xfrm>
            <a:off x="3848184" y="3574477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200" dirty="0">
                <a:solidFill>
                  <a:srgbClr val="0077C8"/>
                </a:solidFill>
              </a:rPr>
              <a:t>6</a:t>
            </a:r>
            <a:endParaRPr sz="3200" dirty="0">
              <a:solidFill>
                <a:srgbClr val="0077C8"/>
              </a:solidFill>
            </a:endParaRPr>
          </a:p>
        </p:txBody>
      </p:sp>
      <p:sp>
        <p:nvSpPr>
          <p:cNvPr id="72" name="Shape 72"/>
          <p:cNvSpPr/>
          <p:nvPr/>
        </p:nvSpPr>
        <p:spPr>
          <a:xfrm>
            <a:off x="3848184" y="4907872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 dirty="0"/>
              <a:t>Certificates</a:t>
            </a:r>
          </a:p>
        </p:txBody>
      </p:sp>
      <p:sp>
        <p:nvSpPr>
          <p:cNvPr id="73" name="Shape 73"/>
          <p:cNvSpPr/>
          <p:nvPr/>
        </p:nvSpPr>
        <p:spPr>
          <a:xfrm>
            <a:off x="3848184" y="443963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200" dirty="0">
                <a:solidFill>
                  <a:srgbClr val="0077C8"/>
                </a:solidFill>
              </a:rPr>
              <a:t>21</a:t>
            </a:r>
            <a:endParaRPr sz="3200" dirty="0">
              <a:solidFill>
                <a:srgbClr val="0077C8"/>
              </a:solidFill>
            </a:endParaRPr>
          </a:p>
        </p:txBody>
      </p:sp>
      <p:sp>
        <p:nvSpPr>
          <p:cNvPr id="74" name="Shape 74"/>
          <p:cNvSpPr/>
          <p:nvPr/>
        </p:nvSpPr>
        <p:spPr>
          <a:xfrm>
            <a:off x="3848184" y="1872934"/>
            <a:ext cx="1385193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2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>
                <a:solidFill>
                  <a:srgbClr val="0077C8"/>
                </a:solidFill>
              </a:rPr>
              <a:t>Degrees</a:t>
            </a:r>
          </a:p>
        </p:txBody>
      </p:sp>
      <p:sp>
        <p:nvSpPr>
          <p:cNvPr id="75" name="Shape 75"/>
          <p:cNvSpPr/>
          <p:nvPr/>
        </p:nvSpPr>
        <p:spPr>
          <a:xfrm>
            <a:off x="5705559" y="3114034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per credit hour</a:t>
            </a:r>
          </a:p>
        </p:txBody>
      </p:sp>
      <p:sp>
        <p:nvSpPr>
          <p:cNvPr id="76" name="Shape 76"/>
          <p:cNvSpPr/>
          <p:nvPr/>
        </p:nvSpPr>
        <p:spPr>
          <a:xfrm>
            <a:off x="5705559" y="264579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>
                <a:solidFill>
                  <a:srgbClr val="0077C8"/>
                </a:solidFill>
              </a:rPr>
              <a:t>$</a:t>
            </a:r>
            <a:r>
              <a:rPr lang="en-US" sz="3200" dirty="0">
                <a:solidFill>
                  <a:srgbClr val="0077C8"/>
                </a:solidFill>
              </a:rPr>
              <a:t>225</a:t>
            </a:r>
          </a:p>
        </p:txBody>
      </p:sp>
      <p:sp>
        <p:nvSpPr>
          <p:cNvPr id="77" name="Shape 77"/>
          <p:cNvSpPr/>
          <p:nvPr/>
        </p:nvSpPr>
        <p:spPr>
          <a:xfrm>
            <a:off x="5705559" y="4042720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12 credit hours</a:t>
            </a:r>
          </a:p>
        </p:txBody>
      </p:sp>
      <p:sp>
        <p:nvSpPr>
          <p:cNvPr id="78" name="Shape 78"/>
          <p:cNvSpPr/>
          <p:nvPr/>
        </p:nvSpPr>
        <p:spPr>
          <a:xfrm>
            <a:off x="5705559" y="3574477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>
                <a:solidFill>
                  <a:srgbClr val="0077C8"/>
                </a:solidFill>
              </a:rPr>
              <a:t>$</a:t>
            </a:r>
            <a:r>
              <a:rPr lang="en-US" sz="3200" dirty="0">
                <a:solidFill>
                  <a:srgbClr val="0077C8"/>
                </a:solidFill>
              </a:rPr>
              <a:t>2,700</a:t>
            </a:r>
          </a:p>
        </p:txBody>
      </p:sp>
      <p:sp>
        <p:nvSpPr>
          <p:cNvPr id="79" name="Shape 79"/>
          <p:cNvSpPr/>
          <p:nvPr/>
        </p:nvSpPr>
        <p:spPr>
          <a:xfrm>
            <a:off x="5705559" y="4907872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 dirty="0"/>
              <a:t>13-1</a:t>
            </a:r>
            <a:r>
              <a:rPr lang="en-US" sz="1000" dirty="0"/>
              <a:t>8</a:t>
            </a:r>
            <a:r>
              <a:rPr sz="1000" dirty="0"/>
              <a:t> credit hours</a:t>
            </a:r>
          </a:p>
        </p:txBody>
      </p:sp>
      <p:sp>
        <p:nvSpPr>
          <p:cNvPr id="80" name="Shape 80"/>
          <p:cNvSpPr/>
          <p:nvPr/>
        </p:nvSpPr>
        <p:spPr>
          <a:xfrm>
            <a:off x="5705559" y="4439629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>
                <a:solidFill>
                  <a:srgbClr val="0077C8"/>
                </a:solidFill>
              </a:rPr>
              <a:t>$2,</a:t>
            </a:r>
            <a:r>
              <a:rPr lang="en-US" sz="3200" dirty="0">
                <a:solidFill>
                  <a:srgbClr val="0077C8"/>
                </a:solidFill>
              </a:rPr>
              <a:t>925</a:t>
            </a:r>
            <a:endParaRPr sz="3200" dirty="0">
              <a:solidFill>
                <a:srgbClr val="0077C8"/>
              </a:solidFill>
            </a:endParaRPr>
          </a:p>
        </p:txBody>
      </p:sp>
      <p:sp>
        <p:nvSpPr>
          <p:cNvPr id="81" name="Shape 81"/>
          <p:cNvSpPr/>
          <p:nvPr/>
        </p:nvSpPr>
        <p:spPr>
          <a:xfrm>
            <a:off x="5705559" y="1872934"/>
            <a:ext cx="1385193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2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>
                <a:solidFill>
                  <a:srgbClr val="0077C8"/>
                </a:solidFill>
              </a:rPr>
              <a:t>Cost</a:t>
            </a:r>
          </a:p>
        </p:txBody>
      </p:sp>
      <p:sp>
        <p:nvSpPr>
          <p:cNvPr id="82" name="Shape 82"/>
          <p:cNvSpPr/>
          <p:nvPr/>
        </p:nvSpPr>
        <p:spPr>
          <a:xfrm>
            <a:off x="7562934" y="3114033"/>
            <a:ext cx="1385193" cy="226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1400" b="1">
                <a:solidFill>
                  <a:srgbClr val="53585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000"/>
              <a:t>receive and use aid</a:t>
            </a:r>
          </a:p>
        </p:txBody>
      </p:sp>
      <p:sp>
        <p:nvSpPr>
          <p:cNvPr id="83" name="Shape 83"/>
          <p:cNvSpPr/>
          <p:nvPr/>
        </p:nvSpPr>
        <p:spPr>
          <a:xfrm>
            <a:off x="7562934" y="2645790"/>
            <a:ext cx="1385193" cy="5645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45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3200" dirty="0">
                <a:solidFill>
                  <a:srgbClr val="0077C8"/>
                </a:solidFill>
              </a:rPr>
              <a:t>90%</a:t>
            </a:r>
          </a:p>
        </p:txBody>
      </p:sp>
      <p:sp>
        <p:nvSpPr>
          <p:cNvPr id="84" name="Shape 84"/>
          <p:cNvSpPr/>
          <p:nvPr/>
        </p:nvSpPr>
        <p:spPr>
          <a:xfrm>
            <a:off x="7562934" y="3846642"/>
            <a:ext cx="1385193" cy="1149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/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00" dirty="0">
                <a:solidFill>
                  <a:srgbClr val="0077C8"/>
                </a:solidFill>
              </a:rPr>
              <a:t>FAFSA</a:t>
            </a: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 sz="1000" dirty="0">
              <a:solidFill>
                <a:srgbClr val="0077C8"/>
              </a:solidFill>
            </a:endParaRP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00" dirty="0">
                <a:solidFill>
                  <a:srgbClr val="0077C8"/>
                </a:solidFill>
              </a:rPr>
              <a:t>GRANTS</a:t>
            </a: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 sz="1000" dirty="0">
              <a:solidFill>
                <a:srgbClr val="0077C8"/>
              </a:solidFill>
            </a:endParaRP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00" dirty="0">
                <a:solidFill>
                  <a:srgbClr val="0077C8"/>
                </a:solidFill>
              </a:rPr>
              <a:t>SCHOLARSHIPS</a:t>
            </a: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endParaRPr sz="1000" dirty="0">
              <a:solidFill>
                <a:srgbClr val="0077C8"/>
              </a:solidFill>
            </a:endParaRPr>
          </a:p>
          <a:p>
            <a:pPr defTabSz="321440">
              <a:defRPr sz="1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00" dirty="0">
                <a:solidFill>
                  <a:srgbClr val="0077C8"/>
                </a:solidFill>
              </a:rPr>
              <a:t>LOANS</a:t>
            </a:r>
          </a:p>
        </p:txBody>
      </p:sp>
      <p:sp>
        <p:nvSpPr>
          <p:cNvPr id="85" name="Shape 85"/>
          <p:cNvSpPr/>
          <p:nvPr/>
        </p:nvSpPr>
        <p:spPr>
          <a:xfrm>
            <a:off x="7446046" y="1872934"/>
            <a:ext cx="1618969" cy="349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35719" tIns="35719" rIns="35719" bIns="35719">
            <a:spAutoFit/>
          </a:bodyPr>
          <a:lstStyle>
            <a:lvl1pPr defTabSz="457200">
              <a:defRPr sz="2400" b="1">
                <a:solidFill>
                  <a:schemeClr val="accent1">
                    <a:satOff val="-3355"/>
                    <a:lumOff val="26614"/>
                  </a:schemeClr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sz="1800" dirty="0">
                <a:solidFill>
                  <a:srgbClr val="0077C8"/>
                </a:solidFill>
              </a:rPr>
              <a:t>Financial Aid</a:t>
            </a:r>
          </a:p>
        </p:txBody>
      </p:sp>
      <p:sp>
        <p:nvSpPr>
          <p:cNvPr id="86" name="Shape 86"/>
          <p:cNvSpPr/>
          <p:nvPr/>
        </p:nvSpPr>
        <p:spPr>
          <a:xfrm>
            <a:off x="1900748" y="2314040"/>
            <a:ext cx="1565314" cy="1"/>
          </a:xfrm>
          <a:prstGeom prst="line">
            <a:avLst/>
          </a:prstGeom>
          <a:ln w="50800">
            <a:solidFill>
              <a:srgbClr val="006298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87" name="Shape 87"/>
          <p:cNvSpPr/>
          <p:nvPr/>
        </p:nvSpPr>
        <p:spPr>
          <a:xfrm>
            <a:off x="1900748" y="3520805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88" name="Shape 88"/>
          <p:cNvSpPr/>
          <p:nvPr/>
        </p:nvSpPr>
        <p:spPr>
          <a:xfrm>
            <a:off x="3758123" y="2314040"/>
            <a:ext cx="1565314" cy="1"/>
          </a:xfrm>
          <a:prstGeom prst="line">
            <a:avLst/>
          </a:prstGeom>
          <a:ln w="50800">
            <a:solidFill>
              <a:srgbClr val="006298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89" name="Shape 89"/>
          <p:cNvSpPr/>
          <p:nvPr/>
        </p:nvSpPr>
        <p:spPr>
          <a:xfrm>
            <a:off x="3758123" y="3520805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0" name="Shape 90"/>
          <p:cNvSpPr/>
          <p:nvPr/>
        </p:nvSpPr>
        <p:spPr>
          <a:xfrm>
            <a:off x="5615498" y="2314040"/>
            <a:ext cx="1565314" cy="1"/>
          </a:xfrm>
          <a:prstGeom prst="line">
            <a:avLst/>
          </a:prstGeom>
          <a:ln w="50800">
            <a:solidFill>
              <a:srgbClr val="006298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1" name="Shape 91"/>
          <p:cNvSpPr/>
          <p:nvPr/>
        </p:nvSpPr>
        <p:spPr>
          <a:xfrm>
            <a:off x="5615498" y="3520805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7472873" y="2314040"/>
            <a:ext cx="1565314" cy="1"/>
          </a:xfrm>
          <a:prstGeom prst="line">
            <a:avLst/>
          </a:prstGeom>
          <a:ln w="50800">
            <a:solidFill>
              <a:srgbClr val="006298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3" name="Shape 93"/>
          <p:cNvSpPr/>
          <p:nvPr/>
        </p:nvSpPr>
        <p:spPr>
          <a:xfrm>
            <a:off x="7472873" y="3520805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4" name="Shape 94"/>
          <p:cNvSpPr/>
          <p:nvPr/>
        </p:nvSpPr>
        <p:spPr>
          <a:xfrm>
            <a:off x="2046779" y="4362521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 sz="1687"/>
          </a:p>
        </p:txBody>
      </p:sp>
      <p:sp>
        <p:nvSpPr>
          <p:cNvPr id="95" name="Shape 95"/>
          <p:cNvSpPr/>
          <p:nvPr/>
        </p:nvSpPr>
        <p:spPr>
          <a:xfrm>
            <a:off x="3758123" y="4362521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5615498" y="4362521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7472873" y="4085574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7472873" y="4655029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sp>
        <p:nvSpPr>
          <p:cNvPr id="99" name="Shape 99"/>
          <p:cNvSpPr/>
          <p:nvPr/>
        </p:nvSpPr>
        <p:spPr>
          <a:xfrm>
            <a:off x="7472873" y="4362394"/>
            <a:ext cx="1565314" cy="1"/>
          </a:xfrm>
          <a:prstGeom prst="line">
            <a:avLst/>
          </a:prstGeom>
          <a:ln w="12700">
            <a:solidFill>
              <a:srgbClr val="53585F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400"/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0BBF1C-D613-4C89-A9E8-606069C213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29" r="23490" b="61378"/>
          <a:stretch/>
        </p:blipFill>
        <p:spPr>
          <a:xfrm>
            <a:off x="1118078" y="1031219"/>
            <a:ext cx="2730106" cy="49660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020067"/>
            <a:ext cx="533400" cy="28575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140023"/>
            <a:ext cx="10683358" cy="5186660"/>
          </a:xfrm>
          <a:prstGeom prst="roundRect">
            <a:avLst>
              <a:gd name="adj" fmla="val 183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3795" y="1680864"/>
            <a:ext cx="7342137" cy="455414"/>
          </a:xfrm>
          <a:prstGeom prst="roundRect">
            <a:avLst>
              <a:gd name="adj" fmla="val 16732"/>
            </a:avLst>
          </a:prstGeom>
          <a:solidFill>
            <a:srgbClr val="F4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65720" y="1784746"/>
            <a:ext cx="247649" cy="24764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25400">
            <a:solidFill>
              <a:srgbClr val="1A5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03795" y="2220069"/>
            <a:ext cx="7342137" cy="455414"/>
          </a:xfrm>
          <a:prstGeom prst="roundRect">
            <a:avLst>
              <a:gd name="adj" fmla="val 16732"/>
            </a:avLst>
          </a:prstGeom>
          <a:solidFill>
            <a:srgbClr val="F4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65720" y="2323951"/>
            <a:ext cx="247649" cy="24764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25400">
            <a:solidFill>
              <a:srgbClr val="1A5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603795" y="2759273"/>
            <a:ext cx="7342137" cy="455414"/>
          </a:xfrm>
          <a:prstGeom prst="roundRect">
            <a:avLst>
              <a:gd name="adj" fmla="val 16732"/>
            </a:avLst>
          </a:prstGeom>
          <a:solidFill>
            <a:srgbClr val="F4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65720" y="2863155"/>
            <a:ext cx="247649" cy="24764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25400">
            <a:solidFill>
              <a:srgbClr val="1A5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03795" y="3298477"/>
            <a:ext cx="7342137" cy="455414"/>
          </a:xfrm>
          <a:prstGeom prst="roundRect">
            <a:avLst>
              <a:gd name="adj" fmla="val 16732"/>
            </a:avLst>
          </a:prstGeom>
          <a:solidFill>
            <a:srgbClr val="F4F8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65720" y="3402359"/>
            <a:ext cx="247649" cy="247649"/>
          </a:xfrm>
          <a:prstGeom prst="roundRect">
            <a:avLst>
              <a:gd name="adj" fmla="val 15384"/>
            </a:avLst>
          </a:prstGeom>
          <a:solidFill>
            <a:srgbClr val="FFFFFF"/>
          </a:solidFill>
          <a:ln w="25400">
            <a:solidFill>
              <a:srgbClr val="1A5F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80990" y="285742"/>
            <a:ext cx="3364704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400" b="1" i="0" dirty="0">
                <a:solidFill>
                  <a:srgbClr val="0D3D52"/>
                </a:solidFill>
                <a:latin typeface="Montserrat"/>
              </a:rPr>
              <a:t>Who Is in the Room?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990" y="735936"/>
            <a:ext cx="1150956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1A5F7A"/>
                </a:solidFill>
                <a:latin typeface="Montserrat"/>
              </a:rPr>
              <a:t>Surface shared challenges before introducing solutions — a live poll sets the tone for peer-driven dialogue.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3691" y="1332276"/>
            <a:ext cx="764306" cy="230830"/>
          </a:xfrm>
          <a:prstGeom prst="rect">
            <a:avLst/>
          </a:prstGeom>
          <a:solidFill>
            <a:srgbClr val="1A5F7A"/>
          </a:solidFill>
        </p:spPr>
        <p:txBody>
          <a:bodyPr wrap="none" lIns="99057" tIns="38099" rIns="99057" bIns="38099">
            <a:spAutoFit/>
          </a:bodyPr>
          <a:lstStyle/>
          <a:p>
            <a:pPr algn="l"/>
            <a:r>
              <a:rPr sz="1000" b="1" i="0" dirty="0">
                <a:solidFill>
                  <a:srgbClr val="FFFFFF"/>
                </a:solidFill>
                <a:latin typeface="Montserrat"/>
              </a:rPr>
              <a:t>Live Poll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68013" y="1351325"/>
            <a:ext cx="1429879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1C2B35"/>
                </a:solidFill>
                <a:latin typeface="Open Sans"/>
              </a:rPr>
              <a:t>Select all that apply: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7642" y="1796161"/>
            <a:ext cx="4405202" cy="2095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39" b="0" i="0" dirty="0">
                <a:solidFill>
                  <a:srgbClr val="1C2B35"/>
                </a:solidFill>
                <a:latin typeface="Open Sans"/>
              </a:rPr>
              <a:t>My institution serves rural or geographically isolated students.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7642" y="2335352"/>
            <a:ext cx="5270765" cy="2095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39" b="0" i="0" dirty="0">
                <a:solidFill>
                  <a:srgbClr val="1C2B35"/>
                </a:solidFill>
                <a:latin typeface="Open Sans"/>
              </a:rPr>
              <a:t>We struggle to reach students before they make post-secondary decisions.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7642" y="2874543"/>
            <a:ext cx="3421919" cy="2095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39" b="0" i="0" dirty="0">
                <a:solidFill>
                  <a:srgbClr val="1C2B35"/>
                </a:solidFill>
                <a:latin typeface="Open Sans"/>
              </a:rPr>
              <a:t>We lack dedicated outreach or recruitment staff.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7642" y="3413734"/>
            <a:ext cx="5847459" cy="2095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39" b="0" i="0" dirty="0">
                <a:solidFill>
                  <a:srgbClr val="1C2B35"/>
                </a:solidFill>
                <a:latin typeface="Open Sans"/>
              </a:rPr>
              <a:t>We want to expand cybersecurity or STEM pathways but aren't sure where to start.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0990" y="6503626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740905" y="6503626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577686"/>
                </a:solidFill>
                <a:latin typeface="Open Sans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023044"/>
            <a:ext cx="5423876" cy="388390"/>
          </a:xfrm>
          <a:prstGeom prst="roundRect">
            <a:avLst>
              <a:gd name="adj" fmla="val 16666"/>
            </a:avLst>
          </a:prstGeom>
          <a:solidFill>
            <a:srgbClr val="D9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0525" y="1080167"/>
            <a:ext cx="85722" cy="114001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81000" y="1419225"/>
            <a:ext cx="571500" cy="19050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81000" y="1529655"/>
            <a:ext cx="3708350" cy="4331047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42925" y="1735335"/>
            <a:ext cx="419100" cy="4191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077" y="1863612"/>
            <a:ext cx="182754" cy="162449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241750" y="1529655"/>
            <a:ext cx="3708350" cy="4331047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403675" y="1735335"/>
            <a:ext cx="419100" cy="4191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33138" y="1853476"/>
            <a:ext cx="159927" cy="18273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8102500" y="1529655"/>
            <a:ext cx="3708350" cy="4331047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8264425" y="1735335"/>
            <a:ext cx="419100" cy="4191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82385" y="1863612"/>
            <a:ext cx="182756" cy="160050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381000" y="5967263"/>
            <a:ext cx="11430000" cy="389929"/>
          </a:xfrm>
          <a:prstGeom prst="roundRect">
            <a:avLst>
              <a:gd name="adj" fmla="val 14656"/>
            </a:avLst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81000" y="5967263"/>
            <a:ext cx="50800" cy="389929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1496" y="6094656"/>
            <a:ext cx="152385" cy="13334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990" y="285742"/>
            <a:ext cx="3762132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 dirty="0">
                <a:solidFill>
                  <a:srgbClr val="0D3D52"/>
                </a:solidFill>
                <a:latin typeface="Montserrat"/>
              </a:rPr>
              <a:t>The Rural Access Gap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990" y="745461"/>
            <a:ext cx="1087958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Rural students face compounding barriers that make outreach not just helpful — but essential for equitable access.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159" y="1051593"/>
            <a:ext cx="4786567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0D3D52"/>
                </a:solidFill>
                <a:latin typeface="Open Sans"/>
              </a:rPr>
              <a:t>Marion, Morrow, Delaware, and Union Counties, Ohio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2910" y="2268679"/>
            <a:ext cx="2940323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i="0" dirty="0">
                <a:solidFill>
                  <a:srgbClr val="0D3D52"/>
                </a:solidFill>
                <a:latin typeface="Montserrat"/>
              </a:rPr>
              <a:t>Socioeconomic Barriers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496" y="2632967"/>
            <a:ext cx="2940323" cy="27699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0" i="0" dirty="0">
                <a:solidFill>
                  <a:srgbClr val="1C2B35"/>
                </a:solidFill>
                <a:latin typeface="Open Sans"/>
              </a:rPr>
              <a:t>Limited college awareness and readiness due to financial constraints.
 </a:t>
            </a:r>
            <a:endParaRPr lang="en-US" sz="2000" b="0" i="0" dirty="0">
              <a:solidFill>
                <a:srgbClr val="1C2B35"/>
              </a:solidFill>
              <a:latin typeface="Open Sans"/>
            </a:endParaRPr>
          </a:p>
          <a:p>
            <a:pPr algn="l"/>
            <a:r>
              <a:rPr sz="2000" b="0" i="0" dirty="0">
                <a:solidFill>
                  <a:srgbClr val="1C2B35"/>
                </a:solidFill>
                <a:latin typeface="Open Sans"/>
              </a:rPr>
              <a:t>Inequities in school funding reduce access to high-quality CTE programs.</a:t>
            </a:r>
            <a:endParaRPr sz="2000" b="0" i="0" dirty="0">
              <a:solidFill>
                <a:srgbClr val="1A5F7A"/>
              </a:solidFill>
              <a:latin typeface="Open Sans"/>
              <a:hlinkClick r:id="rId13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403565" y="2268679"/>
            <a:ext cx="348653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First-Generation Awareness Gap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436682" y="2649504"/>
            <a:ext cx="3177456" cy="215443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0" i="0" dirty="0">
                <a:solidFill>
                  <a:srgbClr val="1C2B35"/>
                </a:solidFill>
                <a:latin typeface="Open Sans"/>
              </a:rPr>
              <a:t>First-generation students often unaware of cybersecurity and emerging career fields due to limited local exposure and fewer adult role models in the field.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64219" y="2268679"/>
            <a:ext cx="2535951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b="1" i="0" dirty="0">
                <a:solidFill>
                  <a:srgbClr val="0D3D52"/>
                </a:solidFill>
                <a:latin typeface="Montserrat"/>
              </a:rPr>
              <a:t>Geographic Distance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1954" y="2679735"/>
            <a:ext cx="3349441" cy="18466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0" i="0" dirty="0">
                <a:solidFill>
                  <a:srgbClr val="1C2B35"/>
                </a:solidFill>
                <a:latin typeface="Open Sans"/>
              </a:rPr>
              <a:t>Physical separation from campus resources creates a compounding disadvantage — out of sight often means out of mind when it comes to post-secondary planning.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260" y="6075607"/>
            <a:ext cx="10368223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7A3D0A"/>
                </a:solidFill>
                <a:latin typeface="Montserrat"/>
              </a:rPr>
              <a:t>Result: Students make enrollment decisions — or don't — without ever seeing what post-secondary looks like.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0990" y="6503626"/>
            <a:ext cx="302813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740905" y="6503626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577686"/>
                </a:solidFill>
                <a:latin typeface="Open Sans"/>
              </a:rPr>
              <a:t>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150590"/>
            <a:ext cx="8915400" cy="5107334"/>
          </a:xfrm>
          <a:prstGeom prst="roundRect">
            <a:avLst>
              <a:gd name="adj" fmla="val 18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34305" y="1905000"/>
            <a:ext cx="8408789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634305" y="2575619"/>
            <a:ext cx="8408789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34305" y="3246239"/>
            <a:ext cx="8408789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34305" y="3916858"/>
            <a:ext cx="8408789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34305" y="4587478"/>
            <a:ext cx="8408789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34305" y="4756844"/>
            <a:ext cx="8408789" cy="609302"/>
          </a:xfrm>
          <a:prstGeom prst="rect">
            <a:avLst/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34305" y="4756844"/>
            <a:ext cx="50800" cy="609302"/>
          </a:xfrm>
          <a:prstGeom prst="rect">
            <a:avLst/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525000" y="1150590"/>
            <a:ext cx="2286000" cy="3983831"/>
          </a:xfrm>
          <a:prstGeom prst="roundRect">
            <a:avLst>
              <a:gd name="adj" fmla="val 4166"/>
            </a:avLst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10401300" y="1363860"/>
            <a:ext cx="533400" cy="5334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899749" y="2559992"/>
            <a:ext cx="1536352" cy="9525"/>
          </a:xfrm>
          <a:prstGeom prst="rect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9899749" y="3614142"/>
            <a:ext cx="1536352" cy="9525"/>
          </a:xfrm>
          <a:prstGeom prst="rect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9525000" y="5286821"/>
            <a:ext cx="2286000" cy="971103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525000" y="5286821"/>
            <a:ext cx="50800" cy="971103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99928" y="5393247"/>
            <a:ext cx="114297" cy="11429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990" y="295267"/>
            <a:ext cx="3252408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>
                <a:solidFill>
                  <a:srgbClr val="0D3D52"/>
                </a:solidFill>
                <a:latin typeface="Montserrat"/>
              </a:rPr>
              <a:t>About This Project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990" y="762278"/>
            <a:ext cx="10974158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MTC's NSF-ATE funded work provides a concrete, field-tested model — and today's session shares what was learned.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4289" y="1373351"/>
            <a:ext cx="98584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Institution</a:t>
            </a:r>
            <a:endParaRPr sz="822" b="1" i="0" dirty="0">
              <a:solidFill>
                <a:srgbClr val="1A5F7A"/>
              </a:solidFill>
              <a:latin typeface="Montserra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4289" y="1543606"/>
            <a:ext cx="4591000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Open Sans"/>
              </a:rPr>
              <a:t>Marion Technical College (MTC)</a:t>
            </a:r>
            <a:r>
              <a:rPr sz="1600" b="0" i="0" dirty="0">
                <a:solidFill>
                  <a:srgbClr val="1C2B35"/>
                </a:solidFill>
                <a:latin typeface="Open Sans"/>
              </a:rPr>
              <a:t>, Marion, Ohio</a:t>
            </a:r>
            <a:endParaRPr sz="1100" b="0" i="0" dirty="0">
              <a:solidFill>
                <a:srgbClr val="1A5F7A"/>
              </a:solidFill>
              <a:latin typeface="Open Sans"/>
              <a:hlinkClick r:id="rId5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34289" y="2043954"/>
            <a:ext cx="1141338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Project Title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4289" y="2214209"/>
            <a:ext cx="7024359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1C2B35"/>
                </a:solidFill>
                <a:latin typeface="Open Sans"/>
              </a:rPr>
              <a:t>Expanding Cybersecurity Education at a Rural Community College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4289" y="2714557"/>
            <a:ext cx="573420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1A5F7A"/>
                </a:solidFill>
                <a:latin typeface="Montserrat"/>
              </a:rPr>
              <a:t>Funder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4289" y="2884812"/>
            <a:ext cx="823622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0" i="0" dirty="0">
                <a:solidFill>
                  <a:srgbClr val="1C2B35"/>
                </a:solidFill>
                <a:latin typeface="Open Sans"/>
              </a:rPr>
              <a:t>National Science Foundation — Advanced Technological Education (ATE) Program, Grant #2350280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289" y="3385159"/>
            <a:ext cx="1356087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1A5F7A"/>
                </a:solidFill>
                <a:latin typeface="Montserrat"/>
              </a:rPr>
              <a:t>Award &amp; Timeline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289" y="3555414"/>
            <a:ext cx="5713102" cy="18402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96" b="0" i="0" dirty="0">
                <a:solidFill>
                  <a:srgbClr val="1C2B35"/>
                </a:solidFill>
                <a:latin typeface="Open Sans"/>
              </a:rPr>
              <a:t>$533,404  |  Three-year performance period  |  Year Two Evaluation: July 2026</a:t>
            </a:r>
            <a:r>
              <a:rPr sz="968" b="0" i="0" dirty="0">
                <a:solidFill>
                  <a:srgbClr val="1A5F7A"/>
                </a:solidFill>
                <a:latin typeface="Open Sans"/>
              </a:rPr>
              <a:t> </a:t>
            </a:r>
            <a:endParaRPr sz="968" b="0" i="0" dirty="0">
              <a:solidFill>
                <a:srgbClr val="1A5F7A"/>
              </a:solidFill>
              <a:latin typeface="Open Sans"/>
              <a:hlinkClick r:id="rId6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34289" y="4055762"/>
            <a:ext cx="1583938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1A5F7A"/>
                </a:solidFill>
                <a:latin typeface="Montserrat"/>
              </a:rPr>
              <a:t>External Evaluator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289" y="4226017"/>
            <a:ext cx="3618814" cy="21906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96" b="0" i="0">
                <a:solidFill>
                  <a:srgbClr val="1C2B35"/>
                </a:solidFill>
                <a:latin typeface="Open Sans"/>
              </a:rPr>
              <a:t>Dr. Blake Urbach, Preferred Program Evaluations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4784" y="4863283"/>
            <a:ext cx="1045937" cy="13334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59" b="1" i="0">
                <a:solidFill>
                  <a:srgbClr val="1A5F7A"/>
                </a:solidFill>
                <a:latin typeface="Montserrat"/>
              </a:rPr>
              <a:t>Core Question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4784" y="5051844"/>
            <a:ext cx="7924452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82" b="0" i="1">
                <a:solidFill>
                  <a:srgbClr val="0D3D52"/>
                </a:solidFill>
                <a:latin typeface="Open Sans"/>
              </a:rPr>
              <a:t>How do we make cybersecurity pathways visible, relevant, and attainable for rural students before they ever step on campus?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488995" y="1535272"/>
            <a:ext cx="357327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7" b="1" i="0">
                <a:solidFill>
                  <a:srgbClr val="0D3D52"/>
                </a:solidFill>
                <a:latin typeface="Montserrat"/>
              </a:rPr>
              <a:t>NSF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47347" y="2021035"/>
            <a:ext cx="2040623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50" b="1" i="0" dirty="0">
                <a:solidFill>
                  <a:srgbClr val="FFFFFF"/>
                </a:solidFill>
                <a:latin typeface="Montserrat"/>
              </a:rPr>
              <a:t>National Science Foundation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39331" y="2292193"/>
            <a:ext cx="2056653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00" b="0" i="0" dirty="0">
                <a:solidFill>
                  <a:srgbClr val="B8DDE8"/>
                </a:solidFill>
                <a:latin typeface="Open Sans"/>
              </a:rPr>
              <a:t>Advanced Technological Education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19931" y="2683750"/>
            <a:ext cx="149560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 i="0" dirty="0">
                <a:solidFill>
                  <a:srgbClr val="E8973A"/>
                </a:solidFill>
                <a:latin typeface="Montserrat"/>
              </a:rPr>
              <a:t>Grant #2350280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109492" y="2950443"/>
            <a:ext cx="1116331" cy="2857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635" b="1" i="0">
                <a:solidFill>
                  <a:srgbClr val="FFFFFF"/>
                </a:solidFill>
                <a:latin typeface="Montserrat"/>
              </a:rPr>
              <a:t>$533,404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24929" y="3350483"/>
            <a:ext cx="1285608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200" b="0" i="0" dirty="0">
                <a:solidFill>
                  <a:srgbClr val="B8DDE8"/>
                </a:solidFill>
                <a:latin typeface="Open Sans"/>
              </a:rPr>
              <a:t>Three-Year Award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170510" y="3737873"/>
            <a:ext cx="994295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0" i="0" dirty="0">
                <a:solidFill>
                  <a:srgbClr val="B8DDE8"/>
                </a:solidFill>
                <a:latin typeface="Open Sans"/>
              </a:rPr>
              <a:t>Year Two Evaluation</a:t>
            </a:r>
          </a:p>
          <a:p>
            <a:pPr algn="ctr"/>
            <a:r>
              <a:rPr sz="1400" b="0" i="0" dirty="0">
                <a:solidFill>
                  <a:srgbClr val="B8DDE8"/>
                </a:solidFill>
                <a:latin typeface="Open Sans"/>
              </a:rPr>
              <a:t>July 2026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890423" y="5385657"/>
            <a:ext cx="1779791" cy="7613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97" b="0" i="1" dirty="0">
                <a:solidFill>
                  <a:srgbClr val="7A3D0A"/>
                </a:solidFill>
                <a:latin typeface="Open Sans"/>
              </a:rPr>
              <a:t>Any opinions, findings, conclusions, or recommendations expressed are those of the authors and do not necessarily reflect the views of the National Science Foundation.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0990" y="6457788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1740905" y="6457788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577686"/>
                </a:solidFill>
                <a:latin typeface="Open Sans"/>
              </a:rPr>
              <a:t>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65670" y="796825"/>
            <a:ext cx="571500" cy="28575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65670" y="1231403"/>
            <a:ext cx="3591669" cy="3246239"/>
          </a:xfrm>
          <a:prstGeom prst="roundRect">
            <a:avLst>
              <a:gd name="adj" fmla="val 29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2776" y="1421903"/>
            <a:ext cx="266700" cy="2667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913780" y="1764803"/>
            <a:ext cx="495299" cy="495299"/>
          </a:xfrm>
          <a:prstGeom prst="ellipse">
            <a:avLst/>
          </a:prstGeom>
          <a:solidFill>
            <a:srgbClr val="6F78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4669" y="1937686"/>
            <a:ext cx="213265" cy="14928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91442" y="2767686"/>
            <a:ext cx="99062" cy="173382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4300239" y="1231403"/>
            <a:ext cx="3591669" cy="3246239"/>
          </a:xfrm>
          <a:prstGeom prst="roundRect">
            <a:avLst>
              <a:gd name="adj" fmla="val 29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477345" y="1421903"/>
            <a:ext cx="266700" cy="2667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848350" y="1764803"/>
            <a:ext cx="495299" cy="495299"/>
          </a:xfrm>
          <a:prstGeom prst="ellipse">
            <a:avLst/>
          </a:prstGeom>
          <a:solidFill>
            <a:srgbClr val="6F78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5804" y="1905696"/>
            <a:ext cx="199936" cy="212099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25912" y="2767686"/>
            <a:ext cx="99061" cy="17338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234808" y="1231403"/>
            <a:ext cx="3591669" cy="3246239"/>
          </a:xfrm>
          <a:prstGeom prst="roundRect">
            <a:avLst>
              <a:gd name="adj" fmla="val 293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411914" y="1421903"/>
            <a:ext cx="266700" cy="2667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9782919" y="1764803"/>
            <a:ext cx="495299" cy="495299"/>
          </a:xfrm>
          <a:prstGeom prst="ellipse">
            <a:avLst/>
          </a:prstGeom>
          <a:solidFill>
            <a:srgbClr val="6F787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923579" y="1905717"/>
            <a:ext cx="213290" cy="213244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65670" y="4569023"/>
            <a:ext cx="11460658" cy="323850"/>
          </a:xfrm>
          <a:prstGeom prst="roundRect">
            <a:avLst>
              <a:gd name="adj" fmla="val 23529"/>
            </a:avLst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630435" y="4991844"/>
            <a:ext cx="3670994" cy="1395858"/>
          </a:xfrm>
          <a:prstGeom prst="roundRect">
            <a:avLst>
              <a:gd name="adj" fmla="val 4094"/>
            </a:avLst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435" y="4991844"/>
            <a:ext cx="38100" cy="1395858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65552" y="5624818"/>
            <a:ext cx="129477" cy="129477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4392810" y="4991844"/>
            <a:ext cx="3670994" cy="1395858"/>
          </a:xfrm>
          <a:prstGeom prst="roundRect">
            <a:avLst>
              <a:gd name="adj" fmla="val 4094"/>
            </a:avLst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4392810" y="4991844"/>
            <a:ext cx="38100" cy="1395858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27833" y="5624818"/>
            <a:ext cx="129477" cy="129477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8155185" y="4991844"/>
            <a:ext cx="3670994" cy="1395858"/>
          </a:xfrm>
          <a:prstGeom prst="roundRect">
            <a:avLst>
              <a:gd name="adj" fmla="val 4094"/>
            </a:avLst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8155185" y="4991844"/>
            <a:ext cx="38100" cy="1395858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90114" y="5624818"/>
            <a:ext cx="129477" cy="1294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65661" y="285742"/>
            <a:ext cx="5878266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>
                <a:solidFill>
                  <a:srgbClr val="0D3D52"/>
                </a:solidFill>
                <a:latin typeface="Montserrat"/>
              </a:rPr>
              <a:t>Three Strategies, One Framework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5661" y="947267"/>
            <a:ext cx="10980570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5F7A"/>
                </a:solidFill>
                <a:latin typeface="Montserrat"/>
              </a:rPr>
              <a:t>Three distinct outreach strategies work together — each targeting a different moment in the student awareness-to-enrollment journey.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660" y="1479016"/>
            <a:ext cx="91440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96" b="1" i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85654" y="1488541"/>
            <a:ext cx="1065997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5F7A"/>
                </a:solidFill>
                <a:latin typeface="Montserrat"/>
              </a:rPr>
              <a:t>Strategy One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375286" y="2351425"/>
            <a:ext cx="1572329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55" b="1" i="0">
                <a:solidFill>
                  <a:srgbClr val="0D3D52"/>
                </a:solidFill>
                <a:latin typeface="Montserrat"/>
              </a:rPr>
              <a:t>Mobile Training Lab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16589" y="2587461"/>
            <a:ext cx="2889574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b="0" i="0" dirty="0">
                <a:solidFill>
                  <a:srgbClr val="1C2B35"/>
                </a:solidFill>
                <a:latin typeface="Open Sans"/>
              </a:rPr>
              <a:t>Bring college-level cybersecurity to students in familiar settings</a:t>
            </a:r>
            <a:endParaRPr sz="1600" b="0" i="0" dirty="0">
              <a:solidFill>
                <a:srgbClr val="1A5F7A"/>
              </a:solidFill>
              <a:latin typeface="Open Sans"/>
              <a:hlinkClick r:id="rId13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572332" y="1479016"/>
            <a:ext cx="91440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96" b="1" i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820124" y="1488541"/>
            <a:ext cx="107240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5F7A"/>
                </a:solidFill>
                <a:latin typeface="Montserrat"/>
              </a:rPr>
              <a:t>Strategy Two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83375" y="2351425"/>
            <a:ext cx="2425093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55" b="1" i="0" dirty="0">
                <a:solidFill>
                  <a:srgbClr val="0D3D52"/>
                </a:solidFill>
                <a:latin typeface="Montserrat"/>
              </a:rPr>
              <a:t>Summer Cybersecurity Camps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26375" y="2587461"/>
            <a:ext cx="2538944" cy="15388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0" i="0" dirty="0">
                <a:solidFill>
                  <a:srgbClr val="1C2B35"/>
                </a:solidFill>
                <a:latin typeface="Open Sans"/>
              </a:rPr>
              <a:t>Immersive experiences that spark career awareness and interest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06653" y="1479016"/>
            <a:ext cx="91440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96" b="1" i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54595" y="1488541"/>
            <a:ext cx="1098058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1A5F7A"/>
                </a:solidFill>
                <a:latin typeface="Montserrat"/>
              </a:rPr>
              <a:t>Strategy Three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36746" y="2351425"/>
            <a:ext cx="2387143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055" b="1" i="0">
                <a:solidFill>
                  <a:srgbClr val="0D3D52"/>
                </a:solidFill>
                <a:latin typeface="Montserrat"/>
              </a:rPr>
              <a:t>Structured Campus Visit Days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19006" y="2587461"/>
            <a:ext cx="3022623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b="0" i="0" dirty="0">
                <a:solidFill>
                  <a:srgbClr val="1C2B35"/>
                </a:solidFill>
                <a:latin typeface="Open Sans"/>
              </a:rPr>
              <a:t>Connect outreach directly to enrollment through on-campus experiences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681171" y="4654631"/>
            <a:ext cx="674865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0" b="1" i="0" dirty="0">
                <a:solidFill>
                  <a:srgbClr val="B8DDE8"/>
                </a:solidFill>
                <a:latin typeface="Montserrat"/>
              </a:rPr>
              <a:t>Together</a:t>
            </a:r>
            <a:r>
              <a:rPr sz="865" b="1" i="0" dirty="0">
                <a:solidFill>
                  <a:srgbClr val="B8DDE8"/>
                </a:solidFill>
                <a:latin typeface="Montserrat"/>
              </a:rPr>
              <a:t>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576499" y="4613023"/>
            <a:ext cx="5188921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FFFFFF"/>
                </a:solidFill>
                <a:latin typeface="Montserrat"/>
              </a:rPr>
              <a:t>Build Awareness</a:t>
            </a:r>
            <a:r>
              <a:rPr sz="1400" b="1" i="0" dirty="0">
                <a:solidFill>
                  <a:srgbClr val="E8973A"/>
                </a:solidFill>
                <a:latin typeface="Montserrat"/>
              </a:rPr>
              <a:t> </a:t>
            </a:r>
            <a:r>
              <a:rPr sz="1200" b="1" i="0" dirty="0">
                <a:solidFill>
                  <a:srgbClr val="E8973A"/>
                </a:solidFill>
                <a:latin typeface="Microsoft YaHei"/>
              </a:rPr>
              <a:t>→</a:t>
            </a:r>
            <a:r>
              <a:rPr sz="1400" b="1" i="0" dirty="0">
                <a:solidFill>
                  <a:srgbClr val="FFFFFF"/>
                </a:solidFill>
                <a:latin typeface="Montserrat"/>
              </a:rPr>
              <a:t> Build Confidence</a:t>
            </a:r>
            <a:r>
              <a:rPr sz="1400" b="1" i="0" dirty="0">
                <a:solidFill>
                  <a:srgbClr val="E8973A"/>
                </a:solidFill>
                <a:latin typeface="Montserrat"/>
              </a:rPr>
              <a:t> </a:t>
            </a:r>
            <a:r>
              <a:rPr sz="1200" b="1" i="0" dirty="0">
                <a:solidFill>
                  <a:srgbClr val="E8973A"/>
                </a:solidFill>
                <a:latin typeface="Microsoft YaHei"/>
              </a:rPr>
              <a:t>→</a:t>
            </a:r>
            <a:r>
              <a:rPr sz="1400" b="1" i="0" dirty="0">
                <a:solidFill>
                  <a:srgbClr val="FFFFFF"/>
                </a:solidFill>
                <a:latin typeface="Montserrat"/>
              </a:rPr>
              <a:t> Build Pathways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67813" y="5008797"/>
            <a:ext cx="1250342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577686"/>
                </a:solidFill>
                <a:latin typeface="Montserrat"/>
              </a:rPr>
              <a:t>Today's Objectives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71229" y="5600857"/>
            <a:ext cx="2941962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 dirty="0">
                <a:solidFill>
                  <a:srgbClr val="0D3D52"/>
                </a:solidFill>
                <a:latin typeface="Open Sans"/>
              </a:rPr>
              <a:t>Identify and describe all three outreach strategies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33508" y="5600857"/>
            <a:ext cx="276308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 dirty="0">
                <a:solidFill>
                  <a:srgbClr val="0D3D52"/>
                </a:solidFill>
                <a:latin typeface="Open Sans"/>
              </a:rPr>
              <a:t>Apply a transferable framework to your institution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495789" y="5521682"/>
            <a:ext cx="271574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0" dirty="0">
                <a:solidFill>
                  <a:srgbClr val="0D3D52"/>
                </a:solidFill>
                <a:latin typeface="Open Sans"/>
              </a:rPr>
              <a:t>Use evaluation findings to inform your outreach decisions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661" y="6503626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756234" y="6503626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577686"/>
                </a:solidFill>
                <a:latin typeface="Open Sans"/>
              </a:rPr>
              <a:t>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61" y="1596439"/>
            <a:ext cx="6949355" cy="95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5487" y="5887060"/>
            <a:ext cx="6949529" cy="340072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365487" y="5887060"/>
            <a:ext cx="50800" cy="340072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65661" y="304792"/>
            <a:ext cx="1376476" cy="219069"/>
          </a:xfrm>
          <a:prstGeom prst="rect">
            <a:avLst/>
          </a:prstGeom>
          <a:solidFill>
            <a:srgbClr val="1A5F7A"/>
          </a:solidFill>
        </p:spPr>
        <p:txBody>
          <a:bodyPr wrap="none" lIns="114297" tIns="38099" rIns="114297" bIns="38099">
            <a:spAutoFit/>
          </a:bodyPr>
          <a:lstStyle/>
          <a:p>
            <a:pPr algn="l"/>
            <a:r>
              <a:rPr sz="822" b="1" i="0">
                <a:solidFill>
                  <a:srgbClr val="FFFFFF"/>
                </a:solidFill>
                <a:latin typeface="Montserrat"/>
              </a:rPr>
              <a:t>Strategy 1 of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661" y="590535"/>
            <a:ext cx="3144659" cy="3714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111" b="1" i="0" dirty="0">
                <a:solidFill>
                  <a:srgbClr val="0D3D52"/>
                </a:solidFill>
                <a:latin typeface="Montserrat"/>
              </a:rPr>
              <a:t>Mobile Training Lab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3671" y="1125015"/>
            <a:ext cx="6308755" cy="646331"/>
          </a:xfrm>
          <a:prstGeom prst="rect">
            <a:avLst/>
          </a:prstGeom>
          <a:noFill/>
        </p:spPr>
        <p:txBody>
          <a:bodyPr wrap="square" lIns="137156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When students cannot come to the college, the college comes to them — breaking down geographic and financial barriers in one move.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5464" y="5963141"/>
            <a:ext cx="5217783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60" b="1" i="0" dirty="0">
                <a:solidFill>
                  <a:srgbClr val="7A3D0A"/>
                </a:solidFill>
                <a:latin typeface="Open Sans"/>
              </a:rPr>
              <a:t>Grades 5–12 | Self-contained | Handicap-accessible | No campus visit required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4243" y="6423652"/>
            <a:ext cx="2875787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92" y="2077929"/>
            <a:ext cx="6308755" cy="25218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167576" indent="-167576" algn="l">
              <a:lnSpc>
                <a:spcPts val="1595"/>
              </a:lnSpc>
              <a:spcBef>
                <a:spcPts val="0"/>
              </a:spcBef>
              <a:spcAft>
                <a:spcPts val="0"/>
              </a:spcAft>
              <a:buClr>
                <a:srgbClr val="9D6627"/>
              </a:buClr>
              <a:buSzPct val="100000"/>
              <a:buFont typeface="Open Sans" charset="0"/>
              <a:buChar char="●"/>
            </a:pPr>
            <a:r>
              <a:rPr sz="1600" b="1" i="0" dirty="0">
                <a:solidFill>
                  <a:srgbClr val="0D3D52"/>
                </a:solidFill>
                <a:latin typeface="Open Sans"/>
              </a:rPr>
              <a:t>The Lab:</a:t>
            </a:r>
            <a:r>
              <a:rPr b="0" i="0" dirty="0">
                <a:solidFill>
                  <a:srgbClr val="1C2B35"/>
                </a:solidFill>
                <a:latin typeface="Open Sans"/>
              </a:rPr>
              <a:t> A 40-foot, self-contained, handicap-accessible mobile classroom delivering college-level cybersecurity instruction</a:t>
            </a:r>
            <a:r>
              <a:rPr sz="1200" b="0" i="0" dirty="0">
                <a:solidFill>
                  <a:srgbClr val="1A5F7A"/>
                </a:solidFill>
                <a:latin typeface="Open Sans"/>
              </a:rPr>
              <a:t> </a:t>
            </a:r>
            <a:endParaRPr sz="1200" b="0" i="0" dirty="0">
              <a:solidFill>
                <a:srgbClr val="1A5F7A"/>
              </a:solidFill>
              <a:latin typeface="Open Sans"/>
              <a:hlinkClick r:id="rId4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67576" indent="-167576" algn="l">
              <a:lnSpc>
                <a:spcPts val="1595"/>
              </a:lnSpc>
              <a:spcBef>
                <a:spcPts val="539"/>
              </a:spcBef>
              <a:spcAft>
                <a:spcPts val="0"/>
              </a:spcAft>
              <a:buClr>
                <a:srgbClr val="9D6627"/>
              </a:buClr>
              <a:buSzPct val="100000"/>
              <a:buFont typeface="Open Sans" charset="0"/>
              <a:buChar char="●"/>
            </a:pPr>
            <a:r>
              <a:rPr sz="1600" b="1" i="0" dirty="0">
                <a:solidFill>
                  <a:srgbClr val="0D3D52"/>
                </a:solidFill>
                <a:latin typeface="Open Sans"/>
              </a:rPr>
              <a:t>Activities:</a:t>
            </a:r>
            <a:r>
              <a:rPr b="0" i="0" dirty="0">
                <a:solidFill>
                  <a:srgbClr val="1C2B35"/>
                </a:solidFill>
                <a:latin typeface="Open Sans"/>
              </a:rPr>
              <a:t> Cybersecurity awareness, brute force passwords, encryption, Internet safety, and coding</a:t>
            </a:r>
          </a:p>
          <a:p>
            <a:pPr marL="167576" indent="-167576" algn="l">
              <a:lnSpc>
                <a:spcPts val="1595"/>
              </a:lnSpc>
              <a:spcBef>
                <a:spcPts val="539"/>
              </a:spcBef>
              <a:spcAft>
                <a:spcPts val="0"/>
              </a:spcAft>
              <a:buClr>
                <a:srgbClr val="9D6627"/>
              </a:buClr>
              <a:buSzPct val="100000"/>
              <a:buFont typeface="Open Sans" charset="0"/>
              <a:buChar char="●"/>
            </a:pPr>
            <a:r>
              <a:rPr sz="1600" b="1" i="0" dirty="0">
                <a:solidFill>
                  <a:srgbClr val="0D3D52"/>
                </a:solidFill>
                <a:latin typeface="Open Sans"/>
              </a:rPr>
              <a:t>Year 2 Reach:</a:t>
            </a:r>
            <a:r>
              <a:rPr b="0" i="0" dirty="0">
                <a:solidFill>
                  <a:srgbClr val="1C2B35"/>
                </a:solidFill>
                <a:latin typeface="Open Sans"/>
              </a:rPr>
              <a:t> Nearly a dozen middle and high schools visited (Fall 2025 &amp; Spring 2026)</a:t>
            </a:r>
            <a:r>
              <a:rPr sz="1200" b="0" i="0" dirty="0">
                <a:solidFill>
                  <a:srgbClr val="1A5F7A"/>
                </a:solidFill>
                <a:latin typeface="Open Sans"/>
              </a:rPr>
              <a:t> </a:t>
            </a:r>
            <a:endParaRPr sz="1200" b="0" i="0" dirty="0">
              <a:solidFill>
                <a:srgbClr val="1A5F7A"/>
              </a:solidFill>
              <a:latin typeface="Open Sans"/>
              <a:hlinkClick r:id="rId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167576" indent="-167576" algn="l">
              <a:lnSpc>
                <a:spcPts val="1595"/>
              </a:lnSpc>
              <a:spcBef>
                <a:spcPts val="539"/>
              </a:spcBef>
              <a:spcAft>
                <a:spcPts val="0"/>
              </a:spcAft>
              <a:buClr>
                <a:srgbClr val="9D6627"/>
              </a:buClr>
              <a:buSzPct val="100000"/>
              <a:buFont typeface="Open Sans" charset="0"/>
              <a:buChar char="●"/>
            </a:pPr>
            <a:r>
              <a:rPr b="0" i="0" dirty="0">
                <a:solidFill>
                  <a:srgbClr val="1C2B35"/>
                </a:solidFill>
                <a:latin typeface="Open Sans"/>
              </a:rPr>
              <a:t>Multiple partner faculty have already requested follow-up visits</a:t>
            </a:r>
          </a:p>
          <a:p>
            <a:pPr marL="167576" indent="-167576" algn="l">
              <a:lnSpc>
                <a:spcPts val="1595"/>
              </a:lnSpc>
              <a:spcBef>
                <a:spcPts val="539"/>
              </a:spcBef>
              <a:spcAft>
                <a:spcPts val="0"/>
              </a:spcAft>
              <a:buClr>
                <a:srgbClr val="9D6627"/>
              </a:buClr>
              <a:buSzPct val="100000"/>
              <a:buFont typeface="Open Sans" charset="0"/>
              <a:buChar char="●"/>
            </a:pPr>
            <a:r>
              <a:rPr b="0" i="0" dirty="0">
                <a:solidFill>
                  <a:srgbClr val="1C2B35"/>
                </a:solidFill>
                <a:latin typeface="Open Sans"/>
              </a:rPr>
              <a:t>K-12 educator toolkit: worksheets, Caesar Cipher Wheel, and e-resource website (also available on USB)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521F051-BE2B-F67A-690D-C4C2B796FD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6939" y="1125015"/>
            <a:ext cx="4912069" cy="368405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BC311E2B-A0A7-6444-73C0-E0A8D0A81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33" y="1497398"/>
            <a:ext cx="5077814" cy="3808360"/>
          </a:xfrm>
          <a:prstGeom prst="rect">
            <a:avLst/>
          </a:prstGeom>
        </p:spPr>
      </p:pic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61" y="1028674"/>
            <a:ext cx="6949355" cy="952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65661" y="304792"/>
            <a:ext cx="1376476" cy="219069"/>
          </a:xfrm>
          <a:prstGeom prst="rect">
            <a:avLst/>
          </a:prstGeom>
          <a:solidFill>
            <a:srgbClr val="1A5F7A"/>
          </a:solidFill>
        </p:spPr>
        <p:txBody>
          <a:bodyPr wrap="none" lIns="114297" tIns="38099" rIns="114297" bIns="38099">
            <a:spAutoFit/>
          </a:bodyPr>
          <a:lstStyle/>
          <a:p>
            <a:pPr algn="l"/>
            <a:r>
              <a:rPr sz="822" b="1" i="0">
                <a:solidFill>
                  <a:srgbClr val="FFFFFF"/>
                </a:solidFill>
                <a:latin typeface="Montserrat"/>
              </a:rPr>
              <a:t>Strategy 1 of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661" y="590535"/>
            <a:ext cx="3144659" cy="3714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111" b="1" i="0" dirty="0">
                <a:solidFill>
                  <a:srgbClr val="0D3D52"/>
                </a:solidFill>
                <a:latin typeface="Montserrat"/>
              </a:rPr>
              <a:t>Mobile Training Lab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8751" y="6404602"/>
            <a:ext cx="2875787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8595CB-5FE2-6FB0-EF3B-328B48359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9354" y="776267"/>
            <a:ext cx="3741518" cy="4988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968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449139"/>
            <a:ext cx="3708350" cy="4416325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603795" y="1641425"/>
            <a:ext cx="400050" cy="4000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0012" y="1757616"/>
            <a:ext cx="167576" cy="167576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03795" y="2170955"/>
            <a:ext cx="3262758" cy="19050"/>
          </a:xfrm>
          <a:prstGeom prst="roundRect">
            <a:avLst>
              <a:gd name="adj" fmla="val 50000"/>
            </a:avLst>
          </a:prstGeom>
          <a:solidFill>
            <a:srgbClr val="D9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241750" y="1449139"/>
            <a:ext cx="3708350" cy="4416325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464546" y="1641425"/>
            <a:ext cx="400050" cy="400050"/>
          </a:xfrm>
          <a:prstGeom prst="ellipse">
            <a:avLst/>
          </a:prstGeom>
          <a:solidFill>
            <a:srgbClr val="A36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0663" y="1774373"/>
            <a:ext cx="167570" cy="13406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464546" y="2170955"/>
            <a:ext cx="3262758" cy="19050"/>
          </a:xfrm>
          <a:prstGeom prst="roundRect">
            <a:avLst>
              <a:gd name="adj" fmla="val 50000"/>
            </a:avLst>
          </a:prstGeom>
          <a:solidFill>
            <a:srgbClr val="D9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8102500" y="1449139"/>
            <a:ext cx="3708350" cy="4416325"/>
          </a:xfrm>
          <a:prstGeom prst="roundRect">
            <a:avLst>
              <a:gd name="adj" fmla="val 25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8325296" y="1641425"/>
            <a:ext cx="400050" cy="400050"/>
          </a:xfrm>
          <a:prstGeom prst="ellipse">
            <a:avLst/>
          </a:prstGeom>
          <a:solidFill>
            <a:srgbClr val="1E6B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1793" y="1768089"/>
            <a:ext cx="146629" cy="146629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325296" y="2170955"/>
            <a:ext cx="3262758" cy="19050"/>
          </a:xfrm>
          <a:prstGeom prst="roundRect">
            <a:avLst>
              <a:gd name="adj" fmla="val 50000"/>
            </a:avLst>
          </a:prstGeom>
          <a:solidFill>
            <a:srgbClr val="D9EB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80990" y="304792"/>
            <a:ext cx="294631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9D6627"/>
                </a:solidFill>
                <a:latin typeface="Montserrat"/>
              </a:rPr>
              <a:t>Strategy 1 — Reflection Activity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990" y="575123"/>
            <a:ext cx="7052044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 dirty="0">
                <a:solidFill>
                  <a:srgbClr val="0D3D52"/>
                </a:solidFill>
                <a:latin typeface="Montserrat"/>
              </a:rPr>
              <a:t>Mobile Lab in Action — Think-Pair-Share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9089" y="1067070"/>
            <a:ext cx="10395470" cy="246221"/>
          </a:xfrm>
          <a:prstGeom prst="rect">
            <a:avLst/>
          </a:prstGeom>
          <a:noFill/>
        </p:spPr>
        <p:txBody>
          <a:bodyPr wrap="none" lIns="152396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1A5F7A"/>
                </a:solidFill>
                <a:latin typeface="Montserrat"/>
              </a:rPr>
              <a:t>Pause to connect MTC's mobile model to your own context before moving to the next strategy.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18117" y="1628436"/>
            <a:ext cx="540232" cy="228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66" b="1" i="0">
                <a:solidFill>
                  <a:srgbClr val="0D3D52"/>
                </a:solidFill>
                <a:latin typeface="Montserrat"/>
              </a:rPr>
              <a:t>Think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18117" y="1863727"/>
            <a:ext cx="212558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Open Sans"/>
              </a:rPr>
              <a:t>1 minute — individually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780" y="2321363"/>
            <a:ext cx="3126651" cy="184665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D3D52"/>
                </a:solidFill>
                <a:latin typeface="Open Sans"/>
              </a:rPr>
              <a:t>Reflect on your context:</a:t>
            </a:r>
            <a:r>
              <a:rPr sz="2000" b="0" i="0" dirty="0">
                <a:solidFill>
                  <a:srgbClr val="1C2B35"/>
                </a:solidFill>
                <a:latin typeface="Open Sans"/>
              </a:rPr>
              <a:t> What barriers prevent your students from engaging with post-secondary programs before enrollment?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78771" y="1628436"/>
            <a:ext cx="377716" cy="228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66" b="1" i="0">
                <a:solidFill>
                  <a:srgbClr val="0D3D52"/>
                </a:solidFill>
                <a:latin typeface="Montserrat"/>
              </a:rPr>
              <a:t>Pair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978771" y="1863727"/>
            <a:ext cx="2576026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Open Sans"/>
              </a:rPr>
              <a:t>2 minutes — with a neighbor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64434" y="2321363"/>
            <a:ext cx="2778849" cy="15388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D3D52"/>
                </a:solidFill>
                <a:latin typeface="Open Sans"/>
              </a:rPr>
              <a:t>Discuss together:</a:t>
            </a:r>
            <a:r>
              <a:rPr sz="2000" b="0" i="0" dirty="0">
                <a:solidFill>
                  <a:srgbClr val="1C2B35"/>
                </a:solidFill>
                <a:latin typeface="Open Sans"/>
              </a:rPr>
              <a:t> What resources or partnerships could a mobile model leverage at your institution?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39425" y="1628436"/>
            <a:ext cx="548120" cy="22859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66" b="1" i="0">
                <a:solidFill>
                  <a:srgbClr val="0D3D52"/>
                </a:solidFill>
                <a:latin typeface="Montserrat"/>
              </a:rPr>
              <a:t>Share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39425" y="1863727"/>
            <a:ext cx="227947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Open Sans"/>
              </a:rPr>
              <a:t>2 minutes — whole group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25088" y="2321363"/>
            <a:ext cx="3178442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D3D52"/>
                </a:solidFill>
                <a:latin typeface="Open Sans"/>
              </a:rPr>
              <a:t>Brief report-out:</a:t>
            </a:r>
            <a:r>
              <a:rPr sz="2000" b="0" i="0" dirty="0">
                <a:solidFill>
                  <a:srgbClr val="1C2B35"/>
                </a:solidFill>
                <a:latin typeface="Open Sans"/>
              </a:rPr>
              <a:t> Each pair shares one key insight with the full room.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80990" y="6457788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740905" y="6457788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445F6B"/>
                </a:solidFill>
                <a:latin typeface="Open Sans"/>
              </a:rPr>
              <a:t>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6400" y="1386483"/>
            <a:ext cx="8788400" cy="831688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30190" y="1349325"/>
            <a:ext cx="50810" cy="868845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31800" y="2687585"/>
            <a:ext cx="2733733" cy="933252"/>
          </a:xfrm>
          <a:prstGeom prst="roundRect">
            <a:avLst>
              <a:gd name="adj" fmla="val 100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3626818" y="2604675"/>
            <a:ext cx="2664301" cy="1031911"/>
          </a:xfrm>
          <a:prstGeom prst="roundRect">
            <a:avLst>
              <a:gd name="adj" fmla="val 100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947568" y="2648558"/>
            <a:ext cx="2533315" cy="912496"/>
          </a:xfrm>
          <a:prstGeom prst="roundRect">
            <a:avLst>
              <a:gd name="adj" fmla="val 100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010" y="4044099"/>
            <a:ext cx="76198" cy="7619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380999" y="3689505"/>
            <a:ext cx="10617959" cy="1532948"/>
          </a:xfrm>
          <a:prstGeom prst="roundRect">
            <a:avLst>
              <a:gd name="adj" fmla="val 1064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813" y="4688667"/>
            <a:ext cx="76198" cy="761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19089" y="5304964"/>
            <a:ext cx="6934200" cy="498127"/>
          </a:xfrm>
          <a:prstGeom prst="rect">
            <a:avLst/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85691" y="5448336"/>
            <a:ext cx="50800" cy="498127"/>
          </a:xfrm>
          <a:prstGeom prst="rect">
            <a:avLst/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80990" y="783464"/>
            <a:ext cx="4908395" cy="36933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400" b="1" i="0" dirty="0">
                <a:solidFill>
                  <a:srgbClr val="0D3D52"/>
                </a:solidFill>
                <a:latin typeface="Montserrat"/>
              </a:rPr>
              <a:t>Summer Cybersecurity Camps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089" y="460524"/>
            <a:ext cx="1102866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9D6627"/>
                </a:solidFill>
                <a:latin typeface="Montserrat"/>
              </a:rPr>
              <a:t>Strategy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998" y="1472919"/>
            <a:ext cx="8788400" cy="723269"/>
          </a:xfrm>
          <a:prstGeom prst="rect">
            <a:avLst/>
          </a:prstGeom>
          <a:noFill/>
        </p:spPr>
        <p:txBody>
          <a:bodyPr wrap="square" lIns="114297" tIns="83817" rIns="114297" bIns="83817">
            <a:spAutoFit/>
          </a:bodyPr>
          <a:lstStyle/>
          <a:p>
            <a:pPr algn="l"/>
            <a:r>
              <a:rPr b="1" i="0" dirty="0">
                <a:solidFill>
                  <a:srgbClr val="0D3D52"/>
                </a:solidFill>
                <a:latin typeface="Montserrat"/>
              </a:rPr>
              <a:t>Short-term immersive experiences create the "I can do this" moment that transforms student interest into intent.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11862" y="2673384"/>
            <a:ext cx="524182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200" b="1" i="0" dirty="0">
                <a:solidFill>
                  <a:srgbClr val="1A5F7A"/>
                </a:solidFill>
                <a:latin typeface="Montserrat"/>
              </a:rPr>
              <a:t>24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9349" y="3166259"/>
            <a:ext cx="1969591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Total Camp</a:t>
            </a:r>
          </a:p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Participants Y1+Y2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02190" y="2624062"/>
            <a:ext cx="1078821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200" b="1" i="0" dirty="0">
                <a:solidFill>
                  <a:srgbClr val="1A5F7A"/>
                </a:solidFill>
                <a:latin typeface="Montserrat"/>
              </a:rPr>
              <a:t>100%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8100" y="3155427"/>
            <a:ext cx="2233072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2025 respondents strengthened</a:t>
            </a:r>
          </a:p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STEM interest at MTC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27776" y="2611025"/>
            <a:ext cx="1277594" cy="49244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3200" b="1" i="0" dirty="0">
                <a:solidFill>
                  <a:srgbClr val="1A5F7A"/>
                </a:solidFill>
                <a:latin typeface="Montserrat"/>
              </a:rPr>
              <a:t>4-Day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41514" y="3120631"/>
            <a:ext cx="1850119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Immersive format</a:t>
            </a:r>
          </a:p>
          <a:p>
            <a:pPr algn="ctr"/>
            <a:r>
              <a:rPr sz="1100" b="0" i="0" dirty="0">
                <a:solidFill>
                  <a:srgbClr val="1C2B35"/>
                </a:solidFill>
                <a:latin typeface="Open Sans"/>
              </a:rPr>
              <a:t>co-facilitated by faculty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4693" y="3676171"/>
            <a:ext cx="470318" cy="207747"/>
          </a:xfrm>
          <a:prstGeom prst="rect">
            <a:avLst/>
          </a:prstGeom>
          <a:solidFill>
            <a:srgbClr val="1A5F7A"/>
          </a:solidFill>
        </p:spPr>
        <p:txBody>
          <a:bodyPr wrap="none" lIns="68578" tIns="22859" rIns="68578" bIns="22859">
            <a:spAutoFit/>
          </a:bodyPr>
          <a:lstStyle/>
          <a:p>
            <a:pPr algn="l"/>
            <a:r>
              <a:rPr sz="1050" b="1" i="0" dirty="0">
                <a:solidFill>
                  <a:srgbClr val="FFFFFF"/>
                </a:solidFill>
                <a:latin typeface="Montserrat"/>
              </a:rPr>
              <a:t>2025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93041" y="3689505"/>
            <a:ext cx="7215117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IT Summer Camp — Rising 9th–12th Graders (July 28–31): 5 students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4562" y="3962996"/>
            <a:ext cx="841576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100% of survey completers: participation strengthened interest in studying STEM at MTC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693" y="4435414"/>
            <a:ext cx="491156" cy="215442"/>
          </a:xfrm>
          <a:prstGeom prst="rect">
            <a:avLst/>
          </a:prstGeom>
          <a:solidFill>
            <a:srgbClr val="1A5F7A"/>
          </a:solidFill>
        </p:spPr>
        <p:txBody>
          <a:bodyPr wrap="none" lIns="68578" tIns="22859" rIns="68578" bIns="22859">
            <a:spAutoFit/>
          </a:bodyPr>
          <a:lstStyle/>
          <a:p>
            <a:pPr algn="l"/>
            <a:r>
              <a:rPr sz="1100" b="1" i="0" dirty="0">
                <a:solidFill>
                  <a:srgbClr val="FFFFFF"/>
                </a:solidFill>
                <a:latin typeface="Montserrat"/>
              </a:rPr>
              <a:t>2026</a:t>
            </a:r>
            <a:endParaRPr sz="685" b="1" i="0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193041" y="4400261"/>
            <a:ext cx="9348713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Cybersecurity Summer Camps — Expanded to include middle school track: 19 students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18077" y="4635225"/>
            <a:ext cx="9680535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Beginner (rising 6th–8th graders): 75% increased IT interest at MTC; 100% would recommend to peers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28128" y="4881878"/>
            <a:ext cx="695062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Intermediate (rising 9th–12th graders): 100% would recommend to peers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4588" y="5448336"/>
            <a:ext cx="855202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1" dirty="0">
                <a:solidFill>
                  <a:srgbClr val="1C2B35"/>
                </a:solidFill>
                <a:latin typeface="Open Sans"/>
              </a:rPr>
              <a:t>"I found that I like computers and cybersecurity more than I thought I did before the program."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4693" y="5702536"/>
            <a:ext cx="1954061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— Camp Participant</a:t>
            </a:r>
            <a:r>
              <a:rPr sz="1600" b="0" i="0" dirty="0">
                <a:solidFill>
                  <a:srgbClr val="1A5F7A"/>
                </a:solidFill>
                <a:latin typeface="Open Sans"/>
              </a:rPr>
              <a:t> </a:t>
            </a:r>
            <a:endParaRPr sz="1600" b="0" i="0" dirty="0">
              <a:solidFill>
                <a:srgbClr val="1A5F7A"/>
              </a:solidFill>
              <a:latin typeface="Open Sans"/>
              <a:hlinkClick r:id="rId5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0990" y="6638758"/>
            <a:ext cx="2571217" cy="12311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800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7922" y="6638758"/>
            <a:ext cx="91440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97" b="0" i="0">
                <a:solidFill>
                  <a:srgbClr val="1C2B35"/>
                </a:solidFill>
                <a:latin typeface="Open Sans"/>
              </a:rPr>
              <a:t>8</a:t>
            </a:r>
          </a:p>
        </p:txBody>
      </p:sp>
      <p:pic>
        <p:nvPicPr>
          <p:cNvPr id="36" name="Picture 9" descr="image.png">
            <a:extLst>
              <a:ext uri="{FF2B5EF4-FFF2-40B4-BE49-F238E27FC236}">
                <a16:creationId xmlns:a16="http://schemas.microsoft.com/office/drawing/2014/main" id="{4992D9F6-A46C-9219-9F6E-DA027DFB7C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813" y="4970051"/>
            <a:ext cx="76198" cy="7619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1CCB56-1D21-345D-0F09-19903E8FE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5196" y="1002726"/>
            <a:ext cx="3402179" cy="387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23D8FE-7AA0-9492-B188-04F4A305EA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786062"/>
            <a:ext cx="3118354" cy="50460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C71FA1-4F35-5EE1-4CB0-1193874BB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956" y="786062"/>
            <a:ext cx="3623694" cy="3879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21E66C1-8860-0C49-F26D-8E0A548D29A4}"/>
              </a:ext>
            </a:extLst>
          </p:cNvPr>
          <p:cNvSpPr txBox="1"/>
          <p:nvPr/>
        </p:nvSpPr>
        <p:spPr>
          <a:xfrm>
            <a:off x="9844803" y="4944951"/>
            <a:ext cx="1593379" cy="261608"/>
          </a:xfrm>
          <a:prstGeom prst="rect">
            <a:avLst/>
          </a:prstGeom>
          <a:solidFill>
            <a:srgbClr val="1A5F7A"/>
          </a:solidFill>
        </p:spPr>
        <p:txBody>
          <a:bodyPr wrap="none" lIns="114297" tIns="38099" rIns="114297" bIns="38099">
            <a:spAutoFit/>
          </a:bodyPr>
          <a:lstStyle/>
          <a:p>
            <a:pPr algn="l"/>
            <a:r>
              <a:rPr lang="en-US" sz="1200" b="1" i="0" dirty="0">
                <a:solidFill>
                  <a:srgbClr val="FFFFFF"/>
                </a:solidFill>
                <a:latin typeface="Montserrat"/>
              </a:rPr>
              <a:t>Hidden </a:t>
            </a:r>
            <a:r>
              <a:rPr sz="1200" b="1" i="0" dirty="0">
                <a:solidFill>
                  <a:srgbClr val="FFFFFF"/>
                </a:solidFill>
                <a:latin typeface="Montserrat"/>
              </a:rPr>
              <a:t>Strategy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A70B77-84FA-04B6-FFE0-2148EF6660BE}"/>
              </a:ext>
            </a:extLst>
          </p:cNvPr>
          <p:cNvSpPr txBox="1"/>
          <p:nvPr/>
        </p:nvSpPr>
        <p:spPr>
          <a:xfrm>
            <a:off x="9654039" y="5230694"/>
            <a:ext cx="1784143" cy="32483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111" b="1" i="0" dirty="0">
                <a:solidFill>
                  <a:srgbClr val="0D3D52"/>
                </a:solidFill>
                <a:latin typeface="Montserrat"/>
              </a:rPr>
              <a:t>Social Media</a:t>
            </a:r>
            <a:endParaRPr sz="2111" b="1" i="0" dirty="0">
              <a:solidFill>
                <a:srgbClr val="0D3D52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31876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317128"/>
            <a:ext cx="11430000" cy="19050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458069"/>
            <a:ext cx="2471737" cy="4416176"/>
          </a:xfrm>
          <a:prstGeom prst="roundRect">
            <a:avLst>
              <a:gd name="adj" fmla="val 38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542925" y="1650355"/>
            <a:ext cx="438150" cy="4381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639" y="1774135"/>
            <a:ext cx="166683" cy="19049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8389" y="3592652"/>
            <a:ext cx="83804" cy="14667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3367087" y="1458069"/>
            <a:ext cx="2471737" cy="4416176"/>
          </a:xfrm>
          <a:prstGeom prst="roundRect">
            <a:avLst>
              <a:gd name="adj" fmla="val 38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3529012" y="1650355"/>
            <a:ext cx="438150" cy="4381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52746" y="1793185"/>
            <a:ext cx="190495" cy="152396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64402" y="3592652"/>
            <a:ext cx="83804" cy="14667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6353175" y="1458069"/>
            <a:ext cx="2471737" cy="4416176"/>
          </a:xfrm>
          <a:prstGeom prst="roundRect">
            <a:avLst>
              <a:gd name="adj" fmla="val 38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515100" y="1650355"/>
            <a:ext cx="438150" cy="4381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649341" y="1784727"/>
            <a:ext cx="169329" cy="169312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50415" y="3592652"/>
            <a:ext cx="83804" cy="14667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9339262" y="1458069"/>
            <a:ext cx="2471737" cy="4416176"/>
          </a:xfrm>
          <a:prstGeom prst="roundRect">
            <a:avLst>
              <a:gd name="adj" fmla="val 38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9501187" y="1650355"/>
            <a:ext cx="438150" cy="4381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36677" y="1797919"/>
            <a:ext cx="166674" cy="142927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81000" y="6011316"/>
            <a:ext cx="11430000" cy="401091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81000" y="6011316"/>
            <a:ext cx="50800" cy="401091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image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669" y="6127844"/>
            <a:ext cx="115208" cy="16757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80990" y="304792"/>
            <a:ext cx="128080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7A4A00"/>
                </a:solidFill>
                <a:latin typeface="Open Sans"/>
              </a:rPr>
              <a:t>Strategy 3 of 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1000" y="549351"/>
            <a:ext cx="4774286" cy="37146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111" b="1" i="0" dirty="0">
                <a:solidFill>
                  <a:srgbClr val="0D3D52"/>
                </a:solidFill>
                <a:latin typeface="Montserrat"/>
              </a:rPr>
              <a:t>Structured Campus Visit Days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0990" y="927473"/>
            <a:ext cx="1124827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solidFill>
                  <a:srgbClr val="1A5F7A"/>
                </a:solidFill>
                <a:latin typeface="Montserrat"/>
              </a:rPr>
              <a:t>A campus visit day is not a tour — it is a deliberate transition event that converts outreach into enrollment opportunity.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2911" y="2202749"/>
            <a:ext cx="78386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7A4A00"/>
                </a:solidFill>
                <a:latin typeface="Montserrat"/>
              </a:rPr>
              <a:t>Element 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8520" y="2397030"/>
            <a:ext cx="171902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Hands-On Lab Experiences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2508" y="3152000"/>
            <a:ext cx="2082499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Students engage directly with campus cybersecurity facilities — learning by doing in a real college environment.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28924" y="2202749"/>
            <a:ext cx="814325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7A4A00"/>
                </a:solidFill>
                <a:latin typeface="Montserrat"/>
              </a:rPr>
              <a:t>Element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28924" y="2374195"/>
            <a:ext cx="195669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Faculty &amp; Student Interaction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492809" y="3167210"/>
            <a:ext cx="2028923" cy="17235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Direct conversations with faculty and current students build belonging and answer the question: "Is this place for me?"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14937" y="2202749"/>
            <a:ext cx="814325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7A4A00"/>
                </a:solidFill>
                <a:latin typeface="Montserrat"/>
              </a:rPr>
              <a:t>Element 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514937" y="2374195"/>
            <a:ext cx="210690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Stackable Credentials &amp; Career Pathways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99670" y="3167210"/>
            <a:ext cx="2106907" cy="172354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Clear explanation of how cybersecurity credentials stack — connecting coursework to careers students can actually see themselves in.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500949" y="2202749"/>
            <a:ext cx="82875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7A4A00"/>
                </a:solidFill>
                <a:latin typeface="Montserrat"/>
              </a:rPr>
              <a:t>Element 4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485344" y="2397029"/>
            <a:ext cx="1733463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0D3D52"/>
                </a:solidFill>
                <a:latin typeface="Montserrat"/>
              </a:rPr>
              <a:t>Enrollment Connection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76421" y="3167210"/>
            <a:ext cx="2143071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Every visit element links intentionally to next enrollment steps — the visit ends with a clear, supported path forward.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38030" y="6119659"/>
            <a:ext cx="8585684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1" dirty="0">
                <a:solidFill>
                  <a:srgbClr val="7A3D0A"/>
                </a:solidFill>
                <a:latin typeface="Montserrat"/>
              </a:rPr>
              <a:t>Design principle: Every element of the visit answers a student's unspoken question — "Is this for someone like me?"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990" y="6503626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740905" y="6503626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3D5C6A"/>
                </a:solidFill>
                <a:latin typeface="Open Sans"/>
              </a:rPr>
              <a:t>9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65670" y="1041796"/>
            <a:ext cx="11460658" cy="9525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304800" y="1203721"/>
            <a:ext cx="2371427" cy="2190154"/>
          </a:xfrm>
          <a:prstGeom prst="roundRect">
            <a:avLst>
              <a:gd name="adj" fmla="val 434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7098" y="1831879"/>
            <a:ext cx="186607" cy="21326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304800" y="3515766"/>
            <a:ext cx="2371427" cy="2171104"/>
          </a:xfrm>
          <a:prstGeom prst="roundRect">
            <a:avLst>
              <a:gd name="adj" fmla="val 4387"/>
            </a:avLst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83741" y="4181734"/>
            <a:ext cx="213293" cy="118471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2798117" y="1203721"/>
            <a:ext cx="2371427" cy="2180629"/>
          </a:xfrm>
          <a:prstGeom prst="roundRect">
            <a:avLst>
              <a:gd name="adj" fmla="val 43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77024" y="1848443"/>
            <a:ext cx="213265" cy="1706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798117" y="3506241"/>
            <a:ext cx="2371427" cy="2180629"/>
          </a:xfrm>
          <a:prstGeom prst="roundRect">
            <a:avLst>
              <a:gd name="adj" fmla="val 43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877024" y="4129579"/>
            <a:ext cx="213265" cy="213265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304800" y="5808612"/>
            <a:ext cx="4864596" cy="674191"/>
          </a:xfrm>
          <a:prstGeom prst="roundRect">
            <a:avLst>
              <a:gd name="adj" fmla="val 14128"/>
            </a:avLst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7406" y="6037210"/>
            <a:ext cx="223483" cy="216712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5413176" y="1445567"/>
            <a:ext cx="6474023" cy="706635"/>
          </a:xfrm>
          <a:prstGeom prst="roundRect">
            <a:avLst>
              <a:gd name="adj" fmla="val 107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413176" y="1445567"/>
            <a:ext cx="50800" cy="706635"/>
          </a:xfrm>
          <a:prstGeom prst="rect">
            <a:avLst/>
          </a:prstGeom>
          <a:solidFill>
            <a:srgbClr val="1A5F7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5413176" y="2235993"/>
            <a:ext cx="6474023" cy="706635"/>
          </a:xfrm>
          <a:prstGeom prst="roundRect">
            <a:avLst>
              <a:gd name="adj" fmla="val 107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5413176" y="2235993"/>
            <a:ext cx="50800" cy="706635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13176" y="3026419"/>
            <a:ext cx="6474023" cy="706635"/>
          </a:xfrm>
          <a:prstGeom prst="roundRect">
            <a:avLst>
              <a:gd name="adj" fmla="val 107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413176" y="3026419"/>
            <a:ext cx="50800" cy="706635"/>
          </a:xfrm>
          <a:prstGeom prst="rect">
            <a:avLst/>
          </a:prstGeom>
          <a:solidFill>
            <a:srgbClr val="2E8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413176" y="3816846"/>
            <a:ext cx="6474023" cy="519707"/>
          </a:xfrm>
          <a:prstGeom prst="roundRect">
            <a:avLst>
              <a:gd name="adj" fmla="val 14662"/>
            </a:avLst>
          </a:prstGeom>
          <a:solidFill>
            <a:srgbClr val="EBF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image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552043" y="3951883"/>
            <a:ext cx="133346" cy="9524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65661" y="270413"/>
            <a:ext cx="4171547" cy="35241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005" b="1" i="0">
                <a:solidFill>
                  <a:srgbClr val="0D3D52"/>
                </a:solidFill>
                <a:latin typeface="Montserrat"/>
              </a:rPr>
              <a:t>What the Evaluation Found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5661" y="668519"/>
            <a:ext cx="11369737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5F7A"/>
                </a:solidFill>
                <a:latin typeface="Montserrat"/>
              </a:rPr>
              <a:t>Evidence from MTC's Year Two external evaluation confirms these strategies are working — and the data points toward what to do next.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28991" y="2067915"/>
            <a:ext cx="522968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322" b="1" i="0">
                <a:solidFill>
                  <a:srgbClr val="1A5F7A"/>
                </a:solidFill>
                <a:latin typeface="Montserrat"/>
              </a:rPr>
              <a:t>~12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025" y="2469889"/>
            <a:ext cx="133690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 i="0" dirty="0">
                <a:solidFill>
                  <a:srgbClr val="0D3D52"/>
                </a:solidFill>
                <a:latin typeface="Open Sans"/>
              </a:rPr>
              <a:t>Schools Visited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0721" y="2807285"/>
            <a:ext cx="153567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0" i="0" dirty="0">
                <a:solidFill>
                  <a:srgbClr val="5A7A8A"/>
                </a:solidFill>
                <a:latin typeface="Open Sans"/>
              </a:rPr>
              <a:t>Mobile Lab, Year 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31799" y="4370377"/>
            <a:ext cx="917353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322" b="1" i="0" dirty="0">
                <a:solidFill>
                  <a:srgbClr val="FFFFFF"/>
                </a:solidFill>
                <a:latin typeface="Montserrat"/>
              </a:rPr>
              <a:t>+67%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63439" y="4772352"/>
            <a:ext cx="1453924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200" b="1" i="0" dirty="0">
                <a:solidFill>
                  <a:srgbClr val="B8DDE8"/>
                </a:solidFill>
                <a:latin typeface="Open Sans"/>
              </a:rPr>
              <a:t>Female Enrollment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9672" y="5077557"/>
            <a:ext cx="2244205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100" b="0" i="0" dirty="0">
                <a:solidFill>
                  <a:srgbClr val="B8DDE8"/>
                </a:solidFill>
                <a:latin typeface="Microsoft YaHei"/>
              </a:rPr>
              <a:t>6 → 10 students (Fall 2024–2025)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771061" y="2063152"/>
            <a:ext cx="425340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322" b="1" i="0">
                <a:solidFill>
                  <a:srgbClr val="1A5F7A"/>
                </a:solidFill>
                <a:latin typeface="Montserrat"/>
              </a:rPr>
              <a:t>24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905713" y="2465127"/>
            <a:ext cx="2156038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 i="0" dirty="0">
                <a:solidFill>
                  <a:srgbClr val="0D3D52"/>
                </a:solidFill>
                <a:latin typeface="Open Sans"/>
              </a:rPr>
              <a:t>Total Camp Participants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49996" y="2774577"/>
            <a:ext cx="2128788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0" i="0" dirty="0">
                <a:solidFill>
                  <a:srgbClr val="5A7A8A"/>
                </a:solidFill>
                <a:latin typeface="Open Sans"/>
              </a:rPr>
              <a:t>Year 1 + Year 2 combined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21066" y="4365615"/>
            <a:ext cx="325181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322" b="1" i="0">
                <a:solidFill>
                  <a:srgbClr val="1A5F7A"/>
                </a:solidFill>
                <a:latin typeface="Montserrat"/>
              </a:rPr>
              <a:t>+1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108492" y="4767589"/>
            <a:ext cx="175047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1" i="0" dirty="0">
                <a:solidFill>
                  <a:srgbClr val="0D3D52"/>
                </a:solidFill>
                <a:latin typeface="Open Sans"/>
              </a:rPr>
              <a:t>New Service Region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026739" y="5087710"/>
            <a:ext cx="1913985" cy="43088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1400" b="0" i="0" dirty="0">
                <a:solidFill>
                  <a:srgbClr val="5A7A8A"/>
                </a:solidFill>
                <a:latin typeface="Open Sans"/>
              </a:rPr>
              <a:t>Pioneer Career Center </a:t>
            </a:r>
            <a:br>
              <a:rPr lang="en-US" sz="1400" b="0" i="0" dirty="0">
                <a:solidFill>
                  <a:srgbClr val="5A7A8A"/>
                </a:solidFill>
                <a:latin typeface="Open Sans"/>
              </a:rPr>
            </a:br>
            <a:r>
              <a:rPr sz="1400" b="0" i="0" dirty="0">
                <a:solidFill>
                  <a:srgbClr val="5A7A8A"/>
                </a:solidFill>
                <a:latin typeface="Open Sans"/>
              </a:rPr>
              <a:t>enrolled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22850" y="5894190"/>
            <a:ext cx="640540" cy="2952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88" b="1" i="0">
                <a:solidFill>
                  <a:srgbClr val="FFFFFF"/>
                </a:solidFill>
                <a:latin typeface="Montserrat"/>
              </a:rPr>
              <a:t>100%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22850" y="6196899"/>
            <a:ext cx="3980257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0" i="0" dirty="0">
                <a:solidFill>
                  <a:schemeClr val="bg1"/>
                </a:solidFill>
                <a:latin typeface="Open Sans"/>
              </a:rPr>
              <a:t>2025 camp respondents: strengthened STEM interest at MTC</a:t>
            </a:r>
            <a:endParaRPr sz="1200" b="0" i="0" dirty="0">
              <a:solidFill>
                <a:schemeClr val="bg1"/>
              </a:solidFill>
              <a:latin typeface="Open Sans"/>
              <a:hlinkClick r:id="rId1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413041" y="1203691"/>
            <a:ext cx="2688236" cy="16927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100" b="1" i="0" dirty="0">
                <a:solidFill>
                  <a:srgbClr val="1A5F7A"/>
                </a:solidFill>
                <a:latin typeface="Montserrat"/>
              </a:rPr>
              <a:t>Key Findings — Year Two Evaluation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80617" y="1536909"/>
            <a:ext cx="159178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Mobile Training Lab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80617" y="1710141"/>
            <a:ext cx="609927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 dirty="0">
                <a:solidFill>
                  <a:srgbClr val="1C2B35"/>
                </a:solidFill>
                <a:latin typeface="Open Sans"/>
              </a:rPr>
              <a:t>Nearly a dozen schools visited in Y2; well received grades 5–12; multiple partner faculty requested follow-up visits</a:t>
            </a:r>
            <a:r>
              <a:rPr sz="1400" b="0" i="0" dirty="0">
                <a:solidFill>
                  <a:srgbClr val="051116"/>
                </a:solidFill>
                <a:latin typeface="Open Sans"/>
              </a:rPr>
              <a:t> </a:t>
            </a:r>
            <a:endParaRPr sz="1400" b="0" i="0" dirty="0">
              <a:solidFill>
                <a:srgbClr val="051116"/>
              </a:solidFill>
              <a:latin typeface="Open Sans"/>
              <a:hlinkClick r:id="rId1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5580617" y="2327315"/>
            <a:ext cx="2454198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Summer Cybersecurity Camps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80617" y="2500547"/>
            <a:ext cx="6023965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 dirty="0">
                <a:solidFill>
                  <a:srgbClr val="1C2B35"/>
                </a:solidFill>
                <a:latin typeface="Open Sans"/>
              </a:rPr>
              <a:t>24 total participants Y1+Y2; 75% of 2026 Beginner respondents increased IT interest; 100% of both cohorts would recommend to peers</a:t>
            </a:r>
            <a:endParaRPr sz="1400" b="0" i="0" dirty="0">
              <a:solidFill>
                <a:srgbClr val="051116"/>
              </a:solidFill>
              <a:latin typeface="Open Sans"/>
              <a:hlinkClick r:id="rId1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580617" y="3117722"/>
            <a:ext cx="1514838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Enrollment Impact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80617" y="3290953"/>
            <a:ext cx="5940028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 dirty="0">
                <a:solidFill>
                  <a:srgbClr val="1C2B35"/>
                </a:solidFill>
                <a:latin typeface="Microsoft YaHei"/>
              </a:rPr>
              <a:t>Female cybersecurity enrollment +67% (fall 2024 → fall 2025); Pioneer Career Center students enrolled — attributed to outreach</a:t>
            </a:r>
            <a:endParaRPr sz="1400" b="0" i="0" dirty="0">
              <a:solidFill>
                <a:srgbClr val="051116"/>
              </a:solidFill>
              <a:latin typeface="Open Sans"/>
              <a:hlinkClick r:id="rId1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71112" y="3908128"/>
            <a:ext cx="554341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i="1" dirty="0">
                <a:solidFill>
                  <a:srgbClr val="1C2B35"/>
                </a:solidFill>
                <a:latin typeface="Open Sans"/>
              </a:rPr>
              <a:t>All stakeholder interviewees confirmed: the grant has potential to build a pipeline of superior cybersecurity graduates.</a:t>
            </a:r>
            <a:endParaRPr sz="1400" b="0" i="1" dirty="0">
              <a:solidFill>
                <a:srgbClr val="051116"/>
              </a:solidFill>
              <a:latin typeface="Open Sans"/>
              <a:hlinkClick r:id="rId15" tooltip="MTC ATE Cyber Grant Year Two Evaluation Report_Final 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FC814F5-CEAA-EE60-268A-2C01D101A523}"/>
              </a:ext>
            </a:extLst>
          </p:cNvPr>
          <p:cNvSpPr txBox="1"/>
          <p:nvPr/>
        </p:nvSpPr>
        <p:spPr>
          <a:xfrm>
            <a:off x="380990" y="6598028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1271643"/>
            <a:ext cx="533400" cy="28575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376064"/>
            <a:ext cx="4800600" cy="4912816"/>
          </a:xfrm>
          <a:prstGeom prst="roundRect">
            <a:avLst>
              <a:gd name="adj" fmla="val 2380"/>
            </a:avLst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09600" y="1589335"/>
            <a:ext cx="342900" cy="342900"/>
          </a:xfrm>
          <a:prstGeom prst="ellipse">
            <a:avLst/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4832" y="1699783"/>
            <a:ext cx="152396" cy="121916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58819" y="3564936"/>
            <a:ext cx="4343400" cy="279796"/>
          </a:xfrm>
          <a:prstGeom prst="roundRect">
            <a:avLst>
              <a:gd name="adj" fmla="val 20425"/>
            </a:avLst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715" y="3649450"/>
            <a:ext cx="129477" cy="12947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394870" y="1623566"/>
            <a:ext cx="6416129" cy="1489174"/>
          </a:xfrm>
          <a:prstGeom prst="roundRect">
            <a:avLst>
              <a:gd name="adj" fmla="val 63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5571976" y="1762571"/>
            <a:ext cx="323850" cy="3238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394870" y="3211710"/>
            <a:ext cx="6416129" cy="1489174"/>
          </a:xfrm>
          <a:prstGeom prst="roundRect">
            <a:avLst>
              <a:gd name="adj" fmla="val 63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571976" y="3350716"/>
            <a:ext cx="323850" cy="3238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394870" y="4799855"/>
            <a:ext cx="6416129" cy="1489174"/>
          </a:xfrm>
          <a:prstGeom prst="roundRect">
            <a:avLst>
              <a:gd name="adj" fmla="val 63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5571976" y="4938861"/>
            <a:ext cx="323850" cy="32385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381000" y="6395442"/>
            <a:ext cx="5514826" cy="462558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81000" y="6395442"/>
            <a:ext cx="50800" cy="279796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2902" y="6466569"/>
            <a:ext cx="94233" cy="13706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0990" y="304792"/>
            <a:ext cx="1979364" cy="14287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22" b="1" i="0">
                <a:solidFill>
                  <a:srgbClr val="9D6627"/>
                </a:solidFill>
                <a:latin typeface="Montserrat"/>
              </a:rPr>
              <a:t>Activity — Small Group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0990" y="483828"/>
            <a:ext cx="3149421" cy="31431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741" b="1" i="0">
                <a:solidFill>
                  <a:srgbClr val="0D3D52"/>
                </a:solidFill>
                <a:latin typeface="Montserrat"/>
              </a:rPr>
              <a:t>Small Group Case Study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0990" y="743941"/>
            <a:ext cx="11426979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1A5F7A"/>
                </a:solidFill>
                <a:latin typeface="Montserrat"/>
              </a:rPr>
              <a:t>Now apply the framework — use MTC's model to design an outreach strategy for a scenario drawn from your own practice.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9034" y="1694068"/>
            <a:ext cx="1109039" cy="13334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759" b="1" i="0">
                <a:solidFill>
                  <a:srgbClr val="E8973A"/>
                </a:solidFill>
                <a:latin typeface="Montserrat"/>
              </a:rPr>
              <a:t>Your Scenario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4832" y="2047747"/>
            <a:ext cx="3978522" cy="123110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FFFFFF"/>
                </a:solidFill>
                <a:latin typeface="Open Sans"/>
              </a:rPr>
              <a:t>A rural community college wants to reach first-generation high school juniors and seniors who have never considered cybersecurity. You have limited staff and a modest budget.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1896" y="3633398"/>
            <a:ext cx="2814873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0" b="1" i="0" dirty="0">
                <a:solidFill>
                  <a:srgbClr val="FFFFFF"/>
                </a:solidFill>
                <a:latin typeface="Montserrat"/>
              </a:rPr>
              <a:t>Small groups of 3–4 people  |  8 minutes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394735" y="1376030"/>
            <a:ext cx="4475584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0" b="1" i="0" dirty="0">
                <a:solidFill>
                  <a:srgbClr val="1A5F7A"/>
                </a:solidFill>
                <a:latin typeface="Montserrat"/>
              </a:rPr>
              <a:t>Group Task — Using MTC's Three-Strategy Framework, identify: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05332" y="1833963"/>
            <a:ext cx="91440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2" b="1" i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32745" y="1762527"/>
            <a:ext cx="109164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A36A29"/>
                </a:solidFill>
                <a:latin typeface="Montserrat"/>
              </a:rPr>
              <a:t>Strategy First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032745" y="1935758"/>
            <a:ext cx="5448607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Which outreach strategy would you launch first and why?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91045" y="3422068"/>
            <a:ext cx="91440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2" b="1" i="0">
                <a:solidFill>
                  <a:srgbClr val="FFFFFF"/>
                </a:solidFill>
                <a:latin typeface="Montserrat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32745" y="3350632"/>
            <a:ext cx="103073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A36A29"/>
                </a:solidFill>
                <a:latin typeface="Montserrat"/>
              </a:rPr>
              <a:t>Partnerships</a:t>
            </a:r>
            <a:endParaRPr sz="900" b="1" i="0" dirty="0">
              <a:solidFill>
                <a:srgbClr val="A36A29"/>
              </a:solidFill>
              <a:latin typeface="Montserra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032745" y="3523864"/>
            <a:ext cx="5235408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What partnerships would you need to make it happen?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90896" y="5010173"/>
            <a:ext cx="91440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2" b="1" i="0">
                <a:solidFill>
                  <a:srgbClr val="FFFFFF"/>
                </a:solidFill>
                <a:latin typeface="Montserrat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032745" y="4938737"/>
            <a:ext cx="1543692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A36A29"/>
                </a:solidFill>
                <a:latin typeface="Montserrat"/>
              </a:rPr>
              <a:t>Measuring Success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032745" y="5123403"/>
            <a:ext cx="5360505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How would you measure success — and what data would you collect?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99931" y="6463741"/>
            <a:ext cx="4959691" cy="161583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50" b="1" i="0" dirty="0">
                <a:solidFill>
                  <a:srgbClr val="7A3D0A"/>
                </a:solidFill>
                <a:latin typeface="Montserrat"/>
              </a:rPr>
              <a:t>Report-out: 1 spokesperson per group shares one key decision  (5 min)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377920" y="6463741"/>
            <a:ext cx="2875787" cy="1384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00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78015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485" y="2255433"/>
            <a:ext cx="3238418" cy="304792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274790" y="1201787"/>
            <a:ext cx="7536209" cy="1033908"/>
          </a:xfrm>
          <a:prstGeom prst="roundRect">
            <a:avLst>
              <a:gd name="adj" fmla="val 92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4436715" y="1329332"/>
            <a:ext cx="304800" cy="30480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4274790" y="2311896"/>
            <a:ext cx="7536209" cy="1033908"/>
          </a:xfrm>
          <a:prstGeom prst="roundRect">
            <a:avLst>
              <a:gd name="adj" fmla="val 92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436715" y="2439441"/>
            <a:ext cx="304800" cy="304800"/>
          </a:xfrm>
          <a:prstGeom prst="ellipse">
            <a:avLst/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74790" y="3422005"/>
            <a:ext cx="7536209" cy="1033908"/>
          </a:xfrm>
          <a:prstGeom prst="roundRect">
            <a:avLst>
              <a:gd name="adj" fmla="val 92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436715" y="3549550"/>
            <a:ext cx="304800" cy="304800"/>
          </a:xfrm>
          <a:prstGeom prst="ellipse">
            <a:avLst/>
          </a:prstGeom>
          <a:solidFill>
            <a:srgbClr val="2E8B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274790" y="4532114"/>
            <a:ext cx="7536209" cy="1033908"/>
          </a:xfrm>
          <a:prstGeom prst="roundRect">
            <a:avLst>
              <a:gd name="adj" fmla="val 921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436715" y="4659659"/>
            <a:ext cx="304800" cy="304800"/>
          </a:xfrm>
          <a:prstGeom prst="ellipse">
            <a:avLst/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274790" y="5703093"/>
            <a:ext cx="7536209" cy="940700"/>
          </a:xfrm>
          <a:prstGeom prst="rect">
            <a:avLst/>
          </a:prstGeom>
          <a:solidFill>
            <a:srgbClr val="FF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274790" y="5703093"/>
            <a:ext cx="161925" cy="940700"/>
          </a:xfrm>
          <a:prstGeom prst="rect">
            <a:avLst/>
          </a:prstGeom>
          <a:solidFill>
            <a:srgbClr val="E897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80990" y="276218"/>
            <a:ext cx="6357183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 dirty="0">
                <a:solidFill>
                  <a:srgbClr val="0D3D52"/>
                </a:solidFill>
                <a:latin typeface="Montserrat"/>
              </a:rPr>
              <a:t>A Transferable Outreach Framework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0990" y="873450"/>
            <a:ext cx="10916168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1A5F7A"/>
                </a:solidFill>
                <a:latin typeface="Montserrat"/>
              </a:rPr>
              <a:t>The MTC model is not a blueprint to copy — it is a framework to adapt, using your institution's context, partnerships, and resources.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22334" y="2708681"/>
            <a:ext cx="977832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Open Sans"/>
              </a:rPr>
              <a:t>OUTREACH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046" y="2950451"/>
            <a:ext cx="1163780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Open Sans"/>
              </a:rPr>
              <a:t>FRAMEWORK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7586" y="3188094"/>
            <a:ext cx="144911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0" i="0" dirty="0">
                <a:latin typeface="Open Sans"/>
              </a:rPr>
              <a:t>Continuous Cycle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79532" y="1731172"/>
            <a:ext cx="880049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Montserrat"/>
              </a:rPr>
              <a:t>IDENTIFY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85502" y="3957491"/>
            <a:ext cx="724557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Montserrat"/>
              </a:rPr>
              <a:t>DESIGN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0528" y="3988940"/>
            <a:ext cx="823944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Montserra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0528" y="1762148"/>
            <a:ext cx="1011495" cy="21544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400" b="1" i="0" dirty="0">
                <a:latin typeface="Montserrat"/>
              </a:rPr>
              <a:t>EVALUATE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62063" y="1395972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49" b="1" i="0">
                <a:solidFill>
                  <a:srgbClr val="FFFFFF"/>
                </a:solidFill>
                <a:latin typeface="Montserrat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63283" y="1300725"/>
            <a:ext cx="62356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Identify</a:t>
            </a:r>
            <a:endParaRPr sz="1002" b="1" i="0" dirty="0">
              <a:solidFill>
                <a:srgbClr val="0D3D52"/>
              </a:solidFill>
              <a:latin typeface="Montserra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50486" y="1489510"/>
            <a:ext cx="682077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1C2B35"/>
                </a:solidFill>
                <a:latin typeface="Open Sans"/>
              </a:rPr>
              <a:t>Who are your underserved students? What barriers block their pathway?</a:t>
            </a:r>
            <a:r>
              <a:rPr sz="1600" b="0" i="0" dirty="0">
                <a:solidFill>
                  <a:srgbClr val="1A5F7A"/>
                </a:solidFill>
                <a:latin typeface="Open Sans"/>
              </a:rPr>
              <a:t> </a:t>
            </a:r>
            <a:endParaRPr sz="1600" b="0" i="0" dirty="0">
              <a:solidFill>
                <a:srgbClr val="1A5F7A"/>
              </a:solidFill>
              <a:latin typeface="Open Sans"/>
              <a:hlinkClick r:id="rId5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48520" y="2506054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49" b="1" i="0">
                <a:solidFill>
                  <a:srgbClr val="1C1C1C"/>
                </a:solidFill>
                <a:latin typeface="Montserrat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863283" y="2410806"/>
            <a:ext cx="565861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Design</a:t>
            </a:r>
            <a:endParaRPr sz="1002" b="1" i="0" dirty="0">
              <a:solidFill>
                <a:srgbClr val="0D3D52"/>
              </a:solidFill>
              <a:latin typeface="Montserra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59709" y="2618674"/>
            <a:ext cx="6170335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1C2B35"/>
                </a:solidFill>
                <a:latin typeface="Open Sans"/>
              </a:rPr>
              <a:t>Which strategy fits your context — mobile delivery, immersive experience, or structured visit?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48371" y="3616135"/>
            <a:ext cx="91440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49" b="1" i="0">
                <a:latin typeface="Montserrat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63283" y="3520887"/>
            <a:ext cx="572273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Deliver</a:t>
            </a:r>
            <a:endParaRPr sz="1002" b="1" i="0" dirty="0">
              <a:solidFill>
                <a:srgbClr val="0D3D52"/>
              </a:solidFill>
              <a:latin typeface="Montserra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864201" y="3762224"/>
            <a:ext cx="639404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1C2B35"/>
                </a:solidFill>
                <a:latin typeface="Open Sans"/>
              </a:rPr>
              <a:t>Partner with secondary schools, community organizations, and industry to extend reach.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41674" y="4726216"/>
            <a:ext cx="94503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49" b="1" i="0">
                <a:solidFill>
                  <a:srgbClr val="FFFFFF"/>
                </a:solidFill>
                <a:latin typeface="Montserrat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63283" y="4630968"/>
            <a:ext cx="652892" cy="18097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2" b="1" i="0">
                <a:solidFill>
                  <a:srgbClr val="0D3D52"/>
                </a:solidFill>
                <a:latin typeface="Montserrat"/>
              </a:rPr>
              <a:t>Evaluate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903440" y="4883537"/>
            <a:ext cx="5981462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0" i="0" dirty="0">
                <a:solidFill>
                  <a:srgbClr val="1C2B35"/>
                </a:solidFill>
                <a:latin typeface="Open Sans"/>
              </a:rPr>
              <a:t>Use student feedback and enrollment data to refine — and make the case for continued investment.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65178" y="5786739"/>
            <a:ext cx="1434688" cy="1538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000" b="1" i="0" dirty="0">
                <a:solidFill>
                  <a:srgbClr val="7A3D0A"/>
                </a:solidFill>
                <a:latin typeface="Montserrat"/>
              </a:rPr>
              <a:t>MTC Lesson in Action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65178" y="5942856"/>
            <a:ext cx="7192088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i="0" dirty="0">
                <a:solidFill>
                  <a:srgbClr val="7A3D0A"/>
                </a:solidFill>
                <a:latin typeface="Open Sans"/>
              </a:rPr>
              <a:t>Middle school camp track added based on mobile lab evaluation findings — evidence directly informing design. Outreach must be intentional, connected to credentials, and centered on the student's perspective.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0990" y="6503626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671256" y="6503626"/>
            <a:ext cx="139448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3D5F6E"/>
                </a:solidFill>
                <a:latin typeface="Open Sans"/>
              </a:rPr>
              <a:t>12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0473D2-B46C-6E6F-CD45-F503C68CE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4893" y="208919"/>
            <a:ext cx="4958071" cy="6440161"/>
          </a:xfrm>
          <a:prstGeom prst="rect">
            <a:avLst/>
          </a:prstGeom>
        </p:spPr>
      </p:pic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484D466B-4988-7591-7B9C-6F19B7CB08B6}"/>
              </a:ext>
            </a:extLst>
          </p:cNvPr>
          <p:cNvSpPr/>
          <p:nvPr/>
        </p:nvSpPr>
        <p:spPr>
          <a:xfrm>
            <a:off x="381000" y="780157"/>
            <a:ext cx="571500" cy="38100"/>
          </a:xfrm>
          <a:prstGeom prst="roundRect">
            <a:avLst>
              <a:gd name="adj" fmla="val 50000"/>
            </a:avLst>
          </a:prstGeom>
          <a:solidFill>
            <a:srgbClr val="E89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4CFF5C-1D3C-0A05-D76E-457C156E14A8}"/>
              </a:ext>
            </a:extLst>
          </p:cNvPr>
          <p:cNvSpPr txBox="1"/>
          <p:nvPr/>
        </p:nvSpPr>
        <p:spPr>
          <a:xfrm>
            <a:off x="380990" y="276218"/>
            <a:ext cx="5605702" cy="357342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2322" b="1" i="0" dirty="0">
                <a:solidFill>
                  <a:srgbClr val="0D3D52"/>
                </a:solidFill>
                <a:latin typeface="Montserrat"/>
              </a:rPr>
              <a:t>Embedded, Stackable Certifications</a:t>
            </a:r>
            <a:endParaRPr sz="2322" b="1" i="0" dirty="0">
              <a:solidFill>
                <a:srgbClr val="0D3D52"/>
              </a:solidFill>
              <a:latin typeface="Montserra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9FC300-B354-4A41-5489-8B93D89D9D1C}"/>
              </a:ext>
            </a:extLst>
          </p:cNvPr>
          <p:cNvSpPr txBox="1"/>
          <p:nvPr/>
        </p:nvSpPr>
        <p:spPr>
          <a:xfrm>
            <a:off x="380990" y="964854"/>
            <a:ext cx="5511811" cy="27699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C2B35"/>
                </a:solidFill>
                <a:latin typeface="Open Sans"/>
              </a:rPr>
              <a:t>Integrate industry-recognized certifications directly into applicable courses.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C2B35"/>
                </a:solidFill>
                <a:latin typeface="Open Sans"/>
              </a:rPr>
              <a:t>Allow students to earn a credential as part of their course experience.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C2B35"/>
                </a:solidFill>
                <a:latin typeface="Open Sans"/>
              </a:rPr>
              <a:t>Connect course learning outcomes to certification competencies and exam preparation.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C2B35"/>
                </a:solidFill>
                <a:latin typeface="Open Sans"/>
              </a:rPr>
              <a:t>Provide students with a clear pathway from course completion → certification → career readiness.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A06259-5266-78BD-D678-87626C4B2DF2}"/>
              </a:ext>
            </a:extLst>
          </p:cNvPr>
          <p:cNvSpPr txBox="1"/>
          <p:nvPr/>
        </p:nvSpPr>
        <p:spPr>
          <a:xfrm>
            <a:off x="380990" y="4046518"/>
            <a:ext cx="591821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i="0" dirty="0">
                <a:solidFill>
                  <a:srgbClr val="0D0D0D"/>
                </a:solidFill>
                <a:effectLst/>
              </a:rPr>
              <a:t>Student Benefit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</a:rPr>
              <a:t>“Know what you have. Know what it counts toward. </a:t>
            </a:r>
            <a:br>
              <a:rPr lang="en-US" b="1" i="0" dirty="0">
                <a:solidFill>
                  <a:srgbClr val="0D0D0D"/>
                </a:solidFill>
                <a:effectLst/>
              </a:rPr>
            </a:br>
            <a:r>
              <a:rPr lang="en-US" b="1" i="0" dirty="0">
                <a:solidFill>
                  <a:srgbClr val="0D0D0D"/>
                </a:solidFill>
                <a:effectLst/>
              </a:rPr>
              <a:t>  Know what comes next.”</a:t>
            </a:r>
            <a:endParaRPr lang="en-US" b="0" i="0" dirty="0">
              <a:solidFill>
                <a:srgbClr val="0D0D0D"/>
              </a:solidFill>
              <a:effectLst/>
            </a:endParaRPr>
          </a:p>
          <a:p>
            <a:pPr algn="l"/>
            <a:endParaRPr lang="en-US" b="0" i="0" dirty="0">
              <a:solidFill>
                <a:srgbClr val="0D0D0D"/>
              </a:solidFill>
              <a:effectLst/>
            </a:endParaRP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</a:rPr>
              <a:t>A poster can be displayed in advising areas, classrooms, career centers, and online to make certification pathways easy to understand and navigate.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C2FA8-41A2-6611-E76C-C8A2B02A2322}"/>
              </a:ext>
            </a:extLst>
          </p:cNvPr>
          <p:cNvSpPr txBox="1"/>
          <p:nvPr/>
        </p:nvSpPr>
        <p:spPr>
          <a:xfrm>
            <a:off x="380990" y="6503626"/>
            <a:ext cx="2927083" cy="140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lang="en-US" sz="911" b="0" i="0" dirty="0">
                <a:solidFill>
                  <a:srgbClr val="577686"/>
                </a:solidFill>
                <a:latin typeface="Open Sans"/>
              </a:rPr>
              <a:t>NSF-ATE Project #2350280 | Marion Technical College</a:t>
            </a:r>
          </a:p>
        </p:txBody>
      </p:sp>
    </p:spTree>
    <p:extLst>
      <p:ext uri="{BB962C8B-B14F-4D97-AF65-F5344CB8AC3E}">
        <p14:creationId xmlns:p14="http://schemas.microsoft.com/office/powerpoint/2010/main" val="15307365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203870"/>
            <a:ext cx="11430000" cy="19050"/>
          </a:xfrm>
          <a:prstGeom prst="rect">
            <a:avLst/>
          </a:prstGeom>
          <a:solidFill>
            <a:srgbClr val="C5DD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81000" y="1375320"/>
            <a:ext cx="3688109" cy="4153941"/>
          </a:xfrm>
          <a:prstGeom prst="roundRect">
            <a:avLst>
              <a:gd name="adj" fmla="val 258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603795" y="1598116"/>
            <a:ext cx="426690" cy="426690"/>
          </a:xfrm>
          <a:prstGeom prst="ellipse">
            <a:avLst/>
          </a:prstGeom>
          <a:solidFill>
            <a:srgbClr val="1A5F7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458" y="1712373"/>
            <a:ext cx="173324" cy="19808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251870" y="1375320"/>
            <a:ext cx="3688109" cy="4153941"/>
          </a:xfrm>
          <a:prstGeom prst="roundRect">
            <a:avLst>
              <a:gd name="adj" fmla="val 258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4474666" y="1598116"/>
            <a:ext cx="426690" cy="426690"/>
          </a:xfrm>
          <a:prstGeom prst="ellipse">
            <a:avLst/>
          </a:prstGeom>
          <a:solidFill>
            <a:srgbClr val="A36A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88851" y="1751990"/>
            <a:ext cx="198085" cy="11883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122741" y="1375320"/>
            <a:ext cx="3688109" cy="4153941"/>
          </a:xfrm>
          <a:prstGeom prst="roundRect">
            <a:avLst>
              <a:gd name="adj" fmla="val 258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345537" y="1598116"/>
            <a:ext cx="426690" cy="426690"/>
          </a:xfrm>
          <a:prstGeom prst="ellipse">
            <a:avLst/>
          </a:prstGeom>
          <a:solidFill>
            <a:srgbClr val="2D86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459601" y="1712383"/>
            <a:ext cx="198095" cy="198100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9272141" y="6385619"/>
            <a:ext cx="2538858" cy="243780"/>
          </a:xfrm>
          <a:prstGeom prst="roundRect">
            <a:avLst>
              <a:gd name="adj" fmla="val 23443"/>
            </a:avLst>
          </a:prstGeom>
          <a:solidFill>
            <a:srgbClr val="0D3D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image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408974" y="6455556"/>
            <a:ext cx="129473" cy="10358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80990" y="295267"/>
            <a:ext cx="2787481" cy="409564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2322" b="1" i="0">
                <a:solidFill>
                  <a:srgbClr val="0D3D52"/>
                </a:solidFill>
                <a:latin typeface="Montserrat"/>
              </a:rPr>
              <a:t>Your Next Steps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0990" y="754688"/>
            <a:ext cx="6689332" cy="2462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600" b="1" i="0" dirty="0">
                <a:solidFill>
                  <a:srgbClr val="1A5F7A"/>
                </a:solidFill>
                <a:latin typeface="Montserrat"/>
              </a:rPr>
              <a:t>Leave today with a concrete first action — not just inspiration.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780" y="2161823"/>
            <a:ext cx="847989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5F7A"/>
                </a:solidFill>
                <a:latin typeface="Montserrat"/>
              </a:rPr>
              <a:t>This Week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3780" y="2396072"/>
            <a:ext cx="2630471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Identify a Gap in Your Outreach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780" y="2704883"/>
            <a:ext cx="3008782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Identify one student population your current outreach does not reach — first-generation students, rural learners, or those unaware of cybersecurity careers.</a:t>
            </a:r>
            <a:endParaRPr sz="1600" b="0" i="0" dirty="0">
              <a:solidFill>
                <a:srgbClr val="1A5F7A"/>
              </a:solidFill>
              <a:latin typeface="Open Sans"/>
              <a:hlinkClick r:id="rId11" tooltip="ACTE Postsecondary CTE Summit 2026 - Session Proposal...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74554" y="2161823"/>
            <a:ext cx="899285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B05A00"/>
                </a:solidFill>
                <a:latin typeface="Montserrat"/>
              </a:rPr>
              <a:t>This Month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474554" y="2396072"/>
            <a:ext cx="1907482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Map Your Partnerships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74554" y="2704883"/>
            <a:ext cx="3155523" cy="196977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Map existing partnerships that could support a mobile lab, camp, or campus visit-day model. Who are the secondary schools, community organizations, and industry contacts already in your network?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5328" y="2161823"/>
            <a:ext cx="1139736" cy="18466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1A6B3A"/>
                </a:solidFill>
                <a:latin typeface="Montserrat"/>
              </a:rPr>
              <a:t>This Semester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45328" y="2396072"/>
            <a:ext cx="2171496" cy="19049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1200" b="1" i="0" dirty="0">
                <a:solidFill>
                  <a:srgbClr val="0D3D52"/>
                </a:solidFill>
                <a:latin typeface="Montserrat"/>
              </a:rPr>
              <a:t>Draft One Outreach Event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345328" y="2704883"/>
            <a:ext cx="3205231" cy="14773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600" b="0" i="0" dirty="0">
                <a:solidFill>
                  <a:srgbClr val="1C2B35"/>
                </a:solidFill>
                <a:latin typeface="Open Sans"/>
              </a:rPr>
              <a:t>Draft one outreach event tied directly to a credential pathway and a measurable outcome. Connect every element of the event to a student's next enrollment step.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0990" y="6421624"/>
            <a:ext cx="3456446" cy="171445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911" b="0" i="0">
                <a:solidFill>
                  <a:srgbClr val="577686"/>
                </a:solidFill>
                <a:latin typeface="Open Sans"/>
              </a:rPr>
              <a:t>Contact: Marion Technical College | NSF-ATE Grant #2350280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99322" y="6431148"/>
            <a:ext cx="2074314" cy="152396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l"/>
            <a:r>
              <a:rPr sz="865" b="1" i="0">
                <a:solidFill>
                  <a:srgbClr val="FFFFFF"/>
                </a:solidFill>
                <a:latin typeface="Montserrat"/>
              </a:rPr>
              <a:t>Q&amp;A — Open Discussion (5 min)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2008</Words>
  <Application>Microsoft Office PowerPoint</Application>
  <PresentationFormat>Widescreen</PresentationFormat>
  <Paragraphs>283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Montserrat</vt:lpstr>
      <vt:lpstr>Open Sans</vt:lpstr>
      <vt:lpstr>Arial</vt:lpstr>
      <vt:lpstr>Microsoft YaHei</vt:lpstr>
      <vt:lpstr>Calibri</vt:lpstr>
      <vt:lpstr>Office Theme</vt:lpstr>
      <vt:lpstr>PowerPoint Presentation</vt:lpstr>
      <vt:lpstr>Who are we?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Marion Technical College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CHRISTY CULVER</dc:creator>
  <cp:keywords/>
  <dc:description/>
  <cp:lastModifiedBy>CHRISTY CULVER</cp:lastModifiedBy>
  <cp:revision>42</cp:revision>
  <cp:lastPrinted>2026-09-09T16:40:01Z</cp:lastPrinted>
  <dcterms:created xsi:type="dcterms:W3CDTF">2026-08-06T22:36:26Z</dcterms:created>
  <dcterms:modified xsi:type="dcterms:W3CDTF">2026-09-09T16:44:57Z</dcterms:modified>
  <cp:category/>
</cp:coreProperties>
</file>