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0"/>
  </p:notesMasterIdLst>
  <p:sldIdLst>
    <p:sldId id="283" r:id="rId2"/>
    <p:sldId id="256" r:id="rId3"/>
    <p:sldId id="284" r:id="rId4"/>
    <p:sldId id="285" r:id="rId5"/>
    <p:sldId id="314" r:id="rId6"/>
    <p:sldId id="286" r:id="rId7"/>
    <p:sldId id="287" r:id="rId8"/>
    <p:sldId id="288" r:id="rId9"/>
    <p:sldId id="289" r:id="rId10"/>
    <p:sldId id="290" r:id="rId11"/>
    <p:sldId id="291" r:id="rId12"/>
    <p:sldId id="292" r:id="rId13"/>
    <p:sldId id="293" r:id="rId14"/>
    <p:sldId id="294" r:id="rId15"/>
    <p:sldId id="295" r:id="rId16"/>
    <p:sldId id="300" r:id="rId17"/>
    <p:sldId id="302" r:id="rId18"/>
    <p:sldId id="301" r:id="rId19"/>
    <p:sldId id="304" r:id="rId20"/>
    <p:sldId id="303" r:id="rId21"/>
    <p:sldId id="305" r:id="rId22"/>
    <p:sldId id="306" r:id="rId23"/>
    <p:sldId id="307" r:id="rId24"/>
    <p:sldId id="308" r:id="rId25"/>
    <p:sldId id="309" r:id="rId26"/>
    <p:sldId id="310" r:id="rId27"/>
    <p:sldId id="311" r:id="rId28"/>
    <p:sldId id="313" r:id="rId29"/>
  </p:sldIdLst>
  <p:sldSz cx="12192000" cy="6858000"/>
  <p:notesSz cx="6858000" cy="9144000"/>
  <p:embeddedFontLst>
    <p:embeddedFont>
      <p:font typeface="Basier Square" pitchFamily="2" charset="77"/>
      <p:regular r:id="rId31"/>
      <p:italic r:id="rId32"/>
    </p:embeddedFont>
    <p:embeddedFont>
      <p:font typeface="Basier Square 2" pitchFamily="2" charset="77"/>
      <p:regular r:id="rId33"/>
      <p:bold r:id="rId34"/>
      <p:italic r:id="rId35"/>
      <p:boldItalic r:id="rId36"/>
    </p:embeddedFont>
    <p:embeddedFont>
      <p:font typeface="Basier Square 3" pitchFamily="2" charset="77"/>
      <p:regular r:id="rId37"/>
      <p:bold r:id="rId38"/>
      <p:italic r:id="rId39"/>
      <p:boldItalic r:id="rId40"/>
    </p:embeddedFont>
    <p:embeddedFont>
      <p:font typeface="Basier Square Bold" pitchFamily="2" charset="77"/>
      <p:bold r:id="rId41"/>
      <p:italic r:id="rId42"/>
      <p:boldItalic r:id="rId43"/>
    </p:embeddedFont>
    <p:embeddedFont>
      <p:font typeface="Basier Square Medium" pitchFamily="2" charset="77"/>
      <p:regular r:id="rId44"/>
      <p:italic r:id="rId45"/>
    </p:embeddedFont>
    <p:embeddedFont>
      <p:font typeface="Helvetica Neue" panose="02000503000000020004" pitchFamily="2" charset="0"/>
      <p:regular r:id="rId46"/>
      <p:bold r:id="rId47"/>
      <p:italic r:id="rId48"/>
      <p:boldItalic r:id="rId49"/>
    </p:embeddedFont>
    <p:embeddedFont>
      <p:font typeface="Montserrat" pitchFamily="2" charset="77"/>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Open Sans SemiBold" panose="020B0706030804020204" pitchFamily="34" charset="0"/>
      <p:regular r:id="rId58"/>
      <p:bold r:id="rId59"/>
      <p:italic r:id="rId60"/>
      <p:boldItalic r:id="rId61"/>
    </p:embeddedFont>
    <p:embeddedFont>
      <p:font typeface="Prody 1" pitchFamily="2" charset="77"/>
      <p:regular r:id="rId62"/>
      <p:bold r:id="rId63"/>
    </p:embeddedFont>
    <p:embeddedFont>
      <p:font typeface="Prody 2" pitchFamily="2" charset="77"/>
      <p:regular r:id="rId64"/>
      <p:bold r:id="rId65"/>
    </p:embeddedFont>
    <p:embeddedFont>
      <p:font typeface="Prody Demi Bold" pitchFamily="2" charset="77"/>
      <p:regular r:id="rId66"/>
      <p:bold r:id="rId67"/>
    </p:embeddedFont>
    <p:embeddedFont>
      <p:font typeface="REM Medium" panose="020F050202020403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hfkYFBwQBZrk/fl7I2TCN0gc0pj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A7AF85-7BD2-B92D-14DE-7A1BE0BB3EBB}" name="Lacey Graverson" initials="LG" userId="S::lgraverson@kauffman.org::514b3807-e720-4bf8-b4b5-09af1a2f98f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A64E77-279C-446D-B8D4-01ADF14D01D4}" v="4" dt="2026-04-24T18:28:39.874"/>
  </p1510:revLst>
</p1510:revInfo>
</file>

<file path=ppt/tableStyles.xml><?xml version="1.0" encoding="utf-8"?>
<a:tblStyleLst xmlns:a="http://schemas.openxmlformats.org/drawingml/2006/main" def="{AE06DE50-C41B-42A3-94B2-FB71458BB8C0}">
  <a:tblStyle styleId="{AE06DE50-C41B-42A3-94B2-FB71458BB8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28"/>
    <p:restoredTop sz="94632"/>
  </p:normalViewPr>
  <p:slideViewPr>
    <p:cSldViewPr snapToGrid="0">
      <p:cViewPr varScale="1">
        <p:scale>
          <a:sx n="90" d="100"/>
          <a:sy n="90" d="100"/>
        </p:scale>
        <p:origin x="240" y="64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2.fntdata"/><Relationship Id="rId47" Type="http://schemas.openxmlformats.org/officeDocument/2006/relationships/font" Target="fonts/font17.fntdata"/><Relationship Id="rId63" Type="http://schemas.openxmlformats.org/officeDocument/2006/relationships/font" Target="fonts/font33.fntdata"/><Relationship Id="rId68" Type="http://schemas.openxmlformats.org/officeDocument/2006/relationships/font" Target="fonts/font38.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font" Target="fonts/font36.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3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font" Target="fonts/font34.fntdata"/><Relationship Id="rId69" Type="http://schemas.openxmlformats.org/officeDocument/2006/relationships/font" Target="fonts/font39.fntdata"/><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21.fntdata"/><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font" Target="fonts/font37.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70" Type="http://schemas.openxmlformats.org/officeDocument/2006/relationships/font" Target="fonts/font4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font" Target="fonts/font35.fntdata"/><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9.fntdata"/><Relationship Id="rId34" Type="http://schemas.openxmlformats.org/officeDocument/2006/relationships/font" Target="fonts/font4.fntdata"/><Relationship Id="rId50" Type="http://schemas.openxmlformats.org/officeDocument/2006/relationships/font" Target="fonts/font20.fntdata"/><Relationship Id="rId55" Type="http://schemas.openxmlformats.org/officeDocument/2006/relationships/font" Target="fonts/font25.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4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E5E5E"/>
              </a:buClr>
              <a:buSzPts val="1200"/>
              <a:buFont typeface="Calibri"/>
              <a:buNone/>
              <a:defRPr sz="1200" b="0" i="0" u="none" strike="noStrike" cap="none">
                <a:solidFill>
                  <a:srgbClr val="5E5E5E"/>
                </a:solidFill>
                <a:latin typeface="Calibri"/>
                <a:ea typeface="Calibri"/>
                <a:cs typeface="Calibri"/>
                <a:sym typeface="Calibri"/>
              </a:defRPr>
            </a:lvl1pPr>
            <a:lvl2pPr marR="0" lvl="1"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2pPr>
            <a:lvl3pPr marR="0" lvl="2"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3pPr>
            <a:lvl4pPr marR="0" lvl="3"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4pPr>
            <a:lvl5pPr marR="0" lvl="4"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5pPr>
            <a:lvl6pPr marR="0" lvl="5"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6pPr>
            <a:lvl7pPr marR="0" lvl="6"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7pPr>
            <a:lvl8pPr marR="0" lvl="7"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8pPr>
            <a:lvl9pPr marR="0" lvl="8"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5E5E5E"/>
              </a:buClr>
              <a:buSzPts val="1200"/>
              <a:buFont typeface="Calibri"/>
              <a:buNone/>
              <a:defRPr sz="1200" b="0" i="0" u="none" strike="noStrike" cap="none">
                <a:solidFill>
                  <a:srgbClr val="5E5E5E"/>
                </a:solidFill>
                <a:latin typeface="Calibri"/>
                <a:ea typeface="Calibri"/>
                <a:cs typeface="Calibri"/>
                <a:sym typeface="Calibri"/>
              </a:defRPr>
            </a:lvl1pPr>
            <a:lvl2pPr marR="0" lvl="1"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2pPr>
            <a:lvl3pPr marR="0" lvl="2"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3pPr>
            <a:lvl4pPr marR="0" lvl="3"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4pPr>
            <a:lvl5pPr marR="0" lvl="4"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5pPr>
            <a:lvl6pPr marR="0" lvl="5"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6pPr>
            <a:lvl7pPr marR="0" lvl="6"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7pPr>
            <a:lvl8pPr marR="0" lvl="7"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8pPr>
            <a:lvl9pPr marR="0" lvl="8"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5E5E5E"/>
              </a:buClr>
              <a:buSzPts val="1200"/>
              <a:buFont typeface="Calibri"/>
              <a:buNone/>
              <a:defRPr sz="1200" b="0" i="0" u="none" strike="noStrike" cap="none">
                <a:solidFill>
                  <a:srgbClr val="5E5E5E"/>
                </a:solidFill>
                <a:latin typeface="Calibri"/>
                <a:ea typeface="Calibri"/>
                <a:cs typeface="Calibri"/>
                <a:sym typeface="Calibri"/>
              </a:defRPr>
            </a:lvl1pPr>
            <a:lvl2pPr marR="0" lvl="1"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2pPr>
            <a:lvl3pPr marR="0" lvl="2"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3pPr>
            <a:lvl4pPr marR="0" lvl="3"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4pPr>
            <a:lvl5pPr marR="0" lvl="4"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5pPr>
            <a:lvl6pPr marR="0" lvl="5"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6pPr>
            <a:lvl7pPr marR="0" lvl="6"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7pPr>
            <a:lvl8pPr marR="0" lvl="7"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8pPr>
            <a:lvl9pPr marR="0" lvl="8" algn="ctr" rtl="0">
              <a:lnSpc>
                <a:spcPct val="100000"/>
              </a:lnSpc>
              <a:spcBef>
                <a:spcPts val="0"/>
              </a:spcBef>
              <a:spcAft>
                <a:spcPts val="0"/>
              </a:spcAft>
              <a:buClr>
                <a:srgbClr val="5E5E5E"/>
              </a:buClr>
              <a:buSzPts val="2400"/>
              <a:buFont typeface="Calibri"/>
              <a:buNone/>
              <a:defRPr sz="2400" b="0" i="0" u="none" strike="noStrike" cap="none">
                <a:solidFill>
                  <a:srgbClr val="5E5E5E"/>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5E5E5E"/>
              </a:buClr>
              <a:buSzPts val="1200"/>
              <a:buFont typeface="Calibri"/>
              <a:buNone/>
            </a:pPr>
            <a:fld id="{00000000-1234-1234-1234-123412341234}" type="slidenum">
              <a:rPr lang="en-US" sz="1200" b="0" i="0" u="none" strike="noStrike" cap="none">
                <a:solidFill>
                  <a:srgbClr val="5E5E5E"/>
                </a:solidFill>
                <a:latin typeface="Calibri"/>
                <a:ea typeface="Calibri"/>
                <a:cs typeface="Calibri"/>
                <a:sym typeface="Calibri"/>
              </a:rPr>
              <a:t>‹#›</a:t>
            </a:fld>
            <a:endParaRPr sz="1200" b="0" i="0" u="none" strike="noStrike" cap="none">
              <a:solidFill>
                <a:srgbClr val="5E5E5E"/>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ealworldlearning.lps53.org/programs/network-5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897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cf9206f10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cf9206f109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g3cf9206f109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11</a:t>
            </a:fld>
            <a:endParaRPr/>
          </a:p>
        </p:txBody>
      </p:sp>
    </p:spTree>
    <p:extLst>
      <p:ext uri="{BB962C8B-B14F-4D97-AF65-F5344CB8AC3E}">
        <p14:creationId xmlns:p14="http://schemas.microsoft.com/office/powerpoint/2010/main" val="3056727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f9206f109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cf9206f109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3cf9206f109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12</a:t>
            </a:fld>
            <a:endParaRPr/>
          </a:p>
        </p:txBody>
      </p:sp>
    </p:spTree>
    <p:extLst>
      <p:ext uri="{BB962C8B-B14F-4D97-AF65-F5344CB8AC3E}">
        <p14:creationId xmlns:p14="http://schemas.microsoft.com/office/powerpoint/2010/main" val="908620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cf9206f10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cf9206f10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Block</a:t>
            </a:r>
            <a:r>
              <a:rPr lang="en-US" baseline="0" dirty="0"/>
              <a:t>37 is funded by the Jackson County Combat Grand for Violence and Drug Prevention</a:t>
            </a:r>
            <a:endParaRPr lang="en-US" dirty="0"/>
          </a:p>
          <a:p>
            <a:pPr marL="0" lvl="0" indent="0" algn="l" rtl="0">
              <a:spcBef>
                <a:spcPts val="0"/>
              </a:spcBef>
              <a:spcAft>
                <a:spcPts val="0"/>
              </a:spcAft>
              <a:buNone/>
            </a:pPr>
            <a:r>
              <a:rPr lang="en-US" dirty="0"/>
              <a:t>2021 – First</a:t>
            </a:r>
            <a:r>
              <a:rPr lang="en-US" baseline="0" dirty="0"/>
              <a:t> Year of Program (20)</a:t>
            </a:r>
          </a:p>
          <a:p>
            <a:pPr marL="0" lvl="0" indent="0" algn="l" rtl="0">
              <a:spcBef>
                <a:spcPts val="0"/>
              </a:spcBef>
              <a:spcAft>
                <a:spcPts val="0"/>
              </a:spcAft>
              <a:buNone/>
            </a:pPr>
            <a:r>
              <a:rPr lang="en-US" baseline="0" dirty="0"/>
              <a:t>2022 – Upward trend in participation (70)</a:t>
            </a:r>
          </a:p>
          <a:p>
            <a:pPr marL="0" lvl="0" indent="0" algn="l" rtl="0">
              <a:spcBef>
                <a:spcPts val="0"/>
              </a:spcBef>
              <a:spcAft>
                <a:spcPts val="0"/>
              </a:spcAft>
              <a:buNone/>
            </a:pPr>
            <a:r>
              <a:rPr lang="en-US" baseline="0" dirty="0"/>
              <a:t>2023 – Upward trend in participation (78)</a:t>
            </a:r>
          </a:p>
          <a:p>
            <a:pPr marL="0" lvl="0" indent="0" algn="l" rtl="0">
              <a:spcBef>
                <a:spcPts val="0"/>
              </a:spcBef>
              <a:spcAft>
                <a:spcPts val="0"/>
              </a:spcAft>
              <a:buNone/>
            </a:pPr>
            <a:r>
              <a:rPr lang="en-US" baseline="0" dirty="0"/>
              <a:t>2024 – Spike in participation – COMBAT + UNI Funding (152)</a:t>
            </a:r>
          </a:p>
          <a:p>
            <a:pPr marL="0" lvl="0" indent="0" algn="l" rtl="0">
              <a:spcBef>
                <a:spcPts val="0"/>
              </a:spcBef>
              <a:spcAft>
                <a:spcPts val="0"/>
              </a:spcAft>
              <a:buNone/>
            </a:pPr>
            <a:r>
              <a:rPr lang="en-US" baseline="0" dirty="0"/>
              <a:t>2025 – Decrease in participation – Legislation (53)</a:t>
            </a:r>
          </a:p>
          <a:p>
            <a:pPr marL="0" lvl="0" indent="0" algn="l" rtl="0">
              <a:spcBef>
                <a:spcPts val="0"/>
              </a:spcBef>
              <a:spcAft>
                <a:spcPts val="0"/>
              </a:spcAft>
              <a:buNone/>
            </a:pPr>
            <a:r>
              <a:rPr lang="en-US" baseline="0" dirty="0"/>
              <a:t>2026 – Have facilitated 81 internships to date (51)</a:t>
            </a:r>
          </a:p>
        </p:txBody>
      </p:sp>
      <p:sp>
        <p:nvSpPr>
          <p:cNvPr id="285" name="Google Shape;285;g3cf9206f109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13</a:t>
            </a:fld>
            <a:endParaRPr/>
          </a:p>
        </p:txBody>
      </p:sp>
    </p:spTree>
    <p:extLst>
      <p:ext uri="{BB962C8B-B14F-4D97-AF65-F5344CB8AC3E}">
        <p14:creationId xmlns:p14="http://schemas.microsoft.com/office/powerpoint/2010/main" val="148494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cf9206f109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cf9206f109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3cf9206f109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14</a:t>
            </a:fld>
            <a:endParaRPr/>
          </a:p>
        </p:txBody>
      </p:sp>
    </p:spTree>
    <p:extLst>
      <p:ext uri="{BB962C8B-B14F-4D97-AF65-F5344CB8AC3E}">
        <p14:creationId xmlns:p14="http://schemas.microsoft.com/office/powerpoint/2010/main" val="209651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da3f0edae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da3f0edae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3da3f0edae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15</a:t>
            </a:fld>
            <a:endParaRPr/>
          </a:p>
        </p:txBody>
      </p:sp>
    </p:spTree>
    <p:extLst>
      <p:ext uri="{BB962C8B-B14F-4D97-AF65-F5344CB8AC3E}">
        <p14:creationId xmlns:p14="http://schemas.microsoft.com/office/powerpoint/2010/main" val="1423720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571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cf9206f109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cf9206f109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55% of students reside in Kansas City</a:t>
            </a:r>
            <a:endParaRPr dirty="0"/>
          </a:p>
          <a:p>
            <a:pPr marL="0" lvl="0" indent="0" algn="l" rtl="0">
              <a:spcBef>
                <a:spcPts val="0"/>
              </a:spcBef>
              <a:spcAft>
                <a:spcPts val="0"/>
              </a:spcAft>
              <a:buNone/>
            </a:pPr>
            <a:r>
              <a:rPr lang="en-US" dirty="0"/>
              <a:t>43% of students reside in Liberty</a:t>
            </a:r>
            <a:endParaRPr dirty="0"/>
          </a:p>
          <a:p>
            <a:pPr marL="0" lvl="0" indent="0" algn="l" rtl="0">
              <a:spcBef>
                <a:spcPts val="0"/>
              </a:spcBef>
              <a:spcAft>
                <a:spcPts val="0"/>
              </a:spcAft>
              <a:buNone/>
            </a:pPr>
            <a:r>
              <a:rPr lang="en-US" dirty="0"/>
              <a:t>1.5% of students reside in Kearney</a:t>
            </a:r>
            <a:endParaRPr dirty="0"/>
          </a:p>
          <a:p>
            <a:pPr marL="0" lvl="0" indent="0" algn="l" rtl="0">
              <a:spcBef>
                <a:spcPts val="0"/>
              </a:spcBef>
              <a:spcAft>
                <a:spcPts val="0"/>
              </a:spcAft>
              <a:buNone/>
            </a:pPr>
            <a:r>
              <a:rPr lang="en-US" dirty="0"/>
              <a:t>.03% of students reside in </a:t>
            </a:r>
            <a:r>
              <a:rPr lang="en-US" dirty="0" err="1"/>
              <a:t>Glenaire</a:t>
            </a:r>
            <a:endParaRPr dirty="0"/>
          </a:p>
          <a:p>
            <a:pPr marL="0" lvl="0" indent="0" algn="l" rtl="0">
              <a:spcBef>
                <a:spcPts val="0"/>
              </a:spcBef>
              <a:spcAft>
                <a:spcPts val="0"/>
              </a:spcAft>
              <a:buNone/>
            </a:pPr>
            <a:r>
              <a:rPr lang="en-US" dirty="0"/>
              <a:t>.08% of students reside in Other</a:t>
            </a:r>
            <a:endParaRPr dirty="0"/>
          </a:p>
        </p:txBody>
      </p:sp>
      <p:sp>
        <p:nvSpPr>
          <p:cNvPr id="247" name="Google Shape;247;g3cf9206f109_1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17</a:t>
            </a:fld>
            <a:endParaRPr/>
          </a:p>
        </p:txBody>
      </p:sp>
    </p:spTree>
    <p:extLst>
      <p:ext uri="{BB962C8B-B14F-4D97-AF65-F5344CB8AC3E}">
        <p14:creationId xmlns:p14="http://schemas.microsoft.com/office/powerpoint/2010/main" val="372292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04800" lvl="0" indent="-117348" algn="l" rtl="0">
              <a:lnSpc>
                <a:spcPct val="90000"/>
              </a:lnSpc>
              <a:spcBef>
                <a:spcPts val="0"/>
              </a:spcBef>
              <a:spcAft>
                <a:spcPts val="0"/>
              </a:spcAft>
              <a:buClr>
                <a:srgbClr val="002453"/>
              </a:buClr>
              <a:buSzPts val="2952"/>
              <a:buFont typeface="Arial"/>
              <a:buNone/>
            </a:pPr>
            <a:r>
              <a:rPr lang="en-US" sz="1400" dirty="0">
                <a:solidFill>
                  <a:srgbClr val="002453"/>
                </a:solidFill>
                <a:latin typeface="Arial"/>
                <a:ea typeface="Arial"/>
                <a:cs typeface="Arial"/>
                <a:sym typeface="Arial"/>
              </a:rPr>
              <a:t>High School Study Team</a:t>
            </a:r>
            <a:endParaRPr sz="1400" dirty="0">
              <a:solidFill>
                <a:srgbClr val="002453"/>
              </a:solidFill>
              <a:latin typeface="Arial"/>
              <a:ea typeface="Arial"/>
              <a:cs typeface="Arial"/>
              <a:sym typeface="Arial"/>
            </a:endParaRPr>
          </a:p>
          <a:p>
            <a:pPr marL="304800" lvl="0" indent="-117348" algn="l" rtl="0">
              <a:lnSpc>
                <a:spcPct val="90000"/>
              </a:lnSpc>
              <a:spcBef>
                <a:spcPts val="0"/>
              </a:spcBef>
              <a:spcAft>
                <a:spcPts val="0"/>
              </a:spcAft>
              <a:buClr>
                <a:srgbClr val="002453"/>
              </a:buClr>
              <a:buSzPts val="2952"/>
              <a:buFont typeface="Arial"/>
              <a:buNone/>
            </a:pPr>
            <a:r>
              <a:rPr lang="en-US" sz="1400" dirty="0">
                <a:solidFill>
                  <a:srgbClr val="002453"/>
                </a:solidFill>
                <a:latin typeface="Arial"/>
                <a:ea typeface="Arial"/>
                <a:cs typeface="Arial"/>
                <a:sym typeface="Arial"/>
              </a:rPr>
              <a:t>Graduation Requirements</a:t>
            </a:r>
            <a:endParaRPr sz="1400" dirty="0">
              <a:solidFill>
                <a:srgbClr val="002453"/>
              </a:solidFill>
              <a:latin typeface="Arial"/>
              <a:ea typeface="Arial"/>
              <a:cs typeface="Arial"/>
              <a:sym typeface="Arial"/>
            </a:endParaRPr>
          </a:p>
          <a:p>
            <a:pPr marL="304800" lvl="0" indent="-117348" algn="l" rtl="0">
              <a:lnSpc>
                <a:spcPct val="90000"/>
              </a:lnSpc>
              <a:spcBef>
                <a:spcPts val="0"/>
              </a:spcBef>
              <a:spcAft>
                <a:spcPts val="0"/>
              </a:spcAft>
              <a:buClr>
                <a:srgbClr val="002453"/>
              </a:buClr>
              <a:buSzPts val="2952"/>
              <a:buFont typeface="Arial"/>
              <a:buNone/>
            </a:pPr>
            <a:r>
              <a:rPr lang="en-US" sz="1400" dirty="0">
                <a:solidFill>
                  <a:srgbClr val="002453"/>
                </a:solidFill>
                <a:latin typeface="Arial"/>
                <a:ea typeface="Arial"/>
                <a:cs typeface="Arial"/>
                <a:sym typeface="Arial"/>
              </a:rPr>
              <a:t>Portrait of a Graduate</a:t>
            </a:r>
            <a:endParaRPr sz="1400" dirty="0">
              <a:solidFill>
                <a:srgbClr val="002453"/>
              </a:solidFill>
              <a:latin typeface="Arial"/>
              <a:ea typeface="Arial"/>
              <a:cs typeface="Arial"/>
              <a:sym typeface="Arial"/>
            </a:endParaRPr>
          </a:p>
          <a:p>
            <a:pPr marL="304800" lvl="0" indent="-117348" algn="l" rtl="0">
              <a:lnSpc>
                <a:spcPct val="90000"/>
              </a:lnSpc>
              <a:spcBef>
                <a:spcPts val="0"/>
              </a:spcBef>
              <a:spcAft>
                <a:spcPts val="0"/>
              </a:spcAft>
              <a:buClr>
                <a:srgbClr val="002453"/>
              </a:buClr>
              <a:buSzPts val="2952"/>
              <a:buFont typeface="Arial"/>
              <a:buNone/>
            </a:pPr>
            <a:r>
              <a:rPr lang="en-US" sz="1400" u="sng" dirty="0">
                <a:solidFill>
                  <a:srgbClr val="2A7CE1"/>
                </a:solidFill>
                <a:latin typeface="Arial"/>
                <a:ea typeface="Arial"/>
                <a:cs typeface="Arial"/>
                <a:sym typeface="Arial"/>
                <a:hlinkClick r:id="rId3">
                  <a:extLst>
                    <a:ext uri="{A12FA001-AC4F-418D-AE19-62706E023703}">
                      <ahyp:hlinkClr xmlns:ahyp="http://schemas.microsoft.com/office/drawing/2018/hyperlinkcolor" val="tx"/>
                    </a:ext>
                  </a:extLst>
                </a:hlinkClick>
              </a:rPr>
              <a:t>LPS Network 53</a:t>
            </a:r>
            <a:r>
              <a:rPr lang="en-US" sz="1400" dirty="0">
                <a:solidFill>
                  <a:srgbClr val="002453"/>
                </a:solidFill>
                <a:latin typeface="Arial"/>
                <a:ea typeface="Arial"/>
                <a:cs typeface="Arial"/>
                <a:sym typeface="Arial"/>
              </a:rPr>
              <a:t> </a:t>
            </a:r>
            <a:endParaRPr sz="200" dirty="0"/>
          </a:p>
        </p:txBody>
      </p:sp>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195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7385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cf9206f109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cf9206f109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789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cf9206f109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cf9206f109_1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3cf9206f109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21</a:t>
            </a:fld>
            <a:endParaRPr/>
          </a:p>
        </p:txBody>
      </p:sp>
    </p:spTree>
    <p:extLst>
      <p:ext uri="{BB962C8B-B14F-4D97-AF65-F5344CB8AC3E}">
        <p14:creationId xmlns:p14="http://schemas.microsoft.com/office/powerpoint/2010/main" val="1847207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f9206f109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cf9206f109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3cf9206f109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22</a:t>
            </a:fld>
            <a:endParaRPr/>
          </a:p>
        </p:txBody>
      </p:sp>
    </p:spTree>
    <p:extLst>
      <p:ext uri="{BB962C8B-B14F-4D97-AF65-F5344CB8AC3E}">
        <p14:creationId xmlns:p14="http://schemas.microsoft.com/office/powerpoint/2010/main" val="2505384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cf9206f10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cf9206f10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3cf9206f109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23</a:t>
            </a:fld>
            <a:endParaRPr/>
          </a:p>
        </p:txBody>
      </p:sp>
    </p:spTree>
    <p:extLst>
      <p:ext uri="{BB962C8B-B14F-4D97-AF65-F5344CB8AC3E}">
        <p14:creationId xmlns:p14="http://schemas.microsoft.com/office/powerpoint/2010/main" val="206148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cf9206f109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cf9206f109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3cf9206f109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24</a:t>
            </a:fld>
            <a:endParaRPr/>
          </a:p>
        </p:txBody>
      </p:sp>
    </p:spTree>
    <p:extLst>
      <p:ext uri="{BB962C8B-B14F-4D97-AF65-F5344CB8AC3E}">
        <p14:creationId xmlns:p14="http://schemas.microsoft.com/office/powerpoint/2010/main" val="2539713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cf9206f109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cf9206f109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3cf9206f109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25</a:t>
            </a:fld>
            <a:endParaRPr/>
          </a:p>
        </p:txBody>
      </p:sp>
    </p:spTree>
    <p:extLst>
      <p:ext uri="{BB962C8B-B14F-4D97-AF65-F5344CB8AC3E}">
        <p14:creationId xmlns:p14="http://schemas.microsoft.com/office/powerpoint/2010/main" val="2041362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da3f0edae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da3f0edae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3da3f0edae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26</a:t>
            </a:fld>
            <a:endParaRPr/>
          </a:p>
        </p:txBody>
      </p:sp>
    </p:spTree>
    <p:extLst>
      <p:ext uri="{BB962C8B-B14F-4D97-AF65-F5344CB8AC3E}">
        <p14:creationId xmlns:p14="http://schemas.microsoft.com/office/powerpoint/2010/main" val="149122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202C53C5-2CB0-2BB9-8CE6-AE032B3A29F8}"/>
            </a:ext>
          </a:extLst>
        </p:cNvPr>
        <p:cNvGrpSpPr/>
        <p:nvPr/>
      </p:nvGrpSpPr>
      <p:grpSpPr>
        <a:xfrm>
          <a:off x="0" y="0"/>
          <a:ext cx="0" cy="0"/>
          <a:chOff x="0" y="0"/>
          <a:chExt cx="0" cy="0"/>
        </a:xfrm>
      </p:grpSpPr>
      <p:sp>
        <p:nvSpPr>
          <p:cNvPr id="156" name="Google Shape;156;p2:notes">
            <a:extLst>
              <a:ext uri="{FF2B5EF4-FFF2-40B4-BE49-F238E27FC236}">
                <a16:creationId xmlns:a16="http://schemas.microsoft.com/office/drawing/2014/main" id="{3BAB129A-1D99-8AF1-355A-CBD797FD145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2:notes">
            <a:extLst>
              <a:ext uri="{FF2B5EF4-FFF2-40B4-BE49-F238E27FC236}">
                <a16:creationId xmlns:a16="http://schemas.microsoft.com/office/drawing/2014/main" id="{4F4E878B-74CD-48A2-0531-602B76F12AB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176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D6036689-804F-9C8A-17F3-717A624A49D7}"/>
            </a:ext>
          </a:extLst>
        </p:cNvPr>
        <p:cNvGrpSpPr/>
        <p:nvPr/>
      </p:nvGrpSpPr>
      <p:grpSpPr>
        <a:xfrm>
          <a:off x="0" y="0"/>
          <a:ext cx="0" cy="0"/>
          <a:chOff x="0" y="0"/>
          <a:chExt cx="0" cy="0"/>
        </a:xfrm>
      </p:grpSpPr>
      <p:sp>
        <p:nvSpPr>
          <p:cNvPr id="156" name="Google Shape;156;p2:notes">
            <a:extLst>
              <a:ext uri="{FF2B5EF4-FFF2-40B4-BE49-F238E27FC236}">
                <a16:creationId xmlns:a16="http://schemas.microsoft.com/office/drawing/2014/main" id="{1833332B-A126-A2B6-9238-CF90C2921F1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p2:notes">
            <a:extLst>
              <a:ext uri="{FF2B5EF4-FFF2-40B4-BE49-F238E27FC236}">
                <a16:creationId xmlns:a16="http://schemas.microsoft.com/office/drawing/2014/main" id="{A3498E08-BE85-B808-F5E5-B085A64F37E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41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36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E5E5E"/>
              </a:buClr>
              <a:buSzPts val="1200"/>
              <a:buFont typeface="Calibri"/>
              <a:buNone/>
            </a:pPr>
            <a:endParaRPr sz="1200" b="0" i="0" u="none" strike="noStrike" cap="none">
              <a:solidFill>
                <a:srgbClr val="5E5E5E"/>
              </a:solidFill>
              <a:latin typeface="Calibri"/>
              <a:ea typeface="Calibri"/>
              <a:cs typeface="Calibri"/>
              <a:sym typeface="Calibri"/>
            </a:endParaRPr>
          </a:p>
        </p:txBody>
      </p:sp>
      <p:sp>
        <p:nvSpPr>
          <p:cNvPr id="174" name="Google Shape;174;p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5E5E5E"/>
              </a:buClr>
              <a:buSzPts val="1200"/>
              <a:buFont typeface="Calibri"/>
              <a:buNone/>
            </a:pPr>
            <a:r>
              <a:rPr lang="en-US" sz="1200" b="0" i="0" u="none" strike="noStrike" cap="none">
                <a:solidFill>
                  <a:srgbClr val="5E5E5E"/>
                </a:solidFill>
                <a:latin typeface="Calibri"/>
                <a:ea typeface="Calibri"/>
                <a:cs typeface="Calibri"/>
                <a:sym typeface="Calibri"/>
              </a:rPr>
              <a:t>1.7.2013</a:t>
            </a:r>
            <a:endParaRPr/>
          </a:p>
        </p:txBody>
      </p:sp>
      <p:sp>
        <p:nvSpPr>
          <p:cNvPr id="175" name="Google Shape;175;p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12 non-funded high schools - includes 10 districts + Kauffman School and Notre Dame De Sion</a:t>
            </a:r>
            <a:endParaRPr/>
          </a:p>
          <a:p>
            <a:pPr marL="0" lvl="0" indent="0" algn="l" rtl="0">
              <a:spcBef>
                <a:spcPts val="0"/>
              </a:spcBef>
              <a:spcAft>
                <a:spcPts val="0"/>
              </a:spcAft>
              <a:buNone/>
            </a:pPr>
            <a:endParaRPr/>
          </a:p>
          <a:p>
            <a:pPr marL="0" lvl="0" indent="0" algn="l" rtl="0">
              <a:spcBef>
                <a:spcPts val="0"/>
              </a:spcBef>
              <a:spcAft>
                <a:spcPts val="0"/>
              </a:spcAft>
              <a:buNone/>
            </a:pPr>
            <a:r>
              <a:rPr lang="en-US"/>
              <a:t>75 highschool + 12</a:t>
            </a:r>
            <a:endParaRPr/>
          </a:p>
        </p:txBody>
      </p:sp>
      <p:sp>
        <p:nvSpPr>
          <p:cNvPr id="177" name="Google Shape;177;p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5E5E5E"/>
              </a:buClr>
              <a:buSzPts val="1200"/>
              <a:buFont typeface="Calibri"/>
              <a:buNone/>
            </a:pPr>
            <a:endParaRPr sz="1200" b="0" i="0" u="none" strike="noStrike" cap="none">
              <a:solidFill>
                <a:srgbClr val="5E5E5E"/>
              </a:solidFill>
              <a:latin typeface="Calibri"/>
              <a:ea typeface="Calibri"/>
              <a:cs typeface="Calibri"/>
              <a:sym typeface="Calibri"/>
            </a:endParaRPr>
          </a:p>
        </p:txBody>
      </p:sp>
      <p:sp>
        <p:nvSpPr>
          <p:cNvPr id="178" name="Google Shape;178;p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5E5E5E"/>
              </a:buClr>
              <a:buSzPts val="1200"/>
              <a:buFont typeface="Calibri"/>
              <a:buNone/>
            </a:pPr>
            <a:r>
              <a:rPr lang="en-US" sz="1200" b="0" i="0" u="none" strike="noStrike" cap="none">
                <a:solidFill>
                  <a:srgbClr val="5E5E5E"/>
                </a:solidFill>
                <a:latin typeface="Calibri"/>
                <a:ea typeface="Calibri"/>
                <a:cs typeface="Calibri"/>
                <a:sym typeface="Calibri"/>
              </a:rPr>
              <a:t>‹#›</a:t>
            </a:r>
            <a:endParaRPr/>
          </a:p>
        </p:txBody>
      </p:sp>
    </p:spTree>
    <p:extLst>
      <p:ext uri="{BB962C8B-B14F-4D97-AF65-F5344CB8AC3E}">
        <p14:creationId xmlns:p14="http://schemas.microsoft.com/office/powerpoint/2010/main" val="46924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154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History</a:t>
            </a:r>
            <a:r>
              <a:rPr lang="en-US" sz="1200" b="0" i="0" u="none" strike="noStrike" cap="none" baseline="0" dirty="0">
                <a:solidFill>
                  <a:schemeClr val="dk1"/>
                </a:solidFill>
                <a:effectLst/>
                <a:latin typeface="Calibri"/>
                <a:ea typeface="Calibri"/>
                <a:cs typeface="Calibri"/>
                <a:sym typeface="Calibri"/>
              </a:rPr>
              <a:t> of both programs:</a:t>
            </a:r>
          </a:p>
          <a:p>
            <a:pPr rtl="0"/>
            <a:r>
              <a:rPr lang="en-US" sz="1200" b="0" i="0" u="none" strike="noStrike" cap="none" baseline="0" dirty="0">
                <a:solidFill>
                  <a:schemeClr val="dk1"/>
                </a:solidFill>
                <a:effectLst/>
                <a:latin typeface="Calibri"/>
                <a:ea typeface="Calibri"/>
                <a:cs typeface="Calibri"/>
                <a:sym typeface="Calibri"/>
              </a:rPr>
              <a:t>DDI – Relationship/experience with an org that connects students to internship opportunities – led to gatekeeping and was not a good partnership experience. We rerouted and developed our own daytime internship cohort – the </a:t>
            </a:r>
            <a:r>
              <a:rPr lang="en-US" sz="1200" b="0" i="0" u="none" strike="noStrike" cap="none" baseline="0" dirty="0" err="1">
                <a:solidFill>
                  <a:schemeClr val="dk1"/>
                </a:solidFill>
                <a:effectLst/>
                <a:latin typeface="Calibri"/>
                <a:ea typeface="Calibri"/>
                <a:cs typeface="Calibri"/>
                <a:sym typeface="Calibri"/>
              </a:rPr>
              <a:t>DeLaSalle</a:t>
            </a:r>
            <a:r>
              <a:rPr lang="en-US" sz="1200" b="0" i="0" u="none" strike="noStrike" cap="none" baseline="0" dirty="0">
                <a:solidFill>
                  <a:schemeClr val="dk1"/>
                </a:solidFill>
                <a:effectLst/>
                <a:latin typeface="Calibri"/>
                <a:ea typeface="Calibri"/>
                <a:cs typeface="Calibri"/>
                <a:sym typeface="Calibri"/>
              </a:rPr>
              <a:t> Daytime Internship aka Young Professionals. This internship experience operates on a guided 8-week model which allows students to participate at multiple internship sites during the academic year. These experiences are curated based on student’s interest and aptitudes which are assessed via the </a:t>
            </a:r>
            <a:r>
              <a:rPr lang="en-US" sz="1200" b="0" i="0" u="none" strike="noStrike" cap="none" baseline="0" dirty="0" err="1">
                <a:solidFill>
                  <a:schemeClr val="dk1"/>
                </a:solidFill>
                <a:effectLst/>
                <a:latin typeface="Calibri"/>
                <a:ea typeface="Calibri"/>
                <a:cs typeface="Calibri"/>
                <a:sym typeface="Calibri"/>
              </a:rPr>
              <a:t>YouScience</a:t>
            </a:r>
            <a:r>
              <a:rPr lang="en-US" sz="1200" b="0" i="0" u="none" strike="noStrike" cap="none" baseline="0" dirty="0">
                <a:solidFill>
                  <a:schemeClr val="dk1"/>
                </a:solidFill>
                <a:effectLst/>
                <a:latin typeface="Calibri"/>
                <a:ea typeface="Calibri"/>
                <a:cs typeface="Calibri"/>
                <a:sym typeface="Calibri"/>
              </a:rPr>
              <a:t> assessment. Students not only attain internship hours and mentorship through this program, but they are also involved in client connected projects, entrepreneurial experiences, and can earn entry level credentials. Students work on </a:t>
            </a:r>
            <a:r>
              <a:rPr lang="en-US" sz="1200" b="0" i="0" u="none" strike="noStrike" cap="none" baseline="0" dirty="0" err="1">
                <a:solidFill>
                  <a:schemeClr val="dk1"/>
                </a:solidFill>
                <a:effectLst/>
                <a:latin typeface="Calibri"/>
                <a:ea typeface="Calibri"/>
                <a:cs typeface="Calibri"/>
                <a:sym typeface="Calibri"/>
              </a:rPr>
              <a:t>softskills</a:t>
            </a:r>
            <a:r>
              <a:rPr lang="en-US" sz="1200" b="0" i="0" u="none" strike="noStrike" cap="none" baseline="0" dirty="0">
                <a:solidFill>
                  <a:schemeClr val="dk1"/>
                </a:solidFill>
                <a:effectLst/>
                <a:latin typeface="Calibri"/>
                <a:ea typeface="Calibri"/>
                <a:cs typeface="Calibri"/>
                <a:sym typeface="Calibri"/>
              </a:rPr>
              <a:t> in class when not at their internship site.</a:t>
            </a: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Block37, is </a:t>
            </a:r>
            <a:r>
              <a:rPr lang="en-US" sz="1200" b="0" i="0" u="none" strike="noStrike" cap="none" dirty="0" err="1">
                <a:solidFill>
                  <a:schemeClr val="dk1"/>
                </a:solidFill>
                <a:effectLst/>
                <a:latin typeface="Calibri"/>
                <a:ea typeface="Calibri"/>
                <a:cs typeface="Calibri"/>
                <a:sym typeface="Calibri"/>
              </a:rPr>
              <a:t>DeLaSalle's</a:t>
            </a:r>
            <a:r>
              <a:rPr lang="en-US" sz="1200" b="0" i="0" u="none" strike="noStrike" cap="none" dirty="0">
                <a:solidFill>
                  <a:schemeClr val="dk1"/>
                </a:solidFill>
                <a:effectLst/>
                <a:latin typeface="Calibri"/>
                <a:ea typeface="Calibri"/>
                <a:cs typeface="Calibri"/>
                <a:sym typeface="Calibri"/>
              </a:rPr>
              <a:t> premier Internship Experience program and gives students the protective factors they need to mitigate risky behaviors (e.g., violence, drug/alcohol use, cyber/bullying, etc.) and strengthens their engagement in school. Through internships provided on-site at </a:t>
            </a:r>
            <a:r>
              <a:rPr lang="en-US" sz="1200" b="0" i="0" u="none" strike="noStrike" cap="none" dirty="0" err="1">
                <a:solidFill>
                  <a:schemeClr val="dk1"/>
                </a:solidFill>
                <a:effectLst/>
                <a:latin typeface="Calibri"/>
                <a:ea typeface="Calibri"/>
                <a:cs typeface="Calibri"/>
                <a:sym typeface="Calibri"/>
              </a:rPr>
              <a:t>DeLaSalle</a:t>
            </a:r>
            <a:r>
              <a:rPr lang="en-US" sz="1200" b="0" i="0" u="none" strike="noStrike" cap="none" dirty="0">
                <a:solidFill>
                  <a:schemeClr val="dk1"/>
                </a:solidFill>
                <a:effectLst/>
                <a:latin typeface="Calibri"/>
                <a:ea typeface="Calibri"/>
                <a:cs typeface="Calibri"/>
                <a:sym typeface="Calibri"/>
              </a:rPr>
              <a:t> High School and off campus at partner organization locations, teens gain real work experience and learn new skills while earning an hourly stipend. During this unique opportunity, students also have the chance to earn market value</a:t>
            </a:r>
            <a:r>
              <a:rPr lang="en-US" sz="1200" b="0" i="0" u="none" strike="noStrike" cap="none" baseline="0" dirty="0">
                <a:solidFill>
                  <a:schemeClr val="dk1"/>
                </a:solidFill>
                <a:effectLst/>
                <a:latin typeface="Calibri"/>
                <a:ea typeface="Calibri"/>
                <a:cs typeface="Calibri"/>
                <a:sym typeface="Calibri"/>
              </a:rPr>
              <a:t> assets such as</a:t>
            </a:r>
            <a:r>
              <a:rPr lang="en-US" sz="1200" b="0" i="0" u="none" strike="noStrike" cap="none" dirty="0">
                <a:solidFill>
                  <a:schemeClr val="dk1"/>
                </a:solidFill>
                <a:effectLst/>
                <a:latin typeface="Calibri"/>
                <a:ea typeface="Calibri"/>
                <a:cs typeface="Calibri"/>
                <a:sym typeface="Calibri"/>
              </a:rPr>
              <a:t> internship hours, entrepreneurial experiences,</a:t>
            </a:r>
            <a:r>
              <a:rPr lang="en-US" sz="1200" b="0" i="0" u="none" strike="noStrike" cap="none" baseline="0"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industry recognized credentials,</a:t>
            </a:r>
            <a:r>
              <a:rPr lang="en-US" sz="1200" b="0" i="0" u="none" strike="noStrike" cap="none" baseline="0" dirty="0">
                <a:solidFill>
                  <a:schemeClr val="dk1"/>
                </a:solidFill>
                <a:effectLst/>
                <a:latin typeface="Calibri"/>
                <a:ea typeface="Calibri"/>
                <a:cs typeface="Calibri"/>
                <a:sym typeface="Calibri"/>
              </a:rPr>
              <a:t> and participation in client connected projects.</a:t>
            </a:r>
            <a:endParaRPr lang="en-US" sz="800" b="0" dirty="0">
              <a:effectLst/>
            </a:endParaRPr>
          </a:p>
          <a:p>
            <a:pPr rtl="0"/>
            <a:r>
              <a:rPr lang="en-US" sz="1200" b="0" i="0" u="none" strike="noStrike" cap="none" dirty="0">
                <a:solidFill>
                  <a:schemeClr val="dk1"/>
                </a:solidFill>
                <a:effectLst/>
                <a:latin typeface="Calibri"/>
                <a:ea typeface="Calibri"/>
                <a:cs typeface="Calibri"/>
                <a:sym typeface="Calibri"/>
              </a:rPr>
              <a:t>Focus areas are Science, Technology, Engineering, Arts, and Math (STEAM); Sports; Life Skills; Communication; Trades, Education and Entrepreneurship. Students gain a stronger sense of belonging, positive community interactions, a sense of purpose, and increased school attachment that leads to improved academic performance and preparedness for higher education or employment. </a:t>
            </a:r>
            <a:endParaRPr lang="en-US" sz="800" b="0" dirty="0">
              <a:effectLst/>
            </a:endParaRPr>
          </a:p>
          <a:p>
            <a:br>
              <a:rPr lang="en-US" sz="800" dirty="0"/>
            </a:br>
            <a:endParaRPr sz="200" dirty="0"/>
          </a:p>
        </p:txBody>
      </p:sp>
      <p:sp>
        <p:nvSpPr>
          <p:cNvPr id="238" name="Google Shape;2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905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cf9206f109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cf9206f109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Demographics:</a:t>
            </a:r>
          </a:p>
          <a:p>
            <a:pPr marL="0" lvl="0" indent="0" algn="l" rtl="0">
              <a:spcBef>
                <a:spcPts val="0"/>
              </a:spcBef>
              <a:spcAft>
                <a:spcPts val="0"/>
              </a:spcAft>
              <a:buNone/>
            </a:pPr>
            <a:r>
              <a:rPr lang="en-US" dirty="0"/>
              <a:t>87%</a:t>
            </a:r>
            <a:r>
              <a:rPr lang="en-US" baseline="0" dirty="0"/>
              <a:t> Black/African American</a:t>
            </a:r>
          </a:p>
          <a:p>
            <a:pPr marL="0" lvl="0" indent="0" algn="l" rtl="0">
              <a:spcBef>
                <a:spcPts val="0"/>
              </a:spcBef>
              <a:spcAft>
                <a:spcPts val="0"/>
              </a:spcAft>
              <a:buNone/>
            </a:pPr>
            <a:r>
              <a:rPr lang="en-US" baseline="0" dirty="0"/>
              <a:t>6% Hispanic/Latino</a:t>
            </a:r>
          </a:p>
          <a:p>
            <a:pPr marL="0" lvl="0" indent="0" algn="l" rtl="0">
              <a:spcBef>
                <a:spcPts val="0"/>
              </a:spcBef>
              <a:spcAft>
                <a:spcPts val="0"/>
              </a:spcAft>
              <a:buNone/>
            </a:pPr>
            <a:r>
              <a:rPr lang="en-US" baseline="0" dirty="0"/>
              <a:t>3% White</a:t>
            </a:r>
          </a:p>
          <a:p>
            <a:pPr marL="0" lvl="0" indent="0" algn="l" rtl="0">
              <a:spcBef>
                <a:spcPts val="0"/>
              </a:spcBef>
              <a:spcAft>
                <a:spcPts val="0"/>
              </a:spcAft>
              <a:buNone/>
            </a:pPr>
            <a:r>
              <a:rPr lang="en-US" baseline="0" dirty="0"/>
              <a:t>4% Multi-racial</a:t>
            </a:r>
          </a:p>
          <a:p>
            <a:pPr marL="0" lvl="0" indent="0" algn="l" rtl="0">
              <a:spcBef>
                <a:spcPts val="0"/>
              </a:spcBef>
              <a:spcAft>
                <a:spcPts val="0"/>
              </a:spcAft>
              <a:buNone/>
            </a:pPr>
            <a:r>
              <a:rPr lang="en-US" baseline="0" dirty="0"/>
              <a:t>15% Receive Special Education Services</a:t>
            </a:r>
          </a:p>
          <a:p>
            <a:pPr marL="0" lvl="0" indent="0" algn="l" rtl="0">
              <a:spcBef>
                <a:spcPts val="0"/>
              </a:spcBef>
              <a:spcAft>
                <a:spcPts val="0"/>
              </a:spcAft>
              <a:buNone/>
            </a:pPr>
            <a:endParaRPr dirty="0"/>
          </a:p>
        </p:txBody>
      </p:sp>
      <p:sp>
        <p:nvSpPr>
          <p:cNvPr id="247" name="Google Shape;247;g3cf9206f109_1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5E5E5E"/>
              </a:buClr>
              <a:buSzPts val="1200"/>
              <a:buFont typeface="Calibri"/>
              <a:buNone/>
            </a:pPr>
            <a:fld id="{00000000-1234-1234-1234-123412341234}" type="slidenum">
              <a:rPr lang="en-US"/>
              <a:t>8</a:t>
            </a:fld>
            <a:endParaRPr/>
          </a:p>
        </p:txBody>
      </p:sp>
    </p:spTree>
    <p:extLst>
      <p:ext uri="{BB962C8B-B14F-4D97-AF65-F5344CB8AC3E}">
        <p14:creationId xmlns:p14="http://schemas.microsoft.com/office/powerpoint/2010/main" val="311502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cf9206f109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4" name="Google Shape;254;g3cf9206f109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8876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cf9206f109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cf9206f109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0748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92_Custom Layout" type="tx">
  <p:cSld name="TITLE_AND_BODY">
    <p:bg>
      <p:bgPr>
        <a:solidFill>
          <a:srgbClr val="F0F0F0"/>
        </a:solidFill>
        <a:effectLst/>
      </p:bgPr>
    </p:bg>
    <p:spTree>
      <p:nvGrpSpPr>
        <p:cNvPr id="1" name="Shape 13"/>
        <p:cNvGrpSpPr/>
        <p:nvPr/>
      </p:nvGrpSpPr>
      <p:grpSpPr>
        <a:xfrm>
          <a:off x="0" y="0"/>
          <a:ext cx="0" cy="0"/>
          <a:chOff x="0" y="0"/>
          <a:chExt cx="0" cy="0"/>
        </a:xfrm>
      </p:grpSpPr>
      <p:sp>
        <p:nvSpPr>
          <p:cNvPr id="14" name="Google Shape;14;p20"/>
          <p:cNvSpPr>
            <a:spLocks noGrp="1"/>
          </p:cNvSpPr>
          <p:nvPr>
            <p:ph type="pic" idx="2"/>
          </p:nvPr>
        </p:nvSpPr>
        <p:spPr>
          <a:xfrm>
            <a:off x="0" y="0"/>
            <a:ext cx="12192000" cy="6858000"/>
          </a:xfrm>
          <a:prstGeom prst="rect">
            <a:avLst/>
          </a:prstGeom>
          <a:noFill/>
          <a:ln>
            <a:noFill/>
          </a:ln>
        </p:spPr>
        <p:txBody>
          <a:bodyPr/>
          <a:lstStyle/>
          <a:p>
            <a:endParaRPr lang="en-US"/>
          </a:p>
        </p:txBody>
      </p:sp>
      <p:sp>
        <p:nvSpPr>
          <p:cNvPr id="15" name="Google Shape;15;p20"/>
          <p:cNvSpPr txBox="1">
            <a:spLocks noGrp="1"/>
          </p:cNvSpPr>
          <p:nvPr>
            <p:ph type="title"/>
          </p:nvPr>
        </p:nvSpPr>
        <p:spPr>
          <a:xfrm>
            <a:off x="1019175" y="2179155"/>
            <a:ext cx="10153650" cy="1249846"/>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Clr>
                <a:srgbClr val="FFFFFF"/>
              </a:buClr>
              <a:buSzPts val="8800"/>
              <a:buFont typeface="Montserrat"/>
              <a:buNone/>
              <a:defRPr sz="8800" b="1">
                <a:solidFill>
                  <a:srgbClr val="FFFFFF"/>
                </a:solidFill>
                <a:latin typeface="Montserrat"/>
                <a:ea typeface="Montserrat"/>
                <a:cs typeface="Montserrat"/>
                <a:sym typeface="Montserrat"/>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 name="Google Shape;16;p20"/>
          <p:cNvSpPr txBox="1">
            <a:spLocks noGrp="1"/>
          </p:cNvSpPr>
          <p:nvPr>
            <p:ph type="sldNum" idx="12"/>
          </p:nvPr>
        </p:nvSpPr>
        <p:spPr>
          <a:xfrm>
            <a:off x="5882999" y="6205140"/>
            <a:ext cx="372216" cy="369330"/>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222222"/>
              </a:buClr>
              <a:buSzPts val="1200"/>
              <a:buFont typeface="Helvetica Neue"/>
              <a:buNone/>
              <a:defRPr sz="1200" b="0" i="0" u="none" strike="noStrike" cap="none">
                <a:solidFill>
                  <a:srgbClr val="222222"/>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mp; Bullets">
  <p:cSld name="4_Title &amp; Bullets">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31"/>
          <p:cNvSpPr/>
          <p:nvPr/>
        </p:nvSpPr>
        <p:spPr>
          <a:xfrm>
            <a:off x="9744892" y="5982257"/>
            <a:ext cx="2103120" cy="297517"/>
          </a:xfrm>
          <a:prstGeom prst="rect">
            <a:avLst/>
          </a:prstGeom>
          <a:solidFill>
            <a:schemeClr val="lt1"/>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5E5E5E"/>
              </a:buClr>
              <a:buSzPts val="16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69" name="Google Shape;69;p31"/>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0" name="Google Shape;70;p31"/>
          <p:cNvSpPr txBox="1">
            <a:spLocks noGrp="1"/>
          </p:cNvSpPr>
          <p:nvPr>
            <p:ph type="body" idx="1"/>
          </p:nvPr>
        </p:nvSpPr>
        <p:spPr>
          <a:xfrm>
            <a:off x="603250" y="1512742"/>
            <a:ext cx="1098550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dk2"/>
              </a:buClr>
              <a:buSzPts val="2750"/>
              <a:buFont typeface="Arial"/>
              <a:buNone/>
              <a:defRPr sz="2750" b="1" i="0">
                <a:solidFill>
                  <a:schemeClr val="dk2"/>
                </a:solidFill>
                <a:latin typeface="Arial"/>
                <a:ea typeface="Arial"/>
                <a:cs typeface="Arial"/>
                <a:sym typeface="Arial"/>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71" name="Google Shape;71;p31"/>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lvl="0" indent="-416052" algn="l">
              <a:lnSpc>
                <a:spcPct val="90000"/>
              </a:lnSpc>
              <a:spcBef>
                <a:spcPts val="2250"/>
              </a:spcBef>
              <a:spcAft>
                <a:spcPts val="0"/>
              </a:spcAft>
              <a:buClr>
                <a:schemeClr val="dk2"/>
              </a:buClr>
              <a:buSzPts val="2952"/>
              <a:buFont typeface="Arial"/>
              <a:buChar char="•"/>
              <a:defRPr b="0" i="0">
                <a:solidFill>
                  <a:schemeClr val="dk2"/>
                </a:solidFill>
                <a:latin typeface="Arial"/>
                <a:ea typeface="Arial"/>
                <a:cs typeface="Arial"/>
                <a:sym typeface="Arial"/>
              </a:defRPr>
            </a:lvl1pPr>
            <a:lvl2pPr marL="914400" lvl="1" indent="-416052" algn="l">
              <a:lnSpc>
                <a:spcPct val="90000"/>
              </a:lnSpc>
              <a:spcBef>
                <a:spcPts val="2250"/>
              </a:spcBef>
              <a:spcAft>
                <a:spcPts val="0"/>
              </a:spcAft>
              <a:buClr>
                <a:schemeClr val="dk2"/>
              </a:buClr>
              <a:buSzPts val="2952"/>
              <a:buFont typeface="Helvetica Neue"/>
              <a:buChar char="•"/>
              <a:defRPr>
                <a:solidFill>
                  <a:schemeClr val="dk2"/>
                </a:solidFill>
              </a:defRPr>
            </a:lvl2pPr>
            <a:lvl3pPr marL="1371600" lvl="2" indent="-416052" algn="l">
              <a:lnSpc>
                <a:spcPct val="90000"/>
              </a:lnSpc>
              <a:spcBef>
                <a:spcPts val="2250"/>
              </a:spcBef>
              <a:spcAft>
                <a:spcPts val="0"/>
              </a:spcAft>
              <a:buClr>
                <a:schemeClr val="dk2"/>
              </a:buClr>
              <a:buSzPts val="2952"/>
              <a:buFont typeface="Helvetica Neue"/>
              <a:buChar char="•"/>
              <a:defRPr>
                <a:solidFill>
                  <a:schemeClr val="dk2"/>
                </a:solidFill>
              </a:defRPr>
            </a:lvl3pPr>
            <a:lvl4pPr marL="1828800" lvl="3" indent="-416052" algn="l">
              <a:lnSpc>
                <a:spcPct val="90000"/>
              </a:lnSpc>
              <a:spcBef>
                <a:spcPts val="2250"/>
              </a:spcBef>
              <a:spcAft>
                <a:spcPts val="0"/>
              </a:spcAft>
              <a:buClr>
                <a:schemeClr val="dk2"/>
              </a:buClr>
              <a:buSzPts val="2952"/>
              <a:buFont typeface="Helvetica Neue"/>
              <a:buChar char="•"/>
              <a:defRPr>
                <a:solidFill>
                  <a:schemeClr val="dk2"/>
                </a:solidFill>
              </a:defRPr>
            </a:lvl4pPr>
            <a:lvl5pPr marL="2286000" lvl="4" indent="-416051" algn="l">
              <a:lnSpc>
                <a:spcPct val="90000"/>
              </a:lnSpc>
              <a:spcBef>
                <a:spcPts val="2250"/>
              </a:spcBef>
              <a:spcAft>
                <a:spcPts val="0"/>
              </a:spcAft>
              <a:buClr>
                <a:schemeClr val="dk2"/>
              </a:buClr>
              <a:buSzPts val="2952"/>
              <a:buFont typeface="Helvetica Neue"/>
              <a:buChar char="•"/>
              <a:defRPr>
                <a:solidFill>
                  <a:schemeClr val="dk2"/>
                </a:solidFill>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72" name="Google Shape;72;p31"/>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Bullets &amp; Photo">
  <p:cSld name="1_Title, Bullets &amp; Photo">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32"/>
          <p:cNvSpPr txBox="1">
            <a:spLocks noGrp="1"/>
          </p:cNvSpPr>
          <p:nvPr>
            <p:ph type="body" idx="1"/>
          </p:nvPr>
        </p:nvSpPr>
        <p:spPr>
          <a:xfrm>
            <a:off x="603250" y="1186481"/>
            <a:ext cx="396875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dk2"/>
              </a:buClr>
              <a:buSzPts val="2750"/>
              <a:buFont typeface="REM Medium"/>
              <a:buNone/>
              <a:defRPr sz="2750" b="0" i="0">
                <a:solidFill>
                  <a:schemeClr val="dk2"/>
                </a:solidFill>
                <a:latin typeface="REM Medium"/>
                <a:ea typeface="REM Medium"/>
                <a:cs typeface="REM Medium"/>
                <a:sym typeface="REM Medium"/>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75" name="Google Shape;75;p32"/>
          <p:cNvSpPr>
            <a:spLocks noGrp="1"/>
          </p:cNvSpPr>
          <p:nvPr>
            <p:ph type="pic" idx="2"/>
          </p:nvPr>
        </p:nvSpPr>
        <p:spPr>
          <a:xfrm>
            <a:off x="4572000" y="539750"/>
            <a:ext cx="6982437" cy="6000750"/>
          </a:xfrm>
          <a:prstGeom prst="rect">
            <a:avLst/>
          </a:prstGeom>
          <a:noFill/>
          <a:ln>
            <a:noFill/>
          </a:ln>
        </p:spPr>
        <p:txBody>
          <a:bodyPr/>
          <a:lstStyle/>
          <a:p>
            <a:endParaRPr lang="en-US"/>
          </a:p>
        </p:txBody>
      </p:sp>
      <p:sp>
        <p:nvSpPr>
          <p:cNvPr id="76" name="Google Shape;76;p32"/>
          <p:cNvSpPr txBox="1">
            <a:spLocks noGrp="1"/>
          </p:cNvSpPr>
          <p:nvPr>
            <p:ph type="title"/>
          </p:nvPr>
        </p:nvSpPr>
        <p:spPr>
          <a:xfrm>
            <a:off x="603250" y="539750"/>
            <a:ext cx="3968750" cy="7175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chemeClr val="dk2"/>
              </a:buClr>
              <a:buSzPts val="4000"/>
              <a:buFont typeface="Arial"/>
              <a:buNone/>
              <a:defRPr sz="4000" b="1" i="0">
                <a:solidFill>
                  <a:schemeClr val="dk2"/>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7" name="Google Shape;77;p32"/>
          <p:cNvSpPr/>
          <p:nvPr/>
        </p:nvSpPr>
        <p:spPr>
          <a:xfrm>
            <a:off x="223024" y="6217276"/>
            <a:ext cx="457200" cy="418366"/>
          </a:xfrm>
          <a:prstGeom prst="ellipse">
            <a:avLst/>
          </a:prstGeom>
          <a:solidFill>
            <a:schemeClr val="lt1"/>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5E5E5E"/>
              </a:buClr>
              <a:buSzPts val="16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78" name="Google Shape;78;p32"/>
          <p:cNvSpPr txBox="1"/>
          <p:nvPr/>
        </p:nvSpPr>
        <p:spPr>
          <a:xfrm>
            <a:off x="337330" y="6318736"/>
            <a:ext cx="228589" cy="21544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222222"/>
              </a:buClr>
              <a:buSzPts val="800"/>
              <a:buFont typeface="Open Sans SemiBold"/>
              <a:buNone/>
            </a:pPr>
            <a:fld id="{00000000-1234-1234-1234-123412341234}" type="slidenum">
              <a:rPr lang="en-US" sz="800" b="1" i="0" u="none" strike="noStrike" cap="none">
                <a:solidFill>
                  <a:srgbClr val="222222"/>
                </a:solidFill>
                <a:latin typeface="Open Sans SemiBold"/>
                <a:ea typeface="Open Sans SemiBold"/>
                <a:cs typeface="Open Sans SemiBold"/>
                <a:sym typeface="Open Sans SemiBold"/>
              </a:rPr>
              <a:t>‹#›</a:t>
            </a:fld>
            <a:endParaRPr sz="800" b="1" i="0" u="none" strike="noStrike" cap="none">
              <a:solidFill>
                <a:srgbClr val="222222"/>
              </a:solidFill>
              <a:latin typeface="Open Sans SemiBold"/>
              <a:ea typeface="Open Sans SemiBold"/>
              <a:cs typeface="Open Sans SemiBold"/>
              <a:sym typeface="Open Sans SemiBo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Bullets &amp; Photo">
  <p:cSld name="3_Title, Bullets &amp; Photo">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33"/>
          <p:cNvSpPr txBox="1">
            <a:spLocks noGrp="1"/>
          </p:cNvSpPr>
          <p:nvPr>
            <p:ph type="body" idx="1"/>
          </p:nvPr>
        </p:nvSpPr>
        <p:spPr>
          <a:xfrm>
            <a:off x="603250" y="1186481"/>
            <a:ext cx="396875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lt1"/>
              </a:buClr>
              <a:buSzPts val="2750"/>
              <a:buFont typeface="REM Medium"/>
              <a:buNone/>
              <a:defRPr sz="2750" b="0" i="0">
                <a:solidFill>
                  <a:schemeClr val="lt1"/>
                </a:solidFill>
                <a:latin typeface="REM Medium"/>
                <a:ea typeface="REM Medium"/>
                <a:cs typeface="REM Medium"/>
                <a:sym typeface="REM Medium"/>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81" name="Google Shape;81;p33"/>
          <p:cNvSpPr>
            <a:spLocks noGrp="1"/>
          </p:cNvSpPr>
          <p:nvPr>
            <p:ph type="pic" idx="2"/>
          </p:nvPr>
        </p:nvSpPr>
        <p:spPr>
          <a:xfrm>
            <a:off x="4572000" y="539750"/>
            <a:ext cx="6982437" cy="6000750"/>
          </a:xfrm>
          <a:prstGeom prst="rect">
            <a:avLst/>
          </a:prstGeom>
          <a:noFill/>
          <a:ln>
            <a:noFill/>
          </a:ln>
        </p:spPr>
      </p:sp>
      <p:sp>
        <p:nvSpPr>
          <p:cNvPr id="82" name="Google Shape;82;p33"/>
          <p:cNvSpPr txBox="1">
            <a:spLocks noGrp="1"/>
          </p:cNvSpPr>
          <p:nvPr>
            <p:ph type="title"/>
          </p:nvPr>
        </p:nvSpPr>
        <p:spPr>
          <a:xfrm>
            <a:off x="603250" y="539750"/>
            <a:ext cx="3968750" cy="7175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3" name="Google Shape;83;p33"/>
          <p:cNvSpPr/>
          <p:nvPr/>
        </p:nvSpPr>
        <p:spPr>
          <a:xfrm>
            <a:off x="223024" y="6217276"/>
            <a:ext cx="457200" cy="418366"/>
          </a:xfrm>
          <a:prstGeom prst="ellipse">
            <a:avLst/>
          </a:prstGeom>
          <a:solidFill>
            <a:schemeClr val="lt1"/>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5E5E5E"/>
              </a:buClr>
              <a:buSzPts val="16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84" name="Google Shape;84;p33"/>
          <p:cNvSpPr txBox="1"/>
          <p:nvPr/>
        </p:nvSpPr>
        <p:spPr>
          <a:xfrm>
            <a:off x="337330" y="6318736"/>
            <a:ext cx="228589" cy="21544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222222"/>
              </a:buClr>
              <a:buSzPts val="800"/>
              <a:buFont typeface="Open Sans SemiBold"/>
              <a:buNone/>
            </a:pPr>
            <a:fld id="{00000000-1234-1234-1234-123412341234}" type="slidenum">
              <a:rPr lang="en-US" sz="800" b="1" i="0" u="none" strike="noStrike" cap="none">
                <a:solidFill>
                  <a:srgbClr val="222222"/>
                </a:solidFill>
                <a:latin typeface="Open Sans SemiBold"/>
                <a:ea typeface="Open Sans SemiBold"/>
                <a:cs typeface="Open Sans SemiBold"/>
                <a:sym typeface="Open Sans SemiBold"/>
              </a:rPr>
              <a:t>‹#›</a:t>
            </a:fld>
            <a:endParaRPr sz="800" b="1" i="0" u="none" strike="noStrike" cap="none">
              <a:solidFill>
                <a:srgbClr val="222222"/>
              </a:solidFill>
              <a:latin typeface="Open Sans SemiBold"/>
              <a:ea typeface="Open Sans SemiBold"/>
              <a:cs typeface="Open Sans SemiBold"/>
              <a:sym typeface="Open Sans SemiBo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5"/>
        <p:cNvGrpSpPr/>
        <p:nvPr/>
      </p:nvGrpSpPr>
      <p:grpSpPr>
        <a:xfrm>
          <a:off x="0" y="0"/>
          <a:ext cx="0" cy="0"/>
          <a:chOff x="0" y="0"/>
          <a:chExt cx="0" cy="0"/>
        </a:xfrm>
      </p:grpSpPr>
      <p:sp>
        <p:nvSpPr>
          <p:cNvPr id="86" name="Google Shape;86;p34"/>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2250"/>
              </a:spcBef>
              <a:spcAft>
                <a:spcPts val="0"/>
              </a:spcAft>
              <a:buClr>
                <a:srgbClr val="000000"/>
              </a:buClr>
              <a:buSzPts val="2214"/>
              <a:buChar char="•"/>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87" name="Google Shape;87;p34"/>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88"/>
        <p:cNvGrpSpPr/>
        <p:nvPr/>
      </p:nvGrpSpPr>
      <p:grpSpPr>
        <a:xfrm>
          <a:off x="0" y="0"/>
          <a:ext cx="0" cy="0"/>
          <a:chOff x="0" y="0"/>
          <a:chExt cx="0" cy="0"/>
        </a:xfrm>
      </p:grpSpPr>
      <p:sp>
        <p:nvSpPr>
          <p:cNvPr id="89" name="Google Shape;89;p35"/>
          <p:cNvSpPr txBox="1">
            <a:spLocks noGrp="1"/>
          </p:cNvSpPr>
          <p:nvPr>
            <p:ph type="title"/>
          </p:nvPr>
        </p:nvSpPr>
        <p:spPr>
          <a:xfrm>
            <a:off x="603248" y="2266950"/>
            <a:ext cx="10985502" cy="23241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5800"/>
              <a:buFont typeface="Helvetica Neue"/>
              <a:buNone/>
              <a:defRPr sz="58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0" name="Google Shape;90;p35"/>
          <p:cNvSpPr txBox="1">
            <a:spLocks noGrp="1"/>
          </p:cNvSpPr>
          <p:nvPr>
            <p:ph type="sldNum" idx="12"/>
          </p:nvPr>
        </p:nvSpPr>
        <p:spPr>
          <a:xfrm>
            <a:off x="6000750" y="6488825"/>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1"/>
        <p:cNvGrpSpPr/>
        <p:nvPr/>
      </p:nvGrpSpPr>
      <p:grpSpPr>
        <a:xfrm>
          <a:off x="0" y="0"/>
          <a:ext cx="0" cy="0"/>
          <a:chOff x="0" y="0"/>
          <a:chExt cx="0" cy="0"/>
        </a:xfrm>
      </p:grpSpPr>
      <p:sp>
        <p:nvSpPr>
          <p:cNvPr id="92" name="Google Shape;92;p36"/>
          <p:cNvSpPr txBox="1">
            <a:spLocks noGrp="1"/>
          </p:cNvSpPr>
          <p:nvPr>
            <p:ph type="title"/>
          </p:nvPr>
        </p:nvSpPr>
        <p:spPr>
          <a:xfrm>
            <a:off x="603250" y="539750"/>
            <a:ext cx="10985500" cy="717475"/>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3" name="Google Shape;93;p36"/>
          <p:cNvSpPr txBox="1">
            <a:spLocks noGrp="1"/>
          </p:cNvSpPr>
          <p:nvPr>
            <p:ph type="body" idx="1"/>
          </p:nvPr>
        </p:nvSpPr>
        <p:spPr>
          <a:xfrm>
            <a:off x="603250" y="1186481"/>
            <a:ext cx="1098550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2750"/>
              <a:buFont typeface="Helvetica Neue"/>
              <a:buNone/>
              <a:defRPr sz="275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94" name="Google Shape;94;p36"/>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5"/>
        <p:cNvGrpSpPr/>
        <p:nvPr/>
      </p:nvGrpSpPr>
      <p:grpSpPr>
        <a:xfrm>
          <a:off x="0" y="0"/>
          <a:ext cx="0" cy="0"/>
          <a:chOff x="0" y="0"/>
          <a:chExt cx="0" cy="0"/>
        </a:xfrm>
      </p:grpSpPr>
      <p:sp>
        <p:nvSpPr>
          <p:cNvPr id="96" name="Google Shape;96;p37"/>
          <p:cNvSpPr txBox="1">
            <a:spLocks noGrp="1"/>
          </p:cNvSpPr>
          <p:nvPr>
            <p:ph type="title"/>
          </p:nvPr>
        </p:nvSpPr>
        <p:spPr>
          <a:xfrm>
            <a:off x="603250" y="539750"/>
            <a:ext cx="10985500" cy="7175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7" name="Google Shape;97;p37"/>
          <p:cNvSpPr txBox="1">
            <a:spLocks noGrp="1"/>
          </p:cNvSpPr>
          <p:nvPr>
            <p:ph type="body" idx="1"/>
          </p:nvPr>
        </p:nvSpPr>
        <p:spPr>
          <a:xfrm>
            <a:off x="603250" y="1186481"/>
            <a:ext cx="1098550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2750"/>
              <a:buFont typeface="Helvetica Neue"/>
              <a:buNone/>
              <a:defRPr sz="275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98" name="Google Shape;98;p37"/>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900"/>
              </a:spcBef>
              <a:spcAft>
                <a:spcPts val="0"/>
              </a:spcAft>
              <a:buClr>
                <a:srgbClr val="000000"/>
              </a:buClr>
              <a:buSzPts val="2750"/>
              <a:buFont typeface="Helvetica Neue"/>
              <a:buNone/>
              <a:defRPr sz="2750"/>
            </a:lvl1pPr>
            <a:lvl2pPr marL="914400" lvl="1" indent="-228600" algn="l">
              <a:lnSpc>
                <a:spcPct val="100000"/>
              </a:lnSpc>
              <a:spcBef>
                <a:spcPts val="900"/>
              </a:spcBef>
              <a:spcAft>
                <a:spcPts val="0"/>
              </a:spcAft>
              <a:buClr>
                <a:srgbClr val="000000"/>
              </a:buClr>
              <a:buSzPts val="2750"/>
              <a:buFont typeface="Helvetica Neue"/>
              <a:buNone/>
              <a:defRPr sz="2750"/>
            </a:lvl2pPr>
            <a:lvl3pPr marL="1371600" lvl="2" indent="-228600" algn="l">
              <a:lnSpc>
                <a:spcPct val="100000"/>
              </a:lnSpc>
              <a:spcBef>
                <a:spcPts val="900"/>
              </a:spcBef>
              <a:spcAft>
                <a:spcPts val="0"/>
              </a:spcAft>
              <a:buClr>
                <a:srgbClr val="000000"/>
              </a:buClr>
              <a:buSzPts val="2750"/>
              <a:buFont typeface="Helvetica Neue"/>
              <a:buNone/>
              <a:defRPr sz="2750"/>
            </a:lvl3pPr>
            <a:lvl4pPr marL="1828800" lvl="3" indent="-228600" algn="l">
              <a:lnSpc>
                <a:spcPct val="100000"/>
              </a:lnSpc>
              <a:spcBef>
                <a:spcPts val="900"/>
              </a:spcBef>
              <a:spcAft>
                <a:spcPts val="0"/>
              </a:spcAft>
              <a:buClr>
                <a:srgbClr val="000000"/>
              </a:buClr>
              <a:buSzPts val="2750"/>
              <a:buFont typeface="Helvetica Neue"/>
              <a:buNone/>
              <a:defRPr sz="2750"/>
            </a:lvl4pPr>
            <a:lvl5pPr marL="2286000" lvl="4" indent="-228600" algn="l">
              <a:lnSpc>
                <a:spcPct val="100000"/>
              </a:lnSpc>
              <a:spcBef>
                <a:spcPts val="900"/>
              </a:spcBef>
              <a:spcAft>
                <a:spcPts val="0"/>
              </a:spcAft>
              <a:buClr>
                <a:srgbClr val="000000"/>
              </a:buClr>
              <a:buSzPts val="2750"/>
              <a:buFont typeface="Helvetica Neue"/>
              <a:buNone/>
              <a:defRPr sz="2750"/>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99" name="Google Shape;99;p37"/>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100"/>
        <p:cNvGrpSpPr/>
        <p:nvPr/>
      </p:nvGrpSpPr>
      <p:grpSpPr>
        <a:xfrm>
          <a:off x="0" y="0"/>
          <a:ext cx="0" cy="0"/>
          <a:chOff x="0" y="0"/>
          <a:chExt cx="0" cy="0"/>
        </a:xfrm>
      </p:grpSpPr>
      <p:sp>
        <p:nvSpPr>
          <p:cNvPr id="101" name="Google Shape;101;p38"/>
          <p:cNvSpPr txBox="1">
            <a:spLocks noGrp="1"/>
          </p:cNvSpPr>
          <p:nvPr>
            <p:ph type="body" idx="1"/>
          </p:nvPr>
        </p:nvSpPr>
        <p:spPr>
          <a:xfrm>
            <a:off x="603250" y="2460422"/>
            <a:ext cx="10985500" cy="1937157"/>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5800"/>
              <a:buFont typeface="Helvetica Neue"/>
              <a:buNone/>
              <a:defRPr sz="5800">
                <a:latin typeface="Helvetica Neue"/>
                <a:ea typeface="Helvetica Neue"/>
                <a:cs typeface="Helvetica Neue"/>
                <a:sym typeface="Helvetica Neue"/>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102" name="Google Shape;102;p38"/>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103"/>
        <p:cNvGrpSpPr/>
        <p:nvPr/>
      </p:nvGrpSpPr>
      <p:grpSpPr>
        <a:xfrm>
          <a:off x="0" y="0"/>
          <a:ext cx="0" cy="0"/>
          <a:chOff x="0" y="0"/>
          <a:chExt cx="0" cy="0"/>
        </a:xfrm>
      </p:grpSpPr>
      <p:sp>
        <p:nvSpPr>
          <p:cNvPr id="104" name="Google Shape;104;p39"/>
          <p:cNvSpPr txBox="1">
            <a:spLocks noGrp="1"/>
          </p:cNvSpPr>
          <p:nvPr>
            <p:ph type="body" idx="1"/>
          </p:nvPr>
        </p:nvSpPr>
        <p:spPr>
          <a:xfrm>
            <a:off x="603250" y="537964"/>
            <a:ext cx="10985500" cy="3620792"/>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12500"/>
              <a:buFont typeface="Helvetica Neue"/>
              <a:buNone/>
              <a:defRPr sz="12500" b="1"/>
            </a:lvl1pPr>
            <a:lvl2pPr marL="914400" lvl="1" indent="-228600" algn="ctr">
              <a:lnSpc>
                <a:spcPct val="80000"/>
              </a:lnSpc>
              <a:spcBef>
                <a:spcPts val="0"/>
              </a:spcBef>
              <a:spcAft>
                <a:spcPts val="0"/>
              </a:spcAft>
              <a:buClr>
                <a:srgbClr val="000000"/>
              </a:buClr>
              <a:buSzPts val="12500"/>
              <a:buFont typeface="Helvetica Neue"/>
              <a:buNone/>
              <a:defRPr sz="12500" b="1"/>
            </a:lvl2pPr>
            <a:lvl3pPr marL="1371600" lvl="2" indent="-228600" algn="ctr">
              <a:lnSpc>
                <a:spcPct val="80000"/>
              </a:lnSpc>
              <a:spcBef>
                <a:spcPts val="0"/>
              </a:spcBef>
              <a:spcAft>
                <a:spcPts val="0"/>
              </a:spcAft>
              <a:buClr>
                <a:srgbClr val="000000"/>
              </a:buClr>
              <a:buSzPts val="12500"/>
              <a:buFont typeface="Helvetica Neue"/>
              <a:buNone/>
              <a:defRPr sz="12500" b="1"/>
            </a:lvl3pPr>
            <a:lvl4pPr marL="1828800" lvl="3" indent="-228600" algn="ctr">
              <a:lnSpc>
                <a:spcPct val="80000"/>
              </a:lnSpc>
              <a:spcBef>
                <a:spcPts val="0"/>
              </a:spcBef>
              <a:spcAft>
                <a:spcPts val="0"/>
              </a:spcAft>
              <a:buClr>
                <a:srgbClr val="000000"/>
              </a:buClr>
              <a:buSzPts val="12500"/>
              <a:buFont typeface="Helvetica Neue"/>
              <a:buNone/>
              <a:defRPr sz="12500" b="1"/>
            </a:lvl4pPr>
            <a:lvl5pPr marL="2286000" lvl="4" indent="-228600" algn="ctr">
              <a:lnSpc>
                <a:spcPct val="80000"/>
              </a:lnSpc>
              <a:spcBef>
                <a:spcPts val="0"/>
              </a:spcBef>
              <a:spcAft>
                <a:spcPts val="0"/>
              </a:spcAft>
              <a:buClr>
                <a:srgbClr val="000000"/>
              </a:buClr>
              <a:buSzPts val="12500"/>
              <a:buFont typeface="Helvetica Neue"/>
              <a:buNone/>
              <a:defRPr sz="12500" b="1"/>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105" name="Google Shape;105;p39"/>
          <p:cNvSpPr txBox="1">
            <a:spLocks noGrp="1"/>
          </p:cNvSpPr>
          <p:nvPr>
            <p:ph type="body" idx="2"/>
          </p:nvPr>
        </p:nvSpPr>
        <p:spPr>
          <a:xfrm>
            <a:off x="603250" y="4131090"/>
            <a:ext cx="10985500" cy="46739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2750"/>
              <a:buFont typeface="Helvetica Neue"/>
              <a:buNone/>
              <a:defRPr sz="275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106" name="Google Shape;106;p39"/>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7"/>
        <p:cNvGrpSpPr/>
        <p:nvPr/>
      </p:nvGrpSpPr>
      <p:grpSpPr>
        <a:xfrm>
          <a:off x="0" y="0"/>
          <a:ext cx="0" cy="0"/>
          <a:chOff x="0" y="0"/>
          <a:chExt cx="0" cy="0"/>
        </a:xfrm>
      </p:grpSpPr>
      <p:sp>
        <p:nvSpPr>
          <p:cNvPr id="108" name="Google Shape;108;p40"/>
          <p:cNvSpPr txBox="1">
            <a:spLocks noGrp="1"/>
          </p:cNvSpPr>
          <p:nvPr>
            <p:ph type="body" idx="1"/>
          </p:nvPr>
        </p:nvSpPr>
        <p:spPr>
          <a:xfrm>
            <a:off x="1215012" y="5337727"/>
            <a:ext cx="10100026" cy="3184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1800"/>
              <a:buFont typeface="Helvetica Neue"/>
              <a:buNone/>
              <a:defRPr sz="180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109" name="Google Shape;109;p40"/>
          <p:cNvSpPr txBox="1">
            <a:spLocks noGrp="1"/>
          </p:cNvSpPr>
          <p:nvPr>
            <p:ph type="body" idx="2"/>
          </p:nvPr>
        </p:nvSpPr>
        <p:spPr>
          <a:xfrm>
            <a:off x="876962" y="2469930"/>
            <a:ext cx="10438077" cy="191814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4250"/>
              <a:buFont typeface="Helvetica Neue"/>
              <a:buNone/>
              <a:defRPr sz="425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4250"/>
              <a:buFont typeface="Helvetica Neue"/>
              <a:buNone/>
              <a:defRPr sz="425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4250"/>
              <a:buFont typeface="Helvetica Neue"/>
              <a:buNone/>
              <a:defRPr sz="425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4250"/>
              <a:buFont typeface="Helvetica Neue"/>
              <a:buNone/>
              <a:defRPr sz="425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4250"/>
              <a:buFont typeface="Helvetica Neue"/>
              <a:buNone/>
              <a:defRPr sz="4250">
                <a:latin typeface="Helvetica Neue"/>
                <a:ea typeface="Helvetica Neue"/>
                <a:cs typeface="Helvetica Neue"/>
                <a:sym typeface="Helvetica Neue"/>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110" name="Google Shape;110;p40"/>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Bullets &amp; Photo">
  <p:cSld name="2_Title, Bullets &amp; Photo">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21"/>
          <p:cNvSpPr txBox="1">
            <a:spLocks noGrp="1"/>
          </p:cNvSpPr>
          <p:nvPr>
            <p:ph type="body" idx="1"/>
          </p:nvPr>
        </p:nvSpPr>
        <p:spPr>
          <a:xfrm>
            <a:off x="603250" y="1186481"/>
            <a:ext cx="396875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lt1"/>
              </a:buClr>
              <a:buSzPts val="2750"/>
              <a:buFont typeface="REM Medium"/>
              <a:buNone/>
              <a:defRPr sz="2750" b="0" i="0">
                <a:solidFill>
                  <a:schemeClr val="lt1"/>
                </a:solidFill>
                <a:latin typeface="REM Medium"/>
                <a:ea typeface="REM Medium"/>
                <a:cs typeface="REM Medium"/>
                <a:sym typeface="REM Medium"/>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19" name="Google Shape;19;p21"/>
          <p:cNvSpPr>
            <a:spLocks noGrp="1"/>
          </p:cNvSpPr>
          <p:nvPr>
            <p:ph type="pic" idx="2"/>
          </p:nvPr>
        </p:nvSpPr>
        <p:spPr>
          <a:xfrm>
            <a:off x="4572000" y="539750"/>
            <a:ext cx="6982437" cy="6000750"/>
          </a:xfrm>
          <a:prstGeom prst="rect">
            <a:avLst/>
          </a:prstGeom>
          <a:noFill/>
          <a:ln>
            <a:noFill/>
          </a:ln>
        </p:spPr>
        <p:txBody>
          <a:bodyPr/>
          <a:lstStyle/>
          <a:p>
            <a:endParaRPr lang="en-US"/>
          </a:p>
        </p:txBody>
      </p:sp>
      <p:sp>
        <p:nvSpPr>
          <p:cNvPr id="20" name="Google Shape;20;p21"/>
          <p:cNvSpPr txBox="1">
            <a:spLocks noGrp="1"/>
          </p:cNvSpPr>
          <p:nvPr>
            <p:ph type="title"/>
          </p:nvPr>
        </p:nvSpPr>
        <p:spPr>
          <a:xfrm>
            <a:off x="603250" y="539750"/>
            <a:ext cx="3968750" cy="71755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1" name="Google Shape;21;p21"/>
          <p:cNvSpPr/>
          <p:nvPr/>
        </p:nvSpPr>
        <p:spPr>
          <a:xfrm>
            <a:off x="223024" y="6217276"/>
            <a:ext cx="457200" cy="418366"/>
          </a:xfrm>
          <a:prstGeom prst="ellipse">
            <a:avLst/>
          </a:prstGeom>
          <a:solidFill>
            <a:schemeClr val="lt1"/>
          </a:solid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5E5E5E"/>
              </a:buClr>
              <a:buSzPts val="16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
        <p:nvSpPr>
          <p:cNvPr id="22" name="Google Shape;22;p21"/>
          <p:cNvSpPr txBox="1"/>
          <p:nvPr/>
        </p:nvSpPr>
        <p:spPr>
          <a:xfrm>
            <a:off x="337330" y="6318736"/>
            <a:ext cx="228589" cy="21544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222222"/>
              </a:buClr>
              <a:buSzPts val="800"/>
              <a:buFont typeface="Open Sans SemiBold"/>
              <a:buNone/>
            </a:pPr>
            <a:fld id="{00000000-1234-1234-1234-123412341234}" type="slidenum">
              <a:rPr lang="en-US" sz="800" b="1" i="0" u="none" strike="noStrike" cap="none">
                <a:solidFill>
                  <a:srgbClr val="222222"/>
                </a:solidFill>
                <a:latin typeface="Open Sans SemiBold"/>
                <a:ea typeface="Open Sans SemiBold"/>
                <a:cs typeface="Open Sans SemiBold"/>
                <a:sym typeface="Open Sans SemiBold"/>
              </a:rPr>
              <a:t>‹#›</a:t>
            </a:fld>
            <a:endParaRPr sz="800" b="1" i="0" u="none" strike="noStrike" cap="none">
              <a:solidFill>
                <a:srgbClr val="222222"/>
              </a:solidFill>
              <a:latin typeface="Open Sans SemiBold"/>
              <a:ea typeface="Open Sans SemiBold"/>
              <a:cs typeface="Open Sans SemiBold"/>
              <a:sym typeface="Open Sans SemiBo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11"/>
        <p:cNvGrpSpPr/>
        <p:nvPr/>
      </p:nvGrpSpPr>
      <p:grpSpPr>
        <a:xfrm>
          <a:off x="0" y="0"/>
          <a:ext cx="0" cy="0"/>
          <a:chOff x="0" y="0"/>
          <a:chExt cx="0" cy="0"/>
        </a:xfrm>
      </p:grpSpPr>
      <p:sp>
        <p:nvSpPr>
          <p:cNvPr id="112" name="Google Shape;112;p41"/>
          <p:cNvSpPr>
            <a:spLocks noGrp="1"/>
          </p:cNvSpPr>
          <p:nvPr>
            <p:ph type="pic" idx="2"/>
          </p:nvPr>
        </p:nvSpPr>
        <p:spPr>
          <a:xfrm>
            <a:off x="7880350" y="508000"/>
            <a:ext cx="3719550" cy="2974839"/>
          </a:xfrm>
          <a:prstGeom prst="rect">
            <a:avLst/>
          </a:prstGeom>
          <a:noFill/>
          <a:ln>
            <a:noFill/>
          </a:ln>
        </p:spPr>
      </p:sp>
      <p:sp>
        <p:nvSpPr>
          <p:cNvPr id="113" name="Google Shape;113;p41"/>
          <p:cNvSpPr>
            <a:spLocks noGrp="1"/>
          </p:cNvSpPr>
          <p:nvPr>
            <p:ph type="pic" idx="3"/>
          </p:nvPr>
        </p:nvSpPr>
        <p:spPr>
          <a:xfrm>
            <a:off x="6750050" y="1989138"/>
            <a:ext cx="5219700" cy="6075091"/>
          </a:xfrm>
          <a:prstGeom prst="rect">
            <a:avLst/>
          </a:prstGeom>
          <a:noFill/>
          <a:ln>
            <a:noFill/>
          </a:ln>
        </p:spPr>
      </p:sp>
      <p:sp>
        <p:nvSpPr>
          <p:cNvPr id="114" name="Google Shape;114;p41"/>
          <p:cNvSpPr>
            <a:spLocks noGrp="1"/>
          </p:cNvSpPr>
          <p:nvPr>
            <p:ph type="pic" idx="4"/>
          </p:nvPr>
        </p:nvSpPr>
        <p:spPr>
          <a:xfrm>
            <a:off x="-69850" y="247650"/>
            <a:ext cx="8305800" cy="6229350"/>
          </a:xfrm>
          <a:prstGeom prst="rect">
            <a:avLst/>
          </a:prstGeom>
          <a:noFill/>
          <a:ln>
            <a:noFill/>
          </a:ln>
        </p:spPr>
      </p:sp>
      <p:sp>
        <p:nvSpPr>
          <p:cNvPr id="115" name="Google Shape;115;p41"/>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16"/>
        <p:cNvGrpSpPr/>
        <p:nvPr/>
      </p:nvGrpSpPr>
      <p:grpSpPr>
        <a:xfrm>
          <a:off x="0" y="0"/>
          <a:ext cx="0" cy="0"/>
          <a:chOff x="0" y="0"/>
          <a:chExt cx="0" cy="0"/>
        </a:xfrm>
      </p:grpSpPr>
      <p:sp>
        <p:nvSpPr>
          <p:cNvPr id="117" name="Google Shape;117;p42"/>
          <p:cNvSpPr>
            <a:spLocks noGrp="1"/>
          </p:cNvSpPr>
          <p:nvPr>
            <p:ph type="pic" idx="2"/>
          </p:nvPr>
        </p:nvSpPr>
        <p:spPr>
          <a:xfrm>
            <a:off x="-666750" y="-2762250"/>
            <a:ext cx="13525500" cy="10820400"/>
          </a:xfrm>
          <a:prstGeom prst="rect">
            <a:avLst/>
          </a:prstGeom>
          <a:noFill/>
          <a:ln>
            <a:noFill/>
          </a:ln>
        </p:spPr>
      </p:sp>
      <p:sp>
        <p:nvSpPr>
          <p:cNvPr id="118" name="Google Shape;118;p42"/>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FFFFFF"/>
              </a:buClr>
              <a:buSzPts val="900"/>
              <a:buFont typeface="Helvetica Neue"/>
              <a:buNone/>
              <a:defRPr sz="9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solidFill>
          <a:srgbClr val="8AB7E9"/>
        </a:solidFill>
        <a:effectLst/>
      </p:bgPr>
    </p:bg>
    <p:spTree>
      <p:nvGrpSpPr>
        <p:cNvPr id="1" name="Shape 119"/>
        <p:cNvGrpSpPr/>
        <p:nvPr/>
      </p:nvGrpSpPr>
      <p:grpSpPr>
        <a:xfrm>
          <a:off x="0" y="0"/>
          <a:ext cx="0" cy="0"/>
          <a:chOff x="0" y="0"/>
          <a:chExt cx="0" cy="0"/>
        </a:xfrm>
      </p:grpSpPr>
      <p:sp>
        <p:nvSpPr>
          <p:cNvPr id="120" name="Google Shape;120;p43"/>
          <p:cNvSpPr/>
          <p:nvPr/>
        </p:nvSpPr>
        <p:spPr>
          <a:xfrm>
            <a:off x="-4234" y="2117"/>
            <a:ext cx="12192001" cy="6853768"/>
          </a:xfrm>
          <a:prstGeom prst="rect">
            <a:avLst/>
          </a:prstGeom>
          <a:solidFill>
            <a:srgbClr val="FFFFFF">
              <a:alpha val="64705"/>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a:buNone/>
            </a:pPr>
            <a:endParaRPr sz="1600" b="0" i="0" u="none" strike="noStrike" cap="none">
              <a:solidFill>
                <a:srgbClr val="5E5E5E"/>
              </a:solidFill>
              <a:latin typeface="Helvetica Neue"/>
              <a:ea typeface="Helvetica Neue"/>
              <a:cs typeface="Helvetica Neue"/>
              <a:sym typeface="Helvetica Neue"/>
            </a:endParaRPr>
          </a:p>
        </p:txBody>
      </p:sp>
      <p:sp>
        <p:nvSpPr>
          <p:cNvPr id="121" name="Google Shape;121;p43"/>
          <p:cNvSpPr txBox="1">
            <a:spLocks noGrp="1"/>
          </p:cNvSpPr>
          <p:nvPr>
            <p:ph type="sldNum" idx="12"/>
          </p:nvPr>
        </p:nvSpPr>
        <p:spPr>
          <a:xfrm>
            <a:off x="11576559" y="6404903"/>
            <a:ext cx="320920" cy="307775"/>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1pPr>
            <a:lvl2pPr marL="0" lvl="1"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2pPr>
            <a:lvl3pPr marL="0" lvl="2"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3pPr>
            <a:lvl4pPr marL="0" lvl="3"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4pPr>
            <a:lvl5pPr marL="0" lvl="4"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5pPr>
            <a:lvl6pPr marL="0" lvl="5"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6pPr>
            <a:lvl7pPr marL="0" lvl="6"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7pPr>
            <a:lvl8pPr marL="0" lvl="7"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8pPr>
            <a:lvl9pPr marL="0" lvl="8"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9pPr>
          </a:lstStyle>
          <a:p>
            <a:pPr marL="0" lvl="0" indent="0" algn="ctr" rtl="0">
              <a:spcBef>
                <a:spcPts val="0"/>
              </a:spcBef>
              <a:spcAft>
                <a:spcPts val="0"/>
              </a:spcAft>
              <a:buNone/>
            </a:pPr>
            <a:fld id="{00000000-1234-1234-1234-123412341234}" type="slidenum">
              <a:rPr lang="en-US"/>
              <a:t>‹#›</a:t>
            </a:fld>
            <a:endParaRPr/>
          </a:p>
        </p:txBody>
      </p:sp>
      <p:sp>
        <p:nvSpPr>
          <p:cNvPr id="122" name="Google Shape;122;p43"/>
          <p:cNvSpPr>
            <a:spLocks noGrp="1"/>
          </p:cNvSpPr>
          <p:nvPr>
            <p:ph type="pic" idx="2"/>
          </p:nvPr>
        </p:nvSpPr>
        <p:spPr>
          <a:xfrm>
            <a:off x="1016000" y="0"/>
            <a:ext cx="5080000" cy="68580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solidFill>
          <a:srgbClr val="8AB7E9"/>
        </a:solidFill>
        <a:effectLst/>
      </p:bgPr>
    </p:bg>
    <p:spTree>
      <p:nvGrpSpPr>
        <p:cNvPr id="1" name="Shape 123"/>
        <p:cNvGrpSpPr/>
        <p:nvPr/>
      </p:nvGrpSpPr>
      <p:grpSpPr>
        <a:xfrm>
          <a:off x="0" y="0"/>
          <a:ext cx="0" cy="0"/>
          <a:chOff x="0" y="0"/>
          <a:chExt cx="0" cy="0"/>
        </a:xfrm>
      </p:grpSpPr>
      <p:sp>
        <p:nvSpPr>
          <p:cNvPr id="124" name="Google Shape;124;p44"/>
          <p:cNvSpPr/>
          <p:nvPr/>
        </p:nvSpPr>
        <p:spPr>
          <a:xfrm>
            <a:off x="0" y="0"/>
            <a:ext cx="12192000" cy="6858000"/>
          </a:xfrm>
          <a:prstGeom prst="rect">
            <a:avLst/>
          </a:prstGeom>
          <a:solidFill>
            <a:srgbClr val="FFFFFF">
              <a:alpha val="65098"/>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a:buNone/>
            </a:pPr>
            <a:endParaRPr sz="1600" b="0" i="0" u="none" strike="noStrike" cap="none">
              <a:solidFill>
                <a:srgbClr val="5E5E5E"/>
              </a:solidFill>
              <a:latin typeface="Helvetica Neue"/>
              <a:ea typeface="Helvetica Neue"/>
              <a:cs typeface="Helvetica Neue"/>
              <a:sym typeface="Helvetica Neue"/>
            </a:endParaRPr>
          </a:p>
        </p:txBody>
      </p:sp>
      <p:sp>
        <p:nvSpPr>
          <p:cNvPr id="125" name="Google Shape;125;p44"/>
          <p:cNvSpPr txBox="1">
            <a:spLocks noGrp="1"/>
          </p:cNvSpPr>
          <p:nvPr>
            <p:ph type="title"/>
          </p:nvPr>
        </p:nvSpPr>
        <p:spPr>
          <a:xfrm>
            <a:off x="2028824" y="946702"/>
            <a:ext cx="9152698" cy="1249846"/>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Clr>
                <a:srgbClr val="222222"/>
              </a:buClr>
              <a:buSzPts val="3600"/>
              <a:buFont typeface="Montserrat"/>
              <a:buNone/>
              <a:defRPr sz="3600" b="1">
                <a:solidFill>
                  <a:srgbClr val="222222"/>
                </a:solidFill>
                <a:latin typeface="Montserrat"/>
                <a:ea typeface="Montserrat"/>
                <a:cs typeface="Montserrat"/>
                <a:sym typeface="Montserrat"/>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6" name="Google Shape;126;p44"/>
          <p:cNvSpPr txBox="1">
            <a:spLocks noGrp="1"/>
          </p:cNvSpPr>
          <p:nvPr>
            <p:ph type="sldNum" idx="12"/>
          </p:nvPr>
        </p:nvSpPr>
        <p:spPr>
          <a:xfrm>
            <a:off x="344736" y="6272571"/>
            <a:ext cx="320920" cy="307775"/>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1pPr>
            <a:lvl2pPr marL="0" lvl="1"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2pPr>
            <a:lvl3pPr marL="0" lvl="2"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3pPr>
            <a:lvl4pPr marL="0" lvl="3"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4pPr>
            <a:lvl5pPr marL="0" lvl="4"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5pPr>
            <a:lvl6pPr marL="0" lvl="5"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6pPr>
            <a:lvl7pPr marL="0" lvl="6"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7pPr>
            <a:lvl8pPr marL="0" lvl="7"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8pPr>
            <a:lvl9pPr marL="0" lvl="8"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solidFill>
          <a:srgbClr val="8AB7E9"/>
        </a:solidFill>
        <a:effectLst/>
      </p:bgPr>
    </p:bg>
    <p:spTree>
      <p:nvGrpSpPr>
        <p:cNvPr id="1" name="Shape 127"/>
        <p:cNvGrpSpPr/>
        <p:nvPr/>
      </p:nvGrpSpPr>
      <p:grpSpPr>
        <a:xfrm>
          <a:off x="0" y="0"/>
          <a:ext cx="0" cy="0"/>
          <a:chOff x="0" y="0"/>
          <a:chExt cx="0" cy="0"/>
        </a:xfrm>
      </p:grpSpPr>
      <p:sp>
        <p:nvSpPr>
          <p:cNvPr id="128" name="Google Shape;128;p45"/>
          <p:cNvSpPr/>
          <p:nvPr/>
        </p:nvSpPr>
        <p:spPr>
          <a:xfrm>
            <a:off x="0" y="0"/>
            <a:ext cx="12192000" cy="6858000"/>
          </a:xfrm>
          <a:prstGeom prst="rect">
            <a:avLst/>
          </a:prstGeom>
          <a:solidFill>
            <a:srgbClr val="FFFFFF">
              <a:alpha val="65098"/>
            </a:srgbClr>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600"/>
              <a:buFont typeface="Helvetica Neue"/>
              <a:buNone/>
            </a:pPr>
            <a:endParaRPr sz="1600" b="0" i="0" u="none" strike="noStrike" cap="none">
              <a:solidFill>
                <a:srgbClr val="5E5E5E"/>
              </a:solidFill>
              <a:latin typeface="Helvetica Neue"/>
              <a:ea typeface="Helvetica Neue"/>
              <a:cs typeface="Helvetica Neue"/>
              <a:sym typeface="Helvetica Neue"/>
            </a:endParaRPr>
          </a:p>
        </p:txBody>
      </p:sp>
      <p:sp>
        <p:nvSpPr>
          <p:cNvPr id="129" name="Google Shape;129;p45"/>
          <p:cNvSpPr txBox="1">
            <a:spLocks noGrp="1"/>
          </p:cNvSpPr>
          <p:nvPr>
            <p:ph type="title"/>
          </p:nvPr>
        </p:nvSpPr>
        <p:spPr>
          <a:xfrm>
            <a:off x="2028824" y="946702"/>
            <a:ext cx="9152698" cy="1249846"/>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Clr>
                <a:srgbClr val="222222"/>
              </a:buClr>
              <a:buSzPts val="3600"/>
              <a:buFont typeface="Montserrat"/>
              <a:buNone/>
              <a:defRPr sz="3600" b="1">
                <a:solidFill>
                  <a:srgbClr val="222222"/>
                </a:solidFill>
                <a:latin typeface="Montserrat"/>
                <a:ea typeface="Montserrat"/>
                <a:cs typeface="Montserrat"/>
                <a:sym typeface="Montserrat"/>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30" name="Google Shape;130;p45"/>
          <p:cNvSpPr txBox="1">
            <a:spLocks noGrp="1"/>
          </p:cNvSpPr>
          <p:nvPr>
            <p:ph type="sldNum" idx="12"/>
          </p:nvPr>
        </p:nvSpPr>
        <p:spPr>
          <a:xfrm>
            <a:off x="344736" y="6272571"/>
            <a:ext cx="320920" cy="307775"/>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1pPr>
            <a:lvl2pPr marL="0" lvl="1"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2pPr>
            <a:lvl3pPr marL="0" lvl="2"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3pPr>
            <a:lvl4pPr marL="0" lvl="3"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4pPr>
            <a:lvl5pPr marL="0" lvl="4"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5pPr>
            <a:lvl6pPr marL="0" lvl="5"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6pPr>
            <a:lvl7pPr marL="0" lvl="6"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7pPr>
            <a:lvl8pPr marL="0" lvl="7"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8pPr>
            <a:lvl9pPr marL="0" lvl="8" indent="0" algn="ctr">
              <a:lnSpc>
                <a:spcPct val="100000"/>
              </a:lnSpc>
              <a:spcBef>
                <a:spcPts val="0"/>
              </a:spcBef>
              <a:spcAft>
                <a:spcPts val="0"/>
              </a:spcAft>
              <a:buClr>
                <a:srgbClr val="222222"/>
              </a:buClr>
              <a:buSzPts val="800"/>
              <a:buFont typeface="Open Sans SemiBold"/>
              <a:buNone/>
              <a:defRPr sz="800" b="1" i="0" u="none" strike="noStrike" cap="none">
                <a:solidFill>
                  <a:srgbClr val="222222"/>
                </a:solidFill>
                <a:latin typeface="Open Sans SemiBold"/>
                <a:ea typeface="Open Sans SemiBold"/>
                <a:cs typeface="Open Sans SemiBold"/>
                <a:sym typeface="Open Sans SemiBold"/>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1"/>
        <p:cNvGrpSpPr/>
        <p:nvPr/>
      </p:nvGrpSpPr>
      <p:grpSpPr>
        <a:xfrm>
          <a:off x="0" y="0"/>
          <a:ext cx="0" cy="0"/>
          <a:chOff x="0" y="0"/>
          <a:chExt cx="0" cy="0"/>
        </a:xfrm>
      </p:grpSpPr>
      <p:pic>
        <p:nvPicPr>
          <p:cNvPr id="132" name="Google Shape;132;p46"/>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and Content 2">
  <p:cSld name="3_Title and Content 2">
    <p:spTree>
      <p:nvGrpSpPr>
        <p:cNvPr id="1" name="Shape 133"/>
        <p:cNvGrpSpPr/>
        <p:nvPr/>
      </p:nvGrpSpPr>
      <p:grpSpPr>
        <a:xfrm>
          <a:off x="0" y="0"/>
          <a:ext cx="0" cy="0"/>
          <a:chOff x="0" y="0"/>
          <a:chExt cx="0" cy="0"/>
        </a:xfrm>
      </p:grpSpPr>
      <p:pic>
        <p:nvPicPr>
          <p:cNvPr id="134" name="Google Shape;134;p47"/>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Title and Content 2">
  <p:cSld name="4_Title and Content 2">
    <p:spTree>
      <p:nvGrpSpPr>
        <p:cNvPr id="1" name="Shape 135"/>
        <p:cNvGrpSpPr/>
        <p:nvPr/>
      </p:nvGrpSpPr>
      <p:grpSpPr>
        <a:xfrm>
          <a:off x="0" y="0"/>
          <a:ext cx="0" cy="0"/>
          <a:chOff x="0" y="0"/>
          <a:chExt cx="0" cy="0"/>
        </a:xfrm>
      </p:grpSpPr>
      <p:pic>
        <p:nvPicPr>
          <p:cNvPr id="136" name="Google Shape;136;p4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2">
  <p:cSld name="2_Title and Content 2">
    <p:spTree>
      <p:nvGrpSpPr>
        <p:cNvPr id="1" name="Shape 137"/>
        <p:cNvGrpSpPr/>
        <p:nvPr/>
      </p:nvGrpSpPr>
      <p:grpSpPr>
        <a:xfrm>
          <a:off x="0" y="0"/>
          <a:ext cx="0" cy="0"/>
          <a:chOff x="0" y="0"/>
          <a:chExt cx="0" cy="0"/>
        </a:xfrm>
      </p:grpSpPr>
      <p:pic>
        <p:nvPicPr>
          <p:cNvPr id="138" name="Google Shape;138;p49"/>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139"/>
        <p:cNvGrpSpPr/>
        <p:nvPr/>
      </p:nvGrpSpPr>
      <p:grpSpPr>
        <a:xfrm>
          <a:off x="0" y="0"/>
          <a:ext cx="0" cy="0"/>
          <a:chOff x="0" y="0"/>
          <a:chExt cx="0" cy="0"/>
        </a:xfrm>
      </p:grpSpPr>
      <p:sp>
        <p:nvSpPr>
          <p:cNvPr id="140" name="Google Shape;140;p50"/>
          <p:cNvSpPr txBox="1">
            <a:spLocks noGrp="1"/>
          </p:cNvSpPr>
          <p:nvPr>
            <p:ph type="title"/>
          </p:nvPr>
        </p:nvSpPr>
        <p:spPr>
          <a:xfrm>
            <a:off x="603250" y="539750"/>
            <a:ext cx="10985500" cy="716582"/>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Clr>
                <a:schemeClr val="lt1"/>
              </a:buClr>
              <a:buSzPts val="3067"/>
              <a:buFont typeface="Arial"/>
              <a:buNone/>
              <a:defRPr sz="3067" b="1" i="0">
                <a:solidFill>
                  <a:schemeClr val="lt1"/>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41" name="Google Shape;141;p50"/>
          <p:cNvSpPr txBox="1">
            <a:spLocks noGrp="1"/>
          </p:cNvSpPr>
          <p:nvPr>
            <p:ph type="body" idx="1"/>
          </p:nvPr>
        </p:nvSpPr>
        <p:spPr>
          <a:xfrm>
            <a:off x="603250" y="2124252"/>
            <a:ext cx="10985500" cy="4128006"/>
          </a:xfrm>
          <a:prstGeom prst="rect">
            <a:avLst/>
          </a:prstGeom>
          <a:noFill/>
          <a:ln>
            <a:noFill/>
          </a:ln>
        </p:spPr>
        <p:txBody>
          <a:bodyPr spcFirstLastPara="1" wrap="square" lIns="0" tIns="0" rIns="0" bIns="0" anchor="t" anchorCtr="0">
            <a:normAutofit/>
          </a:bodyPr>
          <a:lstStyle>
            <a:lvl1pPr marL="457200" lvl="0" indent="-499390" algn="l">
              <a:lnSpc>
                <a:spcPct val="90000"/>
              </a:lnSpc>
              <a:spcBef>
                <a:spcPts val="2250"/>
              </a:spcBef>
              <a:spcAft>
                <a:spcPts val="0"/>
              </a:spcAft>
              <a:buClr>
                <a:schemeClr val="lt1"/>
              </a:buClr>
              <a:buSzPts val="4264"/>
              <a:buFont typeface="Arial"/>
              <a:buChar char="•"/>
              <a:defRPr sz="3466" b="0" i="0">
                <a:solidFill>
                  <a:schemeClr val="lt1"/>
                </a:solidFill>
                <a:latin typeface="Arial"/>
                <a:ea typeface="Arial"/>
                <a:cs typeface="Arial"/>
                <a:sym typeface="Arial"/>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142" name="Google Shape;142;p50"/>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BA9E9"/>
              </a:buClr>
              <a:buSzPts val="2400"/>
              <a:buFont typeface="Helvetica Neue"/>
              <a:buNone/>
              <a:defRPr sz="2400" b="0" i="0" u="none" strike="noStrike" cap="none">
                <a:solidFill>
                  <a:srgbClr val="8BA9E9"/>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143" name="Google Shape;143;p5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BA9E9"/>
              </a:buClr>
              <a:buSzPts val="2400"/>
              <a:buFont typeface="Helvetica Neue"/>
              <a:buNone/>
              <a:defRPr sz="2400" b="0" i="0" u="none" strike="noStrike" cap="none">
                <a:solidFill>
                  <a:srgbClr val="8BA9E9"/>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144" name="Google Shape;144;p50"/>
          <p:cNvSpPr txBox="1">
            <a:spLocks noGrp="1"/>
          </p:cNvSpPr>
          <p:nvPr>
            <p:ph type="sldNum" idx="12"/>
          </p:nvPr>
        </p:nvSpPr>
        <p:spPr>
          <a:xfrm>
            <a:off x="6103342" y="6589301"/>
            <a:ext cx="125034" cy="138499"/>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8BA9E9"/>
              </a:buClr>
              <a:buSzPts val="900"/>
              <a:buFont typeface="Helvetica Neue"/>
              <a:buNone/>
              <a:defRPr>
                <a:solidFill>
                  <a:srgbClr val="8BA9E9"/>
                </a:solidFill>
              </a:defRPr>
            </a:lvl1pPr>
            <a:lvl2pPr marL="0" lvl="1" indent="0" algn="r">
              <a:lnSpc>
                <a:spcPct val="100000"/>
              </a:lnSpc>
              <a:spcBef>
                <a:spcPts val="0"/>
              </a:spcBef>
              <a:spcAft>
                <a:spcPts val="0"/>
              </a:spcAft>
              <a:buClr>
                <a:srgbClr val="8BA9E9"/>
              </a:buClr>
              <a:buSzPts val="900"/>
              <a:buFont typeface="Helvetica Neue"/>
              <a:buNone/>
              <a:defRPr>
                <a:solidFill>
                  <a:srgbClr val="8BA9E9"/>
                </a:solidFill>
              </a:defRPr>
            </a:lvl2pPr>
            <a:lvl3pPr marL="0" lvl="2" indent="0" algn="r">
              <a:lnSpc>
                <a:spcPct val="100000"/>
              </a:lnSpc>
              <a:spcBef>
                <a:spcPts val="0"/>
              </a:spcBef>
              <a:spcAft>
                <a:spcPts val="0"/>
              </a:spcAft>
              <a:buClr>
                <a:srgbClr val="8BA9E9"/>
              </a:buClr>
              <a:buSzPts val="900"/>
              <a:buFont typeface="Helvetica Neue"/>
              <a:buNone/>
              <a:defRPr>
                <a:solidFill>
                  <a:srgbClr val="8BA9E9"/>
                </a:solidFill>
              </a:defRPr>
            </a:lvl3pPr>
            <a:lvl4pPr marL="0" lvl="3" indent="0" algn="r">
              <a:lnSpc>
                <a:spcPct val="100000"/>
              </a:lnSpc>
              <a:spcBef>
                <a:spcPts val="0"/>
              </a:spcBef>
              <a:spcAft>
                <a:spcPts val="0"/>
              </a:spcAft>
              <a:buClr>
                <a:srgbClr val="8BA9E9"/>
              </a:buClr>
              <a:buSzPts val="900"/>
              <a:buFont typeface="Helvetica Neue"/>
              <a:buNone/>
              <a:defRPr>
                <a:solidFill>
                  <a:srgbClr val="8BA9E9"/>
                </a:solidFill>
              </a:defRPr>
            </a:lvl4pPr>
            <a:lvl5pPr marL="0" lvl="4" indent="0" algn="r">
              <a:lnSpc>
                <a:spcPct val="100000"/>
              </a:lnSpc>
              <a:spcBef>
                <a:spcPts val="0"/>
              </a:spcBef>
              <a:spcAft>
                <a:spcPts val="0"/>
              </a:spcAft>
              <a:buClr>
                <a:srgbClr val="8BA9E9"/>
              </a:buClr>
              <a:buSzPts val="900"/>
              <a:buFont typeface="Helvetica Neue"/>
              <a:buNone/>
              <a:defRPr>
                <a:solidFill>
                  <a:srgbClr val="8BA9E9"/>
                </a:solidFill>
              </a:defRPr>
            </a:lvl5pPr>
            <a:lvl6pPr marL="0" lvl="5" indent="0" algn="r">
              <a:lnSpc>
                <a:spcPct val="100000"/>
              </a:lnSpc>
              <a:spcBef>
                <a:spcPts val="0"/>
              </a:spcBef>
              <a:spcAft>
                <a:spcPts val="0"/>
              </a:spcAft>
              <a:buClr>
                <a:srgbClr val="8BA9E9"/>
              </a:buClr>
              <a:buSzPts val="900"/>
              <a:buFont typeface="Helvetica Neue"/>
              <a:buNone/>
              <a:defRPr>
                <a:solidFill>
                  <a:srgbClr val="8BA9E9"/>
                </a:solidFill>
              </a:defRPr>
            </a:lvl6pPr>
            <a:lvl7pPr marL="0" lvl="6" indent="0" algn="r">
              <a:lnSpc>
                <a:spcPct val="100000"/>
              </a:lnSpc>
              <a:spcBef>
                <a:spcPts val="0"/>
              </a:spcBef>
              <a:spcAft>
                <a:spcPts val="0"/>
              </a:spcAft>
              <a:buClr>
                <a:srgbClr val="8BA9E9"/>
              </a:buClr>
              <a:buSzPts val="900"/>
              <a:buFont typeface="Helvetica Neue"/>
              <a:buNone/>
              <a:defRPr>
                <a:solidFill>
                  <a:srgbClr val="8BA9E9"/>
                </a:solidFill>
              </a:defRPr>
            </a:lvl7pPr>
            <a:lvl8pPr marL="0" lvl="7" indent="0" algn="r">
              <a:lnSpc>
                <a:spcPct val="100000"/>
              </a:lnSpc>
              <a:spcBef>
                <a:spcPts val="0"/>
              </a:spcBef>
              <a:spcAft>
                <a:spcPts val="0"/>
              </a:spcAft>
              <a:buClr>
                <a:srgbClr val="8BA9E9"/>
              </a:buClr>
              <a:buSzPts val="900"/>
              <a:buFont typeface="Helvetica Neue"/>
              <a:buNone/>
              <a:defRPr>
                <a:solidFill>
                  <a:srgbClr val="8BA9E9"/>
                </a:solidFill>
              </a:defRPr>
            </a:lvl8pPr>
            <a:lvl9pPr marL="0" lvl="8" indent="0" algn="r">
              <a:lnSpc>
                <a:spcPct val="100000"/>
              </a:lnSpc>
              <a:spcBef>
                <a:spcPts val="0"/>
              </a:spcBef>
              <a:spcAft>
                <a:spcPts val="0"/>
              </a:spcAft>
              <a:buClr>
                <a:srgbClr val="8BA9E9"/>
              </a:buClr>
              <a:buSzPts val="900"/>
              <a:buFont typeface="Helvetica Neue"/>
              <a:buNone/>
              <a:defRPr>
                <a:solidFill>
                  <a:srgbClr val="8BA9E9"/>
                </a:solidFill>
              </a:defRPr>
            </a:lvl9pPr>
          </a:lstStyle>
          <a:p>
            <a:pPr marL="0" lvl="0" indent="0" algn="r" rtl="0">
              <a:spcBef>
                <a:spcPts val="0"/>
              </a:spcBef>
              <a:spcAft>
                <a:spcPts val="0"/>
              </a:spcAft>
              <a:buNone/>
            </a:pPr>
            <a:fld id="{00000000-1234-1234-1234-123412341234}" type="slidenum">
              <a:rPr lang="en-US"/>
              <a:t>‹#›</a:t>
            </a:fld>
            <a:endParaRPr sz="9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3"/>
        <p:cNvGrpSpPr/>
        <p:nvPr/>
      </p:nvGrpSpPr>
      <p:grpSpPr>
        <a:xfrm>
          <a:off x="0" y="0"/>
          <a:ext cx="0" cy="0"/>
          <a:chOff x="0" y="0"/>
          <a:chExt cx="0" cy="0"/>
        </a:xfrm>
      </p:grpSpPr>
      <p:sp>
        <p:nvSpPr>
          <p:cNvPr id="24" name="Google Shape;24;p2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BA9E9"/>
              </a:buClr>
              <a:buSzPts val="2400"/>
              <a:buFont typeface="Helvetica Neue"/>
              <a:buNone/>
              <a:defRPr sz="2400" b="0" i="0" u="none" strike="noStrike" cap="none">
                <a:solidFill>
                  <a:srgbClr val="8BA9E9"/>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25" name="Google Shape;25;p2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BA9E9"/>
              </a:buClr>
              <a:buSzPts val="2400"/>
              <a:buFont typeface="Helvetica Neue"/>
              <a:buNone/>
              <a:defRPr sz="2400" b="0" i="0" u="none" strike="noStrike" cap="none">
                <a:solidFill>
                  <a:srgbClr val="8BA9E9"/>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5E5E5E"/>
              </a:buClr>
              <a:buSzPts val="2400"/>
              <a:buFont typeface="Helvetica Neue"/>
              <a:buNone/>
              <a:defRPr sz="2400" b="0" i="0" u="none" strike="noStrike" cap="none">
                <a:solidFill>
                  <a:srgbClr val="5E5E5E"/>
                </a:solidFill>
                <a:latin typeface="Helvetica Neue"/>
                <a:ea typeface="Helvetica Neue"/>
                <a:cs typeface="Helvetica Neue"/>
                <a:sym typeface="Helvetica Neue"/>
              </a:defRPr>
            </a:lvl9pPr>
          </a:lstStyle>
          <a:p>
            <a:endParaRPr/>
          </a:p>
        </p:txBody>
      </p:sp>
      <p:sp>
        <p:nvSpPr>
          <p:cNvPr id="26" name="Google Shape;26;p22"/>
          <p:cNvSpPr txBox="1">
            <a:spLocks noGrp="1"/>
          </p:cNvSpPr>
          <p:nvPr>
            <p:ph type="sldNum" idx="12"/>
          </p:nvPr>
        </p:nvSpPr>
        <p:spPr>
          <a:xfrm>
            <a:off x="6103342" y="6589301"/>
            <a:ext cx="125034" cy="138499"/>
          </a:xfrm>
          <a:prstGeom prst="rect">
            <a:avLst/>
          </a:prstGeom>
          <a:noFill/>
          <a:ln>
            <a:noFill/>
          </a:ln>
        </p:spPr>
        <p:txBody>
          <a:bodyPr spcFirstLastPara="1" wrap="square" lIns="0" tIns="0" rIns="0" bIns="0" anchor="b" anchorCtr="0">
            <a:spAutoFit/>
          </a:bodyPr>
          <a:lstStyle>
            <a:lvl1pPr marL="0" lvl="0" indent="0" algn="r">
              <a:lnSpc>
                <a:spcPct val="100000"/>
              </a:lnSpc>
              <a:spcBef>
                <a:spcPts val="0"/>
              </a:spcBef>
              <a:spcAft>
                <a:spcPts val="0"/>
              </a:spcAft>
              <a:buClr>
                <a:srgbClr val="8BA9E9"/>
              </a:buClr>
              <a:buSzPts val="900"/>
              <a:buFont typeface="Helvetica Neue"/>
              <a:buNone/>
              <a:defRPr>
                <a:solidFill>
                  <a:srgbClr val="8BA9E9"/>
                </a:solidFill>
              </a:defRPr>
            </a:lvl1pPr>
            <a:lvl2pPr marL="0" lvl="1" indent="0" algn="r">
              <a:lnSpc>
                <a:spcPct val="100000"/>
              </a:lnSpc>
              <a:spcBef>
                <a:spcPts val="0"/>
              </a:spcBef>
              <a:spcAft>
                <a:spcPts val="0"/>
              </a:spcAft>
              <a:buClr>
                <a:srgbClr val="8BA9E9"/>
              </a:buClr>
              <a:buSzPts val="900"/>
              <a:buFont typeface="Helvetica Neue"/>
              <a:buNone/>
              <a:defRPr>
                <a:solidFill>
                  <a:srgbClr val="8BA9E9"/>
                </a:solidFill>
              </a:defRPr>
            </a:lvl2pPr>
            <a:lvl3pPr marL="0" lvl="2" indent="0" algn="r">
              <a:lnSpc>
                <a:spcPct val="100000"/>
              </a:lnSpc>
              <a:spcBef>
                <a:spcPts val="0"/>
              </a:spcBef>
              <a:spcAft>
                <a:spcPts val="0"/>
              </a:spcAft>
              <a:buClr>
                <a:srgbClr val="8BA9E9"/>
              </a:buClr>
              <a:buSzPts val="900"/>
              <a:buFont typeface="Helvetica Neue"/>
              <a:buNone/>
              <a:defRPr>
                <a:solidFill>
                  <a:srgbClr val="8BA9E9"/>
                </a:solidFill>
              </a:defRPr>
            </a:lvl3pPr>
            <a:lvl4pPr marL="0" lvl="3" indent="0" algn="r">
              <a:lnSpc>
                <a:spcPct val="100000"/>
              </a:lnSpc>
              <a:spcBef>
                <a:spcPts val="0"/>
              </a:spcBef>
              <a:spcAft>
                <a:spcPts val="0"/>
              </a:spcAft>
              <a:buClr>
                <a:srgbClr val="8BA9E9"/>
              </a:buClr>
              <a:buSzPts val="900"/>
              <a:buFont typeface="Helvetica Neue"/>
              <a:buNone/>
              <a:defRPr>
                <a:solidFill>
                  <a:srgbClr val="8BA9E9"/>
                </a:solidFill>
              </a:defRPr>
            </a:lvl4pPr>
            <a:lvl5pPr marL="0" lvl="4" indent="0" algn="r">
              <a:lnSpc>
                <a:spcPct val="100000"/>
              </a:lnSpc>
              <a:spcBef>
                <a:spcPts val="0"/>
              </a:spcBef>
              <a:spcAft>
                <a:spcPts val="0"/>
              </a:spcAft>
              <a:buClr>
                <a:srgbClr val="8BA9E9"/>
              </a:buClr>
              <a:buSzPts val="900"/>
              <a:buFont typeface="Helvetica Neue"/>
              <a:buNone/>
              <a:defRPr>
                <a:solidFill>
                  <a:srgbClr val="8BA9E9"/>
                </a:solidFill>
              </a:defRPr>
            </a:lvl5pPr>
            <a:lvl6pPr marL="0" lvl="5" indent="0" algn="r">
              <a:lnSpc>
                <a:spcPct val="100000"/>
              </a:lnSpc>
              <a:spcBef>
                <a:spcPts val="0"/>
              </a:spcBef>
              <a:spcAft>
                <a:spcPts val="0"/>
              </a:spcAft>
              <a:buClr>
                <a:srgbClr val="8BA9E9"/>
              </a:buClr>
              <a:buSzPts val="900"/>
              <a:buFont typeface="Helvetica Neue"/>
              <a:buNone/>
              <a:defRPr>
                <a:solidFill>
                  <a:srgbClr val="8BA9E9"/>
                </a:solidFill>
              </a:defRPr>
            </a:lvl6pPr>
            <a:lvl7pPr marL="0" lvl="6" indent="0" algn="r">
              <a:lnSpc>
                <a:spcPct val="100000"/>
              </a:lnSpc>
              <a:spcBef>
                <a:spcPts val="0"/>
              </a:spcBef>
              <a:spcAft>
                <a:spcPts val="0"/>
              </a:spcAft>
              <a:buClr>
                <a:srgbClr val="8BA9E9"/>
              </a:buClr>
              <a:buSzPts val="900"/>
              <a:buFont typeface="Helvetica Neue"/>
              <a:buNone/>
              <a:defRPr>
                <a:solidFill>
                  <a:srgbClr val="8BA9E9"/>
                </a:solidFill>
              </a:defRPr>
            </a:lvl7pPr>
            <a:lvl8pPr marL="0" lvl="7" indent="0" algn="r">
              <a:lnSpc>
                <a:spcPct val="100000"/>
              </a:lnSpc>
              <a:spcBef>
                <a:spcPts val="0"/>
              </a:spcBef>
              <a:spcAft>
                <a:spcPts val="0"/>
              </a:spcAft>
              <a:buClr>
                <a:srgbClr val="8BA9E9"/>
              </a:buClr>
              <a:buSzPts val="900"/>
              <a:buFont typeface="Helvetica Neue"/>
              <a:buNone/>
              <a:defRPr>
                <a:solidFill>
                  <a:srgbClr val="8BA9E9"/>
                </a:solidFill>
              </a:defRPr>
            </a:lvl8pPr>
            <a:lvl9pPr marL="0" lvl="8" indent="0" algn="r">
              <a:lnSpc>
                <a:spcPct val="100000"/>
              </a:lnSpc>
              <a:spcBef>
                <a:spcPts val="0"/>
              </a:spcBef>
              <a:spcAft>
                <a:spcPts val="0"/>
              </a:spcAft>
              <a:buClr>
                <a:srgbClr val="8BA9E9"/>
              </a:buClr>
              <a:buSzPts val="900"/>
              <a:buFont typeface="Helvetica Neue"/>
              <a:buNone/>
              <a:defRPr>
                <a:solidFill>
                  <a:srgbClr val="8BA9E9"/>
                </a:solidFill>
              </a:defRPr>
            </a:lvl9pPr>
          </a:lstStyle>
          <a:p>
            <a:pPr marL="0" lvl="0" indent="0" algn="r" rtl="0">
              <a:spcBef>
                <a:spcPts val="0"/>
              </a:spcBef>
              <a:spcAft>
                <a:spcPts val="0"/>
              </a:spcAft>
              <a:buNone/>
            </a:pPr>
            <a:fld id="{00000000-1234-1234-1234-123412341234}" type="slidenum">
              <a:rPr lang="en-US"/>
              <a:t>‹#›</a:t>
            </a:fld>
            <a:endParaRPr sz="9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0849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27"/>
        <p:cNvGrpSpPr/>
        <p:nvPr/>
      </p:nvGrpSpPr>
      <p:grpSpPr>
        <a:xfrm>
          <a:off x="0" y="0"/>
          <a:ext cx="0" cy="0"/>
          <a:chOff x="0" y="0"/>
          <a:chExt cx="0" cy="0"/>
        </a:xfrm>
      </p:grpSpPr>
      <p:sp>
        <p:nvSpPr>
          <p:cNvPr id="28" name="Google Shape;28;p23"/>
          <p:cNvSpPr>
            <a:spLocks noGrp="1"/>
          </p:cNvSpPr>
          <p:nvPr>
            <p:ph type="pic" idx="2"/>
          </p:nvPr>
        </p:nvSpPr>
        <p:spPr>
          <a:xfrm>
            <a:off x="-577850" y="-647700"/>
            <a:ext cx="13373100" cy="8009467"/>
          </a:xfrm>
          <a:prstGeom prst="rect">
            <a:avLst/>
          </a:prstGeom>
          <a:noFill/>
          <a:ln>
            <a:noFill/>
          </a:ln>
        </p:spPr>
        <p:txBody>
          <a:bodyPr/>
          <a:lstStyle/>
          <a:p>
            <a:endParaRPr lang="en-US"/>
          </a:p>
        </p:txBody>
      </p:sp>
      <p:sp>
        <p:nvSpPr>
          <p:cNvPr id="29" name="Google Shape;29;p23"/>
          <p:cNvSpPr txBox="1">
            <a:spLocks noGrp="1"/>
          </p:cNvSpPr>
          <p:nvPr>
            <p:ph type="title"/>
          </p:nvPr>
        </p:nvSpPr>
        <p:spPr>
          <a:xfrm>
            <a:off x="603250" y="3562350"/>
            <a:ext cx="10985500" cy="23241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5800"/>
              <a:buFont typeface="Helvetica Neue"/>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0" name="Google Shape;30;p23"/>
          <p:cNvSpPr txBox="1">
            <a:spLocks noGrp="1"/>
          </p:cNvSpPr>
          <p:nvPr>
            <p:ph type="body" idx="1"/>
          </p:nvPr>
        </p:nvSpPr>
        <p:spPr>
          <a:xfrm>
            <a:off x="603845" y="553069"/>
            <a:ext cx="10984311" cy="3184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1800"/>
              <a:buFont typeface="Helvetica Neue"/>
              <a:buNone/>
              <a:defRPr sz="180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31" name="Google Shape;31;p23"/>
          <p:cNvSpPr txBox="1">
            <a:spLocks noGrp="1"/>
          </p:cNvSpPr>
          <p:nvPr>
            <p:ph type="body" idx="3"/>
          </p:nvPr>
        </p:nvSpPr>
        <p:spPr>
          <a:xfrm>
            <a:off x="603250" y="5804955"/>
            <a:ext cx="10985500" cy="558476"/>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2750"/>
              <a:buFont typeface="Helvetica Neue"/>
              <a:buNone/>
              <a:defRPr sz="2750" b="1"/>
            </a:lvl1pPr>
            <a:lvl2pPr marL="914400" lvl="1" indent="-228600" algn="l">
              <a:lnSpc>
                <a:spcPct val="100000"/>
              </a:lnSpc>
              <a:spcBef>
                <a:spcPts val="0"/>
              </a:spcBef>
              <a:spcAft>
                <a:spcPts val="0"/>
              </a:spcAft>
              <a:buClr>
                <a:srgbClr val="000000"/>
              </a:buClr>
              <a:buSzPts val="2750"/>
              <a:buFont typeface="Helvetica Neue"/>
              <a:buNone/>
              <a:defRPr sz="2750" b="1"/>
            </a:lvl2pPr>
            <a:lvl3pPr marL="1371600" lvl="2" indent="-228600" algn="l">
              <a:lnSpc>
                <a:spcPct val="100000"/>
              </a:lnSpc>
              <a:spcBef>
                <a:spcPts val="0"/>
              </a:spcBef>
              <a:spcAft>
                <a:spcPts val="0"/>
              </a:spcAft>
              <a:buClr>
                <a:srgbClr val="000000"/>
              </a:buClr>
              <a:buSzPts val="2750"/>
              <a:buFont typeface="Helvetica Neue"/>
              <a:buNone/>
              <a:defRPr sz="2750" b="1"/>
            </a:lvl3pPr>
            <a:lvl4pPr marL="1828800" lvl="3" indent="-228600" algn="l">
              <a:lnSpc>
                <a:spcPct val="100000"/>
              </a:lnSpc>
              <a:spcBef>
                <a:spcPts val="0"/>
              </a:spcBef>
              <a:spcAft>
                <a:spcPts val="0"/>
              </a:spcAft>
              <a:buClr>
                <a:srgbClr val="000000"/>
              </a:buClr>
              <a:buSzPts val="2750"/>
              <a:buFont typeface="Helvetica Neue"/>
              <a:buNone/>
              <a:defRPr sz="2750" b="1"/>
            </a:lvl4pPr>
            <a:lvl5pPr marL="2286000" lvl="4" indent="-228600" algn="l">
              <a:lnSpc>
                <a:spcPct val="100000"/>
              </a:lnSpc>
              <a:spcBef>
                <a:spcPts val="0"/>
              </a:spcBef>
              <a:spcAft>
                <a:spcPts val="0"/>
              </a:spcAft>
              <a:buClr>
                <a:srgbClr val="000000"/>
              </a:buClr>
              <a:buSzPts val="2750"/>
              <a:buFont typeface="Helvetica Neue"/>
              <a:buNone/>
              <a:defRPr sz="2750" b="1"/>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32" name="Google Shape;32;p23"/>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mp; Bullets">
  <p:cSld name="3_Title &amp; Bullets">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5" name="Google Shape;35;p24"/>
          <p:cNvSpPr txBox="1">
            <a:spLocks noGrp="1"/>
          </p:cNvSpPr>
          <p:nvPr>
            <p:ph type="body" idx="1"/>
          </p:nvPr>
        </p:nvSpPr>
        <p:spPr>
          <a:xfrm>
            <a:off x="603250" y="1512742"/>
            <a:ext cx="1098550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dk2"/>
              </a:buClr>
              <a:buSzPts val="2750"/>
              <a:buFont typeface="Arial"/>
              <a:buNone/>
              <a:defRPr sz="2750" b="1" i="0">
                <a:solidFill>
                  <a:schemeClr val="dk2"/>
                </a:solidFill>
                <a:latin typeface="Arial"/>
                <a:ea typeface="Arial"/>
                <a:cs typeface="Arial"/>
                <a:sym typeface="Arial"/>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36" name="Google Shape;36;p24"/>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lvl="0" indent="-416052" algn="l">
              <a:lnSpc>
                <a:spcPct val="90000"/>
              </a:lnSpc>
              <a:spcBef>
                <a:spcPts val="2250"/>
              </a:spcBef>
              <a:spcAft>
                <a:spcPts val="0"/>
              </a:spcAft>
              <a:buClr>
                <a:schemeClr val="dk2"/>
              </a:buClr>
              <a:buSzPts val="2952"/>
              <a:buFont typeface="Arial"/>
              <a:buChar char="•"/>
              <a:defRPr b="0" i="0">
                <a:solidFill>
                  <a:schemeClr val="dk2"/>
                </a:solidFill>
                <a:latin typeface="Arial"/>
                <a:ea typeface="Arial"/>
                <a:cs typeface="Arial"/>
                <a:sym typeface="Arial"/>
              </a:defRPr>
            </a:lvl1pPr>
            <a:lvl2pPr marL="914400" lvl="1" indent="-416052" algn="l">
              <a:lnSpc>
                <a:spcPct val="90000"/>
              </a:lnSpc>
              <a:spcBef>
                <a:spcPts val="2250"/>
              </a:spcBef>
              <a:spcAft>
                <a:spcPts val="0"/>
              </a:spcAft>
              <a:buClr>
                <a:schemeClr val="dk2"/>
              </a:buClr>
              <a:buSzPts val="2952"/>
              <a:buFont typeface="Helvetica Neue"/>
              <a:buChar char="•"/>
              <a:defRPr>
                <a:solidFill>
                  <a:schemeClr val="dk2"/>
                </a:solidFill>
              </a:defRPr>
            </a:lvl2pPr>
            <a:lvl3pPr marL="1371600" lvl="2" indent="-416052" algn="l">
              <a:lnSpc>
                <a:spcPct val="90000"/>
              </a:lnSpc>
              <a:spcBef>
                <a:spcPts val="2250"/>
              </a:spcBef>
              <a:spcAft>
                <a:spcPts val="0"/>
              </a:spcAft>
              <a:buClr>
                <a:schemeClr val="dk2"/>
              </a:buClr>
              <a:buSzPts val="2952"/>
              <a:buFont typeface="Helvetica Neue"/>
              <a:buChar char="•"/>
              <a:defRPr>
                <a:solidFill>
                  <a:schemeClr val="dk2"/>
                </a:solidFill>
              </a:defRPr>
            </a:lvl3pPr>
            <a:lvl4pPr marL="1828800" lvl="3" indent="-416052" algn="l">
              <a:lnSpc>
                <a:spcPct val="90000"/>
              </a:lnSpc>
              <a:spcBef>
                <a:spcPts val="2250"/>
              </a:spcBef>
              <a:spcAft>
                <a:spcPts val="0"/>
              </a:spcAft>
              <a:buClr>
                <a:schemeClr val="dk2"/>
              </a:buClr>
              <a:buSzPts val="2952"/>
              <a:buFont typeface="Helvetica Neue"/>
              <a:buChar char="•"/>
              <a:defRPr>
                <a:solidFill>
                  <a:schemeClr val="dk2"/>
                </a:solidFill>
              </a:defRPr>
            </a:lvl4pPr>
            <a:lvl5pPr marL="2286000" lvl="4" indent="-416051" algn="l">
              <a:lnSpc>
                <a:spcPct val="90000"/>
              </a:lnSpc>
              <a:spcBef>
                <a:spcPts val="2250"/>
              </a:spcBef>
              <a:spcAft>
                <a:spcPts val="0"/>
              </a:spcAft>
              <a:buClr>
                <a:schemeClr val="dk2"/>
              </a:buClr>
              <a:buSzPts val="2952"/>
              <a:buFont typeface="Helvetica Neue"/>
              <a:buChar char="•"/>
              <a:defRPr>
                <a:solidFill>
                  <a:schemeClr val="dk2"/>
                </a:solidFill>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37" name="Google Shape;37;p24"/>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47"/>
        <p:cNvGrpSpPr/>
        <p:nvPr/>
      </p:nvGrpSpPr>
      <p:grpSpPr>
        <a:xfrm>
          <a:off x="0" y="0"/>
          <a:ext cx="0" cy="0"/>
          <a:chOff x="0" y="0"/>
          <a:chExt cx="0" cy="0"/>
        </a:xfrm>
      </p:grpSpPr>
      <p:sp>
        <p:nvSpPr>
          <p:cNvPr id="48" name="Google Shape;48;p27"/>
          <p:cNvSpPr txBox="1">
            <a:spLocks noGrp="1"/>
          </p:cNvSpPr>
          <p:nvPr>
            <p:ph type="body" idx="1"/>
          </p:nvPr>
        </p:nvSpPr>
        <p:spPr>
          <a:xfrm>
            <a:off x="600670" y="5929931"/>
            <a:ext cx="10985502" cy="3184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1800"/>
              <a:buFont typeface="Helvetica Neue"/>
              <a:buNone/>
              <a:defRPr sz="1800" b="1"/>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49" name="Google Shape;49;p27"/>
          <p:cNvSpPr txBox="1">
            <a:spLocks noGrp="1"/>
          </p:cNvSpPr>
          <p:nvPr>
            <p:ph type="title"/>
          </p:nvPr>
        </p:nvSpPr>
        <p:spPr>
          <a:xfrm>
            <a:off x="603248" y="1287496"/>
            <a:ext cx="10985502" cy="23241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5800"/>
              <a:buFont typeface="Helvetica Neue"/>
              <a:buNone/>
              <a:defRPr sz="58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0" name="Google Shape;50;p27"/>
          <p:cNvSpPr txBox="1">
            <a:spLocks noGrp="1"/>
          </p:cNvSpPr>
          <p:nvPr>
            <p:ph type="body" idx="2"/>
          </p:nvPr>
        </p:nvSpPr>
        <p:spPr>
          <a:xfrm>
            <a:off x="600671" y="3611595"/>
            <a:ext cx="10985501" cy="9525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2750"/>
              <a:buFont typeface="Helvetica Neue"/>
              <a:buNone/>
              <a:defRPr sz="2750" b="1"/>
            </a:lvl1pPr>
            <a:lvl2pPr marL="914400" lvl="1" indent="-228600" algn="l">
              <a:lnSpc>
                <a:spcPct val="100000"/>
              </a:lnSpc>
              <a:spcBef>
                <a:spcPts val="0"/>
              </a:spcBef>
              <a:spcAft>
                <a:spcPts val="0"/>
              </a:spcAft>
              <a:buClr>
                <a:srgbClr val="000000"/>
              </a:buClr>
              <a:buSzPts val="2750"/>
              <a:buFont typeface="Helvetica Neue"/>
              <a:buNone/>
              <a:defRPr sz="2750" b="1"/>
            </a:lvl2pPr>
            <a:lvl3pPr marL="1371600" lvl="2" indent="-228600" algn="l">
              <a:lnSpc>
                <a:spcPct val="100000"/>
              </a:lnSpc>
              <a:spcBef>
                <a:spcPts val="0"/>
              </a:spcBef>
              <a:spcAft>
                <a:spcPts val="0"/>
              </a:spcAft>
              <a:buClr>
                <a:srgbClr val="000000"/>
              </a:buClr>
              <a:buSzPts val="2750"/>
              <a:buFont typeface="Helvetica Neue"/>
              <a:buNone/>
              <a:defRPr sz="2750" b="1"/>
            </a:lvl3pPr>
            <a:lvl4pPr marL="1828800" lvl="3" indent="-228600" algn="l">
              <a:lnSpc>
                <a:spcPct val="100000"/>
              </a:lnSpc>
              <a:spcBef>
                <a:spcPts val="0"/>
              </a:spcBef>
              <a:spcAft>
                <a:spcPts val="0"/>
              </a:spcAft>
              <a:buClr>
                <a:srgbClr val="000000"/>
              </a:buClr>
              <a:buSzPts val="2750"/>
              <a:buFont typeface="Helvetica Neue"/>
              <a:buNone/>
              <a:defRPr sz="2750" b="1"/>
            </a:lvl4pPr>
            <a:lvl5pPr marL="2286000" lvl="4" indent="-228600" algn="l">
              <a:lnSpc>
                <a:spcPct val="100000"/>
              </a:lnSpc>
              <a:spcBef>
                <a:spcPts val="0"/>
              </a:spcBef>
              <a:spcAft>
                <a:spcPts val="0"/>
              </a:spcAft>
              <a:buClr>
                <a:srgbClr val="000000"/>
              </a:buClr>
              <a:buSzPts val="2750"/>
              <a:buFont typeface="Helvetica Neue"/>
              <a:buNone/>
              <a:defRPr sz="2750" b="1"/>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51" name="Google Shape;51;p27"/>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52"/>
        <p:cNvGrpSpPr/>
        <p:nvPr/>
      </p:nvGrpSpPr>
      <p:grpSpPr>
        <a:xfrm>
          <a:off x="0" y="0"/>
          <a:ext cx="0" cy="0"/>
          <a:chOff x="0" y="0"/>
          <a:chExt cx="0" cy="0"/>
        </a:xfrm>
      </p:grpSpPr>
      <p:sp>
        <p:nvSpPr>
          <p:cNvPr id="53" name="Google Shape;53;p28"/>
          <p:cNvSpPr>
            <a:spLocks noGrp="1"/>
          </p:cNvSpPr>
          <p:nvPr>
            <p:ph type="pic" idx="2"/>
          </p:nvPr>
        </p:nvSpPr>
        <p:spPr>
          <a:xfrm>
            <a:off x="5486400" y="-101600"/>
            <a:ext cx="6072419" cy="7067550"/>
          </a:xfrm>
          <a:prstGeom prst="rect">
            <a:avLst/>
          </a:prstGeom>
          <a:noFill/>
          <a:ln>
            <a:noFill/>
          </a:ln>
        </p:spPr>
      </p:sp>
      <p:sp>
        <p:nvSpPr>
          <p:cNvPr id="54" name="Google Shape;54;p28"/>
          <p:cNvSpPr txBox="1">
            <a:spLocks noGrp="1"/>
          </p:cNvSpPr>
          <p:nvPr>
            <p:ph type="title"/>
          </p:nvPr>
        </p:nvSpPr>
        <p:spPr>
          <a:xfrm>
            <a:off x="603250" y="635000"/>
            <a:ext cx="4889500" cy="2941137"/>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5" name="Google Shape;55;p28"/>
          <p:cNvSpPr txBox="1">
            <a:spLocks noGrp="1"/>
          </p:cNvSpPr>
          <p:nvPr>
            <p:ph type="body" idx="1"/>
          </p:nvPr>
        </p:nvSpPr>
        <p:spPr>
          <a:xfrm>
            <a:off x="603250" y="3530288"/>
            <a:ext cx="4889500" cy="26927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2750"/>
              <a:buFont typeface="Helvetica Neue"/>
              <a:buNone/>
              <a:defRPr sz="2750" b="1"/>
            </a:lvl1pPr>
            <a:lvl2pPr marL="914400" lvl="1" indent="-228600" algn="l">
              <a:lnSpc>
                <a:spcPct val="100000"/>
              </a:lnSpc>
              <a:spcBef>
                <a:spcPts val="0"/>
              </a:spcBef>
              <a:spcAft>
                <a:spcPts val="0"/>
              </a:spcAft>
              <a:buClr>
                <a:srgbClr val="000000"/>
              </a:buClr>
              <a:buSzPts val="2750"/>
              <a:buFont typeface="Helvetica Neue"/>
              <a:buNone/>
              <a:defRPr sz="2750" b="1"/>
            </a:lvl2pPr>
            <a:lvl3pPr marL="1371600" lvl="2" indent="-228600" algn="l">
              <a:lnSpc>
                <a:spcPct val="100000"/>
              </a:lnSpc>
              <a:spcBef>
                <a:spcPts val="0"/>
              </a:spcBef>
              <a:spcAft>
                <a:spcPts val="0"/>
              </a:spcAft>
              <a:buClr>
                <a:srgbClr val="000000"/>
              </a:buClr>
              <a:buSzPts val="2750"/>
              <a:buFont typeface="Helvetica Neue"/>
              <a:buNone/>
              <a:defRPr sz="2750" b="1"/>
            </a:lvl3pPr>
            <a:lvl4pPr marL="1828800" lvl="3" indent="-228600" algn="l">
              <a:lnSpc>
                <a:spcPct val="100000"/>
              </a:lnSpc>
              <a:spcBef>
                <a:spcPts val="0"/>
              </a:spcBef>
              <a:spcAft>
                <a:spcPts val="0"/>
              </a:spcAft>
              <a:buClr>
                <a:srgbClr val="000000"/>
              </a:buClr>
              <a:buSzPts val="2750"/>
              <a:buFont typeface="Helvetica Neue"/>
              <a:buNone/>
              <a:defRPr sz="2750" b="1"/>
            </a:lvl4pPr>
            <a:lvl5pPr marL="2286000" lvl="4" indent="-228600" algn="l">
              <a:lnSpc>
                <a:spcPct val="100000"/>
              </a:lnSpc>
              <a:spcBef>
                <a:spcPts val="0"/>
              </a:spcBef>
              <a:spcAft>
                <a:spcPts val="0"/>
              </a:spcAft>
              <a:buClr>
                <a:srgbClr val="000000"/>
              </a:buClr>
              <a:buSzPts val="2750"/>
              <a:buFont typeface="Helvetica Neue"/>
              <a:buNone/>
              <a:defRPr sz="2750" b="1"/>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56" name="Google Shape;56;p28"/>
          <p:cNvSpPr txBox="1">
            <a:spLocks noGrp="1"/>
          </p:cNvSpPr>
          <p:nvPr>
            <p:ph type="sldNum" idx="12"/>
          </p:nvPr>
        </p:nvSpPr>
        <p:spPr>
          <a:xfrm>
            <a:off x="6000750" y="6488825"/>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mp; Bullets">
  <p:cSld name="1_Title &amp; Bulle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29"/>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9" name="Google Shape;59;p29"/>
          <p:cNvSpPr txBox="1">
            <a:spLocks noGrp="1"/>
          </p:cNvSpPr>
          <p:nvPr>
            <p:ph type="body" idx="1"/>
          </p:nvPr>
        </p:nvSpPr>
        <p:spPr>
          <a:xfrm>
            <a:off x="603250" y="1512742"/>
            <a:ext cx="1098550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dk2"/>
              </a:buClr>
              <a:buSzPts val="2750"/>
              <a:buFont typeface="Arial"/>
              <a:buNone/>
              <a:defRPr sz="2750" b="1" i="0">
                <a:solidFill>
                  <a:schemeClr val="dk2"/>
                </a:solidFill>
                <a:latin typeface="Arial"/>
                <a:ea typeface="Arial"/>
                <a:cs typeface="Arial"/>
                <a:sym typeface="Arial"/>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60" name="Google Shape;60;p29"/>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lvl="0" indent="-416052" algn="l">
              <a:lnSpc>
                <a:spcPct val="90000"/>
              </a:lnSpc>
              <a:spcBef>
                <a:spcPts val="2250"/>
              </a:spcBef>
              <a:spcAft>
                <a:spcPts val="0"/>
              </a:spcAft>
              <a:buClr>
                <a:schemeClr val="dk2"/>
              </a:buClr>
              <a:buSzPts val="2952"/>
              <a:buFont typeface="Arial"/>
              <a:buChar char="•"/>
              <a:defRPr b="0" i="0">
                <a:solidFill>
                  <a:schemeClr val="dk2"/>
                </a:solidFill>
                <a:latin typeface="Arial"/>
                <a:ea typeface="Arial"/>
                <a:cs typeface="Arial"/>
                <a:sym typeface="Arial"/>
              </a:defRPr>
            </a:lvl1pPr>
            <a:lvl2pPr marL="914400" lvl="1" indent="-416052" algn="l">
              <a:lnSpc>
                <a:spcPct val="90000"/>
              </a:lnSpc>
              <a:spcBef>
                <a:spcPts val="2250"/>
              </a:spcBef>
              <a:spcAft>
                <a:spcPts val="0"/>
              </a:spcAft>
              <a:buClr>
                <a:schemeClr val="dk2"/>
              </a:buClr>
              <a:buSzPts val="2952"/>
              <a:buFont typeface="Helvetica Neue"/>
              <a:buChar char="•"/>
              <a:defRPr>
                <a:solidFill>
                  <a:schemeClr val="dk2"/>
                </a:solidFill>
              </a:defRPr>
            </a:lvl2pPr>
            <a:lvl3pPr marL="1371600" lvl="2" indent="-416052" algn="l">
              <a:lnSpc>
                <a:spcPct val="90000"/>
              </a:lnSpc>
              <a:spcBef>
                <a:spcPts val="2250"/>
              </a:spcBef>
              <a:spcAft>
                <a:spcPts val="0"/>
              </a:spcAft>
              <a:buClr>
                <a:schemeClr val="dk2"/>
              </a:buClr>
              <a:buSzPts val="2952"/>
              <a:buFont typeface="Helvetica Neue"/>
              <a:buChar char="•"/>
              <a:defRPr>
                <a:solidFill>
                  <a:schemeClr val="dk2"/>
                </a:solidFill>
              </a:defRPr>
            </a:lvl3pPr>
            <a:lvl4pPr marL="1828800" lvl="3" indent="-416052" algn="l">
              <a:lnSpc>
                <a:spcPct val="90000"/>
              </a:lnSpc>
              <a:spcBef>
                <a:spcPts val="2250"/>
              </a:spcBef>
              <a:spcAft>
                <a:spcPts val="0"/>
              </a:spcAft>
              <a:buClr>
                <a:schemeClr val="dk2"/>
              </a:buClr>
              <a:buSzPts val="2952"/>
              <a:buFont typeface="Helvetica Neue"/>
              <a:buChar char="•"/>
              <a:defRPr>
                <a:solidFill>
                  <a:schemeClr val="dk2"/>
                </a:solidFill>
              </a:defRPr>
            </a:lvl4pPr>
            <a:lvl5pPr marL="2286000" lvl="4" indent="-416051" algn="l">
              <a:lnSpc>
                <a:spcPct val="90000"/>
              </a:lnSpc>
              <a:spcBef>
                <a:spcPts val="2250"/>
              </a:spcBef>
              <a:spcAft>
                <a:spcPts val="0"/>
              </a:spcAft>
              <a:buClr>
                <a:schemeClr val="dk2"/>
              </a:buClr>
              <a:buSzPts val="2952"/>
              <a:buFont typeface="Helvetica Neue"/>
              <a:buChar char="•"/>
              <a:defRPr>
                <a:solidFill>
                  <a:schemeClr val="dk2"/>
                </a:solidFill>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61" name="Google Shape;61;p29"/>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amp; Bullets">
  <p:cSld name="5_Title &amp; Bullets">
    <p:bg>
      <p:bgPr>
        <a:solidFill>
          <a:srgbClr val="E6F5FB"/>
        </a:solidFill>
        <a:effectLst/>
      </p:bgPr>
    </p:bg>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chemeClr val="dk2"/>
              </a:buClr>
              <a:buSzPts val="4000"/>
              <a:buFont typeface="Arial"/>
              <a:buNone/>
              <a:defRPr sz="4000" b="1" i="0">
                <a:solidFill>
                  <a:schemeClr val="dk2"/>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4" name="Google Shape;64;p30"/>
          <p:cNvSpPr txBox="1">
            <a:spLocks noGrp="1"/>
          </p:cNvSpPr>
          <p:nvPr>
            <p:ph type="body" idx="1"/>
          </p:nvPr>
        </p:nvSpPr>
        <p:spPr>
          <a:xfrm>
            <a:off x="603250" y="1512742"/>
            <a:ext cx="10985500" cy="46739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chemeClr val="dk2"/>
              </a:buClr>
              <a:buSzPts val="2750"/>
              <a:buFont typeface="Arial"/>
              <a:buNone/>
              <a:defRPr sz="2750" b="1" i="0">
                <a:solidFill>
                  <a:schemeClr val="dk2"/>
                </a:solidFill>
                <a:latin typeface="Arial"/>
                <a:ea typeface="Arial"/>
                <a:cs typeface="Arial"/>
                <a:sym typeface="Arial"/>
              </a:defRPr>
            </a:lvl1pPr>
            <a:lvl2pPr marL="914400" lvl="1" indent="-369189" algn="l">
              <a:lnSpc>
                <a:spcPct val="90000"/>
              </a:lnSpc>
              <a:spcBef>
                <a:spcPts val="2250"/>
              </a:spcBef>
              <a:spcAft>
                <a:spcPts val="0"/>
              </a:spcAft>
              <a:buClr>
                <a:srgbClr val="000000"/>
              </a:buClr>
              <a:buSzPts val="2214"/>
              <a:buChar char="•"/>
              <a:defRPr/>
            </a:lvl2pPr>
            <a:lvl3pPr marL="1371600" lvl="2" indent="-369189" algn="l">
              <a:lnSpc>
                <a:spcPct val="90000"/>
              </a:lnSpc>
              <a:spcBef>
                <a:spcPts val="2250"/>
              </a:spcBef>
              <a:spcAft>
                <a:spcPts val="0"/>
              </a:spcAft>
              <a:buClr>
                <a:srgbClr val="000000"/>
              </a:buClr>
              <a:buSzPts val="2214"/>
              <a:buChar char="•"/>
              <a:defRPr/>
            </a:lvl3pPr>
            <a:lvl4pPr marL="1828800" lvl="3" indent="-369189" algn="l">
              <a:lnSpc>
                <a:spcPct val="90000"/>
              </a:lnSpc>
              <a:spcBef>
                <a:spcPts val="2250"/>
              </a:spcBef>
              <a:spcAft>
                <a:spcPts val="0"/>
              </a:spcAft>
              <a:buClr>
                <a:srgbClr val="000000"/>
              </a:buClr>
              <a:buSzPts val="2214"/>
              <a:buChar char="•"/>
              <a:defRPr/>
            </a:lvl4pPr>
            <a:lvl5pPr marL="2286000" lvl="4" indent="-369189" algn="l">
              <a:lnSpc>
                <a:spcPct val="90000"/>
              </a:lnSpc>
              <a:spcBef>
                <a:spcPts val="2250"/>
              </a:spcBef>
              <a:spcAft>
                <a:spcPts val="0"/>
              </a:spcAft>
              <a:buClr>
                <a:srgbClr val="000000"/>
              </a:buClr>
              <a:buSzPts val="2214"/>
              <a:buChar char="•"/>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65" name="Google Shape;65;p30"/>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lvl="0" indent="-416052" algn="l">
              <a:lnSpc>
                <a:spcPct val="90000"/>
              </a:lnSpc>
              <a:spcBef>
                <a:spcPts val="2250"/>
              </a:spcBef>
              <a:spcAft>
                <a:spcPts val="0"/>
              </a:spcAft>
              <a:buClr>
                <a:schemeClr val="dk2"/>
              </a:buClr>
              <a:buSzPts val="2952"/>
              <a:buFont typeface="Arial"/>
              <a:buChar char="•"/>
              <a:defRPr b="0" i="0">
                <a:solidFill>
                  <a:schemeClr val="dk2"/>
                </a:solidFill>
                <a:latin typeface="Arial"/>
                <a:ea typeface="Arial"/>
                <a:cs typeface="Arial"/>
                <a:sym typeface="Arial"/>
              </a:defRPr>
            </a:lvl1pPr>
            <a:lvl2pPr marL="914400" lvl="1" indent="-416052" algn="l">
              <a:lnSpc>
                <a:spcPct val="90000"/>
              </a:lnSpc>
              <a:spcBef>
                <a:spcPts val="2250"/>
              </a:spcBef>
              <a:spcAft>
                <a:spcPts val="0"/>
              </a:spcAft>
              <a:buClr>
                <a:schemeClr val="dk2"/>
              </a:buClr>
              <a:buSzPts val="2952"/>
              <a:buFont typeface="Helvetica Neue"/>
              <a:buChar char="•"/>
              <a:defRPr>
                <a:solidFill>
                  <a:schemeClr val="dk2"/>
                </a:solidFill>
              </a:defRPr>
            </a:lvl2pPr>
            <a:lvl3pPr marL="1371600" lvl="2" indent="-416052" algn="l">
              <a:lnSpc>
                <a:spcPct val="90000"/>
              </a:lnSpc>
              <a:spcBef>
                <a:spcPts val="2250"/>
              </a:spcBef>
              <a:spcAft>
                <a:spcPts val="0"/>
              </a:spcAft>
              <a:buClr>
                <a:schemeClr val="dk2"/>
              </a:buClr>
              <a:buSzPts val="2952"/>
              <a:buFont typeface="Helvetica Neue"/>
              <a:buChar char="•"/>
              <a:defRPr>
                <a:solidFill>
                  <a:schemeClr val="dk2"/>
                </a:solidFill>
              </a:defRPr>
            </a:lvl3pPr>
            <a:lvl4pPr marL="1828800" lvl="3" indent="-416052" algn="l">
              <a:lnSpc>
                <a:spcPct val="90000"/>
              </a:lnSpc>
              <a:spcBef>
                <a:spcPts val="2250"/>
              </a:spcBef>
              <a:spcAft>
                <a:spcPts val="0"/>
              </a:spcAft>
              <a:buClr>
                <a:schemeClr val="dk2"/>
              </a:buClr>
              <a:buSzPts val="2952"/>
              <a:buFont typeface="Helvetica Neue"/>
              <a:buChar char="•"/>
              <a:defRPr>
                <a:solidFill>
                  <a:schemeClr val="dk2"/>
                </a:solidFill>
              </a:defRPr>
            </a:lvl4pPr>
            <a:lvl5pPr marL="2286000" lvl="4" indent="-416051" algn="l">
              <a:lnSpc>
                <a:spcPct val="90000"/>
              </a:lnSpc>
              <a:spcBef>
                <a:spcPts val="2250"/>
              </a:spcBef>
              <a:spcAft>
                <a:spcPts val="0"/>
              </a:spcAft>
              <a:buClr>
                <a:schemeClr val="dk2"/>
              </a:buClr>
              <a:buSzPts val="2952"/>
              <a:buFont typeface="Helvetica Neue"/>
              <a:buChar char="•"/>
              <a:defRPr>
                <a:solidFill>
                  <a:schemeClr val="dk2"/>
                </a:solidFill>
              </a:defRPr>
            </a:lvl5pPr>
            <a:lvl6pPr marL="2743200" lvl="5" indent="-369189" algn="l">
              <a:lnSpc>
                <a:spcPct val="90000"/>
              </a:lnSpc>
              <a:spcBef>
                <a:spcPts val="2250"/>
              </a:spcBef>
              <a:spcAft>
                <a:spcPts val="0"/>
              </a:spcAft>
              <a:buClr>
                <a:srgbClr val="000000"/>
              </a:buClr>
              <a:buSzPts val="2214"/>
              <a:buChar char="•"/>
              <a:defRPr/>
            </a:lvl6pPr>
            <a:lvl7pPr marL="3200400" lvl="6" indent="-369189" algn="l">
              <a:lnSpc>
                <a:spcPct val="90000"/>
              </a:lnSpc>
              <a:spcBef>
                <a:spcPts val="2250"/>
              </a:spcBef>
              <a:spcAft>
                <a:spcPts val="0"/>
              </a:spcAft>
              <a:buClr>
                <a:srgbClr val="000000"/>
              </a:buClr>
              <a:buSzPts val="2214"/>
              <a:buChar char="•"/>
              <a:defRPr/>
            </a:lvl7pPr>
            <a:lvl8pPr marL="3657600" lvl="7" indent="-369189" algn="l">
              <a:lnSpc>
                <a:spcPct val="90000"/>
              </a:lnSpc>
              <a:spcBef>
                <a:spcPts val="2250"/>
              </a:spcBef>
              <a:spcAft>
                <a:spcPts val="0"/>
              </a:spcAft>
              <a:buClr>
                <a:srgbClr val="000000"/>
              </a:buClr>
              <a:buSzPts val="2214"/>
              <a:buChar char="•"/>
              <a:defRPr/>
            </a:lvl8pPr>
            <a:lvl9pPr marL="4114800" lvl="8" indent="-369189" algn="l">
              <a:lnSpc>
                <a:spcPct val="90000"/>
              </a:lnSpc>
              <a:spcBef>
                <a:spcPts val="2250"/>
              </a:spcBef>
              <a:spcAft>
                <a:spcPts val="0"/>
              </a:spcAft>
              <a:buClr>
                <a:srgbClr val="000000"/>
              </a:buClr>
              <a:buSzPts val="2214"/>
              <a:buChar char="•"/>
              <a:defRPr/>
            </a:lvl9pPr>
          </a:lstStyle>
          <a:p>
            <a:endParaRPr/>
          </a:p>
        </p:txBody>
      </p:sp>
      <p:sp>
        <p:nvSpPr>
          <p:cNvPr id="66" name="Google Shape;66;p30"/>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900"/>
              <a:buFont typeface="Helvetica Neue"/>
              <a:buNone/>
              <a:defRPr/>
            </a:lvl1pPr>
            <a:lvl2pPr marL="0" lvl="1" indent="0" algn="ctr">
              <a:lnSpc>
                <a:spcPct val="100000"/>
              </a:lnSpc>
              <a:spcBef>
                <a:spcPts val="0"/>
              </a:spcBef>
              <a:spcAft>
                <a:spcPts val="0"/>
              </a:spcAft>
              <a:buClr>
                <a:srgbClr val="000000"/>
              </a:buClr>
              <a:buSzPts val="900"/>
              <a:buFont typeface="Helvetica Neue"/>
              <a:buNone/>
              <a:defRPr/>
            </a:lvl2pPr>
            <a:lvl3pPr marL="0" lvl="2" indent="0" algn="ctr">
              <a:lnSpc>
                <a:spcPct val="100000"/>
              </a:lnSpc>
              <a:spcBef>
                <a:spcPts val="0"/>
              </a:spcBef>
              <a:spcAft>
                <a:spcPts val="0"/>
              </a:spcAft>
              <a:buClr>
                <a:srgbClr val="000000"/>
              </a:buClr>
              <a:buSzPts val="900"/>
              <a:buFont typeface="Helvetica Neue"/>
              <a:buNone/>
              <a:defRPr/>
            </a:lvl3pPr>
            <a:lvl4pPr marL="0" lvl="3" indent="0" algn="ctr">
              <a:lnSpc>
                <a:spcPct val="100000"/>
              </a:lnSpc>
              <a:spcBef>
                <a:spcPts val="0"/>
              </a:spcBef>
              <a:spcAft>
                <a:spcPts val="0"/>
              </a:spcAft>
              <a:buClr>
                <a:srgbClr val="000000"/>
              </a:buClr>
              <a:buSzPts val="900"/>
              <a:buFont typeface="Helvetica Neue"/>
              <a:buNone/>
              <a:defRPr/>
            </a:lvl4pPr>
            <a:lvl5pPr marL="0" lvl="4" indent="0" algn="ctr">
              <a:lnSpc>
                <a:spcPct val="100000"/>
              </a:lnSpc>
              <a:spcBef>
                <a:spcPts val="0"/>
              </a:spcBef>
              <a:spcAft>
                <a:spcPts val="0"/>
              </a:spcAft>
              <a:buClr>
                <a:srgbClr val="000000"/>
              </a:buClr>
              <a:buSzPts val="900"/>
              <a:buFont typeface="Helvetica Neue"/>
              <a:buNone/>
              <a:defRPr/>
            </a:lvl5pPr>
            <a:lvl6pPr marL="0" lvl="5" indent="0" algn="ctr">
              <a:lnSpc>
                <a:spcPct val="100000"/>
              </a:lnSpc>
              <a:spcBef>
                <a:spcPts val="0"/>
              </a:spcBef>
              <a:spcAft>
                <a:spcPts val="0"/>
              </a:spcAft>
              <a:buClr>
                <a:srgbClr val="000000"/>
              </a:buClr>
              <a:buSzPts val="900"/>
              <a:buFont typeface="Helvetica Neue"/>
              <a:buNone/>
              <a:defRPr/>
            </a:lvl6pPr>
            <a:lvl7pPr marL="0" lvl="6" indent="0" algn="ctr">
              <a:lnSpc>
                <a:spcPct val="100000"/>
              </a:lnSpc>
              <a:spcBef>
                <a:spcPts val="0"/>
              </a:spcBef>
              <a:spcAft>
                <a:spcPts val="0"/>
              </a:spcAft>
              <a:buClr>
                <a:srgbClr val="000000"/>
              </a:buClr>
              <a:buSzPts val="900"/>
              <a:buFont typeface="Helvetica Neue"/>
              <a:buNone/>
              <a:defRPr/>
            </a:lvl7pPr>
            <a:lvl8pPr marL="0" lvl="7" indent="0" algn="ctr">
              <a:lnSpc>
                <a:spcPct val="100000"/>
              </a:lnSpc>
              <a:spcBef>
                <a:spcPts val="0"/>
              </a:spcBef>
              <a:spcAft>
                <a:spcPts val="0"/>
              </a:spcAft>
              <a:buClr>
                <a:srgbClr val="000000"/>
              </a:buClr>
              <a:buSzPts val="900"/>
              <a:buFont typeface="Helvetica Neue"/>
              <a:buNone/>
              <a:defRPr/>
            </a:lvl8pPr>
            <a:lvl9pPr marL="0" lvl="8" indent="0" algn="ctr">
              <a:lnSpc>
                <a:spcPct val="100000"/>
              </a:lnSpc>
              <a:spcBef>
                <a:spcPts val="0"/>
              </a:spcBef>
              <a:spcAft>
                <a:spcPts val="0"/>
              </a:spcAft>
              <a:buClr>
                <a:srgbClr val="000000"/>
              </a:buClr>
              <a:buSzPts val="9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603250" y="539750"/>
            <a:ext cx="10985500" cy="716582"/>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4250"/>
              <a:buFont typeface="Helvetica Neue"/>
              <a:buNone/>
              <a:defRPr sz="4250" b="1" i="0" u="none" strike="noStrike" cap="none">
                <a:solidFill>
                  <a:srgbClr val="000000"/>
                </a:solidFill>
                <a:latin typeface="Helvetica Neue"/>
                <a:ea typeface="Helvetica Neue"/>
                <a:cs typeface="Helvetica Neue"/>
                <a:sym typeface="Helvetica Neue"/>
              </a:defRPr>
            </a:lvl9pPr>
          </a:lstStyle>
          <a:p>
            <a:endParaRPr/>
          </a:p>
        </p:txBody>
      </p:sp>
      <p:sp>
        <p:nvSpPr>
          <p:cNvPr id="11" name="Google Shape;11;p19"/>
          <p:cNvSpPr txBox="1">
            <a:spLocks noGrp="1"/>
          </p:cNvSpPr>
          <p:nvPr>
            <p:ph type="body" idx="1"/>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lvl1pPr marL="457200" marR="0" lvl="0" indent="-416052"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1pPr>
            <a:lvl2pPr marL="914400" marR="0" lvl="1" indent="-416052"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2pPr>
            <a:lvl3pPr marL="1371600" marR="0" lvl="2" indent="-416052"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3pPr>
            <a:lvl4pPr marL="1828800" marR="0" lvl="3" indent="-416052"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4pPr>
            <a:lvl5pPr marL="2286000" marR="0" lvl="4" indent="-416051"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5pPr>
            <a:lvl6pPr marL="2743200" marR="0" lvl="5" indent="-416051"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6pPr>
            <a:lvl7pPr marL="3200400" marR="0" lvl="6" indent="-416051"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7pPr>
            <a:lvl8pPr marL="3657600" marR="0" lvl="7" indent="-416051"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8pPr>
            <a:lvl9pPr marL="4114800" marR="0" lvl="8" indent="-416052" algn="l" rtl="0">
              <a:lnSpc>
                <a:spcPct val="90000"/>
              </a:lnSpc>
              <a:spcBef>
                <a:spcPts val="225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19"/>
          <p:cNvSpPr txBox="1">
            <a:spLocks noGrp="1"/>
          </p:cNvSpPr>
          <p:nvPr>
            <p:ph type="sldNum" idx="12"/>
          </p:nvPr>
        </p:nvSpPr>
        <p:spPr>
          <a:xfrm>
            <a:off x="6000750" y="6486708"/>
            <a:ext cx="227626" cy="241092"/>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900"/>
              <a:buFont typeface="Helvetica Neue"/>
              <a:buNone/>
              <a:defRPr sz="9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ideo" Target="https://www.youtube.com/embed/Z7z0fYGS93w?feature=oembed" TargetMode="Externa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uRD0yGui1Rs"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hyperlink" Target="https://tinyurl.com/LibertyInternshipInfo"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xSRMf4PUZj4?feature=oembed" TargetMode="Externa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
          <p:cNvSpPr/>
          <p:nvPr/>
        </p:nvSpPr>
        <p:spPr>
          <a:xfrm>
            <a:off x="-1" y="0"/>
            <a:ext cx="12192001" cy="6858001"/>
          </a:xfrm>
          <a:prstGeom prst="rect">
            <a:avLst/>
          </a:prstGeom>
          <a:solidFill>
            <a:srgbClr val="002554"/>
          </a:solidFill>
          <a:ln>
            <a:noFill/>
          </a:ln>
          <a:effectLst>
            <a:outerShdw blurRad="76200" dist="25400" dir="5400000" rotWithShape="0">
              <a:srgbClr val="000000">
                <a:alpha val="14901"/>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22222"/>
              </a:buClr>
              <a:buSzPts val="1350"/>
              <a:buFont typeface="Open Sans"/>
              <a:buNone/>
            </a:pPr>
            <a:endParaRPr sz="1350" b="0" i="0" u="none" strike="noStrike" cap="none">
              <a:solidFill>
                <a:srgbClr val="5E5E5E"/>
              </a:solidFill>
              <a:latin typeface="Helvetica Neue"/>
              <a:ea typeface="Helvetica Neue"/>
              <a:cs typeface="Helvetica Neue"/>
              <a:sym typeface="Helvetica Neue"/>
            </a:endParaRPr>
          </a:p>
        </p:txBody>
      </p:sp>
      <p:sp>
        <p:nvSpPr>
          <p:cNvPr id="160" name="Google Shape;160;p2"/>
          <p:cNvSpPr txBox="1">
            <a:spLocks noGrp="1"/>
          </p:cNvSpPr>
          <p:nvPr>
            <p:ph type="title"/>
          </p:nvPr>
        </p:nvSpPr>
        <p:spPr>
          <a:xfrm>
            <a:off x="989434" y="2447796"/>
            <a:ext cx="10061575" cy="2044662"/>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2400"/>
              </a:spcAft>
              <a:buClr>
                <a:srgbClr val="FFFFFF"/>
              </a:buClr>
              <a:buSzPts val="7200"/>
              <a:buFont typeface="Arial"/>
              <a:buNone/>
            </a:pPr>
            <a:r>
              <a:rPr lang="en-US" sz="6800" b="0" i="0" u="none" strike="noStrike" cap="none" dirty="0">
                <a:solidFill>
                  <a:srgbClr val="FFFFFF"/>
                </a:solidFill>
                <a:latin typeface="Prody Demi Bold" panose="00000700000000000000" pitchFamily="50" charset="0"/>
                <a:ea typeface="Arial"/>
                <a:cs typeface="Arial"/>
                <a:sym typeface="Arial"/>
              </a:rPr>
              <a:t>Navigating together:</a:t>
            </a:r>
            <a:br>
              <a:rPr lang="en-US" sz="6800" b="0" i="0" u="none" strike="noStrike" cap="none" dirty="0">
                <a:solidFill>
                  <a:srgbClr val="FFFFFF"/>
                </a:solidFill>
                <a:latin typeface="Arial"/>
                <a:ea typeface="Arial"/>
                <a:cs typeface="Arial"/>
                <a:sym typeface="Arial"/>
              </a:rPr>
            </a:br>
            <a:r>
              <a:rPr lang="en-US" sz="6200" b="0" u="none" strike="noStrike" cap="none" dirty="0">
                <a:solidFill>
                  <a:srgbClr val="FFFFFF"/>
                </a:solidFill>
                <a:latin typeface="Basier Square" panose="00000500000000000000" pitchFamily="50" charset="0"/>
                <a:ea typeface="Arial"/>
                <a:cs typeface="Arial"/>
                <a:sym typeface="Arial"/>
              </a:rPr>
              <a:t>Schools and industry aligned for student impact</a:t>
            </a:r>
            <a:endParaRPr sz="6200" dirty="0">
              <a:latin typeface="Basier Square" panose="00000500000000000000" pitchFamily="50" charset="0"/>
            </a:endParaRPr>
          </a:p>
        </p:txBody>
      </p:sp>
      <p:pic>
        <p:nvPicPr>
          <p:cNvPr id="161" name="Google Shape;161;p2" descr="RWL[22]-Logo-Primary_White-1x.png"/>
          <p:cNvPicPr preferRelativeResize="0"/>
          <p:nvPr/>
        </p:nvPicPr>
        <p:blipFill rotWithShape="1">
          <a:blip r:embed="rId3">
            <a:alphaModFix/>
          </a:blip>
          <a:srcRect/>
          <a:stretch/>
        </p:blipFill>
        <p:spPr>
          <a:xfrm>
            <a:off x="989434" y="610295"/>
            <a:ext cx="2224731" cy="645018"/>
          </a:xfrm>
          <a:prstGeom prst="rect">
            <a:avLst/>
          </a:prstGeom>
          <a:noFill/>
          <a:ln>
            <a:noFill/>
          </a:ln>
        </p:spPr>
      </p:pic>
    </p:spTree>
    <p:extLst>
      <p:ext uri="{BB962C8B-B14F-4D97-AF65-F5344CB8AC3E}">
        <p14:creationId xmlns:p14="http://schemas.microsoft.com/office/powerpoint/2010/main" val="140095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additive="base">
                                        <p:cTn id="11" dur="1000"/>
                                        <p:tgtEl>
                                          <p:spTgt spid="1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cf9206f109_1_1"/>
          <p:cNvSpPr txBox="1">
            <a:spLocks noGrp="1"/>
          </p:cNvSpPr>
          <p:nvPr>
            <p:ph type="title"/>
          </p:nvPr>
        </p:nvSpPr>
        <p:spPr>
          <a:xfrm>
            <a:off x="603300" y="493776"/>
            <a:ext cx="10985400" cy="5586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chemeClr val="lt1"/>
              </a:buClr>
              <a:buSzPct val="100000"/>
              <a:buFont typeface="Arial"/>
              <a:buNone/>
            </a:pPr>
            <a:r>
              <a:rPr lang="en-US" dirty="0">
                <a:latin typeface="Prody Demi Bold" panose="00000700000000000000" pitchFamily="50" charset="0"/>
              </a:rPr>
              <a:t>Block37 internship program structure</a:t>
            </a:r>
            <a:endParaRPr dirty="0">
              <a:latin typeface="Prody Demi Bold" panose="00000700000000000000" pitchFamily="50" charset="0"/>
            </a:endParaRPr>
          </a:p>
        </p:txBody>
      </p:sp>
      <p:sp>
        <p:nvSpPr>
          <p:cNvPr id="258" name="Google Shape;258;g3cf9206f109_1_1"/>
          <p:cNvSpPr txBox="1">
            <a:spLocks noGrp="1"/>
          </p:cNvSpPr>
          <p:nvPr>
            <p:ph type="body" idx="2"/>
          </p:nvPr>
        </p:nvSpPr>
        <p:spPr>
          <a:xfrm>
            <a:off x="270750" y="1562589"/>
            <a:ext cx="11650500" cy="5616890"/>
          </a:xfrm>
          <a:prstGeom prst="rect">
            <a:avLst/>
          </a:prstGeom>
          <a:noFill/>
          <a:ln>
            <a:noFill/>
          </a:ln>
        </p:spPr>
        <p:txBody>
          <a:bodyPr spcFirstLastPara="1" wrap="square" lIns="50800" tIns="50800" rIns="50800" bIns="50800" anchor="t" anchorCtr="0">
            <a:normAutofit/>
          </a:bodyPr>
          <a:lstStyle/>
          <a:p>
            <a:pPr marL="393192" indent="-393192">
              <a:lnSpc>
                <a:spcPts val="3500"/>
              </a:lnSpc>
              <a:spcBef>
                <a:spcPts val="0"/>
              </a:spcBef>
              <a:buSzPct val="90000"/>
            </a:pPr>
            <a:r>
              <a:rPr lang="en-US" dirty="0">
                <a:solidFill>
                  <a:schemeClr val="bg2"/>
                </a:solidFill>
                <a:latin typeface="Basier Square" panose="00000500000000000000" pitchFamily="50" charset="0"/>
              </a:rPr>
              <a:t>Four 8-week sessions throughout the calendar year</a:t>
            </a:r>
          </a:p>
          <a:p>
            <a:pPr marL="393192" indent="-393192">
              <a:lnSpc>
                <a:spcPts val="3500"/>
              </a:lnSpc>
              <a:spcBef>
                <a:spcPts val="0"/>
              </a:spcBef>
              <a:buSzPct val="90000"/>
            </a:pPr>
            <a:r>
              <a:rPr lang="en-US" dirty="0">
                <a:solidFill>
                  <a:schemeClr val="bg2"/>
                </a:solidFill>
                <a:latin typeface="Basier Square" panose="00000500000000000000" pitchFamily="50" charset="0"/>
              </a:rPr>
              <a:t>3-4 internship days per week | 3 hours per day</a:t>
            </a:r>
          </a:p>
          <a:p>
            <a:pPr marL="393192" indent="-393192">
              <a:lnSpc>
                <a:spcPts val="3500"/>
              </a:lnSpc>
              <a:spcBef>
                <a:spcPts val="0"/>
              </a:spcBef>
              <a:buSzPct val="90000"/>
            </a:pPr>
            <a:r>
              <a:rPr lang="en-US" dirty="0">
                <a:solidFill>
                  <a:schemeClr val="bg2"/>
                </a:solidFill>
                <a:latin typeface="Basier Square" panose="00000500000000000000" pitchFamily="50" charset="0"/>
              </a:rPr>
              <a:t>Stipend ≤ $828.00 per session</a:t>
            </a:r>
            <a:endParaRPr dirty="0">
              <a:solidFill>
                <a:schemeClr val="bg2"/>
              </a:solidFill>
              <a:latin typeface="Basier Square" panose="00000500000000000000" pitchFamily="50" charset="0"/>
            </a:endParaRPr>
          </a:p>
          <a:p>
            <a:pPr marL="393192" indent="-393192">
              <a:lnSpc>
                <a:spcPts val="3500"/>
              </a:lnSpc>
              <a:spcBef>
                <a:spcPts val="0"/>
              </a:spcBef>
              <a:buSzPct val="90000"/>
            </a:pPr>
            <a:r>
              <a:rPr lang="en-US" dirty="0">
                <a:solidFill>
                  <a:schemeClr val="bg2"/>
                </a:solidFill>
                <a:latin typeface="Basier Square" panose="00000500000000000000" pitchFamily="50" charset="0"/>
              </a:rPr>
              <a:t>Built-in flexibility for Real World Learning</a:t>
            </a:r>
            <a:endParaRPr dirty="0">
              <a:solidFill>
                <a:schemeClr val="bg2"/>
              </a:solidFill>
              <a:latin typeface="Basier Square" panose="00000500000000000000" pitchFamily="50" charset="0"/>
            </a:endParaRPr>
          </a:p>
          <a:p>
            <a:pPr marL="393192" indent="-393192">
              <a:lnSpc>
                <a:spcPts val="3500"/>
              </a:lnSpc>
              <a:spcBef>
                <a:spcPts val="0"/>
              </a:spcBef>
              <a:buSzPct val="90000"/>
            </a:pPr>
            <a:r>
              <a:rPr lang="en-US" dirty="0">
                <a:solidFill>
                  <a:schemeClr val="bg2"/>
                </a:solidFill>
                <a:latin typeface="Basier Square" panose="00000500000000000000" pitchFamily="50" charset="0"/>
              </a:rPr>
              <a:t>Transportation provided</a:t>
            </a:r>
          </a:p>
          <a:p>
            <a:pPr marL="393192" indent="-393192">
              <a:lnSpc>
                <a:spcPts val="3500"/>
              </a:lnSpc>
              <a:spcBef>
                <a:spcPts val="0"/>
              </a:spcBef>
              <a:buSzPct val="90000"/>
            </a:pPr>
            <a:r>
              <a:rPr lang="en-US" dirty="0">
                <a:solidFill>
                  <a:schemeClr val="bg2"/>
                </a:solidFill>
                <a:latin typeface="Basier Square" panose="00000500000000000000" pitchFamily="50" charset="0"/>
              </a:rPr>
              <a:t>Meal provided</a:t>
            </a:r>
          </a:p>
          <a:p>
            <a:pPr marL="393192" indent="-393192">
              <a:lnSpc>
                <a:spcPts val="3500"/>
              </a:lnSpc>
              <a:spcBef>
                <a:spcPts val="0"/>
              </a:spcBef>
              <a:buSzPct val="90000"/>
            </a:pPr>
            <a:r>
              <a:rPr lang="en-US" dirty="0">
                <a:solidFill>
                  <a:schemeClr val="bg2"/>
                </a:solidFill>
                <a:latin typeface="Basier Square" panose="00000500000000000000" pitchFamily="50" charset="0"/>
              </a:rPr>
              <a:t>Application, interview, and selection process</a:t>
            </a:r>
          </a:p>
          <a:p>
            <a:pPr marL="393192" indent="-393192">
              <a:lnSpc>
                <a:spcPts val="3500"/>
              </a:lnSpc>
              <a:spcBef>
                <a:spcPts val="0"/>
              </a:spcBef>
              <a:buSzPct val="90000"/>
            </a:pPr>
            <a:r>
              <a:rPr lang="en-US" dirty="0">
                <a:solidFill>
                  <a:schemeClr val="bg2"/>
                </a:solidFill>
                <a:latin typeface="Basier Square" panose="00000500000000000000" pitchFamily="50" charset="0"/>
              </a:rPr>
              <a:t>Onboarding and internship placement</a:t>
            </a:r>
            <a:endParaRPr dirty="0">
              <a:solidFill>
                <a:schemeClr val="bg2"/>
              </a:solidFill>
              <a:latin typeface="Basier Square" panose="00000500000000000000" pitchFamily="50" charset="0"/>
            </a:endParaRPr>
          </a:p>
          <a:p>
            <a:pPr marL="393192" indent="-393192">
              <a:lnSpc>
                <a:spcPts val="3500"/>
              </a:lnSpc>
              <a:spcBef>
                <a:spcPts val="0"/>
              </a:spcBef>
              <a:buSzPct val="90000"/>
            </a:pPr>
            <a:r>
              <a:rPr lang="en-US" dirty="0">
                <a:solidFill>
                  <a:schemeClr val="bg2"/>
                </a:solidFill>
                <a:latin typeface="Basier Square" panose="00000500000000000000" pitchFamily="50" charset="0"/>
              </a:rPr>
              <a:t>Individual coaching</a:t>
            </a:r>
            <a:endParaRPr dirty="0">
              <a:solidFill>
                <a:schemeClr val="bg2"/>
              </a:solidFill>
              <a:latin typeface="Basier Square" panose="00000500000000000000" pitchFamily="50" charset="0"/>
            </a:endParaRPr>
          </a:p>
          <a:p>
            <a:pPr marL="393192" indent="-393192">
              <a:lnSpc>
                <a:spcPts val="3500"/>
              </a:lnSpc>
              <a:spcBef>
                <a:spcPts val="0"/>
              </a:spcBef>
              <a:buSzPct val="90000"/>
            </a:pPr>
            <a:r>
              <a:rPr lang="en-US" dirty="0">
                <a:solidFill>
                  <a:schemeClr val="bg2"/>
                </a:solidFill>
                <a:latin typeface="Basier Square" panose="00000500000000000000" pitchFamily="50" charset="0"/>
              </a:rPr>
              <a:t>Course credit and Market Value Asset attainment</a:t>
            </a:r>
          </a:p>
          <a:p>
            <a:pPr marL="393192" indent="-393192">
              <a:lnSpc>
                <a:spcPts val="3500"/>
              </a:lnSpc>
              <a:spcBef>
                <a:spcPts val="0"/>
              </a:spcBef>
              <a:buSzPct val="90000"/>
            </a:pPr>
            <a:r>
              <a:rPr lang="en-US" dirty="0">
                <a:solidFill>
                  <a:schemeClr val="bg2"/>
                </a:solidFill>
                <a:latin typeface="Basier Square" panose="00000500000000000000" pitchFamily="50" charset="0"/>
              </a:rPr>
              <a:t>Capstone presentation: Showcasing learning and impact</a:t>
            </a:r>
            <a:endParaRPr dirty="0">
              <a:solidFill>
                <a:schemeClr val="bg2"/>
              </a:solidFill>
              <a:latin typeface="Basier Square" panose="00000500000000000000" pitchFamily="50" charset="0"/>
            </a:endParaRPr>
          </a:p>
          <a:p>
            <a:pPr marL="304800" lvl="0" indent="-117348" algn="l" rtl="0">
              <a:lnSpc>
                <a:spcPct val="90000"/>
              </a:lnSpc>
              <a:spcBef>
                <a:spcPts val="0"/>
              </a:spcBef>
              <a:spcAft>
                <a:spcPts val="0"/>
              </a:spcAft>
              <a:buClr>
                <a:schemeClr val="dk2"/>
              </a:buClr>
              <a:buSzPct val="123000"/>
              <a:buFont typeface="Arial"/>
              <a:buNone/>
            </a:pPr>
            <a:endParaRPr dirty="0"/>
          </a:p>
          <a:p>
            <a:pPr marL="304800" lvl="0" indent="-117348" algn="l" rtl="0">
              <a:lnSpc>
                <a:spcPct val="90000"/>
              </a:lnSpc>
              <a:spcBef>
                <a:spcPts val="0"/>
              </a:spcBef>
              <a:spcAft>
                <a:spcPts val="0"/>
              </a:spcAft>
              <a:buClr>
                <a:schemeClr val="dk2"/>
              </a:buClr>
              <a:buSzPct val="123000"/>
              <a:buFont typeface="Arial"/>
              <a:buNone/>
            </a:pPr>
            <a:endParaRPr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73" t="34667" r="22671" b="32444"/>
          <a:stretch/>
        </p:blipFill>
        <p:spPr>
          <a:xfrm>
            <a:off x="8078858" y="2211987"/>
            <a:ext cx="3232297" cy="2628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895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cf9206f109_1_8"/>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Community partnerships</a:t>
            </a:r>
            <a:endParaRPr dirty="0">
              <a:latin typeface="Prody Demi Bold" panose="00000700000000000000" pitchFamily="50" charset="0"/>
            </a:endParaRPr>
          </a:p>
        </p:txBody>
      </p:sp>
      <p:graphicFrame>
        <p:nvGraphicFramePr>
          <p:cNvPr id="273" name="Google Shape;273;g3cf9206f109_1_8"/>
          <p:cNvGraphicFramePr/>
          <p:nvPr>
            <p:extLst>
              <p:ext uri="{D42A27DB-BD31-4B8C-83A1-F6EECF244321}">
                <p14:modId xmlns:p14="http://schemas.microsoft.com/office/powerpoint/2010/main" val="2599895178"/>
              </p:ext>
            </p:extLst>
          </p:nvPr>
        </p:nvGraphicFramePr>
        <p:xfrm>
          <a:off x="1460046" y="1661859"/>
          <a:ext cx="9271908" cy="4055238"/>
        </p:xfrm>
        <a:graphic>
          <a:graphicData uri="http://schemas.openxmlformats.org/drawingml/2006/table">
            <a:tbl>
              <a:tblPr>
                <a:noFill/>
                <a:tableStyleId>{AE06DE50-C41B-42A3-94B2-FB71458BB8C0}</a:tableStyleId>
              </a:tblPr>
              <a:tblGrid>
                <a:gridCol w="3090636">
                  <a:extLst>
                    <a:ext uri="{9D8B030D-6E8A-4147-A177-3AD203B41FA5}">
                      <a16:colId xmlns:a16="http://schemas.microsoft.com/office/drawing/2014/main" val="20000"/>
                    </a:ext>
                  </a:extLst>
                </a:gridCol>
                <a:gridCol w="3090636">
                  <a:extLst>
                    <a:ext uri="{9D8B030D-6E8A-4147-A177-3AD203B41FA5}">
                      <a16:colId xmlns:a16="http://schemas.microsoft.com/office/drawing/2014/main" val="20001"/>
                    </a:ext>
                  </a:extLst>
                </a:gridCol>
                <a:gridCol w="3090636">
                  <a:extLst>
                    <a:ext uri="{9D8B030D-6E8A-4147-A177-3AD203B41FA5}">
                      <a16:colId xmlns:a16="http://schemas.microsoft.com/office/drawing/2014/main" val="20002"/>
                    </a:ext>
                  </a:extLst>
                </a:gridCol>
              </a:tblGrid>
              <a:tr h="1112346">
                <a:tc>
                  <a:txBody>
                    <a:bodyPr/>
                    <a:lstStyle/>
                    <a:p>
                      <a:pPr marL="0" lvl="0" indent="0" algn="ctr" rtl="0">
                        <a:spcBef>
                          <a:spcPts val="0"/>
                        </a:spcBef>
                        <a:spcAft>
                          <a:spcPts val="0"/>
                        </a:spcAft>
                        <a:buNone/>
                      </a:pPr>
                      <a:r>
                        <a:rPr lang="en-US" sz="1500" b="1" i="0" dirty="0">
                          <a:solidFill>
                            <a:schemeClr val="bg2"/>
                          </a:solidFill>
                          <a:latin typeface="Basier Square Medium" panose="00000600000000000000" pitchFamily="50" charset="0"/>
                        </a:rPr>
                        <a:t>Finding opportunities</a:t>
                      </a:r>
                      <a:endParaRPr sz="1500" i="0" dirty="0">
                        <a:solidFill>
                          <a:schemeClr val="bg2"/>
                        </a:solidFill>
                        <a:latin typeface="Basier Square Medium" panose="00000600000000000000" pitchFamily="50" charset="0"/>
                      </a:endParaRPr>
                    </a:p>
                  </a:txBody>
                  <a:tcPr marL="91425" marR="91425" marT="91425" marB="91425" anchor="ctr">
                    <a:solidFill>
                      <a:schemeClr val="accent1">
                        <a:lumMod val="20000"/>
                        <a:lumOff val="80000"/>
                      </a:schemeClr>
                    </a:solidFill>
                  </a:tcPr>
                </a:tc>
                <a:tc>
                  <a:txBody>
                    <a:bodyPr/>
                    <a:lstStyle/>
                    <a:p>
                      <a:pPr marL="0" lvl="0" indent="0" algn="ctr" rtl="0">
                        <a:spcBef>
                          <a:spcPts val="0"/>
                        </a:spcBef>
                        <a:spcAft>
                          <a:spcPts val="0"/>
                        </a:spcAft>
                        <a:buNone/>
                      </a:pPr>
                      <a:r>
                        <a:rPr lang="en-US" sz="1500" b="1" i="0" dirty="0">
                          <a:solidFill>
                            <a:schemeClr val="bg2"/>
                          </a:solidFill>
                          <a:latin typeface="Basier Square Medium" panose="00000600000000000000" pitchFamily="50" charset="0"/>
                        </a:rPr>
                        <a:t>Onboarding and preparation</a:t>
                      </a:r>
                      <a:endParaRPr sz="1500" i="0" dirty="0">
                        <a:solidFill>
                          <a:schemeClr val="bg2"/>
                        </a:solidFill>
                        <a:latin typeface="Basier Square Medium" panose="00000600000000000000" pitchFamily="50" charset="0"/>
                      </a:endParaRPr>
                    </a:p>
                  </a:txBody>
                  <a:tcPr marL="91425" marR="91425" marT="91425" marB="91425" anchor="ctr">
                    <a:solidFill>
                      <a:schemeClr val="accent2">
                        <a:lumMod val="20000"/>
                        <a:lumOff val="80000"/>
                      </a:schemeClr>
                    </a:solidFill>
                  </a:tcPr>
                </a:tc>
                <a:tc>
                  <a:txBody>
                    <a:bodyPr/>
                    <a:lstStyle/>
                    <a:p>
                      <a:pPr marL="0" lvl="0" indent="0" algn="ctr" rtl="0">
                        <a:lnSpc>
                          <a:spcPct val="115000"/>
                        </a:lnSpc>
                        <a:spcBef>
                          <a:spcPts val="1400"/>
                        </a:spcBef>
                        <a:spcAft>
                          <a:spcPts val="0"/>
                        </a:spcAft>
                        <a:buNone/>
                      </a:pPr>
                      <a:endParaRPr sz="1500" b="1" i="0" dirty="0">
                        <a:solidFill>
                          <a:schemeClr val="bg2"/>
                        </a:solidFill>
                        <a:latin typeface="Basier Square Medium" panose="00000600000000000000" pitchFamily="50" charset="0"/>
                      </a:endParaRPr>
                    </a:p>
                    <a:p>
                      <a:pPr marL="0" lvl="0" indent="0" algn="ctr" rtl="0">
                        <a:lnSpc>
                          <a:spcPct val="115000"/>
                        </a:lnSpc>
                        <a:spcBef>
                          <a:spcPts val="0"/>
                        </a:spcBef>
                        <a:spcAft>
                          <a:spcPts val="0"/>
                        </a:spcAft>
                        <a:buNone/>
                      </a:pPr>
                      <a:r>
                        <a:rPr lang="en-US" sz="1500" b="1" i="0" dirty="0">
                          <a:solidFill>
                            <a:schemeClr val="bg2"/>
                          </a:solidFill>
                          <a:latin typeface="Basier Square Medium" panose="00000600000000000000" pitchFamily="50" charset="0"/>
                        </a:rPr>
                        <a:t>Monitoring and feedback</a:t>
                      </a:r>
                      <a:endParaRPr sz="1500" b="1" i="0" dirty="0">
                        <a:solidFill>
                          <a:schemeClr val="bg2"/>
                        </a:solidFill>
                        <a:latin typeface="Basier Square Medium" panose="00000600000000000000" pitchFamily="50" charset="0"/>
                      </a:endParaRPr>
                    </a:p>
                    <a:p>
                      <a:pPr marL="0" lvl="0" indent="0" algn="ctr" rtl="0">
                        <a:spcBef>
                          <a:spcPts val="400"/>
                        </a:spcBef>
                        <a:spcAft>
                          <a:spcPts val="0"/>
                        </a:spcAft>
                        <a:buNone/>
                      </a:pPr>
                      <a:endParaRPr sz="1500" i="0" dirty="0">
                        <a:solidFill>
                          <a:schemeClr val="bg2"/>
                        </a:solidFill>
                        <a:latin typeface="Basier Square Medium" panose="00000600000000000000" pitchFamily="50" charset="0"/>
                      </a:endParaRPr>
                    </a:p>
                  </a:txBody>
                  <a:tcPr marL="91425" marR="91425" marT="91425" marB="91425" anchor="ctr">
                    <a:solidFill>
                      <a:schemeClr val="bg1">
                        <a:lumMod val="95000"/>
                      </a:schemeClr>
                    </a:solidFill>
                  </a:tcPr>
                </a:tc>
                <a:extLst>
                  <a:ext uri="{0D108BD9-81ED-4DB2-BD59-A6C34878D82A}">
                    <a16:rowId xmlns:a16="http://schemas.microsoft.com/office/drawing/2014/main" val="10000"/>
                  </a:ext>
                </a:extLst>
              </a:tr>
              <a:tr h="2942892">
                <a:tc>
                  <a:txBody>
                    <a:bodyPr/>
                    <a:lstStyle/>
                    <a:p>
                      <a:pPr marL="66548" lvl="0" indent="0" algn="l" rtl="0">
                        <a:lnSpc>
                          <a:spcPct val="100000"/>
                        </a:lnSpc>
                        <a:spcBef>
                          <a:spcPts val="2250"/>
                        </a:spcBef>
                        <a:spcAft>
                          <a:spcPts val="0"/>
                        </a:spcAft>
                        <a:buClr>
                          <a:schemeClr val="dk2"/>
                        </a:buClr>
                        <a:buSzPts val="2552"/>
                        <a:buNone/>
                      </a:pPr>
                      <a:r>
                        <a:rPr lang="en-US" sz="1500" dirty="0">
                          <a:solidFill>
                            <a:schemeClr val="bg2"/>
                          </a:solidFill>
                          <a:latin typeface="Basier Square" panose="00000500000000000000" pitchFamily="50" charset="0"/>
                        </a:rPr>
                        <a:t>Local entrepreneurs and business owners</a:t>
                      </a:r>
                      <a:endParaRPr sz="1500" dirty="0">
                        <a:solidFill>
                          <a:schemeClr val="bg2"/>
                        </a:solidFill>
                        <a:latin typeface="Basier Square" panose="00000500000000000000" pitchFamily="50" charset="0"/>
                      </a:endParaRPr>
                    </a:p>
                    <a:p>
                      <a:pPr marL="66548" lvl="0" indent="0" algn="l" rtl="0">
                        <a:lnSpc>
                          <a:spcPct val="100000"/>
                        </a:lnSpc>
                        <a:spcBef>
                          <a:spcPts val="0"/>
                        </a:spcBef>
                        <a:spcAft>
                          <a:spcPts val="0"/>
                        </a:spcAft>
                        <a:buClr>
                          <a:schemeClr val="dk2"/>
                        </a:buClr>
                        <a:buSzPts val="2552"/>
                        <a:buNone/>
                      </a:pPr>
                      <a:endParaRPr lang="en-US" sz="1500" dirty="0">
                        <a:solidFill>
                          <a:schemeClr val="bg2"/>
                        </a:solidFill>
                        <a:latin typeface="Basier Square" panose="00000500000000000000" pitchFamily="50" charset="0"/>
                      </a:endParaRPr>
                    </a:p>
                    <a:p>
                      <a:pPr marL="66548" lvl="0" indent="0" algn="l" rtl="0">
                        <a:lnSpc>
                          <a:spcPct val="100000"/>
                        </a:lnSpc>
                        <a:spcBef>
                          <a:spcPts val="0"/>
                        </a:spcBef>
                        <a:spcAft>
                          <a:spcPts val="0"/>
                        </a:spcAft>
                        <a:buClr>
                          <a:schemeClr val="dk2"/>
                        </a:buClr>
                        <a:buSzPts val="2552"/>
                        <a:buNone/>
                      </a:pPr>
                      <a:r>
                        <a:rPr lang="en-US" sz="1500" dirty="0">
                          <a:solidFill>
                            <a:schemeClr val="bg2"/>
                          </a:solidFill>
                          <a:latin typeface="Basier Square" panose="00000500000000000000" pitchFamily="50" charset="0"/>
                        </a:rPr>
                        <a:t>Networking events </a:t>
                      </a:r>
                      <a:endParaRPr sz="1500" dirty="0">
                        <a:solidFill>
                          <a:schemeClr val="bg2"/>
                        </a:solidFill>
                        <a:latin typeface="Basier Square" panose="00000500000000000000" pitchFamily="50" charset="0"/>
                      </a:endParaRPr>
                    </a:p>
                    <a:p>
                      <a:pPr marL="66548" lvl="0" indent="0" algn="l" rtl="0">
                        <a:lnSpc>
                          <a:spcPct val="100000"/>
                        </a:lnSpc>
                        <a:spcBef>
                          <a:spcPts val="0"/>
                        </a:spcBef>
                        <a:spcAft>
                          <a:spcPts val="0"/>
                        </a:spcAft>
                        <a:buClr>
                          <a:schemeClr val="dk2"/>
                        </a:buClr>
                        <a:buSzPts val="2552"/>
                        <a:buNone/>
                      </a:pPr>
                      <a:endParaRPr lang="en-US" sz="1500" dirty="0">
                        <a:solidFill>
                          <a:schemeClr val="bg2"/>
                        </a:solidFill>
                        <a:latin typeface="Basier Square" panose="00000500000000000000" pitchFamily="50" charset="0"/>
                      </a:endParaRPr>
                    </a:p>
                    <a:p>
                      <a:pPr marL="66548" lvl="0" indent="0" algn="l" rtl="0">
                        <a:lnSpc>
                          <a:spcPct val="100000"/>
                        </a:lnSpc>
                        <a:spcBef>
                          <a:spcPts val="0"/>
                        </a:spcBef>
                        <a:spcAft>
                          <a:spcPts val="0"/>
                        </a:spcAft>
                        <a:buClr>
                          <a:schemeClr val="dk2"/>
                        </a:buClr>
                        <a:buSzPts val="2552"/>
                        <a:buNone/>
                      </a:pPr>
                      <a:r>
                        <a:rPr lang="en-US" sz="1500" dirty="0">
                          <a:solidFill>
                            <a:schemeClr val="bg2"/>
                          </a:solidFill>
                          <a:latin typeface="Basier Square" panose="00000500000000000000" pitchFamily="50" charset="0"/>
                        </a:rPr>
                        <a:t>Student,</a:t>
                      </a:r>
                      <a:r>
                        <a:rPr lang="en-US" sz="1500" baseline="0" dirty="0">
                          <a:solidFill>
                            <a:schemeClr val="bg2"/>
                          </a:solidFill>
                          <a:latin typeface="Basier Square" panose="00000500000000000000" pitchFamily="50" charset="0"/>
                        </a:rPr>
                        <a:t> staff, and </a:t>
                      </a:r>
                      <a:r>
                        <a:rPr lang="en-US" sz="1500" dirty="0">
                          <a:solidFill>
                            <a:schemeClr val="bg2"/>
                          </a:solidFill>
                          <a:latin typeface="Basier Square" panose="00000500000000000000" pitchFamily="50" charset="0"/>
                        </a:rPr>
                        <a:t>personal contacts</a:t>
                      </a:r>
                    </a:p>
                    <a:p>
                      <a:pPr marL="457200" lvl="0" indent="-390652" algn="l" rtl="0">
                        <a:lnSpc>
                          <a:spcPct val="100000"/>
                        </a:lnSpc>
                        <a:spcBef>
                          <a:spcPts val="0"/>
                        </a:spcBef>
                        <a:spcAft>
                          <a:spcPts val="0"/>
                        </a:spcAft>
                        <a:buClr>
                          <a:schemeClr val="dk2"/>
                        </a:buClr>
                        <a:buSzPts val="2552"/>
                        <a:buChar char="•"/>
                      </a:pPr>
                      <a:endParaRPr sz="1500" dirty="0">
                        <a:solidFill>
                          <a:schemeClr val="bg2"/>
                        </a:solidFill>
                        <a:latin typeface="Basier Square" panose="00000500000000000000" pitchFamily="50" charset="0"/>
                      </a:endParaRPr>
                    </a:p>
                  </a:txBody>
                  <a:tcPr marL="91425" marR="91425" marT="91425" marB="91425">
                    <a:solidFill>
                      <a:schemeClr val="accent1">
                        <a:lumMod val="20000"/>
                        <a:lumOff val="80000"/>
                      </a:schemeClr>
                    </a:solidFill>
                  </a:tcPr>
                </a:tc>
                <a:tc>
                  <a:txBody>
                    <a:bodyPr/>
                    <a:lstStyle/>
                    <a:p>
                      <a:pPr marL="66548" lvl="0" indent="0" algn="l" rtl="0">
                        <a:lnSpc>
                          <a:spcPct val="100000"/>
                        </a:lnSpc>
                        <a:spcBef>
                          <a:spcPts val="2250"/>
                        </a:spcBef>
                        <a:spcAft>
                          <a:spcPts val="0"/>
                        </a:spcAft>
                        <a:buClr>
                          <a:schemeClr val="dk2"/>
                        </a:buClr>
                        <a:buSzPts val="2552"/>
                        <a:buFont typeface="Arial" panose="020B0604020202020204" pitchFamily="34" charset="0"/>
                        <a:buNone/>
                      </a:pPr>
                      <a:r>
                        <a:rPr lang="en-US" sz="1500" dirty="0">
                          <a:solidFill>
                            <a:schemeClr val="bg2"/>
                          </a:solidFill>
                          <a:latin typeface="Basier Square" panose="00000500000000000000" pitchFamily="50" charset="0"/>
                        </a:rPr>
                        <a:t>Internship</a:t>
                      </a:r>
                      <a:r>
                        <a:rPr lang="en-US" sz="1500" baseline="0" dirty="0">
                          <a:solidFill>
                            <a:schemeClr val="bg2"/>
                          </a:solidFill>
                          <a:latin typeface="Basier Square" panose="00000500000000000000" pitchFamily="50" charset="0"/>
                        </a:rPr>
                        <a:t> fair and interview participation</a:t>
                      </a:r>
                    </a:p>
                    <a:p>
                      <a:pPr marL="66548" lvl="0" indent="0" algn="l" rtl="0">
                        <a:lnSpc>
                          <a:spcPct val="100000"/>
                        </a:lnSpc>
                        <a:spcBef>
                          <a:spcPts val="2250"/>
                        </a:spcBef>
                        <a:spcAft>
                          <a:spcPts val="0"/>
                        </a:spcAft>
                        <a:buClr>
                          <a:schemeClr val="dk2"/>
                        </a:buClr>
                        <a:buSzPts val="2552"/>
                        <a:buFont typeface="Arial" panose="020B0604020202020204" pitchFamily="34" charset="0"/>
                        <a:buNone/>
                      </a:pPr>
                      <a:r>
                        <a:rPr lang="en-US" sz="1500" dirty="0">
                          <a:solidFill>
                            <a:schemeClr val="bg2"/>
                          </a:solidFill>
                          <a:latin typeface="Basier Square" panose="00000500000000000000" pitchFamily="50" charset="0"/>
                        </a:rPr>
                        <a:t>Background checks</a:t>
                      </a:r>
                    </a:p>
                    <a:p>
                      <a:pPr marL="66548" lvl="0" indent="0" algn="l" rtl="0">
                        <a:lnSpc>
                          <a:spcPct val="100000"/>
                        </a:lnSpc>
                        <a:spcBef>
                          <a:spcPts val="2250"/>
                        </a:spcBef>
                        <a:spcAft>
                          <a:spcPts val="0"/>
                        </a:spcAft>
                        <a:buClr>
                          <a:schemeClr val="dk2"/>
                        </a:buClr>
                        <a:buSzPts val="2552"/>
                        <a:buFont typeface="Arial" panose="020B0604020202020204" pitchFamily="34" charset="0"/>
                        <a:buNone/>
                      </a:pPr>
                      <a:r>
                        <a:rPr lang="en-US" sz="1500" dirty="0">
                          <a:solidFill>
                            <a:schemeClr val="bg2"/>
                          </a:solidFill>
                          <a:latin typeface="Basier Square" panose="00000500000000000000" pitchFamily="50" charset="0"/>
                        </a:rPr>
                        <a:t>Safety guidelines</a:t>
                      </a:r>
                    </a:p>
                    <a:p>
                      <a:pPr marL="66548" lvl="0" indent="0" algn="l" rtl="0">
                        <a:lnSpc>
                          <a:spcPct val="100000"/>
                        </a:lnSpc>
                        <a:spcBef>
                          <a:spcPts val="2250"/>
                        </a:spcBef>
                        <a:spcAft>
                          <a:spcPts val="0"/>
                        </a:spcAft>
                        <a:buClr>
                          <a:schemeClr val="dk2"/>
                        </a:buClr>
                        <a:buSzPts val="2552"/>
                        <a:buFont typeface="Arial" panose="020B0604020202020204" pitchFamily="34" charset="0"/>
                        <a:buNone/>
                      </a:pPr>
                      <a:r>
                        <a:rPr lang="en-US" sz="1500" dirty="0">
                          <a:solidFill>
                            <a:schemeClr val="bg2"/>
                          </a:solidFill>
                          <a:latin typeface="Basier Square" panose="00000500000000000000" pitchFamily="50" charset="0"/>
                        </a:rPr>
                        <a:t>Internship checklist and walkthrough</a:t>
                      </a:r>
                      <a:endParaRPr sz="1500" dirty="0">
                        <a:solidFill>
                          <a:schemeClr val="bg2"/>
                        </a:solidFill>
                        <a:latin typeface="Basier Square" panose="00000500000000000000" pitchFamily="50" charset="0"/>
                      </a:endParaRPr>
                    </a:p>
                    <a:p>
                      <a:pPr marL="0" lvl="0" indent="0" algn="l" rtl="0">
                        <a:lnSpc>
                          <a:spcPct val="100000"/>
                        </a:lnSpc>
                        <a:spcBef>
                          <a:spcPts val="0"/>
                        </a:spcBef>
                        <a:spcAft>
                          <a:spcPts val="0"/>
                        </a:spcAft>
                        <a:buNone/>
                      </a:pPr>
                      <a:endParaRPr sz="1500" dirty="0">
                        <a:solidFill>
                          <a:schemeClr val="bg2"/>
                        </a:solidFill>
                        <a:latin typeface="Basier Square" panose="00000500000000000000" pitchFamily="50" charset="0"/>
                      </a:endParaRPr>
                    </a:p>
                  </a:txBody>
                  <a:tcPr marL="91425" marR="91425" marT="91425" marB="91425">
                    <a:solidFill>
                      <a:schemeClr val="accent2">
                        <a:lumMod val="20000"/>
                        <a:lumOff val="80000"/>
                      </a:schemeClr>
                    </a:solidFill>
                  </a:tcPr>
                </a:tc>
                <a:tc>
                  <a:txBody>
                    <a:bodyPr/>
                    <a:lstStyle/>
                    <a:p>
                      <a:pPr marL="66548" lvl="0" indent="0" algn="l" rtl="0">
                        <a:lnSpc>
                          <a:spcPct val="100000"/>
                        </a:lnSpc>
                        <a:spcBef>
                          <a:spcPts val="2250"/>
                        </a:spcBef>
                        <a:spcAft>
                          <a:spcPts val="0"/>
                        </a:spcAft>
                        <a:buClr>
                          <a:schemeClr val="dk2"/>
                        </a:buClr>
                        <a:buSzPts val="2552"/>
                        <a:buNone/>
                      </a:pPr>
                      <a:r>
                        <a:rPr lang="en-US" sz="1500" dirty="0">
                          <a:solidFill>
                            <a:schemeClr val="bg2"/>
                          </a:solidFill>
                          <a:latin typeface="Basier Square" panose="00000500000000000000" pitchFamily="50" charset="0"/>
                        </a:rPr>
                        <a:t>Site visits</a:t>
                      </a:r>
                      <a:endParaRPr sz="1500" dirty="0">
                        <a:solidFill>
                          <a:schemeClr val="bg2"/>
                        </a:solidFill>
                        <a:latin typeface="Basier Square" panose="00000500000000000000" pitchFamily="50" charset="0"/>
                      </a:endParaRPr>
                    </a:p>
                    <a:p>
                      <a:pPr marL="66548" lvl="0" indent="0" algn="l" rtl="0">
                        <a:lnSpc>
                          <a:spcPct val="100000"/>
                        </a:lnSpc>
                        <a:spcBef>
                          <a:spcPts val="0"/>
                        </a:spcBef>
                        <a:spcAft>
                          <a:spcPts val="0"/>
                        </a:spcAft>
                        <a:buClr>
                          <a:schemeClr val="dk2"/>
                        </a:buClr>
                        <a:buSzPts val="2552"/>
                        <a:buNone/>
                      </a:pPr>
                      <a:endParaRPr lang="en-US" sz="1500" dirty="0">
                        <a:solidFill>
                          <a:schemeClr val="bg2"/>
                        </a:solidFill>
                        <a:latin typeface="Basier Square" panose="00000500000000000000" pitchFamily="50" charset="0"/>
                      </a:endParaRPr>
                    </a:p>
                    <a:p>
                      <a:pPr marL="66548" lvl="0" indent="0" algn="l" rtl="0">
                        <a:lnSpc>
                          <a:spcPct val="100000"/>
                        </a:lnSpc>
                        <a:spcBef>
                          <a:spcPts val="0"/>
                        </a:spcBef>
                        <a:spcAft>
                          <a:spcPts val="0"/>
                        </a:spcAft>
                        <a:buClr>
                          <a:schemeClr val="dk2"/>
                        </a:buClr>
                        <a:buSzPts val="2552"/>
                        <a:buNone/>
                      </a:pPr>
                      <a:r>
                        <a:rPr lang="en-US" sz="1500" dirty="0">
                          <a:solidFill>
                            <a:schemeClr val="bg2"/>
                          </a:solidFill>
                          <a:latin typeface="Basier Square" panose="00000500000000000000" pitchFamily="50" charset="0"/>
                        </a:rPr>
                        <a:t>Surveys</a:t>
                      </a:r>
                    </a:p>
                    <a:p>
                      <a:pPr marL="66548" lvl="0" indent="0" algn="l" rtl="0">
                        <a:lnSpc>
                          <a:spcPct val="100000"/>
                        </a:lnSpc>
                        <a:spcBef>
                          <a:spcPts val="0"/>
                        </a:spcBef>
                        <a:spcAft>
                          <a:spcPts val="0"/>
                        </a:spcAft>
                        <a:buClr>
                          <a:schemeClr val="dk2"/>
                        </a:buClr>
                        <a:buSzPts val="2552"/>
                        <a:buNone/>
                      </a:pPr>
                      <a:endParaRPr sz="1500" dirty="0">
                        <a:solidFill>
                          <a:schemeClr val="bg2"/>
                        </a:solidFill>
                        <a:latin typeface="Basier Square" panose="00000500000000000000" pitchFamily="50" charset="0"/>
                      </a:endParaRPr>
                    </a:p>
                    <a:p>
                      <a:pPr marL="0" lvl="0" indent="0" algn="l" rtl="0">
                        <a:lnSpc>
                          <a:spcPct val="100000"/>
                        </a:lnSpc>
                        <a:spcBef>
                          <a:spcPts val="0"/>
                        </a:spcBef>
                        <a:spcAft>
                          <a:spcPts val="0"/>
                        </a:spcAft>
                        <a:buNone/>
                      </a:pPr>
                      <a:endParaRPr sz="1500" dirty="0">
                        <a:solidFill>
                          <a:schemeClr val="bg2"/>
                        </a:solidFill>
                        <a:latin typeface="Basier Square" panose="00000500000000000000" pitchFamily="50" charset="0"/>
                      </a:endParaRPr>
                    </a:p>
                  </a:txBody>
                  <a:tcPr marL="91425" marR="91425" marT="91425" marB="91425">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19867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cf9206f109_0_17"/>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How we market our program</a:t>
            </a:r>
            <a:endParaRPr dirty="0">
              <a:latin typeface="Prody Demi Bold" panose="00000700000000000000" pitchFamily="50" charset="0"/>
            </a:endParaRPr>
          </a:p>
        </p:txBody>
      </p:sp>
      <p:sp>
        <p:nvSpPr>
          <p:cNvPr id="280" name="Google Shape;280;g3cf9206f109_0_17"/>
          <p:cNvSpPr txBox="1">
            <a:spLocks noGrp="1"/>
          </p:cNvSpPr>
          <p:nvPr>
            <p:ph type="body" idx="2"/>
          </p:nvPr>
        </p:nvSpPr>
        <p:spPr>
          <a:xfrm>
            <a:off x="603250" y="2059916"/>
            <a:ext cx="10985400" cy="4011972"/>
          </a:xfrm>
          <a:prstGeom prst="rect">
            <a:avLst/>
          </a:prstGeom>
        </p:spPr>
        <p:txBody>
          <a:bodyPr spcFirstLastPara="1" wrap="square" lIns="50800" tIns="50800" rIns="50800" bIns="50800" anchor="t" anchorCtr="0">
            <a:normAutofit/>
          </a:bodyPr>
          <a:lstStyle/>
          <a:p>
            <a:pPr marL="0" lvl="0" indent="0" algn="l" rtl="0">
              <a:lnSpc>
                <a:spcPct val="200000"/>
              </a:lnSpc>
              <a:spcBef>
                <a:spcPts val="0"/>
              </a:spcBef>
              <a:spcAft>
                <a:spcPts val="0"/>
              </a:spcAft>
              <a:buNone/>
            </a:pPr>
            <a:r>
              <a:rPr lang="en-US" dirty="0">
                <a:solidFill>
                  <a:schemeClr val="bg2"/>
                </a:solidFill>
                <a:latin typeface="Basier Square" panose="00000500000000000000" pitchFamily="50" charset="0"/>
              </a:rPr>
              <a:t>Recruitment tool and artifacts</a:t>
            </a:r>
          </a:p>
          <a:p>
            <a:pPr marL="0" lvl="0" indent="0" algn="l" rtl="0">
              <a:lnSpc>
                <a:spcPct val="200000"/>
              </a:lnSpc>
              <a:spcBef>
                <a:spcPts val="0"/>
              </a:spcBef>
              <a:spcAft>
                <a:spcPts val="0"/>
              </a:spcAft>
              <a:buNone/>
            </a:pPr>
            <a:r>
              <a:rPr lang="en-US" dirty="0">
                <a:solidFill>
                  <a:schemeClr val="bg2"/>
                </a:solidFill>
                <a:latin typeface="Basier Square" panose="00000500000000000000" pitchFamily="50" charset="0"/>
              </a:rPr>
              <a:t>Community events</a:t>
            </a:r>
          </a:p>
          <a:p>
            <a:pPr marL="0" lvl="0" indent="0" algn="l" rtl="0">
              <a:lnSpc>
                <a:spcPct val="200000"/>
              </a:lnSpc>
              <a:spcBef>
                <a:spcPts val="0"/>
              </a:spcBef>
              <a:spcAft>
                <a:spcPts val="0"/>
              </a:spcAft>
              <a:buNone/>
            </a:pPr>
            <a:r>
              <a:rPr lang="en-US" dirty="0">
                <a:solidFill>
                  <a:schemeClr val="bg2"/>
                </a:solidFill>
                <a:latin typeface="Basier Square" panose="00000500000000000000" pitchFamily="50" charset="0"/>
              </a:rPr>
              <a:t>Word of mouth – student and partner</a:t>
            </a:r>
            <a:endParaRPr dirty="0">
              <a:solidFill>
                <a:schemeClr val="bg2"/>
              </a:solidFill>
              <a:latin typeface="Basier Square" panose="00000500000000000000" pitchFamily="50" charset="0"/>
            </a:endParaRPr>
          </a:p>
          <a:p>
            <a:pPr marL="0" lvl="0" indent="0" algn="l" rtl="0">
              <a:lnSpc>
                <a:spcPct val="200000"/>
              </a:lnSpc>
              <a:spcBef>
                <a:spcPts val="0"/>
              </a:spcBef>
              <a:spcAft>
                <a:spcPts val="0"/>
              </a:spcAft>
              <a:buNone/>
            </a:pPr>
            <a:r>
              <a:rPr lang="en-US" dirty="0">
                <a:solidFill>
                  <a:schemeClr val="bg2"/>
                </a:solidFill>
                <a:latin typeface="Basier Square" panose="00000500000000000000" pitchFamily="50" charset="0"/>
              </a:rPr>
              <a:t>Social media platforms</a:t>
            </a:r>
            <a:endParaRPr dirty="0">
              <a:solidFill>
                <a:schemeClr val="bg2"/>
              </a:solidFill>
              <a:latin typeface="Basier Square" panose="00000500000000000000" pitchFamily="50" charset="0"/>
            </a:endParaRPr>
          </a:p>
          <a:p>
            <a:pPr marL="0" lvl="0" indent="0" algn="l" rtl="0">
              <a:spcBef>
                <a:spcPts val="2250"/>
              </a:spcBef>
              <a:spcAft>
                <a:spcPts val="0"/>
              </a:spcAft>
              <a:buNone/>
            </a:pPr>
            <a:endParaRPr dirty="0"/>
          </a:p>
        </p:txBody>
      </p:sp>
      <p:pic>
        <p:nvPicPr>
          <p:cNvPr id="281" name="Google Shape;281;g3cf9206f109_0_17" title="Screenshot 2026-03-20 at 3.53.10 PM.png"/>
          <p:cNvPicPr preferRelativeResize="0"/>
          <p:nvPr/>
        </p:nvPicPr>
        <p:blipFill>
          <a:blip r:embed="rId3">
            <a:alphaModFix amt="32000"/>
          </a:blip>
          <a:stretch>
            <a:fillRect/>
          </a:stretch>
        </p:blipFill>
        <p:spPr>
          <a:xfrm>
            <a:off x="6377083" y="2000110"/>
            <a:ext cx="5144974" cy="3549207"/>
          </a:xfrm>
          <a:prstGeom prst="roundRect">
            <a:avLst>
              <a:gd name="adj" fmla="val 16667"/>
            </a:avLst>
          </a:prstGeom>
          <a:noFill/>
          <a:ln>
            <a:noFill/>
          </a:ln>
        </p:spPr>
      </p:pic>
    </p:spTree>
    <p:extLst>
      <p:ext uri="{BB962C8B-B14F-4D97-AF65-F5344CB8AC3E}">
        <p14:creationId xmlns:p14="http://schemas.microsoft.com/office/powerpoint/2010/main" val="500011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cf9206f109_0_1"/>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Program growth</a:t>
            </a:r>
            <a:endParaRPr dirty="0">
              <a:latin typeface="Prody Demi Bold" panose="00000700000000000000"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11" y="1530992"/>
            <a:ext cx="7884500" cy="4559416"/>
          </a:xfrm>
          <a:prstGeom prst="rect">
            <a:avLst/>
          </a:prstGeom>
        </p:spPr>
      </p:pic>
      <p:sp>
        <p:nvSpPr>
          <p:cNvPr id="6" name="TextBox 5"/>
          <p:cNvSpPr txBox="1"/>
          <p:nvPr/>
        </p:nvSpPr>
        <p:spPr>
          <a:xfrm>
            <a:off x="7955280" y="2133600"/>
            <a:ext cx="3368040" cy="3539430"/>
          </a:xfrm>
          <a:prstGeom prst="rect">
            <a:avLst/>
          </a:prstGeom>
          <a:noFill/>
        </p:spPr>
        <p:txBody>
          <a:bodyPr wrap="square" rtlCol="0">
            <a:spAutoFit/>
          </a:bodyPr>
          <a:lstStyle/>
          <a:p>
            <a:r>
              <a:rPr lang="en-US" b="1" dirty="0">
                <a:solidFill>
                  <a:schemeClr val="bg2"/>
                </a:solidFill>
                <a:latin typeface="Basier Square Medium" panose="00000600000000000000" pitchFamily="50" charset="0"/>
              </a:rPr>
              <a:t>In 2024: </a:t>
            </a:r>
          </a:p>
          <a:p>
            <a:endParaRPr lang="en-US" dirty="0">
              <a:solidFill>
                <a:schemeClr val="bg2"/>
              </a:solidFill>
              <a:latin typeface="Basier Square" panose="00000500000000000000" pitchFamily="50" charset="0"/>
            </a:endParaRPr>
          </a:p>
          <a:p>
            <a:r>
              <a:rPr lang="en-US" b="1" dirty="0">
                <a:solidFill>
                  <a:schemeClr val="bg2"/>
                </a:solidFill>
                <a:latin typeface="Basier Square Medium" panose="00000600000000000000" pitchFamily="50" charset="0"/>
              </a:rPr>
              <a:t>5,296</a:t>
            </a:r>
            <a:r>
              <a:rPr lang="en-US" dirty="0">
                <a:solidFill>
                  <a:schemeClr val="bg2"/>
                </a:solidFill>
                <a:latin typeface="Basier Square" panose="00000500000000000000" pitchFamily="50" charset="0"/>
              </a:rPr>
              <a:t> Internship hours earned</a:t>
            </a:r>
          </a:p>
          <a:p>
            <a:r>
              <a:rPr lang="en-US" b="1" dirty="0">
                <a:solidFill>
                  <a:schemeClr val="bg2"/>
                </a:solidFill>
                <a:latin typeface="Basier Square Bold" panose="00000500000000000000" pitchFamily="50" charset="0"/>
              </a:rPr>
              <a:t> </a:t>
            </a:r>
          </a:p>
          <a:p>
            <a:r>
              <a:rPr lang="en-US" dirty="0">
                <a:solidFill>
                  <a:schemeClr val="bg2"/>
                </a:solidFill>
                <a:latin typeface="Basier Square" panose="00000500000000000000" pitchFamily="50" charset="0"/>
              </a:rPr>
              <a:t>9th:</a:t>
            </a:r>
            <a:r>
              <a:rPr lang="en-US" b="1" dirty="0">
                <a:solidFill>
                  <a:schemeClr val="bg2"/>
                </a:solidFill>
                <a:latin typeface="Basier Square Bold" panose="00000500000000000000" pitchFamily="50" charset="0"/>
              </a:rPr>
              <a:t> </a:t>
            </a:r>
            <a:r>
              <a:rPr lang="en-US" b="1" dirty="0">
                <a:solidFill>
                  <a:schemeClr val="bg2"/>
                </a:solidFill>
                <a:latin typeface="Basier Square Medium" panose="00000600000000000000" pitchFamily="50" charset="0"/>
              </a:rPr>
              <a:t>969</a:t>
            </a:r>
            <a:r>
              <a:rPr lang="en-US" b="1" dirty="0">
                <a:solidFill>
                  <a:schemeClr val="bg2"/>
                </a:solidFill>
                <a:latin typeface="Basier Square Bold" panose="00000500000000000000" pitchFamily="50" charset="0"/>
              </a:rPr>
              <a:t> </a:t>
            </a:r>
            <a:r>
              <a:rPr lang="en-US" dirty="0">
                <a:solidFill>
                  <a:schemeClr val="bg2"/>
                </a:solidFill>
                <a:latin typeface="Basier Square" panose="00000500000000000000" pitchFamily="50" charset="0"/>
              </a:rPr>
              <a:t>Internship hours earned</a:t>
            </a:r>
          </a:p>
          <a:p>
            <a:r>
              <a:rPr lang="en-US" dirty="0">
                <a:solidFill>
                  <a:schemeClr val="bg2"/>
                </a:solidFill>
                <a:latin typeface="Basier Square" panose="00000500000000000000" pitchFamily="50" charset="0"/>
              </a:rPr>
              <a:t>10th: </a:t>
            </a:r>
            <a:r>
              <a:rPr lang="en-US" b="1" dirty="0">
                <a:solidFill>
                  <a:schemeClr val="bg2"/>
                </a:solidFill>
                <a:latin typeface="Basier Square Medium" panose="00000600000000000000" pitchFamily="50" charset="0"/>
              </a:rPr>
              <a:t>1,634</a:t>
            </a:r>
            <a:r>
              <a:rPr lang="en-US" dirty="0">
                <a:solidFill>
                  <a:schemeClr val="bg2"/>
                </a:solidFill>
                <a:latin typeface="Basier Square" panose="00000500000000000000" pitchFamily="50" charset="0"/>
              </a:rPr>
              <a:t> Internship hours earned</a:t>
            </a:r>
          </a:p>
          <a:p>
            <a:r>
              <a:rPr lang="en-US" dirty="0">
                <a:solidFill>
                  <a:schemeClr val="bg2"/>
                </a:solidFill>
                <a:latin typeface="Basier Square" panose="00000500000000000000" pitchFamily="50" charset="0"/>
              </a:rPr>
              <a:t>11th: </a:t>
            </a:r>
            <a:r>
              <a:rPr lang="en-US" b="1" dirty="0">
                <a:solidFill>
                  <a:schemeClr val="bg2"/>
                </a:solidFill>
                <a:latin typeface="Basier Square Medium" panose="00000600000000000000" pitchFamily="50" charset="0"/>
              </a:rPr>
              <a:t>1,240</a:t>
            </a:r>
            <a:r>
              <a:rPr lang="en-US" b="1" dirty="0">
                <a:solidFill>
                  <a:schemeClr val="bg2"/>
                </a:solidFill>
                <a:latin typeface="Basier Square Bold" panose="00000500000000000000" pitchFamily="50" charset="0"/>
              </a:rPr>
              <a:t> </a:t>
            </a:r>
            <a:r>
              <a:rPr lang="en-US" dirty="0">
                <a:solidFill>
                  <a:schemeClr val="bg2"/>
                </a:solidFill>
                <a:latin typeface="Basier Square" panose="00000500000000000000" pitchFamily="50" charset="0"/>
              </a:rPr>
              <a:t>Internship hours earned</a:t>
            </a:r>
          </a:p>
          <a:p>
            <a:r>
              <a:rPr lang="en-US" dirty="0">
                <a:solidFill>
                  <a:schemeClr val="bg2"/>
                </a:solidFill>
                <a:latin typeface="Basier Square" panose="00000500000000000000" pitchFamily="50" charset="0"/>
              </a:rPr>
              <a:t>12th: </a:t>
            </a:r>
            <a:r>
              <a:rPr lang="en-US" b="1" dirty="0">
                <a:solidFill>
                  <a:schemeClr val="bg2"/>
                </a:solidFill>
                <a:latin typeface="Basier Square Medium" panose="00000600000000000000" pitchFamily="50" charset="0"/>
              </a:rPr>
              <a:t>1,453</a:t>
            </a:r>
            <a:r>
              <a:rPr lang="en-US" b="1" dirty="0">
                <a:solidFill>
                  <a:schemeClr val="bg2"/>
                </a:solidFill>
                <a:latin typeface="Basier Square Bold" panose="00000500000000000000" pitchFamily="50" charset="0"/>
              </a:rPr>
              <a:t> </a:t>
            </a:r>
            <a:r>
              <a:rPr lang="en-US" dirty="0">
                <a:solidFill>
                  <a:schemeClr val="bg2"/>
                </a:solidFill>
                <a:latin typeface="Basier Square" panose="00000500000000000000" pitchFamily="50" charset="0"/>
              </a:rPr>
              <a:t>Internship hours earned</a:t>
            </a:r>
          </a:p>
          <a:p>
            <a:endParaRPr lang="en-US" dirty="0">
              <a:solidFill>
                <a:schemeClr val="bg2"/>
              </a:solidFill>
              <a:latin typeface="Basier Square" panose="00000500000000000000" pitchFamily="50" charset="0"/>
            </a:endParaRPr>
          </a:p>
          <a:p>
            <a:r>
              <a:rPr lang="en-US" b="1" dirty="0">
                <a:solidFill>
                  <a:schemeClr val="bg2"/>
                </a:solidFill>
                <a:latin typeface="Basier Square Medium" panose="00000600000000000000" pitchFamily="50" charset="0"/>
              </a:rPr>
              <a:t>83</a:t>
            </a:r>
            <a:r>
              <a:rPr lang="en-US" dirty="0">
                <a:solidFill>
                  <a:schemeClr val="bg2"/>
                </a:solidFill>
                <a:latin typeface="Basier Square" panose="00000500000000000000" pitchFamily="50" charset="0"/>
              </a:rPr>
              <a:t> total Market Value Assets earned</a:t>
            </a:r>
          </a:p>
          <a:p>
            <a:endParaRPr lang="en-US" dirty="0">
              <a:solidFill>
                <a:schemeClr val="bg2"/>
              </a:solidFill>
              <a:latin typeface="Basier Square" panose="00000500000000000000" pitchFamily="50" charset="0"/>
            </a:endParaRPr>
          </a:p>
          <a:p>
            <a:r>
              <a:rPr lang="en-US" b="1" dirty="0">
                <a:solidFill>
                  <a:schemeClr val="bg2"/>
                </a:solidFill>
                <a:latin typeface="Basier Square Medium" panose="00000600000000000000" pitchFamily="50" charset="0"/>
              </a:rPr>
              <a:t>44</a:t>
            </a:r>
            <a:r>
              <a:rPr lang="en-US" dirty="0">
                <a:solidFill>
                  <a:schemeClr val="bg2"/>
                </a:solidFill>
                <a:latin typeface="Basier Square" panose="00000500000000000000" pitchFamily="50" charset="0"/>
              </a:rPr>
              <a:t> Internship hours (120+ hours)</a:t>
            </a:r>
          </a:p>
          <a:p>
            <a:r>
              <a:rPr lang="en-US" b="1" dirty="0">
                <a:solidFill>
                  <a:schemeClr val="bg2"/>
                </a:solidFill>
                <a:latin typeface="Basier Square Medium" panose="00000600000000000000" pitchFamily="50" charset="0"/>
              </a:rPr>
              <a:t>21</a:t>
            </a:r>
            <a:r>
              <a:rPr lang="en-US" dirty="0">
                <a:solidFill>
                  <a:schemeClr val="bg2"/>
                </a:solidFill>
                <a:latin typeface="Basier Square" panose="00000500000000000000" pitchFamily="50" charset="0"/>
              </a:rPr>
              <a:t> Client-Connected Projects</a:t>
            </a:r>
          </a:p>
          <a:p>
            <a:r>
              <a:rPr lang="en-US" b="1" dirty="0">
                <a:solidFill>
                  <a:schemeClr val="bg2"/>
                </a:solidFill>
                <a:latin typeface="Basier Square Medium" panose="00000600000000000000" pitchFamily="50" charset="0"/>
              </a:rPr>
              <a:t>18</a:t>
            </a:r>
            <a:r>
              <a:rPr lang="en-US" dirty="0">
                <a:solidFill>
                  <a:schemeClr val="bg2"/>
                </a:solidFill>
                <a:latin typeface="Basier Square" panose="00000500000000000000" pitchFamily="50" charset="0"/>
              </a:rPr>
              <a:t> Industry-Recognized Credentials</a:t>
            </a:r>
          </a:p>
          <a:p>
            <a:endParaRPr lang="en-US" dirty="0"/>
          </a:p>
          <a:p>
            <a:endParaRPr lang="en-US" dirty="0"/>
          </a:p>
        </p:txBody>
      </p:sp>
    </p:spTree>
    <p:extLst>
      <p:ext uri="{BB962C8B-B14F-4D97-AF65-F5344CB8AC3E}">
        <p14:creationId xmlns:p14="http://schemas.microsoft.com/office/powerpoint/2010/main" val="129443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cf9206f109_1_16"/>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Program considerations and challenges</a:t>
            </a:r>
            <a:endParaRPr dirty="0">
              <a:latin typeface="Prody Demi Bold" panose="00000700000000000000" pitchFamily="50" charset="0"/>
            </a:endParaRPr>
          </a:p>
        </p:txBody>
      </p:sp>
      <p:sp>
        <p:nvSpPr>
          <p:cNvPr id="300" name="Google Shape;300;g3cf9206f109_1_16"/>
          <p:cNvSpPr txBox="1">
            <a:spLocks noGrp="1"/>
          </p:cNvSpPr>
          <p:nvPr>
            <p:ph type="body" idx="2"/>
          </p:nvPr>
        </p:nvSpPr>
        <p:spPr>
          <a:xfrm>
            <a:off x="426047" y="1797929"/>
            <a:ext cx="10985400" cy="3262141"/>
          </a:xfrm>
          <a:prstGeom prst="rect">
            <a:avLst/>
          </a:prstGeom>
        </p:spPr>
        <p:txBody>
          <a:bodyPr spcFirstLastPara="1" wrap="square" lIns="50800" tIns="50800" rIns="50800" bIns="50800" anchor="t" anchorCtr="0">
            <a:noAutofit/>
          </a:bodyPr>
          <a:lstStyle/>
          <a:p>
            <a:pPr marL="0" lvl="0" indent="0" algn="l" rtl="0">
              <a:spcBef>
                <a:spcPts val="2250"/>
              </a:spcBef>
              <a:spcAft>
                <a:spcPts val="0"/>
              </a:spcAft>
              <a:buNone/>
            </a:pPr>
            <a:r>
              <a:rPr lang="en-US" dirty="0">
                <a:solidFill>
                  <a:schemeClr val="bg2"/>
                </a:solidFill>
                <a:latin typeface="Basier Square" panose="00000500000000000000" pitchFamily="50" charset="0"/>
              </a:rPr>
              <a:t>Selecting the right partners for the program</a:t>
            </a:r>
            <a:endParaRPr dirty="0">
              <a:solidFill>
                <a:schemeClr val="bg2"/>
              </a:solidFill>
              <a:latin typeface="Basier Square" panose="00000500000000000000" pitchFamily="50" charset="0"/>
            </a:endParaRPr>
          </a:p>
          <a:p>
            <a:pPr marL="0" lvl="0" indent="0" algn="l" rtl="0">
              <a:spcBef>
                <a:spcPts val="2250"/>
              </a:spcBef>
              <a:spcAft>
                <a:spcPts val="0"/>
              </a:spcAft>
              <a:buNone/>
            </a:pPr>
            <a:r>
              <a:rPr lang="en-US" dirty="0">
                <a:solidFill>
                  <a:schemeClr val="bg2"/>
                </a:solidFill>
                <a:latin typeface="Basier Square" panose="00000500000000000000" pitchFamily="50" charset="0"/>
              </a:rPr>
              <a:t>Growing student interest and sustainability</a:t>
            </a:r>
            <a:endParaRPr dirty="0">
              <a:solidFill>
                <a:schemeClr val="bg2"/>
              </a:solidFill>
              <a:latin typeface="Basier Square" panose="00000500000000000000" pitchFamily="50" charset="0"/>
            </a:endParaRPr>
          </a:p>
          <a:p>
            <a:pPr marL="0" lvl="0" indent="0" algn="l" rtl="0">
              <a:spcBef>
                <a:spcPts val="2250"/>
              </a:spcBef>
              <a:spcAft>
                <a:spcPts val="0"/>
              </a:spcAft>
              <a:buNone/>
            </a:pPr>
            <a:r>
              <a:rPr lang="en-US" dirty="0">
                <a:solidFill>
                  <a:schemeClr val="bg2"/>
                </a:solidFill>
                <a:latin typeface="Basier Square" panose="00000500000000000000" pitchFamily="50" charset="0"/>
              </a:rPr>
              <a:t>Hiring and onboarding program staff</a:t>
            </a:r>
          </a:p>
          <a:p>
            <a:pPr marL="0" lvl="0" indent="0" algn="l" rtl="0">
              <a:spcBef>
                <a:spcPts val="2250"/>
              </a:spcBef>
              <a:spcAft>
                <a:spcPts val="0"/>
              </a:spcAft>
              <a:buNone/>
            </a:pPr>
            <a:r>
              <a:rPr lang="en-US" dirty="0">
                <a:solidFill>
                  <a:schemeClr val="bg2"/>
                </a:solidFill>
                <a:latin typeface="Basier Square" panose="00000500000000000000" pitchFamily="50" charset="0"/>
              </a:rPr>
              <a:t>Coordinating and conducting site visits</a:t>
            </a:r>
          </a:p>
          <a:p>
            <a:pPr marL="0" lvl="0" indent="0" algn="l" rtl="0">
              <a:spcBef>
                <a:spcPts val="2250"/>
              </a:spcBef>
              <a:spcAft>
                <a:spcPts val="0"/>
              </a:spcAft>
              <a:buNone/>
            </a:pPr>
            <a:r>
              <a:rPr lang="en-US" dirty="0">
                <a:solidFill>
                  <a:schemeClr val="bg2"/>
                </a:solidFill>
                <a:latin typeface="Basier Square" panose="00000500000000000000" pitchFamily="50" charset="0"/>
              </a:rPr>
              <a:t>Developing professional skills and financial literacy</a:t>
            </a:r>
          </a:p>
          <a:p>
            <a:pPr marL="0" lvl="0" indent="0" algn="l" rtl="0">
              <a:spcBef>
                <a:spcPts val="2250"/>
              </a:spcBef>
              <a:spcAft>
                <a:spcPts val="0"/>
              </a:spcAft>
              <a:buNone/>
            </a:pPr>
            <a:r>
              <a:rPr lang="en-US" dirty="0">
                <a:solidFill>
                  <a:schemeClr val="bg2"/>
                </a:solidFill>
                <a:latin typeface="Basier Square" panose="00000500000000000000" pitchFamily="50" charset="0"/>
              </a:rPr>
              <a:t>Transportation logistics</a:t>
            </a:r>
          </a:p>
        </p:txBody>
      </p:sp>
      <p:pic>
        <p:nvPicPr>
          <p:cNvPr id="301" name="Google Shape;301;g3cf9206f109_1_16" title="Screenshot 2026-03-20 at 4.02.23 PM.png"/>
          <p:cNvPicPr preferRelativeResize="0"/>
          <p:nvPr/>
        </p:nvPicPr>
        <p:blipFill>
          <a:blip r:embed="rId3">
            <a:alphaModFix amt="32000"/>
          </a:blip>
          <a:stretch>
            <a:fillRect/>
          </a:stretch>
        </p:blipFill>
        <p:spPr>
          <a:xfrm>
            <a:off x="7903318" y="2057829"/>
            <a:ext cx="3988470" cy="3164317"/>
          </a:xfrm>
          <a:prstGeom prst="roundRect">
            <a:avLst>
              <a:gd name="adj" fmla="val 16667"/>
            </a:avLst>
          </a:prstGeom>
          <a:noFill/>
          <a:ln>
            <a:noFill/>
          </a:ln>
        </p:spPr>
      </p:pic>
    </p:spTree>
    <p:extLst>
      <p:ext uri="{BB962C8B-B14F-4D97-AF65-F5344CB8AC3E}">
        <p14:creationId xmlns:p14="http://schemas.microsoft.com/office/powerpoint/2010/main" val="1026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da3f0edaed_0_0"/>
          <p:cNvSpPr txBox="1">
            <a:spLocks noGrp="1"/>
          </p:cNvSpPr>
          <p:nvPr>
            <p:ph type="body" idx="2"/>
          </p:nvPr>
        </p:nvSpPr>
        <p:spPr>
          <a:xfrm>
            <a:off x="603250" y="1531725"/>
            <a:ext cx="10606200" cy="5169600"/>
          </a:xfrm>
          <a:prstGeom prst="rect">
            <a:avLst/>
          </a:prstGeom>
        </p:spPr>
        <p:txBody>
          <a:bodyPr spcFirstLastPara="1" wrap="square" lIns="50800" tIns="50800" rIns="50800" bIns="50800" anchor="t" anchorCtr="0">
            <a:normAutofit/>
          </a:bodyPr>
          <a:lstStyle/>
          <a:p>
            <a:pPr marL="0" lvl="0" indent="0" algn="ctr" rtl="0">
              <a:lnSpc>
                <a:spcPct val="115000"/>
              </a:lnSpc>
              <a:spcBef>
                <a:spcPts val="0"/>
              </a:spcBef>
              <a:spcAft>
                <a:spcPts val="0"/>
              </a:spcAft>
              <a:buNone/>
            </a:pPr>
            <a:r>
              <a:rPr lang="en-US" dirty="0">
                <a:solidFill>
                  <a:schemeClr val="bg2"/>
                </a:solidFill>
                <a:latin typeface="Basier Square" panose="00000500000000000000" pitchFamily="50" charset="0"/>
              </a:rPr>
              <a:t>Access resources at </a:t>
            </a:r>
            <a:r>
              <a:rPr lang="en-US" u="sng" dirty="0">
                <a:solidFill>
                  <a:schemeClr val="bg2"/>
                </a:solidFill>
                <a:highlight>
                  <a:srgbClr val="FFFFFF"/>
                </a:highlight>
                <a:latin typeface="Basier Square" panose="00000500000000000000" pitchFamily="50" charset="0"/>
              </a:rPr>
              <a:t>delasallekc.org</a:t>
            </a:r>
            <a:endParaRPr dirty="0">
              <a:solidFill>
                <a:schemeClr val="bg2"/>
              </a:solidFill>
              <a:highlight>
                <a:srgbClr val="FFFFFF"/>
              </a:highlight>
              <a:latin typeface="Basier Square" panose="00000500000000000000" pitchFamily="50" charset="0"/>
            </a:endParaRPr>
          </a:p>
          <a:p>
            <a:pPr marL="0" lvl="0" indent="0" algn="l" rtl="0">
              <a:lnSpc>
                <a:spcPct val="115000"/>
              </a:lnSpc>
              <a:spcBef>
                <a:spcPts val="900"/>
              </a:spcBef>
              <a:spcAft>
                <a:spcPts val="0"/>
              </a:spcAft>
              <a:buNone/>
            </a:pPr>
            <a:endParaRPr dirty="0">
              <a:solidFill>
                <a:srgbClr val="22222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endParaRPr dirty="0">
              <a:solidFill>
                <a:srgbClr val="22222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endParaRPr sz="4557" dirty="0">
              <a:solidFill>
                <a:srgbClr val="22222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endParaRPr sz="2518" dirty="0">
              <a:solidFill>
                <a:srgbClr val="222222"/>
              </a:solidFill>
              <a:highlight>
                <a:srgbClr val="FFFFFF"/>
              </a:highlight>
              <a:latin typeface="Times New Roman"/>
              <a:ea typeface="Times New Roman"/>
              <a:cs typeface="Times New Roman"/>
              <a:sym typeface="Times New Roman"/>
            </a:endParaRPr>
          </a:p>
          <a:p>
            <a:pPr marL="0" lvl="0" indent="0" algn="l" rtl="0">
              <a:spcBef>
                <a:spcPts val="2250"/>
              </a:spcBef>
              <a:spcAft>
                <a:spcPts val="0"/>
              </a:spcAft>
              <a:buNone/>
            </a:pPr>
            <a:endParaRPr dirty="0"/>
          </a:p>
        </p:txBody>
      </p:sp>
      <p:sp>
        <p:nvSpPr>
          <p:cNvPr id="316" name="Google Shape;316;g3da3f0edaed_0_0"/>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Resources and contact info</a:t>
            </a:r>
          </a:p>
        </p:txBody>
      </p:sp>
      <p:sp>
        <p:nvSpPr>
          <p:cNvPr id="318" name="Google Shape;318;g3da3f0edaed_0_0"/>
          <p:cNvSpPr txBox="1"/>
          <p:nvPr/>
        </p:nvSpPr>
        <p:spPr>
          <a:xfrm>
            <a:off x="5778850" y="4664850"/>
            <a:ext cx="4595100" cy="6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bg2"/>
                </a:solidFill>
                <a:latin typeface="Basier Square Medium" panose="00000600000000000000" pitchFamily="50" charset="0"/>
                <a:ea typeface="Helvetica Neue"/>
                <a:cs typeface="Helvetica Neue"/>
                <a:sym typeface="Helvetica Neue"/>
              </a:rPr>
              <a:t>Sean Stalling</a:t>
            </a:r>
            <a:endParaRPr sz="1600" dirty="0">
              <a:solidFill>
                <a:schemeClr val="bg2"/>
              </a:solidFill>
              <a:latin typeface="Basier Square Medium" panose="000006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Executive Director</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err="1">
                <a:solidFill>
                  <a:schemeClr val="bg2"/>
                </a:solidFill>
                <a:latin typeface="Basier Square" panose="00000500000000000000" pitchFamily="50" charset="0"/>
                <a:ea typeface="Helvetica Neue"/>
                <a:cs typeface="Helvetica Neue"/>
                <a:sym typeface="Helvetica Neue"/>
              </a:rPr>
              <a:t>DeLaSalle</a:t>
            </a:r>
            <a:r>
              <a:rPr lang="en-US" sz="1600" dirty="0">
                <a:solidFill>
                  <a:schemeClr val="bg2"/>
                </a:solidFill>
                <a:latin typeface="Basier Square" panose="00000500000000000000" pitchFamily="50" charset="0"/>
                <a:ea typeface="Helvetica Neue"/>
                <a:cs typeface="Helvetica Neue"/>
                <a:sym typeface="Helvetica Neue"/>
              </a:rPr>
              <a:t> Education Center</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stallings@delasallekc.org</a:t>
            </a:r>
            <a:endParaRPr sz="1600" dirty="0">
              <a:solidFill>
                <a:schemeClr val="bg2"/>
              </a:solidFill>
              <a:latin typeface="Basier Square" panose="00000500000000000000" pitchFamily="50" charset="0"/>
              <a:ea typeface="Helvetica Neue"/>
              <a:cs typeface="Helvetica Neue"/>
              <a:sym typeface="Helvetica Neue"/>
            </a:endParaRPr>
          </a:p>
        </p:txBody>
      </p:sp>
      <p:sp>
        <p:nvSpPr>
          <p:cNvPr id="319" name="Google Shape;319;g3da3f0edaed_0_0"/>
          <p:cNvSpPr txBox="1"/>
          <p:nvPr/>
        </p:nvSpPr>
        <p:spPr>
          <a:xfrm>
            <a:off x="1092350" y="4664850"/>
            <a:ext cx="4595100" cy="6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bg2"/>
                </a:solidFill>
                <a:latin typeface="Basier Square Medium" panose="00000600000000000000" pitchFamily="50" charset="0"/>
                <a:ea typeface="Helvetica Neue"/>
                <a:cs typeface="Helvetica Neue"/>
                <a:sym typeface="Helvetica Neue"/>
              </a:rPr>
              <a:t>Breona Ward</a:t>
            </a:r>
            <a:endParaRPr sz="1600" dirty="0">
              <a:solidFill>
                <a:schemeClr val="bg2"/>
              </a:solidFill>
              <a:latin typeface="Basier Square Medium" panose="000006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Director of College and Career Progression</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err="1">
                <a:solidFill>
                  <a:schemeClr val="bg2"/>
                </a:solidFill>
                <a:latin typeface="Basier Square" panose="00000500000000000000" pitchFamily="50" charset="0"/>
                <a:ea typeface="Helvetica Neue"/>
                <a:cs typeface="Helvetica Neue"/>
                <a:sym typeface="Helvetica Neue"/>
              </a:rPr>
              <a:t>DeLaSalle</a:t>
            </a:r>
            <a:r>
              <a:rPr lang="en-US" sz="1600" dirty="0">
                <a:solidFill>
                  <a:schemeClr val="bg2"/>
                </a:solidFill>
                <a:latin typeface="Basier Square" panose="00000500000000000000" pitchFamily="50" charset="0"/>
                <a:ea typeface="Helvetica Neue"/>
                <a:cs typeface="Helvetica Neue"/>
                <a:sym typeface="Helvetica Neue"/>
              </a:rPr>
              <a:t> Education Center</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wardb@delasallekc.org</a:t>
            </a:r>
            <a:endParaRPr sz="1600" dirty="0">
              <a:solidFill>
                <a:schemeClr val="bg2"/>
              </a:solidFill>
              <a:latin typeface="Basier Square" panose="00000500000000000000" pitchFamily="50" charset="0"/>
              <a:ea typeface="Helvetica Neue"/>
              <a:cs typeface="Helvetica Neue"/>
              <a:sym typeface="Helvetica Neue"/>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707" y="2514600"/>
            <a:ext cx="2742858" cy="18288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2407" y="2520892"/>
            <a:ext cx="2743200" cy="1828800"/>
          </a:xfrm>
          <a:prstGeom prst="rect">
            <a:avLst/>
          </a:prstGeom>
        </p:spPr>
      </p:pic>
    </p:spTree>
    <p:extLst>
      <p:ext uri="{BB962C8B-B14F-4D97-AF65-F5344CB8AC3E}">
        <p14:creationId xmlns:p14="http://schemas.microsoft.com/office/powerpoint/2010/main" val="1219081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 name="Online Media 1" title="Day in the Life of a Network53 Intern">
            <a:hlinkClick r:id="" action="ppaction://media"/>
            <a:extLst>
              <a:ext uri="{FF2B5EF4-FFF2-40B4-BE49-F238E27FC236}">
                <a16:creationId xmlns:a16="http://schemas.microsoft.com/office/drawing/2014/main" id="{959C610F-17CB-362F-C14C-FC2555F41D19}"/>
              </a:ext>
            </a:extLst>
          </p:cNvPr>
          <p:cNvPicPr>
            <a:picLocks noRot="1" noChangeAspect="1"/>
          </p:cNvPicPr>
          <p:nvPr>
            <a:videoFile r:link="rId1"/>
          </p:nvPr>
        </p:nvPicPr>
        <p:blipFill>
          <a:blip r:embed="rId4"/>
          <a:stretch>
            <a:fillRect/>
          </a:stretch>
        </p:blipFill>
        <p:spPr>
          <a:xfrm>
            <a:off x="494212" y="342954"/>
            <a:ext cx="10957507" cy="6172091"/>
          </a:xfrm>
          <a:prstGeom prst="rect">
            <a:avLst/>
          </a:prstGeom>
        </p:spPr>
      </p:pic>
    </p:spTree>
    <p:extLst>
      <p:ext uri="{BB962C8B-B14F-4D97-AF65-F5344CB8AC3E}">
        <p14:creationId xmlns:p14="http://schemas.microsoft.com/office/powerpoint/2010/main" val="250761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cf9206f109_1_46"/>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Liberty Public Schools at-a-glance</a:t>
            </a:r>
            <a:endParaRPr dirty="0">
              <a:latin typeface="Prody Demi Bold" panose="00000700000000000000" pitchFamily="50" charset="0"/>
            </a:endParaRPr>
          </a:p>
        </p:txBody>
      </p:sp>
      <p:sp>
        <p:nvSpPr>
          <p:cNvPr id="250" name="Google Shape;250;g3cf9206f109_1_46"/>
          <p:cNvSpPr txBox="1">
            <a:spLocks noGrp="1"/>
          </p:cNvSpPr>
          <p:nvPr>
            <p:ph type="body" idx="2"/>
          </p:nvPr>
        </p:nvSpPr>
        <p:spPr>
          <a:xfrm>
            <a:off x="603250" y="1765250"/>
            <a:ext cx="6510614" cy="4742400"/>
          </a:xfrm>
          <a:prstGeom prst="rect">
            <a:avLst/>
          </a:prstGeom>
        </p:spPr>
        <p:txBody>
          <a:bodyPr spcFirstLastPara="1" wrap="square" lIns="50800" tIns="50800" rIns="50800" bIns="50800" anchor="t" anchorCtr="0">
            <a:normAutofit/>
          </a:bodyPr>
          <a:lstStyle/>
          <a:p>
            <a:pPr marL="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 👩‍🎓 11,903 students (PreK–12)</a:t>
            </a:r>
            <a:endParaRPr sz="1900" dirty="0">
              <a:solidFill>
                <a:schemeClr val="bg2"/>
              </a:solidFill>
              <a:latin typeface="Basier Square" panose="00000500000000000000" pitchFamily="50" charset="0"/>
            </a:endParaRPr>
          </a:p>
          <a:p>
            <a:pPr marL="62865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 🏫 2 high schools</a:t>
            </a:r>
            <a:br>
              <a:rPr lang="en-US" sz="1900" dirty="0">
                <a:solidFill>
                  <a:schemeClr val="bg2"/>
                </a:solidFill>
                <a:latin typeface="Basier Square" panose="00000500000000000000" pitchFamily="50" charset="0"/>
              </a:rPr>
            </a:br>
            <a:r>
              <a:rPr lang="en-US" sz="1900" dirty="0">
                <a:solidFill>
                  <a:schemeClr val="bg2"/>
                </a:solidFill>
                <a:latin typeface="Basier Square" panose="00000500000000000000" pitchFamily="50" charset="0"/>
              </a:rPr>
              <a:t> 🔁 1 alternative high school</a:t>
            </a:r>
            <a:br>
              <a:rPr lang="en-US" sz="1900" dirty="0">
                <a:solidFill>
                  <a:schemeClr val="bg2"/>
                </a:solidFill>
                <a:latin typeface="Basier Square" panose="00000500000000000000" pitchFamily="50" charset="0"/>
              </a:rPr>
            </a:br>
            <a:r>
              <a:rPr lang="en-US" sz="1900" dirty="0">
                <a:solidFill>
                  <a:schemeClr val="bg2"/>
                </a:solidFill>
                <a:latin typeface="Basier Square" panose="00000500000000000000" pitchFamily="50" charset="0"/>
              </a:rPr>
              <a:t> 🎒 4 middle schools</a:t>
            </a:r>
            <a:br>
              <a:rPr lang="en-US" sz="1900" dirty="0">
                <a:solidFill>
                  <a:schemeClr val="bg2"/>
                </a:solidFill>
                <a:latin typeface="Basier Square" panose="00000500000000000000" pitchFamily="50" charset="0"/>
              </a:rPr>
            </a:br>
            <a:r>
              <a:rPr lang="en-US" sz="1900" dirty="0">
                <a:solidFill>
                  <a:schemeClr val="bg2"/>
                </a:solidFill>
                <a:latin typeface="Basier Square" panose="00000500000000000000" pitchFamily="50" charset="0"/>
              </a:rPr>
              <a:t> 🍎 11 elementary schools</a:t>
            </a:r>
            <a:br>
              <a:rPr lang="en-US" sz="1900" dirty="0">
                <a:solidFill>
                  <a:schemeClr val="bg2"/>
                </a:solidFill>
                <a:latin typeface="Basier Square" panose="00000500000000000000" pitchFamily="50" charset="0"/>
              </a:rPr>
            </a:br>
            <a:r>
              <a:rPr lang="en-US" sz="1900" dirty="0">
                <a:solidFill>
                  <a:schemeClr val="bg2"/>
                </a:solidFill>
                <a:latin typeface="Basier Square" panose="00000500000000000000" pitchFamily="50" charset="0"/>
              </a:rPr>
              <a:t> 🧸 1 early childhood center</a:t>
            </a:r>
            <a:endParaRPr sz="1900" dirty="0">
              <a:solidFill>
                <a:schemeClr val="bg2"/>
              </a:solidFill>
              <a:latin typeface="Basier Square" panose="00000500000000000000" pitchFamily="50" charset="0"/>
            </a:endParaRPr>
          </a:p>
          <a:p>
            <a:pPr marL="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 22% of students qualify for Free and Reduced Lunch</a:t>
            </a:r>
            <a:endParaRPr sz="1900" dirty="0">
              <a:solidFill>
                <a:schemeClr val="bg2"/>
              </a:solidFill>
              <a:latin typeface="Basier Square" panose="00000500000000000000" pitchFamily="50" charset="0"/>
            </a:endParaRPr>
          </a:p>
          <a:p>
            <a:pPr marL="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 96.3% graduation rate</a:t>
            </a:r>
            <a:endParaRPr sz="1900" dirty="0">
              <a:solidFill>
                <a:schemeClr val="bg2"/>
              </a:solidFill>
              <a:latin typeface="Basier Square" panose="00000500000000000000" pitchFamily="50" charset="0"/>
            </a:endParaRPr>
          </a:p>
          <a:p>
            <a:pPr marL="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 69% of graduates attend a 2- or 4-year college</a:t>
            </a:r>
            <a:endParaRPr sz="1900" dirty="0">
              <a:solidFill>
                <a:schemeClr val="bg2"/>
              </a:solidFill>
              <a:latin typeface="Basier Square" panose="00000500000000000000" pitchFamily="50" charset="0"/>
            </a:endParaRPr>
          </a:p>
          <a:p>
            <a:pPr marL="0" lvl="0" indent="0" algn="l" rtl="0">
              <a:lnSpc>
                <a:spcPct val="115000"/>
              </a:lnSpc>
              <a:spcBef>
                <a:spcPts val="1200"/>
              </a:spcBef>
              <a:spcAft>
                <a:spcPts val="1200"/>
              </a:spcAft>
              <a:buNone/>
            </a:pPr>
            <a:r>
              <a:rPr lang="en-US" sz="1900" dirty="0">
                <a:solidFill>
                  <a:schemeClr val="bg2"/>
                </a:solidFill>
                <a:latin typeface="Basier Square" panose="00000500000000000000" pitchFamily="50" charset="0"/>
              </a:rPr>
              <a:t>🌍 55 languages represented</a:t>
            </a:r>
            <a:endParaRPr sz="3200" dirty="0">
              <a:solidFill>
                <a:schemeClr val="bg2"/>
              </a:solidFill>
              <a:latin typeface="Basier Square" panose="00000500000000000000" pitchFamily="50" charset="0"/>
            </a:endParaRPr>
          </a:p>
        </p:txBody>
      </p:sp>
      <p:pic>
        <p:nvPicPr>
          <p:cNvPr id="251" name="Google Shape;251;g3cf9206f109_1_46" title="Screenshot 2026-03-23 at 12.50.20 PM.png"/>
          <p:cNvPicPr preferRelativeResize="0"/>
          <p:nvPr/>
        </p:nvPicPr>
        <p:blipFill>
          <a:blip r:embed="rId3">
            <a:alphaModFix/>
          </a:blip>
          <a:stretch>
            <a:fillRect/>
          </a:stretch>
        </p:blipFill>
        <p:spPr>
          <a:xfrm>
            <a:off x="7185873" y="1899474"/>
            <a:ext cx="4448916" cy="3612093"/>
          </a:xfrm>
          <a:prstGeom prst="rect">
            <a:avLst/>
          </a:prstGeom>
          <a:noFill/>
          <a:ln>
            <a:noFill/>
          </a:ln>
        </p:spPr>
      </p:pic>
    </p:spTree>
    <p:extLst>
      <p:ext uri="{BB962C8B-B14F-4D97-AF65-F5344CB8AC3E}">
        <p14:creationId xmlns:p14="http://schemas.microsoft.com/office/powerpoint/2010/main" val="2556190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0"/>
          <p:cNvSpPr txBox="1">
            <a:spLocks noGrp="1"/>
          </p:cNvSpPr>
          <p:nvPr>
            <p:ph type="title"/>
          </p:nvPr>
        </p:nvSpPr>
        <p:spPr>
          <a:xfrm>
            <a:off x="603300" y="195167"/>
            <a:ext cx="10985400" cy="7167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chemeClr val="lt1"/>
              </a:buClr>
              <a:buSzPct val="100000"/>
              <a:buFont typeface="Arial"/>
              <a:buNone/>
            </a:pPr>
            <a:r>
              <a:rPr lang="en-US" dirty="0">
                <a:latin typeface="Prody Demi Bold" panose="00000700000000000000" pitchFamily="50" charset="0"/>
              </a:rPr>
              <a:t>Brainstorming: </a:t>
            </a:r>
            <a:endParaRPr dirty="0">
              <a:latin typeface="Prody Demi Bold" panose="00000700000000000000" pitchFamily="50" charset="0"/>
            </a:endParaRPr>
          </a:p>
          <a:p>
            <a:pPr marL="0" lvl="0" indent="0" algn="l" rtl="0">
              <a:lnSpc>
                <a:spcPct val="80000"/>
              </a:lnSpc>
              <a:spcBef>
                <a:spcPts val="0"/>
              </a:spcBef>
              <a:spcAft>
                <a:spcPts val="0"/>
              </a:spcAft>
              <a:buClr>
                <a:schemeClr val="lt1"/>
              </a:buClr>
              <a:buSzPct val="100000"/>
              <a:buFont typeface="Arial"/>
              <a:buNone/>
            </a:pPr>
            <a:r>
              <a:rPr lang="en-US" dirty="0">
                <a:latin typeface="Prody Demi Bold" panose="00000700000000000000" pitchFamily="50" charset="0"/>
              </a:rPr>
              <a:t>Origin of Network53 internship program</a:t>
            </a:r>
            <a:endParaRPr dirty="0">
              <a:latin typeface="Prody Demi Bold" panose="00000700000000000000" pitchFamily="50" charset="0"/>
            </a:endParaRPr>
          </a:p>
        </p:txBody>
      </p:sp>
      <p:sp>
        <p:nvSpPr>
          <p:cNvPr id="241" name="Google Shape;241;p10"/>
          <p:cNvSpPr txBox="1">
            <a:spLocks noGrp="1"/>
          </p:cNvSpPr>
          <p:nvPr>
            <p:ph type="body" idx="2"/>
          </p:nvPr>
        </p:nvSpPr>
        <p:spPr>
          <a:xfrm>
            <a:off x="603250" y="2124252"/>
            <a:ext cx="10985500" cy="4128006"/>
          </a:xfrm>
          <a:prstGeom prst="rect">
            <a:avLst/>
          </a:prstGeom>
          <a:noFill/>
          <a:ln>
            <a:noFill/>
          </a:ln>
        </p:spPr>
        <p:txBody>
          <a:bodyPr spcFirstLastPara="1" wrap="square" lIns="50800" tIns="50800" rIns="50800" bIns="50800" anchor="t" anchorCtr="0">
            <a:normAutofit/>
          </a:bodyPr>
          <a:lstStyle/>
          <a:p>
            <a:pPr marL="304800" lvl="0" indent="-117348" algn="l" rtl="0">
              <a:lnSpc>
                <a:spcPct val="90000"/>
              </a:lnSpc>
              <a:spcBef>
                <a:spcPts val="0"/>
              </a:spcBef>
              <a:spcAft>
                <a:spcPts val="0"/>
              </a:spcAft>
              <a:buClr>
                <a:schemeClr val="dk2"/>
              </a:buClr>
              <a:buSzPts val="2952"/>
              <a:buFont typeface="Arial"/>
              <a:buNone/>
            </a:pPr>
            <a:endParaRPr/>
          </a:p>
          <a:p>
            <a:pPr marL="304800" lvl="0" indent="-117348" algn="l" rtl="0">
              <a:lnSpc>
                <a:spcPct val="90000"/>
              </a:lnSpc>
              <a:spcBef>
                <a:spcPts val="0"/>
              </a:spcBef>
              <a:spcAft>
                <a:spcPts val="0"/>
              </a:spcAft>
              <a:buClr>
                <a:schemeClr val="dk2"/>
              </a:buClr>
              <a:buSzPts val="2952"/>
              <a:buFont typeface="Arial"/>
              <a:buNone/>
            </a:pPr>
            <a:endParaRPr/>
          </a:p>
          <a:p>
            <a:pPr marL="304800" lvl="0" indent="-117348" algn="l" rtl="0">
              <a:lnSpc>
                <a:spcPct val="90000"/>
              </a:lnSpc>
              <a:spcBef>
                <a:spcPts val="0"/>
              </a:spcBef>
              <a:spcAft>
                <a:spcPts val="0"/>
              </a:spcAft>
              <a:buClr>
                <a:schemeClr val="dk2"/>
              </a:buClr>
              <a:buSzPts val="2952"/>
              <a:buFont typeface="Arial"/>
              <a:buNone/>
            </a:pPr>
            <a:endParaRPr/>
          </a:p>
        </p:txBody>
      </p:sp>
      <p:pic>
        <p:nvPicPr>
          <p:cNvPr id="242" name="Google Shape;242;p10" title="Screenshot 2026-03-12 at 1.53.02 PM.png"/>
          <p:cNvPicPr preferRelativeResize="0"/>
          <p:nvPr/>
        </p:nvPicPr>
        <p:blipFill>
          <a:blip r:embed="rId3">
            <a:alphaModFix/>
          </a:blip>
          <a:stretch>
            <a:fillRect/>
          </a:stretch>
        </p:blipFill>
        <p:spPr>
          <a:xfrm>
            <a:off x="4988183" y="1633075"/>
            <a:ext cx="6713193" cy="4128001"/>
          </a:xfrm>
          <a:prstGeom prst="rect">
            <a:avLst/>
          </a:prstGeom>
          <a:noFill/>
          <a:ln>
            <a:noFill/>
          </a:ln>
        </p:spPr>
      </p:pic>
      <p:pic>
        <p:nvPicPr>
          <p:cNvPr id="243" name="Google Shape;243;p10"/>
          <p:cNvPicPr preferRelativeResize="0"/>
          <p:nvPr/>
        </p:nvPicPr>
        <p:blipFill>
          <a:blip r:embed="rId4">
            <a:alphaModFix/>
          </a:blip>
          <a:stretch>
            <a:fillRect/>
          </a:stretch>
        </p:blipFill>
        <p:spPr>
          <a:xfrm>
            <a:off x="865048" y="1500750"/>
            <a:ext cx="3982775" cy="5154175"/>
          </a:xfrm>
          <a:prstGeom prst="rect">
            <a:avLst/>
          </a:prstGeom>
          <a:noFill/>
          <a:ln>
            <a:noFill/>
          </a:ln>
        </p:spPr>
      </p:pic>
    </p:spTree>
    <p:extLst>
      <p:ext uri="{BB962C8B-B14F-4D97-AF65-F5344CB8AC3E}">
        <p14:creationId xmlns:p14="http://schemas.microsoft.com/office/powerpoint/2010/main" val="1620263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1"/>
          <p:cNvSpPr txBox="1">
            <a:spLocks noGrp="1"/>
          </p:cNvSpPr>
          <p:nvPr>
            <p:ph type="title"/>
          </p:nvPr>
        </p:nvSpPr>
        <p:spPr>
          <a:xfrm>
            <a:off x="603250" y="493776"/>
            <a:ext cx="10985500" cy="716582"/>
          </a:xfrm>
          <a:prstGeom prst="rect">
            <a:avLst/>
          </a:prstGeom>
          <a:noFill/>
          <a:ln>
            <a:noFill/>
          </a:ln>
        </p:spPr>
        <p:txBody>
          <a:bodyPr spcFirstLastPara="1" wrap="square" lIns="50800" tIns="50800" rIns="50800" bIns="50800" anchor="t" anchorCtr="0">
            <a:normAutofit/>
          </a:bodyPr>
          <a:lstStyle/>
          <a:p>
            <a:pPr marL="0" lvl="0" indent="0" algn="l" rtl="0">
              <a:lnSpc>
                <a:spcPct val="80000"/>
              </a:lnSpc>
              <a:spcBef>
                <a:spcPts val="0"/>
              </a:spcBef>
              <a:spcAft>
                <a:spcPts val="0"/>
              </a:spcAft>
              <a:buClr>
                <a:schemeClr val="lt1"/>
              </a:buClr>
              <a:buSzPts val="4000"/>
              <a:buFont typeface="Arial"/>
              <a:buNone/>
            </a:pPr>
            <a:r>
              <a:rPr lang="en-US" dirty="0">
                <a:latin typeface="Prody Demi Bold" panose="00000700000000000000" pitchFamily="50" charset="0"/>
              </a:rPr>
              <a:t>What is a career navigator </a:t>
            </a:r>
            <a:endParaRPr dirty="0">
              <a:latin typeface="Prody Demi Bold" panose="00000700000000000000" pitchFamily="50" charset="0"/>
            </a:endParaRPr>
          </a:p>
        </p:txBody>
      </p:sp>
      <p:sp>
        <p:nvSpPr>
          <p:cNvPr id="264" name="Google Shape;264;p11"/>
          <p:cNvSpPr txBox="1">
            <a:spLocks noGrp="1"/>
          </p:cNvSpPr>
          <p:nvPr>
            <p:ph type="body" idx="2"/>
          </p:nvPr>
        </p:nvSpPr>
        <p:spPr>
          <a:xfrm>
            <a:off x="496578" y="1849581"/>
            <a:ext cx="11092172" cy="4398433"/>
          </a:xfrm>
          <a:prstGeom prst="rect">
            <a:avLst/>
          </a:prstGeom>
          <a:noFill/>
          <a:ln>
            <a:noFill/>
          </a:ln>
        </p:spPr>
        <p:txBody>
          <a:bodyPr spcFirstLastPara="1" wrap="square" lIns="50800" tIns="50800" rIns="50800" bIns="50800" anchor="t" anchorCtr="0">
            <a:normAutofit/>
          </a:bodyPr>
          <a:lstStyle/>
          <a:p>
            <a:pPr marL="0" indent="0">
              <a:lnSpc>
                <a:spcPct val="200000"/>
              </a:lnSpc>
              <a:spcBef>
                <a:spcPts val="1200"/>
              </a:spcBef>
              <a:spcAft>
                <a:spcPts val="1200"/>
              </a:spcAft>
              <a:buNone/>
            </a:pPr>
            <a:r>
              <a:rPr lang="en-US" sz="2800" dirty="0">
                <a:solidFill>
                  <a:srgbClr val="000000"/>
                </a:solidFill>
              </a:rPr>
              <a:t> </a:t>
            </a:r>
            <a:r>
              <a:rPr lang="en-US" sz="2800" dirty="0"/>
              <a:t>🧭 Career Navigator job description</a:t>
            </a:r>
            <a:br>
              <a:rPr lang="en-US" sz="2800" dirty="0"/>
            </a:br>
            <a:r>
              <a:rPr lang="en-US" sz="2800" dirty="0"/>
              <a:t> 📅 Extended contract (20 additional days)</a:t>
            </a:r>
            <a:br>
              <a:rPr lang="en-US" sz="2800" dirty="0"/>
            </a:br>
            <a:r>
              <a:rPr lang="en-US" sz="2800" dirty="0"/>
              <a:t> 🔄 Seasonal workflow</a:t>
            </a:r>
            <a:br>
              <a:rPr lang="en-US" sz="2800" dirty="0"/>
            </a:br>
            <a:r>
              <a:rPr lang="en-US" sz="2800" dirty="0"/>
              <a:t> 🗓️ A typical week in action</a:t>
            </a:r>
          </a:p>
          <a:p>
            <a:pPr marL="0" lvl="0" indent="0" algn="l" rtl="0">
              <a:lnSpc>
                <a:spcPct val="200000"/>
              </a:lnSpc>
              <a:spcBef>
                <a:spcPts val="1200"/>
              </a:spcBef>
              <a:spcAft>
                <a:spcPts val="1200"/>
              </a:spcAft>
              <a:buNone/>
            </a:pPr>
            <a:endParaRPr sz="3750" dirty="0">
              <a:solidFill>
                <a:schemeClr val="bg2"/>
              </a:solidFill>
            </a:endParaRPr>
          </a:p>
        </p:txBody>
      </p:sp>
      <p:pic>
        <p:nvPicPr>
          <p:cNvPr id="265" name="Google Shape;265;p11" title="Screenshot 2026-03-22 at 12.59.13 PM.png"/>
          <p:cNvPicPr preferRelativeResize="0"/>
          <p:nvPr/>
        </p:nvPicPr>
        <p:blipFill>
          <a:blip r:embed="rId3">
            <a:alphaModFix amt="37000"/>
          </a:blip>
          <a:stretch>
            <a:fillRect/>
          </a:stretch>
        </p:blipFill>
        <p:spPr>
          <a:xfrm>
            <a:off x="8307325" y="2050175"/>
            <a:ext cx="3730500" cy="3335700"/>
          </a:xfrm>
          <a:prstGeom prst="roundRect">
            <a:avLst>
              <a:gd name="adj" fmla="val 16667"/>
            </a:avLst>
          </a:prstGeom>
          <a:noFill/>
          <a:ln>
            <a:noFill/>
          </a:ln>
        </p:spPr>
      </p:pic>
    </p:spTree>
    <p:extLst>
      <p:ext uri="{BB962C8B-B14F-4D97-AF65-F5344CB8AC3E}">
        <p14:creationId xmlns:p14="http://schemas.microsoft.com/office/powerpoint/2010/main" val="3848763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1"/>
          <p:cNvSpPr txBox="1">
            <a:spLocks noGrp="1"/>
          </p:cNvSpPr>
          <p:nvPr>
            <p:ph type="title"/>
          </p:nvPr>
        </p:nvSpPr>
        <p:spPr>
          <a:xfrm>
            <a:off x="442383" y="504279"/>
            <a:ext cx="3147483" cy="717550"/>
          </a:xfrm>
          <a:prstGeom prst="rect">
            <a:avLst/>
          </a:prstGeom>
          <a:noFill/>
          <a:ln>
            <a:noFill/>
          </a:ln>
        </p:spPr>
        <p:txBody>
          <a:bodyPr spcFirstLastPara="1" wrap="square" lIns="0" tIns="0" rIns="0" bIns="0" anchor="t" anchorCtr="0">
            <a:noAutofit/>
          </a:bodyPr>
          <a:lstStyle/>
          <a:p>
            <a:pPr marL="0" marR="0" lvl="0" indent="0" rtl="0">
              <a:lnSpc>
                <a:spcPts val="4500"/>
              </a:lnSpc>
              <a:spcBef>
                <a:spcPts val="0"/>
              </a:spcBef>
              <a:spcAft>
                <a:spcPts val="0"/>
              </a:spcAft>
              <a:buClr>
                <a:srgbClr val="FFFFFF"/>
              </a:buClr>
              <a:buSzPts val="4800"/>
              <a:buFont typeface="Arial"/>
              <a:buNone/>
            </a:pPr>
            <a:r>
              <a:rPr lang="en-US" b="0" i="0" u="none" strike="noStrike" cap="none" dirty="0">
                <a:solidFill>
                  <a:schemeClr val="bg2"/>
                </a:solidFill>
                <a:latin typeface="Prody Demi Bold" panose="00000700000000000000" pitchFamily="50" charset="0"/>
                <a:sym typeface="Arial"/>
              </a:rPr>
              <a:t>Where are you in the process of building your internship program?</a:t>
            </a:r>
            <a:endParaRPr b="0" i="1" u="none" strike="noStrike" cap="none" dirty="0">
              <a:solidFill>
                <a:schemeClr val="bg2"/>
              </a:solidFill>
              <a:latin typeface="Prody Demi Bold" panose="00000700000000000000" pitchFamily="50" charset="0"/>
              <a:sym typeface="Arial"/>
            </a:endParaRPr>
          </a:p>
        </p:txBody>
      </p:sp>
      <p:sp>
        <p:nvSpPr>
          <p:cNvPr id="151" name="Google Shape;151;p1"/>
          <p:cNvSpPr txBox="1"/>
          <p:nvPr/>
        </p:nvSpPr>
        <p:spPr>
          <a:xfrm>
            <a:off x="1694576" y="1673503"/>
            <a:ext cx="12192000" cy="7419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4800"/>
              <a:buFont typeface="Arial"/>
              <a:buNone/>
            </a:pPr>
            <a:r>
              <a:rPr lang="en-US" sz="4800" b="1" i="0" u="none" strike="noStrike" cap="none" dirty="0">
                <a:solidFill>
                  <a:schemeClr val="tx1"/>
                </a:solidFill>
                <a:latin typeface="Basier Square Medium" panose="00000600000000000000" pitchFamily="50" charset="0"/>
                <a:sym typeface="Arial"/>
              </a:rPr>
              <a:t>Brainstorming</a:t>
            </a:r>
            <a:endParaRPr sz="4800" b="1" i="1" u="none" strike="noStrike" cap="none" dirty="0">
              <a:solidFill>
                <a:schemeClr val="tx1"/>
              </a:solidFill>
              <a:latin typeface="Basier Square Medium" panose="00000600000000000000" pitchFamily="50" charset="0"/>
              <a:sym typeface="Arial"/>
            </a:endParaRPr>
          </a:p>
        </p:txBody>
      </p:sp>
      <p:sp>
        <p:nvSpPr>
          <p:cNvPr id="152" name="Google Shape;152;p1"/>
          <p:cNvSpPr txBox="1"/>
          <p:nvPr/>
        </p:nvSpPr>
        <p:spPr>
          <a:xfrm>
            <a:off x="1694576" y="3528991"/>
            <a:ext cx="12192000" cy="741992"/>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4800"/>
              <a:buFont typeface="Arial"/>
              <a:buNone/>
            </a:pPr>
            <a:r>
              <a:rPr lang="en-US" sz="4800" b="1" i="0" u="none" strike="noStrike" cap="none" dirty="0">
                <a:solidFill>
                  <a:schemeClr val="tx1"/>
                </a:solidFill>
                <a:latin typeface="Basier Square Medium" panose="00000600000000000000" pitchFamily="50" charset="0"/>
                <a:sym typeface="Arial"/>
              </a:rPr>
              <a:t>Scaling</a:t>
            </a:r>
            <a:endParaRPr sz="4800" b="1" i="1" u="none" strike="noStrike" cap="none" dirty="0">
              <a:solidFill>
                <a:schemeClr val="tx1"/>
              </a:solidFill>
              <a:latin typeface="Basier Square Medium" panose="00000600000000000000" pitchFamily="50" charset="0"/>
              <a:sym typeface="Arial"/>
            </a:endParaRPr>
          </a:p>
        </p:txBody>
      </p:sp>
      <p:sp>
        <p:nvSpPr>
          <p:cNvPr id="153" name="Google Shape;153;p1"/>
          <p:cNvSpPr txBox="1"/>
          <p:nvPr/>
        </p:nvSpPr>
        <p:spPr>
          <a:xfrm>
            <a:off x="1694577" y="2601201"/>
            <a:ext cx="12192000" cy="741992"/>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FFFF"/>
              </a:buClr>
              <a:buSzPts val="4800"/>
              <a:buFont typeface="Arial"/>
              <a:buNone/>
            </a:pPr>
            <a:r>
              <a:rPr lang="en-US" sz="4800" b="1" i="0" u="none" strike="noStrike" cap="none" dirty="0">
                <a:solidFill>
                  <a:schemeClr val="tx1"/>
                </a:solidFill>
                <a:latin typeface="Basier Square Medium" panose="00000600000000000000" pitchFamily="50" charset="0"/>
                <a:sym typeface="Arial"/>
              </a:rPr>
              <a:t>Launching</a:t>
            </a:r>
            <a:endParaRPr sz="4800" b="1" i="1" u="none" strike="noStrike" cap="none" dirty="0">
              <a:solidFill>
                <a:schemeClr val="tx1"/>
              </a:solidFill>
              <a:latin typeface="Basier Square Medium" panose="00000600000000000000" pitchFamily="50" charset="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cf9206f109_1_1"/>
          <p:cNvSpPr txBox="1">
            <a:spLocks noGrp="1"/>
          </p:cNvSpPr>
          <p:nvPr>
            <p:ph type="title"/>
          </p:nvPr>
        </p:nvSpPr>
        <p:spPr>
          <a:xfrm>
            <a:off x="603300" y="493776"/>
            <a:ext cx="10985400" cy="5586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chemeClr val="lt1"/>
              </a:buClr>
              <a:buSzPct val="100000"/>
              <a:buFont typeface="Arial"/>
              <a:buNone/>
            </a:pPr>
            <a:r>
              <a:rPr lang="en-US" dirty="0">
                <a:latin typeface="Prody Demi Bold" panose="00000700000000000000" pitchFamily="50" charset="0"/>
              </a:rPr>
              <a:t>Network53 internship program structure</a:t>
            </a:r>
            <a:endParaRPr dirty="0">
              <a:latin typeface="Prody Demi Bold" panose="00000700000000000000" pitchFamily="50" charset="0"/>
            </a:endParaRPr>
          </a:p>
        </p:txBody>
      </p:sp>
      <p:pic>
        <p:nvPicPr>
          <p:cNvPr id="257" name="Google Shape;257;g3cf9206f109_1_1" title="Screenshot 2026-03-20 at 4.09.44 PM.png"/>
          <p:cNvPicPr preferRelativeResize="0"/>
          <p:nvPr/>
        </p:nvPicPr>
        <p:blipFill>
          <a:blip r:embed="rId3">
            <a:alphaModFix amt="46000"/>
          </a:blip>
          <a:stretch>
            <a:fillRect/>
          </a:stretch>
        </p:blipFill>
        <p:spPr>
          <a:xfrm>
            <a:off x="7298400" y="1913675"/>
            <a:ext cx="4290300" cy="3156300"/>
          </a:xfrm>
          <a:prstGeom prst="roundRect">
            <a:avLst>
              <a:gd name="adj" fmla="val 16667"/>
            </a:avLst>
          </a:prstGeom>
          <a:noFill/>
          <a:ln>
            <a:noFill/>
          </a:ln>
        </p:spPr>
      </p:pic>
      <p:sp>
        <p:nvSpPr>
          <p:cNvPr id="258" name="Google Shape;258;g3cf9206f109_1_1"/>
          <p:cNvSpPr txBox="1">
            <a:spLocks noGrp="1"/>
          </p:cNvSpPr>
          <p:nvPr>
            <p:ph type="body" idx="2"/>
          </p:nvPr>
        </p:nvSpPr>
        <p:spPr>
          <a:xfrm>
            <a:off x="270750" y="1489676"/>
            <a:ext cx="11650500" cy="5463300"/>
          </a:xfrm>
          <a:prstGeom prst="rect">
            <a:avLst/>
          </a:prstGeom>
          <a:noFill/>
          <a:ln>
            <a:noFill/>
          </a:ln>
        </p:spPr>
        <p:txBody>
          <a:bodyPr spcFirstLastPara="1" wrap="square" lIns="50800" tIns="50800" rIns="50800" bIns="50800" anchor="t" anchorCtr="0">
            <a:normAutofit/>
          </a:bodyPr>
          <a:lstStyle/>
          <a:p>
            <a:pPr marL="41148" indent="0">
              <a:buNone/>
            </a:pPr>
            <a:r>
              <a:rPr lang="en-US" dirty="0"/>
              <a:t>🚀 Year-long immersive experience (two class periods)</a:t>
            </a:r>
          </a:p>
          <a:p>
            <a:pPr marL="41148" indent="0">
              <a:buNone/>
            </a:pPr>
            <a:r>
              <a:rPr lang="en-US" dirty="0"/>
              <a:t>🕒 Flexibility: 4-6 hours per week</a:t>
            </a:r>
          </a:p>
          <a:p>
            <a:pPr marL="41148" indent="0">
              <a:buNone/>
            </a:pPr>
            <a:r>
              <a:rPr lang="en-US" dirty="0"/>
              <a:t>📝 Application, interview, and placement</a:t>
            </a:r>
          </a:p>
          <a:p>
            <a:pPr marL="41148" indent="0">
              <a:buNone/>
            </a:pPr>
            <a:r>
              <a:rPr lang="en-US" dirty="0"/>
              <a:t>🤝 Onboarding</a:t>
            </a:r>
          </a:p>
          <a:p>
            <a:pPr marL="41148" indent="0">
              <a:buNone/>
            </a:pPr>
            <a:r>
              <a:rPr lang="en-US" dirty="0"/>
              <a:t>📅 Weekly seminar &amp; hour logs </a:t>
            </a:r>
          </a:p>
          <a:p>
            <a:pPr marL="41148" indent="0">
              <a:buNone/>
            </a:pPr>
            <a:r>
              <a:rPr lang="en-US" dirty="0"/>
              <a:t>📝 Monthly communication</a:t>
            </a:r>
          </a:p>
          <a:p>
            <a:pPr marL="41148" indent="0">
              <a:buNone/>
            </a:pPr>
            <a:r>
              <a:rPr lang="en-US" dirty="0"/>
              <a:t>🎤 Capstone presentation: Showcasing learning and impact</a:t>
            </a:r>
          </a:p>
          <a:p>
            <a:pPr marL="41148" indent="0">
              <a:buNone/>
            </a:pPr>
            <a:r>
              <a:rPr lang="en-US" dirty="0"/>
              <a:t>🎓 MVA, Dual Credit, and A+ hours</a:t>
            </a:r>
          </a:p>
          <a:p>
            <a:pPr marL="304800" lvl="0" indent="-117348" algn="l" rtl="0">
              <a:lnSpc>
                <a:spcPct val="90000"/>
              </a:lnSpc>
              <a:spcBef>
                <a:spcPts val="0"/>
              </a:spcBef>
              <a:spcAft>
                <a:spcPts val="0"/>
              </a:spcAft>
              <a:buClr>
                <a:schemeClr val="dk2"/>
              </a:buClr>
              <a:buSzPct val="123000"/>
              <a:buFont typeface="Arial"/>
              <a:buNone/>
            </a:pPr>
            <a:endParaRPr dirty="0"/>
          </a:p>
          <a:p>
            <a:pPr marL="304800" lvl="0" indent="-117348" algn="l" rtl="0">
              <a:lnSpc>
                <a:spcPct val="90000"/>
              </a:lnSpc>
              <a:spcBef>
                <a:spcPts val="0"/>
              </a:spcBef>
              <a:spcAft>
                <a:spcPts val="0"/>
              </a:spcAft>
              <a:buClr>
                <a:schemeClr val="dk2"/>
              </a:buClr>
              <a:buSzPct val="123000"/>
              <a:buFont typeface="Arial"/>
              <a:buNone/>
            </a:pPr>
            <a:endParaRPr dirty="0"/>
          </a:p>
        </p:txBody>
      </p:sp>
    </p:spTree>
    <p:extLst>
      <p:ext uri="{BB962C8B-B14F-4D97-AF65-F5344CB8AC3E}">
        <p14:creationId xmlns:p14="http://schemas.microsoft.com/office/powerpoint/2010/main" val="378282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cf9206f109_1_8"/>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Community partnerships</a:t>
            </a:r>
            <a:endParaRPr dirty="0">
              <a:latin typeface="Prody Demi Bold" panose="00000700000000000000" pitchFamily="50" charset="0"/>
            </a:endParaRPr>
          </a:p>
        </p:txBody>
      </p:sp>
      <p:sp>
        <p:nvSpPr>
          <p:cNvPr id="272" name="Google Shape;272;g3cf9206f109_1_8"/>
          <p:cNvSpPr txBox="1">
            <a:spLocks noGrp="1"/>
          </p:cNvSpPr>
          <p:nvPr>
            <p:ph type="sldNum" idx="12"/>
          </p:nvPr>
        </p:nvSpPr>
        <p:spPr>
          <a:xfrm>
            <a:off x="6000750" y="6486708"/>
            <a:ext cx="227700" cy="241200"/>
          </a:xfrm>
          <a:prstGeom prst="rect">
            <a:avLst/>
          </a:prstGeom>
        </p:spPr>
        <p:txBody>
          <a:bodyPr spcFirstLastPara="1" wrap="square" lIns="50800" tIns="50800" rIns="50800" bIns="50800" anchor="b" anchorCtr="0">
            <a:spAutoFit/>
          </a:bodyPr>
          <a:lstStyle/>
          <a:p>
            <a:pPr marL="0" lvl="0" indent="0" algn="ctr" rtl="0">
              <a:spcBef>
                <a:spcPts val="0"/>
              </a:spcBef>
              <a:spcAft>
                <a:spcPts val="0"/>
              </a:spcAft>
              <a:buClr>
                <a:srgbClr val="000000"/>
              </a:buClr>
              <a:buSzPts val="900"/>
              <a:buFont typeface="Helvetica Neue"/>
              <a:buNone/>
            </a:pPr>
            <a:fld id="{00000000-1234-1234-1234-123412341234}" type="slidenum">
              <a:rPr lang="en-US"/>
              <a:t>21</a:t>
            </a:fld>
            <a:endParaRPr/>
          </a:p>
        </p:txBody>
      </p:sp>
      <p:graphicFrame>
        <p:nvGraphicFramePr>
          <p:cNvPr id="273" name="Google Shape;273;g3cf9206f109_1_8"/>
          <p:cNvGraphicFramePr/>
          <p:nvPr>
            <p:extLst>
              <p:ext uri="{D42A27DB-BD31-4B8C-83A1-F6EECF244321}">
                <p14:modId xmlns:p14="http://schemas.microsoft.com/office/powerpoint/2010/main" val="627109606"/>
              </p:ext>
            </p:extLst>
          </p:nvPr>
        </p:nvGraphicFramePr>
        <p:xfrm>
          <a:off x="298450" y="1749800"/>
          <a:ext cx="11595000" cy="4777825"/>
        </p:xfrm>
        <a:graphic>
          <a:graphicData uri="http://schemas.openxmlformats.org/drawingml/2006/table">
            <a:tbl>
              <a:tblPr>
                <a:noFill/>
                <a:tableStyleId>{AE06DE50-C41B-42A3-94B2-FB71458BB8C0}</a:tableStyleId>
              </a:tblPr>
              <a:tblGrid>
                <a:gridCol w="3865000">
                  <a:extLst>
                    <a:ext uri="{9D8B030D-6E8A-4147-A177-3AD203B41FA5}">
                      <a16:colId xmlns:a16="http://schemas.microsoft.com/office/drawing/2014/main" val="20000"/>
                    </a:ext>
                  </a:extLst>
                </a:gridCol>
                <a:gridCol w="3865000">
                  <a:extLst>
                    <a:ext uri="{9D8B030D-6E8A-4147-A177-3AD203B41FA5}">
                      <a16:colId xmlns:a16="http://schemas.microsoft.com/office/drawing/2014/main" val="20001"/>
                    </a:ext>
                  </a:extLst>
                </a:gridCol>
                <a:gridCol w="3865000">
                  <a:extLst>
                    <a:ext uri="{9D8B030D-6E8A-4147-A177-3AD203B41FA5}">
                      <a16:colId xmlns:a16="http://schemas.microsoft.com/office/drawing/2014/main" val="20002"/>
                    </a:ext>
                  </a:extLst>
                </a:gridCol>
              </a:tblGrid>
              <a:tr h="1422625">
                <a:tc>
                  <a:txBody>
                    <a:bodyPr/>
                    <a:lstStyle/>
                    <a:p>
                      <a:pPr marL="0" lvl="0" indent="0" algn="ctr" rtl="0">
                        <a:spcBef>
                          <a:spcPts val="0"/>
                        </a:spcBef>
                        <a:spcAft>
                          <a:spcPts val="0"/>
                        </a:spcAft>
                        <a:buNone/>
                      </a:pPr>
                      <a:r>
                        <a:rPr lang="en-US" sz="2000" b="1" i="0" dirty="0">
                          <a:solidFill>
                            <a:schemeClr val="bg2"/>
                          </a:solidFill>
                          <a:latin typeface="Basier Square Medium" panose="00000600000000000000" pitchFamily="50" charset="0"/>
                        </a:rPr>
                        <a:t>Finding opportunities</a:t>
                      </a:r>
                      <a:endParaRPr lang="en-US" sz="2000" i="0" dirty="0">
                        <a:solidFill>
                          <a:schemeClr val="bg2"/>
                        </a:solidFill>
                        <a:latin typeface="Basier Square Medium" panose="00000600000000000000" pitchFamily="50" charset="0"/>
                      </a:endParaRPr>
                    </a:p>
                  </a:txBody>
                  <a:tcPr marL="91425" marR="91425" marT="91425" marB="91425" anchor="ctr">
                    <a:solidFill>
                      <a:schemeClr val="accent1">
                        <a:lumMod val="20000"/>
                        <a:lumOff val="80000"/>
                      </a:schemeClr>
                    </a:solidFill>
                  </a:tcPr>
                </a:tc>
                <a:tc>
                  <a:txBody>
                    <a:bodyPr/>
                    <a:lstStyle/>
                    <a:p>
                      <a:pPr marL="0" lvl="0" indent="0" algn="ctr" rtl="0">
                        <a:spcBef>
                          <a:spcPts val="0"/>
                        </a:spcBef>
                        <a:spcAft>
                          <a:spcPts val="0"/>
                        </a:spcAft>
                        <a:buNone/>
                      </a:pPr>
                      <a:r>
                        <a:rPr lang="en-US" sz="2000" b="1" i="0" dirty="0">
                          <a:solidFill>
                            <a:schemeClr val="bg2"/>
                          </a:solidFill>
                          <a:latin typeface="Basier Square Medium" panose="00000600000000000000" pitchFamily="50" charset="0"/>
                        </a:rPr>
                        <a:t>Onboarding and preparation</a:t>
                      </a:r>
                      <a:endParaRPr lang="en-US" sz="2000" i="0" dirty="0">
                        <a:solidFill>
                          <a:schemeClr val="bg2"/>
                        </a:solidFill>
                        <a:latin typeface="Basier Square Medium" panose="00000600000000000000" pitchFamily="50" charset="0"/>
                      </a:endParaRPr>
                    </a:p>
                  </a:txBody>
                  <a:tcPr marL="91425" marR="91425" marT="91425" marB="91425" anchor="ctr">
                    <a:solidFill>
                      <a:schemeClr val="accent2">
                        <a:lumMod val="20000"/>
                        <a:lumOff val="80000"/>
                      </a:schemeClr>
                    </a:solidFill>
                  </a:tcPr>
                </a:tc>
                <a:tc>
                  <a:txBody>
                    <a:bodyPr/>
                    <a:lstStyle/>
                    <a:p>
                      <a:pPr marL="0" lvl="0" indent="0" algn="ctr" rtl="0">
                        <a:lnSpc>
                          <a:spcPct val="115000"/>
                        </a:lnSpc>
                        <a:spcBef>
                          <a:spcPts val="1400"/>
                        </a:spcBef>
                        <a:spcAft>
                          <a:spcPts val="0"/>
                        </a:spcAft>
                        <a:buNone/>
                      </a:pPr>
                      <a:endParaRPr lang="en-US" sz="2000" b="1" i="0" dirty="0">
                        <a:solidFill>
                          <a:schemeClr val="bg2"/>
                        </a:solidFill>
                        <a:latin typeface="Basier Square Medium" panose="00000600000000000000" pitchFamily="50" charset="0"/>
                      </a:endParaRPr>
                    </a:p>
                    <a:p>
                      <a:pPr marL="0" lvl="0" indent="0" algn="ctr" rtl="0">
                        <a:lnSpc>
                          <a:spcPct val="115000"/>
                        </a:lnSpc>
                        <a:spcBef>
                          <a:spcPts val="0"/>
                        </a:spcBef>
                        <a:spcAft>
                          <a:spcPts val="0"/>
                        </a:spcAft>
                        <a:buNone/>
                      </a:pPr>
                      <a:r>
                        <a:rPr lang="en-US" sz="2000" b="1" i="0" dirty="0">
                          <a:solidFill>
                            <a:schemeClr val="bg2"/>
                          </a:solidFill>
                          <a:latin typeface="Basier Square Medium" panose="00000600000000000000" pitchFamily="50" charset="0"/>
                        </a:rPr>
                        <a:t>Monitoring and feedback</a:t>
                      </a:r>
                    </a:p>
                    <a:p>
                      <a:pPr marL="0" lvl="0" indent="0" algn="ctr" rtl="0">
                        <a:spcBef>
                          <a:spcPts val="400"/>
                        </a:spcBef>
                        <a:spcAft>
                          <a:spcPts val="0"/>
                        </a:spcAft>
                        <a:buNone/>
                      </a:pPr>
                      <a:endParaRPr lang="en-US" sz="2000" i="0" dirty="0">
                        <a:solidFill>
                          <a:schemeClr val="bg2"/>
                        </a:solidFill>
                        <a:latin typeface="Basier Square Medium" panose="00000600000000000000" pitchFamily="50" charset="0"/>
                      </a:endParaRPr>
                    </a:p>
                  </a:txBody>
                  <a:tcPr marL="91425" marR="91425" marT="91425" marB="91425" anchor="ctr">
                    <a:solidFill>
                      <a:schemeClr val="bg1">
                        <a:lumMod val="95000"/>
                      </a:schemeClr>
                    </a:solidFill>
                  </a:tcPr>
                </a:tc>
                <a:extLst>
                  <a:ext uri="{0D108BD9-81ED-4DB2-BD59-A6C34878D82A}">
                    <a16:rowId xmlns:a16="http://schemas.microsoft.com/office/drawing/2014/main" val="10000"/>
                  </a:ext>
                </a:extLst>
              </a:tr>
              <a:tr h="3355200">
                <a:tc>
                  <a:txBody>
                    <a:bodyPr/>
                    <a:lstStyle/>
                    <a:p>
                      <a:pPr marL="66548" lvl="0" indent="0" algn="l" rtl="0">
                        <a:lnSpc>
                          <a:spcPct val="200000"/>
                        </a:lnSpc>
                        <a:spcBef>
                          <a:spcPts val="2250"/>
                        </a:spcBef>
                        <a:spcAft>
                          <a:spcPts val="0"/>
                        </a:spcAft>
                        <a:buClr>
                          <a:schemeClr val="dk2"/>
                        </a:buClr>
                        <a:buSzPts val="2552"/>
                        <a:buNone/>
                      </a:pPr>
                      <a:r>
                        <a:rPr lang="en-US" sz="2000" dirty="0">
                          <a:solidFill>
                            <a:schemeClr val="bg2"/>
                          </a:solidFill>
                          <a:latin typeface="Basier Square" panose="00000500000000000000" pitchFamily="50" charset="0"/>
                        </a:rPr>
                        <a:t>Chamber of commerce</a:t>
                      </a:r>
                    </a:p>
                    <a:p>
                      <a:pPr marL="66548" lvl="0" indent="0" algn="l" rtl="0">
                        <a:lnSpc>
                          <a:spcPct val="200000"/>
                        </a:lnSpc>
                        <a:spcBef>
                          <a:spcPts val="0"/>
                        </a:spcBef>
                        <a:spcAft>
                          <a:spcPts val="0"/>
                        </a:spcAft>
                        <a:buClr>
                          <a:schemeClr val="dk2"/>
                        </a:buClr>
                        <a:buSzPts val="2552"/>
                        <a:buNone/>
                      </a:pPr>
                      <a:r>
                        <a:rPr lang="en-US" sz="2000" dirty="0">
                          <a:solidFill>
                            <a:schemeClr val="bg2"/>
                          </a:solidFill>
                          <a:latin typeface="Basier Square" panose="00000500000000000000" pitchFamily="50" charset="0"/>
                        </a:rPr>
                        <a:t>Networking events </a:t>
                      </a:r>
                    </a:p>
                    <a:p>
                      <a:pPr marL="66548" lvl="0" indent="0" algn="l" rtl="0">
                        <a:lnSpc>
                          <a:spcPct val="200000"/>
                        </a:lnSpc>
                        <a:spcBef>
                          <a:spcPts val="0"/>
                        </a:spcBef>
                        <a:spcAft>
                          <a:spcPts val="0"/>
                        </a:spcAft>
                        <a:buClr>
                          <a:schemeClr val="dk2"/>
                        </a:buClr>
                        <a:buSzPts val="2552"/>
                        <a:buNone/>
                      </a:pPr>
                      <a:r>
                        <a:rPr lang="en-US" sz="2000" dirty="0">
                          <a:solidFill>
                            <a:schemeClr val="bg2"/>
                          </a:solidFill>
                          <a:latin typeface="Basier Square" panose="00000500000000000000" pitchFamily="50" charset="0"/>
                        </a:rPr>
                        <a:t>Student/personal contacts</a:t>
                      </a:r>
                    </a:p>
                  </a:txBody>
                  <a:tcPr marL="91425" marR="91425" marT="91425" marB="91425">
                    <a:solidFill>
                      <a:schemeClr val="accent1">
                        <a:lumMod val="20000"/>
                        <a:lumOff val="80000"/>
                      </a:schemeClr>
                    </a:solidFill>
                  </a:tcPr>
                </a:tc>
                <a:tc>
                  <a:txBody>
                    <a:bodyPr/>
                    <a:lstStyle/>
                    <a:p>
                      <a:pPr marL="66548" lvl="0" indent="0" algn="l" rtl="0">
                        <a:lnSpc>
                          <a:spcPct val="200000"/>
                        </a:lnSpc>
                        <a:spcBef>
                          <a:spcPts val="2250"/>
                        </a:spcBef>
                        <a:spcAft>
                          <a:spcPts val="0"/>
                        </a:spcAft>
                        <a:buClr>
                          <a:schemeClr val="dk2"/>
                        </a:buClr>
                        <a:buSzPts val="2552"/>
                        <a:buNone/>
                      </a:pPr>
                      <a:r>
                        <a:rPr lang="en-US" sz="2000" dirty="0">
                          <a:solidFill>
                            <a:schemeClr val="bg2"/>
                          </a:solidFill>
                          <a:latin typeface="Basier Square" panose="00000500000000000000" pitchFamily="50" charset="0"/>
                        </a:rPr>
                        <a:t>Background checks</a:t>
                      </a:r>
                    </a:p>
                    <a:p>
                      <a:pPr marL="66548" lvl="0" indent="0" algn="l" rtl="0">
                        <a:lnSpc>
                          <a:spcPct val="200000"/>
                        </a:lnSpc>
                        <a:spcBef>
                          <a:spcPts val="0"/>
                        </a:spcBef>
                        <a:spcAft>
                          <a:spcPts val="0"/>
                        </a:spcAft>
                        <a:buClr>
                          <a:schemeClr val="dk2"/>
                        </a:buClr>
                        <a:buSzPts val="2552"/>
                        <a:buNone/>
                      </a:pPr>
                      <a:r>
                        <a:rPr lang="en-US" sz="2000" dirty="0">
                          <a:solidFill>
                            <a:schemeClr val="bg2"/>
                          </a:solidFill>
                          <a:latin typeface="Basier Square" panose="00000500000000000000" pitchFamily="50" charset="0"/>
                        </a:rPr>
                        <a:t>Liability coverage</a:t>
                      </a:r>
                    </a:p>
                    <a:p>
                      <a:pPr marL="66548" lvl="0" indent="0" algn="l" rtl="0">
                        <a:lnSpc>
                          <a:spcPct val="200000"/>
                        </a:lnSpc>
                        <a:spcBef>
                          <a:spcPts val="0"/>
                        </a:spcBef>
                        <a:spcAft>
                          <a:spcPts val="0"/>
                        </a:spcAft>
                        <a:buClr>
                          <a:schemeClr val="dk2"/>
                        </a:buClr>
                        <a:buSzPts val="2552"/>
                        <a:buNone/>
                      </a:pPr>
                      <a:r>
                        <a:rPr lang="en-US" sz="2000" dirty="0">
                          <a:solidFill>
                            <a:schemeClr val="bg2"/>
                          </a:solidFill>
                          <a:latin typeface="Basier Square" panose="00000500000000000000" pitchFamily="50" charset="0"/>
                        </a:rPr>
                        <a:t>Safety guidelines</a:t>
                      </a:r>
                    </a:p>
                    <a:p>
                      <a:pPr marL="66548" lvl="0" indent="0" algn="l" rtl="0">
                        <a:lnSpc>
                          <a:spcPct val="200000"/>
                        </a:lnSpc>
                        <a:spcBef>
                          <a:spcPts val="0"/>
                        </a:spcBef>
                        <a:spcAft>
                          <a:spcPts val="0"/>
                        </a:spcAft>
                        <a:buClr>
                          <a:schemeClr val="dk2"/>
                        </a:buClr>
                        <a:buSzPts val="2552"/>
                        <a:buNone/>
                      </a:pPr>
                      <a:r>
                        <a:rPr lang="en-US" sz="2000" dirty="0">
                          <a:solidFill>
                            <a:schemeClr val="bg2"/>
                          </a:solidFill>
                          <a:latin typeface="Basier Square" panose="00000500000000000000" pitchFamily="50" charset="0"/>
                        </a:rPr>
                        <a:t>Internship checklist</a:t>
                      </a:r>
                    </a:p>
                    <a:p>
                      <a:pPr marL="0" lvl="0" indent="0" algn="l" rtl="0">
                        <a:spcBef>
                          <a:spcPts val="0"/>
                        </a:spcBef>
                        <a:spcAft>
                          <a:spcPts val="0"/>
                        </a:spcAft>
                        <a:buNone/>
                      </a:pPr>
                      <a:endParaRPr lang="en-US" sz="2000" dirty="0">
                        <a:solidFill>
                          <a:schemeClr val="bg2"/>
                        </a:solidFill>
                        <a:latin typeface="Basier Square" panose="00000500000000000000" pitchFamily="50" charset="0"/>
                      </a:endParaRPr>
                    </a:p>
                  </a:txBody>
                  <a:tcPr marL="91425" marR="91425" marT="91425" marB="91425">
                    <a:solidFill>
                      <a:schemeClr val="accent2">
                        <a:lumMod val="20000"/>
                        <a:lumOff val="80000"/>
                      </a:schemeClr>
                    </a:solidFill>
                  </a:tcPr>
                </a:tc>
                <a:tc>
                  <a:txBody>
                    <a:bodyPr/>
                    <a:lstStyle/>
                    <a:p>
                      <a:pPr marL="66548" lvl="0" indent="0" algn="l" rtl="0">
                        <a:lnSpc>
                          <a:spcPct val="200000"/>
                        </a:lnSpc>
                        <a:spcBef>
                          <a:spcPts val="2250"/>
                        </a:spcBef>
                        <a:spcAft>
                          <a:spcPts val="0"/>
                        </a:spcAft>
                        <a:buClr>
                          <a:schemeClr val="dk2"/>
                        </a:buClr>
                        <a:buSzPts val="2552"/>
                        <a:buNone/>
                      </a:pPr>
                      <a:r>
                        <a:rPr lang="en-US" sz="2000" dirty="0">
                          <a:solidFill>
                            <a:schemeClr val="bg2"/>
                          </a:solidFill>
                          <a:latin typeface="Basier Square" panose="00000500000000000000" pitchFamily="50" charset="0"/>
                        </a:rPr>
                        <a:t>Site visits</a:t>
                      </a:r>
                    </a:p>
                    <a:p>
                      <a:pPr marL="66548" lvl="0" indent="0" algn="l" rtl="0">
                        <a:lnSpc>
                          <a:spcPct val="200000"/>
                        </a:lnSpc>
                        <a:spcBef>
                          <a:spcPts val="0"/>
                        </a:spcBef>
                        <a:spcAft>
                          <a:spcPts val="0"/>
                        </a:spcAft>
                        <a:buClr>
                          <a:schemeClr val="dk2"/>
                        </a:buClr>
                        <a:buSzPts val="2552"/>
                        <a:buNone/>
                      </a:pPr>
                      <a:r>
                        <a:rPr lang="en-US" sz="2000" dirty="0">
                          <a:solidFill>
                            <a:schemeClr val="bg2"/>
                          </a:solidFill>
                          <a:latin typeface="Basier Square" panose="00000500000000000000" pitchFamily="50" charset="0"/>
                        </a:rPr>
                        <a:t>Surveys</a:t>
                      </a:r>
                    </a:p>
                    <a:p>
                      <a:pPr marL="0" lvl="0" indent="0" algn="l" rtl="0">
                        <a:spcBef>
                          <a:spcPts val="0"/>
                        </a:spcBef>
                        <a:spcAft>
                          <a:spcPts val="0"/>
                        </a:spcAft>
                        <a:buNone/>
                      </a:pPr>
                      <a:endParaRPr lang="en-US" sz="2000" dirty="0">
                        <a:solidFill>
                          <a:schemeClr val="bg2"/>
                        </a:solidFill>
                        <a:latin typeface="Basier Square" panose="00000500000000000000" pitchFamily="50" charset="0"/>
                      </a:endParaRPr>
                    </a:p>
                  </a:txBody>
                  <a:tcPr marL="91425" marR="91425" marT="91425" marB="91425">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37404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3cf9206f109_0_17"/>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How we market our program</a:t>
            </a:r>
          </a:p>
        </p:txBody>
      </p:sp>
      <p:sp>
        <p:nvSpPr>
          <p:cNvPr id="280" name="Google Shape;280;g3cf9206f109_0_17"/>
          <p:cNvSpPr txBox="1">
            <a:spLocks noGrp="1"/>
          </p:cNvSpPr>
          <p:nvPr>
            <p:ph type="body" idx="2"/>
          </p:nvPr>
        </p:nvSpPr>
        <p:spPr>
          <a:xfrm>
            <a:off x="338116" y="1746590"/>
            <a:ext cx="10985400" cy="4128000"/>
          </a:xfrm>
          <a:prstGeom prst="rect">
            <a:avLst/>
          </a:prstGeom>
        </p:spPr>
        <p:txBody>
          <a:bodyPr spcFirstLastPara="1" wrap="square" lIns="50800" tIns="50800" rIns="50800" bIns="50800" anchor="t" anchorCtr="0">
            <a:normAutofit/>
          </a:bodyPr>
          <a:lstStyle/>
          <a:p>
            <a:pPr marL="41148" indent="0">
              <a:buNone/>
            </a:pPr>
            <a:r>
              <a:rPr lang="en-US" dirty="0"/>
              <a:t>💬 Word of mouth and personal connections </a:t>
            </a:r>
          </a:p>
          <a:p>
            <a:pPr marL="41148" indent="0">
              <a:buNone/>
            </a:pPr>
            <a:r>
              <a:rPr lang="en-US" dirty="0"/>
              <a:t>🎓 Elective fair and course exploration</a:t>
            </a:r>
          </a:p>
          <a:p>
            <a:pPr marL="41148" indent="0">
              <a:buNone/>
            </a:pPr>
            <a:r>
              <a:rPr lang="en-US" dirty="0"/>
              <a:t>🏫 Off-campus opportunities night</a:t>
            </a:r>
          </a:p>
          <a:p>
            <a:pPr marL="41148" indent="0">
              <a:buNone/>
            </a:pPr>
            <a:r>
              <a:rPr lang="en-US" dirty="0"/>
              <a:t>📱 RWL Instagram page</a:t>
            </a:r>
          </a:p>
          <a:p>
            <a:pPr marL="41148" indent="0">
              <a:buNone/>
            </a:pPr>
            <a:r>
              <a:rPr lang="en-US" dirty="0"/>
              <a:t>🌐 RWL website and resources</a:t>
            </a:r>
          </a:p>
          <a:p>
            <a:pPr marL="0" lvl="0" indent="0" algn="l" rtl="0">
              <a:spcBef>
                <a:spcPts val="2250"/>
              </a:spcBef>
              <a:spcAft>
                <a:spcPts val="0"/>
              </a:spcAft>
              <a:buNone/>
            </a:pPr>
            <a:endParaRPr dirty="0"/>
          </a:p>
        </p:txBody>
      </p:sp>
      <p:pic>
        <p:nvPicPr>
          <p:cNvPr id="281" name="Google Shape;281;g3cf9206f109_0_17" title="Screenshot 2026-03-20 at 3.53.10 PM.png"/>
          <p:cNvPicPr preferRelativeResize="0"/>
          <p:nvPr/>
        </p:nvPicPr>
        <p:blipFill>
          <a:blip r:embed="rId3">
            <a:alphaModFix amt="32000"/>
          </a:blip>
          <a:stretch>
            <a:fillRect/>
          </a:stretch>
        </p:blipFill>
        <p:spPr>
          <a:xfrm>
            <a:off x="6522589" y="2090515"/>
            <a:ext cx="4986884" cy="3440150"/>
          </a:xfrm>
          <a:prstGeom prst="roundRect">
            <a:avLst>
              <a:gd name="adj" fmla="val 16667"/>
            </a:avLst>
          </a:prstGeom>
          <a:noFill/>
          <a:ln>
            <a:noFill/>
          </a:ln>
        </p:spPr>
      </p:pic>
    </p:spTree>
    <p:extLst>
      <p:ext uri="{BB962C8B-B14F-4D97-AF65-F5344CB8AC3E}">
        <p14:creationId xmlns:p14="http://schemas.microsoft.com/office/powerpoint/2010/main" val="463534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3cf9206f109_0_1"/>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Program growth</a:t>
            </a:r>
            <a:endParaRPr dirty="0">
              <a:latin typeface="Prody Demi Bold" panose="00000700000000000000" pitchFamily="50" charset="0"/>
            </a:endParaRPr>
          </a:p>
        </p:txBody>
      </p:sp>
      <p:pic>
        <p:nvPicPr>
          <p:cNvPr id="288" name="Google Shape;288;g3cf9206f109_0_1" title="Screenshot 2026-03-02 at 9.16.45 AM.png"/>
          <p:cNvPicPr preferRelativeResize="0"/>
          <p:nvPr/>
        </p:nvPicPr>
        <p:blipFill>
          <a:blip r:embed="rId3">
            <a:alphaModFix/>
          </a:blip>
          <a:stretch>
            <a:fillRect/>
          </a:stretch>
        </p:blipFill>
        <p:spPr>
          <a:xfrm>
            <a:off x="6990699" y="222737"/>
            <a:ext cx="4754125" cy="6412524"/>
          </a:xfrm>
          <a:prstGeom prst="rect">
            <a:avLst/>
          </a:prstGeom>
          <a:noFill/>
          <a:ln>
            <a:noFill/>
          </a:ln>
        </p:spPr>
      </p:pic>
      <p:pic>
        <p:nvPicPr>
          <p:cNvPr id="289" name="Google Shape;289;g3cf9206f109_0_1" title="Screenshot 2026-03-12 at 1.20.06 PM.png"/>
          <p:cNvPicPr preferRelativeResize="0"/>
          <p:nvPr/>
        </p:nvPicPr>
        <p:blipFill>
          <a:blip r:embed="rId4">
            <a:alphaModFix/>
          </a:blip>
          <a:stretch>
            <a:fillRect/>
          </a:stretch>
        </p:blipFill>
        <p:spPr>
          <a:xfrm>
            <a:off x="130425" y="1927875"/>
            <a:ext cx="6737101" cy="4338600"/>
          </a:xfrm>
          <a:prstGeom prst="rect">
            <a:avLst/>
          </a:prstGeom>
          <a:noFill/>
          <a:ln>
            <a:noFill/>
          </a:ln>
        </p:spPr>
      </p:pic>
      <p:cxnSp>
        <p:nvCxnSpPr>
          <p:cNvPr id="290" name="Google Shape;290;g3cf9206f109_0_1"/>
          <p:cNvCxnSpPr/>
          <p:nvPr/>
        </p:nvCxnSpPr>
        <p:spPr>
          <a:xfrm rot="10800000">
            <a:off x="1652950" y="3657525"/>
            <a:ext cx="0" cy="879300"/>
          </a:xfrm>
          <a:prstGeom prst="straightConnector1">
            <a:avLst/>
          </a:prstGeom>
          <a:noFill/>
          <a:ln w="9525" cap="flat" cmpd="sng">
            <a:solidFill>
              <a:schemeClr val="dk2"/>
            </a:solidFill>
            <a:prstDash val="solid"/>
            <a:round/>
            <a:headEnd type="none" w="med" len="med"/>
            <a:tailEnd type="triangle" w="med" len="med"/>
          </a:ln>
        </p:spPr>
      </p:cxnSp>
      <p:sp>
        <p:nvSpPr>
          <p:cNvPr id="291" name="Google Shape;291;g3cf9206f109_0_1"/>
          <p:cNvSpPr txBox="1"/>
          <p:nvPr/>
        </p:nvSpPr>
        <p:spPr>
          <a:xfrm>
            <a:off x="1266100" y="3153450"/>
            <a:ext cx="1242600" cy="5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Helvetica Neue"/>
                <a:ea typeface="Helvetica Neue"/>
                <a:cs typeface="Helvetica Neue"/>
                <a:sym typeface="Helvetica Neue"/>
              </a:rPr>
              <a:t>2nd Career Navigator</a:t>
            </a:r>
            <a:endParaRPr sz="1200">
              <a:latin typeface="Helvetica Neue"/>
              <a:ea typeface="Helvetica Neue"/>
              <a:cs typeface="Helvetica Neue"/>
              <a:sym typeface="Helvetica Neue"/>
            </a:endParaRPr>
          </a:p>
        </p:txBody>
      </p:sp>
      <p:cxnSp>
        <p:nvCxnSpPr>
          <p:cNvPr id="292" name="Google Shape;292;g3cf9206f109_0_1"/>
          <p:cNvCxnSpPr/>
          <p:nvPr/>
        </p:nvCxnSpPr>
        <p:spPr>
          <a:xfrm rot="10800000">
            <a:off x="4958850" y="2461775"/>
            <a:ext cx="0" cy="879300"/>
          </a:xfrm>
          <a:prstGeom prst="straightConnector1">
            <a:avLst/>
          </a:prstGeom>
          <a:noFill/>
          <a:ln w="9525" cap="flat" cmpd="sng">
            <a:solidFill>
              <a:schemeClr val="dk2"/>
            </a:solidFill>
            <a:prstDash val="solid"/>
            <a:round/>
            <a:headEnd type="none" w="med" len="med"/>
            <a:tailEnd type="triangle" w="med" len="med"/>
          </a:ln>
        </p:spPr>
      </p:cxnSp>
      <p:sp>
        <p:nvSpPr>
          <p:cNvPr id="293" name="Google Shape;293;g3cf9206f109_0_1"/>
          <p:cNvSpPr txBox="1"/>
          <p:nvPr/>
        </p:nvSpPr>
        <p:spPr>
          <a:xfrm>
            <a:off x="4548550" y="1910550"/>
            <a:ext cx="1090200" cy="5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Helvetica Neue"/>
                <a:ea typeface="Helvetica Neue"/>
                <a:cs typeface="Helvetica Neue"/>
                <a:sym typeface="Helvetica Neue"/>
              </a:rPr>
              <a:t>3rd Career Navigator</a:t>
            </a:r>
            <a:endParaRPr sz="2400">
              <a:latin typeface="Helvetica Neue"/>
              <a:ea typeface="Helvetica Neue"/>
              <a:cs typeface="Helvetica Neue"/>
              <a:sym typeface="Helvetica Neue"/>
            </a:endParaRPr>
          </a:p>
        </p:txBody>
      </p:sp>
    </p:spTree>
    <p:extLst>
      <p:ext uri="{BB962C8B-B14F-4D97-AF65-F5344CB8AC3E}">
        <p14:creationId xmlns:p14="http://schemas.microsoft.com/office/powerpoint/2010/main" val="886409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3cf9206f109_1_16"/>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Program considerations and challenges</a:t>
            </a:r>
          </a:p>
        </p:txBody>
      </p:sp>
      <p:sp>
        <p:nvSpPr>
          <p:cNvPr id="300" name="Google Shape;300;g3cf9206f109_1_16"/>
          <p:cNvSpPr txBox="1">
            <a:spLocks noGrp="1"/>
          </p:cNvSpPr>
          <p:nvPr>
            <p:ph type="body" idx="2"/>
          </p:nvPr>
        </p:nvSpPr>
        <p:spPr>
          <a:xfrm>
            <a:off x="461593" y="1726466"/>
            <a:ext cx="10985400" cy="4634400"/>
          </a:xfrm>
          <a:prstGeom prst="rect">
            <a:avLst/>
          </a:prstGeom>
        </p:spPr>
        <p:txBody>
          <a:bodyPr spcFirstLastPara="1" wrap="square" lIns="50800" tIns="50800" rIns="50800" bIns="50800" anchor="t" anchorCtr="0">
            <a:normAutofit/>
          </a:bodyPr>
          <a:lstStyle/>
          <a:p>
            <a:pPr marL="0" lvl="0" indent="0" algn="l" rtl="0">
              <a:spcBef>
                <a:spcPts val="2250"/>
              </a:spcBef>
              <a:spcAft>
                <a:spcPts val="0"/>
              </a:spcAft>
              <a:buNone/>
            </a:pPr>
            <a:r>
              <a:rPr lang="en-US" sz="2000" dirty="0">
                <a:solidFill>
                  <a:schemeClr val="bg2"/>
                </a:solidFill>
                <a:latin typeface="Basier Square" panose="00000500000000000000" pitchFamily="50" charset="0"/>
              </a:rPr>
              <a:t>⏰ Limited time (two-hour class block constraints)</a:t>
            </a:r>
          </a:p>
          <a:p>
            <a:pPr marL="0" lvl="0" indent="0" algn="l" rtl="0">
              <a:spcBef>
                <a:spcPts val="2250"/>
              </a:spcBef>
              <a:spcAft>
                <a:spcPts val="0"/>
              </a:spcAft>
              <a:buNone/>
            </a:pPr>
            <a:r>
              <a:rPr lang="en-US" sz="2000" dirty="0">
                <a:solidFill>
                  <a:schemeClr val="bg2"/>
                </a:solidFill>
                <a:latin typeface="Basier Square" panose="00000500000000000000" pitchFamily="50" charset="0"/>
              </a:rPr>
              <a:t>🤝 Balancing employer needs with flexibility and creativity</a:t>
            </a:r>
          </a:p>
          <a:p>
            <a:pPr marL="0" lvl="0" indent="0" algn="l" rtl="0">
              <a:spcBef>
                <a:spcPts val="2250"/>
              </a:spcBef>
              <a:spcAft>
                <a:spcPts val="0"/>
              </a:spcAft>
              <a:buNone/>
            </a:pPr>
            <a:r>
              <a:rPr lang="en-US" sz="2000" dirty="0">
                <a:solidFill>
                  <a:schemeClr val="bg2"/>
                </a:solidFill>
                <a:latin typeface="Basier Square" panose="00000500000000000000" pitchFamily="50" charset="0"/>
              </a:rPr>
              <a:t>🔄 Navigating pivots when placements don’t work out</a:t>
            </a:r>
          </a:p>
          <a:p>
            <a:pPr marL="0" lvl="0" indent="0" algn="l" rtl="0">
              <a:spcBef>
                <a:spcPts val="2250"/>
              </a:spcBef>
              <a:spcAft>
                <a:spcPts val="0"/>
              </a:spcAft>
              <a:buNone/>
            </a:pPr>
            <a:r>
              <a:rPr lang="en-US" sz="2000" dirty="0">
                <a:solidFill>
                  <a:schemeClr val="bg2"/>
                </a:solidFill>
                <a:latin typeface="Basier Square" panose="00000500000000000000" pitchFamily="50" charset="0"/>
              </a:rPr>
              <a:t>📈 Growing student interest vs. Limited business capacity</a:t>
            </a:r>
          </a:p>
          <a:p>
            <a:pPr marL="0" lvl="0" indent="0" algn="l" rtl="0">
              <a:spcBef>
                <a:spcPts val="2250"/>
              </a:spcBef>
              <a:spcAft>
                <a:spcPts val="0"/>
              </a:spcAft>
              <a:buNone/>
            </a:pPr>
            <a:r>
              <a:rPr lang="en-US" sz="2000" dirty="0">
                <a:solidFill>
                  <a:schemeClr val="bg2"/>
                </a:solidFill>
                <a:latin typeface="Basier Square" panose="00000500000000000000" pitchFamily="50" charset="0"/>
              </a:rPr>
              <a:t>👀 Coordinating and conducting site visits</a:t>
            </a:r>
          </a:p>
          <a:p>
            <a:pPr marL="0" lvl="0" indent="0" algn="l" rtl="0">
              <a:spcBef>
                <a:spcPts val="2250"/>
              </a:spcBef>
              <a:spcAft>
                <a:spcPts val="0"/>
              </a:spcAft>
              <a:buNone/>
            </a:pPr>
            <a:r>
              <a:rPr lang="en-US" sz="2000" dirty="0">
                <a:solidFill>
                  <a:schemeClr val="bg2"/>
                </a:solidFill>
                <a:latin typeface="Basier Square" panose="00000500000000000000" pitchFamily="50" charset="0"/>
              </a:rPr>
              <a:t>💬 Developing professional skills</a:t>
            </a:r>
          </a:p>
          <a:p>
            <a:pPr marL="0" lvl="0" indent="0" algn="l" rtl="0">
              <a:spcBef>
                <a:spcPts val="2250"/>
              </a:spcBef>
              <a:spcAft>
                <a:spcPts val="0"/>
              </a:spcAft>
              <a:buNone/>
            </a:pPr>
            <a:r>
              <a:rPr lang="en-US" sz="2000" dirty="0">
                <a:solidFill>
                  <a:schemeClr val="bg2"/>
                </a:solidFill>
                <a:latin typeface="Basier Square" panose="00000500000000000000" pitchFamily="50" charset="0"/>
              </a:rPr>
              <a:t>🚗 Transportation logistics and access</a:t>
            </a:r>
          </a:p>
        </p:txBody>
      </p:sp>
      <p:pic>
        <p:nvPicPr>
          <p:cNvPr id="301" name="Google Shape;301;g3cf9206f109_1_16" title="Screenshot 2026-03-20 at 4.02.23 PM.png"/>
          <p:cNvPicPr preferRelativeResize="0"/>
          <p:nvPr/>
        </p:nvPicPr>
        <p:blipFill>
          <a:blip r:embed="rId3">
            <a:alphaModFix amt="32000"/>
          </a:blip>
          <a:stretch>
            <a:fillRect/>
          </a:stretch>
        </p:blipFill>
        <p:spPr>
          <a:xfrm>
            <a:off x="7717872" y="1852300"/>
            <a:ext cx="4215836" cy="3344701"/>
          </a:xfrm>
          <a:prstGeom prst="roundRect">
            <a:avLst>
              <a:gd name="adj" fmla="val 16667"/>
            </a:avLst>
          </a:prstGeom>
          <a:noFill/>
          <a:ln>
            <a:noFill/>
          </a:ln>
        </p:spPr>
      </p:pic>
    </p:spTree>
    <p:extLst>
      <p:ext uri="{BB962C8B-B14F-4D97-AF65-F5344CB8AC3E}">
        <p14:creationId xmlns:p14="http://schemas.microsoft.com/office/powerpoint/2010/main" val="722920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3cf9206f109_1_32"/>
          <p:cNvSpPr txBox="1">
            <a:spLocks noGrp="1"/>
          </p:cNvSpPr>
          <p:nvPr>
            <p:ph type="body" idx="2"/>
          </p:nvPr>
        </p:nvSpPr>
        <p:spPr>
          <a:xfrm>
            <a:off x="603250" y="1614200"/>
            <a:ext cx="10985400" cy="5087100"/>
          </a:xfrm>
          <a:prstGeom prst="rect">
            <a:avLst/>
          </a:prstGeom>
        </p:spPr>
        <p:txBody>
          <a:bodyPr spcFirstLastPara="1" wrap="square" lIns="50800" tIns="50800" rIns="50800" bIns="50800" anchor="t" anchorCtr="0">
            <a:normAutofit fontScale="40000" lnSpcReduction="20000"/>
          </a:bodyPr>
          <a:lstStyle/>
          <a:p>
            <a:pPr marL="0" lvl="0" indent="0" algn="l" rtl="0">
              <a:lnSpc>
                <a:spcPct val="115000"/>
              </a:lnSpc>
              <a:spcBef>
                <a:spcPts val="0"/>
              </a:spcBef>
              <a:spcAft>
                <a:spcPts val="0"/>
              </a:spcAft>
              <a:buNone/>
            </a:pPr>
            <a:r>
              <a:rPr lang="en-US" sz="4557" dirty="0">
                <a:solidFill>
                  <a:schemeClr val="bg2"/>
                </a:solidFill>
                <a:highlight>
                  <a:srgbClr val="FFFFFF"/>
                </a:highlight>
                <a:latin typeface="Times New Roman"/>
                <a:ea typeface="Times New Roman"/>
                <a:cs typeface="Times New Roman"/>
                <a:sym typeface="Times New Roman"/>
              </a:rPr>
              <a:t>Dear Mrs. Winn,</a:t>
            </a:r>
            <a:endParaRPr sz="4557" dirty="0">
              <a:solidFill>
                <a:schemeClr val="bg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r>
              <a:rPr lang="en-US" sz="4557" dirty="0">
                <a:solidFill>
                  <a:schemeClr val="bg2"/>
                </a:solidFill>
                <a:highlight>
                  <a:srgbClr val="FFFFFF"/>
                </a:highlight>
                <a:latin typeface="Times New Roman"/>
                <a:ea typeface="Times New Roman"/>
                <a:cs typeface="Times New Roman"/>
                <a:sym typeface="Times New Roman"/>
              </a:rPr>
              <a:t>I just wanted to take a moment to thank you for the impact you’ve had on me through the Network53 program. I’m now two and a half weeks into college, and in my core class one of the first things we completed was a </a:t>
            </a:r>
            <a:r>
              <a:rPr lang="en-US" sz="4557" dirty="0" err="1">
                <a:solidFill>
                  <a:schemeClr val="bg2"/>
                </a:solidFill>
                <a:highlight>
                  <a:srgbClr val="FFFFFF"/>
                </a:highlight>
                <a:latin typeface="Times New Roman"/>
                <a:ea typeface="Times New Roman"/>
                <a:cs typeface="Times New Roman"/>
                <a:sym typeface="Times New Roman"/>
              </a:rPr>
              <a:t>CliftonStrengths</a:t>
            </a:r>
            <a:r>
              <a:rPr lang="en-US" sz="4557" dirty="0">
                <a:solidFill>
                  <a:schemeClr val="bg2"/>
                </a:solidFill>
                <a:highlight>
                  <a:srgbClr val="FFFFFF"/>
                </a:highlight>
                <a:latin typeface="Times New Roman"/>
                <a:ea typeface="Times New Roman"/>
                <a:cs typeface="Times New Roman"/>
                <a:sym typeface="Times New Roman"/>
              </a:rPr>
              <a:t> assessment. One of my top five strengths was Connectedness, something I don’t think would have shown up for me a year ago without the growth I experienced through this program.</a:t>
            </a:r>
            <a:endParaRPr sz="4557" dirty="0">
              <a:solidFill>
                <a:schemeClr val="bg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r>
              <a:rPr lang="en-US" sz="4557" dirty="0">
                <a:solidFill>
                  <a:schemeClr val="bg2"/>
                </a:solidFill>
                <a:highlight>
                  <a:srgbClr val="FFFFFF"/>
                </a:highlight>
                <a:latin typeface="Times New Roman"/>
                <a:ea typeface="Times New Roman"/>
                <a:cs typeface="Times New Roman"/>
                <a:sym typeface="Times New Roman"/>
              </a:rPr>
              <a:t>Network53 really helped me build confidence, especially when it came to speaking out and connecting with others. My interview skills also grew so much, which gave me the confidence to interview successfully this summer. Because of that, I’m now serving on the Youth Advisory Board for Suicide Prevention with MSPN and the Missouri Department of Education, while also continuing to run my nonprofit in partnership with the Jason Foundation.</a:t>
            </a:r>
            <a:endParaRPr sz="4557" dirty="0">
              <a:solidFill>
                <a:schemeClr val="bg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r>
              <a:rPr lang="en-US" sz="4557" dirty="0">
                <a:solidFill>
                  <a:schemeClr val="bg2"/>
                </a:solidFill>
                <a:highlight>
                  <a:srgbClr val="FFFFFF"/>
                </a:highlight>
                <a:latin typeface="Times New Roman"/>
                <a:ea typeface="Times New Roman"/>
                <a:cs typeface="Times New Roman"/>
                <a:sym typeface="Times New Roman"/>
              </a:rPr>
              <a:t>On top of that, through my connections at Jewell, I got to work at Fringe this summer, a paid opportunity where I learned so much and met some amazing people.</a:t>
            </a:r>
            <a:endParaRPr sz="4557" dirty="0">
              <a:solidFill>
                <a:schemeClr val="bg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r>
              <a:rPr lang="en-US" sz="4557" dirty="0">
                <a:solidFill>
                  <a:schemeClr val="bg2"/>
                </a:solidFill>
                <a:highlight>
                  <a:srgbClr val="FFFFFF"/>
                </a:highlight>
                <a:latin typeface="Times New Roman"/>
                <a:ea typeface="Times New Roman"/>
                <a:cs typeface="Times New Roman"/>
                <a:sym typeface="Times New Roman"/>
              </a:rPr>
              <a:t>I’m so grateful for the way you lift up students and cheer us on through Network53. Your kindness and encouragement make such a difference, and I really appreciate all you’ve done to help me grow.</a:t>
            </a:r>
            <a:endParaRPr sz="4557" dirty="0">
              <a:solidFill>
                <a:schemeClr val="bg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r>
              <a:rPr lang="en-US" sz="4557" dirty="0">
                <a:solidFill>
                  <a:schemeClr val="bg2"/>
                </a:solidFill>
                <a:highlight>
                  <a:srgbClr val="FFFFFF"/>
                </a:highlight>
                <a:latin typeface="Times New Roman"/>
                <a:ea typeface="Times New Roman"/>
                <a:cs typeface="Times New Roman"/>
                <a:sym typeface="Times New Roman"/>
              </a:rPr>
              <a:t>With gratitude,</a:t>
            </a:r>
            <a:endParaRPr sz="4557" dirty="0">
              <a:solidFill>
                <a:schemeClr val="bg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r>
              <a:rPr lang="en-US" sz="4557" dirty="0">
                <a:solidFill>
                  <a:schemeClr val="bg2"/>
                </a:solidFill>
                <a:highlight>
                  <a:srgbClr val="FFFFFF"/>
                </a:highlight>
                <a:latin typeface="Times New Roman"/>
                <a:ea typeface="Times New Roman"/>
                <a:cs typeface="Times New Roman"/>
                <a:sym typeface="Times New Roman"/>
              </a:rPr>
              <a:t>Elizabeth S.</a:t>
            </a:r>
            <a:endParaRPr sz="4557" dirty="0">
              <a:solidFill>
                <a:schemeClr val="bg2"/>
              </a:solidFill>
              <a:highlight>
                <a:srgbClr val="FFFFFF"/>
              </a:highlight>
              <a:latin typeface="Times New Roman"/>
              <a:ea typeface="Times New Roman"/>
              <a:cs typeface="Times New Roman"/>
              <a:sym typeface="Times New Roman"/>
            </a:endParaRPr>
          </a:p>
          <a:p>
            <a:pPr marL="0" lvl="0" indent="0" algn="l" rtl="0">
              <a:lnSpc>
                <a:spcPct val="115000"/>
              </a:lnSpc>
              <a:spcBef>
                <a:spcPts val="900"/>
              </a:spcBef>
              <a:spcAft>
                <a:spcPts val="0"/>
              </a:spcAft>
              <a:buNone/>
            </a:pPr>
            <a:endParaRPr sz="2518" dirty="0">
              <a:solidFill>
                <a:srgbClr val="222222"/>
              </a:solidFill>
              <a:highlight>
                <a:srgbClr val="FFFFFF"/>
              </a:highlight>
              <a:latin typeface="Times New Roman"/>
              <a:ea typeface="Times New Roman"/>
              <a:cs typeface="Times New Roman"/>
              <a:sym typeface="Times New Roman"/>
            </a:endParaRPr>
          </a:p>
          <a:p>
            <a:pPr marL="0" lvl="0" indent="0" algn="l" rtl="0">
              <a:spcBef>
                <a:spcPts val="2250"/>
              </a:spcBef>
              <a:spcAft>
                <a:spcPts val="0"/>
              </a:spcAft>
              <a:buNone/>
            </a:pPr>
            <a:endParaRPr dirty="0"/>
          </a:p>
        </p:txBody>
      </p:sp>
      <p:sp>
        <p:nvSpPr>
          <p:cNvPr id="308" name="Google Shape;308;g3cf9206f109_1_32"/>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Worth it! </a:t>
            </a:r>
            <a:endParaRPr dirty="0">
              <a:latin typeface="Prody Demi Bold" panose="00000700000000000000" pitchFamily="50" charset="0"/>
            </a:endParaRPr>
          </a:p>
        </p:txBody>
      </p:sp>
      <p:pic>
        <p:nvPicPr>
          <p:cNvPr id="309" name="Google Shape;309;g3cf9206f109_1_32" title="N53 Letter">
            <a:hlinkClick r:id="rId3"/>
          </p:cNvPr>
          <p:cNvPicPr preferRelativeResize="0"/>
          <p:nvPr/>
        </p:nvPicPr>
        <p:blipFill>
          <a:blip r:embed="rId4">
            <a:alphaModFix/>
          </a:blip>
          <a:stretch>
            <a:fillRect/>
          </a:stretch>
        </p:blipFill>
        <p:spPr>
          <a:xfrm>
            <a:off x="9062975" y="5952300"/>
            <a:ext cx="605698" cy="420624"/>
          </a:xfrm>
          <a:prstGeom prst="rect">
            <a:avLst/>
          </a:prstGeom>
          <a:noFill/>
          <a:ln>
            <a:noFill/>
          </a:ln>
        </p:spPr>
      </p:pic>
    </p:spTree>
    <p:extLst>
      <p:ext uri="{BB962C8B-B14F-4D97-AF65-F5344CB8AC3E}">
        <p14:creationId xmlns:p14="http://schemas.microsoft.com/office/powerpoint/2010/main" val="20836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3da3f0edaed_0_0"/>
          <p:cNvSpPr txBox="1">
            <a:spLocks noGrp="1"/>
          </p:cNvSpPr>
          <p:nvPr>
            <p:ph type="body" idx="2"/>
          </p:nvPr>
        </p:nvSpPr>
        <p:spPr>
          <a:xfrm>
            <a:off x="603250" y="1531725"/>
            <a:ext cx="10606200" cy="5169600"/>
          </a:xfrm>
          <a:prstGeom prst="rect">
            <a:avLst/>
          </a:prstGeom>
        </p:spPr>
        <p:txBody>
          <a:bodyPr spcFirstLastPara="1" wrap="square" lIns="50800" tIns="50800" rIns="50800" bIns="50800" anchor="t" anchorCtr="0">
            <a:normAutofit/>
          </a:bodyPr>
          <a:lstStyle/>
          <a:p>
            <a:pPr marL="0" lvl="0" indent="0" algn="ctr" rtl="0">
              <a:lnSpc>
                <a:spcPct val="115000"/>
              </a:lnSpc>
              <a:spcBef>
                <a:spcPts val="0"/>
              </a:spcBef>
              <a:spcAft>
                <a:spcPts val="0"/>
              </a:spcAft>
              <a:buNone/>
            </a:pPr>
            <a:r>
              <a:rPr lang="en-US" dirty="0">
                <a:solidFill>
                  <a:schemeClr val="bg2"/>
                </a:solidFill>
                <a:latin typeface="Basier Square" panose="00000500000000000000" pitchFamily="50" charset="0"/>
              </a:rPr>
              <a:t>Access resources at </a:t>
            </a:r>
            <a:r>
              <a:rPr lang="en-US" u="sng" dirty="0">
                <a:solidFill>
                  <a:srgbClr val="2A7CE1"/>
                </a:solidFill>
                <a:highlight>
                  <a:srgbClr val="FFFFFF"/>
                </a:highlight>
                <a:latin typeface="Basier Square" panose="00000500000000000000" pitchFamily="50" charset="0"/>
                <a:hlinkClick r:id="rId3">
                  <a:extLst>
                    <a:ext uri="{A12FA001-AC4F-418D-AE19-62706E023703}">
                      <ahyp:hlinkClr xmlns:ahyp="http://schemas.microsoft.com/office/drawing/2018/hyperlinkcolor" val="tx"/>
                    </a:ext>
                  </a:extLst>
                </a:hlinkClick>
              </a:rPr>
              <a:t>tinyurl.com/</a:t>
            </a:r>
            <a:r>
              <a:rPr lang="en-US" u="sng" dirty="0" err="1">
                <a:solidFill>
                  <a:schemeClr val="bg2"/>
                </a:solidFill>
                <a:highlight>
                  <a:srgbClr val="FFFFFF"/>
                </a:highlight>
                <a:latin typeface="Basier Square" panose="00000500000000000000" pitchFamily="50" charset="0"/>
                <a:hlinkClick r:id="rId3">
                  <a:extLst>
                    <a:ext uri="{A12FA001-AC4F-418D-AE19-62706E023703}">
                      <ahyp:hlinkClr xmlns:ahyp="http://schemas.microsoft.com/office/drawing/2018/hyperlinkcolor" val="tx"/>
                    </a:ext>
                  </a:extLst>
                </a:hlinkClick>
              </a:rPr>
              <a:t>LibertyInternshipInfo</a:t>
            </a:r>
            <a:endParaRPr dirty="0">
              <a:solidFill>
                <a:schemeClr val="bg2"/>
              </a:solidFill>
              <a:highlight>
                <a:srgbClr val="FFFFFF"/>
              </a:highlight>
              <a:latin typeface="Basier Square" panose="00000500000000000000" pitchFamily="50" charset="0"/>
            </a:endParaRPr>
          </a:p>
          <a:p>
            <a:pPr marL="0" lvl="0" indent="0" algn="l" rtl="0">
              <a:lnSpc>
                <a:spcPct val="115000"/>
              </a:lnSpc>
              <a:spcBef>
                <a:spcPts val="900"/>
              </a:spcBef>
              <a:spcAft>
                <a:spcPts val="0"/>
              </a:spcAft>
              <a:buNone/>
            </a:pPr>
            <a:endParaRPr dirty="0">
              <a:solidFill>
                <a:schemeClr val="bg2"/>
              </a:solidFill>
              <a:highlight>
                <a:srgbClr val="FFFFFF"/>
              </a:highlight>
              <a:latin typeface="Basier Square" panose="00000500000000000000" pitchFamily="50" charset="0"/>
              <a:ea typeface="Times New Roman"/>
              <a:cs typeface="Times New Roman"/>
              <a:sym typeface="Times New Roman"/>
            </a:endParaRPr>
          </a:p>
          <a:p>
            <a:pPr marL="0" lvl="0" indent="0" algn="l" rtl="0">
              <a:lnSpc>
                <a:spcPct val="115000"/>
              </a:lnSpc>
              <a:spcBef>
                <a:spcPts val="900"/>
              </a:spcBef>
              <a:spcAft>
                <a:spcPts val="0"/>
              </a:spcAft>
              <a:buNone/>
            </a:pPr>
            <a:endParaRPr dirty="0">
              <a:solidFill>
                <a:schemeClr val="bg2"/>
              </a:solidFill>
              <a:highlight>
                <a:srgbClr val="FFFFFF"/>
              </a:highlight>
              <a:latin typeface="Basier Square" panose="00000500000000000000" pitchFamily="50" charset="0"/>
              <a:ea typeface="Times New Roman"/>
              <a:cs typeface="Times New Roman"/>
              <a:sym typeface="Times New Roman"/>
            </a:endParaRPr>
          </a:p>
          <a:p>
            <a:pPr marL="0" lvl="0" indent="0" algn="l" rtl="0">
              <a:lnSpc>
                <a:spcPct val="115000"/>
              </a:lnSpc>
              <a:spcBef>
                <a:spcPts val="900"/>
              </a:spcBef>
              <a:spcAft>
                <a:spcPts val="0"/>
              </a:spcAft>
              <a:buNone/>
            </a:pPr>
            <a:endParaRPr sz="4557" dirty="0">
              <a:solidFill>
                <a:schemeClr val="bg2"/>
              </a:solidFill>
              <a:highlight>
                <a:srgbClr val="FFFFFF"/>
              </a:highlight>
              <a:latin typeface="Basier Square" panose="00000500000000000000" pitchFamily="50" charset="0"/>
              <a:ea typeface="Times New Roman"/>
              <a:cs typeface="Times New Roman"/>
              <a:sym typeface="Times New Roman"/>
            </a:endParaRPr>
          </a:p>
          <a:p>
            <a:pPr marL="0" lvl="0" indent="0" algn="l" rtl="0">
              <a:lnSpc>
                <a:spcPct val="115000"/>
              </a:lnSpc>
              <a:spcBef>
                <a:spcPts val="900"/>
              </a:spcBef>
              <a:spcAft>
                <a:spcPts val="0"/>
              </a:spcAft>
              <a:buNone/>
            </a:pPr>
            <a:endParaRPr sz="2518" dirty="0">
              <a:solidFill>
                <a:schemeClr val="bg2"/>
              </a:solidFill>
              <a:highlight>
                <a:srgbClr val="FFFFFF"/>
              </a:highlight>
              <a:latin typeface="Basier Square" panose="00000500000000000000" pitchFamily="50" charset="0"/>
              <a:ea typeface="Times New Roman"/>
              <a:cs typeface="Times New Roman"/>
              <a:sym typeface="Times New Roman"/>
            </a:endParaRPr>
          </a:p>
          <a:p>
            <a:pPr marL="0" lvl="0" indent="0" algn="l" rtl="0">
              <a:spcBef>
                <a:spcPts val="2250"/>
              </a:spcBef>
              <a:spcAft>
                <a:spcPts val="0"/>
              </a:spcAft>
              <a:buNone/>
            </a:pPr>
            <a:endParaRPr dirty="0"/>
          </a:p>
        </p:txBody>
      </p:sp>
      <p:sp>
        <p:nvSpPr>
          <p:cNvPr id="316" name="Google Shape;316;g3da3f0edaed_0_0"/>
          <p:cNvSpPr txBox="1">
            <a:spLocks noGrp="1"/>
          </p:cNvSpPr>
          <p:nvPr>
            <p:ph type="title"/>
          </p:nvPr>
        </p:nvSpPr>
        <p:spPr>
          <a:xfrm>
            <a:off x="603250" y="493776"/>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a:latin typeface="Prody Demi Bold" panose="00000700000000000000" pitchFamily="50" charset="0"/>
              </a:rPr>
              <a:t>Resources and contact info</a:t>
            </a:r>
          </a:p>
        </p:txBody>
      </p:sp>
      <p:pic>
        <p:nvPicPr>
          <p:cNvPr id="317" name="Google Shape;317;g3da3f0edaed_0_0" title="Profile.jpeg"/>
          <p:cNvPicPr preferRelativeResize="0"/>
          <p:nvPr/>
        </p:nvPicPr>
        <p:blipFill>
          <a:blip r:embed="rId4">
            <a:alphaModFix/>
          </a:blip>
          <a:stretch>
            <a:fillRect/>
          </a:stretch>
        </p:blipFill>
        <p:spPr>
          <a:xfrm>
            <a:off x="6840550" y="2193150"/>
            <a:ext cx="2471700" cy="2471700"/>
          </a:xfrm>
          <a:prstGeom prst="roundRect">
            <a:avLst>
              <a:gd name="adj" fmla="val 16667"/>
            </a:avLst>
          </a:prstGeom>
          <a:noFill/>
          <a:ln>
            <a:noFill/>
          </a:ln>
        </p:spPr>
      </p:pic>
      <p:sp>
        <p:nvSpPr>
          <p:cNvPr id="318" name="Google Shape;318;g3da3f0edaed_0_0"/>
          <p:cNvSpPr txBox="1"/>
          <p:nvPr/>
        </p:nvSpPr>
        <p:spPr>
          <a:xfrm>
            <a:off x="5778850" y="4664850"/>
            <a:ext cx="4595100" cy="6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bg2"/>
                </a:solidFill>
                <a:latin typeface="Basier Square Medium" panose="00000600000000000000" pitchFamily="50" charset="0"/>
                <a:ea typeface="Helvetica Neue"/>
                <a:cs typeface="Helvetica Neue"/>
                <a:sym typeface="Helvetica Neue"/>
              </a:rPr>
              <a:t>Dr. Sara Wickham</a:t>
            </a:r>
            <a:endParaRPr sz="1600" dirty="0">
              <a:solidFill>
                <a:schemeClr val="bg2"/>
              </a:solidFill>
              <a:latin typeface="Basier Square Medium" panose="000006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Director of Real World Learning</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Liberty Public Schools</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sara.wickham@lps53.org</a:t>
            </a:r>
            <a:endParaRPr sz="1600" dirty="0">
              <a:solidFill>
                <a:schemeClr val="bg2"/>
              </a:solidFill>
              <a:latin typeface="Basier Square" panose="00000500000000000000" pitchFamily="50" charset="0"/>
              <a:ea typeface="Helvetica Neue"/>
              <a:cs typeface="Helvetica Neue"/>
              <a:sym typeface="Helvetica Neue"/>
            </a:endParaRPr>
          </a:p>
        </p:txBody>
      </p:sp>
      <p:sp>
        <p:nvSpPr>
          <p:cNvPr id="319" name="Google Shape;319;g3da3f0edaed_0_0"/>
          <p:cNvSpPr txBox="1"/>
          <p:nvPr/>
        </p:nvSpPr>
        <p:spPr>
          <a:xfrm>
            <a:off x="1092350" y="4664850"/>
            <a:ext cx="4595100" cy="64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bg2"/>
                </a:solidFill>
                <a:latin typeface="Basier Square Medium" panose="00000600000000000000" pitchFamily="50" charset="0"/>
                <a:ea typeface="Helvetica Neue"/>
                <a:cs typeface="Helvetica Neue"/>
                <a:sym typeface="Helvetica Neue"/>
              </a:rPr>
              <a:t>April Fleming</a:t>
            </a:r>
            <a:endParaRPr sz="1600" dirty="0">
              <a:solidFill>
                <a:schemeClr val="bg2"/>
              </a:solidFill>
              <a:latin typeface="Basier Square Medium" panose="000006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Career Navigator</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Liberty Public Schools</a:t>
            </a:r>
            <a:endParaRPr sz="1600" dirty="0">
              <a:solidFill>
                <a:schemeClr val="bg2"/>
              </a:solidFill>
              <a:latin typeface="Basier Square" panose="00000500000000000000" pitchFamily="50" charset="0"/>
              <a:ea typeface="Helvetica Neue"/>
              <a:cs typeface="Helvetica Neue"/>
              <a:sym typeface="Helvetica Neue"/>
            </a:endParaRPr>
          </a:p>
          <a:p>
            <a:pPr marL="0" lvl="0" indent="0" algn="ctr" rtl="0">
              <a:spcBef>
                <a:spcPts val="0"/>
              </a:spcBef>
              <a:spcAft>
                <a:spcPts val="0"/>
              </a:spcAft>
              <a:buNone/>
            </a:pPr>
            <a:r>
              <a:rPr lang="en-US" sz="1600" dirty="0">
                <a:solidFill>
                  <a:schemeClr val="bg2"/>
                </a:solidFill>
                <a:latin typeface="Basier Square" panose="00000500000000000000" pitchFamily="50" charset="0"/>
                <a:ea typeface="Helvetica Neue"/>
                <a:cs typeface="Helvetica Neue"/>
                <a:sym typeface="Helvetica Neue"/>
              </a:rPr>
              <a:t>april.fleming@lps53.org</a:t>
            </a:r>
            <a:endParaRPr sz="1600" dirty="0">
              <a:solidFill>
                <a:schemeClr val="bg2"/>
              </a:solidFill>
              <a:latin typeface="Basier Square" panose="00000500000000000000" pitchFamily="50" charset="0"/>
              <a:ea typeface="Helvetica Neue"/>
              <a:cs typeface="Helvetica Neue"/>
              <a:sym typeface="Helvetica Neue"/>
            </a:endParaRPr>
          </a:p>
        </p:txBody>
      </p:sp>
      <p:pic>
        <p:nvPicPr>
          <p:cNvPr id="320" name="Google Shape;320;g3da3f0edaed_0_0"/>
          <p:cNvPicPr preferRelativeResize="0"/>
          <p:nvPr/>
        </p:nvPicPr>
        <p:blipFill rotWithShape="1">
          <a:blip r:embed="rId5">
            <a:alphaModFix/>
          </a:blip>
          <a:srcRect b="21649"/>
          <a:stretch/>
        </p:blipFill>
        <p:spPr>
          <a:xfrm>
            <a:off x="1942824" y="2098200"/>
            <a:ext cx="2620800" cy="2566800"/>
          </a:xfrm>
          <a:prstGeom prst="roundRect">
            <a:avLst>
              <a:gd name="adj" fmla="val 16667"/>
            </a:avLst>
          </a:prstGeom>
          <a:noFill/>
          <a:ln>
            <a:noFill/>
          </a:ln>
        </p:spPr>
      </p:pic>
    </p:spTree>
    <p:extLst>
      <p:ext uri="{BB962C8B-B14F-4D97-AF65-F5344CB8AC3E}">
        <p14:creationId xmlns:p14="http://schemas.microsoft.com/office/powerpoint/2010/main" val="1046557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BDD423B0-F81B-DC88-5FD7-32499AD9FC59}"/>
            </a:ext>
          </a:extLst>
        </p:cNvPr>
        <p:cNvGrpSpPr/>
        <p:nvPr/>
      </p:nvGrpSpPr>
      <p:grpSpPr>
        <a:xfrm>
          <a:off x="0" y="0"/>
          <a:ext cx="0" cy="0"/>
          <a:chOff x="0" y="0"/>
          <a:chExt cx="0" cy="0"/>
        </a:xfrm>
      </p:grpSpPr>
      <p:sp>
        <p:nvSpPr>
          <p:cNvPr id="159" name="Google Shape;159;p2">
            <a:extLst>
              <a:ext uri="{FF2B5EF4-FFF2-40B4-BE49-F238E27FC236}">
                <a16:creationId xmlns:a16="http://schemas.microsoft.com/office/drawing/2014/main" id="{C3F79EF2-F7ED-44E1-AE6D-6D13838A64CD}"/>
              </a:ext>
            </a:extLst>
          </p:cNvPr>
          <p:cNvSpPr/>
          <p:nvPr/>
        </p:nvSpPr>
        <p:spPr>
          <a:xfrm>
            <a:off x="-1" y="0"/>
            <a:ext cx="12192001" cy="6858001"/>
          </a:xfrm>
          <a:prstGeom prst="rect">
            <a:avLst/>
          </a:prstGeom>
          <a:solidFill>
            <a:srgbClr val="002554"/>
          </a:solidFill>
          <a:ln>
            <a:noFill/>
          </a:ln>
          <a:effectLst>
            <a:outerShdw blurRad="76200" dist="25400" dir="5400000" rotWithShape="0">
              <a:srgbClr val="000000">
                <a:alpha val="14901"/>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22222"/>
              </a:buClr>
              <a:buSzPts val="1350"/>
              <a:buFont typeface="Open Sans"/>
              <a:buNone/>
            </a:pPr>
            <a:endParaRPr sz="1350" b="0" i="0" u="none" strike="noStrike" cap="none">
              <a:solidFill>
                <a:srgbClr val="5E5E5E"/>
              </a:solidFill>
              <a:latin typeface="Helvetica Neue"/>
              <a:ea typeface="Helvetica Neue"/>
              <a:cs typeface="Helvetica Neue"/>
              <a:sym typeface="Helvetica Neue"/>
            </a:endParaRPr>
          </a:p>
        </p:txBody>
      </p:sp>
      <p:sp>
        <p:nvSpPr>
          <p:cNvPr id="160" name="Google Shape;160;p2">
            <a:extLst>
              <a:ext uri="{FF2B5EF4-FFF2-40B4-BE49-F238E27FC236}">
                <a16:creationId xmlns:a16="http://schemas.microsoft.com/office/drawing/2014/main" id="{4663CCA9-BA18-E1A7-B272-521B0CCD449C}"/>
              </a:ext>
            </a:extLst>
          </p:cNvPr>
          <p:cNvSpPr txBox="1">
            <a:spLocks noGrp="1"/>
          </p:cNvSpPr>
          <p:nvPr>
            <p:ph type="title"/>
          </p:nvPr>
        </p:nvSpPr>
        <p:spPr>
          <a:xfrm>
            <a:off x="2909365" y="2938398"/>
            <a:ext cx="5559721" cy="981204"/>
          </a:xfrm>
          <a:prstGeom prst="rect">
            <a:avLst/>
          </a:prstGeom>
          <a:noFill/>
          <a:ln>
            <a:noFill/>
          </a:ln>
        </p:spPr>
        <p:txBody>
          <a:bodyPr spcFirstLastPara="1" wrap="square" lIns="0" tIns="0" rIns="0" bIns="0" anchor="t" anchorCtr="0">
            <a:noAutofit/>
          </a:bodyPr>
          <a:lstStyle/>
          <a:p>
            <a:pPr marL="0" lvl="0" indent="0" algn="ctr" rtl="0">
              <a:lnSpc>
                <a:spcPct val="80000"/>
              </a:lnSpc>
              <a:spcBef>
                <a:spcPts val="0"/>
              </a:spcBef>
              <a:spcAft>
                <a:spcPts val="2400"/>
              </a:spcAft>
              <a:buClr>
                <a:srgbClr val="FFFFFF"/>
              </a:buClr>
              <a:buSzPts val="7200"/>
              <a:buFont typeface="Arial"/>
              <a:buNone/>
            </a:pPr>
            <a:r>
              <a:rPr lang="en-US" sz="6800" b="0" i="0" u="none" strike="noStrike" cap="none" dirty="0">
                <a:solidFill>
                  <a:srgbClr val="FFFFFF"/>
                </a:solidFill>
                <a:latin typeface="Prody Demi Bold" panose="00000700000000000000" pitchFamily="50" charset="0"/>
                <a:ea typeface="Arial"/>
                <a:cs typeface="Arial"/>
                <a:sym typeface="Arial"/>
              </a:rPr>
              <a:t>Questions?</a:t>
            </a:r>
            <a:endParaRPr sz="6200" dirty="0">
              <a:latin typeface="Basier Square" panose="00000500000000000000" pitchFamily="50" charset="0"/>
            </a:endParaRPr>
          </a:p>
        </p:txBody>
      </p:sp>
      <p:pic>
        <p:nvPicPr>
          <p:cNvPr id="161" name="Google Shape;161;p2" descr="RWL[22]-Logo-Primary_White-1x.png">
            <a:extLst>
              <a:ext uri="{FF2B5EF4-FFF2-40B4-BE49-F238E27FC236}">
                <a16:creationId xmlns:a16="http://schemas.microsoft.com/office/drawing/2014/main" id="{E9DC8CE7-8986-DEF3-F699-4A0BC9446E7F}"/>
              </a:ext>
            </a:extLst>
          </p:cNvPr>
          <p:cNvPicPr preferRelativeResize="0"/>
          <p:nvPr/>
        </p:nvPicPr>
        <p:blipFill rotWithShape="1">
          <a:blip r:embed="rId3">
            <a:alphaModFix/>
          </a:blip>
          <a:srcRect/>
          <a:stretch/>
        </p:blipFill>
        <p:spPr>
          <a:xfrm>
            <a:off x="989434" y="610295"/>
            <a:ext cx="2224731" cy="645018"/>
          </a:xfrm>
          <a:prstGeom prst="rect">
            <a:avLst/>
          </a:prstGeom>
          <a:noFill/>
          <a:ln>
            <a:noFill/>
          </a:ln>
        </p:spPr>
      </p:pic>
    </p:spTree>
    <p:extLst>
      <p:ext uri="{BB962C8B-B14F-4D97-AF65-F5344CB8AC3E}">
        <p14:creationId xmlns:p14="http://schemas.microsoft.com/office/powerpoint/2010/main" val="414046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additive="base">
                                        <p:cTn id="11" dur="1000"/>
                                        <p:tgtEl>
                                          <p:spTgt spid="1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693883F1-111B-C087-F883-937A8226D38F}"/>
            </a:ext>
          </a:extLst>
        </p:cNvPr>
        <p:cNvGrpSpPr/>
        <p:nvPr/>
      </p:nvGrpSpPr>
      <p:grpSpPr>
        <a:xfrm>
          <a:off x="0" y="0"/>
          <a:ext cx="0" cy="0"/>
          <a:chOff x="0" y="0"/>
          <a:chExt cx="0" cy="0"/>
        </a:xfrm>
      </p:grpSpPr>
      <p:sp>
        <p:nvSpPr>
          <p:cNvPr id="159" name="Google Shape;159;p2">
            <a:extLst>
              <a:ext uri="{FF2B5EF4-FFF2-40B4-BE49-F238E27FC236}">
                <a16:creationId xmlns:a16="http://schemas.microsoft.com/office/drawing/2014/main" id="{C7137729-D146-E179-07DC-AF5371ABBB8D}"/>
              </a:ext>
            </a:extLst>
          </p:cNvPr>
          <p:cNvSpPr/>
          <p:nvPr/>
        </p:nvSpPr>
        <p:spPr>
          <a:xfrm>
            <a:off x="-1" y="0"/>
            <a:ext cx="12192001" cy="6858001"/>
          </a:xfrm>
          <a:prstGeom prst="rect">
            <a:avLst/>
          </a:prstGeom>
          <a:solidFill>
            <a:srgbClr val="002554"/>
          </a:solidFill>
          <a:ln>
            <a:noFill/>
          </a:ln>
          <a:effectLst>
            <a:outerShdw blurRad="76200" dist="25400" dir="5400000" rotWithShape="0">
              <a:srgbClr val="000000">
                <a:alpha val="14901"/>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222222"/>
              </a:buClr>
              <a:buSzPts val="1350"/>
              <a:buFont typeface="Open Sans"/>
              <a:buNone/>
            </a:pPr>
            <a:endParaRPr sz="1350" b="0" i="0" u="none" strike="noStrike" cap="none">
              <a:solidFill>
                <a:srgbClr val="5E5E5E"/>
              </a:solidFill>
              <a:latin typeface="Helvetica Neue"/>
              <a:ea typeface="Helvetica Neue"/>
              <a:cs typeface="Helvetica Neue"/>
              <a:sym typeface="Helvetica Neue"/>
            </a:endParaRPr>
          </a:p>
        </p:txBody>
      </p:sp>
      <p:sp>
        <p:nvSpPr>
          <p:cNvPr id="160" name="Google Shape;160;p2">
            <a:extLst>
              <a:ext uri="{FF2B5EF4-FFF2-40B4-BE49-F238E27FC236}">
                <a16:creationId xmlns:a16="http://schemas.microsoft.com/office/drawing/2014/main" id="{23F95A55-90FE-16A8-C602-86CFC6300028}"/>
              </a:ext>
            </a:extLst>
          </p:cNvPr>
          <p:cNvSpPr txBox="1">
            <a:spLocks noGrp="1"/>
          </p:cNvSpPr>
          <p:nvPr>
            <p:ph type="title"/>
          </p:nvPr>
        </p:nvSpPr>
        <p:spPr>
          <a:xfrm>
            <a:off x="989434" y="2447796"/>
            <a:ext cx="10061575" cy="2044662"/>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2400"/>
              </a:spcAft>
              <a:buClr>
                <a:srgbClr val="FFFFFF"/>
              </a:buClr>
              <a:buSzPts val="7200"/>
              <a:buFont typeface="Arial"/>
              <a:buNone/>
            </a:pPr>
            <a:r>
              <a:rPr lang="en-US" sz="6800" b="0" i="0" u="none" strike="noStrike" cap="none" dirty="0">
                <a:solidFill>
                  <a:srgbClr val="FFFFFF"/>
                </a:solidFill>
                <a:latin typeface="Prody Demi Bold" panose="00000700000000000000" pitchFamily="50" charset="0"/>
                <a:ea typeface="Arial"/>
                <a:cs typeface="Arial"/>
                <a:sym typeface="Arial"/>
              </a:rPr>
              <a:t>Navigating together:</a:t>
            </a:r>
            <a:br>
              <a:rPr lang="en-US" sz="6800" b="0" i="0" u="none" strike="noStrike" cap="none" dirty="0">
                <a:solidFill>
                  <a:srgbClr val="FFFFFF"/>
                </a:solidFill>
                <a:latin typeface="Arial"/>
                <a:ea typeface="Arial"/>
                <a:cs typeface="Arial"/>
                <a:sym typeface="Arial"/>
              </a:rPr>
            </a:br>
            <a:r>
              <a:rPr lang="en-US" sz="6200" b="0" u="none" strike="noStrike" cap="none" dirty="0">
                <a:solidFill>
                  <a:srgbClr val="FFFFFF"/>
                </a:solidFill>
                <a:latin typeface="Basier Square" panose="00000500000000000000" pitchFamily="50" charset="0"/>
                <a:ea typeface="Arial"/>
                <a:cs typeface="Arial"/>
                <a:sym typeface="Arial"/>
              </a:rPr>
              <a:t>Schools and industry aligned for student impact</a:t>
            </a:r>
            <a:endParaRPr sz="6200" dirty="0">
              <a:latin typeface="Basier Square" panose="00000500000000000000" pitchFamily="50" charset="0"/>
            </a:endParaRPr>
          </a:p>
        </p:txBody>
      </p:sp>
      <p:pic>
        <p:nvPicPr>
          <p:cNvPr id="161" name="Google Shape;161;p2" descr="RWL[22]-Logo-Primary_White-1x.png">
            <a:extLst>
              <a:ext uri="{FF2B5EF4-FFF2-40B4-BE49-F238E27FC236}">
                <a16:creationId xmlns:a16="http://schemas.microsoft.com/office/drawing/2014/main" id="{529C3BFB-0985-EA83-619C-B92E2C50B3AA}"/>
              </a:ext>
            </a:extLst>
          </p:cNvPr>
          <p:cNvPicPr preferRelativeResize="0"/>
          <p:nvPr/>
        </p:nvPicPr>
        <p:blipFill rotWithShape="1">
          <a:blip r:embed="rId3">
            <a:alphaModFix/>
          </a:blip>
          <a:srcRect/>
          <a:stretch/>
        </p:blipFill>
        <p:spPr>
          <a:xfrm>
            <a:off x="989434" y="610295"/>
            <a:ext cx="2224731" cy="645018"/>
          </a:xfrm>
          <a:prstGeom prst="rect">
            <a:avLst/>
          </a:prstGeom>
          <a:noFill/>
          <a:ln>
            <a:noFill/>
          </a:ln>
        </p:spPr>
      </p:pic>
    </p:spTree>
    <p:extLst>
      <p:ext uri="{BB962C8B-B14F-4D97-AF65-F5344CB8AC3E}">
        <p14:creationId xmlns:p14="http://schemas.microsoft.com/office/powerpoint/2010/main" val="157219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additive="base">
                                        <p:cTn id="11" dur="1000"/>
                                        <p:tgtEl>
                                          <p:spTgt spid="1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595FE7C-E07F-C67D-2C57-2D47CBDF23E3}"/>
              </a:ext>
            </a:extLst>
          </p:cNvPr>
          <p:cNvSpPr>
            <a:spLocks noGrp="1"/>
          </p:cNvSpPr>
          <p:nvPr>
            <p:ph type="pic" idx="2"/>
          </p:nvPr>
        </p:nvSpPr>
        <p:spPr/>
        <p:txBody>
          <a:bodyPr/>
          <a:lstStyle/>
          <a:p>
            <a:endParaRPr lang="en-US"/>
          </a:p>
        </p:txBody>
      </p:sp>
      <p:sp>
        <p:nvSpPr>
          <p:cNvPr id="166" name="Google Shape;166;p3"/>
          <p:cNvSpPr txBox="1">
            <a:spLocks noGrp="1"/>
          </p:cNvSpPr>
          <p:nvPr>
            <p:ph type="title"/>
          </p:nvPr>
        </p:nvSpPr>
        <p:spPr>
          <a:xfrm>
            <a:off x="385137" y="539750"/>
            <a:ext cx="3968750" cy="717550"/>
          </a:xfrm>
          <a:prstGeom prst="rect">
            <a:avLst/>
          </a:prstGeom>
          <a:noFill/>
          <a:ln>
            <a:noFill/>
          </a:ln>
        </p:spPr>
        <p:txBody>
          <a:bodyPr spcFirstLastPara="1" wrap="square" lIns="50800" tIns="50800" rIns="50800" bIns="50800" anchor="t" anchorCtr="0">
            <a:noAutofit/>
          </a:bodyPr>
          <a:lstStyle/>
          <a:p>
            <a:pPr marL="0" lvl="0" indent="0" algn="l" rtl="0">
              <a:lnSpc>
                <a:spcPct val="80000"/>
              </a:lnSpc>
              <a:spcBef>
                <a:spcPts val="0"/>
              </a:spcBef>
              <a:spcAft>
                <a:spcPts val="0"/>
              </a:spcAft>
              <a:buClr>
                <a:schemeClr val="lt1"/>
              </a:buClr>
              <a:buSzPts val="3600"/>
              <a:buFont typeface="Arial"/>
              <a:buNone/>
            </a:pPr>
            <a:r>
              <a:rPr lang="en-US" dirty="0">
                <a:latin typeface="Prody Demi Bold" panose="00000700000000000000" pitchFamily="50" charset="0"/>
              </a:rPr>
              <a:t>Presenter introductions</a:t>
            </a:r>
            <a:endParaRPr sz="4400" dirty="0">
              <a:latin typeface="Prody Demi Bold" panose="00000700000000000000" pitchFamily="50" charset="0"/>
            </a:endParaRPr>
          </a:p>
        </p:txBody>
      </p:sp>
      <p:sp>
        <p:nvSpPr>
          <p:cNvPr id="167" name="Google Shape;167;p3"/>
          <p:cNvSpPr txBox="1"/>
          <p:nvPr/>
        </p:nvSpPr>
        <p:spPr>
          <a:xfrm>
            <a:off x="4362300" y="461088"/>
            <a:ext cx="6982437" cy="93358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1800"/>
              <a:buFont typeface="Helvetica Neue"/>
              <a:buNone/>
            </a:pPr>
            <a:r>
              <a:rPr lang="en-US" sz="1800" b="0" i="0" u="none" strike="noStrike" cap="none" dirty="0" err="1">
                <a:solidFill>
                  <a:schemeClr val="bg2"/>
                </a:solidFill>
                <a:latin typeface="Basier Square Medium" panose="00000600000000000000" pitchFamily="50" charset="0"/>
                <a:ea typeface="Helvetica Neue"/>
                <a:cs typeface="Helvetica Neue"/>
                <a:sym typeface="Helvetica Neue"/>
              </a:rPr>
              <a:t>Breona</a:t>
            </a:r>
            <a:r>
              <a:rPr lang="en-US" sz="1800" b="0" i="0" u="none" strike="noStrike" cap="none" dirty="0">
                <a:solidFill>
                  <a:schemeClr val="bg2"/>
                </a:solidFill>
                <a:latin typeface="Basier Square Medium" panose="00000600000000000000" pitchFamily="50" charset="0"/>
                <a:ea typeface="Helvetica Neue"/>
                <a:cs typeface="Helvetica Neue"/>
                <a:sym typeface="Helvetica Neue"/>
              </a:rPr>
              <a:t> Ward</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Director, College and Career Success</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err="1">
                <a:solidFill>
                  <a:schemeClr val="bg2"/>
                </a:solidFill>
                <a:latin typeface="Basier Square" panose="00000500000000000000" pitchFamily="50" charset="0"/>
                <a:ea typeface="Helvetica Neue"/>
                <a:cs typeface="Helvetica Neue"/>
                <a:sym typeface="Helvetica Neue"/>
              </a:rPr>
              <a:t>DeLaSalle</a:t>
            </a:r>
            <a:r>
              <a:rPr lang="en-US" sz="1800" b="0" i="0" u="none" strike="noStrike" cap="none" dirty="0">
                <a:solidFill>
                  <a:schemeClr val="bg2"/>
                </a:solidFill>
                <a:latin typeface="Basier Square" panose="00000500000000000000" pitchFamily="50" charset="0"/>
                <a:ea typeface="Helvetica Neue"/>
                <a:cs typeface="Helvetica Neue"/>
                <a:sym typeface="Helvetica Neue"/>
              </a:rPr>
              <a:t> High School</a:t>
            </a:r>
            <a:endParaRPr dirty="0">
              <a:solidFill>
                <a:schemeClr val="bg2"/>
              </a:solidFill>
              <a:latin typeface="Basier Square" panose="00000500000000000000" pitchFamily="50" charset="0"/>
            </a:endParaRPr>
          </a:p>
        </p:txBody>
      </p:sp>
      <p:sp>
        <p:nvSpPr>
          <p:cNvPr id="168" name="Google Shape;168;p3"/>
          <p:cNvSpPr txBox="1"/>
          <p:nvPr/>
        </p:nvSpPr>
        <p:spPr>
          <a:xfrm>
            <a:off x="4362299" y="3955410"/>
            <a:ext cx="6982437" cy="93390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1800"/>
              <a:buFont typeface="Helvetica Neue"/>
              <a:buNone/>
            </a:pPr>
            <a:r>
              <a:rPr lang="en-US" sz="1800" b="0" i="0" u="none" strike="noStrike" cap="none" dirty="0">
                <a:solidFill>
                  <a:schemeClr val="bg2"/>
                </a:solidFill>
                <a:latin typeface="Basier Square Medium" panose="00000600000000000000" pitchFamily="50" charset="0"/>
                <a:ea typeface="Helvetica Neue"/>
                <a:cs typeface="Helvetica Neue"/>
                <a:sym typeface="Helvetica Neue"/>
              </a:rPr>
              <a:t>Dr. Sara Wick</a:t>
            </a:r>
            <a:r>
              <a:rPr lang="en-US" sz="1800" dirty="0">
                <a:solidFill>
                  <a:schemeClr val="bg2"/>
                </a:solidFill>
                <a:latin typeface="Basier Square Medium" panose="00000600000000000000" pitchFamily="50" charset="0"/>
                <a:ea typeface="Helvetica Neue"/>
                <a:cs typeface="Helvetica Neue"/>
                <a:sym typeface="Helvetica Neue"/>
              </a:rPr>
              <a:t>ham</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Director, Real World Learning</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Liberty Public Schools</a:t>
            </a:r>
            <a:endParaRPr dirty="0">
              <a:solidFill>
                <a:schemeClr val="bg2"/>
              </a:solidFill>
              <a:latin typeface="Basier Square" panose="00000500000000000000" pitchFamily="50" charset="0"/>
            </a:endParaRPr>
          </a:p>
        </p:txBody>
      </p:sp>
      <p:sp>
        <p:nvSpPr>
          <p:cNvPr id="169" name="Google Shape;169;p3"/>
          <p:cNvSpPr txBox="1"/>
          <p:nvPr/>
        </p:nvSpPr>
        <p:spPr>
          <a:xfrm>
            <a:off x="4362299" y="2790636"/>
            <a:ext cx="6982437" cy="93358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1800"/>
              <a:buFont typeface="Helvetica Neue"/>
              <a:buNone/>
            </a:pPr>
            <a:r>
              <a:rPr lang="en-US" sz="1800" b="0" i="0" u="none" strike="noStrike" cap="none" dirty="0">
                <a:solidFill>
                  <a:schemeClr val="bg2"/>
                </a:solidFill>
                <a:latin typeface="Basier Square Medium" panose="00000600000000000000" pitchFamily="50" charset="0"/>
                <a:ea typeface="Helvetica Neue"/>
                <a:cs typeface="Helvetica Neue"/>
                <a:sym typeface="Helvetica Neue"/>
              </a:rPr>
              <a:t>April Fleming</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Career Navigator</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Liberty Public Schools</a:t>
            </a:r>
            <a:endParaRPr dirty="0">
              <a:solidFill>
                <a:schemeClr val="bg2"/>
              </a:solidFill>
              <a:latin typeface="Basier Square" panose="00000500000000000000" pitchFamily="50" charset="0"/>
            </a:endParaRPr>
          </a:p>
        </p:txBody>
      </p:sp>
      <p:sp>
        <p:nvSpPr>
          <p:cNvPr id="170" name="Google Shape;170;p3"/>
          <p:cNvSpPr txBox="1"/>
          <p:nvPr/>
        </p:nvSpPr>
        <p:spPr>
          <a:xfrm>
            <a:off x="4362299" y="5120495"/>
            <a:ext cx="6982437" cy="93358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1800"/>
              <a:buFont typeface="Helvetica Neue"/>
              <a:buNone/>
            </a:pPr>
            <a:r>
              <a:rPr lang="en-US" sz="1800" b="0" i="0" u="none" strike="noStrike" cap="none" dirty="0">
                <a:solidFill>
                  <a:schemeClr val="bg2"/>
                </a:solidFill>
                <a:latin typeface="Basier Square Medium" panose="00000600000000000000" pitchFamily="50" charset="0"/>
                <a:ea typeface="Helvetica Neue"/>
                <a:cs typeface="Helvetica Neue"/>
                <a:sym typeface="Helvetica Neue"/>
              </a:rPr>
              <a:t>Crystal Everett</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Real World Learning Officer</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Kauffman Foundation</a:t>
            </a:r>
            <a:endParaRPr dirty="0">
              <a:solidFill>
                <a:schemeClr val="bg2"/>
              </a:solidFill>
              <a:latin typeface="Basier Square" panose="00000500000000000000" pitchFamily="50" charset="0"/>
            </a:endParaRPr>
          </a:p>
        </p:txBody>
      </p:sp>
      <p:sp>
        <p:nvSpPr>
          <p:cNvPr id="171" name="Google Shape;171;p3"/>
          <p:cNvSpPr txBox="1"/>
          <p:nvPr/>
        </p:nvSpPr>
        <p:spPr>
          <a:xfrm>
            <a:off x="4362300" y="1625862"/>
            <a:ext cx="6982437" cy="93358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1800"/>
              <a:buFont typeface="Helvetica Neue"/>
              <a:buNone/>
            </a:pPr>
            <a:r>
              <a:rPr lang="en-US" sz="1800" b="0" i="0" u="none" strike="noStrike" cap="none" dirty="0">
                <a:solidFill>
                  <a:schemeClr val="bg2"/>
                </a:solidFill>
                <a:latin typeface="Basier Square Medium" panose="00000600000000000000" pitchFamily="50" charset="0"/>
                <a:ea typeface="Helvetica Neue"/>
                <a:cs typeface="Helvetica Neue"/>
                <a:sym typeface="Helvetica Neue"/>
              </a:rPr>
              <a:t>Sean Stalling</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a:solidFill>
                  <a:schemeClr val="bg2"/>
                </a:solidFill>
                <a:latin typeface="Basier Square" panose="00000500000000000000" pitchFamily="50" charset="0"/>
                <a:ea typeface="Helvetica Neue"/>
                <a:cs typeface="Helvetica Neue"/>
                <a:sym typeface="Helvetica Neue"/>
              </a:rPr>
              <a:t>Executive Director</a:t>
            </a:r>
            <a:br>
              <a:rPr lang="en-US" sz="1800" b="0" i="0" u="none" strike="noStrike" cap="none" dirty="0">
                <a:solidFill>
                  <a:schemeClr val="bg2"/>
                </a:solidFill>
                <a:latin typeface="Basier Square" panose="00000500000000000000" pitchFamily="50" charset="0"/>
                <a:ea typeface="Helvetica Neue"/>
                <a:cs typeface="Helvetica Neue"/>
                <a:sym typeface="Helvetica Neue"/>
              </a:rPr>
            </a:br>
            <a:r>
              <a:rPr lang="en-US" sz="1800" b="0" i="0" u="none" strike="noStrike" cap="none" dirty="0" err="1">
                <a:solidFill>
                  <a:schemeClr val="bg2"/>
                </a:solidFill>
                <a:latin typeface="Basier Square" panose="00000500000000000000" pitchFamily="50" charset="0"/>
                <a:ea typeface="Helvetica Neue"/>
                <a:cs typeface="Helvetica Neue"/>
                <a:sym typeface="Helvetica Neue"/>
              </a:rPr>
              <a:t>DeLaSalle</a:t>
            </a:r>
            <a:r>
              <a:rPr lang="en-US" sz="1800" b="0" i="0" u="none" strike="noStrike" cap="none" dirty="0">
                <a:solidFill>
                  <a:schemeClr val="bg2"/>
                </a:solidFill>
                <a:latin typeface="Basier Square" panose="00000500000000000000" pitchFamily="50" charset="0"/>
                <a:ea typeface="Helvetica Neue"/>
                <a:cs typeface="Helvetica Neue"/>
                <a:sym typeface="Helvetica Neue"/>
              </a:rPr>
              <a:t> High School</a:t>
            </a:r>
            <a:endParaRPr dirty="0">
              <a:solidFill>
                <a:schemeClr val="bg2"/>
              </a:solidFill>
              <a:latin typeface="Basier Square" panose="00000500000000000000" pitchFamily="50" charset="0"/>
            </a:endParaRPr>
          </a:p>
        </p:txBody>
      </p:sp>
    </p:spTree>
    <p:extLst>
      <p:ext uri="{BB962C8B-B14F-4D97-AF65-F5344CB8AC3E}">
        <p14:creationId xmlns:p14="http://schemas.microsoft.com/office/powerpoint/2010/main" val="3181696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p:nvPr/>
        </p:nvSpPr>
        <p:spPr>
          <a:xfrm>
            <a:off x="7493837" y="6473324"/>
            <a:ext cx="3318867" cy="193386"/>
          </a:xfrm>
          <a:prstGeom prst="rect">
            <a:avLst/>
          </a:prstGeom>
          <a:noFill/>
          <a:ln>
            <a:noFill/>
          </a:ln>
        </p:spPr>
        <p:txBody>
          <a:bodyPr spcFirstLastPara="1" wrap="square" lIns="0" tIns="0" rIns="0" bIns="0" anchor="t" anchorCtr="0">
            <a:spAutoFit/>
          </a:bodyPr>
          <a:lstStyle/>
          <a:p>
            <a:pPr marL="0" marR="0" lvl="0" indent="0" algn="ctr" rtl="0">
              <a:lnSpc>
                <a:spcPct val="139931"/>
              </a:lnSpc>
              <a:spcBef>
                <a:spcPts val="0"/>
              </a:spcBef>
              <a:spcAft>
                <a:spcPts val="0"/>
              </a:spcAft>
              <a:buClr>
                <a:srgbClr val="000000"/>
              </a:buClr>
              <a:buSzPts val="1167"/>
              <a:buFont typeface="Arial"/>
              <a:buNone/>
            </a:pPr>
            <a:r>
              <a:rPr lang="en-US" sz="1167" b="0" i="0" u="none" strike="noStrike" cap="none">
                <a:solidFill>
                  <a:srgbClr val="000000"/>
                </a:solidFill>
                <a:latin typeface="Arial"/>
                <a:ea typeface="Arial"/>
                <a:cs typeface="Arial"/>
                <a:sym typeface="Arial"/>
              </a:rPr>
              <a:t>*RWL activity not limited to 6-county footprint </a:t>
            </a:r>
            <a:endParaRPr/>
          </a:p>
        </p:txBody>
      </p:sp>
      <p:grpSp>
        <p:nvGrpSpPr>
          <p:cNvPr id="181" name="Google Shape;181;p4"/>
          <p:cNvGrpSpPr/>
          <p:nvPr/>
        </p:nvGrpSpPr>
        <p:grpSpPr>
          <a:xfrm>
            <a:off x="-170536" y="-625763"/>
            <a:ext cx="12482509" cy="2177951"/>
            <a:chOff x="0" y="-47625"/>
            <a:chExt cx="4931362" cy="860425"/>
          </a:xfrm>
        </p:grpSpPr>
        <p:sp>
          <p:nvSpPr>
            <p:cNvPr id="182" name="Google Shape;182;p4"/>
            <p:cNvSpPr/>
            <p:nvPr/>
          </p:nvSpPr>
          <p:spPr>
            <a:xfrm>
              <a:off x="0" y="0"/>
              <a:ext cx="4931361" cy="812800"/>
            </a:xfrm>
            <a:custGeom>
              <a:avLst/>
              <a:gdLst/>
              <a:ahLst/>
              <a:cxnLst/>
              <a:rect l="l" t="t" r="r" b="b"/>
              <a:pathLst>
                <a:path w="4931361" h="812800" extrusionOk="0">
                  <a:moveTo>
                    <a:pt x="0" y="0"/>
                  </a:moveTo>
                  <a:lnTo>
                    <a:pt x="4931361" y="0"/>
                  </a:lnTo>
                  <a:lnTo>
                    <a:pt x="4931361" y="812800"/>
                  </a:lnTo>
                  <a:lnTo>
                    <a:pt x="0" y="812800"/>
                  </a:lnTo>
                  <a:close/>
                </a:path>
              </a:pathLst>
            </a:custGeom>
            <a:solidFill>
              <a:srgbClr val="2A7DE1">
                <a:alpha val="26666"/>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83" name="Google Shape;183;p4"/>
            <p:cNvSpPr txBox="1"/>
            <p:nvPr/>
          </p:nvSpPr>
          <p:spPr>
            <a:xfrm>
              <a:off x="0" y="-47625"/>
              <a:ext cx="4931362" cy="860425"/>
            </a:xfrm>
            <a:prstGeom prst="rect">
              <a:avLst/>
            </a:prstGeom>
            <a:noFill/>
            <a:ln>
              <a:noFill/>
            </a:ln>
          </p:spPr>
          <p:txBody>
            <a:bodyPr spcFirstLastPara="1" wrap="square" lIns="33850" tIns="33850" rIns="33850" bIns="33850" anchor="ctr" anchorCtr="0">
              <a:noAutofit/>
            </a:bodyPr>
            <a:lstStyle/>
            <a:p>
              <a:pPr marL="0" marR="0" lvl="0" indent="0" algn="ctr" rtl="0">
                <a:lnSpc>
                  <a:spcPct val="120937"/>
                </a:lnSpc>
                <a:spcBef>
                  <a:spcPts val="0"/>
                </a:spcBef>
                <a:spcAft>
                  <a:spcPts val="0"/>
                </a:spcAft>
                <a:buClr>
                  <a:srgbClr val="5E5E5E"/>
                </a:buClr>
                <a:buSzPts val="1600"/>
                <a:buFont typeface="Helvetica Neue"/>
                <a:buNone/>
              </a:pPr>
              <a:endParaRPr sz="1600" b="0" i="0" u="none" strike="noStrike" cap="none">
                <a:solidFill>
                  <a:srgbClr val="5E5E5E"/>
                </a:solidFill>
                <a:latin typeface="Helvetica Neue"/>
                <a:ea typeface="Helvetica Neue"/>
                <a:cs typeface="Helvetica Neue"/>
                <a:sym typeface="Helvetica Neue"/>
              </a:endParaRPr>
            </a:p>
          </p:txBody>
        </p:sp>
      </p:grpSp>
      <p:grpSp>
        <p:nvGrpSpPr>
          <p:cNvPr id="184" name="Google Shape;184;p4"/>
          <p:cNvGrpSpPr/>
          <p:nvPr/>
        </p:nvGrpSpPr>
        <p:grpSpPr>
          <a:xfrm>
            <a:off x="-23956" y="-129079"/>
            <a:ext cx="5657942" cy="1681267"/>
            <a:chOff x="0" y="-47625"/>
            <a:chExt cx="2235236" cy="657225"/>
          </a:xfrm>
        </p:grpSpPr>
        <p:sp>
          <p:nvSpPr>
            <p:cNvPr id="185" name="Google Shape;185;p4"/>
            <p:cNvSpPr/>
            <p:nvPr/>
          </p:nvSpPr>
          <p:spPr>
            <a:xfrm>
              <a:off x="0" y="0"/>
              <a:ext cx="2235236" cy="609600"/>
            </a:xfrm>
            <a:custGeom>
              <a:avLst/>
              <a:gdLst/>
              <a:ahLst/>
              <a:cxnLst/>
              <a:rect l="l" t="t" r="r" b="b"/>
              <a:pathLst>
                <a:path w="2235236" h="609600" extrusionOk="0">
                  <a:moveTo>
                    <a:pt x="203200" y="0"/>
                  </a:moveTo>
                  <a:lnTo>
                    <a:pt x="2235236" y="0"/>
                  </a:lnTo>
                  <a:lnTo>
                    <a:pt x="2032036" y="609600"/>
                  </a:lnTo>
                  <a:lnTo>
                    <a:pt x="0" y="609600"/>
                  </a:lnTo>
                  <a:lnTo>
                    <a:pt x="203200" y="0"/>
                  </a:lnTo>
                  <a:close/>
                </a:path>
              </a:pathLst>
            </a:custGeom>
            <a:solidFill>
              <a:srgbClr val="2A7DE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86" name="Google Shape;186;p4"/>
            <p:cNvSpPr txBox="1"/>
            <p:nvPr/>
          </p:nvSpPr>
          <p:spPr>
            <a:xfrm>
              <a:off x="101600" y="-47625"/>
              <a:ext cx="2032036" cy="657225"/>
            </a:xfrm>
            <a:prstGeom prst="rect">
              <a:avLst/>
            </a:prstGeom>
            <a:noFill/>
            <a:ln>
              <a:noFill/>
            </a:ln>
          </p:spPr>
          <p:txBody>
            <a:bodyPr spcFirstLastPara="1" wrap="square" lIns="33850" tIns="33850" rIns="33850" bIns="33850" anchor="ctr" anchorCtr="0">
              <a:noAutofit/>
            </a:bodyPr>
            <a:lstStyle/>
            <a:p>
              <a:pPr marL="0" marR="0" lvl="0" indent="0" algn="ctr" rtl="0">
                <a:lnSpc>
                  <a:spcPct val="120937"/>
                </a:lnSpc>
                <a:spcBef>
                  <a:spcPts val="0"/>
                </a:spcBef>
                <a:spcAft>
                  <a:spcPts val="0"/>
                </a:spcAft>
                <a:buClr>
                  <a:srgbClr val="5E5E5E"/>
                </a:buClr>
                <a:buSzPts val="1600"/>
                <a:buFont typeface="Helvetica Neue"/>
                <a:buNone/>
              </a:pPr>
              <a:endParaRPr sz="1600" b="0" i="0" u="none" strike="noStrike" cap="none">
                <a:solidFill>
                  <a:srgbClr val="5E5E5E"/>
                </a:solidFill>
                <a:latin typeface="Helvetica Neue"/>
                <a:ea typeface="Helvetica Neue"/>
                <a:cs typeface="Helvetica Neue"/>
                <a:sym typeface="Helvetica Neue"/>
              </a:endParaRPr>
            </a:p>
          </p:txBody>
        </p:sp>
      </p:grpSp>
      <p:cxnSp>
        <p:nvCxnSpPr>
          <p:cNvPr id="187" name="Google Shape;187;p4"/>
          <p:cNvCxnSpPr/>
          <p:nvPr/>
        </p:nvCxnSpPr>
        <p:spPr>
          <a:xfrm>
            <a:off x="357497" y="4283977"/>
            <a:ext cx="6009790" cy="0"/>
          </a:xfrm>
          <a:prstGeom prst="straightConnector1">
            <a:avLst/>
          </a:prstGeom>
          <a:noFill/>
          <a:ln w="133350" cap="flat" cmpd="sng">
            <a:solidFill>
              <a:srgbClr val="2A7DE1"/>
            </a:solidFill>
            <a:prstDash val="solid"/>
            <a:round/>
            <a:headEnd type="none" w="sm" len="sm"/>
            <a:tailEnd type="none" w="sm" len="sm"/>
          </a:ln>
        </p:spPr>
      </p:cxnSp>
      <p:grpSp>
        <p:nvGrpSpPr>
          <p:cNvPr id="188" name="Google Shape;188;p4"/>
          <p:cNvGrpSpPr/>
          <p:nvPr/>
        </p:nvGrpSpPr>
        <p:grpSpPr>
          <a:xfrm>
            <a:off x="357497" y="4256096"/>
            <a:ext cx="6009790" cy="2116750"/>
            <a:chOff x="0" y="-28575"/>
            <a:chExt cx="2374238" cy="836246"/>
          </a:xfrm>
        </p:grpSpPr>
        <p:sp>
          <p:nvSpPr>
            <p:cNvPr id="189" name="Google Shape;189;p4"/>
            <p:cNvSpPr/>
            <p:nvPr/>
          </p:nvSpPr>
          <p:spPr>
            <a:xfrm>
              <a:off x="0" y="0"/>
              <a:ext cx="2374238" cy="807671"/>
            </a:xfrm>
            <a:custGeom>
              <a:avLst/>
              <a:gdLst/>
              <a:ahLst/>
              <a:cxnLst/>
              <a:rect l="l" t="t" r="r" b="b"/>
              <a:pathLst>
                <a:path w="2374238" h="807671" extrusionOk="0">
                  <a:moveTo>
                    <a:pt x="0" y="0"/>
                  </a:moveTo>
                  <a:lnTo>
                    <a:pt x="2374238" y="0"/>
                  </a:lnTo>
                  <a:lnTo>
                    <a:pt x="2374238" y="807671"/>
                  </a:lnTo>
                  <a:lnTo>
                    <a:pt x="0" y="807671"/>
                  </a:lnTo>
                  <a:close/>
                </a:path>
              </a:pathLst>
            </a:custGeom>
            <a:solidFill>
              <a:srgbClr val="E5EFFB"/>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E5E5E"/>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90" name="Google Shape;190;p4"/>
            <p:cNvSpPr txBox="1"/>
            <p:nvPr/>
          </p:nvSpPr>
          <p:spPr>
            <a:xfrm>
              <a:off x="0" y="-28575"/>
              <a:ext cx="2374238" cy="836246"/>
            </a:xfrm>
            <a:prstGeom prst="rect">
              <a:avLst/>
            </a:prstGeom>
            <a:noFill/>
            <a:ln>
              <a:noFill/>
            </a:ln>
          </p:spPr>
          <p:txBody>
            <a:bodyPr spcFirstLastPara="1" wrap="square" lIns="33850" tIns="33850" rIns="33850" bIns="33850" anchor="ctr" anchorCtr="0">
              <a:noAutofit/>
            </a:bodyPr>
            <a:lstStyle/>
            <a:p>
              <a:pPr marL="0" marR="0" lvl="0" indent="0" algn="ctr" rtl="0">
                <a:lnSpc>
                  <a:spcPct val="110062"/>
                </a:lnSpc>
                <a:spcBef>
                  <a:spcPts val="0"/>
                </a:spcBef>
                <a:spcAft>
                  <a:spcPts val="0"/>
                </a:spcAft>
                <a:buClr>
                  <a:srgbClr val="5E5E5E"/>
                </a:buClr>
                <a:buSzPts val="1600"/>
                <a:buFont typeface="Helvetica Neue"/>
                <a:buNone/>
              </a:pPr>
              <a:endParaRPr sz="1600" b="0" i="0" u="none" strike="noStrike" cap="none">
                <a:solidFill>
                  <a:srgbClr val="5E5E5E"/>
                </a:solidFill>
                <a:latin typeface="Helvetica Neue"/>
                <a:ea typeface="Helvetica Neue"/>
                <a:cs typeface="Helvetica Neue"/>
                <a:sym typeface="Helvetica Neue"/>
              </a:endParaRPr>
            </a:p>
          </p:txBody>
        </p:sp>
      </p:grpSp>
      <p:sp>
        <p:nvSpPr>
          <p:cNvPr id="191" name="Google Shape;191;p4"/>
          <p:cNvSpPr txBox="1"/>
          <p:nvPr/>
        </p:nvSpPr>
        <p:spPr>
          <a:xfrm>
            <a:off x="894844" y="4757699"/>
            <a:ext cx="5077879" cy="155119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2554"/>
              </a:buClr>
              <a:buSzPts val="1900"/>
              <a:buFont typeface="Arial"/>
              <a:buNone/>
            </a:pPr>
            <a:r>
              <a:rPr lang="en-US" sz="1800" b="0" i="0" u="none" strike="noStrike" cap="none" dirty="0">
                <a:solidFill>
                  <a:srgbClr val="002554"/>
                </a:solidFill>
                <a:latin typeface="Basier Square" panose="00000500000000000000" pitchFamily="50" charset="0"/>
                <a:sym typeface="Arial"/>
              </a:rPr>
              <a:t>34 grant-funded school districts and charters</a:t>
            </a:r>
            <a:endParaRPr sz="1200" dirty="0">
              <a:latin typeface="Basier Square" panose="00000500000000000000" pitchFamily="50" charset="0"/>
            </a:endParaRPr>
          </a:p>
          <a:p>
            <a:pPr marL="0" marR="0" lvl="0" indent="0" algn="ctr" rtl="0">
              <a:lnSpc>
                <a:spcPct val="140000"/>
              </a:lnSpc>
              <a:spcBef>
                <a:spcPts val="0"/>
              </a:spcBef>
              <a:spcAft>
                <a:spcPts val="0"/>
              </a:spcAft>
              <a:buClr>
                <a:srgbClr val="002554"/>
              </a:buClr>
              <a:buSzPts val="1900"/>
              <a:buFont typeface="Arial"/>
              <a:buNone/>
            </a:pPr>
            <a:r>
              <a:rPr lang="en-US" sz="1800" b="0" i="0" u="none" strike="noStrike" cap="none" dirty="0">
                <a:solidFill>
                  <a:srgbClr val="002554"/>
                </a:solidFill>
                <a:latin typeface="Basier Square" panose="00000500000000000000" pitchFamily="50" charset="0"/>
                <a:sym typeface="Arial"/>
              </a:rPr>
              <a:t>14 non-funded school districts and charters</a:t>
            </a:r>
            <a:endParaRPr sz="1200" dirty="0">
              <a:latin typeface="Basier Square" panose="00000500000000000000" pitchFamily="50" charset="0"/>
            </a:endParaRPr>
          </a:p>
          <a:p>
            <a:pPr marL="0" marR="0" lvl="0" indent="0" algn="ctr" rtl="0">
              <a:lnSpc>
                <a:spcPct val="140000"/>
              </a:lnSpc>
              <a:spcBef>
                <a:spcPts val="0"/>
              </a:spcBef>
              <a:spcAft>
                <a:spcPts val="0"/>
              </a:spcAft>
              <a:buClr>
                <a:srgbClr val="002554"/>
              </a:buClr>
              <a:buSzPts val="1900"/>
              <a:buFont typeface="Arial"/>
              <a:buNone/>
            </a:pPr>
            <a:r>
              <a:rPr lang="en-US" sz="1800" b="0" i="0" u="none" strike="noStrike" cap="none" dirty="0">
                <a:solidFill>
                  <a:srgbClr val="002554"/>
                </a:solidFill>
                <a:latin typeface="Basier Square" panose="00000500000000000000" pitchFamily="50" charset="0"/>
                <a:sym typeface="Arial"/>
              </a:rPr>
              <a:t>87 high schools</a:t>
            </a:r>
            <a:endParaRPr sz="1200" dirty="0">
              <a:latin typeface="Basier Square" panose="00000500000000000000" pitchFamily="50" charset="0"/>
            </a:endParaRPr>
          </a:p>
          <a:p>
            <a:pPr marL="0" marR="0" lvl="0" indent="0" algn="ctr" rtl="0">
              <a:lnSpc>
                <a:spcPct val="140000"/>
              </a:lnSpc>
              <a:spcBef>
                <a:spcPts val="0"/>
              </a:spcBef>
              <a:spcAft>
                <a:spcPts val="0"/>
              </a:spcAft>
              <a:buClr>
                <a:srgbClr val="002554"/>
              </a:buClr>
              <a:buSzPts val="1900"/>
              <a:buFont typeface="Arial"/>
              <a:buNone/>
            </a:pPr>
            <a:r>
              <a:rPr lang="en-US" sz="1800" b="0" i="0" u="none" strike="noStrike" cap="none" dirty="0">
                <a:solidFill>
                  <a:srgbClr val="002554"/>
                </a:solidFill>
                <a:latin typeface="Basier Square" panose="00000500000000000000" pitchFamily="50" charset="0"/>
                <a:sym typeface="Arial"/>
              </a:rPr>
              <a:t>~100,000 high school students</a:t>
            </a:r>
            <a:endParaRPr sz="1200" dirty="0">
              <a:latin typeface="Basier Square" panose="00000500000000000000" pitchFamily="50" charset="0"/>
            </a:endParaRPr>
          </a:p>
        </p:txBody>
      </p:sp>
      <p:sp>
        <p:nvSpPr>
          <p:cNvPr id="192" name="Google Shape;192;p4"/>
          <p:cNvSpPr txBox="1"/>
          <p:nvPr/>
        </p:nvSpPr>
        <p:spPr>
          <a:xfrm>
            <a:off x="1069596" y="186857"/>
            <a:ext cx="4030682" cy="1282402"/>
          </a:xfrm>
          <a:prstGeom prst="rect">
            <a:avLst/>
          </a:prstGeom>
          <a:noFill/>
          <a:ln>
            <a:noFill/>
          </a:ln>
        </p:spPr>
        <p:txBody>
          <a:bodyPr spcFirstLastPara="1" wrap="square" lIns="0" tIns="0" rIns="0" bIns="0" anchor="t" anchorCtr="0">
            <a:spAutoFit/>
          </a:bodyPr>
          <a:lstStyle/>
          <a:p>
            <a:pPr marL="0" marR="0" lvl="0" indent="0" algn="l" rtl="0">
              <a:lnSpc>
                <a:spcPts val="5000"/>
              </a:lnSpc>
              <a:spcBef>
                <a:spcPts val="0"/>
              </a:spcBef>
              <a:spcAft>
                <a:spcPts val="0"/>
              </a:spcAft>
              <a:buClr>
                <a:srgbClr val="FFFFFF"/>
              </a:buClr>
              <a:buSzPts val="4780"/>
              <a:buFont typeface="Arial"/>
              <a:buNone/>
            </a:pPr>
            <a:r>
              <a:rPr lang="en-US" sz="4780" b="0" i="0" u="none" strike="noStrike" cap="none" dirty="0">
                <a:solidFill>
                  <a:srgbClr val="FFFFFF"/>
                </a:solidFill>
                <a:latin typeface="Prody Demi Bold" panose="00000700000000000000" pitchFamily="50" charset="0"/>
                <a:sym typeface="Arial"/>
              </a:rPr>
              <a:t>RWL School Districts</a:t>
            </a:r>
            <a:endParaRPr dirty="0">
              <a:latin typeface="Prody Demi Bold" panose="00000700000000000000" pitchFamily="50" charset="0"/>
            </a:endParaRPr>
          </a:p>
        </p:txBody>
      </p:sp>
      <p:sp>
        <p:nvSpPr>
          <p:cNvPr id="193" name="Google Shape;193;p4"/>
          <p:cNvSpPr txBox="1"/>
          <p:nvPr/>
        </p:nvSpPr>
        <p:spPr>
          <a:xfrm>
            <a:off x="699925" y="1670771"/>
            <a:ext cx="5211686" cy="552780"/>
          </a:xfrm>
          <a:prstGeom prst="rect">
            <a:avLst/>
          </a:prstGeom>
          <a:noFill/>
          <a:ln>
            <a:noFill/>
          </a:ln>
        </p:spPr>
        <p:txBody>
          <a:bodyPr spcFirstLastPara="1" wrap="square" lIns="0" tIns="0" rIns="0" bIns="0" anchor="t" anchorCtr="0">
            <a:spAutoFit/>
          </a:bodyPr>
          <a:lstStyle/>
          <a:p>
            <a:pPr marL="0" marR="0" lvl="0" indent="0" algn="ctr" rtl="0">
              <a:lnSpc>
                <a:spcPct val="140023"/>
              </a:lnSpc>
              <a:spcBef>
                <a:spcPts val="0"/>
              </a:spcBef>
              <a:spcAft>
                <a:spcPts val="0"/>
              </a:spcAft>
              <a:buClr>
                <a:srgbClr val="2A7DE1"/>
              </a:buClr>
              <a:buSzPts val="2566"/>
              <a:buFont typeface="Arial"/>
              <a:buNone/>
            </a:pPr>
            <a:r>
              <a:rPr lang="en-US" sz="2566" dirty="0">
                <a:solidFill>
                  <a:srgbClr val="2A7DE1"/>
                </a:solidFill>
                <a:latin typeface="Basier Square" panose="00000500000000000000" pitchFamily="50" charset="0"/>
              </a:rPr>
              <a:t>Six</a:t>
            </a:r>
            <a:r>
              <a:rPr lang="en-US" sz="2566" b="0" i="0" u="none" strike="noStrike" cap="none" dirty="0">
                <a:solidFill>
                  <a:srgbClr val="2A7DE1"/>
                </a:solidFill>
                <a:latin typeface="Basier Square" panose="00000500000000000000" pitchFamily="50" charset="0"/>
                <a:sym typeface="Arial"/>
              </a:rPr>
              <a:t>-county Kansas City metro</a:t>
            </a:r>
            <a:endParaRPr dirty="0">
              <a:latin typeface="Basier Square" panose="00000500000000000000" pitchFamily="50" charset="0"/>
            </a:endParaRPr>
          </a:p>
        </p:txBody>
      </p:sp>
      <p:sp>
        <p:nvSpPr>
          <p:cNvPr id="194" name="Google Shape;194;p4"/>
          <p:cNvSpPr txBox="1"/>
          <p:nvPr/>
        </p:nvSpPr>
        <p:spPr>
          <a:xfrm>
            <a:off x="1835823" y="2278998"/>
            <a:ext cx="3053138" cy="452432"/>
          </a:xfrm>
          <a:prstGeom prst="rect">
            <a:avLst/>
          </a:prstGeom>
          <a:noFill/>
          <a:ln>
            <a:noFill/>
          </a:ln>
        </p:spPr>
        <p:txBody>
          <a:bodyPr spcFirstLastPara="1" wrap="square" lIns="0" tIns="0" rIns="0" bIns="0" anchor="t" anchorCtr="0">
            <a:spAutoFit/>
          </a:bodyPr>
          <a:lstStyle/>
          <a:p>
            <a:pPr marL="0" marR="0" lvl="0" indent="0" algn="ctr" rtl="0">
              <a:lnSpc>
                <a:spcPct val="139952"/>
              </a:lnSpc>
              <a:spcBef>
                <a:spcPts val="0"/>
              </a:spcBef>
              <a:spcAft>
                <a:spcPts val="0"/>
              </a:spcAft>
              <a:buClr>
                <a:srgbClr val="2A7DE1"/>
              </a:buClr>
              <a:buSzPts val="2100"/>
              <a:buFont typeface="Arial"/>
              <a:buNone/>
            </a:pPr>
            <a:r>
              <a:rPr lang="en-US" sz="2100" b="0" i="0" u="none" strike="noStrike" cap="none" dirty="0">
                <a:solidFill>
                  <a:srgbClr val="2A7DE1"/>
                </a:solidFill>
                <a:latin typeface="Basier Square" panose="00000500000000000000" pitchFamily="50" charset="0"/>
                <a:sym typeface="Arial"/>
              </a:rPr>
              <a:t>Missouri and Kansas</a:t>
            </a:r>
            <a:endParaRPr dirty="0">
              <a:latin typeface="Basier Square" panose="00000500000000000000" pitchFamily="50" charset="0"/>
            </a:endParaRPr>
          </a:p>
        </p:txBody>
      </p:sp>
      <p:sp>
        <p:nvSpPr>
          <p:cNvPr id="195" name="Google Shape;195;p4"/>
          <p:cNvSpPr txBox="1"/>
          <p:nvPr/>
        </p:nvSpPr>
        <p:spPr>
          <a:xfrm>
            <a:off x="1270074" y="4305259"/>
            <a:ext cx="4184636" cy="517065"/>
          </a:xfrm>
          <a:prstGeom prst="rect">
            <a:avLst/>
          </a:prstGeom>
          <a:noFill/>
          <a:ln>
            <a:noFill/>
          </a:ln>
        </p:spPr>
        <p:txBody>
          <a:bodyPr spcFirstLastPara="1" wrap="square" lIns="0" tIns="0" rIns="0" bIns="0" anchor="t" anchorCtr="0">
            <a:spAutoFit/>
          </a:bodyPr>
          <a:lstStyle/>
          <a:p>
            <a:pPr marL="0" marR="0" lvl="0" indent="0" algn="ctr" rtl="0">
              <a:lnSpc>
                <a:spcPct val="140023"/>
              </a:lnSpc>
              <a:spcBef>
                <a:spcPts val="0"/>
              </a:spcBef>
              <a:spcAft>
                <a:spcPts val="0"/>
              </a:spcAft>
              <a:buClr>
                <a:srgbClr val="002554"/>
              </a:buClr>
              <a:buSzPts val="2566"/>
              <a:buFont typeface="Arial"/>
              <a:buNone/>
            </a:pPr>
            <a:r>
              <a:rPr lang="en-US" sz="2400" b="0" i="0" u="none" strike="noStrike" cap="none" dirty="0">
                <a:solidFill>
                  <a:srgbClr val="002554"/>
                </a:solidFill>
                <a:latin typeface="Basier Square" panose="00000500000000000000" pitchFamily="50" charset="0"/>
                <a:sym typeface="Arial"/>
              </a:rPr>
              <a:t>Engaged districts</a:t>
            </a:r>
            <a:endParaRPr sz="1200" dirty="0">
              <a:latin typeface="Basier Square" panose="00000500000000000000" pitchFamily="50" charset="0"/>
            </a:endParaRPr>
          </a:p>
        </p:txBody>
      </p:sp>
      <p:grpSp>
        <p:nvGrpSpPr>
          <p:cNvPr id="196" name="Google Shape;196;p4"/>
          <p:cNvGrpSpPr/>
          <p:nvPr/>
        </p:nvGrpSpPr>
        <p:grpSpPr>
          <a:xfrm>
            <a:off x="1930651" y="2849017"/>
            <a:ext cx="2863481" cy="1192443"/>
            <a:chOff x="0" y="-19050"/>
            <a:chExt cx="5726962" cy="2384886"/>
          </a:xfrm>
        </p:grpSpPr>
        <p:sp>
          <p:nvSpPr>
            <p:cNvPr id="197" name="Google Shape;197;p4"/>
            <p:cNvSpPr txBox="1"/>
            <p:nvPr/>
          </p:nvSpPr>
          <p:spPr>
            <a:xfrm>
              <a:off x="0" y="-19048"/>
              <a:ext cx="2052064" cy="2384884"/>
            </a:xfrm>
            <a:prstGeom prst="rect">
              <a:avLst/>
            </a:prstGeom>
            <a:noFill/>
            <a:ln>
              <a:noFill/>
            </a:ln>
          </p:spPr>
          <p:txBody>
            <a:bodyPr spcFirstLastPara="1" wrap="square" lIns="0" tIns="0" rIns="0" bIns="0" anchor="t" anchorCtr="0">
              <a:spAutoFit/>
            </a:bodyPr>
            <a:lstStyle/>
            <a:p>
              <a:pPr marL="0" marR="0" lvl="0" indent="0" algn="ctr" rtl="0">
                <a:lnSpc>
                  <a:spcPct val="123000"/>
                </a:lnSpc>
                <a:spcBef>
                  <a:spcPts val="0"/>
                </a:spcBef>
                <a:spcAft>
                  <a:spcPts val="0"/>
                </a:spcAft>
                <a:buClr>
                  <a:srgbClr val="2A7DE1"/>
                </a:buClr>
                <a:buSzPts val="2100"/>
                <a:buFont typeface="Arial"/>
                <a:buNone/>
              </a:pPr>
              <a:r>
                <a:rPr lang="en-US" sz="2100" b="0" i="0" u="none" strike="noStrike" cap="none" dirty="0">
                  <a:solidFill>
                    <a:srgbClr val="2A7DE1"/>
                  </a:solidFill>
                  <a:latin typeface="Basier Square" panose="00000500000000000000" pitchFamily="50" charset="0"/>
                  <a:sym typeface="Arial"/>
                </a:rPr>
                <a:t>Cass</a:t>
              </a:r>
              <a:endParaRPr dirty="0">
                <a:latin typeface="Basier Square" panose="00000500000000000000" pitchFamily="50" charset="0"/>
              </a:endParaRPr>
            </a:p>
            <a:p>
              <a:pPr marL="0" marR="0" lvl="0" indent="0" algn="ctr" rtl="0">
                <a:lnSpc>
                  <a:spcPct val="123000"/>
                </a:lnSpc>
                <a:spcBef>
                  <a:spcPts val="0"/>
                </a:spcBef>
                <a:spcAft>
                  <a:spcPts val="0"/>
                </a:spcAft>
                <a:buClr>
                  <a:srgbClr val="2A7DE1"/>
                </a:buClr>
                <a:buSzPts val="2100"/>
                <a:buFont typeface="Arial"/>
                <a:buNone/>
              </a:pPr>
              <a:r>
                <a:rPr lang="en-US" sz="2100" b="0" i="0" u="none" strike="noStrike" cap="none" dirty="0">
                  <a:solidFill>
                    <a:srgbClr val="2A7DE1"/>
                  </a:solidFill>
                  <a:latin typeface="Basier Square" panose="00000500000000000000" pitchFamily="50" charset="0"/>
                  <a:sym typeface="Arial"/>
                </a:rPr>
                <a:t>Clay</a:t>
              </a:r>
              <a:endParaRPr dirty="0">
                <a:latin typeface="Basier Square" panose="00000500000000000000" pitchFamily="50" charset="0"/>
              </a:endParaRPr>
            </a:p>
            <a:p>
              <a:pPr marL="0" marR="0" lvl="0" indent="0" algn="ctr" rtl="0">
                <a:lnSpc>
                  <a:spcPct val="123000"/>
                </a:lnSpc>
                <a:spcBef>
                  <a:spcPts val="0"/>
                </a:spcBef>
                <a:spcAft>
                  <a:spcPts val="0"/>
                </a:spcAft>
                <a:buClr>
                  <a:srgbClr val="2A7DE1"/>
                </a:buClr>
                <a:buSzPts val="2100"/>
                <a:buFont typeface="Arial"/>
                <a:buNone/>
              </a:pPr>
              <a:r>
                <a:rPr lang="en-US" sz="2100" b="0" i="0" u="none" strike="noStrike" cap="none" dirty="0">
                  <a:solidFill>
                    <a:srgbClr val="2A7DE1"/>
                  </a:solidFill>
                  <a:latin typeface="Basier Square" panose="00000500000000000000" pitchFamily="50" charset="0"/>
                  <a:sym typeface="Arial"/>
                </a:rPr>
                <a:t>Jackson</a:t>
              </a:r>
              <a:endParaRPr dirty="0">
                <a:latin typeface="Basier Square" panose="00000500000000000000" pitchFamily="50" charset="0"/>
              </a:endParaRPr>
            </a:p>
          </p:txBody>
        </p:sp>
        <p:sp>
          <p:nvSpPr>
            <p:cNvPr id="198" name="Google Shape;198;p4"/>
            <p:cNvSpPr txBox="1"/>
            <p:nvPr/>
          </p:nvSpPr>
          <p:spPr>
            <a:xfrm>
              <a:off x="2976728" y="-19050"/>
              <a:ext cx="2750234" cy="2384884"/>
            </a:xfrm>
            <a:prstGeom prst="rect">
              <a:avLst/>
            </a:prstGeom>
            <a:noFill/>
            <a:ln>
              <a:noFill/>
            </a:ln>
          </p:spPr>
          <p:txBody>
            <a:bodyPr spcFirstLastPara="1" wrap="square" lIns="0" tIns="0" rIns="0" bIns="0" anchor="t" anchorCtr="0">
              <a:spAutoFit/>
            </a:bodyPr>
            <a:lstStyle/>
            <a:p>
              <a:pPr marL="0" marR="0" lvl="0" indent="0" algn="ctr" rtl="0">
                <a:lnSpc>
                  <a:spcPct val="123000"/>
                </a:lnSpc>
                <a:spcBef>
                  <a:spcPts val="0"/>
                </a:spcBef>
                <a:spcAft>
                  <a:spcPts val="0"/>
                </a:spcAft>
                <a:buClr>
                  <a:srgbClr val="2A7DE1"/>
                </a:buClr>
                <a:buSzPts val="2100"/>
                <a:buFont typeface="Arial"/>
                <a:buNone/>
              </a:pPr>
              <a:r>
                <a:rPr lang="en-US" sz="2100" b="0" i="0" u="none" strike="noStrike" cap="none" dirty="0">
                  <a:solidFill>
                    <a:srgbClr val="2A7DE1"/>
                  </a:solidFill>
                  <a:latin typeface="Basier Square" panose="00000500000000000000" pitchFamily="50" charset="0"/>
                  <a:sym typeface="Arial"/>
                </a:rPr>
                <a:t>Johnson</a:t>
              </a:r>
              <a:endParaRPr dirty="0">
                <a:latin typeface="Basier Square" panose="00000500000000000000" pitchFamily="50" charset="0"/>
              </a:endParaRPr>
            </a:p>
            <a:p>
              <a:pPr marL="0" marR="0" lvl="0" indent="0" algn="ctr" rtl="0">
                <a:lnSpc>
                  <a:spcPct val="123000"/>
                </a:lnSpc>
                <a:spcBef>
                  <a:spcPts val="0"/>
                </a:spcBef>
                <a:spcAft>
                  <a:spcPts val="0"/>
                </a:spcAft>
                <a:buClr>
                  <a:srgbClr val="2A7DE1"/>
                </a:buClr>
                <a:buSzPts val="2100"/>
                <a:buFont typeface="Arial"/>
                <a:buNone/>
              </a:pPr>
              <a:r>
                <a:rPr lang="en-US" sz="2100" b="0" i="0" u="none" strike="noStrike" cap="none" dirty="0">
                  <a:solidFill>
                    <a:srgbClr val="2A7DE1"/>
                  </a:solidFill>
                  <a:latin typeface="Basier Square" panose="00000500000000000000" pitchFamily="50" charset="0"/>
                  <a:sym typeface="Arial"/>
                </a:rPr>
                <a:t>Platte</a:t>
              </a:r>
              <a:endParaRPr dirty="0">
                <a:latin typeface="Basier Square" panose="00000500000000000000" pitchFamily="50" charset="0"/>
              </a:endParaRPr>
            </a:p>
            <a:p>
              <a:pPr marL="0" marR="0" lvl="0" indent="0" algn="ctr" rtl="0">
                <a:lnSpc>
                  <a:spcPct val="123000"/>
                </a:lnSpc>
                <a:spcBef>
                  <a:spcPts val="0"/>
                </a:spcBef>
                <a:spcAft>
                  <a:spcPts val="0"/>
                </a:spcAft>
                <a:buClr>
                  <a:srgbClr val="2A7DE1"/>
                </a:buClr>
                <a:buSzPts val="2100"/>
                <a:buFont typeface="Arial"/>
                <a:buNone/>
              </a:pPr>
              <a:r>
                <a:rPr lang="en-US" sz="2100" b="0" i="0" u="none" strike="noStrike" cap="none" dirty="0">
                  <a:solidFill>
                    <a:srgbClr val="2A7DE1"/>
                  </a:solidFill>
                  <a:latin typeface="Basier Square" panose="00000500000000000000" pitchFamily="50" charset="0"/>
                  <a:sym typeface="Arial"/>
                </a:rPr>
                <a:t>Wyandotte</a:t>
              </a:r>
              <a:endParaRPr dirty="0">
                <a:latin typeface="Basier Square" panose="00000500000000000000" pitchFamily="50" charset="0"/>
              </a:endParaRPr>
            </a:p>
          </p:txBody>
        </p:sp>
      </p:grpSp>
      <p:pic>
        <p:nvPicPr>
          <p:cNvPr id="5" name="Picture 4">
            <a:extLst>
              <a:ext uri="{FF2B5EF4-FFF2-40B4-BE49-F238E27FC236}">
                <a16:creationId xmlns:a16="http://schemas.microsoft.com/office/drawing/2014/main" id="{78650923-A298-B333-AC65-5EB3E047D1FC}"/>
              </a:ext>
            </a:extLst>
          </p:cNvPr>
          <p:cNvPicPr>
            <a:picLocks noChangeAspect="1"/>
          </p:cNvPicPr>
          <p:nvPr/>
        </p:nvPicPr>
        <p:blipFill>
          <a:blip r:embed="rId3"/>
          <a:stretch>
            <a:fillRect/>
          </a:stretch>
        </p:blipFill>
        <p:spPr>
          <a:xfrm>
            <a:off x="6617707" y="-71280"/>
            <a:ext cx="4967717" cy="6858000"/>
          </a:xfrm>
          <a:prstGeom prst="rect">
            <a:avLst/>
          </a:prstGeom>
        </p:spPr>
      </p:pic>
    </p:spTree>
    <p:extLst>
      <p:ext uri="{BB962C8B-B14F-4D97-AF65-F5344CB8AC3E}">
        <p14:creationId xmlns:p14="http://schemas.microsoft.com/office/powerpoint/2010/main" val="23226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12477" y="751254"/>
            <a:ext cx="5186155" cy="484107"/>
          </a:xfrm>
          <a:prstGeom prst="rect">
            <a:avLst/>
          </a:prstGeom>
        </p:spPr>
        <p:txBody>
          <a:bodyPr lIns="0" tIns="0" rIns="0" bIns="0" rtlCol="0" anchor="t">
            <a:spAutoFit/>
          </a:bodyPr>
          <a:lstStyle/>
          <a:p>
            <a:pPr>
              <a:lnSpc>
                <a:spcPts val="4084"/>
              </a:lnSpc>
            </a:pPr>
            <a:r>
              <a:rPr lang="en-US" sz="2333" b="1" dirty="0">
                <a:solidFill>
                  <a:srgbClr val="2A7DE1"/>
                </a:solidFill>
                <a:latin typeface="Prody 1"/>
                <a:ea typeface="Prody 1"/>
                <a:cs typeface="Prody 1"/>
                <a:sym typeface="Prody 1"/>
              </a:rPr>
              <a:t>Work Experiences</a:t>
            </a:r>
          </a:p>
        </p:txBody>
      </p:sp>
      <p:sp>
        <p:nvSpPr>
          <p:cNvPr id="3" name="TextBox 3"/>
          <p:cNvSpPr txBox="1"/>
          <p:nvPr/>
        </p:nvSpPr>
        <p:spPr>
          <a:xfrm>
            <a:off x="6012476" y="1251774"/>
            <a:ext cx="3453473" cy="215893"/>
          </a:xfrm>
          <a:prstGeom prst="rect">
            <a:avLst/>
          </a:prstGeom>
        </p:spPr>
        <p:txBody>
          <a:bodyPr lIns="0" tIns="0" rIns="0" bIns="0" rtlCol="0" anchor="t">
            <a:spAutoFit/>
          </a:bodyPr>
          <a:lstStyle/>
          <a:p>
            <a:pPr>
              <a:lnSpc>
                <a:spcPts val="1800"/>
              </a:lnSpc>
            </a:pPr>
            <a:r>
              <a:rPr lang="en-US" sz="1333">
                <a:latin typeface="Basier Square 2"/>
                <a:ea typeface="Basier Square 2"/>
                <a:cs typeface="Basier Square 2"/>
                <a:sym typeface="Basier Square 2"/>
              </a:rPr>
              <a:t>Internships or Client Connected Projects</a:t>
            </a:r>
          </a:p>
        </p:txBody>
      </p:sp>
      <p:sp>
        <p:nvSpPr>
          <p:cNvPr id="4" name="TextBox 4"/>
          <p:cNvSpPr txBox="1"/>
          <p:nvPr/>
        </p:nvSpPr>
        <p:spPr>
          <a:xfrm>
            <a:off x="6012476" y="4126955"/>
            <a:ext cx="4176658" cy="424283"/>
          </a:xfrm>
          <a:prstGeom prst="rect">
            <a:avLst/>
          </a:prstGeom>
        </p:spPr>
        <p:txBody>
          <a:bodyPr lIns="0" tIns="0" rIns="0" bIns="0" rtlCol="0" anchor="t">
            <a:spAutoFit/>
          </a:bodyPr>
          <a:lstStyle/>
          <a:p>
            <a:pPr>
              <a:lnSpc>
                <a:spcPts val="1747"/>
              </a:lnSpc>
            </a:pPr>
            <a:r>
              <a:rPr lang="en-US" sz="1333">
                <a:solidFill>
                  <a:srgbClr val="002554"/>
                </a:solidFill>
                <a:latin typeface="Basier Square 2"/>
                <a:ea typeface="Basier Square 2"/>
                <a:cs typeface="Basier Square 2"/>
                <a:sym typeface="Basier Square 2"/>
              </a:rPr>
              <a:t>Regionally vetted by employers &amp; state departments</a:t>
            </a:r>
          </a:p>
        </p:txBody>
      </p:sp>
      <p:sp>
        <p:nvSpPr>
          <p:cNvPr id="5" name="TextBox 5"/>
          <p:cNvSpPr txBox="1"/>
          <p:nvPr/>
        </p:nvSpPr>
        <p:spPr>
          <a:xfrm>
            <a:off x="6012476" y="3587473"/>
            <a:ext cx="5305542" cy="484107"/>
          </a:xfrm>
          <a:prstGeom prst="rect">
            <a:avLst/>
          </a:prstGeom>
        </p:spPr>
        <p:txBody>
          <a:bodyPr lIns="0" tIns="0" rIns="0" bIns="0" rtlCol="0" anchor="t">
            <a:spAutoFit/>
          </a:bodyPr>
          <a:lstStyle/>
          <a:p>
            <a:pPr>
              <a:lnSpc>
                <a:spcPts val="4084"/>
              </a:lnSpc>
            </a:pPr>
            <a:r>
              <a:rPr lang="en-US" sz="2333" b="1" dirty="0">
                <a:solidFill>
                  <a:srgbClr val="2A7DE1"/>
                </a:solidFill>
                <a:latin typeface="Prody 1"/>
                <a:ea typeface="Prody 1"/>
                <a:cs typeface="Prody 1"/>
                <a:sym typeface="Prody 1"/>
              </a:rPr>
              <a:t>Industry Recognized Credentials (IRCs)</a:t>
            </a:r>
          </a:p>
        </p:txBody>
      </p:sp>
      <p:sp>
        <p:nvSpPr>
          <p:cNvPr id="6" name="TextBox 6"/>
          <p:cNvSpPr txBox="1"/>
          <p:nvPr/>
        </p:nvSpPr>
        <p:spPr>
          <a:xfrm>
            <a:off x="6012476" y="2497812"/>
            <a:ext cx="4736601" cy="424283"/>
          </a:xfrm>
          <a:prstGeom prst="rect">
            <a:avLst/>
          </a:prstGeom>
        </p:spPr>
        <p:txBody>
          <a:bodyPr lIns="0" tIns="0" rIns="0" bIns="0" rtlCol="0" anchor="t">
            <a:spAutoFit/>
          </a:bodyPr>
          <a:lstStyle/>
          <a:p>
            <a:pPr>
              <a:lnSpc>
                <a:spcPts val="1747"/>
              </a:lnSpc>
            </a:pPr>
            <a:r>
              <a:rPr lang="en-US" sz="1333">
                <a:solidFill>
                  <a:srgbClr val="002554"/>
                </a:solidFill>
                <a:latin typeface="Basier Square 2"/>
                <a:ea typeface="Basier Square 2"/>
                <a:cs typeface="Basier Square 2"/>
                <a:sym typeface="Basier Square 2"/>
              </a:rPr>
              <a:t>Students identify a compelling social or market problem and mobilize resources to research and solve it.</a:t>
            </a:r>
          </a:p>
        </p:txBody>
      </p:sp>
      <p:sp>
        <p:nvSpPr>
          <p:cNvPr id="7" name="TextBox 7"/>
          <p:cNvSpPr txBox="1"/>
          <p:nvPr/>
        </p:nvSpPr>
        <p:spPr>
          <a:xfrm>
            <a:off x="6012476" y="1955982"/>
            <a:ext cx="3976868" cy="484107"/>
          </a:xfrm>
          <a:prstGeom prst="rect">
            <a:avLst/>
          </a:prstGeom>
        </p:spPr>
        <p:txBody>
          <a:bodyPr lIns="0" tIns="0" rIns="0" bIns="0" rtlCol="0" anchor="t">
            <a:spAutoFit/>
          </a:bodyPr>
          <a:lstStyle/>
          <a:p>
            <a:pPr>
              <a:lnSpc>
                <a:spcPts val="4084"/>
              </a:lnSpc>
            </a:pPr>
            <a:r>
              <a:rPr lang="en-US" sz="2333" b="1" dirty="0">
                <a:solidFill>
                  <a:srgbClr val="2A7DE1"/>
                </a:solidFill>
                <a:latin typeface="Prody 1"/>
                <a:ea typeface="Prody 1"/>
                <a:cs typeface="Prody 1"/>
                <a:sym typeface="Prody 1"/>
              </a:rPr>
              <a:t>Entrepreneurial Experiences</a:t>
            </a:r>
          </a:p>
        </p:txBody>
      </p:sp>
      <p:sp>
        <p:nvSpPr>
          <p:cNvPr id="8" name="Freeform 8"/>
          <p:cNvSpPr/>
          <p:nvPr/>
        </p:nvSpPr>
        <p:spPr>
          <a:xfrm>
            <a:off x="4775259" y="3520386"/>
            <a:ext cx="743619" cy="961494"/>
          </a:xfrm>
          <a:custGeom>
            <a:avLst/>
            <a:gdLst/>
            <a:ahLst/>
            <a:cxnLst/>
            <a:rect l="l" t="t" r="r" b="b"/>
            <a:pathLst>
              <a:path w="1115428" h="1442241">
                <a:moveTo>
                  <a:pt x="0" y="0"/>
                </a:moveTo>
                <a:lnTo>
                  <a:pt x="1115428" y="0"/>
                </a:lnTo>
                <a:lnTo>
                  <a:pt x="1115428" y="1442241"/>
                </a:lnTo>
                <a:lnTo>
                  <a:pt x="0" y="1442241"/>
                </a:lnTo>
                <a:lnTo>
                  <a:pt x="0" y="0"/>
                </a:lnTo>
                <a:close/>
              </a:path>
            </a:pathLst>
          </a:custGeom>
          <a:blipFill>
            <a:blip r:embed="rId2"/>
            <a:stretch>
              <a:fillRect/>
            </a:stretch>
          </a:blipFill>
        </p:spPr>
        <p:txBody>
          <a:bodyPr/>
          <a:lstStyle/>
          <a:p>
            <a:endParaRPr lang="en-US"/>
          </a:p>
        </p:txBody>
      </p:sp>
      <p:sp>
        <p:nvSpPr>
          <p:cNvPr id="9" name="Freeform 9"/>
          <p:cNvSpPr/>
          <p:nvPr/>
        </p:nvSpPr>
        <p:spPr>
          <a:xfrm>
            <a:off x="4729374" y="1942885"/>
            <a:ext cx="846629" cy="1039611"/>
          </a:xfrm>
          <a:custGeom>
            <a:avLst/>
            <a:gdLst/>
            <a:ahLst/>
            <a:cxnLst/>
            <a:rect l="l" t="t" r="r" b="b"/>
            <a:pathLst>
              <a:path w="1269944" h="1559416">
                <a:moveTo>
                  <a:pt x="0" y="0"/>
                </a:moveTo>
                <a:lnTo>
                  <a:pt x="1269944" y="0"/>
                </a:lnTo>
                <a:lnTo>
                  <a:pt x="1269944" y="1559416"/>
                </a:lnTo>
                <a:lnTo>
                  <a:pt x="0" y="1559416"/>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6012476" y="5513531"/>
            <a:ext cx="5493724" cy="642292"/>
          </a:xfrm>
          <a:prstGeom prst="rect">
            <a:avLst/>
          </a:prstGeom>
        </p:spPr>
        <p:txBody>
          <a:bodyPr lIns="0" tIns="0" rIns="0" bIns="0" rtlCol="0" anchor="t">
            <a:spAutoFit/>
          </a:bodyPr>
          <a:lstStyle/>
          <a:p>
            <a:pPr>
              <a:lnSpc>
                <a:spcPts val="1747"/>
              </a:lnSpc>
            </a:pPr>
            <a:r>
              <a:rPr lang="en-US" sz="1333">
                <a:solidFill>
                  <a:srgbClr val="002554"/>
                </a:solidFill>
                <a:latin typeface="Basier Square 2"/>
                <a:ea typeface="Basier Square 2"/>
                <a:cs typeface="Basier Square 2"/>
                <a:sym typeface="Basier Square 2"/>
              </a:rPr>
              <a:t>Nine (9) or more hours of college-level credits, in which the student completes coursework progressing towards a college degree.</a:t>
            </a:r>
          </a:p>
          <a:p>
            <a:pPr>
              <a:lnSpc>
                <a:spcPts val="1747"/>
              </a:lnSpc>
            </a:pPr>
            <a:endParaRPr lang="en-US" sz="1333">
              <a:solidFill>
                <a:srgbClr val="002554"/>
              </a:solidFill>
              <a:latin typeface="Basier Square 2"/>
              <a:ea typeface="Basier Square 2"/>
              <a:cs typeface="Basier Square 2"/>
              <a:sym typeface="Basier Square 2"/>
            </a:endParaRPr>
          </a:p>
        </p:txBody>
      </p:sp>
      <p:sp>
        <p:nvSpPr>
          <p:cNvPr id="11" name="TextBox 11"/>
          <p:cNvSpPr txBox="1"/>
          <p:nvPr/>
        </p:nvSpPr>
        <p:spPr>
          <a:xfrm>
            <a:off x="6012476" y="5003669"/>
            <a:ext cx="3097088" cy="484107"/>
          </a:xfrm>
          <a:prstGeom prst="rect">
            <a:avLst/>
          </a:prstGeom>
        </p:spPr>
        <p:txBody>
          <a:bodyPr lIns="0" tIns="0" rIns="0" bIns="0" rtlCol="0" anchor="t">
            <a:spAutoFit/>
          </a:bodyPr>
          <a:lstStyle/>
          <a:p>
            <a:pPr>
              <a:lnSpc>
                <a:spcPts val="4084"/>
              </a:lnSpc>
            </a:pPr>
            <a:r>
              <a:rPr lang="en-US" sz="2333" b="1" dirty="0">
                <a:solidFill>
                  <a:srgbClr val="2A7DE1"/>
                </a:solidFill>
                <a:latin typeface="Prody 1"/>
                <a:ea typeface="Prody 1"/>
                <a:cs typeface="Prody 1"/>
                <a:sym typeface="Prody 1"/>
              </a:rPr>
              <a:t>College Credit</a:t>
            </a:r>
          </a:p>
        </p:txBody>
      </p:sp>
      <p:sp>
        <p:nvSpPr>
          <p:cNvPr id="12" name="Freeform 12"/>
          <p:cNvSpPr/>
          <p:nvPr/>
        </p:nvSpPr>
        <p:spPr>
          <a:xfrm>
            <a:off x="4729375" y="5161862"/>
            <a:ext cx="966267" cy="790363"/>
          </a:xfrm>
          <a:custGeom>
            <a:avLst/>
            <a:gdLst/>
            <a:ahLst/>
            <a:cxnLst/>
            <a:rect l="l" t="t" r="r" b="b"/>
            <a:pathLst>
              <a:path w="1449401" h="1185545">
                <a:moveTo>
                  <a:pt x="0" y="0"/>
                </a:moveTo>
                <a:lnTo>
                  <a:pt x="1449401" y="0"/>
                </a:lnTo>
                <a:lnTo>
                  <a:pt x="1449401" y="1185545"/>
                </a:lnTo>
                <a:lnTo>
                  <a:pt x="0" y="1185545"/>
                </a:lnTo>
                <a:lnTo>
                  <a:pt x="0" y="0"/>
                </a:lnTo>
                <a:close/>
              </a:path>
            </a:pathLst>
          </a:custGeom>
          <a:blipFill>
            <a:blip r:embed="rId4"/>
            <a:stretch>
              <a:fillRect/>
            </a:stretch>
          </a:blipFill>
        </p:spPr>
        <p:txBody>
          <a:bodyPr/>
          <a:lstStyle/>
          <a:p>
            <a:endParaRPr lang="en-US"/>
          </a:p>
        </p:txBody>
      </p:sp>
      <p:sp>
        <p:nvSpPr>
          <p:cNvPr id="13" name="Freeform 13"/>
          <p:cNvSpPr/>
          <p:nvPr/>
        </p:nvSpPr>
        <p:spPr>
          <a:xfrm>
            <a:off x="4672248" y="685800"/>
            <a:ext cx="942453" cy="866945"/>
          </a:xfrm>
          <a:custGeom>
            <a:avLst/>
            <a:gdLst/>
            <a:ahLst/>
            <a:cxnLst/>
            <a:rect l="l" t="t" r="r" b="b"/>
            <a:pathLst>
              <a:path w="1413680" h="1300417">
                <a:moveTo>
                  <a:pt x="0" y="0"/>
                </a:moveTo>
                <a:lnTo>
                  <a:pt x="1413680" y="0"/>
                </a:lnTo>
                <a:lnTo>
                  <a:pt x="1413680" y="1300417"/>
                </a:lnTo>
                <a:lnTo>
                  <a:pt x="0" y="1300417"/>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3721217" y="6638454"/>
            <a:ext cx="4921271" cy="94449"/>
          </a:xfrm>
          <a:prstGeom prst="rect">
            <a:avLst/>
          </a:prstGeom>
        </p:spPr>
        <p:txBody>
          <a:bodyPr lIns="0" tIns="0" rIns="0" bIns="0" rtlCol="0" anchor="t">
            <a:spAutoFit/>
          </a:bodyPr>
          <a:lstStyle/>
          <a:p>
            <a:pPr>
              <a:lnSpc>
                <a:spcPts val="763"/>
              </a:lnSpc>
            </a:pPr>
            <a:r>
              <a:rPr lang="en-US" sz="545">
                <a:solidFill>
                  <a:srgbClr val="FFFFFF"/>
                </a:solidFill>
                <a:latin typeface="Basier Square 3"/>
                <a:ea typeface="Basier Square 3"/>
                <a:cs typeface="Basier Square 3"/>
                <a:sym typeface="Basier Square 3"/>
              </a:rPr>
              <a:t>*Updates are intended to provide clarity and were developed in collaboration with RWL Network Superintendents &amp; MDRC</a:t>
            </a:r>
          </a:p>
        </p:txBody>
      </p:sp>
      <p:sp>
        <p:nvSpPr>
          <p:cNvPr id="15" name="TextBox 15"/>
          <p:cNvSpPr txBox="1"/>
          <p:nvPr/>
        </p:nvSpPr>
        <p:spPr>
          <a:xfrm>
            <a:off x="7344723" y="635677"/>
            <a:ext cx="1211365" cy="143822"/>
          </a:xfrm>
          <a:prstGeom prst="rect">
            <a:avLst/>
          </a:prstGeom>
        </p:spPr>
        <p:txBody>
          <a:bodyPr lIns="0" tIns="0" rIns="0" bIns="0" rtlCol="0" anchor="t">
            <a:spAutoFit/>
          </a:bodyPr>
          <a:lstStyle/>
          <a:p>
            <a:pPr algn="ctr">
              <a:lnSpc>
                <a:spcPts val="1241"/>
              </a:lnSpc>
            </a:pPr>
            <a:r>
              <a:rPr lang="en-US" sz="886">
                <a:solidFill>
                  <a:srgbClr val="FFFFFF"/>
                </a:solidFill>
                <a:latin typeface="Basier Square 3"/>
                <a:ea typeface="Basier Square 3"/>
                <a:cs typeface="Basier Square 3"/>
                <a:sym typeface="Basier Square 3"/>
              </a:rPr>
              <a:t>Updated August 2023*</a:t>
            </a:r>
          </a:p>
        </p:txBody>
      </p:sp>
      <p:grpSp>
        <p:nvGrpSpPr>
          <p:cNvPr id="16" name="Group 16"/>
          <p:cNvGrpSpPr/>
          <p:nvPr/>
        </p:nvGrpSpPr>
        <p:grpSpPr>
          <a:xfrm>
            <a:off x="-490993" y="0"/>
            <a:ext cx="4569079" cy="6858000"/>
            <a:chOff x="0" y="0"/>
            <a:chExt cx="1805068" cy="2709333"/>
          </a:xfrm>
        </p:grpSpPr>
        <p:sp>
          <p:nvSpPr>
            <p:cNvPr id="17" name="Freeform 17"/>
            <p:cNvSpPr/>
            <p:nvPr/>
          </p:nvSpPr>
          <p:spPr>
            <a:xfrm>
              <a:off x="0" y="0"/>
              <a:ext cx="1805069" cy="2709333"/>
            </a:xfrm>
            <a:custGeom>
              <a:avLst/>
              <a:gdLst/>
              <a:ahLst/>
              <a:cxnLst/>
              <a:rect l="l" t="t" r="r" b="b"/>
              <a:pathLst>
                <a:path w="1805069" h="2709333">
                  <a:moveTo>
                    <a:pt x="0" y="0"/>
                  </a:moveTo>
                  <a:lnTo>
                    <a:pt x="1805069" y="0"/>
                  </a:lnTo>
                  <a:lnTo>
                    <a:pt x="1805069" y="2709333"/>
                  </a:lnTo>
                  <a:lnTo>
                    <a:pt x="0" y="2709333"/>
                  </a:lnTo>
                  <a:close/>
                </a:path>
              </a:pathLst>
            </a:custGeom>
            <a:solidFill>
              <a:srgbClr val="E5EFFB"/>
            </a:solidFill>
          </p:spPr>
          <p:txBody>
            <a:bodyPr/>
            <a:lstStyle/>
            <a:p>
              <a:endParaRPr lang="en-US"/>
            </a:p>
          </p:txBody>
        </p:sp>
        <p:sp>
          <p:nvSpPr>
            <p:cNvPr id="18" name="TextBox 18"/>
            <p:cNvSpPr txBox="1"/>
            <p:nvPr/>
          </p:nvSpPr>
          <p:spPr>
            <a:xfrm>
              <a:off x="0" y="-38100"/>
              <a:ext cx="1805068" cy="2747433"/>
            </a:xfrm>
            <a:prstGeom prst="rect">
              <a:avLst/>
            </a:prstGeom>
          </p:spPr>
          <p:txBody>
            <a:bodyPr lIns="33867" tIns="33867" rIns="33867" bIns="33867" rtlCol="0" anchor="ctr"/>
            <a:lstStyle/>
            <a:p>
              <a:pPr algn="ctr">
                <a:lnSpc>
                  <a:spcPts val="1400"/>
                </a:lnSpc>
              </a:pPr>
              <a:endParaRPr sz="933"/>
            </a:p>
          </p:txBody>
        </p:sp>
      </p:grpSp>
      <p:sp>
        <p:nvSpPr>
          <p:cNvPr id="19" name="TextBox 19"/>
          <p:cNvSpPr txBox="1"/>
          <p:nvPr/>
        </p:nvSpPr>
        <p:spPr>
          <a:xfrm>
            <a:off x="451397" y="513138"/>
            <a:ext cx="2762372" cy="730969"/>
          </a:xfrm>
          <a:prstGeom prst="rect">
            <a:avLst/>
          </a:prstGeom>
        </p:spPr>
        <p:txBody>
          <a:bodyPr lIns="0" tIns="0" rIns="0" bIns="0" rtlCol="0" anchor="t">
            <a:spAutoFit/>
          </a:bodyPr>
          <a:lstStyle/>
          <a:p>
            <a:pPr>
              <a:lnSpc>
                <a:spcPts val="5680"/>
              </a:lnSpc>
            </a:pPr>
            <a:r>
              <a:rPr lang="en-US" sz="4734" b="1" dirty="0">
                <a:solidFill>
                  <a:srgbClr val="002554"/>
                </a:solidFill>
                <a:latin typeface="Prody 2"/>
                <a:ea typeface="Prody 2"/>
                <a:cs typeface="Prody 2"/>
                <a:sym typeface="Prody 2"/>
              </a:rPr>
              <a:t>By 2030</a:t>
            </a:r>
          </a:p>
        </p:txBody>
      </p:sp>
      <p:sp>
        <p:nvSpPr>
          <p:cNvPr id="20" name="TextBox 20"/>
          <p:cNvSpPr txBox="1"/>
          <p:nvPr/>
        </p:nvSpPr>
        <p:spPr>
          <a:xfrm>
            <a:off x="451397" y="1449182"/>
            <a:ext cx="3039708" cy="1977016"/>
          </a:xfrm>
          <a:prstGeom prst="rect">
            <a:avLst/>
          </a:prstGeom>
        </p:spPr>
        <p:txBody>
          <a:bodyPr lIns="0" tIns="0" rIns="0" bIns="0" rtlCol="0" anchor="t">
            <a:spAutoFit/>
          </a:bodyPr>
          <a:lstStyle/>
          <a:p>
            <a:pPr>
              <a:lnSpc>
                <a:spcPts val="2613"/>
              </a:lnSpc>
              <a:spcBef>
                <a:spcPct val="0"/>
              </a:spcBef>
            </a:pPr>
            <a:r>
              <a:rPr lang="en-US" sz="1866" b="1" dirty="0">
                <a:latin typeface="Basier Square 3"/>
                <a:ea typeface="Basier Square 3"/>
                <a:cs typeface="Basier Square 3"/>
                <a:sym typeface="Basier Square 3"/>
              </a:rPr>
              <a:t>All high school students across our regional graduate with market value assets and a diploma, preparing them for future work and learning.</a:t>
            </a:r>
          </a:p>
        </p:txBody>
      </p:sp>
    </p:spTree>
    <p:extLst>
      <p:ext uri="{BB962C8B-B14F-4D97-AF65-F5344CB8AC3E}">
        <p14:creationId xmlns:p14="http://schemas.microsoft.com/office/powerpoint/2010/main" val="107825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5" name="Online Media 4" descr="Students at DeLaSalle gain real-world experience and explore careers before they graduate">
            <a:hlinkClick r:id="" action="ppaction://media"/>
            <a:extLst>
              <a:ext uri="{FF2B5EF4-FFF2-40B4-BE49-F238E27FC236}">
                <a16:creationId xmlns:a16="http://schemas.microsoft.com/office/drawing/2014/main" id="{C0593208-011A-3884-576B-06A1E0DC27CA}"/>
              </a:ext>
            </a:extLst>
          </p:cNvPr>
          <p:cNvPicPr>
            <a:picLocks noRot="1" noChangeAspect="1"/>
          </p:cNvPicPr>
          <p:nvPr>
            <a:videoFile r:link="rId1"/>
          </p:nvPr>
        </p:nvPicPr>
        <p:blipFill>
          <a:blip r:embed="rId4"/>
          <a:stretch>
            <a:fillRect/>
          </a:stretch>
        </p:blipFill>
        <p:spPr>
          <a:xfrm>
            <a:off x="415224" y="155193"/>
            <a:ext cx="10938576" cy="6180293"/>
          </a:xfrm>
          <a:prstGeom prst="rect">
            <a:avLst/>
          </a:prstGeom>
        </p:spPr>
      </p:pic>
    </p:spTree>
    <p:extLst>
      <p:ext uri="{BB962C8B-B14F-4D97-AF65-F5344CB8AC3E}">
        <p14:creationId xmlns:p14="http://schemas.microsoft.com/office/powerpoint/2010/main" val="279516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0"/>
          <p:cNvSpPr txBox="1">
            <a:spLocks noGrp="1"/>
          </p:cNvSpPr>
          <p:nvPr>
            <p:ph type="title"/>
          </p:nvPr>
        </p:nvSpPr>
        <p:spPr>
          <a:xfrm>
            <a:off x="603250" y="350742"/>
            <a:ext cx="10985400" cy="716700"/>
          </a:xfrm>
          <a:prstGeom prst="rect">
            <a:avLst/>
          </a:prstGeom>
          <a:noFill/>
          <a:ln>
            <a:noFill/>
          </a:ln>
        </p:spPr>
        <p:txBody>
          <a:bodyPr spcFirstLastPara="1" wrap="square" lIns="50800" tIns="50800" rIns="50800" bIns="50800" anchor="t" anchorCtr="0">
            <a:normAutofit fontScale="90000"/>
          </a:bodyPr>
          <a:lstStyle/>
          <a:p>
            <a:pPr>
              <a:buSzPct val="100000"/>
            </a:pPr>
            <a:r>
              <a:rPr lang="en-US" dirty="0">
                <a:latin typeface="Prody Demi Bold" panose="00000700000000000000" pitchFamily="50" charset="0"/>
              </a:rPr>
              <a:t>Brainstorming: Origin of the </a:t>
            </a:r>
            <a:r>
              <a:rPr lang="en-US" dirty="0" err="1">
                <a:latin typeface="Prody Demi Bold" panose="00000700000000000000" pitchFamily="50" charset="0"/>
              </a:rPr>
              <a:t>DeLaSalle</a:t>
            </a:r>
            <a:r>
              <a:rPr lang="en-US" dirty="0">
                <a:latin typeface="Prody Demi Bold" panose="00000700000000000000" pitchFamily="50" charset="0"/>
              </a:rPr>
              <a:t> Daytime Internship and Block37 programs</a:t>
            </a:r>
            <a:br>
              <a:rPr lang="en-US" dirty="0"/>
            </a:br>
            <a:r>
              <a:rPr lang="en-US" dirty="0"/>
              <a:t> </a:t>
            </a:r>
          </a:p>
        </p:txBody>
      </p:sp>
      <p:sp>
        <p:nvSpPr>
          <p:cNvPr id="241" name="Google Shape;241;p10"/>
          <p:cNvSpPr txBox="1">
            <a:spLocks noGrp="1"/>
          </p:cNvSpPr>
          <p:nvPr>
            <p:ph type="body" idx="2"/>
          </p:nvPr>
        </p:nvSpPr>
        <p:spPr>
          <a:xfrm>
            <a:off x="603250" y="2134884"/>
            <a:ext cx="10985500" cy="4128006"/>
          </a:xfrm>
          <a:prstGeom prst="rect">
            <a:avLst/>
          </a:prstGeom>
          <a:noFill/>
          <a:ln>
            <a:noFill/>
          </a:ln>
        </p:spPr>
        <p:txBody>
          <a:bodyPr spcFirstLastPara="1" wrap="square" lIns="50800" tIns="50800" rIns="50800" bIns="50800" anchor="t" anchorCtr="0">
            <a:normAutofit/>
          </a:bodyPr>
          <a:lstStyle/>
          <a:p>
            <a:pPr marL="304800" lvl="0" indent="-117348">
              <a:spcBef>
                <a:spcPts val="0"/>
              </a:spcBef>
              <a:buNone/>
            </a:pPr>
            <a:endParaRPr dirty="0"/>
          </a:p>
        </p:txBody>
      </p:sp>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21" y="2833760"/>
            <a:ext cx="2889250" cy="218860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4973" t="34667" r="22671" b="32444"/>
          <a:stretch/>
        </p:blipFill>
        <p:spPr>
          <a:xfrm>
            <a:off x="4573238" y="2766846"/>
            <a:ext cx="2773680" cy="2255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0B962B82-F8C2-4349-2EE1-118A6AE7EBD7}"/>
              </a:ext>
            </a:extLst>
          </p:cNvPr>
          <p:cNvPicPr>
            <a:picLocks noChangeAspect="1"/>
          </p:cNvPicPr>
          <p:nvPr/>
        </p:nvPicPr>
        <p:blipFill>
          <a:blip r:embed="rId5"/>
          <a:stretch>
            <a:fillRect/>
          </a:stretch>
        </p:blipFill>
        <p:spPr>
          <a:xfrm>
            <a:off x="7980285" y="3437231"/>
            <a:ext cx="3076462" cy="981663"/>
          </a:xfrm>
          <a:prstGeom prst="rect">
            <a:avLst/>
          </a:prstGeom>
        </p:spPr>
      </p:pic>
    </p:spTree>
    <p:extLst>
      <p:ext uri="{BB962C8B-B14F-4D97-AF65-F5344CB8AC3E}">
        <p14:creationId xmlns:p14="http://schemas.microsoft.com/office/powerpoint/2010/main" val="140305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cf9206f109_1_46"/>
          <p:cNvSpPr txBox="1">
            <a:spLocks noGrp="1"/>
          </p:cNvSpPr>
          <p:nvPr>
            <p:ph type="title"/>
          </p:nvPr>
        </p:nvSpPr>
        <p:spPr>
          <a:xfrm>
            <a:off x="603250" y="495580"/>
            <a:ext cx="10985400" cy="716700"/>
          </a:xfrm>
          <a:prstGeom prst="rect">
            <a:avLst/>
          </a:prstGeom>
        </p:spPr>
        <p:txBody>
          <a:bodyPr spcFirstLastPara="1" wrap="square" lIns="50800" tIns="50800" rIns="50800" bIns="50800" anchor="t" anchorCtr="0">
            <a:normAutofit/>
          </a:bodyPr>
          <a:lstStyle/>
          <a:p>
            <a:pPr marL="0" lvl="0" indent="0" algn="l" rtl="0">
              <a:spcBef>
                <a:spcPts val="0"/>
              </a:spcBef>
              <a:spcAft>
                <a:spcPts val="0"/>
              </a:spcAft>
              <a:buNone/>
            </a:pPr>
            <a:r>
              <a:rPr lang="en-US" dirty="0" err="1">
                <a:latin typeface="Prody Demi Bold" panose="00000700000000000000" pitchFamily="50" charset="0"/>
              </a:rPr>
              <a:t>DeLaSalle</a:t>
            </a:r>
            <a:r>
              <a:rPr lang="en-US" dirty="0">
                <a:latin typeface="Prody Demi Bold" panose="00000700000000000000" pitchFamily="50" charset="0"/>
              </a:rPr>
              <a:t> at-a-glance</a:t>
            </a:r>
            <a:endParaRPr dirty="0">
              <a:latin typeface="Prody Demi Bold" panose="00000700000000000000" pitchFamily="50" charset="0"/>
            </a:endParaRPr>
          </a:p>
        </p:txBody>
      </p:sp>
      <p:sp>
        <p:nvSpPr>
          <p:cNvPr id="250" name="Google Shape;250;g3cf9206f109_1_46"/>
          <p:cNvSpPr txBox="1">
            <a:spLocks noGrp="1"/>
          </p:cNvSpPr>
          <p:nvPr>
            <p:ph type="body" idx="2"/>
          </p:nvPr>
        </p:nvSpPr>
        <p:spPr>
          <a:xfrm>
            <a:off x="603250" y="1596095"/>
            <a:ext cx="5894100" cy="4742400"/>
          </a:xfrm>
          <a:prstGeom prst="rect">
            <a:avLst/>
          </a:prstGeom>
        </p:spPr>
        <p:txBody>
          <a:bodyPr spcFirstLastPara="1" wrap="square" lIns="50800" tIns="50800" rIns="50800" bIns="50800" anchor="t" anchorCtr="0">
            <a:normAutofit fontScale="92500" lnSpcReduction="10000"/>
          </a:bodyPr>
          <a:lstStyle/>
          <a:p>
            <a:pPr marL="0" lvl="0" indent="0" algn="l" rtl="0">
              <a:lnSpc>
                <a:spcPct val="115000"/>
              </a:lnSpc>
              <a:spcBef>
                <a:spcPts val="1200"/>
              </a:spcBef>
              <a:spcAft>
                <a:spcPts val="0"/>
              </a:spcAft>
              <a:buNone/>
            </a:pPr>
            <a:r>
              <a:rPr lang="en-US" sz="1900" dirty="0">
                <a:solidFill>
                  <a:srgbClr val="000000"/>
                </a:solidFill>
              </a:rPr>
              <a:t> </a:t>
            </a:r>
            <a:r>
              <a:rPr lang="en-US" sz="1900" dirty="0">
                <a:solidFill>
                  <a:schemeClr val="bg2"/>
                </a:solidFill>
                <a:latin typeface="Basier Square" panose="00000500000000000000" pitchFamily="50" charset="0"/>
              </a:rPr>
              <a:t>👩‍🎓 240 students</a:t>
            </a:r>
          </a:p>
          <a:p>
            <a:pPr marL="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Governed by the Missouri Charter Public School Commission (MCPSC)</a:t>
            </a:r>
            <a:endParaRPr sz="1900" dirty="0">
              <a:solidFill>
                <a:schemeClr val="bg2"/>
              </a:solidFill>
              <a:latin typeface="Basier Square" panose="00000500000000000000" pitchFamily="50" charset="0"/>
            </a:endParaRPr>
          </a:p>
          <a:p>
            <a:pPr marL="62865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3 academies serving students from the Kansas City Missouri Public School District and surrounding districts</a:t>
            </a:r>
          </a:p>
          <a:p>
            <a:pPr marL="971550" lvl="0" indent="-342900" algn="l" rtl="0">
              <a:lnSpc>
                <a:spcPct val="115000"/>
              </a:lnSpc>
              <a:spcBef>
                <a:spcPts val="1200"/>
              </a:spcBef>
              <a:spcAft>
                <a:spcPts val="0"/>
              </a:spcAft>
              <a:buFontTx/>
              <a:buChar char="-"/>
            </a:pPr>
            <a:r>
              <a:rPr lang="en-US" sz="1600" dirty="0" err="1">
                <a:solidFill>
                  <a:schemeClr val="bg2"/>
                </a:solidFill>
                <a:latin typeface="Basier Square" panose="00000500000000000000" pitchFamily="50" charset="0"/>
              </a:rPr>
              <a:t>DeLaSalle</a:t>
            </a:r>
            <a:r>
              <a:rPr lang="en-US" sz="1600" dirty="0">
                <a:solidFill>
                  <a:schemeClr val="bg2"/>
                </a:solidFill>
                <a:latin typeface="Basier Square" panose="00000500000000000000" pitchFamily="50" charset="0"/>
              </a:rPr>
              <a:t> High School (traditional 9</a:t>
            </a:r>
            <a:r>
              <a:rPr lang="en-US" sz="1600" baseline="30000" dirty="0">
                <a:solidFill>
                  <a:schemeClr val="bg2"/>
                </a:solidFill>
                <a:latin typeface="Basier Square" panose="00000500000000000000" pitchFamily="50" charset="0"/>
              </a:rPr>
              <a:t>th</a:t>
            </a:r>
            <a:r>
              <a:rPr lang="en-US" sz="1600" dirty="0">
                <a:solidFill>
                  <a:schemeClr val="bg2"/>
                </a:solidFill>
                <a:latin typeface="Basier Square" panose="00000500000000000000" pitchFamily="50" charset="0"/>
              </a:rPr>
              <a:t>-12</a:t>
            </a:r>
            <a:r>
              <a:rPr lang="en-US" sz="1600" baseline="30000" dirty="0">
                <a:solidFill>
                  <a:schemeClr val="bg2"/>
                </a:solidFill>
                <a:latin typeface="Basier Square" panose="00000500000000000000" pitchFamily="50" charset="0"/>
              </a:rPr>
              <a:t>th</a:t>
            </a:r>
            <a:r>
              <a:rPr lang="en-US" sz="1600" dirty="0">
                <a:solidFill>
                  <a:schemeClr val="bg2"/>
                </a:solidFill>
                <a:latin typeface="Basier Square" panose="00000500000000000000" pitchFamily="50" charset="0"/>
              </a:rPr>
              <a:t>)</a:t>
            </a:r>
          </a:p>
          <a:p>
            <a:pPr marL="628650" lvl="0" indent="0" algn="l" rtl="0">
              <a:lnSpc>
                <a:spcPct val="115000"/>
              </a:lnSpc>
              <a:spcBef>
                <a:spcPts val="1200"/>
              </a:spcBef>
              <a:spcAft>
                <a:spcPts val="0"/>
              </a:spcAft>
              <a:buNone/>
            </a:pPr>
            <a:r>
              <a:rPr lang="en-US" sz="1600" dirty="0">
                <a:solidFill>
                  <a:schemeClr val="bg2"/>
                </a:solidFill>
                <a:latin typeface="Basier Square" panose="00000500000000000000" pitchFamily="50" charset="0"/>
              </a:rPr>
              <a:t>		- Freshman Academy </a:t>
            </a:r>
          </a:p>
          <a:p>
            <a:pPr marL="971550" lvl="0" indent="-342900" algn="l" rtl="0">
              <a:lnSpc>
                <a:spcPct val="115000"/>
              </a:lnSpc>
              <a:spcBef>
                <a:spcPts val="1200"/>
              </a:spcBef>
              <a:spcAft>
                <a:spcPts val="0"/>
              </a:spcAft>
              <a:buFontTx/>
              <a:buChar char="-"/>
            </a:pPr>
            <a:r>
              <a:rPr lang="en-US" sz="1600" dirty="0">
                <a:solidFill>
                  <a:schemeClr val="bg2"/>
                </a:solidFill>
                <a:latin typeface="Basier Square" panose="00000500000000000000" pitchFamily="50" charset="0"/>
              </a:rPr>
              <a:t>Flipside Academy (Missouri options)</a:t>
            </a:r>
          </a:p>
          <a:p>
            <a:pPr marL="971550" lvl="0" indent="-342900" algn="l" rtl="0">
              <a:lnSpc>
                <a:spcPct val="115000"/>
              </a:lnSpc>
              <a:spcBef>
                <a:spcPts val="1200"/>
              </a:spcBef>
              <a:spcAft>
                <a:spcPts val="0"/>
              </a:spcAft>
              <a:buFontTx/>
              <a:buChar char="-"/>
            </a:pPr>
            <a:r>
              <a:rPr lang="en-US" sz="1600" dirty="0">
                <a:solidFill>
                  <a:schemeClr val="bg2"/>
                </a:solidFill>
                <a:latin typeface="Basier Square" panose="00000500000000000000" pitchFamily="50" charset="0"/>
              </a:rPr>
              <a:t>Kintsugi Academy (justice-involved students 6</a:t>
            </a:r>
            <a:r>
              <a:rPr lang="en-US" sz="1600" baseline="30000" dirty="0">
                <a:solidFill>
                  <a:schemeClr val="bg2"/>
                </a:solidFill>
                <a:latin typeface="Basier Square" panose="00000500000000000000" pitchFamily="50" charset="0"/>
              </a:rPr>
              <a:t>th</a:t>
            </a:r>
            <a:r>
              <a:rPr lang="en-US" sz="1600" dirty="0">
                <a:solidFill>
                  <a:schemeClr val="bg2"/>
                </a:solidFill>
                <a:latin typeface="Basier Square" panose="00000500000000000000" pitchFamily="50" charset="0"/>
              </a:rPr>
              <a:t>-12</a:t>
            </a:r>
            <a:r>
              <a:rPr lang="en-US" sz="1600" baseline="30000" dirty="0">
                <a:solidFill>
                  <a:schemeClr val="bg2"/>
                </a:solidFill>
                <a:latin typeface="Basier Square" panose="00000500000000000000" pitchFamily="50" charset="0"/>
              </a:rPr>
              <a:t>th</a:t>
            </a:r>
            <a:r>
              <a:rPr lang="en-US" sz="1600" dirty="0">
                <a:solidFill>
                  <a:schemeClr val="bg2"/>
                </a:solidFill>
                <a:latin typeface="Basier Square" panose="00000500000000000000" pitchFamily="50" charset="0"/>
              </a:rPr>
              <a:t>)</a:t>
            </a:r>
          </a:p>
          <a:p>
            <a:pPr marL="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100% of students qualify for Free and Reduced Lunch</a:t>
            </a:r>
          </a:p>
          <a:p>
            <a:pPr marL="0" lvl="0" indent="0" algn="l" rtl="0">
              <a:lnSpc>
                <a:spcPct val="115000"/>
              </a:lnSpc>
              <a:spcBef>
                <a:spcPts val="1200"/>
              </a:spcBef>
              <a:spcAft>
                <a:spcPts val="0"/>
              </a:spcAft>
              <a:buNone/>
            </a:pPr>
            <a:r>
              <a:rPr lang="en-US" sz="1900" dirty="0">
                <a:solidFill>
                  <a:schemeClr val="bg2"/>
                </a:solidFill>
                <a:latin typeface="Basier Square" panose="00000500000000000000" pitchFamily="50" charset="0"/>
              </a:rPr>
              <a:t>98% receive transportation services</a:t>
            </a:r>
            <a:endParaRPr sz="1900" dirty="0">
              <a:solidFill>
                <a:schemeClr val="bg2"/>
              </a:solidFill>
              <a:latin typeface="Basier Square" panose="00000500000000000000" pitchFamily="50" charset="0"/>
            </a:endParaRPr>
          </a:p>
        </p:txBody>
      </p:sp>
      <p:pic>
        <p:nvPicPr>
          <p:cNvPr id="2" name="Picture 1"/>
          <p:cNvPicPr>
            <a:picLocks noChangeAspect="1"/>
          </p:cNvPicPr>
          <p:nvPr/>
        </p:nvPicPr>
        <p:blipFill rotWithShape="1">
          <a:blip r:embed="rId3"/>
          <a:srcRect l="23625" t="33111" r="45250" b="10666"/>
          <a:stretch/>
        </p:blipFill>
        <p:spPr>
          <a:xfrm>
            <a:off x="6690360" y="1851950"/>
            <a:ext cx="4898290" cy="3855720"/>
          </a:xfrm>
          <a:prstGeom prst="rect">
            <a:avLst/>
          </a:prstGeom>
        </p:spPr>
      </p:pic>
    </p:spTree>
    <p:extLst>
      <p:ext uri="{BB962C8B-B14F-4D97-AF65-F5344CB8AC3E}">
        <p14:creationId xmlns:p14="http://schemas.microsoft.com/office/powerpoint/2010/main" val="161249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3cf9206f109_1_1"/>
          <p:cNvSpPr txBox="1">
            <a:spLocks noGrp="1"/>
          </p:cNvSpPr>
          <p:nvPr>
            <p:ph type="title"/>
          </p:nvPr>
        </p:nvSpPr>
        <p:spPr>
          <a:xfrm>
            <a:off x="603300" y="493776"/>
            <a:ext cx="10985400" cy="558600"/>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chemeClr val="lt1"/>
              </a:buClr>
              <a:buSzPct val="100000"/>
              <a:buFont typeface="Arial"/>
              <a:buNone/>
            </a:pPr>
            <a:r>
              <a:rPr lang="en-US" dirty="0" err="1">
                <a:latin typeface="Prody Demi Bold" panose="00000700000000000000" pitchFamily="50" charset="0"/>
              </a:rPr>
              <a:t>DeLaSalle</a:t>
            </a:r>
            <a:r>
              <a:rPr lang="en-US" dirty="0">
                <a:latin typeface="Prody Demi Bold" panose="00000700000000000000" pitchFamily="50" charset="0"/>
              </a:rPr>
              <a:t> Daytime Internship Program structure</a:t>
            </a:r>
            <a:endParaRPr dirty="0">
              <a:latin typeface="Prody Demi Bold" panose="00000700000000000000" pitchFamily="50" charset="0"/>
            </a:endParaRPr>
          </a:p>
        </p:txBody>
      </p:sp>
      <p:sp>
        <p:nvSpPr>
          <p:cNvPr id="258" name="Google Shape;258;g3cf9206f109_1_1"/>
          <p:cNvSpPr txBox="1">
            <a:spLocks noGrp="1"/>
          </p:cNvSpPr>
          <p:nvPr>
            <p:ph type="body" idx="2"/>
          </p:nvPr>
        </p:nvSpPr>
        <p:spPr>
          <a:xfrm>
            <a:off x="293615" y="1818345"/>
            <a:ext cx="11514104" cy="5463300"/>
          </a:xfrm>
          <a:prstGeom prst="rect">
            <a:avLst/>
          </a:prstGeom>
          <a:noFill/>
          <a:ln>
            <a:noFill/>
          </a:ln>
        </p:spPr>
        <p:txBody>
          <a:bodyPr spcFirstLastPara="1" wrap="square" lIns="50800" tIns="50800" rIns="50800" bIns="50800" anchor="t" anchorCtr="0">
            <a:normAutofit/>
          </a:bodyPr>
          <a:lstStyle/>
          <a:p>
            <a:pPr marL="384048" indent="-384048">
              <a:lnSpc>
                <a:spcPts val="3500"/>
              </a:lnSpc>
              <a:spcBef>
                <a:spcPts val="0"/>
              </a:spcBef>
              <a:buSzPct val="90000"/>
            </a:pPr>
            <a:r>
              <a:rPr lang="en-US" dirty="0">
                <a:solidFill>
                  <a:schemeClr val="bg2"/>
                </a:solidFill>
                <a:latin typeface="Basier Square" panose="00000500000000000000" pitchFamily="50" charset="0"/>
              </a:rPr>
              <a:t>Year-long immersive experience (2 class periods each day)</a:t>
            </a:r>
            <a:endParaRPr dirty="0">
              <a:solidFill>
                <a:schemeClr val="bg2"/>
              </a:solidFill>
              <a:latin typeface="Basier Square" panose="00000500000000000000" pitchFamily="50" charset="0"/>
            </a:endParaRPr>
          </a:p>
          <a:p>
            <a:pPr marL="384048" indent="-384048">
              <a:lnSpc>
                <a:spcPts val="3500"/>
              </a:lnSpc>
              <a:spcBef>
                <a:spcPts val="0"/>
              </a:spcBef>
              <a:buSzPct val="90000"/>
            </a:pPr>
            <a:r>
              <a:rPr lang="en-US" dirty="0">
                <a:solidFill>
                  <a:schemeClr val="bg2"/>
                </a:solidFill>
                <a:latin typeface="Basier Square" panose="00000500000000000000" pitchFamily="50" charset="0"/>
              </a:rPr>
              <a:t>Built-in flexibility for Real World Learning</a:t>
            </a:r>
            <a:endParaRPr dirty="0">
              <a:solidFill>
                <a:schemeClr val="bg2"/>
              </a:solidFill>
              <a:latin typeface="Basier Square" panose="00000500000000000000" pitchFamily="50" charset="0"/>
            </a:endParaRPr>
          </a:p>
          <a:p>
            <a:pPr marL="384048" indent="-384048">
              <a:lnSpc>
                <a:spcPts val="3500"/>
              </a:lnSpc>
              <a:spcBef>
                <a:spcPts val="0"/>
              </a:spcBef>
              <a:buSzPct val="90000"/>
            </a:pPr>
            <a:r>
              <a:rPr lang="en-US" dirty="0">
                <a:solidFill>
                  <a:schemeClr val="bg2"/>
                </a:solidFill>
                <a:latin typeface="Basier Square" panose="00000500000000000000" pitchFamily="50" charset="0"/>
              </a:rPr>
              <a:t>Transportation provided </a:t>
            </a:r>
          </a:p>
          <a:p>
            <a:pPr marL="384048" indent="-384048">
              <a:lnSpc>
                <a:spcPts val="3500"/>
              </a:lnSpc>
              <a:spcBef>
                <a:spcPts val="0"/>
              </a:spcBef>
              <a:buSzPct val="90000"/>
            </a:pPr>
            <a:r>
              <a:rPr lang="en-US" dirty="0">
                <a:solidFill>
                  <a:schemeClr val="bg2"/>
                </a:solidFill>
                <a:latin typeface="Basier Square" panose="00000500000000000000" pitchFamily="50" charset="0"/>
              </a:rPr>
              <a:t>Detailed interest and aptitude review</a:t>
            </a:r>
          </a:p>
          <a:p>
            <a:pPr marL="384048" indent="-384048">
              <a:lnSpc>
                <a:spcPts val="3500"/>
              </a:lnSpc>
              <a:spcBef>
                <a:spcPts val="0"/>
              </a:spcBef>
              <a:buSzPct val="90000"/>
            </a:pPr>
            <a:r>
              <a:rPr lang="en-US" dirty="0">
                <a:solidFill>
                  <a:schemeClr val="bg2"/>
                </a:solidFill>
                <a:latin typeface="Basier Square" panose="00000500000000000000" pitchFamily="50" charset="0"/>
              </a:rPr>
              <a:t>Intensive career exploration </a:t>
            </a:r>
          </a:p>
          <a:p>
            <a:pPr marL="384048" indent="-384048">
              <a:lnSpc>
                <a:spcPts val="3500"/>
              </a:lnSpc>
              <a:spcBef>
                <a:spcPts val="0"/>
              </a:spcBef>
              <a:buSzPct val="90000"/>
            </a:pPr>
            <a:r>
              <a:rPr lang="en-US" dirty="0">
                <a:solidFill>
                  <a:schemeClr val="bg2"/>
                </a:solidFill>
                <a:latin typeface="Basier Square" panose="00000500000000000000" pitchFamily="50" charset="0"/>
              </a:rPr>
              <a:t>Onboarding and internship placement</a:t>
            </a:r>
            <a:endParaRPr dirty="0">
              <a:solidFill>
                <a:schemeClr val="bg2"/>
              </a:solidFill>
              <a:latin typeface="Basier Square" panose="00000500000000000000" pitchFamily="50" charset="0"/>
            </a:endParaRPr>
          </a:p>
          <a:p>
            <a:pPr marL="384048" indent="-384048">
              <a:lnSpc>
                <a:spcPts val="3500"/>
              </a:lnSpc>
              <a:spcBef>
                <a:spcPts val="0"/>
              </a:spcBef>
              <a:buSzPct val="90000"/>
            </a:pPr>
            <a:r>
              <a:rPr lang="en-US" dirty="0">
                <a:solidFill>
                  <a:schemeClr val="bg2"/>
                </a:solidFill>
                <a:latin typeface="Basier Square" panose="00000500000000000000" pitchFamily="50" charset="0"/>
              </a:rPr>
              <a:t>Weekly soft skills training + individual coaching</a:t>
            </a:r>
            <a:endParaRPr dirty="0">
              <a:solidFill>
                <a:schemeClr val="bg2"/>
              </a:solidFill>
              <a:latin typeface="Basier Square" panose="00000500000000000000" pitchFamily="50" charset="0"/>
            </a:endParaRPr>
          </a:p>
          <a:p>
            <a:pPr marL="384048" indent="-384048">
              <a:lnSpc>
                <a:spcPts val="3500"/>
              </a:lnSpc>
              <a:spcBef>
                <a:spcPts val="0"/>
              </a:spcBef>
              <a:buSzPct val="90000"/>
            </a:pPr>
            <a:r>
              <a:rPr lang="en-US" dirty="0">
                <a:solidFill>
                  <a:schemeClr val="bg2"/>
                </a:solidFill>
                <a:latin typeface="Basier Square" panose="00000500000000000000" pitchFamily="50" charset="0"/>
              </a:rPr>
              <a:t>Course credit and Market Value Asset attainment</a:t>
            </a:r>
            <a:endParaRPr dirty="0">
              <a:solidFill>
                <a:schemeClr val="bg2"/>
              </a:solidFill>
              <a:latin typeface="Basier Square" panose="00000500000000000000" pitchFamily="50" charset="0"/>
            </a:endParaRPr>
          </a:p>
          <a:p>
            <a:pPr marL="384048" indent="-384048">
              <a:lnSpc>
                <a:spcPts val="3500"/>
              </a:lnSpc>
              <a:spcBef>
                <a:spcPts val="0"/>
              </a:spcBef>
              <a:buSzPct val="90000"/>
            </a:pPr>
            <a:r>
              <a:rPr lang="en-US" dirty="0">
                <a:solidFill>
                  <a:schemeClr val="bg2"/>
                </a:solidFill>
                <a:latin typeface="Basier Square" panose="00000500000000000000" pitchFamily="50" charset="0"/>
              </a:rPr>
              <a:t>Capstone presentation: Showcasing learning and impact</a:t>
            </a:r>
            <a:endParaRPr dirty="0">
              <a:solidFill>
                <a:schemeClr val="bg2"/>
              </a:solidFill>
              <a:latin typeface="Basier Square" panose="00000500000000000000" pitchFamily="50" charset="0"/>
            </a:endParaRPr>
          </a:p>
          <a:p>
            <a:pPr marL="304800" lvl="0" indent="-117348" algn="l" rtl="0">
              <a:lnSpc>
                <a:spcPct val="90000"/>
              </a:lnSpc>
              <a:spcBef>
                <a:spcPts val="0"/>
              </a:spcBef>
              <a:spcAft>
                <a:spcPts val="0"/>
              </a:spcAft>
              <a:buClr>
                <a:schemeClr val="dk2"/>
              </a:buClr>
              <a:buSzPct val="123000"/>
              <a:buFont typeface="Arial"/>
              <a:buNone/>
            </a:pPr>
            <a:endParaRPr dirty="0">
              <a:solidFill>
                <a:schemeClr val="bg2"/>
              </a:solidFill>
            </a:endParaRPr>
          </a:p>
          <a:p>
            <a:pPr marL="304800" lvl="0" indent="-117348" algn="l" rtl="0">
              <a:lnSpc>
                <a:spcPct val="90000"/>
              </a:lnSpc>
              <a:spcBef>
                <a:spcPts val="0"/>
              </a:spcBef>
              <a:spcAft>
                <a:spcPts val="0"/>
              </a:spcAft>
              <a:buClr>
                <a:schemeClr val="dk2"/>
              </a:buClr>
              <a:buSzPct val="123000"/>
              <a:buFont typeface="Arial"/>
              <a:buNone/>
            </a:pPr>
            <a:endParaRPr dirty="0">
              <a:solidFill>
                <a:schemeClr val="bg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859" y="2129027"/>
            <a:ext cx="3756628" cy="2845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227629"/>
      </p:ext>
    </p:extLst>
  </p:cSld>
  <p:clrMapOvr>
    <a:masterClrMapping/>
  </p:clrMapOvr>
</p:sld>
</file>

<file path=ppt/theme/theme1.xml><?xml version="1.0" encoding="utf-8"?>
<a:theme xmlns:a="http://schemas.openxmlformats.org/drawingml/2006/main" name="RWL2022">
  <a:themeElements>
    <a:clrScheme name="RWL Brand Colors">
      <a:dk1>
        <a:srgbClr val="2A7CE1"/>
      </a:dk1>
      <a:lt1>
        <a:srgbClr val="FFFFFF"/>
      </a:lt1>
      <a:dk2>
        <a:srgbClr val="002453"/>
      </a:dk2>
      <a:lt2>
        <a:srgbClr val="E5F4FB"/>
      </a:lt2>
      <a:accent1>
        <a:srgbClr val="2A7CE1"/>
      </a:accent1>
      <a:accent2>
        <a:srgbClr val="FFA300"/>
      </a:accent2>
      <a:accent3>
        <a:srgbClr val="00B2E2"/>
      </a:accent3>
      <a:accent4>
        <a:srgbClr val="002453"/>
      </a:accent4>
      <a:accent5>
        <a:srgbClr val="E5F4FB"/>
      </a:accent5>
      <a:accent6>
        <a:srgbClr val="CC0000"/>
      </a:accent6>
      <a:hlink>
        <a:srgbClr val="2A7CE1"/>
      </a:hlink>
      <a:folHlink>
        <a:srgbClr val="2A7C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1724</Words>
  <Application>Microsoft Macintosh PowerPoint</Application>
  <PresentationFormat>Widescreen</PresentationFormat>
  <Paragraphs>250</Paragraphs>
  <Slides>28</Slides>
  <Notes>27</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28</vt:i4>
      </vt:variant>
    </vt:vector>
  </HeadingPairs>
  <TitlesOfParts>
    <vt:vector size="45" baseType="lpstr">
      <vt:lpstr>Times New Roman</vt:lpstr>
      <vt:lpstr>Montserrat</vt:lpstr>
      <vt:lpstr>REM Medium</vt:lpstr>
      <vt:lpstr>Basier Square Bold</vt:lpstr>
      <vt:lpstr>Basier Square Medium</vt:lpstr>
      <vt:lpstr>Prody Demi Bold</vt:lpstr>
      <vt:lpstr>Helvetica Neue</vt:lpstr>
      <vt:lpstr>Basier Square 3</vt:lpstr>
      <vt:lpstr>Open Sans SemiBold</vt:lpstr>
      <vt:lpstr>Prody 1</vt:lpstr>
      <vt:lpstr>Arial</vt:lpstr>
      <vt:lpstr>Basier Square 2</vt:lpstr>
      <vt:lpstr>Calibri</vt:lpstr>
      <vt:lpstr>Basier Square</vt:lpstr>
      <vt:lpstr>Open Sans</vt:lpstr>
      <vt:lpstr>Prody 2</vt:lpstr>
      <vt:lpstr>RWL2022</vt:lpstr>
      <vt:lpstr>Navigating together: Schools and industry aligned for student impact</vt:lpstr>
      <vt:lpstr>Where are you in the process of building your internship program?</vt:lpstr>
      <vt:lpstr>Presenter introductions</vt:lpstr>
      <vt:lpstr>PowerPoint Presentation</vt:lpstr>
      <vt:lpstr>PowerPoint Presentation</vt:lpstr>
      <vt:lpstr>PowerPoint Presentation</vt:lpstr>
      <vt:lpstr>Brainstorming: Origin of the DeLaSalle Daytime Internship and Block37 programs  </vt:lpstr>
      <vt:lpstr>DeLaSalle at-a-glance</vt:lpstr>
      <vt:lpstr>DeLaSalle Daytime Internship Program structure</vt:lpstr>
      <vt:lpstr>Block37 internship program structure</vt:lpstr>
      <vt:lpstr>Community partnerships</vt:lpstr>
      <vt:lpstr>How we market our program</vt:lpstr>
      <vt:lpstr>Program growth</vt:lpstr>
      <vt:lpstr>Program considerations and challenges</vt:lpstr>
      <vt:lpstr>Resources and contact info</vt:lpstr>
      <vt:lpstr>PowerPoint Presentation</vt:lpstr>
      <vt:lpstr>Liberty Public Schools at-a-glance</vt:lpstr>
      <vt:lpstr>Brainstorming:  Origin of Network53 internship program</vt:lpstr>
      <vt:lpstr>What is a career navigator </vt:lpstr>
      <vt:lpstr>Network53 internship program structure</vt:lpstr>
      <vt:lpstr>Community partnerships</vt:lpstr>
      <vt:lpstr>How we market our program</vt:lpstr>
      <vt:lpstr>Program growth</vt:lpstr>
      <vt:lpstr>Program considerations and challenges</vt:lpstr>
      <vt:lpstr>Worth it! </vt:lpstr>
      <vt:lpstr>Resources and contact info</vt:lpstr>
      <vt:lpstr>Questions?</vt:lpstr>
      <vt:lpstr>Navigating together: Schools and industry aligned for student impact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Xavier Alemany</dc:creator>
  <cp:lastModifiedBy>Crystal Everett</cp:lastModifiedBy>
  <cp:revision>15</cp:revision>
  <dcterms:created xsi:type="dcterms:W3CDTF">2022-12-15T16:10:00Z</dcterms:created>
  <dcterms:modified xsi:type="dcterms:W3CDTF">2026-05-01T11:46:46Z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0x010100C911682CBE5E964E89946D23D8CA7AF5</vt:lpwstr>
  </property>
</Properties>
</file>