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8288000" cy="10287000"/>
  <p:notesSz cx="6858000" cy="9144000"/>
  <p:embeddedFontLst>
    <p:embeddedFont>
      <p:font typeface="Alfa Slab One" panose="020B0604020202020204" charset="0"/>
      <p:regular r:id="rId17"/>
    </p:embeddedFont>
    <p:embeddedFont>
      <p:font typeface="Poppins" panose="020B0604020202020204" charset="0"/>
      <p:regular r:id="rId18"/>
      <p:bold r:id="rId19"/>
      <p:italic r:id="rId20"/>
      <p:boldItalic r:id="rId21"/>
    </p:embeddedFont>
    <p:embeddedFont>
      <p:font typeface="Bubblegum Sans" panose="020B0604020202020204" charset="0"/>
      <p:regular r:id="rId22"/>
    </p:embeddedFont>
    <p:embeddedFont>
      <p:font typeface="Helvetica Neue"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78"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766848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d58ae371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3d58ae371a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sz="1150">
                <a:solidFill>
                  <a:schemeClr val="dk1"/>
                </a:solidFill>
                <a:latin typeface="Poppins"/>
                <a:ea typeface="Poppins"/>
                <a:cs typeface="Poppins"/>
                <a:sym typeface="Poppins"/>
              </a:rPr>
              <a:t>Sue</a:t>
            </a: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150">
                <a:solidFill>
                  <a:schemeClr val="dk1"/>
                </a:solidFill>
                <a:latin typeface="Poppins"/>
                <a:ea typeface="Poppins"/>
                <a:cs typeface="Poppins"/>
                <a:sym typeface="Poppins"/>
              </a:rPr>
              <a:t>From Kindergarten to Career, this work is really about one thing. Making learning meaningful and connected to what comes next.</a:t>
            </a: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150">
                <a:solidFill>
                  <a:schemeClr val="dk1"/>
                </a:solidFill>
                <a:latin typeface="Poppins"/>
                <a:ea typeface="Poppins"/>
                <a:cs typeface="Poppins"/>
                <a:sym typeface="Poppins"/>
              </a:rPr>
              <a:t>Work-Based Learning is not a single program or event. It’s a system. A continuum that intentionally connects classroom instruction to real-world careers over time.</a:t>
            </a: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150">
                <a:solidFill>
                  <a:schemeClr val="dk1"/>
                </a:solidFill>
                <a:latin typeface="Poppins"/>
                <a:ea typeface="Poppins"/>
                <a:cs typeface="Poppins"/>
                <a:sym typeface="Poppins"/>
              </a:rPr>
              <a:t>Today, we’re going to walk through how that continuum works. Explore, Equip, and Experience.</a:t>
            </a: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150">
                <a:solidFill>
                  <a:schemeClr val="dk1"/>
                </a:solidFill>
                <a:latin typeface="Poppins"/>
                <a:ea typeface="Poppins"/>
                <a:cs typeface="Poppins"/>
                <a:sym typeface="Poppins"/>
              </a:rPr>
              <a:t>As we do that, we want you to think about your role in this work.</a:t>
            </a:r>
            <a:br>
              <a:rPr lang="en-US" sz="1150">
                <a:solidFill>
                  <a:schemeClr val="dk1"/>
                </a:solidFill>
                <a:latin typeface="Poppins"/>
                <a:ea typeface="Poppins"/>
                <a:cs typeface="Poppins"/>
                <a:sym typeface="Poppins"/>
              </a:rPr>
            </a:br>
            <a:r>
              <a:rPr lang="en-US" sz="1150">
                <a:solidFill>
                  <a:schemeClr val="dk1"/>
                </a:solidFill>
                <a:latin typeface="Poppins"/>
                <a:ea typeface="Poppins"/>
                <a:cs typeface="Poppins"/>
                <a:sym typeface="Poppins"/>
              </a:rPr>
              <a:t> Educators, how this fits into what you’re already doing.</a:t>
            </a:r>
            <a:br>
              <a:rPr lang="en-US" sz="1150">
                <a:solidFill>
                  <a:schemeClr val="dk1"/>
                </a:solidFill>
                <a:latin typeface="Poppins"/>
                <a:ea typeface="Poppins"/>
                <a:cs typeface="Poppins"/>
                <a:sym typeface="Poppins"/>
              </a:rPr>
            </a:br>
            <a:r>
              <a:rPr lang="en-US" sz="1150">
                <a:solidFill>
                  <a:schemeClr val="dk1"/>
                </a:solidFill>
                <a:latin typeface="Poppins"/>
                <a:ea typeface="Poppins"/>
                <a:cs typeface="Poppins"/>
                <a:sym typeface="Poppins"/>
              </a:rPr>
              <a:t> Business and workforce partners, where your engagement has the most impact.</a:t>
            </a:r>
            <a:br>
              <a:rPr lang="en-US" sz="1150">
                <a:solidFill>
                  <a:schemeClr val="dk1"/>
                </a:solidFill>
                <a:latin typeface="Poppins"/>
                <a:ea typeface="Poppins"/>
                <a:cs typeface="Poppins"/>
                <a:sym typeface="Poppins"/>
              </a:rPr>
            </a:br>
            <a:r>
              <a:rPr lang="en-US" sz="1150">
                <a:solidFill>
                  <a:schemeClr val="dk1"/>
                </a:solidFill>
                <a:latin typeface="Poppins"/>
                <a:ea typeface="Poppins"/>
                <a:cs typeface="Poppins"/>
                <a:sym typeface="Poppins"/>
              </a:rPr>
              <a:t> And policy makers, how systems and alignment make all of this possible.</a:t>
            </a: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150">
                <a:solidFill>
                  <a:schemeClr val="dk1"/>
                </a:solidFill>
                <a:latin typeface="Poppins"/>
                <a:ea typeface="Poppins"/>
                <a:cs typeface="Poppins"/>
                <a:sym typeface="Poppins"/>
              </a:rPr>
              <a:t>By the end, our goal is simple. You leave with ideas you can actually use</a:t>
            </a: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endParaRPr sz="115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endParaRPr sz="1150">
              <a:solidFill>
                <a:schemeClr val="dk1"/>
              </a:solidFill>
              <a:latin typeface="Poppins"/>
              <a:ea typeface="Poppins"/>
              <a:cs typeface="Poppins"/>
              <a:sym typeface="Poppins"/>
            </a:endParaRPr>
          </a:p>
          <a:p>
            <a:pPr marL="0" lvl="0" indent="0" algn="l" rtl="0">
              <a:lnSpc>
                <a:spcPct val="142857"/>
              </a:lnSpc>
              <a:spcBef>
                <a:spcPts val="1200"/>
              </a:spcBef>
              <a:spcAft>
                <a:spcPts val="0"/>
              </a:spcAft>
              <a:buClr>
                <a:schemeClr val="dk1"/>
              </a:buClr>
              <a:buSzPts val="1100"/>
              <a:buFont typeface="Arial"/>
              <a:buNone/>
            </a:pPr>
            <a:endParaRPr sz="1050">
              <a:solidFill>
                <a:schemeClr val="dk1"/>
              </a:solidFill>
            </a:endParaRPr>
          </a:p>
        </p:txBody>
      </p:sp>
    </p:spTree>
    <p:extLst>
      <p:ext uri="{BB962C8B-B14F-4D97-AF65-F5344CB8AC3E}">
        <p14:creationId xmlns:p14="http://schemas.microsoft.com/office/powerpoint/2010/main" val="394570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d58ae371ab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3d58ae371ab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Sue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The 40-hour field experience is our signature event where everything comes together.  Students spend a full week in a workplace, applying what they’ve learned and building real connections.</a:t>
            </a:r>
            <a:endParaRPr sz="1200">
              <a:solidFill>
                <a:schemeClr val="dk1"/>
              </a:solidFill>
              <a:latin typeface="Poppins"/>
              <a:ea typeface="Poppins"/>
              <a:cs typeface="Poppins"/>
              <a:sym typeface="Poppins"/>
            </a:endParaRPr>
          </a:p>
          <a:p>
            <a:pPr marL="457200" lvl="0" indent="-304800" algn="l" rtl="0">
              <a:lnSpc>
                <a:spcPct val="115000"/>
              </a:lnSpc>
              <a:spcBef>
                <a:spcPts val="120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Completing an application</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Meeting with a career readiness para to discuss career interests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Submitting a resume</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Participating in a meet-and-greet with their host to practice interview skills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Reporting to the host site for 40 hours (typically Monday–Friday, business hours) to shadow professionals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Students are placed in a wide range of careers—from Architecture to X-Ray Technology. Depending on the business partner, some students take part in hands-on activities while others primarily observe. Most hosts provide opportunities for meaningful engagement, even if it’s simply practicing skills with their mentor.  Students also have the opportunity to demonstrate their workplace readiness skills throughout the week.  </a:t>
            </a:r>
            <a:endParaRPr sz="1200" b="1">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It’s structured, intentional, and supported from application to reflection. This is often where pathways become real.</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For students, it’s eye-opening.</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For educators, it reinforces learning.</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For employers, it’s essentially a working interview.   We have also added the spirit of competition.  At our business partner appreciation breakfast, each partner was recognized for their partnership levels to celebrate the impact they’ve made. </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Our Bronze Sponsors have hosted 0–4 students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Our Silver Sponsors have hosted 5–10 students.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Our Gold Sponsors have hosted 11–16 students.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And our Platinum Sponsors have hosted 17 or more students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And for policy makers, it represents the foundation of economic development, as students begin to see viable pathways to live, work, and contribute within their own communities.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Do you have any outside of the box ideas that you would like to share with the group?</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SzPts val="1100"/>
              <a:buNone/>
            </a:pPr>
            <a:endParaRPr sz="1300" b="1">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1784913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d58ae371ab_0_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d58ae371ab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Emily:</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 the highest level of the continuum.  Learning for work.</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These are the experiences that count towards a graduation requirement and the 3E Readiness Framework which is used for Virginia’s school performance report.  In Virginia, these are known as High Quality WBL.</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Each of these must meet specific criteria. High-demand fields. 90 hours. CTE alignment. Credential opportunity. And a structured mentorship with a business partner.</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And they take multiple forms.</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Internships, apprenticeships, clinicals, entrepreneurship, school-based enterprises, and supervised agriculture experiences.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 where students are not just preparing for the workforce.</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They are actively participating in it.</a:t>
            </a:r>
            <a:endParaRPr sz="1200">
              <a:solidFill>
                <a:schemeClr val="dk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Apprenticeship:  A career preparation WBL method that blends CTE curriculum with On-the-Job Training, giving students the chance to build both employability and occupational skills. This is a true collaboration among VA Works, employers, and the school system.  All apprenticeships are paid experiences.</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Clinical: Allows Health and Medical Science students to integrate knowledge acquired in the classroom with clinical practice. </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Entrepreneurship:  The student plans, implements, operates, and assumes financial risks in a business that produces goods or delivers services. The student owns the business assets and keeps financial records to determine return on investment.</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Internship: An experience that places the student in a real workplace environment to develop and practice career-related knowledge and skills for specific career field related to the student's career interests, abilities, and goals.  The student in the top picture was in an internship with Singleton Electric helping with a water treatment facility.  His experience was a paid experience, but internships can be non-paid.</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Supervised Agriculture Experience:  a student-led, instructor supervised, work-based learning experience that results in measurable outcomes within a predefined, agreed upon set of Agriculture, Food and Natural Resources(AFNR) Technical Standards and Career Ready Practices aligned to a career plan of study.  This can be a mix of Research, Internship, Entrepreneurship, and School-Based Enterprises in our Agriculture classes.  Some examples are the plant sales done by our Horticulture classes and research projects of small animals and then learning how to care for the classroom pets, and raising chickens and selling their eggs to the school community.</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None/>
            </a:pPr>
            <a:r>
              <a:rPr lang="en-US" sz="1200">
                <a:solidFill>
                  <a:schemeClr val="dk1"/>
                </a:solidFill>
                <a:latin typeface="Poppins"/>
                <a:ea typeface="Poppins"/>
                <a:cs typeface="Poppins"/>
                <a:sym typeface="Poppins"/>
              </a:rPr>
              <a:t>School-Based Enterprise:  an ongoing, student-managed, entrepreneurial operation within the school setting. It provides goods or services that meet the needs of the school’s target markets (i.e., students, teachers, administrators, parents/guardians, community members, community organizations/businesses).   In the picture, students in our hospitality program had a coffee cart for all of the vendors at the SCTC Career Fair last year.  Other examples are School Stores collaboration between Film Club and Family and Consumer Science classes to offer concessions during their film viewings, and one of our engineering programs is making gadgets for our assistive technology staff to use with students needing adaptations.</a:t>
            </a:r>
            <a:endParaRPr sz="1200">
              <a:solidFill>
                <a:schemeClr val="dk1"/>
              </a:solidFill>
              <a:latin typeface="Poppins"/>
              <a:ea typeface="Poppins"/>
              <a:cs typeface="Poppins"/>
              <a:sym typeface="Poppins"/>
            </a:endParaRPr>
          </a:p>
          <a:p>
            <a:pPr marL="0" lvl="0" indent="0" algn="l" rtl="0">
              <a:spcBef>
                <a:spcPts val="0"/>
              </a:spcBef>
              <a:spcAft>
                <a:spcPts val="0"/>
              </a:spcAft>
              <a:buNone/>
            </a:pP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This is where learning becomes application, as students engage in rigorous, hands-on experiences that align directly with your CTE programs and bring classroom content to life.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This is an opportunity for our workforce partners to directly shape and evaluate future employees through meaningful, sustained experiences where students contribute, learn the industry, and build job-ready skills.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This level ensures accountability and impact by aligning high-quality, credential-driven experiences with workforce demands, creating a measurable return on investment in student readiness and economic growth.</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Is this how your state defines WBL?  Is there anything that Virginia has missed?</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3803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d58ae371ab_0_8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d58ae371ab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Emily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And this is how we celebrate it.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At the end of the journey, we recognize students who are entering the workforce or enlisting.</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Much like a college signing day, they take the stage with their employer and teacher and make that commitment public.</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It’s powerful. Not just for the student, but for families, educators, and partners.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Because it sends a clear message.</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All pathways matter.</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And all pathways deserve to be celebrated.</a:t>
            </a:r>
            <a:endParaRPr sz="1200">
              <a:solidFill>
                <a:schemeClr val="dk1"/>
              </a:solidFill>
              <a:latin typeface="Poppins"/>
              <a:ea typeface="Poppins"/>
              <a:cs typeface="Poppins"/>
              <a:sym typeface="Poppins"/>
            </a:endParaRPr>
          </a:p>
          <a:p>
            <a:pPr marL="0" lvl="0" indent="0" algn="l" rtl="0">
              <a:lnSpc>
                <a:spcPct val="115000"/>
              </a:lnSpc>
              <a:spcBef>
                <a:spcPts val="1400"/>
              </a:spcBef>
              <a:spcAft>
                <a:spcPts val="0"/>
              </a:spcAft>
              <a:buNone/>
            </a:pPr>
            <a:r>
              <a:rPr lang="en-US" sz="1200">
                <a:solidFill>
                  <a:schemeClr val="dk1"/>
                </a:solidFill>
                <a:latin typeface="Poppins"/>
                <a:ea typeface="Poppins"/>
                <a:cs typeface="Poppins"/>
                <a:sym typeface="Poppins"/>
              </a:rPr>
              <a:t>This is a powerful, full-circle moment for our educators where they see their impact as students confidently take the stage to commit to their next step in the workforce or military, validating the skills, direction, and growth developed in your classroom.</a:t>
            </a:r>
            <a:endParaRPr sz="1200">
              <a:solidFill>
                <a:schemeClr val="dk1"/>
              </a:solidFill>
              <a:latin typeface="Poppins"/>
              <a:ea typeface="Poppins"/>
              <a:cs typeface="Poppins"/>
              <a:sym typeface="Poppins"/>
            </a:endParaRPr>
          </a:p>
          <a:p>
            <a:pPr marL="0" lvl="0" indent="0" algn="l" rtl="0">
              <a:lnSpc>
                <a:spcPct val="115000"/>
              </a:lnSpc>
              <a:spcBef>
                <a:spcPts val="1400"/>
              </a:spcBef>
              <a:spcAft>
                <a:spcPts val="0"/>
              </a:spcAft>
              <a:buNone/>
            </a:pPr>
            <a:r>
              <a:rPr lang="en-US" sz="1200">
                <a:solidFill>
                  <a:schemeClr val="dk1"/>
                </a:solidFill>
                <a:latin typeface="Poppins"/>
                <a:ea typeface="Poppins"/>
                <a:cs typeface="Poppins"/>
                <a:sym typeface="Poppins"/>
              </a:rPr>
              <a:t>This is where the Employer’s investment comes full circle as they celebrate students publicly committing to the workforce or military, recognizing not just a hire, but the role you played in developing and mentoring that student along the way</a:t>
            </a:r>
            <a:endParaRPr sz="1200">
              <a:solidFill>
                <a:schemeClr val="dk1"/>
              </a:solidFill>
              <a:latin typeface="Poppins"/>
              <a:ea typeface="Poppins"/>
              <a:cs typeface="Poppins"/>
              <a:sym typeface="Poppins"/>
            </a:endParaRPr>
          </a:p>
          <a:p>
            <a:pPr marL="0" lvl="0" indent="0" algn="l" rtl="0">
              <a:lnSpc>
                <a:spcPct val="115000"/>
              </a:lnSpc>
              <a:spcBef>
                <a:spcPts val="1400"/>
              </a:spcBef>
              <a:spcAft>
                <a:spcPts val="0"/>
              </a:spcAft>
              <a:buNone/>
            </a:pPr>
            <a:r>
              <a:rPr lang="en-US" sz="1200">
                <a:solidFill>
                  <a:schemeClr val="dk1"/>
                </a:solidFill>
                <a:latin typeface="Poppins"/>
                <a:ea typeface="Poppins"/>
                <a:cs typeface="Poppins"/>
                <a:sym typeface="Poppins"/>
              </a:rPr>
              <a:t>This highlights the strength of our partnerships and the alignment between education and workforce development. Moments like this not only celebrate student success, but also shift the narrative, showing that there are multiple meaningful and respected paths to a successful future.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837481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d620d5c09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3d620d5c09c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Both:</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So as you think about your role in this work, here’s the takeaway.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doesn’t happen in isolation. It takes alignment.</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 It takes partnership.</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 And it takes intentional design.</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But when it works, it builds something incredibly powerful.</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A system where students don’t just graduate.</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They launch.</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And that’s the goal.</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_________________________________________________________________________________________________</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If time allows...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We’d love to continue the conversation and hear how this connects to the work you’re doing</a:t>
            </a:r>
            <a:endParaRPr sz="1200">
              <a:solidFill>
                <a:schemeClr val="dk1"/>
              </a:solidFill>
              <a:latin typeface="Poppins"/>
              <a:ea typeface="Poppins"/>
              <a:cs typeface="Poppins"/>
              <a:sym typeface="Poppins"/>
            </a:endParaRPr>
          </a:p>
          <a:p>
            <a:pPr marL="0" lvl="0" indent="0" algn="l" rtl="0">
              <a:lnSpc>
                <a:spcPct val="100000"/>
              </a:lnSpc>
              <a:spcBef>
                <a:spcPts val="1200"/>
              </a:spcBef>
              <a:spcAft>
                <a:spcPts val="0"/>
              </a:spcAft>
              <a:buSzPts val="1100"/>
              <a:buNone/>
            </a:pPr>
            <a:endParaRPr/>
          </a:p>
        </p:txBody>
      </p:sp>
    </p:spTree>
    <p:extLst>
      <p:ext uri="{BB962C8B-B14F-4D97-AF65-F5344CB8AC3E}">
        <p14:creationId xmlns:p14="http://schemas.microsoft.com/office/powerpoint/2010/main" val="88177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d5a28d599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3d5a28d599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latin typeface="Poppins"/>
                <a:ea typeface="Poppins"/>
                <a:cs typeface="Poppins"/>
                <a:sym typeface="Poppins"/>
              </a:rPr>
              <a:t>Both:  Introduce ourselves</a:t>
            </a:r>
            <a:endParaRPr sz="1200">
              <a:latin typeface="Poppins"/>
              <a:ea typeface="Poppins"/>
              <a:cs typeface="Poppins"/>
              <a:sym typeface="Poppins"/>
            </a:endParaRPr>
          </a:p>
          <a:p>
            <a:pPr marL="0" lvl="0" indent="0" algn="l" rtl="0">
              <a:lnSpc>
                <a:spcPct val="100000"/>
              </a:lnSpc>
              <a:spcBef>
                <a:spcPts val="0"/>
              </a:spcBef>
              <a:spcAft>
                <a:spcPts val="0"/>
              </a:spcAft>
              <a:buSzPts val="1100"/>
              <a:buNone/>
            </a:pPr>
            <a:endParaRPr sz="1200">
              <a:latin typeface="Poppins"/>
              <a:ea typeface="Poppins"/>
              <a:cs typeface="Poppins"/>
              <a:sym typeface="Poppins"/>
            </a:endParaRPr>
          </a:p>
          <a:p>
            <a:pPr marL="0" lvl="0" indent="0" algn="l" rtl="0">
              <a:lnSpc>
                <a:spcPct val="100000"/>
              </a:lnSpc>
              <a:spcBef>
                <a:spcPts val="0"/>
              </a:spcBef>
              <a:spcAft>
                <a:spcPts val="0"/>
              </a:spcAft>
              <a:buSzPts val="1100"/>
              <a:buNone/>
            </a:pPr>
            <a:r>
              <a:rPr lang="en-US" sz="1200">
                <a:latin typeface="Poppins"/>
                <a:ea typeface="Poppins"/>
                <a:cs typeface="Poppins"/>
                <a:sym typeface="Poppins"/>
              </a:rPr>
              <a:t>Emily: </a:t>
            </a:r>
            <a:r>
              <a:rPr lang="en-US">
                <a:solidFill>
                  <a:schemeClr val="dk1"/>
                </a:solidFill>
                <a:latin typeface="Poppins"/>
                <a:ea typeface="Poppins"/>
                <a:cs typeface="Poppins"/>
                <a:sym typeface="Poppins"/>
              </a:rPr>
              <a:t> My name is Emily Hall, and I serve as the Work-Based Learning Coordinator for Spotsylvania County Public Schools.   I work to connect students with local businesses where they can gain real-world experience and begin discovering meaningful career paths.  This is year 25 for me.  The first 17 years were spent as a School Counselor, and about 8 years ago, I made the move to CTE where my role has continued to evolve.  Best decision ever!</a:t>
            </a: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sz="1200">
              <a:latin typeface="Poppins"/>
              <a:ea typeface="Poppins"/>
              <a:cs typeface="Poppins"/>
              <a:sym typeface="Poppins"/>
            </a:endParaRPr>
          </a:p>
          <a:p>
            <a:pPr marL="0" lvl="0" indent="0" algn="l" rtl="0">
              <a:lnSpc>
                <a:spcPct val="100000"/>
              </a:lnSpc>
              <a:spcBef>
                <a:spcPts val="0"/>
              </a:spcBef>
              <a:spcAft>
                <a:spcPts val="0"/>
              </a:spcAft>
              <a:buSzPts val="1100"/>
              <a:buNone/>
            </a:pPr>
            <a:endParaRPr sz="1200">
              <a:latin typeface="Poppins"/>
              <a:ea typeface="Poppins"/>
              <a:cs typeface="Poppins"/>
              <a:sym typeface="Poppins"/>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47631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61bb8bff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3d61bb8bff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Sue - Spotsy Facts</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Emily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Before we dive in, we’d love to know how your state defines WBL.</a:t>
            </a:r>
            <a:endParaRPr sz="1200">
              <a:solidFill>
                <a:schemeClr val="dk1"/>
              </a:solidFill>
              <a:latin typeface="Poppins"/>
              <a:ea typeface="Poppins"/>
              <a:cs typeface="Poppins"/>
              <a:sym typeface="Poppins"/>
            </a:endParaRPr>
          </a:p>
          <a:p>
            <a:pPr marL="0" lvl="0" indent="0" algn="l" rtl="0">
              <a:lnSpc>
                <a:spcPct val="100000"/>
              </a:lnSpc>
              <a:spcBef>
                <a:spcPts val="1200"/>
              </a:spcBef>
              <a:spcAft>
                <a:spcPts val="0"/>
              </a:spcAft>
              <a:buSzPts val="1100"/>
              <a:buNone/>
            </a:pPr>
            <a:endParaRPr/>
          </a:p>
        </p:txBody>
      </p:sp>
    </p:spTree>
    <p:extLst>
      <p:ext uri="{BB962C8B-B14F-4D97-AF65-F5344CB8AC3E}">
        <p14:creationId xmlns:p14="http://schemas.microsoft.com/office/powerpoint/2010/main" val="25614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d58ae371ab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3d58ae371ab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b="1">
                <a:solidFill>
                  <a:schemeClr val="dk1"/>
                </a:solidFill>
                <a:latin typeface="Poppins"/>
                <a:ea typeface="Poppins"/>
                <a:cs typeface="Poppins"/>
                <a:sym typeface="Poppins"/>
              </a:rPr>
              <a:t>Emily</a:t>
            </a:r>
            <a:r>
              <a:rPr lang="en-US" sz="1200">
                <a:solidFill>
                  <a:schemeClr val="dk1"/>
                </a:solidFill>
                <a:latin typeface="Poppins"/>
                <a:ea typeface="Poppins"/>
                <a:cs typeface="Poppins"/>
                <a:sym typeface="Poppins"/>
              </a:rPr>
              <a:t>:  I used to think of WBL as only the types in Orange under our experience column, but with the state changing their definition, it really helped me to understand that WBL needs to be continuum.  Work-Based Learning  is a Career Development Journey, so why not call it all WBL?</a:t>
            </a:r>
            <a:endParaRPr sz="1200" b="1">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b="1">
                <a:solidFill>
                  <a:schemeClr val="dk1"/>
                </a:solidFill>
                <a:latin typeface="Poppins"/>
                <a:ea typeface="Poppins"/>
                <a:cs typeface="Poppins"/>
                <a:sym typeface="Poppins"/>
              </a:rPr>
              <a:t>Sue</a:t>
            </a:r>
            <a:endParaRPr sz="1200" b="1">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One of the biggest shifts we’ve made is thinking about Work-Based Learning as a continuum, not a checklist.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Students don’t just jump into internships or apprenticeships. They build toward them.</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We start with exploration. Helping students understand what’s out there.</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Then we move into equipping. Building skills and confidence.</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And finally, we get to experience. Where students are actually doing the work.</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structure is now required, and it’s tied to school performance. But more importantly, it just makes sense.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It ensures every student has access to meaningful experiences, not just the ones who happen to find their way into them.</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310608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d58ae371a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3d58ae371a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Emily:</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This is what EXPLORE looks like at the Elementary Level.  This work starts much earlier than people expect.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At the elementary level, we’re focused on exposure and curiosity.</a:t>
            </a:r>
            <a:endParaRPr sz="1200">
              <a:solidFill>
                <a:schemeClr val="dk1"/>
              </a:solidFill>
              <a:latin typeface="Poppins"/>
              <a:ea typeface="Poppins"/>
              <a:cs typeface="Poppins"/>
              <a:sym typeface="Poppins"/>
            </a:endParaRPr>
          </a:p>
          <a:p>
            <a:pPr marL="0" lvl="0" indent="0" algn="l" rtl="0">
              <a:spcBef>
                <a:spcPts val="1200"/>
              </a:spcBef>
              <a:spcAft>
                <a:spcPts val="0"/>
              </a:spcAft>
              <a:buSzPts val="1100"/>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 With 17 different elementary schools, we have to be a little creative so we aren’t taxing our business partners. So for our Elementary Career Fairs:  We add a little twist.  We use CTE high school students as presenters/vendors instead of tapping into our business partners. </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Counselor Xello Lessons - Xello is our Career and College Readiness platform, we chose Xello to be able offer a K-12 platform, plus when sampled, our students preferred it over the other platforms.  Our counselors are required to provide at least one lesson to each grade level.  We are also beginning to have our teachers use it in different lessons that they are doing.  This can be a huge resource for the Career Research projects.</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Pack Your Path —an engaging, hands-on career exploration experience</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Students rotated through six interactive stations, exploring tools and activities connected to different career clusters. From building and creating to health science and helping roles, students were able to play, experiment, and imagine their futures in meaningful ways.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Through career fairs, hands-on experiences like Pack Your Path, and tools like Xello, students begin to explore what’s possible.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And one of our favorite strategies is using our own high school CTE students as presenters. That near-peer model is powerful. Younger students see someone they relate to, and older students build leadership skills.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isn’t something extra for our educators. It’s about making connections within what they’re already teaching.</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means are business partners don’t have to show up everywhere. We’re being strategic with their time.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 where equity begins. Every student, early on, gets access to career awareness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1200"/>
              </a:spcAft>
              <a:buClr>
                <a:schemeClr val="dk1"/>
              </a:buClr>
              <a:buSzPts val="1100"/>
              <a:buFont typeface="Arial"/>
              <a:buNone/>
            </a:pPr>
            <a:endParaRPr sz="1300" b="1">
              <a:solidFill>
                <a:schemeClr val="dk1"/>
              </a:solidFill>
            </a:endParaRPr>
          </a:p>
        </p:txBody>
      </p:sp>
    </p:spTree>
    <p:extLst>
      <p:ext uri="{BB962C8B-B14F-4D97-AF65-F5344CB8AC3E}">
        <p14:creationId xmlns:p14="http://schemas.microsoft.com/office/powerpoint/2010/main" val="49966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58ae371a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3d58ae371ab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Emily: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This is what EXPLORE looks like at the middle school Level.  </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Reverse Career Fairs are a great example. Students research a career and then teach it to younger students. And we all know, when you teach something, that’s when it really sticks.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The 4E Expo expands their perspective even further.  This is a showcase designed for our 5th–8th grade students to introduce them to the wide range of opportunities available as they begin to explore their “E” in middle and high school.</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While Virginia has adopted the 3E model—Employed, Enlisted, and Enrolled—Spotsylvania expanded this framework by adding a fourth E: Engaged in the community. This addition reflects our commitment to inclusivity, recognizing that some students may choose a gap year or have unique needs that make traditional pathways less accessible. We want to make sure all students see themselves in the continuum. </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At the 4E Expo, students can explore a variety of options, including CTE programs, IB, AP, and Dual Enrollment courses, World Languages, as well as connections to military branches and local community organizations. These partners help students see the full spectrum of possibilities available to them beyond high school.</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The goal is to spark curiosity, build awareness, and get students excited and confident about their next steps.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And Career Connections in 7th grade brings consistency. Every student now has a structured opportunity to explore careers, build skills, and begin a plan for their future.  A statewide requirement is to provide Career Connections in 7th grade. In the past, we attempted to integrate this content into core classes, but found that students were not receiving the same level of information or intentional experience across the board.</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This past year, we transitioned Career Connections into a standalone course that is now required for every 7th grader in our division. This shift ensures consistency and allows for a more focused approach to career exploration and skill development.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In this course, students identify and build the workplace skills that employers value most. Using Xello, they assess their strengths, explore career clusters and pathways, and begin developing an Academic and Career Plan aligned to their interests and goals.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The course also incorporates meaningful work-based learning experiences, such as tours of our Career and Technical Center, helping students connect classroom learning to real-world opportunities.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As students move into middle school, we shift from awareness to understanding. This is where we start to see direction forming. Not final decisions, but informed thinking.</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 about creating meaningful learning experiences where students actively engage, reflect, and begin connecting their interests to real-world pathways without adding new content.  </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stage helps students build early awareness and direction, giving our employers future talent that already has a foundational understanding of careers and where they might fit.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Our intentional design ensures consistency, inclusivity, and equitable access so every student begins developing direction and a plan for their future.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95040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d58ae371ab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3d58ae371ab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200" b="1">
                <a:solidFill>
                  <a:schemeClr val="dk1"/>
                </a:solidFill>
                <a:latin typeface="Poppins"/>
                <a:ea typeface="Poppins"/>
                <a:cs typeface="Poppins"/>
                <a:sym typeface="Poppins"/>
              </a:rPr>
              <a:t>Emily:</a:t>
            </a:r>
            <a:endParaRPr sz="1200" b="1">
              <a:solidFill>
                <a:schemeClr val="dk1"/>
              </a:solidFill>
              <a:latin typeface="Poppins"/>
              <a:ea typeface="Poppins"/>
              <a:cs typeface="Poppins"/>
              <a:sym typeface="Poppins"/>
            </a:endParaRPr>
          </a:p>
          <a:p>
            <a:pPr marL="0" lvl="0" indent="0" algn="l" rtl="0">
              <a:lnSpc>
                <a:spcPct val="115000"/>
              </a:lnSpc>
              <a:spcBef>
                <a:spcPts val="0"/>
              </a:spcBef>
              <a:spcAft>
                <a:spcPts val="0"/>
              </a:spcAft>
              <a:buSzPts val="1100"/>
              <a:buNone/>
            </a:pPr>
            <a:r>
              <a:rPr lang="en-US" sz="1200" b="1">
                <a:solidFill>
                  <a:schemeClr val="dk1"/>
                </a:solidFill>
                <a:latin typeface="Poppins"/>
                <a:ea typeface="Poppins"/>
                <a:cs typeface="Poppins"/>
                <a:sym typeface="Poppins"/>
              </a:rPr>
              <a:t>Now, we will look at Explore at the High School Level. </a:t>
            </a:r>
            <a:r>
              <a:rPr lang="en-US" sz="1200">
                <a:solidFill>
                  <a:schemeClr val="dk1"/>
                </a:solidFill>
                <a:latin typeface="Poppins"/>
                <a:ea typeface="Poppins"/>
                <a:cs typeface="Poppins"/>
                <a:sym typeface="Poppins"/>
              </a:rPr>
              <a:t>By high school, exploration becomes more intentional and connected to real opportunities.</a:t>
            </a:r>
            <a:endParaRPr sz="1200" b="1">
              <a:solidFill>
                <a:schemeClr val="dk1"/>
              </a:solidFill>
              <a:latin typeface="Poppins"/>
              <a:ea typeface="Poppins"/>
              <a:cs typeface="Poppins"/>
              <a:sym typeface="Poppins"/>
            </a:endParaRPr>
          </a:p>
          <a:p>
            <a:pPr marL="0" lvl="0" indent="0" algn="l" rtl="0">
              <a:lnSpc>
                <a:spcPct val="115000"/>
              </a:lnSpc>
              <a:spcBef>
                <a:spcPts val="0"/>
              </a:spcBef>
              <a:spcAft>
                <a:spcPts val="0"/>
              </a:spcAft>
              <a:buSzPts val="1100"/>
              <a:buNone/>
            </a:pPr>
            <a:endParaRPr sz="1200" b="1">
              <a:solidFill>
                <a:schemeClr val="dk1"/>
              </a:solidFill>
              <a:latin typeface="Poppins"/>
              <a:ea typeface="Poppins"/>
              <a:cs typeface="Poppins"/>
              <a:sym typeface="Poppins"/>
            </a:endParaRPr>
          </a:p>
          <a:p>
            <a:pPr marL="0" lvl="0" indent="0" algn="l" rtl="0">
              <a:lnSpc>
                <a:spcPct val="115000"/>
              </a:lnSpc>
              <a:spcBef>
                <a:spcPts val="0"/>
              </a:spcBef>
              <a:spcAft>
                <a:spcPts val="0"/>
              </a:spcAft>
              <a:buSzPts val="1100"/>
              <a:buNone/>
            </a:pPr>
            <a:r>
              <a:rPr lang="en-US" sz="1200" b="1">
                <a:solidFill>
                  <a:schemeClr val="dk1"/>
                </a:solidFill>
                <a:latin typeface="Poppins"/>
                <a:ea typeface="Poppins"/>
                <a:cs typeface="Poppins"/>
                <a:sym typeface="Poppins"/>
              </a:rPr>
              <a:t>Regional Intern Expo:</a:t>
            </a:r>
            <a:r>
              <a:rPr lang="en-US" sz="1200">
                <a:solidFill>
                  <a:schemeClr val="dk1"/>
                </a:solidFill>
                <a:latin typeface="Poppins"/>
                <a:ea typeface="Poppins"/>
                <a:cs typeface="Poppins"/>
                <a:sym typeface="Poppins"/>
              </a:rPr>
              <a:t> This Expo hosted by the Fredericksburg Regional Chamber of Commerce offers a unique opportunity for businesses to connect with potential interns while allowing students to explore diverse career paths across various sectors. This event is particularly valuable for companies looking to attract interns in fields not typically associated with their industry, broadening their talent pool and fostering new opportunities for growth.</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b="1">
                <a:solidFill>
                  <a:schemeClr val="dk1"/>
                </a:solidFill>
                <a:latin typeface="Poppins"/>
                <a:ea typeface="Poppins"/>
                <a:cs typeface="Poppins"/>
                <a:sym typeface="Poppins"/>
              </a:rPr>
              <a:t>Industry Tours:</a:t>
            </a:r>
            <a:r>
              <a:rPr lang="en-US" sz="1200">
                <a:solidFill>
                  <a:schemeClr val="dk1"/>
                </a:solidFill>
                <a:latin typeface="Poppins"/>
                <a:ea typeface="Poppins"/>
                <a:cs typeface="Poppins"/>
                <a:sym typeface="Poppins"/>
              </a:rPr>
              <a:t> Provide students with the opportunity to visit local businesses and experience different industries in real time, helping them connect classroom learning to real-world applications.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b="1">
                <a:solidFill>
                  <a:schemeClr val="dk1"/>
                </a:solidFill>
                <a:latin typeface="Poppins"/>
                <a:ea typeface="Poppins"/>
                <a:cs typeface="Poppins"/>
                <a:sym typeface="Poppins"/>
              </a:rPr>
              <a:t>Career Chats:</a:t>
            </a:r>
            <a:r>
              <a:rPr lang="en-US" sz="1200">
                <a:solidFill>
                  <a:schemeClr val="dk1"/>
                </a:solidFill>
                <a:latin typeface="Poppins"/>
                <a:ea typeface="Poppins"/>
                <a:cs typeface="Poppins"/>
                <a:sym typeface="Poppins"/>
              </a:rPr>
              <a:t> Industry professionals share their career journeys and pathways with students. Sessions are hosted at one high school and live-streamed to others during flex time, allowing us to expand access and ensure more students can engage with a variety of career perspectives.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These experiences help students answer a critical question.</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 Not just ‘What jobs exist?’ but ‘Where do I fit?’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This increases engagement because students can finally see the ‘why.’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 our business partners early entry point. Low commitment, high impact.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This is scalable access. We’re reaching more students without increasing complexity.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What are some other outside of the box ideas you are doing in your districts in the EXPLORE category?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endParaRPr sz="1300" b="1">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p:txBody>
      </p:sp>
    </p:spTree>
    <p:extLst>
      <p:ext uri="{BB962C8B-B14F-4D97-AF65-F5344CB8AC3E}">
        <p14:creationId xmlns:p14="http://schemas.microsoft.com/office/powerpoint/2010/main" val="4247544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d58ae371ab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3d58ae371ab_0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Sue:</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Now we move into equipping students with the skills they need to be successful. This is where preparation becomes real.</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Regional Mock Interview Day: </a:t>
            </a:r>
            <a:r>
              <a:rPr lang="en-US" sz="1200">
                <a:solidFill>
                  <a:srgbClr val="3C3333"/>
                </a:solidFill>
                <a:latin typeface="Poppins"/>
                <a:ea typeface="Poppins"/>
                <a:cs typeface="Poppins"/>
                <a:sym typeface="Poppins"/>
              </a:rPr>
              <a:t> The Fredericksburg Regional Chamber of Commerce hosts this interview day.  It is designed to interview and provide feedback to high school and college students in attendance. Students will participate in real-world interviews, providing them with the chance to practice their skills and receive personalized advice on how to improve. Interviewers, who are leaders in various industries, volunteer their time to mentor and guide students through the process, helping to prepare them for future job interview</a:t>
            </a:r>
            <a:r>
              <a:rPr lang="en-US" sz="1200">
                <a:solidFill>
                  <a:schemeClr val="dk1"/>
                </a:solidFill>
                <a:latin typeface="Poppins"/>
                <a:ea typeface="Poppins"/>
                <a:cs typeface="Poppins"/>
                <a:sym typeface="Poppins"/>
              </a:rPr>
              <a:t>s.  </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Resume Workshops: A resume workshop is an interactive, hands-on learning experience designed to help students develop and refine their resumes for real-world opportunities. During the session, students learn the key components of an effective resume, including how to highlight their skills, experiences, and accomplishments in a clear and professional way.  This year, we had a local staffing office come in and train our team on resume building so they could best help our students. Train the trainer, if you will.</a:t>
            </a: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endParaRPr sz="1200">
              <a:solidFill>
                <a:schemeClr val="dk1"/>
              </a:solidFill>
              <a:latin typeface="Poppins"/>
              <a:ea typeface="Poppins"/>
              <a:cs typeface="Poppins"/>
              <a:sym typeface="Poppins"/>
            </a:endParaRPr>
          </a:p>
          <a:p>
            <a:pPr marL="0" lvl="0" indent="0" algn="l" rtl="0">
              <a:spcBef>
                <a:spcPts val="0"/>
              </a:spcBef>
              <a:spcAft>
                <a:spcPts val="0"/>
              </a:spcAft>
              <a:buSzPts val="1100"/>
              <a:buNone/>
            </a:pPr>
            <a:r>
              <a:rPr lang="en-US" sz="1200">
                <a:solidFill>
                  <a:schemeClr val="dk1"/>
                </a:solidFill>
                <a:latin typeface="Poppins"/>
                <a:ea typeface="Poppins"/>
                <a:cs typeface="Poppins"/>
                <a:sym typeface="Poppins"/>
              </a:rPr>
              <a:t>Dress for Success Workshops:A Dress for Success workshop is a practical, confidence-building experience that helps students understand how to present themselves professionally in a variety of settings. During the session, students learn about appropriate attire for interviews, internships, and workplace environments, including how expectations may vary across industries.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The workshop often includes interactive elements such as outfit examples, do’s and don’ts, and discussions around grooming, body language, and first impressions. Students may also have the opportunity to practice selecting professional outfits or receive feedback on their choices.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Beyond clothing, the focus is on helping students feel prepared and confident. They gain a clearer understanding of how professional appearance connects to personal branding and workplace success. By the end of the workshop, students are better equipped to make informed decisions about how they present themselves and to walk into professional settings with confidence.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Mock Interview Day gives students authentic practice with real feedback.</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 Resume Workshops build their ability to tell their story.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 And Dress for Success helps them understand how to present themselves professionally.</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We’ve also built capacity internally through a train-the-trainer model, so this support is sustainable.</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At this stage, students aren’t just learning about work. They’re preparing to step into it.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This is where students build real-world skills like communication, professionalism, and self-advocacy through experiences that reinforce and extend your classroom instruction without adding extra burden.</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This stage ensures students are better prepared to engage with our workforce partners by developing the confidence, communication skills, and professional behaviors needed to succeed, while also creating an early touchpoints for them to meet and begin building relationships with future talent.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sz="1200">
                <a:solidFill>
                  <a:schemeClr val="dk1"/>
                </a:solidFill>
                <a:latin typeface="Poppins"/>
                <a:ea typeface="Poppins"/>
                <a:cs typeface="Poppins"/>
                <a:sym typeface="Poppins"/>
              </a:rPr>
              <a:t>This phase demonstrates how intentional, scalable systems can equip students with essential employability skills, creating a more prepared workforce while maximizing sustainability through models like train-the-trainer.</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en-US">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sz="1200">
              <a:solidFill>
                <a:schemeClr val="dk1"/>
              </a:solidFill>
            </a:endParaRPr>
          </a:p>
          <a:p>
            <a:pPr marL="0" lvl="0" indent="0" algn="l" rtl="0">
              <a:spcBef>
                <a:spcPts val="120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extLst>
      <p:ext uri="{BB962C8B-B14F-4D97-AF65-F5344CB8AC3E}">
        <p14:creationId xmlns:p14="http://schemas.microsoft.com/office/powerpoint/2010/main" val="183193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58ae371ab_0_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3d58ae371ab_0_4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solidFill>
                  <a:schemeClr val="dk1"/>
                </a:solidFill>
                <a:latin typeface="Poppins"/>
                <a:ea typeface="Poppins"/>
                <a:cs typeface="Poppins"/>
                <a:sym typeface="Poppins"/>
              </a:rPr>
              <a:t>Sue</a:t>
            </a: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r>
              <a:rPr lang="en-US" sz="1200">
                <a:solidFill>
                  <a:schemeClr val="dk1"/>
                </a:solidFill>
                <a:latin typeface="Poppins"/>
                <a:ea typeface="Poppins"/>
                <a:cs typeface="Poppins"/>
                <a:sym typeface="Poppins"/>
              </a:rPr>
              <a:t>This is where students begin learning through work.</a:t>
            </a: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sz="1200">
              <a:latin typeface="Poppins"/>
              <a:ea typeface="Poppins"/>
              <a:cs typeface="Poppins"/>
              <a:sym typeface="Poppins"/>
            </a:endParaRPr>
          </a:p>
          <a:p>
            <a:pPr marL="0" lvl="0" indent="0" algn="l" rtl="0">
              <a:lnSpc>
                <a:spcPct val="100000"/>
              </a:lnSpc>
              <a:spcBef>
                <a:spcPts val="0"/>
              </a:spcBef>
              <a:spcAft>
                <a:spcPts val="0"/>
              </a:spcAft>
              <a:buSzPts val="1100"/>
              <a:buNone/>
            </a:pPr>
            <a:r>
              <a:rPr lang="en-US" sz="1200">
                <a:latin typeface="Poppins"/>
                <a:ea typeface="Poppins"/>
                <a:cs typeface="Poppins"/>
                <a:sym typeface="Poppins"/>
              </a:rPr>
              <a:t>Goodwill Service Learning:  Rappahannock Goodwill Industries partners with the community to support individuals facing barriers to employment by providing job opportunities and resources. Two of the key populations they serve include individuals with special needs and English language learners.</a:t>
            </a:r>
            <a:endParaRPr sz="1200">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latin typeface="Poppins"/>
                <a:ea typeface="Poppins"/>
                <a:cs typeface="Poppins"/>
                <a:sym typeface="Poppins"/>
              </a:rPr>
              <a:t>Each year, we identify students who may benefit from learning more about these supports and connect them to this experience. As part of the program, participating students organize and contribute to a clothing drive, reinforcing the service-learning component.</a:t>
            </a:r>
            <a:endParaRPr sz="1200">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latin typeface="Poppins"/>
                <a:ea typeface="Poppins"/>
                <a:cs typeface="Poppins"/>
                <a:sym typeface="Poppins"/>
              </a:rPr>
              <a:t>On the day of the visit, Goodwill staff begin by providing an overview of their mission and services. Students then travel to a local Goodwill location, where they follow the full lifecycle of donations, from items being received at the door to sorting, pricing, and placing them on the sales floor.</a:t>
            </a:r>
            <a:endParaRPr sz="1200">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latin typeface="Poppins"/>
                <a:ea typeface="Poppins"/>
                <a:cs typeface="Poppins"/>
                <a:sym typeface="Poppins"/>
              </a:rPr>
              <a:t>Students also participate in hands-on activities, gaining real-world experience in these processes. This experience not only raises awareness of Goodwill’s services, but has also proven to be an effective recruitment pathway for future employment opportunities.</a:t>
            </a:r>
            <a:endParaRPr sz="1200">
              <a:solidFill>
                <a:schemeClr val="dk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In the past, these experiences have counted for graduation, but they no longer help students meet that requirement.  BUT that doesn’t take away from their value.  We have continued to offer these trips this school year and hope to continue to do so in future years.</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Service Learning projects are also being done in many classrooms and I hope that continues. </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The example shown is an English 12 Service Learning Project.  </a:t>
            </a:r>
            <a:endParaRPr sz="1200" b="1">
              <a:solidFill>
                <a:schemeClr val="dk1"/>
              </a:solidFill>
              <a:latin typeface="Poppins"/>
              <a:ea typeface="Poppins"/>
              <a:cs typeface="Poppins"/>
              <a:sym typeface="Poppins"/>
            </a:endParaRPr>
          </a:p>
          <a:p>
            <a:pPr marL="457200" lvl="0" indent="-304800" algn="l" rtl="0">
              <a:lnSpc>
                <a:spcPct val="115000"/>
              </a:lnSpc>
              <a:spcBef>
                <a:spcPts val="120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English 12 students studied tragic and epic heroes in British Lit.</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Shifted focus to modern/everyday heroes through a research project.</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Connected their “hero” research with </a:t>
            </a:r>
            <a:r>
              <a:rPr lang="en-US" sz="1200" i="1">
                <a:solidFill>
                  <a:schemeClr val="dk1"/>
                </a:solidFill>
                <a:latin typeface="Poppins"/>
                <a:ea typeface="Poppins"/>
                <a:cs typeface="Poppins"/>
                <a:sym typeface="Poppins"/>
              </a:rPr>
              <a:t>Just Help!</a:t>
            </a:r>
            <a:r>
              <a:rPr lang="en-US" sz="1200">
                <a:solidFill>
                  <a:schemeClr val="dk1"/>
                </a:solidFill>
                <a:latin typeface="Poppins"/>
                <a:ea typeface="Poppins"/>
                <a:cs typeface="Poppins"/>
                <a:sym typeface="Poppins"/>
              </a:rPr>
              <a:t> by Sonia Sotomayor.</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Students prepared to be “heroes” by designing lessons for younger students: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914400" lvl="1"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Read the picture book</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914400" lvl="1"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Explored character traits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914400" lvl="1"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Led discussions on citizenship and heroism</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High schoolers presented their lessons at feeder elementary schools, reinforcing K–3 citizenship SOLs.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Mentorships - Mentorship opportunities are taking place within our own school buildings, most commonly through Teacher’s Aide positions. In this role, students work alongside educators, supporting classroom activities such as lesson preparation, assisting with instruction, and helping with lab setup and organization.</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These experiences go beyond simply helping in a classroom. Students gain firsthand insight into the field of education while developing important workplace skills like communication, responsibility, and professionalism.</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Just as important, these mentorships create meaningful relationships between students and staff. Over time, those connections build social capital, giving students trusted adults who can offer guidance, encouragement, and future opportunities.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For many students, this is not just an introduction to a career pathway. It is the beginning of a lasting professional relationship that supports their growth well beyond the classroom.</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b="1">
                <a:solidFill>
                  <a:schemeClr val="dk1"/>
                </a:solidFill>
                <a:latin typeface="Poppins"/>
                <a:ea typeface="Poppins"/>
                <a:cs typeface="Poppins"/>
                <a:sym typeface="Poppins"/>
              </a:rPr>
              <a:t>CTE Ambassadors:  </a:t>
            </a:r>
            <a:r>
              <a:rPr lang="en-US" sz="1200">
                <a:solidFill>
                  <a:schemeClr val="dk1"/>
                </a:solidFill>
                <a:latin typeface="Poppins"/>
                <a:ea typeface="Poppins"/>
                <a:cs typeface="Poppins"/>
                <a:sym typeface="Poppins"/>
              </a:rPr>
              <a:t>CTE Ambassadors are student leaders who represent Career and Technical Education programs by sharing their experiences with peers, younger students, and the community. They help promote opportunities within CTE, support events, and serve as role models by showcasing the skills, knowledge, and pathways available through these programs.  </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This is where students begin learning through work.</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Service learning connects academics to community impact.</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Mentorships build relationships and professional habits.</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The Goodwill partnership adds a powerful layer of equity and access.</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And CTE Ambassadors step into leadership roles, sharing their experiences with others.</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What’s happening here is bigger than skill-building.</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Students are developing confidence, identity, and connection.</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US" sz="1200">
                <a:solidFill>
                  <a:schemeClr val="dk1"/>
                </a:solidFill>
                <a:latin typeface="Poppins"/>
                <a:ea typeface="Poppins"/>
                <a:cs typeface="Poppins"/>
                <a:sym typeface="Poppins"/>
              </a:rPr>
              <a:t>And those are the things that truly prepare them for what comes next.</a:t>
            </a:r>
            <a:endParaRPr sz="12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1200"/>
              </a:spcBef>
              <a:spcAft>
                <a:spcPts val="0"/>
              </a:spcAft>
              <a:buNone/>
            </a:pPr>
            <a:endParaRPr sz="1300" b="1">
              <a:solidFill>
                <a:schemeClr val="dk1"/>
              </a:solidFill>
            </a:endParaRPr>
          </a:p>
          <a:p>
            <a:pPr marL="0" lvl="0" indent="0" algn="l" rtl="0">
              <a:lnSpc>
                <a:spcPct val="115000"/>
              </a:lnSpc>
              <a:spcBef>
                <a:spcPts val="1200"/>
              </a:spcBef>
              <a:spcAft>
                <a:spcPts val="1200"/>
              </a:spcAft>
              <a:buNone/>
            </a:pPr>
            <a:endParaRPr>
              <a:solidFill>
                <a:schemeClr val="dk1"/>
              </a:solidFill>
            </a:endParaRPr>
          </a:p>
        </p:txBody>
      </p:sp>
    </p:spTree>
    <p:extLst>
      <p:ext uri="{BB962C8B-B14F-4D97-AF65-F5344CB8AC3E}">
        <p14:creationId xmlns:p14="http://schemas.microsoft.com/office/powerpoint/2010/main" val="166355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2" name="Google Shape;82;p13"/>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a:lnSpc>
                <a:spcPct val="115000"/>
              </a:lnSpc>
              <a:spcBef>
                <a:spcPts val="0"/>
              </a:spcBef>
              <a:spcAft>
                <a:spcPts val="0"/>
              </a:spcAft>
              <a:buSzPts val="3600"/>
              <a:buChar char="●"/>
              <a:defRPr/>
            </a:lvl1pPr>
            <a:lvl2pPr marL="914400" lvl="1" indent="-406400" algn="l">
              <a:lnSpc>
                <a:spcPct val="115000"/>
              </a:lnSpc>
              <a:spcBef>
                <a:spcPts val="0"/>
              </a:spcBef>
              <a:spcAft>
                <a:spcPts val="0"/>
              </a:spcAft>
              <a:buSzPts val="2800"/>
              <a:buChar char="○"/>
              <a:defRPr/>
            </a:lvl2pPr>
            <a:lvl3pPr marL="1371600" lvl="2" indent="-406400" algn="l">
              <a:lnSpc>
                <a:spcPct val="115000"/>
              </a:lnSpc>
              <a:spcBef>
                <a:spcPts val="0"/>
              </a:spcBef>
              <a:spcAft>
                <a:spcPts val="0"/>
              </a:spcAft>
              <a:buSzPts val="2800"/>
              <a:buChar char="■"/>
              <a:defRPr/>
            </a:lvl3pPr>
            <a:lvl4pPr marL="1828800" lvl="3" indent="-406400" algn="l">
              <a:lnSpc>
                <a:spcPct val="115000"/>
              </a:lnSpc>
              <a:spcBef>
                <a:spcPts val="0"/>
              </a:spcBef>
              <a:spcAft>
                <a:spcPts val="0"/>
              </a:spcAft>
              <a:buSzPts val="2800"/>
              <a:buChar char="●"/>
              <a:defRPr/>
            </a:lvl4pPr>
            <a:lvl5pPr marL="2286000" lvl="4" indent="-406400" algn="l">
              <a:lnSpc>
                <a:spcPct val="115000"/>
              </a:lnSpc>
              <a:spcBef>
                <a:spcPts val="0"/>
              </a:spcBef>
              <a:spcAft>
                <a:spcPts val="0"/>
              </a:spcAft>
              <a:buSzPts val="2800"/>
              <a:buChar char="○"/>
              <a:defRPr/>
            </a:lvl5pPr>
            <a:lvl6pPr marL="2743200" lvl="5" indent="-406400" algn="l">
              <a:lnSpc>
                <a:spcPct val="115000"/>
              </a:lnSpc>
              <a:spcBef>
                <a:spcPts val="0"/>
              </a:spcBef>
              <a:spcAft>
                <a:spcPts val="0"/>
              </a:spcAft>
              <a:buSzPts val="2800"/>
              <a:buChar char="■"/>
              <a:defRPr/>
            </a:lvl6pPr>
            <a:lvl7pPr marL="3200400" lvl="6" indent="-406400" algn="l">
              <a:lnSpc>
                <a:spcPct val="115000"/>
              </a:lnSpc>
              <a:spcBef>
                <a:spcPts val="0"/>
              </a:spcBef>
              <a:spcAft>
                <a:spcPts val="0"/>
              </a:spcAft>
              <a:buSzPts val="2800"/>
              <a:buChar char="●"/>
              <a:defRPr/>
            </a:lvl7pPr>
            <a:lvl8pPr marL="3657600" lvl="7" indent="-406400" algn="l">
              <a:lnSpc>
                <a:spcPct val="115000"/>
              </a:lnSpc>
              <a:spcBef>
                <a:spcPts val="0"/>
              </a:spcBef>
              <a:spcAft>
                <a:spcPts val="0"/>
              </a:spcAft>
              <a:buSzPts val="2800"/>
              <a:buChar char="○"/>
              <a:defRPr/>
            </a:lvl8pPr>
            <a:lvl9pPr marL="4114800" lvl="8" indent="-406400" algn="l">
              <a:lnSpc>
                <a:spcPct val="115000"/>
              </a:lnSpc>
              <a:spcBef>
                <a:spcPts val="0"/>
              </a:spcBef>
              <a:spcAft>
                <a:spcPts val="0"/>
              </a:spcAft>
              <a:buSzPts val="2800"/>
              <a:buChar char="■"/>
              <a:defRPr/>
            </a:lvl9pPr>
          </a:lstStyle>
          <a:p>
            <a:endParaRPr/>
          </a:p>
        </p:txBody>
      </p:sp>
      <p:sp>
        <p:nvSpPr>
          <p:cNvPr id="83" name="Google Shape;83;p1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5"/>
          <p:cNvSpPr txBox="1">
            <a:spLocks noGrp="1"/>
          </p:cNvSpPr>
          <p:nvPr>
            <p:ph type="ctrTitle"/>
          </p:nvPr>
        </p:nvSpPr>
        <p:spPr>
          <a:xfrm>
            <a:off x="623416" y="1489150"/>
            <a:ext cx="17041200" cy="41052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10400"/>
              <a:buNone/>
              <a:defRPr sz="10400"/>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a:endParaRPr/>
          </a:p>
        </p:txBody>
      </p:sp>
      <p:sp>
        <p:nvSpPr>
          <p:cNvPr id="90" name="Google Shape;90;p15"/>
          <p:cNvSpPr txBox="1">
            <a:spLocks noGrp="1"/>
          </p:cNvSpPr>
          <p:nvPr>
            <p:ph type="subTitle" idx="1"/>
          </p:nvPr>
        </p:nvSpPr>
        <p:spPr>
          <a:xfrm>
            <a:off x="623400" y="5668250"/>
            <a:ext cx="17041200" cy="1585200"/>
          </a:xfrm>
          <a:prstGeom prst="rect">
            <a:avLst/>
          </a:prstGeom>
          <a:noFill/>
          <a:ln>
            <a:noFill/>
          </a:ln>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1" name="Google Shape;91;p1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4" name="Google Shape;94;p16"/>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a:lnSpc>
                <a:spcPct val="115000"/>
              </a:lnSpc>
              <a:spcBef>
                <a:spcPts val="0"/>
              </a:spcBef>
              <a:spcAft>
                <a:spcPts val="0"/>
              </a:spcAft>
              <a:buSzPts val="3600"/>
              <a:buChar char="●"/>
              <a:defRPr/>
            </a:lvl1pPr>
            <a:lvl2pPr marL="914400" lvl="1" indent="-406400" algn="l">
              <a:lnSpc>
                <a:spcPct val="115000"/>
              </a:lnSpc>
              <a:spcBef>
                <a:spcPts val="0"/>
              </a:spcBef>
              <a:spcAft>
                <a:spcPts val="0"/>
              </a:spcAft>
              <a:buSzPts val="2800"/>
              <a:buChar char="○"/>
              <a:defRPr/>
            </a:lvl2pPr>
            <a:lvl3pPr marL="1371600" lvl="2" indent="-406400" algn="l">
              <a:lnSpc>
                <a:spcPct val="115000"/>
              </a:lnSpc>
              <a:spcBef>
                <a:spcPts val="0"/>
              </a:spcBef>
              <a:spcAft>
                <a:spcPts val="0"/>
              </a:spcAft>
              <a:buSzPts val="2800"/>
              <a:buChar char="■"/>
              <a:defRPr/>
            </a:lvl3pPr>
            <a:lvl4pPr marL="1828800" lvl="3" indent="-406400" algn="l">
              <a:lnSpc>
                <a:spcPct val="115000"/>
              </a:lnSpc>
              <a:spcBef>
                <a:spcPts val="0"/>
              </a:spcBef>
              <a:spcAft>
                <a:spcPts val="0"/>
              </a:spcAft>
              <a:buSzPts val="2800"/>
              <a:buChar char="●"/>
              <a:defRPr/>
            </a:lvl4pPr>
            <a:lvl5pPr marL="2286000" lvl="4" indent="-406400" algn="l">
              <a:lnSpc>
                <a:spcPct val="115000"/>
              </a:lnSpc>
              <a:spcBef>
                <a:spcPts val="0"/>
              </a:spcBef>
              <a:spcAft>
                <a:spcPts val="0"/>
              </a:spcAft>
              <a:buSzPts val="2800"/>
              <a:buChar char="○"/>
              <a:defRPr/>
            </a:lvl5pPr>
            <a:lvl6pPr marL="2743200" lvl="5" indent="-406400" algn="l">
              <a:lnSpc>
                <a:spcPct val="115000"/>
              </a:lnSpc>
              <a:spcBef>
                <a:spcPts val="0"/>
              </a:spcBef>
              <a:spcAft>
                <a:spcPts val="0"/>
              </a:spcAft>
              <a:buSzPts val="2800"/>
              <a:buChar char="■"/>
              <a:defRPr/>
            </a:lvl6pPr>
            <a:lvl7pPr marL="3200400" lvl="6" indent="-406400" algn="l">
              <a:lnSpc>
                <a:spcPct val="115000"/>
              </a:lnSpc>
              <a:spcBef>
                <a:spcPts val="0"/>
              </a:spcBef>
              <a:spcAft>
                <a:spcPts val="0"/>
              </a:spcAft>
              <a:buSzPts val="2800"/>
              <a:buChar char="●"/>
              <a:defRPr/>
            </a:lvl7pPr>
            <a:lvl8pPr marL="3657600" lvl="7" indent="-406400" algn="l">
              <a:lnSpc>
                <a:spcPct val="115000"/>
              </a:lnSpc>
              <a:spcBef>
                <a:spcPts val="0"/>
              </a:spcBef>
              <a:spcAft>
                <a:spcPts val="0"/>
              </a:spcAft>
              <a:buSzPts val="2800"/>
              <a:buChar char="○"/>
              <a:defRPr/>
            </a:lvl8pPr>
            <a:lvl9pPr marL="4114800" lvl="8" indent="-406400" algn="l">
              <a:lnSpc>
                <a:spcPct val="115000"/>
              </a:lnSpc>
              <a:spcBef>
                <a:spcPts val="0"/>
              </a:spcBef>
              <a:spcAft>
                <a:spcPts val="0"/>
              </a:spcAft>
              <a:buSzPts val="2800"/>
              <a:buChar char="■"/>
              <a:defRPr/>
            </a:lvl9pPr>
          </a:lstStyle>
          <a:p>
            <a:endParaRPr/>
          </a:p>
        </p:txBody>
      </p:sp>
      <p:sp>
        <p:nvSpPr>
          <p:cNvPr id="95" name="Google Shape;95;p1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623400" y="4301700"/>
            <a:ext cx="17041200" cy="1683600"/>
          </a:xfrm>
          <a:prstGeom prst="rect">
            <a:avLst/>
          </a:prstGeom>
          <a:noFill/>
          <a:ln>
            <a:noFill/>
          </a:ln>
        </p:spPr>
        <p:txBody>
          <a:bodyPr spcFirstLastPara="1" wrap="square" lIns="182850" tIns="182850" rIns="182850" bIns="182850" anchor="ctr" anchorCtr="0">
            <a:norm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endParaRPr/>
          </a:p>
        </p:txBody>
      </p:sp>
      <p:sp>
        <p:nvSpPr>
          <p:cNvPr id="98" name="Google Shape;98;p1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1" name="Google Shape;101;p18"/>
          <p:cNvSpPr txBox="1">
            <a:spLocks noGrp="1"/>
          </p:cNvSpPr>
          <p:nvPr>
            <p:ph type="body" idx="1"/>
          </p:nvPr>
        </p:nvSpPr>
        <p:spPr>
          <a:xfrm>
            <a:off x="623400" y="2304950"/>
            <a:ext cx="7999800" cy="6832800"/>
          </a:xfrm>
          <a:prstGeom prst="rect">
            <a:avLst/>
          </a:prstGeom>
          <a:noFill/>
          <a:ln>
            <a:noFill/>
          </a:ln>
        </p:spPr>
        <p:txBody>
          <a:bodyPr spcFirstLastPara="1" wrap="square" lIns="182850" tIns="182850" rIns="182850" bIns="182850" anchor="t" anchorCtr="0">
            <a:normAutofit/>
          </a:bodyPr>
          <a:lstStyle>
            <a:lvl1pPr marL="457200" lvl="0" indent="-406400" algn="l">
              <a:lnSpc>
                <a:spcPct val="115000"/>
              </a:lnSpc>
              <a:spcBef>
                <a:spcPts val="0"/>
              </a:spcBef>
              <a:spcAft>
                <a:spcPts val="0"/>
              </a:spcAft>
              <a:buSzPts val="2800"/>
              <a:buChar char="●"/>
              <a:defRPr sz="28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102" name="Google Shape;102;p18"/>
          <p:cNvSpPr txBox="1">
            <a:spLocks noGrp="1"/>
          </p:cNvSpPr>
          <p:nvPr>
            <p:ph type="body" idx="2"/>
          </p:nvPr>
        </p:nvSpPr>
        <p:spPr>
          <a:xfrm>
            <a:off x="9664800" y="2304950"/>
            <a:ext cx="7999800" cy="6832800"/>
          </a:xfrm>
          <a:prstGeom prst="rect">
            <a:avLst/>
          </a:prstGeom>
          <a:noFill/>
          <a:ln>
            <a:noFill/>
          </a:ln>
        </p:spPr>
        <p:txBody>
          <a:bodyPr spcFirstLastPara="1" wrap="square" lIns="182850" tIns="182850" rIns="182850" bIns="182850" anchor="t" anchorCtr="0">
            <a:normAutofit/>
          </a:bodyPr>
          <a:lstStyle>
            <a:lvl1pPr marL="457200" lvl="0" indent="-406400" algn="l">
              <a:lnSpc>
                <a:spcPct val="115000"/>
              </a:lnSpc>
              <a:spcBef>
                <a:spcPts val="0"/>
              </a:spcBef>
              <a:spcAft>
                <a:spcPts val="0"/>
              </a:spcAft>
              <a:buSzPts val="2800"/>
              <a:buChar char="●"/>
              <a:defRPr sz="28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103" name="Google Shape;103;p1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6" name="Google Shape;106;p1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623400" y="1111200"/>
            <a:ext cx="5616000" cy="1511400"/>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9" name="Google Shape;109;p20"/>
          <p:cNvSpPr txBox="1">
            <a:spLocks noGrp="1"/>
          </p:cNvSpPr>
          <p:nvPr>
            <p:ph type="body" idx="1"/>
          </p:nvPr>
        </p:nvSpPr>
        <p:spPr>
          <a:xfrm>
            <a:off x="623400" y="2779200"/>
            <a:ext cx="5616000" cy="63588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SzPts val="2400"/>
              <a:buChar char="●"/>
              <a:defRPr sz="24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110" name="Google Shape;110;p2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980500" y="900300"/>
            <a:ext cx="12735600" cy="81816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SzPts val="9600"/>
              <a:buNone/>
              <a:defRPr sz="9600"/>
            </a:lvl1pPr>
            <a:lvl2pPr lvl="1" algn="l">
              <a:lnSpc>
                <a:spcPct val="100000"/>
              </a:lnSpc>
              <a:spcBef>
                <a:spcPts val="0"/>
              </a:spcBef>
              <a:spcAft>
                <a:spcPts val="0"/>
              </a:spcAft>
              <a:buSzPts val="9600"/>
              <a:buNone/>
              <a:defRPr sz="9600"/>
            </a:lvl2pPr>
            <a:lvl3pPr lvl="2" algn="l">
              <a:lnSpc>
                <a:spcPct val="100000"/>
              </a:lnSpc>
              <a:spcBef>
                <a:spcPts val="0"/>
              </a:spcBef>
              <a:spcAft>
                <a:spcPts val="0"/>
              </a:spcAft>
              <a:buSzPts val="9600"/>
              <a:buNone/>
              <a:defRPr sz="9600"/>
            </a:lvl3pPr>
            <a:lvl4pPr lvl="3" algn="l">
              <a:lnSpc>
                <a:spcPct val="100000"/>
              </a:lnSpc>
              <a:spcBef>
                <a:spcPts val="0"/>
              </a:spcBef>
              <a:spcAft>
                <a:spcPts val="0"/>
              </a:spcAft>
              <a:buSzPts val="9600"/>
              <a:buNone/>
              <a:defRPr sz="9600"/>
            </a:lvl4pPr>
            <a:lvl5pPr lvl="4" algn="l">
              <a:lnSpc>
                <a:spcPct val="100000"/>
              </a:lnSpc>
              <a:spcBef>
                <a:spcPts val="0"/>
              </a:spcBef>
              <a:spcAft>
                <a:spcPts val="0"/>
              </a:spcAft>
              <a:buSzPts val="9600"/>
              <a:buNone/>
              <a:defRPr sz="9600"/>
            </a:lvl5pPr>
            <a:lvl6pPr lvl="5" algn="l">
              <a:lnSpc>
                <a:spcPct val="100000"/>
              </a:lnSpc>
              <a:spcBef>
                <a:spcPts val="0"/>
              </a:spcBef>
              <a:spcAft>
                <a:spcPts val="0"/>
              </a:spcAft>
              <a:buSzPts val="9600"/>
              <a:buNone/>
              <a:defRPr sz="9600"/>
            </a:lvl6pPr>
            <a:lvl7pPr lvl="6" algn="l">
              <a:lnSpc>
                <a:spcPct val="100000"/>
              </a:lnSpc>
              <a:spcBef>
                <a:spcPts val="0"/>
              </a:spcBef>
              <a:spcAft>
                <a:spcPts val="0"/>
              </a:spcAft>
              <a:buSzPts val="9600"/>
              <a:buNone/>
              <a:defRPr sz="9600"/>
            </a:lvl7pPr>
            <a:lvl8pPr lvl="7" algn="l">
              <a:lnSpc>
                <a:spcPct val="100000"/>
              </a:lnSpc>
              <a:spcBef>
                <a:spcPts val="0"/>
              </a:spcBef>
              <a:spcAft>
                <a:spcPts val="0"/>
              </a:spcAft>
              <a:buSzPts val="9600"/>
              <a:buNone/>
              <a:defRPr sz="9600"/>
            </a:lvl8pPr>
            <a:lvl9pPr lvl="8" algn="l">
              <a:lnSpc>
                <a:spcPct val="100000"/>
              </a:lnSpc>
              <a:spcBef>
                <a:spcPts val="0"/>
              </a:spcBef>
              <a:spcAft>
                <a:spcPts val="0"/>
              </a:spcAft>
              <a:buSzPts val="9600"/>
              <a:buNone/>
              <a:defRPr sz="9600"/>
            </a:lvl9pPr>
          </a:lstStyle>
          <a:p>
            <a:endParaRPr/>
          </a:p>
        </p:txBody>
      </p:sp>
      <p:sp>
        <p:nvSpPr>
          <p:cNvPr id="113" name="Google Shape;113;p2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2"/>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16" name="Google Shape;116;p22"/>
          <p:cNvSpPr txBox="1">
            <a:spLocks noGrp="1"/>
          </p:cNvSpPr>
          <p:nvPr>
            <p:ph type="title"/>
          </p:nvPr>
        </p:nvSpPr>
        <p:spPr>
          <a:xfrm>
            <a:off x="531000" y="2466350"/>
            <a:ext cx="8090400" cy="29646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8400"/>
              <a:buNone/>
              <a:defRPr sz="8400"/>
            </a:lvl1pPr>
            <a:lvl2pPr lvl="1" algn="ctr">
              <a:lnSpc>
                <a:spcPct val="100000"/>
              </a:lnSpc>
              <a:spcBef>
                <a:spcPts val="0"/>
              </a:spcBef>
              <a:spcAft>
                <a:spcPts val="0"/>
              </a:spcAft>
              <a:buSzPts val="8400"/>
              <a:buNone/>
              <a:defRPr sz="8400"/>
            </a:lvl2pPr>
            <a:lvl3pPr lvl="2" algn="ctr">
              <a:lnSpc>
                <a:spcPct val="100000"/>
              </a:lnSpc>
              <a:spcBef>
                <a:spcPts val="0"/>
              </a:spcBef>
              <a:spcAft>
                <a:spcPts val="0"/>
              </a:spcAft>
              <a:buSzPts val="8400"/>
              <a:buNone/>
              <a:defRPr sz="8400"/>
            </a:lvl3pPr>
            <a:lvl4pPr lvl="3" algn="ctr">
              <a:lnSpc>
                <a:spcPct val="100000"/>
              </a:lnSpc>
              <a:spcBef>
                <a:spcPts val="0"/>
              </a:spcBef>
              <a:spcAft>
                <a:spcPts val="0"/>
              </a:spcAft>
              <a:buSzPts val="8400"/>
              <a:buNone/>
              <a:defRPr sz="8400"/>
            </a:lvl4pPr>
            <a:lvl5pPr lvl="4" algn="ctr">
              <a:lnSpc>
                <a:spcPct val="100000"/>
              </a:lnSpc>
              <a:spcBef>
                <a:spcPts val="0"/>
              </a:spcBef>
              <a:spcAft>
                <a:spcPts val="0"/>
              </a:spcAft>
              <a:buSzPts val="8400"/>
              <a:buNone/>
              <a:defRPr sz="8400"/>
            </a:lvl5pPr>
            <a:lvl6pPr lvl="5" algn="ctr">
              <a:lnSpc>
                <a:spcPct val="100000"/>
              </a:lnSpc>
              <a:spcBef>
                <a:spcPts val="0"/>
              </a:spcBef>
              <a:spcAft>
                <a:spcPts val="0"/>
              </a:spcAft>
              <a:buSzPts val="8400"/>
              <a:buNone/>
              <a:defRPr sz="8400"/>
            </a:lvl6pPr>
            <a:lvl7pPr lvl="6" algn="ctr">
              <a:lnSpc>
                <a:spcPct val="100000"/>
              </a:lnSpc>
              <a:spcBef>
                <a:spcPts val="0"/>
              </a:spcBef>
              <a:spcAft>
                <a:spcPts val="0"/>
              </a:spcAft>
              <a:buSzPts val="8400"/>
              <a:buNone/>
              <a:defRPr sz="8400"/>
            </a:lvl7pPr>
            <a:lvl8pPr lvl="7" algn="ctr">
              <a:lnSpc>
                <a:spcPct val="100000"/>
              </a:lnSpc>
              <a:spcBef>
                <a:spcPts val="0"/>
              </a:spcBef>
              <a:spcAft>
                <a:spcPts val="0"/>
              </a:spcAft>
              <a:buSzPts val="8400"/>
              <a:buNone/>
              <a:defRPr sz="8400"/>
            </a:lvl8pPr>
            <a:lvl9pPr lvl="8" algn="ctr">
              <a:lnSpc>
                <a:spcPct val="100000"/>
              </a:lnSpc>
              <a:spcBef>
                <a:spcPts val="0"/>
              </a:spcBef>
              <a:spcAft>
                <a:spcPts val="0"/>
              </a:spcAft>
              <a:buSzPts val="8400"/>
              <a:buNone/>
              <a:defRPr sz="8400"/>
            </a:lvl9pPr>
          </a:lstStyle>
          <a:p>
            <a:endParaRPr/>
          </a:p>
        </p:txBody>
      </p:sp>
      <p:sp>
        <p:nvSpPr>
          <p:cNvPr id="117" name="Google Shape;117;p22"/>
          <p:cNvSpPr txBox="1">
            <a:spLocks noGrp="1"/>
          </p:cNvSpPr>
          <p:nvPr>
            <p:ph type="subTitle" idx="1"/>
          </p:nvPr>
        </p:nvSpPr>
        <p:spPr>
          <a:xfrm>
            <a:off x="531000" y="5606150"/>
            <a:ext cx="8090400" cy="2470200"/>
          </a:xfrm>
          <a:prstGeom prst="rect">
            <a:avLst/>
          </a:prstGeom>
          <a:noFill/>
          <a:ln>
            <a:noFill/>
          </a:ln>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18" name="Google Shape;118;p22"/>
          <p:cNvSpPr txBox="1">
            <a:spLocks noGrp="1"/>
          </p:cNvSpPr>
          <p:nvPr>
            <p:ph type="body" idx="2"/>
          </p:nvPr>
        </p:nvSpPr>
        <p:spPr>
          <a:xfrm>
            <a:off x="9879000" y="1448150"/>
            <a:ext cx="7674000" cy="7390200"/>
          </a:xfrm>
          <a:prstGeom prst="rect">
            <a:avLst/>
          </a:prstGeom>
          <a:noFill/>
          <a:ln>
            <a:noFill/>
          </a:ln>
        </p:spPr>
        <p:txBody>
          <a:bodyPr spcFirstLastPara="1" wrap="square" lIns="182850" tIns="182850" rIns="182850" bIns="182850" anchor="ctr" anchorCtr="0">
            <a:normAutofit/>
          </a:bodyPr>
          <a:lstStyle>
            <a:lvl1pPr marL="457200" lvl="0" indent="-457200" algn="l">
              <a:lnSpc>
                <a:spcPct val="115000"/>
              </a:lnSpc>
              <a:spcBef>
                <a:spcPts val="0"/>
              </a:spcBef>
              <a:spcAft>
                <a:spcPts val="0"/>
              </a:spcAft>
              <a:buSzPts val="3600"/>
              <a:buChar char="●"/>
              <a:defRPr/>
            </a:lvl1pPr>
            <a:lvl2pPr marL="914400" lvl="1" indent="-406400" algn="l">
              <a:lnSpc>
                <a:spcPct val="115000"/>
              </a:lnSpc>
              <a:spcBef>
                <a:spcPts val="0"/>
              </a:spcBef>
              <a:spcAft>
                <a:spcPts val="0"/>
              </a:spcAft>
              <a:buSzPts val="2800"/>
              <a:buChar char="○"/>
              <a:defRPr/>
            </a:lvl2pPr>
            <a:lvl3pPr marL="1371600" lvl="2" indent="-406400" algn="l">
              <a:lnSpc>
                <a:spcPct val="115000"/>
              </a:lnSpc>
              <a:spcBef>
                <a:spcPts val="0"/>
              </a:spcBef>
              <a:spcAft>
                <a:spcPts val="0"/>
              </a:spcAft>
              <a:buSzPts val="2800"/>
              <a:buChar char="■"/>
              <a:defRPr/>
            </a:lvl3pPr>
            <a:lvl4pPr marL="1828800" lvl="3" indent="-406400" algn="l">
              <a:lnSpc>
                <a:spcPct val="115000"/>
              </a:lnSpc>
              <a:spcBef>
                <a:spcPts val="0"/>
              </a:spcBef>
              <a:spcAft>
                <a:spcPts val="0"/>
              </a:spcAft>
              <a:buSzPts val="2800"/>
              <a:buChar char="●"/>
              <a:defRPr/>
            </a:lvl4pPr>
            <a:lvl5pPr marL="2286000" lvl="4" indent="-406400" algn="l">
              <a:lnSpc>
                <a:spcPct val="115000"/>
              </a:lnSpc>
              <a:spcBef>
                <a:spcPts val="0"/>
              </a:spcBef>
              <a:spcAft>
                <a:spcPts val="0"/>
              </a:spcAft>
              <a:buSzPts val="2800"/>
              <a:buChar char="○"/>
              <a:defRPr/>
            </a:lvl5pPr>
            <a:lvl6pPr marL="2743200" lvl="5" indent="-406400" algn="l">
              <a:lnSpc>
                <a:spcPct val="115000"/>
              </a:lnSpc>
              <a:spcBef>
                <a:spcPts val="0"/>
              </a:spcBef>
              <a:spcAft>
                <a:spcPts val="0"/>
              </a:spcAft>
              <a:buSzPts val="2800"/>
              <a:buChar char="■"/>
              <a:defRPr/>
            </a:lvl6pPr>
            <a:lvl7pPr marL="3200400" lvl="6" indent="-406400" algn="l">
              <a:lnSpc>
                <a:spcPct val="115000"/>
              </a:lnSpc>
              <a:spcBef>
                <a:spcPts val="0"/>
              </a:spcBef>
              <a:spcAft>
                <a:spcPts val="0"/>
              </a:spcAft>
              <a:buSzPts val="2800"/>
              <a:buChar char="●"/>
              <a:defRPr/>
            </a:lvl7pPr>
            <a:lvl8pPr marL="3657600" lvl="7" indent="-406400" algn="l">
              <a:lnSpc>
                <a:spcPct val="115000"/>
              </a:lnSpc>
              <a:spcBef>
                <a:spcPts val="0"/>
              </a:spcBef>
              <a:spcAft>
                <a:spcPts val="0"/>
              </a:spcAft>
              <a:buSzPts val="2800"/>
              <a:buChar char="○"/>
              <a:defRPr/>
            </a:lvl8pPr>
            <a:lvl9pPr marL="4114800" lvl="8" indent="-406400" algn="l">
              <a:lnSpc>
                <a:spcPct val="115000"/>
              </a:lnSpc>
              <a:spcBef>
                <a:spcPts val="0"/>
              </a:spcBef>
              <a:spcAft>
                <a:spcPts val="0"/>
              </a:spcAft>
              <a:buSzPts val="2800"/>
              <a:buChar char="■"/>
              <a:defRPr/>
            </a:lvl9pPr>
          </a:lstStyle>
          <a:p>
            <a:endParaRPr/>
          </a:p>
        </p:txBody>
      </p:sp>
      <p:sp>
        <p:nvSpPr>
          <p:cNvPr id="119" name="Google Shape;119;p2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3"/>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rmAutofit/>
          </a:bodyPr>
          <a:lstStyle>
            <a:lvl1pPr marL="457200" lvl="0" indent="-228600" algn="l">
              <a:lnSpc>
                <a:spcPct val="100000"/>
              </a:lnSpc>
              <a:spcBef>
                <a:spcPts val="0"/>
              </a:spcBef>
              <a:spcAft>
                <a:spcPts val="0"/>
              </a:spcAft>
              <a:buSzPts val="3600"/>
              <a:buNone/>
              <a:defRPr/>
            </a:lvl1pPr>
          </a:lstStyle>
          <a:p>
            <a:endParaRPr/>
          </a:p>
        </p:txBody>
      </p:sp>
      <p:sp>
        <p:nvSpPr>
          <p:cNvPr id="122" name="Google Shape;122;p2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4"/>
          <p:cNvSpPr txBox="1">
            <a:spLocks noGrp="1"/>
          </p:cNvSpPr>
          <p:nvPr>
            <p:ph type="title" hasCustomPrompt="1"/>
          </p:nvPr>
        </p:nvSpPr>
        <p:spPr>
          <a:xfrm>
            <a:off x="623400" y="2212250"/>
            <a:ext cx="17041200" cy="39270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24000"/>
              <a:buNone/>
              <a:defRPr sz="24000"/>
            </a:lvl1pPr>
            <a:lvl2pPr lvl="1" algn="ctr">
              <a:lnSpc>
                <a:spcPct val="100000"/>
              </a:lnSpc>
              <a:spcBef>
                <a:spcPts val="0"/>
              </a:spcBef>
              <a:spcAft>
                <a:spcPts val="0"/>
              </a:spcAft>
              <a:buSzPts val="24000"/>
              <a:buNone/>
              <a:defRPr sz="24000"/>
            </a:lvl2pPr>
            <a:lvl3pPr lvl="2" algn="ctr">
              <a:lnSpc>
                <a:spcPct val="100000"/>
              </a:lnSpc>
              <a:spcBef>
                <a:spcPts val="0"/>
              </a:spcBef>
              <a:spcAft>
                <a:spcPts val="0"/>
              </a:spcAft>
              <a:buSzPts val="24000"/>
              <a:buNone/>
              <a:defRPr sz="24000"/>
            </a:lvl3pPr>
            <a:lvl4pPr lvl="3" algn="ctr">
              <a:lnSpc>
                <a:spcPct val="100000"/>
              </a:lnSpc>
              <a:spcBef>
                <a:spcPts val="0"/>
              </a:spcBef>
              <a:spcAft>
                <a:spcPts val="0"/>
              </a:spcAft>
              <a:buSzPts val="24000"/>
              <a:buNone/>
              <a:defRPr sz="24000"/>
            </a:lvl4pPr>
            <a:lvl5pPr lvl="4" algn="ctr">
              <a:lnSpc>
                <a:spcPct val="100000"/>
              </a:lnSpc>
              <a:spcBef>
                <a:spcPts val="0"/>
              </a:spcBef>
              <a:spcAft>
                <a:spcPts val="0"/>
              </a:spcAft>
              <a:buSzPts val="24000"/>
              <a:buNone/>
              <a:defRPr sz="24000"/>
            </a:lvl5pPr>
            <a:lvl6pPr lvl="5" algn="ctr">
              <a:lnSpc>
                <a:spcPct val="100000"/>
              </a:lnSpc>
              <a:spcBef>
                <a:spcPts val="0"/>
              </a:spcBef>
              <a:spcAft>
                <a:spcPts val="0"/>
              </a:spcAft>
              <a:buSzPts val="24000"/>
              <a:buNone/>
              <a:defRPr sz="24000"/>
            </a:lvl6pPr>
            <a:lvl7pPr lvl="6" algn="ctr">
              <a:lnSpc>
                <a:spcPct val="100000"/>
              </a:lnSpc>
              <a:spcBef>
                <a:spcPts val="0"/>
              </a:spcBef>
              <a:spcAft>
                <a:spcPts val="0"/>
              </a:spcAft>
              <a:buSzPts val="24000"/>
              <a:buNone/>
              <a:defRPr sz="24000"/>
            </a:lvl7pPr>
            <a:lvl8pPr lvl="7" algn="ctr">
              <a:lnSpc>
                <a:spcPct val="100000"/>
              </a:lnSpc>
              <a:spcBef>
                <a:spcPts val="0"/>
              </a:spcBef>
              <a:spcAft>
                <a:spcPts val="0"/>
              </a:spcAft>
              <a:buSzPts val="24000"/>
              <a:buNone/>
              <a:defRPr sz="24000"/>
            </a:lvl8pPr>
            <a:lvl9pPr lvl="8" algn="ctr">
              <a:lnSpc>
                <a:spcPct val="100000"/>
              </a:lnSpc>
              <a:spcBef>
                <a:spcPts val="0"/>
              </a:spcBef>
              <a:spcAft>
                <a:spcPts val="0"/>
              </a:spcAft>
              <a:buSzPts val="24000"/>
              <a:buNone/>
              <a:defRPr sz="24000"/>
            </a:lvl9pPr>
          </a:lstStyle>
          <a:p>
            <a:r>
              <a:t>xx%</a:t>
            </a:r>
          </a:p>
        </p:txBody>
      </p:sp>
      <p:sp>
        <p:nvSpPr>
          <p:cNvPr id="125" name="Google Shape;125;p24"/>
          <p:cNvSpPr txBox="1">
            <a:spLocks noGrp="1"/>
          </p:cNvSpPr>
          <p:nvPr>
            <p:ph type="body" idx="1"/>
          </p:nvPr>
        </p:nvSpPr>
        <p:spPr>
          <a:xfrm>
            <a:off x="623400" y="6304450"/>
            <a:ext cx="17041200" cy="2601600"/>
          </a:xfrm>
          <a:prstGeom prst="rect">
            <a:avLst/>
          </a:prstGeom>
          <a:noFill/>
          <a:ln>
            <a:noFill/>
          </a:ln>
        </p:spPr>
        <p:txBody>
          <a:bodyPr spcFirstLastPara="1" wrap="square" lIns="182850" tIns="182850" rIns="182850" bIns="182850" anchor="t" anchorCtr="0">
            <a:normAutofit/>
          </a:bodyPr>
          <a:lstStyle>
            <a:lvl1pPr marL="457200" lvl="0" indent="-457200" algn="ctr">
              <a:lnSpc>
                <a:spcPct val="115000"/>
              </a:lnSpc>
              <a:spcBef>
                <a:spcPts val="0"/>
              </a:spcBef>
              <a:spcAft>
                <a:spcPts val="0"/>
              </a:spcAft>
              <a:buSzPts val="3600"/>
              <a:buChar char="●"/>
              <a:defRPr/>
            </a:lvl1pPr>
            <a:lvl2pPr marL="914400" lvl="1" indent="-406400" algn="ctr">
              <a:lnSpc>
                <a:spcPct val="115000"/>
              </a:lnSpc>
              <a:spcBef>
                <a:spcPts val="0"/>
              </a:spcBef>
              <a:spcAft>
                <a:spcPts val="0"/>
              </a:spcAft>
              <a:buSzPts val="2800"/>
              <a:buChar char="○"/>
              <a:defRPr/>
            </a:lvl2pPr>
            <a:lvl3pPr marL="1371600" lvl="2" indent="-406400" algn="ctr">
              <a:lnSpc>
                <a:spcPct val="115000"/>
              </a:lnSpc>
              <a:spcBef>
                <a:spcPts val="0"/>
              </a:spcBef>
              <a:spcAft>
                <a:spcPts val="0"/>
              </a:spcAft>
              <a:buSzPts val="2800"/>
              <a:buChar char="■"/>
              <a:defRPr/>
            </a:lvl3pPr>
            <a:lvl4pPr marL="1828800" lvl="3" indent="-406400" algn="ctr">
              <a:lnSpc>
                <a:spcPct val="115000"/>
              </a:lnSpc>
              <a:spcBef>
                <a:spcPts val="0"/>
              </a:spcBef>
              <a:spcAft>
                <a:spcPts val="0"/>
              </a:spcAft>
              <a:buSzPts val="2800"/>
              <a:buChar char="●"/>
              <a:defRPr/>
            </a:lvl4pPr>
            <a:lvl5pPr marL="2286000" lvl="4" indent="-406400" algn="ctr">
              <a:lnSpc>
                <a:spcPct val="115000"/>
              </a:lnSpc>
              <a:spcBef>
                <a:spcPts val="0"/>
              </a:spcBef>
              <a:spcAft>
                <a:spcPts val="0"/>
              </a:spcAft>
              <a:buSzPts val="2800"/>
              <a:buChar char="○"/>
              <a:defRPr/>
            </a:lvl5pPr>
            <a:lvl6pPr marL="2743200" lvl="5" indent="-406400" algn="ctr">
              <a:lnSpc>
                <a:spcPct val="115000"/>
              </a:lnSpc>
              <a:spcBef>
                <a:spcPts val="0"/>
              </a:spcBef>
              <a:spcAft>
                <a:spcPts val="0"/>
              </a:spcAft>
              <a:buSzPts val="2800"/>
              <a:buChar char="■"/>
              <a:defRPr/>
            </a:lvl6pPr>
            <a:lvl7pPr marL="3200400" lvl="6" indent="-406400" algn="ctr">
              <a:lnSpc>
                <a:spcPct val="115000"/>
              </a:lnSpc>
              <a:spcBef>
                <a:spcPts val="0"/>
              </a:spcBef>
              <a:spcAft>
                <a:spcPts val="0"/>
              </a:spcAft>
              <a:buSzPts val="2800"/>
              <a:buChar char="●"/>
              <a:defRPr/>
            </a:lvl7pPr>
            <a:lvl8pPr marL="3657600" lvl="7" indent="-406400" algn="ctr">
              <a:lnSpc>
                <a:spcPct val="115000"/>
              </a:lnSpc>
              <a:spcBef>
                <a:spcPts val="0"/>
              </a:spcBef>
              <a:spcAft>
                <a:spcPts val="0"/>
              </a:spcAft>
              <a:buSzPts val="2800"/>
              <a:buChar char="○"/>
              <a:defRPr/>
            </a:lvl8pPr>
            <a:lvl9pPr marL="4114800" lvl="8" indent="-406400" algn="ctr">
              <a:lnSpc>
                <a:spcPct val="115000"/>
              </a:lnSpc>
              <a:spcBef>
                <a:spcPts val="0"/>
              </a:spcBef>
              <a:spcAft>
                <a:spcPts val="0"/>
              </a:spcAft>
              <a:buSzPts val="2800"/>
              <a:buChar char="■"/>
              <a:defRPr/>
            </a:lvl9pPr>
          </a:lstStyle>
          <a:p>
            <a:endParaRPr/>
          </a:p>
        </p:txBody>
      </p:sp>
      <p:sp>
        <p:nvSpPr>
          <p:cNvPr id="126" name="Google Shape;126;p2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86" name="Google Shape;86;p14"/>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87" name="Google Shape;87;p1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9.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pn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1371600" y="4260850"/>
            <a:ext cx="15544800" cy="2940000"/>
          </a:xfrm>
          <a:prstGeom prst="rect">
            <a:avLst/>
          </a:prstGeom>
          <a:noFill/>
          <a:ln>
            <a:noFill/>
          </a:ln>
        </p:spPr>
        <p:txBody>
          <a:bodyPr spcFirstLastPara="1" wrap="square" lIns="182850" tIns="182850" rIns="182850" bIns="182850" anchor="b" anchorCtr="0">
            <a:normAutofit/>
          </a:bodyPr>
          <a:lstStyle/>
          <a:p>
            <a:pPr marL="0" lvl="0" indent="0" algn="ctr" rtl="0">
              <a:lnSpc>
                <a:spcPct val="100000"/>
              </a:lnSpc>
              <a:spcBef>
                <a:spcPts val="0"/>
              </a:spcBef>
              <a:spcAft>
                <a:spcPts val="0"/>
              </a:spcAft>
              <a:buSzPts val="10400"/>
              <a:buNone/>
            </a:pPr>
            <a:endParaRPr/>
          </a:p>
        </p:txBody>
      </p:sp>
      <p:sp>
        <p:nvSpPr>
          <p:cNvPr id="134" name="Google Shape;134;p26"/>
          <p:cNvSpPr txBox="1">
            <a:spLocks noGrp="1"/>
          </p:cNvSpPr>
          <p:nvPr>
            <p:ph type="subTitle" idx="1"/>
          </p:nvPr>
        </p:nvSpPr>
        <p:spPr>
          <a:xfrm>
            <a:off x="2743200" y="7772400"/>
            <a:ext cx="12801600" cy="3505200"/>
          </a:xfrm>
          <a:prstGeom prst="rect">
            <a:avLst/>
          </a:prstGeom>
          <a:noFill/>
          <a:ln>
            <a:noFill/>
          </a:ln>
        </p:spPr>
        <p:txBody>
          <a:bodyPr spcFirstLastPara="1" wrap="square" lIns="182850" tIns="182850" rIns="182850" bIns="182850" anchor="t" anchorCtr="0">
            <a:normAutofit/>
          </a:bodyPr>
          <a:lstStyle/>
          <a:p>
            <a:pPr marL="0" lvl="0" indent="0" algn="ctr" rtl="0">
              <a:lnSpc>
                <a:spcPct val="100000"/>
              </a:lnSpc>
              <a:spcBef>
                <a:spcPts val="0"/>
              </a:spcBef>
              <a:spcAft>
                <a:spcPts val="0"/>
              </a:spcAft>
              <a:buSzPts val="5600"/>
              <a:buNone/>
            </a:pPr>
            <a:endParaRPr/>
          </a:p>
        </p:txBody>
      </p:sp>
      <p:pic>
        <p:nvPicPr>
          <p:cNvPr id="135" name="Google Shape;135;p26" title="Navy and Red Modern The Key To Success In Business Presentation.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36" name="Google Shape;136;p26" title="Spotslyvania County Public Schools_Horizontal_Full Color.png"/>
          <p:cNvPicPr preferRelativeResize="0"/>
          <p:nvPr/>
        </p:nvPicPr>
        <p:blipFill rotWithShape="1">
          <a:blip r:embed="rId4">
            <a:alphaModFix/>
          </a:blip>
          <a:srcRect/>
          <a:stretch/>
        </p:blipFill>
        <p:spPr>
          <a:xfrm>
            <a:off x="10962150" y="258250"/>
            <a:ext cx="6956298" cy="1878320"/>
          </a:xfrm>
          <a:prstGeom prst="rect">
            <a:avLst/>
          </a:prstGeom>
          <a:noFill/>
          <a:ln>
            <a:noFill/>
          </a:ln>
        </p:spPr>
      </p:pic>
      <p:sp>
        <p:nvSpPr>
          <p:cNvPr id="137" name="Google Shape;137;p26"/>
          <p:cNvSpPr txBox="1"/>
          <p:nvPr/>
        </p:nvSpPr>
        <p:spPr>
          <a:xfrm>
            <a:off x="1540042" y="3568383"/>
            <a:ext cx="16476620" cy="1384934"/>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6600" b="1" dirty="0" smtClean="0">
                <a:solidFill>
                  <a:srgbClr val="1C355E"/>
                </a:solidFill>
                <a:latin typeface="Helvetica Neue"/>
                <a:ea typeface="Helvetica Neue"/>
                <a:cs typeface="Helvetica Neue"/>
                <a:sym typeface="Helvetica Neue"/>
              </a:rPr>
              <a:t>Exploring, Equipping, and Experiencing</a:t>
            </a:r>
            <a:endParaRPr sz="6600" b="1" i="0" u="none" strike="noStrike" cap="none" dirty="0">
              <a:solidFill>
                <a:srgbClr val="1C355E"/>
              </a:solidFill>
              <a:latin typeface="Helvetica Neue"/>
              <a:ea typeface="Helvetica Neue"/>
              <a:cs typeface="Helvetica Neue"/>
              <a:sym typeface="Helvetica Neue"/>
            </a:endParaRPr>
          </a:p>
        </p:txBody>
      </p:sp>
      <p:sp>
        <p:nvSpPr>
          <p:cNvPr id="138" name="Google Shape;138;p26"/>
          <p:cNvSpPr txBox="1"/>
          <p:nvPr/>
        </p:nvSpPr>
        <p:spPr>
          <a:xfrm>
            <a:off x="2525325" y="4769475"/>
            <a:ext cx="14762100" cy="15393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8400"/>
              <a:buFont typeface="Arial"/>
              <a:buNone/>
            </a:pPr>
            <a:r>
              <a:rPr lang="en-US" sz="7600" b="1" dirty="0" smtClean="0">
                <a:solidFill>
                  <a:srgbClr val="F88D2A"/>
                </a:solidFill>
                <a:latin typeface="Helvetica Neue"/>
                <a:ea typeface="Helvetica Neue"/>
                <a:cs typeface="Helvetica Neue"/>
                <a:sym typeface="Helvetica Neue"/>
              </a:rPr>
              <a:t>A </a:t>
            </a:r>
            <a:r>
              <a:rPr lang="en-US" sz="7600" b="1" dirty="0">
                <a:solidFill>
                  <a:srgbClr val="F88D2A"/>
                </a:solidFill>
                <a:latin typeface="Helvetica Neue"/>
                <a:ea typeface="Helvetica Neue"/>
                <a:cs typeface="Helvetica Neue"/>
                <a:sym typeface="Helvetica Neue"/>
              </a:rPr>
              <a:t>K-12 </a:t>
            </a:r>
            <a:r>
              <a:rPr lang="en-US" sz="7600" b="1" dirty="0" smtClean="0">
                <a:solidFill>
                  <a:srgbClr val="F88D2A"/>
                </a:solidFill>
                <a:latin typeface="Helvetica Neue"/>
                <a:ea typeface="Helvetica Neue"/>
                <a:cs typeface="Helvetica Neue"/>
                <a:sym typeface="Helvetica Neue"/>
              </a:rPr>
              <a:t>Framework for WBL</a:t>
            </a:r>
            <a:endParaRPr sz="7600" b="1" i="0" u="none" strike="noStrike" cap="none" dirty="0">
              <a:solidFill>
                <a:srgbClr val="F88D2A"/>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5"/>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0714"/>
              <a:buNone/>
            </a:pPr>
            <a:endParaRPr/>
          </a:p>
        </p:txBody>
      </p:sp>
      <p:sp>
        <p:nvSpPr>
          <p:cNvPr id="347" name="Google Shape;347;p35"/>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2400"/>
              </a:spcAft>
              <a:buSzPts val="3600"/>
              <a:buNone/>
            </a:pPr>
            <a:endParaRPr/>
          </a:p>
        </p:txBody>
      </p:sp>
      <p:pic>
        <p:nvPicPr>
          <p:cNvPr id="348" name="Google Shape;348;p35"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49" name="Google Shape;349;p35"/>
          <p:cNvSpPr txBox="1"/>
          <p:nvPr/>
        </p:nvSpPr>
        <p:spPr>
          <a:xfrm>
            <a:off x="621416" y="607538"/>
            <a:ext cx="6118800" cy="3005100"/>
          </a:xfrm>
          <a:prstGeom prst="rect">
            <a:avLst/>
          </a:prstGeom>
          <a:noFill/>
          <a:ln>
            <a:noFill/>
          </a:ln>
        </p:spPr>
        <p:txBody>
          <a:bodyPr spcFirstLastPara="1" wrap="square" lIns="182850" tIns="182850" rIns="182850" bIns="182850" anchor="t" anchorCtr="0">
            <a:spAutoFit/>
          </a:bodyPr>
          <a:lstStyle/>
          <a:p>
            <a:pPr marL="0" lvl="0" indent="0" algn="ctr" rtl="0">
              <a:lnSpc>
                <a:spcPct val="140002"/>
              </a:lnSpc>
              <a:spcBef>
                <a:spcPts val="0"/>
              </a:spcBef>
              <a:spcAft>
                <a:spcPts val="0"/>
              </a:spcAft>
              <a:buClr>
                <a:schemeClr val="dk1"/>
              </a:buClr>
              <a:buFont typeface="Arial"/>
              <a:buNone/>
            </a:pPr>
            <a:r>
              <a:rPr lang="en-US" sz="8802" dirty="0">
                <a:solidFill>
                  <a:schemeClr val="lt1"/>
                </a:solidFill>
                <a:latin typeface="Alfa Slab One"/>
                <a:ea typeface="Alfa Slab One"/>
                <a:cs typeface="Alfa Slab One"/>
                <a:sym typeface="Alfa Slab One"/>
              </a:rPr>
              <a:t>EQUIP</a:t>
            </a:r>
            <a:endParaRPr sz="4800" b="1" dirty="0">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800"/>
              <a:buFont typeface="Arial"/>
              <a:buNone/>
            </a:pPr>
            <a:endParaRPr sz="4800" b="1" dirty="0">
              <a:solidFill>
                <a:schemeClr val="lt1"/>
              </a:solidFill>
              <a:latin typeface="Helvetica Neue"/>
              <a:ea typeface="Helvetica Neue"/>
              <a:cs typeface="Helvetica Neue"/>
              <a:sym typeface="Helvetica Neue"/>
            </a:endParaRPr>
          </a:p>
        </p:txBody>
      </p:sp>
      <p:pic>
        <p:nvPicPr>
          <p:cNvPr id="350" name="Google Shape;350;p35" title="Spotslyvania County Public Schools_Stacked_Full Color.png"/>
          <p:cNvPicPr preferRelativeResize="0"/>
          <p:nvPr/>
        </p:nvPicPr>
        <p:blipFill rotWithShape="1">
          <a:blip r:embed="rId4">
            <a:alphaModFix/>
          </a:blip>
          <a:srcRect/>
          <a:stretch/>
        </p:blipFill>
        <p:spPr>
          <a:xfrm>
            <a:off x="15873650" y="8314775"/>
            <a:ext cx="1317076" cy="1622152"/>
          </a:xfrm>
          <a:prstGeom prst="rect">
            <a:avLst/>
          </a:prstGeom>
          <a:noFill/>
          <a:ln>
            <a:noFill/>
          </a:ln>
        </p:spPr>
      </p:pic>
      <p:grpSp>
        <p:nvGrpSpPr>
          <p:cNvPr id="351" name="Google Shape;351;p35"/>
          <p:cNvGrpSpPr/>
          <p:nvPr/>
        </p:nvGrpSpPr>
        <p:grpSpPr>
          <a:xfrm>
            <a:off x="480229" y="4489830"/>
            <a:ext cx="4516075" cy="5245321"/>
            <a:chOff x="0" y="0"/>
            <a:chExt cx="5466080" cy="6348730"/>
          </a:xfrm>
        </p:grpSpPr>
        <p:sp>
          <p:nvSpPr>
            <p:cNvPr id="352" name="Google Shape;352;p35"/>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t="-19529" b="-1952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5"/>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5"/>
          <p:cNvGrpSpPr/>
          <p:nvPr/>
        </p:nvGrpSpPr>
        <p:grpSpPr>
          <a:xfrm>
            <a:off x="4996294" y="2520849"/>
            <a:ext cx="4516075" cy="5245321"/>
            <a:chOff x="0" y="0"/>
            <a:chExt cx="5466080" cy="6348730"/>
          </a:xfrm>
        </p:grpSpPr>
        <p:sp>
          <p:nvSpPr>
            <p:cNvPr id="357" name="Google Shape;357;p35"/>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t="-19529" b="-1952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5"/>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5"/>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35"/>
          <p:cNvGrpSpPr/>
          <p:nvPr/>
        </p:nvGrpSpPr>
        <p:grpSpPr>
          <a:xfrm>
            <a:off x="9824829" y="4489825"/>
            <a:ext cx="4516075" cy="5245321"/>
            <a:chOff x="0" y="0"/>
            <a:chExt cx="5466080" cy="6348730"/>
          </a:xfrm>
        </p:grpSpPr>
        <p:sp>
          <p:nvSpPr>
            <p:cNvPr id="362" name="Google Shape;362;p35"/>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5"/>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t="-19529" b="-1952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5"/>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5"/>
          <p:cNvGrpSpPr/>
          <p:nvPr/>
        </p:nvGrpSpPr>
        <p:grpSpPr>
          <a:xfrm>
            <a:off x="13069610" y="580345"/>
            <a:ext cx="4516075" cy="5245321"/>
            <a:chOff x="0" y="0"/>
            <a:chExt cx="5466080" cy="6348730"/>
          </a:xfrm>
        </p:grpSpPr>
        <p:sp>
          <p:nvSpPr>
            <p:cNvPr id="367" name="Google Shape;367;p35"/>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5"/>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8">
                <a:alphaModFix/>
              </a:blip>
              <a:stretch>
                <a:fillRect t="-20381" b="-2039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35"/>
          <p:cNvSpPr txBox="1"/>
          <p:nvPr/>
        </p:nvSpPr>
        <p:spPr>
          <a:xfrm>
            <a:off x="8602824" y="890044"/>
            <a:ext cx="3895500" cy="129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200" b="1" i="0" u="none" strike="noStrike" cap="none">
                <a:solidFill>
                  <a:srgbClr val="F88D2A"/>
                </a:solidFill>
                <a:latin typeface="Bubblegum Sans"/>
                <a:ea typeface="Bubblegum Sans"/>
                <a:cs typeface="Bubblegum Sans"/>
                <a:sym typeface="Bubblegum Sans"/>
              </a:rPr>
              <a:t>40-hour</a:t>
            </a:r>
            <a:endParaRPr sz="4200" b="1">
              <a:solidFill>
                <a:srgbClr val="F88D2A"/>
              </a:solidFill>
              <a:latin typeface="Bubblegum Sans"/>
              <a:ea typeface="Bubblegum Sans"/>
              <a:cs typeface="Bubblegum Sans"/>
              <a:sym typeface="Bubblegum Sans"/>
            </a:endParaRPr>
          </a:p>
          <a:p>
            <a:pPr marL="0" marR="0" lvl="0" indent="0" algn="ctr" rtl="0">
              <a:lnSpc>
                <a:spcPct val="100000"/>
              </a:lnSpc>
              <a:spcBef>
                <a:spcPts val="0"/>
              </a:spcBef>
              <a:spcAft>
                <a:spcPts val="0"/>
              </a:spcAft>
              <a:buNone/>
            </a:pPr>
            <a:r>
              <a:rPr lang="en-US" sz="4200" b="1" i="0" u="none" strike="noStrike" cap="none">
                <a:solidFill>
                  <a:srgbClr val="F88D2A"/>
                </a:solidFill>
                <a:latin typeface="Bubblegum Sans"/>
                <a:ea typeface="Bubblegum Sans"/>
                <a:cs typeface="Bubblegum Sans"/>
                <a:sym typeface="Bubblegum Sans"/>
              </a:rPr>
              <a:t>Field Experiences</a:t>
            </a:r>
            <a:endParaRPr sz="2200">
              <a:solidFill>
                <a:srgbClr val="F88D2A"/>
              </a:solidFill>
              <a:latin typeface="Bubblegum Sans"/>
              <a:ea typeface="Bubblegum Sans"/>
              <a:cs typeface="Bubblegum Sans"/>
              <a:sym typeface="Bubblegu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36" title="SCPS_Slides_2 (1).png"/>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77" name="Google Shape;377;p36" title="Spotslyvania County Public Schools_Stacked_Full Color.png"/>
          <p:cNvPicPr preferRelativeResize="0"/>
          <p:nvPr/>
        </p:nvPicPr>
        <p:blipFill>
          <a:blip r:embed="rId4">
            <a:alphaModFix/>
          </a:blip>
          <a:stretch>
            <a:fillRect/>
          </a:stretch>
        </p:blipFill>
        <p:spPr>
          <a:xfrm>
            <a:off x="15034500" y="0"/>
            <a:ext cx="1164202" cy="1433898"/>
          </a:xfrm>
          <a:prstGeom prst="rect">
            <a:avLst/>
          </a:prstGeom>
          <a:noFill/>
          <a:ln>
            <a:noFill/>
          </a:ln>
        </p:spPr>
      </p:pic>
      <p:sp>
        <p:nvSpPr>
          <p:cNvPr id="378" name="Google Shape;378;p36"/>
          <p:cNvSpPr txBox="1"/>
          <p:nvPr/>
        </p:nvSpPr>
        <p:spPr>
          <a:xfrm>
            <a:off x="5346900" y="562700"/>
            <a:ext cx="7594200" cy="1724100"/>
          </a:xfrm>
          <a:prstGeom prst="rect">
            <a:avLst/>
          </a:prstGeom>
          <a:noFill/>
          <a:ln>
            <a:noFill/>
          </a:ln>
        </p:spPr>
        <p:txBody>
          <a:bodyPr spcFirstLastPara="1" wrap="square" lIns="182850" tIns="182850" rIns="182850" bIns="182850" anchor="t" anchorCtr="0">
            <a:spAutoFit/>
          </a:bodyPr>
          <a:lstStyle/>
          <a:p>
            <a:pPr marL="0" lvl="0" indent="0" algn="ctr" rtl="0">
              <a:lnSpc>
                <a:spcPct val="140002"/>
              </a:lnSpc>
              <a:spcBef>
                <a:spcPts val="0"/>
              </a:spcBef>
              <a:spcAft>
                <a:spcPts val="0"/>
              </a:spcAft>
              <a:buClr>
                <a:schemeClr val="dk1"/>
              </a:buClr>
              <a:buFont typeface="Arial"/>
              <a:buNone/>
            </a:pPr>
            <a:r>
              <a:rPr lang="en-US" sz="8802">
                <a:solidFill>
                  <a:srgbClr val="F88D2A"/>
                </a:solidFill>
                <a:latin typeface="Alfa Slab One"/>
                <a:ea typeface="Alfa Slab One"/>
                <a:cs typeface="Alfa Slab One"/>
                <a:sym typeface="Alfa Slab One"/>
              </a:rPr>
              <a:t>Experience</a:t>
            </a:r>
            <a:endParaRPr sz="4800" b="1" i="0" u="none" strike="noStrike" cap="none">
              <a:solidFill>
                <a:srgbClr val="F88D2A"/>
              </a:solidFill>
              <a:latin typeface="Helvetica Neue"/>
              <a:ea typeface="Helvetica Neue"/>
              <a:cs typeface="Helvetica Neue"/>
              <a:sym typeface="Helvetica Neue"/>
            </a:endParaRPr>
          </a:p>
        </p:txBody>
      </p:sp>
      <p:grpSp>
        <p:nvGrpSpPr>
          <p:cNvPr id="379" name="Google Shape;379;p36"/>
          <p:cNvGrpSpPr/>
          <p:nvPr/>
        </p:nvGrpSpPr>
        <p:grpSpPr>
          <a:xfrm>
            <a:off x="768304" y="902293"/>
            <a:ext cx="3745905" cy="4350785"/>
            <a:chOff x="0" y="0"/>
            <a:chExt cx="5466080" cy="6348730"/>
          </a:xfrm>
        </p:grpSpPr>
        <p:sp>
          <p:nvSpPr>
            <p:cNvPr id="380" name="Google Shape;380;p36"/>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t="-990" b="-3805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36"/>
          <p:cNvGrpSpPr/>
          <p:nvPr/>
        </p:nvGrpSpPr>
        <p:grpSpPr>
          <a:xfrm>
            <a:off x="826088" y="5482706"/>
            <a:ext cx="3745905" cy="4350785"/>
            <a:chOff x="0" y="0"/>
            <a:chExt cx="5466080" cy="6348730"/>
          </a:xfrm>
        </p:grpSpPr>
        <p:sp>
          <p:nvSpPr>
            <p:cNvPr id="385" name="Google Shape;385;p36"/>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t="-19529" b="-1952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6"/>
          <p:cNvGrpSpPr/>
          <p:nvPr/>
        </p:nvGrpSpPr>
        <p:grpSpPr>
          <a:xfrm>
            <a:off x="4702489" y="4774498"/>
            <a:ext cx="6339574" cy="1603158"/>
            <a:chOff x="0" y="0"/>
            <a:chExt cx="8452766" cy="2137544"/>
          </a:xfrm>
        </p:grpSpPr>
        <p:grpSp>
          <p:nvGrpSpPr>
            <p:cNvPr id="390" name="Google Shape;390;p36"/>
            <p:cNvGrpSpPr/>
            <p:nvPr/>
          </p:nvGrpSpPr>
          <p:grpSpPr>
            <a:xfrm>
              <a:off x="76806" y="347312"/>
              <a:ext cx="7978820" cy="1789425"/>
              <a:chOff x="0" y="0"/>
              <a:chExt cx="5062703" cy="1135422"/>
            </a:xfrm>
          </p:grpSpPr>
          <p:sp>
            <p:nvSpPr>
              <p:cNvPr id="391" name="Google Shape;391;p36"/>
              <p:cNvSpPr/>
              <p:nvPr/>
            </p:nvSpPr>
            <p:spPr>
              <a:xfrm>
                <a:off x="92710" y="106680"/>
                <a:ext cx="4958563" cy="1016042"/>
              </a:xfrm>
              <a:custGeom>
                <a:avLst/>
                <a:gdLst/>
                <a:ahLst/>
                <a:cxnLst/>
                <a:rect l="l" t="t" r="r" b="b"/>
                <a:pathLst>
                  <a:path w="4958563" h="1016042" extrusionOk="0">
                    <a:moveTo>
                      <a:pt x="4931893" y="826812"/>
                    </a:moveTo>
                    <a:cubicBezTo>
                      <a:pt x="4931893" y="914442"/>
                      <a:pt x="4855693" y="985562"/>
                      <a:pt x="4774412" y="985562"/>
                    </a:cubicBezTo>
                    <a:lnTo>
                      <a:pt x="66040" y="985562"/>
                    </a:lnTo>
                    <a:cubicBezTo>
                      <a:pt x="43180" y="985562"/>
                      <a:pt x="20320" y="980482"/>
                      <a:pt x="0" y="971592"/>
                    </a:cubicBezTo>
                    <a:cubicBezTo>
                      <a:pt x="26670" y="999532"/>
                      <a:pt x="63500" y="1016042"/>
                      <a:pt x="125731" y="1016042"/>
                    </a:cubicBezTo>
                    <a:lnTo>
                      <a:pt x="4812512" y="1016042"/>
                    </a:lnTo>
                    <a:cubicBezTo>
                      <a:pt x="4892523" y="1016042"/>
                      <a:pt x="4958563" y="950002"/>
                      <a:pt x="4958563" y="869992"/>
                    </a:cubicBezTo>
                    <a:lnTo>
                      <a:pt x="4958563" y="95250"/>
                    </a:lnTo>
                    <a:cubicBezTo>
                      <a:pt x="4958563" y="58420"/>
                      <a:pt x="4944593" y="25400"/>
                      <a:pt x="4923002" y="0"/>
                    </a:cubicBezTo>
                    <a:cubicBezTo>
                      <a:pt x="4929352" y="16510"/>
                      <a:pt x="4931893" y="34290"/>
                      <a:pt x="4931893" y="52070"/>
                    </a:cubicBezTo>
                    <a:lnTo>
                      <a:pt x="4931893" y="82681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12700" y="12700"/>
                <a:ext cx="4997933" cy="1066842"/>
              </a:xfrm>
              <a:custGeom>
                <a:avLst/>
                <a:gdLst/>
                <a:ahLst/>
                <a:cxnLst/>
                <a:rect l="l" t="t" r="r" b="b"/>
                <a:pathLst>
                  <a:path w="4997933" h="1066842" extrusionOk="0">
                    <a:moveTo>
                      <a:pt x="146050" y="1066842"/>
                    </a:moveTo>
                    <a:lnTo>
                      <a:pt x="4851883" y="1066842"/>
                    </a:lnTo>
                    <a:cubicBezTo>
                      <a:pt x="4931893" y="1066842"/>
                      <a:pt x="4997933" y="1000802"/>
                      <a:pt x="4997933" y="920792"/>
                    </a:cubicBezTo>
                    <a:lnTo>
                      <a:pt x="4997933" y="146050"/>
                    </a:lnTo>
                    <a:cubicBezTo>
                      <a:pt x="4997933" y="66040"/>
                      <a:pt x="4931893" y="0"/>
                      <a:pt x="4851883" y="0"/>
                    </a:cubicBezTo>
                    <a:lnTo>
                      <a:pt x="146050" y="0"/>
                    </a:lnTo>
                    <a:cubicBezTo>
                      <a:pt x="66040" y="0"/>
                      <a:pt x="0" y="66040"/>
                      <a:pt x="0" y="146050"/>
                    </a:cubicBezTo>
                    <a:lnTo>
                      <a:pt x="0" y="920792"/>
                    </a:lnTo>
                    <a:cubicBezTo>
                      <a:pt x="0" y="1002072"/>
                      <a:pt x="66040" y="1066842"/>
                      <a:pt x="146050" y="10668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0" y="0"/>
                <a:ext cx="5062703" cy="1135422"/>
              </a:xfrm>
              <a:custGeom>
                <a:avLst/>
                <a:gdLst/>
                <a:ahLst/>
                <a:cxnLst/>
                <a:rect l="l" t="t" r="r" b="b"/>
                <a:pathLst>
                  <a:path w="5062703" h="1135422" extrusionOk="0">
                    <a:moveTo>
                      <a:pt x="4999203" y="74930"/>
                    </a:moveTo>
                    <a:cubicBezTo>
                      <a:pt x="4971262" y="30480"/>
                      <a:pt x="4921733" y="0"/>
                      <a:pt x="4864583" y="0"/>
                    </a:cubicBezTo>
                    <a:lnTo>
                      <a:pt x="158750" y="0"/>
                    </a:lnTo>
                    <a:cubicBezTo>
                      <a:pt x="71120" y="0"/>
                      <a:pt x="0" y="71120"/>
                      <a:pt x="0" y="158750"/>
                    </a:cubicBezTo>
                    <a:lnTo>
                      <a:pt x="0" y="933492"/>
                    </a:lnTo>
                    <a:cubicBezTo>
                      <a:pt x="0" y="985562"/>
                      <a:pt x="25400" y="1031282"/>
                      <a:pt x="63500" y="1060492"/>
                    </a:cubicBezTo>
                    <a:cubicBezTo>
                      <a:pt x="91440" y="1104942"/>
                      <a:pt x="140970" y="1135422"/>
                      <a:pt x="223080" y="1135422"/>
                    </a:cubicBezTo>
                    <a:lnTo>
                      <a:pt x="4903953" y="1135422"/>
                    </a:lnTo>
                    <a:cubicBezTo>
                      <a:pt x="4991583" y="1135422"/>
                      <a:pt x="5062703" y="1064302"/>
                      <a:pt x="5062703" y="976672"/>
                    </a:cubicBezTo>
                    <a:lnTo>
                      <a:pt x="5062703" y="201930"/>
                    </a:lnTo>
                    <a:cubicBezTo>
                      <a:pt x="5062703" y="149860"/>
                      <a:pt x="5037303" y="104140"/>
                      <a:pt x="4999203" y="74930"/>
                    </a:cubicBezTo>
                    <a:close/>
                    <a:moveTo>
                      <a:pt x="12700" y="933492"/>
                    </a:moveTo>
                    <a:lnTo>
                      <a:pt x="12700" y="158750"/>
                    </a:lnTo>
                    <a:cubicBezTo>
                      <a:pt x="12700" y="78740"/>
                      <a:pt x="78740" y="12700"/>
                      <a:pt x="158750" y="12700"/>
                    </a:cubicBezTo>
                    <a:lnTo>
                      <a:pt x="4864583" y="12700"/>
                    </a:lnTo>
                    <a:cubicBezTo>
                      <a:pt x="4944593" y="12700"/>
                      <a:pt x="5010633" y="78740"/>
                      <a:pt x="5010633" y="158750"/>
                    </a:cubicBezTo>
                    <a:lnTo>
                      <a:pt x="5010633" y="933492"/>
                    </a:lnTo>
                    <a:cubicBezTo>
                      <a:pt x="5010633" y="1013502"/>
                      <a:pt x="4944593" y="1079542"/>
                      <a:pt x="4864583" y="1079542"/>
                    </a:cubicBezTo>
                    <a:lnTo>
                      <a:pt x="158750" y="1079542"/>
                    </a:lnTo>
                    <a:cubicBezTo>
                      <a:pt x="78740" y="1079542"/>
                      <a:pt x="12700" y="1014772"/>
                      <a:pt x="12700" y="933492"/>
                    </a:cubicBezTo>
                    <a:close/>
                    <a:moveTo>
                      <a:pt x="5051273" y="976672"/>
                    </a:moveTo>
                    <a:cubicBezTo>
                      <a:pt x="5051273" y="1056682"/>
                      <a:pt x="4983962" y="1122722"/>
                      <a:pt x="4903953" y="1122722"/>
                    </a:cubicBezTo>
                    <a:lnTo>
                      <a:pt x="223080" y="1122722"/>
                    </a:lnTo>
                    <a:cubicBezTo>
                      <a:pt x="157480" y="1122722"/>
                      <a:pt x="120650" y="1106212"/>
                      <a:pt x="93980" y="1078272"/>
                    </a:cubicBezTo>
                    <a:cubicBezTo>
                      <a:pt x="114300" y="1087162"/>
                      <a:pt x="135890" y="1092242"/>
                      <a:pt x="160020" y="1092242"/>
                    </a:cubicBezTo>
                    <a:lnTo>
                      <a:pt x="4865853" y="1092242"/>
                    </a:lnTo>
                    <a:cubicBezTo>
                      <a:pt x="4953483" y="1092242"/>
                      <a:pt x="5024603" y="1021122"/>
                      <a:pt x="5024603" y="933492"/>
                    </a:cubicBezTo>
                    <a:lnTo>
                      <a:pt x="5024603" y="158750"/>
                    </a:lnTo>
                    <a:cubicBezTo>
                      <a:pt x="5024603" y="140970"/>
                      <a:pt x="5020793" y="123190"/>
                      <a:pt x="5015712" y="106680"/>
                    </a:cubicBezTo>
                    <a:cubicBezTo>
                      <a:pt x="5037303" y="132080"/>
                      <a:pt x="5051273" y="165100"/>
                      <a:pt x="5051273" y="201930"/>
                    </a:cubicBezTo>
                    <a:lnTo>
                      <a:pt x="5051273" y="97667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6"/>
            <p:cNvSpPr txBox="1"/>
            <p:nvPr/>
          </p:nvSpPr>
          <p:spPr>
            <a:xfrm>
              <a:off x="0" y="902451"/>
              <a:ext cx="7586100" cy="5793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822" i="0" u="none" strike="noStrike" cap="none">
                  <a:solidFill>
                    <a:srgbClr val="1C355E"/>
                  </a:solidFill>
                  <a:latin typeface="Bubblegum Sans"/>
                  <a:ea typeface="Bubblegum Sans"/>
                  <a:cs typeface="Bubblegum Sans"/>
                  <a:sym typeface="Bubblegum Sans"/>
                </a:rPr>
                <a:t>WHAT IS CLINICAL</a:t>
              </a:r>
              <a:endParaRPr>
                <a:solidFill>
                  <a:srgbClr val="1C355E"/>
                </a:solidFill>
                <a:latin typeface="Bubblegum Sans"/>
                <a:ea typeface="Bubblegum Sans"/>
                <a:cs typeface="Bubblegum Sans"/>
                <a:sym typeface="Bubblegum Sans"/>
              </a:endParaRPr>
            </a:p>
          </p:txBody>
        </p:sp>
        <p:sp>
          <p:nvSpPr>
            <p:cNvPr id="395" name="Google Shape;395;p36"/>
            <p:cNvSpPr/>
            <p:nvPr/>
          </p:nvSpPr>
          <p:spPr>
            <a:xfrm rot="604460">
              <a:off x="7050515" y="93525"/>
              <a:ext cx="1241224" cy="1950495"/>
            </a:xfrm>
            <a:custGeom>
              <a:avLst/>
              <a:gdLst/>
              <a:ahLst/>
              <a:cxnLst/>
              <a:rect l="l" t="t" r="r" b="b"/>
              <a:pathLst>
                <a:path w="1240697" h="1949667" extrusionOk="0">
                  <a:moveTo>
                    <a:pt x="0" y="0"/>
                  </a:moveTo>
                  <a:lnTo>
                    <a:pt x="1240698" y="0"/>
                  </a:lnTo>
                  <a:lnTo>
                    <a:pt x="1240698" y="1949667"/>
                  </a:lnTo>
                  <a:lnTo>
                    <a:pt x="0" y="1949667"/>
                  </a:lnTo>
                  <a:lnTo>
                    <a:pt x="0" y="0"/>
                  </a:lnTo>
                  <a:close/>
                </a:path>
              </a:pathLst>
            </a:custGeom>
            <a:blipFill rotWithShape="1">
              <a:blip r:embed="rId7">
                <a:alphaModFix/>
              </a:blip>
              <a:stretch>
                <a:fillRect/>
              </a:stretch>
            </a:blipFill>
            <a:ln>
              <a:noFill/>
            </a:ln>
          </p:spPr>
        </p:sp>
      </p:grpSp>
      <p:grpSp>
        <p:nvGrpSpPr>
          <p:cNvPr id="396" name="Google Shape;396;p36"/>
          <p:cNvGrpSpPr/>
          <p:nvPr/>
        </p:nvGrpSpPr>
        <p:grpSpPr>
          <a:xfrm>
            <a:off x="4644892" y="7080617"/>
            <a:ext cx="6339574" cy="1603158"/>
            <a:chOff x="0" y="0"/>
            <a:chExt cx="8452766" cy="2137544"/>
          </a:xfrm>
        </p:grpSpPr>
        <p:grpSp>
          <p:nvGrpSpPr>
            <p:cNvPr id="397" name="Google Shape;397;p36"/>
            <p:cNvGrpSpPr/>
            <p:nvPr/>
          </p:nvGrpSpPr>
          <p:grpSpPr>
            <a:xfrm>
              <a:off x="76806" y="347312"/>
              <a:ext cx="7978820" cy="1789425"/>
              <a:chOff x="0" y="0"/>
              <a:chExt cx="5062703" cy="1135422"/>
            </a:xfrm>
          </p:grpSpPr>
          <p:sp>
            <p:nvSpPr>
              <p:cNvPr id="398" name="Google Shape;398;p36"/>
              <p:cNvSpPr/>
              <p:nvPr/>
            </p:nvSpPr>
            <p:spPr>
              <a:xfrm>
                <a:off x="92710" y="106680"/>
                <a:ext cx="4958563" cy="1016042"/>
              </a:xfrm>
              <a:custGeom>
                <a:avLst/>
                <a:gdLst/>
                <a:ahLst/>
                <a:cxnLst/>
                <a:rect l="l" t="t" r="r" b="b"/>
                <a:pathLst>
                  <a:path w="4958563" h="1016042" extrusionOk="0">
                    <a:moveTo>
                      <a:pt x="4931893" y="826812"/>
                    </a:moveTo>
                    <a:cubicBezTo>
                      <a:pt x="4931893" y="914442"/>
                      <a:pt x="4855693" y="985562"/>
                      <a:pt x="4774412" y="985562"/>
                    </a:cubicBezTo>
                    <a:lnTo>
                      <a:pt x="66040" y="985562"/>
                    </a:lnTo>
                    <a:cubicBezTo>
                      <a:pt x="43180" y="985562"/>
                      <a:pt x="20320" y="980482"/>
                      <a:pt x="0" y="971592"/>
                    </a:cubicBezTo>
                    <a:cubicBezTo>
                      <a:pt x="26670" y="999532"/>
                      <a:pt x="63500" y="1016042"/>
                      <a:pt x="125731" y="1016042"/>
                    </a:cubicBezTo>
                    <a:lnTo>
                      <a:pt x="4812512" y="1016042"/>
                    </a:lnTo>
                    <a:cubicBezTo>
                      <a:pt x="4892523" y="1016042"/>
                      <a:pt x="4958563" y="950002"/>
                      <a:pt x="4958563" y="869992"/>
                    </a:cubicBezTo>
                    <a:lnTo>
                      <a:pt x="4958563" y="95250"/>
                    </a:lnTo>
                    <a:cubicBezTo>
                      <a:pt x="4958563" y="58420"/>
                      <a:pt x="4944593" y="25400"/>
                      <a:pt x="4923002" y="0"/>
                    </a:cubicBezTo>
                    <a:cubicBezTo>
                      <a:pt x="4929352" y="16510"/>
                      <a:pt x="4931893" y="34290"/>
                      <a:pt x="4931893" y="52070"/>
                    </a:cubicBezTo>
                    <a:lnTo>
                      <a:pt x="4931893" y="82681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12700" y="12700"/>
                <a:ext cx="4997933" cy="1066842"/>
              </a:xfrm>
              <a:custGeom>
                <a:avLst/>
                <a:gdLst/>
                <a:ahLst/>
                <a:cxnLst/>
                <a:rect l="l" t="t" r="r" b="b"/>
                <a:pathLst>
                  <a:path w="4997933" h="1066842" extrusionOk="0">
                    <a:moveTo>
                      <a:pt x="146050" y="1066842"/>
                    </a:moveTo>
                    <a:lnTo>
                      <a:pt x="4851883" y="1066842"/>
                    </a:lnTo>
                    <a:cubicBezTo>
                      <a:pt x="4931893" y="1066842"/>
                      <a:pt x="4997933" y="1000802"/>
                      <a:pt x="4997933" y="920792"/>
                    </a:cubicBezTo>
                    <a:lnTo>
                      <a:pt x="4997933" y="146050"/>
                    </a:lnTo>
                    <a:cubicBezTo>
                      <a:pt x="4997933" y="66040"/>
                      <a:pt x="4931893" y="0"/>
                      <a:pt x="4851883" y="0"/>
                    </a:cubicBezTo>
                    <a:lnTo>
                      <a:pt x="146050" y="0"/>
                    </a:lnTo>
                    <a:cubicBezTo>
                      <a:pt x="66040" y="0"/>
                      <a:pt x="0" y="66040"/>
                      <a:pt x="0" y="146050"/>
                    </a:cubicBezTo>
                    <a:lnTo>
                      <a:pt x="0" y="920792"/>
                    </a:lnTo>
                    <a:cubicBezTo>
                      <a:pt x="0" y="1002072"/>
                      <a:pt x="66040" y="1066842"/>
                      <a:pt x="146050" y="10668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6"/>
              <p:cNvSpPr/>
              <p:nvPr/>
            </p:nvSpPr>
            <p:spPr>
              <a:xfrm>
                <a:off x="0" y="0"/>
                <a:ext cx="5062703" cy="1135422"/>
              </a:xfrm>
              <a:custGeom>
                <a:avLst/>
                <a:gdLst/>
                <a:ahLst/>
                <a:cxnLst/>
                <a:rect l="l" t="t" r="r" b="b"/>
                <a:pathLst>
                  <a:path w="5062703" h="1135422" extrusionOk="0">
                    <a:moveTo>
                      <a:pt x="4999203" y="74930"/>
                    </a:moveTo>
                    <a:cubicBezTo>
                      <a:pt x="4971262" y="30480"/>
                      <a:pt x="4921733" y="0"/>
                      <a:pt x="4864583" y="0"/>
                    </a:cubicBezTo>
                    <a:lnTo>
                      <a:pt x="158750" y="0"/>
                    </a:lnTo>
                    <a:cubicBezTo>
                      <a:pt x="71120" y="0"/>
                      <a:pt x="0" y="71120"/>
                      <a:pt x="0" y="158750"/>
                    </a:cubicBezTo>
                    <a:lnTo>
                      <a:pt x="0" y="933492"/>
                    </a:lnTo>
                    <a:cubicBezTo>
                      <a:pt x="0" y="985562"/>
                      <a:pt x="25400" y="1031282"/>
                      <a:pt x="63500" y="1060492"/>
                    </a:cubicBezTo>
                    <a:cubicBezTo>
                      <a:pt x="91440" y="1104942"/>
                      <a:pt x="140970" y="1135422"/>
                      <a:pt x="223080" y="1135422"/>
                    </a:cubicBezTo>
                    <a:lnTo>
                      <a:pt x="4903953" y="1135422"/>
                    </a:lnTo>
                    <a:cubicBezTo>
                      <a:pt x="4991583" y="1135422"/>
                      <a:pt x="5062703" y="1064302"/>
                      <a:pt x="5062703" y="976672"/>
                    </a:cubicBezTo>
                    <a:lnTo>
                      <a:pt x="5062703" y="201930"/>
                    </a:lnTo>
                    <a:cubicBezTo>
                      <a:pt x="5062703" y="149860"/>
                      <a:pt x="5037303" y="104140"/>
                      <a:pt x="4999203" y="74930"/>
                    </a:cubicBezTo>
                    <a:close/>
                    <a:moveTo>
                      <a:pt x="12700" y="933492"/>
                    </a:moveTo>
                    <a:lnTo>
                      <a:pt x="12700" y="158750"/>
                    </a:lnTo>
                    <a:cubicBezTo>
                      <a:pt x="12700" y="78740"/>
                      <a:pt x="78740" y="12700"/>
                      <a:pt x="158750" y="12700"/>
                    </a:cubicBezTo>
                    <a:lnTo>
                      <a:pt x="4864583" y="12700"/>
                    </a:lnTo>
                    <a:cubicBezTo>
                      <a:pt x="4944593" y="12700"/>
                      <a:pt x="5010633" y="78740"/>
                      <a:pt x="5010633" y="158750"/>
                    </a:cubicBezTo>
                    <a:lnTo>
                      <a:pt x="5010633" y="933492"/>
                    </a:lnTo>
                    <a:cubicBezTo>
                      <a:pt x="5010633" y="1013502"/>
                      <a:pt x="4944593" y="1079542"/>
                      <a:pt x="4864583" y="1079542"/>
                    </a:cubicBezTo>
                    <a:lnTo>
                      <a:pt x="158750" y="1079542"/>
                    </a:lnTo>
                    <a:cubicBezTo>
                      <a:pt x="78740" y="1079542"/>
                      <a:pt x="12700" y="1014772"/>
                      <a:pt x="12700" y="933492"/>
                    </a:cubicBezTo>
                    <a:close/>
                    <a:moveTo>
                      <a:pt x="5051273" y="976672"/>
                    </a:moveTo>
                    <a:cubicBezTo>
                      <a:pt x="5051273" y="1056682"/>
                      <a:pt x="4983962" y="1122722"/>
                      <a:pt x="4903953" y="1122722"/>
                    </a:cubicBezTo>
                    <a:lnTo>
                      <a:pt x="223080" y="1122722"/>
                    </a:lnTo>
                    <a:cubicBezTo>
                      <a:pt x="157480" y="1122722"/>
                      <a:pt x="120650" y="1106212"/>
                      <a:pt x="93980" y="1078272"/>
                    </a:cubicBezTo>
                    <a:cubicBezTo>
                      <a:pt x="114300" y="1087162"/>
                      <a:pt x="135890" y="1092242"/>
                      <a:pt x="160020" y="1092242"/>
                    </a:cubicBezTo>
                    <a:lnTo>
                      <a:pt x="4865853" y="1092242"/>
                    </a:lnTo>
                    <a:cubicBezTo>
                      <a:pt x="4953483" y="1092242"/>
                      <a:pt x="5024603" y="1021122"/>
                      <a:pt x="5024603" y="933492"/>
                    </a:cubicBezTo>
                    <a:lnTo>
                      <a:pt x="5024603" y="158750"/>
                    </a:lnTo>
                    <a:cubicBezTo>
                      <a:pt x="5024603" y="140970"/>
                      <a:pt x="5020793" y="123190"/>
                      <a:pt x="5015712" y="106680"/>
                    </a:cubicBezTo>
                    <a:cubicBezTo>
                      <a:pt x="5037303" y="132080"/>
                      <a:pt x="5051273" y="165100"/>
                      <a:pt x="5051273" y="201930"/>
                    </a:cubicBezTo>
                    <a:lnTo>
                      <a:pt x="5051273" y="97667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36"/>
            <p:cNvSpPr txBox="1"/>
            <p:nvPr/>
          </p:nvSpPr>
          <p:spPr>
            <a:xfrm>
              <a:off x="0" y="902451"/>
              <a:ext cx="7586100" cy="5586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722" i="0" u="none" strike="noStrike" cap="none">
                  <a:solidFill>
                    <a:srgbClr val="1C355E"/>
                  </a:solidFill>
                  <a:latin typeface="Bubblegum Sans"/>
                  <a:ea typeface="Bubblegum Sans"/>
                  <a:cs typeface="Bubblegum Sans"/>
                  <a:sym typeface="Bubblegum Sans"/>
                </a:rPr>
                <a:t>WHAT IS </a:t>
              </a:r>
              <a:r>
                <a:rPr lang="en-US" sz="2722">
                  <a:solidFill>
                    <a:srgbClr val="1C355E"/>
                  </a:solidFill>
                  <a:latin typeface="Bubblegum Sans"/>
                  <a:ea typeface="Bubblegum Sans"/>
                  <a:cs typeface="Bubblegum Sans"/>
                  <a:sym typeface="Bubblegum Sans"/>
                </a:rPr>
                <a:t>ENTREPRENEURSHIP</a:t>
              </a:r>
              <a:endParaRPr>
                <a:solidFill>
                  <a:srgbClr val="1C355E"/>
                </a:solidFill>
                <a:latin typeface="Bubblegum Sans"/>
                <a:ea typeface="Bubblegum Sans"/>
                <a:cs typeface="Bubblegum Sans"/>
                <a:sym typeface="Bubblegum Sans"/>
              </a:endParaRPr>
            </a:p>
          </p:txBody>
        </p:sp>
        <p:sp>
          <p:nvSpPr>
            <p:cNvPr id="402" name="Google Shape;402;p36"/>
            <p:cNvSpPr/>
            <p:nvPr/>
          </p:nvSpPr>
          <p:spPr>
            <a:xfrm rot="604460">
              <a:off x="7050515" y="93525"/>
              <a:ext cx="1241224" cy="1950495"/>
            </a:xfrm>
            <a:custGeom>
              <a:avLst/>
              <a:gdLst/>
              <a:ahLst/>
              <a:cxnLst/>
              <a:rect l="l" t="t" r="r" b="b"/>
              <a:pathLst>
                <a:path w="1240697" h="1949667" extrusionOk="0">
                  <a:moveTo>
                    <a:pt x="0" y="0"/>
                  </a:moveTo>
                  <a:lnTo>
                    <a:pt x="1240698" y="0"/>
                  </a:lnTo>
                  <a:lnTo>
                    <a:pt x="1240698" y="1949667"/>
                  </a:lnTo>
                  <a:lnTo>
                    <a:pt x="0" y="1949667"/>
                  </a:lnTo>
                  <a:lnTo>
                    <a:pt x="0" y="0"/>
                  </a:lnTo>
                  <a:close/>
                </a:path>
              </a:pathLst>
            </a:custGeom>
            <a:blipFill rotWithShape="1">
              <a:blip r:embed="rId8">
                <a:alphaModFix/>
              </a:blip>
              <a:stretch>
                <a:fillRect/>
              </a:stretch>
            </a:blipFill>
            <a:ln>
              <a:noFill/>
            </a:ln>
          </p:spPr>
        </p:sp>
      </p:grpSp>
      <p:grpSp>
        <p:nvGrpSpPr>
          <p:cNvPr id="403" name="Google Shape;403;p36"/>
          <p:cNvGrpSpPr/>
          <p:nvPr/>
        </p:nvGrpSpPr>
        <p:grpSpPr>
          <a:xfrm>
            <a:off x="11230387" y="2739045"/>
            <a:ext cx="6339574" cy="1603158"/>
            <a:chOff x="0" y="0"/>
            <a:chExt cx="8452766" cy="2137544"/>
          </a:xfrm>
        </p:grpSpPr>
        <p:grpSp>
          <p:nvGrpSpPr>
            <p:cNvPr id="404" name="Google Shape;404;p36"/>
            <p:cNvGrpSpPr/>
            <p:nvPr/>
          </p:nvGrpSpPr>
          <p:grpSpPr>
            <a:xfrm>
              <a:off x="76806" y="347312"/>
              <a:ext cx="7978820" cy="1789425"/>
              <a:chOff x="0" y="0"/>
              <a:chExt cx="5062703" cy="1135422"/>
            </a:xfrm>
          </p:grpSpPr>
          <p:sp>
            <p:nvSpPr>
              <p:cNvPr id="405" name="Google Shape;405;p36"/>
              <p:cNvSpPr/>
              <p:nvPr/>
            </p:nvSpPr>
            <p:spPr>
              <a:xfrm>
                <a:off x="92710" y="106680"/>
                <a:ext cx="4958563" cy="1016042"/>
              </a:xfrm>
              <a:custGeom>
                <a:avLst/>
                <a:gdLst/>
                <a:ahLst/>
                <a:cxnLst/>
                <a:rect l="l" t="t" r="r" b="b"/>
                <a:pathLst>
                  <a:path w="4958563" h="1016042" extrusionOk="0">
                    <a:moveTo>
                      <a:pt x="4931893" y="826812"/>
                    </a:moveTo>
                    <a:cubicBezTo>
                      <a:pt x="4931893" y="914442"/>
                      <a:pt x="4855693" y="985562"/>
                      <a:pt x="4774412" y="985562"/>
                    </a:cubicBezTo>
                    <a:lnTo>
                      <a:pt x="66040" y="985562"/>
                    </a:lnTo>
                    <a:cubicBezTo>
                      <a:pt x="43180" y="985562"/>
                      <a:pt x="20320" y="980482"/>
                      <a:pt x="0" y="971592"/>
                    </a:cubicBezTo>
                    <a:cubicBezTo>
                      <a:pt x="26670" y="999532"/>
                      <a:pt x="63500" y="1016042"/>
                      <a:pt x="125731" y="1016042"/>
                    </a:cubicBezTo>
                    <a:lnTo>
                      <a:pt x="4812512" y="1016042"/>
                    </a:lnTo>
                    <a:cubicBezTo>
                      <a:pt x="4892523" y="1016042"/>
                      <a:pt x="4958563" y="950002"/>
                      <a:pt x="4958563" y="869992"/>
                    </a:cubicBezTo>
                    <a:lnTo>
                      <a:pt x="4958563" y="95250"/>
                    </a:lnTo>
                    <a:cubicBezTo>
                      <a:pt x="4958563" y="58420"/>
                      <a:pt x="4944593" y="25400"/>
                      <a:pt x="4923002" y="0"/>
                    </a:cubicBezTo>
                    <a:cubicBezTo>
                      <a:pt x="4929352" y="16510"/>
                      <a:pt x="4931893" y="34290"/>
                      <a:pt x="4931893" y="52070"/>
                    </a:cubicBezTo>
                    <a:lnTo>
                      <a:pt x="4931893" y="82681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12700" y="12700"/>
                <a:ext cx="4997933" cy="1066842"/>
              </a:xfrm>
              <a:custGeom>
                <a:avLst/>
                <a:gdLst/>
                <a:ahLst/>
                <a:cxnLst/>
                <a:rect l="l" t="t" r="r" b="b"/>
                <a:pathLst>
                  <a:path w="4997933" h="1066842" extrusionOk="0">
                    <a:moveTo>
                      <a:pt x="146050" y="1066842"/>
                    </a:moveTo>
                    <a:lnTo>
                      <a:pt x="4851883" y="1066842"/>
                    </a:lnTo>
                    <a:cubicBezTo>
                      <a:pt x="4931893" y="1066842"/>
                      <a:pt x="4997933" y="1000802"/>
                      <a:pt x="4997933" y="920792"/>
                    </a:cubicBezTo>
                    <a:lnTo>
                      <a:pt x="4997933" y="146050"/>
                    </a:lnTo>
                    <a:cubicBezTo>
                      <a:pt x="4997933" y="66040"/>
                      <a:pt x="4931893" y="0"/>
                      <a:pt x="4851883" y="0"/>
                    </a:cubicBezTo>
                    <a:lnTo>
                      <a:pt x="146050" y="0"/>
                    </a:lnTo>
                    <a:cubicBezTo>
                      <a:pt x="66040" y="0"/>
                      <a:pt x="0" y="66040"/>
                      <a:pt x="0" y="146050"/>
                    </a:cubicBezTo>
                    <a:lnTo>
                      <a:pt x="0" y="920792"/>
                    </a:lnTo>
                    <a:cubicBezTo>
                      <a:pt x="0" y="1002072"/>
                      <a:pt x="66040" y="1066842"/>
                      <a:pt x="146050" y="10668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0" y="0"/>
                <a:ext cx="5062703" cy="1135422"/>
              </a:xfrm>
              <a:custGeom>
                <a:avLst/>
                <a:gdLst/>
                <a:ahLst/>
                <a:cxnLst/>
                <a:rect l="l" t="t" r="r" b="b"/>
                <a:pathLst>
                  <a:path w="5062703" h="1135422" extrusionOk="0">
                    <a:moveTo>
                      <a:pt x="4999203" y="74930"/>
                    </a:moveTo>
                    <a:cubicBezTo>
                      <a:pt x="4971262" y="30480"/>
                      <a:pt x="4921733" y="0"/>
                      <a:pt x="4864583" y="0"/>
                    </a:cubicBezTo>
                    <a:lnTo>
                      <a:pt x="158750" y="0"/>
                    </a:lnTo>
                    <a:cubicBezTo>
                      <a:pt x="71120" y="0"/>
                      <a:pt x="0" y="71120"/>
                      <a:pt x="0" y="158750"/>
                    </a:cubicBezTo>
                    <a:lnTo>
                      <a:pt x="0" y="933492"/>
                    </a:lnTo>
                    <a:cubicBezTo>
                      <a:pt x="0" y="985562"/>
                      <a:pt x="25400" y="1031282"/>
                      <a:pt x="63500" y="1060492"/>
                    </a:cubicBezTo>
                    <a:cubicBezTo>
                      <a:pt x="91440" y="1104942"/>
                      <a:pt x="140970" y="1135422"/>
                      <a:pt x="223080" y="1135422"/>
                    </a:cubicBezTo>
                    <a:lnTo>
                      <a:pt x="4903953" y="1135422"/>
                    </a:lnTo>
                    <a:cubicBezTo>
                      <a:pt x="4991583" y="1135422"/>
                      <a:pt x="5062703" y="1064302"/>
                      <a:pt x="5062703" y="976672"/>
                    </a:cubicBezTo>
                    <a:lnTo>
                      <a:pt x="5062703" y="201930"/>
                    </a:lnTo>
                    <a:cubicBezTo>
                      <a:pt x="5062703" y="149860"/>
                      <a:pt x="5037303" y="104140"/>
                      <a:pt x="4999203" y="74930"/>
                    </a:cubicBezTo>
                    <a:close/>
                    <a:moveTo>
                      <a:pt x="12700" y="933492"/>
                    </a:moveTo>
                    <a:lnTo>
                      <a:pt x="12700" y="158750"/>
                    </a:lnTo>
                    <a:cubicBezTo>
                      <a:pt x="12700" y="78740"/>
                      <a:pt x="78740" y="12700"/>
                      <a:pt x="158750" y="12700"/>
                    </a:cubicBezTo>
                    <a:lnTo>
                      <a:pt x="4864583" y="12700"/>
                    </a:lnTo>
                    <a:cubicBezTo>
                      <a:pt x="4944593" y="12700"/>
                      <a:pt x="5010633" y="78740"/>
                      <a:pt x="5010633" y="158750"/>
                    </a:cubicBezTo>
                    <a:lnTo>
                      <a:pt x="5010633" y="933492"/>
                    </a:lnTo>
                    <a:cubicBezTo>
                      <a:pt x="5010633" y="1013502"/>
                      <a:pt x="4944593" y="1079542"/>
                      <a:pt x="4864583" y="1079542"/>
                    </a:cubicBezTo>
                    <a:lnTo>
                      <a:pt x="158750" y="1079542"/>
                    </a:lnTo>
                    <a:cubicBezTo>
                      <a:pt x="78740" y="1079542"/>
                      <a:pt x="12700" y="1014772"/>
                      <a:pt x="12700" y="933492"/>
                    </a:cubicBezTo>
                    <a:close/>
                    <a:moveTo>
                      <a:pt x="5051273" y="976672"/>
                    </a:moveTo>
                    <a:cubicBezTo>
                      <a:pt x="5051273" y="1056682"/>
                      <a:pt x="4983962" y="1122722"/>
                      <a:pt x="4903953" y="1122722"/>
                    </a:cubicBezTo>
                    <a:lnTo>
                      <a:pt x="223080" y="1122722"/>
                    </a:lnTo>
                    <a:cubicBezTo>
                      <a:pt x="157480" y="1122722"/>
                      <a:pt x="120650" y="1106212"/>
                      <a:pt x="93980" y="1078272"/>
                    </a:cubicBezTo>
                    <a:cubicBezTo>
                      <a:pt x="114300" y="1087162"/>
                      <a:pt x="135890" y="1092242"/>
                      <a:pt x="160020" y="1092242"/>
                    </a:cubicBezTo>
                    <a:lnTo>
                      <a:pt x="4865853" y="1092242"/>
                    </a:lnTo>
                    <a:cubicBezTo>
                      <a:pt x="4953483" y="1092242"/>
                      <a:pt x="5024603" y="1021122"/>
                      <a:pt x="5024603" y="933492"/>
                    </a:cubicBezTo>
                    <a:lnTo>
                      <a:pt x="5024603" y="158750"/>
                    </a:lnTo>
                    <a:cubicBezTo>
                      <a:pt x="5024603" y="140970"/>
                      <a:pt x="5020793" y="123190"/>
                      <a:pt x="5015712" y="106680"/>
                    </a:cubicBezTo>
                    <a:cubicBezTo>
                      <a:pt x="5037303" y="132080"/>
                      <a:pt x="5051273" y="165100"/>
                      <a:pt x="5051273" y="201930"/>
                    </a:cubicBezTo>
                    <a:lnTo>
                      <a:pt x="5051273" y="97667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6"/>
            <p:cNvSpPr txBox="1"/>
            <p:nvPr/>
          </p:nvSpPr>
          <p:spPr>
            <a:xfrm>
              <a:off x="0" y="902451"/>
              <a:ext cx="7586100" cy="5793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822" i="0" u="none" strike="noStrike" cap="none">
                  <a:solidFill>
                    <a:srgbClr val="1C355E"/>
                  </a:solidFill>
                  <a:latin typeface="Bubblegum Sans"/>
                  <a:ea typeface="Bubblegum Sans"/>
                  <a:cs typeface="Bubblegum Sans"/>
                  <a:sym typeface="Bubblegum Sans"/>
                </a:rPr>
                <a:t>WHAT IS INTERNSHIP</a:t>
              </a:r>
              <a:endParaRPr>
                <a:solidFill>
                  <a:srgbClr val="1C355E"/>
                </a:solidFill>
                <a:latin typeface="Bubblegum Sans"/>
                <a:ea typeface="Bubblegum Sans"/>
                <a:cs typeface="Bubblegum Sans"/>
                <a:sym typeface="Bubblegum Sans"/>
              </a:endParaRPr>
            </a:p>
          </p:txBody>
        </p:sp>
        <p:sp>
          <p:nvSpPr>
            <p:cNvPr id="409" name="Google Shape;409;p36"/>
            <p:cNvSpPr/>
            <p:nvPr/>
          </p:nvSpPr>
          <p:spPr>
            <a:xfrm rot="604460">
              <a:off x="7050515" y="93525"/>
              <a:ext cx="1241224" cy="1950495"/>
            </a:xfrm>
            <a:custGeom>
              <a:avLst/>
              <a:gdLst/>
              <a:ahLst/>
              <a:cxnLst/>
              <a:rect l="l" t="t" r="r" b="b"/>
              <a:pathLst>
                <a:path w="1240697" h="1949667" extrusionOk="0">
                  <a:moveTo>
                    <a:pt x="0" y="0"/>
                  </a:moveTo>
                  <a:lnTo>
                    <a:pt x="1240698" y="0"/>
                  </a:lnTo>
                  <a:lnTo>
                    <a:pt x="1240698" y="1949667"/>
                  </a:lnTo>
                  <a:lnTo>
                    <a:pt x="0" y="1949667"/>
                  </a:lnTo>
                  <a:lnTo>
                    <a:pt x="0" y="0"/>
                  </a:lnTo>
                  <a:close/>
                </a:path>
              </a:pathLst>
            </a:custGeom>
            <a:blipFill rotWithShape="1">
              <a:blip r:embed="rId8">
                <a:alphaModFix/>
              </a:blip>
              <a:stretch>
                <a:fillRect/>
              </a:stretch>
            </a:blipFill>
            <a:ln>
              <a:noFill/>
            </a:ln>
          </p:spPr>
        </p:sp>
      </p:grpSp>
      <p:grpSp>
        <p:nvGrpSpPr>
          <p:cNvPr id="410" name="Google Shape;410;p36"/>
          <p:cNvGrpSpPr/>
          <p:nvPr/>
        </p:nvGrpSpPr>
        <p:grpSpPr>
          <a:xfrm>
            <a:off x="11057364" y="7080617"/>
            <a:ext cx="6339574" cy="1603158"/>
            <a:chOff x="0" y="0"/>
            <a:chExt cx="8452766" cy="2137544"/>
          </a:xfrm>
        </p:grpSpPr>
        <p:grpSp>
          <p:nvGrpSpPr>
            <p:cNvPr id="411" name="Google Shape;411;p36"/>
            <p:cNvGrpSpPr/>
            <p:nvPr/>
          </p:nvGrpSpPr>
          <p:grpSpPr>
            <a:xfrm>
              <a:off x="76806" y="347312"/>
              <a:ext cx="7978820" cy="1789425"/>
              <a:chOff x="0" y="0"/>
              <a:chExt cx="5062703" cy="1135422"/>
            </a:xfrm>
          </p:grpSpPr>
          <p:sp>
            <p:nvSpPr>
              <p:cNvPr id="412" name="Google Shape;412;p36"/>
              <p:cNvSpPr/>
              <p:nvPr/>
            </p:nvSpPr>
            <p:spPr>
              <a:xfrm>
                <a:off x="92710" y="106680"/>
                <a:ext cx="4958563" cy="1016042"/>
              </a:xfrm>
              <a:custGeom>
                <a:avLst/>
                <a:gdLst/>
                <a:ahLst/>
                <a:cxnLst/>
                <a:rect l="l" t="t" r="r" b="b"/>
                <a:pathLst>
                  <a:path w="4958563" h="1016042" extrusionOk="0">
                    <a:moveTo>
                      <a:pt x="4931893" y="826812"/>
                    </a:moveTo>
                    <a:cubicBezTo>
                      <a:pt x="4931893" y="914442"/>
                      <a:pt x="4855693" y="985562"/>
                      <a:pt x="4774412" y="985562"/>
                    </a:cubicBezTo>
                    <a:lnTo>
                      <a:pt x="66040" y="985562"/>
                    </a:lnTo>
                    <a:cubicBezTo>
                      <a:pt x="43180" y="985562"/>
                      <a:pt x="20320" y="980482"/>
                      <a:pt x="0" y="971592"/>
                    </a:cubicBezTo>
                    <a:cubicBezTo>
                      <a:pt x="26670" y="999532"/>
                      <a:pt x="63500" y="1016042"/>
                      <a:pt x="125731" y="1016042"/>
                    </a:cubicBezTo>
                    <a:lnTo>
                      <a:pt x="4812512" y="1016042"/>
                    </a:lnTo>
                    <a:cubicBezTo>
                      <a:pt x="4892523" y="1016042"/>
                      <a:pt x="4958563" y="950002"/>
                      <a:pt x="4958563" y="869992"/>
                    </a:cubicBezTo>
                    <a:lnTo>
                      <a:pt x="4958563" y="95250"/>
                    </a:lnTo>
                    <a:cubicBezTo>
                      <a:pt x="4958563" y="58420"/>
                      <a:pt x="4944593" y="25400"/>
                      <a:pt x="4923002" y="0"/>
                    </a:cubicBezTo>
                    <a:cubicBezTo>
                      <a:pt x="4929352" y="16510"/>
                      <a:pt x="4931893" y="34290"/>
                      <a:pt x="4931893" y="52070"/>
                    </a:cubicBezTo>
                    <a:lnTo>
                      <a:pt x="4931893" y="82681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a:off x="12700" y="12700"/>
                <a:ext cx="4997933" cy="1066842"/>
              </a:xfrm>
              <a:custGeom>
                <a:avLst/>
                <a:gdLst/>
                <a:ahLst/>
                <a:cxnLst/>
                <a:rect l="l" t="t" r="r" b="b"/>
                <a:pathLst>
                  <a:path w="4997933" h="1066842" extrusionOk="0">
                    <a:moveTo>
                      <a:pt x="146050" y="1066842"/>
                    </a:moveTo>
                    <a:lnTo>
                      <a:pt x="4851883" y="1066842"/>
                    </a:lnTo>
                    <a:cubicBezTo>
                      <a:pt x="4931893" y="1066842"/>
                      <a:pt x="4997933" y="1000802"/>
                      <a:pt x="4997933" y="920792"/>
                    </a:cubicBezTo>
                    <a:lnTo>
                      <a:pt x="4997933" y="146050"/>
                    </a:lnTo>
                    <a:cubicBezTo>
                      <a:pt x="4997933" y="66040"/>
                      <a:pt x="4931893" y="0"/>
                      <a:pt x="4851883" y="0"/>
                    </a:cubicBezTo>
                    <a:lnTo>
                      <a:pt x="146050" y="0"/>
                    </a:lnTo>
                    <a:cubicBezTo>
                      <a:pt x="66040" y="0"/>
                      <a:pt x="0" y="66040"/>
                      <a:pt x="0" y="146050"/>
                    </a:cubicBezTo>
                    <a:lnTo>
                      <a:pt x="0" y="920792"/>
                    </a:lnTo>
                    <a:cubicBezTo>
                      <a:pt x="0" y="1002072"/>
                      <a:pt x="66040" y="1066842"/>
                      <a:pt x="146050" y="10668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a:off x="0" y="0"/>
                <a:ext cx="5062703" cy="1135422"/>
              </a:xfrm>
              <a:custGeom>
                <a:avLst/>
                <a:gdLst/>
                <a:ahLst/>
                <a:cxnLst/>
                <a:rect l="l" t="t" r="r" b="b"/>
                <a:pathLst>
                  <a:path w="5062703" h="1135422" extrusionOk="0">
                    <a:moveTo>
                      <a:pt x="4999203" y="74930"/>
                    </a:moveTo>
                    <a:cubicBezTo>
                      <a:pt x="4971262" y="30480"/>
                      <a:pt x="4921733" y="0"/>
                      <a:pt x="4864583" y="0"/>
                    </a:cubicBezTo>
                    <a:lnTo>
                      <a:pt x="158750" y="0"/>
                    </a:lnTo>
                    <a:cubicBezTo>
                      <a:pt x="71120" y="0"/>
                      <a:pt x="0" y="71120"/>
                      <a:pt x="0" y="158750"/>
                    </a:cubicBezTo>
                    <a:lnTo>
                      <a:pt x="0" y="933492"/>
                    </a:lnTo>
                    <a:cubicBezTo>
                      <a:pt x="0" y="985562"/>
                      <a:pt x="25400" y="1031282"/>
                      <a:pt x="63500" y="1060492"/>
                    </a:cubicBezTo>
                    <a:cubicBezTo>
                      <a:pt x="91440" y="1104942"/>
                      <a:pt x="140970" y="1135422"/>
                      <a:pt x="223080" y="1135422"/>
                    </a:cubicBezTo>
                    <a:lnTo>
                      <a:pt x="4903953" y="1135422"/>
                    </a:lnTo>
                    <a:cubicBezTo>
                      <a:pt x="4991583" y="1135422"/>
                      <a:pt x="5062703" y="1064302"/>
                      <a:pt x="5062703" y="976672"/>
                    </a:cubicBezTo>
                    <a:lnTo>
                      <a:pt x="5062703" y="201930"/>
                    </a:lnTo>
                    <a:cubicBezTo>
                      <a:pt x="5062703" y="149860"/>
                      <a:pt x="5037303" y="104140"/>
                      <a:pt x="4999203" y="74930"/>
                    </a:cubicBezTo>
                    <a:close/>
                    <a:moveTo>
                      <a:pt x="12700" y="933492"/>
                    </a:moveTo>
                    <a:lnTo>
                      <a:pt x="12700" y="158750"/>
                    </a:lnTo>
                    <a:cubicBezTo>
                      <a:pt x="12700" y="78740"/>
                      <a:pt x="78740" y="12700"/>
                      <a:pt x="158750" y="12700"/>
                    </a:cubicBezTo>
                    <a:lnTo>
                      <a:pt x="4864583" y="12700"/>
                    </a:lnTo>
                    <a:cubicBezTo>
                      <a:pt x="4944593" y="12700"/>
                      <a:pt x="5010633" y="78740"/>
                      <a:pt x="5010633" y="158750"/>
                    </a:cubicBezTo>
                    <a:lnTo>
                      <a:pt x="5010633" y="933492"/>
                    </a:lnTo>
                    <a:cubicBezTo>
                      <a:pt x="5010633" y="1013502"/>
                      <a:pt x="4944593" y="1079542"/>
                      <a:pt x="4864583" y="1079542"/>
                    </a:cubicBezTo>
                    <a:lnTo>
                      <a:pt x="158750" y="1079542"/>
                    </a:lnTo>
                    <a:cubicBezTo>
                      <a:pt x="78740" y="1079542"/>
                      <a:pt x="12700" y="1014772"/>
                      <a:pt x="12700" y="933492"/>
                    </a:cubicBezTo>
                    <a:close/>
                    <a:moveTo>
                      <a:pt x="5051273" y="976672"/>
                    </a:moveTo>
                    <a:cubicBezTo>
                      <a:pt x="5051273" y="1056682"/>
                      <a:pt x="4983962" y="1122722"/>
                      <a:pt x="4903953" y="1122722"/>
                    </a:cubicBezTo>
                    <a:lnTo>
                      <a:pt x="223080" y="1122722"/>
                    </a:lnTo>
                    <a:cubicBezTo>
                      <a:pt x="157480" y="1122722"/>
                      <a:pt x="120650" y="1106212"/>
                      <a:pt x="93980" y="1078272"/>
                    </a:cubicBezTo>
                    <a:cubicBezTo>
                      <a:pt x="114300" y="1087162"/>
                      <a:pt x="135890" y="1092242"/>
                      <a:pt x="160020" y="1092242"/>
                    </a:cubicBezTo>
                    <a:lnTo>
                      <a:pt x="4865853" y="1092242"/>
                    </a:lnTo>
                    <a:cubicBezTo>
                      <a:pt x="4953483" y="1092242"/>
                      <a:pt x="5024603" y="1021122"/>
                      <a:pt x="5024603" y="933492"/>
                    </a:cubicBezTo>
                    <a:lnTo>
                      <a:pt x="5024603" y="158750"/>
                    </a:lnTo>
                    <a:cubicBezTo>
                      <a:pt x="5024603" y="140970"/>
                      <a:pt x="5020793" y="123190"/>
                      <a:pt x="5015712" y="106680"/>
                    </a:cubicBezTo>
                    <a:cubicBezTo>
                      <a:pt x="5037303" y="132080"/>
                      <a:pt x="5051273" y="165100"/>
                      <a:pt x="5051273" y="201930"/>
                    </a:cubicBezTo>
                    <a:lnTo>
                      <a:pt x="5051273" y="97667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36"/>
            <p:cNvSpPr txBox="1"/>
            <p:nvPr/>
          </p:nvSpPr>
          <p:spPr>
            <a:xfrm>
              <a:off x="0" y="972943"/>
              <a:ext cx="7586100" cy="5382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622" i="0" u="none" strike="noStrike" cap="none">
                  <a:solidFill>
                    <a:srgbClr val="1C355E"/>
                  </a:solidFill>
                  <a:latin typeface="Bubblegum Sans"/>
                  <a:ea typeface="Bubblegum Sans"/>
                  <a:cs typeface="Bubblegum Sans"/>
                  <a:sym typeface="Bubblegum Sans"/>
                </a:rPr>
                <a:t>WHAT IS SCHOOL-BASED ENTERPRISE</a:t>
              </a:r>
              <a:endParaRPr>
                <a:solidFill>
                  <a:srgbClr val="1C355E"/>
                </a:solidFill>
                <a:latin typeface="Bubblegum Sans"/>
                <a:ea typeface="Bubblegum Sans"/>
                <a:cs typeface="Bubblegum Sans"/>
                <a:sym typeface="Bubblegum Sans"/>
              </a:endParaRPr>
            </a:p>
          </p:txBody>
        </p:sp>
        <p:sp>
          <p:nvSpPr>
            <p:cNvPr id="416" name="Google Shape;416;p36"/>
            <p:cNvSpPr/>
            <p:nvPr/>
          </p:nvSpPr>
          <p:spPr>
            <a:xfrm rot="604460">
              <a:off x="7050515" y="93525"/>
              <a:ext cx="1241224" cy="1950495"/>
            </a:xfrm>
            <a:custGeom>
              <a:avLst/>
              <a:gdLst/>
              <a:ahLst/>
              <a:cxnLst/>
              <a:rect l="l" t="t" r="r" b="b"/>
              <a:pathLst>
                <a:path w="1240697" h="1949667" extrusionOk="0">
                  <a:moveTo>
                    <a:pt x="0" y="0"/>
                  </a:moveTo>
                  <a:lnTo>
                    <a:pt x="1240698" y="0"/>
                  </a:lnTo>
                  <a:lnTo>
                    <a:pt x="1240698" y="1949667"/>
                  </a:lnTo>
                  <a:lnTo>
                    <a:pt x="0" y="1949667"/>
                  </a:lnTo>
                  <a:lnTo>
                    <a:pt x="0" y="0"/>
                  </a:lnTo>
                  <a:close/>
                </a:path>
              </a:pathLst>
            </a:custGeom>
            <a:blipFill rotWithShape="1">
              <a:blip r:embed="rId7">
                <a:alphaModFix/>
              </a:blip>
              <a:stretch>
                <a:fillRect/>
              </a:stretch>
            </a:blipFill>
            <a:ln>
              <a:noFill/>
            </a:ln>
          </p:spPr>
        </p:sp>
      </p:grpSp>
      <p:grpSp>
        <p:nvGrpSpPr>
          <p:cNvPr id="417" name="Google Shape;417;p36"/>
          <p:cNvGrpSpPr/>
          <p:nvPr/>
        </p:nvGrpSpPr>
        <p:grpSpPr>
          <a:xfrm>
            <a:off x="11230387" y="4794448"/>
            <a:ext cx="6339574" cy="1603158"/>
            <a:chOff x="0" y="0"/>
            <a:chExt cx="8452766" cy="2137544"/>
          </a:xfrm>
        </p:grpSpPr>
        <p:grpSp>
          <p:nvGrpSpPr>
            <p:cNvPr id="418" name="Google Shape;418;p36"/>
            <p:cNvGrpSpPr/>
            <p:nvPr/>
          </p:nvGrpSpPr>
          <p:grpSpPr>
            <a:xfrm>
              <a:off x="76806" y="347312"/>
              <a:ext cx="7978820" cy="1789425"/>
              <a:chOff x="0" y="0"/>
              <a:chExt cx="5062703" cy="1135422"/>
            </a:xfrm>
          </p:grpSpPr>
          <p:sp>
            <p:nvSpPr>
              <p:cNvPr id="419" name="Google Shape;419;p36"/>
              <p:cNvSpPr/>
              <p:nvPr/>
            </p:nvSpPr>
            <p:spPr>
              <a:xfrm>
                <a:off x="92710" y="106680"/>
                <a:ext cx="4958563" cy="1016042"/>
              </a:xfrm>
              <a:custGeom>
                <a:avLst/>
                <a:gdLst/>
                <a:ahLst/>
                <a:cxnLst/>
                <a:rect l="l" t="t" r="r" b="b"/>
                <a:pathLst>
                  <a:path w="4958563" h="1016042" extrusionOk="0">
                    <a:moveTo>
                      <a:pt x="4931893" y="826812"/>
                    </a:moveTo>
                    <a:cubicBezTo>
                      <a:pt x="4931893" y="914442"/>
                      <a:pt x="4855693" y="985562"/>
                      <a:pt x="4774412" y="985562"/>
                    </a:cubicBezTo>
                    <a:lnTo>
                      <a:pt x="66040" y="985562"/>
                    </a:lnTo>
                    <a:cubicBezTo>
                      <a:pt x="43180" y="985562"/>
                      <a:pt x="20320" y="980482"/>
                      <a:pt x="0" y="971592"/>
                    </a:cubicBezTo>
                    <a:cubicBezTo>
                      <a:pt x="26670" y="999532"/>
                      <a:pt x="63500" y="1016042"/>
                      <a:pt x="125731" y="1016042"/>
                    </a:cubicBezTo>
                    <a:lnTo>
                      <a:pt x="4812512" y="1016042"/>
                    </a:lnTo>
                    <a:cubicBezTo>
                      <a:pt x="4892523" y="1016042"/>
                      <a:pt x="4958563" y="950002"/>
                      <a:pt x="4958563" y="869992"/>
                    </a:cubicBezTo>
                    <a:lnTo>
                      <a:pt x="4958563" y="95250"/>
                    </a:lnTo>
                    <a:cubicBezTo>
                      <a:pt x="4958563" y="58420"/>
                      <a:pt x="4944593" y="25400"/>
                      <a:pt x="4923002" y="0"/>
                    </a:cubicBezTo>
                    <a:cubicBezTo>
                      <a:pt x="4929352" y="16510"/>
                      <a:pt x="4931893" y="34290"/>
                      <a:pt x="4931893" y="52070"/>
                    </a:cubicBezTo>
                    <a:lnTo>
                      <a:pt x="4931893" y="82681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6"/>
              <p:cNvSpPr/>
              <p:nvPr/>
            </p:nvSpPr>
            <p:spPr>
              <a:xfrm>
                <a:off x="12700" y="12700"/>
                <a:ext cx="4997933" cy="1066842"/>
              </a:xfrm>
              <a:custGeom>
                <a:avLst/>
                <a:gdLst/>
                <a:ahLst/>
                <a:cxnLst/>
                <a:rect l="l" t="t" r="r" b="b"/>
                <a:pathLst>
                  <a:path w="4997933" h="1066842" extrusionOk="0">
                    <a:moveTo>
                      <a:pt x="146050" y="1066842"/>
                    </a:moveTo>
                    <a:lnTo>
                      <a:pt x="4851883" y="1066842"/>
                    </a:lnTo>
                    <a:cubicBezTo>
                      <a:pt x="4931893" y="1066842"/>
                      <a:pt x="4997933" y="1000802"/>
                      <a:pt x="4997933" y="920792"/>
                    </a:cubicBezTo>
                    <a:lnTo>
                      <a:pt x="4997933" y="146050"/>
                    </a:lnTo>
                    <a:cubicBezTo>
                      <a:pt x="4997933" y="66040"/>
                      <a:pt x="4931893" y="0"/>
                      <a:pt x="4851883" y="0"/>
                    </a:cubicBezTo>
                    <a:lnTo>
                      <a:pt x="146050" y="0"/>
                    </a:lnTo>
                    <a:cubicBezTo>
                      <a:pt x="66040" y="0"/>
                      <a:pt x="0" y="66040"/>
                      <a:pt x="0" y="146050"/>
                    </a:cubicBezTo>
                    <a:lnTo>
                      <a:pt x="0" y="920792"/>
                    </a:lnTo>
                    <a:cubicBezTo>
                      <a:pt x="0" y="1002072"/>
                      <a:pt x="66040" y="1066842"/>
                      <a:pt x="146050" y="10668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6"/>
              <p:cNvSpPr/>
              <p:nvPr/>
            </p:nvSpPr>
            <p:spPr>
              <a:xfrm>
                <a:off x="0" y="0"/>
                <a:ext cx="5062703" cy="1135422"/>
              </a:xfrm>
              <a:custGeom>
                <a:avLst/>
                <a:gdLst/>
                <a:ahLst/>
                <a:cxnLst/>
                <a:rect l="l" t="t" r="r" b="b"/>
                <a:pathLst>
                  <a:path w="5062703" h="1135422" extrusionOk="0">
                    <a:moveTo>
                      <a:pt x="4999203" y="74930"/>
                    </a:moveTo>
                    <a:cubicBezTo>
                      <a:pt x="4971262" y="30480"/>
                      <a:pt x="4921733" y="0"/>
                      <a:pt x="4864583" y="0"/>
                    </a:cubicBezTo>
                    <a:lnTo>
                      <a:pt x="158750" y="0"/>
                    </a:lnTo>
                    <a:cubicBezTo>
                      <a:pt x="71120" y="0"/>
                      <a:pt x="0" y="71120"/>
                      <a:pt x="0" y="158750"/>
                    </a:cubicBezTo>
                    <a:lnTo>
                      <a:pt x="0" y="933492"/>
                    </a:lnTo>
                    <a:cubicBezTo>
                      <a:pt x="0" y="985562"/>
                      <a:pt x="25400" y="1031282"/>
                      <a:pt x="63500" y="1060492"/>
                    </a:cubicBezTo>
                    <a:cubicBezTo>
                      <a:pt x="91440" y="1104942"/>
                      <a:pt x="140970" y="1135422"/>
                      <a:pt x="223080" y="1135422"/>
                    </a:cubicBezTo>
                    <a:lnTo>
                      <a:pt x="4903953" y="1135422"/>
                    </a:lnTo>
                    <a:cubicBezTo>
                      <a:pt x="4991583" y="1135422"/>
                      <a:pt x="5062703" y="1064302"/>
                      <a:pt x="5062703" y="976672"/>
                    </a:cubicBezTo>
                    <a:lnTo>
                      <a:pt x="5062703" y="201930"/>
                    </a:lnTo>
                    <a:cubicBezTo>
                      <a:pt x="5062703" y="149860"/>
                      <a:pt x="5037303" y="104140"/>
                      <a:pt x="4999203" y="74930"/>
                    </a:cubicBezTo>
                    <a:close/>
                    <a:moveTo>
                      <a:pt x="12700" y="933492"/>
                    </a:moveTo>
                    <a:lnTo>
                      <a:pt x="12700" y="158750"/>
                    </a:lnTo>
                    <a:cubicBezTo>
                      <a:pt x="12700" y="78740"/>
                      <a:pt x="78740" y="12700"/>
                      <a:pt x="158750" y="12700"/>
                    </a:cubicBezTo>
                    <a:lnTo>
                      <a:pt x="4864583" y="12700"/>
                    </a:lnTo>
                    <a:cubicBezTo>
                      <a:pt x="4944593" y="12700"/>
                      <a:pt x="5010633" y="78740"/>
                      <a:pt x="5010633" y="158750"/>
                    </a:cubicBezTo>
                    <a:lnTo>
                      <a:pt x="5010633" y="933492"/>
                    </a:lnTo>
                    <a:cubicBezTo>
                      <a:pt x="5010633" y="1013502"/>
                      <a:pt x="4944593" y="1079542"/>
                      <a:pt x="4864583" y="1079542"/>
                    </a:cubicBezTo>
                    <a:lnTo>
                      <a:pt x="158750" y="1079542"/>
                    </a:lnTo>
                    <a:cubicBezTo>
                      <a:pt x="78740" y="1079542"/>
                      <a:pt x="12700" y="1014772"/>
                      <a:pt x="12700" y="933492"/>
                    </a:cubicBezTo>
                    <a:close/>
                    <a:moveTo>
                      <a:pt x="5051273" y="976672"/>
                    </a:moveTo>
                    <a:cubicBezTo>
                      <a:pt x="5051273" y="1056682"/>
                      <a:pt x="4983962" y="1122722"/>
                      <a:pt x="4903953" y="1122722"/>
                    </a:cubicBezTo>
                    <a:lnTo>
                      <a:pt x="223080" y="1122722"/>
                    </a:lnTo>
                    <a:cubicBezTo>
                      <a:pt x="157480" y="1122722"/>
                      <a:pt x="120650" y="1106212"/>
                      <a:pt x="93980" y="1078272"/>
                    </a:cubicBezTo>
                    <a:cubicBezTo>
                      <a:pt x="114300" y="1087162"/>
                      <a:pt x="135890" y="1092242"/>
                      <a:pt x="160020" y="1092242"/>
                    </a:cubicBezTo>
                    <a:lnTo>
                      <a:pt x="4865853" y="1092242"/>
                    </a:lnTo>
                    <a:cubicBezTo>
                      <a:pt x="4953483" y="1092242"/>
                      <a:pt x="5024603" y="1021122"/>
                      <a:pt x="5024603" y="933492"/>
                    </a:cubicBezTo>
                    <a:lnTo>
                      <a:pt x="5024603" y="158750"/>
                    </a:lnTo>
                    <a:cubicBezTo>
                      <a:pt x="5024603" y="140970"/>
                      <a:pt x="5020793" y="123190"/>
                      <a:pt x="5015712" y="106680"/>
                    </a:cubicBezTo>
                    <a:cubicBezTo>
                      <a:pt x="5037303" y="132080"/>
                      <a:pt x="5051273" y="165100"/>
                      <a:pt x="5051273" y="201930"/>
                    </a:cubicBezTo>
                    <a:lnTo>
                      <a:pt x="5051273" y="97667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6"/>
            <p:cNvSpPr txBox="1"/>
            <p:nvPr/>
          </p:nvSpPr>
          <p:spPr>
            <a:xfrm>
              <a:off x="0" y="902451"/>
              <a:ext cx="7586100" cy="5793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822" i="0" u="none" strike="noStrike" cap="none">
                  <a:solidFill>
                    <a:srgbClr val="1C355E"/>
                  </a:solidFill>
                  <a:latin typeface="Bubblegum Sans"/>
                  <a:ea typeface="Bubblegum Sans"/>
                  <a:cs typeface="Bubblegum Sans"/>
                  <a:sym typeface="Bubblegum Sans"/>
                </a:rPr>
                <a:t>WHAT IS SAE</a:t>
              </a:r>
              <a:endParaRPr>
                <a:solidFill>
                  <a:srgbClr val="1C355E"/>
                </a:solidFill>
                <a:latin typeface="Bubblegum Sans"/>
                <a:ea typeface="Bubblegum Sans"/>
                <a:cs typeface="Bubblegum Sans"/>
                <a:sym typeface="Bubblegum Sans"/>
              </a:endParaRPr>
            </a:p>
          </p:txBody>
        </p:sp>
        <p:sp>
          <p:nvSpPr>
            <p:cNvPr id="423" name="Google Shape;423;p36"/>
            <p:cNvSpPr/>
            <p:nvPr/>
          </p:nvSpPr>
          <p:spPr>
            <a:xfrm rot="604460">
              <a:off x="7050515" y="93525"/>
              <a:ext cx="1241224" cy="1950495"/>
            </a:xfrm>
            <a:custGeom>
              <a:avLst/>
              <a:gdLst/>
              <a:ahLst/>
              <a:cxnLst/>
              <a:rect l="l" t="t" r="r" b="b"/>
              <a:pathLst>
                <a:path w="1240697" h="1949667" extrusionOk="0">
                  <a:moveTo>
                    <a:pt x="0" y="0"/>
                  </a:moveTo>
                  <a:lnTo>
                    <a:pt x="1240698" y="0"/>
                  </a:lnTo>
                  <a:lnTo>
                    <a:pt x="1240698" y="1949667"/>
                  </a:lnTo>
                  <a:lnTo>
                    <a:pt x="0" y="1949667"/>
                  </a:lnTo>
                  <a:lnTo>
                    <a:pt x="0" y="0"/>
                  </a:lnTo>
                  <a:close/>
                </a:path>
              </a:pathLst>
            </a:custGeom>
            <a:blipFill rotWithShape="1">
              <a:blip r:embed="rId9">
                <a:alphaModFix/>
              </a:blip>
              <a:stretch>
                <a:fillRect/>
              </a:stretch>
            </a:blipFill>
            <a:ln>
              <a:noFill/>
            </a:ln>
          </p:spPr>
        </p:sp>
      </p:grpSp>
      <p:grpSp>
        <p:nvGrpSpPr>
          <p:cNvPr id="424" name="Google Shape;424;p36"/>
          <p:cNvGrpSpPr/>
          <p:nvPr/>
        </p:nvGrpSpPr>
        <p:grpSpPr>
          <a:xfrm>
            <a:off x="4644892" y="2999529"/>
            <a:ext cx="6041719" cy="1342069"/>
            <a:chOff x="0" y="347312"/>
            <a:chExt cx="8055626" cy="1789425"/>
          </a:xfrm>
        </p:grpSpPr>
        <p:grpSp>
          <p:nvGrpSpPr>
            <p:cNvPr id="425" name="Google Shape;425;p36"/>
            <p:cNvGrpSpPr/>
            <p:nvPr/>
          </p:nvGrpSpPr>
          <p:grpSpPr>
            <a:xfrm>
              <a:off x="76806" y="347312"/>
              <a:ext cx="7978820" cy="1789425"/>
              <a:chOff x="0" y="0"/>
              <a:chExt cx="5062703" cy="1135422"/>
            </a:xfrm>
          </p:grpSpPr>
          <p:sp>
            <p:nvSpPr>
              <p:cNvPr id="426" name="Google Shape;426;p36"/>
              <p:cNvSpPr/>
              <p:nvPr/>
            </p:nvSpPr>
            <p:spPr>
              <a:xfrm>
                <a:off x="92710" y="106680"/>
                <a:ext cx="4958563" cy="1016042"/>
              </a:xfrm>
              <a:custGeom>
                <a:avLst/>
                <a:gdLst/>
                <a:ahLst/>
                <a:cxnLst/>
                <a:rect l="l" t="t" r="r" b="b"/>
                <a:pathLst>
                  <a:path w="4958563" h="1016042" extrusionOk="0">
                    <a:moveTo>
                      <a:pt x="4931893" y="826812"/>
                    </a:moveTo>
                    <a:cubicBezTo>
                      <a:pt x="4931893" y="914442"/>
                      <a:pt x="4855693" y="985562"/>
                      <a:pt x="4774412" y="985562"/>
                    </a:cubicBezTo>
                    <a:lnTo>
                      <a:pt x="66040" y="985562"/>
                    </a:lnTo>
                    <a:cubicBezTo>
                      <a:pt x="43180" y="985562"/>
                      <a:pt x="20320" y="980482"/>
                      <a:pt x="0" y="971592"/>
                    </a:cubicBezTo>
                    <a:cubicBezTo>
                      <a:pt x="26670" y="999532"/>
                      <a:pt x="63500" y="1016042"/>
                      <a:pt x="125731" y="1016042"/>
                    </a:cubicBezTo>
                    <a:lnTo>
                      <a:pt x="4812512" y="1016042"/>
                    </a:lnTo>
                    <a:cubicBezTo>
                      <a:pt x="4892523" y="1016042"/>
                      <a:pt x="4958563" y="950002"/>
                      <a:pt x="4958563" y="869992"/>
                    </a:cubicBezTo>
                    <a:lnTo>
                      <a:pt x="4958563" y="95250"/>
                    </a:lnTo>
                    <a:cubicBezTo>
                      <a:pt x="4958563" y="58420"/>
                      <a:pt x="4944593" y="25400"/>
                      <a:pt x="4923002" y="0"/>
                    </a:cubicBezTo>
                    <a:cubicBezTo>
                      <a:pt x="4929352" y="16510"/>
                      <a:pt x="4931893" y="34290"/>
                      <a:pt x="4931893" y="52070"/>
                    </a:cubicBezTo>
                    <a:lnTo>
                      <a:pt x="4931893" y="82681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6"/>
              <p:cNvSpPr/>
              <p:nvPr/>
            </p:nvSpPr>
            <p:spPr>
              <a:xfrm>
                <a:off x="12700" y="12700"/>
                <a:ext cx="4997933" cy="1066842"/>
              </a:xfrm>
              <a:custGeom>
                <a:avLst/>
                <a:gdLst/>
                <a:ahLst/>
                <a:cxnLst/>
                <a:rect l="l" t="t" r="r" b="b"/>
                <a:pathLst>
                  <a:path w="4997933" h="1066842" extrusionOk="0">
                    <a:moveTo>
                      <a:pt x="146050" y="1066842"/>
                    </a:moveTo>
                    <a:lnTo>
                      <a:pt x="4851883" y="1066842"/>
                    </a:lnTo>
                    <a:cubicBezTo>
                      <a:pt x="4931893" y="1066842"/>
                      <a:pt x="4997933" y="1000802"/>
                      <a:pt x="4997933" y="920792"/>
                    </a:cubicBezTo>
                    <a:lnTo>
                      <a:pt x="4997933" y="146050"/>
                    </a:lnTo>
                    <a:cubicBezTo>
                      <a:pt x="4997933" y="66040"/>
                      <a:pt x="4931893" y="0"/>
                      <a:pt x="4851883" y="0"/>
                    </a:cubicBezTo>
                    <a:lnTo>
                      <a:pt x="146050" y="0"/>
                    </a:lnTo>
                    <a:cubicBezTo>
                      <a:pt x="66040" y="0"/>
                      <a:pt x="0" y="66040"/>
                      <a:pt x="0" y="146050"/>
                    </a:cubicBezTo>
                    <a:lnTo>
                      <a:pt x="0" y="920792"/>
                    </a:lnTo>
                    <a:cubicBezTo>
                      <a:pt x="0" y="1002072"/>
                      <a:pt x="66040" y="1066842"/>
                      <a:pt x="146050" y="10668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0" y="0"/>
                <a:ext cx="5062703" cy="1135422"/>
              </a:xfrm>
              <a:custGeom>
                <a:avLst/>
                <a:gdLst/>
                <a:ahLst/>
                <a:cxnLst/>
                <a:rect l="l" t="t" r="r" b="b"/>
                <a:pathLst>
                  <a:path w="5062703" h="1135422" extrusionOk="0">
                    <a:moveTo>
                      <a:pt x="4999203" y="74930"/>
                    </a:moveTo>
                    <a:cubicBezTo>
                      <a:pt x="4971262" y="30480"/>
                      <a:pt x="4921733" y="0"/>
                      <a:pt x="4864583" y="0"/>
                    </a:cubicBezTo>
                    <a:lnTo>
                      <a:pt x="158750" y="0"/>
                    </a:lnTo>
                    <a:cubicBezTo>
                      <a:pt x="71120" y="0"/>
                      <a:pt x="0" y="71120"/>
                      <a:pt x="0" y="158750"/>
                    </a:cubicBezTo>
                    <a:lnTo>
                      <a:pt x="0" y="933492"/>
                    </a:lnTo>
                    <a:cubicBezTo>
                      <a:pt x="0" y="985562"/>
                      <a:pt x="25400" y="1031282"/>
                      <a:pt x="63500" y="1060492"/>
                    </a:cubicBezTo>
                    <a:cubicBezTo>
                      <a:pt x="91440" y="1104942"/>
                      <a:pt x="140970" y="1135422"/>
                      <a:pt x="223080" y="1135422"/>
                    </a:cubicBezTo>
                    <a:lnTo>
                      <a:pt x="4903953" y="1135422"/>
                    </a:lnTo>
                    <a:cubicBezTo>
                      <a:pt x="4991583" y="1135422"/>
                      <a:pt x="5062703" y="1064302"/>
                      <a:pt x="5062703" y="976672"/>
                    </a:cubicBezTo>
                    <a:lnTo>
                      <a:pt x="5062703" y="201930"/>
                    </a:lnTo>
                    <a:cubicBezTo>
                      <a:pt x="5062703" y="149860"/>
                      <a:pt x="5037303" y="104140"/>
                      <a:pt x="4999203" y="74930"/>
                    </a:cubicBezTo>
                    <a:close/>
                    <a:moveTo>
                      <a:pt x="12700" y="933492"/>
                    </a:moveTo>
                    <a:lnTo>
                      <a:pt x="12700" y="158750"/>
                    </a:lnTo>
                    <a:cubicBezTo>
                      <a:pt x="12700" y="78740"/>
                      <a:pt x="78740" y="12700"/>
                      <a:pt x="158750" y="12700"/>
                    </a:cubicBezTo>
                    <a:lnTo>
                      <a:pt x="4864583" y="12700"/>
                    </a:lnTo>
                    <a:cubicBezTo>
                      <a:pt x="4944593" y="12700"/>
                      <a:pt x="5010633" y="78740"/>
                      <a:pt x="5010633" y="158750"/>
                    </a:cubicBezTo>
                    <a:lnTo>
                      <a:pt x="5010633" y="933492"/>
                    </a:lnTo>
                    <a:cubicBezTo>
                      <a:pt x="5010633" y="1013502"/>
                      <a:pt x="4944593" y="1079542"/>
                      <a:pt x="4864583" y="1079542"/>
                    </a:cubicBezTo>
                    <a:lnTo>
                      <a:pt x="158750" y="1079542"/>
                    </a:lnTo>
                    <a:cubicBezTo>
                      <a:pt x="78740" y="1079542"/>
                      <a:pt x="12700" y="1014772"/>
                      <a:pt x="12700" y="933492"/>
                    </a:cubicBezTo>
                    <a:close/>
                    <a:moveTo>
                      <a:pt x="5051273" y="976672"/>
                    </a:moveTo>
                    <a:cubicBezTo>
                      <a:pt x="5051273" y="1056682"/>
                      <a:pt x="4983962" y="1122722"/>
                      <a:pt x="4903953" y="1122722"/>
                    </a:cubicBezTo>
                    <a:lnTo>
                      <a:pt x="223080" y="1122722"/>
                    </a:lnTo>
                    <a:cubicBezTo>
                      <a:pt x="157480" y="1122722"/>
                      <a:pt x="120650" y="1106212"/>
                      <a:pt x="93980" y="1078272"/>
                    </a:cubicBezTo>
                    <a:cubicBezTo>
                      <a:pt x="114300" y="1087162"/>
                      <a:pt x="135890" y="1092242"/>
                      <a:pt x="160020" y="1092242"/>
                    </a:cubicBezTo>
                    <a:lnTo>
                      <a:pt x="4865853" y="1092242"/>
                    </a:lnTo>
                    <a:cubicBezTo>
                      <a:pt x="4953483" y="1092242"/>
                      <a:pt x="5024603" y="1021122"/>
                      <a:pt x="5024603" y="933492"/>
                    </a:cubicBezTo>
                    <a:lnTo>
                      <a:pt x="5024603" y="158750"/>
                    </a:lnTo>
                    <a:cubicBezTo>
                      <a:pt x="5024603" y="140970"/>
                      <a:pt x="5020793" y="123190"/>
                      <a:pt x="5015712" y="106680"/>
                    </a:cubicBezTo>
                    <a:cubicBezTo>
                      <a:pt x="5037303" y="132080"/>
                      <a:pt x="5051273" y="165100"/>
                      <a:pt x="5051273" y="201930"/>
                    </a:cubicBezTo>
                    <a:lnTo>
                      <a:pt x="5051273" y="976672"/>
                    </a:lnTo>
                    <a:close/>
                  </a:path>
                </a:pathLst>
              </a:custGeom>
              <a:solidFill>
                <a:srgbClr val="A3A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36"/>
            <p:cNvSpPr txBox="1"/>
            <p:nvPr/>
          </p:nvSpPr>
          <p:spPr>
            <a:xfrm>
              <a:off x="0" y="902451"/>
              <a:ext cx="7586100" cy="5793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822" i="0" u="none" strike="noStrike" cap="none">
                  <a:solidFill>
                    <a:srgbClr val="1C355E"/>
                  </a:solidFill>
                  <a:latin typeface="Bubblegum Sans"/>
                  <a:ea typeface="Bubblegum Sans"/>
                  <a:cs typeface="Bubblegum Sans"/>
                  <a:sym typeface="Bubblegum Sans"/>
                </a:rPr>
                <a:t>WHAT IS APPRENTICESHIP</a:t>
              </a:r>
              <a:endParaRPr>
                <a:solidFill>
                  <a:srgbClr val="1C355E"/>
                </a:solidFill>
                <a:latin typeface="Bubblegum Sans"/>
                <a:ea typeface="Bubblegum Sans"/>
                <a:cs typeface="Bubblegum Sans"/>
                <a:sym typeface="Bubblegum Sans"/>
              </a:endParaRPr>
            </a:p>
          </p:txBody>
        </p:sp>
      </p:grpSp>
      <p:sp>
        <p:nvSpPr>
          <p:cNvPr id="430" name="Google Shape;430;p36"/>
          <p:cNvSpPr/>
          <p:nvPr/>
        </p:nvSpPr>
        <p:spPr>
          <a:xfrm rot="611110">
            <a:off x="9931411" y="2809731"/>
            <a:ext cx="929664" cy="1460901"/>
          </a:xfrm>
          <a:custGeom>
            <a:avLst/>
            <a:gdLst/>
            <a:ahLst/>
            <a:cxnLst/>
            <a:rect l="l" t="t" r="r" b="b"/>
            <a:pathLst>
              <a:path w="1240697" h="1949667" extrusionOk="0">
                <a:moveTo>
                  <a:pt x="0" y="0"/>
                </a:moveTo>
                <a:lnTo>
                  <a:pt x="1240698" y="0"/>
                </a:lnTo>
                <a:lnTo>
                  <a:pt x="1240698" y="1949667"/>
                </a:lnTo>
                <a:lnTo>
                  <a:pt x="0" y="1949667"/>
                </a:lnTo>
                <a:lnTo>
                  <a:pt x="0" y="0"/>
                </a:lnTo>
                <a:close/>
              </a:path>
            </a:pathLst>
          </a:custGeom>
          <a:blipFill rotWithShape="1">
            <a:blip r:embed="rId9">
              <a:alphaModFix/>
            </a:blip>
            <a:stretch>
              <a:fillRect/>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37" title="SCPS_Slides_2 (1).png"/>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36" name="Google Shape;436;p37"/>
          <p:cNvSpPr txBox="1"/>
          <p:nvPr/>
        </p:nvSpPr>
        <p:spPr>
          <a:xfrm>
            <a:off x="6744150" y="2214725"/>
            <a:ext cx="4799700" cy="2955300"/>
          </a:xfrm>
          <a:prstGeom prst="rect">
            <a:avLst/>
          </a:prstGeom>
          <a:noFill/>
          <a:ln>
            <a:noFill/>
          </a:ln>
        </p:spPr>
        <p:txBody>
          <a:bodyPr spcFirstLastPara="1" wrap="square" lIns="182850" tIns="182850" rIns="182850" bIns="182850" anchor="t" anchorCtr="0">
            <a:spAutoFit/>
          </a:bodyPr>
          <a:lstStyle/>
          <a:p>
            <a:pPr marL="0" lvl="0" indent="0" algn="ctr" rtl="0">
              <a:spcBef>
                <a:spcPts val="0"/>
              </a:spcBef>
              <a:spcAft>
                <a:spcPts val="0"/>
              </a:spcAft>
              <a:buNone/>
            </a:pPr>
            <a:r>
              <a:rPr lang="en-US" sz="8400" b="1">
                <a:solidFill>
                  <a:srgbClr val="1C355E"/>
                </a:solidFill>
                <a:latin typeface="Alfa Slab One"/>
                <a:ea typeface="Alfa Slab One"/>
                <a:cs typeface="Alfa Slab One"/>
                <a:sym typeface="Alfa Slab One"/>
              </a:rPr>
              <a:t>Signing Day</a:t>
            </a:r>
            <a:endParaRPr sz="8400" b="1">
              <a:solidFill>
                <a:srgbClr val="F88D2A"/>
              </a:solidFill>
              <a:latin typeface="Alfa Slab One"/>
              <a:ea typeface="Alfa Slab One"/>
              <a:cs typeface="Alfa Slab One"/>
              <a:sym typeface="Alfa Slab One"/>
            </a:endParaRPr>
          </a:p>
        </p:txBody>
      </p:sp>
      <p:grpSp>
        <p:nvGrpSpPr>
          <p:cNvPr id="437" name="Google Shape;437;p37"/>
          <p:cNvGrpSpPr/>
          <p:nvPr/>
        </p:nvGrpSpPr>
        <p:grpSpPr>
          <a:xfrm>
            <a:off x="2000182" y="1299575"/>
            <a:ext cx="4516075" cy="5245321"/>
            <a:chOff x="0" y="0"/>
            <a:chExt cx="5466080" cy="6348730"/>
          </a:xfrm>
        </p:grpSpPr>
        <p:sp>
          <p:nvSpPr>
            <p:cNvPr id="438" name="Google Shape;438;p37"/>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7"/>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l="-43549" t="-15000" r="-43749" b="-1499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7"/>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7"/>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37"/>
          <p:cNvGrpSpPr/>
          <p:nvPr/>
        </p:nvGrpSpPr>
        <p:grpSpPr>
          <a:xfrm>
            <a:off x="11921163" y="1299575"/>
            <a:ext cx="4516075" cy="5245321"/>
            <a:chOff x="0" y="0"/>
            <a:chExt cx="5466080" cy="6348730"/>
          </a:xfrm>
        </p:grpSpPr>
        <p:sp>
          <p:nvSpPr>
            <p:cNvPr id="443" name="Google Shape;443;p37"/>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7"/>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l="-22040" r="-2205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7"/>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37"/>
          <p:cNvGrpSpPr/>
          <p:nvPr/>
        </p:nvGrpSpPr>
        <p:grpSpPr>
          <a:xfrm>
            <a:off x="4803782" y="5041675"/>
            <a:ext cx="4516075" cy="5245321"/>
            <a:chOff x="0" y="0"/>
            <a:chExt cx="5466080" cy="6348730"/>
          </a:xfrm>
        </p:grpSpPr>
        <p:sp>
          <p:nvSpPr>
            <p:cNvPr id="448" name="Google Shape;448;p37"/>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7"/>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l="-22129" r="-2212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7"/>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7"/>
          <p:cNvGrpSpPr/>
          <p:nvPr/>
        </p:nvGrpSpPr>
        <p:grpSpPr>
          <a:xfrm>
            <a:off x="9810732" y="4987213"/>
            <a:ext cx="4512925" cy="5354248"/>
            <a:chOff x="0" y="0"/>
            <a:chExt cx="5462267" cy="6480571"/>
          </a:xfrm>
        </p:grpSpPr>
        <p:sp>
          <p:nvSpPr>
            <p:cNvPr id="453" name="Google Shape;453;p37"/>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7"/>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l="-22129" r="-2212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7"/>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7"/>
            <p:cNvSpPr/>
            <p:nvPr/>
          </p:nvSpPr>
          <p:spPr>
            <a:xfrm>
              <a:off x="3807" y="135651"/>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7" name="Google Shape;457;p37" title="Spotslyvania County Public Schools_Horizontal_Full Color.png"/>
          <p:cNvPicPr preferRelativeResize="0"/>
          <p:nvPr/>
        </p:nvPicPr>
        <p:blipFill rotWithShape="1">
          <a:blip r:embed="rId8">
            <a:alphaModFix/>
          </a:blip>
          <a:srcRect/>
          <a:stretch/>
        </p:blipFill>
        <p:spPr>
          <a:xfrm>
            <a:off x="6806813" y="996181"/>
            <a:ext cx="4512927" cy="12185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8" title="SCPS_Slides_2.png"/>
          <p:cNvPicPr preferRelativeResize="0"/>
          <p:nvPr/>
        </p:nvPicPr>
        <p:blipFill rotWithShape="1">
          <a:blip r:embed="rId3">
            <a:alphaModFix/>
          </a:blip>
          <a:srcRect/>
          <a:stretch/>
        </p:blipFill>
        <p:spPr>
          <a:xfrm>
            <a:off x="0" y="104450"/>
            <a:ext cx="18288000" cy="10287000"/>
          </a:xfrm>
          <a:prstGeom prst="rect">
            <a:avLst/>
          </a:prstGeom>
          <a:noFill/>
          <a:ln>
            <a:noFill/>
          </a:ln>
        </p:spPr>
      </p:pic>
      <p:pic>
        <p:nvPicPr>
          <p:cNvPr id="463" name="Google Shape;463;p38" title="Spotslyvania County Public Schools_Stacked_Full Color.png"/>
          <p:cNvPicPr preferRelativeResize="0"/>
          <p:nvPr/>
        </p:nvPicPr>
        <p:blipFill rotWithShape="1">
          <a:blip r:embed="rId4">
            <a:alphaModFix/>
          </a:blip>
          <a:srcRect/>
          <a:stretch/>
        </p:blipFill>
        <p:spPr>
          <a:xfrm>
            <a:off x="16457246" y="8293449"/>
            <a:ext cx="1453500" cy="1790248"/>
          </a:xfrm>
          <a:prstGeom prst="rect">
            <a:avLst/>
          </a:prstGeom>
          <a:noFill/>
          <a:ln>
            <a:noFill/>
          </a:ln>
        </p:spPr>
      </p:pic>
      <p:sp>
        <p:nvSpPr>
          <p:cNvPr id="464" name="Google Shape;464;p38"/>
          <p:cNvSpPr txBox="1"/>
          <p:nvPr/>
        </p:nvSpPr>
        <p:spPr>
          <a:xfrm>
            <a:off x="4572000" y="1520400"/>
            <a:ext cx="8764200" cy="19086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10000"/>
              <a:buFont typeface="Arial"/>
              <a:buNone/>
            </a:pPr>
            <a:r>
              <a:rPr lang="en-US" sz="10000" b="1" i="0" u="none" strike="noStrike" cap="none">
                <a:solidFill>
                  <a:srgbClr val="1C355E"/>
                </a:solidFill>
                <a:latin typeface="Helvetica Neue"/>
                <a:ea typeface="Helvetica Neue"/>
                <a:cs typeface="Helvetica Neue"/>
                <a:sym typeface="Helvetica Neue"/>
              </a:rPr>
              <a:t>THANK</a:t>
            </a:r>
            <a:r>
              <a:rPr lang="en-US" sz="10000" b="1" i="0" u="none" strike="noStrike" cap="none">
                <a:solidFill>
                  <a:schemeClr val="lt1"/>
                </a:solidFill>
                <a:latin typeface="Helvetica Neue"/>
                <a:ea typeface="Helvetica Neue"/>
                <a:cs typeface="Helvetica Neue"/>
                <a:sym typeface="Helvetica Neue"/>
              </a:rPr>
              <a:t> </a:t>
            </a:r>
            <a:r>
              <a:rPr lang="en-US" sz="10000" b="1" i="0" u="none" strike="noStrike" cap="none">
                <a:solidFill>
                  <a:srgbClr val="F88D2A"/>
                </a:solidFill>
                <a:latin typeface="Helvetica Neue"/>
                <a:ea typeface="Helvetica Neue"/>
                <a:cs typeface="Helvetica Neue"/>
                <a:sym typeface="Helvetica Neue"/>
              </a:rPr>
              <a:t>YOU</a:t>
            </a:r>
            <a:endParaRPr sz="10000" b="1" i="0" u="none" strike="noStrike" cap="none">
              <a:solidFill>
                <a:srgbClr val="F88D2A"/>
              </a:solidFill>
              <a:latin typeface="Helvetica Neue"/>
              <a:ea typeface="Helvetica Neue"/>
              <a:cs typeface="Helvetica Neue"/>
              <a:sym typeface="Helvetica Neue"/>
            </a:endParaRPr>
          </a:p>
        </p:txBody>
      </p:sp>
      <p:pic>
        <p:nvPicPr>
          <p:cNvPr id="465" name="Google Shape;465;p38" title="IMG_1204.jpg"/>
          <p:cNvPicPr preferRelativeResize="0"/>
          <p:nvPr/>
        </p:nvPicPr>
        <p:blipFill>
          <a:blip r:embed="rId5">
            <a:alphaModFix/>
          </a:blip>
          <a:stretch>
            <a:fillRect/>
          </a:stretch>
        </p:blipFill>
        <p:spPr>
          <a:xfrm>
            <a:off x="1229825" y="5160200"/>
            <a:ext cx="4811399" cy="4601946"/>
          </a:xfrm>
          <a:prstGeom prst="rect">
            <a:avLst/>
          </a:prstGeom>
          <a:noFill/>
          <a:ln>
            <a:noFill/>
          </a:ln>
        </p:spPr>
      </p:pic>
      <p:sp>
        <p:nvSpPr>
          <p:cNvPr id="466" name="Google Shape;466;p38"/>
          <p:cNvSpPr txBox="1"/>
          <p:nvPr/>
        </p:nvSpPr>
        <p:spPr>
          <a:xfrm>
            <a:off x="1086950" y="3796500"/>
            <a:ext cx="48114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a:solidFill>
                  <a:srgbClr val="1C355E"/>
                </a:solidFill>
                <a:latin typeface="Bubblegum Sans"/>
                <a:ea typeface="Bubblegum Sans"/>
                <a:cs typeface="Bubblegum Sans"/>
                <a:sym typeface="Bubblegum Sans"/>
              </a:rPr>
              <a:t>Emily Hall</a:t>
            </a:r>
            <a:endParaRPr sz="6000">
              <a:solidFill>
                <a:srgbClr val="1C355E"/>
              </a:solidFill>
              <a:latin typeface="Bubblegum Sans"/>
              <a:ea typeface="Bubblegum Sans"/>
              <a:cs typeface="Bubblegum Sans"/>
              <a:sym typeface="Bubblegum Sans"/>
            </a:endParaRPr>
          </a:p>
          <a:p>
            <a:pPr marL="0" lvl="0" indent="0" algn="l" rtl="0">
              <a:spcBef>
                <a:spcPts val="0"/>
              </a:spcBef>
              <a:spcAft>
                <a:spcPts val="0"/>
              </a:spcAft>
              <a:buNone/>
            </a:pPr>
            <a:endParaRPr sz="3200">
              <a:solidFill>
                <a:srgbClr val="1C355E"/>
              </a:solidFill>
              <a:latin typeface="Bubblegum Sans"/>
              <a:ea typeface="Bubblegum Sans"/>
              <a:cs typeface="Bubblegum Sans"/>
              <a:sym typeface="Bubblegum Sans"/>
            </a:endParaRPr>
          </a:p>
        </p:txBody>
      </p:sp>
      <p:sp>
        <p:nvSpPr>
          <p:cNvPr id="467" name="Google Shape;467;p38"/>
          <p:cNvSpPr txBox="1"/>
          <p:nvPr/>
        </p:nvSpPr>
        <p:spPr>
          <a:xfrm>
            <a:off x="10060650" y="3796500"/>
            <a:ext cx="63966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rgbClr val="1C355E"/>
                </a:solidFill>
                <a:latin typeface="Bubblegum Sans"/>
                <a:ea typeface="Bubblegum Sans"/>
                <a:cs typeface="Bubblegum Sans"/>
                <a:sym typeface="Bubblegum Sans"/>
              </a:rPr>
              <a:t>Sue Venable-Shelton</a:t>
            </a:r>
            <a:endParaRPr sz="6000">
              <a:solidFill>
                <a:srgbClr val="1C355E"/>
              </a:solidFill>
              <a:latin typeface="Bubblegum Sans"/>
              <a:ea typeface="Bubblegum Sans"/>
              <a:cs typeface="Bubblegum Sans"/>
              <a:sym typeface="Bubblegum Sans"/>
            </a:endParaRPr>
          </a:p>
          <a:p>
            <a:pPr marL="0" lvl="0" indent="0" algn="l" rtl="0">
              <a:spcBef>
                <a:spcPts val="0"/>
              </a:spcBef>
              <a:spcAft>
                <a:spcPts val="0"/>
              </a:spcAft>
              <a:buNone/>
            </a:pPr>
            <a:endParaRPr sz="3200">
              <a:solidFill>
                <a:srgbClr val="1C355E"/>
              </a:solidFill>
              <a:latin typeface="Bubblegum Sans"/>
              <a:ea typeface="Bubblegum Sans"/>
              <a:cs typeface="Bubblegum Sans"/>
              <a:sym typeface="Bubblegum Sans"/>
            </a:endParaRPr>
          </a:p>
        </p:txBody>
      </p:sp>
      <p:pic>
        <p:nvPicPr>
          <p:cNvPr id="468" name="Google Shape;468;p38" title="1000048966.jpg"/>
          <p:cNvPicPr preferRelativeResize="0"/>
          <p:nvPr/>
        </p:nvPicPr>
        <p:blipFill>
          <a:blip r:embed="rId6">
            <a:alphaModFix/>
          </a:blip>
          <a:stretch>
            <a:fillRect/>
          </a:stretch>
        </p:blipFill>
        <p:spPr>
          <a:xfrm>
            <a:off x="10278374" y="5160200"/>
            <a:ext cx="5350800" cy="4613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44" name="Google Shape;144;p27" title="Spotslyvania County Public Schools_Horizontal_Full Color.png"/>
          <p:cNvPicPr preferRelativeResize="0"/>
          <p:nvPr/>
        </p:nvPicPr>
        <p:blipFill rotWithShape="1">
          <a:blip r:embed="rId4">
            <a:alphaModFix/>
          </a:blip>
          <a:srcRect/>
          <a:stretch/>
        </p:blipFill>
        <p:spPr>
          <a:xfrm>
            <a:off x="3838300" y="8718451"/>
            <a:ext cx="4319124" cy="1166224"/>
          </a:xfrm>
          <a:prstGeom prst="rect">
            <a:avLst/>
          </a:prstGeom>
          <a:noFill/>
          <a:ln>
            <a:noFill/>
          </a:ln>
        </p:spPr>
      </p:pic>
      <p:sp>
        <p:nvSpPr>
          <p:cNvPr id="145" name="Google Shape;145;p27"/>
          <p:cNvSpPr txBox="1"/>
          <p:nvPr/>
        </p:nvSpPr>
        <p:spPr>
          <a:xfrm>
            <a:off x="482000" y="3136800"/>
            <a:ext cx="4737900" cy="9234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3600" b="1">
                <a:solidFill>
                  <a:srgbClr val="1C355E"/>
                </a:solidFill>
                <a:latin typeface="Helvetica Neue"/>
                <a:ea typeface="Helvetica Neue"/>
                <a:cs typeface="Helvetica Neue"/>
                <a:sym typeface="Helvetica Neue"/>
              </a:rPr>
              <a:t>Emily Hall</a:t>
            </a:r>
            <a:endParaRPr sz="3600" b="1" i="0" u="none" strike="noStrike" cap="none">
              <a:solidFill>
                <a:srgbClr val="1C355E"/>
              </a:solidFill>
              <a:latin typeface="Helvetica Neue"/>
              <a:ea typeface="Helvetica Neue"/>
              <a:cs typeface="Helvetica Neue"/>
              <a:sym typeface="Helvetica Neue"/>
            </a:endParaRPr>
          </a:p>
        </p:txBody>
      </p:sp>
      <p:sp>
        <p:nvSpPr>
          <p:cNvPr id="146" name="Google Shape;146;p27"/>
          <p:cNvSpPr txBox="1"/>
          <p:nvPr/>
        </p:nvSpPr>
        <p:spPr>
          <a:xfrm>
            <a:off x="482000" y="4060200"/>
            <a:ext cx="4890600" cy="12930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8400"/>
              <a:buFont typeface="Arial"/>
              <a:buNone/>
            </a:pPr>
            <a:r>
              <a:rPr lang="en-US" sz="3000" b="1">
                <a:solidFill>
                  <a:srgbClr val="F88D2A"/>
                </a:solidFill>
                <a:latin typeface="Helvetica Neue"/>
                <a:ea typeface="Helvetica Neue"/>
                <a:cs typeface="Helvetica Neue"/>
                <a:sym typeface="Helvetica Neue"/>
              </a:rPr>
              <a:t>Work-Based Learning Coordinator</a:t>
            </a:r>
            <a:endParaRPr sz="3000" b="1" i="0" u="none" strike="noStrike" cap="none">
              <a:solidFill>
                <a:srgbClr val="F88D2A"/>
              </a:solidFill>
              <a:latin typeface="Helvetica Neue"/>
              <a:ea typeface="Helvetica Neue"/>
              <a:cs typeface="Helvetica Neue"/>
              <a:sym typeface="Helvetica Neue"/>
            </a:endParaRPr>
          </a:p>
        </p:txBody>
      </p:sp>
      <p:sp>
        <p:nvSpPr>
          <p:cNvPr id="147" name="Google Shape;147;p27"/>
          <p:cNvSpPr txBox="1"/>
          <p:nvPr/>
        </p:nvSpPr>
        <p:spPr>
          <a:xfrm>
            <a:off x="10805975" y="3136800"/>
            <a:ext cx="8803800" cy="9234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3600" b="1">
                <a:solidFill>
                  <a:srgbClr val="1C355E"/>
                </a:solidFill>
                <a:latin typeface="Helvetica Neue"/>
                <a:ea typeface="Helvetica Neue"/>
                <a:cs typeface="Helvetica Neue"/>
                <a:sym typeface="Helvetica Neue"/>
              </a:rPr>
              <a:t>Sue Venable-Shelton</a:t>
            </a:r>
            <a:endParaRPr sz="3600" b="1" i="0" u="none" strike="noStrike" cap="none">
              <a:solidFill>
                <a:srgbClr val="1C355E"/>
              </a:solidFill>
              <a:latin typeface="Helvetica Neue"/>
              <a:ea typeface="Helvetica Neue"/>
              <a:cs typeface="Helvetica Neue"/>
              <a:sym typeface="Helvetica Neue"/>
            </a:endParaRPr>
          </a:p>
        </p:txBody>
      </p:sp>
      <p:sp>
        <p:nvSpPr>
          <p:cNvPr id="148" name="Google Shape;148;p27"/>
          <p:cNvSpPr txBox="1"/>
          <p:nvPr/>
        </p:nvSpPr>
        <p:spPr>
          <a:xfrm>
            <a:off x="12274925" y="4060200"/>
            <a:ext cx="5865900" cy="12930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8400"/>
              <a:buFont typeface="Arial"/>
              <a:buNone/>
            </a:pPr>
            <a:r>
              <a:rPr lang="en-US" sz="3000" b="1">
                <a:solidFill>
                  <a:srgbClr val="F88D2A"/>
                </a:solidFill>
                <a:latin typeface="Helvetica Neue"/>
                <a:ea typeface="Helvetica Neue"/>
                <a:cs typeface="Helvetica Neue"/>
                <a:sym typeface="Helvetica Neue"/>
              </a:rPr>
              <a:t>Director of Career and Technical Education</a:t>
            </a:r>
            <a:endParaRPr sz="3000" b="1" i="0" u="none" strike="noStrike" cap="none">
              <a:solidFill>
                <a:srgbClr val="F88D2A"/>
              </a:solidFill>
              <a:latin typeface="Helvetica Neue"/>
              <a:ea typeface="Helvetica Neue"/>
              <a:cs typeface="Helvetica Neue"/>
              <a:sym typeface="Helvetica Neue"/>
            </a:endParaRPr>
          </a:p>
        </p:txBody>
      </p:sp>
      <p:pic>
        <p:nvPicPr>
          <p:cNvPr id="149" name="Google Shape;149;p27" title="7062452179382703706.jpg"/>
          <p:cNvPicPr preferRelativeResize="0"/>
          <p:nvPr/>
        </p:nvPicPr>
        <p:blipFill>
          <a:blip r:embed="rId5">
            <a:alphaModFix/>
          </a:blip>
          <a:stretch>
            <a:fillRect/>
          </a:stretch>
        </p:blipFill>
        <p:spPr>
          <a:xfrm>
            <a:off x="5881926" y="233425"/>
            <a:ext cx="6101650" cy="82682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8" title="SCPS_Slides_2.png"/>
          <p:cNvPicPr preferRelativeResize="0"/>
          <p:nvPr/>
        </p:nvPicPr>
        <p:blipFill rotWithShape="1">
          <a:blip r:embed="rId3">
            <a:alphaModFix/>
          </a:blip>
          <a:srcRect/>
          <a:stretch/>
        </p:blipFill>
        <p:spPr>
          <a:xfrm>
            <a:off x="0" y="104450"/>
            <a:ext cx="18288000" cy="10287000"/>
          </a:xfrm>
          <a:prstGeom prst="rect">
            <a:avLst/>
          </a:prstGeom>
          <a:noFill/>
          <a:ln>
            <a:noFill/>
          </a:ln>
        </p:spPr>
      </p:pic>
      <p:sp>
        <p:nvSpPr>
          <p:cNvPr id="155" name="Google Shape;155;p28"/>
          <p:cNvSpPr txBox="1"/>
          <p:nvPr/>
        </p:nvSpPr>
        <p:spPr>
          <a:xfrm>
            <a:off x="8091025" y="1033150"/>
            <a:ext cx="8514300" cy="11082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p:txBody>
      </p:sp>
      <p:pic>
        <p:nvPicPr>
          <p:cNvPr id="156" name="Google Shape;156;p28" title="Virginia in Brand Colors.png"/>
          <p:cNvPicPr preferRelativeResize="0"/>
          <p:nvPr/>
        </p:nvPicPr>
        <p:blipFill>
          <a:blip r:embed="rId4">
            <a:alphaModFix/>
          </a:blip>
          <a:stretch>
            <a:fillRect/>
          </a:stretch>
        </p:blipFill>
        <p:spPr>
          <a:xfrm>
            <a:off x="4431050" y="3429000"/>
            <a:ext cx="10023625" cy="6682424"/>
          </a:xfrm>
          <a:prstGeom prst="rect">
            <a:avLst/>
          </a:prstGeom>
          <a:noFill/>
          <a:ln>
            <a:noFill/>
          </a:ln>
        </p:spPr>
      </p:pic>
      <p:pic>
        <p:nvPicPr>
          <p:cNvPr id="157" name="Google Shape;157;p28" title="Spotslyvania County Public Schools_Horizontal_Full Color (1) (2).png"/>
          <p:cNvPicPr preferRelativeResize="0"/>
          <p:nvPr/>
        </p:nvPicPr>
        <p:blipFill>
          <a:blip r:embed="rId5">
            <a:alphaModFix/>
          </a:blip>
          <a:stretch>
            <a:fillRect/>
          </a:stretch>
        </p:blipFill>
        <p:spPr>
          <a:xfrm>
            <a:off x="5692450" y="1637595"/>
            <a:ext cx="7095173" cy="1915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p>
            <a:pPr marL="0" lvl="0" indent="0" algn="l" rtl="0">
              <a:lnSpc>
                <a:spcPct val="100000"/>
              </a:lnSpc>
              <a:spcBef>
                <a:spcPts val="0"/>
              </a:spcBef>
              <a:spcAft>
                <a:spcPts val="0"/>
              </a:spcAft>
              <a:buSzPts val="6200"/>
              <a:buNone/>
            </a:pPr>
            <a:endParaRPr/>
          </a:p>
        </p:txBody>
      </p:sp>
      <p:sp>
        <p:nvSpPr>
          <p:cNvPr id="163" name="Google Shape;163;p29"/>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p>
            <a:pPr marL="0" lvl="0" indent="0" algn="l" rtl="0">
              <a:lnSpc>
                <a:spcPct val="115000"/>
              </a:lnSpc>
              <a:spcBef>
                <a:spcPts val="0"/>
              </a:spcBef>
              <a:spcAft>
                <a:spcPts val="2400"/>
              </a:spcAft>
              <a:buSzPts val="3600"/>
              <a:buNone/>
            </a:pPr>
            <a:endParaRPr/>
          </a:p>
        </p:txBody>
      </p:sp>
      <p:pic>
        <p:nvPicPr>
          <p:cNvPr id="164" name="Google Shape;164;p29"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65" name="Google Shape;165;p29" title="Spotslyvania County Public Schools_Stacked_Full Color.png"/>
          <p:cNvPicPr preferRelativeResize="0"/>
          <p:nvPr/>
        </p:nvPicPr>
        <p:blipFill rotWithShape="1">
          <a:blip r:embed="rId4">
            <a:alphaModFix/>
          </a:blip>
          <a:srcRect/>
          <a:stretch/>
        </p:blipFill>
        <p:spPr>
          <a:xfrm>
            <a:off x="15795764" y="7327350"/>
            <a:ext cx="2189288" cy="2696497"/>
          </a:xfrm>
          <a:prstGeom prst="rect">
            <a:avLst/>
          </a:prstGeom>
          <a:noFill/>
          <a:ln>
            <a:noFill/>
          </a:ln>
        </p:spPr>
      </p:pic>
      <p:pic>
        <p:nvPicPr>
          <p:cNvPr id="166" name="Google Shape;166;p29" title="WBL 2025-26 (27).png"/>
          <p:cNvPicPr preferRelativeResize="0"/>
          <p:nvPr/>
        </p:nvPicPr>
        <p:blipFill>
          <a:blip r:embed="rId5">
            <a:alphaModFix/>
          </a:blip>
          <a:stretch>
            <a:fillRect/>
          </a:stretch>
        </p:blipFill>
        <p:spPr>
          <a:xfrm>
            <a:off x="2686263" y="226675"/>
            <a:ext cx="12915479" cy="9982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0"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72" name="Google Shape;172;p30" title="Spotslyvania County Public Schools_Stacked_Full Color.png"/>
          <p:cNvPicPr preferRelativeResize="0"/>
          <p:nvPr/>
        </p:nvPicPr>
        <p:blipFill rotWithShape="1">
          <a:blip r:embed="rId4">
            <a:alphaModFix/>
          </a:blip>
          <a:srcRect/>
          <a:stretch/>
        </p:blipFill>
        <p:spPr>
          <a:xfrm>
            <a:off x="17121245" y="8849924"/>
            <a:ext cx="1166751" cy="1437074"/>
          </a:xfrm>
          <a:prstGeom prst="rect">
            <a:avLst/>
          </a:prstGeom>
          <a:noFill/>
          <a:ln>
            <a:noFill/>
          </a:ln>
        </p:spPr>
      </p:pic>
      <p:sp>
        <p:nvSpPr>
          <p:cNvPr id="173" name="Google Shape;173;p30"/>
          <p:cNvSpPr txBox="1"/>
          <p:nvPr/>
        </p:nvSpPr>
        <p:spPr>
          <a:xfrm>
            <a:off x="6686025" y="1030078"/>
            <a:ext cx="9837300" cy="1354800"/>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8802" i="0" u="none" strike="noStrike" cap="none">
                <a:solidFill>
                  <a:srgbClr val="1C355E"/>
                </a:solidFill>
                <a:latin typeface="Alfa Slab One"/>
                <a:ea typeface="Alfa Slab One"/>
                <a:cs typeface="Alfa Slab One"/>
                <a:sym typeface="Alfa Slab One"/>
              </a:rPr>
              <a:t>EXPLORE</a:t>
            </a:r>
            <a:endParaRPr>
              <a:solidFill>
                <a:srgbClr val="1C355E"/>
              </a:solidFill>
              <a:latin typeface="Alfa Slab One"/>
              <a:ea typeface="Alfa Slab One"/>
              <a:cs typeface="Alfa Slab One"/>
              <a:sym typeface="Alfa Slab One"/>
            </a:endParaRPr>
          </a:p>
        </p:txBody>
      </p:sp>
      <p:sp>
        <p:nvSpPr>
          <p:cNvPr id="174" name="Google Shape;174;p30"/>
          <p:cNvSpPr txBox="1"/>
          <p:nvPr/>
        </p:nvSpPr>
        <p:spPr>
          <a:xfrm>
            <a:off x="8851085" y="2216188"/>
            <a:ext cx="5671200" cy="436500"/>
          </a:xfrm>
          <a:prstGeom prst="rect">
            <a:avLst/>
          </a:prstGeom>
          <a:noFill/>
          <a:ln>
            <a:noFill/>
          </a:ln>
        </p:spPr>
        <p:txBody>
          <a:bodyPr spcFirstLastPara="1" wrap="square" lIns="0" tIns="0" rIns="0" bIns="0" anchor="t" anchorCtr="0">
            <a:spAutoFit/>
          </a:bodyPr>
          <a:lstStyle/>
          <a:p>
            <a:pPr marL="0" marR="0" lvl="0" indent="0" algn="ctr" rtl="0">
              <a:lnSpc>
                <a:spcPct val="90003"/>
              </a:lnSpc>
              <a:spcBef>
                <a:spcPts val="0"/>
              </a:spcBef>
              <a:spcAft>
                <a:spcPts val="0"/>
              </a:spcAft>
              <a:buNone/>
            </a:pPr>
            <a:r>
              <a:rPr lang="en-US" sz="3151" i="0" u="none" strike="noStrike" cap="none">
                <a:solidFill>
                  <a:srgbClr val="000000"/>
                </a:solidFill>
                <a:latin typeface="Bubblegum Sans"/>
                <a:ea typeface="Bubblegum Sans"/>
                <a:cs typeface="Bubblegum Sans"/>
                <a:sym typeface="Bubblegum Sans"/>
              </a:rPr>
              <a:t>Kindergarten - Fifth Grade</a:t>
            </a:r>
            <a:endParaRPr>
              <a:latin typeface="Bubblegum Sans"/>
              <a:ea typeface="Bubblegum Sans"/>
              <a:cs typeface="Bubblegum Sans"/>
              <a:sym typeface="Bubblegum Sans"/>
            </a:endParaRPr>
          </a:p>
        </p:txBody>
      </p:sp>
      <p:sp>
        <p:nvSpPr>
          <p:cNvPr id="175" name="Google Shape;175;p30"/>
          <p:cNvSpPr txBox="1"/>
          <p:nvPr/>
        </p:nvSpPr>
        <p:spPr>
          <a:xfrm>
            <a:off x="1140896" y="7886829"/>
            <a:ext cx="4322700" cy="1083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20" b="1" i="0" u="none" strike="noStrike" cap="none">
                <a:solidFill>
                  <a:srgbClr val="F88D2A"/>
                </a:solidFill>
                <a:latin typeface="Arial"/>
                <a:ea typeface="Arial"/>
                <a:cs typeface="Arial"/>
                <a:sym typeface="Arial"/>
              </a:rPr>
              <a:t> </a:t>
            </a:r>
            <a:r>
              <a:rPr lang="en-US" sz="3520" b="1" i="0" u="none" strike="noStrike" cap="none">
                <a:solidFill>
                  <a:srgbClr val="F88D2A"/>
                </a:solidFill>
                <a:latin typeface="Bubblegum Sans"/>
                <a:ea typeface="Bubblegum Sans"/>
                <a:cs typeface="Bubblegum Sans"/>
                <a:sym typeface="Bubblegum Sans"/>
              </a:rPr>
              <a:t>Elementary </a:t>
            </a:r>
            <a:endParaRPr>
              <a:solidFill>
                <a:srgbClr val="F88D2A"/>
              </a:solidFill>
              <a:latin typeface="Bubblegum Sans"/>
              <a:ea typeface="Bubblegum Sans"/>
              <a:cs typeface="Bubblegum Sans"/>
              <a:sym typeface="Bubblegum Sans"/>
            </a:endParaRPr>
          </a:p>
          <a:p>
            <a:pPr marL="0" marR="0" lvl="0" indent="0" algn="ctr" rtl="0">
              <a:lnSpc>
                <a:spcPct val="100000"/>
              </a:lnSpc>
              <a:spcBef>
                <a:spcPts val="0"/>
              </a:spcBef>
              <a:spcAft>
                <a:spcPts val="0"/>
              </a:spcAft>
              <a:buNone/>
            </a:pPr>
            <a:r>
              <a:rPr lang="en-US" sz="3520" b="1" i="0" u="none" strike="noStrike" cap="none">
                <a:solidFill>
                  <a:srgbClr val="F88D2A"/>
                </a:solidFill>
                <a:latin typeface="Bubblegum Sans"/>
                <a:ea typeface="Bubblegum Sans"/>
                <a:cs typeface="Bubblegum Sans"/>
                <a:sym typeface="Bubblegum Sans"/>
              </a:rPr>
              <a:t>Career Fairs</a:t>
            </a:r>
            <a:endParaRPr>
              <a:solidFill>
                <a:srgbClr val="F88D2A"/>
              </a:solidFill>
              <a:latin typeface="Bubblegum Sans"/>
              <a:ea typeface="Bubblegum Sans"/>
              <a:cs typeface="Bubblegum Sans"/>
              <a:sym typeface="Bubblegum Sans"/>
            </a:endParaRPr>
          </a:p>
        </p:txBody>
      </p:sp>
      <p:grpSp>
        <p:nvGrpSpPr>
          <p:cNvPr id="176" name="Google Shape;176;p30"/>
          <p:cNvGrpSpPr/>
          <p:nvPr/>
        </p:nvGrpSpPr>
        <p:grpSpPr>
          <a:xfrm>
            <a:off x="6431419" y="3274972"/>
            <a:ext cx="4903620" cy="5695446"/>
            <a:chOff x="0" y="0"/>
            <a:chExt cx="5466080" cy="6348730"/>
          </a:xfrm>
        </p:grpSpPr>
        <p:sp>
          <p:nvSpPr>
            <p:cNvPr id="177" name="Google Shape;177;p30"/>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0"/>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l="-20590" r="-2059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30"/>
          <p:cNvSpPr txBox="1"/>
          <p:nvPr/>
        </p:nvSpPr>
        <p:spPr>
          <a:xfrm>
            <a:off x="5443464" y="8001457"/>
            <a:ext cx="6978900" cy="9753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3520" b="1" i="0" u="none" strike="noStrike" cap="none" dirty="0">
                <a:solidFill>
                  <a:srgbClr val="F88D2A"/>
                </a:solidFill>
                <a:latin typeface="Bubblegum Sans"/>
                <a:ea typeface="Bubblegum Sans"/>
                <a:cs typeface="Bubblegum Sans"/>
                <a:sym typeface="Bubblegum Sans"/>
              </a:rPr>
              <a:t>Counselor </a:t>
            </a:r>
            <a:endParaRPr dirty="0">
              <a:solidFill>
                <a:srgbClr val="F88D2A"/>
              </a:solidFill>
              <a:latin typeface="Bubblegum Sans"/>
              <a:ea typeface="Bubblegum Sans"/>
              <a:cs typeface="Bubblegum Sans"/>
              <a:sym typeface="Bubblegum Sans"/>
            </a:endParaRPr>
          </a:p>
          <a:p>
            <a:pPr marL="0" marR="0" lvl="0" indent="0" algn="ctr" rtl="0">
              <a:lnSpc>
                <a:spcPct val="90000"/>
              </a:lnSpc>
              <a:spcBef>
                <a:spcPts val="0"/>
              </a:spcBef>
              <a:spcAft>
                <a:spcPts val="0"/>
              </a:spcAft>
              <a:buNone/>
            </a:pPr>
            <a:r>
              <a:rPr lang="en-US" sz="3520" b="1" i="0" u="none" strike="noStrike" cap="none" dirty="0" err="1">
                <a:solidFill>
                  <a:srgbClr val="F88D2A"/>
                </a:solidFill>
                <a:latin typeface="Bubblegum Sans"/>
                <a:ea typeface="Bubblegum Sans"/>
                <a:cs typeface="Bubblegum Sans"/>
                <a:sym typeface="Bubblegum Sans"/>
              </a:rPr>
              <a:t>Xello</a:t>
            </a:r>
            <a:r>
              <a:rPr lang="en-US" sz="3520" b="1" i="0" u="none" strike="noStrike" cap="none" dirty="0">
                <a:solidFill>
                  <a:srgbClr val="F88D2A"/>
                </a:solidFill>
                <a:latin typeface="Bubblegum Sans"/>
                <a:ea typeface="Bubblegum Sans"/>
                <a:cs typeface="Bubblegum Sans"/>
                <a:sym typeface="Bubblegum Sans"/>
              </a:rPr>
              <a:t> Lessons </a:t>
            </a:r>
            <a:endParaRPr dirty="0">
              <a:solidFill>
                <a:srgbClr val="F88D2A"/>
              </a:solidFill>
              <a:latin typeface="Bubblegum Sans"/>
              <a:ea typeface="Bubblegum Sans"/>
              <a:cs typeface="Bubblegum Sans"/>
              <a:sym typeface="Bubblegum Sans"/>
            </a:endParaRPr>
          </a:p>
        </p:txBody>
      </p:sp>
      <p:sp>
        <p:nvSpPr>
          <p:cNvPr id="182" name="Google Shape;182;p30"/>
          <p:cNvSpPr/>
          <p:nvPr/>
        </p:nvSpPr>
        <p:spPr>
          <a:xfrm>
            <a:off x="11966216" y="3274972"/>
            <a:ext cx="4880839" cy="5697985"/>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a:off x="12188383" y="3539294"/>
            <a:ext cx="4388326" cy="4212793"/>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t="-14369" b="-7290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0"/>
          <p:cNvSpPr txBox="1"/>
          <p:nvPr/>
        </p:nvSpPr>
        <p:spPr>
          <a:xfrm>
            <a:off x="12188375" y="8184875"/>
            <a:ext cx="4630800" cy="487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3520" b="1">
                <a:solidFill>
                  <a:srgbClr val="F88D2A"/>
                </a:solidFill>
                <a:latin typeface="Bubblegum Sans"/>
                <a:ea typeface="Bubblegum Sans"/>
                <a:cs typeface="Bubblegum Sans"/>
                <a:sym typeface="Bubblegum Sans"/>
              </a:rPr>
              <a:t>Pack your Path</a:t>
            </a:r>
            <a:endParaRPr>
              <a:solidFill>
                <a:srgbClr val="F88D2A"/>
              </a:solidFill>
              <a:latin typeface="Bubblegum Sans"/>
              <a:ea typeface="Bubblegum Sans"/>
              <a:cs typeface="Bubblegum Sans"/>
              <a:sym typeface="Bubblegum Sans"/>
            </a:endParaRPr>
          </a:p>
        </p:txBody>
      </p:sp>
      <p:grpSp>
        <p:nvGrpSpPr>
          <p:cNvPr id="185" name="Google Shape;185;p30"/>
          <p:cNvGrpSpPr/>
          <p:nvPr/>
        </p:nvGrpSpPr>
        <p:grpSpPr>
          <a:xfrm>
            <a:off x="820303" y="3221267"/>
            <a:ext cx="4995997" cy="5802739"/>
            <a:chOff x="0" y="0"/>
            <a:chExt cx="5466080" cy="6348730"/>
          </a:xfrm>
        </p:grpSpPr>
        <p:sp>
          <p:nvSpPr>
            <p:cNvPr id="186" name="Google Shape;186;p30"/>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0"/>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l="-14549" r="-1454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0"/>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0"/>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30"/>
          <p:cNvSpPr txBox="1"/>
          <p:nvPr/>
        </p:nvSpPr>
        <p:spPr>
          <a:xfrm>
            <a:off x="1009685" y="7912103"/>
            <a:ext cx="4322700" cy="10833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520" b="1" i="0" u="none" strike="noStrike" cap="none" dirty="0">
                <a:solidFill>
                  <a:srgbClr val="F88D2A"/>
                </a:solidFill>
                <a:latin typeface="Bubblegum Sans" panose="020B0604020202020204" charset="0"/>
                <a:sym typeface="Arial"/>
              </a:rPr>
              <a:t> Elementary </a:t>
            </a:r>
            <a:endParaRPr dirty="0">
              <a:solidFill>
                <a:srgbClr val="F88D2A"/>
              </a:solidFill>
              <a:latin typeface="Bubblegum Sans" panose="020B0604020202020204" charset="0"/>
            </a:endParaRPr>
          </a:p>
          <a:p>
            <a:pPr marL="0" marR="0" lvl="0" indent="0" algn="ctr" rtl="0">
              <a:spcBef>
                <a:spcPts val="0"/>
              </a:spcBef>
              <a:spcAft>
                <a:spcPts val="0"/>
              </a:spcAft>
              <a:buNone/>
            </a:pPr>
            <a:r>
              <a:rPr lang="en-US" sz="3520" b="1" i="0" u="none" strike="noStrike" cap="none" dirty="0">
                <a:solidFill>
                  <a:srgbClr val="F88D2A"/>
                </a:solidFill>
                <a:latin typeface="Bubblegum Sans" panose="020B0604020202020204" charset="0"/>
                <a:sym typeface="Arial"/>
              </a:rPr>
              <a:t>Career Fairs</a:t>
            </a:r>
            <a:endParaRPr dirty="0">
              <a:solidFill>
                <a:srgbClr val="F88D2A"/>
              </a:solidFill>
              <a:latin typeface="Bubblegum Sans" panose="020B06040202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1"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p31" title="Spotslyvania County Public Schools_Horizontal_Full Color.png"/>
          <p:cNvPicPr preferRelativeResize="0"/>
          <p:nvPr/>
        </p:nvPicPr>
        <p:blipFill rotWithShape="1">
          <a:blip r:embed="rId4">
            <a:alphaModFix/>
          </a:blip>
          <a:srcRect/>
          <a:stretch/>
        </p:blipFill>
        <p:spPr>
          <a:xfrm>
            <a:off x="15681025" y="488877"/>
            <a:ext cx="2444319" cy="660000"/>
          </a:xfrm>
          <a:prstGeom prst="rect">
            <a:avLst/>
          </a:prstGeom>
          <a:noFill/>
          <a:ln>
            <a:noFill/>
          </a:ln>
        </p:spPr>
      </p:pic>
      <p:sp>
        <p:nvSpPr>
          <p:cNvPr id="197" name="Google Shape;197;p31"/>
          <p:cNvSpPr txBox="1"/>
          <p:nvPr/>
        </p:nvSpPr>
        <p:spPr>
          <a:xfrm>
            <a:off x="72950" y="141478"/>
            <a:ext cx="9837300" cy="1354800"/>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8802" i="0" u="none" strike="noStrike" cap="none">
                <a:solidFill>
                  <a:srgbClr val="1C355E"/>
                </a:solidFill>
                <a:latin typeface="Alfa Slab One"/>
                <a:ea typeface="Alfa Slab One"/>
                <a:cs typeface="Alfa Slab One"/>
                <a:sym typeface="Alfa Slab One"/>
              </a:rPr>
              <a:t>EXPLORE</a:t>
            </a:r>
            <a:endParaRPr>
              <a:solidFill>
                <a:srgbClr val="1C355E"/>
              </a:solidFill>
              <a:latin typeface="Alfa Slab One"/>
              <a:ea typeface="Alfa Slab One"/>
              <a:cs typeface="Alfa Slab One"/>
              <a:sym typeface="Alfa Slab One"/>
            </a:endParaRPr>
          </a:p>
        </p:txBody>
      </p:sp>
      <p:sp>
        <p:nvSpPr>
          <p:cNvPr id="198" name="Google Shape;198;p31"/>
          <p:cNvSpPr txBox="1"/>
          <p:nvPr/>
        </p:nvSpPr>
        <p:spPr>
          <a:xfrm>
            <a:off x="1334090" y="1304907"/>
            <a:ext cx="7479300" cy="475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3430" i="0" u="none" strike="noStrike" cap="none">
                <a:solidFill>
                  <a:srgbClr val="000000"/>
                </a:solidFill>
                <a:latin typeface="Bubblegum Sans"/>
                <a:ea typeface="Bubblegum Sans"/>
                <a:cs typeface="Bubblegum Sans"/>
                <a:sym typeface="Bubblegum Sans"/>
              </a:rPr>
              <a:t>6th-8th</a:t>
            </a:r>
            <a:r>
              <a:rPr lang="en-US" sz="3430">
                <a:latin typeface="Bubblegum Sans"/>
                <a:ea typeface="Bubblegum Sans"/>
                <a:cs typeface="Bubblegum Sans"/>
                <a:sym typeface="Bubblegum Sans"/>
              </a:rPr>
              <a:t> grade</a:t>
            </a:r>
            <a:endParaRPr>
              <a:latin typeface="Bubblegum Sans"/>
              <a:ea typeface="Bubblegum Sans"/>
              <a:cs typeface="Bubblegum Sans"/>
              <a:sym typeface="Bubblegum Sans"/>
            </a:endParaRPr>
          </a:p>
        </p:txBody>
      </p:sp>
      <p:sp>
        <p:nvSpPr>
          <p:cNvPr id="199" name="Google Shape;199;p31"/>
          <p:cNvSpPr txBox="1"/>
          <p:nvPr/>
        </p:nvSpPr>
        <p:spPr>
          <a:xfrm>
            <a:off x="330847" y="2371701"/>
            <a:ext cx="3770700" cy="7761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5042" b="1" i="0" u="none" strike="noStrike" cap="none">
                <a:solidFill>
                  <a:srgbClr val="F88D2A"/>
                </a:solidFill>
                <a:latin typeface="Bubblegum Sans"/>
                <a:ea typeface="Bubblegum Sans"/>
                <a:cs typeface="Bubblegum Sans"/>
                <a:sym typeface="Bubblegum Sans"/>
              </a:rPr>
              <a:t>Reverse</a:t>
            </a:r>
            <a:r>
              <a:rPr lang="en-US" sz="5042" b="1" i="0" u="none" strike="noStrike" cap="none">
                <a:solidFill>
                  <a:srgbClr val="000000"/>
                </a:solidFill>
                <a:latin typeface="Arial"/>
                <a:ea typeface="Arial"/>
                <a:cs typeface="Arial"/>
                <a:sym typeface="Arial"/>
              </a:rPr>
              <a:t> </a:t>
            </a:r>
            <a:endParaRPr/>
          </a:p>
        </p:txBody>
      </p:sp>
      <p:sp>
        <p:nvSpPr>
          <p:cNvPr id="200" name="Google Shape;200;p31"/>
          <p:cNvSpPr txBox="1"/>
          <p:nvPr/>
        </p:nvSpPr>
        <p:spPr>
          <a:xfrm>
            <a:off x="927415" y="6819627"/>
            <a:ext cx="3770700" cy="7761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5042" b="1" i="0" u="none" strike="noStrike" cap="none">
                <a:solidFill>
                  <a:srgbClr val="000000"/>
                </a:solidFill>
                <a:latin typeface="Arial"/>
                <a:ea typeface="Arial"/>
                <a:cs typeface="Arial"/>
                <a:sym typeface="Arial"/>
              </a:rPr>
              <a:t> Fairs</a:t>
            </a:r>
            <a:endParaRPr/>
          </a:p>
        </p:txBody>
      </p:sp>
      <p:grpSp>
        <p:nvGrpSpPr>
          <p:cNvPr id="201" name="Google Shape;201;p31"/>
          <p:cNvGrpSpPr/>
          <p:nvPr/>
        </p:nvGrpSpPr>
        <p:grpSpPr>
          <a:xfrm>
            <a:off x="916847" y="3278083"/>
            <a:ext cx="3791820" cy="4404114"/>
            <a:chOff x="0" y="0"/>
            <a:chExt cx="5466080" cy="6348730"/>
          </a:xfrm>
        </p:grpSpPr>
        <p:sp>
          <p:nvSpPr>
            <p:cNvPr id="202" name="Google Shape;202;p31"/>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descr="IMG_5602.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t="-38869" b="-1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31"/>
          <p:cNvSpPr txBox="1"/>
          <p:nvPr/>
        </p:nvSpPr>
        <p:spPr>
          <a:xfrm>
            <a:off x="801303" y="6819627"/>
            <a:ext cx="3770700" cy="7761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5042" b="1" i="0" u="none" strike="noStrike" cap="none">
                <a:solidFill>
                  <a:srgbClr val="F88D2A"/>
                </a:solidFill>
                <a:latin typeface="Arial"/>
                <a:ea typeface="Arial"/>
                <a:cs typeface="Arial"/>
                <a:sym typeface="Arial"/>
              </a:rPr>
              <a:t> </a:t>
            </a:r>
            <a:r>
              <a:rPr lang="en-US" sz="5042" b="1" i="0" u="none" strike="noStrike" cap="none">
                <a:solidFill>
                  <a:srgbClr val="F88D2A"/>
                </a:solidFill>
                <a:latin typeface="Bubblegum Sans"/>
                <a:ea typeface="Bubblegum Sans"/>
                <a:cs typeface="Bubblegum Sans"/>
                <a:sym typeface="Bubblegum Sans"/>
              </a:rPr>
              <a:t>Fairs</a:t>
            </a:r>
            <a:endParaRPr>
              <a:solidFill>
                <a:srgbClr val="F88D2A"/>
              </a:solidFill>
              <a:latin typeface="Bubblegum Sans"/>
              <a:ea typeface="Bubblegum Sans"/>
              <a:cs typeface="Bubblegum Sans"/>
              <a:sym typeface="Bubblegum Sans"/>
            </a:endParaRPr>
          </a:p>
        </p:txBody>
      </p:sp>
      <p:grpSp>
        <p:nvGrpSpPr>
          <p:cNvPr id="207" name="Google Shape;207;p31"/>
          <p:cNvGrpSpPr/>
          <p:nvPr/>
        </p:nvGrpSpPr>
        <p:grpSpPr>
          <a:xfrm>
            <a:off x="3818657" y="2018003"/>
            <a:ext cx="3643142" cy="4231429"/>
            <a:chOff x="0" y="0"/>
            <a:chExt cx="5466080" cy="6348730"/>
          </a:xfrm>
        </p:grpSpPr>
        <p:sp>
          <p:nvSpPr>
            <p:cNvPr id="208" name="Google Shape;208;p31"/>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descr="IMG_5608.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l="-14001" r="-13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1"/>
          <p:cNvSpPr txBox="1"/>
          <p:nvPr/>
        </p:nvSpPr>
        <p:spPr>
          <a:xfrm>
            <a:off x="3691170" y="5309689"/>
            <a:ext cx="3770700" cy="7761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5042" b="1" i="0" u="none" strike="noStrike" cap="none">
                <a:solidFill>
                  <a:srgbClr val="F88D2A"/>
                </a:solidFill>
                <a:latin typeface="Bubblegum Sans"/>
                <a:ea typeface="Bubblegum Sans"/>
                <a:cs typeface="Bubblegum Sans"/>
                <a:sym typeface="Bubblegum Sans"/>
              </a:rPr>
              <a:t>Career</a:t>
            </a:r>
            <a:r>
              <a:rPr lang="en-US" sz="5042" b="1" i="0" u="none" strike="noStrike" cap="none">
                <a:solidFill>
                  <a:srgbClr val="000000"/>
                </a:solidFill>
                <a:latin typeface="Arial"/>
                <a:ea typeface="Arial"/>
                <a:cs typeface="Arial"/>
                <a:sym typeface="Arial"/>
              </a:rPr>
              <a:t> </a:t>
            </a:r>
            <a:endParaRPr/>
          </a:p>
        </p:txBody>
      </p:sp>
      <p:grpSp>
        <p:nvGrpSpPr>
          <p:cNvPr id="213" name="Google Shape;213;p31"/>
          <p:cNvGrpSpPr/>
          <p:nvPr/>
        </p:nvGrpSpPr>
        <p:grpSpPr>
          <a:xfrm>
            <a:off x="7861277" y="4585021"/>
            <a:ext cx="4516075" cy="5245321"/>
            <a:chOff x="0" y="0"/>
            <a:chExt cx="5466080" cy="6348730"/>
          </a:xfrm>
        </p:grpSpPr>
        <p:sp>
          <p:nvSpPr>
            <p:cNvPr id="214" name="Google Shape;214;p31"/>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1"/>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t="-19441" b="-1945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1"/>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1"/>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31"/>
          <p:cNvSpPr txBox="1"/>
          <p:nvPr/>
        </p:nvSpPr>
        <p:spPr>
          <a:xfrm>
            <a:off x="8083501" y="9020520"/>
            <a:ext cx="4071600" cy="446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1" i="0" u="none" strike="noStrike" cap="none">
                <a:solidFill>
                  <a:srgbClr val="F88D2A"/>
                </a:solidFill>
                <a:latin typeface="Bubblegum Sans"/>
                <a:ea typeface="Bubblegum Sans"/>
                <a:cs typeface="Bubblegum Sans"/>
                <a:sym typeface="Bubblegum Sans"/>
              </a:rPr>
              <a:t>Career Connections Course</a:t>
            </a:r>
            <a:endParaRPr>
              <a:solidFill>
                <a:srgbClr val="F88D2A"/>
              </a:solidFill>
              <a:latin typeface="Bubblegum Sans"/>
              <a:ea typeface="Bubblegum Sans"/>
              <a:cs typeface="Bubblegum Sans"/>
              <a:sym typeface="Bubblegum Sans"/>
            </a:endParaRPr>
          </a:p>
        </p:txBody>
      </p:sp>
      <p:grpSp>
        <p:nvGrpSpPr>
          <p:cNvPr id="219" name="Google Shape;219;p31"/>
          <p:cNvGrpSpPr/>
          <p:nvPr/>
        </p:nvGrpSpPr>
        <p:grpSpPr>
          <a:xfrm>
            <a:off x="11331767" y="316614"/>
            <a:ext cx="3577003" cy="4154609"/>
            <a:chOff x="0" y="0"/>
            <a:chExt cx="5466080" cy="6348730"/>
          </a:xfrm>
        </p:grpSpPr>
        <p:sp>
          <p:nvSpPr>
            <p:cNvPr id="220" name="Google Shape;220;p31"/>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1" descr="IMG_9679.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8">
                <a:alphaModFix/>
              </a:blip>
              <a:stretch>
                <a:fillRect t="-19441" b="-1945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1"/>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1"/>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31"/>
          <p:cNvSpPr txBox="1"/>
          <p:nvPr/>
        </p:nvSpPr>
        <p:spPr>
          <a:xfrm>
            <a:off x="11214446" y="3393836"/>
            <a:ext cx="4071600" cy="939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100" b="1" i="0" u="none" strike="noStrike" cap="none" dirty="0">
                <a:solidFill>
                  <a:srgbClr val="F88D2A"/>
                </a:solidFill>
                <a:latin typeface="Bubblegum Sans"/>
                <a:ea typeface="Bubblegum Sans"/>
                <a:cs typeface="Bubblegum Sans"/>
                <a:sym typeface="Bubblegum Sans"/>
              </a:rPr>
              <a:t>4E </a:t>
            </a:r>
            <a:endParaRPr dirty="0">
              <a:solidFill>
                <a:srgbClr val="F88D2A"/>
              </a:solidFill>
              <a:latin typeface="Bubblegum Sans"/>
              <a:ea typeface="Bubblegum Sans"/>
              <a:cs typeface="Bubblegum Sans"/>
              <a:sym typeface="Bubblegum Sans"/>
            </a:endParaRPr>
          </a:p>
        </p:txBody>
      </p:sp>
      <p:grpSp>
        <p:nvGrpSpPr>
          <p:cNvPr id="225" name="Google Shape;225;p31"/>
          <p:cNvGrpSpPr/>
          <p:nvPr/>
        </p:nvGrpSpPr>
        <p:grpSpPr>
          <a:xfrm>
            <a:off x="14428640" y="3550925"/>
            <a:ext cx="3696710" cy="4293646"/>
            <a:chOff x="0" y="0"/>
            <a:chExt cx="5466080" cy="6348730"/>
          </a:xfrm>
        </p:grpSpPr>
        <p:sp>
          <p:nvSpPr>
            <p:cNvPr id="226" name="Google Shape;226;p31"/>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descr="IMG_9680.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9">
                <a:alphaModFix/>
              </a:blip>
              <a:stretch>
                <a:fillRect l="-14001" r="-13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1"/>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31"/>
          <p:cNvSpPr txBox="1"/>
          <p:nvPr/>
        </p:nvSpPr>
        <p:spPr>
          <a:xfrm>
            <a:off x="15286046" y="6611227"/>
            <a:ext cx="2276100" cy="9411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6114" b="1" i="0" u="none" strike="noStrike" cap="none" dirty="0">
                <a:solidFill>
                  <a:srgbClr val="F88D2A"/>
                </a:solidFill>
                <a:latin typeface="Bubblegum Sans"/>
                <a:ea typeface="Bubblegum Sans"/>
                <a:cs typeface="Bubblegum Sans"/>
                <a:sym typeface="Bubblegum Sans"/>
              </a:rPr>
              <a:t>EXPO</a:t>
            </a:r>
            <a:r>
              <a:rPr lang="en-US" sz="6114" b="1" i="0" u="none" strike="noStrike" cap="none" dirty="0">
                <a:solidFill>
                  <a:srgbClr val="000000"/>
                </a:solidFill>
                <a:latin typeface="Arial"/>
                <a:ea typeface="Arial"/>
                <a:cs typeface="Arial"/>
                <a:sym typeface="Arial"/>
              </a:rPr>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2"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236" name="Google Shape;236;p32" title="Spotslyvania County Public Schools_Horizontal_Full Color.png"/>
          <p:cNvPicPr preferRelativeResize="0"/>
          <p:nvPr/>
        </p:nvPicPr>
        <p:blipFill rotWithShape="1">
          <a:blip r:embed="rId4">
            <a:alphaModFix/>
          </a:blip>
          <a:srcRect/>
          <a:stretch/>
        </p:blipFill>
        <p:spPr>
          <a:xfrm>
            <a:off x="14046800" y="309501"/>
            <a:ext cx="3847752" cy="1038950"/>
          </a:xfrm>
          <a:prstGeom prst="rect">
            <a:avLst/>
          </a:prstGeom>
          <a:noFill/>
          <a:ln>
            <a:noFill/>
          </a:ln>
        </p:spPr>
      </p:pic>
      <p:sp>
        <p:nvSpPr>
          <p:cNvPr id="237" name="Google Shape;237;p32"/>
          <p:cNvSpPr txBox="1"/>
          <p:nvPr/>
        </p:nvSpPr>
        <p:spPr>
          <a:xfrm>
            <a:off x="72950" y="141478"/>
            <a:ext cx="9837300" cy="1354800"/>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8802" i="0" u="none" strike="noStrike" cap="none">
                <a:solidFill>
                  <a:srgbClr val="1C355E"/>
                </a:solidFill>
                <a:latin typeface="Alfa Slab One"/>
                <a:ea typeface="Alfa Slab One"/>
                <a:cs typeface="Alfa Slab One"/>
                <a:sym typeface="Alfa Slab One"/>
              </a:rPr>
              <a:t>EXPLORE</a:t>
            </a:r>
            <a:endParaRPr>
              <a:solidFill>
                <a:srgbClr val="1C355E"/>
              </a:solidFill>
              <a:latin typeface="Alfa Slab One"/>
              <a:ea typeface="Alfa Slab One"/>
              <a:cs typeface="Alfa Slab One"/>
              <a:sym typeface="Alfa Slab One"/>
            </a:endParaRPr>
          </a:p>
        </p:txBody>
      </p:sp>
      <p:sp>
        <p:nvSpPr>
          <p:cNvPr id="238" name="Google Shape;238;p32"/>
          <p:cNvSpPr txBox="1"/>
          <p:nvPr/>
        </p:nvSpPr>
        <p:spPr>
          <a:xfrm>
            <a:off x="2434693" y="1035323"/>
            <a:ext cx="6430200" cy="875700"/>
          </a:xfrm>
          <a:prstGeom prst="rect">
            <a:avLst/>
          </a:prstGeom>
          <a:noFill/>
          <a:ln>
            <a:noFill/>
          </a:ln>
        </p:spPr>
        <p:txBody>
          <a:bodyPr spcFirstLastPara="1" wrap="square" lIns="58525" tIns="58525" rIns="58525" bIns="58525" anchor="ctr" anchorCtr="0">
            <a:noAutofit/>
          </a:bodyPr>
          <a:lstStyle/>
          <a:p>
            <a:pPr marL="0" marR="0" lvl="0" indent="0" algn="ctr" rtl="0">
              <a:lnSpc>
                <a:spcPct val="140000"/>
              </a:lnSpc>
              <a:spcBef>
                <a:spcPts val="0"/>
              </a:spcBef>
              <a:spcAft>
                <a:spcPts val="0"/>
              </a:spcAft>
              <a:buNone/>
            </a:pPr>
            <a:r>
              <a:rPr lang="en-US" sz="3300" b="1">
                <a:solidFill>
                  <a:srgbClr val="1C355E"/>
                </a:solidFill>
                <a:latin typeface="Bubblegum Sans"/>
                <a:ea typeface="Bubblegum Sans"/>
                <a:cs typeface="Bubblegum Sans"/>
                <a:sym typeface="Bubblegum Sans"/>
              </a:rPr>
              <a:t>9th-12th grade</a:t>
            </a:r>
            <a:endParaRPr>
              <a:solidFill>
                <a:srgbClr val="1C355E"/>
              </a:solidFill>
              <a:latin typeface="Bubblegum Sans"/>
              <a:ea typeface="Bubblegum Sans"/>
              <a:cs typeface="Bubblegum Sans"/>
              <a:sym typeface="Bubblegum Sans"/>
            </a:endParaRPr>
          </a:p>
        </p:txBody>
      </p:sp>
      <p:sp>
        <p:nvSpPr>
          <p:cNvPr id="239" name="Google Shape;239;p32"/>
          <p:cNvSpPr txBox="1"/>
          <p:nvPr/>
        </p:nvSpPr>
        <p:spPr>
          <a:xfrm>
            <a:off x="4132689" y="4818291"/>
            <a:ext cx="2728500" cy="6504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4226" b="1" i="0" u="none" strike="noStrike" cap="none">
                <a:solidFill>
                  <a:srgbClr val="F88D2A"/>
                </a:solidFill>
                <a:latin typeface="Bubblegum Sans"/>
                <a:ea typeface="Bubblegum Sans"/>
                <a:cs typeface="Bubblegum Sans"/>
                <a:sym typeface="Bubblegum Sans"/>
              </a:rPr>
              <a:t>Regional</a:t>
            </a:r>
            <a:r>
              <a:rPr lang="en-US" sz="4226" b="1" i="0" u="none" strike="noStrike" cap="none">
                <a:solidFill>
                  <a:srgbClr val="F88D2A"/>
                </a:solidFill>
                <a:latin typeface="Arial"/>
                <a:ea typeface="Arial"/>
                <a:cs typeface="Arial"/>
                <a:sym typeface="Arial"/>
              </a:rPr>
              <a:t> </a:t>
            </a:r>
            <a:endParaRPr>
              <a:solidFill>
                <a:srgbClr val="F88D2A"/>
              </a:solidFill>
            </a:endParaRPr>
          </a:p>
        </p:txBody>
      </p:sp>
      <p:grpSp>
        <p:nvGrpSpPr>
          <p:cNvPr id="240" name="Google Shape;240;p32"/>
          <p:cNvGrpSpPr/>
          <p:nvPr/>
        </p:nvGrpSpPr>
        <p:grpSpPr>
          <a:xfrm>
            <a:off x="306989" y="1681388"/>
            <a:ext cx="3825709" cy="4443476"/>
            <a:chOff x="0" y="0"/>
            <a:chExt cx="5466080" cy="6348730"/>
          </a:xfrm>
        </p:grpSpPr>
        <p:sp>
          <p:nvSpPr>
            <p:cNvPr id="241" name="Google Shape;241;p32"/>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descr="IMG_9681.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l="-11780" r="-3225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32"/>
          <p:cNvSpPr txBox="1"/>
          <p:nvPr/>
        </p:nvSpPr>
        <p:spPr>
          <a:xfrm>
            <a:off x="855588" y="5379942"/>
            <a:ext cx="2728500" cy="6504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4226" b="1" i="0" u="none" strike="noStrike" cap="none">
                <a:solidFill>
                  <a:srgbClr val="F88D2A"/>
                </a:solidFill>
                <a:latin typeface="Bubblegum Sans"/>
                <a:ea typeface="Bubblegum Sans"/>
                <a:cs typeface="Bubblegum Sans"/>
                <a:sym typeface="Bubblegum Sans"/>
              </a:rPr>
              <a:t>Intern</a:t>
            </a:r>
            <a:endParaRPr>
              <a:solidFill>
                <a:srgbClr val="F88D2A"/>
              </a:solidFill>
              <a:latin typeface="Bubblegum Sans"/>
              <a:ea typeface="Bubblegum Sans"/>
              <a:cs typeface="Bubblegum Sans"/>
              <a:sym typeface="Bubblegum Sans"/>
            </a:endParaRPr>
          </a:p>
        </p:txBody>
      </p:sp>
      <p:grpSp>
        <p:nvGrpSpPr>
          <p:cNvPr id="246" name="Google Shape;246;p32"/>
          <p:cNvGrpSpPr/>
          <p:nvPr/>
        </p:nvGrpSpPr>
        <p:grpSpPr>
          <a:xfrm>
            <a:off x="3299393" y="5606872"/>
            <a:ext cx="3994611" cy="4639652"/>
            <a:chOff x="0" y="0"/>
            <a:chExt cx="5466080" cy="6348730"/>
          </a:xfrm>
        </p:grpSpPr>
        <p:sp>
          <p:nvSpPr>
            <p:cNvPr id="247" name="Google Shape;247;p32"/>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l="-22179" r="-2217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32"/>
          <p:cNvSpPr txBox="1"/>
          <p:nvPr/>
        </p:nvSpPr>
        <p:spPr>
          <a:xfrm>
            <a:off x="3856009" y="9396700"/>
            <a:ext cx="2728500" cy="6504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4226" b="1" i="0" u="none" strike="noStrike" cap="none">
                <a:solidFill>
                  <a:srgbClr val="F88D2A"/>
                </a:solidFill>
                <a:latin typeface="Bubblegum Sans"/>
                <a:ea typeface="Bubblegum Sans"/>
                <a:cs typeface="Bubblegum Sans"/>
                <a:sym typeface="Bubblegum Sans"/>
              </a:rPr>
              <a:t>Expo</a:t>
            </a:r>
            <a:endParaRPr>
              <a:solidFill>
                <a:srgbClr val="F88D2A"/>
              </a:solidFill>
              <a:latin typeface="Bubblegum Sans"/>
              <a:ea typeface="Bubblegum Sans"/>
              <a:cs typeface="Bubblegum Sans"/>
              <a:sym typeface="Bubblegum Sans"/>
            </a:endParaRPr>
          </a:p>
        </p:txBody>
      </p:sp>
      <p:grpSp>
        <p:nvGrpSpPr>
          <p:cNvPr id="252" name="Google Shape;252;p32"/>
          <p:cNvGrpSpPr/>
          <p:nvPr/>
        </p:nvGrpSpPr>
        <p:grpSpPr>
          <a:xfrm>
            <a:off x="7491351" y="1424277"/>
            <a:ext cx="4268462" cy="4957723"/>
            <a:chOff x="0" y="0"/>
            <a:chExt cx="5466080" cy="6348730"/>
          </a:xfrm>
        </p:grpSpPr>
        <p:sp>
          <p:nvSpPr>
            <p:cNvPr id="253" name="Google Shape;253;p32"/>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l="-28879" t="-15630" b="-6336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32"/>
          <p:cNvGrpSpPr/>
          <p:nvPr/>
        </p:nvGrpSpPr>
        <p:grpSpPr>
          <a:xfrm>
            <a:off x="9521585" y="5654472"/>
            <a:ext cx="4007386" cy="4544421"/>
            <a:chOff x="-126355" y="0"/>
            <a:chExt cx="5343181" cy="6059228"/>
          </a:xfrm>
        </p:grpSpPr>
        <p:grpSp>
          <p:nvGrpSpPr>
            <p:cNvPr id="258" name="Google Shape;258;p32"/>
            <p:cNvGrpSpPr/>
            <p:nvPr/>
          </p:nvGrpSpPr>
          <p:grpSpPr>
            <a:xfrm>
              <a:off x="-126355" y="0"/>
              <a:ext cx="5343181" cy="6059228"/>
              <a:chOff x="-132392" y="0"/>
              <a:chExt cx="5598472" cy="6348730"/>
            </a:xfrm>
          </p:grpSpPr>
          <p:sp>
            <p:nvSpPr>
              <p:cNvPr id="259" name="Google Shape;259;p32"/>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descr="IMG_7581.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8">
                  <a:alphaModFix/>
                </a:blip>
                <a:stretch>
                  <a:fillRect l="-15250" r="-1275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132392" y="1268"/>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2"/>
            <p:cNvSpPr txBox="1"/>
            <p:nvPr/>
          </p:nvSpPr>
          <p:spPr>
            <a:xfrm>
              <a:off x="0" y="4914893"/>
              <a:ext cx="5082000" cy="8955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4364" b="1" i="0" u="none" strike="noStrike" cap="none">
                  <a:solidFill>
                    <a:srgbClr val="F88D2A"/>
                  </a:solidFill>
                  <a:latin typeface="Bubblegum Sans"/>
                  <a:ea typeface="Bubblegum Sans"/>
                  <a:cs typeface="Bubblegum Sans"/>
                  <a:sym typeface="Bubblegum Sans"/>
                </a:rPr>
                <a:t>Tours</a:t>
              </a:r>
              <a:endParaRPr>
                <a:solidFill>
                  <a:srgbClr val="F88D2A"/>
                </a:solidFill>
                <a:latin typeface="Bubblegum Sans"/>
                <a:ea typeface="Bubblegum Sans"/>
                <a:cs typeface="Bubblegum Sans"/>
                <a:sym typeface="Bubblegum Sans"/>
              </a:endParaRPr>
            </a:p>
          </p:txBody>
        </p:sp>
      </p:grpSp>
      <p:sp>
        <p:nvSpPr>
          <p:cNvPr id="264" name="Google Shape;264;p32"/>
          <p:cNvSpPr txBox="1"/>
          <p:nvPr/>
        </p:nvSpPr>
        <p:spPr>
          <a:xfrm>
            <a:off x="7936873" y="5379942"/>
            <a:ext cx="2728500" cy="6504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4226" b="1" i="0" u="none" strike="noStrike" cap="none">
                <a:solidFill>
                  <a:srgbClr val="F88D2A"/>
                </a:solidFill>
                <a:latin typeface="Bubblegum Sans"/>
                <a:ea typeface="Bubblegum Sans"/>
                <a:cs typeface="Bubblegum Sans"/>
                <a:sym typeface="Bubblegum Sans"/>
              </a:rPr>
              <a:t>Industry</a:t>
            </a:r>
            <a:endParaRPr>
              <a:solidFill>
                <a:srgbClr val="F88D2A"/>
              </a:solidFill>
              <a:latin typeface="Bubblegum Sans"/>
              <a:ea typeface="Bubblegum Sans"/>
              <a:cs typeface="Bubblegum Sans"/>
              <a:sym typeface="Bubblegum Sans"/>
            </a:endParaRPr>
          </a:p>
        </p:txBody>
      </p:sp>
      <p:grpSp>
        <p:nvGrpSpPr>
          <p:cNvPr id="265" name="Google Shape;265;p32"/>
          <p:cNvGrpSpPr/>
          <p:nvPr/>
        </p:nvGrpSpPr>
        <p:grpSpPr>
          <a:xfrm>
            <a:off x="13664783" y="1598302"/>
            <a:ext cx="3815870" cy="4432048"/>
            <a:chOff x="0" y="0"/>
            <a:chExt cx="5466080" cy="6348730"/>
          </a:xfrm>
        </p:grpSpPr>
        <p:sp>
          <p:nvSpPr>
            <p:cNvPr id="266" name="Google Shape;266;p32"/>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descr="Copy of PXL_20250227_141859316.PORTRAIT.ORIGINAL.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9">
                <a:alphaModFix/>
              </a:blip>
              <a:stretch>
                <a:fillRect t="-45111" r="-2720" b="-4511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32"/>
          <p:cNvGrpSpPr/>
          <p:nvPr/>
        </p:nvGrpSpPr>
        <p:grpSpPr>
          <a:xfrm>
            <a:off x="14469516" y="5709066"/>
            <a:ext cx="3818603" cy="4435223"/>
            <a:chOff x="0" y="0"/>
            <a:chExt cx="5466080" cy="6348730"/>
          </a:xfrm>
        </p:grpSpPr>
        <p:sp>
          <p:nvSpPr>
            <p:cNvPr id="271" name="Google Shape;271;p32"/>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10">
                <a:alphaModFix/>
              </a:blip>
              <a:stretch>
                <a:fillRect l="-16930" r="-2227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2"/>
          <p:cNvSpPr txBox="1"/>
          <p:nvPr/>
        </p:nvSpPr>
        <p:spPr>
          <a:xfrm>
            <a:off x="14046803" y="5203487"/>
            <a:ext cx="2758200" cy="652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40" b="1" i="0" u="none" strike="noStrike" cap="none">
                <a:solidFill>
                  <a:srgbClr val="F88D2A"/>
                </a:solidFill>
                <a:latin typeface="Bubblegum Sans"/>
                <a:ea typeface="Bubblegum Sans"/>
                <a:cs typeface="Bubblegum Sans"/>
                <a:sym typeface="Bubblegum Sans"/>
              </a:rPr>
              <a:t>Career </a:t>
            </a:r>
            <a:endParaRPr>
              <a:solidFill>
                <a:srgbClr val="F88D2A"/>
              </a:solidFill>
              <a:latin typeface="Bubblegum Sans"/>
              <a:ea typeface="Bubblegum Sans"/>
              <a:cs typeface="Bubblegum Sans"/>
              <a:sym typeface="Bubblegum Sans"/>
            </a:endParaRPr>
          </a:p>
        </p:txBody>
      </p:sp>
      <p:sp>
        <p:nvSpPr>
          <p:cNvPr id="276" name="Google Shape;276;p32"/>
          <p:cNvSpPr txBox="1"/>
          <p:nvPr/>
        </p:nvSpPr>
        <p:spPr>
          <a:xfrm>
            <a:off x="14662416" y="9291978"/>
            <a:ext cx="3432600" cy="652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40" b="1" i="0" u="none" strike="noStrike" cap="none">
                <a:solidFill>
                  <a:schemeClr val="accent6"/>
                </a:solidFill>
                <a:latin typeface="Bubblegum Sans"/>
                <a:ea typeface="Bubblegum Sans"/>
                <a:cs typeface="Bubblegum Sans"/>
                <a:sym typeface="Bubblegum Sans"/>
              </a:rPr>
              <a:t>Chats</a:t>
            </a:r>
            <a:endParaRPr>
              <a:solidFill>
                <a:schemeClr val="accent6"/>
              </a:solidFill>
              <a:latin typeface="Bubblegum Sans"/>
              <a:ea typeface="Bubblegum Sans"/>
              <a:cs typeface="Bubblegum Sans"/>
              <a:sym typeface="Bubblegu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3" title="SCPS_Slides_2.png"/>
          <p:cNvPicPr preferRelativeResize="0"/>
          <p:nvPr/>
        </p:nvPicPr>
        <p:blipFill rotWithShape="1">
          <a:blip r:embed="rId3">
            <a:alphaModFix/>
          </a:blip>
          <a:srcRect/>
          <a:stretch/>
        </p:blipFill>
        <p:spPr>
          <a:xfrm>
            <a:off x="-93375" y="-123525"/>
            <a:ext cx="18288000" cy="10287000"/>
          </a:xfrm>
          <a:prstGeom prst="rect">
            <a:avLst/>
          </a:prstGeom>
          <a:noFill/>
          <a:ln>
            <a:noFill/>
          </a:ln>
        </p:spPr>
      </p:pic>
      <p:pic>
        <p:nvPicPr>
          <p:cNvPr id="282" name="Google Shape;282;p33" title="Spotslyvania County Public Schools_Horizontal_Full Color.png"/>
          <p:cNvPicPr preferRelativeResize="0"/>
          <p:nvPr/>
        </p:nvPicPr>
        <p:blipFill rotWithShape="1">
          <a:blip r:embed="rId4">
            <a:alphaModFix/>
          </a:blip>
          <a:srcRect/>
          <a:stretch/>
        </p:blipFill>
        <p:spPr>
          <a:xfrm>
            <a:off x="14348725" y="716677"/>
            <a:ext cx="3100575" cy="837201"/>
          </a:xfrm>
          <a:prstGeom prst="rect">
            <a:avLst/>
          </a:prstGeom>
          <a:noFill/>
          <a:ln>
            <a:noFill/>
          </a:ln>
        </p:spPr>
      </p:pic>
      <p:sp>
        <p:nvSpPr>
          <p:cNvPr id="283" name="Google Shape;283;p33"/>
          <p:cNvSpPr txBox="1"/>
          <p:nvPr/>
        </p:nvSpPr>
        <p:spPr>
          <a:xfrm>
            <a:off x="473975" y="821275"/>
            <a:ext cx="7351500" cy="3005100"/>
          </a:xfrm>
          <a:prstGeom prst="rect">
            <a:avLst/>
          </a:prstGeom>
          <a:noFill/>
          <a:ln>
            <a:noFill/>
          </a:ln>
        </p:spPr>
        <p:txBody>
          <a:bodyPr spcFirstLastPara="1" wrap="square" lIns="182850" tIns="182850" rIns="182850" bIns="182850" anchor="t" anchorCtr="0">
            <a:spAutoFit/>
          </a:bodyPr>
          <a:lstStyle/>
          <a:p>
            <a:pPr marL="0" lvl="0" indent="0" algn="ctr" rtl="0">
              <a:lnSpc>
                <a:spcPct val="140002"/>
              </a:lnSpc>
              <a:spcBef>
                <a:spcPts val="0"/>
              </a:spcBef>
              <a:spcAft>
                <a:spcPts val="0"/>
              </a:spcAft>
              <a:buClr>
                <a:srgbClr val="000000"/>
              </a:buClr>
              <a:buFont typeface="Arial"/>
              <a:buNone/>
            </a:pPr>
            <a:r>
              <a:rPr lang="en-US" sz="8802">
                <a:solidFill>
                  <a:srgbClr val="1C355E"/>
                </a:solidFill>
                <a:latin typeface="Alfa Slab One"/>
                <a:ea typeface="Alfa Slab One"/>
                <a:cs typeface="Alfa Slab One"/>
                <a:sym typeface="Alfa Slab One"/>
              </a:rPr>
              <a:t>EQUIP</a:t>
            </a:r>
            <a:endParaRPr>
              <a:solidFill>
                <a:srgbClr val="1C355E"/>
              </a:solidFill>
              <a:latin typeface="Alfa Slab One"/>
              <a:ea typeface="Alfa Slab One"/>
              <a:cs typeface="Alfa Slab One"/>
              <a:sym typeface="Alfa Slab One"/>
            </a:endParaRPr>
          </a:p>
          <a:p>
            <a:pPr marL="0" marR="0" lvl="0" indent="0" algn="l" rtl="0">
              <a:lnSpc>
                <a:spcPct val="100000"/>
              </a:lnSpc>
              <a:spcBef>
                <a:spcPts val="0"/>
              </a:spcBef>
              <a:spcAft>
                <a:spcPts val="0"/>
              </a:spcAft>
              <a:buClr>
                <a:srgbClr val="000000"/>
              </a:buClr>
              <a:buSzPts val="4800"/>
              <a:buFont typeface="Arial"/>
              <a:buNone/>
            </a:pPr>
            <a:endParaRPr sz="4800" b="1">
              <a:solidFill>
                <a:schemeClr val="lt1"/>
              </a:solidFill>
              <a:latin typeface="Helvetica Neue"/>
              <a:ea typeface="Helvetica Neue"/>
              <a:cs typeface="Helvetica Neue"/>
              <a:sym typeface="Helvetica Neue"/>
            </a:endParaRPr>
          </a:p>
        </p:txBody>
      </p:sp>
      <p:grpSp>
        <p:nvGrpSpPr>
          <p:cNvPr id="284" name="Google Shape;284;p33"/>
          <p:cNvGrpSpPr/>
          <p:nvPr/>
        </p:nvGrpSpPr>
        <p:grpSpPr>
          <a:xfrm>
            <a:off x="9290910" y="1763965"/>
            <a:ext cx="4240585" cy="4925345"/>
            <a:chOff x="0" y="0"/>
            <a:chExt cx="5466080" cy="6348730"/>
          </a:xfrm>
        </p:grpSpPr>
        <p:sp>
          <p:nvSpPr>
            <p:cNvPr id="285" name="Google Shape;285;p33"/>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t="-19530" b="-3672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3"/>
          <p:cNvSpPr/>
          <p:nvPr/>
        </p:nvSpPr>
        <p:spPr>
          <a:xfrm>
            <a:off x="2259875" y="2525050"/>
            <a:ext cx="5565600" cy="6312600"/>
          </a:xfrm>
          <a:prstGeom prst="rect">
            <a:avLst/>
          </a:prstGeom>
          <a:solidFill>
            <a:srgbClr val="A6BB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290" name="Google Shape;290;p33"/>
          <p:cNvGrpSpPr/>
          <p:nvPr/>
        </p:nvGrpSpPr>
        <p:grpSpPr>
          <a:xfrm>
            <a:off x="12986953" y="4639225"/>
            <a:ext cx="4322029" cy="5019941"/>
            <a:chOff x="0" y="0"/>
            <a:chExt cx="5466080" cy="6348730"/>
          </a:xfrm>
        </p:grpSpPr>
        <p:sp>
          <p:nvSpPr>
            <p:cNvPr id="291" name="Google Shape;291;p33"/>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l="-22019" r="-2201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3"/>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3"/>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33"/>
          <p:cNvSpPr txBox="1"/>
          <p:nvPr/>
        </p:nvSpPr>
        <p:spPr>
          <a:xfrm>
            <a:off x="9392385" y="5572205"/>
            <a:ext cx="3813300" cy="53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449" b="1" i="0" u="none" strike="noStrike" cap="none">
                <a:solidFill>
                  <a:srgbClr val="F88D2A"/>
                </a:solidFill>
                <a:latin typeface="Bubblegum Sans"/>
                <a:ea typeface="Bubblegum Sans"/>
                <a:cs typeface="Bubblegum Sans"/>
                <a:sym typeface="Bubblegum Sans"/>
              </a:rPr>
              <a:t> Resume  Workshops</a:t>
            </a:r>
            <a:endParaRPr>
              <a:solidFill>
                <a:srgbClr val="F88D2A"/>
              </a:solidFill>
              <a:latin typeface="Bubblegum Sans"/>
              <a:ea typeface="Bubblegum Sans"/>
              <a:cs typeface="Bubblegum Sans"/>
              <a:sym typeface="Bubblegum Sans"/>
            </a:endParaRPr>
          </a:p>
        </p:txBody>
      </p:sp>
      <p:sp>
        <p:nvSpPr>
          <p:cNvPr id="296" name="Google Shape;296;p33"/>
          <p:cNvSpPr txBox="1"/>
          <p:nvPr/>
        </p:nvSpPr>
        <p:spPr>
          <a:xfrm>
            <a:off x="13110469" y="8626292"/>
            <a:ext cx="3813300" cy="1000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49" b="1" i="0" u="none" strike="noStrike" cap="none">
                <a:solidFill>
                  <a:srgbClr val="F88D2A"/>
                </a:solidFill>
                <a:latin typeface="Bubblegum Sans"/>
                <a:ea typeface="Bubblegum Sans"/>
                <a:cs typeface="Bubblegum Sans"/>
                <a:sym typeface="Bubblegum Sans"/>
              </a:rPr>
              <a:t>Dress for Success Workshops</a:t>
            </a:r>
            <a:endParaRPr>
              <a:solidFill>
                <a:srgbClr val="F88D2A"/>
              </a:solidFill>
              <a:latin typeface="Bubblegum Sans"/>
              <a:ea typeface="Bubblegum Sans"/>
              <a:cs typeface="Bubblegum Sans"/>
              <a:sym typeface="Bubblegum Sans"/>
            </a:endParaRPr>
          </a:p>
        </p:txBody>
      </p:sp>
      <p:grpSp>
        <p:nvGrpSpPr>
          <p:cNvPr id="297" name="Google Shape;297;p33"/>
          <p:cNvGrpSpPr/>
          <p:nvPr/>
        </p:nvGrpSpPr>
        <p:grpSpPr>
          <a:xfrm>
            <a:off x="845750" y="2669435"/>
            <a:ext cx="7413085" cy="7494031"/>
            <a:chOff x="0" y="0"/>
            <a:chExt cx="9884114" cy="9992041"/>
          </a:xfrm>
        </p:grpSpPr>
        <p:grpSp>
          <p:nvGrpSpPr>
            <p:cNvPr id="298" name="Google Shape;298;p33"/>
            <p:cNvGrpSpPr/>
            <p:nvPr/>
          </p:nvGrpSpPr>
          <p:grpSpPr>
            <a:xfrm>
              <a:off x="0" y="0"/>
              <a:ext cx="5662312" cy="6576649"/>
              <a:chOff x="0" y="0"/>
              <a:chExt cx="5466080" cy="6348730"/>
            </a:xfrm>
          </p:grpSpPr>
          <p:sp>
            <p:nvSpPr>
              <p:cNvPr id="299" name="Google Shape;299;p33"/>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l="-10220" t="-11761" r="-4719" b="-4787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33"/>
            <p:cNvGrpSpPr/>
            <p:nvPr/>
          </p:nvGrpSpPr>
          <p:grpSpPr>
            <a:xfrm>
              <a:off x="4706643" y="3978524"/>
              <a:ext cx="5177471" cy="6013517"/>
              <a:chOff x="0" y="0"/>
              <a:chExt cx="5466080" cy="6348730"/>
            </a:xfrm>
          </p:grpSpPr>
          <p:sp>
            <p:nvSpPr>
              <p:cNvPr id="304" name="Google Shape;304;p33"/>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3" descr="IMG_7420.jpg"/>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8">
                  <a:alphaModFix/>
                </a:blip>
                <a:stretch>
                  <a:fillRect l="-42890" t="-34010" r="-36559" b="-11521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3"/>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3"/>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33"/>
            <p:cNvSpPr txBox="1"/>
            <p:nvPr/>
          </p:nvSpPr>
          <p:spPr>
            <a:xfrm>
              <a:off x="5119341" y="3020385"/>
              <a:ext cx="4764600" cy="9735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744" b="1" i="0" u="none" strike="noStrike" cap="none">
                  <a:solidFill>
                    <a:srgbClr val="F88D2A"/>
                  </a:solidFill>
                  <a:latin typeface="Arial"/>
                  <a:ea typeface="Arial"/>
                  <a:cs typeface="Arial"/>
                  <a:sym typeface="Arial"/>
                </a:rPr>
                <a:t>Regional </a:t>
              </a:r>
              <a:endParaRPr>
                <a:solidFill>
                  <a:srgbClr val="F88D2A"/>
                </a:solidFill>
              </a:endParaRPr>
            </a:p>
          </p:txBody>
        </p:sp>
        <p:sp>
          <p:nvSpPr>
            <p:cNvPr id="309" name="Google Shape;309;p33"/>
            <p:cNvSpPr txBox="1"/>
            <p:nvPr/>
          </p:nvSpPr>
          <p:spPr>
            <a:xfrm>
              <a:off x="0" y="5244676"/>
              <a:ext cx="4764600" cy="23367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744" b="1" i="0" u="none" strike="noStrike" cap="none">
                  <a:solidFill>
                    <a:srgbClr val="000000"/>
                  </a:solidFill>
                  <a:latin typeface="Arial"/>
                  <a:ea typeface="Arial"/>
                  <a:cs typeface="Arial"/>
                  <a:sym typeface="Arial"/>
                </a:rPr>
                <a:t> </a:t>
              </a:r>
              <a:r>
                <a:rPr lang="en-US" sz="4744" b="1" i="0" u="none" strike="noStrike" cap="none">
                  <a:solidFill>
                    <a:srgbClr val="F88D2A"/>
                  </a:solidFill>
                  <a:latin typeface="Bubblegum Sans"/>
                  <a:ea typeface="Bubblegum Sans"/>
                  <a:cs typeface="Bubblegum Sans"/>
                  <a:sym typeface="Bubblegum Sans"/>
                </a:rPr>
                <a:t>Mock</a:t>
              </a:r>
              <a:endParaRPr>
                <a:solidFill>
                  <a:srgbClr val="F88D2A"/>
                </a:solidFill>
                <a:latin typeface="Bubblegum Sans"/>
                <a:ea typeface="Bubblegum Sans"/>
                <a:cs typeface="Bubblegum Sans"/>
                <a:sym typeface="Bubblegum Sans"/>
              </a:endParaRPr>
            </a:p>
            <a:p>
              <a:pPr marL="0" marR="0" lvl="0" indent="0" algn="ctr" rtl="0">
                <a:lnSpc>
                  <a:spcPct val="140008"/>
                </a:lnSpc>
                <a:spcBef>
                  <a:spcPts val="0"/>
                </a:spcBef>
                <a:spcAft>
                  <a:spcPts val="0"/>
                </a:spcAft>
                <a:buNone/>
              </a:pPr>
              <a:r>
                <a:rPr lang="en-US" sz="4744" b="1" i="0" u="none" strike="noStrike" cap="none">
                  <a:solidFill>
                    <a:srgbClr val="000000"/>
                  </a:solidFill>
                  <a:latin typeface="Arial"/>
                  <a:ea typeface="Arial"/>
                  <a:cs typeface="Arial"/>
                  <a:sym typeface="Arial"/>
                </a:rPr>
                <a:t> </a:t>
              </a:r>
              <a:endParaRPr/>
            </a:p>
          </p:txBody>
        </p:sp>
        <p:sp>
          <p:nvSpPr>
            <p:cNvPr id="310" name="Google Shape;310;p33"/>
            <p:cNvSpPr txBox="1"/>
            <p:nvPr/>
          </p:nvSpPr>
          <p:spPr>
            <a:xfrm>
              <a:off x="4582567" y="7795986"/>
              <a:ext cx="5275200" cy="2058900"/>
            </a:xfrm>
            <a:prstGeom prst="rect">
              <a:avLst/>
            </a:prstGeom>
            <a:noFill/>
            <a:ln>
              <a:noFill/>
            </a:ln>
          </p:spPr>
          <p:txBody>
            <a:bodyPr spcFirstLastPara="1" wrap="square" lIns="0" tIns="0" rIns="0" bIns="0" anchor="t" anchorCtr="0">
              <a:spAutoFit/>
            </a:bodyPr>
            <a:lstStyle/>
            <a:p>
              <a:pPr marL="0" marR="0" lvl="0" indent="0" algn="ctr" rtl="0">
                <a:lnSpc>
                  <a:spcPct val="325111"/>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0000"/>
                </a:lnSpc>
                <a:spcBef>
                  <a:spcPts val="0"/>
                </a:spcBef>
                <a:spcAft>
                  <a:spcPts val="0"/>
                </a:spcAft>
                <a:buNone/>
              </a:pPr>
              <a:r>
                <a:rPr lang="en-US" sz="4180" b="1" i="0" u="none" strike="noStrike" cap="none">
                  <a:solidFill>
                    <a:srgbClr val="000000"/>
                  </a:solidFill>
                  <a:latin typeface="Arial"/>
                  <a:ea typeface="Arial"/>
                  <a:cs typeface="Arial"/>
                  <a:sym typeface="Arial"/>
                </a:rPr>
                <a:t> </a:t>
              </a:r>
              <a:r>
                <a:rPr lang="en-US" sz="4180" b="1" i="0" u="none" strike="noStrike" cap="none">
                  <a:solidFill>
                    <a:srgbClr val="F88D2A"/>
                  </a:solidFill>
                  <a:latin typeface="Bubblegum Sans"/>
                  <a:ea typeface="Bubblegum Sans"/>
                  <a:cs typeface="Bubblegum Sans"/>
                  <a:sym typeface="Bubblegum Sans"/>
                </a:rPr>
                <a:t>Interview Day</a:t>
              </a:r>
              <a:endParaRPr>
                <a:solidFill>
                  <a:srgbClr val="F88D2A"/>
                </a:solidFill>
                <a:latin typeface="Bubblegum Sans"/>
                <a:ea typeface="Bubblegum Sans"/>
                <a:cs typeface="Bubblegum Sans"/>
                <a:sym typeface="Bubblegum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4" title="SCPS_Slides_2.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316" name="Google Shape;316;p34" title="Spotslyvania County Public Schools_Stacked_Full Color.png"/>
          <p:cNvPicPr preferRelativeResize="0"/>
          <p:nvPr/>
        </p:nvPicPr>
        <p:blipFill rotWithShape="1">
          <a:blip r:embed="rId4">
            <a:alphaModFix/>
          </a:blip>
          <a:srcRect/>
          <a:stretch/>
        </p:blipFill>
        <p:spPr>
          <a:xfrm>
            <a:off x="149400" y="8273675"/>
            <a:ext cx="984876" cy="1213051"/>
          </a:xfrm>
          <a:prstGeom prst="rect">
            <a:avLst/>
          </a:prstGeom>
          <a:noFill/>
          <a:ln>
            <a:noFill/>
          </a:ln>
        </p:spPr>
      </p:pic>
      <p:sp>
        <p:nvSpPr>
          <p:cNvPr id="317" name="Google Shape;317;p34"/>
          <p:cNvSpPr txBox="1"/>
          <p:nvPr/>
        </p:nvSpPr>
        <p:spPr>
          <a:xfrm>
            <a:off x="530025" y="824601"/>
            <a:ext cx="5263200" cy="1724100"/>
          </a:xfrm>
          <a:prstGeom prst="rect">
            <a:avLst/>
          </a:prstGeom>
          <a:noFill/>
          <a:ln>
            <a:noFill/>
          </a:ln>
        </p:spPr>
        <p:txBody>
          <a:bodyPr spcFirstLastPara="1" wrap="square" lIns="182850" tIns="182850" rIns="182850" bIns="182850" anchor="t" anchorCtr="0">
            <a:spAutoFit/>
          </a:bodyPr>
          <a:lstStyle/>
          <a:p>
            <a:pPr marL="0" lvl="0" indent="0" algn="ctr" rtl="0">
              <a:lnSpc>
                <a:spcPct val="140002"/>
              </a:lnSpc>
              <a:spcBef>
                <a:spcPts val="0"/>
              </a:spcBef>
              <a:spcAft>
                <a:spcPts val="0"/>
              </a:spcAft>
              <a:buClr>
                <a:schemeClr val="dk1"/>
              </a:buClr>
              <a:buFont typeface="Arial"/>
              <a:buNone/>
            </a:pPr>
            <a:r>
              <a:rPr lang="en-US" sz="8802">
                <a:solidFill>
                  <a:schemeClr val="lt1"/>
                </a:solidFill>
                <a:latin typeface="Alfa Slab One"/>
                <a:ea typeface="Alfa Slab One"/>
                <a:cs typeface="Alfa Slab One"/>
                <a:sym typeface="Alfa Slab One"/>
              </a:rPr>
              <a:t>EQUIP</a:t>
            </a:r>
            <a:endParaRPr sz="4800" b="1" i="0" u="none" strike="noStrike" cap="none">
              <a:solidFill>
                <a:schemeClr val="lt1"/>
              </a:solidFill>
              <a:latin typeface="Helvetica Neue"/>
              <a:ea typeface="Helvetica Neue"/>
              <a:cs typeface="Helvetica Neue"/>
              <a:sym typeface="Helvetica Neue"/>
            </a:endParaRPr>
          </a:p>
        </p:txBody>
      </p:sp>
      <p:sp>
        <p:nvSpPr>
          <p:cNvPr id="318" name="Google Shape;318;p34"/>
          <p:cNvSpPr/>
          <p:nvPr/>
        </p:nvSpPr>
        <p:spPr>
          <a:xfrm>
            <a:off x="0" y="2597325"/>
            <a:ext cx="4500161" cy="5253574"/>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descr="PXL_20231018_152152271.jpg"/>
          <p:cNvSpPr/>
          <p:nvPr/>
        </p:nvSpPr>
        <p:spPr>
          <a:xfrm>
            <a:off x="227042" y="2821446"/>
            <a:ext cx="4046061" cy="3884219"/>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t="-18520" b="-6665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34"/>
          <p:cNvGrpSpPr/>
          <p:nvPr/>
        </p:nvGrpSpPr>
        <p:grpSpPr>
          <a:xfrm>
            <a:off x="3904614" y="4340758"/>
            <a:ext cx="4791566" cy="5565297"/>
            <a:chOff x="0" y="0"/>
            <a:chExt cx="6388754" cy="7420396"/>
          </a:xfrm>
        </p:grpSpPr>
        <p:grpSp>
          <p:nvGrpSpPr>
            <p:cNvPr id="321" name="Google Shape;321;p34"/>
            <p:cNvGrpSpPr/>
            <p:nvPr/>
          </p:nvGrpSpPr>
          <p:grpSpPr>
            <a:xfrm>
              <a:off x="0" y="0"/>
              <a:ext cx="6388754" cy="7420396"/>
              <a:chOff x="0" y="0"/>
              <a:chExt cx="5466080" cy="6348730"/>
            </a:xfrm>
          </p:grpSpPr>
          <p:sp>
            <p:nvSpPr>
              <p:cNvPr id="322" name="Google Shape;322;p34"/>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l="-31219" t="-11610" r="-21359" b="-2011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34"/>
            <p:cNvSpPr txBox="1"/>
            <p:nvPr/>
          </p:nvSpPr>
          <p:spPr>
            <a:xfrm>
              <a:off x="563955" y="5946360"/>
              <a:ext cx="4837200" cy="1151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805" b="1" i="0" u="none" strike="noStrike" cap="none">
                  <a:solidFill>
                    <a:srgbClr val="F88D2A"/>
                  </a:solidFill>
                  <a:latin typeface="Bubblegum Sans"/>
                  <a:ea typeface="Bubblegum Sans"/>
                  <a:cs typeface="Bubblegum Sans"/>
                  <a:sym typeface="Bubblegum Sans"/>
                </a:rPr>
                <a:t>Classroom Service Learning Projects</a:t>
              </a:r>
              <a:endParaRPr>
                <a:solidFill>
                  <a:srgbClr val="F88D2A"/>
                </a:solidFill>
                <a:latin typeface="Bubblegum Sans"/>
                <a:ea typeface="Bubblegum Sans"/>
                <a:cs typeface="Bubblegum Sans"/>
                <a:sym typeface="Bubblegum Sans"/>
              </a:endParaRPr>
            </a:p>
          </p:txBody>
        </p:sp>
      </p:grpSp>
      <p:grpSp>
        <p:nvGrpSpPr>
          <p:cNvPr id="327" name="Google Shape;327;p34"/>
          <p:cNvGrpSpPr/>
          <p:nvPr/>
        </p:nvGrpSpPr>
        <p:grpSpPr>
          <a:xfrm>
            <a:off x="9256075" y="824608"/>
            <a:ext cx="4791566" cy="5565297"/>
            <a:chOff x="0" y="0"/>
            <a:chExt cx="6388754" cy="7420396"/>
          </a:xfrm>
        </p:grpSpPr>
        <p:grpSp>
          <p:nvGrpSpPr>
            <p:cNvPr id="328" name="Google Shape;328;p34"/>
            <p:cNvGrpSpPr/>
            <p:nvPr/>
          </p:nvGrpSpPr>
          <p:grpSpPr>
            <a:xfrm>
              <a:off x="0" y="0"/>
              <a:ext cx="6388754" cy="7420396"/>
              <a:chOff x="0" y="0"/>
              <a:chExt cx="5466080" cy="6348730"/>
            </a:xfrm>
          </p:grpSpPr>
          <p:sp>
            <p:nvSpPr>
              <p:cNvPr id="329" name="Google Shape;329;p34"/>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t="-22090" b="-2210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34"/>
            <p:cNvSpPr txBox="1"/>
            <p:nvPr/>
          </p:nvSpPr>
          <p:spPr>
            <a:xfrm>
              <a:off x="588888" y="6319893"/>
              <a:ext cx="4837200" cy="5757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2805" b="1" i="0" u="none" strike="noStrike" cap="none">
                  <a:solidFill>
                    <a:srgbClr val="F88D2A"/>
                  </a:solidFill>
                  <a:latin typeface="Bubblegum Sans"/>
                  <a:ea typeface="Bubblegum Sans"/>
                  <a:cs typeface="Bubblegum Sans"/>
                  <a:sym typeface="Bubblegum Sans"/>
                </a:rPr>
                <a:t>Mentorships</a:t>
              </a:r>
              <a:endParaRPr>
                <a:solidFill>
                  <a:srgbClr val="F88D2A"/>
                </a:solidFill>
                <a:latin typeface="Bubblegum Sans"/>
                <a:ea typeface="Bubblegum Sans"/>
                <a:cs typeface="Bubblegum Sans"/>
                <a:sym typeface="Bubblegum Sans"/>
              </a:endParaRPr>
            </a:p>
          </p:txBody>
        </p:sp>
      </p:grpSp>
      <p:grpSp>
        <p:nvGrpSpPr>
          <p:cNvPr id="334" name="Google Shape;334;p34"/>
          <p:cNvGrpSpPr/>
          <p:nvPr/>
        </p:nvGrpSpPr>
        <p:grpSpPr>
          <a:xfrm>
            <a:off x="13217434" y="4127500"/>
            <a:ext cx="4753030" cy="5520538"/>
            <a:chOff x="0" y="0"/>
            <a:chExt cx="6337373" cy="7360718"/>
          </a:xfrm>
        </p:grpSpPr>
        <p:grpSp>
          <p:nvGrpSpPr>
            <p:cNvPr id="335" name="Google Shape;335;p34"/>
            <p:cNvGrpSpPr/>
            <p:nvPr/>
          </p:nvGrpSpPr>
          <p:grpSpPr>
            <a:xfrm>
              <a:off x="0" y="0"/>
              <a:ext cx="6337373" cy="7360718"/>
              <a:chOff x="0" y="0"/>
              <a:chExt cx="5466080" cy="6348730"/>
            </a:xfrm>
          </p:grpSpPr>
          <p:sp>
            <p:nvSpPr>
              <p:cNvPr id="336" name="Google Shape;336;p34"/>
              <p:cNvSpPr/>
              <p:nvPr/>
            </p:nvSpPr>
            <p:spPr>
              <a:xfrm>
                <a:off x="0" y="0"/>
                <a:ext cx="5438261" cy="6348730"/>
              </a:xfrm>
              <a:custGeom>
                <a:avLst/>
                <a:gdLst/>
                <a:ahLst/>
                <a:cxnLst/>
                <a:rect l="l" t="t" r="r" b="b"/>
                <a:pathLst>
                  <a:path w="5438261" h="6348730" extrusionOk="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4"/>
              <p:cNvSpPr/>
              <p:nvPr/>
            </p:nvSpPr>
            <p:spPr>
              <a:xfrm>
                <a:off x="247650" y="294640"/>
                <a:ext cx="4889500" cy="4693920"/>
              </a:xfrm>
              <a:custGeom>
                <a:avLst/>
                <a:gdLst/>
                <a:ahLst/>
                <a:cxnLst/>
                <a:rect l="l" t="t" r="r" b="b"/>
                <a:pathLst>
                  <a:path w="4889500" h="4693920" extrusionOk="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8">
                  <a:alphaModFix/>
                </a:blip>
                <a:stretch>
                  <a:fillRect l="-38000" r="-3800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4"/>
              <p:cNvSpPr/>
              <p:nvPr/>
            </p:nvSpPr>
            <p:spPr>
              <a:xfrm>
                <a:off x="1270" y="6350"/>
                <a:ext cx="5457190" cy="6342380"/>
              </a:xfrm>
              <a:custGeom>
                <a:avLst/>
                <a:gdLst/>
                <a:ahLst/>
                <a:cxnLst/>
                <a:rect l="l" t="t" r="r" b="b"/>
                <a:pathLst>
                  <a:path w="5457190" h="6342380" extrusionOk="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7620" y="0"/>
                <a:ext cx="5458460" cy="6344920"/>
              </a:xfrm>
              <a:custGeom>
                <a:avLst/>
                <a:gdLst/>
                <a:ahLst/>
                <a:cxnLst/>
                <a:rect l="l" t="t" r="r" b="b"/>
                <a:pathLst>
                  <a:path w="5458460" h="6344920" extrusionOk="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34"/>
            <p:cNvSpPr txBox="1"/>
            <p:nvPr/>
          </p:nvSpPr>
          <p:spPr>
            <a:xfrm>
              <a:off x="774019" y="6311776"/>
              <a:ext cx="4798200" cy="571200"/>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783" b="1" i="0" u="none" strike="noStrike" cap="none">
                  <a:solidFill>
                    <a:srgbClr val="F88D2A"/>
                  </a:solidFill>
                  <a:latin typeface="Bubblegum Sans"/>
                  <a:ea typeface="Bubblegum Sans"/>
                  <a:cs typeface="Bubblegum Sans"/>
                  <a:sym typeface="Bubblegum Sans"/>
                </a:rPr>
                <a:t>CTE Ambassadors</a:t>
              </a:r>
              <a:endParaRPr>
                <a:solidFill>
                  <a:srgbClr val="F88D2A"/>
                </a:solidFill>
                <a:latin typeface="Bubblegum Sans"/>
                <a:ea typeface="Bubblegum Sans"/>
                <a:cs typeface="Bubblegum Sans"/>
                <a:sym typeface="Bubblegum Sans"/>
              </a:endParaRPr>
            </a:p>
          </p:txBody>
        </p:sp>
      </p:grpSp>
      <p:sp>
        <p:nvSpPr>
          <p:cNvPr id="341" name="Google Shape;341;p34"/>
          <p:cNvSpPr txBox="1"/>
          <p:nvPr/>
        </p:nvSpPr>
        <p:spPr>
          <a:xfrm>
            <a:off x="530025" y="6705671"/>
            <a:ext cx="3060600" cy="852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768" b="1" i="0" u="none" strike="noStrike" cap="none">
                <a:solidFill>
                  <a:srgbClr val="F88D2A"/>
                </a:solidFill>
                <a:latin typeface="Bubblegum Sans"/>
                <a:ea typeface="Bubblegum Sans"/>
                <a:cs typeface="Bubblegum Sans"/>
                <a:sym typeface="Bubblegum Sans"/>
              </a:rPr>
              <a:t>Goodwill Service Learning</a:t>
            </a:r>
            <a:endParaRPr>
              <a:solidFill>
                <a:srgbClr val="F88D2A"/>
              </a:solidFill>
              <a:latin typeface="Bubblegum Sans"/>
              <a:ea typeface="Bubblegum Sans"/>
              <a:cs typeface="Bubblegum Sans"/>
              <a:sym typeface="Bubblegum Sa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2364</Words>
  <Application>Microsoft Office PowerPoint</Application>
  <PresentationFormat>Custom</PresentationFormat>
  <Paragraphs>246</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Alfa Slab One</vt:lpstr>
      <vt:lpstr>Poppins</vt:lpstr>
      <vt:lpstr>Arial</vt:lpstr>
      <vt:lpstr>Bubblegum Sans</vt:lpstr>
      <vt:lpstr>Helvetica Neue</vt:lpstr>
      <vt:lpstr>Calibri</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 Hall</dc:creator>
  <cp:lastModifiedBy>Emily H. Hall</cp:lastModifiedBy>
  <cp:revision>2</cp:revision>
  <dcterms:modified xsi:type="dcterms:W3CDTF">2026-04-30T19:21:27Z</dcterms:modified>
</cp:coreProperties>
</file>