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Lst>
  <p:notesMasterIdLst>
    <p:notesMasterId r:id="rId29"/>
  </p:notesMasterIdLst>
  <p:sldIdLst>
    <p:sldId id="256" r:id="rId2"/>
    <p:sldId id="328" r:id="rId3"/>
    <p:sldId id="344" r:id="rId4"/>
    <p:sldId id="340" r:id="rId5"/>
    <p:sldId id="337" r:id="rId6"/>
    <p:sldId id="346" r:id="rId7"/>
    <p:sldId id="342" r:id="rId8"/>
    <p:sldId id="347" r:id="rId9"/>
    <p:sldId id="348" r:id="rId10"/>
    <p:sldId id="349" r:id="rId11"/>
    <p:sldId id="350" r:id="rId12"/>
    <p:sldId id="351" r:id="rId13"/>
    <p:sldId id="336" r:id="rId14"/>
    <p:sldId id="331" r:id="rId15"/>
    <p:sldId id="298" r:id="rId16"/>
    <p:sldId id="332" r:id="rId17"/>
    <p:sldId id="333" r:id="rId18"/>
    <p:sldId id="334" r:id="rId19"/>
    <p:sldId id="335" r:id="rId20"/>
    <p:sldId id="338" r:id="rId21"/>
    <p:sldId id="339" r:id="rId22"/>
    <p:sldId id="316" r:id="rId23"/>
    <p:sldId id="317" r:id="rId24"/>
    <p:sldId id="263" r:id="rId25"/>
    <p:sldId id="352" r:id="rId26"/>
    <p:sldId id="295" r:id="rId27"/>
    <p:sldId id="259"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445C"/>
    <a:srgbClr val="233028"/>
    <a:srgbClr val="D7E2DC"/>
    <a:srgbClr val="DFEDD4"/>
    <a:srgbClr val="98FFB3"/>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94660"/>
  </p:normalViewPr>
  <p:slideViewPr>
    <p:cSldViewPr snapToGrid="0">
      <p:cViewPr varScale="1">
        <p:scale>
          <a:sx n="91" d="100"/>
          <a:sy n="91" d="100"/>
        </p:scale>
        <p:origin x="7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ff Killingsworth (ADE)" userId="19eab8c2-f412-44ff-900d-2039f5b89ed3" providerId="ADAL" clId="{ED7EEFE9-3D9E-47DC-898E-6E55DFA93417}"/>
    <pc:docChg chg="undo custSel addSld delSld modSld">
      <pc:chgData name="Jeff Killingsworth (ADE)" userId="19eab8c2-f412-44ff-900d-2039f5b89ed3" providerId="ADAL" clId="{ED7EEFE9-3D9E-47DC-898E-6E55DFA93417}" dt="2026-07-07T20:32:54.406" v="320" actId="207"/>
      <pc:docMkLst>
        <pc:docMk/>
      </pc:docMkLst>
      <pc:sldChg chg="modSp mod addAnim delAnim modAnim">
        <pc:chgData name="Jeff Killingsworth (ADE)" userId="19eab8c2-f412-44ff-900d-2039f5b89ed3" providerId="ADAL" clId="{ED7EEFE9-3D9E-47DC-898E-6E55DFA93417}" dt="2026-07-07T20:29:45.886" v="318"/>
        <pc:sldMkLst>
          <pc:docMk/>
          <pc:sldMk cId="2443631053" sldId="295"/>
        </pc:sldMkLst>
        <pc:spChg chg="mod">
          <ac:chgData name="Jeff Killingsworth (ADE)" userId="19eab8c2-f412-44ff-900d-2039f5b89ed3" providerId="ADAL" clId="{ED7EEFE9-3D9E-47DC-898E-6E55DFA93417}" dt="2026-07-07T20:09:48.239" v="305" actId="207"/>
          <ac:spMkLst>
            <pc:docMk/>
            <pc:sldMk cId="2443631053" sldId="295"/>
            <ac:spMk id="213" creationId="{95A4BAEC-2B0A-BF2C-FCF8-CC8B232E38AC}"/>
          </ac:spMkLst>
        </pc:spChg>
      </pc:sldChg>
      <pc:sldChg chg="addSp modSp mod">
        <pc:chgData name="Jeff Killingsworth (ADE)" userId="19eab8c2-f412-44ff-900d-2039f5b89ed3" providerId="ADAL" clId="{ED7EEFE9-3D9E-47DC-898E-6E55DFA93417}" dt="2026-06-11T14:34:18.708" v="227" actId="207"/>
        <pc:sldMkLst>
          <pc:docMk/>
          <pc:sldMk cId="2004756927" sldId="339"/>
        </pc:sldMkLst>
        <pc:spChg chg="add mod">
          <ac:chgData name="Jeff Killingsworth (ADE)" userId="19eab8c2-f412-44ff-900d-2039f5b89ed3" providerId="ADAL" clId="{ED7EEFE9-3D9E-47DC-898E-6E55DFA93417}" dt="2026-06-11T14:34:18.708" v="227" actId="207"/>
          <ac:spMkLst>
            <pc:docMk/>
            <pc:sldMk cId="2004756927" sldId="339"/>
            <ac:spMk id="2" creationId="{0EEE65DE-A4C2-BB56-AE29-545063F6E36B}"/>
          </ac:spMkLst>
        </pc:spChg>
        <pc:spChg chg="mod">
          <ac:chgData name="Jeff Killingsworth (ADE)" userId="19eab8c2-f412-44ff-900d-2039f5b89ed3" providerId="ADAL" clId="{ED7EEFE9-3D9E-47DC-898E-6E55DFA93417}" dt="2026-06-11T14:29:08.349" v="126" actId="1076"/>
          <ac:spMkLst>
            <pc:docMk/>
            <pc:sldMk cId="2004756927" sldId="339"/>
            <ac:spMk id="3" creationId="{1FEC62DA-0CCD-CF93-0711-85B873F5F3F7}"/>
          </ac:spMkLst>
        </pc:spChg>
        <pc:spChg chg="mod">
          <ac:chgData name="Jeff Killingsworth (ADE)" userId="19eab8c2-f412-44ff-900d-2039f5b89ed3" providerId="ADAL" clId="{ED7EEFE9-3D9E-47DC-898E-6E55DFA93417}" dt="2026-06-11T14:28:23.610" v="117" actId="20577"/>
          <ac:spMkLst>
            <pc:docMk/>
            <pc:sldMk cId="2004756927" sldId="339"/>
            <ac:spMk id="211" creationId="{0C30DD7A-B45B-3E15-A1C6-D7310A48BE80}"/>
          </ac:spMkLst>
        </pc:spChg>
        <pc:graphicFrameChg chg="modGraphic">
          <ac:chgData name="Jeff Killingsworth (ADE)" userId="19eab8c2-f412-44ff-900d-2039f5b89ed3" providerId="ADAL" clId="{ED7EEFE9-3D9E-47DC-898E-6E55DFA93417}" dt="2026-06-11T14:28:02.736" v="107" actId="20577"/>
          <ac:graphicFrameMkLst>
            <pc:docMk/>
            <pc:sldMk cId="2004756927" sldId="339"/>
            <ac:graphicFrameMk id="4" creationId="{8F074679-4D2A-526D-035E-592775BDF696}"/>
          </ac:graphicFrameMkLst>
        </pc:graphicFrameChg>
      </pc:sldChg>
      <pc:sldChg chg="modSp mod addAnim delAnim modAnim">
        <pc:chgData name="Jeff Killingsworth (ADE)" userId="19eab8c2-f412-44ff-900d-2039f5b89ed3" providerId="ADAL" clId="{ED7EEFE9-3D9E-47DC-898E-6E55DFA93417}" dt="2026-07-07T20:25:19.990" v="312"/>
        <pc:sldMkLst>
          <pc:docMk/>
          <pc:sldMk cId="3291185825" sldId="344"/>
        </pc:sldMkLst>
        <pc:spChg chg="mod">
          <ac:chgData name="Jeff Killingsworth (ADE)" userId="19eab8c2-f412-44ff-900d-2039f5b89ed3" providerId="ADAL" clId="{ED7EEFE9-3D9E-47DC-898E-6E55DFA93417}" dt="2026-06-11T14:24:05.137" v="99" actId="20577"/>
          <ac:spMkLst>
            <pc:docMk/>
            <pc:sldMk cId="3291185825" sldId="344"/>
            <ac:spMk id="213" creationId="{1E3B36F6-8355-413B-2B48-B41DCBAC43EC}"/>
          </ac:spMkLst>
        </pc:spChg>
      </pc:sldChg>
      <pc:sldChg chg="modSp mod">
        <pc:chgData name="Jeff Killingsworth (ADE)" userId="19eab8c2-f412-44ff-900d-2039f5b89ed3" providerId="ADAL" clId="{ED7EEFE9-3D9E-47DC-898E-6E55DFA93417}" dt="2026-07-07T20:32:54.406" v="320" actId="207"/>
        <pc:sldMkLst>
          <pc:docMk/>
          <pc:sldMk cId="3857378118" sldId="352"/>
        </pc:sldMkLst>
        <pc:spChg chg="mod">
          <ac:chgData name="Jeff Killingsworth (ADE)" userId="19eab8c2-f412-44ff-900d-2039f5b89ed3" providerId="ADAL" clId="{ED7EEFE9-3D9E-47DC-898E-6E55DFA93417}" dt="2026-07-07T20:32:54.406" v="320" actId="207"/>
          <ac:spMkLst>
            <pc:docMk/>
            <pc:sldMk cId="3857378118" sldId="352"/>
            <ac:spMk id="213" creationId="{D529D8DD-BB53-7AB1-A882-4047090EBDB8}"/>
          </ac:spMkLst>
        </pc:spChg>
      </pc:sldChg>
      <pc:sldChg chg="delSp modSp add del mod">
        <pc:chgData name="Jeff Killingsworth (ADE)" userId="19eab8c2-f412-44ff-900d-2039f5b89ed3" providerId="ADAL" clId="{ED7EEFE9-3D9E-47DC-898E-6E55DFA93417}" dt="2026-07-07T20:10:24.221" v="307" actId="47"/>
        <pc:sldMkLst>
          <pc:docMk/>
          <pc:sldMk cId="2203330935" sldId="353"/>
        </pc:sldMkLst>
        <pc:spChg chg="mod">
          <ac:chgData name="Jeff Killingsworth (ADE)" userId="19eab8c2-f412-44ff-900d-2039f5b89ed3" providerId="ADAL" clId="{ED7EEFE9-3D9E-47DC-898E-6E55DFA93417}" dt="2026-07-07T20:02:02.318" v="229" actId="20577"/>
          <ac:spMkLst>
            <pc:docMk/>
            <pc:sldMk cId="2203330935" sldId="353"/>
            <ac:spMk id="211" creationId="{77F04EDE-473D-446F-BC24-D253DE3CD812}"/>
          </ac:spMkLst>
        </pc:spChg>
        <pc:spChg chg="del mod">
          <ac:chgData name="Jeff Killingsworth (ADE)" userId="19eab8c2-f412-44ff-900d-2039f5b89ed3" providerId="ADAL" clId="{ED7EEFE9-3D9E-47DC-898E-6E55DFA93417}" dt="2026-07-07T20:09:59.793" v="306" actId="478"/>
          <ac:spMkLst>
            <pc:docMk/>
            <pc:sldMk cId="2203330935" sldId="353"/>
            <ac:spMk id="213" creationId="{24722FD7-5B31-1A47-B1CB-C01D1F5FE70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B5BBE0-9BD6-4DE8-AF56-0933D50A23A7}" type="datetimeFigureOut">
              <a:rPr lang="en-US" smtClean="0"/>
              <a:t>7/7/2026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2D5F8D-49C7-4E04-8193-63D5D32BEA71}" type="slidenum">
              <a:rPr lang="en-US" smtClean="0"/>
              <a:t>‹#›</a:t>
            </a:fld>
            <a:endParaRPr lang="en-US"/>
          </a:p>
        </p:txBody>
      </p:sp>
    </p:spTree>
    <p:extLst>
      <p:ext uri="{BB962C8B-B14F-4D97-AF65-F5344CB8AC3E}">
        <p14:creationId xmlns:p14="http://schemas.microsoft.com/office/powerpoint/2010/main" val="3233084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1795DC14-1AA0-D287-EACD-C5DB56BB134A}"/>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7D5592E9-AC72-CBF9-BE7F-BEB82EFC1F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5CB61C84-F967-A48F-9C6D-DD0E2644824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96015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5F2B05CD-F710-261B-1BE9-B7869EC03D3C}"/>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548B71EB-8E01-332B-321F-28A27D4C20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E4078EA1-8A0F-6258-AA54-2D08058E284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ADA requires that state and local governments must provide individuals with disabilities with effective communication, reasonable modifications, and an equal opportunity to participate in or benefit from their services, programs, and activities</a:t>
            </a:r>
            <a:endParaRPr dirty="0"/>
          </a:p>
        </p:txBody>
      </p:sp>
    </p:spTree>
    <p:extLst>
      <p:ext uri="{BB962C8B-B14F-4D97-AF65-F5344CB8AC3E}">
        <p14:creationId xmlns:p14="http://schemas.microsoft.com/office/powerpoint/2010/main" val="2256579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18669D4D-4480-3A67-56E9-340769C40CD3}"/>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8F5F8E5A-6370-4D87-7313-E19E7C8398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F51E7F06-E6F5-C42B-5FCF-E1CAB795E7A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7431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B564D0A5-F4D6-DD71-0F50-326F757D881D}"/>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7E10D551-1B05-EBD5-99CB-C5B16EA891B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B8E5EB94-709A-9246-0E42-3C4A340BBFC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6162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B0E9E8E8-5F00-2132-7615-FC1B66A168FA}"/>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A271CD55-BB23-4603-0CD8-93981ED7A60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70A9B892-56EA-F72E-6969-35E2FF83106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21495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2B6A1C05-E71D-9201-5320-F293BAFFB2F4}"/>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FFF4E6BC-F9DB-9ECB-2B96-8E6CEE60282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F2486B70-41CC-414A-3463-1E12850974A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28329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7B5045E4-99BD-1611-98B7-C4D337EF55C0}"/>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887F1A78-BDDA-3C83-7265-151B263162A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343F9D9C-E9A6-0B8C-F90B-302B5329B91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0498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D42FDB5A-2E9F-FBAE-1D11-E53A039ABB88}"/>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5335AC24-1726-802F-341B-A2103C1950C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267826C2-C624-3C96-8FBF-45F833905D6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State and local governments must make sure their web content and mobile apps meet WCAG 2.1, Level AA within 2 or 3 years of the publishing of the DOJ rule (April 2024).  Arkansas public schools are considered independent school districts (separate school boards, etc.), which is why they would not simply use the city or county population. </a:t>
            </a:r>
            <a:endParaRPr dirty="0"/>
          </a:p>
        </p:txBody>
      </p:sp>
    </p:spTree>
    <p:extLst>
      <p:ext uri="{BB962C8B-B14F-4D97-AF65-F5344CB8AC3E}">
        <p14:creationId xmlns:p14="http://schemas.microsoft.com/office/powerpoint/2010/main" val="1391617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D3EBB218-6C78-97BA-9D0F-4E112C0100C6}"/>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6CB9F879-3656-6875-13CE-EC10D4DA9AA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F767219A-8D27-B47F-F801-360A3BA7160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32278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874247B2-C2AE-54E6-5303-281DD12584B0}"/>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89FA404F-C6C3-609C-CAE6-88816C7B21D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C86C465B-4EA5-D943-799C-2EF72FC3E9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45290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7240C72C-BBCE-D4F8-91EB-4C85041B65EA}"/>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28B6C249-0BA5-093D-C2D4-F1C63A89EF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AB0B55B0-A088-5469-1365-B3835FB459E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6501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6E142491-5EDA-142C-4E96-EC545DEC972C}"/>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172587C0-0B98-655F-3409-E66688D41BD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8FFE4AC3-A3D5-28AF-F0B5-425BCD37310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734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6335BF40-0553-89C0-4D07-C29811B968BE}"/>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BFD1AF18-072B-2545-ADBF-5775864B54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113DF687-45C6-50B2-4188-E5B490F7502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0377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6C3A4CBF-CD48-92D0-0B02-1AA2C81959E1}"/>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35DF92C7-B737-0112-BADE-2BE86FB80D4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8540F392-3F99-15F3-E946-DA510E7ED56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5125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0626C1B9-2AAA-2174-8811-E42EF7CC4B8C}"/>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0B5250EC-9A93-25D8-7F35-A24EE1567C1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68FB70F5-185B-C0D1-D392-0E253CEBEBD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2137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3864F4ED-B479-EF7C-72A6-C97C49DA3855}"/>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A51A89E2-42CC-F326-1E7C-1BD78B44930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4FF6FF08-B6CD-AD6C-FE02-75B7228DD12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1444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D693791C-AD40-9DE1-C39D-F34F04878102}"/>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9C0479A4-1985-BEA3-C75A-EF59ACE5C3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6A02457F-2A32-D9BC-389C-5BC9205F37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Enough Time: editable time limits.    Navigable: clear page titles, headers, focus order.     Input modalities: support for gestures, pointer cancellation, etc. </a:t>
            </a:r>
            <a:endParaRPr dirty="0"/>
          </a:p>
        </p:txBody>
      </p:sp>
    </p:spTree>
    <p:extLst>
      <p:ext uri="{BB962C8B-B14F-4D97-AF65-F5344CB8AC3E}">
        <p14:creationId xmlns:p14="http://schemas.microsoft.com/office/powerpoint/2010/main" val="2758620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334E447B-A58A-E5DB-139C-EBBFF0E7809B}"/>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07763A24-CCC7-A6D1-9EBB-9B39BEC9A88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CEDF359D-9047-C63A-50F5-B1765B17F59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Readable: ID the primary language of the page     Predictable: web pages navigate    Input assistance: </a:t>
            </a:r>
            <a:r>
              <a:rPr lang="en-US" sz="1200" b="0" i="0" kern="1200" dirty="0">
                <a:solidFill>
                  <a:schemeClr val="tx1"/>
                </a:solidFill>
                <a:effectLst/>
                <a:latin typeface="+mn-lt"/>
                <a:ea typeface="+mn-ea"/>
                <a:cs typeface="+mn-cs"/>
              </a:rPr>
              <a:t>Error identification and suggestion, with instructions.</a:t>
            </a:r>
            <a:endParaRPr dirty="0"/>
          </a:p>
        </p:txBody>
      </p:sp>
    </p:spTree>
    <p:extLst>
      <p:ext uri="{BB962C8B-B14F-4D97-AF65-F5344CB8AC3E}">
        <p14:creationId xmlns:p14="http://schemas.microsoft.com/office/powerpoint/2010/main" val="1735645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22F75005-5B7B-CDE0-557E-8474CA85AD91}"/>
            </a:ext>
          </a:extLst>
        </p:cNvPr>
        <p:cNvGrpSpPr/>
        <p:nvPr/>
      </p:nvGrpSpPr>
      <p:grpSpPr>
        <a:xfrm>
          <a:off x="0" y="0"/>
          <a:ext cx="0" cy="0"/>
          <a:chOff x="0" y="0"/>
          <a:chExt cx="0" cy="0"/>
        </a:xfrm>
      </p:grpSpPr>
      <p:sp>
        <p:nvSpPr>
          <p:cNvPr id="207" name="Google Shape;207;g296c3a0b877_0_42:notes">
            <a:extLst>
              <a:ext uri="{FF2B5EF4-FFF2-40B4-BE49-F238E27FC236}">
                <a16:creationId xmlns:a16="http://schemas.microsoft.com/office/drawing/2014/main" id="{40C19352-44F4-90F8-89CD-56508BDE44C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96c3a0b877_0_42:notes">
            <a:extLst>
              <a:ext uri="{FF2B5EF4-FFF2-40B4-BE49-F238E27FC236}">
                <a16:creationId xmlns:a16="http://schemas.microsoft.com/office/drawing/2014/main" id="{BB8F301C-F4B4-7DA8-95F9-12C6ECFDB8B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This largely involves using clean, valid HTML code so that assistive devices don't get "confused" by broken syntax.</a:t>
            </a:r>
            <a:endParaRPr dirty="0"/>
          </a:p>
        </p:txBody>
      </p:sp>
    </p:spTree>
    <p:extLst>
      <p:ext uri="{BB962C8B-B14F-4D97-AF65-F5344CB8AC3E}">
        <p14:creationId xmlns:p14="http://schemas.microsoft.com/office/powerpoint/2010/main" val="4026269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6DDD496F-A28B-47A6-9FBE-233EE805847D}" type="datetimeFigureOut">
              <a:rPr lang="en-US" smtClean="0"/>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1917476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DD496F-A28B-47A6-9FBE-233EE805847D}"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1763180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DD496F-A28B-47A6-9FBE-233EE805847D}"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2895541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DD496F-A28B-47A6-9FBE-233EE805847D}"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B6C67A-1C32-4BFC-ACC4-6982C9E7ECB8}"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600196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DD496F-A28B-47A6-9FBE-233EE805847D}"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2628563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DDD496F-A28B-47A6-9FBE-233EE805847D}" type="datetimeFigureOut">
              <a:rPr lang="en-US" smtClean="0"/>
              <a:t>7/7/2026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3863704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DDD496F-A28B-47A6-9FBE-233EE805847D}" type="datetimeFigureOut">
              <a:rPr lang="en-US" smtClean="0"/>
              <a:t>7/7/2026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209722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DD496F-A28B-47A6-9FBE-233EE805847D}"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56606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DD496F-A28B-47A6-9FBE-233EE805847D}"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1034411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DD496F-A28B-47A6-9FBE-233EE805847D}"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1572042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DDD496F-A28B-47A6-9FBE-233EE805847D}"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759280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DD496F-A28B-47A6-9FBE-233EE805847D}"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3495813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DD496F-A28B-47A6-9FBE-233EE805847D}" type="datetimeFigureOut">
              <a:rPr lang="en-US" smtClean="0"/>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3556020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DD496F-A28B-47A6-9FBE-233EE805847D}" type="datetimeFigureOut">
              <a:rPr lang="en-US" smtClean="0"/>
              <a:t>7/7/2026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3068751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DD496F-A28B-47A6-9FBE-233EE805847D}" type="datetimeFigureOut">
              <a:rPr lang="en-US" smtClean="0"/>
              <a:t>7/7/2026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2986562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DD496F-A28B-47A6-9FBE-233EE805847D}"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1097434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DD496F-A28B-47A6-9FBE-233EE805847D}" type="datetimeFigureOut">
              <a:rPr lang="en-US" smtClean="0"/>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B6C67A-1C32-4BFC-ACC4-6982C9E7ECB8}" type="slidenum">
              <a:rPr lang="en-US" smtClean="0"/>
              <a:t>‹#›</a:t>
            </a:fld>
            <a:endParaRPr lang="en-US"/>
          </a:p>
        </p:txBody>
      </p:sp>
    </p:spTree>
    <p:extLst>
      <p:ext uri="{BB962C8B-B14F-4D97-AF65-F5344CB8AC3E}">
        <p14:creationId xmlns:p14="http://schemas.microsoft.com/office/powerpoint/2010/main" val="296473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DD496F-A28B-47A6-9FBE-233EE805847D}" type="datetimeFigureOut">
              <a:rPr lang="en-US" smtClean="0"/>
              <a:t>7/7/2026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AB6C67A-1C32-4BFC-ACC4-6982C9E7ECB8}" type="slidenum">
              <a:rPr lang="en-US" smtClean="0"/>
              <a:t>‹#›</a:t>
            </a:fld>
            <a:endParaRPr lang="en-US"/>
          </a:p>
        </p:txBody>
      </p:sp>
    </p:spTree>
    <p:extLst>
      <p:ext uri="{BB962C8B-B14F-4D97-AF65-F5344CB8AC3E}">
        <p14:creationId xmlns:p14="http://schemas.microsoft.com/office/powerpoint/2010/main" val="442013491"/>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drive.google.com/file/d/1LBYfGdJHl3TC499qIIcuUR3DPebBZNWx/view?usp=sharing"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s://wave.webaim.org/"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hyperlink" Target="https://dese.ade.arkansas.gov/Offices/District-Operations/cybersecurity/cyber-incident-response-team" TargetMode="External"/><Relationship Id="rId4" Type="http://schemas.openxmlformats.org/officeDocument/2006/relationships/hyperlink" Target="https://www.ssa.gov/accessibility/andi/help/howtouse.html"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census.gov/data-tools/demo/saipe/#/" TargetMode="External"/><Relationship Id="rId3" Type="http://schemas.openxmlformats.org/officeDocument/2006/relationships/hyperlink" Target="https://www.federalregister.gov/documents/2024/04/24/2024-07758/nondiscrimination-on-the-basis-of-disability-accessibility-of-web-information-and-services-of-state" TargetMode="External"/><Relationship Id="rId7" Type="http://schemas.openxmlformats.org/officeDocument/2006/relationships/hyperlink" Target="https://dese.ade.arkansas.gov/Offices/District-Operations/cybersecurity/cyber-incident-response-team"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hyperlink" Target="https://drive.google.com/file/d/1Iqj8kQrRtT8MQqOylHXmESlhbc5lKv6c/view?usp=sharing" TargetMode="External"/><Relationship Id="rId11" Type="http://schemas.openxmlformats.org/officeDocument/2006/relationships/hyperlink" Target="https://drive.google.com/file/d/1XhrFYpkyXHh8WWk_CHodOG45VH5TKVGn/view?usp=sharing" TargetMode="External"/><Relationship Id="rId5" Type="http://schemas.openxmlformats.org/officeDocument/2006/relationships/hyperlink" Target="https://www.w3.org/TR/WCAG21/" TargetMode="External"/><Relationship Id="rId10" Type="http://schemas.openxmlformats.org/officeDocument/2006/relationships/hyperlink" Target="https://www.youtube.com/watch?v=hkhIGSvJC2o" TargetMode="External"/><Relationship Id="rId4" Type="http://schemas.openxmlformats.org/officeDocument/2006/relationships/hyperlink" Target="https://www.ada.gov/resources/2024-03-08-web-rule/#top" TargetMode="External"/><Relationship Id="rId9" Type="http://schemas.openxmlformats.org/officeDocument/2006/relationships/hyperlink" Target="https://docs.google.com/spreadsheets/d/1dfCDVBT76ImQJYRrV5Kfhj69W68iqv9X/edit?usp=sharing&amp;ouid=100019754983291705564&amp;rtpof=true&amp;sd=true"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33028"/>
        </a:solidFill>
        <a:effectLst/>
      </p:bgPr>
    </p:bg>
    <p:spTree>
      <p:nvGrpSpPr>
        <p:cNvPr id="1" name=""/>
        <p:cNvGrpSpPr/>
        <p:nvPr/>
      </p:nvGrpSpPr>
      <p:grpSpPr>
        <a:xfrm>
          <a:off x="0" y="0"/>
          <a:ext cx="0" cy="0"/>
          <a:chOff x="0" y="0"/>
          <a:chExt cx="0" cy="0"/>
        </a:xfrm>
      </p:grpSpPr>
      <p:sp>
        <p:nvSpPr>
          <p:cNvPr id="5" name="Google Shape;201;p41">
            <a:extLst>
              <a:ext uri="{FF2B5EF4-FFF2-40B4-BE49-F238E27FC236}">
                <a16:creationId xmlns:a16="http://schemas.microsoft.com/office/drawing/2014/main" id="{C11BCA63-892A-F5C8-B1FF-DC7BCC755BBE}"/>
              </a:ext>
            </a:extLst>
          </p:cNvPr>
          <p:cNvSpPr txBox="1">
            <a:spLocks noGrp="1"/>
          </p:cNvSpPr>
          <p:nvPr>
            <p:ph type="title" idx="4294967295"/>
          </p:nvPr>
        </p:nvSpPr>
        <p:spPr>
          <a:xfrm>
            <a:off x="307251" y="2459763"/>
            <a:ext cx="11577497" cy="1499814"/>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2">
                    <a:lumMod val="20000"/>
                    <a:lumOff val="80000"/>
                  </a:schemeClr>
                </a:solidFill>
                <a:effectLst/>
                <a:uLnTx/>
                <a:uFillTx/>
                <a:latin typeface="Arial" panose="020B0604020202020204" pitchFamily="34" charset="0"/>
                <a:ea typeface="Source Sans Pro" panose="020B0503030403020204" pitchFamily="34" charset="0"/>
                <a:cs typeface="Arial" panose="020B0604020202020204" pitchFamily="34" charset="0"/>
              </a:rPr>
              <a:t>Web Content and Mobile App Accessibility</a:t>
            </a:r>
          </a:p>
        </p:txBody>
      </p:sp>
      <p:sp>
        <p:nvSpPr>
          <p:cNvPr id="13" name="Google Shape;201;p41">
            <a:extLst>
              <a:ext uri="{FF2B5EF4-FFF2-40B4-BE49-F238E27FC236}">
                <a16:creationId xmlns:a16="http://schemas.microsoft.com/office/drawing/2014/main" id="{9A4B4D9E-7C9C-3913-50C8-EB5A152E8D9F}"/>
              </a:ext>
            </a:extLst>
          </p:cNvPr>
          <p:cNvSpPr txBox="1">
            <a:spLocks/>
          </p:cNvSpPr>
          <p:nvPr/>
        </p:nvSpPr>
        <p:spPr>
          <a:xfrm>
            <a:off x="634631" y="3209670"/>
            <a:ext cx="7764304" cy="1499814"/>
          </a:xfrm>
          <a:prstGeom prst="rect">
            <a:avLst/>
          </a:prstGeom>
        </p:spPr>
        <p:txBody>
          <a:bodyPr spcFirstLastPara="1" vert="horz" wrap="square" lIns="91425" tIns="91425" rIns="91425" bIns="91425" rtlCol="0" anchor="ctr" anchorCtr="0">
            <a:no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spcBef>
                <a:spcPts val="0"/>
              </a:spcBef>
            </a:pPr>
            <a:r>
              <a:rPr lang="en-US" sz="2800" b="1" dirty="0">
                <a:solidFill>
                  <a:schemeClr val="bg2">
                    <a:lumMod val="20000"/>
                    <a:lumOff val="80000"/>
                  </a:schemeClr>
                </a:solidFill>
                <a:latin typeface="Arial" panose="020B0604020202020204" pitchFamily="34" charset="0"/>
                <a:ea typeface="Source Sans Pro" panose="020B0503030403020204" pitchFamily="34" charset="0"/>
                <a:cs typeface="Arial" panose="020B0604020202020204" pitchFamily="34" charset="0"/>
              </a:rPr>
              <a:t>Americans with Disabilities Act, Title II</a:t>
            </a:r>
          </a:p>
        </p:txBody>
      </p:sp>
    </p:spTree>
    <p:extLst>
      <p:ext uri="{BB962C8B-B14F-4D97-AF65-F5344CB8AC3E}">
        <p14:creationId xmlns:p14="http://schemas.microsoft.com/office/powerpoint/2010/main" val="2606969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B7AB3B81-E950-DD23-27F7-DC9D2A6C76E7}"/>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EC6A9089-72BD-9DB8-F72A-74F1ACBB72B9}"/>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1" name="Google Shape;211;p42">
            <a:extLst>
              <a:ext uri="{FF2B5EF4-FFF2-40B4-BE49-F238E27FC236}">
                <a16:creationId xmlns:a16="http://schemas.microsoft.com/office/drawing/2014/main" id="{60926804-543F-B532-6DA2-B12999E4D79E}"/>
              </a:ext>
            </a:extLst>
          </p:cNvPr>
          <p:cNvSpPr txBox="1">
            <a:spLocks noGrp="1"/>
          </p:cNvSpPr>
          <p:nvPr>
            <p:ph type="ctrTitle" idx="4294967295"/>
          </p:nvPr>
        </p:nvSpPr>
        <p:spPr>
          <a:xfrm>
            <a:off x="227807"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Technical Standard..</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Google Shape;243;p46">
            <a:extLst>
              <a:ext uri="{FF2B5EF4-FFF2-40B4-BE49-F238E27FC236}">
                <a16:creationId xmlns:a16="http://schemas.microsoft.com/office/drawing/2014/main" id="{464FA07C-95D9-D613-AAF6-04D947CE6029}"/>
              </a:ext>
            </a:extLst>
          </p:cNvPr>
          <p:cNvSpPr txBox="1">
            <a:spLocks/>
          </p:cNvSpPr>
          <p:nvPr/>
        </p:nvSpPr>
        <p:spPr>
          <a:xfrm>
            <a:off x="622623" y="1205293"/>
            <a:ext cx="9735922" cy="5252710"/>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en-US" sz="3200" b="1" dirty="0">
                <a:solidFill>
                  <a:schemeClr val="bg1"/>
                </a:solidFill>
                <a:latin typeface="Arial" panose="020B0604020202020204" pitchFamily="34" charset="0"/>
                <a:cs typeface="Arial" panose="020B0604020202020204" pitchFamily="34" charset="0"/>
              </a:rPr>
              <a:t>WCAG 2.1, Level AA</a:t>
            </a:r>
          </a:p>
          <a:p>
            <a:pPr marL="0" indent="0">
              <a:spcBef>
                <a:spcPts val="600"/>
              </a:spcBef>
              <a:buNone/>
            </a:pPr>
            <a:endParaRPr lang="en-US" sz="800" b="1" dirty="0">
              <a:solidFill>
                <a:schemeClr val="bg1"/>
              </a:solidFill>
              <a:latin typeface="Arial" panose="020B0604020202020204" pitchFamily="34" charset="0"/>
              <a:cs typeface="Arial" panose="020B0604020202020204" pitchFamily="34" charset="0"/>
            </a:endParaRPr>
          </a:p>
          <a:p>
            <a:pPr marL="0" indent="0">
              <a:spcBef>
                <a:spcPts val="600"/>
              </a:spcBef>
              <a:buNone/>
            </a:pPr>
            <a:r>
              <a:rPr lang="en-US" b="1" dirty="0">
                <a:solidFill>
                  <a:schemeClr val="bg1"/>
                </a:solidFill>
                <a:latin typeface="Arial" panose="020B0604020202020204" pitchFamily="34" charset="0"/>
                <a:cs typeface="Arial" panose="020B0604020202020204" pitchFamily="34" charset="0"/>
              </a:rPr>
              <a:t>Operable</a:t>
            </a:r>
          </a:p>
          <a:p>
            <a:pPr marL="0" indent="0">
              <a:spcBef>
                <a:spcPts val="600"/>
              </a:spcBef>
              <a:buNone/>
            </a:pPr>
            <a:endParaRPr lang="en-US" sz="800" b="1" dirty="0">
              <a:solidFill>
                <a:schemeClr val="bg1"/>
              </a:solidFill>
              <a:latin typeface="Arial" panose="020B0604020202020204" pitchFamily="34" charset="0"/>
              <a:cs typeface="Arial" panose="020B0604020202020204" pitchFamily="34" charset="0"/>
            </a:endParaRPr>
          </a:p>
          <a:p>
            <a:pPr lvl="1">
              <a:spcBef>
                <a:spcPts val="600"/>
              </a:spcBef>
            </a:pPr>
            <a:r>
              <a:rPr lang="en-US" sz="2800" dirty="0">
                <a:solidFill>
                  <a:schemeClr val="bg1"/>
                </a:solidFill>
                <a:latin typeface="Arial" panose="020B0604020202020204" pitchFamily="34" charset="0"/>
                <a:cs typeface="Arial" panose="020B0604020202020204" pitchFamily="34" charset="0"/>
              </a:rPr>
              <a:t>Keyboard accessibility</a:t>
            </a:r>
          </a:p>
          <a:p>
            <a:pPr marL="457200" lvl="1" indent="0">
              <a:spcBef>
                <a:spcPts val="600"/>
              </a:spcBef>
              <a:buNone/>
            </a:pPr>
            <a:endParaRPr lang="en-US" sz="800" dirty="0">
              <a:solidFill>
                <a:schemeClr val="bg1"/>
              </a:solidFill>
              <a:latin typeface="Arial" panose="020B0604020202020204" pitchFamily="34" charset="0"/>
              <a:cs typeface="Arial" panose="020B0604020202020204" pitchFamily="34" charset="0"/>
            </a:endParaRPr>
          </a:p>
          <a:p>
            <a:pPr lvl="1">
              <a:spcBef>
                <a:spcPts val="600"/>
              </a:spcBef>
            </a:pPr>
            <a:r>
              <a:rPr lang="en-US" sz="2800" dirty="0">
                <a:solidFill>
                  <a:schemeClr val="bg1"/>
                </a:solidFill>
                <a:latin typeface="Arial" panose="020B0604020202020204" pitchFamily="34" charset="0"/>
                <a:cs typeface="Arial" panose="020B0604020202020204" pitchFamily="34" charset="0"/>
              </a:rPr>
              <a:t>Enough time</a:t>
            </a:r>
          </a:p>
          <a:p>
            <a:pPr lvl="1">
              <a:spcBef>
                <a:spcPts val="600"/>
              </a:spcBef>
            </a:pPr>
            <a:endParaRPr lang="en-US" sz="800" dirty="0">
              <a:solidFill>
                <a:schemeClr val="bg1"/>
              </a:solidFill>
              <a:latin typeface="Arial" panose="020B0604020202020204" pitchFamily="34" charset="0"/>
              <a:cs typeface="Arial" panose="020B0604020202020204" pitchFamily="34" charset="0"/>
            </a:endParaRPr>
          </a:p>
          <a:p>
            <a:pPr lvl="1">
              <a:spcBef>
                <a:spcPts val="600"/>
              </a:spcBef>
            </a:pPr>
            <a:r>
              <a:rPr lang="en-US" sz="2800" dirty="0">
                <a:solidFill>
                  <a:schemeClr val="bg1"/>
                </a:solidFill>
                <a:latin typeface="Arial" panose="020B0604020202020204" pitchFamily="34" charset="0"/>
                <a:cs typeface="Arial" panose="020B0604020202020204" pitchFamily="34" charset="0"/>
              </a:rPr>
              <a:t>Seizures and physical reactions</a:t>
            </a:r>
          </a:p>
          <a:p>
            <a:pPr lvl="2">
              <a:spcBef>
                <a:spcPts val="600"/>
              </a:spcBef>
            </a:pPr>
            <a:r>
              <a:rPr lang="en-US" sz="2400" dirty="0">
                <a:solidFill>
                  <a:schemeClr val="bg1"/>
                </a:solidFill>
                <a:latin typeface="Arial" panose="020B0604020202020204" pitchFamily="34" charset="0"/>
                <a:cs typeface="Arial" panose="020B0604020202020204" pitchFamily="34" charset="0"/>
              </a:rPr>
              <a:t>No content flashes more than 3 times per second</a:t>
            </a:r>
          </a:p>
          <a:p>
            <a:pPr lvl="2">
              <a:spcBef>
                <a:spcPts val="600"/>
              </a:spcBef>
            </a:pPr>
            <a:endParaRPr lang="en-US" sz="800" dirty="0">
              <a:solidFill>
                <a:schemeClr val="bg1"/>
              </a:solidFill>
              <a:latin typeface="Arial" panose="020B0604020202020204" pitchFamily="34" charset="0"/>
              <a:cs typeface="Arial" panose="020B0604020202020204" pitchFamily="34" charset="0"/>
            </a:endParaRPr>
          </a:p>
          <a:p>
            <a:pPr lvl="1">
              <a:spcBef>
                <a:spcPts val="600"/>
              </a:spcBef>
            </a:pPr>
            <a:r>
              <a:rPr lang="en-US" sz="2800" dirty="0">
                <a:solidFill>
                  <a:schemeClr val="bg1"/>
                </a:solidFill>
                <a:latin typeface="Arial" panose="020B0604020202020204" pitchFamily="34" charset="0"/>
                <a:cs typeface="Arial" panose="020B0604020202020204" pitchFamily="34" charset="0"/>
              </a:rPr>
              <a:t>Navigable</a:t>
            </a:r>
          </a:p>
          <a:p>
            <a:pPr lvl="1">
              <a:spcBef>
                <a:spcPts val="600"/>
              </a:spcBef>
            </a:pPr>
            <a:endParaRPr lang="en-US" sz="800" dirty="0">
              <a:solidFill>
                <a:schemeClr val="bg1"/>
              </a:solidFill>
              <a:latin typeface="Arial" panose="020B0604020202020204" pitchFamily="34" charset="0"/>
              <a:cs typeface="Arial" panose="020B0604020202020204" pitchFamily="34" charset="0"/>
            </a:endParaRPr>
          </a:p>
          <a:p>
            <a:pPr lvl="1">
              <a:spcBef>
                <a:spcPts val="600"/>
              </a:spcBef>
            </a:pPr>
            <a:r>
              <a:rPr lang="en-US" sz="2800" dirty="0">
                <a:solidFill>
                  <a:schemeClr val="bg1"/>
                </a:solidFill>
                <a:latin typeface="Arial" panose="020B0604020202020204" pitchFamily="34" charset="0"/>
                <a:cs typeface="Arial" panose="020B0604020202020204" pitchFamily="34" charset="0"/>
              </a:rPr>
              <a:t>Input modalities</a:t>
            </a: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marL="914400" lvl="2" indent="0">
              <a:spcBef>
                <a:spcPts val="600"/>
              </a:spcBef>
              <a:buNone/>
            </a:pPr>
            <a:endParaRPr lang="en-US" sz="2400" dirty="0">
              <a:solidFill>
                <a:schemeClr val="bg1"/>
              </a:solidFill>
              <a:latin typeface="Arial" panose="020B0604020202020204" pitchFamily="34" charset="0"/>
              <a:cs typeface="Arial" panose="020B0604020202020204" pitchFamily="34" charset="0"/>
            </a:endParaRPr>
          </a:p>
          <a:p>
            <a:pPr lvl="1">
              <a:spcBef>
                <a:spcPts val="600"/>
              </a:spcBef>
            </a:pPr>
            <a:endParaRPr lang="en-US" sz="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054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5DEEC12B-EC75-99AB-703D-CB1F911B6BB5}"/>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CF143927-124F-0F0B-17D6-086521052C1E}"/>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1" name="Google Shape;211;p42">
            <a:extLst>
              <a:ext uri="{FF2B5EF4-FFF2-40B4-BE49-F238E27FC236}">
                <a16:creationId xmlns:a16="http://schemas.microsoft.com/office/drawing/2014/main" id="{74AF0544-647B-288B-9013-001AC6D39D5C}"/>
              </a:ext>
            </a:extLst>
          </p:cNvPr>
          <p:cNvSpPr txBox="1">
            <a:spLocks noGrp="1"/>
          </p:cNvSpPr>
          <p:nvPr>
            <p:ph type="ctrTitle" idx="4294967295"/>
          </p:nvPr>
        </p:nvSpPr>
        <p:spPr>
          <a:xfrm>
            <a:off x="227807"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Technical Standard…</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Google Shape;243;p46">
            <a:extLst>
              <a:ext uri="{FF2B5EF4-FFF2-40B4-BE49-F238E27FC236}">
                <a16:creationId xmlns:a16="http://schemas.microsoft.com/office/drawing/2014/main" id="{81AB2584-992C-E510-EB35-6D9C3243FFD9}"/>
              </a:ext>
            </a:extLst>
          </p:cNvPr>
          <p:cNvSpPr txBox="1">
            <a:spLocks/>
          </p:cNvSpPr>
          <p:nvPr/>
        </p:nvSpPr>
        <p:spPr>
          <a:xfrm>
            <a:off x="622623" y="1205293"/>
            <a:ext cx="9735922" cy="5252710"/>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en-US" sz="3200" b="1" dirty="0">
                <a:solidFill>
                  <a:schemeClr val="bg1"/>
                </a:solidFill>
                <a:latin typeface="Arial" panose="020B0604020202020204" pitchFamily="34" charset="0"/>
                <a:cs typeface="Arial" panose="020B0604020202020204" pitchFamily="34" charset="0"/>
              </a:rPr>
              <a:t>WCAG 2.1, Level AA</a:t>
            </a:r>
          </a:p>
          <a:p>
            <a:pPr marL="0" indent="0">
              <a:spcBef>
                <a:spcPts val="600"/>
              </a:spcBef>
              <a:buNone/>
            </a:pPr>
            <a:endParaRPr lang="en-US" sz="800" b="1" dirty="0">
              <a:solidFill>
                <a:schemeClr val="bg1"/>
              </a:solidFill>
              <a:latin typeface="Arial" panose="020B0604020202020204" pitchFamily="34" charset="0"/>
              <a:cs typeface="Arial" panose="020B0604020202020204" pitchFamily="34" charset="0"/>
            </a:endParaRPr>
          </a:p>
          <a:p>
            <a:pPr marL="0" indent="0">
              <a:spcBef>
                <a:spcPts val="600"/>
              </a:spcBef>
              <a:buNone/>
            </a:pPr>
            <a:r>
              <a:rPr lang="en-US" b="1" dirty="0">
                <a:solidFill>
                  <a:schemeClr val="bg1"/>
                </a:solidFill>
                <a:latin typeface="Arial" panose="020B0604020202020204" pitchFamily="34" charset="0"/>
                <a:cs typeface="Arial" panose="020B0604020202020204" pitchFamily="34" charset="0"/>
              </a:rPr>
              <a:t>Understandable</a:t>
            </a:r>
          </a:p>
          <a:p>
            <a:pPr marL="0" indent="0">
              <a:spcBef>
                <a:spcPts val="600"/>
              </a:spcBef>
              <a:buNone/>
            </a:pPr>
            <a:endParaRPr lang="en-US" sz="800" b="1" dirty="0">
              <a:solidFill>
                <a:schemeClr val="bg1"/>
              </a:solidFill>
              <a:latin typeface="Arial" panose="020B0604020202020204" pitchFamily="34" charset="0"/>
              <a:cs typeface="Arial" panose="020B0604020202020204" pitchFamily="34" charset="0"/>
            </a:endParaRPr>
          </a:p>
          <a:p>
            <a:pPr lvl="1">
              <a:spcBef>
                <a:spcPts val="600"/>
              </a:spcBef>
            </a:pPr>
            <a:r>
              <a:rPr lang="en-US" sz="2800" dirty="0">
                <a:solidFill>
                  <a:schemeClr val="bg1"/>
                </a:solidFill>
                <a:latin typeface="Arial" panose="020B0604020202020204" pitchFamily="34" charset="0"/>
                <a:cs typeface="Arial" panose="020B0604020202020204" pitchFamily="34" charset="0"/>
              </a:rPr>
              <a:t>Readable</a:t>
            </a:r>
            <a:endParaRPr lang="en-US" sz="2400" dirty="0">
              <a:solidFill>
                <a:schemeClr val="bg1"/>
              </a:solidFill>
              <a:latin typeface="Arial" panose="020B0604020202020204" pitchFamily="34" charset="0"/>
              <a:cs typeface="Arial" panose="020B0604020202020204" pitchFamily="34" charset="0"/>
            </a:endParaRPr>
          </a:p>
          <a:p>
            <a:pPr lvl="1">
              <a:spcBef>
                <a:spcPts val="600"/>
              </a:spcBef>
            </a:pPr>
            <a:endParaRPr lang="en-US" sz="800" dirty="0">
              <a:solidFill>
                <a:schemeClr val="bg1"/>
              </a:solidFill>
              <a:latin typeface="Arial" panose="020B0604020202020204" pitchFamily="34" charset="0"/>
              <a:cs typeface="Arial" panose="020B0604020202020204" pitchFamily="34" charset="0"/>
            </a:endParaRPr>
          </a:p>
          <a:p>
            <a:pPr lvl="1">
              <a:spcBef>
                <a:spcPts val="600"/>
              </a:spcBef>
            </a:pPr>
            <a:r>
              <a:rPr lang="en-US" sz="2800" dirty="0">
                <a:solidFill>
                  <a:schemeClr val="bg1"/>
                </a:solidFill>
                <a:latin typeface="Arial" panose="020B0604020202020204" pitchFamily="34" charset="0"/>
                <a:cs typeface="Arial" panose="020B0604020202020204" pitchFamily="34" charset="0"/>
              </a:rPr>
              <a:t>Predictable</a:t>
            </a:r>
          </a:p>
          <a:p>
            <a:pPr lvl="1">
              <a:spcBef>
                <a:spcPts val="600"/>
              </a:spcBef>
            </a:pPr>
            <a:endParaRPr lang="en-US" sz="800" dirty="0">
              <a:solidFill>
                <a:schemeClr val="bg1"/>
              </a:solidFill>
              <a:latin typeface="Arial" panose="020B0604020202020204" pitchFamily="34" charset="0"/>
              <a:cs typeface="Arial" panose="020B0604020202020204" pitchFamily="34" charset="0"/>
            </a:endParaRPr>
          </a:p>
          <a:p>
            <a:pPr lvl="1">
              <a:spcBef>
                <a:spcPts val="600"/>
              </a:spcBef>
            </a:pPr>
            <a:r>
              <a:rPr lang="en-US" sz="2800" dirty="0">
                <a:solidFill>
                  <a:schemeClr val="bg1"/>
                </a:solidFill>
                <a:latin typeface="Arial" panose="020B0604020202020204" pitchFamily="34" charset="0"/>
                <a:cs typeface="Arial" panose="020B0604020202020204" pitchFamily="34" charset="0"/>
              </a:rPr>
              <a:t>Input assistance</a:t>
            </a: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marL="914400" lvl="2" indent="0">
              <a:spcBef>
                <a:spcPts val="600"/>
              </a:spcBef>
              <a:buNone/>
            </a:pPr>
            <a:endParaRPr lang="en-US" sz="2400" dirty="0">
              <a:solidFill>
                <a:schemeClr val="bg1"/>
              </a:solidFill>
              <a:latin typeface="Arial" panose="020B0604020202020204" pitchFamily="34" charset="0"/>
              <a:cs typeface="Arial" panose="020B0604020202020204" pitchFamily="34" charset="0"/>
            </a:endParaRPr>
          </a:p>
          <a:p>
            <a:pPr lvl="1">
              <a:spcBef>
                <a:spcPts val="600"/>
              </a:spcBef>
            </a:pPr>
            <a:endParaRPr lang="en-US" sz="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45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8FB95A01-BF24-967F-3ACA-4AB294775466}"/>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DEAA6DF3-BC30-EAB4-FAB4-1B106D59A850}"/>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1" name="Google Shape;211;p42">
            <a:extLst>
              <a:ext uri="{FF2B5EF4-FFF2-40B4-BE49-F238E27FC236}">
                <a16:creationId xmlns:a16="http://schemas.microsoft.com/office/drawing/2014/main" id="{EAB67D9C-0DA5-B608-70DF-8E3378CE0EB1}"/>
              </a:ext>
            </a:extLst>
          </p:cNvPr>
          <p:cNvSpPr txBox="1">
            <a:spLocks noGrp="1"/>
          </p:cNvSpPr>
          <p:nvPr>
            <p:ph type="ctrTitle" idx="4294967295"/>
          </p:nvPr>
        </p:nvSpPr>
        <p:spPr>
          <a:xfrm>
            <a:off x="227807"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Technical Standard….</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Google Shape;243;p46">
            <a:extLst>
              <a:ext uri="{FF2B5EF4-FFF2-40B4-BE49-F238E27FC236}">
                <a16:creationId xmlns:a16="http://schemas.microsoft.com/office/drawing/2014/main" id="{53EC5494-A7BB-2170-7266-487642F06561}"/>
              </a:ext>
            </a:extLst>
          </p:cNvPr>
          <p:cNvSpPr txBox="1">
            <a:spLocks/>
          </p:cNvSpPr>
          <p:nvPr/>
        </p:nvSpPr>
        <p:spPr>
          <a:xfrm>
            <a:off x="622623" y="1205293"/>
            <a:ext cx="9735922" cy="5252710"/>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en-US" sz="3200" b="1" dirty="0">
                <a:solidFill>
                  <a:schemeClr val="bg1"/>
                </a:solidFill>
                <a:latin typeface="Arial" panose="020B0604020202020204" pitchFamily="34" charset="0"/>
                <a:cs typeface="Arial" panose="020B0604020202020204" pitchFamily="34" charset="0"/>
              </a:rPr>
              <a:t>WCAG 2.1, Level AA</a:t>
            </a:r>
          </a:p>
          <a:p>
            <a:pPr marL="0" indent="0">
              <a:spcBef>
                <a:spcPts val="600"/>
              </a:spcBef>
              <a:buNone/>
            </a:pPr>
            <a:endParaRPr lang="en-US" sz="800" b="1" dirty="0">
              <a:solidFill>
                <a:schemeClr val="bg1"/>
              </a:solidFill>
              <a:latin typeface="Arial" panose="020B0604020202020204" pitchFamily="34" charset="0"/>
              <a:cs typeface="Arial" panose="020B0604020202020204" pitchFamily="34" charset="0"/>
            </a:endParaRPr>
          </a:p>
          <a:p>
            <a:pPr marL="0" indent="0">
              <a:spcBef>
                <a:spcPts val="600"/>
              </a:spcBef>
              <a:buNone/>
            </a:pPr>
            <a:r>
              <a:rPr lang="en-US" b="1" dirty="0">
                <a:solidFill>
                  <a:schemeClr val="bg1"/>
                </a:solidFill>
                <a:latin typeface="Arial" panose="020B0604020202020204" pitchFamily="34" charset="0"/>
                <a:cs typeface="Arial" panose="020B0604020202020204" pitchFamily="34" charset="0"/>
              </a:rPr>
              <a:t>Robust</a:t>
            </a:r>
          </a:p>
          <a:p>
            <a:pPr marL="0" indent="0">
              <a:spcBef>
                <a:spcPts val="600"/>
              </a:spcBef>
              <a:buNone/>
            </a:pPr>
            <a:endParaRPr lang="en-US" sz="800" b="1" dirty="0">
              <a:solidFill>
                <a:schemeClr val="bg1"/>
              </a:solidFill>
              <a:latin typeface="Arial" panose="020B0604020202020204" pitchFamily="34" charset="0"/>
              <a:cs typeface="Arial" panose="020B0604020202020204" pitchFamily="34" charset="0"/>
            </a:endParaRPr>
          </a:p>
          <a:p>
            <a:pPr lvl="1">
              <a:spcBef>
                <a:spcPts val="600"/>
              </a:spcBef>
            </a:pPr>
            <a:r>
              <a:rPr lang="en-US" sz="2800" dirty="0">
                <a:solidFill>
                  <a:schemeClr val="bg1"/>
                </a:solidFill>
                <a:latin typeface="Arial" panose="020B0604020202020204" pitchFamily="34" charset="0"/>
                <a:cs typeface="Arial" panose="020B0604020202020204" pitchFamily="34" charset="0"/>
              </a:rPr>
              <a:t>Compatible</a:t>
            </a:r>
          </a:p>
          <a:p>
            <a:pPr lvl="2">
              <a:spcBef>
                <a:spcPts val="600"/>
              </a:spcBef>
            </a:pPr>
            <a:r>
              <a:rPr lang="en-US" sz="2400" dirty="0">
                <a:solidFill>
                  <a:schemeClr val="bg1"/>
                </a:solidFill>
                <a:latin typeface="Arial" panose="020B0604020202020204" pitchFamily="34" charset="0"/>
                <a:cs typeface="Arial" panose="020B0604020202020204" pitchFamily="34" charset="0"/>
              </a:rPr>
              <a:t>Maximize compatibility with current and future user tools</a:t>
            </a: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lvl="2">
              <a:spcBef>
                <a:spcPts val="600"/>
              </a:spcBef>
            </a:pPr>
            <a:endParaRPr lang="en-US" sz="2400" dirty="0">
              <a:solidFill>
                <a:schemeClr val="bg1"/>
              </a:solidFill>
              <a:latin typeface="Arial" panose="020B0604020202020204" pitchFamily="34" charset="0"/>
              <a:cs typeface="Arial" panose="020B0604020202020204" pitchFamily="34" charset="0"/>
            </a:endParaRPr>
          </a:p>
          <a:p>
            <a:pPr marL="914400" lvl="2" indent="0">
              <a:spcBef>
                <a:spcPts val="600"/>
              </a:spcBef>
              <a:buNone/>
            </a:pPr>
            <a:endParaRPr lang="en-US" sz="2400" dirty="0">
              <a:solidFill>
                <a:schemeClr val="bg1"/>
              </a:solidFill>
              <a:latin typeface="Arial" panose="020B0604020202020204" pitchFamily="34" charset="0"/>
              <a:cs typeface="Arial" panose="020B0604020202020204" pitchFamily="34" charset="0"/>
            </a:endParaRPr>
          </a:p>
          <a:p>
            <a:pPr lvl="1">
              <a:spcBef>
                <a:spcPts val="600"/>
              </a:spcBef>
            </a:pPr>
            <a:endParaRPr lang="en-US" sz="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5804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33028"/>
        </a:solidFill>
        <a:effectLst/>
      </p:bgPr>
    </p:bg>
    <p:spTree>
      <p:nvGrpSpPr>
        <p:cNvPr id="1" name="">
          <a:extLst>
            <a:ext uri="{FF2B5EF4-FFF2-40B4-BE49-F238E27FC236}">
              <a16:creationId xmlns:a16="http://schemas.microsoft.com/office/drawing/2014/main" id="{4093B35B-891C-D6BD-560F-C687BDAFDA48}"/>
            </a:ext>
          </a:extLst>
        </p:cNvPr>
        <p:cNvGrpSpPr/>
        <p:nvPr/>
      </p:nvGrpSpPr>
      <p:grpSpPr>
        <a:xfrm>
          <a:off x="0" y="0"/>
          <a:ext cx="0" cy="0"/>
          <a:chOff x="0" y="0"/>
          <a:chExt cx="0" cy="0"/>
        </a:xfrm>
      </p:grpSpPr>
      <p:sp>
        <p:nvSpPr>
          <p:cNvPr id="2" name="Google Shape;300;p53">
            <a:extLst>
              <a:ext uri="{FF2B5EF4-FFF2-40B4-BE49-F238E27FC236}">
                <a16:creationId xmlns:a16="http://schemas.microsoft.com/office/drawing/2014/main" id="{4B3AF177-59C6-89AF-749A-D5551793A6D1}"/>
              </a:ext>
            </a:extLst>
          </p:cNvPr>
          <p:cNvSpPr txBox="1">
            <a:spLocks noGrp="1"/>
          </p:cNvSpPr>
          <p:nvPr>
            <p:ph type="title" idx="4294967295"/>
          </p:nvPr>
        </p:nvSpPr>
        <p:spPr>
          <a:xfrm>
            <a:off x="3279422" y="3036600"/>
            <a:ext cx="5633155" cy="7848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bg2">
                    <a:lumMod val="20000"/>
                    <a:lumOff val="80000"/>
                  </a:schemeClr>
                </a:solidFill>
                <a:effectLst/>
                <a:uLnTx/>
                <a:uFillTx/>
                <a:latin typeface="Arial" panose="020B0604020202020204" pitchFamily="34" charset="0"/>
                <a:ea typeface="+mj-ea"/>
                <a:cs typeface="Arial" panose="020B0604020202020204" pitchFamily="34" charset="0"/>
              </a:rPr>
              <a:t>Five Exceptions</a:t>
            </a:r>
          </a:p>
        </p:txBody>
      </p:sp>
    </p:spTree>
    <p:extLst>
      <p:ext uri="{BB962C8B-B14F-4D97-AF65-F5344CB8AC3E}">
        <p14:creationId xmlns:p14="http://schemas.microsoft.com/office/powerpoint/2010/main" val="2893068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914A35E5-FBB4-AB00-DFFB-251B5E11DF0C}"/>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33D77264-740F-3A5D-BA45-75E0650BD810}"/>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1" name="Google Shape;211;p42">
            <a:extLst>
              <a:ext uri="{FF2B5EF4-FFF2-40B4-BE49-F238E27FC236}">
                <a16:creationId xmlns:a16="http://schemas.microsoft.com/office/drawing/2014/main" id="{295FC0E3-C925-7657-40B0-7C5864FD5523}"/>
              </a:ext>
            </a:extLst>
          </p:cNvPr>
          <p:cNvSpPr txBox="1">
            <a:spLocks noGrp="1"/>
          </p:cNvSpPr>
          <p:nvPr>
            <p:ph type="ctrTitle" idx="4294967295"/>
          </p:nvPr>
        </p:nvSpPr>
        <p:spPr>
          <a:xfrm>
            <a:off x="227807"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Five Exceptions.</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Google Shape;243;p46">
            <a:extLst>
              <a:ext uri="{FF2B5EF4-FFF2-40B4-BE49-F238E27FC236}">
                <a16:creationId xmlns:a16="http://schemas.microsoft.com/office/drawing/2014/main" id="{54281329-33F9-CC76-9007-FECF53558749}"/>
              </a:ext>
            </a:extLst>
          </p:cNvPr>
          <p:cNvSpPr txBox="1">
            <a:spLocks/>
          </p:cNvSpPr>
          <p:nvPr/>
        </p:nvSpPr>
        <p:spPr>
          <a:xfrm>
            <a:off x="650545" y="1336974"/>
            <a:ext cx="10107766" cy="5041247"/>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3000" b="1" dirty="0">
                <a:solidFill>
                  <a:schemeClr val="bg1"/>
                </a:solidFill>
                <a:latin typeface="Arial" panose="020B0604020202020204" pitchFamily="34" charset="0"/>
                <a:cs typeface="Arial" panose="020B0604020202020204" pitchFamily="34" charset="0"/>
              </a:rPr>
              <a:t>Categories of exceptions:</a:t>
            </a:r>
          </a:p>
          <a:p>
            <a:pPr marL="0" indent="0">
              <a:spcBef>
                <a:spcPts val="600"/>
              </a:spcBef>
              <a:buFont typeface="Arial" panose="020B0604020202020204" pitchFamily="34" charset="0"/>
              <a:buNone/>
            </a:pPr>
            <a:endParaRPr lang="en-US" sz="1000" b="1" dirty="0">
              <a:solidFill>
                <a:schemeClr val="bg1"/>
              </a:solidFill>
              <a:latin typeface="Arial" panose="020B0604020202020204" pitchFamily="34" charset="0"/>
              <a:cs typeface="Arial" panose="020B0604020202020204" pitchFamily="34" charset="0"/>
            </a:endParaRPr>
          </a:p>
          <a:p>
            <a:pPr marL="457200" indent="-457200">
              <a:spcBef>
                <a:spcPts val="600"/>
              </a:spcBef>
              <a:spcAft>
                <a:spcPts val="600"/>
              </a:spcAft>
              <a:buFont typeface="+mj-lt"/>
              <a:buAutoNum type="arabicPeriod"/>
            </a:pPr>
            <a:r>
              <a:rPr lang="en-US" sz="3000" dirty="0">
                <a:solidFill>
                  <a:schemeClr val="bg1"/>
                </a:solidFill>
                <a:latin typeface="Arial" panose="020B0604020202020204" pitchFamily="34" charset="0"/>
                <a:cs typeface="Arial" panose="020B0604020202020204" pitchFamily="34" charset="0"/>
              </a:rPr>
              <a:t>Archived web content</a:t>
            </a:r>
          </a:p>
          <a:p>
            <a:pPr marL="457200" indent="-457200">
              <a:spcBef>
                <a:spcPts val="600"/>
              </a:spcBef>
              <a:spcAft>
                <a:spcPts val="600"/>
              </a:spcAft>
              <a:buFont typeface="+mj-lt"/>
              <a:buAutoNum type="arabicPeriod"/>
            </a:pPr>
            <a:r>
              <a:rPr lang="en-US" sz="3000" dirty="0">
                <a:solidFill>
                  <a:schemeClr val="bg1"/>
                </a:solidFill>
                <a:latin typeface="Arial" panose="020B0604020202020204" pitchFamily="34" charset="0"/>
                <a:cs typeface="Arial" panose="020B0604020202020204" pitchFamily="34" charset="0"/>
              </a:rPr>
              <a:t>Preexisting electronic documents</a:t>
            </a:r>
          </a:p>
          <a:p>
            <a:pPr marL="457200" indent="-457200">
              <a:spcBef>
                <a:spcPts val="600"/>
              </a:spcBef>
              <a:spcAft>
                <a:spcPts val="600"/>
              </a:spcAft>
              <a:buFont typeface="+mj-lt"/>
              <a:buAutoNum type="arabicPeriod"/>
            </a:pPr>
            <a:r>
              <a:rPr lang="en-US" sz="3000" dirty="0">
                <a:solidFill>
                  <a:schemeClr val="bg1"/>
                </a:solidFill>
                <a:latin typeface="Arial" panose="020B0604020202020204" pitchFamily="34" charset="0"/>
                <a:cs typeface="Arial" panose="020B0604020202020204" pitchFamily="34" charset="0"/>
              </a:rPr>
              <a:t>Some content posted by a 3</a:t>
            </a:r>
            <a:r>
              <a:rPr lang="en-US" sz="3000" baseline="30000" dirty="0">
                <a:solidFill>
                  <a:schemeClr val="bg1"/>
                </a:solidFill>
                <a:latin typeface="Arial" panose="020B0604020202020204" pitchFamily="34" charset="0"/>
                <a:cs typeface="Arial" panose="020B0604020202020204" pitchFamily="34" charset="0"/>
              </a:rPr>
              <a:t>rd</a:t>
            </a:r>
            <a:r>
              <a:rPr lang="en-US" sz="3000" dirty="0">
                <a:solidFill>
                  <a:schemeClr val="bg1"/>
                </a:solidFill>
                <a:latin typeface="Arial" panose="020B0604020202020204" pitchFamily="34" charset="0"/>
                <a:cs typeface="Arial" panose="020B0604020202020204" pitchFamily="34" charset="0"/>
              </a:rPr>
              <a:t> party</a:t>
            </a:r>
          </a:p>
          <a:p>
            <a:pPr marL="457200" indent="-457200">
              <a:spcBef>
                <a:spcPts val="600"/>
              </a:spcBef>
              <a:spcAft>
                <a:spcPts val="600"/>
              </a:spcAft>
              <a:buFont typeface="+mj-lt"/>
              <a:buAutoNum type="arabicPeriod"/>
            </a:pPr>
            <a:r>
              <a:rPr lang="en-US" sz="3000" dirty="0">
                <a:solidFill>
                  <a:schemeClr val="bg1"/>
                </a:solidFill>
                <a:latin typeface="Arial" panose="020B0604020202020204" pitchFamily="34" charset="0"/>
                <a:cs typeface="Arial" panose="020B0604020202020204" pitchFamily="34" charset="0"/>
              </a:rPr>
              <a:t>Individualized documents (password protected)</a:t>
            </a:r>
          </a:p>
          <a:p>
            <a:pPr marL="457200" indent="-457200">
              <a:spcBef>
                <a:spcPts val="600"/>
              </a:spcBef>
              <a:spcAft>
                <a:spcPts val="600"/>
              </a:spcAft>
              <a:buFont typeface="+mj-lt"/>
              <a:buAutoNum type="arabicPeriod"/>
            </a:pPr>
            <a:r>
              <a:rPr lang="en-US" sz="3000" dirty="0">
                <a:solidFill>
                  <a:schemeClr val="bg1"/>
                </a:solidFill>
                <a:latin typeface="Arial" panose="020B0604020202020204" pitchFamily="34" charset="0"/>
                <a:cs typeface="Arial" panose="020B0604020202020204" pitchFamily="34" charset="0"/>
              </a:rPr>
              <a:t>Preexisting social media</a:t>
            </a:r>
          </a:p>
          <a:p>
            <a:pPr marL="457200" indent="-457200">
              <a:spcBef>
                <a:spcPts val="600"/>
              </a:spcBef>
              <a:buFont typeface="+mj-lt"/>
              <a:buAutoNum type="arabicPeriod"/>
            </a:pPr>
            <a:endParaRPr lang="en-US" sz="3000" b="1" dirty="0">
              <a:solidFill>
                <a:schemeClr val="bg1"/>
              </a:solidFill>
              <a:latin typeface="Arial" panose="020B0604020202020204" pitchFamily="34" charset="0"/>
              <a:cs typeface="Arial" panose="020B0604020202020204" pitchFamily="34" charset="0"/>
            </a:endParaRPr>
          </a:p>
          <a:p>
            <a:pPr marL="0" indent="0">
              <a:spcBef>
                <a:spcPts val="600"/>
              </a:spcBef>
              <a:buNone/>
            </a:pPr>
            <a:r>
              <a:rPr lang="en-US" sz="2600" b="1" dirty="0">
                <a:solidFill>
                  <a:schemeClr val="bg1"/>
                </a:solidFill>
                <a:latin typeface="Arial" panose="020B0604020202020204" pitchFamily="34" charset="0"/>
                <a:cs typeface="Arial" panose="020B0604020202020204" pitchFamily="34" charset="0"/>
              </a:rPr>
              <a:t>Note: </a:t>
            </a:r>
            <a:r>
              <a:rPr lang="en-US" sz="2600" dirty="0">
                <a:solidFill>
                  <a:schemeClr val="bg1"/>
                </a:solidFill>
                <a:latin typeface="Arial" panose="020B0604020202020204" pitchFamily="34" charset="0"/>
                <a:cs typeface="Arial" panose="020B0604020202020204" pitchFamily="34" charset="0"/>
              </a:rPr>
              <a:t>Even with an exception, general ADA requirements still apply</a:t>
            </a:r>
            <a:endParaRPr lang="en-US" sz="2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0152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B0B2A4A3-6A3C-CBFE-9D2D-8A072015DCC6}"/>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A9AC79A8-513A-7FF4-C63A-1979C910FBC1}"/>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1" name="Google Shape;211;p42">
            <a:extLst>
              <a:ext uri="{FF2B5EF4-FFF2-40B4-BE49-F238E27FC236}">
                <a16:creationId xmlns:a16="http://schemas.microsoft.com/office/drawing/2014/main" id="{E56B160C-B387-2CC4-5244-BA21BC05281E}"/>
              </a:ext>
            </a:extLst>
          </p:cNvPr>
          <p:cNvSpPr txBox="1">
            <a:spLocks noGrp="1"/>
          </p:cNvSpPr>
          <p:nvPr>
            <p:ph type="ctrTitle" idx="4294967295"/>
          </p:nvPr>
        </p:nvSpPr>
        <p:spPr>
          <a:xfrm>
            <a:off x="227807"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Exception 1</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Google Shape;243;p46">
            <a:extLst>
              <a:ext uri="{FF2B5EF4-FFF2-40B4-BE49-F238E27FC236}">
                <a16:creationId xmlns:a16="http://schemas.microsoft.com/office/drawing/2014/main" id="{17385689-FFF6-B926-5217-37276F9F9299}"/>
              </a:ext>
            </a:extLst>
          </p:cNvPr>
          <p:cNvSpPr txBox="1">
            <a:spLocks/>
          </p:cNvSpPr>
          <p:nvPr/>
        </p:nvSpPr>
        <p:spPr>
          <a:xfrm>
            <a:off x="650545" y="1434697"/>
            <a:ext cx="9905662" cy="5041247"/>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3000" b="1" dirty="0">
                <a:solidFill>
                  <a:schemeClr val="bg1"/>
                </a:solidFill>
                <a:latin typeface="Arial" panose="020B0604020202020204" pitchFamily="34" charset="0"/>
                <a:cs typeface="Arial" panose="020B0604020202020204" pitchFamily="34" charset="0"/>
              </a:rPr>
              <a:t>Archived web content</a:t>
            </a:r>
          </a:p>
          <a:p>
            <a:pPr marL="0" indent="0">
              <a:spcBef>
                <a:spcPts val="600"/>
              </a:spcBef>
              <a:buFont typeface="Arial" panose="020B0604020202020204" pitchFamily="34" charset="0"/>
              <a:buNone/>
            </a:pPr>
            <a:endParaRPr lang="en-US" sz="1200" b="1" dirty="0">
              <a:solidFill>
                <a:schemeClr val="bg1"/>
              </a:solidFill>
              <a:latin typeface="Arial" panose="020B0604020202020204" pitchFamily="34" charset="0"/>
              <a:cs typeface="Arial" panose="020B0604020202020204" pitchFamily="34" charset="0"/>
            </a:endParaRPr>
          </a:p>
          <a:p>
            <a:pPr marL="0" indent="0">
              <a:spcBef>
                <a:spcPts val="600"/>
              </a:spcBef>
              <a:buFont typeface="Arial" panose="020B0604020202020204" pitchFamily="34" charset="0"/>
              <a:buNone/>
            </a:pPr>
            <a:r>
              <a:rPr lang="en-US" sz="3000" dirty="0">
                <a:solidFill>
                  <a:schemeClr val="bg1"/>
                </a:solidFill>
                <a:latin typeface="Arial" panose="020B0604020202020204" pitchFamily="34" charset="0"/>
                <a:cs typeface="Arial" panose="020B0604020202020204" pitchFamily="34" charset="0"/>
              </a:rPr>
              <a:t>  Four criteria for content exception:</a:t>
            </a:r>
          </a:p>
          <a:p>
            <a:pPr marL="971550" lvl="1" indent="-514350">
              <a:spcBef>
                <a:spcPts val="600"/>
              </a:spcBef>
              <a:spcAft>
                <a:spcPts val="600"/>
              </a:spcAft>
              <a:buFont typeface="+mj-lt"/>
              <a:buAutoNum type="arabicPeriod"/>
            </a:pPr>
            <a:r>
              <a:rPr lang="en-US" sz="2600" dirty="0">
                <a:solidFill>
                  <a:schemeClr val="bg1"/>
                </a:solidFill>
                <a:latin typeface="Arial" panose="020B0604020202020204" pitchFamily="34" charset="0"/>
                <a:cs typeface="Arial" panose="020B0604020202020204" pitchFamily="34" charset="0"/>
              </a:rPr>
              <a:t>Created before the compliance date, AND</a:t>
            </a:r>
          </a:p>
          <a:p>
            <a:pPr marL="971550" lvl="1" indent="-514350">
              <a:spcBef>
                <a:spcPts val="600"/>
              </a:spcBef>
              <a:spcAft>
                <a:spcPts val="600"/>
              </a:spcAft>
              <a:buFont typeface="+mj-lt"/>
              <a:buAutoNum type="arabicPeriod"/>
            </a:pPr>
            <a:r>
              <a:rPr lang="en-US" sz="2600" dirty="0">
                <a:solidFill>
                  <a:schemeClr val="bg1"/>
                </a:solidFill>
                <a:latin typeface="Arial" panose="020B0604020202020204" pitchFamily="34" charset="0"/>
                <a:cs typeface="Arial" panose="020B0604020202020204" pitchFamily="34" charset="0"/>
              </a:rPr>
              <a:t>Kept only for reference, research or recordkeeping, AND</a:t>
            </a:r>
          </a:p>
          <a:p>
            <a:pPr marL="971550" lvl="1" indent="-514350">
              <a:spcBef>
                <a:spcPts val="600"/>
              </a:spcBef>
              <a:spcAft>
                <a:spcPts val="600"/>
              </a:spcAft>
              <a:buFont typeface="+mj-lt"/>
              <a:buAutoNum type="arabicPeriod"/>
            </a:pPr>
            <a:r>
              <a:rPr lang="en-US" sz="2600" dirty="0">
                <a:solidFill>
                  <a:schemeClr val="bg1"/>
                </a:solidFill>
                <a:latin typeface="Arial" panose="020B0604020202020204" pitchFamily="34" charset="0"/>
                <a:cs typeface="Arial" panose="020B0604020202020204" pitchFamily="34" charset="0"/>
              </a:rPr>
              <a:t>Kept in a special area for archived content, AND</a:t>
            </a:r>
          </a:p>
          <a:p>
            <a:pPr marL="971550" lvl="1" indent="-514350">
              <a:spcBef>
                <a:spcPts val="600"/>
              </a:spcBef>
              <a:spcAft>
                <a:spcPts val="600"/>
              </a:spcAft>
              <a:buFont typeface="+mj-lt"/>
              <a:buAutoNum type="arabicPeriod"/>
            </a:pPr>
            <a:r>
              <a:rPr lang="en-US" sz="2600" dirty="0">
                <a:solidFill>
                  <a:schemeClr val="bg1"/>
                </a:solidFill>
                <a:latin typeface="Arial" panose="020B0604020202020204" pitchFamily="34" charset="0"/>
                <a:cs typeface="Arial" panose="020B0604020202020204" pitchFamily="34" charset="0"/>
              </a:rPr>
              <a:t>Unchanged since it was archived</a:t>
            </a:r>
          </a:p>
          <a:p>
            <a:pPr marL="0" indent="0">
              <a:spcBef>
                <a:spcPts val="600"/>
              </a:spcBef>
              <a:buFont typeface="Arial" panose="020B0604020202020204" pitchFamily="34" charset="0"/>
              <a:buNone/>
            </a:pPr>
            <a:endParaRPr lang="en-US" sz="2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215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B361AE69-19DC-EDCC-C1F8-3536AE9D2FDF}"/>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1C8FE04D-24AE-ABE5-6048-7F2F06BD15BC}"/>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1" name="Google Shape;211;p42">
            <a:extLst>
              <a:ext uri="{FF2B5EF4-FFF2-40B4-BE49-F238E27FC236}">
                <a16:creationId xmlns:a16="http://schemas.microsoft.com/office/drawing/2014/main" id="{54148F20-9BA7-C9AD-5B01-78FE75A0D70D}"/>
              </a:ext>
            </a:extLst>
          </p:cNvPr>
          <p:cNvSpPr txBox="1">
            <a:spLocks noGrp="1"/>
          </p:cNvSpPr>
          <p:nvPr>
            <p:ph type="ctrTitle" idx="4294967295"/>
          </p:nvPr>
        </p:nvSpPr>
        <p:spPr>
          <a:xfrm>
            <a:off x="227807"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Exception 2</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Google Shape;243;p46">
            <a:extLst>
              <a:ext uri="{FF2B5EF4-FFF2-40B4-BE49-F238E27FC236}">
                <a16:creationId xmlns:a16="http://schemas.microsoft.com/office/drawing/2014/main" id="{9D753D94-1738-FF7F-5CB1-C93D69A8326D}"/>
              </a:ext>
            </a:extLst>
          </p:cNvPr>
          <p:cNvSpPr txBox="1">
            <a:spLocks/>
          </p:cNvSpPr>
          <p:nvPr/>
        </p:nvSpPr>
        <p:spPr>
          <a:xfrm>
            <a:off x="650545" y="1476577"/>
            <a:ext cx="9905662" cy="5041247"/>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3000" b="1" dirty="0">
                <a:solidFill>
                  <a:schemeClr val="bg1"/>
                </a:solidFill>
                <a:latin typeface="Arial" panose="020B0604020202020204" pitchFamily="34" charset="0"/>
                <a:cs typeface="Arial" panose="020B0604020202020204" pitchFamily="34" charset="0"/>
              </a:rPr>
              <a:t>Preexisting electronic documents</a:t>
            </a:r>
          </a:p>
          <a:p>
            <a:pPr marL="0" indent="0">
              <a:spcBef>
                <a:spcPts val="600"/>
              </a:spcBef>
              <a:buFont typeface="Arial" panose="020B0604020202020204" pitchFamily="34" charset="0"/>
              <a:buNone/>
            </a:pPr>
            <a:endParaRPr lang="en-US" sz="1200" b="1" dirty="0">
              <a:solidFill>
                <a:schemeClr val="bg1"/>
              </a:solidFill>
              <a:latin typeface="Arial" panose="020B0604020202020204" pitchFamily="34" charset="0"/>
              <a:cs typeface="Arial" panose="020B0604020202020204" pitchFamily="34" charset="0"/>
            </a:endParaRPr>
          </a:p>
          <a:p>
            <a:pPr marL="0" indent="0">
              <a:spcBef>
                <a:spcPts val="600"/>
              </a:spcBef>
              <a:buFont typeface="Arial" panose="020B0604020202020204" pitchFamily="34" charset="0"/>
              <a:buNone/>
            </a:pPr>
            <a:r>
              <a:rPr lang="en-US" sz="3000" dirty="0">
                <a:solidFill>
                  <a:schemeClr val="bg1"/>
                </a:solidFill>
                <a:latin typeface="Arial" panose="020B0604020202020204" pitchFamily="34" charset="0"/>
                <a:cs typeface="Arial" panose="020B0604020202020204" pitchFamily="34" charset="0"/>
              </a:rPr>
              <a:t>  Two criteria for document exception:</a:t>
            </a:r>
          </a:p>
          <a:p>
            <a:pPr marL="971550" lvl="1" indent="-514350">
              <a:spcBef>
                <a:spcPts val="600"/>
              </a:spcBef>
              <a:spcAft>
                <a:spcPts val="600"/>
              </a:spcAft>
              <a:buFont typeface="+mj-lt"/>
              <a:buAutoNum type="arabicPeriod"/>
            </a:pPr>
            <a:r>
              <a:rPr lang="en-US" sz="2600" dirty="0">
                <a:solidFill>
                  <a:schemeClr val="bg1"/>
                </a:solidFill>
                <a:latin typeface="Arial" panose="020B0604020202020204" pitchFamily="34" charset="0"/>
                <a:cs typeface="Arial" panose="020B0604020202020204" pitchFamily="34" charset="0"/>
              </a:rPr>
              <a:t>Documents are word processing, presentation, PDF, or spreadsheet files, AND</a:t>
            </a:r>
          </a:p>
          <a:p>
            <a:pPr marL="971550" lvl="1" indent="-514350">
              <a:spcBef>
                <a:spcPts val="600"/>
              </a:spcBef>
              <a:spcAft>
                <a:spcPts val="600"/>
              </a:spcAft>
              <a:buFont typeface="+mj-lt"/>
              <a:buAutoNum type="arabicPeriod"/>
            </a:pPr>
            <a:r>
              <a:rPr lang="en-US" sz="2600" dirty="0">
                <a:solidFill>
                  <a:schemeClr val="bg1"/>
                </a:solidFill>
                <a:latin typeface="Arial" panose="020B0604020202020204" pitchFamily="34" charset="0"/>
                <a:cs typeface="Arial" panose="020B0604020202020204" pitchFamily="34" charset="0"/>
              </a:rPr>
              <a:t>Documents were available on the website or mobile app </a:t>
            </a:r>
            <a:r>
              <a:rPr lang="en-US" sz="2600" b="1" dirty="0">
                <a:solidFill>
                  <a:schemeClr val="bg1"/>
                </a:solidFill>
                <a:latin typeface="Arial" panose="020B0604020202020204" pitchFamily="34" charset="0"/>
                <a:cs typeface="Arial" panose="020B0604020202020204" pitchFamily="34" charset="0"/>
              </a:rPr>
              <a:t>before</a:t>
            </a:r>
            <a:r>
              <a:rPr lang="en-US" sz="2600" dirty="0">
                <a:solidFill>
                  <a:schemeClr val="bg1"/>
                </a:solidFill>
                <a:latin typeface="Arial" panose="020B0604020202020204" pitchFamily="34" charset="0"/>
                <a:cs typeface="Arial" panose="020B0604020202020204" pitchFamily="34" charset="0"/>
              </a:rPr>
              <a:t> the compliance date</a:t>
            </a:r>
            <a:endParaRPr lang="en-US"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0038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E3107A71-DB8D-7A74-A8B8-36D2E7C09B4D}"/>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9FCA7A28-B0FD-3740-8D97-8805A7B07F3B}"/>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1" name="Google Shape;211;p42">
            <a:extLst>
              <a:ext uri="{FF2B5EF4-FFF2-40B4-BE49-F238E27FC236}">
                <a16:creationId xmlns:a16="http://schemas.microsoft.com/office/drawing/2014/main" id="{517B31D0-ECB8-87EC-39C4-66F7FF9CEB37}"/>
              </a:ext>
            </a:extLst>
          </p:cNvPr>
          <p:cNvSpPr txBox="1">
            <a:spLocks noGrp="1"/>
          </p:cNvSpPr>
          <p:nvPr>
            <p:ph type="ctrTitle" idx="4294967295"/>
          </p:nvPr>
        </p:nvSpPr>
        <p:spPr>
          <a:xfrm>
            <a:off x="227807"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Exception 3</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Google Shape;243;p46">
            <a:extLst>
              <a:ext uri="{FF2B5EF4-FFF2-40B4-BE49-F238E27FC236}">
                <a16:creationId xmlns:a16="http://schemas.microsoft.com/office/drawing/2014/main" id="{E344505E-83CE-B606-8BFB-019ED4ABFEA0}"/>
              </a:ext>
            </a:extLst>
          </p:cNvPr>
          <p:cNvSpPr txBox="1">
            <a:spLocks/>
          </p:cNvSpPr>
          <p:nvPr/>
        </p:nvSpPr>
        <p:spPr>
          <a:xfrm>
            <a:off x="650545" y="1476577"/>
            <a:ext cx="9905662" cy="5041247"/>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3000" b="1" dirty="0">
                <a:solidFill>
                  <a:schemeClr val="bg1"/>
                </a:solidFill>
                <a:latin typeface="Arial" panose="020B0604020202020204" pitchFamily="34" charset="0"/>
                <a:cs typeface="Arial" panose="020B0604020202020204" pitchFamily="34" charset="0"/>
              </a:rPr>
              <a:t>Content posted by a 3</a:t>
            </a:r>
            <a:r>
              <a:rPr lang="en-US" sz="3000" b="1" baseline="30000" dirty="0">
                <a:solidFill>
                  <a:schemeClr val="bg1"/>
                </a:solidFill>
                <a:latin typeface="Arial" panose="020B0604020202020204" pitchFamily="34" charset="0"/>
                <a:cs typeface="Arial" panose="020B0604020202020204" pitchFamily="34" charset="0"/>
              </a:rPr>
              <a:t>rd</a:t>
            </a:r>
            <a:r>
              <a:rPr lang="en-US" sz="3000" b="1" dirty="0">
                <a:solidFill>
                  <a:schemeClr val="bg1"/>
                </a:solidFill>
                <a:latin typeface="Arial" panose="020B0604020202020204" pitchFamily="34" charset="0"/>
                <a:cs typeface="Arial" panose="020B0604020202020204" pitchFamily="34" charset="0"/>
              </a:rPr>
              <a:t> party</a:t>
            </a:r>
          </a:p>
          <a:p>
            <a:pPr marL="0" indent="0">
              <a:spcBef>
                <a:spcPts val="600"/>
              </a:spcBef>
              <a:buFont typeface="Arial" panose="020B0604020202020204" pitchFamily="34" charset="0"/>
              <a:buNone/>
            </a:pPr>
            <a:endParaRPr lang="en-US" sz="1200" b="1" dirty="0">
              <a:solidFill>
                <a:schemeClr val="bg1"/>
              </a:solidFill>
              <a:latin typeface="Arial" panose="020B0604020202020204" pitchFamily="34" charset="0"/>
              <a:cs typeface="Arial" panose="020B0604020202020204" pitchFamily="34" charset="0"/>
            </a:endParaRPr>
          </a:p>
          <a:p>
            <a:pPr lvl="1">
              <a:spcBef>
                <a:spcPts val="600"/>
              </a:spcBef>
            </a:pPr>
            <a:r>
              <a:rPr lang="en-US" sz="3000" dirty="0">
                <a:solidFill>
                  <a:schemeClr val="bg1"/>
                </a:solidFill>
                <a:latin typeface="Arial" panose="020B0604020202020204" pitchFamily="34" charset="0"/>
                <a:cs typeface="Arial" panose="020B0604020202020204" pitchFamily="34" charset="0"/>
              </a:rPr>
              <a:t>Where the third party is </a:t>
            </a:r>
            <a:r>
              <a:rPr lang="en-US" sz="3000" b="1" dirty="0">
                <a:solidFill>
                  <a:schemeClr val="bg1"/>
                </a:solidFill>
                <a:latin typeface="Arial" panose="020B0604020202020204" pitchFamily="34" charset="0"/>
                <a:cs typeface="Arial" panose="020B0604020202020204" pitchFamily="34" charset="0"/>
              </a:rPr>
              <a:t>not</a:t>
            </a:r>
            <a:r>
              <a:rPr lang="en-US" sz="3000" dirty="0">
                <a:solidFill>
                  <a:schemeClr val="bg1"/>
                </a:solidFill>
                <a:latin typeface="Arial" panose="020B0604020202020204" pitchFamily="34" charset="0"/>
                <a:cs typeface="Arial" panose="020B0604020202020204" pitchFamily="34" charset="0"/>
              </a:rPr>
              <a:t> posting due to contractual, licensing, or other arrangements with the school district</a:t>
            </a:r>
          </a:p>
          <a:p>
            <a:pPr lvl="1">
              <a:spcBef>
                <a:spcPts val="600"/>
              </a:spcBef>
            </a:pPr>
            <a:endParaRPr lang="en-US" sz="3000" dirty="0">
              <a:solidFill>
                <a:schemeClr val="bg1"/>
              </a:solidFill>
              <a:latin typeface="Arial" panose="020B0604020202020204" pitchFamily="34" charset="0"/>
              <a:cs typeface="Arial" panose="020B0604020202020204" pitchFamily="34" charset="0"/>
            </a:endParaRPr>
          </a:p>
          <a:p>
            <a:pPr lvl="1">
              <a:spcBef>
                <a:spcPts val="600"/>
              </a:spcBef>
            </a:pPr>
            <a:endParaRPr lang="en-US" sz="3000" dirty="0">
              <a:solidFill>
                <a:schemeClr val="bg1"/>
              </a:solidFill>
              <a:latin typeface="Arial" panose="020B0604020202020204" pitchFamily="34" charset="0"/>
              <a:cs typeface="Arial" panose="020B0604020202020204" pitchFamily="34" charset="0"/>
            </a:endParaRPr>
          </a:p>
          <a:p>
            <a:pPr marL="457200" lvl="1" indent="0">
              <a:spcBef>
                <a:spcPts val="600"/>
              </a:spcBef>
              <a:buNone/>
            </a:pPr>
            <a:r>
              <a:rPr lang="en-US" sz="2800" dirty="0">
                <a:solidFill>
                  <a:schemeClr val="bg1"/>
                </a:solidFill>
                <a:latin typeface="Arial" panose="020B0604020202020204" pitchFamily="34" charset="0"/>
                <a:cs typeface="Arial" panose="020B0604020202020204" pitchFamily="34" charset="0"/>
              </a:rPr>
              <a:t>Example: a message from the community posted on a message board</a:t>
            </a:r>
          </a:p>
        </p:txBody>
      </p:sp>
    </p:spTree>
    <p:extLst>
      <p:ext uri="{BB962C8B-B14F-4D97-AF65-F5344CB8AC3E}">
        <p14:creationId xmlns:p14="http://schemas.microsoft.com/office/powerpoint/2010/main" val="15919427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AE2B5A8B-787F-412C-AC6C-9E2FEEC26B6D}"/>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C61C1DBF-9CEE-94C2-3A3B-CCB2222A24A7}"/>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1" name="Google Shape;211;p42">
            <a:extLst>
              <a:ext uri="{FF2B5EF4-FFF2-40B4-BE49-F238E27FC236}">
                <a16:creationId xmlns:a16="http://schemas.microsoft.com/office/drawing/2014/main" id="{9A1892DC-AA80-F817-F852-311C3C25BB11}"/>
              </a:ext>
            </a:extLst>
          </p:cNvPr>
          <p:cNvSpPr txBox="1">
            <a:spLocks noGrp="1"/>
          </p:cNvSpPr>
          <p:nvPr>
            <p:ph type="ctrTitle" idx="4294967295"/>
          </p:nvPr>
        </p:nvSpPr>
        <p:spPr>
          <a:xfrm>
            <a:off x="227807"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Exception 4</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Google Shape;243;p46">
            <a:extLst>
              <a:ext uri="{FF2B5EF4-FFF2-40B4-BE49-F238E27FC236}">
                <a16:creationId xmlns:a16="http://schemas.microsoft.com/office/drawing/2014/main" id="{B847AD8D-3B50-A0D4-6E18-7EF5CDFBD29F}"/>
              </a:ext>
            </a:extLst>
          </p:cNvPr>
          <p:cNvSpPr txBox="1">
            <a:spLocks/>
          </p:cNvSpPr>
          <p:nvPr/>
        </p:nvSpPr>
        <p:spPr>
          <a:xfrm>
            <a:off x="650545" y="1476577"/>
            <a:ext cx="9905662" cy="5041247"/>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3000" b="1" dirty="0">
                <a:solidFill>
                  <a:schemeClr val="bg1"/>
                </a:solidFill>
                <a:latin typeface="Arial" panose="020B0604020202020204" pitchFamily="34" charset="0"/>
                <a:cs typeface="Arial" panose="020B0604020202020204" pitchFamily="34" charset="0"/>
              </a:rPr>
              <a:t>Individualized documents (password protected)</a:t>
            </a:r>
          </a:p>
          <a:p>
            <a:pPr marL="0" indent="0">
              <a:spcBef>
                <a:spcPts val="600"/>
              </a:spcBef>
              <a:buFont typeface="Arial" panose="020B0604020202020204" pitchFamily="34" charset="0"/>
              <a:buNone/>
            </a:pPr>
            <a:endParaRPr lang="en-US" sz="1200" b="1" dirty="0">
              <a:solidFill>
                <a:schemeClr val="bg1"/>
              </a:solidFill>
              <a:latin typeface="Arial" panose="020B0604020202020204" pitchFamily="34" charset="0"/>
              <a:cs typeface="Arial" panose="020B0604020202020204" pitchFamily="34" charset="0"/>
            </a:endParaRPr>
          </a:p>
          <a:p>
            <a:pPr marL="0" indent="0">
              <a:spcBef>
                <a:spcPts val="600"/>
              </a:spcBef>
              <a:buFont typeface="Arial" panose="020B0604020202020204" pitchFamily="34" charset="0"/>
              <a:buNone/>
            </a:pPr>
            <a:r>
              <a:rPr lang="en-US" sz="3000" dirty="0">
                <a:solidFill>
                  <a:schemeClr val="bg1"/>
                </a:solidFill>
                <a:latin typeface="Arial" panose="020B0604020202020204" pitchFamily="34" charset="0"/>
                <a:cs typeface="Arial" panose="020B0604020202020204" pitchFamily="34" charset="0"/>
              </a:rPr>
              <a:t>  Three criteria for document exception:</a:t>
            </a:r>
          </a:p>
          <a:p>
            <a:pPr marL="971550" lvl="1" indent="-514350">
              <a:spcBef>
                <a:spcPts val="600"/>
              </a:spcBef>
              <a:spcAft>
                <a:spcPts val="600"/>
              </a:spcAft>
              <a:buFont typeface="+mj-lt"/>
              <a:buAutoNum type="arabicPeriod"/>
            </a:pPr>
            <a:r>
              <a:rPr lang="en-US" sz="2600" dirty="0">
                <a:solidFill>
                  <a:schemeClr val="bg1"/>
                </a:solidFill>
                <a:latin typeface="Arial" panose="020B0604020202020204" pitchFamily="34" charset="0"/>
                <a:cs typeface="Arial" panose="020B0604020202020204" pitchFamily="34" charset="0"/>
              </a:rPr>
              <a:t>Documents are word processing, presentation, PDF, or spreadsheet files, AND</a:t>
            </a:r>
          </a:p>
          <a:p>
            <a:pPr marL="971550" lvl="1" indent="-514350">
              <a:spcBef>
                <a:spcPts val="600"/>
              </a:spcBef>
              <a:spcAft>
                <a:spcPts val="600"/>
              </a:spcAft>
              <a:buFont typeface="+mj-lt"/>
              <a:buAutoNum type="arabicPeriod"/>
            </a:pPr>
            <a:r>
              <a:rPr lang="en-US" sz="2600" dirty="0">
                <a:solidFill>
                  <a:schemeClr val="bg1"/>
                </a:solidFill>
                <a:latin typeface="Arial" panose="020B0604020202020204" pitchFamily="34" charset="0"/>
                <a:cs typeface="Arial" panose="020B0604020202020204" pitchFamily="34" charset="0"/>
              </a:rPr>
              <a:t>Documents are about a specific person, property, or account, AND</a:t>
            </a:r>
          </a:p>
          <a:p>
            <a:pPr marL="971550" lvl="1" indent="-514350">
              <a:spcBef>
                <a:spcPts val="600"/>
              </a:spcBef>
              <a:spcAft>
                <a:spcPts val="600"/>
              </a:spcAft>
              <a:buFont typeface="+mj-lt"/>
              <a:buAutoNum type="arabicPeriod"/>
            </a:pPr>
            <a:r>
              <a:rPr lang="en-US" sz="2600" dirty="0">
                <a:solidFill>
                  <a:schemeClr val="bg1"/>
                </a:solidFill>
                <a:latin typeface="Arial" panose="020B0604020202020204" pitchFamily="34" charset="0"/>
                <a:cs typeface="Arial" panose="020B0604020202020204" pitchFamily="34" charset="0"/>
              </a:rPr>
              <a:t>Documents are password-protected or otherwise secured</a:t>
            </a:r>
            <a:endParaRPr lang="en-US" sz="2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3104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B73915B2-C8C0-273D-415E-A37F2E5414BC}"/>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2FF371A2-DA05-5A56-4D11-F12C2DDA1A1F}"/>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1" name="Google Shape;211;p42">
            <a:extLst>
              <a:ext uri="{FF2B5EF4-FFF2-40B4-BE49-F238E27FC236}">
                <a16:creationId xmlns:a16="http://schemas.microsoft.com/office/drawing/2014/main" id="{87628093-FC89-C280-6DCC-BB854D6AAF03}"/>
              </a:ext>
            </a:extLst>
          </p:cNvPr>
          <p:cNvSpPr txBox="1">
            <a:spLocks noGrp="1"/>
          </p:cNvSpPr>
          <p:nvPr>
            <p:ph type="ctrTitle" idx="4294967295"/>
          </p:nvPr>
        </p:nvSpPr>
        <p:spPr>
          <a:xfrm>
            <a:off x="227807"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Exception 5</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Google Shape;243;p46">
            <a:extLst>
              <a:ext uri="{FF2B5EF4-FFF2-40B4-BE49-F238E27FC236}">
                <a16:creationId xmlns:a16="http://schemas.microsoft.com/office/drawing/2014/main" id="{D4636DBB-6E85-6DF2-9C2A-0B9EFA9326E9}"/>
              </a:ext>
            </a:extLst>
          </p:cNvPr>
          <p:cNvSpPr txBox="1">
            <a:spLocks/>
          </p:cNvSpPr>
          <p:nvPr/>
        </p:nvSpPr>
        <p:spPr>
          <a:xfrm>
            <a:off x="650545" y="1476577"/>
            <a:ext cx="9610279" cy="5041247"/>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3000" b="1" dirty="0">
                <a:solidFill>
                  <a:schemeClr val="bg1"/>
                </a:solidFill>
                <a:latin typeface="Arial" panose="020B0604020202020204" pitchFamily="34" charset="0"/>
                <a:cs typeface="Arial" panose="020B0604020202020204" pitchFamily="34" charset="0"/>
              </a:rPr>
              <a:t>Preexisting social media posts</a:t>
            </a:r>
          </a:p>
          <a:p>
            <a:pPr marL="0" indent="0">
              <a:spcBef>
                <a:spcPts val="600"/>
              </a:spcBef>
              <a:buFont typeface="Arial" panose="020B0604020202020204" pitchFamily="34" charset="0"/>
              <a:buNone/>
            </a:pPr>
            <a:endParaRPr lang="en-US" sz="1200" b="1" dirty="0">
              <a:solidFill>
                <a:schemeClr val="bg1"/>
              </a:solidFill>
              <a:latin typeface="Arial" panose="020B0604020202020204" pitchFamily="34" charset="0"/>
              <a:cs typeface="Arial" panose="020B0604020202020204" pitchFamily="34" charset="0"/>
            </a:endParaRPr>
          </a:p>
          <a:p>
            <a:pPr lvl="1">
              <a:spcBef>
                <a:spcPts val="600"/>
              </a:spcBef>
            </a:pPr>
            <a:r>
              <a:rPr lang="en-US" sz="3000" dirty="0">
                <a:solidFill>
                  <a:schemeClr val="bg1"/>
                </a:solidFill>
                <a:latin typeface="Arial" panose="020B0604020202020204" pitchFamily="34" charset="0"/>
                <a:cs typeface="Arial" panose="020B0604020202020204" pitchFamily="34" charset="0"/>
              </a:rPr>
              <a:t>Exception applies to posts made before the compliance date</a:t>
            </a:r>
          </a:p>
          <a:p>
            <a:pPr lvl="1">
              <a:spcBef>
                <a:spcPts val="600"/>
              </a:spcBef>
            </a:pPr>
            <a:endParaRPr lang="en-US" sz="3000" dirty="0">
              <a:solidFill>
                <a:schemeClr val="bg1"/>
              </a:solidFill>
              <a:latin typeface="Arial" panose="020B0604020202020204" pitchFamily="34" charset="0"/>
              <a:cs typeface="Arial" panose="020B0604020202020204" pitchFamily="34" charset="0"/>
            </a:endParaRPr>
          </a:p>
          <a:p>
            <a:pPr lvl="1">
              <a:spcBef>
                <a:spcPts val="600"/>
              </a:spcBef>
            </a:pPr>
            <a:endParaRPr lang="en-US" sz="3000" dirty="0">
              <a:solidFill>
                <a:schemeClr val="bg1"/>
              </a:solidFill>
              <a:latin typeface="Arial" panose="020B0604020202020204" pitchFamily="34" charset="0"/>
              <a:cs typeface="Arial" panose="020B0604020202020204" pitchFamily="34" charset="0"/>
            </a:endParaRPr>
          </a:p>
          <a:p>
            <a:pPr marL="457200" lvl="1" indent="0">
              <a:spcBef>
                <a:spcPts val="600"/>
              </a:spcBef>
              <a:buNone/>
            </a:pPr>
            <a:endParaRPr lang="en-US" sz="3000" dirty="0">
              <a:solidFill>
                <a:schemeClr val="bg1"/>
              </a:solidFill>
              <a:latin typeface="Arial" panose="020B0604020202020204" pitchFamily="34" charset="0"/>
              <a:cs typeface="Arial" panose="020B0604020202020204" pitchFamily="34" charset="0"/>
            </a:endParaRPr>
          </a:p>
          <a:p>
            <a:pPr marL="457200" lvl="1" indent="0">
              <a:spcBef>
                <a:spcPts val="600"/>
              </a:spcBef>
              <a:buNone/>
            </a:pPr>
            <a:endParaRPr lang="en-US" sz="3000" dirty="0">
              <a:solidFill>
                <a:schemeClr val="bg1"/>
              </a:solidFill>
              <a:latin typeface="Arial" panose="020B0604020202020204" pitchFamily="34" charset="0"/>
              <a:cs typeface="Arial" panose="020B0604020202020204" pitchFamily="34" charset="0"/>
            </a:endParaRPr>
          </a:p>
          <a:p>
            <a:pPr lvl="1">
              <a:spcBef>
                <a:spcPts val="600"/>
              </a:spcBef>
            </a:pPr>
            <a:endParaRPr lang="en-US" sz="3000" dirty="0">
              <a:solidFill>
                <a:schemeClr val="bg1"/>
              </a:solidFill>
              <a:latin typeface="Arial" panose="020B0604020202020204" pitchFamily="34" charset="0"/>
              <a:cs typeface="Arial" panose="020B0604020202020204" pitchFamily="34" charset="0"/>
            </a:endParaRPr>
          </a:p>
          <a:p>
            <a:pPr marL="457200" lvl="1" indent="0">
              <a:spcBef>
                <a:spcPts val="600"/>
              </a:spcBef>
              <a:buNone/>
            </a:pP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1148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C3F17C0A-29F4-5890-A407-41A187AEA8E0}"/>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B0503C4D-7D5B-28ED-65AB-86ADA0BBDF20}"/>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endParaRPr sz="2400" dirty="0">
              <a:solidFill>
                <a:srgbClr val="233028"/>
              </a:solidFill>
            </a:endParaRPr>
          </a:p>
        </p:txBody>
      </p:sp>
      <p:sp>
        <p:nvSpPr>
          <p:cNvPr id="211" name="Google Shape;211;p42">
            <a:extLst>
              <a:ext uri="{FF2B5EF4-FFF2-40B4-BE49-F238E27FC236}">
                <a16:creationId xmlns:a16="http://schemas.microsoft.com/office/drawing/2014/main" id="{37FD4385-E775-8431-D3A8-474F7085017E}"/>
              </a:ext>
            </a:extLst>
          </p:cNvPr>
          <p:cNvSpPr txBox="1">
            <a:spLocks noGrp="1"/>
          </p:cNvSpPr>
          <p:nvPr>
            <p:ph type="ctrTitle" idx="4294967295"/>
          </p:nvPr>
        </p:nvSpPr>
        <p:spPr>
          <a:xfrm>
            <a:off x="239095"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Disclaimer</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213" name="Google Shape;213;p42">
            <a:extLst>
              <a:ext uri="{FF2B5EF4-FFF2-40B4-BE49-F238E27FC236}">
                <a16:creationId xmlns:a16="http://schemas.microsoft.com/office/drawing/2014/main" id="{3F4A43F8-7F00-BADB-8754-32EF3F7B14D9}"/>
              </a:ext>
            </a:extLst>
          </p:cNvPr>
          <p:cNvSpPr txBox="1">
            <a:spLocks noGrp="1"/>
          </p:cNvSpPr>
          <p:nvPr>
            <p:ph type="body" idx="4294967295"/>
          </p:nvPr>
        </p:nvSpPr>
        <p:spPr>
          <a:xfrm>
            <a:off x="1338839" y="2602408"/>
            <a:ext cx="9361735" cy="1864890"/>
          </a:xfrm>
          <a:prstGeom prst="rect">
            <a:avLst/>
          </a:prstGeom>
        </p:spPr>
        <p:txBody>
          <a:bodyPr spcFirstLastPara="1" vert="horz" wrap="square" lIns="121900" tIns="121900" rIns="121900" bIns="121900" rtlCol="0" anchor="t" anchorCtr="0">
            <a:noAutofit/>
          </a:bodyPr>
          <a:lstStyle/>
          <a:p>
            <a:pPr marL="0" indent="0">
              <a:buNone/>
            </a:pPr>
            <a:r>
              <a:rPr lang="en-US" sz="3000" dirty="0">
                <a:solidFill>
                  <a:schemeClr val="bg1"/>
                </a:solidFill>
                <a:latin typeface="Arial" panose="020B0604020202020204" pitchFamily="34" charset="0"/>
                <a:cs typeface="Arial" panose="020B0604020202020204" pitchFamily="34" charset="0"/>
              </a:rPr>
              <a:t>This is an informational presentation covering a federal requirement.  Entities should base actions on the Department of Justice rule and their own counsel.  </a:t>
            </a:r>
          </a:p>
          <a:p>
            <a:pPr marL="457189" indent="-457189"/>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5099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33028"/>
        </a:solidFill>
        <a:effectLst/>
      </p:bgPr>
    </p:bg>
    <p:spTree>
      <p:nvGrpSpPr>
        <p:cNvPr id="1" name="">
          <a:extLst>
            <a:ext uri="{FF2B5EF4-FFF2-40B4-BE49-F238E27FC236}">
              <a16:creationId xmlns:a16="http://schemas.microsoft.com/office/drawing/2014/main" id="{E90B5EEB-AB6E-CFF7-6A3A-E56CEFA89FDC}"/>
            </a:ext>
          </a:extLst>
        </p:cNvPr>
        <p:cNvGrpSpPr/>
        <p:nvPr/>
      </p:nvGrpSpPr>
      <p:grpSpPr>
        <a:xfrm>
          <a:off x="0" y="0"/>
          <a:ext cx="0" cy="0"/>
          <a:chOff x="0" y="0"/>
          <a:chExt cx="0" cy="0"/>
        </a:xfrm>
      </p:grpSpPr>
      <p:sp>
        <p:nvSpPr>
          <p:cNvPr id="2" name="Google Shape;300;p53">
            <a:extLst>
              <a:ext uri="{FF2B5EF4-FFF2-40B4-BE49-F238E27FC236}">
                <a16:creationId xmlns:a16="http://schemas.microsoft.com/office/drawing/2014/main" id="{AAD879D6-1290-606A-D9FA-0B2B2DDC1405}"/>
              </a:ext>
            </a:extLst>
          </p:cNvPr>
          <p:cNvSpPr txBox="1">
            <a:spLocks noGrp="1"/>
          </p:cNvSpPr>
          <p:nvPr>
            <p:ph type="title" idx="4294967295"/>
          </p:nvPr>
        </p:nvSpPr>
        <p:spPr>
          <a:xfrm>
            <a:off x="2320588" y="3036600"/>
            <a:ext cx="7550824" cy="7848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bg2">
                    <a:lumMod val="20000"/>
                    <a:lumOff val="80000"/>
                  </a:schemeClr>
                </a:solidFill>
                <a:effectLst/>
                <a:uLnTx/>
                <a:uFillTx/>
                <a:latin typeface="Arial" panose="020B0604020202020204" pitchFamily="34" charset="0"/>
                <a:ea typeface="+mj-ea"/>
                <a:cs typeface="Arial" panose="020B0604020202020204" pitchFamily="34" charset="0"/>
              </a:rPr>
              <a:t>Compliance Deadline</a:t>
            </a:r>
          </a:p>
        </p:txBody>
      </p:sp>
    </p:spTree>
    <p:extLst>
      <p:ext uri="{BB962C8B-B14F-4D97-AF65-F5344CB8AC3E}">
        <p14:creationId xmlns:p14="http://schemas.microsoft.com/office/powerpoint/2010/main" val="3547478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3C576610-679C-3BE3-2B98-6C9E6B5E865D}"/>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B92F0466-7D34-97B0-4662-637FEA4EA554}"/>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1" name="Google Shape;211;p42">
            <a:extLst>
              <a:ext uri="{FF2B5EF4-FFF2-40B4-BE49-F238E27FC236}">
                <a16:creationId xmlns:a16="http://schemas.microsoft.com/office/drawing/2014/main" id="{0C30DD7A-B45B-3E15-A1C6-D7310A48BE80}"/>
              </a:ext>
            </a:extLst>
          </p:cNvPr>
          <p:cNvSpPr txBox="1">
            <a:spLocks noGrp="1"/>
          </p:cNvSpPr>
          <p:nvPr>
            <p:ph type="ctrTitle" idx="4294967295"/>
          </p:nvPr>
        </p:nvSpPr>
        <p:spPr>
          <a:xfrm>
            <a:off x="227807"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Compliance Deadline Table - Updated</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Google Shape;243;p46">
            <a:extLst>
              <a:ext uri="{FF2B5EF4-FFF2-40B4-BE49-F238E27FC236}">
                <a16:creationId xmlns:a16="http://schemas.microsoft.com/office/drawing/2014/main" id="{1FEC62DA-0CCD-CF93-0711-85B873F5F3F7}"/>
              </a:ext>
            </a:extLst>
          </p:cNvPr>
          <p:cNvSpPr txBox="1">
            <a:spLocks/>
          </p:cNvSpPr>
          <p:nvPr/>
        </p:nvSpPr>
        <p:spPr>
          <a:xfrm>
            <a:off x="1069353" y="4181960"/>
            <a:ext cx="9966268" cy="1440918"/>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dirty="0">
                <a:solidFill>
                  <a:schemeClr val="bg1"/>
                </a:solidFill>
                <a:latin typeface="Arial" panose="020B0604020202020204" pitchFamily="34" charset="0"/>
                <a:cs typeface="Arial" panose="020B0604020202020204" pitchFamily="34" charset="0"/>
              </a:rPr>
              <a:t>Arkansas public schools should use the population within district boundaries</a:t>
            </a:r>
          </a:p>
          <a:p>
            <a:pPr lvl="1">
              <a:spcBef>
                <a:spcPts val="600"/>
              </a:spcBef>
            </a:pPr>
            <a:r>
              <a:rPr lang="en-US" dirty="0">
                <a:solidFill>
                  <a:schemeClr val="bg1"/>
                </a:solidFill>
                <a:latin typeface="Arial" panose="020B0604020202020204" pitchFamily="34" charset="0"/>
                <a:cs typeface="Arial" panose="020B0604020202020204" pitchFamily="34" charset="0"/>
              </a:rPr>
              <a:t>Census Bureau Small Area Income and Poverty Estimates (SAIPE)</a:t>
            </a:r>
          </a:p>
          <a:p>
            <a:pPr marL="457200" lvl="1" indent="0">
              <a:spcBef>
                <a:spcPts val="600"/>
              </a:spcBef>
              <a:spcAft>
                <a:spcPts val="600"/>
              </a:spcAft>
              <a:buNone/>
            </a:pPr>
            <a:endParaRPr lang="en-US" sz="2800" dirty="0">
              <a:solidFill>
                <a:schemeClr val="bg1"/>
              </a:solidFill>
              <a:latin typeface="Arial" panose="020B0604020202020204" pitchFamily="34" charset="0"/>
              <a:cs typeface="Arial" panose="020B0604020202020204" pitchFamily="34" charset="0"/>
            </a:endParaRPr>
          </a:p>
          <a:p>
            <a:pPr marL="0" indent="0">
              <a:spcBef>
                <a:spcPts val="600"/>
              </a:spcBef>
              <a:buFont typeface="Arial" panose="020B0604020202020204" pitchFamily="34" charset="0"/>
              <a:buNone/>
            </a:pPr>
            <a:endParaRPr lang="en-US" sz="2200" b="1" dirty="0">
              <a:solidFill>
                <a:schemeClr val="bg1"/>
              </a:solidFill>
              <a:latin typeface="Arial" panose="020B0604020202020204" pitchFamily="34" charset="0"/>
              <a:cs typeface="Arial" panose="020B0604020202020204" pitchFamily="34" charset="0"/>
            </a:endParaRPr>
          </a:p>
        </p:txBody>
      </p:sp>
      <p:graphicFrame>
        <p:nvGraphicFramePr>
          <p:cNvPr id="4" name="Table 3" descr="A 2 column table describing compliance deadlines for government entities.  Population and entity type will affect the deadline.&#10;">
            <a:extLst>
              <a:ext uri="{FF2B5EF4-FFF2-40B4-BE49-F238E27FC236}">
                <a16:creationId xmlns:a16="http://schemas.microsoft.com/office/drawing/2014/main" id="{8F074679-4D2A-526D-035E-592775BDF696}"/>
              </a:ext>
            </a:extLst>
          </p:cNvPr>
          <p:cNvGraphicFramePr>
            <a:graphicFrameLocks noGrp="1"/>
          </p:cNvGraphicFramePr>
          <p:nvPr>
            <p:extLst>
              <p:ext uri="{D42A27DB-BD31-4B8C-83A1-F6EECF244321}">
                <p14:modId xmlns:p14="http://schemas.microsoft.com/office/powerpoint/2010/main" val="1327561935"/>
              </p:ext>
            </p:extLst>
          </p:nvPr>
        </p:nvGraphicFramePr>
        <p:xfrm>
          <a:off x="1069353" y="1429592"/>
          <a:ext cx="6078323" cy="2597956"/>
        </p:xfrm>
        <a:graphic>
          <a:graphicData uri="http://schemas.openxmlformats.org/drawingml/2006/table">
            <a:tbl>
              <a:tblPr firstRow="1" firstCol="1" bandRow="1"/>
              <a:tblGrid>
                <a:gridCol w="3808410">
                  <a:extLst>
                    <a:ext uri="{9D8B030D-6E8A-4147-A177-3AD203B41FA5}">
                      <a16:colId xmlns:a16="http://schemas.microsoft.com/office/drawing/2014/main" val="1659993164"/>
                    </a:ext>
                  </a:extLst>
                </a:gridCol>
                <a:gridCol w="2269913">
                  <a:extLst>
                    <a:ext uri="{9D8B030D-6E8A-4147-A177-3AD203B41FA5}">
                      <a16:colId xmlns:a16="http://schemas.microsoft.com/office/drawing/2014/main" val="1220943000"/>
                    </a:ext>
                  </a:extLst>
                </a:gridCol>
              </a:tblGrid>
              <a:tr h="649489">
                <a:tc>
                  <a:txBody>
                    <a:bodyPr/>
                    <a:lstStyle/>
                    <a:p>
                      <a:pPr marL="0" marR="0">
                        <a:lnSpc>
                          <a:spcPct val="115000"/>
                        </a:lnSpc>
                        <a:spcAft>
                          <a:spcPts val="800"/>
                        </a:spcAft>
                        <a:buNone/>
                      </a:pPr>
                      <a:r>
                        <a:rPr lang="en-US" sz="1800" b="1"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 State and local government size</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1D1D1"/>
                    </a:solidFill>
                  </a:tcPr>
                </a:tc>
                <a:tc>
                  <a:txBody>
                    <a:bodyPr/>
                    <a:lstStyle/>
                    <a:p>
                      <a:pPr marL="0" marR="0">
                        <a:lnSpc>
                          <a:spcPct val="115000"/>
                        </a:lnSpc>
                        <a:spcAft>
                          <a:spcPts val="800"/>
                        </a:spcAft>
                        <a:buNone/>
                      </a:pPr>
                      <a:r>
                        <a:rPr lang="en-US" sz="1800" b="1"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 Compliance date</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1D1D1"/>
                    </a:solidFill>
                  </a:tcPr>
                </a:tc>
                <a:extLst>
                  <a:ext uri="{0D108BD9-81ED-4DB2-BD59-A6C34878D82A}">
                    <a16:rowId xmlns:a16="http://schemas.microsoft.com/office/drawing/2014/main" val="1378562088"/>
                  </a:ext>
                </a:extLst>
              </a:tr>
              <a:tr h="649489">
                <a:tc>
                  <a:txBody>
                    <a:bodyPr/>
                    <a:lstStyle/>
                    <a:p>
                      <a:pPr marL="0" marR="0">
                        <a:lnSpc>
                          <a:spcPct val="115000"/>
                        </a:lnSpc>
                        <a:spcAft>
                          <a:spcPts val="800"/>
                        </a:spcAft>
                        <a:buNone/>
                      </a:pPr>
                      <a:r>
                        <a:rPr lang="en-US" sz="18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   0 to 49,000 persons</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pPr marL="0" marR="0">
                        <a:lnSpc>
                          <a:spcPct val="115000"/>
                        </a:lnSpc>
                        <a:spcAft>
                          <a:spcPts val="800"/>
                        </a:spcAft>
                        <a:buNone/>
                      </a:pPr>
                      <a:r>
                        <a:rPr lang="en-US" sz="18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  April 26, 2028</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541875574"/>
                  </a:ext>
                </a:extLst>
              </a:tr>
              <a:tr h="649489">
                <a:tc>
                  <a:txBody>
                    <a:bodyPr/>
                    <a:lstStyle/>
                    <a:p>
                      <a:pPr marL="0" marR="0">
                        <a:lnSpc>
                          <a:spcPct val="115000"/>
                        </a:lnSpc>
                        <a:spcAft>
                          <a:spcPts val="800"/>
                        </a:spcAft>
                        <a:buNone/>
                      </a:pPr>
                      <a:r>
                        <a:rPr lang="en-US" sz="18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   Special district governments</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pPr marL="0" marR="0">
                        <a:lnSpc>
                          <a:spcPct val="115000"/>
                        </a:lnSpc>
                        <a:spcAft>
                          <a:spcPts val="800"/>
                        </a:spcAft>
                        <a:buNone/>
                      </a:pPr>
                      <a:r>
                        <a:rPr lang="en-US" sz="18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  April 26, 2028</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205989251"/>
                  </a:ext>
                </a:extLst>
              </a:tr>
              <a:tr h="649489">
                <a:tc>
                  <a:txBody>
                    <a:bodyPr/>
                    <a:lstStyle/>
                    <a:p>
                      <a:pPr marL="0" marR="0">
                        <a:lnSpc>
                          <a:spcPct val="115000"/>
                        </a:lnSpc>
                        <a:spcAft>
                          <a:spcPts val="800"/>
                        </a:spcAft>
                        <a:buNone/>
                      </a:pPr>
                      <a:r>
                        <a:rPr lang="en-US" sz="18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   50,000 or more persons</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tc>
                  <a:txBody>
                    <a:bodyPr/>
                    <a:lstStyle/>
                    <a:p>
                      <a:pPr marL="0" marR="0">
                        <a:lnSpc>
                          <a:spcPct val="115000"/>
                        </a:lnSpc>
                        <a:spcAft>
                          <a:spcPts val="800"/>
                        </a:spcAft>
                        <a:buNone/>
                      </a:pPr>
                      <a:r>
                        <a:rPr lang="en-US" sz="18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  April 26, 2027</a:t>
                      </a:r>
                      <a:endParaRPr lang="en-US" sz="18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3694940830"/>
                  </a:ext>
                </a:extLst>
              </a:tr>
            </a:tbl>
          </a:graphicData>
        </a:graphic>
      </p:graphicFrame>
      <p:sp>
        <p:nvSpPr>
          <p:cNvPr id="2" name="Google Shape;243;p46">
            <a:extLst>
              <a:ext uri="{FF2B5EF4-FFF2-40B4-BE49-F238E27FC236}">
                <a16:creationId xmlns:a16="http://schemas.microsoft.com/office/drawing/2014/main" id="{0EEE65DE-A4C2-BB56-AE29-545063F6E36B}"/>
              </a:ext>
            </a:extLst>
          </p:cNvPr>
          <p:cNvSpPr txBox="1">
            <a:spLocks/>
          </p:cNvSpPr>
          <p:nvPr/>
        </p:nvSpPr>
        <p:spPr>
          <a:xfrm>
            <a:off x="1069353" y="5777290"/>
            <a:ext cx="9966268" cy="676639"/>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2000" b="1" dirty="0">
                <a:solidFill>
                  <a:schemeClr val="bg1"/>
                </a:solidFill>
                <a:latin typeface="Arial" panose="020B0604020202020204" pitchFamily="34" charset="0"/>
                <a:cs typeface="Arial" panose="020B0604020202020204" pitchFamily="34" charset="0"/>
              </a:rPr>
              <a:t>Note: </a:t>
            </a:r>
            <a:r>
              <a:rPr lang="en-US" sz="2000" dirty="0">
                <a:solidFill>
                  <a:schemeClr val="bg1"/>
                </a:solidFill>
                <a:latin typeface="Arial" panose="020B0604020202020204" pitchFamily="34" charset="0"/>
                <a:cs typeface="Arial" panose="020B0604020202020204" pitchFamily="34" charset="0"/>
              </a:rPr>
              <a:t>These deadlines reflect an </a:t>
            </a:r>
            <a:r>
              <a:rPr lang="en-US" sz="2000" dirty="0">
                <a:solidFill>
                  <a:srgbClr val="10445C"/>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extension published </a:t>
            </a:r>
            <a:r>
              <a:rPr lang="en-US" sz="2000" dirty="0">
                <a:solidFill>
                  <a:schemeClr val="bg1"/>
                </a:solidFill>
                <a:latin typeface="Arial" panose="020B0604020202020204" pitchFamily="34" charset="0"/>
                <a:cs typeface="Arial" panose="020B0604020202020204" pitchFamily="34" charset="0"/>
              </a:rPr>
              <a:t>by the DOJ</a:t>
            </a:r>
            <a:endParaRPr lang="en-US" sz="2000" b="1" dirty="0">
              <a:solidFill>
                <a:schemeClr val="bg1"/>
              </a:solidFill>
              <a:latin typeface="Arial" panose="020B0604020202020204" pitchFamily="34" charset="0"/>
              <a:cs typeface="Arial" panose="020B0604020202020204" pitchFamily="34" charset="0"/>
            </a:endParaRPr>
          </a:p>
          <a:p>
            <a:pPr marL="457200" lvl="1" indent="0">
              <a:spcBef>
                <a:spcPts val="600"/>
              </a:spcBef>
              <a:spcAft>
                <a:spcPts val="600"/>
              </a:spcAft>
              <a:buNone/>
            </a:pPr>
            <a:endParaRPr lang="en-US" sz="2800" dirty="0">
              <a:solidFill>
                <a:schemeClr val="bg1"/>
              </a:solidFill>
              <a:latin typeface="Arial" panose="020B0604020202020204" pitchFamily="34" charset="0"/>
              <a:cs typeface="Arial" panose="020B0604020202020204" pitchFamily="34" charset="0"/>
            </a:endParaRPr>
          </a:p>
          <a:p>
            <a:pPr marL="0" indent="0">
              <a:spcBef>
                <a:spcPts val="600"/>
              </a:spcBef>
              <a:buFont typeface="Arial" panose="020B0604020202020204" pitchFamily="34" charset="0"/>
              <a:buNone/>
            </a:pPr>
            <a:endParaRPr lang="en-US" sz="2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4756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33028"/>
        </a:solidFill>
        <a:effectLst/>
      </p:bgPr>
    </p:bg>
    <p:spTree>
      <p:nvGrpSpPr>
        <p:cNvPr id="1" name="">
          <a:extLst>
            <a:ext uri="{FF2B5EF4-FFF2-40B4-BE49-F238E27FC236}">
              <a16:creationId xmlns:a16="http://schemas.microsoft.com/office/drawing/2014/main" id="{7A89ADB4-3F65-4FA7-3B6B-E75F20528DDB}"/>
            </a:ext>
          </a:extLst>
        </p:cNvPr>
        <p:cNvGrpSpPr/>
        <p:nvPr/>
      </p:nvGrpSpPr>
      <p:grpSpPr>
        <a:xfrm>
          <a:off x="0" y="0"/>
          <a:ext cx="0" cy="0"/>
          <a:chOff x="0" y="0"/>
          <a:chExt cx="0" cy="0"/>
        </a:xfrm>
      </p:grpSpPr>
      <p:sp>
        <p:nvSpPr>
          <p:cNvPr id="2" name="Google Shape;300;p53">
            <a:extLst>
              <a:ext uri="{FF2B5EF4-FFF2-40B4-BE49-F238E27FC236}">
                <a16:creationId xmlns:a16="http://schemas.microsoft.com/office/drawing/2014/main" id="{62F48B3B-CB7B-D40C-AC5C-ACBBFE7A6B60}"/>
              </a:ext>
            </a:extLst>
          </p:cNvPr>
          <p:cNvSpPr txBox="1">
            <a:spLocks noGrp="1"/>
          </p:cNvSpPr>
          <p:nvPr>
            <p:ph type="title" idx="4294967295"/>
          </p:nvPr>
        </p:nvSpPr>
        <p:spPr>
          <a:xfrm>
            <a:off x="4106979" y="3036600"/>
            <a:ext cx="3978042" cy="7848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bg2">
                    <a:lumMod val="20000"/>
                    <a:lumOff val="80000"/>
                  </a:schemeClr>
                </a:solidFill>
                <a:effectLst/>
                <a:uLnTx/>
                <a:uFillTx/>
                <a:latin typeface="Arial" panose="020B0604020202020204" pitchFamily="34" charset="0"/>
                <a:ea typeface="+mj-ea"/>
                <a:cs typeface="Arial" panose="020B0604020202020204" pitchFamily="34" charset="0"/>
              </a:rPr>
              <a:t>Next Steps</a:t>
            </a:r>
          </a:p>
        </p:txBody>
      </p:sp>
    </p:spTree>
    <p:extLst>
      <p:ext uri="{BB962C8B-B14F-4D97-AF65-F5344CB8AC3E}">
        <p14:creationId xmlns:p14="http://schemas.microsoft.com/office/powerpoint/2010/main" val="2358252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EC6CDD62-3633-5E83-8908-248E3B2DB530}"/>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DB72D394-7291-DC7D-3824-A377E8B02EBC}"/>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endParaRPr sz="2400" dirty="0"/>
          </a:p>
        </p:txBody>
      </p:sp>
      <p:sp>
        <p:nvSpPr>
          <p:cNvPr id="211" name="Google Shape;211;p42">
            <a:extLst>
              <a:ext uri="{FF2B5EF4-FFF2-40B4-BE49-F238E27FC236}">
                <a16:creationId xmlns:a16="http://schemas.microsoft.com/office/drawing/2014/main" id="{1CC99852-DC67-BAB1-4C51-694001525AB1}"/>
              </a:ext>
            </a:extLst>
          </p:cNvPr>
          <p:cNvSpPr txBox="1">
            <a:spLocks noGrp="1"/>
          </p:cNvSpPr>
          <p:nvPr>
            <p:ph type="ctrTitle" idx="4294967295"/>
          </p:nvPr>
        </p:nvSpPr>
        <p:spPr>
          <a:xfrm>
            <a:off x="193940"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Next Steps.</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66A5CFE-F0F4-FE4B-0E2A-BCE35AC05150}"/>
              </a:ext>
            </a:extLst>
          </p:cNvPr>
          <p:cNvSpPr txBox="1"/>
          <p:nvPr/>
        </p:nvSpPr>
        <p:spPr>
          <a:xfrm>
            <a:off x="697600" y="1375040"/>
            <a:ext cx="10092480" cy="5062924"/>
          </a:xfrm>
          <a:prstGeom prst="rect">
            <a:avLst/>
          </a:prstGeom>
          <a:noFill/>
        </p:spPr>
        <p:txBody>
          <a:bodyPr wrap="square">
            <a:spAutoFit/>
          </a:bodyPr>
          <a:lstStyle/>
          <a:p>
            <a:pPr marL="0" lvl="6">
              <a:spcBef>
                <a:spcPts val="600"/>
              </a:spcBef>
            </a:pPr>
            <a:r>
              <a:rPr lang="en-US" sz="2800" dirty="0">
                <a:solidFill>
                  <a:schemeClr val="bg1"/>
                </a:solidFill>
                <a:latin typeface="Arial" panose="020B0604020202020204" pitchFamily="34" charset="0"/>
                <a:cs typeface="Arial" panose="020B0604020202020204" pitchFamily="34" charset="0"/>
              </a:rPr>
              <a:t>Create a district team</a:t>
            </a:r>
          </a:p>
          <a:p>
            <a:pPr marL="800100" lvl="7" indent="-342900">
              <a:spcBef>
                <a:spcPts val="600"/>
              </a:spcBef>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Communications, IT, HR, administration, curriculum, procurement</a:t>
            </a:r>
          </a:p>
          <a:p>
            <a:pPr marL="0" lvl="6">
              <a:spcBef>
                <a:spcPts val="600"/>
              </a:spcBef>
            </a:pPr>
            <a:endParaRPr lang="en-US" sz="1200" dirty="0">
              <a:solidFill>
                <a:schemeClr val="bg1"/>
              </a:solidFill>
              <a:latin typeface="Arial" panose="020B0604020202020204" pitchFamily="34" charset="0"/>
              <a:cs typeface="Arial" panose="020B0604020202020204" pitchFamily="34" charset="0"/>
            </a:endParaRPr>
          </a:p>
          <a:p>
            <a:pPr marL="0" lvl="6">
              <a:spcBef>
                <a:spcPts val="600"/>
              </a:spcBef>
            </a:pPr>
            <a:r>
              <a:rPr lang="en-US" sz="2800" dirty="0">
                <a:solidFill>
                  <a:schemeClr val="bg1"/>
                </a:solidFill>
                <a:latin typeface="Arial" panose="020B0604020202020204" pitchFamily="34" charset="0"/>
                <a:cs typeface="Arial" panose="020B0604020202020204" pitchFamily="34" charset="0"/>
              </a:rPr>
              <a:t>Review the DOJ rule and WCAG 2.1</a:t>
            </a:r>
            <a:endParaRPr lang="en-US" sz="2400" dirty="0">
              <a:solidFill>
                <a:schemeClr val="bg1"/>
              </a:solidFill>
              <a:latin typeface="Arial" panose="020B0604020202020204" pitchFamily="34" charset="0"/>
              <a:cs typeface="Arial" panose="020B0604020202020204" pitchFamily="34" charset="0"/>
            </a:endParaRPr>
          </a:p>
          <a:p>
            <a:pPr marL="457200" lvl="7">
              <a:spcBef>
                <a:spcPts val="600"/>
              </a:spcBef>
            </a:pPr>
            <a:endParaRPr lang="en-US" sz="1200" dirty="0">
              <a:solidFill>
                <a:schemeClr val="bg1"/>
              </a:solidFill>
              <a:latin typeface="Arial" panose="020B0604020202020204" pitchFamily="34" charset="0"/>
              <a:cs typeface="Arial" panose="020B0604020202020204" pitchFamily="34" charset="0"/>
            </a:endParaRPr>
          </a:p>
          <a:p>
            <a:pPr marL="0" lvl="6">
              <a:spcBef>
                <a:spcPts val="600"/>
              </a:spcBef>
            </a:pPr>
            <a:r>
              <a:rPr lang="en-US" sz="2800" dirty="0">
                <a:solidFill>
                  <a:schemeClr val="bg1"/>
                </a:solidFill>
                <a:latin typeface="Arial" panose="020B0604020202020204" pitchFamily="34" charset="0"/>
                <a:cs typeface="Arial" panose="020B0604020202020204" pitchFamily="34" charset="0"/>
              </a:rPr>
              <a:t>Assess current web content and mobile apps</a:t>
            </a:r>
          </a:p>
          <a:p>
            <a:pPr marL="0" lvl="6">
              <a:spcBef>
                <a:spcPts val="600"/>
              </a:spcBef>
            </a:pPr>
            <a:endParaRPr lang="en-US" sz="1200" dirty="0">
              <a:solidFill>
                <a:schemeClr val="bg1"/>
              </a:solidFill>
              <a:latin typeface="Arial" panose="020B0604020202020204" pitchFamily="34" charset="0"/>
              <a:cs typeface="Arial" panose="020B0604020202020204" pitchFamily="34" charset="0"/>
            </a:endParaRPr>
          </a:p>
          <a:p>
            <a:pPr marL="0" lvl="6">
              <a:spcBef>
                <a:spcPts val="600"/>
              </a:spcBef>
            </a:pPr>
            <a:r>
              <a:rPr lang="en-US" sz="2800" dirty="0">
                <a:solidFill>
                  <a:schemeClr val="bg1"/>
                </a:solidFill>
                <a:latin typeface="Arial" panose="020B0604020202020204" pitchFamily="34" charset="0"/>
                <a:cs typeface="Arial" panose="020B0604020202020204" pitchFamily="34" charset="0"/>
              </a:rPr>
              <a:t>Implement an accessibility plan</a:t>
            </a:r>
          </a:p>
          <a:p>
            <a:pPr marL="800100" lvl="7" indent="-342900">
              <a:spcBef>
                <a:spcPts val="600"/>
              </a:spcBef>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Web content and apps</a:t>
            </a:r>
          </a:p>
          <a:p>
            <a:pPr marL="800100" lvl="7" indent="-342900">
              <a:spcBef>
                <a:spcPts val="600"/>
              </a:spcBef>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Social media</a:t>
            </a:r>
          </a:p>
          <a:p>
            <a:pPr marL="800100" lvl="7" indent="-342900">
              <a:spcBef>
                <a:spcPts val="600"/>
              </a:spcBef>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3</a:t>
            </a:r>
            <a:r>
              <a:rPr lang="en-US" sz="2400" baseline="30000" dirty="0">
                <a:solidFill>
                  <a:schemeClr val="bg1"/>
                </a:solidFill>
                <a:latin typeface="Arial" panose="020B0604020202020204" pitchFamily="34" charset="0"/>
                <a:cs typeface="Arial" panose="020B0604020202020204" pitchFamily="34" charset="0"/>
              </a:rPr>
              <a:t>rd</a:t>
            </a:r>
            <a:r>
              <a:rPr lang="en-US" sz="2400" dirty="0">
                <a:solidFill>
                  <a:schemeClr val="bg1"/>
                </a:solidFill>
                <a:latin typeface="Arial" panose="020B0604020202020204" pitchFamily="34" charset="0"/>
                <a:cs typeface="Arial" panose="020B0604020202020204" pitchFamily="34" charset="0"/>
              </a:rPr>
              <a:t> party vendors</a:t>
            </a:r>
          </a:p>
          <a:p>
            <a:pPr marL="800100" lvl="7" indent="-342900">
              <a:spcBef>
                <a:spcPts val="600"/>
              </a:spcBef>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Uploaded documents</a:t>
            </a:r>
          </a:p>
        </p:txBody>
      </p:sp>
    </p:spTree>
    <p:extLst>
      <p:ext uri="{BB962C8B-B14F-4D97-AF65-F5344CB8AC3E}">
        <p14:creationId xmlns:p14="http://schemas.microsoft.com/office/powerpoint/2010/main" val="4206135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33028"/>
        </a:solidFill>
        <a:effectLst/>
      </p:bgPr>
    </p:bg>
    <p:spTree>
      <p:nvGrpSpPr>
        <p:cNvPr id="1" name="">
          <a:extLst>
            <a:ext uri="{FF2B5EF4-FFF2-40B4-BE49-F238E27FC236}">
              <a16:creationId xmlns:a16="http://schemas.microsoft.com/office/drawing/2014/main" id="{754C905C-D76B-2673-C9F9-D005D97D606A}"/>
            </a:ext>
          </a:extLst>
        </p:cNvPr>
        <p:cNvGrpSpPr/>
        <p:nvPr/>
      </p:nvGrpSpPr>
      <p:grpSpPr>
        <a:xfrm>
          <a:off x="0" y="0"/>
          <a:ext cx="0" cy="0"/>
          <a:chOff x="0" y="0"/>
          <a:chExt cx="0" cy="0"/>
        </a:xfrm>
      </p:grpSpPr>
      <p:sp>
        <p:nvSpPr>
          <p:cNvPr id="2" name="Google Shape;300;p53">
            <a:extLst>
              <a:ext uri="{FF2B5EF4-FFF2-40B4-BE49-F238E27FC236}">
                <a16:creationId xmlns:a16="http://schemas.microsoft.com/office/drawing/2014/main" id="{F0F249A7-379F-E9A4-A1EE-5804A42368EE}"/>
              </a:ext>
            </a:extLst>
          </p:cNvPr>
          <p:cNvSpPr txBox="1">
            <a:spLocks noGrp="1"/>
          </p:cNvSpPr>
          <p:nvPr>
            <p:ph type="title" idx="4294967295"/>
          </p:nvPr>
        </p:nvSpPr>
        <p:spPr>
          <a:xfrm>
            <a:off x="2869106" y="3036600"/>
            <a:ext cx="6453787" cy="7848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bg2">
                    <a:lumMod val="20000"/>
                    <a:lumOff val="80000"/>
                  </a:schemeClr>
                </a:solidFill>
                <a:effectLst/>
                <a:uLnTx/>
                <a:uFillTx/>
                <a:latin typeface="Arial" panose="020B0604020202020204" pitchFamily="34" charset="0"/>
                <a:ea typeface="+mj-ea"/>
                <a:cs typeface="Arial" panose="020B0604020202020204" pitchFamily="34" charset="0"/>
              </a:rPr>
              <a:t>Links / Resources</a:t>
            </a:r>
          </a:p>
        </p:txBody>
      </p:sp>
    </p:spTree>
    <p:extLst>
      <p:ext uri="{BB962C8B-B14F-4D97-AF65-F5344CB8AC3E}">
        <p14:creationId xmlns:p14="http://schemas.microsoft.com/office/powerpoint/2010/main" val="3771504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1E592E08-1A9A-FB0A-E764-75E5D8133697}"/>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FA08E008-40B8-90B8-7AEA-B44F6F02E3B1}"/>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endParaRPr sz="2400" dirty="0"/>
          </a:p>
        </p:txBody>
      </p:sp>
      <p:sp>
        <p:nvSpPr>
          <p:cNvPr id="211" name="Google Shape;211;p42">
            <a:extLst>
              <a:ext uri="{FF2B5EF4-FFF2-40B4-BE49-F238E27FC236}">
                <a16:creationId xmlns:a16="http://schemas.microsoft.com/office/drawing/2014/main" id="{8BCD2C5C-F832-5918-568A-E39343CA943F}"/>
              </a:ext>
            </a:extLst>
          </p:cNvPr>
          <p:cNvSpPr txBox="1">
            <a:spLocks noGrp="1"/>
          </p:cNvSpPr>
          <p:nvPr>
            <p:ph type="ctrTitle" idx="4294967295"/>
          </p:nvPr>
        </p:nvSpPr>
        <p:spPr>
          <a:xfrm>
            <a:off x="225155" y="152619"/>
            <a:ext cx="10328400" cy="729461"/>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Links / Resources.</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213" name="Google Shape;213;p42">
            <a:extLst>
              <a:ext uri="{FF2B5EF4-FFF2-40B4-BE49-F238E27FC236}">
                <a16:creationId xmlns:a16="http://schemas.microsoft.com/office/drawing/2014/main" id="{D529D8DD-BB53-7AB1-A882-4047090EBDB8}"/>
              </a:ext>
            </a:extLst>
          </p:cNvPr>
          <p:cNvSpPr txBox="1">
            <a:spLocks noGrp="1"/>
          </p:cNvSpPr>
          <p:nvPr>
            <p:ph type="body" idx="4294967295"/>
          </p:nvPr>
        </p:nvSpPr>
        <p:spPr>
          <a:xfrm>
            <a:off x="577436" y="1241528"/>
            <a:ext cx="10810492" cy="5407052"/>
          </a:xfrm>
          <a:prstGeom prst="rect">
            <a:avLst/>
          </a:prstGeom>
        </p:spPr>
        <p:txBody>
          <a:bodyPr spcFirstLastPara="1" vert="horz" wrap="square" lIns="121900" tIns="121900" rIns="121900" bIns="121900" rtlCol="0" anchor="t" anchorCtr="0">
            <a:noAutofit/>
          </a:bodyPr>
          <a:lstStyle/>
          <a:p>
            <a:pPr marL="0" indent="0">
              <a:buNone/>
            </a:pPr>
            <a:r>
              <a:rPr lang="en-US" sz="3000" dirty="0">
                <a:solidFill>
                  <a:schemeClr val="bg1"/>
                </a:solidFill>
                <a:latin typeface="Arial" panose="020B0604020202020204" pitchFamily="34" charset="0"/>
                <a:ea typeface="Tahoma" panose="020B0604030504040204" pitchFamily="34" charset="0"/>
                <a:cs typeface="Arial" panose="020B0604020202020204" pitchFamily="34" charset="0"/>
              </a:rPr>
              <a:t>Website Accessibility</a:t>
            </a:r>
          </a:p>
          <a:p>
            <a:pPr lvl="1"/>
            <a:r>
              <a:rPr lang="en-US" sz="2600" dirty="0">
                <a:solidFill>
                  <a:srgbClr val="10445C"/>
                </a:solidFill>
                <a:latin typeface="Arial" panose="020B0604020202020204" pitchFamily="34" charset="0"/>
                <a:ea typeface="Tahoma" panose="020B060403050404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WAVE</a:t>
            </a:r>
            <a:endParaRPr lang="en-US" sz="2600" dirty="0">
              <a:solidFill>
                <a:srgbClr val="10445C"/>
              </a:solidFill>
              <a:latin typeface="Arial" panose="020B0604020202020204" pitchFamily="34" charset="0"/>
              <a:ea typeface="Tahoma" panose="020B0604030504040204" pitchFamily="34" charset="0"/>
              <a:cs typeface="Arial" panose="020B0604020202020204" pitchFamily="34" charset="0"/>
            </a:endParaRPr>
          </a:p>
          <a:p>
            <a:pPr lvl="2"/>
            <a:r>
              <a:rPr lang="en-US" sz="2600" dirty="0">
                <a:solidFill>
                  <a:schemeClr val="bg1"/>
                </a:solidFill>
                <a:latin typeface="Arial" panose="020B0604020202020204" pitchFamily="34" charset="0"/>
                <a:ea typeface="Tahoma" panose="020B0604030504040204" pitchFamily="34" charset="0"/>
                <a:cs typeface="Arial" panose="020B0604020202020204" pitchFamily="34" charset="0"/>
              </a:rPr>
              <a:t>Developed by Utah State University</a:t>
            </a:r>
          </a:p>
          <a:p>
            <a:pPr lvl="2"/>
            <a:r>
              <a:rPr lang="en-US" sz="2600" dirty="0">
                <a:solidFill>
                  <a:schemeClr val="bg1"/>
                </a:solidFill>
                <a:latin typeface="Arial" panose="020B0604020202020204" pitchFamily="34" charset="0"/>
                <a:ea typeface="Tahoma" panose="020B0604030504040204" pitchFamily="34" charset="0"/>
                <a:cs typeface="Arial" panose="020B0604020202020204" pitchFamily="34" charset="0"/>
              </a:rPr>
              <a:t>Gives a visual map of accessibility issues</a:t>
            </a:r>
          </a:p>
          <a:p>
            <a:pPr lvl="2"/>
            <a:endParaRPr lang="en-US" sz="800" dirty="0">
              <a:solidFill>
                <a:schemeClr val="bg1"/>
              </a:solidFill>
              <a:latin typeface="Arial" panose="020B0604020202020204" pitchFamily="34" charset="0"/>
              <a:ea typeface="Tahoma" panose="020B0604030504040204" pitchFamily="34" charset="0"/>
              <a:cs typeface="Arial" panose="020B0604020202020204" pitchFamily="34" charset="0"/>
            </a:endParaRPr>
          </a:p>
          <a:p>
            <a:pPr lvl="1"/>
            <a:r>
              <a:rPr lang="en-US" sz="3000" dirty="0">
                <a:solidFill>
                  <a:schemeClr val="bg1"/>
                </a:solidFill>
                <a:latin typeface="Arial" panose="020B0604020202020204" pitchFamily="34" charset="0"/>
                <a:ea typeface="Tahoma" panose="020B0604030504040204" pitchFamily="34" charset="0"/>
                <a:cs typeface="Arial" panose="020B0604020202020204" pitchFamily="34" charset="0"/>
              </a:rPr>
              <a:t>Google Lighthouse</a:t>
            </a:r>
          </a:p>
          <a:p>
            <a:pPr lvl="2"/>
            <a:r>
              <a:rPr lang="en-US" sz="2600" dirty="0">
                <a:solidFill>
                  <a:schemeClr val="bg1"/>
                </a:solidFill>
                <a:latin typeface="Arial" panose="020B0604020202020204" pitchFamily="34" charset="0"/>
                <a:ea typeface="Tahoma" panose="020B0604030504040204" pitchFamily="34" charset="0"/>
                <a:cs typeface="Arial" panose="020B0604020202020204" pitchFamily="34" charset="0"/>
              </a:rPr>
              <a:t>Chrome &gt; Right Click &gt; Inspect &gt; Lighthouse</a:t>
            </a:r>
          </a:p>
          <a:p>
            <a:pPr lvl="2"/>
            <a:r>
              <a:rPr lang="en-US" sz="2600" dirty="0">
                <a:solidFill>
                  <a:schemeClr val="bg1"/>
                </a:solidFill>
                <a:latin typeface="Arial" panose="020B0604020202020204" pitchFamily="34" charset="0"/>
                <a:ea typeface="Tahoma" panose="020B0604030504040204" pitchFamily="34" charset="0"/>
                <a:cs typeface="Arial" panose="020B0604020202020204" pitchFamily="34" charset="0"/>
              </a:rPr>
              <a:t>Gives summary score out of 100</a:t>
            </a:r>
          </a:p>
          <a:p>
            <a:pPr lvl="2"/>
            <a:endParaRPr lang="en-US" sz="800" dirty="0">
              <a:solidFill>
                <a:schemeClr val="bg1"/>
              </a:solidFill>
              <a:latin typeface="Arial" panose="020B0604020202020204" pitchFamily="34" charset="0"/>
              <a:ea typeface="Tahoma" panose="020B0604030504040204" pitchFamily="34" charset="0"/>
              <a:cs typeface="Arial" panose="020B0604020202020204" pitchFamily="34" charset="0"/>
            </a:endParaRPr>
          </a:p>
          <a:p>
            <a:pPr lvl="1"/>
            <a:r>
              <a:rPr lang="en-US" sz="3000" dirty="0">
                <a:solidFill>
                  <a:srgbClr val="002060"/>
                </a:solidFill>
                <a:latin typeface="Arial" panose="020B0604020202020204" pitchFamily="34" charset="0"/>
                <a:ea typeface="Tahoma" panose="020B060403050404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ANDI</a:t>
            </a:r>
            <a:r>
              <a:rPr lang="en-US" sz="3000" dirty="0">
                <a:solidFill>
                  <a:schemeClr val="bg1"/>
                </a:solidFill>
                <a:latin typeface="Arial" panose="020B0604020202020204" pitchFamily="34" charset="0"/>
                <a:ea typeface="Tahoma" panose="020B0604030504040204" pitchFamily="34" charset="0"/>
                <a:cs typeface="Arial" panose="020B0604020202020204" pitchFamily="34" charset="0"/>
              </a:rPr>
              <a:t> (</a:t>
            </a:r>
            <a:r>
              <a:rPr lang="en-US" sz="3000" b="1" dirty="0">
                <a:solidFill>
                  <a:schemeClr val="bg1"/>
                </a:solidFill>
                <a:latin typeface="Arial" panose="020B0604020202020204" pitchFamily="34" charset="0"/>
                <a:ea typeface="Tahoma" panose="020B0604030504040204" pitchFamily="34" charset="0"/>
                <a:cs typeface="Arial" panose="020B0604020202020204" pitchFamily="34" charset="0"/>
              </a:rPr>
              <a:t>A</a:t>
            </a:r>
            <a:r>
              <a:rPr lang="en-US" sz="3000" dirty="0">
                <a:solidFill>
                  <a:schemeClr val="bg1"/>
                </a:solidFill>
                <a:latin typeface="Arial" panose="020B0604020202020204" pitchFamily="34" charset="0"/>
                <a:ea typeface="Tahoma" panose="020B0604030504040204" pitchFamily="34" charset="0"/>
                <a:cs typeface="Arial" panose="020B0604020202020204" pitchFamily="34" charset="0"/>
              </a:rPr>
              <a:t>ccessible </a:t>
            </a:r>
            <a:r>
              <a:rPr lang="en-US" sz="3000" b="1" dirty="0">
                <a:solidFill>
                  <a:schemeClr val="bg1"/>
                </a:solidFill>
                <a:latin typeface="Arial" panose="020B0604020202020204" pitchFamily="34" charset="0"/>
                <a:ea typeface="Tahoma" panose="020B0604030504040204" pitchFamily="34" charset="0"/>
                <a:cs typeface="Arial" panose="020B0604020202020204" pitchFamily="34" charset="0"/>
              </a:rPr>
              <a:t>N</a:t>
            </a:r>
            <a:r>
              <a:rPr lang="en-US" sz="3000" dirty="0">
                <a:solidFill>
                  <a:schemeClr val="bg1"/>
                </a:solidFill>
                <a:latin typeface="Arial" panose="020B0604020202020204" pitchFamily="34" charset="0"/>
                <a:ea typeface="Tahoma" panose="020B0604030504040204" pitchFamily="34" charset="0"/>
                <a:cs typeface="Arial" panose="020B0604020202020204" pitchFamily="34" charset="0"/>
              </a:rPr>
              <a:t>ame &amp; </a:t>
            </a:r>
            <a:r>
              <a:rPr lang="en-US" sz="3000" b="1" dirty="0">
                <a:solidFill>
                  <a:schemeClr val="bg1"/>
                </a:solidFill>
                <a:latin typeface="Arial" panose="020B0604020202020204" pitchFamily="34" charset="0"/>
                <a:ea typeface="Tahoma" panose="020B0604030504040204" pitchFamily="34" charset="0"/>
                <a:cs typeface="Arial" panose="020B0604020202020204" pitchFamily="34" charset="0"/>
              </a:rPr>
              <a:t>D</a:t>
            </a:r>
            <a:r>
              <a:rPr lang="en-US" sz="3000" dirty="0">
                <a:solidFill>
                  <a:schemeClr val="bg1"/>
                </a:solidFill>
                <a:latin typeface="Arial" panose="020B0604020202020204" pitchFamily="34" charset="0"/>
                <a:ea typeface="Tahoma" panose="020B0604030504040204" pitchFamily="34" charset="0"/>
                <a:cs typeface="Arial" panose="020B0604020202020204" pitchFamily="34" charset="0"/>
              </a:rPr>
              <a:t>escription </a:t>
            </a:r>
            <a:r>
              <a:rPr lang="en-US" sz="3000" b="1" dirty="0">
                <a:solidFill>
                  <a:schemeClr val="bg1"/>
                </a:solidFill>
                <a:latin typeface="Arial" panose="020B0604020202020204" pitchFamily="34" charset="0"/>
                <a:ea typeface="Tahoma" panose="020B0604030504040204" pitchFamily="34" charset="0"/>
                <a:cs typeface="Arial" panose="020B0604020202020204" pitchFamily="34" charset="0"/>
              </a:rPr>
              <a:t>I</a:t>
            </a:r>
            <a:r>
              <a:rPr lang="en-US" sz="3000" dirty="0">
                <a:solidFill>
                  <a:schemeClr val="bg1"/>
                </a:solidFill>
                <a:latin typeface="Arial" panose="020B0604020202020204" pitchFamily="34" charset="0"/>
                <a:ea typeface="Tahoma" panose="020B0604030504040204" pitchFamily="34" charset="0"/>
                <a:cs typeface="Arial" panose="020B0604020202020204" pitchFamily="34" charset="0"/>
              </a:rPr>
              <a:t>nspector)</a:t>
            </a:r>
          </a:p>
          <a:p>
            <a:pPr lvl="2"/>
            <a:r>
              <a:rPr lang="en-US" sz="2600" dirty="0">
                <a:solidFill>
                  <a:schemeClr val="bg1"/>
                </a:solidFill>
                <a:latin typeface="Arial" panose="020B0604020202020204" pitchFamily="34" charset="0"/>
                <a:ea typeface="Tahoma" panose="020B0604030504040204" pitchFamily="34" charset="0"/>
                <a:cs typeface="Arial" panose="020B0604020202020204" pitchFamily="34" charset="0"/>
              </a:rPr>
              <a:t>Developed and utilized by the federal government</a:t>
            </a:r>
          </a:p>
          <a:p>
            <a:pPr lvl="2"/>
            <a:endParaRPr lang="en-US" sz="100" dirty="0">
              <a:solidFill>
                <a:srgbClr val="002060"/>
              </a:solidFill>
              <a:latin typeface="Arial" panose="020B0604020202020204" pitchFamily="34" charset="0"/>
              <a:ea typeface="Tahoma" panose="020B0604030504040204" pitchFamily="34" charset="0"/>
              <a:cs typeface="Arial" panose="020B0604020202020204" pitchFamily="34" charset="0"/>
              <a:hlinkClick r:id="rId5">
                <a:extLst>
                  <a:ext uri="{A12FA001-AC4F-418D-AE19-62706E023703}">
                    <ahyp:hlinkClr xmlns:ahyp="http://schemas.microsoft.com/office/drawing/2018/hyperlinkcolor" val="tx"/>
                  </a:ext>
                </a:extLst>
              </a:hlinkClick>
            </a:endParaRPr>
          </a:p>
          <a:p>
            <a:pPr marL="0" indent="0">
              <a:buNone/>
            </a:pPr>
            <a:endParaRPr lang="en-US" sz="1200" dirty="0">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hlinkClick r:id="rId5">
                <a:extLst>
                  <a:ext uri="{A12FA001-AC4F-418D-AE19-62706E023703}">
                    <ahyp:hlinkClr xmlns:ahyp="http://schemas.microsoft.com/office/drawing/2018/hyperlinkcolor" val="tx"/>
                  </a:ext>
                </a:extLst>
              </a:hlinkClick>
            </a:endParaRPr>
          </a:p>
          <a:p>
            <a:pPr lvl="1"/>
            <a:endParaRPr lang="en-US" sz="2600" dirty="0">
              <a:solidFill>
                <a:srgbClr val="002060"/>
              </a:solidFill>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385737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11047188-4F6B-542A-214C-A0F61A76CFF1}"/>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9E4D3B48-6A2D-4B96-6EB3-EA206C9D9624}"/>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endParaRPr sz="2400" dirty="0"/>
          </a:p>
        </p:txBody>
      </p:sp>
      <p:sp>
        <p:nvSpPr>
          <p:cNvPr id="211" name="Google Shape;211;p42">
            <a:extLst>
              <a:ext uri="{FF2B5EF4-FFF2-40B4-BE49-F238E27FC236}">
                <a16:creationId xmlns:a16="http://schemas.microsoft.com/office/drawing/2014/main" id="{65B6A2B2-1069-87F1-1038-590D3A7A8ADF}"/>
              </a:ext>
            </a:extLst>
          </p:cNvPr>
          <p:cNvSpPr txBox="1">
            <a:spLocks noGrp="1"/>
          </p:cNvSpPr>
          <p:nvPr>
            <p:ph type="ctrTitle" idx="4294967295"/>
          </p:nvPr>
        </p:nvSpPr>
        <p:spPr>
          <a:xfrm>
            <a:off x="225155" y="152619"/>
            <a:ext cx="10328400" cy="729461"/>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Links / Resources..</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213" name="Google Shape;213;p42">
            <a:extLst>
              <a:ext uri="{FF2B5EF4-FFF2-40B4-BE49-F238E27FC236}">
                <a16:creationId xmlns:a16="http://schemas.microsoft.com/office/drawing/2014/main" id="{95A4BAEC-2B0A-BF2C-FCF8-CC8B232E38AC}"/>
              </a:ext>
            </a:extLst>
          </p:cNvPr>
          <p:cNvSpPr txBox="1">
            <a:spLocks noGrp="1"/>
          </p:cNvSpPr>
          <p:nvPr>
            <p:ph type="body" idx="4294967295"/>
          </p:nvPr>
        </p:nvSpPr>
        <p:spPr>
          <a:xfrm>
            <a:off x="577436" y="1104899"/>
            <a:ext cx="10810492" cy="5600481"/>
          </a:xfrm>
          <a:prstGeom prst="rect">
            <a:avLst/>
          </a:prstGeom>
        </p:spPr>
        <p:txBody>
          <a:bodyPr spcFirstLastPara="1" vert="horz" wrap="square" lIns="121900" tIns="121900" rIns="121900" bIns="121900" rtlCol="0" anchor="t" anchorCtr="0">
            <a:noAutofit/>
          </a:bodyPr>
          <a:lstStyle/>
          <a:p>
            <a:pPr marL="0" indent="0">
              <a:buNone/>
            </a:pPr>
            <a:r>
              <a:rPr lang="en-US" sz="3000" dirty="0">
                <a:solidFill>
                  <a:srgbClr val="002060"/>
                </a:solidFill>
                <a:latin typeface="Arial" panose="020B0604020202020204" pitchFamily="34" charset="0"/>
                <a:ea typeface="Tahoma" panose="020B060403050404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DOJ final rule</a:t>
            </a:r>
            <a:endParaRPr lang="en-US" sz="2600" dirty="0">
              <a:solidFill>
                <a:srgbClr val="002060"/>
              </a:solidFill>
              <a:latin typeface="Arial" panose="020B0604020202020204" pitchFamily="34" charset="0"/>
              <a:ea typeface="Tahoma" panose="020B0604030504040204" pitchFamily="34" charset="0"/>
              <a:cs typeface="Arial" panose="020B0604020202020204" pitchFamily="34" charset="0"/>
            </a:endParaRPr>
          </a:p>
          <a:p>
            <a:pPr marL="0" indent="0">
              <a:buNone/>
            </a:pPr>
            <a:endParaRPr lang="en-US" sz="800" dirty="0">
              <a:solidFill>
                <a:schemeClr val="bg1"/>
              </a:solidFill>
              <a:latin typeface="Arial" panose="020B0604020202020204" pitchFamily="34" charset="0"/>
              <a:ea typeface="Tahoma" panose="020B0604030504040204" pitchFamily="34" charset="0"/>
              <a:cs typeface="Arial" panose="020B0604020202020204" pitchFamily="34" charset="0"/>
            </a:endParaRPr>
          </a:p>
          <a:p>
            <a:pPr marL="0" indent="0">
              <a:buNone/>
            </a:pPr>
            <a:r>
              <a:rPr lang="en-US" sz="3000" dirty="0">
                <a:solidFill>
                  <a:srgbClr val="002060"/>
                </a:solidFill>
                <a:latin typeface="Arial" panose="020B0604020202020204" pitchFamily="34" charset="0"/>
                <a:ea typeface="Tahoma" panose="020B060403050404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ADA fact sheet</a:t>
            </a:r>
            <a:endParaRPr lang="en-US" sz="3000" dirty="0">
              <a:solidFill>
                <a:srgbClr val="002060"/>
              </a:solidFill>
              <a:latin typeface="Arial" panose="020B0604020202020204" pitchFamily="34" charset="0"/>
              <a:ea typeface="Tahoma" panose="020B0604030504040204" pitchFamily="34" charset="0"/>
              <a:cs typeface="Arial" panose="020B0604020202020204" pitchFamily="34" charset="0"/>
            </a:endParaRPr>
          </a:p>
          <a:p>
            <a:pPr marL="0" indent="0">
              <a:buNone/>
            </a:pPr>
            <a:endParaRPr lang="en-US" sz="800" dirty="0">
              <a:solidFill>
                <a:srgbClr val="002060"/>
              </a:solidFill>
              <a:latin typeface="Arial" panose="020B0604020202020204" pitchFamily="34" charset="0"/>
              <a:ea typeface="Tahoma" panose="020B0604030504040204" pitchFamily="34" charset="0"/>
              <a:cs typeface="Arial" panose="020B0604020202020204" pitchFamily="34" charset="0"/>
            </a:endParaRPr>
          </a:p>
          <a:p>
            <a:pPr marL="0" indent="0">
              <a:buNone/>
            </a:pPr>
            <a:r>
              <a:rPr lang="en-US" sz="3000" dirty="0">
                <a:solidFill>
                  <a:srgbClr val="002060"/>
                </a:solidFill>
                <a:latin typeface="Arial" panose="020B0604020202020204" pitchFamily="34" charset="0"/>
                <a:ea typeface="Tahoma" panose="020B060403050404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Web Content Accessibility Guidelines (WCAG) 2.1</a:t>
            </a:r>
            <a:endParaRPr lang="en-US" sz="3000" dirty="0">
              <a:solidFill>
                <a:srgbClr val="002060"/>
              </a:solidFill>
              <a:latin typeface="Arial" panose="020B0604020202020204" pitchFamily="34" charset="0"/>
              <a:ea typeface="Tahoma" panose="020B0604030504040204" pitchFamily="34" charset="0"/>
              <a:cs typeface="Arial" panose="020B0604020202020204" pitchFamily="34" charset="0"/>
            </a:endParaRPr>
          </a:p>
          <a:p>
            <a:pPr lvl="1"/>
            <a:r>
              <a:rPr lang="en-US" sz="2600" dirty="0">
                <a:solidFill>
                  <a:srgbClr val="002060"/>
                </a:solidFill>
                <a:latin typeface="Arial" panose="020B0604020202020204" pitchFamily="34" charset="0"/>
                <a:ea typeface="Tahoma" panose="020B060403050404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WCAG 2.1 (2018 version)</a:t>
            </a:r>
            <a:endParaRPr lang="en-US" sz="400" dirty="0">
              <a:solidFill>
                <a:srgbClr val="002060"/>
              </a:solidFill>
              <a:latin typeface="Arial" panose="020B0604020202020204" pitchFamily="34" charset="0"/>
              <a:ea typeface="Tahoma" panose="020B0604030504040204" pitchFamily="34" charset="0"/>
              <a:cs typeface="Arial" panose="020B0604020202020204" pitchFamily="34" charset="0"/>
              <a:hlinkClick r:id="rId7">
                <a:extLst>
                  <a:ext uri="{A12FA001-AC4F-418D-AE19-62706E023703}">
                    <ahyp:hlinkClr xmlns:ahyp="http://schemas.microsoft.com/office/drawing/2018/hyperlinkcolor" val="tx"/>
                  </a:ext>
                </a:extLst>
              </a:hlinkClick>
            </a:endParaRPr>
          </a:p>
          <a:p>
            <a:pPr marL="0" indent="0">
              <a:buNone/>
            </a:pPr>
            <a:endParaRPr lang="en-US" sz="800" dirty="0">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hlinkClick r:id="rId7">
                <a:extLst>
                  <a:ext uri="{A12FA001-AC4F-418D-AE19-62706E023703}">
                    <ahyp:hlinkClr xmlns:ahyp="http://schemas.microsoft.com/office/drawing/2018/hyperlinkcolor" val="tx"/>
                  </a:ext>
                </a:extLst>
              </a:hlinkClick>
            </a:endParaRPr>
          </a:p>
          <a:p>
            <a:pPr marL="0" indent="0">
              <a:buNone/>
            </a:pPr>
            <a:r>
              <a:rPr lang="en-US" sz="3000" dirty="0">
                <a:solidFill>
                  <a:srgbClr val="002060"/>
                </a:solidFill>
                <a:latin typeface="Arial" panose="020B0604020202020204" pitchFamily="34" charset="0"/>
                <a:ea typeface="Tahoma" panose="020B060403050404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Small Area Income and Poverty Estimates</a:t>
            </a:r>
            <a:endParaRPr lang="en-US" sz="3000" dirty="0">
              <a:solidFill>
                <a:srgbClr val="002060"/>
              </a:solidFill>
              <a:latin typeface="Arial" panose="020B0604020202020204" pitchFamily="34" charset="0"/>
              <a:ea typeface="Tahoma" panose="020B0604030504040204" pitchFamily="34" charset="0"/>
              <a:cs typeface="Arial" panose="020B0604020202020204" pitchFamily="34" charset="0"/>
            </a:endParaRPr>
          </a:p>
          <a:p>
            <a:pPr lvl="1"/>
            <a:r>
              <a:rPr lang="en-US" sz="2800" dirty="0">
                <a:solidFill>
                  <a:srgbClr val="002060"/>
                </a:solidFill>
                <a:latin typeface="Arial" panose="020B0604020202020204" pitchFamily="34" charset="0"/>
                <a:ea typeface="Tahoma" panose="020B060403050404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Arkansas spreadsheet</a:t>
            </a:r>
            <a:endParaRPr lang="en-US" sz="2800" dirty="0">
              <a:solidFill>
                <a:schemeClr val="bg1"/>
              </a:solidFill>
              <a:latin typeface="Arial" panose="020B0604020202020204" pitchFamily="34" charset="0"/>
              <a:ea typeface="Tahoma" panose="020B0604030504040204" pitchFamily="34" charset="0"/>
              <a:cs typeface="Arial" panose="020B0604020202020204" pitchFamily="34" charset="0"/>
            </a:endParaRPr>
          </a:p>
          <a:p>
            <a:pPr marL="0" indent="0">
              <a:buNone/>
            </a:pPr>
            <a:endParaRPr lang="en-US" sz="800" dirty="0">
              <a:solidFill>
                <a:srgbClr val="002060"/>
              </a:solidFill>
              <a:latin typeface="Arial" panose="020B0604020202020204" pitchFamily="34" charset="0"/>
              <a:ea typeface="Tahoma" panose="020B0604030504040204" pitchFamily="34" charset="0"/>
              <a:cs typeface="Arial" panose="020B0604020202020204" pitchFamily="34" charset="0"/>
            </a:endParaRPr>
          </a:p>
          <a:p>
            <a:pPr marL="0" indent="0">
              <a:buNone/>
            </a:pPr>
            <a:r>
              <a:rPr lang="en-US" sz="3000" dirty="0">
                <a:solidFill>
                  <a:srgbClr val="002060"/>
                </a:solidFill>
                <a:latin typeface="Arial" panose="020B0604020202020204" pitchFamily="34" charset="0"/>
                <a:ea typeface="Tahoma" panose="020B060403050404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DOJ Webinar</a:t>
            </a:r>
            <a:endParaRPr lang="en-US" sz="3000" dirty="0">
              <a:solidFill>
                <a:srgbClr val="002060"/>
              </a:solidFill>
              <a:latin typeface="Arial" panose="020B0604020202020204" pitchFamily="34" charset="0"/>
              <a:ea typeface="Tahoma" panose="020B0604030504040204" pitchFamily="34" charset="0"/>
              <a:cs typeface="Arial" panose="020B0604020202020204" pitchFamily="34" charset="0"/>
            </a:endParaRPr>
          </a:p>
          <a:p>
            <a:pPr marL="0" indent="0">
              <a:buNone/>
            </a:pPr>
            <a:endParaRPr lang="en-US" sz="800" dirty="0">
              <a:solidFill>
                <a:srgbClr val="002060"/>
              </a:solidFill>
              <a:latin typeface="Arial" panose="020B0604020202020204" pitchFamily="34" charset="0"/>
              <a:ea typeface="Tahoma" panose="020B0604030504040204" pitchFamily="34" charset="0"/>
              <a:cs typeface="Arial" panose="020B0604020202020204" pitchFamily="34" charset="0"/>
            </a:endParaRPr>
          </a:p>
          <a:p>
            <a:pPr marL="0" indent="0">
              <a:buNone/>
            </a:pPr>
            <a:r>
              <a:rPr lang="en-US" sz="3000" dirty="0">
                <a:solidFill>
                  <a:srgbClr val="10445C"/>
                </a:solidFill>
                <a:latin typeface="Arial" panose="020B0604020202020204" pitchFamily="34" charset="0"/>
                <a:ea typeface="Tahoma" panose="020B060403050404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Accessible by Design</a:t>
            </a:r>
            <a:r>
              <a:rPr lang="en-US" sz="3000" dirty="0">
                <a:solidFill>
                  <a:srgbClr val="10445C"/>
                </a:solidFill>
                <a:latin typeface="Arial" panose="020B0604020202020204" pitchFamily="34" charset="0"/>
                <a:ea typeface="Tahoma" panose="020B0604030504040204" pitchFamily="34" charset="0"/>
                <a:cs typeface="Arial" panose="020B0604020202020204" pitchFamily="34" charset="0"/>
              </a:rPr>
              <a:t> </a:t>
            </a:r>
            <a:r>
              <a:rPr lang="en-US" sz="3000" dirty="0">
                <a:solidFill>
                  <a:srgbClr val="002060"/>
                </a:solidFill>
                <a:latin typeface="Arial" panose="020B0604020202020204" pitchFamily="34" charset="0"/>
                <a:ea typeface="Tahoma" panose="020B0604030504040204" pitchFamily="34" charset="0"/>
                <a:cs typeface="Arial" panose="020B0604020202020204" pitchFamily="34" charset="0"/>
              </a:rPr>
              <a:t>(David Hampton)</a:t>
            </a:r>
            <a:endParaRPr lang="en-US" sz="3000" dirty="0">
              <a:solidFill>
                <a:srgbClr val="002060"/>
              </a:solidFill>
              <a:latin typeface="Arial" panose="020B0604020202020204" pitchFamily="34" charset="0"/>
              <a:ea typeface="Tahoma" panose="020B0604030504040204" pitchFamily="34" charset="0"/>
              <a:cs typeface="Arial" panose="020B0604020202020204" pitchFamily="34" charset="0"/>
              <a:hlinkClick r:id="rId7">
                <a:extLst>
                  <a:ext uri="{A12FA001-AC4F-418D-AE19-62706E023703}">
                    <ahyp:hlinkClr xmlns:ahyp="http://schemas.microsoft.com/office/drawing/2018/hyperlinkcolor" val="tx"/>
                  </a:ext>
                </a:extLst>
              </a:hlinkClick>
            </a:endParaRPr>
          </a:p>
          <a:p>
            <a:pPr lvl="1"/>
            <a:endParaRPr lang="en-US" sz="2600" dirty="0">
              <a:solidFill>
                <a:srgbClr val="002060"/>
              </a:solidFill>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2443631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33028"/>
        </a:solidFill>
        <a:effectLst/>
      </p:bgPr>
    </p:bg>
    <p:spTree>
      <p:nvGrpSpPr>
        <p:cNvPr id="1" name="">
          <a:extLst>
            <a:ext uri="{FF2B5EF4-FFF2-40B4-BE49-F238E27FC236}">
              <a16:creationId xmlns:a16="http://schemas.microsoft.com/office/drawing/2014/main" id="{82208BAF-B1EF-A54B-F438-B0631D8171BD}"/>
            </a:ext>
          </a:extLst>
        </p:cNvPr>
        <p:cNvGrpSpPr/>
        <p:nvPr/>
      </p:nvGrpSpPr>
      <p:grpSpPr>
        <a:xfrm>
          <a:off x="0" y="0"/>
          <a:ext cx="0" cy="0"/>
          <a:chOff x="0" y="0"/>
          <a:chExt cx="0" cy="0"/>
        </a:xfrm>
      </p:grpSpPr>
      <p:sp>
        <p:nvSpPr>
          <p:cNvPr id="2" name="Google Shape;348;p59">
            <a:extLst>
              <a:ext uri="{FF2B5EF4-FFF2-40B4-BE49-F238E27FC236}">
                <a16:creationId xmlns:a16="http://schemas.microsoft.com/office/drawing/2014/main" id="{E113BBA2-6D40-135A-0F5C-8DDFF9CBC4B1}"/>
              </a:ext>
            </a:extLst>
          </p:cNvPr>
          <p:cNvSpPr txBox="1">
            <a:spLocks noGrp="1"/>
          </p:cNvSpPr>
          <p:nvPr>
            <p:ph type="title" idx="4294967295"/>
          </p:nvPr>
        </p:nvSpPr>
        <p:spPr>
          <a:xfrm>
            <a:off x="4549473" y="1330048"/>
            <a:ext cx="4782900" cy="7848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bg2">
                    <a:lumMod val="20000"/>
                    <a:lumOff val="80000"/>
                  </a:schemeClr>
                </a:solidFill>
                <a:effectLst/>
                <a:uLnTx/>
                <a:uFillTx/>
                <a:latin typeface="Arial" panose="020B0604020202020204" pitchFamily="34" charset="0"/>
                <a:ea typeface="+mj-ea"/>
                <a:cs typeface="Arial" panose="020B0604020202020204" pitchFamily="34" charset="0"/>
              </a:rPr>
              <a:t>Thanks!</a:t>
            </a:r>
          </a:p>
        </p:txBody>
      </p:sp>
      <p:sp>
        <p:nvSpPr>
          <p:cNvPr id="3" name="Google Shape;349;p59">
            <a:extLst>
              <a:ext uri="{FF2B5EF4-FFF2-40B4-BE49-F238E27FC236}">
                <a16:creationId xmlns:a16="http://schemas.microsoft.com/office/drawing/2014/main" id="{A9FDBD13-1122-75E3-8A20-84DA85A68DF3}"/>
              </a:ext>
            </a:extLst>
          </p:cNvPr>
          <p:cNvSpPr txBox="1">
            <a:spLocks/>
          </p:cNvSpPr>
          <p:nvPr/>
        </p:nvSpPr>
        <p:spPr>
          <a:xfrm>
            <a:off x="4549473" y="2076215"/>
            <a:ext cx="4782900" cy="784800"/>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3600" dirty="0">
                <a:solidFill>
                  <a:schemeClr val="bg2">
                    <a:lumMod val="20000"/>
                    <a:lumOff val="80000"/>
                  </a:schemeClr>
                </a:solidFill>
                <a:latin typeface="Arial" panose="020B0604020202020204" pitchFamily="34" charset="0"/>
                <a:cs typeface="Arial" panose="020B0604020202020204" pitchFamily="34" charset="0"/>
              </a:rPr>
              <a:t>Any questions?</a:t>
            </a:r>
          </a:p>
        </p:txBody>
      </p:sp>
      <p:sp>
        <p:nvSpPr>
          <p:cNvPr id="4" name="Google Shape;350;p59">
            <a:extLst>
              <a:ext uri="{FF2B5EF4-FFF2-40B4-BE49-F238E27FC236}">
                <a16:creationId xmlns:a16="http://schemas.microsoft.com/office/drawing/2014/main" id="{41AEB695-88EB-EAF9-7133-1E07C5477BFD}"/>
              </a:ext>
            </a:extLst>
          </p:cNvPr>
          <p:cNvSpPr txBox="1">
            <a:spLocks/>
          </p:cNvSpPr>
          <p:nvPr/>
        </p:nvSpPr>
        <p:spPr>
          <a:xfrm>
            <a:off x="4549473" y="2955279"/>
            <a:ext cx="6532184" cy="1256400"/>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3000" dirty="0">
                <a:solidFill>
                  <a:schemeClr val="bg2">
                    <a:lumMod val="20000"/>
                    <a:lumOff val="80000"/>
                  </a:schemeClr>
                </a:solidFill>
                <a:latin typeface="Arial" panose="020B0604020202020204" pitchFamily="34" charset="0"/>
                <a:cs typeface="Arial" panose="020B0604020202020204" pitchFamily="34" charset="0"/>
              </a:rPr>
              <a:t>You can reach me at:</a:t>
            </a:r>
          </a:p>
          <a:p>
            <a:pPr marL="0" indent="0">
              <a:spcBef>
                <a:spcPts val="600"/>
              </a:spcBef>
              <a:buFont typeface="Arial" panose="020B0604020202020204" pitchFamily="34" charset="0"/>
              <a:buNone/>
            </a:pPr>
            <a:r>
              <a:rPr lang="en-US" sz="3000" dirty="0">
                <a:solidFill>
                  <a:schemeClr val="bg2">
                    <a:lumMod val="20000"/>
                    <a:lumOff val="80000"/>
                  </a:schemeClr>
                </a:solidFill>
                <a:latin typeface="Arial" panose="020B0604020202020204" pitchFamily="34" charset="0"/>
                <a:cs typeface="Arial" panose="020B0604020202020204" pitchFamily="34" charset="0"/>
              </a:rPr>
              <a:t>jeff.killingsworth@ade.arkansas.gov </a:t>
            </a:r>
          </a:p>
        </p:txBody>
      </p:sp>
      <p:grpSp>
        <p:nvGrpSpPr>
          <p:cNvPr id="6" name="Group 5">
            <a:extLst>
              <a:ext uri="{FF2B5EF4-FFF2-40B4-BE49-F238E27FC236}">
                <a16:creationId xmlns:a16="http://schemas.microsoft.com/office/drawing/2014/main" id="{5465EC80-A87A-CD53-F2D2-B9826BA57847}"/>
              </a:ext>
              <a:ext uri="{C183D7F6-B498-43B3-948B-1728B52AA6E4}">
                <adec:decorative xmlns:adec="http://schemas.microsoft.com/office/drawing/2017/decorative" val="1"/>
              </a:ext>
            </a:extLst>
          </p:cNvPr>
          <p:cNvGrpSpPr/>
          <p:nvPr/>
        </p:nvGrpSpPr>
        <p:grpSpPr>
          <a:xfrm>
            <a:off x="1818874" y="1330048"/>
            <a:ext cx="1994418" cy="2193587"/>
            <a:chOff x="1818874" y="1330048"/>
            <a:chExt cx="1994418" cy="2193587"/>
          </a:xfrm>
        </p:grpSpPr>
        <p:sp>
          <p:nvSpPr>
            <p:cNvPr id="5" name="Google Shape;351;p59">
              <a:extLst>
                <a:ext uri="{FF2B5EF4-FFF2-40B4-BE49-F238E27FC236}">
                  <a16:creationId xmlns:a16="http://schemas.microsoft.com/office/drawing/2014/main" id="{BFB80A63-5A3D-0DE0-7229-FF25BF428F78}"/>
                </a:ext>
              </a:extLst>
            </p:cNvPr>
            <p:cNvSpPr/>
            <p:nvPr/>
          </p:nvSpPr>
          <p:spPr>
            <a:xfrm>
              <a:off x="1818874" y="1330048"/>
              <a:ext cx="1994418" cy="2193587"/>
            </a:xfrm>
            <a:prstGeom prst="wedgeRectCallout">
              <a:avLst>
                <a:gd name="adj1" fmla="val 69172"/>
                <a:gd name="adj2" fmla="val -30677"/>
              </a:avLst>
            </a:prstGeom>
            <a:solidFill>
              <a:srgbClr val="FFFFFF"/>
            </a:solidFill>
            <a:ln w="152400" cap="flat" cmpd="sng">
              <a:solidFill>
                <a:srgbClr val="00529B"/>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FFFFFF"/>
                </a:solidFill>
                <a:latin typeface="Source Sans Pro"/>
                <a:ea typeface="Source Sans Pro"/>
                <a:cs typeface="Source Sans Pro"/>
                <a:sym typeface="Source Sans Pro"/>
              </a:endParaRPr>
            </a:p>
          </p:txBody>
        </p:sp>
        <p:pic>
          <p:nvPicPr>
            <p:cNvPr id="8" name="Google Shape;354;p59">
              <a:extLst>
                <a:ext uri="{FF2B5EF4-FFF2-40B4-BE49-F238E27FC236}">
                  <a16:creationId xmlns:a16="http://schemas.microsoft.com/office/drawing/2014/main" id="{F75EB0A4-65E0-7C02-E22E-2F61B0E637E2}"/>
                </a:ext>
              </a:extLst>
            </p:cNvPr>
            <p:cNvPicPr preferRelativeResize="0"/>
            <p:nvPr/>
          </p:nvPicPr>
          <p:blipFill>
            <a:blip r:embed="rId2">
              <a:alphaModFix/>
            </a:blip>
            <a:stretch>
              <a:fillRect/>
            </a:stretch>
          </p:blipFill>
          <p:spPr>
            <a:xfrm>
              <a:off x="2031188" y="1479204"/>
              <a:ext cx="1624879" cy="1934406"/>
            </a:xfrm>
            <a:prstGeom prst="rect">
              <a:avLst/>
            </a:prstGeom>
            <a:noFill/>
            <a:ln>
              <a:noFill/>
            </a:ln>
          </p:spPr>
        </p:pic>
      </p:grpSp>
      <p:pic>
        <p:nvPicPr>
          <p:cNvPr id="11" name="Picture 10" descr="Division of Elementary &amp; Secondary Education">
            <a:extLst>
              <a:ext uri="{FF2B5EF4-FFF2-40B4-BE49-F238E27FC236}">
                <a16:creationId xmlns:a16="http://schemas.microsoft.com/office/drawing/2014/main" id="{909AEA13-6FD1-6AAC-8328-7871E33D96AD}"/>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111519" y="4874296"/>
            <a:ext cx="3925418" cy="994252"/>
          </a:xfrm>
          <a:prstGeom prst="rect">
            <a:avLst/>
          </a:prstGeom>
        </p:spPr>
      </p:pic>
    </p:spTree>
    <p:extLst>
      <p:ext uri="{BB962C8B-B14F-4D97-AF65-F5344CB8AC3E}">
        <p14:creationId xmlns:p14="http://schemas.microsoft.com/office/powerpoint/2010/main" val="1304983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88B37927-D0B6-9783-0150-2AF82A7AFDAE}"/>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5A5A22AE-21BB-82AC-AC40-367A0F9DFEB4}"/>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endParaRPr sz="2400" dirty="0">
              <a:solidFill>
                <a:srgbClr val="233028"/>
              </a:solidFill>
            </a:endParaRPr>
          </a:p>
        </p:txBody>
      </p:sp>
      <p:sp>
        <p:nvSpPr>
          <p:cNvPr id="211" name="Google Shape;211;p42">
            <a:extLst>
              <a:ext uri="{FF2B5EF4-FFF2-40B4-BE49-F238E27FC236}">
                <a16:creationId xmlns:a16="http://schemas.microsoft.com/office/drawing/2014/main" id="{670D9144-D271-B6A7-CC48-F39A61F9072F}"/>
              </a:ext>
            </a:extLst>
          </p:cNvPr>
          <p:cNvSpPr txBox="1">
            <a:spLocks noGrp="1"/>
          </p:cNvSpPr>
          <p:nvPr>
            <p:ph type="ctrTitle" idx="4294967295"/>
          </p:nvPr>
        </p:nvSpPr>
        <p:spPr>
          <a:xfrm>
            <a:off x="239095"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Agenda</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213" name="Google Shape;213;p42">
            <a:extLst>
              <a:ext uri="{FF2B5EF4-FFF2-40B4-BE49-F238E27FC236}">
                <a16:creationId xmlns:a16="http://schemas.microsoft.com/office/drawing/2014/main" id="{1E3B36F6-8355-413B-2B48-B41DCBAC43EC}"/>
              </a:ext>
            </a:extLst>
          </p:cNvPr>
          <p:cNvSpPr txBox="1">
            <a:spLocks noGrp="1"/>
          </p:cNvSpPr>
          <p:nvPr>
            <p:ph type="body" idx="4294967295"/>
          </p:nvPr>
        </p:nvSpPr>
        <p:spPr>
          <a:xfrm>
            <a:off x="749735" y="1394841"/>
            <a:ext cx="10386925" cy="5117642"/>
          </a:xfrm>
          <a:prstGeom prst="rect">
            <a:avLst/>
          </a:prstGeom>
        </p:spPr>
        <p:txBody>
          <a:bodyPr spcFirstLastPara="1" vert="horz" wrap="square" lIns="121900" tIns="121900" rIns="121900" bIns="121900" rtlCol="0" anchor="t" anchorCtr="0">
            <a:noAutofit/>
          </a:bodyPr>
          <a:lstStyle/>
          <a:p>
            <a:r>
              <a:rPr lang="en-US" sz="3000" dirty="0">
                <a:solidFill>
                  <a:schemeClr val="bg1"/>
                </a:solidFill>
                <a:latin typeface="Arial" panose="020B0604020202020204" pitchFamily="34" charset="0"/>
                <a:cs typeface="Arial" panose="020B0604020202020204" pitchFamily="34" charset="0"/>
              </a:rPr>
              <a:t>Background</a:t>
            </a:r>
          </a:p>
          <a:p>
            <a:pPr marL="457189" indent="-457189"/>
            <a:endParaRPr lang="en-US" sz="1200" dirty="0">
              <a:solidFill>
                <a:schemeClr val="bg1"/>
              </a:solidFill>
              <a:latin typeface="Arial" panose="020B0604020202020204" pitchFamily="34" charset="0"/>
              <a:cs typeface="Arial" panose="020B0604020202020204" pitchFamily="34" charset="0"/>
            </a:endParaRPr>
          </a:p>
          <a:p>
            <a:r>
              <a:rPr lang="en-US" sz="3000" dirty="0">
                <a:solidFill>
                  <a:schemeClr val="bg1"/>
                </a:solidFill>
                <a:latin typeface="Arial" panose="020B0604020202020204" pitchFamily="34" charset="0"/>
                <a:cs typeface="Arial" panose="020B0604020202020204" pitchFamily="34" charset="0"/>
              </a:rPr>
              <a:t>Technical Standard</a:t>
            </a:r>
          </a:p>
          <a:p>
            <a:pPr marL="0" indent="0">
              <a:buNone/>
            </a:pPr>
            <a:endParaRPr lang="en-US" sz="1200" dirty="0">
              <a:solidFill>
                <a:schemeClr val="bg1"/>
              </a:solidFill>
              <a:latin typeface="Arial" panose="020B0604020202020204" pitchFamily="34" charset="0"/>
              <a:cs typeface="Arial" panose="020B0604020202020204" pitchFamily="34" charset="0"/>
            </a:endParaRPr>
          </a:p>
          <a:p>
            <a:r>
              <a:rPr lang="en-US" sz="3000" dirty="0">
                <a:solidFill>
                  <a:schemeClr val="bg1"/>
                </a:solidFill>
                <a:latin typeface="Arial" panose="020B0604020202020204" pitchFamily="34" charset="0"/>
                <a:cs typeface="Arial" panose="020B0604020202020204" pitchFamily="34" charset="0"/>
              </a:rPr>
              <a:t>Exceptions</a:t>
            </a:r>
          </a:p>
          <a:p>
            <a:endParaRPr lang="en-US" sz="1200" dirty="0">
              <a:solidFill>
                <a:schemeClr val="bg1"/>
              </a:solidFill>
              <a:latin typeface="Arial" panose="020B0604020202020204" pitchFamily="34" charset="0"/>
              <a:cs typeface="Arial" panose="020B0604020202020204" pitchFamily="34" charset="0"/>
            </a:endParaRPr>
          </a:p>
          <a:p>
            <a:r>
              <a:rPr lang="en-US" sz="3000" dirty="0">
                <a:solidFill>
                  <a:schemeClr val="bg1"/>
                </a:solidFill>
                <a:latin typeface="Arial" panose="020B0604020202020204" pitchFamily="34" charset="0"/>
                <a:cs typeface="Arial" panose="020B0604020202020204" pitchFamily="34" charset="0"/>
              </a:rPr>
              <a:t>Compliance Deadline</a:t>
            </a:r>
          </a:p>
          <a:p>
            <a:pPr marL="0" indent="0">
              <a:buNone/>
            </a:pPr>
            <a:endParaRPr lang="en-US" sz="1200" dirty="0">
              <a:solidFill>
                <a:schemeClr val="bg1"/>
              </a:solidFill>
              <a:latin typeface="Arial" panose="020B0604020202020204" pitchFamily="34" charset="0"/>
              <a:cs typeface="Arial" panose="020B0604020202020204" pitchFamily="34" charset="0"/>
            </a:endParaRPr>
          </a:p>
          <a:p>
            <a:r>
              <a:rPr lang="en-US" sz="3000" dirty="0">
                <a:solidFill>
                  <a:schemeClr val="bg1"/>
                </a:solidFill>
                <a:latin typeface="Arial" panose="020B0604020202020204" pitchFamily="34" charset="0"/>
                <a:cs typeface="Arial" panose="020B0604020202020204" pitchFamily="34" charset="0"/>
              </a:rPr>
              <a:t>Links / Resources</a:t>
            </a:r>
          </a:p>
          <a:p>
            <a:pPr marL="0" indent="0">
              <a:buNone/>
            </a:pPr>
            <a:endParaRPr lang="en-US" sz="1200" dirty="0">
              <a:solidFill>
                <a:schemeClr val="bg1"/>
              </a:solidFill>
              <a:latin typeface="Arial" panose="020B0604020202020204" pitchFamily="34" charset="0"/>
              <a:cs typeface="Arial" panose="020B0604020202020204" pitchFamily="34" charset="0"/>
            </a:endParaRPr>
          </a:p>
          <a:p>
            <a:r>
              <a:rPr lang="en-US" sz="3000" dirty="0">
                <a:solidFill>
                  <a:schemeClr val="bg1"/>
                </a:solidFill>
                <a:latin typeface="Arial" panose="020B0604020202020204" pitchFamily="34" charset="0"/>
                <a:cs typeface="Arial" panose="020B0604020202020204" pitchFamily="34" charset="0"/>
              </a:rPr>
              <a:t>Roadmap and Implementation</a:t>
            </a:r>
          </a:p>
          <a:p>
            <a:pPr marL="457189" indent="-457189"/>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1185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33028"/>
        </a:solidFill>
        <a:effectLst/>
      </p:bgPr>
    </p:bg>
    <p:spTree>
      <p:nvGrpSpPr>
        <p:cNvPr id="1" name="">
          <a:extLst>
            <a:ext uri="{FF2B5EF4-FFF2-40B4-BE49-F238E27FC236}">
              <a16:creationId xmlns:a16="http://schemas.microsoft.com/office/drawing/2014/main" id="{2F5D3CF1-6502-71EB-C100-58E5AE6AD140}"/>
            </a:ext>
          </a:extLst>
        </p:cNvPr>
        <p:cNvGrpSpPr/>
        <p:nvPr/>
      </p:nvGrpSpPr>
      <p:grpSpPr>
        <a:xfrm>
          <a:off x="0" y="0"/>
          <a:ext cx="0" cy="0"/>
          <a:chOff x="0" y="0"/>
          <a:chExt cx="0" cy="0"/>
        </a:xfrm>
      </p:grpSpPr>
      <p:sp>
        <p:nvSpPr>
          <p:cNvPr id="2" name="Google Shape;300;p53">
            <a:extLst>
              <a:ext uri="{FF2B5EF4-FFF2-40B4-BE49-F238E27FC236}">
                <a16:creationId xmlns:a16="http://schemas.microsoft.com/office/drawing/2014/main" id="{AC4909CB-B493-453F-95A7-C1BC6CBC378C}"/>
              </a:ext>
            </a:extLst>
          </p:cNvPr>
          <p:cNvSpPr txBox="1">
            <a:spLocks noGrp="1"/>
          </p:cNvSpPr>
          <p:nvPr>
            <p:ph type="title" idx="4294967295"/>
          </p:nvPr>
        </p:nvSpPr>
        <p:spPr>
          <a:xfrm>
            <a:off x="3891860" y="3036600"/>
            <a:ext cx="4408279" cy="7848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bg2">
                    <a:lumMod val="20000"/>
                    <a:lumOff val="80000"/>
                  </a:schemeClr>
                </a:solidFill>
                <a:effectLst/>
                <a:uLnTx/>
                <a:uFillTx/>
                <a:latin typeface="Arial" panose="020B0604020202020204" pitchFamily="34" charset="0"/>
                <a:ea typeface="+mj-ea"/>
                <a:cs typeface="Arial" panose="020B0604020202020204" pitchFamily="34" charset="0"/>
              </a:rPr>
              <a:t>Background</a:t>
            </a:r>
          </a:p>
        </p:txBody>
      </p:sp>
    </p:spTree>
    <p:extLst>
      <p:ext uri="{BB962C8B-B14F-4D97-AF65-F5344CB8AC3E}">
        <p14:creationId xmlns:p14="http://schemas.microsoft.com/office/powerpoint/2010/main" val="2643605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4F6A7916-E7C1-DEF1-902D-09A1DBCC4C70}"/>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CA862629-4480-D1AE-959F-82FF53293EAC}"/>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1" name="Google Shape;211;p42">
            <a:extLst>
              <a:ext uri="{FF2B5EF4-FFF2-40B4-BE49-F238E27FC236}">
                <a16:creationId xmlns:a16="http://schemas.microsoft.com/office/drawing/2014/main" id="{6ED03E94-F53F-F4C9-D98F-F3FC9FE56EBD}"/>
              </a:ext>
            </a:extLst>
          </p:cNvPr>
          <p:cNvSpPr txBox="1">
            <a:spLocks noGrp="1"/>
          </p:cNvSpPr>
          <p:nvPr>
            <p:ph type="ctrTitle" idx="4294967295"/>
          </p:nvPr>
        </p:nvSpPr>
        <p:spPr>
          <a:xfrm>
            <a:off x="227807"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Background.</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Google Shape;243;p46">
            <a:extLst>
              <a:ext uri="{FF2B5EF4-FFF2-40B4-BE49-F238E27FC236}">
                <a16:creationId xmlns:a16="http://schemas.microsoft.com/office/drawing/2014/main" id="{6D1DA211-2A96-D2BD-EBE6-BAEF40CCEA8E}"/>
              </a:ext>
            </a:extLst>
          </p:cNvPr>
          <p:cNvSpPr txBox="1">
            <a:spLocks/>
          </p:cNvSpPr>
          <p:nvPr/>
        </p:nvSpPr>
        <p:spPr>
          <a:xfrm>
            <a:off x="650545" y="1434697"/>
            <a:ext cx="9905662" cy="5041247"/>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3000" b="1" dirty="0">
                <a:solidFill>
                  <a:schemeClr val="bg1"/>
                </a:solidFill>
                <a:latin typeface="Arial" panose="020B0604020202020204" pitchFamily="34" charset="0"/>
                <a:cs typeface="Arial" panose="020B0604020202020204" pitchFamily="34" charset="0"/>
              </a:rPr>
              <a:t>Title II of the Americans with Disabilities Act (ADA)</a:t>
            </a:r>
          </a:p>
          <a:p>
            <a:pPr marL="0" indent="0">
              <a:spcBef>
                <a:spcPts val="600"/>
              </a:spcBef>
              <a:buFont typeface="Arial" panose="020B0604020202020204" pitchFamily="34" charset="0"/>
              <a:buNone/>
            </a:pPr>
            <a:endParaRPr lang="en-US" sz="2000" b="1" dirty="0">
              <a:solidFill>
                <a:schemeClr val="bg1"/>
              </a:solidFill>
              <a:latin typeface="Arial" panose="020B0604020202020204" pitchFamily="34" charset="0"/>
              <a:cs typeface="Arial" panose="020B0604020202020204" pitchFamily="34" charset="0"/>
            </a:endParaRPr>
          </a:p>
          <a:p>
            <a:pPr marL="0" indent="0">
              <a:lnSpc>
                <a:spcPts val="3800"/>
              </a:lnSpc>
              <a:spcBef>
                <a:spcPts val="600"/>
              </a:spcBef>
              <a:buNone/>
            </a:pPr>
            <a:r>
              <a:rPr lang="en-US" dirty="0">
                <a:solidFill>
                  <a:schemeClr val="bg1"/>
                </a:solidFill>
                <a:latin typeface="Arial" panose="020B0604020202020204" pitchFamily="34" charset="0"/>
                <a:cs typeface="Arial" panose="020B0604020202020204" pitchFamily="34" charset="0"/>
              </a:rPr>
              <a:t>State and local governments must provide individuals with disabilities with </a:t>
            </a:r>
            <a:r>
              <a:rPr lang="en-US" b="1" dirty="0">
                <a:solidFill>
                  <a:schemeClr val="bg1"/>
                </a:solidFill>
                <a:latin typeface="Arial" panose="020B0604020202020204" pitchFamily="34" charset="0"/>
                <a:cs typeface="Arial" panose="020B0604020202020204" pitchFamily="34" charset="0"/>
              </a:rPr>
              <a:t>effective communication</a:t>
            </a:r>
            <a:r>
              <a:rPr lang="en-US" dirty="0">
                <a:solidFill>
                  <a:schemeClr val="bg1"/>
                </a:solidFill>
                <a:latin typeface="Arial" panose="020B0604020202020204" pitchFamily="34" charset="0"/>
                <a:cs typeface="Arial" panose="020B0604020202020204" pitchFamily="34" charset="0"/>
              </a:rPr>
              <a:t>, </a:t>
            </a:r>
            <a:r>
              <a:rPr lang="en-US" b="1" dirty="0">
                <a:solidFill>
                  <a:schemeClr val="bg1"/>
                </a:solidFill>
                <a:latin typeface="Arial" panose="020B0604020202020204" pitchFamily="34" charset="0"/>
                <a:cs typeface="Arial" panose="020B0604020202020204" pitchFamily="34" charset="0"/>
              </a:rPr>
              <a:t>reasonable modifications</a:t>
            </a:r>
            <a:r>
              <a:rPr lang="en-US" dirty="0">
                <a:solidFill>
                  <a:schemeClr val="bg1"/>
                </a:solidFill>
                <a:latin typeface="Arial" panose="020B0604020202020204" pitchFamily="34" charset="0"/>
                <a:cs typeface="Arial" panose="020B0604020202020204" pitchFamily="34" charset="0"/>
              </a:rPr>
              <a:t>, and an </a:t>
            </a:r>
            <a:r>
              <a:rPr lang="en-US" b="1" dirty="0">
                <a:solidFill>
                  <a:schemeClr val="bg1"/>
                </a:solidFill>
                <a:latin typeface="Arial" panose="020B0604020202020204" pitchFamily="34" charset="0"/>
                <a:cs typeface="Arial" panose="020B0604020202020204" pitchFamily="34" charset="0"/>
              </a:rPr>
              <a:t>equal opportunity</a:t>
            </a:r>
            <a:r>
              <a:rPr lang="en-US" dirty="0">
                <a:solidFill>
                  <a:schemeClr val="bg1"/>
                </a:solidFill>
                <a:latin typeface="Arial" panose="020B0604020202020204" pitchFamily="34" charset="0"/>
                <a:cs typeface="Arial" panose="020B0604020202020204" pitchFamily="34" charset="0"/>
              </a:rPr>
              <a:t> to participate in or benefit from their services, programs, and activities</a:t>
            </a:r>
          </a:p>
          <a:p>
            <a:pPr marL="0" indent="0">
              <a:spcBef>
                <a:spcPts val="600"/>
              </a:spcBef>
              <a:buFont typeface="Arial" panose="020B0604020202020204" pitchFamily="34" charset="0"/>
              <a:buNone/>
            </a:pPr>
            <a:endParaRPr lang="en-US" sz="2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904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22372AE9-362A-7F03-6F66-A88DFA1F5BB4}"/>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C5F3154F-B7DB-4C55-C543-1BE8B86CD075}"/>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1" name="Google Shape;211;p42">
            <a:extLst>
              <a:ext uri="{FF2B5EF4-FFF2-40B4-BE49-F238E27FC236}">
                <a16:creationId xmlns:a16="http://schemas.microsoft.com/office/drawing/2014/main" id="{C24AA3B1-3D5B-AFC9-66C1-9DD32197B995}"/>
              </a:ext>
            </a:extLst>
          </p:cNvPr>
          <p:cNvSpPr txBox="1">
            <a:spLocks noGrp="1"/>
          </p:cNvSpPr>
          <p:nvPr>
            <p:ph type="ctrTitle" idx="4294967295"/>
          </p:nvPr>
        </p:nvSpPr>
        <p:spPr>
          <a:xfrm>
            <a:off x="227807"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Background..</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Google Shape;243;p46">
            <a:extLst>
              <a:ext uri="{FF2B5EF4-FFF2-40B4-BE49-F238E27FC236}">
                <a16:creationId xmlns:a16="http://schemas.microsoft.com/office/drawing/2014/main" id="{52EB018C-1375-F015-FA9D-8E3843A1D4DB}"/>
              </a:ext>
            </a:extLst>
          </p:cNvPr>
          <p:cNvSpPr txBox="1">
            <a:spLocks/>
          </p:cNvSpPr>
          <p:nvPr/>
        </p:nvSpPr>
        <p:spPr>
          <a:xfrm>
            <a:off x="650545" y="1427717"/>
            <a:ext cx="10189632" cy="5041247"/>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3000" b="1" dirty="0">
                <a:solidFill>
                  <a:schemeClr val="bg1"/>
                </a:solidFill>
                <a:latin typeface="Arial" panose="020B0604020202020204" pitchFamily="34" charset="0"/>
                <a:cs typeface="Arial" panose="020B0604020202020204" pitchFamily="34" charset="0"/>
              </a:rPr>
              <a:t>The Department of Justice (DOJ)</a:t>
            </a:r>
          </a:p>
          <a:p>
            <a:pPr marL="0" indent="0">
              <a:spcBef>
                <a:spcPts val="600"/>
              </a:spcBef>
              <a:buFont typeface="Arial" panose="020B0604020202020204" pitchFamily="34" charset="0"/>
              <a:buNone/>
            </a:pPr>
            <a:endParaRPr lang="en-US" sz="2000" b="1" dirty="0">
              <a:solidFill>
                <a:schemeClr val="bg1"/>
              </a:solidFill>
              <a:latin typeface="Arial" panose="020B0604020202020204" pitchFamily="34" charset="0"/>
              <a:cs typeface="Arial" panose="020B0604020202020204" pitchFamily="34" charset="0"/>
            </a:endParaRPr>
          </a:p>
          <a:p>
            <a:pPr marL="0" indent="0">
              <a:lnSpc>
                <a:spcPts val="3800"/>
              </a:lnSpc>
              <a:spcBef>
                <a:spcPts val="600"/>
              </a:spcBef>
              <a:buNone/>
            </a:pPr>
            <a:r>
              <a:rPr lang="en-US" dirty="0">
                <a:solidFill>
                  <a:schemeClr val="bg1"/>
                </a:solidFill>
                <a:latin typeface="Arial" panose="020B0604020202020204" pitchFamily="34" charset="0"/>
                <a:cs typeface="Arial" panose="020B0604020202020204" pitchFamily="34" charset="0"/>
              </a:rPr>
              <a:t>  Developed an update to ADA Title II regulations</a:t>
            </a:r>
          </a:p>
          <a:p>
            <a:pPr lvl="1">
              <a:lnSpc>
                <a:spcPts val="3800"/>
              </a:lnSpc>
              <a:spcBef>
                <a:spcPts val="600"/>
              </a:spcBef>
            </a:pPr>
            <a:r>
              <a:rPr lang="en-US" sz="2800" dirty="0">
                <a:solidFill>
                  <a:schemeClr val="bg1"/>
                </a:solidFill>
                <a:latin typeface="Arial" panose="020B0604020202020204" pitchFamily="34" charset="0"/>
                <a:cs typeface="Arial" panose="020B0604020202020204" pitchFamily="34" charset="0"/>
              </a:rPr>
              <a:t>Final rule published April 24, 2024</a:t>
            </a:r>
          </a:p>
          <a:p>
            <a:pPr lvl="2">
              <a:lnSpc>
                <a:spcPts val="3800"/>
              </a:lnSpc>
              <a:spcBef>
                <a:spcPts val="600"/>
              </a:spcBef>
            </a:pPr>
            <a:r>
              <a:rPr lang="en-US" sz="2800" dirty="0">
                <a:solidFill>
                  <a:schemeClr val="bg1"/>
                </a:solidFill>
                <a:latin typeface="Arial" panose="020B0604020202020204" pitchFamily="34" charset="0"/>
                <a:cs typeface="Arial" panose="020B0604020202020204" pitchFamily="34" charset="0"/>
              </a:rPr>
              <a:t>Contains accessibility requirements for web content and mobile apps</a:t>
            </a:r>
          </a:p>
          <a:p>
            <a:pPr lvl="3">
              <a:lnSpc>
                <a:spcPts val="3800"/>
              </a:lnSpc>
              <a:spcBef>
                <a:spcPts val="600"/>
              </a:spcBef>
            </a:pPr>
            <a:r>
              <a:rPr lang="en-US" sz="2800" dirty="0">
                <a:solidFill>
                  <a:schemeClr val="bg1"/>
                </a:solidFill>
                <a:latin typeface="Arial" panose="020B0604020202020204" pitchFamily="34" charset="0"/>
                <a:cs typeface="Arial" panose="020B0604020202020204" pitchFamily="34" charset="0"/>
              </a:rPr>
              <a:t>Applicable to state and local government entities</a:t>
            </a:r>
          </a:p>
          <a:p>
            <a:pPr lvl="3">
              <a:lnSpc>
                <a:spcPts val="3800"/>
              </a:lnSpc>
              <a:spcBef>
                <a:spcPts val="600"/>
              </a:spcBef>
            </a:pPr>
            <a:r>
              <a:rPr lang="en-US" sz="2800" dirty="0">
                <a:solidFill>
                  <a:schemeClr val="bg1"/>
                </a:solidFill>
                <a:latin typeface="Arial" panose="020B0604020202020204" pitchFamily="34" charset="0"/>
                <a:cs typeface="Arial" panose="020B0604020202020204" pitchFamily="34" charset="0"/>
              </a:rPr>
              <a:t>Web Content Accessibility Guidelines (WCAG)</a:t>
            </a:r>
          </a:p>
          <a:p>
            <a:pPr lvl="2">
              <a:lnSpc>
                <a:spcPts val="3800"/>
              </a:lnSpc>
              <a:spcBef>
                <a:spcPts val="600"/>
              </a:spcBef>
            </a:pPr>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1479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33028"/>
        </a:solidFill>
        <a:effectLst/>
      </p:bgPr>
    </p:bg>
    <p:spTree>
      <p:nvGrpSpPr>
        <p:cNvPr id="1" name="">
          <a:extLst>
            <a:ext uri="{FF2B5EF4-FFF2-40B4-BE49-F238E27FC236}">
              <a16:creationId xmlns:a16="http://schemas.microsoft.com/office/drawing/2014/main" id="{1051CAD3-AF49-83F3-7B90-A37A7FCCD31B}"/>
            </a:ext>
          </a:extLst>
        </p:cNvPr>
        <p:cNvGrpSpPr/>
        <p:nvPr/>
      </p:nvGrpSpPr>
      <p:grpSpPr>
        <a:xfrm>
          <a:off x="0" y="0"/>
          <a:ext cx="0" cy="0"/>
          <a:chOff x="0" y="0"/>
          <a:chExt cx="0" cy="0"/>
        </a:xfrm>
      </p:grpSpPr>
      <p:sp>
        <p:nvSpPr>
          <p:cNvPr id="2" name="Google Shape;300;p53">
            <a:extLst>
              <a:ext uri="{FF2B5EF4-FFF2-40B4-BE49-F238E27FC236}">
                <a16:creationId xmlns:a16="http://schemas.microsoft.com/office/drawing/2014/main" id="{565D6A1E-2531-9E75-9D99-A3BE91A92051}"/>
              </a:ext>
            </a:extLst>
          </p:cNvPr>
          <p:cNvSpPr txBox="1">
            <a:spLocks noGrp="1"/>
          </p:cNvSpPr>
          <p:nvPr>
            <p:ph type="title" idx="4294967295"/>
          </p:nvPr>
        </p:nvSpPr>
        <p:spPr>
          <a:xfrm>
            <a:off x="2639292" y="3036600"/>
            <a:ext cx="6913416" cy="7848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bg2">
                    <a:lumMod val="20000"/>
                    <a:lumOff val="80000"/>
                  </a:schemeClr>
                </a:solidFill>
                <a:effectLst/>
                <a:uLnTx/>
                <a:uFillTx/>
                <a:latin typeface="Arial" panose="020B0604020202020204" pitchFamily="34" charset="0"/>
                <a:ea typeface="+mj-ea"/>
                <a:cs typeface="Arial" panose="020B0604020202020204" pitchFamily="34" charset="0"/>
              </a:rPr>
              <a:t>Technical Standard </a:t>
            </a:r>
          </a:p>
        </p:txBody>
      </p:sp>
    </p:spTree>
    <p:extLst>
      <p:ext uri="{BB962C8B-B14F-4D97-AF65-F5344CB8AC3E}">
        <p14:creationId xmlns:p14="http://schemas.microsoft.com/office/powerpoint/2010/main" val="161576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78FCD03E-2838-FFE7-A774-09FA3574C3F5}"/>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74B5D7BF-0591-B7DC-6626-BC9A17C7D4DA}"/>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1" name="Google Shape;211;p42">
            <a:extLst>
              <a:ext uri="{FF2B5EF4-FFF2-40B4-BE49-F238E27FC236}">
                <a16:creationId xmlns:a16="http://schemas.microsoft.com/office/drawing/2014/main" id="{4A0121A1-3CB6-6D93-7B55-A3BF2940E7DA}"/>
              </a:ext>
            </a:extLst>
          </p:cNvPr>
          <p:cNvSpPr txBox="1">
            <a:spLocks noGrp="1"/>
          </p:cNvSpPr>
          <p:nvPr>
            <p:ph type="ctrTitle" idx="4294967295"/>
          </p:nvPr>
        </p:nvSpPr>
        <p:spPr>
          <a:xfrm>
            <a:off x="227807"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Technical Standard</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Google Shape;243;p46">
            <a:extLst>
              <a:ext uri="{FF2B5EF4-FFF2-40B4-BE49-F238E27FC236}">
                <a16:creationId xmlns:a16="http://schemas.microsoft.com/office/drawing/2014/main" id="{6BB50D07-31BF-0C72-F928-67F11AC4BF1E}"/>
              </a:ext>
            </a:extLst>
          </p:cNvPr>
          <p:cNvSpPr txBox="1">
            <a:spLocks/>
          </p:cNvSpPr>
          <p:nvPr/>
        </p:nvSpPr>
        <p:spPr>
          <a:xfrm>
            <a:off x="629605" y="1205293"/>
            <a:ext cx="9735922" cy="5041247"/>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en-US" sz="3200" b="1" dirty="0">
                <a:solidFill>
                  <a:schemeClr val="bg1"/>
                </a:solidFill>
                <a:latin typeface="Arial" panose="020B0604020202020204" pitchFamily="34" charset="0"/>
                <a:cs typeface="Arial" panose="020B0604020202020204" pitchFamily="34" charset="0"/>
              </a:rPr>
              <a:t>Web Content Accessibility Guidelines (WCAG)</a:t>
            </a:r>
          </a:p>
          <a:p>
            <a:pPr marL="0" indent="0">
              <a:spcBef>
                <a:spcPts val="600"/>
              </a:spcBef>
              <a:buFont typeface="Arial" panose="020B0604020202020204" pitchFamily="34" charset="0"/>
              <a:buNone/>
            </a:pPr>
            <a:endParaRPr lang="en-US" sz="2000" b="1" dirty="0">
              <a:solidFill>
                <a:schemeClr val="bg1"/>
              </a:solidFill>
              <a:latin typeface="Arial" panose="020B0604020202020204" pitchFamily="34" charset="0"/>
              <a:cs typeface="Arial" panose="020B0604020202020204" pitchFamily="34" charset="0"/>
            </a:endParaRPr>
          </a:p>
          <a:p>
            <a:pPr marL="0" indent="0">
              <a:lnSpc>
                <a:spcPts val="3800"/>
              </a:lnSpc>
              <a:spcBef>
                <a:spcPts val="600"/>
              </a:spcBef>
              <a:buNone/>
            </a:pPr>
            <a:r>
              <a:rPr lang="en-US" dirty="0">
                <a:solidFill>
                  <a:schemeClr val="bg1"/>
                </a:solidFill>
                <a:latin typeface="Arial" panose="020B0604020202020204" pitchFamily="34" charset="0"/>
                <a:cs typeface="Arial" panose="020B0604020202020204" pitchFamily="34" charset="0"/>
              </a:rPr>
              <a:t>  Developed by the World Wide Web Consortium</a:t>
            </a:r>
          </a:p>
          <a:p>
            <a:pPr lvl="1">
              <a:lnSpc>
                <a:spcPts val="3800"/>
              </a:lnSpc>
              <a:spcBef>
                <a:spcPts val="600"/>
              </a:spcBef>
            </a:pPr>
            <a:r>
              <a:rPr lang="en-US" sz="2800" b="1" dirty="0">
                <a:solidFill>
                  <a:schemeClr val="bg1"/>
                </a:solidFill>
                <a:latin typeface="Arial" panose="020B0604020202020204" pitchFamily="34" charset="0"/>
                <a:cs typeface="Arial" panose="020B0604020202020204" pitchFamily="34" charset="0"/>
              </a:rPr>
              <a:t>WCAG Version 2.1, Level AA </a:t>
            </a:r>
            <a:r>
              <a:rPr lang="en-US" sz="2800" dirty="0">
                <a:solidFill>
                  <a:schemeClr val="bg1"/>
                </a:solidFill>
                <a:latin typeface="Arial" panose="020B0604020202020204" pitchFamily="34" charset="0"/>
                <a:cs typeface="Arial" panose="020B0604020202020204" pitchFamily="34" charset="0"/>
              </a:rPr>
              <a:t>is the technical standard for state and local governments’ web content and mobile apps</a:t>
            </a:r>
          </a:p>
          <a:p>
            <a:pPr lvl="2">
              <a:lnSpc>
                <a:spcPts val="3800"/>
              </a:lnSpc>
              <a:spcBef>
                <a:spcPts val="600"/>
              </a:spcBef>
            </a:pPr>
            <a:r>
              <a:rPr lang="en-US" sz="2800" dirty="0">
                <a:solidFill>
                  <a:schemeClr val="bg1"/>
                </a:solidFill>
                <a:latin typeface="Arial" panose="020B0604020202020204" pitchFamily="34" charset="0"/>
                <a:cs typeface="Arial" panose="020B0604020202020204" pitchFamily="34" charset="0"/>
              </a:rPr>
              <a:t>Includes requirements for WCAG 2.1, Level A</a:t>
            </a:r>
          </a:p>
          <a:p>
            <a:pPr lvl="1">
              <a:lnSpc>
                <a:spcPts val="3800"/>
              </a:lnSpc>
              <a:spcBef>
                <a:spcPts val="600"/>
              </a:spcBef>
            </a:pPr>
            <a:r>
              <a:rPr lang="en-US" sz="2800" dirty="0">
                <a:solidFill>
                  <a:schemeClr val="bg1"/>
                </a:solidFill>
                <a:latin typeface="Arial" panose="020B0604020202020204" pitchFamily="34" charset="0"/>
                <a:cs typeface="Arial" panose="020B0604020202020204" pitchFamily="34" charset="0"/>
              </a:rPr>
              <a:t>Four core principles (POUR): Perceivable, Operable, Understandable, and Robust</a:t>
            </a:r>
          </a:p>
          <a:p>
            <a:pPr lvl="2">
              <a:lnSpc>
                <a:spcPts val="3800"/>
              </a:lnSpc>
              <a:spcBef>
                <a:spcPts val="600"/>
              </a:spcBef>
            </a:pPr>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52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9">
          <a:extLst>
            <a:ext uri="{FF2B5EF4-FFF2-40B4-BE49-F238E27FC236}">
              <a16:creationId xmlns:a16="http://schemas.microsoft.com/office/drawing/2014/main" id="{9FD0DBAC-3A93-B492-B833-EE98AD1DB3F0}"/>
            </a:ext>
          </a:extLst>
        </p:cNvPr>
        <p:cNvGrpSpPr/>
        <p:nvPr/>
      </p:nvGrpSpPr>
      <p:grpSpPr>
        <a:xfrm>
          <a:off x="0" y="0"/>
          <a:ext cx="0" cy="0"/>
          <a:chOff x="0" y="0"/>
          <a:chExt cx="0" cy="0"/>
        </a:xfrm>
      </p:grpSpPr>
      <p:sp>
        <p:nvSpPr>
          <p:cNvPr id="210" name="Google Shape;210;p42">
            <a:extLst>
              <a:ext uri="{FF2B5EF4-FFF2-40B4-BE49-F238E27FC236}">
                <a16:creationId xmlns:a16="http://schemas.microsoft.com/office/drawing/2014/main" id="{14FB58BD-6E32-A813-4F62-E00BC12B9F00}"/>
              </a:ext>
              <a:ext uri="{C183D7F6-B498-43B3-948B-1728B52AA6E4}">
                <adec:decorative xmlns:adec="http://schemas.microsoft.com/office/drawing/2017/decorative" val="1"/>
              </a:ext>
            </a:extLst>
          </p:cNvPr>
          <p:cNvSpPr/>
          <p:nvPr/>
        </p:nvSpPr>
        <p:spPr>
          <a:xfrm>
            <a:off x="-6300" y="0"/>
            <a:ext cx="12198300" cy="1034700"/>
          </a:xfrm>
          <a:prstGeom prst="rect">
            <a:avLst/>
          </a:prstGeom>
          <a:solidFill>
            <a:srgbClr val="233028"/>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1" name="Google Shape;211;p42">
            <a:extLst>
              <a:ext uri="{FF2B5EF4-FFF2-40B4-BE49-F238E27FC236}">
                <a16:creationId xmlns:a16="http://schemas.microsoft.com/office/drawing/2014/main" id="{20B453A0-425E-AA93-EC91-6459A7DA2D03}"/>
              </a:ext>
            </a:extLst>
          </p:cNvPr>
          <p:cNvSpPr txBox="1">
            <a:spLocks noGrp="1"/>
          </p:cNvSpPr>
          <p:nvPr>
            <p:ph type="ctrTitle" idx="4294967295"/>
          </p:nvPr>
        </p:nvSpPr>
        <p:spPr>
          <a:xfrm>
            <a:off x="227807" y="170593"/>
            <a:ext cx="10328400" cy="693514"/>
          </a:xfrm>
          <a:prstGeom prst="rect">
            <a:avLst/>
          </a:prstGeom>
        </p:spPr>
        <p:txBody>
          <a:bodyPr spcFirstLastPara="1" vert="horz" wrap="square" lIns="121900" tIns="121900" rIns="121900" bIns="121900" rtlCol="0" anchor="ctr" anchorCtr="0">
            <a:noAutofit/>
          </a:bodyPr>
          <a:lstStyle/>
          <a:p>
            <a:pPr>
              <a:spcBef>
                <a:spcPts val="0"/>
              </a:spcBef>
            </a:pPr>
            <a:r>
              <a:rPr lang="en" sz="3200" dirty="0">
                <a:solidFill>
                  <a:schemeClr val="bg2">
                    <a:lumMod val="20000"/>
                    <a:lumOff val="80000"/>
                  </a:schemeClr>
                </a:solidFill>
                <a:latin typeface="Arial" panose="020B0604020202020204" pitchFamily="34" charset="0"/>
                <a:cs typeface="Arial" panose="020B0604020202020204" pitchFamily="34" charset="0"/>
              </a:rPr>
              <a:t>Technical Standard. </a:t>
            </a:r>
            <a:endParaRPr sz="3200" dirty="0">
              <a:solidFill>
                <a:schemeClr val="bg2">
                  <a:lumMod val="20000"/>
                  <a:lumOff val="80000"/>
                </a:schemeClr>
              </a:solidFill>
              <a:latin typeface="Arial" panose="020B0604020202020204" pitchFamily="34" charset="0"/>
              <a:cs typeface="Arial" panose="020B0604020202020204" pitchFamily="34" charset="0"/>
            </a:endParaRPr>
          </a:p>
        </p:txBody>
      </p:sp>
      <p:sp>
        <p:nvSpPr>
          <p:cNvPr id="3" name="Google Shape;243;p46">
            <a:extLst>
              <a:ext uri="{FF2B5EF4-FFF2-40B4-BE49-F238E27FC236}">
                <a16:creationId xmlns:a16="http://schemas.microsoft.com/office/drawing/2014/main" id="{4DD84783-CD6A-CF59-9029-057303DC6D34}"/>
              </a:ext>
            </a:extLst>
          </p:cNvPr>
          <p:cNvSpPr txBox="1">
            <a:spLocks/>
          </p:cNvSpPr>
          <p:nvPr/>
        </p:nvSpPr>
        <p:spPr>
          <a:xfrm>
            <a:off x="622623" y="1205293"/>
            <a:ext cx="9735922" cy="5335110"/>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en-US" sz="3200" b="1" dirty="0">
                <a:solidFill>
                  <a:schemeClr val="bg1"/>
                </a:solidFill>
                <a:latin typeface="Arial" panose="020B0604020202020204" pitchFamily="34" charset="0"/>
                <a:cs typeface="Arial" panose="020B0604020202020204" pitchFamily="34" charset="0"/>
              </a:rPr>
              <a:t>WCAG 2.1, Level AA</a:t>
            </a:r>
          </a:p>
          <a:p>
            <a:pPr marL="0" indent="0">
              <a:spcBef>
                <a:spcPts val="600"/>
              </a:spcBef>
              <a:buNone/>
            </a:pPr>
            <a:endParaRPr lang="en-US" sz="800" b="1" dirty="0">
              <a:solidFill>
                <a:schemeClr val="bg1"/>
              </a:solidFill>
              <a:latin typeface="Arial" panose="020B0604020202020204" pitchFamily="34" charset="0"/>
              <a:cs typeface="Arial" panose="020B0604020202020204" pitchFamily="34" charset="0"/>
            </a:endParaRPr>
          </a:p>
          <a:p>
            <a:pPr marL="0" indent="0">
              <a:spcBef>
                <a:spcPts val="600"/>
              </a:spcBef>
              <a:buNone/>
            </a:pPr>
            <a:r>
              <a:rPr lang="en-US" b="1" dirty="0">
                <a:solidFill>
                  <a:schemeClr val="bg1"/>
                </a:solidFill>
                <a:latin typeface="Arial" panose="020B0604020202020204" pitchFamily="34" charset="0"/>
                <a:cs typeface="Arial" panose="020B0604020202020204" pitchFamily="34" charset="0"/>
              </a:rPr>
              <a:t>Perceivable</a:t>
            </a:r>
          </a:p>
          <a:p>
            <a:pPr marL="0" indent="0">
              <a:spcBef>
                <a:spcPts val="600"/>
              </a:spcBef>
              <a:buNone/>
            </a:pPr>
            <a:endParaRPr lang="en-US" sz="800" b="1" dirty="0">
              <a:solidFill>
                <a:schemeClr val="bg1"/>
              </a:solidFill>
              <a:latin typeface="Arial" panose="020B0604020202020204" pitchFamily="34" charset="0"/>
              <a:cs typeface="Arial" panose="020B0604020202020204" pitchFamily="34" charset="0"/>
            </a:endParaRPr>
          </a:p>
          <a:p>
            <a:pPr lvl="1">
              <a:spcBef>
                <a:spcPts val="600"/>
              </a:spcBef>
            </a:pPr>
            <a:r>
              <a:rPr lang="en-US" sz="2800" dirty="0">
                <a:solidFill>
                  <a:schemeClr val="bg1"/>
                </a:solidFill>
                <a:latin typeface="Arial" panose="020B0604020202020204" pitchFamily="34" charset="0"/>
                <a:cs typeface="Arial" panose="020B0604020202020204" pitchFamily="34" charset="0"/>
              </a:rPr>
              <a:t>Text alternatives</a:t>
            </a:r>
          </a:p>
          <a:p>
            <a:pPr marL="457200" lvl="1" indent="0">
              <a:spcBef>
                <a:spcPts val="600"/>
              </a:spcBef>
              <a:buNone/>
            </a:pPr>
            <a:endParaRPr lang="en-US" sz="800" dirty="0">
              <a:solidFill>
                <a:schemeClr val="bg1"/>
              </a:solidFill>
              <a:latin typeface="Arial" panose="020B0604020202020204" pitchFamily="34" charset="0"/>
              <a:cs typeface="Arial" panose="020B0604020202020204" pitchFamily="34" charset="0"/>
            </a:endParaRPr>
          </a:p>
          <a:p>
            <a:pPr lvl="1">
              <a:spcBef>
                <a:spcPts val="600"/>
              </a:spcBef>
            </a:pPr>
            <a:r>
              <a:rPr lang="en-US" sz="2800" dirty="0">
                <a:solidFill>
                  <a:schemeClr val="bg1"/>
                </a:solidFill>
                <a:latin typeface="Arial" panose="020B0604020202020204" pitchFamily="34" charset="0"/>
                <a:cs typeface="Arial" panose="020B0604020202020204" pitchFamily="34" charset="0"/>
              </a:rPr>
              <a:t>Time-based media</a:t>
            </a:r>
          </a:p>
          <a:p>
            <a:pPr lvl="2">
              <a:spcBef>
                <a:spcPts val="600"/>
              </a:spcBef>
            </a:pPr>
            <a:r>
              <a:rPr lang="en-US" sz="2400" dirty="0">
                <a:solidFill>
                  <a:schemeClr val="bg1"/>
                </a:solidFill>
                <a:latin typeface="Arial" panose="020B0604020202020204" pitchFamily="34" charset="0"/>
                <a:cs typeface="Arial" panose="020B0604020202020204" pitchFamily="34" charset="0"/>
              </a:rPr>
              <a:t>Captions, subtitles, audio descriptions</a:t>
            </a:r>
          </a:p>
          <a:p>
            <a:pPr lvl="1">
              <a:spcBef>
                <a:spcPts val="600"/>
              </a:spcBef>
            </a:pPr>
            <a:endParaRPr lang="en-US" sz="800" dirty="0">
              <a:solidFill>
                <a:schemeClr val="bg1"/>
              </a:solidFill>
              <a:latin typeface="Arial" panose="020B0604020202020204" pitchFamily="34" charset="0"/>
              <a:cs typeface="Arial" panose="020B0604020202020204" pitchFamily="34" charset="0"/>
            </a:endParaRPr>
          </a:p>
          <a:p>
            <a:pPr lvl="1">
              <a:spcBef>
                <a:spcPts val="600"/>
              </a:spcBef>
            </a:pPr>
            <a:r>
              <a:rPr lang="en-US" sz="2800" dirty="0">
                <a:solidFill>
                  <a:schemeClr val="bg1"/>
                </a:solidFill>
                <a:latin typeface="Arial" panose="020B0604020202020204" pitchFamily="34" charset="0"/>
                <a:cs typeface="Arial" panose="020B0604020202020204" pitchFamily="34" charset="0"/>
              </a:rPr>
              <a:t>Adaptable</a:t>
            </a:r>
          </a:p>
          <a:p>
            <a:pPr lvl="2">
              <a:spcBef>
                <a:spcPts val="600"/>
              </a:spcBef>
            </a:pPr>
            <a:r>
              <a:rPr lang="en-US" sz="2400" dirty="0">
                <a:solidFill>
                  <a:schemeClr val="bg1"/>
                </a:solidFill>
                <a:latin typeface="Arial" panose="020B0604020202020204" pitchFamily="34" charset="0"/>
                <a:cs typeface="Arial" panose="020B0604020202020204" pitchFamily="34" charset="0"/>
              </a:rPr>
              <a:t>Semantic HTML</a:t>
            </a:r>
          </a:p>
          <a:p>
            <a:pPr lvl="1">
              <a:spcBef>
                <a:spcPts val="600"/>
              </a:spcBef>
            </a:pPr>
            <a:endParaRPr lang="en-US" sz="800" dirty="0">
              <a:solidFill>
                <a:schemeClr val="bg1"/>
              </a:solidFill>
              <a:latin typeface="Arial" panose="020B0604020202020204" pitchFamily="34" charset="0"/>
              <a:cs typeface="Arial" panose="020B0604020202020204" pitchFamily="34" charset="0"/>
            </a:endParaRPr>
          </a:p>
          <a:p>
            <a:pPr lvl="1">
              <a:spcBef>
                <a:spcPts val="600"/>
              </a:spcBef>
            </a:pPr>
            <a:r>
              <a:rPr lang="en-US" sz="2800" dirty="0">
                <a:solidFill>
                  <a:schemeClr val="bg1"/>
                </a:solidFill>
                <a:latin typeface="Arial" panose="020B0604020202020204" pitchFamily="34" charset="0"/>
                <a:cs typeface="Arial" panose="020B0604020202020204" pitchFamily="34" charset="0"/>
              </a:rPr>
              <a:t>Distinguishable</a:t>
            </a:r>
          </a:p>
          <a:p>
            <a:pPr lvl="2">
              <a:spcBef>
                <a:spcPts val="600"/>
              </a:spcBef>
            </a:pPr>
            <a:r>
              <a:rPr lang="en-US" sz="2400" dirty="0">
                <a:solidFill>
                  <a:schemeClr val="bg1"/>
                </a:solidFill>
                <a:latin typeface="Arial" panose="020B0604020202020204" pitchFamily="34" charset="0"/>
                <a:cs typeface="Arial" panose="020B0604020202020204" pitchFamily="34" charset="0"/>
              </a:rPr>
              <a:t>Contrast ratio, resize up to 200%</a:t>
            </a:r>
          </a:p>
        </p:txBody>
      </p:sp>
    </p:spTree>
    <p:extLst>
      <p:ext uri="{BB962C8B-B14F-4D97-AF65-F5344CB8AC3E}">
        <p14:creationId xmlns:p14="http://schemas.microsoft.com/office/powerpoint/2010/main" val="2087026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TM04033923[[fn=Depth]]</Template>
  <TotalTime>7702</TotalTime>
  <Words>947</Words>
  <Application>Microsoft Office PowerPoint</Application>
  <PresentationFormat>Widescreen</PresentationFormat>
  <Paragraphs>213</Paragraphs>
  <Slides>27</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Aptos</vt:lpstr>
      <vt:lpstr>Arial</vt:lpstr>
      <vt:lpstr>Corbel</vt:lpstr>
      <vt:lpstr>Source Sans Pro</vt:lpstr>
      <vt:lpstr>Depth</vt:lpstr>
      <vt:lpstr>Web Content and Mobile App Accessibility</vt:lpstr>
      <vt:lpstr>Disclaimer</vt:lpstr>
      <vt:lpstr>Agenda</vt:lpstr>
      <vt:lpstr>Background</vt:lpstr>
      <vt:lpstr>Background.</vt:lpstr>
      <vt:lpstr>Background..</vt:lpstr>
      <vt:lpstr>Technical Standard </vt:lpstr>
      <vt:lpstr>Technical Standard</vt:lpstr>
      <vt:lpstr>Technical Standard. </vt:lpstr>
      <vt:lpstr>Technical Standard..</vt:lpstr>
      <vt:lpstr>Technical Standard…</vt:lpstr>
      <vt:lpstr>Technical Standard….</vt:lpstr>
      <vt:lpstr>Five Exceptions</vt:lpstr>
      <vt:lpstr>Five Exceptions.</vt:lpstr>
      <vt:lpstr>Exception 1</vt:lpstr>
      <vt:lpstr>Exception 2</vt:lpstr>
      <vt:lpstr>Exception 3</vt:lpstr>
      <vt:lpstr>Exception 4</vt:lpstr>
      <vt:lpstr>Exception 5</vt:lpstr>
      <vt:lpstr>Compliance Deadline</vt:lpstr>
      <vt:lpstr>Compliance Deadline Table - Updated</vt:lpstr>
      <vt:lpstr>Next Steps</vt:lpstr>
      <vt:lpstr>Next Steps.</vt:lpstr>
      <vt:lpstr>Links / Resources</vt:lpstr>
      <vt:lpstr>Links / Resources.</vt:lpstr>
      <vt:lpstr>Links / Resources..</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Jeff Killingsworth (ADE)</dc:creator>
  <cp:lastModifiedBy>Jeff Killingsworth (ADE)</cp:lastModifiedBy>
  <cp:revision>7</cp:revision>
  <dcterms:created xsi:type="dcterms:W3CDTF">2025-01-10T22:26:55Z</dcterms:created>
  <dcterms:modified xsi:type="dcterms:W3CDTF">2026-07-07T20:33:29Z</dcterms:modified>
</cp:coreProperties>
</file>