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9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6858000" cx="12192000"/>
  <p:notesSz cx="6858000" cy="12192000"/>
  <p:embeddedFontLst>
    <p:embeddedFont>
      <p:font typeface="Google Sans"/>
      <p:regular r:id="rId34"/>
      <p:bold r:id="rId35"/>
      <p:italic r:id="rId36"/>
      <p:boldItalic r:id="rId37"/>
    </p:embeddedFont>
    <p:embeddedFont>
      <p:font typeface="Helvetica Neue"/>
      <p:bold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0" roundtripDataSignature="AMtx7mghFhPskHdI9qaiwcgPf+DODXF5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8E3B22-0028-4934-B49F-88AFC1AD644A}">
  <a:tblStyle styleId="{E58E3B22-0028-4934-B49F-88AFC1AD644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C7D7FD33-177D-48A4-8B8A-DDA27B16121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FF0F7"/>
          </a:solidFill>
        </a:fill>
      </a:tcStyle>
    </a:wholeTbl>
    <a:band1H>
      <a:tcTxStyle/>
      <a:tcStyle>
        <a:fill>
          <a:solidFill>
            <a:srgbClr val="DDE0EF"/>
          </a:solidFill>
        </a:fill>
      </a:tcStyle>
    </a:band1H>
    <a:band2H>
      <a:tcTxStyle/>
    </a:band2H>
    <a:band1V>
      <a:tcTxStyle/>
      <a:tcStyle>
        <a:fill>
          <a:solidFill>
            <a:srgbClr val="DDE0EF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GoogleSans-bold.fntdata"/><Relationship Id="rId12" Type="http://schemas.openxmlformats.org/officeDocument/2006/relationships/slide" Target="slides/slide6.xml"/><Relationship Id="rId34" Type="http://schemas.openxmlformats.org/officeDocument/2006/relationships/font" Target="fonts/GoogleSans-regular.fntdata"/><Relationship Id="rId15" Type="http://schemas.openxmlformats.org/officeDocument/2006/relationships/slide" Target="slides/slide9.xml"/><Relationship Id="rId37" Type="http://schemas.openxmlformats.org/officeDocument/2006/relationships/font" Target="fonts/GoogleSans-boldItalic.fntdata"/><Relationship Id="rId14" Type="http://schemas.openxmlformats.org/officeDocument/2006/relationships/slide" Target="slides/slide8.xml"/><Relationship Id="rId36" Type="http://schemas.openxmlformats.org/officeDocument/2006/relationships/font" Target="fonts/GoogleSans-italic.fntdata"/><Relationship Id="rId17" Type="http://schemas.openxmlformats.org/officeDocument/2006/relationships/slide" Target="slides/slide11.xml"/><Relationship Id="rId39" Type="http://schemas.openxmlformats.org/officeDocument/2006/relationships/font" Target="fonts/HelveticaNeue-boldItalic.fntdata"/><Relationship Id="rId16" Type="http://schemas.openxmlformats.org/officeDocument/2006/relationships/slide" Target="slides/slide10.xml"/><Relationship Id="rId38" Type="http://schemas.openxmlformats.org/officeDocument/2006/relationships/font" Target="fonts/HelveticaNeue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2" name="Google Shape;472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9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3" name="Google Shape;613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8" name="Google Shape;658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2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12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5" name="Google Shape;715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0" name="Google Shape;760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5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15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3" name="Google Shape;823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8" name="Google Shape;868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8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18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2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5" name="Google Shape;925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7" name="Google Shape;977;p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21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21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2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5" name="Google Shape;1035;p2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2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1" name="Google Shape;1081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24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24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3" name="Google Shape;1133;p2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27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p27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0" name="Google Shape;490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4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5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6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7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7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8:notes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8:notes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5" name="Google Shape;585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" type="tx">
  <p:cSld name="TITLE_AND_BODY">
    <p:bg>
      <p:bgPr>
        <a:blipFill rotWithShape="1">
          <a:blip r:embed="rId2">
            <a:alphaModFix amt="25000"/>
          </a:blip>
          <a:tile algn="tl" flip="none" tx="0" sx="100000" ty="0" sy="100000"/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29"/>
          <p:cNvSpPr txBox="1"/>
          <p:nvPr>
            <p:ph type="title"/>
          </p:nvPr>
        </p:nvSpPr>
        <p:spPr>
          <a:xfrm>
            <a:off x="536400" y="24882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b="1" sz="4667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" name="Google Shape;13;p29"/>
          <p:cNvSpPr txBox="1"/>
          <p:nvPr>
            <p:ph idx="1" type="subTitle"/>
          </p:nvPr>
        </p:nvSpPr>
        <p:spPr>
          <a:xfrm>
            <a:off x="536400" y="3402600"/>
            <a:ext cx="10972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pic>
        <p:nvPicPr>
          <p:cNvPr id="14" name="Google Shape;1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9519" y="5538984"/>
            <a:ext cx="1532963" cy="121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3_Title, Subtitle, Body 2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38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none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8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8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6" name="Google Shape;6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4_Title, Subtitle, Body 2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39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none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39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72" name="Google Shape;7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1_Section title and description">
    <p:bg>
      <p:bgPr>
        <a:solidFill>
          <a:schemeClr val="accen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-167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0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76" name="Google Shape;76;p40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77" name="Google Shape;77;p40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4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9" name="Google Shape;7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 title and description 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41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83" name="Google Shape;83;p41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84" name="Google Shape;84;p41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4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6" name="Google Shape;8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1_Section title and description 1">
    <p:bg>
      <p:bgPr>
        <a:solidFill>
          <a:schemeClr val="accent2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2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90" name="Google Shape;90;p42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91" name="Google Shape;91;p42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2" name="Google Shape;92;p4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3" name="Google Shape;9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 title and description 1 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5998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3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97" name="Google Shape;97;p43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98" name="Google Shape;98;p43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4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0" name="Google Shape;10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1_Section title and description 1 1">
    <p:bg>
      <p:bgPr>
        <a:solidFill>
          <a:schemeClr val="accent4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5998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44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04" name="Google Shape;104;p44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05" name="Google Shape;105;p44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6" name="Google Shape;106;p4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7" name="Google Shape;10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2_Section title and description 1 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-167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5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11" name="Google Shape;111;p45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12" name="Google Shape;112;p45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3" name="Google Shape;113;p4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4" name="Google Shape;11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3_Section title and description 1 1">
    <p:bg>
      <p:bgPr>
        <a:solidFill>
          <a:schemeClr val="accent3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-167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6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18" name="Google Shape;118;p46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19" name="Google Shape;119;p46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4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4_Section title and description 1 1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7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7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25" name="Google Shape;125;p47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pic>
        <p:nvPicPr>
          <p:cNvPr id="126" name="Google Shape;126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8" name="Google Shape;12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0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8" name="Google Shape;18;p30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9" name="Google Shape;19;p30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2_Section title and description"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2" name="Google Shape;13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8"/>
          <p:cNvSpPr txBox="1"/>
          <p:nvPr>
            <p:ph type="title"/>
          </p:nvPr>
        </p:nvSpPr>
        <p:spPr>
          <a:xfrm>
            <a:off x="64472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35" name="Google Shape;135;p48"/>
          <p:cNvSpPr txBox="1"/>
          <p:nvPr>
            <p:ph idx="1" type="subTitle"/>
          </p:nvPr>
        </p:nvSpPr>
        <p:spPr>
          <a:xfrm>
            <a:off x="64472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3_Section title and description">
    <p:bg>
      <p:bgPr>
        <a:solidFill>
          <a:srgbClr val="FFFFFF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9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9" name="Google Shape;13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9"/>
          <p:cNvSpPr txBox="1"/>
          <p:nvPr>
            <p:ph type="title"/>
          </p:nvPr>
        </p:nvSpPr>
        <p:spPr>
          <a:xfrm>
            <a:off x="64472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42" name="Google Shape;142;p49"/>
          <p:cNvSpPr txBox="1"/>
          <p:nvPr>
            <p:ph idx="1" type="subTitle"/>
          </p:nvPr>
        </p:nvSpPr>
        <p:spPr>
          <a:xfrm>
            <a:off x="64472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4_Section title and description"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6" name="Google Shape;14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0"/>
          <p:cNvSpPr txBox="1"/>
          <p:nvPr>
            <p:ph type="title"/>
          </p:nvPr>
        </p:nvSpPr>
        <p:spPr>
          <a:xfrm>
            <a:off x="64472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49" name="Google Shape;149;p50"/>
          <p:cNvSpPr txBox="1"/>
          <p:nvPr>
            <p:ph idx="1" type="subTitle"/>
          </p:nvPr>
        </p:nvSpPr>
        <p:spPr>
          <a:xfrm>
            <a:off x="64472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5_Section title and description">
    <p:bg>
      <p:bgPr>
        <a:solidFill>
          <a:srgbClr val="FFFF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3" name="Google Shape;15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1"/>
          <p:cNvSpPr txBox="1"/>
          <p:nvPr>
            <p:ph type="title"/>
          </p:nvPr>
        </p:nvSpPr>
        <p:spPr>
          <a:xfrm>
            <a:off x="64472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56" name="Google Shape;156;p51"/>
          <p:cNvSpPr txBox="1"/>
          <p:nvPr>
            <p:ph idx="1" type="subTitle"/>
          </p:nvPr>
        </p:nvSpPr>
        <p:spPr>
          <a:xfrm>
            <a:off x="64472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2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blipFill rotWithShape="1">
            <a:blip r:embed="rId2">
              <a:alphaModFix/>
            </a:blip>
            <a:tile algn="tl" flip="x" tx="0" sx="100000" ty="0" sy="100000"/>
          </a:blip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9" name="Google Shape;159;p52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160" name="Google Shape;160;p5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1" name="Google Shape;161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3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blipFill rotWithShape="1">
            <a:blip r:embed="rId2">
              <a:alphaModFix/>
            </a:blip>
            <a:tile algn="tl" flip="none" tx="0" sx="100000" ty="0" sy="100000"/>
          </a:blip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4" name="Google Shape;164;p53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165" name="Google Shape;165;p5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6" name="Google Shape;16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Title slide 1 1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4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blipFill rotWithShape="1">
            <a:blip r:embed="rId2">
              <a:alphaModFix/>
            </a:blip>
            <a:tile algn="tl" flip="none" tx="0" sx="100000" ty="0" sy="100000"/>
          </a:blip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9" name="Google Shape;169;p54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170" name="Google Shape;170;p5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1" name="Google Shape;17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1_Title slide 1 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5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blipFill rotWithShape="1">
            <a:blip r:embed="rId2">
              <a:alphaModFix/>
            </a:blip>
            <a:tile algn="tl" flip="x" tx="0" sx="100000" ty="0" sy="100000"/>
          </a:blip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4" name="Google Shape;174;p55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175" name="Google Shape;175;p5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 rotWithShape="1">
          <a:blip r:embed="rId2">
            <a:alphaModFix/>
          </a:blip>
          <a:tile algn="tl" flip="x" tx="0" sx="100000" ty="0" sy="100000"/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6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79" name="Google Shape;179;p5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0" name="Google Shape;18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7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83" name="Google Shape;183;p5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4" name="Google Shape;18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Title, Subtitle, Body 2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415600" y="1625600"/>
            <a:ext cx="113700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1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x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1"/>
          <p:cNvSpPr/>
          <p:nvPr/>
        </p:nvSpPr>
        <p:spPr>
          <a:xfrm>
            <a:off x="0" y="1011063"/>
            <a:ext cx="12192000" cy="487680"/>
          </a:xfrm>
          <a:prstGeom prst="rect">
            <a:avLst/>
          </a:prstGeom>
          <a:blipFill rotWithShape="1">
            <a:blip r:embed="rId3">
              <a:alphaModFix/>
            </a:blip>
            <a:tile algn="tl" flip="none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00047" y="404165"/>
            <a:ext cx="1228163" cy="96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1"/>
          <p:cNvSpPr txBox="1"/>
          <p:nvPr>
            <p:ph idx="2" type="subTitle"/>
          </p:nvPr>
        </p:nvSpPr>
        <p:spPr>
          <a:xfrm>
            <a:off x="0" y="1006400"/>
            <a:ext cx="11776400" cy="48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type="title"/>
          </p:nvPr>
        </p:nvSpPr>
        <p:spPr>
          <a:xfrm>
            <a:off x="0" y="182880"/>
            <a:ext cx="117764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 header 1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8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87" name="Google Shape;187;p5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8" name="Google Shape;18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">
  <p:cSld name="Section header 1 1 1">
    <p:bg>
      <p:bgPr>
        <a:blipFill rotWithShape="1">
          <a:blip r:embed="rId2">
            <a:alphaModFix/>
          </a:blip>
          <a:tile algn="tl" flip="x" tx="0" sx="100000" ty="0" sy="100000"/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9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191" name="Google Shape;191;p5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2" name="Google Shape;19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 header 1 1 1 1 1">
    <p:bg>
      <p:bgPr>
        <a:blipFill rotWithShape="1">
          <a:blip r:embed="rId2">
            <a:alphaModFix/>
          </a:blip>
          <a:tile algn="tl" flip="x" tx="0" sx="100000" ty="0" sy="100000"/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p60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0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197" name="Google Shape;197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1_Section header 1 1 1 1 1">
    <p:bg>
      <p:bgPr>
        <a:solidFill>
          <a:schemeClr val="accen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61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1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02" name="Google Shape;202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">
  <p:cSld name="Section header 1 1 1 1 1 1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" name="Google Shape;205;p62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2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07" name="Google Shape;20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">
  <p:cSld name="1_Section header 1 1 1 1 1 1">
    <p:bg>
      <p:bgPr>
        <a:solidFill>
          <a:schemeClr val="accent2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0" name="Google Shape;210;p63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3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12" name="Google Shape;212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Section header 1 1 1 1 1 1 1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p64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4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217" name="Google Shape;217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1_Section header 1 1 1 1 1 1 1">
    <p:bg>
      <p:bgPr>
        <a:solidFill>
          <a:schemeClr val="accent4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0" name="Google Shape;220;p65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5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222" name="Google Shape;222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2_Section header 1 1 1 1 1 1 1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" name="Google Shape;225;p66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6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227" name="Google Shape;227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3_Section header 1 1 1 1 1 1 1">
    <p:bg>
      <p:bgPr>
        <a:solidFill>
          <a:schemeClr val="accent3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0" name="Google Shape;230;p67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7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232" name="Google Shape;232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3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3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E Logo">
  <p:cSld name="DESE Logo">
    <p:bg>
      <p:bgPr>
        <a:solidFill>
          <a:schemeClr val="dk1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logo for the Division of Elementary &amp; Secondary Education" id="234" name="Google Shape;234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10054" y="2754140"/>
            <a:ext cx="5371892" cy="13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68"/>
          <p:cNvSpPr txBox="1"/>
          <p:nvPr>
            <p:ph idx="12" type="sldNum"/>
          </p:nvPr>
        </p:nvSpPr>
        <p:spPr>
          <a:xfrm>
            <a:off x="11296611" y="620779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DE Logo">
  <p:cSld name="ADE Logo">
    <p:bg>
      <p:bgPr>
        <a:solidFill>
          <a:schemeClr val="dk1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21140" y="2754140"/>
            <a:ext cx="1349721" cy="13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69"/>
          <p:cNvSpPr txBox="1"/>
          <p:nvPr>
            <p:ph idx="12" type="sldNum"/>
          </p:nvPr>
        </p:nvSpPr>
        <p:spPr>
          <a:xfrm>
            <a:off x="11296611" y="620779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 Layout 1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0"/>
          <p:cNvSpPr txBox="1"/>
          <p:nvPr>
            <p:ph type="title"/>
          </p:nvPr>
        </p:nvSpPr>
        <p:spPr>
          <a:xfrm>
            <a:off x="0" y="182880"/>
            <a:ext cx="121920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1"/>
          <p:cNvSpPr txBox="1"/>
          <p:nvPr>
            <p:ph idx="1" type="body"/>
          </p:nvPr>
        </p:nvSpPr>
        <p:spPr>
          <a:xfrm>
            <a:off x="304800" y="5791200"/>
            <a:ext cx="7998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7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71"/>
          <p:cNvSpPr/>
          <p:nvPr>
            <p:ph idx="2" type="pic"/>
          </p:nvPr>
        </p:nvSpPr>
        <p:spPr>
          <a:xfrm>
            <a:off x="304800" y="304800"/>
            <a:ext cx="115824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 1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2"/>
          <p:cNvSpPr txBox="1"/>
          <p:nvPr>
            <p:ph idx="1" type="body"/>
          </p:nvPr>
        </p:nvSpPr>
        <p:spPr>
          <a:xfrm>
            <a:off x="304800" y="5791200"/>
            <a:ext cx="5644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7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72"/>
          <p:cNvSpPr/>
          <p:nvPr>
            <p:ph idx="2" type="pic"/>
          </p:nvPr>
        </p:nvSpPr>
        <p:spPr>
          <a:xfrm>
            <a:off x="304800" y="304800"/>
            <a:ext cx="56420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  <p:sp>
        <p:nvSpPr>
          <p:cNvPr id="249" name="Google Shape;249;p72"/>
          <p:cNvSpPr/>
          <p:nvPr>
            <p:ph idx="3" type="pic"/>
          </p:nvPr>
        </p:nvSpPr>
        <p:spPr>
          <a:xfrm>
            <a:off x="6248400" y="304800"/>
            <a:ext cx="56448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  <p:sp>
        <p:nvSpPr>
          <p:cNvPr id="250" name="Google Shape;250;p72"/>
          <p:cNvSpPr txBox="1"/>
          <p:nvPr>
            <p:ph idx="4" type="body"/>
          </p:nvPr>
        </p:nvSpPr>
        <p:spPr>
          <a:xfrm>
            <a:off x="6248400" y="5791200"/>
            <a:ext cx="5644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p73"/>
          <p:cNvSpPr/>
          <p:nvPr>
            <p:ph idx="2" type="pic"/>
          </p:nvPr>
        </p:nvSpPr>
        <p:spPr>
          <a:xfrm>
            <a:off x="152400" y="153933"/>
            <a:ext cx="11887200" cy="6553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 1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p76"/>
          <p:cNvSpPr txBox="1"/>
          <p:nvPr>
            <p:ph type="title"/>
          </p:nvPr>
        </p:nvSpPr>
        <p:spPr>
          <a:xfrm>
            <a:off x="536400" y="24882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b="1" sz="4667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3" name="Google Shape;263;p76"/>
          <p:cNvSpPr txBox="1"/>
          <p:nvPr>
            <p:ph idx="1" type="subTitle"/>
          </p:nvPr>
        </p:nvSpPr>
        <p:spPr>
          <a:xfrm>
            <a:off x="536400" y="3402600"/>
            <a:ext cx="10972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pic>
        <p:nvPicPr>
          <p:cNvPr id="264" name="Google Shape;264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9519" y="5538984"/>
            <a:ext cx="1532963" cy="121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">
  <p:cSld name="1_Title, Subtitle, 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7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77"/>
          <p:cNvSpPr txBox="1"/>
          <p:nvPr>
            <p:ph type="title"/>
          </p:nvPr>
        </p:nvSpPr>
        <p:spPr>
          <a:xfrm>
            <a:off x="536400" y="24882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b="1" sz="4667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8" name="Google Shape;268;p77"/>
          <p:cNvSpPr txBox="1"/>
          <p:nvPr>
            <p:ph idx="1" type="subTitle"/>
          </p:nvPr>
        </p:nvSpPr>
        <p:spPr>
          <a:xfrm>
            <a:off x="536400" y="3402600"/>
            <a:ext cx="10972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pic>
        <p:nvPicPr>
          <p:cNvPr id="269" name="Google Shape;269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9519" y="5538984"/>
            <a:ext cx="1532963" cy="121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Title, Subtitle, Body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8"/>
          <p:cNvSpPr txBox="1"/>
          <p:nvPr>
            <p:ph idx="1" type="body"/>
          </p:nvPr>
        </p:nvSpPr>
        <p:spPr>
          <a:xfrm>
            <a:off x="415600" y="1625600"/>
            <a:ext cx="113700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2" name="Google Shape;272;p7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3" name="Google Shape;273;p78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8"/>
          <p:cNvSpPr/>
          <p:nvPr/>
        </p:nvSpPr>
        <p:spPr>
          <a:xfrm>
            <a:off x="0" y="1011063"/>
            <a:ext cx="12192000" cy="48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404165"/>
            <a:ext cx="1228163" cy="96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78"/>
          <p:cNvSpPr txBox="1"/>
          <p:nvPr>
            <p:ph idx="2" type="subTitle"/>
          </p:nvPr>
        </p:nvSpPr>
        <p:spPr>
          <a:xfrm>
            <a:off x="0" y="1006400"/>
            <a:ext cx="11776400" cy="48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277" name="Google Shape;277;p78"/>
          <p:cNvSpPr txBox="1"/>
          <p:nvPr>
            <p:ph type="title"/>
          </p:nvPr>
        </p:nvSpPr>
        <p:spPr>
          <a:xfrm>
            <a:off x="0" y="182880"/>
            <a:ext cx="117764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1_Title, Subtitle, Body 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33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x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3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3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1">
  <p:cSld name="Title, Subtitle, Body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9"/>
          <p:cNvSpPr txBox="1"/>
          <p:nvPr>
            <p:ph idx="1" type="body"/>
          </p:nvPr>
        </p:nvSpPr>
        <p:spPr>
          <a:xfrm>
            <a:off x="415600" y="1625600"/>
            <a:ext cx="56804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0" name="Google Shape;280;p7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79"/>
          <p:cNvSpPr txBox="1"/>
          <p:nvPr>
            <p:ph idx="2" type="body"/>
          </p:nvPr>
        </p:nvSpPr>
        <p:spPr>
          <a:xfrm>
            <a:off x="6096000" y="1625600"/>
            <a:ext cx="56804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79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79"/>
          <p:cNvSpPr/>
          <p:nvPr/>
        </p:nvSpPr>
        <p:spPr>
          <a:xfrm>
            <a:off x="0" y="1011063"/>
            <a:ext cx="12192000" cy="48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79"/>
          <p:cNvSpPr txBox="1"/>
          <p:nvPr>
            <p:ph idx="3" type="subTitle"/>
          </p:nvPr>
        </p:nvSpPr>
        <p:spPr>
          <a:xfrm>
            <a:off x="0" y="1006400"/>
            <a:ext cx="11776400" cy="48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285" name="Google Shape;285;p79"/>
          <p:cNvSpPr txBox="1"/>
          <p:nvPr>
            <p:ph type="title"/>
          </p:nvPr>
        </p:nvSpPr>
        <p:spPr>
          <a:xfrm>
            <a:off x="0" y="182880"/>
            <a:ext cx="117764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6" name="Google Shape;286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404165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1_Title, Subtitle, Body 2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9" name="Google Shape;289;p80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80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80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2_Title, Subtitle, Body 2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5" name="Google Shape;295;p81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81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81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8" name="Google Shape;298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3_Title, Subtitle, Body 2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8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82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2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82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04" name="Google Shape;30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4_Title, Subtitle, Body 2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8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7" name="Google Shape;307;p83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83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3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10" name="Google Shape;310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bg>
      <p:bgPr>
        <a:solidFill>
          <a:schemeClr val="accent5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4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14" name="Google Shape;314;p84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15" name="Google Shape;315;p84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6" name="Google Shape;316;p8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7" name="Google Shape;31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1_Section title and description">
    <p:bg>
      <p:bgPr>
        <a:solidFill>
          <a:schemeClr val="accen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8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85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21" name="Google Shape;321;p85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22" name="Google Shape;322;p85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3" name="Google Shape;323;p8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4" name="Google Shape;324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 title and description 1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86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28" name="Google Shape;328;p86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29" name="Google Shape;329;p86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0" name="Google Shape;330;p8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1" name="Google Shape;331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1_Section title and description 1">
    <p:bg>
      <p:bgPr>
        <a:solidFill>
          <a:schemeClr val="accent2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87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87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35" name="Google Shape;335;p87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36" name="Google Shape;336;p87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7" name="Google Shape;337;p8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8" name="Google Shape;338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 title and description 1 1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8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88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42" name="Google Shape;342;p88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43" name="Google Shape;343;p88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4" name="Google Shape;344;p8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5" name="Google Shape;345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1_Section title and description 1 1">
    <p:bg>
      <p:bgPr>
        <a:solidFill>
          <a:schemeClr val="accent4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89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49" name="Google Shape;349;p89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50" name="Google Shape;350;p89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>
                <a:solidFill>
                  <a:schemeClr val="accent6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1" name="Google Shape;351;p8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2" name="Google Shape;352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2_Section title and description 1 1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9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90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56" name="Google Shape;356;p90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57" name="Google Shape;357;p90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8" name="Google Shape;358;p9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9" name="Google Shape;359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3_Section title and description 1 1">
    <p:bg>
      <p:bgPr>
        <a:solidFill>
          <a:schemeClr val="accent3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1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5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363" name="Google Shape;363;p91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364" name="Google Shape;364;p91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Arial"/>
              <a:buChar char="•"/>
              <a:defRPr>
                <a:solidFill>
                  <a:schemeClr val="accent5"/>
                </a:solidFill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5" name="Google Shape;365;p9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6" name="Google Shape;366;p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92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9" name="Google Shape;369;p92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370" name="Google Shape;370;p9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1" name="Google Shape;371;p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93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4" name="Google Shape;374;p93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375" name="Google Shape;375;p9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6" name="Google Shape;376;p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Title slide 1 1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94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9" name="Google Shape;379;p94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380" name="Google Shape;380;p9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1" name="Google Shape;381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1_Title slide 1 1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95"/>
          <p:cNvSpPr txBox="1"/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b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4" name="Google Shape;384;p95"/>
          <p:cNvSpPr txBox="1"/>
          <p:nvPr>
            <p:ph idx="1" type="subTitle"/>
          </p:nvPr>
        </p:nvSpPr>
        <p:spPr>
          <a:xfrm>
            <a:off x="0" y="4023360"/>
            <a:ext cx="1219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/>
        </p:txBody>
      </p:sp>
      <p:sp>
        <p:nvSpPr>
          <p:cNvPr id="385" name="Google Shape;385;p9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6" name="Google Shape;386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96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389" name="Google Shape;389;p9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0" name="Google Shape;390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 header 1">
    <p:bg>
      <p:bgPr>
        <a:solidFill>
          <a:schemeClr val="lt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97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393" name="Google Shape;393;p9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4" name="Google Shape;394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 header 1 1">
    <p:bg>
      <p:bgPr>
        <a:solidFill>
          <a:schemeClr val="lt2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98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397" name="Google Shape;397;p9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8" name="Google Shape;398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">
  <p:cSld name="1_Title, Subtitle, Body">
    <p:bg>
      <p:bgPr>
        <a:blipFill rotWithShape="1">
          <a:blip r:embed="rId2">
            <a:alphaModFix amt="25000"/>
          </a:blip>
          <a:tile algn="tl" flip="none" tx="0" sx="100000" ty="0" sy="100000"/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35"/>
          <p:cNvSpPr txBox="1"/>
          <p:nvPr>
            <p:ph type="title"/>
          </p:nvPr>
        </p:nvSpPr>
        <p:spPr>
          <a:xfrm>
            <a:off x="536400" y="24882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b="1" sz="4667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35"/>
          <p:cNvSpPr txBox="1"/>
          <p:nvPr>
            <p:ph idx="1" type="subTitle"/>
          </p:nvPr>
        </p:nvSpPr>
        <p:spPr>
          <a:xfrm>
            <a:off x="536400" y="3402600"/>
            <a:ext cx="10972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pic>
        <p:nvPicPr>
          <p:cNvPr id="45" name="Google Shape;4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9519" y="5538984"/>
            <a:ext cx="1532963" cy="121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">
  <p:cSld name="Section header 1 1 1">
    <p:bg>
      <p:bgPr>
        <a:solidFill>
          <a:schemeClr val="dk2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99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b="1" sz="6667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401" name="Google Shape;401;p9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2" name="Google Shape;402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">
  <p:cSld name="Section header 1 1 1 1">
    <p:bg>
      <p:bgPr>
        <a:solidFill>
          <a:schemeClr val="accent5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00"/>
          <p:cNvSpPr txBox="1"/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b="1" sz="6667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405" name="Google Shape;405;p10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6" name="Google Shape;406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9275" y="5783919"/>
            <a:ext cx="1213450" cy="95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 header 1 1 1 1 1">
    <p:bg>
      <p:bgPr>
        <a:solidFill>
          <a:schemeClr val="dk1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0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9" name="Google Shape;409;p101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01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411" name="Google Shape;411;p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1_Section header 1 1 1 1 1">
    <p:bg>
      <p:bgPr>
        <a:solidFill>
          <a:schemeClr val="accent1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4" name="Google Shape;414;p102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02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416" name="Google Shape;416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">
  <p:cSld name="Section header 1 1 1 1 1 1"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9" name="Google Shape;419;p103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03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421" name="Google Shape;421;p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">
  <p:cSld name="1_Section header 1 1 1 1 1 1">
    <p:bg>
      <p:bgPr>
        <a:solidFill>
          <a:schemeClr val="accent2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4" name="Google Shape;424;p104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04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426" name="Google Shape;426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Section header 1 1 1 1 1 1 1">
    <p:bg>
      <p:bgPr>
        <a:solidFill>
          <a:schemeClr val="lt2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9" name="Google Shape;429;p105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05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431" name="Google Shape;431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1_Section header 1 1 1 1 1 1 1">
    <p:bg>
      <p:bgPr>
        <a:solidFill>
          <a:schemeClr val="accent4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4" name="Google Shape;434;p106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06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436" name="Google Shape;436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2_Section header 1 1 1 1 1 1 1">
    <p:bg>
      <p:bgPr>
        <a:solidFill>
          <a:schemeClr val="dk2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0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9" name="Google Shape;439;p107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07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441" name="Google Shape;441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3_Section header 1 1 1 1 1 1 1">
    <p:bg>
      <p:bgPr>
        <a:solidFill>
          <a:schemeClr val="accent3"/>
        </a:soli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0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4" name="Google Shape;444;p108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t/>
            </a:r>
            <a:endParaRPr b="0" i="0" sz="2667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08"/>
          <p:cNvSpPr txBox="1"/>
          <p:nvPr>
            <p:ph idx="1" type="subTitle"/>
          </p:nvPr>
        </p:nvSpPr>
        <p:spPr>
          <a:xfrm>
            <a:off x="2822433" y="976900"/>
            <a:ext cx="6500000" cy="41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/>
        </p:txBody>
      </p:sp>
      <p:pic>
        <p:nvPicPr>
          <p:cNvPr id="446" name="Google Shape;446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6200" y="152121"/>
            <a:ext cx="731599" cy="57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1">
  <p:cSld name="Title, Subtitle, Body 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6"/>
          <p:cNvSpPr txBox="1"/>
          <p:nvPr>
            <p:ph idx="1" type="body"/>
          </p:nvPr>
        </p:nvSpPr>
        <p:spPr>
          <a:xfrm>
            <a:off x="415600" y="1625600"/>
            <a:ext cx="56804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3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36"/>
          <p:cNvSpPr txBox="1"/>
          <p:nvPr>
            <p:ph idx="2" type="body"/>
          </p:nvPr>
        </p:nvSpPr>
        <p:spPr>
          <a:xfrm>
            <a:off x="6096000" y="1625600"/>
            <a:ext cx="56804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36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x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6"/>
          <p:cNvSpPr/>
          <p:nvPr/>
        </p:nvSpPr>
        <p:spPr>
          <a:xfrm>
            <a:off x="0" y="1011063"/>
            <a:ext cx="12192000" cy="487680"/>
          </a:xfrm>
          <a:prstGeom prst="rect">
            <a:avLst/>
          </a:prstGeom>
          <a:blipFill rotWithShape="1">
            <a:blip r:embed="rId3">
              <a:alphaModFix/>
            </a:blip>
            <a:tile algn="tl" flip="none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6"/>
          <p:cNvSpPr txBox="1"/>
          <p:nvPr>
            <p:ph idx="3" type="subTitle"/>
          </p:nvPr>
        </p:nvSpPr>
        <p:spPr>
          <a:xfrm>
            <a:off x="0" y="1006400"/>
            <a:ext cx="11776400" cy="48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36"/>
          <p:cNvSpPr txBox="1"/>
          <p:nvPr>
            <p:ph type="title"/>
          </p:nvPr>
        </p:nvSpPr>
        <p:spPr>
          <a:xfrm>
            <a:off x="0" y="182880"/>
            <a:ext cx="117764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" name="Google Shape;5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00047" y="404165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E Logo">
  <p:cSld name="DESE Logo">
    <p:bg>
      <p:bgPr>
        <a:solidFill>
          <a:schemeClr val="dk1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logo for the Division of Elementary &amp; Secondary Education" id="448" name="Google Shape;448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10054" y="2754140"/>
            <a:ext cx="5371892" cy="13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09"/>
          <p:cNvSpPr txBox="1"/>
          <p:nvPr>
            <p:ph idx="12" type="sldNum"/>
          </p:nvPr>
        </p:nvSpPr>
        <p:spPr>
          <a:xfrm>
            <a:off x="11296611" y="620779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DE Logo">
  <p:cSld name="ADE Logo">
    <p:bg>
      <p:bgPr>
        <a:solidFill>
          <a:schemeClr val="dk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1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21140" y="2754140"/>
            <a:ext cx="1349721" cy="13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10"/>
          <p:cNvSpPr txBox="1"/>
          <p:nvPr>
            <p:ph idx="12" type="sldNum"/>
          </p:nvPr>
        </p:nvSpPr>
        <p:spPr>
          <a:xfrm>
            <a:off x="11296611" y="620779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 Layout 1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11"/>
          <p:cNvSpPr txBox="1"/>
          <p:nvPr>
            <p:ph type="title"/>
          </p:nvPr>
        </p:nvSpPr>
        <p:spPr>
          <a:xfrm>
            <a:off x="0" y="182880"/>
            <a:ext cx="121920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12"/>
          <p:cNvSpPr txBox="1"/>
          <p:nvPr>
            <p:ph idx="1" type="body"/>
          </p:nvPr>
        </p:nvSpPr>
        <p:spPr>
          <a:xfrm>
            <a:off x="304800" y="5791200"/>
            <a:ext cx="7998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11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8" name="Google Shape;458;p112"/>
          <p:cNvSpPr/>
          <p:nvPr>
            <p:ph idx="2" type="pic"/>
          </p:nvPr>
        </p:nvSpPr>
        <p:spPr>
          <a:xfrm>
            <a:off x="304800" y="304800"/>
            <a:ext cx="115824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 1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13"/>
          <p:cNvSpPr txBox="1"/>
          <p:nvPr>
            <p:ph idx="1" type="body"/>
          </p:nvPr>
        </p:nvSpPr>
        <p:spPr>
          <a:xfrm>
            <a:off x="304800" y="5791200"/>
            <a:ext cx="5644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11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2" name="Google Shape;462;p113"/>
          <p:cNvSpPr/>
          <p:nvPr>
            <p:ph idx="2" type="pic"/>
          </p:nvPr>
        </p:nvSpPr>
        <p:spPr>
          <a:xfrm>
            <a:off x="304800" y="304800"/>
            <a:ext cx="56420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  <p:sp>
        <p:nvSpPr>
          <p:cNvPr id="463" name="Google Shape;463;p113"/>
          <p:cNvSpPr/>
          <p:nvPr>
            <p:ph idx="3" type="pic"/>
          </p:nvPr>
        </p:nvSpPr>
        <p:spPr>
          <a:xfrm>
            <a:off x="6248400" y="304800"/>
            <a:ext cx="5644800" cy="5486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  <p:sp>
        <p:nvSpPr>
          <p:cNvPr id="464" name="Google Shape;464;p113"/>
          <p:cNvSpPr txBox="1"/>
          <p:nvPr>
            <p:ph idx="4" type="body"/>
          </p:nvPr>
        </p:nvSpPr>
        <p:spPr>
          <a:xfrm>
            <a:off x="6248400" y="5791200"/>
            <a:ext cx="5644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1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7" name="Google Shape;467;p114"/>
          <p:cNvSpPr/>
          <p:nvPr>
            <p:ph idx="2" type="pic"/>
          </p:nvPr>
        </p:nvSpPr>
        <p:spPr>
          <a:xfrm>
            <a:off x="152400" y="153933"/>
            <a:ext cx="11887200" cy="6553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1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Body 2">
  <p:cSld name="2_Title, Subtitle, Body 2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67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37"/>
          <p:cNvSpPr/>
          <p:nvPr/>
        </p:nvSpPr>
        <p:spPr>
          <a:xfrm>
            <a:off x="0" y="182960"/>
            <a:ext cx="12192000" cy="731520"/>
          </a:xfrm>
          <a:prstGeom prst="rect">
            <a:avLst/>
          </a:prstGeom>
          <a:blipFill rotWithShape="1">
            <a:blip r:embed="rId2">
              <a:alphaModFix/>
            </a:blip>
            <a:tile algn="tl" flip="none" tx="0" sx="20000" ty="0" sy="20000"/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7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7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533"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0" name="Google Shape;6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0047" y="63702"/>
            <a:ext cx="1228163" cy="96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47" Type="http://schemas.openxmlformats.org/officeDocument/2006/relationships/theme" Target="../theme/theme3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66.xml"/><Relationship Id="rId41" Type="http://schemas.openxmlformats.org/officeDocument/2006/relationships/theme" Target="../theme/theme1.xml"/><Relationship Id="rId22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75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62.xml"/><Relationship Id="rId38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/>
          <p:nvPr>
            <p:ph type="title"/>
          </p:nvPr>
        </p:nvSpPr>
        <p:spPr>
          <a:xfrm>
            <a:off x="0" y="366185"/>
            <a:ext cx="121920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8"/>
          <p:cNvSpPr txBox="1"/>
          <p:nvPr>
            <p:ph idx="1" type="body"/>
          </p:nvPr>
        </p:nvSpPr>
        <p:spPr>
          <a:xfrm>
            <a:off x="0" y="1826684"/>
            <a:ext cx="121920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5"/>
          <p:cNvSpPr txBox="1"/>
          <p:nvPr>
            <p:ph type="title"/>
          </p:nvPr>
        </p:nvSpPr>
        <p:spPr>
          <a:xfrm>
            <a:off x="0" y="366185"/>
            <a:ext cx="121920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8" name="Google Shape;258;p75"/>
          <p:cNvSpPr txBox="1"/>
          <p:nvPr>
            <p:ph idx="1" type="body"/>
          </p:nvPr>
        </p:nvSpPr>
        <p:spPr>
          <a:xfrm>
            <a:off x="0" y="1826684"/>
            <a:ext cx="121920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9" name="Google Shape;259;p7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1" r:id="rId36"/>
    <p:sldLayoutId id="2147483732" r:id="rId37"/>
    <p:sldLayoutId id="2147483733" r:id="rId38"/>
    <p:sldLayoutId id="2147483734" r:id="rId39"/>
    <p:sldLayoutId id="2147483735" r:id="rId4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E46962"/>
          </p15:clr>
        </p15:guide>
        <p15:guide id="2" pos="384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Relationship Id="rId4" Type="http://schemas.openxmlformats.org/officeDocument/2006/relationships/image" Target="../media/image21.gif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ocs.google.com/presentation/d/1jt9ONbx4X8UU0wZ_i7QJ5ZM2HBTCfp3Q/edit?usp=sharing&amp;ouid=114426604802629790998&amp;rtpof=true&amp;sd=true" TargetMode="External"/><Relationship Id="rId4" Type="http://schemas.openxmlformats.org/officeDocument/2006/relationships/hyperlink" Target="https://docs.google.com/document/d/1SF46NA6EPlcrhEnRoNWZnfH3itAKop41ckbBHSHOmnk/edit?usp=sharing" TargetMode="External"/><Relationship Id="rId5" Type="http://schemas.openxmlformats.org/officeDocument/2006/relationships/hyperlink" Target="https://dese.ade.arkansas.gov/Offices/public-school-accountability/data-training-series/atlas-video-series-using-data-to-drive-instruction" TargetMode="External"/><Relationship Id="rId6" Type="http://schemas.openxmlformats.org/officeDocument/2006/relationships/hyperlink" Target="https://docs.google.com/presentation/d/1vPV7sCFnG9Zk6esLjVJbaTUV5LyRLCv3Xe_eTesrfMU/edit?usp=shar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Relationship Id="rId5" Type="http://schemas.openxmlformats.org/officeDocument/2006/relationships/image" Target="../media/image9.png"/><Relationship Id="rId6" Type="http://schemas.openxmlformats.org/officeDocument/2006/relationships/image" Target="../media/image15.png"/><Relationship Id="rId7" Type="http://schemas.openxmlformats.org/officeDocument/2006/relationships/image" Target="../media/image14.png"/><Relationship Id="rId8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"/>
          <p:cNvSpPr/>
          <p:nvPr/>
        </p:nvSpPr>
        <p:spPr>
          <a:xfrm>
            <a:off x="9692640" y="-1463040"/>
            <a:ext cx="4572000" cy="4572000"/>
          </a:xfrm>
          <a:prstGeom prst="ellipse">
            <a:avLst/>
          </a:prstGeom>
          <a:solidFill>
            <a:srgbClr val="0814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"/>
          <p:cNvSpPr/>
          <p:nvPr/>
        </p:nvSpPr>
        <p:spPr>
          <a:xfrm>
            <a:off x="-2011680" y="4754880"/>
            <a:ext cx="4206240" cy="4206240"/>
          </a:xfrm>
          <a:prstGeom prst="ellipse">
            <a:avLst/>
          </a:prstGeom>
          <a:solidFill>
            <a:srgbClr val="08143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"/>
          <p:cNvSpPr/>
          <p:nvPr/>
        </p:nvSpPr>
        <p:spPr>
          <a:xfrm>
            <a:off x="10607040" y="4389120"/>
            <a:ext cx="2377440" cy="2377440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"/>
          <p:cNvSpPr/>
          <p:nvPr/>
        </p:nvSpPr>
        <p:spPr>
          <a:xfrm>
            <a:off x="822960" y="1874520"/>
            <a:ext cx="1051560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</a:t>
            </a:r>
            <a:endParaRPr b="0" i="0" sz="4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"/>
          <p:cNvSpPr/>
          <p:nvPr/>
        </p:nvSpPr>
        <p:spPr>
          <a:xfrm>
            <a:off x="822960" y="3246120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A9D6ED"/>
                </a:solidFill>
                <a:latin typeface="Calibri"/>
                <a:ea typeface="Calibri"/>
                <a:cs typeface="Calibri"/>
                <a:sym typeface="Calibri"/>
              </a:rPr>
              <a:t>A Guide to Using the Year in Data: </a:t>
            </a:r>
            <a:r>
              <a:rPr lang="en-US" sz="2000">
                <a:solidFill>
                  <a:srgbClr val="A9D6ED"/>
                </a:solidFill>
                <a:latin typeface="Calibri"/>
                <a:ea typeface="Calibri"/>
                <a:cs typeface="Calibri"/>
                <a:sym typeface="Calibri"/>
              </a:rPr>
              <a:t>Know It, Use It, Do It!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0" name="Google Shape;480;p1"/>
          <p:cNvCxnSpPr/>
          <p:nvPr/>
        </p:nvCxnSpPr>
        <p:spPr>
          <a:xfrm>
            <a:off x="822960" y="3977640"/>
            <a:ext cx="2011680" cy="0"/>
          </a:xfrm>
          <a:prstGeom prst="straightConnector1">
            <a:avLst/>
          </a:prstGeom>
          <a:noFill/>
          <a:ln cap="flat" cmpd="sng" w="38100">
            <a:solidFill>
              <a:srgbClr val="1F7A4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81" name="Google Shape;48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74335" y="3768635"/>
            <a:ext cx="2758440" cy="2758440"/>
          </a:xfrm>
          <a:prstGeom prst="rect">
            <a:avLst/>
          </a:prstGeom>
          <a:solidFill>
            <a:srgbClr val="081431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9"/>
          <p:cNvSpPr/>
          <p:nvPr/>
        </p:nvSpPr>
        <p:spPr>
          <a:xfrm>
            <a:off x="0" y="28569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"/>
          <p:cNvSpPr txBox="1"/>
          <p:nvPr/>
        </p:nvSpPr>
        <p:spPr>
          <a:xfrm>
            <a:off x="-130856" y="290831"/>
            <a:ext cx="57030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1: K-3 Screeners</a:t>
            </a:r>
            <a:endParaRPr/>
          </a:p>
        </p:txBody>
      </p:sp>
      <p:sp>
        <p:nvSpPr>
          <p:cNvPr id="599" name="Google Shape;599;p9"/>
          <p:cNvSpPr txBox="1"/>
          <p:nvPr/>
        </p:nvSpPr>
        <p:spPr>
          <a:xfrm>
            <a:off x="2647097" y="1249648"/>
            <a:ext cx="1092094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/>
          </a:p>
        </p:txBody>
      </p:sp>
      <p:sp>
        <p:nvSpPr>
          <p:cNvPr id="600" name="Google Shape;600;p9"/>
          <p:cNvSpPr txBox="1"/>
          <p:nvPr/>
        </p:nvSpPr>
        <p:spPr>
          <a:xfrm>
            <a:off x="730782" y="1897258"/>
            <a:ext cx="5063173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Beginning/Middle of Year (BOY/MOY) early foundational check in ELA (K-3) and Math (K-2).</a:t>
            </a:r>
            <a:endParaRPr/>
          </a:p>
        </p:txBody>
      </p:sp>
      <p:sp>
        <p:nvSpPr>
          <p:cNvPr id="601" name="Google Shape;601;p9"/>
          <p:cNvSpPr txBox="1"/>
          <p:nvPr/>
        </p:nvSpPr>
        <p:spPr>
          <a:xfrm>
            <a:off x="2877125" y="3176129"/>
            <a:ext cx="862066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endParaRPr/>
          </a:p>
        </p:txBody>
      </p:sp>
      <p:sp>
        <p:nvSpPr>
          <p:cNvPr id="602" name="Google Shape;602;p9"/>
          <p:cNvSpPr txBox="1"/>
          <p:nvPr/>
        </p:nvSpPr>
        <p:spPr>
          <a:xfrm>
            <a:off x="8604103" y="762737"/>
            <a:ext cx="1165539" cy="281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33" u="none" cap="none" strike="noStrike">
                <a:solidFill>
                  <a:srgbClr val="272727"/>
                </a:solidFill>
                <a:latin typeface="Calibri"/>
                <a:ea typeface="Calibri"/>
                <a:cs typeface="Calibri"/>
                <a:sym typeface="Calibri"/>
              </a:rPr>
              <a:t>Jul-Sept</a:t>
            </a:r>
            <a:endParaRPr/>
          </a:p>
        </p:txBody>
      </p:sp>
      <p:sp>
        <p:nvSpPr>
          <p:cNvPr id="603" name="Google Shape;603;p9"/>
          <p:cNvSpPr txBox="1"/>
          <p:nvPr/>
        </p:nvSpPr>
        <p:spPr>
          <a:xfrm>
            <a:off x="8374698" y="1243632"/>
            <a:ext cx="146111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604" name="Google Shape;604;p9"/>
          <p:cNvSpPr txBox="1"/>
          <p:nvPr/>
        </p:nvSpPr>
        <p:spPr>
          <a:xfrm>
            <a:off x="6436260" y="1939149"/>
            <a:ext cx="4951254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Identify students who are at the highest risk for reading or math difficulties.</a:t>
            </a:r>
            <a:endParaRPr/>
          </a:p>
        </p:txBody>
      </p:sp>
      <p:sp>
        <p:nvSpPr>
          <p:cNvPr id="605" name="Google Shape;605;p9"/>
          <p:cNvSpPr txBox="1"/>
          <p:nvPr/>
        </p:nvSpPr>
        <p:spPr>
          <a:xfrm>
            <a:off x="8103559" y="3176129"/>
            <a:ext cx="1840541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  <a:endParaRPr/>
          </a:p>
        </p:txBody>
      </p:sp>
      <p:sp>
        <p:nvSpPr>
          <p:cNvPr id="606" name="Google Shape;606;p9"/>
          <p:cNvSpPr txBox="1"/>
          <p:nvPr/>
        </p:nvSpPr>
        <p:spPr>
          <a:xfrm>
            <a:off x="988275" y="3866824"/>
            <a:ext cx="4805680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BOY: First 30 days of the Fall semester.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MOY: January-April.</a:t>
            </a:r>
            <a:endParaRPr/>
          </a:p>
        </p:txBody>
      </p:sp>
      <p:sp>
        <p:nvSpPr>
          <p:cNvPr id="607" name="Google Shape;607;p9"/>
          <p:cNvSpPr txBox="1"/>
          <p:nvPr/>
        </p:nvSpPr>
        <p:spPr>
          <a:xfrm>
            <a:off x="6332969" y="3801871"/>
            <a:ext cx="5246112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Immediate Tier II/Tier III intervention placement; baseline data for the Inquiry Cycle (Notice/Wonder).</a:t>
            </a:r>
            <a:endParaRPr/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9"/>
          <p:cNvSpPr txBox="1"/>
          <p:nvPr/>
        </p:nvSpPr>
        <p:spPr>
          <a:xfrm>
            <a:off x="5504973" y="5083301"/>
            <a:ext cx="117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D8FAE7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b="1"/>
          </a:p>
        </p:txBody>
      </p:sp>
      <p:sp>
        <p:nvSpPr>
          <p:cNvPr id="609" name="Google Shape;609;p9"/>
          <p:cNvSpPr txBox="1"/>
          <p:nvPr/>
        </p:nvSpPr>
        <p:spPr>
          <a:xfrm>
            <a:off x="730782" y="5701791"/>
            <a:ext cx="10717265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Targeted support for vulnerable early learners before achievement gaps widen.</a:t>
            </a:r>
            <a:endParaRPr/>
          </a:p>
        </p:txBody>
      </p:sp>
      <p:sp>
        <p:nvSpPr>
          <p:cNvPr id="610" name="Google Shape;610;p9"/>
          <p:cNvSpPr/>
          <p:nvPr/>
        </p:nvSpPr>
        <p:spPr>
          <a:xfrm>
            <a:off x="499685" y="83516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it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0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0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8" name="Google Shape;618;p10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9" name="Google Shape;619;p10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10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1" name="Google Shape;621;p10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2" name="Google Shape;622;p10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0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4" name="Google Shape;624;p10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5" name="Google Shape;625;p10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0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7" name="Google Shape;627;p10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8" name="Google Shape;628;p10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0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10"/>
          <p:cNvSpPr/>
          <p:nvPr/>
        </p:nvSpPr>
        <p:spPr>
          <a:xfrm>
            <a:off x="548640" y="1508760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10"/>
          <p:cNvSpPr/>
          <p:nvPr/>
        </p:nvSpPr>
        <p:spPr>
          <a:xfrm>
            <a:off x="548640" y="15087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10"/>
          <p:cNvSpPr/>
          <p:nvPr/>
        </p:nvSpPr>
        <p:spPr>
          <a:xfrm>
            <a:off x="54864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E7F2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0"/>
          <p:cNvSpPr/>
          <p:nvPr/>
        </p:nvSpPr>
        <p:spPr>
          <a:xfrm>
            <a:off x="82296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0"/>
          <p:cNvSpPr/>
          <p:nvPr/>
        </p:nvSpPr>
        <p:spPr>
          <a:xfrm>
            <a:off x="822960" y="3246120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0"/>
          <p:cNvSpPr/>
          <p:nvPr/>
        </p:nvSpPr>
        <p:spPr>
          <a:xfrm>
            <a:off x="82296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0"/>
          <p:cNvSpPr/>
          <p:nvPr/>
        </p:nvSpPr>
        <p:spPr>
          <a:xfrm>
            <a:off x="123444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Identify students for immediate Tier II/III grouping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0"/>
          <p:cNvSpPr/>
          <p:nvPr/>
        </p:nvSpPr>
        <p:spPr>
          <a:xfrm>
            <a:off x="822960" y="3904488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0"/>
          <p:cNvSpPr/>
          <p:nvPr/>
        </p:nvSpPr>
        <p:spPr>
          <a:xfrm>
            <a:off x="82296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0"/>
          <p:cNvSpPr/>
          <p:nvPr/>
        </p:nvSpPr>
        <p:spPr>
          <a:xfrm>
            <a:off x="123444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Set a baseline to progress-monitor all year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0"/>
          <p:cNvSpPr/>
          <p:nvPr/>
        </p:nvSpPr>
        <p:spPr>
          <a:xfrm>
            <a:off x="822960" y="4562856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"/>
          <p:cNvSpPr/>
          <p:nvPr/>
        </p:nvSpPr>
        <p:spPr>
          <a:xfrm>
            <a:off x="82296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0"/>
          <p:cNvSpPr/>
          <p:nvPr/>
        </p:nvSpPr>
        <p:spPr>
          <a:xfrm>
            <a:off x="123444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Start building-wide Notice/Wonder conversations early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10"/>
          <p:cNvSpPr/>
          <p:nvPr/>
        </p:nvSpPr>
        <p:spPr>
          <a:xfrm>
            <a:off x="612648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FBEA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0"/>
          <p:cNvSpPr/>
          <p:nvPr/>
        </p:nvSpPr>
        <p:spPr>
          <a:xfrm>
            <a:off x="640080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NOT 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0"/>
          <p:cNvSpPr/>
          <p:nvPr/>
        </p:nvSpPr>
        <p:spPr>
          <a:xfrm>
            <a:off x="6400800" y="3246120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0"/>
          <p:cNvSpPr/>
          <p:nvPr/>
        </p:nvSpPr>
        <p:spPr>
          <a:xfrm>
            <a:off x="640080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0"/>
          <p:cNvSpPr/>
          <p:nvPr/>
        </p:nvSpPr>
        <p:spPr>
          <a:xfrm>
            <a:off x="681228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Use as the sole data point for a formal SPED referral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0"/>
          <p:cNvSpPr/>
          <p:nvPr/>
        </p:nvSpPr>
        <p:spPr>
          <a:xfrm>
            <a:off x="6400800" y="3904488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0"/>
          <p:cNvSpPr/>
          <p:nvPr/>
        </p:nvSpPr>
        <p:spPr>
          <a:xfrm>
            <a:off x="640080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0"/>
          <p:cNvSpPr/>
          <p:nvPr/>
        </p:nvSpPr>
        <p:spPr>
          <a:xfrm>
            <a:off x="681228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Compare results across schools or districts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0"/>
          <p:cNvSpPr/>
          <p:nvPr/>
        </p:nvSpPr>
        <p:spPr>
          <a:xfrm>
            <a:off x="6400800" y="4562856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0"/>
          <p:cNvSpPr/>
          <p:nvPr/>
        </p:nvSpPr>
        <p:spPr>
          <a:xfrm>
            <a:off x="640080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0"/>
          <p:cNvSpPr/>
          <p:nvPr/>
        </p:nvSpPr>
        <p:spPr>
          <a:xfrm>
            <a:off x="681228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Treat a single screener as a permanent label for a child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0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0"/>
          <p:cNvSpPr txBox="1"/>
          <p:nvPr/>
        </p:nvSpPr>
        <p:spPr>
          <a:xfrm>
            <a:off x="-170784" y="786287"/>
            <a:ext cx="57030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1: K-3 Screeners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1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1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3" name="Google Shape;663;p11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4" name="Google Shape;664;p11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1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6" name="Google Shape;666;p11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7" name="Google Shape;667;p11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1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9" name="Google Shape;669;p11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0" name="Google Shape;670;p11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11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2" name="Google Shape;672;p11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3" name="Google Shape;673;p11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11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"/>
          <p:cNvSpPr/>
          <p:nvPr/>
        </p:nvSpPr>
        <p:spPr>
          <a:xfrm>
            <a:off x="2776318" y="86868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Table Talk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"/>
          <p:cNvSpPr/>
          <p:nvPr/>
        </p:nvSpPr>
        <p:spPr>
          <a:xfrm>
            <a:off x="548640" y="1554480"/>
            <a:ext cx="10789920" cy="1234440"/>
          </a:xfrm>
          <a:prstGeom prst="roundRect">
            <a:avLst>
              <a:gd fmla="val 740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1"/>
          <p:cNvSpPr/>
          <p:nvPr/>
        </p:nvSpPr>
        <p:spPr>
          <a:xfrm>
            <a:off x="822960" y="169164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THE SCENARIO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1"/>
          <p:cNvSpPr/>
          <p:nvPr/>
        </p:nvSpPr>
        <p:spPr>
          <a:xfrm>
            <a:off x="822960" y="1965960"/>
            <a:ext cx="102412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BOY K-2 literacy screener shows 48% of your kindergarten cohort scoring “Potential Risk" on letter naming — more than double last year's rate at this window.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1"/>
          <p:cNvSpPr/>
          <p:nvPr/>
        </p:nvSpPr>
        <p:spPr>
          <a:xfrm>
            <a:off x="548640" y="3063240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1"/>
          <p:cNvSpPr/>
          <p:nvPr/>
        </p:nvSpPr>
        <p:spPr>
          <a:xfrm>
            <a:off x="777240" y="3406140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A9D6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1"/>
          <p:cNvSpPr/>
          <p:nvPr/>
        </p:nvSpPr>
        <p:spPr>
          <a:xfrm>
            <a:off x="777240" y="340614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1"/>
          <p:cNvSpPr/>
          <p:nvPr/>
        </p:nvSpPr>
        <p:spPr>
          <a:xfrm>
            <a:off x="2377440" y="3172968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pattern jumps out, and what would you want to double-check before reacting?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1"/>
          <p:cNvSpPr/>
          <p:nvPr/>
        </p:nvSpPr>
        <p:spPr>
          <a:xfrm>
            <a:off x="548640" y="4224528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1"/>
          <p:cNvSpPr/>
          <p:nvPr/>
        </p:nvSpPr>
        <p:spPr>
          <a:xfrm>
            <a:off x="777240" y="4567428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1"/>
          <p:cNvSpPr/>
          <p:nvPr/>
        </p:nvSpPr>
        <p:spPr>
          <a:xfrm>
            <a:off x="777240" y="4567428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WONDER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1"/>
          <p:cNvSpPr/>
          <p:nvPr/>
        </p:nvSpPr>
        <p:spPr>
          <a:xfrm>
            <a:off x="2377440" y="4334256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5 Whys protocol. Can you determine a likely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1"/>
          <p:cNvSpPr/>
          <p:nvPr/>
        </p:nvSpPr>
        <p:spPr>
          <a:xfrm>
            <a:off x="548640" y="5385816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1"/>
          <p:cNvSpPr/>
          <p:nvPr/>
        </p:nvSpPr>
        <p:spPr>
          <a:xfrm>
            <a:off x="777240" y="5728716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1"/>
          <p:cNvSpPr/>
          <p:nvPr/>
        </p:nvSpPr>
        <p:spPr>
          <a:xfrm>
            <a:off x="777240" y="5728716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1"/>
          <p:cNvSpPr/>
          <p:nvPr/>
        </p:nvSpPr>
        <p:spPr>
          <a:xfrm>
            <a:off x="2377440" y="5495544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is the one thing you do in the first two weeks of school or even to prepare for next year?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1"/>
          <p:cNvSpPr/>
          <p:nvPr/>
        </p:nvSpPr>
        <p:spPr>
          <a:xfrm>
            <a:off x="548640" y="6492240"/>
            <a:ext cx="10789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8FA0C7"/>
                </a:solidFill>
                <a:latin typeface="Calibri"/>
                <a:ea typeface="Calibri"/>
                <a:cs typeface="Calibri"/>
                <a:sym typeface="Calibri"/>
              </a:rPr>
              <a:t>2 minutes at your table  ·  be ready to share one Action out loud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1"/>
          <p:cNvSpPr txBox="1"/>
          <p:nvPr/>
        </p:nvSpPr>
        <p:spPr>
          <a:xfrm>
            <a:off x="-199742" y="365657"/>
            <a:ext cx="57030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Milestone 1: K-3 Screeners</a:t>
            </a:r>
            <a:endParaRPr/>
          </a:p>
        </p:txBody>
      </p:sp>
      <p:sp>
        <p:nvSpPr>
          <p:cNvPr id="693" name="Google Shape;693;p11"/>
          <p:cNvSpPr/>
          <p:nvPr/>
        </p:nvSpPr>
        <p:spPr>
          <a:xfrm>
            <a:off x="548640" y="960120"/>
            <a:ext cx="2227678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it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2"/>
          <p:cNvSpPr/>
          <p:nvPr/>
        </p:nvSpPr>
        <p:spPr>
          <a:xfrm>
            <a:off x="0" y="28569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2"/>
          <p:cNvSpPr txBox="1"/>
          <p:nvPr/>
        </p:nvSpPr>
        <p:spPr>
          <a:xfrm>
            <a:off x="339893" y="237159"/>
            <a:ext cx="7324223" cy="503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2: School Ratings and VAM</a:t>
            </a:r>
            <a:endParaRPr/>
          </a:p>
        </p:txBody>
      </p:sp>
      <p:sp>
        <p:nvSpPr>
          <p:cNvPr id="700" name="Google Shape;700;p12"/>
          <p:cNvSpPr txBox="1"/>
          <p:nvPr/>
        </p:nvSpPr>
        <p:spPr>
          <a:xfrm>
            <a:off x="2875696" y="1243632"/>
            <a:ext cx="94160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/>
          </a:p>
        </p:txBody>
      </p:sp>
      <p:sp>
        <p:nvSpPr>
          <p:cNvPr id="701" name="Google Shape;701;p12"/>
          <p:cNvSpPr txBox="1"/>
          <p:nvPr/>
        </p:nvSpPr>
        <p:spPr>
          <a:xfrm>
            <a:off x="730782" y="1903274"/>
            <a:ext cx="5222861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Official A-F school ratings and Value-Added Growth (VAM) data via LEA Insights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2"/>
          <p:cNvSpPr txBox="1"/>
          <p:nvPr/>
        </p:nvSpPr>
        <p:spPr>
          <a:xfrm>
            <a:off x="2877125" y="3176129"/>
            <a:ext cx="930870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endParaRPr/>
          </a:p>
        </p:txBody>
      </p:sp>
      <p:sp>
        <p:nvSpPr>
          <p:cNvPr id="703" name="Google Shape;703;p12"/>
          <p:cNvSpPr txBox="1"/>
          <p:nvPr/>
        </p:nvSpPr>
        <p:spPr>
          <a:xfrm>
            <a:off x="9226503" y="741560"/>
            <a:ext cx="1311093" cy="281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33" u="none" cap="none" strike="noStrike">
                <a:solidFill>
                  <a:srgbClr val="272727"/>
                </a:solidFill>
                <a:latin typeface="Calibri"/>
                <a:ea typeface="Calibri"/>
                <a:cs typeface="Calibri"/>
                <a:sym typeface="Calibri"/>
              </a:rPr>
              <a:t>September</a:t>
            </a:r>
            <a:endParaRPr/>
          </a:p>
        </p:txBody>
      </p:sp>
      <p:sp>
        <p:nvSpPr>
          <p:cNvPr id="704" name="Google Shape;704;p12"/>
          <p:cNvSpPr txBox="1"/>
          <p:nvPr/>
        </p:nvSpPr>
        <p:spPr>
          <a:xfrm>
            <a:off x="8374698" y="1243632"/>
            <a:ext cx="138892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705" name="Google Shape;705;p12"/>
          <p:cNvSpPr txBox="1"/>
          <p:nvPr/>
        </p:nvSpPr>
        <p:spPr>
          <a:xfrm>
            <a:off x="6436260" y="1939149"/>
            <a:ext cx="4984391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Provide public accountability and measure longitudinal cohort growth.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2"/>
          <p:cNvSpPr txBox="1"/>
          <p:nvPr/>
        </p:nvSpPr>
        <p:spPr>
          <a:xfrm>
            <a:off x="8103559" y="3176129"/>
            <a:ext cx="1708194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  <a:endParaRPr/>
          </a:p>
        </p:txBody>
      </p:sp>
      <p:sp>
        <p:nvSpPr>
          <p:cNvPr id="707" name="Google Shape;707;p12"/>
          <p:cNvSpPr txBox="1"/>
          <p:nvPr/>
        </p:nvSpPr>
        <p:spPr>
          <a:xfrm>
            <a:off x="988275" y="3866824"/>
            <a:ext cx="4702688" cy="3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September/October</a:t>
            </a:r>
            <a:endParaRPr/>
          </a:p>
        </p:txBody>
      </p:sp>
      <p:sp>
        <p:nvSpPr>
          <p:cNvPr id="708" name="Google Shape;708;p12"/>
          <p:cNvSpPr txBox="1"/>
          <p:nvPr/>
        </p:nvSpPr>
        <p:spPr>
          <a:xfrm>
            <a:off x="6244400" y="3635875"/>
            <a:ext cx="5558700" cy="15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Analyze district, building, or classroom level trends; a data point for placement, targeted professional development, resource allocation.</a:t>
            </a:r>
            <a:endParaRPr sz="13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2"/>
          <p:cNvSpPr txBox="1"/>
          <p:nvPr/>
        </p:nvSpPr>
        <p:spPr>
          <a:xfrm>
            <a:off x="5329989" y="5083301"/>
            <a:ext cx="1240089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D8FAE7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710" name="Google Shape;710;p12"/>
          <p:cNvSpPr txBox="1"/>
          <p:nvPr/>
        </p:nvSpPr>
        <p:spPr>
          <a:xfrm>
            <a:off x="1433771" y="5517641"/>
            <a:ext cx="9303760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Broad structural adjustments to school improvement plans based on validated growth metrics.</a:t>
            </a:r>
            <a:endParaRPr/>
          </a:p>
        </p:txBody>
      </p:sp>
      <p:sp>
        <p:nvSpPr>
          <p:cNvPr id="711" name="Google Shape;711;p12"/>
          <p:cNvSpPr/>
          <p:nvPr/>
        </p:nvSpPr>
        <p:spPr>
          <a:xfrm>
            <a:off x="9523943" y="398642"/>
            <a:ext cx="1311093" cy="345491"/>
          </a:xfrm>
          <a:custGeom>
            <a:rect b="b" l="l" r="r" t="t"/>
            <a:pathLst>
              <a:path extrusionOk="0" h="518236" w="1966639">
                <a:moveTo>
                  <a:pt x="0" y="0"/>
                </a:moveTo>
                <a:lnTo>
                  <a:pt x="1966639" y="0"/>
                </a:lnTo>
                <a:lnTo>
                  <a:pt x="1966639" y="518236"/>
                </a:lnTo>
                <a:lnTo>
                  <a:pt x="0" y="518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761582" l="-720258" r="-109455" t="-1077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12"/>
          <p:cNvSpPr/>
          <p:nvPr/>
        </p:nvSpPr>
        <p:spPr>
          <a:xfrm>
            <a:off x="499685" y="80359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it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3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3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0" name="Google Shape;720;p13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1" name="Google Shape;721;p13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3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3" name="Google Shape;723;p13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4" name="Google Shape;724;p13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3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6" name="Google Shape;726;p13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7" name="Google Shape;727;p13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3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9" name="Google Shape;729;p13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0" name="Google Shape;730;p13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3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3"/>
          <p:cNvSpPr/>
          <p:nvPr/>
        </p:nvSpPr>
        <p:spPr>
          <a:xfrm>
            <a:off x="548640" y="1508760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3"/>
          <p:cNvSpPr/>
          <p:nvPr/>
        </p:nvSpPr>
        <p:spPr>
          <a:xfrm>
            <a:off x="548640" y="15087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3"/>
          <p:cNvSpPr/>
          <p:nvPr/>
        </p:nvSpPr>
        <p:spPr>
          <a:xfrm>
            <a:off x="54864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E7F2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3"/>
          <p:cNvSpPr/>
          <p:nvPr/>
        </p:nvSpPr>
        <p:spPr>
          <a:xfrm>
            <a:off x="82296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3"/>
          <p:cNvSpPr/>
          <p:nvPr/>
        </p:nvSpPr>
        <p:spPr>
          <a:xfrm>
            <a:off x="822960" y="3246120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3"/>
          <p:cNvSpPr/>
          <p:nvPr/>
        </p:nvSpPr>
        <p:spPr>
          <a:xfrm>
            <a:off x="82296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3"/>
          <p:cNvSpPr/>
          <p:nvPr/>
        </p:nvSpPr>
        <p:spPr>
          <a:xfrm>
            <a:off x="123444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Read growth and achievement as two separate stories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13"/>
          <p:cNvSpPr/>
          <p:nvPr/>
        </p:nvSpPr>
        <p:spPr>
          <a:xfrm>
            <a:off x="822960" y="3904488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3"/>
          <p:cNvSpPr/>
          <p:nvPr/>
        </p:nvSpPr>
        <p:spPr>
          <a:xfrm>
            <a:off x="82296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13"/>
          <p:cNvSpPr/>
          <p:nvPr/>
        </p:nvSpPr>
        <p:spPr>
          <a:xfrm>
            <a:off x="123444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Spot grade/subject teams for targeted professional learning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13"/>
          <p:cNvSpPr/>
          <p:nvPr/>
        </p:nvSpPr>
        <p:spPr>
          <a:xfrm>
            <a:off x="822960" y="4562856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3"/>
          <p:cNvSpPr/>
          <p:nvPr/>
        </p:nvSpPr>
        <p:spPr>
          <a:xfrm>
            <a:off x="82296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13"/>
          <p:cNvSpPr/>
          <p:nvPr/>
        </p:nvSpPr>
        <p:spPr>
          <a:xfrm>
            <a:off x="123444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Use multi-year VAM trends to see systemic patterns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13"/>
          <p:cNvSpPr/>
          <p:nvPr/>
        </p:nvSpPr>
        <p:spPr>
          <a:xfrm>
            <a:off x="612648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FBEA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3"/>
          <p:cNvSpPr/>
          <p:nvPr/>
        </p:nvSpPr>
        <p:spPr>
          <a:xfrm>
            <a:off x="640080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NOT 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3"/>
          <p:cNvSpPr/>
          <p:nvPr/>
        </p:nvSpPr>
        <p:spPr>
          <a:xfrm>
            <a:off x="6400800" y="3246120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13"/>
          <p:cNvSpPr/>
          <p:nvPr/>
        </p:nvSpPr>
        <p:spPr>
          <a:xfrm>
            <a:off x="640080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13"/>
          <p:cNvSpPr/>
          <p:nvPr/>
        </p:nvSpPr>
        <p:spPr>
          <a:xfrm>
            <a:off x="681228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Judge one teacher's effectiveness off a single year of VAM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13"/>
          <p:cNvSpPr/>
          <p:nvPr/>
        </p:nvSpPr>
        <p:spPr>
          <a:xfrm>
            <a:off x="6400800" y="3904488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13"/>
          <p:cNvSpPr/>
          <p:nvPr/>
        </p:nvSpPr>
        <p:spPr>
          <a:xfrm>
            <a:off x="640080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13"/>
          <p:cNvSpPr/>
          <p:nvPr/>
        </p:nvSpPr>
        <p:spPr>
          <a:xfrm>
            <a:off x="681228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Assume a low letter grade means low growth (or the reverse)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3"/>
          <p:cNvSpPr/>
          <p:nvPr/>
        </p:nvSpPr>
        <p:spPr>
          <a:xfrm>
            <a:off x="6400800" y="4562856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3"/>
          <p:cNvSpPr/>
          <p:nvPr/>
        </p:nvSpPr>
        <p:spPr>
          <a:xfrm>
            <a:off x="640080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3"/>
          <p:cNvSpPr/>
          <p:nvPr/>
        </p:nvSpPr>
        <p:spPr>
          <a:xfrm>
            <a:off x="681228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Over-read small-n subgroups — small samples swing widely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3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3"/>
          <p:cNvSpPr txBox="1"/>
          <p:nvPr/>
        </p:nvSpPr>
        <p:spPr>
          <a:xfrm>
            <a:off x="-137028" y="863116"/>
            <a:ext cx="73242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2: School Ratings and VAM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4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4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5" name="Google Shape;765;p14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6" name="Google Shape;766;p14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14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8" name="Google Shape;768;p14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9" name="Google Shape;769;p14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4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1" name="Google Shape;771;p14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2" name="Google Shape;772;p14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4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4" name="Google Shape;774;p14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5" name="Google Shape;775;p14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4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4"/>
          <p:cNvSpPr/>
          <p:nvPr/>
        </p:nvSpPr>
        <p:spPr>
          <a:xfrm>
            <a:off x="2944368" y="1030381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— Table Talk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4"/>
          <p:cNvSpPr/>
          <p:nvPr/>
        </p:nvSpPr>
        <p:spPr>
          <a:xfrm>
            <a:off x="548640" y="1554480"/>
            <a:ext cx="10789920" cy="1234440"/>
          </a:xfrm>
          <a:prstGeom prst="roundRect">
            <a:avLst>
              <a:gd fmla="val 740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4"/>
          <p:cNvSpPr/>
          <p:nvPr/>
        </p:nvSpPr>
        <p:spPr>
          <a:xfrm>
            <a:off x="822960" y="169164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THE SCENARIO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4"/>
          <p:cNvSpPr/>
          <p:nvPr/>
        </p:nvSpPr>
        <p:spPr>
          <a:xfrm>
            <a:off x="822960" y="1965960"/>
            <a:ext cx="102412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school earned a "C" rating this year — achievement is in the bottom 20% in the state, but the VAM data shows students are meeting growth expectations.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4"/>
          <p:cNvSpPr/>
          <p:nvPr/>
        </p:nvSpPr>
        <p:spPr>
          <a:xfrm>
            <a:off x="548640" y="3063240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4"/>
          <p:cNvSpPr/>
          <p:nvPr/>
        </p:nvSpPr>
        <p:spPr>
          <a:xfrm>
            <a:off x="777240" y="3406140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A9D6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"/>
          <p:cNvSpPr/>
          <p:nvPr/>
        </p:nvSpPr>
        <p:spPr>
          <a:xfrm>
            <a:off x="777240" y="340614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"/>
          <p:cNvSpPr/>
          <p:nvPr/>
        </p:nvSpPr>
        <p:spPr>
          <a:xfrm>
            <a:off x="2377440" y="3172968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Two data points seem to conflict. What does each one actually measure?</a:t>
            </a: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Why might achievement and growth tell different stories for the same grade band? 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4"/>
          <p:cNvSpPr/>
          <p:nvPr/>
        </p:nvSpPr>
        <p:spPr>
          <a:xfrm>
            <a:off x="554539" y="4224528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4"/>
          <p:cNvSpPr/>
          <p:nvPr/>
        </p:nvSpPr>
        <p:spPr>
          <a:xfrm>
            <a:off x="777240" y="4567428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4"/>
          <p:cNvSpPr/>
          <p:nvPr/>
        </p:nvSpPr>
        <p:spPr>
          <a:xfrm>
            <a:off x="777240" y="4567428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WONDER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14"/>
          <p:cNvSpPr/>
          <p:nvPr/>
        </p:nvSpPr>
        <p:spPr>
          <a:xfrm>
            <a:off x="2377440" y="4334256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5 Whys protocol. Can you determine a likely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14"/>
          <p:cNvSpPr/>
          <p:nvPr/>
        </p:nvSpPr>
        <p:spPr>
          <a:xfrm>
            <a:off x="548640" y="5385816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4"/>
          <p:cNvSpPr/>
          <p:nvPr/>
        </p:nvSpPr>
        <p:spPr>
          <a:xfrm>
            <a:off x="777240" y="5728716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4"/>
          <p:cNvSpPr/>
          <p:nvPr/>
        </p:nvSpPr>
        <p:spPr>
          <a:xfrm>
            <a:off x="777240" y="5728716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"/>
          <p:cNvSpPr/>
          <p:nvPr/>
        </p:nvSpPr>
        <p:spPr>
          <a:xfrm>
            <a:off x="2377440" y="5495544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might you plan for summer PD or back to school to begin to address the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"/>
          <p:cNvSpPr/>
          <p:nvPr/>
        </p:nvSpPr>
        <p:spPr>
          <a:xfrm>
            <a:off x="548640" y="6492240"/>
            <a:ext cx="10789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8FA0C7"/>
                </a:solidFill>
                <a:latin typeface="Calibri"/>
                <a:ea typeface="Calibri"/>
                <a:cs typeface="Calibri"/>
                <a:sym typeface="Calibri"/>
              </a:rPr>
              <a:t>2 minutes at your table  ·  be ready to share one Action out loud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"/>
          <p:cNvSpPr/>
          <p:nvPr/>
        </p:nvSpPr>
        <p:spPr>
          <a:xfrm>
            <a:off x="566928" y="1114174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it</a:t>
            </a:r>
            <a:endParaRPr/>
          </a:p>
        </p:txBody>
      </p:sp>
      <p:sp>
        <p:nvSpPr>
          <p:cNvPr id="795" name="Google Shape;795;p14"/>
          <p:cNvSpPr txBox="1"/>
          <p:nvPr/>
        </p:nvSpPr>
        <p:spPr>
          <a:xfrm>
            <a:off x="114421" y="590576"/>
            <a:ext cx="7324223" cy="503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33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Milestone 2: School Ratings and VAM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"/>
          <p:cNvSpPr/>
          <p:nvPr/>
        </p:nvSpPr>
        <p:spPr>
          <a:xfrm>
            <a:off x="0" y="28569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15"/>
          <p:cNvSpPr/>
          <p:nvPr/>
        </p:nvSpPr>
        <p:spPr>
          <a:xfrm>
            <a:off x="9523943" y="398642"/>
            <a:ext cx="1311093" cy="345491"/>
          </a:xfrm>
          <a:custGeom>
            <a:rect b="b" l="l" r="r" t="t"/>
            <a:pathLst>
              <a:path extrusionOk="0" h="518236" w="1966639">
                <a:moveTo>
                  <a:pt x="0" y="0"/>
                </a:moveTo>
                <a:lnTo>
                  <a:pt x="1966639" y="0"/>
                </a:lnTo>
                <a:lnTo>
                  <a:pt x="1966639" y="518236"/>
                </a:lnTo>
                <a:lnTo>
                  <a:pt x="0" y="518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761582" l="-720258" r="-109455" t="-1077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2" name="Google Shape;802;p15"/>
          <p:cNvGrpSpPr/>
          <p:nvPr/>
        </p:nvGrpSpPr>
        <p:grpSpPr>
          <a:xfrm>
            <a:off x="10563458" y="432401"/>
            <a:ext cx="271577" cy="281125"/>
            <a:chOff x="0" y="-28575"/>
            <a:chExt cx="812800" cy="841375"/>
          </a:xfrm>
        </p:grpSpPr>
        <p:sp>
          <p:nvSpPr>
            <p:cNvPr id="803" name="Google Shape;80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4FFD4"/>
            </a:solidFill>
            <a:ln cap="sq" cmpd="sng" w="66675">
              <a:solidFill>
                <a:srgbClr val="3CC027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5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9493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5" name="Google Shape;805;p15"/>
          <p:cNvSpPr txBox="1"/>
          <p:nvPr/>
        </p:nvSpPr>
        <p:spPr>
          <a:xfrm>
            <a:off x="-208911" y="300572"/>
            <a:ext cx="69288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3: Interim Checkpoints</a:t>
            </a:r>
            <a:endParaRPr/>
          </a:p>
        </p:txBody>
      </p:sp>
      <p:sp>
        <p:nvSpPr>
          <p:cNvPr id="806" name="Google Shape;806;p15"/>
          <p:cNvSpPr txBox="1"/>
          <p:nvPr/>
        </p:nvSpPr>
        <p:spPr>
          <a:xfrm>
            <a:off x="2875696" y="1243632"/>
            <a:ext cx="837706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/>
          </a:p>
        </p:txBody>
      </p:sp>
      <p:sp>
        <p:nvSpPr>
          <p:cNvPr id="807" name="Google Shape;807;p15"/>
          <p:cNvSpPr txBox="1"/>
          <p:nvPr/>
        </p:nvSpPr>
        <p:spPr>
          <a:xfrm>
            <a:off x="730782" y="1789856"/>
            <a:ext cx="52230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Grade-level standards check-points for Grades K-2, 3-10 and EOC (ELA, Math, Science).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5"/>
          <p:cNvSpPr txBox="1"/>
          <p:nvPr/>
        </p:nvSpPr>
        <p:spPr>
          <a:xfrm>
            <a:off x="2877125" y="3176129"/>
            <a:ext cx="756814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endParaRPr/>
          </a:p>
        </p:txBody>
      </p:sp>
      <p:sp>
        <p:nvSpPr>
          <p:cNvPr id="809" name="Google Shape;809;p15"/>
          <p:cNvSpPr txBox="1"/>
          <p:nvPr/>
        </p:nvSpPr>
        <p:spPr>
          <a:xfrm>
            <a:off x="9704182" y="741560"/>
            <a:ext cx="942234" cy="281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33" u="none" cap="none" strike="noStrike">
                <a:solidFill>
                  <a:srgbClr val="272727"/>
                </a:solidFill>
                <a:latin typeface="Calibri"/>
                <a:ea typeface="Calibri"/>
                <a:cs typeface="Calibri"/>
                <a:sym typeface="Calibri"/>
              </a:rPr>
              <a:t>fall/winter</a:t>
            </a:r>
            <a:endParaRPr/>
          </a:p>
        </p:txBody>
      </p:sp>
      <p:sp>
        <p:nvSpPr>
          <p:cNvPr id="810" name="Google Shape;810;p15"/>
          <p:cNvSpPr txBox="1"/>
          <p:nvPr/>
        </p:nvSpPr>
        <p:spPr>
          <a:xfrm>
            <a:off x="8374698" y="1243632"/>
            <a:ext cx="1329483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811" name="Google Shape;811;p15"/>
          <p:cNvSpPr txBox="1"/>
          <p:nvPr/>
        </p:nvSpPr>
        <p:spPr>
          <a:xfrm>
            <a:off x="6324911" y="1747825"/>
            <a:ext cx="5171400" cy="19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 systems check to monitor progress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toward grade-level expectations; evaluate pacing, rigor, and curriculum </a:t>
            </a: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fidelity.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5"/>
          <p:cNvSpPr txBox="1"/>
          <p:nvPr/>
        </p:nvSpPr>
        <p:spPr>
          <a:xfrm>
            <a:off x="8103559" y="3176129"/>
            <a:ext cx="1779681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  <a:endParaRPr/>
          </a:p>
        </p:txBody>
      </p:sp>
      <p:sp>
        <p:nvSpPr>
          <p:cNvPr id="813" name="Google Shape;813;p15"/>
          <p:cNvSpPr txBox="1"/>
          <p:nvPr/>
        </p:nvSpPr>
        <p:spPr>
          <a:xfrm>
            <a:off x="988275" y="3866824"/>
            <a:ext cx="4702688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Interim I- August-November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Interim II-December-March</a:t>
            </a:r>
            <a:endParaRPr/>
          </a:p>
        </p:txBody>
      </p:sp>
      <p:sp>
        <p:nvSpPr>
          <p:cNvPr id="814" name="Google Shape;814;p15"/>
          <p:cNvSpPr txBox="1"/>
          <p:nvPr/>
        </p:nvSpPr>
        <p:spPr>
          <a:xfrm>
            <a:off x="6249301" y="3635870"/>
            <a:ext cx="5358300" cy="19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 Identify need for</a:t>
            </a:r>
            <a:r>
              <a:rPr lang="en-US"/>
              <a:t> </a:t>
            </a: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acceleration or intervention mid-flight. Adjust instructional pacing, models, content.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5"/>
          <p:cNvSpPr txBox="1"/>
          <p:nvPr/>
        </p:nvSpPr>
        <p:spPr>
          <a:xfrm>
            <a:off x="5510987" y="5083301"/>
            <a:ext cx="1190602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D8FAE7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816" name="Google Shape;816;p15"/>
          <p:cNvSpPr txBox="1"/>
          <p:nvPr/>
        </p:nvSpPr>
        <p:spPr>
          <a:xfrm>
            <a:off x="1433771" y="5568010"/>
            <a:ext cx="93039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Real-time course correction to maximize student </a:t>
            </a:r>
            <a:r>
              <a:rPr lang="en-US" sz="2400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achievement</a:t>
            </a: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 before the spring summative assessment.</a:t>
            </a:r>
            <a:endParaRPr/>
          </a:p>
        </p:txBody>
      </p:sp>
      <p:grpSp>
        <p:nvGrpSpPr>
          <p:cNvPr id="817" name="Google Shape;817;p15"/>
          <p:cNvGrpSpPr/>
          <p:nvPr/>
        </p:nvGrpSpPr>
        <p:grpSpPr>
          <a:xfrm>
            <a:off x="9542993" y="426051"/>
            <a:ext cx="271577" cy="281125"/>
            <a:chOff x="0" y="-28575"/>
            <a:chExt cx="812800" cy="841375"/>
          </a:xfrm>
        </p:grpSpPr>
        <p:sp>
          <p:nvSpPr>
            <p:cNvPr id="818" name="Google Shape;818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4FFD4"/>
            </a:solidFill>
            <a:ln cap="sq" cmpd="sng" w="66675">
              <a:solidFill>
                <a:srgbClr val="3CC027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5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9493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15"/>
          <p:cNvSpPr/>
          <p:nvPr/>
        </p:nvSpPr>
        <p:spPr>
          <a:xfrm>
            <a:off x="499685" y="80359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it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6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16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8" name="Google Shape;828;p16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9" name="Google Shape;829;p16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6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1" name="Google Shape;831;p16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2" name="Google Shape;832;p16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6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4" name="Google Shape;834;p16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5" name="Google Shape;835;p16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6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7" name="Google Shape;837;p16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8" name="Google Shape;838;p16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6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6"/>
          <p:cNvSpPr/>
          <p:nvPr/>
        </p:nvSpPr>
        <p:spPr>
          <a:xfrm>
            <a:off x="548640" y="1508760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6"/>
          <p:cNvSpPr/>
          <p:nvPr/>
        </p:nvSpPr>
        <p:spPr>
          <a:xfrm>
            <a:off x="548640" y="15087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6"/>
          <p:cNvSpPr/>
          <p:nvPr/>
        </p:nvSpPr>
        <p:spPr>
          <a:xfrm>
            <a:off x="54864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E7F2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6"/>
          <p:cNvSpPr/>
          <p:nvPr/>
        </p:nvSpPr>
        <p:spPr>
          <a:xfrm>
            <a:off x="82296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6"/>
          <p:cNvSpPr/>
          <p:nvPr/>
        </p:nvSpPr>
        <p:spPr>
          <a:xfrm>
            <a:off x="822960" y="3246120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6"/>
          <p:cNvSpPr/>
          <p:nvPr/>
        </p:nvSpPr>
        <p:spPr>
          <a:xfrm>
            <a:off x="82296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6"/>
          <p:cNvSpPr/>
          <p:nvPr/>
        </p:nvSpPr>
        <p:spPr>
          <a:xfrm>
            <a:off x="123444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Check pacing-guide fidelity against actual standards taught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6"/>
          <p:cNvSpPr/>
          <p:nvPr/>
        </p:nvSpPr>
        <p:spPr>
          <a:xfrm>
            <a:off x="822960" y="3904488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6"/>
          <p:cNvSpPr/>
          <p:nvPr/>
        </p:nvSpPr>
        <p:spPr>
          <a:xfrm>
            <a:off x="82296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6"/>
          <p:cNvSpPr/>
          <p:nvPr/>
        </p:nvSpPr>
        <p:spPr>
          <a:xfrm>
            <a:off x="123444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Fuel data reflection conversations with a mid-year checkpoint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6"/>
          <p:cNvSpPr/>
          <p:nvPr/>
        </p:nvSpPr>
        <p:spPr>
          <a:xfrm>
            <a:off x="822960" y="4562856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6"/>
          <p:cNvSpPr/>
          <p:nvPr/>
        </p:nvSpPr>
        <p:spPr>
          <a:xfrm>
            <a:off x="82296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6"/>
          <p:cNvSpPr/>
          <p:nvPr/>
        </p:nvSpPr>
        <p:spPr>
          <a:xfrm>
            <a:off x="123444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Catch a reteach need while there's still time to act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6"/>
          <p:cNvSpPr/>
          <p:nvPr/>
        </p:nvSpPr>
        <p:spPr>
          <a:xfrm>
            <a:off x="612648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FBEA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6"/>
          <p:cNvSpPr/>
          <p:nvPr/>
        </p:nvSpPr>
        <p:spPr>
          <a:xfrm>
            <a:off x="640080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NOT 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6"/>
          <p:cNvSpPr/>
          <p:nvPr/>
        </p:nvSpPr>
        <p:spPr>
          <a:xfrm>
            <a:off x="6400800" y="3246120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6"/>
          <p:cNvSpPr/>
          <p:nvPr/>
        </p:nvSpPr>
        <p:spPr>
          <a:xfrm>
            <a:off x="640080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6"/>
          <p:cNvSpPr/>
          <p:nvPr/>
        </p:nvSpPr>
        <p:spPr>
          <a:xfrm>
            <a:off x="681228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Treat results as a final grade or high-stakes placement tool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6"/>
          <p:cNvSpPr/>
          <p:nvPr/>
        </p:nvSpPr>
        <p:spPr>
          <a:xfrm>
            <a:off x="6400800" y="3904488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6"/>
          <p:cNvSpPr/>
          <p:nvPr/>
        </p:nvSpPr>
        <p:spPr>
          <a:xfrm>
            <a:off x="640080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6"/>
          <p:cNvSpPr/>
          <p:nvPr/>
        </p:nvSpPr>
        <p:spPr>
          <a:xfrm>
            <a:off x="681228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Skip reviewing it because "it doesn't count"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6"/>
          <p:cNvSpPr/>
          <p:nvPr/>
        </p:nvSpPr>
        <p:spPr>
          <a:xfrm>
            <a:off x="6400800" y="4562856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6"/>
          <p:cNvSpPr/>
          <p:nvPr/>
        </p:nvSpPr>
        <p:spPr>
          <a:xfrm>
            <a:off x="640080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6"/>
          <p:cNvSpPr/>
          <p:nvPr/>
        </p:nvSpPr>
        <p:spPr>
          <a:xfrm>
            <a:off x="681228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Use it to predict summative scores with precision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6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6"/>
          <p:cNvSpPr txBox="1"/>
          <p:nvPr/>
        </p:nvSpPr>
        <p:spPr>
          <a:xfrm>
            <a:off x="-192154" y="899696"/>
            <a:ext cx="69288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3: Interim Checkpoints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7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7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3" name="Google Shape;873;p17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4" name="Google Shape;874;p17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7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6" name="Google Shape;876;p17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7" name="Google Shape;877;p17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7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9" name="Google Shape;879;p17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0" name="Google Shape;880;p17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7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2" name="Google Shape;882;p17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3" name="Google Shape;883;p17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7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17"/>
          <p:cNvSpPr/>
          <p:nvPr/>
        </p:nvSpPr>
        <p:spPr>
          <a:xfrm>
            <a:off x="3017520" y="923605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— Table Talk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7"/>
          <p:cNvSpPr/>
          <p:nvPr/>
        </p:nvSpPr>
        <p:spPr>
          <a:xfrm>
            <a:off x="548640" y="1554480"/>
            <a:ext cx="10789920" cy="1234440"/>
          </a:xfrm>
          <a:prstGeom prst="roundRect">
            <a:avLst>
              <a:gd fmla="val 740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7"/>
          <p:cNvSpPr/>
          <p:nvPr/>
        </p:nvSpPr>
        <p:spPr>
          <a:xfrm>
            <a:off x="822960" y="169164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THE SCENARIO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17"/>
          <p:cNvSpPr/>
          <p:nvPr/>
        </p:nvSpPr>
        <p:spPr>
          <a:xfrm>
            <a:off x="822960" y="1965960"/>
            <a:ext cx="102412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Fall ATLAS interim shows 7th-grade reading proficiency down 10 percent from where last year's 7th-grade cohort landed at the same checkpoint.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7"/>
          <p:cNvSpPr/>
          <p:nvPr/>
        </p:nvSpPr>
        <p:spPr>
          <a:xfrm>
            <a:off x="548640" y="3063240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7"/>
          <p:cNvSpPr/>
          <p:nvPr/>
        </p:nvSpPr>
        <p:spPr>
          <a:xfrm>
            <a:off x="777240" y="3406140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A9D6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17"/>
          <p:cNvSpPr/>
          <p:nvPr/>
        </p:nvSpPr>
        <p:spPr>
          <a:xfrm>
            <a:off x="777240" y="340614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7"/>
          <p:cNvSpPr/>
          <p:nvPr/>
        </p:nvSpPr>
        <p:spPr>
          <a:xfrm>
            <a:off x="2377440" y="3172968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 this one class, one standard, or building-wide? Pacing guide? New HQIM rollout? A staffing change? 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7"/>
          <p:cNvSpPr/>
          <p:nvPr/>
        </p:nvSpPr>
        <p:spPr>
          <a:xfrm>
            <a:off x="548640" y="4224528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7"/>
          <p:cNvSpPr/>
          <p:nvPr/>
        </p:nvSpPr>
        <p:spPr>
          <a:xfrm>
            <a:off x="777240" y="4567428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7"/>
          <p:cNvSpPr/>
          <p:nvPr/>
        </p:nvSpPr>
        <p:spPr>
          <a:xfrm>
            <a:off x="777240" y="4567428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WONDER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7"/>
          <p:cNvSpPr/>
          <p:nvPr/>
        </p:nvSpPr>
        <p:spPr>
          <a:xfrm>
            <a:off x="2377440" y="4455235"/>
            <a:ext cx="8778300" cy="83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5 Whys protocol. Can you determine a likely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17"/>
          <p:cNvSpPr/>
          <p:nvPr/>
        </p:nvSpPr>
        <p:spPr>
          <a:xfrm>
            <a:off x="548640" y="5385816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7"/>
          <p:cNvSpPr/>
          <p:nvPr/>
        </p:nvSpPr>
        <p:spPr>
          <a:xfrm>
            <a:off x="777240" y="5728716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7"/>
          <p:cNvSpPr/>
          <p:nvPr/>
        </p:nvSpPr>
        <p:spPr>
          <a:xfrm>
            <a:off x="777240" y="5728716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7"/>
          <p:cNvSpPr/>
          <p:nvPr/>
        </p:nvSpPr>
        <p:spPr>
          <a:xfrm>
            <a:off x="2377440" y="5495544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What's the pacing or PD adjustment you make before the Winter Interim?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7"/>
          <p:cNvSpPr/>
          <p:nvPr/>
        </p:nvSpPr>
        <p:spPr>
          <a:xfrm>
            <a:off x="548640" y="6492240"/>
            <a:ext cx="10789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8FA0C7"/>
                </a:solidFill>
                <a:latin typeface="Calibri"/>
                <a:ea typeface="Calibri"/>
                <a:cs typeface="Calibri"/>
                <a:sym typeface="Calibri"/>
              </a:rPr>
              <a:t>2 minutes at your table  ·  be ready to share one Action out loud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7"/>
          <p:cNvSpPr txBox="1"/>
          <p:nvPr/>
        </p:nvSpPr>
        <p:spPr>
          <a:xfrm>
            <a:off x="-222624" y="369472"/>
            <a:ext cx="69288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Milestone 3: Interim Checkpoints</a:t>
            </a:r>
            <a:endParaRPr/>
          </a:p>
        </p:txBody>
      </p:sp>
      <p:sp>
        <p:nvSpPr>
          <p:cNvPr id="903" name="Google Shape;903;p17"/>
          <p:cNvSpPr/>
          <p:nvPr/>
        </p:nvSpPr>
        <p:spPr>
          <a:xfrm>
            <a:off x="548640" y="1015045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it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8"/>
          <p:cNvSpPr/>
          <p:nvPr/>
        </p:nvSpPr>
        <p:spPr>
          <a:xfrm>
            <a:off x="0" y="-12700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18"/>
          <p:cNvSpPr txBox="1"/>
          <p:nvPr/>
        </p:nvSpPr>
        <p:spPr>
          <a:xfrm>
            <a:off x="-864367" y="257414"/>
            <a:ext cx="8894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4: Summative Assessments</a:t>
            </a:r>
            <a:endParaRPr/>
          </a:p>
        </p:txBody>
      </p:sp>
      <p:sp>
        <p:nvSpPr>
          <p:cNvPr id="910" name="Google Shape;910;p18"/>
          <p:cNvSpPr txBox="1"/>
          <p:nvPr/>
        </p:nvSpPr>
        <p:spPr>
          <a:xfrm>
            <a:off x="2875696" y="1243632"/>
            <a:ext cx="837706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/>
          </a:p>
        </p:txBody>
      </p:sp>
      <p:sp>
        <p:nvSpPr>
          <p:cNvPr id="911" name="Google Shape;911;p18"/>
          <p:cNvSpPr txBox="1"/>
          <p:nvPr/>
        </p:nvSpPr>
        <p:spPr>
          <a:xfrm>
            <a:off x="595334" y="1852474"/>
            <a:ext cx="5358309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Comprehensive end-of-year assessments aligned to Arkansas Academic Standards and Blueprints.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8"/>
          <p:cNvSpPr txBox="1"/>
          <p:nvPr/>
        </p:nvSpPr>
        <p:spPr>
          <a:xfrm>
            <a:off x="2877124" y="3176129"/>
            <a:ext cx="83627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endParaRPr/>
          </a:p>
        </p:txBody>
      </p:sp>
      <p:sp>
        <p:nvSpPr>
          <p:cNvPr id="913" name="Google Shape;913;p18"/>
          <p:cNvSpPr txBox="1"/>
          <p:nvPr/>
        </p:nvSpPr>
        <p:spPr>
          <a:xfrm>
            <a:off x="9593474" y="741560"/>
            <a:ext cx="1092093" cy="281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33" u="none" cap="none" strike="noStrike">
                <a:solidFill>
                  <a:srgbClr val="272727"/>
                </a:solidFill>
                <a:latin typeface="Calibri"/>
                <a:ea typeface="Calibri"/>
                <a:cs typeface="Calibri"/>
                <a:sym typeface="Calibri"/>
              </a:rPr>
              <a:t>April/May</a:t>
            </a:r>
            <a:endParaRPr/>
          </a:p>
        </p:txBody>
      </p:sp>
      <p:sp>
        <p:nvSpPr>
          <p:cNvPr id="914" name="Google Shape;914;p18"/>
          <p:cNvSpPr txBox="1"/>
          <p:nvPr/>
        </p:nvSpPr>
        <p:spPr>
          <a:xfrm>
            <a:off x="8374698" y="1243632"/>
            <a:ext cx="134551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915" name="Google Shape;915;p18"/>
          <p:cNvSpPr txBox="1"/>
          <p:nvPr/>
        </p:nvSpPr>
        <p:spPr>
          <a:xfrm>
            <a:off x="6249301" y="1703070"/>
            <a:ext cx="5276951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Measure progress toward grade-level standards and support state/federal accountability. The summative provides a “systems check”.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18"/>
          <p:cNvSpPr txBox="1"/>
          <p:nvPr/>
        </p:nvSpPr>
        <p:spPr>
          <a:xfrm>
            <a:off x="8103559" y="3176129"/>
            <a:ext cx="1828509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  <a:endParaRPr/>
          </a:p>
        </p:txBody>
      </p:sp>
      <p:sp>
        <p:nvSpPr>
          <p:cNvPr id="917" name="Google Shape;917;p18"/>
          <p:cNvSpPr txBox="1"/>
          <p:nvPr/>
        </p:nvSpPr>
        <p:spPr>
          <a:xfrm>
            <a:off x="988275" y="3866824"/>
            <a:ext cx="4702688" cy="3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April/May</a:t>
            </a:r>
            <a:endParaRPr/>
          </a:p>
        </p:txBody>
      </p:sp>
      <p:sp>
        <p:nvSpPr>
          <p:cNvPr id="918" name="Google Shape;918;p18"/>
          <p:cNvSpPr txBox="1"/>
          <p:nvPr/>
        </p:nvSpPr>
        <p:spPr>
          <a:xfrm>
            <a:off x="6249301" y="3635870"/>
            <a:ext cx="5358309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Review curriculum alignment; evaluate instructional strengths and areas for systemic improvement.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8"/>
          <p:cNvSpPr txBox="1"/>
          <p:nvPr/>
        </p:nvSpPr>
        <p:spPr>
          <a:xfrm>
            <a:off x="5504971" y="5083301"/>
            <a:ext cx="1196615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D8FAE7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920" name="Google Shape;920;p18"/>
          <p:cNvSpPr txBox="1"/>
          <p:nvPr/>
        </p:nvSpPr>
        <p:spPr>
          <a:xfrm>
            <a:off x="1433771" y="5517641"/>
            <a:ext cx="9303760" cy="1269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Final performance levels (1-4) that reset the strategic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baseline for the following academic year.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8"/>
          <p:cNvSpPr/>
          <p:nvPr/>
        </p:nvSpPr>
        <p:spPr>
          <a:xfrm rot="10800000">
            <a:off x="9523943" y="398642"/>
            <a:ext cx="1311093" cy="345491"/>
          </a:xfrm>
          <a:custGeom>
            <a:rect b="b" l="l" r="r" t="t"/>
            <a:pathLst>
              <a:path extrusionOk="0" h="518236" w="1966639">
                <a:moveTo>
                  <a:pt x="0" y="0"/>
                </a:moveTo>
                <a:lnTo>
                  <a:pt x="1966639" y="0"/>
                </a:lnTo>
                <a:lnTo>
                  <a:pt x="1966639" y="518236"/>
                </a:lnTo>
                <a:lnTo>
                  <a:pt x="0" y="518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761582" l="-720258" r="-109455" t="-1077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18"/>
          <p:cNvSpPr/>
          <p:nvPr/>
        </p:nvSpPr>
        <p:spPr>
          <a:xfrm>
            <a:off x="499685" y="80359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it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"/>
          <p:cNvSpPr txBox="1"/>
          <p:nvPr>
            <p:ph idx="2" type="body"/>
          </p:nvPr>
        </p:nvSpPr>
        <p:spPr>
          <a:xfrm>
            <a:off x="6586000" y="965425"/>
            <a:ext cx="53985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1269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4400"/>
              <a:t>If data is the compass, improved student achievement is the destination.</a:t>
            </a:r>
            <a:endParaRPr/>
          </a:p>
        </p:txBody>
      </p:sp>
      <p:pic>
        <p:nvPicPr>
          <p:cNvPr descr="compass icon vector. Isolated contour symbol illustration (Provided by Getty Images)" id="487" name="Google Shape;48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675" y="385950"/>
            <a:ext cx="6157676" cy="615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9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9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0" name="Google Shape;930;p19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1" name="Google Shape;931;p19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9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3" name="Google Shape;933;p19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4" name="Google Shape;934;p19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9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6" name="Google Shape;936;p19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7" name="Google Shape;937;p19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9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9" name="Google Shape;939;p19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0" name="Google Shape;940;p19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19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9"/>
          <p:cNvSpPr/>
          <p:nvPr/>
        </p:nvSpPr>
        <p:spPr>
          <a:xfrm>
            <a:off x="548640" y="1508760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19"/>
          <p:cNvSpPr/>
          <p:nvPr/>
        </p:nvSpPr>
        <p:spPr>
          <a:xfrm>
            <a:off x="548640" y="15087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19"/>
          <p:cNvSpPr/>
          <p:nvPr/>
        </p:nvSpPr>
        <p:spPr>
          <a:xfrm>
            <a:off x="548640" y="2011680"/>
            <a:ext cx="10789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1" lang="en-US" sz="13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As a principal, this data is FOR the following — and NOT for what's on the right.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9"/>
          <p:cNvSpPr/>
          <p:nvPr/>
        </p:nvSpPr>
        <p:spPr>
          <a:xfrm>
            <a:off x="54864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E7F2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9"/>
          <p:cNvSpPr/>
          <p:nvPr/>
        </p:nvSpPr>
        <p:spPr>
          <a:xfrm>
            <a:off x="82296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19"/>
          <p:cNvSpPr/>
          <p:nvPr/>
        </p:nvSpPr>
        <p:spPr>
          <a:xfrm>
            <a:off x="822960" y="3246120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19"/>
          <p:cNvSpPr/>
          <p:nvPr/>
        </p:nvSpPr>
        <p:spPr>
          <a:xfrm>
            <a:off x="82296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19"/>
          <p:cNvSpPr/>
          <p:nvPr/>
        </p:nvSpPr>
        <p:spPr>
          <a:xfrm>
            <a:off x="123444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Review curriculum alignment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19"/>
          <p:cNvSpPr/>
          <p:nvPr/>
        </p:nvSpPr>
        <p:spPr>
          <a:xfrm>
            <a:off x="822960" y="3904488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19"/>
          <p:cNvSpPr/>
          <p:nvPr/>
        </p:nvSpPr>
        <p:spPr>
          <a:xfrm>
            <a:off x="82296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19"/>
          <p:cNvSpPr/>
          <p:nvPr/>
        </p:nvSpPr>
        <p:spPr>
          <a:xfrm>
            <a:off x="123444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Identify PD needs for instructional teams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19"/>
          <p:cNvSpPr/>
          <p:nvPr/>
        </p:nvSpPr>
        <p:spPr>
          <a:xfrm>
            <a:off x="822960" y="4562856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19"/>
          <p:cNvSpPr/>
          <p:nvPr/>
        </p:nvSpPr>
        <p:spPr>
          <a:xfrm>
            <a:off x="82296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19"/>
          <p:cNvSpPr/>
          <p:nvPr/>
        </p:nvSpPr>
        <p:spPr>
          <a:xfrm>
            <a:off x="123444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Evaluate instructional strengths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19"/>
          <p:cNvSpPr/>
          <p:nvPr/>
        </p:nvSpPr>
        <p:spPr>
          <a:xfrm>
            <a:off x="822960" y="5221224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9"/>
          <p:cNvSpPr/>
          <p:nvPr/>
        </p:nvSpPr>
        <p:spPr>
          <a:xfrm>
            <a:off x="822960" y="522122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9"/>
          <p:cNvSpPr/>
          <p:nvPr/>
        </p:nvSpPr>
        <p:spPr>
          <a:xfrm>
            <a:off x="1234440" y="5175504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Consider advanced opportunities / acceleration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19"/>
          <p:cNvSpPr/>
          <p:nvPr/>
        </p:nvSpPr>
        <p:spPr>
          <a:xfrm>
            <a:off x="612648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FBEA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19"/>
          <p:cNvSpPr/>
          <p:nvPr/>
        </p:nvSpPr>
        <p:spPr>
          <a:xfrm>
            <a:off x="640080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NOT 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19"/>
          <p:cNvSpPr/>
          <p:nvPr/>
        </p:nvSpPr>
        <p:spPr>
          <a:xfrm>
            <a:off x="6400800" y="3246120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9"/>
          <p:cNvSpPr/>
          <p:nvPr/>
        </p:nvSpPr>
        <p:spPr>
          <a:xfrm>
            <a:off x="640080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19"/>
          <p:cNvSpPr/>
          <p:nvPr/>
        </p:nvSpPr>
        <p:spPr>
          <a:xfrm>
            <a:off x="681228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Draw conclusions about student growth (that's VAM's job)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9"/>
          <p:cNvSpPr/>
          <p:nvPr/>
        </p:nvSpPr>
        <p:spPr>
          <a:xfrm>
            <a:off x="6400800" y="3904488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19"/>
          <p:cNvSpPr/>
          <p:nvPr/>
        </p:nvSpPr>
        <p:spPr>
          <a:xfrm>
            <a:off x="640080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19"/>
          <p:cNvSpPr/>
          <p:nvPr/>
        </p:nvSpPr>
        <p:spPr>
          <a:xfrm>
            <a:off x="681228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Use as a sole source for intervention or SPED placement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9"/>
          <p:cNvSpPr/>
          <p:nvPr/>
        </p:nvSpPr>
        <p:spPr>
          <a:xfrm>
            <a:off x="6400800" y="4562856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19"/>
          <p:cNvSpPr/>
          <p:nvPr/>
        </p:nvSpPr>
        <p:spPr>
          <a:xfrm>
            <a:off x="640080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19"/>
          <p:cNvSpPr/>
          <p:nvPr/>
        </p:nvSpPr>
        <p:spPr>
          <a:xfrm>
            <a:off x="681228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Punish individual students or teachers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19"/>
          <p:cNvSpPr/>
          <p:nvPr/>
        </p:nvSpPr>
        <p:spPr>
          <a:xfrm>
            <a:off x="6400800" y="5221224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19"/>
          <p:cNvSpPr/>
          <p:nvPr/>
        </p:nvSpPr>
        <p:spPr>
          <a:xfrm>
            <a:off x="6400800" y="5221224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9"/>
          <p:cNvSpPr/>
          <p:nvPr/>
        </p:nvSpPr>
        <p:spPr>
          <a:xfrm>
            <a:off x="6812280" y="5175504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Check standard-by-standard achievement for individual students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9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9"/>
          <p:cNvSpPr txBox="1"/>
          <p:nvPr/>
        </p:nvSpPr>
        <p:spPr>
          <a:xfrm>
            <a:off x="-811098" y="984785"/>
            <a:ext cx="8894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4: Summative Assessments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0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0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2" name="Google Shape;982;p20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3" name="Google Shape;983;p20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0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5" name="Google Shape;985;p20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6" name="Google Shape;986;p20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0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8" name="Google Shape;988;p20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9" name="Google Shape;989;p20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0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1" name="Google Shape;991;p20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2" name="Google Shape;992;p20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0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0"/>
          <p:cNvSpPr/>
          <p:nvPr/>
        </p:nvSpPr>
        <p:spPr>
          <a:xfrm>
            <a:off x="2944368" y="850391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— Table Talk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0"/>
          <p:cNvSpPr/>
          <p:nvPr/>
        </p:nvSpPr>
        <p:spPr>
          <a:xfrm>
            <a:off x="548640" y="1554480"/>
            <a:ext cx="10789920" cy="1234440"/>
          </a:xfrm>
          <a:prstGeom prst="roundRect">
            <a:avLst>
              <a:gd fmla="val 740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0"/>
          <p:cNvSpPr/>
          <p:nvPr/>
        </p:nvSpPr>
        <p:spPr>
          <a:xfrm>
            <a:off x="822960" y="169164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THE SCENARIO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20"/>
          <p:cNvSpPr/>
          <p:nvPr/>
        </p:nvSpPr>
        <p:spPr>
          <a:xfrm>
            <a:off x="822960" y="1965960"/>
            <a:ext cx="102412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Summative results show Level 3/4 proficiency up 5 points school-wide — but a 15-point gap between your English Learners subgroup and their peers.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0"/>
          <p:cNvSpPr/>
          <p:nvPr/>
        </p:nvSpPr>
        <p:spPr>
          <a:xfrm>
            <a:off x="548640" y="3063240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0"/>
          <p:cNvSpPr/>
          <p:nvPr/>
        </p:nvSpPr>
        <p:spPr>
          <a:xfrm>
            <a:off x="777240" y="3406140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A9D6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0"/>
          <p:cNvSpPr/>
          <p:nvPr/>
        </p:nvSpPr>
        <p:spPr>
          <a:xfrm>
            <a:off x="777240" y="340614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20"/>
          <p:cNvSpPr/>
          <p:nvPr/>
        </p:nvSpPr>
        <p:spPr>
          <a:xfrm>
            <a:off x="2377440" y="3172968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What's true at the building level, and what's hidden inside that average? Think resources, pacing, teacher efficacy, enrollment shifts, etc.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0"/>
          <p:cNvSpPr/>
          <p:nvPr/>
        </p:nvSpPr>
        <p:spPr>
          <a:xfrm>
            <a:off x="548640" y="4224528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0"/>
          <p:cNvSpPr/>
          <p:nvPr/>
        </p:nvSpPr>
        <p:spPr>
          <a:xfrm>
            <a:off x="777240" y="4567428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0"/>
          <p:cNvSpPr/>
          <p:nvPr/>
        </p:nvSpPr>
        <p:spPr>
          <a:xfrm>
            <a:off x="777240" y="4567428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WONDER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0"/>
          <p:cNvSpPr/>
          <p:nvPr/>
        </p:nvSpPr>
        <p:spPr>
          <a:xfrm>
            <a:off x="2377440" y="4489408"/>
            <a:ext cx="8778240" cy="67695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5 Whys protocol. Can you determine a likely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0"/>
          <p:cNvSpPr/>
          <p:nvPr/>
        </p:nvSpPr>
        <p:spPr>
          <a:xfrm>
            <a:off x="548640" y="5385816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0"/>
          <p:cNvSpPr/>
          <p:nvPr/>
        </p:nvSpPr>
        <p:spPr>
          <a:xfrm>
            <a:off x="777240" y="5728716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0"/>
          <p:cNvSpPr/>
          <p:nvPr/>
        </p:nvSpPr>
        <p:spPr>
          <a:xfrm>
            <a:off x="777240" y="5728716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0"/>
          <p:cNvSpPr/>
          <p:nvPr/>
        </p:nvSpPr>
        <p:spPr>
          <a:xfrm>
            <a:off x="2377440" y="5495544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What's the one structural/system change this data justifies changing next year?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0"/>
          <p:cNvSpPr/>
          <p:nvPr/>
        </p:nvSpPr>
        <p:spPr>
          <a:xfrm>
            <a:off x="548640" y="6492240"/>
            <a:ext cx="10789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8FA0C7"/>
                </a:solidFill>
                <a:latin typeface="Calibri"/>
                <a:ea typeface="Calibri"/>
                <a:cs typeface="Calibri"/>
                <a:sym typeface="Calibri"/>
              </a:rPr>
              <a:t>2 minutes at your table  ·  be ready to share one Action out loud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0"/>
          <p:cNvSpPr txBox="1"/>
          <p:nvPr/>
        </p:nvSpPr>
        <p:spPr>
          <a:xfrm>
            <a:off x="-323562" y="297134"/>
            <a:ext cx="78798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Milestone 4: Summative Assessments</a:t>
            </a:r>
            <a:endParaRPr/>
          </a:p>
        </p:txBody>
      </p:sp>
      <p:sp>
        <p:nvSpPr>
          <p:cNvPr id="1012" name="Google Shape;1012;p20"/>
          <p:cNvSpPr/>
          <p:nvPr/>
        </p:nvSpPr>
        <p:spPr>
          <a:xfrm>
            <a:off x="548640" y="95097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it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21"/>
          <p:cNvSpPr/>
          <p:nvPr/>
        </p:nvSpPr>
        <p:spPr>
          <a:xfrm>
            <a:off x="2381" y="-19871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1"/>
          <p:cNvSpPr txBox="1"/>
          <p:nvPr/>
        </p:nvSpPr>
        <p:spPr>
          <a:xfrm>
            <a:off x="-738020" y="234760"/>
            <a:ext cx="5951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5: AR App</a:t>
            </a:r>
            <a:endParaRPr/>
          </a:p>
        </p:txBody>
      </p:sp>
      <p:sp>
        <p:nvSpPr>
          <p:cNvPr id="1019" name="Google Shape;1019;p21"/>
          <p:cNvSpPr txBox="1"/>
          <p:nvPr/>
        </p:nvSpPr>
        <p:spPr>
          <a:xfrm>
            <a:off x="2875696" y="1243632"/>
            <a:ext cx="835325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endParaRPr/>
          </a:p>
        </p:txBody>
      </p:sp>
      <p:sp>
        <p:nvSpPr>
          <p:cNvPr id="1020" name="Google Shape;1020;p21"/>
          <p:cNvSpPr txBox="1"/>
          <p:nvPr/>
        </p:nvSpPr>
        <p:spPr>
          <a:xfrm>
            <a:off x="730782" y="1684322"/>
            <a:ext cx="5222861" cy="2333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 single, consolidated strategic plan and federal funding application replacing 17 redundant grants and plans.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21"/>
          <p:cNvSpPr txBox="1"/>
          <p:nvPr/>
        </p:nvSpPr>
        <p:spPr>
          <a:xfrm>
            <a:off x="2877125" y="3176129"/>
            <a:ext cx="900360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When</a:t>
            </a:r>
            <a:endParaRPr/>
          </a:p>
        </p:txBody>
      </p:sp>
      <p:sp>
        <p:nvSpPr>
          <p:cNvPr id="1022" name="Google Shape;1022;p21"/>
          <p:cNvSpPr txBox="1"/>
          <p:nvPr/>
        </p:nvSpPr>
        <p:spPr>
          <a:xfrm>
            <a:off x="9450627" y="741560"/>
            <a:ext cx="1184857" cy="5891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33" u="none" cap="none" strike="noStrike">
                <a:solidFill>
                  <a:srgbClr val="272727"/>
                </a:solidFill>
                <a:latin typeface="Calibri"/>
                <a:ea typeface="Calibri"/>
                <a:cs typeface="Calibri"/>
                <a:sym typeface="Calibri"/>
              </a:rPr>
              <a:t>January/June</a:t>
            </a:r>
            <a:endParaRPr/>
          </a:p>
        </p:txBody>
      </p:sp>
      <p:sp>
        <p:nvSpPr>
          <p:cNvPr id="1023" name="Google Shape;1023;p21"/>
          <p:cNvSpPr txBox="1"/>
          <p:nvPr/>
        </p:nvSpPr>
        <p:spPr>
          <a:xfrm>
            <a:off x="8374698" y="1243632"/>
            <a:ext cx="1345517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/>
          </a:p>
        </p:txBody>
      </p:sp>
      <p:sp>
        <p:nvSpPr>
          <p:cNvPr id="1024" name="Google Shape;1024;p21"/>
          <p:cNvSpPr txBox="1"/>
          <p:nvPr/>
        </p:nvSpPr>
        <p:spPr>
          <a:xfrm>
            <a:off x="6436260" y="1703070"/>
            <a:ext cx="4984391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Systematically align district priorities and financial resources to identified student needs.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21"/>
          <p:cNvSpPr txBox="1"/>
          <p:nvPr/>
        </p:nvSpPr>
        <p:spPr>
          <a:xfrm>
            <a:off x="8103559" y="3176129"/>
            <a:ext cx="1708194" cy="833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EBF2F5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  <a:endParaRPr/>
          </a:p>
        </p:txBody>
      </p:sp>
      <p:sp>
        <p:nvSpPr>
          <p:cNvPr id="1026" name="Google Shape;1026;p21"/>
          <p:cNvSpPr txBox="1"/>
          <p:nvPr/>
        </p:nvSpPr>
        <p:spPr>
          <a:xfrm>
            <a:off x="988275" y="3866824"/>
            <a:ext cx="4702688" cy="1333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Planning begins in Jan/Feb; Final Submission due June 30, 2026.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21"/>
          <p:cNvSpPr txBox="1"/>
          <p:nvPr/>
        </p:nvSpPr>
        <p:spPr>
          <a:xfrm>
            <a:off x="6249301" y="3597769"/>
            <a:ext cx="5358309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Form a cross-functional team to target funding toward Academic Outcomes, Safe &amp; Healthy Schools, and Quality Workforce.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14141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21"/>
          <p:cNvSpPr txBox="1"/>
          <p:nvPr/>
        </p:nvSpPr>
        <p:spPr>
          <a:xfrm>
            <a:off x="5455038" y="5066376"/>
            <a:ext cx="1292868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D8FAE7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1029" name="Google Shape;1029;p21"/>
          <p:cNvSpPr txBox="1"/>
          <p:nvPr/>
        </p:nvSpPr>
        <p:spPr>
          <a:xfrm>
            <a:off x="1118261" y="5642439"/>
            <a:ext cx="9955478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41414"/>
                </a:solidFill>
                <a:latin typeface="Calibri"/>
                <a:ea typeface="Calibri"/>
                <a:cs typeface="Calibri"/>
                <a:sym typeface="Calibri"/>
              </a:rPr>
              <a:t>A cohesive, fully funded district strategy for the 2026-2027 school year.</a:t>
            </a:r>
            <a:endParaRPr/>
          </a:p>
        </p:txBody>
      </p:sp>
      <p:sp>
        <p:nvSpPr>
          <p:cNvPr id="1030" name="Google Shape;1030;p21"/>
          <p:cNvSpPr/>
          <p:nvPr/>
        </p:nvSpPr>
        <p:spPr>
          <a:xfrm rot="10800000">
            <a:off x="9523943" y="398642"/>
            <a:ext cx="1311093" cy="345491"/>
          </a:xfrm>
          <a:custGeom>
            <a:rect b="b" l="l" r="r" t="t"/>
            <a:pathLst>
              <a:path extrusionOk="0" h="518236" w="1966639">
                <a:moveTo>
                  <a:pt x="0" y="0"/>
                </a:moveTo>
                <a:lnTo>
                  <a:pt x="1966639" y="0"/>
                </a:lnTo>
                <a:lnTo>
                  <a:pt x="1966639" y="518236"/>
                </a:lnTo>
                <a:lnTo>
                  <a:pt x="0" y="518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761582" l="-720258" r="-109455" t="-1077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1"/>
          <p:cNvSpPr/>
          <p:nvPr/>
        </p:nvSpPr>
        <p:spPr>
          <a:xfrm>
            <a:off x="9460443" y="392292"/>
            <a:ext cx="1311093" cy="345491"/>
          </a:xfrm>
          <a:custGeom>
            <a:rect b="b" l="l" r="r" t="t"/>
            <a:pathLst>
              <a:path extrusionOk="0" h="518236" w="1966639">
                <a:moveTo>
                  <a:pt x="0" y="0"/>
                </a:moveTo>
                <a:lnTo>
                  <a:pt x="1966639" y="0"/>
                </a:lnTo>
                <a:lnTo>
                  <a:pt x="1966639" y="518236"/>
                </a:lnTo>
                <a:lnTo>
                  <a:pt x="0" y="518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761582" l="-720258" r="-109455" t="-1077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1"/>
          <p:cNvSpPr/>
          <p:nvPr/>
        </p:nvSpPr>
        <p:spPr>
          <a:xfrm>
            <a:off x="541796" y="728516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it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22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2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0" name="Google Shape;1040;p22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1" name="Google Shape;1041;p22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2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3" name="Google Shape;1043;p22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4" name="Google Shape;1044;p22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2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6" name="Google Shape;1046;p22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7" name="Google Shape;1047;p22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2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9" name="Google Shape;1049;p22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0" name="Google Shape;1050;p22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22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22"/>
          <p:cNvSpPr/>
          <p:nvPr/>
        </p:nvSpPr>
        <p:spPr>
          <a:xfrm>
            <a:off x="548640" y="1508760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2"/>
          <p:cNvSpPr/>
          <p:nvPr/>
        </p:nvSpPr>
        <p:spPr>
          <a:xfrm>
            <a:off x="548640" y="1508760"/>
            <a:ext cx="2377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2"/>
          <p:cNvSpPr/>
          <p:nvPr/>
        </p:nvSpPr>
        <p:spPr>
          <a:xfrm>
            <a:off x="548640" y="2011680"/>
            <a:ext cx="10789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1" lang="en-US" sz="13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As a principal, this data is FOR the following — and NOT for what's on the right.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2"/>
          <p:cNvSpPr/>
          <p:nvPr/>
        </p:nvSpPr>
        <p:spPr>
          <a:xfrm>
            <a:off x="54864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E7F2E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2"/>
          <p:cNvSpPr/>
          <p:nvPr/>
        </p:nvSpPr>
        <p:spPr>
          <a:xfrm>
            <a:off x="82296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2"/>
          <p:cNvSpPr/>
          <p:nvPr/>
        </p:nvSpPr>
        <p:spPr>
          <a:xfrm>
            <a:off x="822960" y="3246120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2"/>
          <p:cNvSpPr/>
          <p:nvPr/>
        </p:nvSpPr>
        <p:spPr>
          <a:xfrm>
            <a:off x="82296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22"/>
          <p:cNvSpPr/>
          <p:nvPr/>
        </p:nvSpPr>
        <p:spPr>
          <a:xfrm>
            <a:off x="123444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Fund the root causes the year's Notice/Wonder work surfaced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22"/>
          <p:cNvSpPr/>
          <p:nvPr/>
        </p:nvSpPr>
        <p:spPr>
          <a:xfrm>
            <a:off x="822960" y="3904488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2"/>
          <p:cNvSpPr/>
          <p:nvPr/>
        </p:nvSpPr>
        <p:spPr>
          <a:xfrm>
            <a:off x="82296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2"/>
          <p:cNvSpPr/>
          <p:nvPr/>
        </p:nvSpPr>
        <p:spPr>
          <a:xfrm>
            <a:off x="123444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Build one coherent strategy instead of scattered mini-plans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22"/>
          <p:cNvSpPr/>
          <p:nvPr/>
        </p:nvSpPr>
        <p:spPr>
          <a:xfrm>
            <a:off x="822960" y="4562856"/>
            <a:ext cx="292608" cy="292608"/>
          </a:xfrm>
          <a:prstGeom prst="ellipse">
            <a:avLst/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2"/>
          <p:cNvSpPr/>
          <p:nvPr/>
        </p:nvSpPr>
        <p:spPr>
          <a:xfrm>
            <a:off x="82296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22"/>
          <p:cNvSpPr/>
          <p:nvPr/>
        </p:nvSpPr>
        <p:spPr>
          <a:xfrm>
            <a:off x="123444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Decide as a cross-functional team, not solo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22"/>
          <p:cNvSpPr/>
          <p:nvPr/>
        </p:nvSpPr>
        <p:spPr>
          <a:xfrm>
            <a:off x="6126480" y="2560320"/>
            <a:ext cx="5257800" cy="3566160"/>
          </a:xfrm>
          <a:prstGeom prst="roundRect">
            <a:avLst>
              <a:gd fmla="val 2564" name="adj"/>
            </a:avLst>
          </a:prstGeom>
          <a:solidFill>
            <a:srgbClr val="FBEA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22"/>
          <p:cNvSpPr/>
          <p:nvPr/>
        </p:nvSpPr>
        <p:spPr>
          <a:xfrm>
            <a:off x="6400800" y="274320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NOT USED TO...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22"/>
          <p:cNvSpPr/>
          <p:nvPr/>
        </p:nvSpPr>
        <p:spPr>
          <a:xfrm>
            <a:off x="6400800" y="3246120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22"/>
          <p:cNvSpPr/>
          <p:nvPr/>
        </p:nvSpPr>
        <p:spPr>
          <a:xfrm>
            <a:off x="6400800" y="324612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22"/>
          <p:cNvSpPr/>
          <p:nvPr/>
        </p:nvSpPr>
        <p:spPr>
          <a:xfrm>
            <a:off x="6812280" y="3200400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Treat it as a paperwork exercise finished in isolation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2"/>
          <p:cNvSpPr/>
          <p:nvPr/>
        </p:nvSpPr>
        <p:spPr>
          <a:xfrm>
            <a:off x="6400800" y="3904488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22"/>
          <p:cNvSpPr/>
          <p:nvPr/>
        </p:nvSpPr>
        <p:spPr>
          <a:xfrm>
            <a:off x="6400800" y="3904488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22"/>
          <p:cNvSpPr/>
          <p:nvPr/>
        </p:nvSpPr>
        <p:spPr>
          <a:xfrm>
            <a:off x="6812280" y="3858768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Fund a wishlist unconnected to this year's data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22"/>
          <p:cNvSpPr/>
          <p:nvPr/>
        </p:nvSpPr>
        <p:spPr>
          <a:xfrm>
            <a:off x="6400800" y="4562856"/>
            <a:ext cx="292608" cy="292608"/>
          </a:xfrm>
          <a:prstGeom prst="ellipse">
            <a:avLst/>
          </a:prstGeom>
          <a:solidFill>
            <a:srgbClr val="AD3B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22"/>
          <p:cNvSpPr/>
          <p:nvPr/>
        </p:nvSpPr>
        <p:spPr>
          <a:xfrm>
            <a:off x="6400800" y="4562856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22"/>
          <p:cNvSpPr/>
          <p:nvPr/>
        </p:nvSpPr>
        <p:spPr>
          <a:xfrm>
            <a:off x="6812280" y="4517136"/>
            <a:ext cx="44805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File it away in June and not revisit it until next spring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22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2"/>
          <p:cNvSpPr txBox="1"/>
          <p:nvPr/>
        </p:nvSpPr>
        <p:spPr>
          <a:xfrm>
            <a:off x="-721786" y="868576"/>
            <a:ext cx="5951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rgbClr val="0E243C"/>
                </a:solidFill>
                <a:latin typeface="Calibri"/>
                <a:ea typeface="Calibri"/>
                <a:cs typeface="Calibri"/>
                <a:sym typeface="Calibri"/>
              </a:rPr>
              <a:t>Milestone 5: AR App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E45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23"/>
          <p:cNvSpPr/>
          <p:nvPr/>
        </p:nvSpPr>
        <p:spPr>
          <a:xfrm>
            <a:off x="7498080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23"/>
          <p:cNvSpPr/>
          <p:nvPr/>
        </p:nvSpPr>
        <p:spPr>
          <a:xfrm>
            <a:off x="7187184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6" name="Google Shape;1086;p23"/>
          <p:cNvCxnSpPr/>
          <p:nvPr/>
        </p:nvCxnSpPr>
        <p:spPr>
          <a:xfrm>
            <a:off x="7644384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7" name="Google Shape;1087;p23"/>
          <p:cNvSpPr/>
          <p:nvPr/>
        </p:nvSpPr>
        <p:spPr>
          <a:xfrm>
            <a:off x="8394192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23"/>
          <p:cNvSpPr/>
          <p:nvPr/>
        </p:nvSpPr>
        <p:spPr>
          <a:xfrm>
            <a:off x="8083296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Ratings/VAM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9" name="Google Shape;1089;p23"/>
          <p:cNvCxnSpPr/>
          <p:nvPr/>
        </p:nvCxnSpPr>
        <p:spPr>
          <a:xfrm>
            <a:off x="8540496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0" name="Google Shape;1090;p23"/>
          <p:cNvSpPr/>
          <p:nvPr/>
        </p:nvSpPr>
        <p:spPr>
          <a:xfrm>
            <a:off x="9290304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23"/>
          <p:cNvSpPr/>
          <p:nvPr/>
        </p:nvSpPr>
        <p:spPr>
          <a:xfrm>
            <a:off x="8979408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2" name="Google Shape;1092;p23"/>
          <p:cNvCxnSpPr/>
          <p:nvPr/>
        </p:nvCxnSpPr>
        <p:spPr>
          <a:xfrm>
            <a:off x="9436608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3" name="Google Shape;1093;p23"/>
          <p:cNvSpPr/>
          <p:nvPr/>
        </p:nvSpPr>
        <p:spPr>
          <a:xfrm>
            <a:off x="10186416" y="475488"/>
            <a:ext cx="146304" cy="146304"/>
          </a:xfrm>
          <a:prstGeom prst="ellipse">
            <a:avLst/>
          </a:prstGeom>
          <a:solidFill>
            <a:srgbClr val="D8DE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23"/>
          <p:cNvSpPr/>
          <p:nvPr/>
        </p:nvSpPr>
        <p:spPr>
          <a:xfrm>
            <a:off x="9875520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5" name="Google Shape;1095;p23"/>
          <p:cNvCxnSpPr/>
          <p:nvPr/>
        </p:nvCxnSpPr>
        <p:spPr>
          <a:xfrm>
            <a:off x="10332720" y="548640"/>
            <a:ext cx="749808" cy="0"/>
          </a:xfrm>
          <a:prstGeom prst="straightConnector1">
            <a:avLst/>
          </a:prstGeom>
          <a:noFill/>
          <a:ln cap="flat" cmpd="sng" w="15875">
            <a:solidFill>
              <a:srgbClr val="D8DEE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6" name="Google Shape;1096;p23"/>
          <p:cNvSpPr/>
          <p:nvPr/>
        </p:nvSpPr>
        <p:spPr>
          <a:xfrm>
            <a:off x="11082528" y="475488"/>
            <a:ext cx="146304" cy="146304"/>
          </a:xfrm>
          <a:prstGeom prst="ellipse">
            <a:avLst/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3"/>
          <p:cNvSpPr/>
          <p:nvPr/>
        </p:nvSpPr>
        <p:spPr>
          <a:xfrm>
            <a:off x="10771632" y="658368"/>
            <a:ext cx="777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23"/>
          <p:cNvSpPr/>
          <p:nvPr/>
        </p:nvSpPr>
        <p:spPr>
          <a:xfrm>
            <a:off x="3017520" y="93726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— Table Talk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3"/>
          <p:cNvSpPr/>
          <p:nvPr/>
        </p:nvSpPr>
        <p:spPr>
          <a:xfrm>
            <a:off x="548640" y="1554480"/>
            <a:ext cx="10789920" cy="1234440"/>
          </a:xfrm>
          <a:prstGeom prst="roundRect">
            <a:avLst>
              <a:gd fmla="val 740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23"/>
          <p:cNvSpPr/>
          <p:nvPr/>
        </p:nvSpPr>
        <p:spPr>
          <a:xfrm>
            <a:off x="822960" y="169164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THE SCENARIO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23"/>
          <p:cNvSpPr/>
          <p:nvPr/>
        </p:nvSpPr>
        <p:spPr>
          <a:xfrm>
            <a:off x="822960" y="1965960"/>
            <a:ext cx="102412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ELA scores are low across the district. In the review of your AR App the team recognized weak Tier I HQIM implementation.</a:t>
            </a:r>
            <a:endParaRPr/>
          </a:p>
        </p:txBody>
      </p:sp>
      <p:sp>
        <p:nvSpPr>
          <p:cNvPr id="1102" name="Google Shape;1102;p23"/>
          <p:cNvSpPr/>
          <p:nvPr/>
        </p:nvSpPr>
        <p:spPr>
          <a:xfrm>
            <a:off x="548640" y="3063240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23"/>
          <p:cNvSpPr/>
          <p:nvPr/>
        </p:nvSpPr>
        <p:spPr>
          <a:xfrm>
            <a:off x="777240" y="3406140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A9D6E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23"/>
          <p:cNvSpPr/>
          <p:nvPr/>
        </p:nvSpPr>
        <p:spPr>
          <a:xfrm>
            <a:off x="777240" y="340614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23"/>
          <p:cNvSpPr/>
          <p:nvPr/>
        </p:nvSpPr>
        <p:spPr>
          <a:xfrm>
            <a:off x="2377440" y="3172968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Are low scores present across the grades? What HQPL has been provided? What do walk throughs tell you about implementation of HQIM?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23"/>
          <p:cNvSpPr/>
          <p:nvPr/>
        </p:nvSpPr>
        <p:spPr>
          <a:xfrm>
            <a:off x="548640" y="4224528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23"/>
          <p:cNvSpPr/>
          <p:nvPr/>
        </p:nvSpPr>
        <p:spPr>
          <a:xfrm>
            <a:off x="777240" y="4567428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23"/>
          <p:cNvSpPr/>
          <p:nvPr/>
        </p:nvSpPr>
        <p:spPr>
          <a:xfrm>
            <a:off x="777240" y="4567428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WONDER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23"/>
          <p:cNvSpPr/>
          <p:nvPr/>
        </p:nvSpPr>
        <p:spPr>
          <a:xfrm>
            <a:off x="2377440" y="4334256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5 Whys protocol. Can you determine a likely root cause?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23"/>
          <p:cNvSpPr/>
          <p:nvPr/>
        </p:nvSpPr>
        <p:spPr>
          <a:xfrm>
            <a:off x="548640" y="5385816"/>
            <a:ext cx="10789920" cy="1051560"/>
          </a:xfrm>
          <a:prstGeom prst="roundRect">
            <a:avLst>
              <a:gd fmla="val 6957" name="adj"/>
            </a:avLst>
          </a:prstGeom>
          <a:solidFill>
            <a:srgbClr val="13285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23"/>
          <p:cNvSpPr/>
          <p:nvPr/>
        </p:nvSpPr>
        <p:spPr>
          <a:xfrm>
            <a:off x="777240" y="5728716"/>
            <a:ext cx="1371600" cy="365760"/>
          </a:xfrm>
          <a:prstGeom prst="roundRect">
            <a:avLst>
              <a:gd fmla="val 15000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23"/>
          <p:cNvSpPr/>
          <p:nvPr/>
        </p:nvSpPr>
        <p:spPr>
          <a:xfrm>
            <a:off x="777240" y="5728716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081431"/>
                </a:solidFill>
                <a:latin typeface="Calibri"/>
                <a:ea typeface="Calibri"/>
                <a:cs typeface="Calibri"/>
                <a:sym typeface="Calibri"/>
              </a:rPr>
              <a:t>ACT</a:t>
            </a:r>
            <a:endParaRPr b="0" i="0" sz="11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23"/>
          <p:cNvSpPr/>
          <p:nvPr/>
        </p:nvSpPr>
        <p:spPr>
          <a:xfrm>
            <a:off x="2377440" y="5495544"/>
            <a:ext cx="8778240" cy="83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goal might you write in the AR app around HQIM implementation and how might you monitor progress?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23"/>
          <p:cNvSpPr/>
          <p:nvPr/>
        </p:nvSpPr>
        <p:spPr>
          <a:xfrm>
            <a:off x="548640" y="6492240"/>
            <a:ext cx="10789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8FA0C7"/>
                </a:solidFill>
                <a:latin typeface="Calibri"/>
                <a:ea typeface="Calibri"/>
                <a:cs typeface="Calibri"/>
                <a:sym typeface="Calibri"/>
              </a:rPr>
              <a:t>2 minutes at your table  ·  be ready to share one Action out loud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23"/>
          <p:cNvSpPr txBox="1"/>
          <p:nvPr/>
        </p:nvSpPr>
        <p:spPr>
          <a:xfrm>
            <a:off x="-675261" y="429677"/>
            <a:ext cx="5951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66" u="none" cap="none" strike="noStrik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Milestone 5: AR App</a:t>
            </a:r>
            <a:endParaRPr/>
          </a:p>
        </p:txBody>
      </p:sp>
      <p:sp>
        <p:nvSpPr>
          <p:cNvPr id="1116" name="Google Shape;1116;p23"/>
          <p:cNvSpPr/>
          <p:nvPr/>
        </p:nvSpPr>
        <p:spPr>
          <a:xfrm>
            <a:off x="548640" y="1024128"/>
            <a:ext cx="2377440" cy="365760"/>
          </a:xfrm>
          <a:prstGeom prst="roundRect">
            <a:avLst>
              <a:gd fmla="val 15000" name="adj"/>
            </a:avLst>
          </a:prstGeom>
          <a:solidFill>
            <a:srgbClr val="F2C14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it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24"/>
          <p:cNvSpPr/>
          <p:nvPr/>
        </p:nvSpPr>
        <p:spPr>
          <a:xfrm>
            <a:off x="0" y="28569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24"/>
          <p:cNvSpPr txBox="1"/>
          <p:nvPr/>
        </p:nvSpPr>
        <p:spPr>
          <a:xfrm>
            <a:off x="3103479" y="328675"/>
            <a:ext cx="5982660" cy="561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18" u="none" cap="none" strike="noStrike">
                <a:solidFill>
                  <a:srgbClr val="0E2546"/>
                </a:solidFill>
                <a:latin typeface="Calibri"/>
                <a:ea typeface="Calibri"/>
                <a:cs typeface="Calibri"/>
                <a:sym typeface="Calibri"/>
              </a:rPr>
              <a:t>The Data-Driven Culture</a:t>
            </a:r>
            <a:endParaRPr/>
          </a:p>
        </p:txBody>
      </p:sp>
      <p:sp>
        <p:nvSpPr>
          <p:cNvPr id="1123" name="Google Shape;1123;p24"/>
          <p:cNvSpPr txBox="1"/>
          <p:nvPr/>
        </p:nvSpPr>
        <p:spPr>
          <a:xfrm>
            <a:off x="1805962" y="1751652"/>
            <a:ext cx="1343372" cy="447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66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Assess</a:t>
            </a:r>
            <a:endParaRPr/>
          </a:p>
        </p:txBody>
      </p:sp>
      <p:sp>
        <p:nvSpPr>
          <p:cNvPr id="1124" name="Google Shape;1124;p24"/>
          <p:cNvSpPr txBox="1"/>
          <p:nvPr/>
        </p:nvSpPr>
        <p:spPr>
          <a:xfrm>
            <a:off x="1805962" y="4369210"/>
            <a:ext cx="1343372" cy="428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8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/>
          </a:p>
        </p:txBody>
      </p:sp>
      <p:sp>
        <p:nvSpPr>
          <p:cNvPr id="1125" name="Google Shape;1125;p24"/>
          <p:cNvSpPr txBox="1"/>
          <p:nvPr/>
        </p:nvSpPr>
        <p:spPr>
          <a:xfrm>
            <a:off x="4222542" y="2984921"/>
            <a:ext cx="3744534" cy="549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48" u="none" cap="none" strike="noStrike">
                <a:solidFill>
                  <a:srgbClr val="0F2546"/>
                </a:solidFill>
                <a:latin typeface="Calibri"/>
                <a:ea typeface="Calibri"/>
                <a:cs typeface="Calibri"/>
                <a:sym typeface="Calibri"/>
              </a:rPr>
              <a:t>Student Success</a:t>
            </a:r>
            <a:endParaRPr/>
          </a:p>
        </p:txBody>
      </p:sp>
      <p:sp>
        <p:nvSpPr>
          <p:cNvPr id="1126" name="Google Shape;1126;p24"/>
          <p:cNvSpPr txBox="1"/>
          <p:nvPr/>
        </p:nvSpPr>
        <p:spPr>
          <a:xfrm>
            <a:off x="9258384" y="1841915"/>
            <a:ext cx="846881" cy="437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7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3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Plan</a:t>
            </a:r>
            <a:endParaRPr/>
          </a:p>
        </p:txBody>
      </p:sp>
      <p:sp>
        <p:nvSpPr>
          <p:cNvPr id="1127" name="Google Shape;1127;p24"/>
          <p:cNvSpPr txBox="1"/>
          <p:nvPr/>
        </p:nvSpPr>
        <p:spPr>
          <a:xfrm>
            <a:off x="8956409" y="4369210"/>
            <a:ext cx="1450829" cy="418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Execute</a:t>
            </a:r>
            <a:endParaRPr/>
          </a:p>
        </p:txBody>
      </p:sp>
      <p:sp>
        <p:nvSpPr>
          <p:cNvPr id="1128" name="Google Shape;1128;p24"/>
          <p:cNvSpPr txBox="1"/>
          <p:nvPr/>
        </p:nvSpPr>
        <p:spPr>
          <a:xfrm>
            <a:off x="820632" y="5715451"/>
            <a:ext cx="10548354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3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71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The year in data isn't a compliance checklist; it's the engine of continuous improvement. By standardizing how we utilize data and prioritize resources, </a:t>
            </a:r>
            <a:r>
              <a:rPr b="0" i="0" lang="en-US" sz="2301" u="none" cap="none" strike="noStrike">
                <a:solidFill>
                  <a:srgbClr val="101010"/>
                </a:solidFill>
                <a:latin typeface="Calibri"/>
                <a:ea typeface="Calibri"/>
                <a:cs typeface="Calibri"/>
                <a:sym typeface="Calibri"/>
              </a:rPr>
              <a:t>we ensure every Arkansas student receives a best-in-class education.</a:t>
            </a:r>
            <a:endParaRPr/>
          </a:p>
        </p:txBody>
      </p:sp>
      <p:pic>
        <p:nvPicPr>
          <p:cNvPr descr="a circle of black dots on a white background (Provided by Tenor)" id="1129" name="Google Shape;112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6056" y="3567000"/>
            <a:ext cx="2018783" cy="202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ircle of black dots on a white background (Provided by Tenor)" id="1130" name="Google Shape;113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0122" y="1016804"/>
            <a:ext cx="2018783" cy="202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26"/>
          <p:cNvSpPr/>
          <p:nvPr/>
        </p:nvSpPr>
        <p:spPr>
          <a:xfrm>
            <a:off x="548640" y="36576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YOUR LEAVE-BEHIND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26"/>
          <p:cNvSpPr/>
          <p:nvPr/>
        </p:nvSpPr>
        <p:spPr>
          <a:xfrm>
            <a:off x="548640" y="640080"/>
            <a:ext cx="10789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The Principal's Data Playbook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38" name="Google Shape;1138;p26"/>
          <p:cNvGraphicFramePr/>
          <p:nvPr/>
        </p:nvGraphicFramePr>
        <p:xfrm>
          <a:off x="548640" y="182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{E58E3B22-0028-4934-B49F-88AFC1AD644A}</a:tableStyleId>
              </a:tblPr>
              <a:tblGrid>
                <a:gridCol w="1828800"/>
                <a:gridCol w="1554475"/>
                <a:gridCol w="4206250"/>
                <a:gridCol w="3200400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FFFFFF"/>
                          </a:solidFill>
                        </a:rPr>
                        <a:t>Milestone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FFFFFF"/>
                          </a:solidFill>
                        </a:rPr>
                        <a:t>When It Lands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FFFFFF"/>
                          </a:solidFill>
                        </a:rPr>
                        <a:t>Things to Check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FFFFFF"/>
                          </a:solidFill>
                        </a:rPr>
                        <a:t>One Conversation to Have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22B3A"/>
                          </a:solidFill>
                        </a:rPr>
                        <a:t>K-3 Screeners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Jul–Sept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Which studen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ts need to be prioritized for tier II, tutoring, focused instruction?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Interventionist / K-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3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 team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22B3A"/>
                          </a:solidFill>
                        </a:rPr>
                        <a:t>Ratings &amp; VAM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Sept–Oct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Growth vs. achievement — what story do they tell? 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Grade-level teams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, 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leadershi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p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22B3A"/>
                          </a:solidFill>
                        </a:rPr>
                        <a:t>ATLAS Interims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Fall &amp; Winter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Pacing-guide, fidelity of 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implementation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 of curriculum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, which s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tandards taught, ALDs and rigor of classroom assessments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Instructional coach / 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content and/or grade level team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s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22B3A"/>
                          </a:solidFill>
                        </a:rPr>
                        <a:t>Summative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Apr–May 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Subgroup gaps, 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grade, content or teacher 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anomalies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,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 big systems check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Leadership team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222B3A"/>
                          </a:solidFill>
                        </a:rPr>
                        <a:t>AR App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Jan–Jun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Do</a:t>
                      </a:r>
                      <a:r>
                        <a:rPr lang="en-US" sz="1100">
                          <a:solidFill>
                            <a:srgbClr val="222B3A"/>
                          </a:solidFill>
                        </a:rPr>
                        <a:t> goals and resource allocation </a:t>
                      </a: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map to a root cause from this year's data?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222B3A"/>
                          </a:solidFill>
                        </a:rPr>
                        <a:t>Cross-functional planning team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1139" name="Google Shape;1139;p26"/>
          <p:cNvSpPr/>
          <p:nvPr/>
        </p:nvSpPr>
        <p:spPr>
          <a:xfrm>
            <a:off x="548640" y="5715000"/>
            <a:ext cx="10789920" cy="685800"/>
          </a:xfrm>
          <a:prstGeom prst="roundRect">
            <a:avLst>
              <a:gd fmla="val 13333" name="adj"/>
            </a:avLst>
          </a:prstGeom>
          <a:solidFill>
            <a:srgbClr val="1F7A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26"/>
          <p:cNvSpPr/>
          <p:nvPr/>
        </p:nvSpPr>
        <p:spPr>
          <a:xfrm>
            <a:off x="822960" y="5715000"/>
            <a:ext cx="102412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By standardizing how we view, question, and fund our priorities, we ensure every Arkansas student receives a best-in-class education.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7"/>
          <p:cNvSpPr txBox="1"/>
          <p:nvPr>
            <p:ph type="title"/>
          </p:nvPr>
        </p:nvSpPr>
        <p:spPr>
          <a:xfrm>
            <a:off x="0" y="182880"/>
            <a:ext cx="117856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Additional Resources</a:t>
            </a:r>
            <a:endParaRPr/>
          </a:p>
        </p:txBody>
      </p:sp>
      <p:graphicFrame>
        <p:nvGraphicFramePr>
          <p:cNvPr id="1146" name="Google Shape;1146;p27"/>
          <p:cNvGraphicFramePr/>
          <p:nvPr/>
        </p:nvGraphicFramePr>
        <p:xfrm>
          <a:off x="203200" y="167061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{C7D7FD33-177D-48A4-8B8A-DDA27B16121A}</a:tableStyleId>
              </a:tblPr>
              <a:tblGrid>
                <a:gridCol w="3928525"/>
                <a:gridCol w="3928525"/>
                <a:gridCol w="39285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Resource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Description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Link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dk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ATLAS 101 Presentation (Summit 2025)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Explanation of the suite of assessments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cap="none" strike="noStrike">
                          <a:solidFill>
                            <a:schemeClr val="hlink"/>
                          </a:solidFill>
                          <a:hlinkClick r:id="rId3"/>
                        </a:rPr>
                        <a:t>https://docs.google.com/presentation/d/1jt9ONbx4X8UU0wZ_i7QJ5ZM2HBTCfp3Q/edit?usp=sharing&amp;ouid=114426604802629790998&amp;rtpof=true&amp;sd=true</a:t>
                      </a:r>
                      <a:r>
                        <a:rPr lang="en-US" sz="1400" u="none" cap="none" strike="noStrike"/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Final Testing Calendar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Assessments by Chronological Order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cap="none" strike="noStrike">
                          <a:solidFill>
                            <a:schemeClr val="hlink"/>
                          </a:solidFill>
                          <a:hlinkClick r:id="rId4"/>
                        </a:rPr>
                        <a:t>https://docs.google.com/document/d/1SF46NA6EPlcrhEnRoNWZnfH3itAKop41ckbBHSHOmnk/edit?usp=sharing</a:t>
                      </a:r>
                      <a:r>
                        <a:rPr lang="en-US" sz="1400" u="none" cap="none" strike="noStrike"/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Data Training Series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Bite-sized data training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cap="none" strike="noStrike">
                          <a:solidFill>
                            <a:schemeClr val="hlink"/>
                          </a:solidFill>
                          <a:hlinkClick r:id="rId5"/>
                        </a:rPr>
                        <a:t>https://dese.ade.arkansas.gov/Offices/public-school-accountability/data-training-series/atlas-video-series-using-data-to-drive-instruction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Analyzing Achievement Data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67" u="none" cap="none" strike="noStrike"/>
                        <a:t>Digging into achievement data presentation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cap="none" strike="noStrike">
                          <a:solidFill>
                            <a:schemeClr val="hlink"/>
                          </a:solidFill>
                          <a:hlinkClick r:id="rId6"/>
                        </a:rPr>
                        <a:t>https://docs.google.com/presentation/d/1vPV7sCFnG9Zk6esLjVJbaTUV5LyRLCv3Xe_eTesrfMU/edit?usp=sharing</a:t>
                      </a:r>
                      <a:r>
                        <a:rPr lang="en-US" sz="1400" u="none" cap="none" strike="noStrike"/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"/>
          <p:cNvSpPr/>
          <p:nvPr/>
        </p:nvSpPr>
        <p:spPr>
          <a:xfrm>
            <a:off x="274320" y="772668"/>
            <a:ext cx="107899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A year at a glance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"/>
          <p:cNvSpPr/>
          <p:nvPr/>
        </p:nvSpPr>
        <p:spPr>
          <a:xfrm>
            <a:off x="548640" y="2286000"/>
            <a:ext cx="3383280" cy="3108960"/>
          </a:xfrm>
          <a:prstGeom prst="roundRect">
            <a:avLst>
              <a:gd fmla="val 2941" name="adj"/>
            </a:avLst>
          </a:prstGeom>
          <a:solidFill>
            <a:srgbClr val="F4F6F9"/>
          </a:solidFill>
          <a:ln>
            <a:noFill/>
          </a:ln>
          <a:effectLst>
            <a:outerShdw blurRad="76200" rotWithShape="0" algn="bl" dir="5400000" dist="25400">
              <a:srgbClr val="888888">
                <a:alpha val="2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"/>
          <p:cNvSpPr/>
          <p:nvPr/>
        </p:nvSpPr>
        <p:spPr>
          <a:xfrm>
            <a:off x="822960" y="3154680"/>
            <a:ext cx="2834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Know It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"/>
          <p:cNvSpPr/>
          <p:nvPr/>
        </p:nvSpPr>
        <p:spPr>
          <a:xfrm>
            <a:off x="822960" y="3657600"/>
            <a:ext cx="28346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What is this data, and when does it land on your desk?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"/>
          <p:cNvSpPr/>
          <p:nvPr/>
        </p:nvSpPr>
        <p:spPr>
          <a:xfrm>
            <a:off x="4251960" y="2286000"/>
            <a:ext cx="3383280" cy="3108960"/>
          </a:xfrm>
          <a:prstGeom prst="roundRect">
            <a:avLst>
              <a:gd fmla="val 2941" name="adj"/>
            </a:avLst>
          </a:prstGeom>
          <a:solidFill>
            <a:srgbClr val="E7F2EC"/>
          </a:solidFill>
          <a:ln>
            <a:noFill/>
          </a:ln>
          <a:effectLst>
            <a:outerShdw blurRad="76200" rotWithShape="0" algn="bl" dir="5400000" dist="25400">
              <a:srgbClr val="888888">
                <a:alpha val="2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"/>
          <p:cNvSpPr/>
          <p:nvPr/>
        </p:nvSpPr>
        <p:spPr>
          <a:xfrm>
            <a:off x="4526280" y="3154680"/>
            <a:ext cx="2834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1F7A4D"/>
                </a:solidFill>
                <a:latin typeface="Calibri"/>
                <a:ea typeface="Calibri"/>
                <a:cs typeface="Calibri"/>
                <a:sym typeface="Calibri"/>
              </a:rPr>
              <a:t>Use It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"/>
          <p:cNvSpPr/>
          <p:nvPr/>
        </p:nvSpPr>
        <p:spPr>
          <a:xfrm>
            <a:off x="4526280" y="3657600"/>
            <a:ext cx="28346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What is it for — and just as important, what is it NOT for?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"/>
          <p:cNvSpPr/>
          <p:nvPr/>
        </p:nvSpPr>
        <p:spPr>
          <a:xfrm>
            <a:off x="7955280" y="2286000"/>
            <a:ext cx="3383280" cy="3108960"/>
          </a:xfrm>
          <a:prstGeom prst="roundRect">
            <a:avLst>
              <a:gd fmla="val 2941" name="adj"/>
            </a:avLst>
          </a:prstGeom>
          <a:solidFill>
            <a:srgbClr val="FBEAE8"/>
          </a:solidFill>
          <a:ln>
            <a:noFill/>
          </a:ln>
          <a:effectLst>
            <a:outerShdw blurRad="76200" rotWithShape="0" algn="bl" dir="5400000" dist="25400">
              <a:srgbClr val="888888">
                <a:alpha val="2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"/>
          <p:cNvSpPr/>
          <p:nvPr/>
        </p:nvSpPr>
        <p:spPr>
          <a:xfrm>
            <a:off x="8229600" y="3154680"/>
            <a:ext cx="2834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AD3B32"/>
                </a:solidFill>
                <a:latin typeface="Calibri"/>
                <a:ea typeface="Calibri"/>
                <a:cs typeface="Calibri"/>
                <a:sym typeface="Calibri"/>
              </a:rPr>
              <a:t>Do It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"/>
          <p:cNvSpPr/>
          <p:nvPr/>
        </p:nvSpPr>
        <p:spPr>
          <a:xfrm>
            <a:off x="8229600" y="3657600"/>
            <a:ext cx="28346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22B3A"/>
                </a:solidFill>
                <a:latin typeface="Calibri"/>
                <a:ea typeface="Calibri"/>
                <a:cs typeface="Calibri"/>
                <a:sym typeface="Calibri"/>
              </a:rPr>
              <a:t>Practice the call: given a real sample, what's your Notice, Wonder, and Action?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"/>
          <p:cNvSpPr/>
          <p:nvPr/>
        </p:nvSpPr>
        <p:spPr>
          <a:xfrm>
            <a:off x="548640" y="5623560"/>
            <a:ext cx="10607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We'll repeat this cycle for five state data milestones this year — by the fifth time, it should feel automatic.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3"/>
          <p:cNvSpPr/>
          <p:nvPr/>
        </p:nvSpPr>
        <p:spPr>
          <a:xfrm>
            <a:off x="548640" y="6528816"/>
            <a:ext cx="91440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Navigating the State Data Landscape  |  2026 ADE Summit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"/>
          <p:cNvSpPr txBox="1"/>
          <p:nvPr>
            <p:ph type="title"/>
          </p:nvPr>
        </p:nvSpPr>
        <p:spPr>
          <a:xfrm>
            <a:off x="207800" y="205620"/>
            <a:ext cx="11776400" cy="7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"/>
          <p:cNvSpPr/>
          <p:nvPr/>
        </p:nvSpPr>
        <p:spPr>
          <a:xfrm>
            <a:off x="0" y="28569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4"/>
          <p:cNvSpPr txBox="1"/>
          <p:nvPr/>
        </p:nvSpPr>
        <p:spPr>
          <a:xfrm>
            <a:off x="1917756" y="734180"/>
            <a:ext cx="8354137" cy="66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36" u="none" cap="none" strike="noStrike">
                <a:solidFill>
                  <a:srgbClr val="0B2440"/>
                </a:solidFill>
                <a:latin typeface="Calibri"/>
                <a:ea typeface="Calibri"/>
                <a:cs typeface="Calibri"/>
                <a:sym typeface="Calibri"/>
              </a:rPr>
              <a:t>The 2026-2027 Data Timeline</a:t>
            </a:r>
            <a:endParaRPr/>
          </a:p>
        </p:txBody>
      </p:sp>
      <p:sp>
        <p:nvSpPr>
          <p:cNvPr id="512" name="Google Shape;512;p4"/>
          <p:cNvSpPr txBox="1"/>
          <p:nvPr/>
        </p:nvSpPr>
        <p:spPr>
          <a:xfrm>
            <a:off x="1088858" y="1980097"/>
            <a:ext cx="9983100" cy="7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2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87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Each milestone below provides a specific system check or process. We will explore the </a:t>
            </a:r>
            <a:r>
              <a:rPr b="0" i="0" lang="en-US" sz="2163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what it is, its purpose, when it lands, how to use it.</a:t>
            </a:r>
            <a:endParaRPr/>
          </a:p>
        </p:txBody>
      </p:sp>
      <p:sp>
        <p:nvSpPr>
          <p:cNvPr id="513" name="Google Shape;513;p4"/>
          <p:cNvSpPr txBox="1"/>
          <p:nvPr/>
        </p:nvSpPr>
        <p:spPr>
          <a:xfrm>
            <a:off x="886643" y="3447280"/>
            <a:ext cx="164832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July-September</a:t>
            </a:r>
            <a:endParaRPr/>
          </a:p>
        </p:txBody>
      </p:sp>
      <p:sp>
        <p:nvSpPr>
          <p:cNvPr id="514" name="Google Shape;514;p4"/>
          <p:cNvSpPr txBox="1"/>
          <p:nvPr/>
        </p:nvSpPr>
        <p:spPr>
          <a:xfrm>
            <a:off x="2996685" y="3447280"/>
            <a:ext cx="180215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September-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October</a:t>
            </a:r>
            <a:endParaRPr/>
          </a:p>
        </p:txBody>
      </p:sp>
      <p:sp>
        <p:nvSpPr>
          <p:cNvPr id="515" name="Google Shape;515;p4"/>
          <p:cNvSpPr txBox="1"/>
          <p:nvPr/>
        </p:nvSpPr>
        <p:spPr>
          <a:xfrm>
            <a:off x="5580151" y="3422685"/>
            <a:ext cx="1010126" cy="732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Fall/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Winter</a:t>
            </a:r>
            <a:endParaRPr/>
          </a:p>
        </p:txBody>
      </p:sp>
      <p:sp>
        <p:nvSpPr>
          <p:cNvPr id="516" name="Google Shape;516;p4"/>
          <p:cNvSpPr txBox="1"/>
          <p:nvPr/>
        </p:nvSpPr>
        <p:spPr>
          <a:xfrm>
            <a:off x="7703552" y="3416786"/>
            <a:ext cx="126031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April-May</a:t>
            </a:r>
            <a:endParaRPr/>
          </a:p>
        </p:txBody>
      </p:sp>
      <p:sp>
        <p:nvSpPr>
          <p:cNvPr id="517" name="Google Shape;517;p4"/>
          <p:cNvSpPr txBox="1"/>
          <p:nvPr/>
        </p:nvSpPr>
        <p:spPr>
          <a:xfrm>
            <a:off x="9606891" y="3447280"/>
            <a:ext cx="16984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Winter-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June</a:t>
            </a:r>
            <a:endParaRPr/>
          </a:p>
        </p:txBody>
      </p:sp>
      <p:sp>
        <p:nvSpPr>
          <p:cNvPr id="518" name="Google Shape;518;p4"/>
          <p:cNvSpPr txBox="1"/>
          <p:nvPr/>
        </p:nvSpPr>
        <p:spPr>
          <a:xfrm>
            <a:off x="886643" y="5096438"/>
            <a:ext cx="16483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K-3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Screeners</a:t>
            </a:r>
            <a:endParaRPr/>
          </a:p>
        </p:txBody>
      </p:sp>
      <p:sp>
        <p:nvSpPr>
          <p:cNvPr id="519" name="Google Shape;519;p4"/>
          <p:cNvSpPr txBox="1"/>
          <p:nvPr/>
        </p:nvSpPr>
        <p:spPr>
          <a:xfrm>
            <a:off x="3317132" y="5096438"/>
            <a:ext cx="116125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Ratings &amp;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VAM</a:t>
            </a:r>
            <a:endParaRPr/>
          </a:p>
        </p:txBody>
      </p:sp>
      <p:sp>
        <p:nvSpPr>
          <p:cNvPr id="520" name="Google Shape;520;p4"/>
          <p:cNvSpPr txBox="1"/>
          <p:nvPr/>
        </p:nvSpPr>
        <p:spPr>
          <a:xfrm>
            <a:off x="9690781" y="5096437"/>
            <a:ext cx="153068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AR App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endParaRPr/>
          </a:p>
        </p:txBody>
      </p:sp>
      <p:sp>
        <p:nvSpPr>
          <p:cNvPr id="521" name="Google Shape;521;p4"/>
          <p:cNvSpPr txBox="1"/>
          <p:nvPr/>
        </p:nvSpPr>
        <p:spPr>
          <a:xfrm>
            <a:off x="5446020" y="5096438"/>
            <a:ext cx="11612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Interims</a:t>
            </a:r>
            <a:endParaRPr/>
          </a:p>
        </p:txBody>
      </p:sp>
      <p:sp>
        <p:nvSpPr>
          <p:cNvPr id="522" name="Google Shape;522;p4"/>
          <p:cNvSpPr txBox="1"/>
          <p:nvPr/>
        </p:nvSpPr>
        <p:spPr>
          <a:xfrm>
            <a:off x="7574908" y="5096438"/>
            <a:ext cx="15306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2230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"/>
          <p:cNvSpPr/>
          <p:nvPr/>
        </p:nvSpPr>
        <p:spPr>
          <a:xfrm>
            <a:off x="2381" y="0"/>
            <a:ext cx="12189651" cy="6799516"/>
          </a:xfrm>
          <a:custGeom>
            <a:rect b="b" l="l" r="r" t="t"/>
            <a:pathLst>
              <a:path extrusionOk="0" h="13599033" w="24379301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9" l="0" r="0" t="-2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5"/>
          <p:cNvSpPr txBox="1"/>
          <p:nvPr/>
        </p:nvSpPr>
        <p:spPr>
          <a:xfrm>
            <a:off x="1463234" y="495043"/>
            <a:ext cx="8803600" cy="724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394" u="none" cap="none" strike="noStrike">
                <a:solidFill>
                  <a:srgbClr val="182E4F"/>
                </a:solidFill>
                <a:latin typeface="Calibri"/>
                <a:ea typeface="Calibri"/>
                <a:cs typeface="Calibri"/>
                <a:sym typeface="Calibri"/>
              </a:rPr>
              <a:t>Processing Data: The Inquiry Cycle</a:t>
            </a:r>
            <a:endParaRPr/>
          </a:p>
        </p:txBody>
      </p:sp>
      <p:sp>
        <p:nvSpPr>
          <p:cNvPr id="529" name="Google Shape;529;p5"/>
          <p:cNvSpPr txBox="1"/>
          <p:nvPr/>
        </p:nvSpPr>
        <p:spPr>
          <a:xfrm>
            <a:off x="1767463" y="2731472"/>
            <a:ext cx="903299" cy="3508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3" u="none" cap="none" strike="noStrike">
                <a:solidFill>
                  <a:srgbClr val="EFF6F9"/>
                </a:solidFill>
                <a:latin typeface="Calibri"/>
                <a:ea typeface="Calibri"/>
                <a:cs typeface="Calibri"/>
                <a:sym typeface="Calibri"/>
              </a:rPr>
              <a:t>Notice</a:t>
            </a:r>
            <a:endParaRPr/>
          </a:p>
        </p:txBody>
      </p:sp>
      <p:sp>
        <p:nvSpPr>
          <p:cNvPr id="530" name="Google Shape;530;p5"/>
          <p:cNvSpPr txBox="1"/>
          <p:nvPr/>
        </p:nvSpPr>
        <p:spPr>
          <a:xfrm>
            <a:off x="1187820" y="3193418"/>
            <a:ext cx="2062586" cy="1325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DDEAF1"/>
                </a:solidFill>
                <a:latin typeface="Calibri"/>
                <a:ea typeface="Calibri"/>
                <a:cs typeface="Calibri"/>
                <a:sym typeface="Calibri"/>
              </a:rPr>
              <a:t>What are the undeniable facts and patterns in the data? (Observe without</a:t>
            </a:r>
            <a:endParaRPr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DDEAF1"/>
                </a:solidFill>
                <a:latin typeface="Calibri"/>
                <a:ea typeface="Calibri"/>
                <a:cs typeface="Calibri"/>
                <a:sym typeface="Calibri"/>
              </a:rPr>
              <a:t>judgment).</a:t>
            </a:r>
            <a:endParaRPr/>
          </a:p>
        </p:txBody>
      </p:sp>
      <p:sp>
        <p:nvSpPr>
          <p:cNvPr id="531" name="Google Shape;531;p5"/>
          <p:cNvSpPr txBox="1"/>
          <p:nvPr/>
        </p:nvSpPr>
        <p:spPr>
          <a:xfrm>
            <a:off x="4956397" y="2752043"/>
            <a:ext cx="2358300" cy="17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1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3" u="none" cap="none" strike="noStrike">
                <a:solidFill>
                  <a:srgbClr val="FBE6E5"/>
                </a:solidFill>
                <a:latin typeface="Calibri"/>
                <a:ea typeface="Calibri"/>
                <a:cs typeface="Calibri"/>
                <a:sym typeface="Calibri"/>
              </a:rPr>
              <a:t>Wonder </a:t>
            </a:r>
            <a:endParaRPr/>
          </a:p>
          <a:p>
            <a:pPr indent="0" lvl="0" marL="0" marR="0" rtl="0" algn="ctr">
              <a:lnSpc>
                <a:spcPct val="14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Why is this happening?</a:t>
            </a:r>
            <a:endParaRPr/>
          </a:p>
          <a:p>
            <a:pPr indent="0" lvl="0" marL="0" marR="0" rtl="0" algn="ctr">
              <a:lnSpc>
                <a:spcPct val="14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Drill down past the</a:t>
            </a:r>
            <a:endParaRPr/>
          </a:p>
          <a:p>
            <a:pPr indent="0" lvl="0" marL="0" marR="0" rtl="0" algn="ctr">
              <a:lnSpc>
                <a:spcPct val="14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symptoms to find the</a:t>
            </a:r>
            <a:endParaRPr/>
          </a:p>
          <a:p>
            <a:pPr indent="0" lvl="0" marL="0" marR="0" rtl="0" algn="ctr">
              <a:lnSpc>
                <a:spcPct val="14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 root cause.</a:t>
            </a:r>
            <a:endParaRPr/>
          </a:p>
        </p:txBody>
      </p:sp>
      <p:sp>
        <p:nvSpPr>
          <p:cNvPr id="532" name="Google Shape;532;p5"/>
          <p:cNvSpPr txBox="1"/>
          <p:nvPr/>
        </p:nvSpPr>
        <p:spPr>
          <a:xfrm>
            <a:off x="8825474" y="2800021"/>
            <a:ext cx="2318851" cy="1550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8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33" u="none" cap="none" strike="noStrike">
                <a:solidFill>
                  <a:srgbClr val="EAFBE7"/>
                </a:solidFill>
                <a:latin typeface="Calibri"/>
                <a:ea typeface="Calibri"/>
                <a:cs typeface="Calibri"/>
                <a:sym typeface="Calibri"/>
              </a:rPr>
              <a:t>Take Action</a:t>
            </a:r>
            <a:endParaRPr/>
          </a:p>
          <a:p>
            <a:pPr indent="0" lvl="0" marL="0" marR="0" rtl="0" algn="ctr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AFBE7"/>
                </a:solidFill>
                <a:latin typeface="Calibri"/>
                <a:ea typeface="Calibri"/>
                <a:cs typeface="Calibri"/>
                <a:sym typeface="Calibri"/>
              </a:rPr>
              <a:t>How do we adjust</a:t>
            </a:r>
            <a:endParaRPr/>
          </a:p>
          <a:p>
            <a:pPr indent="0" lvl="0" marL="0" marR="0" rtl="0" algn="ctr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AFBE7"/>
                </a:solidFill>
                <a:latin typeface="Calibri"/>
                <a:ea typeface="Calibri"/>
                <a:cs typeface="Calibri"/>
                <a:sym typeface="Calibri"/>
              </a:rPr>
              <a:t>pacing, interventions, or</a:t>
            </a:r>
            <a:endParaRPr/>
          </a:p>
          <a:p>
            <a:pPr indent="0" lvl="0" marL="0" marR="0" rtl="0" algn="ctr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AFBE7"/>
                </a:solidFill>
                <a:latin typeface="Calibri"/>
                <a:ea typeface="Calibri"/>
                <a:cs typeface="Calibri"/>
                <a:sym typeface="Calibri"/>
              </a:rPr>
              <a:t>resource allocation to</a:t>
            </a:r>
            <a:endParaRPr/>
          </a:p>
          <a:p>
            <a:pPr indent="0" lvl="0" marL="0" marR="0" rtl="0" algn="ctr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AFBE7"/>
                </a:solidFill>
                <a:latin typeface="Calibri"/>
                <a:ea typeface="Calibri"/>
                <a:cs typeface="Calibri"/>
                <a:sym typeface="Calibri"/>
              </a:rPr>
              <a:t>address the root cause?</a:t>
            </a:r>
            <a:endParaRPr/>
          </a:p>
        </p:txBody>
      </p:sp>
      <p:sp>
        <p:nvSpPr>
          <p:cNvPr id="533" name="Google Shape;533;p5"/>
          <p:cNvSpPr txBox="1"/>
          <p:nvPr/>
        </p:nvSpPr>
        <p:spPr>
          <a:xfrm rot="-1095237">
            <a:off x="5444992" y="4721605"/>
            <a:ext cx="481654" cy="1990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8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/>
          </a:p>
        </p:txBody>
      </p:sp>
      <p:sp>
        <p:nvSpPr>
          <p:cNvPr id="534" name="Google Shape;534;p5"/>
          <p:cNvSpPr txBox="1"/>
          <p:nvPr/>
        </p:nvSpPr>
        <p:spPr>
          <a:xfrm rot="-884613">
            <a:off x="5804225" y="5078906"/>
            <a:ext cx="486453" cy="175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83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/>
          </a:p>
        </p:txBody>
      </p:sp>
      <p:sp>
        <p:nvSpPr>
          <p:cNvPr id="535" name="Google Shape;535;p5"/>
          <p:cNvSpPr txBox="1"/>
          <p:nvPr/>
        </p:nvSpPr>
        <p:spPr>
          <a:xfrm rot="-968454">
            <a:off x="6163898" y="5433288"/>
            <a:ext cx="401935" cy="163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/>
          </a:p>
        </p:txBody>
      </p:sp>
      <p:sp>
        <p:nvSpPr>
          <p:cNvPr id="536" name="Google Shape;536;p5"/>
          <p:cNvSpPr txBox="1"/>
          <p:nvPr/>
        </p:nvSpPr>
        <p:spPr>
          <a:xfrm rot="-1033232">
            <a:off x="6522106" y="5790506"/>
            <a:ext cx="448233" cy="15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1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0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Why?</a:t>
            </a:r>
            <a:endParaRPr/>
          </a:p>
        </p:txBody>
      </p:sp>
      <p:sp>
        <p:nvSpPr>
          <p:cNvPr id="537" name="Google Shape;537;p5"/>
          <p:cNvSpPr/>
          <p:nvPr/>
        </p:nvSpPr>
        <p:spPr>
          <a:xfrm rot="-1097419">
            <a:off x="6604187" y="6139373"/>
            <a:ext cx="697831" cy="192436"/>
          </a:xfrm>
          <a:prstGeom prst="rect">
            <a:avLst/>
          </a:prstGeom>
          <a:solidFill>
            <a:srgbClr val="781D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5"/>
          <p:cNvSpPr txBox="1"/>
          <p:nvPr/>
        </p:nvSpPr>
        <p:spPr>
          <a:xfrm rot="-993424">
            <a:off x="6517045" y="6070223"/>
            <a:ext cx="1008931" cy="187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4" u="none" cap="none" strike="noStrike">
                <a:solidFill>
                  <a:srgbClr val="F4CFCD"/>
                </a:solidFill>
                <a:latin typeface="Calibri"/>
                <a:ea typeface="Calibri"/>
                <a:cs typeface="Calibri"/>
                <a:sym typeface="Calibri"/>
              </a:rPr>
              <a:t>Root Cause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"/>
          <p:cNvSpPr/>
          <p:nvPr/>
        </p:nvSpPr>
        <p:spPr>
          <a:xfrm>
            <a:off x="2755900" y="1993900"/>
            <a:ext cx="4216400" cy="3873500"/>
          </a:xfrm>
          <a:custGeom>
            <a:rect b="b" l="l" r="r" t="t"/>
            <a:pathLst>
              <a:path extrusionOk="0" h="5810250" w="6324600">
                <a:moveTo>
                  <a:pt x="0" y="0"/>
                </a:moveTo>
                <a:lnTo>
                  <a:pt x="6324600" y="0"/>
                </a:lnTo>
                <a:lnTo>
                  <a:pt x="6324600" y="5810250"/>
                </a:lnTo>
                <a:lnTo>
                  <a:pt x="0" y="581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6"/>
          <p:cNvSpPr/>
          <p:nvPr/>
        </p:nvSpPr>
        <p:spPr>
          <a:xfrm>
            <a:off x="6819900" y="2286000"/>
            <a:ext cx="1028700" cy="152400"/>
          </a:xfrm>
          <a:custGeom>
            <a:rect b="b" l="l" r="r" t="t"/>
            <a:pathLst>
              <a:path extrusionOk="0" h="228600" w="1543050">
                <a:moveTo>
                  <a:pt x="0" y="0"/>
                </a:moveTo>
                <a:lnTo>
                  <a:pt x="1543050" y="0"/>
                </a:lnTo>
                <a:lnTo>
                  <a:pt x="154305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6"/>
          <p:cNvSpPr/>
          <p:nvPr/>
        </p:nvSpPr>
        <p:spPr>
          <a:xfrm>
            <a:off x="6375400" y="2857500"/>
            <a:ext cx="1473200" cy="292100"/>
          </a:xfrm>
          <a:custGeom>
            <a:rect b="b" l="l" r="r" t="t"/>
            <a:pathLst>
              <a:path extrusionOk="0" h="438150" w="2209800">
                <a:moveTo>
                  <a:pt x="0" y="0"/>
                </a:moveTo>
                <a:lnTo>
                  <a:pt x="2209800" y="0"/>
                </a:lnTo>
                <a:lnTo>
                  <a:pt x="2209800" y="438150"/>
                </a:lnTo>
                <a:lnTo>
                  <a:pt x="0" y="4381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6"/>
          <p:cNvSpPr/>
          <p:nvPr/>
        </p:nvSpPr>
        <p:spPr>
          <a:xfrm>
            <a:off x="5943600" y="3568700"/>
            <a:ext cx="1905000" cy="152400"/>
          </a:xfrm>
          <a:custGeom>
            <a:rect b="b" l="l" r="r" t="t"/>
            <a:pathLst>
              <a:path extrusionOk="0" h="228600" w="2857500">
                <a:moveTo>
                  <a:pt x="0" y="0"/>
                </a:moveTo>
                <a:lnTo>
                  <a:pt x="2857500" y="0"/>
                </a:lnTo>
                <a:lnTo>
                  <a:pt x="28575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6"/>
          <p:cNvSpPr/>
          <p:nvPr/>
        </p:nvSpPr>
        <p:spPr>
          <a:xfrm>
            <a:off x="5511800" y="4140200"/>
            <a:ext cx="2336800" cy="152400"/>
          </a:xfrm>
          <a:custGeom>
            <a:rect b="b" l="l" r="r" t="t"/>
            <a:pathLst>
              <a:path extrusionOk="0" h="228600" w="3505200">
                <a:moveTo>
                  <a:pt x="0" y="0"/>
                </a:moveTo>
                <a:lnTo>
                  <a:pt x="3505200" y="0"/>
                </a:lnTo>
                <a:lnTo>
                  <a:pt x="35052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6"/>
          <p:cNvSpPr/>
          <p:nvPr/>
        </p:nvSpPr>
        <p:spPr>
          <a:xfrm>
            <a:off x="5219700" y="4711700"/>
            <a:ext cx="2628900" cy="152400"/>
          </a:xfrm>
          <a:custGeom>
            <a:rect b="b" l="l" r="r" t="t"/>
            <a:pathLst>
              <a:path extrusionOk="0" h="228600" w="3943350">
                <a:moveTo>
                  <a:pt x="0" y="0"/>
                </a:moveTo>
                <a:lnTo>
                  <a:pt x="3943350" y="0"/>
                </a:lnTo>
                <a:lnTo>
                  <a:pt x="394335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6"/>
          <p:cNvSpPr/>
          <p:nvPr/>
        </p:nvSpPr>
        <p:spPr>
          <a:xfrm>
            <a:off x="4692650" y="4686623"/>
            <a:ext cx="387350" cy="387350"/>
          </a:xfrm>
          <a:custGeom>
            <a:rect b="b" l="l" r="r" t="t"/>
            <a:pathLst>
              <a:path extrusionOk="0" h="581025" w="581025">
                <a:moveTo>
                  <a:pt x="0" y="0"/>
                </a:moveTo>
                <a:lnTo>
                  <a:pt x="581025" y="0"/>
                </a:lnTo>
                <a:lnTo>
                  <a:pt x="581025" y="581025"/>
                </a:lnTo>
                <a:lnTo>
                  <a:pt x="0" y="58102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6"/>
          <p:cNvSpPr/>
          <p:nvPr/>
        </p:nvSpPr>
        <p:spPr>
          <a:xfrm>
            <a:off x="4657644" y="4045030"/>
            <a:ext cx="457363" cy="457363"/>
          </a:xfrm>
          <a:custGeom>
            <a:rect b="b" l="l" r="r" t="t"/>
            <a:pathLst>
              <a:path extrusionOk="0" h="686044" w="686044">
                <a:moveTo>
                  <a:pt x="0" y="0"/>
                </a:moveTo>
                <a:lnTo>
                  <a:pt x="686043" y="0"/>
                </a:lnTo>
                <a:lnTo>
                  <a:pt x="686043" y="686044"/>
                </a:lnTo>
                <a:lnTo>
                  <a:pt x="0" y="68604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6"/>
          <p:cNvSpPr/>
          <p:nvPr/>
        </p:nvSpPr>
        <p:spPr>
          <a:xfrm>
            <a:off x="4721311" y="3397308"/>
            <a:ext cx="330028" cy="493500"/>
          </a:xfrm>
          <a:custGeom>
            <a:rect b="b" l="l" r="r" t="t"/>
            <a:pathLst>
              <a:path extrusionOk="0" h="740250" w="495042">
                <a:moveTo>
                  <a:pt x="0" y="0"/>
                </a:moveTo>
                <a:lnTo>
                  <a:pt x="495043" y="0"/>
                </a:lnTo>
                <a:lnTo>
                  <a:pt x="495043" y="740250"/>
                </a:lnTo>
                <a:lnTo>
                  <a:pt x="0" y="7402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6"/>
          <p:cNvSpPr/>
          <p:nvPr/>
        </p:nvSpPr>
        <p:spPr>
          <a:xfrm>
            <a:off x="4699392" y="2794377"/>
            <a:ext cx="415615" cy="450531"/>
          </a:xfrm>
          <a:custGeom>
            <a:rect b="b" l="l" r="r" t="t"/>
            <a:pathLst>
              <a:path extrusionOk="0" h="675797" w="623423">
                <a:moveTo>
                  <a:pt x="0" y="0"/>
                </a:moveTo>
                <a:lnTo>
                  <a:pt x="623422" y="0"/>
                </a:lnTo>
                <a:lnTo>
                  <a:pt x="623422" y="675797"/>
                </a:lnTo>
                <a:lnTo>
                  <a:pt x="0" y="67579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6"/>
          <p:cNvSpPr/>
          <p:nvPr/>
        </p:nvSpPr>
        <p:spPr>
          <a:xfrm>
            <a:off x="4720096" y="2123852"/>
            <a:ext cx="374207" cy="476697"/>
          </a:xfrm>
          <a:custGeom>
            <a:rect b="b" l="l" r="r" t="t"/>
            <a:pathLst>
              <a:path extrusionOk="0" h="715046" w="561311">
                <a:moveTo>
                  <a:pt x="0" y="0"/>
                </a:moveTo>
                <a:lnTo>
                  <a:pt x="561310" y="0"/>
                </a:lnTo>
                <a:lnTo>
                  <a:pt x="561310" y="715046"/>
                </a:lnTo>
                <a:lnTo>
                  <a:pt x="0" y="71504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4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6"/>
          <p:cNvSpPr txBox="1"/>
          <p:nvPr/>
        </p:nvSpPr>
        <p:spPr>
          <a:xfrm>
            <a:off x="8046720" y="2122447"/>
            <a:ext cx="926592" cy="235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1ST WHY</a:t>
            </a:r>
            <a:endParaRPr/>
          </a:p>
        </p:txBody>
      </p:sp>
      <p:sp>
        <p:nvSpPr>
          <p:cNvPr id="555" name="Google Shape;555;p6"/>
          <p:cNvSpPr txBox="1"/>
          <p:nvPr/>
        </p:nvSpPr>
        <p:spPr>
          <a:xfrm>
            <a:off x="8046720" y="2350712"/>
            <a:ext cx="2779776" cy="369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the first cause contributing to the problem.</a:t>
            </a:r>
            <a:endParaRPr/>
          </a:p>
        </p:txBody>
      </p:sp>
      <p:sp>
        <p:nvSpPr>
          <p:cNvPr id="556" name="Google Shape;556;p6"/>
          <p:cNvSpPr txBox="1"/>
          <p:nvPr/>
        </p:nvSpPr>
        <p:spPr>
          <a:xfrm>
            <a:off x="8046720" y="3043370"/>
            <a:ext cx="2657856" cy="369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Dig deeper by questioning why the first cause occurred.</a:t>
            </a:r>
            <a:endParaRPr/>
          </a:p>
        </p:txBody>
      </p:sp>
      <p:sp>
        <p:nvSpPr>
          <p:cNvPr id="557" name="Google Shape;557;p6"/>
          <p:cNvSpPr txBox="1"/>
          <p:nvPr/>
        </p:nvSpPr>
        <p:spPr>
          <a:xfrm>
            <a:off x="8046720" y="3411751"/>
            <a:ext cx="950976" cy="235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3RD WHY</a:t>
            </a:r>
            <a:endParaRPr/>
          </a:p>
        </p:txBody>
      </p:sp>
      <p:sp>
        <p:nvSpPr>
          <p:cNvPr id="558" name="Google Shape;558;p6"/>
          <p:cNvSpPr txBox="1"/>
          <p:nvPr/>
        </p:nvSpPr>
        <p:spPr>
          <a:xfrm>
            <a:off x="8046720" y="3640016"/>
            <a:ext cx="2511552" cy="369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Continue drilling down to understand deeper reasons.</a:t>
            </a:r>
            <a:endParaRPr/>
          </a:p>
        </p:txBody>
      </p:sp>
      <p:sp>
        <p:nvSpPr>
          <p:cNvPr id="559" name="Google Shape;559;p6"/>
          <p:cNvSpPr txBox="1"/>
          <p:nvPr/>
        </p:nvSpPr>
        <p:spPr>
          <a:xfrm>
            <a:off x="8046720" y="4035829"/>
            <a:ext cx="950976" cy="235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4TH WHY</a:t>
            </a:r>
            <a:endParaRPr/>
          </a:p>
        </p:txBody>
      </p:sp>
      <p:sp>
        <p:nvSpPr>
          <p:cNvPr id="560" name="Google Shape;560;p6"/>
          <p:cNvSpPr txBox="1"/>
          <p:nvPr/>
        </p:nvSpPr>
        <p:spPr>
          <a:xfrm>
            <a:off x="8046720" y="4264094"/>
            <a:ext cx="1975104" cy="369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Reveal underlying system or process-related issues.</a:t>
            </a:r>
            <a:endParaRPr/>
          </a:p>
        </p:txBody>
      </p:sp>
      <p:sp>
        <p:nvSpPr>
          <p:cNvPr id="561" name="Google Shape;561;p6"/>
          <p:cNvSpPr txBox="1"/>
          <p:nvPr/>
        </p:nvSpPr>
        <p:spPr>
          <a:xfrm>
            <a:off x="8046720" y="4639333"/>
            <a:ext cx="950976" cy="235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WHY</a:t>
            </a:r>
            <a:endParaRPr/>
          </a:p>
        </p:txBody>
      </p:sp>
      <p:sp>
        <p:nvSpPr>
          <p:cNvPr id="562" name="Google Shape;562;p6"/>
          <p:cNvSpPr txBox="1"/>
          <p:nvPr/>
        </p:nvSpPr>
        <p:spPr>
          <a:xfrm>
            <a:off x="8046720" y="4867598"/>
            <a:ext cx="2511552" cy="3697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3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Reach the actionable root cause and formulate corrective actions</a:t>
            </a:r>
            <a:endParaRPr/>
          </a:p>
        </p:txBody>
      </p:sp>
      <p:sp>
        <p:nvSpPr>
          <p:cNvPr id="563" name="Google Shape;563;p6"/>
          <p:cNvSpPr txBox="1"/>
          <p:nvPr/>
        </p:nvSpPr>
        <p:spPr>
          <a:xfrm>
            <a:off x="8046720" y="2815105"/>
            <a:ext cx="950976" cy="235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1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2ND WHY</a:t>
            </a:r>
            <a:endParaRPr/>
          </a:p>
        </p:txBody>
      </p:sp>
      <p:sp>
        <p:nvSpPr>
          <p:cNvPr id="564" name="Google Shape;564;p6"/>
          <p:cNvSpPr txBox="1"/>
          <p:nvPr>
            <p:ph type="title"/>
          </p:nvPr>
        </p:nvSpPr>
        <p:spPr>
          <a:xfrm>
            <a:off x="0" y="182880"/>
            <a:ext cx="11785600" cy="607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83">
                <a:latin typeface="Helvetica Neue"/>
                <a:ea typeface="Helvetica Neue"/>
                <a:cs typeface="Helvetica Neue"/>
                <a:sym typeface="Helvetica Neue"/>
              </a:rPr>
              <a:t>5 Whys: From Symptom to Root Cause</a:t>
            </a:r>
            <a:endParaRPr/>
          </a:p>
        </p:txBody>
      </p:sp>
      <p:sp>
        <p:nvSpPr>
          <p:cNvPr id="565" name="Google Shape;565;p6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143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7"/>
          <p:cNvSpPr txBox="1"/>
          <p:nvPr>
            <p:ph type="title"/>
          </p:nvPr>
        </p:nvSpPr>
        <p:spPr>
          <a:xfrm>
            <a:off x="0" y="-387626"/>
            <a:ext cx="11785600" cy="1302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The Rules of Engagement for 5 Whys Protocol</a:t>
            </a:r>
            <a:endParaRPr/>
          </a:p>
        </p:txBody>
      </p:sp>
      <p:sp>
        <p:nvSpPr>
          <p:cNvPr id="571" name="Google Shape;571;p7"/>
          <p:cNvSpPr txBox="1"/>
          <p:nvPr>
            <p:ph idx="1" type="body"/>
          </p:nvPr>
        </p:nvSpPr>
        <p:spPr>
          <a:xfrm>
            <a:off x="415600" y="1097280"/>
            <a:ext cx="11370000" cy="5608321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143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b="1" lang="en-US" sz="2800">
                <a:solidFill>
                  <a:srgbClr val="000000"/>
                </a:solidFill>
              </a:rPr>
              <a:t>Key Principles &amp; Mindsets</a:t>
            </a:r>
            <a:endParaRPr sz="2800"/>
          </a:p>
          <a:p>
            <a:pPr indent="-46565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2800">
                <a:solidFill>
                  <a:srgbClr val="000000"/>
                </a:solidFill>
              </a:rPr>
              <a:t>Be Curious: Approach problems with the relentless curiosity of an inquisitive toddler.</a:t>
            </a:r>
            <a:endParaRPr sz="2800"/>
          </a:p>
          <a:p>
            <a:pPr indent="-46565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2800">
                <a:solidFill>
                  <a:srgbClr val="000000"/>
                </a:solidFill>
              </a:rPr>
              <a:t>Rely on Facts: Base your answers on actual observations and real data, not assumptions or guesses.</a:t>
            </a:r>
            <a:endParaRPr sz="2800"/>
          </a:p>
          <a:p>
            <a:pPr indent="-46565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2800">
                <a:solidFill>
                  <a:srgbClr val="000000"/>
                </a:solidFill>
              </a:rPr>
              <a:t>Process Over People: Avoid blaming individuals. Focus on systemic factors and areas within your control.</a:t>
            </a:r>
            <a:endParaRPr sz="2800"/>
          </a:p>
          <a:p>
            <a:pPr indent="-46565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n-US" sz="2800">
                <a:solidFill>
                  <a:srgbClr val="000000"/>
                </a:solidFill>
              </a:rPr>
              <a:t>Stay Flexible: You don't have to stop at exactly five. Stop when you find an actionable root cause, or keep going if you need to drill deeper.</a:t>
            </a:r>
            <a:endParaRPr sz="2800"/>
          </a:p>
          <a:p>
            <a:pPr indent="-34500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</a:pPr>
            <a:r>
              <a:t/>
            </a:r>
            <a:endParaRPr sz="2800"/>
          </a:p>
          <a:p>
            <a:pPr indent="-345005" lvl="0" marL="609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"/>
          <p:cNvSpPr txBox="1"/>
          <p:nvPr>
            <p:ph type="title"/>
          </p:nvPr>
        </p:nvSpPr>
        <p:spPr>
          <a:xfrm>
            <a:off x="0" y="182880"/>
            <a:ext cx="11785600" cy="1934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5 Whys Protocol </a:t>
            </a:r>
            <a:r>
              <a:rPr lang="en-US"/>
              <a:t> </a:t>
            </a:r>
            <a:br>
              <a:rPr lang="en-US"/>
            </a:br>
            <a:br>
              <a:rPr b="1" lang="en-US">
                <a:latin typeface="Google Sans"/>
                <a:ea typeface="Google Sans"/>
                <a:cs typeface="Google Sans"/>
                <a:sym typeface="Google Sans"/>
              </a:rPr>
            </a:br>
            <a:endParaRPr/>
          </a:p>
        </p:txBody>
      </p:sp>
      <p:grpSp>
        <p:nvGrpSpPr>
          <p:cNvPr id="577" name="Google Shape;577;p8"/>
          <p:cNvGrpSpPr/>
          <p:nvPr/>
        </p:nvGrpSpPr>
        <p:grpSpPr>
          <a:xfrm>
            <a:off x="69574" y="939057"/>
            <a:ext cx="11785599" cy="5608321"/>
            <a:chOff x="0" y="0"/>
            <a:chExt cx="11785599" cy="5608321"/>
          </a:xfrm>
        </p:grpSpPr>
        <p:sp>
          <p:nvSpPr>
            <p:cNvPr id="578" name="Google Shape;578;p8"/>
            <p:cNvSpPr/>
            <p:nvPr/>
          </p:nvSpPr>
          <p:spPr>
            <a:xfrm rot="5400000">
              <a:off x="5770879" y="-967231"/>
              <a:ext cx="4486656" cy="7542784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E2E2E2">
                <a:alpha val="90196"/>
              </a:srgbClr>
            </a:solidFill>
            <a:ln cap="flat" cmpd="sng" w="25400">
              <a:solidFill>
                <a:srgbClr val="E2E2E2">
                  <a:alpha val="90196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8"/>
            <p:cNvSpPr txBox="1"/>
            <p:nvPr/>
          </p:nvSpPr>
          <p:spPr>
            <a:xfrm>
              <a:off x="4242815" y="779853"/>
              <a:ext cx="7323764" cy="4048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Why? </a:t>
              </a:r>
              <a:r>
                <a:rPr b="0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Because I lost points on the citations.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Why? </a:t>
              </a:r>
              <a:r>
                <a:rPr b="0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Because I did not format the bibliography correctly.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Why? </a:t>
              </a:r>
              <a:r>
                <a:rPr b="0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 didn’t know it was required.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Why? </a:t>
              </a:r>
              <a:r>
                <a:rPr b="0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Because I didn't use the formatting rubric while writing.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Why? </a:t>
              </a:r>
              <a:r>
                <a:rPr b="0" i="0" lang="en-US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Because I didn't understand how to read the rubric.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0" y="0"/>
              <a:ext cx="4242816" cy="5608321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 cap="flat" cmpd="sng" w="25400">
              <a:solidFill>
                <a:srgbClr val="ADC83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8"/>
            <p:cNvSpPr txBox="1"/>
            <p:nvPr/>
          </p:nvSpPr>
          <p:spPr>
            <a:xfrm>
              <a:off x="207117" y="207117"/>
              <a:ext cx="3828582" cy="5194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213350" spcFirstLastPara="1" rIns="213350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00"/>
                <a:buFont typeface="Arial"/>
                <a:buNone/>
              </a:pPr>
              <a:r>
                <a:rPr lang="en-US" sz="3000">
                  <a:solidFill>
                    <a:srgbClr val="303C78"/>
                  </a:solidFill>
                </a:rPr>
                <a:t>The symptom:</a:t>
              </a:r>
              <a:endParaRPr sz="3000">
                <a:solidFill>
                  <a:srgbClr val="303C78"/>
                </a:solidFill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00"/>
                <a:buFont typeface="Arial"/>
                <a:buNone/>
              </a:pPr>
              <a:r>
                <a:rPr b="0" i="1" lang="en-US" sz="5600" u="none" cap="none" strike="noStrike">
                  <a:solidFill>
                    <a:srgbClr val="303C78"/>
                  </a:solidFill>
                  <a:latin typeface="Arial"/>
                  <a:ea typeface="Arial"/>
                  <a:cs typeface="Arial"/>
                  <a:sym typeface="Arial"/>
                </a:rPr>
                <a:t>"My project grade was lower than expected."</a:t>
              </a:r>
              <a:endParaRPr b="0" i="0" sz="5600" u="none" cap="none" strike="noStrike">
                <a:solidFill>
                  <a:srgbClr val="303C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2" name="Google Shape;582;p8"/>
          <p:cNvSpPr/>
          <p:nvPr/>
        </p:nvSpPr>
        <p:spPr>
          <a:xfrm>
            <a:off x="4969565" y="5357191"/>
            <a:ext cx="6649278" cy="1431235"/>
          </a:xfrm>
          <a:prstGeom prst="roundRect">
            <a:avLst>
              <a:gd fmla="val 16667" name="adj"/>
            </a:avLst>
          </a:prstGeom>
          <a:solidFill>
            <a:srgbClr val="303C78"/>
          </a:solidFill>
          <a:ln cap="flat" cmpd="sng" w="25400">
            <a:solidFill>
              <a:srgbClr val="4144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Root Cause:</a:t>
            </a:r>
            <a:r>
              <a:rPr b="0" i="0" lang="en-US" sz="32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 Lack of familiarity with project rubrics prior to starting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5"/>
          <p:cNvSpPr/>
          <p:nvPr/>
        </p:nvSpPr>
        <p:spPr>
          <a:xfrm>
            <a:off x="548640" y="640080"/>
            <a:ext cx="10789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0B1E45"/>
                </a:solidFill>
                <a:latin typeface="Calibri"/>
                <a:ea typeface="Calibri"/>
                <a:cs typeface="Calibri"/>
                <a:sym typeface="Calibri"/>
              </a:rPr>
              <a:t>5 Whys Protocol Practice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5"/>
          <p:cNvSpPr/>
          <p:nvPr/>
        </p:nvSpPr>
        <p:spPr>
          <a:xfrm>
            <a:off x="548640" y="1280160"/>
            <a:ext cx="10698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Meet </a:t>
            </a:r>
            <a:r>
              <a:rPr lang="en-US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Abbott</a:t>
            </a:r>
            <a:r>
              <a:rPr b="0" i="0" lang="en-US" sz="1400" u="none" cap="none" strike="noStrike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 Elementary. Here's a few of their data milestones to investigate. Choose one data point and run</a:t>
            </a:r>
            <a:r>
              <a:rPr lang="en-US">
                <a:solidFill>
                  <a:srgbClr val="5B6472"/>
                </a:solidFill>
                <a:latin typeface="Calibri"/>
                <a:ea typeface="Calibri"/>
                <a:cs typeface="Calibri"/>
                <a:sym typeface="Calibri"/>
              </a:rPr>
              <a:t> the 5 whys protocol.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0" name="Google Shape;590;p25"/>
          <p:cNvGraphicFramePr/>
          <p:nvPr/>
        </p:nvGraphicFramePr>
        <p:xfrm>
          <a:off x="548640" y="19659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{E58E3B22-0028-4934-B49F-88AFC1AD644A}</a:tableStyleId>
              </a:tblPr>
              <a:tblGrid>
                <a:gridCol w="2377450"/>
                <a:gridCol w="8412475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</a:rPr>
                        <a:t>Milestone</a:t>
                      </a:r>
                      <a:endParaRPr sz="12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b="1" lang="en-US" sz="1250">
                          <a:solidFill>
                            <a:srgbClr val="FFFFFF"/>
                          </a:solidFill>
                        </a:rPr>
                        <a:t>Abbott</a:t>
                      </a: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</a:rPr>
                        <a:t> Elementary — Data Snapshot</a:t>
                      </a:r>
                      <a:endParaRPr sz="12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1E4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K-3 Screener (BOY)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45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% of 2nd graders </a:t>
                      </a: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score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 “</a:t>
                      </a: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POTENTIAL RISK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” in reading fluency — up from 11% last year.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Ratings &amp; VAM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School earned “C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” rating; </a:t>
                      </a: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Achievement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 has increase</a:t>
                      </a: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d but 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VAM growth in ELA bottom-quartile is stagnant from prior year.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Fall/Winter Interims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2nd-grade ELA interim scores flat since BOY screener — no movement despite adoption of new HQIM</a:t>
                      </a: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 this year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.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Summative (last spring)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Arial"/>
                        <a:buNone/>
                      </a:pPr>
                      <a:r>
                        <a:rPr lang="en-US" sz="1150">
                          <a:solidFill>
                            <a:srgbClr val="222B3A"/>
                          </a:solidFill>
                        </a:rPr>
                        <a:t>4th</a:t>
                      </a:r>
                      <a:r>
                        <a:rPr lang="en-US" sz="1150" u="none" cap="none" strike="noStrike">
                          <a:solidFill>
                            <a:srgbClr val="222B3A"/>
                          </a:solidFill>
                        </a:rPr>
                        <a:t>-grade reading proficiency dropped 9 points year-over-year; no other grade declined.</a:t>
                      </a:r>
                      <a:endParaRPr sz="11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7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591" name="Google Shape;591;p25"/>
          <p:cNvSpPr/>
          <p:nvPr/>
        </p:nvSpPr>
        <p:spPr>
          <a:xfrm>
            <a:off x="548640" y="4892040"/>
            <a:ext cx="10789920" cy="1188720"/>
          </a:xfrm>
          <a:prstGeom prst="roundRect">
            <a:avLst>
              <a:gd fmla="val 7692" name="adj"/>
            </a:avLst>
          </a:prstGeom>
          <a:solidFill>
            <a:srgbClr val="0B1E4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5"/>
          <p:cNvSpPr/>
          <p:nvPr/>
        </p:nvSpPr>
        <p:spPr>
          <a:xfrm>
            <a:off x="822960" y="4892040"/>
            <a:ext cx="102412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2C14E"/>
                </a:solidFill>
                <a:latin typeface="Calibri"/>
                <a:ea typeface="Calibri"/>
                <a:cs typeface="Calibri"/>
                <a:sym typeface="Calibri"/>
              </a:rPr>
              <a:t>Your group's job:  </a:t>
            </a: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1) State the </a:t>
            </a: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“symptom”</a:t>
            </a: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 2) Run 5 whys protocol.  3) </a:t>
            </a: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Determine probable</a:t>
            </a: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root caus</a:t>
            </a: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0" i="0" lang="en-US" sz="13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3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***Bonus*** Name one action that can be taken before September 30 to positively impact root cause</a:t>
            </a: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DE Summit Slideshow">
  <a:themeElements>
    <a:clrScheme name="ADE Summit">
      <a:dk1>
        <a:srgbClr val="283371"/>
      </a:dk1>
      <a:lt1>
        <a:srgbClr val="B0CB3E"/>
      </a:lt1>
      <a:dk2>
        <a:srgbClr val="555555"/>
      </a:dk2>
      <a:lt2>
        <a:srgbClr val="FFDE17"/>
      </a:lt2>
      <a:accent1>
        <a:srgbClr val="9AA3D4"/>
      </a:accent1>
      <a:accent2>
        <a:srgbClr val="CFE18C"/>
      </a:accent2>
      <a:accent3>
        <a:srgbClr val="ADADAD"/>
      </a:accent3>
      <a:accent4>
        <a:srgbClr val="FFF093"/>
      </a:accent4>
      <a:accent5>
        <a:srgbClr val="EEEEEE"/>
      </a:accent5>
      <a:accent6>
        <a:srgbClr val="333333"/>
      </a:accent6>
      <a:hlink>
        <a:srgbClr val="53C0E9"/>
      </a:hlink>
      <a:folHlink>
        <a:srgbClr val="53C0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ummit Slideshow with Textures">
  <a:themeElements>
    <a:clrScheme name="ADE Summit">
      <a:dk1>
        <a:srgbClr val="283371"/>
      </a:dk1>
      <a:lt1>
        <a:srgbClr val="B0CB3E"/>
      </a:lt1>
      <a:dk2>
        <a:srgbClr val="555555"/>
      </a:dk2>
      <a:lt2>
        <a:srgbClr val="FFDE17"/>
      </a:lt2>
      <a:accent1>
        <a:srgbClr val="9AA3D4"/>
      </a:accent1>
      <a:accent2>
        <a:srgbClr val="CFE18C"/>
      </a:accent2>
      <a:accent3>
        <a:srgbClr val="ADADAD"/>
      </a:accent3>
      <a:accent4>
        <a:srgbClr val="FFF093"/>
      </a:accent4>
      <a:accent5>
        <a:srgbClr val="EEEEEE"/>
      </a:accent5>
      <a:accent6>
        <a:srgbClr val="333333"/>
      </a:accent6>
      <a:hlink>
        <a:srgbClr val="53C0E9"/>
      </a:hlink>
      <a:folHlink>
        <a:srgbClr val="53C0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2026-07-13T19:48:20Z</dcterms:created>
  <dc:creator>PptxGenJS</dc:creator>
</cp:coreProperties>
</file>