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61" r:id="rId6"/>
    <p:sldMasterId id="2147483673" r:id="rId7"/>
    <p:sldMasterId id="2147483685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</p:sldIdLst>
  <p:sldSz cy="5143500" cx="9144000"/>
  <p:notesSz cx="7772400" cy="10058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36" roundtripDataSignature="AMtx7mgajzPFLKcCnJcLB48j5IMWjOEX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3EE9697-276F-43F1-A03F-5978A3553B64}">
  <a:tblStyle styleId="{F3EE9697-276F-43F1-A03F-5978A3553B6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124BB9D-B521-449E-BE10-58397C579A96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11" Type="http://schemas.openxmlformats.org/officeDocument/2006/relationships/slide" Target="slides/slide2.xml"/><Relationship Id="rId33" Type="http://schemas.openxmlformats.org/officeDocument/2006/relationships/slide" Target="slides/slide24.xml"/><Relationship Id="rId10" Type="http://schemas.openxmlformats.org/officeDocument/2006/relationships/slide" Target="slides/slide1.xml"/><Relationship Id="rId32" Type="http://schemas.openxmlformats.org/officeDocument/2006/relationships/slide" Target="slides/slide23.xml"/><Relationship Id="rId13" Type="http://schemas.openxmlformats.org/officeDocument/2006/relationships/slide" Target="slides/slide4.xml"/><Relationship Id="rId35" Type="http://schemas.openxmlformats.org/officeDocument/2006/relationships/slide" Target="slides/slide26.xml"/><Relationship Id="rId12" Type="http://schemas.openxmlformats.org/officeDocument/2006/relationships/slide" Target="slides/slide3.xml"/><Relationship Id="rId34" Type="http://schemas.openxmlformats.org/officeDocument/2006/relationships/slide" Target="slides/slide25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36" Type="http://customschemas.google.com/relationships/presentationmetadata" Target="metadata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0" y="763588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8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p1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2" name="Google Shape;212;p1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814e83081_0_4:notes"/>
          <p:cNvSpPr txBox="1"/>
          <p:nvPr>
            <p:ph idx="12" type="sldNum"/>
          </p:nvPr>
        </p:nvSpPr>
        <p:spPr>
          <a:xfrm>
            <a:off x="4398963" y="9555163"/>
            <a:ext cx="33720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8" name="Google Shape;288;g3f814e83081_0_4:notes"/>
          <p:cNvSpPr/>
          <p:nvPr>
            <p:ph idx="2" type="sldImg"/>
          </p:nvPr>
        </p:nvSpPr>
        <p:spPr>
          <a:xfrm>
            <a:off x="533400" y="763588"/>
            <a:ext cx="67041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89" name="Google Shape;289;g3f814e83081_0_4:notes"/>
          <p:cNvSpPr txBox="1"/>
          <p:nvPr>
            <p:ph idx="1" type="body"/>
          </p:nvPr>
        </p:nvSpPr>
        <p:spPr>
          <a:xfrm>
            <a:off x="777875" y="4776788"/>
            <a:ext cx="62181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4" name="Google Shape;294;p7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95" name="Google Shape;295;p7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8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3" name="Google Shape;303;p8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04" name="Google Shape;304;p8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1" name="Google Shape;311;p9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12" name="Google Shape;312;p9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9" name="Google Shape;319;p10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20" name="Google Shape;320;p10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4a01a2c9c_0_0:notes"/>
          <p:cNvSpPr txBox="1"/>
          <p:nvPr>
            <p:ph idx="12" type="sldNum"/>
          </p:nvPr>
        </p:nvSpPr>
        <p:spPr>
          <a:xfrm>
            <a:off x="4398963" y="9555163"/>
            <a:ext cx="33720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6" name="Google Shape;326;g3f4a01a2c9c_0_0:notes"/>
          <p:cNvSpPr/>
          <p:nvPr>
            <p:ph idx="2" type="sldImg"/>
          </p:nvPr>
        </p:nvSpPr>
        <p:spPr>
          <a:xfrm>
            <a:off x="533400" y="763588"/>
            <a:ext cx="67041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27" name="Google Shape;327;g3f4a01a2c9c_0_0:notes"/>
          <p:cNvSpPr txBox="1"/>
          <p:nvPr>
            <p:ph idx="1" type="body"/>
          </p:nvPr>
        </p:nvSpPr>
        <p:spPr>
          <a:xfrm>
            <a:off x="777875" y="4776788"/>
            <a:ext cx="62181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2" name="Google Shape;332;p11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33" name="Google Shape;333;p11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2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1" name="Google Shape;341;p12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42" name="Google Shape;342;p12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3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0" name="Google Shape;350;p13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51" name="Google Shape;351;p13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4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6" name="Google Shape;356;p14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57" name="Google Shape;357;p14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8" name="Google Shape;218;p2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9" name="Google Shape;219;p2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5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5" name="Google Shape;365;p15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66" name="Google Shape;366;p15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6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3" name="Google Shape;373;p16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74" name="Google Shape;374;p16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7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0" name="Google Shape;380;p17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81" name="Google Shape;381;p17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8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7" name="Google Shape;387;p18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88" name="Google Shape;388;p18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9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2" name="Google Shape;402;p19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03" name="Google Shape;403;p19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3" name="Google Shape;413;p21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14" name="Google Shape;414;p21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3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1" name="Google Shape;421;p23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22" name="Google Shape;422;p23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:notes"/>
          <p:cNvSpPr txBox="1"/>
          <p:nvPr>
            <p:ph idx="1" type="body"/>
          </p:nvPr>
        </p:nvSpPr>
        <p:spPr>
          <a:xfrm>
            <a:off x="777875" y="4776788"/>
            <a:ext cx="6216650" cy="452437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:notes"/>
          <p:cNvSpPr/>
          <p:nvPr>
            <p:ph idx="2" type="sldImg"/>
          </p:nvPr>
        </p:nvSpPr>
        <p:spPr>
          <a:xfrm>
            <a:off x="0" y="763588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7f0dbe6e3_0_30:notes"/>
          <p:cNvSpPr/>
          <p:nvPr>
            <p:ph idx="2" type="sldImg"/>
          </p:nvPr>
        </p:nvSpPr>
        <p:spPr>
          <a:xfrm>
            <a:off x="0" y="763588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f7f0dbe6e3_0_30:notes"/>
          <p:cNvSpPr txBox="1"/>
          <p:nvPr>
            <p:ph idx="1" type="body"/>
          </p:nvPr>
        </p:nvSpPr>
        <p:spPr>
          <a:xfrm>
            <a:off x="777875" y="4776788"/>
            <a:ext cx="6216600" cy="452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Act 808 of 2025 is compliance.</a:t>
            </a:r>
            <a:endParaRPr/>
          </a:p>
        </p:txBody>
      </p:sp>
      <p:sp>
        <p:nvSpPr>
          <p:cNvPr id="232" name="Google Shape;232;g3f7f0dbe6e3_0_30:notes"/>
          <p:cNvSpPr txBox="1"/>
          <p:nvPr>
            <p:ph idx="12" type="sldNum"/>
          </p:nvPr>
        </p:nvSpPr>
        <p:spPr>
          <a:xfrm>
            <a:off x="4398963" y="9555163"/>
            <a:ext cx="3372000" cy="50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7f0dbe6e3_0_6:notes"/>
          <p:cNvSpPr/>
          <p:nvPr>
            <p:ph idx="2" type="sldImg"/>
          </p:nvPr>
        </p:nvSpPr>
        <p:spPr>
          <a:xfrm>
            <a:off x="0" y="763588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f7f0dbe6e3_0_6:notes"/>
          <p:cNvSpPr txBox="1"/>
          <p:nvPr>
            <p:ph idx="1" type="body"/>
          </p:nvPr>
        </p:nvSpPr>
        <p:spPr>
          <a:xfrm>
            <a:off x="777875" y="4776788"/>
            <a:ext cx="6216600" cy="452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Explain each of the four.</a:t>
            </a:r>
            <a:endParaRPr/>
          </a:p>
        </p:txBody>
      </p:sp>
      <p:sp>
        <p:nvSpPr>
          <p:cNvPr id="242" name="Google Shape;242;g3f7f0dbe6e3_0_6:notes"/>
          <p:cNvSpPr txBox="1"/>
          <p:nvPr>
            <p:ph idx="12" type="sldNum"/>
          </p:nvPr>
        </p:nvSpPr>
        <p:spPr>
          <a:xfrm>
            <a:off x="4398963" y="9555163"/>
            <a:ext cx="3372000" cy="50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f7f0dbe6e3_0_16:notes"/>
          <p:cNvSpPr/>
          <p:nvPr>
            <p:ph idx="2" type="sldImg"/>
          </p:nvPr>
        </p:nvSpPr>
        <p:spPr>
          <a:xfrm>
            <a:off x="0" y="763588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f7f0dbe6e3_0_16:notes"/>
          <p:cNvSpPr txBox="1"/>
          <p:nvPr>
            <p:ph idx="1" type="body"/>
          </p:nvPr>
        </p:nvSpPr>
        <p:spPr>
          <a:xfrm>
            <a:off x="777875" y="4776788"/>
            <a:ext cx="6216600" cy="452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3f7f0dbe6e3_0_16:notes"/>
          <p:cNvSpPr txBox="1"/>
          <p:nvPr>
            <p:ph idx="12" type="sldNum"/>
          </p:nvPr>
        </p:nvSpPr>
        <p:spPr>
          <a:xfrm>
            <a:off x="4398963" y="9555163"/>
            <a:ext cx="3372000" cy="50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5" name="Google Shape;255;p4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56" name="Google Shape;256;p4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 would love to tell that if your culture is strong enough, your teachers won’t be nervous. If I did, that would be a lie. My father says that if you’re not a little nervous, you don’t care enough. Knowing this, how can we use the observation cycle to demonstrate that we are a team.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1" name="Google Shape;261;p5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62" name="Google Shape;262;p5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:notes"/>
          <p:cNvSpPr txBox="1"/>
          <p:nvPr>
            <p:ph idx="12" type="sldNum"/>
          </p:nvPr>
        </p:nvSpPr>
        <p:spPr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4" name="Google Shape;274;p6:notes"/>
          <p:cNvSpPr/>
          <p:nvPr>
            <p:ph idx="2" type="sldImg"/>
          </p:nvPr>
        </p:nvSpPr>
        <p:spPr>
          <a:xfrm>
            <a:off x="533400" y="763588"/>
            <a:ext cx="6704013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75" name="Google Shape;275;p6:notes"/>
          <p:cNvSpPr txBox="1"/>
          <p:nvPr>
            <p:ph idx="1" type="body"/>
          </p:nvPr>
        </p:nvSpPr>
        <p:spPr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/>
          <p:nvPr>
            <p:ph type="title"/>
          </p:nvPr>
        </p:nvSpPr>
        <p:spPr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5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0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0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40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6" name="Google Shape;56;p40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1"/>
          <p:cNvSpPr txBox="1"/>
          <p:nvPr>
            <p:ph type="title"/>
          </p:nvPr>
        </p:nvSpPr>
        <p:spPr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1"/>
          <p:cNvSpPr txBox="1"/>
          <p:nvPr>
            <p:ph idx="1" type="body"/>
          </p:nvPr>
        </p:nvSpPr>
        <p:spPr>
          <a:xfrm rot="5400000">
            <a:off x="3080544" y="-1420019"/>
            <a:ext cx="298132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41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2"/>
          <p:cNvSpPr txBox="1"/>
          <p:nvPr>
            <p:ph type="title"/>
          </p:nvPr>
        </p:nvSpPr>
        <p:spPr>
          <a:xfrm rot="5400000">
            <a:off x="6273801" y="1316038"/>
            <a:ext cx="3452812" cy="2284413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2"/>
          <p:cNvSpPr txBox="1"/>
          <p:nvPr>
            <p:ph idx="1" type="body"/>
          </p:nvPr>
        </p:nvSpPr>
        <p:spPr>
          <a:xfrm rot="5400000">
            <a:off x="1626394" y="-894556"/>
            <a:ext cx="3452812" cy="6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42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7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3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00" lIns="68400" spcFirstLastPara="1" rIns="68400" wrap="square" tIns="34200">
            <a:noAutofit/>
          </a:bodyPr>
          <a:lstStyle>
            <a:lvl1pPr lvl="0" algn="ctr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3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lvl="0" algn="ctr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6" name="Google Shape;76;p63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4"/>
          <p:cNvSpPr txBox="1"/>
          <p:nvPr>
            <p:ph type="title"/>
          </p:nvPr>
        </p:nvSpPr>
        <p:spPr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64"/>
          <p:cNvSpPr txBox="1"/>
          <p:nvPr>
            <p:ph idx="1" type="body"/>
          </p:nvPr>
        </p:nvSpPr>
        <p:spPr>
          <a:xfrm>
            <a:off x="311150" y="822325"/>
            <a:ext cx="8524875" cy="42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64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5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5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4" name="Google Shape;84;p65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6"/>
          <p:cNvSpPr txBox="1"/>
          <p:nvPr>
            <p:ph type="title"/>
          </p:nvPr>
        </p:nvSpPr>
        <p:spPr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66"/>
          <p:cNvSpPr txBox="1"/>
          <p:nvPr>
            <p:ph idx="1" type="body"/>
          </p:nvPr>
        </p:nvSpPr>
        <p:spPr>
          <a:xfrm>
            <a:off x="311150" y="822325"/>
            <a:ext cx="4186238" cy="42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66"/>
          <p:cNvSpPr txBox="1"/>
          <p:nvPr>
            <p:ph idx="2" type="body"/>
          </p:nvPr>
        </p:nvSpPr>
        <p:spPr>
          <a:xfrm>
            <a:off x="4649788" y="822325"/>
            <a:ext cx="4186237" cy="42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66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7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67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3" name="Google Shape;93;p67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67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5" name="Google Shape;95;p67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67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8"/>
          <p:cNvSpPr txBox="1"/>
          <p:nvPr>
            <p:ph type="title"/>
          </p:nvPr>
        </p:nvSpPr>
        <p:spPr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68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2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ctr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2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" name="Google Shape;21;p32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69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3" name="Google Shape;103;p69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4" name="Google Shape;104;p69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0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70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70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9" name="Google Shape;109;p70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1"/>
          <p:cNvSpPr txBox="1"/>
          <p:nvPr>
            <p:ph type="title"/>
          </p:nvPr>
        </p:nvSpPr>
        <p:spPr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71"/>
          <p:cNvSpPr txBox="1"/>
          <p:nvPr>
            <p:ph idx="1" type="body"/>
          </p:nvPr>
        </p:nvSpPr>
        <p:spPr>
          <a:xfrm rot="5400000">
            <a:off x="2471738" y="-1338262"/>
            <a:ext cx="4203700" cy="8524875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71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2"/>
          <p:cNvSpPr txBox="1"/>
          <p:nvPr>
            <p:ph type="title"/>
          </p:nvPr>
        </p:nvSpPr>
        <p:spPr>
          <a:xfrm rot="5400000">
            <a:off x="5287169" y="1477169"/>
            <a:ext cx="4889500" cy="2208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72"/>
          <p:cNvSpPr txBox="1"/>
          <p:nvPr>
            <p:ph idx="1" type="body"/>
          </p:nvPr>
        </p:nvSpPr>
        <p:spPr>
          <a:xfrm rot="5400000">
            <a:off x="792956" y="-656431"/>
            <a:ext cx="4889500" cy="6475413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72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9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3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ctr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43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8" name="Google Shape;128;p43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4"/>
          <p:cNvSpPr txBox="1"/>
          <p:nvPr>
            <p:ph type="title"/>
          </p:nvPr>
        </p:nvSpPr>
        <p:spPr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44"/>
          <p:cNvSpPr txBox="1"/>
          <p:nvPr>
            <p:ph idx="1" type="body"/>
          </p:nvPr>
        </p:nvSpPr>
        <p:spPr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44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5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45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36" name="Google Shape;136;p45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6"/>
          <p:cNvSpPr txBox="1"/>
          <p:nvPr>
            <p:ph type="title"/>
          </p:nvPr>
        </p:nvSpPr>
        <p:spPr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6"/>
          <p:cNvSpPr txBox="1"/>
          <p:nvPr>
            <p:ph idx="1" type="body"/>
          </p:nvPr>
        </p:nvSpPr>
        <p:spPr>
          <a:xfrm>
            <a:off x="457200" y="1203325"/>
            <a:ext cx="4037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46"/>
          <p:cNvSpPr txBox="1"/>
          <p:nvPr>
            <p:ph idx="2" type="body"/>
          </p:nvPr>
        </p:nvSpPr>
        <p:spPr>
          <a:xfrm>
            <a:off x="4646613" y="1203325"/>
            <a:ext cx="4038600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46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7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7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5" name="Google Shape;145;p47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47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7" name="Google Shape;147;p47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p47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3"/>
          <p:cNvSpPr txBox="1"/>
          <p:nvPr>
            <p:ph type="title"/>
          </p:nvPr>
        </p:nvSpPr>
        <p:spPr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1" type="body"/>
          </p:nvPr>
        </p:nvSpPr>
        <p:spPr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8"/>
          <p:cNvSpPr txBox="1"/>
          <p:nvPr>
            <p:ph type="title"/>
          </p:nvPr>
        </p:nvSpPr>
        <p:spPr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8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9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5" name="Google Shape;155;p49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6" name="Google Shape;156;p49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0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50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50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1" name="Google Shape;161;p50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1"/>
          <p:cNvSpPr txBox="1"/>
          <p:nvPr>
            <p:ph type="title"/>
          </p:nvPr>
        </p:nvSpPr>
        <p:spPr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51"/>
          <p:cNvSpPr txBox="1"/>
          <p:nvPr>
            <p:ph idx="1" type="body"/>
          </p:nvPr>
        </p:nvSpPr>
        <p:spPr>
          <a:xfrm rot="5400000">
            <a:off x="3080544" y="-1420019"/>
            <a:ext cx="298132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51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2"/>
          <p:cNvSpPr txBox="1"/>
          <p:nvPr>
            <p:ph type="title"/>
          </p:nvPr>
        </p:nvSpPr>
        <p:spPr>
          <a:xfrm rot="5400000">
            <a:off x="6509544" y="1551781"/>
            <a:ext cx="2981325" cy="2284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52"/>
          <p:cNvSpPr txBox="1"/>
          <p:nvPr>
            <p:ph idx="1" type="body"/>
          </p:nvPr>
        </p:nvSpPr>
        <p:spPr>
          <a:xfrm rot="5400000">
            <a:off x="1862138" y="-658812"/>
            <a:ext cx="2981325" cy="6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52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3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ctr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53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4"/>
          <p:cNvSpPr txBox="1"/>
          <p:nvPr>
            <p:ph type="title"/>
          </p:nvPr>
        </p:nvSpPr>
        <p:spPr>
          <a:xfrm>
            <a:off x="0" y="136525"/>
            <a:ext cx="9142413" cy="5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54"/>
          <p:cNvSpPr txBox="1"/>
          <p:nvPr>
            <p:ph idx="1" type="body"/>
          </p:nvPr>
        </p:nvSpPr>
        <p:spPr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5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55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6"/>
          <p:cNvSpPr txBox="1"/>
          <p:nvPr>
            <p:ph type="title"/>
          </p:nvPr>
        </p:nvSpPr>
        <p:spPr>
          <a:xfrm>
            <a:off x="0" y="136525"/>
            <a:ext cx="9142413" cy="5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56"/>
          <p:cNvSpPr txBox="1"/>
          <p:nvPr>
            <p:ph idx="1" type="body"/>
          </p:nvPr>
        </p:nvSpPr>
        <p:spPr>
          <a:xfrm>
            <a:off x="457200" y="1203325"/>
            <a:ext cx="4037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56"/>
          <p:cNvSpPr txBox="1"/>
          <p:nvPr>
            <p:ph idx="2" type="body"/>
          </p:nvPr>
        </p:nvSpPr>
        <p:spPr>
          <a:xfrm>
            <a:off x="4646613" y="1203325"/>
            <a:ext cx="4038600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4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4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9" name="Google Shape;29;p34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7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57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0" name="Google Shape;190;p57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" name="Google Shape;191;p57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2" name="Google Shape;192;p57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8"/>
          <p:cNvSpPr txBox="1"/>
          <p:nvPr>
            <p:ph type="title"/>
          </p:nvPr>
        </p:nvSpPr>
        <p:spPr>
          <a:xfrm>
            <a:off x="0" y="136525"/>
            <a:ext cx="9142413" cy="5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59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98" name="Google Shape;198;p59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0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60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60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1"/>
          <p:cNvSpPr txBox="1"/>
          <p:nvPr>
            <p:ph type="title"/>
          </p:nvPr>
        </p:nvSpPr>
        <p:spPr>
          <a:xfrm>
            <a:off x="0" y="136525"/>
            <a:ext cx="9142413" cy="5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61"/>
          <p:cNvSpPr txBox="1"/>
          <p:nvPr>
            <p:ph idx="1" type="body"/>
          </p:nvPr>
        </p:nvSpPr>
        <p:spPr>
          <a:xfrm rot="5400000">
            <a:off x="3080544" y="-1420019"/>
            <a:ext cx="298132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2"/>
          <p:cNvSpPr txBox="1"/>
          <p:nvPr>
            <p:ph type="title"/>
          </p:nvPr>
        </p:nvSpPr>
        <p:spPr>
          <a:xfrm rot="5400000">
            <a:off x="5976144" y="1018381"/>
            <a:ext cx="4048125" cy="2284413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62"/>
          <p:cNvSpPr txBox="1"/>
          <p:nvPr>
            <p:ph idx="1" type="body"/>
          </p:nvPr>
        </p:nvSpPr>
        <p:spPr>
          <a:xfrm rot="5400000">
            <a:off x="1328738" y="-1192212"/>
            <a:ext cx="4048125" cy="6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5"/>
          <p:cNvSpPr txBox="1"/>
          <p:nvPr>
            <p:ph type="title"/>
          </p:nvPr>
        </p:nvSpPr>
        <p:spPr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5"/>
          <p:cNvSpPr txBox="1"/>
          <p:nvPr>
            <p:ph idx="1" type="body"/>
          </p:nvPr>
        </p:nvSpPr>
        <p:spPr>
          <a:xfrm>
            <a:off x="457200" y="1203325"/>
            <a:ext cx="4037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5"/>
          <p:cNvSpPr txBox="1"/>
          <p:nvPr>
            <p:ph idx="2" type="body"/>
          </p:nvPr>
        </p:nvSpPr>
        <p:spPr>
          <a:xfrm>
            <a:off x="4646613" y="1203325"/>
            <a:ext cx="4038600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35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6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6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36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36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36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6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7"/>
          <p:cNvSpPr txBox="1"/>
          <p:nvPr>
            <p:ph type="title"/>
          </p:nvPr>
        </p:nvSpPr>
        <p:spPr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7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8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9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0" name="Google Shape;50;p39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1" name="Google Shape;51;p39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EEE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4"/>
          <p:cNvPicPr preferRelativeResize="0"/>
          <p:nvPr/>
        </p:nvPicPr>
        <p:blipFill rotWithShape="1">
          <a:blip r:embed="rId1">
            <a:alphaModFix/>
          </a:blip>
          <a:srcRect b="41315" l="0" r="0" t="14218"/>
          <a:stretch/>
        </p:blipFill>
        <p:spPr>
          <a:xfrm>
            <a:off x="0" y="731838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4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" name="Google Shape;12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4"/>
          <p:cNvSpPr txBox="1"/>
          <p:nvPr>
            <p:ph type="title"/>
          </p:nvPr>
        </p:nvSpPr>
        <p:spPr>
          <a:xfrm>
            <a:off x="0" y="731838"/>
            <a:ext cx="9142413" cy="2284412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4"/>
          <p:cNvSpPr txBox="1"/>
          <p:nvPr>
            <p:ph idx="1" type="body"/>
          </p:nvPr>
        </p:nvSpPr>
        <p:spPr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EEE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26"/>
          <p:cNvPicPr preferRelativeResize="0"/>
          <p:nvPr/>
        </p:nvPicPr>
        <p:blipFill rotWithShape="1">
          <a:blip r:embed="rId1">
            <a:alphaModFix/>
          </a:blip>
          <a:srcRect b="86635" l="0" r="0" t="2666"/>
          <a:stretch/>
        </p:blipFill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6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8" name="Google Shape;68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99425" y="47625"/>
            <a:ext cx="920750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6"/>
          <p:cNvSpPr txBox="1"/>
          <p:nvPr>
            <p:ph type="title"/>
          </p:nvPr>
        </p:nvSpPr>
        <p:spPr>
          <a:xfrm>
            <a:off x="0" y="136525"/>
            <a:ext cx="8836025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>
            <a:lvl1pPr lvl="0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>
            <a:off x="311150" y="822325"/>
            <a:ext cx="8524875" cy="42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 txBox="1"/>
          <p:nvPr>
            <p:ph type="title"/>
          </p:nvPr>
        </p:nvSpPr>
        <p:spPr>
          <a:xfrm>
            <a:off x="0" y="1657350"/>
            <a:ext cx="9142413" cy="1827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 b="0" i="0" sz="5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28"/>
          <p:cNvSpPr txBox="1"/>
          <p:nvPr>
            <p:ph idx="12" type="sldNum"/>
          </p:nvPr>
        </p:nvSpPr>
        <p:spPr>
          <a:xfrm>
            <a:off x="8472488" y="4662488"/>
            <a:ext cx="546100" cy="390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EEEEE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1" name="Google Shape;121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6388" y="4338638"/>
            <a:ext cx="909637" cy="7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8"/>
          <p:cNvSpPr txBox="1"/>
          <p:nvPr>
            <p:ph idx="1" type="body"/>
          </p:nvPr>
        </p:nvSpPr>
        <p:spPr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EEE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 txBox="1"/>
          <p:nvPr>
            <p:ph type="title"/>
          </p:nvPr>
        </p:nvSpPr>
        <p:spPr>
          <a:xfrm>
            <a:off x="0" y="136525"/>
            <a:ext cx="9142413" cy="5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3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30"/>
          <p:cNvSpPr txBox="1"/>
          <p:nvPr>
            <p:ph idx="1" type="body"/>
          </p:nvPr>
        </p:nvSpPr>
        <p:spPr>
          <a:xfrm>
            <a:off x="457200" y="1203325"/>
            <a:ext cx="8228013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863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dese.ade.arkansas.gov/Stakeholders/administrators/virtual-training" TargetMode="External"/><Relationship Id="rId4" Type="http://schemas.openxmlformats.org/officeDocument/2006/relationships/hyperlink" Target="https://docs.google.com/document/d/1CML3T1JXinEmV-FhICRUxiLx891tQecENB2uxs_-URs/edit?tab=t.0#heading=h.ylg9gqdt6km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CABT1lR_DnhjCXfGT6sKELEBOxB5y-bE/view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"/>
          <p:cNvSpPr txBox="1"/>
          <p:nvPr>
            <p:ph idx="4294967295" type="subTitle"/>
          </p:nvPr>
        </p:nvSpPr>
        <p:spPr>
          <a:xfrm>
            <a:off x="0" y="3017838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How an Effective P.O.P. Cycle Supports and Grows All</a:t>
            </a:r>
            <a:endParaRPr/>
          </a:p>
        </p:txBody>
      </p:sp>
      <p:sp>
        <p:nvSpPr>
          <p:cNvPr id="215" name="Google Shape;215;p1"/>
          <p:cNvSpPr txBox="1"/>
          <p:nvPr>
            <p:ph idx="4294967295" type="title"/>
          </p:nvPr>
        </p:nvSpPr>
        <p:spPr>
          <a:xfrm>
            <a:off x="0" y="0"/>
            <a:ext cx="9144000" cy="3017838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Turning “Gotcha” Into “I’ve Got You!”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814e83081_0_4"/>
          <p:cNvSpPr txBox="1"/>
          <p:nvPr/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</a:rPr>
              <a:t>The Preconference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7"/>
          <p:cNvSpPr txBox="1"/>
          <p:nvPr/>
        </p:nvSpPr>
        <p:spPr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Pre-Conference Planning: Purpose</a:t>
            </a:r>
            <a:endParaRPr/>
          </a:p>
        </p:txBody>
      </p:sp>
      <p:sp>
        <p:nvSpPr>
          <p:cNvPr id="298" name="Google Shape;298;p7"/>
          <p:cNvSpPr txBox="1"/>
          <p:nvPr/>
        </p:nvSpPr>
        <p:spPr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7"/>
          <p:cNvSpPr/>
          <p:nvPr/>
        </p:nvSpPr>
        <p:spPr>
          <a:xfrm>
            <a:off x="549275" y="1050925"/>
            <a:ext cx="8045450" cy="3565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pre-conference facilitates a connection between the teacher and observer before an announced observation.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teacher engages in a coaching conversation; the observer gathers essential background on the lesson plan and students.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observer asks about the lesson plan, grouping structures, classroom configuration, and specific students.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teacher shares student composition, lesson context within the unit, assessment, extenuating circumstances, and evidence of planning using the rubric.</a:t>
            </a:r>
            <a:endParaRPr/>
          </a:p>
        </p:txBody>
      </p:sp>
      <p:sp>
        <p:nvSpPr>
          <p:cNvPr id="300" name="Google Shape;300;p7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Handbook, Appendix A, p. 56.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8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The Pre-Conference Process</a:t>
            </a:r>
            <a:endParaRPr/>
          </a:p>
        </p:txBody>
      </p:sp>
      <p:graphicFrame>
        <p:nvGraphicFramePr>
          <p:cNvPr id="307" name="Google Shape;307;p8"/>
          <p:cNvGraphicFramePr/>
          <p:nvPr/>
        </p:nvGraphicFramePr>
        <p:xfrm>
          <a:off x="311150" y="10969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{4124BB9D-B521-449E-BE10-58397C579A96}</a:tableStyleId>
              </a:tblPr>
              <a:tblGrid>
                <a:gridCol w="1828800"/>
                <a:gridCol w="6677025"/>
              </a:tblGrid>
              <a:tr h="82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Component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 Actions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Purpose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CB3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Provides an opportunity to ask questions and begin collecting evidence for the upcoming lesson.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Allows the observer to begin coaching and address issues that may negatively impact the lesson.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Scheduling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For announced observations, schedule the pre-conference 2–3 days before the lesson observation.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Gather the lesson plan at least 24 hours before the pre-conference.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The pre-conference usually lasts 10–20 minutes.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Planning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Analyze the lesson plan and supporting documents, such as handouts, assessments, and visuals.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Complete the pre-conference planning template.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308" name="Google Shape;308;p8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Handbook, Appendix A, p. 56.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9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Preparing for the Pre-Conference</a:t>
            </a:r>
            <a:endParaRPr/>
          </a:p>
        </p:txBody>
      </p:sp>
      <p:sp>
        <p:nvSpPr>
          <p:cNvPr id="315" name="Google Shape;315;p9"/>
          <p:cNvSpPr/>
          <p:nvPr/>
        </p:nvSpPr>
        <p:spPr>
          <a:xfrm>
            <a:off x="176975" y="1096975"/>
            <a:ext cx="3119400" cy="3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General Tips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120"/>
              <a:buFont typeface="Arial"/>
              <a:buChar char="●"/>
            </a:pPr>
            <a:r>
              <a:rPr lang="en-US"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Review the lesson plan, handouts, and assessments to be used.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120"/>
              <a:buFont typeface="Arial"/>
              <a:buChar char="●"/>
            </a:pPr>
            <a:r>
              <a:rPr lang="en-US"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Review the unit plan or weekly lesson plans.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120"/>
              <a:buFont typeface="Arial"/>
              <a:buChar char="●"/>
            </a:pPr>
            <a:r>
              <a:rPr lang="en-US"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Develop questions that lead to explanations of planning decisions and clarity about the lesson.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120"/>
              <a:buFont typeface="Arial"/>
              <a:buChar char="●"/>
            </a:pPr>
            <a:r>
              <a:rPr lang="en-US"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Review previous observations for areas of reinforcement and refinement.</a:t>
            </a:r>
            <a:endParaRPr/>
          </a:p>
        </p:txBody>
      </p:sp>
      <p:sp>
        <p:nvSpPr>
          <p:cNvPr id="316" name="Google Shape;316;p9"/>
          <p:cNvSpPr/>
          <p:nvPr/>
        </p:nvSpPr>
        <p:spPr>
          <a:xfrm>
            <a:off x="3296375" y="1096975"/>
            <a:ext cx="5590800" cy="3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Pre-Conference Questions (</a:t>
            </a:r>
            <a:r>
              <a:rPr b="1" lang="en-US" sz="1600">
                <a:solidFill>
                  <a:srgbClr val="283371"/>
                </a:solidFill>
              </a:rPr>
              <a:t>EES)</a:t>
            </a:r>
            <a:endParaRPr/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(1c) What do you want learners to know and be able to do during and after this lesson? </a:t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(1c) Which specific standards are you focused on when planning the lesson?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(1a) How is the lesson connected to previous learning?</a:t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(1b) In what ways do you become familiar with student backgrounds and interests?</a:t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(1d) What resources are you utilizing to teach this lesson?  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(1e) In what ways will you use resources, groupings, or activities to differentiate instruction for all students to achieve the learning outcomes ? 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(1f) How will </a:t>
            </a:r>
            <a:r>
              <a:rPr i="1"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</a:t>
            </a: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know if students have mastered the lesson objective? What will be your evidence of mastery? </a:t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0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"/>
              <a:buChar char="●"/>
            </a:pP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(3d) How might </a:t>
            </a:r>
            <a:r>
              <a:rPr i="1"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students</a:t>
            </a:r>
            <a:r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monitor their own progress toward the learning objective?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0"/>
          <p:cNvSpPr txBox="1"/>
          <p:nvPr/>
        </p:nvSpPr>
        <p:spPr>
          <a:xfrm>
            <a:off x="311150" y="136425"/>
            <a:ext cx="67107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Pre-Conference Form in the EES Platform</a:t>
            </a:r>
            <a:endParaRPr/>
          </a:p>
        </p:txBody>
      </p:sp>
      <p:graphicFrame>
        <p:nvGraphicFramePr>
          <p:cNvPr id="323" name="Google Shape;323;p10"/>
          <p:cNvGraphicFramePr/>
          <p:nvPr/>
        </p:nvGraphicFramePr>
        <p:xfrm>
          <a:off x="318275" y="6990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{4124BB9D-B521-449E-BE10-58397C579A96}</a:tableStyleId>
              </a:tblPr>
              <a:tblGrid>
                <a:gridCol w="2835275"/>
                <a:gridCol w="2836875"/>
                <a:gridCol w="2835275"/>
              </a:tblGrid>
              <a:tr h="43857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Conference Introduction / Greeting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  <a:tc hMerge="1"/>
              </a:tr>
              <a:tr h="908875">
                <a:tc gridSpan="3">
                  <a:txBody>
                    <a:bodyPr/>
                    <a:lstStyle/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80"/>
                        <a:buFont typeface="Arial"/>
                        <a:buChar char="●"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Greeting / set the tone; establish the length of the conference; review the process and purpose.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283371"/>
                        </a:buClr>
                        <a:buSzPts val="800"/>
                        <a:buFont typeface="Arial"/>
                        <a:buChar char="●"/>
                      </a:pPr>
                      <a:r>
                        <a:rPr b="1" i="0" lang="en-US" sz="10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"The purpose of this pre-conference is to allow you to discuss your lesson plan, share student data, and provide a general idea of what I can expect to see during the lesson."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193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Lesson Overview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  <a:tc hMerge="1"/>
              </a:tr>
              <a:tr h="3200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 the teacher to talk through the lesson as planned.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193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 Additional Questions for Teacher Reflection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  <a:tc hMerge="1"/>
              </a:tr>
              <a:tr h="1251900">
                <a:tc gridSpan="3">
                  <a:txBody>
                    <a:bodyPr/>
                    <a:lstStyle/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00"/>
                        <a:buFont typeface="Arial"/>
                        <a:buChar char="●"/>
                      </a:pPr>
                      <a:r>
                        <a:rPr b="0" i="0" lang="en-US" sz="10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Which specific descriptors did you focus on when planning this lesson?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00"/>
                        <a:buFont typeface="Arial"/>
                        <a:buChar char="●"/>
                      </a:pPr>
                      <a:r>
                        <a:rPr b="0" i="0" lang="en-US" sz="10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does your analysis of student data/work impact planning for this lesson?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00"/>
                        <a:buFont typeface="Arial"/>
                        <a:buChar char="●"/>
                      </a:pPr>
                      <a:r>
                        <a:rPr b="0" i="0" lang="en-US" sz="10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Where will instruction be differentiated to address varying learning needs?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00"/>
                        <a:buFont typeface="Arial"/>
                        <a:buChar char="●"/>
                      </a:pPr>
                      <a:r>
                        <a:rPr b="0" i="0" lang="en-US" sz="10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will you and your students know they have mastered the objective?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283371"/>
                        </a:buClr>
                        <a:buSzPts val="1000"/>
                        <a:buFont typeface="Arial"/>
                        <a:buNone/>
                      </a:pPr>
                      <a:r>
                        <a:rPr b="1" i="0" lang="en-US" sz="10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Evidence Notes: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193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lang="en-US" sz="1200">
                          <a:solidFill>
                            <a:srgbClr val="FFFFFF"/>
                          </a:solidFill>
                        </a:rPr>
                        <a:t>Next Steps and </a:t>
                      </a: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Closing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  <a:tc hMerge="1"/>
              </a:tr>
              <a:tr h="3200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"Thank you for taking the time to discuss the lesson with me. I look forward to seeing your lesson on ______."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f4a01a2c9c_0_0"/>
          <p:cNvSpPr txBox="1"/>
          <p:nvPr/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</a:rPr>
              <a:t>Observation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1"/>
          <p:cNvSpPr txBox="1"/>
          <p:nvPr/>
        </p:nvSpPr>
        <p:spPr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Observing the Lesson: Purpose</a:t>
            </a:r>
            <a:endParaRPr/>
          </a:p>
        </p:txBody>
      </p:sp>
      <p:sp>
        <p:nvSpPr>
          <p:cNvPr id="336" name="Google Shape;336;p11"/>
          <p:cNvSpPr txBox="1"/>
          <p:nvPr/>
        </p:nvSpPr>
        <p:spPr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549275" y="1050925"/>
            <a:ext cx="8045450" cy="3565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primary goal is to gather evidence regarding teaching and learning within the classroom.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When observing in real time, carefully script everything you see and hear from both teachers and students.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This evidence is crucial for evaluating the impact of instruction on student learning of the lesson's objectives.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Ensure all participants feel supported and maintain a growth-focused mindset — the mission is to benefit students and support their growth.</a:t>
            </a: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Handbook, Appendix A, p. 58.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2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High-Quality Evidence Collection</a:t>
            </a:r>
            <a:endParaRPr/>
          </a:p>
        </p:txBody>
      </p:sp>
      <p:sp>
        <p:nvSpPr>
          <p:cNvPr id="345" name="Google Shape;345;p12"/>
          <p:cNvSpPr/>
          <p:nvPr/>
        </p:nvSpPr>
        <p:spPr>
          <a:xfrm>
            <a:off x="311150" y="1050925"/>
            <a:ext cx="41148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Focus on Collecting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7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Student evidence: what students say, do, and produce.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Teacher evidence: what the teacher says and does.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Visual evidence: wording from visuals used.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Task evidence: wording from tasks or assignments.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Impact evidence: what impacted student mastery of the objective.</a:t>
            </a:r>
            <a:endParaRPr/>
          </a:p>
        </p:txBody>
      </p:sp>
      <p:sp>
        <p:nvSpPr>
          <p:cNvPr id="346" name="Google Shape;346;p12"/>
          <p:cNvSpPr/>
          <p:nvPr/>
        </p:nvSpPr>
        <p:spPr>
          <a:xfrm>
            <a:off x="4572000" y="1050925"/>
            <a:ext cx="4205288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Capturing Evidence During the Lesson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7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Time: capture the length of different lesson segments.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Abbreviate: write out abbreviations after the lesson.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Verbatim: capture exact dialogue when possible.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Paraphrase: use parentheses to indicate paraphrasing.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Circulate: move as necessary to collect teacher, student, and student-work evidence.</a:t>
            </a:r>
            <a:endParaRPr/>
          </a:p>
        </p:txBody>
      </p:sp>
      <p:sp>
        <p:nvSpPr>
          <p:cNvPr id="347" name="Google Shape;347;p12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Handbook, Appendix A, p. 58.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3"/>
          <p:cNvSpPr txBox="1"/>
          <p:nvPr/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Post-Conference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4"/>
          <p:cNvSpPr txBox="1"/>
          <p:nvPr/>
        </p:nvSpPr>
        <p:spPr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Post-Conference Planning: Purpose</a:t>
            </a:r>
            <a:endParaRPr/>
          </a:p>
        </p:txBody>
      </p:sp>
      <p:sp>
        <p:nvSpPr>
          <p:cNvPr id="360" name="Google Shape;360;p14"/>
          <p:cNvSpPr txBox="1"/>
          <p:nvPr/>
        </p:nvSpPr>
        <p:spPr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4"/>
          <p:cNvSpPr/>
          <p:nvPr/>
        </p:nvSpPr>
        <p:spPr>
          <a:xfrm>
            <a:off x="549275" y="1050925"/>
            <a:ext cx="8045450" cy="3565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post-conference enables teachers to self-reflect on their lessons, guided and supported by the observer.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teacher and observer discuss an area of reinforcement (the relative strength) and an area of refinement (the relative area for improvement).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lang="en-US" sz="16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observer identifies these based on the lesson's evidence, analysis of student work, and rubric indicators.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280"/>
              <a:buFont typeface="Arial"/>
              <a:buChar char="●"/>
            </a:pPr>
            <a:r>
              <a:rPr b="1" lang="en-US" sz="16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The focus is on two indicators — one strength and one growth area — rather than detailed feedback on multiple indicators.</a:t>
            </a:r>
            <a:endParaRPr/>
          </a:p>
        </p:txBody>
      </p:sp>
      <p:sp>
        <p:nvSpPr>
          <p:cNvPr id="362" name="Google Shape;362;p14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Handbook, Appendix A, p. 59.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"/>
          <p:cNvSpPr txBox="1"/>
          <p:nvPr/>
        </p:nvSpPr>
        <p:spPr>
          <a:xfrm>
            <a:off x="0" y="136525"/>
            <a:ext cx="8837613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Purpose for Today's Learning</a:t>
            </a:r>
            <a:endParaRPr/>
          </a:p>
        </p:txBody>
      </p:sp>
      <p:sp>
        <p:nvSpPr>
          <p:cNvPr id="222" name="Google Shape;222;p2"/>
          <p:cNvSpPr txBox="1"/>
          <p:nvPr/>
        </p:nvSpPr>
        <p:spPr>
          <a:xfrm>
            <a:off x="311150" y="822325"/>
            <a:ext cx="8526463" cy="4205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"/>
          <p:cNvSpPr/>
          <p:nvPr/>
        </p:nvSpPr>
        <p:spPr>
          <a:xfrm>
            <a:off x="549275" y="1050925"/>
            <a:ext cx="8045450" cy="190163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none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Goals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1026"/>
              </a:spcBef>
              <a:spcAft>
                <a:spcPts val="0"/>
              </a:spcAft>
              <a:buClr>
                <a:srgbClr val="283371"/>
              </a:buClr>
              <a:buSzPts val="1920"/>
              <a:buFont typeface="Arial"/>
              <a:buChar char="●"/>
            </a:pPr>
            <a:r>
              <a:rPr b="0" lang="en-US" sz="2400" u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Explore the P.O.P. Cycle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920"/>
              <a:buFont typeface="Arial"/>
              <a:buChar char="●"/>
            </a:pPr>
            <a:r>
              <a:rPr b="0" lang="en-US" sz="2400" u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Discover EES Platform Updates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920"/>
              <a:buFont typeface="Arial"/>
              <a:buChar char="●"/>
            </a:pPr>
            <a:r>
              <a:rPr b="0" lang="en-US" sz="2400" u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Feel Confident When Observing and Coaching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5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Post-Conference Format</a:t>
            </a:r>
            <a:endParaRPr/>
          </a:p>
        </p:txBody>
      </p:sp>
      <p:graphicFrame>
        <p:nvGraphicFramePr>
          <p:cNvPr id="369" name="Google Shape;369;p15"/>
          <p:cNvGraphicFramePr/>
          <p:nvPr/>
        </p:nvGraphicFramePr>
        <p:xfrm>
          <a:off x="311150" y="1050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{4124BB9D-B521-449E-BE10-58397C579A96}</a:tableStyleId>
              </a:tblPr>
              <a:tblGrid>
                <a:gridCol w="2125675"/>
                <a:gridCol w="2127250"/>
                <a:gridCol w="2125650"/>
                <a:gridCol w="2125675"/>
              </a:tblGrid>
              <a:tr h="658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Introduction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Reinforcement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CB3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Refinement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E1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Review Ratings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55555"/>
                    </a:solidFill>
                  </a:tcPr>
                </a:tc>
              </a:tr>
              <a:tr h="658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Greeting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Reinforcement Area (Indicator &amp; Descriptor)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Refinement Area (Indicator &amp; Descriptor)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658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Review Conference Process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Teacher Reflection Questions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Teacher Reflection Questions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8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 a General Impression Question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Share Evidence for the Reinforcement Area, referencing student work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Share Evidence for the Refinement Area, referencing student work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Share Evidence for Ratings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658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Analyze &amp; Discuss Student Work Samples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Share Recommended Actions  ·  Guided Practice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imes New Roman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70" name="Google Shape;370;p15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Handbook, Appendix A, p. 59.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6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Post-Conference Form in the EES Platform — Part 1</a:t>
            </a:r>
            <a:endParaRPr/>
          </a:p>
        </p:txBody>
      </p:sp>
      <p:graphicFrame>
        <p:nvGraphicFramePr>
          <p:cNvPr id="377" name="Google Shape;377;p16"/>
          <p:cNvGraphicFramePr/>
          <p:nvPr/>
        </p:nvGraphicFramePr>
        <p:xfrm>
          <a:off x="311150" y="1050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{4124BB9D-B521-449E-BE10-58397C579A96}</a:tableStyleId>
              </a:tblPr>
              <a:tblGrid>
                <a:gridCol w="2835275"/>
                <a:gridCol w="2836875"/>
                <a:gridCol w="2835275"/>
              </a:tblGrid>
              <a:tr h="28425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Introduction / Greeting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  <a:tc hMerge="1"/>
              </a:tr>
              <a:tr h="1168650">
                <a:tc gridSpan="3">
                  <a:txBody>
                    <a:bodyPr/>
                    <a:lstStyle/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80"/>
                        <a:buFont typeface="Arial"/>
                        <a:buChar char="●"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Greeting / set the tone; establish the length; review the process and purpose.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283371"/>
                        </a:buClr>
                        <a:buSzPts val="880"/>
                        <a:buFont typeface="Arial"/>
                        <a:buChar char="●"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"We will reflect on the strength of the lesson observed (area of reinforcement), then identify an area of refinement to strengthen that could have extended student learning."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80"/>
                        <a:buFont typeface="Arial"/>
                        <a:buChar char="●"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 a general question: "Based on your analysis of student work, how do you think the lesson went?"</a:t>
                      </a:r>
                      <a:endParaRPr/>
                    </a:p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80"/>
                        <a:buFont typeface="Arial"/>
                        <a:buChar char="●"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Analyze student work samples with the teacher to identify areas of strength.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8425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Reinforcement Plan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  <a:tc hMerge="1"/>
              </a:tr>
              <a:tr h="371425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Reinforcement Objective: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14743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Questions for Teacher Reflection: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(Open-ended questions focused on the reinforcement area, sequenced general → specific.)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Evidence from the Lesson (at least three examples that support student learning):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Student Evidence: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Teacher Evidence: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7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Post-Conference Form in the EES Platform — Part 2</a:t>
            </a:r>
            <a:endParaRPr/>
          </a:p>
        </p:txBody>
      </p:sp>
      <p:graphicFrame>
        <p:nvGraphicFramePr>
          <p:cNvPr id="384" name="Google Shape;384;p17"/>
          <p:cNvGraphicFramePr/>
          <p:nvPr/>
        </p:nvGraphicFramePr>
        <p:xfrm>
          <a:off x="311150" y="1050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{4124BB9D-B521-449E-BE10-58397C579A96}</a:tableStyleId>
              </a:tblPr>
              <a:tblGrid>
                <a:gridCol w="5670550"/>
                <a:gridCol w="2835275"/>
              </a:tblGrid>
              <a:tr h="2814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Refinement Plan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</a:tr>
              <a:tr h="3677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Refinement Objective: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67750">
                <a:tc gridSpan="2">
                  <a:txBody>
                    <a:bodyPr/>
                    <a:lstStyle/>
                    <a:p>
                      <a:pPr indent="-215900" lvl="0" marL="215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55555"/>
                        </a:buClr>
                        <a:buSzPts val="880"/>
                        <a:buFont typeface="Arial"/>
                        <a:buChar char="●"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Transition to Refinement Question: "Based on the analysis of student work, what would you change about the lesson and why?"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350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Questions for Teacher Reflection: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(Open-ended questions focused on the refinement area, sequenced general → specific.)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Evidence from the Lesson (at least three examples that support student learning):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Student Evidence: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26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Teacher Evidence: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15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Recommended Action: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07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Times New Roman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Closing</a:t>
                      </a:r>
                      <a:endParaRPr/>
                    </a:p>
                  </a:txBody>
                  <a:tcPr marT="27350" marB="27350" marR="73075" marL="73075" anchor="ctr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 hMerge="1"/>
              </a:tr>
              <a:tr h="5947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mes New Roman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What was something positive you heard about teaching and learning?  ·  Restate the areas of refinement and reinforcement.  ·  Share ratings.  ·  Sign documentation.  ·  Closing statement.</a:t>
                      </a:r>
                      <a:endParaRPr/>
                    </a:p>
                  </a:txBody>
                  <a:tcPr marT="27350" marB="27350" marR="63725" marL="63725">
                    <a:lnL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6A6A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8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Developing the Post-Conference Plan</a:t>
            </a:r>
            <a:endParaRPr/>
          </a:p>
        </p:txBody>
      </p:sp>
      <p:sp>
        <p:nvSpPr>
          <p:cNvPr id="391" name="Google Shape;391;p18"/>
          <p:cNvSpPr/>
          <p:nvPr/>
        </p:nvSpPr>
        <p:spPr>
          <a:xfrm>
            <a:off x="2743200" y="1023938"/>
            <a:ext cx="5943600" cy="384175"/>
          </a:xfrm>
          <a:prstGeom prst="roundRect">
            <a:avLst>
              <a:gd fmla="val 16667" name="adj"/>
            </a:avLst>
          </a:prstGeom>
          <a:solidFill>
            <a:srgbClr val="283371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109800" spcFirstLastPara="1" rIns="1098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 / Greeting</a:t>
            </a:r>
            <a:endParaRPr/>
          </a:p>
        </p:txBody>
      </p:sp>
      <p:sp>
        <p:nvSpPr>
          <p:cNvPr id="392" name="Google Shape;392;p18"/>
          <p:cNvSpPr/>
          <p:nvPr/>
        </p:nvSpPr>
        <p:spPr>
          <a:xfrm>
            <a:off x="2743200" y="1425575"/>
            <a:ext cx="5943600" cy="603250"/>
          </a:xfrm>
          <a:prstGeom prst="roundRect">
            <a:avLst>
              <a:gd fmla="val 16667" name="adj"/>
            </a:avLst>
          </a:prstGeom>
          <a:solidFill>
            <a:srgbClr val="B0CB3E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109800" spcFirstLastPara="1" rIns="1098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Objective — timeline + observable action; narrow to an indicator &amp; descriptor; include impact on student learning</a:t>
            </a:r>
            <a:endParaRPr/>
          </a:p>
        </p:txBody>
      </p:sp>
      <p:sp>
        <p:nvSpPr>
          <p:cNvPr id="393" name="Google Shape;393;p18"/>
          <p:cNvSpPr/>
          <p:nvPr/>
        </p:nvSpPr>
        <p:spPr>
          <a:xfrm>
            <a:off x="2743200" y="2047875"/>
            <a:ext cx="5943600" cy="603250"/>
          </a:xfrm>
          <a:prstGeom prst="roundRect">
            <a:avLst>
              <a:gd fmla="val 16667" name="adj"/>
            </a:avLst>
          </a:prstGeom>
          <a:solidFill>
            <a:srgbClr val="B0CB3E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109800" spcFirstLastPara="1" rIns="1098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Reflection Questions — open-ended, sequenced general → specific; connect practice to student learning</a:t>
            </a:r>
            <a:endParaRPr/>
          </a:p>
        </p:txBody>
      </p:sp>
      <p:sp>
        <p:nvSpPr>
          <p:cNvPr id="394" name="Google Shape;394;p18"/>
          <p:cNvSpPr/>
          <p:nvPr/>
        </p:nvSpPr>
        <p:spPr>
          <a:xfrm>
            <a:off x="2743200" y="2670175"/>
            <a:ext cx="5943600" cy="547688"/>
          </a:xfrm>
          <a:prstGeom prst="roundRect">
            <a:avLst>
              <a:gd fmla="val 16667" name="adj"/>
            </a:avLst>
          </a:prstGeom>
          <a:solidFill>
            <a:srgbClr val="B0CB3E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109800" spcFirstLastPara="1" rIns="1098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Evidence — strongest evidence for the targeted indicator; specific teacher &amp; student evidence</a:t>
            </a:r>
            <a:endParaRPr/>
          </a:p>
        </p:txBody>
      </p:sp>
      <p:sp>
        <p:nvSpPr>
          <p:cNvPr id="395" name="Google Shape;395;p18"/>
          <p:cNvSpPr/>
          <p:nvPr/>
        </p:nvSpPr>
        <p:spPr>
          <a:xfrm>
            <a:off x="2743200" y="3236913"/>
            <a:ext cx="5943600" cy="603250"/>
          </a:xfrm>
          <a:prstGeom prst="roundRect">
            <a:avLst>
              <a:gd fmla="val 16667" name="adj"/>
            </a:avLst>
          </a:prstGeom>
          <a:solidFill>
            <a:srgbClr val="FFDE17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109800" spcFirstLastPara="1" rIns="1098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Recommended Action (Refinement) — clear, measurable, highest-leverage, realistic</a:t>
            </a:r>
            <a:endParaRPr/>
          </a:p>
        </p:txBody>
      </p:sp>
      <p:sp>
        <p:nvSpPr>
          <p:cNvPr id="396" name="Google Shape;396;p18"/>
          <p:cNvSpPr/>
          <p:nvPr/>
        </p:nvSpPr>
        <p:spPr>
          <a:xfrm>
            <a:off x="2743200" y="3859213"/>
            <a:ext cx="5943600" cy="547687"/>
          </a:xfrm>
          <a:prstGeom prst="roundRect">
            <a:avLst>
              <a:gd fmla="val 16667" name="adj"/>
            </a:avLst>
          </a:prstGeom>
          <a:solidFill>
            <a:srgbClr val="FFDE17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109800" spcFirstLastPara="1" rIns="1098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Guided Practice (Refinement) — teacher brainstorms applying the action in future lessons</a:t>
            </a:r>
            <a:endParaRPr/>
          </a:p>
        </p:txBody>
      </p:sp>
      <p:sp>
        <p:nvSpPr>
          <p:cNvPr id="397" name="Google Shape;397;p18"/>
          <p:cNvSpPr/>
          <p:nvPr/>
        </p:nvSpPr>
        <p:spPr>
          <a:xfrm>
            <a:off x="2743200" y="4425950"/>
            <a:ext cx="5943600" cy="384175"/>
          </a:xfrm>
          <a:prstGeom prst="roundRect">
            <a:avLst>
              <a:gd fmla="val 16667" name="adj"/>
            </a:avLst>
          </a:prstGeom>
          <a:solidFill>
            <a:srgbClr val="283371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109800" spcFirstLastPara="1" rIns="1098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Closing</a:t>
            </a:r>
            <a:endParaRPr/>
          </a:p>
        </p:txBody>
      </p:sp>
      <p:sp>
        <p:nvSpPr>
          <p:cNvPr id="398" name="Google Shape;398;p18"/>
          <p:cNvSpPr/>
          <p:nvPr/>
        </p:nvSpPr>
        <p:spPr>
          <a:xfrm>
            <a:off x="311150" y="1463675"/>
            <a:ext cx="2193925" cy="2011363"/>
          </a:xfrm>
          <a:prstGeom prst="rect">
            <a:avLst/>
          </a:prstGeom>
          <a:solidFill>
            <a:srgbClr val="FFFFFF"/>
          </a:solidFill>
          <a:ln cap="flat" cmpd="sng" w="15825">
            <a:solidFill>
              <a:srgbClr val="28337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109800" spcFirstLastPara="1" rIns="109800" wrap="square" tIns="91425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Common Threads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Alignment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Scaffolded approach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Impact on student learning</a:t>
            </a:r>
            <a:endParaRPr/>
          </a:p>
        </p:txBody>
      </p:sp>
      <p:sp>
        <p:nvSpPr>
          <p:cNvPr id="399" name="Google Shape;399;p18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 — Guidance for Observers, Appendix A, p. 60.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9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Reinforcement vs. Refinement</a:t>
            </a:r>
            <a:endParaRPr/>
          </a:p>
        </p:txBody>
      </p:sp>
      <p:sp>
        <p:nvSpPr>
          <p:cNvPr id="406" name="Google Shape;406;p19"/>
          <p:cNvSpPr/>
          <p:nvPr/>
        </p:nvSpPr>
        <p:spPr>
          <a:xfrm>
            <a:off x="311150" y="1096963"/>
            <a:ext cx="4159250" cy="3429000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146150" spcFirstLastPara="1" rIns="146150" wrap="square" tIns="621700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3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The relative strength of the lesson.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Identify the indicator where the teacher is most accomplished.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Use language from the Instruction domain.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Reflection questions prompt the teacher to explain the strength.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Evidence explicitly integrates teacher and student examples showing positive impact on learning.</a:t>
            </a:r>
            <a:endParaRPr/>
          </a:p>
        </p:txBody>
      </p:sp>
      <p:sp>
        <p:nvSpPr>
          <p:cNvPr id="407" name="Google Shape;407;p19"/>
          <p:cNvSpPr/>
          <p:nvPr/>
        </p:nvSpPr>
        <p:spPr>
          <a:xfrm>
            <a:off x="311150" y="1096963"/>
            <a:ext cx="4159250" cy="501650"/>
          </a:xfrm>
          <a:prstGeom prst="rect">
            <a:avLst/>
          </a:prstGeom>
          <a:solidFill>
            <a:srgbClr val="B0CB3E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Reinforcement</a:t>
            </a:r>
            <a:endParaRPr/>
          </a:p>
        </p:txBody>
      </p:sp>
      <p:sp>
        <p:nvSpPr>
          <p:cNvPr id="408" name="Google Shape;408;p19"/>
          <p:cNvSpPr/>
          <p:nvPr/>
        </p:nvSpPr>
        <p:spPr>
          <a:xfrm>
            <a:off x="4654550" y="1096963"/>
            <a:ext cx="4159250" cy="3429000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146150" spcFirstLastPara="1" rIns="146150" wrap="square" tIns="621700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3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The relative area for improvement.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Identify the major area of growth.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State it in unambiguous, explicit language from the Instruction domain.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Add a Recommended Action: clear, measurable, highest-leverage, and manageable.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826"/>
              </a:spcBef>
              <a:spcAft>
                <a:spcPts val="0"/>
              </a:spcAft>
              <a:buClr>
                <a:srgbClr val="283371"/>
              </a:buClr>
              <a:buSzPts val="1040"/>
              <a:buFont typeface="Arial"/>
              <a:buChar char="●"/>
            </a:pPr>
            <a:r>
              <a:rPr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Add Guided Practice so the teacher can plan applying it in a future lesson.</a:t>
            </a:r>
            <a:endParaRPr/>
          </a:p>
        </p:txBody>
      </p:sp>
      <p:sp>
        <p:nvSpPr>
          <p:cNvPr id="409" name="Google Shape;409;p19"/>
          <p:cNvSpPr/>
          <p:nvPr/>
        </p:nvSpPr>
        <p:spPr>
          <a:xfrm>
            <a:off x="4654550" y="1096963"/>
            <a:ext cx="4159250" cy="50165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Refinement</a:t>
            </a:r>
            <a:endParaRPr/>
          </a:p>
        </p:txBody>
      </p:sp>
      <p:sp>
        <p:nvSpPr>
          <p:cNvPr id="410" name="Google Shape;410;p19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Arkansas TESS Teacher Rubric Handbook — Post-Conference Scoring Rubric, pp. 65–66.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1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Coaching Skills for the Post-Conference</a:t>
            </a:r>
            <a:endParaRPr/>
          </a:p>
        </p:txBody>
      </p:sp>
      <p:graphicFrame>
        <p:nvGraphicFramePr>
          <p:cNvPr id="417" name="Google Shape;417;p21"/>
          <p:cNvGraphicFramePr/>
          <p:nvPr/>
        </p:nvGraphicFramePr>
        <p:xfrm>
          <a:off x="822325" y="10969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{4124BB9D-B521-449E-BE10-58397C579A96}</a:tableStyleId>
              </a:tblPr>
              <a:tblGrid>
                <a:gridCol w="3108325"/>
                <a:gridCol w="4391025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Coaching Skills to Utilize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Post-Conference Structure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8337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Active listening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Start with the positive.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Reflective questioning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Allow the teacher time to process and reflect.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Body language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Discussion focused on specific evidence from the plan, lesson, and student work.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Paraphrasing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Use strengths to address the area for growth.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Confirming and validating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Focus is narrowed.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Extending thinking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Provide action steps for future lessons with guidance.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28337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Collaborating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5555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One-on-one coaching conversation.</a:t>
                      </a:r>
                      <a:endParaRPr/>
                    </a:p>
                  </a:txBody>
                  <a:tcPr marT="27350" marB="27350" marR="73075" marL="73075" anchor="ctr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418" name="Google Shape;418;p21"/>
          <p:cNvSpPr/>
          <p:nvPr/>
        </p:nvSpPr>
        <p:spPr>
          <a:xfrm>
            <a:off x="311150" y="4827588"/>
            <a:ext cx="8229600" cy="273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Source: TESS Observation Training Participant Guide — Day 3 Participant Materials, p. 44.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3"/>
          <p:cNvSpPr txBox="1"/>
          <p:nvPr/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>
                <a:solidFill>
                  <a:schemeClr val="hlink"/>
                </a:solidFill>
                <a:hlinkClick r:id="rId3"/>
              </a:rPr>
              <a:t>Virtual Training Calendar</a:t>
            </a:r>
            <a:endParaRPr b="1" sz="36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>
                <a:solidFill>
                  <a:schemeClr val="hlink"/>
                </a:solidFill>
                <a:hlinkClick r:id="rId4"/>
              </a:rPr>
              <a:t>EES Monthly Newsletter</a:t>
            </a:r>
            <a:endParaRPr b="1"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" title="ScreenRecording_05-15-2026 13-26-35_1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2525" y="904475"/>
            <a:ext cx="6718950" cy="395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g3f7f0dbe6e3_0_30" title="Designer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3f7f0dbe6e3_0_30" title="stickman_walk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150" y="1448425"/>
            <a:ext cx="742550" cy="68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f7f0dbe6e3_0_30" title="stickman_walk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150" y="2132875"/>
            <a:ext cx="742550" cy="68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3f7f0dbe6e3_0_30" title="stickman_walk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817325"/>
            <a:ext cx="742550" cy="68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3f7f0dbe6e3_0_30" title="stickman_walk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150" y="3501775"/>
            <a:ext cx="742550" cy="68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4" name="Google Shape;244;g3f7f0dbe6e3_0_6"/>
          <p:cNvGraphicFramePr/>
          <p:nvPr/>
        </p:nvGraphicFramePr>
        <p:xfrm>
          <a:off x="360238" y="34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{F3EE9697-276F-43F1-A03F-5978A3553B64}</a:tableStyleId>
              </a:tblPr>
              <a:tblGrid>
                <a:gridCol w="1300700"/>
                <a:gridCol w="382850"/>
                <a:gridCol w="910550"/>
                <a:gridCol w="1056950"/>
                <a:gridCol w="971675"/>
                <a:gridCol w="992950"/>
                <a:gridCol w="935950"/>
                <a:gridCol w="935950"/>
                <a:gridCol w="935950"/>
              </a:tblGrid>
              <a:tr h="172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EES Platform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Pre Observation</a:t>
                      </a: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 Conferencing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Collecting Quality Evidence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Post </a:t>
                      </a: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Observation</a:t>
                      </a: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 Conferencing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Providing Accurate Ratings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Key Levers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Tool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TESS Indicators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55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Theory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55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Demonstration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55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Practice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55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lt1"/>
                          </a:solidFill>
                        </a:rPr>
                        <a:t>Coaching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5" name="Google Shape;245;g3f7f0dbe6e3_0_6"/>
          <p:cNvSpPr txBox="1"/>
          <p:nvPr/>
        </p:nvSpPr>
        <p:spPr>
          <a:xfrm>
            <a:off x="380650" y="4451625"/>
            <a:ext cx="33648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050">
                <a:solidFill>
                  <a:schemeClr val="lt1"/>
                </a:solidFill>
              </a:rPr>
              <a:t>Source: Joyce, B. &amp; Showers, B. (2002). Student Achievement Through Staff Development.</a:t>
            </a:r>
            <a:endParaRPr i="1" sz="10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g3f7f0dbe6e3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550" y="129350"/>
            <a:ext cx="8591500" cy="4076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3f7f0dbe6e3_0_16"/>
          <p:cNvSpPr txBox="1"/>
          <p:nvPr/>
        </p:nvSpPr>
        <p:spPr>
          <a:xfrm>
            <a:off x="125475" y="4428150"/>
            <a:ext cx="31245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i="1" lang="en-US" sz="1050">
                <a:solidFill>
                  <a:schemeClr val="lt1"/>
                </a:solidFill>
              </a:rPr>
              <a:t>Source: Joyce, B. &amp; Showers, B. (2002). Student Achievement Through Staff Development.</a:t>
            </a:r>
            <a:endParaRPr i="1" sz="10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"/>
          <p:cNvSpPr txBox="1"/>
          <p:nvPr/>
        </p:nvSpPr>
        <p:spPr>
          <a:xfrm>
            <a:off x="0" y="165735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Observation Cycle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The Observation Cycle: Three Connected Phases</a:t>
            </a:r>
            <a:endParaRPr/>
          </a:p>
        </p:txBody>
      </p:sp>
      <p:sp>
        <p:nvSpPr>
          <p:cNvPr id="265" name="Google Shape;265;p5"/>
          <p:cNvSpPr/>
          <p:nvPr/>
        </p:nvSpPr>
        <p:spPr>
          <a:xfrm>
            <a:off x="311150" y="1143000"/>
            <a:ext cx="2724150" cy="3062288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128150" spcFirstLastPara="1" rIns="128150" wrap="square" tIns="71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Connect with the teacher before an announced observation. Gather background on the lesson plan, students, and context; begin coaching.</a:t>
            </a:r>
            <a:endParaRPr/>
          </a:p>
        </p:txBody>
      </p:sp>
      <p:sp>
        <p:nvSpPr>
          <p:cNvPr id="266" name="Google Shape;266;p5"/>
          <p:cNvSpPr/>
          <p:nvPr/>
        </p:nvSpPr>
        <p:spPr>
          <a:xfrm>
            <a:off x="311150" y="1143000"/>
            <a:ext cx="2724150" cy="566738"/>
          </a:xfrm>
          <a:prstGeom prst="rect">
            <a:avLst/>
          </a:prstGeom>
          <a:solidFill>
            <a:srgbClr val="B0CB3E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90000" spcFirstLastPara="1" rIns="900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1. Pre-Conference</a:t>
            </a:r>
            <a:endParaRPr/>
          </a:p>
        </p:txBody>
      </p:sp>
      <p:sp>
        <p:nvSpPr>
          <p:cNvPr id="267" name="Google Shape;267;p5"/>
          <p:cNvSpPr/>
          <p:nvPr/>
        </p:nvSpPr>
        <p:spPr>
          <a:xfrm>
            <a:off x="3200400" y="1143000"/>
            <a:ext cx="2724150" cy="3062288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128150" spcFirstLastPara="1" rIns="128150" wrap="square" tIns="71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Script evidence in real time from both teachers and students to evaluate the impact of instruction on student learning.</a:t>
            </a: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3200400" y="1143000"/>
            <a:ext cx="2724150" cy="566738"/>
          </a:xfrm>
          <a:prstGeom prst="rect">
            <a:avLst/>
          </a:prstGeom>
          <a:solidFill>
            <a:srgbClr val="283371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90000" spcFirstLastPara="1" rIns="900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 Observe the Lesson</a:t>
            </a: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089650" y="1143000"/>
            <a:ext cx="2724150" cy="3062288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128150" spcFirstLastPara="1" rIns="128150" wrap="square" tIns="71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Guide teacher self-reflection. Identify one area of reinforcement (strength) and one area of refinement (growth), grounded in evidence.</a:t>
            </a: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6089650" y="1143000"/>
            <a:ext cx="2724150" cy="566738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18350" lIns="90000" spcFirstLastPara="1" rIns="90000" wrap="square" tIns="18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3. Post-Conference</a:t>
            </a: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311150" y="4343400"/>
            <a:ext cx="8502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3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Throughout every phase, — the mission is to develop teachers to improve student learning.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"/>
          <p:cNvSpPr txBox="1"/>
          <p:nvPr/>
        </p:nvSpPr>
        <p:spPr>
          <a:xfrm>
            <a:off x="0" y="136525"/>
            <a:ext cx="91440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The Platform Supports You</a:t>
            </a:r>
            <a:endParaRPr/>
          </a:p>
        </p:txBody>
      </p:sp>
      <p:sp>
        <p:nvSpPr>
          <p:cNvPr id="278" name="Google Shape;278;p6"/>
          <p:cNvSpPr/>
          <p:nvPr/>
        </p:nvSpPr>
        <p:spPr>
          <a:xfrm>
            <a:off x="311150" y="749300"/>
            <a:ext cx="8502650" cy="684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3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The Educator Effectiveness System (EES) platform mirrors the observation cycle. Each phase you just saw has a matching, guided form in the platform — you focus on the coaching conversation while the platform structures and stores your documentation.</a:t>
            </a:r>
            <a:endParaRPr/>
          </a:p>
        </p:txBody>
      </p:sp>
      <p:sp>
        <p:nvSpPr>
          <p:cNvPr id="279" name="Google Shape;279;p6"/>
          <p:cNvSpPr/>
          <p:nvPr/>
        </p:nvSpPr>
        <p:spPr>
          <a:xfrm>
            <a:off x="311150" y="1371600"/>
            <a:ext cx="2724150" cy="2879725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t" bIns="45000" lIns="128150" spcFirstLastPara="1" rIns="109800" wrap="square" tIns="567000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Guided fields for greeting, general questions, lesson overview, and reflection questions.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626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Type Evidence Notes directly as the teacher talks through the plan.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626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Save a draft and return before the observation.</a:t>
            </a:r>
            <a:endParaRPr/>
          </a:p>
        </p:txBody>
      </p:sp>
      <p:sp>
        <p:nvSpPr>
          <p:cNvPr id="280" name="Google Shape;280;p6"/>
          <p:cNvSpPr/>
          <p:nvPr/>
        </p:nvSpPr>
        <p:spPr>
          <a:xfrm>
            <a:off x="311150" y="1371600"/>
            <a:ext cx="2724150" cy="457200"/>
          </a:xfrm>
          <a:prstGeom prst="rect">
            <a:avLst/>
          </a:prstGeom>
          <a:solidFill>
            <a:srgbClr val="B0CB3E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In the Platform: Pre-Conference</a:t>
            </a:r>
            <a:endParaRPr/>
          </a:p>
        </p:txBody>
      </p:sp>
      <p:sp>
        <p:nvSpPr>
          <p:cNvPr id="281" name="Google Shape;281;p6"/>
          <p:cNvSpPr/>
          <p:nvPr/>
        </p:nvSpPr>
        <p:spPr>
          <a:xfrm>
            <a:off x="3200400" y="1371600"/>
            <a:ext cx="2724150" cy="2879725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t" bIns="45000" lIns="128150" spcFirstLastPara="1" rIns="109800" wrap="square" tIns="567000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Script teacher and student evidence in real time in the observation report.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626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Tag evidence to rubric indicators as you go.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626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Enter Observer and Self-scores across all three domains.</a:t>
            </a:r>
            <a:endParaRPr/>
          </a:p>
        </p:txBody>
      </p:sp>
      <p:sp>
        <p:nvSpPr>
          <p:cNvPr id="282" name="Google Shape;282;p6"/>
          <p:cNvSpPr/>
          <p:nvPr/>
        </p:nvSpPr>
        <p:spPr>
          <a:xfrm>
            <a:off x="3200400" y="1371600"/>
            <a:ext cx="2724150" cy="457200"/>
          </a:xfrm>
          <a:prstGeom prst="rect">
            <a:avLst/>
          </a:prstGeom>
          <a:solidFill>
            <a:srgbClr val="283371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the Platform: Observation</a:t>
            </a:r>
            <a:endParaRPr/>
          </a:p>
        </p:txBody>
      </p:sp>
      <p:sp>
        <p:nvSpPr>
          <p:cNvPr id="283" name="Google Shape;283;p6"/>
          <p:cNvSpPr/>
          <p:nvPr/>
        </p:nvSpPr>
        <p:spPr>
          <a:xfrm>
            <a:off x="6089650" y="1371600"/>
            <a:ext cx="2724150" cy="2879725"/>
          </a:xfrm>
          <a:prstGeom prst="rect">
            <a:avLst/>
          </a:prstGeom>
          <a:solidFill>
            <a:srgbClr val="FFFFFF"/>
          </a:solidFill>
          <a:ln cap="flat" cmpd="sng" w="126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t" bIns="45000" lIns="128150" spcFirstLastPara="1" rIns="109800" wrap="square" tIns="567000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Build the Reinforcement and Refinement plans in structured fields.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626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Attach evidence, record the recommended action, and share ratings.</a:t>
            </a:r>
            <a:endParaRPr/>
          </a:p>
          <a:p>
            <a:pPr indent="-215900" lvl="0" marL="215900" marR="0" rtl="0" algn="l">
              <a:lnSpc>
                <a:spcPct val="100000"/>
              </a:lnSpc>
              <a:spcBef>
                <a:spcPts val="626"/>
              </a:spcBef>
              <a:spcAft>
                <a:spcPts val="0"/>
              </a:spcAft>
              <a:buClr>
                <a:srgbClr val="283371"/>
              </a:buClr>
              <a:buSzPts val="960"/>
              <a:buFont typeface="Arial"/>
              <a:buChar char="●"/>
            </a:pPr>
            <a:r>
              <a:rPr lang="en-US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Route for electronic signatures to close out the cycle.</a:t>
            </a:r>
            <a:endParaRPr/>
          </a:p>
        </p:txBody>
      </p:sp>
      <p:sp>
        <p:nvSpPr>
          <p:cNvPr id="284" name="Google Shape;284;p6"/>
          <p:cNvSpPr/>
          <p:nvPr/>
        </p:nvSpPr>
        <p:spPr>
          <a:xfrm>
            <a:off x="6089650" y="1371600"/>
            <a:ext cx="2724150" cy="45720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outerShdw rotWithShape="0" algn="ctr" dir="5400000" dist="23040">
              <a:srgbClr val="000000">
                <a:alpha val="34901"/>
              </a:srgbClr>
            </a:outerShdw>
          </a:effectLst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In the Platform: Post-Conference</a:t>
            </a:r>
            <a:endParaRPr/>
          </a:p>
        </p:txBody>
      </p:sp>
      <p:sp>
        <p:nvSpPr>
          <p:cNvPr id="285" name="Google Shape;285;p6"/>
          <p:cNvSpPr/>
          <p:nvPr/>
        </p:nvSpPr>
        <p:spPr>
          <a:xfrm>
            <a:off x="311150" y="4370388"/>
            <a:ext cx="8502650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300">
                <a:solidFill>
                  <a:srgbClr val="283371"/>
                </a:solidFill>
                <a:latin typeface="Arial"/>
                <a:ea typeface="Arial"/>
                <a:cs typeface="Arial"/>
                <a:sym typeface="Arial"/>
              </a:rPr>
              <a:t>Bottom line: the platform does the organizing so leaders can focus on evidence, feedback, and the coaching conversation.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1601-01-01T00:00:00Z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</Properties>
</file>