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8288000" cy="10287000"/>
  <p:notesSz cx="6858000" cy="9144000"/>
  <p:embeddedFontLst>
    <p:embeddedFont>
      <p:font typeface="Archivo Black" panose="020B0604020202020204" charset="0"/>
      <p:regular r:id="rId16"/>
    </p:embeddedFont>
    <p:embeddedFont>
      <p:font typeface="DM Serif Display" panose="020F0502020204030204" pitchFamily="2" charset="0"/>
      <p:regular r:id="rId17"/>
    </p:embeddedFont>
    <p:embeddedFont>
      <p:font typeface="League Spartan" panose="020B0604020202020204" charset="0"/>
      <p:regular r:id="rId18"/>
    </p:embeddedFont>
    <p:embeddedFont>
      <p:font typeface="Poppins" panose="020B0502040204020203" pitchFamily="2" charset="0"/>
      <p:regular r:id="rId19"/>
    </p:embeddedFont>
    <p:embeddedFont>
      <p:font typeface="Poppins Bold" panose="020B0604020202020204" charset="0"/>
      <p:regular r:id="rId20"/>
    </p:embeddedFont>
    <p:embeddedFont>
      <p:font typeface="Roboto" panose="02000000000000000000" pitchFamily="2" charset="0"/>
      <p:regular r:id="rId21"/>
    </p:embeddedFont>
    <p:embeddedFont>
      <p:font typeface="Roboto Bold" panose="020B0604020202020204" charset="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5" d="100"/>
          <a:sy n="45" d="100"/>
        </p:scale>
        <p:origin x="96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4.jpeg"/><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hyperlink" Target="https://www.missingkids.org/netsmartz/home" TargetMode="External"/><Relationship Id="rId7" Type="http://schemas.openxmlformats.org/officeDocument/2006/relationships/hyperlink" Target="https://takeitdown.ncmec.org" TargetMode="External"/><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hyperlink" Target="https://report.cybertip.org" TargetMode="Externa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jpeg"/><Relationship Id="rId1" Type="http://schemas.openxmlformats.org/officeDocument/2006/relationships/slideLayout" Target="../slideLayouts/slideLayout7.xml"/><Relationship Id="rId4" Type="http://schemas.openxmlformats.org/officeDocument/2006/relationships/image" Target="../media/image22.sv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US"/>
          </a:p>
        </p:txBody>
      </p:sp>
      <p:grpSp>
        <p:nvGrpSpPr>
          <p:cNvPr id="3" name="Group 3"/>
          <p:cNvGrpSpPr/>
          <p:nvPr/>
        </p:nvGrpSpPr>
        <p:grpSpPr>
          <a:xfrm>
            <a:off x="-1130300" y="4057750"/>
            <a:ext cx="3086100" cy="2171499"/>
            <a:chOff x="0" y="0"/>
            <a:chExt cx="812800" cy="571917"/>
          </a:xfrm>
        </p:grpSpPr>
        <p:sp>
          <p:nvSpPr>
            <p:cNvPr id="4" name="Freeform 4"/>
            <p:cNvSpPr/>
            <p:nvPr/>
          </p:nvSpPr>
          <p:spPr>
            <a:xfrm>
              <a:off x="0" y="0"/>
              <a:ext cx="812800" cy="571917"/>
            </a:xfrm>
            <a:custGeom>
              <a:avLst/>
              <a:gdLst/>
              <a:ahLst/>
              <a:cxnLst/>
              <a:rect l="l" t="t" r="r" b="b"/>
              <a:pathLst>
                <a:path w="812800" h="571917">
                  <a:moveTo>
                    <a:pt x="609600" y="0"/>
                  </a:moveTo>
                  <a:cubicBezTo>
                    <a:pt x="721824" y="0"/>
                    <a:pt x="812800" y="128028"/>
                    <a:pt x="812800" y="285959"/>
                  </a:cubicBezTo>
                  <a:cubicBezTo>
                    <a:pt x="812800" y="443889"/>
                    <a:pt x="721824" y="571917"/>
                    <a:pt x="609600" y="571917"/>
                  </a:cubicBezTo>
                  <a:lnTo>
                    <a:pt x="203200" y="571917"/>
                  </a:lnTo>
                  <a:cubicBezTo>
                    <a:pt x="90976" y="571917"/>
                    <a:pt x="0" y="443889"/>
                    <a:pt x="0" y="285959"/>
                  </a:cubicBezTo>
                  <a:cubicBezTo>
                    <a:pt x="0" y="128028"/>
                    <a:pt x="90976" y="0"/>
                    <a:pt x="203200" y="0"/>
                  </a:cubicBezTo>
                  <a:close/>
                </a:path>
              </a:pathLst>
            </a:custGeom>
            <a:solidFill>
              <a:srgbClr val="004AAD"/>
            </a:solidFill>
          </p:spPr>
          <p:txBody>
            <a:bodyPr/>
            <a:lstStyle/>
            <a:p>
              <a:endParaRPr lang="en-US"/>
            </a:p>
          </p:txBody>
        </p:sp>
        <p:sp>
          <p:nvSpPr>
            <p:cNvPr id="5" name="TextBox 5"/>
            <p:cNvSpPr txBox="1"/>
            <p:nvPr/>
          </p:nvSpPr>
          <p:spPr>
            <a:xfrm>
              <a:off x="0" y="-47625"/>
              <a:ext cx="812800" cy="619542"/>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6467343" y="4057750"/>
            <a:ext cx="3086100" cy="2171499"/>
            <a:chOff x="0" y="0"/>
            <a:chExt cx="812800" cy="571917"/>
          </a:xfrm>
        </p:grpSpPr>
        <p:sp>
          <p:nvSpPr>
            <p:cNvPr id="7" name="Freeform 7"/>
            <p:cNvSpPr/>
            <p:nvPr/>
          </p:nvSpPr>
          <p:spPr>
            <a:xfrm>
              <a:off x="0" y="0"/>
              <a:ext cx="812800" cy="571917"/>
            </a:xfrm>
            <a:custGeom>
              <a:avLst/>
              <a:gdLst/>
              <a:ahLst/>
              <a:cxnLst/>
              <a:rect l="l" t="t" r="r" b="b"/>
              <a:pathLst>
                <a:path w="812800" h="571917">
                  <a:moveTo>
                    <a:pt x="609600" y="0"/>
                  </a:moveTo>
                  <a:cubicBezTo>
                    <a:pt x="721824" y="0"/>
                    <a:pt x="812800" y="128028"/>
                    <a:pt x="812800" y="285959"/>
                  </a:cubicBezTo>
                  <a:cubicBezTo>
                    <a:pt x="812800" y="443889"/>
                    <a:pt x="721824" y="571917"/>
                    <a:pt x="609600" y="571917"/>
                  </a:cubicBezTo>
                  <a:lnTo>
                    <a:pt x="203200" y="571917"/>
                  </a:lnTo>
                  <a:cubicBezTo>
                    <a:pt x="90976" y="571917"/>
                    <a:pt x="0" y="443889"/>
                    <a:pt x="0" y="285959"/>
                  </a:cubicBezTo>
                  <a:cubicBezTo>
                    <a:pt x="0" y="128028"/>
                    <a:pt x="90976" y="0"/>
                    <a:pt x="203200" y="0"/>
                  </a:cubicBezTo>
                  <a:close/>
                </a:path>
              </a:pathLst>
            </a:custGeom>
            <a:solidFill>
              <a:srgbClr val="004AAD"/>
            </a:solidFill>
          </p:spPr>
          <p:txBody>
            <a:bodyPr/>
            <a:lstStyle/>
            <a:p>
              <a:endParaRPr lang="en-US"/>
            </a:p>
          </p:txBody>
        </p:sp>
        <p:sp>
          <p:nvSpPr>
            <p:cNvPr id="8" name="TextBox 8"/>
            <p:cNvSpPr txBox="1"/>
            <p:nvPr/>
          </p:nvSpPr>
          <p:spPr>
            <a:xfrm>
              <a:off x="0" y="-47625"/>
              <a:ext cx="812800" cy="619542"/>
            </a:xfrm>
            <a:prstGeom prst="rect">
              <a:avLst/>
            </a:prstGeom>
          </p:spPr>
          <p:txBody>
            <a:bodyPr lIns="50800" tIns="50800" rIns="50800" bIns="50800" rtlCol="0" anchor="ctr"/>
            <a:lstStyle/>
            <a:p>
              <a:pPr algn="ctr">
                <a:lnSpc>
                  <a:spcPts val="2659"/>
                </a:lnSpc>
              </a:pPr>
              <a:endParaRPr/>
            </a:p>
          </p:txBody>
        </p:sp>
      </p:grpSp>
      <p:sp>
        <p:nvSpPr>
          <p:cNvPr id="9" name="Freeform 9"/>
          <p:cNvSpPr/>
          <p:nvPr/>
        </p:nvSpPr>
        <p:spPr>
          <a:xfrm>
            <a:off x="11364021" y="274076"/>
            <a:ext cx="4250191" cy="4869424"/>
          </a:xfrm>
          <a:custGeom>
            <a:avLst/>
            <a:gdLst/>
            <a:ahLst/>
            <a:cxnLst/>
            <a:rect l="l" t="t" r="r" b="b"/>
            <a:pathLst>
              <a:path w="4250191" h="4869424">
                <a:moveTo>
                  <a:pt x="0" y="0"/>
                </a:moveTo>
                <a:lnTo>
                  <a:pt x="4250191" y="0"/>
                </a:lnTo>
                <a:lnTo>
                  <a:pt x="4250191" y="4869424"/>
                </a:lnTo>
                <a:lnTo>
                  <a:pt x="0" y="4869424"/>
                </a:lnTo>
                <a:lnTo>
                  <a:pt x="0" y="0"/>
                </a:lnTo>
                <a:close/>
              </a:path>
            </a:pathLst>
          </a:custGeom>
          <a:blipFill>
            <a:blip r:embed="rId3"/>
            <a:stretch>
              <a:fillRect/>
            </a:stretch>
          </a:blipFill>
        </p:spPr>
        <p:txBody>
          <a:bodyPr/>
          <a:lstStyle/>
          <a:p>
            <a:endParaRPr lang="en-US"/>
          </a:p>
        </p:txBody>
      </p:sp>
      <p:sp>
        <p:nvSpPr>
          <p:cNvPr id="10" name="Freeform 10"/>
          <p:cNvSpPr/>
          <p:nvPr/>
        </p:nvSpPr>
        <p:spPr>
          <a:xfrm>
            <a:off x="11154163" y="5143500"/>
            <a:ext cx="4669907" cy="4669907"/>
          </a:xfrm>
          <a:custGeom>
            <a:avLst/>
            <a:gdLst/>
            <a:ahLst/>
            <a:cxnLst/>
            <a:rect l="l" t="t" r="r" b="b"/>
            <a:pathLst>
              <a:path w="4669907" h="4669907">
                <a:moveTo>
                  <a:pt x="0" y="0"/>
                </a:moveTo>
                <a:lnTo>
                  <a:pt x="4669907" y="0"/>
                </a:lnTo>
                <a:lnTo>
                  <a:pt x="4669907" y="4669907"/>
                </a:lnTo>
                <a:lnTo>
                  <a:pt x="0" y="4669907"/>
                </a:lnTo>
                <a:lnTo>
                  <a:pt x="0" y="0"/>
                </a:lnTo>
                <a:close/>
              </a:path>
            </a:pathLst>
          </a:custGeom>
          <a:blipFill>
            <a:blip r:embed="rId4"/>
            <a:stretch>
              <a:fillRect/>
            </a:stretch>
          </a:blipFill>
        </p:spPr>
        <p:txBody>
          <a:bodyPr/>
          <a:lstStyle/>
          <a:p>
            <a:endParaRPr lang="en-US"/>
          </a:p>
        </p:txBody>
      </p:sp>
      <p:sp>
        <p:nvSpPr>
          <p:cNvPr id="11" name="TextBox 11"/>
          <p:cNvSpPr txBox="1"/>
          <p:nvPr/>
        </p:nvSpPr>
        <p:spPr>
          <a:xfrm>
            <a:off x="3590174" y="577950"/>
            <a:ext cx="6726597" cy="3479801"/>
          </a:xfrm>
          <a:prstGeom prst="rect">
            <a:avLst/>
          </a:prstGeom>
        </p:spPr>
        <p:txBody>
          <a:bodyPr lIns="0" tIns="0" rIns="0" bIns="0" rtlCol="0" anchor="t">
            <a:spAutoFit/>
          </a:bodyPr>
          <a:lstStyle/>
          <a:p>
            <a:pPr algn="ctr">
              <a:lnSpc>
                <a:spcPts val="13999"/>
              </a:lnSpc>
            </a:pPr>
            <a:r>
              <a:rPr lang="en-US" sz="9999" b="1">
                <a:solidFill>
                  <a:srgbClr val="004AAD"/>
                </a:solidFill>
                <a:latin typeface="League Spartan"/>
                <a:ea typeface="League Spartan"/>
                <a:cs typeface="League Spartan"/>
                <a:sym typeface="League Spartan"/>
              </a:rPr>
              <a:t>REAL TALK</a:t>
            </a:r>
          </a:p>
        </p:txBody>
      </p:sp>
      <p:sp>
        <p:nvSpPr>
          <p:cNvPr id="12" name="TextBox 12"/>
          <p:cNvSpPr txBox="1"/>
          <p:nvPr/>
        </p:nvSpPr>
        <p:spPr>
          <a:xfrm>
            <a:off x="4054835" y="4209459"/>
            <a:ext cx="5797274" cy="3549650"/>
          </a:xfrm>
          <a:prstGeom prst="rect">
            <a:avLst/>
          </a:prstGeom>
        </p:spPr>
        <p:txBody>
          <a:bodyPr lIns="0" tIns="0" rIns="0" bIns="0" rtlCol="0" anchor="t">
            <a:spAutoFit/>
          </a:bodyPr>
          <a:lstStyle/>
          <a:p>
            <a:pPr algn="ctr">
              <a:lnSpc>
                <a:spcPts val="6999"/>
              </a:lnSpc>
              <a:spcBef>
                <a:spcPct val="0"/>
              </a:spcBef>
            </a:pPr>
            <a:r>
              <a:rPr lang="en-US" sz="4999" b="1" spc="499">
                <a:solidFill>
                  <a:srgbClr val="303642"/>
                </a:solidFill>
                <a:latin typeface="Poppins Bold"/>
                <a:ea typeface="Poppins Bold"/>
                <a:cs typeface="Poppins Bold"/>
                <a:sym typeface="Poppins Bold"/>
              </a:rPr>
              <a:t>Q&amp;A WITH ARKANSAS STATE POLICE ICAC</a:t>
            </a:r>
          </a:p>
        </p:txBody>
      </p:sp>
      <p:sp>
        <p:nvSpPr>
          <p:cNvPr id="13" name="TextBox 13"/>
          <p:cNvSpPr txBox="1"/>
          <p:nvPr/>
        </p:nvSpPr>
        <p:spPr>
          <a:xfrm>
            <a:off x="2976339" y="8715375"/>
            <a:ext cx="7954268" cy="542925"/>
          </a:xfrm>
          <a:prstGeom prst="rect">
            <a:avLst/>
          </a:prstGeom>
        </p:spPr>
        <p:txBody>
          <a:bodyPr lIns="0" tIns="0" rIns="0" bIns="0" rtlCol="0" anchor="t">
            <a:spAutoFit/>
          </a:bodyPr>
          <a:lstStyle/>
          <a:p>
            <a:pPr algn="ctr">
              <a:lnSpc>
                <a:spcPts val="4200"/>
              </a:lnSpc>
              <a:spcBef>
                <a:spcPct val="0"/>
              </a:spcBef>
            </a:pPr>
            <a:r>
              <a:rPr lang="en-US" sz="3000" b="1" spc="300">
                <a:solidFill>
                  <a:srgbClr val="000000"/>
                </a:solidFill>
                <a:latin typeface="Poppins Bold"/>
                <a:ea typeface="Poppins Bold"/>
                <a:cs typeface="Poppins Bold"/>
                <a:sym typeface="Poppins Bold"/>
              </a:rPr>
              <a:t>LENORE PALADINO &amp; CASSIE HARRIS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4"/>
            <a:stretch>
              <a:fillRect/>
            </a:stretch>
          </a:blipFill>
        </p:spPr>
        <p:txBody>
          <a:bodyPr/>
          <a:lstStyle/>
          <a:p>
            <a:endParaRPr lang="en-US"/>
          </a:p>
        </p:txBody>
      </p:sp>
      <p:grpSp>
        <p:nvGrpSpPr>
          <p:cNvPr id="3" name="Group 3"/>
          <p:cNvGrpSpPr/>
          <p:nvPr/>
        </p:nvGrpSpPr>
        <p:grpSpPr>
          <a:xfrm>
            <a:off x="1028700" y="8997950"/>
            <a:ext cx="2514600" cy="260350"/>
            <a:chOff x="0" y="0"/>
            <a:chExt cx="662281" cy="68570"/>
          </a:xfrm>
        </p:grpSpPr>
        <p:sp>
          <p:nvSpPr>
            <p:cNvPr id="4" name="Freeform 4"/>
            <p:cNvSpPr/>
            <p:nvPr/>
          </p:nvSpPr>
          <p:spPr>
            <a:xfrm>
              <a:off x="0" y="0"/>
              <a:ext cx="662281" cy="68570"/>
            </a:xfrm>
            <a:custGeom>
              <a:avLst/>
              <a:gdLst/>
              <a:ahLst/>
              <a:cxnLst/>
              <a:rect l="l" t="t" r="r" b="b"/>
              <a:pathLst>
                <a:path w="662281" h="68570">
                  <a:moveTo>
                    <a:pt x="0" y="0"/>
                  </a:moveTo>
                  <a:lnTo>
                    <a:pt x="662281" y="0"/>
                  </a:lnTo>
                  <a:lnTo>
                    <a:pt x="662281" y="68570"/>
                  </a:lnTo>
                  <a:lnTo>
                    <a:pt x="0" y="68570"/>
                  </a:lnTo>
                  <a:close/>
                </a:path>
              </a:pathLst>
            </a:custGeom>
            <a:solidFill>
              <a:srgbClr val="004AAD"/>
            </a:solidFill>
          </p:spPr>
          <p:txBody>
            <a:bodyPr/>
            <a:lstStyle/>
            <a:p>
              <a:endParaRPr lang="en-US"/>
            </a:p>
          </p:txBody>
        </p:sp>
        <p:sp>
          <p:nvSpPr>
            <p:cNvPr id="5" name="TextBox 5"/>
            <p:cNvSpPr txBox="1"/>
            <p:nvPr/>
          </p:nvSpPr>
          <p:spPr>
            <a:xfrm>
              <a:off x="0" y="-47625"/>
              <a:ext cx="662281" cy="116195"/>
            </a:xfrm>
            <a:prstGeom prst="rect">
              <a:avLst/>
            </a:prstGeom>
          </p:spPr>
          <p:txBody>
            <a:bodyPr lIns="50800" tIns="50800" rIns="50800" bIns="50800" rtlCol="0" anchor="ctr"/>
            <a:lstStyle/>
            <a:p>
              <a:pPr algn="ctr">
                <a:lnSpc>
                  <a:spcPts val="2659"/>
                </a:lnSpc>
              </a:pPr>
              <a:endParaRPr/>
            </a:p>
          </p:txBody>
        </p:sp>
      </p:grpSp>
      <p:pic>
        <p:nvPicPr>
          <p:cNvPr id="6" name="Picture 6">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rcRect/>
          <a:stretch>
            <a:fillRect/>
          </a:stretch>
        </p:blipFill>
        <p:spPr>
          <a:xfrm>
            <a:off x="7261067" y="898525"/>
            <a:ext cx="4629150" cy="8229600"/>
          </a:xfrm>
          <a:prstGeom prst="rect">
            <a:avLst/>
          </a:prstGeom>
        </p:spPr>
      </p:pic>
    </p:spTree>
  </p:cSld>
  <p:clrMapOvr>
    <a:masterClrMapping/>
  </p:clrMapOvr>
  <p:timing>
    <p:tnLst>
      <p:par>
        <p:cTn id="1" dur="indefinite" restart="never" nodeType="tmRoot">
          <p:childTnLst>
            <p:video>
              <p:cMediaNode vol="100000">
                <p:cTn id="2" fill="hold" display="0">
                  <p:stCondLst>
                    <p:cond delay="indefinite"/>
                  </p:stCondLst>
                </p:cTn>
                <p:tgtEl>
                  <p:spTgt spid="6"/>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US"/>
          </a:p>
        </p:txBody>
      </p:sp>
      <p:grpSp>
        <p:nvGrpSpPr>
          <p:cNvPr id="3" name="Group 3"/>
          <p:cNvGrpSpPr/>
          <p:nvPr/>
        </p:nvGrpSpPr>
        <p:grpSpPr>
          <a:xfrm>
            <a:off x="1028700" y="8997950"/>
            <a:ext cx="2514600" cy="260350"/>
            <a:chOff x="0" y="0"/>
            <a:chExt cx="662281" cy="68570"/>
          </a:xfrm>
        </p:grpSpPr>
        <p:sp>
          <p:nvSpPr>
            <p:cNvPr id="4" name="Freeform 4"/>
            <p:cNvSpPr/>
            <p:nvPr/>
          </p:nvSpPr>
          <p:spPr>
            <a:xfrm>
              <a:off x="0" y="0"/>
              <a:ext cx="662281" cy="68570"/>
            </a:xfrm>
            <a:custGeom>
              <a:avLst/>
              <a:gdLst/>
              <a:ahLst/>
              <a:cxnLst/>
              <a:rect l="l" t="t" r="r" b="b"/>
              <a:pathLst>
                <a:path w="662281" h="68570">
                  <a:moveTo>
                    <a:pt x="0" y="0"/>
                  </a:moveTo>
                  <a:lnTo>
                    <a:pt x="662281" y="0"/>
                  </a:lnTo>
                  <a:lnTo>
                    <a:pt x="662281" y="68570"/>
                  </a:lnTo>
                  <a:lnTo>
                    <a:pt x="0" y="68570"/>
                  </a:lnTo>
                  <a:close/>
                </a:path>
              </a:pathLst>
            </a:custGeom>
            <a:solidFill>
              <a:srgbClr val="004AAD"/>
            </a:solidFill>
          </p:spPr>
          <p:txBody>
            <a:bodyPr/>
            <a:lstStyle/>
            <a:p>
              <a:endParaRPr lang="en-US"/>
            </a:p>
          </p:txBody>
        </p:sp>
        <p:sp>
          <p:nvSpPr>
            <p:cNvPr id="5" name="TextBox 5"/>
            <p:cNvSpPr txBox="1"/>
            <p:nvPr/>
          </p:nvSpPr>
          <p:spPr>
            <a:xfrm>
              <a:off x="0" y="-47625"/>
              <a:ext cx="662281" cy="116195"/>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2963339" y="1666878"/>
            <a:ext cx="12361322" cy="6953243"/>
          </a:xfrm>
          <a:custGeom>
            <a:avLst/>
            <a:gdLst/>
            <a:ahLst/>
            <a:cxnLst/>
            <a:rect l="l" t="t" r="r" b="b"/>
            <a:pathLst>
              <a:path w="12361322" h="6953243">
                <a:moveTo>
                  <a:pt x="0" y="0"/>
                </a:moveTo>
                <a:lnTo>
                  <a:pt x="12361322" y="0"/>
                </a:lnTo>
                <a:lnTo>
                  <a:pt x="12361322" y="6953244"/>
                </a:lnTo>
                <a:lnTo>
                  <a:pt x="0" y="6953244"/>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US"/>
          </a:p>
        </p:txBody>
      </p:sp>
      <p:grpSp>
        <p:nvGrpSpPr>
          <p:cNvPr id="3" name="Group 3"/>
          <p:cNvGrpSpPr/>
          <p:nvPr/>
        </p:nvGrpSpPr>
        <p:grpSpPr>
          <a:xfrm>
            <a:off x="1028700" y="8997950"/>
            <a:ext cx="2514600" cy="260350"/>
            <a:chOff x="0" y="0"/>
            <a:chExt cx="662281" cy="68570"/>
          </a:xfrm>
        </p:grpSpPr>
        <p:sp>
          <p:nvSpPr>
            <p:cNvPr id="4" name="Freeform 4"/>
            <p:cNvSpPr/>
            <p:nvPr/>
          </p:nvSpPr>
          <p:spPr>
            <a:xfrm>
              <a:off x="0" y="0"/>
              <a:ext cx="662281" cy="68570"/>
            </a:xfrm>
            <a:custGeom>
              <a:avLst/>
              <a:gdLst/>
              <a:ahLst/>
              <a:cxnLst/>
              <a:rect l="l" t="t" r="r" b="b"/>
              <a:pathLst>
                <a:path w="662281" h="68570">
                  <a:moveTo>
                    <a:pt x="0" y="0"/>
                  </a:moveTo>
                  <a:lnTo>
                    <a:pt x="662281" y="0"/>
                  </a:lnTo>
                  <a:lnTo>
                    <a:pt x="662281" y="68570"/>
                  </a:lnTo>
                  <a:lnTo>
                    <a:pt x="0" y="68570"/>
                  </a:lnTo>
                  <a:close/>
                </a:path>
              </a:pathLst>
            </a:custGeom>
            <a:solidFill>
              <a:srgbClr val="004AAD"/>
            </a:solidFill>
          </p:spPr>
          <p:txBody>
            <a:bodyPr/>
            <a:lstStyle/>
            <a:p>
              <a:endParaRPr lang="en-US"/>
            </a:p>
          </p:txBody>
        </p:sp>
        <p:sp>
          <p:nvSpPr>
            <p:cNvPr id="5" name="TextBox 5"/>
            <p:cNvSpPr txBox="1"/>
            <p:nvPr/>
          </p:nvSpPr>
          <p:spPr>
            <a:xfrm>
              <a:off x="0" y="-47625"/>
              <a:ext cx="662281" cy="116195"/>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2963339" y="1666878"/>
            <a:ext cx="12361322" cy="6953243"/>
          </a:xfrm>
          <a:custGeom>
            <a:avLst/>
            <a:gdLst/>
            <a:ahLst/>
            <a:cxnLst/>
            <a:rect l="l" t="t" r="r" b="b"/>
            <a:pathLst>
              <a:path w="12361322" h="6953243">
                <a:moveTo>
                  <a:pt x="0" y="0"/>
                </a:moveTo>
                <a:lnTo>
                  <a:pt x="12361322" y="0"/>
                </a:lnTo>
                <a:lnTo>
                  <a:pt x="12361322" y="6953244"/>
                </a:lnTo>
                <a:lnTo>
                  <a:pt x="0" y="6953244"/>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US"/>
          </a:p>
        </p:txBody>
      </p:sp>
      <p:grpSp>
        <p:nvGrpSpPr>
          <p:cNvPr id="3" name="Group 3"/>
          <p:cNvGrpSpPr/>
          <p:nvPr/>
        </p:nvGrpSpPr>
        <p:grpSpPr>
          <a:xfrm>
            <a:off x="1028700" y="8997950"/>
            <a:ext cx="2514600" cy="260350"/>
            <a:chOff x="0" y="0"/>
            <a:chExt cx="662281" cy="68570"/>
          </a:xfrm>
        </p:grpSpPr>
        <p:sp>
          <p:nvSpPr>
            <p:cNvPr id="4" name="Freeform 4"/>
            <p:cNvSpPr/>
            <p:nvPr/>
          </p:nvSpPr>
          <p:spPr>
            <a:xfrm>
              <a:off x="0" y="0"/>
              <a:ext cx="662281" cy="68570"/>
            </a:xfrm>
            <a:custGeom>
              <a:avLst/>
              <a:gdLst/>
              <a:ahLst/>
              <a:cxnLst/>
              <a:rect l="l" t="t" r="r" b="b"/>
              <a:pathLst>
                <a:path w="662281" h="68570">
                  <a:moveTo>
                    <a:pt x="0" y="0"/>
                  </a:moveTo>
                  <a:lnTo>
                    <a:pt x="662281" y="0"/>
                  </a:lnTo>
                  <a:lnTo>
                    <a:pt x="662281" y="68570"/>
                  </a:lnTo>
                  <a:lnTo>
                    <a:pt x="0" y="68570"/>
                  </a:lnTo>
                  <a:close/>
                </a:path>
              </a:pathLst>
            </a:custGeom>
            <a:solidFill>
              <a:srgbClr val="FFD034"/>
            </a:solidFill>
          </p:spPr>
          <p:txBody>
            <a:bodyPr/>
            <a:lstStyle/>
            <a:p>
              <a:endParaRPr lang="en-US"/>
            </a:p>
          </p:txBody>
        </p:sp>
        <p:sp>
          <p:nvSpPr>
            <p:cNvPr id="5" name="TextBox 5"/>
            <p:cNvSpPr txBox="1"/>
            <p:nvPr/>
          </p:nvSpPr>
          <p:spPr>
            <a:xfrm>
              <a:off x="0" y="-38100"/>
              <a:ext cx="662281" cy="106670"/>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166399" y="1224300"/>
            <a:ext cx="10660910" cy="1094740"/>
          </a:xfrm>
          <a:prstGeom prst="rect">
            <a:avLst/>
          </a:prstGeom>
        </p:spPr>
        <p:txBody>
          <a:bodyPr lIns="0" tIns="0" rIns="0" bIns="0" rtlCol="0" anchor="t">
            <a:spAutoFit/>
          </a:bodyPr>
          <a:lstStyle/>
          <a:p>
            <a:pPr algn="l">
              <a:lnSpc>
                <a:spcPts val="8959"/>
              </a:lnSpc>
            </a:pPr>
            <a:r>
              <a:rPr lang="en-US" sz="6399">
                <a:solidFill>
                  <a:srgbClr val="FFFFFF"/>
                </a:solidFill>
                <a:latin typeface="League Spartan"/>
                <a:ea typeface="League Spartan"/>
                <a:cs typeface="League Spartan"/>
                <a:sym typeface="League Spartan"/>
              </a:rPr>
              <a:t>AVAILABLE RESOURCES</a:t>
            </a:r>
          </a:p>
        </p:txBody>
      </p:sp>
      <p:sp>
        <p:nvSpPr>
          <p:cNvPr id="7" name="Freeform 7">
            <a:hlinkClick r:id="rId3" tooltip="https://www.missingkids.org/netsmartz/home"/>
          </p:cNvPr>
          <p:cNvSpPr/>
          <p:nvPr/>
        </p:nvSpPr>
        <p:spPr>
          <a:xfrm>
            <a:off x="5456722" y="2794621"/>
            <a:ext cx="7374557" cy="1316885"/>
          </a:xfrm>
          <a:custGeom>
            <a:avLst/>
            <a:gdLst/>
            <a:ahLst/>
            <a:cxnLst/>
            <a:rect l="l" t="t" r="r" b="b"/>
            <a:pathLst>
              <a:path w="7374557" h="1316885">
                <a:moveTo>
                  <a:pt x="0" y="0"/>
                </a:moveTo>
                <a:lnTo>
                  <a:pt x="7374556" y="0"/>
                </a:lnTo>
                <a:lnTo>
                  <a:pt x="7374556" y="1316886"/>
                </a:lnTo>
                <a:lnTo>
                  <a:pt x="0" y="1316886"/>
                </a:lnTo>
                <a:lnTo>
                  <a:pt x="0" y="0"/>
                </a:lnTo>
                <a:close/>
              </a:path>
            </a:pathLst>
          </a:custGeom>
          <a:blipFill>
            <a:blip r:embed="rId4"/>
            <a:stretch>
              <a:fillRect/>
            </a:stretch>
          </a:blipFill>
        </p:spPr>
        <p:txBody>
          <a:bodyPr/>
          <a:lstStyle/>
          <a:p>
            <a:endParaRPr lang="en-US"/>
          </a:p>
        </p:txBody>
      </p:sp>
      <p:sp>
        <p:nvSpPr>
          <p:cNvPr id="8" name="Freeform 8">
            <a:hlinkClick r:id="rId5" tooltip="https://report.cybertip.org"/>
          </p:cNvPr>
          <p:cNvSpPr/>
          <p:nvPr/>
        </p:nvSpPr>
        <p:spPr>
          <a:xfrm>
            <a:off x="6820918" y="4587757"/>
            <a:ext cx="4237239" cy="2126324"/>
          </a:xfrm>
          <a:custGeom>
            <a:avLst/>
            <a:gdLst/>
            <a:ahLst/>
            <a:cxnLst/>
            <a:rect l="l" t="t" r="r" b="b"/>
            <a:pathLst>
              <a:path w="4237239" h="2126324">
                <a:moveTo>
                  <a:pt x="0" y="0"/>
                </a:moveTo>
                <a:lnTo>
                  <a:pt x="4237239" y="0"/>
                </a:lnTo>
                <a:lnTo>
                  <a:pt x="4237239" y="2126323"/>
                </a:lnTo>
                <a:lnTo>
                  <a:pt x="0" y="212632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Freeform 9">
            <a:hlinkClick r:id="rId7" tooltip="https://takeitdown.ncmec.org"/>
          </p:cNvPr>
          <p:cNvSpPr/>
          <p:nvPr/>
        </p:nvSpPr>
        <p:spPr>
          <a:xfrm>
            <a:off x="5936792" y="7190330"/>
            <a:ext cx="6735461" cy="1494048"/>
          </a:xfrm>
          <a:custGeom>
            <a:avLst/>
            <a:gdLst/>
            <a:ahLst/>
            <a:cxnLst/>
            <a:rect l="l" t="t" r="r" b="b"/>
            <a:pathLst>
              <a:path w="6735461" h="1494048">
                <a:moveTo>
                  <a:pt x="0" y="0"/>
                </a:moveTo>
                <a:lnTo>
                  <a:pt x="6735460" y="0"/>
                </a:lnTo>
                <a:lnTo>
                  <a:pt x="6735460" y="1494048"/>
                </a:lnTo>
                <a:lnTo>
                  <a:pt x="0" y="1494048"/>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endParaRPr lang="en-US"/>
          </a:p>
        </p:txBody>
      </p:sp>
      <p:grpSp>
        <p:nvGrpSpPr>
          <p:cNvPr id="3" name="Group 3"/>
          <p:cNvGrpSpPr/>
          <p:nvPr/>
        </p:nvGrpSpPr>
        <p:grpSpPr>
          <a:xfrm>
            <a:off x="-698500" y="3124200"/>
            <a:ext cx="5245100" cy="1332778"/>
            <a:chOff x="0" y="0"/>
            <a:chExt cx="1381426" cy="351020"/>
          </a:xfrm>
        </p:grpSpPr>
        <p:sp>
          <p:nvSpPr>
            <p:cNvPr id="4" name="Freeform 4"/>
            <p:cNvSpPr/>
            <p:nvPr/>
          </p:nvSpPr>
          <p:spPr>
            <a:xfrm>
              <a:off x="0" y="0"/>
              <a:ext cx="1381426" cy="351020"/>
            </a:xfrm>
            <a:custGeom>
              <a:avLst/>
              <a:gdLst/>
              <a:ahLst/>
              <a:cxnLst/>
              <a:rect l="l" t="t" r="r" b="b"/>
              <a:pathLst>
                <a:path w="1381426" h="351020">
                  <a:moveTo>
                    <a:pt x="75277" y="0"/>
                  </a:moveTo>
                  <a:lnTo>
                    <a:pt x="1306148" y="0"/>
                  </a:lnTo>
                  <a:cubicBezTo>
                    <a:pt x="1326113" y="0"/>
                    <a:pt x="1345260" y="7931"/>
                    <a:pt x="1359377" y="22048"/>
                  </a:cubicBezTo>
                  <a:cubicBezTo>
                    <a:pt x="1373495" y="36166"/>
                    <a:pt x="1381426" y="55313"/>
                    <a:pt x="1381426" y="75277"/>
                  </a:cubicBezTo>
                  <a:lnTo>
                    <a:pt x="1381426" y="275742"/>
                  </a:lnTo>
                  <a:cubicBezTo>
                    <a:pt x="1381426" y="295707"/>
                    <a:pt x="1373495" y="314854"/>
                    <a:pt x="1359377" y="328971"/>
                  </a:cubicBezTo>
                  <a:cubicBezTo>
                    <a:pt x="1345260" y="343089"/>
                    <a:pt x="1326113" y="351020"/>
                    <a:pt x="1306148" y="351020"/>
                  </a:cubicBezTo>
                  <a:lnTo>
                    <a:pt x="75277" y="351020"/>
                  </a:lnTo>
                  <a:cubicBezTo>
                    <a:pt x="55313" y="351020"/>
                    <a:pt x="36166" y="343089"/>
                    <a:pt x="22048" y="328971"/>
                  </a:cubicBezTo>
                  <a:cubicBezTo>
                    <a:pt x="7931" y="314854"/>
                    <a:pt x="0" y="295707"/>
                    <a:pt x="0" y="275742"/>
                  </a:cubicBezTo>
                  <a:lnTo>
                    <a:pt x="0" y="75277"/>
                  </a:lnTo>
                  <a:cubicBezTo>
                    <a:pt x="0" y="55313"/>
                    <a:pt x="7931" y="36166"/>
                    <a:pt x="22048" y="22048"/>
                  </a:cubicBezTo>
                  <a:cubicBezTo>
                    <a:pt x="36166" y="7931"/>
                    <a:pt x="55313" y="0"/>
                    <a:pt x="75277" y="0"/>
                  </a:cubicBezTo>
                  <a:close/>
                </a:path>
              </a:pathLst>
            </a:custGeom>
            <a:solidFill>
              <a:srgbClr val="004AAD"/>
            </a:solidFill>
          </p:spPr>
          <p:txBody>
            <a:bodyPr/>
            <a:lstStyle/>
            <a:p>
              <a:endParaRPr lang="en-US"/>
            </a:p>
          </p:txBody>
        </p:sp>
        <p:sp>
          <p:nvSpPr>
            <p:cNvPr id="5" name="TextBox 5"/>
            <p:cNvSpPr txBox="1"/>
            <p:nvPr/>
          </p:nvSpPr>
          <p:spPr>
            <a:xfrm>
              <a:off x="0" y="-47625"/>
              <a:ext cx="1381426" cy="398645"/>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3741400" y="3124200"/>
            <a:ext cx="5118100" cy="1332778"/>
            <a:chOff x="0" y="0"/>
            <a:chExt cx="1347977" cy="351020"/>
          </a:xfrm>
        </p:grpSpPr>
        <p:sp>
          <p:nvSpPr>
            <p:cNvPr id="7" name="Freeform 7"/>
            <p:cNvSpPr/>
            <p:nvPr/>
          </p:nvSpPr>
          <p:spPr>
            <a:xfrm>
              <a:off x="0" y="0"/>
              <a:ext cx="1347977" cy="351020"/>
            </a:xfrm>
            <a:custGeom>
              <a:avLst/>
              <a:gdLst/>
              <a:ahLst/>
              <a:cxnLst/>
              <a:rect l="l" t="t" r="r" b="b"/>
              <a:pathLst>
                <a:path w="1347977" h="351020">
                  <a:moveTo>
                    <a:pt x="77145" y="0"/>
                  </a:moveTo>
                  <a:lnTo>
                    <a:pt x="1270832" y="0"/>
                  </a:lnTo>
                  <a:cubicBezTo>
                    <a:pt x="1291292" y="0"/>
                    <a:pt x="1310914" y="8128"/>
                    <a:pt x="1325382" y="22595"/>
                  </a:cubicBezTo>
                  <a:cubicBezTo>
                    <a:pt x="1339849" y="37063"/>
                    <a:pt x="1347977" y="56685"/>
                    <a:pt x="1347977" y="77145"/>
                  </a:cubicBezTo>
                  <a:lnTo>
                    <a:pt x="1347977" y="273874"/>
                  </a:lnTo>
                  <a:cubicBezTo>
                    <a:pt x="1347977" y="316480"/>
                    <a:pt x="1313438" y="351020"/>
                    <a:pt x="1270832" y="351020"/>
                  </a:cubicBezTo>
                  <a:lnTo>
                    <a:pt x="77145" y="351020"/>
                  </a:lnTo>
                  <a:cubicBezTo>
                    <a:pt x="34539" y="351020"/>
                    <a:pt x="0" y="316480"/>
                    <a:pt x="0" y="273874"/>
                  </a:cubicBezTo>
                  <a:lnTo>
                    <a:pt x="0" y="77145"/>
                  </a:lnTo>
                  <a:cubicBezTo>
                    <a:pt x="0" y="34539"/>
                    <a:pt x="34539" y="0"/>
                    <a:pt x="77145" y="0"/>
                  </a:cubicBezTo>
                  <a:close/>
                </a:path>
              </a:pathLst>
            </a:custGeom>
            <a:solidFill>
              <a:srgbClr val="004AAD"/>
            </a:solidFill>
          </p:spPr>
          <p:txBody>
            <a:bodyPr/>
            <a:lstStyle/>
            <a:p>
              <a:endParaRPr lang="en-US"/>
            </a:p>
          </p:txBody>
        </p:sp>
        <p:sp>
          <p:nvSpPr>
            <p:cNvPr id="8" name="TextBox 8"/>
            <p:cNvSpPr txBox="1"/>
            <p:nvPr/>
          </p:nvSpPr>
          <p:spPr>
            <a:xfrm>
              <a:off x="0" y="-47625"/>
              <a:ext cx="1347977" cy="398645"/>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4933297" y="3191597"/>
            <a:ext cx="8421405" cy="1265381"/>
          </a:xfrm>
          <a:prstGeom prst="rect">
            <a:avLst/>
          </a:prstGeom>
        </p:spPr>
        <p:txBody>
          <a:bodyPr lIns="0" tIns="0" rIns="0" bIns="0" rtlCol="0" anchor="t">
            <a:spAutoFit/>
          </a:bodyPr>
          <a:lstStyle/>
          <a:p>
            <a:pPr algn="ctr">
              <a:lnSpc>
                <a:spcPts val="10334"/>
              </a:lnSpc>
            </a:pPr>
            <a:r>
              <a:rPr lang="en-US" sz="7382" b="1">
                <a:solidFill>
                  <a:srgbClr val="004AAD"/>
                </a:solidFill>
                <a:latin typeface="League Spartan"/>
                <a:ea typeface="League Spartan"/>
                <a:cs typeface="League Spartan"/>
                <a:sym typeface="League Spartan"/>
              </a:rPr>
              <a:t>THANK YOU</a:t>
            </a:r>
          </a:p>
        </p:txBody>
      </p:sp>
      <p:grpSp>
        <p:nvGrpSpPr>
          <p:cNvPr id="10" name="Group 10"/>
          <p:cNvGrpSpPr/>
          <p:nvPr/>
        </p:nvGrpSpPr>
        <p:grpSpPr>
          <a:xfrm>
            <a:off x="7616825" y="4621638"/>
            <a:ext cx="3054350" cy="761278"/>
            <a:chOff x="0" y="0"/>
            <a:chExt cx="804438" cy="200501"/>
          </a:xfrm>
        </p:grpSpPr>
        <p:sp>
          <p:nvSpPr>
            <p:cNvPr id="11" name="Freeform 11"/>
            <p:cNvSpPr/>
            <p:nvPr/>
          </p:nvSpPr>
          <p:spPr>
            <a:xfrm>
              <a:off x="0" y="0"/>
              <a:ext cx="804438" cy="200501"/>
            </a:xfrm>
            <a:custGeom>
              <a:avLst/>
              <a:gdLst/>
              <a:ahLst/>
              <a:cxnLst/>
              <a:rect l="l" t="t" r="r" b="b"/>
              <a:pathLst>
                <a:path w="804438" h="200501">
                  <a:moveTo>
                    <a:pt x="100251" y="0"/>
                  </a:moveTo>
                  <a:lnTo>
                    <a:pt x="704187" y="0"/>
                  </a:lnTo>
                  <a:cubicBezTo>
                    <a:pt x="730775" y="0"/>
                    <a:pt x="756275" y="10562"/>
                    <a:pt x="775075" y="29363"/>
                  </a:cubicBezTo>
                  <a:cubicBezTo>
                    <a:pt x="793876" y="48163"/>
                    <a:pt x="804438" y="73662"/>
                    <a:pt x="804438" y="100251"/>
                  </a:cubicBezTo>
                  <a:lnTo>
                    <a:pt x="804438" y="100251"/>
                  </a:lnTo>
                  <a:cubicBezTo>
                    <a:pt x="804438" y="155617"/>
                    <a:pt x="759554" y="200501"/>
                    <a:pt x="704187" y="200501"/>
                  </a:cubicBezTo>
                  <a:lnTo>
                    <a:pt x="100251" y="200501"/>
                  </a:lnTo>
                  <a:cubicBezTo>
                    <a:pt x="44884" y="200501"/>
                    <a:pt x="0" y="155617"/>
                    <a:pt x="0" y="100251"/>
                  </a:cubicBezTo>
                  <a:lnTo>
                    <a:pt x="0" y="100251"/>
                  </a:lnTo>
                  <a:cubicBezTo>
                    <a:pt x="0" y="44884"/>
                    <a:pt x="44884" y="0"/>
                    <a:pt x="100251" y="0"/>
                  </a:cubicBezTo>
                  <a:close/>
                </a:path>
              </a:pathLst>
            </a:custGeom>
            <a:solidFill>
              <a:srgbClr val="004AAD"/>
            </a:solidFill>
          </p:spPr>
          <p:txBody>
            <a:bodyPr/>
            <a:lstStyle/>
            <a:p>
              <a:endParaRPr lang="en-US"/>
            </a:p>
          </p:txBody>
        </p:sp>
        <p:sp>
          <p:nvSpPr>
            <p:cNvPr id="12" name="TextBox 12"/>
            <p:cNvSpPr txBox="1"/>
            <p:nvPr/>
          </p:nvSpPr>
          <p:spPr>
            <a:xfrm>
              <a:off x="0" y="-47625"/>
              <a:ext cx="804438" cy="248126"/>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7347826" y="4759558"/>
            <a:ext cx="3592349" cy="535981"/>
          </a:xfrm>
          <a:prstGeom prst="rect">
            <a:avLst/>
          </a:prstGeom>
        </p:spPr>
        <p:txBody>
          <a:bodyPr lIns="0" tIns="0" rIns="0" bIns="0" rtlCol="0" anchor="t">
            <a:spAutoFit/>
          </a:bodyPr>
          <a:lstStyle/>
          <a:p>
            <a:pPr algn="ctr">
              <a:lnSpc>
                <a:spcPts val="4408"/>
              </a:lnSpc>
            </a:pPr>
            <a:r>
              <a:rPr lang="en-US" sz="3148" b="1">
                <a:solidFill>
                  <a:srgbClr val="FFFFFF"/>
                </a:solidFill>
                <a:latin typeface="League Spartan"/>
                <a:ea typeface="League Spartan"/>
                <a:cs typeface="League Spartan"/>
                <a:sym typeface="League Spartan"/>
              </a:rPr>
              <a:t>CONTACT US</a:t>
            </a:r>
          </a:p>
        </p:txBody>
      </p:sp>
      <p:sp>
        <p:nvSpPr>
          <p:cNvPr id="14" name="Freeform 14"/>
          <p:cNvSpPr/>
          <p:nvPr/>
        </p:nvSpPr>
        <p:spPr>
          <a:xfrm>
            <a:off x="3409363" y="8688897"/>
            <a:ext cx="759903" cy="759903"/>
          </a:xfrm>
          <a:custGeom>
            <a:avLst/>
            <a:gdLst/>
            <a:ahLst/>
            <a:cxnLst/>
            <a:rect l="l" t="t" r="r" b="b"/>
            <a:pathLst>
              <a:path w="759903" h="759903">
                <a:moveTo>
                  <a:pt x="0" y="0"/>
                </a:moveTo>
                <a:lnTo>
                  <a:pt x="759903" y="0"/>
                </a:lnTo>
                <a:lnTo>
                  <a:pt x="759903" y="759903"/>
                </a:lnTo>
                <a:lnTo>
                  <a:pt x="0" y="75990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5" name="Freeform 15"/>
          <p:cNvSpPr/>
          <p:nvPr/>
        </p:nvSpPr>
        <p:spPr>
          <a:xfrm>
            <a:off x="8105697" y="8659101"/>
            <a:ext cx="762324" cy="762324"/>
          </a:xfrm>
          <a:custGeom>
            <a:avLst/>
            <a:gdLst/>
            <a:ahLst/>
            <a:cxnLst/>
            <a:rect l="l" t="t" r="r" b="b"/>
            <a:pathLst>
              <a:path w="762324" h="762324">
                <a:moveTo>
                  <a:pt x="0" y="0"/>
                </a:moveTo>
                <a:lnTo>
                  <a:pt x="762323" y="0"/>
                </a:lnTo>
                <a:lnTo>
                  <a:pt x="762323" y="762323"/>
                </a:lnTo>
                <a:lnTo>
                  <a:pt x="0" y="76232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6" name="TextBox 16"/>
          <p:cNvSpPr txBox="1"/>
          <p:nvPr/>
        </p:nvSpPr>
        <p:spPr>
          <a:xfrm>
            <a:off x="2347445" y="5633179"/>
            <a:ext cx="4398310" cy="510540"/>
          </a:xfrm>
          <a:prstGeom prst="rect">
            <a:avLst/>
          </a:prstGeom>
        </p:spPr>
        <p:txBody>
          <a:bodyPr lIns="0" tIns="0" rIns="0" bIns="0" rtlCol="0" anchor="t">
            <a:spAutoFit/>
          </a:bodyPr>
          <a:lstStyle/>
          <a:p>
            <a:pPr algn="l">
              <a:lnSpc>
                <a:spcPts val="4319"/>
              </a:lnSpc>
            </a:pPr>
            <a:r>
              <a:rPr lang="en-US" sz="2699" spc="269">
                <a:solidFill>
                  <a:srgbClr val="000000"/>
                </a:solidFill>
                <a:latin typeface="DM Serif Display"/>
                <a:ea typeface="DM Serif Display"/>
                <a:cs typeface="DM Serif Display"/>
                <a:sym typeface="DM Serif Display"/>
              </a:rPr>
              <a:t>LENORE PALADINO</a:t>
            </a:r>
          </a:p>
        </p:txBody>
      </p:sp>
      <p:sp>
        <p:nvSpPr>
          <p:cNvPr id="17" name="TextBox 17"/>
          <p:cNvSpPr txBox="1"/>
          <p:nvPr/>
        </p:nvSpPr>
        <p:spPr>
          <a:xfrm>
            <a:off x="2347445" y="6195060"/>
            <a:ext cx="6474153" cy="510540"/>
          </a:xfrm>
          <a:prstGeom prst="rect">
            <a:avLst/>
          </a:prstGeom>
        </p:spPr>
        <p:txBody>
          <a:bodyPr lIns="0" tIns="0" rIns="0" bIns="0" rtlCol="0" anchor="t">
            <a:spAutoFit/>
          </a:bodyPr>
          <a:lstStyle/>
          <a:p>
            <a:pPr algn="l">
              <a:lnSpc>
                <a:spcPts val="4319"/>
              </a:lnSpc>
            </a:pPr>
            <a:r>
              <a:rPr lang="en-US" sz="2699" spc="269">
                <a:solidFill>
                  <a:srgbClr val="000000"/>
                </a:solidFill>
                <a:latin typeface="DM Serif Display"/>
                <a:ea typeface="DM Serif Display"/>
                <a:cs typeface="DM Serif Display"/>
                <a:sym typeface="DM Serif Display"/>
              </a:rPr>
              <a:t>501-618-8151 OFFICE</a:t>
            </a:r>
          </a:p>
        </p:txBody>
      </p:sp>
      <p:sp>
        <p:nvSpPr>
          <p:cNvPr id="18" name="TextBox 18"/>
          <p:cNvSpPr txBox="1"/>
          <p:nvPr/>
        </p:nvSpPr>
        <p:spPr>
          <a:xfrm>
            <a:off x="2347445" y="6753225"/>
            <a:ext cx="6474153" cy="510540"/>
          </a:xfrm>
          <a:prstGeom prst="rect">
            <a:avLst/>
          </a:prstGeom>
        </p:spPr>
        <p:txBody>
          <a:bodyPr lIns="0" tIns="0" rIns="0" bIns="0" rtlCol="0" anchor="t">
            <a:spAutoFit/>
          </a:bodyPr>
          <a:lstStyle/>
          <a:p>
            <a:pPr algn="l">
              <a:lnSpc>
                <a:spcPts val="4319"/>
              </a:lnSpc>
            </a:pPr>
            <a:r>
              <a:rPr lang="en-US" sz="2699" spc="269">
                <a:solidFill>
                  <a:srgbClr val="000000"/>
                </a:solidFill>
                <a:latin typeface="DM Serif Display"/>
                <a:ea typeface="DM Serif Display"/>
                <a:cs typeface="DM Serif Display"/>
                <a:sym typeface="DM Serif Display"/>
              </a:rPr>
              <a:t>501-297-8607 CELL</a:t>
            </a:r>
          </a:p>
        </p:txBody>
      </p:sp>
      <p:sp>
        <p:nvSpPr>
          <p:cNvPr id="19" name="TextBox 19"/>
          <p:cNvSpPr txBox="1"/>
          <p:nvPr/>
        </p:nvSpPr>
        <p:spPr>
          <a:xfrm>
            <a:off x="2347445" y="7311390"/>
            <a:ext cx="7558401" cy="510540"/>
          </a:xfrm>
          <a:prstGeom prst="rect">
            <a:avLst/>
          </a:prstGeom>
        </p:spPr>
        <p:txBody>
          <a:bodyPr lIns="0" tIns="0" rIns="0" bIns="0" rtlCol="0" anchor="t">
            <a:spAutoFit/>
          </a:bodyPr>
          <a:lstStyle/>
          <a:p>
            <a:pPr algn="l">
              <a:lnSpc>
                <a:spcPts val="4319"/>
              </a:lnSpc>
            </a:pPr>
            <a:r>
              <a:rPr lang="en-US" sz="2699" spc="269">
                <a:solidFill>
                  <a:srgbClr val="000000"/>
                </a:solidFill>
                <a:latin typeface="DM Serif Display"/>
                <a:ea typeface="DM Serif Display"/>
                <a:cs typeface="DM Serif Display"/>
                <a:sym typeface="DM Serif Display"/>
              </a:rPr>
              <a:t>LENORE.PALADINO@ASP.ARKANSAS.GOV</a:t>
            </a:r>
          </a:p>
        </p:txBody>
      </p:sp>
      <p:sp>
        <p:nvSpPr>
          <p:cNvPr id="20" name="TextBox 20"/>
          <p:cNvSpPr txBox="1"/>
          <p:nvPr/>
        </p:nvSpPr>
        <p:spPr>
          <a:xfrm>
            <a:off x="10337699" y="5627369"/>
            <a:ext cx="6034007" cy="510540"/>
          </a:xfrm>
          <a:prstGeom prst="rect">
            <a:avLst/>
          </a:prstGeom>
        </p:spPr>
        <p:txBody>
          <a:bodyPr lIns="0" tIns="0" rIns="0" bIns="0" rtlCol="0" anchor="t">
            <a:spAutoFit/>
          </a:bodyPr>
          <a:lstStyle/>
          <a:p>
            <a:pPr algn="l">
              <a:lnSpc>
                <a:spcPts val="4319"/>
              </a:lnSpc>
            </a:pPr>
            <a:r>
              <a:rPr lang="en-US" sz="2699" spc="269">
                <a:solidFill>
                  <a:srgbClr val="000000"/>
                </a:solidFill>
                <a:latin typeface="DM Serif Display"/>
                <a:ea typeface="DM Serif Display"/>
                <a:cs typeface="DM Serif Display"/>
                <a:sym typeface="DM Serif Display"/>
              </a:rPr>
              <a:t>CASSIE HARRIS</a:t>
            </a:r>
          </a:p>
        </p:txBody>
      </p:sp>
      <p:sp>
        <p:nvSpPr>
          <p:cNvPr id="21" name="TextBox 21"/>
          <p:cNvSpPr txBox="1"/>
          <p:nvPr/>
        </p:nvSpPr>
        <p:spPr>
          <a:xfrm>
            <a:off x="10337699" y="6195060"/>
            <a:ext cx="6474153" cy="510540"/>
          </a:xfrm>
          <a:prstGeom prst="rect">
            <a:avLst/>
          </a:prstGeom>
        </p:spPr>
        <p:txBody>
          <a:bodyPr lIns="0" tIns="0" rIns="0" bIns="0" rtlCol="0" anchor="t">
            <a:spAutoFit/>
          </a:bodyPr>
          <a:lstStyle/>
          <a:p>
            <a:pPr algn="l">
              <a:lnSpc>
                <a:spcPts val="4319"/>
              </a:lnSpc>
            </a:pPr>
            <a:r>
              <a:rPr lang="en-US" sz="2699" spc="269">
                <a:solidFill>
                  <a:srgbClr val="000000"/>
                </a:solidFill>
                <a:latin typeface="DM Serif Display"/>
                <a:ea typeface="DM Serif Display"/>
                <a:cs typeface="DM Serif Display"/>
                <a:sym typeface="DM Serif Display"/>
              </a:rPr>
              <a:t>501-618-8151 OFFICE</a:t>
            </a:r>
          </a:p>
        </p:txBody>
      </p:sp>
      <p:sp>
        <p:nvSpPr>
          <p:cNvPr id="22" name="TextBox 22"/>
          <p:cNvSpPr txBox="1"/>
          <p:nvPr/>
        </p:nvSpPr>
        <p:spPr>
          <a:xfrm>
            <a:off x="10337699" y="6762750"/>
            <a:ext cx="6474153" cy="510540"/>
          </a:xfrm>
          <a:prstGeom prst="rect">
            <a:avLst/>
          </a:prstGeom>
        </p:spPr>
        <p:txBody>
          <a:bodyPr lIns="0" tIns="0" rIns="0" bIns="0" rtlCol="0" anchor="t">
            <a:spAutoFit/>
          </a:bodyPr>
          <a:lstStyle/>
          <a:p>
            <a:pPr algn="l">
              <a:lnSpc>
                <a:spcPts val="4319"/>
              </a:lnSpc>
            </a:pPr>
            <a:r>
              <a:rPr lang="en-US" sz="2699" spc="269">
                <a:solidFill>
                  <a:srgbClr val="000000"/>
                </a:solidFill>
                <a:latin typeface="DM Serif Display"/>
                <a:ea typeface="DM Serif Display"/>
                <a:cs typeface="DM Serif Display"/>
                <a:sym typeface="DM Serif Display"/>
              </a:rPr>
              <a:t>501-350-7673 CELL</a:t>
            </a:r>
          </a:p>
        </p:txBody>
      </p:sp>
      <p:sp>
        <p:nvSpPr>
          <p:cNvPr id="23" name="TextBox 23"/>
          <p:cNvSpPr txBox="1"/>
          <p:nvPr/>
        </p:nvSpPr>
        <p:spPr>
          <a:xfrm>
            <a:off x="10337699" y="7311390"/>
            <a:ext cx="6883077" cy="510540"/>
          </a:xfrm>
          <a:prstGeom prst="rect">
            <a:avLst/>
          </a:prstGeom>
        </p:spPr>
        <p:txBody>
          <a:bodyPr lIns="0" tIns="0" rIns="0" bIns="0" rtlCol="0" anchor="t">
            <a:spAutoFit/>
          </a:bodyPr>
          <a:lstStyle/>
          <a:p>
            <a:pPr algn="l">
              <a:lnSpc>
                <a:spcPts val="4319"/>
              </a:lnSpc>
            </a:pPr>
            <a:r>
              <a:rPr lang="en-US" sz="2699" spc="269">
                <a:solidFill>
                  <a:srgbClr val="000000"/>
                </a:solidFill>
                <a:latin typeface="DM Serif Display"/>
                <a:ea typeface="DM Serif Display"/>
                <a:cs typeface="DM Serif Display"/>
                <a:sym typeface="DM Serif Display"/>
              </a:rPr>
              <a:t>CASSIE.HARRIS@ASP.ARKANSAS.GOV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0" y="3936154"/>
            <a:ext cx="18288000" cy="2131061"/>
          </a:xfrm>
          <a:prstGeom prst="rect">
            <a:avLst/>
          </a:prstGeom>
        </p:spPr>
        <p:txBody>
          <a:bodyPr lIns="0" tIns="0" rIns="0" bIns="0" rtlCol="0" anchor="t">
            <a:spAutoFit/>
          </a:bodyPr>
          <a:lstStyle/>
          <a:p>
            <a:pPr algn="ctr">
              <a:lnSpc>
                <a:spcPts val="8539"/>
              </a:lnSpc>
              <a:spcBef>
                <a:spcPct val="0"/>
              </a:spcBef>
            </a:pPr>
            <a:r>
              <a:rPr lang="en-US" sz="6099">
                <a:solidFill>
                  <a:srgbClr val="004AAD"/>
                </a:solidFill>
                <a:latin typeface="Archivo Black"/>
                <a:ea typeface="Archivo Black"/>
                <a:cs typeface="Archivo Black"/>
                <a:sym typeface="Archivo Black"/>
              </a:rPr>
              <a:t>The predator can always tell who is without protection.</a:t>
            </a:r>
          </a:p>
        </p:txBody>
      </p:sp>
      <p:sp>
        <p:nvSpPr>
          <p:cNvPr id="4" name="TextBox 4"/>
          <p:cNvSpPr txBox="1"/>
          <p:nvPr/>
        </p:nvSpPr>
        <p:spPr>
          <a:xfrm>
            <a:off x="7443043" y="6515100"/>
            <a:ext cx="3401913" cy="438247"/>
          </a:xfrm>
          <a:prstGeom prst="rect">
            <a:avLst/>
          </a:prstGeom>
        </p:spPr>
        <p:txBody>
          <a:bodyPr wrap="square" lIns="0" tIns="0" rIns="0" bIns="0" rtlCol="0" anchor="t">
            <a:spAutoFit/>
          </a:bodyPr>
          <a:lstStyle/>
          <a:p>
            <a:pPr algn="ctr">
              <a:lnSpc>
                <a:spcPts val="3499"/>
              </a:lnSpc>
              <a:spcBef>
                <a:spcPct val="0"/>
              </a:spcBef>
            </a:pPr>
            <a:r>
              <a:rPr lang="en-US" sz="2499" dirty="0">
                <a:solidFill>
                  <a:srgbClr val="004AAD"/>
                </a:solidFill>
                <a:latin typeface="Archivo Black"/>
                <a:ea typeface="Archivo Black"/>
                <a:cs typeface="Archivo Black"/>
                <a:sym typeface="Archivo Black"/>
              </a:rPr>
              <a:t>-Dr. Gabor Mate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US"/>
          </a:p>
        </p:txBody>
      </p:sp>
      <p:grpSp>
        <p:nvGrpSpPr>
          <p:cNvPr id="3" name="Group 3"/>
          <p:cNvGrpSpPr/>
          <p:nvPr/>
        </p:nvGrpSpPr>
        <p:grpSpPr>
          <a:xfrm>
            <a:off x="0" y="0"/>
            <a:ext cx="6792707" cy="10287000"/>
            <a:chOff x="0" y="0"/>
            <a:chExt cx="1789026" cy="2709333"/>
          </a:xfrm>
        </p:grpSpPr>
        <p:sp>
          <p:nvSpPr>
            <p:cNvPr id="4" name="Freeform 4"/>
            <p:cNvSpPr/>
            <p:nvPr/>
          </p:nvSpPr>
          <p:spPr>
            <a:xfrm>
              <a:off x="0" y="0"/>
              <a:ext cx="1789026" cy="2709333"/>
            </a:xfrm>
            <a:custGeom>
              <a:avLst/>
              <a:gdLst/>
              <a:ahLst/>
              <a:cxnLst/>
              <a:rect l="l" t="t" r="r" b="b"/>
              <a:pathLst>
                <a:path w="1789026" h="2709333">
                  <a:moveTo>
                    <a:pt x="0" y="0"/>
                  </a:moveTo>
                  <a:lnTo>
                    <a:pt x="1789026" y="0"/>
                  </a:lnTo>
                  <a:lnTo>
                    <a:pt x="1789026" y="2709333"/>
                  </a:lnTo>
                  <a:lnTo>
                    <a:pt x="0" y="2709333"/>
                  </a:lnTo>
                  <a:close/>
                </a:path>
              </a:pathLst>
            </a:custGeom>
            <a:solidFill>
              <a:srgbClr val="004AAD"/>
            </a:solidFill>
          </p:spPr>
          <p:txBody>
            <a:bodyPr/>
            <a:lstStyle/>
            <a:p>
              <a:endParaRPr lang="en-US"/>
            </a:p>
          </p:txBody>
        </p:sp>
        <p:sp>
          <p:nvSpPr>
            <p:cNvPr id="5" name="TextBox 5"/>
            <p:cNvSpPr txBox="1"/>
            <p:nvPr/>
          </p:nvSpPr>
          <p:spPr>
            <a:xfrm>
              <a:off x="0" y="-47625"/>
              <a:ext cx="1789026" cy="2756958"/>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5723491" y="8743370"/>
            <a:ext cx="897167" cy="2183545"/>
            <a:chOff x="0" y="0"/>
            <a:chExt cx="236291" cy="575090"/>
          </a:xfrm>
        </p:grpSpPr>
        <p:sp>
          <p:nvSpPr>
            <p:cNvPr id="7" name="Freeform 7"/>
            <p:cNvSpPr/>
            <p:nvPr/>
          </p:nvSpPr>
          <p:spPr>
            <a:xfrm>
              <a:off x="0" y="0"/>
              <a:ext cx="236291" cy="575090"/>
            </a:xfrm>
            <a:custGeom>
              <a:avLst/>
              <a:gdLst/>
              <a:ahLst/>
              <a:cxnLst/>
              <a:rect l="l" t="t" r="r" b="b"/>
              <a:pathLst>
                <a:path w="236291" h="575090">
                  <a:moveTo>
                    <a:pt x="118145" y="0"/>
                  </a:moveTo>
                  <a:lnTo>
                    <a:pt x="118145" y="0"/>
                  </a:lnTo>
                  <a:cubicBezTo>
                    <a:pt x="183395" y="0"/>
                    <a:pt x="236291" y="52895"/>
                    <a:pt x="236291" y="118145"/>
                  </a:cubicBezTo>
                  <a:lnTo>
                    <a:pt x="236291" y="456945"/>
                  </a:lnTo>
                  <a:cubicBezTo>
                    <a:pt x="236291" y="488279"/>
                    <a:pt x="223843" y="518330"/>
                    <a:pt x="201687" y="540486"/>
                  </a:cubicBezTo>
                  <a:cubicBezTo>
                    <a:pt x="179530" y="562643"/>
                    <a:pt x="149480" y="575090"/>
                    <a:pt x="118145" y="575090"/>
                  </a:cubicBezTo>
                  <a:lnTo>
                    <a:pt x="118145" y="575090"/>
                  </a:lnTo>
                  <a:cubicBezTo>
                    <a:pt x="86811" y="575090"/>
                    <a:pt x="56761" y="562643"/>
                    <a:pt x="34604" y="540486"/>
                  </a:cubicBezTo>
                  <a:cubicBezTo>
                    <a:pt x="12447" y="518330"/>
                    <a:pt x="0" y="488279"/>
                    <a:pt x="0" y="456945"/>
                  </a:cubicBezTo>
                  <a:lnTo>
                    <a:pt x="0" y="118145"/>
                  </a:lnTo>
                  <a:cubicBezTo>
                    <a:pt x="0" y="86811"/>
                    <a:pt x="12447" y="56761"/>
                    <a:pt x="34604" y="34604"/>
                  </a:cubicBezTo>
                  <a:cubicBezTo>
                    <a:pt x="56761" y="12447"/>
                    <a:pt x="86811" y="0"/>
                    <a:pt x="118145" y="0"/>
                  </a:cubicBezTo>
                  <a:close/>
                </a:path>
              </a:pathLst>
            </a:custGeom>
            <a:solidFill>
              <a:srgbClr val="FFFFFF"/>
            </a:solidFill>
          </p:spPr>
          <p:txBody>
            <a:bodyPr/>
            <a:lstStyle/>
            <a:p>
              <a:endParaRPr lang="en-US"/>
            </a:p>
          </p:txBody>
        </p:sp>
        <p:sp>
          <p:nvSpPr>
            <p:cNvPr id="8" name="TextBox 8"/>
            <p:cNvSpPr txBox="1"/>
            <p:nvPr/>
          </p:nvSpPr>
          <p:spPr>
            <a:xfrm>
              <a:off x="0" y="-47625"/>
              <a:ext cx="236291" cy="622715"/>
            </a:xfrm>
            <a:prstGeom prst="rect">
              <a:avLst/>
            </a:prstGeom>
          </p:spPr>
          <p:txBody>
            <a:bodyPr lIns="50800" tIns="50800" rIns="50800" bIns="50800" rtlCol="0" anchor="ctr"/>
            <a:lstStyle/>
            <a:p>
              <a:pPr algn="ctr">
                <a:lnSpc>
                  <a:spcPts val="2659"/>
                </a:lnSpc>
              </a:pPr>
              <a:endParaRPr/>
            </a:p>
          </p:txBody>
        </p:sp>
      </p:grpSp>
      <p:grpSp>
        <p:nvGrpSpPr>
          <p:cNvPr id="9" name="Group 9"/>
          <p:cNvGrpSpPr>
            <a:grpSpLocks noChangeAspect="1"/>
          </p:cNvGrpSpPr>
          <p:nvPr/>
        </p:nvGrpSpPr>
        <p:grpSpPr>
          <a:xfrm>
            <a:off x="7398756" y="2215264"/>
            <a:ext cx="4857773" cy="6528106"/>
            <a:chOff x="0" y="0"/>
            <a:chExt cx="3663950" cy="4923790"/>
          </a:xfrm>
        </p:grpSpPr>
        <p:sp>
          <p:nvSpPr>
            <p:cNvPr id="10" name="Freeform 10"/>
            <p:cNvSpPr/>
            <p:nvPr/>
          </p:nvSpPr>
          <p:spPr>
            <a:xfrm>
              <a:off x="31750" y="31750"/>
              <a:ext cx="3600450" cy="4859020"/>
            </a:xfrm>
            <a:custGeom>
              <a:avLst/>
              <a:gdLst/>
              <a:ahLst/>
              <a:cxnLst/>
              <a:rect l="l" t="t" r="r" b="b"/>
              <a:pathLst>
                <a:path w="3600450" h="4859020">
                  <a:moveTo>
                    <a:pt x="3600450" y="4499610"/>
                  </a:moveTo>
                  <a:cubicBezTo>
                    <a:pt x="3600450" y="4699000"/>
                    <a:pt x="3439160" y="4859020"/>
                    <a:pt x="3241040" y="4859020"/>
                  </a:cubicBezTo>
                  <a:lnTo>
                    <a:pt x="359410" y="4859020"/>
                  </a:lnTo>
                  <a:cubicBezTo>
                    <a:pt x="160020" y="4859020"/>
                    <a:pt x="0" y="4697730"/>
                    <a:pt x="0" y="4499610"/>
                  </a:cubicBezTo>
                  <a:lnTo>
                    <a:pt x="0" y="359410"/>
                  </a:lnTo>
                  <a:cubicBezTo>
                    <a:pt x="0" y="160020"/>
                    <a:pt x="161290" y="0"/>
                    <a:pt x="359410" y="0"/>
                  </a:cubicBezTo>
                  <a:lnTo>
                    <a:pt x="3239770" y="0"/>
                  </a:lnTo>
                  <a:cubicBezTo>
                    <a:pt x="3439160" y="0"/>
                    <a:pt x="3599180" y="161290"/>
                    <a:pt x="3599180" y="359410"/>
                  </a:cubicBezTo>
                  <a:lnTo>
                    <a:pt x="3600450" y="4499610"/>
                  </a:lnTo>
                  <a:close/>
                </a:path>
              </a:pathLst>
            </a:custGeom>
            <a:blipFill>
              <a:blip r:embed="rId3"/>
              <a:stretch>
                <a:fillRect l="-47364" r="-31833"/>
              </a:stretch>
            </a:blipFill>
          </p:spPr>
          <p:txBody>
            <a:bodyPr/>
            <a:lstStyle/>
            <a:p>
              <a:endParaRPr lang="en-US"/>
            </a:p>
          </p:txBody>
        </p:sp>
        <p:sp>
          <p:nvSpPr>
            <p:cNvPr id="11" name="Freeform 11"/>
            <p:cNvSpPr/>
            <p:nvPr/>
          </p:nvSpPr>
          <p:spPr>
            <a:xfrm>
              <a:off x="0" y="0"/>
              <a:ext cx="3662687" cy="4923790"/>
            </a:xfrm>
            <a:custGeom>
              <a:avLst/>
              <a:gdLst/>
              <a:ahLst/>
              <a:cxnLst/>
              <a:rect l="l" t="t" r="r" b="b"/>
              <a:pathLst>
                <a:path w="3662687" h="4923790">
                  <a:moveTo>
                    <a:pt x="3271520" y="4923790"/>
                  </a:moveTo>
                  <a:lnTo>
                    <a:pt x="391160" y="4923790"/>
                  </a:lnTo>
                  <a:cubicBezTo>
                    <a:pt x="175260" y="4923790"/>
                    <a:pt x="0" y="4748530"/>
                    <a:pt x="0" y="4532630"/>
                  </a:cubicBezTo>
                  <a:lnTo>
                    <a:pt x="0" y="392430"/>
                  </a:lnTo>
                  <a:cubicBezTo>
                    <a:pt x="0" y="175260"/>
                    <a:pt x="175260" y="0"/>
                    <a:pt x="391160" y="0"/>
                  </a:cubicBezTo>
                  <a:lnTo>
                    <a:pt x="3271520" y="0"/>
                  </a:lnTo>
                  <a:cubicBezTo>
                    <a:pt x="3487420" y="0"/>
                    <a:pt x="3662680" y="175260"/>
                    <a:pt x="3662680" y="391160"/>
                  </a:cubicBezTo>
                  <a:lnTo>
                    <a:pt x="3662680" y="4531360"/>
                  </a:lnTo>
                  <a:cubicBezTo>
                    <a:pt x="3663950" y="4747260"/>
                    <a:pt x="3487420" y="4923790"/>
                    <a:pt x="3271520" y="4923790"/>
                  </a:cubicBezTo>
                  <a:close/>
                  <a:moveTo>
                    <a:pt x="391160" y="63500"/>
                  </a:moveTo>
                  <a:cubicBezTo>
                    <a:pt x="210820" y="63500"/>
                    <a:pt x="63500" y="210820"/>
                    <a:pt x="63500" y="391160"/>
                  </a:cubicBezTo>
                  <a:lnTo>
                    <a:pt x="63500" y="4531360"/>
                  </a:lnTo>
                  <a:cubicBezTo>
                    <a:pt x="63500" y="4712970"/>
                    <a:pt x="210820" y="4859020"/>
                    <a:pt x="391160" y="4859020"/>
                  </a:cubicBezTo>
                  <a:lnTo>
                    <a:pt x="3271520" y="4859020"/>
                  </a:lnTo>
                  <a:cubicBezTo>
                    <a:pt x="3453130" y="4859020"/>
                    <a:pt x="3599180" y="4711700"/>
                    <a:pt x="3599180" y="4531360"/>
                  </a:cubicBezTo>
                  <a:lnTo>
                    <a:pt x="3599180" y="391160"/>
                  </a:lnTo>
                  <a:cubicBezTo>
                    <a:pt x="3599180" y="209550"/>
                    <a:pt x="3451860" y="63500"/>
                    <a:pt x="3271520" y="63500"/>
                  </a:cubicBezTo>
                  <a:lnTo>
                    <a:pt x="391160" y="63500"/>
                  </a:lnTo>
                  <a:close/>
                </a:path>
              </a:pathLst>
            </a:custGeom>
            <a:solidFill>
              <a:srgbClr val="004AAD"/>
            </a:solidFill>
          </p:spPr>
          <p:txBody>
            <a:bodyPr/>
            <a:lstStyle/>
            <a:p>
              <a:endParaRPr lang="en-US"/>
            </a:p>
          </p:txBody>
        </p:sp>
      </p:grpSp>
      <p:grpSp>
        <p:nvGrpSpPr>
          <p:cNvPr id="12" name="Group 12"/>
          <p:cNvGrpSpPr>
            <a:grpSpLocks noChangeAspect="1"/>
          </p:cNvGrpSpPr>
          <p:nvPr/>
        </p:nvGrpSpPr>
        <p:grpSpPr>
          <a:xfrm>
            <a:off x="12862577" y="2215264"/>
            <a:ext cx="4857773" cy="6528106"/>
            <a:chOff x="0" y="0"/>
            <a:chExt cx="3663950" cy="4923790"/>
          </a:xfrm>
        </p:grpSpPr>
        <p:sp>
          <p:nvSpPr>
            <p:cNvPr id="13" name="Freeform 13"/>
            <p:cNvSpPr/>
            <p:nvPr/>
          </p:nvSpPr>
          <p:spPr>
            <a:xfrm>
              <a:off x="31750" y="31750"/>
              <a:ext cx="3600450" cy="4859020"/>
            </a:xfrm>
            <a:custGeom>
              <a:avLst/>
              <a:gdLst/>
              <a:ahLst/>
              <a:cxnLst/>
              <a:rect l="l" t="t" r="r" b="b"/>
              <a:pathLst>
                <a:path w="3600450" h="4859020">
                  <a:moveTo>
                    <a:pt x="3600450" y="4499610"/>
                  </a:moveTo>
                  <a:cubicBezTo>
                    <a:pt x="3600450" y="4699000"/>
                    <a:pt x="3439160" y="4859020"/>
                    <a:pt x="3241040" y="4859020"/>
                  </a:cubicBezTo>
                  <a:lnTo>
                    <a:pt x="359410" y="4859020"/>
                  </a:lnTo>
                  <a:cubicBezTo>
                    <a:pt x="160020" y="4859020"/>
                    <a:pt x="0" y="4697730"/>
                    <a:pt x="0" y="4499610"/>
                  </a:cubicBezTo>
                  <a:lnTo>
                    <a:pt x="0" y="359410"/>
                  </a:lnTo>
                  <a:cubicBezTo>
                    <a:pt x="0" y="160020"/>
                    <a:pt x="161290" y="0"/>
                    <a:pt x="359410" y="0"/>
                  </a:cubicBezTo>
                  <a:lnTo>
                    <a:pt x="3239770" y="0"/>
                  </a:lnTo>
                  <a:cubicBezTo>
                    <a:pt x="3439160" y="0"/>
                    <a:pt x="3599180" y="161290"/>
                    <a:pt x="3599180" y="359410"/>
                  </a:cubicBezTo>
                  <a:lnTo>
                    <a:pt x="3600450" y="4499610"/>
                  </a:lnTo>
                  <a:close/>
                </a:path>
              </a:pathLst>
            </a:custGeom>
            <a:blipFill>
              <a:blip r:embed="rId4"/>
              <a:stretch>
                <a:fillRect l="-51124" r="-51124"/>
              </a:stretch>
            </a:blipFill>
          </p:spPr>
          <p:txBody>
            <a:bodyPr/>
            <a:lstStyle/>
            <a:p>
              <a:endParaRPr lang="en-US"/>
            </a:p>
          </p:txBody>
        </p:sp>
        <p:sp>
          <p:nvSpPr>
            <p:cNvPr id="14" name="Freeform 14"/>
            <p:cNvSpPr/>
            <p:nvPr/>
          </p:nvSpPr>
          <p:spPr>
            <a:xfrm>
              <a:off x="0" y="0"/>
              <a:ext cx="3662687" cy="4923790"/>
            </a:xfrm>
            <a:custGeom>
              <a:avLst/>
              <a:gdLst/>
              <a:ahLst/>
              <a:cxnLst/>
              <a:rect l="l" t="t" r="r" b="b"/>
              <a:pathLst>
                <a:path w="3662687" h="4923790">
                  <a:moveTo>
                    <a:pt x="3271520" y="4923790"/>
                  </a:moveTo>
                  <a:lnTo>
                    <a:pt x="391160" y="4923790"/>
                  </a:lnTo>
                  <a:cubicBezTo>
                    <a:pt x="175260" y="4923790"/>
                    <a:pt x="0" y="4748530"/>
                    <a:pt x="0" y="4532630"/>
                  </a:cubicBezTo>
                  <a:lnTo>
                    <a:pt x="0" y="392430"/>
                  </a:lnTo>
                  <a:cubicBezTo>
                    <a:pt x="0" y="175260"/>
                    <a:pt x="175260" y="0"/>
                    <a:pt x="391160" y="0"/>
                  </a:cubicBezTo>
                  <a:lnTo>
                    <a:pt x="3271520" y="0"/>
                  </a:lnTo>
                  <a:cubicBezTo>
                    <a:pt x="3487420" y="0"/>
                    <a:pt x="3662680" y="175260"/>
                    <a:pt x="3662680" y="391160"/>
                  </a:cubicBezTo>
                  <a:lnTo>
                    <a:pt x="3662680" y="4531360"/>
                  </a:lnTo>
                  <a:cubicBezTo>
                    <a:pt x="3663950" y="4747260"/>
                    <a:pt x="3487420" y="4923790"/>
                    <a:pt x="3271520" y="4923790"/>
                  </a:cubicBezTo>
                  <a:close/>
                  <a:moveTo>
                    <a:pt x="391160" y="63500"/>
                  </a:moveTo>
                  <a:cubicBezTo>
                    <a:pt x="210820" y="63500"/>
                    <a:pt x="63500" y="210820"/>
                    <a:pt x="63500" y="391160"/>
                  </a:cubicBezTo>
                  <a:lnTo>
                    <a:pt x="63500" y="4531360"/>
                  </a:lnTo>
                  <a:cubicBezTo>
                    <a:pt x="63500" y="4712970"/>
                    <a:pt x="210820" y="4859020"/>
                    <a:pt x="391160" y="4859020"/>
                  </a:cubicBezTo>
                  <a:lnTo>
                    <a:pt x="3271520" y="4859020"/>
                  </a:lnTo>
                  <a:cubicBezTo>
                    <a:pt x="3453130" y="4859020"/>
                    <a:pt x="3599180" y="4711700"/>
                    <a:pt x="3599180" y="4531360"/>
                  </a:cubicBezTo>
                  <a:lnTo>
                    <a:pt x="3599180" y="391160"/>
                  </a:lnTo>
                  <a:cubicBezTo>
                    <a:pt x="3599180" y="209550"/>
                    <a:pt x="3451860" y="63500"/>
                    <a:pt x="3271520" y="63500"/>
                  </a:cubicBezTo>
                  <a:lnTo>
                    <a:pt x="391160" y="63500"/>
                  </a:lnTo>
                  <a:close/>
                </a:path>
              </a:pathLst>
            </a:custGeom>
            <a:solidFill>
              <a:srgbClr val="004AAD"/>
            </a:solidFill>
          </p:spPr>
          <p:txBody>
            <a:bodyPr/>
            <a:lstStyle/>
            <a:p>
              <a:endParaRPr lang="en-US"/>
            </a:p>
          </p:txBody>
        </p:sp>
      </p:grpSp>
      <p:sp>
        <p:nvSpPr>
          <p:cNvPr id="15" name="TextBox 15"/>
          <p:cNvSpPr txBox="1"/>
          <p:nvPr/>
        </p:nvSpPr>
        <p:spPr>
          <a:xfrm>
            <a:off x="709411" y="1662134"/>
            <a:ext cx="4243380" cy="794805"/>
          </a:xfrm>
          <a:prstGeom prst="rect">
            <a:avLst/>
          </a:prstGeom>
        </p:spPr>
        <p:txBody>
          <a:bodyPr lIns="0" tIns="0" rIns="0" bIns="0" rtlCol="0" anchor="t">
            <a:spAutoFit/>
          </a:bodyPr>
          <a:lstStyle/>
          <a:p>
            <a:pPr algn="l">
              <a:lnSpc>
                <a:spcPts val="6591"/>
              </a:lnSpc>
            </a:pPr>
            <a:r>
              <a:rPr lang="en-US" sz="4708" b="1">
                <a:solidFill>
                  <a:srgbClr val="FFFFFF"/>
                </a:solidFill>
                <a:latin typeface="League Spartan"/>
                <a:ea typeface="League Spartan"/>
                <a:cs typeface="League Spartan"/>
                <a:sym typeface="League Spartan"/>
              </a:rPr>
              <a:t>MISSION</a:t>
            </a:r>
          </a:p>
        </p:txBody>
      </p:sp>
      <p:sp>
        <p:nvSpPr>
          <p:cNvPr id="16" name="TextBox 16"/>
          <p:cNvSpPr txBox="1"/>
          <p:nvPr/>
        </p:nvSpPr>
        <p:spPr>
          <a:xfrm>
            <a:off x="709411" y="942975"/>
            <a:ext cx="4842085" cy="770217"/>
          </a:xfrm>
          <a:prstGeom prst="rect">
            <a:avLst/>
          </a:prstGeom>
        </p:spPr>
        <p:txBody>
          <a:bodyPr lIns="0" tIns="0" rIns="0" bIns="0" rtlCol="0" anchor="t">
            <a:spAutoFit/>
          </a:bodyPr>
          <a:lstStyle/>
          <a:p>
            <a:pPr algn="l">
              <a:lnSpc>
                <a:spcPts val="6372"/>
              </a:lnSpc>
            </a:pPr>
            <a:r>
              <a:rPr lang="en-US" sz="4551">
                <a:solidFill>
                  <a:srgbClr val="FFFFFF"/>
                </a:solidFill>
                <a:latin typeface="Roboto"/>
                <a:ea typeface="Roboto"/>
                <a:cs typeface="Roboto"/>
                <a:sym typeface="Roboto"/>
              </a:rPr>
              <a:t>OUR</a:t>
            </a:r>
          </a:p>
        </p:txBody>
      </p:sp>
      <p:sp>
        <p:nvSpPr>
          <p:cNvPr id="17" name="TextBox 17"/>
          <p:cNvSpPr txBox="1"/>
          <p:nvPr/>
        </p:nvSpPr>
        <p:spPr>
          <a:xfrm>
            <a:off x="354705" y="2418839"/>
            <a:ext cx="5817368" cy="7586675"/>
          </a:xfrm>
          <a:prstGeom prst="rect">
            <a:avLst/>
          </a:prstGeom>
        </p:spPr>
        <p:txBody>
          <a:bodyPr lIns="0" tIns="0" rIns="0" bIns="0" rtlCol="0" anchor="t">
            <a:spAutoFit/>
          </a:bodyPr>
          <a:lstStyle/>
          <a:p>
            <a:pPr marL="577118" lvl="1" indent="-288559" algn="l">
              <a:lnSpc>
                <a:spcPts val="3742"/>
              </a:lnSpc>
              <a:buFont typeface="Arial"/>
              <a:buChar char="•"/>
            </a:pPr>
            <a:r>
              <a:rPr lang="en-US" sz="2673">
                <a:solidFill>
                  <a:srgbClr val="FFFFFF"/>
                </a:solidFill>
                <a:latin typeface="Poppins"/>
                <a:ea typeface="Poppins"/>
                <a:cs typeface="Poppins"/>
                <a:sym typeface="Poppins"/>
              </a:rPr>
              <a:t>The Internet Crimes Against Children Task Force Program (ICAC) helps state and local law enforcement agencies develop an effective response to technology-facilitated child sexual exploitation and Internet crimes against children. This support encompasses forensic and investigative components, training and technical assistance, victim services, prevention and community education. </a:t>
            </a:r>
          </a:p>
          <a:p>
            <a:pPr algn="l">
              <a:lnSpc>
                <a:spcPts val="3742"/>
              </a:lnSpc>
              <a:spcBef>
                <a:spcPct val="0"/>
              </a:spcBef>
            </a:pPr>
            <a:r>
              <a:rPr lang="en-US" sz="2673">
                <a:solidFill>
                  <a:srgbClr val="FFFFFF"/>
                </a:solidFill>
                <a:latin typeface="Poppins"/>
                <a:ea typeface="Poppins"/>
                <a:cs typeface="Poppins"/>
                <a:sym typeface="Poppins"/>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US"/>
          </a:p>
        </p:txBody>
      </p:sp>
      <p:grpSp>
        <p:nvGrpSpPr>
          <p:cNvPr id="3" name="Group 3"/>
          <p:cNvGrpSpPr/>
          <p:nvPr/>
        </p:nvGrpSpPr>
        <p:grpSpPr>
          <a:xfrm>
            <a:off x="1028700" y="8997950"/>
            <a:ext cx="2514600" cy="260350"/>
            <a:chOff x="0" y="0"/>
            <a:chExt cx="662281" cy="68570"/>
          </a:xfrm>
        </p:grpSpPr>
        <p:sp>
          <p:nvSpPr>
            <p:cNvPr id="4" name="Freeform 4"/>
            <p:cNvSpPr/>
            <p:nvPr/>
          </p:nvSpPr>
          <p:spPr>
            <a:xfrm>
              <a:off x="0" y="0"/>
              <a:ext cx="662281" cy="68570"/>
            </a:xfrm>
            <a:custGeom>
              <a:avLst/>
              <a:gdLst/>
              <a:ahLst/>
              <a:cxnLst/>
              <a:rect l="l" t="t" r="r" b="b"/>
              <a:pathLst>
                <a:path w="662281" h="68570">
                  <a:moveTo>
                    <a:pt x="0" y="0"/>
                  </a:moveTo>
                  <a:lnTo>
                    <a:pt x="662281" y="0"/>
                  </a:lnTo>
                  <a:lnTo>
                    <a:pt x="662281" y="68570"/>
                  </a:lnTo>
                  <a:lnTo>
                    <a:pt x="0" y="68570"/>
                  </a:lnTo>
                  <a:close/>
                </a:path>
              </a:pathLst>
            </a:custGeom>
            <a:solidFill>
              <a:srgbClr val="FFD034"/>
            </a:solidFill>
          </p:spPr>
          <p:txBody>
            <a:bodyPr/>
            <a:lstStyle/>
            <a:p>
              <a:endParaRPr lang="en-US"/>
            </a:p>
          </p:txBody>
        </p:sp>
        <p:sp>
          <p:nvSpPr>
            <p:cNvPr id="5" name="TextBox 5"/>
            <p:cNvSpPr txBox="1"/>
            <p:nvPr/>
          </p:nvSpPr>
          <p:spPr>
            <a:xfrm>
              <a:off x="0" y="-38100"/>
              <a:ext cx="662281" cy="106670"/>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7089870" y="3416586"/>
            <a:ext cx="10469216" cy="5711539"/>
          </a:xfrm>
          <a:custGeom>
            <a:avLst/>
            <a:gdLst/>
            <a:ahLst/>
            <a:cxnLst/>
            <a:rect l="l" t="t" r="r" b="b"/>
            <a:pathLst>
              <a:path w="10469216" h="5711539">
                <a:moveTo>
                  <a:pt x="0" y="0"/>
                </a:moveTo>
                <a:lnTo>
                  <a:pt x="10469216" y="0"/>
                </a:lnTo>
                <a:lnTo>
                  <a:pt x="10469216" y="5711539"/>
                </a:lnTo>
                <a:lnTo>
                  <a:pt x="0" y="5711539"/>
                </a:lnTo>
                <a:lnTo>
                  <a:pt x="0" y="0"/>
                </a:lnTo>
                <a:close/>
              </a:path>
            </a:pathLst>
          </a:custGeom>
          <a:blipFill>
            <a:blip r:embed="rId3"/>
            <a:stretch>
              <a:fillRect/>
            </a:stretch>
          </a:blipFill>
        </p:spPr>
        <p:txBody>
          <a:bodyPr/>
          <a:lstStyle/>
          <a:p>
            <a:endParaRPr lang="en-US"/>
          </a:p>
        </p:txBody>
      </p:sp>
      <p:sp>
        <p:nvSpPr>
          <p:cNvPr id="7" name="Freeform 7"/>
          <p:cNvSpPr/>
          <p:nvPr/>
        </p:nvSpPr>
        <p:spPr>
          <a:xfrm>
            <a:off x="1028700" y="1379287"/>
            <a:ext cx="9270545" cy="1507666"/>
          </a:xfrm>
          <a:custGeom>
            <a:avLst/>
            <a:gdLst/>
            <a:ahLst/>
            <a:cxnLst/>
            <a:rect l="l" t="t" r="r" b="b"/>
            <a:pathLst>
              <a:path w="9270545" h="1507666">
                <a:moveTo>
                  <a:pt x="0" y="0"/>
                </a:moveTo>
                <a:lnTo>
                  <a:pt x="9270545" y="0"/>
                </a:lnTo>
                <a:lnTo>
                  <a:pt x="9270545" y="1507667"/>
                </a:lnTo>
                <a:lnTo>
                  <a:pt x="0" y="1507667"/>
                </a:lnTo>
                <a:lnTo>
                  <a:pt x="0" y="0"/>
                </a:lnTo>
                <a:close/>
              </a:path>
            </a:pathLst>
          </a:custGeom>
          <a:blipFill>
            <a:blip r:embed="rId4"/>
            <a:stretch>
              <a:fillRect/>
            </a:stretch>
          </a:blipFill>
        </p:spPr>
        <p:txBody>
          <a:bodyPr/>
          <a:lstStyle/>
          <a:p>
            <a:endParaRPr lang="en-US"/>
          </a:p>
        </p:txBody>
      </p:sp>
      <p:sp>
        <p:nvSpPr>
          <p:cNvPr id="8" name="TextBox 8"/>
          <p:cNvSpPr txBox="1"/>
          <p:nvPr/>
        </p:nvSpPr>
        <p:spPr>
          <a:xfrm>
            <a:off x="1028700" y="3633079"/>
            <a:ext cx="5634574" cy="4818655"/>
          </a:xfrm>
          <a:prstGeom prst="rect">
            <a:avLst/>
          </a:prstGeom>
        </p:spPr>
        <p:txBody>
          <a:bodyPr lIns="0" tIns="0" rIns="0" bIns="0" rtlCol="0" anchor="t">
            <a:spAutoFit/>
          </a:bodyPr>
          <a:lstStyle/>
          <a:p>
            <a:pPr algn="l">
              <a:lnSpc>
                <a:spcPts val="4254"/>
              </a:lnSpc>
            </a:pPr>
            <a:endParaRPr/>
          </a:p>
          <a:p>
            <a:pPr marL="656161" lvl="1" indent="-328080" algn="l">
              <a:lnSpc>
                <a:spcPts val="4254"/>
              </a:lnSpc>
              <a:buFont typeface="Arial"/>
              <a:buChar char="•"/>
            </a:pPr>
            <a:r>
              <a:rPr lang="en-US" sz="3039">
                <a:solidFill>
                  <a:srgbClr val="FFFFFF"/>
                </a:solidFill>
                <a:latin typeface="Poppins"/>
                <a:ea typeface="Poppins"/>
                <a:cs typeface="Poppins"/>
                <a:sym typeface="Poppins"/>
              </a:rPr>
              <a:t>NATIONAL ICAC TASK FORCE SINCE 2003</a:t>
            </a:r>
          </a:p>
          <a:p>
            <a:pPr marL="656161" lvl="1" indent="-328080" algn="l">
              <a:lnSpc>
                <a:spcPts val="4254"/>
              </a:lnSpc>
              <a:buFont typeface="Arial"/>
              <a:buChar char="•"/>
            </a:pPr>
            <a:r>
              <a:rPr lang="en-US" sz="3039">
                <a:solidFill>
                  <a:srgbClr val="FFFFFF"/>
                </a:solidFill>
                <a:latin typeface="Poppins"/>
                <a:ea typeface="Poppins"/>
                <a:cs typeface="Poppins"/>
                <a:sym typeface="Poppins"/>
              </a:rPr>
              <a:t>ONE OF THE 61 REGIONAL ICAC TASK FORCES IN THE US</a:t>
            </a:r>
          </a:p>
          <a:p>
            <a:pPr marL="656161" lvl="1" indent="-328080" algn="l">
              <a:lnSpc>
                <a:spcPts val="4254"/>
              </a:lnSpc>
              <a:buFont typeface="Arial"/>
              <a:buChar char="•"/>
            </a:pPr>
            <a:r>
              <a:rPr lang="en-US" sz="3039">
                <a:solidFill>
                  <a:srgbClr val="FFFFFF"/>
                </a:solidFill>
                <a:latin typeface="Poppins"/>
                <a:ea typeface="Poppins"/>
                <a:cs typeface="Poppins"/>
                <a:sym typeface="Poppins"/>
              </a:rPr>
              <a:t>AFFILIATES; LOCAL AND FEDERAL</a:t>
            </a:r>
          </a:p>
          <a:p>
            <a:pPr algn="l">
              <a:lnSpc>
                <a:spcPts val="4254"/>
              </a:lnSpc>
              <a:spcBef>
                <a:spcPct val="0"/>
              </a:spcBef>
            </a:pPr>
            <a:endParaRPr lang="en-US" sz="3039">
              <a:solidFill>
                <a:srgbClr val="FFFFFF"/>
              </a:solidFill>
              <a:latin typeface="Poppins"/>
              <a:ea typeface="Poppins"/>
              <a:cs typeface="Poppins"/>
              <a:sym typeface="Poppin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US"/>
          </a:p>
        </p:txBody>
      </p:sp>
      <p:grpSp>
        <p:nvGrpSpPr>
          <p:cNvPr id="3" name="Group 3"/>
          <p:cNvGrpSpPr/>
          <p:nvPr/>
        </p:nvGrpSpPr>
        <p:grpSpPr>
          <a:xfrm>
            <a:off x="1028700" y="8997950"/>
            <a:ext cx="2514600" cy="260350"/>
            <a:chOff x="0" y="0"/>
            <a:chExt cx="662281" cy="68570"/>
          </a:xfrm>
        </p:grpSpPr>
        <p:sp>
          <p:nvSpPr>
            <p:cNvPr id="4" name="Freeform 4"/>
            <p:cNvSpPr/>
            <p:nvPr/>
          </p:nvSpPr>
          <p:spPr>
            <a:xfrm>
              <a:off x="0" y="0"/>
              <a:ext cx="662281" cy="68570"/>
            </a:xfrm>
            <a:custGeom>
              <a:avLst/>
              <a:gdLst/>
              <a:ahLst/>
              <a:cxnLst/>
              <a:rect l="l" t="t" r="r" b="b"/>
              <a:pathLst>
                <a:path w="662281" h="68570">
                  <a:moveTo>
                    <a:pt x="0" y="0"/>
                  </a:moveTo>
                  <a:lnTo>
                    <a:pt x="662281" y="0"/>
                  </a:lnTo>
                  <a:lnTo>
                    <a:pt x="662281" y="68570"/>
                  </a:lnTo>
                  <a:lnTo>
                    <a:pt x="0" y="68570"/>
                  </a:lnTo>
                  <a:close/>
                </a:path>
              </a:pathLst>
            </a:custGeom>
            <a:solidFill>
              <a:srgbClr val="FFD034"/>
            </a:solidFill>
          </p:spPr>
          <p:txBody>
            <a:bodyPr/>
            <a:lstStyle/>
            <a:p>
              <a:endParaRPr lang="en-US"/>
            </a:p>
          </p:txBody>
        </p:sp>
        <p:sp>
          <p:nvSpPr>
            <p:cNvPr id="5" name="TextBox 5"/>
            <p:cNvSpPr txBox="1"/>
            <p:nvPr/>
          </p:nvSpPr>
          <p:spPr>
            <a:xfrm>
              <a:off x="0" y="-38100"/>
              <a:ext cx="662281" cy="106670"/>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332819" y="904875"/>
            <a:ext cx="12338307" cy="2228215"/>
          </a:xfrm>
          <a:prstGeom prst="rect">
            <a:avLst/>
          </a:prstGeom>
        </p:spPr>
        <p:txBody>
          <a:bodyPr lIns="0" tIns="0" rIns="0" bIns="0" rtlCol="0" anchor="t">
            <a:spAutoFit/>
          </a:bodyPr>
          <a:lstStyle/>
          <a:p>
            <a:pPr algn="l">
              <a:lnSpc>
                <a:spcPts val="8959"/>
              </a:lnSpc>
            </a:pPr>
            <a:r>
              <a:rPr lang="en-US" sz="6399">
                <a:solidFill>
                  <a:srgbClr val="FFFFFF"/>
                </a:solidFill>
                <a:latin typeface="League Spartan"/>
                <a:ea typeface="League Spartan"/>
                <a:cs typeface="League Spartan"/>
                <a:sym typeface="League Spartan"/>
              </a:rPr>
              <a:t>National Center for Missing &amp; Exploited Children</a:t>
            </a:r>
          </a:p>
        </p:txBody>
      </p:sp>
      <p:sp>
        <p:nvSpPr>
          <p:cNvPr id="7" name="TextBox 7"/>
          <p:cNvSpPr txBox="1"/>
          <p:nvPr/>
        </p:nvSpPr>
        <p:spPr>
          <a:xfrm>
            <a:off x="1332819" y="3474402"/>
            <a:ext cx="8450294" cy="5796280"/>
          </a:xfrm>
          <a:prstGeom prst="rect">
            <a:avLst/>
          </a:prstGeom>
        </p:spPr>
        <p:txBody>
          <a:bodyPr lIns="0" tIns="0" rIns="0" bIns="0" rtlCol="0" anchor="t">
            <a:spAutoFit/>
          </a:bodyPr>
          <a:lstStyle/>
          <a:p>
            <a:pPr marL="626109" lvl="1" indent="-313054" algn="l">
              <a:lnSpc>
                <a:spcPts val="4639"/>
              </a:lnSpc>
              <a:buFont typeface="Arial"/>
              <a:buChar char="•"/>
            </a:pPr>
            <a:r>
              <a:rPr lang="en-US" sz="2899">
                <a:solidFill>
                  <a:srgbClr val="FFFFFF"/>
                </a:solidFill>
                <a:latin typeface="Poppins"/>
                <a:ea typeface="Poppins"/>
                <a:cs typeface="Poppins"/>
                <a:sym typeface="Poppins"/>
              </a:rPr>
              <a:t>Largest and most influential child protection organization in the country.</a:t>
            </a:r>
          </a:p>
          <a:p>
            <a:pPr marL="626109" lvl="1" indent="-313054" algn="l">
              <a:lnSpc>
                <a:spcPts val="4639"/>
              </a:lnSpc>
              <a:buFont typeface="Arial"/>
              <a:buChar char="•"/>
            </a:pPr>
            <a:r>
              <a:rPr lang="en-US" sz="2899" u="none" strike="noStrike">
                <a:solidFill>
                  <a:srgbClr val="FFFFFF"/>
                </a:solidFill>
                <a:latin typeface="Poppins"/>
                <a:ea typeface="Poppins"/>
                <a:cs typeface="Poppins"/>
                <a:sym typeface="Poppins"/>
              </a:rPr>
              <a:t>Private, nonprofit 501(c)(3) corporation, </a:t>
            </a:r>
          </a:p>
          <a:p>
            <a:pPr marL="626109" lvl="1" indent="-313054" algn="l">
              <a:lnSpc>
                <a:spcPts val="4639"/>
              </a:lnSpc>
              <a:buFont typeface="Arial"/>
              <a:buChar char="•"/>
            </a:pPr>
            <a:r>
              <a:rPr lang="en-US" sz="2899" u="none" strike="noStrike">
                <a:solidFill>
                  <a:srgbClr val="FFFFFF"/>
                </a:solidFill>
                <a:latin typeface="Poppins"/>
                <a:ea typeface="Poppins"/>
                <a:cs typeface="Poppins"/>
                <a:sym typeface="Poppins"/>
              </a:rPr>
              <a:t>Work with families, victims, law enforcement, child welfare, private industry and the public to provide free services to help find missing children, stop child sexual exploitation and prevent child victimization</a:t>
            </a:r>
          </a:p>
          <a:p>
            <a:pPr algn="l">
              <a:lnSpc>
                <a:spcPts val="4639"/>
              </a:lnSpc>
            </a:pPr>
            <a:endParaRPr lang="en-US" sz="2899" u="none" strike="noStrike">
              <a:solidFill>
                <a:srgbClr val="FFFFFF"/>
              </a:solidFill>
              <a:latin typeface="Poppins"/>
              <a:ea typeface="Poppins"/>
              <a:cs typeface="Poppins"/>
              <a:sym typeface="Poppins"/>
            </a:endParaRPr>
          </a:p>
        </p:txBody>
      </p:sp>
      <p:sp>
        <p:nvSpPr>
          <p:cNvPr id="8" name="Freeform 8"/>
          <p:cNvSpPr/>
          <p:nvPr/>
        </p:nvSpPr>
        <p:spPr>
          <a:xfrm>
            <a:off x="9863428" y="4527334"/>
            <a:ext cx="7615394" cy="2093059"/>
          </a:xfrm>
          <a:custGeom>
            <a:avLst/>
            <a:gdLst/>
            <a:ahLst/>
            <a:cxnLst/>
            <a:rect l="l" t="t" r="r" b="b"/>
            <a:pathLst>
              <a:path w="7615394" h="2093059">
                <a:moveTo>
                  <a:pt x="0" y="0"/>
                </a:moveTo>
                <a:lnTo>
                  <a:pt x="7615394" y="0"/>
                </a:lnTo>
                <a:lnTo>
                  <a:pt x="7615394" y="2093059"/>
                </a:lnTo>
                <a:lnTo>
                  <a:pt x="0" y="2093059"/>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US"/>
          </a:p>
        </p:txBody>
      </p:sp>
      <p:grpSp>
        <p:nvGrpSpPr>
          <p:cNvPr id="3" name="Group 3"/>
          <p:cNvGrpSpPr/>
          <p:nvPr/>
        </p:nvGrpSpPr>
        <p:grpSpPr>
          <a:xfrm>
            <a:off x="1028700" y="8997950"/>
            <a:ext cx="2514600" cy="260350"/>
            <a:chOff x="0" y="0"/>
            <a:chExt cx="662281" cy="68570"/>
          </a:xfrm>
        </p:grpSpPr>
        <p:sp>
          <p:nvSpPr>
            <p:cNvPr id="4" name="Freeform 4"/>
            <p:cNvSpPr/>
            <p:nvPr/>
          </p:nvSpPr>
          <p:spPr>
            <a:xfrm>
              <a:off x="0" y="0"/>
              <a:ext cx="662281" cy="68570"/>
            </a:xfrm>
            <a:custGeom>
              <a:avLst/>
              <a:gdLst/>
              <a:ahLst/>
              <a:cxnLst/>
              <a:rect l="l" t="t" r="r" b="b"/>
              <a:pathLst>
                <a:path w="662281" h="68570">
                  <a:moveTo>
                    <a:pt x="0" y="0"/>
                  </a:moveTo>
                  <a:lnTo>
                    <a:pt x="662281" y="0"/>
                  </a:lnTo>
                  <a:lnTo>
                    <a:pt x="662281" y="68570"/>
                  </a:lnTo>
                  <a:lnTo>
                    <a:pt x="0" y="68570"/>
                  </a:lnTo>
                  <a:close/>
                </a:path>
              </a:pathLst>
            </a:custGeom>
            <a:solidFill>
              <a:srgbClr val="FFD034"/>
            </a:solidFill>
          </p:spPr>
          <p:txBody>
            <a:bodyPr/>
            <a:lstStyle/>
            <a:p>
              <a:endParaRPr lang="en-US"/>
            </a:p>
          </p:txBody>
        </p:sp>
        <p:sp>
          <p:nvSpPr>
            <p:cNvPr id="5" name="TextBox 5"/>
            <p:cNvSpPr txBox="1"/>
            <p:nvPr/>
          </p:nvSpPr>
          <p:spPr>
            <a:xfrm>
              <a:off x="0" y="-38100"/>
              <a:ext cx="662281" cy="106670"/>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166399" y="1224300"/>
            <a:ext cx="10660910" cy="1094740"/>
          </a:xfrm>
          <a:prstGeom prst="rect">
            <a:avLst/>
          </a:prstGeom>
        </p:spPr>
        <p:txBody>
          <a:bodyPr lIns="0" tIns="0" rIns="0" bIns="0" rtlCol="0" anchor="t">
            <a:spAutoFit/>
          </a:bodyPr>
          <a:lstStyle/>
          <a:p>
            <a:pPr algn="l">
              <a:lnSpc>
                <a:spcPts val="8959"/>
              </a:lnSpc>
            </a:pPr>
            <a:r>
              <a:rPr lang="en-US" sz="6399">
                <a:solidFill>
                  <a:srgbClr val="FFFFFF"/>
                </a:solidFill>
                <a:latin typeface="League Spartan"/>
                <a:ea typeface="League Spartan"/>
                <a:cs typeface="League Spartan"/>
                <a:sym typeface="League Spartan"/>
              </a:rPr>
              <a:t>CYBERTIPLINE</a:t>
            </a:r>
          </a:p>
        </p:txBody>
      </p:sp>
      <p:sp>
        <p:nvSpPr>
          <p:cNvPr id="7" name="TextBox 7"/>
          <p:cNvSpPr txBox="1"/>
          <p:nvPr/>
        </p:nvSpPr>
        <p:spPr>
          <a:xfrm>
            <a:off x="987511" y="2964403"/>
            <a:ext cx="13198359" cy="5171441"/>
          </a:xfrm>
          <a:prstGeom prst="rect">
            <a:avLst/>
          </a:prstGeom>
        </p:spPr>
        <p:txBody>
          <a:bodyPr lIns="0" tIns="0" rIns="0" bIns="0" rtlCol="0" anchor="t">
            <a:spAutoFit/>
          </a:bodyPr>
          <a:lstStyle/>
          <a:p>
            <a:pPr marL="690877" lvl="1" indent="-345439" algn="l">
              <a:lnSpc>
                <a:spcPts val="5119"/>
              </a:lnSpc>
              <a:buFont typeface="Arial"/>
              <a:buChar char="•"/>
            </a:pPr>
            <a:r>
              <a:rPr lang="en-US" sz="3199">
                <a:solidFill>
                  <a:srgbClr val="FFFFFF"/>
                </a:solidFill>
                <a:latin typeface="Poppins"/>
                <a:ea typeface="Poppins"/>
                <a:cs typeface="Poppins"/>
                <a:sym typeface="Poppins"/>
              </a:rPr>
              <a:t>NCMEC’s CyberTipline is designated by Congress as the clearing house for suspected child sexual exploitation. Electronic serv</a:t>
            </a:r>
            <a:r>
              <a:rPr lang="en-US" sz="3199" u="none" strike="noStrike">
                <a:solidFill>
                  <a:srgbClr val="FFFFFF"/>
                </a:solidFill>
                <a:latin typeface="Poppins"/>
                <a:ea typeface="Poppins"/>
                <a:cs typeface="Poppins"/>
                <a:sym typeface="Poppins"/>
              </a:rPr>
              <a:t>ice providers are required by law to report suspected child sexual abuse material (CSAM), online enticement and child sex trafficking to NCMEC. Members of the public can also report directly. NCMEC makes reports available to domestic and international law enforcement agencies, adding valuable information where possible.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US"/>
          </a:p>
        </p:txBody>
      </p:sp>
      <p:grpSp>
        <p:nvGrpSpPr>
          <p:cNvPr id="3" name="Group 3"/>
          <p:cNvGrpSpPr/>
          <p:nvPr/>
        </p:nvGrpSpPr>
        <p:grpSpPr>
          <a:xfrm>
            <a:off x="1028700" y="8997950"/>
            <a:ext cx="2514600" cy="260350"/>
            <a:chOff x="0" y="0"/>
            <a:chExt cx="662281" cy="68570"/>
          </a:xfrm>
        </p:grpSpPr>
        <p:sp>
          <p:nvSpPr>
            <p:cNvPr id="4" name="Freeform 4"/>
            <p:cNvSpPr/>
            <p:nvPr/>
          </p:nvSpPr>
          <p:spPr>
            <a:xfrm>
              <a:off x="0" y="0"/>
              <a:ext cx="662281" cy="68570"/>
            </a:xfrm>
            <a:custGeom>
              <a:avLst/>
              <a:gdLst/>
              <a:ahLst/>
              <a:cxnLst/>
              <a:rect l="l" t="t" r="r" b="b"/>
              <a:pathLst>
                <a:path w="662281" h="68570">
                  <a:moveTo>
                    <a:pt x="0" y="0"/>
                  </a:moveTo>
                  <a:lnTo>
                    <a:pt x="662281" y="0"/>
                  </a:lnTo>
                  <a:lnTo>
                    <a:pt x="662281" y="68570"/>
                  </a:lnTo>
                  <a:lnTo>
                    <a:pt x="0" y="68570"/>
                  </a:lnTo>
                  <a:close/>
                </a:path>
              </a:pathLst>
            </a:custGeom>
            <a:solidFill>
              <a:srgbClr val="004AAD"/>
            </a:solidFill>
          </p:spPr>
          <p:txBody>
            <a:bodyPr/>
            <a:lstStyle/>
            <a:p>
              <a:endParaRPr lang="en-US"/>
            </a:p>
          </p:txBody>
        </p:sp>
        <p:sp>
          <p:nvSpPr>
            <p:cNvPr id="5" name="TextBox 5"/>
            <p:cNvSpPr txBox="1"/>
            <p:nvPr/>
          </p:nvSpPr>
          <p:spPr>
            <a:xfrm>
              <a:off x="0" y="-47625"/>
              <a:ext cx="662281" cy="116195"/>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8869660" y="1028700"/>
            <a:ext cx="3340100" cy="3784600"/>
            <a:chOff x="0" y="0"/>
            <a:chExt cx="879697" cy="996767"/>
          </a:xfrm>
        </p:grpSpPr>
        <p:sp>
          <p:nvSpPr>
            <p:cNvPr id="7" name="Freeform 7"/>
            <p:cNvSpPr/>
            <p:nvPr/>
          </p:nvSpPr>
          <p:spPr>
            <a:xfrm>
              <a:off x="0" y="0"/>
              <a:ext cx="879697" cy="996767"/>
            </a:xfrm>
            <a:custGeom>
              <a:avLst/>
              <a:gdLst/>
              <a:ahLst/>
              <a:cxnLst/>
              <a:rect l="l" t="t" r="r" b="b"/>
              <a:pathLst>
                <a:path w="879697" h="996767">
                  <a:moveTo>
                    <a:pt x="118211" y="0"/>
                  </a:moveTo>
                  <a:lnTo>
                    <a:pt x="761486" y="0"/>
                  </a:lnTo>
                  <a:cubicBezTo>
                    <a:pt x="826772" y="0"/>
                    <a:pt x="879697" y="52925"/>
                    <a:pt x="879697" y="118211"/>
                  </a:cubicBezTo>
                  <a:lnTo>
                    <a:pt x="879697" y="878556"/>
                  </a:lnTo>
                  <a:cubicBezTo>
                    <a:pt x="879697" y="909907"/>
                    <a:pt x="867243" y="939975"/>
                    <a:pt x="845074" y="962144"/>
                  </a:cubicBezTo>
                  <a:cubicBezTo>
                    <a:pt x="822905" y="984313"/>
                    <a:pt x="792837" y="996767"/>
                    <a:pt x="761486" y="996767"/>
                  </a:cubicBezTo>
                  <a:lnTo>
                    <a:pt x="118211" y="996767"/>
                  </a:lnTo>
                  <a:cubicBezTo>
                    <a:pt x="86860" y="996767"/>
                    <a:pt x="56792" y="984313"/>
                    <a:pt x="34623" y="962144"/>
                  </a:cubicBezTo>
                  <a:cubicBezTo>
                    <a:pt x="12454" y="939975"/>
                    <a:pt x="0" y="909907"/>
                    <a:pt x="0" y="878556"/>
                  </a:cubicBezTo>
                  <a:lnTo>
                    <a:pt x="0" y="118211"/>
                  </a:lnTo>
                  <a:cubicBezTo>
                    <a:pt x="0" y="86860"/>
                    <a:pt x="12454" y="56792"/>
                    <a:pt x="34623" y="34623"/>
                  </a:cubicBezTo>
                  <a:cubicBezTo>
                    <a:pt x="56792" y="12454"/>
                    <a:pt x="86860" y="0"/>
                    <a:pt x="118211" y="0"/>
                  </a:cubicBezTo>
                  <a:close/>
                </a:path>
              </a:pathLst>
            </a:custGeom>
            <a:solidFill>
              <a:srgbClr val="004AAD"/>
            </a:solidFill>
          </p:spPr>
          <p:txBody>
            <a:bodyPr/>
            <a:lstStyle/>
            <a:p>
              <a:endParaRPr lang="en-US"/>
            </a:p>
          </p:txBody>
        </p:sp>
        <p:sp>
          <p:nvSpPr>
            <p:cNvPr id="8" name="TextBox 8"/>
            <p:cNvSpPr txBox="1"/>
            <p:nvPr/>
          </p:nvSpPr>
          <p:spPr>
            <a:xfrm>
              <a:off x="0" y="-47625"/>
              <a:ext cx="879697" cy="1044392"/>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028700" y="1726528"/>
            <a:ext cx="3674133" cy="3741840"/>
          </a:xfrm>
          <a:prstGeom prst="rect">
            <a:avLst/>
          </a:prstGeom>
        </p:spPr>
        <p:txBody>
          <a:bodyPr lIns="0" tIns="0" rIns="0" bIns="0" rtlCol="0" anchor="t">
            <a:spAutoFit/>
          </a:bodyPr>
          <a:lstStyle/>
          <a:p>
            <a:pPr algn="l">
              <a:lnSpc>
                <a:spcPts val="7431"/>
              </a:lnSpc>
            </a:pPr>
            <a:r>
              <a:rPr lang="en-US" sz="5308" b="1">
                <a:solidFill>
                  <a:srgbClr val="004AAD"/>
                </a:solidFill>
                <a:latin typeface="League Spartan"/>
                <a:ea typeface="League Spartan"/>
                <a:cs typeface="League Spartan"/>
                <a:sym typeface="League Spartan"/>
              </a:rPr>
              <a:t>BY THE NUMBERS 2025</a:t>
            </a:r>
          </a:p>
          <a:p>
            <a:pPr algn="l">
              <a:lnSpc>
                <a:spcPts val="7431"/>
              </a:lnSpc>
            </a:pPr>
            <a:endParaRPr lang="en-US" sz="5308" b="1">
              <a:solidFill>
                <a:srgbClr val="004AAD"/>
              </a:solidFill>
              <a:latin typeface="League Spartan"/>
              <a:ea typeface="League Spartan"/>
              <a:cs typeface="League Spartan"/>
              <a:sym typeface="League Spartan"/>
            </a:endParaRPr>
          </a:p>
        </p:txBody>
      </p:sp>
      <p:sp>
        <p:nvSpPr>
          <p:cNvPr id="10" name="TextBox 10"/>
          <p:cNvSpPr txBox="1"/>
          <p:nvPr/>
        </p:nvSpPr>
        <p:spPr>
          <a:xfrm>
            <a:off x="1028700" y="914400"/>
            <a:ext cx="5634574" cy="897853"/>
          </a:xfrm>
          <a:prstGeom prst="rect">
            <a:avLst/>
          </a:prstGeom>
        </p:spPr>
        <p:txBody>
          <a:bodyPr lIns="0" tIns="0" rIns="0" bIns="0" rtlCol="0" anchor="t">
            <a:spAutoFit/>
          </a:bodyPr>
          <a:lstStyle/>
          <a:p>
            <a:pPr algn="l">
              <a:lnSpc>
                <a:spcPts val="7212"/>
              </a:lnSpc>
            </a:pPr>
            <a:r>
              <a:rPr lang="en-US" sz="5151" b="1">
                <a:solidFill>
                  <a:srgbClr val="000000"/>
                </a:solidFill>
                <a:latin typeface="Roboto Bold"/>
                <a:ea typeface="Roboto Bold"/>
                <a:cs typeface="Roboto Bold"/>
                <a:sym typeface="Roboto Bold"/>
              </a:rPr>
              <a:t>CYBERTIPS</a:t>
            </a:r>
          </a:p>
        </p:txBody>
      </p:sp>
      <p:grpSp>
        <p:nvGrpSpPr>
          <p:cNvPr id="11" name="Group 11"/>
          <p:cNvGrpSpPr/>
          <p:nvPr/>
        </p:nvGrpSpPr>
        <p:grpSpPr>
          <a:xfrm>
            <a:off x="8869660" y="5343525"/>
            <a:ext cx="3340100" cy="3784600"/>
            <a:chOff x="0" y="0"/>
            <a:chExt cx="879697" cy="996767"/>
          </a:xfrm>
        </p:grpSpPr>
        <p:sp>
          <p:nvSpPr>
            <p:cNvPr id="12" name="Freeform 12"/>
            <p:cNvSpPr/>
            <p:nvPr/>
          </p:nvSpPr>
          <p:spPr>
            <a:xfrm>
              <a:off x="0" y="0"/>
              <a:ext cx="879697" cy="996767"/>
            </a:xfrm>
            <a:custGeom>
              <a:avLst/>
              <a:gdLst/>
              <a:ahLst/>
              <a:cxnLst/>
              <a:rect l="l" t="t" r="r" b="b"/>
              <a:pathLst>
                <a:path w="879697" h="996767">
                  <a:moveTo>
                    <a:pt x="118211" y="0"/>
                  </a:moveTo>
                  <a:lnTo>
                    <a:pt x="761486" y="0"/>
                  </a:lnTo>
                  <a:cubicBezTo>
                    <a:pt x="826772" y="0"/>
                    <a:pt x="879697" y="52925"/>
                    <a:pt x="879697" y="118211"/>
                  </a:cubicBezTo>
                  <a:lnTo>
                    <a:pt x="879697" y="878556"/>
                  </a:lnTo>
                  <a:cubicBezTo>
                    <a:pt x="879697" y="909907"/>
                    <a:pt x="867243" y="939975"/>
                    <a:pt x="845074" y="962144"/>
                  </a:cubicBezTo>
                  <a:cubicBezTo>
                    <a:pt x="822905" y="984313"/>
                    <a:pt x="792837" y="996767"/>
                    <a:pt x="761486" y="996767"/>
                  </a:cubicBezTo>
                  <a:lnTo>
                    <a:pt x="118211" y="996767"/>
                  </a:lnTo>
                  <a:cubicBezTo>
                    <a:pt x="86860" y="996767"/>
                    <a:pt x="56792" y="984313"/>
                    <a:pt x="34623" y="962144"/>
                  </a:cubicBezTo>
                  <a:cubicBezTo>
                    <a:pt x="12454" y="939975"/>
                    <a:pt x="0" y="909907"/>
                    <a:pt x="0" y="878556"/>
                  </a:cubicBezTo>
                  <a:lnTo>
                    <a:pt x="0" y="118211"/>
                  </a:lnTo>
                  <a:cubicBezTo>
                    <a:pt x="0" y="86860"/>
                    <a:pt x="12454" y="56792"/>
                    <a:pt x="34623" y="34623"/>
                  </a:cubicBezTo>
                  <a:cubicBezTo>
                    <a:pt x="56792" y="12454"/>
                    <a:pt x="86860" y="0"/>
                    <a:pt x="118211" y="0"/>
                  </a:cubicBezTo>
                  <a:close/>
                </a:path>
              </a:pathLst>
            </a:custGeom>
            <a:solidFill>
              <a:srgbClr val="004AAD"/>
            </a:solidFill>
          </p:spPr>
          <p:txBody>
            <a:bodyPr/>
            <a:lstStyle/>
            <a:p>
              <a:endParaRPr lang="en-US"/>
            </a:p>
          </p:txBody>
        </p:sp>
        <p:sp>
          <p:nvSpPr>
            <p:cNvPr id="13" name="TextBox 13"/>
            <p:cNvSpPr txBox="1"/>
            <p:nvPr/>
          </p:nvSpPr>
          <p:spPr>
            <a:xfrm>
              <a:off x="0" y="-47625"/>
              <a:ext cx="879697" cy="1044392"/>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12868787" y="1028700"/>
            <a:ext cx="3340100" cy="3784600"/>
            <a:chOff x="0" y="0"/>
            <a:chExt cx="879697" cy="996767"/>
          </a:xfrm>
        </p:grpSpPr>
        <p:sp>
          <p:nvSpPr>
            <p:cNvPr id="15" name="Freeform 15"/>
            <p:cNvSpPr/>
            <p:nvPr/>
          </p:nvSpPr>
          <p:spPr>
            <a:xfrm>
              <a:off x="0" y="0"/>
              <a:ext cx="879697" cy="996767"/>
            </a:xfrm>
            <a:custGeom>
              <a:avLst/>
              <a:gdLst/>
              <a:ahLst/>
              <a:cxnLst/>
              <a:rect l="l" t="t" r="r" b="b"/>
              <a:pathLst>
                <a:path w="879697" h="996767">
                  <a:moveTo>
                    <a:pt x="118211" y="0"/>
                  </a:moveTo>
                  <a:lnTo>
                    <a:pt x="761486" y="0"/>
                  </a:lnTo>
                  <a:cubicBezTo>
                    <a:pt x="826772" y="0"/>
                    <a:pt x="879697" y="52925"/>
                    <a:pt x="879697" y="118211"/>
                  </a:cubicBezTo>
                  <a:lnTo>
                    <a:pt x="879697" y="878556"/>
                  </a:lnTo>
                  <a:cubicBezTo>
                    <a:pt x="879697" y="909907"/>
                    <a:pt x="867243" y="939975"/>
                    <a:pt x="845074" y="962144"/>
                  </a:cubicBezTo>
                  <a:cubicBezTo>
                    <a:pt x="822905" y="984313"/>
                    <a:pt x="792837" y="996767"/>
                    <a:pt x="761486" y="996767"/>
                  </a:cubicBezTo>
                  <a:lnTo>
                    <a:pt x="118211" y="996767"/>
                  </a:lnTo>
                  <a:cubicBezTo>
                    <a:pt x="86860" y="996767"/>
                    <a:pt x="56792" y="984313"/>
                    <a:pt x="34623" y="962144"/>
                  </a:cubicBezTo>
                  <a:cubicBezTo>
                    <a:pt x="12454" y="939975"/>
                    <a:pt x="0" y="909907"/>
                    <a:pt x="0" y="878556"/>
                  </a:cubicBezTo>
                  <a:lnTo>
                    <a:pt x="0" y="118211"/>
                  </a:lnTo>
                  <a:cubicBezTo>
                    <a:pt x="0" y="86860"/>
                    <a:pt x="12454" y="56792"/>
                    <a:pt x="34623" y="34623"/>
                  </a:cubicBezTo>
                  <a:cubicBezTo>
                    <a:pt x="56792" y="12454"/>
                    <a:pt x="86860" y="0"/>
                    <a:pt x="118211" y="0"/>
                  </a:cubicBezTo>
                  <a:close/>
                </a:path>
              </a:pathLst>
            </a:custGeom>
            <a:solidFill>
              <a:srgbClr val="004AAD"/>
            </a:solidFill>
          </p:spPr>
          <p:txBody>
            <a:bodyPr/>
            <a:lstStyle/>
            <a:p>
              <a:endParaRPr lang="en-US"/>
            </a:p>
          </p:txBody>
        </p:sp>
        <p:sp>
          <p:nvSpPr>
            <p:cNvPr id="16" name="TextBox 16"/>
            <p:cNvSpPr txBox="1"/>
            <p:nvPr/>
          </p:nvSpPr>
          <p:spPr>
            <a:xfrm>
              <a:off x="0" y="-47625"/>
              <a:ext cx="879697" cy="1044392"/>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12868787" y="5343525"/>
            <a:ext cx="3340100" cy="3784600"/>
            <a:chOff x="0" y="0"/>
            <a:chExt cx="879697" cy="996767"/>
          </a:xfrm>
        </p:grpSpPr>
        <p:sp>
          <p:nvSpPr>
            <p:cNvPr id="18" name="Freeform 18"/>
            <p:cNvSpPr/>
            <p:nvPr/>
          </p:nvSpPr>
          <p:spPr>
            <a:xfrm>
              <a:off x="0" y="0"/>
              <a:ext cx="879697" cy="996767"/>
            </a:xfrm>
            <a:custGeom>
              <a:avLst/>
              <a:gdLst/>
              <a:ahLst/>
              <a:cxnLst/>
              <a:rect l="l" t="t" r="r" b="b"/>
              <a:pathLst>
                <a:path w="879697" h="996767">
                  <a:moveTo>
                    <a:pt x="118211" y="0"/>
                  </a:moveTo>
                  <a:lnTo>
                    <a:pt x="761486" y="0"/>
                  </a:lnTo>
                  <a:cubicBezTo>
                    <a:pt x="826772" y="0"/>
                    <a:pt x="879697" y="52925"/>
                    <a:pt x="879697" y="118211"/>
                  </a:cubicBezTo>
                  <a:lnTo>
                    <a:pt x="879697" y="878556"/>
                  </a:lnTo>
                  <a:cubicBezTo>
                    <a:pt x="879697" y="909907"/>
                    <a:pt x="867243" y="939975"/>
                    <a:pt x="845074" y="962144"/>
                  </a:cubicBezTo>
                  <a:cubicBezTo>
                    <a:pt x="822905" y="984313"/>
                    <a:pt x="792837" y="996767"/>
                    <a:pt x="761486" y="996767"/>
                  </a:cubicBezTo>
                  <a:lnTo>
                    <a:pt x="118211" y="996767"/>
                  </a:lnTo>
                  <a:cubicBezTo>
                    <a:pt x="86860" y="996767"/>
                    <a:pt x="56792" y="984313"/>
                    <a:pt x="34623" y="962144"/>
                  </a:cubicBezTo>
                  <a:cubicBezTo>
                    <a:pt x="12454" y="939975"/>
                    <a:pt x="0" y="909907"/>
                    <a:pt x="0" y="878556"/>
                  </a:cubicBezTo>
                  <a:lnTo>
                    <a:pt x="0" y="118211"/>
                  </a:lnTo>
                  <a:cubicBezTo>
                    <a:pt x="0" y="86860"/>
                    <a:pt x="12454" y="56792"/>
                    <a:pt x="34623" y="34623"/>
                  </a:cubicBezTo>
                  <a:cubicBezTo>
                    <a:pt x="56792" y="12454"/>
                    <a:pt x="86860" y="0"/>
                    <a:pt x="118211" y="0"/>
                  </a:cubicBezTo>
                  <a:close/>
                </a:path>
              </a:pathLst>
            </a:custGeom>
            <a:solidFill>
              <a:srgbClr val="004AAD"/>
            </a:solidFill>
          </p:spPr>
          <p:txBody>
            <a:bodyPr/>
            <a:lstStyle/>
            <a:p>
              <a:endParaRPr lang="en-US"/>
            </a:p>
          </p:txBody>
        </p:sp>
        <p:sp>
          <p:nvSpPr>
            <p:cNvPr id="19" name="TextBox 19"/>
            <p:cNvSpPr txBox="1"/>
            <p:nvPr/>
          </p:nvSpPr>
          <p:spPr>
            <a:xfrm>
              <a:off x="0" y="-47625"/>
              <a:ext cx="879697" cy="1044392"/>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4888241" y="1110371"/>
            <a:ext cx="3340100" cy="3784600"/>
            <a:chOff x="0" y="0"/>
            <a:chExt cx="879697" cy="996767"/>
          </a:xfrm>
        </p:grpSpPr>
        <p:sp>
          <p:nvSpPr>
            <p:cNvPr id="21" name="Freeform 21"/>
            <p:cNvSpPr/>
            <p:nvPr/>
          </p:nvSpPr>
          <p:spPr>
            <a:xfrm>
              <a:off x="0" y="0"/>
              <a:ext cx="879697" cy="996767"/>
            </a:xfrm>
            <a:custGeom>
              <a:avLst/>
              <a:gdLst/>
              <a:ahLst/>
              <a:cxnLst/>
              <a:rect l="l" t="t" r="r" b="b"/>
              <a:pathLst>
                <a:path w="879697" h="996767">
                  <a:moveTo>
                    <a:pt x="118211" y="0"/>
                  </a:moveTo>
                  <a:lnTo>
                    <a:pt x="761486" y="0"/>
                  </a:lnTo>
                  <a:cubicBezTo>
                    <a:pt x="826772" y="0"/>
                    <a:pt x="879697" y="52925"/>
                    <a:pt x="879697" y="118211"/>
                  </a:cubicBezTo>
                  <a:lnTo>
                    <a:pt x="879697" y="878556"/>
                  </a:lnTo>
                  <a:cubicBezTo>
                    <a:pt x="879697" y="909907"/>
                    <a:pt x="867243" y="939975"/>
                    <a:pt x="845074" y="962144"/>
                  </a:cubicBezTo>
                  <a:cubicBezTo>
                    <a:pt x="822905" y="984313"/>
                    <a:pt x="792837" y="996767"/>
                    <a:pt x="761486" y="996767"/>
                  </a:cubicBezTo>
                  <a:lnTo>
                    <a:pt x="118211" y="996767"/>
                  </a:lnTo>
                  <a:cubicBezTo>
                    <a:pt x="86860" y="996767"/>
                    <a:pt x="56792" y="984313"/>
                    <a:pt x="34623" y="962144"/>
                  </a:cubicBezTo>
                  <a:cubicBezTo>
                    <a:pt x="12454" y="939975"/>
                    <a:pt x="0" y="909907"/>
                    <a:pt x="0" y="878556"/>
                  </a:cubicBezTo>
                  <a:lnTo>
                    <a:pt x="0" y="118211"/>
                  </a:lnTo>
                  <a:cubicBezTo>
                    <a:pt x="0" y="86860"/>
                    <a:pt x="12454" y="56792"/>
                    <a:pt x="34623" y="34623"/>
                  </a:cubicBezTo>
                  <a:cubicBezTo>
                    <a:pt x="56792" y="12454"/>
                    <a:pt x="86860" y="0"/>
                    <a:pt x="118211" y="0"/>
                  </a:cubicBezTo>
                  <a:close/>
                </a:path>
              </a:pathLst>
            </a:custGeom>
            <a:solidFill>
              <a:srgbClr val="004AAD"/>
            </a:solidFill>
          </p:spPr>
          <p:txBody>
            <a:bodyPr/>
            <a:lstStyle/>
            <a:p>
              <a:endParaRPr lang="en-US"/>
            </a:p>
          </p:txBody>
        </p:sp>
        <p:sp>
          <p:nvSpPr>
            <p:cNvPr id="22" name="TextBox 22"/>
            <p:cNvSpPr txBox="1"/>
            <p:nvPr/>
          </p:nvSpPr>
          <p:spPr>
            <a:xfrm>
              <a:off x="0" y="-47625"/>
              <a:ext cx="879697" cy="1044392"/>
            </a:xfrm>
            <a:prstGeom prst="rect">
              <a:avLst/>
            </a:prstGeom>
          </p:spPr>
          <p:txBody>
            <a:bodyPr lIns="50800" tIns="50800" rIns="50800" bIns="50800" rtlCol="0" anchor="ctr"/>
            <a:lstStyle/>
            <a:p>
              <a:pPr algn="ctr">
                <a:lnSpc>
                  <a:spcPts val="2659"/>
                </a:lnSpc>
              </a:pPr>
              <a:endParaRPr/>
            </a:p>
          </p:txBody>
        </p:sp>
      </p:grpSp>
      <p:grpSp>
        <p:nvGrpSpPr>
          <p:cNvPr id="23" name="Group 23"/>
          <p:cNvGrpSpPr/>
          <p:nvPr/>
        </p:nvGrpSpPr>
        <p:grpSpPr>
          <a:xfrm>
            <a:off x="4872335" y="5343525"/>
            <a:ext cx="3340100" cy="3784600"/>
            <a:chOff x="0" y="0"/>
            <a:chExt cx="879697" cy="996767"/>
          </a:xfrm>
        </p:grpSpPr>
        <p:sp>
          <p:nvSpPr>
            <p:cNvPr id="24" name="Freeform 24"/>
            <p:cNvSpPr/>
            <p:nvPr/>
          </p:nvSpPr>
          <p:spPr>
            <a:xfrm>
              <a:off x="0" y="0"/>
              <a:ext cx="879697" cy="996767"/>
            </a:xfrm>
            <a:custGeom>
              <a:avLst/>
              <a:gdLst/>
              <a:ahLst/>
              <a:cxnLst/>
              <a:rect l="l" t="t" r="r" b="b"/>
              <a:pathLst>
                <a:path w="879697" h="996767">
                  <a:moveTo>
                    <a:pt x="118211" y="0"/>
                  </a:moveTo>
                  <a:lnTo>
                    <a:pt x="761486" y="0"/>
                  </a:lnTo>
                  <a:cubicBezTo>
                    <a:pt x="826772" y="0"/>
                    <a:pt x="879697" y="52925"/>
                    <a:pt x="879697" y="118211"/>
                  </a:cubicBezTo>
                  <a:lnTo>
                    <a:pt x="879697" y="878556"/>
                  </a:lnTo>
                  <a:cubicBezTo>
                    <a:pt x="879697" y="909907"/>
                    <a:pt x="867243" y="939975"/>
                    <a:pt x="845074" y="962144"/>
                  </a:cubicBezTo>
                  <a:cubicBezTo>
                    <a:pt x="822905" y="984313"/>
                    <a:pt x="792837" y="996767"/>
                    <a:pt x="761486" y="996767"/>
                  </a:cubicBezTo>
                  <a:lnTo>
                    <a:pt x="118211" y="996767"/>
                  </a:lnTo>
                  <a:cubicBezTo>
                    <a:pt x="86860" y="996767"/>
                    <a:pt x="56792" y="984313"/>
                    <a:pt x="34623" y="962144"/>
                  </a:cubicBezTo>
                  <a:cubicBezTo>
                    <a:pt x="12454" y="939975"/>
                    <a:pt x="0" y="909907"/>
                    <a:pt x="0" y="878556"/>
                  </a:cubicBezTo>
                  <a:lnTo>
                    <a:pt x="0" y="118211"/>
                  </a:lnTo>
                  <a:cubicBezTo>
                    <a:pt x="0" y="86860"/>
                    <a:pt x="12454" y="56792"/>
                    <a:pt x="34623" y="34623"/>
                  </a:cubicBezTo>
                  <a:cubicBezTo>
                    <a:pt x="56792" y="12454"/>
                    <a:pt x="86860" y="0"/>
                    <a:pt x="118211" y="0"/>
                  </a:cubicBezTo>
                  <a:close/>
                </a:path>
              </a:pathLst>
            </a:custGeom>
            <a:solidFill>
              <a:srgbClr val="004AAD"/>
            </a:solidFill>
          </p:spPr>
          <p:txBody>
            <a:bodyPr/>
            <a:lstStyle/>
            <a:p>
              <a:endParaRPr lang="en-US"/>
            </a:p>
          </p:txBody>
        </p:sp>
        <p:sp>
          <p:nvSpPr>
            <p:cNvPr id="25" name="TextBox 25"/>
            <p:cNvSpPr txBox="1"/>
            <p:nvPr/>
          </p:nvSpPr>
          <p:spPr>
            <a:xfrm>
              <a:off x="0" y="-47625"/>
              <a:ext cx="879697" cy="1044392"/>
            </a:xfrm>
            <a:prstGeom prst="rect">
              <a:avLst/>
            </a:prstGeom>
          </p:spPr>
          <p:txBody>
            <a:bodyPr lIns="50800" tIns="50800" rIns="50800" bIns="50800" rtlCol="0" anchor="ctr"/>
            <a:lstStyle/>
            <a:p>
              <a:pPr algn="ctr">
                <a:lnSpc>
                  <a:spcPts val="2659"/>
                </a:lnSpc>
              </a:pPr>
              <a:endParaRPr/>
            </a:p>
          </p:txBody>
        </p:sp>
      </p:grpSp>
      <p:sp>
        <p:nvSpPr>
          <p:cNvPr id="26" name="TextBox 26"/>
          <p:cNvSpPr txBox="1"/>
          <p:nvPr/>
        </p:nvSpPr>
        <p:spPr>
          <a:xfrm>
            <a:off x="5151525" y="1816491"/>
            <a:ext cx="2813532" cy="2239010"/>
          </a:xfrm>
          <a:prstGeom prst="rect">
            <a:avLst/>
          </a:prstGeom>
        </p:spPr>
        <p:txBody>
          <a:bodyPr lIns="0" tIns="0" rIns="0" bIns="0" rtlCol="0" anchor="t">
            <a:spAutoFit/>
          </a:bodyPr>
          <a:lstStyle/>
          <a:p>
            <a:pPr marL="0" lvl="0" indent="0" algn="ctr">
              <a:lnSpc>
                <a:spcPts val="4479"/>
              </a:lnSpc>
              <a:spcBef>
                <a:spcPct val="0"/>
              </a:spcBef>
            </a:pPr>
            <a:r>
              <a:rPr lang="en-US" sz="2799">
                <a:solidFill>
                  <a:srgbClr val="FFFFFF"/>
                </a:solidFill>
                <a:latin typeface="Poppins"/>
                <a:ea typeface="Poppins"/>
                <a:cs typeface="Poppins"/>
                <a:sym typeface="Poppins"/>
              </a:rPr>
              <a:t>21.3 Million reports received in 2025</a:t>
            </a:r>
          </a:p>
        </p:txBody>
      </p:sp>
      <p:sp>
        <p:nvSpPr>
          <p:cNvPr id="27" name="TextBox 27"/>
          <p:cNvSpPr txBox="1"/>
          <p:nvPr/>
        </p:nvSpPr>
        <p:spPr>
          <a:xfrm>
            <a:off x="8999832" y="1598944"/>
            <a:ext cx="3079757" cy="2750304"/>
          </a:xfrm>
          <a:prstGeom prst="rect">
            <a:avLst/>
          </a:prstGeom>
        </p:spPr>
        <p:txBody>
          <a:bodyPr lIns="0" tIns="0" rIns="0" bIns="0" rtlCol="0" anchor="t">
            <a:spAutoFit/>
          </a:bodyPr>
          <a:lstStyle/>
          <a:p>
            <a:pPr algn="ctr">
              <a:lnSpc>
                <a:spcPts val="2758"/>
              </a:lnSpc>
              <a:spcBef>
                <a:spcPct val="0"/>
              </a:spcBef>
            </a:pPr>
            <a:r>
              <a:rPr lang="en-US" sz="1970" spc="197">
                <a:solidFill>
                  <a:srgbClr val="FFFFFF"/>
                </a:solidFill>
                <a:latin typeface="Poppins"/>
                <a:ea typeface="Poppins"/>
                <a:cs typeface="Poppins"/>
                <a:sym typeface="Poppins"/>
              </a:rPr>
              <a:t>ONLINE ENTICEMENT </a:t>
            </a:r>
          </a:p>
          <a:p>
            <a:pPr algn="ctr">
              <a:lnSpc>
                <a:spcPts val="2758"/>
              </a:lnSpc>
              <a:spcBef>
                <a:spcPct val="0"/>
              </a:spcBef>
            </a:pPr>
            <a:r>
              <a:rPr lang="en-US" sz="1970" spc="197">
                <a:solidFill>
                  <a:srgbClr val="FFFFFF"/>
                </a:solidFill>
                <a:latin typeface="Poppins"/>
                <a:ea typeface="Poppins"/>
                <a:cs typeface="Poppins"/>
                <a:sym typeface="Poppins"/>
              </a:rPr>
              <a:t>— WHERE AN OFFENDER USES THE </a:t>
            </a:r>
          </a:p>
          <a:p>
            <a:pPr algn="ctr">
              <a:lnSpc>
                <a:spcPts val="2758"/>
              </a:lnSpc>
              <a:spcBef>
                <a:spcPct val="0"/>
              </a:spcBef>
            </a:pPr>
            <a:r>
              <a:rPr lang="en-US" sz="1970" spc="197">
                <a:solidFill>
                  <a:srgbClr val="FFFFFF"/>
                </a:solidFill>
                <a:latin typeface="Poppins"/>
                <a:ea typeface="Poppins"/>
                <a:cs typeface="Poppins"/>
                <a:sym typeface="Poppins"/>
              </a:rPr>
              <a:t>INTERNET TO SOLICIT OR COERCE A CHILD FOR </a:t>
            </a:r>
          </a:p>
          <a:p>
            <a:pPr algn="ctr">
              <a:lnSpc>
                <a:spcPts val="2758"/>
              </a:lnSpc>
              <a:spcBef>
                <a:spcPct val="0"/>
              </a:spcBef>
            </a:pPr>
            <a:r>
              <a:rPr lang="en-US" sz="1970" spc="197">
                <a:solidFill>
                  <a:srgbClr val="FFFFFF"/>
                </a:solidFill>
                <a:latin typeface="Poppins"/>
                <a:ea typeface="Poppins"/>
                <a:cs typeface="Poppins"/>
                <a:sym typeface="Poppins"/>
              </a:rPr>
              <a:t>SEXUAL PURPOSES — INCREASED 158%</a:t>
            </a:r>
          </a:p>
        </p:txBody>
      </p:sp>
      <p:sp>
        <p:nvSpPr>
          <p:cNvPr id="28" name="TextBox 28"/>
          <p:cNvSpPr txBox="1"/>
          <p:nvPr/>
        </p:nvSpPr>
        <p:spPr>
          <a:xfrm>
            <a:off x="13132071" y="1427871"/>
            <a:ext cx="2813532" cy="3025775"/>
          </a:xfrm>
          <a:prstGeom prst="rect">
            <a:avLst/>
          </a:prstGeom>
        </p:spPr>
        <p:txBody>
          <a:bodyPr lIns="0" tIns="0" rIns="0" bIns="0" rtlCol="0" anchor="t">
            <a:spAutoFit/>
          </a:bodyPr>
          <a:lstStyle/>
          <a:p>
            <a:pPr marL="0" lvl="0" indent="0" algn="ctr">
              <a:lnSpc>
                <a:spcPts val="4000"/>
              </a:lnSpc>
            </a:pPr>
            <a:r>
              <a:rPr lang="en-US" sz="2500">
                <a:solidFill>
                  <a:srgbClr val="FFFFFF"/>
                </a:solidFill>
                <a:latin typeface="Poppins"/>
                <a:ea typeface="Poppins"/>
                <a:cs typeface="Poppins"/>
                <a:sym typeface="Poppins"/>
              </a:rPr>
              <a:t>AI is </a:t>
            </a:r>
            <a:r>
              <a:rPr lang="en-US" sz="2500" u="none" strike="noStrike">
                <a:solidFill>
                  <a:srgbClr val="FFFFFF"/>
                </a:solidFill>
                <a:latin typeface="Poppins"/>
                <a:ea typeface="Poppins"/>
                <a:cs typeface="Poppins"/>
                <a:sym typeface="Poppins"/>
              </a:rPr>
              <a:t>playing an increasing role in the sexual exploitation of children -182,000 reports </a:t>
            </a:r>
          </a:p>
        </p:txBody>
      </p:sp>
      <p:sp>
        <p:nvSpPr>
          <p:cNvPr id="29" name="TextBox 29"/>
          <p:cNvSpPr txBox="1"/>
          <p:nvPr/>
        </p:nvSpPr>
        <p:spPr>
          <a:xfrm>
            <a:off x="5348696" y="5725160"/>
            <a:ext cx="2387379" cy="2907030"/>
          </a:xfrm>
          <a:prstGeom prst="rect">
            <a:avLst/>
          </a:prstGeom>
        </p:spPr>
        <p:txBody>
          <a:bodyPr lIns="0" tIns="0" rIns="0" bIns="0" rtlCol="0" anchor="t">
            <a:spAutoFit/>
          </a:bodyPr>
          <a:lstStyle/>
          <a:p>
            <a:pPr marL="0" lvl="0" indent="0" algn="ctr">
              <a:lnSpc>
                <a:spcPts val="3840"/>
              </a:lnSpc>
              <a:spcBef>
                <a:spcPct val="0"/>
              </a:spcBef>
            </a:pPr>
            <a:r>
              <a:rPr lang="en-US" sz="2400">
                <a:solidFill>
                  <a:srgbClr val="FFFFFF"/>
                </a:solidFill>
                <a:latin typeface="Poppins"/>
                <a:ea typeface="Poppins"/>
                <a:cs typeface="Poppins"/>
                <a:sym typeface="Poppins"/>
              </a:rPr>
              <a:t>61.8 Million total files included in reports of suspected child sexual exploitation</a:t>
            </a:r>
          </a:p>
        </p:txBody>
      </p:sp>
      <p:sp>
        <p:nvSpPr>
          <p:cNvPr id="30" name="TextBox 30"/>
          <p:cNvSpPr txBox="1"/>
          <p:nvPr/>
        </p:nvSpPr>
        <p:spPr>
          <a:xfrm>
            <a:off x="9345224" y="5922962"/>
            <a:ext cx="2390775" cy="2511425"/>
          </a:xfrm>
          <a:prstGeom prst="rect">
            <a:avLst/>
          </a:prstGeom>
        </p:spPr>
        <p:txBody>
          <a:bodyPr lIns="0" tIns="0" rIns="0" bIns="0" rtlCol="0" anchor="t">
            <a:spAutoFit/>
          </a:bodyPr>
          <a:lstStyle/>
          <a:p>
            <a:pPr marL="0" lvl="0" indent="0" algn="ctr">
              <a:lnSpc>
                <a:spcPts val="3999"/>
              </a:lnSpc>
              <a:spcBef>
                <a:spcPct val="0"/>
              </a:spcBef>
            </a:pPr>
            <a:r>
              <a:rPr lang="en-US" sz="2499" u="none" strike="noStrike">
                <a:solidFill>
                  <a:srgbClr val="FFFFFF"/>
                </a:solidFill>
                <a:latin typeface="Poppins"/>
                <a:ea typeface="Poppins"/>
                <a:cs typeface="Poppins"/>
                <a:sym typeface="Poppins"/>
              </a:rPr>
              <a:t>19.5 Million reports of child sexual abuse material (CSAM)</a:t>
            </a:r>
          </a:p>
        </p:txBody>
      </p:sp>
      <p:sp>
        <p:nvSpPr>
          <p:cNvPr id="31" name="TextBox 31"/>
          <p:cNvSpPr txBox="1"/>
          <p:nvPr/>
        </p:nvSpPr>
        <p:spPr>
          <a:xfrm>
            <a:off x="13343235" y="6165850"/>
            <a:ext cx="2387379" cy="2016125"/>
          </a:xfrm>
          <a:prstGeom prst="rect">
            <a:avLst/>
          </a:prstGeom>
        </p:spPr>
        <p:txBody>
          <a:bodyPr lIns="0" tIns="0" rIns="0" bIns="0" rtlCol="0" anchor="t">
            <a:spAutoFit/>
          </a:bodyPr>
          <a:lstStyle/>
          <a:p>
            <a:pPr marL="0" lvl="0" indent="0" algn="ctr">
              <a:lnSpc>
                <a:spcPts val="4000"/>
              </a:lnSpc>
              <a:spcBef>
                <a:spcPct val="0"/>
              </a:spcBef>
            </a:pPr>
            <a:r>
              <a:rPr lang="en-US" sz="2500">
                <a:solidFill>
                  <a:srgbClr val="FFFFFF"/>
                </a:solidFill>
                <a:latin typeface="Poppins"/>
                <a:ea typeface="Poppins"/>
                <a:cs typeface="Poppins"/>
                <a:sym typeface="Poppins"/>
              </a:rPr>
              <a:t>113,500+ reports of Child Sex Trafficking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US"/>
          </a:p>
        </p:txBody>
      </p:sp>
      <p:grpSp>
        <p:nvGrpSpPr>
          <p:cNvPr id="3" name="Group 3"/>
          <p:cNvGrpSpPr/>
          <p:nvPr/>
        </p:nvGrpSpPr>
        <p:grpSpPr>
          <a:xfrm>
            <a:off x="1028700" y="8997950"/>
            <a:ext cx="2514600" cy="260350"/>
            <a:chOff x="0" y="0"/>
            <a:chExt cx="662281" cy="68570"/>
          </a:xfrm>
        </p:grpSpPr>
        <p:sp>
          <p:nvSpPr>
            <p:cNvPr id="4" name="Freeform 4"/>
            <p:cNvSpPr/>
            <p:nvPr/>
          </p:nvSpPr>
          <p:spPr>
            <a:xfrm>
              <a:off x="0" y="0"/>
              <a:ext cx="662281" cy="68570"/>
            </a:xfrm>
            <a:custGeom>
              <a:avLst/>
              <a:gdLst/>
              <a:ahLst/>
              <a:cxnLst/>
              <a:rect l="l" t="t" r="r" b="b"/>
              <a:pathLst>
                <a:path w="662281" h="68570">
                  <a:moveTo>
                    <a:pt x="0" y="0"/>
                  </a:moveTo>
                  <a:lnTo>
                    <a:pt x="662281" y="0"/>
                  </a:lnTo>
                  <a:lnTo>
                    <a:pt x="662281" y="68570"/>
                  </a:lnTo>
                  <a:lnTo>
                    <a:pt x="0" y="68570"/>
                  </a:lnTo>
                  <a:close/>
                </a:path>
              </a:pathLst>
            </a:custGeom>
            <a:solidFill>
              <a:srgbClr val="004AAD"/>
            </a:solidFill>
          </p:spPr>
          <p:txBody>
            <a:bodyPr/>
            <a:lstStyle/>
            <a:p>
              <a:endParaRPr lang="en-US"/>
            </a:p>
          </p:txBody>
        </p:sp>
        <p:sp>
          <p:nvSpPr>
            <p:cNvPr id="5" name="TextBox 5"/>
            <p:cNvSpPr txBox="1"/>
            <p:nvPr/>
          </p:nvSpPr>
          <p:spPr>
            <a:xfrm>
              <a:off x="0" y="-47625"/>
              <a:ext cx="662281" cy="116195"/>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5069375" y="1508983"/>
            <a:ext cx="12777044" cy="7619142"/>
          </a:xfrm>
          <a:custGeom>
            <a:avLst/>
            <a:gdLst/>
            <a:ahLst/>
            <a:cxnLst/>
            <a:rect l="l" t="t" r="r" b="b"/>
            <a:pathLst>
              <a:path w="12777044" h="7619142">
                <a:moveTo>
                  <a:pt x="0" y="0"/>
                </a:moveTo>
                <a:lnTo>
                  <a:pt x="12777044" y="0"/>
                </a:lnTo>
                <a:lnTo>
                  <a:pt x="12777044" y="7619142"/>
                </a:lnTo>
                <a:lnTo>
                  <a:pt x="0" y="7619142"/>
                </a:lnTo>
                <a:lnTo>
                  <a:pt x="0" y="0"/>
                </a:lnTo>
                <a:close/>
              </a:path>
            </a:pathLst>
          </a:custGeom>
          <a:blipFill>
            <a:blip r:embed="rId3"/>
            <a:stretch>
              <a:fillRect/>
            </a:stretch>
          </a:blipFill>
        </p:spPr>
        <p:txBody>
          <a:bodyPr/>
          <a:lstStyle/>
          <a:p>
            <a:endParaRPr lang="en-US"/>
          </a:p>
        </p:txBody>
      </p:sp>
      <p:sp>
        <p:nvSpPr>
          <p:cNvPr id="7" name="TextBox 7"/>
          <p:cNvSpPr txBox="1"/>
          <p:nvPr/>
        </p:nvSpPr>
        <p:spPr>
          <a:xfrm>
            <a:off x="1069889" y="1614616"/>
            <a:ext cx="3451547" cy="1812253"/>
          </a:xfrm>
          <a:prstGeom prst="rect">
            <a:avLst/>
          </a:prstGeom>
        </p:spPr>
        <p:txBody>
          <a:bodyPr lIns="0" tIns="0" rIns="0" bIns="0" rtlCol="0" anchor="t">
            <a:spAutoFit/>
          </a:bodyPr>
          <a:lstStyle/>
          <a:p>
            <a:pPr algn="l">
              <a:lnSpc>
                <a:spcPts val="7212"/>
              </a:lnSpc>
            </a:pPr>
            <a:r>
              <a:rPr lang="en-US" sz="5151" b="1">
                <a:solidFill>
                  <a:srgbClr val="000000"/>
                </a:solidFill>
                <a:latin typeface="Roboto Bold"/>
                <a:ea typeface="Roboto Bold"/>
                <a:cs typeface="Roboto Bold"/>
                <a:sym typeface="Roboto Bold"/>
              </a:rPr>
              <a:t>ARKANSAS RECEIVED</a:t>
            </a:r>
          </a:p>
        </p:txBody>
      </p:sp>
      <p:sp>
        <p:nvSpPr>
          <p:cNvPr id="8" name="TextBox 8"/>
          <p:cNvSpPr txBox="1"/>
          <p:nvPr/>
        </p:nvSpPr>
        <p:spPr>
          <a:xfrm>
            <a:off x="1069889" y="4093362"/>
            <a:ext cx="3674133" cy="3428150"/>
          </a:xfrm>
          <a:prstGeom prst="rect">
            <a:avLst/>
          </a:prstGeom>
        </p:spPr>
        <p:txBody>
          <a:bodyPr lIns="0" tIns="0" rIns="0" bIns="0" rtlCol="0" anchor="t">
            <a:spAutoFit/>
          </a:bodyPr>
          <a:lstStyle/>
          <a:p>
            <a:pPr algn="l">
              <a:lnSpc>
                <a:spcPts val="6871"/>
              </a:lnSpc>
            </a:pPr>
            <a:r>
              <a:rPr lang="en-US" sz="4908" b="1">
                <a:solidFill>
                  <a:srgbClr val="004AAD"/>
                </a:solidFill>
                <a:latin typeface="League Spartan"/>
                <a:ea typeface="League Spartan"/>
                <a:cs typeface="League Spartan"/>
                <a:sym typeface="League Spartan"/>
              </a:rPr>
              <a:t>12,697 CYBERTIPS IN 2025</a:t>
            </a:r>
          </a:p>
          <a:p>
            <a:pPr algn="l">
              <a:lnSpc>
                <a:spcPts val="6871"/>
              </a:lnSpc>
            </a:pPr>
            <a:endParaRPr lang="en-US" sz="4908" b="1">
              <a:solidFill>
                <a:srgbClr val="004AAD"/>
              </a:solidFill>
              <a:latin typeface="League Spartan"/>
              <a:ea typeface="League Spartan"/>
              <a:cs typeface="League Spartan"/>
              <a:sym typeface="League Sparta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US"/>
          </a:p>
        </p:txBody>
      </p:sp>
      <p:grpSp>
        <p:nvGrpSpPr>
          <p:cNvPr id="3" name="Group 3"/>
          <p:cNvGrpSpPr/>
          <p:nvPr/>
        </p:nvGrpSpPr>
        <p:grpSpPr>
          <a:xfrm>
            <a:off x="1028700" y="8997950"/>
            <a:ext cx="2514600" cy="260350"/>
            <a:chOff x="0" y="0"/>
            <a:chExt cx="662281" cy="68570"/>
          </a:xfrm>
        </p:grpSpPr>
        <p:sp>
          <p:nvSpPr>
            <p:cNvPr id="4" name="Freeform 4"/>
            <p:cNvSpPr/>
            <p:nvPr/>
          </p:nvSpPr>
          <p:spPr>
            <a:xfrm>
              <a:off x="0" y="0"/>
              <a:ext cx="662281" cy="68570"/>
            </a:xfrm>
            <a:custGeom>
              <a:avLst/>
              <a:gdLst/>
              <a:ahLst/>
              <a:cxnLst/>
              <a:rect l="l" t="t" r="r" b="b"/>
              <a:pathLst>
                <a:path w="662281" h="68570">
                  <a:moveTo>
                    <a:pt x="0" y="0"/>
                  </a:moveTo>
                  <a:lnTo>
                    <a:pt x="662281" y="0"/>
                  </a:lnTo>
                  <a:lnTo>
                    <a:pt x="662281" y="68570"/>
                  </a:lnTo>
                  <a:lnTo>
                    <a:pt x="0" y="68570"/>
                  </a:lnTo>
                  <a:close/>
                </a:path>
              </a:pathLst>
            </a:custGeom>
            <a:solidFill>
              <a:srgbClr val="004AAD"/>
            </a:solidFill>
          </p:spPr>
          <p:txBody>
            <a:bodyPr/>
            <a:lstStyle/>
            <a:p>
              <a:endParaRPr lang="en-US"/>
            </a:p>
          </p:txBody>
        </p:sp>
        <p:sp>
          <p:nvSpPr>
            <p:cNvPr id="5" name="TextBox 5"/>
            <p:cNvSpPr txBox="1"/>
            <p:nvPr/>
          </p:nvSpPr>
          <p:spPr>
            <a:xfrm>
              <a:off x="0" y="-47625"/>
              <a:ext cx="662281" cy="116195"/>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2963339" y="1666878"/>
            <a:ext cx="12361322" cy="6953243"/>
          </a:xfrm>
          <a:custGeom>
            <a:avLst/>
            <a:gdLst/>
            <a:ahLst/>
            <a:cxnLst/>
            <a:rect l="l" t="t" r="r" b="b"/>
            <a:pathLst>
              <a:path w="12361322" h="6953243">
                <a:moveTo>
                  <a:pt x="0" y="0"/>
                </a:moveTo>
                <a:lnTo>
                  <a:pt x="12361322" y="0"/>
                </a:lnTo>
                <a:lnTo>
                  <a:pt x="12361322" y="6953244"/>
                </a:lnTo>
                <a:lnTo>
                  <a:pt x="0" y="6953244"/>
                </a:lnTo>
                <a:lnTo>
                  <a:pt x="0" y="0"/>
                </a:lnTo>
                <a:close/>
              </a:path>
            </a:pathLst>
          </a:custGeom>
          <a:blipFill>
            <a:blip r:embed="rId3"/>
            <a:stretch>
              <a:fillRect/>
            </a:stretch>
          </a:blipFill>
        </p:spPr>
        <p:txBody>
          <a:bodyPr/>
          <a:lstStyle/>
          <a:p>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363</Words>
  <Application>Microsoft Office PowerPoint</Application>
  <PresentationFormat>Custom</PresentationFormat>
  <Paragraphs>43</Paragraphs>
  <Slides>14</Slides>
  <Notes>0</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vt:i4>
      </vt:variant>
    </vt:vector>
  </HeadingPairs>
  <TitlesOfParts>
    <vt:vector size="24" baseType="lpstr">
      <vt:lpstr>DM Serif Display</vt:lpstr>
      <vt:lpstr>Poppins</vt:lpstr>
      <vt:lpstr>Roboto Bold</vt:lpstr>
      <vt:lpstr>Arial</vt:lpstr>
      <vt:lpstr>Poppins Bold</vt:lpstr>
      <vt:lpstr>League Spartan</vt:lpstr>
      <vt:lpstr>Calibri</vt:lpstr>
      <vt:lpstr>Roboto</vt:lpstr>
      <vt:lpstr>Archivo Black</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Black and White Simple Minimalist Pitch Deck Marketing Presentation</dc:title>
  <cp:lastModifiedBy>Cassie Harris</cp:lastModifiedBy>
  <cp:revision>2</cp:revision>
  <dcterms:created xsi:type="dcterms:W3CDTF">2006-08-16T00:00:00Z</dcterms:created>
  <dcterms:modified xsi:type="dcterms:W3CDTF">2026-06-29T13:56:59Z</dcterms:modified>
  <dc:identifier>DAHNTk-9wVM</dc:identifier>
</cp:coreProperties>
</file>