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0" r:id="rId1"/>
    <p:sldMasterId id="2147483701" r:id="rId2"/>
  </p:sldMasterIdLst>
  <p:notesMasterIdLst>
    <p:notesMasterId r:id="rId4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6" r:id="rId42"/>
    <p:sldId id="300" r:id="rId43"/>
    <p:sldId id="297" r:id="rId44"/>
    <p:sldId id="298" r:id="rId45"/>
    <p:sldId id="299" r:id="rId4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E1A0A8-D217-4960-8A95-C9FE6ECDD41D}" v="13" dt="2026-06-30T15:43:51.5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6" d="100"/>
          <a:sy n="116" d="100"/>
        </p:scale>
        <p:origin x="96" y="6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microsoft.com/office/2015/10/relationships/revisionInfo" Target="revisionInfo.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ylor James" userId="b942918a-f475-4419-b38e-20454b633124" providerId="ADAL" clId="{AF94427F-5AAA-4BBC-9811-138CCDA358B7}"/>
    <pc:docChg chg="undo custSel addSld delSld modSld sldOrd">
      <pc:chgData name="Taylor James" userId="b942918a-f475-4419-b38e-20454b633124" providerId="ADAL" clId="{AF94427F-5AAA-4BBC-9811-138CCDA358B7}" dt="2026-06-30T15:47:16.078" v="1049" actId="2696"/>
      <pc:docMkLst>
        <pc:docMk/>
      </pc:docMkLst>
      <pc:sldChg chg="modSp mod">
        <pc:chgData name="Taylor James" userId="b942918a-f475-4419-b38e-20454b633124" providerId="ADAL" clId="{AF94427F-5AAA-4BBC-9811-138CCDA358B7}" dt="2026-06-30T15:30:34.474" v="9" actId="27636"/>
        <pc:sldMkLst>
          <pc:docMk/>
          <pc:sldMk cId="0" sldId="281"/>
        </pc:sldMkLst>
        <pc:spChg chg="mod">
          <ac:chgData name="Taylor James" userId="b942918a-f475-4419-b38e-20454b633124" providerId="ADAL" clId="{AF94427F-5AAA-4BBC-9811-138CCDA358B7}" dt="2026-06-30T15:30:34.474" v="9" actId="27636"/>
          <ac:spMkLst>
            <pc:docMk/>
            <pc:sldMk cId="0" sldId="281"/>
            <ac:spMk id="453" creationId="{00000000-0000-0000-0000-000000000000}"/>
          </ac:spMkLst>
        </pc:spChg>
      </pc:sldChg>
      <pc:sldChg chg="addSp delSp modSp del mod">
        <pc:chgData name="Taylor James" userId="b942918a-f475-4419-b38e-20454b633124" providerId="ADAL" clId="{AF94427F-5AAA-4BBC-9811-138CCDA358B7}" dt="2026-06-30T15:47:16.078" v="1049" actId="2696"/>
        <pc:sldMkLst>
          <pc:docMk/>
          <pc:sldMk cId="0" sldId="295"/>
        </pc:sldMkLst>
        <pc:spChg chg="add mod">
          <ac:chgData name="Taylor James" userId="b942918a-f475-4419-b38e-20454b633124" providerId="ADAL" clId="{AF94427F-5AAA-4BBC-9811-138CCDA358B7}" dt="2026-06-30T15:37:33.818" v="453" actId="21"/>
          <ac:spMkLst>
            <pc:docMk/>
            <pc:sldMk cId="0" sldId="295"/>
            <ac:spMk id="3" creationId="{8E2A3DCB-D15D-7B4C-1B99-963CDA555977}"/>
          </ac:spMkLst>
        </pc:spChg>
        <pc:spChg chg="del mod">
          <ac:chgData name="Taylor James" userId="b942918a-f475-4419-b38e-20454b633124" providerId="ADAL" clId="{AF94427F-5AAA-4BBC-9811-138CCDA358B7}" dt="2026-06-30T15:37:33.818" v="453" actId="21"/>
          <ac:spMkLst>
            <pc:docMk/>
            <pc:sldMk cId="0" sldId="295"/>
            <ac:spMk id="562" creationId="{00000000-0000-0000-0000-000000000000}"/>
          </ac:spMkLst>
        </pc:spChg>
      </pc:sldChg>
      <pc:sldChg chg="addSp delSp modSp mod ord">
        <pc:chgData name="Taylor James" userId="b942918a-f475-4419-b38e-20454b633124" providerId="ADAL" clId="{AF94427F-5AAA-4BBC-9811-138CCDA358B7}" dt="2026-06-30T15:45:55.464" v="1048" actId="1076"/>
        <pc:sldMkLst>
          <pc:docMk/>
          <pc:sldMk cId="0" sldId="296"/>
        </pc:sldMkLst>
        <pc:spChg chg="add del mod">
          <ac:chgData name="Taylor James" userId="b942918a-f475-4419-b38e-20454b633124" providerId="ADAL" clId="{AF94427F-5AAA-4BBC-9811-138CCDA358B7}" dt="2026-06-30T15:40:02.062" v="535"/>
          <ac:spMkLst>
            <pc:docMk/>
            <pc:sldMk cId="0" sldId="296"/>
            <ac:spMk id="2" creationId="{C73BB146-2FF0-D571-10E3-752E0BE36F75}"/>
          </ac:spMkLst>
        </pc:spChg>
        <pc:spChg chg="add mod">
          <ac:chgData name="Taylor James" userId="b942918a-f475-4419-b38e-20454b633124" providerId="ADAL" clId="{AF94427F-5AAA-4BBC-9811-138CCDA358B7}" dt="2026-06-30T15:45:55.464" v="1048" actId="1076"/>
          <ac:spMkLst>
            <pc:docMk/>
            <pc:sldMk cId="0" sldId="296"/>
            <ac:spMk id="5" creationId="{F92A83C3-E3C0-D457-34CB-5EC0E60B05CD}"/>
          </ac:spMkLst>
        </pc:spChg>
        <pc:spChg chg="mod">
          <ac:chgData name="Taylor James" userId="b942918a-f475-4419-b38e-20454b633124" providerId="ADAL" clId="{AF94427F-5AAA-4BBC-9811-138CCDA358B7}" dt="2026-06-30T15:42:26.677" v="792" actId="20577"/>
          <ac:spMkLst>
            <pc:docMk/>
            <pc:sldMk cId="0" sldId="296"/>
            <ac:spMk id="567" creationId="{00000000-0000-0000-0000-000000000000}"/>
          </ac:spMkLst>
        </pc:spChg>
        <pc:spChg chg="mod">
          <ac:chgData name="Taylor James" userId="b942918a-f475-4419-b38e-20454b633124" providerId="ADAL" clId="{AF94427F-5AAA-4BBC-9811-138CCDA358B7}" dt="2026-06-30T15:38:31.934" v="461" actId="20577"/>
          <ac:spMkLst>
            <pc:docMk/>
            <pc:sldMk cId="0" sldId="296"/>
            <ac:spMk id="568" creationId="{00000000-0000-0000-0000-000000000000}"/>
          </ac:spMkLst>
        </pc:spChg>
        <pc:spChg chg="mod">
          <ac:chgData name="Taylor James" userId="b942918a-f475-4419-b38e-20454b633124" providerId="ADAL" clId="{AF94427F-5AAA-4BBC-9811-138CCDA358B7}" dt="2026-06-30T15:38:42.719" v="497" actId="20577"/>
          <ac:spMkLst>
            <pc:docMk/>
            <pc:sldMk cId="0" sldId="296"/>
            <ac:spMk id="569" creationId="{00000000-0000-0000-0000-000000000000}"/>
          </ac:spMkLst>
        </pc:spChg>
        <pc:spChg chg="del mod">
          <ac:chgData name="Taylor James" userId="b942918a-f475-4419-b38e-20454b633124" providerId="ADAL" clId="{AF94427F-5AAA-4BBC-9811-138CCDA358B7}" dt="2026-06-30T15:38:24.129" v="459" actId="21"/>
          <ac:spMkLst>
            <pc:docMk/>
            <pc:sldMk cId="0" sldId="296"/>
            <ac:spMk id="571" creationId="{00000000-0000-0000-0000-000000000000}"/>
          </ac:spMkLst>
        </pc:spChg>
        <pc:picChg chg="add del">
          <ac:chgData name="Taylor James" userId="b942918a-f475-4419-b38e-20454b633124" providerId="ADAL" clId="{AF94427F-5AAA-4BBC-9811-138CCDA358B7}" dt="2026-06-30T15:40:43.033" v="600" actId="22"/>
          <ac:picMkLst>
            <pc:docMk/>
            <pc:sldMk cId="0" sldId="296"/>
            <ac:picMk id="4" creationId="{466F4433-1D68-9D6C-9EEF-C6762A4658C6}"/>
          </ac:picMkLst>
        </pc:picChg>
        <pc:picChg chg="del">
          <ac:chgData name="Taylor James" userId="b942918a-f475-4419-b38e-20454b633124" providerId="ADAL" clId="{AF94427F-5AAA-4BBC-9811-138CCDA358B7}" dt="2026-06-30T15:38:27.171" v="460" actId="21"/>
          <ac:picMkLst>
            <pc:docMk/>
            <pc:sldMk cId="0" sldId="296"/>
            <ac:picMk id="570" creationId="{00000000-0000-0000-0000-000000000000}"/>
          </ac:picMkLst>
        </pc:picChg>
      </pc:sldChg>
      <pc:sldChg chg="add">
        <pc:chgData name="Taylor James" userId="b942918a-f475-4419-b38e-20454b633124" providerId="ADAL" clId="{AF94427F-5AAA-4BBC-9811-138CCDA358B7}" dt="2026-06-30T15:37:51.910" v="454" actId="2890"/>
        <pc:sldMkLst>
          <pc:docMk/>
          <pc:sldMk cId="1575781298" sldId="300"/>
        </pc:sldMkLst>
      </pc:sldChg>
      <pc:sldMasterChg chg="delSldLayout">
        <pc:chgData name="Taylor James" userId="b942918a-f475-4419-b38e-20454b633124" providerId="ADAL" clId="{AF94427F-5AAA-4BBC-9811-138CCDA358B7}" dt="2026-06-30T15:47:16.078" v="1049" actId="2696"/>
        <pc:sldMasterMkLst>
          <pc:docMk/>
          <pc:sldMasterMk cId="0" sldId="2147483701"/>
        </pc:sldMasterMkLst>
        <pc:sldLayoutChg chg="del">
          <pc:chgData name="Taylor James" userId="b942918a-f475-4419-b38e-20454b633124" providerId="ADAL" clId="{AF94427F-5AAA-4BBC-9811-138CCDA358B7}" dt="2026-06-30T15:47:16.078" v="1049" actId="2696"/>
          <pc:sldLayoutMkLst>
            <pc:docMk/>
            <pc:sldMasterMk cId="0" sldId="2147483701"/>
            <pc:sldLayoutMk cId="0"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ecb92858a4_2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Introduce topic and speakers</a:t>
            </a:r>
            <a:endParaRPr/>
          </a:p>
        </p:txBody>
      </p:sp>
      <p:sp>
        <p:nvSpPr>
          <p:cNvPr id="271" name="Google Shape;271;g3ecb92858a4_2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f227345907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2025 The percentage has dropped 3%. May seem small but this is a big drop that we haven’t seen in our state since 2015! 2025 Data is still coming in for the nation, but we were able to receive our State’s data for this factor. </a:t>
            </a:r>
            <a:endParaRPr/>
          </a:p>
        </p:txBody>
      </p:sp>
      <p:sp>
        <p:nvSpPr>
          <p:cNvPr id="334" name="Google Shape;334;g3f227345907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22734590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1" name="Google Shape;341;g3f22734590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3ecb92858a4_2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g3ecb92858a4_2_3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Percentage has dropped significantly in 2025. Lowest it has been since 2005.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f227345907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g3f227345907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ecb92858a4_2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Another decrease in percentages. This is contributory to AWARE resources being shared and taught in schools, probably. </a:t>
            </a:r>
            <a:endParaRPr/>
          </a:p>
        </p:txBody>
      </p:sp>
      <p:sp>
        <p:nvSpPr>
          <p:cNvPr id="361" name="Google Shape;361;g3ecb92858a4_2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ee8ab3a7d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g3ee8ab3a7d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Second Column: Why it Matters. </a:t>
            </a:r>
            <a:r>
              <a:rPr lang="en" sz="1050">
                <a:solidFill>
                  <a:schemeClr val="dk1"/>
                </a:solidFill>
              </a:rPr>
              <a:t>As we look at these mental health indicators in YRBS—such as persistent sadness, hopelessness, and suicide risk—it’s important to recognize that many of these outcomes are connected to Adverse Childhood Experiences, or ACEs. ACEs include things like exposure to violence, family instability, substance use in the home, and other traumatic experiences. These are the very types of challenges reflected in what students are bringing into classrooms every day. While YRBS does not directly measure all ACEs, it captures many related experiences and outcomes—especially around mental health, safety, and risk behaviors. What this tells us is that schools are not just addressing academic needs—they are responding to the long-term effects of trauma. That’s why coordinated supports—like school nursing, mental health services, and programs funded through MITS—are so critical. They help schools respond not just to behaviors, but to the underlying experiences driving them.</a:t>
            </a:r>
            <a:endParaRPr sz="1050">
              <a:solidFill>
                <a:schemeClr val="dk1"/>
              </a:solidFill>
            </a:endParaRPr>
          </a:p>
          <a:p>
            <a:pPr marL="0" lvl="0" indent="0" algn="l" rtl="0">
              <a:lnSpc>
                <a:spcPct val="100000"/>
              </a:lnSpc>
              <a:spcBef>
                <a:spcPts val="0"/>
              </a:spcBef>
              <a:spcAft>
                <a:spcPts val="0"/>
              </a:spcAft>
              <a:buSzPts val="1100"/>
              <a:buNone/>
            </a:pPr>
            <a:endParaRPr sz="105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f227345907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6" name="Google Shape;376;g3f227345907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What we’re seeing in YRBS is showing up in our school health and Medicaid data - these needs are already being managed in schools across Arkansas?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f227345907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3" name="Google Shape;383;g3f227345907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f227345907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0" name="Google Shape;390;g3f227345907_0_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f2538bee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3f2538bee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ecb92858a4_2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image is meant to be a little light-hearted, but it reflects a very real challenge in our classrooms. Students don’t come to school as blank slates - they bring complex experiences and barriers with them every day. Often, those needs aren’t fully understood or visible. And when we don’t fully understand what students are dealing with, it becomes much harder to reach them, teach them, and support their success. That’s really the foundation of this entire conversation - </a:t>
            </a:r>
            <a:r>
              <a:rPr lang="en" b="1"/>
              <a:t>Students can’t succeed if their needs aren’t understood - and they can’t be supported if we don’t see those needs clearly. </a:t>
            </a:r>
            <a:endParaRPr b="1"/>
          </a:p>
        </p:txBody>
      </p:sp>
      <p:sp>
        <p:nvSpPr>
          <p:cNvPr id="280" name="Google Shape;280;g3ecb92858a4_2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f227345907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4" name="Google Shape;404;g3f227345907_0_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Profiles are collected on even-numbered years. Strong Data Requires Strong Participation. If schools don’t participate, their needs - and their students - may not be reflected. </a:t>
            </a:r>
            <a:endParaRPr/>
          </a:p>
          <a:p>
            <a:pPr marL="0" lvl="0" indent="0" algn="l" rtl="0">
              <a:lnSpc>
                <a:spcPct val="100000"/>
              </a:lnSpc>
              <a:spcBef>
                <a:spcPts val="0"/>
              </a:spcBef>
              <a:spcAft>
                <a:spcPts val="0"/>
              </a:spcAft>
              <a:buSzPts val="1100"/>
              <a:buNone/>
            </a:pPr>
            <a:r>
              <a:rPr lang="en" b="1"/>
              <a:t>Participation isn’t just about completing a survey - it’s about making sure your school’s story is part of the data that drives decisions across the state. </a:t>
            </a:r>
            <a:endParaRPr b="1"/>
          </a:p>
          <a:p>
            <a:pPr marL="0" lvl="0" indent="0" algn="l" rtl="0">
              <a:lnSpc>
                <a:spcPct val="100000"/>
              </a:lnSpc>
              <a:spcBef>
                <a:spcPts val="0"/>
              </a:spcBef>
              <a:spcAft>
                <a:spcPts val="0"/>
              </a:spcAft>
              <a:buSzPts val="1100"/>
              <a:buNone/>
            </a:pPr>
            <a:r>
              <a:rPr lang="en" sz="1900">
                <a:solidFill>
                  <a:srgbClr val="333333"/>
                </a:solidFill>
                <a:latin typeface="Calibri"/>
                <a:ea typeface="Calibri"/>
                <a:cs typeface="Calibri"/>
                <a:sym typeface="Calibri"/>
              </a:rPr>
              <a:t>Key areas assessed: </a:t>
            </a:r>
            <a:r>
              <a:rPr lang="en" sz="1500">
                <a:solidFill>
                  <a:schemeClr val="dk1"/>
                </a:solidFill>
                <a:latin typeface="Calibri"/>
                <a:ea typeface="Calibri"/>
                <a:cs typeface="Calibri"/>
                <a:sym typeface="Calibri"/>
              </a:rPr>
              <a:t>Health education requirements, Mental health services, Physical activity opportunities, Nutrition policies</a:t>
            </a:r>
            <a:endParaRPr b="1"/>
          </a:p>
          <a:p>
            <a:pPr marL="0" lvl="0" indent="0" algn="l" rtl="0">
              <a:lnSpc>
                <a:spcPct val="142857"/>
              </a:lnSpc>
              <a:spcBef>
                <a:spcPts val="0"/>
              </a:spcBef>
              <a:spcAft>
                <a:spcPts val="0"/>
              </a:spcAft>
              <a:buSzPts val="1100"/>
              <a:buNone/>
            </a:pPr>
            <a:r>
              <a:rPr lang="en" sz="1250">
                <a:solidFill>
                  <a:schemeClr val="dk1"/>
                </a:solidFill>
              </a:rPr>
              <a:t>Profiles helps us understand whether school systems are aligned to student needs.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f227345907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1" name="Google Shape;411;g3f227345907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f227345907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Arkansas Health Educators are teaching all ten components and leading the way in the nation in professional development. </a:t>
            </a:r>
            <a:endParaRPr/>
          </a:p>
        </p:txBody>
      </p:sp>
      <p:sp>
        <p:nvSpPr>
          <p:cNvPr id="418" name="Google Shape;418;g3f227345907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f268e6626a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5" name="Google Shape;425;g3f268e6626a_1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rgbClr val="333333"/>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f227345907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lead the nation in offering the most Professional Development to our educators. Obesity and chronic disease prevention, mental and emotional health development, suicide prevention, pregnancy prevention.  </a:t>
            </a:r>
            <a:r>
              <a:rPr lang="en" b="1"/>
              <a:t>We have and offer the training, but how are kids applying it to their own lives? Or are they applying it to their environment? </a:t>
            </a:r>
            <a:endParaRPr b="1"/>
          </a:p>
        </p:txBody>
      </p:sp>
      <p:sp>
        <p:nvSpPr>
          <p:cNvPr id="433" name="Google Shape;433;g3f227345907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ee8ab3a7db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g3ee8ab3a7db_0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333333"/>
                </a:solidFill>
                <a:latin typeface="Calibri"/>
                <a:ea typeface="Calibri"/>
                <a:cs typeface="Calibri"/>
                <a:sym typeface="Calibri"/>
              </a:rPr>
              <a:t>Delivery: </a:t>
            </a:r>
            <a:r>
              <a:rPr lang="en" sz="1300" b="1">
                <a:solidFill>
                  <a:srgbClr val="333333"/>
                </a:solidFill>
                <a:latin typeface="Calibri"/>
                <a:ea typeface="Calibri"/>
                <a:cs typeface="Calibri"/>
                <a:sym typeface="Calibri"/>
              </a:rPr>
              <a:t>These response rates matter. When participation is strong, we can trust the data to reflect Arkansas students and schools. When participation drops, entire communities can become invisible in the data - and that directly impacts funding, support, and decision-making. </a:t>
            </a:r>
            <a:endParaRPr sz="1300" b="1">
              <a:solidFill>
                <a:srgbClr val="333333"/>
              </a:solidFill>
              <a:latin typeface="Calibri"/>
              <a:ea typeface="Calibri"/>
              <a:cs typeface="Calibri"/>
              <a:sym typeface="Calibri"/>
            </a:endParaRPr>
          </a:p>
          <a:p>
            <a:pPr marL="0" lvl="0" indent="0" algn="l" rtl="0">
              <a:spcBef>
                <a:spcPts val="0"/>
              </a:spcBef>
              <a:spcAft>
                <a:spcPts val="0"/>
              </a:spcAft>
              <a:buNone/>
            </a:pPr>
            <a:r>
              <a:rPr lang="en" sz="1300">
                <a:solidFill>
                  <a:srgbClr val="333333"/>
                </a:solidFill>
                <a:latin typeface="Calibri"/>
                <a:ea typeface="Calibri"/>
                <a:cs typeface="Calibri"/>
                <a:sym typeface="Calibri"/>
              </a:rPr>
              <a:t>If schools don’t participate, their students’ needs may not be reflected. </a:t>
            </a:r>
            <a:r>
              <a:rPr lang="en" sz="1300" b="1">
                <a:solidFill>
                  <a:srgbClr val="333333"/>
                </a:solidFill>
                <a:latin typeface="Calibri"/>
                <a:ea typeface="Calibri"/>
                <a:cs typeface="Calibri"/>
                <a:sym typeface="Calibri"/>
              </a:rPr>
              <a:t>Participation ensures your district’s voice is included - and your students’ needs are seen. </a:t>
            </a:r>
            <a:endParaRPr sz="1300">
              <a:solidFill>
                <a:srgbClr val="333333"/>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f227345907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0" name="Google Shape;450;g3f227345907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f15571df02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3f15571df02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Audience question</a:t>
            </a:r>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f15571df0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3f15571df0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f258a22d2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3f258a22d2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ecb92858a4_2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6" name="Google Shape;286;g3ecb92858a4_2_2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YRBS/Profiles: Explain this data is through CDC Surveillance Grant and reflects data on a state-level/allowing capability to compare data on a national-level, as well.</a:t>
            </a:r>
            <a:endParaRPr/>
          </a:p>
          <a:p>
            <a:pPr marL="0" lvl="0" indent="0" algn="l" rtl="0">
              <a:lnSpc>
                <a:spcPct val="100000"/>
              </a:lnSpc>
              <a:spcBef>
                <a:spcPts val="0"/>
              </a:spcBef>
              <a:spcAft>
                <a:spcPts val="0"/>
              </a:spcAft>
              <a:buSzPts val="1100"/>
              <a:buNone/>
            </a:pPr>
            <a:r>
              <a:rPr lang="en"/>
              <a:t>School Health Survey: shows audience what their local schools are exhibiting. </a:t>
            </a:r>
            <a:endParaRPr/>
          </a:p>
          <a:p>
            <a:pPr marL="0" lvl="0" indent="0" algn="l" rtl="0">
              <a:lnSpc>
                <a:spcPct val="100000"/>
              </a:lnSpc>
              <a:spcBef>
                <a:spcPts val="0"/>
              </a:spcBef>
              <a:spcAft>
                <a:spcPts val="0"/>
              </a:spcAft>
              <a:buSzPts val="1100"/>
              <a:buNone/>
            </a:pPr>
            <a:r>
              <a:rPr lang="en"/>
              <a:t>MITS: Ties in the financial piece, how much we are spending towards these supports, how much is available, etc.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f258a22d29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3f258a22d29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Currently, AR Adults are at 40%</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f243e6e0c3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6" name="Google Shape;486;g3f243e6e0c3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42857"/>
              </a:lnSpc>
              <a:spcBef>
                <a:spcPts val="1100"/>
              </a:spcBef>
              <a:spcAft>
                <a:spcPts val="0"/>
              </a:spcAft>
              <a:buClr>
                <a:schemeClr val="dk1"/>
              </a:buClr>
              <a:buSzPts val="1100"/>
              <a:buFont typeface="Arial"/>
              <a:buNone/>
            </a:pPr>
            <a:r>
              <a:rPr lang="en" sz="1050">
                <a:solidFill>
                  <a:schemeClr val="dk1"/>
                </a:solidFill>
              </a:rPr>
              <a:t>What this really shows us is that no single data source gives us the full picture—we need all three working together. YRBS tells us directly from students what they’re experiencing—their behaviors, risks, and needs. Profiles helps us understand how schools are responding at the building and district level—what policies, practices, and supports are in place. And the School Health Survey gives us a broader view of what schools are experiencing overall and how they’re addressing those needs. When we connect these together, we move from isolated data points to a more complete system view—what students need, what schools are doing, and where gaps still exist. And that’s exactly where the next piece comes in. MITS helps us take all of this information and turn it into coordinated action—so we’re not just collecting data, but actually using it to improve outcomes.</a:t>
            </a:r>
            <a:endParaRPr sz="1050">
              <a:solidFill>
                <a:schemeClr val="dk1"/>
              </a:solidFill>
            </a:endParaRPr>
          </a:p>
          <a:p>
            <a:pPr marL="0" lvl="0" indent="0" algn="l" rtl="0">
              <a:lnSpc>
                <a:spcPct val="100000"/>
              </a:lnSpc>
              <a:spcBef>
                <a:spcPts val="1100"/>
              </a:spcBef>
              <a:spcAft>
                <a:spcPts val="0"/>
              </a:spcAft>
              <a:buSzPts val="1100"/>
              <a:buNone/>
            </a:pP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ef618c3d9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3ef618c3d9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ef618c3d9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3ef618c3d9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ef618c3d9a_2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3ef618c3d9a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Revenue this will add</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ef618c3d9a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3ef618c3d9a_2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f243e6e0c3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8" name="Google Shape;518;g3f243e6e0c3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42857"/>
              </a:lnSpc>
              <a:spcBef>
                <a:spcPts val="0"/>
              </a:spcBef>
              <a:spcAft>
                <a:spcPts val="0"/>
              </a:spcAft>
              <a:buClr>
                <a:schemeClr val="dk1"/>
              </a:buClr>
              <a:buSzPts val="1100"/>
              <a:buFont typeface="Arial"/>
              <a:buNone/>
            </a:pPr>
            <a:r>
              <a:rPr lang="en" sz="1050">
                <a:solidFill>
                  <a:schemeClr val="dk1"/>
                </a:solidFill>
              </a:rPr>
              <a:t>In Arkansas, we’re not just identifying student needs—we have a mechanism to respond. MITS allows districts to draw down federal Medicaid dollars for services they’re already providing, especially in mental health, therapy, and nursing. That’s how this work becomes sustainable. </a:t>
            </a:r>
            <a:r>
              <a:rPr lang="en" sz="1050" b="1">
                <a:solidFill>
                  <a:schemeClr val="dk1"/>
                </a:solidFill>
              </a:rPr>
              <a:t>Every time a district bills Medicaid appropriately, that’s federal funding coming back into Arkansas schools to directly support students.</a:t>
            </a:r>
            <a:endParaRPr sz="1050" b="1">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3ef618c3d9a_2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3ef618c3d9a_2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f2538bee72_3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3f2538bee72_3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Sustaining Programs and Services</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f2538bee72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100">
                <a:solidFill>
                  <a:schemeClr val="dk1"/>
                </a:solidFill>
              </a:rPr>
              <a:t>What is ARMAC? Medicaid Administrative Claiming is a federally funded program administered by the Centers for Medicare and Medicaid Services (CMS). This program provides school districts with the ability to receive reimbursement for certain administrative services which address student health needs.  </a:t>
            </a:r>
            <a:endParaRPr/>
          </a:p>
          <a:p>
            <a:pPr marL="0" lvl="0" indent="0" algn="l" rtl="0">
              <a:lnSpc>
                <a:spcPct val="100000"/>
              </a:lnSpc>
              <a:spcBef>
                <a:spcPts val="0"/>
              </a:spcBef>
              <a:spcAft>
                <a:spcPts val="0"/>
              </a:spcAft>
              <a:buClr>
                <a:schemeClr val="dk1"/>
              </a:buClr>
              <a:buSzPts val="1100"/>
              <a:buFont typeface="Arial"/>
              <a:buNone/>
            </a:pPr>
            <a:endParaRPr sz="11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100">
                <a:solidFill>
                  <a:schemeClr val="dk1"/>
                </a:solidFill>
              </a:rPr>
              <a:t>The revenue generated by the ARMAC program may be used to facilitate, improve and expand the level and quality of health and medical services provided to all students within the district.  </a:t>
            </a:r>
            <a:endParaRPr/>
          </a:p>
          <a:p>
            <a:pPr marL="0" lvl="0" indent="0" algn="l" rtl="0">
              <a:lnSpc>
                <a:spcPct val="100000"/>
              </a:lnSpc>
              <a:spcBef>
                <a:spcPts val="0"/>
              </a:spcBef>
              <a:spcAft>
                <a:spcPts val="0"/>
              </a:spcAft>
              <a:buClr>
                <a:schemeClr val="dk1"/>
              </a:buClr>
              <a:buSzPts val="1100"/>
              <a:buFont typeface="Arial"/>
              <a:buNone/>
            </a:pPr>
            <a:endParaRPr sz="11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100">
                <a:solidFill>
                  <a:schemeClr val="dk1"/>
                </a:solidFill>
              </a:rPr>
              <a:t>When districts are trying to decide what to spend ARMAC funds on, I always refer them to this statement.  Does the expenditure facilitate, improve or expand the health and medical services to all students?</a:t>
            </a:r>
            <a:endParaRPr/>
          </a:p>
          <a:p>
            <a:pPr marL="0" lvl="0" indent="0" algn="l" rtl="0">
              <a:lnSpc>
                <a:spcPct val="100000"/>
              </a:lnSpc>
              <a:spcBef>
                <a:spcPts val="0"/>
              </a:spcBef>
              <a:spcAft>
                <a:spcPts val="0"/>
              </a:spcAft>
              <a:buSzPts val="1100"/>
              <a:buNone/>
            </a:pPr>
            <a:endParaRPr/>
          </a:p>
        </p:txBody>
      </p:sp>
      <p:sp>
        <p:nvSpPr>
          <p:cNvPr id="549" name="Google Shape;549;g3f2538bee72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f268e6626a_1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3" name="Google Shape;293;g3f268e6626a_1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a:solidFill>
                  <a:schemeClr val="dk1"/>
                </a:solidFill>
              </a:rPr>
              <a:t> </a:t>
            </a:r>
            <a:r>
              <a:rPr lang="en" b="1">
                <a:solidFill>
                  <a:schemeClr val="dk1"/>
                </a:solidFill>
              </a:rPr>
              <a:t>When we look across YRBS, Profiles, and school health data, we start to see consistent patterns - mental health, chronic conditions, and behavioral risks. These are separate issues - they are interconnected barriers to learning that require a coordinated response.”</a:t>
            </a:r>
            <a:r>
              <a:rPr lang="en">
                <a:solidFill>
                  <a:schemeClr val="dk1"/>
                </a:solidFill>
              </a:rPr>
              <a:t>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3ee8ab3a7db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5" name="Google Shape;565;g3ee8ab3a7db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WOW MOMENT: </a:t>
            </a:r>
            <a:r>
              <a:rPr lang="en" sz="1200" b="1"/>
              <a:t>You don’t have to wait for state-level reports - this data is available to you right now. The real power is when districts use their own data to make targeted decisions that directly impact their students. </a:t>
            </a:r>
            <a:r>
              <a:rPr lang="en" sz="1200"/>
              <a:t>Scan the QR Code to access School Health Services page on DESE. </a:t>
            </a:r>
            <a:endParaRPr sz="1200" b="1"/>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a:extLst>
            <a:ext uri="{FF2B5EF4-FFF2-40B4-BE49-F238E27FC236}">
              <a16:creationId xmlns:a16="http://schemas.microsoft.com/office/drawing/2014/main" id="{B5C49960-9773-525F-E3C7-4CD984C89B5E}"/>
            </a:ext>
          </a:extLst>
        </p:cNvPr>
        <p:cNvGrpSpPr/>
        <p:nvPr/>
      </p:nvGrpSpPr>
      <p:grpSpPr>
        <a:xfrm>
          <a:off x="0" y="0"/>
          <a:ext cx="0" cy="0"/>
          <a:chOff x="0" y="0"/>
          <a:chExt cx="0" cy="0"/>
        </a:xfrm>
      </p:grpSpPr>
      <p:sp>
        <p:nvSpPr>
          <p:cNvPr id="564" name="Google Shape;564;g3ee8ab3a7db_0_22:notes">
            <a:extLst>
              <a:ext uri="{FF2B5EF4-FFF2-40B4-BE49-F238E27FC236}">
                <a16:creationId xmlns:a16="http://schemas.microsoft.com/office/drawing/2014/main" id="{239CD853-6B91-46F9-6C32-EB9606E6F8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5" name="Google Shape;565;g3ee8ab3a7db_0_22:notes">
            <a:extLst>
              <a:ext uri="{FF2B5EF4-FFF2-40B4-BE49-F238E27FC236}">
                <a16:creationId xmlns:a16="http://schemas.microsoft.com/office/drawing/2014/main" id="{0BF21AF3-C292-9EF8-F9F4-1A392F9F7AB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WOW MOMENT: </a:t>
            </a:r>
            <a:r>
              <a:rPr lang="en" sz="1200" b="1"/>
              <a:t>You don’t have to wait for state-level reports - this data is available to you right now. The real power is when districts use their own data to make targeted decisions that directly impact their students. </a:t>
            </a:r>
            <a:r>
              <a:rPr lang="en" sz="1200"/>
              <a:t>Scan the QR Code to access School Health Services page on DESE. </a:t>
            </a:r>
            <a:endParaRPr sz="1200" b="1"/>
          </a:p>
        </p:txBody>
      </p:sp>
    </p:spTree>
    <p:extLst>
      <p:ext uri="{BB962C8B-B14F-4D97-AF65-F5344CB8AC3E}">
        <p14:creationId xmlns:p14="http://schemas.microsoft.com/office/powerpoint/2010/main" val="8495336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ecb92858a4_2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4" name="Google Shape;574;g3ecb92858a4_2_3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Links to School Health Services on DESE</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f258a22d2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0" name="Google Shape;580;g3f258a22d29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APA formatted resources for data provided.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f268e6626a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6" name="Google Shape;586;g3f268e6626a_1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YRBS/Profiles: Explain this data is through CDC Surveillance Grant and reflects data on a state-level/allowing capability to compare data on a national-level, as well.</a:t>
            </a:r>
            <a:endParaRPr/>
          </a:p>
          <a:p>
            <a:pPr marL="0" lvl="0" indent="0" algn="l" rtl="0">
              <a:lnSpc>
                <a:spcPct val="100000"/>
              </a:lnSpc>
              <a:spcBef>
                <a:spcPts val="0"/>
              </a:spcBef>
              <a:spcAft>
                <a:spcPts val="0"/>
              </a:spcAft>
              <a:buSzPts val="1100"/>
              <a:buNone/>
            </a:pPr>
            <a:r>
              <a:rPr lang="en"/>
              <a:t>School Health Survey: shows audience what their local schools are exhibiting. </a:t>
            </a:r>
            <a:endParaRPr/>
          </a:p>
          <a:p>
            <a:pPr marL="0" lvl="0" indent="0" algn="l" rtl="0">
              <a:lnSpc>
                <a:spcPct val="100000"/>
              </a:lnSpc>
              <a:spcBef>
                <a:spcPts val="0"/>
              </a:spcBef>
              <a:spcAft>
                <a:spcPts val="0"/>
              </a:spcAft>
              <a:buSzPts val="1100"/>
              <a:buNone/>
            </a:pPr>
            <a:r>
              <a:rPr lang="en"/>
              <a:t>MITS: Ties in the financial piece, how much we are spending towards these supports, how much is available, etc.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f227345907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0" name="Google Shape;300;g3f227345907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a:solidFill>
                  <a:schemeClr val="dk1"/>
                </a:solidFill>
              </a:rPr>
              <a:t>Across key student health indicators, Arkansas consistently ranks </a:t>
            </a:r>
            <a:r>
              <a:rPr lang="en" b="1">
                <a:solidFill>
                  <a:schemeClr val="dk1"/>
                </a:solidFill>
              </a:rPr>
              <a:t>below the national average</a:t>
            </a: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sz="1050">
                <a:solidFill>
                  <a:schemeClr val="dk1"/>
                </a:solidFill>
              </a:rPr>
              <a:t>These rankings aren’t about comparison for the sake of comparison—they help us understand the level of need. When Arkansas ranks near the bottom nationally, it means our schools are carrying a heavier burden—and our systems have to be stronger and more coordinated in response.</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f227345907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7" name="Google Shape;307;g3f227345907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Transition slide into YRBS. Briefly explain how YRBS works. Focus area (7th-12th grades), health disparities on a state-level with capability to compare where Arkansas lies with national-level of YRBS. YRBS is taken during odd-numbered years.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f227345907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g3f227345907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ecb92858a4_2_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1" name="Google Shape;321;g3ecb92858a4_2_3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Arkansas has risen in this factor.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f227345907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g3f227345907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ubtitle, Body" type="tx">
  <p:cSld name="TITLE_AND_BODY">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6" name="Google Shape;56;p14"/>
          <p:cNvSpPr txBox="1">
            <a:spLocks noGrp="1"/>
          </p:cNvSpPr>
          <p:nvPr>
            <p:ph type="title"/>
          </p:nvPr>
        </p:nvSpPr>
        <p:spPr>
          <a:xfrm>
            <a:off x="402300" y="1866150"/>
            <a:ext cx="8229600" cy="685800"/>
          </a:xfrm>
          <a:prstGeom prst="rect">
            <a:avLst/>
          </a:prstGeom>
          <a:noFill/>
          <a:ln>
            <a:noFill/>
          </a:ln>
        </p:spPr>
        <p:txBody>
          <a:bodyPr spcFirstLastPara="1" wrap="square" lIns="137150" tIns="68575" rIns="137150" bIns="68575" anchor="ctr" anchorCtr="0">
            <a:noAutofit/>
          </a:bodyPr>
          <a:lstStyle>
            <a:lvl1pPr lvl="0" algn="ctr">
              <a:lnSpc>
                <a:spcPct val="100000"/>
              </a:lnSpc>
              <a:spcBef>
                <a:spcPts val="0"/>
              </a:spcBef>
              <a:spcAft>
                <a:spcPts val="0"/>
              </a:spcAft>
              <a:buClr>
                <a:schemeClr val="dk2"/>
              </a:buClr>
              <a:buSzPts val="2500"/>
              <a:buNone/>
              <a:defRPr sz="3500" b="1">
                <a:solidFill>
                  <a:schemeClr val="accent6"/>
                </a:solidFill>
              </a:defRPr>
            </a:lvl1pPr>
            <a:lvl2pPr lvl="1" algn="ctr">
              <a:lnSpc>
                <a:spcPct val="100000"/>
              </a:lnSpc>
              <a:spcBef>
                <a:spcPts val="0"/>
              </a:spcBef>
              <a:spcAft>
                <a:spcPts val="0"/>
              </a:spcAft>
              <a:buSzPts val="2100"/>
              <a:buNone/>
              <a:defRPr/>
            </a:lvl2pPr>
            <a:lvl3pPr lvl="2" algn="ctr">
              <a:lnSpc>
                <a:spcPct val="100000"/>
              </a:lnSpc>
              <a:spcBef>
                <a:spcPts val="0"/>
              </a:spcBef>
              <a:spcAft>
                <a:spcPts val="0"/>
              </a:spcAft>
              <a:buSzPts val="2100"/>
              <a:buNone/>
              <a:defRPr/>
            </a:lvl3pPr>
            <a:lvl4pPr lvl="3" algn="ctr">
              <a:lnSpc>
                <a:spcPct val="100000"/>
              </a:lnSpc>
              <a:spcBef>
                <a:spcPts val="0"/>
              </a:spcBef>
              <a:spcAft>
                <a:spcPts val="0"/>
              </a:spcAft>
              <a:buSzPts val="2100"/>
              <a:buNone/>
              <a:defRPr/>
            </a:lvl4pPr>
            <a:lvl5pPr lvl="4" algn="ctr">
              <a:lnSpc>
                <a:spcPct val="100000"/>
              </a:lnSpc>
              <a:spcBef>
                <a:spcPts val="0"/>
              </a:spcBef>
              <a:spcAft>
                <a:spcPts val="0"/>
              </a:spcAft>
              <a:buSzPts val="2100"/>
              <a:buNone/>
              <a:defRPr/>
            </a:lvl5pPr>
            <a:lvl6pPr lvl="5" algn="ctr">
              <a:lnSpc>
                <a:spcPct val="100000"/>
              </a:lnSpc>
              <a:spcBef>
                <a:spcPts val="0"/>
              </a:spcBef>
              <a:spcAft>
                <a:spcPts val="0"/>
              </a:spcAft>
              <a:buSzPts val="2100"/>
              <a:buNone/>
              <a:defRPr/>
            </a:lvl6pPr>
            <a:lvl7pPr lvl="6" algn="ctr">
              <a:lnSpc>
                <a:spcPct val="100000"/>
              </a:lnSpc>
              <a:spcBef>
                <a:spcPts val="0"/>
              </a:spcBef>
              <a:spcAft>
                <a:spcPts val="0"/>
              </a:spcAft>
              <a:buSzPts val="2100"/>
              <a:buNone/>
              <a:defRPr/>
            </a:lvl7pPr>
            <a:lvl8pPr lvl="7" algn="ctr">
              <a:lnSpc>
                <a:spcPct val="100000"/>
              </a:lnSpc>
              <a:spcBef>
                <a:spcPts val="0"/>
              </a:spcBef>
              <a:spcAft>
                <a:spcPts val="0"/>
              </a:spcAft>
              <a:buSzPts val="2100"/>
              <a:buNone/>
              <a:defRPr/>
            </a:lvl8pPr>
            <a:lvl9pPr lvl="8" algn="ctr">
              <a:lnSpc>
                <a:spcPct val="100000"/>
              </a:lnSpc>
              <a:spcBef>
                <a:spcPts val="0"/>
              </a:spcBef>
              <a:spcAft>
                <a:spcPts val="0"/>
              </a:spcAft>
              <a:buSzPts val="2100"/>
              <a:buNone/>
              <a:defRPr/>
            </a:lvl9pPr>
          </a:lstStyle>
          <a:p>
            <a:endParaRPr/>
          </a:p>
        </p:txBody>
      </p:sp>
      <p:sp>
        <p:nvSpPr>
          <p:cNvPr id="57" name="Google Shape;57;p14"/>
          <p:cNvSpPr txBox="1">
            <a:spLocks noGrp="1"/>
          </p:cNvSpPr>
          <p:nvPr>
            <p:ph type="subTitle" idx="1"/>
          </p:nvPr>
        </p:nvSpPr>
        <p:spPr>
          <a:xfrm>
            <a:off x="402300" y="2551950"/>
            <a:ext cx="8229600" cy="4572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500"/>
              <a:buNone/>
              <a:defRPr sz="2000"/>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pic>
        <p:nvPicPr>
          <p:cNvPr id="58" name="Google Shape;58;p14"/>
          <p:cNvPicPr preferRelativeResize="0"/>
          <p:nvPr/>
        </p:nvPicPr>
        <p:blipFill rotWithShape="1">
          <a:blip r:embed="rId3">
            <a:alphaModFix/>
          </a:blip>
          <a:srcRect/>
          <a:stretch/>
        </p:blipFill>
        <p:spPr>
          <a:xfrm>
            <a:off x="3997139" y="4154238"/>
            <a:ext cx="1149724" cy="908006"/>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ubtitle, Body 2">
  <p:cSld name="Main Title, Subtitle, Body">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6"/>
          <p:cNvSpPr txBox="1">
            <a:spLocks noGrp="1"/>
          </p:cNvSpPr>
          <p:nvPr>
            <p:ph type="body" idx="1"/>
          </p:nvPr>
        </p:nvSpPr>
        <p:spPr>
          <a:xfrm>
            <a:off x="311700" y="1219200"/>
            <a:ext cx="8527500" cy="38100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sp>
        <p:nvSpPr>
          <p:cNvPr id="66" name="Google Shape;66;p16"/>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7" name="Google Shape;67;p16"/>
          <p:cNvSpPr/>
          <p:nvPr/>
        </p:nvSpPr>
        <p:spPr>
          <a:xfrm>
            <a:off x="0" y="137220"/>
            <a:ext cx="9144000" cy="54864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68" name="Google Shape;68;p16"/>
          <p:cNvSpPr/>
          <p:nvPr/>
        </p:nvSpPr>
        <p:spPr>
          <a:xfrm>
            <a:off x="0" y="758297"/>
            <a:ext cx="9144000" cy="36576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pic>
        <p:nvPicPr>
          <p:cNvPr id="69" name="Google Shape;69;p16"/>
          <p:cNvPicPr preferRelativeResize="0"/>
          <p:nvPr/>
        </p:nvPicPr>
        <p:blipFill rotWithShape="1">
          <a:blip r:embed="rId3">
            <a:alphaModFix/>
          </a:blip>
          <a:srcRect/>
          <a:stretch/>
        </p:blipFill>
        <p:spPr>
          <a:xfrm>
            <a:off x="8100035" y="303124"/>
            <a:ext cx="921123" cy="727466"/>
          </a:xfrm>
          <a:prstGeom prst="rect">
            <a:avLst/>
          </a:prstGeom>
          <a:noFill/>
          <a:ln>
            <a:noFill/>
          </a:ln>
        </p:spPr>
      </p:pic>
      <p:sp>
        <p:nvSpPr>
          <p:cNvPr id="70" name="Google Shape;70;p16"/>
          <p:cNvSpPr txBox="1">
            <a:spLocks noGrp="1"/>
          </p:cNvSpPr>
          <p:nvPr>
            <p:ph type="subTitle" idx="2"/>
          </p:nvPr>
        </p:nvSpPr>
        <p:spPr>
          <a:xfrm>
            <a:off x="0" y="754800"/>
            <a:ext cx="8832300" cy="365760"/>
          </a:xfrm>
          <a:prstGeom prst="rect">
            <a:avLst/>
          </a:prstGeom>
          <a:noFill/>
          <a:ln>
            <a:noFill/>
          </a:ln>
        </p:spPr>
        <p:txBody>
          <a:bodyPr spcFirstLastPara="1" wrap="square" lIns="137150" tIns="137150" rIns="137150" bIns="137150" anchor="ctr" anchorCtr="0">
            <a:noAutofit/>
          </a:bodyPr>
          <a:lstStyle>
            <a:lvl1pPr lvl="0" algn="l">
              <a:lnSpc>
                <a:spcPct val="100000"/>
              </a:lnSpc>
              <a:spcBef>
                <a:spcPts val="0"/>
              </a:spcBef>
              <a:spcAft>
                <a:spcPts val="0"/>
              </a:spcAft>
              <a:buSzPts val="1500"/>
              <a:buNone/>
              <a:defRPr sz="2000">
                <a:solidFill>
                  <a:schemeClr val="dk2"/>
                </a:solidFill>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sp>
        <p:nvSpPr>
          <p:cNvPr id="71" name="Google Shape;71;p16"/>
          <p:cNvSpPr txBox="1">
            <a:spLocks noGrp="1"/>
          </p:cNvSpPr>
          <p:nvPr>
            <p:ph type="title"/>
          </p:nvPr>
        </p:nvSpPr>
        <p:spPr>
          <a:xfrm>
            <a:off x="0" y="137160"/>
            <a:ext cx="88323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ubtitle, Body 1">
  <p:cSld name="Main Title, Subtitle, Columns">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17"/>
          <p:cNvSpPr txBox="1">
            <a:spLocks noGrp="1"/>
          </p:cNvSpPr>
          <p:nvPr>
            <p:ph type="body" idx="1"/>
          </p:nvPr>
        </p:nvSpPr>
        <p:spPr>
          <a:xfrm>
            <a:off x="311700" y="1219200"/>
            <a:ext cx="4260300" cy="38100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sp>
        <p:nvSpPr>
          <p:cNvPr id="74" name="Google Shape;74;p17"/>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75" name="Google Shape;75;p17"/>
          <p:cNvSpPr txBox="1">
            <a:spLocks noGrp="1"/>
          </p:cNvSpPr>
          <p:nvPr>
            <p:ph type="body" idx="2"/>
          </p:nvPr>
        </p:nvSpPr>
        <p:spPr>
          <a:xfrm>
            <a:off x="4572000" y="1219200"/>
            <a:ext cx="4260300" cy="38100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sp>
        <p:nvSpPr>
          <p:cNvPr id="76" name="Google Shape;76;p17"/>
          <p:cNvSpPr/>
          <p:nvPr/>
        </p:nvSpPr>
        <p:spPr>
          <a:xfrm>
            <a:off x="0" y="137220"/>
            <a:ext cx="9144000" cy="54864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77" name="Google Shape;77;p17"/>
          <p:cNvSpPr/>
          <p:nvPr/>
        </p:nvSpPr>
        <p:spPr>
          <a:xfrm>
            <a:off x="0" y="758297"/>
            <a:ext cx="9144000" cy="36576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78" name="Google Shape;78;p17"/>
          <p:cNvSpPr txBox="1">
            <a:spLocks noGrp="1"/>
          </p:cNvSpPr>
          <p:nvPr>
            <p:ph type="subTitle" idx="3"/>
          </p:nvPr>
        </p:nvSpPr>
        <p:spPr>
          <a:xfrm>
            <a:off x="0" y="754800"/>
            <a:ext cx="8832300" cy="365760"/>
          </a:xfrm>
          <a:prstGeom prst="rect">
            <a:avLst/>
          </a:prstGeom>
          <a:noFill/>
          <a:ln>
            <a:noFill/>
          </a:ln>
        </p:spPr>
        <p:txBody>
          <a:bodyPr spcFirstLastPara="1" wrap="square" lIns="137150" tIns="137150" rIns="137150" bIns="137150" anchor="ctr" anchorCtr="0">
            <a:noAutofit/>
          </a:bodyPr>
          <a:lstStyle>
            <a:lvl1pPr lvl="0" algn="l">
              <a:lnSpc>
                <a:spcPct val="100000"/>
              </a:lnSpc>
              <a:spcBef>
                <a:spcPts val="0"/>
              </a:spcBef>
              <a:spcAft>
                <a:spcPts val="0"/>
              </a:spcAft>
              <a:buSzPts val="1500"/>
              <a:buNone/>
              <a:defRPr sz="2000">
                <a:solidFill>
                  <a:schemeClr val="dk2"/>
                </a:solidFill>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sp>
        <p:nvSpPr>
          <p:cNvPr id="79" name="Google Shape;79;p17"/>
          <p:cNvSpPr txBox="1">
            <a:spLocks noGrp="1"/>
          </p:cNvSpPr>
          <p:nvPr>
            <p:ph type="title"/>
          </p:nvPr>
        </p:nvSpPr>
        <p:spPr>
          <a:xfrm>
            <a:off x="0" y="137160"/>
            <a:ext cx="88323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80" name="Google Shape;80;p17"/>
          <p:cNvPicPr preferRelativeResize="0"/>
          <p:nvPr/>
        </p:nvPicPr>
        <p:blipFill rotWithShape="1">
          <a:blip r:embed="rId3">
            <a:alphaModFix/>
          </a:blip>
          <a:srcRect/>
          <a:stretch/>
        </p:blipFill>
        <p:spPr>
          <a:xfrm>
            <a:off x="8100035" y="303124"/>
            <a:ext cx="921123" cy="727466"/>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ubtitle, Body 2">
  <p:cSld name="Blue Title, Body">
    <p:spTree>
      <p:nvGrpSpPr>
        <p:cNvPr id="1" name="Shape 81"/>
        <p:cNvGrpSpPr/>
        <p:nvPr/>
      </p:nvGrpSpPr>
      <p:grpSpPr>
        <a:xfrm>
          <a:off x="0" y="0"/>
          <a:ext cx="0" cy="0"/>
          <a:chOff x="0" y="0"/>
          <a:chExt cx="0" cy="0"/>
        </a:xfrm>
      </p:grpSpPr>
      <p:sp>
        <p:nvSpPr>
          <p:cNvPr id="82" name="Google Shape;82;p18"/>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83" name="Google Shape;83;p18"/>
          <p:cNvSpPr/>
          <p:nvPr/>
        </p:nvSpPr>
        <p:spPr>
          <a:xfrm>
            <a:off x="0" y="137220"/>
            <a:ext cx="9144000" cy="54864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b="0" i="0" u="none" strike="noStrike" cap="none">
              <a:solidFill>
                <a:schemeClr val="accent5"/>
              </a:solidFill>
              <a:latin typeface="Arial"/>
              <a:ea typeface="Arial"/>
              <a:cs typeface="Arial"/>
              <a:sym typeface="Arial"/>
            </a:endParaRPr>
          </a:p>
        </p:txBody>
      </p:sp>
      <p:pic>
        <p:nvPicPr>
          <p:cNvPr id="84" name="Google Shape;84;p18"/>
          <p:cNvPicPr preferRelativeResize="0"/>
          <p:nvPr/>
        </p:nvPicPr>
        <p:blipFill rotWithShape="1">
          <a:blip r:embed="rId2">
            <a:alphaModFix/>
          </a:blip>
          <a:srcRect/>
          <a:stretch/>
        </p:blipFill>
        <p:spPr>
          <a:xfrm>
            <a:off x="8100035" y="47776"/>
            <a:ext cx="921123" cy="727466"/>
          </a:xfrm>
          <a:prstGeom prst="rect">
            <a:avLst/>
          </a:prstGeom>
          <a:noFill/>
          <a:ln>
            <a:noFill/>
          </a:ln>
        </p:spPr>
      </p:pic>
      <p:sp>
        <p:nvSpPr>
          <p:cNvPr id="85" name="Google Shape;85;p18"/>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6" name="Google Shape;86;p18"/>
          <p:cNvSpPr txBox="1">
            <a:spLocks noGrp="1"/>
          </p:cNvSpPr>
          <p:nvPr>
            <p:ph type="body" idx="1"/>
          </p:nvPr>
        </p:nvSpPr>
        <p:spPr>
          <a:xfrm>
            <a:off x="311700" y="822960"/>
            <a:ext cx="8527500" cy="4206241"/>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ubtitle, Body 2">
  <p:cSld name="Green Title, Body">
    <p:spTree>
      <p:nvGrpSpPr>
        <p:cNvPr id="1" name="Shape 87"/>
        <p:cNvGrpSpPr/>
        <p:nvPr/>
      </p:nvGrpSpPr>
      <p:grpSpPr>
        <a:xfrm>
          <a:off x="0" y="0"/>
          <a:ext cx="0" cy="0"/>
          <a:chOff x="0" y="0"/>
          <a:chExt cx="0" cy="0"/>
        </a:xfrm>
      </p:grpSpPr>
      <p:sp>
        <p:nvSpPr>
          <p:cNvPr id="88" name="Google Shape;88;p1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89" name="Google Shape;89;p19"/>
          <p:cNvSpPr/>
          <p:nvPr/>
        </p:nvSpPr>
        <p:spPr>
          <a:xfrm>
            <a:off x="0" y="137220"/>
            <a:ext cx="9144000" cy="54864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90" name="Google Shape;90;p19"/>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accent6"/>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 name="Google Shape;91;p19"/>
          <p:cNvSpPr txBox="1">
            <a:spLocks noGrp="1"/>
          </p:cNvSpPr>
          <p:nvPr>
            <p:ph type="body" idx="1"/>
          </p:nvPr>
        </p:nvSpPr>
        <p:spPr>
          <a:xfrm>
            <a:off x="311700" y="822960"/>
            <a:ext cx="8527500" cy="4206241"/>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pic>
        <p:nvPicPr>
          <p:cNvPr id="92" name="Google Shape;92;p19"/>
          <p:cNvPicPr preferRelativeResize="0"/>
          <p:nvPr/>
        </p:nvPicPr>
        <p:blipFill rotWithShape="1">
          <a:blip r:embed="rId2">
            <a:alphaModFix/>
          </a:blip>
          <a:srcRect/>
          <a:stretch/>
        </p:blipFill>
        <p:spPr>
          <a:xfrm>
            <a:off x="8100035" y="47776"/>
            <a:ext cx="921123" cy="72746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ubtitle, Body 2">
  <p:cSld name="Yellow Title, Body">
    <p:spTree>
      <p:nvGrpSpPr>
        <p:cNvPr id="1" name="Shape 93"/>
        <p:cNvGrpSpPr/>
        <p:nvPr/>
      </p:nvGrpSpPr>
      <p:grpSpPr>
        <a:xfrm>
          <a:off x="0" y="0"/>
          <a:ext cx="0" cy="0"/>
          <a:chOff x="0" y="0"/>
          <a:chExt cx="0" cy="0"/>
        </a:xfrm>
      </p:grpSpPr>
      <p:sp>
        <p:nvSpPr>
          <p:cNvPr id="94" name="Google Shape;94;p2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95" name="Google Shape;95;p20"/>
          <p:cNvSpPr/>
          <p:nvPr/>
        </p:nvSpPr>
        <p:spPr>
          <a:xfrm>
            <a:off x="0" y="137220"/>
            <a:ext cx="9144000" cy="54864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96" name="Google Shape;96;p20"/>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20"/>
          <p:cNvSpPr txBox="1">
            <a:spLocks noGrp="1"/>
          </p:cNvSpPr>
          <p:nvPr>
            <p:ph type="body" idx="1"/>
          </p:nvPr>
        </p:nvSpPr>
        <p:spPr>
          <a:xfrm>
            <a:off x="311700" y="822960"/>
            <a:ext cx="8527500" cy="4206241"/>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pic>
        <p:nvPicPr>
          <p:cNvPr id="98" name="Google Shape;98;p20"/>
          <p:cNvPicPr preferRelativeResize="0"/>
          <p:nvPr/>
        </p:nvPicPr>
        <p:blipFill rotWithShape="1">
          <a:blip r:embed="rId2">
            <a:alphaModFix/>
          </a:blip>
          <a:srcRect/>
          <a:stretch/>
        </p:blipFill>
        <p:spPr>
          <a:xfrm>
            <a:off x="8100035" y="47776"/>
            <a:ext cx="921123" cy="72746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ubtitle, Body 2">
  <p:cSld name="Gray Title, Body">
    <p:spTree>
      <p:nvGrpSpPr>
        <p:cNvPr id="1" name="Shape 99"/>
        <p:cNvGrpSpPr/>
        <p:nvPr/>
      </p:nvGrpSpPr>
      <p:grpSpPr>
        <a:xfrm>
          <a:off x="0" y="0"/>
          <a:ext cx="0" cy="0"/>
          <a:chOff x="0" y="0"/>
          <a:chExt cx="0" cy="0"/>
        </a:xfrm>
      </p:grpSpPr>
      <p:sp>
        <p:nvSpPr>
          <p:cNvPr id="100" name="Google Shape;100;p2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01" name="Google Shape;101;p21"/>
          <p:cNvSpPr/>
          <p:nvPr/>
        </p:nvSpPr>
        <p:spPr>
          <a:xfrm>
            <a:off x="0" y="137220"/>
            <a:ext cx="9144000" cy="54864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102" name="Google Shape;102;p21"/>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l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3" name="Google Shape;103;p21"/>
          <p:cNvSpPr txBox="1">
            <a:spLocks noGrp="1"/>
          </p:cNvSpPr>
          <p:nvPr>
            <p:ph type="body" idx="1"/>
          </p:nvPr>
        </p:nvSpPr>
        <p:spPr>
          <a:xfrm>
            <a:off x="311700" y="822960"/>
            <a:ext cx="8527500" cy="4206241"/>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pic>
        <p:nvPicPr>
          <p:cNvPr id="104" name="Google Shape;104;p21"/>
          <p:cNvPicPr preferRelativeResize="0"/>
          <p:nvPr/>
        </p:nvPicPr>
        <p:blipFill rotWithShape="1">
          <a:blip r:embed="rId2">
            <a:alphaModFix/>
          </a:blip>
          <a:srcRect/>
          <a:stretch/>
        </p:blipFill>
        <p:spPr>
          <a:xfrm>
            <a:off x="8100035" y="47649"/>
            <a:ext cx="921123" cy="727722"/>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5"/>
        <p:cNvGrpSpPr/>
        <p:nvPr/>
      </p:nvGrpSpPr>
      <p:grpSpPr>
        <a:xfrm>
          <a:off x="0" y="0"/>
          <a:ext cx="0" cy="0"/>
          <a:chOff x="0" y="0"/>
          <a:chExt cx="0" cy="0"/>
        </a:xfrm>
      </p:grpSpPr>
      <p:sp>
        <p:nvSpPr>
          <p:cNvPr id="106" name="Google Shape;106;p22"/>
          <p:cNvSpPr txBox="1">
            <a:spLocks noGrp="1"/>
          </p:cNvSpPr>
          <p:nvPr>
            <p:ph type="ctrTitle"/>
          </p:nvPr>
        </p:nvSpPr>
        <p:spPr>
          <a:xfrm>
            <a:off x="0" y="731520"/>
            <a:ext cx="9144000" cy="2286000"/>
          </a:xfrm>
          <a:prstGeom prst="rect">
            <a:avLst/>
          </a:prstGeom>
          <a:solidFill>
            <a:schemeClr val="dk1"/>
          </a:solid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1"/>
              </a:buClr>
              <a:buSzPts val="3800"/>
              <a:buNone/>
              <a:defRPr sz="5000">
                <a:solidFill>
                  <a:schemeClr val="lt2"/>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
        <p:nvSpPr>
          <p:cNvPr id="107" name="Google Shape;107;p22"/>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08" name="Google Shape;108;p2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09" name="Google Shape;109;p22"/>
          <p:cNvPicPr preferRelativeResize="0"/>
          <p:nvPr/>
        </p:nvPicPr>
        <p:blipFill rotWithShape="1">
          <a:blip r:embed="rId2">
            <a:alphaModFix/>
          </a:blip>
          <a:srcRect/>
          <a:stretch/>
        </p:blipFill>
        <p:spPr>
          <a:xfrm>
            <a:off x="4116956" y="4337939"/>
            <a:ext cx="910088" cy="71875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1">
  <p:cSld name="Green Section Title, Subtitle">
    <p:spTree>
      <p:nvGrpSpPr>
        <p:cNvPr id="1" name="Shape 110"/>
        <p:cNvGrpSpPr/>
        <p:nvPr/>
      </p:nvGrpSpPr>
      <p:grpSpPr>
        <a:xfrm>
          <a:off x="0" y="0"/>
          <a:ext cx="0" cy="0"/>
          <a:chOff x="0" y="0"/>
          <a:chExt cx="0" cy="0"/>
        </a:xfrm>
      </p:grpSpPr>
      <p:sp>
        <p:nvSpPr>
          <p:cNvPr id="111" name="Google Shape;111;p23"/>
          <p:cNvSpPr txBox="1">
            <a:spLocks noGrp="1"/>
          </p:cNvSpPr>
          <p:nvPr>
            <p:ph type="ctrTitle"/>
          </p:nvPr>
        </p:nvSpPr>
        <p:spPr>
          <a:xfrm>
            <a:off x="0" y="731520"/>
            <a:ext cx="9144000" cy="2286000"/>
          </a:xfrm>
          <a:prstGeom prst="rect">
            <a:avLst/>
          </a:prstGeom>
          <a:solidFill>
            <a:schemeClr val="lt1"/>
          </a:solid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1"/>
              </a:buClr>
              <a:buSzPts val="3800"/>
              <a:buNone/>
              <a:defRPr sz="5000">
                <a:solidFill>
                  <a:schemeClr val="dk1"/>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
        <p:nvSpPr>
          <p:cNvPr id="112" name="Google Shape;112;p23"/>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13" name="Google Shape;113;p2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14" name="Google Shape;114;p23"/>
          <p:cNvPicPr preferRelativeResize="0"/>
          <p:nvPr/>
        </p:nvPicPr>
        <p:blipFill rotWithShape="1">
          <a:blip r:embed="rId2">
            <a:alphaModFix/>
          </a:blip>
          <a:srcRect/>
          <a:stretch/>
        </p:blipFill>
        <p:spPr>
          <a:xfrm>
            <a:off x="4116956" y="4337939"/>
            <a:ext cx="910088" cy="71875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1 1">
  <p:cSld name="Yellow Section Title, Subtitle">
    <p:spTree>
      <p:nvGrpSpPr>
        <p:cNvPr id="1" name="Shape 115"/>
        <p:cNvGrpSpPr/>
        <p:nvPr/>
      </p:nvGrpSpPr>
      <p:grpSpPr>
        <a:xfrm>
          <a:off x="0" y="0"/>
          <a:ext cx="0" cy="0"/>
          <a:chOff x="0" y="0"/>
          <a:chExt cx="0" cy="0"/>
        </a:xfrm>
      </p:grpSpPr>
      <p:sp>
        <p:nvSpPr>
          <p:cNvPr id="116" name="Google Shape;116;p24"/>
          <p:cNvSpPr txBox="1">
            <a:spLocks noGrp="1"/>
          </p:cNvSpPr>
          <p:nvPr>
            <p:ph type="ctrTitle"/>
          </p:nvPr>
        </p:nvSpPr>
        <p:spPr>
          <a:xfrm>
            <a:off x="0" y="731520"/>
            <a:ext cx="9144000" cy="2286000"/>
          </a:xfrm>
          <a:prstGeom prst="rect">
            <a:avLst/>
          </a:prstGeom>
          <a:solidFill>
            <a:schemeClr val="lt2"/>
          </a:solid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1"/>
              </a:buClr>
              <a:buSzPts val="3800"/>
              <a:buNone/>
              <a:defRPr sz="5000">
                <a:solidFill>
                  <a:schemeClr val="dk2"/>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
        <p:nvSpPr>
          <p:cNvPr id="117" name="Google Shape;117;p24"/>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18" name="Google Shape;118;p2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19" name="Google Shape;119;p24"/>
          <p:cNvPicPr preferRelativeResize="0"/>
          <p:nvPr/>
        </p:nvPicPr>
        <p:blipFill rotWithShape="1">
          <a:blip r:embed="rId2">
            <a:alphaModFix/>
          </a:blip>
          <a:srcRect/>
          <a:stretch/>
        </p:blipFill>
        <p:spPr>
          <a:xfrm>
            <a:off x="4116956" y="4337939"/>
            <a:ext cx="910088" cy="718751"/>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1 1">
  <p:cSld name="Gray Section Title, Subtitle">
    <p:spTree>
      <p:nvGrpSpPr>
        <p:cNvPr id="1" name="Shape 120"/>
        <p:cNvGrpSpPr/>
        <p:nvPr/>
      </p:nvGrpSpPr>
      <p:grpSpPr>
        <a:xfrm>
          <a:off x="0" y="0"/>
          <a:ext cx="0" cy="0"/>
          <a:chOff x="0" y="0"/>
          <a:chExt cx="0" cy="0"/>
        </a:xfrm>
      </p:grpSpPr>
      <p:sp>
        <p:nvSpPr>
          <p:cNvPr id="121" name="Google Shape;121;p25"/>
          <p:cNvSpPr txBox="1">
            <a:spLocks noGrp="1"/>
          </p:cNvSpPr>
          <p:nvPr>
            <p:ph type="ctrTitle"/>
          </p:nvPr>
        </p:nvSpPr>
        <p:spPr>
          <a:xfrm>
            <a:off x="0" y="731520"/>
            <a:ext cx="9144000" cy="2286000"/>
          </a:xfrm>
          <a:prstGeom prst="rect">
            <a:avLst/>
          </a:prstGeom>
          <a:solidFill>
            <a:schemeClr val="dk2"/>
          </a:solid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1"/>
              </a:buClr>
              <a:buSzPts val="3800"/>
              <a:buNone/>
              <a:defRPr sz="5000">
                <a:solidFill>
                  <a:schemeClr val="lt1"/>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
        <p:nvSpPr>
          <p:cNvPr id="122" name="Google Shape;122;p25"/>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23" name="Google Shape;123;p25"/>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24" name="Google Shape;124;p25"/>
          <p:cNvPicPr preferRelativeResize="0"/>
          <p:nvPr/>
        </p:nvPicPr>
        <p:blipFill rotWithShape="1">
          <a:blip r:embed="rId2">
            <a:alphaModFix/>
          </a:blip>
          <a:srcRect/>
          <a:stretch/>
        </p:blipFill>
        <p:spPr>
          <a:xfrm>
            <a:off x="4116956" y="4337939"/>
            <a:ext cx="910088" cy="71875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title and description">
  <p:cSld name="Blue Two Column">
    <p:bg>
      <p:bgPr>
        <a:solidFill>
          <a:schemeClr val="accent5"/>
        </a:solidFill>
        <a:effectLst/>
      </p:bgPr>
    </p:bg>
    <p:spTree>
      <p:nvGrpSpPr>
        <p:cNvPr id="1" name="Shape 125"/>
        <p:cNvGrpSpPr/>
        <p:nvPr/>
      </p:nvGrpSpPr>
      <p:grpSpPr>
        <a:xfrm>
          <a:off x="0" y="0"/>
          <a:ext cx="0" cy="0"/>
          <a:chOff x="0" y="0"/>
          <a:chExt cx="0" cy="0"/>
        </a:xfrm>
      </p:grpSpPr>
      <p:sp>
        <p:nvSpPr>
          <p:cNvPr id="126" name="Google Shape;126;p26"/>
          <p:cNvSpPr/>
          <p:nvPr/>
        </p:nvSpPr>
        <p:spPr>
          <a:xfrm>
            <a:off x="4572000" y="-1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27" name="Google Shape;127;p26"/>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dk2"/>
              </a:buClr>
              <a:buSzPts val="3200"/>
              <a:buNone/>
              <a:defRPr sz="4200">
                <a:solidFill>
                  <a:schemeClr val="dk1"/>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28" name="Google Shape;128;p26"/>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29" name="Google Shape;129;p26"/>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5"/>
              </a:buClr>
              <a:buSzPts val="1600"/>
              <a:buFont typeface="Arial"/>
              <a:buChar char="•"/>
              <a:defRPr>
                <a:solidFill>
                  <a:schemeClr val="accent5"/>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30" name="Google Shape;130;p26"/>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31" name="Google Shape;131;p26"/>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Two Blue Two Column">
    <p:bg>
      <p:bgPr>
        <a:solidFill>
          <a:schemeClr val="accent1"/>
        </a:solidFill>
        <a:effectLst/>
      </p:bgPr>
    </p:bg>
    <p:spTree>
      <p:nvGrpSpPr>
        <p:cNvPr id="1" name="Shape 132"/>
        <p:cNvGrpSpPr/>
        <p:nvPr/>
      </p:nvGrpSpPr>
      <p:grpSpPr>
        <a:xfrm>
          <a:off x="0" y="0"/>
          <a:ext cx="0" cy="0"/>
          <a:chOff x="0" y="0"/>
          <a:chExt cx="0" cy="0"/>
        </a:xfrm>
      </p:grpSpPr>
      <p:sp>
        <p:nvSpPr>
          <p:cNvPr id="133" name="Google Shape;133;p27"/>
          <p:cNvSpPr/>
          <p:nvPr/>
        </p:nvSpPr>
        <p:spPr>
          <a:xfrm>
            <a:off x="4572000" y="-1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34" name="Google Shape;134;p27"/>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dk2"/>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35" name="Google Shape;135;p27"/>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36" name="Google Shape;136;p27"/>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5"/>
              </a:buClr>
              <a:buSzPts val="1600"/>
              <a:buFont typeface="Arial"/>
              <a:buChar char="•"/>
              <a:defRPr>
                <a:solidFill>
                  <a:schemeClr val="accent5"/>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37" name="Google Shape;137;p27"/>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38" name="Google Shape;138;p27"/>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and description 1">
  <p:cSld name="Green Two Column">
    <p:spTree>
      <p:nvGrpSpPr>
        <p:cNvPr id="1" name="Shape 139"/>
        <p:cNvGrpSpPr/>
        <p:nvPr/>
      </p:nvGrpSpPr>
      <p:grpSpPr>
        <a:xfrm>
          <a:off x="0" y="0"/>
          <a:ext cx="0" cy="0"/>
          <a:chOff x="0" y="0"/>
          <a:chExt cx="0" cy="0"/>
        </a:xfrm>
      </p:grpSpPr>
      <p:sp>
        <p:nvSpPr>
          <p:cNvPr id="140" name="Google Shape;140;p28"/>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41" name="Google Shape;141;p28"/>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2"/>
              </a:buClr>
              <a:buSzPts val="3200"/>
              <a:buNone/>
              <a:defRPr sz="4200">
                <a:solidFill>
                  <a:schemeClr val="lt1"/>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42" name="Google Shape;142;p28"/>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43" name="Google Shape;143;p28"/>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6"/>
              </a:buClr>
              <a:buSzPts val="1600"/>
              <a:buFont typeface="Arial"/>
              <a:buChar char="•"/>
              <a:defRPr>
                <a:solidFill>
                  <a:schemeClr val="accent6"/>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44" name="Google Shape;144;p28"/>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45" name="Google Shape;145;p28"/>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title and description 1">
  <p:cSld name="Two Green Two Column">
    <p:bg>
      <p:bgPr>
        <a:solidFill>
          <a:schemeClr val="accent2"/>
        </a:solidFill>
        <a:effectLst/>
      </p:bgPr>
    </p:bg>
    <p:spTree>
      <p:nvGrpSpPr>
        <p:cNvPr id="1" name="Shape 146"/>
        <p:cNvGrpSpPr/>
        <p:nvPr/>
      </p:nvGrpSpPr>
      <p:grpSpPr>
        <a:xfrm>
          <a:off x="0" y="0"/>
          <a:ext cx="0" cy="0"/>
          <a:chOff x="0" y="0"/>
          <a:chExt cx="0" cy="0"/>
        </a:xfrm>
      </p:grpSpPr>
      <p:sp>
        <p:nvSpPr>
          <p:cNvPr id="147" name="Google Shape;147;p29"/>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48" name="Google Shape;148;p29"/>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2"/>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49" name="Google Shape;149;p29"/>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50" name="Google Shape;150;p29"/>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6"/>
              </a:buClr>
              <a:buSzPts val="1600"/>
              <a:buFont typeface="Arial"/>
              <a:buChar char="•"/>
              <a:defRPr>
                <a:solidFill>
                  <a:schemeClr val="accent6"/>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51" name="Google Shape;151;p2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52" name="Google Shape;152;p29"/>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title and description 1 1">
  <p:cSld name="Yellow Two Column">
    <p:spTree>
      <p:nvGrpSpPr>
        <p:cNvPr id="1" name="Shape 153"/>
        <p:cNvGrpSpPr/>
        <p:nvPr/>
      </p:nvGrpSpPr>
      <p:grpSpPr>
        <a:xfrm>
          <a:off x="0" y="0"/>
          <a:ext cx="0" cy="0"/>
          <a:chOff x="0" y="0"/>
          <a:chExt cx="0" cy="0"/>
        </a:xfrm>
      </p:grpSpPr>
      <p:sp>
        <p:nvSpPr>
          <p:cNvPr id="154" name="Google Shape;154;p3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55" name="Google Shape;155;p30"/>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lt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56" name="Google Shape;156;p30"/>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57" name="Google Shape;157;p30"/>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dk1"/>
              </a:buClr>
              <a:buSzPts val="1600"/>
              <a:buFont typeface="Arial"/>
              <a:buChar char="•"/>
              <a:defRPr>
                <a:solidFill>
                  <a:schemeClr val="dk1"/>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58" name="Google Shape;158;p3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59" name="Google Shape;159;p30"/>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1 1">
  <p:cSld name="Two Yellow Two Column">
    <p:bg>
      <p:bgPr>
        <a:solidFill>
          <a:schemeClr val="accent4"/>
        </a:solidFill>
        <a:effectLst/>
      </p:bgPr>
    </p:bg>
    <p:spTree>
      <p:nvGrpSpPr>
        <p:cNvPr id="1" name="Shape 160"/>
        <p:cNvGrpSpPr/>
        <p:nvPr/>
      </p:nvGrpSpPr>
      <p:grpSpPr>
        <a:xfrm>
          <a:off x="0" y="0"/>
          <a:ext cx="0" cy="0"/>
          <a:chOff x="0" y="0"/>
          <a:chExt cx="0" cy="0"/>
        </a:xfrm>
      </p:grpSpPr>
      <p:sp>
        <p:nvSpPr>
          <p:cNvPr id="161" name="Google Shape;161;p3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62" name="Google Shape;162;p31"/>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63" name="Google Shape;163;p31"/>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64" name="Google Shape;164;p31"/>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6"/>
              </a:buClr>
              <a:buSzPts val="1600"/>
              <a:buFont typeface="Arial"/>
              <a:buChar char="•"/>
              <a:defRPr>
                <a:solidFill>
                  <a:schemeClr val="accent6"/>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65" name="Google Shape;165;p3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66" name="Google Shape;166;p31"/>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title and description 1 1">
  <p:cSld name="Gray Two Column">
    <p:spTree>
      <p:nvGrpSpPr>
        <p:cNvPr id="1" name="Shape 167"/>
        <p:cNvGrpSpPr/>
        <p:nvPr/>
      </p:nvGrpSpPr>
      <p:grpSpPr>
        <a:xfrm>
          <a:off x="0" y="0"/>
          <a:ext cx="0" cy="0"/>
          <a:chOff x="0" y="0"/>
          <a:chExt cx="0" cy="0"/>
        </a:xfrm>
      </p:grpSpPr>
      <p:sp>
        <p:nvSpPr>
          <p:cNvPr id="168" name="Google Shape;168;p32"/>
          <p:cNvSpPr/>
          <p:nvPr/>
        </p:nvSpPr>
        <p:spPr>
          <a:xfrm>
            <a:off x="4572000" y="-1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69" name="Google Shape;169;p32"/>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70" name="Google Shape;170;p32"/>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71" name="Google Shape;171;p32"/>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5"/>
              </a:buClr>
              <a:buSzPts val="1600"/>
              <a:buFont typeface="Arial"/>
              <a:buChar char="•"/>
              <a:defRPr>
                <a:solidFill>
                  <a:schemeClr val="accent5"/>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72" name="Google Shape;172;p3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73" name="Google Shape;173;p32"/>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1 1">
  <p:cSld name="Two Gray Two Column">
    <p:bg>
      <p:bgPr>
        <a:solidFill>
          <a:schemeClr val="accent3"/>
        </a:solidFill>
        <a:effectLst/>
      </p:bgPr>
    </p:bg>
    <p:spTree>
      <p:nvGrpSpPr>
        <p:cNvPr id="1" name="Shape 174"/>
        <p:cNvGrpSpPr/>
        <p:nvPr/>
      </p:nvGrpSpPr>
      <p:grpSpPr>
        <a:xfrm>
          <a:off x="0" y="0"/>
          <a:ext cx="0" cy="0"/>
          <a:chOff x="0" y="0"/>
          <a:chExt cx="0" cy="0"/>
        </a:xfrm>
      </p:grpSpPr>
      <p:sp>
        <p:nvSpPr>
          <p:cNvPr id="175" name="Google Shape;175;p33"/>
          <p:cNvSpPr/>
          <p:nvPr/>
        </p:nvSpPr>
        <p:spPr>
          <a:xfrm>
            <a:off x="4572000" y="-1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accent5"/>
              </a:solidFill>
              <a:latin typeface="Arial"/>
              <a:ea typeface="Arial"/>
              <a:cs typeface="Arial"/>
              <a:sym typeface="Arial"/>
            </a:endParaRPr>
          </a:p>
        </p:txBody>
      </p:sp>
      <p:sp>
        <p:nvSpPr>
          <p:cNvPr id="176" name="Google Shape;176;p33"/>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77" name="Google Shape;177;p33"/>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78" name="Google Shape;178;p33"/>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5"/>
              </a:buClr>
              <a:buSzPts val="1600"/>
              <a:buFont typeface="Arial"/>
              <a:buChar char="•"/>
              <a:defRPr>
                <a:solidFill>
                  <a:schemeClr val="accent5"/>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79" name="Google Shape;179;p3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80" name="Google Shape;180;p33"/>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81"/>
        <p:cNvGrpSpPr/>
        <p:nvPr/>
      </p:nvGrpSpPr>
      <p:grpSpPr>
        <a:xfrm>
          <a:off x="0" y="0"/>
          <a:ext cx="0" cy="0"/>
          <a:chOff x="0" y="0"/>
          <a:chExt cx="0" cy="0"/>
        </a:xfrm>
      </p:grpSpPr>
      <p:sp>
        <p:nvSpPr>
          <p:cNvPr id="182" name="Google Shape;182;p34"/>
          <p:cNvSpPr txBox="1">
            <a:spLocks noGrp="1"/>
          </p:cNvSpPr>
          <p:nvPr>
            <p:ph type="title"/>
          </p:nvPr>
        </p:nvSpPr>
        <p:spPr>
          <a:xfrm>
            <a:off x="0" y="1657350"/>
            <a:ext cx="9144000" cy="1828800"/>
          </a:xfrm>
          <a:prstGeom prst="rect">
            <a:avLst/>
          </a:prstGeom>
          <a:noFill/>
          <a:ln>
            <a:noFill/>
          </a:ln>
        </p:spPr>
        <p:txBody>
          <a:bodyPr spcFirstLastPara="1" wrap="square" lIns="137150" tIns="68575" rIns="137150" bIns="68575" anchor="ctr" anchorCtr="0">
            <a:noAutofit/>
          </a:bodyPr>
          <a:lstStyle>
            <a:lvl1pPr lvl="0" algn="ctr">
              <a:lnSpc>
                <a:spcPct val="100000"/>
              </a:lnSpc>
              <a:spcBef>
                <a:spcPts val="0"/>
              </a:spcBef>
              <a:spcAft>
                <a:spcPts val="0"/>
              </a:spcAft>
              <a:buClr>
                <a:schemeClr val="lt2"/>
              </a:buClr>
              <a:buSzPts val="3800"/>
              <a:buNone/>
              <a:defRPr sz="5000" b="1">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183" name="Google Shape;183;p3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84" name="Google Shape;184;p34"/>
          <p:cNvPicPr preferRelativeResize="0"/>
          <p:nvPr/>
        </p:nvPicPr>
        <p:blipFill rotWithShape="1">
          <a:blip r:embed="rId2">
            <a:alphaModFix/>
          </a:blip>
          <a:srcRect/>
          <a:stretch/>
        </p:blipFill>
        <p:spPr>
          <a:xfrm>
            <a:off x="4116956" y="4337939"/>
            <a:ext cx="910088" cy="718751"/>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1">
  <p:cSld name="Green Section Heading">
    <p:bg>
      <p:bgPr>
        <a:solidFill>
          <a:schemeClr val="lt1"/>
        </a:solidFill>
        <a:effectLst/>
      </p:bgPr>
    </p:bg>
    <p:spTree>
      <p:nvGrpSpPr>
        <p:cNvPr id="1" name="Shape 185"/>
        <p:cNvGrpSpPr/>
        <p:nvPr/>
      </p:nvGrpSpPr>
      <p:grpSpPr>
        <a:xfrm>
          <a:off x="0" y="0"/>
          <a:ext cx="0" cy="0"/>
          <a:chOff x="0" y="0"/>
          <a:chExt cx="0" cy="0"/>
        </a:xfrm>
      </p:grpSpPr>
      <p:sp>
        <p:nvSpPr>
          <p:cNvPr id="186" name="Google Shape;186;p35"/>
          <p:cNvSpPr txBox="1">
            <a:spLocks noGrp="1"/>
          </p:cNvSpPr>
          <p:nvPr>
            <p:ph type="title"/>
          </p:nvPr>
        </p:nvSpPr>
        <p:spPr>
          <a:xfrm>
            <a:off x="0" y="1657350"/>
            <a:ext cx="9144000" cy="1828800"/>
          </a:xfrm>
          <a:prstGeom prst="rect">
            <a:avLst/>
          </a:prstGeom>
          <a:noFill/>
          <a:ln>
            <a:noFill/>
          </a:ln>
        </p:spPr>
        <p:txBody>
          <a:bodyPr spcFirstLastPara="1" wrap="square" lIns="137150" tIns="68575" rIns="137150" bIns="68575" anchor="ctr" anchorCtr="0">
            <a:noAutofit/>
          </a:bodyPr>
          <a:lstStyle>
            <a:lvl1pPr lvl="0" algn="ctr">
              <a:lnSpc>
                <a:spcPct val="100000"/>
              </a:lnSpc>
              <a:spcBef>
                <a:spcPts val="0"/>
              </a:spcBef>
              <a:spcAft>
                <a:spcPts val="0"/>
              </a:spcAft>
              <a:buClr>
                <a:schemeClr val="dk2"/>
              </a:buClr>
              <a:buSzPts val="3800"/>
              <a:buNone/>
              <a:defRPr sz="5000" b="1">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187" name="Google Shape;187;p35"/>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88" name="Google Shape;188;p35"/>
          <p:cNvPicPr preferRelativeResize="0"/>
          <p:nvPr/>
        </p:nvPicPr>
        <p:blipFill rotWithShape="1">
          <a:blip r:embed="rId2">
            <a:alphaModFix/>
          </a:blip>
          <a:srcRect/>
          <a:stretch/>
        </p:blipFill>
        <p:spPr>
          <a:xfrm>
            <a:off x="4116956" y="4337939"/>
            <a:ext cx="910088" cy="718751"/>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1 1">
  <p:cSld name="Yellow Section Heading">
    <p:bg>
      <p:bgPr>
        <a:solidFill>
          <a:schemeClr val="lt2"/>
        </a:solidFill>
        <a:effectLst/>
      </p:bgPr>
    </p:bg>
    <p:spTree>
      <p:nvGrpSpPr>
        <p:cNvPr id="1" name="Shape 189"/>
        <p:cNvGrpSpPr/>
        <p:nvPr/>
      </p:nvGrpSpPr>
      <p:grpSpPr>
        <a:xfrm>
          <a:off x="0" y="0"/>
          <a:ext cx="0" cy="0"/>
          <a:chOff x="0" y="0"/>
          <a:chExt cx="0" cy="0"/>
        </a:xfrm>
      </p:grpSpPr>
      <p:sp>
        <p:nvSpPr>
          <p:cNvPr id="190" name="Google Shape;190;p36"/>
          <p:cNvSpPr txBox="1">
            <a:spLocks noGrp="1"/>
          </p:cNvSpPr>
          <p:nvPr>
            <p:ph type="title"/>
          </p:nvPr>
        </p:nvSpPr>
        <p:spPr>
          <a:xfrm>
            <a:off x="0" y="1657350"/>
            <a:ext cx="9144000" cy="1828800"/>
          </a:xfrm>
          <a:prstGeom prst="rect">
            <a:avLst/>
          </a:prstGeom>
          <a:noFill/>
          <a:ln>
            <a:noFill/>
          </a:ln>
        </p:spPr>
        <p:txBody>
          <a:bodyPr spcFirstLastPara="1" wrap="square" lIns="137150" tIns="68575" rIns="137150" bIns="68575" anchor="ctr" anchorCtr="0">
            <a:noAutofit/>
          </a:bodyPr>
          <a:lstStyle>
            <a:lvl1pPr lvl="0" algn="ctr">
              <a:lnSpc>
                <a:spcPct val="100000"/>
              </a:lnSpc>
              <a:spcBef>
                <a:spcPts val="0"/>
              </a:spcBef>
              <a:spcAft>
                <a:spcPts val="0"/>
              </a:spcAft>
              <a:buClr>
                <a:schemeClr val="lt1"/>
              </a:buClr>
              <a:buSzPts val="3800"/>
              <a:buNone/>
              <a:defRPr sz="5000" b="1">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191" name="Google Shape;191;p36"/>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92" name="Google Shape;192;p36"/>
          <p:cNvPicPr preferRelativeResize="0"/>
          <p:nvPr/>
        </p:nvPicPr>
        <p:blipFill rotWithShape="1">
          <a:blip r:embed="rId2">
            <a:alphaModFix/>
          </a:blip>
          <a:srcRect/>
          <a:stretch/>
        </p:blipFill>
        <p:spPr>
          <a:xfrm>
            <a:off x="4116956" y="4337939"/>
            <a:ext cx="910088" cy="718751"/>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1 1 1">
  <p:cSld name="Gray Section Heading">
    <p:bg>
      <p:bgPr>
        <a:solidFill>
          <a:schemeClr val="dk2"/>
        </a:solidFill>
        <a:effectLst/>
      </p:bgPr>
    </p:bg>
    <p:spTree>
      <p:nvGrpSpPr>
        <p:cNvPr id="1" name="Shape 193"/>
        <p:cNvGrpSpPr/>
        <p:nvPr/>
      </p:nvGrpSpPr>
      <p:grpSpPr>
        <a:xfrm>
          <a:off x="0" y="0"/>
          <a:ext cx="0" cy="0"/>
          <a:chOff x="0" y="0"/>
          <a:chExt cx="0" cy="0"/>
        </a:xfrm>
      </p:grpSpPr>
      <p:sp>
        <p:nvSpPr>
          <p:cNvPr id="194" name="Google Shape;194;p37"/>
          <p:cNvSpPr txBox="1">
            <a:spLocks noGrp="1"/>
          </p:cNvSpPr>
          <p:nvPr>
            <p:ph type="title"/>
          </p:nvPr>
        </p:nvSpPr>
        <p:spPr>
          <a:xfrm>
            <a:off x="0" y="1657350"/>
            <a:ext cx="9144000" cy="1828800"/>
          </a:xfrm>
          <a:prstGeom prst="rect">
            <a:avLst/>
          </a:prstGeom>
          <a:noFill/>
          <a:ln>
            <a:noFill/>
          </a:ln>
        </p:spPr>
        <p:txBody>
          <a:bodyPr spcFirstLastPara="1" wrap="square" lIns="137150" tIns="68575" rIns="137150" bIns="68575" anchor="ctr" anchorCtr="0">
            <a:noAutofit/>
          </a:bodyPr>
          <a:lstStyle>
            <a:lvl1pPr lvl="0" algn="ctr">
              <a:lnSpc>
                <a:spcPct val="100000"/>
              </a:lnSpc>
              <a:spcBef>
                <a:spcPts val="0"/>
              </a:spcBef>
              <a:spcAft>
                <a:spcPts val="0"/>
              </a:spcAft>
              <a:buClr>
                <a:schemeClr val="lt1"/>
              </a:buClr>
              <a:buSzPts val="3800"/>
              <a:buNone/>
              <a:defRPr sz="5000" b="1">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195" name="Google Shape;195;p37"/>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96" name="Google Shape;196;p37"/>
          <p:cNvPicPr preferRelativeResize="0"/>
          <p:nvPr/>
        </p:nvPicPr>
        <p:blipFill rotWithShape="1">
          <a:blip r:embed="rId2">
            <a:alphaModFix/>
          </a:blip>
          <a:srcRect/>
          <a:stretch/>
        </p:blipFill>
        <p:spPr>
          <a:xfrm>
            <a:off x="4116956" y="4337939"/>
            <a:ext cx="910088" cy="718751"/>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1 1 1 1">
  <p:cSld name="Plain Section Heading">
    <p:bg>
      <p:bgPr>
        <a:solidFill>
          <a:schemeClr val="accent5"/>
        </a:solidFill>
        <a:effectLst/>
      </p:bgPr>
    </p:bg>
    <p:spTree>
      <p:nvGrpSpPr>
        <p:cNvPr id="1" name="Shape 197"/>
        <p:cNvGrpSpPr/>
        <p:nvPr/>
      </p:nvGrpSpPr>
      <p:grpSpPr>
        <a:xfrm>
          <a:off x="0" y="0"/>
          <a:ext cx="0" cy="0"/>
          <a:chOff x="0" y="0"/>
          <a:chExt cx="0" cy="0"/>
        </a:xfrm>
      </p:grpSpPr>
      <p:sp>
        <p:nvSpPr>
          <p:cNvPr id="198" name="Google Shape;198;p38"/>
          <p:cNvSpPr txBox="1">
            <a:spLocks noGrp="1"/>
          </p:cNvSpPr>
          <p:nvPr>
            <p:ph type="title"/>
          </p:nvPr>
        </p:nvSpPr>
        <p:spPr>
          <a:xfrm>
            <a:off x="0" y="1657350"/>
            <a:ext cx="9144000" cy="1828800"/>
          </a:xfrm>
          <a:prstGeom prst="rect">
            <a:avLst/>
          </a:prstGeom>
          <a:noFill/>
          <a:ln>
            <a:noFill/>
          </a:ln>
        </p:spPr>
        <p:txBody>
          <a:bodyPr spcFirstLastPara="1" wrap="square" lIns="137150" tIns="68575" rIns="137150" bIns="68575" anchor="ctr" anchorCtr="0">
            <a:noAutofit/>
          </a:bodyPr>
          <a:lstStyle>
            <a:lvl1pPr lvl="0" algn="ctr">
              <a:lnSpc>
                <a:spcPct val="100000"/>
              </a:lnSpc>
              <a:spcBef>
                <a:spcPts val="0"/>
              </a:spcBef>
              <a:spcAft>
                <a:spcPts val="0"/>
              </a:spcAft>
              <a:buClr>
                <a:schemeClr val="lt1"/>
              </a:buClr>
              <a:buSzPts val="3800"/>
              <a:buNone/>
              <a:defRPr sz="5000" b="1">
                <a:solidFill>
                  <a:schemeClr val="dk2"/>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199" name="Google Shape;199;p38"/>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200" name="Google Shape;200;p38"/>
          <p:cNvPicPr preferRelativeResize="0"/>
          <p:nvPr/>
        </p:nvPicPr>
        <p:blipFill rotWithShape="1">
          <a:blip r:embed="rId2">
            <a:alphaModFix/>
          </a:blip>
          <a:srcRect/>
          <a:stretch/>
        </p:blipFill>
        <p:spPr>
          <a:xfrm>
            <a:off x="4116956" y="4337939"/>
            <a:ext cx="910088" cy="718751"/>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1 1 1 1 1">
  <p:cSld name="Blue Quote">
    <p:bg>
      <p:bgPr>
        <a:solidFill>
          <a:schemeClr val="dk1"/>
        </a:solidFill>
        <a:effectLst/>
      </p:bgPr>
    </p:bg>
    <p:spTree>
      <p:nvGrpSpPr>
        <p:cNvPr id="1" name="Shape 201"/>
        <p:cNvGrpSpPr/>
        <p:nvPr/>
      </p:nvGrpSpPr>
      <p:grpSpPr>
        <a:xfrm>
          <a:off x="0" y="0"/>
          <a:ext cx="0" cy="0"/>
          <a:chOff x="0" y="0"/>
          <a:chExt cx="0" cy="0"/>
        </a:xfrm>
      </p:grpSpPr>
      <p:sp>
        <p:nvSpPr>
          <p:cNvPr id="202" name="Google Shape;202;p3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03" name="Google Shape;203;p39"/>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04" name="Google Shape;204;p39"/>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Clr>
                <a:schemeClr val="dk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a:endParaRPr/>
          </a:p>
        </p:txBody>
      </p:sp>
      <p:pic>
        <p:nvPicPr>
          <p:cNvPr id="205" name="Google Shape;205;p39"/>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1 1 1 1 1">
  <p:cSld name="Light Blue Quote">
    <p:bg>
      <p:bgPr>
        <a:solidFill>
          <a:schemeClr val="accent1"/>
        </a:solidFill>
        <a:effectLst/>
      </p:bgPr>
    </p:bg>
    <p:spTree>
      <p:nvGrpSpPr>
        <p:cNvPr id="1" name="Shape 206"/>
        <p:cNvGrpSpPr/>
        <p:nvPr/>
      </p:nvGrpSpPr>
      <p:grpSpPr>
        <a:xfrm>
          <a:off x="0" y="0"/>
          <a:ext cx="0" cy="0"/>
          <a:chOff x="0" y="0"/>
          <a:chExt cx="0" cy="0"/>
        </a:xfrm>
      </p:grpSpPr>
      <p:sp>
        <p:nvSpPr>
          <p:cNvPr id="207" name="Google Shape;207;p4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08" name="Google Shape;208;p40"/>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09" name="Google Shape;209;p40"/>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Clr>
                <a:schemeClr val="dk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a:endParaRPr/>
          </a:p>
        </p:txBody>
      </p:sp>
      <p:pic>
        <p:nvPicPr>
          <p:cNvPr id="210" name="Google Shape;210;p40"/>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1 1 1 1 1 1">
  <p:cSld name="Green Quote">
    <p:bg>
      <p:bgPr>
        <a:solidFill>
          <a:schemeClr val="lt1"/>
        </a:solidFill>
        <a:effectLst/>
      </p:bgPr>
    </p:bg>
    <p:spTree>
      <p:nvGrpSpPr>
        <p:cNvPr id="1" name="Shape 211"/>
        <p:cNvGrpSpPr/>
        <p:nvPr/>
      </p:nvGrpSpPr>
      <p:grpSpPr>
        <a:xfrm>
          <a:off x="0" y="0"/>
          <a:ext cx="0" cy="0"/>
          <a:chOff x="0" y="0"/>
          <a:chExt cx="0" cy="0"/>
        </a:xfrm>
      </p:grpSpPr>
      <p:sp>
        <p:nvSpPr>
          <p:cNvPr id="212" name="Google Shape;212;p4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13" name="Google Shape;213;p41"/>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14" name="Google Shape;214;p41"/>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Clr>
                <a:schemeClr val="lt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a:endParaRPr/>
          </a:p>
        </p:txBody>
      </p:sp>
      <p:pic>
        <p:nvPicPr>
          <p:cNvPr id="215" name="Google Shape;215;p41"/>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1 1 1 1 1 1">
  <p:cSld name="Light Green Quote">
    <p:bg>
      <p:bgPr>
        <a:solidFill>
          <a:schemeClr val="accent2"/>
        </a:solidFill>
        <a:effectLst/>
      </p:bgPr>
    </p:bg>
    <p:spTree>
      <p:nvGrpSpPr>
        <p:cNvPr id="1" name="Shape 216"/>
        <p:cNvGrpSpPr/>
        <p:nvPr/>
      </p:nvGrpSpPr>
      <p:grpSpPr>
        <a:xfrm>
          <a:off x="0" y="0"/>
          <a:ext cx="0" cy="0"/>
          <a:chOff x="0" y="0"/>
          <a:chExt cx="0" cy="0"/>
        </a:xfrm>
      </p:grpSpPr>
      <p:sp>
        <p:nvSpPr>
          <p:cNvPr id="217" name="Google Shape;217;p4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18" name="Google Shape;218;p42"/>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19" name="Google Shape;219;p42"/>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Clr>
                <a:schemeClr val="lt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a:endParaRPr/>
          </a:p>
        </p:txBody>
      </p:sp>
      <p:pic>
        <p:nvPicPr>
          <p:cNvPr id="220" name="Google Shape;220;p42"/>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header 1 1 1 1 1 1 1">
  <p:cSld name="Yellow Quote">
    <p:bg>
      <p:bgPr>
        <a:solidFill>
          <a:schemeClr val="lt2"/>
        </a:solidFill>
        <a:effectLst/>
      </p:bgPr>
    </p:bg>
    <p:spTree>
      <p:nvGrpSpPr>
        <p:cNvPr id="1" name="Shape 221"/>
        <p:cNvGrpSpPr/>
        <p:nvPr/>
      </p:nvGrpSpPr>
      <p:grpSpPr>
        <a:xfrm>
          <a:off x="0" y="0"/>
          <a:ext cx="0" cy="0"/>
          <a:chOff x="0" y="0"/>
          <a:chExt cx="0" cy="0"/>
        </a:xfrm>
      </p:grpSpPr>
      <p:sp>
        <p:nvSpPr>
          <p:cNvPr id="222" name="Google Shape;222;p4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23" name="Google Shape;223;p43"/>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24" name="Google Shape;224;p43"/>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a:endParaRPr/>
          </a:p>
        </p:txBody>
      </p:sp>
      <p:pic>
        <p:nvPicPr>
          <p:cNvPr id="225" name="Google Shape;225;p43"/>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 1 1 1 1 1 1 1">
  <p:cSld name="Light Yellow Quote">
    <p:bg>
      <p:bgPr>
        <a:solidFill>
          <a:schemeClr val="accent4"/>
        </a:solidFill>
        <a:effectLst/>
      </p:bgPr>
    </p:bg>
    <p:spTree>
      <p:nvGrpSpPr>
        <p:cNvPr id="1" name="Shape 226"/>
        <p:cNvGrpSpPr/>
        <p:nvPr/>
      </p:nvGrpSpPr>
      <p:grpSpPr>
        <a:xfrm>
          <a:off x="0" y="0"/>
          <a:ext cx="0" cy="0"/>
          <a:chOff x="0" y="0"/>
          <a:chExt cx="0" cy="0"/>
        </a:xfrm>
      </p:grpSpPr>
      <p:sp>
        <p:nvSpPr>
          <p:cNvPr id="227" name="Google Shape;227;p4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28" name="Google Shape;228;p44"/>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29" name="Google Shape;229;p44"/>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a:endParaRPr/>
          </a:p>
        </p:txBody>
      </p:sp>
      <p:pic>
        <p:nvPicPr>
          <p:cNvPr id="230" name="Google Shape;230;p44"/>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1 1 1 1 1 1 1">
  <p:cSld name="Gray Quote">
    <p:bg>
      <p:bgPr>
        <a:solidFill>
          <a:schemeClr val="dk2"/>
        </a:solidFill>
        <a:effectLst/>
      </p:bgPr>
    </p:bg>
    <p:spTree>
      <p:nvGrpSpPr>
        <p:cNvPr id="1" name="Shape 231"/>
        <p:cNvGrpSpPr/>
        <p:nvPr/>
      </p:nvGrpSpPr>
      <p:grpSpPr>
        <a:xfrm>
          <a:off x="0" y="0"/>
          <a:ext cx="0" cy="0"/>
          <a:chOff x="0" y="0"/>
          <a:chExt cx="0" cy="0"/>
        </a:xfrm>
      </p:grpSpPr>
      <p:sp>
        <p:nvSpPr>
          <p:cNvPr id="232" name="Google Shape;232;p45"/>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33" name="Google Shape;233;p45"/>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34" name="Google Shape;234;p45"/>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solidFill>
                  <a:schemeClr val="accent6"/>
                </a:solidFill>
              </a:defRPr>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a:endParaRPr/>
          </a:p>
        </p:txBody>
      </p:sp>
      <p:pic>
        <p:nvPicPr>
          <p:cNvPr id="235" name="Google Shape;235;p45"/>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header 1 1 1 1 1 1 1">
  <p:cSld name="Light Gray Quote">
    <p:bg>
      <p:bgPr>
        <a:solidFill>
          <a:schemeClr val="accent3"/>
        </a:solidFill>
        <a:effectLst/>
      </p:bgPr>
    </p:bg>
    <p:spTree>
      <p:nvGrpSpPr>
        <p:cNvPr id="1" name="Shape 236"/>
        <p:cNvGrpSpPr/>
        <p:nvPr/>
      </p:nvGrpSpPr>
      <p:grpSpPr>
        <a:xfrm>
          <a:off x="0" y="0"/>
          <a:ext cx="0" cy="0"/>
          <a:chOff x="0" y="0"/>
          <a:chExt cx="0" cy="0"/>
        </a:xfrm>
      </p:grpSpPr>
      <p:sp>
        <p:nvSpPr>
          <p:cNvPr id="237" name="Google Shape;237;p46"/>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38" name="Google Shape;238;p46"/>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39" name="Google Shape;239;p46"/>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solidFill>
                  <a:schemeClr val="accent6"/>
                </a:solidFill>
              </a:defRPr>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a:endParaRPr/>
          </a:p>
        </p:txBody>
      </p:sp>
      <p:pic>
        <p:nvPicPr>
          <p:cNvPr id="240" name="Google Shape;240;p46"/>
          <p:cNvPicPr preferRelativeResize="0"/>
          <p:nvPr/>
        </p:nvPicPr>
        <p:blipFill rotWithShape="1">
          <a:blip r:embed="rId2">
            <a:alphaModFix/>
          </a:blip>
          <a:srcRect/>
          <a:stretch/>
        </p:blipFill>
        <p:spPr>
          <a:xfrm>
            <a:off x="8502150" y="114091"/>
            <a:ext cx="548700" cy="433341"/>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ustom Layout 1">
  <p:cSld name="Plain Title">
    <p:spTree>
      <p:nvGrpSpPr>
        <p:cNvPr id="1" name="Shape 241"/>
        <p:cNvGrpSpPr/>
        <p:nvPr/>
      </p:nvGrpSpPr>
      <p:grpSpPr>
        <a:xfrm>
          <a:off x="0" y="0"/>
          <a:ext cx="0" cy="0"/>
          <a:chOff x="0" y="0"/>
          <a:chExt cx="0" cy="0"/>
        </a:xfrm>
      </p:grpSpPr>
      <p:sp>
        <p:nvSpPr>
          <p:cNvPr id="242" name="Google Shape;242;p47"/>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ption">
  <p:cSld name="Large Image, Caption">
    <p:spTree>
      <p:nvGrpSpPr>
        <p:cNvPr id="1" name="Shape 243"/>
        <p:cNvGrpSpPr/>
        <p:nvPr/>
      </p:nvGrpSpPr>
      <p:grpSpPr>
        <a:xfrm>
          <a:off x="0" y="0"/>
          <a:ext cx="0" cy="0"/>
          <a:chOff x="0" y="0"/>
          <a:chExt cx="0" cy="0"/>
        </a:xfrm>
      </p:grpSpPr>
      <p:sp>
        <p:nvSpPr>
          <p:cNvPr id="244" name="Google Shape;244;p48"/>
          <p:cNvSpPr txBox="1">
            <a:spLocks noGrp="1"/>
          </p:cNvSpPr>
          <p:nvPr>
            <p:ph type="body" idx="1"/>
          </p:nvPr>
        </p:nvSpPr>
        <p:spPr>
          <a:xfrm>
            <a:off x="228600" y="4343400"/>
            <a:ext cx="5998800" cy="800100"/>
          </a:xfrm>
          <a:prstGeom prst="rect">
            <a:avLst/>
          </a:prstGeom>
          <a:noFill/>
          <a:ln>
            <a:noFill/>
          </a:ln>
        </p:spPr>
        <p:txBody>
          <a:bodyPr spcFirstLastPara="1" wrap="square" lIns="137150" tIns="137150" rIns="137150" bIns="137150" anchor="ctr" anchorCtr="0">
            <a:noAutofit/>
          </a:bodyPr>
          <a:lstStyle>
            <a:lvl1pPr marL="457200" lvl="0" indent="-228600" algn="l">
              <a:lnSpc>
                <a:spcPct val="100000"/>
              </a:lnSpc>
              <a:spcBef>
                <a:spcPts val="0"/>
              </a:spcBef>
              <a:spcAft>
                <a:spcPts val="0"/>
              </a:spcAft>
              <a:buSzPts val="1600"/>
              <a:buNone/>
              <a:defRPr/>
            </a:lvl1pPr>
            <a:lvl2pPr marL="914400" lvl="1" indent="-228600" algn="l">
              <a:lnSpc>
                <a:spcPct val="100000"/>
              </a:lnSpc>
              <a:spcBef>
                <a:spcPts val="0"/>
              </a:spcBef>
              <a:spcAft>
                <a:spcPts val="0"/>
              </a:spcAft>
              <a:buSzPts val="1100"/>
              <a:buNone/>
              <a:defRPr/>
            </a:lvl2pPr>
            <a:lvl3pPr marL="1371600" lvl="2" indent="-228600" algn="l">
              <a:lnSpc>
                <a:spcPct val="100000"/>
              </a:lnSpc>
              <a:spcBef>
                <a:spcPts val="0"/>
              </a:spcBef>
              <a:spcAft>
                <a:spcPts val="0"/>
              </a:spcAft>
              <a:buSzPts val="1100"/>
              <a:buNone/>
              <a:defRPr/>
            </a:lvl3pPr>
            <a:lvl4pPr marL="1828800" lvl="3" indent="-228600" algn="l">
              <a:lnSpc>
                <a:spcPct val="100000"/>
              </a:lnSpc>
              <a:spcBef>
                <a:spcPts val="0"/>
              </a:spcBef>
              <a:spcAft>
                <a:spcPts val="0"/>
              </a:spcAft>
              <a:buSzPts val="1100"/>
              <a:buNone/>
              <a:defRPr/>
            </a:lvl4pPr>
            <a:lvl5pPr marL="2286000" lvl="4" indent="-228600" algn="l">
              <a:lnSpc>
                <a:spcPct val="100000"/>
              </a:lnSpc>
              <a:spcBef>
                <a:spcPts val="0"/>
              </a:spcBef>
              <a:spcAft>
                <a:spcPts val="0"/>
              </a:spcAft>
              <a:buSzPts val="1100"/>
              <a:buNone/>
              <a:defRPr/>
            </a:lvl5pPr>
            <a:lvl6pPr marL="2743200" lvl="5" indent="-228600" algn="l">
              <a:lnSpc>
                <a:spcPct val="100000"/>
              </a:lnSpc>
              <a:spcBef>
                <a:spcPts val="0"/>
              </a:spcBef>
              <a:spcAft>
                <a:spcPts val="0"/>
              </a:spcAft>
              <a:buSzPts val="1100"/>
              <a:buNone/>
              <a:defRPr/>
            </a:lvl6pPr>
            <a:lvl7pPr marL="3200400" lvl="6" indent="-228600" algn="l">
              <a:lnSpc>
                <a:spcPct val="100000"/>
              </a:lnSpc>
              <a:spcBef>
                <a:spcPts val="0"/>
              </a:spcBef>
              <a:spcAft>
                <a:spcPts val="0"/>
              </a:spcAft>
              <a:buSzPts val="1100"/>
              <a:buNone/>
              <a:defRPr/>
            </a:lvl7pPr>
            <a:lvl8pPr marL="3657600" lvl="7" indent="-228600" algn="l">
              <a:lnSpc>
                <a:spcPct val="100000"/>
              </a:lnSpc>
              <a:spcBef>
                <a:spcPts val="0"/>
              </a:spcBef>
              <a:spcAft>
                <a:spcPts val="0"/>
              </a:spcAft>
              <a:buSzPts val="1100"/>
              <a:buNone/>
              <a:defRPr/>
            </a:lvl8pPr>
            <a:lvl9pPr marL="4114800" lvl="8" indent="-228600" algn="l">
              <a:lnSpc>
                <a:spcPct val="100000"/>
              </a:lnSpc>
              <a:spcBef>
                <a:spcPts val="0"/>
              </a:spcBef>
              <a:spcAft>
                <a:spcPts val="0"/>
              </a:spcAft>
              <a:buSzPts val="1100"/>
              <a:buNone/>
              <a:defRPr/>
            </a:lvl9pPr>
          </a:lstStyle>
          <a:p>
            <a:endParaRPr/>
          </a:p>
        </p:txBody>
      </p:sp>
      <p:sp>
        <p:nvSpPr>
          <p:cNvPr id="245" name="Google Shape;245;p48"/>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6" name="Google Shape;246;p48"/>
          <p:cNvSpPr>
            <a:spLocks noGrp="1"/>
          </p:cNvSpPr>
          <p:nvPr>
            <p:ph type="pic" idx="2"/>
          </p:nvPr>
        </p:nvSpPr>
        <p:spPr>
          <a:xfrm>
            <a:off x="228600" y="228600"/>
            <a:ext cx="8686800" cy="4114800"/>
          </a:xfrm>
          <a:prstGeom prst="rect">
            <a:avLst/>
          </a:prstGeom>
          <a:noFill/>
          <a:ln>
            <a:noFill/>
          </a:ln>
          <a:effectLst>
            <a:outerShdw blurRad="57150" dist="19050" dir="5400000" algn="bl" rotWithShape="0">
              <a:srgbClr val="000000">
                <a:alpha val="49803"/>
              </a:srgbClr>
            </a:outerShdw>
          </a:effectLst>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aption 1">
  <p:cSld name="Two Image, Captions">
    <p:spTree>
      <p:nvGrpSpPr>
        <p:cNvPr id="1" name="Shape 247"/>
        <p:cNvGrpSpPr/>
        <p:nvPr/>
      </p:nvGrpSpPr>
      <p:grpSpPr>
        <a:xfrm>
          <a:off x="0" y="0"/>
          <a:ext cx="0" cy="0"/>
          <a:chOff x="0" y="0"/>
          <a:chExt cx="0" cy="0"/>
        </a:xfrm>
      </p:grpSpPr>
      <p:sp>
        <p:nvSpPr>
          <p:cNvPr id="248" name="Google Shape;248;p49"/>
          <p:cNvSpPr txBox="1">
            <a:spLocks noGrp="1"/>
          </p:cNvSpPr>
          <p:nvPr>
            <p:ph type="body" idx="1"/>
          </p:nvPr>
        </p:nvSpPr>
        <p:spPr>
          <a:xfrm>
            <a:off x="228600" y="4343400"/>
            <a:ext cx="4233600" cy="800100"/>
          </a:xfrm>
          <a:prstGeom prst="rect">
            <a:avLst/>
          </a:prstGeom>
          <a:noFill/>
          <a:ln>
            <a:noFill/>
          </a:ln>
        </p:spPr>
        <p:txBody>
          <a:bodyPr spcFirstLastPara="1" wrap="square" lIns="137150" tIns="137150" rIns="137150" bIns="137150" anchor="ctr" anchorCtr="0">
            <a:noAutofit/>
          </a:bodyPr>
          <a:lstStyle>
            <a:lvl1pPr marL="457200" lvl="0" indent="-228600" algn="l">
              <a:lnSpc>
                <a:spcPct val="100000"/>
              </a:lnSpc>
              <a:spcBef>
                <a:spcPts val="0"/>
              </a:spcBef>
              <a:spcAft>
                <a:spcPts val="0"/>
              </a:spcAft>
              <a:buSzPts val="1600"/>
              <a:buNone/>
              <a:defRPr/>
            </a:lvl1pPr>
            <a:lvl2pPr marL="914400" lvl="1" indent="-228600" algn="l">
              <a:lnSpc>
                <a:spcPct val="100000"/>
              </a:lnSpc>
              <a:spcBef>
                <a:spcPts val="0"/>
              </a:spcBef>
              <a:spcAft>
                <a:spcPts val="0"/>
              </a:spcAft>
              <a:buSzPts val="1100"/>
              <a:buNone/>
              <a:defRPr/>
            </a:lvl2pPr>
            <a:lvl3pPr marL="1371600" lvl="2" indent="-228600" algn="l">
              <a:lnSpc>
                <a:spcPct val="100000"/>
              </a:lnSpc>
              <a:spcBef>
                <a:spcPts val="0"/>
              </a:spcBef>
              <a:spcAft>
                <a:spcPts val="0"/>
              </a:spcAft>
              <a:buSzPts val="1100"/>
              <a:buNone/>
              <a:defRPr/>
            </a:lvl3pPr>
            <a:lvl4pPr marL="1828800" lvl="3" indent="-228600" algn="l">
              <a:lnSpc>
                <a:spcPct val="100000"/>
              </a:lnSpc>
              <a:spcBef>
                <a:spcPts val="0"/>
              </a:spcBef>
              <a:spcAft>
                <a:spcPts val="0"/>
              </a:spcAft>
              <a:buSzPts val="1100"/>
              <a:buNone/>
              <a:defRPr/>
            </a:lvl4pPr>
            <a:lvl5pPr marL="2286000" lvl="4" indent="-228600" algn="l">
              <a:lnSpc>
                <a:spcPct val="100000"/>
              </a:lnSpc>
              <a:spcBef>
                <a:spcPts val="0"/>
              </a:spcBef>
              <a:spcAft>
                <a:spcPts val="0"/>
              </a:spcAft>
              <a:buSzPts val="1100"/>
              <a:buNone/>
              <a:defRPr/>
            </a:lvl5pPr>
            <a:lvl6pPr marL="2743200" lvl="5" indent="-228600" algn="l">
              <a:lnSpc>
                <a:spcPct val="100000"/>
              </a:lnSpc>
              <a:spcBef>
                <a:spcPts val="0"/>
              </a:spcBef>
              <a:spcAft>
                <a:spcPts val="0"/>
              </a:spcAft>
              <a:buSzPts val="1100"/>
              <a:buNone/>
              <a:defRPr/>
            </a:lvl6pPr>
            <a:lvl7pPr marL="3200400" lvl="6" indent="-228600" algn="l">
              <a:lnSpc>
                <a:spcPct val="100000"/>
              </a:lnSpc>
              <a:spcBef>
                <a:spcPts val="0"/>
              </a:spcBef>
              <a:spcAft>
                <a:spcPts val="0"/>
              </a:spcAft>
              <a:buSzPts val="1100"/>
              <a:buNone/>
              <a:defRPr/>
            </a:lvl7pPr>
            <a:lvl8pPr marL="3657600" lvl="7" indent="-228600" algn="l">
              <a:lnSpc>
                <a:spcPct val="100000"/>
              </a:lnSpc>
              <a:spcBef>
                <a:spcPts val="0"/>
              </a:spcBef>
              <a:spcAft>
                <a:spcPts val="0"/>
              </a:spcAft>
              <a:buSzPts val="1100"/>
              <a:buNone/>
              <a:defRPr/>
            </a:lvl8pPr>
            <a:lvl9pPr marL="4114800" lvl="8" indent="-228600" algn="l">
              <a:lnSpc>
                <a:spcPct val="100000"/>
              </a:lnSpc>
              <a:spcBef>
                <a:spcPts val="0"/>
              </a:spcBef>
              <a:spcAft>
                <a:spcPts val="0"/>
              </a:spcAft>
              <a:buSzPts val="1100"/>
              <a:buNone/>
              <a:defRPr/>
            </a:lvl9pPr>
          </a:lstStyle>
          <a:p>
            <a:endParaRPr/>
          </a:p>
        </p:txBody>
      </p:sp>
      <p:sp>
        <p:nvSpPr>
          <p:cNvPr id="249" name="Google Shape;249;p4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0" name="Google Shape;250;p49"/>
          <p:cNvSpPr>
            <a:spLocks noGrp="1"/>
          </p:cNvSpPr>
          <p:nvPr>
            <p:ph type="pic" idx="2"/>
          </p:nvPr>
        </p:nvSpPr>
        <p:spPr>
          <a:xfrm>
            <a:off x="228600" y="228600"/>
            <a:ext cx="4231500" cy="4114800"/>
          </a:xfrm>
          <a:prstGeom prst="rect">
            <a:avLst/>
          </a:prstGeom>
          <a:noFill/>
          <a:ln>
            <a:noFill/>
          </a:ln>
          <a:effectLst>
            <a:outerShdw blurRad="57150" dist="19050" dir="5400000" algn="bl" rotWithShape="0">
              <a:srgbClr val="000000">
                <a:alpha val="49803"/>
              </a:srgbClr>
            </a:outerShdw>
          </a:effectLst>
        </p:spPr>
      </p:sp>
      <p:sp>
        <p:nvSpPr>
          <p:cNvPr id="251" name="Google Shape;251;p49"/>
          <p:cNvSpPr>
            <a:spLocks noGrp="1"/>
          </p:cNvSpPr>
          <p:nvPr>
            <p:ph type="pic" idx="3"/>
          </p:nvPr>
        </p:nvSpPr>
        <p:spPr>
          <a:xfrm>
            <a:off x="4686300" y="228600"/>
            <a:ext cx="4233600" cy="4114800"/>
          </a:xfrm>
          <a:prstGeom prst="rect">
            <a:avLst/>
          </a:prstGeom>
          <a:noFill/>
          <a:ln>
            <a:noFill/>
          </a:ln>
          <a:effectLst>
            <a:outerShdw blurRad="57150" dist="19050" dir="5400000" algn="bl" rotWithShape="0">
              <a:srgbClr val="000000">
                <a:alpha val="49803"/>
              </a:srgbClr>
            </a:outerShdw>
          </a:effectLst>
        </p:spPr>
      </p:sp>
      <p:sp>
        <p:nvSpPr>
          <p:cNvPr id="252" name="Google Shape;252;p49"/>
          <p:cNvSpPr txBox="1">
            <a:spLocks noGrp="1"/>
          </p:cNvSpPr>
          <p:nvPr>
            <p:ph type="body" idx="4"/>
          </p:nvPr>
        </p:nvSpPr>
        <p:spPr>
          <a:xfrm>
            <a:off x="4686300" y="4343400"/>
            <a:ext cx="4233600" cy="800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SzPts val="1600"/>
              <a:buChar char="●"/>
              <a:defRPr/>
            </a:lvl1pPr>
            <a:lvl2pPr marL="914400" lvl="1" indent="-311150" algn="l">
              <a:lnSpc>
                <a:spcPct val="100000"/>
              </a:lnSpc>
              <a:spcBef>
                <a:spcPts val="0"/>
              </a:spcBef>
              <a:spcAft>
                <a:spcPts val="0"/>
              </a:spcAft>
              <a:buSzPts val="1300"/>
              <a:buChar char="○"/>
              <a:defRPr/>
            </a:lvl2pPr>
            <a:lvl3pPr marL="1371600" lvl="2" indent="-311150" algn="l">
              <a:lnSpc>
                <a:spcPct val="100000"/>
              </a:lnSpc>
              <a:spcBef>
                <a:spcPts val="0"/>
              </a:spcBef>
              <a:spcAft>
                <a:spcPts val="0"/>
              </a:spcAft>
              <a:buSzPts val="1300"/>
              <a:buChar char="■"/>
              <a:defRPr/>
            </a:lvl3pPr>
            <a:lvl4pPr marL="1828800" lvl="3" indent="-311150" algn="l">
              <a:lnSpc>
                <a:spcPct val="100000"/>
              </a:lnSpc>
              <a:spcBef>
                <a:spcPts val="0"/>
              </a:spcBef>
              <a:spcAft>
                <a:spcPts val="0"/>
              </a:spcAft>
              <a:buSzPts val="1300"/>
              <a:buChar char="●"/>
              <a:defRPr/>
            </a:lvl4pPr>
            <a:lvl5pPr marL="2286000" lvl="4" indent="-311150" algn="l">
              <a:lnSpc>
                <a:spcPct val="100000"/>
              </a:lnSpc>
              <a:spcBef>
                <a:spcPts val="0"/>
              </a:spcBef>
              <a:spcAft>
                <a:spcPts val="0"/>
              </a:spcAft>
              <a:buSzPts val="1300"/>
              <a:buChar char="○"/>
              <a:defRPr/>
            </a:lvl5pPr>
            <a:lvl6pPr marL="2743200" lvl="5" indent="-311150" algn="l">
              <a:lnSpc>
                <a:spcPct val="100000"/>
              </a:lnSpc>
              <a:spcBef>
                <a:spcPts val="0"/>
              </a:spcBef>
              <a:spcAft>
                <a:spcPts val="0"/>
              </a:spcAft>
              <a:buSzPts val="1300"/>
              <a:buChar char="■"/>
              <a:defRPr/>
            </a:lvl6pPr>
            <a:lvl7pPr marL="3200400" lvl="6" indent="-311150" algn="l">
              <a:lnSpc>
                <a:spcPct val="100000"/>
              </a:lnSpc>
              <a:spcBef>
                <a:spcPts val="0"/>
              </a:spcBef>
              <a:spcAft>
                <a:spcPts val="0"/>
              </a:spcAft>
              <a:buSzPts val="1300"/>
              <a:buChar char="●"/>
              <a:defRPr/>
            </a:lvl7pPr>
            <a:lvl8pPr marL="3657600" lvl="7" indent="-311150" algn="l">
              <a:lnSpc>
                <a:spcPct val="100000"/>
              </a:lnSpc>
              <a:spcBef>
                <a:spcPts val="0"/>
              </a:spcBef>
              <a:spcAft>
                <a:spcPts val="0"/>
              </a:spcAft>
              <a:buSzPts val="1300"/>
              <a:buChar char="○"/>
              <a:defRPr/>
            </a:lvl8pPr>
            <a:lvl9pPr marL="4114800" lvl="8" indent="-311150" algn="l">
              <a:lnSpc>
                <a:spcPct val="100000"/>
              </a:lnSpc>
              <a:spcBef>
                <a:spcPts val="0"/>
              </a:spcBef>
              <a:spcAft>
                <a:spcPts val="0"/>
              </a:spcAft>
              <a:buSzPts val="1300"/>
              <a:buChar char="■"/>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3"/>
        <p:cNvGrpSpPr/>
        <p:nvPr/>
      </p:nvGrpSpPr>
      <p:grpSpPr>
        <a:xfrm>
          <a:off x="0" y="0"/>
          <a:ext cx="0" cy="0"/>
          <a:chOff x="0" y="0"/>
          <a:chExt cx="0" cy="0"/>
        </a:xfrm>
      </p:grpSpPr>
      <p:sp>
        <p:nvSpPr>
          <p:cNvPr id="254" name="Google Shape;254;p5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5" name="Google Shape;255;p50"/>
          <p:cNvSpPr>
            <a:spLocks noGrp="1"/>
          </p:cNvSpPr>
          <p:nvPr>
            <p:ph type="pic" idx="2"/>
          </p:nvPr>
        </p:nvSpPr>
        <p:spPr>
          <a:xfrm>
            <a:off x="114300" y="115450"/>
            <a:ext cx="8915400" cy="4914900"/>
          </a:xfrm>
          <a:prstGeom prst="rect">
            <a:avLst/>
          </a:prstGeom>
          <a:noFill/>
          <a:ln>
            <a:noFill/>
          </a:ln>
          <a:effectLst>
            <a:outerShdw blurRad="57150" dist="19050" dir="5400000" algn="bl" rotWithShape="0">
              <a:srgbClr val="000000">
                <a:alpha val="49803"/>
              </a:srgbClr>
            </a:outerShdw>
          </a:effectLst>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1">
  <p:cSld name="Plain Blank">
    <p:spTree>
      <p:nvGrpSpPr>
        <p:cNvPr id="1" name="Shape 256"/>
        <p:cNvGrpSpPr/>
        <p:nvPr/>
      </p:nvGrpSpPr>
      <p:grpSpPr>
        <a:xfrm>
          <a:off x="0" y="0"/>
          <a:ext cx="0" cy="0"/>
          <a:chOff x="0" y="0"/>
          <a:chExt cx="0" cy="0"/>
        </a:xfrm>
      </p:grpSpPr>
      <p:sp>
        <p:nvSpPr>
          <p:cNvPr id="257" name="Google Shape;257;p5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chemeClr val="dk1"/>
        </a:solidFill>
        <a:effectLst/>
      </p:bgPr>
    </p:bg>
    <p:spTree>
      <p:nvGrpSpPr>
        <p:cNvPr id="1" name="Shape 258"/>
        <p:cNvGrpSpPr/>
        <p:nvPr/>
      </p:nvGrpSpPr>
      <p:grpSpPr>
        <a:xfrm>
          <a:off x="0" y="0"/>
          <a:ext cx="0" cy="0"/>
          <a:chOff x="0" y="0"/>
          <a:chExt cx="0" cy="0"/>
        </a:xfrm>
      </p:grpSpPr>
      <p:pic>
        <p:nvPicPr>
          <p:cNvPr id="259" name="Google Shape;259;p52" descr="White logo for the Division of Elementary &amp; Secondary Education"/>
          <p:cNvPicPr preferRelativeResize="0"/>
          <p:nvPr/>
        </p:nvPicPr>
        <p:blipFill rotWithShape="1">
          <a:blip r:embed="rId2">
            <a:alphaModFix/>
          </a:blip>
          <a:srcRect/>
          <a:stretch/>
        </p:blipFill>
        <p:spPr>
          <a:xfrm>
            <a:off x="2557541" y="2065605"/>
            <a:ext cx="4028919" cy="1012291"/>
          </a:xfrm>
          <a:prstGeom prst="rect">
            <a:avLst/>
          </a:prstGeom>
          <a:noFill/>
          <a:ln>
            <a:noFill/>
          </a:ln>
        </p:spPr>
      </p:pic>
      <p:sp>
        <p:nvSpPr>
          <p:cNvPr id="260" name="Google Shape;260;p52"/>
          <p:cNvSpPr txBox="1">
            <a:spLocks noGrp="1"/>
          </p:cNvSpPr>
          <p:nvPr>
            <p:ph type="sldNum" idx="12"/>
          </p:nvPr>
        </p:nvSpPr>
        <p:spPr>
          <a:xfrm>
            <a:off x="8472458" y="4655843"/>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_Custom Layout">
  <p:cSld name="1_Custom Layout">
    <p:bg>
      <p:bgPr>
        <a:solidFill>
          <a:schemeClr val="dk1"/>
        </a:solidFill>
        <a:effectLst/>
      </p:bgPr>
    </p:bg>
    <p:spTree>
      <p:nvGrpSpPr>
        <p:cNvPr id="1" name="Shape 261"/>
        <p:cNvGrpSpPr/>
        <p:nvPr/>
      </p:nvGrpSpPr>
      <p:grpSpPr>
        <a:xfrm>
          <a:off x="0" y="0"/>
          <a:ext cx="0" cy="0"/>
          <a:chOff x="0" y="0"/>
          <a:chExt cx="0" cy="0"/>
        </a:xfrm>
      </p:grpSpPr>
      <p:pic>
        <p:nvPicPr>
          <p:cNvPr id="262" name="Google Shape;262;p53"/>
          <p:cNvPicPr preferRelativeResize="0"/>
          <p:nvPr/>
        </p:nvPicPr>
        <p:blipFill rotWithShape="1">
          <a:blip r:embed="rId2">
            <a:alphaModFix/>
          </a:blip>
          <a:srcRect/>
          <a:stretch/>
        </p:blipFill>
        <p:spPr>
          <a:xfrm>
            <a:off x="4065855" y="2065605"/>
            <a:ext cx="1012291" cy="1012291"/>
          </a:xfrm>
          <a:prstGeom prst="rect">
            <a:avLst/>
          </a:prstGeom>
          <a:noFill/>
          <a:ln>
            <a:noFill/>
          </a:ln>
        </p:spPr>
      </p:pic>
      <p:sp>
        <p:nvSpPr>
          <p:cNvPr id="263" name="Google Shape;263;p53"/>
          <p:cNvSpPr txBox="1">
            <a:spLocks noGrp="1"/>
          </p:cNvSpPr>
          <p:nvPr>
            <p:ph type="sldNum" idx="12"/>
          </p:nvPr>
        </p:nvSpPr>
        <p:spPr>
          <a:xfrm>
            <a:off x="8472458" y="4655843"/>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ubtitle, Body 3">
  <p:cSld name="1_Title, Subtitle, Body">
    <p:bg>
      <p:bgPr>
        <a:blipFill>
          <a:blip r:embed="rId2">
            <a:alphaModFix/>
          </a:blip>
          <a:stretch>
            <a:fillRect/>
          </a:stretch>
        </a:blipFill>
        <a:effectLst/>
      </p:bgPr>
    </p:bg>
    <p:spTree>
      <p:nvGrpSpPr>
        <p:cNvPr id="1" name="Shape 264"/>
        <p:cNvGrpSpPr/>
        <p:nvPr/>
      </p:nvGrpSpPr>
      <p:grpSpPr>
        <a:xfrm>
          <a:off x="0" y="0"/>
          <a:ext cx="0" cy="0"/>
          <a:chOff x="0" y="0"/>
          <a:chExt cx="0" cy="0"/>
        </a:xfrm>
      </p:grpSpPr>
      <p:sp>
        <p:nvSpPr>
          <p:cNvPr id="265" name="Google Shape;265;p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66" name="Google Shape;266;p54"/>
          <p:cNvPicPr preferRelativeResize="0"/>
          <p:nvPr/>
        </p:nvPicPr>
        <p:blipFill rotWithShape="1">
          <a:blip r:embed="rId3">
            <a:alphaModFix/>
          </a:blip>
          <a:srcRect/>
          <a:stretch/>
        </p:blipFill>
        <p:spPr>
          <a:xfrm>
            <a:off x="4114800" y="4152900"/>
            <a:ext cx="914402" cy="914402"/>
          </a:xfrm>
          <a:prstGeom prst="rect">
            <a:avLst/>
          </a:prstGeom>
          <a:noFill/>
          <a:ln>
            <a:noFill/>
          </a:ln>
        </p:spPr>
      </p:pic>
      <p:sp>
        <p:nvSpPr>
          <p:cNvPr id="267" name="Google Shape;267;p54"/>
          <p:cNvSpPr txBox="1">
            <a:spLocks noGrp="1"/>
          </p:cNvSpPr>
          <p:nvPr>
            <p:ph type="title"/>
          </p:nvPr>
        </p:nvSpPr>
        <p:spPr>
          <a:xfrm>
            <a:off x="402300" y="1866150"/>
            <a:ext cx="8229600" cy="685800"/>
          </a:xfrm>
          <a:prstGeom prst="rect">
            <a:avLst/>
          </a:prstGeom>
          <a:noFill/>
          <a:ln>
            <a:noFill/>
          </a:ln>
        </p:spPr>
        <p:txBody>
          <a:bodyPr spcFirstLastPara="1" wrap="square" lIns="182875" tIns="91425" rIns="182875" bIns="91425" anchor="ctr" anchorCtr="0">
            <a:noAutofit/>
          </a:bodyPr>
          <a:lstStyle>
            <a:lvl1pPr lvl="0" algn="ctr">
              <a:lnSpc>
                <a:spcPct val="100000"/>
              </a:lnSpc>
              <a:spcBef>
                <a:spcPts val="0"/>
              </a:spcBef>
              <a:spcAft>
                <a:spcPts val="0"/>
              </a:spcAft>
              <a:buClr>
                <a:schemeClr val="dk2"/>
              </a:buClr>
              <a:buSzPts val="3300"/>
              <a:buNone/>
              <a:defRPr sz="3500" b="1">
                <a:solidFill>
                  <a:schemeClr val="dk2"/>
                </a:solidFi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68" name="Google Shape;268;p54"/>
          <p:cNvSpPr txBox="1">
            <a:spLocks noGrp="1"/>
          </p:cNvSpPr>
          <p:nvPr>
            <p:ph type="subTitle" idx="1"/>
          </p:nvPr>
        </p:nvSpPr>
        <p:spPr>
          <a:xfrm>
            <a:off x="402300" y="2551950"/>
            <a:ext cx="8229600" cy="457200"/>
          </a:xfrm>
          <a:prstGeom prst="rect">
            <a:avLst/>
          </a:prstGeom>
          <a:noFill/>
          <a:ln>
            <a:noFill/>
          </a:ln>
        </p:spPr>
        <p:txBody>
          <a:bodyPr spcFirstLastPara="1" wrap="square" lIns="182875" tIns="182875" rIns="182875" bIns="182875" anchor="ctr" anchorCtr="0">
            <a:noAutofit/>
          </a:bodyPr>
          <a:lstStyle>
            <a:lvl1pPr lvl="0" algn="ctr">
              <a:lnSpc>
                <a:spcPct val="115000"/>
              </a:lnSpc>
              <a:spcBef>
                <a:spcPts val="0"/>
              </a:spcBef>
              <a:spcAft>
                <a:spcPts val="0"/>
              </a:spcAft>
              <a:buSzPts val="2000"/>
              <a:buNone/>
              <a:defRPr sz="2000"/>
            </a:lvl1pPr>
            <a:lvl2pPr lvl="1" algn="l">
              <a:lnSpc>
                <a:spcPct val="115000"/>
              </a:lnSpc>
              <a:spcBef>
                <a:spcPts val="0"/>
              </a:spcBef>
              <a:spcAft>
                <a:spcPts val="0"/>
              </a:spcAft>
              <a:buSzPts val="1700"/>
              <a:buNone/>
              <a:defRPr/>
            </a:lvl2pPr>
            <a:lvl3pPr lvl="2" algn="l">
              <a:lnSpc>
                <a:spcPct val="115000"/>
              </a:lnSpc>
              <a:spcBef>
                <a:spcPts val="0"/>
              </a:spcBef>
              <a:spcAft>
                <a:spcPts val="0"/>
              </a:spcAft>
              <a:buSzPts val="1700"/>
              <a:buNone/>
              <a:defRPr/>
            </a:lvl3pPr>
            <a:lvl4pPr lvl="3" algn="l">
              <a:lnSpc>
                <a:spcPct val="115000"/>
              </a:lnSpc>
              <a:spcBef>
                <a:spcPts val="0"/>
              </a:spcBef>
              <a:spcAft>
                <a:spcPts val="0"/>
              </a:spcAft>
              <a:buSzPts val="1700"/>
              <a:buNone/>
              <a:defRPr/>
            </a:lvl4pPr>
            <a:lvl5pPr lvl="4" algn="l">
              <a:lnSpc>
                <a:spcPct val="115000"/>
              </a:lnSpc>
              <a:spcBef>
                <a:spcPts val="0"/>
              </a:spcBef>
              <a:spcAft>
                <a:spcPts val="0"/>
              </a:spcAft>
              <a:buSzPts val="1700"/>
              <a:buNone/>
              <a:defRPr/>
            </a:lvl5pPr>
            <a:lvl6pPr lvl="5" algn="l">
              <a:lnSpc>
                <a:spcPct val="115000"/>
              </a:lnSpc>
              <a:spcBef>
                <a:spcPts val="0"/>
              </a:spcBef>
              <a:spcAft>
                <a:spcPts val="0"/>
              </a:spcAft>
              <a:buSzPts val="1700"/>
              <a:buNone/>
              <a:defRPr/>
            </a:lvl6pPr>
            <a:lvl7pPr lvl="6" algn="l">
              <a:lnSpc>
                <a:spcPct val="115000"/>
              </a:lnSpc>
              <a:spcBef>
                <a:spcPts val="0"/>
              </a:spcBef>
              <a:spcAft>
                <a:spcPts val="0"/>
              </a:spcAft>
              <a:buSzPts val="1700"/>
              <a:buNone/>
              <a:defRPr/>
            </a:lvl7pPr>
            <a:lvl8pPr lvl="7" algn="l">
              <a:lnSpc>
                <a:spcPct val="115000"/>
              </a:lnSpc>
              <a:spcBef>
                <a:spcPts val="0"/>
              </a:spcBef>
              <a:spcAft>
                <a:spcPts val="0"/>
              </a:spcAft>
              <a:buSzPts val="1700"/>
              <a:buNone/>
              <a:defRPr/>
            </a:lvl8pPr>
            <a:lvl9pPr lvl="8" algn="l">
              <a:lnSpc>
                <a:spcPct val="115000"/>
              </a:lnSpc>
              <a:spcBef>
                <a:spcPts val="0"/>
              </a:spcBef>
              <a:spcAft>
                <a:spcPts val="0"/>
              </a:spcAft>
              <a:buSzPts val="17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5"/>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0" y="274639"/>
            <a:ext cx="9144000" cy="993775"/>
          </a:xfrm>
          <a:prstGeom prst="rect">
            <a:avLst/>
          </a:prstGeom>
          <a:noFill/>
          <a:ln>
            <a:noFill/>
          </a:ln>
        </p:spPr>
        <p:txBody>
          <a:bodyPr spcFirstLastPara="1" wrap="square" lIns="68575" tIns="34275" rIns="68575" bIns="34275" anchor="ctr" anchorCtr="0">
            <a:normAutofit/>
          </a:bodyPr>
          <a:lstStyle>
            <a:lvl1pPr marR="0" lvl="0" algn="l" rtl="0">
              <a:lnSpc>
                <a:spcPct val="100000"/>
              </a:lnSpc>
              <a:spcBef>
                <a:spcPts val="0"/>
              </a:spcBef>
              <a:spcAft>
                <a:spcPts val="0"/>
              </a:spcAft>
              <a:buSzPts val="1100"/>
              <a:buNone/>
              <a:defRPr sz="3000" b="0" i="0" u="none" strike="noStrike" cap="none">
                <a:solidFill>
                  <a:schemeClr val="accent6"/>
                </a:solidFill>
                <a:latin typeface="Calibri"/>
                <a:ea typeface="Calibri"/>
                <a:cs typeface="Calibri"/>
                <a:sym typeface="Calibri"/>
              </a:defRPr>
            </a:lvl1pPr>
            <a:lvl2pPr marR="0" lvl="1"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0" y="1370013"/>
            <a:ext cx="9144000" cy="3262312"/>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100000"/>
              </a:lnSpc>
              <a:spcBef>
                <a:spcPts val="0"/>
              </a:spcBef>
              <a:spcAft>
                <a:spcPts val="0"/>
              </a:spcAft>
              <a:buSzPts val="1100"/>
              <a:buNone/>
              <a:defRPr sz="2100" b="0" i="0" u="none" strike="noStrike" cap="none">
                <a:solidFill>
                  <a:schemeClr val="accent6"/>
                </a:solidFill>
                <a:latin typeface="Calibri"/>
                <a:ea typeface="Calibri"/>
                <a:cs typeface="Calibri"/>
                <a:sym typeface="Calibri"/>
              </a:defRPr>
            </a:lvl1pPr>
            <a:lvl2pPr marL="914400" marR="0" lvl="1"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 id="2147483699" r:id="rId4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46962"/>
          </p15:clr>
        </p15:guide>
        <p15:guide id="2"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4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5.jpg"/><Relationship Id="rId2" Type="http://schemas.openxmlformats.org/officeDocument/2006/relationships/notesSlide" Target="../notesSlides/notesSlide38.xml"/><Relationship Id="rId1" Type="http://schemas.openxmlformats.org/officeDocument/2006/relationships/slideLayout" Target="../slideLayouts/slideLayout51.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51.xml"/><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mailto:erbey.gomez@ade.arkansas.gov" TargetMode="External"/><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hyperlink" Target="mailto:keena.smith@ade.arkansas.gov" TargetMode="External"/><Relationship Id="rId5" Type="http://schemas.openxmlformats.org/officeDocument/2006/relationships/hyperlink" Target="mailto:Ronnie.scott@ade.arkansas.gov" TargetMode="External"/><Relationship Id="rId4" Type="http://schemas.openxmlformats.org/officeDocument/2006/relationships/hyperlink" Target="mailto:whitney.gifford@ade.arkansas.gov"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dese.ade.arkansas.gov/Offices/learning-services/school-health-services" TargetMode="External"/><Relationship Id="rId3" Type="http://schemas.openxmlformats.org/officeDocument/2006/relationships/hyperlink" Target="https://yrbs-explorer.services.cdc.gov/#/" TargetMode="External"/><Relationship Id="rId7"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hyperlink" Target="https://dese.ade.arkansas.gov/Offices/learning-services/school-health-services/arkansas-medicaid-in-the-schools--medicaid-billing-profiles" TargetMode="External"/><Relationship Id="rId5" Type="http://schemas.openxmlformats.org/officeDocument/2006/relationships/hyperlink" Target="https://dese.ade.arkansas.gov/Offices/learning-services/school-health-services/school-nursing--school-health-survey" TargetMode="External"/><Relationship Id="rId4" Type="http://schemas.openxmlformats.org/officeDocument/2006/relationships/hyperlink" Target="https://profiles-explorer.cdc.gov/"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dese.ade.arkansas.gov/Offices/learning-services/school-health-services/school-health-profiles" TargetMode="External"/><Relationship Id="rId3" Type="http://schemas.openxmlformats.org/officeDocument/2006/relationships/hyperlink" Target="https://dese.ade.arkansas.gov/Offices/learning-services/school-health-services" TargetMode="External"/><Relationship Id="rId7" Type="http://schemas.openxmlformats.org/officeDocument/2006/relationships/hyperlink" Target="https://dese.ade.arkansas.gov/Offices/learning-services/school-health-services/youth-risk-behavior-survey-yrbs" TargetMode="External"/><Relationship Id="rId2" Type="http://schemas.openxmlformats.org/officeDocument/2006/relationships/notesSlide" Target="../notesSlides/notesSlide42.xml"/><Relationship Id="rId1" Type="http://schemas.openxmlformats.org/officeDocument/2006/relationships/slideLayout" Target="../slideLayouts/slideLayout35.xml"/><Relationship Id="rId6" Type="http://schemas.openxmlformats.org/officeDocument/2006/relationships/hyperlink" Target="https://dese.ade.arkansas.gov/Offices/learning-services/school-health-services/%20School%20Nursing" TargetMode="External"/><Relationship Id="rId5" Type="http://schemas.openxmlformats.org/officeDocument/2006/relationships/hyperlink" Target="https://dese.ade.arkansas.gov/Offices/learning-services/school-health-services/arkansas-medicaid-in-the-schools" TargetMode="External"/><Relationship Id="rId10" Type="http://schemas.openxmlformats.org/officeDocument/2006/relationships/hyperlink" Target="https://www.americashealthrankings.org/explore/states/AR" TargetMode="External"/><Relationship Id="rId4" Type="http://schemas.openxmlformats.org/officeDocument/2006/relationships/hyperlink" Target="https://dese.ade.arkansas.gov/Offices/learning-services/school-health-services/arkansas-medicaid-in-the-schools--medicaid-billing-profiles" TargetMode="External"/><Relationship Id="rId9" Type="http://schemas.openxmlformats.org/officeDocument/2006/relationships/hyperlink" Target="https://achi.net/body-mass-index-program/"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congress.gov/crs-product/R45184" TargetMode="External"/><Relationship Id="rId2" Type="http://schemas.openxmlformats.org/officeDocument/2006/relationships/notesSlide" Target="../notesSlides/notesSlide43.xml"/><Relationship Id="rId1" Type="http://schemas.openxmlformats.org/officeDocument/2006/relationships/slideLayout" Target="../slideLayouts/slideLayout35.xml"/><Relationship Id="rId6" Type="http://schemas.openxmlformats.org/officeDocument/2006/relationships/hyperlink" Target="https://www.nejm.org/doi/full/10.1056/NEJMsa1909301" TargetMode="External"/><Relationship Id="rId5" Type="http://schemas.openxmlformats.org/officeDocument/2006/relationships/hyperlink" Target="https://www.ed.gov/teaching-and-administration/supporting-students/chronic-absenteeism" TargetMode="External"/><Relationship Id="rId4" Type="http://schemas.openxmlformats.org/officeDocument/2006/relationships/hyperlink" Target="https://dx.doi.org/10.61186/johepal.4.2.107"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mailto:Cheria.McDonald@ade.arkansas.gov" TargetMode="External"/><Relationship Id="rId7"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40.jpg"/><Relationship Id="rId5" Type="http://schemas.openxmlformats.org/officeDocument/2006/relationships/hyperlink" Target="mailto:Taylor.James@ade.arkansas.gov" TargetMode="External"/><Relationship Id="rId4" Type="http://schemas.openxmlformats.org/officeDocument/2006/relationships/hyperlink" Target="mailto:Dana.Bennett@ade.arkansas.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55"/>
          <p:cNvSpPr txBox="1">
            <a:spLocks noGrp="1"/>
          </p:cNvSpPr>
          <p:nvPr>
            <p:ph type="subTitle" idx="1"/>
          </p:nvPr>
        </p:nvSpPr>
        <p:spPr>
          <a:xfrm>
            <a:off x="343650" y="2208000"/>
            <a:ext cx="8255700" cy="913200"/>
          </a:xfrm>
          <a:prstGeom prst="rect">
            <a:avLst/>
          </a:prstGeom>
          <a:noFill/>
          <a:ln>
            <a:noFill/>
          </a:ln>
        </p:spPr>
        <p:txBody>
          <a:bodyPr spcFirstLastPara="1" wrap="square" lIns="137150" tIns="137150" rIns="137150" bIns="137150" anchor="ctr" anchorCtr="0">
            <a:noAutofit/>
          </a:bodyPr>
          <a:lstStyle/>
          <a:p>
            <a:pPr marL="0" lvl="0" indent="0" algn="l" rtl="0">
              <a:lnSpc>
                <a:spcPct val="100000"/>
              </a:lnSpc>
              <a:spcBef>
                <a:spcPts val="0"/>
              </a:spcBef>
              <a:spcAft>
                <a:spcPts val="0"/>
              </a:spcAft>
              <a:buSzPts val="1500"/>
              <a:buNone/>
            </a:pPr>
            <a:r>
              <a:rPr lang="en" sz="2100" b="1"/>
              <a:t>Healthy Students, Higher Achievement: Leveraging School Health Data for Classroom Success</a:t>
            </a:r>
            <a:endParaRPr sz="2100" b="1"/>
          </a:p>
        </p:txBody>
      </p:sp>
      <p:sp>
        <p:nvSpPr>
          <p:cNvPr id="274" name="Google Shape;274;p55"/>
          <p:cNvSpPr txBox="1"/>
          <p:nvPr/>
        </p:nvSpPr>
        <p:spPr>
          <a:xfrm>
            <a:off x="544650" y="953975"/>
            <a:ext cx="80547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p>
        </p:txBody>
      </p:sp>
      <p:sp>
        <p:nvSpPr>
          <p:cNvPr id="275" name="Google Shape;275;p55"/>
          <p:cNvSpPr txBox="1"/>
          <p:nvPr/>
        </p:nvSpPr>
        <p:spPr>
          <a:xfrm>
            <a:off x="1605875" y="3121100"/>
            <a:ext cx="6042900" cy="1001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solidFill>
                  <a:schemeClr val="accent6"/>
                </a:solidFill>
                <a:latin typeface="Calibri"/>
                <a:ea typeface="Calibri"/>
                <a:cs typeface="Calibri"/>
                <a:sym typeface="Calibri"/>
              </a:rPr>
              <a:t>Cheria McDonald, APRN, NCSN, State School Nurse Consultant</a:t>
            </a:r>
            <a:endParaRPr sz="1600">
              <a:solidFill>
                <a:schemeClr val="accent6"/>
              </a:solidFill>
              <a:latin typeface="Calibri"/>
              <a:ea typeface="Calibri"/>
              <a:cs typeface="Calibri"/>
              <a:sym typeface="Calibri"/>
            </a:endParaRPr>
          </a:p>
          <a:p>
            <a:pPr marL="0" lvl="0" indent="0" algn="l" rtl="0">
              <a:lnSpc>
                <a:spcPct val="115000"/>
              </a:lnSpc>
              <a:spcBef>
                <a:spcPts val="0"/>
              </a:spcBef>
              <a:spcAft>
                <a:spcPts val="0"/>
              </a:spcAft>
              <a:buNone/>
            </a:pPr>
            <a:r>
              <a:rPr lang="en" sz="1600">
                <a:solidFill>
                  <a:schemeClr val="accent6"/>
                </a:solidFill>
                <a:latin typeface="Calibri"/>
                <a:ea typeface="Calibri"/>
                <a:cs typeface="Calibri"/>
                <a:sym typeface="Calibri"/>
              </a:rPr>
              <a:t>Dana Bennett, RN, MITS Asst Director</a:t>
            </a:r>
            <a:endParaRPr sz="1600">
              <a:solidFill>
                <a:schemeClr val="accent6"/>
              </a:solidFill>
              <a:latin typeface="Calibri"/>
              <a:ea typeface="Calibri"/>
              <a:cs typeface="Calibri"/>
              <a:sym typeface="Calibri"/>
            </a:endParaRPr>
          </a:p>
          <a:p>
            <a:pPr marL="0" lvl="0" indent="0" algn="l" rtl="0">
              <a:lnSpc>
                <a:spcPct val="115000"/>
              </a:lnSpc>
              <a:spcBef>
                <a:spcPts val="0"/>
              </a:spcBef>
              <a:spcAft>
                <a:spcPts val="0"/>
              </a:spcAft>
              <a:buNone/>
            </a:pPr>
            <a:r>
              <a:rPr lang="en" sz="1600">
                <a:solidFill>
                  <a:schemeClr val="accent6"/>
                </a:solidFill>
                <a:latin typeface="Calibri"/>
                <a:ea typeface="Calibri"/>
                <a:cs typeface="Calibri"/>
                <a:sym typeface="Calibri"/>
              </a:rPr>
              <a:t>Taylor James, MPH, CDC Surveillance Coordinator</a:t>
            </a:r>
            <a:endParaRPr sz="1600">
              <a:solidFill>
                <a:schemeClr val="accent6"/>
              </a:solidFill>
              <a:latin typeface="Calibri"/>
              <a:ea typeface="Calibri"/>
              <a:cs typeface="Calibri"/>
              <a:sym typeface="Calibri"/>
            </a:endParaRPr>
          </a:p>
        </p:txBody>
      </p:sp>
      <p:sp>
        <p:nvSpPr>
          <p:cNvPr id="276" name="Google Shape;276;p55"/>
          <p:cNvSpPr txBox="1"/>
          <p:nvPr/>
        </p:nvSpPr>
        <p:spPr>
          <a:xfrm>
            <a:off x="6734500" y="4855525"/>
            <a:ext cx="2320800" cy="24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600">
              <a:solidFill>
                <a:schemeClr val="accent3"/>
              </a:solidFill>
              <a:latin typeface="Calibri"/>
              <a:ea typeface="Calibri"/>
              <a:cs typeface="Calibri"/>
              <a:sym typeface="Calibri"/>
            </a:endParaRPr>
          </a:p>
        </p:txBody>
      </p:sp>
      <p:pic>
        <p:nvPicPr>
          <p:cNvPr id="277" name="Google Shape;277;p55"/>
          <p:cNvPicPr preferRelativeResize="0"/>
          <p:nvPr/>
        </p:nvPicPr>
        <p:blipFill rotWithShape="1">
          <a:blip r:embed="rId3">
            <a:alphaModFix/>
          </a:blip>
          <a:srcRect t="37127" b="36456"/>
          <a:stretch/>
        </p:blipFill>
        <p:spPr>
          <a:xfrm>
            <a:off x="1899750" y="734476"/>
            <a:ext cx="5143501" cy="13587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64"/>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p>
            <a:pPr marL="0" lvl="0" indent="0" algn="l" rtl="0">
              <a:lnSpc>
                <a:spcPct val="100000"/>
              </a:lnSpc>
              <a:spcBef>
                <a:spcPts val="0"/>
              </a:spcBef>
              <a:spcAft>
                <a:spcPts val="0"/>
              </a:spcAft>
              <a:buSzPts val="2100"/>
              <a:buNone/>
            </a:pPr>
            <a:endParaRPr/>
          </a:p>
        </p:txBody>
      </p:sp>
      <p:sp>
        <p:nvSpPr>
          <p:cNvPr id="337" name="Google Shape;337;p64"/>
          <p:cNvSpPr txBox="1"/>
          <p:nvPr/>
        </p:nvSpPr>
        <p:spPr>
          <a:xfrm>
            <a:off x="164925" y="1036750"/>
            <a:ext cx="8844900" cy="40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b="1">
              <a:solidFill>
                <a:schemeClr val="accent6"/>
              </a:solidFill>
              <a:latin typeface="Calibri"/>
              <a:ea typeface="Calibri"/>
              <a:cs typeface="Calibri"/>
              <a:sym typeface="Calibri"/>
            </a:endParaRPr>
          </a:p>
        </p:txBody>
      </p:sp>
      <p:pic>
        <p:nvPicPr>
          <p:cNvPr id="338" name="Google Shape;338;p6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65"/>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p>
            <a:pPr marL="0" lvl="0" indent="0" algn="l" rtl="0">
              <a:lnSpc>
                <a:spcPct val="100000"/>
              </a:lnSpc>
              <a:spcBef>
                <a:spcPts val="0"/>
              </a:spcBef>
              <a:spcAft>
                <a:spcPts val="0"/>
              </a:spcAft>
              <a:buSzPts val="2100"/>
              <a:buNone/>
            </a:pPr>
            <a:endParaRPr/>
          </a:p>
        </p:txBody>
      </p:sp>
      <p:sp>
        <p:nvSpPr>
          <p:cNvPr id="344" name="Google Shape;344;p65"/>
          <p:cNvSpPr txBox="1"/>
          <p:nvPr/>
        </p:nvSpPr>
        <p:spPr>
          <a:xfrm>
            <a:off x="149550" y="1036750"/>
            <a:ext cx="8844900" cy="40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b="1">
              <a:solidFill>
                <a:schemeClr val="accent6"/>
              </a:solidFill>
              <a:latin typeface="Calibri"/>
              <a:ea typeface="Calibri"/>
              <a:cs typeface="Calibri"/>
              <a:sym typeface="Calibri"/>
            </a:endParaRPr>
          </a:p>
        </p:txBody>
      </p:sp>
      <p:pic>
        <p:nvPicPr>
          <p:cNvPr id="345" name="Google Shape;345;p65"/>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66"/>
          <p:cNvSpPr txBox="1">
            <a:spLocks noGrp="1"/>
          </p:cNvSpPr>
          <p:nvPr>
            <p:ph type="title"/>
          </p:nvPr>
        </p:nvSpPr>
        <p:spPr>
          <a:xfrm>
            <a:off x="0" y="1657350"/>
            <a:ext cx="9144000" cy="1828800"/>
          </a:xfrm>
          <a:prstGeom prst="rect">
            <a:avLst/>
          </a:prstGeom>
          <a:noFill/>
          <a:ln>
            <a:noFill/>
          </a:ln>
        </p:spPr>
        <p:txBody>
          <a:bodyPr spcFirstLastPara="1" wrap="square" lIns="182875" tIns="91425" rIns="182875" bIns="91425" anchor="ctr" anchorCtr="0">
            <a:noAutofit/>
          </a:bodyPr>
          <a:lstStyle/>
          <a:p>
            <a:pPr marL="0" lvl="0" indent="0" algn="ctr" rtl="0">
              <a:lnSpc>
                <a:spcPct val="100000"/>
              </a:lnSpc>
              <a:spcBef>
                <a:spcPts val="0"/>
              </a:spcBef>
              <a:spcAft>
                <a:spcPts val="0"/>
              </a:spcAft>
              <a:buClr>
                <a:schemeClr val="lt2"/>
              </a:buClr>
              <a:buSzPts val="3800"/>
              <a:buNone/>
            </a:pPr>
            <a:endParaRPr/>
          </a:p>
        </p:txBody>
      </p:sp>
      <p:pic>
        <p:nvPicPr>
          <p:cNvPr id="351" name="Google Shape;351;p6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67"/>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p>
            <a:pPr marL="0" lvl="0" indent="0" algn="l" rtl="0">
              <a:lnSpc>
                <a:spcPct val="100000"/>
              </a:lnSpc>
              <a:spcBef>
                <a:spcPts val="0"/>
              </a:spcBef>
              <a:spcAft>
                <a:spcPts val="0"/>
              </a:spcAft>
              <a:buSzPts val="2100"/>
              <a:buNone/>
            </a:pPr>
            <a:endParaRPr/>
          </a:p>
        </p:txBody>
      </p:sp>
      <p:sp>
        <p:nvSpPr>
          <p:cNvPr id="357" name="Google Shape;357;p67"/>
          <p:cNvSpPr txBox="1"/>
          <p:nvPr/>
        </p:nvSpPr>
        <p:spPr>
          <a:xfrm>
            <a:off x="164925" y="1036750"/>
            <a:ext cx="8844900" cy="40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b="1">
              <a:solidFill>
                <a:schemeClr val="accent6"/>
              </a:solidFill>
              <a:latin typeface="Calibri"/>
              <a:ea typeface="Calibri"/>
              <a:cs typeface="Calibri"/>
              <a:sym typeface="Calibri"/>
            </a:endParaRPr>
          </a:p>
        </p:txBody>
      </p:sp>
      <p:pic>
        <p:nvPicPr>
          <p:cNvPr id="358" name="Google Shape;358;p67"/>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68"/>
          <p:cNvSpPr txBox="1">
            <a:spLocks noGrp="1"/>
          </p:cNvSpPr>
          <p:nvPr>
            <p:ph type="title"/>
          </p:nvPr>
        </p:nvSpPr>
        <p:spPr>
          <a:xfrm>
            <a:off x="0" y="1657350"/>
            <a:ext cx="9144000" cy="1828800"/>
          </a:xfrm>
          <a:prstGeom prst="rect">
            <a:avLst/>
          </a:prstGeom>
          <a:noFill/>
          <a:ln>
            <a:noFill/>
          </a:ln>
        </p:spPr>
        <p:txBody>
          <a:bodyPr spcFirstLastPara="1" wrap="square" lIns="137150" tIns="68575" rIns="137150" bIns="68575" anchor="ctr" anchorCtr="0">
            <a:noAutofit/>
          </a:bodyPr>
          <a:lstStyle/>
          <a:p>
            <a:pPr marL="0" lvl="0" indent="0" algn="ctr" rtl="0">
              <a:lnSpc>
                <a:spcPct val="100000"/>
              </a:lnSpc>
              <a:spcBef>
                <a:spcPts val="0"/>
              </a:spcBef>
              <a:spcAft>
                <a:spcPts val="0"/>
              </a:spcAft>
              <a:buClr>
                <a:schemeClr val="dk2"/>
              </a:buClr>
              <a:buSzPts val="3800"/>
              <a:buNone/>
            </a:pPr>
            <a:endParaRPr/>
          </a:p>
        </p:txBody>
      </p:sp>
      <p:pic>
        <p:nvPicPr>
          <p:cNvPr id="364" name="Google Shape;364;p68"/>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365" name="Google Shape;365;p68"/>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69"/>
          <p:cNvSpPr txBox="1">
            <a:spLocks noGrp="1"/>
          </p:cNvSpPr>
          <p:nvPr>
            <p:ph type="body" idx="1"/>
          </p:nvPr>
        </p:nvSpPr>
        <p:spPr>
          <a:xfrm>
            <a:off x="311700" y="1219200"/>
            <a:ext cx="4260300" cy="3810000"/>
          </a:xfrm>
          <a:prstGeom prst="rect">
            <a:avLst/>
          </a:prstGeom>
          <a:noFill/>
          <a:ln>
            <a:noFill/>
          </a:ln>
        </p:spPr>
        <p:txBody>
          <a:bodyPr spcFirstLastPara="1" wrap="square" lIns="137150" tIns="137150" rIns="137150" bIns="137150" anchor="t" anchorCtr="0">
            <a:noAutofit/>
          </a:bodyPr>
          <a:lstStyle/>
          <a:p>
            <a:pPr marL="457200" lvl="0" indent="-330200" algn="l" rtl="0">
              <a:lnSpc>
                <a:spcPct val="115000"/>
              </a:lnSpc>
              <a:spcBef>
                <a:spcPts val="0"/>
              </a:spcBef>
              <a:spcAft>
                <a:spcPts val="0"/>
              </a:spcAft>
              <a:buSzPts val="1600"/>
              <a:buChar char="●"/>
            </a:pPr>
            <a:r>
              <a:rPr lang="en" sz="1600"/>
              <a:t>Provides the student’s perspective</a:t>
            </a:r>
            <a:endParaRPr sz="1600"/>
          </a:p>
          <a:p>
            <a:pPr marL="457200" lvl="0" indent="-330200" algn="l" rtl="0">
              <a:lnSpc>
                <a:spcPct val="115000"/>
              </a:lnSpc>
              <a:spcBef>
                <a:spcPts val="0"/>
              </a:spcBef>
              <a:spcAft>
                <a:spcPts val="0"/>
              </a:spcAft>
              <a:buSzPts val="1600"/>
              <a:buChar char="●"/>
            </a:pPr>
            <a:r>
              <a:rPr lang="en" sz="1600"/>
              <a:t>Allows for direct comparison with other states</a:t>
            </a:r>
            <a:endParaRPr sz="1600"/>
          </a:p>
          <a:p>
            <a:pPr marL="457200" lvl="0" indent="-298450" algn="l" rtl="0">
              <a:lnSpc>
                <a:spcPct val="115000"/>
              </a:lnSpc>
              <a:spcBef>
                <a:spcPts val="0"/>
              </a:spcBef>
              <a:spcAft>
                <a:spcPts val="0"/>
              </a:spcAft>
              <a:buSzPts val="1100"/>
              <a:buChar char="●"/>
            </a:pPr>
            <a:r>
              <a:rPr lang="en" sz="1600"/>
              <a:t>Provides representative statewide data on Arkansas high school students (grades 9-12)</a:t>
            </a:r>
            <a:endParaRPr sz="1600"/>
          </a:p>
          <a:p>
            <a:pPr marL="457200" lvl="0" indent="-298450" algn="l" rtl="0">
              <a:lnSpc>
                <a:spcPct val="115000"/>
              </a:lnSpc>
              <a:spcBef>
                <a:spcPts val="0"/>
              </a:spcBef>
              <a:spcAft>
                <a:spcPts val="0"/>
              </a:spcAft>
              <a:buSzPts val="1100"/>
              <a:buChar char="●"/>
            </a:pPr>
            <a:r>
              <a:rPr lang="en" sz="1600"/>
              <a:t>Monitors priority risk behaviors impacting </a:t>
            </a:r>
            <a:r>
              <a:rPr lang="en" sz="1600" b="1"/>
              <a:t>attendance, engagement, and graduation outcomes</a:t>
            </a:r>
            <a:endParaRPr sz="1600"/>
          </a:p>
          <a:p>
            <a:pPr marL="457200" lvl="0" indent="-298450" algn="l" rtl="0">
              <a:lnSpc>
                <a:spcPct val="115000"/>
              </a:lnSpc>
              <a:spcBef>
                <a:spcPts val="0"/>
              </a:spcBef>
              <a:spcAft>
                <a:spcPts val="0"/>
              </a:spcAft>
              <a:buSzPts val="1100"/>
              <a:buChar char="●"/>
            </a:pPr>
            <a:r>
              <a:rPr lang="en" sz="1600"/>
              <a:t>Identifies trends in </a:t>
            </a:r>
            <a:r>
              <a:rPr lang="en" sz="1600" b="1"/>
              <a:t>mental health, substance use, violence, and physical activity </a:t>
            </a:r>
            <a:r>
              <a:rPr lang="en" sz="1600"/>
              <a:t>that affect learning</a:t>
            </a:r>
            <a:endParaRPr sz="1600"/>
          </a:p>
          <a:p>
            <a:pPr marL="457200" lvl="0" indent="0" algn="l" rtl="0">
              <a:lnSpc>
                <a:spcPct val="100000"/>
              </a:lnSpc>
              <a:spcBef>
                <a:spcPts val="0"/>
              </a:spcBef>
              <a:spcAft>
                <a:spcPts val="0"/>
              </a:spcAft>
              <a:buNone/>
            </a:pPr>
            <a:endParaRPr/>
          </a:p>
        </p:txBody>
      </p:sp>
      <p:sp>
        <p:nvSpPr>
          <p:cNvPr id="371" name="Google Shape;371;p69"/>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Arkansas YRBS: Turning Student Voice into Actionable Data</a:t>
            </a:r>
            <a:endParaRPr sz="2100" b="0" i="0" u="none" strike="noStrike" cap="none">
              <a:solidFill>
                <a:schemeClr val="accent6"/>
              </a:solidFill>
              <a:latin typeface="Calibri"/>
              <a:ea typeface="Calibri"/>
              <a:cs typeface="Calibri"/>
              <a:sym typeface="Calibri"/>
            </a:endParaRPr>
          </a:p>
        </p:txBody>
      </p:sp>
      <p:sp>
        <p:nvSpPr>
          <p:cNvPr id="372" name="Google Shape;372;p69"/>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YRBS - Why It Matters for Schools</a:t>
            </a:r>
            <a:endParaRPr/>
          </a:p>
        </p:txBody>
      </p:sp>
      <p:sp>
        <p:nvSpPr>
          <p:cNvPr id="373" name="Google Shape;373;p69"/>
          <p:cNvSpPr txBox="1"/>
          <p:nvPr/>
        </p:nvSpPr>
        <p:spPr>
          <a:xfrm>
            <a:off x="4443775" y="1196450"/>
            <a:ext cx="4260300" cy="37068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Clr>
                <a:schemeClr val="accent6"/>
              </a:buClr>
              <a:buSzPts val="1600"/>
              <a:buFont typeface="Calibri"/>
              <a:buChar char="●"/>
            </a:pPr>
            <a:r>
              <a:rPr lang="en" sz="1600">
                <a:solidFill>
                  <a:schemeClr val="accent6"/>
                </a:solidFill>
                <a:latin typeface="Calibri"/>
                <a:ea typeface="Calibri"/>
                <a:cs typeface="Calibri"/>
                <a:sym typeface="Calibri"/>
              </a:rPr>
              <a:t>Highlights emerging health challenges affecting Arkansas students across rural and urban districts</a:t>
            </a:r>
            <a:endParaRPr sz="1600">
              <a:solidFill>
                <a:schemeClr val="accent6"/>
              </a:solidFill>
              <a:latin typeface="Calibri"/>
              <a:ea typeface="Calibri"/>
              <a:cs typeface="Calibri"/>
              <a:sym typeface="Calibri"/>
            </a:endParaRPr>
          </a:p>
          <a:p>
            <a:pPr marL="457200" lvl="0" indent="-330200" algn="l" rtl="0">
              <a:lnSpc>
                <a:spcPct val="115000"/>
              </a:lnSpc>
              <a:spcBef>
                <a:spcPts val="0"/>
              </a:spcBef>
              <a:spcAft>
                <a:spcPts val="0"/>
              </a:spcAft>
              <a:buClr>
                <a:schemeClr val="accent6"/>
              </a:buClr>
              <a:buSzPts val="1600"/>
              <a:buFont typeface="Calibri"/>
              <a:buChar char="●"/>
            </a:pPr>
            <a:r>
              <a:rPr lang="en" sz="1600">
                <a:solidFill>
                  <a:schemeClr val="accent6"/>
                </a:solidFill>
                <a:latin typeface="Calibri"/>
                <a:ea typeface="Calibri"/>
                <a:cs typeface="Calibri"/>
                <a:sym typeface="Calibri"/>
              </a:rPr>
              <a:t>Enables ADE and districts to </a:t>
            </a:r>
            <a:r>
              <a:rPr lang="en" sz="1600" b="1">
                <a:solidFill>
                  <a:schemeClr val="accent6"/>
                </a:solidFill>
                <a:latin typeface="Calibri"/>
                <a:ea typeface="Calibri"/>
                <a:cs typeface="Calibri"/>
                <a:sym typeface="Calibri"/>
              </a:rPr>
              <a:t>prioritize resources based on real student need - not assumptions</a:t>
            </a:r>
            <a:endParaRPr sz="1600" b="1">
              <a:solidFill>
                <a:schemeClr val="accent6"/>
              </a:solidFill>
              <a:latin typeface="Calibri"/>
              <a:ea typeface="Calibri"/>
              <a:cs typeface="Calibri"/>
              <a:sym typeface="Calibri"/>
            </a:endParaRPr>
          </a:p>
          <a:p>
            <a:pPr marL="457200" lvl="0" indent="-330200" algn="l" rtl="0">
              <a:lnSpc>
                <a:spcPct val="115000"/>
              </a:lnSpc>
              <a:spcBef>
                <a:spcPts val="0"/>
              </a:spcBef>
              <a:spcAft>
                <a:spcPts val="0"/>
              </a:spcAft>
              <a:buClr>
                <a:schemeClr val="accent6"/>
              </a:buClr>
              <a:buSzPts val="1600"/>
              <a:buFont typeface="Calibri"/>
              <a:buChar char="●"/>
            </a:pPr>
            <a:r>
              <a:rPr lang="en" sz="1600">
                <a:solidFill>
                  <a:schemeClr val="accent6"/>
                </a:solidFill>
                <a:latin typeface="Calibri"/>
                <a:ea typeface="Calibri"/>
                <a:cs typeface="Calibri"/>
                <a:sym typeface="Calibri"/>
              </a:rPr>
              <a:t>Supports </a:t>
            </a:r>
            <a:r>
              <a:rPr lang="en" sz="1600" b="1">
                <a:solidFill>
                  <a:schemeClr val="accent6"/>
                </a:solidFill>
                <a:latin typeface="Calibri"/>
                <a:ea typeface="Calibri"/>
                <a:cs typeface="Calibri"/>
                <a:sym typeface="Calibri"/>
              </a:rPr>
              <a:t>data-driven planning for school health, mental health, and safety initiatives</a:t>
            </a:r>
            <a:endParaRPr sz="1600" b="1">
              <a:solidFill>
                <a:schemeClr val="accent6"/>
              </a:solidFill>
              <a:latin typeface="Calibri"/>
              <a:ea typeface="Calibri"/>
              <a:cs typeface="Calibri"/>
              <a:sym typeface="Calibri"/>
            </a:endParaRPr>
          </a:p>
          <a:p>
            <a:pPr marL="457200" lvl="0" indent="-342900" algn="l" rtl="0">
              <a:lnSpc>
                <a:spcPct val="115000"/>
              </a:lnSpc>
              <a:spcBef>
                <a:spcPts val="0"/>
              </a:spcBef>
              <a:spcAft>
                <a:spcPts val="0"/>
              </a:spcAft>
              <a:buClr>
                <a:schemeClr val="accent6"/>
              </a:buClr>
              <a:buSzPts val="1800"/>
              <a:buFont typeface="Calibri"/>
              <a:buChar char="●"/>
            </a:pPr>
            <a:r>
              <a:rPr lang="en" sz="1600">
                <a:solidFill>
                  <a:schemeClr val="accent6"/>
                </a:solidFill>
                <a:latin typeface="Calibri"/>
                <a:ea typeface="Calibri"/>
                <a:cs typeface="Calibri"/>
                <a:sym typeface="Calibri"/>
              </a:rPr>
              <a:t>Provides </a:t>
            </a:r>
            <a:r>
              <a:rPr lang="en" sz="1600" b="1">
                <a:solidFill>
                  <a:schemeClr val="accent6"/>
                </a:solidFill>
                <a:latin typeface="Calibri"/>
                <a:ea typeface="Calibri"/>
                <a:cs typeface="Calibri"/>
                <a:sym typeface="Calibri"/>
              </a:rPr>
              <a:t>trend data every two years to evaluate impact and progress over </a:t>
            </a:r>
            <a:r>
              <a:rPr lang="en" sz="1800" b="1">
                <a:solidFill>
                  <a:schemeClr val="accent6"/>
                </a:solidFill>
                <a:latin typeface="Calibri"/>
                <a:ea typeface="Calibri"/>
                <a:cs typeface="Calibri"/>
                <a:sym typeface="Calibri"/>
              </a:rPr>
              <a:t>time</a:t>
            </a:r>
            <a:endParaRPr sz="1800" b="1">
              <a:solidFill>
                <a:schemeClr val="accent6"/>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70"/>
          <p:cNvSpPr txBox="1">
            <a:spLocks noGrp="1"/>
          </p:cNvSpPr>
          <p:nvPr>
            <p:ph type="body" idx="1"/>
          </p:nvPr>
        </p:nvSpPr>
        <p:spPr>
          <a:xfrm>
            <a:off x="311700" y="1219200"/>
            <a:ext cx="8527500" cy="3810000"/>
          </a:xfrm>
          <a:prstGeom prst="rect">
            <a:avLst/>
          </a:prstGeom>
          <a:noFill/>
          <a:ln>
            <a:noFill/>
          </a:ln>
        </p:spPr>
        <p:txBody>
          <a:bodyPr spcFirstLastPara="1" wrap="square" lIns="137150" tIns="137150" rIns="137150" bIns="137150" anchor="t" anchorCtr="0">
            <a:noAutofit/>
          </a:bodyPr>
          <a:lstStyle/>
          <a:p>
            <a:pPr marL="457200" lvl="0" indent="-346075" algn="l" rtl="0">
              <a:lnSpc>
                <a:spcPct val="115000"/>
              </a:lnSpc>
              <a:spcBef>
                <a:spcPts val="0"/>
              </a:spcBef>
              <a:spcAft>
                <a:spcPts val="0"/>
              </a:spcAft>
              <a:buSzPts val="1850"/>
              <a:buChar char="●"/>
            </a:pPr>
            <a:r>
              <a:rPr lang="en" sz="1850"/>
              <a:t>State Trends - Real Student Needs</a:t>
            </a:r>
            <a:endParaRPr sz="1850"/>
          </a:p>
          <a:p>
            <a:pPr marL="457200" lvl="0" indent="-346075" algn="l" rtl="0">
              <a:lnSpc>
                <a:spcPct val="115000"/>
              </a:lnSpc>
              <a:spcBef>
                <a:spcPts val="0"/>
              </a:spcBef>
              <a:spcAft>
                <a:spcPts val="0"/>
              </a:spcAft>
              <a:buSzPts val="1850"/>
              <a:buChar char="●"/>
            </a:pPr>
            <a:r>
              <a:rPr lang="en" sz="1850"/>
              <a:t>Chronic conditions and obesity</a:t>
            </a:r>
            <a:endParaRPr sz="1850"/>
          </a:p>
          <a:p>
            <a:pPr marL="457200" lvl="0" indent="-346075" algn="l" rtl="0">
              <a:lnSpc>
                <a:spcPct val="115000"/>
              </a:lnSpc>
              <a:spcBef>
                <a:spcPts val="0"/>
              </a:spcBef>
              <a:spcAft>
                <a:spcPts val="0"/>
              </a:spcAft>
              <a:buSzPts val="1850"/>
              <a:buChar char="●"/>
            </a:pPr>
            <a:r>
              <a:rPr lang="en" sz="1850"/>
              <a:t>Risk behaviors-substance use</a:t>
            </a:r>
            <a:endParaRPr sz="1850"/>
          </a:p>
          <a:p>
            <a:pPr marL="457200" lvl="0" indent="-346075" algn="l" rtl="0">
              <a:lnSpc>
                <a:spcPct val="115000"/>
              </a:lnSpc>
              <a:spcBef>
                <a:spcPts val="0"/>
              </a:spcBef>
              <a:spcAft>
                <a:spcPts val="0"/>
              </a:spcAft>
              <a:buSzPts val="1850"/>
              <a:buChar char="●"/>
            </a:pPr>
            <a:r>
              <a:rPr lang="en" sz="1850"/>
              <a:t>Attendance impact</a:t>
            </a:r>
            <a:endParaRPr sz="1850"/>
          </a:p>
          <a:p>
            <a:pPr marL="457200" lvl="0" indent="-346075" algn="l" rtl="0">
              <a:lnSpc>
                <a:spcPct val="115000"/>
              </a:lnSpc>
              <a:spcBef>
                <a:spcPts val="0"/>
              </a:spcBef>
              <a:spcAft>
                <a:spcPts val="0"/>
              </a:spcAft>
              <a:buSzPts val="1850"/>
              <a:buChar char="●"/>
            </a:pPr>
            <a:r>
              <a:rPr lang="en" sz="1850"/>
              <a:t>Teen pregnancies</a:t>
            </a:r>
            <a:endParaRPr sz="1850"/>
          </a:p>
          <a:p>
            <a:pPr marL="457200" lvl="0" indent="-346075" algn="l" rtl="0">
              <a:lnSpc>
                <a:spcPct val="115000"/>
              </a:lnSpc>
              <a:spcBef>
                <a:spcPts val="0"/>
              </a:spcBef>
              <a:spcAft>
                <a:spcPts val="0"/>
              </a:spcAft>
              <a:buSzPts val="1850"/>
              <a:buChar char="●"/>
            </a:pPr>
            <a:r>
              <a:rPr lang="en" sz="1850"/>
              <a:t>Anxiety and depression-mental health needs</a:t>
            </a:r>
            <a:endParaRPr sz="1850"/>
          </a:p>
          <a:p>
            <a:pPr marL="457200" lvl="0" indent="0" algn="l" rtl="0">
              <a:lnSpc>
                <a:spcPct val="100000"/>
              </a:lnSpc>
              <a:spcBef>
                <a:spcPts val="0"/>
              </a:spcBef>
              <a:spcAft>
                <a:spcPts val="0"/>
              </a:spcAft>
              <a:buNone/>
            </a:pPr>
            <a:endParaRPr sz="1850"/>
          </a:p>
          <a:p>
            <a:pPr marL="0" lvl="0" indent="0" algn="l" rtl="0">
              <a:lnSpc>
                <a:spcPct val="100000"/>
              </a:lnSpc>
              <a:spcBef>
                <a:spcPts val="0"/>
              </a:spcBef>
              <a:spcAft>
                <a:spcPts val="0"/>
              </a:spcAft>
              <a:buNone/>
            </a:pPr>
            <a:r>
              <a:rPr lang="en" sz="1850" b="1" i="1"/>
              <a:t>These trends aren’t theoretical - they are showing up in our schools every day.</a:t>
            </a:r>
            <a:r>
              <a:rPr lang="en" sz="1850"/>
              <a:t> </a:t>
            </a:r>
            <a:endParaRPr sz="1850"/>
          </a:p>
          <a:p>
            <a:pPr marL="0" lvl="0" indent="0" algn="l" rtl="0">
              <a:lnSpc>
                <a:spcPct val="100000"/>
              </a:lnSpc>
              <a:spcBef>
                <a:spcPts val="0"/>
              </a:spcBef>
              <a:spcAft>
                <a:spcPts val="0"/>
              </a:spcAft>
              <a:buNone/>
            </a:pPr>
            <a:endParaRPr sz="1850"/>
          </a:p>
          <a:p>
            <a:pPr marL="0" lvl="0" indent="0" algn="l" rtl="0">
              <a:lnSpc>
                <a:spcPct val="100000"/>
              </a:lnSpc>
              <a:spcBef>
                <a:spcPts val="0"/>
              </a:spcBef>
              <a:spcAft>
                <a:spcPts val="0"/>
              </a:spcAft>
              <a:buNone/>
            </a:pPr>
            <a:endParaRPr sz="1850"/>
          </a:p>
        </p:txBody>
      </p:sp>
      <p:sp>
        <p:nvSpPr>
          <p:cNvPr id="379" name="Google Shape;379;p70"/>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a:bodyPr>
          <a:lstStyle/>
          <a:p>
            <a:pPr marL="0" lvl="0" indent="0" algn="l" rtl="0">
              <a:spcBef>
                <a:spcPts val="0"/>
              </a:spcBef>
              <a:spcAft>
                <a:spcPts val="0"/>
              </a:spcAft>
              <a:buNone/>
            </a:pPr>
            <a:r>
              <a:rPr lang="en" sz="1850"/>
              <a:t>School Health Survey Data Bridges with YRBS Data</a:t>
            </a:r>
            <a:endParaRPr sz="2100" b="0" i="0" u="none" strike="noStrike" cap="none">
              <a:solidFill>
                <a:schemeClr val="accent6"/>
              </a:solidFill>
              <a:latin typeface="Calibri"/>
              <a:ea typeface="Calibri"/>
              <a:cs typeface="Calibri"/>
              <a:sym typeface="Calibri"/>
            </a:endParaRPr>
          </a:p>
        </p:txBody>
      </p:sp>
      <p:sp>
        <p:nvSpPr>
          <p:cNvPr id="380" name="Google Shape;380;p70"/>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What Does This Look Like in Our Schools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71"/>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Chronic Health Conditions</a:t>
            </a:r>
            <a:endParaRPr sz="2100" b="0" i="0" u="none" strike="noStrike" cap="none">
              <a:solidFill>
                <a:schemeClr val="accent6"/>
              </a:solidFill>
              <a:latin typeface="Calibri"/>
              <a:ea typeface="Calibri"/>
              <a:cs typeface="Calibri"/>
              <a:sym typeface="Calibri"/>
            </a:endParaRPr>
          </a:p>
        </p:txBody>
      </p:sp>
      <p:sp>
        <p:nvSpPr>
          <p:cNvPr id="386" name="Google Shape;386;p71"/>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School Health Survey</a:t>
            </a:r>
            <a:endParaRPr/>
          </a:p>
        </p:txBody>
      </p:sp>
      <p:pic>
        <p:nvPicPr>
          <p:cNvPr id="387" name="Google Shape;387;p71"/>
          <p:cNvPicPr preferRelativeResize="0"/>
          <p:nvPr/>
        </p:nvPicPr>
        <p:blipFill>
          <a:blip r:embed="rId3">
            <a:alphaModFix/>
          </a:blip>
          <a:stretch>
            <a:fillRect/>
          </a:stretch>
        </p:blipFill>
        <p:spPr>
          <a:xfrm>
            <a:off x="2233075" y="1249925"/>
            <a:ext cx="4190727" cy="34001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72"/>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Teen Pregnancies </a:t>
            </a:r>
            <a:endParaRPr sz="2100" b="0" i="0" u="none" strike="noStrike" cap="none">
              <a:solidFill>
                <a:schemeClr val="accent6"/>
              </a:solidFill>
              <a:latin typeface="Calibri"/>
              <a:ea typeface="Calibri"/>
              <a:cs typeface="Calibri"/>
              <a:sym typeface="Calibri"/>
            </a:endParaRPr>
          </a:p>
        </p:txBody>
      </p:sp>
      <p:sp>
        <p:nvSpPr>
          <p:cNvPr id="393" name="Google Shape;393;p72"/>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School Health Survey</a:t>
            </a:r>
            <a:endParaRPr/>
          </a:p>
        </p:txBody>
      </p:sp>
      <p:pic>
        <p:nvPicPr>
          <p:cNvPr id="394" name="Google Shape;394;p72"/>
          <p:cNvPicPr preferRelativeResize="0"/>
          <p:nvPr/>
        </p:nvPicPr>
        <p:blipFill>
          <a:blip r:embed="rId3">
            <a:alphaModFix/>
          </a:blip>
          <a:stretch>
            <a:fillRect/>
          </a:stretch>
        </p:blipFill>
        <p:spPr>
          <a:xfrm>
            <a:off x="2434050" y="1196450"/>
            <a:ext cx="3595226" cy="35153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73"/>
          <p:cNvSpPr txBox="1">
            <a:spLocks noGrp="1"/>
          </p:cNvSpPr>
          <p:nvPr>
            <p:ph type="subTitle" idx="2"/>
          </p:nvPr>
        </p:nvSpPr>
        <p:spPr>
          <a:xfrm>
            <a:off x="0" y="754800"/>
            <a:ext cx="8832300" cy="365700"/>
          </a:xfrm>
          <a:prstGeom prst="rect">
            <a:avLst/>
          </a:prstGeom>
        </p:spPr>
        <p:txBody>
          <a:bodyPr spcFirstLastPara="1" wrap="square" lIns="137150" tIns="137150" rIns="137150" bIns="137150" anchor="ctr" anchorCtr="0">
            <a:noAutofit/>
          </a:bodyPr>
          <a:lstStyle/>
          <a:p>
            <a:pPr marL="0" lvl="0" indent="0" algn="l" rtl="0">
              <a:spcBef>
                <a:spcPts val="0"/>
              </a:spcBef>
              <a:spcAft>
                <a:spcPts val="0"/>
              </a:spcAft>
              <a:buNone/>
            </a:pPr>
            <a:r>
              <a:rPr lang="en"/>
              <a:t>Mental Health</a:t>
            </a:r>
            <a:endParaRPr/>
          </a:p>
        </p:txBody>
      </p:sp>
      <p:sp>
        <p:nvSpPr>
          <p:cNvPr id="400" name="Google Shape;400;p73"/>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School Health Survey</a:t>
            </a:r>
            <a:endParaRPr/>
          </a:p>
        </p:txBody>
      </p:sp>
      <p:pic>
        <p:nvPicPr>
          <p:cNvPr id="401" name="Google Shape;401;p73"/>
          <p:cNvPicPr preferRelativeResize="0"/>
          <p:nvPr/>
        </p:nvPicPr>
        <p:blipFill>
          <a:blip r:embed="rId3">
            <a:alphaModFix/>
          </a:blip>
          <a:stretch>
            <a:fillRect/>
          </a:stretch>
        </p:blipFill>
        <p:spPr>
          <a:xfrm>
            <a:off x="2285175" y="1189450"/>
            <a:ext cx="4280050" cy="35223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56"/>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p>
            <a:pPr marL="0" lvl="0" indent="0" algn="l" rtl="0">
              <a:lnSpc>
                <a:spcPct val="100000"/>
              </a:lnSpc>
              <a:spcBef>
                <a:spcPts val="0"/>
              </a:spcBef>
              <a:spcAft>
                <a:spcPts val="0"/>
              </a:spcAft>
              <a:buSzPts val="2100"/>
              <a:buNone/>
            </a:pPr>
            <a:endParaRPr/>
          </a:p>
        </p:txBody>
      </p:sp>
      <p:pic>
        <p:nvPicPr>
          <p:cNvPr id="283" name="Google Shape;283;p5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74"/>
          <p:cNvSpPr txBox="1">
            <a:spLocks noGrp="1"/>
          </p:cNvSpPr>
          <p:nvPr>
            <p:ph type="body" idx="1"/>
          </p:nvPr>
        </p:nvSpPr>
        <p:spPr>
          <a:xfrm>
            <a:off x="311700" y="1219200"/>
            <a:ext cx="8527500" cy="3810000"/>
          </a:xfrm>
          <a:prstGeom prst="rect">
            <a:avLst/>
          </a:prstGeom>
          <a:noFill/>
          <a:ln>
            <a:noFill/>
          </a:ln>
        </p:spPr>
        <p:txBody>
          <a:bodyPr spcFirstLastPara="1" wrap="square" lIns="137150" tIns="137150" rIns="137150" bIns="137150" anchor="t" anchorCtr="0">
            <a:noAutofit/>
          </a:bodyPr>
          <a:lstStyle/>
          <a:p>
            <a:pPr marL="457200" lvl="0" indent="-346075" algn="l" rtl="0">
              <a:lnSpc>
                <a:spcPct val="100000"/>
              </a:lnSpc>
              <a:spcBef>
                <a:spcPts val="0"/>
              </a:spcBef>
              <a:spcAft>
                <a:spcPts val="0"/>
              </a:spcAft>
              <a:buSzPts val="1850"/>
              <a:buChar char="●"/>
            </a:pPr>
            <a:r>
              <a:rPr lang="en" sz="1850"/>
              <a:t>Profiles depends on Principal and Lead Health Teacher participation</a:t>
            </a:r>
            <a:endParaRPr sz="1850"/>
          </a:p>
          <a:p>
            <a:pPr marL="457200" lvl="0" indent="-346075" algn="l" rtl="0">
              <a:lnSpc>
                <a:spcPct val="100000"/>
              </a:lnSpc>
              <a:spcBef>
                <a:spcPts val="0"/>
              </a:spcBef>
              <a:spcAft>
                <a:spcPts val="0"/>
              </a:spcAft>
              <a:buSzPts val="1850"/>
              <a:buChar char="●"/>
            </a:pPr>
            <a:r>
              <a:rPr lang="en" sz="1850"/>
              <a:t>Ensures data reflects real school practices across Arkansas</a:t>
            </a:r>
            <a:endParaRPr sz="1850"/>
          </a:p>
          <a:p>
            <a:pPr marL="457200" lvl="0" indent="-346075" algn="l" rtl="0">
              <a:lnSpc>
                <a:spcPct val="100000"/>
              </a:lnSpc>
              <a:spcBef>
                <a:spcPts val="0"/>
              </a:spcBef>
              <a:spcAft>
                <a:spcPts val="0"/>
              </a:spcAft>
              <a:buSzPts val="1850"/>
              <a:buChar char="●"/>
            </a:pPr>
            <a:r>
              <a:rPr lang="en" sz="1850"/>
              <a:t>Without participation: </a:t>
            </a:r>
            <a:endParaRPr sz="1850"/>
          </a:p>
          <a:p>
            <a:pPr marL="914400" lvl="1" indent="-346075" algn="l" rtl="0">
              <a:lnSpc>
                <a:spcPct val="100000"/>
              </a:lnSpc>
              <a:spcBef>
                <a:spcPts val="0"/>
              </a:spcBef>
              <a:spcAft>
                <a:spcPts val="0"/>
              </a:spcAft>
              <a:buSzPts val="1850"/>
              <a:buChar char="○"/>
            </a:pPr>
            <a:r>
              <a:rPr lang="en" sz="1850"/>
              <a:t>Gaps go unseen</a:t>
            </a:r>
            <a:endParaRPr sz="1850"/>
          </a:p>
          <a:p>
            <a:pPr marL="914400" lvl="1" indent="-346075" algn="l" rtl="0">
              <a:lnSpc>
                <a:spcPct val="100000"/>
              </a:lnSpc>
              <a:spcBef>
                <a:spcPts val="0"/>
              </a:spcBef>
              <a:spcAft>
                <a:spcPts val="0"/>
              </a:spcAft>
              <a:buSzPts val="1850"/>
              <a:buChar char="○"/>
            </a:pPr>
            <a:r>
              <a:rPr lang="en" sz="1850"/>
              <a:t>Needs go underrepresented</a:t>
            </a:r>
            <a:endParaRPr sz="1850"/>
          </a:p>
          <a:p>
            <a:pPr marL="914400" lvl="1" indent="-346075" algn="l" rtl="0">
              <a:lnSpc>
                <a:spcPct val="100000"/>
              </a:lnSpc>
              <a:spcBef>
                <a:spcPts val="0"/>
              </a:spcBef>
              <a:spcAft>
                <a:spcPts val="0"/>
              </a:spcAft>
              <a:buSzPts val="1850"/>
              <a:buChar char="○"/>
            </a:pPr>
            <a:r>
              <a:rPr lang="en" sz="1850"/>
              <a:t>Funding and support may not align</a:t>
            </a:r>
            <a:endParaRPr sz="1850"/>
          </a:p>
          <a:p>
            <a:pPr marL="0" lvl="0" indent="0" algn="l" rtl="0">
              <a:lnSpc>
                <a:spcPct val="100000"/>
              </a:lnSpc>
              <a:spcBef>
                <a:spcPts val="0"/>
              </a:spcBef>
              <a:spcAft>
                <a:spcPts val="0"/>
              </a:spcAft>
              <a:buNone/>
            </a:pPr>
            <a:endParaRPr sz="1850" b="1"/>
          </a:p>
          <a:p>
            <a:pPr marL="0" lvl="0" indent="0" algn="l" rtl="0">
              <a:lnSpc>
                <a:spcPct val="100000"/>
              </a:lnSpc>
              <a:spcBef>
                <a:spcPts val="0"/>
              </a:spcBef>
              <a:spcAft>
                <a:spcPts val="0"/>
              </a:spcAft>
              <a:buNone/>
            </a:pPr>
            <a:r>
              <a:rPr lang="en" sz="1850" b="1"/>
              <a:t>Arkansas 2026 Profiles Participation</a:t>
            </a:r>
            <a:endParaRPr sz="1850" b="1"/>
          </a:p>
          <a:p>
            <a:pPr marL="457200" lvl="0" indent="-327025" algn="l" rtl="0">
              <a:lnSpc>
                <a:spcPct val="115000"/>
              </a:lnSpc>
              <a:spcBef>
                <a:spcPts val="0"/>
              </a:spcBef>
              <a:spcAft>
                <a:spcPts val="0"/>
              </a:spcAft>
              <a:buSzPts val="1550"/>
              <a:buChar char="●"/>
            </a:pPr>
            <a:r>
              <a:rPr lang="en" sz="1550"/>
              <a:t>291 schools selected statewide</a:t>
            </a:r>
            <a:endParaRPr sz="1550"/>
          </a:p>
          <a:p>
            <a:pPr marL="457200" lvl="0" indent="-327025" algn="l" rtl="0">
              <a:lnSpc>
                <a:spcPct val="115000"/>
              </a:lnSpc>
              <a:spcBef>
                <a:spcPts val="0"/>
              </a:spcBef>
              <a:spcAft>
                <a:spcPts val="0"/>
              </a:spcAft>
              <a:buSzPts val="1550"/>
              <a:buChar char="●"/>
            </a:pPr>
            <a:r>
              <a:rPr lang="en" sz="1550"/>
              <a:t>226 Principals participated (~</a:t>
            </a:r>
            <a:r>
              <a:rPr lang="en" sz="1550" b="1"/>
              <a:t>80%</a:t>
            </a:r>
            <a:r>
              <a:rPr lang="en" sz="1550"/>
              <a:t>)</a:t>
            </a:r>
            <a:endParaRPr sz="1550"/>
          </a:p>
          <a:p>
            <a:pPr marL="457200" lvl="0" indent="-327025" algn="l" rtl="0">
              <a:lnSpc>
                <a:spcPct val="115000"/>
              </a:lnSpc>
              <a:spcBef>
                <a:spcPts val="0"/>
              </a:spcBef>
              <a:spcAft>
                <a:spcPts val="0"/>
              </a:spcAft>
              <a:buSzPts val="1550"/>
              <a:buChar char="●"/>
            </a:pPr>
            <a:r>
              <a:rPr lang="en" sz="1550"/>
              <a:t>218 Lead Health Teachers participated (~</a:t>
            </a:r>
            <a:r>
              <a:rPr lang="en" sz="1550" b="1"/>
              <a:t>75%</a:t>
            </a:r>
            <a:r>
              <a:rPr lang="en" sz="1550"/>
              <a:t>)</a:t>
            </a:r>
            <a:endParaRPr sz="1550"/>
          </a:p>
          <a:p>
            <a:pPr marL="457200" lvl="0" indent="0" algn="l" rtl="0">
              <a:lnSpc>
                <a:spcPct val="115000"/>
              </a:lnSpc>
              <a:spcBef>
                <a:spcPts val="0"/>
              </a:spcBef>
              <a:spcAft>
                <a:spcPts val="0"/>
              </a:spcAft>
              <a:buNone/>
            </a:pPr>
            <a:r>
              <a:rPr lang="en" sz="1550" b="1" i="1"/>
              <a:t>                              </a:t>
            </a:r>
            <a:r>
              <a:rPr lang="en" sz="1650" b="1" i="1"/>
              <a:t>Highest Response Rate in Arkansas in many years</a:t>
            </a:r>
            <a:endParaRPr sz="1950" b="1"/>
          </a:p>
        </p:txBody>
      </p:sp>
      <p:sp>
        <p:nvSpPr>
          <p:cNvPr id="407" name="Google Shape;407;p74"/>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School Health Profiles Participation Matters</a:t>
            </a:r>
            <a:endParaRPr sz="2100" b="0" i="0" u="none" strike="noStrike" cap="none">
              <a:solidFill>
                <a:schemeClr val="accent6"/>
              </a:solidFill>
              <a:latin typeface="Calibri"/>
              <a:ea typeface="Calibri"/>
              <a:cs typeface="Calibri"/>
              <a:sym typeface="Calibri"/>
            </a:endParaRPr>
          </a:p>
        </p:txBody>
      </p:sp>
      <p:sp>
        <p:nvSpPr>
          <p:cNvPr id="408" name="Google Shape;408;p74"/>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How Schools Are Responding</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75"/>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p>
            <a:pPr marL="0" lvl="0" indent="0" algn="l" rtl="0">
              <a:lnSpc>
                <a:spcPct val="100000"/>
              </a:lnSpc>
              <a:spcBef>
                <a:spcPts val="0"/>
              </a:spcBef>
              <a:spcAft>
                <a:spcPts val="0"/>
              </a:spcAft>
              <a:buSzPts val="2100"/>
              <a:buNone/>
            </a:pPr>
            <a:endParaRPr/>
          </a:p>
        </p:txBody>
      </p:sp>
      <p:sp>
        <p:nvSpPr>
          <p:cNvPr id="414" name="Google Shape;414;p75"/>
          <p:cNvSpPr txBox="1"/>
          <p:nvPr/>
        </p:nvSpPr>
        <p:spPr>
          <a:xfrm>
            <a:off x="164925" y="1036750"/>
            <a:ext cx="8844900" cy="40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b="1">
              <a:solidFill>
                <a:schemeClr val="accent6"/>
              </a:solidFill>
              <a:latin typeface="Calibri"/>
              <a:ea typeface="Calibri"/>
              <a:cs typeface="Calibri"/>
              <a:sym typeface="Calibri"/>
            </a:endParaRPr>
          </a:p>
        </p:txBody>
      </p:sp>
      <p:pic>
        <p:nvPicPr>
          <p:cNvPr id="415" name="Google Shape;415;p75"/>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76"/>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p>
            <a:pPr marL="0" lvl="0" indent="0" algn="l" rtl="0">
              <a:lnSpc>
                <a:spcPct val="100000"/>
              </a:lnSpc>
              <a:spcBef>
                <a:spcPts val="0"/>
              </a:spcBef>
              <a:spcAft>
                <a:spcPts val="0"/>
              </a:spcAft>
              <a:buSzPts val="2100"/>
              <a:buNone/>
            </a:pPr>
            <a:endParaRPr/>
          </a:p>
        </p:txBody>
      </p:sp>
      <p:sp>
        <p:nvSpPr>
          <p:cNvPr id="421" name="Google Shape;421;p76"/>
          <p:cNvSpPr txBox="1"/>
          <p:nvPr/>
        </p:nvSpPr>
        <p:spPr>
          <a:xfrm>
            <a:off x="164925" y="1036750"/>
            <a:ext cx="8844900" cy="40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b="1">
              <a:solidFill>
                <a:schemeClr val="accent6"/>
              </a:solidFill>
              <a:latin typeface="Calibri"/>
              <a:ea typeface="Calibri"/>
              <a:cs typeface="Calibri"/>
              <a:sym typeface="Calibri"/>
            </a:endParaRPr>
          </a:p>
        </p:txBody>
      </p:sp>
      <p:pic>
        <p:nvPicPr>
          <p:cNvPr id="422" name="Google Shape;422;p76"/>
          <p:cNvPicPr preferRelativeResize="0"/>
          <p:nvPr/>
        </p:nvPicPr>
        <p:blipFill>
          <a:blip r:embed="rId3">
            <a:alphaModFix/>
          </a:blip>
          <a:stretch>
            <a:fillRect/>
          </a:stretch>
        </p:blipFill>
        <p:spPr>
          <a:xfrm>
            <a:off x="0" y="0"/>
            <a:ext cx="9143998"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77"/>
          <p:cNvSpPr txBox="1">
            <a:spLocks noGrp="1"/>
          </p:cNvSpPr>
          <p:nvPr>
            <p:ph type="body" idx="1"/>
          </p:nvPr>
        </p:nvSpPr>
        <p:spPr>
          <a:xfrm>
            <a:off x="311700" y="1219200"/>
            <a:ext cx="4891200" cy="3810000"/>
          </a:xfrm>
          <a:prstGeom prst="rect">
            <a:avLst/>
          </a:prstGeom>
          <a:noFill/>
          <a:ln>
            <a:noFill/>
          </a:ln>
        </p:spPr>
        <p:txBody>
          <a:bodyPr spcFirstLastPara="1" wrap="square" lIns="137150" tIns="137150" rIns="137150" bIns="137150" anchor="t" anchorCtr="0">
            <a:noAutofit/>
          </a:bodyPr>
          <a:lstStyle/>
          <a:p>
            <a:pPr marL="457200" lvl="0" indent="-320675" algn="l" rtl="0">
              <a:lnSpc>
                <a:spcPct val="115000"/>
              </a:lnSpc>
              <a:spcBef>
                <a:spcPts val="0"/>
              </a:spcBef>
              <a:spcAft>
                <a:spcPts val="0"/>
              </a:spcAft>
              <a:buSzPts val="1450"/>
              <a:buChar char="●"/>
            </a:pPr>
            <a:r>
              <a:rPr lang="en" sz="1450" b="1"/>
              <a:t>Identifying Emotions</a:t>
            </a:r>
            <a:endParaRPr sz="1450" b="1"/>
          </a:p>
          <a:p>
            <a:pPr marL="914400" lvl="1" indent="-320675" algn="l" rtl="0">
              <a:lnSpc>
                <a:spcPct val="115000"/>
              </a:lnSpc>
              <a:spcBef>
                <a:spcPts val="0"/>
              </a:spcBef>
              <a:spcAft>
                <a:spcPts val="0"/>
              </a:spcAft>
              <a:buSzPts val="1450"/>
              <a:buChar char="○"/>
            </a:pPr>
            <a:r>
              <a:rPr lang="en" sz="1450"/>
              <a:t>Recognizing feelings in self and others</a:t>
            </a:r>
            <a:endParaRPr sz="1450"/>
          </a:p>
          <a:p>
            <a:pPr marL="457200" lvl="0" indent="-320675" algn="l" rtl="0">
              <a:lnSpc>
                <a:spcPct val="115000"/>
              </a:lnSpc>
              <a:spcBef>
                <a:spcPts val="0"/>
              </a:spcBef>
              <a:spcAft>
                <a:spcPts val="0"/>
              </a:spcAft>
              <a:buSzPts val="1450"/>
              <a:buChar char="●"/>
            </a:pPr>
            <a:r>
              <a:rPr lang="en" sz="1450" b="1"/>
              <a:t>Emotional Regulation</a:t>
            </a:r>
            <a:endParaRPr sz="1450" b="1"/>
          </a:p>
          <a:p>
            <a:pPr marL="914400" lvl="1" indent="-320675" algn="l" rtl="0">
              <a:lnSpc>
                <a:spcPct val="115000"/>
              </a:lnSpc>
              <a:spcBef>
                <a:spcPts val="0"/>
              </a:spcBef>
              <a:spcAft>
                <a:spcPts val="0"/>
              </a:spcAft>
              <a:buSzPts val="1450"/>
              <a:buChar char="○"/>
            </a:pPr>
            <a:r>
              <a:rPr lang="en" sz="1450"/>
              <a:t>Managing stress, anger, and strong emotions</a:t>
            </a:r>
            <a:endParaRPr sz="1450"/>
          </a:p>
          <a:p>
            <a:pPr marL="457200" lvl="0" indent="-320675" algn="l" rtl="0">
              <a:lnSpc>
                <a:spcPct val="115000"/>
              </a:lnSpc>
              <a:spcBef>
                <a:spcPts val="0"/>
              </a:spcBef>
              <a:spcAft>
                <a:spcPts val="0"/>
              </a:spcAft>
              <a:buSzPts val="1450"/>
              <a:buChar char="●"/>
            </a:pPr>
            <a:r>
              <a:rPr lang="en" sz="1450" b="1"/>
              <a:t>Self-Awareness and Self-Esteem</a:t>
            </a:r>
            <a:endParaRPr sz="1450" b="1"/>
          </a:p>
          <a:p>
            <a:pPr marL="914400" lvl="1" indent="-320675" algn="l" rtl="0">
              <a:lnSpc>
                <a:spcPct val="115000"/>
              </a:lnSpc>
              <a:spcBef>
                <a:spcPts val="0"/>
              </a:spcBef>
              <a:spcAft>
                <a:spcPts val="0"/>
              </a:spcAft>
              <a:buSzPts val="1450"/>
              <a:buChar char="○"/>
            </a:pPr>
            <a:r>
              <a:rPr lang="en" sz="1450"/>
              <a:t>Understanding personal strengths and identity</a:t>
            </a:r>
            <a:endParaRPr sz="1450"/>
          </a:p>
          <a:p>
            <a:pPr marL="457200" lvl="0" indent="-320675" algn="l" rtl="0">
              <a:lnSpc>
                <a:spcPct val="115000"/>
              </a:lnSpc>
              <a:spcBef>
                <a:spcPts val="0"/>
              </a:spcBef>
              <a:spcAft>
                <a:spcPts val="0"/>
              </a:spcAft>
              <a:buSzPts val="1450"/>
              <a:buChar char="●"/>
            </a:pPr>
            <a:r>
              <a:rPr lang="en" sz="1450" b="1"/>
              <a:t>Coping Skills</a:t>
            </a:r>
            <a:endParaRPr sz="1450" b="1"/>
          </a:p>
          <a:p>
            <a:pPr marL="914400" lvl="1" indent="-320675" algn="l" rtl="0">
              <a:lnSpc>
                <a:spcPct val="115000"/>
              </a:lnSpc>
              <a:spcBef>
                <a:spcPts val="0"/>
              </a:spcBef>
              <a:spcAft>
                <a:spcPts val="0"/>
              </a:spcAft>
              <a:buSzPts val="1450"/>
              <a:buChar char="○"/>
            </a:pPr>
            <a:r>
              <a:rPr lang="en" sz="1450"/>
              <a:t>Healthy ways to deal with stress and challenges</a:t>
            </a:r>
            <a:endParaRPr sz="1450"/>
          </a:p>
          <a:p>
            <a:pPr marL="457200" lvl="0" indent="-320675" algn="l" rtl="0">
              <a:lnSpc>
                <a:spcPct val="115000"/>
              </a:lnSpc>
              <a:spcBef>
                <a:spcPts val="0"/>
              </a:spcBef>
              <a:spcAft>
                <a:spcPts val="0"/>
              </a:spcAft>
              <a:buSzPts val="1450"/>
              <a:buChar char="●"/>
            </a:pPr>
            <a:r>
              <a:rPr lang="en" sz="1450" b="1"/>
              <a:t>Goal-Setting and Decision-Making</a:t>
            </a:r>
            <a:endParaRPr sz="1450" b="1"/>
          </a:p>
          <a:p>
            <a:pPr marL="914400" lvl="1" indent="-320675" algn="l" rtl="0">
              <a:lnSpc>
                <a:spcPct val="115000"/>
              </a:lnSpc>
              <a:spcBef>
                <a:spcPts val="0"/>
              </a:spcBef>
              <a:spcAft>
                <a:spcPts val="0"/>
              </a:spcAft>
              <a:buSzPts val="1450"/>
              <a:buChar char="○"/>
            </a:pPr>
            <a:r>
              <a:rPr lang="en" sz="1450"/>
              <a:t>Making responsible and thoughtful choices</a:t>
            </a:r>
            <a:endParaRPr sz="1450"/>
          </a:p>
          <a:p>
            <a:pPr marL="457200" lvl="0" indent="-320675" algn="l" rtl="0">
              <a:lnSpc>
                <a:spcPct val="115000"/>
              </a:lnSpc>
              <a:spcBef>
                <a:spcPts val="0"/>
              </a:spcBef>
              <a:spcAft>
                <a:spcPts val="0"/>
              </a:spcAft>
              <a:buSzPts val="1450"/>
              <a:buChar char="●"/>
            </a:pPr>
            <a:r>
              <a:rPr lang="en" sz="1450" b="1"/>
              <a:t>Mental Health Awareness</a:t>
            </a:r>
            <a:endParaRPr sz="1450" b="1"/>
          </a:p>
          <a:p>
            <a:pPr marL="914400" lvl="1" indent="-320675" algn="l" rtl="0">
              <a:lnSpc>
                <a:spcPct val="115000"/>
              </a:lnSpc>
              <a:spcBef>
                <a:spcPts val="0"/>
              </a:spcBef>
              <a:spcAft>
                <a:spcPts val="0"/>
              </a:spcAft>
              <a:buSzPts val="1450"/>
              <a:buChar char="○"/>
            </a:pPr>
            <a:r>
              <a:rPr lang="en" sz="1450"/>
              <a:t>Understanding anxiety, depression, and common conditions</a:t>
            </a:r>
            <a:endParaRPr sz="1450"/>
          </a:p>
        </p:txBody>
      </p:sp>
      <p:sp>
        <p:nvSpPr>
          <p:cNvPr id="428" name="Google Shape;428;p77"/>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What is Taught in Schools</a:t>
            </a:r>
            <a:endParaRPr sz="2100" b="0" i="0" u="none" strike="noStrike" cap="none">
              <a:solidFill>
                <a:schemeClr val="accent6"/>
              </a:solidFill>
              <a:latin typeface="Calibri"/>
              <a:ea typeface="Calibri"/>
              <a:cs typeface="Calibri"/>
              <a:sym typeface="Calibri"/>
            </a:endParaRPr>
          </a:p>
        </p:txBody>
      </p:sp>
      <p:sp>
        <p:nvSpPr>
          <p:cNvPr id="429" name="Google Shape;429;p77"/>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10 Mental and Emotional Health Topics</a:t>
            </a:r>
            <a:endParaRPr/>
          </a:p>
        </p:txBody>
      </p:sp>
      <p:sp>
        <p:nvSpPr>
          <p:cNvPr id="430" name="Google Shape;430;p77"/>
          <p:cNvSpPr txBox="1"/>
          <p:nvPr/>
        </p:nvSpPr>
        <p:spPr>
          <a:xfrm>
            <a:off x="5049300" y="1253360"/>
            <a:ext cx="3789900" cy="3669000"/>
          </a:xfrm>
          <a:prstGeom prst="rect">
            <a:avLst/>
          </a:prstGeom>
          <a:noFill/>
          <a:ln>
            <a:noFill/>
          </a:ln>
        </p:spPr>
        <p:txBody>
          <a:bodyPr spcFirstLastPara="1" wrap="square" lIns="91425" tIns="91425" rIns="91425" bIns="91425" anchor="t" anchorCtr="0">
            <a:noAutofit/>
          </a:bodyPr>
          <a:lstStyle/>
          <a:p>
            <a:pPr marL="457200" lvl="0" indent="-314325" algn="l" rtl="0">
              <a:lnSpc>
                <a:spcPct val="115000"/>
              </a:lnSpc>
              <a:spcBef>
                <a:spcPts val="1100"/>
              </a:spcBef>
              <a:spcAft>
                <a:spcPts val="0"/>
              </a:spcAft>
              <a:buSzPts val="1350"/>
              <a:buChar char="●"/>
            </a:pPr>
            <a:r>
              <a:rPr lang="en" sz="1350" b="1"/>
              <a:t>Suicide prevention &amp; help-seeking</a:t>
            </a:r>
            <a:endParaRPr sz="1350" b="1"/>
          </a:p>
          <a:p>
            <a:pPr marL="914400" lvl="1" indent="-314325" algn="l" rtl="0">
              <a:lnSpc>
                <a:spcPct val="115000"/>
              </a:lnSpc>
              <a:spcBef>
                <a:spcPts val="0"/>
              </a:spcBef>
              <a:spcAft>
                <a:spcPts val="0"/>
              </a:spcAft>
              <a:buSzPts val="1350"/>
              <a:buChar char="○"/>
            </a:pPr>
            <a:r>
              <a:rPr lang="en" sz="1350"/>
              <a:t>Recognizing warning signs and how to get help</a:t>
            </a:r>
            <a:endParaRPr sz="1350"/>
          </a:p>
          <a:p>
            <a:pPr marL="457200" lvl="0" indent="-314325" algn="l" rtl="0">
              <a:lnSpc>
                <a:spcPct val="115000"/>
              </a:lnSpc>
              <a:spcBef>
                <a:spcPts val="0"/>
              </a:spcBef>
              <a:spcAft>
                <a:spcPts val="0"/>
              </a:spcAft>
              <a:buSzPts val="1350"/>
              <a:buChar char="●"/>
            </a:pPr>
            <a:r>
              <a:rPr lang="en" sz="1350" b="1"/>
              <a:t>Healthy relationships</a:t>
            </a:r>
            <a:endParaRPr sz="1350" b="1"/>
          </a:p>
          <a:p>
            <a:pPr marL="914400" lvl="1" indent="-314325" algn="l" rtl="0">
              <a:lnSpc>
                <a:spcPct val="115000"/>
              </a:lnSpc>
              <a:spcBef>
                <a:spcPts val="0"/>
              </a:spcBef>
              <a:spcAft>
                <a:spcPts val="0"/>
              </a:spcAft>
              <a:buSzPts val="1350"/>
              <a:buChar char="○"/>
            </a:pPr>
            <a:r>
              <a:rPr lang="en" sz="1350"/>
              <a:t>Communication, boundaries, and respect</a:t>
            </a:r>
            <a:endParaRPr sz="1350"/>
          </a:p>
          <a:p>
            <a:pPr marL="457200" lvl="0" indent="-314325" algn="l" rtl="0">
              <a:lnSpc>
                <a:spcPct val="115000"/>
              </a:lnSpc>
              <a:spcBef>
                <a:spcPts val="0"/>
              </a:spcBef>
              <a:spcAft>
                <a:spcPts val="0"/>
              </a:spcAft>
              <a:buSzPts val="1350"/>
              <a:buChar char="●"/>
            </a:pPr>
            <a:r>
              <a:rPr lang="en" sz="1350" b="1"/>
              <a:t>Bullying &amp; violence prevention</a:t>
            </a:r>
            <a:endParaRPr sz="1350" b="1"/>
          </a:p>
          <a:p>
            <a:pPr marL="914400" lvl="1" indent="-314325" algn="l" rtl="0">
              <a:lnSpc>
                <a:spcPct val="115000"/>
              </a:lnSpc>
              <a:spcBef>
                <a:spcPts val="0"/>
              </a:spcBef>
              <a:spcAft>
                <a:spcPts val="0"/>
              </a:spcAft>
              <a:buSzPts val="1350"/>
              <a:buChar char="○"/>
            </a:pPr>
            <a:r>
              <a:rPr lang="en" sz="1350"/>
              <a:t>Conflict resolution and safe behaviors</a:t>
            </a:r>
            <a:endParaRPr sz="1350"/>
          </a:p>
          <a:p>
            <a:pPr marL="457200" lvl="0" indent="-314325" algn="l" rtl="0">
              <a:lnSpc>
                <a:spcPct val="115000"/>
              </a:lnSpc>
              <a:spcBef>
                <a:spcPts val="0"/>
              </a:spcBef>
              <a:spcAft>
                <a:spcPts val="0"/>
              </a:spcAft>
              <a:buSzPts val="1350"/>
              <a:buChar char="●"/>
            </a:pPr>
            <a:r>
              <a:rPr lang="en" sz="1350" b="1"/>
              <a:t>Help-seeking behaviors</a:t>
            </a:r>
            <a:endParaRPr sz="1350" b="1"/>
          </a:p>
          <a:p>
            <a:pPr marL="914400" lvl="1" indent="-314325" algn="l" rtl="0">
              <a:lnSpc>
                <a:spcPct val="115000"/>
              </a:lnSpc>
              <a:spcBef>
                <a:spcPts val="0"/>
              </a:spcBef>
              <a:spcAft>
                <a:spcPts val="0"/>
              </a:spcAft>
              <a:buSzPts val="1350"/>
              <a:buChar char="○"/>
            </a:pPr>
            <a:r>
              <a:rPr lang="en" sz="1350"/>
              <a:t>Accessing trusted adults, school staff, and community resources</a:t>
            </a:r>
            <a:endParaRPr sz="1350"/>
          </a:p>
          <a:p>
            <a:pPr marL="0" lvl="0" indent="0" algn="l" rtl="0">
              <a:lnSpc>
                <a:spcPct val="115000"/>
              </a:lnSpc>
              <a:spcBef>
                <a:spcPts val="1100"/>
              </a:spcBef>
              <a:spcAft>
                <a:spcPts val="0"/>
              </a:spcAft>
              <a:buNone/>
            </a:pPr>
            <a:endParaRPr sz="1450">
              <a:latin typeface="Calibri"/>
              <a:ea typeface="Calibri"/>
              <a:cs typeface="Calibri"/>
              <a:sym typeface="Calibri"/>
            </a:endParaRPr>
          </a:p>
          <a:p>
            <a:pPr marL="0" lvl="0" indent="0" algn="l" rtl="0">
              <a:spcBef>
                <a:spcPts val="0"/>
              </a:spcBef>
              <a:spcAft>
                <a:spcPts val="0"/>
              </a:spcAft>
              <a:buNone/>
            </a:pPr>
            <a:endParaRPr sz="2100">
              <a:solidFill>
                <a:schemeClr val="accent6"/>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78"/>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p>
            <a:pPr marL="0" lvl="0" indent="0" algn="l" rtl="0">
              <a:lnSpc>
                <a:spcPct val="100000"/>
              </a:lnSpc>
              <a:spcBef>
                <a:spcPts val="0"/>
              </a:spcBef>
              <a:spcAft>
                <a:spcPts val="0"/>
              </a:spcAft>
              <a:buSzPts val="2100"/>
              <a:buNone/>
            </a:pPr>
            <a:endParaRPr/>
          </a:p>
        </p:txBody>
      </p:sp>
      <p:sp>
        <p:nvSpPr>
          <p:cNvPr id="436" name="Google Shape;436;p78"/>
          <p:cNvSpPr txBox="1"/>
          <p:nvPr/>
        </p:nvSpPr>
        <p:spPr>
          <a:xfrm>
            <a:off x="164925" y="1036750"/>
            <a:ext cx="8844900" cy="40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b="1">
              <a:solidFill>
                <a:schemeClr val="accent6"/>
              </a:solidFill>
              <a:latin typeface="Calibri"/>
              <a:ea typeface="Calibri"/>
              <a:cs typeface="Calibri"/>
              <a:sym typeface="Calibri"/>
            </a:endParaRPr>
          </a:p>
        </p:txBody>
      </p:sp>
      <p:pic>
        <p:nvPicPr>
          <p:cNvPr id="437" name="Google Shape;437;p78"/>
          <p:cNvPicPr preferRelativeResize="0"/>
          <p:nvPr/>
        </p:nvPicPr>
        <p:blipFill>
          <a:blip r:embed="rId3">
            <a:alphaModFix/>
          </a:blip>
          <a:stretch>
            <a:fillRect/>
          </a:stretch>
        </p:blipFill>
        <p:spPr>
          <a:xfrm>
            <a:off x="0" y="0"/>
            <a:ext cx="4889400" cy="2961200"/>
          </a:xfrm>
          <a:prstGeom prst="rect">
            <a:avLst/>
          </a:prstGeom>
          <a:noFill/>
          <a:ln>
            <a:noFill/>
          </a:ln>
        </p:spPr>
      </p:pic>
      <p:pic>
        <p:nvPicPr>
          <p:cNvPr id="438" name="Google Shape;438;p78"/>
          <p:cNvPicPr preferRelativeResize="0"/>
          <p:nvPr/>
        </p:nvPicPr>
        <p:blipFill>
          <a:blip r:embed="rId4">
            <a:alphaModFix/>
          </a:blip>
          <a:stretch>
            <a:fillRect/>
          </a:stretch>
        </p:blipFill>
        <p:spPr>
          <a:xfrm>
            <a:off x="4889400" y="0"/>
            <a:ext cx="4254599" cy="2961200"/>
          </a:xfrm>
          <a:prstGeom prst="rect">
            <a:avLst/>
          </a:prstGeom>
          <a:noFill/>
          <a:ln>
            <a:noFill/>
          </a:ln>
        </p:spPr>
      </p:pic>
      <p:pic>
        <p:nvPicPr>
          <p:cNvPr id="439" name="Google Shape;439;p78"/>
          <p:cNvPicPr preferRelativeResize="0"/>
          <p:nvPr/>
        </p:nvPicPr>
        <p:blipFill>
          <a:blip r:embed="rId5">
            <a:alphaModFix/>
          </a:blip>
          <a:stretch>
            <a:fillRect/>
          </a:stretch>
        </p:blipFill>
        <p:spPr>
          <a:xfrm>
            <a:off x="0" y="2961200"/>
            <a:ext cx="4932149" cy="2182300"/>
          </a:xfrm>
          <a:prstGeom prst="rect">
            <a:avLst/>
          </a:prstGeom>
          <a:noFill/>
          <a:ln>
            <a:noFill/>
          </a:ln>
        </p:spPr>
      </p:pic>
      <p:pic>
        <p:nvPicPr>
          <p:cNvPr id="440" name="Google Shape;440;p78"/>
          <p:cNvPicPr preferRelativeResize="0"/>
          <p:nvPr/>
        </p:nvPicPr>
        <p:blipFill>
          <a:blip r:embed="rId6">
            <a:alphaModFix/>
          </a:blip>
          <a:stretch>
            <a:fillRect/>
          </a:stretch>
        </p:blipFill>
        <p:spPr>
          <a:xfrm>
            <a:off x="4932150" y="2961200"/>
            <a:ext cx="4211850" cy="2182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79"/>
          <p:cNvSpPr txBox="1">
            <a:spLocks noGrp="1"/>
          </p:cNvSpPr>
          <p:nvPr>
            <p:ph type="body" idx="1"/>
          </p:nvPr>
        </p:nvSpPr>
        <p:spPr>
          <a:xfrm>
            <a:off x="311700" y="1219200"/>
            <a:ext cx="8527500" cy="3810000"/>
          </a:xfrm>
          <a:prstGeom prst="rect">
            <a:avLst/>
          </a:prstGeom>
          <a:noFill/>
          <a:ln>
            <a:noFill/>
          </a:ln>
        </p:spPr>
        <p:txBody>
          <a:bodyPr spcFirstLastPara="1" wrap="square" lIns="137150" tIns="137150" rIns="137150" bIns="137150" anchor="t" anchorCtr="0">
            <a:noAutofit/>
          </a:bodyPr>
          <a:lstStyle/>
          <a:p>
            <a:pPr marL="457200" lvl="0" indent="-327025" algn="l" rtl="0">
              <a:lnSpc>
                <a:spcPct val="115000"/>
              </a:lnSpc>
              <a:spcBef>
                <a:spcPts val="0"/>
              </a:spcBef>
              <a:spcAft>
                <a:spcPts val="0"/>
              </a:spcAft>
              <a:buSzPts val="1550"/>
              <a:buChar char="●"/>
            </a:pPr>
            <a:r>
              <a:rPr lang="en" sz="1550"/>
              <a:t>Participation ensures </a:t>
            </a:r>
            <a:r>
              <a:rPr lang="en" sz="1550" b="1"/>
              <a:t>accurate, representative Arkansas data</a:t>
            </a:r>
            <a:endParaRPr sz="1550"/>
          </a:p>
          <a:p>
            <a:pPr marL="457200" lvl="0" indent="-327025" algn="l" rtl="0">
              <a:lnSpc>
                <a:spcPct val="115000"/>
              </a:lnSpc>
              <a:spcBef>
                <a:spcPts val="0"/>
              </a:spcBef>
              <a:spcAft>
                <a:spcPts val="0"/>
              </a:spcAft>
              <a:buSzPts val="1550"/>
              <a:buChar char="●"/>
            </a:pPr>
            <a:r>
              <a:rPr lang="en" sz="1550"/>
              <a:t>Data drives </a:t>
            </a:r>
            <a:r>
              <a:rPr lang="en" sz="1550" b="1"/>
              <a:t>funding, programs, and policy decisions</a:t>
            </a:r>
            <a:endParaRPr sz="1550" b="1"/>
          </a:p>
          <a:p>
            <a:pPr marL="457200" lvl="0" indent="-327025" algn="l" rtl="0">
              <a:lnSpc>
                <a:spcPct val="115000"/>
              </a:lnSpc>
              <a:spcBef>
                <a:spcPts val="0"/>
              </a:spcBef>
              <a:spcAft>
                <a:spcPts val="0"/>
              </a:spcAft>
              <a:buSzPts val="1550"/>
              <a:buChar char="●"/>
            </a:pPr>
            <a:r>
              <a:rPr lang="en" sz="1550"/>
              <a:t>Supports </a:t>
            </a:r>
            <a:r>
              <a:rPr lang="en" sz="1550" b="1"/>
              <a:t>district-level </a:t>
            </a:r>
            <a:r>
              <a:rPr lang="en" sz="1550"/>
              <a:t>planning and resource alignment</a:t>
            </a:r>
            <a:endParaRPr sz="1550"/>
          </a:p>
          <a:p>
            <a:pPr marL="0" lvl="0" indent="0" algn="l" rtl="0">
              <a:lnSpc>
                <a:spcPct val="115000"/>
              </a:lnSpc>
              <a:spcBef>
                <a:spcPts val="0"/>
              </a:spcBef>
              <a:spcAft>
                <a:spcPts val="0"/>
              </a:spcAft>
              <a:buNone/>
            </a:pPr>
            <a:r>
              <a:rPr lang="en" sz="1550" b="1"/>
              <a:t>Arkansas 2025 YRBS Participation</a:t>
            </a:r>
            <a:endParaRPr sz="1550" b="1"/>
          </a:p>
          <a:p>
            <a:pPr marL="457200" lvl="0" indent="-327025" algn="l" rtl="0">
              <a:lnSpc>
                <a:spcPct val="115000"/>
              </a:lnSpc>
              <a:spcBef>
                <a:spcPts val="0"/>
              </a:spcBef>
              <a:spcAft>
                <a:spcPts val="0"/>
              </a:spcAft>
              <a:buSzPts val="1550"/>
              <a:buChar char="●"/>
            </a:pPr>
            <a:r>
              <a:rPr lang="en" sz="1550"/>
              <a:t>1,192 students participated</a:t>
            </a:r>
            <a:endParaRPr sz="1550"/>
          </a:p>
          <a:p>
            <a:pPr marL="457200" lvl="0" indent="-327025" algn="l" rtl="0">
              <a:lnSpc>
                <a:spcPct val="115000"/>
              </a:lnSpc>
              <a:spcBef>
                <a:spcPts val="0"/>
              </a:spcBef>
              <a:spcAft>
                <a:spcPts val="0"/>
              </a:spcAft>
              <a:buSzPts val="1550"/>
              <a:buChar char="●"/>
            </a:pPr>
            <a:r>
              <a:rPr lang="en" sz="1550"/>
              <a:t>28 of 35 randomly-selected schools participated</a:t>
            </a:r>
            <a:endParaRPr sz="1550"/>
          </a:p>
          <a:p>
            <a:pPr marL="457200" lvl="0" indent="-327025" algn="l" rtl="0">
              <a:lnSpc>
                <a:spcPct val="115000"/>
              </a:lnSpc>
              <a:spcBef>
                <a:spcPts val="0"/>
              </a:spcBef>
              <a:spcAft>
                <a:spcPts val="0"/>
              </a:spcAft>
              <a:buSzPts val="1550"/>
              <a:buChar char="●"/>
            </a:pPr>
            <a:r>
              <a:rPr lang="en" sz="1550" b="1"/>
              <a:t>73.9%</a:t>
            </a:r>
            <a:r>
              <a:rPr lang="en" sz="1550"/>
              <a:t> student response rate</a:t>
            </a:r>
            <a:endParaRPr sz="1550"/>
          </a:p>
          <a:p>
            <a:pPr marL="0" lvl="0" indent="0" algn="l" rtl="0">
              <a:lnSpc>
                <a:spcPct val="115000"/>
              </a:lnSpc>
              <a:spcBef>
                <a:spcPts val="0"/>
              </a:spcBef>
              <a:spcAft>
                <a:spcPts val="0"/>
              </a:spcAft>
              <a:buNone/>
            </a:pPr>
            <a:endParaRPr sz="1550" b="1"/>
          </a:p>
          <a:p>
            <a:pPr marL="0" lvl="0" indent="0" algn="l" rtl="0">
              <a:lnSpc>
                <a:spcPct val="115000"/>
              </a:lnSpc>
              <a:spcBef>
                <a:spcPts val="0"/>
              </a:spcBef>
              <a:spcAft>
                <a:spcPts val="0"/>
              </a:spcAft>
              <a:buNone/>
            </a:pPr>
            <a:r>
              <a:rPr lang="en" sz="1550" b="1"/>
              <a:t>Arkansas 2026 School Health Profiles Participation</a:t>
            </a:r>
            <a:endParaRPr sz="1550" b="1"/>
          </a:p>
          <a:p>
            <a:pPr marL="457200" lvl="0" indent="-327025" algn="l" rtl="0">
              <a:lnSpc>
                <a:spcPct val="115000"/>
              </a:lnSpc>
              <a:spcBef>
                <a:spcPts val="0"/>
              </a:spcBef>
              <a:spcAft>
                <a:spcPts val="0"/>
              </a:spcAft>
              <a:buSzPts val="1550"/>
              <a:buChar char="●"/>
            </a:pPr>
            <a:r>
              <a:rPr lang="en" sz="1550"/>
              <a:t>291 schools selected statewide</a:t>
            </a:r>
            <a:endParaRPr sz="1550"/>
          </a:p>
          <a:p>
            <a:pPr marL="457200" lvl="0" indent="-327025" algn="l" rtl="0">
              <a:lnSpc>
                <a:spcPct val="115000"/>
              </a:lnSpc>
              <a:spcBef>
                <a:spcPts val="0"/>
              </a:spcBef>
              <a:spcAft>
                <a:spcPts val="0"/>
              </a:spcAft>
              <a:buSzPts val="1550"/>
              <a:buChar char="●"/>
            </a:pPr>
            <a:r>
              <a:rPr lang="en" sz="1550"/>
              <a:t>230 Principals participated (</a:t>
            </a:r>
            <a:r>
              <a:rPr lang="en" sz="1550" b="1"/>
              <a:t>80%</a:t>
            </a:r>
            <a:r>
              <a:rPr lang="en" sz="1550"/>
              <a:t>)</a:t>
            </a:r>
            <a:endParaRPr sz="1550"/>
          </a:p>
          <a:p>
            <a:pPr marL="457200" lvl="0" indent="-327025" algn="l" rtl="0">
              <a:lnSpc>
                <a:spcPct val="115000"/>
              </a:lnSpc>
              <a:spcBef>
                <a:spcPts val="0"/>
              </a:spcBef>
              <a:spcAft>
                <a:spcPts val="0"/>
              </a:spcAft>
              <a:buSzPts val="1550"/>
              <a:buChar char="●"/>
            </a:pPr>
            <a:r>
              <a:rPr lang="en" sz="1550"/>
              <a:t>218 Lead Health Teachers participated (</a:t>
            </a:r>
            <a:r>
              <a:rPr lang="en" sz="1550" b="1"/>
              <a:t>75%</a:t>
            </a:r>
            <a:r>
              <a:rPr lang="en" sz="1550"/>
              <a:t>)</a:t>
            </a:r>
            <a:endParaRPr sz="1550"/>
          </a:p>
          <a:p>
            <a:pPr marL="457200" lvl="0" indent="0" algn="l" rtl="0">
              <a:lnSpc>
                <a:spcPct val="115000"/>
              </a:lnSpc>
              <a:spcBef>
                <a:spcPts val="0"/>
              </a:spcBef>
              <a:spcAft>
                <a:spcPts val="0"/>
              </a:spcAft>
              <a:buNone/>
            </a:pPr>
            <a:r>
              <a:rPr lang="en" sz="1550" b="1" i="1"/>
              <a:t>Highest Response Rate in Arkansas in many years</a:t>
            </a:r>
            <a:endParaRPr sz="1550" b="1" i="1"/>
          </a:p>
        </p:txBody>
      </p:sp>
      <p:sp>
        <p:nvSpPr>
          <p:cNvPr id="446" name="Google Shape;446;p79"/>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Strong Data Starts with Strong Participation</a:t>
            </a:r>
            <a:endParaRPr sz="2100" b="0" i="0" u="none" strike="noStrike" cap="none">
              <a:solidFill>
                <a:schemeClr val="accent6"/>
              </a:solidFill>
              <a:latin typeface="Calibri"/>
              <a:ea typeface="Calibri"/>
              <a:cs typeface="Calibri"/>
              <a:sym typeface="Calibri"/>
            </a:endParaRPr>
          </a:p>
        </p:txBody>
      </p:sp>
      <p:sp>
        <p:nvSpPr>
          <p:cNvPr id="447" name="Google Shape;447;p79"/>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Why Participation Matters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80"/>
          <p:cNvSpPr txBox="1">
            <a:spLocks noGrp="1"/>
          </p:cNvSpPr>
          <p:nvPr>
            <p:ph type="body" idx="1"/>
          </p:nvPr>
        </p:nvSpPr>
        <p:spPr>
          <a:xfrm>
            <a:off x="44200" y="1293625"/>
            <a:ext cx="8527500" cy="3810000"/>
          </a:xfrm>
          <a:prstGeom prst="rect">
            <a:avLst/>
          </a:prstGeom>
          <a:noFill/>
          <a:ln>
            <a:noFill/>
          </a:ln>
        </p:spPr>
        <p:txBody>
          <a:bodyPr spcFirstLastPara="1" wrap="square" lIns="137150" tIns="137150" rIns="137150" bIns="137150" anchor="t" anchorCtr="0">
            <a:noAutofit/>
          </a:bodyPr>
          <a:lstStyle/>
          <a:p>
            <a:pPr marL="457200" lvl="0" indent="-346075" algn="l" rtl="0">
              <a:lnSpc>
                <a:spcPct val="100000"/>
              </a:lnSpc>
              <a:spcBef>
                <a:spcPts val="0"/>
              </a:spcBef>
              <a:spcAft>
                <a:spcPts val="0"/>
              </a:spcAft>
              <a:buSzPts val="1850"/>
              <a:buChar char="●"/>
            </a:pPr>
            <a:r>
              <a:rPr lang="en" sz="1850"/>
              <a:t>463,000+ students represented statewide (93%) </a:t>
            </a:r>
            <a:endParaRPr sz="1850"/>
          </a:p>
          <a:p>
            <a:pPr marL="914400" lvl="1" indent="-346075" algn="l" rtl="0">
              <a:lnSpc>
                <a:spcPct val="100000"/>
              </a:lnSpc>
              <a:spcBef>
                <a:spcPts val="0"/>
              </a:spcBef>
              <a:spcAft>
                <a:spcPts val="0"/>
              </a:spcAft>
              <a:buSzPts val="1850"/>
              <a:buChar char="○"/>
            </a:pPr>
            <a:r>
              <a:rPr lang="en" sz="1850"/>
              <a:t>932 school nurses participated in survey</a:t>
            </a:r>
            <a:endParaRPr sz="1850"/>
          </a:p>
          <a:p>
            <a:pPr marL="0" lvl="0" indent="0" algn="l" rtl="0">
              <a:lnSpc>
                <a:spcPct val="100000"/>
              </a:lnSpc>
              <a:spcBef>
                <a:spcPts val="0"/>
              </a:spcBef>
              <a:spcAft>
                <a:spcPts val="0"/>
              </a:spcAft>
              <a:buNone/>
            </a:pPr>
            <a:r>
              <a:rPr lang="en" sz="1850"/>
              <a:t>	</a:t>
            </a:r>
            <a:endParaRPr sz="1850"/>
          </a:p>
          <a:p>
            <a:pPr marL="457200" lvl="0" indent="-346075" algn="l" rtl="0">
              <a:lnSpc>
                <a:spcPct val="100000"/>
              </a:lnSpc>
              <a:spcBef>
                <a:spcPts val="0"/>
              </a:spcBef>
              <a:spcAft>
                <a:spcPts val="0"/>
              </a:spcAft>
              <a:buSzPts val="1850"/>
              <a:buChar char="●"/>
            </a:pPr>
            <a:r>
              <a:rPr lang="en" sz="1850"/>
              <a:t>1,007,000+ encounters for skilled procedure provided for students</a:t>
            </a:r>
            <a:endParaRPr sz="1850"/>
          </a:p>
          <a:p>
            <a:pPr marL="457200" lvl="0" indent="-346075" algn="l" rtl="0">
              <a:lnSpc>
                <a:spcPct val="100000"/>
              </a:lnSpc>
              <a:spcBef>
                <a:spcPts val="0"/>
              </a:spcBef>
              <a:spcAft>
                <a:spcPts val="0"/>
              </a:spcAft>
              <a:buSzPts val="1850"/>
              <a:buChar char="●"/>
            </a:pPr>
            <a:r>
              <a:rPr lang="en" sz="1850"/>
              <a:t>15,000+ prescription medications given to students daily in school across Arkansas</a:t>
            </a:r>
            <a:endParaRPr sz="1850"/>
          </a:p>
          <a:p>
            <a:pPr marL="0" lvl="0" indent="0" algn="l" rtl="0">
              <a:lnSpc>
                <a:spcPct val="100000"/>
              </a:lnSpc>
              <a:spcBef>
                <a:spcPts val="0"/>
              </a:spcBef>
              <a:spcAft>
                <a:spcPts val="0"/>
              </a:spcAft>
              <a:buNone/>
            </a:pPr>
            <a:endParaRPr sz="1850"/>
          </a:p>
          <a:p>
            <a:pPr marL="457200" lvl="0" indent="-346075" algn="l" rtl="0">
              <a:lnSpc>
                <a:spcPct val="100000"/>
              </a:lnSpc>
              <a:spcBef>
                <a:spcPts val="0"/>
              </a:spcBef>
              <a:spcAft>
                <a:spcPts val="0"/>
              </a:spcAft>
              <a:buSzPts val="1850"/>
              <a:buChar char="●"/>
            </a:pPr>
            <a:r>
              <a:rPr lang="en" sz="1850"/>
              <a:t>2,687,000+ students sent back to class-returning to learn</a:t>
            </a:r>
            <a:endParaRPr sz="1850"/>
          </a:p>
          <a:p>
            <a:pPr marL="457200" lvl="0" indent="0" algn="l" rtl="0">
              <a:lnSpc>
                <a:spcPct val="100000"/>
              </a:lnSpc>
              <a:spcBef>
                <a:spcPts val="0"/>
              </a:spcBef>
              <a:spcAft>
                <a:spcPts val="0"/>
              </a:spcAft>
              <a:buNone/>
            </a:pPr>
            <a:endParaRPr sz="1850"/>
          </a:p>
          <a:p>
            <a:pPr marL="0" lvl="0" indent="0" algn="l" rtl="0">
              <a:lnSpc>
                <a:spcPct val="100000"/>
              </a:lnSpc>
              <a:spcBef>
                <a:spcPts val="0"/>
              </a:spcBef>
              <a:spcAft>
                <a:spcPts val="0"/>
              </a:spcAft>
              <a:buNone/>
            </a:pPr>
            <a:r>
              <a:rPr lang="en" sz="1850" b="1"/>
              <a:t>Health needs are already in our classrooms-data helps us respond effectively!</a:t>
            </a:r>
            <a:endParaRPr sz="1850" b="1"/>
          </a:p>
        </p:txBody>
      </p:sp>
      <p:sp>
        <p:nvSpPr>
          <p:cNvPr id="453" name="Google Shape;453;p80"/>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fontScale="62500" lnSpcReduction="20000"/>
          </a:bodyPr>
          <a:lstStyle/>
          <a:p>
            <a:pPr marL="0" lvl="0" indent="0" algn="l" rtl="0">
              <a:lnSpc>
                <a:spcPct val="115000"/>
              </a:lnSpc>
              <a:spcBef>
                <a:spcPts val="0"/>
              </a:spcBef>
              <a:spcAft>
                <a:spcPts val="800"/>
              </a:spcAft>
              <a:buNone/>
            </a:pPr>
            <a:r>
              <a:rPr lang="en"/>
              <a:t>School Health Survey: Annually-§6-18-709-May 10th through June 10th</a:t>
            </a:r>
            <a:endParaRPr sz="2100" b="0" i="0" u="none" strike="noStrike" cap="none">
              <a:solidFill>
                <a:schemeClr val="accent6"/>
              </a:solidFill>
              <a:latin typeface="Calibri"/>
              <a:ea typeface="Calibri"/>
              <a:cs typeface="Calibri"/>
              <a:sym typeface="Calibri"/>
            </a:endParaRPr>
          </a:p>
        </p:txBody>
      </p:sp>
      <p:sp>
        <p:nvSpPr>
          <p:cNvPr id="454" name="Google Shape;454;p80"/>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spcBef>
                <a:spcPts val="0"/>
              </a:spcBef>
              <a:spcAft>
                <a:spcPts val="0"/>
              </a:spcAft>
              <a:buNone/>
            </a:pPr>
            <a:r>
              <a:rPr lang="en"/>
              <a:t>Why Participation Matters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81"/>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Emergency Preparedness…..to Readiness</a:t>
            </a:r>
            <a:endParaRPr/>
          </a:p>
        </p:txBody>
      </p:sp>
      <p:sp>
        <p:nvSpPr>
          <p:cNvPr id="460" name="Google Shape;460;p81"/>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ctr" rtl="0">
              <a:spcBef>
                <a:spcPts val="0"/>
              </a:spcBef>
              <a:spcAft>
                <a:spcPts val="0"/>
              </a:spcAft>
              <a:buNone/>
            </a:pPr>
            <a:r>
              <a:rPr lang="en" sz="2600"/>
              <a:t>What does this really mean for schools and higher achievement?</a:t>
            </a:r>
            <a:endParaRPr sz="2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82"/>
          <p:cNvSpPr txBox="1">
            <a:spLocks noGrp="1"/>
          </p:cNvSpPr>
          <p:nvPr>
            <p:ph type="title"/>
          </p:nvPr>
        </p:nvSpPr>
        <p:spPr>
          <a:xfrm>
            <a:off x="265500" y="1233175"/>
            <a:ext cx="4045200" cy="1482300"/>
          </a:xfrm>
          <a:prstGeom prst="rect">
            <a:avLst/>
          </a:prstGeom>
        </p:spPr>
        <p:txBody>
          <a:bodyPr spcFirstLastPara="1" wrap="square" lIns="137150" tIns="68575" rIns="137150" bIns="68575" anchor="b" anchorCtr="0">
            <a:noAutofit/>
          </a:bodyPr>
          <a:lstStyle/>
          <a:p>
            <a:pPr marL="0" lvl="0" indent="0" algn="ctr" rtl="0">
              <a:spcBef>
                <a:spcPts val="0"/>
              </a:spcBef>
              <a:spcAft>
                <a:spcPts val="0"/>
              </a:spcAft>
              <a:buNone/>
            </a:pPr>
            <a:r>
              <a:rPr lang="en"/>
              <a:t>Example: Asthma</a:t>
            </a:r>
            <a:endParaRPr/>
          </a:p>
        </p:txBody>
      </p:sp>
      <p:sp>
        <p:nvSpPr>
          <p:cNvPr id="466" name="Google Shape;466;p82"/>
          <p:cNvSpPr txBox="1">
            <a:spLocks noGrp="1"/>
          </p:cNvSpPr>
          <p:nvPr>
            <p:ph type="body" idx="2"/>
          </p:nvPr>
        </p:nvSpPr>
        <p:spPr>
          <a:xfrm>
            <a:off x="4939500" y="724075"/>
            <a:ext cx="3837000" cy="3695100"/>
          </a:xfrm>
          <a:prstGeom prst="rect">
            <a:avLst/>
          </a:prstGeom>
        </p:spPr>
        <p:txBody>
          <a:bodyPr spcFirstLastPara="1" wrap="square" lIns="137150" tIns="137150" rIns="137150" bIns="137150"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Children who are chronically absent between preschool and second grade are much less likely to read at grade level by the the third grade.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(U.S. Department of Education)</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67" name="Google Shape;467;p82"/>
          <p:cNvSpPr txBox="1">
            <a:spLocks noGrp="1"/>
          </p:cNvSpPr>
          <p:nvPr>
            <p:ph type="subTitle" idx="1"/>
          </p:nvPr>
        </p:nvSpPr>
        <p:spPr>
          <a:xfrm>
            <a:off x="265500" y="2803075"/>
            <a:ext cx="4045200" cy="1235100"/>
          </a:xfrm>
          <a:prstGeom prst="rect">
            <a:avLst/>
          </a:prstGeom>
        </p:spPr>
        <p:txBody>
          <a:bodyPr spcFirstLastPara="1" wrap="square" lIns="137150" tIns="137150" rIns="137150" bIns="137150" anchor="t" anchorCtr="0">
            <a:noAutofit/>
          </a:bodyPr>
          <a:lstStyle/>
          <a:p>
            <a:pPr marL="0" lvl="0" indent="0" algn="ctr" rtl="0">
              <a:spcBef>
                <a:spcPts val="0"/>
              </a:spcBef>
              <a:spcAft>
                <a:spcPts val="0"/>
              </a:spcAft>
              <a:buNone/>
            </a:pPr>
            <a:r>
              <a:rPr lang="en"/>
              <a:t>38,000+ students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83"/>
          <p:cNvSpPr txBox="1">
            <a:spLocks noGrp="1"/>
          </p:cNvSpPr>
          <p:nvPr>
            <p:ph type="title"/>
          </p:nvPr>
        </p:nvSpPr>
        <p:spPr>
          <a:xfrm>
            <a:off x="265500" y="1233175"/>
            <a:ext cx="4045200" cy="1482300"/>
          </a:xfrm>
          <a:prstGeom prst="rect">
            <a:avLst/>
          </a:prstGeom>
        </p:spPr>
        <p:txBody>
          <a:bodyPr spcFirstLastPara="1" wrap="square" lIns="137150" tIns="68575" rIns="137150" bIns="68575" anchor="b" anchorCtr="0">
            <a:noAutofit/>
          </a:bodyPr>
          <a:lstStyle/>
          <a:p>
            <a:pPr marL="0" lvl="0" indent="0" algn="ctr" rtl="0">
              <a:spcBef>
                <a:spcPts val="0"/>
              </a:spcBef>
              <a:spcAft>
                <a:spcPts val="0"/>
              </a:spcAft>
              <a:buNone/>
            </a:pPr>
            <a:r>
              <a:rPr lang="en"/>
              <a:t>Example: Teen Pregnancy</a:t>
            </a:r>
            <a:endParaRPr/>
          </a:p>
        </p:txBody>
      </p:sp>
      <p:sp>
        <p:nvSpPr>
          <p:cNvPr id="473" name="Google Shape;473;p83"/>
          <p:cNvSpPr txBox="1">
            <a:spLocks noGrp="1"/>
          </p:cNvSpPr>
          <p:nvPr>
            <p:ph type="subTitle" idx="1"/>
          </p:nvPr>
        </p:nvSpPr>
        <p:spPr>
          <a:xfrm>
            <a:off x="265500" y="2803075"/>
            <a:ext cx="4045200" cy="1868400"/>
          </a:xfrm>
          <a:prstGeom prst="rect">
            <a:avLst/>
          </a:prstGeom>
        </p:spPr>
        <p:txBody>
          <a:bodyPr spcFirstLastPara="1" wrap="square" lIns="137150" tIns="137150" rIns="137150" bIns="137150" anchor="t" anchorCtr="0">
            <a:noAutofit/>
          </a:bodyPr>
          <a:lstStyle/>
          <a:p>
            <a:pPr marL="0" lvl="0" indent="0" algn="ctr" rtl="0">
              <a:spcBef>
                <a:spcPts val="0"/>
              </a:spcBef>
              <a:spcAft>
                <a:spcPts val="0"/>
              </a:spcAft>
              <a:buNone/>
            </a:pPr>
            <a:r>
              <a:rPr lang="en" sz="1800"/>
              <a:t>In general,</a:t>
            </a:r>
            <a:r>
              <a:rPr lang="en" sz="1800" b="1"/>
              <a:t> 90%</a:t>
            </a:r>
            <a:r>
              <a:rPr lang="en" sz="1800"/>
              <a:t> of females graduate from high school, compared to </a:t>
            </a:r>
            <a:r>
              <a:rPr lang="en" sz="1800" b="1"/>
              <a:t>50%</a:t>
            </a:r>
            <a:r>
              <a:rPr lang="en" sz="1800"/>
              <a:t> of teen mothers who receive a high school diploma by age 22. </a:t>
            </a:r>
            <a:endParaRPr sz="1800"/>
          </a:p>
          <a:p>
            <a:pPr marL="0" lvl="0" indent="0" algn="ctr" rtl="0">
              <a:spcBef>
                <a:spcPts val="0"/>
              </a:spcBef>
              <a:spcAft>
                <a:spcPts val="0"/>
              </a:spcAft>
              <a:buNone/>
            </a:pPr>
            <a:r>
              <a:rPr lang="en" sz="1800"/>
              <a:t>(Congressional Research Service, 2025)</a:t>
            </a:r>
            <a:endParaRPr sz="1800"/>
          </a:p>
        </p:txBody>
      </p:sp>
      <p:sp>
        <p:nvSpPr>
          <p:cNvPr id="474" name="Google Shape;474;p83"/>
          <p:cNvSpPr txBox="1">
            <a:spLocks noGrp="1"/>
          </p:cNvSpPr>
          <p:nvPr>
            <p:ph type="body" idx="2"/>
          </p:nvPr>
        </p:nvSpPr>
        <p:spPr>
          <a:xfrm>
            <a:off x="4939500" y="724075"/>
            <a:ext cx="3837000" cy="3695100"/>
          </a:xfrm>
          <a:prstGeom prst="rect">
            <a:avLst/>
          </a:prstGeom>
        </p:spPr>
        <p:txBody>
          <a:bodyPr spcFirstLastPara="1" wrap="square" lIns="137150" tIns="137150" rIns="137150" bIns="137150"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“Teen motherhood is still associated with educational and lifetime disparities among women who give birth at ages 15-19 and are 15 percent more likely to live in poverty.”</a:t>
            </a:r>
            <a:endParaRPr/>
          </a:p>
          <a:p>
            <a:pPr marL="0" lvl="0" indent="0" algn="l" rtl="0">
              <a:spcBef>
                <a:spcPts val="0"/>
              </a:spcBef>
              <a:spcAft>
                <a:spcPts val="0"/>
              </a:spcAft>
              <a:buNone/>
            </a:pPr>
            <a:endParaRPr/>
          </a:p>
          <a:p>
            <a:pPr marL="0" lvl="0" indent="0" algn="l" rtl="0">
              <a:spcBef>
                <a:spcPts val="0"/>
              </a:spcBef>
              <a:spcAft>
                <a:spcPts val="0"/>
              </a:spcAft>
              <a:buNone/>
            </a:pPr>
            <a:r>
              <a:rPr lang="en"/>
              <a:t>Morris (2023)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57"/>
          <p:cNvSpPr txBox="1">
            <a:spLocks noGrp="1"/>
          </p:cNvSpPr>
          <p:nvPr>
            <p:ph type="body" idx="1"/>
          </p:nvPr>
        </p:nvSpPr>
        <p:spPr>
          <a:xfrm>
            <a:off x="311700" y="1219200"/>
            <a:ext cx="8527500" cy="3924300"/>
          </a:xfrm>
          <a:prstGeom prst="rect">
            <a:avLst/>
          </a:prstGeom>
          <a:noFill/>
          <a:ln>
            <a:noFill/>
          </a:ln>
        </p:spPr>
        <p:txBody>
          <a:bodyPr spcFirstLastPara="1" wrap="square" lIns="137150" tIns="137150" rIns="137150" bIns="137150" anchor="t" anchorCtr="0">
            <a:noAutofit/>
          </a:bodyPr>
          <a:lstStyle/>
          <a:p>
            <a:pPr marL="457200" lvl="0" indent="-330200" algn="l" rtl="0">
              <a:lnSpc>
                <a:spcPct val="115000"/>
              </a:lnSpc>
              <a:spcBef>
                <a:spcPts val="0"/>
              </a:spcBef>
              <a:spcAft>
                <a:spcPts val="0"/>
              </a:spcAft>
              <a:buSzPts val="1600"/>
              <a:buChar char="●"/>
            </a:pPr>
            <a:r>
              <a:rPr lang="en" sz="1600"/>
              <a:t>Students are coming to school with </a:t>
            </a:r>
            <a:r>
              <a:rPr lang="en" sz="1600" b="1"/>
              <a:t>significant health and behavioral challenges</a:t>
            </a:r>
            <a:r>
              <a:rPr lang="en" sz="1600"/>
              <a:t> that directly impact learning: </a:t>
            </a:r>
            <a:endParaRPr sz="1600"/>
          </a:p>
          <a:p>
            <a:pPr marL="914400" lvl="1" indent="-330200" algn="l" rtl="0">
              <a:lnSpc>
                <a:spcPct val="115000"/>
              </a:lnSpc>
              <a:spcBef>
                <a:spcPts val="0"/>
              </a:spcBef>
              <a:spcAft>
                <a:spcPts val="0"/>
              </a:spcAft>
              <a:buSzPts val="1600"/>
              <a:buChar char="○"/>
            </a:pPr>
            <a:r>
              <a:rPr lang="en" sz="1600"/>
              <a:t>Obesity &amp; Physical Health</a:t>
            </a:r>
            <a:endParaRPr sz="1600"/>
          </a:p>
          <a:p>
            <a:pPr marL="914400" lvl="1" indent="-330200" algn="l" rtl="0">
              <a:lnSpc>
                <a:spcPct val="115000"/>
              </a:lnSpc>
              <a:spcBef>
                <a:spcPts val="0"/>
              </a:spcBef>
              <a:spcAft>
                <a:spcPts val="0"/>
              </a:spcAft>
              <a:buSzPts val="1600"/>
              <a:buChar char="○"/>
            </a:pPr>
            <a:r>
              <a:rPr lang="en" sz="1600"/>
              <a:t>Anxiety, Depression, and Suicide Risk</a:t>
            </a:r>
            <a:endParaRPr sz="1600"/>
          </a:p>
          <a:p>
            <a:pPr marL="914400" lvl="1" indent="-330200" algn="l" rtl="0">
              <a:lnSpc>
                <a:spcPct val="115000"/>
              </a:lnSpc>
              <a:spcBef>
                <a:spcPts val="0"/>
              </a:spcBef>
              <a:spcAft>
                <a:spcPts val="0"/>
              </a:spcAft>
              <a:buSzPts val="1600"/>
              <a:buChar char="○"/>
            </a:pPr>
            <a:r>
              <a:rPr lang="en" sz="1600"/>
              <a:t>Teen Pregnancy</a:t>
            </a:r>
            <a:endParaRPr sz="1600"/>
          </a:p>
          <a:p>
            <a:pPr marL="914400" lvl="1" indent="-330200" algn="l" rtl="0">
              <a:lnSpc>
                <a:spcPct val="115000"/>
              </a:lnSpc>
              <a:spcBef>
                <a:spcPts val="0"/>
              </a:spcBef>
              <a:spcAft>
                <a:spcPts val="0"/>
              </a:spcAft>
              <a:buSzPts val="1600"/>
              <a:buChar char="○"/>
            </a:pPr>
            <a:r>
              <a:rPr lang="en" sz="1600"/>
              <a:t>Behavioral &amp; Mental Health Needs</a:t>
            </a:r>
            <a:endParaRPr sz="1600"/>
          </a:p>
          <a:p>
            <a:pPr marL="457200" lvl="0" indent="-330200" algn="l" rtl="0">
              <a:lnSpc>
                <a:spcPct val="115000"/>
              </a:lnSpc>
              <a:spcBef>
                <a:spcPts val="0"/>
              </a:spcBef>
              <a:spcAft>
                <a:spcPts val="0"/>
              </a:spcAft>
              <a:buSzPts val="1600"/>
              <a:buChar char="●"/>
            </a:pPr>
            <a:r>
              <a:rPr lang="en" sz="1600"/>
              <a:t>These challenges don’t show up in one place - they show up across systems: </a:t>
            </a:r>
            <a:endParaRPr sz="1600"/>
          </a:p>
          <a:p>
            <a:pPr marL="914400" lvl="1" indent="-330200" algn="l" rtl="0">
              <a:lnSpc>
                <a:spcPct val="115000"/>
              </a:lnSpc>
              <a:spcBef>
                <a:spcPts val="0"/>
              </a:spcBef>
              <a:spcAft>
                <a:spcPts val="0"/>
              </a:spcAft>
              <a:buSzPts val="1600"/>
              <a:buChar char="○"/>
            </a:pPr>
            <a:r>
              <a:rPr lang="en" sz="1600" b="1"/>
              <a:t>YRBS </a:t>
            </a:r>
            <a:r>
              <a:rPr lang="en" sz="1600"/>
              <a:t>- Identifies student risk behaviors &amp; experiences on a state-level &amp; national level</a:t>
            </a:r>
            <a:endParaRPr sz="1600"/>
          </a:p>
          <a:p>
            <a:pPr marL="914400" lvl="1" indent="-330200" algn="l" rtl="0">
              <a:lnSpc>
                <a:spcPct val="115000"/>
              </a:lnSpc>
              <a:spcBef>
                <a:spcPts val="0"/>
              </a:spcBef>
              <a:spcAft>
                <a:spcPts val="0"/>
              </a:spcAft>
              <a:buSzPts val="1600"/>
              <a:buChar char="○"/>
            </a:pPr>
            <a:r>
              <a:rPr lang="en" sz="1600" b="1"/>
              <a:t>Profiles </a:t>
            </a:r>
            <a:r>
              <a:rPr lang="en" sz="1600"/>
              <a:t>- Shows school policies, supports, and gaps in Arkansas &amp; the nation</a:t>
            </a:r>
            <a:endParaRPr sz="1600"/>
          </a:p>
          <a:p>
            <a:pPr marL="914400" lvl="1" indent="-330200" algn="l" rtl="0">
              <a:lnSpc>
                <a:spcPct val="115000"/>
              </a:lnSpc>
              <a:spcBef>
                <a:spcPts val="0"/>
              </a:spcBef>
              <a:spcAft>
                <a:spcPts val="0"/>
              </a:spcAft>
              <a:buSzPts val="1600"/>
              <a:buChar char="○"/>
            </a:pPr>
            <a:r>
              <a:rPr lang="en" sz="1600" b="1"/>
              <a:t>School Health Survey &amp; MITS</a:t>
            </a:r>
            <a:r>
              <a:rPr lang="en" sz="1600"/>
              <a:t> - Show real student needs and services being delivered</a:t>
            </a:r>
            <a:endParaRPr sz="1600"/>
          </a:p>
        </p:txBody>
      </p:sp>
      <p:sp>
        <p:nvSpPr>
          <p:cNvPr id="289" name="Google Shape;289;p57"/>
          <p:cNvSpPr txBox="1">
            <a:spLocks noGrp="1"/>
          </p:cNvSpPr>
          <p:nvPr>
            <p:ph type="subTitle" idx="4294967295"/>
          </p:nvPr>
        </p:nvSpPr>
        <p:spPr>
          <a:xfrm>
            <a:off x="0" y="758297"/>
            <a:ext cx="8839200" cy="36576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Understanding the Real Barriers to Learning</a:t>
            </a:r>
            <a:endParaRPr sz="2100" b="0" i="0" u="none" strike="noStrike" cap="none">
              <a:solidFill>
                <a:schemeClr val="accent6"/>
              </a:solidFill>
              <a:latin typeface="Calibri"/>
              <a:ea typeface="Calibri"/>
              <a:cs typeface="Calibri"/>
              <a:sym typeface="Calibri"/>
            </a:endParaRPr>
          </a:p>
        </p:txBody>
      </p:sp>
      <p:sp>
        <p:nvSpPr>
          <p:cNvPr id="290" name="Google Shape;290;p57"/>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WHY This Data Matters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84"/>
          <p:cNvSpPr txBox="1">
            <a:spLocks noGrp="1"/>
          </p:cNvSpPr>
          <p:nvPr>
            <p:ph type="title"/>
          </p:nvPr>
        </p:nvSpPr>
        <p:spPr>
          <a:xfrm>
            <a:off x="265500" y="773475"/>
            <a:ext cx="4045200" cy="987900"/>
          </a:xfrm>
          <a:prstGeom prst="rect">
            <a:avLst/>
          </a:prstGeom>
        </p:spPr>
        <p:txBody>
          <a:bodyPr spcFirstLastPara="1" wrap="square" lIns="137150" tIns="68575" rIns="137150" bIns="68575" anchor="b" anchorCtr="0">
            <a:noAutofit/>
          </a:bodyPr>
          <a:lstStyle/>
          <a:p>
            <a:pPr marL="0" lvl="0" indent="0" algn="ctr" rtl="0">
              <a:spcBef>
                <a:spcPts val="0"/>
              </a:spcBef>
              <a:spcAft>
                <a:spcPts val="0"/>
              </a:spcAft>
              <a:buNone/>
            </a:pPr>
            <a:r>
              <a:rPr lang="en"/>
              <a:t>Example: Obesity</a:t>
            </a:r>
            <a:endParaRPr/>
          </a:p>
        </p:txBody>
      </p:sp>
      <p:sp>
        <p:nvSpPr>
          <p:cNvPr id="480" name="Google Shape;480;p84"/>
          <p:cNvSpPr txBox="1">
            <a:spLocks noGrp="1"/>
          </p:cNvSpPr>
          <p:nvPr>
            <p:ph type="subTitle" idx="1"/>
          </p:nvPr>
        </p:nvSpPr>
        <p:spPr>
          <a:xfrm>
            <a:off x="265500" y="1899250"/>
            <a:ext cx="4045200" cy="1409100"/>
          </a:xfrm>
          <a:prstGeom prst="rect">
            <a:avLst/>
          </a:prstGeom>
        </p:spPr>
        <p:txBody>
          <a:bodyPr spcFirstLastPara="1" wrap="square" lIns="137150" tIns="137150" rIns="137150" bIns="137150" anchor="t" anchorCtr="0">
            <a:noAutofit/>
          </a:bodyPr>
          <a:lstStyle/>
          <a:p>
            <a:pPr marL="0" lvl="0" indent="0" algn="l" rtl="0">
              <a:spcBef>
                <a:spcPts val="0"/>
              </a:spcBef>
              <a:spcAft>
                <a:spcPts val="0"/>
              </a:spcAft>
              <a:buNone/>
            </a:pPr>
            <a:r>
              <a:rPr lang="en"/>
              <a:t>In 2025, 40 percent of Arkansas students are identified as overweight, obese, and severely obese </a:t>
            </a:r>
            <a:endParaRPr/>
          </a:p>
        </p:txBody>
      </p:sp>
      <p:sp>
        <p:nvSpPr>
          <p:cNvPr id="481" name="Google Shape;481;p84"/>
          <p:cNvSpPr txBox="1"/>
          <p:nvPr/>
        </p:nvSpPr>
        <p:spPr>
          <a:xfrm>
            <a:off x="5057900" y="4403375"/>
            <a:ext cx="36252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a:solidFill>
                  <a:srgbClr val="FFFFFF"/>
                </a:solidFill>
                <a:latin typeface="Calibri"/>
                <a:ea typeface="Calibri"/>
                <a:cs typeface="Calibri"/>
                <a:sym typeface="Calibri"/>
              </a:rPr>
              <a:t>Arkansas Center for Health Improvement</a:t>
            </a:r>
            <a:endParaRPr sz="1600">
              <a:solidFill>
                <a:srgbClr val="FFFFFF"/>
              </a:solidFill>
              <a:latin typeface="Calibri"/>
              <a:ea typeface="Calibri"/>
              <a:cs typeface="Calibri"/>
              <a:sym typeface="Calibri"/>
            </a:endParaRPr>
          </a:p>
        </p:txBody>
      </p:sp>
      <p:sp>
        <p:nvSpPr>
          <p:cNvPr id="482" name="Google Shape;482;p84"/>
          <p:cNvSpPr txBox="1"/>
          <p:nvPr/>
        </p:nvSpPr>
        <p:spPr>
          <a:xfrm>
            <a:off x="314000" y="3433375"/>
            <a:ext cx="3866700" cy="115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chemeClr val="accent6"/>
                </a:solidFill>
                <a:latin typeface="Calibri"/>
                <a:ea typeface="Calibri"/>
                <a:cs typeface="Calibri"/>
                <a:sym typeface="Calibri"/>
              </a:rPr>
              <a:t>The AR adult obesity rate is projected to increase to 51% by 2030. (Ward, 2019)</a:t>
            </a:r>
            <a:endParaRPr sz="2100">
              <a:solidFill>
                <a:schemeClr val="accent6"/>
              </a:solidFill>
              <a:latin typeface="Calibri"/>
              <a:ea typeface="Calibri"/>
              <a:cs typeface="Calibri"/>
              <a:sym typeface="Calibri"/>
            </a:endParaRPr>
          </a:p>
        </p:txBody>
      </p:sp>
      <p:pic>
        <p:nvPicPr>
          <p:cNvPr id="483" name="Google Shape;483;p84"/>
          <p:cNvPicPr preferRelativeResize="0"/>
          <p:nvPr/>
        </p:nvPicPr>
        <p:blipFill>
          <a:blip r:embed="rId3">
            <a:alphaModFix/>
          </a:blip>
          <a:stretch>
            <a:fillRect/>
          </a:stretch>
        </p:blipFill>
        <p:spPr>
          <a:xfrm>
            <a:off x="5108600" y="658850"/>
            <a:ext cx="3493850" cy="37445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85"/>
          <p:cNvSpPr txBox="1">
            <a:spLocks noGrp="1"/>
          </p:cNvSpPr>
          <p:nvPr>
            <p:ph type="body" idx="1"/>
          </p:nvPr>
        </p:nvSpPr>
        <p:spPr>
          <a:xfrm>
            <a:off x="311700" y="1083845"/>
            <a:ext cx="8527500" cy="3810000"/>
          </a:xfrm>
          <a:prstGeom prst="rect">
            <a:avLst/>
          </a:prstGeom>
          <a:noFill/>
          <a:ln>
            <a:noFill/>
          </a:ln>
        </p:spPr>
        <p:txBody>
          <a:bodyPr spcFirstLastPara="1" wrap="square" lIns="137150" tIns="137150" rIns="137150" bIns="137150" anchor="t" anchorCtr="0">
            <a:noAutofit/>
          </a:bodyPr>
          <a:lstStyle/>
          <a:p>
            <a:pPr marL="457200" lvl="0" indent="-342900" algn="l" rtl="0">
              <a:spcBef>
                <a:spcPts val="0"/>
              </a:spcBef>
              <a:spcAft>
                <a:spcPts val="0"/>
              </a:spcAft>
              <a:buSzPts val="1800"/>
              <a:buChar char="●"/>
            </a:pPr>
            <a:r>
              <a:rPr lang="en" sz="2300" b="1"/>
              <a:t>YRBS tells us: </a:t>
            </a:r>
            <a:endParaRPr sz="2300" b="1"/>
          </a:p>
          <a:p>
            <a:pPr marL="914400" lvl="1" indent="-323850" algn="l" rtl="0">
              <a:spcBef>
                <a:spcPts val="0"/>
              </a:spcBef>
              <a:spcAft>
                <a:spcPts val="0"/>
              </a:spcAft>
              <a:buSzPts val="1500"/>
              <a:buChar char="○"/>
            </a:pPr>
            <a:r>
              <a:rPr lang="en" sz="1900"/>
              <a:t>What students are experiencing</a:t>
            </a:r>
            <a:endParaRPr sz="1900"/>
          </a:p>
          <a:p>
            <a:pPr marL="914400" lvl="0" indent="0" algn="l" rtl="0">
              <a:spcBef>
                <a:spcPts val="0"/>
              </a:spcBef>
              <a:spcAft>
                <a:spcPts val="0"/>
              </a:spcAft>
              <a:buNone/>
            </a:pPr>
            <a:endParaRPr sz="2300"/>
          </a:p>
          <a:p>
            <a:pPr marL="457200" lvl="0" indent="-342900" algn="l" rtl="0">
              <a:spcBef>
                <a:spcPts val="0"/>
              </a:spcBef>
              <a:spcAft>
                <a:spcPts val="0"/>
              </a:spcAft>
              <a:buSzPts val="1800"/>
              <a:buChar char="●"/>
            </a:pPr>
            <a:r>
              <a:rPr lang="en" sz="2300" b="1"/>
              <a:t>Profiles tells us: </a:t>
            </a:r>
            <a:endParaRPr sz="2300" b="1"/>
          </a:p>
          <a:p>
            <a:pPr marL="914400" lvl="1" indent="-323850" algn="l" rtl="0">
              <a:spcBef>
                <a:spcPts val="0"/>
              </a:spcBef>
              <a:spcAft>
                <a:spcPts val="0"/>
              </a:spcAft>
              <a:buSzPts val="1500"/>
              <a:buChar char="○"/>
            </a:pPr>
            <a:r>
              <a:rPr lang="en" sz="1900"/>
              <a:t>How schools are responding</a:t>
            </a:r>
            <a:endParaRPr sz="1900"/>
          </a:p>
          <a:p>
            <a:pPr marL="914400" lvl="0" indent="0" algn="l" rtl="0">
              <a:spcBef>
                <a:spcPts val="0"/>
              </a:spcBef>
              <a:spcAft>
                <a:spcPts val="0"/>
              </a:spcAft>
              <a:buNone/>
            </a:pPr>
            <a:endParaRPr sz="2300"/>
          </a:p>
          <a:p>
            <a:pPr marL="457200" lvl="0" indent="-342900" algn="l" rtl="0">
              <a:spcBef>
                <a:spcPts val="0"/>
              </a:spcBef>
              <a:spcAft>
                <a:spcPts val="0"/>
              </a:spcAft>
              <a:buSzPts val="1800"/>
              <a:buChar char="●"/>
            </a:pPr>
            <a:r>
              <a:rPr lang="en" sz="2300" b="1"/>
              <a:t>School Health data tells us: </a:t>
            </a:r>
            <a:endParaRPr sz="2300" b="1"/>
          </a:p>
          <a:p>
            <a:pPr marL="914400" lvl="1" indent="-323850" algn="l" rtl="0">
              <a:spcBef>
                <a:spcPts val="0"/>
              </a:spcBef>
              <a:spcAft>
                <a:spcPts val="0"/>
              </a:spcAft>
              <a:buSzPts val="1500"/>
              <a:buChar char="○"/>
            </a:pPr>
            <a:r>
              <a:rPr lang="en" sz="1900"/>
              <a:t>What schools are experiencing and their response</a:t>
            </a:r>
            <a:endParaRPr sz="1900"/>
          </a:p>
          <a:p>
            <a:pPr marL="0" lvl="0" indent="0" algn="l" rtl="0">
              <a:spcBef>
                <a:spcPts val="0"/>
              </a:spcBef>
              <a:spcAft>
                <a:spcPts val="0"/>
              </a:spcAft>
              <a:buNone/>
            </a:pPr>
            <a:endParaRPr sz="1700"/>
          </a:p>
          <a:p>
            <a:pPr marL="0" lvl="0" indent="0" algn="l" rtl="0">
              <a:spcBef>
                <a:spcPts val="0"/>
              </a:spcBef>
              <a:spcAft>
                <a:spcPts val="0"/>
              </a:spcAft>
              <a:buNone/>
            </a:pPr>
            <a:endParaRPr sz="1650"/>
          </a:p>
        </p:txBody>
      </p:sp>
      <p:sp>
        <p:nvSpPr>
          <p:cNvPr id="489" name="Google Shape;489;p85"/>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endParaRPr sz="2100" b="0" i="0" u="none" strike="noStrike" cap="none">
              <a:solidFill>
                <a:schemeClr val="accent6"/>
              </a:solidFill>
              <a:latin typeface="Calibri"/>
              <a:ea typeface="Calibri"/>
              <a:cs typeface="Calibri"/>
              <a:sym typeface="Calibri"/>
            </a:endParaRPr>
          </a:p>
        </p:txBody>
      </p:sp>
      <p:sp>
        <p:nvSpPr>
          <p:cNvPr id="490" name="Google Shape;490;p85"/>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None/>
            </a:pPr>
            <a:r>
              <a:rPr lang="en" sz="3200"/>
              <a:t>Connecting the System</a:t>
            </a:r>
            <a:endParaRPr sz="32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86"/>
          <p:cNvSpPr txBox="1">
            <a:spLocks noGrp="1"/>
          </p:cNvSpPr>
          <p:nvPr>
            <p:ph type="body" idx="1"/>
          </p:nvPr>
        </p:nvSpPr>
        <p:spPr>
          <a:xfrm>
            <a:off x="311700" y="1219200"/>
            <a:ext cx="8527500" cy="3810000"/>
          </a:xfrm>
          <a:prstGeom prst="rect">
            <a:avLst/>
          </a:prstGeom>
        </p:spPr>
        <p:txBody>
          <a:bodyPr spcFirstLastPara="1" wrap="square" lIns="137150" tIns="137150" rIns="137150" bIns="137150" anchor="t" anchorCtr="0">
            <a:noAutofit/>
          </a:bodyPr>
          <a:lstStyle/>
          <a:p>
            <a:pPr marL="0" lvl="0" indent="0" algn="l" rtl="0">
              <a:lnSpc>
                <a:spcPct val="115000"/>
              </a:lnSpc>
              <a:spcBef>
                <a:spcPts val="0"/>
              </a:spcBef>
              <a:spcAft>
                <a:spcPts val="0"/>
              </a:spcAft>
              <a:buNone/>
            </a:pPr>
            <a:r>
              <a:rPr lang="en" sz="1600">
                <a:solidFill>
                  <a:srgbClr val="606F78"/>
                </a:solidFill>
                <a:highlight>
                  <a:srgbClr val="FFFFFF"/>
                </a:highlight>
                <a:latin typeface="Arial"/>
                <a:ea typeface="Arial"/>
                <a:cs typeface="Arial"/>
                <a:sym typeface="Arial"/>
              </a:rPr>
              <a:t>Medicaid in the Schools program provides guidance, leadership, and technical assistance to support schools in operating effective Medicaid programs. Medicaid is a federally funded program administered by the Centers for Medicare and Medicaid Services (CMS). Medicaid is a critical source of health care coverage for children, providing access to comprehensive and preventative child health programs. The provision of Medicaid revenue provides for school districts to offer sustainable, medically necessary supports for students to have every opportunity to be academically successful. Schools deliver a broad range of Medicaid reimbursable school-based services to students at school. </a:t>
            </a:r>
            <a:r>
              <a:rPr lang="en" sz="1500">
                <a:solidFill>
                  <a:srgbClr val="000000"/>
                </a:solidFill>
                <a:latin typeface="Arial"/>
                <a:ea typeface="Arial"/>
                <a:cs typeface="Arial"/>
                <a:sym typeface="Arial"/>
              </a:rPr>
              <a:t> </a:t>
            </a:r>
            <a:endParaRPr sz="2300"/>
          </a:p>
        </p:txBody>
      </p:sp>
      <p:sp>
        <p:nvSpPr>
          <p:cNvPr id="496" name="Google Shape;496;p86"/>
          <p:cNvSpPr txBox="1">
            <a:spLocks noGrp="1"/>
          </p:cNvSpPr>
          <p:nvPr>
            <p:ph type="subTitle" idx="2"/>
          </p:nvPr>
        </p:nvSpPr>
        <p:spPr>
          <a:xfrm>
            <a:off x="0" y="754800"/>
            <a:ext cx="8832300" cy="365700"/>
          </a:xfrm>
          <a:prstGeom prst="rect">
            <a:avLst/>
          </a:prstGeom>
        </p:spPr>
        <p:txBody>
          <a:bodyPr spcFirstLastPara="1" wrap="square" lIns="137150" tIns="137150" rIns="137150" bIns="137150" anchor="ctr" anchorCtr="0">
            <a:noAutofit/>
          </a:bodyPr>
          <a:lstStyle/>
          <a:p>
            <a:pPr marL="0" lvl="0" indent="0" algn="l" rtl="0">
              <a:spcBef>
                <a:spcPts val="0"/>
              </a:spcBef>
              <a:spcAft>
                <a:spcPts val="0"/>
              </a:spcAft>
              <a:buNone/>
            </a:pPr>
            <a:r>
              <a:rPr lang="en"/>
              <a:t>Overview</a:t>
            </a:r>
            <a:endParaRPr/>
          </a:p>
        </p:txBody>
      </p:sp>
      <p:sp>
        <p:nvSpPr>
          <p:cNvPr id="497" name="Google Shape;497;p86"/>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Medicaid In The Schools (MITS)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87"/>
          <p:cNvSpPr txBox="1">
            <a:spLocks noGrp="1"/>
          </p:cNvSpPr>
          <p:nvPr>
            <p:ph type="body" idx="1"/>
          </p:nvPr>
        </p:nvSpPr>
        <p:spPr>
          <a:xfrm>
            <a:off x="311700" y="1219200"/>
            <a:ext cx="4260300" cy="3810000"/>
          </a:xfrm>
          <a:prstGeom prst="rect">
            <a:avLst/>
          </a:prstGeom>
        </p:spPr>
        <p:txBody>
          <a:bodyPr spcFirstLastPara="1" wrap="square" lIns="137150" tIns="137150" rIns="137150" bIns="137150" anchor="t" anchorCtr="0">
            <a:noAutofit/>
          </a:bodyPr>
          <a:lstStyle/>
          <a:p>
            <a:pPr marL="0" lvl="0" indent="0" algn="l" rtl="0">
              <a:spcBef>
                <a:spcPts val="0"/>
              </a:spcBef>
              <a:spcAft>
                <a:spcPts val="0"/>
              </a:spcAft>
              <a:buNone/>
            </a:pPr>
            <a:r>
              <a:rPr lang="en" b="1"/>
              <a:t>Direct Services:</a:t>
            </a:r>
            <a:endParaRPr b="1"/>
          </a:p>
          <a:p>
            <a:pPr marL="0" lvl="0" indent="0" algn="l" rtl="0">
              <a:spcBef>
                <a:spcPts val="0"/>
              </a:spcBef>
              <a:spcAft>
                <a:spcPts val="0"/>
              </a:spcAft>
              <a:buNone/>
            </a:pPr>
            <a:endParaRPr/>
          </a:p>
          <a:p>
            <a:pPr marL="457200" lvl="0" indent="-317500" algn="l" rtl="0">
              <a:spcBef>
                <a:spcPts val="0"/>
              </a:spcBef>
              <a:spcAft>
                <a:spcPts val="0"/>
              </a:spcAft>
              <a:buSzPts val="1400"/>
              <a:buChar char="●"/>
            </a:pPr>
            <a:r>
              <a:rPr lang="en"/>
              <a:t>OT, PT and Speech</a:t>
            </a:r>
            <a:endParaRPr/>
          </a:p>
          <a:p>
            <a:pPr marL="457200" lvl="0" indent="-317500" algn="l" rtl="0">
              <a:spcBef>
                <a:spcPts val="0"/>
              </a:spcBef>
              <a:spcAft>
                <a:spcPts val="0"/>
              </a:spcAft>
              <a:buSzPts val="1400"/>
              <a:buChar char="●"/>
            </a:pPr>
            <a:r>
              <a:rPr lang="en"/>
              <a:t>Hearing and Vision Screens</a:t>
            </a:r>
            <a:endParaRPr/>
          </a:p>
          <a:p>
            <a:pPr marL="457200" lvl="0" indent="-317500" algn="l" rtl="0">
              <a:spcBef>
                <a:spcPts val="0"/>
              </a:spcBef>
              <a:spcAft>
                <a:spcPts val="0"/>
              </a:spcAft>
              <a:buSzPts val="1400"/>
              <a:buChar char="●"/>
            </a:pPr>
            <a:r>
              <a:rPr lang="en"/>
              <a:t>Personal Care</a:t>
            </a:r>
            <a:endParaRPr/>
          </a:p>
          <a:p>
            <a:pPr marL="457200" lvl="0" indent="-317500" algn="l" rtl="0">
              <a:spcBef>
                <a:spcPts val="0"/>
              </a:spcBef>
              <a:spcAft>
                <a:spcPts val="0"/>
              </a:spcAft>
              <a:buSzPts val="1400"/>
              <a:buChar char="●"/>
            </a:pPr>
            <a:r>
              <a:rPr lang="en"/>
              <a:t>School-Based Mental Health</a:t>
            </a:r>
            <a:endParaRPr/>
          </a:p>
          <a:p>
            <a:pPr marL="457200" lvl="0" indent="-317500" algn="l" rtl="0">
              <a:spcBef>
                <a:spcPts val="0"/>
              </a:spcBef>
              <a:spcAft>
                <a:spcPts val="0"/>
              </a:spcAft>
              <a:buSzPts val="1400"/>
              <a:buChar char="●"/>
            </a:pPr>
            <a:r>
              <a:rPr lang="en"/>
              <a:t>Audiology</a:t>
            </a:r>
            <a:endParaRPr/>
          </a:p>
          <a:p>
            <a:pPr marL="457200" lvl="0" indent="-317500" algn="l" rtl="0">
              <a:spcBef>
                <a:spcPts val="0"/>
              </a:spcBef>
              <a:spcAft>
                <a:spcPts val="0"/>
              </a:spcAft>
              <a:buSzPts val="1400"/>
              <a:buChar char="●"/>
            </a:pPr>
            <a:r>
              <a:rPr lang="en"/>
              <a:t>ABA Therapy</a:t>
            </a:r>
            <a:endParaRPr/>
          </a:p>
          <a:p>
            <a:pPr marL="457200" lvl="0" indent="-317500" algn="l" rtl="0">
              <a:spcBef>
                <a:spcPts val="0"/>
              </a:spcBef>
              <a:spcAft>
                <a:spcPts val="0"/>
              </a:spcAft>
              <a:buSzPts val="1400"/>
              <a:buChar char="●"/>
            </a:pPr>
            <a:r>
              <a:rPr lang="en"/>
              <a:t>Nursing-New 26-27</a:t>
            </a:r>
            <a:endParaRPr/>
          </a:p>
        </p:txBody>
      </p:sp>
      <p:sp>
        <p:nvSpPr>
          <p:cNvPr id="503" name="Google Shape;503;p87"/>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lvl="0" indent="0" algn="l" rtl="0">
              <a:spcBef>
                <a:spcPts val="0"/>
              </a:spcBef>
              <a:spcAft>
                <a:spcPts val="0"/>
              </a:spcAft>
              <a:buNone/>
            </a:pPr>
            <a:r>
              <a:rPr lang="en"/>
              <a:t>Billable Services</a:t>
            </a:r>
            <a:endParaRPr/>
          </a:p>
        </p:txBody>
      </p:sp>
      <p:sp>
        <p:nvSpPr>
          <p:cNvPr id="504" name="Google Shape;504;p87"/>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Medicaid In The Schools (MITS) </a:t>
            </a:r>
            <a:endParaRPr/>
          </a:p>
        </p:txBody>
      </p:sp>
      <p:sp>
        <p:nvSpPr>
          <p:cNvPr id="505" name="Google Shape;505;p87"/>
          <p:cNvSpPr txBox="1">
            <a:spLocks noGrp="1"/>
          </p:cNvSpPr>
          <p:nvPr>
            <p:ph type="body" idx="2"/>
          </p:nvPr>
        </p:nvSpPr>
        <p:spPr>
          <a:xfrm>
            <a:off x="4572000" y="1219200"/>
            <a:ext cx="4260300" cy="3810000"/>
          </a:xfrm>
          <a:prstGeom prst="rect">
            <a:avLst/>
          </a:prstGeom>
        </p:spPr>
        <p:txBody>
          <a:bodyPr spcFirstLastPara="1" wrap="square" lIns="137150" tIns="137150" rIns="137150" bIns="137150" anchor="t" anchorCtr="0">
            <a:noAutofit/>
          </a:bodyPr>
          <a:lstStyle/>
          <a:p>
            <a:pPr marL="0" lvl="0" indent="0" algn="l" rtl="0">
              <a:spcBef>
                <a:spcPts val="0"/>
              </a:spcBef>
              <a:spcAft>
                <a:spcPts val="0"/>
              </a:spcAft>
              <a:buNone/>
            </a:pPr>
            <a:r>
              <a:rPr lang="en" b="1"/>
              <a:t>Indirect:</a:t>
            </a:r>
            <a:endParaRPr b="1"/>
          </a:p>
          <a:p>
            <a:pPr marL="0" lvl="0" indent="0" algn="l" rtl="0">
              <a:spcBef>
                <a:spcPts val="0"/>
              </a:spcBef>
              <a:spcAft>
                <a:spcPts val="0"/>
              </a:spcAft>
              <a:buNone/>
            </a:pPr>
            <a:endParaRPr/>
          </a:p>
          <a:p>
            <a:pPr marL="457200" lvl="0" indent="-317500" algn="l" rtl="0">
              <a:spcBef>
                <a:spcPts val="0"/>
              </a:spcBef>
              <a:spcAft>
                <a:spcPts val="0"/>
              </a:spcAft>
              <a:buSzPts val="1400"/>
              <a:buChar char="●"/>
            </a:pPr>
            <a:r>
              <a:rPr lang="en"/>
              <a:t>ARMAC</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pic>
        <p:nvPicPr>
          <p:cNvPr id="510" name="Google Shape;510;p88"/>
          <p:cNvPicPr preferRelativeResize="0"/>
          <p:nvPr/>
        </p:nvPicPr>
        <p:blipFill>
          <a:blip r:embed="rId3">
            <a:alphaModFix/>
          </a:blip>
          <a:stretch>
            <a:fillRect/>
          </a:stretch>
        </p:blipFill>
        <p:spPr>
          <a:xfrm>
            <a:off x="72450" y="79950"/>
            <a:ext cx="8992074" cy="50092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5" name="Google Shape;515;p89"/>
          <p:cNvPicPr preferRelativeResize="0"/>
          <p:nvPr/>
        </p:nvPicPr>
        <p:blipFill>
          <a:blip r:embed="rId3">
            <a:alphaModFix/>
          </a:blip>
          <a:stretch>
            <a:fillRect/>
          </a:stretch>
        </p:blipFill>
        <p:spPr>
          <a:xfrm>
            <a:off x="72450" y="54325"/>
            <a:ext cx="9010176" cy="508917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90"/>
          <p:cNvSpPr txBox="1">
            <a:spLocks noGrp="1"/>
          </p:cNvSpPr>
          <p:nvPr>
            <p:ph type="body" idx="1"/>
          </p:nvPr>
        </p:nvSpPr>
        <p:spPr>
          <a:xfrm>
            <a:off x="311700" y="1219200"/>
            <a:ext cx="8527500" cy="3810000"/>
          </a:xfrm>
          <a:prstGeom prst="rect">
            <a:avLst/>
          </a:prstGeom>
          <a:noFill/>
          <a:ln>
            <a:noFill/>
          </a:ln>
        </p:spPr>
        <p:txBody>
          <a:bodyPr spcFirstLastPara="1" wrap="square" lIns="137150" tIns="137150" rIns="137150" bIns="137150" anchor="t" anchorCtr="0">
            <a:noAutofit/>
          </a:bodyPr>
          <a:lstStyle/>
          <a:p>
            <a:pPr marL="457200" lvl="0" indent="-307975" algn="l" rtl="0">
              <a:lnSpc>
                <a:spcPct val="142857"/>
              </a:lnSpc>
              <a:spcBef>
                <a:spcPts val="0"/>
              </a:spcBef>
              <a:spcAft>
                <a:spcPts val="0"/>
              </a:spcAft>
              <a:buSzPts val="1250"/>
              <a:buFont typeface="Arial"/>
              <a:buChar char="●"/>
            </a:pPr>
            <a:r>
              <a:rPr lang="en" sz="1250" b="1">
                <a:solidFill>
                  <a:srgbClr val="000000"/>
                </a:solidFill>
                <a:latin typeface="Arial"/>
                <a:ea typeface="Arial"/>
                <a:cs typeface="Arial"/>
                <a:sym typeface="Arial"/>
              </a:rPr>
              <a:t>$13.6+ million in Medicaid reimbursement supports Arkansas schools (FY2026)</a:t>
            </a:r>
            <a:endParaRPr sz="1250">
              <a:solidFill>
                <a:srgbClr val="000000"/>
              </a:solidFill>
              <a:latin typeface="Arial"/>
              <a:ea typeface="Arial"/>
              <a:cs typeface="Arial"/>
              <a:sym typeface="Arial"/>
            </a:endParaRPr>
          </a:p>
          <a:p>
            <a:pPr marL="457200" lvl="0" indent="-307975" algn="l" rtl="0">
              <a:lnSpc>
                <a:spcPct val="142857"/>
              </a:lnSpc>
              <a:spcBef>
                <a:spcPts val="0"/>
              </a:spcBef>
              <a:spcAft>
                <a:spcPts val="0"/>
              </a:spcAft>
              <a:buSzPts val="1250"/>
              <a:buFont typeface="Arial"/>
              <a:buChar char="●"/>
            </a:pPr>
            <a:r>
              <a:rPr lang="en" sz="1250">
                <a:solidFill>
                  <a:srgbClr val="000000"/>
                </a:solidFill>
                <a:latin typeface="Arial"/>
                <a:ea typeface="Arial"/>
                <a:cs typeface="Arial"/>
                <a:sym typeface="Arial"/>
              </a:rPr>
              <a:t>Funding flows directly to </a:t>
            </a:r>
            <a:r>
              <a:rPr lang="en" sz="1250" b="1">
                <a:solidFill>
                  <a:srgbClr val="000000"/>
                </a:solidFill>
                <a:latin typeface="Arial"/>
                <a:ea typeface="Arial"/>
                <a:cs typeface="Arial"/>
                <a:sym typeface="Arial"/>
              </a:rPr>
              <a:t>districts (LEAs)</a:t>
            </a:r>
            <a:r>
              <a:rPr lang="en" sz="1250">
                <a:solidFill>
                  <a:srgbClr val="000000"/>
                </a:solidFill>
                <a:latin typeface="Arial"/>
                <a:ea typeface="Arial"/>
                <a:cs typeface="Arial"/>
                <a:sym typeface="Arial"/>
              </a:rPr>
              <a:t> for services delivered to students</a:t>
            </a:r>
            <a:endParaRPr sz="1250">
              <a:solidFill>
                <a:srgbClr val="000000"/>
              </a:solidFill>
              <a:latin typeface="Arial"/>
              <a:ea typeface="Arial"/>
              <a:cs typeface="Arial"/>
              <a:sym typeface="Arial"/>
            </a:endParaRPr>
          </a:p>
          <a:p>
            <a:pPr marL="457200" lvl="0" indent="-307975" algn="l" rtl="0">
              <a:lnSpc>
                <a:spcPct val="142857"/>
              </a:lnSpc>
              <a:spcBef>
                <a:spcPts val="0"/>
              </a:spcBef>
              <a:spcAft>
                <a:spcPts val="0"/>
              </a:spcAft>
              <a:buSzPts val="1250"/>
              <a:buFont typeface="Arial"/>
              <a:buChar char="●"/>
            </a:pPr>
            <a:r>
              <a:rPr lang="en" sz="1250">
                <a:solidFill>
                  <a:srgbClr val="000000"/>
                </a:solidFill>
                <a:latin typeface="Arial"/>
                <a:ea typeface="Arial"/>
                <a:cs typeface="Arial"/>
                <a:sym typeface="Arial"/>
              </a:rPr>
              <a:t>Schools generate revenue through </a:t>
            </a:r>
            <a:r>
              <a:rPr lang="en" sz="1250" b="1">
                <a:solidFill>
                  <a:srgbClr val="000000"/>
                </a:solidFill>
                <a:latin typeface="Arial"/>
                <a:ea typeface="Arial"/>
                <a:cs typeface="Arial"/>
                <a:sym typeface="Arial"/>
              </a:rPr>
              <a:t>Medicaid match for eligible service</a:t>
            </a:r>
            <a:endParaRPr sz="1250" b="1">
              <a:solidFill>
                <a:srgbClr val="000000"/>
              </a:solidFill>
              <a:latin typeface="Arial"/>
              <a:ea typeface="Arial"/>
              <a:cs typeface="Arial"/>
              <a:sym typeface="Arial"/>
            </a:endParaRPr>
          </a:p>
          <a:p>
            <a:pPr marL="0" lvl="0" indent="0" algn="l" rtl="0">
              <a:lnSpc>
                <a:spcPct val="142857"/>
              </a:lnSpc>
              <a:spcBef>
                <a:spcPts val="0"/>
              </a:spcBef>
              <a:spcAft>
                <a:spcPts val="0"/>
              </a:spcAft>
              <a:buNone/>
            </a:pPr>
            <a:endParaRPr sz="1250" b="1">
              <a:solidFill>
                <a:srgbClr val="000000"/>
              </a:solidFill>
              <a:latin typeface="Arial"/>
              <a:ea typeface="Arial"/>
              <a:cs typeface="Arial"/>
              <a:sym typeface="Arial"/>
            </a:endParaRPr>
          </a:p>
          <a:p>
            <a:pPr marL="0" lvl="0" indent="0" algn="l" rtl="0">
              <a:lnSpc>
                <a:spcPct val="142857"/>
              </a:lnSpc>
              <a:spcBef>
                <a:spcPts val="0"/>
              </a:spcBef>
              <a:spcAft>
                <a:spcPts val="0"/>
              </a:spcAft>
              <a:buNone/>
            </a:pPr>
            <a:r>
              <a:rPr lang="en" sz="1350" b="1">
                <a:solidFill>
                  <a:srgbClr val="000000"/>
                </a:solidFill>
                <a:latin typeface="Arial"/>
                <a:ea typeface="Arial"/>
                <a:cs typeface="Arial"/>
                <a:sym typeface="Arial"/>
              </a:rPr>
              <a:t>Why This Matters for School Districts</a:t>
            </a:r>
            <a:endParaRPr sz="1350" b="1">
              <a:solidFill>
                <a:srgbClr val="000000"/>
              </a:solidFill>
              <a:latin typeface="Arial"/>
              <a:ea typeface="Arial"/>
              <a:cs typeface="Arial"/>
              <a:sym typeface="Arial"/>
            </a:endParaRPr>
          </a:p>
          <a:p>
            <a:pPr marL="457200" lvl="0" indent="-320675" algn="l" rtl="0">
              <a:lnSpc>
                <a:spcPct val="142857"/>
              </a:lnSpc>
              <a:spcBef>
                <a:spcPts val="0"/>
              </a:spcBef>
              <a:spcAft>
                <a:spcPts val="0"/>
              </a:spcAft>
              <a:buSzPts val="1450"/>
              <a:buFont typeface="Arial"/>
              <a:buChar char="●"/>
            </a:pPr>
            <a:r>
              <a:rPr lang="en" sz="1250">
                <a:solidFill>
                  <a:srgbClr val="000000"/>
                </a:solidFill>
                <a:latin typeface="Arial"/>
                <a:ea typeface="Arial"/>
                <a:cs typeface="Arial"/>
                <a:sym typeface="Arial"/>
              </a:rPr>
              <a:t>Expands access to </a:t>
            </a:r>
            <a:r>
              <a:rPr lang="en" sz="1250" b="1">
                <a:solidFill>
                  <a:srgbClr val="000000"/>
                </a:solidFill>
                <a:latin typeface="Arial"/>
                <a:ea typeface="Arial"/>
                <a:cs typeface="Arial"/>
                <a:sym typeface="Arial"/>
              </a:rPr>
              <a:t>mental and behavioral health care</a:t>
            </a:r>
            <a:endParaRPr sz="1250" b="1">
              <a:solidFill>
                <a:srgbClr val="000000"/>
              </a:solidFill>
              <a:latin typeface="Arial"/>
              <a:ea typeface="Arial"/>
              <a:cs typeface="Arial"/>
              <a:sym typeface="Arial"/>
            </a:endParaRPr>
          </a:p>
          <a:p>
            <a:pPr marL="457200" lvl="0" indent="-320675" algn="l" rtl="0">
              <a:lnSpc>
                <a:spcPct val="142857"/>
              </a:lnSpc>
              <a:spcBef>
                <a:spcPts val="0"/>
              </a:spcBef>
              <a:spcAft>
                <a:spcPts val="0"/>
              </a:spcAft>
              <a:buSzPts val="1450"/>
              <a:buFont typeface="Arial"/>
              <a:buChar char="●"/>
            </a:pPr>
            <a:r>
              <a:rPr lang="en" sz="1250">
                <a:solidFill>
                  <a:srgbClr val="000000"/>
                </a:solidFill>
                <a:latin typeface="Arial"/>
                <a:ea typeface="Arial"/>
                <a:cs typeface="Arial"/>
                <a:sym typeface="Arial"/>
              </a:rPr>
              <a:t>Sustains </a:t>
            </a:r>
            <a:r>
              <a:rPr lang="en" sz="1250" b="1">
                <a:solidFill>
                  <a:srgbClr val="000000"/>
                </a:solidFill>
                <a:latin typeface="Arial"/>
                <a:ea typeface="Arial"/>
                <a:cs typeface="Arial"/>
                <a:sym typeface="Arial"/>
              </a:rPr>
              <a:t>school nursing and therapy services</a:t>
            </a:r>
            <a:endParaRPr sz="1250" b="1">
              <a:solidFill>
                <a:srgbClr val="000000"/>
              </a:solidFill>
              <a:latin typeface="Arial"/>
              <a:ea typeface="Arial"/>
              <a:cs typeface="Arial"/>
              <a:sym typeface="Arial"/>
            </a:endParaRPr>
          </a:p>
          <a:p>
            <a:pPr marL="457200" lvl="0" indent="-320675" algn="l" rtl="0">
              <a:lnSpc>
                <a:spcPct val="142857"/>
              </a:lnSpc>
              <a:spcBef>
                <a:spcPts val="0"/>
              </a:spcBef>
              <a:spcAft>
                <a:spcPts val="0"/>
              </a:spcAft>
              <a:buSzPts val="1450"/>
              <a:buFont typeface="Arial"/>
              <a:buChar char="●"/>
            </a:pPr>
            <a:r>
              <a:rPr lang="en" sz="1250">
                <a:solidFill>
                  <a:srgbClr val="000000"/>
                </a:solidFill>
                <a:latin typeface="Arial"/>
                <a:ea typeface="Arial"/>
                <a:cs typeface="Arial"/>
                <a:sym typeface="Arial"/>
              </a:rPr>
              <a:t>Helps districts </a:t>
            </a:r>
            <a:r>
              <a:rPr lang="en" sz="1250" b="1">
                <a:solidFill>
                  <a:srgbClr val="000000"/>
                </a:solidFill>
                <a:latin typeface="Arial"/>
                <a:ea typeface="Arial"/>
                <a:cs typeface="Arial"/>
                <a:sym typeface="Arial"/>
              </a:rPr>
              <a:t>offset the cost of student health needs</a:t>
            </a:r>
            <a:endParaRPr sz="1250" b="1">
              <a:solidFill>
                <a:srgbClr val="000000"/>
              </a:solidFill>
              <a:latin typeface="Arial"/>
              <a:ea typeface="Arial"/>
              <a:cs typeface="Arial"/>
              <a:sym typeface="Arial"/>
            </a:endParaRPr>
          </a:p>
          <a:p>
            <a:pPr marL="457200" lvl="0" indent="-320675" algn="l" rtl="0">
              <a:lnSpc>
                <a:spcPct val="142857"/>
              </a:lnSpc>
              <a:spcBef>
                <a:spcPts val="0"/>
              </a:spcBef>
              <a:spcAft>
                <a:spcPts val="0"/>
              </a:spcAft>
              <a:buSzPts val="1450"/>
              <a:buFont typeface="Arial"/>
              <a:buChar char="●"/>
            </a:pPr>
            <a:r>
              <a:rPr lang="en" sz="1250">
                <a:solidFill>
                  <a:srgbClr val="000000"/>
                </a:solidFill>
                <a:latin typeface="Arial"/>
                <a:ea typeface="Arial"/>
                <a:cs typeface="Arial"/>
                <a:sym typeface="Arial"/>
              </a:rPr>
              <a:t>Supports the </a:t>
            </a:r>
            <a:r>
              <a:rPr lang="en" sz="1250" b="1">
                <a:solidFill>
                  <a:srgbClr val="000000"/>
                </a:solidFill>
                <a:latin typeface="Arial"/>
                <a:ea typeface="Arial"/>
                <a:cs typeface="Arial"/>
                <a:sym typeface="Arial"/>
              </a:rPr>
              <a:t>Whole Child model</a:t>
            </a:r>
            <a:endParaRPr sz="1250" b="1">
              <a:solidFill>
                <a:srgbClr val="000000"/>
              </a:solidFill>
              <a:latin typeface="Arial"/>
              <a:ea typeface="Arial"/>
              <a:cs typeface="Arial"/>
              <a:sym typeface="Arial"/>
            </a:endParaRPr>
          </a:p>
          <a:p>
            <a:pPr marL="0" lvl="0" indent="0" algn="l" rtl="0">
              <a:lnSpc>
                <a:spcPct val="142857"/>
              </a:lnSpc>
              <a:spcBef>
                <a:spcPts val="0"/>
              </a:spcBef>
              <a:spcAft>
                <a:spcPts val="0"/>
              </a:spcAft>
              <a:buNone/>
            </a:pPr>
            <a:endParaRPr sz="1250" b="1">
              <a:solidFill>
                <a:srgbClr val="000000"/>
              </a:solidFill>
              <a:latin typeface="Arial"/>
              <a:ea typeface="Arial"/>
              <a:cs typeface="Arial"/>
              <a:sym typeface="Arial"/>
            </a:endParaRPr>
          </a:p>
          <a:p>
            <a:pPr marL="0" lvl="0" indent="0" algn="l" rtl="0">
              <a:lnSpc>
                <a:spcPct val="142857"/>
              </a:lnSpc>
              <a:spcBef>
                <a:spcPts val="0"/>
              </a:spcBef>
              <a:spcAft>
                <a:spcPts val="0"/>
              </a:spcAft>
              <a:buNone/>
            </a:pPr>
            <a:r>
              <a:rPr lang="en" sz="1350" b="1">
                <a:solidFill>
                  <a:srgbClr val="000000"/>
                </a:solidFill>
                <a:latin typeface="Arial"/>
                <a:ea typeface="Arial"/>
                <a:cs typeface="Arial"/>
                <a:sym typeface="Arial"/>
              </a:rPr>
              <a:t>MITS brings federal dollars into Arkansas schools to support student health and learning</a:t>
            </a:r>
            <a:endParaRPr sz="1350" b="1">
              <a:solidFill>
                <a:srgbClr val="000000"/>
              </a:solidFill>
              <a:latin typeface="Arial"/>
              <a:ea typeface="Arial"/>
              <a:cs typeface="Arial"/>
              <a:sym typeface="Arial"/>
            </a:endParaRPr>
          </a:p>
          <a:p>
            <a:pPr marL="0" lvl="0" indent="0" algn="l" rtl="0">
              <a:lnSpc>
                <a:spcPct val="142857"/>
              </a:lnSpc>
              <a:spcBef>
                <a:spcPts val="0"/>
              </a:spcBef>
              <a:spcAft>
                <a:spcPts val="0"/>
              </a:spcAft>
              <a:buNone/>
            </a:pPr>
            <a:endParaRPr sz="1250" b="1">
              <a:solidFill>
                <a:srgbClr val="000000"/>
              </a:solidFill>
              <a:latin typeface="Arial"/>
              <a:ea typeface="Arial"/>
              <a:cs typeface="Arial"/>
              <a:sym typeface="Arial"/>
            </a:endParaRPr>
          </a:p>
          <a:p>
            <a:pPr marL="457200" lvl="0" indent="0" algn="l" rtl="0">
              <a:lnSpc>
                <a:spcPct val="142857"/>
              </a:lnSpc>
              <a:spcBef>
                <a:spcPts val="0"/>
              </a:spcBef>
              <a:spcAft>
                <a:spcPts val="0"/>
              </a:spcAft>
              <a:buNone/>
            </a:pPr>
            <a:endParaRPr sz="1250" b="1">
              <a:solidFill>
                <a:srgbClr val="000000"/>
              </a:solidFill>
              <a:latin typeface="Arial"/>
              <a:ea typeface="Arial"/>
              <a:cs typeface="Arial"/>
              <a:sym typeface="Arial"/>
            </a:endParaRPr>
          </a:p>
          <a:p>
            <a:pPr marL="457200" lvl="0" indent="0" algn="l" rtl="0">
              <a:lnSpc>
                <a:spcPct val="100000"/>
              </a:lnSpc>
              <a:spcBef>
                <a:spcPts val="0"/>
              </a:spcBef>
              <a:spcAft>
                <a:spcPts val="0"/>
              </a:spcAft>
              <a:buNone/>
            </a:pPr>
            <a:endParaRPr sz="1850"/>
          </a:p>
        </p:txBody>
      </p:sp>
      <p:sp>
        <p:nvSpPr>
          <p:cNvPr id="521" name="Google Shape;521;p90"/>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Real Funding Supporting Arkansas Schools</a:t>
            </a:r>
            <a:endParaRPr sz="2100" b="0" i="0" u="none" strike="noStrike" cap="none">
              <a:solidFill>
                <a:schemeClr val="accent6"/>
              </a:solidFill>
              <a:latin typeface="Calibri"/>
              <a:ea typeface="Calibri"/>
              <a:cs typeface="Calibri"/>
              <a:sym typeface="Calibri"/>
            </a:endParaRPr>
          </a:p>
        </p:txBody>
      </p:sp>
      <p:sp>
        <p:nvSpPr>
          <p:cNvPr id="522" name="Google Shape;522;p90"/>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MITS Funding in Arkansas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91"/>
          <p:cNvSpPr txBox="1">
            <a:spLocks noGrp="1"/>
          </p:cNvSpPr>
          <p:nvPr>
            <p:ph type="body" idx="1"/>
          </p:nvPr>
        </p:nvSpPr>
        <p:spPr>
          <a:xfrm>
            <a:off x="311700" y="1219200"/>
            <a:ext cx="8527500" cy="3810000"/>
          </a:xfrm>
          <a:prstGeom prst="rect">
            <a:avLst/>
          </a:prstGeom>
        </p:spPr>
        <p:txBody>
          <a:bodyPr spcFirstLastPara="1" wrap="square" lIns="137150" tIns="137150" rIns="137150" bIns="137150" anchor="t" anchorCtr="0">
            <a:noAutofit/>
          </a:bodyPr>
          <a:lstStyle/>
          <a:p>
            <a:pPr marL="0" lvl="0" indent="0" algn="l" rtl="0">
              <a:spcBef>
                <a:spcPts val="0"/>
              </a:spcBef>
              <a:spcAft>
                <a:spcPts val="0"/>
              </a:spcAft>
              <a:buNone/>
            </a:pPr>
            <a:r>
              <a:rPr lang="en"/>
              <a:t>Add chart</a:t>
            </a:r>
            <a:endParaRPr/>
          </a:p>
        </p:txBody>
      </p:sp>
      <p:sp>
        <p:nvSpPr>
          <p:cNvPr id="528" name="Google Shape;528;p91"/>
          <p:cNvSpPr txBox="1">
            <a:spLocks noGrp="1"/>
          </p:cNvSpPr>
          <p:nvPr>
            <p:ph type="subTitle" idx="2"/>
          </p:nvPr>
        </p:nvSpPr>
        <p:spPr>
          <a:xfrm>
            <a:off x="0" y="754800"/>
            <a:ext cx="8832300" cy="365700"/>
          </a:xfrm>
          <a:prstGeom prst="rect">
            <a:avLst/>
          </a:prstGeom>
        </p:spPr>
        <p:txBody>
          <a:bodyPr spcFirstLastPara="1" wrap="square" lIns="137150" tIns="137150" rIns="137150" bIns="137150" anchor="ctr" anchorCtr="0">
            <a:noAutofit/>
          </a:bodyPr>
          <a:lstStyle/>
          <a:p>
            <a:pPr marL="0" lvl="0" indent="0" algn="l" rtl="0">
              <a:spcBef>
                <a:spcPts val="0"/>
              </a:spcBef>
              <a:spcAft>
                <a:spcPts val="0"/>
              </a:spcAft>
              <a:buNone/>
            </a:pPr>
            <a:r>
              <a:rPr lang="en"/>
              <a:t>Direct Services Revenue</a:t>
            </a:r>
            <a:endParaRPr/>
          </a:p>
        </p:txBody>
      </p:sp>
      <p:sp>
        <p:nvSpPr>
          <p:cNvPr id="529" name="Google Shape;529;p91"/>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Medicaid In The Schools (MITS)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92"/>
          <p:cNvSpPr txBox="1">
            <a:spLocks noGrp="1"/>
          </p:cNvSpPr>
          <p:nvPr>
            <p:ph type="title"/>
          </p:nvPr>
        </p:nvSpPr>
        <p:spPr>
          <a:xfrm>
            <a:off x="420200" y="159375"/>
            <a:ext cx="8229600" cy="685800"/>
          </a:xfrm>
          <a:prstGeom prst="rect">
            <a:avLst/>
          </a:prstGeom>
        </p:spPr>
        <p:txBody>
          <a:bodyPr spcFirstLastPara="1" wrap="square" lIns="182875" tIns="91425" rIns="182875" bIns="91425" anchor="ctr" anchorCtr="0">
            <a:noAutofit/>
          </a:bodyPr>
          <a:lstStyle/>
          <a:p>
            <a:pPr marL="0" lvl="0" indent="0" algn="ctr" rtl="0">
              <a:spcBef>
                <a:spcPts val="0"/>
              </a:spcBef>
              <a:spcAft>
                <a:spcPts val="0"/>
              </a:spcAft>
              <a:buNone/>
            </a:pPr>
            <a:r>
              <a:rPr lang="en" sz="2100"/>
              <a:t>The Importance of School Health Data</a:t>
            </a:r>
            <a:endParaRPr sz="2100"/>
          </a:p>
        </p:txBody>
      </p:sp>
      <p:sp>
        <p:nvSpPr>
          <p:cNvPr id="535" name="Google Shape;535;p92"/>
          <p:cNvSpPr txBox="1">
            <a:spLocks noGrp="1"/>
          </p:cNvSpPr>
          <p:nvPr>
            <p:ph type="subTitle" idx="1"/>
          </p:nvPr>
        </p:nvSpPr>
        <p:spPr>
          <a:xfrm>
            <a:off x="379175" y="951550"/>
            <a:ext cx="8229600" cy="1051500"/>
          </a:xfrm>
          <a:prstGeom prst="rect">
            <a:avLst/>
          </a:prstGeom>
        </p:spPr>
        <p:txBody>
          <a:bodyPr spcFirstLastPara="1" wrap="square" lIns="182875" tIns="182875" rIns="182875" bIns="182875" anchor="ctr" anchorCtr="0">
            <a:noAutofit/>
          </a:bodyPr>
          <a:lstStyle/>
          <a:p>
            <a:pPr marL="0" lvl="0" indent="0" algn="l" rtl="0">
              <a:spcBef>
                <a:spcPts val="0"/>
              </a:spcBef>
              <a:spcAft>
                <a:spcPts val="0"/>
              </a:spcAft>
              <a:buNone/>
            </a:pPr>
            <a:r>
              <a:rPr lang="en" sz="1300" b="1"/>
              <a:t>School Health Data helps districts:</a:t>
            </a:r>
            <a:endParaRPr sz="1300" b="1"/>
          </a:p>
          <a:p>
            <a:pPr marL="457200" lvl="0" indent="-311150" algn="l" rtl="0">
              <a:spcBef>
                <a:spcPts val="0"/>
              </a:spcBef>
              <a:spcAft>
                <a:spcPts val="0"/>
              </a:spcAft>
              <a:buSzPts val="1300"/>
              <a:buChar char=""/>
            </a:pPr>
            <a:r>
              <a:rPr lang="en" sz="1300" b="1"/>
              <a:t>Understand student needs</a:t>
            </a:r>
            <a:endParaRPr sz="1300" b="1"/>
          </a:p>
          <a:p>
            <a:pPr marL="457200" lvl="0" indent="-311150" algn="l" rtl="0">
              <a:spcBef>
                <a:spcPts val="0"/>
              </a:spcBef>
              <a:spcAft>
                <a:spcPts val="0"/>
              </a:spcAft>
              <a:buSzPts val="1300"/>
              <a:buChar char=""/>
            </a:pPr>
            <a:r>
              <a:rPr lang="en" sz="1300" b="1"/>
              <a:t>Identify trends and gaps in services</a:t>
            </a:r>
            <a:endParaRPr sz="1300" b="1"/>
          </a:p>
          <a:p>
            <a:pPr marL="457200" lvl="0" indent="-311150" algn="l" rtl="0">
              <a:spcBef>
                <a:spcPts val="0"/>
              </a:spcBef>
              <a:spcAft>
                <a:spcPts val="0"/>
              </a:spcAft>
              <a:buSzPts val="1300"/>
              <a:buChar char=""/>
            </a:pPr>
            <a:r>
              <a:rPr lang="en" sz="1300" b="1"/>
              <a:t>Make informed decisions about resource allocation</a:t>
            </a:r>
            <a:endParaRPr sz="1300" b="1"/>
          </a:p>
          <a:p>
            <a:pPr marL="457200" lvl="0" indent="-311150" algn="l" rtl="0">
              <a:spcBef>
                <a:spcPts val="0"/>
              </a:spcBef>
              <a:spcAft>
                <a:spcPts val="0"/>
              </a:spcAft>
              <a:buSzPts val="1300"/>
              <a:buChar char=""/>
            </a:pPr>
            <a:r>
              <a:rPr lang="en" sz="1300" b="1"/>
              <a:t>Improve access to health-related supports</a:t>
            </a:r>
            <a:endParaRPr sz="1300" b="1"/>
          </a:p>
          <a:p>
            <a:pPr marL="457200" lvl="0" indent="-311150" algn="l" rtl="0">
              <a:spcBef>
                <a:spcPts val="0"/>
              </a:spcBef>
              <a:spcAft>
                <a:spcPts val="0"/>
              </a:spcAft>
              <a:buSzPts val="1300"/>
              <a:buChar char=""/>
            </a:pPr>
            <a:r>
              <a:rPr lang="en" sz="1300" b="1"/>
              <a:t>Measure the impact of interventions</a:t>
            </a:r>
            <a:endParaRPr sz="1300" b="1"/>
          </a:p>
        </p:txBody>
      </p:sp>
      <p:sp>
        <p:nvSpPr>
          <p:cNvPr id="536" name="Google Shape;536;p92"/>
          <p:cNvSpPr txBox="1"/>
          <p:nvPr/>
        </p:nvSpPr>
        <p:spPr>
          <a:xfrm>
            <a:off x="4768850" y="994475"/>
            <a:ext cx="3737400" cy="100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b="1">
                <a:solidFill>
                  <a:schemeClr val="dk1"/>
                </a:solidFill>
                <a:latin typeface="Calibri"/>
                <a:ea typeface="Calibri"/>
                <a:cs typeface="Calibri"/>
                <a:sym typeface="Calibri"/>
              </a:rPr>
              <a:t>School health data helps us understand student needs. ARMAC helps provide the resources needed to respond to those needs and expand services that support student health and success. </a:t>
            </a:r>
            <a:endParaRPr sz="1300" b="1">
              <a:solidFill>
                <a:schemeClr val="dk1"/>
              </a:solidFill>
              <a:latin typeface="Calibri"/>
              <a:ea typeface="Calibri"/>
              <a:cs typeface="Calibri"/>
              <a:sym typeface="Calibri"/>
            </a:endParaRPr>
          </a:p>
        </p:txBody>
      </p:sp>
      <p:sp>
        <p:nvSpPr>
          <p:cNvPr id="537" name="Google Shape;537;p92"/>
          <p:cNvSpPr txBox="1"/>
          <p:nvPr/>
        </p:nvSpPr>
        <p:spPr>
          <a:xfrm>
            <a:off x="82950" y="2319675"/>
            <a:ext cx="8978100" cy="173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School Health Data</a:t>
            </a:r>
            <a:r>
              <a:rPr lang="en" sz="900">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   Identify Needs</a:t>
            </a:r>
            <a:r>
              <a:rPr lang="en" sz="900">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Connect Services</a:t>
            </a:r>
            <a:r>
              <a:rPr lang="en" sz="900">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Healthier Students</a:t>
            </a:r>
            <a:r>
              <a:rPr lang="en" sz="900">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Student Success</a:t>
            </a: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900">
              <a:solidFill>
                <a:schemeClr val="dk1"/>
              </a:solidFill>
              <a:latin typeface="Calibri"/>
              <a:ea typeface="Calibri"/>
              <a:cs typeface="Calibri"/>
              <a:sym typeface="Calibri"/>
            </a:endParaRPr>
          </a:p>
          <a:p>
            <a:pPr marL="0" lvl="0" indent="0" algn="l" rtl="0">
              <a:spcBef>
                <a:spcPts val="0"/>
              </a:spcBef>
              <a:spcAft>
                <a:spcPts val="0"/>
              </a:spcAft>
              <a:buNone/>
            </a:pPr>
            <a:endParaRPr sz="900" b="1">
              <a:solidFill>
                <a:schemeClr val="dk1"/>
              </a:solidFill>
              <a:latin typeface="Calibri"/>
              <a:ea typeface="Calibri"/>
              <a:cs typeface="Calibri"/>
              <a:sym typeface="Calibri"/>
            </a:endParaRPr>
          </a:p>
          <a:p>
            <a:pPr marL="0" lvl="0" indent="0" algn="l" rtl="0">
              <a:spcBef>
                <a:spcPts val="0"/>
              </a:spcBef>
              <a:spcAft>
                <a:spcPts val="0"/>
              </a:spcAft>
              <a:buNone/>
            </a:pPr>
            <a:r>
              <a:rPr lang="en" sz="1100" b="1">
                <a:solidFill>
                  <a:schemeClr val="dk1"/>
                </a:solidFill>
                <a:latin typeface="Calibri"/>
                <a:ea typeface="Calibri"/>
                <a:cs typeface="Calibri"/>
                <a:sym typeface="Calibri"/>
              </a:rPr>
              <a:t>School health data helps us understand student needs. ARMAC helps provide the resources needed to respond to those needs and expand services that support student health and success. </a:t>
            </a:r>
            <a:endParaRPr sz="1100" b="1">
              <a:solidFill>
                <a:schemeClr val="dk1"/>
              </a:solidFill>
              <a:latin typeface="Calibri"/>
              <a:ea typeface="Calibri"/>
              <a:cs typeface="Calibri"/>
              <a:sym typeface="Calibri"/>
            </a:endParaRPr>
          </a:p>
          <a:p>
            <a:pPr marL="0" lvl="0" indent="0" algn="l" rtl="0">
              <a:spcBef>
                <a:spcPts val="0"/>
              </a:spcBef>
              <a:spcAft>
                <a:spcPts val="0"/>
              </a:spcAft>
              <a:buNone/>
            </a:pPr>
            <a:endParaRPr sz="900">
              <a:solidFill>
                <a:schemeClr val="dk1"/>
              </a:solidFill>
              <a:latin typeface="Calibri"/>
              <a:ea typeface="Calibri"/>
              <a:cs typeface="Calibri"/>
              <a:sym typeface="Calibri"/>
            </a:endParaRPr>
          </a:p>
          <a:p>
            <a:pPr marL="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538" name="Google Shape;538;p92" descr="graph  chart  statistics (Provided by Getty Images)"/>
          <p:cNvPicPr preferRelativeResize="0"/>
          <p:nvPr/>
        </p:nvPicPr>
        <p:blipFill>
          <a:blip r:embed="rId3">
            <a:alphaModFix/>
          </a:blip>
          <a:stretch>
            <a:fillRect/>
          </a:stretch>
        </p:blipFill>
        <p:spPr>
          <a:xfrm>
            <a:off x="210200" y="2349737"/>
            <a:ext cx="314527" cy="314527"/>
          </a:xfrm>
          <a:prstGeom prst="rect">
            <a:avLst/>
          </a:prstGeom>
          <a:noFill/>
          <a:ln>
            <a:noFill/>
          </a:ln>
        </p:spPr>
      </p:pic>
      <p:cxnSp>
        <p:nvCxnSpPr>
          <p:cNvPr id="539" name="Google Shape;539;p92"/>
          <p:cNvCxnSpPr/>
          <p:nvPr/>
        </p:nvCxnSpPr>
        <p:spPr>
          <a:xfrm>
            <a:off x="1695000" y="2506988"/>
            <a:ext cx="277500" cy="0"/>
          </a:xfrm>
          <a:prstGeom prst="straightConnector1">
            <a:avLst/>
          </a:prstGeom>
          <a:noFill/>
          <a:ln w="9525" cap="flat" cmpd="sng">
            <a:solidFill>
              <a:schemeClr val="dk2"/>
            </a:solidFill>
            <a:prstDash val="solid"/>
            <a:round/>
            <a:headEnd type="none" w="med" len="med"/>
            <a:tailEnd type="triangle" w="med" len="med"/>
          </a:ln>
        </p:spPr>
      </p:cxnSp>
      <p:pic>
        <p:nvPicPr>
          <p:cNvPr id="540" name="Google Shape;540;p92" descr="Close-up of magnifying glass (Provided by Getty Images)"/>
          <p:cNvPicPr preferRelativeResize="0"/>
          <p:nvPr/>
        </p:nvPicPr>
        <p:blipFill>
          <a:blip r:embed="rId4">
            <a:alphaModFix/>
          </a:blip>
          <a:stretch>
            <a:fillRect/>
          </a:stretch>
        </p:blipFill>
        <p:spPr>
          <a:xfrm>
            <a:off x="2041875" y="2321975"/>
            <a:ext cx="374651" cy="314527"/>
          </a:xfrm>
          <a:prstGeom prst="rect">
            <a:avLst/>
          </a:prstGeom>
          <a:noFill/>
          <a:ln>
            <a:noFill/>
          </a:ln>
        </p:spPr>
      </p:pic>
      <p:cxnSp>
        <p:nvCxnSpPr>
          <p:cNvPr id="541" name="Google Shape;541;p92"/>
          <p:cNvCxnSpPr/>
          <p:nvPr/>
        </p:nvCxnSpPr>
        <p:spPr>
          <a:xfrm>
            <a:off x="3353250" y="2511625"/>
            <a:ext cx="277500" cy="0"/>
          </a:xfrm>
          <a:prstGeom prst="straightConnector1">
            <a:avLst/>
          </a:prstGeom>
          <a:noFill/>
          <a:ln w="9525" cap="flat" cmpd="sng">
            <a:solidFill>
              <a:schemeClr val="dk2"/>
            </a:solidFill>
            <a:prstDash val="solid"/>
            <a:round/>
            <a:headEnd type="none" w="med" len="med"/>
            <a:tailEnd type="triangle" w="med" len="med"/>
          </a:ln>
        </p:spPr>
      </p:cxnSp>
      <p:pic>
        <p:nvPicPr>
          <p:cNvPr id="542" name="Google Shape;542;p92" descr="Black and white human hands in a handshake isolated on white background (Provided by Getty Images)"/>
          <p:cNvPicPr preferRelativeResize="0"/>
          <p:nvPr/>
        </p:nvPicPr>
        <p:blipFill>
          <a:blip r:embed="rId5">
            <a:alphaModFix/>
          </a:blip>
          <a:stretch>
            <a:fillRect/>
          </a:stretch>
        </p:blipFill>
        <p:spPr>
          <a:xfrm>
            <a:off x="3725726" y="2361300"/>
            <a:ext cx="427597" cy="300650"/>
          </a:xfrm>
          <a:prstGeom prst="rect">
            <a:avLst/>
          </a:prstGeom>
          <a:noFill/>
          <a:ln>
            <a:noFill/>
          </a:ln>
        </p:spPr>
      </p:pic>
      <p:cxnSp>
        <p:nvCxnSpPr>
          <p:cNvPr id="543" name="Google Shape;543;p92"/>
          <p:cNvCxnSpPr/>
          <p:nvPr/>
        </p:nvCxnSpPr>
        <p:spPr>
          <a:xfrm>
            <a:off x="5219325" y="2507000"/>
            <a:ext cx="277500" cy="0"/>
          </a:xfrm>
          <a:prstGeom prst="straightConnector1">
            <a:avLst/>
          </a:prstGeom>
          <a:noFill/>
          <a:ln w="9525" cap="flat" cmpd="sng">
            <a:solidFill>
              <a:schemeClr val="dk2"/>
            </a:solidFill>
            <a:prstDash val="solid"/>
            <a:round/>
            <a:headEnd type="none" w="med" len="med"/>
            <a:tailEnd type="triangle" w="med" len="med"/>
          </a:ln>
        </p:spPr>
      </p:cxnSp>
      <p:cxnSp>
        <p:nvCxnSpPr>
          <p:cNvPr id="544" name="Google Shape;544;p92"/>
          <p:cNvCxnSpPr/>
          <p:nvPr/>
        </p:nvCxnSpPr>
        <p:spPr>
          <a:xfrm>
            <a:off x="7076825" y="2507000"/>
            <a:ext cx="277500" cy="0"/>
          </a:xfrm>
          <a:prstGeom prst="straightConnector1">
            <a:avLst/>
          </a:prstGeom>
          <a:noFill/>
          <a:ln w="9525" cap="flat" cmpd="sng">
            <a:solidFill>
              <a:schemeClr val="dk2"/>
            </a:solidFill>
            <a:prstDash val="solid"/>
            <a:round/>
            <a:headEnd type="none" w="med" len="med"/>
            <a:tailEnd type="triangle" w="med" len="med"/>
          </a:ln>
        </p:spPr>
      </p:cxnSp>
      <p:pic>
        <p:nvPicPr>
          <p:cNvPr id="545" name="Google Shape;545;p92" descr="Heart vector illustration, filled style icon editable outline (Provided by Getty Images)"/>
          <p:cNvPicPr preferRelativeResize="0"/>
          <p:nvPr/>
        </p:nvPicPr>
        <p:blipFill>
          <a:blip r:embed="rId6">
            <a:alphaModFix/>
          </a:blip>
          <a:stretch>
            <a:fillRect/>
          </a:stretch>
        </p:blipFill>
        <p:spPr>
          <a:xfrm>
            <a:off x="5580375" y="2324300"/>
            <a:ext cx="374651" cy="374651"/>
          </a:xfrm>
          <a:prstGeom prst="rect">
            <a:avLst/>
          </a:prstGeom>
          <a:noFill/>
          <a:ln>
            <a:noFill/>
          </a:ln>
        </p:spPr>
      </p:pic>
      <p:pic>
        <p:nvPicPr>
          <p:cNvPr id="546" name="Google Shape;546;p92" descr="Cartoon happy children in graduation costumes (Provided by Getty Images)"/>
          <p:cNvPicPr preferRelativeResize="0"/>
          <p:nvPr/>
        </p:nvPicPr>
        <p:blipFill>
          <a:blip r:embed="rId7">
            <a:alphaModFix/>
          </a:blip>
          <a:stretch>
            <a:fillRect/>
          </a:stretch>
        </p:blipFill>
        <p:spPr>
          <a:xfrm>
            <a:off x="7451475" y="2319675"/>
            <a:ext cx="610949" cy="37467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550"/>
        <p:cNvGrpSpPr/>
        <p:nvPr/>
      </p:nvGrpSpPr>
      <p:grpSpPr>
        <a:xfrm>
          <a:off x="0" y="0"/>
          <a:ext cx="0" cy="0"/>
          <a:chOff x="0" y="0"/>
          <a:chExt cx="0" cy="0"/>
        </a:xfrm>
      </p:grpSpPr>
      <p:sp>
        <p:nvSpPr>
          <p:cNvPr id="551" name="Google Shape;551;p93"/>
          <p:cNvSpPr txBox="1">
            <a:spLocks noGrp="1"/>
          </p:cNvSpPr>
          <p:nvPr>
            <p:ph type="title"/>
          </p:nvPr>
        </p:nvSpPr>
        <p:spPr>
          <a:xfrm>
            <a:off x="78626" y="94500"/>
            <a:ext cx="5040900" cy="685800"/>
          </a:xfrm>
          <a:prstGeom prst="rect">
            <a:avLst/>
          </a:prstGeom>
          <a:noFill/>
          <a:ln>
            <a:noFill/>
          </a:ln>
        </p:spPr>
        <p:txBody>
          <a:bodyPr spcFirstLastPara="1" wrap="square" lIns="182875" tIns="91425" rIns="182875" bIns="91425" anchor="ctr" anchorCtr="0">
            <a:noAutofit/>
          </a:bodyPr>
          <a:lstStyle/>
          <a:p>
            <a:pPr marL="0" lvl="0" indent="0" algn="ctr" rtl="0">
              <a:lnSpc>
                <a:spcPct val="100000"/>
              </a:lnSpc>
              <a:spcBef>
                <a:spcPts val="0"/>
              </a:spcBef>
              <a:spcAft>
                <a:spcPts val="0"/>
              </a:spcAft>
              <a:buClr>
                <a:schemeClr val="dk2"/>
              </a:buClr>
              <a:buSzPts val="3300"/>
              <a:buNone/>
            </a:pPr>
            <a:r>
              <a:rPr lang="en" sz="2900">
                <a:latin typeface="Arial"/>
                <a:ea typeface="Arial"/>
                <a:cs typeface="Arial"/>
                <a:sym typeface="Arial"/>
              </a:rPr>
              <a:t>What is ARMAC?</a:t>
            </a:r>
            <a:endParaRPr sz="2900">
              <a:latin typeface="Arial"/>
              <a:ea typeface="Arial"/>
              <a:cs typeface="Arial"/>
              <a:sym typeface="Arial"/>
            </a:endParaRPr>
          </a:p>
        </p:txBody>
      </p:sp>
      <p:sp>
        <p:nvSpPr>
          <p:cNvPr id="552" name="Google Shape;552;p93"/>
          <p:cNvSpPr txBox="1"/>
          <p:nvPr/>
        </p:nvSpPr>
        <p:spPr>
          <a:xfrm>
            <a:off x="496439" y="674502"/>
            <a:ext cx="3996900" cy="1369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1" u="none" strike="noStrike" cap="none">
                <a:solidFill>
                  <a:srgbClr val="000000"/>
                </a:solidFill>
                <a:latin typeface="Arial"/>
                <a:ea typeface="Arial"/>
                <a:cs typeface="Arial"/>
                <a:sym typeface="Arial"/>
              </a:rPr>
              <a:t>Arkansas Medicaid Administrative Claiming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100" b="0" i="0" u="none" strike="noStrike" cap="none">
                <a:solidFill>
                  <a:srgbClr val="000000"/>
                </a:solidFill>
                <a:latin typeface="Arial"/>
                <a:ea typeface="Arial"/>
                <a:cs typeface="Arial"/>
                <a:sym typeface="Arial"/>
              </a:rPr>
              <a:t>Medicaid Administrative Claiming is a federally funded program administered by the Centers for Medicare and Medicaid Services (CMS). This program provides school districts with the ability to receive reimbursement for certain administrative services which address student health needs.</a:t>
            </a:r>
            <a:endParaRPr sz="1100" b="0" i="0" u="none" strike="noStrike" cap="none">
              <a:solidFill>
                <a:srgbClr val="000000"/>
              </a:solidFill>
              <a:latin typeface="Arial"/>
              <a:ea typeface="Arial"/>
              <a:cs typeface="Arial"/>
              <a:sym typeface="Arial"/>
            </a:endParaRPr>
          </a:p>
        </p:txBody>
      </p:sp>
      <p:sp>
        <p:nvSpPr>
          <p:cNvPr id="553" name="Google Shape;553;p93"/>
          <p:cNvSpPr txBox="1"/>
          <p:nvPr/>
        </p:nvSpPr>
        <p:spPr>
          <a:xfrm>
            <a:off x="5434893" y="2512200"/>
            <a:ext cx="3153000" cy="307800"/>
          </a:xfrm>
          <a:prstGeom prst="rect">
            <a:avLst/>
          </a:prstGeom>
          <a:noFill/>
          <a:ln>
            <a:noFill/>
          </a:ln>
          <a:effectLst>
            <a:outerShdw blurRad="57150" dist="19050" dir="5400000" algn="bl" rotWithShape="0">
              <a:srgbClr val="000000">
                <a:alpha val="5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rgbClr val="000000"/>
              </a:solidFill>
              <a:latin typeface="Arial"/>
              <a:ea typeface="Arial"/>
              <a:cs typeface="Arial"/>
              <a:sym typeface="Arial"/>
            </a:endParaRPr>
          </a:p>
        </p:txBody>
      </p:sp>
      <p:pic>
        <p:nvPicPr>
          <p:cNvPr id="554" name="Google Shape;554;p93"/>
          <p:cNvPicPr preferRelativeResize="0"/>
          <p:nvPr/>
        </p:nvPicPr>
        <p:blipFill rotWithShape="1">
          <a:blip r:embed="rId3">
            <a:alphaModFix/>
          </a:blip>
          <a:srcRect/>
          <a:stretch/>
        </p:blipFill>
        <p:spPr>
          <a:xfrm>
            <a:off x="5749917" y="582350"/>
            <a:ext cx="1942060" cy="1825950"/>
          </a:xfrm>
          <a:prstGeom prst="rect">
            <a:avLst/>
          </a:prstGeom>
          <a:noFill/>
          <a:ln>
            <a:noFill/>
          </a:ln>
        </p:spPr>
      </p:pic>
      <p:pic>
        <p:nvPicPr>
          <p:cNvPr id="555" name="Google Shape;555;p93"/>
          <p:cNvPicPr preferRelativeResize="0"/>
          <p:nvPr/>
        </p:nvPicPr>
        <p:blipFill rotWithShape="1">
          <a:blip r:embed="rId4">
            <a:alphaModFix/>
          </a:blip>
          <a:srcRect/>
          <a:stretch/>
        </p:blipFill>
        <p:spPr>
          <a:xfrm>
            <a:off x="707175" y="3897600"/>
            <a:ext cx="4292600" cy="1124150"/>
          </a:xfrm>
          <a:prstGeom prst="rect">
            <a:avLst/>
          </a:prstGeom>
          <a:noFill/>
          <a:ln>
            <a:noFill/>
          </a:ln>
        </p:spPr>
      </p:pic>
      <p:pic>
        <p:nvPicPr>
          <p:cNvPr id="556" name="Google Shape;556;p93"/>
          <p:cNvPicPr preferRelativeResize="0"/>
          <p:nvPr/>
        </p:nvPicPr>
        <p:blipFill rotWithShape="1">
          <a:blip r:embed="rId5">
            <a:alphaModFix/>
          </a:blip>
          <a:srcRect/>
          <a:stretch/>
        </p:blipFill>
        <p:spPr>
          <a:xfrm>
            <a:off x="6004863" y="3180325"/>
            <a:ext cx="1432174" cy="1008675"/>
          </a:xfrm>
          <a:prstGeom prst="rect">
            <a:avLst/>
          </a:prstGeom>
          <a:noFill/>
          <a:ln>
            <a:noFill/>
          </a:ln>
        </p:spPr>
      </p:pic>
      <p:sp>
        <p:nvSpPr>
          <p:cNvPr id="557" name="Google Shape;557;p93"/>
          <p:cNvSpPr txBox="1"/>
          <p:nvPr/>
        </p:nvSpPr>
        <p:spPr>
          <a:xfrm>
            <a:off x="496450" y="2289600"/>
            <a:ext cx="4837500" cy="10992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400"/>
              <a:buFont typeface="Arial"/>
              <a:buNone/>
            </a:pPr>
            <a:r>
              <a:rPr lang="en" i="1"/>
              <a:t>The revenue generated by the ARMAC program may be used to facilitate, improve and expand the level and quality of health, and medical services provided to </a:t>
            </a:r>
            <a:r>
              <a:rPr lang="en" b="1" i="1"/>
              <a:t>all</a:t>
            </a:r>
            <a:r>
              <a:rPr lang="en" i="1"/>
              <a:t> students within the district.</a:t>
            </a:r>
            <a:endParaRPr sz="11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58"/>
          <p:cNvSpPr txBox="1">
            <a:spLocks noGrp="1"/>
          </p:cNvSpPr>
          <p:nvPr>
            <p:ph type="body" idx="1"/>
          </p:nvPr>
        </p:nvSpPr>
        <p:spPr>
          <a:xfrm>
            <a:off x="311700" y="1219200"/>
            <a:ext cx="8527500" cy="3810000"/>
          </a:xfrm>
          <a:prstGeom prst="rect">
            <a:avLst/>
          </a:prstGeom>
          <a:noFill/>
          <a:ln>
            <a:noFill/>
          </a:ln>
        </p:spPr>
        <p:txBody>
          <a:bodyPr spcFirstLastPara="1" wrap="square" lIns="137150" tIns="137150" rIns="137150" bIns="137150" anchor="t" anchorCtr="0">
            <a:noAutofit/>
          </a:bodyPr>
          <a:lstStyle/>
          <a:p>
            <a:pPr marL="457200" lvl="0" indent="-349250" algn="l" rtl="0">
              <a:lnSpc>
                <a:spcPct val="115000"/>
              </a:lnSpc>
              <a:spcBef>
                <a:spcPts val="0"/>
              </a:spcBef>
              <a:spcAft>
                <a:spcPts val="0"/>
              </a:spcAft>
              <a:buClr>
                <a:schemeClr val="accent6"/>
              </a:buClr>
              <a:buSzPts val="1900"/>
              <a:buFont typeface="Calibri"/>
              <a:buChar char="●"/>
            </a:pPr>
            <a:r>
              <a:rPr lang="en"/>
              <a:t>Not isolated issues - system wide, measurable disparities</a:t>
            </a:r>
            <a:endParaRPr/>
          </a:p>
          <a:p>
            <a:pPr marL="457200" lvl="0" indent="-349250" algn="l" rtl="0">
              <a:lnSpc>
                <a:spcPct val="115000"/>
              </a:lnSpc>
              <a:spcBef>
                <a:spcPts val="0"/>
              </a:spcBef>
              <a:spcAft>
                <a:spcPts val="0"/>
              </a:spcAft>
              <a:buClr>
                <a:schemeClr val="accent6"/>
              </a:buClr>
              <a:buSzPts val="1900"/>
              <a:buFont typeface="Calibri"/>
              <a:buChar char="●"/>
            </a:pPr>
            <a:r>
              <a:rPr lang="en"/>
              <a:t>Without data schools are </a:t>
            </a:r>
            <a:r>
              <a:rPr lang="en" b="1"/>
              <a:t>reacting instead of planning</a:t>
            </a:r>
            <a:endParaRPr/>
          </a:p>
          <a:p>
            <a:pPr marL="457200" lvl="0" indent="-349250" algn="l" rtl="0">
              <a:lnSpc>
                <a:spcPct val="115000"/>
              </a:lnSpc>
              <a:spcBef>
                <a:spcPts val="0"/>
              </a:spcBef>
              <a:spcAft>
                <a:spcPts val="0"/>
              </a:spcAft>
              <a:buClr>
                <a:schemeClr val="accent6"/>
              </a:buClr>
              <a:buSzPts val="1900"/>
              <a:buFont typeface="Calibri"/>
              <a:buChar char="●"/>
            </a:pPr>
            <a:r>
              <a:rPr lang="en"/>
              <a:t>With data, schools can improve: </a:t>
            </a:r>
            <a:endParaRPr/>
          </a:p>
          <a:p>
            <a:pPr marL="914400" lvl="1" indent="-349250" algn="l" rtl="0">
              <a:lnSpc>
                <a:spcPct val="115000"/>
              </a:lnSpc>
              <a:spcBef>
                <a:spcPts val="0"/>
              </a:spcBef>
              <a:spcAft>
                <a:spcPts val="0"/>
              </a:spcAft>
              <a:buClr>
                <a:schemeClr val="accent6"/>
              </a:buClr>
              <a:buSzPts val="1900"/>
              <a:buFont typeface="Calibri"/>
              <a:buChar char="○"/>
            </a:pPr>
            <a:r>
              <a:rPr lang="en" sz="1900">
                <a:solidFill>
                  <a:schemeClr val="accent6"/>
                </a:solidFill>
              </a:rPr>
              <a:t>Identify priority needs</a:t>
            </a:r>
            <a:endParaRPr sz="1900">
              <a:solidFill>
                <a:schemeClr val="accent6"/>
              </a:solidFill>
            </a:endParaRPr>
          </a:p>
          <a:p>
            <a:pPr marL="914400" lvl="1" indent="-349250" algn="l" rtl="0">
              <a:lnSpc>
                <a:spcPct val="115000"/>
              </a:lnSpc>
              <a:spcBef>
                <a:spcPts val="0"/>
              </a:spcBef>
              <a:spcAft>
                <a:spcPts val="0"/>
              </a:spcAft>
              <a:buClr>
                <a:schemeClr val="accent6"/>
              </a:buClr>
              <a:buSzPts val="1900"/>
              <a:buFont typeface="Calibri"/>
              <a:buChar char="○"/>
            </a:pPr>
            <a:r>
              <a:rPr lang="en" sz="1900">
                <a:solidFill>
                  <a:schemeClr val="accent6"/>
                </a:solidFill>
              </a:rPr>
              <a:t>Target interventions and supports</a:t>
            </a:r>
            <a:endParaRPr sz="1900">
              <a:solidFill>
                <a:schemeClr val="accent6"/>
              </a:solidFill>
            </a:endParaRPr>
          </a:p>
          <a:p>
            <a:pPr marL="914400" lvl="1" indent="-349250" algn="l" rtl="0">
              <a:lnSpc>
                <a:spcPct val="115000"/>
              </a:lnSpc>
              <a:spcBef>
                <a:spcPts val="0"/>
              </a:spcBef>
              <a:spcAft>
                <a:spcPts val="0"/>
              </a:spcAft>
              <a:buClr>
                <a:schemeClr val="accent6"/>
              </a:buClr>
              <a:buSzPts val="1900"/>
              <a:buFont typeface="Calibri"/>
              <a:buChar char="○"/>
            </a:pPr>
            <a:r>
              <a:rPr lang="en" sz="1900">
                <a:solidFill>
                  <a:schemeClr val="accent6"/>
                </a:solidFill>
              </a:rPr>
              <a:t>Align MITS funding and school nursing services</a:t>
            </a:r>
            <a:endParaRPr sz="1900">
              <a:solidFill>
                <a:schemeClr val="accent6"/>
              </a:solidFill>
            </a:endParaRPr>
          </a:p>
          <a:p>
            <a:pPr marL="914400" lvl="1" indent="-349250" algn="l" rtl="0">
              <a:lnSpc>
                <a:spcPct val="115000"/>
              </a:lnSpc>
              <a:spcBef>
                <a:spcPts val="0"/>
              </a:spcBef>
              <a:spcAft>
                <a:spcPts val="0"/>
              </a:spcAft>
              <a:buClr>
                <a:schemeClr val="accent6"/>
              </a:buClr>
              <a:buSzPts val="1900"/>
              <a:buFont typeface="Calibri"/>
              <a:buChar char="○"/>
            </a:pPr>
            <a:r>
              <a:rPr lang="en" sz="1900">
                <a:solidFill>
                  <a:schemeClr val="accent6"/>
                </a:solidFill>
              </a:rPr>
              <a:t>Improve both health and academic outcomes</a:t>
            </a:r>
            <a:endParaRPr sz="1900">
              <a:solidFill>
                <a:schemeClr val="accent6"/>
              </a:solidFill>
            </a:endParaRPr>
          </a:p>
          <a:p>
            <a:pPr marL="0" lvl="0" indent="0" algn="l" rtl="0">
              <a:lnSpc>
                <a:spcPct val="115000"/>
              </a:lnSpc>
              <a:spcBef>
                <a:spcPts val="0"/>
              </a:spcBef>
              <a:spcAft>
                <a:spcPts val="0"/>
              </a:spcAft>
              <a:buNone/>
            </a:pPr>
            <a:endParaRPr/>
          </a:p>
          <a:p>
            <a:pPr marL="0" lvl="0" indent="0" algn="ctr" rtl="0">
              <a:lnSpc>
                <a:spcPct val="115000"/>
              </a:lnSpc>
              <a:spcBef>
                <a:spcPts val="0"/>
              </a:spcBef>
              <a:spcAft>
                <a:spcPts val="0"/>
              </a:spcAft>
              <a:buNone/>
            </a:pPr>
            <a:r>
              <a:rPr lang="en" b="1"/>
              <a:t>If we don’t use this data, these disparities stay hidden - and students continue to struggle. </a:t>
            </a:r>
            <a:endParaRPr b="1"/>
          </a:p>
          <a:p>
            <a:pPr marL="0" lvl="0" indent="0" algn="l" rtl="0">
              <a:lnSpc>
                <a:spcPct val="115000"/>
              </a:lnSpc>
              <a:spcBef>
                <a:spcPts val="0"/>
              </a:spcBef>
              <a:spcAft>
                <a:spcPts val="0"/>
              </a:spcAft>
              <a:buNone/>
            </a:pPr>
            <a:endParaRPr sz="1850" b="1"/>
          </a:p>
        </p:txBody>
      </p:sp>
      <p:sp>
        <p:nvSpPr>
          <p:cNvPr id="296" name="Google Shape;296;p58"/>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endParaRPr sz="2100" b="0" i="0" u="none" strike="noStrike" cap="none">
              <a:solidFill>
                <a:schemeClr val="accent6"/>
              </a:solidFill>
              <a:latin typeface="Calibri"/>
              <a:ea typeface="Calibri"/>
              <a:cs typeface="Calibri"/>
              <a:sym typeface="Calibri"/>
            </a:endParaRPr>
          </a:p>
        </p:txBody>
      </p:sp>
      <p:sp>
        <p:nvSpPr>
          <p:cNvPr id="297" name="Google Shape;297;p58"/>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What This Means for Schools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95"/>
          <p:cNvSpPr txBox="1">
            <a:spLocks noGrp="1"/>
          </p:cNvSpPr>
          <p:nvPr>
            <p:ph type="body" idx="1"/>
          </p:nvPr>
        </p:nvSpPr>
        <p:spPr>
          <a:xfrm>
            <a:off x="0" y="1123997"/>
            <a:ext cx="4466745" cy="4019400"/>
          </a:xfrm>
          <a:prstGeom prst="rect">
            <a:avLst/>
          </a:prstGeom>
          <a:noFill/>
          <a:ln>
            <a:noFill/>
          </a:ln>
        </p:spPr>
        <p:txBody>
          <a:bodyPr spcFirstLastPara="1" wrap="square" lIns="137150" tIns="137150" rIns="137150" bIns="137150" anchor="t" anchorCtr="0">
            <a:noAutofit/>
          </a:bodyPr>
          <a:lstStyle/>
          <a:p>
            <a:pPr marL="0" lvl="0" indent="0" algn="l" rtl="0">
              <a:lnSpc>
                <a:spcPct val="100000"/>
              </a:lnSpc>
              <a:spcBef>
                <a:spcPts val="0"/>
              </a:spcBef>
              <a:spcAft>
                <a:spcPts val="0"/>
              </a:spcAft>
              <a:buNone/>
            </a:pPr>
            <a:r>
              <a:rPr lang="en" sz="1400" b="1" dirty="0">
                <a:solidFill>
                  <a:srgbClr val="000000"/>
                </a:solidFill>
                <a:latin typeface="Arial"/>
                <a:ea typeface="Arial"/>
                <a:cs typeface="Arial"/>
                <a:sym typeface="Arial"/>
              </a:rPr>
              <a:t>Erbey Gomez</a:t>
            </a:r>
          </a:p>
          <a:p>
            <a:pPr marL="0" lvl="0" indent="0" algn="l" rtl="0">
              <a:lnSpc>
                <a:spcPct val="100000"/>
              </a:lnSpc>
              <a:spcBef>
                <a:spcPts val="0"/>
              </a:spcBef>
              <a:spcAft>
                <a:spcPts val="0"/>
              </a:spcAft>
              <a:buNone/>
            </a:pPr>
            <a:r>
              <a:rPr lang="en" sz="1400" b="1" dirty="0">
                <a:solidFill>
                  <a:srgbClr val="000000"/>
                </a:solidFill>
                <a:latin typeface="Arial"/>
                <a:ea typeface="Arial"/>
                <a:cs typeface="Arial"/>
                <a:sym typeface="Arial"/>
              </a:rPr>
              <a:t>Northwest Region</a:t>
            </a:r>
          </a:p>
          <a:p>
            <a:pPr marL="0" lvl="0" indent="0" algn="l" rtl="0">
              <a:lnSpc>
                <a:spcPct val="100000"/>
              </a:lnSpc>
              <a:spcBef>
                <a:spcPts val="0"/>
              </a:spcBef>
              <a:spcAft>
                <a:spcPts val="0"/>
              </a:spcAft>
              <a:buNone/>
            </a:pPr>
            <a:r>
              <a:rPr lang="en-US" sz="1400" u="sng" dirty="0">
                <a:solidFill>
                  <a:srgbClr val="000000"/>
                </a:solidFill>
                <a:latin typeface="Arial"/>
                <a:ea typeface="Arial"/>
                <a:cs typeface="Arial"/>
                <a:sym typeface="Arial"/>
                <a:hlinkClick r:id="rId3"/>
              </a:rPr>
              <a:t>e</a:t>
            </a:r>
            <a:r>
              <a:rPr lang="en" sz="1400" u="sng" dirty="0">
                <a:solidFill>
                  <a:srgbClr val="000000"/>
                </a:solidFill>
                <a:latin typeface="Arial"/>
                <a:ea typeface="Arial"/>
                <a:cs typeface="Arial"/>
                <a:sym typeface="Arial"/>
                <a:hlinkClick r:id="rId3"/>
              </a:rPr>
              <a:t>rbey.gomez@ade.arkansas.gov</a:t>
            </a:r>
            <a:endParaRPr lang="en" sz="1400" u="sng" dirty="0">
              <a:solidFill>
                <a:srgbClr val="000000"/>
              </a:solidFill>
              <a:latin typeface="Arial"/>
              <a:ea typeface="Arial"/>
              <a:cs typeface="Arial"/>
              <a:sym typeface="Arial"/>
            </a:endParaRPr>
          </a:p>
          <a:p>
            <a:pPr marL="0" lvl="0" indent="0" algn="l" rtl="0">
              <a:lnSpc>
                <a:spcPct val="100000"/>
              </a:lnSpc>
              <a:spcBef>
                <a:spcPts val="0"/>
              </a:spcBef>
              <a:spcAft>
                <a:spcPts val="0"/>
              </a:spcAft>
              <a:buNone/>
            </a:pPr>
            <a:r>
              <a:rPr lang="en" sz="1400" dirty="0">
                <a:solidFill>
                  <a:srgbClr val="000000"/>
                </a:solidFill>
                <a:latin typeface="Arial"/>
                <a:ea typeface="Arial"/>
                <a:cs typeface="Arial"/>
                <a:sym typeface="Arial"/>
              </a:rPr>
              <a:t>Cell: 870-308-6094</a:t>
            </a:r>
          </a:p>
          <a:p>
            <a:pPr marL="0" lvl="0" indent="0" algn="l" rtl="0">
              <a:lnSpc>
                <a:spcPct val="100000"/>
              </a:lnSpc>
              <a:spcBef>
                <a:spcPts val="0"/>
              </a:spcBef>
              <a:spcAft>
                <a:spcPts val="0"/>
              </a:spcAft>
              <a:buNone/>
            </a:pPr>
            <a:endParaRPr lang="en" sz="1400" dirty="0">
              <a:solidFill>
                <a:srgbClr val="000000"/>
              </a:solidFill>
              <a:latin typeface="Arial"/>
              <a:ea typeface="Arial"/>
              <a:cs typeface="Arial"/>
              <a:sym typeface="Arial"/>
            </a:endParaRPr>
          </a:p>
          <a:p>
            <a:pPr marL="0" lvl="0" indent="0" algn="l" rtl="0">
              <a:lnSpc>
                <a:spcPct val="100000"/>
              </a:lnSpc>
              <a:spcBef>
                <a:spcPts val="0"/>
              </a:spcBef>
              <a:spcAft>
                <a:spcPts val="0"/>
              </a:spcAft>
              <a:buNone/>
            </a:pPr>
            <a:r>
              <a:rPr lang="en" sz="1400" b="1" dirty="0">
                <a:solidFill>
                  <a:srgbClr val="000000"/>
                </a:solidFill>
                <a:latin typeface="Arial"/>
                <a:ea typeface="Arial"/>
                <a:cs typeface="Arial"/>
                <a:sym typeface="Arial"/>
              </a:rPr>
              <a:t>Whitney Gifford</a:t>
            </a:r>
          </a:p>
          <a:p>
            <a:pPr marL="0" lvl="0" indent="0" algn="l" rtl="0">
              <a:lnSpc>
                <a:spcPct val="100000"/>
              </a:lnSpc>
              <a:spcBef>
                <a:spcPts val="0"/>
              </a:spcBef>
              <a:spcAft>
                <a:spcPts val="0"/>
              </a:spcAft>
              <a:buNone/>
            </a:pPr>
            <a:r>
              <a:rPr lang="en" sz="1400" b="1" dirty="0">
                <a:solidFill>
                  <a:srgbClr val="000000"/>
                </a:solidFill>
                <a:latin typeface="Arial"/>
                <a:ea typeface="Arial"/>
                <a:cs typeface="Arial"/>
                <a:sym typeface="Arial"/>
              </a:rPr>
              <a:t>Southern Region</a:t>
            </a:r>
          </a:p>
          <a:p>
            <a:pPr marL="0" lvl="0" indent="0" algn="l" rtl="0">
              <a:lnSpc>
                <a:spcPct val="100000"/>
              </a:lnSpc>
              <a:spcBef>
                <a:spcPts val="0"/>
              </a:spcBef>
              <a:spcAft>
                <a:spcPts val="0"/>
              </a:spcAft>
              <a:buNone/>
            </a:pPr>
            <a:r>
              <a:rPr lang="en-US" sz="1400" u="sng" dirty="0">
                <a:solidFill>
                  <a:srgbClr val="000000"/>
                </a:solidFill>
                <a:latin typeface="Arial"/>
                <a:ea typeface="Arial"/>
                <a:cs typeface="Arial"/>
                <a:sym typeface="Arial"/>
                <a:hlinkClick r:id="rId4"/>
              </a:rPr>
              <a:t>w</a:t>
            </a:r>
            <a:r>
              <a:rPr lang="en" sz="1400" u="sng" dirty="0">
                <a:solidFill>
                  <a:srgbClr val="000000"/>
                </a:solidFill>
                <a:latin typeface="Arial"/>
                <a:ea typeface="Arial"/>
                <a:cs typeface="Arial"/>
                <a:sym typeface="Arial"/>
                <a:hlinkClick r:id="rId4"/>
              </a:rPr>
              <a:t>hitney.gifford@ade.arkansas.gov</a:t>
            </a:r>
            <a:endParaRPr lang="en" sz="1400" u="sng" dirty="0">
              <a:solidFill>
                <a:srgbClr val="000000"/>
              </a:solidFill>
              <a:latin typeface="Arial"/>
              <a:ea typeface="Arial"/>
              <a:cs typeface="Arial"/>
              <a:sym typeface="Arial"/>
            </a:endParaRPr>
          </a:p>
          <a:p>
            <a:pPr marL="0" lvl="0" indent="0" algn="l" rtl="0">
              <a:lnSpc>
                <a:spcPct val="100000"/>
              </a:lnSpc>
              <a:spcBef>
                <a:spcPts val="0"/>
              </a:spcBef>
              <a:spcAft>
                <a:spcPts val="0"/>
              </a:spcAft>
              <a:buNone/>
            </a:pPr>
            <a:r>
              <a:rPr lang="en" sz="1400" dirty="0">
                <a:solidFill>
                  <a:srgbClr val="000000"/>
                </a:solidFill>
                <a:latin typeface="Arial"/>
                <a:ea typeface="Arial"/>
                <a:cs typeface="Arial"/>
                <a:sym typeface="Arial"/>
              </a:rPr>
              <a:t>Cell: 501-681-6087</a:t>
            </a:r>
          </a:p>
          <a:p>
            <a:pPr marL="0" lvl="0" indent="0" algn="l" rtl="0">
              <a:lnSpc>
                <a:spcPct val="100000"/>
              </a:lnSpc>
              <a:spcBef>
                <a:spcPts val="0"/>
              </a:spcBef>
              <a:spcAft>
                <a:spcPts val="0"/>
              </a:spcAft>
              <a:buNone/>
            </a:pPr>
            <a:endParaRPr lang="en" sz="1400" dirty="0">
              <a:solidFill>
                <a:srgbClr val="000000"/>
              </a:solidFill>
              <a:latin typeface="Arial"/>
              <a:ea typeface="Arial"/>
              <a:cs typeface="Arial"/>
              <a:sym typeface="Arial"/>
            </a:endParaRPr>
          </a:p>
          <a:p>
            <a:pPr marL="0" lvl="0" indent="0" algn="l" rtl="0">
              <a:lnSpc>
                <a:spcPct val="100000"/>
              </a:lnSpc>
              <a:spcBef>
                <a:spcPts val="0"/>
              </a:spcBef>
              <a:spcAft>
                <a:spcPts val="0"/>
              </a:spcAft>
              <a:buNone/>
            </a:pPr>
            <a:r>
              <a:rPr lang="en" sz="1400" b="1" dirty="0">
                <a:solidFill>
                  <a:srgbClr val="000000"/>
                </a:solidFill>
                <a:latin typeface="Arial"/>
                <a:ea typeface="Arial"/>
                <a:cs typeface="Arial"/>
                <a:sym typeface="Arial"/>
              </a:rPr>
              <a:t>Ronnie Scott</a:t>
            </a:r>
          </a:p>
          <a:p>
            <a:pPr marL="0" lvl="0" indent="0" algn="l" rtl="0">
              <a:lnSpc>
                <a:spcPct val="100000"/>
              </a:lnSpc>
              <a:spcBef>
                <a:spcPts val="0"/>
              </a:spcBef>
              <a:spcAft>
                <a:spcPts val="0"/>
              </a:spcAft>
              <a:buNone/>
            </a:pPr>
            <a:r>
              <a:rPr lang="en" sz="1400" b="1" dirty="0">
                <a:solidFill>
                  <a:srgbClr val="000000"/>
                </a:solidFill>
                <a:latin typeface="Arial"/>
                <a:ea typeface="Arial"/>
                <a:cs typeface="Arial"/>
                <a:sym typeface="Arial"/>
              </a:rPr>
              <a:t>ARMAC Specialist</a:t>
            </a:r>
          </a:p>
          <a:p>
            <a:pPr marL="0" lvl="0" indent="0" algn="l" rtl="0">
              <a:lnSpc>
                <a:spcPct val="100000"/>
              </a:lnSpc>
              <a:spcBef>
                <a:spcPts val="0"/>
              </a:spcBef>
              <a:spcAft>
                <a:spcPts val="0"/>
              </a:spcAft>
              <a:buNone/>
            </a:pPr>
            <a:r>
              <a:rPr lang="en-US" sz="1400" u="sng" dirty="0">
                <a:solidFill>
                  <a:srgbClr val="000000"/>
                </a:solidFill>
                <a:latin typeface="Arial"/>
                <a:ea typeface="Arial"/>
                <a:cs typeface="Arial"/>
                <a:sym typeface="Arial"/>
                <a:hlinkClick r:id="rId5"/>
              </a:rPr>
              <a:t>R</a:t>
            </a:r>
            <a:r>
              <a:rPr lang="en" sz="1400" u="sng" dirty="0">
                <a:solidFill>
                  <a:srgbClr val="000000"/>
                </a:solidFill>
                <a:latin typeface="Arial"/>
                <a:ea typeface="Arial"/>
                <a:cs typeface="Arial"/>
                <a:sym typeface="Arial"/>
                <a:hlinkClick r:id="rId5"/>
              </a:rPr>
              <a:t>onnie.scott@ade.arkansas.gov</a:t>
            </a:r>
            <a:endParaRPr lang="en" sz="1400" u="sng" dirty="0">
              <a:solidFill>
                <a:srgbClr val="000000"/>
              </a:solidFill>
              <a:latin typeface="Arial"/>
              <a:ea typeface="Arial"/>
              <a:cs typeface="Arial"/>
              <a:sym typeface="Arial"/>
            </a:endParaRPr>
          </a:p>
          <a:p>
            <a:pPr marL="0" lvl="0" indent="0" algn="l" rtl="0">
              <a:lnSpc>
                <a:spcPct val="100000"/>
              </a:lnSpc>
              <a:spcBef>
                <a:spcPts val="0"/>
              </a:spcBef>
              <a:spcAft>
                <a:spcPts val="0"/>
              </a:spcAft>
              <a:buNone/>
            </a:pPr>
            <a:r>
              <a:rPr lang="en" sz="1400" dirty="0">
                <a:solidFill>
                  <a:srgbClr val="000000"/>
                </a:solidFill>
                <a:latin typeface="Arial"/>
                <a:ea typeface="Arial"/>
                <a:cs typeface="Arial"/>
                <a:sym typeface="Arial"/>
              </a:rPr>
              <a:t>Office: 501-682-4238</a:t>
            </a:r>
          </a:p>
          <a:p>
            <a:pPr marL="0" lvl="0" indent="0" algn="l" rtl="0">
              <a:lnSpc>
                <a:spcPct val="100000"/>
              </a:lnSpc>
              <a:spcBef>
                <a:spcPts val="0"/>
              </a:spcBef>
              <a:spcAft>
                <a:spcPts val="0"/>
              </a:spcAft>
              <a:buNone/>
            </a:pPr>
            <a:r>
              <a:rPr lang="en" sz="1400" dirty="0">
                <a:solidFill>
                  <a:srgbClr val="000000"/>
                </a:solidFill>
                <a:latin typeface="Arial"/>
                <a:ea typeface="Arial"/>
                <a:cs typeface="Arial"/>
                <a:sym typeface="Arial"/>
              </a:rPr>
              <a:t>	</a:t>
            </a:r>
            <a:endParaRPr sz="1400" dirty="0">
              <a:solidFill>
                <a:srgbClr val="000000"/>
              </a:solidFill>
              <a:latin typeface="Arial"/>
              <a:ea typeface="Arial"/>
              <a:cs typeface="Arial"/>
              <a:sym typeface="Arial"/>
            </a:endParaRPr>
          </a:p>
        </p:txBody>
      </p:sp>
      <p:sp>
        <p:nvSpPr>
          <p:cNvPr id="568" name="Google Shape;568;p95"/>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endParaRPr sz="2100" b="0" i="0" u="none" strike="noStrike" cap="none" dirty="0">
              <a:solidFill>
                <a:schemeClr val="accent6"/>
              </a:solidFill>
              <a:latin typeface="Calibri"/>
              <a:ea typeface="Calibri"/>
              <a:cs typeface="Calibri"/>
              <a:sym typeface="Calibri"/>
            </a:endParaRPr>
          </a:p>
        </p:txBody>
      </p:sp>
      <p:sp>
        <p:nvSpPr>
          <p:cNvPr id="569" name="Google Shape;569;p95"/>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dirty="0"/>
              <a:t>Regional MITS Program Advisors</a:t>
            </a:r>
            <a:endParaRPr dirty="0"/>
          </a:p>
        </p:txBody>
      </p:sp>
      <p:sp>
        <p:nvSpPr>
          <p:cNvPr id="5" name="TextBox 4">
            <a:extLst>
              <a:ext uri="{FF2B5EF4-FFF2-40B4-BE49-F238E27FC236}">
                <a16:creationId xmlns:a16="http://schemas.microsoft.com/office/drawing/2014/main" id="{F92A83C3-E3C0-D457-34CB-5EC0E60B05CD}"/>
              </a:ext>
            </a:extLst>
          </p:cNvPr>
          <p:cNvSpPr txBox="1"/>
          <p:nvPr/>
        </p:nvSpPr>
        <p:spPr>
          <a:xfrm>
            <a:off x="4572000" y="1232922"/>
            <a:ext cx="4486481" cy="2677656"/>
          </a:xfrm>
          <a:prstGeom prst="rect">
            <a:avLst/>
          </a:prstGeom>
          <a:noFill/>
        </p:spPr>
        <p:txBody>
          <a:bodyPr wrap="square" rtlCol="0">
            <a:spAutoFit/>
          </a:bodyPr>
          <a:lstStyle/>
          <a:p>
            <a:r>
              <a:rPr lang="en-US" b="1" dirty="0"/>
              <a:t>Keena Smith</a:t>
            </a:r>
          </a:p>
          <a:p>
            <a:r>
              <a:rPr lang="en-US" b="1" dirty="0"/>
              <a:t>Northeast Region</a:t>
            </a:r>
          </a:p>
          <a:p>
            <a:r>
              <a:rPr lang="en-US" u="sng" dirty="0">
                <a:hlinkClick r:id="rId6"/>
              </a:rPr>
              <a:t>keena.smith@ade.arkansas.gov</a:t>
            </a:r>
            <a:endParaRPr lang="en-US" u="sng" dirty="0"/>
          </a:p>
          <a:p>
            <a:r>
              <a:rPr lang="en-US" dirty="0"/>
              <a:t>Cell: 501-951-0114</a:t>
            </a:r>
          </a:p>
          <a:p>
            <a:endParaRPr lang="en-US" dirty="0"/>
          </a:p>
          <a:p>
            <a:r>
              <a:rPr lang="en-US" b="1" dirty="0"/>
              <a:t>*Vacancy*</a:t>
            </a:r>
          </a:p>
          <a:p>
            <a:r>
              <a:rPr lang="en-US" b="1" dirty="0"/>
              <a:t>Central Region</a:t>
            </a:r>
          </a:p>
          <a:p>
            <a:r>
              <a:rPr lang="en-US" dirty="0"/>
              <a:t>**Contact any advisor for assistance</a:t>
            </a:r>
          </a:p>
          <a:p>
            <a:endParaRPr lang="en-US" dirty="0"/>
          </a:p>
          <a:p>
            <a:r>
              <a:rPr lang="en-US" b="1" dirty="0"/>
              <a:t>*Vacancy*</a:t>
            </a:r>
          </a:p>
          <a:p>
            <a:r>
              <a:rPr lang="en-US" b="1" dirty="0"/>
              <a:t>MITS Specialist</a:t>
            </a:r>
          </a:p>
          <a:p>
            <a:r>
              <a:rPr lang="en-US" dirty="0"/>
              <a:t>**Contact any advisor for assistance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66">
          <a:extLst>
            <a:ext uri="{FF2B5EF4-FFF2-40B4-BE49-F238E27FC236}">
              <a16:creationId xmlns:a16="http://schemas.microsoft.com/office/drawing/2014/main" id="{72F0D6E1-813D-F3E3-2DEB-85E1B0E293B6}"/>
            </a:ext>
          </a:extLst>
        </p:cNvPr>
        <p:cNvGrpSpPr/>
        <p:nvPr/>
      </p:nvGrpSpPr>
      <p:grpSpPr>
        <a:xfrm>
          <a:off x="0" y="0"/>
          <a:ext cx="0" cy="0"/>
          <a:chOff x="0" y="0"/>
          <a:chExt cx="0" cy="0"/>
        </a:xfrm>
      </p:grpSpPr>
      <p:sp>
        <p:nvSpPr>
          <p:cNvPr id="567" name="Google Shape;567;p95">
            <a:extLst>
              <a:ext uri="{FF2B5EF4-FFF2-40B4-BE49-F238E27FC236}">
                <a16:creationId xmlns:a16="http://schemas.microsoft.com/office/drawing/2014/main" id="{1FCC92DD-18B0-2143-1FD5-B4D6AD223EC0}"/>
              </a:ext>
            </a:extLst>
          </p:cNvPr>
          <p:cNvSpPr txBox="1">
            <a:spLocks noGrp="1"/>
          </p:cNvSpPr>
          <p:nvPr>
            <p:ph type="body" idx="1"/>
          </p:nvPr>
        </p:nvSpPr>
        <p:spPr>
          <a:xfrm>
            <a:off x="311700" y="1124000"/>
            <a:ext cx="8527500" cy="4019400"/>
          </a:xfrm>
          <a:prstGeom prst="rect">
            <a:avLst/>
          </a:prstGeom>
          <a:noFill/>
          <a:ln>
            <a:noFill/>
          </a:ln>
        </p:spPr>
        <p:txBody>
          <a:bodyPr spcFirstLastPara="1" wrap="square" lIns="137150" tIns="137150" rIns="137150" bIns="137150" anchor="t" anchorCtr="0">
            <a:noAutofit/>
          </a:bodyPr>
          <a:lstStyle/>
          <a:p>
            <a:pPr marL="0" lvl="0" indent="0" algn="l" rtl="0">
              <a:lnSpc>
                <a:spcPct val="100000"/>
              </a:lnSpc>
              <a:spcBef>
                <a:spcPts val="0"/>
              </a:spcBef>
              <a:spcAft>
                <a:spcPts val="0"/>
              </a:spcAft>
              <a:buNone/>
            </a:pPr>
            <a:r>
              <a:rPr lang="en" sz="1000" b="1" dirty="0"/>
              <a:t>Step 1: Access the Data</a:t>
            </a:r>
            <a:r>
              <a:rPr lang="en" sz="1000" dirty="0"/>
              <a:t> </a:t>
            </a:r>
            <a:endParaRPr sz="1000" dirty="0">
              <a:solidFill>
                <a:srgbClr val="000000"/>
              </a:solidFill>
              <a:latin typeface="Arial"/>
              <a:ea typeface="Arial"/>
              <a:cs typeface="Arial"/>
              <a:sym typeface="Arial"/>
            </a:endParaRPr>
          </a:p>
          <a:p>
            <a:pPr marL="0" lvl="0" indent="0" algn="l" rtl="0">
              <a:lnSpc>
                <a:spcPct val="100000"/>
              </a:lnSpc>
              <a:spcBef>
                <a:spcPts val="0"/>
              </a:spcBef>
              <a:spcAft>
                <a:spcPts val="0"/>
              </a:spcAft>
              <a:buNone/>
            </a:pPr>
            <a:endParaRPr sz="1000" dirty="0">
              <a:solidFill>
                <a:srgbClr val="000000"/>
              </a:solidFill>
              <a:latin typeface="Arial"/>
              <a:ea typeface="Arial"/>
              <a:cs typeface="Arial"/>
              <a:sym typeface="Arial"/>
            </a:endParaRPr>
          </a:p>
          <a:p>
            <a:pPr marL="457200" lvl="0" indent="-292100" algn="l" rtl="0">
              <a:lnSpc>
                <a:spcPct val="100000"/>
              </a:lnSpc>
              <a:spcBef>
                <a:spcPts val="0"/>
              </a:spcBef>
              <a:spcAft>
                <a:spcPts val="0"/>
              </a:spcAft>
              <a:buClr>
                <a:srgbClr val="000000"/>
              </a:buClr>
              <a:buSzPts val="1000"/>
              <a:buFont typeface="Arial"/>
              <a:buChar char="●"/>
            </a:pPr>
            <a:r>
              <a:rPr lang="en" sz="1000" dirty="0">
                <a:solidFill>
                  <a:srgbClr val="000000"/>
                </a:solidFill>
                <a:latin typeface="Arial"/>
                <a:ea typeface="Arial"/>
                <a:cs typeface="Arial"/>
                <a:sym typeface="Arial"/>
              </a:rPr>
              <a:t>YRBS Explorer Link</a:t>
            </a:r>
            <a:endParaRPr sz="1000" dirty="0">
              <a:solidFill>
                <a:srgbClr val="000000"/>
              </a:solidFill>
              <a:latin typeface="Arial"/>
              <a:ea typeface="Arial"/>
              <a:cs typeface="Arial"/>
              <a:sym typeface="Arial"/>
            </a:endParaRPr>
          </a:p>
          <a:p>
            <a:pPr marL="914400" lvl="1" indent="-292100" algn="l" rtl="0">
              <a:lnSpc>
                <a:spcPct val="100000"/>
              </a:lnSpc>
              <a:spcBef>
                <a:spcPts val="0"/>
              </a:spcBef>
              <a:spcAft>
                <a:spcPts val="0"/>
              </a:spcAft>
              <a:buClr>
                <a:srgbClr val="000000"/>
              </a:buClr>
              <a:buSzPts val="1000"/>
              <a:buFont typeface="Arial"/>
              <a:buChar char="○"/>
            </a:pPr>
            <a:r>
              <a:rPr lang="en" sz="1000" u="sng" dirty="0">
                <a:solidFill>
                  <a:schemeClr val="hlink"/>
                </a:solidFill>
                <a:latin typeface="Arial"/>
                <a:ea typeface="Arial"/>
                <a:cs typeface="Arial"/>
                <a:sym typeface="Arial"/>
                <a:hlinkClick r:id="rId3"/>
              </a:rPr>
              <a:t>YRBS Explorer (2023) | CDC</a:t>
            </a:r>
            <a:r>
              <a:rPr lang="en" sz="1000" dirty="0">
                <a:latin typeface="Arial"/>
                <a:ea typeface="Arial"/>
                <a:cs typeface="Arial"/>
                <a:sym typeface="Arial"/>
              </a:rPr>
              <a:t> </a:t>
            </a:r>
            <a:endParaRPr sz="1000"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Profiles Explorer Link</a:t>
            </a:r>
            <a:endParaRPr sz="1000" dirty="0">
              <a:latin typeface="Arial"/>
              <a:ea typeface="Arial"/>
              <a:cs typeface="Arial"/>
              <a:sym typeface="Arial"/>
            </a:endParaRPr>
          </a:p>
          <a:p>
            <a:pPr marL="914400" lvl="1" indent="-292100" algn="l" rtl="0">
              <a:lnSpc>
                <a:spcPct val="100000"/>
              </a:lnSpc>
              <a:spcBef>
                <a:spcPts val="0"/>
              </a:spcBef>
              <a:spcAft>
                <a:spcPts val="0"/>
              </a:spcAft>
              <a:buSzPts val="1000"/>
              <a:buFont typeface="Arial"/>
              <a:buChar char="○"/>
            </a:pPr>
            <a:r>
              <a:rPr lang="en" sz="1000" u="sng" dirty="0">
                <a:solidFill>
                  <a:schemeClr val="hlink"/>
                </a:solidFill>
                <a:latin typeface="Arial"/>
                <a:ea typeface="Arial"/>
                <a:cs typeface="Arial"/>
                <a:sym typeface="Arial"/>
                <a:hlinkClick r:id="rId4"/>
              </a:rPr>
              <a:t>School Health Profiles Explorer – Dashboard</a:t>
            </a:r>
            <a:r>
              <a:rPr lang="en" sz="1000" dirty="0">
                <a:latin typeface="Arial"/>
                <a:ea typeface="Arial"/>
                <a:cs typeface="Arial"/>
                <a:sym typeface="Arial"/>
              </a:rPr>
              <a:t> </a:t>
            </a:r>
            <a:endParaRPr sz="1000"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School Health Link</a:t>
            </a:r>
            <a:endParaRPr sz="1000" dirty="0">
              <a:latin typeface="Arial"/>
              <a:ea typeface="Arial"/>
              <a:cs typeface="Arial"/>
              <a:sym typeface="Arial"/>
            </a:endParaRPr>
          </a:p>
          <a:p>
            <a:pPr marL="914400" lvl="1" indent="-292100" algn="l" rtl="0">
              <a:lnSpc>
                <a:spcPct val="100000"/>
              </a:lnSpc>
              <a:spcBef>
                <a:spcPts val="0"/>
              </a:spcBef>
              <a:spcAft>
                <a:spcPts val="0"/>
              </a:spcAft>
              <a:buSzPts val="1000"/>
              <a:buFont typeface="Arial"/>
              <a:buChar char="○"/>
            </a:pPr>
            <a:r>
              <a:rPr lang="en" sz="1100" u="sng" dirty="0">
                <a:solidFill>
                  <a:schemeClr val="hlink"/>
                </a:solidFill>
                <a:latin typeface="Arial"/>
                <a:ea typeface="Arial"/>
                <a:cs typeface="Arial"/>
                <a:sym typeface="Arial"/>
                <a:hlinkClick r:id="rId5"/>
              </a:rPr>
              <a:t>School Health Survey</a:t>
            </a:r>
            <a:r>
              <a:rPr lang="en" sz="1100" dirty="0">
                <a:latin typeface="Arial"/>
                <a:ea typeface="Arial"/>
                <a:cs typeface="Arial"/>
                <a:sym typeface="Arial"/>
              </a:rPr>
              <a:t> </a:t>
            </a:r>
            <a:endParaRPr sz="1000"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MITS Link</a:t>
            </a:r>
            <a:endParaRPr sz="1000" dirty="0">
              <a:latin typeface="Arial"/>
              <a:ea typeface="Arial"/>
              <a:cs typeface="Arial"/>
              <a:sym typeface="Arial"/>
            </a:endParaRPr>
          </a:p>
          <a:p>
            <a:pPr marL="914400" lvl="1" indent="-292100" algn="l" rtl="0">
              <a:lnSpc>
                <a:spcPct val="100000"/>
              </a:lnSpc>
              <a:spcBef>
                <a:spcPts val="0"/>
              </a:spcBef>
              <a:spcAft>
                <a:spcPts val="0"/>
              </a:spcAft>
              <a:buSzPts val="1000"/>
              <a:buFont typeface="Arial"/>
              <a:buChar char="○"/>
            </a:pPr>
            <a:r>
              <a:rPr lang="en" sz="1100" u="sng" dirty="0">
                <a:solidFill>
                  <a:schemeClr val="hlink"/>
                </a:solidFill>
                <a:latin typeface="Times New Roman"/>
                <a:ea typeface="Times New Roman"/>
                <a:cs typeface="Times New Roman"/>
                <a:sym typeface="Times New Roman"/>
                <a:hlinkClick r:id="rId6"/>
              </a:rPr>
              <a:t>MITS Profiles</a:t>
            </a:r>
            <a:endParaRPr sz="1000" dirty="0">
              <a:latin typeface="Arial"/>
              <a:ea typeface="Arial"/>
              <a:cs typeface="Arial"/>
              <a:sym typeface="Arial"/>
            </a:endParaRPr>
          </a:p>
          <a:p>
            <a:pPr marL="0" lvl="0" indent="0" algn="l" rtl="0">
              <a:lnSpc>
                <a:spcPct val="100000"/>
              </a:lnSpc>
              <a:spcBef>
                <a:spcPts val="0"/>
              </a:spcBef>
              <a:spcAft>
                <a:spcPts val="0"/>
              </a:spcAft>
              <a:buNone/>
            </a:pPr>
            <a:endParaRPr sz="1000" dirty="0">
              <a:latin typeface="Arial"/>
              <a:ea typeface="Arial"/>
              <a:cs typeface="Arial"/>
              <a:sym typeface="Arial"/>
            </a:endParaRPr>
          </a:p>
          <a:p>
            <a:pPr marL="0" lvl="0" indent="0" algn="l" rtl="0">
              <a:lnSpc>
                <a:spcPct val="100000"/>
              </a:lnSpc>
              <a:spcBef>
                <a:spcPts val="0"/>
              </a:spcBef>
              <a:spcAft>
                <a:spcPts val="0"/>
              </a:spcAft>
              <a:buNone/>
            </a:pPr>
            <a:r>
              <a:rPr lang="en" sz="1000" b="1" dirty="0">
                <a:latin typeface="Arial"/>
                <a:ea typeface="Arial"/>
                <a:cs typeface="Arial"/>
                <a:sym typeface="Arial"/>
              </a:rPr>
              <a:t>Step 2: Select Your View</a:t>
            </a:r>
            <a:r>
              <a:rPr lang="en" sz="1000" dirty="0">
                <a:latin typeface="Arial"/>
                <a:ea typeface="Arial"/>
                <a:cs typeface="Arial"/>
                <a:sym typeface="Arial"/>
              </a:rPr>
              <a:t> (Same steps for both YRBS and Profiles) </a:t>
            </a:r>
            <a:endParaRPr sz="1000"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Choose Arkansas as your State</a:t>
            </a:r>
            <a:endParaRPr sz="1000"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Filter by topic (mental health, substance use, etc.) </a:t>
            </a:r>
            <a:endParaRPr sz="1000" dirty="0">
              <a:latin typeface="Arial"/>
              <a:ea typeface="Arial"/>
              <a:cs typeface="Arial"/>
              <a:sym typeface="Arial"/>
            </a:endParaRPr>
          </a:p>
          <a:p>
            <a:pPr marL="0" lvl="0" indent="0" algn="l" rtl="0">
              <a:lnSpc>
                <a:spcPct val="100000"/>
              </a:lnSpc>
              <a:spcBef>
                <a:spcPts val="0"/>
              </a:spcBef>
              <a:spcAft>
                <a:spcPts val="0"/>
              </a:spcAft>
              <a:buNone/>
            </a:pPr>
            <a:endParaRPr sz="1000" dirty="0">
              <a:latin typeface="Arial"/>
              <a:ea typeface="Arial"/>
              <a:cs typeface="Arial"/>
              <a:sym typeface="Arial"/>
            </a:endParaRPr>
          </a:p>
          <a:p>
            <a:pPr marL="0" lvl="0" indent="0" algn="l" rtl="0">
              <a:lnSpc>
                <a:spcPct val="100000"/>
              </a:lnSpc>
              <a:spcBef>
                <a:spcPts val="0"/>
              </a:spcBef>
              <a:spcAft>
                <a:spcPts val="0"/>
              </a:spcAft>
              <a:buNone/>
            </a:pPr>
            <a:r>
              <a:rPr lang="en" sz="1000" b="1" dirty="0">
                <a:latin typeface="Arial"/>
                <a:ea typeface="Arial"/>
                <a:cs typeface="Arial"/>
                <a:sym typeface="Arial"/>
              </a:rPr>
              <a:t>Step 3: Explore Key Questions</a:t>
            </a:r>
            <a:endParaRPr sz="1000" b="1"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What are your top student health risks?</a:t>
            </a:r>
            <a:endParaRPr sz="1000"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How does your state compare to the national or other states averages?</a:t>
            </a:r>
            <a:endParaRPr sz="1000"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Where are the gaps between need (YRBS) and support (Profiles and School Nursing) and Funding (MITS)? </a:t>
            </a:r>
            <a:endParaRPr sz="1000" dirty="0">
              <a:latin typeface="Arial"/>
              <a:ea typeface="Arial"/>
              <a:cs typeface="Arial"/>
              <a:sym typeface="Arial"/>
            </a:endParaRPr>
          </a:p>
          <a:p>
            <a:pPr marL="0" lvl="0" indent="0" algn="l" rtl="0">
              <a:lnSpc>
                <a:spcPct val="100000"/>
              </a:lnSpc>
              <a:spcBef>
                <a:spcPts val="0"/>
              </a:spcBef>
              <a:spcAft>
                <a:spcPts val="0"/>
              </a:spcAft>
              <a:buNone/>
            </a:pPr>
            <a:endParaRPr sz="1000" dirty="0">
              <a:latin typeface="Arial"/>
              <a:ea typeface="Arial"/>
              <a:cs typeface="Arial"/>
              <a:sym typeface="Arial"/>
            </a:endParaRPr>
          </a:p>
          <a:p>
            <a:pPr marL="0" lvl="0" indent="0" algn="l" rtl="0">
              <a:lnSpc>
                <a:spcPct val="100000"/>
              </a:lnSpc>
              <a:spcBef>
                <a:spcPts val="0"/>
              </a:spcBef>
              <a:spcAft>
                <a:spcPts val="0"/>
              </a:spcAft>
              <a:buNone/>
            </a:pPr>
            <a:r>
              <a:rPr lang="en" sz="1000" b="1" dirty="0">
                <a:latin typeface="Arial"/>
                <a:ea typeface="Arial"/>
                <a:cs typeface="Arial"/>
                <a:sym typeface="Arial"/>
              </a:rPr>
              <a:t>Step 4: Apply It</a:t>
            </a:r>
            <a:endParaRPr sz="1000" b="1"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Identify priority student needs</a:t>
            </a:r>
            <a:endParaRPr sz="1000"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Align MITS + school nursing services</a:t>
            </a:r>
            <a:endParaRPr sz="1000" dirty="0">
              <a:latin typeface="Arial"/>
              <a:ea typeface="Arial"/>
              <a:cs typeface="Arial"/>
              <a:sym typeface="Arial"/>
            </a:endParaRPr>
          </a:p>
          <a:p>
            <a:pPr marL="457200" lvl="0" indent="-292100" algn="l" rtl="0">
              <a:lnSpc>
                <a:spcPct val="100000"/>
              </a:lnSpc>
              <a:spcBef>
                <a:spcPts val="0"/>
              </a:spcBef>
              <a:spcAft>
                <a:spcPts val="0"/>
              </a:spcAft>
              <a:buSzPts val="1000"/>
              <a:buFont typeface="Arial"/>
              <a:buChar char="●"/>
            </a:pPr>
            <a:r>
              <a:rPr lang="en" sz="1000" dirty="0">
                <a:latin typeface="Arial"/>
                <a:ea typeface="Arial"/>
                <a:cs typeface="Arial"/>
                <a:sym typeface="Arial"/>
              </a:rPr>
              <a:t>Inform funding and planning decisions</a:t>
            </a:r>
            <a:endParaRPr sz="1000" dirty="0">
              <a:latin typeface="Arial"/>
              <a:ea typeface="Arial"/>
              <a:cs typeface="Arial"/>
              <a:sym typeface="Arial"/>
            </a:endParaRPr>
          </a:p>
          <a:p>
            <a:pPr marL="0" lvl="0" indent="0" algn="l" rtl="0">
              <a:lnSpc>
                <a:spcPct val="100000"/>
              </a:lnSpc>
              <a:spcBef>
                <a:spcPts val="0"/>
              </a:spcBef>
              <a:spcAft>
                <a:spcPts val="0"/>
              </a:spcAft>
              <a:buNone/>
            </a:pPr>
            <a:r>
              <a:rPr lang="en" sz="1100" dirty="0">
                <a:solidFill>
                  <a:srgbClr val="000000"/>
                </a:solidFill>
                <a:latin typeface="Arial"/>
                <a:ea typeface="Arial"/>
                <a:cs typeface="Arial"/>
                <a:sym typeface="Arial"/>
              </a:rPr>
              <a:t>	</a:t>
            </a:r>
            <a:endParaRPr sz="1100" dirty="0">
              <a:solidFill>
                <a:srgbClr val="000000"/>
              </a:solidFill>
              <a:latin typeface="Arial"/>
              <a:ea typeface="Arial"/>
              <a:cs typeface="Arial"/>
              <a:sym typeface="Arial"/>
            </a:endParaRPr>
          </a:p>
        </p:txBody>
      </p:sp>
      <p:sp>
        <p:nvSpPr>
          <p:cNvPr id="568" name="Google Shape;568;p95">
            <a:extLst>
              <a:ext uri="{FF2B5EF4-FFF2-40B4-BE49-F238E27FC236}">
                <a16:creationId xmlns:a16="http://schemas.microsoft.com/office/drawing/2014/main" id="{E5D2E8AA-BB5E-18A2-17D1-B60F6D1C1131}"/>
              </a:ext>
            </a:extLst>
          </p:cNvPr>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Your Data - Your Decisions - Your Impact</a:t>
            </a:r>
            <a:endParaRPr sz="2100" b="0" i="0" u="none" strike="noStrike" cap="none">
              <a:solidFill>
                <a:schemeClr val="accent6"/>
              </a:solidFill>
              <a:latin typeface="Calibri"/>
              <a:ea typeface="Calibri"/>
              <a:cs typeface="Calibri"/>
              <a:sym typeface="Calibri"/>
            </a:endParaRPr>
          </a:p>
        </p:txBody>
      </p:sp>
      <p:sp>
        <p:nvSpPr>
          <p:cNvPr id="569" name="Google Shape;569;p95">
            <a:extLst>
              <a:ext uri="{FF2B5EF4-FFF2-40B4-BE49-F238E27FC236}">
                <a16:creationId xmlns:a16="http://schemas.microsoft.com/office/drawing/2014/main" id="{70DC56B0-A831-AD18-E9FD-401171B6AB60}"/>
              </a:ext>
            </a:extLst>
          </p:cNvPr>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Live Demo: Using Your Data</a:t>
            </a:r>
            <a:endParaRPr/>
          </a:p>
        </p:txBody>
      </p:sp>
      <p:pic>
        <p:nvPicPr>
          <p:cNvPr id="570" name="Google Shape;570;p95" title="Qq6olSgKOzPN6mJ_School Health Services.png">
            <a:extLst>
              <a:ext uri="{FF2B5EF4-FFF2-40B4-BE49-F238E27FC236}">
                <a16:creationId xmlns:a16="http://schemas.microsoft.com/office/drawing/2014/main" id="{BC2E426D-72A4-B752-0C05-AC3A85C15476}"/>
              </a:ext>
            </a:extLst>
          </p:cNvPr>
          <p:cNvPicPr preferRelativeResize="0"/>
          <p:nvPr/>
        </p:nvPicPr>
        <p:blipFill>
          <a:blip r:embed="rId7">
            <a:alphaModFix/>
          </a:blip>
          <a:stretch>
            <a:fillRect/>
          </a:stretch>
        </p:blipFill>
        <p:spPr>
          <a:xfrm>
            <a:off x="7318075" y="1196450"/>
            <a:ext cx="1449900" cy="1449900"/>
          </a:xfrm>
          <a:prstGeom prst="rect">
            <a:avLst/>
          </a:prstGeom>
          <a:noFill/>
          <a:ln>
            <a:noFill/>
          </a:ln>
        </p:spPr>
      </p:pic>
      <p:sp>
        <p:nvSpPr>
          <p:cNvPr id="571" name="Google Shape;571;p95">
            <a:extLst>
              <a:ext uri="{FF2B5EF4-FFF2-40B4-BE49-F238E27FC236}">
                <a16:creationId xmlns:a16="http://schemas.microsoft.com/office/drawing/2014/main" id="{F8DC19D7-EABC-3B55-7EB9-6ADF9F982E86}"/>
              </a:ext>
            </a:extLst>
          </p:cNvPr>
          <p:cNvSpPr txBox="1"/>
          <p:nvPr/>
        </p:nvSpPr>
        <p:spPr>
          <a:xfrm>
            <a:off x="7418425" y="2612125"/>
            <a:ext cx="1349400" cy="47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u="sng">
                <a:solidFill>
                  <a:schemeClr val="hlink"/>
                </a:solidFill>
                <a:hlinkClick r:id="rId8"/>
              </a:rPr>
              <a:t>DESE-School Health Services</a:t>
            </a:r>
            <a:endParaRPr sz="2000">
              <a:solidFill>
                <a:schemeClr val="accent6"/>
              </a:solidFill>
              <a:latin typeface="Calibri"/>
              <a:ea typeface="Calibri"/>
              <a:cs typeface="Calibri"/>
              <a:sym typeface="Calibri"/>
            </a:endParaRPr>
          </a:p>
        </p:txBody>
      </p:sp>
    </p:spTree>
    <p:extLst>
      <p:ext uri="{BB962C8B-B14F-4D97-AF65-F5344CB8AC3E}">
        <p14:creationId xmlns:p14="http://schemas.microsoft.com/office/powerpoint/2010/main" val="15757812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96"/>
          <p:cNvSpPr txBox="1">
            <a:spLocks noGrp="1"/>
          </p:cNvSpPr>
          <p:nvPr>
            <p:ph type="title"/>
          </p:nvPr>
        </p:nvSpPr>
        <p:spPr>
          <a:xfrm>
            <a:off x="0" y="62375"/>
            <a:ext cx="9144000" cy="639000"/>
          </a:xfrm>
          <a:prstGeom prst="rect">
            <a:avLst/>
          </a:prstGeom>
          <a:noFill/>
          <a:ln>
            <a:noFill/>
          </a:ln>
        </p:spPr>
        <p:txBody>
          <a:bodyPr spcFirstLastPara="1" wrap="square" lIns="182875" tIns="91425" rIns="182875" bIns="91425" anchor="ctr" anchorCtr="0">
            <a:noAutofit/>
          </a:bodyPr>
          <a:lstStyle/>
          <a:p>
            <a:pPr marL="0" lvl="0" indent="0" algn="l" rtl="0">
              <a:lnSpc>
                <a:spcPct val="100000"/>
              </a:lnSpc>
              <a:spcBef>
                <a:spcPts val="0"/>
              </a:spcBef>
              <a:spcAft>
                <a:spcPts val="0"/>
              </a:spcAft>
              <a:buClr>
                <a:schemeClr val="lt1"/>
              </a:buClr>
              <a:buSzPts val="3800"/>
              <a:buNone/>
            </a:pPr>
            <a:r>
              <a:rPr lang="en" sz="4200"/>
              <a:t>Resources</a:t>
            </a:r>
            <a:endParaRPr sz="4200"/>
          </a:p>
        </p:txBody>
      </p:sp>
      <p:sp>
        <p:nvSpPr>
          <p:cNvPr id="577" name="Google Shape;577;p96"/>
          <p:cNvSpPr txBox="1"/>
          <p:nvPr/>
        </p:nvSpPr>
        <p:spPr>
          <a:xfrm>
            <a:off x="210250" y="649075"/>
            <a:ext cx="8681700" cy="3840600"/>
          </a:xfrm>
          <a:prstGeom prst="rect">
            <a:avLst/>
          </a:prstGeom>
          <a:noFill/>
          <a:ln>
            <a:noFill/>
          </a:ln>
        </p:spPr>
        <p:txBody>
          <a:bodyPr spcFirstLastPara="1" wrap="square" lIns="91425" tIns="91425" rIns="91425" bIns="91425" anchor="t" anchorCtr="0">
            <a:noAutofit/>
          </a:bodyPr>
          <a:lstStyle/>
          <a:p>
            <a:pPr marL="0" lvl="0" indent="0" algn="l" rtl="0">
              <a:lnSpc>
                <a:spcPct val="142857"/>
              </a:lnSpc>
              <a:spcBef>
                <a:spcPts val="0"/>
              </a:spcBef>
              <a:spcAft>
                <a:spcPts val="0"/>
              </a:spcAft>
              <a:buNone/>
            </a:pPr>
            <a:r>
              <a:rPr lang="en" sz="1000" b="1"/>
              <a:t>School Health Services:</a:t>
            </a:r>
            <a:endParaRPr sz="1000" b="1"/>
          </a:p>
          <a:p>
            <a:pPr marL="0" lvl="0" indent="0" algn="l" rtl="0">
              <a:lnSpc>
                <a:spcPct val="142857"/>
              </a:lnSpc>
              <a:spcBef>
                <a:spcPts val="0"/>
              </a:spcBef>
              <a:spcAft>
                <a:spcPts val="0"/>
              </a:spcAft>
              <a:buNone/>
            </a:pPr>
            <a:r>
              <a:rPr lang="en" sz="1000" u="sng">
                <a:solidFill>
                  <a:schemeClr val="hlink"/>
                </a:solidFill>
                <a:hlinkClick r:id="rId3"/>
              </a:rPr>
              <a:t>Division of Elementary and Secondary Education - Offices - Learning Services - School Health Services</a:t>
            </a:r>
            <a:r>
              <a:rPr lang="en" sz="1000"/>
              <a:t> </a:t>
            </a:r>
            <a:endParaRPr sz="1000" b="1"/>
          </a:p>
          <a:p>
            <a:pPr marL="0" lvl="0" indent="0" algn="l" rtl="0">
              <a:lnSpc>
                <a:spcPct val="142857"/>
              </a:lnSpc>
              <a:spcBef>
                <a:spcPts val="0"/>
              </a:spcBef>
              <a:spcAft>
                <a:spcPts val="0"/>
              </a:spcAft>
              <a:buNone/>
            </a:pPr>
            <a:r>
              <a:rPr lang="en" sz="1000" b="1"/>
              <a:t>Arkansas MITS Data &amp; Reports:</a:t>
            </a:r>
            <a:endParaRPr sz="1000" b="1"/>
          </a:p>
          <a:p>
            <a:pPr marL="457200" lvl="0" indent="-292100" algn="l" rtl="0">
              <a:lnSpc>
                <a:spcPct val="142857"/>
              </a:lnSpc>
              <a:spcBef>
                <a:spcPts val="0"/>
              </a:spcBef>
              <a:spcAft>
                <a:spcPts val="0"/>
              </a:spcAft>
              <a:buSzPts val="1000"/>
              <a:buChar char="●"/>
            </a:pPr>
            <a:r>
              <a:rPr lang="en" sz="1000" u="sng">
                <a:solidFill>
                  <a:schemeClr val="hlink"/>
                </a:solidFill>
                <a:hlinkClick r:id="rId4"/>
              </a:rPr>
              <a:t>https://dese.ade.arkansas.gov/Offices/learning-services/school-health-services/arkansas-medicaid-in-the-schools--medicaid-billing-profiles</a:t>
            </a:r>
            <a:endParaRPr sz="1000"/>
          </a:p>
          <a:p>
            <a:pPr marL="457200" lvl="0" indent="-292100" algn="l" rtl="0">
              <a:lnSpc>
                <a:spcPct val="142857"/>
              </a:lnSpc>
              <a:spcBef>
                <a:spcPts val="0"/>
              </a:spcBef>
              <a:spcAft>
                <a:spcPts val="0"/>
              </a:spcAft>
              <a:buSzPts val="1000"/>
              <a:buChar char="●"/>
            </a:pPr>
            <a:r>
              <a:rPr lang="en" sz="1100" u="sng">
                <a:solidFill>
                  <a:schemeClr val="hlink"/>
                </a:solidFill>
                <a:hlinkClick r:id="rId5"/>
              </a:rPr>
              <a:t>Division of Elementary and Secondary Education - Offices - Learning Services - School Health Services - Arkansas Medicaid in the Schools</a:t>
            </a:r>
            <a:r>
              <a:rPr lang="en" sz="1100"/>
              <a:t> </a:t>
            </a:r>
            <a:endParaRPr sz="1000"/>
          </a:p>
          <a:p>
            <a:pPr marL="0" lvl="0" indent="0" algn="l" rtl="0">
              <a:lnSpc>
                <a:spcPct val="142857"/>
              </a:lnSpc>
              <a:spcBef>
                <a:spcPts val="0"/>
              </a:spcBef>
              <a:spcAft>
                <a:spcPts val="0"/>
              </a:spcAft>
              <a:buNone/>
            </a:pPr>
            <a:r>
              <a:rPr lang="en" sz="1000" b="1"/>
              <a:t>Arkansas School Health Nursing: </a:t>
            </a:r>
            <a:endParaRPr sz="1000" b="1"/>
          </a:p>
          <a:p>
            <a:pPr marL="0" lvl="0" indent="0" algn="l" rtl="0">
              <a:lnSpc>
                <a:spcPct val="142857"/>
              </a:lnSpc>
              <a:spcBef>
                <a:spcPts val="0"/>
              </a:spcBef>
              <a:spcAft>
                <a:spcPts val="0"/>
              </a:spcAft>
              <a:buNone/>
            </a:pPr>
            <a:r>
              <a:rPr lang="en" sz="1000" u="sng">
                <a:solidFill>
                  <a:schemeClr val="hlink"/>
                </a:solidFill>
                <a:hlinkClick r:id="rId6"/>
              </a:rPr>
              <a:t>Division of Elementary and Secondary Education - Offices - Learning Services - School Health Services - School Nursing</a:t>
            </a:r>
            <a:r>
              <a:rPr lang="en" sz="1000"/>
              <a:t> </a:t>
            </a:r>
            <a:endParaRPr sz="1000"/>
          </a:p>
          <a:p>
            <a:pPr marL="0" lvl="0" indent="0" algn="l" rtl="0">
              <a:lnSpc>
                <a:spcPct val="142857"/>
              </a:lnSpc>
              <a:spcBef>
                <a:spcPts val="0"/>
              </a:spcBef>
              <a:spcAft>
                <a:spcPts val="0"/>
              </a:spcAft>
              <a:buNone/>
            </a:pPr>
            <a:r>
              <a:rPr lang="en" sz="1000" b="1"/>
              <a:t>Arkansas YRBS: </a:t>
            </a:r>
            <a:endParaRPr sz="1000" b="1"/>
          </a:p>
          <a:p>
            <a:pPr marL="0" lvl="0" indent="0" algn="l" rtl="0">
              <a:lnSpc>
                <a:spcPct val="142857"/>
              </a:lnSpc>
              <a:spcBef>
                <a:spcPts val="0"/>
              </a:spcBef>
              <a:spcAft>
                <a:spcPts val="0"/>
              </a:spcAft>
              <a:buNone/>
            </a:pPr>
            <a:r>
              <a:rPr lang="en" sz="1000" u="sng">
                <a:solidFill>
                  <a:schemeClr val="hlink"/>
                </a:solidFill>
                <a:hlinkClick r:id="rId7"/>
              </a:rPr>
              <a:t>Division of Elementary and Secondary Education - Offices - Learning Services - School Health Services - Youth Risk Behavior Survey (YRBS)</a:t>
            </a:r>
            <a:r>
              <a:rPr lang="en" sz="1000"/>
              <a:t> </a:t>
            </a:r>
            <a:endParaRPr sz="1000"/>
          </a:p>
          <a:p>
            <a:pPr marL="0" lvl="0" indent="0" algn="l" rtl="0">
              <a:lnSpc>
                <a:spcPct val="142857"/>
              </a:lnSpc>
              <a:spcBef>
                <a:spcPts val="0"/>
              </a:spcBef>
              <a:spcAft>
                <a:spcPts val="0"/>
              </a:spcAft>
              <a:buNone/>
            </a:pPr>
            <a:r>
              <a:rPr lang="en" sz="1000" b="1"/>
              <a:t>Arkansas School Health Profiles: </a:t>
            </a:r>
            <a:endParaRPr sz="1000" b="1"/>
          </a:p>
          <a:p>
            <a:pPr marL="0" lvl="0" indent="0" algn="l" rtl="0">
              <a:lnSpc>
                <a:spcPct val="142857"/>
              </a:lnSpc>
              <a:spcBef>
                <a:spcPts val="0"/>
              </a:spcBef>
              <a:spcAft>
                <a:spcPts val="0"/>
              </a:spcAft>
              <a:buNone/>
            </a:pPr>
            <a:r>
              <a:rPr lang="en" sz="1000" u="sng">
                <a:solidFill>
                  <a:schemeClr val="hlink"/>
                </a:solidFill>
                <a:hlinkClick r:id="rId8"/>
              </a:rPr>
              <a:t>Division of Elementary and Secondary Education - Offices - Learning Services - School Health Services - School Health Profiles</a:t>
            </a:r>
            <a:r>
              <a:rPr lang="en" sz="1000"/>
              <a:t> </a:t>
            </a:r>
            <a:endParaRPr sz="1000"/>
          </a:p>
          <a:p>
            <a:pPr marL="0" lvl="0" indent="0" algn="l" rtl="0">
              <a:lnSpc>
                <a:spcPct val="142857"/>
              </a:lnSpc>
              <a:spcBef>
                <a:spcPts val="0"/>
              </a:spcBef>
              <a:spcAft>
                <a:spcPts val="0"/>
              </a:spcAft>
              <a:buNone/>
            </a:pPr>
            <a:r>
              <a:rPr lang="en" sz="1000" b="1"/>
              <a:t>Arkansas Center for Health Improvement (ACHI)</a:t>
            </a:r>
            <a:endParaRPr sz="1000" b="1"/>
          </a:p>
          <a:p>
            <a:pPr marL="0" lvl="0" indent="0" algn="l" rtl="0">
              <a:lnSpc>
                <a:spcPct val="142857"/>
              </a:lnSpc>
              <a:spcBef>
                <a:spcPts val="0"/>
              </a:spcBef>
              <a:spcAft>
                <a:spcPts val="0"/>
              </a:spcAft>
              <a:buNone/>
            </a:pPr>
            <a:r>
              <a:rPr lang="en" sz="1100" u="sng">
                <a:solidFill>
                  <a:schemeClr val="hlink"/>
                </a:solidFill>
                <a:hlinkClick r:id="rId9"/>
              </a:rPr>
              <a:t>Body Mhttps://www.ed.gov/teaching-and-administration/supporting-students/chronic-absenteeismass Index Program - ACHI</a:t>
            </a:r>
            <a:r>
              <a:rPr lang="en" sz="1100"/>
              <a:t> </a:t>
            </a:r>
            <a:endParaRPr sz="1000" b="1"/>
          </a:p>
          <a:p>
            <a:pPr marL="0" lvl="0" indent="0" algn="l" rtl="0">
              <a:lnSpc>
                <a:spcPct val="142857"/>
              </a:lnSpc>
              <a:spcBef>
                <a:spcPts val="0"/>
              </a:spcBef>
              <a:spcAft>
                <a:spcPts val="0"/>
              </a:spcAft>
              <a:buNone/>
            </a:pPr>
            <a:r>
              <a:rPr lang="en" sz="1000" b="1"/>
              <a:t>America’s Health Rankings: </a:t>
            </a:r>
            <a:endParaRPr sz="1000" b="1"/>
          </a:p>
          <a:p>
            <a:pPr marL="0" lvl="0" indent="0" algn="l" rtl="0">
              <a:lnSpc>
                <a:spcPct val="142857"/>
              </a:lnSpc>
              <a:spcBef>
                <a:spcPts val="0"/>
              </a:spcBef>
              <a:spcAft>
                <a:spcPts val="0"/>
              </a:spcAft>
              <a:buNone/>
            </a:pPr>
            <a:r>
              <a:rPr lang="en" sz="1100" u="sng">
                <a:solidFill>
                  <a:schemeClr val="hlink"/>
                </a:solidFill>
                <a:hlinkClick r:id="rId10"/>
              </a:rPr>
              <a:t>Explore Health Measures and Rankings in Arkansas | AHR</a:t>
            </a:r>
            <a:r>
              <a:rPr lang="en" sz="1100"/>
              <a:t> </a:t>
            </a:r>
            <a:endParaRPr sz="1000" b="1"/>
          </a:p>
          <a:p>
            <a:pPr marL="0" lvl="0" indent="0" algn="l" rtl="0">
              <a:lnSpc>
                <a:spcPct val="142857"/>
              </a:lnSpc>
              <a:spcBef>
                <a:spcPts val="0"/>
              </a:spcBef>
              <a:spcAft>
                <a:spcPts val="0"/>
              </a:spcAft>
              <a:buNone/>
            </a:pPr>
            <a:endParaRPr sz="1100"/>
          </a:p>
          <a:p>
            <a:pPr marL="0" lvl="0" indent="0" algn="l" rtl="0">
              <a:lnSpc>
                <a:spcPct val="115000"/>
              </a:lnSpc>
              <a:spcBef>
                <a:spcPts val="0"/>
              </a:spcBef>
              <a:spcAft>
                <a:spcPts val="0"/>
              </a:spcAft>
              <a:buNone/>
            </a:pPr>
            <a:endParaRPr sz="1100">
              <a:solidFill>
                <a:srgbClr val="242424"/>
              </a:solidFill>
              <a:highlight>
                <a:srgbClr val="FFFFFF"/>
              </a:highlight>
            </a:endParaRPr>
          </a:p>
          <a:p>
            <a:pPr marL="0" lvl="0" indent="0" algn="l" rtl="0">
              <a:lnSpc>
                <a:spcPct val="115000"/>
              </a:lnSpc>
              <a:spcBef>
                <a:spcPts val="900"/>
              </a:spcBef>
              <a:spcAft>
                <a:spcPts val="0"/>
              </a:spcAft>
              <a:buNone/>
            </a:pPr>
            <a:endParaRPr sz="1100"/>
          </a:p>
          <a:p>
            <a:pPr marL="0" lvl="0" indent="0" algn="l" rtl="0">
              <a:lnSpc>
                <a:spcPct val="142857"/>
              </a:lnSpc>
              <a:spcBef>
                <a:spcPts val="0"/>
              </a:spcBef>
              <a:spcAft>
                <a:spcPts val="0"/>
              </a:spcAft>
              <a:buNone/>
            </a:pPr>
            <a:endParaRPr sz="1100"/>
          </a:p>
          <a:p>
            <a:pPr marL="0" lvl="0" indent="0" algn="l" rtl="0">
              <a:lnSpc>
                <a:spcPct val="142857"/>
              </a:lnSpc>
              <a:spcBef>
                <a:spcPts val="0"/>
              </a:spcBef>
              <a:spcAft>
                <a:spcPts val="0"/>
              </a:spcAft>
              <a:buNone/>
            </a:pPr>
            <a:endParaRPr sz="1100"/>
          </a:p>
          <a:p>
            <a:pPr marL="0" lvl="0" indent="0" algn="l" rtl="0">
              <a:lnSpc>
                <a:spcPct val="142857"/>
              </a:lnSpc>
              <a:spcBef>
                <a:spcPts val="0"/>
              </a:spcBef>
              <a:spcAft>
                <a:spcPts val="0"/>
              </a:spcAft>
              <a:buNone/>
            </a:pPr>
            <a:endParaRPr sz="11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97"/>
          <p:cNvSpPr txBox="1">
            <a:spLocks noGrp="1"/>
          </p:cNvSpPr>
          <p:nvPr>
            <p:ph type="title"/>
          </p:nvPr>
        </p:nvSpPr>
        <p:spPr>
          <a:xfrm>
            <a:off x="0" y="62375"/>
            <a:ext cx="9144000" cy="639000"/>
          </a:xfrm>
          <a:prstGeom prst="rect">
            <a:avLst/>
          </a:prstGeom>
          <a:noFill/>
          <a:ln>
            <a:noFill/>
          </a:ln>
        </p:spPr>
        <p:txBody>
          <a:bodyPr spcFirstLastPara="1" wrap="square" lIns="182875" tIns="91425" rIns="182875" bIns="91425" anchor="ctr" anchorCtr="0">
            <a:noAutofit/>
          </a:bodyPr>
          <a:lstStyle/>
          <a:p>
            <a:pPr marL="0" lvl="0" indent="0" algn="l" rtl="0">
              <a:lnSpc>
                <a:spcPct val="100000"/>
              </a:lnSpc>
              <a:spcBef>
                <a:spcPts val="0"/>
              </a:spcBef>
              <a:spcAft>
                <a:spcPts val="0"/>
              </a:spcAft>
              <a:buClr>
                <a:schemeClr val="lt1"/>
              </a:buClr>
              <a:buSzPts val="3800"/>
              <a:buNone/>
            </a:pPr>
            <a:r>
              <a:rPr lang="en" sz="4200"/>
              <a:t>Resources</a:t>
            </a:r>
            <a:endParaRPr sz="4200"/>
          </a:p>
        </p:txBody>
      </p:sp>
      <p:sp>
        <p:nvSpPr>
          <p:cNvPr id="583" name="Google Shape;583;p97"/>
          <p:cNvSpPr txBox="1"/>
          <p:nvPr/>
        </p:nvSpPr>
        <p:spPr>
          <a:xfrm>
            <a:off x="210250" y="649075"/>
            <a:ext cx="8681700" cy="384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b="1"/>
              <a:t>Congressional Research Service. (2025, April 17). </a:t>
            </a:r>
            <a:r>
              <a:rPr lang="en" sz="1200" b="1" i="1"/>
              <a:t>Teen births in the United States: Overview and recent trends</a:t>
            </a:r>
            <a:r>
              <a:rPr lang="en" sz="1200" b="1"/>
              <a:t> (CRS Report No. R45184). U.S. Library of Congress. </a:t>
            </a:r>
            <a:r>
              <a:rPr lang="en" sz="1200" b="1" u="sng">
                <a:solidFill>
                  <a:schemeClr val="hlink"/>
                </a:solidFill>
                <a:hlinkClick r:id="rId3"/>
              </a:rPr>
              <a:t>https://www.congress.gov/crs-product/R45184</a:t>
            </a:r>
            <a:r>
              <a:rPr lang="en" sz="1200" b="1"/>
              <a:t>  </a:t>
            </a:r>
            <a:endParaRPr sz="1200" b="1"/>
          </a:p>
          <a:p>
            <a:pPr marL="0" lvl="0" indent="0" algn="l" rtl="0">
              <a:lnSpc>
                <a:spcPct val="115000"/>
              </a:lnSpc>
              <a:spcBef>
                <a:spcPts val="800"/>
              </a:spcBef>
              <a:spcAft>
                <a:spcPts val="0"/>
              </a:spcAft>
              <a:buNone/>
            </a:pPr>
            <a:endParaRPr sz="1200" b="1"/>
          </a:p>
          <a:p>
            <a:pPr marL="0" lvl="0" indent="0" algn="l" rtl="0">
              <a:lnSpc>
                <a:spcPct val="142857"/>
              </a:lnSpc>
              <a:spcBef>
                <a:spcPts val="800"/>
              </a:spcBef>
              <a:spcAft>
                <a:spcPts val="0"/>
              </a:spcAft>
              <a:buNone/>
            </a:pPr>
            <a:r>
              <a:rPr lang="en" sz="1200" b="1"/>
              <a:t>Morris, S. R. (2023). Teen mothers forgotten: The gap between high school and higher education. Journal of Higher Education Policy and Leadership Studies, 4(2), 107-117. </a:t>
            </a:r>
            <a:r>
              <a:rPr lang="en" sz="1200" b="1" u="sng">
                <a:solidFill>
                  <a:schemeClr val="hlink"/>
                </a:solidFill>
                <a:hlinkClick r:id="rId4"/>
              </a:rPr>
              <a:t>https://dx.doi.org/10.61186/johepal.4.2.107</a:t>
            </a:r>
            <a:r>
              <a:rPr lang="en" sz="1200" b="1"/>
              <a:t> </a:t>
            </a:r>
            <a:endParaRPr sz="1200" b="1"/>
          </a:p>
          <a:p>
            <a:pPr marL="0" lvl="0" indent="0" algn="l" rtl="0">
              <a:lnSpc>
                <a:spcPct val="142857"/>
              </a:lnSpc>
              <a:spcBef>
                <a:spcPts val="0"/>
              </a:spcBef>
              <a:spcAft>
                <a:spcPts val="0"/>
              </a:spcAft>
              <a:buNone/>
            </a:pPr>
            <a:endParaRPr sz="1200" b="1"/>
          </a:p>
          <a:p>
            <a:pPr marL="0" lvl="0" indent="0" algn="l" rtl="0">
              <a:lnSpc>
                <a:spcPct val="142857"/>
              </a:lnSpc>
              <a:spcBef>
                <a:spcPts val="0"/>
              </a:spcBef>
              <a:spcAft>
                <a:spcPts val="0"/>
              </a:spcAft>
              <a:buNone/>
            </a:pPr>
            <a:r>
              <a:rPr lang="en" sz="1200" b="1"/>
              <a:t>U.S. Department of Education. (n.d.). </a:t>
            </a:r>
            <a:r>
              <a:rPr lang="en" sz="1200" b="1" i="1"/>
              <a:t>Chronic absenteeism</a:t>
            </a:r>
            <a:r>
              <a:rPr lang="en" sz="1200" b="1"/>
              <a:t>. Office of Elementary and Secondary Education. </a:t>
            </a:r>
            <a:r>
              <a:rPr lang="en" sz="1200" b="1" u="sng">
                <a:solidFill>
                  <a:schemeClr val="hlink"/>
                </a:solidFill>
                <a:hlinkClick r:id="rId5"/>
              </a:rPr>
              <a:t>https://www.ed.gov/teaching-and-administration/supporting-students/chronic-absenteeismnic Absenteeism | U.S. Department of Education</a:t>
            </a:r>
            <a:r>
              <a:rPr lang="en" sz="1200" b="1"/>
              <a:t> </a:t>
            </a:r>
            <a:endParaRPr sz="1200" b="1"/>
          </a:p>
          <a:p>
            <a:pPr marL="0" lvl="0" indent="0" algn="l" rtl="0">
              <a:lnSpc>
                <a:spcPct val="142857"/>
              </a:lnSpc>
              <a:spcBef>
                <a:spcPts val="0"/>
              </a:spcBef>
              <a:spcAft>
                <a:spcPts val="0"/>
              </a:spcAft>
              <a:buNone/>
            </a:pPr>
            <a:endParaRPr sz="1200" b="1"/>
          </a:p>
          <a:p>
            <a:pPr marL="0" lvl="0" indent="0" algn="l" rtl="0">
              <a:lnSpc>
                <a:spcPct val="115000"/>
              </a:lnSpc>
              <a:spcBef>
                <a:spcPts val="0"/>
              </a:spcBef>
              <a:spcAft>
                <a:spcPts val="0"/>
              </a:spcAft>
              <a:buNone/>
            </a:pPr>
            <a:r>
              <a:rPr lang="en" sz="1200" b="1"/>
              <a:t>Ward, Z. et al. (2019). Projected U.S. State-Level Prevalence of Adult Obesity and Severe Obesity. New England Journal of Medicine.</a:t>
            </a:r>
            <a:r>
              <a:rPr lang="en" sz="1200" b="1">
                <a:uFill>
                  <a:noFill/>
                </a:uFill>
                <a:hlinkClick r:id="rId6"/>
              </a:rPr>
              <a:t> </a:t>
            </a:r>
            <a:r>
              <a:rPr lang="en" sz="1200" b="1" u="sng">
                <a:solidFill>
                  <a:schemeClr val="hlink"/>
                </a:solidFill>
                <a:hlinkClick r:id="rId6"/>
              </a:rPr>
              <a:t>https://www.nejm.org/doi/full/10.1056/NEJMsa1909301</a:t>
            </a:r>
            <a:endParaRPr sz="1200" b="1" u="sng">
              <a:solidFill>
                <a:schemeClr val="hlink"/>
              </a:solidFill>
            </a:endParaRPr>
          </a:p>
          <a:p>
            <a:pPr marL="0" lvl="0" indent="0" algn="l" rtl="0">
              <a:lnSpc>
                <a:spcPct val="115000"/>
              </a:lnSpc>
              <a:spcBef>
                <a:spcPts val="800"/>
              </a:spcBef>
              <a:spcAft>
                <a:spcPts val="0"/>
              </a:spcAft>
              <a:buNone/>
            </a:pPr>
            <a:endParaRPr sz="1300"/>
          </a:p>
          <a:p>
            <a:pPr marL="0" lvl="0" indent="0" algn="l" rtl="0">
              <a:lnSpc>
                <a:spcPct val="115000"/>
              </a:lnSpc>
              <a:spcBef>
                <a:spcPts val="800"/>
              </a:spcBef>
              <a:spcAft>
                <a:spcPts val="0"/>
              </a:spcAft>
              <a:buNone/>
            </a:pPr>
            <a:endParaRPr sz="1300" b="1">
              <a:solidFill>
                <a:srgbClr val="242424"/>
              </a:solidFill>
              <a:highlight>
                <a:srgbClr val="FFFFFF"/>
              </a:highlight>
            </a:endParaRPr>
          </a:p>
          <a:p>
            <a:pPr marL="0" lvl="0" indent="0" algn="l" rtl="0">
              <a:lnSpc>
                <a:spcPct val="115000"/>
              </a:lnSpc>
              <a:spcBef>
                <a:spcPts val="900"/>
              </a:spcBef>
              <a:spcAft>
                <a:spcPts val="0"/>
              </a:spcAft>
              <a:buNone/>
            </a:pPr>
            <a:endParaRPr sz="1100"/>
          </a:p>
          <a:p>
            <a:pPr marL="0" lvl="0" indent="0" algn="l" rtl="0">
              <a:lnSpc>
                <a:spcPct val="142857"/>
              </a:lnSpc>
              <a:spcBef>
                <a:spcPts val="0"/>
              </a:spcBef>
              <a:spcAft>
                <a:spcPts val="0"/>
              </a:spcAft>
              <a:buNone/>
            </a:pPr>
            <a:endParaRPr sz="1100"/>
          </a:p>
          <a:p>
            <a:pPr marL="0" lvl="0" indent="0" algn="l" rtl="0">
              <a:lnSpc>
                <a:spcPct val="142857"/>
              </a:lnSpc>
              <a:spcBef>
                <a:spcPts val="0"/>
              </a:spcBef>
              <a:spcAft>
                <a:spcPts val="0"/>
              </a:spcAft>
              <a:buNone/>
            </a:pPr>
            <a:endParaRPr sz="1100"/>
          </a:p>
          <a:p>
            <a:pPr marL="0" lvl="0" indent="0" algn="l" rtl="0">
              <a:lnSpc>
                <a:spcPct val="142857"/>
              </a:lnSpc>
              <a:spcBef>
                <a:spcPts val="0"/>
              </a:spcBef>
              <a:spcAft>
                <a:spcPts val="0"/>
              </a:spcAft>
              <a:buNone/>
            </a:pPr>
            <a:endParaRPr sz="11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98"/>
          <p:cNvSpPr txBox="1">
            <a:spLocks noGrp="1"/>
          </p:cNvSpPr>
          <p:nvPr>
            <p:ph type="body" idx="1"/>
          </p:nvPr>
        </p:nvSpPr>
        <p:spPr>
          <a:xfrm>
            <a:off x="308250" y="1219200"/>
            <a:ext cx="8527500" cy="39243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1700"/>
              <a:t>Cheria McDonald, APRN, NCSN, State School Nurse Consultant</a:t>
            </a:r>
            <a:endParaRPr sz="1700"/>
          </a:p>
          <a:p>
            <a:pPr marL="0" lvl="0" indent="0" algn="l" rtl="0">
              <a:lnSpc>
                <a:spcPct val="115000"/>
              </a:lnSpc>
              <a:spcBef>
                <a:spcPts val="0"/>
              </a:spcBef>
              <a:spcAft>
                <a:spcPts val="0"/>
              </a:spcAft>
              <a:buNone/>
            </a:pPr>
            <a:r>
              <a:rPr lang="en" sz="1700" u="sng">
                <a:solidFill>
                  <a:schemeClr val="hlink"/>
                </a:solidFill>
                <a:hlinkClick r:id="rId3"/>
              </a:rPr>
              <a:t>Cheria.McDonald@ade.arkansas.gov</a:t>
            </a:r>
            <a:endParaRPr sz="1700"/>
          </a:p>
          <a:p>
            <a:pPr marL="0" lvl="0" indent="0" algn="l" rtl="0">
              <a:lnSpc>
                <a:spcPct val="115000"/>
              </a:lnSpc>
              <a:spcBef>
                <a:spcPts val="0"/>
              </a:spcBef>
              <a:spcAft>
                <a:spcPts val="0"/>
              </a:spcAft>
              <a:buNone/>
            </a:pPr>
            <a:r>
              <a:rPr lang="en" sz="1700"/>
              <a:t>501-607-4208</a:t>
            </a:r>
            <a:endParaRPr sz="1700"/>
          </a:p>
          <a:p>
            <a:pPr marL="0" lvl="0" indent="0" algn="l" rtl="0">
              <a:lnSpc>
                <a:spcPct val="115000"/>
              </a:lnSpc>
              <a:spcBef>
                <a:spcPts val="0"/>
              </a:spcBef>
              <a:spcAft>
                <a:spcPts val="0"/>
              </a:spcAft>
              <a:buNone/>
            </a:pPr>
            <a:endParaRPr sz="1700"/>
          </a:p>
          <a:p>
            <a:pPr marL="0" lvl="0" indent="0" algn="l" rtl="0">
              <a:spcBef>
                <a:spcPts val="0"/>
              </a:spcBef>
              <a:spcAft>
                <a:spcPts val="0"/>
              </a:spcAft>
              <a:buNone/>
            </a:pPr>
            <a:r>
              <a:rPr lang="en" sz="1700"/>
              <a:t>Dana Bennett, RN, MITS Asst Director</a:t>
            </a:r>
            <a:endParaRPr sz="1700"/>
          </a:p>
          <a:p>
            <a:pPr marL="0" lvl="0" indent="0" algn="l" rtl="0">
              <a:spcBef>
                <a:spcPts val="0"/>
              </a:spcBef>
              <a:spcAft>
                <a:spcPts val="0"/>
              </a:spcAft>
              <a:buNone/>
            </a:pPr>
            <a:r>
              <a:rPr lang="en" sz="1700" u="sng">
                <a:solidFill>
                  <a:schemeClr val="hlink"/>
                </a:solidFill>
                <a:hlinkClick r:id="rId4"/>
              </a:rPr>
              <a:t>Dana.Bennett@ade.arkansas.gov</a:t>
            </a:r>
            <a:endParaRPr sz="1700"/>
          </a:p>
          <a:p>
            <a:pPr marL="0" lvl="0" indent="0" algn="l" rtl="0">
              <a:spcBef>
                <a:spcPts val="0"/>
              </a:spcBef>
              <a:spcAft>
                <a:spcPts val="0"/>
              </a:spcAft>
              <a:buNone/>
            </a:pPr>
            <a:r>
              <a:rPr lang="en" sz="1700"/>
              <a:t>501-683-2729</a:t>
            </a:r>
            <a:endParaRPr sz="1700"/>
          </a:p>
          <a:p>
            <a:pPr marL="0" lvl="0" indent="0" algn="l" rtl="0">
              <a:spcBef>
                <a:spcPts val="0"/>
              </a:spcBef>
              <a:spcAft>
                <a:spcPts val="0"/>
              </a:spcAft>
              <a:buNone/>
            </a:pPr>
            <a:endParaRPr sz="1700"/>
          </a:p>
          <a:p>
            <a:pPr marL="0" lvl="0" indent="0" algn="l" rtl="0">
              <a:spcBef>
                <a:spcPts val="0"/>
              </a:spcBef>
              <a:spcAft>
                <a:spcPts val="0"/>
              </a:spcAft>
              <a:buNone/>
            </a:pPr>
            <a:r>
              <a:rPr lang="en" sz="1700"/>
              <a:t>Taylor James, MPH, CDC Surveillance Coordinator</a:t>
            </a:r>
            <a:endParaRPr sz="1700"/>
          </a:p>
          <a:p>
            <a:pPr marL="0" lvl="0" indent="0" algn="l" rtl="0">
              <a:spcBef>
                <a:spcPts val="0"/>
              </a:spcBef>
              <a:spcAft>
                <a:spcPts val="0"/>
              </a:spcAft>
              <a:buNone/>
            </a:pPr>
            <a:r>
              <a:rPr lang="en" sz="1700" u="sng">
                <a:solidFill>
                  <a:schemeClr val="hlink"/>
                </a:solidFill>
                <a:hlinkClick r:id="rId5"/>
              </a:rPr>
              <a:t>Taylor.James@ade.arkansas.gov</a:t>
            </a:r>
            <a:endParaRPr sz="1700"/>
          </a:p>
          <a:p>
            <a:pPr marL="0" lvl="0" indent="0" algn="l" rtl="0">
              <a:spcBef>
                <a:spcPts val="0"/>
              </a:spcBef>
              <a:spcAft>
                <a:spcPts val="0"/>
              </a:spcAft>
              <a:buNone/>
            </a:pPr>
            <a:r>
              <a:rPr lang="en" sz="1700"/>
              <a:t>870-260-3567</a:t>
            </a:r>
            <a:endParaRPr sz="1700"/>
          </a:p>
          <a:p>
            <a:pPr marL="0" lvl="0" indent="0" algn="l" rtl="0">
              <a:lnSpc>
                <a:spcPct val="115000"/>
              </a:lnSpc>
              <a:spcBef>
                <a:spcPts val="0"/>
              </a:spcBef>
              <a:spcAft>
                <a:spcPts val="0"/>
              </a:spcAft>
              <a:buNone/>
            </a:pPr>
            <a:endParaRPr sz="1600"/>
          </a:p>
        </p:txBody>
      </p:sp>
      <p:sp>
        <p:nvSpPr>
          <p:cNvPr id="589" name="Google Shape;589;p98"/>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CONTACT US</a:t>
            </a:r>
            <a:endParaRPr sz="2100" b="0" i="0" u="none" strike="noStrike" cap="none">
              <a:solidFill>
                <a:schemeClr val="accent6"/>
              </a:solidFill>
              <a:latin typeface="Calibri"/>
              <a:ea typeface="Calibri"/>
              <a:cs typeface="Calibri"/>
              <a:sym typeface="Calibri"/>
            </a:endParaRPr>
          </a:p>
        </p:txBody>
      </p:sp>
      <p:sp>
        <p:nvSpPr>
          <p:cNvPr id="590" name="Google Shape;590;p98"/>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THANK YOU	</a:t>
            </a:r>
            <a:endParaRPr/>
          </a:p>
        </p:txBody>
      </p:sp>
      <p:pic>
        <p:nvPicPr>
          <p:cNvPr id="591" name="Google Shape;591;p98" title="Email Signature Standard v1.jpg"/>
          <p:cNvPicPr preferRelativeResize="0"/>
          <p:nvPr/>
        </p:nvPicPr>
        <p:blipFill>
          <a:blip r:embed="rId6">
            <a:alphaModFix/>
          </a:blip>
          <a:stretch>
            <a:fillRect/>
          </a:stretch>
        </p:blipFill>
        <p:spPr>
          <a:xfrm>
            <a:off x="6627675" y="1793675"/>
            <a:ext cx="1655875" cy="1655875"/>
          </a:xfrm>
          <a:prstGeom prst="rect">
            <a:avLst/>
          </a:prstGeom>
          <a:noFill/>
          <a:ln>
            <a:noFill/>
          </a:ln>
        </p:spPr>
      </p:pic>
      <p:pic>
        <p:nvPicPr>
          <p:cNvPr id="592" name="Google Shape;592;p98"/>
          <p:cNvPicPr preferRelativeResize="0"/>
          <p:nvPr/>
        </p:nvPicPr>
        <p:blipFill rotWithShape="1">
          <a:blip r:embed="rId7">
            <a:alphaModFix/>
          </a:blip>
          <a:srcRect t="37127" b="36456"/>
          <a:stretch/>
        </p:blipFill>
        <p:spPr>
          <a:xfrm>
            <a:off x="5321175" y="3449550"/>
            <a:ext cx="3822824" cy="1009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9"/>
          <p:cNvSpPr txBox="1">
            <a:spLocks noGrp="1"/>
          </p:cNvSpPr>
          <p:nvPr>
            <p:ph type="body" idx="1"/>
          </p:nvPr>
        </p:nvSpPr>
        <p:spPr>
          <a:xfrm>
            <a:off x="308250" y="1124000"/>
            <a:ext cx="8527500" cy="3810000"/>
          </a:xfrm>
          <a:prstGeom prst="rect">
            <a:avLst/>
          </a:prstGeom>
          <a:noFill/>
          <a:ln>
            <a:noFill/>
          </a:ln>
        </p:spPr>
        <p:txBody>
          <a:bodyPr spcFirstLastPara="1" wrap="square" lIns="137150" tIns="137150" rIns="137150" bIns="137150" anchor="t" anchorCtr="0">
            <a:noAutofit/>
          </a:bodyPr>
          <a:lstStyle/>
          <a:p>
            <a:pPr marL="0" lvl="0" indent="0" algn="l" rtl="0">
              <a:lnSpc>
                <a:spcPct val="115000"/>
              </a:lnSpc>
              <a:spcBef>
                <a:spcPts val="0"/>
              </a:spcBef>
              <a:spcAft>
                <a:spcPts val="0"/>
              </a:spcAft>
              <a:buNone/>
            </a:pPr>
            <a:r>
              <a:rPr lang="en" sz="1700" u="sng"/>
              <a:t>Key Disparities</a:t>
            </a:r>
            <a:endParaRPr sz="1700" u="sng"/>
          </a:p>
          <a:p>
            <a:pPr marL="457200" lvl="0" indent="-336550" algn="l" rtl="0">
              <a:lnSpc>
                <a:spcPct val="115000"/>
              </a:lnSpc>
              <a:spcBef>
                <a:spcPts val="0"/>
              </a:spcBef>
              <a:spcAft>
                <a:spcPts val="0"/>
              </a:spcAft>
              <a:buSzPts val="1700"/>
              <a:buChar char="●"/>
            </a:pPr>
            <a:r>
              <a:rPr lang="en" sz="1700" b="1"/>
              <a:t>Teen Birth Rate</a:t>
            </a:r>
            <a:endParaRPr sz="1700" b="1"/>
          </a:p>
          <a:p>
            <a:pPr marL="914400" lvl="1" indent="-336550" algn="l" rtl="0">
              <a:lnSpc>
                <a:spcPct val="115000"/>
              </a:lnSpc>
              <a:spcBef>
                <a:spcPts val="0"/>
              </a:spcBef>
              <a:spcAft>
                <a:spcPts val="0"/>
              </a:spcAft>
              <a:buSzPts val="1700"/>
              <a:buChar char="○"/>
            </a:pPr>
            <a:r>
              <a:rPr lang="en" sz="1700"/>
              <a:t>Arkansas ranks 49th in the nation (23.8 per 1,000 vs. 13.1 U.S. average)</a:t>
            </a:r>
            <a:endParaRPr sz="1700"/>
          </a:p>
          <a:p>
            <a:pPr marL="457200" lvl="0" indent="-336550" algn="l" rtl="0">
              <a:lnSpc>
                <a:spcPct val="115000"/>
              </a:lnSpc>
              <a:spcBef>
                <a:spcPts val="0"/>
              </a:spcBef>
              <a:spcAft>
                <a:spcPts val="0"/>
              </a:spcAft>
              <a:buSzPts val="1700"/>
              <a:buChar char="●"/>
            </a:pPr>
            <a:r>
              <a:rPr lang="en" sz="1700" b="1"/>
              <a:t>Youth Mental Health</a:t>
            </a:r>
            <a:endParaRPr sz="1700" b="1"/>
          </a:p>
          <a:p>
            <a:pPr marL="914400" lvl="1" indent="-336550" algn="l" rtl="0">
              <a:lnSpc>
                <a:spcPct val="115000"/>
              </a:lnSpc>
              <a:spcBef>
                <a:spcPts val="0"/>
              </a:spcBef>
              <a:spcAft>
                <a:spcPts val="0"/>
              </a:spcAft>
              <a:buSzPts val="1700"/>
              <a:buChar char="○"/>
            </a:pPr>
            <a:r>
              <a:rPr lang="en" sz="1700"/>
              <a:t>Arkansas ranks 46th for youth mental health outcomes</a:t>
            </a:r>
            <a:endParaRPr sz="1700"/>
          </a:p>
          <a:p>
            <a:pPr marL="914400" lvl="1" indent="-336550" algn="l" rtl="0">
              <a:lnSpc>
                <a:spcPct val="115000"/>
              </a:lnSpc>
              <a:spcBef>
                <a:spcPts val="0"/>
              </a:spcBef>
              <a:spcAft>
                <a:spcPts val="0"/>
              </a:spcAft>
              <a:buSzPts val="1700"/>
              <a:buChar char="○"/>
            </a:pPr>
            <a:r>
              <a:rPr lang="en" sz="1700"/>
              <a:t>Higher rates of </a:t>
            </a:r>
            <a:r>
              <a:rPr lang="en" sz="1700" b="1"/>
              <a:t>depression, suicidal thoughts, &amp; unmet need for services</a:t>
            </a:r>
            <a:endParaRPr sz="1700"/>
          </a:p>
          <a:p>
            <a:pPr marL="457200" lvl="0" indent="-336550" algn="l" rtl="0">
              <a:lnSpc>
                <a:spcPct val="115000"/>
              </a:lnSpc>
              <a:spcBef>
                <a:spcPts val="0"/>
              </a:spcBef>
              <a:spcAft>
                <a:spcPts val="0"/>
              </a:spcAft>
              <a:buSzPts val="1700"/>
              <a:buChar char="●"/>
            </a:pPr>
            <a:r>
              <a:rPr lang="en" sz="1700" b="1"/>
              <a:t>Overall Health Ranking</a:t>
            </a:r>
            <a:endParaRPr sz="1700" b="1"/>
          </a:p>
          <a:p>
            <a:pPr marL="914400" lvl="1" indent="-336550" algn="l" rtl="0">
              <a:lnSpc>
                <a:spcPct val="115000"/>
              </a:lnSpc>
              <a:spcBef>
                <a:spcPts val="0"/>
              </a:spcBef>
              <a:spcAft>
                <a:spcPts val="0"/>
              </a:spcAft>
              <a:buSzPts val="1700"/>
              <a:buChar char="○"/>
            </a:pPr>
            <a:r>
              <a:rPr lang="en" sz="1700"/>
              <a:t>Arkansas ranks 48th-49th overall nationally</a:t>
            </a:r>
            <a:endParaRPr sz="1700"/>
          </a:p>
          <a:p>
            <a:pPr marL="914400" lvl="1" indent="-336550" algn="l" rtl="0">
              <a:lnSpc>
                <a:spcPct val="115000"/>
              </a:lnSpc>
              <a:spcBef>
                <a:spcPts val="0"/>
              </a:spcBef>
              <a:spcAft>
                <a:spcPts val="0"/>
              </a:spcAft>
              <a:buSzPts val="1700"/>
              <a:buChar char="○"/>
            </a:pPr>
            <a:r>
              <a:rPr lang="en" sz="1700"/>
              <a:t>Falls below average on the majority of health indicators</a:t>
            </a:r>
            <a:endParaRPr sz="1700"/>
          </a:p>
          <a:p>
            <a:pPr marL="457200" lvl="0" indent="-336550" algn="l" rtl="0">
              <a:lnSpc>
                <a:spcPct val="115000"/>
              </a:lnSpc>
              <a:spcBef>
                <a:spcPts val="0"/>
              </a:spcBef>
              <a:spcAft>
                <a:spcPts val="0"/>
              </a:spcAft>
              <a:buSzPts val="1700"/>
              <a:buChar char="●"/>
            </a:pPr>
            <a:r>
              <a:rPr lang="en" sz="1700" b="1"/>
              <a:t>Obesity &amp; Behavioral Health</a:t>
            </a:r>
            <a:endParaRPr sz="1700" b="1"/>
          </a:p>
          <a:p>
            <a:pPr marL="914400" lvl="1" indent="-336550" algn="l" rtl="0">
              <a:lnSpc>
                <a:spcPct val="115000"/>
              </a:lnSpc>
              <a:spcBef>
                <a:spcPts val="0"/>
              </a:spcBef>
              <a:spcAft>
                <a:spcPts val="0"/>
              </a:spcAft>
              <a:buSzPts val="1700"/>
              <a:buChar char="○"/>
            </a:pPr>
            <a:r>
              <a:rPr lang="en" sz="1700"/>
              <a:t>Among the </a:t>
            </a:r>
            <a:r>
              <a:rPr lang="en" sz="1700" b="1"/>
              <a:t>bottom tier of states </a:t>
            </a:r>
            <a:r>
              <a:rPr lang="en" sz="1700"/>
              <a:t>for obesity and mental distress</a:t>
            </a:r>
            <a:endParaRPr sz="1700"/>
          </a:p>
          <a:p>
            <a:pPr marL="914400" lvl="1" indent="-336550" algn="l" rtl="0">
              <a:lnSpc>
                <a:spcPct val="115000"/>
              </a:lnSpc>
              <a:spcBef>
                <a:spcPts val="0"/>
              </a:spcBef>
              <a:spcAft>
                <a:spcPts val="0"/>
              </a:spcAft>
              <a:buSzPts val="1700"/>
              <a:buChar char="○"/>
            </a:pPr>
            <a:r>
              <a:rPr lang="en" sz="1700"/>
              <a:t>Reflects long-term, systemic health challenges</a:t>
            </a:r>
            <a:endParaRPr sz="1700"/>
          </a:p>
          <a:p>
            <a:pPr marL="0" lvl="0" indent="0" algn="l" rtl="0">
              <a:lnSpc>
                <a:spcPct val="100000"/>
              </a:lnSpc>
              <a:spcBef>
                <a:spcPts val="0"/>
              </a:spcBef>
              <a:spcAft>
                <a:spcPts val="0"/>
              </a:spcAft>
              <a:buNone/>
            </a:pPr>
            <a:endParaRPr sz="1850" b="1"/>
          </a:p>
        </p:txBody>
      </p:sp>
      <p:sp>
        <p:nvSpPr>
          <p:cNvPr id="303" name="Google Shape;303;p59"/>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a:bodyPr>
          <a:lstStyle/>
          <a:p>
            <a:pPr marL="0" lvl="0" indent="0" algn="l" rtl="0">
              <a:spcBef>
                <a:spcPts val="0"/>
              </a:spcBef>
              <a:spcAft>
                <a:spcPts val="0"/>
              </a:spcAft>
              <a:buNone/>
            </a:pPr>
            <a:r>
              <a:rPr lang="en" sz="1850" b="1"/>
              <a:t>Arkansas students face greater health challenges - making school support critical</a:t>
            </a:r>
            <a:endParaRPr sz="2100" b="0" i="0" u="none" strike="noStrike" cap="none">
              <a:solidFill>
                <a:schemeClr val="accent6"/>
              </a:solidFill>
              <a:latin typeface="Calibri"/>
              <a:ea typeface="Calibri"/>
              <a:cs typeface="Calibri"/>
              <a:sym typeface="Calibri"/>
            </a:endParaRPr>
          </a:p>
        </p:txBody>
      </p:sp>
      <p:sp>
        <p:nvSpPr>
          <p:cNvPr id="304" name="Google Shape;304;p59"/>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Where Arkansas Stands Nationally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60"/>
          <p:cNvSpPr txBox="1">
            <a:spLocks noGrp="1"/>
          </p:cNvSpPr>
          <p:nvPr>
            <p:ph type="body" idx="1"/>
          </p:nvPr>
        </p:nvSpPr>
        <p:spPr>
          <a:xfrm>
            <a:off x="311700" y="1219200"/>
            <a:ext cx="8527500" cy="3810000"/>
          </a:xfrm>
          <a:prstGeom prst="rect">
            <a:avLst/>
          </a:prstGeom>
          <a:noFill/>
          <a:ln>
            <a:noFill/>
          </a:ln>
        </p:spPr>
        <p:txBody>
          <a:bodyPr spcFirstLastPara="1" wrap="square" lIns="137150" tIns="137150" rIns="137150" bIns="137150" anchor="t" anchorCtr="0">
            <a:noAutofit/>
          </a:bodyPr>
          <a:lstStyle/>
          <a:p>
            <a:pPr marL="457200" lvl="0" indent="-346075" algn="l" rtl="0">
              <a:lnSpc>
                <a:spcPct val="115000"/>
              </a:lnSpc>
              <a:spcBef>
                <a:spcPts val="0"/>
              </a:spcBef>
              <a:spcAft>
                <a:spcPts val="0"/>
              </a:spcAft>
              <a:buSzPts val="1850"/>
              <a:buChar char="●"/>
            </a:pPr>
            <a:r>
              <a:rPr lang="en" sz="1850"/>
              <a:t>YRBS gives us </a:t>
            </a:r>
            <a:r>
              <a:rPr lang="en" sz="1850" b="1"/>
              <a:t>direct insight</a:t>
            </a:r>
            <a:r>
              <a:rPr lang="en" sz="1850"/>
              <a:t> into student experiences on a state-level</a:t>
            </a:r>
            <a:endParaRPr sz="1850"/>
          </a:p>
          <a:p>
            <a:pPr marL="457200" lvl="0" indent="-346075" algn="l" rtl="0">
              <a:lnSpc>
                <a:spcPct val="115000"/>
              </a:lnSpc>
              <a:spcBef>
                <a:spcPts val="0"/>
              </a:spcBef>
              <a:spcAft>
                <a:spcPts val="0"/>
              </a:spcAft>
              <a:buSzPts val="1850"/>
              <a:buChar char="●"/>
            </a:pPr>
            <a:r>
              <a:rPr lang="en" sz="1850"/>
              <a:t>Moves us from state rankings - real student behaviors</a:t>
            </a:r>
            <a:endParaRPr sz="1850"/>
          </a:p>
          <a:p>
            <a:pPr marL="457200" lvl="0" indent="-346075" algn="l" rtl="0">
              <a:lnSpc>
                <a:spcPct val="115000"/>
              </a:lnSpc>
              <a:spcBef>
                <a:spcPts val="0"/>
              </a:spcBef>
              <a:spcAft>
                <a:spcPts val="0"/>
              </a:spcAft>
              <a:buSzPts val="1850"/>
              <a:buChar char="●"/>
            </a:pPr>
            <a:r>
              <a:rPr lang="en" sz="1850"/>
              <a:t>Helps answer: </a:t>
            </a:r>
            <a:endParaRPr sz="1850"/>
          </a:p>
          <a:p>
            <a:pPr marL="914400" lvl="1" indent="-346075" algn="l" rtl="0">
              <a:lnSpc>
                <a:spcPct val="115000"/>
              </a:lnSpc>
              <a:spcBef>
                <a:spcPts val="0"/>
              </a:spcBef>
              <a:spcAft>
                <a:spcPts val="0"/>
              </a:spcAft>
              <a:buSzPts val="1850"/>
              <a:buChar char="○"/>
            </a:pPr>
            <a:r>
              <a:rPr lang="en" sz="1850"/>
              <a:t>What are students experiencing </a:t>
            </a:r>
            <a:r>
              <a:rPr lang="en" sz="1850" b="1"/>
              <a:t>right now</a:t>
            </a:r>
            <a:r>
              <a:rPr lang="en" sz="1850"/>
              <a:t>?</a:t>
            </a:r>
            <a:endParaRPr sz="1850"/>
          </a:p>
          <a:p>
            <a:pPr marL="914400" lvl="1" indent="-346075" algn="l" rtl="0">
              <a:lnSpc>
                <a:spcPct val="115000"/>
              </a:lnSpc>
              <a:spcBef>
                <a:spcPts val="0"/>
              </a:spcBef>
              <a:spcAft>
                <a:spcPts val="0"/>
              </a:spcAft>
              <a:buSzPts val="1850"/>
              <a:buChar char="○"/>
            </a:pPr>
            <a:r>
              <a:rPr lang="en" sz="1850"/>
              <a:t>Where are the </a:t>
            </a:r>
            <a:r>
              <a:rPr lang="en" sz="1850" b="1"/>
              <a:t>highest risks</a:t>
            </a:r>
            <a:r>
              <a:rPr lang="en" sz="1850"/>
              <a:t>? </a:t>
            </a:r>
            <a:endParaRPr sz="1850"/>
          </a:p>
          <a:p>
            <a:pPr marL="914400" lvl="1" indent="-346075" algn="l" rtl="0">
              <a:lnSpc>
                <a:spcPct val="115000"/>
              </a:lnSpc>
              <a:spcBef>
                <a:spcPts val="0"/>
              </a:spcBef>
              <a:spcAft>
                <a:spcPts val="0"/>
              </a:spcAft>
              <a:buSzPts val="1850"/>
              <a:buChar char="○"/>
            </a:pPr>
            <a:r>
              <a:rPr lang="en" sz="1850"/>
              <a:t>What is impacting classrooms </a:t>
            </a:r>
            <a:r>
              <a:rPr lang="en" sz="1850" b="1"/>
              <a:t>daily</a:t>
            </a:r>
            <a:r>
              <a:rPr lang="en" sz="1850"/>
              <a:t>? </a:t>
            </a:r>
            <a:endParaRPr sz="1850"/>
          </a:p>
          <a:p>
            <a:pPr marL="0" lvl="0" indent="0" algn="l" rtl="0">
              <a:lnSpc>
                <a:spcPct val="115000"/>
              </a:lnSpc>
              <a:spcBef>
                <a:spcPts val="0"/>
              </a:spcBef>
              <a:spcAft>
                <a:spcPts val="0"/>
              </a:spcAft>
              <a:buNone/>
            </a:pPr>
            <a:endParaRPr sz="1850"/>
          </a:p>
          <a:p>
            <a:pPr marL="0" lvl="0" indent="0" algn="ctr" rtl="0">
              <a:lnSpc>
                <a:spcPct val="115000"/>
              </a:lnSpc>
              <a:spcBef>
                <a:spcPts val="0"/>
              </a:spcBef>
              <a:spcAft>
                <a:spcPts val="0"/>
              </a:spcAft>
              <a:buNone/>
            </a:pPr>
            <a:r>
              <a:rPr lang="en" sz="1850" b="1"/>
              <a:t>If national data tells us where Arkansas stands, YRBS tells us what our students are actually experiencing. </a:t>
            </a:r>
            <a:endParaRPr sz="1850" b="1"/>
          </a:p>
        </p:txBody>
      </p:sp>
      <p:sp>
        <p:nvSpPr>
          <p:cNvPr id="310" name="Google Shape;310;p60"/>
          <p:cNvSpPr txBox="1">
            <a:spLocks noGrp="1"/>
          </p:cNvSpPr>
          <p:nvPr>
            <p:ph type="subTitle" idx="4294967295"/>
          </p:nvPr>
        </p:nvSpPr>
        <p:spPr>
          <a:xfrm>
            <a:off x="0" y="758297"/>
            <a:ext cx="8839200" cy="365700"/>
          </a:xfrm>
          <a:prstGeom prst="rect">
            <a:avLst/>
          </a:prstGeom>
          <a:noFill/>
          <a:ln>
            <a:noFill/>
          </a:ln>
        </p:spPr>
        <p:txBody>
          <a:bodyPr spcFirstLastPara="1" wrap="square" lIns="68575" tIns="34275" rIns="68575" bIns="34275" anchor="t" anchorCtr="0">
            <a:normAutofit lnSpcReduction="10000"/>
          </a:bodyPr>
          <a:lstStyle/>
          <a:p>
            <a:pPr marL="0" marR="0" lvl="0" indent="0" algn="l" rtl="0">
              <a:lnSpc>
                <a:spcPct val="100000"/>
              </a:lnSpc>
              <a:spcBef>
                <a:spcPts val="0"/>
              </a:spcBef>
              <a:spcAft>
                <a:spcPts val="0"/>
              </a:spcAft>
              <a:buNone/>
            </a:pPr>
            <a:r>
              <a:rPr lang="en"/>
              <a:t>YRBS</a:t>
            </a:r>
            <a:endParaRPr sz="2100" b="0" i="0" u="none" strike="noStrike" cap="none">
              <a:solidFill>
                <a:schemeClr val="accent6"/>
              </a:solidFill>
              <a:latin typeface="Calibri"/>
              <a:ea typeface="Calibri"/>
              <a:cs typeface="Calibri"/>
              <a:sym typeface="Calibri"/>
            </a:endParaRPr>
          </a:p>
        </p:txBody>
      </p:sp>
      <p:sp>
        <p:nvSpPr>
          <p:cNvPr id="311" name="Google Shape;311;p60"/>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a:t>Understanding Arkansas Students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1"/>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p>
            <a:pPr marL="0" lvl="0" indent="0" algn="l" rtl="0">
              <a:lnSpc>
                <a:spcPct val="100000"/>
              </a:lnSpc>
              <a:spcBef>
                <a:spcPts val="0"/>
              </a:spcBef>
              <a:spcAft>
                <a:spcPts val="0"/>
              </a:spcAft>
              <a:buSzPts val="2100"/>
              <a:buNone/>
            </a:pPr>
            <a:endParaRPr/>
          </a:p>
        </p:txBody>
      </p:sp>
      <p:sp>
        <p:nvSpPr>
          <p:cNvPr id="317" name="Google Shape;317;p61"/>
          <p:cNvSpPr txBox="1"/>
          <p:nvPr/>
        </p:nvSpPr>
        <p:spPr>
          <a:xfrm>
            <a:off x="164925" y="1036750"/>
            <a:ext cx="8844900" cy="4014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100" b="1">
              <a:solidFill>
                <a:schemeClr val="accent6"/>
              </a:solidFill>
              <a:latin typeface="Calibri"/>
              <a:ea typeface="Calibri"/>
              <a:cs typeface="Calibri"/>
              <a:sym typeface="Calibri"/>
            </a:endParaRPr>
          </a:p>
        </p:txBody>
      </p:sp>
      <p:pic>
        <p:nvPicPr>
          <p:cNvPr id="318" name="Google Shape;318;p61"/>
          <p:cNvPicPr preferRelativeResize="0"/>
          <p:nvPr/>
        </p:nvPicPr>
        <p:blipFill>
          <a:blip r:embed="rId3">
            <a:alphaModFix/>
          </a:blip>
          <a:stretch>
            <a:fillRect/>
          </a:stretch>
        </p:blipFill>
        <p:spPr>
          <a:xfrm>
            <a:off x="0" y="0"/>
            <a:ext cx="9143999" cy="51434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62"/>
          <p:cNvSpPr txBox="1">
            <a:spLocks noGrp="1"/>
          </p:cNvSpPr>
          <p:nvPr>
            <p:ph type="title"/>
          </p:nvPr>
        </p:nvSpPr>
        <p:spPr>
          <a:xfrm>
            <a:off x="0" y="1657350"/>
            <a:ext cx="9144000" cy="1828800"/>
          </a:xfrm>
          <a:prstGeom prst="rect">
            <a:avLst/>
          </a:prstGeom>
          <a:noFill/>
          <a:ln>
            <a:noFill/>
          </a:ln>
        </p:spPr>
        <p:txBody>
          <a:bodyPr spcFirstLastPara="1" wrap="square" lIns="182875" tIns="91425" rIns="182875" bIns="91425" anchor="ctr" anchorCtr="0">
            <a:noAutofit/>
          </a:bodyPr>
          <a:lstStyle/>
          <a:p>
            <a:pPr marL="0" lvl="0" indent="0" algn="ctr" rtl="0">
              <a:lnSpc>
                <a:spcPct val="100000"/>
              </a:lnSpc>
              <a:spcBef>
                <a:spcPts val="0"/>
              </a:spcBef>
              <a:spcAft>
                <a:spcPts val="0"/>
              </a:spcAft>
              <a:buClr>
                <a:schemeClr val="lt1"/>
              </a:buClr>
              <a:buSzPts val="3800"/>
              <a:buNone/>
            </a:pPr>
            <a:endParaRPr/>
          </a:p>
        </p:txBody>
      </p:sp>
      <p:pic>
        <p:nvPicPr>
          <p:cNvPr id="324" name="Google Shape;324;p62"/>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63"/>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p>
            <a:pPr marL="0" lvl="0" indent="0" algn="l" rtl="0">
              <a:lnSpc>
                <a:spcPct val="100000"/>
              </a:lnSpc>
              <a:spcBef>
                <a:spcPts val="0"/>
              </a:spcBef>
              <a:spcAft>
                <a:spcPts val="0"/>
              </a:spcAft>
              <a:buSzPts val="2100"/>
              <a:buNone/>
            </a:pPr>
            <a:endParaRPr/>
          </a:p>
        </p:txBody>
      </p:sp>
      <p:sp>
        <p:nvSpPr>
          <p:cNvPr id="330" name="Google Shape;330;p63"/>
          <p:cNvSpPr txBox="1"/>
          <p:nvPr/>
        </p:nvSpPr>
        <p:spPr>
          <a:xfrm>
            <a:off x="164925" y="1036750"/>
            <a:ext cx="8844900" cy="40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b="1">
              <a:solidFill>
                <a:schemeClr val="accent6"/>
              </a:solidFill>
              <a:latin typeface="Calibri"/>
              <a:ea typeface="Calibri"/>
              <a:cs typeface="Calibri"/>
              <a:sym typeface="Calibri"/>
            </a:endParaRPr>
          </a:p>
        </p:txBody>
      </p:sp>
      <p:pic>
        <p:nvPicPr>
          <p:cNvPr id="331" name="Google Shape;331;p63"/>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DE Slideshow Template">
  <a:themeElements>
    <a:clrScheme name="ADE Summit">
      <a:dk1>
        <a:srgbClr val="283371"/>
      </a:dk1>
      <a:lt1>
        <a:srgbClr val="B0CB3E"/>
      </a:lt1>
      <a:dk2>
        <a:srgbClr val="555555"/>
      </a:dk2>
      <a:lt2>
        <a:srgbClr val="FFDE17"/>
      </a:lt2>
      <a:accent1>
        <a:srgbClr val="9AA3D4"/>
      </a:accent1>
      <a:accent2>
        <a:srgbClr val="CFE18C"/>
      </a:accent2>
      <a:accent3>
        <a:srgbClr val="ADADAD"/>
      </a:accent3>
      <a:accent4>
        <a:srgbClr val="FFF093"/>
      </a:accent4>
      <a:accent5>
        <a:srgbClr val="EEEEEE"/>
      </a:accent5>
      <a:accent6>
        <a:srgbClr val="333333"/>
      </a:accent6>
      <a:hlink>
        <a:srgbClr val="53C0E9"/>
      </a:hlink>
      <a:folHlink>
        <a:srgbClr val="53C0E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3657</Words>
  <Application>Microsoft Office PowerPoint</Application>
  <PresentationFormat>On-screen Show (16:9)</PresentationFormat>
  <Paragraphs>374</Paragraphs>
  <Slides>44</Slides>
  <Notes>44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44</vt:i4>
      </vt:variant>
    </vt:vector>
  </HeadingPairs>
  <TitlesOfParts>
    <vt:vector size="49" baseType="lpstr">
      <vt:lpstr>Arial</vt:lpstr>
      <vt:lpstr>Calibri</vt:lpstr>
      <vt:lpstr>Times New Roman</vt:lpstr>
      <vt:lpstr>Simple Light</vt:lpstr>
      <vt:lpstr>ADE Slideshow Template</vt:lpstr>
      <vt:lpstr>PowerPoint Presentation</vt:lpstr>
      <vt:lpstr>PowerPoint Presentation</vt:lpstr>
      <vt:lpstr>WHY This Data Matters</vt:lpstr>
      <vt:lpstr>What This Means for Schools</vt:lpstr>
      <vt:lpstr>Where Arkansas Stands Nationally </vt:lpstr>
      <vt:lpstr>Understanding Arkansas Students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YRBS - Why It Matters for Schools</vt:lpstr>
      <vt:lpstr>What Does This Look Like in Our Schools</vt:lpstr>
      <vt:lpstr>School Health Survey</vt:lpstr>
      <vt:lpstr>School Health Survey</vt:lpstr>
      <vt:lpstr>School Health Survey</vt:lpstr>
      <vt:lpstr>How Schools Are Responding</vt:lpstr>
      <vt:lpstr>PowerPoint Presentation</vt:lpstr>
      <vt:lpstr>PowerPoint Presentation</vt:lpstr>
      <vt:lpstr>10 Mental and Emotional Health Topics</vt:lpstr>
      <vt:lpstr>PowerPoint Presentation</vt:lpstr>
      <vt:lpstr>Why Participation Matters</vt:lpstr>
      <vt:lpstr>Why Participation Matters</vt:lpstr>
      <vt:lpstr>Emergency Preparedness…..to Readiness</vt:lpstr>
      <vt:lpstr>Example: Asthma</vt:lpstr>
      <vt:lpstr>Example: Teen Pregnancy</vt:lpstr>
      <vt:lpstr>Example: Obesity</vt:lpstr>
      <vt:lpstr>Connecting the System</vt:lpstr>
      <vt:lpstr>Medicaid In The Schools (MITS)</vt:lpstr>
      <vt:lpstr>Medicaid In The Schools (MITS) </vt:lpstr>
      <vt:lpstr>PowerPoint Presentation</vt:lpstr>
      <vt:lpstr>PowerPoint Presentation</vt:lpstr>
      <vt:lpstr>MITS Funding in Arkansas</vt:lpstr>
      <vt:lpstr>Medicaid In The Schools (MITS)</vt:lpstr>
      <vt:lpstr>The Importance of School Health Data</vt:lpstr>
      <vt:lpstr>What is ARMAC?</vt:lpstr>
      <vt:lpstr>Regional MITS Program Advisors</vt:lpstr>
      <vt:lpstr>Live Demo: Using Your Data</vt:lpstr>
      <vt:lpstr>Resources</vt:lpstr>
      <vt:lpstr>Resources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Taylor James</dc:creator>
  <cp:lastModifiedBy>Taylor James</cp:lastModifiedBy>
  <cp:revision>1</cp:revision>
  <dcterms:modified xsi:type="dcterms:W3CDTF">2026-06-30T15:47:24Z</dcterms:modified>
</cp:coreProperties>
</file>