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37"/>
  </p:notesMasterIdLst>
  <p:sldIdLst>
    <p:sldId id="256" r:id="rId2"/>
    <p:sldId id="315" r:id="rId3"/>
    <p:sldId id="292" r:id="rId4"/>
    <p:sldId id="279" r:id="rId5"/>
    <p:sldId id="280" r:id="rId6"/>
    <p:sldId id="270" r:id="rId7"/>
    <p:sldId id="257" r:id="rId8"/>
    <p:sldId id="269" r:id="rId9"/>
    <p:sldId id="294" r:id="rId10"/>
    <p:sldId id="295" r:id="rId11"/>
    <p:sldId id="317" r:id="rId12"/>
    <p:sldId id="318" r:id="rId13"/>
    <p:sldId id="296" r:id="rId14"/>
    <p:sldId id="297" r:id="rId15"/>
    <p:sldId id="293" r:id="rId16"/>
    <p:sldId id="298" r:id="rId17"/>
    <p:sldId id="299" r:id="rId18"/>
    <p:sldId id="301" r:id="rId19"/>
    <p:sldId id="302" r:id="rId20"/>
    <p:sldId id="303" r:id="rId21"/>
    <p:sldId id="304" r:id="rId22"/>
    <p:sldId id="300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281" r:id="rId34"/>
    <p:sldId id="282" r:id="rId35"/>
    <p:sldId id="260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4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0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2D1F6-3ACE-41E4-99B8-302CB40F8509}" v="4" dt="2026-07-13T12:39:23.4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51092de4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251092de4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51092de4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251092de4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023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251092de42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251092de42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251092de42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251092de42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251092de42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251092de42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51092de42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251092de42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" userDrawn="1">
  <p:cSld name="Main Title, Subtitle, Photo 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3" name="Google Shape;63;p1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86400" y="553720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4;p14">
            <a:extLst>
              <a:ext uri="{FF2B5EF4-FFF2-40B4-BE49-F238E27FC236}">
                <a16:creationId xmlns:a16="http://schemas.microsoft.com/office/drawing/2014/main" id="{B3B55E34-4E5C-3D37-F7A3-9A92CBE27E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400" y="685800"/>
            <a:ext cx="10972800" cy="2743200"/>
          </a:xfrm>
          <a:prstGeom prst="rect">
            <a:avLst/>
          </a:prstGeom>
        </p:spPr>
        <p:txBody>
          <a:bodyPr spcFirstLastPara="1" wrap="square" lIns="182875" tIns="182880" rIns="18287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sz="6000" b="1">
                <a:solidFill>
                  <a:schemeClr val="bg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65;p14">
            <a:extLst>
              <a:ext uri="{FF2B5EF4-FFF2-40B4-BE49-F238E27FC236}">
                <a16:creationId xmlns:a16="http://schemas.microsoft.com/office/drawing/2014/main" id="{5517CEAB-FEDC-9923-BA23-FEBCC610A92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6400" y="3429000"/>
            <a:ext cx="10972800" cy="1828800"/>
          </a:xfrm>
          <a:prstGeom prst="rect">
            <a:avLst/>
          </a:prstGeom>
        </p:spPr>
        <p:txBody>
          <a:bodyPr spcFirstLastPara="1" wrap="square" lIns="182875" tIns="0" rIns="182875" bIns="1828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2" preserve="1" userDrawn="1">
  <p:cSld name="Brown Title, 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892389-2F9D-EE83-57FF-4486C66FC494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rgbClr val="403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8" name="Google Shape;71;p15">
            <a:extLst>
              <a:ext uri="{FF2B5EF4-FFF2-40B4-BE49-F238E27FC236}">
                <a16:creationId xmlns:a16="http://schemas.microsoft.com/office/drawing/2014/main" id="{3B1BD2CA-BADA-D8B0-435F-5B77D9572351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113800" y="98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C6F45E75-B77E-A0A7-ABD8-0CB16216A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880"/>
            <a:ext cx="10972800" cy="73160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7448A1F1-E937-81CA-6F8B-0D18C803CB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1" y="1005840"/>
            <a:ext cx="12191999" cy="5852160"/>
          </a:xfrm>
          <a:prstGeom prst="rect">
            <a:avLst/>
          </a:prstGeom>
        </p:spPr>
        <p:txBody>
          <a:bodyPr spcFirstLastPara="1" wrap="square" lIns="365760" tIns="91440" rIns="365760" bIns="365760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  <a:defRPr sz="25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9612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1" preserve="1" userDrawn="1">
  <p:cSld name="Section, Brown Descriptio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rgbClr val="40343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" name="Google Shape;50;p11">
            <a:extLst>
              <a:ext uri="{FF2B5EF4-FFF2-40B4-BE49-F238E27FC236}">
                <a16:creationId xmlns:a16="http://schemas.microsoft.com/office/drawing/2014/main" id="{80F1A0F5-7367-B8D5-B16F-2D9E072EC150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379200" y="203200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1;p17">
            <a:extLst>
              <a:ext uri="{FF2B5EF4-FFF2-40B4-BE49-F238E27FC236}">
                <a16:creationId xmlns:a16="http://schemas.microsoft.com/office/drawing/2014/main" id="{A030DF00-155F-F3B8-3C3B-317ADA25B1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1752" y="1472184"/>
            <a:ext cx="5486400" cy="2148840"/>
          </a:xfrm>
          <a:prstGeom prst="rect">
            <a:avLst/>
          </a:prstGeom>
        </p:spPr>
        <p:txBody>
          <a:bodyPr spcFirstLastPara="1" wrap="square" lIns="91440" tIns="91440" rIns="91440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000">
                <a:solidFill>
                  <a:srgbClr val="40343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 dirty="0"/>
          </a:p>
        </p:txBody>
      </p:sp>
      <p:sp>
        <p:nvSpPr>
          <p:cNvPr id="4" name="Google Shape;82;p17">
            <a:extLst>
              <a:ext uri="{FF2B5EF4-FFF2-40B4-BE49-F238E27FC236}">
                <a16:creationId xmlns:a16="http://schemas.microsoft.com/office/drawing/2014/main" id="{BA1C1249-AECC-09CB-6CB5-3FBA54E7687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01752" y="3749040"/>
            <a:ext cx="5486400" cy="2148840"/>
          </a:xfrm>
          <a:prstGeom prst="rect">
            <a:avLst/>
          </a:prstGeom>
        </p:spPr>
        <p:txBody>
          <a:bodyPr spcFirstLastPara="1" wrap="square" lIns="91440" tIns="91440" rIns="91440" bIns="9144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>
                <a:solidFill>
                  <a:schemeClr val="tx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 dirty="0"/>
          </a:p>
        </p:txBody>
      </p:sp>
      <p:sp>
        <p:nvSpPr>
          <p:cNvPr id="5" name="Google Shape;83;p17">
            <a:extLst>
              <a:ext uri="{FF2B5EF4-FFF2-40B4-BE49-F238E27FC236}">
                <a16:creationId xmlns:a16="http://schemas.microsoft.com/office/drawing/2014/main" id="{B5C315A9-D62C-5CDE-7F6B-605043C85AF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099048" y="914400"/>
            <a:ext cx="6099048" cy="5943600"/>
          </a:xfrm>
          <a:prstGeom prst="rect">
            <a:avLst/>
          </a:prstGeom>
        </p:spPr>
        <p:txBody>
          <a:bodyPr spcFirstLastPara="1" wrap="square" lIns="457200" tIns="457200" rIns="457200" bIns="457200" anchor="ctr" anchorCtr="0">
            <a:noAutofit/>
          </a:bodyPr>
          <a:lstStyle>
            <a:lvl1pPr marL="0" lvl="0" indent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000">
                <a:solidFill>
                  <a:schemeClr val="lt1"/>
                </a:solidFill>
              </a:defRPr>
            </a:lvl1pPr>
            <a:lvl2pPr marL="1219151" lvl="1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828727" lvl="2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2438302" lvl="3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3047878" lvl="4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3657454" lvl="5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4267029" lvl="6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4876605" lvl="7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5486181" lvl="8" indent="-44871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5210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userDrawn="1">
  <p:cSld name="Section, Green 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" name="Google Shape;13;p2">
            <a:extLst>
              <a:ext uri="{FF2B5EF4-FFF2-40B4-BE49-F238E27FC236}">
                <a16:creationId xmlns:a16="http://schemas.microsoft.com/office/drawing/2014/main" id="{954CB7FE-C311-92A7-7685-12C80F59FE63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38800" y="56388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5D917C07-219C-8C9A-DEA8-8DBC92A8A1B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solidFill>
            <a:schemeClr val="bg2"/>
          </a:solidFill>
        </p:spPr>
        <p:txBody>
          <a:bodyPr spcFirstLastPara="1" wrap="square" lIns="91440" tIns="91440" rIns="91440" bIns="4572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4" name="Google Shape;11;p2">
            <a:extLst>
              <a:ext uri="{FF2B5EF4-FFF2-40B4-BE49-F238E27FC236}">
                <a16:creationId xmlns:a16="http://schemas.microsoft.com/office/drawing/2014/main" id="{11F0BCBB-EB90-5AA0-9DA1-4B9F450028E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4023360"/>
            <a:ext cx="12192000" cy="1219200"/>
          </a:xfrm>
          <a:prstGeom prst="rect">
            <a:avLst/>
          </a:prstGeom>
        </p:spPr>
        <p:txBody>
          <a:bodyPr spcFirstLastPara="1" wrap="square" lIns="91440" tIns="91440" rIns="91440" bIns="9144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rgbClr val="40343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 preserve="1" userDrawn="1">
  <p:cSld name="Section, Brown 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" name="Google Shape;13;p2">
            <a:extLst>
              <a:ext uri="{FF2B5EF4-FFF2-40B4-BE49-F238E27FC236}">
                <a16:creationId xmlns:a16="http://schemas.microsoft.com/office/drawing/2014/main" id="{B9748B16-67CC-95E3-58DD-0CEB179564CD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38800" y="56388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;p2">
            <a:extLst>
              <a:ext uri="{FF2B5EF4-FFF2-40B4-BE49-F238E27FC236}">
                <a16:creationId xmlns:a16="http://schemas.microsoft.com/office/drawing/2014/main" id="{7039F856-6F49-C75A-CF05-AF81866DC07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0" y="975360"/>
            <a:ext cx="12192000" cy="3048000"/>
          </a:xfrm>
          <a:prstGeom prst="rect">
            <a:avLst/>
          </a:prstGeom>
          <a:solidFill>
            <a:srgbClr val="403434"/>
          </a:solidFill>
        </p:spPr>
        <p:txBody>
          <a:bodyPr spcFirstLastPara="1" wrap="square" lIns="91440" tIns="91440" rIns="91440" bIns="4572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4" name="Google Shape;11;p2">
            <a:extLst>
              <a:ext uri="{FF2B5EF4-FFF2-40B4-BE49-F238E27FC236}">
                <a16:creationId xmlns:a16="http://schemas.microsoft.com/office/drawing/2014/main" id="{A037C883-6F4A-A432-73D5-8BAB159F26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4023360"/>
            <a:ext cx="12192000" cy="1219200"/>
          </a:xfrm>
          <a:prstGeom prst="rect">
            <a:avLst/>
          </a:prstGeom>
        </p:spPr>
        <p:txBody>
          <a:bodyPr spcFirstLastPara="1" wrap="square" lIns="91440" tIns="91440" rIns="91440" bIns="9144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rgbClr val="40343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4164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 1" preserve="1" userDrawn="1">
  <p:cSld name="Brown Section">
    <p:bg>
      <p:bgPr>
        <a:solidFill>
          <a:srgbClr val="403434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" name="Google Shape;37;p8">
            <a:extLst>
              <a:ext uri="{FF2B5EF4-FFF2-40B4-BE49-F238E27FC236}">
                <a16:creationId xmlns:a16="http://schemas.microsoft.com/office/drawing/2014/main" id="{1961302B-DF9C-3FA1-BEB5-7C44F13DC025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638800" y="56388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;p10">
            <a:extLst>
              <a:ext uri="{FF2B5EF4-FFF2-40B4-BE49-F238E27FC236}">
                <a16:creationId xmlns:a16="http://schemas.microsoft.com/office/drawing/2014/main" id="{706B7611-F9DC-8E06-12ED-0A7EC49917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209800"/>
            <a:ext cx="12192000" cy="2438400"/>
          </a:xfrm>
          <a:prstGeom prst="rect">
            <a:avLst/>
          </a:prstGeom>
        </p:spPr>
        <p:txBody>
          <a:bodyPr spcFirstLastPara="1" wrap="square" lIns="91440" tIns="91425" rIns="91440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7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4433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 1 1" userDrawn="1">
  <p:cSld name="Navy Quote">
    <p:bg>
      <p:bgPr>
        <a:solidFill>
          <a:schemeClr val="dk2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8" name="Google Shape;48;p11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50;p11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379200" y="203200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9;p11">
            <a:extLst>
              <a:ext uri="{FF2B5EF4-FFF2-40B4-BE49-F238E27FC236}">
                <a16:creationId xmlns:a16="http://schemas.microsoft.com/office/drawing/2014/main" id="{B32A665F-FA18-4EFE-D568-70E8DF740A2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432304" y="548640"/>
            <a:ext cx="7315200" cy="4873752"/>
          </a:xfrm>
          <a:prstGeom prst="rect">
            <a:avLst/>
          </a:prstGeom>
        </p:spPr>
        <p:txBody>
          <a:bodyPr spcFirstLastPara="1" wrap="square" lIns="457200" tIns="457200" rIns="457200" bIns="4572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500">
                <a:solidFill>
                  <a:schemeClr val="bg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 1 1 1 1" preserve="1" userDrawn="1">
  <p:cSld name="Brown Quote">
    <p:bg>
      <p:bgPr>
        <a:solidFill>
          <a:srgbClr val="403434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8" name="Google Shape;58;p13"/>
          <p:cNvSpPr/>
          <p:nvPr/>
        </p:nvSpPr>
        <p:spPr>
          <a:xfrm>
            <a:off x="2438400" y="568967"/>
            <a:ext cx="7315200" cy="487680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50;p11">
            <a:extLst>
              <a:ext uri="{FF2B5EF4-FFF2-40B4-BE49-F238E27FC236}">
                <a16:creationId xmlns:a16="http://schemas.microsoft.com/office/drawing/2014/main" id="{7601EDE4-1AE8-C25F-1B1F-6C0F7F49CE69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379200" y="203200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9;p11">
            <a:extLst>
              <a:ext uri="{FF2B5EF4-FFF2-40B4-BE49-F238E27FC236}">
                <a16:creationId xmlns:a16="http://schemas.microsoft.com/office/drawing/2014/main" id="{85E23E8D-A0BC-EC61-9B72-1BC511AE14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432304" y="548640"/>
            <a:ext cx="7315200" cy="4873752"/>
          </a:xfrm>
          <a:prstGeom prst="rect">
            <a:avLst/>
          </a:prstGeom>
        </p:spPr>
        <p:txBody>
          <a:bodyPr spcFirstLastPara="1" wrap="square" lIns="457200" tIns="457200" rIns="457200" bIns="4572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500">
                <a:solidFill>
                  <a:srgbClr val="40343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3113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preserve="1">
  <p:cSld name="Blank B"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68039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" preserve="1" userDrawn="1">
  <p:cSld name="Main Title, Subtitle, Photo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3" name="Google Shape;63;p1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86400" y="553720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4;p14">
            <a:extLst>
              <a:ext uri="{FF2B5EF4-FFF2-40B4-BE49-F238E27FC236}">
                <a16:creationId xmlns:a16="http://schemas.microsoft.com/office/drawing/2014/main" id="{B3B55E34-4E5C-3D37-F7A3-9A92CBE27E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400" y="685800"/>
            <a:ext cx="10972800" cy="2743200"/>
          </a:xfrm>
          <a:prstGeom prst="rect">
            <a:avLst/>
          </a:prstGeom>
        </p:spPr>
        <p:txBody>
          <a:bodyPr spcFirstLastPara="1" wrap="square" lIns="182875" tIns="182880" rIns="18287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sz="6000" b="1">
                <a:solidFill>
                  <a:schemeClr val="bg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65;p14">
            <a:extLst>
              <a:ext uri="{FF2B5EF4-FFF2-40B4-BE49-F238E27FC236}">
                <a16:creationId xmlns:a16="http://schemas.microsoft.com/office/drawing/2014/main" id="{5517CEAB-FEDC-9923-BA23-FEBCC610A92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6400" y="3429000"/>
            <a:ext cx="10972800" cy="1828800"/>
          </a:xfrm>
          <a:prstGeom prst="rect">
            <a:avLst/>
          </a:prstGeom>
        </p:spPr>
        <p:txBody>
          <a:bodyPr spcFirstLastPara="1" wrap="square" lIns="182875" tIns="0" rIns="182875" bIns="1828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007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" preserve="1" userDrawn="1">
  <p:cSld name="Main Title,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3" name="Google Shape;63;p1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86400" y="553720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4;p14">
            <a:extLst>
              <a:ext uri="{FF2B5EF4-FFF2-40B4-BE49-F238E27FC236}">
                <a16:creationId xmlns:a16="http://schemas.microsoft.com/office/drawing/2014/main" id="{085F95EB-34CA-0315-720B-BCC0EF6863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400" y="685800"/>
            <a:ext cx="10972800" cy="2743200"/>
          </a:xfrm>
          <a:prstGeom prst="rect">
            <a:avLst/>
          </a:prstGeom>
        </p:spPr>
        <p:txBody>
          <a:bodyPr spcFirstLastPara="1" wrap="square" lIns="182875" tIns="182880" rIns="18287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None/>
              <a:defRPr sz="6000" b="1">
                <a:solidFill>
                  <a:schemeClr val="bg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4" name="Google Shape;65;p14">
            <a:extLst>
              <a:ext uri="{FF2B5EF4-FFF2-40B4-BE49-F238E27FC236}">
                <a16:creationId xmlns:a16="http://schemas.microsoft.com/office/drawing/2014/main" id="{F2B251D4-47C4-CD83-1AD9-26DDA59AFFF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6400" y="3429000"/>
            <a:ext cx="10972800" cy="1828800"/>
          </a:xfrm>
          <a:prstGeom prst="rect">
            <a:avLst/>
          </a:prstGeom>
        </p:spPr>
        <p:txBody>
          <a:bodyPr spcFirstLastPara="1" wrap="square" lIns="182875" tIns="0" rIns="182875" bIns="1828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703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2" preserve="1" userDrawn="1">
  <p:cSld name="Title, Subtitle, One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892389-2F9D-EE83-57FF-4486C66FC494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6E41BD-1086-7D47-756E-18EF3824DCDC}"/>
              </a:ext>
            </a:extLst>
          </p:cNvPr>
          <p:cNvSpPr/>
          <p:nvPr userDrawn="1"/>
        </p:nvSpPr>
        <p:spPr>
          <a:xfrm>
            <a:off x="0" y="1011063"/>
            <a:ext cx="12192000" cy="487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8" name="Google Shape;71;p15">
            <a:extLst>
              <a:ext uri="{FF2B5EF4-FFF2-40B4-BE49-F238E27FC236}">
                <a16:creationId xmlns:a16="http://schemas.microsoft.com/office/drawing/2014/main" id="{3B1BD2CA-BADA-D8B0-435F-5B77D9572351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13800" y="358167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128DA819-7DBF-8B46-08D2-2A6D154F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960"/>
            <a:ext cx="10972800" cy="73152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7E30D4AA-62CB-95F4-E5C7-91B19A18ED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554331"/>
            <a:ext cx="12192000" cy="4572000"/>
          </a:xfrm>
          <a:prstGeom prst="rect">
            <a:avLst/>
          </a:prstGeom>
        </p:spPr>
        <p:txBody>
          <a:bodyPr spcFirstLastPara="1" wrap="square" lIns="365760" tIns="91440" rIns="365760" bIns="365760" anchor="t" anchorCtr="0">
            <a:noAutofit/>
          </a:bodyPr>
          <a:lstStyle>
            <a:lvl1pPr marL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65;p14">
            <a:extLst>
              <a:ext uri="{FF2B5EF4-FFF2-40B4-BE49-F238E27FC236}">
                <a16:creationId xmlns:a16="http://schemas.microsoft.com/office/drawing/2014/main" id="{9A006C7C-92D3-A03A-E9F4-35EAA57EE4F1}"/>
              </a:ext>
            </a:extLst>
          </p:cNvPr>
          <p:cNvSpPr txBox="1">
            <a:spLocks noGrp="1"/>
          </p:cNvSpPr>
          <p:nvPr>
            <p:ph type="subTitle" idx="13"/>
          </p:nvPr>
        </p:nvSpPr>
        <p:spPr>
          <a:xfrm>
            <a:off x="0" y="1005840"/>
            <a:ext cx="10972800" cy="457199"/>
          </a:xfrm>
          <a:prstGeom prst="rect">
            <a:avLst/>
          </a:prstGeom>
          <a:noFill/>
        </p:spPr>
        <p:txBody>
          <a:bodyPr spcFirstLastPara="1" wrap="square" lIns="182875" tIns="91440" rIns="182875" bIns="914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5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005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1" userDrawn="1">
  <p:cSld name="Title, Subtitle, Two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C082C-FC48-03A5-566D-E8EB2A291D17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EF9689-9720-1200-CDC4-152A69979A59}"/>
              </a:ext>
            </a:extLst>
          </p:cNvPr>
          <p:cNvSpPr/>
          <p:nvPr userDrawn="1"/>
        </p:nvSpPr>
        <p:spPr>
          <a:xfrm>
            <a:off x="0" y="1011063"/>
            <a:ext cx="12192000" cy="487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2" name="Google Shape;71;p15">
            <a:extLst>
              <a:ext uri="{FF2B5EF4-FFF2-40B4-BE49-F238E27FC236}">
                <a16:creationId xmlns:a16="http://schemas.microsoft.com/office/drawing/2014/main" id="{EDD360B1-4E84-E309-F8F2-1368E7187A1A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13800" y="358167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74;p16">
            <a:extLst>
              <a:ext uri="{FF2B5EF4-FFF2-40B4-BE49-F238E27FC236}">
                <a16:creationId xmlns:a16="http://schemas.microsoft.com/office/drawing/2014/main" id="{117FA40F-0BF4-E80A-8355-197CA265C4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554480"/>
            <a:ext cx="6096000" cy="4572000"/>
          </a:xfrm>
          <a:prstGeom prst="rect">
            <a:avLst/>
          </a:prstGeom>
        </p:spPr>
        <p:txBody>
          <a:bodyPr spcFirstLastPara="1" wrap="square" lIns="182875" tIns="91440" rIns="182875" bIns="182875" anchor="t" anchorCtr="0">
            <a:noAutofit/>
          </a:bodyPr>
          <a:lstStyle>
            <a:lvl1pPr marL="548640" lvl="0" indent="-457200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" name="Google Shape;77;p16">
            <a:extLst>
              <a:ext uri="{FF2B5EF4-FFF2-40B4-BE49-F238E27FC236}">
                <a16:creationId xmlns:a16="http://schemas.microsoft.com/office/drawing/2014/main" id="{B8213AB8-538D-6645-6D60-B33AF087FAF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095999" y="1554480"/>
            <a:ext cx="6095999" cy="4572000"/>
          </a:xfrm>
          <a:prstGeom prst="rect">
            <a:avLst/>
          </a:prstGeom>
        </p:spPr>
        <p:txBody>
          <a:bodyPr spcFirstLastPara="1" wrap="square" lIns="182875" tIns="91440" rIns="182875" bIns="182875" anchor="t" anchorCtr="0">
            <a:noAutofit/>
          </a:bodyPr>
          <a:lstStyle>
            <a:lvl1pPr marL="548640" lvl="0" indent="-457200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65;p14">
            <a:extLst>
              <a:ext uri="{FF2B5EF4-FFF2-40B4-BE49-F238E27FC236}">
                <a16:creationId xmlns:a16="http://schemas.microsoft.com/office/drawing/2014/main" id="{DA2C7495-34B4-6E27-9C95-3A056F019268}"/>
              </a:ext>
            </a:extLst>
          </p:cNvPr>
          <p:cNvSpPr txBox="1">
            <a:spLocks noGrp="1"/>
          </p:cNvSpPr>
          <p:nvPr>
            <p:ph type="subTitle" idx="13"/>
          </p:nvPr>
        </p:nvSpPr>
        <p:spPr>
          <a:xfrm>
            <a:off x="0" y="1005840"/>
            <a:ext cx="10972800" cy="457199"/>
          </a:xfrm>
          <a:prstGeom prst="rect">
            <a:avLst/>
          </a:prstGeom>
          <a:noFill/>
        </p:spPr>
        <p:txBody>
          <a:bodyPr spcFirstLastPara="1" wrap="square" lIns="182875" tIns="91440" rIns="182875" bIns="914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5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 dirty="0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AF059CB3-8031-9CB6-2E67-458348A92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960"/>
            <a:ext cx="10972800" cy="73152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2" preserve="1" userDrawn="1">
  <p:cSld name="Title, Subtitle, Plain"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tx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892389-2F9D-EE83-57FF-4486C66FC494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6E41BD-1086-7D47-756E-18EF3824DCDC}"/>
              </a:ext>
            </a:extLst>
          </p:cNvPr>
          <p:cNvSpPr/>
          <p:nvPr userDrawn="1"/>
        </p:nvSpPr>
        <p:spPr>
          <a:xfrm>
            <a:off x="0" y="1011063"/>
            <a:ext cx="12192000" cy="487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8" name="Google Shape;71;p15">
            <a:extLst>
              <a:ext uri="{FF2B5EF4-FFF2-40B4-BE49-F238E27FC236}">
                <a16:creationId xmlns:a16="http://schemas.microsoft.com/office/drawing/2014/main" id="{3B1BD2CA-BADA-D8B0-435F-5B77D9572351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113800" y="358167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5;p14">
            <a:extLst>
              <a:ext uri="{FF2B5EF4-FFF2-40B4-BE49-F238E27FC236}">
                <a16:creationId xmlns:a16="http://schemas.microsoft.com/office/drawing/2014/main" id="{B391E0D7-F18F-19EC-7A02-3C0FBB3FBD8D}"/>
              </a:ext>
            </a:extLst>
          </p:cNvPr>
          <p:cNvSpPr txBox="1">
            <a:spLocks noGrp="1"/>
          </p:cNvSpPr>
          <p:nvPr>
            <p:ph type="subTitle" idx="13"/>
          </p:nvPr>
        </p:nvSpPr>
        <p:spPr>
          <a:xfrm>
            <a:off x="0" y="1005840"/>
            <a:ext cx="10972800" cy="457199"/>
          </a:xfrm>
          <a:prstGeom prst="rect">
            <a:avLst/>
          </a:prstGeom>
          <a:noFill/>
        </p:spPr>
        <p:txBody>
          <a:bodyPr spcFirstLastPara="1" wrap="square" lIns="182875" tIns="91440" rIns="182875" bIns="9144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50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 dirty="0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4B139CBB-32B8-2BF9-27D2-569227A0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960"/>
            <a:ext cx="10972800" cy="73152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0D059534-0EFE-D71C-810C-85C840ED22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554330"/>
            <a:ext cx="12192000" cy="5303670"/>
          </a:xfrm>
          <a:prstGeom prst="rect">
            <a:avLst/>
          </a:prstGeom>
        </p:spPr>
        <p:txBody>
          <a:bodyPr spcFirstLastPara="1" wrap="square" lIns="365760" tIns="91440" rIns="365760" bIns="365760" anchor="t" anchorCtr="0">
            <a:noAutofit/>
          </a:bodyPr>
          <a:lstStyle>
            <a:lvl1pPr marL="0" lvl="0" indent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2229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2" preserve="1" userDrawn="1">
  <p:cSld name="Navy Title, 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892389-2F9D-EE83-57FF-4486C66FC494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8" name="Google Shape;71;p15">
            <a:extLst>
              <a:ext uri="{FF2B5EF4-FFF2-40B4-BE49-F238E27FC236}">
                <a16:creationId xmlns:a16="http://schemas.microsoft.com/office/drawing/2014/main" id="{3B1BD2CA-BADA-D8B0-435F-5B77D9572351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113800" y="98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5A821F04-7ED0-A08B-6419-7E603CF75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880"/>
            <a:ext cx="10972800" cy="73160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F8186D99-3634-2C3D-421A-1810C1AF19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1" y="1005840"/>
            <a:ext cx="12191999" cy="5852160"/>
          </a:xfrm>
          <a:prstGeom prst="rect">
            <a:avLst/>
          </a:prstGeom>
        </p:spPr>
        <p:txBody>
          <a:bodyPr spcFirstLastPara="1" wrap="square" lIns="365760" tIns="91440" rIns="365760" bIns="365760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  <a:defRPr sz="25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0866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2" preserve="1" userDrawn="1">
  <p:cSld name="Green Title, 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892389-2F9D-EE83-57FF-4486C66FC494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8" name="Google Shape;71;p15">
            <a:extLst>
              <a:ext uri="{FF2B5EF4-FFF2-40B4-BE49-F238E27FC236}">
                <a16:creationId xmlns:a16="http://schemas.microsoft.com/office/drawing/2014/main" id="{3B1BD2CA-BADA-D8B0-435F-5B77D9572351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113800" y="98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67DC5033-6840-B3AB-B855-9542E104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880"/>
            <a:ext cx="10972800" cy="73160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24C61527-4F5C-5A71-7853-F64B48C60C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1" y="1005840"/>
            <a:ext cx="12191999" cy="5852160"/>
          </a:xfrm>
          <a:prstGeom prst="rect">
            <a:avLst/>
          </a:prstGeom>
        </p:spPr>
        <p:txBody>
          <a:bodyPr spcFirstLastPara="1" wrap="square" lIns="365760" tIns="91440" rIns="365760" bIns="365760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  <a:defRPr sz="25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744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Body 2" preserve="1" userDrawn="1">
  <p:cSld name="Blue TItle, 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892389-2F9D-EE83-57FF-4486C66FC494}"/>
              </a:ext>
            </a:extLst>
          </p:cNvPr>
          <p:cNvSpPr/>
          <p:nvPr userDrawn="1"/>
        </p:nvSpPr>
        <p:spPr>
          <a:xfrm>
            <a:off x="0" y="182960"/>
            <a:ext cx="1219200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18" name="Google Shape;71;p15">
            <a:extLst>
              <a:ext uri="{FF2B5EF4-FFF2-40B4-BE49-F238E27FC236}">
                <a16:creationId xmlns:a16="http://schemas.microsoft.com/office/drawing/2014/main" id="{3B1BD2CA-BADA-D8B0-435F-5B77D9572351}"/>
              </a:ext>
            </a:extLst>
          </p:cNvPr>
          <p:cNvPicPr preferRelativeResize="0"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1113800" y="9820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5EE27F42-A899-40C4-6427-CEE1509E9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880"/>
            <a:ext cx="10972800" cy="731600"/>
          </a:xfrm>
          <a:noFill/>
        </p:spPr>
        <p:txBody>
          <a:bodyPr/>
          <a:lstStyle>
            <a:lvl1pPr algn="l">
              <a:defRPr sz="3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Google Shape;68;p15">
            <a:extLst>
              <a:ext uri="{FF2B5EF4-FFF2-40B4-BE49-F238E27FC236}">
                <a16:creationId xmlns:a16="http://schemas.microsoft.com/office/drawing/2014/main" id="{B94C858D-1968-2294-996C-90BA08E0EA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1" y="1005840"/>
            <a:ext cx="12191999" cy="5852160"/>
          </a:xfrm>
          <a:prstGeom prst="rect">
            <a:avLst/>
          </a:prstGeom>
        </p:spPr>
        <p:txBody>
          <a:bodyPr spcFirstLastPara="1" wrap="square" lIns="365760" tIns="91440" rIns="365760" bIns="365760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None/>
              <a:defRPr sz="2500">
                <a:latin typeface="Calibri"/>
                <a:ea typeface="Calibri"/>
                <a:cs typeface="Calibri"/>
                <a:sym typeface="Calibri"/>
              </a:defRPr>
            </a:lvl1pPr>
            <a:lvl2pPr marL="1219151" lvl="1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27" lvl="2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02" lvl="3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878" lvl="4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454" lvl="5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6pPr>
            <a:lvl7pPr marL="4267029" lvl="6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●"/>
              <a:defRPr sz="2000">
                <a:latin typeface="Calibri"/>
                <a:ea typeface="Calibri"/>
                <a:cs typeface="Calibri"/>
                <a:sym typeface="Calibri"/>
              </a:defRPr>
            </a:lvl7pPr>
            <a:lvl8pPr marL="4876605" lvl="7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○"/>
              <a:defRPr sz="2000">
                <a:latin typeface="Calibri"/>
                <a:ea typeface="Calibri"/>
                <a:cs typeface="Calibri"/>
                <a:sym typeface="Calibri"/>
              </a:defRPr>
            </a:lvl8pPr>
            <a:lvl9pPr marL="5486181" lvl="8" indent="-431783" rtl="0">
              <a:spcBef>
                <a:spcPts val="0"/>
              </a:spcBef>
              <a:spcAft>
                <a:spcPts val="0"/>
              </a:spcAft>
              <a:buSzPts val="1500"/>
              <a:buFont typeface="Calibri"/>
              <a:buChar char="■"/>
              <a:defRPr sz="2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779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0" y="182880"/>
            <a:ext cx="121920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0" y="975360"/>
            <a:ext cx="121920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182875" rIns="182875" bIns="182875" anchor="t" anchorCtr="0">
            <a:noAutofit/>
          </a:bodyPr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■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■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365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■"/>
              <a:defRPr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tx1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85" r:id="rId2"/>
    <p:sldLayoutId id="2147483672" r:id="rId3"/>
    <p:sldLayoutId id="2147483671" r:id="rId4"/>
    <p:sldLayoutId id="2147483662" r:id="rId5"/>
    <p:sldLayoutId id="2147483681" r:id="rId6"/>
    <p:sldLayoutId id="2147483673" r:id="rId7"/>
    <p:sldLayoutId id="2147483676" r:id="rId8"/>
    <p:sldLayoutId id="2147483682" r:id="rId9"/>
    <p:sldLayoutId id="2147483677" r:id="rId10"/>
    <p:sldLayoutId id="2147483675" r:id="rId11"/>
    <p:sldLayoutId id="2147483649" r:id="rId12"/>
    <p:sldLayoutId id="2147483678" r:id="rId13"/>
    <p:sldLayoutId id="2147483679" r:id="rId14"/>
    <p:sldLayoutId id="2147483657" r:id="rId15"/>
    <p:sldLayoutId id="2147483680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E46962"/>
          </p15:clr>
        </p15:guide>
        <p15:guide id="2" pos="3840" userDrawn="1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46BB1-292D-C7F0-2A39-2CD25E2BE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8B691-8881-8687-4567-C71558831D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Understanding Long-Term Budget Impacts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2161-EF7E-D306-B9ED-C84ADF197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III. Program vs. Position Cost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D2DC6-FB93-8C9F-94B6-1D582655F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creating any new position, ask: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student need are we trying to address?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this need permanent or temporary?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hiring an employee the best solution?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Are there other ways to provide this service?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happens if funding declines?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Wisdom Image"/>
          <p:cNvPicPr>
            <a:picLocks noChangeAspect="1"/>
          </p:cNvPicPr>
          <p:nvPr/>
        </p:nvPicPr>
        <p:blipFill>
          <a:blip r:embed="rId2"/>
          <a:srcRect t="1200" b="1478"/>
          <a:stretch>
            <a:fillRect/>
          </a:stretch>
        </p:blipFill>
        <p:spPr>
          <a:xfrm>
            <a:off x="7094627" y="2343300"/>
            <a:ext cx="4386173" cy="2965300"/>
          </a:xfrm>
          <a:prstGeom prst="rect">
            <a:avLst/>
          </a:prstGeom>
        </p:spPr>
      </p:pic>
      <p:sp>
        <p:nvSpPr>
          <p:cNvPr id="4" name="Takeaway Card 1"/>
          <p:cNvSpPr/>
          <p:nvPr/>
        </p:nvSpPr>
        <p:spPr>
          <a:xfrm>
            <a:off x="457200" y="4000000"/>
            <a:ext cx="6248400" cy="520000"/>
          </a:xfrm>
          <a:prstGeom prst="roundRect">
            <a:avLst>
              <a:gd name="adj" fmla="val 14000"/>
            </a:avLst>
          </a:prstGeom>
          <a:solidFill>
            <a:srgbClr val="158158"/>
          </a:solidFill>
        </p:spPr>
        <p:txBody>
          <a:bodyPr wrap="square" lIns="182880" tIns="45720" rIns="182880" bIns="45720" anchor="ctr">
            <a:normAutofit/>
          </a:bodyPr>
          <a:lstStyle/>
          <a:p>
            <a:r>
              <a:rPr lang="en-US" sz="1800" b="1">
                <a:solidFill>
                  <a:srgbClr val="FFFFFF"/>
                </a:solidFill>
              </a:rPr>
              <a:t>Positions exist to support programs.</a:t>
            </a:r>
          </a:p>
        </p:txBody>
      </p:sp>
      <p:sp>
        <p:nvSpPr>
          <p:cNvPr id="5" name="Takeaway Card 2"/>
          <p:cNvSpPr/>
          <p:nvPr/>
        </p:nvSpPr>
        <p:spPr>
          <a:xfrm>
            <a:off x="457200" y="4600000"/>
            <a:ext cx="6248400" cy="900000"/>
          </a:xfrm>
          <a:prstGeom prst="roundRect">
            <a:avLst>
              <a:gd name="adj" fmla="val 8000"/>
            </a:avLst>
          </a:prstGeom>
          <a:solidFill>
            <a:srgbClr val="F3F3F3"/>
          </a:solidFill>
          <a:ln w="12700">
            <a:solidFill>
              <a:srgbClr val="158158"/>
            </a:solidFill>
          </a:ln>
        </p:spPr>
        <p:txBody>
          <a:bodyPr wrap="square" lIns="182880" tIns="45720" rIns="182880" bIns="45720" anchor="ctr">
            <a:normAutofit/>
          </a:bodyPr>
          <a:lstStyle/>
          <a:p>
            <a:r>
              <a:rPr lang="en-US" sz="1400">
                <a:solidFill>
                  <a:srgbClr val="1A1A1A"/>
                </a:solidFill>
              </a:rPr>
              <a:t>When districts start protecting positions instead of evaluating programs, staffing costs can grow faster than revenue.</a:t>
            </a:r>
          </a:p>
        </p:txBody>
      </p:sp>
      <p:sp>
        <p:nvSpPr>
          <p:cNvPr id="6" name="Pull Quote Accent Bar"/>
          <p:cNvSpPr/>
          <p:nvPr/>
        </p:nvSpPr>
        <p:spPr>
          <a:xfrm>
            <a:off x="457200" y="5600000"/>
            <a:ext cx="96000" cy="760000"/>
          </a:xfrm>
          <a:prstGeom prst="rect">
            <a:avLst/>
          </a:prstGeom>
          <a:solidFill>
            <a:srgbClr val="50B43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ull Quote"/>
          <p:cNvSpPr txBox="1"/>
          <p:nvPr/>
        </p:nvSpPr>
        <p:spPr>
          <a:xfrm>
            <a:off x="650000" y="5600000"/>
            <a:ext cx="6055600" cy="760000"/>
          </a:xfrm>
          <a:prstGeom prst="rect">
            <a:avLst/>
          </a:prstGeom>
          <a:noFill/>
        </p:spPr>
        <p:txBody>
          <a:bodyPr wrap="square" lIns="91440" tIns="45720" rIns="45720" bIns="45720" anchor="ctr">
            <a:normAutofit/>
          </a:bodyPr>
          <a:lstStyle/>
          <a:p>
            <a:r>
              <a:rPr lang="en-US" sz="2000" b="1" i="1">
                <a:solidFill>
                  <a:srgbClr val="158158"/>
                </a:solidFill>
              </a:rPr>
              <a:t>“Never create a program simply to justify a position.”</a:t>
            </a:r>
          </a:p>
        </p:txBody>
      </p:sp>
    </p:spTree>
    <p:extLst>
      <p:ext uri="{BB962C8B-B14F-4D97-AF65-F5344CB8AC3E}">
        <p14:creationId xmlns:p14="http://schemas.microsoft.com/office/powerpoint/2010/main" val="164610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B62EC-4386-827E-4398-3448C3C02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Scenario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38137-30B5-96CB-FCDD-214FBF559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District reading scores decline, so an emphasis is now placed on improving reading scores across grade levels. What are the district’s “next steps”?</a:t>
            </a:r>
          </a:p>
        </p:txBody>
      </p:sp>
      <p:sp>
        <p:nvSpPr>
          <p:cNvPr id="100" name="Left Header"/>
          <p:cNvSpPr/>
          <p:nvPr/>
        </p:nvSpPr>
        <p:spPr>
          <a:xfrm>
            <a:off x="508000" y="2120000"/>
            <a:ext cx="5408000" cy="620000"/>
          </a:xfrm>
          <a:prstGeom prst="roundRect">
            <a:avLst>
              <a:gd name="adj" fmla="val 12000"/>
            </a:avLst>
          </a:prstGeom>
          <a:solidFill>
            <a:srgbClr val="156F49"/>
          </a:solidFill>
          <a:ln>
            <a:noFill/>
          </a:ln>
        </p:spPr>
        <p:txBody>
          <a:bodyPr lIns="228600" rIns="228600" anchor="ctr"/>
          <a:lstStyle/>
          <a:p>
            <a:pPr algn="l"/>
            <a:r>
              <a:rPr lang="en-US" sz="1700" b="1">
                <a:solidFill>
                  <a:srgbClr val="FFFFFF"/>
                </a:solidFill>
              </a:rPr>
              <a:t>Program Driven Approach</a:t>
            </a:r>
          </a:p>
        </p:txBody>
      </p:sp>
      <p:sp>
        <p:nvSpPr>
          <p:cNvPr id="101" name="Left Body"/>
          <p:cNvSpPr/>
          <p:nvPr/>
        </p:nvSpPr>
        <p:spPr>
          <a:xfrm>
            <a:off x="508000" y="2820000"/>
            <a:ext cx="5408000" cy="2020000"/>
          </a:xfrm>
          <a:prstGeom prst="roundRect">
            <a:avLst>
              <a:gd name="adj" fmla="val 4000"/>
            </a:avLst>
          </a:prstGeom>
          <a:solidFill>
            <a:srgbClr val="F2F5F7"/>
          </a:solidFill>
          <a:ln w="12700">
            <a:solidFill>
              <a:srgbClr val="D3DAE0"/>
            </a:solidFill>
          </a:ln>
        </p:spPr>
        <p:txBody>
          <a:bodyPr lIns="274320" tIns="228600" rIns="228600" bIns="182880" anchor="t"/>
          <a:lstStyle/>
          <a:p>
            <a:pPr algn="l">
              <a:spcAft>
                <a:spcPts val="600"/>
              </a:spcAft>
            </a:pPr>
            <a:r>
              <a:rPr lang="en-US" sz="1400" b="1">
                <a:solidFill>
                  <a:srgbClr val="156F49"/>
                </a:solidFill>
              </a:rPr>
              <a:t>First determine:</a:t>
            </a:r>
          </a:p>
          <a:p>
            <a:pPr marL="228600" indent="-228600" algn="l">
              <a:spcBef>
                <a:spcPts val="200"/>
              </a:spcBef>
              <a:buFont typeface="Arial"/>
              <a:buChar char="•"/>
            </a:pPr>
            <a:r>
              <a:rPr lang="en-US" sz="1300">
                <a:solidFill>
                  <a:srgbClr val="333333"/>
                </a:solidFill>
              </a:rPr>
              <a:t>What grades are struggling?</a:t>
            </a:r>
          </a:p>
          <a:p>
            <a:pPr marL="228600" indent="-228600" algn="l">
              <a:spcBef>
                <a:spcPts val="200"/>
              </a:spcBef>
              <a:buFont typeface="Arial"/>
              <a:buChar char="•"/>
            </a:pPr>
            <a:r>
              <a:rPr lang="en-US" sz="1300">
                <a:solidFill>
                  <a:srgbClr val="333333"/>
                </a:solidFill>
              </a:rPr>
              <a:t>How many students need intervention?</a:t>
            </a:r>
          </a:p>
          <a:p>
            <a:pPr marL="228600" indent="-228600" algn="l">
              <a:spcBef>
                <a:spcPts val="200"/>
              </a:spcBef>
              <a:buFont typeface="Arial"/>
              <a:buChar char="•"/>
            </a:pPr>
            <a:r>
              <a:rPr lang="en-US" sz="1300">
                <a:solidFill>
                  <a:srgbClr val="333333"/>
                </a:solidFill>
              </a:rPr>
              <a:t>What services are currently being provided?</a:t>
            </a:r>
          </a:p>
          <a:p>
            <a:pPr marL="228600" indent="-228600" algn="l">
              <a:spcBef>
                <a:spcPts val="200"/>
              </a:spcBef>
              <a:buFont typeface="Arial"/>
              <a:buChar char="•"/>
            </a:pPr>
            <a:r>
              <a:rPr lang="en-US" sz="1300">
                <a:solidFill>
                  <a:srgbClr val="333333"/>
                </a:solidFill>
              </a:rPr>
              <a:t>Can existing staff be retrained?</a:t>
            </a:r>
          </a:p>
          <a:p>
            <a:pPr marL="228600" indent="-228600" algn="l">
              <a:spcBef>
                <a:spcPts val="200"/>
              </a:spcBef>
              <a:buFont typeface="Arial"/>
              <a:buChar char="•"/>
            </a:pPr>
            <a:r>
              <a:rPr lang="en-US" sz="1300">
                <a:solidFill>
                  <a:srgbClr val="333333"/>
                </a:solidFill>
              </a:rPr>
              <a:t>Could tutoring meet the need?</a:t>
            </a:r>
          </a:p>
        </p:txBody>
      </p:sp>
      <p:sp>
        <p:nvSpPr>
          <p:cNvPr id="102" name="Right Header"/>
          <p:cNvSpPr/>
          <p:nvPr/>
        </p:nvSpPr>
        <p:spPr>
          <a:xfrm>
            <a:off x="6276000" y="2120000"/>
            <a:ext cx="5408000" cy="620000"/>
          </a:xfrm>
          <a:prstGeom prst="roundRect">
            <a:avLst>
              <a:gd name="adj" fmla="val 12000"/>
            </a:avLst>
          </a:prstGeom>
          <a:solidFill>
            <a:srgbClr val="D71E42"/>
          </a:solidFill>
          <a:ln>
            <a:noFill/>
          </a:ln>
        </p:spPr>
        <p:txBody>
          <a:bodyPr lIns="228600" rIns="228600" anchor="ctr"/>
          <a:lstStyle/>
          <a:p>
            <a:pPr algn="l"/>
            <a:r>
              <a:rPr lang="en-US" sz="1700" b="1" dirty="0">
                <a:solidFill>
                  <a:srgbClr val="FFFFFF"/>
                </a:solidFill>
              </a:rPr>
              <a:t>Position Driven Approach</a:t>
            </a:r>
          </a:p>
        </p:txBody>
      </p:sp>
      <p:sp>
        <p:nvSpPr>
          <p:cNvPr id="103" name="Right Body"/>
          <p:cNvSpPr/>
          <p:nvPr/>
        </p:nvSpPr>
        <p:spPr>
          <a:xfrm>
            <a:off x="6276000" y="2820000"/>
            <a:ext cx="5408000" cy="2020000"/>
          </a:xfrm>
          <a:prstGeom prst="roundRect">
            <a:avLst>
              <a:gd name="adj" fmla="val 4000"/>
            </a:avLst>
          </a:prstGeom>
          <a:solidFill>
            <a:srgbClr val="F2F5F7"/>
          </a:solidFill>
          <a:ln w="12700">
            <a:solidFill>
              <a:srgbClr val="D3DAE0"/>
            </a:solidFill>
          </a:ln>
        </p:spPr>
        <p:txBody>
          <a:bodyPr lIns="274320" tIns="274320" rIns="274320" bIns="228600" anchor="ctr"/>
          <a:lstStyle/>
          <a:p>
            <a:pPr algn="ctr">
              <a:spcAft>
                <a:spcPts val="800"/>
              </a:spcAft>
            </a:pPr>
            <a:r>
              <a:rPr lang="en-US" sz="1500" b="1">
                <a:solidFill>
                  <a:srgbClr val="123C60"/>
                </a:solidFill>
              </a:rPr>
              <a:t>Immediately hire a Reading Specialist</a:t>
            </a:r>
          </a:p>
          <a:p>
            <a:pPr algn="ctr"/>
            <a:r>
              <a:rPr lang="en-US" sz="5400" b="1">
                <a:solidFill>
                  <a:srgbClr val="D71E42"/>
                </a:solidFill>
              </a:rPr>
              <a:t>$75,000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BAC6D-C09D-014E-8C31-121B8EF828FF}"/>
              </a:ext>
            </a:extLst>
          </p:cNvPr>
          <p:cNvSpPr txBox="1"/>
          <p:nvPr/>
        </p:nvSpPr>
        <p:spPr>
          <a:xfrm>
            <a:off x="508000" y="5119745"/>
            <a:ext cx="100965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123C60"/>
                </a:solidFill>
              </a:rPr>
              <a:t>The district may still hire a reading specialist—but they make that decision because the program requires it, not because hiring someone was the first solution considered.</a:t>
            </a:r>
          </a:p>
        </p:txBody>
      </p:sp>
    </p:spTree>
    <p:extLst>
      <p:ext uri="{BB962C8B-B14F-4D97-AF65-F5344CB8AC3E}">
        <p14:creationId xmlns:p14="http://schemas.microsoft.com/office/powerpoint/2010/main" val="25859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0" grpId="0" animBg="1"/>
      <p:bldP spid="101" grpId="0" animBg="1"/>
      <p:bldP spid="102" grpId="0" animBg="1"/>
      <p:bldP spid="103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C90E9-06C7-EAC3-6CF7-6E5276D59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III. Position vs. Program</a:t>
            </a:r>
          </a:p>
        </p:txBody>
      </p:sp>
      <p:sp>
        <p:nvSpPr>
          <p:cNvPr id="4" name="Takeaway Card 1"/>
          <p:cNvSpPr/>
          <p:nvPr/>
        </p:nvSpPr>
        <p:spPr>
          <a:xfrm>
            <a:off x="1100000" y="1520000"/>
            <a:ext cx="10000000" cy="820000"/>
          </a:xfrm>
          <a:prstGeom prst="roundRect">
            <a:avLst>
              <a:gd name="adj" fmla="val 12000"/>
            </a:avLst>
          </a:prstGeom>
          <a:solidFill>
            <a:srgbClr val="158158"/>
          </a:solidFill>
        </p:spPr>
        <p:txBody>
          <a:bodyPr wrap="square" lIns="228600" tIns="45720" rIns="228600" bIns="45720" anchor="ctr">
            <a:norm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Positions exist to support programs.</a:t>
            </a:r>
          </a:p>
        </p:txBody>
      </p:sp>
      <p:sp>
        <p:nvSpPr>
          <p:cNvPr id="5" name="Takeaway Card 2"/>
          <p:cNvSpPr/>
          <p:nvPr/>
        </p:nvSpPr>
        <p:spPr>
          <a:xfrm>
            <a:off x="1100000" y="2620000"/>
            <a:ext cx="10000000" cy="12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228600" tIns="45720" rIns="228600" bIns="45720" anchor="ctr">
            <a:normAutofit/>
          </a:bodyPr>
          <a:lstStyle/>
          <a:p>
            <a:pPr algn="ctr"/>
            <a:r>
              <a:rPr lang="en-US" sz="1800">
                <a:solidFill>
                  <a:srgbClr val="1A1A1A"/>
                </a:solidFill>
              </a:rPr>
              <a:t>When districts start protecting positions instead of evaluating programs, staffing costs can grow faster than revenue.</a:t>
            </a:r>
          </a:p>
        </p:txBody>
      </p:sp>
      <p:sp>
        <p:nvSpPr>
          <p:cNvPr id="6" name="Pull Quote Accent Bar"/>
          <p:cNvSpPr/>
          <p:nvPr/>
        </p:nvSpPr>
        <p:spPr>
          <a:xfrm>
            <a:off x="1100000" y="4260000"/>
            <a:ext cx="120000" cy="1320000"/>
          </a:xfrm>
          <a:prstGeom prst="rect">
            <a:avLst/>
          </a:prstGeom>
          <a:solidFill>
            <a:srgbClr val="50B43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ull Quote"/>
          <p:cNvSpPr txBox="1"/>
          <p:nvPr/>
        </p:nvSpPr>
        <p:spPr>
          <a:xfrm>
            <a:off x="1400000" y="4260000"/>
            <a:ext cx="9700000" cy="1320000"/>
          </a:xfrm>
          <a:prstGeom prst="rect">
            <a:avLst/>
          </a:prstGeom>
          <a:noFill/>
        </p:spPr>
        <p:txBody>
          <a:bodyPr wrap="square" lIns="137160" tIns="45720" rIns="45720" bIns="45720" anchor="ctr">
            <a:normAutofit/>
          </a:bodyPr>
          <a:lstStyle/>
          <a:p>
            <a:r>
              <a:rPr lang="en-US" sz="2800" b="1" i="1">
                <a:solidFill>
                  <a:srgbClr val="158158"/>
                </a:solidFill>
              </a:rPr>
              <a:t>“Never create a program simply to justify a position.”</a:t>
            </a:r>
          </a:p>
        </p:txBody>
      </p:sp>
    </p:spTree>
    <p:extLst>
      <p:ext uri="{BB962C8B-B14F-4D97-AF65-F5344CB8AC3E}">
        <p14:creationId xmlns:p14="http://schemas.microsoft.com/office/powerpoint/2010/main" val="1524819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DD2E6-9C01-9D3F-A67E-4929DE0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10" name="Definition Callout"/>
          <p:cNvSpPr/>
          <p:nvPr/>
        </p:nvSpPr>
        <p:spPr>
          <a:xfrm>
            <a:off x="640080" y="1600000"/>
            <a:ext cx="10911840" cy="860000"/>
          </a:xfrm>
          <a:prstGeom prst="roundRect">
            <a:avLst>
              <a:gd name="adj" fmla="val 8000"/>
            </a:avLst>
          </a:prstGeom>
          <a:solidFill>
            <a:srgbClr val="EEF3F7"/>
          </a:solidFill>
          <a:ln>
            <a:noFill/>
          </a:ln>
        </p:spPr>
        <p:txBody>
          <a:bodyPr wrap="square" lIns="320000" tIns="91440" rIns="274638" bIns="9144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23C60"/>
                </a:solidFill>
              </a:rPr>
              <a:t>Staffing creep</a:t>
            </a:r>
            <a:r>
              <a:rPr lang="en-US" sz="1800" dirty="0">
                <a:solidFill>
                  <a:srgbClr val="3A3A3A"/>
                </a:solidFill>
              </a:rPr>
              <a:t> — districts keep adding positions even as enrollment stays flat or declines.</a:t>
            </a:r>
          </a:p>
        </p:txBody>
      </p:sp>
      <p:sp>
        <p:nvSpPr>
          <p:cNvPr id="11" name="Definition Accent"/>
          <p:cNvSpPr/>
          <p:nvPr/>
        </p:nvSpPr>
        <p:spPr>
          <a:xfrm>
            <a:off x="640080" y="1600000"/>
            <a:ext cx="150000" cy="86000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123C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How Label"/>
          <p:cNvSpPr/>
          <p:nvPr/>
        </p:nvSpPr>
        <p:spPr>
          <a:xfrm>
            <a:off x="640080" y="2600000"/>
            <a:ext cx="10911840" cy="300000"/>
          </a:xfrm>
          <a:prstGeom prst="rect">
            <a:avLst/>
          </a:prstGeom>
          <a:noFill/>
        </p:spPr>
        <p:txBody>
          <a:bodyPr wrap="square" lIns="0" tIns="0" bIns="0" anchor="ctr"/>
          <a:lstStyle/>
          <a:p>
            <a:pPr marL="0" indent="0">
              <a:buNone/>
            </a:pPr>
            <a:r>
              <a:rPr lang="en-US" sz="1500" b="1" spc="200" dirty="0">
                <a:solidFill>
                  <a:srgbClr val="1C745E"/>
                </a:solidFill>
              </a:rPr>
              <a:t>TWO WAYS IT HAPPENS</a:t>
            </a:r>
          </a:p>
        </p:txBody>
      </p:sp>
      <p:sp>
        <p:nvSpPr>
          <p:cNvPr id="13" name="Card A"/>
          <p:cNvSpPr/>
          <p:nvPr/>
        </p:nvSpPr>
        <p:spPr>
          <a:xfrm>
            <a:off x="640080" y="2960000"/>
            <a:ext cx="5295920" cy="1060000"/>
          </a:xfrm>
          <a:prstGeom prst="roundRect">
            <a:avLst>
              <a:gd name="adj" fmla="val 7000"/>
            </a:avLst>
          </a:prstGeom>
          <a:solidFill>
            <a:srgbClr val="F3F6F9"/>
          </a:solidFill>
          <a:ln w="12700">
            <a:solidFill>
              <a:srgbClr val="D6E0E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Badge A"/>
          <p:cNvSpPr/>
          <p:nvPr/>
        </p:nvSpPr>
        <p:spPr>
          <a:xfrm>
            <a:off x="840080" y="3210000"/>
            <a:ext cx="560000" cy="560000"/>
          </a:xfrm>
          <a:prstGeom prst="ellipse">
            <a:avLst/>
          </a:prstGeom>
          <a:solidFill>
            <a:srgbClr val="123C60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" name="Card A Text"/>
          <p:cNvSpPr/>
          <p:nvPr/>
        </p:nvSpPr>
        <p:spPr>
          <a:xfrm>
            <a:off x="1600080" y="2960000"/>
            <a:ext cx="4135920" cy="1060000"/>
          </a:xfrm>
          <a:prstGeom prst="rect">
            <a:avLst/>
          </a:prstGeom>
          <a:noFill/>
        </p:spPr>
        <p:txBody>
          <a:bodyPr wrap="square" lIns="0" tIns="0" rIns="182880" bIns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</a:rPr>
              <a:t>Enrollment stays flat, but positions keep being added.</a:t>
            </a:r>
          </a:p>
        </p:txBody>
      </p:sp>
      <p:sp>
        <p:nvSpPr>
          <p:cNvPr id="16" name="Card B"/>
          <p:cNvSpPr/>
          <p:nvPr/>
        </p:nvSpPr>
        <p:spPr>
          <a:xfrm>
            <a:off x="6256000" y="2960000"/>
            <a:ext cx="5295920" cy="1060000"/>
          </a:xfrm>
          <a:prstGeom prst="roundRect">
            <a:avLst>
              <a:gd name="adj" fmla="val 7000"/>
            </a:avLst>
          </a:prstGeom>
          <a:solidFill>
            <a:srgbClr val="F3F6F9"/>
          </a:solidFill>
          <a:ln w="12700">
            <a:solidFill>
              <a:srgbClr val="D6E0E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adge B"/>
          <p:cNvSpPr/>
          <p:nvPr/>
        </p:nvSpPr>
        <p:spPr>
          <a:xfrm>
            <a:off x="6456000" y="3210000"/>
            <a:ext cx="560000" cy="560000"/>
          </a:xfrm>
          <a:prstGeom prst="ellipse">
            <a:avLst/>
          </a:prstGeom>
          <a:solidFill>
            <a:srgbClr val="1C745E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8" name="Card B Text"/>
          <p:cNvSpPr/>
          <p:nvPr/>
        </p:nvSpPr>
        <p:spPr>
          <a:xfrm>
            <a:off x="7216000" y="2960000"/>
            <a:ext cx="4135920" cy="1060000"/>
          </a:xfrm>
          <a:prstGeom prst="rect">
            <a:avLst/>
          </a:prstGeom>
          <a:noFill/>
        </p:spPr>
        <p:txBody>
          <a:bodyPr wrap="square" lIns="0" tIns="0" rIns="182880" bIns="0" anchor="ctr"/>
          <a:lstStyle/>
          <a:p>
            <a:pPr marL="0" indent="0">
              <a:buNone/>
            </a:pPr>
            <a:r>
              <a:rPr lang="en-US" sz="1600">
                <a:solidFill>
                  <a:srgbClr val="2B2B2B"/>
                </a:solidFill>
              </a:rPr>
              <a:t>Enrollment declines, while staffing holds steady or grows.</a:t>
            </a:r>
          </a:p>
        </p:txBody>
      </p:sp>
      <p:sp>
        <p:nvSpPr>
          <p:cNvPr id="19" name="Result Band"/>
          <p:cNvSpPr/>
          <p:nvPr/>
        </p:nvSpPr>
        <p:spPr>
          <a:xfrm>
            <a:off x="640080" y="4260000"/>
            <a:ext cx="10911840" cy="960000"/>
          </a:xfrm>
          <a:prstGeom prst="roundRect">
            <a:avLst>
              <a:gd name="adj" fmla="val 8000"/>
            </a:avLst>
          </a:prstGeom>
          <a:solidFill>
            <a:srgbClr val="123C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Result Heading"/>
          <p:cNvSpPr/>
          <p:nvPr/>
        </p:nvSpPr>
        <p:spPr>
          <a:xfrm>
            <a:off x="900080" y="4260000"/>
            <a:ext cx="2300000" cy="960000"/>
          </a:xfrm>
          <a:prstGeom prst="rect">
            <a:avLst/>
          </a:prstGeom>
          <a:noFill/>
        </p:spPr>
        <p:txBody>
          <a:bodyPr wrap="square" lIns="0" tIns="0" bIns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FFFFFF"/>
                </a:solidFill>
              </a:rPr>
              <a:t>The result</a:t>
            </a:r>
          </a:p>
        </p:txBody>
      </p:sp>
      <p:sp>
        <p:nvSpPr>
          <p:cNvPr id="21" name="Result Divider"/>
          <p:cNvSpPr/>
          <p:nvPr/>
        </p:nvSpPr>
        <p:spPr>
          <a:xfrm>
            <a:off x="3360000" y="4460000"/>
            <a:ext cx="0" cy="560000"/>
          </a:xfrm>
          <a:prstGeom prst="line">
            <a:avLst/>
          </a:prstGeom>
          <a:ln w="12700">
            <a:solidFill>
              <a:srgbClr val="4E70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Result Text"/>
          <p:cNvSpPr/>
          <p:nvPr/>
        </p:nvSpPr>
        <p:spPr>
          <a:xfrm>
            <a:off x="3660000" y="4260000"/>
            <a:ext cx="7631920" cy="960000"/>
          </a:xfrm>
          <a:prstGeom prst="rect">
            <a:avLst/>
          </a:prstGeom>
          <a:noFill/>
        </p:spPr>
        <p:txBody>
          <a:bodyPr wrap="square" lIns="0" tIns="0" rIns="182880" bIns="0" anchor="ctr"/>
          <a:lstStyle/>
          <a:p>
            <a:pPr marL="274320" indent="-274320">
              <a:spcAft>
                <a:spcPts val="600"/>
              </a:spcAft>
              <a:buFont typeface="Arial"/>
              <a:buChar char="▸"/>
            </a:pPr>
            <a:r>
              <a:rPr lang="en-US" sz="1600" dirty="0">
                <a:solidFill>
                  <a:srgbClr val="FFFFFF"/>
                </a:solidFill>
              </a:rPr>
              <a:t>Student-to-staff ratios shrink while financial pressure rises.</a:t>
            </a:r>
          </a:p>
          <a:p>
            <a:pPr marL="274320" indent="-274320">
              <a:buFont typeface="Arial"/>
              <a:buChar char="▸"/>
            </a:pPr>
            <a:r>
              <a:rPr lang="en-US" sz="1600" dirty="0">
                <a:solidFill>
                  <a:srgbClr val="FFFFFF"/>
                </a:solidFill>
              </a:rPr>
              <a:t>Expenses begin to exceed revenue.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46916F6-5008-6544-B3F0-92C5D21BB99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IV. Avoiding Unsustainable Staffing Growth</a:t>
            </a:r>
          </a:p>
        </p:txBody>
      </p:sp>
    </p:spTree>
    <p:extLst>
      <p:ext uri="{BB962C8B-B14F-4D97-AF65-F5344CB8AC3E}">
        <p14:creationId xmlns:p14="http://schemas.microsoft.com/office/powerpoint/2010/main" val="3383239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0EE5D-BA68-7F8C-DD71-FC352D430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IV. Avoiding Unsustainable Staffing Growth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B7BF2-1E62-EC15-8D38-124F3C3DF4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Staffing decisions should reflect enrollment trends. </a:t>
            </a:r>
          </a:p>
          <a:p>
            <a:r>
              <a:rPr lang="en-US" dirty="0"/>
              <a:t>What are some indicators that a district needs to “right-size”?</a:t>
            </a: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4DAC99-1F7A-82B2-F0DF-18718F02E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664508"/>
              </p:ext>
            </p:extLst>
          </p:nvPr>
        </p:nvGraphicFramePr>
        <p:xfrm>
          <a:off x="2031998" y="2192866"/>
          <a:ext cx="8128000" cy="3312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62604678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784024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Warning Signs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Questions Leaders Should 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890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Declining ADM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Growing Salary Expenditures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Increasing dependence on Building Fund Transfers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Positions that originally had a temporary SOF, but are now permanent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What positions can be eliminated through attrition?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Are staffing ratios aligned with enrollment?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What do master schedules look like and who monitors these for efficiency?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Do we have programs operating below capacity?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678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30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688C-E6A0-8D69-AA18-1E67932AC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Scenario</a:t>
            </a:r>
          </a:p>
        </p:txBody>
      </p:sp>
      <p:sp>
        <p:nvSpPr>
          <p:cNvPr id="10" name="Enrollment Stat Card"/>
          <p:cNvSpPr/>
          <p:nvPr/>
        </p:nvSpPr>
        <p:spPr>
          <a:xfrm>
            <a:off x="685800" y="1160000"/>
            <a:ext cx="3900000" cy="3550000"/>
          </a:xfrm>
          <a:prstGeom prst="roundRect">
            <a:avLst>
              <a:gd name="adj" fmla="val 6000"/>
            </a:avLst>
          </a:prstGeom>
          <a:solidFill>
            <a:schemeClr val="dk2"/>
          </a:solidFill>
          <a:ln>
            <a:noFill/>
          </a:ln>
        </p:spPr>
        <p:txBody>
          <a:bodyPr lIns="274320" tIns="182880" rIns="274320" bIns="182880" rtlCol="0" anchor="ctr"/>
          <a:lstStyle/>
          <a:p>
            <a:pPr algn="ctr"/>
            <a:r>
              <a:rPr lang="en-US" sz="1400" b="1" spc="150">
                <a:solidFill>
                  <a:schemeClr val="accent1"/>
                </a:solidFill>
              </a:rPr>
              <a:t>ENROLLMENT DECLINES</a:t>
            </a:r>
          </a:p>
          <a:p>
            <a:pPr algn="ctr">
              <a:spcBef>
                <a:spcPts val="800"/>
              </a:spcBef>
            </a:pPr>
            <a:r>
              <a:rPr lang="en-US" sz="4000" b="1">
                <a:solidFill>
                  <a:schemeClr val="bg1"/>
                </a:solidFill>
              </a:rPr>
              <a:t>900 → 750</a:t>
            </a:r>
          </a:p>
          <a:p>
            <a:pPr algn="ctr"/>
            <a:r>
              <a:rPr lang="en-US" sz="1600">
                <a:solidFill>
                  <a:schemeClr val="bg1"/>
                </a:solidFill>
              </a:rPr>
              <a:t>students enrolled</a:t>
            </a:r>
          </a:p>
          <a:p>
            <a:pPr algn="ctr">
              <a:spcBef>
                <a:spcPts val="900"/>
              </a:spcBef>
            </a:pPr>
            <a:r>
              <a:rPr lang="en-US" sz="1900" b="1">
                <a:solidFill>
                  <a:schemeClr val="accent4"/>
                </a:solidFill>
              </a:rPr>
              <a:t>-150 students  ·  -17%</a:t>
            </a:r>
          </a:p>
        </p:txBody>
      </p:sp>
      <p:sp>
        <p:nvSpPr>
          <p:cNvPr id="11" name="Chain 1"/>
          <p:cNvSpPr/>
          <p:nvPr/>
        </p:nvSpPr>
        <p:spPr>
          <a:xfrm>
            <a:off x="4985800" y="1160000"/>
            <a:ext cx="6520400" cy="760000"/>
          </a:xfrm>
          <a:prstGeom prst="roundRect">
            <a:avLst>
              <a:gd name="adj" fmla="val 12000"/>
            </a:avLst>
          </a:prstGeom>
          <a:solidFill>
            <a:schemeClr val="dk2"/>
          </a:solidFill>
          <a:ln>
            <a:noFill/>
          </a:ln>
        </p:spPr>
        <p:txBody>
          <a:bodyPr lIns="320040" rIns="182880" rtlCol="0" anchor="ctr"/>
          <a:lstStyle/>
          <a:p>
            <a:pPr algn="l"/>
            <a:r>
              <a:rPr lang="en-US" sz="2400" b="1">
                <a:solidFill>
                  <a:schemeClr val="accent1"/>
                </a:solidFill>
              </a:rPr>
              <a:t>1     </a:t>
            </a:r>
            <a:r>
              <a:rPr lang="en-US" sz="1800">
                <a:solidFill>
                  <a:schemeClr val="bg1"/>
                </a:solidFill>
              </a:rPr>
              <a:t>Staffing remains unchanged</a:t>
            </a:r>
          </a:p>
        </p:txBody>
      </p:sp>
      <p:sp>
        <p:nvSpPr>
          <p:cNvPr id="12" name="Chain 2"/>
          <p:cNvSpPr/>
          <p:nvPr/>
        </p:nvSpPr>
        <p:spPr>
          <a:xfrm>
            <a:off x="4985800" y="2090000"/>
            <a:ext cx="6520400" cy="760000"/>
          </a:xfrm>
          <a:prstGeom prst="roundRect">
            <a:avLst>
              <a:gd name="adj" fmla="val 12000"/>
            </a:avLst>
          </a:prstGeom>
          <a:solidFill>
            <a:schemeClr val="dk2"/>
          </a:solidFill>
          <a:ln>
            <a:noFill/>
          </a:ln>
        </p:spPr>
        <p:txBody>
          <a:bodyPr lIns="320040" rIns="182880" rtlCol="0" anchor="ctr"/>
          <a:lstStyle/>
          <a:p>
            <a:pPr algn="l"/>
            <a:r>
              <a:rPr lang="en-US" sz="2400" b="1">
                <a:solidFill>
                  <a:schemeClr val="accent1"/>
                </a:solidFill>
              </a:rPr>
              <a:t>2     </a:t>
            </a:r>
            <a:r>
              <a:rPr lang="en-US" sz="1800">
                <a:solidFill>
                  <a:schemeClr val="bg1"/>
                </a:solidFill>
              </a:rPr>
              <a:t>Revenue declines while expenses stay fixed</a:t>
            </a:r>
          </a:p>
        </p:txBody>
      </p:sp>
      <p:sp>
        <p:nvSpPr>
          <p:cNvPr id="13" name="Chain 3"/>
          <p:cNvSpPr/>
          <p:nvPr/>
        </p:nvSpPr>
        <p:spPr>
          <a:xfrm>
            <a:off x="4985800" y="3020000"/>
            <a:ext cx="6520400" cy="760000"/>
          </a:xfrm>
          <a:prstGeom prst="roundRect">
            <a:avLst>
              <a:gd name="adj" fmla="val 12000"/>
            </a:avLst>
          </a:prstGeom>
          <a:solidFill>
            <a:schemeClr val="dk2"/>
          </a:solidFill>
          <a:ln>
            <a:noFill/>
          </a:ln>
        </p:spPr>
        <p:txBody>
          <a:bodyPr lIns="320040" rIns="182880" rtlCol="0" anchor="ctr"/>
          <a:lstStyle/>
          <a:p>
            <a:pPr algn="l"/>
            <a:r>
              <a:rPr lang="en-US" sz="2400" b="1">
                <a:solidFill>
                  <a:schemeClr val="accent1"/>
                </a:solidFill>
              </a:rPr>
              <a:t>3     </a:t>
            </a:r>
            <a:r>
              <a:rPr lang="en-US" sz="1800">
                <a:solidFill>
                  <a:schemeClr val="bg1"/>
                </a:solidFill>
              </a:rPr>
              <a:t>Budget falls out of balance</a:t>
            </a:r>
          </a:p>
        </p:txBody>
      </p:sp>
      <p:sp>
        <p:nvSpPr>
          <p:cNvPr id="14" name="Chain 4 Outcome"/>
          <p:cNvSpPr/>
          <p:nvPr/>
        </p:nvSpPr>
        <p:spPr>
          <a:xfrm>
            <a:off x="4985800" y="3950000"/>
            <a:ext cx="6520400" cy="760000"/>
          </a:xfrm>
          <a:prstGeom prst="roundRect">
            <a:avLst>
              <a:gd name="adj" fmla="val 12000"/>
            </a:avLst>
          </a:prstGeom>
          <a:solidFill>
            <a:schemeClr val="accent6"/>
          </a:solidFill>
          <a:ln>
            <a:noFill/>
          </a:ln>
        </p:spPr>
        <p:txBody>
          <a:bodyPr lIns="320040" rIns="182880" rtlCol="0" anchor="ctr"/>
          <a:lstStyle/>
          <a:p>
            <a:pPr algn="l"/>
            <a:r>
              <a:rPr lang="en-US" sz="2400" b="1">
                <a:solidFill>
                  <a:schemeClr val="bg1"/>
                </a:solidFill>
              </a:rPr>
              <a:t>4     </a:t>
            </a:r>
            <a:r>
              <a:rPr lang="en-US" sz="1800" b="1">
                <a:solidFill>
                  <a:schemeClr val="bg1"/>
                </a:solidFill>
              </a:rPr>
              <a:t>Structural deficits begin</a:t>
            </a:r>
          </a:p>
        </p:txBody>
      </p:sp>
      <p:sp>
        <p:nvSpPr>
          <p:cNvPr id="15" name="Takeaway Banner"/>
          <p:cNvSpPr/>
          <p:nvPr/>
        </p:nvSpPr>
        <p:spPr>
          <a:xfrm>
            <a:off x="685800" y="4990000"/>
            <a:ext cx="10820400" cy="770000"/>
          </a:xfrm>
          <a:prstGeom prst="roundRect">
            <a:avLst>
              <a:gd name="adj" fmla="val 14000"/>
            </a:avLst>
          </a:prstGeom>
          <a:solidFill>
            <a:schemeClr val="lt2"/>
          </a:solidFill>
          <a:ln>
            <a:noFill/>
          </a:ln>
        </p:spPr>
        <p:txBody>
          <a:bodyPr lIns="274320" rIns="274320" rtlCol="0" anchor="ctr"/>
          <a:lstStyle/>
          <a:p>
            <a:pPr algn="ctr"/>
            <a:r>
              <a:rPr lang="en-US" sz="1500" b="1" spc="150" dirty="0">
                <a:solidFill>
                  <a:schemeClr val="accent4"/>
                </a:solidFill>
              </a:rPr>
              <a:t>KEY TAKEAWAY:   </a:t>
            </a:r>
            <a:r>
              <a:rPr lang="en-US" sz="2200" b="1" dirty="0">
                <a:solidFill>
                  <a:schemeClr val="bg1"/>
                </a:solidFill>
              </a:rPr>
              <a:t>Staffing should follow students.</a:t>
            </a:r>
          </a:p>
        </p:txBody>
      </p:sp>
    </p:spTree>
    <p:extLst>
      <p:ext uri="{BB962C8B-B14F-4D97-AF65-F5344CB8AC3E}">
        <p14:creationId xmlns:p14="http://schemas.microsoft.com/office/powerpoint/2010/main" val="39739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1C674-2856-D3D3-1697-6F82EC697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82D6970-8BC1-0CDD-1319-C7A803761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DB3FE21-BBD1-2F94-3D69-E5F989449CB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V. State Restricted Funds: How Do They Apply to Salaries? </a:t>
            </a:r>
          </a:p>
        </p:txBody>
      </p:sp>
      <p:sp>
        <p:nvSpPr>
          <p:cNvPr id="20" name="Intro Line"/>
          <p:cNvSpPr txBox="1"/>
          <p:nvPr/>
        </p:nvSpPr>
        <p:spPr>
          <a:xfrm>
            <a:off x="380000" y="1560000"/>
            <a:ext cx="6080000" cy="68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1600" dirty="0">
                <a:solidFill>
                  <a:srgbClr val="123C60"/>
                </a:solidFill>
              </a:rPr>
              <a:t>Some restricted funds may support salaries when the employee is directly connected to the allowable purpose.</a:t>
            </a:r>
          </a:p>
        </p:txBody>
      </p:sp>
      <p:sp>
        <p:nvSpPr>
          <p:cNvPr id="21" name="Card ESA"/>
          <p:cNvSpPr/>
          <p:nvPr/>
        </p:nvSpPr>
        <p:spPr>
          <a:xfrm>
            <a:off x="380000" y="2360000"/>
            <a:ext cx="6080000" cy="900000"/>
          </a:xfrm>
          <a:prstGeom prst="roundRect">
            <a:avLst>
              <a:gd name="adj" fmla="val 7000"/>
            </a:avLst>
          </a:prstGeom>
          <a:solidFill>
            <a:srgbClr val="EAF3EE"/>
          </a:solidFill>
          <a:ln w="19050">
            <a:solidFill>
              <a:srgbClr val="156F4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Dot ESA"/>
          <p:cNvSpPr/>
          <p:nvPr/>
        </p:nvSpPr>
        <p:spPr>
          <a:xfrm>
            <a:off x="560000" y="2570000"/>
            <a:ext cx="200000" cy="480000"/>
          </a:xfrm>
          <a:prstGeom prst="roundRect">
            <a:avLst>
              <a:gd name="adj" fmla="val 50000"/>
            </a:avLst>
          </a:prstGeom>
          <a:solidFill>
            <a:srgbClr val="156F4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ESA"/>
          <p:cNvSpPr txBox="1"/>
          <p:nvPr/>
        </p:nvSpPr>
        <p:spPr>
          <a:xfrm>
            <a:off x="920000" y="2360000"/>
            <a:ext cx="5360000" cy="90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700" b="1" dirty="0">
                <a:solidFill>
                  <a:srgbClr val="123C60"/>
                </a:solidFill>
              </a:rPr>
              <a:t>ESA</a:t>
            </a:r>
          </a:p>
          <a:p>
            <a:pPr algn="l"/>
            <a:r>
              <a:rPr lang="en-US" sz="1300" dirty="0">
                <a:solidFill>
                  <a:srgbClr val="555555"/>
                </a:solidFill>
              </a:rPr>
              <a:t>May support personnel directly delivering services to qualifying students.</a:t>
            </a:r>
          </a:p>
        </p:txBody>
      </p:sp>
      <p:sp>
        <p:nvSpPr>
          <p:cNvPr id="31" name="Card ALE"/>
          <p:cNvSpPr/>
          <p:nvPr/>
        </p:nvSpPr>
        <p:spPr>
          <a:xfrm>
            <a:off x="380000" y="3380000"/>
            <a:ext cx="6080000" cy="900000"/>
          </a:xfrm>
          <a:prstGeom prst="roundRect">
            <a:avLst>
              <a:gd name="adj" fmla="val 7000"/>
            </a:avLst>
          </a:prstGeom>
          <a:solidFill>
            <a:srgbClr val="E9EEF3"/>
          </a:solidFill>
          <a:ln w="19050">
            <a:solidFill>
              <a:srgbClr val="123C6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2" name="Dot ALE"/>
          <p:cNvSpPr/>
          <p:nvPr/>
        </p:nvSpPr>
        <p:spPr>
          <a:xfrm>
            <a:off x="560000" y="3590000"/>
            <a:ext cx="200000" cy="480000"/>
          </a:xfrm>
          <a:prstGeom prst="roundRect">
            <a:avLst>
              <a:gd name="adj" fmla="val 50000"/>
            </a:avLst>
          </a:prstGeom>
          <a:solidFill>
            <a:srgbClr val="123C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ALE"/>
          <p:cNvSpPr txBox="1"/>
          <p:nvPr/>
        </p:nvSpPr>
        <p:spPr>
          <a:xfrm>
            <a:off x="920000" y="3380000"/>
            <a:ext cx="5360000" cy="90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700" b="1">
                <a:solidFill>
                  <a:srgbClr val="123C60"/>
                </a:solidFill>
              </a:rPr>
              <a:t>Alternative Learning Environment</a:t>
            </a:r>
          </a:p>
          <a:p>
            <a:pPr algn="l"/>
            <a:r>
              <a:rPr lang="en-US" sz="1300">
                <a:solidFill>
                  <a:srgbClr val="555555"/>
                </a:solidFill>
              </a:rPr>
              <a:t>Personnel supporting ALE programs.</a:t>
            </a:r>
          </a:p>
        </p:txBody>
      </p:sp>
      <p:sp>
        <p:nvSpPr>
          <p:cNvPr id="41" name="Card EL"/>
          <p:cNvSpPr/>
          <p:nvPr/>
        </p:nvSpPr>
        <p:spPr>
          <a:xfrm>
            <a:off x="380000" y="4400000"/>
            <a:ext cx="6080000" cy="900000"/>
          </a:xfrm>
          <a:prstGeom prst="roundRect">
            <a:avLst>
              <a:gd name="adj" fmla="val 7000"/>
            </a:avLst>
          </a:prstGeom>
          <a:solidFill>
            <a:srgbClr val="E5F1F8"/>
          </a:solidFill>
          <a:ln w="19050">
            <a:solidFill>
              <a:srgbClr val="0083C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2" name="Dot EL"/>
          <p:cNvSpPr/>
          <p:nvPr/>
        </p:nvSpPr>
        <p:spPr>
          <a:xfrm>
            <a:off x="560000" y="4610000"/>
            <a:ext cx="200000" cy="480000"/>
          </a:xfrm>
          <a:prstGeom prst="roundRect">
            <a:avLst>
              <a:gd name="adj" fmla="val 50000"/>
            </a:avLst>
          </a:prstGeom>
          <a:solidFill>
            <a:srgbClr val="0083C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EL"/>
          <p:cNvSpPr txBox="1"/>
          <p:nvPr/>
        </p:nvSpPr>
        <p:spPr>
          <a:xfrm>
            <a:off x="920000" y="4400000"/>
            <a:ext cx="5360000" cy="90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700" b="1" dirty="0">
                <a:solidFill>
                  <a:srgbClr val="123C60"/>
                </a:solidFill>
              </a:rPr>
              <a:t>English Learner Funding</a:t>
            </a:r>
          </a:p>
          <a:p>
            <a:pPr algn="l"/>
            <a:r>
              <a:rPr lang="en-US" sz="1300" dirty="0">
                <a:solidFill>
                  <a:srgbClr val="555555"/>
                </a:solidFill>
              </a:rPr>
              <a:t>Personnel serving English Learners.</a:t>
            </a:r>
          </a:p>
        </p:txBody>
      </p:sp>
      <p:sp>
        <p:nvSpPr>
          <p:cNvPr id="51" name="Card CTE"/>
          <p:cNvSpPr/>
          <p:nvPr/>
        </p:nvSpPr>
        <p:spPr>
          <a:xfrm>
            <a:off x="380000" y="5420000"/>
            <a:ext cx="6080000" cy="900000"/>
          </a:xfrm>
          <a:prstGeom prst="roundRect">
            <a:avLst>
              <a:gd name="adj" fmla="val 7000"/>
            </a:avLst>
          </a:prstGeom>
          <a:solidFill>
            <a:srgbClr val="FAF2E3"/>
          </a:solidFill>
          <a:ln w="19050">
            <a:solidFill>
              <a:srgbClr val="D79A2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2" name="Dot CTE"/>
          <p:cNvSpPr/>
          <p:nvPr/>
        </p:nvSpPr>
        <p:spPr>
          <a:xfrm>
            <a:off x="560000" y="5630000"/>
            <a:ext cx="200000" cy="480000"/>
          </a:xfrm>
          <a:prstGeom prst="roundRect">
            <a:avLst>
              <a:gd name="adj" fmla="val 50000"/>
            </a:avLst>
          </a:prstGeom>
          <a:solidFill>
            <a:srgbClr val="D79A2B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CTE"/>
          <p:cNvSpPr txBox="1"/>
          <p:nvPr/>
        </p:nvSpPr>
        <p:spPr>
          <a:xfrm>
            <a:off x="920000" y="5420000"/>
            <a:ext cx="5360000" cy="90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700" b="1">
                <a:solidFill>
                  <a:srgbClr val="123C60"/>
                </a:solidFill>
              </a:rPr>
              <a:t>Career and Technical Education</a:t>
            </a:r>
          </a:p>
          <a:p>
            <a:pPr algn="l"/>
            <a:r>
              <a:rPr lang="en-US" sz="1300">
                <a:solidFill>
                  <a:srgbClr val="555555"/>
                </a:solidFill>
              </a:rPr>
              <a:t>Certain approved CTE positions.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C2F7F4-0E98-A368-A8CB-0FDC4F76D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083" y="1554399"/>
            <a:ext cx="3875732" cy="483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3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 animBg="1"/>
      <p:bldP spid="23" grpId="0"/>
      <p:bldP spid="31" grpId="0" animBg="1"/>
      <p:bldP spid="32" grpId="0" animBg="1"/>
      <p:bldP spid="33" grpId="0"/>
      <p:bldP spid="41" grpId="0" animBg="1"/>
      <p:bldP spid="42" grpId="0" animBg="1"/>
      <p:bldP spid="43" grpId="0"/>
      <p:bldP spid="51" grpId="0" animBg="1"/>
      <p:bldP spid="52" grpId="0" animBg="1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06665-9524-9AE3-1DB3-BDC33BC2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V. State Restricted Funds: How Do They Apply to Salaries? </a:t>
            </a:r>
          </a:p>
        </p:txBody>
      </p:sp>
      <p:sp>
        <p:nvSpPr>
          <p:cNvPr id="10" name="Lead Callout"/>
          <p:cNvSpPr/>
          <p:nvPr/>
        </p:nvSpPr>
        <p:spPr>
          <a:xfrm>
            <a:off x="640080" y="1200000"/>
            <a:ext cx="1091184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 wrap="square" lIns="320000" tIns="91440" rIns="320000" bIns="91440"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rgbClr val="2B2B2B"/>
                </a:solidFill>
              </a:rPr>
              <a:t>Just because a restricted fund </a:t>
            </a:r>
            <a:r>
              <a:rPr lang="en-US" sz="2000" b="1">
                <a:solidFill>
                  <a:srgbClr val="123C60"/>
                </a:solidFill>
              </a:rPr>
              <a:t>can</a:t>
            </a:r>
            <a:r>
              <a:rPr lang="en-US" sz="2000">
                <a:solidFill>
                  <a:srgbClr val="2B2B2B"/>
                </a:solidFill>
              </a:rPr>
              <a:t> pay a salary does not mean it </a:t>
            </a:r>
            <a:r>
              <a:rPr lang="en-US" sz="2000" b="1">
                <a:solidFill>
                  <a:srgbClr val="123C60"/>
                </a:solidFill>
              </a:rPr>
              <a:t>should</a:t>
            </a:r>
            <a:r>
              <a:rPr lang="en-US" sz="2000">
                <a:solidFill>
                  <a:srgbClr val="2B2B2B"/>
                </a:solidFill>
              </a:rPr>
              <a:t> permanently fund that position.</a:t>
            </a:r>
          </a:p>
        </p:txBody>
      </p:sp>
      <p:sp>
        <p:nvSpPr>
          <p:cNvPr id="11" name="Lead Accent"/>
          <p:cNvSpPr/>
          <p:nvPr/>
        </p:nvSpPr>
        <p:spPr>
          <a:xfrm>
            <a:off x="640080" y="1200000"/>
            <a:ext cx="150000" cy="88000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15715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Ask Label"/>
          <p:cNvSpPr/>
          <p:nvPr/>
        </p:nvSpPr>
        <p:spPr>
          <a:xfrm>
            <a:off x="640080" y="2220000"/>
            <a:ext cx="10911840" cy="300000"/>
          </a:xfrm>
          <a:prstGeom prst="rect">
            <a:avLst/>
          </a:prstGeom>
          <a:noFill/>
        </p:spPr>
        <p:txBody>
          <a:bodyPr wrap="square" lIns="0" tIns="0" bIns="0" anchor="ctr"/>
          <a:lstStyle/>
          <a:p>
            <a:pPr marL="0" indent="0" algn="ctr">
              <a:buNone/>
            </a:pPr>
            <a:r>
              <a:rPr lang="en-US" sz="1500" b="1" spc="200" dirty="0">
                <a:solidFill>
                  <a:srgbClr val="157151"/>
                </a:solidFill>
              </a:rPr>
              <a:t>ASK BEFORE YOU COMMIT</a:t>
            </a:r>
          </a:p>
        </p:txBody>
      </p:sp>
      <p:sp>
        <p:nvSpPr>
          <p:cNvPr id="13" name="Card 1"/>
          <p:cNvSpPr/>
          <p:nvPr/>
        </p:nvSpPr>
        <p:spPr>
          <a:xfrm>
            <a:off x="640080" y="2600000"/>
            <a:ext cx="3437280" cy="14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9D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Badge 1"/>
          <p:cNvSpPr/>
          <p:nvPr/>
        </p:nvSpPr>
        <p:spPr>
          <a:xfrm>
            <a:off x="2048720" y="2760000"/>
            <a:ext cx="620000" cy="620000"/>
          </a:xfrm>
          <a:prstGeom prst="ellipse">
            <a:avLst/>
          </a:prstGeom>
          <a:solidFill>
            <a:srgbClr val="123C60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5" name="Card 1 Text"/>
          <p:cNvSpPr/>
          <p:nvPr/>
        </p:nvSpPr>
        <p:spPr>
          <a:xfrm>
            <a:off x="740080" y="3480000"/>
            <a:ext cx="323728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ctr">
              <a:buNone/>
            </a:pPr>
            <a:r>
              <a:rPr lang="en-US" sz="1700">
                <a:solidFill>
                  <a:srgbClr val="2B2B2B"/>
                </a:solidFill>
              </a:rPr>
              <a:t>What if funding decreases?</a:t>
            </a:r>
          </a:p>
        </p:txBody>
      </p:sp>
      <p:sp>
        <p:nvSpPr>
          <p:cNvPr id="16" name="Card 2"/>
          <p:cNvSpPr/>
          <p:nvPr/>
        </p:nvSpPr>
        <p:spPr>
          <a:xfrm>
            <a:off x="4377360" y="2600000"/>
            <a:ext cx="3437280" cy="14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9D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adge 2"/>
          <p:cNvSpPr/>
          <p:nvPr/>
        </p:nvSpPr>
        <p:spPr>
          <a:xfrm>
            <a:off x="5786000" y="2760000"/>
            <a:ext cx="620000" cy="620000"/>
          </a:xfrm>
          <a:prstGeom prst="ellipse">
            <a:avLst/>
          </a:prstGeom>
          <a:solidFill>
            <a:srgbClr val="157151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8" name="Card 2 Text"/>
          <p:cNvSpPr/>
          <p:nvPr/>
        </p:nvSpPr>
        <p:spPr>
          <a:xfrm>
            <a:off x="4477360" y="3480000"/>
            <a:ext cx="323728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ctr">
              <a:buNone/>
            </a:pPr>
            <a:r>
              <a:rPr lang="en-US" sz="1700">
                <a:solidFill>
                  <a:srgbClr val="2B2B2B"/>
                </a:solidFill>
              </a:rPr>
              <a:t>What if the program changes?</a:t>
            </a:r>
          </a:p>
        </p:txBody>
      </p:sp>
      <p:sp>
        <p:nvSpPr>
          <p:cNvPr id="19" name="Card 3"/>
          <p:cNvSpPr/>
          <p:nvPr/>
        </p:nvSpPr>
        <p:spPr>
          <a:xfrm>
            <a:off x="8114640" y="2600000"/>
            <a:ext cx="3437280" cy="14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D9D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adge 3"/>
          <p:cNvSpPr/>
          <p:nvPr/>
        </p:nvSpPr>
        <p:spPr>
          <a:xfrm>
            <a:off x="9523280" y="2760000"/>
            <a:ext cx="620000" cy="620000"/>
          </a:xfrm>
          <a:prstGeom prst="ellipse">
            <a:avLst/>
          </a:prstGeom>
          <a:solidFill>
            <a:srgbClr val="123C60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21" name="Card 3 Text"/>
          <p:cNvSpPr/>
          <p:nvPr/>
        </p:nvSpPr>
        <p:spPr>
          <a:xfrm>
            <a:off x="8214640" y="3480000"/>
            <a:ext cx="3237280" cy="4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 algn="ctr">
              <a:buNone/>
            </a:pPr>
            <a:r>
              <a:rPr lang="en-US" sz="1700">
                <a:solidFill>
                  <a:srgbClr val="2B2B2B"/>
                </a:solidFill>
              </a:rPr>
              <a:t>What if student eligibility declines?</a:t>
            </a:r>
          </a:p>
        </p:txBody>
      </p:sp>
      <p:sp>
        <p:nvSpPr>
          <p:cNvPr id="22" name="Takeaway Band"/>
          <p:cNvSpPr/>
          <p:nvPr/>
        </p:nvSpPr>
        <p:spPr>
          <a:xfrm>
            <a:off x="640080" y="4260000"/>
            <a:ext cx="10911840" cy="1040000"/>
          </a:xfrm>
          <a:prstGeom prst="roundRect">
            <a:avLst>
              <a:gd name="adj" fmla="val 8000"/>
            </a:avLst>
          </a:prstGeom>
          <a:solidFill>
            <a:srgbClr val="123C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Takeaway Heading"/>
          <p:cNvSpPr/>
          <p:nvPr/>
        </p:nvSpPr>
        <p:spPr>
          <a:xfrm>
            <a:off x="900080" y="4260000"/>
            <a:ext cx="2450000" cy="1040000"/>
          </a:xfrm>
          <a:prstGeom prst="rect">
            <a:avLst/>
          </a:prstGeom>
          <a:noFill/>
        </p:spPr>
        <p:txBody>
          <a:bodyPr wrap="square" lIns="0" tIns="0" bIns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FC3A1"/>
                </a:solidFill>
              </a:rPr>
              <a:t>Key Takeaway</a:t>
            </a:r>
          </a:p>
        </p:txBody>
      </p:sp>
      <p:sp>
        <p:nvSpPr>
          <p:cNvPr id="24" name="Takeaway Divider"/>
          <p:cNvSpPr/>
          <p:nvPr/>
        </p:nvSpPr>
        <p:spPr>
          <a:xfrm>
            <a:off x="3510000" y="4460000"/>
            <a:ext cx="0" cy="640000"/>
          </a:xfrm>
          <a:prstGeom prst="line">
            <a:avLst/>
          </a:prstGeom>
          <a:ln w="12700">
            <a:solidFill>
              <a:srgbClr val="4E709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akeaway Text"/>
          <p:cNvSpPr/>
          <p:nvPr/>
        </p:nvSpPr>
        <p:spPr>
          <a:xfrm>
            <a:off x="3810000" y="4260000"/>
            <a:ext cx="7481920" cy="1040000"/>
          </a:xfrm>
          <a:prstGeom prst="rect">
            <a:avLst/>
          </a:prstGeom>
          <a:noFill/>
        </p:spPr>
        <p:txBody>
          <a:bodyPr wrap="square" lIns="0" tIns="0" rIns="182880" bIns="0" anchor="ctr"/>
          <a:lstStyle/>
          <a:p>
            <a:pPr marL="0" indent="0">
              <a:buNone/>
            </a:pPr>
            <a:r>
              <a:rPr lang="en-US" sz="1800">
                <a:solidFill>
                  <a:srgbClr val="FFFFFF"/>
                </a:solidFill>
              </a:rPr>
              <a:t>Always identify the sustainability plan before hiring personnel with restricted funds.</a:t>
            </a:r>
          </a:p>
        </p:txBody>
      </p:sp>
    </p:spTree>
    <p:extLst>
      <p:ext uri="{BB962C8B-B14F-4D97-AF65-F5344CB8AC3E}">
        <p14:creationId xmlns:p14="http://schemas.microsoft.com/office/powerpoint/2010/main" val="84401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 animBg="1"/>
      <p:bldP spid="18" grpId="0"/>
      <p:bldP spid="19" grpId="0" animBg="1"/>
      <p:bldP spid="20" grpId="0" animBg="1"/>
      <p:bldP spid="21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7071B4-2D04-BB45-F47D-121765CF9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B3F88A-F177-1D74-1E27-94E509A4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1600000"/>
            <a:ext cx="6600000" cy="1950000"/>
          </a:xfrm>
        </p:spPr>
        <p:txBody>
          <a:bodyPr lIns="182880" tIns="91440" rIns="274638" bIns="91440" anchor="ctr">
            <a:normAutofit/>
          </a:bodyPr>
          <a:lstStyle/>
          <a:p>
            <a:pPr marL="365760" indent="-365760">
              <a:spcAft>
                <a:spcPts val="1000"/>
              </a:spcAft>
              <a:buClr>
                <a:srgbClr val="1C745E"/>
              </a:buClr>
              <a:buFont typeface="Arial"/>
              <a:buChar char="✓"/>
            </a:pPr>
            <a:r>
              <a:rPr lang="en-US" sz="1700" dirty="0">
                <a:solidFill>
                  <a:srgbClr val="2B2B2B"/>
                </a:solidFill>
              </a:rPr>
              <a:t>Enrollment data is one of the strongest forecasting tools available.</a:t>
            </a:r>
          </a:p>
          <a:p>
            <a:pPr marL="365760" indent="-365760">
              <a:spcAft>
                <a:spcPts val="1000"/>
              </a:spcAft>
              <a:buClr>
                <a:srgbClr val="1C745E"/>
              </a:buClr>
              <a:buFont typeface="Arial"/>
              <a:buChar char="✓"/>
            </a:pPr>
            <a:r>
              <a:rPr lang="en-US" sz="1700" dirty="0">
                <a:solidFill>
                  <a:srgbClr val="2B2B2B"/>
                </a:solidFill>
              </a:rPr>
              <a:t>Districts are funded on their prior-year 3Q ADM.</a:t>
            </a:r>
          </a:p>
          <a:p>
            <a:pPr marL="365760" indent="-365760">
              <a:buClr>
                <a:srgbClr val="1C745E"/>
              </a:buClr>
              <a:buFont typeface="Arial"/>
              <a:buChar char="✓"/>
            </a:pPr>
            <a:r>
              <a:rPr lang="en-US" sz="1700" dirty="0">
                <a:solidFill>
                  <a:srgbClr val="2B2B2B"/>
                </a:solidFill>
              </a:rPr>
              <a:t>If a district loses students, its funding drops the following year.</a:t>
            </a:r>
          </a:p>
        </p:txBody>
      </p:sp>
      <p:sp>
        <p:nvSpPr>
          <p:cNvPr id="10" name="Stat Card"/>
          <p:cNvSpPr/>
          <p:nvPr/>
        </p:nvSpPr>
        <p:spPr>
          <a:xfrm>
            <a:off x="7560080" y="1600000"/>
            <a:ext cx="3991760" cy="1950000"/>
          </a:xfrm>
          <a:prstGeom prst="roundRect">
            <a:avLst>
              <a:gd name="adj" fmla="val 6000"/>
            </a:avLst>
          </a:prstGeom>
          <a:solidFill>
            <a:srgbClr val="123C60"/>
          </a:solidFill>
          <a:ln>
            <a:noFill/>
          </a:ln>
        </p:spPr>
        <p:txBody>
          <a:bodyPr wrap="square" lIns="182880" tIns="137160" rIns="182880" bIns="13716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</a:rPr>
              <a:t>$8,037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4FC3A1"/>
                </a:solidFill>
              </a:rPr>
              <a:t>per ADM</a:t>
            </a:r>
          </a:p>
          <a:p>
            <a:pPr marL="0" indent="0" algn="ctr">
              <a:spcBef>
                <a:spcPts val="400"/>
              </a:spcBef>
              <a:buNone/>
            </a:pPr>
            <a:r>
              <a:rPr lang="en-US" sz="1300" spc="120" dirty="0">
                <a:solidFill>
                  <a:srgbClr val="C7D6E3"/>
                </a:solidFill>
              </a:rPr>
              <a:t>FY27 FOUNDATION AMOUNT</a:t>
            </a:r>
          </a:p>
        </p:txBody>
      </p:sp>
      <p:sp>
        <p:nvSpPr>
          <p:cNvPr id="11" name="Build Heading"/>
          <p:cNvSpPr/>
          <p:nvPr/>
        </p:nvSpPr>
        <p:spPr>
          <a:xfrm>
            <a:off x="640080" y="3720000"/>
            <a:ext cx="10911840" cy="360000"/>
          </a:xfrm>
          <a:prstGeom prst="rect">
            <a:avLst/>
          </a:prstGeom>
          <a:noFill/>
        </p:spPr>
        <p:txBody>
          <a:bodyPr wrap="square" lIns="0" tIns="0" bIns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23C60"/>
                </a:solidFill>
              </a:rPr>
              <a:t>A budget shouldn’t be built on hope — build it on:</a:t>
            </a:r>
          </a:p>
        </p:txBody>
      </p:sp>
      <p:sp>
        <p:nvSpPr>
          <p:cNvPr id="12" name="Pill Data"/>
          <p:cNvSpPr/>
          <p:nvPr/>
        </p:nvSpPr>
        <p:spPr>
          <a:xfrm>
            <a:off x="640080" y="4180000"/>
            <a:ext cx="3397280" cy="820000"/>
          </a:xfrm>
          <a:prstGeom prst="roundRect">
            <a:avLst>
              <a:gd name="adj" fmla="val 22000"/>
            </a:avLst>
          </a:prstGeom>
          <a:solidFill>
            <a:srgbClr val="123C60"/>
          </a:solidFill>
          <a:ln>
            <a:noFill/>
          </a:ln>
        </p:spPr>
        <p:txBody>
          <a:bodyPr wrap="square" lIns="91440" tIns="0" rIns="91440" bIns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Data</a:t>
            </a:r>
          </a:p>
        </p:txBody>
      </p:sp>
      <p:sp>
        <p:nvSpPr>
          <p:cNvPr id="13" name="Pill Forecasting"/>
          <p:cNvSpPr/>
          <p:nvPr/>
        </p:nvSpPr>
        <p:spPr>
          <a:xfrm>
            <a:off x="4397360" y="4180000"/>
            <a:ext cx="3397280" cy="820000"/>
          </a:xfrm>
          <a:prstGeom prst="roundRect">
            <a:avLst>
              <a:gd name="adj" fmla="val 22000"/>
            </a:avLst>
          </a:prstGeom>
          <a:solidFill>
            <a:srgbClr val="1C745E"/>
          </a:solidFill>
          <a:ln>
            <a:noFill/>
          </a:ln>
        </p:spPr>
        <p:txBody>
          <a:bodyPr wrap="square" lIns="91440" tIns="0" rIns="91440" bIns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</a:rPr>
              <a:t>Forecasting</a:t>
            </a:r>
          </a:p>
        </p:txBody>
      </p:sp>
      <p:sp>
        <p:nvSpPr>
          <p:cNvPr id="14" name="Pill Trend"/>
          <p:cNvSpPr/>
          <p:nvPr/>
        </p:nvSpPr>
        <p:spPr>
          <a:xfrm>
            <a:off x="8154640" y="4180000"/>
            <a:ext cx="3397280" cy="820000"/>
          </a:xfrm>
          <a:prstGeom prst="roundRect">
            <a:avLst>
              <a:gd name="adj" fmla="val 22000"/>
            </a:avLst>
          </a:prstGeom>
          <a:solidFill>
            <a:srgbClr val="123C60"/>
          </a:solidFill>
          <a:ln>
            <a:noFill/>
          </a:ln>
        </p:spPr>
        <p:txBody>
          <a:bodyPr wrap="square" lIns="91440" tIns="0" rIns="91440" bIns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</a:rPr>
              <a:t>Trend analysis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9A53EC9-2EF9-3CF4-5A7D-4FDE668F3B6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VI. Using Enrollment &amp; ADM Trends to Forecast Revenue</a:t>
            </a:r>
          </a:p>
        </p:txBody>
      </p:sp>
    </p:spTree>
    <p:extLst>
      <p:ext uri="{BB962C8B-B14F-4D97-AF65-F5344CB8AC3E}">
        <p14:creationId xmlns:p14="http://schemas.microsoft.com/office/powerpoint/2010/main" val="302809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 animBg="1"/>
      <p:bldP spid="11" grpId="0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C1BE6-F0E0-7806-D6A8-D3FE13CD1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Scenario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F4A34B-7F99-86F5-39E0-2C1F3986E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971043"/>
              </p:ext>
            </p:extLst>
          </p:nvPr>
        </p:nvGraphicFramePr>
        <p:xfrm>
          <a:off x="1012826" y="2224848"/>
          <a:ext cx="8769348" cy="170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58">
                  <a:extLst>
                    <a:ext uri="{9D8B030D-6E8A-4147-A177-3AD203B41FA5}">
                      <a16:colId xmlns:a16="http://schemas.microsoft.com/office/drawing/2014/main" val="445973431"/>
                    </a:ext>
                  </a:extLst>
                </a:gridCol>
                <a:gridCol w="1461558">
                  <a:extLst>
                    <a:ext uri="{9D8B030D-6E8A-4147-A177-3AD203B41FA5}">
                      <a16:colId xmlns:a16="http://schemas.microsoft.com/office/drawing/2014/main" val="1244272716"/>
                    </a:ext>
                  </a:extLst>
                </a:gridCol>
                <a:gridCol w="1461558">
                  <a:extLst>
                    <a:ext uri="{9D8B030D-6E8A-4147-A177-3AD203B41FA5}">
                      <a16:colId xmlns:a16="http://schemas.microsoft.com/office/drawing/2014/main" val="1491427632"/>
                    </a:ext>
                  </a:extLst>
                </a:gridCol>
                <a:gridCol w="1461558">
                  <a:extLst>
                    <a:ext uri="{9D8B030D-6E8A-4147-A177-3AD203B41FA5}">
                      <a16:colId xmlns:a16="http://schemas.microsoft.com/office/drawing/2014/main" val="4040567225"/>
                    </a:ext>
                  </a:extLst>
                </a:gridCol>
                <a:gridCol w="1461558">
                  <a:extLst>
                    <a:ext uri="{9D8B030D-6E8A-4147-A177-3AD203B41FA5}">
                      <a16:colId xmlns:a16="http://schemas.microsoft.com/office/drawing/2014/main" val="1004521271"/>
                    </a:ext>
                  </a:extLst>
                </a:gridCol>
                <a:gridCol w="1461558">
                  <a:extLst>
                    <a:ext uri="{9D8B030D-6E8A-4147-A177-3AD203B41FA5}">
                      <a16:colId xmlns:a16="http://schemas.microsoft.com/office/drawing/2014/main" val="1707907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School Year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Foundation Funding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District A ADM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District A revenue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District B ADM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District B Revenue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545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2024-25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$7,771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1,000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$7,771,000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1,000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$7,771,000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96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2025-26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$8,162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950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$7,753,900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1,050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$8,570,100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576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2026-27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$8,037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900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$7,233,300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1,100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$8,840,700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763335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061C76B-F435-949D-E6AA-F9E9B28145E0}"/>
              </a:ext>
            </a:extLst>
          </p:cNvPr>
          <p:cNvCxnSpPr/>
          <p:nvPr/>
        </p:nvCxnSpPr>
        <p:spPr>
          <a:xfrm>
            <a:off x="5029200" y="3219450"/>
            <a:ext cx="0" cy="27305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41FB8E8-4D9C-2CD2-E76C-8ED8AEE17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945" y="3613246"/>
            <a:ext cx="158510" cy="3535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718E28C-D4DB-91DE-6E61-3AC5E2597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795" y="3170031"/>
            <a:ext cx="158510" cy="3718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7273649-77D1-3DE1-C59C-738B99B9C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143" y="3569088"/>
            <a:ext cx="158510" cy="371888"/>
          </a:xfrm>
          <a:prstGeom prst="rect">
            <a:avLst/>
          </a:prstGeom>
        </p:spPr>
      </p:pic>
      <p:sp>
        <p:nvSpPr>
          <p:cNvPr id="30" name="District A Card"/>
          <p:cNvSpPr/>
          <p:nvPr/>
        </p:nvSpPr>
        <p:spPr>
          <a:xfrm>
            <a:off x="600000" y="1250000"/>
            <a:ext cx="5350000" cy="900000"/>
          </a:xfrm>
          <a:prstGeom prst="roundRect">
            <a:avLst>
              <a:gd name="adj" fmla="val 8000"/>
            </a:avLst>
          </a:prstGeom>
          <a:solidFill>
            <a:srgbClr val="D71E42"/>
          </a:solidFill>
          <a:ln>
            <a:noFill/>
          </a:ln>
        </p:spPr>
        <p:txBody>
          <a:bodyPr lIns="274320" tIns="91440" rIns="182880" bIns="91440" anchor="ctr"/>
          <a:lstStyle/>
          <a:p>
            <a:pPr algn="l"/>
            <a:r>
              <a:rPr lang="en-US" sz="1200" b="1" spc="160" dirty="0">
                <a:solidFill>
                  <a:srgbClr val="FFFFFF"/>
                </a:solidFill>
              </a:rPr>
              <a:t>DISTRICT A</a:t>
            </a:r>
          </a:p>
          <a:p>
            <a:pPr algn="l"/>
            <a:r>
              <a:rPr lang="en-US" sz="1800" b="1" dirty="0">
                <a:solidFill>
                  <a:srgbClr val="FFFFFF"/>
                </a:solidFill>
              </a:rPr>
              <a:t>▼ Loses 50 students / year</a:t>
            </a:r>
          </a:p>
          <a:p>
            <a:pPr algn="l"/>
            <a:r>
              <a:rPr lang="en-US" sz="1050" dirty="0">
                <a:solidFill>
                  <a:srgbClr val="FBD5DD"/>
                </a:solidFill>
              </a:rPr>
              <a:t>over the last 3 years</a:t>
            </a:r>
          </a:p>
        </p:txBody>
      </p:sp>
      <p:sp>
        <p:nvSpPr>
          <p:cNvPr id="31" name="District B Card"/>
          <p:cNvSpPr/>
          <p:nvPr/>
        </p:nvSpPr>
        <p:spPr>
          <a:xfrm>
            <a:off x="6242000" y="1250000"/>
            <a:ext cx="5350000" cy="900000"/>
          </a:xfrm>
          <a:prstGeom prst="roundRect">
            <a:avLst>
              <a:gd name="adj" fmla="val 8000"/>
            </a:avLst>
          </a:prstGeom>
          <a:solidFill>
            <a:srgbClr val="156F49"/>
          </a:solidFill>
          <a:ln>
            <a:noFill/>
          </a:ln>
        </p:spPr>
        <p:txBody>
          <a:bodyPr lIns="274320" tIns="91440" rIns="182880" bIns="91440" anchor="ctr"/>
          <a:lstStyle/>
          <a:p>
            <a:pPr algn="l"/>
            <a:r>
              <a:rPr lang="en-US" sz="1200" b="1" spc="160">
                <a:solidFill>
                  <a:srgbClr val="FFFFFF"/>
                </a:solidFill>
              </a:rPr>
              <a:t>DISTRICT B</a:t>
            </a:r>
          </a:p>
          <a:p>
            <a:pPr algn="l"/>
            <a:r>
              <a:rPr lang="en-US" sz="1800" b="1">
                <a:solidFill>
                  <a:srgbClr val="FFFFFF"/>
                </a:solidFill>
              </a:rPr>
              <a:t>▲ Gains 50 students / year</a:t>
            </a:r>
          </a:p>
          <a:p>
            <a:pPr algn="l"/>
            <a:r>
              <a:rPr lang="en-US" sz="1050">
                <a:solidFill>
                  <a:srgbClr val="C7E7D5"/>
                </a:solidFill>
              </a:rPr>
              <a:t>over the last 3 years</a:t>
            </a:r>
          </a:p>
        </p:txBody>
      </p:sp>
      <p:sp>
        <p:nvSpPr>
          <p:cNvPr id="60" name="Insight Panel"/>
          <p:cNvSpPr/>
          <p:nvPr/>
        </p:nvSpPr>
        <p:spPr>
          <a:xfrm>
            <a:off x="600000" y="4110000"/>
            <a:ext cx="10992000" cy="1600000"/>
          </a:xfrm>
          <a:prstGeom prst="roundRect">
            <a:avLst>
              <a:gd name="adj" fmla="val 4000"/>
            </a:avLst>
          </a:prstGeom>
          <a:solidFill>
            <a:srgbClr val="123C60"/>
          </a:solidFill>
          <a:ln>
            <a:noFill/>
          </a:ln>
        </p:spPr>
        <p:txBody>
          <a:bodyPr lIns="365760" tIns="228600" rIns="365760" bIns="228600" anchor="ctr"/>
          <a:lstStyle/>
          <a:p>
            <a:pPr algn="l">
              <a:spcAft>
                <a:spcPts val="600"/>
              </a:spcAft>
            </a:pPr>
            <a:r>
              <a:rPr lang="en-US" sz="1900" b="1">
                <a:solidFill>
                  <a:srgbClr val="76BC21"/>
                </a:solidFill>
              </a:rPr>
              <a:t>Enrollment drives funding.</a:t>
            </a:r>
          </a:p>
          <a:p>
            <a:pPr marL="228600" indent="-228600" algn="l">
              <a:spcAft>
                <a:spcPts val="300"/>
              </a:spcAft>
              <a:buFont typeface="Arial"/>
              <a:buChar char="•"/>
            </a:pPr>
            <a:r>
              <a:rPr lang="en-US" sz="1350">
                <a:solidFill>
                  <a:srgbClr val="EEEEEE"/>
                </a:solidFill>
              </a:rPr>
              <a:t>A district cannot rely on foundation funding increases alone to offset sustained enrollment declines.</a:t>
            </a:r>
          </a:p>
          <a:p>
            <a:pPr marL="228600" indent="-228600" algn="l">
              <a:buFont typeface="Arial"/>
              <a:buChar char="•"/>
            </a:pPr>
            <a:r>
              <a:rPr lang="en-US" sz="1350">
                <a:solidFill>
                  <a:srgbClr val="EEEEEE"/>
                </a:solidFill>
              </a:rPr>
              <a:t>Long-term fiscal health requires aligning staffing and expenditures with student enrollment trends.</a:t>
            </a:r>
          </a:p>
        </p:txBody>
      </p:sp>
    </p:spTree>
    <p:extLst>
      <p:ext uri="{BB962C8B-B14F-4D97-AF65-F5344CB8AC3E}">
        <p14:creationId xmlns:p14="http://schemas.microsoft.com/office/powerpoint/2010/main" val="404284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D5D2001F-7E93-7639-A075-A734780B3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000" y="1780000"/>
            <a:ext cx="7000000" cy="26000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>
                <a:solidFill>
                  <a:srgbClr val="0A3D5C"/>
                </a:solidFill>
              </a:rPr>
              <a:t>The best way to predict the future is to </a:t>
            </a:r>
            <a:r>
              <a:rPr lang="en-US" sz="3200" b="1">
                <a:solidFill>
                  <a:srgbClr val="50B432"/>
                </a:solidFill>
              </a:rPr>
              <a:t>create it</a:t>
            </a:r>
            <a:r>
              <a:rPr lang="en-US" sz="3200" b="1">
                <a:solidFill>
                  <a:srgbClr val="0A3D5C"/>
                </a:solidFill>
              </a:rPr>
              <a:t>.</a:t>
            </a:r>
          </a:p>
          <a:p>
            <a:pPr algn="ctr">
              <a:spcBef>
                <a:spcPts val="1600"/>
              </a:spcBef>
            </a:pPr>
            <a:r>
              <a:rPr lang="en-US" sz="1600" b="1" spc="200">
                <a:solidFill>
                  <a:srgbClr val="058DC7"/>
                </a:solidFill>
              </a:rPr>
              <a:t>— PETER DRUCKER</a:t>
            </a:r>
          </a:p>
        </p:txBody>
      </p:sp>
      <p:sp>
        <p:nvSpPr>
          <p:cNvPr id="7" name="Decorative Quote Mark"/>
          <p:cNvSpPr txBox="1"/>
          <p:nvPr/>
        </p:nvSpPr>
        <p:spPr>
          <a:xfrm>
            <a:off x="2500000" y="900000"/>
            <a:ext cx="2200000" cy="1800000"/>
          </a:xfrm>
          <a:prstGeom prst="rect">
            <a:avLst/>
          </a:prstGeom>
          <a:noFill/>
        </p:spPr>
        <p:txBody>
          <a:bodyPr wrap="none" lIns="0" tIns="0" rIns="0" bIns="0" anchor="t"/>
          <a:lstStyle/>
          <a:p>
            <a:pPr algn="l"/>
            <a:r>
              <a:rPr lang="en-US" sz="9600" b="1">
                <a:solidFill>
                  <a:srgbClr val="D6E4F0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247219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day Body"/>
          <p:cNvSpPr/>
          <p:nvPr/>
        </p:nvSpPr>
        <p:spPr>
          <a:xfrm>
            <a:off x="640080" y="2160000"/>
            <a:ext cx="5005920" cy="3447050"/>
          </a:xfrm>
          <a:prstGeom prst="roundRect">
            <a:avLst>
              <a:gd name="adj" fmla="val 3000"/>
            </a:avLst>
          </a:prstGeom>
          <a:solidFill>
            <a:srgbClr val="F5F8FB"/>
          </a:solidFill>
          <a:ln w="12700">
            <a:solidFill>
              <a:srgbClr val="D9E1E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Today Header"/>
          <p:cNvSpPr/>
          <p:nvPr/>
        </p:nvSpPr>
        <p:spPr>
          <a:xfrm>
            <a:off x="640080" y="2160000"/>
            <a:ext cx="5005920" cy="640000"/>
          </a:xfrm>
          <a:prstGeom prst="round2SameRect">
            <a:avLst>
              <a:gd name="adj1" fmla="val 14000"/>
              <a:gd name="adj2" fmla="val 0"/>
            </a:avLst>
          </a:prstGeom>
          <a:solidFill>
            <a:srgbClr val="1C745E"/>
          </a:solidFill>
          <a:ln>
            <a:noFill/>
          </a:ln>
        </p:spPr>
        <p:txBody>
          <a:bodyPr wrap="square" lIns="182880" tIns="0" bIns="0" anchor="ctr"/>
          <a:lstStyle/>
          <a:p>
            <a:pPr marL="0" indent="0" algn="ctr">
              <a:buNone/>
            </a:pPr>
            <a:r>
              <a:rPr lang="en-US" sz="2000" b="1" spc="150">
                <a:solidFill>
                  <a:srgbClr val="FFFFFF"/>
                </a:solidFill>
              </a:rPr>
              <a:t>TODAY</a:t>
            </a:r>
          </a:p>
        </p:txBody>
      </p:sp>
      <p:sp>
        <p:nvSpPr>
          <p:cNvPr id="12" name="Today Items"/>
          <p:cNvSpPr/>
          <p:nvPr/>
        </p:nvSpPr>
        <p:spPr>
          <a:xfrm>
            <a:off x="880080" y="2880000"/>
            <a:ext cx="4525920" cy="21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spcAft>
                <a:spcPts val="1400"/>
              </a:spcAft>
              <a:buNone/>
            </a:pPr>
            <a:r>
              <a:rPr lang="en-US" sz="2000" i="1" dirty="0">
                <a:solidFill>
                  <a:srgbClr val="1C745E"/>
                </a:solidFill>
              </a:rPr>
              <a:t>The obvious, immediate costs</a:t>
            </a:r>
          </a:p>
          <a:p>
            <a:pPr marL="411480" indent="-411480">
              <a:spcAft>
                <a:spcPts val="800"/>
              </a:spcAft>
              <a:buClr>
                <a:srgbClr val="1C745E"/>
              </a:buClr>
              <a:buFont typeface="Arial"/>
              <a:buChar char="●"/>
            </a:pPr>
            <a:r>
              <a:rPr lang="en-US" sz="1800" dirty="0">
                <a:solidFill>
                  <a:srgbClr val="2B2B2B"/>
                </a:solidFill>
              </a:rPr>
              <a:t>Salary</a:t>
            </a:r>
          </a:p>
          <a:p>
            <a:pPr marL="411480" indent="-411480">
              <a:buClr>
                <a:srgbClr val="1C745E"/>
              </a:buClr>
              <a:buFont typeface="Arial"/>
              <a:buChar char="●"/>
            </a:pPr>
            <a:r>
              <a:rPr lang="en-US" sz="1800" dirty="0">
                <a:solidFill>
                  <a:srgbClr val="2B2B2B"/>
                </a:solidFill>
              </a:rPr>
              <a:t>Benefits</a:t>
            </a:r>
          </a:p>
        </p:txBody>
      </p:sp>
      <p:sp>
        <p:nvSpPr>
          <p:cNvPr id="13" name="Escalation Arrow"/>
          <p:cNvSpPr/>
          <p:nvPr/>
        </p:nvSpPr>
        <p:spPr>
          <a:xfrm>
            <a:off x="5726000" y="3390000"/>
            <a:ext cx="740000" cy="48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rgbClr val="123C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Tomorrow Body"/>
          <p:cNvSpPr/>
          <p:nvPr/>
        </p:nvSpPr>
        <p:spPr>
          <a:xfrm>
            <a:off x="6546000" y="2160000"/>
            <a:ext cx="5005920" cy="3447050"/>
          </a:xfrm>
          <a:prstGeom prst="roundRect">
            <a:avLst>
              <a:gd name="adj" fmla="val 3000"/>
            </a:avLst>
          </a:prstGeom>
          <a:solidFill>
            <a:srgbClr val="F5F8FB"/>
          </a:solidFill>
          <a:ln w="12700">
            <a:solidFill>
              <a:srgbClr val="D9E1E9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Tomorrow Header"/>
          <p:cNvSpPr/>
          <p:nvPr/>
        </p:nvSpPr>
        <p:spPr>
          <a:xfrm>
            <a:off x="6546000" y="2160000"/>
            <a:ext cx="5005920" cy="640000"/>
          </a:xfrm>
          <a:prstGeom prst="round2SameRect">
            <a:avLst>
              <a:gd name="adj1" fmla="val 14000"/>
              <a:gd name="adj2" fmla="val 0"/>
            </a:avLst>
          </a:prstGeom>
          <a:solidFill>
            <a:srgbClr val="123C60"/>
          </a:solidFill>
          <a:ln>
            <a:noFill/>
          </a:ln>
        </p:spPr>
        <p:txBody>
          <a:bodyPr wrap="square" lIns="182880" tIns="0" bIns="0" anchor="ctr"/>
          <a:lstStyle/>
          <a:p>
            <a:pPr marL="0" indent="0" algn="ctr">
              <a:buNone/>
            </a:pPr>
            <a:r>
              <a:rPr lang="en-US" sz="2000" b="1" spc="150">
                <a:solidFill>
                  <a:srgbClr val="FFFFFF"/>
                </a:solidFill>
              </a:rPr>
              <a:t>TOMORROW</a:t>
            </a:r>
          </a:p>
        </p:txBody>
      </p:sp>
      <p:sp>
        <p:nvSpPr>
          <p:cNvPr id="16" name="Tomorrow Items"/>
          <p:cNvSpPr/>
          <p:nvPr/>
        </p:nvSpPr>
        <p:spPr>
          <a:xfrm>
            <a:off x="6906000" y="2880000"/>
            <a:ext cx="4405920" cy="23905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2000" i="1" dirty="0">
                <a:solidFill>
                  <a:srgbClr val="123C60"/>
                </a:solidFill>
              </a:rPr>
              <a:t>The costs that keep compounding</a:t>
            </a:r>
          </a:p>
          <a:p>
            <a:pPr marL="365760" indent="-365760">
              <a:spcAft>
                <a:spcPts val="500"/>
              </a:spcAft>
              <a:buClr>
                <a:srgbClr val="123C60"/>
              </a:buClr>
              <a:buFont typeface="Arial"/>
              <a:buChar char="●"/>
            </a:pPr>
            <a:r>
              <a:rPr lang="en-US" sz="1600" dirty="0">
                <a:solidFill>
                  <a:srgbClr val="2B2B2B"/>
                </a:solidFill>
              </a:rPr>
              <a:t>Salary schedule movement</a:t>
            </a:r>
          </a:p>
          <a:p>
            <a:pPr marL="365760" indent="-365760">
              <a:spcAft>
                <a:spcPts val="500"/>
              </a:spcAft>
              <a:buClr>
                <a:srgbClr val="123C60"/>
              </a:buClr>
              <a:buFont typeface="Arial"/>
              <a:buChar char="●"/>
            </a:pPr>
            <a:r>
              <a:rPr lang="en-US" sz="1600" dirty="0">
                <a:solidFill>
                  <a:srgbClr val="2B2B2B"/>
                </a:solidFill>
              </a:rPr>
              <a:t>Retirement obligations</a:t>
            </a:r>
          </a:p>
          <a:p>
            <a:pPr marL="365760" indent="-365760">
              <a:spcAft>
                <a:spcPts val="500"/>
              </a:spcAft>
              <a:buClr>
                <a:srgbClr val="123C60"/>
              </a:buClr>
              <a:buFont typeface="Arial"/>
              <a:buChar char="●"/>
            </a:pPr>
            <a:r>
              <a:rPr lang="en-US" sz="1600" dirty="0">
                <a:solidFill>
                  <a:srgbClr val="2B2B2B"/>
                </a:solidFill>
              </a:rPr>
              <a:t>FICA</a:t>
            </a:r>
          </a:p>
          <a:p>
            <a:pPr marL="365760" indent="-365760">
              <a:spcAft>
                <a:spcPts val="500"/>
              </a:spcAft>
              <a:buClr>
                <a:srgbClr val="123C60"/>
              </a:buClr>
              <a:buFont typeface="Arial"/>
              <a:buChar char="●"/>
            </a:pPr>
            <a:r>
              <a:rPr lang="en-US" sz="1600" dirty="0">
                <a:solidFill>
                  <a:srgbClr val="2B2B2B"/>
                </a:solidFill>
              </a:rPr>
              <a:t>Insurance</a:t>
            </a:r>
          </a:p>
          <a:p>
            <a:pPr marL="365760" indent="-365760">
              <a:spcAft>
                <a:spcPts val="500"/>
              </a:spcAft>
              <a:buClr>
                <a:srgbClr val="123C60"/>
              </a:buClr>
              <a:buFont typeface="Arial"/>
              <a:buChar char="●"/>
            </a:pPr>
            <a:r>
              <a:rPr lang="en-US" sz="1600" dirty="0">
                <a:solidFill>
                  <a:srgbClr val="2B2B2B"/>
                </a:solidFill>
              </a:rPr>
              <a:t>Substitutes</a:t>
            </a:r>
          </a:p>
          <a:p>
            <a:pPr marL="365760" indent="-365760">
              <a:buClr>
                <a:srgbClr val="123C60"/>
              </a:buClr>
              <a:buFont typeface="Arial"/>
              <a:buChar char="●"/>
            </a:pPr>
            <a:r>
              <a:rPr lang="en-US" sz="1600" dirty="0">
                <a:solidFill>
                  <a:srgbClr val="2B2B2B"/>
                </a:solidFill>
              </a:rPr>
              <a:t>Future raises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74A8908-920F-F2DD-257E-BA36433C7DB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VII. Long-Term Impact on Budgets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801F8E-991E-0FD1-4BF6-E1973383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B41D83-2DA0-288A-97D5-AC83E122802C}"/>
              </a:ext>
            </a:extLst>
          </p:cNvPr>
          <p:cNvSpPr txBox="1"/>
          <p:nvPr/>
        </p:nvSpPr>
        <p:spPr>
          <a:xfrm>
            <a:off x="640080" y="1520000"/>
            <a:ext cx="10911840" cy="470000"/>
          </a:xfrm>
          <a:prstGeom prst="rect">
            <a:avLst/>
          </a:prstGeom>
          <a:noFill/>
        </p:spPr>
        <p:txBody>
          <a:bodyPr wrap="square" lIns="0" tIns="0" bIns="0" rtlCol="0" anchor="ctr"/>
          <a:lstStyle/>
          <a:p>
            <a:pPr algn="ctr"/>
            <a:r>
              <a:rPr lang="en-US" sz="2200" b="1" dirty="0">
                <a:solidFill>
                  <a:srgbClr val="123C60"/>
                </a:solidFill>
              </a:rPr>
              <a:t>What does adding </a:t>
            </a:r>
            <a:r>
              <a:rPr lang="en-US" sz="2200" b="1" dirty="0">
                <a:solidFill>
                  <a:srgbClr val="1C745E"/>
                </a:solidFill>
              </a:rPr>
              <a:t>one</a:t>
            </a:r>
            <a:r>
              <a:rPr lang="en-US" sz="2200" b="1" dirty="0">
                <a:solidFill>
                  <a:srgbClr val="123C60"/>
                </a:solidFill>
              </a:rPr>
              <a:t> new position really cost?</a:t>
            </a:r>
          </a:p>
        </p:txBody>
      </p:sp>
    </p:spTree>
    <p:extLst>
      <p:ext uri="{BB962C8B-B14F-4D97-AF65-F5344CB8AC3E}">
        <p14:creationId xmlns:p14="http://schemas.microsoft.com/office/powerpoint/2010/main" val="178714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2C31B-5721-488A-1D3E-05EE0A1F9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VII. Long-Term Impact on Budgets</a:t>
            </a:r>
          </a:p>
        </p:txBody>
      </p:sp>
      <p:sp>
        <p:nvSpPr>
          <p:cNvPr id="10" name="Subheading"/>
          <p:cNvSpPr txBox="1"/>
          <p:nvPr/>
        </p:nvSpPr>
        <p:spPr>
          <a:xfrm>
            <a:off x="600000" y="1180000"/>
            <a:ext cx="10992000" cy="5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rgbClr val="123C60"/>
                </a:solidFill>
              </a:rPr>
              <a:t>What is the total five-year cost of adding </a:t>
            </a:r>
            <a:r>
              <a:rPr lang="en-US" sz="2400" b="1" dirty="0">
                <a:solidFill>
                  <a:srgbClr val="156F49"/>
                </a:solidFill>
              </a:rPr>
              <a:t>one teacher?</a:t>
            </a:r>
          </a:p>
        </p:txBody>
      </p:sp>
      <p:sp>
        <p:nvSpPr>
          <p:cNvPr id="30" name="Salary Card"/>
          <p:cNvSpPr/>
          <p:nvPr/>
        </p:nvSpPr>
        <p:spPr>
          <a:xfrm>
            <a:off x="600000" y="1980000"/>
            <a:ext cx="5000000" cy="740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3DAE0"/>
            </a:solidFill>
          </a:ln>
        </p:spPr>
        <p:txBody>
          <a:bodyPr lIns="228600" rIns="228600" anchor="ctr"/>
          <a:lstStyle/>
          <a:p>
            <a:pPr algn="l"/>
            <a:r>
              <a:rPr lang="en-US" sz="2000" b="1">
                <a:solidFill>
                  <a:srgbClr val="123C60"/>
                </a:solidFill>
              </a:rPr>
              <a:t>Salary</a:t>
            </a:r>
          </a:p>
        </p:txBody>
      </p:sp>
      <p:sp>
        <p:nvSpPr>
          <p:cNvPr id="31" name="Salary Value"/>
          <p:cNvSpPr txBox="1"/>
          <p:nvPr/>
        </p:nvSpPr>
        <p:spPr>
          <a:xfrm>
            <a:off x="3200000" y="1980000"/>
            <a:ext cx="2172600" cy="740000"/>
          </a:xfrm>
          <a:prstGeom prst="rect">
            <a:avLst/>
          </a:prstGeom>
          <a:noFill/>
        </p:spPr>
        <p:txBody>
          <a:bodyPr lIns="0" rIns="228600" anchor="ctr"/>
          <a:lstStyle/>
          <a:p>
            <a:pPr algn="r"/>
            <a:r>
              <a:rPr lang="en-US" sz="2200" b="1">
                <a:solidFill>
                  <a:srgbClr val="156F49"/>
                </a:solidFill>
              </a:rPr>
              <a:t>$50,000</a:t>
            </a:r>
          </a:p>
        </p:txBody>
      </p:sp>
      <p:sp>
        <p:nvSpPr>
          <p:cNvPr id="32" name="Plus"/>
          <p:cNvSpPr txBox="1"/>
          <p:nvPr/>
        </p:nvSpPr>
        <p:spPr>
          <a:xfrm>
            <a:off x="600000" y="2740000"/>
            <a:ext cx="5000000" cy="3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800" b="1">
                <a:solidFill>
                  <a:srgbClr val="76BC21"/>
                </a:solidFill>
              </a:rPr>
              <a:t>+</a:t>
            </a:r>
          </a:p>
        </p:txBody>
      </p:sp>
      <p:sp>
        <p:nvSpPr>
          <p:cNvPr id="33" name="Benefits Card"/>
          <p:cNvSpPr/>
          <p:nvPr/>
        </p:nvSpPr>
        <p:spPr>
          <a:xfrm>
            <a:off x="600000" y="3060000"/>
            <a:ext cx="5000000" cy="740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D3DAE0"/>
            </a:solidFill>
          </a:ln>
        </p:spPr>
        <p:txBody>
          <a:bodyPr lIns="228600" rIns="228600" anchor="ctr"/>
          <a:lstStyle/>
          <a:p>
            <a:pPr algn="l"/>
            <a:r>
              <a:rPr lang="en-US" sz="2000" b="1">
                <a:solidFill>
                  <a:srgbClr val="123C60"/>
                </a:solidFill>
              </a:rPr>
              <a:t>Benefits</a:t>
            </a:r>
          </a:p>
        </p:txBody>
      </p:sp>
      <p:sp>
        <p:nvSpPr>
          <p:cNvPr id="34" name="Benefits Value"/>
          <p:cNvSpPr txBox="1"/>
          <p:nvPr/>
        </p:nvSpPr>
        <p:spPr>
          <a:xfrm>
            <a:off x="3200000" y="3060000"/>
            <a:ext cx="2172600" cy="740000"/>
          </a:xfrm>
          <a:prstGeom prst="rect">
            <a:avLst/>
          </a:prstGeom>
          <a:noFill/>
        </p:spPr>
        <p:txBody>
          <a:bodyPr lIns="0" rIns="228600" anchor="ctr"/>
          <a:lstStyle/>
          <a:p>
            <a:pPr algn="r"/>
            <a:r>
              <a:rPr lang="en-US" sz="2200" b="1">
                <a:solidFill>
                  <a:srgbClr val="156F49"/>
                </a:solidFill>
              </a:rPr>
              <a:t>$20,000</a:t>
            </a:r>
          </a:p>
        </p:txBody>
      </p:sp>
      <p:sp>
        <p:nvSpPr>
          <p:cNvPr id="35" name="Equals"/>
          <p:cNvSpPr txBox="1"/>
          <p:nvPr/>
        </p:nvSpPr>
        <p:spPr>
          <a:xfrm>
            <a:off x="600000" y="3820000"/>
            <a:ext cx="5000000" cy="30000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ctr"/>
            <a:r>
              <a:rPr lang="en-US" sz="1800" b="1">
                <a:solidFill>
                  <a:srgbClr val="76BC21"/>
                </a:solidFill>
              </a:rPr>
              <a:t>=</a:t>
            </a:r>
          </a:p>
        </p:txBody>
      </p:sp>
      <p:sp>
        <p:nvSpPr>
          <p:cNvPr id="36" name="Annual Card"/>
          <p:cNvSpPr/>
          <p:nvPr/>
        </p:nvSpPr>
        <p:spPr>
          <a:xfrm>
            <a:off x="600000" y="4140000"/>
            <a:ext cx="5000000" cy="900000"/>
          </a:xfrm>
          <a:prstGeom prst="roundRect">
            <a:avLst>
              <a:gd name="adj" fmla="val 10000"/>
            </a:avLst>
          </a:prstGeom>
          <a:solidFill>
            <a:srgbClr val="156F49"/>
          </a:solidFill>
          <a:ln>
            <a:noFill/>
          </a:ln>
        </p:spPr>
        <p:txBody>
          <a:bodyPr lIns="228600" rIns="228600" anchor="ctr"/>
          <a:lstStyle/>
          <a:p>
            <a:pPr algn="l"/>
            <a:r>
              <a:rPr lang="en-US" sz="2000" b="1">
                <a:solidFill>
                  <a:srgbClr val="FFFFFF"/>
                </a:solidFill>
              </a:rPr>
              <a:t>Annual cost</a:t>
            </a:r>
          </a:p>
        </p:txBody>
      </p:sp>
      <p:sp>
        <p:nvSpPr>
          <p:cNvPr id="37" name="Annual Value"/>
          <p:cNvSpPr txBox="1"/>
          <p:nvPr/>
        </p:nvSpPr>
        <p:spPr>
          <a:xfrm>
            <a:off x="3200000" y="4140000"/>
            <a:ext cx="2172600" cy="900000"/>
          </a:xfrm>
          <a:prstGeom prst="rect">
            <a:avLst/>
          </a:prstGeom>
          <a:noFill/>
        </p:spPr>
        <p:txBody>
          <a:bodyPr lIns="0" rIns="228600" anchor="ctr"/>
          <a:lstStyle/>
          <a:p>
            <a:pPr algn="r"/>
            <a:r>
              <a:rPr lang="en-US" sz="2600" b="1">
                <a:solidFill>
                  <a:srgbClr val="FFFFFF"/>
                </a:solidFill>
              </a:rPr>
              <a:t>$70,000</a:t>
            </a:r>
          </a:p>
        </p:txBody>
      </p:sp>
      <p:sp>
        <p:nvSpPr>
          <p:cNvPr id="20" name="Hero Card"/>
          <p:cNvSpPr/>
          <p:nvPr/>
        </p:nvSpPr>
        <p:spPr>
          <a:xfrm>
            <a:off x="6100000" y="1980000"/>
            <a:ext cx="5490000" cy="3060000"/>
          </a:xfrm>
          <a:prstGeom prst="roundRect">
            <a:avLst>
              <a:gd name="adj" fmla="val 6000"/>
            </a:avLst>
          </a:prstGeom>
          <a:solidFill>
            <a:srgbClr val="123C60"/>
          </a:solidFill>
          <a:ln>
            <a:noFill/>
          </a:ln>
        </p:spPr>
        <p:txBody>
          <a:bodyPr lIns="365760" tIns="274320" rIns="365760" bIns="274320" anchor="ctr"/>
          <a:lstStyle/>
          <a:p>
            <a:pPr algn="ctr"/>
            <a:r>
              <a:rPr lang="en-US" sz="1400" b="1" spc="200">
                <a:solidFill>
                  <a:srgbClr val="53C0E9"/>
                </a:solidFill>
              </a:rPr>
              <a:t>FIVE-YEAR COMMITMENT</a:t>
            </a:r>
          </a:p>
          <a:p>
            <a:pPr algn="ctr"/>
            <a:r>
              <a:rPr lang="en-US" sz="7200" b="1">
                <a:solidFill>
                  <a:srgbClr val="FFFFFF"/>
                </a:solidFill>
              </a:rPr>
              <a:t>$350,000+</a:t>
            </a:r>
          </a:p>
          <a:p>
            <a:pPr algn="ctr"/>
            <a:r>
              <a:rPr lang="en-US" sz="1600">
                <a:solidFill>
                  <a:srgbClr val="EEEEEE"/>
                </a:solidFill>
              </a:rPr>
              <a:t>Approximate total — and this does not include raises.</a:t>
            </a:r>
          </a:p>
        </p:txBody>
      </p:sp>
      <p:sp>
        <p:nvSpPr>
          <p:cNvPr id="50" name="Insight Quote"/>
          <p:cNvSpPr txBox="1"/>
          <p:nvPr/>
        </p:nvSpPr>
        <p:spPr>
          <a:xfrm>
            <a:off x="600000" y="5340000"/>
            <a:ext cx="10992000" cy="90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000" i="1" dirty="0">
                <a:solidFill>
                  <a:srgbClr val="123C60"/>
                </a:solidFill>
              </a:rPr>
              <a:t>Districts rarely hire a position for one year. They hire financial commitments that may last decades.</a:t>
            </a:r>
          </a:p>
        </p:txBody>
      </p:sp>
    </p:spTree>
    <p:extLst>
      <p:ext uri="{BB962C8B-B14F-4D97-AF65-F5344CB8AC3E}">
        <p14:creationId xmlns:p14="http://schemas.microsoft.com/office/powerpoint/2010/main" val="357913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 animBg="1"/>
      <p:bldP spid="31" grpId="0"/>
      <p:bldP spid="32" grpId="0"/>
      <p:bldP spid="33" grpId="0" animBg="1"/>
      <p:bldP spid="34" grpId="0"/>
      <p:bldP spid="35" grpId="0"/>
      <p:bldP spid="36" grpId="0" animBg="1"/>
      <p:bldP spid="37" grpId="0"/>
      <p:bldP spid="20" grpId="0" animBg="1"/>
      <p:bldP spid="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CCF8DB-CC6A-BB30-9725-408D5E39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93EFB8-05A6-A156-2723-496BAC80D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F365201-D0AD-895E-C915-1D4B5F34A70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VIII. Maximizing Funding Sources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E5A8C0-C66B-FBB9-DED2-9D72B67F9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269" y="1172876"/>
            <a:ext cx="2700762" cy="22008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247FA2-9C31-896B-BE13-1F7C60277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019" y="1172876"/>
            <a:ext cx="2700762" cy="22008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662133-A72E-8271-CE74-F80996D3F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519" y="1178973"/>
            <a:ext cx="2700762" cy="21947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60B99D-04DE-12B9-7168-B6A334F1F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603" y="3250090"/>
            <a:ext cx="1879865" cy="6791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16E949-F61B-4FAE-125C-87266ED670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778" y="3250090"/>
            <a:ext cx="2411426" cy="18743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6D891FD-433C-3915-DEAD-4477309034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7928" y="3250090"/>
            <a:ext cx="2275098" cy="306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4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5F8621-2A81-B1DE-395D-D60682EA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55419C-BB99-64BD-85ED-A7CC6A154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DESE Homepage</a:t>
            </a:r>
          </a:p>
          <a:p>
            <a:r>
              <a:rPr lang="en-US" dirty="0"/>
              <a:t>	Offices</a:t>
            </a:r>
          </a:p>
          <a:p>
            <a:r>
              <a:rPr lang="en-US" dirty="0"/>
              <a:t>		District Operations</a:t>
            </a:r>
          </a:p>
          <a:p>
            <a:r>
              <a:rPr lang="en-US" dirty="0"/>
              <a:t>			Fiscal Services and Support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5626693-D2A0-7946-0253-3F080F1CF70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IX. Fiscal Tools Available to District Leaders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A0AB0B-0F2A-D3D1-FD9B-9AEC8B4FC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9" y="3259232"/>
            <a:ext cx="4907705" cy="22191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1B8C53-DF16-80D9-A5E5-7A951C725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422" y="2673965"/>
            <a:ext cx="3462828" cy="3389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0935A7-84BE-1639-2338-BD21B0470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59" y="2102890"/>
            <a:ext cx="560881" cy="1585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847500-DD2C-F957-DB0A-651BB05A4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059" y="2460871"/>
            <a:ext cx="560881" cy="1585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05EBAD0-B6A9-C1DF-DE5F-03FF5D6C5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322" y="2808089"/>
            <a:ext cx="560881" cy="1585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EA5B253-D0AC-9E58-172B-10D566C943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360" y="2058440"/>
            <a:ext cx="3371380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04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1167A-2E50-03C3-7D48-1FB852BAF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75507-DA0B-866A-5C8E-84651CEFB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0D5600-B06B-600E-E161-DCE6CD4EB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9" y="1235374"/>
            <a:ext cx="4038311" cy="7550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1146C9-148A-2A48-A022-49BA0973A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89" y="2164830"/>
            <a:ext cx="4004780" cy="6519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C039B2-0963-CBB4-29AA-F905E69AC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70" y="3110190"/>
            <a:ext cx="4004780" cy="6511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B50A77-18F3-B5E2-BF73-085441F63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97" y="4137638"/>
            <a:ext cx="3965153" cy="6454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ACF7F5-4280-65D6-B7DD-AE5E0D8662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1508" y="2634446"/>
            <a:ext cx="6681795" cy="345063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81C5F64-4B8C-64EC-5C40-37C170803B25}"/>
              </a:ext>
            </a:extLst>
          </p:cNvPr>
          <p:cNvCxnSpPr>
            <a:stCxn id="9" idx="3"/>
          </p:cNvCxnSpPr>
          <p:nvPr/>
        </p:nvCxnSpPr>
        <p:spPr>
          <a:xfrm>
            <a:off x="4119369" y="2490800"/>
            <a:ext cx="7342381" cy="468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CBB532-4F31-361A-0F92-64BFE7EB7235}"/>
              </a:ext>
            </a:extLst>
          </p:cNvPr>
          <p:cNvCxnSpPr>
            <a:stCxn id="11" idx="3"/>
          </p:cNvCxnSpPr>
          <p:nvPr/>
        </p:nvCxnSpPr>
        <p:spPr>
          <a:xfrm flipV="1">
            <a:off x="4133850" y="3030343"/>
            <a:ext cx="3340100" cy="4054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E72AB92-9DDF-4B83-2088-FB8497A9A99C}"/>
              </a:ext>
            </a:extLst>
          </p:cNvPr>
          <p:cNvCxnSpPr>
            <a:stCxn id="13" idx="3"/>
          </p:cNvCxnSpPr>
          <p:nvPr/>
        </p:nvCxnSpPr>
        <p:spPr>
          <a:xfrm flipV="1">
            <a:off x="4133850" y="3181350"/>
            <a:ext cx="3295650" cy="1279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673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7DA5-508F-D17F-B7E4-8F0AF9B8A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395AA-4B13-E1C9-9636-8B63FA785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94F715-632C-2BC4-0F39-2C5368192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00" y="1090981"/>
            <a:ext cx="1106519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66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BA65A-0852-5CBF-BB33-59B97F6E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726F5-3566-DA13-837D-5A30815B0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DE891-C13A-1965-2B91-EE5FEAC5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5840"/>
            <a:ext cx="10656732" cy="49564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4D6C63-309A-5033-46ED-72C55195F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028" y="4827768"/>
            <a:ext cx="8394920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07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CD58D-4DB5-C109-ABD5-8345D992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412F8-BCA0-CE72-59E0-38DDC16DF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D8C99-12A0-5BFC-DCBC-CA60B41BB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7613"/>
            <a:ext cx="11229805" cy="4834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05BB4C-4DD4-50AE-E37B-BEF5A296E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968" y="4660900"/>
            <a:ext cx="7614563" cy="214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78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95D8C-6526-7945-4198-74C8D25D6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 Pupil Spending (PPS)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2A15E-E33D-3223-94F2-AEF42E1D9A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78EF90-D2C1-3AED-C1FD-3678D12BD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48" y="2641984"/>
            <a:ext cx="7677150" cy="31488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365E04-4BF8-9CFF-7791-EB6317912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10" y="1969828"/>
            <a:ext cx="3371380" cy="449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3CF6BC5-743C-B298-886F-78FC35515D12}"/>
              </a:ext>
            </a:extLst>
          </p:cNvPr>
          <p:cNvCxnSpPr/>
          <p:nvPr/>
        </p:nvCxnSpPr>
        <p:spPr>
          <a:xfrm flipH="1">
            <a:off x="1422400" y="2088711"/>
            <a:ext cx="3022600" cy="21911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20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6D311-17E9-B7CD-BB9F-994B2F2F9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35443-4E33-F0C7-332B-59BA0A138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08F7F8-F634-50CE-1EC2-5C09E54BA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12" y="1955141"/>
            <a:ext cx="4608975" cy="3481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C7430D-C132-6228-3E35-F5BA3B02D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212" y="1955141"/>
            <a:ext cx="6187976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4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0DEB89E-13CA-6877-0E91-C495C6141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0" name="Content Overlay"/>
          <p:cNvSpPr/>
          <p:nvPr/>
        </p:nvSpPr>
        <p:spPr>
          <a:xfrm>
            <a:off x="0" y="1050000"/>
            <a:ext cx="12192000" cy="5808000"/>
          </a:xfrm>
          <a:prstGeom prst="rect">
            <a:avLst/>
          </a:prstGeom>
          <a:solidFill>
            <a:srgbClr val="123C60">
              <a:alpha val="4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1" name="Card 1"/>
          <p:cNvSpPr/>
          <p:nvPr/>
        </p:nvSpPr>
        <p:spPr>
          <a:xfrm>
            <a:off x="560000" y="130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Badge 1"/>
          <p:cNvSpPr/>
          <p:nvPr/>
        </p:nvSpPr>
        <p:spPr>
          <a:xfrm>
            <a:off x="670000" y="146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23C6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03" name="Text 1"/>
          <p:cNvSpPr txBox="1"/>
          <p:nvPr/>
        </p:nvSpPr>
        <p:spPr>
          <a:xfrm>
            <a:off x="1550000" y="130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State Funding Forecast</a:t>
            </a:r>
          </a:p>
        </p:txBody>
      </p:sp>
      <p:sp>
        <p:nvSpPr>
          <p:cNvPr id="111" name="Card 2"/>
          <p:cNvSpPr/>
          <p:nvPr/>
        </p:nvSpPr>
        <p:spPr>
          <a:xfrm>
            <a:off x="560000" y="227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2" name="Badge 2"/>
          <p:cNvSpPr/>
          <p:nvPr/>
        </p:nvSpPr>
        <p:spPr>
          <a:xfrm>
            <a:off x="670000" y="243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II</a:t>
            </a:r>
          </a:p>
        </p:txBody>
      </p:sp>
      <p:sp>
        <p:nvSpPr>
          <p:cNvPr id="113" name="Text 2"/>
          <p:cNvSpPr txBox="1"/>
          <p:nvPr/>
        </p:nvSpPr>
        <p:spPr>
          <a:xfrm>
            <a:off x="1550000" y="227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Long-Term Cost of Salary Schedule Increases</a:t>
            </a:r>
          </a:p>
        </p:txBody>
      </p:sp>
      <p:sp>
        <p:nvSpPr>
          <p:cNvPr id="121" name="Card 3"/>
          <p:cNvSpPr/>
          <p:nvPr/>
        </p:nvSpPr>
        <p:spPr>
          <a:xfrm>
            <a:off x="560000" y="324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2" name="Badge 3"/>
          <p:cNvSpPr/>
          <p:nvPr/>
        </p:nvSpPr>
        <p:spPr>
          <a:xfrm>
            <a:off x="670000" y="340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23C6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III</a:t>
            </a:r>
          </a:p>
        </p:txBody>
      </p:sp>
      <p:sp>
        <p:nvSpPr>
          <p:cNvPr id="123" name="Text 3"/>
          <p:cNvSpPr txBox="1"/>
          <p:nvPr/>
        </p:nvSpPr>
        <p:spPr>
          <a:xfrm>
            <a:off x="1550000" y="324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 dirty="0">
                <a:solidFill>
                  <a:srgbClr val="123C60"/>
                </a:solidFill>
              </a:rPr>
              <a:t>Program vs. Position Cost Analysis</a:t>
            </a:r>
          </a:p>
        </p:txBody>
      </p:sp>
      <p:sp>
        <p:nvSpPr>
          <p:cNvPr id="131" name="Card 4"/>
          <p:cNvSpPr/>
          <p:nvPr/>
        </p:nvSpPr>
        <p:spPr>
          <a:xfrm>
            <a:off x="560000" y="421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2" name="Badge 4"/>
          <p:cNvSpPr/>
          <p:nvPr/>
        </p:nvSpPr>
        <p:spPr>
          <a:xfrm>
            <a:off x="670000" y="437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IV</a:t>
            </a:r>
          </a:p>
        </p:txBody>
      </p:sp>
      <p:sp>
        <p:nvSpPr>
          <p:cNvPr id="133" name="Text 4"/>
          <p:cNvSpPr txBox="1"/>
          <p:nvPr/>
        </p:nvSpPr>
        <p:spPr>
          <a:xfrm>
            <a:off x="1550000" y="421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Avoiding Unsustainable Staffing Growth</a:t>
            </a:r>
          </a:p>
        </p:txBody>
      </p:sp>
      <p:sp>
        <p:nvSpPr>
          <p:cNvPr id="141" name="Card 5"/>
          <p:cNvSpPr/>
          <p:nvPr/>
        </p:nvSpPr>
        <p:spPr>
          <a:xfrm>
            <a:off x="560000" y="518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2" name="Badge 5"/>
          <p:cNvSpPr/>
          <p:nvPr/>
        </p:nvSpPr>
        <p:spPr>
          <a:xfrm>
            <a:off x="670000" y="534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23C6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V</a:t>
            </a:r>
          </a:p>
        </p:txBody>
      </p:sp>
      <p:sp>
        <p:nvSpPr>
          <p:cNvPr id="143" name="Text 5"/>
          <p:cNvSpPr txBox="1"/>
          <p:nvPr/>
        </p:nvSpPr>
        <p:spPr>
          <a:xfrm>
            <a:off x="1550000" y="518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State Restricted Funds – How Do They Apply to Salaries?</a:t>
            </a:r>
          </a:p>
        </p:txBody>
      </p:sp>
      <p:sp>
        <p:nvSpPr>
          <p:cNvPr id="151" name="Card 6"/>
          <p:cNvSpPr/>
          <p:nvPr/>
        </p:nvSpPr>
        <p:spPr>
          <a:xfrm>
            <a:off x="6392000" y="130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2" name="Badge 6"/>
          <p:cNvSpPr/>
          <p:nvPr/>
        </p:nvSpPr>
        <p:spPr>
          <a:xfrm>
            <a:off x="6502000" y="146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VI</a:t>
            </a:r>
          </a:p>
        </p:txBody>
      </p:sp>
      <p:sp>
        <p:nvSpPr>
          <p:cNvPr id="153" name="Text 6"/>
          <p:cNvSpPr txBox="1"/>
          <p:nvPr/>
        </p:nvSpPr>
        <p:spPr>
          <a:xfrm>
            <a:off x="7382000" y="130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Using Enrollment &amp; ADM Trends to Forecast Revenue</a:t>
            </a:r>
          </a:p>
        </p:txBody>
      </p:sp>
      <p:sp>
        <p:nvSpPr>
          <p:cNvPr id="161" name="Card 7"/>
          <p:cNvSpPr/>
          <p:nvPr/>
        </p:nvSpPr>
        <p:spPr>
          <a:xfrm>
            <a:off x="6392000" y="227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2" name="Badge 7"/>
          <p:cNvSpPr/>
          <p:nvPr/>
        </p:nvSpPr>
        <p:spPr>
          <a:xfrm>
            <a:off x="6502000" y="243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23C6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VII</a:t>
            </a:r>
          </a:p>
        </p:txBody>
      </p:sp>
      <p:sp>
        <p:nvSpPr>
          <p:cNvPr id="163" name="Text 7"/>
          <p:cNvSpPr txBox="1"/>
          <p:nvPr/>
        </p:nvSpPr>
        <p:spPr>
          <a:xfrm>
            <a:off x="7382000" y="227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Long-Term Impact on Budgets</a:t>
            </a:r>
          </a:p>
        </p:txBody>
      </p:sp>
      <p:sp>
        <p:nvSpPr>
          <p:cNvPr id="171" name="Card 8"/>
          <p:cNvSpPr/>
          <p:nvPr/>
        </p:nvSpPr>
        <p:spPr>
          <a:xfrm>
            <a:off x="6392000" y="324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2" name="Badge 8"/>
          <p:cNvSpPr/>
          <p:nvPr/>
        </p:nvSpPr>
        <p:spPr>
          <a:xfrm>
            <a:off x="6502000" y="340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</a:rPr>
              <a:t>VIII</a:t>
            </a:r>
          </a:p>
        </p:txBody>
      </p:sp>
      <p:sp>
        <p:nvSpPr>
          <p:cNvPr id="173" name="Text 8"/>
          <p:cNvSpPr txBox="1"/>
          <p:nvPr/>
        </p:nvSpPr>
        <p:spPr>
          <a:xfrm>
            <a:off x="7382000" y="324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Maximizing Funding Sources</a:t>
            </a:r>
          </a:p>
        </p:txBody>
      </p:sp>
      <p:sp>
        <p:nvSpPr>
          <p:cNvPr id="181" name="Card 9"/>
          <p:cNvSpPr/>
          <p:nvPr/>
        </p:nvSpPr>
        <p:spPr>
          <a:xfrm>
            <a:off x="6392000" y="421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2" name="Badge 9"/>
          <p:cNvSpPr/>
          <p:nvPr/>
        </p:nvSpPr>
        <p:spPr>
          <a:xfrm>
            <a:off x="6502000" y="437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23C60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IX</a:t>
            </a:r>
          </a:p>
        </p:txBody>
      </p:sp>
      <p:sp>
        <p:nvSpPr>
          <p:cNvPr id="183" name="Text 9"/>
          <p:cNvSpPr txBox="1"/>
          <p:nvPr/>
        </p:nvSpPr>
        <p:spPr>
          <a:xfrm>
            <a:off x="7382000" y="421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Fiscal Tools Available to District Leaders</a:t>
            </a:r>
          </a:p>
        </p:txBody>
      </p:sp>
      <p:sp>
        <p:nvSpPr>
          <p:cNvPr id="191" name="Card 10"/>
          <p:cNvSpPr/>
          <p:nvPr/>
        </p:nvSpPr>
        <p:spPr>
          <a:xfrm>
            <a:off x="6392000" y="5180000"/>
            <a:ext cx="5240000" cy="8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2" name="Badge 10"/>
          <p:cNvSpPr/>
          <p:nvPr/>
        </p:nvSpPr>
        <p:spPr>
          <a:xfrm>
            <a:off x="6502000" y="5340000"/>
            <a:ext cx="720000" cy="560000"/>
          </a:xfrm>
          <a:prstGeom prst="roundRect">
            <a:avLst>
              <a:gd name="adj" fmla="val 40000"/>
            </a:avLst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X</a:t>
            </a:r>
          </a:p>
        </p:txBody>
      </p:sp>
      <p:sp>
        <p:nvSpPr>
          <p:cNvPr id="193" name="Text 10"/>
          <p:cNvSpPr txBox="1"/>
          <p:nvPr/>
        </p:nvSpPr>
        <p:spPr>
          <a:xfrm>
            <a:off x="7382000" y="5180000"/>
            <a:ext cx="4130000" cy="880000"/>
          </a:xfrm>
          <a:prstGeom prst="rect">
            <a:avLst/>
          </a:prstGeom>
          <a:noFill/>
        </p:spPr>
        <p:txBody>
          <a:bodyPr lIns="0" rIns="91440" anchor="ctr"/>
          <a:lstStyle/>
          <a:p>
            <a:pPr algn="l"/>
            <a:r>
              <a:rPr lang="en-US" sz="1500" b="1">
                <a:solidFill>
                  <a:srgbClr val="123C60"/>
                </a:solidFill>
              </a:rPr>
              <a:t>Closing</a:t>
            </a:r>
          </a:p>
        </p:txBody>
      </p:sp>
    </p:spTree>
    <p:extLst>
      <p:ext uri="{BB962C8B-B14F-4D97-AF65-F5344CB8AC3E}">
        <p14:creationId xmlns:p14="http://schemas.microsoft.com/office/powerpoint/2010/main" val="2102516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3BA0F-152E-D342-0C7F-60D7C4CE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Projections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CB853-F299-DE02-B699-60629E468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6697EF-25D3-56B3-7B1F-66AC5A1EB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0" y="2181979"/>
            <a:ext cx="3371380" cy="44931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AF166F-A0B5-A12E-3D9C-7F9E6385C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262" y="939422"/>
            <a:ext cx="3033471" cy="302252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6466E-AE70-9D06-615F-B214A86FEDAF}"/>
              </a:ext>
            </a:extLst>
          </p:cNvPr>
          <p:cNvCxnSpPr>
            <a:cxnSpLocks/>
          </p:cNvCxnSpPr>
          <p:nvPr/>
        </p:nvCxnSpPr>
        <p:spPr>
          <a:xfrm flipH="1">
            <a:off x="2565400" y="1651000"/>
            <a:ext cx="1766759" cy="384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9863AB4-C492-DA1F-0B70-4ABCDF3F0D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460" y="1005840"/>
            <a:ext cx="2308860" cy="58521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38E903-E8FD-786D-E8C6-C38F672E5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385" y="3574474"/>
            <a:ext cx="2921974" cy="29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07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7463E-532A-1852-ED02-30D0447E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Projections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14276-FA35-CD5C-4465-3783FD08D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C2C52-FC21-3B9D-A055-E61784F71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0" y="2230179"/>
            <a:ext cx="3371380" cy="449314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636194-58FB-99AC-0E5D-349B1BEF25D1}"/>
              </a:ext>
            </a:extLst>
          </p:cNvPr>
          <p:cNvCxnSpPr/>
          <p:nvPr/>
        </p:nvCxnSpPr>
        <p:spPr>
          <a:xfrm flipH="1">
            <a:off x="3225800" y="2076450"/>
            <a:ext cx="1155700" cy="22923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DAE9DF-1E09-680F-ABF1-3881AA73E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0" y="1317463"/>
            <a:ext cx="3624118" cy="22933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AF12D0-B1B2-DFD1-4304-290EFC650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5908" y="4013833"/>
            <a:ext cx="4751421" cy="275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26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D05A4-8139-9BC8-70D9-8E7CB189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FTE’s and Average Salaries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3A9A5-3474-3C68-1628-3086321A2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F9BD22-E532-1DCF-84EC-A9E7AE6CA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2295009"/>
            <a:ext cx="3371380" cy="449314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AF2920-4FDA-0143-9CF2-403CE79A60B8}"/>
              </a:ext>
            </a:extLst>
          </p:cNvPr>
          <p:cNvCxnSpPr>
            <a:cxnSpLocks/>
          </p:cNvCxnSpPr>
          <p:nvPr/>
        </p:nvCxnSpPr>
        <p:spPr>
          <a:xfrm flipH="1">
            <a:off x="2279652" y="2095500"/>
            <a:ext cx="1670048" cy="2273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BAEA9A6-6FE4-FE4D-91AD-710B407CD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00" y="1075519"/>
            <a:ext cx="8020050" cy="29876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D723-6D5D-6D0E-78A6-DB6F9C307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576" y="4368800"/>
            <a:ext cx="8296965" cy="168148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D5A0D38-C6DE-7C8B-BEE9-5399C4CDE3A5}"/>
              </a:ext>
            </a:extLst>
          </p:cNvPr>
          <p:cNvCxnSpPr>
            <a:cxnSpLocks/>
          </p:cNvCxnSpPr>
          <p:nvPr/>
        </p:nvCxnSpPr>
        <p:spPr>
          <a:xfrm flipH="1" flipV="1">
            <a:off x="2432052" y="4521200"/>
            <a:ext cx="1295400" cy="4273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169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1CF27C8D-724E-6F3A-F4E9-79138FC33BC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Enrollment Drives Revenue. Staffing Drives Sustainability.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A89DBA-E1F4-4743-3BA8-4570E0F70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13B55C-83BB-8847-6DC2-73CC08685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Questions Every District Should Be Asking</a:t>
            </a:r>
          </a:p>
          <a:p>
            <a:r>
              <a:rPr lang="en-US" dirty="0"/>
              <a:t>✅ What are our enrollment projections for the next 3-5 years?</a:t>
            </a:r>
          </a:p>
          <a:p>
            <a:r>
              <a:rPr lang="en-US" dirty="0"/>
              <a:t>✅ Are staffing levels aligned with student needs?</a:t>
            </a:r>
          </a:p>
          <a:p>
            <a:r>
              <a:rPr lang="en-US" dirty="0"/>
              <a:t>✅ Are we building recurring expenditures on one-time funding sources?</a:t>
            </a:r>
          </a:p>
          <a:p>
            <a:r>
              <a:rPr lang="en-US" dirty="0"/>
              <a:t>✅ Can our current budget be sustained if enrollment continues to change?</a:t>
            </a:r>
          </a:p>
          <a:p>
            <a:r>
              <a:rPr lang="en-US" dirty="0"/>
              <a:t>✅ Are we making decisions based on today's reality or yesterday's enrollment?</a:t>
            </a:r>
          </a:p>
          <a:p>
            <a:endParaRPr lang="en-US" dirty="0"/>
          </a:p>
          <a:p>
            <a:r>
              <a:rPr lang="en-US" dirty="0"/>
              <a:t>The most financially healthy districts are not necessarily the ones receiving the most funding. They are the districts that continuously align staffing, resources, and expenditures with enrollment trends.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79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23C049-5B78-1A72-EF15-CFADE7025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89DF86-7EB9-0227-55A9-B5195A490C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Takeaways Heading"/>
          <p:cNvSpPr txBox="1"/>
          <p:nvPr/>
        </p:nvSpPr>
        <p:spPr>
          <a:xfrm>
            <a:off x="420000" y="1340000"/>
            <a:ext cx="6300000" cy="520000"/>
          </a:xfrm>
          <a:prstGeom prst="rect">
            <a:avLst/>
          </a:prstGeom>
          <a:noFill/>
        </p:spPr>
        <p:txBody>
          <a:bodyPr lIns="0" anchor="ctr"/>
          <a:lstStyle/>
          <a:p>
            <a:pPr algn="l"/>
            <a:r>
              <a:rPr lang="en-US" sz="1800" b="1" spc="160" dirty="0">
                <a:solidFill>
                  <a:srgbClr val="156F49"/>
                </a:solidFill>
              </a:rPr>
              <a:t>KEY TAKEAWAYS</a:t>
            </a:r>
          </a:p>
        </p:txBody>
      </p:sp>
      <p:sp>
        <p:nvSpPr>
          <p:cNvPr id="21" name="Check 1"/>
          <p:cNvSpPr/>
          <p:nvPr/>
        </p:nvSpPr>
        <p:spPr>
          <a:xfrm>
            <a:off x="420000" y="2080000"/>
            <a:ext cx="400000" cy="400000"/>
          </a:xfrm>
          <a:prstGeom prst="ellipse">
            <a:avLst/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akeaway 1"/>
          <p:cNvSpPr txBox="1"/>
          <p:nvPr/>
        </p:nvSpPr>
        <p:spPr>
          <a:xfrm>
            <a:off x="960000" y="1960000"/>
            <a:ext cx="5960000" cy="64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l"/>
            <a:r>
              <a:rPr lang="en-US" sz="1500" dirty="0">
                <a:solidFill>
                  <a:srgbClr val="333333"/>
                </a:solidFill>
              </a:rPr>
              <a:t>Foundation funding changes matter, but enrollment has a much larger long-term impact on district revenue.</a:t>
            </a:r>
          </a:p>
        </p:txBody>
      </p:sp>
      <p:sp>
        <p:nvSpPr>
          <p:cNvPr id="31" name="Check 2"/>
          <p:cNvSpPr/>
          <p:nvPr/>
        </p:nvSpPr>
        <p:spPr>
          <a:xfrm>
            <a:off x="420000" y="2770000"/>
            <a:ext cx="400000" cy="400000"/>
          </a:xfrm>
          <a:prstGeom prst="ellipse">
            <a:avLst/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2" name="Takeaway 2"/>
          <p:cNvSpPr txBox="1"/>
          <p:nvPr/>
        </p:nvSpPr>
        <p:spPr>
          <a:xfrm>
            <a:off x="960000" y="2650000"/>
            <a:ext cx="5960000" cy="64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l"/>
            <a:r>
              <a:rPr lang="en-US" sz="1500">
                <a:solidFill>
                  <a:srgbClr val="333333"/>
                </a:solidFill>
              </a:rPr>
              <a:t>Growth brings opportunities and challenges.</a:t>
            </a:r>
          </a:p>
        </p:txBody>
      </p:sp>
      <p:sp>
        <p:nvSpPr>
          <p:cNvPr id="41" name="Check 3"/>
          <p:cNvSpPr/>
          <p:nvPr/>
        </p:nvSpPr>
        <p:spPr>
          <a:xfrm>
            <a:off x="420000" y="3460000"/>
            <a:ext cx="400000" cy="400000"/>
          </a:xfrm>
          <a:prstGeom prst="ellipse">
            <a:avLst/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42" name="Takeaway 3"/>
          <p:cNvSpPr txBox="1"/>
          <p:nvPr/>
        </p:nvSpPr>
        <p:spPr>
          <a:xfrm>
            <a:off x="960000" y="3340000"/>
            <a:ext cx="5960000" cy="64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l"/>
            <a:r>
              <a:rPr lang="en-US" sz="1500">
                <a:solidFill>
                  <a:srgbClr val="333333"/>
                </a:solidFill>
              </a:rPr>
              <a:t>Decline requires difficult but necessary staffing and expenditure decisions.</a:t>
            </a:r>
          </a:p>
        </p:txBody>
      </p:sp>
      <p:sp>
        <p:nvSpPr>
          <p:cNvPr id="51" name="Check 4"/>
          <p:cNvSpPr/>
          <p:nvPr/>
        </p:nvSpPr>
        <p:spPr>
          <a:xfrm>
            <a:off x="420000" y="4150000"/>
            <a:ext cx="400000" cy="400000"/>
          </a:xfrm>
          <a:prstGeom prst="ellipse">
            <a:avLst/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52" name="Takeaway 4"/>
          <p:cNvSpPr txBox="1"/>
          <p:nvPr/>
        </p:nvSpPr>
        <p:spPr>
          <a:xfrm>
            <a:off x="960000" y="4010000"/>
            <a:ext cx="5960000" cy="68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l"/>
            <a:r>
              <a:rPr lang="en-US" sz="1500">
                <a:solidFill>
                  <a:srgbClr val="333333"/>
                </a:solidFill>
              </a:rPr>
              <a:t>District leaders who monitor enrollment trends early can make gradual adjustments rather than facing fiscal distress later.</a:t>
            </a:r>
          </a:p>
        </p:txBody>
      </p:sp>
      <p:sp>
        <p:nvSpPr>
          <p:cNvPr id="61" name="Check 5"/>
          <p:cNvSpPr/>
          <p:nvPr/>
        </p:nvSpPr>
        <p:spPr>
          <a:xfrm>
            <a:off x="420000" y="4900000"/>
            <a:ext cx="400000" cy="400000"/>
          </a:xfrm>
          <a:prstGeom prst="ellipse">
            <a:avLst/>
          </a:prstGeom>
          <a:solidFill>
            <a:srgbClr val="156F49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62" name="Takeaway 5"/>
          <p:cNvSpPr txBox="1"/>
          <p:nvPr/>
        </p:nvSpPr>
        <p:spPr>
          <a:xfrm>
            <a:off x="960000" y="4780000"/>
            <a:ext cx="5960000" cy="64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l"/>
            <a:r>
              <a:rPr lang="en-US" sz="1500">
                <a:solidFill>
                  <a:srgbClr val="333333"/>
                </a:solidFill>
              </a:rPr>
              <a:t>Sustainable districts continuously align people, programs, and resources with the students they serve.</a:t>
            </a:r>
          </a:p>
        </p:txBody>
      </p:sp>
      <p:sp>
        <p:nvSpPr>
          <p:cNvPr id="71" name="Check 6"/>
          <p:cNvSpPr/>
          <p:nvPr/>
        </p:nvSpPr>
        <p:spPr>
          <a:xfrm>
            <a:off x="420000" y="5590000"/>
            <a:ext cx="400000" cy="400000"/>
          </a:xfrm>
          <a:prstGeom prst="ellipse">
            <a:avLst/>
          </a:prstGeom>
          <a:solidFill>
            <a:srgbClr val="D71E4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72" name="Takeaway 6"/>
          <p:cNvSpPr txBox="1"/>
          <p:nvPr/>
        </p:nvSpPr>
        <p:spPr>
          <a:xfrm>
            <a:off x="960000" y="5470000"/>
            <a:ext cx="5960000" cy="640000"/>
          </a:xfrm>
          <a:prstGeom prst="rect">
            <a:avLst/>
          </a:prstGeom>
          <a:noFill/>
        </p:spPr>
        <p:txBody>
          <a:bodyPr lIns="0" rIns="0" anchor="ctr"/>
          <a:lstStyle/>
          <a:p>
            <a:pPr algn="l"/>
            <a:r>
              <a:rPr lang="en-US" sz="1600" b="1">
                <a:solidFill>
                  <a:srgbClr val="123C60"/>
                </a:solidFill>
              </a:rPr>
              <a:t>Hope is not a strategy.</a:t>
            </a:r>
          </a:p>
        </p:txBody>
      </p:sp>
      <p:sp>
        <p:nvSpPr>
          <p:cNvPr id="80" name="Quote Panel"/>
          <p:cNvSpPr/>
          <p:nvPr/>
        </p:nvSpPr>
        <p:spPr>
          <a:xfrm>
            <a:off x="7280000" y="1960000"/>
            <a:ext cx="4520000" cy="4150000"/>
          </a:xfrm>
          <a:prstGeom prst="roundRect">
            <a:avLst>
              <a:gd name="adj" fmla="val 5000"/>
            </a:avLst>
          </a:prstGeom>
          <a:solidFill>
            <a:srgbClr val="123C60"/>
          </a:solidFill>
          <a:ln>
            <a:noFill/>
          </a:ln>
        </p:spPr>
        <p:txBody>
          <a:bodyPr lIns="411480" tIns="365760" rIns="411480" bIns="365760" anchor="ctr"/>
          <a:lstStyle/>
          <a:p>
            <a:pPr algn="ctr"/>
            <a:r>
              <a:rPr lang="en-US" sz="2200" i="1" dirty="0">
                <a:solidFill>
                  <a:srgbClr val="FFFFFF"/>
                </a:solidFill>
              </a:rPr>
              <a:t>Success is not determined by the resources you have, but by how well you align those resources to your mission.</a:t>
            </a:r>
          </a:p>
        </p:txBody>
      </p:sp>
    </p:spTree>
    <p:extLst>
      <p:ext uri="{BB962C8B-B14F-4D97-AF65-F5344CB8AC3E}">
        <p14:creationId xmlns:p14="http://schemas.microsoft.com/office/powerpoint/2010/main" val="214886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/>
      <p:bldP spid="31" grpId="0" animBg="1"/>
      <p:bldP spid="32" grpId="0"/>
      <p:bldP spid="41" grpId="0" animBg="1"/>
      <p:bldP spid="42" grpId="0"/>
      <p:bldP spid="51" grpId="0" animBg="1"/>
      <p:bldP spid="52" grpId="0"/>
      <p:bldP spid="61" grpId="0" animBg="1"/>
      <p:bldP spid="62" grpId="0"/>
      <p:bldP spid="71" grpId="0" animBg="1"/>
      <p:bldP spid="72" grpId="0"/>
      <p:bldP spid="8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401B6-BBF9-4C4F-24E9-A14FC5EE0D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 You</a:t>
            </a:r>
            <a:r>
              <a:rPr lang="en-US" dirty="0"/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BEB6B-597A-3E25-4E69-A6C67E6B1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19100" y="4156710"/>
            <a:ext cx="12192000" cy="1405890"/>
          </a:xfrm>
        </p:spPr>
        <p:txBody>
          <a:bodyPr/>
          <a:lstStyle/>
          <a:p>
            <a:r>
              <a:rPr lang="en-US" sz="2400" dirty="0"/>
              <a:t>Jason Miller</a:t>
            </a:r>
          </a:p>
          <a:p>
            <a:r>
              <a:rPr lang="en-US" sz="2400" dirty="0"/>
              <a:t>OCSS State Leadership Development</a:t>
            </a:r>
          </a:p>
          <a:p>
            <a:r>
              <a:rPr lang="en-US" sz="2400" dirty="0"/>
              <a:t>DESE Fiscal Services </a:t>
            </a:r>
          </a:p>
          <a:p>
            <a:r>
              <a:rPr lang="en-US" sz="2400" dirty="0"/>
              <a:t>Jason. Miller@ade.arkansas.gov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012A73B-A2E6-3E66-4858-BE1E20BC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</a:t>
            </a:r>
          </a:p>
        </p:txBody>
      </p:sp>
      <p:sp>
        <p:nvSpPr>
          <p:cNvPr id="5" name="Question Card 1"/>
          <p:cNvSpPr/>
          <p:nvPr/>
        </p:nvSpPr>
        <p:spPr>
          <a:xfrm>
            <a:off x="457200" y="1620000"/>
            <a:ext cx="35592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182880" tIns="502920" rIns="182880" bIns="137160" anchor="t">
            <a:normAutofit/>
          </a:bodyPr>
          <a:lstStyle/>
          <a:p>
            <a:pPr algn="ctr"/>
            <a:r>
              <a:rPr lang="en-US" sz="1400" b="1" dirty="0">
                <a:solidFill>
                  <a:srgbClr val="1A1A1A"/>
                </a:solidFill>
              </a:rPr>
              <a:t>What percentage of your operating budget is salaries and benefits? How many are above 80%?</a:t>
            </a:r>
          </a:p>
        </p:txBody>
      </p:sp>
      <p:sp>
        <p:nvSpPr>
          <p:cNvPr id="6" name="Question Card 2"/>
          <p:cNvSpPr/>
          <p:nvPr/>
        </p:nvSpPr>
        <p:spPr>
          <a:xfrm>
            <a:off x="4316400" y="1620000"/>
            <a:ext cx="35592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182880" tIns="502920" rIns="182880" bIns="137160" anchor="t">
            <a:normAutofit/>
          </a:bodyPr>
          <a:lstStyle/>
          <a:p>
            <a:pPr algn="ctr"/>
            <a:r>
              <a:rPr lang="en-US" sz="1400" b="1" dirty="0">
                <a:solidFill>
                  <a:srgbClr val="1A1A1A"/>
                </a:solidFill>
              </a:rPr>
              <a:t>How many positions have been added in the last five years?</a:t>
            </a:r>
          </a:p>
        </p:txBody>
      </p:sp>
      <p:sp>
        <p:nvSpPr>
          <p:cNvPr id="7" name="Question Card 3"/>
          <p:cNvSpPr/>
          <p:nvPr/>
        </p:nvSpPr>
        <p:spPr>
          <a:xfrm>
            <a:off x="8175600" y="1620000"/>
            <a:ext cx="35592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182880" tIns="502920" rIns="182880" bIns="137160" anchor="t">
            <a:normAutofit/>
          </a:bodyPr>
          <a:lstStyle/>
          <a:p>
            <a:pPr algn="ctr"/>
            <a:r>
              <a:rPr lang="en-US" sz="1400" b="1">
                <a:solidFill>
                  <a:srgbClr val="1A1A1A"/>
                </a:solidFill>
              </a:rPr>
              <a:t>How many could be eliminated without impacting services?</a:t>
            </a:r>
          </a:p>
        </p:txBody>
      </p:sp>
      <p:sp>
        <p:nvSpPr>
          <p:cNvPr id="13" name="Badge 1"/>
          <p:cNvSpPr/>
          <p:nvPr/>
        </p:nvSpPr>
        <p:spPr>
          <a:xfrm>
            <a:off x="1876800" y="1340000"/>
            <a:ext cx="720000" cy="720000"/>
          </a:xfrm>
          <a:prstGeom prst="ellipse">
            <a:avLst/>
          </a:prstGeom>
          <a:solidFill>
            <a:srgbClr val="50B432"/>
          </a:solidFill>
        </p:spPr>
        <p:txBody>
          <a:bodyPr wrap="square" lIns="0" tIns="0" rIns="0" bIns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4" name="Badge 2"/>
          <p:cNvSpPr/>
          <p:nvPr/>
        </p:nvSpPr>
        <p:spPr>
          <a:xfrm>
            <a:off x="5736000" y="1340000"/>
            <a:ext cx="720000" cy="720000"/>
          </a:xfrm>
          <a:prstGeom prst="ellipse">
            <a:avLst/>
          </a:prstGeom>
          <a:solidFill>
            <a:srgbClr val="50B432"/>
          </a:solidFill>
        </p:spPr>
        <p:txBody>
          <a:bodyPr wrap="square" lIns="0" tIns="0" rIns="0" bIns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Badge 3"/>
          <p:cNvSpPr/>
          <p:nvPr/>
        </p:nvSpPr>
        <p:spPr>
          <a:xfrm>
            <a:off x="9595200" y="1340000"/>
            <a:ext cx="720000" cy="720000"/>
          </a:xfrm>
          <a:prstGeom prst="ellipse">
            <a:avLst/>
          </a:prstGeom>
          <a:solidFill>
            <a:srgbClr val="50B432"/>
          </a:solidFill>
        </p:spPr>
        <p:txBody>
          <a:bodyPr wrap="square" lIns="0" tIns="0" rIns="0" bIns="0" anchor="ctr"/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Takeaway Band"/>
          <p:cNvSpPr/>
          <p:nvPr/>
        </p:nvSpPr>
        <p:spPr>
          <a:xfrm>
            <a:off x="457200" y="3880000"/>
            <a:ext cx="11277600" cy="2250000"/>
          </a:xfrm>
          <a:prstGeom prst="roundRect">
            <a:avLst>
              <a:gd name="adj" fmla="val 5000"/>
            </a:avLst>
          </a:prstGeom>
          <a:solidFill>
            <a:srgbClr val="158158"/>
          </a:solidFill>
        </p:spPr>
        <p:txBody>
          <a:bodyPr wrap="square" lIns="365760" tIns="182880" rIns="365760" bIns="182880" anchor="ctr">
            <a:norm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Most districts do not get into financial trouble because of one bad purchase—they get into trouble because of years of staffing decisions that become difficult to sustain.</a:t>
            </a:r>
          </a:p>
          <a:p>
            <a:pPr algn="ctr">
              <a:spcBef>
                <a:spcPts val="900"/>
              </a:spcBef>
            </a:pPr>
            <a:r>
              <a:rPr lang="en-US" sz="1800" b="1" i="1" dirty="0">
                <a:solidFill>
                  <a:srgbClr val="C6F0B8"/>
                </a:solidFill>
              </a:rPr>
              <a:t>Every staffing decision should be viewed as a multi-year financial commitment, not a one-year expense.</a:t>
            </a:r>
          </a:p>
        </p:txBody>
      </p:sp>
    </p:spTree>
    <p:extLst>
      <p:ext uri="{BB962C8B-B14F-4D97-AF65-F5344CB8AC3E}">
        <p14:creationId xmlns:p14="http://schemas.microsoft.com/office/powerpoint/2010/main" val="344631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 Header"/>
          <p:cNvSpPr/>
          <p:nvPr/>
        </p:nvSpPr>
        <p:spPr>
          <a:xfrm>
            <a:off x="457200" y="1603272"/>
            <a:ext cx="5560000" cy="560000"/>
          </a:xfrm>
          <a:prstGeom prst="roundRect">
            <a:avLst>
              <a:gd name="adj" fmla="val 14000"/>
            </a:avLst>
          </a:prstGeom>
          <a:solidFill>
            <a:srgbClr val="158158"/>
          </a:solidFill>
        </p:spPr>
        <p:txBody>
          <a:bodyPr wrap="square" lIns="137160" tIns="27432" rIns="137160" bIns="27432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</a:rPr>
              <a:t>Funding is Enrollment-Driven</a:t>
            </a:r>
          </a:p>
        </p:txBody>
      </p:sp>
      <p:sp>
        <p:nvSpPr>
          <p:cNvPr id="20" name="Left Body"/>
          <p:cNvSpPr/>
          <p:nvPr/>
        </p:nvSpPr>
        <p:spPr>
          <a:xfrm>
            <a:off x="457200" y="2303505"/>
            <a:ext cx="5560000" cy="20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228600" tIns="137160" rIns="228600" bIns="137160" anchor="ctr">
            <a:normAutofit/>
          </a:bodyPr>
          <a:lstStyle/>
          <a:p>
            <a:r>
              <a:rPr lang="en-US" sz="1400" b="1">
                <a:solidFill>
                  <a:srgbClr val="1A1A1A"/>
                </a:solidFill>
              </a:rPr>
              <a:t>Arkansas funding is primarily enrollment driven.</a:t>
            </a:r>
          </a:p>
          <a:p>
            <a:pPr>
              <a:spcBef>
                <a:spcPts val="600"/>
              </a:spcBef>
            </a:pPr>
            <a:r>
              <a:rPr lang="en-US" sz="1400">
                <a:solidFill>
                  <a:srgbClr val="1A1A1A"/>
                </a:solidFill>
              </a:rPr>
              <a:t>Districts will receive </a:t>
            </a:r>
            <a:r>
              <a:rPr lang="en-US" sz="1800" b="1">
                <a:solidFill>
                  <a:srgbClr val="158158"/>
                </a:solidFill>
              </a:rPr>
              <a:t>$8,037</a:t>
            </a:r>
            <a:r>
              <a:rPr lang="en-US" sz="1400">
                <a:solidFill>
                  <a:srgbClr val="1A1A1A"/>
                </a:solidFill>
              </a:rPr>
              <a:t> per student in FY27.</a:t>
            </a:r>
          </a:p>
          <a:p>
            <a:pPr>
              <a:spcBef>
                <a:spcPts val="800"/>
              </a:spcBef>
            </a:pPr>
            <a:r>
              <a:rPr lang="en-US" sz="1400" b="1">
                <a:solidFill>
                  <a:srgbClr val="1A1A1A"/>
                </a:solidFill>
              </a:rPr>
              <a:t>Revenue rises and falls based on:</a:t>
            </a:r>
          </a:p>
          <a:p>
            <a:pPr marL="228600" indent="-228600">
              <a:spcBef>
                <a:spcPts val="3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1A1A"/>
                </a:solidFill>
              </a:rPr>
              <a:t>ADM, Foundation Funding rate, and Categorical funding</a:t>
            </a:r>
          </a:p>
          <a:p>
            <a:pPr marL="228600" indent="-228600">
              <a:spcBef>
                <a:spcPts val="3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1A1A"/>
                </a:solidFill>
              </a:rPr>
              <a:t>State restricted funds and Federal funds</a:t>
            </a:r>
          </a:p>
        </p:txBody>
      </p:sp>
      <p:sp>
        <p:nvSpPr>
          <p:cNvPr id="5" name="Right Header"/>
          <p:cNvSpPr/>
          <p:nvPr/>
        </p:nvSpPr>
        <p:spPr>
          <a:xfrm>
            <a:off x="6174800" y="1603272"/>
            <a:ext cx="5560000" cy="560000"/>
          </a:xfrm>
          <a:prstGeom prst="roundRect">
            <a:avLst>
              <a:gd name="adj" fmla="val 14000"/>
            </a:avLst>
          </a:prstGeom>
          <a:solidFill>
            <a:srgbClr val="158158"/>
          </a:solidFill>
        </p:spPr>
        <p:txBody>
          <a:bodyPr wrap="square" lIns="137160" tIns="27432" rIns="137160" bIns="27432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The Temporary-Money Trap</a:t>
            </a:r>
          </a:p>
        </p:txBody>
      </p:sp>
      <p:sp>
        <p:nvSpPr>
          <p:cNvPr id="21" name="Right Body"/>
          <p:cNvSpPr/>
          <p:nvPr/>
        </p:nvSpPr>
        <p:spPr>
          <a:xfrm>
            <a:off x="6174800" y="2303505"/>
            <a:ext cx="5560000" cy="20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228600" tIns="137160" rIns="228600" bIns="137160" anchor="ctr">
            <a:normAutofit/>
          </a:bodyPr>
          <a:lstStyle/>
          <a:p>
            <a:r>
              <a:rPr lang="en-US" sz="1400" b="1">
                <a:solidFill>
                  <a:srgbClr val="1A1A1A"/>
                </a:solidFill>
              </a:rPr>
              <a:t>Staffing decisions are often made during years of:</a:t>
            </a:r>
          </a:p>
          <a:p>
            <a:pPr marL="228600" indent="-228600">
              <a:spcBef>
                <a:spcPts val="4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1A1A"/>
                </a:solidFill>
              </a:rPr>
              <a:t>Temporary Funding (ESSER funding)</a:t>
            </a:r>
          </a:p>
          <a:p>
            <a:pPr marL="228600" indent="-228600">
              <a:spcBef>
                <a:spcPts val="3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1A1A"/>
                </a:solidFill>
              </a:rPr>
              <a:t>Enrollment spikes and One-time grants</a:t>
            </a:r>
          </a:p>
          <a:p>
            <a:pPr marL="228600" indent="-228600">
              <a:spcBef>
                <a:spcPts val="3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1A1A1A"/>
                </a:solidFill>
              </a:rPr>
              <a:t>Temporary state initiatives</a:t>
            </a:r>
          </a:p>
          <a:p>
            <a:pPr>
              <a:spcBef>
                <a:spcPts val="700"/>
              </a:spcBef>
            </a:pPr>
            <a:r>
              <a:rPr lang="en-US" sz="1500" b="1" i="1">
                <a:solidFill>
                  <a:srgbClr val="ED561B"/>
                </a:solidFill>
              </a:rPr>
              <a:t>Revenue disappears but positions remain.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9464CEA-233A-07DB-B7C0-97FF24079856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I. State Funding Forecast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03630E-8807-1525-4F2F-F6DB6D901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72F814-93E0-89EE-64D6-9D4F23C0D5C8}"/>
              </a:ext>
            </a:extLst>
          </p:cNvPr>
          <p:cNvSpPr txBox="1"/>
          <p:nvPr/>
        </p:nvSpPr>
        <p:spPr>
          <a:xfrm>
            <a:off x="714375" y="4507010"/>
            <a:ext cx="10763250" cy="1345150"/>
          </a:xfrm>
          <a:prstGeom prst="roundRect">
            <a:avLst>
              <a:gd name="adj" fmla="val 6000"/>
            </a:avLst>
          </a:prstGeom>
          <a:solidFill>
            <a:srgbClr val="158158"/>
          </a:solidFill>
        </p:spPr>
        <p:txBody>
          <a:bodyPr wrap="square" lIns="274320" tIns="137160" rIns="274320" bIns="137160" anchor="ctr">
            <a:normAutofit fontScale="92500" lnSpcReduction="10000"/>
          </a:bodyPr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Questions leaders should ask before adding positions:</a:t>
            </a:r>
          </a:p>
          <a:p>
            <a:pPr marL="285750" indent="-285750" algn="ctr">
              <a:spcBef>
                <a:spcPts val="600"/>
              </a:spcBef>
              <a:buClr>
                <a:srgbClr val="C6F0B8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Is this recurring revenue or one-time revenue?</a:t>
            </a:r>
          </a:p>
          <a:p>
            <a:pPr marL="285750" indent="-285750" algn="ctr">
              <a:spcBef>
                <a:spcPts val="300"/>
              </a:spcBef>
              <a:buClr>
                <a:srgbClr val="C6F0B8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What happens if enrollment declines?</a:t>
            </a:r>
          </a:p>
          <a:p>
            <a:pPr marL="285750" indent="-285750" algn="ctr">
              <a:spcBef>
                <a:spcPts val="300"/>
              </a:spcBef>
              <a:buClr>
                <a:srgbClr val="C6F0B8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Can we afford this position 3 years from now?</a:t>
            </a:r>
          </a:p>
        </p:txBody>
      </p:sp>
    </p:spTree>
    <p:extLst>
      <p:ext uri="{BB962C8B-B14F-4D97-AF65-F5344CB8AC3E}">
        <p14:creationId xmlns:p14="http://schemas.microsoft.com/office/powerpoint/2010/main" val="234338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5" grpId="0" animBg="1"/>
      <p:bldP spid="2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B5EA2-F0D0-FFA1-8ED6-980C5AA3B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Scenario</a:t>
            </a:r>
          </a:p>
        </p:txBody>
      </p:sp>
      <p:sp>
        <p:nvSpPr>
          <p:cNvPr id="3" name="Revenue Tile"/>
          <p:cNvSpPr/>
          <p:nvPr/>
        </p:nvSpPr>
        <p:spPr>
          <a:xfrm>
            <a:off x="457200" y="1850000"/>
            <a:ext cx="3559200" cy="2450000"/>
          </a:xfrm>
          <a:prstGeom prst="roundRect">
            <a:avLst>
              <a:gd name="adj" fmla="val 6000"/>
            </a:avLst>
          </a:prstGeom>
          <a:solidFill>
            <a:srgbClr val="058DC7"/>
          </a:solidFill>
        </p:spPr>
        <p:txBody>
          <a:bodyPr wrap="square" lIns="182880" tIns="137160" rIns="182880" bIns="137160" anchor="ctr">
            <a:normAutofit/>
          </a:bodyPr>
          <a:lstStyle/>
          <a:p>
            <a:pPr algn="ctr"/>
            <a:r>
              <a:rPr lang="en-US" sz="1400" b="1" spc="120">
                <a:solidFill>
                  <a:srgbClr val="FFFFFF"/>
                </a:solidFill>
              </a:rPr>
              <a:t>REVENUE INCREASE</a:t>
            </a:r>
          </a:p>
          <a:p>
            <a:pPr algn="ctr">
              <a:spcBef>
                <a:spcPts val="600"/>
              </a:spcBef>
            </a:pPr>
            <a:r>
              <a:rPr lang="en-US" sz="4000" b="1">
                <a:solidFill>
                  <a:srgbClr val="FFFFFF"/>
                </a:solidFill>
              </a:rPr>
              <a:t>$200,000</a:t>
            </a:r>
          </a:p>
          <a:p>
            <a:pPr algn="ctr">
              <a:spcBef>
                <a:spcPts val="600"/>
              </a:spcBef>
            </a:pPr>
            <a:r>
              <a:rPr lang="en-US" sz="1300">
                <a:solidFill>
                  <a:srgbClr val="FFFFFF"/>
                </a:solidFill>
              </a:rPr>
              <a:t>Additional revenue due to enrollment growth</a:t>
            </a:r>
          </a:p>
        </p:txBody>
      </p:sp>
      <p:sp>
        <p:nvSpPr>
          <p:cNvPr id="4" name="Expense Tile"/>
          <p:cNvSpPr/>
          <p:nvPr/>
        </p:nvSpPr>
        <p:spPr>
          <a:xfrm>
            <a:off x="4316400" y="1850000"/>
            <a:ext cx="3559200" cy="2450000"/>
          </a:xfrm>
          <a:prstGeom prst="roundRect">
            <a:avLst>
              <a:gd name="adj" fmla="val 6000"/>
            </a:avLst>
          </a:prstGeom>
          <a:solidFill>
            <a:srgbClr val="ED561B"/>
          </a:solidFill>
        </p:spPr>
        <p:txBody>
          <a:bodyPr wrap="square" lIns="182880" tIns="137160" rIns="182880" bIns="137160" anchor="ctr">
            <a:normAutofit/>
          </a:bodyPr>
          <a:lstStyle/>
          <a:p>
            <a:pPr algn="ctr"/>
            <a:r>
              <a:rPr lang="en-US" sz="1400" b="1" spc="120" dirty="0">
                <a:solidFill>
                  <a:srgbClr val="FFFFFF"/>
                </a:solidFill>
              </a:rPr>
              <a:t>EXPENSE INCREASE</a:t>
            </a:r>
          </a:p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rgbClr val="FFFFFF"/>
                </a:solidFill>
              </a:rPr>
              <a:t>$225,000</a:t>
            </a:r>
          </a:p>
          <a:p>
            <a:pPr algn="ctr">
              <a:spcBef>
                <a:spcPts val="600"/>
              </a:spcBef>
            </a:pPr>
            <a:r>
              <a:rPr lang="en-US" sz="1300" dirty="0">
                <a:solidFill>
                  <a:srgbClr val="FFFFFF"/>
                </a:solidFill>
              </a:rPr>
              <a:t>3 positions hired immediately at $75,000 each with benefits</a:t>
            </a:r>
          </a:p>
        </p:txBody>
      </p:sp>
      <p:sp>
        <p:nvSpPr>
          <p:cNvPr id="8" name="Deficit Tile"/>
          <p:cNvSpPr/>
          <p:nvPr/>
        </p:nvSpPr>
        <p:spPr>
          <a:xfrm>
            <a:off x="8175600" y="1850000"/>
            <a:ext cx="3559200" cy="2450000"/>
          </a:xfrm>
          <a:prstGeom prst="roundRect">
            <a:avLst>
              <a:gd name="adj" fmla="val 6000"/>
            </a:avLst>
          </a:prstGeom>
          <a:solidFill>
            <a:srgbClr val="B02417"/>
          </a:solidFill>
        </p:spPr>
        <p:txBody>
          <a:bodyPr wrap="square" lIns="182880" tIns="137160" rIns="182880" bIns="137160" anchor="ctr">
            <a:normAutofit/>
          </a:bodyPr>
          <a:lstStyle/>
          <a:p>
            <a:pPr algn="ctr"/>
            <a:r>
              <a:rPr lang="en-US" sz="1400" b="1" spc="120">
                <a:solidFill>
                  <a:srgbClr val="FFFFFF"/>
                </a:solidFill>
              </a:rPr>
              <a:t>STRUCTURAL DEFICIT</a:t>
            </a:r>
          </a:p>
          <a:p>
            <a:pPr algn="ctr">
              <a:spcBef>
                <a:spcPts val="600"/>
              </a:spcBef>
            </a:pPr>
            <a:r>
              <a:rPr lang="en-US" sz="4000" b="1">
                <a:solidFill>
                  <a:srgbClr val="FFFFFF"/>
                </a:solidFill>
              </a:rPr>
              <a:t>−$25,000</a:t>
            </a:r>
          </a:p>
          <a:p>
            <a:pPr algn="ctr">
              <a:spcBef>
                <a:spcPts val="600"/>
              </a:spcBef>
            </a:pPr>
            <a:r>
              <a:rPr lang="en-US" sz="1300">
                <a:solidFill>
                  <a:srgbClr val="FFFFFF"/>
                </a:solidFill>
              </a:rPr>
              <a:t>Expenses of $225,000 outrun revenue of $200,000 in Year 1</a:t>
            </a:r>
          </a:p>
        </p:txBody>
      </p:sp>
      <p:sp>
        <p:nvSpPr>
          <p:cNvPr id="9" name="Insight Callout"/>
          <p:cNvSpPr txBox="1"/>
          <p:nvPr/>
        </p:nvSpPr>
        <p:spPr>
          <a:xfrm>
            <a:off x="457200" y="4700000"/>
            <a:ext cx="11277600" cy="1050000"/>
          </a:xfrm>
          <a:prstGeom prst="roundRect">
            <a:avLst>
              <a:gd name="adj" fmla="val 10000"/>
            </a:avLst>
          </a:prstGeom>
          <a:solidFill>
            <a:srgbClr val="0A3D5C"/>
          </a:solidFill>
        </p:spPr>
        <p:txBody>
          <a:bodyPr wrap="square" lIns="274320" tIns="91440" rIns="274320" bIns="91440" anchor="ctr">
            <a:normAutofit/>
          </a:bodyPr>
          <a:lstStyle/>
          <a:p>
            <a:pPr algn="ctr"/>
            <a:r>
              <a:rPr lang="en-US" sz="2400" b="1" i="1">
                <a:solidFill>
                  <a:srgbClr val="FFFFFF"/>
                </a:solidFill>
              </a:rPr>
              <a:t>Revenue fluctuations are temporary. Staffing obligations are long-term.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DCBD-F467-EC0A-6AD0-7C3BB0814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497A9-4A0A-A5BF-8CD7-51BE7F514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554331"/>
            <a:ext cx="12192000" cy="1300000"/>
          </a:xfrm>
          <a:prstGeom prst="rect">
            <a:avLst/>
          </a:prstGeom>
        </p:spPr>
        <p:txBody>
          <a:bodyPr spcFirstLastPara="1" wrap="square" lIns="365760" tIns="45720" rIns="365760" bIns="45720" anchor="t" anchorCtr="0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800" dirty="0"/>
              <a:t>Many districts evaluate salary increases only for the current year—</a:t>
            </a:r>
            <a:r>
              <a:rPr lang="en-US" sz="1800" b="1" dirty="0">
                <a:solidFill>
                  <a:schemeClr val="accent6"/>
                </a:solidFill>
              </a:rPr>
              <a:t>a costly mistake.</a:t>
            </a:r>
            <a:r>
              <a:rPr lang="en-US" sz="1800" dirty="0"/>
              <a:t> Always consider the long-term impact before committing.</a:t>
            </a:r>
          </a:p>
          <a:p>
            <a:pPr marL="342900" indent="-342900">
              <a:lnSpc>
                <a:spcPct val="108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What will the cost be in 3 years? 5 years?</a:t>
            </a:r>
          </a:p>
          <a:p>
            <a:pPr marL="342900" indent="-34290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How will this increase be covered?</a:t>
            </a:r>
          </a:p>
        </p:txBody>
      </p:sp>
      <p:sp>
        <p:nvSpPr>
          <p:cNvPr id="20" name="Example Band"/>
          <p:cNvSpPr/>
          <p:nvPr/>
        </p:nvSpPr>
        <p:spPr>
          <a:xfrm>
            <a:off x="685800" y="2980000"/>
            <a:ext cx="10820400" cy="470000"/>
          </a:xfrm>
          <a:prstGeom prst="roundRect">
            <a:avLst>
              <a:gd name="adj" fmla="val 22000"/>
            </a:avLst>
          </a:prstGeom>
          <a:solidFill>
            <a:schemeClr val="lt2"/>
          </a:solidFill>
          <a:ln>
            <a:noFill/>
          </a:ln>
        </p:spPr>
        <p:txBody>
          <a:bodyPr lIns="228600" rIns="228600" rtlCol="0" anchor="ctr"/>
          <a:lstStyle/>
          <a:p>
            <a:pPr algn="l"/>
            <a:r>
              <a:rPr lang="en-US" sz="1700" b="1">
                <a:solidFill>
                  <a:schemeClr val="bg1"/>
                </a:solidFill>
              </a:rPr>
              <a:t>Example: A district employs 100 teachers with a $2,000 average raise. Watch the true cost grow.</a:t>
            </a:r>
          </a:p>
        </p:txBody>
      </p:sp>
      <p:sp>
        <p:nvSpPr>
          <p:cNvPr id="21" name="Card 1"/>
          <p:cNvSpPr/>
          <p:nvPr/>
        </p:nvSpPr>
        <p:spPr>
          <a:xfrm>
            <a:off x="685800" y="3620000"/>
            <a:ext cx="3273466" cy="2450000"/>
          </a:xfrm>
          <a:prstGeom prst="roundRect">
            <a:avLst>
              <a:gd name="adj" fmla="val 8000"/>
            </a:avLst>
          </a:prstGeom>
          <a:solidFill>
            <a:schemeClr val="dk2"/>
          </a:solidFill>
          <a:ln>
            <a:noFill/>
          </a:ln>
        </p:spPr>
        <p:txBody>
          <a:bodyPr lIns="182880" tIns="137160" rIns="182880" bIns="137160" rtlCol="0" anchor="ctr"/>
          <a:lstStyle/>
          <a:p>
            <a:pPr algn="ctr"/>
            <a:r>
              <a:rPr lang="en-US" sz="1500" b="1" spc="200">
                <a:solidFill>
                  <a:schemeClr val="accent1"/>
                </a:solidFill>
              </a:rPr>
              <a:t>YEAR 1</a:t>
            </a:r>
          </a:p>
          <a:p>
            <a:pPr algn="ctr">
              <a:spcBef>
                <a:spcPts val="600"/>
              </a:spcBef>
            </a:pPr>
            <a:r>
              <a:rPr lang="en-US" sz="4000" b="1">
                <a:solidFill>
                  <a:schemeClr val="bg1"/>
                </a:solidFill>
              </a:rPr>
              <a:t>$200,000</a:t>
            </a:r>
          </a:p>
          <a:p>
            <a:pPr algn="ctr">
              <a:spcBef>
                <a:spcPts val="600"/>
              </a:spcBef>
            </a:pPr>
            <a:r>
              <a:rPr lang="en-US" sz="1300">
                <a:solidFill>
                  <a:schemeClr val="bg1"/>
                </a:solidFill>
              </a:rPr>
              <a:t>100 teachers × $2,000 raise</a:t>
            </a:r>
          </a:p>
        </p:txBody>
      </p:sp>
      <p:sp>
        <p:nvSpPr>
          <p:cNvPr id="22" name="Arrow 1"/>
          <p:cNvSpPr/>
          <p:nvPr/>
        </p:nvSpPr>
        <p:spPr>
          <a:xfrm>
            <a:off x="4029266" y="4645000"/>
            <a:ext cx="360000" cy="40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chemeClr val="accent4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ard 2"/>
          <p:cNvSpPr/>
          <p:nvPr/>
        </p:nvSpPr>
        <p:spPr>
          <a:xfrm>
            <a:off x="4459267" y="3620000"/>
            <a:ext cx="3273466" cy="24500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>
            <a:noFill/>
          </a:ln>
        </p:spPr>
        <p:txBody>
          <a:bodyPr lIns="182880" tIns="137160" rIns="182880" bIns="137160" rtlCol="0" anchor="ctr"/>
          <a:lstStyle/>
          <a:p>
            <a:pPr algn="ctr"/>
            <a:r>
              <a:rPr lang="en-US" sz="1500" b="1" spc="200">
                <a:solidFill>
                  <a:schemeClr val="bg1"/>
                </a:solidFill>
              </a:rPr>
              <a:t>WITH BENEFITS</a:t>
            </a:r>
          </a:p>
          <a:p>
            <a:pPr algn="ctr">
              <a:spcBef>
                <a:spcPts val="600"/>
              </a:spcBef>
            </a:pPr>
            <a:r>
              <a:rPr lang="en-US" sz="4000" b="1">
                <a:solidFill>
                  <a:schemeClr val="bg1"/>
                </a:solidFill>
              </a:rPr>
              <a:t>$240,000</a:t>
            </a:r>
          </a:p>
          <a:p>
            <a:pPr algn="ctr">
              <a:spcBef>
                <a:spcPts val="600"/>
              </a:spcBef>
            </a:pPr>
            <a:r>
              <a:rPr lang="en-US" sz="1300">
                <a:solidFill>
                  <a:schemeClr val="bg1"/>
                </a:solidFill>
              </a:rPr>
              <a:t>True annual cost per year</a:t>
            </a:r>
          </a:p>
        </p:txBody>
      </p:sp>
      <p:sp>
        <p:nvSpPr>
          <p:cNvPr id="24" name="Arrow 2"/>
          <p:cNvSpPr/>
          <p:nvPr/>
        </p:nvSpPr>
        <p:spPr>
          <a:xfrm>
            <a:off x="7802732" y="4645000"/>
            <a:ext cx="360000" cy="400000"/>
          </a:xfrm>
          <a:prstGeom prst="rightArrow">
            <a:avLst>
              <a:gd name="adj1" fmla="val 55000"/>
              <a:gd name="adj2" fmla="val 55000"/>
            </a:avLst>
          </a:prstGeom>
          <a:solidFill>
            <a:schemeClr val="accent4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rd 3"/>
          <p:cNvSpPr/>
          <p:nvPr/>
        </p:nvSpPr>
        <p:spPr>
          <a:xfrm>
            <a:off x="8232734" y="3620000"/>
            <a:ext cx="3273466" cy="2450000"/>
          </a:xfrm>
          <a:prstGeom prst="roundRect">
            <a:avLst>
              <a:gd name="adj" fmla="val 8000"/>
            </a:avLst>
          </a:prstGeom>
          <a:solidFill>
            <a:schemeClr val="accent6"/>
          </a:solidFill>
          <a:ln>
            <a:noFill/>
          </a:ln>
        </p:spPr>
        <p:txBody>
          <a:bodyPr lIns="182880" tIns="137160" rIns="182880" bIns="137160" rtlCol="0" anchor="ctr"/>
          <a:lstStyle/>
          <a:p>
            <a:pPr algn="ctr"/>
            <a:r>
              <a:rPr lang="en-US" sz="1500" b="1" spc="200">
                <a:solidFill>
                  <a:schemeClr val="bg1"/>
                </a:solidFill>
              </a:rPr>
              <a:t>BY YEAR 5</a:t>
            </a:r>
          </a:p>
          <a:p>
            <a:pPr algn="ctr">
              <a:spcBef>
                <a:spcPts val="600"/>
              </a:spcBef>
            </a:pPr>
            <a:r>
              <a:rPr lang="en-US" sz="4000" b="1">
                <a:solidFill>
                  <a:schemeClr val="bg1"/>
                </a:solidFill>
              </a:rPr>
              <a:t>$1.2M</a:t>
            </a:r>
          </a:p>
          <a:p>
            <a:pPr algn="ctr">
              <a:spcBef>
                <a:spcPts val="600"/>
              </a:spcBef>
            </a:pPr>
            <a:r>
              <a:rPr lang="en-US" sz="1300">
                <a:solidFill>
                  <a:schemeClr val="bg1"/>
                </a:solidFill>
              </a:rPr>
              <a:t>Cumulative cost of the decision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52206F3-E0A5-7EC0-0B11-42C4BB987FC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II. Long-Term Cost of Salary Schedule Increases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38FA4-E390-5BDF-8D62-827D3BF9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Long-Term Cost of Salary Schedule Increases</a:t>
            </a:r>
          </a:p>
        </p:txBody>
      </p:sp>
      <p:sp>
        <p:nvSpPr>
          <p:cNvPr id="3" name="Left Header"/>
          <p:cNvSpPr/>
          <p:nvPr/>
        </p:nvSpPr>
        <p:spPr>
          <a:xfrm>
            <a:off x="457200" y="2100000"/>
            <a:ext cx="5460000" cy="640000"/>
          </a:xfrm>
          <a:prstGeom prst="rect">
            <a:avLst/>
          </a:prstGeom>
          <a:solidFill>
            <a:srgbClr val="158158"/>
          </a:solidFill>
        </p:spPr>
        <p:txBody>
          <a:bodyPr wrap="square" lIns="137160" tIns="27432" rIns="137160" bIns="27432" anchor="ctr"/>
          <a:lstStyle/>
          <a:p>
            <a:pPr algn="ctr"/>
            <a:r>
              <a:rPr lang="en-US" sz="1800" b="1">
                <a:solidFill>
                  <a:srgbClr val="FFFFFF"/>
                </a:solidFill>
              </a:rPr>
              <a:t>Unlike a one-time purchase</a:t>
            </a:r>
          </a:p>
        </p:txBody>
      </p:sp>
      <p:sp>
        <p:nvSpPr>
          <p:cNvPr id="4" name="Left Body"/>
          <p:cNvSpPr/>
          <p:nvPr/>
        </p:nvSpPr>
        <p:spPr>
          <a:xfrm>
            <a:off x="457200" y="2740000"/>
            <a:ext cx="5460000" cy="2200000"/>
          </a:xfrm>
          <a:prstGeom prst="rect">
            <a:avLst/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274320" tIns="137160" rIns="228600" bIns="137160" anchor="ctr"/>
          <a:lstStyle/>
          <a:p>
            <a:pPr marL="285750" indent="-285750">
              <a:spcBef>
                <a:spcPts val="6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1A1A1A"/>
                </a:solidFill>
              </a:rPr>
              <a:t>Salary schedule adjustments continue forever.</a:t>
            </a:r>
          </a:p>
          <a:p>
            <a:pPr marL="285750" indent="-285750">
              <a:spcBef>
                <a:spcPts val="12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1A1A1A"/>
                </a:solidFill>
              </a:rPr>
              <a:t>Every salary adjustment becomes the new floor, not the new ceiling.</a:t>
            </a:r>
          </a:p>
        </p:txBody>
      </p:sp>
      <p:sp>
        <p:nvSpPr>
          <p:cNvPr id="5" name="Right Header"/>
          <p:cNvSpPr/>
          <p:nvPr/>
        </p:nvSpPr>
        <p:spPr>
          <a:xfrm>
            <a:off x="6350000" y="2100000"/>
            <a:ext cx="5384800" cy="640000"/>
          </a:xfrm>
          <a:prstGeom prst="rect">
            <a:avLst/>
          </a:prstGeom>
          <a:solidFill>
            <a:srgbClr val="158158"/>
          </a:solidFill>
        </p:spPr>
        <p:txBody>
          <a:bodyPr wrap="square" lIns="137160" tIns="27432" rIns="137160" bIns="27432" anchor="ctr"/>
          <a:lstStyle/>
          <a:p>
            <a:pPr algn="ctr"/>
            <a:r>
              <a:rPr lang="en-US" sz="1800" b="1">
                <a:solidFill>
                  <a:srgbClr val="FFFFFF"/>
                </a:solidFill>
              </a:rPr>
              <a:t>Before approving salary changes</a:t>
            </a:r>
          </a:p>
        </p:txBody>
      </p:sp>
      <p:sp>
        <p:nvSpPr>
          <p:cNvPr id="6" name="Right Body"/>
          <p:cNvSpPr/>
          <p:nvPr/>
        </p:nvSpPr>
        <p:spPr>
          <a:xfrm>
            <a:off x="6350000" y="2740000"/>
            <a:ext cx="5384800" cy="2200000"/>
          </a:xfrm>
          <a:prstGeom prst="rect">
            <a:avLst/>
          </a:prstGeom>
          <a:solidFill>
            <a:srgbClr val="FFFFFF"/>
          </a:solidFill>
          <a:ln w="15875">
            <a:solidFill>
              <a:srgbClr val="158158"/>
            </a:solidFill>
          </a:ln>
        </p:spPr>
        <p:txBody>
          <a:bodyPr wrap="square" lIns="274320" tIns="137160" rIns="228600" bIns="137160" anchor="ctr"/>
          <a:lstStyle/>
          <a:p>
            <a:pPr marL="285750" indent="-285750">
              <a:spcBef>
                <a:spcPts val="6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1A1A1A"/>
                </a:solidFill>
              </a:rPr>
              <a:t>How will this affect future budgets?</a:t>
            </a:r>
          </a:p>
          <a:p>
            <a:pPr marL="285750" indent="-285750">
              <a:spcBef>
                <a:spcPts val="12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1A1A1A"/>
                </a:solidFill>
              </a:rPr>
              <a:t>What is the five-year cost?</a:t>
            </a:r>
          </a:p>
          <a:p>
            <a:pPr marL="285750" indent="-285750">
              <a:spcBef>
                <a:spcPts val="1200"/>
              </a:spcBef>
              <a:buClr>
                <a:srgbClr val="50B432"/>
              </a:buClr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1A1A1A"/>
                </a:solidFill>
              </a:rPr>
              <a:t>Is revenue growth keeping pace?</a:t>
            </a:r>
          </a:p>
        </p:txBody>
      </p:sp>
      <p:sp>
        <p:nvSpPr>
          <p:cNvPr id="7" name="Best Practice Badge"/>
          <p:cNvSpPr/>
          <p:nvPr/>
        </p:nvSpPr>
        <p:spPr>
          <a:xfrm>
            <a:off x="9070000" y="5190000"/>
            <a:ext cx="2664800" cy="560000"/>
          </a:xfrm>
          <a:prstGeom prst="roundRect">
            <a:avLst>
              <a:gd name="adj" fmla="val 50000"/>
            </a:avLst>
          </a:prstGeom>
          <a:solidFill>
            <a:srgbClr val="50B432"/>
          </a:solidFill>
        </p:spPr>
        <p:txBody>
          <a:bodyPr wrap="square" lIns="91440" tIns="27432" rIns="91440" bIns="27432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★ Best practice!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839FA-4852-5CE8-C3C6-49A00CD37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with Intention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6C9E-CF24-C651-5A58-F1282CE10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Before adding a position, you must first determine what is needed.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is the cost vs. student impact?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 we need the position or do we need the service?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79A9F11-5B92-73CD-1411-0ABD55EDD18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III. Program vs. Position Cost Analysis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B72AA3-71F2-423E-C438-0E7368814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984929"/>
              </p:ext>
            </p:extLst>
          </p:nvPr>
        </p:nvGraphicFramePr>
        <p:xfrm>
          <a:off x="1974850" y="3066807"/>
          <a:ext cx="7759700" cy="2236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850">
                  <a:extLst>
                    <a:ext uri="{9D8B030D-6E8A-4147-A177-3AD203B41FA5}">
                      <a16:colId xmlns:a16="http://schemas.microsoft.com/office/drawing/2014/main" val="800846918"/>
                    </a:ext>
                  </a:extLst>
                </a:gridCol>
                <a:gridCol w="3879850">
                  <a:extLst>
                    <a:ext uri="{9D8B030D-6E8A-4147-A177-3AD203B41FA5}">
                      <a16:colId xmlns:a16="http://schemas.microsoft.com/office/drawing/2014/main" val="1048940186"/>
                    </a:ext>
                  </a:extLst>
                </a:gridCol>
              </a:tblGrid>
              <a:tr h="359328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465200"/>
                  </a:ext>
                </a:extLst>
              </a:tr>
              <a:tr h="631264">
                <a:tc>
                  <a:txBody>
                    <a:bodyPr/>
                    <a:lstStyle/>
                    <a:p>
                      <a:r>
                        <a:rPr lang="en-US" dirty="0"/>
                        <a:t>A service provided to 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specific employee (one way)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681728"/>
                  </a:ext>
                </a:extLst>
              </a:tr>
              <a:tr h="11751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Reading Intervention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Mental Health Services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Dyslexia Services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Career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Interventionist</a:t>
                      </a:r>
                    </a:p>
                    <a:p>
                      <a:r>
                        <a:rPr lang="en-US" dirty="0"/>
                        <a:t>Counselor</a:t>
                      </a:r>
                    </a:p>
                    <a:p>
                      <a:r>
                        <a:rPr lang="en-US" dirty="0"/>
                        <a:t>Coordinator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992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69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DE Slideshow Template">
  <a:themeElements>
    <a:clrScheme name="LEARNS">
      <a:dk1>
        <a:srgbClr val="333333"/>
      </a:dk1>
      <a:lt1>
        <a:srgbClr val="EEEEEE"/>
      </a:lt1>
      <a:dk2>
        <a:srgbClr val="123C60"/>
      </a:dk2>
      <a:lt2>
        <a:srgbClr val="156F49"/>
      </a:lt2>
      <a:accent1>
        <a:srgbClr val="53C0E9"/>
      </a:accent1>
      <a:accent2>
        <a:srgbClr val="0083C1"/>
      </a:accent2>
      <a:accent3>
        <a:srgbClr val="76BC21"/>
      </a:accent3>
      <a:accent4>
        <a:srgbClr val="FFB71B"/>
      </a:accent4>
      <a:accent5>
        <a:srgbClr val="D79A2B"/>
      </a:accent5>
      <a:accent6>
        <a:srgbClr val="D71E42"/>
      </a:accent6>
      <a:hlink>
        <a:srgbClr val="0475A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7084</TotalTime>
  <Words>1712</Words>
  <Application>Microsoft Office PowerPoint</Application>
  <PresentationFormat>Widescreen</PresentationFormat>
  <Paragraphs>310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ADE Slideshow Template</vt:lpstr>
      <vt:lpstr>Staffing with Intention</vt:lpstr>
      <vt:lpstr>PowerPoint Presentation</vt:lpstr>
      <vt:lpstr>Agenda</vt:lpstr>
      <vt:lpstr>Key Questions</vt:lpstr>
      <vt:lpstr>Staffing with Intention</vt:lpstr>
      <vt:lpstr>Example Scenario</vt:lpstr>
      <vt:lpstr>Staffing with Intention</vt:lpstr>
      <vt:lpstr>II. Long-Term Cost of Salary Schedule Increases</vt:lpstr>
      <vt:lpstr>Staffing with Intention</vt:lpstr>
      <vt:lpstr>III. Program vs. Position Cost Analysis</vt:lpstr>
      <vt:lpstr>Example Scenario</vt:lpstr>
      <vt:lpstr>III. Position vs. Program</vt:lpstr>
      <vt:lpstr>Staffing with Intention</vt:lpstr>
      <vt:lpstr>IV. Avoiding Unsustainable Staffing Growth</vt:lpstr>
      <vt:lpstr>Example Scenario</vt:lpstr>
      <vt:lpstr>Staffing with Intention</vt:lpstr>
      <vt:lpstr>V. State Restricted Funds: How Do They Apply to Salaries? </vt:lpstr>
      <vt:lpstr>Staffing with Intention</vt:lpstr>
      <vt:lpstr>Example Scenario</vt:lpstr>
      <vt:lpstr>Staffing with Intention </vt:lpstr>
      <vt:lpstr>VII. Long-Term Impact on Budgets</vt:lpstr>
      <vt:lpstr>Staffing with Intention </vt:lpstr>
      <vt:lpstr>Staffing with Intention</vt:lpstr>
      <vt:lpstr>UBER</vt:lpstr>
      <vt:lpstr>UBER</vt:lpstr>
      <vt:lpstr>UBER</vt:lpstr>
      <vt:lpstr>UBER</vt:lpstr>
      <vt:lpstr>Per Pupil Spending (PPS)</vt:lpstr>
      <vt:lpstr>PPS</vt:lpstr>
      <vt:lpstr>Staffing Projections</vt:lpstr>
      <vt:lpstr>Enrollment Projections</vt:lpstr>
      <vt:lpstr>FTE’s and Average Salaries</vt:lpstr>
      <vt:lpstr>Staffing with Intention </vt:lpstr>
      <vt:lpstr>Closing</vt:lpstr>
      <vt:lpstr>Thank 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Powell Carpenter (ADE)</dc:creator>
  <cp:lastModifiedBy>Jason Miller</cp:lastModifiedBy>
  <cp:revision>5</cp:revision>
  <dcterms:modified xsi:type="dcterms:W3CDTF">2026-07-13T12:40:59Z</dcterms:modified>
</cp:coreProperties>
</file>