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9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e76233f70c_0_3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e76233f70c_0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e76233f70c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e76233f70c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76233f70c_0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e76233f70c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e76233f70c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e76233f70c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2e792fd0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f2e792fd0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2e792fd00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f2e792fd00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e76233f70c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e76233f70c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e76233f70c_0_4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e76233f70c_0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e76233f70c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e76233f70c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e76233f70c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e76233f70c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76233f70c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e76233f70c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e76233f70c_0_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e76233f70c_0_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e76233f70c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e76233f70c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3" y="919"/>
            <a:ext cx="9140732" cy="514166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402300" y="186615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b="1" sz="35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402300" y="255195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/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7139" y="4154238"/>
            <a:ext cx="1149722" cy="908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Two Blue Two Column Texture">
    <p:bg>
      <p:bgPr>
        <a:solidFill>
          <a:schemeClr val="accen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000" y="-125"/>
            <a:ext cx="45720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73" name="Google Shape;73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74" name="Google Shape;74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6" name="Google Shape;7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Green Two Column Textur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000" y="0"/>
            <a:ext cx="45720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42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80" name="Google Shape;80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81" name="Google Shape;81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3" name="Google Shape;8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Two Green Two Column Texture">
    <p:bg>
      <p:bgPr>
        <a:solidFill>
          <a:schemeClr val="accent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000" y="0"/>
            <a:ext cx="45720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88" name="Google Shape;88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Yellow Two Column Textur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1998" y="0"/>
            <a:ext cx="45720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94" name="Google Shape;94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95" name="Google Shape;95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7" name="Google Shape;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Two Yellow Two Column Texture">
    <p:bg>
      <p:bgPr>
        <a:solidFill>
          <a:schemeClr val="accent4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1998" y="0"/>
            <a:ext cx="45720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101" name="Google Shape;101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102" name="Google Shape;102;p1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Gray Two Column Textur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000" y="-125"/>
            <a:ext cx="45720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108" name="Google Shape;108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109" name="Google Shape;109;p1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1" name="Google Shape;11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Two Gray Two Column Texture">
    <p:bg>
      <p:bgPr>
        <a:solidFill>
          <a:schemeClr val="accent3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000" y="-125"/>
            <a:ext cx="45720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115" name="Google Shape;115;p1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116" name="Google Shape;116;p1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8" name="Google Shape;11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Graphic">
  <p:cSld name="Title, Subtitle, Pencils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122" name="Google Shape;122;p1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pic>
        <p:nvPicPr>
          <p:cNvPr id="123" name="Google Shape;12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000" y="285750"/>
            <a:ext cx="4572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5" name="Google Shape;12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Graphic">
  <p:cSld name="Blue Title, Subtitle, Pencils">
    <p:bg>
      <p:bgPr>
        <a:solidFill>
          <a:srgbClr val="FFFFFF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9" name="Google Shape;12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5750"/>
            <a:ext cx="4572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/>
          <p:nvPr>
            <p:ph type="title"/>
          </p:nvPr>
        </p:nvSpPr>
        <p:spPr>
          <a:xfrm>
            <a:off x="4835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132" name="Google Shape;132;p19"/>
          <p:cNvSpPr txBox="1"/>
          <p:nvPr>
            <p:ph idx="1" type="subTitle"/>
          </p:nvPr>
        </p:nvSpPr>
        <p:spPr>
          <a:xfrm>
            <a:off x="48354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Graphic">
  <p:cSld name="Green Title, Subtitle, Pencils">
    <p:bg>
      <p:bgPr>
        <a:solidFill>
          <a:srgbClr val="FFFFF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6" name="Google Shape;136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5750"/>
            <a:ext cx="4572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0"/>
          <p:cNvSpPr txBox="1"/>
          <p:nvPr>
            <p:ph type="title"/>
          </p:nvPr>
        </p:nvSpPr>
        <p:spPr>
          <a:xfrm>
            <a:off x="4835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139" name="Google Shape;139;p20"/>
          <p:cNvSpPr txBox="1"/>
          <p:nvPr>
            <p:ph idx="1" type="subTitle"/>
          </p:nvPr>
        </p:nvSpPr>
        <p:spPr>
          <a:xfrm>
            <a:off x="48354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">
  <p:cSld name="Main Title, Subtitle, Circles B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1633" y="918"/>
            <a:ext cx="9140736" cy="514166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402300" y="186615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b="1" sz="35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subTitle"/>
          </p:nvPr>
        </p:nvSpPr>
        <p:spPr>
          <a:xfrm>
            <a:off x="402300" y="255195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/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7139" y="4154238"/>
            <a:ext cx="1149722" cy="908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Graphic">
  <p:cSld name="Yellow Title, Subtitle, Pencils">
    <p:bg>
      <p:bgPr>
        <a:solidFill>
          <a:srgbClr val="FFFFFF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5750"/>
            <a:ext cx="4572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/>
          <p:nvPr>
            <p:ph type="title"/>
          </p:nvPr>
        </p:nvSpPr>
        <p:spPr>
          <a:xfrm>
            <a:off x="4835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146" name="Google Shape;146;p21"/>
          <p:cNvSpPr txBox="1"/>
          <p:nvPr>
            <p:ph idx="1" type="subTitle"/>
          </p:nvPr>
        </p:nvSpPr>
        <p:spPr>
          <a:xfrm>
            <a:off x="48354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Graphic">
  <p:cSld name="Gray Title, Subtitle, Pencils">
    <p:bg>
      <p:bgPr>
        <a:solidFill>
          <a:srgbClr val="FFFFFF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0" name="Google Shape;150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5750"/>
            <a:ext cx="4572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>
            <p:ph type="title"/>
          </p:nvPr>
        </p:nvSpPr>
        <p:spPr>
          <a:xfrm>
            <a:off x="4835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42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153" name="Google Shape;153;p22"/>
          <p:cNvSpPr txBox="1"/>
          <p:nvPr>
            <p:ph idx="1" type="subTitle"/>
          </p:nvPr>
        </p:nvSpPr>
        <p:spPr>
          <a:xfrm>
            <a:off x="48354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, Subtitle" type="title">
  <p:cSld name="TITLE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3" title="1.png"/>
          <p:cNvPicPr preferRelativeResize="0"/>
          <p:nvPr/>
        </p:nvPicPr>
        <p:blipFill rotWithShape="1">
          <a:blip r:embed="rId2">
            <a:alphaModFix/>
          </a:blip>
          <a:srcRect b="41328" l="0" r="0" t="14223"/>
          <a:stretch/>
        </p:blipFill>
        <p:spPr>
          <a:xfrm>
            <a:off x="0" y="731513"/>
            <a:ext cx="914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3"/>
          <p:cNvSpPr txBox="1"/>
          <p:nvPr>
            <p:ph idx="1" type="subTitle"/>
          </p:nvPr>
        </p:nvSpPr>
        <p:spPr>
          <a:xfrm>
            <a:off x="0" y="301752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57" name="Google Shape;15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8" name="Google Shape;15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6956" y="4337939"/>
            <a:ext cx="910087" cy="71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3"/>
          <p:cNvSpPr txBox="1"/>
          <p:nvPr>
            <p:ph type="ctrTitle"/>
          </p:nvPr>
        </p:nvSpPr>
        <p:spPr>
          <a:xfrm>
            <a:off x="0" y="731456"/>
            <a:ext cx="9144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800"/>
              <a:buNone/>
              <a:defRPr sz="50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, Subtitle">
  <p:cSld name="Green Texture Section Title, Subtitle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4" title="4.png"/>
          <p:cNvPicPr preferRelativeResize="0"/>
          <p:nvPr/>
        </p:nvPicPr>
        <p:blipFill rotWithShape="1">
          <a:blip r:embed="rId2">
            <a:alphaModFix/>
          </a:blip>
          <a:srcRect b="27778" l="0" r="0" t="27778"/>
          <a:stretch/>
        </p:blipFill>
        <p:spPr>
          <a:xfrm>
            <a:off x="0" y="731513"/>
            <a:ext cx="914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>
            <p:ph type="ctrTitle"/>
          </p:nvPr>
        </p:nvSpPr>
        <p:spPr>
          <a:xfrm>
            <a:off x="0" y="731520"/>
            <a:ext cx="9144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3" name="Google Shape;163;p24"/>
          <p:cNvSpPr txBox="1"/>
          <p:nvPr>
            <p:ph idx="1" type="subTitle"/>
          </p:nvPr>
        </p:nvSpPr>
        <p:spPr>
          <a:xfrm>
            <a:off x="0" y="301752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64" name="Google Shape;16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5" name="Google Shape;16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6956" y="4337939"/>
            <a:ext cx="910087" cy="7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, Subtitle">
  <p:cSld name="Yellow Texture Section Title, Subtitle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5" title="3.png"/>
          <p:cNvPicPr preferRelativeResize="0"/>
          <p:nvPr/>
        </p:nvPicPr>
        <p:blipFill rotWithShape="1">
          <a:blip r:embed="rId2">
            <a:alphaModFix/>
          </a:blip>
          <a:srcRect b="27778" l="0" r="0" t="27778"/>
          <a:stretch/>
        </p:blipFill>
        <p:spPr>
          <a:xfrm>
            <a:off x="0" y="731513"/>
            <a:ext cx="914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5"/>
          <p:cNvSpPr txBox="1"/>
          <p:nvPr>
            <p:ph type="ctrTitle"/>
          </p:nvPr>
        </p:nvSpPr>
        <p:spPr>
          <a:xfrm>
            <a:off x="0" y="731520"/>
            <a:ext cx="9144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9" name="Google Shape;169;p25"/>
          <p:cNvSpPr txBox="1"/>
          <p:nvPr>
            <p:ph idx="1" type="subTitle"/>
          </p:nvPr>
        </p:nvSpPr>
        <p:spPr>
          <a:xfrm>
            <a:off x="0" y="301752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70" name="Google Shape;17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1" name="Google Shape;17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6956" y="4337939"/>
            <a:ext cx="910087" cy="7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, Subtitle">
  <p:cSld name="Gray Texture Section Title, Subtitle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6" title="2.png"/>
          <p:cNvPicPr preferRelativeResize="0"/>
          <p:nvPr/>
        </p:nvPicPr>
        <p:blipFill rotWithShape="1">
          <a:blip r:embed="rId2">
            <a:alphaModFix/>
          </a:blip>
          <a:srcRect b="27778" l="0" r="0" t="27778"/>
          <a:stretch/>
        </p:blipFill>
        <p:spPr>
          <a:xfrm>
            <a:off x="0" y="731513"/>
            <a:ext cx="914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6"/>
          <p:cNvSpPr txBox="1"/>
          <p:nvPr>
            <p:ph type="ctrTitle"/>
          </p:nvPr>
        </p:nvSpPr>
        <p:spPr>
          <a:xfrm>
            <a:off x="0" y="731520"/>
            <a:ext cx="9144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5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5" name="Google Shape;175;p26"/>
          <p:cNvSpPr txBox="1"/>
          <p:nvPr>
            <p:ph idx="1" type="subTitle"/>
          </p:nvPr>
        </p:nvSpPr>
        <p:spPr>
          <a:xfrm>
            <a:off x="0" y="301752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76" name="Google Shape;176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7" name="Google Shape;17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6956" y="4337939"/>
            <a:ext cx="910087" cy="7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/>
          <p:nvPr>
            <p:ph type="title"/>
          </p:nvPr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ctr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800"/>
              <a:buNone/>
              <a:defRPr b="1" sz="50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180" name="Google Shape;18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1" name="Google Shape;18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6956" y="4337939"/>
            <a:ext cx="910087" cy="7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">
  <p:cSld name="Green Texture Section Heading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>
            <p:ph type="title"/>
          </p:nvPr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ctr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None/>
              <a:defRPr b="1" sz="50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184" name="Google Shape;18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5" name="Google Shape;18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6956" y="4337939"/>
            <a:ext cx="910087" cy="7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">
  <p:cSld name="Yellow Texture Section Heading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/>
          <p:nvPr>
            <p:ph type="title"/>
          </p:nvPr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ctr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50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188" name="Google Shape;188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9" name="Google Shape;18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6956" y="4337939"/>
            <a:ext cx="910087" cy="7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">
  <p:cSld name="Gray Texture Section Heading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/>
          <p:nvPr>
            <p:ph type="title"/>
          </p:nvPr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ctr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50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192" name="Google Shape;19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3" name="Google Shape;19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6956" y="4337939"/>
            <a:ext cx="910087" cy="7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">
  <p:cSld name="Title, Subtitle, Text Textur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 title="4.png"/>
          <p:cNvPicPr preferRelativeResize="0"/>
          <p:nvPr/>
        </p:nvPicPr>
        <p:blipFill rotWithShape="1">
          <a:blip r:embed="rId2">
            <a:alphaModFix/>
          </a:blip>
          <a:srcRect b="78214" l="0" r="0" t="14741"/>
          <a:stretch/>
        </p:blipFill>
        <p:spPr>
          <a:xfrm>
            <a:off x="0" y="758306"/>
            <a:ext cx="9144000" cy="362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4" title="1.png"/>
          <p:cNvPicPr preferRelativeResize="0"/>
          <p:nvPr/>
        </p:nvPicPr>
        <p:blipFill rotWithShape="1">
          <a:blip r:embed="rId3">
            <a:alphaModFix/>
          </a:blip>
          <a:srcRect b="86662" l="0" r="0" t="2668"/>
          <a:stretch/>
        </p:blipFill>
        <p:spPr>
          <a:xfrm>
            <a:off x="0" y="137213"/>
            <a:ext cx="91440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219200"/>
            <a:ext cx="85275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 sz="1900"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00035" y="303124"/>
            <a:ext cx="921121" cy="72746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/>
          <p:nvPr>
            <p:ph idx="2" type="subTitle"/>
          </p:nvPr>
        </p:nvSpPr>
        <p:spPr>
          <a:xfrm>
            <a:off x="0" y="754800"/>
            <a:ext cx="8832300" cy="36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type="title"/>
          </p:nvPr>
        </p:nvSpPr>
        <p:spPr>
          <a:xfrm>
            <a:off x="0" y="137160"/>
            <a:ext cx="88323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Bubble">
  <p:cSld name="Blue Texture 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6" name="Google Shape;196;p31"/>
          <p:cNvSpPr/>
          <p:nvPr/>
        </p:nvSpPr>
        <p:spPr>
          <a:xfrm>
            <a:off x="1828800" y="426725"/>
            <a:ext cx="5486400" cy="36576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1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198" name="Google Shape;19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Bubble">
  <p:cSld name="Light Blue Quote">
    <p:bg>
      <p:bgPr>
        <a:solidFill>
          <a:schemeClr val="accent1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1" name="Google Shape;201;p32"/>
          <p:cNvSpPr/>
          <p:nvPr/>
        </p:nvSpPr>
        <p:spPr>
          <a:xfrm>
            <a:off x="1828800" y="426725"/>
            <a:ext cx="5486400" cy="36576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32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03" name="Google Shape;203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Bubble">
  <p:cSld name="Green Texture 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6" name="Google Shape;206;p33"/>
          <p:cNvSpPr/>
          <p:nvPr/>
        </p:nvSpPr>
        <p:spPr>
          <a:xfrm>
            <a:off x="1828800" y="426725"/>
            <a:ext cx="5486400" cy="36576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3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 sz="25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08" name="Google Shape;20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Bubble">
  <p:cSld name="Light Green Quote">
    <p:bg>
      <p:bgPr>
        <a:solidFill>
          <a:schemeClr val="accent2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1" name="Google Shape;211;p34"/>
          <p:cNvSpPr/>
          <p:nvPr/>
        </p:nvSpPr>
        <p:spPr>
          <a:xfrm>
            <a:off x="1828800" y="426725"/>
            <a:ext cx="5486400" cy="36576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34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 sz="25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None/>
              <a:defRPr sz="25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13" name="Google Shape;213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Bubble">
  <p:cSld name="Yellow Texture 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35"/>
          <p:cNvSpPr/>
          <p:nvPr/>
        </p:nvSpPr>
        <p:spPr>
          <a:xfrm>
            <a:off x="1828800" y="426725"/>
            <a:ext cx="5486400" cy="36576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5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9pPr>
          </a:lstStyle>
          <a:p/>
        </p:txBody>
      </p:sp>
      <p:pic>
        <p:nvPicPr>
          <p:cNvPr id="218" name="Google Shape;21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Bubble">
  <p:cSld name="Light Yellow Quote">
    <p:bg>
      <p:bgPr>
        <a:solidFill>
          <a:schemeClr val="accent4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1" name="Google Shape;221;p36"/>
          <p:cNvSpPr/>
          <p:nvPr/>
        </p:nvSpPr>
        <p:spPr>
          <a:xfrm>
            <a:off x="1828800" y="426725"/>
            <a:ext cx="5486400" cy="36576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6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9pPr>
          </a:lstStyle>
          <a:p/>
        </p:txBody>
      </p:sp>
      <p:pic>
        <p:nvPicPr>
          <p:cNvPr id="223" name="Google Shape;22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Bubble">
  <p:cSld name="Gray Texture 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6" name="Google Shape;226;p37"/>
          <p:cNvSpPr/>
          <p:nvPr/>
        </p:nvSpPr>
        <p:spPr>
          <a:xfrm>
            <a:off x="1828800" y="426725"/>
            <a:ext cx="5486400" cy="36576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7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9pPr>
          </a:lstStyle>
          <a:p/>
        </p:txBody>
      </p:sp>
      <p:pic>
        <p:nvPicPr>
          <p:cNvPr id="228" name="Google Shape;22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Bubble">
  <p:cSld name="Light Gray Quote">
    <p:bg>
      <p:bgPr>
        <a:solidFill>
          <a:schemeClr val="accent3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1" name="Google Shape;231;p38"/>
          <p:cNvSpPr/>
          <p:nvPr/>
        </p:nvSpPr>
        <p:spPr>
          <a:xfrm>
            <a:off x="1828800" y="426725"/>
            <a:ext cx="5486400" cy="36576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8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00"/>
            </a:lvl9pPr>
          </a:lstStyle>
          <a:p/>
        </p:txBody>
      </p:sp>
      <p:pic>
        <p:nvPicPr>
          <p:cNvPr id="233" name="Google Shape;233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E Logo">
  <p:cSld name="DESE Logo">
    <p:bg>
      <p:bgPr>
        <a:solidFill>
          <a:schemeClr val="dk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logo for the Division of Elementary &amp; Secondary Education" id="235" name="Google Shape;235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57541" y="2065605"/>
            <a:ext cx="4028920" cy="101229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9"/>
          <p:cNvSpPr txBox="1"/>
          <p:nvPr>
            <p:ph idx="12" type="sldNum"/>
          </p:nvPr>
        </p:nvSpPr>
        <p:spPr>
          <a:xfrm>
            <a:off x="8472458" y="465584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DE Logo">
  <p:cSld name="ADE Logo">
    <p:bg>
      <p:bgPr>
        <a:solidFill>
          <a:schemeClr val="dk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65855" y="2065605"/>
            <a:ext cx="1012290" cy="101229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40"/>
          <p:cNvSpPr txBox="1"/>
          <p:nvPr>
            <p:ph idx="12" type="sldNum"/>
          </p:nvPr>
        </p:nvSpPr>
        <p:spPr>
          <a:xfrm>
            <a:off x="8472458" y="465584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">
  <p:cSld name="Title, Subtitle, Columns Textur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5" title="4.png"/>
          <p:cNvPicPr preferRelativeResize="0"/>
          <p:nvPr/>
        </p:nvPicPr>
        <p:blipFill rotWithShape="1">
          <a:blip r:embed="rId2">
            <a:alphaModFix/>
          </a:blip>
          <a:srcRect b="78214" l="0" r="0" t="14741"/>
          <a:stretch/>
        </p:blipFill>
        <p:spPr>
          <a:xfrm>
            <a:off x="0" y="758306"/>
            <a:ext cx="9144000" cy="362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5" title="1.png"/>
          <p:cNvPicPr preferRelativeResize="0"/>
          <p:nvPr/>
        </p:nvPicPr>
        <p:blipFill rotWithShape="1">
          <a:blip r:embed="rId3">
            <a:alphaModFix/>
          </a:blip>
          <a:srcRect b="86662" l="0" r="0" t="2668"/>
          <a:stretch/>
        </p:blipFill>
        <p:spPr>
          <a:xfrm>
            <a:off x="0" y="137213"/>
            <a:ext cx="91440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/>
          <p:cNvSpPr txBox="1"/>
          <p:nvPr>
            <p:ph idx="1" type="body"/>
          </p:nvPr>
        </p:nvSpPr>
        <p:spPr>
          <a:xfrm>
            <a:off x="311700" y="1219200"/>
            <a:ext cx="42603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 sz="1900"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5"/>
          <p:cNvSpPr txBox="1"/>
          <p:nvPr>
            <p:ph idx="2" type="body"/>
          </p:nvPr>
        </p:nvSpPr>
        <p:spPr>
          <a:xfrm>
            <a:off x="4572000" y="1219200"/>
            <a:ext cx="42603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 sz="1900"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3" type="subTitle"/>
          </p:nvPr>
        </p:nvSpPr>
        <p:spPr>
          <a:xfrm>
            <a:off x="0" y="754800"/>
            <a:ext cx="8832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title"/>
          </p:nvPr>
        </p:nvSpPr>
        <p:spPr>
          <a:xfrm>
            <a:off x="0" y="137160"/>
            <a:ext cx="88323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38" name="Google Shape;3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00035" y="303124"/>
            <a:ext cx="921121" cy="72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Only">
  <p:cSld name="Plain Title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1"/>
          <p:cNvSpPr txBox="1"/>
          <p:nvPr>
            <p:ph type="title"/>
          </p:nvPr>
        </p:nvSpPr>
        <p:spPr>
          <a:xfrm>
            <a:off x="0" y="137160"/>
            <a:ext cx="91440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137150" spcFirstLastPara="1" rIns="137150" wrap="square" tIns="685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, Caption">
  <p:cSld name="Large Image, Caption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2"/>
          <p:cNvSpPr txBox="1"/>
          <p:nvPr>
            <p:ph idx="1" type="body"/>
          </p:nvPr>
        </p:nvSpPr>
        <p:spPr>
          <a:xfrm>
            <a:off x="228600" y="4343400"/>
            <a:ext cx="59988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4" name="Google Shape;244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5" name="Google Shape;245;p42"/>
          <p:cNvSpPr/>
          <p:nvPr>
            <p:ph idx="2" type="pic"/>
          </p:nvPr>
        </p:nvSpPr>
        <p:spPr>
          <a:xfrm>
            <a:off x="228600" y="228600"/>
            <a:ext cx="8686800" cy="41148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Images, Captions">
  <p:cSld name="Two Image, Captions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3"/>
          <p:cNvSpPr txBox="1"/>
          <p:nvPr>
            <p:ph idx="1" type="body"/>
          </p:nvPr>
        </p:nvSpPr>
        <p:spPr>
          <a:xfrm>
            <a:off x="228600" y="4343400"/>
            <a:ext cx="4233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8" name="Google Shape;248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9" name="Google Shape;249;p43"/>
          <p:cNvSpPr/>
          <p:nvPr>
            <p:ph idx="2" type="pic"/>
          </p:nvPr>
        </p:nvSpPr>
        <p:spPr>
          <a:xfrm>
            <a:off x="228600" y="228600"/>
            <a:ext cx="4231500" cy="41148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</p:sp>
      <p:sp>
        <p:nvSpPr>
          <p:cNvPr id="250" name="Google Shape;250;p43"/>
          <p:cNvSpPr/>
          <p:nvPr>
            <p:ph idx="3" type="pic"/>
          </p:nvPr>
        </p:nvSpPr>
        <p:spPr>
          <a:xfrm>
            <a:off x="4686300" y="228600"/>
            <a:ext cx="4233600" cy="41148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</p:sp>
      <p:sp>
        <p:nvSpPr>
          <p:cNvPr id="251" name="Google Shape;251;p43"/>
          <p:cNvSpPr txBox="1"/>
          <p:nvPr>
            <p:ph idx="4" type="body"/>
          </p:nvPr>
        </p:nvSpPr>
        <p:spPr>
          <a:xfrm>
            <a:off x="4686300" y="4343400"/>
            <a:ext cx="4233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 type="blank">
  <p:cSld name="BLANK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4" name="Google Shape;254;p44"/>
          <p:cNvSpPr/>
          <p:nvPr>
            <p:ph idx="2" type="pic"/>
          </p:nvPr>
        </p:nvSpPr>
        <p:spPr>
          <a:xfrm>
            <a:off x="114300" y="115450"/>
            <a:ext cx="8915400" cy="49149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196"/>
              </a:srgbClr>
            </a:outerShdw>
          </a:effectLst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Plain Blank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">
  <p:cSld name="Blue Title, Body Textur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6" title="1.png"/>
          <p:cNvPicPr preferRelativeResize="0"/>
          <p:nvPr/>
        </p:nvPicPr>
        <p:blipFill rotWithShape="1">
          <a:blip r:embed="rId2">
            <a:alphaModFix/>
          </a:blip>
          <a:srcRect b="86662" l="0" r="0" t="2668"/>
          <a:stretch/>
        </p:blipFill>
        <p:spPr>
          <a:xfrm>
            <a:off x="0" y="137213"/>
            <a:ext cx="91440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2" name="Google Shape;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00035" y="47777"/>
            <a:ext cx="921121" cy="72746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/>
          <p:nvPr>
            <p:ph type="title"/>
          </p:nvPr>
        </p:nvSpPr>
        <p:spPr>
          <a:xfrm>
            <a:off x="0" y="137160"/>
            <a:ext cx="8839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311700" y="822960"/>
            <a:ext cx="8527500" cy="4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 sz="1900"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">
  <p:cSld name="Green Title, Body Textur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7" title="4.png"/>
          <p:cNvPicPr preferRelativeResize="0"/>
          <p:nvPr/>
        </p:nvPicPr>
        <p:blipFill rotWithShape="1">
          <a:blip r:embed="rId2">
            <a:alphaModFix/>
          </a:blip>
          <a:srcRect b="44666" l="0" r="0" t="44665"/>
          <a:stretch/>
        </p:blipFill>
        <p:spPr>
          <a:xfrm>
            <a:off x="0" y="137213"/>
            <a:ext cx="91440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7"/>
          <p:cNvSpPr txBox="1"/>
          <p:nvPr>
            <p:ph type="title"/>
          </p:nvPr>
        </p:nvSpPr>
        <p:spPr>
          <a:xfrm>
            <a:off x="0" y="137160"/>
            <a:ext cx="8839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accent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311700" y="822960"/>
            <a:ext cx="8527500" cy="4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 sz="1900"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00035" y="47777"/>
            <a:ext cx="921121" cy="72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">
  <p:cSld name="Yellow Title, Body Textur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8" title="3.png"/>
          <p:cNvPicPr preferRelativeResize="0"/>
          <p:nvPr/>
        </p:nvPicPr>
        <p:blipFill rotWithShape="1">
          <a:blip r:embed="rId2">
            <a:alphaModFix/>
          </a:blip>
          <a:srcRect b="44666" l="0" r="0" t="44665"/>
          <a:stretch/>
        </p:blipFill>
        <p:spPr>
          <a:xfrm>
            <a:off x="0" y="137213"/>
            <a:ext cx="91440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8"/>
          <p:cNvSpPr txBox="1"/>
          <p:nvPr>
            <p:ph type="title"/>
          </p:nvPr>
        </p:nvSpPr>
        <p:spPr>
          <a:xfrm>
            <a:off x="0" y="137160"/>
            <a:ext cx="8839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311700" y="822960"/>
            <a:ext cx="8527500" cy="4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 sz="1900"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6" name="Google Shape;5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00035" y="47777"/>
            <a:ext cx="921121" cy="72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">
  <p:cSld name="Gray Title, Body Texture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9" title="2.png"/>
          <p:cNvPicPr preferRelativeResize="0"/>
          <p:nvPr/>
        </p:nvPicPr>
        <p:blipFill rotWithShape="1">
          <a:blip r:embed="rId2">
            <a:alphaModFix/>
          </a:blip>
          <a:srcRect b="44666" l="0" r="0" t="44665"/>
          <a:stretch/>
        </p:blipFill>
        <p:spPr>
          <a:xfrm>
            <a:off x="0" y="137213"/>
            <a:ext cx="91440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9"/>
          <p:cNvSpPr txBox="1"/>
          <p:nvPr>
            <p:ph type="title"/>
          </p:nvPr>
        </p:nvSpPr>
        <p:spPr>
          <a:xfrm>
            <a:off x="0" y="137160"/>
            <a:ext cx="8839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311700" y="822960"/>
            <a:ext cx="8527500" cy="4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 sz="1900"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  <a:defRPr sz="1500"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○"/>
              <a:defRPr sz="1500"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■"/>
              <a:defRPr sz="15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2" name="Google Shape;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00035" y="47777"/>
            <a:ext cx="921121" cy="72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Blue Two Column Texture">
    <p:bg>
      <p:bgPr>
        <a:solidFill>
          <a:schemeClr val="accent5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000" y="0"/>
            <a:ext cx="4572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14288">
              <a:srgbClr val="000000">
                <a:alpha val="50000"/>
              </a:srgbClr>
            </a:outerShdw>
          </a:effectLst>
        </p:spPr>
        <p:txBody>
          <a:bodyPr anchorCtr="0" anchor="b" bIns="68575" lIns="137150" spcFirstLastPara="1" rIns="137150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66" name="Google Shape;66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67" name="Google Shape;67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111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indent="-3111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indent="-3111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indent="-3111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indent="-3111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indent="-3111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9" name="Google Shape;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2150" y="114091"/>
            <a:ext cx="548700" cy="433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45" Type="http://schemas.openxmlformats.org/officeDocument/2006/relationships/theme" Target="../theme/theme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0" y="274639"/>
            <a:ext cx="91440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0" y="1370013"/>
            <a:ext cx="9144000" cy="3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1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4.xml"/><Relationship Id="rId3" Type="http://schemas.openxmlformats.org/officeDocument/2006/relationships/hyperlink" Target="mailto:Capri.Salaam@ade.Arkansas.gov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6"/>
          <p:cNvSpPr txBox="1"/>
          <p:nvPr>
            <p:ph type="title"/>
          </p:nvPr>
        </p:nvSpPr>
        <p:spPr>
          <a:xfrm>
            <a:off x="402300" y="1866150"/>
            <a:ext cx="8229600" cy="685800"/>
          </a:xfrm>
          <a:prstGeom prst="rect">
            <a:avLst/>
          </a:prstGeom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 Day Counts: Leveraging the New Guidance Document to Reduce Chronic Absenteeism 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46"/>
          <p:cNvSpPr txBox="1"/>
          <p:nvPr>
            <p:ph idx="1" type="subTitle"/>
          </p:nvPr>
        </p:nvSpPr>
        <p:spPr>
          <a:xfrm>
            <a:off x="368225" y="2995350"/>
            <a:ext cx="8229600" cy="457200"/>
          </a:xfrm>
          <a:prstGeom prst="rect">
            <a:avLst/>
          </a:prstGeom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Capri Bell Salaam, State Director of the Education Renewal Zones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Roger Guevara, </a:t>
            </a:r>
            <a:r>
              <a:rPr lang="en"/>
              <a:t>Education</a:t>
            </a:r>
            <a:r>
              <a:rPr lang="en"/>
              <a:t> Renewal Zone Director - Southern Arkansas University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5"/>
          <p:cNvSpPr txBox="1"/>
          <p:nvPr>
            <p:ph idx="1" type="subTitle"/>
          </p:nvPr>
        </p:nvSpPr>
        <p:spPr>
          <a:xfrm>
            <a:off x="2116825" y="511550"/>
            <a:ext cx="4875000" cy="3347100"/>
          </a:xfrm>
          <a:prstGeom prst="rect">
            <a:avLst/>
          </a:prstGeom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Attendance concerns usually have a root cause. Students need trusted adults who are paying attention, asking questions, removing barriers when possible, and helping them see that their presence matters. 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-DarShauna Shepard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Principal, Drew Central High School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6"/>
          <p:cNvSpPr txBox="1"/>
          <p:nvPr>
            <p:ph type="title"/>
          </p:nvPr>
        </p:nvSpPr>
        <p:spPr>
          <a:xfrm>
            <a:off x="-120900" y="237975"/>
            <a:ext cx="9144000" cy="565500"/>
          </a:xfrm>
          <a:prstGeom prst="rect">
            <a:avLst/>
          </a:prstGeom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Foundational Supports: Analyze Connections between attendance, academics, and behavior</a:t>
            </a:r>
            <a:endParaRPr sz="3300"/>
          </a:p>
        </p:txBody>
      </p:sp>
      <p:pic>
        <p:nvPicPr>
          <p:cNvPr id="325" name="Google Shape;325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9668" y="1057683"/>
            <a:ext cx="4129700" cy="326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Would You Do?</a:t>
            </a:r>
            <a:endParaRPr/>
          </a:p>
        </p:txBody>
      </p:sp>
      <p:sp>
        <p:nvSpPr>
          <p:cNvPr id="331" name="Google Shape;331;p5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additional information would you want to gather before determining next steps?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would you partner with the family while maintaining a supportive rather than punitive approach?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would you monitor progress and determine whether interventions are working?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57"/>
          <p:cNvSpPr txBox="1"/>
          <p:nvPr>
            <p:ph idx="2" type="body"/>
          </p:nvPr>
        </p:nvSpPr>
        <p:spPr>
          <a:xfrm>
            <a:off x="4946975" y="724200"/>
            <a:ext cx="3837000" cy="3695100"/>
          </a:xfrm>
          <a:prstGeom prst="rect">
            <a:avLst/>
          </a:prstGeom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It is October. The attendance team at Pine Ridge Middle School reviews its attendance data and identifies a seventh-grade student, </a:t>
            </a:r>
            <a:r>
              <a:rPr i="1" lang="en" sz="1000">
                <a:latin typeface="Arial"/>
                <a:ea typeface="Arial"/>
                <a:cs typeface="Arial"/>
                <a:sym typeface="Arial"/>
              </a:rPr>
              <a:t>Alex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, who has already missed 12 days of school.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The school's records show: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5 absences were due to transportation challenges.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3 absences were related to a family member's illness.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4 absences were unexplained.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Alex's grades have begun to decline.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He recently stopped participating in extracurricular activities.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His teachers report that he appears withdrawn and disengaged when present.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The school has already: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Sent attendance letters home.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Made two phone calls to the family.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Discussed attendance concerns during a parent conference.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Despite these efforts, Alex's attendance continues to decline.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8"/>
          <p:cNvSpPr txBox="1"/>
          <p:nvPr>
            <p:ph type="ctrTitle"/>
          </p:nvPr>
        </p:nvSpPr>
        <p:spPr>
          <a:xfrm>
            <a:off x="0" y="731520"/>
            <a:ext cx="9144000" cy="2286000"/>
          </a:xfrm>
          <a:prstGeom prst="rect">
            <a:avLst/>
          </a:prstGeom>
        </p:spPr>
        <p:txBody>
          <a:bodyPr anchorCtr="0" anchor="b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/>
              <a:t>Upcoming Guide &amp; Resources</a:t>
            </a:r>
            <a:endParaRPr b="1" sz="3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58"/>
          <p:cNvSpPr txBox="1"/>
          <p:nvPr>
            <p:ph idx="1" type="subTitle"/>
          </p:nvPr>
        </p:nvSpPr>
        <p:spPr>
          <a:xfrm>
            <a:off x="0" y="3229649"/>
            <a:ext cx="9144000" cy="702300"/>
          </a:xfrm>
          <a:prstGeom prst="rect">
            <a:avLst/>
          </a:prstGeom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Prevention and Intervention Guide for Districts and Schools will be available on the ADE website upon final approval.</a:t>
            </a:r>
            <a:r>
              <a:rPr b="1"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9"/>
          <p:cNvSpPr txBox="1"/>
          <p:nvPr>
            <p:ph type="title"/>
          </p:nvPr>
        </p:nvSpPr>
        <p:spPr>
          <a:xfrm>
            <a:off x="986825" y="0"/>
            <a:ext cx="7311600" cy="1482300"/>
          </a:xfrm>
          <a:prstGeom prst="rect">
            <a:avLst/>
          </a:prstGeom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 Information</a:t>
            </a:r>
            <a:endParaRPr/>
          </a:p>
        </p:txBody>
      </p:sp>
      <p:sp>
        <p:nvSpPr>
          <p:cNvPr id="344" name="Google Shape;344;p59"/>
          <p:cNvSpPr txBox="1"/>
          <p:nvPr>
            <p:ph idx="4294967295" type="body"/>
          </p:nvPr>
        </p:nvSpPr>
        <p:spPr>
          <a:xfrm>
            <a:off x="1664675" y="1482300"/>
            <a:ext cx="5955900" cy="1482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Capri Salaam, </a:t>
            </a:r>
            <a:r>
              <a:rPr b="1" lang="en" u="sng">
                <a:hlinkClick r:id="rId3"/>
              </a:rPr>
              <a:t>Capri.Salaam@ade.Arkansas.gov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Dr. Roger Guevara, RCGuevara@saumag.edu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7"/>
          <p:cNvSpPr txBox="1"/>
          <p:nvPr>
            <p:ph type="title"/>
          </p:nvPr>
        </p:nvSpPr>
        <p:spPr>
          <a:xfrm>
            <a:off x="280450" y="1644350"/>
            <a:ext cx="4045200" cy="1482300"/>
          </a:xfrm>
          <a:prstGeom prst="rect">
            <a:avLst/>
          </a:prstGeom>
        </p:spPr>
        <p:txBody>
          <a:bodyPr anchorCtr="0" anchor="b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Prevention and Intervention Guide for Districts and Schools </a:t>
            </a:r>
            <a:endParaRPr b="1"/>
          </a:p>
        </p:txBody>
      </p:sp>
      <p:sp>
        <p:nvSpPr>
          <p:cNvPr id="268" name="Google Shape;268;p47"/>
          <p:cNvSpPr txBox="1"/>
          <p:nvPr>
            <p:ph idx="2" type="body"/>
          </p:nvPr>
        </p:nvSpPr>
        <p:spPr>
          <a:xfrm>
            <a:off x="4702425" y="724200"/>
            <a:ext cx="4395900" cy="3695100"/>
          </a:xfrm>
          <a:prstGeom prst="rect">
            <a:avLst/>
          </a:prstGeom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Features: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Understanding Chronic Absenteeism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Arkansas Attendance Data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Prevention-Focused Approaches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Data-Driven Decision Making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School &amp; District Improvement Strategies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Family &amp; Community Engagement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Real Arkansas Success Stories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Resources for Schools &amp; Districts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8"/>
          <p:cNvSpPr txBox="1"/>
          <p:nvPr>
            <p:ph type="title"/>
          </p:nvPr>
        </p:nvSpPr>
        <p:spPr>
          <a:xfrm>
            <a:off x="0" y="137160"/>
            <a:ext cx="8832300" cy="548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Attendance Matters</a:t>
            </a:r>
            <a:endParaRPr/>
          </a:p>
        </p:txBody>
      </p:sp>
      <p:sp>
        <p:nvSpPr>
          <p:cNvPr id="274" name="Google Shape;274;p48"/>
          <p:cNvSpPr txBox="1"/>
          <p:nvPr>
            <p:ph idx="1" type="body"/>
          </p:nvPr>
        </p:nvSpPr>
        <p:spPr>
          <a:xfrm>
            <a:off x="311700" y="1219200"/>
            <a:ext cx="4260300" cy="3810000"/>
          </a:xfrm>
          <a:prstGeom prst="rect">
            <a:avLst/>
          </a:prstGeom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</a:rPr>
              <a:t>Regular attendance helps students reach educational milestones, whereas poor attendance contributes to lost learning time, lower achievement, and higher dropout rates. </a:t>
            </a:r>
            <a:endParaRPr sz="2000"/>
          </a:p>
        </p:txBody>
      </p:sp>
      <p:sp>
        <p:nvSpPr>
          <p:cNvPr id="275" name="Google Shape;275;p48"/>
          <p:cNvSpPr txBox="1"/>
          <p:nvPr>
            <p:ph idx="2" type="body"/>
          </p:nvPr>
        </p:nvSpPr>
        <p:spPr>
          <a:xfrm>
            <a:off x="4572000" y="1219200"/>
            <a:ext cx="4260300" cy="3810000"/>
          </a:xfrm>
          <a:prstGeom prst="rect">
            <a:avLst/>
          </a:prstGeom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2000"/>
              <a:t>Attendance is directly connected to academic achievement.</a:t>
            </a:r>
            <a:endParaRPr sz="20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2000"/>
              <a:t>Regular attendance promotes engagement, relationships, and success.</a:t>
            </a:r>
            <a:endParaRPr sz="20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2000"/>
              <a:t>Significant absences can disconnect students from learning. </a:t>
            </a:r>
            <a:endParaRPr sz="2000"/>
          </a:p>
        </p:txBody>
      </p:sp>
      <p:pic>
        <p:nvPicPr>
          <p:cNvPr descr="accomplishment, ceremony, education, graduation, group, hats ..." id="276" name="Google Shape;27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2038" y="3226350"/>
            <a:ext cx="2199625" cy="146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9"/>
          <p:cNvSpPr txBox="1"/>
          <p:nvPr>
            <p:ph idx="1" type="subTitle"/>
          </p:nvPr>
        </p:nvSpPr>
        <p:spPr>
          <a:xfrm>
            <a:off x="2116825" y="732675"/>
            <a:ext cx="4875000" cy="3126000"/>
          </a:xfrm>
          <a:prstGeom prst="rect">
            <a:avLst/>
          </a:prstGeom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“One of the clearest strategies for improving student achievement is improving student attendance. Attendance must be seen as a shared responsibility between schools, families, students, and the community. When we improve attendance, we increase access to learning, strengthen student support, and give students a better opportunity to graduate prepared for college, career, and life.”  </a:t>
            </a:r>
            <a:endParaRPr sz="19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-Jeffrey Burton, </a:t>
            </a:r>
            <a:endParaRPr sz="19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Principal, </a:t>
            </a:r>
            <a:r>
              <a:rPr lang="en" sz="1900"/>
              <a:t>Prescott Junior High School</a:t>
            </a:r>
            <a:endParaRPr sz="1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Chronic Absence Rates by Grade</a:t>
            </a:r>
            <a:endParaRPr/>
          </a:p>
        </p:txBody>
      </p:sp>
      <p:sp>
        <p:nvSpPr>
          <p:cNvPr id="287" name="Google Shape;287;p5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2023-2024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2024-2025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</a:t>
            </a:r>
            <a:endParaRPr/>
          </a:p>
        </p:txBody>
      </p:sp>
      <p:pic>
        <p:nvPicPr>
          <p:cNvPr id="288" name="Google Shape;288;p50" title="Screenshot 2026-06-29 at 1.57.4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6898" y="1370850"/>
            <a:ext cx="4528500" cy="2004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Chronic Absence Rate by Groups</a:t>
            </a:r>
            <a:endParaRPr/>
          </a:p>
        </p:txBody>
      </p:sp>
      <p:sp>
        <p:nvSpPr>
          <p:cNvPr id="294" name="Google Shape;294;p5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 2024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 2025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</a:t>
            </a:r>
            <a:endParaRPr/>
          </a:p>
        </p:txBody>
      </p:sp>
      <p:pic>
        <p:nvPicPr>
          <p:cNvPr id="295" name="Google Shape;295;p51" title="Screenshot 2026-06-29 at 2.00.0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2613" y="792753"/>
            <a:ext cx="4528499" cy="3613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2"/>
          <p:cNvSpPr txBox="1"/>
          <p:nvPr>
            <p:ph type="title"/>
          </p:nvPr>
        </p:nvSpPr>
        <p:spPr>
          <a:xfrm>
            <a:off x="0" y="137160"/>
            <a:ext cx="8832300" cy="548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Sporadic Absences</a:t>
            </a:r>
            <a:endParaRPr/>
          </a:p>
        </p:txBody>
      </p:sp>
      <p:sp>
        <p:nvSpPr>
          <p:cNvPr id="301" name="Google Shape;301;p52"/>
          <p:cNvSpPr txBox="1"/>
          <p:nvPr>
            <p:ph idx="2" type="subTitle"/>
          </p:nvPr>
        </p:nvSpPr>
        <p:spPr>
          <a:xfrm>
            <a:off x="0" y="754800"/>
            <a:ext cx="8832300" cy="366000"/>
          </a:xfrm>
          <a:prstGeom prst="rect">
            <a:avLst/>
          </a:prstGeom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2" name="Google Shape;302;p52" title="Screenshot 2026-06-29 at 1.54.5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00" y="1266725"/>
            <a:ext cx="7292050" cy="35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3"/>
          <p:cNvSpPr txBox="1"/>
          <p:nvPr>
            <p:ph idx="2" type="body"/>
          </p:nvPr>
        </p:nvSpPr>
        <p:spPr>
          <a:xfrm>
            <a:off x="4939500" y="611925"/>
            <a:ext cx="3837000" cy="3695100"/>
          </a:xfrm>
          <a:prstGeom prst="rect">
            <a:avLst/>
          </a:prstGeom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Students missing 2-4 days by the first month of school are </a:t>
            </a:r>
            <a:r>
              <a:rPr b="1" lang="en" sz="2700"/>
              <a:t>5 times</a:t>
            </a:r>
            <a:r>
              <a:rPr lang="en" sz="2300"/>
              <a:t> more likely to be chronically absent throughout the year. </a:t>
            </a:r>
            <a:endParaRPr sz="2300"/>
          </a:p>
        </p:txBody>
      </p:sp>
      <p:pic>
        <p:nvPicPr>
          <p:cNvPr descr="Local elementary school students participate in Law Day mock trial ..." id="308" name="Google Shape;30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4300" y="1693726"/>
            <a:ext cx="2501575" cy="16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4"/>
          <p:cNvSpPr txBox="1"/>
          <p:nvPr>
            <p:ph type="title"/>
          </p:nvPr>
        </p:nvSpPr>
        <p:spPr>
          <a:xfrm>
            <a:off x="0" y="137160"/>
            <a:ext cx="8839200" cy="548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00">
                <a:solidFill>
                  <a:schemeClr val="lt1"/>
                </a:solidFill>
              </a:rPr>
              <a:t>Major Categories of Why Students are Chronically Absent </a:t>
            </a:r>
            <a:endParaRPr sz="2700">
              <a:solidFill>
                <a:schemeClr val="lt1"/>
              </a:solidFill>
            </a:endParaRPr>
          </a:p>
        </p:txBody>
      </p:sp>
      <p:pic>
        <p:nvPicPr>
          <p:cNvPr id="314" name="Google Shape;314;p54" title="Screenshot 2026-06-29 at 1.56.0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850" y="914425"/>
            <a:ext cx="7645501" cy="402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ummit Slideshow with Textures">
  <a:themeElements>
    <a:clrScheme name="ADE Summit">
      <a:dk1>
        <a:srgbClr val="283371"/>
      </a:dk1>
      <a:lt1>
        <a:srgbClr val="B0CB3E"/>
      </a:lt1>
      <a:dk2>
        <a:srgbClr val="555555"/>
      </a:dk2>
      <a:lt2>
        <a:srgbClr val="FFDE17"/>
      </a:lt2>
      <a:accent1>
        <a:srgbClr val="9AA3D4"/>
      </a:accent1>
      <a:accent2>
        <a:srgbClr val="CFE18C"/>
      </a:accent2>
      <a:accent3>
        <a:srgbClr val="ADADAD"/>
      </a:accent3>
      <a:accent4>
        <a:srgbClr val="FFF093"/>
      </a:accent4>
      <a:accent5>
        <a:srgbClr val="EEEEEE"/>
      </a:accent5>
      <a:accent6>
        <a:srgbClr val="333333"/>
      </a:accent6>
      <a:hlink>
        <a:srgbClr val="53C0E9"/>
      </a:hlink>
      <a:folHlink>
        <a:srgbClr val="53C0E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