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18288000" cy="10287000"/>
  <p:notesSz cx="6858000" cy="9144000"/>
  <p:embeddedFontLst>
    <p:embeddedFont>
      <p:font typeface="Helvetica World" panose="020B0604020202020204" charset="-128"/>
      <p:regular r:id="rId30"/>
    </p:embeddedFont>
    <p:embeddedFont>
      <p:font typeface="Helvetica World Bold" panose="020B0604020202020204" charset="-128"/>
      <p:regular r:id="rId31"/>
    </p:embeddedFont>
    <p:embeddedFont>
      <p:font typeface="Helvetica World Italics" panose="020B0604020202020204" charset="-128"/>
      <p:regular r:id="rId32"/>
    </p:embeddedFont>
    <p:embeddedFont>
      <p:font typeface="Amsterdam Two" panose="020B0604020202020204" charset="0"/>
      <p:regular r:id="rId33"/>
    </p:embeddedFont>
    <p:embeddedFont>
      <p:font typeface="Arial MT Pro" panose="020B0604020202020204" charset="0"/>
      <p:regular r:id="rId34"/>
    </p:embeddedFont>
    <p:embeddedFont>
      <p:font typeface="Barlow Bold" panose="020B0604020202020204" charset="0"/>
      <p:regular r:id="rId35"/>
    </p:embeddedFont>
    <p:embeddedFont>
      <p:font typeface="Barlow Condensed" panose="00000506000000000000" pitchFamily="2" charset="0"/>
      <p:regular r:id="rId36"/>
    </p:embeddedFont>
    <p:embeddedFont>
      <p:font typeface="Barlow Condensed Bold" panose="020B0604020202020204" charset="0"/>
      <p:regular r:id="rId37"/>
    </p:embeddedFont>
    <p:embeddedFont>
      <p:font typeface="Barlow Medium" panose="00000600000000000000" pitchFamily="2" charset="0"/>
      <p:regular r:id="rId38"/>
    </p:embeddedFont>
    <p:embeddedFont>
      <p:font typeface="Bricolage Grotesque" panose="020B0604020202020204" charset="0"/>
      <p:regular r:id="rId39"/>
    </p:embeddedFont>
    <p:embeddedFont>
      <p:font typeface="Calibri (MS) Bold" panose="020B0604020202020204" charset="0"/>
      <p:regular r:id="rId40"/>
    </p:embeddedFont>
    <p:embeddedFont>
      <p:font typeface="Clear Sans Bold" panose="020B0604020202020204" charset="0"/>
      <p:regular r:id="rId41"/>
    </p:embeddedFont>
    <p:embeddedFont>
      <p:font typeface="Code Pro" panose="020B0604020202020204" charset="0"/>
      <p:regular r:id="rId42"/>
    </p:embeddedFont>
    <p:embeddedFont>
      <p:font typeface="Courier Prime" panose="020B0604020202020204" charset="0"/>
      <p:regular r:id="rId43"/>
    </p:embeddedFont>
    <p:embeddedFont>
      <p:font typeface="DM Serif Display" pitchFamily="2" charset="0"/>
      <p:regular r:id="rId44"/>
    </p:embeddedFont>
    <p:embeddedFont>
      <p:font typeface="Futura Display" panose="020B0604020202020204" charset="0"/>
      <p:regular r:id="rId45"/>
    </p:embeddedFont>
    <p:embeddedFont>
      <p:font typeface="Helvetica Now" panose="020B0604020202020204" charset="0"/>
      <p:regular r:id="rId46"/>
    </p:embeddedFont>
    <p:embeddedFont>
      <p:font typeface="Helvetica Now Bold" panose="020B0604020202020204" charset="0"/>
      <p:regular r:id="rId47"/>
    </p:embeddedFont>
    <p:embeddedFont>
      <p:font typeface="Inter" panose="020B0604020202020204" charset="0"/>
      <p:regular r:id="rId48"/>
    </p:embeddedFont>
    <p:embeddedFont>
      <p:font typeface="Marykate" panose="020B0604020202020204" charset="0"/>
      <p:regular r:id="rId49"/>
    </p:embeddedFont>
    <p:embeddedFont>
      <p:font typeface="Montserrat Semi-Bold" panose="020B0604020202020204" charset="0"/>
      <p:regular r:id="rId50"/>
    </p:embeddedFont>
    <p:embeddedFont>
      <p:font typeface="Oswald" panose="00000500000000000000" pitchFamily="2" charset="0"/>
      <p:regular r:id="rId51"/>
      <p:bold r:id="rId52"/>
    </p:embeddedFont>
    <p:embeddedFont>
      <p:font typeface="Roboto" panose="02000000000000000000" pitchFamily="2" charset="0"/>
      <p:regular r:id="rId53"/>
      <p:bold r:id="rId54"/>
    </p:embeddedFont>
    <p:embeddedFont>
      <p:font typeface="Roboto Bold" panose="02000000000000000000" pitchFamily="2" charset="0"/>
      <p:regular r:id="rId55"/>
      <p:bold r:id="rId56"/>
    </p:embeddedFont>
    <p:embeddedFont>
      <p:font typeface="Roboto Condensed" panose="02000000000000000000" pitchFamily="2" charset="0"/>
      <p:regular r:id="rId57"/>
    </p:embeddedFont>
    <p:embeddedFont>
      <p:font typeface="Roboto Condensed Bold" panose="020B0604020202020204" charset="0"/>
      <p:regular r:id="rId58"/>
    </p:embeddedFont>
    <p:embeddedFont>
      <p:font typeface="Sacramento" panose="02000507000000020000" pitchFamily="2" charset="0"/>
      <p:regular r:id="rId59"/>
    </p:embeddedFont>
    <p:embeddedFont>
      <p:font typeface="Telegraf" panose="020B0604020202020204" charset="0"/>
      <p:regular r:id="rId6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" d="100"/>
          <a:sy n="10" d="100"/>
        </p:scale>
        <p:origin x="4" y="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50" Type="http://schemas.openxmlformats.org/officeDocument/2006/relationships/font" Target="fonts/font21.fntdata"/><Relationship Id="rId55" Type="http://schemas.openxmlformats.org/officeDocument/2006/relationships/font" Target="fonts/font26.fntdata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3" Type="http://schemas.openxmlformats.org/officeDocument/2006/relationships/font" Target="fonts/font24.fntdata"/><Relationship Id="rId58" Type="http://schemas.openxmlformats.org/officeDocument/2006/relationships/font" Target="fonts/font29.fntdata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56" Type="http://schemas.openxmlformats.org/officeDocument/2006/relationships/font" Target="fonts/font27.fntdata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2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59" Type="http://schemas.openxmlformats.org/officeDocument/2006/relationships/font" Target="fonts/font30.fntdata"/><Relationship Id="rId20" Type="http://schemas.openxmlformats.org/officeDocument/2006/relationships/slide" Target="slides/slide19.xml"/><Relationship Id="rId41" Type="http://schemas.openxmlformats.org/officeDocument/2006/relationships/font" Target="fonts/font12.fntdata"/><Relationship Id="rId54" Type="http://schemas.openxmlformats.org/officeDocument/2006/relationships/font" Target="fonts/font25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49" Type="http://schemas.openxmlformats.org/officeDocument/2006/relationships/font" Target="fonts/font20.fntdata"/><Relationship Id="rId57" Type="http://schemas.openxmlformats.org/officeDocument/2006/relationships/font" Target="fonts/font28.fntdata"/><Relationship Id="rId10" Type="http://schemas.openxmlformats.org/officeDocument/2006/relationships/slide" Target="slides/slide9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font" Target="fonts/font23.fntdata"/><Relationship Id="rId60" Type="http://schemas.openxmlformats.org/officeDocument/2006/relationships/font" Target="fonts/font31.fntdata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306571" y="2497543"/>
            <a:ext cx="7411069" cy="862701"/>
            <a:chOff x="0" y="0"/>
            <a:chExt cx="1951886" cy="22721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51886" cy="227213"/>
            </a:xfrm>
            <a:custGeom>
              <a:avLst/>
              <a:gdLst/>
              <a:ahLst/>
              <a:cxnLst/>
              <a:rect l="l" t="t" r="r" b="b"/>
              <a:pathLst>
                <a:path w="1951886" h="227213">
                  <a:moveTo>
                    <a:pt x="53277" y="0"/>
                  </a:moveTo>
                  <a:lnTo>
                    <a:pt x="1898609" y="0"/>
                  </a:lnTo>
                  <a:cubicBezTo>
                    <a:pt x="1912739" y="0"/>
                    <a:pt x="1926291" y="5613"/>
                    <a:pt x="1936282" y="15604"/>
                  </a:cubicBezTo>
                  <a:cubicBezTo>
                    <a:pt x="1946273" y="25596"/>
                    <a:pt x="1951886" y="39147"/>
                    <a:pt x="1951886" y="53277"/>
                  </a:cubicBezTo>
                  <a:lnTo>
                    <a:pt x="1951886" y="173937"/>
                  </a:lnTo>
                  <a:cubicBezTo>
                    <a:pt x="1951886" y="203361"/>
                    <a:pt x="1928033" y="227213"/>
                    <a:pt x="1898609" y="227213"/>
                  </a:cubicBezTo>
                  <a:lnTo>
                    <a:pt x="53277" y="227213"/>
                  </a:lnTo>
                  <a:cubicBezTo>
                    <a:pt x="23853" y="227213"/>
                    <a:pt x="0" y="203361"/>
                    <a:pt x="0" y="173937"/>
                  </a:cubicBezTo>
                  <a:lnTo>
                    <a:pt x="0" y="53277"/>
                  </a:lnTo>
                  <a:cubicBezTo>
                    <a:pt x="0" y="23853"/>
                    <a:pt x="23853" y="0"/>
                    <a:pt x="53277" y="0"/>
                  </a:cubicBezTo>
                  <a:close/>
                </a:path>
              </a:pathLst>
            </a:custGeom>
            <a:ln w="85725" cap="rnd">
              <a:solidFill>
                <a:srgbClr val="7C858D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9525"/>
              <a:ext cx="1951886" cy="236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4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248354" y="656481"/>
            <a:ext cx="13599815" cy="10132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03"/>
              </a:lnSpc>
            </a:pPr>
            <a:r>
              <a:rPr lang="en-US" sz="5859">
                <a:solidFill>
                  <a:srgbClr val="384144"/>
                </a:solidFill>
                <a:latin typeface="Barlow Bold"/>
                <a:ea typeface="Barlow Bold"/>
                <a:cs typeface="Barlow Bold"/>
                <a:sym typeface="Barlow Bold"/>
              </a:rPr>
              <a:t>Student Value-Added Score (Steps 3 &amp; 4)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477334" y="2593629"/>
            <a:ext cx="6916936" cy="613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91"/>
              </a:lnSpc>
            </a:pPr>
            <a:r>
              <a:rPr lang="en-US" sz="3351" b="1" spc="103">
                <a:solidFill>
                  <a:srgbClr val="171715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Step 4: Final VAS Determination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309453" y="4066183"/>
            <a:ext cx="4216103" cy="2877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42"/>
              </a:lnSpc>
            </a:pPr>
            <a:r>
              <a:rPr lang="en-US" sz="2929">
                <a:solidFill>
                  <a:srgbClr val="383838"/>
                </a:solidFill>
                <a:latin typeface="Barlow Bold"/>
                <a:ea typeface="Barlow Bold"/>
                <a:cs typeface="Barlow Bold"/>
                <a:sym typeface="Barlow Bold"/>
              </a:rPr>
              <a:t>Step 3: Population</a:t>
            </a:r>
          </a:p>
          <a:p>
            <a:pPr algn="l">
              <a:lnSpc>
                <a:spcPts val="3994"/>
              </a:lnSpc>
            </a:pPr>
            <a:r>
              <a:rPr lang="en-US" sz="2825">
                <a:solidFill>
                  <a:srgbClr val="363636"/>
                </a:solidFill>
                <a:latin typeface="Barlow Bold"/>
                <a:ea typeface="Barlow Bold"/>
                <a:cs typeface="Barlow Bold"/>
                <a:sym typeface="Barlow Bold"/>
              </a:rPr>
              <a:t>Mean Adjustment</a:t>
            </a:r>
          </a:p>
          <a:p>
            <a:pPr algn="l">
              <a:lnSpc>
                <a:spcPts val="3783"/>
              </a:lnSpc>
            </a:pPr>
            <a:r>
              <a:rPr lang="en-US" sz="2675" spc="72">
                <a:solidFill>
                  <a:srgbClr val="171715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Adjusts the expectation for</a:t>
            </a:r>
          </a:p>
          <a:p>
            <a:pPr algn="l">
              <a:lnSpc>
                <a:spcPts val="3466"/>
              </a:lnSpc>
            </a:pPr>
            <a:r>
              <a:rPr lang="en-US" sz="2451" spc="154">
                <a:solidFill>
                  <a:srgbClr val="171715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reasonableness based on</a:t>
            </a:r>
          </a:p>
          <a:p>
            <a:pPr algn="l">
              <a:lnSpc>
                <a:spcPts val="3858"/>
              </a:lnSpc>
            </a:pPr>
            <a:r>
              <a:rPr lang="en-US" sz="2729" spc="46">
                <a:solidFill>
                  <a:srgbClr val="171715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the specific content area</a:t>
            </a:r>
          </a:p>
          <a:p>
            <a:pPr algn="l">
              <a:lnSpc>
                <a:spcPts val="3635"/>
              </a:lnSpc>
            </a:pPr>
            <a:r>
              <a:rPr lang="en-US" sz="2571" spc="89">
                <a:solidFill>
                  <a:srgbClr val="171715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and grade level.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057423" y="6714217"/>
            <a:ext cx="3981678" cy="1369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4"/>
              </a:lnSpc>
            </a:pPr>
            <a:r>
              <a:rPr lang="en-US" sz="2199" b="1" spc="83">
                <a:solidFill>
                  <a:srgbClr val="171715"/>
                </a:solidFill>
                <a:latin typeface="Helvetica Now Bold"/>
                <a:ea typeface="Helvetica Now Bold"/>
                <a:cs typeface="Helvetica Now Bold"/>
                <a:sym typeface="Helvetica Now Bold"/>
              </a:rPr>
              <a:t>Negative (&lt;0) = Fell Short </a:t>
            </a:r>
          </a:p>
          <a:p>
            <a:pPr algn="ctr">
              <a:lnSpc>
                <a:spcPts val="2734"/>
              </a:lnSpc>
            </a:pPr>
            <a:r>
              <a:rPr lang="en-US" sz="2199" spc="85">
                <a:solidFill>
                  <a:srgbClr val="171715"/>
                </a:solidFill>
                <a:latin typeface="Helvetica Now"/>
                <a:ea typeface="Helvetica Now"/>
                <a:cs typeface="Helvetica Now"/>
                <a:sym typeface="Helvetica Now"/>
              </a:rPr>
              <a:t>Stagnated or experienced</a:t>
            </a:r>
          </a:p>
          <a:p>
            <a:pPr algn="ctr">
              <a:lnSpc>
                <a:spcPts val="2734"/>
              </a:lnSpc>
            </a:pPr>
            <a:r>
              <a:rPr lang="en-US" sz="2199" spc="70">
                <a:solidFill>
                  <a:srgbClr val="171715"/>
                </a:solidFill>
                <a:latin typeface="Helvetica Now"/>
                <a:ea typeface="Helvetica Now"/>
                <a:cs typeface="Helvetica Now"/>
                <a:sym typeface="Helvetica Now"/>
              </a:rPr>
              <a:t>learning loss relative</a:t>
            </a:r>
          </a:p>
          <a:p>
            <a:pPr algn="ctr">
              <a:lnSpc>
                <a:spcPts val="2734"/>
              </a:lnSpc>
            </a:pPr>
            <a:r>
              <a:rPr lang="en-US" sz="2199" spc="50">
                <a:solidFill>
                  <a:srgbClr val="171715"/>
                </a:solidFill>
                <a:latin typeface="Helvetica Now"/>
                <a:ea typeface="Helvetica Now"/>
                <a:cs typeface="Helvetica Now"/>
                <a:sym typeface="Helvetica Now"/>
              </a:rPr>
              <a:t>to peers.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911803" y="6932392"/>
            <a:ext cx="247650" cy="529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4"/>
              </a:lnSpc>
            </a:pPr>
            <a:r>
              <a:rPr lang="en-US" sz="3138">
                <a:solidFill>
                  <a:srgbClr val="171715"/>
                </a:solidFill>
                <a:latin typeface="Barlow Bold"/>
                <a:ea typeface="Barlow Bold"/>
                <a:cs typeface="Barlow Bold"/>
                <a:sym typeface="Barlow Bold"/>
              </a:rPr>
              <a:t>0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185006" y="6645405"/>
            <a:ext cx="4102994" cy="1028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16"/>
              </a:lnSpc>
            </a:pPr>
            <a:r>
              <a:rPr lang="en-US" sz="2199" b="1">
                <a:solidFill>
                  <a:srgbClr val="171715"/>
                </a:solidFill>
                <a:latin typeface="Helvetica Now Bold"/>
                <a:ea typeface="Helvetica Now Bold"/>
                <a:cs typeface="Helvetica Now Bold"/>
                <a:sym typeface="Helvetica Now Bold"/>
              </a:rPr>
              <a:t>Positive (&gt;0) = Accelerated: </a:t>
            </a:r>
          </a:p>
          <a:p>
            <a:pPr algn="ctr">
              <a:lnSpc>
                <a:spcPts val="2716"/>
              </a:lnSpc>
            </a:pPr>
            <a:r>
              <a:rPr lang="en-US" sz="2199" spc="90">
                <a:solidFill>
                  <a:srgbClr val="171715"/>
                </a:solidFill>
                <a:latin typeface="Helvetica Now"/>
                <a:ea typeface="Helvetica Now"/>
                <a:cs typeface="Helvetica Now"/>
                <a:sym typeface="Helvetica Now"/>
              </a:rPr>
              <a:t>Exceeded</a:t>
            </a:r>
          </a:p>
          <a:p>
            <a:pPr algn="ctr">
              <a:lnSpc>
                <a:spcPts val="2716"/>
              </a:lnSpc>
            </a:pPr>
            <a:r>
              <a:rPr lang="en-US" sz="2199" spc="85">
                <a:solidFill>
                  <a:srgbClr val="171715"/>
                </a:solidFill>
                <a:latin typeface="Helvetica Now"/>
                <a:ea typeface="Helvetica Now"/>
                <a:cs typeface="Helvetica Now"/>
                <a:sym typeface="Helvetica Now"/>
              </a:rPr>
              <a:t>the expectation.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547304" y="7673851"/>
            <a:ext cx="2950071" cy="1335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26"/>
              </a:lnSpc>
            </a:pPr>
            <a:r>
              <a:rPr lang="en-US" sz="2199" b="1">
                <a:solidFill>
                  <a:srgbClr val="171715"/>
                </a:solidFill>
                <a:latin typeface="Helvetica Now Bold"/>
                <a:ea typeface="Helvetica Now Bold"/>
                <a:cs typeface="Helvetica Now Bold"/>
                <a:sym typeface="Helvetica Now Bold"/>
              </a:rPr>
              <a:t>0 = Met Expectation</a:t>
            </a:r>
          </a:p>
          <a:p>
            <a:pPr algn="ctr">
              <a:lnSpc>
                <a:spcPts val="2626"/>
              </a:lnSpc>
            </a:pPr>
            <a:r>
              <a:rPr lang="en-US" sz="2199" spc="-6">
                <a:solidFill>
                  <a:srgbClr val="171715"/>
                </a:solidFill>
                <a:latin typeface="Helvetica Now"/>
                <a:ea typeface="Helvetica Now"/>
                <a:cs typeface="Helvetica Now"/>
                <a:sym typeface="Helvetica Now"/>
              </a:rPr>
              <a:t>Perfectly on track with</a:t>
            </a:r>
          </a:p>
          <a:p>
            <a:pPr algn="ctr">
              <a:lnSpc>
                <a:spcPts val="2626"/>
              </a:lnSpc>
            </a:pPr>
            <a:r>
              <a:rPr lang="en-US" sz="2199" spc="186">
                <a:solidFill>
                  <a:srgbClr val="171715"/>
                </a:solidFill>
                <a:latin typeface="Helvetica Now"/>
                <a:ea typeface="Helvetica Now"/>
                <a:cs typeface="Helvetica Now"/>
                <a:sym typeface="Helvetica Now"/>
              </a:rPr>
              <a:t>their personalized</a:t>
            </a:r>
          </a:p>
          <a:p>
            <a:pPr algn="ctr">
              <a:lnSpc>
                <a:spcPts val="2626"/>
              </a:lnSpc>
            </a:pPr>
            <a:r>
              <a:rPr lang="en-US" sz="2199" spc="59">
                <a:solidFill>
                  <a:srgbClr val="171715"/>
                </a:solidFill>
                <a:latin typeface="Helvetica Now"/>
                <a:ea typeface="Helvetica Now"/>
                <a:cs typeface="Helvetica Now"/>
                <a:sym typeface="Helvetica Now"/>
              </a:rPr>
              <a:t>trajectory.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7207656" y="9947027"/>
            <a:ext cx="838200" cy="173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4"/>
              </a:lnSpc>
            </a:pPr>
            <a:r>
              <a:rPr lang="en-US" sz="1046">
                <a:solidFill>
                  <a:srgbClr val="171715"/>
                </a:solidFill>
                <a:latin typeface="Inter"/>
                <a:ea typeface="Inter"/>
                <a:cs typeface="Inter"/>
                <a:sym typeface="Inter"/>
              </a:rPr>
              <a:t>NotebookLM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136117" y="977271"/>
            <a:ext cx="15985480" cy="1227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20"/>
              </a:lnSpc>
            </a:pPr>
            <a:r>
              <a:rPr lang="en-US" sz="7157" spc="93">
                <a:solidFill>
                  <a:srgbClr val="0D0E0C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The 4-Step Process: Building the Prediction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47748" y="3105153"/>
            <a:ext cx="1952625" cy="874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34"/>
              </a:lnSpc>
            </a:pPr>
            <a:r>
              <a:rPr lang="en-US" sz="3328" spc="49">
                <a:solidFill>
                  <a:srgbClr val="EDF1F2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1. Z-Score</a:t>
            </a:r>
          </a:p>
          <a:p>
            <a:pPr algn="ctr">
              <a:lnSpc>
                <a:spcPts val="3334"/>
              </a:lnSpc>
            </a:pPr>
            <a:r>
              <a:rPr lang="en-US" sz="3328" spc="49">
                <a:solidFill>
                  <a:srgbClr val="EDF1F2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Conversion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477830" y="3157272"/>
            <a:ext cx="3076575" cy="590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35"/>
              </a:lnSpc>
            </a:pPr>
            <a:r>
              <a:rPr lang="en-US" sz="3382" spc="33">
                <a:solidFill>
                  <a:srgbClr val="D4F8EC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2. Line of Best Fit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740733" y="3136231"/>
            <a:ext cx="3095625" cy="8462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8"/>
              </a:lnSpc>
            </a:pPr>
            <a:r>
              <a:rPr lang="en-US" sz="3301" spc="85">
                <a:solidFill>
                  <a:srgbClr val="EDF1F2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3. Population</a:t>
            </a:r>
          </a:p>
          <a:p>
            <a:pPr algn="ctr">
              <a:lnSpc>
                <a:spcPts val="3298"/>
              </a:lnSpc>
            </a:pPr>
            <a:r>
              <a:rPr lang="en-US" sz="3301" spc="85">
                <a:solidFill>
                  <a:srgbClr val="EDF1F2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Mean Adjustment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278373" y="3094666"/>
            <a:ext cx="2524125" cy="863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6"/>
              </a:lnSpc>
            </a:pPr>
            <a:r>
              <a:rPr lang="en-US" sz="3284" spc="108">
                <a:solidFill>
                  <a:srgbClr val="EDF1F2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4. Final</a:t>
            </a:r>
          </a:p>
          <a:p>
            <a:pPr algn="ctr">
              <a:lnSpc>
                <a:spcPts val="3366"/>
              </a:lnSpc>
            </a:pPr>
            <a:r>
              <a:rPr lang="en-US" sz="3284" spc="108">
                <a:solidFill>
                  <a:srgbClr val="EDF1F2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Determination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278373" y="5084000"/>
            <a:ext cx="2782342" cy="717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22"/>
              </a:lnSpc>
            </a:pPr>
            <a:r>
              <a:rPr lang="en-US" sz="2728" spc="256">
                <a:solidFill>
                  <a:srgbClr val="DAE5EC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Actual Predicted</a:t>
            </a:r>
          </a:p>
          <a:p>
            <a:pPr algn="l">
              <a:lnSpc>
                <a:spcPts val="2722"/>
              </a:lnSpc>
            </a:pPr>
            <a:r>
              <a:rPr lang="en-US" sz="2728" spc="256">
                <a:solidFill>
                  <a:srgbClr val="DAE5EC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Score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38123" y="8116486"/>
            <a:ext cx="3571875" cy="1746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07"/>
              </a:lnSpc>
            </a:pPr>
            <a:r>
              <a:rPr lang="en-US" sz="2656">
                <a:solidFill>
                  <a:srgbClr val="1E1E1B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Z-scores convert disparate</a:t>
            </a:r>
          </a:p>
          <a:p>
            <a:pPr algn="ctr">
              <a:lnSpc>
                <a:spcPts val="2707"/>
              </a:lnSpc>
            </a:pPr>
            <a:r>
              <a:rPr lang="en-US" sz="2656">
                <a:solidFill>
                  <a:srgbClr val="1E1E1B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tests (e.g., 3rd-grade math</a:t>
            </a:r>
          </a:p>
          <a:p>
            <a:pPr algn="ctr">
              <a:lnSpc>
                <a:spcPts val="2707"/>
              </a:lnSpc>
            </a:pPr>
            <a:r>
              <a:rPr lang="en-US" sz="2656">
                <a:solidFill>
                  <a:srgbClr val="1E1E1B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vs 4th-grade math) into</a:t>
            </a:r>
          </a:p>
          <a:p>
            <a:pPr algn="ctr">
              <a:lnSpc>
                <a:spcPts val="2707"/>
              </a:lnSpc>
            </a:pPr>
            <a:r>
              <a:rPr lang="en-US" sz="2656">
                <a:solidFill>
                  <a:srgbClr val="1E1E1B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a universal 'currency" so</a:t>
            </a:r>
          </a:p>
          <a:p>
            <a:pPr algn="ctr">
              <a:lnSpc>
                <a:spcPts val="2707"/>
              </a:lnSpc>
            </a:pPr>
            <a:r>
              <a:rPr lang="en-US" sz="2656">
                <a:solidFill>
                  <a:srgbClr val="1E1E1B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they can be compared.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407861" y="6696927"/>
            <a:ext cx="2924175" cy="239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2"/>
              </a:lnSpc>
            </a:pPr>
            <a:r>
              <a:rPr lang="en-US" sz="1437" spc="225">
                <a:solidFill>
                  <a:srgbClr val="C6E4D7"/>
                </a:solidFill>
                <a:latin typeface="Amsterdam Two"/>
                <a:ea typeface="Amsterdam Two"/>
                <a:cs typeface="Amsterdam Two"/>
                <a:sym typeface="Amsterdam Two"/>
              </a:rPr>
              <a:t>2022 2023 2024 2025 20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626435" y="8116486"/>
            <a:ext cx="2779365" cy="682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71"/>
              </a:lnSpc>
            </a:pPr>
            <a:r>
              <a:rPr lang="en-US" sz="2517" spc="47">
                <a:solidFill>
                  <a:srgbClr val="1E1E1B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Uses up to 3 years of</a:t>
            </a:r>
          </a:p>
          <a:p>
            <a:pPr algn="ctr">
              <a:lnSpc>
                <a:spcPts val="2671"/>
              </a:lnSpc>
            </a:pPr>
            <a:r>
              <a:rPr lang="en-US" sz="2517" spc="47">
                <a:solidFill>
                  <a:srgbClr val="1E1E1B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351254" y="6592259"/>
            <a:ext cx="2286000" cy="1072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65"/>
              </a:lnSpc>
            </a:pPr>
            <a:r>
              <a:rPr lang="en-US" sz="1648">
                <a:solidFill>
                  <a:srgbClr val="C6E4D7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The Skip Year Rule:</a:t>
            </a:r>
          </a:p>
          <a:p>
            <a:pPr algn="ctr">
              <a:lnSpc>
                <a:spcPts val="1765"/>
              </a:lnSpc>
            </a:pPr>
            <a:r>
              <a:rPr lang="en-US" sz="1648">
                <a:solidFill>
                  <a:srgbClr val="C6E4D7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A student needs the 2026</a:t>
            </a:r>
          </a:p>
          <a:p>
            <a:pPr algn="ctr">
              <a:lnSpc>
                <a:spcPts val="1765"/>
              </a:lnSpc>
            </a:pPr>
            <a:r>
              <a:rPr lang="en-US" sz="1648">
                <a:solidFill>
                  <a:srgbClr val="C6E4D7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test + at least one prior</a:t>
            </a:r>
          </a:p>
          <a:p>
            <a:pPr algn="ctr">
              <a:lnSpc>
                <a:spcPts val="1765"/>
              </a:lnSpc>
            </a:pPr>
            <a:r>
              <a:rPr lang="en-US" sz="1648">
                <a:solidFill>
                  <a:srgbClr val="C6E4D7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test from the last two years</a:t>
            </a:r>
          </a:p>
          <a:p>
            <a:pPr algn="ctr">
              <a:lnSpc>
                <a:spcPts val="1533"/>
              </a:lnSpc>
            </a:pPr>
            <a:r>
              <a:rPr lang="en-US" sz="1432" spc="47">
                <a:solidFill>
                  <a:srgbClr val="C6E4D7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to establish the line.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855854" y="5658814"/>
            <a:ext cx="838200" cy="1121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50"/>
              </a:lnSpc>
            </a:pPr>
            <a:r>
              <a:rPr lang="en-US" sz="6464">
                <a:solidFill>
                  <a:srgbClr val="7F92A5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50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740733" y="8106961"/>
            <a:ext cx="3133725" cy="1389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02"/>
              </a:lnSpc>
            </a:pPr>
            <a:r>
              <a:rPr lang="en-US" sz="2495" spc="57">
                <a:solidFill>
                  <a:srgbClr val="1E1E1B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Adjusts for</a:t>
            </a:r>
          </a:p>
          <a:p>
            <a:pPr algn="ctr">
              <a:lnSpc>
                <a:spcPts val="2702"/>
              </a:lnSpc>
            </a:pPr>
            <a:r>
              <a:rPr lang="en-US" sz="2495" spc="57">
                <a:solidFill>
                  <a:srgbClr val="1E1E1B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reasonableness based</a:t>
            </a:r>
          </a:p>
          <a:p>
            <a:pPr algn="ctr">
              <a:lnSpc>
                <a:spcPts val="2702"/>
              </a:lnSpc>
            </a:pPr>
            <a:r>
              <a:rPr lang="en-US" sz="2495" spc="57">
                <a:solidFill>
                  <a:srgbClr val="1E1E1B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on grade level and</a:t>
            </a:r>
          </a:p>
          <a:p>
            <a:pPr algn="ctr">
              <a:lnSpc>
                <a:spcPts val="2702"/>
              </a:lnSpc>
            </a:pPr>
            <a:r>
              <a:rPr lang="en-US" sz="2495" spc="57">
                <a:solidFill>
                  <a:srgbClr val="1E1E1B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content area statewide.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4111685" y="8106961"/>
            <a:ext cx="2857500" cy="1038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5"/>
              </a:lnSpc>
            </a:pPr>
            <a:r>
              <a:rPr lang="en-US" sz="2493" spc="62">
                <a:solidFill>
                  <a:srgbClr val="1E1E1B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Comparing the actual</a:t>
            </a:r>
          </a:p>
          <a:p>
            <a:pPr algn="ctr">
              <a:lnSpc>
                <a:spcPts val="2765"/>
              </a:lnSpc>
            </a:pPr>
            <a:r>
              <a:rPr lang="en-US" sz="2493" spc="62">
                <a:solidFill>
                  <a:srgbClr val="1E1E1B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performance to the</a:t>
            </a:r>
          </a:p>
          <a:p>
            <a:pPr algn="ctr">
              <a:lnSpc>
                <a:spcPts val="2765"/>
              </a:lnSpc>
            </a:pPr>
            <a:r>
              <a:rPr lang="en-US" sz="2493" spc="62">
                <a:solidFill>
                  <a:srgbClr val="1E1E1B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tailored prediction.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6849849" y="9934758"/>
            <a:ext cx="1314450" cy="224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18"/>
              </a:lnSpc>
            </a:pPr>
            <a:r>
              <a:rPr lang="en-US" sz="1298" spc="210">
                <a:solidFill>
                  <a:srgbClr val="1E1E1B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A NotebookLM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187382" y="717321"/>
            <a:ext cx="9896376" cy="6049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80"/>
              </a:lnSpc>
            </a:pPr>
            <a:r>
              <a:rPr lang="en-US" sz="3557">
                <a:solidFill>
                  <a:srgbClr val="DEE6EB"/>
                </a:solidFill>
                <a:latin typeface="Barlow Bold"/>
                <a:ea typeface="Barlow Bold"/>
                <a:cs typeface="Barlow Bold"/>
                <a:sym typeface="Barlow Bold"/>
              </a:rPr>
              <a:t>How the State Uses Student Value-Added Scores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061164" y="2054031"/>
            <a:ext cx="2162175" cy="692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406">
                <a:solidFill>
                  <a:srgbClr val="DEE6EB"/>
                </a:solidFill>
                <a:latin typeface="Barlow Bold"/>
                <a:ea typeface="Barlow Bold"/>
                <a:cs typeface="Barlow Bold"/>
                <a:sym typeface="Barlow Bold"/>
              </a:rPr>
              <a:t>Eligible Student</a:t>
            </a:r>
          </a:p>
          <a:p>
            <a:pPr algn="ctr">
              <a:lnSpc>
                <a:spcPts val="2410"/>
              </a:lnSpc>
            </a:pPr>
            <a:r>
              <a:rPr lang="en-US" sz="1883">
                <a:solidFill>
                  <a:srgbClr val="DEE6EB"/>
                </a:solidFill>
                <a:latin typeface="Barlow Bold"/>
                <a:ea typeface="Barlow Bold"/>
                <a:cs typeface="Barlow Bold"/>
                <a:sym typeface="Barlow Bold"/>
              </a:rPr>
              <a:t>VAS Scores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96183" y="4252709"/>
            <a:ext cx="6280749" cy="792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5"/>
              </a:lnSpc>
            </a:pPr>
            <a:r>
              <a:rPr lang="en-US" sz="2803">
                <a:solidFill>
                  <a:srgbClr val="DEE6EB"/>
                </a:solidFill>
                <a:latin typeface="Barlow Bold"/>
                <a:ea typeface="Barlow Bold"/>
                <a:cs typeface="Barlow Bold"/>
                <a:sym typeface="Barlow Bold"/>
              </a:rPr>
              <a:t>School Rating Calculation (A-F Report Card) &amp;Rewards/Recognition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187383" y="5380119"/>
            <a:ext cx="2617508" cy="14162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813"/>
              </a:lnSpc>
            </a:pPr>
            <a:r>
              <a:rPr lang="en-US" sz="2199" dirty="0">
                <a:solidFill>
                  <a:srgbClr val="DEE6EB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Mechanism: A literal</a:t>
            </a:r>
          </a:p>
          <a:p>
            <a:pPr algn="r">
              <a:lnSpc>
                <a:spcPts val="2813"/>
              </a:lnSpc>
            </a:pPr>
            <a:r>
              <a:rPr lang="en-US" sz="2199" spc="127" dirty="0">
                <a:solidFill>
                  <a:srgbClr val="DEE6EB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headcount of</a:t>
            </a:r>
          </a:p>
          <a:p>
            <a:pPr algn="r">
              <a:lnSpc>
                <a:spcPts val="2813"/>
              </a:lnSpc>
            </a:pPr>
            <a:r>
              <a:rPr lang="en-US" sz="2199" spc="54" dirty="0">
                <a:solidFill>
                  <a:srgbClr val="DEE6EB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students who met their</a:t>
            </a:r>
          </a:p>
          <a:p>
            <a:pPr algn="r">
              <a:lnSpc>
                <a:spcPts val="2813"/>
              </a:lnSpc>
            </a:pPr>
            <a:r>
              <a:rPr lang="en-US" sz="2199" dirty="0">
                <a:solidFill>
                  <a:srgbClr val="DEE6EB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personal target.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960615" y="4119900"/>
            <a:ext cx="4505027" cy="799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1"/>
              </a:lnSpc>
            </a:pPr>
            <a:r>
              <a:rPr lang="en-US" sz="2720">
                <a:solidFill>
                  <a:srgbClr val="DEE6EB"/>
                </a:solidFill>
                <a:latin typeface="Barlow Bold"/>
                <a:ea typeface="Barlow Bold"/>
                <a:cs typeface="Barlow Bold"/>
                <a:sym typeface="Barlow Bold"/>
              </a:rPr>
              <a:t>Teacher Merit Pay Qualifier &amp; </a:t>
            </a:r>
          </a:p>
          <a:p>
            <a:pPr algn="l">
              <a:lnSpc>
                <a:spcPts val="3191"/>
              </a:lnSpc>
            </a:pPr>
            <a:r>
              <a:rPr lang="en-US" sz="2720">
                <a:solidFill>
                  <a:srgbClr val="DEE6EB"/>
                </a:solidFill>
                <a:latin typeface="Barlow Bold"/>
                <a:ea typeface="Barlow Bold"/>
                <a:cs typeface="Barlow Bold"/>
                <a:sym typeface="Barlow Bold"/>
              </a:rPr>
              <a:t> LEA Insights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248524" y="5391184"/>
            <a:ext cx="3101792" cy="7113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813"/>
              </a:lnSpc>
              <a:spcBef>
                <a:spcPct val="0"/>
              </a:spcBef>
            </a:pPr>
            <a:r>
              <a:rPr lang="en-US" sz="2199" u="none" strike="noStrike">
                <a:solidFill>
                  <a:srgbClr val="DEE6EB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Mechanism: An aggregate</a:t>
            </a:r>
          </a:p>
          <a:p>
            <a:pPr marL="0" lvl="0" indent="0" algn="r">
              <a:lnSpc>
                <a:spcPts val="2813"/>
              </a:lnSpc>
              <a:spcBef>
                <a:spcPct val="0"/>
              </a:spcBef>
            </a:pPr>
            <a:r>
              <a:rPr lang="en-US" sz="2199" u="none" strike="noStrike">
                <a:solidFill>
                  <a:srgbClr val="DEE6EB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caclulation centered at 80.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994919" y="5347184"/>
            <a:ext cx="400050" cy="455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48"/>
              </a:lnSpc>
            </a:pPr>
            <a:r>
              <a:rPr lang="en-US" sz="2677" spc="104">
                <a:solidFill>
                  <a:srgbClr val="1A273A"/>
                </a:solidFill>
                <a:latin typeface="Oswald"/>
                <a:ea typeface="Oswald"/>
                <a:cs typeface="Oswald"/>
                <a:sym typeface="Oswald"/>
              </a:rPr>
              <a:t>80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003271" y="7459271"/>
            <a:ext cx="219075" cy="215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57"/>
              </a:lnSpc>
            </a:pPr>
            <a:r>
              <a:rPr lang="en-US" sz="1255">
                <a:solidFill>
                  <a:srgbClr val="B4C2D0"/>
                </a:solidFill>
                <a:latin typeface="Code Pro"/>
                <a:ea typeface="Code Pro"/>
                <a:cs typeface="Code Pro"/>
                <a:sym typeface="Code Pro"/>
              </a:rPr>
              <a:t>-O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715993" y="7774027"/>
            <a:ext cx="6716713" cy="1771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25"/>
              </a:lnSpc>
            </a:pPr>
            <a:r>
              <a:rPr lang="en-US" sz="2695">
                <a:solidFill>
                  <a:srgbClr val="F5EBEB"/>
                </a:solidFill>
                <a:latin typeface="Barlow Bold"/>
                <a:ea typeface="Barlow Bold"/>
                <a:cs typeface="Barlow Bold"/>
                <a:sym typeface="Barlow Bold"/>
              </a:rPr>
              <a:t>Crucial Note: The VAM score</a:t>
            </a:r>
          </a:p>
          <a:p>
            <a:pPr algn="ctr">
              <a:lnSpc>
                <a:spcPts val="3525"/>
              </a:lnSpc>
            </a:pPr>
            <a:r>
              <a:rPr lang="en-US" sz="2695">
                <a:solidFill>
                  <a:srgbClr val="F5EBEB"/>
                </a:solidFill>
                <a:latin typeface="Barlow Bold"/>
                <a:ea typeface="Barlow Bold"/>
                <a:cs typeface="Barlow Bold"/>
                <a:sym typeface="Barlow Bold"/>
              </a:rPr>
              <a:t>centered at 80 does NOT dictate your</a:t>
            </a:r>
          </a:p>
          <a:p>
            <a:pPr algn="ctr">
              <a:lnSpc>
                <a:spcPts val="3525"/>
              </a:lnSpc>
            </a:pPr>
            <a:r>
              <a:rPr lang="en-US" sz="2695">
                <a:solidFill>
                  <a:srgbClr val="F5EBEB"/>
                </a:solidFill>
                <a:latin typeface="Barlow Bold"/>
                <a:ea typeface="Barlow Bold"/>
                <a:cs typeface="Barlow Bold"/>
                <a:sym typeface="Barlow Bold"/>
              </a:rPr>
              <a:t>A-F school letter grade. These are</a:t>
            </a:r>
          </a:p>
          <a:p>
            <a:pPr algn="ctr">
              <a:lnSpc>
                <a:spcPts val="3525"/>
              </a:lnSpc>
            </a:pPr>
            <a:r>
              <a:rPr lang="en-US" sz="2695">
                <a:solidFill>
                  <a:srgbClr val="F5EBEB"/>
                </a:solidFill>
                <a:latin typeface="Barlow Bold"/>
                <a:ea typeface="Barlow Bold"/>
                <a:cs typeface="Barlow Bold"/>
                <a:sym typeface="Barlow Bold"/>
              </a:rPr>
              <a:t>completely separate calculations.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5035900" y="8815540"/>
            <a:ext cx="304800" cy="349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83"/>
              </a:lnSpc>
            </a:pPr>
            <a:r>
              <a:rPr lang="en-US" sz="1987">
                <a:solidFill>
                  <a:srgbClr val="98A5B3"/>
                </a:solidFill>
                <a:latin typeface="Barlow Bold"/>
                <a:ea typeface="Barlow Bold"/>
                <a:cs typeface="Barlow Bold"/>
                <a:sym typeface="Barlow Bold"/>
              </a:rPr>
              <a:t>80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6217017" y="6479714"/>
            <a:ext cx="1171575" cy="241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04"/>
              </a:lnSpc>
            </a:pPr>
            <a:r>
              <a:rPr lang="en-US" sz="1360">
                <a:solidFill>
                  <a:srgbClr val="B1C1CF"/>
                </a:solidFill>
                <a:latin typeface="Barlow Medium"/>
                <a:ea typeface="Barlow Medium"/>
                <a:cs typeface="Barlow Medium"/>
                <a:sym typeface="Barlow Medium"/>
              </a:rPr>
              <a:t>Line of Best Fit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7240993" y="9947027"/>
            <a:ext cx="771525" cy="173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4"/>
              </a:lnSpc>
            </a:pPr>
            <a:r>
              <a:rPr lang="en-US" sz="1046">
                <a:solidFill>
                  <a:srgbClr val="DEE6EB"/>
                </a:solidFill>
                <a:latin typeface="Barlow Bold"/>
                <a:ea typeface="Barlow Bold"/>
                <a:cs typeface="Barlow Bold"/>
                <a:sym typeface="Barlow Bold"/>
              </a:rPr>
              <a:t>NotebookLM</a:t>
            </a:r>
          </a:p>
        </p:txBody>
      </p:sp>
    </p:spTree>
  </p:cSld>
  <p:clrMapOvr>
    <a:masterClrMapping/>
  </p:clrMapOvr>
  <p:transition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A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854947" y="0"/>
            <a:ext cx="12713419" cy="10288312"/>
            <a:chOff x="0" y="0"/>
            <a:chExt cx="16951226" cy="137177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951226" cy="13717749"/>
            </a:xfrm>
            <a:custGeom>
              <a:avLst/>
              <a:gdLst/>
              <a:ahLst/>
              <a:cxnLst/>
              <a:rect l="l" t="t" r="r" b="b"/>
              <a:pathLst>
                <a:path w="16951226" h="13717749">
                  <a:moveTo>
                    <a:pt x="0" y="0"/>
                  </a:moveTo>
                  <a:lnTo>
                    <a:pt x="16951226" y="0"/>
                  </a:lnTo>
                  <a:lnTo>
                    <a:pt x="16951226" y="13717749"/>
                  </a:lnTo>
                  <a:lnTo>
                    <a:pt x="0" y="137177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1225" t="-11164" r="-34306"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1951097" y="306835"/>
              <a:ext cx="14596514" cy="2196560"/>
              <a:chOff x="0" y="0"/>
              <a:chExt cx="2582271" cy="388594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2582271" cy="388594"/>
              </a:xfrm>
              <a:custGeom>
                <a:avLst/>
                <a:gdLst/>
                <a:ahLst/>
                <a:cxnLst/>
                <a:rect l="l" t="t" r="r" b="b"/>
                <a:pathLst>
                  <a:path w="2582271" h="388594">
                    <a:moveTo>
                      <a:pt x="40271" y="0"/>
                    </a:moveTo>
                    <a:lnTo>
                      <a:pt x="2542000" y="0"/>
                    </a:lnTo>
                    <a:cubicBezTo>
                      <a:pt x="2564241" y="0"/>
                      <a:pt x="2582271" y="18030"/>
                      <a:pt x="2582271" y="40271"/>
                    </a:cubicBezTo>
                    <a:lnTo>
                      <a:pt x="2582271" y="348323"/>
                    </a:lnTo>
                    <a:cubicBezTo>
                      <a:pt x="2582271" y="359003"/>
                      <a:pt x="2578028" y="369246"/>
                      <a:pt x="2570476" y="376799"/>
                    </a:cubicBezTo>
                    <a:cubicBezTo>
                      <a:pt x="2562924" y="384351"/>
                      <a:pt x="2552681" y="388594"/>
                      <a:pt x="2542000" y="388594"/>
                    </a:cubicBezTo>
                    <a:lnTo>
                      <a:pt x="40271" y="388594"/>
                    </a:lnTo>
                    <a:cubicBezTo>
                      <a:pt x="18030" y="388594"/>
                      <a:pt x="0" y="370564"/>
                      <a:pt x="0" y="348323"/>
                    </a:cubicBezTo>
                    <a:lnTo>
                      <a:pt x="0" y="40271"/>
                    </a:lnTo>
                    <a:cubicBezTo>
                      <a:pt x="0" y="29590"/>
                      <a:pt x="4243" y="19347"/>
                      <a:pt x="11795" y="11795"/>
                    </a:cubicBezTo>
                    <a:cubicBezTo>
                      <a:pt x="19347" y="4243"/>
                      <a:pt x="29590" y="0"/>
                      <a:pt x="40271" y="0"/>
                    </a:cubicBezTo>
                    <a:close/>
                  </a:path>
                </a:pathLst>
              </a:custGeom>
              <a:solidFill>
                <a:srgbClr val="243A5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85725"/>
                <a:ext cx="2582271" cy="4743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36"/>
                  </a:lnSpc>
                </a:pPr>
                <a:endParaRPr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3877339" y="514341"/>
              <a:ext cx="10744028" cy="16222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7"/>
                </a:lnSpc>
              </a:pPr>
              <a:r>
                <a:rPr lang="en-US" sz="3472" spc="187">
                  <a:solidFill>
                    <a:srgbClr val="DEE4E9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Arkansas’s Accountablity System</a:t>
              </a:r>
            </a:p>
            <a:p>
              <a:pPr algn="ctr">
                <a:lnSpc>
                  <a:spcPts val="2577"/>
                </a:lnSpc>
              </a:pPr>
              <a:r>
                <a:rPr lang="en-US" sz="2132" spc="115">
                  <a:solidFill>
                    <a:srgbClr val="DEE4E9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Equal Weights for ELA, Math and Science</a:t>
              </a:r>
            </a:p>
            <a:p>
              <a:pPr algn="ctr">
                <a:lnSpc>
                  <a:spcPts val="2577"/>
                </a:lnSpc>
              </a:pPr>
              <a:r>
                <a:rPr lang="en-US" sz="2132" spc="115">
                  <a:solidFill>
                    <a:srgbClr val="DEE4E9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Focused on academic acheivment, growth and opportunites.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 rot="-311665">
              <a:off x="1959556" y="6079477"/>
              <a:ext cx="453770" cy="302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765"/>
                </a:lnSpc>
              </a:pPr>
              <a:r>
                <a:rPr lang="en-US" sz="1261">
                  <a:solidFill>
                    <a:srgbClr val="221D1A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ALD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557022" y="7863521"/>
              <a:ext cx="1729999" cy="4639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29"/>
                </a:lnSpc>
              </a:pPr>
              <a:r>
                <a:rPr lang="en-US" sz="1949" spc="62">
                  <a:solidFill>
                    <a:srgbClr val="221D1A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Data Chart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580641" y="3073670"/>
              <a:ext cx="1779652" cy="3818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29"/>
                </a:lnSpc>
              </a:pPr>
              <a:r>
                <a:rPr lang="en-US" sz="1663" spc="28">
                  <a:solidFill>
                    <a:srgbClr val="2F3032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STANDARDS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2009216" y="5234035"/>
              <a:ext cx="786565" cy="4402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35"/>
                </a:lnSpc>
              </a:pPr>
              <a:r>
                <a:rPr lang="en-US" sz="1810" spc="54">
                  <a:solidFill>
                    <a:srgbClr val="211F1B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ALDs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 rot="-445884">
              <a:off x="1944213" y="6089593"/>
              <a:ext cx="482131" cy="3024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776"/>
                </a:lnSpc>
              </a:pPr>
              <a:r>
                <a:rPr lang="en-US" sz="1268" spc="54">
                  <a:solidFill>
                    <a:srgbClr val="211F1B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ALD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5626807" y="3248569"/>
              <a:ext cx="5267382" cy="22803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3121" spc="-12">
                  <a:solidFill>
                    <a:srgbClr val="F4EDD8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Growth of the</a:t>
              </a:r>
            </a:p>
            <a:p>
              <a:pPr algn="ctr">
                <a:lnSpc>
                  <a:spcPts val="3359"/>
                </a:lnSpc>
              </a:pPr>
              <a:r>
                <a:rPr lang="en-US" sz="3121" spc="-12">
                  <a:solidFill>
                    <a:srgbClr val="F4EDD8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Lowest Quartile</a:t>
              </a:r>
            </a:p>
            <a:p>
              <a:pPr algn="ctr">
                <a:lnSpc>
                  <a:spcPts val="2157"/>
                </a:lnSpc>
              </a:pPr>
              <a:r>
                <a:rPr lang="en-US" sz="2005" spc="-8">
                  <a:solidFill>
                    <a:srgbClr val="F4EDD8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Resource Deployment </a:t>
              </a:r>
            </a:p>
            <a:p>
              <a:pPr algn="ctr">
                <a:lnSpc>
                  <a:spcPts val="2157"/>
                </a:lnSpc>
              </a:pPr>
              <a:r>
                <a:rPr lang="en-US" sz="2005" spc="-8">
                  <a:solidFill>
                    <a:srgbClr val="F4EDD8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and Supports </a:t>
              </a:r>
            </a:p>
            <a:p>
              <a:pPr algn="ctr">
                <a:lnSpc>
                  <a:spcPts val="2157"/>
                </a:lnSpc>
              </a:pPr>
              <a:r>
                <a:rPr lang="en-US" sz="2005" spc="-8">
                  <a:solidFill>
                    <a:srgbClr val="F4EDD8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(Lowest Performers)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1821897" y="3189393"/>
              <a:ext cx="3652534" cy="7496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125"/>
                </a:lnSpc>
              </a:pPr>
              <a:r>
                <a:rPr lang="en-US" sz="1831" spc="21">
                  <a:solidFill>
                    <a:srgbClr val="211F1B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•Intensive Support Check</a:t>
              </a:r>
            </a:p>
            <a:p>
              <a:pPr algn="l">
                <a:lnSpc>
                  <a:spcPts val="2125"/>
                </a:lnSpc>
              </a:pPr>
              <a:r>
                <a:rPr lang="en-US" sz="1831" spc="21">
                  <a:solidFill>
                    <a:srgbClr val="211F1B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•Resource Allocation: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2297751" y="3891567"/>
              <a:ext cx="2806017" cy="11253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194"/>
                </a:lnSpc>
              </a:pPr>
              <a:r>
                <a:rPr lang="en-US" sz="1689" spc="72">
                  <a:solidFill>
                    <a:srgbClr val="211F1B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Title/1003Dollars</a:t>
              </a:r>
            </a:p>
            <a:p>
              <a:pPr algn="l">
                <a:lnSpc>
                  <a:spcPts val="2194"/>
                </a:lnSpc>
              </a:pPr>
              <a:r>
                <a:rPr lang="en-US" sz="1689" spc="72">
                  <a:solidFill>
                    <a:srgbClr val="211F1B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ESOL Programs</a:t>
              </a:r>
            </a:p>
            <a:p>
              <a:pPr algn="l">
                <a:lnSpc>
                  <a:spcPts val="2194"/>
                </a:lnSpc>
              </a:pPr>
              <a:r>
                <a:rPr lang="en-US" sz="1689" spc="72">
                  <a:solidFill>
                    <a:srgbClr val="211F1B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Tutoring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1801729" y="4950266"/>
              <a:ext cx="3672702" cy="4301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60"/>
                </a:lnSpc>
              </a:pPr>
              <a:r>
                <a:rPr lang="en-US" sz="1828" spc="40">
                  <a:solidFill>
                    <a:srgbClr val="211F1B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• Instructional Facilitators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548942" y="7860139"/>
              <a:ext cx="1744179" cy="4851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34"/>
                </a:lnSpc>
              </a:pPr>
              <a:r>
                <a:rPr lang="en-US" sz="2024" spc="34">
                  <a:solidFill>
                    <a:srgbClr val="211F1B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Data Chart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5147092" y="12121777"/>
              <a:ext cx="6021096" cy="9847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853"/>
                </a:lnSpc>
              </a:pPr>
              <a:r>
                <a:rPr lang="en-US" sz="2383" spc="57">
                  <a:solidFill>
                    <a:srgbClr val="DFE6EA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SUCCESS READY GRADUATE</a:t>
              </a:r>
            </a:p>
            <a:p>
              <a:pPr algn="ctr">
                <a:lnSpc>
                  <a:spcPts val="2719"/>
                </a:lnSpc>
              </a:pPr>
              <a:r>
                <a:rPr lang="en-US" sz="2272" spc="54">
                  <a:solidFill>
                    <a:srgbClr val="DFE6EA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Prepared Graduates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2160670" y="6115627"/>
              <a:ext cx="4176532" cy="19574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45517" lvl="1" indent="-222759" algn="l">
                <a:lnSpc>
                  <a:spcPts val="2643"/>
                </a:lnSpc>
                <a:buFont typeface="Arial"/>
                <a:buChar char="•"/>
              </a:pPr>
              <a:r>
                <a:rPr lang="en-US" sz="2063" spc="47">
                  <a:solidFill>
                    <a:srgbClr val="211F1B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Presence &amp; Function of Interventions</a:t>
              </a:r>
            </a:p>
            <a:p>
              <a:pPr algn="l">
                <a:lnSpc>
                  <a:spcPts val="858"/>
                </a:lnSpc>
              </a:pPr>
              <a:endParaRPr lang="en-US" sz="2063" spc="47">
                <a:solidFill>
                  <a:srgbClr val="211F1B"/>
                </a:solidFill>
                <a:latin typeface="Arial MT Pro"/>
                <a:ea typeface="Arial MT Pro"/>
                <a:cs typeface="Arial MT Pro"/>
                <a:sym typeface="Arial MT Pro"/>
              </a:endParaRPr>
            </a:p>
            <a:p>
              <a:pPr marL="445517" lvl="1" indent="-222759" algn="l">
                <a:lnSpc>
                  <a:spcPts val="2643"/>
                </a:lnSpc>
                <a:buFont typeface="Arial"/>
                <a:buChar char="•"/>
              </a:pPr>
              <a:r>
                <a:rPr lang="en-US" sz="2063" spc="-26">
                  <a:solidFill>
                    <a:srgbClr val="211F1B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Student Progress Monitoring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3080295" y="9095777"/>
              <a:ext cx="3467315" cy="17482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57405" lvl="1" indent="-178703" algn="l">
                <a:lnSpc>
                  <a:spcPts val="2608"/>
                </a:lnSpc>
                <a:buFont typeface="Arial"/>
                <a:buChar char="•"/>
              </a:pPr>
              <a:r>
                <a:rPr lang="en-US" sz="1655" spc="29">
                  <a:solidFill>
                    <a:srgbClr val="211F1B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Standards Alignment Informed by ALDs</a:t>
              </a:r>
            </a:p>
            <a:p>
              <a:pPr marL="357405" lvl="1" indent="-178703" algn="l">
                <a:lnSpc>
                  <a:spcPts val="2608"/>
                </a:lnSpc>
                <a:buFont typeface="Arial"/>
                <a:buChar char="•"/>
              </a:pPr>
              <a:r>
                <a:rPr lang="en-US" sz="1655" spc="29">
                  <a:solidFill>
                    <a:srgbClr val="211F1B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Rigorous Data Review</a:t>
              </a:r>
            </a:p>
            <a:p>
              <a:pPr marL="357405" lvl="1" indent="-178703" algn="l">
                <a:lnSpc>
                  <a:spcPts val="2608"/>
                </a:lnSpc>
                <a:buFont typeface="Arial"/>
                <a:buChar char="•"/>
              </a:pPr>
              <a:r>
                <a:rPr lang="en-US" sz="1655" spc="29">
                  <a:solidFill>
                    <a:srgbClr val="211F1B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Balanced Assessment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5428483" y="6384004"/>
              <a:ext cx="5664030" cy="14587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12"/>
                </a:lnSpc>
              </a:pPr>
              <a:r>
                <a:rPr lang="en-US" sz="3356" spc="-13">
                  <a:solidFill>
                    <a:srgbClr val="F4EDD8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Growth of All</a:t>
              </a:r>
            </a:p>
            <a:p>
              <a:pPr algn="ctr">
                <a:lnSpc>
                  <a:spcPts val="2320"/>
                </a:lnSpc>
              </a:pPr>
              <a:r>
                <a:rPr lang="en-US" sz="2156" spc="-8">
                  <a:solidFill>
                    <a:srgbClr val="F4EDD8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Functionality of Tier 2 Interventions</a:t>
              </a:r>
            </a:p>
            <a:p>
              <a:pPr algn="ctr">
                <a:lnSpc>
                  <a:spcPts val="2320"/>
                </a:lnSpc>
              </a:pPr>
              <a:r>
                <a:rPr lang="en-US" sz="2156" spc="-8">
                  <a:solidFill>
                    <a:srgbClr val="F4EDD8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(Targeted Supports)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5114823" y="9374053"/>
              <a:ext cx="6291349" cy="14437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3121" spc="-12">
                  <a:solidFill>
                    <a:srgbClr val="F4EDD8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Achievement</a:t>
              </a:r>
            </a:p>
            <a:p>
              <a:pPr algn="ctr">
                <a:lnSpc>
                  <a:spcPts val="2638"/>
                </a:lnSpc>
              </a:pPr>
              <a:r>
                <a:rPr lang="en-US" sz="2451" spc="-9">
                  <a:solidFill>
                    <a:srgbClr val="F4EDD8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Effectiveness of Tier 1 Instruction</a:t>
              </a:r>
            </a:p>
            <a:p>
              <a:pPr algn="ctr">
                <a:lnSpc>
                  <a:spcPts val="2157"/>
                </a:lnSpc>
              </a:pPr>
              <a:r>
                <a:rPr lang="en-US" sz="2005" spc="-8">
                  <a:solidFill>
                    <a:srgbClr val="F4EDD8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(AllStudents)</a:t>
              </a:r>
            </a:p>
          </p:txBody>
        </p:sp>
      </p:grpSp>
    </p:spTree>
  </p:cSld>
  <p:clrMapOvr>
    <a:masterClrMapping/>
  </p:clrMapOvr>
  <p:transition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898402" y="2016665"/>
            <a:ext cx="3275349" cy="647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73"/>
              </a:lnSpc>
            </a:pPr>
            <a:r>
              <a:rPr lang="en-US" sz="3766" b="1" spc="71">
                <a:solidFill>
                  <a:srgbClr val="EFF2F3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Growth of All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254055" y="4955460"/>
            <a:ext cx="7736582" cy="1888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17"/>
              </a:lnSpc>
            </a:pPr>
            <a:r>
              <a:rPr lang="en-US" sz="3134" b="1" spc="78">
                <a:solidFill>
                  <a:srgbClr val="EFF2F4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Lowest Quartile Growth:</a:t>
            </a:r>
          </a:p>
          <a:p>
            <a:pPr algn="l">
              <a:lnSpc>
                <a:spcPts val="3695"/>
              </a:lnSpc>
            </a:pPr>
            <a:r>
              <a:rPr lang="en-US" sz="3034" spc="75">
                <a:solidFill>
                  <a:srgbClr val="EFF2F4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Schools receive credit in the letter grade for any</a:t>
            </a:r>
          </a:p>
          <a:p>
            <a:pPr algn="l">
              <a:lnSpc>
                <a:spcPts val="3695"/>
              </a:lnSpc>
            </a:pPr>
            <a:r>
              <a:rPr lang="en-US" sz="3034" spc="75">
                <a:solidFill>
                  <a:srgbClr val="EFF2F4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student previously identified in the Lowest 25%</a:t>
            </a:r>
          </a:p>
          <a:p>
            <a:pPr algn="l">
              <a:lnSpc>
                <a:spcPts val="3695"/>
              </a:lnSpc>
            </a:pPr>
            <a:r>
              <a:rPr lang="en-US" sz="3034" spc="75">
                <a:solidFill>
                  <a:srgbClr val="EFF2F4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who achieves a growth score ≥ 0.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248541" y="8308889"/>
            <a:ext cx="6793905" cy="8894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6"/>
              </a:lnSpc>
            </a:pPr>
            <a:r>
              <a:rPr lang="en-US" sz="2883" spc="80">
                <a:solidFill>
                  <a:srgbClr val="DAE1E5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Your grade is a pure headcount of individual</a:t>
            </a:r>
          </a:p>
          <a:p>
            <a:pPr algn="l">
              <a:lnSpc>
                <a:spcPts val="3506"/>
              </a:lnSpc>
            </a:pPr>
            <a:r>
              <a:rPr lang="en-US" sz="2883" spc="80">
                <a:solidFill>
                  <a:srgbClr val="DAE1E5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successes.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575447" y="511188"/>
            <a:ext cx="11133534" cy="1005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18"/>
              </a:lnSpc>
            </a:pPr>
            <a:r>
              <a:rPr lang="en-US" sz="5798" b="1" spc="81">
                <a:solidFill>
                  <a:srgbClr val="EFF2F4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The A-F School/District Letter Grade</a:t>
            </a:r>
          </a:p>
        </p:txBody>
      </p:sp>
    </p:spTree>
  </p:cSld>
  <p:clrMapOvr>
    <a:masterClrMapping/>
  </p:clrMapOvr>
  <p:transition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89257" y="987657"/>
            <a:ext cx="13689906" cy="9202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55"/>
              </a:lnSpc>
            </a:pPr>
            <a:r>
              <a:rPr lang="en-US" sz="5396" b="1" spc="107">
                <a:solidFill>
                  <a:srgbClr val="393D3E"/>
                </a:solidFill>
                <a:latin typeface="Roboto Bold"/>
                <a:ea typeface="Roboto Bold"/>
                <a:cs typeface="Roboto Bold"/>
                <a:sym typeface="Roboto Bold"/>
              </a:rPr>
              <a:t>LEA Insights &amp; Teacher Merit Pay Qualifier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525795" y="238703"/>
            <a:ext cx="13192125" cy="1209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61"/>
              </a:lnSpc>
            </a:pPr>
            <a:r>
              <a:rPr lang="en-US" sz="7115" spc="498">
                <a:solidFill>
                  <a:srgbClr val="F4F6F7"/>
                </a:solidFill>
                <a:latin typeface="Marykate"/>
                <a:ea typeface="Marykate"/>
                <a:cs typeface="Marykate"/>
                <a:sym typeface="Marykate"/>
              </a:rPr>
              <a:t>Distinguishing Growing from Growth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864917" y="1681591"/>
            <a:ext cx="1598414" cy="7299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66"/>
              </a:lnSpc>
            </a:pPr>
            <a:r>
              <a:rPr lang="en-US" sz="4262" b="1">
                <a:solidFill>
                  <a:srgbClr val="5CC0CD"/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rPr>
              <a:t>Growing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190045" y="1613160"/>
            <a:ext cx="1383415" cy="7088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98"/>
              </a:lnSpc>
            </a:pPr>
            <a:r>
              <a:rPr lang="en-US" sz="4212">
                <a:solidFill>
                  <a:srgbClr val="5CC1CE"/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rPr>
              <a:t>Growth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68069" y="7611490"/>
            <a:ext cx="7992109" cy="2078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27"/>
              </a:lnSpc>
            </a:pPr>
            <a:r>
              <a:rPr lang="en-US" sz="2599" spc="220">
                <a:solidFill>
                  <a:srgbClr val="BADADF"/>
                </a:solidFill>
                <a:latin typeface="Courier Prime"/>
                <a:ea typeface="Courier Prime"/>
                <a:cs typeface="Courier Prime"/>
                <a:sym typeface="Courier Prime"/>
              </a:rPr>
              <a:t>A student shows an increase in raw</a:t>
            </a:r>
          </a:p>
          <a:p>
            <a:pPr algn="ctr">
              <a:lnSpc>
                <a:spcPts val="2727"/>
              </a:lnSpc>
            </a:pPr>
            <a:r>
              <a:rPr lang="en-US" sz="2599" spc="220">
                <a:solidFill>
                  <a:srgbClr val="BADADF"/>
                </a:solidFill>
                <a:latin typeface="Courier Prime"/>
                <a:ea typeface="Courier Prime"/>
                <a:cs typeface="Courier Prime"/>
                <a:sym typeface="Courier Prime"/>
              </a:rPr>
              <a:t>achievement or moves up scale points on </a:t>
            </a:r>
            <a:r>
              <a:rPr lang="en-US" sz="2599" spc="220">
                <a:solidFill>
                  <a:srgbClr val="D6DBDF"/>
                </a:solidFill>
                <a:latin typeface="Courier Prime"/>
                <a:ea typeface="Courier Prime"/>
                <a:cs typeface="Courier Prime"/>
                <a:sym typeface="Courier Prime"/>
              </a:rPr>
              <a:t>the state assessment. </a:t>
            </a:r>
          </a:p>
          <a:p>
            <a:pPr algn="ctr">
              <a:lnSpc>
                <a:spcPts val="2727"/>
              </a:lnSpc>
            </a:pPr>
            <a:endParaRPr lang="en-US" sz="2599" spc="220">
              <a:solidFill>
                <a:srgbClr val="D6DBDF"/>
              </a:solidFill>
              <a:latin typeface="Courier Prime"/>
              <a:ea typeface="Courier Prime"/>
              <a:cs typeface="Courier Prime"/>
              <a:sym typeface="Courier Prime"/>
            </a:endParaRPr>
          </a:p>
          <a:p>
            <a:pPr algn="ctr">
              <a:lnSpc>
                <a:spcPts val="2727"/>
              </a:lnSpc>
            </a:pPr>
            <a:r>
              <a:rPr lang="en-US" sz="2599" spc="220">
                <a:solidFill>
                  <a:srgbClr val="D6DBDF"/>
                </a:solidFill>
                <a:latin typeface="Courier Prime"/>
                <a:ea typeface="Courier Prime"/>
                <a:cs typeface="Courier Prime"/>
                <a:sym typeface="Courier Prime"/>
              </a:rPr>
              <a:t>This tells you where a student stands today.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634719" y="7659115"/>
            <a:ext cx="7624581" cy="19777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12"/>
              </a:lnSpc>
            </a:pPr>
            <a:r>
              <a:rPr lang="en-US" sz="2633" spc="160">
                <a:solidFill>
                  <a:srgbClr val="ABD5D0"/>
                </a:solidFill>
                <a:latin typeface="Courier Prime"/>
                <a:ea typeface="Courier Prime"/>
                <a:cs typeface="Courier Prime"/>
                <a:sym typeface="Courier Prime"/>
              </a:rPr>
              <a:t>A student meets or exceeds their individualized expected progress based on prior achievement. </a:t>
            </a:r>
          </a:p>
          <a:p>
            <a:pPr algn="ctr">
              <a:lnSpc>
                <a:spcPts val="2212"/>
              </a:lnSpc>
            </a:pPr>
            <a:endParaRPr lang="en-US" sz="2633" spc="160">
              <a:solidFill>
                <a:srgbClr val="ABD5D0"/>
              </a:solidFill>
              <a:latin typeface="Courier Prime"/>
              <a:ea typeface="Courier Prime"/>
              <a:cs typeface="Courier Prime"/>
              <a:sym typeface="Courier Prime"/>
            </a:endParaRPr>
          </a:p>
          <a:p>
            <a:pPr algn="ctr">
              <a:lnSpc>
                <a:spcPts val="2212"/>
              </a:lnSpc>
            </a:pPr>
            <a:r>
              <a:rPr lang="en-US" sz="2633" spc="160">
                <a:solidFill>
                  <a:srgbClr val="ABD5D0"/>
                </a:solidFill>
                <a:latin typeface="Courier Prime"/>
                <a:ea typeface="Courier Prime"/>
                <a:cs typeface="Courier Prime"/>
                <a:sym typeface="Courier Prime"/>
              </a:rPr>
              <a:t>This tells you how far the school or teacher moved a student.</a:t>
            </a:r>
          </a:p>
          <a:p>
            <a:pPr algn="ctr">
              <a:lnSpc>
                <a:spcPts val="2212"/>
              </a:lnSpc>
            </a:pPr>
            <a:endParaRPr lang="en-US" sz="2633" spc="160">
              <a:solidFill>
                <a:srgbClr val="ABD5D0"/>
              </a:solidFill>
              <a:latin typeface="Courier Prime"/>
              <a:ea typeface="Courier Prime"/>
              <a:cs typeface="Courier Prime"/>
              <a:sym typeface="Courier Prime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7231380" y="9953672"/>
            <a:ext cx="790575" cy="173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4"/>
              </a:lnSpc>
            </a:pPr>
            <a:r>
              <a:rPr lang="en-US" sz="1046">
                <a:solidFill>
                  <a:srgbClr val="D6DBDF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NotebookLM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32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02413" y="3145307"/>
            <a:ext cx="15083174" cy="4015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47"/>
              </a:lnSpc>
            </a:pPr>
            <a:r>
              <a:rPr lang="en-US" sz="6904" spc="151">
                <a:solidFill>
                  <a:srgbClr val="F2F5F6"/>
                </a:solidFill>
                <a:latin typeface="Roboto"/>
                <a:ea typeface="Roboto"/>
                <a:cs typeface="Roboto"/>
                <a:sym typeface="Roboto"/>
              </a:rPr>
              <a:t>Key Takeaway: A student can be "growing" (gaining points) but</a:t>
            </a:r>
          </a:p>
          <a:p>
            <a:pPr algn="ctr">
              <a:lnSpc>
                <a:spcPts val="7947"/>
              </a:lnSpc>
            </a:pPr>
            <a:r>
              <a:rPr lang="en-US" sz="6904" spc="151">
                <a:solidFill>
                  <a:srgbClr val="F2F5F6"/>
                </a:solidFill>
                <a:latin typeface="Roboto"/>
                <a:ea typeface="Roboto"/>
                <a:cs typeface="Roboto"/>
                <a:sym typeface="Roboto"/>
              </a:rPr>
              <a:t>still fall short of state "Growth" expectations-and vice versa.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3509" y="43858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 rot="-5400000">
            <a:off x="1936780" y="4881219"/>
            <a:ext cx="3242775" cy="495267"/>
            <a:chOff x="0" y="0"/>
            <a:chExt cx="3627069" cy="55396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627120" cy="553922"/>
            </a:xfrm>
            <a:custGeom>
              <a:avLst/>
              <a:gdLst/>
              <a:ahLst/>
              <a:cxnLst/>
              <a:rect l="l" t="t" r="r" b="b"/>
              <a:pathLst>
                <a:path w="3627120" h="553922">
                  <a:moveTo>
                    <a:pt x="0" y="0"/>
                  </a:moveTo>
                  <a:lnTo>
                    <a:pt x="3627120" y="0"/>
                  </a:lnTo>
                  <a:lnTo>
                    <a:pt x="3627120" y="553922"/>
                  </a:lnTo>
                  <a:lnTo>
                    <a:pt x="0" y="553922"/>
                  </a:lnTo>
                  <a:close/>
                </a:path>
              </a:pathLst>
            </a:custGeom>
            <a:solidFill>
              <a:srgbClr val="F4F1E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3627069" cy="601585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l">
                <a:lnSpc>
                  <a:spcPts val="2549"/>
                </a:lnSpc>
              </a:pPr>
              <a:r>
                <a:rPr lang="en-US" sz="2124" b="1">
                  <a:solidFill>
                    <a:srgbClr val="0F243D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Percent  Proficient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4064363" y="2162079"/>
            <a:ext cx="382786" cy="280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9"/>
              </a:lnSpc>
            </a:pPr>
            <a:r>
              <a:rPr lang="en-US" sz="1699" spc="59">
                <a:solidFill>
                  <a:srgbClr val="1F1F1D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125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920659" y="819150"/>
            <a:ext cx="12576572" cy="1000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6"/>
              </a:lnSpc>
            </a:pPr>
            <a:r>
              <a:rPr lang="en-US" sz="5226" spc="203">
                <a:solidFill>
                  <a:srgbClr val="0A0A09"/>
                </a:solidFill>
                <a:latin typeface="Arial MT Pro"/>
                <a:ea typeface="Arial MT Pro"/>
                <a:cs typeface="Arial MT Pro"/>
                <a:sym typeface="Arial MT Pro"/>
              </a:rPr>
              <a:t>The Power (and Limits) of Achievement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047173" y="3226795"/>
            <a:ext cx="417165" cy="280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9"/>
              </a:lnSpc>
            </a:pPr>
            <a:r>
              <a:rPr lang="en-US" sz="1699" spc="149">
                <a:solidFill>
                  <a:srgbClr val="1F1F1D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100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919975" y="3151861"/>
            <a:ext cx="885825" cy="435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4"/>
              </a:lnSpc>
            </a:pPr>
            <a:r>
              <a:rPr lang="en-US" sz="2353">
                <a:solidFill>
                  <a:srgbClr val="767C7D"/>
                </a:solidFill>
                <a:latin typeface="Arial MT Pro"/>
                <a:ea typeface="Arial MT Pro"/>
                <a:cs typeface="Arial MT Pro"/>
                <a:sym typeface="Arial MT Pro"/>
              </a:rPr>
              <a:t>Target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175516" y="4366200"/>
            <a:ext cx="240209" cy="280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9"/>
              </a:lnSpc>
            </a:pPr>
            <a:r>
              <a:rPr lang="en-US" sz="1699">
                <a:solidFill>
                  <a:srgbClr val="1F1F1D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75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168871" y="5418542"/>
            <a:ext cx="240209" cy="280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9"/>
              </a:lnSpc>
            </a:pPr>
            <a:r>
              <a:rPr lang="en-US" sz="1699">
                <a:solidFill>
                  <a:srgbClr val="1F1F1D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50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182160" y="6481590"/>
            <a:ext cx="240209" cy="280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9"/>
              </a:lnSpc>
            </a:pPr>
            <a:r>
              <a:rPr lang="en-US" sz="1699">
                <a:solidFill>
                  <a:srgbClr val="1F1F1D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25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288373" y="7845737"/>
            <a:ext cx="180975" cy="272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7"/>
              </a:lnSpc>
            </a:pPr>
            <a:r>
              <a:rPr lang="en-US" sz="1633">
                <a:solidFill>
                  <a:srgbClr val="1F1F1D"/>
                </a:solidFill>
                <a:latin typeface="Sacramento"/>
                <a:ea typeface="Sacramento"/>
                <a:cs typeface="Sacramento"/>
                <a:sym typeface="Sacramento"/>
              </a:rPr>
              <a:t>0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008942" y="7837896"/>
            <a:ext cx="898773" cy="280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9"/>
              </a:lnSpc>
            </a:pPr>
            <a:r>
              <a:rPr lang="en-US" sz="1699" spc="103">
                <a:solidFill>
                  <a:srgbClr val="1F1F1D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Period 1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672737" y="7828217"/>
            <a:ext cx="853827" cy="280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9"/>
              </a:lnSpc>
            </a:pPr>
            <a:r>
              <a:rPr lang="en-US" sz="1699" spc="59">
                <a:solidFill>
                  <a:srgbClr val="1F1F1D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Period 2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305486" y="7828216"/>
            <a:ext cx="883295" cy="280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9"/>
              </a:lnSpc>
            </a:pPr>
            <a:r>
              <a:rPr lang="en-US" sz="1699" spc="88">
                <a:solidFill>
                  <a:srgbClr val="1F1F1D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Period 3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937706" y="7818803"/>
            <a:ext cx="888504" cy="280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9"/>
              </a:lnSpc>
            </a:pPr>
            <a:r>
              <a:rPr lang="en-US" sz="1699" spc="93">
                <a:solidFill>
                  <a:srgbClr val="1F1F1D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Period 4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301680" y="2736791"/>
            <a:ext cx="4052716" cy="1893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1"/>
              </a:lnSpc>
            </a:pPr>
            <a:r>
              <a:rPr lang="en-US" sz="2615" spc="47">
                <a:solidFill>
                  <a:srgbClr val="1F1F1D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It is encouraged to set</a:t>
            </a:r>
          </a:p>
          <a:p>
            <a:pPr algn="l">
              <a:lnSpc>
                <a:spcPts val="3211"/>
              </a:lnSpc>
            </a:pPr>
            <a:r>
              <a:rPr lang="en-US" sz="2615" spc="47">
                <a:solidFill>
                  <a:srgbClr val="1F1F1D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goals for increased</a:t>
            </a:r>
          </a:p>
          <a:p>
            <a:pPr algn="l">
              <a:lnSpc>
                <a:spcPts val="3089"/>
              </a:lnSpc>
            </a:pPr>
            <a:r>
              <a:rPr lang="en-US" sz="2515" spc="45">
                <a:solidFill>
                  <a:srgbClr val="1F1F1D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achievement</a:t>
            </a:r>
          </a:p>
          <a:p>
            <a:pPr algn="l">
              <a:lnSpc>
                <a:spcPts val="2475"/>
              </a:lnSpc>
            </a:pPr>
            <a:r>
              <a:rPr lang="en-US" sz="2015" spc="36">
                <a:solidFill>
                  <a:srgbClr val="1F1F1D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015" i="1" spc="36">
                <a:solidFill>
                  <a:srgbClr val="1F1F1D"/>
                </a:solidFill>
                <a:latin typeface="Helvetica World Italics"/>
                <a:ea typeface="Helvetica World Italics"/>
                <a:cs typeface="Helvetica World Italics"/>
                <a:sym typeface="Helvetica World Italics"/>
              </a:rPr>
              <a:t>(e.g., "We want 15% more students scoring L3 or L4").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301680" y="6321133"/>
            <a:ext cx="3857923" cy="1159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58"/>
              </a:lnSpc>
            </a:pPr>
            <a:r>
              <a:rPr lang="en-US" sz="2746" spc="8">
                <a:solidFill>
                  <a:srgbClr val="1F1F1D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Celebrating these wins is</a:t>
            </a:r>
          </a:p>
          <a:p>
            <a:pPr algn="l">
              <a:lnSpc>
                <a:spcPts val="3158"/>
              </a:lnSpc>
            </a:pPr>
            <a:r>
              <a:rPr lang="en-US" sz="2746" spc="8">
                <a:solidFill>
                  <a:srgbClr val="1F1F1D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crucial for school culture</a:t>
            </a:r>
          </a:p>
          <a:p>
            <a:pPr algn="l">
              <a:lnSpc>
                <a:spcPts val="2905"/>
              </a:lnSpc>
            </a:pPr>
            <a:r>
              <a:rPr lang="en-US" sz="2526" spc="116">
                <a:solidFill>
                  <a:srgbClr val="1F1F1D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and Tier 1 momentum.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446186" y="9186910"/>
            <a:ext cx="15459075" cy="958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23"/>
              </a:lnSpc>
            </a:pPr>
            <a:r>
              <a:rPr lang="en-US" sz="5016" spc="255">
                <a:solidFill>
                  <a:srgbClr val="EEF4F7"/>
                </a:solidFill>
                <a:latin typeface="Arial MT Pro"/>
                <a:ea typeface="Arial MT Pro"/>
                <a:cs typeface="Arial MT Pro"/>
                <a:sym typeface="Arial MT Pro"/>
              </a:rPr>
              <a:t>Achievement matters. But it is only half the story.</a:t>
            </a:r>
          </a:p>
        </p:txBody>
      </p:sp>
      <p:sp>
        <p:nvSpPr>
          <p:cNvPr id="22" name="Freeform 22"/>
          <p:cNvSpPr/>
          <p:nvPr/>
        </p:nvSpPr>
        <p:spPr>
          <a:xfrm>
            <a:off x="4401635" y="2212919"/>
            <a:ext cx="6673041" cy="5461412"/>
          </a:xfrm>
          <a:custGeom>
            <a:avLst/>
            <a:gdLst/>
            <a:ahLst/>
            <a:cxnLst/>
            <a:rect l="l" t="t" r="r" b="b"/>
            <a:pathLst>
              <a:path w="6673041" h="5461412">
                <a:moveTo>
                  <a:pt x="0" y="0"/>
                </a:moveTo>
                <a:lnTo>
                  <a:pt x="6673041" y="0"/>
                </a:lnTo>
                <a:lnTo>
                  <a:pt x="6673041" y="5461412"/>
                </a:lnTo>
                <a:lnTo>
                  <a:pt x="0" y="54614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042" t="-45012" r="-137961" b="-41849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730196" y="678607"/>
            <a:ext cx="11668125" cy="839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51"/>
              </a:lnSpc>
            </a:pPr>
            <a:r>
              <a:rPr lang="en-US" sz="4822" spc="159">
                <a:solidFill>
                  <a:srgbClr val="F2F5F6"/>
                </a:solidFill>
                <a:latin typeface="Roboto"/>
                <a:ea typeface="Roboto"/>
                <a:cs typeface="Roboto"/>
                <a:sym typeface="Roboto"/>
              </a:rPr>
              <a:t>The Blindspot of Raw Performance Data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169264" y="2325212"/>
            <a:ext cx="2985546" cy="5002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50"/>
              </a:lnSpc>
            </a:pPr>
            <a:r>
              <a:rPr lang="en-US" sz="3380" dirty="0">
                <a:solidFill>
                  <a:srgbClr val="CB5C62"/>
                </a:solidFill>
                <a:latin typeface="Barlow Bold"/>
                <a:ea typeface="Barlow Bold"/>
                <a:cs typeface="Barlow Bold"/>
                <a:sym typeface="Barlow Bold"/>
              </a:rPr>
              <a:t>The Trap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886326" y="3061520"/>
            <a:ext cx="7448550" cy="2158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95"/>
              </a:lnSpc>
            </a:pPr>
            <a:r>
              <a:rPr lang="en-US" sz="2756" spc="55" dirty="0">
                <a:solidFill>
                  <a:srgbClr val="DDE3E8"/>
                </a:solidFill>
                <a:latin typeface="Roboto"/>
                <a:ea typeface="Roboto"/>
                <a:cs typeface="Roboto"/>
                <a:sym typeface="Roboto"/>
              </a:rPr>
              <a:t>Relying purely on raw score increases can</a:t>
            </a:r>
          </a:p>
          <a:p>
            <a:pPr algn="l">
              <a:lnSpc>
                <a:spcPts val="3395"/>
              </a:lnSpc>
            </a:pPr>
            <a:r>
              <a:rPr lang="en-US" sz="2756" spc="55" dirty="0">
                <a:solidFill>
                  <a:srgbClr val="DDE3E8"/>
                </a:solidFill>
                <a:latin typeface="Roboto"/>
                <a:ea typeface="Roboto"/>
                <a:cs typeface="Roboto"/>
                <a:sym typeface="Roboto"/>
              </a:rPr>
              <a:t>mask reality. High-achieving students might</a:t>
            </a:r>
          </a:p>
          <a:p>
            <a:pPr algn="l">
              <a:lnSpc>
                <a:spcPts val="3395"/>
              </a:lnSpc>
            </a:pPr>
            <a:r>
              <a:rPr lang="en-US" sz="2756" spc="55" dirty="0">
                <a:solidFill>
                  <a:srgbClr val="DDE3E8"/>
                </a:solidFill>
                <a:latin typeface="Roboto"/>
                <a:ea typeface="Roboto"/>
                <a:cs typeface="Roboto"/>
                <a:sym typeface="Roboto"/>
              </a:rPr>
              <a:t>be coasting. Low-achieving students might be making heroic gains without crossing a static proficiency boundary.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991600" y="6362700"/>
            <a:ext cx="4370623" cy="5588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30"/>
              </a:lnSpc>
            </a:pPr>
            <a:r>
              <a:rPr lang="en-US" sz="3378" spc="179" dirty="0">
                <a:solidFill>
                  <a:srgbClr val="76E29E"/>
                </a:solidFill>
                <a:latin typeface="Barlow Bold" panose="020B0604020202020204" charset="0"/>
                <a:ea typeface="Roboto"/>
                <a:cs typeface="Roboto"/>
                <a:sym typeface="Roboto"/>
              </a:rPr>
              <a:t>The Solution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853141" y="7157614"/>
            <a:ext cx="7481735" cy="18190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622"/>
              </a:lnSpc>
            </a:pPr>
            <a:r>
              <a:rPr lang="en-US" sz="2776" spc="58" dirty="0">
                <a:solidFill>
                  <a:srgbClr val="DDE3E8"/>
                </a:solidFill>
                <a:latin typeface="Roboto"/>
                <a:ea typeface="Roboto"/>
                <a:cs typeface="Roboto"/>
                <a:sym typeface="Roboto"/>
              </a:rPr>
              <a:t>To measure true school impact, we must</a:t>
            </a:r>
          </a:p>
          <a:p>
            <a:pPr algn="l">
              <a:lnSpc>
                <a:spcPts val="3622"/>
              </a:lnSpc>
            </a:pPr>
            <a:r>
              <a:rPr lang="en-US" sz="2776" spc="58" dirty="0">
                <a:solidFill>
                  <a:srgbClr val="DDE3E8"/>
                </a:solidFill>
                <a:latin typeface="Roboto"/>
                <a:ea typeface="Roboto"/>
                <a:cs typeface="Roboto"/>
                <a:sym typeface="Roboto"/>
              </a:rPr>
              <a:t>isolate the instruction from external factors.</a:t>
            </a:r>
          </a:p>
          <a:p>
            <a:pPr algn="l">
              <a:lnSpc>
                <a:spcPts val="3622"/>
              </a:lnSpc>
            </a:pPr>
            <a:r>
              <a:rPr lang="en-US" sz="2776" spc="58" dirty="0">
                <a:solidFill>
                  <a:srgbClr val="DDE3E8"/>
                </a:solidFill>
                <a:latin typeface="Roboto"/>
                <a:ea typeface="Roboto"/>
                <a:cs typeface="Roboto"/>
                <a:sym typeface="Roboto"/>
              </a:rPr>
              <a:t>We need a model that mathematically</a:t>
            </a:r>
          </a:p>
          <a:p>
            <a:pPr algn="l">
              <a:lnSpc>
                <a:spcPts val="3622"/>
              </a:lnSpc>
            </a:pPr>
            <a:r>
              <a:rPr lang="en-US" sz="2776" spc="58" dirty="0">
                <a:solidFill>
                  <a:srgbClr val="DDE3E8"/>
                </a:solidFill>
                <a:latin typeface="Roboto"/>
                <a:ea typeface="Roboto"/>
                <a:cs typeface="Roboto"/>
                <a:sym typeface="Roboto"/>
              </a:rPr>
              <a:t>controls for a student's unique starting line.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6861256" y="9950160"/>
            <a:ext cx="1304925" cy="182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8"/>
              </a:lnSpc>
            </a:pPr>
            <a:r>
              <a:rPr lang="en-US" sz="1056" spc="224">
                <a:solidFill>
                  <a:srgbClr val="DDE3E8"/>
                </a:solidFill>
                <a:latin typeface="Telegraf"/>
                <a:ea typeface="Telegraf"/>
                <a:cs typeface="Telegraf"/>
                <a:sym typeface="Telegraf"/>
              </a:rPr>
              <a:t>A NotebookLM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293115" y="848988"/>
            <a:ext cx="7724775" cy="1220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18"/>
              </a:lnSpc>
            </a:pPr>
            <a:r>
              <a:rPr lang="en-US" sz="7084" spc="240">
                <a:solidFill>
                  <a:srgbClr val="0C0C0B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The Core Formula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692191" y="3060873"/>
            <a:ext cx="2819400" cy="12199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31"/>
              </a:lnSpc>
            </a:pPr>
            <a:r>
              <a:rPr lang="en-US" sz="7094" spc="269">
                <a:solidFill>
                  <a:srgbClr val="16273B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Actual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24553" y="4104114"/>
            <a:ext cx="2343150" cy="12200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29"/>
              </a:lnSpc>
            </a:pPr>
            <a:r>
              <a:rPr lang="en-US" sz="7092" spc="99">
                <a:solidFill>
                  <a:srgbClr val="16273B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Score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340680" y="3312978"/>
            <a:ext cx="4114800" cy="1937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60"/>
              </a:lnSpc>
            </a:pPr>
            <a:r>
              <a:rPr lang="en-US" sz="6978" spc="244">
                <a:solidFill>
                  <a:srgbClr val="16273B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Predicted</a:t>
            </a:r>
          </a:p>
          <a:p>
            <a:pPr algn="ctr">
              <a:lnSpc>
                <a:spcPts val="7670"/>
              </a:lnSpc>
            </a:pPr>
            <a:r>
              <a:rPr lang="en-US" sz="7175" spc="129">
                <a:solidFill>
                  <a:srgbClr val="687078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Score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907050" y="3060616"/>
            <a:ext cx="5419725" cy="1285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23"/>
              </a:lnSpc>
            </a:pPr>
            <a:r>
              <a:rPr lang="en-US" sz="7516" spc="-45">
                <a:solidFill>
                  <a:srgbClr val="16273B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Value-Added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197343" y="4122858"/>
            <a:ext cx="4838700" cy="1219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55"/>
              </a:lnSpc>
            </a:pPr>
            <a:r>
              <a:rPr lang="en-US" sz="7110" spc="42">
                <a:solidFill>
                  <a:srgbClr val="16273B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Score (VAS)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16112" y="8036905"/>
            <a:ext cx="3612505" cy="1299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48"/>
              </a:lnSpc>
            </a:pPr>
            <a:r>
              <a:rPr lang="en-US" sz="2899" spc="110">
                <a:solidFill>
                  <a:srgbClr val="171715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The student's score</a:t>
            </a:r>
          </a:p>
          <a:p>
            <a:pPr algn="ctr">
              <a:lnSpc>
                <a:spcPts val="3448"/>
              </a:lnSpc>
            </a:pPr>
            <a:r>
              <a:rPr lang="en-US" sz="2899" spc="-2">
                <a:solidFill>
                  <a:srgbClr val="171715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on this year's ATLAS</a:t>
            </a:r>
          </a:p>
          <a:p>
            <a:pPr algn="ctr">
              <a:lnSpc>
                <a:spcPts val="3448"/>
              </a:lnSpc>
            </a:pPr>
            <a:r>
              <a:rPr lang="en-US" sz="2899" spc="307">
                <a:solidFill>
                  <a:srgbClr val="171715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summative.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121217" y="7874108"/>
            <a:ext cx="3729403" cy="16900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2"/>
              </a:lnSpc>
            </a:pPr>
            <a:r>
              <a:rPr lang="en-US" sz="2899" spc="226">
                <a:solidFill>
                  <a:srgbClr val="171715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The individualized expectation based on student score history.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976958" y="6182429"/>
            <a:ext cx="2733675" cy="9228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67"/>
              </a:lnSpc>
            </a:pPr>
            <a:r>
              <a:rPr lang="en-US" sz="1883">
                <a:solidFill>
                  <a:srgbClr val="D5F0E5"/>
                </a:solidFill>
                <a:latin typeface="Barlow Bold"/>
                <a:ea typeface="Barlow Bold"/>
                <a:cs typeface="Barlow Bold"/>
                <a:sym typeface="Barlow Bold"/>
              </a:rPr>
              <a:t>But how do we build</a:t>
            </a:r>
          </a:p>
          <a:p>
            <a:pPr algn="ctr">
              <a:lnSpc>
                <a:spcPts val="2393"/>
              </a:lnSpc>
            </a:pPr>
            <a:r>
              <a:rPr lang="en-US" sz="1987">
                <a:solidFill>
                  <a:srgbClr val="D5F0E5"/>
                </a:solidFill>
                <a:latin typeface="Barlow Bold"/>
                <a:ea typeface="Barlow Bold"/>
                <a:cs typeface="Barlow Bold"/>
                <a:sym typeface="Barlow Bold"/>
              </a:rPr>
              <a:t>a fair prediction for</a:t>
            </a:r>
          </a:p>
          <a:p>
            <a:pPr algn="ctr">
              <a:lnSpc>
                <a:spcPts val="2678"/>
              </a:lnSpc>
            </a:pPr>
            <a:r>
              <a:rPr lang="en-US" sz="2225" spc="13">
                <a:solidFill>
                  <a:srgbClr val="D5F0E5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every single student?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943219" y="8050714"/>
            <a:ext cx="3599557" cy="1327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3"/>
              </a:lnSpc>
            </a:pPr>
            <a:r>
              <a:rPr lang="en-US" sz="2899" spc="60">
                <a:solidFill>
                  <a:srgbClr val="171715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The true measure of</a:t>
            </a:r>
          </a:p>
          <a:p>
            <a:pPr algn="ctr">
              <a:lnSpc>
                <a:spcPts val="3453"/>
              </a:lnSpc>
            </a:pPr>
            <a:r>
              <a:rPr lang="en-US" sz="2899" spc="118">
                <a:solidFill>
                  <a:srgbClr val="171715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your instructional</a:t>
            </a:r>
          </a:p>
          <a:p>
            <a:pPr algn="ctr">
              <a:lnSpc>
                <a:spcPts val="3453"/>
              </a:lnSpc>
            </a:pPr>
            <a:r>
              <a:rPr lang="en-US" sz="2899" spc="150">
                <a:solidFill>
                  <a:srgbClr val="171715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impact.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6976555" y="9947028"/>
            <a:ext cx="1047750" cy="173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4"/>
              </a:lnSpc>
            </a:pPr>
            <a:r>
              <a:rPr lang="en-US" sz="1046">
                <a:solidFill>
                  <a:srgbClr val="272827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A NotebookLM</a:t>
            </a:r>
          </a:p>
        </p:txBody>
      </p:sp>
    </p:spTree>
  </p:cSld>
  <p:clrMapOvr>
    <a:masterClrMapping/>
  </p:clrMapOvr>
  <p:transition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180637" y="749425"/>
            <a:ext cx="13896579" cy="1036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96"/>
              </a:lnSpc>
            </a:pPr>
            <a:r>
              <a:rPr lang="en-US" sz="6068">
                <a:solidFill>
                  <a:srgbClr val="373E44"/>
                </a:solidFill>
                <a:latin typeface="Barlow Bold"/>
                <a:ea typeface="Barlow Bold"/>
                <a:cs typeface="Barlow Bold"/>
                <a:sym typeface="Barlow Bold"/>
              </a:rPr>
              <a:t>Student Value-Added Score (Steps 1 &amp; 2)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55047" y="3098970"/>
            <a:ext cx="3886200" cy="12233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64"/>
              </a:lnSpc>
            </a:pPr>
            <a:r>
              <a:rPr lang="en-US" sz="4500">
                <a:solidFill>
                  <a:srgbClr val="23303D"/>
                </a:solidFill>
                <a:latin typeface="Barlow Bold"/>
                <a:ea typeface="Barlow Bold"/>
                <a:cs typeface="Barlow Bold"/>
                <a:sym typeface="Barlow Bold"/>
              </a:rPr>
              <a:t>Step 1: Z-Score</a:t>
            </a:r>
          </a:p>
          <a:p>
            <a:pPr algn="l">
              <a:lnSpc>
                <a:spcPts val="4365"/>
              </a:lnSpc>
            </a:pPr>
            <a:r>
              <a:rPr lang="en-US" sz="3662">
                <a:solidFill>
                  <a:srgbClr val="23303D"/>
                </a:solidFill>
                <a:latin typeface="Barlow Bold"/>
                <a:ea typeface="Barlow Bold"/>
                <a:cs typeface="Barlow Bold"/>
                <a:sym typeface="Barlow Bold"/>
              </a:rPr>
              <a:t>Conversion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59504" y="4942831"/>
            <a:ext cx="4362450" cy="14390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8"/>
              </a:lnSpc>
            </a:pPr>
            <a:r>
              <a:rPr lang="en-US" sz="3112" spc="146">
                <a:solidFill>
                  <a:srgbClr val="121211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Standardizes test</a:t>
            </a:r>
          </a:p>
          <a:p>
            <a:pPr algn="l">
              <a:lnSpc>
                <a:spcPts val="4115"/>
              </a:lnSpc>
            </a:pPr>
            <a:r>
              <a:rPr lang="en-US" sz="3434" spc="-6">
                <a:solidFill>
                  <a:srgbClr val="121211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scores across different</a:t>
            </a:r>
          </a:p>
          <a:p>
            <a:pPr algn="l">
              <a:lnSpc>
                <a:spcPts val="3649"/>
              </a:lnSpc>
            </a:pPr>
            <a:r>
              <a:rPr lang="en-US" sz="3046" spc="146">
                <a:solidFill>
                  <a:srgbClr val="121211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assessments and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52055" y="6554910"/>
            <a:ext cx="1162050" cy="563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60"/>
              </a:lnSpc>
            </a:pPr>
            <a:r>
              <a:rPr lang="en-US" sz="3328">
                <a:solidFill>
                  <a:srgbClr val="121211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years.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227376" y="3051682"/>
            <a:ext cx="2447925" cy="15224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94"/>
              </a:lnSpc>
            </a:pPr>
            <a:r>
              <a:rPr lang="en-US" sz="2217" spc="6">
                <a:solidFill>
                  <a:srgbClr val="DDE8F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Analogy: Like</a:t>
            </a:r>
          </a:p>
          <a:p>
            <a:pPr algn="l">
              <a:lnSpc>
                <a:spcPts val="2503"/>
              </a:lnSpc>
            </a:pPr>
            <a:r>
              <a:rPr lang="en-US" sz="2140" spc="49">
                <a:solidFill>
                  <a:srgbClr val="DDE8F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converting different</a:t>
            </a:r>
          </a:p>
          <a:p>
            <a:pPr algn="l">
              <a:lnSpc>
                <a:spcPts val="2388"/>
              </a:lnSpc>
            </a:pPr>
            <a:r>
              <a:rPr lang="en-US" sz="2041" spc="79">
                <a:solidFill>
                  <a:srgbClr val="DDE8F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global currencies</a:t>
            </a:r>
          </a:p>
          <a:p>
            <a:pPr algn="l">
              <a:lnSpc>
                <a:spcPts val="2355"/>
              </a:lnSpc>
            </a:pPr>
            <a:r>
              <a:rPr lang="en-US" sz="2013" spc="68">
                <a:solidFill>
                  <a:srgbClr val="DDE8F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into a single,</a:t>
            </a:r>
          </a:p>
          <a:p>
            <a:pPr algn="l">
              <a:lnSpc>
                <a:spcPts val="2280"/>
              </a:lnSpc>
            </a:pPr>
            <a:r>
              <a:rPr lang="en-US" sz="1949" spc="107">
                <a:solidFill>
                  <a:srgbClr val="DDE8F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standardized value.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902419" y="3059930"/>
            <a:ext cx="4343400" cy="1248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65"/>
              </a:lnSpc>
            </a:pPr>
            <a:r>
              <a:rPr lang="en-US" sz="5205" spc="67">
                <a:solidFill>
                  <a:srgbClr val="23303D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Step 2: Line of</a:t>
            </a:r>
          </a:p>
          <a:p>
            <a:pPr algn="l">
              <a:lnSpc>
                <a:spcPts val="3956"/>
              </a:lnSpc>
            </a:pPr>
            <a:r>
              <a:rPr lang="en-US" sz="3452">
                <a:solidFill>
                  <a:srgbClr val="23303D"/>
                </a:solidFill>
                <a:latin typeface="Barlow Bold"/>
                <a:ea typeface="Barlow Bold"/>
                <a:cs typeface="Barlow Bold"/>
                <a:sym typeface="Barlow Bold"/>
              </a:rPr>
              <a:t>Best Fit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906088" y="4836443"/>
            <a:ext cx="4572000" cy="3767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70"/>
              </a:lnSpc>
            </a:pPr>
            <a:r>
              <a:rPr lang="en-US" sz="3217" spc="54">
                <a:solidFill>
                  <a:srgbClr val="121211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The model looks at up to</a:t>
            </a:r>
          </a:p>
          <a:p>
            <a:pPr algn="l">
              <a:lnSpc>
                <a:spcPts val="10365"/>
              </a:lnSpc>
            </a:pPr>
            <a:r>
              <a:rPr lang="en-US" sz="8400" spc="638">
                <a:solidFill>
                  <a:srgbClr val="7F92A5"/>
                </a:solidFill>
                <a:latin typeface="Futura Display"/>
                <a:ea typeface="Futura Display"/>
                <a:cs typeface="Futura Display"/>
                <a:sym typeface="Futura Display"/>
              </a:rPr>
              <a:t>THREE</a:t>
            </a:r>
          </a:p>
          <a:p>
            <a:pPr algn="l">
              <a:lnSpc>
                <a:spcPts val="4066"/>
              </a:lnSpc>
            </a:pPr>
            <a:r>
              <a:rPr lang="en-US" sz="3295" spc="26">
                <a:solidFill>
                  <a:srgbClr val="121211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years of a student's</a:t>
            </a:r>
          </a:p>
          <a:p>
            <a:pPr algn="l">
              <a:lnSpc>
                <a:spcPts val="4021"/>
              </a:lnSpc>
            </a:pPr>
            <a:r>
              <a:rPr lang="en-US" sz="3259" spc="94">
                <a:solidFill>
                  <a:srgbClr val="121211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prior testing history to</a:t>
            </a:r>
          </a:p>
          <a:p>
            <a:pPr algn="l">
              <a:lnSpc>
                <a:spcPts val="3660"/>
              </a:lnSpc>
            </a:pPr>
            <a:r>
              <a:rPr lang="en-US" sz="2966" spc="207">
                <a:solidFill>
                  <a:srgbClr val="121211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establish their unique</a:t>
            </a:r>
          </a:p>
          <a:p>
            <a:pPr algn="l">
              <a:lnSpc>
                <a:spcPts val="3870"/>
              </a:lnSpc>
            </a:pPr>
            <a:r>
              <a:rPr lang="en-US" sz="3136" spc="106">
                <a:solidFill>
                  <a:srgbClr val="121211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academic trajectory.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239023" y="9953672"/>
            <a:ext cx="762000" cy="173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4"/>
              </a:lnSpc>
            </a:pPr>
            <a:r>
              <a:rPr lang="en-US" sz="1046">
                <a:solidFill>
                  <a:srgbClr val="262625"/>
                </a:solidFill>
                <a:latin typeface="Barlow Medium"/>
                <a:ea typeface="Barlow Medium"/>
                <a:cs typeface="Barlow Medium"/>
                <a:sym typeface="Barlow Medium"/>
              </a:rPr>
              <a:t>NotebookLM</a:t>
            </a:r>
          </a:p>
        </p:txBody>
      </p:sp>
    </p:spTree>
  </p:cSld>
  <p:clrMapOvr>
    <a:masterClrMapping/>
  </p:clrMapOvr>
  <p:transition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794</Words>
  <Application>Microsoft Office PowerPoint</Application>
  <PresentationFormat>Custom</PresentationFormat>
  <Paragraphs>201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59" baseType="lpstr">
      <vt:lpstr>Telegraf</vt:lpstr>
      <vt:lpstr>Helvetica World Bold</vt:lpstr>
      <vt:lpstr>Barlow Bold</vt:lpstr>
      <vt:lpstr>Arial MT Pro</vt:lpstr>
      <vt:lpstr>Oswald</vt:lpstr>
      <vt:lpstr>Futura Display</vt:lpstr>
      <vt:lpstr>Roboto Condensed Bold</vt:lpstr>
      <vt:lpstr>Helvetica World Italics</vt:lpstr>
      <vt:lpstr>Amsterdam Two</vt:lpstr>
      <vt:lpstr>Montserrat Semi-Bold</vt:lpstr>
      <vt:lpstr>Clear Sans Bold</vt:lpstr>
      <vt:lpstr>Arial</vt:lpstr>
      <vt:lpstr>Barlow Condensed</vt:lpstr>
      <vt:lpstr>Courier Prime</vt:lpstr>
      <vt:lpstr>Helvetica World</vt:lpstr>
      <vt:lpstr>Helvetica Now Bold</vt:lpstr>
      <vt:lpstr>Bricolage Grotesque</vt:lpstr>
      <vt:lpstr>Inter</vt:lpstr>
      <vt:lpstr>Helvetica Now</vt:lpstr>
      <vt:lpstr>Roboto Bold</vt:lpstr>
      <vt:lpstr>Sacramento</vt:lpstr>
      <vt:lpstr>DM Serif Display</vt:lpstr>
      <vt:lpstr>Calibri</vt:lpstr>
      <vt:lpstr>Barlow Medium</vt:lpstr>
      <vt:lpstr>Calibri (MS) Bold</vt:lpstr>
      <vt:lpstr>Barlow Condensed Bold</vt:lpstr>
      <vt:lpstr>Roboto</vt:lpstr>
      <vt:lpstr>Roboto Condensed</vt:lpstr>
      <vt:lpstr>Marykate</vt:lpstr>
      <vt:lpstr>Code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The_Two_Lenses_of_Growth (1).pptx</dc:title>
  <cp:lastModifiedBy>Hope Worsham (ADE)</cp:lastModifiedBy>
  <cp:revision>2</cp:revision>
  <dcterms:created xsi:type="dcterms:W3CDTF">2006-08-16T00:00:00Z</dcterms:created>
  <dcterms:modified xsi:type="dcterms:W3CDTF">2026-07-16T15:14:16Z</dcterms:modified>
  <dc:identifier>DAHO7YrIESA</dc:identifier>
</cp:coreProperties>
</file>