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Inter" panose="02000503000000020004" pitchFamily="2" charset="0"/>
      <p:regular r:id="rId23"/>
      <p:bold r:id="rId24"/>
      <p:italic r:id="rId25"/>
      <p:boldItalic r:id="rId26"/>
    </p:embeddedFont>
    <p:embeddedFont>
      <p:font typeface="JetBrains Mono" panose="02000009000000000000" pitchFamily="49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n Blount" initials="" lastIdx="1" clrIdx="0"/>
  <p:cmAuthor id="1" name="Kuba Herczyński" initials="" lastIdx="3" clrIdx="1"/>
  <p:cmAuthor id="2" name="Sam Betts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6"/>
    <p:restoredTop sz="94653"/>
  </p:normalViewPr>
  <p:slideViewPr>
    <p:cSldViewPr snapToGrid="0">
      <p:cViewPr varScale="1">
        <p:scale>
          <a:sx n="188" d="100"/>
          <a:sy n="188" d="100"/>
        </p:scale>
        <p:origin x="49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8-18T11:31:14.938" idx="1">
    <p:pos x="6000" y="0"/>
    <p:text>screenshot? i'm not sure if that's readable enough</p:text>
  </p:cm>
  <p:cm authorId="2" dt="2026-08-18T13:11:56.961" idx="1">
    <p:pos x="6000" y="0"/>
    <p:text>perhaps we can add another slide with a larger screenshot following this one?</p:text>
  </p:cm>
  <p:cm authorId="0" dt="2026-08-18T14:17:29.823" idx="1">
    <p:pos x="6000" y="0"/>
    <p:text>Should show the ITK dashboard here</p:text>
  </p:cm>
  <p:cm authorId="1" dt="2026-08-18T14:17:29.823" idx="2">
    <p:pos x="6000" y="0"/>
    <p:text>added a qr code, wdyt? better than a static screenshot?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8-18T12:38:33.488" idx="3">
    <p:pos x="416" y="2608"/>
    <p:text>@sampathm@google.com would be nice to have it more up to date...
_Assigned to sampathm@google.com_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73e05be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73e05be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slide_178767076898756493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slide_178767076898756493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lide_178696665558963002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lide_178696665558963002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742daae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742daae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73e05bef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73e05bef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73e05bef3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73e05bef3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73e05bef3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73e05bef3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73e05bef3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73e05bef3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73e05bef3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73e05bef3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73e05bef3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f73e05bef3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73e05bef3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73e05bef3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73e05bef3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73e05bef3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73e05bef3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f73e05bef3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73e05bef3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73e05bef3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73e05bef3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f73e05bef3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73e05bef3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f73e05bef3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73e05bef3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f73e05bef3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73e05bef3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f73e05bef3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73e05bef3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f73e05bef3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f73e05bef3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f73e05bef3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9D8B9-11F6-1C7D-4FBD-8D2F1F711EB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267700" y="4958080"/>
            <a:ext cx="833438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8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Cisco Confidential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60400" y="711200"/>
            <a:ext cx="63501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AGNTCON + MCPCON EUROPE 2026  ·  AMSTERDAM  ·  17 SEPTEMBER</a:t>
            </a:r>
            <a:endParaRPr sz="1000" b="1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569200" y="609600"/>
            <a:ext cx="914400" cy="43170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v1.0</a:t>
            </a:r>
            <a:endParaRPr sz="16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60400" y="1320800"/>
            <a:ext cx="812700" cy="507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660400" y="1473200"/>
            <a:ext cx="78231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A2A Goes Stable</a:t>
            </a:r>
            <a:endParaRPr sz="50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60400" y="2260600"/>
            <a:ext cx="71121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7DD3FC"/>
                </a:solidFill>
                <a:latin typeface="Inter"/>
                <a:ea typeface="Inter"/>
                <a:cs typeface="Inter"/>
                <a:sym typeface="Inter"/>
              </a:rPr>
              <a:t>What changed, why, and what's next</a:t>
            </a:r>
            <a:endParaRPr sz="2400">
              <a:solidFill>
                <a:srgbClr val="7DD3F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60400" y="2921000"/>
            <a:ext cx="2286000" cy="192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660400" y="3124200"/>
            <a:ext cx="4826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Sam Betts</a:t>
            </a:r>
            <a:endParaRPr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60400" y="3340100"/>
            <a:ext cx="482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Engineering Technical Lead  ·  Cisco Systems</a:t>
            </a:r>
            <a:endParaRPr sz="110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60400" y="3657600"/>
            <a:ext cx="4826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Kuba Herczyński</a:t>
            </a:r>
            <a:endParaRPr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60400" y="3873500"/>
            <a:ext cx="48261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Staff Software Engineer  ·  Google</a:t>
            </a:r>
            <a:endParaRPr sz="110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660400" y="4394200"/>
            <a:ext cx="55881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Both A2A Protocol maintainers   ·   #AGNTCon  #MCPCon</a:t>
            </a:r>
            <a:endParaRPr sz="100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5740400" y="3124200"/>
            <a:ext cx="1168500" cy="711300"/>
          </a:xfrm>
          <a:prstGeom prst="rect">
            <a:avLst/>
          </a:prstGeom>
          <a:solidFill>
            <a:srgbClr val="16213B"/>
          </a:solidFill>
          <a:ln w="158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DD3FC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  <a:endParaRPr sz="1200">
              <a:solidFill>
                <a:srgbClr val="7DD3F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7315200" y="3124200"/>
            <a:ext cx="1168500" cy="711300"/>
          </a:xfrm>
          <a:prstGeom prst="rect">
            <a:avLst/>
          </a:prstGeom>
          <a:solidFill>
            <a:srgbClr val="16213B"/>
          </a:solidFill>
          <a:ln w="158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DD3FC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  <a:endParaRPr sz="1200">
              <a:solidFill>
                <a:srgbClr val="7DD3F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6908800" y="3479800"/>
            <a:ext cx="406500" cy="0"/>
          </a:xfrm>
          <a:prstGeom prst="straightConnector1">
            <a:avLst/>
          </a:prstGeom>
          <a:noFill/>
          <a:ln w="19050" cap="flat" cmpd="sng">
            <a:solidFill>
              <a:srgbClr val="38BDF8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68" name="Google Shape;68;p13"/>
          <p:cNvSpPr txBox="1"/>
          <p:nvPr/>
        </p:nvSpPr>
        <p:spPr>
          <a:xfrm>
            <a:off x="6096000" y="2819400"/>
            <a:ext cx="203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A2A</a:t>
            </a:r>
            <a:endParaRPr sz="1000" b="1">
              <a:solidFill>
                <a:srgbClr val="38BDF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WHO'S TALKING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Two core maintainers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660400" y="1498600"/>
            <a:ext cx="3810000" cy="19050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 txBox="1"/>
          <p:nvPr/>
        </p:nvSpPr>
        <p:spPr>
          <a:xfrm>
            <a:off x="914400" y="1727200"/>
            <a:ext cx="3302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Sam Betts</a:t>
            </a:r>
            <a:endParaRPr sz="18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914400" y="2044700"/>
            <a:ext cx="330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Engineering Technical Lead  ·  Cisco Systems</a:t>
            </a:r>
            <a:endParaRPr sz="10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914400" y="2362200"/>
            <a:ext cx="3302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Contributor to the A2A specification and SDKs. Works on AGNTCY. Fourteen years building cloud-native platforms, security and AI systems.</a:t>
            </a:r>
            <a:endParaRPr sz="11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4673600" y="1498600"/>
            <a:ext cx="3810000" cy="19050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 txBox="1"/>
          <p:nvPr/>
        </p:nvSpPr>
        <p:spPr>
          <a:xfrm>
            <a:off x="4927600" y="1727200"/>
            <a:ext cx="3302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Kuba Herczyński</a:t>
            </a:r>
            <a:endParaRPr sz="18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927600" y="2044700"/>
            <a:ext cx="330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Staff Software Engineer  ·  Google</a:t>
            </a:r>
            <a:endParaRPr sz="10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4927600" y="2362200"/>
            <a:ext cx="3302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Contributor to the A2A specification and its adoption. Authored the v0.3 to v1.0 backward-compatibility design.</a:t>
            </a:r>
            <a:endParaRPr sz="11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660400" y="3632200"/>
            <a:ext cx="7823100" cy="7875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914400" y="37846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A2A is a hosted project of the Agentic AI Foundation — the foundation running this conference.</a:t>
            </a:r>
            <a:endParaRPr sz="115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914400" y="4064000"/>
            <a:ext cx="7315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150+ partner organisations.  TSC: AWS · Cisco · Google · IBM Research · Microsoft · Salesforce · SAP · ServiceNow</a:t>
            </a:r>
            <a:endParaRPr sz="9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PRIMER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A2A in 60 seconds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660400" y="1574800"/>
            <a:ext cx="2844900" cy="19305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5"/>
          <p:cNvSpPr txBox="1"/>
          <p:nvPr/>
        </p:nvSpPr>
        <p:spPr>
          <a:xfrm>
            <a:off x="660400" y="1676400"/>
            <a:ext cx="284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Agent A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863600" y="1981200"/>
            <a:ext cx="2438400" cy="406500"/>
          </a:xfrm>
          <a:prstGeom prst="rect">
            <a:avLst/>
          </a:prstGeom>
          <a:solidFill>
            <a:srgbClr val="DBEAFE"/>
          </a:solidFill>
          <a:ln w="127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reasoning + orchestration</a:t>
            </a:r>
            <a:endParaRPr sz="1000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863600" y="2438400"/>
            <a:ext cx="24384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via MCP</a:t>
            </a:r>
            <a:endParaRPr sz="90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8636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Tools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16637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24638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Context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5638800" y="1574800"/>
            <a:ext cx="2844900" cy="19305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5638800" y="1676400"/>
            <a:ext cx="284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Agent B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842000" y="1981200"/>
            <a:ext cx="2438400" cy="406500"/>
          </a:xfrm>
          <a:prstGeom prst="rect">
            <a:avLst/>
          </a:prstGeom>
          <a:solidFill>
            <a:srgbClr val="DBEAFE"/>
          </a:solidFill>
          <a:ln w="127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reasoning + orchestration</a:t>
            </a:r>
            <a:endParaRPr sz="1000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5842000" y="2438400"/>
            <a:ext cx="24384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via MCP</a:t>
            </a:r>
            <a:endParaRPr sz="90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58420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Tools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66421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74422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Context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3606800" y="1651000"/>
            <a:ext cx="1930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A2A</a:t>
            </a:r>
            <a:endParaRPr sz="120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12" name="Google Shape;112;p15"/>
          <p:cNvCxnSpPr/>
          <p:nvPr/>
        </p:nvCxnSpPr>
        <p:spPr>
          <a:xfrm>
            <a:off x="3683000" y="1955800"/>
            <a:ext cx="1778100" cy="0"/>
          </a:xfrm>
          <a:prstGeom prst="straightConnector1">
            <a:avLst/>
          </a:prstGeom>
          <a:noFill/>
          <a:ln w="25400" cap="flat" cmpd="sng">
            <a:solidFill>
              <a:srgbClr val="0D9488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3" name="Google Shape;113;p15"/>
          <p:cNvSpPr txBox="1"/>
          <p:nvPr/>
        </p:nvSpPr>
        <p:spPr>
          <a:xfrm>
            <a:off x="3606800" y="2159000"/>
            <a:ext cx="19305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1 · discover the Agent Card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3606800" y="2413000"/>
            <a:ext cx="19305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2 · delegate a Task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3606800" y="2667000"/>
            <a:ext cx="19305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3 · stream · poll · webhook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660400" y="3708400"/>
            <a:ext cx="7823100" cy="6096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660400" y="3708400"/>
            <a:ext cx="7823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MCP is inside an agent.   A2A is between agents.</a:t>
            </a:r>
            <a:endParaRPr sz="21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660400" y="4394200"/>
            <a:ext cx="7823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Most production systems run both.</a:t>
            </a:r>
            <a:endParaRPr sz="105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THE OBVIOUS QUESTION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Why not MCP to agent?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660400" y="1574800"/>
            <a:ext cx="2844900" cy="19305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660400" y="1676400"/>
            <a:ext cx="284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Agent A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863600" y="1981200"/>
            <a:ext cx="2438400" cy="406500"/>
          </a:xfrm>
          <a:prstGeom prst="rect">
            <a:avLst/>
          </a:prstGeom>
          <a:solidFill>
            <a:srgbClr val="DBEAFE"/>
          </a:solidFill>
          <a:ln w="127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reasoning + orchestration</a:t>
            </a:r>
            <a:endParaRPr sz="1000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863600" y="2438400"/>
            <a:ext cx="24384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via MCP</a:t>
            </a:r>
            <a:endParaRPr sz="90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8636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Tools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16637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24638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Context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5638800" y="1574800"/>
            <a:ext cx="2844900" cy="19305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5638800" y="1676400"/>
            <a:ext cx="284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Agent B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5842000" y="1981200"/>
            <a:ext cx="2438400" cy="406500"/>
          </a:xfrm>
          <a:prstGeom prst="rect">
            <a:avLst/>
          </a:prstGeom>
          <a:solidFill>
            <a:srgbClr val="DBEAFE"/>
          </a:solidFill>
          <a:ln w="12700" cap="flat" cmpd="sng">
            <a:solidFill>
              <a:srgbClr val="3B82F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reasoning + orchestration</a:t>
            </a:r>
            <a:endParaRPr sz="1000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5842000" y="2438400"/>
            <a:ext cx="24384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via MCP</a:t>
            </a:r>
            <a:endParaRPr sz="90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58420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Tools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66421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7442200" y="2667000"/>
            <a:ext cx="7365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Context</a:t>
            </a:r>
            <a:endParaRPr sz="9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3606800" y="1651000"/>
            <a:ext cx="1930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980000"/>
                </a:solidFill>
                <a:latin typeface="Inter"/>
                <a:ea typeface="Inter"/>
                <a:cs typeface="Inter"/>
                <a:sym typeface="Inter"/>
              </a:rPr>
              <a:t>MCP</a:t>
            </a:r>
            <a:endParaRPr sz="1200" b="1">
              <a:solidFill>
                <a:srgbClr val="98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43" name="Google Shape;143;p16"/>
          <p:cNvCxnSpPr/>
          <p:nvPr/>
        </p:nvCxnSpPr>
        <p:spPr>
          <a:xfrm>
            <a:off x="3683000" y="1955800"/>
            <a:ext cx="1778100" cy="0"/>
          </a:xfrm>
          <a:prstGeom prst="straightConnector1">
            <a:avLst/>
          </a:prstGeom>
          <a:noFill/>
          <a:ln w="25400" cap="flat" cmpd="sng">
            <a:solidFill>
              <a:srgbClr val="98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4" name="Google Shape;144;p16"/>
          <p:cNvSpPr txBox="1"/>
          <p:nvPr/>
        </p:nvSpPr>
        <p:spPr>
          <a:xfrm>
            <a:off x="3606800" y="2159000"/>
            <a:ext cx="19305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The agent becomes a </a:t>
            </a:r>
            <a:r>
              <a:rPr lang="en-GB" sz="950" b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tool</a:t>
            </a: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b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if you treat it like a tool.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660400" y="3708400"/>
            <a:ext cx="7823100" cy="6096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660400" y="3708400"/>
            <a:ext cx="7823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Agents adapt, plan and solve problems. Tools reply.</a:t>
            </a:r>
            <a:endParaRPr sz="21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THE CASE FOR v1.0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Why v1.0 — and why now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660400" y="1498600"/>
            <a:ext cx="2489100" cy="20067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863600" y="1727200"/>
            <a:ext cx="762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15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7"/>
          <p:cNvSpPr txBox="1"/>
          <p:nvPr/>
        </p:nvSpPr>
        <p:spPr>
          <a:xfrm>
            <a:off x="863600" y="2057400"/>
            <a:ext cx="20829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Governance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863600" y="2387600"/>
            <a:ext cx="20829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 Linux Foundation project with an eight-company steering committee. Not one vendor's spec.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3327400" y="1498600"/>
            <a:ext cx="2489100" cy="20067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3530600" y="1727200"/>
            <a:ext cx="762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15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3530600" y="2057400"/>
            <a:ext cx="20829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Reach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3530600" y="2387600"/>
            <a:ext cx="20829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Six official SDKs shipped: Python, Go, Java, JavaScript, .NET and Rust.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5994400" y="1498600"/>
            <a:ext cx="2489100" cy="20067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197600" y="1727200"/>
            <a:ext cx="762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15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6197600" y="2057400"/>
            <a:ext cx="20829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Design intent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6197600" y="2387600"/>
            <a:ext cx="20829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 hardening release, not a reinvention. Core ideas intact, rough edges removed.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660400" y="3708400"/>
            <a:ext cx="7823100" cy="6603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7"/>
          <p:cNvSpPr/>
          <p:nvPr/>
        </p:nvSpPr>
        <p:spPr>
          <a:xfrm>
            <a:off x="660400" y="3708400"/>
            <a:ext cx="50700" cy="6603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660400" y="3708400"/>
            <a:ext cx="78231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v0.3 was something to experiment with.   v1.0 is something to commit to.</a:t>
            </a:r>
            <a:endParaRPr sz="1600"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DEFINITIONS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What “stable” actually means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660400" y="1574800"/>
            <a:ext cx="7823100" cy="7365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863600" y="1574800"/>
            <a:ext cx="6858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93C5FD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2200" b="1">
              <a:solidFill>
                <a:srgbClr val="93C5F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1676400" y="1739900"/>
            <a:ext cx="3810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One normative source of truth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p18"/>
          <p:cNvSpPr txBox="1"/>
          <p:nvPr/>
        </p:nvSpPr>
        <p:spPr>
          <a:xfrm>
            <a:off x="1676400" y="2019300"/>
            <a:ext cx="6350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a2a.proto is now the universal definition of the protocol, not a gRPC-specific file.</a:t>
            </a:r>
            <a:endParaRPr sz="11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660400" y="2413000"/>
            <a:ext cx="7823100" cy="7365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863600" y="2413000"/>
            <a:ext cx="6858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93C5FD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2200" b="1">
              <a:solidFill>
                <a:srgbClr val="93C5F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1676400" y="2578100"/>
            <a:ext cx="3810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Explicit compatibility rules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1676400" y="2857500"/>
            <a:ext cx="6350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 defined versioning strategy, with the protocol version declared per interface.</a:t>
            </a:r>
            <a:endParaRPr sz="11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660400" y="3251200"/>
            <a:ext cx="7823100" cy="7365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863600" y="3251200"/>
            <a:ext cx="6858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93C5FD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2200" b="1">
              <a:solidFill>
                <a:srgbClr val="93C5F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1676400" y="3416300"/>
            <a:ext cx="38100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Bindings that must agree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1676400" y="3695700"/>
            <a:ext cx="6350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JSON-RPC, HTTP+JSON and gRPC are formally specified with equivalence guarantees.</a:t>
            </a:r>
            <a:endParaRPr sz="11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660400" y="4140200"/>
            <a:ext cx="7823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Stable ≠ finished.  Stable means you can plan around it.</a:t>
            </a:r>
            <a:endParaRPr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18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/>
          <p:nvPr/>
        </p:nvSpPr>
        <p:spPr>
          <a:xfrm>
            <a:off x="660400" y="1778000"/>
            <a:ext cx="3810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ACT II</a:t>
            </a:r>
            <a:endParaRPr sz="1100" b="1">
              <a:solidFill>
                <a:srgbClr val="38BDF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660400" y="2032000"/>
            <a:ext cx="7823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v1.0 delivers</a:t>
            </a:r>
            <a:endParaRPr sz="4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19"/>
          <p:cNvSpPr/>
          <p:nvPr/>
        </p:nvSpPr>
        <p:spPr>
          <a:xfrm>
            <a:off x="660400" y="2895600"/>
            <a:ext cx="812700" cy="507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9"/>
          <p:cNvSpPr txBox="1"/>
          <p:nvPr/>
        </p:nvSpPr>
        <p:spPr>
          <a:xfrm>
            <a:off x="660400" y="3149600"/>
            <a:ext cx="736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Signed Agent Cards  ·  Web-aligned architecture  ·  Multi-tenancy  ·  Modern security</a:t>
            </a:r>
            <a:endParaRPr sz="12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ENTERPRISE CAPABILITIES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Four things v1.0 puts on the table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660400" y="1498600"/>
            <a:ext cx="3810000" cy="1269900"/>
          </a:xfrm>
          <a:prstGeom prst="rect">
            <a:avLst/>
          </a:prstGeom>
          <a:solidFill>
            <a:srgbClr val="EFF6FF"/>
          </a:solidFill>
          <a:ln w="12700" cap="flat" cmpd="sng">
            <a:solidFill>
              <a:srgbClr val="93C5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0"/>
          <p:cNvSpPr/>
          <p:nvPr/>
        </p:nvSpPr>
        <p:spPr>
          <a:xfrm>
            <a:off x="660400" y="1498600"/>
            <a:ext cx="44400" cy="12699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914400" y="1701800"/>
            <a:ext cx="33528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Signed Agent Cards</a:t>
            </a:r>
            <a:endParaRPr sz="14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3" name="Google Shape;213;p20"/>
          <p:cNvSpPr txBox="1"/>
          <p:nvPr/>
        </p:nvSpPr>
        <p:spPr>
          <a:xfrm>
            <a:off x="914400" y="2032000"/>
            <a:ext cx="3352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Cryptographic verification of identity and metadata — trust established before interaction.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20"/>
          <p:cNvSpPr/>
          <p:nvPr/>
        </p:nvSpPr>
        <p:spPr>
          <a:xfrm>
            <a:off x="4673600" y="1498600"/>
            <a:ext cx="3810000" cy="12699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4927600" y="1701800"/>
            <a:ext cx="33528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Multi-tenancy</a:t>
            </a:r>
            <a:endParaRPr sz="14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4927600" y="2032000"/>
            <a:ext cx="3352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 single endpoint can securely host many agents.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660400" y="2946400"/>
            <a:ext cx="3810000" cy="1269900"/>
          </a:xfrm>
          <a:prstGeom prst="rect">
            <a:avLst/>
          </a:prstGeom>
          <a:solidFill>
            <a:srgbClr val="EFF6FF"/>
          </a:solidFill>
          <a:ln w="12700" cap="flat" cmpd="sng">
            <a:solidFill>
              <a:srgbClr val="93C5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660400" y="2946400"/>
            <a:ext cx="44400" cy="12699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"/>
          <p:cNvSpPr txBox="1"/>
          <p:nvPr/>
        </p:nvSpPr>
        <p:spPr>
          <a:xfrm>
            <a:off x="914400" y="3149600"/>
            <a:ext cx="33528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Heterogeneous environments</a:t>
            </a:r>
            <a:endParaRPr sz="14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0" name="Google Shape;220;p20"/>
          <p:cNvSpPr txBox="1"/>
          <p:nvPr/>
        </p:nvSpPr>
        <p:spPr>
          <a:xfrm>
            <a:off x="914400" y="3479800"/>
            <a:ext cx="3352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Multi-protocol bindings and version negotiation. No lock-in to one stack.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1" name="Google Shape;221;p20"/>
          <p:cNvSpPr/>
          <p:nvPr/>
        </p:nvSpPr>
        <p:spPr>
          <a:xfrm>
            <a:off x="4673600" y="2946400"/>
            <a:ext cx="3810000" cy="12699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0"/>
          <p:cNvSpPr txBox="1"/>
          <p:nvPr/>
        </p:nvSpPr>
        <p:spPr>
          <a:xfrm>
            <a:off x="4927600" y="3149600"/>
            <a:ext cx="33528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Improved security posture</a:t>
            </a:r>
            <a:endParaRPr sz="14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20"/>
          <p:cNvSpPr txBox="1"/>
          <p:nvPr/>
        </p:nvSpPr>
        <p:spPr>
          <a:xfrm>
            <a:off x="4927600" y="3479800"/>
            <a:ext cx="33528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Modern auth flows in, legacy patterns out.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20"/>
          <p:cNvSpPr txBox="1"/>
          <p:nvPr/>
        </p:nvSpPr>
        <p:spPr>
          <a:xfrm>
            <a:off x="660400" y="4394200"/>
            <a:ext cx="7823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Highlighted: the two we will look at in detail.</a:t>
            </a:r>
            <a:endParaRPr sz="105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p20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1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DEEP DIVE 01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Signed Agent Cards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660400" y="13716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In v0.3, an Agent Card was effectively trust-on-first-use.</a:t>
            </a:r>
            <a:endParaRPr sz="1200" i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660400" y="1727200"/>
            <a:ext cx="2362200" cy="13971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863600" y="1905000"/>
            <a:ext cx="152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STEP 1</a:t>
            </a:r>
            <a:endParaRPr sz="8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7" name="Google Shape;237;p21"/>
          <p:cNvSpPr txBox="1"/>
          <p:nvPr/>
        </p:nvSpPr>
        <p:spPr>
          <a:xfrm>
            <a:off x="863600" y="2133600"/>
            <a:ext cx="2006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Fetch the card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8" name="Google Shape;238;p21"/>
          <p:cNvSpPr txBox="1"/>
          <p:nvPr/>
        </p:nvSpPr>
        <p:spPr>
          <a:xfrm>
            <a:off x="863600" y="2438400"/>
            <a:ext cx="20067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Client retrieves the Agent Card from .well-known or from a registry.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3390900" y="1727200"/>
            <a:ext cx="2362200" cy="13971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1"/>
          <p:cNvSpPr txBox="1"/>
          <p:nvPr/>
        </p:nvSpPr>
        <p:spPr>
          <a:xfrm>
            <a:off x="3594100" y="1905000"/>
            <a:ext cx="152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STEP 2</a:t>
            </a:r>
            <a:endParaRPr sz="8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3594100" y="2133600"/>
            <a:ext cx="2006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Verify the signature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3594100" y="2438400"/>
            <a:ext cx="20067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 JWS signature (RFC 7515) over the RFC 8785 canonical form of the card.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6121400" y="1727200"/>
            <a:ext cx="2362200" cy="1397100"/>
          </a:xfrm>
          <a:prstGeom prst="rect">
            <a:avLst/>
          </a:prstGeom>
          <a:solidFill>
            <a:srgbClr val="EFF6FF"/>
          </a:solidFill>
          <a:ln w="12700" cap="flat" cmpd="sng">
            <a:solidFill>
              <a:srgbClr val="93C5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1"/>
          <p:cNvSpPr txBox="1"/>
          <p:nvPr/>
        </p:nvSpPr>
        <p:spPr>
          <a:xfrm>
            <a:off x="6324600" y="1905000"/>
            <a:ext cx="152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STEP 3</a:t>
            </a:r>
            <a:endParaRPr sz="8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5" name="Google Shape;245;p21"/>
          <p:cNvSpPr txBox="1"/>
          <p:nvPr/>
        </p:nvSpPr>
        <p:spPr>
          <a:xfrm>
            <a:off x="6324600" y="2133600"/>
            <a:ext cx="2006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Then interact</a:t>
            </a:r>
            <a:endParaRPr sz="13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6" name="Google Shape;246;p21"/>
          <p:cNvSpPr txBox="1"/>
          <p:nvPr/>
        </p:nvSpPr>
        <p:spPr>
          <a:xfrm>
            <a:off x="6324600" y="2438400"/>
            <a:ext cx="20067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Credentials and tasks flow only after identity is proven.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47" name="Google Shape;247;p21"/>
          <p:cNvCxnSpPr/>
          <p:nvPr/>
        </p:nvCxnSpPr>
        <p:spPr>
          <a:xfrm>
            <a:off x="3060700" y="2425700"/>
            <a:ext cx="279300" cy="0"/>
          </a:xfrm>
          <a:prstGeom prst="straightConnector1">
            <a:avLst/>
          </a:prstGeom>
          <a:noFill/>
          <a:ln w="19050" cap="flat" cmpd="sng">
            <a:solidFill>
              <a:srgbClr val="CBD5E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8" name="Google Shape;248;p21"/>
          <p:cNvCxnSpPr/>
          <p:nvPr/>
        </p:nvCxnSpPr>
        <p:spPr>
          <a:xfrm>
            <a:off x="5791200" y="2425700"/>
            <a:ext cx="279300" cy="0"/>
          </a:xfrm>
          <a:prstGeom prst="straightConnector1">
            <a:avLst/>
          </a:prstGeom>
          <a:noFill/>
          <a:ln w="19050" cap="flat" cmpd="sng">
            <a:solidFill>
              <a:srgbClr val="CBD5E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9" name="Google Shape;249;p21"/>
          <p:cNvSpPr/>
          <p:nvPr/>
        </p:nvSpPr>
        <p:spPr>
          <a:xfrm>
            <a:off x="660400" y="3352800"/>
            <a:ext cx="7823100" cy="736500"/>
          </a:xfrm>
          <a:prstGeom prst="rect">
            <a:avLst/>
          </a:prstGeom>
          <a:solidFill>
            <a:srgbClr val="FE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1"/>
          <p:cNvSpPr/>
          <p:nvPr/>
        </p:nvSpPr>
        <p:spPr>
          <a:xfrm>
            <a:off x="660400" y="3352800"/>
            <a:ext cx="50700" cy="736500"/>
          </a:xfrm>
          <a:prstGeom prst="rect">
            <a:avLst/>
          </a:prstGeom>
          <a:solidFill>
            <a:srgbClr val="B9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1"/>
          <p:cNvSpPr txBox="1"/>
          <p:nvPr/>
        </p:nvSpPr>
        <p:spPr>
          <a:xfrm>
            <a:off x="889000" y="3530600"/>
            <a:ext cx="3810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 b="1">
                <a:solidFill>
                  <a:srgbClr val="B91C1C"/>
                </a:solidFill>
                <a:latin typeface="Inter"/>
                <a:ea typeface="Inter"/>
                <a:cs typeface="Inter"/>
                <a:sym typeface="Inter"/>
              </a:rPr>
              <a:t>Closes at the discovery layer</a:t>
            </a:r>
            <a:endParaRPr sz="1150" b="1">
              <a:solidFill>
                <a:srgbClr val="B91C1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21"/>
          <p:cNvSpPr txBox="1"/>
          <p:nvPr/>
        </p:nvSpPr>
        <p:spPr>
          <a:xfrm>
            <a:off x="889000" y="3759200"/>
            <a:ext cx="736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lookalike cards in registries · stale cards with swapped auth · compromised discovery paths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660400" y="42164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Verify before you send credentials, before you send a task — before you send anything.</a:t>
            </a:r>
            <a:endParaRPr sz="11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9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2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DEEP DIVE 02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1" name="Google Shape;261;p22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Web-aligned architecture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2" name="Google Shape;262;p22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660400" y="1498600"/>
            <a:ext cx="4470300" cy="21591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2"/>
          <p:cNvSpPr txBox="1"/>
          <p:nvPr/>
        </p:nvSpPr>
        <p:spPr>
          <a:xfrm>
            <a:off x="914400" y="1778000"/>
            <a:ext cx="96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WIRE</a:t>
            </a:r>
            <a:endParaRPr sz="95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5" name="Google Shape;265;p22"/>
          <p:cNvSpPr txBox="1"/>
          <p:nvPr/>
        </p:nvSpPr>
        <p:spPr>
          <a:xfrm>
            <a:off x="1879600" y="1739900"/>
            <a:ext cx="29973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JSON + HTTP · JSON-RPC · gRPC</a:t>
            </a:r>
            <a:endParaRPr sz="11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914400" y="2209800"/>
            <a:ext cx="3962400" cy="12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2"/>
          <p:cNvSpPr txBox="1"/>
          <p:nvPr/>
        </p:nvSpPr>
        <p:spPr>
          <a:xfrm>
            <a:off x="914400" y="2413000"/>
            <a:ext cx="96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DELIVERY</a:t>
            </a:r>
            <a:endParaRPr sz="95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1879600" y="2374900"/>
            <a:ext cx="29973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polling · streaming · webhooks</a:t>
            </a:r>
            <a:endParaRPr sz="11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914400" y="2844800"/>
            <a:ext cx="3962400" cy="12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2"/>
          <p:cNvSpPr txBox="1"/>
          <p:nvPr/>
        </p:nvSpPr>
        <p:spPr>
          <a:xfrm>
            <a:off x="914400" y="3048000"/>
            <a:ext cx="965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STYLE</a:t>
            </a:r>
            <a:endParaRPr sz="95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" name="Google Shape;271;p22"/>
          <p:cNvSpPr txBox="1"/>
          <p:nvPr/>
        </p:nvSpPr>
        <p:spPr>
          <a:xfrm>
            <a:off x="1879600" y="3009900"/>
            <a:ext cx="29973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stateless · layered · HTTP semantics</a:t>
            </a:r>
            <a:endParaRPr sz="11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5334000" y="1498600"/>
            <a:ext cx="3149700" cy="21591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2"/>
          <p:cNvSpPr txBox="1"/>
          <p:nvPr/>
        </p:nvSpPr>
        <p:spPr>
          <a:xfrm>
            <a:off x="5588000" y="1778000"/>
            <a:ext cx="26415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“An A2A interaction can begin with a single HTTP request.”</a:t>
            </a:r>
            <a:endParaRPr sz="19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4" name="Google Shape;274;p22"/>
          <p:cNvSpPr txBox="1"/>
          <p:nvPr/>
        </p:nvSpPr>
        <p:spPr>
          <a:xfrm>
            <a:off x="5588000" y="3200400"/>
            <a:ext cx="26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— A2A v1.0 announcement</a:t>
            </a:r>
            <a:endParaRPr sz="950">
              <a:solidFill>
                <a:srgbClr val="38BDF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660400" y="3835400"/>
            <a:ext cx="7823100" cy="609600"/>
          </a:xfrm>
          <a:prstGeom prst="rect">
            <a:avLst/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2"/>
          <p:cNvSpPr/>
          <p:nvPr/>
        </p:nvSpPr>
        <p:spPr>
          <a:xfrm>
            <a:off x="660400" y="3835400"/>
            <a:ext cx="50700" cy="6096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2"/>
          <p:cNvSpPr txBox="1"/>
          <p:nvPr/>
        </p:nvSpPr>
        <p:spPr>
          <a:xfrm>
            <a:off x="889000" y="3835400"/>
            <a:ext cx="7467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5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Your existing load balancers, API gateways, WAFs and tracing already work. You do not need an agent mesh.</a:t>
            </a:r>
            <a:endParaRPr sz="125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8" name="Google Shape;278;p22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10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3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ENTERPRISE, BRIEFLY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Multi-tenancy and modern security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7" name="Google Shape;287;p23"/>
          <p:cNvSpPr/>
          <p:nvPr/>
        </p:nvSpPr>
        <p:spPr>
          <a:xfrm>
            <a:off x="660400" y="1498600"/>
            <a:ext cx="3810000" cy="24129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3"/>
          <p:cNvSpPr txBox="1"/>
          <p:nvPr/>
        </p:nvSpPr>
        <p:spPr>
          <a:xfrm>
            <a:off x="914400" y="1727200"/>
            <a:ext cx="3302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Multi-tenancy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914400" y="2032000"/>
            <a:ext cx="3302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Route by URL sub-path, auth credentials, or an opaque tenant field in the Agent Card.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0" name="Google Shape;290;p23"/>
          <p:cNvSpPr txBox="1"/>
          <p:nvPr/>
        </p:nvSpPr>
        <p:spPr>
          <a:xfrm>
            <a:off x="914400" y="2616200"/>
            <a:ext cx="3302100" cy="381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one A2A endpoint</a:t>
            </a:r>
            <a:endParaRPr sz="105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91" name="Google Shape;291;p23"/>
          <p:cNvCxnSpPr>
            <a:stCxn id="290" idx="2"/>
            <a:endCxn id="292" idx="0"/>
          </p:cNvCxnSpPr>
          <p:nvPr/>
        </p:nvCxnSpPr>
        <p:spPr>
          <a:xfrm>
            <a:off x="2565450" y="2997200"/>
            <a:ext cx="0" cy="304800"/>
          </a:xfrm>
          <a:prstGeom prst="straightConnector1">
            <a:avLst/>
          </a:prstGeom>
          <a:noFill/>
          <a:ln w="15875" cap="flat" cmpd="sng">
            <a:solidFill>
              <a:srgbClr val="94A3B8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93" name="Google Shape;293;p23"/>
          <p:cNvSpPr txBox="1"/>
          <p:nvPr/>
        </p:nvSpPr>
        <p:spPr>
          <a:xfrm>
            <a:off x="914400" y="3302000"/>
            <a:ext cx="10161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agent-a</a:t>
            </a:r>
            <a:endParaRPr sz="950">
              <a:solidFill>
                <a:srgbClr val="334155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92" name="Google Shape;292;p23"/>
          <p:cNvSpPr txBox="1"/>
          <p:nvPr/>
        </p:nvSpPr>
        <p:spPr>
          <a:xfrm>
            <a:off x="2057400" y="3302000"/>
            <a:ext cx="10161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agent-b</a:t>
            </a:r>
            <a:endParaRPr sz="950">
              <a:solidFill>
                <a:srgbClr val="334155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94" name="Google Shape;294;p23"/>
          <p:cNvSpPr txBox="1"/>
          <p:nvPr/>
        </p:nvSpPr>
        <p:spPr>
          <a:xfrm>
            <a:off x="3200400" y="3302000"/>
            <a:ext cx="1016100" cy="355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agent-c</a:t>
            </a:r>
            <a:endParaRPr sz="950">
              <a:solidFill>
                <a:srgbClr val="334155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4673600" y="1498600"/>
            <a:ext cx="3810000" cy="24129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3"/>
          <p:cNvSpPr txBox="1"/>
          <p:nvPr/>
        </p:nvSpPr>
        <p:spPr>
          <a:xfrm>
            <a:off x="4927600" y="1727200"/>
            <a:ext cx="3302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Improved security posture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7" name="Google Shape;297;p23"/>
          <p:cNvSpPr txBox="1"/>
          <p:nvPr/>
        </p:nvSpPr>
        <p:spPr>
          <a:xfrm>
            <a:off x="4927600" y="2159000"/>
            <a:ext cx="2286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2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8" name="Google Shape;298;p23"/>
          <p:cNvSpPr txBox="1"/>
          <p:nvPr/>
        </p:nvSpPr>
        <p:spPr>
          <a:xfrm>
            <a:off x="5181600" y="2159000"/>
            <a:ext cx="3098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Device Code flow (RFC 8628)</a:t>
            </a:r>
            <a:endParaRPr sz="11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9" name="Google Shape;299;p23"/>
          <p:cNvSpPr txBox="1"/>
          <p:nvPr/>
        </p:nvSpPr>
        <p:spPr>
          <a:xfrm>
            <a:off x="4927600" y="2540000"/>
            <a:ext cx="2286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2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0" name="Google Shape;300;p23"/>
          <p:cNvSpPr txBox="1"/>
          <p:nvPr/>
        </p:nvSpPr>
        <p:spPr>
          <a:xfrm>
            <a:off x="5181600" y="2540000"/>
            <a:ext cx="3098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pkce_required on Auth Code (RFC 7636)</a:t>
            </a:r>
            <a:endParaRPr sz="11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4927600" y="2921000"/>
            <a:ext cx="2286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B91C1C"/>
                </a:solidFill>
                <a:latin typeface="Inter"/>
                <a:ea typeface="Inter"/>
                <a:cs typeface="Inter"/>
                <a:sym typeface="Inter"/>
              </a:rPr>
              <a:t>✕</a:t>
            </a:r>
            <a:endParaRPr sz="1200" b="1">
              <a:solidFill>
                <a:srgbClr val="B91C1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5181600" y="2921000"/>
            <a:ext cx="30987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Implicit and Password flows removed</a:t>
            </a:r>
            <a:endParaRPr sz="11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4927600" y="3378200"/>
            <a:ext cx="3302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i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Aligned with the OAuth 2.0 Security BCP.</a:t>
            </a:r>
            <a:endParaRPr sz="1000" i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4" name="Google Shape;304;p23"/>
          <p:cNvSpPr txBox="1"/>
          <p:nvPr/>
        </p:nvSpPr>
        <p:spPr>
          <a:xfrm>
            <a:off x="660400" y="4089400"/>
            <a:ext cx="782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Enterprise-ready ≠ enterprise-heavy.  Same protocol, better defaults.</a:t>
            </a:r>
            <a:endParaRPr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11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06" name="Google Shape;306;p23"/>
          <p:cNvCxnSpPr>
            <a:stCxn id="290" idx="2"/>
            <a:endCxn id="293" idx="0"/>
          </p:cNvCxnSpPr>
          <p:nvPr/>
        </p:nvCxnSpPr>
        <p:spPr>
          <a:xfrm flipH="1">
            <a:off x="1422450" y="2997200"/>
            <a:ext cx="1143000" cy="304800"/>
          </a:xfrm>
          <a:prstGeom prst="straightConnector1">
            <a:avLst/>
          </a:prstGeom>
          <a:noFill/>
          <a:ln w="15875" cap="flat" cmpd="sng">
            <a:solidFill>
              <a:srgbClr val="94A3B8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07" name="Google Shape;307;p23"/>
          <p:cNvCxnSpPr>
            <a:stCxn id="290" idx="2"/>
            <a:endCxn id="294" idx="0"/>
          </p:cNvCxnSpPr>
          <p:nvPr/>
        </p:nvCxnSpPr>
        <p:spPr>
          <a:xfrm>
            <a:off x="2565450" y="2997200"/>
            <a:ext cx="1143000" cy="304800"/>
          </a:xfrm>
          <a:prstGeom prst="straightConnector1">
            <a:avLst/>
          </a:prstGeom>
          <a:noFill/>
          <a:ln w="15875" cap="flat" cmpd="sng">
            <a:solidFill>
              <a:srgbClr val="94A3B8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 txBox="1"/>
          <p:nvPr/>
        </p:nvSpPr>
        <p:spPr>
          <a:xfrm>
            <a:off x="660400" y="1778000"/>
            <a:ext cx="3810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ACT III</a:t>
            </a:r>
            <a:endParaRPr sz="1100" b="1">
              <a:solidFill>
                <a:srgbClr val="38BDF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3" name="Google Shape;313;p24"/>
          <p:cNvSpPr txBox="1"/>
          <p:nvPr/>
        </p:nvSpPr>
        <p:spPr>
          <a:xfrm>
            <a:off x="660400" y="2032000"/>
            <a:ext cx="7823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Migration &amp; extensibility</a:t>
            </a:r>
            <a:endParaRPr sz="42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660400" y="2895600"/>
            <a:ext cx="812700" cy="507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4"/>
          <p:cNvSpPr txBox="1"/>
          <p:nvPr/>
        </p:nvSpPr>
        <p:spPr>
          <a:xfrm>
            <a:off x="660400" y="3149600"/>
            <a:ext cx="7365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Breaking changes  ·  backward compatibility by design  ·  extensions and bindings</a:t>
            </a:r>
            <a:endParaRPr sz="12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5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THE HONEST SLIDE</a:t>
            </a:r>
            <a:endParaRPr sz="95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2" name="Google Shape;322;p25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Yes — v0.3 → v1.0 breaks the wire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3" name="Google Shape;323;p25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4" name="Google Shape;324;p25"/>
          <p:cNvSpPr txBox="1"/>
          <p:nvPr/>
        </p:nvSpPr>
        <p:spPr>
          <a:xfrm>
            <a:off x="812800" y="1422400"/>
            <a:ext cx="863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IMPACT</a:t>
            </a:r>
            <a:endParaRPr sz="9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5" name="Google Shape;325;p25"/>
          <p:cNvSpPr txBox="1"/>
          <p:nvPr/>
        </p:nvSpPr>
        <p:spPr>
          <a:xfrm>
            <a:off x="1828800" y="1422400"/>
            <a:ext cx="2793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WHAT CHANGED</a:t>
            </a:r>
            <a:endParaRPr sz="9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6" name="Google Shape;326;p25"/>
          <p:cNvSpPr txBox="1"/>
          <p:nvPr/>
        </p:nvSpPr>
        <p:spPr>
          <a:xfrm>
            <a:off x="5257800" y="1422400"/>
            <a:ext cx="2793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WHY</a:t>
            </a:r>
            <a:endParaRPr sz="9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7" name="Google Shape;327;p25"/>
          <p:cNvSpPr/>
          <p:nvPr/>
        </p:nvSpPr>
        <p:spPr>
          <a:xfrm>
            <a:off x="660400" y="1676400"/>
            <a:ext cx="7823100" cy="482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5"/>
          <p:cNvSpPr txBox="1"/>
          <p:nvPr/>
        </p:nvSpPr>
        <p:spPr>
          <a:xfrm>
            <a:off x="812800" y="1790700"/>
            <a:ext cx="863700" cy="254100"/>
          </a:xfrm>
          <a:prstGeom prst="rect">
            <a:avLst/>
          </a:prstGeom>
          <a:solidFill>
            <a:srgbClr val="FEF2F2"/>
          </a:solidFill>
          <a:ln w="9525" cap="flat" cmpd="sng">
            <a:solidFill>
              <a:srgbClr val="B91C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B91C1C"/>
                </a:solidFill>
                <a:latin typeface="Inter"/>
                <a:ea typeface="Inter"/>
                <a:cs typeface="Inter"/>
                <a:sym typeface="Inter"/>
              </a:rPr>
              <a:t>CRITICAL</a:t>
            </a:r>
            <a:endParaRPr sz="800" b="1">
              <a:solidFill>
                <a:srgbClr val="B91C1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9" name="Google Shape;329;p25"/>
          <p:cNvSpPr txBox="1"/>
          <p:nvPr/>
        </p:nvSpPr>
        <p:spPr>
          <a:xfrm>
            <a:off x="1828800" y="1739900"/>
            <a:ext cx="32766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TextPart / FilePart / DataPart → one unified Part</a:t>
            </a:r>
            <a:endParaRPr sz="10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5257800" y="1739900"/>
            <a:ext cx="3048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Member presence replaces the kind discriminator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1" name="Google Shape;331;p25"/>
          <p:cNvSpPr/>
          <p:nvPr/>
        </p:nvSpPr>
        <p:spPr>
          <a:xfrm>
            <a:off x="660400" y="2209800"/>
            <a:ext cx="7823100" cy="482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5"/>
          <p:cNvSpPr txBox="1"/>
          <p:nvPr/>
        </p:nvSpPr>
        <p:spPr>
          <a:xfrm>
            <a:off x="812800" y="2324100"/>
            <a:ext cx="863700" cy="254100"/>
          </a:xfrm>
          <a:prstGeom prst="rect">
            <a:avLst/>
          </a:prstGeom>
          <a:solidFill>
            <a:srgbClr val="FFFBEB"/>
          </a:solidFill>
          <a:ln w="9525" cap="flat" cmpd="sng">
            <a:solidFill>
              <a:srgbClr val="B453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HIGH</a:t>
            </a:r>
            <a:endParaRPr sz="80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1828800" y="2273300"/>
            <a:ext cx="32766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Enum values → SCREAMING_SNAKE_CASE</a:t>
            </a:r>
            <a:endParaRPr sz="10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4" name="Google Shape;334;p25"/>
          <p:cNvSpPr txBox="1"/>
          <p:nvPr/>
        </p:nvSpPr>
        <p:spPr>
          <a:xfrm>
            <a:off x="5257800" y="2273300"/>
            <a:ext cx="3048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ProtoJSON compliance: completed → TASK_STATE_COMPLETED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5" name="Google Shape;335;p25"/>
          <p:cNvSpPr/>
          <p:nvPr/>
        </p:nvSpPr>
        <p:spPr>
          <a:xfrm>
            <a:off x="660400" y="2743200"/>
            <a:ext cx="7823100" cy="482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"/>
          <p:cNvSpPr txBox="1"/>
          <p:nvPr/>
        </p:nvSpPr>
        <p:spPr>
          <a:xfrm>
            <a:off x="812800" y="2857500"/>
            <a:ext cx="863700" cy="254100"/>
          </a:xfrm>
          <a:prstGeom prst="rect">
            <a:avLst/>
          </a:prstGeom>
          <a:solidFill>
            <a:srgbClr val="FFFBEB"/>
          </a:solidFill>
          <a:ln w="9525" cap="flat" cmpd="sng">
            <a:solidFill>
              <a:srgbClr val="B453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HIGH</a:t>
            </a:r>
            <a:endParaRPr sz="80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7" name="Google Shape;337;p25"/>
          <p:cNvSpPr txBox="1"/>
          <p:nvPr/>
        </p:nvSpPr>
        <p:spPr>
          <a:xfrm>
            <a:off x="1828800" y="2806700"/>
            <a:ext cx="32766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Stream events lose kind and final</a:t>
            </a:r>
            <a:endParaRPr sz="10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8" name="Google Shape;338;p25"/>
          <p:cNvSpPr txBox="1"/>
          <p:nvPr/>
        </p:nvSpPr>
        <p:spPr>
          <a:xfrm>
            <a:off x="5257800" y="2806700"/>
            <a:ext cx="3048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Wrapper members statusUpdate / artifactUpdate instead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9" name="Google Shape;339;p25"/>
          <p:cNvSpPr/>
          <p:nvPr/>
        </p:nvSpPr>
        <p:spPr>
          <a:xfrm>
            <a:off x="660400" y="3276600"/>
            <a:ext cx="7823100" cy="482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5"/>
          <p:cNvSpPr txBox="1"/>
          <p:nvPr/>
        </p:nvSpPr>
        <p:spPr>
          <a:xfrm>
            <a:off x="812800" y="3390900"/>
            <a:ext cx="863700" cy="254100"/>
          </a:xfrm>
          <a:prstGeom prst="rect">
            <a:avLst/>
          </a:prstGeom>
          <a:solidFill>
            <a:srgbClr val="FFFBEB"/>
          </a:solidFill>
          <a:ln w="9525" cap="flat" cmpd="sng">
            <a:solidFill>
              <a:srgbClr val="B453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HIGH</a:t>
            </a:r>
            <a:endParaRPr sz="80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1" name="Google Shape;341;p25"/>
          <p:cNvSpPr txBox="1"/>
          <p:nvPr/>
        </p:nvSpPr>
        <p:spPr>
          <a:xfrm>
            <a:off x="1828800" y="3340100"/>
            <a:ext cx="32766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Agent Card collapses into supportedInterfaces[]</a:t>
            </a:r>
            <a:endParaRPr sz="10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2" name="Google Shape;342;p25"/>
          <p:cNvSpPr txBox="1"/>
          <p:nvPr/>
        </p:nvSpPr>
        <p:spPr>
          <a:xfrm>
            <a:off x="5257800" y="3340100"/>
            <a:ext cx="3048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One interface list; protocolVersion moves inside each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660400" y="3810000"/>
            <a:ext cx="7823100" cy="482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5"/>
          <p:cNvSpPr txBox="1"/>
          <p:nvPr/>
        </p:nvSpPr>
        <p:spPr>
          <a:xfrm>
            <a:off x="812800" y="3924300"/>
            <a:ext cx="863700" cy="254100"/>
          </a:xfrm>
          <a:prstGeom prst="rect">
            <a:avLst/>
          </a:prstGeom>
          <a:solidFill>
            <a:srgbClr val="FFFBEB"/>
          </a:solidFill>
          <a:ln w="9525" cap="flat" cmpd="sng">
            <a:solidFill>
              <a:srgbClr val="B453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HIGH</a:t>
            </a:r>
            <a:endParaRPr sz="80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5" name="Google Shape;345;p25"/>
          <p:cNvSpPr txBox="1"/>
          <p:nvPr/>
        </p:nvSpPr>
        <p:spPr>
          <a:xfrm>
            <a:off x="1828800" y="3873500"/>
            <a:ext cx="32766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Errors now use google.rpc.Status</a:t>
            </a:r>
            <a:endParaRPr sz="1000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6" name="Google Shape;346;p25"/>
          <p:cNvSpPr txBox="1"/>
          <p:nvPr/>
        </p:nvSpPr>
        <p:spPr>
          <a:xfrm>
            <a:off x="5257800" y="3873500"/>
            <a:ext cx="30480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Replaces RFC 9457; ErrorInfo carries reason and domain</a:t>
            </a:r>
            <a:endParaRPr sz="9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7" name="Google Shape;347;p25"/>
          <p:cNvSpPr txBox="1"/>
          <p:nvPr/>
        </p:nvSpPr>
        <p:spPr>
          <a:xfrm>
            <a:off x="660400" y="4368800"/>
            <a:ext cx="7823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Ordered by the impact rating in the spec's own migration guide.  →</a:t>
            </a:r>
            <a:endParaRPr sz="110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8" name="Google Shape;348;p25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13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6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6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DESIGN DECISION 01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5" name="Google Shape;355;p26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Compatibility, baked into the Agent Card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6" name="Google Shape;356;p26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7" name="Google Shape;357;p26"/>
          <p:cNvSpPr txBox="1"/>
          <p:nvPr/>
        </p:nvSpPr>
        <p:spPr>
          <a:xfrm>
            <a:off x="660400" y="1371600"/>
            <a:ext cx="78231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The Agent Card is public — it lives in .well-known files, registries and emails between teams. You cannot ship two versions of it.</a:t>
            </a:r>
            <a:endParaRPr sz="120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660400" y="1930400"/>
            <a:ext cx="3810000" cy="14985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6"/>
          <p:cNvSpPr txBox="1"/>
          <p:nvPr/>
        </p:nvSpPr>
        <p:spPr>
          <a:xfrm>
            <a:off x="914400" y="2133600"/>
            <a:ext cx="330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PROTOBUF DEFINITION</a:t>
            </a:r>
            <a:endParaRPr sz="9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0" name="Google Shape;360;p26"/>
          <p:cNvSpPr txBox="1"/>
          <p:nvPr/>
        </p:nvSpPr>
        <p:spPr>
          <a:xfrm>
            <a:off x="914400" y="2387600"/>
            <a:ext cx="3302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v1.0 fields only</a:t>
            </a:r>
            <a:endParaRPr sz="1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1" name="Google Shape;361;p26"/>
          <p:cNvSpPr txBox="1"/>
          <p:nvPr/>
        </p:nvSpPr>
        <p:spPr>
          <a:xfrm>
            <a:off x="914400" y="2743200"/>
            <a:ext cx="3302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Clean. No legacy debt carried into the type definitions.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4673600" y="1930400"/>
            <a:ext cx="3810000" cy="1498500"/>
          </a:xfrm>
          <a:prstGeom prst="rect">
            <a:avLst/>
          </a:prstGeom>
          <a:solidFill>
            <a:srgbClr val="EFF6FF"/>
          </a:solidFill>
          <a:ln w="12700" cap="flat" cmpd="sng">
            <a:solidFill>
              <a:srgbClr val="93C5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6"/>
          <p:cNvSpPr txBox="1"/>
          <p:nvPr/>
        </p:nvSpPr>
        <p:spPr>
          <a:xfrm>
            <a:off x="4927600" y="2133600"/>
            <a:ext cx="330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JSON WIRE FORMAT</a:t>
            </a:r>
            <a:endParaRPr sz="9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4" name="Google Shape;364;p26"/>
          <p:cNvSpPr txBox="1"/>
          <p:nvPr/>
        </p:nvSpPr>
        <p:spPr>
          <a:xfrm>
            <a:off x="4927600" y="2387600"/>
            <a:ext cx="3302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v1.0 + v0.3 fields</a:t>
            </a:r>
            <a:endParaRPr sz="1600"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5" name="Google Shape;365;p26"/>
          <p:cNvSpPr txBox="1"/>
          <p:nvPr/>
        </p:nvSpPr>
        <p:spPr>
          <a:xfrm>
            <a:off x="4927600" y="2743200"/>
            <a:ext cx="3302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Legacy field names preserved. SDKs translate on marshal and unmarshal.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66" name="Google Shape;366;p26"/>
          <p:cNvCxnSpPr/>
          <p:nvPr/>
        </p:nvCxnSpPr>
        <p:spPr>
          <a:xfrm>
            <a:off x="4521200" y="2679700"/>
            <a:ext cx="101700" cy="0"/>
          </a:xfrm>
          <a:prstGeom prst="straightConnector1">
            <a:avLst/>
          </a:prstGeom>
          <a:noFill/>
          <a:ln w="15875" cap="flat" cmpd="sng">
            <a:solidFill>
              <a:srgbClr val="CBD5E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7" name="Google Shape;367;p26"/>
          <p:cNvSpPr txBox="1"/>
          <p:nvPr/>
        </p:nvSpPr>
        <p:spPr>
          <a:xfrm>
            <a:off x="660400" y="35560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 v0.3 client can still parse a v1.0 server's card — and the reverse.</a:t>
            </a:r>
            <a:endParaRPr sz="12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8" name="Google Shape;368;p26"/>
          <p:cNvSpPr/>
          <p:nvPr/>
        </p:nvSpPr>
        <p:spPr>
          <a:xfrm>
            <a:off x="660400" y="3962400"/>
            <a:ext cx="7823100" cy="5589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6"/>
          <p:cNvSpPr txBox="1"/>
          <p:nvPr/>
        </p:nvSpPr>
        <p:spPr>
          <a:xfrm>
            <a:off x="660400" y="3962400"/>
            <a:ext cx="78231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Clean core.  Compatibility at the edges.</a:t>
            </a:r>
            <a:endParaRPr sz="19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0" name="Google Shape;370;p26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14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7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7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DESIGN DECISION 02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7" name="Google Shape;377;p27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Per-interface versioning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8" name="Google Shape;378;p27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9" name="Google Shape;379;p27"/>
          <p:cNvSpPr txBox="1"/>
          <p:nvPr/>
        </p:nvSpPr>
        <p:spPr>
          <a:xfrm>
            <a:off x="660400" y="13716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v0.3:  the protocol version was a property of the whole Agent Card. One agent, one version.</a:t>
            </a:r>
            <a:endParaRPr sz="115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0" name="Google Shape;380;p27"/>
          <p:cNvSpPr txBox="1"/>
          <p:nvPr/>
        </p:nvSpPr>
        <p:spPr>
          <a:xfrm>
            <a:off x="660400" y="16256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v1.0:  protocol_versions moved into each interface.</a:t>
            </a:r>
            <a:endParaRPr sz="1150"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1" name="Google Shape;381;p27"/>
          <p:cNvSpPr/>
          <p:nvPr/>
        </p:nvSpPr>
        <p:spPr>
          <a:xfrm>
            <a:off x="660400" y="2032000"/>
            <a:ext cx="1905000" cy="17271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7"/>
          <p:cNvSpPr txBox="1"/>
          <p:nvPr/>
        </p:nvSpPr>
        <p:spPr>
          <a:xfrm>
            <a:off x="660400" y="2489200"/>
            <a:ext cx="1905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One agent</a:t>
            </a:r>
            <a:endParaRPr sz="16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3" name="Google Shape;383;p27"/>
          <p:cNvSpPr txBox="1"/>
          <p:nvPr/>
        </p:nvSpPr>
        <p:spPr>
          <a:xfrm>
            <a:off x="660400" y="2819400"/>
            <a:ext cx="1905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7DD3F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agent.example.com</a:t>
            </a:r>
            <a:endParaRPr sz="950">
              <a:solidFill>
                <a:srgbClr val="7DD3F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384" name="Google Shape;384;p27"/>
          <p:cNvSpPr/>
          <p:nvPr/>
        </p:nvSpPr>
        <p:spPr>
          <a:xfrm>
            <a:off x="2946400" y="2032000"/>
            <a:ext cx="5537100" cy="4827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7"/>
          <p:cNvSpPr txBox="1"/>
          <p:nvPr/>
        </p:nvSpPr>
        <p:spPr>
          <a:xfrm>
            <a:off x="3149600" y="2171700"/>
            <a:ext cx="3174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0F172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https://agent.example.com/v03</a:t>
            </a:r>
            <a:endParaRPr sz="1050">
              <a:solidFill>
                <a:srgbClr val="0F172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386" name="Google Shape;386;p27"/>
          <p:cNvSpPr txBox="1"/>
          <p:nvPr/>
        </p:nvSpPr>
        <p:spPr>
          <a:xfrm>
            <a:off x="6426200" y="2146300"/>
            <a:ext cx="863700" cy="25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JSON-RPC</a:t>
            </a:r>
            <a:endParaRPr sz="900" b="1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7" name="Google Shape;387;p27"/>
          <p:cNvSpPr txBox="1"/>
          <p:nvPr/>
        </p:nvSpPr>
        <p:spPr>
          <a:xfrm>
            <a:off x="7467600" y="2146300"/>
            <a:ext cx="787500" cy="254100"/>
          </a:xfrm>
          <a:prstGeom prst="rect">
            <a:avLst/>
          </a:prstGeom>
          <a:solidFill>
            <a:srgbClr val="FFFBEB"/>
          </a:solidFill>
          <a:ln w="12700" cap="flat" cmpd="sng">
            <a:solidFill>
              <a:srgbClr val="B453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v0.3</a:t>
            </a:r>
            <a:endParaRPr sz="950" b="1">
              <a:solidFill>
                <a:srgbClr val="B4530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88" name="Google Shape;388;p27"/>
          <p:cNvCxnSpPr/>
          <p:nvPr/>
        </p:nvCxnSpPr>
        <p:spPr>
          <a:xfrm>
            <a:off x="2590800" y="2273300"/>
            <a:ext cx="330300" cy="0"/>
          </a:xfrm>
          <a:prstGeom prst="straightConnector1">
            <a:avLst/>
          </a:prstGeom>
          <a:noFill/>
          <a:ln w="15875" cap="flat" cmpd="sng">
            <a:solidFill>
              <a:srgbClr val="CBD5E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9" name="Google Shape;389;p27"/>
          <p:cNvSpPr/>
          <p:nvPr/>
        </p:nvSpPr>
        <p:spPr>
          <a:xfrm>
            <a:off x="2946400" y="2654300"/>
            <a:ext cx="5537100" cy="4827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7"/>
          <p:cNvSpPr txBox="1"/>
          <p:nvPr/>
        </p:nvSpPr>
        <p:spPr>
          <a:xfrm>
            <a:off x="3149600" y="2794000"/>
            <a:ext cx="3174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0F172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https://agent.example.com/v1</a:t>
            </a:r>
            <a:endParaRPr sz="1050">
              <a:solidFill>
                <a:srgbClr val="0F172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391" name="Google Shape;391;p27"/>
          <p:cNvSpPr txBox="1"/>
          <p:nvPr/>
        </p:nvSpPr>
        <p:spPr>
          <a:xfrm>
            <a:off x="6426200" y="2768600"/>
            <a:ext cx="863700" cy="25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JSON-RPC</a:t>
            </a:r>
            <a:endParaRPr sz="900" b="1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2" name="Google Shape;392;p27"/>
          <p:cNvSpPr txBox="1"/>
          <p:nvPr/>
        </p:nvSpPr>
        <p:spPr>
          <a:xfrm>
            <a:off x="7467600" y="2768600"/>
            <a:ext cx="787500" cy="254100"/>
          </a:xfrm>
          <a:prstGeom prst="rect">
            <a:avLst/>
          </a:prstGeom>
          <a:solidFill>
            <a:srgbClr val="2563EB"/>
          </a:solidFill>
          <a:ln w="127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v1.0</a:t>
            </a:r>
            <a:endParaRPr sz="95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93" name="Google Shape;393;p27"/>
          <p:cNvCxnSpPr/>
          <p:nvPr/>
        </p:nvCxnSpPr>
        <p:spPr>
          <a:xfrm>
            <a:off x="2590800" y="2895600"/>
            <a:ext cx="330300" cy="0"/>
          </a:xfrm>
          <a:prstGeom prst="straightConnector1">
            <a:avLst/>
          </a:prstGeom>
          <a:noFill/>
          <a:ln w="15875" cap="flat" cmpd="sng">
            <a:solidFill>
              <a:srgbClr val="CBD5E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4" name="Google Shape;394;p27"/>
          <p:cNvSpPr/>
          <p:nvPr/>
        </p:nvSpPr>
        <p:spPr>
          <a:xfrm>
            <a:off x="2946400" y="3276600"/>
            <a:ext cx="5537100" cy="482700"/>
          </a:xfrm>
          <a:prstGeom prst="rect">
            <a:avLst/>
          </a:prstGeom>
          <a:solidFill>
            <a:srgbClr val="F8FAFC"/>
          </a:solidFill>
          <a:ln w="127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7"/>
          <p:cNvSpPr txBox="1"/>
          <p:nvPr/>
        </p:nvSpPr>
        <p:spPr>
          <a:xfrm>
            <a:off x="3149600" y="3416300"/>
            <a:ext cx="3174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0F172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grpc://agent.example.com:443</a:t>
            </a:r>
            <a:endParaRPr sz="1050">
              <a:solidFill>
                <a:srgbClr val="0F172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396" name="Google Shape;396;p27"/>
          <p:cNvSpPr txBox="1"/>
          <p:nvPr/>
        </p:nvSpPr>
        <p:spPr>
          <a:xfrm>
            <a:off x="6426200" y="3390900"/>
            <a:ext cx="863700" cy="254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gRPC</a:t>
            </a:r>
            <a:endParaRPr sz="900" b="1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7" name="Google Shape;397;p27"/>
          <p:cNvSpPr txBox="1"/>
          <p:nvPr/>
        </p:nvSpPr>
        <p:spPr>
          <a:xfrm>
            <a:off x="7467600" y="3390900"/>
            <a:ext cx="787500" cy="254100"/>
          </a:xfrm>
          <a:prstGeom prst="rect">
            <a:avLst/>
          </a:prstGeom>
          <a:solidFill>
            <a:srgbClr val="2563EB"/>
          </a:solidFill>
          <a:ln w="12700" cap="flat" cmpd="sng">
            <a:solidFill>
              <a:srgbClr val="2563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v1.0</a:t>
            </a:r>
            <a:endParaRPr sz="95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398" name="Google Shape;398;p27"/>
          <p:cNvCxnSpPr/>
          <p:nvPr/>
        </p:nvCxnSpPr>
        <p:spPr>
          <a:xfrm>
            <a:off x="2590800" y="3517900"/>
            <a:ext cx="330300" cy="0"/>
          </a:xfrm>
          <a:prstGeom prst="straightConnector1">
            <a:avLst/>
          </a:prstGeom>
          <a:noFill/>
          <a:ln w="15875" cap="flat" cmpd="sng">
            <a:solidFill>
              <a:srgbClr val="CBD5E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9" name="Google Shape;399;p27"/>
          <p:cNvSpPr txBox="1"/>
          <p:nvPr/>
        </p:nvSpPr>
        <p:spPr>
          <a:xfrm>
            <a:off x="660400" y="38354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Version negotiation becomes part of transport negotiation.</a:t>
            </a:r>
            <a:endParaRPr sz="1300"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>
            <a:off x="660400" y="4140200"/>
            <a:ext cx="2489100" cy="3810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Separate routes for your LB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1" name="Google Shape;401;p27"/>
          <p:cNvSpPr txBox="1"/>
          <p:nvPr/>
        </p:nvSpPr>
        <p:spPr>
          <a:xfrm>
            <a:off x="3327400" y="4140200"/>
            <a:ext cx="2489100" cy="3810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Separate metrics in tracing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2" name="Google Shape;402;p27"/>
          <p:cNvSpPr txBox="1"/>
          <p:nvPr/>
        </p:nvSpPr>
        <p:spPr>
          <a:xfrm>
            <a:off x="5994400" y="4140200"/>
            <a:ext cx="2489100" cy="3810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Opt into back-compat per transport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3" name="Google Shape;403;p27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15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8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8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THE PAYOFF</a:t>
            </a:r>
            <a:endParaRPr sz="95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0" name="Google Shape;410;p28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All four combinations work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1" name="Google Shape;411;p28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2" name="Google Shape;412;p28"/>
          <p:cNvSpPr txBox="1"/>
          <p:nvPr/>
        </p:nvSpPr>
        <p:spPr>
          <a:xfrm>
            <a:off x="2489200" y="1397000"/>
            <a:ext cx="292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v0.3 SERVER</a:t>
            </a:r>
            <a:endParaRPr sz="10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3" name="Google Shape;413;p28"/>
          <p:cNvSpPr txBox="1"/>
          <p:nvPr/>
        </p:nvSpPr>
        <p:spPr>
          <a:xfrm>
            <a:off x="5562600" y="1397000"/>
            <a:ext cx="292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v1.0 SERVER</a:t>
            </a:r>
            <a:endParaRPr sz="10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4" name="Google Shape;414;p28"/>
          <p:cNvSpPr/>
          <p:nvPr/>
        </p:nvSpPr>
        <p:spPr>
          <a:xfrm>
            <a:off x="2489200" y="1651000"/>
            <a:ext cx="2921100" cy="762000"/>
          </a:xfrm>
          <a:prstGeom prst="rect">
            <a:avLst/>
          </a:prstGeom>
          <a:solidFill>
            <a:srgbClr val="F0FDF4"/>
          </a:solidFill>
          <a:ln w="12700" cap="flat" cmpd="sng">
            <a:solidFill>
              <a:srgbClr val="BBF7D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8"/>
          <p:cNvSpPr txBox="1"/>
          <p:nvPr/>
        </p:nvSpPr>
        <p:spPr>
          <a:xfrm>
            <a:off x="2489200" y="1727200"/>
            <a:ext cx="2921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8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6" name="Google Shape;416;p28"/>
          <p:cNvSpPr txBox="1"/>
          <p:nvPr/>
        </p:nvSpPr>
        <p:spPr>
          <a:xfrm>
            <a:off x="2692400" y="2006600"/>
            <a:ext cx="25146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Native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7" name="Google Shape;417;p28"/>
          <p:cNvSpPr/>
          <p:nvPr/>
        </p:nvSpPr>
        <p:spPr>
          <a:xfrm>
            <a:off x="5562600" y="1651000"/>
            <a:ext cx="2921100" cy="762000"/>
          </a:xfrm>
          <a:prstGeom prst="rect">
            <a:avLst/>
          </a:prstGeom>
          <a:solidFill>
            <a:srgbClr val="F0FDF4"/>
          </a:solidFill>
          <a:ln w="12700" cap="flat" cmpd="sng">
            <a:solidFill>
              <a:srgbClr val="BBF7D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8"/>
          <p:cNvSpPr txBox="1"/>
          <p:nvPr/>
        </p:nvSpPr>
        <p:spPr>
          <a:xfrm>
            <a:off x="5562600" y="1727200"/>
            <a:ext cx="2921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8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9" name="Google Shape;419;p28"/>
          <p:cNvSpPr txBox="1"/>
          <p:nvPr/>
        </p:nvSpPr>
        <p:spPr>
          <a:xfrm>
            <a:off x="5765800" y="2006600"/>
            <a:ext cx="25146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Legacy interface + card back-compat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0" name="Google Shape;420;p28"/>
          <p:cNvSpPr/>
          <p:nvPr/>
        </p:nvSpPr>
        <p:spPr>
          <a:xfrm>
            <a:off x="2489200" y="2489200"/>
            <a:ext cx="2921100" cy="762000"/>
          </a:xfrm>
          <a:prstGeom prst="rect">
            <a:avLst/>
          </a:prstGeom>
          <a:solidFill>
            <a:srgbClr val="F0FDF4"/>
          </a:solidFill>
          <a:ln w="12700" cap="flat" cmpd="sng">
            <a:solidFill>
              <a:srgbClr val="BBF7D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8"/>
          <p:cNvSpPr txBox="1"/>
          <p:nvPr/>
        </p:nvSpPr>
        <p:spPr>
          <a:xfrm>
            <a:off x="2489200" y="2565400"/>
            <a:ext cx="2921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8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2" name="Google Shape;422;p28"/>
          <p:cNvSpPr txBox="1"/>
          <p:nvPr/>
        </p:nvSpPr>
        <p:spPr>
          <a:xfrm>
            <a:off x="2692400" y="2844800"/>
            <a:ext cx="25146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Card back-compat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p28"/>
          <p:cNvSpPr/>
          <p:nvPr/>
        </p:nvSpPr>
        <p:spPr>
          <a:xfrm>
            <a:off x="5562600" y="2489200"/>
            <a:ext cx="2921100" cy="762000"/>
          </a:xfrm>
          <a:prstGeom prst="rect">
            <a:avLst/>
          </a:prstGeom>
          <a:solidFill>
            <a:srgbClr val="F0FDF4"/>
          </a:solidFill>
          <a:ln w="12700" cap="flat" cmpd="sng">
            <a:solidFill>
              <a:srgbClr val="BBF7D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8"/>
          <p:cNvSpPr txBox="1"/>
          <p:nvPr/>
        </p:nvSpPr>
        <p:spPr>
          <a:xfrm>
            <a:off x="5562600" y="2565400"/>
            <a:ext cx="2921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sz="1800" b="1">
              <a:solidFill>
                <a:srgbClr val="16A34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5" name="Google Shape;425;p28"/>
          <p:cNvSpPr txBox="1"/>
          <p:nvPr/>
        </p:nvSpPr>
        <p:spPr>
          <a:xfrm>
            <a:off x="5765800" y="2844800"/>
            <a:ext cx="25146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Native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6" name="Google Shape;426;p28"/>
          <p:cNvSpPr txBox="1"/>
          <p:nvPr/>
        </p:nvSpPr>
        <p:spPr>
          <a:xfrm>
            <a:off x="660400" y="1879600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v0.3 client</a:t>
            </a:r>
            <a:endParaRPr sz="12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7" name="Google Shape;427;p28"/>
          <p:cNvSpPr txBox="1"/>
          <p:nvPr/>
        </p:nvSpPr>
        <p:spPr>
          <a:xfrm>
            <a:off x="660400" y="2717800"/>
            <a:ext cx="16764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v1.0 client</a:t>
            </a:r>
            <a:endParaRPr sz="1200" b="1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8" name="Google Shape;428;p28"/>
          <p:cNvSpPr/>
          <p:nvPr/>
        </p:nvSpPr>
        <p:spPr>
          <a:xfrm>
            <a:off x="660400" y="3378200"/>
            <a:ext cx="7823100" cy="4572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8"/>
          <p:cNvSpPr txBox="1"/>
          <p:nvPr/>
        </p:nvSpPr>
        <p:spPr>
          <a:xfrm>
            <a:off x="660400" y="3378200"/>
            <a:ext cx="7823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Progressive migration. No flag day. No frozen ecosystem.</a:t>
            </a:r>
            <a:endParaRPr sz="17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660400" y="3886200"/>
            <a:ext cx="7823100" cy="711300"/>
          </a:xfrm>
          <a:prstGeom prst="rect">
            <a:avLst/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8"/>
          <p:cNvSpPr/>
          <p:nvPr/>
        </p:nvSpPr>
        <p:spPr>
          <a:xfrm>
            <a:off x="660400" y="3886200"/>
            <a:ext cx="50700" cy="7113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8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7721600" y="3911600"/>
            <a:ext cx="635100" cy="63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4" name="Google Shape;4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5100" y="39751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28"/>
          <p:cNvSpPr txBox="1"/>
          <p:nvPr/>
        </p:nvSpPr>
        <p:spPr>
          <a:xfrm>
            <a:off x="889000" y="3949700"/>
            <a:ext cx="41910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MEASURED, NOT ASSERTED — SCAN FOR THE LIVE DASHBOARD</a:t>
            </a:r>
            <a:endParaRPr sz="85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6" name="Google Shape;436;p28"/>
          <p:cNvSpPr txBox="1"/>
          <p:nvPr/>
        </p:nvSpPr>
        <p:spPr>
          <a:xfrm>
            <a:off x="889000" y="4114800"/>
            <a:ext cx="665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Every night the ITK tests 8 SDK/version pairs — v1.0 and v0.3, all three bindings.</a:t>
            </a:r>
            <a:endParaRPr sz="11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7" name="Google Shape;437;p28"/>
          <p:cNvSpPr txBox="1"/>
          <p:nvPr/>
        </p:nvSpPr>
        <p:spPr>
          <a:xfrm>
            <a:off x="889000" y="4330700"/>
            <a:ext cx="6654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The v0.3 cells above use each SDK's compatibility layer: opt-in in JS, not yet in Rust.</a:t>
            </a:r>
            <a:endParaRPr sz="90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9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9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0D9488"/>
                </a:solidFill>
                <a:latin typeface="Inter"/>
                <a:ea typeface="Inter"/>
                <a:cs typeface="Inter"/>
                <a:sym typeface="Inter"/>
              </a:rPr>
              <a:t>ROOM TO GROW</a:t>
            </a:r>
            <a:endParaRPr sz="950" b="1">
              <a:solidFill>
                <a:srgbClr val="0D948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4" name="Google Shape;444;p29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 stable core, not a frozen ecosystem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5" name="Google Shape;445;p29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6" name="Google Shape;446;p29"/>
          <p:cNvSpPr/>
          <p:nvPr/>
        </p:nvSpPr>
        <p:spPr>
          <a:xfrm>
            <a:off x="660400" y="1524000"/>
            <a:ext cx="7823100" cy="787500"/>
          </a:xfrm>
          <a:prstGeom prst="rect">
            <a:avLst/>
          </a:prstGeom>
          <a:solidFill>
            <a:srgbClr val="F0FD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9"/>
          <p:cNvSpPr/>
          <p:nvPr/>
        </p:nvSpPr>
        <p:spPr>
          <a:xfrm>
            <a:off x="660400" y="1524000"/>
            <a:ext cx="50700" cy="7875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9"/>
          <p:cNvSpPr txBox="1"/>
          <p:nvPr/>
        </p:nvSpPr>
        <p:spPr>
          <a:xfrm>
            <a:off x="914400" y="1701800"/>
            <a:ext cx="4064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Custom protocol bindings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9" name="Google Shape;449;p29"/>
          <p:cNvSpPr txBox="1"/>
          <p:nvPr/>
        </p:nvSpPr>
        <p:spPr>
          <a:xfrm>
            <a:off x="914400" y="19812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Replace the default transport while preserving A2A semantics.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660400" y="2413000"/>
            <a:ext cx="7823100" cy="7875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9"/>
          <p:cNvSpPr/>
          <p:nvPr/>
        </p:nvSpPr>
        <p:spPr>
          <a:xfrm>
            <a:off x="660400" y="2413000"/>
            <a:ext cx="50700" cy="7875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29"/>
          <p:cNvSpPr txBox="1"/>
          <p:nvPr/>
        </p:nvSpPr>
        <p:spPr>
          <a:xfrm>
            <a:off x="914400" y="2590800"/>
            <a:ext cx="4064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Extensions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3" name="Google Shape;453;p29"/>
          <p:cNvSpPr txBox="1"/>
          <p:nvPr/>
        </p:nvSpPr>
        <p:spPr>
          <a:xfrm>
            <a:off x="914400" y="28702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Add capabilities on top of the core. Advertised on the Agent Card, so clients can negotiate.</a:t>
            </a:r>
            <a:endParaRPr sz="105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660400" y="3302000"/>
            <a:ext cx="7823100" cy="7875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9"/>
          <p:cNvSpPr txBox="1"/>
          <p:nvPr/>
        </p:nvSpPr>
        <p:spPr>
          <a:xfrm>
            <a:off x="914400" y="3479800"/>
            <a:ext cx="4064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A2A core</a:t>
            </a:r>
            <a:endParaRPr sz="15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6" name="Google Shape;456;p29"/>
          <p:cNvSpPr txBox="1"/>
          <p:nvPr/>
        </p:nvSpPr>
        <p:spPr>
          <a:xfrm>
            <a:off x="914400" y="37592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Stable. Governed. Protected by semver.</a:t>
            </a:r>
            <a:endParaRPr sz="10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7" name="Google Shape;457;p29"/>
          <p:cNvSpPr txBox="1"/>
          <p:nvPr/>
        </p:nvSpPr>
        <p:spPr>
          <a:xfrm>
            <a:off x="660400" y="4267200"/>
            <a:ext cx="7823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Both extension points have governance, so the ecosystem does not fragment.</a:t>
            </a:r>
            <a:endParaRPr sz="110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8" name="Google Shape;458;p29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17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0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30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ROADMAP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5" name="Google Shape;465;p30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What the community is building now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6" name="Google Shape;466;p30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7" name="Google Shape;467;p30"/>
          <p:cNvSpPr/>
          <p:nvPr/>
        </p:nvSpPr>
        <p:spPr>
          <a:xfrm>
            <a:off x="660400" y="1447800"/>
            <a:ext cx="7823100" cy="914400"/>
          </a:xfrm>
          <a:prstGeom prst="rect">
            <a:avLst/>
          </a:prstGeom>
          <a:solidFill>
            <a:srgbClr val="EFF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0"/>
          <p:cNvSpPr/>
          <p:nvPr/>
        </p:nvSpPr>
        <p:spPr>
          <a:xfrm>
            <a:off x="660400" y="1447800"/>
            <a:ext cx="50700" cy="91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0"/>
          <p:cNvSpPr txBox="1"/>
          <p:nvPr/>
        </p:nvSpPr>
        <p:spPr>
          <a:xfrm>
            <a:off x="889000" y="1562100"/>
            <a:ext cx="40641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NEXT PROTOCOL VERSION</a:t>
            </a:r>
            <a:endParaRPr sz="8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0" name="Google Shape;470;p30"/>
          <p:cNvSpPr txBox="1"/>
          <p:nvPr/>
        </p:nvSpPr>
        <p:spPr>
          <a:xfrm>
            <a:off x="889000" y="1739900"/>
            <a:ext cx="723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v1.1 — bidirectional streaming, later this year</a:t>
            </a:r>
            <a:endParaRPr sz="15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1" name="Google Shape;471;p30"/>
          <p:cNvSpPr txBox="1"/>
          <p:nvPr/>
        </p:nvSpPr>
        <p:spPr>
          <a:xfrm>
            <a:off x="889000" y="2057400"/>
            <a:ext cx="72390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Backward compatible within v1.x — the semver promise, in practice.</a:t>
            </a:r>
            <a:endParaRPr sz="95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2" name="Google Shape;472;p30"/>
          <p:cNvSpPr/>
          <p:nvPr/>
        </p:nvSpPr>
        <p:spPr>
          <a:xfrm>
            <a:off x="660400" y="2514600"/>
            <a:ext cx="2489100" cy="1498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0"/>
          <p:cNvSpPr txBox="1"/>
          <p:nvPr/>
        </p:nvSpPr>
        <p:spPr>
          <a:xfrm>
            <a:off x="863600" y="26416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13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4" name="Google Shape;474;p30"/>
          <p:cNvSpPr txBox="1"/>
          <p:nvPr/>
        </p:nvSpPr>
        <p:spPr>
          <a:xfrm>
            <a:off x="863600" y="2895600"/>
            <a:ext cx="2082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SDK parity</a:t>
            </a:r>
            <a:endParaRPr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5" name="Google Shape;475;p30"/>
          <p:cNvSpPr txBox="1"/>
          <p:nvPr/>
        </p:nvSpPr>
        <p:spPr>
          <a:xfrm>
            <a:off x="863600" y="3378200"/>
            <a:ext cx="20829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All six SDKs support v1.0. Four have cut stable releases; .NET and Rust are pre-stable.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6" name="Google Shape;476;p30"/>
          <p:cNvSpPr/>
          <p:nvPr/>
        </p:nvSpPr>
        <p:spPr>
          <a:xfrm>
            <a:off x="3327400" y="2514600"/>
            <a:ext cx="2489100" cy="1498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30"/>
          <p:cNvSpPr txBox="1"/>
          <p:nvPr/>
        </p:nvSpPr>
        <p:spPr>
          <a:xfrm>
            <a:off x="3530600" y="26416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13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8" name="Google Shape;478;p30"/>
          <p:cNvSpPr txBox="1"/>
          <p:nvPr/>
        </p:nvSpPr>
        <p:spPr>
          <a:xfrm>
            <a:off x="3530600" y="2895600"/>
            <a:ext cx="2082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Validation tooling</a:t>
            </a:r>
            <a:endParaRPr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79" name="Google Shape;479;p30"/>
          <p:cNvSpPr txBox="1"/>
          <p:nvPr/>
        </p:nvSpPr>
        <p:spPr>
          <a:xfrm>
            <a:off x="3530600" y="3378200"/>
            <a:ext cx="20829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Inspector, the TCK, the ITK — and a new official A2A CLI.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0" name="Google Shape;480;p30"/>
          <p:cNvSpPr/>
          <p:nvPr/>
        </p:nvSpPr>
        <p:spPr>
          <a:xfrm>
            <a:off x="5994400" y="2514600"/>
            <a:ext cx="2489100" cy="14985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0"/>
          <p:cNvSpPr txBox="1"/>
          <p:nvPr/>
        </p:nvSpPr>
        <p:spPr>
          <a:xfrm>
            <a:off x="6197600" y="26416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130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2" name="Google Shape;482;p30"/>
          <p:cNvSpPr txBox="1"/>
          <p:nvPr/>
        </p:nvSpPr>
        <p:spPr>
          <a:xfrm>
            <a:off x="6197600" y="2895600"/>
            <a:ext cx="2082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Community-led development</a:t>
            </a:r>
            <a:endParaRPr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3" name="Google Shape;483;p30"/>
          <p:cNvSpPr txBox="1"/>
          <p:nvPr/>
        </p:nvSpPr>
        <p:spPr>
          <a:xfrm>
            <a:off x="6197600" y="3378200"/>
            <a:ext cx="20829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Standard processes for contributing to the spec, SDKs and tooling.</a:t>
            </a:r>
            <a:endParaRPr sz="1000">
              <a:solidFill>
                <a:srgbClr val="3341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84" name="Google Shape;484;p30"/>
          <p:cNvSpPr/>
          <p:nvPr/>
        </p:nvSpPr>
        <p:spPr>
          <a:xfrm>
            <a:off x="660400" y="4140200"/>
            <a:ext cx="7823100" cy="4572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0"/>
          <p:cNvSpPr txBox="1"/>
          <p:nvPr/>
        </p:nvSpPr>
        <p:spPr>
          <a:xfrm>
            <a:off x="660400" y="4140200"/>
            <a:ext cx="7823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rgbClr val="1D4ED8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Full roadmap:  a2a-protocol.org/latest/roadmap</a:t>
            </a:r>
            <a:endParaRPr sz="1200" b="1">
              <a:solidFill>
                <a:srgbClr val="1D4ED8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86" name="Google Shape;486;p30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18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1"/>
          <p:cNvSpPr/>
          <p:nvPr/>
        </p:nvSpPr>
        <p:spPr>
          <a:xfrm>
            <a:off x="660400" y="406400"/>
            <a:ext cx="431700" cy="4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1"/>
          <p:cNvSpPr txBox="1"/>
          <p:nvPr/>
        </p:nvSpPr>
        <p:spPr>
          <a:xfrm>
            <a:off x="660400" y="533400"/>
            <a:ext cx="5841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TWO THINGS TO DO</a:t>
            </a:r>
            <a:endParaRPr sz="950" b="1">
              <a:solidFill>
                <a:srgbClr val="2563E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3" name="Google Shape;493;p31"/>
          <p:cNvSpPr txBox="1"/>
          <p:nvPr/>
        </p:nvSpPr>
        <p:spPr>
          <a:xfrm>
            <a:off x="660400" y="736600"/>
            <a:ext cx="7823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Try it. Then help shape it.</a:t>
            </a:r>
            <a:endParaRPr sz="260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4" name="Google Shape;494;p31"/>
          <p:cNvSpPr txBox="1"/>
          <p:nvPr/>
        </p:nvSpPr>
        <p:spPr>
          <a:xfrm>
            <a:off x="660400" y="4724400"/>
            <a:ext cx="5334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A2A Protocol v1.0  ·  AGNTCon + MCPCon Europe 2026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5" name="Google Shape;495;p31"/>
          <p:cNvSpPr/>
          <p:nvPr/>
        </p:nvSpPr>
        <p:spPr>
          <a:xfrm>
            <a:off x="660400" y="1498600"/>
            <a:ext cx="3810000" cy="2540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1"/>
          <p:cNvSpPr txBox="1"/>
          <p:nvPr/>
        </p:nvSpPr>
        <p:spPr>
          <a:xfrm>
            <a:off x="914400" y="1676400"/>
            <a:ext cx="3302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DBEAFE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1300" b="1">
              <a:solidFill>
                <a:srgbClr val="DBEAF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7" name="Google Shape;497;p31"/>
          <p:cNvSpPr txBox="1"/>
          <p:nvPr/>
        </p:nvSpPr>
        <p:spPr>
          <a:xfrm>
            <a:off x="914400" y="1955800"/>
            <a:ext cx="3302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Try v1.0 today</a:t>
            </a:r>
            <a:endParaRPr sz="19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8" name="Google Shape;498;p31"/>
          <p:cNvSpPr txBox="1"/>
          <p:nvPr/>
        </p:nvSpPr>
        <p:spPr>
          <a:xfrm>
            <a:off x="914400" y="2362200"/>
            <a:ext cx="3302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DBEAFE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a2a-protocol.org</a:t>
            </a:r>
            <a:endParaRPr sz="1500" b="1">
              <a:solidFill>
                <a:srgbClr val="DBEAFE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499" name="Google Shape;499;p31"/>
          <p:cNvSpPr/>
          <p:nvPr/>
        </p:nvSpPr>
        <p:spPr>
          <a:xfrm>
            <a:off x="3149600" y="2743200"/>
            <a:ext cx="1066800" cy="10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0" name="Google Shape;5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0" y="2832100"/>
            <a:ext cx="889000" cy="8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1"/>
          <p:cNvSpPr/>
          <p:nvPr/>
        </p:nvSpPr>
        <p:spPr>
          <a:xfrm>
            <a:off x="4673600" y="1498600"/>
            <a:ext cx="3810000" cy="2540100"/>
          </a:xfrm>
          <a:prstGeom prst="rect">
            <a:avLst/>
          </a:prstGeom>
          <a:solidFill>
            <a:srgbClr val="0B12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1"/>
          <p:cNvSpPr txBox="1"/>
          <p:nvPr/>
        </p:nvSpPr>
        <p:spPr>
          <a:xfrm>
            <a:off x="4927600" y="1676400"/>
            <a:ext cx="33021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1300" b="1">
              <a:solidFill>
                <a:srgbClr val="38BDF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3" name="Google Shape;503;p31"/>
          <p:cNvSpPr txBox="1"/>
          <p:nvPr/>
        </p:nvSpPr>
        <p:spPr>
          <a:xfrm>
            <a:off x="4927600" y="1955800"/>
            <a:ext cx="3302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Join the working group</a:t>
            </a:r>
            <a:endParaRPr sz="19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4" name="Google Shape;504;p31"/>
          <p:cNvSpPr txBox="1"/>
          <p:nvPr/>
        </p:nvSpPr>
        <p:spPr>
          <a:xfrm>
            <a:off x="4927600" y="2362200"/>
            <a:ext cx="3302100" cy="2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7DD3F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github.com/a2aproject</a:t>
            </a:r>
            <a:endParaRPr sz="1500" b="1">
              <a:solidFill>
                <a:srgbClr val="7DD3F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05" name="Google Shape;505;p31"/>
          <p:cNvSpPr txBox="1"/>
          <p:nvPr/>
        </p:nvSpPr>
        <p:spPr>
          <a:xfrm>
            <a:off x="4927600" y="2768600"/>
            <a:ext cx="2057400" cy="10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Concrete asks right now: bidirectional streaming for v1.1, .NET and Rust SDK parity, custom protocol bindings.</a:t>
            </a:r>
            <a:endParaRPr sz="110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6" name="Google Shape;506;p31"/>
          <p:cNvSpPr/>
          <p:nvPr/>
        </p:nvSpPr>
        <p:spPr>
          <a:xfrm>
            <a:off x="7162800" y="2743200"/>
            <a:ext cx="1066800" cy="106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7" name="Google Shape;50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1700" y="2832100"/>
            <a:ext cx="889000" cy="88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1"/>
          <p:cNvSpPr txBox="1"/>
          <p:nvPr/>
        </p:nvSpPr>
        <p:spPr>
          <a:xfrm>
            <a:off x="7721600" y="4724400"/>
            <a:ext cx="7620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19</a:t>
            </a:r>
            <a:endParaRPr sz="850">
              <a:solidFill>
                <a:srgbClr val="94A3B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09" name="Google Shape;509;p31"/>
          <p:cNvSpPr txBox="1"/>
          <p:nvPr/>
        </p:nvSpPr>
        <p:spPr>
          <a:xfrm>
            <a:off x="660400" y="4191000"/>
            <a:ext cx="7823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If you're building an agent — not just a long-running tool — expose it over A2A.</a:t>
            </a:r>
            <a:endParaRPr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0" name="Google Shape;510;p31"/>
          <p:cNvSpPr/>
          <p:nvPr/>
        </p:nvSpPr>
        <p:spPr>
          <a:xfrm>
            <a:off x="914400" y="2755900"/>
            <a:ext cx="1930500" cy="25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1"/>
          <p:cNvSpPr txBox="1"/>
          <p:nvPr/>
        </p:nvSpPr>
        <p:spPr>
          <a:xfrm>
            <a:off x="914400" y="2755900"/>
            <a:ext cx="19305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50" b="1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NEW  ·  official A2A CLI</a:t>
            </a:r>
            <a:endParaRPr sz="950" b="1">
              <a:solidFill>
                <a:srgbClr val="1D4ED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2" name="Google Shape;512;p31"/>
          <p:cNvSpPr txBox="1"/>
          <p:nvPr/>
        </p:nvSpPr>
        <p:spPr>
          <a:xfrm>
            <a:off x="914400" y="3111500"/>
            <a:ext cx="20574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DBEAFE"/>
                </a:solidFill>
                <a:latin typeface="Inter"/>
                <a:ea typeface="Inter"/>
                <a:cs typeface="Inter"/>
                <a:sym typeface="Inter"/>
              </a:rPr>
              <a:t>Pick your SDK, or start with the CLI. On v0.3? Migration is progressive, not a rewrite.</a:t>
            </a:r>
            <a:endParaRPr sz="1100">
              <a:solidFill>
                <a:srgbClr val="DBEAFE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2"/>
          <p:cNvSpPr/>
          <p:nvPr/>
        </p:nvSpPr>
        <p:spPr>
          <a:xfrm>
            <a:off x="660400" y="1422400"/>
            <a:ext cx="812700" cy="507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2"/>
          <p:cNvSpPr txBox="1"/>
          <p:nvPr/>
        </p:nvSpPr>
        <p:spPr>
          <a:xfrm>
            <a:off x="660400" y="1625600"/>
            <a:ext cx="78231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Thank you</a:t>
            </a:r>
            <a:endParaRPr sz="48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9" name="Google Shape;519;p32"/>
          <p:cNvSpPr txBox="1"/>
          <p:nvPr/>
        </p:nvSpPr>
        <p:spPr>
          <a:xfrm>
            <a:off x="660400" y="2438400"/>
            <a:ext cx="7823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7DD3FC"/>
                </a:solidFill>
                <a:latin typeface="Inter"/>
                <a:ea typeface="Inter"/>
                <a:cs typeface="Inter"/>
                <a:sym typeface="Inter"/>
              </a:rPr>
              <a:t>Questions?</a:t>
            </a:r>
            <a:endParaRPr sz="2400">
              <a:solidFill>
                <a:srgbClr val="7DD3FC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0" name="Google Shape;520;p32"/>
          <p:cNvSpPr/>
          <p:nvPr/>
        </p:nvSpPr>
        <p:spPr>
          <a:xfrm>
            <a:off x="660400" y="3098800"/>
            <a:ext cx="2286000" cy="192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2"/>
          <p:cNvSpPr txBox="1"/>
          <p:nvPr/>
        </p:nvSpPr>
        <p:spPr>
          <a:xfrm>
            <a:off x="660400" y="3302000"/>
            <a:ext cx="5079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Sam Betts  ·  Cisco Systems </a:t>
            </a:r>
            <a:r>
              <a:rPr lang="en-GB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·  </a:t>
            </a:r>
            <a:r>
              <a:rPr lang="en-GB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github.com/tehsmash</a:t>
            </a:r>
            <a:endParaRPr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2" name="Google Shape;522;p32"/>
          <p:cNvSpPr txBox="1"/>
          <p:nvPr/>
        </p:nvSpPr>
        <p:spPr>
          <a:xfrm>
            <a:off x="660400" y="3556000"/>
            <a:ext cx="5079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Kuba Herczyński  ·  Google  ·  github.com/herczyn</a:t>
            </a:r>
            <a:endParaRPr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3" name="Google Shape;523;p32"/>
          <p:cNvSpPr txBox="1"/>
          <p:nvPr/>
        </p:nvSpPr>
        <p:spPr>
          <a:xfrm>
            <a:off x="660400" y="39624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7DD3F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a2a-protocol.org   ·   github.com/a2aproject</a:t>
            </a:r>
            <a:endParaRPr sz="1200">
              <a:solidFill>
                <a:srgbClr val="7DD3F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524" name="Google Shape;524;p32"/>
          <p:cNvSpPr txBox="1"/>
          <p:nvPr/>
        </p:nvSpPr>
        <p:spPr>
          <a:xfrm>
            <a:off x="660400" y="4419600"/>
            <a:ext cx="78231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A2A Protocol is a Linux Foundation project.  TSC: AWS · Cisco · Google · IBM Research · Microsoft · Salesforce · SAP · ServiceNow</a:t>
            </a:r>
            <a:endParaRPr sz="900">
              <a:solidFill>
                <a:srgbClr val="64748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5" name="Google Shape;525;p32"/>
          <p:cNvSpPr/>
          <p:nvPr/>
        </p:nvSpPr>
        <p:spPr>
          <a:xfrm>
            <a:off x="6959600" y="2133600"/>
            <a:ext cx="1320900" cy="132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6" name="Google Shape;5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8500" y="2222500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2"/>
          <p:cNvSpPr txBox="1"/>
          <p:nvPr/>
        </p:nvSpPr>
        <p:spPr>
          <a:xfrm>
            <a:off x="6959600" y="3479800"/>
            <a:ext cx="13209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50">
                <a:solidFill>
                  <a:srgbClr val="7DD3FC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a2a-protocol.org</a:t>
            </a:r>
            <a:endParaRPr sz="850">
              <a:solidFill>
                <a:srgbClr val="7DD3FC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8f49a32-fde3-48a5-9266-b5b0972a22dc}" enabled="1" method="Standard" siteId="{5ae1af62-9505-4097-a69a-c1553ef7840e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1641</Words>
  <Application>Microsoft Macintosh PowerPoint</Application>
  <PresentationFormat>On-screen Show (16:9)</PresentationFormat>
  <Paragraphs>287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JetBrains Mono</vt:lpstr>
      <vt:lpstr>Inter</vt:lpstr>
      <vt:lpstr>Aptos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Sam Betts (sambetts)</cp:lastModifiedBy>
  <cp:revision>1</cp:revision>
  <dcterms:modified xsi:type="dcterms:W3CDTF">2026-09-15T10:28:50Z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Simple Light:3</vt:lpwstr>
  </property>
  <property fmtid="{D5CDD505-2E9C-101B-9397-08002B2CF9AE}" pid="3" name="ClassificationContentMarkingFooterText">
    <vt:lpwstr>Cisco Confidential</vt:lpwstr>
  </property>
</Properties>
</file>