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257" r:id="rId6"/>
    <p:sldId id="258" r:id="rId7"/>
    <p:sldId id="259" r:id="rId8"/>
    <p:sldId id="260" r:id="rId9"/>
    <p:sldId id="261" r:id="rId10"/>
    <p:sldId id="262" r:id="rId11"/>
    <p:sldId id="263" r:id="rId12"/>
    <p:sldId id="275"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9-15T10:41:58.020"/>
    <p1510:client id="{56AF9B6B-4A72-F065-B9A0-A18605F8A223}" v="5" dt="2026-09-15T10:40:57.781"/>
    <p1510:client id="{BA1FFC7C-27C5-9062-A35D-DD6CB67D3E70}" v="5" dt="2026-09-15T10:43:20.633"/>
    <p1510:client id="{F1C7346A-C0F3-1E42-5FF2-CF9702F58481}" v="216" dt="2026-09-16T20:13:31.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80" d="100"/>
          <a:sy n="80" d="100"/>
        </p:scale>
        <p:origin x="82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92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Introduce yourselves and the thing. Product Security at Thomson Reuters. We built two agents that remediate security findings and raise pull requests against production repositories. Set the story: why assistants are useful but insufficient, what makes the two agents </a:t>
            </a:r>
            <a:r>
              <a:rPr lang="en-US" dirty="0" err="1"/>
              <a:t>specialised</a:t>
            </a:r>
            <a:r>
              <a:rPr lang="en-US" dirty="0"/>
              <a:t>, the system around them, and what it takes for a developer to choose to merge.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seconds. Introduce Amine and Gianfranco; do not read biographies. Amine is a Senior Product Security Engineer. Gianfranco is a Senior ML Engineer in Cybersecurity, focused on AI security and automated vulnerability discovery and remediation. The point is complementary expertise applied to the same production system.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seconds. Six clicks. Conceptual model, not measured data; do not read the curves as CVE counts or as proof of any </a:t>
            </a:r>
            <a:r>
              <a:rPr lang="en-US" dirty="0" err="1"/>
              <a:t>organisation's</a:t>
            </a:r>
            <a:r>
              <a:rPr lang="en-US" dirty="0"/>
              <a:t> backlog. Click 0, 2020 to 2022: the gap already exists. Automated discovery and disclosure grow faster than repository-specific remediation. Click 1: shade the open backlog that was already there. Click 2, 2023 to 2024: AI-assisted development adoption accelerates, more software change to assess; patches are faster to author, but generating a patch is not validating, reviewing, tracking and merging it, so green improves only slightly. Click 3, 2024 to 2025: AI-enabled discovery adds capacity; orange steepens again. AI did not cause the earlier rise. Click 4 shows the evidence on the right: GitHub Innovation Graph, NIST CVE growth, </a:t>
            </a:r>
            <a:r>
              <a:rPr lang="en-US" dirty="0" err="1"/>
              <a:t>HackerOne</a:t>
            </a:r>
            <a:r>
              <a:rPr lang="en-US" dirty="0"/>
              <a:t> 2026 platform data; say the NIST figure supports inflow but is not attributable to AI. Click 5: the evidence goes away, the gap is bracketed and the shading deepens. Reducing this gap is our focus today. Slide 4 answers: for contained fixes, sometimes yes.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The more of the application a correct fix has to understand, the less an unaided assistant can prove it worked. Small, local findings close on the spot. The large ones stay open — and those are exactly the ones we need a system for. That system is the next slide.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seconds. Specialization gets you one reliable fix. At enterprise scale, that's necessary but not sufficient — you need a system on top of it that can invoke that agent across many repositories and teams. That's what the rest of this talk is about.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seconds. Two words first. SAST is first-party code — the code your team wrote, where a flagged path runs from untrusted input to a dangerous operation. SCA is third-party dependencies — a library version with a known vulnerability. Each agent carries its own tools, which is what </a:t>
            </a:r>
            <a:r>
              <a:rPr lang="en-US" dirty="0" err="1"/>
              <a:t>specialisation</a:t>
            </a:r>
            <a:r>
              <a:rPr lang="en-US" dirty="0"/>
              <a:t> means here. One system runs them across every repository: repositories in, pull requests out, and the system follows each one until a developer merges 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seconds. One click. Three routes, three tainted paths. Several nodes accept a valid fix — at the source, mid-flow, or at each sink. The optimal one is none of those: it is the shared template helper where two of the paths meet, because one change there closes both and touches one file. Our MCP does that comparison before the model reasons. On an application with 36 XSS findings across 6 route files, it took us from 46 LLM turns to 16, and 65% fewer tokens.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beats, three clicks. Four beats. One: an SCA finding is a version, and an upgrade re-resolves the whole tree — build, tests and deployment all have to survive it. Two: our MCP resolves the minimum viable set of bumps that closes the most findings. Three: </a:t>
            </a:r>
            <a:r>
              <a:rPr lang="en-US" dirty="0" err="1"/>
              <a:t>OpenRewrite</a:t>
            </a:r>
            <a:r>
              <a:rPr lang="en-US" dirty="0"/>
              <a:t> performs the change deterministically, with skills carrying the known pitfalls, so the agent only reasons about small build problems. Four: the cost. We ran Spring Boot 2.6.7 to 3.0.0 across several repositories. Average input per fix is about 40,000 tokens when the model has to ingest dependency files itself, against 560 tokens when </a:t>
            </a:r>
            <a:r>
              <a:rPr lang="en-US" dirty="0" err="1"/>
              <a:t>OpenRewrite</a:t>
            </a:r>
            <a:r>
              <a:rPr lang="en-US" dirty="0"/>
              <a:t> does the work.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65 seconds. Two clicks, three layers: cloud, agent, platform. Pick up from Amine: he showed you two specialised agents, this is the system underneath both of them. On open stay general, no absolutes: this runs in your own cloud account, same identity, same billing, and your code never leaves it. Inside it a managed runtime, one isolated micro-VM per job, destroyed when the job ends. We did not build that isolation ourselves, the platform gives it to us. Then our container. Click 1 is the agent layer, inside the container, and this is where we answer the complexity problem Amine described: the security scanner over MCP, so the agent checks its own work with the same tool that found the problem, and the skills that carry build, test and upgrade knowledge for the repository. Click 2 is the platform layer, around the agents, and this is where we answer scale: a queue for incoming work; a state store, so we always know where every job is, which is the answer to Amine's question about where each remediation stands; the model on Bedrock, inference inside your own account; the GitHub App, the agent's identity on the pull request; and observability, every run traced to the pull request URL. Land the closing line: each agent knows its own domain, neither one decides whether it worked. Do not read the COMPLEXITY and SCALE tags out loud, they are a second read. Bridge out: both run the same path through these components, here it is.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60 seconds. No clicks. Bridge in from the previous slide: both agents run the same path through those components, here it is end to end. Two halves. Before the PR, on the left, we create something worth reviewing: trigger with a repository, then the isolated agent runtime, the model and agent loop with the Snyk scanner over MCP and the specialised skills, OpenRewrite living inside the SCA upgrade skills. On the PR, on the right, we keep it merge-ready: pull-request operations through the GitHub App, which opens and updates the pull request and reacts to comments, CI and base-branch events. Between the two halves sits the living PR. This is not a one-way pipeline, pull-request operations can call the runtime again, which is why that arrow points both ways, and it is what makes revise and self-heal possible on the slides after this. Then the human reviews, and then requests changes, merges or closes. Land the closing line: the system creates a pull request worth a review, keeps it healthy, and the human decides whether to merge it. Bridge out: now open the runtime, starting with planning.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60 seconds. No clicks. Four steps, left to right. Bridge in from the previous slide: now we open the runtime, starting with planning. One, discover: language, build system, and the projects inside the repository, because one repository can hold several. Two, read the conventions: the repository's own build and test setup. We read them and we treat them as untrusted input, which matters to this room because repository files are an injection surface. Three, baseline: run build and tests before anything changes. Production repositories are often already failing, so this is the ground truth that lets us tell our failures from the ones that were already there. Four, scan and then plan: SAST batches findings by file and bug class; SCA builds an upgrade plan at the blast radius the repository owner chose, which is the callback to Amine's SCA slide. Land the closing line: analyse the repository, set the rules, structure the run, and nothing has changed in the code yet. Bridge out: now the agent is allowed to touch the code.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65 seconds. Action. Three steps: the model changes the code, two checks measure it, the gate decides. CHANGE: only what planning defined, in an isolated copy of the repository, so nothing touches the real branch. TWO CHECKS. No regression: build and tests fail only where the baseline already did, which is how a repository that is already red can still be worked on. Fix proved: findings counted per file and per bug class, before and after. FINDINGS 3 to 0 is the fix landing. NEW ISSUES 0 to 1 is a new finding appearing, and that blocks the gate. GATE: both checks pass, or there is no pull request. Say here, not on the slide: if a check cannot complete, that is recorded as a failure, never narrated as a pass. On failure the system retries within a fixed budget, then reverts the change and publishes nothing. The model is never the authority on whether its own work succeeded. Say aloud: the two checks by name, and that a red repository is still workable. Do not say the word worktree.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60 seconds. Verification is not enough. A correct fix still has to be mergeable, and everything that makes it mergeable is something we built around the model. Show the pull request rather than describing it. Three things to point at. One, the title and the labels: conventional-commit format because that is what the repository requires, and AI Generated plus the agent name on every pull request, so an org can find every change an agent authored afterwards without trusting anyone's memory. Two, the impact table: three fixed, zero remaining. Same counts the gate used on the previous slide, now written where a human reads them. Three, the work item: the pull request is linked to the ticket that tracks the remediation, so the work is visible outside GitHub. Review guidance tells the reviewer where to look, and it is on the card without a callout because it explains itself. The standard we build to: a senior engineer should be able to assess risk in under 30 seconds. Close on the evidence: before we handled this, correct fixes were closed on format alone. That is first-hand and it is why this slide exists. Do not say: transition keywords, or that the system creates the work item. It references one that is handed to it.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30 to 45 seconds. Divider between the two halves. One question: why does a pull request need a second half at all? The answer is the claim at the top. A pull request nobody maintains goes stale and is closed, and the finding goes straight back to the backlog we opened the talk with. Then read the four columns fast, one clause each, because the next three slides are the detail. REVISE, a reviewer asks. SELF-HEAL, the repository moves. LEARN, we collect comments and outcomes and we change how we build the agents, nothing changes itself. HUMAN CONTROL, the agent keeps it ready, the owner decides. Do not expand any column here. Every one of them gets its own slide next, except human control, which was already said on the high-level view slide. If I am running hot, cut human control entirely and say it with a glance.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55 seconds. Revise. First of the three ways the pull request stays alive. This is a real comment on a real pull request. A reviewer asks for a change in ordinary English, starting with one command word, and a verified commit appears underneath. Two details worth saying out loud. The commit carries a Verified badge and a SHA, which is the GitHub App identity from the architecture slide showing up as a signed, attributable commit. And read the reviewer's own words: he wants this pull request to be mergeable today. That is our whole argument, said by someone who was not thinking about this talk. Then the four steps on the right, quickly. The one that matters is re-run the same verification: a comment does not get a shortcut past the gate. Same two checks, same gate as before. Close on the evidence. Developers used to close the pull request and open a new one, and almost nobody added the changes by hand. Tell Amine beforehand that his handle is on this slide.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50 seconds. Self-heal. Second of the three. Here nobody asks, the repository moves and the agent reacts. Three events. CI goes red: it reads the failing job log, repairs the cause, re-verifies and pushes. The base branch moves: it merges the new base into its own branch and re-verifies. Say merges, never rebases, the agent is forbidden to rebase in code. CI goes green: green is not our proof. A repository's checks might only scan secrets, so the agent builds the change itself, or it says in its reply that it did not. That is the slide 13 principle meeting someone else's CI. Then the right half, and say the connecting sentence out loud: keeping a branch current is exactly when an agent would reach for rebase or force-push, because that is the normal way to do it. It cannot. Refused at the tool layer, not asked of it in a prompt. Close: opening a pull request and walking away is what makes an agent untrustworthy. Open with Amine: whether merge-conflict handling exists on the GitHub App side. It is off the slide until someone confirms 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60 seconds. My last slide. Adapt and observe, and the point is that it is the same idea at two speeds. Inside one pull request: every comment, reply, CI event and base-branch move is new input, and each revision starts from the whole history rather than from zero. What it picks up changes what it does next, on the same pull request. Across every pull request: every run is traced. Langfuse for the agent loop, Datadog for the platform, the GitHub App for what humans actually did. Merges, closures, comments and recurring review patterns feed the next version. One collection layer, two readings. Per run it shows what the agent did and skipped. Aggregated, it shows where every repository stands. That is the visibility Amine promised earlier, and it is the observability box on the architecture slide, explained. Close on the handoff: everything you have just seen is measured, so we can show you what developers actually merged. Then stop and let Amine take the numbers. Do not say the system improves itself. Do not say we do it by hand either. The signals feed back, that is the claim. CHECK before the talk that we are cleared to name Datadog publicly. Langfuse is already public in the OSS repo.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50 seconds. Three takeaways. One: assistants are useful, but broader context makes quality harder to predict and prove. Contained vulnerabilities are good use cases; cross-file and framework-dependent remediation needs broader context and proof. Two: enterprise remediation is a system problem around the model, not merely a prompting problem. Specialised tools improve quality; skills, state, events and observability make the work operable across repositories. Three: a good pull request is the midpoint. Verify and fit before opening; revise, self-heal and learn while a human decides whether to merge. The model is one component. The outcome that matters is a verified, reviewable pull request that stays healthy through collaboration.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20 seconds. Bridge in: before the repository, the people. Two of us are on stage; these nine built this with us and could not be here. Name them; do not read the roles. Yassine Ilmi, Ruchita Kshirsagar, Nihit Gupta, Piyush Chhiroliya, Raul Sandoval, Nicolai Nielsen, Efstathios Chouliaris, Adam Drews, Leonardo Axel Ortiz.</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40 seconds, then questions. This is the slide to leave on screen. Both agents are being released for the community: one for SAST findings in first-party code and one for SCA findings in third-party dependencies. The repositories are not public yet; give the month, not a link. Ask for three concrete contributions: run them and report failures, add language or build-tool playbooks, and challenge the verification approach, the refusal list and safe defaults.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svg"/><Relationship Id="rId18" Type="http://schemas.openxmlformats.org/officeDocument/2006/relationships/image" Target="../media/image19.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svg"/><Relationship Id="rId17" Type="http://schemas.openxmlformats.org/officeDocument/2006/relationships/image" Target="../media/image18.svg"/><Relationship Id="rId2" Type="http://schemas.openxmlformats.org/officeDocument/2006/relationships/notesSlide" Target="../notesSlides/notesSlide3.xml"/><Relationship Id="rId16" Type="http://schemas.openxmlformats.org/officeDocument/2006/relationships/image" Target="../media/image17.svg"/><Relationship Id="rId1" Type="http://schemas.openxmlformats.org/officeDocument/2006/relationships/slideLayout" Target="../slideLayouts/slideLayout1.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svg"/><Relationship Id="rId14" Type="http://schemas.openxmlformats.org/officeDocument/2006/relationships/image" Target="../media/image1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121"/>
        </a:solidFill>
        <a:effectLst/>
      </p:bgPr>
    </p:bg>
    <p:spTree>
      <p:nvGrpSpPr>
        <p:cNvPr id="1" name=""/>
        <p:cNvGrpSpPr/>
        <p:nvPr/>
      </p:nvGrpSpPr>
      <p:grpSpPr>
        <a:xfrm>
          <a:off x="0" y="0"/>
          <a:ext cx="0" cy="0"/>
          <a:chOff x="0" y="0"/>
          <a:chExt cx="0" cy="0"/>
        </a:xfrm>
      </p:grpSpPr>
      <p:sp>
        <p:nvSpPr>
          <p:cNvPr id="2" name="Text 0"/>
          <p:cNvSpPr/>
          <p:nvPr/>
        </p:nvSpPr>
        <p:spPr>
          <a:xfrm>
            <a:off x="1066800" y="990600"/>
            <a:ext cx="6724427" cy="335161"/>
          </a:xfrm>
          <a:prstGeom prst="rect">
            <a:avLst/>
          </a:prstGeom>
          <a:noFill/>
          <a:ln/>
        </p:spPr>
        <p:txBody>
          <a:bodyPr wrap="square" lIns="25400" tIns="25400" rIns="25400" bIns="25400" rtlCol="0" anchor="t">
            <a:normAutofit/>
          </a:bodyPr>
          <a:lstStyle/>
          <a:p>
            <a:pPr marL="0" indent="0" algn="l">
              <a:lnSpc>
                <a:spcPct val="91765"/>
              </a:lnSpc>
              <a:buNone/>
            </a:pPr>
            <a:r>
              <a:rPr lang="en-US" sz="1950" b="1" kern="0" spc="30">
                <a:solidFill>
                  <a:srgbClr val="F8EADD"/>
                </a:solidFill>
                <a:latin typeface="Hanken Grotesk" pitchFamily="34" charset="0"/>
                <a:ea typeface="Hanken Grotesk" pitchFamily="34" charset="-122"/>
                <a:cs typeface="Hanken Grotesk" pitchFamily="34" charset="-120"/>
              </a:rPr>
              <a:t>AGENTCON + MCPCON EUROPE 2026 · AMSTERDAM</a:t>
            </a:r>
            <a:endParaRPr lang="en-US" sz="1950"/>
          </a:p>
        </p:txBody>
      </p:sp>
      <p:sp>
        <p:nvSpPr>
          <p:cNvPr id="3" name="Text 1"/>
          <p:cNvSpPr/>
          <p:nvPr/>
        </p:nvSpPr>
        <p:spPr>
          <a:xfrm>
            <a:off x="1066800" y="1619250"/>
            <a:ext cx="15765875" cy="2403872"/>
          </a:xfrm>
          <a:prstGeom prst="rect">
            <a:avLst/>
          </a:prstGeom>
          <a:noFill/>
          <a:ln/>
        </p:spPr>
        <p:txBody>
          <a:bodyPr wrap="square" lIns="25400" tIns="25400" rIns="25400" bIns="25400" rtlCol="0" anchor="t">
            <a:normAutofit/>
          </a:bodyPr>
          <a:lstStyle/>
          <a:p>
            <a:pPr marL="0" indent="0" algn="l">
              <a:lnSpc>
                <a:spcPct val="88085"/>
              </a:lnSpc>
              <a:buNone/>
            </a:pPr>
            <a:r>
              <a:rPr lang="en-US" sz="8100" kern="0" spc="-22">
                <a:solidFill>
                  <a:srgbClr val="D64000"/>
                </a:solidFill>
                <a:latin typeface="Hanken Grotesk" pitchFamily="34" charset="0"/>
                <a:ea typeface="Hanken Grotesk" pitchFamily="34" charset="-122"/>
                <a:cs typeface="Hanken Grotesk" pitchFamily="34" charset="-120"/>
              </a:rPr>
              <a:t>We built AI agents to fix security findings in production</a:t>
            </a:r>
            <a:endParaRPr lang="en-US" sz="8100"/>
          </a:p>
        </p:txBody>
      </p:sp>
      <p:sp>
        <p:nvSpPr>
          <p:cNvPr id="4" name="Text 2"/>
          <p:cNvSpPr/>
          <p:nvPr/>
        </p:nvSpPr>
        <p:spPr>
          <a:xfrm>
            <a:off x="1066800" y="4114800"/>
            <a:ext cx="16764000" cy="533400"/>
          </a:xfrm>
          <a:prstGeom prst="rect">
            <a:avLst/>
          </a:prstGeom>
          <a:noFill/>
          <a:ln/>
        </p:spPr>
        <p:txBody>
          <a:bodyPr wrap="square" lIns="25400" tIns="25400" rIns="25400" bIns="25400" rtlCol="0" anchor="t">
            <a:normAutofit/>
          </a:bodyPr>
          <a:lstStyle/>
          <a:p>
            <a:pPr marL="0" indent="0" algn="l">
              <a:lnSpc>
                <a:spcPct val="100000"/>
              </a:lnSpc>
              <a:buNone/>
            </a:pPr>
            <a:r>
              <a:rPr lang="en-US" sz="3000">
                <a:solidFill>
                  <a:srgbClr val="C6D2C4"/>
                </a:solidFill>
                <a:latin typeface="Hanken Grotesk" pitchFamily="34" charset="0"/>
                <a:ea typeface="Hanken Grotesk" pitchFamily="34" charset="-122"/>
                <a:cs typeface="Hanken Grotesk" pitchFamily="34" charset="-120"/>
              </a:rPr>
              <a:t>Here's what developers actually merged.</a:t>
            </a:r>
            <a:endParaRPr lang="en-US" sz="3000"/>
          </a:p>
        </p:txBody>
      </p:sp>
      <p:sp>
        <p:nvSpPr>
          <p:cNvPr id="5" name="Shape 3"/>
          <p:cNvSpPr/>
          <p:nvPr/>
        </p:nvSpPr>
        <p:spPr>
          <a:xfrm>
            <a:off x="1066800" y="8267700"/>
            <a:ext cx="1447800" cy="38100"/>
          </a:xfrm>
          <a:prstGeom prst="rect">
            <a:avLst/>
          </a:prstGeom>
          <a:solidFill>
            <a:srgbClr val="D64000"/>
          </a:solidFill>
          <a:ln/>
        </p:spPr>
        <p:txBody>
          <a:bodyPr/>
          <a:lstStyle/>
          <a:p>
            <a:endParaRPr lang="en-CH"/>
          </a:p>
        </p:txBody>
      </p:sp>
      <p:sp>
        <p:nvSpPr>
          <p:cNvPr id="6" name="Text 4"/>
          <p:cNvSpPr/>
          <p:nvPr/>
        </p:nvSpPr>
        <p:spPr>
          <a:xfrm>
            <a:off x="1066800" y="8553450"/>
            <a:ext cx="5088300" cy="409575"/>
          </a:xfrm>
          <a:prstGeom prst="rect">
            <a:avLst/>
          </a:prstGeom>
          <a:noFill/>
          <a:ln/>
        </p:spPr>
        <p:txBody>
          <a:bodyPr wrap="square" lIns="25400" tIns="25400" rIns="25400" bIns="25400" rtlCol="0" anchor="t">
            <a:normAutofit/>
          </a:bodyPr>
          <a:lstStyle/>
          <a:p>
            <a:pPr marL="0" indent="0" algn="l">
              <a:lnSpc>
                <a:spcPct val="100000"/>
              </a:lnSpc>
              <a:buNone/>
            </a:pPr>
            <a:r>
              <a:rPr lang="en-US" sz="2250">
                <a:solidFill>
                  <a:srgbClr val="FFFFFF"/>
                </a:solidFill>
                <a:latin typeface="Hanken Grotesk" pitchFamily="34" charset="0"/>
                <a:ea typeface="Hanken Grotesk" pitchFamily="34" charset="-122"/>
                <a:cs typeface="Hanken Grotesk" pitchFamily="34" charset="-120"/>
              </a:rPr>
              <a:t>Amine Boudraa · Gianfranco Romani</a:t>
            </a:r>
            <a:endParaRPr lang="en-US" sz="2250"/>
          </a:p>
        </p:txBody>
      </p:sp>
      <p:sp>
        <p:nvSpPr>
          <p:cNvPr id="7" name="Text 5"/>
          <p:cNvSpPr/>
          <p:nvPr/>
        </p:nvSpPr>
        <p:spPr>
          <a:xfrm>
            <a:off x="1066800" y="9153525"/>
            <a:ext cx="4382214" cy="360015"/>
          </a:xfrm>
          <a:prstGeom prst="rect">
            <a:avLst/>
          </a:prstGeom>
          <a:noFill/>
          <a:ln/>
        </p:spPr>
        <p:txBody>
          <a:bodyPr wrap="square" lIns="25400" tIns="25400" rIns="25400" bIns="25400" rtlCol="0" anchor="t">
            <a:normAutofit/>
          </a:bodyPr>
          <a:lstStyle/>
          <a:p>
            <a:pPr marL="0" indent="0" algn="l">
              <a:lnSpc>
                <a:spcPct val="99412"/>
              </a:lnSpc>
              <a:buNone/>
            </a:pPr>
            <a:r>
              <a:rPr lang="en-US" sz="1950">
                <a:solidFill>
                  <a:srgbClr val="A8B7A6"/>
                </a:solidFill>
                <a:latin typeface="Hanken Grotesk" pitchFamily="34" charset="0"/>
                <a:ea typeface="Hanken Grotesk" pitchFamily="34" charset="-122"/>
                <a:cs typeface="Hanken Grotesk" pitchFamily="34" charset="-120"/>
              </a:rPr>
              <a:t>Product Security · Thomson Reuters</a:t>
            </a:r>
            <a:endParaRPr lang="en-US" sz="1950"/>
          </a:p>
        </p:txBody>
      </p:sp>
      <p:sp>
        <p:nvSpPr>
          <p:cNvPr id="8" name="Shape 6"/>
          <p:cNvSpPr/>
          <p:nvPr/>
        </p:nvSpPr>
        <p:spPr>
          <a:xfrm>
            <a:off x="15049500" y="8496300"/>
            <a:ext cx="2171700" cy="952500"/>
          </a:xfrm>
          <a:prstGeom prst="roundRect">
            <a:avLst>
              <a:gd name="adj" fmla="val 20000"/>
            </a:avLst>
          </a:prstGeom>
          <a:solidFill>
            <a:srgbClr val="F8EADD"/>
          </a:solidFill>
          <a:ln/>
        </p:spPr>
        <p:txBody>
          <a:bodyPr/>
          <a:lstStyle/>
          <a:p>
            <a:endParaRPr lang="en-CH"/>
          </a:p>
        </p:txBody>
      </p:sp>
      <p:pic>
        <p:nvPicPr>
          <p:cNvPr id="9" name="Image 0" descr="preencoded.png"/>
          <p:cNvPicPr>
            <a:picLocks noChangeAspect="1"/>
          </p:cNvPicPr>
          <p:nvPr/>
        </p:nvPicPr>
        <p:blipFill>
          <a:blip r:embed="rId3"/>
          <a:stretch>
            <a:fillRect/>
          </a:stretch>
        </p:blipFill>
        <p:spPr>
          <a:xfrm>
            <a:off x="15335250" y="8705850"/>
            <a:ext cx="1600200" cy="533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609600"/>
            <a:ext cx="1530861"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PRESENTERS</a:t>
            </a:r>
            <a:endParaRPr lang="en-US" sz="1800"/>
          </a:p>
        </p:txBody>
      </p:sp>
      <p:sp>
        <p:nvSpPr>
          <p:cNvPr id="3" name="Text 1"/>
          <p:cNvSpPr/>
          <p:nvPr/>
        </p:nvSpPr>
        <p:spPr>
          <a:xfrm>
            <a:off x="1066800" y="1009650"/>
            <a:ext cx="16154400" cy="695325"/>
          </a:xfrm>
          <a:prstGeom prst="rect">
            <a:avLst/>
          </a:prstGeom>
          <a:noFill/>
          <a:ln/>
        </p:spPr>
        <p:txBody>
          <a:bodyPr wrap="square" lIns="25400" tIns="25400" rIns="25400" bIns="25400" rtlCol="0" anchor="t">
            <a:normAutofit/>
          </a:bodyPr>
          <a:lstStyle/>
          <a:p>
            <a:pPr marL="0" indent="0" algn="l">
              <a:lnSpc>
                <a:spcPct val="88462"/>
              </a:lnSpc>
              <a:buNone/>
            </a:pPr>
            <a:r>
              <a:rPr lang="en-US" sz="4500" kern="0" spc="-9">
                <a:solidFill>
                  <a:srgbClr val="212322"/>
                </a:solidFill>
                <a:latin typeface="Hanken Grotesk" pitchFamily="34" charset="0"/>
                <a:ea typeface="Hanken Grotesk" pitchFamily="34" charset="-122"/>
                <a:cs typeface="Hanken Grotesk" pitchFamily="34" charset="-120"/>
              </a:rPr>
              <a:t>Today's presenters</a:t>
            </a:r>
            <a:endParaRPr lang="en-US" sz="4500"/>
          </a:p>
        </p:txBody>
      </p:sp>
      <p:sp>
        <p:nvSpPr>
          <p:cNvPr id="4" name="Shape 2"/>
          <p:cNvSpPr/>
          <p:nvPr/>
        </p:nvSpPr>
        <p:spPr>
          <a:xfrm>
            <a:off x="1066800" y="1857375"/>
            <a:ext cx="1447800" cy="38100"/>
          </a:xfrm>
          <a:prstGeom prst="rect">
            <a:avLst/>
          </a:prstGeom>
          <a:solidFill>
            <a:srgbClr val="D64000"/>
          </a:solidFill>
          <a:ln/>
        </p:spPr>
        <p:txBody>
          <a:bodyPr/>
          <a:lstStyle/>
          <a:p>
            <a:endParaRPr lang="en-CH"/>
          </a:p>
        </p:txBody>
      </p:sp>
      <p:pic>
        <p:nvPicPr>
          <p:cNvPr id="5" name="Image 0" descr="preencoded.png"/>
          <p:cNvPicPr>
            <a:picLocks noChangeAspect="1"/>
          </p:cNvPicPr>
          <p:nvPr/>
        </p:nvPicPr>
        <p:blipFill>
          <a:blip r:embed="rId3"/>
          <a:srcRect/>
          <a:stretch/>
        </p:blipFill>
        <p:spPr>
          <a:xfrm>
            <a:off x="1066800" y="3810000"/>
            <a:ext cx="2857500" cy="2857500"/>
          </a:xfrm>
          <a:prstGeom prst="rect">
            <a:avLst/>
          </a:prstGeom>
        </p:spPr>
      </p:pic>
      <p:sp>
        <p:nvSpPr>
          <p:cNvPr id="6" name="Text 3"/>
          <p:cNvSpPr/>
          <p:nvPr/>
        </p:nvSpPr>
        <p:spPr>
          <a:xfrm>
            <a:off x="4305300" y="4789140"/>
            <a:ext cx="4319677" cy="457200"/>
          </a:xfrm>
          <a:prstGeom prst="rect">
            <a:avLst/>
          </a:prstGeom>
          <a:noFill/>
          <a:ln/>
        </p:spPr>
        <p:txBody>
          <a:bodyPr wrap="square" lIns="25400" tIns="25400" rIns="25400" bIns="25400" rtlCol="0" anchor="t">
            <a:normAutofit/>
          </a:bodyPr>
          <a:lstStyle/>
          <a:p>
            <a:pPr marL="0" indent="0" algn="l">
              <a:lnSpc>
                <a:spcPct val="84615"/>
              </a:lnSpc>
              <a:buNone/>
            </a:pPr>
            <a:r>
              <a:rPr lang="en-US" sz="3000">
                <a:solidFill>
                  <a:srgbClr val="212322"/>
                </a:solidFill>
                <a:latin typeface="Hanken Grotesk" pitchFamily="34" charset="0"/>
                <a:ea typeface="Hanken Grotesk" pitchFamily="34" charset="-122"/>
                <a:cs typeface="Hanken Grotesk" pitchFamily="34" charset="-120"/>
              </a:rPr>
              <a:t>Amine Boudraa</a:t>
            </a:r>
            <a:endParaRPr lang="en-US" sz="3000"/>
          </a:p>
        </p:txBody>
      </p:sp>
      <p:sp>
        <p:nvSpPr>
          <p:cNvPr id="7" name="Text 4"/>
          <p:cNvSpPr/>
          <p:nvPr/>
        </p:nvSpPr>
        <p:spPr>
          <a:xfrm>
            <a:off x="4305300" y="5341590"/>
            <a:ext cx="4319677" cy="384721"/>
          </a:xfrm>
          <a:prstGeom prst="rect">
            <a:avLst/>
          </a:prstGeom>
          <a:noFill/>
          <a:ln/>
        </p:spPr>
        <p:txBody>
          <a:bodyPr wrap="square" lIns="25400" tIns="25400" rIns="25400" bIns="25400" rtlCol="0" anchor="t">
            <a:normAutofit/>
          </a:bodyPr>
          <a:lstStyle/>
          <a:p>
            <a:pPr marL="0" indent="0" algn="l">
              <a:lnSpc>
                <a:spcPct val="101111"/>
              </a:lnSpc>
              <a:buNone/>
            </a:pPr>
            <a:r>
              <a:rPr lang="en-US" sz="2100">
                <a:solidFill>
                  <a:srgbClr val="5F5A59"/>
                </a:solidFill>
                <a:latin typeface="Hanken Grotesk" pitchFamily="34" charset="0"/>
                <a:ea typeface="Hanken Grotesk" pitchFamily="34" charset="-122"/>
                <a:cs typeface="Hanken Grotesk" pitchFamily="34" charset="-120"/>
              </a:rPr>
              <a:t>Senior Product Security Engineer</a:t>
            </a:r>
            <a:endParaRPr lang="en-US" sz="2100"/>
          </a:p>
        </p:txBody>
      </p:sp>
      <p:pic>
        <p:nvPicPr>
          <p:cNvPr id="8" name="Image 1" descr="preencoded.png"/>
          <p:cNvPicPr>
            <a:picLocks noChangeAspect="1"/>
          </p:cNvPicPr>
          <p:nvPr/>
        </p:nvPicPr>
        <p:blipFill>
          <a:blip r:embed="rId4"/>
          <a:srcRect/>
          <a:stretch/>
        </p:blipFill>
        <p:spPr>
          <a:xfrm>
            <a:off x="9525000" y="3810000"/>
            <a:ext cx="2857500" cy="2857500"/>
          </a:xfrm>
          <a:prstGeom prst="rect">
            <a:avLst/>
          </a:prstGeom>
        </p:spPr>
      </p:pic>
      <p:sp>
        <p:nvSpPr>
          <p:cNvPr id="9" name="Text 5"/>
          <p:cNvSpPr/>
          <p:nvPr/>
        </p:nvSpPr>
        <p:spPr>
          <a:xfrm>
            <a:off x="12763500" y="4789140"/>
            <a:ext cx="4633511" cy="457200"/>
          </a:xfrm>
          <a:prstGeom prst="rect">
            <a:avLst/>
          </a:prstGeom>
          <a:noFill/>
          <a:ln/>
        </p:spPr>
        <p:txBody>
          <a:bodyPr wrap="square" lIns="25400" tIns="25400" rIns="25400" bIns="25400" rtlCol="0" anchor="t">
            <a:normAutofit/>
          </a:bodyPr>
          <a:lstStyle/>
          <a:p>
            <a:pPr marL="0" indent="0" algn="l">
              <a:lnSpc>
                <a:spcPct val="84615"/>
              </a:lnSpc>
              <a:buNone/>
            </a:pPr>
            <a:r>
              <a:rPr lang="en-US" sz="3000">
                <a:solidFill>
                  <a:srgbClr val="212322"/>
                </a:solidFill>
                <a:latin typeface="Hanken Grotesk" pitchFamily="34" charset="0"/>
                <a:ea typeface="Hanken Grotesk" pitchFamily="34" charset="-122"/>
                <a:cs typeface="Hanken Grotesk" pitchFamily="34" charset="-120"/>
              </a:rPr>
              <a:t>Gianfranco Romani</a:t>
            </a:r>
            <a:endParaRPr lang="en-US" sz="3000"/>
          </a:p>
        </p:txBody>
      </p:sp>
      <p:sp>
        <p:nvSpPr>
          <p:cNvPr id="10" name="Text 6"/>
          <p:cNvSpPr/>
          <p:nvPr/>
        </p:nvSpPr>
        <p:spPr>
          <a:xfrm>
            <a:off x="12763500" y="5341590"/>
            <a:ext cx="4633511" cy="384721"/>
          </a:xfrm>
          <a:prstGeom prst="rect">
            <a:avLst/>
          </a:prstGeom>
          <a:noFill/>
          <a:ln/>
        </p:spPr>
        <p:txBody>
          <a:bodyPr wrap="square" lIns="25400" tIns="25400" rIns="25400" bIns="25400" rtlCol="0" anchor="t">
            <a:normAutofit/>
          </a:bodyPr>
          <a:lstStyle/>
          <a:p>
            <a:pPr marL="0" indent="0" algn="l">
              <a:lnSpc>
                <a:spcPct val="101111"/>
              </a:lnSpc>
              <a:buNone/>
            </a:pPr>
            <a:r>
              <a:rPr lang="en-US" sz="2100">
                <a:solidFill>
                  <a:srgbClr val="5F5A59"/>
                </a:solidFill>
                <a:latin typeface="Hanken Grotesk" pitchFamily="34" charset="0"/>
                <a:ea typeface="Hanken Grotesk" pitchFamily="34" charset="-122"/>
                <a:cs typeface="Hanken Grotesk" pitchFamily="34" charset="-120"/>
              </a:rPr>
              <a:t>Senior ML Engineer · Cybersecurity</a:t>
            </a:r>
            <a:endParaRPr lang="en-US" sz="2100"/>
          </a:p>
        </p:txBody>
      </p:sp>
      <p:sp>
        <p:nvSpPr>
          <p:cNvPr id="11" name="Shape 7"/>
          <p:cNvSpPr/>
          <p:nvPr/>
        </p:nvSpPr>
        <p:spPr>
          <a:xfrm>
            <a:off x="1066800" y="8915400"/>
            <a:ext cx="16154400" cy="19050"/>
          </a:xfrm>
          <a:prstGeom prst="rect">
            <a:avLst/>
          </a:prstGeom>
          <a:solidFill>
            <a:srgbClr val="E7E2DD"/>
          </a:solidFill>
          <a:ln/>
        </p:spPr>
        <p:txBody>
          <a:bodyPr/>
          <a:lstStyle/>
          <a:p>
            <a:endParaRPr lang="en-CH"/>
          </a:p>
        </p:txBody>
      </p:sp>
      <p:pic>
        <p:nvPicPr>
          <p:cNvPr id="12" name="Image 2" descr="preencoded.png"/>
          <p:cNvPicPr>
            <a:picLocks noChangeAspect="1"/>
          </p:cNvPicPr>
          <p:nvPr/>
        </p:nvPicPr>
        <p:blipFill>
          <a:blip r:embed="rId5"/>
          <a:stretch>
            <a:fillRect/>
          </a:stretch>
        </p:blipFill>
        <p:spPr>
          <a:xfrm>
            <a:off x="1066800" y="9182100"/>
            <a:ext cx="1485900" cy="495300"/>
          </a:xfrm>
          <a:prstGeom prst="rect">
            <a:avLst/>
          </a:prstGeom>
        </p:spPr>
      </p:pic>
      <p:sp>
        <p:nvSpPr>
          <p:cNvPr id="13" name="Text 8"/>
          <p:cNvSpPr/>
          <p:nvPr/>
        </p:nvSpPr>
        <p:spPr>
          <a:xfrm>
            <a:off x="16297275" y="9372600"/>
            <a:ext cx="803374"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a:solidFill>
                  <a:srgbClr val="5F5A59"/>
                </a:solidFill>
                <a:latin typeface="Hanken Grotesk" pitchFamily="34" charset="0"/>
                <a:ea typeface="Hanken Grotesk" pitchFamily="34" charset="-122"/>
                <a:cs typeface="Hanken Grotesk" pitchFamily="34" charset="-120"/>
              </a:rPr>
              <a:t>02 / 20</a:t>
            </a:r>
            <a:endParaRPr lang="en-US"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609600"/>
            <a:ext cx="2787342"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THE REMEDIATION GAP</a:t>
            </a:r>
            <a:endParaRPr lang="en-US" sz="1800"/>
          </a:p>
        </p:txBody>
      </p:sp>
      <p:sp>
        <p:nvSpPr>
          <p:cNvPr id="3" name="Text 1"/>
          <p:cNvSpPr/>
          <p:nvPr/>
        </p:nvSpPr>
        <p:spPr>
          <a:xfrm>
            <a:off x="1066800" y="1009650"/>
            <a:ext cx="16154400" cy="695325"/>
          </a:xfrm>
          <a:prstGeom prst="rect">
            <a:avLst/>
          </a:prstGeom>
          <a:noFill/>
          <a:ln/>
        </p:spPr>
        <p:txBody>
          <a:bodyPr wrap="square" lIns="25400" tIns="25400" rIns="25400" bIns="25400" rtlCol="0" anchor="t">
            <a:normAutofit/>
          </a:bodyPr>
          <a:lstStyle/>
          <a:p>
            <a:pPr marL="0" indent="0" algn="l">
              <a:lnSpc>
                <a:spcPct val="88462"/>
              </a:lnSpc>
              <a:buNone/>
            </a:pPr>
            <a:r>
              <a:rPr lang="en-US" sz="4500" kern="0" spc="-9">
                <a:solidFill>
                  <a:srgbClr val="212322"/>
                </a:solidFill>
                <a:latin typeface="Hanken Grotesk" pitchFamily="34" charset="0"/>
                <a:ea typeface="Hanken Grotesk" pitchFamily="34" charset="-122"/>
                <a:cs typeface="Hanken Grotesk" pitchFamily="34" charset="-120"/>
              </a:rPr>
              <a:t>The state of vulnerability remediation</a:t>
            </a:r>
            <a:endParaRPr lang="en-US" sz="4500"/>
          </a:p>
        </p:txBody>
      </p:sp>
      <p:sp>
        <p:nvSpPr>
          <p:cNvPr id="4" name="Shape 2"/>
          <p:cNvSpPr/>
          <p:nvPr/>
        </p:nvSpPr>
        <p:spPr>
          <a:xfrm>
            <a:off x="1066800" y="1857375"/>
            <a:ext cx="1447800" cy="38100"/>
          </a:xfrm>
          <a:prstGeom prst="rect">
            <a:avLst/>
          </a:prstGeom>
          <a:solidFill>
            <a:srgbClr val="D64000"/>
          </a:solidFill>
          <a:ln/>
        </p:spPr>
        <p:txBody>
          <a:bodyPr/>
          <a:lstStyle/>
          <a:p>
            <a:endParaRPr lang="en-CH"/>
          </a:p>
        </p:txBody>
      </p:sp>
      <p:pic>
        <p:nvPicPr>
          <p:cNvPr id="21" name="chart_wedge1"/>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19275" y="6143625"/>
            <a:ext cx="2876550" cy="819150"/>
          </a:xfrm>
          <a:prstGeom prst="rect">
            <a:avLst/>
          </a:prstGeom>
        </p:spPr>
      </p:pic>
      <p:pic>
        <p:nvPicPr>
          <p:cNvPr id="22" name="chart_wedge2"/>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76775" y="5000625"/>
            <a:ext cx="2876550" cy="1562100"/>
          </a:xfrm>
          <a:prstGeom prst="rect">
            <a:avLst/>
          </a:prstGeom>
        </p:spPr>
      </p:pic>
      <p:pic>
        <p:nvPicPr>
          <p:cNvPr id="23" name="chart_wedge3"/>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34275" y="2905125"/>
            <a:ext cx="2876550" cy="3162300"/>
          </a:xfrm>
          <a:prstGeom prst="rect">
            <a:avLst/>
          </a:prstGeom>
        </p:spPr>
      </p:pic>
      <p:pic>
        <p:nvPicPr>
          <p:cNvPr id="35" name="chart_darkwedge1"/>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19275" y="6143625"/>
            <a:ext cx="2876550" cy="819150"/>
          </a:xfrm>
          <a:prstGeom prst="rect">
            <a:avLst/>
          </a:prstGeom>
        </p:spPr>
      </p:pic>
      <p:pic>
        <p:nvPicPr>
          <p:cNvPr id="36" name="chart_darkwedge2"/>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76775" y="5000625"/>
            <a:ext cx="2876550" cy="1562100"/>
          </a:xfrm>
          <a:prstGeom prst="rect">
            <a:avLst/>
          </a:prstGeom>
        </p:spPr>
      </p:pic>
      <p:pic>
        <p:nvPicPr>
          <p:cNvPr id="37" name="chart_darkwedge3"/>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34275" y="2905125"/>
            <a:ext cx="2876550" cy="3162300"/>
          </a:xfrm>
          <a:prstGeom prst="rect">
            <a:avLst/>
          </a:prstGeom>
        </p:spPr>
      </p:pic>
      <p:pic>
        <p:nvPicPr>
          <p:cNvPr id="24" name="chart_base"/>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752600" y="2895600"/>
            <a:ext cx="9086850" cy="4229100"/>
          </a:xfrm>
          <a:prstGeom prst="rect">
            <a:avLst/>
          </a:prstGeom>
        </p:spPr>
      </p:pic>
      <p:pic>
        <p:nvPicPr>
          <p:cNvPr id="25" name="chart_mark2024"/>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529512" y="2900362"/>
            <a:ext cx="28575" cy="4124325"/>
          </a:xfrm>
          <a:prstGeom prst="rect">
            <a:avLst/>
          </a:prstGeom>
        </p:spPr>
      </p:pic>
      <p:pic>
        <p:nvPicPr>
          <p:cNvPr id="26" name="chart_mark2026"/>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387012" y="2900362"/>
            <a:ext cx="28575" cy="4124325"/>
          </a:xfrm>
          <a:prstGeom prst="rect">
            <a:avLst/>
          </a:prstGeom>
        </p:spPr>
      </p:pic>
      <p:pic>
        <p:nvPicPr>
          <p:cNvPr id="28" name="chart_bracket"/>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34650" y="2895600"/>
            <a:ext cx="190500" cy="2609850"/>
          </a:xfrm>
          <a:prstGeom prst="rect">
            <a:avLst/>
          </a:prstGeom>
        </p:spPr>
      </p:pic>
      <p:pic>
        <p:nvPicPr>
          <p:cNvPr id="29" name="chart_orange1"/>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795462" y="6119812"/>
            <a:ext cx="2924175" cy="733425"/>
          </a:xfrm>
          <a:prstGeom prst="rect">
            <a:avLst/>
          </a:prstGeom>
        </p:spPr>
      </p:pic>
      <p:pic>
        <p:nvPicPr>
          <p:cNvPr id="30" name="chart_orange2"/>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652962" y="4976812"/>
            <a:ext cx="2924175" cy="1209675"/>
          </a:xfrm>
          <a:prstGeom prst="rect">
            <a:avLst/>
          </a:prstGeom>
        </p:spPr>
      </p:pic>
      <p:pic>
        <p:nvPicPr>
          <p:cNvPr id="31" name="chart_orange3"/>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510462" y="2881312"/>
            <a:ext cx="2924175" cy="2162175"/>
          </a:xfrm>
          <a:prstGeom prst="rect">
            <a:avLst/>
          </a:prstGeom>
        </p:spPr>
      </p:pic>
      <p:pic>
        <p:nvPicPr>
          <p:cNvPr id="32" name="chart_green1"/>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795462" y="6519862"/>
            <a:ext cx="2924175" cy="466725"/>
          </a:xfrm>
          <a:prstGeom prst="rect">
            <a:avLst/>
          </a:prstGeom>
        </p:spPr>
      </p:pic>
      <p:pic>
        <p:nvPicPr>
          <p:cNvPr id="33" name="chart_green2"/>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652962" y="6024562"/>
            <a:ext cx="2924175" cy="561975"/>
          </a:xfrm>
          <a:prstGeom prst="rect">
            <a:avLst/>
          </a:prstGeom>
        </p:spPr>
      </p:pic>
      <p:pic>
        <p:nvPicPr>
          <p:cNvPr id="34" name="chart_green3"/>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7510462" y="5453062"/>
            <a:ext cx="2924175" cy="638175"/>
          </a:xfrm>
          <a:prstGeom prst="rect">
            <a:avLst/>
          </a:prstGeom>
        </p:spPr>
      </p:pic>
      <p:sp>
        <p:nvSpPr>
          <p:cNvPr id="6" name="Text 3"/>
          <p:cNvSpPr/>
          <p:nvPr/>
        </p:nvSpPr>
        <p:spPr>
          <a:xfrm rot="10800000">
            <a:off x="1371600" y="3676650"/>
            <a:ext cx="304800" cy="3276600"/>
          </a:xfrm>
          <a:prstGeom prst="rect">
            <a:avLst/>
          </a:prstGeom>
          <a:noFill/>
          <a:ln/>
        </p:spPr>
        <p:txBody>
          <a:bodyPr vert="eaVert" wrap="none" lIns="25400" tIns="25400" rIns="25400" bIns="25400" rtlCol="0" anchor="ctr">
            <a:normAutofit/>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Cumulative security findings</a:t>
            </a:r>
            <a:endParaRPr lang="en-US" sz="1800"/>
          </a:p>
        </p:txBody>
      </p:sp>
      <p:sp>
        <p:nvSpPr>
          <p:cNvPr id="7" name="Text 4"/>
          <p:cNvSpPr/>
          <p:nvPr/>
        </p:nvSpPr>
        <p:spPr>
          <a:xfrm>
            <a:off x="1904619" y="2247900"/>
            <a:ext cx="2629281" cy="586680"/>
          </a:xfrm>
          <a:prstGeom prst="rect">
            <a:avLst/>
          </a:prstGeom>
          <a:noFill/>
          <a:ln/>
        </p:spPr>
        <p:txBody>
          <a:bodyPr wrap="square" lIns="25400" tIns="25400" rIns="25400" bIns="25400" rtlCol="0" anchor="t">
            <a:normAutofit/>
          </a:bodyPr>
          <a:lstStyle/>
          <a:p>
            <a:pPr marL="0" indent="0" algn="r">
              <a:lnSpc>
                <a:spcPct val="92903"/>
              </a:lnSpc>
              <a:buNone/>
            </a:pPr>
            <a:r>
              <a:rPr lang="en-US" sz="1800" b="1" kern="0" spc="30">
                <a:solidFill>
                  <a:srgbClr val="212322"/>
                </a:solidFill>
                <a:latin typeface="Hanken Grotesk" pitchFamily="34" charset="0"/>
                <a:ea typeface="Hanken Grotesk" pitchFamily="34" charset="-122"/>
                <a:cs typeface="Hanken Grotesk" pitchFamily="34" charset="-120"/>
              </a:rPr>
              <a:t>THE GAP ALREADY EXISTS</a:t>
            </a:r>
            <a:endParaRPr lang="en-US" sz="1800"/>
          </a:p>
        </p:txBody>
      </p:sp>
      <p:sp>
        <p:nvSpPr>
          <p:cNvPr id="8" name="Text 5"/>
          <p:cNvSpPr/>
          <p:nvPr/>
        </p:nvSpPr>
        <p:spPr>
          <a:xfrm>
            <a:off x="140970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2020</a:t>
            </a:r>
            <a:endParaRPr lang="en-US" sz="1800"/>
          </a:p>
        </p:txBody>
      </p:sp>
      <p:sp>
        <p:nvSpPr>
          <p:cNvPr id="9" name="Text 6"/>
          <p:cNvSpPr/>
          <p:nvPr/>
        </p:nvSpPr>
        <p:spPr>
          <a:xfrm>
            <a:off x="283845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2021</a:t>
            </a:r>
            <a:endParaRPr lang="en-US" sz="1800"/>
          </a:p>
        </p:txBody>
      </p:sp>
      <p:sp>
        <p:nvSpPr>
          <p:cNvPr id="10" name="Text 7"/>
          <p:cNvSpPr/>
          <p:nvPr/>
        </p:nvSpPr>
        <p:spPr>
          <a:xfrm>
            <a:off x="426720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2022</a:t>
            </a:r>
            <a:endParaRPr lang="en-US" sz="1800"/>
          </a:p>
        </p:txBody>
      </p:sp>
      <p:sp>
        <p:nvSpPr>
          <p:cNvPr id="11" name="Text 8"/>
          <p:cNvSpPr/>
          <p:nvPr/>
        </p:nvSpPr>
        <p:spPr>
          <a:xfrm>
            <a:off x="569595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2023</a:t>
            </a:r>
            <a:endParaRPr lang="en-US" sz="1800"/>
          </a:p>
        </p:txBody>
      </p:sp>
      <p:sp>
        <p:nvSpPr>
          <p:cNvPr id="12" name="Text 9"/>
          <p:cNvSpPr/>
          <p:nvPr/>
        </p:nvSpPr>
        <p:spPr>
          <a:xfrm>
            <a:off x="712470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2024</a:t>
            </a:r>
            <a:endParaRPr lang="en-US" sz="1800"/>
          </a:p>
        </p:txBody>
      </p:sp>
      <p:sp>
        <p:nvSpPr>
          <p:cNvPr id="13" name="Text 10"/>
          <p:cNvSpPr/>
          <p:nvPr/>
        </p:nvSpPr>
        <p:spPr>
          <a:xfrm>
            <a:off x="855345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2025</a:t>
            </a:r>
            <a:endParaRPr lang="en-US" sz="1800"/>
          </a:p>
        </p:txBody>
      </p:sp>
      <p:sp>
        <p:nvSpPr>
          <p:cNvPr id="14" name="Text 11"/>
          <p:cNvSpPr/>
          <p:nvPr/>
        </p:nvSpPr>
        <p:spPr>
          <a:xfrm>
            <a:off x="9982200" y="7200900"/>
            <a:ext cx="838200" cy="266700"/>
          </a:xfrm>
          <a:prstGeom prst="rect">
            <a:avLst/>
          </a:prstGeom>
          <a:noFill/>
          <a:ln/>
        </p:spPr>
        <p:txBody>
          <a:bodyPr wrap="square" lIns="25400" tIns="25400" rIns="25400" bIns="25400" rtlCol="0" anchor="t">
            <a:normAutofit lnSpcReduction="10000"/>
          </a:bodyPr>
          <a:lstStyle/>
          <a:p>
            <a:pPr marL="0" indent="0" algn="ctr">
              <a:lnSpc>
                <a:spcPct val="77419"/>
              </a:lnSpc>
              <a:buNone/>
            </a:pPr>
            <a:r>
              <a:rPr lang="en-US" sz="1800">
                <a:solidFill>
                  <a:srgbClr val="5F5A59"/>
                </a:solidFill>
                <a:latin typeface="Hanken Grotesk" pitchFamily="34" charset="0"/>
                <a:ea typeface="Hanken Grotesk" pitchFamily="34" charset="-122"/>
                <a:cs typeface="Hanken Grotesk" pitchFamily="34" charset="-120"/>
              </a:rPr>
              <a:t>2026</a:t>
            </a:r>
            <a:endParaRPr lang="en-US" sz="1800"/>
          </a:p>
        </p:txBody>
      </p:sp>
      <p:sp>
        <p:nvSpPr>
          <p:cNvPr id="15" name="Shape 12"/>
          <p:cNvSpPr/>
          <p:nvPr/>
        </p:nvSpPr>
        <p:spPr>
          <a:xfrm>
            <a:off x="1828800" y="7672388"/>
            <a:ext cx="342900" cy="47625"/>
          </a:xfrm>
          <a:prstGeom prst="roundRect">
            <a:avLst>
              <a:gd name="adj" fmla="val 50000"/>
            </a:avLst>
          </a:prstGeom>
          <a:solidFill>
            <a:srgbClr val="D64000"/>
          </a:solidFill>
          <a:ln/>
        </p:spPr>
        <p:txBody>
          <a:bodyPr/>
          <a:lstStyle/>
          <a:p>
            <a:endParaRPr lang="en-CH"/>
          </a:p>
        </p:txBody>
      </p:sp>
      <p:sp>
        <p:nvSpPr>
          <p:cNvPr id="16" name="Text 13"/>
          <p:cNvSpPr/>
          <p:nvPr/>
        </p:nvSpPr>
        <p:spPr>
          <a:xfrm>
            <a:off x="2305050" y="7581900"/>
            <a:ext cx="2224995"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a:solidFill>
                  <a:srgbClr val="212322"/>
                </a:solidFill>
                <a:latin typeface="Hanken Grotesk" pitchFamily="34" charset="0"/>
                <a:ea typeface="Hanken Grotesk" pitchFamily="34" charset="-122"/>
                <a:cs typeface="Hanken Grotesk" pitchFamily="34" charset="-120"/>
              </a:rPr>
              <a:t>Findings discovered</a:t>
            </a:r>
            <a:endParaRPr lang="en-US" sz="1800"/>
          </a:p>
        </p:txBody>
      </p:sp>
      <p:sp>
        <p:nvSpPr>
          <p:cNvPr id="17" name="Shape 14"/>
          <p:cNvSpPr/>
          <p:nvPr/>
        </p:nvSpPr>
        <p:spPr>
          <a:xfrm>
            <a:off x="4708773" y="7672388"/>
            <a:ext cx="342900" cy="47625"/>
          </a:xfrm>
          <a:prstGeom prst="roundRect">
            <a:avLst>
              <a:gd name="adj" fmla="val 50000"/>
            </a:avLst>
          </a:prstGeom>
          <a:solidFill>
            <a:srgbClr val="123121"/>
          </a:solidFill>
          <a:ln/>
        </p:spPr>
        <p:txBody>
          <a:bodyPr/>
          <a:lstStyle/>
          <a:p>
            <a:endParaRPr lang="en-CH"/>
          </a:p>
        </p:txBody>
      </p:sp>
      <p:sp>
        <p:nvSpPr>
          <p:cNvPr id="18" name="Text 15"/>
          <p:cNvSpPr/>
          <p:nvPr/>
        </p:nvSpPr>
        <p:spPr>
          <a:xfrm>
            <a:off x="5185023" y="7581900"/>
            <a:ext cx="2271817"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a:solidFill>
                  <a:srgbClr val="212322"/>
                </a:solidFill>
                <a:latin typeface="Hanken Grotesk" pitchFamily="34" charset="0"/>
                <a:ea typeface="Hanken Grotesk" pitchFamily="34" charset="-122"/>
                <a:cs typeface="Hanken Grotesk" pitchFamily="34" charset="-120"/>
              </a:rPr>
              <a:t>Findings remediated</a:t>
            </a:r>
            <a:endParaRPr lang="en-US" sz="1800"/>
          </a:p>
        </p:txBody>
      </p:sp>
      <p:sp>
        <p:nvSpPr>
          <p:cNvPr id="19" name="Text 16"/>
          <p:cNvSpPr/>
          <p:nvPr/>
        </p:nvSpPr>
        <p:spPr>
          <a:xfrm>
            <a:off x="1828800" y="8001000"/>
            <a:ext cx="4312801"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a:solidFill>
                  <a:srgbClr val="5F5A59"/>
                </a:solidFill>
                <a:latin typeface="Hanken Grotesk" pitchFamily="34" charset="0"/>
                <a:ea typeface="Hanken Grotesk" pitchFamily="34" charset="-122"/>
                <a:cs typeface="Hanken Grotesk" pitchFamily="34" charset="-120"/>
              </a:rPr>
              <a:t>Conceptual model, not measured data</a:t>
            </a:r>
            <a:endParaRPr lang="en-US" sz="1800"/>
          </a:p>
        </p:txBody>
      </p:sp>
      <p:sp>
        <p:nvSpPr>
          <p:cNvPr id="20" name="Text 17"/>
          <p:cNvSpPr/>
          <p:nvPr/>
        </p:nvSpPr>
        <p:spPr>
          <a:xfrm>
            <a:off x="16297275" y="9372600"/>
            <a:ext cx="803374"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a:solidFill>
                  <a:srgbClr val="5F5A59"/>
                </a:solidFill>
                <a:latin typeface="Hanken Grotesk" pitchFamily="34" charset="0"/>
                <a:ea typeface="Hanken Grotesk" pitchFamily="34" charset="-122"/>
                <a:cs typeface="Hanken Grotesk" pitchFamily="34" charset="-120"/>
              </a:rPr>
              <a:t>03 / 20</a:t>
            </a:r>
            <a:endParaRPr lang="en-US" sz="1800"/>
          </a:p>
        </p:txBody>
      </p:sp>
      <p:sp>
        <p:nvSpPr>
          <p:cNvPr id="38" name="era_ai_assisted"/>
          <p:cNvSpPr txBox="1"/>
          <p:nvPr/>
        </p:nvSpPr>
        <p:spPr>
          <a:xfrm>
            <a:off x="4800600" y="2249424"/>
            <a:ext cx="1874520" cy="640080"/>
          </a:xfrm>
          <a:prstGeom prst="rect">
            <a:avLst/>
          </a:prstGeom>
          <a:noFill/>
          <a:ln/>
        </p:spPr>
        <p:txBody>
          <a:bodyPr wrap="square" lIns="25400" tIns="25400" rIns="25400" bIns="25400" rtlCol="0" anchor="t">
            <a:normAutofit/>
          </a:bodyPr>
          <a:lstStyle/>
          <a:p>
            <a:pPr marL="0" indent="0" algn="l">
              <a:lnSpc>
                <a:spcPct val="92903"/>
              </a:lnSpc>
              <a:buNone/>
            </a:pPr>
            <a:r>
              <a:rPr lang="en-US" sz="1800" b="1" kern="0" spc="30">
                <a:solidFill>
                  <a:srgbClr val="212322"/>
                </a:solidFill>
                <a:latin typeface="Hanken Grotesk" pitchFamily="34" charset="0"/>
                <a:ea typeface="Hanken Grotesk" pitchFamily="34" charset="-122"/>
                <a:cs typeface="Hanken Grotesk" pitchFamily="34" charset="-120"/>
              </a:rPr>
              <a:t>AI-ASSISTED DEVELOPMENT</a:t>
            </a:r>
          </a:p>
        </p:txBody>
      </p:sp>
      <p:sp>
        <p:nvSpPr>
          <p:cNvPr id="39" name="era_ai_enabled"/>
          <p:cNvSpPr txBox="1"/>
          <p:nvPr/>
        </p:nvSpPr>
        <p:spPr>
          <a:xfrm>
            <a:off x="7680960" y="2249424"/>
            <a:ext cx="1874520" cy="640080"/>
          </a:xfrm>
          <a:prstGeom prst="rect">
            <a:avLst/>
          </a:prstGeom>
          <a:noFill/>
          <a:ln/>
        </p:spPr>
        <p:txBody>
          <a:bodyPr wrap="square" lIns="25400" tIns="25400" rIns="25400" bIns="25400" rtlCol="0" anchor="t">
            <a:normAutofit/>
          </a:bodyPr>
          <a:lstStyle/>
          <a:p>
            <a:pPr marL="0" indent="0" algn="l">
              <a:lnSpc>
                <a:spcPct val="92903"/>
              </a:lnSpc>
              <a:buNone/>
            </a:pPr>
            <a:r>
              <a:rPr lang="en-US" sz="1800" b="1" kern="0" spc="30">
                <a:solidFill>
                  <a:srgbClr val="212322"/>
                </a:solidFill>
                <a:latin typeface="Hanken Grotesk" pitchFamily="34" charset="0"/>
                <a:ea typeface="Hanken Grotesk" pitchFamily="34" charset="-122"/>
                <a:cs typeface="Hanken Grotesk" pitchFamily="34" charset="-120"/>
              </a:rPr>
              <a:t>AI-ENABLED DISCOVERY</a:t>
            </a:r>
          </a:p>
        </p:txBody>
      </p:sp>
      <p:sp>
        <p:nvSpPr>
          <p:cNvPr id="40" name="label_backlog"/>
          <p:cNvSpPr txBox="1"/>
          <p:nvPr/>
        </p:nvSpPr>
        <p:spPr>
          <a:xfrm>
            <a:off x="7785567" y="4976812"/>
            <a:ext cx="2743200" cy="310896"/>
          </a:xfrm>
          <a:prstGeom prst="rect">
            <a:avLst/>
          </a:prstGeom>
          <a:noFill/>
          <a:ln/>
        </p:spPr>
        <p:txBody>
          <a:bodyPr wrap="square" lIns="25400" tIns="25400" rIns="25400" bIns="25400" rtlCol="0" anchor="t">
            <a:normAutofit lnSpcReduction="10000"/>
          </a:bodyPr>
          <a:lstStyle/>
          <a:p>
            <a:pPr marL="0" indent="0" algn="l">
              <a:lnSpc>
                <a:spcPct val="100000"/>
              </a:lnSpc>
              <a:buNone/>
            </a:pPr>
            <a:r>
              <a:rPr lang="en-US" sz="1800" kern="0" dirty="0">
                <a:solidFill>
                  <a:srgbClr val="212322"/>
                </a:solidFill>
                <a:latin typeface="Hanken Grotesk" pitchFamily="34" charset="0"/>
                <a:ea typeface="Hanken Grotesk" pitchFamily="34" charset="-122"/>
                <a:cs typeface="Hanken Grotesk" pitchFamily="34" charset="-120"/>
              </a:rPr>
              <a:t>Open remediation backlog</a:t>
            </a:r>
          </a:p>
        </p:txBody>
      </p:sp>
      <p:sp>
        <p:nvSpPr>
          <p:cNvPr id="41" name="evidence_column"/>
          <p:cNvSpPr txBox="1"/>
          <p:nvPr/>
        </p:nvSpPr>
        <p:spPr>
          <a:xfrm>
            <a:off x="11283696" y="2971800"/>
            <a:ext cx="5715000" cy="3291840"/>
          </a:xfrm>
          <a:prstGeom prst="rect">
            <a:avLst/>
          </a:prstGeom>
          <a:noFill/>
          <a:ln/>
        </p:spPr>
        <p:txBody>
          <a:bodyPr wrap="square" lIns="25400" tIns="25400" rIns="25400" bIns="25400" rtlCol="0" anchor="t">
            <a:normAutofit/>
          </a:bodyPr>
          <a:lstStyle/>
          <a:p>
            <a:pPr marL="0" indent="0" algn="l">
              <a:spcBef>
                <a:spcPts val="1100"/>
              </a:spcBef>
              <a:buNone/>
            </a:pPr>
            <a:r>
              <a:rPr lang="en-US" sz="1800" b="1" kern="0">
                <a:solidFill>
                  <a:srgbClr val="212322"/>
                </a:solidFill>
                <a:latin typeface="Hanken Grotesk" pitchFamily="34" charset="0"/>
                <a:ea typeface="Hanken Grotesk" pitchFamily="34" charset="-122"/>
                <a:cs typeface="Hanken Grotesk" pitchFamily="34" charset="-120"/>
              </a:rPr>
              <a:t>2025 — Vulnerability volume reaches record levels.</a:t>
            </a:r>
            <a:r>
              <a:rPr lang="en-US" sz="1800" kern="0">
                <a:solidFill>
                  <a:srgbClr val="212322"/>
                </a:solidFill>
                <a:latin typeface="Hanken Grotesk" pitchFamily="34" charset="0"/>
                <a:ea typeface="Hanken Grotesk" pitchFamily="34" charset="-122"/>
                <a:cs typeface="Hanken Grotesk" pitchFamily="34" charset="-120"/>
              </a:rPr>
              <a:t> NIST reports CVE submissions grew 263% from 2020 to 2025.</a:t>
            </a:r>
          </a:p>
          <a:p>
            <a:pPr marL="0" indent="0" algn="l">
              <a:spcBef>
                <a:spcPts val="1100"/>
              </a:spcBef>
              <a:buNone/>
            </a:pPr>
            <a:r>
              <a:rPr lang="en-US" sz="1800" b="1" kern="0">
                <a:solidFill>
                  <a:srgbClr val="212322"/>
                </a:solidFill>
                <a:latin typeface="Hanken Grotesk" pitchFamily="34" charset="0"/>
                <a:ea typeface="Hanken Grotesk" pitchFamily="34" charset="-122"/>
                <a:cs typeface="Hanken Grotesk" pitchFamily="34" charset="-120"/>
              </a:rPr>
              <a:t>2026 — HackerOne’s 2026 platform data</a:t>
            </a:r>
            <a:r>
              <a:rPr lang="en-US" sz="1800" kern="0">
                <a:solidFill>
                  <a:srgbClr val="212322"/>
                </a:solidFill>
                <a:latin typeface="Hanken Grotesk" pitchFamily="34" charset="0"/>
                <a:ea typeface="Hanken Grotesk" pitchFamily="34" charset="-122"/>
                <a:cs typeface="Hanken Grotesk" pitchFamily="34" charset="-120"/>
              </a:rPr>
              <a:t> reports vulnerability submissions up 76% year over year, while remediation improved only 19%.</a:t>
            </a:r>
          </a:p>
        </p:txBody>
      </p:sp>
      <p:sp>
        <p:nvSpPr>
          <p:cNvPr id="42" name="closing_line"/>
          <p:cNvSpPr txBox="1"/>
          <p:nvPr/>
        </p:nvSpPr>
        <p:spPr>
          <a:xfrm>
            <a:off x="10983962" y="3806119"/>
            <a:ext cx="5715000" cy="914400"/>
          </a:xfrm>
          <a:prstGeom prst="rect">
            <a:avLst/>
          </a:prstGeom>
          <a:noFill/>
          <a:ln/>
        </p:spPr>
        <p:txBody>
          <a:bodyPr wrap="square" lIns="25400" tIns="25400" rIns="25400" bIns="25400" rtlCol="0" anchor="t">
            <a:normAutofit/>
          </a:bodyPr>
          <a:lstStyle/>
          <a:p>
            <a:pPr marL="0" indent="0" algn="l">
              <a:lnSpc>
                <a:spcPct val="112000"/>
              </a:lnSpc>
              <a:buNone/>
            </a:pPr>
            <a:r>
              <a:rPr lang="en-US" sz="2800" kern="0" dirty="0">
                <a:solidFill>
                  <a:srgbClr val="212322"/>
                </a:solidFill>
                <a:latin typeface="Hanken Grotesk" pitchFamily="34" charset="0"/>
                <a:ea typeface="Hanken Grotesk" pitchFamily="34" charset="-122"/>
                <a:cs typeface="Hanken Grotesk" pitchFamily="34" charset="-120"/>
              </a:rPr>
              <a:t>Reducing this gap is our focus today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900"/>
                                        <p:tgtEl>
                                          <p:spTgt spid="29"/>
                                        </p:tgtEl>
                                      </p:cBhvr>
                                    </p:animEffect>
                                  </p:childTnLst>
                                </p:cTn>
                              </p:par>
                              <p:par>
                                <p:cTn id="8" presetID="22" presetClass="entr" presetSubtype="4"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900"/>
                                        <p:tgtEl>
                                          <p:spTgt spid="3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00"/>
                                        <p:tgtEl>
                                          <p:spTgt spid="21"/>
                                        </p:tgtEl>
                                      </p:cBhvr>
                                    </p:animEffect>
                                  </p:childTnLst>
                                </p:cTn>
                              </p:par>
                              <p:par>
                                <p:cTn id="19" presetID="10" presetClass="entr" presetSubtype="0" fill="hold" grpId="0" nodeType="withEffect">
                                  <p:stCondLst>
                                    <p:cond delay="4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400"/>
                                        <p:tgtEl>
                                          <p:spTgt spid="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22" presetClass="entr" presetSubtype="4" fill="hold" nodeType="withEffect">
                                  <p:stCondLst>
                                    <p:cond delay="250"/>
                                  </p:stCondLst>
                                  <p:childTnLst>
                                    <p:set>
                                      <p:cBhvr>
                                        <p:cTn id="31" dur="1" fill="hold">
                                          <p:stCondLst>
                                            <p:cond delay="0"/>
                                          </p:stCondLst>
                                        </p:cTn>
                                        <p:tgtEl>
                                          <p:spTgt spid="30"/>
                                        </p:tgtEl>
                                        <p:attrNameLst>
                                          <p:attrName>style.visibility</p:attrName>
                                        </p:attrNameLst>
                                      </p:cBhvr>
                                      <p:to>
                                        <p:strVal val="visible"/>
                                      </p:to>
                                    </p:set>
                                    <p:animEffect transition="in" filter="wipe(right)">
                                      <p:cBhvr>
                                        <p:cTn id="32" dur="900"/>
                                        <p:tgtEl>
                                          <p:spTgt spid="30"/>
                                        </p:tgtEl>
                                      </p:cBhvr>
                                    </p:animEffect>
                                  </p:childTnLst>
                                </p:cTn>
                              </p:par>
                              <p:par>
                                <p:cTn id="33" presetID="22" presetClass="entr" presetSubtype="4" fill="hold" nodeType="withEffect">
                                  <p:stCondLst>
                                    <p:cond delay="250"/>
                                  </p:stCondLst>
                                  <p:childTnLst>
                                    <p:set>
                                      <p:cBhvr>
                                        <p:cTn id="34" dur="1" fill="hold">
                                          <p:stCondLst>
                                            <p:cond delay="0"/>
                                          </p:stCondLst>
                                        </p:cTn>
                                        <p:tgtEl>
                                          <p:spTgt spid="33"/>
                                        </p:tgtEl>
                                        <p:attrNameLst>
                                          <p:attrName>style.visibility</p:attrName>
                                        </p:attrNameLst>
                                      </p:cBhvr>
                                      <p:to>
                                        <p:strVal val="visible"/>
                                      </p:to>
                                    </p:set>
                                    <p:animEffect transition="in" filter="wipe(right)">
                                      <p:cBhvr>
                                        <p:cTn id="35" dur="900"/>
                                        <p:tgtEl>
                                          <p:spTgt spid="33"/>
                                        </p:tgtEl>
                                      </p:cBhvr>
                                    </p:animEffect>
                                  </p:childTnLst>
                                </p:cTn>
                              </p:par>
                              <p:par>
                                <p:cTn id="36" presetID="10" presetClass="entr" presetSubtype="0" fill="hold" nodeType="withEffect">
                                  <p:stCondLst>
                                    <p:cond delay="11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700"/>
                                        <p:tgtEl>
                                          <p:spTgt spid="22"/>
                                        </p:tgtEl>
                                      </p:cBhvr>
                                    </p:animEffect>
                                  </p:childTnLst>
                                </p:cTn>
                              </p:par>
                              <p:par>
                                <p:cTn id="39" presetID="0" presetClass="path" presetSubtype="0" accel="50000" decel="50000" fill="hold" grpId="1" nodeType="withEffect">
                                  <p:stCondLst>
                                    <p:cond delay="1250"/>
                                  </p:stCondLst>
                                  <p:childTnLst>
                                    <p:animMotion origin="layout" path="M 0 0 L 0 0" pathEditMode="relative" rAng="0" ptsTypes="">
                                      <p:cBhvr>
                                        <p:cTn id="40" dur="800" fill="hold"/>
                                        <p:tgtEl>
                                          <p:spTgt spid="40"/>
                                        </p:tgtEl>
                                        <p:attrNameLst>
                                          <p:attrName>ppt_x</p:attrName>
                                          <p:attrName>ppt_y</p:attrName>
                                        </p:attrNameLst>
                                      </p:cBhvr>
                                      <p:rCtr x="0" y="0"/>
                                    </p:animMotion>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4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22" presetClass="entr" presetSubtype="4" fill="hold" nodeType="withEffect">
                                  <p:stCondLst>
                                    <p:cond delay="250"/>
                                  </p:stCondLst>
                                  <p:childTnLst>
                                    <p:set>
                                      <p:cBhvr>
                                        <p:cTn id="50" dur="1" fill="hold">
                                          <p:stCondLst>
                                            <p:cond delay="0"/>
                                          </p:stCondLst>
                                        </p:cTn>
                                        <p:tgtEl>
                                          <p:spTgt spid="31"/>
                                        </p:tgtEl>
                                        <p:attrNameLst>
                                          <p:attrName>style.visibility</p:attrName>
                                        </p:attrNameLst>
                                      </p:cBhvr>
                                      <p:to>
                                        <p:strVal val="visible"/>
                                      </p:to>
                                    </p:set>
                                    <p:animEffect transition="in" filter="wipe(right)">
                                      <p:cBhvr>
                                        <p:cTn id="51" dur="900"/>
                                        <p:tgtEl>
                                          <p:spTgt spid="31"/>
                                        </p:tgtEl>
                                      </p:cBhvr>
                                    </p:animEffect>
                                  </p:childTnLst>
                                </p:cTn>
                              </p:par>
                              <p:par>
                                <p:cTn id="52" presetID="22" presetClass="entr" presetSubtype="4" fill="hold" nodeType="withEffect">
                                  <p:stCondLst>
                                    <p:cond delay="250"/>
                                  </p:stCondLst>
                                  <p:childTnLst>
                                    <p:set>
                                      <p:cBhvr>
                                        <p:cTn id="53" dur="1" fill="hold">
                                          <p:stCondLst>
                                            <p:cond delay="0"/>
                                          </p:stCondLst>
                                        </p:cTn>
                                        <p:tgtEl>
                                          <p:spTgt spid="34"/>
                                        </p:tgtEl>
                                        <p:attrNameLst>
                                          <p:attrName>style.visibility</p:attrName>
                                        </p:attrNameLst>
                                      </p:cBhvr>
                                      <p:to>
                                        <p:strVal val="visible"/>
                                      </p:to>
                                    </p:set>
                                    <p:animEffect transition="in" filter="wipe(right)">
                                      <p:cBhvr>
                                        <p:cTn id="54" dur="900"/>
                                        <p:tgtEl>
                                          <p:spTgt spid="34"/>
                                        </p:tgtEl>
                                      </p:cBhvr>
                                    </p:animEffect>
                                  </p:childTnLst>
                                </p:cTn>
                              </p:par>
                              <p:par>
                                <p:cTn id="55" presetID="10" presetClass="entr" presetSubtype="0" fill="hold" nodeType="withEffect">
                                  <p:stCondLst>
                                    <p:cond delay="115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7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7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41"/>
                                        </p:tgtEl>
                                      </p:cBhvr>
                                    </p:animEffect>
                                    <p:set>
                                      <p:cBhvr>
                                        <p:cTn id="67" dur="1" fill="hold">
                                          <p:stCondLst>
                                            <p:cond delay="499"/>
                                          </p:stCondLst>
                                        </p:cTn>
                                        <p:tgtEl>
                                          <p:spTgt spid="41"/>
                                        </p:tgtEl>
                                        <p:attrNameLst>
                                          <p:attrName>style.visibility</p:attrName>
                                        </p:attrNameLst>
                                      </p:cBhvr>
                                      <p:to>
                                        <p:strVal val="hidden"/>
                                      </p:to>
                                    </p:set>
                                  </p:childTnLst>
                                </p:cTn>
                              </p:par>
                              <p:par>
                                <p:cTn id="68" presetID="10" presetClass="exit" presetSubtype="0" fill="hold" grpId="2" nodeType="withEffect">
                                  <p:stCondLst>
                                    <p:cond delay="0"/>
                                  </p:stCondLst>
                                  <p:childTnLst>
                                    <p:animEffect transition="out" filter="fade">
                                      <p:cBhvr>
                                        <p:cTn id="69" dur="500"/>
                                        <p:tgtEl>
                                          <p:spTgt spid="40"/>
                                        </p:tgtEl>
                                      </p:cBhvr>
                                    </p:animEffect>
                                    <p:set>
                                      <p:cBhvr>
                                        <p:cTn id="70" dur="1" fill="hold">
                                          <p:stCondLst>
                                            <p:cond delay="499"/>
                                          </p:stCondLst>
                                        </p:cTn>
                                        <p:tgtEl>
                                          <p:spTgt spid="40"/>
                                        </p:tgtEl>
                                        <p:attrNameLst>
                                          <p:attrName>style.visibility</p:attrName>
                                        </p:attrNameLst>
                                      </p:cBhvr>
                                      <p:to>
                                        <p:strVal val="hidden"/>
                                      </p:to>
                                    </p:set>
                                  </p:childTnLst>
                                </p:cTn>
                              </p:par>
                              <p:par>
                                <p:cTn id="71" presetID="10" presetClass="entr" presetSubtype="0" fill="hold" nodeType="withEffect">
                                  <p:stCondLst>
                                    <p:cond delay="40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700"/>
                                        <p:tgtEl>
                                          <p:spTgt spid="35"/>
                                        </p:tgtEl>
                                      </p:cBhvr>
                                    </p:animEffect>
                                  </p:childTnLst>
                                </p:cTn>
                              </p:par>
                              <p:par>
                                <p:cTn id="74" presetID="10" presetClass="entr" presetSubtype="0" fill="hold" nodeType="withEffect">
                                  <p:stCondLst>
                                    <p:cond delay="40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700"/>
                                        <p:tgtEl>
                                          <p:spTgt spid="36"/>
                                        </p:tgtEl>
                                      </p:cBhvr>
                                    </p:animEffect>
                                  </p:childTnLst>
                                </p:cTn>
                              </p:par>
                              <p:par>
                                <p:cTn id="77" presetID="10" presetClass="entr" presetSubtype="0" fill="hold" nodeType="withEffect">
                                  <p:stCondLst>
                                    <p:cond delay="40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700"/>
                                        <p:tgtEl>
                                          <p:spTgt spid="37"/>
                                        </p:tgtEl>
                                      </p:cBhvr>
                                    </p:animEffect>
                                  </p:childTnLst>
                                </p:cTn>
                              </p:par>
                              <p:par>
                                <p:cTn id="80" presetID="10" presetClass="entr" presetSubtype="0" fill="hold" nodeType="withEffect">
                                  <p:stCondLst>
                                    <p:cond delay="90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grpId="0" nodeType="withEffect">
                                  <p:stCondLst>
                                    <p:cond delay="110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6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8" grpId="0" animBg="1"/>
      <p:bldP spid="39" grpId="0" animBg="1"/>
      <p:bldP spid="40" grpId="0" animBg="1"/>
      <p:bldP spid="40" grpId="1" animBg="1"/>
      <p:bldP spid="40" grpId="2" animBg="1"/>
      <p:bldP spid="41" grpId="0" animBg="1"/>
      <p:bldP spid="41" grpId="1"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00" name="s200"/>
          <p:cNvSpPr/>
          <p:nvPr/>
        </p:nvSpPr>
        <p:spPr>
          <a:xfrm>
            <a:off x="1066800" y="2698373"/>
            <a:ext cx="1447800" cy="38100"/>
          </a:xfrm>
          <a:prstGeom prst="rect">
            <a:avLst/>
          </a:prstGeom>
          <a:solidFill>
            <a:srgbClr val="D64000"/>
          </a:solidFill>
          <a:ln>
            <a:noFill/>
          </a:ln>
        </p:spPr>
        <p:txBody>
          <a:bodyPr/>
          <a:lstStyle/>
          <a:p>
            <a:endParaRPr/>
          </a:p>
        </p:txBody>
      </p:sp>
      <p:sp>
        <p:nvSpPr>
          <p:cNvPr id="201" name="s201"/>
          <p:cNvSpPr/>
          <p:nvPr/>
        </p:nvSpPr>
        <p:spPr>
          <a:xfrm>
            <a:off x="3545681" y="4415245"/>
            <a:ext cx="273248" cy="2628900"/>
          </a:xfrm>
          <a:prstGeom prst="rect">
            <a:avLst/>
          </a:prstGeom>
          <a:solidFill>
            <a:srgbClr val="D64000"/>
          </a:solidFill>
          <a:ln>
            <a:noFill/>
          </a:ln>
        </p:spPr>
        <p:txBody>
          <a:bodyPr/>
          <a:lstStyle/>
          <a:p>
            <a:endParaRPr/>
          </a:p>
        </p:txBody>
      </p:sp>
      <p:sp>
        <p:nvSpPr>
          <p:cNvPr id="202" name="s202"/>
          <p:cNvSpPr/>
          <p:nvPr/>
        </p:nvSpPr>
        <p:spPr>
          <a:xfrm>
            <a:off x="3914179" y="6415495"/>
            <a:ext cx="279201" cy="628650"/>
          </a:xfrm>
          <a:prstGeom prst="rect">
            <a:avLst/>
          </a:prstGeom>
          <a:solidFill>
            <a:srgbClr val="F8EADD"/>
          </a:solidFill>
          <a:ln w="19050">
            <a:solidFill>
              <a:srgbClr val="212322"/>
            </a:solidFill>
          </a:ln>
        </p:spPr>
        <p:txBody>
          <a:bodyPr/>
          <a:lstStyle/>
          <a:p>
            <a:endParaRPr/>
          </a:p>
        </p:txBody>
      </p:sp>
      <p:sp>
        <p:nvSpPr>
          <p:cNvPr id="203" name="s203"/>
          <p:cNvSpPr/>
          <p:nvPr/>
        </p:nvSpPr>
        <p:spPr>
          <a:xfrm>
            <a:off x="7360443" y="5101045"/>
            <a:ext cx="273248" cy="1943100"/>
          </a:xfrm>
          <a:prstGeom prst="rect">
            <a:avLst/>
          </a:prstGeom>
          <a:solidFill>
            <a:srgbClr val="D64000"/>
          </a:solidFill>
          <a:ln>
            <a:noFill/>
          </a:ln>
        </p:spPr>
        <p:txBody>
          <a:bodyPr/>
          <a:lstStyle/>
          <a:p>
            <a:endParaRPr/>
          </a:p>
        </p:txBody>
      </p:sp>
      <p:sp>
        <p:nvSpPr>
          <p:cNvPr id="204" name="s204"/>
          <p:cNvSpPr/>
          <p:nvPr/>
        </p:nvSpPr>
        <p:spPr>
          <a:xfrm>
            <a:off x="7728942" y="5843995"/>
            <a:ext cx="279201" cy="1200150"/>
          </a:xfrm>
          <a:prstGeom prst="rect">
            <a:avLst/>
          </a:prstGeom>
          <a:solidFill>
            <a:srgbClr val="F8EADD"/>
          </a:solidFill>
          <a:ln w="19050">
            <a:solidFill>
              <a:srgbClr val="212322"/>
            </a:solidFill>
          </a:ln>
        </p:spPr>
        <p:txBody>
          <a:bodyPr/>
          <a:lstStyle/>
          <a:p>
            <a:endParaRPr/>
          </a:p>
        </p:txBody>
      </p:sp>
      <p:sp>
        <p:nvSpPr>
          <p:cNvPr id="205" name="s205"/>
          <p:cNvSpPr/>
          <p:nvPr/>
        </p:nvSpPr>
        <p:spPr>
          <a:xfrm>
            <a:off x="11175206" y="5901145"/>
            <a:ext cx="273248" cy="1143000"/>
          </a:xfrm>
          <a:prstGeom prst="rect">
            <a:avLst/>
          </a:prstGeom>
          <a:solidFill>
            <a:srgbClr val="D64000"/>
          </a:solidFill>
          <a:ln>
            <a:noFill/>
          </a:ln>
        </p:spPr>
        <p:txBody>
          <a:bodyPr/>
          <a:lstStyle/>
          <a:p>
            <a:endParaRPr/>
          </a:p>
        </p:txBody>
      </p:sp>
      <p:sp>
        <p:nvSpPr>
          <p:cNvPr id="206" name="s206"/>
          <p:cNvSpPr/>
          <p:nvPr/>
        </p:nvSpPr>
        <p:spPr>
          <a:xfrm>
            <a:off x="11543704" y="5158195"/>
            <a:ext cx="279201" cy="1885950"/>
          </a:xfrm>
          <a:prstGeom prst="rect">
            <a:avLst/>
          </a:prstGeom>
          <a:solidFill>
            <a:srgbClr val="F8EADD"/>
          </a:solidFill>
          <a:ln w="19050">
            <a:solidFill>
              <a:srgbClr val="212322"/>
            </a:solidFill>
          </a:ln>
        </p:spPr>
        <p:txBody>
          <a:bodyPr/>
          <a:lstStyle/>
          <a:p>
            <a:endParaRPr/>
          </a:p>
        </p:txBody>
      </p:sp>
      <p:sp>
        <p:nvSpPr>
          <p:cNvPr id="207" name="s207"/>
          <p:cNvSpPr/>
          <p:nvPr/>
        </p:nvSpPr>
        <p:spPr>
          <a:xfrm>
            <a:off x="14989968" y="6586945"/>
            <a:ext cx="273248" cy="457200"/>
          </a:xfrm>
          <a:prstGeom prst="rect">
            <a:avLst/>
          </a:prstGeom>
          <a:solidFill>
            <a:srgbClr val="D64000"/>
          </a:solidFill>
          <a:ln>
            <a:noFill/>
          </a:ln>
        </p:spPr>
        <p:txBody>
          <a:bodyPr/>
          <a:lstStyle/>
          <a:p>
            <a:endParaRPr/>
          </a:p>
        </p:txBody>
      </p:sp>
      <p:sp>
        <p:nvSpPr>
          <p:cNvPr id="208" name="s208"/>
          <p:cNvSpPr/>
          <p:nvPr/>
        </p:nvSpPr>
        <p:spPr>
          <a:xfrm>
            <a:off x="15358467" y="4358095"/>
            <a:ext cx="279201" cy="2686050"/>
          </a:xfrm>
          <a:prstGeom prst="rect">
            <a:avLst/>
          </a:prstGeom>
          <a:solidFill>
            <a:srgbClr val="F8EADD"/>
          </a:solidFill>
          <a:ln w="19050">
            <a:solidFill>
              <a:srgbClr val="212322"/>
            </a:solidFill>
          </a:ln>
        </p:spPr>
        <p:txBody>
          <a:bodyPr/>
          <a:lstStyle/>
          <a:p>
            <a:endParaRPr/>
          </a:p>
        </p:txBody>
      </p:sp>
      <p:sp>
        <p:nvSpPr>
          <p:cNvPr id="209" name="s209"/>
          <p:cNvSpPr/>
          <p:nvPr/>
        </p:nvSpPr>
        <p:spPr>
          <a:xfrm>
            <a:off x="1905000" y="7120345"/>
            <a:ext cx="15316200" cy="19050"/>
          </a:xfrm>
          <a:prstGeom prst="rect">
            <a:avLst/>
          </a:prstGeom>
          <a:solidFill>
            <a:srgbClr val="212322"/>
          </a:solidFill>
          <a:ln>
            <a:noFill/>
          </a:ln>
        </p:spPr>
        <p:txBody>
          <a:bodyPr/>
          <a:lstStyle/>
          <a:p>
            <a:endParaRPr/>
          </a:p>
        </p:txBody>
      </p:sp>
      <p:sp>
        <p:nvSpPr>
          <p:cNvPr id="210" name="s210"/>
          <p:cNvSpPr/>
          <p:nvPr/>
        </p:nvSpPr>
        <p:spPr>
          <a:xfrm>
            <a:off x="15819120" y="4498848"/>
            <a:ext cx="199030" cy="209550"/>
          </a:xfrm>
          <a:prstGeom prst="rect">
            <a:avLst/>
          </a:prstGeom>
          <a:solidFill>
            <a:srgbClr val="D64000"/>
          </a:solidFill>
          <a:ln>
            <a:noFill/>
          </a:ln>
        </p:spPr>
        <p:txBody>
          <a:bodyPr/>
          <a:lstStyle/>
          <a:p>
            <a:endParaRPr/>
          </a:p>
        </p:txBody>
      </p:sp>
      <p:sp>
        <p:nvSpPr>
          <p:cNvPr id="211" name="s211"/>
          <p:cNvSpPr/>
          <p:nvPr/>
        </p:nvSpPr>
        <p:spPr>
          <a:xfrm>
            <a:off x="15819120" y="5230368"/>
            <a:ext cx="204757" cy="209550"/>
          </a:xfrm>
          <a:prstGeom prst="rect">
            <a:avLst/>
          </a:prstGeom>
          <a:solidFill>
            <a:srgbClr val="F8EADD"/>
          </a:solidFill>
          <a:ln w="28575">
            <a:solidFill>
              <a:srgbClr val="212322"/>
            </a:solidFill>
          </a:ln>
        </p:spPr>
        <p:txBody>
          <a:bodyPr/>
          <a:lstStyle/>
          <a:p>
            <a:endParaRPr/>
          </a:p>
        </p:txBody>
      </p:sp>
      <p:sp>
        <p:nvSpPr>
          <p:cNvPr id="212" name="s212"/>
          <p:cNvSpPr/>
          <p:nvPr/>
        </p:nvSpPr>
        <p:spPr>
          <a:xfrm>
            <a:off x="1066800" y="8909357"/>
            <a:ext cx="16154400" cy="19050"/>
          </a:xfrm>
          <a:prstGeom prst="rect">
            <a:avLst/>
          </a:prstGeom>
          <a:solidFill>
            <a:srgbClr val="E7E2DD"/>
          </a:solidFill>
          <a:ln>
            <a:noFill/>
          </a:ln>
        </p:spPr>
        <p:txBody>
          <a:bodyPr/>
          <a:lstStyle/>
          <a:p>
            <a:endParaRPr/>
          </a:p>
        </p:txBody>
      </p:sp>
      <p:sp>
        <p:nvSpPr>
          <p:cNvPr id="213" name="t213"/>
          <p:cNvSpPr txBox="1"/>
          <p:nvPr/>
        </p:nvSpPr>
        <p:spPr>
          <a:xfrm>
            <a:off x="1057275" y="572452"/>
            <a:ext cx="4160312" cy="396982"/>
          </a:xfrm>
          <a:prstGeom prst="rect">
            <a:avLst/>
          </a:prstGeom>
          <a:noFill/>
          <a:ln>
            <a:noFill/>
          </a:ln>
        </p:spPr>
        <p:txBody>
          <a:bodyPr wrap="none" lIns="0" tIns="0" rIns="0" bIns="0" anchor="t"/>
          <a:lstStyle/>
          <a:p>
            <a:pPr marL="0" indent="0" algn="l">
              <a:buNone/>
            </a:pPr>
            <a:r>
              <a:rPr lang="en-US" sz="1950" b="1">
                <a:solidFill>
                  <a:srgbClr val="D64000"/>
                </a:solidFill>
                <a:latin typeface="Hanken Grotesk"/>
                <a:ea typeface="Hanken Grotesk"/>
                <a:cs typeface="Hanken Grotesk"/>
              </a:rPr>
              <a:t>WHERE ASSISTANTS WORK</a:t>
            </a:r>
          </a:p>
        </p:txBody>
      </p:sp>
      <p:sp>
        <p:nvSpPr>
          <p:cNvPr id="215" name="t215"/>
          <p:cNvSpPr txBox="1"/>
          <p:nvPr/>
        </p:nvSpPr>
        <p:spPr>
          <a:xfrm>
            <a:off x="1057275" y="1687199"/>
            <a:ext cx="2975243" cy="892492"/>
          </a:xfrm>
          <a:prstGeom prst="rect">
            <a:avLst/>
          </a:prstGeom>
          <a:noFill/>
          <a:ln>
            <a:noFill/>
          </a:ln>
        </p:spPr>
        <p:txBody>
          <a:bodyPr wrap="none" lIns="0" tIns="0" rIns="0" bIns="0" anchor="t"/>
          <a:lstStyle/>
          <a:p>
            <a:pPr marL="0" indent="0" algn="l">
              <a:buNone/>
            </a:pPr>
            <a:r>
              <a:rPr lang="en-US" sz="4800">
                <a:solidFill>
                  <a:srgbClr val="212322"/>
                </a:solidFill>
                <a:latin typeface="Hanken Grotesk"/>
                <a:ea typeface="Hanken Grotesk"/>
                <a:cs typeface="Hanken Grotesk"/>
              </a:rPr>
              <a:t>AI Assistants can help when the fix is cheap</a:t>
            </a:r>
          </a:p>
        </p:txBody>
      </p:sp>
      <p:sp>
        <p:nvSpPr>
          <p:cNvPr id="216" name="t216"/>
          <p:cNvSpPr txBox="1"/>
          <p:nvPr/>
        </p:nvSpPr>
        <p:spPr>
          <a:xfrm>
            <a:off x="1057275" y="2941261"/>
            <a:ext cx="15400269" cy="458055"/>
          </a:xfrm>
          <a:prstGeom prst="rect">
            <a:avLst/>
          </a:prstGeom>
          <a:noFill/>
          <a:ln>
            <a:noFill/>
          </a:ln>
        </p:spPr>
        <p:txBody>
          <a:bodyPr wrap="square" lIns="0" tIns="0" rIns="0" bIns="0" anchor="t"/>
          <a:lstStyle/>
          <a:p>
            <a:pPr marL="0" indent="0" algn="l">
              <a:buNone/>
            </a:pPr>
            <a:r>
              <a:rPr lang="en-US" sz="2250">
                <a:solidFill>
                  <a:srgbClr val="3D3937"/>
                </a:solidFill>
                <a:latin typeface="Hanken Grotesk"/>
                <a:ea typeface="Hanken Grotesk"/>
                <a:cs typeface="Hanken Grotesk"/>
              </a:rPr>
              <a:t>The more of the application a fix must understand, the less an assistant can prove it worked.</a:t>
            </a:r>
          </a:p>
        </p:txBody>
      </p:sp>
      <p:sp>
        <p:nvSpPr>
          <p:cNvPr id="219" name="t219"/>
          <p:cNvSpPr txBox="1"/>
          <p:nvPr/>
        </p:nvSpPr>
        <p:spPr>
          <a:xfrm>
            <a:off x="10605920" y="3721349"/>
            <a:ext cx="1875805" cy="290101"/>
          </a:xfrm>
          <a:prstGeom prst="rect">
            <a:avLst/>
          </a:prstGeom>
          <a:noFill/>
          <a:ln>
            <a:noFill/>
          </a:ln>
        </p:spPr>
        <p:txBody>
          <a:bodyPr wrap="none" lIns="0" tIns="0" rIns="0" bIns="0" anchor="t"/>
          <a:lstStyle/>
          <a:p>
            <a:pPr marL="0" indent="0" algn="l">
              <a:buNone/>
            </a:pPr>
            <a:r>
              <a:rPr lang="en-US" sz="1425" b="1">
                <a:solidFill>
                  <a:srgbClr val="123121"/>
                </a:solidFill>
                <a:latin typeface="Hanken Grotesk"/>
                <a:ea typeface="Hanken Grotesk"/>
                <a:cs typeface="Hanken Grotesk"/>
              </a:rPr>
              <a:t>SPECIALIZATION</a:t>
            </a:r>
          </a:p>
        </p:txBody>
      </p:sp>
      <p:sp>
        <p:nvSpPr>
          <p:cNvPr id="220" name="t220"/>
          <p:cNvSpPr txBox="1"/>
          <p:nvPr/>
        </p:nvSpPr>
        <p:spPr>
          <a:xfrm>
            <a:off x="10817015" y="3957158"/>
            <a:ext cx="1453617" cy="290101"/>
          </a:xfrm>
          <a:prstGeom prst="rect">
            <a:avLst/>
          </a:prstGeom>
          <a:noFill/>
          <a:ln>
            <a:noFill/>
          </a:ln>
        </p:spPr>
        <p:txBody>
          <a:bodyPr wrap="none" lIns="0" tIns="0" rIns="0" bIns="0" anchor="t"/>
          <a:lstStyle/>
          <a:p>
            <a:pPr marL="0" indent="0" algn="l">
              <a:buNone/>
            </a:pPr>
            <a:r>
              <a:rPr lang="en-US" sz="1425" b="1">
                <a:solidFill>
                  <a:srgbClr val="123121"/>
                </a:solidFill>
                <a:latin typeface="Hanken Grotesk"/>
                <a:ea typeface="Hanken Grotesk"/>
                <a:cs typeface="Hanken Grotesk"/>
              </a:rPr>
              <a:t>TAKES OVER</a:t>
            </a:r>
          </a:p>
        </p:txBody>
      </p:sp>
      <p:sp>
        <p:nvSpPr>
          <p:cNvPr id="221" name="t221"/>
          <p:cNvSpPr txBox="1"/>
          <p:nvPr/>
        </p:nvSpPr>
        <p:spPr>
          <a:xfrm>
            <a:off x="11202419" y="4193381"/>
            <a:ext cx="682808" cy="264958"/>
          </a:xfrm>
          <a:prstGeom prst="rect">
            <a:avLst/>
          </a:prstGeom>
          <a:noFill/>
          <a:ln>
            <a:noFill/>
          </a:ln>
        </p:spPr>
        <p:txBody>
          <a:bodyPr wrap="none" lIns="0" tIns="0" rIns="0" bIns="0" anchor="t"/>
          <a:lstStyle/>
          <a:p>
            <a:pPr marL="0" indent="0" algn="l">
              <a:buNone/>
            </a:pPr>
            <a:r>
              <a:rPr lang="en-US" sz="1425" b="1">
                <a:solidFill>
                  <a:srgbClr val="123121"/>
                </a:solidFill>
                <a:latin typeface="Hanken Grotesk"/>
                <a:ea typeface="Hanken Grotesk"/>
                <a:cs typeface="Hanken Grotesk"/>
              </a:rPr>
              <a:t>HERE</a:t>
            </a:r>
          </a:p>
        </p:txBody>
      </p:sp>
      <p:sp>
        <p:nvSpPr>
          <p:cNvPr id="222" name="t222"/>
          <p:cNvSpPr txBox="1"/>
          <p:nvPr/>
        </p:nvSpPr>
        <p:spPr>
          <a:xfrm>
            <a:off x="2814865" y="7285523"/>
            <a:ext cx="2093138" cy="251013"/>
          </a:xfrm>
          <a:prstGeom prst="rect">
            <a:avLst/>
          </a:prstGeom>
          <a:noFill/>
          <a:ln>
            <a:noFill/>
          </a:ln>
        </p:spPr>
        <p:txBody>
          <a:bodyPr wrap="none" lIns="0" tIns="0" rIns="0" bIns="0" anchor="t"/>
          <a:lstStyle/>
          <a:p>
            <a:pPr marL="0" indent="0" algn="l">
              <a:buNone/>
            </a:pPr>
            <a:r>
              <a:rPr lang="en-US" sz="1350" b="1">
                <a:solidFill>
                  <a:srgbClr val="5F5A59"/>
                </a:solidFill>
                <a:latin typeface="Hanken Grotesk"/>
                <a:ea typeface="Hanken Grotesk"/>
                <a:cs typeface="Hanken Grotesk"/>
              </a:rPr>
              <a:t>ONE LINE, ONE FILE</a:t>
            </a:r>
          </a:p>
        </p:txBody>
      </p:sp>
      <p:sp>
        <p:nvSpPr>
          <p:cNvPr id="223" name="t223"/>
          <p:cNvSpPr txBox="1"/>
          <p:nvPr/>
        </p:nvSpPr>
        <p:spPr>
          <a:xfrm>
            <a:off x="6341817" y="7285128"/>
            <a:ext cx="2697334" cy="274835"/>
          </a:xfrm>
          <a:prstGeom prst="rect">
            <a:avLst/>
          </a:prstGeom>
          <a:noFill/>
          <a:ln>
            <a:noFill/>
          </a:ln>
        </p:spPr>
        <p:txBody>
          <a:bodyPr wrap="none" lIns="0" tIns="0" rIns="0" bIns="0" anchor="t"/>
          <a:lstStyle/>
          <a:p>
            <a:pPr marL="0" indent="0" algn="l">
              <a:buNone/>
            </a:pPr>
            <a:r>
              <a:rPr lang="en-US" sz="1350" b="1">
                <a:solidFill>
                  <a:srgbClr val="5F5A59"/>
                </a:solidFill>
                <a:latin typeface="Hanken Grotesk"/>
                <a:ea typeface="Hanken Grotesk"/>
                <a:cs typeface="Hanken Grotesk"/>
              </a:rPr>
              <a:t>A FUNCTION'S DATA FLOW</a:t>
            </a:r>
          </a:p>
        </p:txBody>
      </p:sp>
      <p:sp>
        <p:nvSpPr>
          <p:cNvPr id="224" name="t224"/>
          <p:cNvSpPr txBox="1"/>
          <p:nvPr/>
        </p:nvSpPr>
        <p:spPr>
          <a:xfrm>
            <a:off x="9936821" y="7285523"/>
            <a:ext cx="3165426" cy="251013"/>
          </a:xfrm>
          <a:prstGeom prst="rect">
            <a:avLst/>
          </a:prstGeom>
          <a:noFill/>
          <a:ln>
            <a:noFill/>
          </a:ln>
        </p:spPr>
        <p:txBody>
          <a:bodyPr wrap="none" lIns="0" tIns="0" rIns="0" bIns="0" anchor="t"/>
          <a:lstStyle/>
          <a:p>
            <a:pPr marL="0" indent="0" algn="l">
              <a:buNone/>
            </a:pPr>
            <a:r>
              <a:rPr lang="en-US" sz="1350" b="1">
                <a:solidFill>
                  <a:srgbClr val="5F5A59"/>
                </a:solidFill>
                <a:latin typeface="Hanken Grotesk"/>
                <a:ea typeface="Hanken Grotesk"/>
                <a:cs typeface="Hanken Grotesk"/>
              </a:rPr>
              <a:t>MULTIPLE FILES, ONE MODULE</a:t>
            </a:r>
          </a:p>
        </p:txBody>
      </p:sp>
      <p:sp>
        <p:nvSpPr>
          <p:cNvPr id="225" name="t225"/>
          <p:cNvSpPr txBox="1"/>
          <p:nvPr/>
        </p:nvSpPr>
        <p:spPr>
          <a:xfrm>
            <a:off x="14024325" y="7285128"/>
            <a:ext cx="2648518" cy="274835"/>
          </a:xfrm>
          <a:prstGeom prst="rect">
            <a:avLst/>
          </a:prstGeom>
          <a:noFill/>
          <a:ln>
            <a:noFill/>
          </a:ln>
        </p:spPr>
        <p:txBody>
          <a:bodyPr wrap="none" lIns="0" tIns="0" rIns="0" bIns="0" anchor="t"/>
          <a:lstStyle/>
          <a:p>
            <a:pPr marL="0" indent="0" algn="l">
              <a:buNone/>
            </a:pPr>
            <a:r>
              <a:rPr lang="en-US" sz="1350" b="1">
                <a:solidFill>
                  <a:srgbClr val="5F5A59"/>
                </a:solidFill>
                <a:latin typeface="Hanken Grotesk"/>
                <a:ea typeface="Hanken Grotesk"/>
                <a:cs typeface="Hanken Grotesk"/>
              </a:rPr>
              <a:t>THE WHOLE APPLICATION</a:t>
            </a:r>
          </a:p>
        </p:txBody>
      </p:sp>
      <p:sp>
        <p:nvSpPr>
          <p:cNvPr id="226" name="t226"/>
          <p:cNvSpPr txBox="1"/>
          <p:nvPr/>
        </p:nvSpPr>
        <p:spPr>
          <a:xfrm>
            <a:off x="7026416" y="7803204"/>
            <a:ext cx="5180046" cy="335908"/>
          </a:xfrm>
          <a:prstGeom prst="rect">
            <a:avLst/>
          </a:prstGeom>
          <a:noFill/>
          <a:ln>
            <a:noFill/>
          </a:ln>
        </p:spPr>
        <p:txBody>
          <a:bodyPr wrap="none" lIns="0" tIns="0" rIns="0" bIns="0" anchor="t"/>
          <a:lstStyle/>
          <a:p>
            <a:pPr marL="0" indent="0" algn="l">
              <a:buNone/>
            </a:pPr>
            <a:r>
              <a:rPr lang="en-US" sz="1650" b="1">
                <a:solidFill>
                  <a:srgbClr val="212322"/>
                </a:solidFill>
                <a:latin typeface="Hanken Grotesk"/>
                <a:ea typeface="Hanken Grotesk"/>
                <a:cs typeface="Hanken Grotesk"/>
              </a:rPr>
              <a:t>SCOPE THE AI MUST UNDERSTAND  →</a:t>
            </a:r>
          </a:p>
        </p:txBody>
      </p:sp>
      <p:sp>
        <p:nvSpPr>
          <p:cNvPr id="227" name="t227"/>
          <p:cNvSpPr txBox="1"/>
          <p:nvPr/>
        </p:nvSpPr>
        <p:spPr>
          <a:xfrm>
            <a:off x="16111728" y="4425696"/>
            <a:ext cx="462185" cy="278903"/>
          </a:xfrm>
          <a:prstGeom prst="rect">
            <a:avLst/>
          </a:prstGeom>
          <a:noFill/>
          <a:ln>
            <a:noFill/>
          </a:ln>
        </p:spPr>
        <p:txBody>
          <a:bodyPr wrap="none" lIns="0" tIns="0" rIns="0" bIns="0" anchor="t"/>
          <a:lstStyle/>
          <a:p>
            <a:pPr marL="0" indent="0" algn="l">
              <a:buNone/>
            </a:pPr>
            <a:r>
              <a:rPr lang="en-US" sz="1500" b="1">
                <a:solidFill>
                  <a:srgbClr val="5F5A59"/>
                </a:solidFill>
                <a:latin typeface="Hanken Grotesk"/>
                <a:ea typeface="Hanken Grotesk"/>
                <a:cs typeface="Hanken Grotesk"/>
              </a:rPr>
              <a:t>FIX</a:t>
            </a:r>
          </a:p>
        </p:txBody>
      </p:sp>
      <p:sp>
        <p:nvSpPr>
          <p:cNvPr id="228" name="t228"/>
          <p:cNvSpPr txBox="1"/>
          <p:nvPr/>
        </p:nvSpPr>
        <p:spPr>
          <a:xfrm>
            <a:off x="16111728" y="4672584"/>
            <a:ext cx="1388017" cy="305367"/>
          </a:xfrm>
          <a:prstGeom prst="rect">
            <a:avLst/>
          </a:prstGeom>
          <a:noFill/>
          <a:ln>
            <a:noFill/>
          </a:ln>
        </p:spPr>
        <p:txBody>
          <a:bodyPr wrap="none" lIns="0" tIns="0" rIns="0" bIns="0" anchor="t"/>
          <a:lstStyle/>
          <a:p>
            <a:pPr marL="0" indent="0" algn="l">
              <a:buNone/>
            </a:pPr>
            <a:r>
              <a:rPr lang="en-US" sz="1500" b="1">
                <a:solidFill>
                  <a:srgbClr val="5F5A59"/>
                </a:solidFill>
                <a:latin typeface="Hanken Grotesk"/>
                <a:ea typeface="Hanken Grotesk"/>
                <a:cs typeface="Hanken Grotesk"/>
              </a:rPr>
              <a:t>RELIABILITY</a:t>
            </a:r>
          </a:p>
        </p:txBody>
      </p:sp>
      <p:sp>
        <p:nvSpPr>
          <p:cNvPr id="229" name="t229"/>
          <p:cNvSpPr txBox="1"/>
          <p:nvPr/>
        </p:nvSpPr>
        <p:spPr>
          <a:xfrm>
            <a:off x="16111728" y="5157216"/>
            <a:ext cx="1197210" cy="278903"/>
          </a:xfrm>
          <a:prstGeom prst="rect">
            <a:avLst/>
          </a:prstGeom>
          <a:noFill/>
          <a:ln>
            <a:noFill/>
          </a:ln>
        </p:spPr>
        <p:txBody>
          <a:bodyPr wrap="none" lIns="0" tIns="0" rIns="0" bIns="0" anchor="t"/>
          <a:lstStyle/>
          <a:p>
            <a:pPr marL="0" indent="0" algn="l">
              <a:buNone/>
            </a:pPr>
            <a:r>
              <a:rPr lang="en-US" sz="1500" b="1">
                <a:solidFill>
                  <a:srgbClr val="5F5A59"/>
                </a:solidFill>
                <a:latin typeface="Hanken Grotesk"/>
                <a:ea typeface="Hanken Grotesk"/>
                <a:cs typeface="Hanken Grotesk"/>
              </a:rPr>
              <a:t>NEED FOR</a:t>
            </a:r>
          </a:p>
        </p:txBody>
      </p:sp>
      <p:sp>
        <p:nvSpPr>
          <p:cNvPr id="230" name="t230"/>
          <p:cNvSpPr txBox="1"/>
          <p:nvPr/>
        </p:nvSpPr>
        <p:spPr>
          <a:xfrm>
            <a:off x="16111728" y="5404104"/>
            <a:ext cx="1841320" cy="305367"/>
          </a:xfrm>
          <a:prstGeom prst="rect">
            <a:avLst/>
          </a:prstGeom>
          <a:noFill/>
          <a:ln>
            <a:noFill/>
          </a:ln>
        </p:spPr>
        <p:txBody>
          <a:bodyPr wrap="none" lIns="0" tIns="0" rIns="0" bIns="0" anchor="t"/>
          <a:lstStyle/>
          <a:p>
            <a:pPr marL="0" indent="0" algn="l">
              <a:buNone/>
            </a:pPr>
            <a:r>
              <a:rPr lang="en-US" sz="1500" b="1">
                <a:solidFill>
                  <a:srgbClr val="5F5A59"/>
                </a:solidFill>
                <a:latin typeface="Hanken Grotesk"/>
                <a:ea typeface="Hanken Grotesk"/>
                <a:cs typeface="Hanken Grotesk"/>
              </a:rPr>
              <a:t>SPECIALIZATION</a:t>
            </a:r>
          </a:p>
        </p:txBody>
      </p:sp>
      <p:sp>
        <p:nvSpPr>
          <p:cNvPr id="233" name="t233"/>
          <p:cNvSpPr txBox="1"/>
          <p:nvPr/>
        </p:nvSpPr>
        <p:spPr>
          <a:xfrm>
            <a:off x="16406012" y="9202258"/>
            <a:ext cx="931392" cy="306794"/>
          </a:xfrm>
          <a:prstGeom prst="rect">
            <a:avLst/>
          </a:prstGeom>
          <a:noFill/>
          <a:ln>
            <a:noFill/>
          </a:ln>
        </p:spPr>
        <p:txBody>
          <a:bodyPr wrap="none" lIns="0" tIns="0" rIns="0" bIns="0" anchor="t"/>
          <a:lstStyle/>
          <a:p>
            <a:pPr marL="0" indent="0" algn="l">
              <a:buNone/>
            </a:pPr>
            <a:r>
              <a:rPr lang="en-US" sz="1650" b="1">
                <a:solidFill>
                  <a:srgbClr val="5F5A59"/>
                </a:solidFill>
                <a:latin typeface="Hanken Grotesk"/>
                <a:ea typeface="Hanken Grotesk"/>
                <a:cs typeface="Hanken Grotesk"/>
              </a:rPr>
              <a:t>04 / 20</a:t>
            </a:r>
          </a:p>
        </p:txBody>
      </p:sp>
      <p:sp>
        <p:nvSpPr>
          <p:cNvPr id="1350" name="v14_1350"/>
          <p:cNvSpPr/>
          <p:nvPr/>
        </p:nvSpPr>
        <p:spPr>
          <a:xfrm>
            <a:off x="2816352" y="8412480"/>
            <a:ext cx="4315968"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a:solidFill>
                  <a:srgbClr val="5F5A59"/>
                </a:solidFill>
                <a:latin typeface="Hanken Grotesk" pitchFamily="34" charset="0"/>
                <a:ea typeface="Hanken Grotesk" pitchFamily="34" charset="-122"/>
                <a:cs typeface="Hanken Grotesk" pitchFamily="34" charset="-120"/>
              </a:rPr>
              <a:t>Conceptual model, not measured data</a:t>
            </a:r>
            <a:endParaRPr lang="en-US"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2253519"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ENTERPRISE SCALE</a:t>
            </a:r>
          </a:p>
        </p:txBody>
      </p:sp>
      <p:sp>
        <p:nvSpPr>
          <p:cNvPr id="3" name="headline"/>
          <p:cNvSpPr txBox="1"/>
          <p:nvPr/>
        </p:nvSpPr>
        <p:spPr>
          <a:xfrm>
            <a:off x="1069848" y="1362456"/>
            <a:ext cx="9092793"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A valid fix does not scale by itself</a:t>
            </a:r>
          </a:p>
        </p:txBody>
      </p:sp>
      <p:sp>
        <p:nvSpPr>
          <p:cNvPr id="4" name="title rule"/>
          <p:cNvSpPr/>
          <p:nvPr/>
        </p:nvSpPr>
        <p:spPr>
          <a:xfrm>
            <a:off x="1069848" y="2697480"/>
            <a:ext cx="1444752" cy="36576"/>
          </a:xfrm>
          <a:prstGeom prst="rect">
            <a:avLst/>
          </a:prstGeom>
          <a:solidFill>
            <a:srgbClr val="D64000"/>
          </a:solidFill>
          <a:ln>
            <a:noFill/>
          </a:ln>
        </p:spPr>
        <p:txBody>
          <a:bodyPr/>
          <a:lstStyle/>
          <a:p>
            <a:endParaRPr/>
          </a:p>
        </p:txBody>
      </p:sp>
      <p:sp>
        <p:nvSpPr>
          <p:cNvPr id="5" name="subline"/>
          <p:cNvSpPr txBox="1"/>
          <p:nvPr/>
        </p:nvSpPr>
        <p:spPr>
          <a:xfrm>
            <a:off x="1069848" y="2944368"/>
            <a:ext cx="7856410" cy="357188"/>
          </a:xfrm>
          <a:prstGeom prst="rect">
            <a:avLst/>
          </a:prstGeom>
          <a:noFill/>
          <a:ln>
            <a:noFill/>
          </a:ln>
        </p:spPr>
        <p:txBody>
          <a:bodyPr wrap="none" lIns="0" tIns="0" rIns="0" bIns="0" anchor="t"/>
          <a:lstStyle/>
          <a:p>
            <a:pPr marL="0" indent="0" algn="l">
              <a:lnSpc>
                <a:spcPts val="2813"/>
              </a:lnSpc>
              <a:buNone/>
            </a:pPr>
            <a:r>
              <a:rPr lang="en-US" sz="2250">
                <a:solidFill>
                  <a:srgbClr val="123121"/>
                </a:solidFill>
                <a:latin typeface="Hanken Grotesk"/>
                <a:ea typeface="Hanken Grotesk"/>
                <a:cs typeface="Hanken Grotesk"/>
              </a:rPr>
              <a:t>Specialization</a:t>
            </a:r>
            <a:r>
              <a:rPr lang="en-US" sz="2250">
                <a:solidFill>
                  <a:srgbClr val="3D3937"/>
                </a:solidFill>
                <a:latin typeface="Hanken Grotesk"/>
                <a:ea typeface="Hanken Grotesk"/>
                <a:cs typeface="Hanken Grotesk"/>
              </a:rPr>
              <a:t> is the engine. Scaling needs a system around it.</a:t>
            </a:r>
          </a:p>
        </p:txBody>
      </p:sp>
      <p:sp>
        <p:nvSpPr>
          <p:cNvPr id="6" name="repositories stack back"/>
          <p:cNvSpPr/>
          <p:nvPr/>
        </p:nvSpPr>
        <p:spPr>
          <a:xfrm>
            <a:off x="1216152" y="4224528"/>
            <a:ext cx="2103120" cy="1344168"/>
          </a:xfrm>
          <a:prstGeom prst="rect">
            <a:avLst/>
          </a:prstGeom>
          <a:solidFill>
            <a:srgbClr val="F1EDE9"/>
          </a:solidFill>
          <a:ln>
            <a:noFill/>
          </a:ln>
        </p:spPr>
        <p:txBody>
          <a:bodyPr/>
          <a:lstStyle/>
          <a:p>
            <a:endParaRPr/>
          </a:p>
        </p:txBody>
      </p:sp>
      <p:sp>
        <p:nvSpPr>
          <p:cNvPr id="7" name="repositories stack mid"/>
          <p:cNvSpPr/>
          <p:nvPr/>
        </p:nvSpPr>
        <p:spPr>
          <a:xfrm>
            <a:off x="1143000" y="4338828"/>
            <a:ext cx="2103120" cy="1344168"/>
          </a:xfrm>
          <a:prstGeom prst="rect">
            <a:avLst/>
          </a:prstGeom>
          <a:solidFill>
            <a:srgbClr val="E7E2DD"/>
          </a:solidFill>
          <a:ln>
            <a:noFill/>
          </a:ln>
        </p:spPr>
        <p:txBody>
          <a:bodyPr/>
          <a:lstStyle/>
          <a:p>
            <a:endParaRPr/>
          </a:p>
        </p:txBody>
      </p:sp>
      <p:sp>
        <p:nvSpPr>
          <p:cNvPr id="8" name="repositories card"/>
          <p:cNvSpPr/>
          <p:nvPr/>
        </p:nvSpPr>
        <p:spPr>
          <a:xfrm>
            <a:off x="1069848" y="4453128"/>
            <a:ext cx="2103120" cy="1344168"/>
          </a:xfrm>
          <a:prstGeom prst="rect">
            <a:avLst/>
          </a:prstGeom>
          <a:solidFill>
            <a:srgbClr val="FAF8F6"/>
          </a:solidFill>
          <a:ln w="19050">
            <a:solidFill>
              <a:srgbClr val="212322"/>
            </a:solidFill>
          </a:ln>
        </p:spPr>
        <p:txBody>
          <a:bodyPr/>
          <a:lstStyle/>
          <a:p>
            <a:endParaRPr/>
          </a:p>
        </p:txBody>
      </p:sp>
      <p:sp>
        <p:nvSpPr>
          <p:cNvPr id="9" name="repositories label"/>
          <p:cNvSpPr txBox="1"/>
          <p:nvPr/>
        </p:nvSpPr>
        <p:spPr>
          <a:xfrm>
            <a:off x="1271016" y="4617720"/>
            <a:ext cx="1632251" cy="297656"/>
          </a:xfrm>
          <a:prstGeom prst="rect">
            <a:avLst/>
          </a:prstGeom>
          <a:noFill/>
          <a:ln>
            <a:noFill/>
          </a:ln>
        </p:spPr>
        <p:txBody>
          <a:bodyPr wrap="none" lIns="0" tIns="0" rIns="0" bIns="0" anchor="t"/>
          <a:lstStyle/>
          <a:p>
            <a:pPr marL="0" indent="0" algn="l">
              <a:lnSpc>
                <a:spcPts val="2344"/>
              </a:lnSpc>
              <a:buNone/>
            </a:pPr>
            <a:r>
              <a:rPr lang="en-US" sz="1875" b="1">
                <a:solidFill>
                  <a:srgbClr val="212322"/>
                </a:solidFill>
                <a:latin typeface="Hanken Grotesk"/>
                <a:ea typeface="Hanken Grotesk"/>
                <a:cs typeface="Hanken Grotesk"/>
              </a:rPr>
              <a:t>REPOSITORIES</a:t>
            </a:r>
          </a:p>
        </p:txBody>
      </p:sp>
      <p:sp>
        <p:nvSpPr>
          <p:cNvPr id="10" name="repositories sub"/>
          <p:cNvSpPr txBox="1"/>
          <p:nvPr/>
        </p:nvSpPr>
        <p:spPr>
          <a:xfrm>
            <a:off x="1271016" y="5001768"/>
            <a:ext cx="1334338" cy="594360"/>
          </a:xfrm>
          <a:prstGeom prst="rect">
            <a:avLst/>
          </a:prstGeom>
          <a:noFill/>
          <a:ln>
            <a:noFill/>
          </a:ln>
        </p:spPr>
        <p:txBody>
          <a:bodyPr wrap="none" lIns="0" tIns="0" rIns="0" bIns="0" anchor="t"/>
          <a:lstStyle/>
          <a:p>
            <a:pPr marL="0" indent="0" algn="l">
              <a:lnSpc>
                <a:spcPts val="2340"/>
              </a:lnSpc>
              <a:buNone/>
            </a:pPr>
            <a:r>
              <a:rPr lang="en-US" sz="1800">
                <a:solidFill>
                  <a:srgbClr val="3D3937"/>
                </a:solidFill>
                <a:latin typeface="Hanken Grotesk"/>
                <a:ea typeface="Hanken Grotesk"/>
                <a:cs typeface="Hanken Grotesk"/>
              </a:rPr>
              <a:t>across many</a:t>
            </a:r>
          </a:p>
          <a:p>
            <a:pPr marL="0" indent="0" algn="l">
              <a:lnSpc>
                <a:spcPts val="2340"/>
              </a:lnSpc>
              <a:buNone/>
            </a:pPr>
            <a:r>
              <a:rPr lang="en-US" sz="1800">
                <a:solidFill>
                  <a:srgbClr val="3D3937"/>
                </a:solidFill>
                <a:latin typeface="Hanken Grotesk"/>
                <a:ea typeface="Hanken Grotesk"/>
                <a:cs typeface="Hanken Grotesk"/>
              </a:rPr>
              <a:t>teams</a:t>
            </a:r>
          </a:p>
        </p:txBody>
      </p:sp>
      <p:sp>
        <p:nvSpPr>
          <p:cNvPr id="11" name="arrow in"/>
          <p:cNvSpPr txBox="1"/>
          <p:nvPr/>
        </p:nvSpPr>
        <p:spPr>
          <a:xfrm>
            <a:off x="3310128" y="4873752"/>
            <a:ext cx="369570" cy="404813"/>
          </a:xfrm>
          <a:prstGeom prst="rect">
            <a:avLst/>
          </a:prstGeom>
          <a:noFill/>
          <a:ln>
            <a:noFill/>
          </a:ln>
        </p:spPr>
        <p:txBody>
          <a:bodyPr wrap="none" lIns="0" tIns="0" rIns="0" bIns="0" anchor="t"/>
          <a:lstStyle/>
          <a:p>
            <a:pPr marL="0" indent="0" algn="l">
              <a:lnSpc>
                <a:spcPts val="3188"/>
              </a:lnSpc>
              <a:buNone/>
            </a:pPr>
            <a:r>
              <a:rPr lang="en-US" sz="2550" b="1">
                <a:solidFill>
                  <a:srgbClr val="D64000"/>
                </a:solidFill>
                <a:latin typeface="Hanken Grotesk"/>
                <a:ea typeface="Hanken Grotesk"/>
                <a:cs typeface="Hanken Grotesk"/>
              </a:rPr>
              <a:t>→</a:t>
            </a:r>
          </a:p>
        </p:txBody>
      </p:sp>
      <p:sp>
        <p:nvSpPr>
          <p:cNvPr id="12" name="system panel"/>
          <p:cNvSpPr/>
          <p:nvPr/>
        </p:nvSpPr>
        <p:spPr>
          <a:xfrm>
            <a:off x="3904488" y="3657600"/>
            <a:ext cx="10524744" cy="2926080"/>
          </a:xfrm>
          <a:prstGeom prst="rect">
            <a:avLst/>
          </a:prstGeom>
          <a:solidFill>
            <a:srgbClr val="F8EADD"/>
          </a:solidFill>
          <a:ln w="19050">
            <a:solidFill>
              <a:srgbClr val="D64000"/>
            </a:solidFill>
          </a:ln>
        </p:spPr>
        <p:txBody>
          <a:bodyPr/>
          <a:lstStyle/>
          <a:p>
            <a:endParaRPr/>
          </a:p>
        </p:txBody>
      </p:sp>
      <p:sp>
        <p:nvSpPr>
          <p:cNvPr id="13" name="system title"/>
          <p:cNvSpPr txBox="1"/>
          <p:nvPr/>
        </p:nvSpPr>
        <p:spPr>
          <a:xfrm>
            <a:off x="3904488" y="3913632"/>
            <a:ext cx="10524744" cy="357188"/>
          </a:xfrm>
          <a:prstGeom prst="rect">
            <a:avLst/>
          </a:prstGeom>
          <a:noFill/>
          <a:ln>
            <a:noFill/>
          </a:ln>
        </p:spPr>
        <p:txBody>
          <a:bodyPr wrap="none" lIns="0" tIns="0" rIns="0" bIns="0" anchor="t"/>
          <a:lstStyle/>
          <a:p>
            <a:pPr marL="0" indent="0" algn="ctr">
              <a:lnSpc>
                <a:spcPts val="2813"/>
              </a:lnSpc>
              <a:buNone/>
            </a:pPr>
            <a:r>
              <a:rPr lang="en-US" sz="2250" b="1">
                <a:solidFill>
                  <a:srgbClr val="D64000"/>
                </a:solidFill>
                <a:latin typeface="Hanken Grotesk"/>
                <a:ea typeface="Hanken Grotesk"/>
                <a:cs typeface="Hanken Grotesk"/>
              </a:rPr>
              <a:t>THE REMEDIATION SYSTEM</a:t>
            </a:r>
          </a:p>
        </p:txBody>
      </p:sp>
      <p:sp>
        <p:nvSpPr>
          <p:cNvPr id="14" name="system divider"/>
          <p:cNvSpPr/>
          <p:nvPr/>
        </p:nvSpPr>
        <p:spPr>
          <a:xfrm>
            <a:off x="9157716" y="4526280"/>
            <a:ext cx="18288" cy="1783080"/>
          </a:xfrm>
          <a:prstGeom prst="rect">
            <a:avLst/>
          </a:prstGeom>
          <a:solidFill>
            <a:srgbClr val="D64000"/>
          </a:solidFill>
          <a:ln>
            <a:noFill/>
          </a:ln>
        </p:spPr>
        <p:txBody>
          <a:bodyPr/>
          <a:lstStyle/>
          <a:p>
            <a:endParaRPr/>
          </a:p>
        </p:txBody>
      </p:sp>
      <p:sp>
        <p:nvSpPr>
          <p:cNvPr id="15" name="obligation 1"/>
          <p:cNvSpPr txBox="1"/>
          <p:nvPr/>
        </p:nvSpPr>
        <p:spPr>
          <a:xfrm>
            <a:off x="4315968" y="4937760"/>
            <a:ext cx="3328968" cy="941070"/>
          </a:xfrm>
          <a:prstGeom prst="rect">
            <a:avLst/>
          </a:prstGeom>
          <a:noFill/>
          <a:ln>
            <a:noFill/>
          </a:ln>
        </p:spPr>
        <p:txBody>
          <a:bodyPr wrap="none" lIns="0" tIns="0" rIns="0" bIns="0" anchor="t"/>
          <a:lstStyle/>
          <a:p>
            <a:pPr marL="0" indent="0" algn="l">
              <a:lnSpc>
                <a:spcPts val="3705"/>
              </a:lnSpc>
              <a:buNone/>
            </a:pPr>
            <a:r>
              <a:rPr lang="en-US" sz="2850">
                <a:solidFill>
                  <a:srgbClr val="212322"/>
                </a:solidFill>
                <a:latin typeface="Hanken Grotesk"/>
                <a:ea typeface="Hanken Grotesk"/>
                <a:cs typeface="Hanken Grotesk"/>
              </a:rPr>
              <a:t>Create fixes that are</a:t>
            </a:r>
          </a:p>
          <a:p>
            <a:pPr marL="0" indent="0" algn="l">
              <a:lnSpc>
                <a:spcPts val="3705"/>
              </a:lnSpc>
              <a:buNone/>
            </a:pPr>
            <a:r>
              <a:rPr lang="en-US" sz="2850">
                <a:solidFill>
                  <a:srgbClr val="212322"/>
                </a:solidFill>
                <a:latin typeface="Hanken Grotesk"/>
                <a:ea typeface="Hanken Grotesk"/>
                <a:cs typeface="Hanken Grotesk"/>
              </a:rPr>
              <a:t>optimized and valid</a:t>
            </a:r>
          </a:p>
        </p:txBody>
      </p:sp>
      <p:sp>
        <p:nvSpPr>
          <p:cNvPr id="16" name="obligation 2"/>
          <p:cNvSpPr txBox="1"/>
          <p:nvPr/>
        </p:nvSpPr>
        <p:spPr>
          <a:xfrm>
            <a:off x="9578340" y="4937760"/>
            <a:ext cx="4217193" cy="1411605"/>
          </a:xfrm>
          <a:prstGeom prst="rect">
            <a:avLst/>
          </a:prstGeom>
          <a:noFill/>
          <a:ln>
            <a:noFill/>
          </a:ln>
        </p:spPr>
        <p:txBody>
          <a:bodyPr wrap="none" lIns="0" tIns="0" rIns="0" bIns="0" anchor="t"/>
          <a:lstStyle/>
          <a:p>
            <a:pPr marL="0" indent="0" algn="l">
              <a:lnSpc>
                <a:spcPts val="3705"/>
              </a:lnSpc>
              <a:buNone/>
            </a:pPr>
            <a:r>
              <a:rPr lang="en-US" sz="2850">
                <a:solidFill>
                  <a:srgbClr val="212322"/>
                </a:solidFill>
                <a:latin typeface="Hanken Grotesk"/>
                <a:ea typeface="Hanken Grotesk"/>
                <a:cs typeface="Hanken Grotesk"/>
              </a:rPr>
              <a:t>Follow them through their</a:t>
            </a:r>
          </a:p>
          <a:p>
            <a:pPr marL="0" indent="0" algn="l">
              <a:lnSpc>
                <a:spcPts val="3705"/>
              </a:lnSpc>
              <a:buNone/>
            </a:pPr>
            <a:r>
              <a:rPr lang="en-US" sz="2850">
                <a:solidFill>
                  <a:srgbClr val="212322"/>
                </a:solidFill>
                <a:latin typeface="Hanken Grotesk"/>
                <a:ea typeface="Hanken Grotesk"/>
                <a:cs typeface="Hanken Grotesk"/>
              </a:rPr>
              <a:t>lifecycle until they get</a:t>
            </a:r>
          </a:p>
          <a:p>
            <a:pPr marL="0" indent="0" algn="l">
              <a:lnSpc>
                <a:spcPts val="3705"/>
              </a:lnSpc>
              <a:buNone/>
            </a:pPr>
            <a:r>
              <a:rPr lang="en-US" sz="2850">
                <a:solidFill>
                  <a:srgbClr val="212322"/>
                </a:solidFill>
                <a:latin typeface="Hanken Grotesk"/>
                <a:ea typeface="Hanken Grotesk"/>
                <a:cs typeface="Hanken Grotesk"/>
              </a:rPr>
              <a:t>merged</a:t>
            </a:r>
          </a:p>
        </p:txBody>
      </p:sp>
      <p:sp>
        <p:nvSpPr>
          <p:cNvPr id="17" name="arrow out"/>
          <p:cNvSpPr txBox="1"/>
          <p:nvPr/>
        </p:nvSpPr>
        <p:spPr>
          <a:xfrm>
            <a:off x="14566392" y="4873752"/>
            <a:ext cx="369570" cy="404813"/>
          </a:xfrm>
          <a:prstGeom prst="rect">
            <a:avLst/>
          </a:prstGeom>
          <a:noFill/>
          <a:ln>
            <a:noFill/>
          </a:ln>
        </p:spPr>
        <p:txBody>
          <a:bodyPr wrap="none" lIns="0" tIns="0" rIns="0" bIns="0" anchor="t"/>
          <a:lstStyle/>
          <a:p>
            <a:pPr marL="0" indent="0" algn="l">
              <a:lnSpc>
                <a:spcPts val="3188"/>
              </a:lnSpc>
              <a:buNone/>
            </a:pPr>
            <a:r>
              <a:rPr lang="en-US" sz="2550" b="1">
                <a:solidFill>
                  <a:srgbClr val="D64000"/>
                </a:solidFill>
                <a:latin typeface="Hanken Grotesk"/>
                <a:ea typeface="Hanken Grotesk"/>
                <a:cs typeface="Hanken Grotesk"/>
              </a:rPr>
              <a:t>→</a:t>
            </a:r>
          </a:p>
        </p:txBody>
      </p:sp>
      <p:sp>
        <p:nvSpPr>
          <p:cNvPr id="18" name="pull requests stack back"/>
          <p:cNvSpPr/>
          <p:nvPr/>
        </p:nvSpPr>
        <p:spPr>
          <a:xfrm>
            <a:off x="15124176" y="4224528"/>
            <a:ext cx="2103120" cy="1344168"/>
          </a:xfrm>
          <a:prstGeom prst="rect">
            <a:avLst/>
          </a:prstGeom>
          <a:solidFill>
            <a:srgbClr val="F1EDE9"/>
          </a:solidFill>
          <a:ln>
            <a:noFill/>
          </a:ln>
        </p:spPr>
        <p:txBody>
          <a:bodyPr/>
          <a:lstStyle/>
          <a:p>
            <a:endParaRPr/>
          </a:p>
        </p:txBody>
      </p:sp>
      <p:sp>
        <p:nvSpPr>
          <p:cNvPr id="19" name="pull requests stack mid"/>
          <p:cNvSpPr/>
          <p:nvPr/>
        </p:nvSpPr>
        <p:spPr>
          <a:xfrm>
            <a:off x="15051024" y="4338828"/>
            <a:ext cx="2103120" cy="1344168"/>
          </a:xfrm>
          <a:prstGeom prst="rect">
            <a:avLst/>
          </a:prstGeom>
          <a:solidFill>
            <a:srgbClr val="E7E2DD"/>
          </a:solidFill>
          <a:ln>
            <a:noFill/>
          </a:ln>
        </p:spPr>
        <p:txBody>
          <a:bodyPr/>
          <a:lstStyle/>
          <a:p>
            <a:endParaRPr/>
          </a:p>
        </p:txBody>
      </p:sp>
      <p:sp>
        <p:nvSpPr>
          <p:cNvPr id="20" name="pull requests card"/>
          <p:cNvSpPr/>
          <p:nvPr/>
        </p:nvSpPr>
        <p:spPr>
          <a:xfrm>
            <a:off x="14977872" y="4453128"/>
            <a:ext cx="2103120" cy="1344168"/>
          </a:xfrm>
          <a:prstGeom prst="rect">
            <a:avLst/>
          </a:prstGeom>
          <a:solidFill>
            <a:srgbClr val="FFFFFF"/>
          </a:solidFill>
          <a:ln w="19050">
            <a:solidFill>
              <a:srgbClr val="212322"/>
            </a:solidFill>
          </a:ln>
        </p:spPr>
        <p:txBody>
          <a:bodyPr/>
          <a:lstStyle/>
          <a:p>
            <a:endParaRPr/>
          </a:p>
        </p:txBody>
      </p:sp>
      <p:sp>
        <p:nvSpPr>
          <p:cNvPr id="21" name="pull requests label"/>
          <p:cNvSpPr txBox="1"/>
          <p:nvPr/>
        </p:nvSpPr>
        <p:spPr>
          <a:xfrm>
            <a:off x="15179040" y="4617720"/>
            <a:ext cx="1808892" cy="297656"/>
          </a:xfrm>
          <a:prstGeom prst="rect">
            <a:avLst/>
          </a:prstGeom>
          <a:noFill/>
          <a:ln>
            <a:noFill/>
          </a:ln>
        </p:spPr>
        <p:txBody>
          <a:bodyPr wrap="none" lIns="0" tIns="0" rIns="0" bIns="0" anchor="t"/>
          <a:lstStyle/>
          <a:p>
            <a:pPr marL="0" indent="0" algn="l">
              <a:lnSpc>
                <a:spcPts val="2344"/>
              </a:lnSpc>
              <a:buNone/>
            </a:pPr>
            <a:r>
              <a:rPr lang="en-US" sz="1875" b="1">
                <a:solidFill>
                  <a:srgbClr val="212322"/>
                </a:solidFill>
                <a:latin typeface="Hanken Grotesk"/>
                <a:ea typeface="Hanken Grotesk"/>
                <a:cs typeface="Hanken Grotesk"/>
              </a:rPr>
              <a:t>PULL REQUESTS</a:t>
            </a:r>
          </a:p>
        </p:txBody>
      </p:sp>
      <p:sp>
        <p:nvSpPr>
          <p:cNvPr id="22" name="pull requests sub"/>
          <p:cNvSpPr txBox="1"/>
          <p:nvPr/>
        </p:nvSpPr>
        <p:spPr>
          <a:xfrm>
            <a:off x="15179040" y="5001768"/>
            <a:ext cx="1130884"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one per fix</a:t>
            </a:r>
          </a:p>
        </p:txBody>
      </p:sp>
      <p:sp>
        <p:nvSpPr>
          <p:cNvPr id="23" name="backlog label"/>
          <p:cNvSpPr txBox="1"/>
          <p:nvPr/>
        </p:nvSpPr>
        <p:spPr>
          <a:xfrm>
            <a:off x="2468880" y="7141464"/>
            <a:ext cx="3105438"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THE REMEDIATION BACKLOG</a:t>
            </a:r>
          </a:p>
        </p:txBody>
      </p:sp>
      <p:sp>
        <p:nvSpPr>
          <p:cNvPr id="24" name="backlog 1"/>
          <p:cNvSpPr/>
          <p:nvPr/>
        </p:nvSpPr>
        <p:spPr>
          <a:xfrm>
            <a:off x="6537960" y="7150608"/>
            <a:ext cx="301752" cy="365760"/>
          </a:xfrm>
          <a:prstGeom prst="rect">
            <a:avLst/>
          </a:prstGeom>
          <a:solidFill>
            <a:srgbClr val="FFFFFF"/>
          </a:solidFill>
          <a:ln w="19050">
            <a:solidFill>
              <a:srgbClr val="C9C3BD"/>
            </a:solidFill>
          </a:ln>
        </p:spPr>
        <p:txBody>
          <a:bodyPr/>
          <a:lstStyle/>
          <a:p>
            <a:endParaRPr/>
          </a:p>
        </p:txBody>
      </p:sp>
      <p:sp>
        <p:nvSpPr>
          <p:cNvPr id="25" name="backlog 2"/>
          <p:cNvSpPr/>
          <p:nvPr/>
        </p:nvSpPr>
        <p:spPr>
          <a:xfrm>
            <a:off x="6903720" y="7150608"/>
            <a:ext cx="301752" cy="365760"/>
          </a:xfrm>
          <a:prstGeom prst="rect">
            <a:avLst/>
          </a:prstGeom>
          <a:solidFill>
            <a:srgbClr val="FFFFFF"/>
          </a:solidFill>
          <a:ln w="19050">
            <a:solidFill>
              <a:srgbClr val="C9C3BD"/>
            </a:solidFill>
          </a:ln>
        </p:spPr>
        <p:txBody>
          <a:bodyPr/>
          <a:lstStyle/>
          <a:p>
            <a:endParaRPr/>
          </a:p>
        </p:txBody>
      </p:sp>
      <p:sp>
        <p:nvSpPr>
          <p:cNvPr id="26" name="backlog 3"/>
          <p:cNvSpPr/>
          <p:nvPr/>
        </p:nvSpPr>
        <p:spPr>
          <a:xfrm>
            <a:off x="7260336" y="7150608"/>
            <a:ext cx="301752" cy="365760"/>
          </a:xfrm>
          <a:prstGeom prst="rect">
            <a:avLst/>
          </a:prstGeom>
          <a:solidFill>
            <a:srgbClr val="FFFFFF"/>
          </a:solidFill>
          <a:ln w="19050">
            <a:solidFill>
              <a:srgbClr val="C9C3BD"/>
            </a:solidFill>
          </a:ln>
        </p:spPr>
        <p:txBody>
          <a:bodyPr/>
          <a:lstStyle/>
          <a:p>
            <a:endParaRPr/>
          </a:p>
        </p:txBody>
      </p:sp>
      <p:sp>
        <p:nvSpPr>
          <p:cNvPr id="27" name="backlog 4"/>
          <p:cNvSpPr/>
          <p:nvPr/>
        </p:nvSpPr>
        <p:spPr>
          <a:xfrm>
            <a:off x="7616952" y="7150608"/>
            <a:ext cx="301752" cy="365760"/>
          </a:xfrm>
          <a:prstGeom prst="rect">
            <a:avLst/>
          </a:prstGeom>
          <a:solidFill>
            <a:srgbClr val="FFFFFF"/>
          </a:solidFill>
          <a:ln w="19050">
            <a:solidFill>
              <a:srgbClr val="C9C3BD"/>
            </a:solidFill>
          </a:ln>
        </p:spPr>
        <p:txBody>
          <a:bodyPr/>
          <a:lstStyle/>
          <a:p>
            <a:endParaRPr/>
          </a:p>
        </p:txBody>
      </p:sp>
      <p:sp>
        <p:nvSpPr>
          <p:cNvPr id="28" name="backlog 5"/>
          <p:cNvSpPr/>
          <p:nvPr/>
        </p:nvSpPr>
        <p:spPr>
          <a:xfrm>
            <a:off x="7973568" y="7150608"/>
            <a:ext cx="301752" cy="365760"/>
          </a:xfrm>
          <a:prstGeom prst="rect">
            <a:avLst/>
          </a:prstGeom>
          <a:solidFill>
            <a:srgbClr val="FFFFFF"/>
          </a:solidFill>
          <a:ln w="19050">
            <a:solidFill>
              <a:srgbClr val="C9C3BD"/>
            </a:solidFill>
          </a:ln>
        </p:spPr>
        <p:txBody>
          <a:bodyPr/>
          <a:lstStyle/>
          <a:p>
            <a:endParaRPr/>
          </a:p>
        </p:txBody>
      </p:sp>
      <p:sp>
        <p:nvSpPr>
          <p:cNvPr id="29" name="backlog 6"/>
          <p:cNvSpPr/>
          <p:nvPr/>
        </p:nvSpPr>
        <p:spPr>
          <a:xfrm>
            <a:off x="8339328" y="7150608"/>
            <a:ext cx="301752" cy="365760"/>
          </a:xfrm>
          <a:prstGeom prst="rect">
            <a:avLst/>
          </a:prstGeom>
          <a:solidFill>
            <a:srgbClr val="FFFFFF"/>
          </a:solidFill>
          <a:ln w="19050">
            <a:solidFill>
              <a:srgbClr val="C9C3BD"/>
            </a:solidFill>
          </a:ln>
        </p:spPr>
        <p:txBody>
          <a:bodyPr/>
          <a:lstStyle/>
          <a:p>
            <a:endParaRPr/>
          </a:p>
        </p:txBody>
      </p:sp>
      <p:sp>
        <p:nvSpPr>
          <p:cNvPr id="30" name="backlog 7"/>
          <p:cNvSpPr/>
          <p:nvPr/>
        </p:nvSpPr>
        <p:spPr>
          <a:xfrm>
            <a:off x="8695944" y="7150608"/>
            <a:ext cx="301752" cy="365760"/>
          </a:xfrm>
          <a:prstGeom prst="rect">
            <a:avLst/>
          </a:prstGeom>
          <a:solidFill>
            <a:srgbClr val="FFFFFF"/>
          </a:solidFill>
          <a:ln w="19050">
            <a:solidFill>
              <a:srgbClr val="C9C3BD"/>
            </a:solidFill>
          </a:ln>
        </p:spPr>
        <p:txBody>
          <a:bodyPr/>
          <a:lstStyle/>
          <a:p>
            <a:endParaRPr/>
          </a:p>
        </p:txBody>
      </p:sp>
      <p:sp>
        <p:nvSpPr>
          <p:cNvPr id="31" name="backlog 8"/>
          <p:cNvSpPr/>
          <p:nvPr/>
        </p:nvSpPr>
        <p:spPr>
          <a:xfrm>
            <a:off x="9052560" y="7150608"/>
            <a:ext cx="301752" cy="365760"/>
          </a:xfrm>
          <a:prstGeom prst="rect">
            <a:avLst/>
          </a:prstGeom>
          <a:solidFill>
            <a:srgbClr val="2F6F4F"/>
          </a:solidFill>
          <a:ln w="19050">
            <a:solidFill>
              <a:srgbClr val="2F6F4F"/>
            </a:solidFill>
          </a:ln>
        </p:spPr>
        <p:txBody>
          <a:bodyPr/>
          <a:lstStyle/>
          <a:p>
            <a:endParaRPr/>
          </a:p>
        </p:txBody>
      </p:sp>
      <p:sp>
        <p:nvSpPr>
          <p:cNvPr id="32" name="backlog 9"/>
          <p:cNvSpPr/>
          <p:nvPr/>
        </p:nvSpPr>
        <p:spPr>
          <a:xfrm>
            <a:off x="9409176" y="7150608"/>
            <a:ext cx="301752" cy="365760"/>
          </a:xfrm>
          <a:prstGeom prst="rect">
            <a:avLst/>
          </a:prstGeom>
          <a:solidFill>
            <a:srgbClr val="2F6F4F"/>
          </a:solidFill>
          <a:ln w="19050">
            <a:solidFill>
              <a:srgbClr val="2F6F4F"/>
            </a:solidFill>
          </a:ln>
        </p:spPr>
        <p:txBody>
          <a:bodyPr/>
          <a:lstStyle/>
          <a:p>
            <a:endParaRPr/>
          </a:p>
        </p:txBody>
      </p:sp>
      <p:sp>
        <p:nvSpPr>
          <p:cNvPr id="33" name="backlog 10"/>
          <p:cNvSpPr/>
          <p:nvPr/>
        </p:nvSpPr>
        <p:spPr>
          <a:xfrm>
            <a:off x="9774936" y="7150608"/>
            <a:ext cx="301752" cy="365760"/>
          </a:xfrm>
          <a:prstGeom prst="rect">
            <a:avLst/>
          </a:prstGeom>
          <a:solidFill>
            <a:srgbClr val="2F6F4F"/>
          </a:solidFill>
          <a:ln w="19050">
            <a:solidFill>
              <a:srgbClr val="2F6F4F"/>
            </a:solidFill>
          </a:ln>
        </p:spPr>
        <p:txBody>
          <a:bodyPr/>
          <a:lstStyle/>
          <a:p>
            <a:endParaRPr/>
          </a:p>
        </p:txBody>
      </p:sp>
      <p:sp>
        <p:nvSpPr>
          <p:cNvPr id="34" name="backlog 11"/>
          <p:cNvSpPr/>
          <p:nvPr/>
        </p:nvSpPr>
        <p:spPr>
          <a:xfrm>
            <a:off x="10131552" y="7150608"/>
            <a:ext cx="301752" cy="365760"/>
          </a:xfrm>
          <a:prstGeom prst="rect">
            <a:avLst/>
          </a:prstGeom>
          <a:solidFill>
            <a:srgbClr val="2F6F4F"/>
          </a:solidFill>
          <a:ln w="19050">
            <a:solidFill>
              <a:srgbClr val="2F6F4F"/>
            </a:solidFill>
          </a:ln>
        </p:spPr>
        <p:txBody>
          <a:bodyPr/>
          <a:lstStyle/>
          <a:p>
            <a:endParaRPr/>
          </a:p>
        </p:txBody>
      </p:sp>
      <p:sp>
        <p:nvSpPr>
          <p:cNvPr id="35" name="backlog 12"/>
          <p:cNvSpPr/>
          <p:nvPr/>
        </p:nvSpPr>
        <p:spPr>
          <a:xfrm>
            <a:off x="10488168" y="7150608"/>
            <a:ext cx="301752" cy="365760"/>
          </a:xfrm>
          <a:prstGeom prst="rect">
            <a:avLst/>
          </a:prstGeom>
          <a:solidFill>
            <a:srgbClr val="2F6F4F"/>
          </a:solidFill>
          <a:ln w="19050">
            <a:solidFill>
              <a:srgbClr val="2F6F4F"/>
            </a:solidFill>
          </a:ln>
        </p:spPr>
        <p:txBody>
          <a:bodyPr/>
          <a:lstStyle/>
          <a:p>
            <a:endParaRPr/>
          </a:p>
        </p:txBody>
      </p:sp>
      <p:sp>
        <p:nvSpPr>
          <p:cNvPr id="36" name="backlog 13"/>
          <p:cNvSpPr/>
          <p:nvPr/>
        </p:nvSpPr>
        <p:spPr>
          <a:xfrm>
            <a:off x="10844784" y="7150608"/>
            <a:ext cx="301752" cy="365760"/>
          </a:xfrm>
          <a:prstGeom prst="rect">
            <a:avLst/>
          </a:prstGeom>
          <a:solidFill>
            <a:srgbClr val="D64000"/>
          </a:solidFill>
          <a:ln w="19050">
            <a:solidFill>
              <a:srgbClr val="D64000"/>
            </a:solidFill>
          </a:ln>
        </p:spPr>
        <p:txBody>
          <a:bodyPr/>
          <a:lstStyle/>
          <a:p>
            <a:endParaRPr/>
          </a:p>
        </p:txBody>
      </p:sp>
      <p:sp>
        <p:nvSpPr>
          <p:cNvPr id="37" name="backlog 14"/>
          <p:cNvSpPr/>
          <p:nvPr/>
        </p:nvSpPr>
        <p:spPr>
          <a:xfrm>
            <a:off x="11201400" y="7150608"/>
            <a:ext cx="301752" cy="365760"/>
          </a:xfrm>
          <a:prstGeom prst="rect">
            <a:avLst/>
          </a:prstGeom>
          <a:solidFill>
            <a:srgbClr val="D64000"/>
          </a:solidFill>
          <a:ln w="19050">
            <a:solidFill>
              <a:srgbClr val="D64000"/>
            </a:solidFill>
          </a:ln>
        </p:spPr>
        <p:txBody>
          <a:bodyPr/>
          <a:lstStyle/>
          <a:p>
            <a:endParaRPr/>
          </a:p>
        </p:txBody>
      </p:sp>
      <p:sp>
        <p:nvSpPr>
          <p:cNvPr id="38" name="backlog 15"/>
          <p:cNvSpPr/>
          <p:nvPr/>
        </p:nvSpPr>
        <p:spPr>
          <a:xfrm>
            <a:off x="11567160" y="7150608"/>
            <a:ext cx="301752" cy="365760"/>
          </a:xfrm>
          <a:prstGeom prst="rect">
            <a:avLst/>
          </a:prstGeom>
          <a:solidFill>
            <a:srgbClr val="D64000"/>
          </a:solidFill>
          <a:ln w="19050">
            <a:solidFill>
              <a:srgbClr val="D64000"/>
            </a:solidFill>
          </a:ln>
        </p:spPr>
        <p:txBody>
          <a:bodyPr/>
          <a:lstStyle/>
          <a:p>
            <a:endParaRPr/>
          </a:p>
        </p:txBody>
      </p:sp>
      <p:sp>
        <p:nvSpPr>
          <p:cNvPr id="39" name="backlog 16"/>
          <p:cNvSpPr/>
          <p:nvPr/>
        </p:nvSpPr>
        <p:spPr>
          <a:xfrm>
            <a:off x="11923776" y="7150608"/>
            <a:ext cx="301752" cy="365760"/>
          </a:xfrm>
          <a:prstGeom prst="rect">
            <a:avLst/>
          </a:prstGeom>
          <a:solidFill>
            <a:srgbClr val="F8EADD"/>
          </a:solidFill>
          <a:ln w="19050">
            <a:solidFill>
              <a:srgbClr val="5F5A59"/>
            </a:solidFill>
          </a:ln>
        </p:spPr>
        <p:txBody>
          <a:bodyPr/>
          <a:lstStyle/>
          <a:p>
            <a:endParaRPr/>
          </a:p>
        </p:txBody>
      </p:sp>
      <p:sp>
        <p:nvSpPr>
          <p:cNvPr id="40" name="backlog 17"/>
          <p:cNvSpPr/>
          <p:nvPr/>
        </p:nvSpPr>
        <p:spPr>
          <a:xfrm>
            <a:off x="12280392" y="7150608"/>
            <a:ext cx="301752" cy="365760"/>
          </a:xfrm>
          <a:prstGeom prst="rect">
            <a:avLst/>
          </a:prstGeom>
          <a:solidFill>
            <a:srgbClr val="F8EADD"/>
          </a:solidFill>
          <a:ln w="19050">
            <a:solidFill>
              <a:srgbClr val="5F5A59"/>
            </a:solidFill>
          </a:ln>
        </p:spPr>
        <p:txBody>
          <a:bodyPr/>
          <a:lstStyle/>
          <a:p>
            <a:endParaRPr/>
          </a:p>
        </p:txBody>
      </p:sp>
      <p:sp>
        <p:nvSpPr>
          <p:cNvPr id="41" name="backlog 18"/>
          <p:cNvSpPr/>
          <p:nvPr/>
        </p:nvSpPr>
        <p:spPr>
          <a:xfrm>
            <a:off x="12637008" y="7150608"/>
            <a:ext cx="301752" cy="365760"/>
          </a:xfrm>
          <a:prstGeom prst="rect">
            <a:avLst/>
          </a:prstGeom>
          <a:solidFill>
            <a:srgbClr val="F8EADD"/>
          </a:solidFill>
          <a:ln w="19050">
            <a:solidFill>
              <a:srgbClr val="5F5A59"/>
            </a:solidFill>
          </a:ln>
        </p:spPr>
        <p:txBody>
          <a:bodyPr/>
          <a:lstStyle/>
          <a:p>
            <a:endParaRPr/>
          </a:p>
        </p:txBody>
      </p:sp>
      <p:sp>
        <p:nvSpPr>
          <p:cNvPr id="42" name="backlog 19"/>
          <p:cNvSpPr/>
          <p:nvPr/>
        </p:nvSpPr>
        <p:spPr>
          <a:xfrm>
            <a:off x="13002768" y="7150608"/>
            <a:ext cx="301752" cy="365760"/>
          </a:xfrm>
          <a:prstGeom prst="rect">
            <a:avLst/>
          </a:prstGeom>
          <a:solidFill>
            <a:srgbClr val="F8EADD"/>
          </a:solidFill>
          <a:ln w="19050">
            <a:solidFill>
              <a:srgbClr val="5F5A59"/>
            </a:solidFill>
          </a:ln>
        </p:spPr>
        <p:txBody>
          <a:bodyPr/>
          <a:lstStyle/>
          <a:p>
            <a:endParaRPr/>
          </a:p>
        </p:txBody>
      </p:sp>
      <p:sp>
        <p:nvSpPr>
          <p:cNvPr id="43" name="backlog 20"/>
          <p:cNvSpPr/>
          <p:nvPr/>
        </p:nvSpPr>
        <p:spPr>
          <a:xfrm>
            <a:off x="13359384" y="7150608"/>
            <a:ext cx="301752" cy="365760"/>
          </a:xfrm>
          <a:prstGeom prst="rect">
            <a:avLst/>
          </a:prstGeom>
          <a:solidFill>
            <a:srgbClr val="F8EADD"/>
          </a:solidFill>
          <a:ln w="19050">
            <a:solidFill>
              <a:srgbClr val="5F5A59"/>
            </a:solidFill>
          </a:ln>
        </p:spPr>
        <p:txBody>
          <a:bodyPr/>
          <a:lstStyle/>
          <a:p>
            <a:endParaRPr/>
          </a:p>
        </p:txBody>
      </p:sp>
      <p:sp>
        <p:nvSpPr>
          <p:cNvPr id="44" name="backlog 21"/>
          <p:cNvSpPr/>
          <p:nvPr/>
        </p:nvSpPr>
        <p:spPr>
          <a:xfrm>
            <a:off x="13716000" y="7150608"/>
            <a:ext cx="301752" cy="365760"/>
          </a:xfrm>
          <a:prstGeom prst="rect">
            <a:avLst/>
          </a:prstGeom>
          <a:solidFill>
            <a:srgbClr val="F8EADD"/>
          </a:solidFill>
          <a:ln w="19050">
            <a:solidFill>
              <a:srgbClr val="5F5A59"/>
            </a:solidFill>
          </a:ln>
        </p:spPr>
        <p:txBody>
          <a:bodyPr/>
          <a:lstStyle/>
          <a:p>
            <a:endParaRPr/>
          </a:p>
        </p:txBody>
      </p:sp>
      <p:sp>
        <p:nvSpPr>
          <p:cNvPr id="45" name="backlog 22"/>
          <p:cNvSpPr/>
          <p:nvPr/>
        </p:nvSpPr>
        <p:spPr>
          <a:xfrm>
            <a:off x="14072616" y="7150608"/>
            <a:ext cx="301752" cy="365760"/>
          </a:xfrm>
          <a:prstGeom prst="rect">
            <a:avLst/>
          </a:prstGeom>
          <a:solidFill>
            <a:srgbClr val="F8EADD"/>
          </a:solidFill>
          <a:ln w="19050">
            <a:solidFill>
              <a:srgbClr val="5F5A59"/>
            </a:solidFill>
          </a:ln>
        </p:spPr>
        <p:txBody>
          <a:bodyPr/>
          <a:lstStyle/>
          <a:p>
            <a:endParaRPr/>
          </a:p>
        </p:txBody>
      </p:sp>
      <p:sp>
        <p:nvSpPr>
          <p:cNvPr id="46" name="backlog 23"/>
          <p:cNvSpPr/>
          <p:nvPr/>
        </p:nvSpPr>
        <p:spPr>
          <a:xfrm>
            <a:off x="14429232" y="7150608"/>
            <a:ext cx="301752" cy="365760"/>
          </a:xfrm>
          <a:prstGeom prst="rect">
            <a:avLst/>
          </a:prstGeom>
          <a:solidFill>
            <a:srgbClr val="F8EADD"/>
          </a:solidFill>
          <a:ln w="19050">
            <a:solidFill>
              <a:srgbClr val="5F5A59"/>
            </a:solidFill>
          </a:ln>
        </p:spPr>
        <p:txBody>
          <a:bodyPr/>
          <a:lstStyle/>
          <a:p>
            <a:endParaRPr/>
          </a:p>
        </p:txBody>
      </p:sp>
      <p:sp>
        <p:nvSpPr>
          <p:cNvPr id="47" name="backlog 24"/>
          <p:cNvSpPr/>
          <p:nvPr/>
        </p:nvSpPr>
        <p:spPr>
          <a:xfrm>
            <a:off x="14794992" y="7150608"/>
            <a:ext cx="301752" cy="365760"/>
          </a:xfrm>
          <a:prstGeom prst="rect">
            <a:avLst/>
          </a:prstGeom>
          <a:solidFill>
            <a:srgbClr val="F8EADD"/>
          </a:solidFill>
          <a:ln w="19050">
            <a:solidFill>
              <a:srgbClr val="5F5A59"/>
            </a:solidFill>
          </a:ln>
        </p:spPr>
        <p:txBody>
          <a:bodyPr/>
          <a:lstStyle/>
          <a:p>
            <a:endParaRPr/>
          </a:p>
        </p:txBody>
      </p:sp>
      <p:sp>
        <p:nvSpPr>
          <p:cNvPr id="48" name="backlog 25"/>
          <p:cNvSpPr/>
          <p:nvPr/>
        </p:nvSpPr>
        <p:spPr>
          <a:xfrm>
            <a:off x="15151608" y="7150608"/>
            <a:ext cx="301752" cy="365760"/>
          </a:xfrm>
          <a:prstGeom prst="rect">
            <a:avLst/>
          </a:prstGeom>
          <a:solidFill>
            <a:srgbClr val="F8EADD"/>
          </a:solidFill>
          <a:ln w="19050">
            <a:solidFill>
              <a:srgbClr val="5F5A59"/>
            </a:solidFill>
          </a:ln>
        </p:spPr>
        <p:txBody>
          <a:bodyPr/>
          <a:lstStyle/>
          <a:p>
            <a:endParaRPr/>
          </a:p>
        </p:txBody>
      </p:sp>
      <p:sp>
        <p:nvSpPr>
          <p:cNvPr id="49" name="backlog 26"/>
          <p:cNvSpPr/>
          <p:nvPr/>
        </p:nvSpPr>
        <p:spPr>
          <a:xfrm>
            <a:off x="15508224" y="7150608"/>
            <a:ext cx="301752" cy="365760"/>
          </a:xfrm>
          <a:prstGeom prst="rect">
            <a:avLst/>
          </a:prstGeom>
          <a:solidFill>
            <a:srgbClr val="F8EADD"/>
          </a:solidFill>
          <a:ln w="19050">
            <a:solidFill>
              <a:srgbClr val="5F5A59"/>
            </a:solidFill>
          </a:ln>
        </p:spPr>
        <p:txBody>
          <a:bodyPr/>
          <a:lstStyle/>
          <a:p>
            <a:endParaRPr/>
          </a:p>
        </p:txBody>
      </p:sp>
      <p:sp>
        <p:nvSpPr>
          <p:cNvPr id="50" name="legend swatch 1"/>
          <p:cNvSpPr/>
          <p:nvPr/>
        </p:nvSpPr>
        <p:spPr>
          <a:xfrm>
            <a:off x="2468880" y="7799832"/>
            <a:ext cx="182880" cy="192024"/>
          </a:xfrm>
          <a:prstGeom prst="rect">
            <a:avLst/>
          </a:prstGeom>
          <a:solidFill>
            <a:srgbClr val="FFFFFF"/>
          </a:solidFill>
          <a:ln w="19050">
            <a:solidFill>
              <a:srgbClr val="C9C3BC"/>
            </a:solidFill>
          </a:ln>
        </p:spPr>
        <p:txBody>
          <a:bodyPr/>
          <a:lstStyle/>
          <a:p>
            <a:endParaRPr/>
          </a:p>
        </p:txBody>
      </p:sp>
      <p:sp>
        <p:nvSpPr>
          <p:cNvPr id="51" name="legend 1"/>
          <p:cNvSpPr txBox="1"/>
          <p:nvPr/>
        </p:nvSpPr>
        <p:spPr>
          <a:xfrm>
            <a:off x="2788920" y="7726680"/>
            <a:ext cx="819302"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merged</a:t>
            </a:r>
          </a:p>
        </p:txBody>
      </p:sp>
      <p:sp>
        <p:nvSpPr>
          <p:cNvPr id="52" name="legend swatch 2"/>
          <p:cNvSpPr/>
          <p:nvPr/>
        </p:nvSpPr>
        <p:spPr>
          <a:xfrm>
            <a:off x="2468880" y="8147304"/>
            <a:ext cx="182880" cy="192024"/>
          </a:xfrm>
          <a:prstGeom prst="rect">
            <a:avLst/>
          </a:prstGeom>
          <a:solidFill>
            <a:srgbClr val="2F6F4F"/>
          </a:solidFill>
          <a:ln>
            <a:noFill/>
          </a:ln>
        </p:spPr>
        <p:txBody>
          <a:bodyPr/>
          <a:lstStyle/>
          <a:p>
            <a:endParaRPr/>
          </a:p>
        </p:txBody>
      </p:sp>
      <p:sp>
        <p:nvSpPr>
          <p:cNvPr id="53" name="legend 2"/>
          <p:cNvSpPr txBox="1"/>
          <p:nvPr/>
        </p:nvSpPr>
        <p:spPr>
          <a:xfrm>
            <a:off x="2788920" y="8074152"/>
            <a:ext cx="3024835"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PR green, waiting on a human</a:t>
            </a:r>
          </a:p>
        </p:txBody>
      </p:sp>
      <p:sp>
        <p:nvSpPr>
          <p:cNvPr id="54" name="legend swatch 3"/>
          <p:cNvSpPr/>
          <p:nvPr/>
        </p:nvSpPr>
        <p:spPr>
          <a:xfrm>
            <a:off x="2468880" y="8494776"/>
            <a:ext cx="182880" cy="192024"/>
          </a:xfrm>
          <a:prstGeom prst="rect">
            <a:avLst/>
          </a:prstGeom>
          <a:solidFill>
            <a:srgbClr val="D64000"/>
          </a:solidFill>
          <a:ln>
            <a:noFill/>
          </a:ln>
        </p:spPr>
        <p:txBody>
          <a:bodyPr/>
          <a:lstStyle/>
          <a:p>
            <a:endParaRPr/>
          </a:p>
        </p:txBody>
      </p:sp>
      <p:sp>
        <p:nvSpPr>
          <p:cNvPr id="55" name="legend 3"/>
          <p:cNvSpPr txBox="1"/>
          <p:nvPr/>
        </p:nvSpPr>
        <p:spPr>
          <a:xfrm>
            <a:off x="2788920" y="8421624"/>
            <a:ext cx="2746629"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PR red, the agent repairs it</a:t>
            </a:r>
          </a:p>
        </p:txBody>
      </p:sp>
      <p:sp>
        <p:nvSpPr>
          <p:cNvPr id="56" name="legend swatch 4"/>
          <p:cNvSpPr/>
          <p:nvPr/>
        </p:nvSpPr>
        <p:spPr>
          <a:xfrm>
            <a:off x="2468880" y="8842248"/>
            <a:ext cx="182880" cy="192024"/>
          </a:xfrm>
          <a:prstGeom prst="rect">
            <a:avLst/>
          </a:prstGeom>
          <a:solidFill>
            <a:srgbClr val="F8EADD"/>
          </a:solidFill>
          <a:ln w="19050">
            <a:solidFill>
              <a:srgbClr val="5F5A59"/>
            </a:solidFill>
          </a:ln>
        </p:spPr>
        <p:txBody>
          <a:bodyPr/>
          <a:lstStyle/>
          <a:p>
            <a:endParaRPr/>
          </a:p>
        </p:txBody>
      </p:sp>
      <p:sp>
        <p:nvSpPr>
          <p:cNvPr id="57" name="legend 4"/>
          <p:cNvSpPr txBox="1"/>
          <p:nvPr/>
        </p:nvSpPr>
        <p:spPr>
          <a:xfrm>
            <a:off x="2788920" y="8769096"/>
            <a:ext cx="1002182"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no PR yet</a:t>
            </a:r>
          </a:p>
        </p:txBody>
      </p:sp>
      <p:sp>
        <p:nvSpPr>
          <p:cNvPr id="58" name="footer rule"/>
          <p:cNvSpPr/>
          <p:nvPr/>
        </p:nvSpPr>
        <p:spPr>
          <a:xfrm>
            <a:off x="1069848" y="9253728"/>
            <a:ext cx="16157448" cy="18288"/>
          </a:xfrm>
          <a:prstGeom prst="rect">
            <a:avLst/>
          </a:prstGeom>
          <a:solidFill>
            <a:srgbClr val="E7E2DD"/>
          </a:solidFill>
          <a:ln>
            <a:noFill/>
          </a:ln>
        </p:spPr>
        <p:txBody>
          <a:bodyPr/>
          <a:lstStyle/>
          <a:p>
            <a:endParaRPr/>
          </a:p>
        </p:txBody>
      </p:sp>
      <p:sp>
        <p:nvSpPr>
          <p:cNvPr id="59" name="page number"/>
          <p:cNvSpPr txBox="1"/>
          <p:nvPr/>
        </p:nvSpPr>
        <p:spPr>
          <a:xfrm>
            <a:off x="16404336" y="9445752"/>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05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1884916"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OUR APPROACH</a:t>
            </a:r>
          </a:p>
        </p:txBody>
      </p:sp>
      <p:sp>
        <p:nvSpPr>
          <p:cNvPr id="3" name="headline"/>
          <p:cNvSpPr txBox="1"/>
          <p:nvPr/>
        </p:nvSpPr>
        <p:spPr>
          <a:xfrm>
            <a:off x="1069848" y="987552"/>
            <a:ext cx="11851766" cy="600075"/>
          </a:xfrm>
          <a:prstGeom prst="rect">
            <a:avLst/>
          </a:prstGeom>
          <a:noFill/>
          <a:ln>
            <a:noFill/>
          </a:ln>
        </p:spPr>
        <p:txBody>
          <a:bodyPr wrap="none" lIns="0" tIns="0" rIns="0" bIns="0" anchor="t"/>
          <a:lstStyle/>
          <a:p>
            <a:pPr marL="0" indent="0" algn="l">
              <a:lnSpc>
                <a:spcPts val="4725"/>
              </a:lnSpc>
              <a:buNone/>
            </a:pPr>
            <a:r>
              <a:rPr lang="en-US" sz="4500">
                <a:solidFill>
                  <a:srgbClr val="212322"/>
                </a:solidFill>
                <a:latin typeface="Hanken Grotesk"/>
                <a:ea typeface="Hanken Grotesk"/>
                <a:cs typeface="Hanken Grotesk"/>
              </a:rPr>
              <a:t>Two specialist agents, one remediation system</a:t>
            </a:r>
          </a:p>
        </p:txBody>
      </p:sp>
      <p:sp>
        <p:nvSpPr>
          <p:cNvPr id="4" name="title rule"/>
          <p:cNvSpPr/>
          <p:nvPr/>
        </p:nvSpPr>
        <p:spPr>
          <a:xfrm>
            <a:off x="1069848" y="1856232"/>
            <a:ext cx="1444752" cy="36576"/>
          </a:xfrm>
          <a:prstGeom prst="rect">
            <a:avLst/>
          </a:prstGeom>
          <a:solidFill>
            <a:srgbClr val="D64000"/>
          </a:solidFill>
          <a:ln>
            <a:noFill/>
          </a:ln>
        </p:spPr>
        <p:txBody>
          <a:bodyPr/>
          <a:lstStyle/>
          <a:p>
            <a:endParaRPr/>
          </a:p>
        </p:txBody>
      </p:sp>
      <p:sp>
        <p:nvSpPr>
          <p:cNvPr id="5" name="tag specialization"/>
          <p:cNvSpPr txBox="1"/>
          <p:nvPr/>
        </p:nvSpPr>
        <p:spPr>
          <a:xfrm>
            <a:off x="1069848" y="2194560"/>
            <a:ext cx="2071571" cy="333375"/>
          </a:xfrm>
          <a:prstGeom prst="rect">
            <a:avLst/>
          </a:prstGeom>
          <a:noFill/>
          <a:ln>
            <a:noFill/>
          </a:ln>
        </p:spPr>
        <p:txBody>
          <a:bodyPr wrap="none" lIns="0" tIns="0" rIns="0" bIns="0" anchor="t"/>
          <a:lstStyle/>
          <a:p>
            <a:pPr marL="0" indent="0" algn="l">
              <a:lnSpc>
                <a:spcPts val="2625"/>
              </a:lnSpc>
              <a:buNone/>
            </a:pPr>
            <a:r>
              <a:rPr lang="en-US" sz="2100" b="1">
                <a:solidFill>
                  <a:srgbClr val="123121"/>
                </a:solidFill>
                <a:latin typeface="Hanken Grotesk"/>
                <a:ea typeface="Hanken Grotesk"/>
                <a:cs typeface="Hanken Grotesk"/>
              </a:rPr>
              <a:t>SPECIALIZATION</a:t>
            </a:r>
          </a:p>
        </p:txBody>
      </p:sp>
      <p:sp>
        <p:nvSpPr>
          <p:cNvPr id="6" name="definition specialization"/>
          <p:cNvSpPr txBox="1"/>
          <p:nvPr/>
        </p:nvSpPr>
        <p:spPr>
          <a:xfrm>
            <a:off x="3324299" y="2221992"/>
            <a:ext cx="3511334" cy="309563"/>
          </a:xfrm>
          <a:prstGeom prst="rect">
            <a:avLst/>
          </a:prstGeom>
          <a:noFill/>
          <a:ln>
            <a:noFill/>
          </a:ln>
        </p:spPr>
        <p:txBody>
          <a:bodyPr wrap="none" lIns="0" tIns="0" rIns="0" bIns="0" anchor="t"/>
          <a:lstStyle/>
          <a:p>
            <a:pPr marL="0" indent="0" algn="l">
              <a:lnSpc>
                <a:spcPts val="2438"/>
              </a:lnSpc>
              <a:buNone/>
            </a:pPr>
            <a:r>
              <a:rPr lang="en-US" sz="1950">
                <a:solidFill>
                  <a:srgbClr val="5F5A59"/>
                </a:solidFill>
                <a:latin typeface="Hanken Grotesk"/>
                <a:ea typeface="Hanken Grotesk"/>
                <a:cs typeface="Hanken Grotesk"/>
              </a:rPr>
              <a:t>what it takes to get one fix right</a:t>
            </a:r>
          </a:p>
        </p:txBody>
      </p:sp>
      <p:sp>
        <p:nvSpPr>
          <p:cNvPr id="7" name="row rule specialization"/>
          <p:cNvSpPr/>
          <p:nvPr/>
        </p:nvSpPr>
        <p:spPr>
          <a:xfrm>
            <a:off x="7064233" y="2363724"/>
            <a:ext cx="10163063" cy="18288"/>
          </a:xfrm>
          <a:prstGeom prst="rect">
            <a:avLst/>
          </a:prstGeom>
          <a:solidFill>
            <a:srgbClr val="123121"/>
          </a:solidFill>
          <a:ln>
            <a:noFill/>
          </a:ln>
        </p:spPr>
        <p:txBody>
          <a:bodyPr/>
          <a:lstStyle/>
          <a:p>
            <a:endParaRPr/>
          </a:p>
        </p:txBody>
      </p:sp>
      <p:sp>
        <p:nvSpPr>
          <p:cNvPr id="8" name="code card"/>
          <p:cNvSpPr/>
          <p:nvPr/>
        </p:nvSpPr>
        <p:spPr>
          <a:xfrm>
            <a:off x="1069848" y="3108960"/>
            <a:ext cx="2688336" cy="1581912"/>
          </a:xfrm>
          <a:prstGeom prst="rect">
            <a:avLst/>
          </a:prstGeom>
          <a:solidFill>
            <a:srgbClr val="FAF8F6"/>
          </a:solidFill>
          <a:ln>
            <a:noFill/>
          </a:ln>
        </p:spPr>
        <p:txBody>
          <a:bodyPr/>
          <a:lstStyle/>
          <a:p>
            <a:endParaRPr/>
          </a:p>
        </p:txBody>
      </p:sp>
      <p:sp>
        <p:nvSpPr>
          <p:cNvPr id="9" name="rect9"/>
          <p:cNvSpPr/>
          <p:nvPr/>
        </p:nvSpPr>
        <p:spPr>
          <a:xfrm>
            <a:off x="1216152" y="3236976"/>
            <a:ext cx="2377440" cy="91440"/>
          </a:xfrm>
          <a:prstGeom prst="rect">
            <a:avLst/>
          </a:prstGeom>
          <a:solidFill>
            <a:srgbClr val="E7E2DD"/>
          </a:solidFill>
          <a:ln>
            <a:noFill/>
          </a:ln>
        </p:spPr>
        <p:txBody>
          <a:bodyPr/>
          <a:lstStyle/>
          <a:p>
            <a:endParaRPr/>
          </a:p>
        </p:txBody>
      </p:sp>
      <p:sp>
        <p:nvSpPr>
          <p:cNvPr id="10" name="rect10"/>
          <p:cNvSpPr/>
          <p:nvPr/>
        </p:nvSpPr>
        <p:spPr>
          <a:xfrm>
            <a:off x="1216152" y="3429000"/>
            <a:ext cx="1901952" cy="91440"/>
          </a:xfrm>
          <a:prstGeom prst="rect">
            <a:avLst/>
          </a:prstGeom>
          <a:solidFill>
            <a:srgbClr val="E7E2DD"/>
          </a:solidFill>
          <a:ln>
            <a:noFill/>
          </a:ln>
        </p:spPr>
        <p:txBody>
          <a:bodyPr/>
          <a:lstStyle/>
          <a:p>
            <a:endParaRPr/>
          </a:p>
        </p:txBody>
      </p:sp>
      <p:sp>
        <p:nvSpPr>
          <p:cNvPr id="11" name="flagged line"/>
          <p:cNvSpPr/>
          <p:nvPr/>
        </p:nvSpPr>
        <p:spPr>
          <a:xfrm>
            <a:off x="1216152" y="3621024"/>
            <a:ext cx="2194560" cy="91440"/>
          </a:xfrm>
          <a:prstGeom prst="rect">
            <a:avLst/>
          </a:prstGeom>
          <a:solidFill>
            <a:srgbClr val="D64000"/>
          </a:solidFill>
          <a:ln>
            <a:noFill/>
          </a:ln>
        </p:spPr>
        <p:txBody>
          <a:bodyPr/>
          <a:lstStyle/>
          <a:p>
            <a:endParaRPr/>
          </a:p>
        </p:txBody>
      </p:sp>
      <p:sp>
        <p:nvSpPr>
          <p:cNvPr id="12" name="rect12"/>
          <p:cNvSpPr/>
          <p:nvPr/>
        </p:nvSpPr>
        <p:spPr>
          <a:xfrm>
            <a:off x="1216152" y="3813048"/>
            <a:ext cx="1572768" cy="91440"/>
          </a:xfrm>
          <a:prstGeom prst="rect">
            <a:avLst/>
          </a:prstGeom>
          <a:solidFill>
            <a:srgbClr val="E7E2DD"/>
          </a:solidFill>
          <a:ln>
            <a:noFill/>
          </a:ln>
        </p:spPr>
        <p:txBody>
          <a:bodyPr/>
          <a:lstStyle/>
          <a:p>
            <a:endParaRPr/>
          </a:p>
        </p:txBody>
      </p:sp>
      <p:sp>
        <p:nvSpPr>
          <p:cNvPr id="13" name="text13"/>
          <p:cNvSpPr txBox="1"/>
          <p:nvPr/>
        </p:nvSpPr>
        <p:spPr>
          <a:xfrm>
            <a:off x="1207008" y="3986784"/>
            <a:ext cx="1390345"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user_input →</a:t>
            </a:r>
          </a:p>
        </p:txBody>
      </p:sp>
      <p:sp>
        <p:nvSpPr>
          <p:cNvPr id="14" name="text14"/>
          <p:cNvSpPr txBox="1"/>
          <p:nvPr/>
        </p:nvSpPr>
        <p:spPr>
          <a:xfrm>
            <a:off x="1207008" y="4251960"/>
            <a:ext cx="742036"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query()</a:t>
            </a:r>
          </a:p>
        </p:txBody>
      </p:sp>
      <p:sp>
        <p:nvSpPr>
          <p:cNvPr id="15" name="text15"/>
          <p:cNvSpPr txBox="1"/>
          <p:nvPr/>
        </p:nvSpPr>
        <p:spPr>
          <a:xfrm>
            <a:off x="3968496" y="2660904"/>
            <a:ext cx="3474491"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 static application security testing</a:t>
            </a:r>
          </a:p>
        </p:txBody>
      </p:sp>
      <p:sp>
        <p:nvSpPr>
          <p:cNvPr id="16" name="sast title"/>
          <p:cNvSpPr txBox="1"/>
          <p:nvPr/>
        </p:nvSpPr>
        <p:spPr>
          <a:xfrm>
            <a:off x="3968496" y="3063240"/>
            <a:ext cx="3400377" cy="693420"/>
          </a:xfrm>
          <a:prstGeom prst="rect">
            <a:avLst/>
          </a:prstGeom>
          <a:noFill/>
          <a:ln>
            <a:noFill/>
          </a:ln>
        </p:spPr>
        <p:txBody>
          <a:bodyPr wrap="none" lIns="0" tIns="0" rIns="0" bIns="0" anchor="t"/>
          <a:lstStyle/>
          <a:p>
            <a:pPr marL="0" indent="0" algn="l">
              <a:lnSpc>
                <a:spcPts val="2730"/>
              </a:lnSpc>
              <a:buNone/>
            </a:pPr>
            <a:r>
              <a:rPr lang="en-US" sz="2100" b="1">
                <a:solidFill>
                  <a:srgbClr val="212322"/>
                </a:solidFill>
                <a:latin typeface="Hanken Grotesk"/>
                <a:ea typeface="Hanken Grotesk"/>
                <a:cs typeface="Hanken Grotesk"/>
              </a:rPr>
              <a:t>SAST AGENT · FIRST-PARTY</a:t>
            </a:r>
          </a:p>
          <a:p>
            <a:pPr marL="0" indent="0" algn="l">
              <a:lnSpc>
                <a:spcPts val="2730"/>
              </a:lnSpc>
              <a:buNone/>
            </a:pPr>
            <a:r>
              <a:rPr lang="en-US" sz="2100" b="1">
                <a:solidFill>
                  <a:srgbClr val="212322"/>
                </a:solidFill>
                <a:latin typeface="Hanken Grotesk"/>
                <a:ea typeface="Hanken Grotesk"/>
                <a:cs typeface="Hanken Grotesk"/>
              </a:rPr>
              <a:t>CODE</a:t>
            </a:r>
          </a:p>
        </p:txBody>
      </p:sp>
      <p:sp>
        <p:nvSpPr>
          <p:cNvPr id="17" name="sast description"/>
          <p:cNvSpPr txBox="1"/>
          <p:nvPr/>
        </p:nvSpPr>
        <p:spPr>
          <a:xfrm>
            <a:off x="3968496" y="3840480"/>
            <a:ext cx="3955494" cy="928688"/>
          </a:xfrm>
          <a:prstGeom prst="rect">
            <a:avLst/>
          </a:prstGeom>
          <a:noFill/>
          <a:ln>
            <a:noFill/>
          </a:ln>
        </p:spPr>
        <p:txBody>
          <a:bodyPr wrap="none" lIns="0" tIns="0" rIns="0" bIns="0" anchor="t"/>
          <a:lstStyle/>
          <a:p>
            <a:pPr marL="0" indent="0" algn="l">
              <a:lnSpc>
                <a:spcPts val="2438"/>
              </a:lnSpc>
              <a:buNone/>
            </a:pPr>
            <a:r>
              <a:rPr lang="en-US" sz="1875">
                <a:solidFill>
                  <a:srgbClr val="3D3937"/>
                </a:solidFill>
                <a:latin typeface="Hanken Grotesk"/>
                <a:ea typeface="Hanken Grotesk"/>
                <a:cs typeface="Hanken Grotesk"/>
              </a:rPr>
              <a:t>The code your team wrote. A flagged</a:t>
            </a:r>
          </a:p>
          <a:p>
            <a:pPr marL="0" indent="0" algn="l">
              <a:lnSpc>
                <a:spcPts val="2438"/>
              </a:lnSpc>
              <a:buNone/>
            </a:pPr>
            <a:r>
              <a:rPr lang="en-US" sz="1875">
                <a:solidFill>
                  <a:srgbClr val="3D3937"/>
                </a:solidFill>
                <a:latin typeface="Hanken Grotesk"/>
                <a:ea typeface="Hanken Grotesk"/>
                <a:cs typeface="Hanken Grotesk"/>
              </a:rPr>
              <a:t>path runs from untrusted input to a</a:t>
            </a:r>
          </a:p>
          <a:p>
            <a:pPr marL="0" indent="0" algn="l">
              <a:lnSpc>
                <a:spcPts val="2438"/>
              </a:lnSpc>
              <a:buNone/>
            </a:pPr>
            <a:r>
              <a:rPr lang="en-US" sz="1875">
                <a:solidFill>
                  <a:srgbClr val="3D3937"/>
                </a:solidFill>
                <a:latin typeface="Hanken Grotesk"/>
                <a:ea typeface="Hanken Grotesk"/>
                <a:cs typeface="Hanken Grotesk"/>
              </a:rPr>
              <a:t>dangerous operation.</a:t>
            </a:r>
          </a:p>
        </p:txBody>
      </p:sp>
      <p:sp>
        <p:nvSpPr>
          <p:cNvPr id="18" name="rect18"/>
          <p:cNvSpPr/>
          <p:nvPr/>
        </p:nvSpPr>
        <p:spPr>
          <a:xfrm>
            <a:off x="3968496" y="4956048"/>
            <a:ext cx="2322576" cy="393192"/>
          </a:xfrm>
          <a:prstGeom prst="rect">
            <a:avLst/>
          </a:prstGeom>
          <a:solidFill>
            <a:srgbClr val="F8EADD"/>
          </a:solidFill>
          <a:ln>
            <a:noFill/>
          </a:ln>
        </p:spPr>
        <p:txBody>
          <a:bodyPr/>
          <a:lstStyle/>
          <a:p>
            <a:endParaRPr/>
          </a:p>
        </p:txBody>
      </p:sp>
      <p:sp>
        <p:nvSpPr>
          <p:cNvPr id="19" name="text19"/>
          <p:cNvSpPr txBox="1"/>
          <p:nvPr/>
        </p:nvSpPr>
        <p:spPr>
          <a:xfrm>
            <a:off x="4059936" y="5010912"/>
            <a:ext cx="1880464"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Optimization MCP</a:t>
            </a:r>
          </a:p>
        </p:txBody>
      </p:sp>
      <p:sp>
        <p:nvSpPr>
          <p:cNvPr id="20" name="agents divider"/>
          <p:cNvSpPr/>
          <p:nvPr/>
        </p:nvSpPr>
        <p:spPr>
          <a:xfrm>
            <a:off x="9134856" y="3108960"/>
            <a:ext cx="18288" cy="2231136"/>
          </a:xfrm>
          <a:prstGeom prst="rect">
            <a:avLst/>
          </a:prstGeom>
          <a:solidFill>
            <a:srgbClr val="E7E2DD"/>
          </a:solidFill>
          <a:ln>
            <a:noFill/>
          </a:ln>
        </p:spPr>
        <p:txBody>
          <a:bodyPr/>
          <a:lstStyle/>
          <a:p>
            <a:endParaRPr/>
          </a:p>
        </p:txBody>
      </p:sp>
      <p:sp>
        <p:nvSpPr>
          <p:cNvPr id="21" name="rect21"/>
          <p:cNvSpPr/>
          <p:nvPr/>
        </p:nvSpPr>
        <p:spPr>
          <a:xfrm>
            <a:off x="9683496" y="3108960"/>
            <a:ext cx="2862072" cy="420624"/>
          </a:xfrm>
          <a:prstGeom prst="rect">
            <a:avLst/>
          </a:prstGeom>
          <a:solidFill>
            <a:srgbClr val="FAF8F6"/>
          </a:solidFill>
          <a:ln>
            <a:noFill/>
          </a:ln>
        </p:spPr>
        <p:txBody>
          <a:bodyPr/>
          <a:lstStyle/>
          <a:p>
            <a:endParaRPr/>
          </a:p>
        </p:txBody>
      </p:sp>
      <p:sp>
        <p:nvSpPr>
          <p:cNvPr id="22" name="rect22"/>
          <p:cNvSpPr/>
          <p:nvPr/>
        </p:nvSpPr>
        <p:spPr>
          <a:xfrm>
            <a:off x="9683496" y="3602736"/>
            <a:ext cx="2862072" cy="420624"/>
          </a:xfrm>
          <a:prstGeom prst="rect">
            <a:avLst/>
          </a:prstGeom>
          <a:solidFill>
            <a:srgbClr val="F8EADD"/>
          </a:solidFill>
          <a:ln>
            <a:noFill/>
          </a:ln>
        </p:spPr>
        <p:txBody>
          <a:bodyPr/>
          <a:lstStyle/>
          <a:p>
            <a:endParaRPr/>
          </a:p>
        </p:txBody>
      </p:sp>
      <p:sp>
        <p:nvSpPr>
          <p:cNvPr id="23" name="rect23"/>
          <p:cNvSpPr/>
          <p:nvPr/>
        </p:nvSpPr>
        <p:spPr>
          <a:xfrm>
            <a:off x="9683496" y="4096512"/>
            <a:ext cx="2862072" cy="420624"/>
          </a:xfrm>
          <a:prstGeom prst="rect">
            <a:avLst/>
          </a:prstGeom>
          <a:solidFill>
            <a:srgbClr val="FAF8F6"/>
          </a:solidFill>
          <a:ln>
            <a:noFill/>
          </a:ln>
        </p:spPr>
        <p:txBody>
          <a:bodyPr/>
          <a:lstStyle/>
          <a:p>
            <a:endParaRPr/>
          </a:p>
        </p:txBody>
      </p:sp>
      <p:sp>
        <p:nvSpPr>
          <p:cNvPr id="24" name="text24"/>
          <p:cNvSpPr txBox="1"/>
          <p:nvPr/>
        </p:nvSpPr>
        <p:spPr>
          <a:xfrm>
            <a:off x="9793224" y="3145536"/>
            <a:ext cx="1380515"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lib-core 2.8.0</a:t>
            </a:r>
          </a:p>
        </p:txBody>
      </p:sp>
      <p:sp>
        <p:nvSpPr>
          <p:cNvPr id="25" name="text25"/>
          <p:cNvSpPr txBox="1"/>
          <p:nvPr/>
        </p:nvSpPr>
        <p:spPr>
          <a:xfrm>
            <a:off x="9793224" y="3639312"/>
            <a:ext cx="1246556"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lib-net 4.1.2</a:t>
            </a:r>
          </a:p>
        </p:txBody>
      </p:sp>
      <p:sp>
        <p:nvSpPr>
          <p:cNvPr id="26" name="text26"/>
          <p:cNvSpPr txBox="1"/>
          <p:nvPr/>
        </p:nvSpPr>
        <p:spPr>
          <a:xfrm>
            <a:off x="12006072" y="3639312"/>
            <a:ext cx="487604"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CVE</a:t>
            </a:r>
          </a:p>
        </p:txBody>
      </p:sp>
      <p:sp>
        <p:nvSpPr>
          <p:cNvPr id="27" name="text27"/>
          <p:cNvSpPr txBox="1"/>
          <p:nvPr/>
        </p:nvSpPr>
        <p:spPr>
          <a:xfrm>
            <a:off x="9793224" y="4142232"/>
            <a:ext cx="1103681"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lib-io 1.3.9</a:t>
            </a:r>
          </a:p>
        </p:txBody>
      </p:sp>
      <p:sp>
        <p:nvSpPr>
          <p:cNvPr id="28" name="text28"/>
          <p:cNvSpPr txBox="1"/>
          <p:nvPr/>
        </p:nvSpPr>
        <p:spPr>
          <a:xfrm>
            <a:off x="12719304" y="2688336"/>
            <a:ext cx="3190342"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 software composition analysis</a:t>
            </a:r>
          </a:p>
        </p:txBody>
      </p:sp>
      <p:sp>
        <p:nvSpPr>
          <p:cNvPr id="29" name="sca title"/>
          <p:cNvSpPr txBox="1"/>
          <p:nvPr/>
        </p:nvSpPr>
        <p:spPr>
          <a:xfrm>
            <a:off x="12765024" y="3063240"/>
            <a:ext cx="3344423" cy="693420"/>
          </a:xfrm>
          <a:prstGeom prst="rect">
            <a:avLst/>
          </a:prstGeom>
          <a:noFill/>
          <a:ln>
            <a:noFill/>
          </a:ln>
        </p:spPr>
        <p:txBody>
          <a:bodyPr wrap="none" lIns="0" tIns="0" rIns="0" bIns="0" anchor="t"/>
          <a:lstStyle/>
          <a:p>
            <a:pPr marL="0" indent="0" algn="l">
              <a:lnSpc>
                <a:spcPts val="2730"/>
              </a:lnSpc>
              <a:buNone/>
            </a:pPr>
            <a:r>
              <a:rPr lang="en-US" sz="2100" b="1">
                <a:solidFill>
                  <a:srgbClr val="212322"/>
                </a:solidFill>
                <a:latin typeface="Hanken Grotesk"/>
                <a:ea typeface="Hanken Grotesk"/>
                <a:cs typeface="Hanken Grotesk"/>
              </a:rPr>
              <a:t>SCA AGENT · THIRD-PARTY</a:t>
            </a:r>
          </a:p>
          <a:p>
            <a:pPr marL="0" indent="0" algn="l">
              <a:lnSpc>
                <a:spcPts val="2730"/>
              </a:lnSpc>
              <a:buNone/>
            </a:pPr>
            <a:r>
              <a:rPr lang="en-US" sz="2100" b="1">
                <a:solidFill>
                  <a:srgbClr val="212322"/>
                </a:solidFill>
                <a:latin typeface="Hanken Grotesk"/>
                <a:ea typeface="Hanken Grotesk"/>
                <a:cs typeface="Hanken Grotesk"/>
              </a:rPr>
              <a:t>LIBRARIES</a:t>
            </a:r>
          </a:p>
        </p:txBody>
      </p:sp>
      <p:sp>
        <p:nvSpPr>
          <p:cNvPr id="30" name="sca description"/>
          <p:cNvSpPr txBox="1"/>
          <p:nvPr/>
        </p:nvSpPr>
        <p:spPr>
          <a:xfrm>
            <a:off x="12765024" y="3840480"/>
            <a:ext cx="3965495" cy="928688"/>
          </a:xfrm>
          <a:prstGeom prst="rect">
            <a:avLst/>
          </a:prstGeom>
          <a:noFill/>
          <a:ln>
            <a:noFill/>
          </a:ln>
        </p:spPr>
        <p:txBody>
          <a:bodyPr wrap="none" lIns="0" tIns="0" rIns="0" bIns="0" anchor="t"/>
          <a:lstStyle/>
          <a:p>
            <a:pPr marL="0" indent="0" algn="l">
              <a:lnSpc>
                <a:spcPts val="2438"/>
              </a:lnSpc>
              <a:buNone/>
            </a:pPr>
            <a:r>
              <a:rPr lang="en-US" sz="1875">
                <a:solidFill>
                  <a:srgbClr val="3D3937"/>
                </a:solidFill>
                <a:latin typeface="Hanken Grotesk"/>
                <a:ea typeface="Hanken Grotesk"/>
                <a:cs typeface="Hanken Grotesk"/>
              </a:rPr>
              <a:t>A library version in your dependency</a:t>
            </a:r>
          </a:p>
          <a:p>
            <a:pPr marL="0" indent="0" algn="l">
              <a:lnSpc>
                <a:spcPts val="2438"/>
              </a:lnSpc>
              <a:buNone/>
            </a:pPr>
            <a:r>
              <a:rPr lang="en-US" sz="1875">
                <a:solidFill>
                  <a:srgbClr val="3D3937"/>
                </a:solidFill>
                <a:latin typeface="Hanken Grotesk"/>
                <a:ea typeface="Hanken Grotesk"/>
                <a:cs typeface="Hanken Grotesk"/>
              </a:rPr>
              <a:t>tree carries a known vulnerability.</a:t>
            </a:r>
          </a:p>
          <a:p>
            <a:pPr marL="0" indent="0" algn="l">
              <a:lnSpc>
                <a:spcPts val="2438"/>
              </a:lnSpc>
              <a:buNone/>
            </a:pPr>
            <a:r>
              <a:rPr lang="en-US" sz="1875">
                <a:solidFill>
                  <a:srgbClr val="3D3937"/>
                </a:solidFill>
                <a:latin typeface="Hanken Grotesk"/>
                <a:ea typeface="Hanken Grotesk"/>
                <a:cs typeface="Hanken Grotesk"/>
              </a:rPr>
              <a:t>Not a line you wrote.</a:t>
            </a:r>
          </a:p>
        </p:txBody>
      </p:sp>
      <p:sp>
        <p:nvSpPr>
          <p:cNvPr id="31" name="rect31"/>
          <p:cNvSpPr/>
          <p:nvPr/>
        </p:nvSpPr>
        <p:spPr>
          <a:xfrm>
            <a:off x="12774168" y="4937760"/>
            <a:ext cx="2450592" cy="393192"/>
          </a:xfrm>
          <a:prstGeom prst="rect">
            <a:avLst/>
          </a:prstGeom>
          <a:solidFill>
            <a:srgbClr val="F8EADD"/>
          </a:solidFill>
          <a:ln>
            <a:noFill/>
          </a:ln>
        </p:spPr>
        <p:txBody>
          <a:bodyPr/>
          <a:lstStyle/>
          <a:p>
            <a:endParaRPr/>
          </a:p>
        </p:txBody>
      </p:sp>
      <p:sp>
        <p:nvSpPr>
          <p:cNvPr id="32" name="text32"/>
          <p:cNvSpPr txBox="1"/>
          <p:nvPr/>
        </p:nvSpPr>
        <p:spPr>
          <a:xfrm>
            <a:off x="12893040" y="4956048"/>
            <a:ext cx="2106092"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Modernization Skills</a:t>
            </a:r>
          </a:p>
        </p:txBody>
      </p:sp>
      <p:sp>
        <p:nvSpPr>
          <p:cNvPr id="33" name="rect33"/>
          <p:cNvSpPr/>
          <p:nvPr/>
        </p:nvSpPr>
        <p:spPr>
          <a:xfrm>
            <a:off x="15325344" y="4937760"/>
            <a:ext cx="1737360" cy="393192"/>
          </a:xfrm>
          <a:prstGeom prst="rect">
            <a:avLst/>
          </a:prstGeom>
          <a:solidFill>
            <a:srgbClr val="F8EADD"/>
          </a:solidFill>
          <a:ln>
            <a:noFill/>
          </a:ln>
        </p:spPr>
        <p:txBody>
          <a:bodyPr/>
          <a:lstStyle/>
          <a:p>
            <a:endParaRPr/>
          </a:p>
        </p:txBody>
      </p:sp>
      <p:sp>
        <p:nvSpPr>
          <p:cNvPr id="34" name="text34"/>
          <p:cNvSpPr txBox="1"/>
          <p:nvPr/>
        </p:nvSpPr>
        <p:spPr>
          <a:xfrm>
            <a:off x="15444216" y="4956048"/>
            <a:ext cx="1370686"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OpenRewrite</a:t>
            </a:r>
          </a:p>
        </p:txBody>
      </p:sp>
      <p:sp>
        <p:nvSpPr>
          <p:cNvPr id="35" name="rect35"/>
          <p:cNvSpPr/>
          <p:nvPr/>
        </p:nvSpPr>
        <p:spPr>
          <a:xfrm>
            <a:off x="12774168" y="5394960"/>
            <a:ext cx="2157984" cy="393192"/>
          </a:xfrm>
          <a:prstGeom prst="rect">
            <a:avLst/>
          </a:prstGeom>
          <a:solidFill>
            <a:srgbClr val="F8EADD"/>
          </a:solidFill>
          <a:ln>
            <a:noFill/>
          </a:ln>
        </p:spPr>
        <p:txBody>
          <a:bodyPr/>
          <a:lstStyle/>
          <a:p>
            <a:endParaRPr/>
          </a:p>
        </p:txBody>
      </p:sp>
      <p:sp>
        <p:nvSpPr>
          <p:cNvPr id="36" name="text36"/>
          <p:cNvSpPr txBox="1"/>
          <p:nvPr/>
        </p:nvSpPr>
        <p:spPr>
          <a:xfrm>
            <a:off x="12893040" y="5413248"/>
            <a:ext cx="1746275"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Minimal set MCP</a:t>
            </a:r>
          </a:p>
        </p:txBody>
      </p:sp>
      <p:sp>
        <p:nvSpPr>
          <p:cNvPr id="37" name="tag scale"/>
          <p:cNvSpPr txBox="1"/>
          <p:nvPr/>
        </p:nvSpPr>
        <p:spPr>
          <a:xfrm>
            <a:off x="1069848" y="6053328"/>
            <a:ext cx="853554" cy="333375"/>
          </a:xfrm>
          <a:prstGeom prst="rect">
            <a:avLst/>
          </a:prstGeom>
          <a:noFill/>
          <a:ln>
            <a:noFill/>
          </a:ln>
        </p:spPr>
        <p:txBody>
          <a:bodyPr wrap="none" lIns="0" tIns="0" rIns="0" bIns="0" anchor="t"/>
          <a:lstStyle/>
          <a:p>
            <a:pPr marL="0" indent="0" algn="l">
              <a:lnSpc>
                <a:spcPts val="2625"/>
              </a:lnSpc>
              <a:buNone/>
            </a:pPr>
            <a:r>
              <a:rPr lang="en-US" sz="2100" b="1">
                <a:solidFill>
                  <a:srgbClr val="D64000"/>
                </a:solidFill>
                <a:latin typeface="Hanken Grotesk"/>
                <a:ea typeface="Hanken Grotesk"/>
                <a:cs typeface="Hanken Grotesk"/>
              </a:rPr>
              <a:t>SCALE</a:t>
            </a:r>
          </a:p>
        </p:txBody>
      </p:sp>
      <p:sp>
        <p:nvSpPr>
          <p:cNvPr id="38" name="definition scale"/>
          <p:cNvSpPr txBox="1"/>
          <p:nvPr/>
        </p:nvSpPr>
        <p:spPr>
          <a:xfrm>
            <a:off x="2106282" y="6080760"/>
            <a:ext cx="4002424" cy="309563"/>
          </a:xfrm>
          <a:prstGeom prst="rect">
            <a:avLst/>
          </a:prstGeom>
          <a:noFill/>
          <a:ln>
            <a:noFill/>
          </a:ln>
        </p:spPr>
        <p:txBody>
          <a:bodyPr wrap="none" lIns="0" tIns="0" rIns="0" bIns="0" anchor="t"/>
          <a:lstStyle/>
          <a:p>
            <a:pPr marL="0" indent="0" algn="l">
              <a:lnSpc>
                <a:spcPts val="2438"/>
              </a:lnSpc>
              <a:buNone/>
            </a:pPr>
            <a:r>
              <a:rPr lang="en-US" sz="1950">
                <a:solidFill>
                  <a:srgbClr val="5F5A59"/>
                </a:solidFill>
                <a:latin typeface="Hanken Grotesk"/>
                <a:ea typeface="Hanken Grotesk"/>
                <a:cs typeface="Hanken Grotesk"/>
              </a:rPr>
              <a:t>what it takes to run this everywhere</a:t>
            </a:r>
          </a:p>
        </p:txBody>
      </p:sp>
      <p:sp>
        <p:nvSpPr>
          <p:cNvPr id="39" name="row rule scale"/>
          <p:cNvSpPr/>
          <p:nvPr/>
        </p:nvSpPr>
        <p:spPr>
          <a:xfrm>
            <a:off x="6337306" y="6222492"/>
            <a:ext cx="10889990" cy="18288"/>
          </a:xfrm>
          <a:prstGeom prst="rect">
            <a:avLst/>
          </a:prstGeom>
          <a:solidFill>
            <a:srgbClr val="D64000"/>
          </a:solidFill>
          <a:ln>
            <a:noFill/>
          </a:ln>
        </p:spPr>
        <p:txBody>
          <a:bodyPr/>
          <a:lstStyle/>
          <a:p>
            <a:endParaRPr/>
          </a:p>
        </p:txBody>
      </p:sp>
      <p:sp>
        <p:nvSpPr>
          <p:cNvPr id="40" name="repositories stack back"/>
          <p:cNvSpPr/>
          <p:nvPr/>
        </p:nvSpPr>
        <p:spPr>
          <a:xfrm>
            <a:off x="1216152" y="6711696"/>
            <a:ext cx="2377440" cy="1344168"/>
          </a:xfrm>
          <a:prstGeom prst="rect">
            <a:avLst/>
          </a:prstGeom>
          <a:solidFill>
            <a:srgbClr val="F1EDE9"/>
          </a:solidFill>
          <a:ln>
            <a:noFill/>
          </a:ln>
        </p:spPr>
        <p:txBody>
          <a:bodyPr/>
          <a:lstStyle/>
          <a:p>
            <a:endParaRPr/>
          </a:p>
        </p:txBody>
      </p:sp>
      <p:sp>
        <p:nvSpPr>
          <p:cNvPr id="41" name="repositories stack mid"/>
          <p:cNvSpPr/>
          <p:nvPr/>
        </p:nvSpPr>
        <p:spPr>
          <a:xfrm>
            <a:off x="1143000" y="6825996"/>
            <a:ext cx="2377440" cy="1344168"/>
          </a:xfrm>
          <a:prstGeom prst="rect">
            <a:avLst/>
          </a:prstGeom>
          <a:solidFill>
            <a:srgbClr val="E7E2DD"/>
          </a:solidFill>
          <a:ln>
            <a:noFill/>
          </a:ln>
        </p:spPr>
        <p:txBody>
          <a:bodyPr/>
          <a:lstStyle/>
          <a:p>
            <a:endParaRPr/>
          </a:p>
        </p:txBody>
      </p:sp>
      <p:sp>
        <p:nvSpPr>
          <p:cNvPr id="42" name="repositories card"/>
          <p:cNvSpPr/>
          <p:nvPr/>
        </p:nvSpPr>
        <p:spPr>
          <a:xfrm>
            <a:off x="1069848" y="6940296"/>
            <a:ext cx="2377440" cy="1344168"/>
          </a:xfrm>
          <a:prstGeom prst="rect">
            <a:avLst/>
          </a:prstGeom>
          <a:solidFill>
            <a:srgbClr val="FAF8F6"/>
          </a:solidFill>
          <a:ln w="19050">
            <a:solidFill>
              <a:srgbClr val="212322"/>
            </a:solidFill>
          </a:ln>
        </p:spPr>
        <p:txBody>
          <a:bodyPr/>
          <a:lstStyle/>
          <a:p>
            <a:endParaRPr/>
          </a:p>
        </p:txBody>
      </p:sp>
      <p:sp>
        <p:nvSpPr>
          <p:cNvPr id="43" name="text43"/>
          <p:cNvSpPr txBox="1"/>
          <p:nvPr/>
        </p:nvSpPr>
        <p:spPr>
          <a:xfrm>
            <a:off x="1271016" y="7095744"/>
            <a:ext cx="1632251" cy="297656"/>
          </a:xfrm>
          <a:prstGeom prst="rect">
            <a:avLst/>
          </a:prstGeom>
          <a:noFill/>
          <a:ln>
            <a:noFill/>
          </a:ln>
        </p:spPr>
        <p:txBody>
          <a:bodyPr wrap="none" lIns="0" tIns="0" rIns="0" bIns="0" anchor="t"/>
          <a:lstStyle/>
          <a:p>
            <a:pPr marL="0" indent="0" algn="l">
              <a:lnSpc>
                <a:spcPts val="2344"/>
              </a:lnSpc>
              <a:buNone/>
            </a:pPr>
            <a:r>
              <a:rPr lang="en-US" sz="1875" b="1">
                <a:solidFill>
                  <a:srgbClr val="212322"/>
                </a:solidFill>
                <a:latin typeface="Hanken Grotesk"/>
                <a:ea typeface="Hanken Grotesk"/>
                <a:cs typeface="Hanken Grotesk"/>
              </a:rPr>
              <a:t>REPOSITORIES</a:t>
            </a:r>
          </a:p>
        </p:txBody>
      </p:sp>
      <p:sp>
        <p:nvSpPr>
          <p:cNvPr id="44" name="text44"/>
          <p:cNvSpPr txBox="1"/>
          <p:nvPr/>
        </p:nvSpPr>
        <p:spPr>
          <a:xfrm>
            <a:off x="1271016" y="7470648"/>
            <a:ext cx="1334338" cy="585216"/>
          </a:xfrm>
          <a:prstGeom prst="rect">
            <a:avLst/>
          </a:prstGeom>
          <a:noFill/>
          <a:ln>
            <a:noFill/>
          </a:ln>
        </p:spPr>
        <p:txBody>
          <a:bodyPr wrap="none" lIns="0" tIns="0" rIns="0" bIns="0" anchor="t"/>
          <a:lstStyle/>
          <a:p>
            <a:pPr marL="0" indent="0" algn="l">
              <a:lnSpc>
                <a:spcPts val="2304"/>
              </a:lnSpc>
              <a:buNone/>
            </a:pPr>
            <a:r>
              <a:rPr lang="en-US" sz="1800">
                <a:solidFill>
                  <a:srgbClr val="3D3937"/>
                </a:solidFill>
                <a:latin typeface="Hanken Grotesk"/>
                <a:ea typeface="Hanken Grotesk"/>
                <a:cs typeface="Hanken Grotesk"/>
              </a:rPr>
              <a:t>across many</a:t>
            </a:r>
          </a:p>
          <a:p>
            <a:pPr marL="0" indent="0" algn="l">
              <a:lnSpc>
                <a:spcPts val="2304"/>
              </a:lnSpc>
              <a:buNone/>
            </a:pPr>
            <a:r>
              <a:rPr lang="en-US" sz="1800">
                <a:solidFill>
                  <a:srgbClr val="3D3937"/>
                </a:solidFill>
                <a:latin typeface="Hanken Grotesk"/>
                <a:ea typeface="Hanken Grotesk"/>
                <a:cs typeface="Hanken Grotesk"/>
              </a:rPr>
              <a:t>teams</a:t>
            </a:r>
          </a:p>
        </p:txBody>
      </p:sp>
      <p:sp>
        <p:nvSpPr>
          <p:cNvPr id="45" name="text45"/>
          <p:cNvSpPr txBox="1"/>
          <p:nvPr/>
        </p:nvSpPr>
        <p:spPr>
          <a:xfrm>
            <a:off x="3803904" y="7360920"/>
            <a:ext cx="369570" cy="404813"/>
          </a:xfrm>
          <a:prstGeom prst="rect">
            <a:avLst/>
          </a:prstGeom>
          <a:noFill/>
          <a:ln>
            <a:noFill/>
          </a:ln>
        </p:spPr>
        <p:txBody>
          <a:bodyPr wrap="none" lIns="0" tIns="0" rIns="0" bIns="0" anchor="t"/>
          <a:lstStyle/>
          <a:p>
            <a:pPr marL="0" indent="0" algn="l">
              <a:lnSpc>
                <a:spcPts val="3188"/>
              </a:lnSpc>
              <a:buNone/>
            </a:pPr>
            <a:r>
              <a:rPr lang="en-US" sz="2550" b="1">
                <a:solidFill>
                  <a:srgbClr val="D64000"/>
                </a:solidFill>
                <a:latin typeface="Hanken Grotesk"/>
                <a:ea typeface="Hanken Grotesk"/>
                <a:cs typeface="Hanken Grotesk"/>
              </a:rPr>
              <a:t>→</a:t>
            </a:r>
          </a:p>
        </p:txBody>
      </p:sp>
      <p:sp>
        <p:nvSpPr>
          <p:cNvPr id="46" name="system panel"/>
          <p:cNvSpPr/>
          <p:nvPr/>
        </p:nvSpPr>
        <p:spPr>
          <a:xfrm>
            <a:off x="4288536" y="6629400"/>
            <a:ext cx="6565392" cy="1965960"/>
          </a:xfrm>
          <a:prstGeom prst="rect">
            <a:avLst/>
          </a:prstGeom>
          <a:solidFill>
            <a:srgbClr val="F8EADD"/>
          </a:solidFill>
          <a:ln>
            <a:noFill/>
          </a:ln>
        </p:spPr>
        <p:txBody>
          <a:bodyPr/>
          <a:lstStyle/>
          <a:p>
            <a:endParaRPr/>
          </a:p>
        </p:txBody>
      </p:sp>
      <p:sp>
        <p:nvSpPr>
          <p:cNvPr id="47" name="system title"/>
          <p:cNvSpPr txBox="1"/>
          <p:nvPr/>
        </p:nvSpPr>
        <p:spPr>
          <a:xfrm>
            <a:off x="4608576" y="6839712"/>
            <a:ext cx="3306337" cy="321469"/>
          </a:xfrm>
          <a:prstGeom prst="rect">
            <a:avLst/>
          </a:prstGeom>
          <a:noFill/>
          <a:ln>
            <a:noFill/>
          </a:ln>
        </p:spPr>
        <p:txBody>
          <a:bodyPr wrap="none" lIns="0" tIns="0" rIns="0" bIns="0" anchor="t"/>
          <a:lstStyle/>
          <a:p>
            <a:pPr marL="0" indent="0" algn="l">
              <a:lnSpc>
                <a:spcPts val="2531"/>
              </a:lnSpc>
              <a:buNone/>
            </a:pPr>
            <a:r>
              <a:rPr lang="en-US" sz="2025" b="1">
                <a:solidFill>
                  <a:srgbClr val="D64000"/>
                </a:solidFill>
                <a:latin typeface="Hanken Grotesk"/>
                <a:ea typeface="Hanken Grotesk"/>
                <a:cs typeface="Hanken Grotesk"/>
              </a:rPr>
              <a:t>ONE REMEDIATION SYSTEM</a:t>
            </a:r>
          </a:p>
        </p:txBody>
      </p:sp>
      <p:sp>
        <p:nvSpPr>
          <p:cNvPr id="48" name="text48"/>
          <p:cNvSpPr txBox="1"/>
          <p:nvPr/>
        </p:nvSpPr>
        <p:spPr>
          <a:xfrm>
            <a:off x="4608576" y="7260336"/>
            <a:ext cx="5190648" cy="619125"/>
          </a:xfrm>
          <a:prstGeom prst="rect">
            <a:avLst/>
          </a:prstGeom>
          <a:noFill/>
          <a:ln>
            <a:noFill/>
          </a:ln>
        </p:spPr>
        <p:txBody>
          <a:bodyPr wrap="none" lIns="0" tIns="0" rIns="0" bIns="0" anchor="t"/>
          <a:lstStyle/>
          <a:p>
            <a:pPr marL="0" indent="0" algn="l">
              <a:lnSpc>
                <a:spcPts val="2438"/>
              </a:lnSpc>
              <a:buNone/>
            </a:pPr>
            <a:r>
              <a:rPr lang="en-US" sz="1875">
                <a:solidFill>
                  <a:srgbClr val="212322"/>
                </a:solidFill>
                <a:latin typeface="Hanken Grotesk"/>
                <a:ea typeface="Hanken Grotesk"/>
                <a:cs typeface="Hanken Grotesk"/>
              </a:rPr>
              <a:t>Runs both agents, tracks, and keeps every result</a:t>
            </a:r>
          </a:p>
          <a:p>
            <a:pPr marL="0" indent="0" algn="l">
              <a:lnSpc>
                <a:spcPts val="2438"/>
              </a:lnSpc>
              <a:buNone/>
            </a:pPr>
            <a:r>
              <a:rPr lang="en-US" sz="1875">
                <a:solidFill>
                  <a:srgbClr val="212322"/>
                </a:solidFill>
                <a:latin typeface="Hanken Grotesk"/>
                <a:ea typeface="Hanken Grotesk"/>
                <a:cs typeface="Hanken Grotesk"/>
              </a:rPr>
              <a:t>moving.</a:t>
            </a:r>
          </a:p>
        </p:txBody>
      </p:sp>
      <p:sp>
        <p:nvSpPr>
          <p:cNvPr id="49" name="system stats"/>
          <p:cNvSpPr txBox="1"/>
          <p:nvPr/>
        </p:nvSpPr>
        <p:spPr>
          <a:xfrm>
            <a:off x="4608576" y="8028432"/>
            <a:ext cx="4888153" cy="285750"/>
          </a:xfrm>
          <a:prstGeom prst="rect">
            <a:avLst/>
          </a:prstGeom>
          <a:noFill/>
          <a:ln>
            <a:noFill/>
          </a:ln>
        </p:spPr>
        <p:txBody>
          <a:bodyPr wrap="none" lIns="0" tIns="0" rIns="0" bIns="0" anchor="t"/>
          <a:lstStyle/>
          <a:p>
            <a:pPr marL="0" indent="0" algn="l">
              <a:lnSpc>
                <a:spcPts val="2250"/>
              </a:lnSpc>
              <a:buNone/>
            </a:pPr>
            <a:r>
              <a:rPr lang="en-US" sz="1800">
                <a:solidFill>
                  <a:srgbClr val="D64000"/>
                </a:solidFill>
                <a:latin typeface="Hanken Grotesk"/>
                <a:ea typeface="Hanken Grotesk"/>
                <a:cs typeface="Hanken Grotesk"/>
              </a:rPr>
              <a:t>18</a:t>
            </a:r>
            <a:r>
              <a:rPr lang="en-US" sz="1800">
                <a:solidFill>
                  <a:srgbClr val="3D3937"/>
                </a:solidFill>
                <a:latin typeface="Hanken Grotesk"/>
                <a:ea typeface="Hanken Grotesk"/>
                <a:cs typeface="Hanken Grotesk"/>
              </a:rPr>
              <a:t> jobs running</a:t>
            </a:r>
            <a:r>
              <a:rPr lang="en-US" sz="1800">
                <a:solidFill>
                  <a:srgbClr val="212322"/>
                </a:solidFill>
                <a:latin typeface="Hanken Grotesk"/>
                <a:ea typeface="Hanken Grotesk"/>
                <a:cs typeface="Hanken Grotesk"/>
              </a:rPr>
              <a:t>   </a:t>
            </a:r>
            <a:r>
              <a:rPr lang="en-US" sz="1800">
                <a:solidFill>
                  <a:srgbClr val="D64000"/>
                </a:solidFill>
                <a:latin typeface="Hanken Grotesk"/>
                <a:ea typeface="Hanken Grotesk"/>
                <a:cs typeface="Hanken Grotesk"/>
              </a:rPr>
              <a:t>126</a:t>
            </a:r>
            <a:r>
              <a:rPr lang="en-US" sz="1800">
                <a:solidFill>
                  <a:srgbClr val="3D3937"/>
                </a:solidFill>
                <a:latin typeface="Hanken Grotesk"/>
                <a:ea typeface="Hanken Grotesk"/>
                <a:cs typeface="Hanken Grotesk"/>
              </a:rPr>
              <a:t> PRs open</a:t>
            </a:r>
            <a:r>
              <a:rPr lang="en-US" sz="1800">
                <a:solidFill>
                  <a:srgbClr val="212322"/>
                </a:solidFill>
                <a:latin typeface="Hanken Grotesk"/>
                <a:ea typeface="Hanken Grotesk"/>
                <a:cs typeface="Hanken Grotesk"/>
              </a:rPr>
              <a:t>   </a:t>
            </a:r>
            <a:r>
              <a:rPr lang="en-US" sz="1800">
                <a:solidFill>
                  <a:srgbClr val="D64000"/>
                </a:solidFill>
                <a:latin typeface="Hanken Grotesk"/>
                <a:ea typeface="Hanken Grotesk"/>
                <a:cs typeface="Hanken Grotesk"/>
              </a:rPr>
              <a:t>40</a:t>
            </a:r>
            <a:r>
              <a:rPr lang="en-US" sz="1800">
                <a:solidFill>
                  <a:srgbClr val="3D3937"/>
                </a:solidFill>
                <a:latin typeface="Hanken Grotesk"/>
                <a:ea typeface="Hanken Grotesk"/>
                <a:cs typeface="Hanken Grotesk"/>
              </a:rPr>
              <a:t> repositories</a:t>
            </a:r>
          </a:p>
        </p:txBody>
      </p:sp>
      <p:sp>
        <p:nvSpPr>
          <p:cNvPr id="50" name="text50"/>
          <p:cNvSpPr txBox="1"/>
          <p:nvPr/>
        </p:nvSpPr>
        <p:spPr>
          <a:xfrm>
            <a:off x="11055096" y="7360920"/>
            <a:ext cx="369570" cy="404813"/>
          </a:xfrm>
          <a:prstGeom prst="rect">
            <a:avLst/>
          </a:prstGeom>
          <a:noFill/>
          <a:ln>
            <a:noFill/>
          </a:ln>
        </p:spPr>
        <p:txBody>
          <a:bodyPr wrap="none" lIns="0" tIns="0" rIns="0" bIns="0" anchor="t"/>
          <a:lstStyle/>
          <a:p>
            <a:pPr marL="0" indent="0" algn="l">
              <a:lnSpc>
                <a:spcPts val="3188"/>
              </a:lnSpc>
              <a:buNone/>
            </a:pPr>
            <a:r>
              <a:rPr lang="en-US" sz="2550" b="1">
                <a:solidFill>
                  <a:srgbClr val="D64000"/>
                </a:solidFill>
                <a:latin typeface="Hanken Grotesk"/>
                <a:ea typeface="Hanken Grotesk"/>
                <a:cs typeface="Hanken Grotesk"/>
              </a:rPr>
              <a:t>→</a:t>
            </a:r>
          </a:p>
        </p:txBody>
      </p:sp>
      <p:sp>
        <p:nvSpPr>
          <p:cNvPr id="51" name="pull requests stack back"/>
          <p:cNvSpPr/>
          <p:nvPr/>
        </p:nvSpPr>
        <p:spPr>
          <a:xfrm>
            <a:off x="11695176" y="6446520"/>
            <a:ext cx="5522976" cy="1883664"/>
          </a:xfrm>
          <a:prstGeom prst="rect">
            <a:avLst/>
          </a:prstGeom>
          <a:solidFill>
            <a:srgbClr val="F1EDE9"/>
          </a:solidFill>
          <a:ln>
            <a:noFill/>
          </a:ln>
        </p:spPr>
        <p:txBody>
          <a:bodyPr/>
          <a:lstStyle/>
          <a:p>
            <a:endParaRPr/>
          </a:p>
        </p:txBody>
      </p:sp>
      <p:sp>
        <p:nvSpPr>
          <p:cNvPr id="52" name="pull requests stack mid"/>
          <p:cNvSpPr/>
          <p:nvPr/>
        </p:nvSpPr>
        <p:spPr>
          <a:xfrm>
            <a:off x="11622024" y="6560820"/>
            <a:ext cx="5522976" cy="1883664"/>
          </a:xfrm>
          <a:prstGeom prst="rect">
            <a:avLst/>
          </a:prstGeom>
          <a:solidFill>
            <a:srgbClr val="E7E2DD"/>
          </a:solidFill>
          <a:ln>
            <a:noFill/>
          </a:ln>
        </p:spPr>
        <p:txBody>
          <a:bodyPr/>
          <a:lstStyle/>
          <a:p>
            <a:endParaRPr/>
          </a:p>
        </p:txBody>
      </p:sp>
      <p:sp>
        <p:nvSpPr>
          <p:cNvPr id="53" name="pull requests card"/>
          <p:cNvSpPr/>
          <p:nvPr/>
        </p:nvSpPr>
        <p:spPr>
          <a:xfrm>
            <a:off x="11548872" y="6675120"/>
            <a:ext cx="5522976" cy="1883664"/>
          </a:xfrm>
          <a:prstGeom prst="rect">
            <a:avLst/>
          </a:prstGeom>
          <a:solidFill>
            <a:srgbClr val="FFFFFF"/>
          </a:solidFill>
          <a:ln w="19050">
            <a:solidFill>
              <a:srgbClr val="212322"/>
            </a:solidFill>
          </a:ln>
        </p:spPr>
        <p:txBody>
          <a:bodyPr/>
          <a:lstStyle/>
          <a:p>
            <a:endParaRPr/>
          </a:p>
        </p:txBody>
      </p:sp>
      <p:sp>
        <p:nvSpPr>
          <p:cNvPr id="54" name="text54"/>
          <p:cNvSpPr txBox="1"/>
          <p:nvPr/>
        </p:nvSpPr>
        <p:spPr>
          <a:xfrm>
            <a:off x="11740896" y="6830568"/>
            <a:ext cx="1808892" cy="297656"/>
          </a:xfrm>
          <a:prstGeom prst="rect">
            <a:avLst/>
          </a:prstGeom>
          <a:noFill/>
          <a:ln>
            <a:noFill/>
          </a:ln>
        </p:spPr>
        <p:txBody>
          <a:bodyPr wrap="none" lIns="0" tIns="0" rIns="0" bIns="0" anchor="t"/>
          <a:lstStyle/>
          <a:p>
            <a:pPr marL="0" indent="0" algn="l">
              <a:lnSpc>
                <a:spcPts val="2344"/>
              </a:lnSpc>
              <a:buNone/>
            </a:pPr>
            <a:r>
              <a:rPr lang="en-US" sz="1875" b="1">
                <a:solidFill>
                  <a:srgbClr val="212322"/>
                </a:solidFill>
                <a:latin typeface="Hanken Grotesk"/>
                <a:ea typeface="Hanken Grotesk"/>
                <a:cs typeface="Hanken Grotesk"/>
              </a:rPr>
              <a:t>PULL REQUESTS</a:t>
            </a:r>
          </a:p>
        </p:txBody>
      </p:sp>
      <p:sp>
        <p:nvSpPr>
          <p:cNvPr id="55" name="rect55"/>
          <p:cNvSpPr/>
          <p:nvPr/>
        </p:nvSpPr>
        <p:spPr>
          <a:xfrm>
            <a:off x="11777472" y="7287768"/>
            <a:ext cx="950976" cy="393192"/>
          </a:xfrm>
          <a:prstGeom prst="roundRect">
            <a:avLst>
              <a:gd name="adj" fmla="val 46512"/>
            </a:avLst>
          </a:prstGeom>
          <a:solidFill>
            <a:srgbClr val="F1EDE9"/>
          </a:solidFill>
          <a:ln>
            <a:noFill/>
          </a:ln>
        </p:spPr>
        <p:txBody>
          <a:bodyPr/>
          <a:lstStyle/>
          <a:p>
            <a:endParaRPr/>
          </a:p>
        </p:txBody>
      </p:sp>
      <p:sp>
        <p:nvSpPr>
          <p:cNvPr id="56" name="text56"/>
          <p:cNvSpPr txBox="1"/>
          <p:nvPr/>
        </p:nvSpPr>
        <p:spPr>
          <a:xfrm>
            <a:off x="11777472" y="7287768"/>
            <a:ext cx="950976" cy="393192"/>
          </a:xfrm>
          <a:prstGeom prst="rect">
            <a:avLst/>
          </a:prstGeom>
          <a:noFill/>
          <a:ln>
            <a:noFill/>
          </a:ln>
        </p:spPr>
        <p:txBody>
          <a:bodyPr wrap="none" lIns="0" tIns="0" rIns="0" bIns="0" anchor="ctr"/>
          <a:lstStyle/>
          <a:p>
            <a:pPr marL="0" indent="0" algn="ctr">
              <a:lnSpc>
                <a:spcPts val="1781"/>
              </a:lnSpc>
              <a:buNone/>
            </a:pPr>
            <a:r>
              <a:rPr lang="en-US" sz="1425" b="1">
                <a:solidFill>
                  <a:srgbClr val="212322"/>
                </a:solidFill>
                <a:latin typeface="Hanken Grotesk"/>
                <a:ea typeface="Hanken Grotesk"/>
                <a:cs typeface="Hanken Grotesk"/>
              </a:rPr>
              <a:t>opened</a:t>
            </a:r>
          </a:p>
        </p:txBody>
      </p:sp>
      <p:sp>
        <p:nvSpPr>
          <p:cNvPr id="57" name="rect57"/>
          <p:cNvSpPr/>
          <p:nvPr/>
        </p:nvSpPr>
        <p:spPr>
          <a:xfrm>
            <a:off x="13048488" y="7287768"/>
            <a:ext cx="1042416" cy="393192"/>
          </a:xfrm>
          <a:prstGeom prst="roundRect">
            <a:avLst>
              <a:gd name="adj" fmla="val 46512"/>
            </a:avLst>
          </a:prstGeom>
          <a:solidFill>
            <a:srgbClr val="2F6F4F"/>
          </a:solidFill>
          <a:ln>
            <a:noFill/>
          </a:ln>
        </p:spPr>
        <p:txBody>
          <a:bodyPr/>
          <a:lstStyle/>
          <a:p>
            <a:endParaRPr/>
          </a:p>
        </p:txBody>
      </p:sp>
      <p:sp>
        <p:nvSpPr>
          <p:cNvPr id="58" name="text58"/>
          <p:cNvSpPr txBox="1"/>
          <p:nvPr/>
        </p:nvSpPr>
        <p:spPr>
          <a:xfrm>
            <a:off x="13048488" y="7287768"/>
            <a:ext cx="1042416" cy="393192"/>
          </a:xfrm>
          <a:prstGeom prst="rect">
            <a:avLst/>
          </a:prstGeom>
          <a:noFill/>
          <a:ln>
            <a:noFill/>
          </a:ln>
        </p:spPr>
        <p:txBody>
          <a:bodyPr wrap="none" lIns="0" tIns="0" rIns="0" bIns="0" anchor="ctr"/>
          <a:lstStyle/>
          <a:p>
            <a:pPr marL="0" indent="0" algn="ctr">
              <a:lnSpc>
                <a:spcPts val="1781"/>
              </a:lnSpc>
              <a:buNone/>
            </a:pPr>
            <a:r>
              <a:rPr lang="en-US" sz="1425" b="1">
                <a:solidFill>
                  <a:srgbClr val="FFFFFF"/>
                </a:solidFill>
                <a:latin typeface="Hanken Grotesk"/>
                <a:ea typeface="Hanken Grotesk"/>
                <a:cs typeface="Hanken Grotesk"/>
              </a:rPr>
              <a:t>CI green</a:t>
            </a:r>
          </a:p>
        </p:txBody>
      </p:sp>
      <p:sp>
        <p:nvSpPr>
          <p:cNvPr id="59" name="rect59"/>
          <p:cNvSpPr/>
          <p:nvPr/>
        </p:nvSpPr>
        <p:spPr>
          <a:xfrm>
            <a:off x="14420088" y="7287768"/>
            <a:ext cx="1124712" cy="393192"/>
          </a:xfrm>
          <a:prstGeom prst="roundRect">
            <a:avLst>
              <a:gd name="adj" fmla="val 46512"/>
            </a:avLst>
          </a:prstGeom>
          <a:solidFill>
            <a:srgbClr val="F1EDE9"/>
          </a:solidFill>
          <a:ln>
            <a:noFill/>
          </a:ln>
        </p:spPr>
        <p:txBody>
          <a:bodyPr/>
          <a:lstStyle/>
          <a:p>
            <a:endParaRPr/>
          </a:p>
        </p:txBody>
      </p:sp>
      <p:sp>
        <p:nvSpPr>
          <p:cNvPr id="60" name="text60"/>
          <p:cNvSpPr txBox="1"/>
          <p:nvPr/>
        </p:nvSpPr>
        <p:spPr>
          <a:xfrm>
            <a:off x="14420088" y="7287768"/>
            <a:ext cx="1124712" cy="393192"/>
          </a:xfrm>
          <a:prstGeom prst="rect">
            <a:avLst/>
          </a:prstGeom>
          <a:noFill/>
          <a:ln>
            <a:noFill/>
          </a:ln>
        </p:spPr>
        <p:txBody>
          <a:bodyPr wrap="none" lIns="0" tIns="0" rIns="0" bIns="0" anchor="ctr"/>
          <a:lstStyle/>
          <a:p>
            <a:pPr marL="0" indent="0" algn="ctr">
              <a:lnSpc>
                <a:spcPts val="1781"/>
              </a:lnSpc>
              <a:buNone/>
            </a:pPr>
            <a:r>
              <a:rPr lang="en-US" sz="1425" b="1">
                <a:solidFill>
                  <a:srgbClr val="212322"/>
                </a:solidFill>
                <a:latin typeface="Hanken Grotesk"/>
                <a:ea typeface="Hanken Grotesk"/>
                <a:cs typeface="Hanken Grotesk"/>
              </a:rPr>
              <a:t>reviewed</a:t>
            </a:r>
          </a:p>
        </p:txBody>
      </p:sp>
      <p:sp>
        <p:nvSpPr>
          <p:cNvPr id="61" name="rect61"/>
          <p:cNvSpPr/>
          <p:nvPr/>
        </p:nvSpPr>
        <p:spPr>
          <a:xfrm>
            <a:off x="15864840" y="7287768"/>
            <a:ext cx="969264" cy="393192"/>
          </a:xfrm>
          <a:prstGeom prst="roundRect">
            <a:avLst>
              <a:gd name="adj" fmla="val 46512"/>
            </a:avLst>
          </a:prstGeom>
          <a:solidFill>
            <a:srgbClr val="6B4E9B"/>
          </a:solidFill>
          <a:ln>
            <a:noFill/>
          </a:ln>
        </p:spPr>
        <p:txBody>
          <a:bodyPr/>
          <a:lstStyle/>
          <a:p>
            <a:endParaRPr/>
          </a:p>
        </p:txBody>
      </p:sp>
      <p:sp>
        <p:nvSpPr>
          <p:cNvPr id="62" name="text62"/>
          <p:cNvSpPr txBox="1"/>
          <p:nvPr/>
        </p:nvSpPr>
        <p:spPr>
          <a:xfrm>
            <a:off x="15864840" y="7287768"/>
            <a:ext cx="969264" cy="393192"/>
          </a:xfrm>
          <a:prstGeom prst="rect">
            <a:avLst/>
          </a:prstGeom>
          <a:noFill/>
          <a:ln>
            <a:noFill/>
          </a:ln>
        </p:spPr>
        <p:txBody>
          <a:bodyPr wrap="none" lIns="0" tIns="0" rIns="0" bIns="0" anchor="ctr"/>
          <a:lstStyle/>
          <a:p>
            <a:pPr marL="0" indent="0" algn="ctr">
              <a:lnSpc>
                <a:spcPts val="1781"/>
              </a:lnSpc>
              <a:buNone/>
            </a:pPr>
            <a:r>
              <a:rPr lang="en-US" sz="1425" b="1">
                <a:solidFill>
                  <a:srgbClr val="FFFFFF"/>
                </a:solidFill>
                <a:latin typeface="Hanken Grotesk"/>
                <a:ea typeface="Hanken Grotesk"/>
                <a:cs typeface="Hanken Grotesk"/>
              </a:rPr>
              <a:t>merged</a:t>
            </a:r>
          </a:p>
        </p:txBody>
      </p:sp>
      <p:sp>
        <p:nvSpPr>
          <p:cNvPr id="63" name="text63"/>
          <p:cNvSpPr txBox="1"/>
          <p:nvPr/>
        </p:nvSpPr>
        <p:spPr>
          <a:xfrm>
            <a:off x="12774168" y="7287768"/>
            <a:ext cx="228600" cy="393192"/>
          </a:xfrm>
          <a:prstGeom prst="rect">
            <a:avLst/>
          </a:prstGeom>
          <a:noFill/>
          <a:ln>
            <a:noFill/>
          </a:ln>
        </p:spPr>
        <p:txBody>
          <a:bodyPr wrap="none" lIns="0" tIns="0" rIns="0" bIns="0" anchor="ctr"/>
          <a:lstStyle/>
          <a:p>
            <a:pPr marL="0" indent="0" algn="ctr">
              <a:lnSpc>
                <a:spcPts val="1781"/>
              </a:lnSpc>
              <a:buNone/>
            </a:pPr>
            <a:r>
              <a:rPr lang="en-US" sz="1425">
                <a:solidFill>
                  <a:srgbClr val="5F5A59"/>
                </a:solidFill>
                <a:latin typeface="Hanken Grotesk"/>
                <a:ea typeface="Hanken Grotesk"/>
                <a:cs typeface="Hanken Grotesk"/>
              </a:rPr>
              <a:t>→</a:t>
            </a:r>
          </a:p>
        </p:txBody>
      </p:sp>
      <p:sp>
        <p:nvSpPr>
          <p:cNvPr id="64" name="text64"/>
          <p:cNvSpPr txBox="1"/>
          <p:nvPr/>
        </p:nvSpPr>
        <p:spPr>
          <a:xfrm>
            <a:off x="14145768" y="7287768"/>
            <a:ext cx="228600" cy="393192"/>
          </a:xfrm>
          <a:prstGeom prst="rect">
            <a:avLst/>
          </a:prstGeom>
          <a:noFill/>
          <a:ln>
            <a:noFill/>
          </a:ln>
        </p:spPr>
        <p:txBody>
          <a:bodyPr wrap="none" lIns="0" tIns="0" rIns="0" bIns="0" anchor="ctr"/>
          <a:lstStyle/>
          <a:p>
            <a:pPr marL="0" indent="0" algn="ctr">
              <a:lnSpc>
                <a:spcPts val="1781"/>
              </a:lnSpc>
              <a:buNone/>
            </a:pPr>
            <a:r>
              <a:rPr lang="en-US" sz="1425">
                <a:solidFill>
                  <a:srgbClr val="5F5A59"/>
                </a:solidFill>
                <a:latin typeface="Hanken Grotesk"/>
                <a:ea typeface="Hanken Grotesk"/>
                <a:cs typeface="Hanken Grotesk"/>
              </a:rPr>
              <a:t>→</a:t>
            </a:r>
          </a:p>
        </p:txBody>
      </p:sp>
      <p:sp>
        <p:nvSpPr>
          <p:cNvPr id="65" name="text65"/>
          <p:cNvSpPr txBox="1"/>
          <p:nvPr/>
        </p:nvSpPr>
        <p:spPr>
          <a:xfrm>
            <a:off x="15590520" y="7287768"/>
            <a:ext cx="228600" cy="393192"/>
          </a:xfrm>
          <a:prstGeom prst="rect">
            <a:avLst/>
          </a:prstGeom>
          <a:noFill/>
          <a:ln>
            <a:noFill/>
          </a:ln>
        </p:spPr>
        <p:txBody>
          <a:bodyPr wrap="none" lIns="0" tIns="0" rIns="0" bIns="0" anchor="ctr"/>
          <a:lstStyle/>
          <a:p>
            <a:pPr marL="0" indent="0" algn="ctr">
              <a:lnSpc>
                <a:spcPts val="1781"/>
              </a:lnSpc>
              <a:buNone/>
            </a:pPr>
            <a:r>
              <a:rPr lang="en-US" sz="1425">
                <a:solidFill>
                  <a:srgbClr val="5F5A59"/>
                </a:solidFill>
                <a:latin typeface="Hanken Grotesk"/>
                <a:ea typeface="Hanken Grotesk"/>
                <a:cs typeface="Hanken Grotesk"/>
              </a:rPr>
              <a:t>→</a:t>
            </a:r>
          </a:p>
        </p:txBody>
      </p:sp>
      <p:sp>
        <p:nvSpPr>
          <p:cNvPr id="66" name="text66"/>
          <p:cNvSpPr txBox="1"/>
          <p:nvPr/>
        </p:nvSpPr>
        <p:spPr>
          <a:xfrm>
            <a:off x="11740896" y="7763256"/>
            <a:ext cx="4076624" cy="57150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 the system follows each one: repairs,</a:t>
            </a:r>
          </a:p>
          <a:p>
            <a:pPr marL="0" indent="0" algn="l">
              <a:lnSpc>
                <a:spcPts val="2250"/>
              </a:lnSpc>
              <a:buNone/>
            </a:pPr>
            <a:r>
              <a:rPr lang="en-US" sz="1800">
                <a:solidFill>
                  <a:srgbClr val="5F5A59"/>
                </a:solidFill>
                <a:latin typeface="Hanken Grotesk"/>
                <a:ea typeface="Hanken Grotesk"/>
                <a:cs typeface="Hanken Grotesk"/>
              </a:rPr>
              <a:t>revises, re-verifies</a:t>
            </a:r>
          </a:p>
        </p:txBody>
      </p:sp>
      <p:sp>
        <p:nvSpPr>
          <p:cNvPr id="67" name="footer rule"/>
          <p:cNvSpPr/>
          <p:nvPr/>
        </p:nvSpPr>
        <p:spPr>
          <a:xfrm>
            <a:off x="1069848" y="8823960"/>
            <a:ext cx="16157448" cy="18288"/>
          </a:xfrm>
          <a:prstGeom prst="rect">
            <a:avLst/>
          </a:prstGeom>
          <a:solidFill>
            <a:srgbClr val="E7E2DD"/>
          </a:solidFill>
          <a:ln>
            <a:noFill/>
          </a:ln>
        </p:spPr>
        <p:txBody>
          <a:bodyPr/>
          <a:lstStyle/>
          <a:p>
            <a:endParaRPr/>
          </a:p>
        </p:txBody>
      </p:sp>
      <p:sp>
        <p:nvSpPr>
          <p:cNvPr id="68" name="page number"/>
          <p:cNvSpPr txBox="1"/>
          <p:nvPr/>
        </p:nvSpPr>
        <p:spPr>
          <a:xfrm>
            <a:off x="16404336" y="9601200"/>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06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eyebrow"/>
          <p:cNvSpPr txBox="1"/>
          <p:nvPr/>
        </p:nvSpPr>
        <p:spPr>
          <a:xfrm>
            <a:off x="1066800" y="419100"/>
            <a:ext cx="5715000" cy="295275"/>
          </a:xfrm>
          <a:prstGeom prst="rect">
            <a:avLst/>
          </a:prstGeom>
          <a:noFill/>
          <a:ln>
            <a:noFill/>
          </a:ln>
        </p:spPr>
        <p:txBody>
          <a:bodyPr wrap="none" lIns="0" tIns="0" rIns="0" bIns="0" rtlCol="0" anchor="ctr">
            <a:noAutofit/>
          </a:bodyPr>
          <a:lstStyle/>
          <a:p>
            <a:pPr marL="0" indent="0" algn="l">
              <a:buNone/>
            </a:pPr>
            <a:r>
              <a:rPr lang="en-US" sz="1950" b="1" kern="0" spc="117">
                <a:solidFill>
                  <a:srgbClr val="D64000"/>
                </a:solidFill>
                <a:latin typeface="Hanken Grotesk" pitchFamily="34" charset="0"/>
                <a:cs typeface="Hanken Grotesk" pitchFamily="34" charset="0"/>
              </a:rPr>
              <a:t>SAST · TAINT ANALYSIS</a:t>
            </a:r>
          </a:p>
        </p:txBody>
      </p:sp>
      <p:sp>
        <p:nvSpPr>
          <p:cNvPr id="3" name="title"/>
          <p:cNvSpPr txBox="1"/>
          <p:nvPr/>
        </p:nvSpPr>
        <p:spPr>
          <a:xfrm>
            <a:off x="1066800" y="1152525"/>
            <a:ext cx="14859000" cy="552450"/>
          </a:xfrm>
          <a:prstGeom prst="rect">
            <a:avLst/>
          </a:prstGeom>
          <a:noFill/>
          <a:ln>
            <a:noFill/>
          </a:ln>
        </p:spPr>
        <p:txBody>
          <a:bodyPr wrap="square" lIns="0" tIns="0" rIns="0" bIns="0" rtlCol="0" anchor="t">
            <a:noAutofit/>
          </a:bodyPr>
          <a:lstStyle/>
          <a:p>
            <a:pPr marL="0" indent="0" algn="l">
              <a:lnSpc>
                <a:spcPct val="104000"/>
              </a:lnSpc>
              <a:buNone/>
            </a:pPr>
            <a:r>
              <a:rPr lang="en-US" sz="4200" kern="0">
                <a:solidFill>
                  <a:srgbClr val="212322"/>
                </a:solidFill>
                <a:latin typeface="Hanken Grotesk" pitchFamily="34" charset="0"/>
                <a:cs typeface="Hanken Grotesk" pitchFamily="34" charset="0"/>
              </a:rPr>
              <a:t>The best place to fix is rarely the place it was flagged</a:t>
            </a:r>
          </a:p>
        </p:txBody>
      </p:sp>
      <p:sp>
        <p:nvSpPr>
          <p:cNvPr id="4" name="rule"/>
          <p:cNvSpPr/>
          <p:nvPr/>
        </p:nvSpPr>
        <p:spPr>
          <a:xfrm>
            <a:off x="1066800" y="2047875"/>
            <a:ext cx="1447800" cy="38100"/>
          </a:xfrm>
          <a:prstGeom prst="rect">
            <a:avLst/>
          </a:prstGeom>
          <a:solidFill>
            <a:srgbClr val="D64000"/>
          </a:solidFill>
          <a:ln>
            <a:noFill/>
          </a:ln>
        </p:spPr>
        <p:txBody>
          <a:bodyPr/>
          <a:lstStyle/>
          <a:p>
            <a:endParaRPr/>
          </a:p>
        </p:txBody>
      </p:sp>
      <p:sp>
        <p:nvSpPr>
          <p:cNvPr id="5" name="phase dim"/>
          <p:cNvSpPr txBox="1"/>
          <p:nvPr/>
        </p:nvSpPr>
        <p:spPr>
          <a:xfrm>
            <a:off x="1066800" y="2286000"/>
            <a:ext cx="2738378"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6B6461"/>
                </a:solidFill>
                <a:latin typeface="Hanken Grotesk" pitchFamily="34" charset="0"/>
                <a:cs typeface="Hanken Grotesk" pitchFamily="34" charset="0"/>
              </a:rPr>
              <a:t>1 · TAINT ANALYSIS</a:t>
            </a:r>
          </a:p>
        </p:txBody>
      </p:sp>
      <p:sp>
        <p:nvSpPr>
          <p:cNvPr id="6" name="phase dim"/>
          <p:cNvSpPr txBox="1"/>
          <p:nvPr/>
        </p:nvSpPr>
        <p:spPr>
          <a:xfrm>
            <a:off x="4186178" y="2286000"/>
            <a:ext cx="2735699"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6B6461"/>
                </a:solidFill>
                <a:latin typeface="Hanken Grotesk" pitchFamily="34" charset="0"/>
                <a:cs typeface="Hanken Grotesk" pitchFamily="34" charset="0"/>
              </a:rPr>
              <a:t>2 · POSSIBLE FIXES</a:t>
            </a:r>
          </a:p>
        </p:txBody>
      </p:sp>
      <p:sp>
        <p:nvSpPr>
          <p:cNvPr id="7" name="phase dim"/>
          <p:cNvSpPr txBox="1"/>
          <p:nvPr/>
        </p:nvSpPr>
        <p:spPr>
          <a:xfrm>
            <a:off x="7302877" y="2286000"/>
            <a:ext cx="2920663"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6B6461"/>
                </a:solidFill>
                <a:latin typeface="Hanken Grotesk" pitchFamily="34" charset="0"/>
                <a:cs typeface="Hanken Grotesk" pitchFamily="34" charset="0"/>
              </a:rPr>
              <a:t>3 · THE MINIMAL SET</a:t>
            </a:r>
          </a:p>
        </p:txBody>
      </p:sp>
      <p:sp>
        <p:nvSpPr>
          <p:cNvPr id="8" name="phase dim"/>
          <p:cNvSpPr txBox="1"/>
          <p:nvPr/>
        </p:nvSpPr>
        <p:spPr>
          <a:xfrm>
            <a:off x="10604540" y="2286000"/>
            <a:ext cx="2670691"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6B6461"/>
                </a:solidFill>
                <a:latin typeface="Hanken Grotesk" pitchFamily="34" charset="0"/>
                <a:cs typeface="Hanken Grotesk" pitchFamily="34" charset="0"/>
              </a:rPr>
              <a:t>4 · WHAT IT COSTS</a:t>
            </a:r>
          </a:p>
        </p:txBody>
      </p:sp>
      <p:grpSp>
        <p:nvGrpSpPr>
          <p:cNvPr id="11" name="phase 1"/>
          <p:cNvGrpSpPr/>
          <p:nvPr/>
        </p:nvGrpSpPr>
        <p:grpSpPr>
          <a:xfrm>
            <a:off x="1066800" y="2286000"/>
            <a:ext cx="2738378" cy="352425"/>
            <a:chOff x="1066800" y="2286000"/>
            <a:chExt cx="2738378" cy="352425"/>
          </a:xfrm>
        </p:grpSpPr>
        <p:sp>
          <p:nvSpPr>
            <p:cNvPr id="9" name="phase active"/>
            <p:cNvSpPr txBox="1"/>
            <p:nvPr/>
          </p:nvSpPr>
          <p:spPr>
            <a:xfrm>
              <a:off x="1066800" y="2286000"/>
              <a:ext cx="2738378"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212322"/>
                  </a:solidFill>
                  <a:latin typeface="Hanken Grotesk" pitchFamily="34" charset="0"/>
                  <a:cs typeface="Hanken Grotesk" pitchFamily="34" charset="0"/>
                </a:rPr>
                <a:t>1 · TAINT ANALYSIS</a:t>
              </a:r>
            </a:p>
          </p:txBody>
        </p:sp>
        <p:sp>
          <p:nvSpPr>
            <p:cNvPr id="10" name="phase marker"/>
            <p:cNvSpPr/>
            <p:nvPr/>
          </p:nvSpPr>
          <p:spPr>
            <a:xfrm>
              <a:off x="1066800" y="2609850"/>
              <a:ext cx="2662178" cy="28575"/>
            </a:xfrm>
            <a:prstGeom prst="rect">
              <a:avLst/>
            </a:prstGeom>
            <a:solidFill>
              <a:srgbClr val="D64000"/>
            </a:solidFill>
            <a:ln>
              <a:noFill/>
            </a:ln>
          </p:spPr>
          <p:txBody>
            <a:bodyPr/>
            <a:lstStyle/>
            <a:p>
              <a:endParaRPr/>
            </a:p>
          </p:txBody>
        </p:sp>
      </p:grpSp>
      <p:grpSp>
        <p:nvGrpSpPr>
          <p:cNvPr id="14" name="phase 2"/>
          <p:cNvGrpSpPr/>
          <p:nvPr/>
        </p:nvGrpSpPr>
        <p:grpSpPr>
          <a:xfrm>
            <a:off x="4186178" y="2286000"/>
            <a:ext cx="2735699" cy="352425"/>
            <a:chOff x="4186178" y="2286000"/>
            <a:chExt cx="2735699" cy="352425"/>
          </a:xfrm>
        </p:grpSpPr>
        <p:sp>
          <p:nvSpPr>
            <p:cNvPr id="12" name="phase active"/>
            <p:cNvSpPr txBox="1"/>
            <p:nvPr/>
          </p:nvSpPr>
          <p:spPr>
            <a:xfrm>
              <a:off x="4186178" y="2286000"/>
              <a:ext cx="2735699"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212322"/>
                  </a:solidFill>
                  <a:latin typeface="Hanken Grotesk" pitchFamily="34" charset="0"/>
                  <a:cs typeface="Hanken Grotesk" pitchFamily="34" charset="0"/>
                </a:rPr>
                <a:t>2 · POSSIBLE FIXES</a:t>
              </a:r>
            </a:p>
          </p:txBody>
        </p:sp>
        <p:sp>
          <p:nvSpPr>
            <p:cNvPr id="13" name="phase marker"/>
            <p:cNvSpPr/>
            <p:nvPr/>
          </p:nvSpPr>
          <p:spPr>
            <a:xfrm>
              <a:off x="4186178" y="2609850"/>
              <a:ext cx="2659499" cy="28575"/>
            </a:xfrm>
            <a:prstGeom prst="rect">
              <a:avLst/>
            </a:prstGeom>
            <a:solidFill>
              <a:srgbClr val="D64000"/>
            </a:solidFill>
            <a:ln>
              <a:noFill/>
            </a:ln>
          </p:spPr>
          <p:txBody>
            <a:bodyPr/>
            <a:lstStyle/>
            <a:p>
              <a:endParaRPr/>
            </a:p>
          </p:txBody>
        </p:sp>
      </p:grpSp>
      <p:grpSp>
        <p:nvGrpSpPr>
          <p:cNvPr id="17" name="phase 3"/>
          <p:cNvGrpSpPr/>
          <p:nvPr/>
        </p:nvGrpSpPr>
        <p:grpSpPr>
          <a:xfrm>
            <a:off x="7302877" y="2286000"/>
            <a:ext cx="2920663" cy="352425"/>
            <a:chOff x="7302877" y="2286000"/>
            <a:chExt cx="2920663" cy="352425"/>
          </a:xfrm>
        </p:grpSpPr>
        <p:sp>
          <p:nvSpPr>
            <p:cNvPr id="15" name="phase active"/>
            <p:cNvSpPr txBox="1"/>
            <p:nvPr/>
          </p:nvSpPr>
          <p:spPr>
            <a:xfrm>
              <a:off x="7302877" y="2286000"/>
              <a:ext cx="2920663"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212322"/>
                  </a:solidFill>
                  <a:latin typeface="Hanken Grotesk" pitchFamily="34" charset="0"/>
                  <a:cs typeface="Hanken Grotesk" pitchFamily="34" charset="0"/>
                </a:rPr>
                <a:t>3 · THE MINIMAL SET</a:t>
              </a:r>
            </a:p>
          </p:txBody>
        </p:sp>
        <p:sp>
          <p:nvSpPr>
            <p:cNvPr id="16" name="phase marker"/>
            <p:cNvSpPr/>
            <p:nvPr/>
          </p:nvSpPr>
          <p:spPr>
            <a:xfrm>
              <a:off x="7302877" y="2609850"/>
              <a:ext cx="2844463" cy="28575"/>
            </a:xfrm>
            <a:prstGeom prst="rect">
              <a:avLst/>
            </a:prstGeom>
            <a:solidFill>
              <a:srgbClr val="D64000"/>
            </a:solidFill>
            <a:ln>
              <a:noFill/>
            </a:ln>
          </p:spPr>
          <p:txBody>
            <a:bodyPr/>
            <a:lstStyle/>
            <a:p>
              <a:endParaRPr/>
            </a:p>
          </p:txBody>
        </p:sp>
      </p:grpSp>
      <p:grpSp>
        <p:nvGrpSpPr>
          <p:cNvPr id="20" name="phase 4"/>
          <p:cNvGrpSpPr/>
          <p:nvPr/>
        </p:nvGrpSpPr>
        <p:grpSpPr>
          <a:xfrm>
            <a:off x="10604540" y="2286000"/>
            <a:ext cx="2670691" cy="352425"/>
            <a:chOff x="10604540" y="2286000"/>
            <a:chExt cx="2670691" cy="352425"/>
          </a:xfrm>
        </p:grpSpPr>
        <p:sp>
          <p:nvSpPr>
            <p:cNvPr id="18" name="phase active"/>
            <p:cNvSpPr txBox="1"/>
            <p:nvPr/>
          </p:nvSpPr>
          <p:spPr>
            <a:xfrm>
              <a:off x="10604540" y="2286000"/>
              <a:ext cx="2670691"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212322"/>
                  </a:solidFill>
                  <a:latin typeface="Hanken Grotesk" pitchFamily="34" charset="0"/>
                  <a:cs typeface="Hanken Grotesk" pitchFamily="34" charset="0"/>
                </a:rPr>
                <a:t>4 · WHAT IT COSTS</a:t>
              </a:r>
            </a:p>
          </p:txBody>
        </p:sp>
        <p:sp>
          <p:nvSpPr>
            <p:cNvPr id="19" name="phase marker"/>
            <p:cNvSpPr/>
            <p:nvPr/>
          </p:nvSpPr>
          <p:spPr>
            <a:xfrm>
              <a:off x="10604540" y="2609850"/>
              <a:ext cx="2594491" cy="28575"/>
            </a:xfrm>
            <a:prstGeom prst="rect">
              <a:avLst/>
            </a:prstGeom>
            <a:solidFill>
              <a:srgbClr val="D64000"/>
            </a:solidFill>
            <a:ln>
              <a:noFill/>
            </a:ln>
          </p:spPr>
          <p:txBody>
            <a:bodyPr/>
            <a:lstStyle/>
            <a:p>
              <a:endParaRPr/>
            </a:p>
          </p:txBody>
        </p:sp>
      </p:grpSp>
      <p:grpSp>
        <p:nvGrpSpPr>
          <p:cNvPr id="31" name="taint strip"/>
          <p:cNvGrpSpPr/>
          <p:nvPr/>
        </p:nvGrpSpPr>
        <p:grpSpPr>
          <a:xfrm>
            <a:off x="1066800" y="3038475"/>
            <a:ext cx="16154400" cy="1810703"/>
            <a:chOff x="1066800" y="3038475"/>
            <a:chExt cx="16154400" cy="1810703"/>
          </a:xfrm>
        </p:grpSpPr>
        <p:sp>
          <p:nvSpPr>
            <p:cNvPr id="21" name="taint strip"/>
            <p:cNvSpPr/>
            <p:nvPr/>
          </p:nvSpPr>
          <p:spPr>
            <a:xfrm>
              <a:off x="1066800" y="3038475"/>
              <a:ext cx="16154400" cy="1810703"/>
            </a:xfrm>
            <a:prstGeom prst="roundRect">
              <a:avLst>
                <a:gd name="adj" fmla="val 6312"/>
              </a:avLst>
            </a:prstGeom>
            <a:solidFill>
              <a:srgbClr val="FAF8F6"/>
            </a:solidFill>
            <a:ln>
              <a:noFill/>
            </a:ln>
          </p:spPr>
          <p:txBody>
            <a:bodyPr/>
            <a:lstStyle/>
            <a:p>
              <a:endParaRPr/>
            </a:p>
          </p:txBody>
        </p:sp>
        <p:sp>
          <p:nvSpPr>
            <p:cNvPr id="22" name="concept"/>
            <p:cNvSpPr txBox="1"/>
            <p:nvPr/>
          </p:nvSpPr>
          <p:spPr>
            <a:xfrm>
              <a:off x="1371600" y="3305175"/>
              <a:ext cx="4953000"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123121"/>
                  </a:solidFill>
                  <a:latin typeface="Hanken Grotesk" pitchFamily="34" charset="0"/>
                  <a:cs typeface="Hanken Grotesk" pitchFamily="34" charset="0"/>
                </a:rPr>
                <a:t>SOURCE</a:t>
              </a:r>
            </a:p>
          </p:txBody>
        </p:sp>
        <p:sp>
          <p:nvSpPr>
            <p:cNvPr id="23" name="concept def"/>
            <p:cNvSpPr txBox="1"/>
            <p:nvPr/>
          </p:nvSpPr>
          <p:spPr>
            <a:xfrm>
              <a:off x="1371600" y="3657600"/>
              <a:ext cx="4953000" cy="565785"/>
            </a:xfrm>
            <a:prstGeom prst="rect">
              <a:avLst/>
            </a:prstGeom>
            <a:noFill/>
            <a:ln>
              <a:noFill/>
            </a:ln>
          </p:spPr>
          <p:txBody>
            <a:bodyPr wrap="square" lIns="0" tIns="0" rIns="0" bIns="0" rtlCol="0" anchor="t">
              <a:noAutofit/>
            </a:bodyPr>
            <a:lstStyle/>
            <a:p>
              <a:pPr marL="0" indent="0" algn="l">
                <a:lnSpc>
                  <a:spcPct val="135000"/>
                </a:lnSpc>
                <a:buNone/>
              </a:pPr>
              <a:r>
                <a:rPr lang="en-US" sz="1650" kern="0">
                  <a:solidFill>
                    <a:srgbClr val="3D3937"/>
                  </a:solidFill>
                  <a:latin typeface="Hanken Grotesk" pitchFamily="34" charset="0"/>
                  <a:cs typeface="Hanken Grotesk" pitchFamily="34" charset="0"/>
                </a:rPr>
                <a:t>Untrusted input enters the application: a request parameter, a form field, a header.</a:t>
              </a:r>
            </a:p>
          </p:txBody>
        </p:sp>
        <p:sp>
          <p:nvSpPr>
            <p:cNvPr id="24" name="concept"/>
            <p:cNvSpPr txBox="1"/>
            <p:nvPr/>
          </p:nvSpPr>
          <p:spPr>
            <a:xfrm>
              <a:off x="7048500" y="3305175"/>
              <a:ext cx="4572000"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6B6461"/>
                  </a:solidFill>
                  <a:latin typeface="Hanken Grotesk" pitchFamily="34" charset="0"/>
                  <a:cs typeface="Hanken Grotesk" pitchFamily="34" charset="0"/>
                </a:rPr>
                <a:t>FLOW</a:t>
              </a:r>
            </a:p>
          </p:txBody>
        </p:sp>
        <p:sp>
          <p:nvSpPr>
            <p:cNvPr id="25" name="concept def"/>
            <p:cNvSpPr txBox="1"/>
            <p:nvPr/>
          </p:nvSpPr>
          <p:spPr>
            <a:xfrm>
              <a:off x="7048500" y="3657600"/>
              <a:ext cx="4572000" cy="565785"/>
            </a:xfrm>
            <a:prstGeom prst="rect">
              <a:avLst/>
            </a:prstGeom>
            <a:noFill/>
            <a:ln>
              <a:noFill/>
            </a:ln>
          </p:spPr>
          <p:txBody>
            <a:bodyPr wrap="square" lIns="0" tIns="0" rIns="0" bIns="0" rtlCol="0" anchor="t">
              <a:noAutofit/>
            </a:bodyPr>
            <a:lstStyle/>
            <a:p>
              <a:pPr marL="0" indent="0" algn="l">
                <a:lnSpc>
                  <a:spcPct val="135000"/>
                </a:lnSpc>
                <a:buNone/>
              </a:pPr>
              <a:r>
                <a:rPr lang="en-US" sz="1650" kern="0">
                  <a:solidFill>
                    <a:srgbClr val="3D3937"/>
                  </a:solidFill>
                  <a:latin typeface="Hanken Grotesk" pitchFamily="34" charset="0"/>
                  <a:cs typeface="Hanken Grotesk" pitchFamily="34" charset="0"/>
                </a:rPr>
                <a:t>The value passes through functions and variables, unchanged or transformed.</a:t>
              </a:r>
            </a:p>
          </p:txBody>
        </p:sp>
        <p:sp>
          <p:nvSpPr>
            <p:cNvPr id="26" name="concept"/>
            <p:cNvSpPr txBox="1"/>
            <p:nvPr/>
          </p:nvSpPr>
          <p:spPr>
            <a:xfrm>
              <a:off x="12915900" y="3305175"/>
              <a:ext cx="4000500" cy="276225"/>
            </a:xfrm>
            <a:prstGeom prst="rect">
              <a:avLst/>
            </a:prstGeom>
            <a:noFill/>
            <a:ln>
              <a:noFill/>
            </a:ln>
          </p:spPr>
          <p:txBody>
            <a:bodyPr wrap="none" lIns="0" tIns="0" rIns="0" bIns="0" rtlCol="0" anchor="ctr">
              <a:noAutofit/>
            </a:bodyPr>
            <a:lstStyle/>
            <a:p>
              <a:pPr marL="0" indent="0" algn="l">
                <a:buNone/>
              </a:pPr>
              <a:r>
                <a:rPr lang="en-US" sz="1800" b="1" kern="0" spc="90">
                  <a:solidFill>
                    <a:srgbClr val="D64000"/>
                  </a:solidFill>
                  <a:latin typeface="Hanken Grotesk" pitchFamily="34" charset="0"/>
                  <a:cs typeface="Hanken Grotesk" pitchFamily="34" charset="0"/>
                </a:rPr>
                <a:t>SINK</a:t>
              </a:r>
            </a:p>
          </p:txBody>
        </p:sp>
        <p:sp>
          <p:nvSpPr>
            <p:cNvPr id="27" name="concept def"/>
            <p:cNvSpPr txBox="1"/>
            <p:nvPr/>
          </p:nvSpPr>
          <p:spPr>
            <a:xfrm>
              <a:off x="12915900" y="3657600"/>
              <a:ext cx="4000500" cy="565785"/>
            </a:xfrm>
            <a:prstGeom prst="rect">
              <a:avLst/>
            </a:prstGeom>
            <a:noFill/>
            <a:ln>
              <a:noFill/>
            </a:ln>
          </p:spPr>
          <p:txBody>
            <a:bodyPr wrap="square" lIns="0" tIns="0" rIns="0" bIns="0" rtlCol="0" anchor="t">
              <a:noAutofit/>
            </a:bodyPr>
            <a:lstStyle/>
            <a:p>
              <a:pPr marL="0" indent="0" algn="l">
                <a:lnSpc>
                  <a:spcPct val="135000"/>
                </a:lnSpc>
                <a:buNone/>
              </a:pPr>
              <a:r>
                <a:rPr lang="en-US" sz="1650" kern="0">
                  <a:solidFill>
                    <a:srgbClr val="3D3937"/>
                  </a:solidFill>
                  <a:latin typeface="Hanken Grotesk" pitchFamily="34" charset="0"/>
                  <a:cs typeface="Hanken Grotesk" pitchFamily="34" charset="0"/>
                </a:rPr>
                <a:t>It reaches a dangerous operation: a query, a shell command, a render.</a:t>
              </a:r>
            </a:p>
          </p:txBody>
        </p:sp>
        <p:sp>
          <p:nvSpPr>
            <p:cNvPr id="28" name="scanner note"/>
            <p:cNvSpPr txBox="1"/>
            <p:nvPr/>
          </p:nvSpPr>
          <p:spPr>
            <a:xfrm>
              <a:off x="12915900" y="4299585"/>
              <a:ext cx="4000500" cy="282892"/>
            </a:xfrm>
            <a:prstGeom prst="rect">
              <a:avLst/>
            </a:prstGeom>
            <a:noFill/>
            <a:ln>
              <a:noFill/>
            </a:ln>
          </p:spPr>
          <p:txBody>
            <a:bodyPr wrap="square" lIns="0" tIns="0" rIns="0" bIns="0" rtlCol="0" anchor="t">
              <a:noAutofit/>
            </a:bodyPr>
            <a:lstStyle/>
            <a:p>
              <a:pPr marL="0" indent="0" algn="l">
                <a:lnSpc>
                  <a:spcPct val="135000"/>
                </a:lnSpc>
                <a:buNone/>
              </a:pPr>
              <a:r>
                <a:rPr lang="en-US" sz="1650" b="1" kern="0">
                  <a:solidFill>
                    <a:srgbClr val="D64000"/>
                  </a:solidFill>
                  <a:latin typeface="Hanken Grotesk" pitchFamily="34" charset="0"/>
                  <a:cs typeface="Hanken Grotesk" pitchFamily="34" charset="0"/>
                </a:rPr>
                <a:t>The line the scanner reports.</a:t>
              </a:r>
            </a:p>
          </p:txBody>
        </p:sp>
        <p:sp>
          <p:nvSpPr>
            <p:cNvPr id="29" name="concept join"/>
            <p:cNvSpPr txBox="1"/>
            <p:nvPr/>
          </p:nvSpPr>
          <p:spPr>
            <a:xfrm>
              <a:off x="6496050" y="3286125"/>
              <a:ext cx="381000" cy="314325"/>
            </a:xfrm>
            <a:prstGeom prst="rect">
              <a:avLst/>
            </a:prstGeom>
            <a:noFill/>
            <a:ln>
              <a:noFill/>
            </a:ln>
          </p:spPr>
          <p:txBody>
            <a:bodyPr wrap="none" lIns="0" tIns="0" rIns="0" bIns="0" rtlCol="0" anchor="ctr">
              <a:noAutofit/>
            </a:bodyPr>
            <a:lstStyle/>
            <a:p>
              <a:pPr marL="0" indent="0" algn="ctr">
                <a:buNone/>
              </a:pPr>
              <a:r>
                <a:rPr lang="en-US" sz="1950" b="1" kern="0">
                  <a:solidFill>
                    <a:srgbClr val="D64000"/>
                  </a:solidFill>
                  <a:latin typeface="Hanken Grotesk" pitchFamily="34" charset="0"/>
                  <a:cs typeface="Hanken Grotesk" pitchFamily="34" charset="0"/>
                </a:rPr>
                <a:t>→</a:t>
              </a:r>
            </a:p>
          </p:txBody>
        </p:sp>
        <p:sp>
          <p:nvSpPr>
            <p:cNvPr id="30" name="concept join"/>
            <p:cNvSpPr txBox="1"/>
            <p:nvPr/>
          </p:nvSpPr>
          <p:spPr>
            <a:xfrm>
              <a:off x="12077700" y="3286125"/>
              <a:ext cx="381000" cy="314325"/>
            </a:xfrm>
            <a:prstGeom prst="rect">
              <a:avLst/>
            </a:prstGeom>
            <a:noFill/>
            <a:ln>
              <a:noFill/>
            </a:ln>
          </p:spPr>
          <p:txBody>
            <a:bodyPr wrap="none" lIns="0" tIns="0" rIns="0" bIns="0" rtlCol="0" anchor="ctr">
              <a:noAutofit/>
            </a:bodyPr>
            <a:lstStyle/>
            <a:p>
              <a:pPr marL="0" indent="0" algn="ctr">
                <a:buNone/>
              </a:pPr>
              <a:r>
                <a:rPr lang="en-US" sz="1950" b="1" kern="0">
                  <a:solidFill>
                    <a:srgbClr val="D64000"/>
                  </a:solidFill>
                  <a:latin typeface="Hanken Grotesk" pitchFamily="34" charset="0"/>
                  <a:cs typeface="Hanken Grotesk" pitchFamily="34" charset="0"/>
                </a:rPr>
                <a:t>→</a:t>
              </a:r>
            </a:p>
          </p:txBody>
        </p:sp>
      </p:grpSp>
      <p:grpSp>
        <p:nvGrpSpPr>
          <p:cNvPr id="56" name="flow diagram"/>
          <p:cNvGrpSpPr/>
          <p:nvPr/>
        </p:nvGrpSpPr>
        <p:grpSpPr>
          <a:xfrm>
            <a:off x="1066800" y="4981575"/>
            <a:ext cx="16154400" cy="4191000"/>
            <a:chOff x="1066800" y="4981575"/>
            <a:chExt cx="16154400" cy="4191000"/>
          </a:xfrm>
        </p:grpSpPr>
        <p:sp>
          <p:nvSpPr>
            <p:cNvPr id="32" name="flow track 1"/>
            <p:cNvSpPr/>
            <p:nvPr/>
          </p:nvSpPr>
          <p:spPr>
            <a:xfrm>
              <a:off x="3733800" y="5838825"/>
              <a:ext cx="11106150" cy="1238250"/>
            </a:xfrm>
            <a:custGeom>
              <a:avLst/>
              <a:gdLst/>
              <a:ahLst/>
              <a:cxnLst/>
              <a:rect l="0" t="0" r="r" b="b"/>
              <a:pathLst>
                <a:path w="11106150" h="1238250">
                  <a:moveTo>
                    <a:pt x="0" y="0"/>
                  </a:moveTo>
                  <a:lnTo>
                    <a:pt x="4823460" y="0"/>
                  </a:lnTo>
                  <a:cubicBezTo>
                    <a:pt x="5195888" y="0"/>
                    <a:pt x="5195888" y="1238250"/>
                    <a:pt x="5568315" y="1238250"/>
                  </a:cubicBezTo>
                  <a:lnTo>
                    <a:pt x="7949565" y="1238250"/>
                  </a:lnTo>
                  <a:cubicBezTo>
                    <a:pt x="8321992" y="1238250"/>
                    <a:pt x="8321992" y="0"/>
                    <a:pt x="8694420" y="0"/>
                  </a:cubicBezTo>
                  <a:lnTo>
                    <a:pt x="11106150" y="0"/>
                  </a:lnTo>
                </a:path>
              </a:pathLst>
            </a:custGeom>
            <a:noFill/>
            <a:ln w="28575" cap="rnd">
              <a:solidFill>
                <a:srgbClr val="BDB5AE"/>
              </a:solidFill>
              <a:prstDash val="solid"/>
              <a:round/>
            </a:ln>
          </p:spPr>
          <p:txBody>
            <a:bodyPr/>
            <a:lstStyle/>
            <a:p>
              <a:endParaRPr/>
            </a:p>
          </p:txBody>
        </p:sp>
        <p:sp>
          <p:nvSpPr>
            <p:cNvPr id="33" name="flow track 2"/>
            <p:cNvSpPr/>
            <p:nvPr/>
          </p:nvSpPr>
          <p:spPr>
            <a:xfrm>
              <a:off x="3733800" y="7077075"/>
              <a:ext cx="11106150" cy="9525"/>
            </a:xfrm>
            <a:custGeom>
              <a:avLst/>
              <a:gdLst/>
              <a:ahLst/>
              <a:cxnLst/>
              <a:rect l="0" t="0" r="r" b="b"/>
              <a:pathLst>
                <a:path w="11106150" h="9525">
                  <a:moveTo>
                    <a:pt x="0" y="0"/>
                  </a:moveTo>
                  <a:lnTo>
                    <a:pt x="11106150" y="0"/>
                  </a:lnTo>
                </a:path>
              </a:pathLst>
            </a:custGeom>
            <a:noFill/>
            <a:ln w="28575" cap="rnd">
              <a:solidFill>
                <a:srgbClr val="BDB5AE"/>
              </a:solidFill>
              <a:prstDash val="solid"/>
              <a:round/>
            </a:ln>
          </p:spPr>
          <p:txBody>
            <a:bodyPr/>
            <a:lstStyle/>
            <a:p>
              <a:endParaRPr/>
            </a:p>
          </p:txBody>
        </p:sp>
        <p:sp>
          <p:nvSpPr>
            <p:cNvPr id="34" name="flow track 3"/>
            <p:cNvSpPr/>
            <p:nvPr/>
          </p:nvSpPr>
          <p:spPr>
            <a:xfrm>
              <a:off x="3733800" y="8315325"/>
              <a:ext cx="11106150" cy="9525"/>
            </a:xfrm>
            <a:custGeom>
              <a:avLst/>
              <a:gdLst/>
              <a:ahLst/>
              <a:cxnLst/>
              <a:rect l="0" t="0" r="r" b="b"/>
              <a:pathLst>
                <a:path w="11106150" h="9525">
                  <a:moveTo>
                    <a:pt x="0" y="0"/>
                  </a:moveTo>
                  <a:lnTo>
                    <a:pt x="11106150" y="0"/>
                  </a:lnTo>
                </a:path>
              </a:pathLst>
            </a:custGeom>
            <a:noFill/>
            <a:ln w="28575" cap="rnd">
              <a:solidFill>
                <a:srgbClr val="BDB5AE"/>
              </a:solidFill>
              <a:prstDash val="solid"/>
              <a:round/>
            </a:ln>
          </p:spPr>
          <p:txBody>
            <a:bodyPr/>
            <a:lstStyle/>
            <a:p>
              <a:endParaRPr/>
            </a:p>
          </p:txBody>
        </p:sp>
        <p:sp>
          <p:nvSpPr>
            <p:cNvPr id="35" name="taint path 1"/>
            <p:cNvSpPr/>
            <p:nvPr/>
          </p:nvSpPr>
          <p:spPr>
            <a:xfrm>
              <a:off x="3733800" y="5838825"/>
              <a:ext cx="11106150" cy="1238250"/>
            </a:xfrm>
            <a:custGeom>
              <a:avLst/>
              <a:gdLst/>
              <a:ahLst/>
              <a:cxnLst/>
              <a:rect l="0" t="0" r="r" b="b"/>
              <a:pathLst>
                <a:path w="11106150" h="1238250">
                  <a:moveTo>
                    <a:pt x="0" y="0"/>
                  </a:moveTo>
                  <a:lnTo>
                    <a:pt x="4823460" y="0"/>
                  </a:lnTo>
                  <a:cubicBezTo>
                    <a:pt x="5195888" y="0"/>
                    <a:pt x="5195888" y="1238250"/>
                    <a:pt x="5568315" y="1238250"/>
                  </a:cubicBezTo>
                  <a:lnTo>
                    <a:pt x="7949565" y="1238250"/>
                  </a:lnTo>
                  <a:cubicBezTo>
                    <a:pt x="8321992" y="1238250"/>
                    <a:pt x="8321992" y="0"/>
                    <a:pt x="8694420" y="0"/>
                  </a:cubicBezTo>
                  <a:lnTo>
                    <a:pt x="11106150" y="0"/>
                  </a:lnTo>
                </a:path>
              </a:pathLst>
            </a:custGeom>
            <a:noFill/>
            <a:ln w="28575" cap="rnd">
              <a:solidFill>
                <a:srgbClr val="D64000"/>
              </a:solidFill>
              <a:prstDash val="dash"/>
              <a:round/>
              <a:tailEnd type="triangle" w="med" len="med"/>
            </a:ln>
          </p:spPr>
          <p:txBody>
            <a:bodyPr/>
            <a:lstStyle/>
            <a:p>
              <a:endParaRPr/>
            </a:p>
          </p:txBody>
        </p:sp>
        <p:sp>
          <p:nvSpPr>
            <p:cNvPr id="36" name="taint path 2"/>
            <p:cNvSpPr/>
            <p:nvPr/>
          </p:nvSpPr>
          <p:spPr>
            <a:xfrm>
              <a:off x="3733800" y="7077075"/>
              <a:ext cx="11106150" cy="9525"/>
            </a:xfrm>
            <a:custGeom>
              <a:avLst/>
              <a:gdLst/>
              <a:ahLst/>
              <a:cxnLst/>
              <a:rect l="0" t="0" r="r" b="b"/>
              <a:pathLst>
                <a:path w="11106150" h="9525">
                  <a:moveTo>
                    <a:pt x="0" y="0"/>
                  </a:moveTo>
                  <a:lnTo>
                    <a:pt x="11106150" y="0"/>
                  </a:lnTo>
                </a:path>
              </a:pathLst>
            </a:custGeom>
            <a:noFill/>
            <a:ln w="28575" cap="rnd">
              <a:solidFill>
                <a:srgbClr val="D64000"/>
              </a:solidFill>
              <a:prstDash val="dash"/>
              <a:round/>
              <a:tailEnd type="triangle" w="med" len="med"/>
            </a:ln>
          </p:spPr>
          <p:txBody>
            <a:bodyPr/>
            <a:lstStyle/>
            <a:p>
              <a:endParaRPr/>
            </a:p>
          </p:txBody>
        </p:sp>
        <p:sp>
          <p:nvSpPr>
            <p:cNvPr id="37" name="taint path 3"/>
            <p:cNvSpPr/>
            <p:nvPr/>
          </p:nvSpPr>
          <p:spPr>
            <a:xfrm>
              <a:off x="3733800" y="8315325"/>
              <a:ext cx="11106150" cy="9525"/>
            </a:xfrm>
            <a:custGeom>
              <a:avLst/>
              <a:gdLst/>
              <a:ahLst/>
              <a:cxnLst/>
              <a:rect l="0" t="0" r="r" b="b"/>
              <a:pathLst>
                <a:path w="11106150" h="9525">
                  <a:moveTo>
                    <a:pt x="0" y="0"/>
                  </a:moveTo>
                  <a:lnTo>
                    <a:pt x="11106150" y="0"/>
                  </a:lnTo>
                </a:path>
              </a:pathLst>
            </a:custGeom>
            <a:noFill/>
            <a:ln w="28575" cap="rnd">
              <a:solidFill>
                <a:srgbClr val="D64000"/>
              </a:solidFill>
              <a:prstDash val="dash"/>
              <a:round/>
              <a:tailEnd type="triangle" w="med" len="med"/>
            </a:ln>
          </p:spPr>
          <p:txBody>
            <a:bodyPr/>
            <a:lstStyle/>
            <a:p>
              <a:endParaRPr/>
            </a:p>
          </p:txBody>
        </p:sp>
        <p:sp>
          <p:nvSpPr>
            <p:cNvPr id="38" name="source 1"/>
            <p:cNvSpPr/>
            <p:nvPr/>
          </p:nvSpPr>
          <p:spPr>
            <a:xfrm>
              <a:off x="1066800" y="5410200"/>
              <a:ext cx="2667000" cy="857250"/>
            </a:xfrm>
            <a:prstGeom prst="roundRect">
              <a:avLst>
                <a:gd name="adj" fmla="val 28889"/>
              </a:avLst>
            </a:prstGeom>
            <a:solidFill>
              <a:srgbClr val="123121"/>
            </a:solidFill>
            <a:ln>
              <a:noFill/>
            </a:ln>
          </p:spPr>
          <p:txBody>
            <a:bodyPr/>
            <a:lstStyle/>
            <a:p>
              <a:endParaRPr/>
            </a:p>
          </p:txBody>
        </p:sp>
        <p:sp>
          <p:nvSpPr>
            <p:cNvPr id="39" name="source 1 call"/>
            <p:cNvSpPr txBox="1"/>
            <p:nvPr/>
          </p:nvSpPr>
          <p:spPr>
            <a:xfrm>
              <a:off x="1066800" y="5543550"/>
              <a:ext cx="2667000" cy="276225"/>
            </a:xfrm>
            <a:prstGeom prst="rect">
              <a:avLst/>
            </a:prstGeom>
            <a:noFill/>
            <a:ln>
              <a:noFill/>
            </a:ln>
          </p:spPr>
          <p:txBody>
            <a:bodyPr wrap="none" lIns="0" tIns="0" rIns="0" bIns="0" rtlCol="0" anchor="ctr">
              <a:noAutofit/>
            </a:bodyPr>
            <a:lstStyle/>
            <a:p>
              <a:pPr marL="0" indent="0" algn="ctr">
                <a:buNone/>
              </a:pPr>
              <a:r>
                <a:rPr lang="en-US" sz="1800" b="1" kern="0">
                  <a:solidFill>
                    <a:srgbClr val="FFFFFF"/>
                  </a:solidFill>
                  <a:latin typeface="IBM Plex Mono" pitchFamily="34" charset="0"/>
                  <a:cs typeface="IBM Plex Mono" pitchFamily="34" charset="0"/>
                </a:rPr>
                <a:t>/search</a:t>
              </a:r>
            </a:p>
          </p:txBody>
        </p:sp>
        <p:sp>
          <p:nvSpPr>
            <p:cNvPr id="40" name="source 1 var"/>
            <p:cNvSpPr txBox="1"/>
            <p:nvPr/>
          </p:nvSpPr>
          <p:spPr>
            <a:xfrm>
              <a:off x="1066800" y="5838825"/>
              <a:ext cx="2667000" cy="276225"/>
            </a:xfrm>
            <a:prstGeom prst="rect">
              <a:avLst/>
            </a:prstGeom>
            <a:noFill/>
            <a:ln>
              <a:noFill/>
            </a:ln>
          </p:spPr>
          <p:txBody>
            <a:bodyPr wrap="none" lIns="0" tIns="0" rIns="0" bIns="0" rtlCol="0" anchor="ctr">
              <a:noAutofit/>
            </a:bodyPr>
            <a:lstStyle/>
            <a:p>
              <a:pPr marL="0" indent="0" algn="ctr">
                <a:buNone/>
              </a:pPr>
              <a:r>
                <a:rPr lang="en-US" sz="1650" kern="0">
                  <a:solidFill>
                    <a:srgbClr val="F8A97A"/>
                  </a:solidFill>
                  <a:latin typeface="IBM Plex Mono" pitchFamily="34" charset="0"/>
                  <a:cs typeface="IBM Plex Mono" pitchFamily="34" charset="0"/>
                </a:rPr>
                <a:t>q = req.query.q</a:t>
              </a:r>
            </a:p>
          </p:txBody>
        </p:sp>
        <p:sp>
          <p:nvSpPr>
            <p:cNvPr id="41" name="source 2"/>
            <p:cNvSpPr/>
            <p:nvPr/>
          </p:nvSpPr>
          <p:spPr>
            <a:xfrm>
              <a:off x="1066800" y="6648450"/>
              <a:ext cx="2667000" cy="857250"/>
            </a:xfrm>
            <a:prstGeom prst="roundRect">
              <a:avLst>
                <a:gd name="adj" fmla="val 28889"/>
              </a:avLst>
            </a:prstGeom>
            <a:solidFill>
              <a:srgbClr val="123121"/>
            </a:solidFill>
            <a:ln>
              <a:noFill/>
            </a:ln>
          </p:spPr>
          <p:txBody>
            <a:bodyPr/>
            <a:lstStyle/>
            <a:p>
              <a:endParaRPr/>
            </a:p>
          </p:txBody>
        </p:sp>
        <p:sp>
          <p:nvSpPr>
            <p:cNvPr id="42" name="source 2 call"/>
            <p:cNvSpPr txBox="1"/>
            <p:nvPr/>
          </p:nvSpPr>
          <p:spPr>
            <a:xfrm>
              <a:off x="1066800" y="6781800"/>
              <a:ext cx="2667000" cy="276225"/>
            </a:xfrm>
            <a:prstGeom prst="rect">
              <a:avLst/>
            </a:prstGeom>
            <a:noFill/>
            <a:ln>
              <a:noFill/>
            </a:ln>
          </p:spPr>
          <p:txBody>
            <a:bodyPr wrap="none" lIns="0" tIns="0" rIns="0" bIns="0" rtlCol="0" anchor="ctr">
              <a:noAutofit/>
            </a:bodyPr>
            <a:lstStyle/>
            <a:p>
              <a:pPr marL="0" indent="0" algn="ctr">
                <a:buNone/>
              </a:pPr>
              <a:r>
                <a:rPr lang="en-US" sz="1800" b="1" kern="0">
                  <a:solidFill>
                    <a:srgbClr val="FFFFFF"/>
                  </a:solidFill>
                  <a:latin typeface="IBM Plex Mono" pitchFamily="34" charset="0"/>
                  <a:cs typeface="IBM Plex Mono" pitchFamily="34" charset="0"/>
                </a:rPr>
                <a:t>/profile</a:t>
              </a:r>
            </a:p>
          </p:txBody>
        </p:sp>
        <p:sp>
          <p:nvSpPr>
            <p:cNvPr id="43" name="source 2 var"/>
            <p:cNvSpPr txBox="1"/>
            <p:nvPr/>
          </p:nvSpPr>
          <p:spPr>
            <a:xfrm>
              <a:off x="1066800" y="7077075"/>
              <a:ext cx="2667000" cy="276225"/>
            </a:xfrm>
            <a:prstGeom prst="rect">
              <a:avLst/>
            </a:prstGeom>
            <a:noFill/>
            <a:ln>
              <a:noFill/>
            </a:ln>
          </p:spPr>
          <p:txBody>
            <a:bodyPr wrap="none" lIns="0" tIns="0" rIns="0" bIns="0" rtlCol="0" anchor="ctr">
              <a:noAutofit/>
            </a:bodyPr>
            <a:lstStyle/>
            <a:p>
              <a:pPr marL="0" indent="0" algn="ctr">
                <a:buNone/>
              </a:pPr>
              <a:r>
                <a:rPr lang="en-US" sz="1650" kern="0">
                  <a:solidFill>
                    <a:srgbClr val="F8A97A"/>
                  </a:solidFill>
                  <a:latin typeface="IBM Plex Mono" pitchFamily="34" charset="0"/>
                  <a:cs typeface="IBM Plex Mono" pitchFamily="34" charset="0"/>
                </a:rPr>
                <a:t>q = req.body.bio</a:t>
              </a:r>
            </a:p>
          </p:txBody>
        </p:sp>
        <p:sp>
          <p:nvSpPr>
            <p:cNvPr id="44" name="source 3"/>
            <p:cNvSpPr/>
            <p:nvPr/>
          </p:nvSpPr>
          <p:spPr>
            <a:xfrm>
              <a:off x="1066800" y="7886700"/>
              <a:ext cx="2667000" cy="857250"/>
            </a:xfrm>
            <a:prstGeom prst="roundRect">
              <a:avLst>
                <a:gd name="adj" fmla="val 28889"/>
              </a:avLst>
            </a:prstGeom>
            <a:solidFill>
              <a:srgbClr val="123121"/>
            </a:solidFill>
            <a:ln>
              <a:noFill/>
            </a:ln>
          </p:spPr>
          <p:txBody>
            <a:bodyPr/>
            <a:lstStyle/>
            <a:p>
              <a:endParaRPr/>
            </a:p>
          </p:txBody>
        </p:sp>
        <p:sp>
          <p:nvSpPr>
            <p:cNvPr id="45" name="source 3 call"/>
            <p:cNvSpPr txBox="1"/>
            <p:nvPr/>
          </p:nvSpPr>
          <p:spPr>
            <a:xfrm>
              <a:off x="1066800" y="8020050"/>
              <a:ext cx="2667000" cy="276225"/>
            </a:xfrm>
            <a:prstGeom prst="rect">
              <a:avLst/>
            </a:prstGeom>
            <a:noFill/>
            <a:ln>
              <a:noFill/>
            </a:ln>
          </p:spPr>
          <p:txBody>
            <a:bodyPr wrap="none" lIns="0" tIns="0" rIns="0" bIns="0" rtlCol="0" anchor="ctr">
              <a:noAutofit/>
            </a:bodyPr>
            <a:lstStyle/>
            <a:p>
              <a:pPr marL="0" indent="0" algn="ctr">
                <a:buNone/>
              </a:pPr>
              <a:r>
                <a:rPr lang="en-US" sz="1800" b="1" kern="0">
                  <a:solidFill>
                    <a:srgbClr val="FFFFFF"/>
                  </a:solidFill>
                  <a:latin typeface="IBM Plex Mono" pitchFamily="34" charset="0"/>
                  <a:cs typeface="IBM Plex Mono" pitchFamily="34" charset="0"/>
                </a:rPr>
                <a:t>/export</a:t>
              </a:r>
            </a:p>
          </p:txBody>
        </p:sp>
        <p:sp>
          <p:nvSpPr>
            <p:cNvPr id="46" name="source 3 var"/>
            <p:cNvSpPr txBox="1"/>
            <p:nvPr/>
          </p:nvSpPr>
          <p:spPr>
            <a:xfrm>
              <a:off x="1066800" y="8315325"/>
              <a:ext cx="2667000" cy="276225"/>
            </a:xfrm>
            <a:prstGeom prst="rect">
              <a:avLst/>
            </a:prstGeom>
            <a:noFill/>
            <a:ln>
              <a:noFill/>
            </a:ln>
          </p:spPr>
          <p:txBody>
            <a:bodyPr wrap="none" lIns="0" tIns="0" rIns="0" bIns="0" rtlCol="0" anchor="ctr">
              <a:noAutofit/>
            </a:bodyPr>
            <a:lstStyle/>
            <a:p>
              <a:pPr marL="0" indent="0" algn="ctr">
                <a:buNone/>
              </a:pPr>
              <a:r>
                <a:rPr lang="en-US" sz="1650" kern="0">
                  <a:solidFill>
                    <a:srgbClr val="F8A97A"/>
                  </a:solidFill>
                  <a:latin typeface="IBM Plex Mono" pitchFamily="34" charset="0"/>
                  <a:cs typeface="IBM Plex Mono" pitchFamily="34" charset="0"/>
                </a:rPr>
                <a:t>q = req.query.fmt</a:t>
              </a:r>
            </a:p>
          </p:txBody>
        </p:sp>
        <p:sp>
          <p:nvSpPr>
            <p:cNvPr id="47" name="sink 1"/>
            <p:cNvSpPr/>
            <p:nvPr/>
          </p:nvSpPr>
          <p:spPr>
            <a:xfrm>
              <a:off x="14839950" y="5410200"/>
              <a:ext cx="2381250" cy="857250"/>
            </a:xfrm>
            <a:prstGeom prst="roundRect">
              <a:avLst>
                <a:gd name="adj" fmla="val 28889"/>
              </a:avLst>
            </a:prstGeom>
            <a:solidFill>
              <a:srgbClr val="123121"/>
            </a:solidFill>
            <a:ln>
              <a:noFill/>
            </a:ln>
          </p:spPr>
          <p:txBody>
            <a:bodyPr/>
            <a:lstStyle/>
            <a:p>
              <a:endParaRPr/>
            </a:p>
          </p:txBody>
        </p:sp>
        <p:sp>
          <p:nvSpPr>
            <p:cNvPr id="48" name="sink 1 call"/>
            <p:cNvSpPr txBox="1"/>
            <p:nvPr/>
          </p:nvSpPr>
          <p:spPr>
            <a:xfrm>
              <a:off x="14839950" y="5543550"/>
              <a:ext cx="2381250" cy="276225"/>
            </a:xfrm>
            <a:prstGeom prst="rect">
              <a:avLst/>
            </a:prstGeom>
            <a:noFill/>
            <a:ln>
              <a:noFill/>
            </a:ln>
          </p:spPr>
          <p:txBody>
            <a:bodyPr wrap="none" lIns="0" tIns="0" rIns="0" bIns="0" rtlCol="0" anchor="ctr">
              <a:noAutofit/>
            </a:bodyPr>
            <a:lstStyle/>
            <a:p>
              <a:pPr marL="0" indent="0" algn="ctr">
                <a:buNone/>
              </a:pPr>
              <a:r>
                <a:rPr lang="en-US" sz="1650" b="1" kern="0">
                  <a:solidFill>
                    <a:srgbClr val="FFFFFF"/>
                  </a:solidFill>
                  <a:latin typeface="IBM Plex Mono" pitchFamily="34" charset="0"/>
                  <a:cs typeface="IBM Plex Mono" pitchFamily="34" charset="0"/>
                </a:rPr>
                <a:t>res.send(html)</a:t>
              </a:r>
            </a:p>
          </p:txBody>
        </p:sp>
        <p:sp>
          <p:nvSpPr>
            <p:cNvPr id="49" name="sink 1 var"/>
            <p:cNvSpPr txBox="1"/>
            <p:nvPr/>
          </p:nvSpPr>
          <p:spPr>
            <a:xfrm>
              <a:off x="14839950" y="5838825"/>
              <a:ext cx="2381250" cy="276225"/>
            </a:xfrm>
            <a:prstGeom prst="rect">
              <a:avLst/>
            </a:prstGeom>
            <a:noFill/>
            <a:ln>
              <a:noFill/>
            </a:ln>
          </p:spPr>
          <p:txBody>
            <a:bodyPr wrap="none" lIns="0" tIns="0" rIns="0" bIns="0" rtlCol="0" anchor="ctr">
              <a:noAutofit/>
            </a:bodyPr>
            <a:lstStyle/>
            <a:p>
              <a:pPr marL="0" indent="0" algn="ctr">
                <a:buNone/>
              </a:pPr>
              <a:r>
                <a:rPr lang="en-US" sz="1650" kern="0">
                  <a:solidFill>
                    <a:srgbClr val="F8A97A"/>
                  </a:solidFill>
                  <a:latin typeface="IBM Plex Mono" pitchFamily="34" charset="0"/>
                  <a:cs typeface="IBM Plex Mono" pitchFamily="34" charset="0"/>
                </a:rPr>
                <a:t>response body</a:t>
              </a:r>
            </a:p>
          </p:txBody>
        </p:sp>
        <p:sp>
          <p:nvSpPr>
            <p:cNvPr id="50" name="sink 2"/>
            <p:cNvSpPr/>
            <p:nvPr/>
          </p:nvSpPr>
          <p:spPr>
            <a:xfrm>
              <a:off x="14839950" y="6648450"/>
              <a:ext cx="2381250" cy="857250"/>
            </a:xfrm>
            <a:prstGeom prst="roundRect">
              <a:avLst>
                <a:gd name="adj" fmla="val 28889"/>
              </a:avLst>
            </a:prstGeom>
            <a:solidFill>
              <a:srgbClr val="123121"/>
            </a:solidFill>
            <a:ln>
              <a:noFill/>
            </a:ln>
          </p:spPr>
          <p:txBody>
            <a:bodyPr/>
            <a:lstStyle/>
            <a:p>
              <a:endParaRPr/>
            </a:p>
          </p:txBody>
        </p:sp>
        <p:sp>
          <p:nvSpPr>
            <p:cNvPr id="51" name="sink 2 call"/>
            <p:cNvSpPr txBox="1"/>
            <p:nvPr/>
          </p:nvSpPr>
          <p:spPr>
            <a:xfrm>
              <a:off x="14839950" y="6781800"/>
              <a:ext cx="2381250" cy="276225"/>
            </a:xfrm>
            <a:prstGeom prst="rect">
              <a:avLst/>
            </a:prstGeom>
            <a:noFill/>
            <a:ln>
              <a:noFill/>
            </a:ln>
          </p:spPr>
          <p:txBody>
            <a:bodyPr wrap="none" lIns="0" tIns="0" rIns="0" bIns="0" rtlCol="0" anchor="ctr">
              <a:noAutofit/>
            </a:bodyPr>
            <a:lstStyle/>
            <a:p>
              <a:pPr marL="0" indent="0" algn="ctr">
                <a:buNone/>
              </a:pPr>
              <a:r>
                <a:rPr lang="en-US" sz="1650" b="1" kern="0">
                  <a:solidFill>
                    <a:srgbClr val="FFFFFF"/>
                  </a:solidFill>
                  <a:latin typeface="IBM Plex Mono" pitchFamily="34" charset="0"/>
                  <a:cs typeface="IBM Plex Mono" pitchFamily="34" charset="0"/>
                </a:rPr>
                <a:t>res.render(view)</a:t>
              </a:r>
            </a:p>
          </p:txBody>
        </p:sp>
        <p:sp>
          <p:nvSpPr>
            <p:cNvPr id="52" name="sink 2 var"/>
            <p:cNvSpPr txBox="1"/>
            <p:nvPr/>
          </p:nvSpPr>
          <p:spPr>
            <a:xfrm>
              <a:off x="14839950" y="7077075"/>
              <a:ext cx="2381250" cy="276225"/>
            </a:xfrm>
            <a:prstGeom prst="rect">
              <a:avLst/>
            </a:prstGeom>
            <a:noFill/>
            <a:ln>
              <a:noFill/>
            </a:ln>
          </p:spPr>
          <p:txBody>
            <a:bodyPr wrap="none" lIns="0" tIns="0" rIns="0" bIns="0" rtlCol="0" anchor="ctr">
              <a:noAutofit/>
            </a:bodyPr>
            <a:lstStyle/>
            <a:p>
              <a:pPr marL="0" indent="0" algn="ctr">
                <a:buNone/>
              </a:pPr>
              <a:r>
                <a:rPr lang="en-US" sz="1650" kern="0">
                  <a:solidFill>
                    <a:srgbClr val="F8A97A"/>
                  </a:solidFill>
                  <a:latin typeface="IBM Plex Mono" pitchFamily="34" charset="0"/>
                  <a:cs typeface="IBM Plex Mono" pitchFamily="34" charset="0"/>
                </a:rPr>
                <a:t>template output</a:t>
              </a:r>
            </a:p>
          </p:txBody>
        </p:sp>
        <p:sp>
          <p:nvSpPr>
            <p:cNvPr id="53" name="sink 3"/>
            <p:cNvSpPr/>
            <p:nvPr/>
          </p:nvSpPr>
          <p:spPr>
            <a:xfrm>
              <a:off x="14839950" y="7886700"/>
              <a:ext cx="2381250" cy="857250"/>
            </a:xfrm>
            <a:prstGeom prst="roundRect">
              <a:avLst>
                <a:gd name="adj" fmla="val 28889"/>
              </a:avLst>
            </a:prstGeom>
            <a:solidFill>
              <a:srgbClr val="123121"/>
            </a:solidFill>
            <a:ln>
              <a:noFill/>
            </a:ln>
          </p:spPr>
          <p:txBody>
            <a:bodyPr/>
            <a:lstStyle/>
            <a:p>
              <a:endParaRPr/>
            </a:p>
          </p:txBody>
        </p:sp>
        <p:sp>
          <p:nvSpPr>
            <p:cNvPr id="54" name="sink 3 call"/>
            <p:cNvSpPr txBox="1"/>
            <p:nvPr/>
          </p:nvSpPr>
          <p:spPr>
            <a:xfrm>
              <a:off x="14839950" y="8020050"/>
              <a:ext cx="2381250" cy="276225"/>
            </a:xfrm>
            <a:prstGeom prst="rect">
              <a:avLst/>
            </a:prstGeom>
            <a:noFill/>
            <a:ln>
              <a:noFill/>
            </a:ln>
          </p:spPr>
          <p:txBody>
            <a:bodyPr wrap="none" lIns="0" tIns="0" rIns="0" bIns="0" rtlCol="0" anchor="ctr">
              <a:noAutofit/>
            </a:bodyPr>
            <a:lstStyle/>
            <a:p>
              <a:pPr marL="0" indent="0" algn="ctr">
                <a:buNone/>
              </a:pPr>
              <a:r>
                <a:rPr lang="en-US" sz="1650" b="1" kern="0">
                  <a:solidFill>
                    <a:srgbClr val="FFFFFF"/>
                  </a:solidFill>
                  <a:latin typeface="IBM Plex Mono" pitchFamily="34" charset="0"/>
                  <a:cs typeface="IBM Plex Mono" pitchFamily="34" charset="0"/>
                </a:rPr>
                <a:t>fs.write(path)</a:t>
              </a:r>
            </a:p>
          </p:txBody>
        </p:sp>
        <p:sp>
          <p:nvSpPr>
            <p:cNvPr id="55" name="sink 3 var"/>
            <p:cNvSpPr txBox="1"/>
            <p:nvPr/>
          </p:nvSpPr>
          <p:spPr>
            <a:xfrm>
              <a:off x="14839950" y="8315325"/>
              <a:ext cx="2381250" cy="276225"/>
            </a:xfrm>
            <a:prstGeom prst="rect">
              <a:avLst/>
            </a:prstGeom>
            <a:noFill/>
            <a:ln>
              <a:noFill/>
            </a:ln>
          </p:spPr>
          <p:txBody>
            <a:bodyPr wrap="none" lIns="0" tIns="0" rIns="0" bIns="0" rtlCol="0" anchor="ctr">
              <a:noAutofit/>
            </a:bodyPr>
            <a:lstStyle/>
            <a:p>
              <a:pPr marL="0" indent="0" algn="ctr">
                <a:buNone/>
              </a:pPr>
              <a:r>
                <a:rPr lang="en-US" sz="1650" kern="0">
                  <a:solidFill>
                    <a:srgbClr val="F8A97A"/>
                  </a:solidFill>
                  <a:latin typeface="IBM Plex Mono" pitchFamily="34" charset="0"/>
                  <a:cs typeface="IBM Plex Mono" pitchFamily="34" charset="0"/>
                </a:rPr>
                <a:t>file on disk</a:t>
              </a:r>
            </a:p>
          </p:txBody>
        </p:sp>
      </p:grpSp>
      <p:sp>
        <p:nvSpPr>
          <p:cNvPr id="57" name="dataflow packet"/>
          <p:cNvSpPr/>
          <p:nvPr/>
        </p:nvSpPr>
        <p:spPr>
          <a:xfrm>
            <a:off x="3876675" y="5734050"/>
            <a:ext cx="209550" cy="209550"/>
          </a:xfrm>
          <a:prstGeom prst="ellipse">
            <a:avLst/>
          </a:prstGeom>
          <a:solidFill>
            <a:srgbClr val="D64000"/>
          </a:solidFill>
          <a:ln>
            <a:noFill/>
          </a:ln>
        </p:spPr>
        <p:txBody>
          <a:bodyPr/>
          <a:lstStyle/>
          <a:p>
            <a:endParaRPr/>
          </a:p>
        </p:txBody>
      </p:sp>
      <p:sp>
        <p:nvSpPr>
          <p:cNvPr id="58" name="dataflow packet"/>
          <p:cNvSpPr/>
          <p:nvPr/>
        </p:nvSpPr>
        <p:spPr>
          <a:xfrm>
            <a:off x="3876675" y="6972300"/>
            <a:ext cx="209550" cy="209550"/>
          </a:xfrm>
          <a:prstGeom prst="ellipse">
            <a:avLst/>
          </a:prstGeom>
          <a:solidFill>
            <a:srgbClr val="D64000"/>
          </a:solidFill>
          <a:ln>
            <a:noFill/>
          </a:ln>
        </p:spPr>
        <p:txBody>
          <a:bodyPr/>
          <a:lstStyle/>
          <a:p>
            <a:endParaRPr/>
          </a:p>
        </p:txBody>
      </p:sp>
      <p:sp>
        <p:nvSpPr>
          <p:cNvPr id="59" name="dataflow packet"/>
          <p:cNvSpPr/>
          <p:nvPr/>
        </p:nvSpPr>
        <p:spPr>
          <a:xfrm>
            <a:off x="3876675" y="8210550"/>
            <a:ext cx="209550" cy="209550"/>
          </a:xfrm>
          <a:prstGeom prst="ellipse">
            <a:avLst/>
          </a:prstGeom>
          <a:solidFill>
            <a:srgbClr val="D64000"/>
          </a:solidFill>
          <a:ln>
            <a:noFill/>
          </a:ln>
        </p:spPr>
        <p:txBody>
          <a:bodyPr/>
          <a:lstStyle/>
          <a:p>
            <a:endParaRPr/>
          </a:p>
        </p:txBody>
      </p:sp>
      <p:sp>
        <p:nvSpPr>
          <p:cNvPr id="60" name="convergence"/>
          <p:cNvSpPr/>
          <p:nvPr/>
        </p:nvSpPr>
        <p:spPr>
          <a:xfrm>
            <a:off x="10311765" y="6896100"/>
            <a:ext cx="361950" cy="361950"/>
          </a:xfrm>
          <a:prstGeom prst="ellipse">
            <a:avLst/>
          </a:prstGeom>
          <a:solidFill>
            <a:srgbClr val="FFFFFF"/>
          </a:solidFill>
          <a:ln w="28575" cap="flat">
            <a:solidFill>
              <a:srgbClr val="BDB5AE"/>
            </a:solidFill>
            <a:prstDash val="solid"/>
          </a:ln>
        </p:spPr>
        <p:txBody>
          <a:bodyPr/>
          <a:lstStyle/>
          <a:p>
            <a:endParaRPr/>
          </a:p>
        </p:txBody>
      </p:sp>
      <p:sp>
        <p:nvSpPr>
          <p:cNvPr id="61" name="convergence label"/>
          <p:cNvSpPr txBox="1"/>
          <p:nvPr/>
        </p:nvSpPr>
        <p:spPr>
          <a:xfrm>
            <a:off x="9397365" y="7362825"/>
            <a:ext cx="2190750" cy="247650"/>
          </a:xfrm>
          <a:prstGeom prst="rect">
            <a:avLst/>
          </a:prstGeom>
          <a:noFill/>
          <a:ln>
            <a:noFill/>
          </a:ln>
        </p:spPr>
        <p:txBody>
          <a:bodyPr wrap="none" lIns="0" tIns="0" rIns="0" bIns="0" rtlCol="0" anchor="ctr">
            <a:noAutofit/>
          </a:bodyPr>
          <a:lstStyle/>
          <a:p>
            <a:pPr marL="0" indent="0" algn="ctr">
              <a:buNone/>
            </a:pPr>
            <a:r>
              <a:rPr lang="en-US" sz="1500" kern="0">
                <a:solidFill>
                  <a:srgbClr val="6B6461"/>
                </a:solidFill>
                <a:latin typeface="Hanken Grotesk" pitchFamily="34" charset="0"/>
                <a:cs typeface="Hanken Grotesk" pitchFamily="34" charset="0"/>
              </a:rPr>
              <a:t>shared code</a:t>
            </a:r>
          </a:p>
        </p:txBody>
      </p:sp>
      <p:grpSp>
        <p:nvGrpSpPr>
          <p:cNvPr id="79" name="possible fixes"/>
          <p:cNvGrpSpPr/>
          <p:nvPr/>
        </p:nvGrpSpPr>
        <p:grpSpPr>
          <a:xfrm>
            <a:off x="1066800" y="419100"/>
            <a:ext cx="16154400" cy="8572500"/>
            <a:chOff x="1066800" y="419100"/>
            <a:chExt cx="16154400" cy="8572500"/>
          </a:xfrm>
        </p:grpSpPr>
        <p:sp>
          <p:nvSpPr>
            <p:cNvPr id="62" name="candidate"/>
            <p:cNvSpPr/>
            <p:nvPr/>
          </p:nvSpPr>
          <p:spPr>
            <a:xfrm>
              <a:off x="4478655" y="5581650"/>
              <a:ext cx="1666875" cy="514350"/>
            </a:xfrm>
            <a:prstGeom prst="roundRect">
              <a:avLst>
                <a:gd name="adj" fmla="val 50000"/>
              </a:avLst>
            </a:prstGeom>
            <a:solidFill>
              <a:srgbClr val="5B7C99"/>
            </a:solidFill>
            <a:ln>
              <a:noFill/>
            </a:ln>
          </p:spPr>
          <p:txBody>
            <a:bodyPr/>
            <a:lstStyle/>
            <a:p>
              <a:endParaRPr/>
            </a:p>
          </p:txBody>
        </p:sp>
        <p:sp>
          <p:nvSpPr>
            <p:cNvPr id="63" name="candidate label"/>
            <p:cNvSpPr txBox="1"/>
            <p:nvPr/>
          </p:nvSpPr>
          <p:spPr>
            <a:xfrm>
              <a:off x="4478655" y="5581650"/>
              <a:ext cx="1666875"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trim(q)</a:t>
              </a:r>
            </a:p>
          </p:txBody>
        </p:sp>
        <p:sp>
          <p:nvSpPr>
            <p:cNvPr id="64" name="candidate"/>
            <p:cNvSpPr/>
            <p:nvPr/>
          </p:nvSpPr>
          <p:spPr>
            <a:xfrm>
              <a:off x="6890385" y="5581650"/>
              <a:ext cx="1666875" cy="514350"/>
            </a:xfrm>
            <a:prstGeom prst="roundRect">
              <a:avLst>
                <a:gd name="adj" fmla="val 50000"/>
              </a:avLst>
            </a:prstGeom>
            <a:solidFill>
              <a:srgbClr val="5B7C99"/>
            </a:solidFill>
            <a:ln>
              <a:noFill/>
            </a:ln>
          </p:spPr>
          <p:txBody>
            <a:bodyPr/>
            <a:lstStyle/>
            <a:p>
              <a:endParaRPr/>
            </a:p>
          </p:txBody>
        </p:sp>
        <p:sp>
          <p:nvSpPr>
            <p:cNvPr id="65" name="candidate label"/>
            <p:cNvSpPr txBox="1"/>
            <p:nvPr/>
          </p:nvSpPr>
          <p:spPr>
            <a:xfrm>
              <a:off x="6890385" y="5581650"/>
              <a:ext cx="1666875"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buildRow(q)</a:t>
              </a:r>
            </a:p>
          </p:txBody>
        </p:sp>
        <p:sp>
          <p:nvSpPr>
            <p:cNvPr id="66" name="candidate"/>
            <p:cNvSpPr/>
            <p:nvPr/>
          </p:nvSpPr>
          <p:spPr>
            <a:xfrm>
              <a:off x="6890385" y="6819900"/>
              <a:ext cx="1666875" cy="514350"/>
            </a:xfrm>
            <a:prstGeom prst="roundRect">
              <a:avLst>
                <a:gd name="adj" fmla="val 50000"/>
              </a:avLst>
            </a:prstGeom>
            <a:solidFill>
              <a:srgbClr val="5B7C99"/>
            </a:solidFill>
            <a:ln>
              <a:noFill/>
            </a:ln>
          </p:spPr>
          <p:txBody>
            <a:bodyPr/>
            <a:lstStyle/>
            <a:p>
              <a:endParaRPr/>
            </a:p>
          </p:txBody>
        </p:sp>
        <p:sp>
          <p:nvSpPr>
            <p:cNvPr id="67" name="candidate label"/>
            <p:cNvSpPr txBox="1"/>
            <p:nvPr/>
          </p:nvSpPr>
          <p:spPr>
            <a:xfrm>
              <a:off x="6890385" y="6819900"/>
              <a:ext cx="1666875"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clean(q)</a:t>
              </a:r>
            </a:p>
          </p:txBody>
        </p:sp>
        <p:sp>
          <p:nvSpPr>
            <p:cNvPr id="68" name="candidate"/>
            <p:cNvSpPr/>
            <p:nvPr/>
          </p:nvSpPr>
          <p:spPr>
            <a:xfrm>
              <a:off x="4478655" y="8058150"/>
              <a:ext cx="1666875" cy="514350"/>
            </a:xfrm>
            <a:prstGeom prst="roundRect">
              <a:avLst>
                <a:gd name="adj" fmla="val 50000"/>
              </a:avLst>
            </a:prstGeom>
            <a:solidFill>
              <a:srgbClr val="5B7C99"/>
            </a:solidFill>
            <a:ln>
              <a:noFill/>
            </a:ln>
          </p:spPr>
          <p:txBody>
            <a:bodyPr/>
            <a:lstStyle/>
            <a:p>
              <a:endParaRPr/>
            </a:p>
          </p:txBody>
        </p:sp>
        <p:sp>
          <p:nvSpPr>
            <p:cNvPr id="69" name="candidate label"/>
            <p:cNvSpPr txBox="1"/>
            <p:nvPr/>
          </p:nvSpPr>
          <p:spPr>
            <a:xfrm>
              <a:off x="4478655" y="8058150"/>
              <a:ext cx="1666875"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toCsv(q)</a:t>
              </a:r>
            </a:p>
          </p:txBody>
        </p:sp>
        <p:sp>
          <p:nvSpPr>
            <p:cNvPr id="70" name="candidate"/>
            <p:cNvSpPr/>
            <p:nvPr/>
          </p:nvSpPr>
          <p:spPr>
            <a:xfrm>
              <a:off x="9302115" y="8058150"/>
              <a:ext cx="2381250" cy="514350"/>
            </a:xfrm>
            <a:prstGeom prst="roundRect">
              <a:avLst>
                <a:gd name="adj" fmla="val 50000"/>
              </a:avLst>
            </a:prstGeom>
            <a:solidFill>
              <a:srgbClr val="5B7C99"/>
            </a:solidFill>
            <a:ln>
              <a:noFill/>
            </a:ln>
          </p:spPr>
          <p:txBody>
            <a:bodyPr/>
            <a:lstStyle/>
            <a:p>
              <a:endParaRPr/>
            </a:p>
          </p:txBody>
        </p:sp>
        <p:sp>
          <p:nvSpPr>
            <p:cNvPr id="71" name="candidate label"/>
            <p:cNvSpPr txBox="1"/>
            <p:nvPr/>
          </p:nvSpPr>
          <p:spPr>
            <a:xfrm>
              <a:off x="9302115" y="8058150"/>
              <a:ext cx="2381250"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writeRow(q)</a:t>
              </a:r>
            </a:p>
          </p:txBody>
        </p:sp>
        <p:sp>
          <p:nvSpPr>
            <p:cNvPr id="72" name="candidate"/>
            <p:cNvSpPr/>
            <p:nvPr/>
          </p:nvSpPr>
          <p:spPr>
            <a:xfrm>
              <a:off x="12428220" y="5581650"/>
              <a:ext cx="1666875" cy="514350"/>
            </a:xfrm>
            <a:prstGeom prst="roundRect">
              <a:avLst>
                <a:gd name="adj" fmla="val 50000"/>
              </a:avLst>
            </a:prstGeom>
            <a:solidFill>
              <a:srgbClr val="5B7C99"/>
            </a:solidFill>
            <a:ln>
              <a:noFill/>
            </a:ln>
          </p:spPr>
          <p:txBody>
            <a:bodyPr/>
            <a:lstStyle/>
            <a:p>
              <a:endParaRPr/>
            </a:p>
          </p:txBody>
        </p:sp>
        <p:sp>
          <p:nvSpPr>
            <p:cNvPr id="73" name="candidate label"/>
            <p:cNvSpPr txBox="1"/>
            <p:nvPr/>
          </p:nvSpPr>
          <p:spPr>
            <a:xfrm>
              <a:off x="12428220" y="5581650"/>
              <a:ext cx="1666875"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layout(q)</a:t>
              </a:r>
            </a:p>
          </p:txBody>
        </p:sp>
        <p:sp>
          <p:nvSpPr>
            <p:cNvPr id="74" name="sink is a candidate too"/>
            <p:cNvSpPr/>
            <p:nvPr/>
          </p:nvSpPr>
          <p:spPr>
            <a:xfrm>
              <a:off x="14782800" y="5353050"/>
              <a:ext cx="2495550" cy="971550"/>
            </a:xfrm>
            <a:prstGeom prst="roundRect">
              <a:avLst>
                <a:gd name="adj" fmla="val 29412"/>
              </a:avLst>
            </a:prstGeom>
            <a:noFill/>
            <a:ln w="28575" cap="flat">
              <a:solidFill>
                <a:srgbClr val="5B7C99"/>
              </a:solidFill>
              <a:prstDash val="solid"/>
            </a:ln>
          </p:spPr>
          <p:txBody>
            <a:bodyPr/>
            <a:lstStyle/>
            <a:p>
              <a:endParaRPr/>
            </a:p>
          </p:txBody>
        </p:sp>
        <p:sp>
          <p:nvSpPr>
            <p:cNvPr id="75" name="sink is a candidate too"/>
            <p:cNvSpPr/>
            <p:nvPr/>
          </p:nvSpPr>
          <p:spPr>
            <a:xfrm>
              <a:off x="14782800" y="6591300"/>
              <a:ext cx="2495550" cy="971550"/>
            </a:xfrm>
            <a:prstGeom prst="roundRect">
              <a:avLst>
                <a:gd name="adj" fmla="val 29412"/>
              </a:avLst>
            </a:prstGeom>
            <a:noFill/>
            <a:ln w="28575" cap="flat">
              <a:solidFill>
                <a:srgbClr val="5B7C99"/>
              </a:solidFill>
              <a:prstDash val="solid"/>
            </a:ln>
          </p:spPr>
          <p:txBody>
            <a:bodyPr/>
            <a:lstStyle/>
            <a:p>
              <a:endParaRPr/>
            </a:p>
          </p:txBody>
        </p:sp>
        <p:sp>
          <p:nvSpPr>
            <p:cNvPr id="76" name="sink is a candidate too"/>
            <p:cNvSpPr/>
            <p:nvPr/>
          </p:nvSpPr>
          <p:spPr>
            <a:xfrm>
              <a:off x="14782800" y="7829550"/>
              <a:ext cx="2495550" cy="971550"/>
            </a:xfrm>
            <a:prstGeom prst="roundRect">
              <a:avLst>
                <a:gd name="adj" fmla="val 29412"/>
              </a:avLst>
            </a:prstGeom>
            <a:noFill/>
            <a:ln w="28575" cap="flat">
              <a:solidFill>
                <a:srgbClr val="5B7C99"/>
              </a:solidFill>
              <a:prstDash val="solid"/>
            </a:ln>
          </p:spPr>
          <p:txBody>
            <a:bodyPr/>
            <a:lstStyle/>
            <a:p>
              <a:endParaRPr/>
            </a:p>
          </p:txBody>
        </p:sp>
        <p:sp>
          <p:nvSpPr>
            <p:cNvPr id="77" name="legend dot"/>
            <p:cNvSpPr/>
            <p:nvPr/>
          </p:nvSpPr>
          <p:spPr>
            <a:xfrm>
              <a:off x="1097280" y="5001768"/>
              <a:ext cx="171450" cy="171450"/>
            </a:xfrm>
            <a:prstGeom prst="ellipse">
              <a:avLst/>
            </a:prstGeom>
            <a:solidFill>
              <a:srgbClr val="5B7C99"/>
            </a:solidFill>
            <a:ln>
              <a:noFill/>
            </a:ln>
          </p:spPr>
          <p:txBody>
            <a:bodyPr/>
            <a:lstStyle/>
            <a:p>
              <a:endParaRPr/>
            </a:p>
          </p:txBody>
        </p:sp>
        <p:sp>
          <p:nvSpPr>
            <p:cNvPr id="78" name="legend"/>
            <p:cNvSpPr txBox="1"/>
            <p:nvPr/>
          </p:nvSpPr>
          <p:spPr>
            <a:xfrm>
              <a:off x="1371600" y="4937760"/>
              <a:ext cx="1256854" cy="295275"/>
            </a:xfrm>
            <a:prstGeom prst="rect">
              <a:avLst/>
            </a:prstGeom>
            <a:noFill/>
            <a:ln>
              <a:noFill/>
            </a:ln>
          </p:spPr>
          <p:txBody>
            <a:bodyPr wrap="none" lIns="0" tIns="0" rIns="0" bIns="0" rtlCol="0" anchor="ctr">
              <a:noAutofit/>
            </a:bodyPr>
            <a:lstStyle/>
            <a:p>
              <a:pPr marL="0" indent="0" algn="l">
                <a:buNone/>
              </a:pPr>
              <a:r>
                <a:rPr lang="en-US" sz="1650" kern="0">
                  <a:solidFill>
                    <a:srgbClr val="6B6461"/>
                  </a:solidFill>
                  <a:latin typeface="Hanken Grotesk" pitchFamily="34" charset="0"/>
                  <a:cs typeface="Hanken Grotesk" pitchFamily="34" charset="0"/>
                </a:rPr>
                <a:t>possible location</a:t>
              </a:r>
            </a:p>
          </p:txBody>
        </p:sp>
      </p:grpSp>
      <p:grpSp>
        <p:nvGrpSpPr>
          <p:cNvPr id="85" name="optimal fix"/>
          <p:cNvGrpSpPr/>
          <p:nvPr/>
        </p:nvGrpSpPr>
        <p:grpSpPr>
          <a:xfrm>
            <a:off x="1066800" y="419100"/>
            <a:ext cx="16154400" cy="8572500"/>
            <a:chOff x="1066800" y="419100"/>
            <a:chExt cx="16154400" cy="8572500"/>
          </a:xfrm>
        </p:grpSpPr>
        <p:sp>
          <p:nvSpPr>
            <p:cNvPr id="80" name="optimal"/>
            <p:cNvSpPr/>
            <p:nvPr/>
          </p:nvSpPr>
          <p:spPr>
            <a:xfrm>
              <a:off x="9302115" y="6819900"/>
              <a:ext cx="2381250" cy="514350"/>
            </a:xfrm>
            <a:prstGeom prst="roundRect">
              <a:avLst>
                <a:gd name="adj" fmla="val 50000"/>
              </a:avLst>
            </a:prstGeom>
            <a:solidFill>
              <a:srgbClr val="0F7B4F"/>
            </a:solidFill>
            <a:ln>
              <a:noFill/>
            </a:ln>
          </p:spPr>
          <p:txBody>
            <a:bodyPr/>
            <a:lstStyle/>
            <a:p>
              <a:endParaRPr/>
            </a:p>
          </p:txBody>
        </p:sp>
        <p:sp>
          <p:nvSpPr>
            <p:cNvPr id="81" name="optimal label"/>
            <p:cNvSpPr txBox="1"/>
            <p:nvPr/>
          </p:nvSpPr>
          <p:spPr>
            <a:xfrm>
              <a:off x="9302115" y="6819900"/>
              <a:ext cx="2381250" cy="514350"/>
            </a:xfrm>
            <a:prstGeom prst="rect">
              <a:avLst/>
            </a:prstGeom>
            <a:noFill/>
            <a:ln>
              <a:noFill/>
            </a:ln>
          </p:spPr>
          <p:txBody>
            <a:bodyPr wrap="none" lIns="0" tIns="0" rIns="0" bIns="0" rtlCol="0" anchor="ctr">
              <a:noAutofit/>
            </a:bodyPr>
            <a:lstStyle/>
            <a:p>
              <a:pPr marL="0" indent="0" algn="ctr">
                <a:buNone/>
              </a:pPr>
              <a:r>
                <a:rPr lang="en-US" sz="1650" kern="0">
                  <a:solidFill>
                    <a:srgbClr val="FFFFFF"/>
                  </a:solidFill>
                  <a:latin typeface="IBM Plex Mono" pitchFamily="34" charset="0"/>
                  <a:cs typeface="IBM Plex Mono" pitchFamily="34" charset="0"/>
                </a:rPr>
                <a:t>renderTemplate(q)</a:t>
              </a:r>
            </a:p>
          </p:txBody>
        </p:sp>
        <p:sp>
          <p:nvSpPr>
            <p:cNvPr id="82" name="optimal note"/>
            <p:cNvSpPr txBox="1"/>
            <p:nvPr/>
          </p:nvSpPr>
          <p:spPr>
            <a:xfrm>
              <a:off x="7635240" y="7496175"/>
              <a:ext cx="5715000" cy="304800"/>
            </a:xfrm>
            <a:prstGeom prst="rect">
              <a:avLst/>
            </a:prstGeom>
            <a:noFill/>
            <a:ln>
              <a:noFill/>
            </a:ln>
          </p:spPr>
          <p:txBody>
            <a:bodyPr wrap="none" lIns="0" tIns="0" rIns="0" bIns="0" rtlCol="0" anchor="ctr">
              <a:noAutofit/>
            </a:bodyPr>
            <a:lstStyle/>
            <a:p>
              <a:pPr marL="0" indent="0" algn="ctr">
                <a:buNone/>
              </a:pPr>
              <a:r>
                <a:rPr lang="en-US" sz="1800" b="1" kern="0">
                  <a:solidFill>
                    <a:srgbClr val="0F7B4F"/>
                  </a:solidFill>
                  <a:latin typeface="Hanken Grotesk" pitchFamily="34" charset="0"/>
                  <a:cs typeface="Hanken Grotesk" pitchFamily="34" charset="0"/>
                </a:rPr>
                <a:t>minimal set · 2 locations cover all 3 paths</a:t>
              </a:r>
            </a:p>
          </p:txBody>
        </p:sp>
        <p:sp>
          <p:nvSpPr>
            <p:cNvPr id="83" name="legend dot"/>
            <p:cNvSpPr/>
            <p:nvPr/>
          </p:nvSpPr>
          <p:spPr>
            <a:xfrm>
              <a:off x="2743200" y="5001768"/>
              <a:ext cx="171450" cy="171450"/>
            </a:xfrm>
            <a:prstGeom prst="ellipse">
              <a:avLst/>
            </a:prstGeom>
            <a:solidFill>
              <a:srgbClr val="0F7B4F"/>
            </a:solidFill>
            <a:ln>
              <a:noFill/>
            </a:ln>
          </p:spPr>
          <p:txBody>
            <a:bodyPr/>
            <a:lstStyle/>
            <a:p>
              <a:endParaRPr/>
            </a:p>
          </p:txBody>
        </p:sp>
        <p:sp>
          <p:nvSpPr>
            <p:cNvPr id="84" name="legend"/>
            <p:cNvSpPr txBox="1"/>
            <p:nvPr/>
          </p:nvSpPr>
          <p:spPr>
            <a:xfrm>
              <a:off x="3017520" y="4937760"/>
              <a:ext cx="1191220" cy="295275"/>
            </a:xfrm>
            <a:prstGeom prst="rect">
              <a:avLst/>
            </a:prstGeom>
            <a:noFill/>
            <a:ln>
              <a:noFill/>
            </a:ln>
          </p:spPr>
          <p:txBody>
            <a:bodyPr wrap="none" lIns="0" tIns="0" rIns="0" bIns="0" rtlCol="0" anchor="ctr">
              <a:noAutofit/>
            </a:bodyPr>
            <a:lstStyle/>
            <a:p>
              <a:pPr marL="0" indent="0" algn="l">
                <a:buNone/>
              </a:pPr>
              <a:r>
                <a:rPr lang="en-US" sz="1650" kern="0">
                  <a:solidFill>
                    <a:srgbClr val="6B6461"/>
                  </a:solidFill>
                  <a:latin typeface="Hanken Grotesk" pitchFamily="34" charset="0"/>
                  <a:cs typeface="Hanken Grotesk" pitchFamily="34" charset="0"/>
                </a:rPr>
                <a:t>minimal set</a:t>
              </a:r>
            </a:p>
          </p:txBody>
        </p:sp>
      </p:grpSp>
      <p:grpSp>
        <p:nvGrpSpPr>
          <p:cNvPr id="97" name="what it costs"/>
          <p:cNvGrpSpPr/>
          <p:nvPr/>
        </p:nvGrpSpPr>
        <p:grpSpPr>
          <a:xfrm>
            <a:off x="4381500" y="4476750"/>
            <a:ext cx="9525000" cy="3143250"/>
            <a:chOff x="4381500" y="4476750"/>
            <a:chExt cx="9525000" cy="3143250"/>
          </a:xfrm>
        </p:grpSpPr>
        <p:sp>
          <p:nvSpPr>
            <p:cNvPr id="86" name="cost card"/>
            <p:cNvSpPr/>
            <p:nvPr/>
          </p:nvSpPr>
          <p:spPr>
            <a:xfrm>
              <a:off x="4381500" y="4476750"/>
              <a:ext cx="9525000" cy="3143250"/>
            </a:xfrm>
            <a:prstGeom prst="roundRect">
              <a:avLst>
                <a:gd name="adj" fmla="val 4242"/>
              </a:avLst>
            </a:prstGeom>
            <a:solidFill>
              <a:srgbClr val="F8EADD"/>
            </a:solidFill>
            <a:ln>
              <a:noFill/>
            </a:ln>
          </p:spPr>
          <p:txBody>
            <a:bodyPr/>
            <a:lstStyle/>
            <a:p>
              <a:endParaRPr/>
            </a:p>
          </p:txBody>
        </p:sp>
        <p:sp>
          <p:nvSpPr>
            <p:cNvPr id="87" name="cost eyebrow"/>
            <p:cNvSpPr txBox="1"/>
            <p:nvPr/>
          </p:nvSpPr>
          <p:spPr>
            <a:xfrm>
              <a:off x="4381500" y="4857750"/>
              <a:ext cx="9525000" cy="285750"/>
            </a:xfrm>
            <a:prstGeom prst="rect">
              <a:avLst/>
            </a:prstGeom>
            <a:noFill/>
            <a:ln>
              <a:noFill/>
            </a:ln>
          </p:spPr>
          <p:txBody>
            <a:bodyPr wrap="square" lIns="0" tIns="0" rIns="0" bIns="0" rtlCol="0" anchor="ctr">
              <a:noAutofit/>
            </a:bodyPr>
            <a:lstStyle/>
            <a:p>
              <a:pPr marL="0" indent="0" algn="ctr">
                <a:buNone/>
              </a:pPr>
              <a:r>
                <a:rPr lang="en-US" sz="1875" b="1" kern="0" spc="112">
                  <a:solidFill>
                    <a:srgbClr val="D64000"/>
                  </a:solidFill>
                  <a:latin typeface="Hanken Grotesk" pitchFamily="34" charset="0"/>
                  <a:cs typeface="Hanken Grotesk" pitchFamily="34" charset="0"/>
                </a:rPr>
                <a:t>MEASURED ON ONE APPLICATION</a:t>
              </a:r>
            </a:p>
          </p:txBody>
        </p:sp>
        <p:sp>
          <p:nvSpPr>
            <p:cNvPr id="88" name="cost sub"/>
            <p:cNvSpPr txBox="1"/>
            <p:nvPr/>
          </p:nvSpPr>
          <p:spPr>
            <a:xfrm>
              <a:off x="4381500" y="5238750"/>
              <a:ext cx="9525000" cy="342900"/>
            </a:xfrm>
            <a:prstGeom prst="rect">
              <a:avLst/>
            </a:prstGeom>
            <a:noFill/>
            <a:ln>
              <a:noFill/>
            </a:ln>
          </p:spPr>
          <p:txBody>
            <a:bodyPr wrap="square" lIns="0" tIns="0" rIns="0" bIns="0" rtlCol="0" anchor="ctr">
              <a:noAutofit/>
            </a:bodyPr>
            <a:lstStyle/>
            <a:p>
              <a:pPr marL="0" indent="0" algn="ctr">
                <a:buNone/>
              </a:pPr>
              <a:r>
                <a:rPr lang="en-US" sz="2250" kern="0">
                  <a:solidFill>
                    <a:srgbClr val="3D3937"/>
                  </a:solidFill>
                  <a:latin typeface="Hanken Grotesk" pitchFamily="34" charset="0"/>
                  <a:cs typeface="Hanken Grotesk" pitchFamily="34" charset="0"/>
                </a:rPr>
                <a:t>36 XSS findings across 6 route files</a:t>
              </a:r>
            </a:p>
          </p:txBody>
        </p:sp>
        <p:sp>
          <p:nvSpPr>
            <p:cNvPr id="89" name="cost metric"/>
            <p:cNvSpPr txBox="1"/>
            <p:nvPr/>
          </p:nvSpPr>
          <p:spPr>
            <a:xfrm>
              <a:off x="5322689" y="5865876"/>
              <a:ext cx="810220" cy="731520"/>
            </a:xfrm>
            <a:prstGeom prst="rect">
              <a:avLst/>
            </a:prstGeom>
            <a:noFill/>
            <a:ln>
              <a:noFill/>
            </a:ln>
          </p:spPr>
          <p:txBody>
            <a:bodyPr wrap="none" lIns="0" tIns="0" rIns="0" bIns="0" rtlCol="0" anchor="ctr">
              <a:noAutofit/>
            </a:bodyPr>
            <a:lstStyle/>
            <a:p>
              <a:pPr marL="0" indent="0" algn="l">
                <a:buNone/>
              </a:pPr>
              <a:r>
                <a:rPr lang="en-US" sz="4800" b="1" kern="0">
                  <a:solidFill>
                    <a:srgbClr val="6B6461"/>
                  </a:solidFill>
                  <a:latin typeface="IBM Plex Mono" pitchFamily="34" charset="0"/>
                  <a:cs typeface="IBM Plex Mono" pitchFamily="34" charset="0"/>
                </a:rPr>
                <a:t>46</a:t>
              </a:r>
            </a:p>
          </p:txBody>
        </p:sp>
        <p:sp>
          <p:nvSpPr>
            <p:cNvPr id="90" name="cost metric"/>
            <p:cNvSpPr txBox="1"/>
            <p:nvPr/>
          </p:nvSpPr>
          <p:spPr>
            <a:xfrm>
              <a:off x="6190059" y="6152388"/>
              <a:ext cx="331589" cy="365760"/>
            </a:xfrm>
            <a:prstGeom prst="rect">
              <a:avLst/>
            </a:prstGeom>
            <a:noFill/>
            <a:ln>
              <a:noFill/>
            </a:ln>
          </p:spPr>
          <p:txBody>
            <a:bodyPr wrap="none" lIns="0" tIns="0" rIns="0" bIns="0" rtlCol="0" anchor="ctr">
              <a:noAutofit/>
            </a:bodyPr>
            <a:lstStyle/>
            <a:p>
              <a:pPr marL="0" indent="0" algn="l">
                <a:buNone/>
              </a:pPr>
              <a:r>
                <a:rPr lang="en-US" sz="2400" kern="0">
                  <a:solidFill>
                    <a:srgbClr val="6B6461"/>
                  </a:solidFill>
                  <a:latin typeface="Hanken Grotesk" pitchFamily="34" charset="0"/>
                  <a:cs typeface="Hanken Grotesk" pitchFamily="34" charset="0"/>
                </a:rPr>
                <a:t>→</a:t>
              </a:r>
            </a:p>
          </p:txBody>
        </p:sp>
        <p:sp>
          <p:nvSpPr>
            <p:cNvPr id="91" name="cost metric"/>
            <p:cNvSpPr txBox="1"/>
            <p:nvPr/>
          </p:nvSpPr>
          <p:spPr>
            <a:xfrm>
              <a:off x="6578798" y="5865876"/>
              <a:ext cx="810220" cy="731520"/>
            </a:xfrm>
            <a:prstGeom prst="rect">
              <a:avLst/>
            </a:prstGeom>
            <a:noFill/>
            <a:ln>
              <a:noFill/>
            </a:ln>
          </p:spPr>
          <p:txBody>
            <a:bodyPr wrap="none" lIns="0" tIns="0" rIns="0" bIns="0" rtlCol="0" anchor="ctr">
              <a:noAutofit/>
            </a:bodyPr>
            <a:lstStyle/>
            <a:p>
              <a:pPr marL="0" indent="0" algn="l">
                <a:buNone/>
              </a:pPr>
              <a:r>
                <a:rPr lang="en-US" sz="4800" b="1" kern="0">
                  <a:solidFill>
                    <a:srgbClr val="D64000"/>
                  </a:solidFill>
                  <a:latin typeface="IBM Plex Mono" pitchFamily="34" charset="0"/>
                  <a:cs typeface="IBM Plex Mono" pitchFamily="34" charset="0"/>
                </a:rPr>
                <a:t>16</a:t>
              </a:r>
            </a:p>
          </p:txBody>
        </p:sp>
        <p:sp>
          <p:nvSpPr>
            <p:cNvPr id="92" name="cost metric"/>
            <p:cNvSpPr txBox="1"/>
            <p:nvPr/>
          </p:nvSpPr>
          <p:spPr>
            <a:xfrm>
              <a:off x="7446169" y="6206109"/>
              <a:ext cx="1282154" cy="297180"/>
            </a:xfrm>
            <a:prstGeom prst="rect">
              <a:avLst/>
            </a:prstGeom>
            <a:noFill/>
            <a:ln>
              <a:noFill/>
            </a:ln>
          </p:spPr>
          <p:txBody>
            <a:bodyPr wrap="none" lIns="0" tIns="0" rIns="0" bIns="0" rtlCol="0" anchor="ctr">
              <a:noAutofit/>
            </a:bodyPr>
            <a:lstStyle/>
            <a:p>
              <a:pPr marL="0" indent="0" algn="l">
                <a:buNone/>
              </a:pPr>
              <a:r>
                <a:rPr lang="en-US" sz="1950" kern="0">
                  <a:solidFill>
                    <a:srgbClr val="3D3937"/>
                  </a:solidFill>
                  <a:latin typeface="Hanken Grotesk" pitchFamily="34" charset="0"/>
                  <a:cs typeface="Hanken Grotesk" pitchFamily="34" charset="0"/>
                </a:rPr>
                <a:t>LLM turns</a:t>
              </a:r>
            </a:p>
          </p:txBody>
        </p:sp>
        <p:sp>
          <p:nvSpPr>
            <p:cNvPr id="93" name="cost divider"/>
            <p:cNvSpPr/>
            <p:nvPr/>
          </p:nvSpPr>
          <p:spPr>
            <a:xfrm>
              <a:off x="9204573" y="5829300"/>
              <a:ext cx="19050" cy="609600"/>
            </a:xfrm>
            <a:prstGeom prst="rect">
              <a:avLst/>
            </a:prstGeom>
            <a:solidFill>
              <a:srgbClr val="BDB5AE"/>
            </a:solidFill>
            <a:ln>
              <a:noFill/>
            </a:ln>
          </p:spPr>
          <p:txBody>
            <a:bodyPr/>
            <a:lstStyle/>
            <a:p>
              <a:endParaRPr/>
            </a:p>
          </p:txBody>
        </p:sp>
        <p:sp>
          <p:nvSpPr>
            <p:cNvPr id="94" name="cost metric"/>
            <p:cNvSpPr txBox="1"/>
            <p:nvPr/>
          </p:nvSpPr>
          <p:spPr>
            <a:xfrm>
              <a:off x="9642723" y="5865876"/>
              <a:ext cx="1535311" cy="731520"/>
            </a:xfrm>
            <a:prstGeom prst="rect">
              <a:avLst/>
            </a:prstGeom>
            <a:noFill/>
            <a:ln>
              <a:noFill/>
            </a:ln>
          </p:spPr>
          <p:txBody>
            <a:bodyPr wrap="none" lIns="0" tIns="0" rIns="0" bIns="0" rtlCol="0" anchor="ctr">
              <a:noAutofit/>
            </a:bodyPr>
            <a:lstStyle/>
            <a:p>
              <a:pPr marL="0" indent="0" algn="l">
                <a:buNone/>
              </a:pPr>
              <a:r>
                <a:rPr lang="en-US" sz="4800" b="1" kern="0">
                  <a:solidFill>
                    <a:srgbClr val="D64000"/>
                  </a:solidFill>
                  <a:latin typeface="Hanken Grotesk" pitchFamily="34" charset="0"/>
                  <a:cs typeface="Hanken Grotesk" pitchFamily="34" charset="0"/>
                </a:rPr>
                <a:t>65%</a:t>
              </a:r>
            </a:p>
          </p:txBody>
        </p:sp>
        <p:sp>
          <p:nvSpPr>
            <p:cNvPr id="95" name="cost metric"/>
            <p:cNvSpPr txBox="1"/>
            <p:nvPr/>
          </p:nvSpPr>
          <p:spPr>
            <a:xfrm>
              <a:off x="11235184" y="6206109"/>
              <a:ext cx="1672977" cy="297180"/>
            </a:xfrm>
            <a:prstGeom prst="rect">
              <a:avLst/>
            </a:prstGeom>
            <a:noFill/>
            <a:ln>
              <a:noFill/>
            </a:ln>
          </p:spPr>
          <p:txBody>
            <a:bodyPr wrap="none" lIns="0" tIns="0" rIns="0" bIns="0" rtlCol="0" anchor="ctr">
              <a:noAutofit/>
            </a:bodyPr>
            <a:lstStyle/>
            <a:p>
              <a:pPr marL="0" indent="0" algn="l">
                <a:buNone/>
              </a:pPr>
              <a:r>
                <a:rPr lang="en-US" sz="1950" kern="0">
                  <a:solidFill>
                    <a:srgbClr val="3D3937"/>
                  </a:solidFill>
                  <a:latin typeface="Hanken Grotesk" pitchFamily="34" charset="0"/>
                  <a:cs typeface="Hanken Grotesk" pitchFamily="34" charset="0"/>
                </a:rPr>
                <a:t>fewer tokens</a:t>
              </a:r>
            </a:p>
          </p:txBody>
        </p:sp>
        <p:sp>
          <p:nvSpPr>
            <p:cNvPr id="96" name="cost note"/>
            <p:cNvSpPr txBox="1"/>
            <p:nvPr/>
          </p:nvSpPr>
          <p:spPr>
            <a:xfrm>
              <a:off x="4381500" y="6934200"/>
              <a:ext cx="9525000" cy="304800"/>
            </a:xfrm>
            <a:prstGeom prst="rect">
              <a:avLst/>
            </a:prstGeom>
            <a:noFill/>
            <a:ln>
              <a:noFill/>
            </a:ln>
          </p:spPr>
          <p:txBody>
            <a:bodyPr wrap="square" lIns="0" tIns="0" rIns="0" bIns="0" rtlCol="0" anchor="ctr">
              <a:noAutofit/>
            </a:bodyPr>
            <a:lstStyle/>
            <a:p>
              <a:pPr marL="0" indent="0" algn="ctr">
                <a:buNone/>
              </a:pPr>
              <a:r>
                <a:rPr lang="en-US" sz="1950" kern="0">
                  <a:solidFill>
                    <a:srgbClr val="3D3937"/>
                  </a:solidFill>
                  <a:latin typeface="Hanken Grotesk" pitchFamily="34" charset="0"/>
                  <a:cs typeface="Hanken Grotesk" pitchFamily="34" charset="0"/>
                </a:rPr>
                <a:t>The comparison runs in our MCP, not in the model’s context.</a:t>
              </a:r>
            </a:p>
          </p:txBody>
        </p:sp>
      </p:grpSp>
      <p:sp>
        <p:nvSpPr>
          <p:cNvPr id="98" name="footer rule"/>
          <p:cNvSpPr/>
          <p:nvPr/>
        </p:nvSpPr>
        <p:spPr>
          <a:xfrm>
            <a:off x="1066800" y="9696450"/>
            <a:ext cx="16154400" cy="19050"/>
          </a:xfrm>
          <a:prstGeom prst="rect">
            <a:avLst/>
          </a:prstGeom>
          <a:solidFill>
            <a:srgbClr val="E7E2DD"/>
          </a:solidFill>
          <a:ln>
            <a:noFill/>
          </a:ln>
        </p:spPr>
        <p:txBody>
          <a:bodyPr/>
          <a:lstStyle/>
          <a:p>
            <a:endParaRPr/>
          </a:p>
        </p:txBody>
      </p:sp>
      <p:sp>
        <p:nvSpPr>
          <p:cNvPr id="99" name="takeaway"/>
          <p:cNvSpPr txBox="1"/>
          <p:nvPr/>
        </p:nvSpPr>
        <p:spPr>
          <a:xfrm>
            <a:off x="1066800" y="9810750"/>
            <a:ext cx="13335000" cy="323850"/>
          </a:xfrm>
          <a:prstGeom prst="rect">
            <a:avLst/>
          </a:prstGeom>
          <a:noFill/>
          <a:ln>
            <a:noFill/>
          </a:ln>
        </p:spPr>
        <p:txBody>
          <a:bodyPr wrap="none" lIns="0" tIns="0" rIns="0" bIns="0" rtlCol="0" anchor="ctr">
            <a:noAutofit/>
          </a:bodyPr>
          <a:lstStyle/>
          <a:p>
            <a:pPr marL="0" indent="0" algn="l">
              <a:buNone/>
            </a:pPr>
            <a:r>
              <a:rPr lang="en-US" sz="2100" kern="0">
                <a:solidFill>
                  <a:srgbClr val="212322"/>
                </a:solidFill>
                <a:latin typeface="Hanken Grotesk" pitchFamily="34" charset="0"/>
                <a:cs typeface="Hanken Grotesk" pitchFamily="34" charset="0"/>
              </a:rPr>
              <a:t>A finding is not a line. It is a path from untrusted input to a dangerous operation.</a:t>
            </a:r>
          </a:p>
        </p:txBody>
      </p:sp>
      <p:sp>
        <p:nvSpPr>
          <p:cNvPr id="100" name="takeaway"/>
          <p:cNvSpPr txBox="1"/>
          <p:nvPr/>
        </p:nvSpPr>
        <p:spPr>
          <a:xfrm>
            <a:off x="1066800" y="9810750"/>
            <a:ext cx="13335000" cy="323850"/>
          </a:xfrm>
          <a:prstGeom prst="rect">
            <a:avLst/>
          </a:prstGeom>
          <a:noFill/>
          <a:ln>
            <a:noFill/>
          </a:ln>
        </p:spPr>
        <p:txBody>
          <a:bodyPr wrap="none" lIns="0" tIns="0" rIns="0" bIns="0" rtlCol="0" anchor="ctr">
            <a:noAutofit/>
          </a:bodyPr>
          <a:lstStyle/>
          <a:p>
            <a:pPr marL="0" indent="0" algn="l">
              <a:buNone/>
            </a:pPr>
            <a:r>
              <a:rPr lang="en-US" sz="2100" kern="0">
                <a:solidFill>
                  <a:srgbClr val="212322"/>
                </a:solidFill>
                <a:latin typeface="Hanken Grotesk" pitchFamily="34" charset="0"/>
                <a:cs typeface="Hanken Grotesk" pitchFamily="34" charset="0"/>
              </a:rPr>
              <a:t>Every node on a path can host a valid fix. The scanner only reports the last one.</a:t>
            </a:r>
          </a:p>
        </p:txBody>
      </p:sp>
      <p:sp>
        <p:nvSpPr>
          <p:cNvPr id="101" name="takeaway"/>
          <p:cNvSpPr txBox="1"/>
          <p:nvPr/>
        </p:nvSpPr>
        <p:spPr>
          <a:xfrm>
            <a:off x="1066800" y="9810750"/>
            <a:ext cx="13335000" cy="323850"/>
          </a:xfrm>
          <a:prstGeom prst="rect">
            <a:avLst/>
          </a:prstGeom>
          <a:noFill/>
          <a:ln>
            <a:noFill/>
          </a:ln>
        </p:spPr>
        <p:txBody>
          <a:bodyPr wrap="none" lIns="0" tIns="0" rIns="0" bIns="0" rtlCol="0" anchor="ctr">
            <a:noAutofit/>
          </a:bodyPr>
          <a:lstStyle/>
          <a:p>
            <a:pPr marL="0" indent="0" algn="l">
              <a:buNone/>
            </a:pPr>
            <a:r>
              <a:rPr lang="en-US" sz="2100" kern="0">
                <a:solidFill>
                  <a:srgbClr val="212322"/>
                </a:solidFill>
                <a:latin typeface="Hanken Grotesk" pitchFamily="34" charset="0"/>
                <a:cs typeface="Hanken Grotesk" pitchFamily="34" charset="0"/>
              </a:rPr>
              <a:t>One change at the shared helper closes two of the three paths. The third needs its own.</a:t>
            </a:r>
          </a:p>
        </p:txBody>
      </p:sp>
      <p:sp>
        <p:nvSpPr>
          <p:cNvPr id="102" name="takeaway"/>
          <p:cNvSpPr txBox="1"/>
          <p:nvPr/>
        </p:nvSpPr>
        <p:spPr>
          <a:xfrm>
            <a:off x="1066800" y="9810750"/>
            <a:ext cx="13335000" cy="323850"/>
          </a:xfrm>
          <a:prstGeom prst="rect">
            <a:avLst/>
          </a:prstGeom>
          <a:noFill/>
          <a:ln>
            <a:noFill/>
          </a:ln>
        </p:spPr>
        <p:txBody>
          <a:bodyPr wrap="none" lIns="0" tIns="0" rIns="0" bIns="0" rtlCol="0" anchor="ctr">
            <a:noAutofit/>
          </a:bodyPr>
          <a:lstStyle/>
          <a:p>
            <a:pPr marL="0" indent="0" algn="l">
              <a:buNone/>
            </a:pPr>
            <a:r>
              <a:rPr lang="en-US" sz="2100" kern="0">
                <a:solidFill>
                  <a:srgbClr val="212322"/>
                </a:solidFill>
                <a:latin typeface="Hanken Grotesk" pitchFamily="34" charset="0"/>
                <a:cs typeface="Hanken Grotesk" pitchFamily="34" charset="0"/>
              </a:rPr>
              <a:t>Choosing where to fix is analysis work. Done outside the model, it costs a fraction of the context.</a:t>
            </a:r>
          </a:p>
        </p:txBody>
      </p:sp>
      <p:sp>
        <p:nvSpPr>
          <p:cNvPr id="103" name="page"/>
          <p:cNvSpPr txBox="1"/>
          <p:nvPr/>
        </p:nvSpPr>
        <p:spPr>
          <a:xfrm>
            <a:off x="16339245" y="9877425"/>
            <a:ext cx="881955" cy="304800"/>
          </a:xfrm>
          <a:prstGeom prst="rect">
            <a:avLst/>
          </a:prstGeom>
          <a:noFill/>
          <a:ln>
            <a:noFill/>
          </a:ln>
        </p:spPr>
        <p:txBody>
          <a:bodyPr wrap="none" lIns="0" tIns="0" rIns="0" bIns="0" rtlCol="0" anchor="ctr">
            <a:noAutofit/>
          </a:bodyPr>
          <a:lstStyle/>
          <a:p>
            <a:pPr marL="0" indent="0" algn="r">
              <a:buNone/>
            </a:pPr>
            <a:r>
              <a:rPr lang="en-US" sz="1650" b="1" kern="0">
                <a:solidFill>
                  <a:srgbClr val="6B6461"/>
                </a:solidFill>
                <a:latin typeface="Hanken Grotesk" pitchFamily="34" charset="0"/>
                <a:cs typeface="Hanken Grotesk" pitchFamily="34" charset="0"/>
              </a:rPr>
              <a:t>07 /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0"/>
                      </p:stCondLst>
                      <p:childTnLst>
                        <p:par>
                          <p:cTn id="4" fill="hold">
                            <p:stCondLst>
                              <p:cond delay="0"/>
                            </p:stCondLst>
                            <p:childTnLst>
                              <p:par>
                                <p:cTn id="5" presetID="0" presetClass="path" presetSubtype="0" repeatCount="indefinite" fill="remove" nodeType="afterEffect">
                                  <p:stCondLst>
                                    <p:cond delay="0"/>
                                  </p:stCondLst>
                                  <p:childTnLst>
                                    <p:animMotion origin="layout" path="M 0 0 L 0.26375 0.00000 C 0.28411 0.00000 0.28411 0.12037 0.30448 0.12037 L 0.43469 0.12037 C 0.45505 0.12037 0.45505 0.00000 0.47542 0.00000 L 0.60729 0.00000" pathEditMode="relative" rAng="0" ptsTypes="">
                                      <p:cBhvr>
                                        <p:cTn id="6" dur="5000" fill="remove"/>
                                        <p:tgtEl>
                                          <p:spTgt spid="57"/>
                                        </p:tgtEl>
                                        <p:attrNameLst>
                                          <p:attrName>ppt_x</p:attrName>
                                          <p:attrName>ppt_y</p:attrName>
                                        </p:attrNameLst>
                                      </p:cBhvr>
                                      <p:rCtr x="30365" y="6019"/>
                                    </p:animMotion>
                                  </p:childTnLst>
                                </p:cTn>
                              </p:par>
                              <p:par>
                                <p:cTn id="7" presetID="0" presetClass="path" presetSubtype="0" repeatCount="indefinite" fill="remove" nodeType="withEffect">
                                  <p:stCondLst>
                                    <p:cond delay="1300"/>
                                  </p:stCondLst>
                                  <p:childTnLst>
                                    <p:animMotion origin="layout" path="M 0 0 L 0.60729 0.00000" pathEditMode="relative" rAng="0" ptsTypes="">
                                      <p:cBhvr>
                                        <p:cTn id="8" dur="5000" fill="remove"/>
                                        <p:tgtEl>
                                          <p:spTgt spid="58"/>
                                        </p:tgtEl>
                                        <p:attrNameLst>
                                          <p:attrName>ppt_x</p:attrName>
                                          <p:attrName>ppt_y</p:attrName>
                                        </p:attrNameLst>
                                      </p:cBhvr>
                                      <p:rCtr x="30365" y="0"/>
                                    </p:animMotion>
                                  </p:childTnLst>
                                </p:cTn>
                              </p:par>
                              <p:par>
                                <p:cTn id="9" presetID="0" presetClass="path" presetSubtype="0" repeatCount="indefinite" fill="remove" nodeType="withEffect">
                                  <p:stCondLst>
                                    <p:cond delay="2600"/>
                                  </p:stCondLst>
                                  <p:childTnLst>
                                    <p:animMotion origin="layout" path="M 0 0 L 0.60729 0.00000" pathEditMode="relative" rAng="0" ptsTypes="">
                                      <p:cBhvr>
                                        <p:cTn id="10" dur="5000" fill="remove"/>
                                        <p:tgtEl>
                                          <p:spTgt spid="59"/>
                                        </p:tgtEl>
                                        <p:attrNameLst>
                                          <p:attrName>ppt_x</p:attrName>
                                          <p:attrName>ppt_y</p:attrName>
                                        </p:attrNameLst>
                                      </p:cBhvr>
                                      <p:rCtr x="30365" y="0"/>
                                    </p:animMotion>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400"/>
                                        <p:tgtEl>
                                          <p:spTgt spid="11"/>
                                        </p:tgtEl>
                                      </p:cBhvr>
                                    </p:animEffect>
                                    <p:set>
                                      <p:cBhvr>
                                        <p:cTn id="15" dur="1" fill="hold">
                                          <p:stCondLst>
                                            <p:cond delay="399"/>
                                          </p:stCondLst>
                                        </p:cTn>
                                        <p:tgtEl>
                                          <p:spTgt spid="11"/>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400"/>
                                        <p:tgtEl>
                                          <p:spTgt spid="99"/>
                                        </p:tgtEl>
                                      </p:cBhvr>
                                    </p:animEffect>
                                    <p:set>
                                      <p:cBhvr>
                                        <p:cTn id="18" dur="1" fill="hold">
                                          <p:stCondLst>
                                            <p:cond delay="399"/>
                                          </p:stCondLst>
                                        </p:cTn>
                                        <p:tgtEl>
                                          <p:spTgt spid="99"/>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400"/>
                                        <p:tgtEl>
                                          <p:spTgt spid="79"/>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4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400"/>
                                        <p:tgtEl>
                                          <p:spTgt spid="10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400"/>
                                        <p:tgtEl>
                                          <p:spTgt spid="14"/>
                                        </p:tgtEl>
                                      </p:cBhvr>
                                    </p:animEffect>
                                    <p:set>
                                      <p:cBhvr>
                                        <p:cTn id="32" dur="1" fill="hold">
                                          <p:stCondLst>
                                            <p:cond delay="399"/>
                                          </p:stCondLst>
                                        </p:cTn>
                                        <p:tgtEl>
                                          <p:spTgt spid="14"/>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400"/>
                                        <p:tgtEl>
                                          <p:spTgt spid="100"/>
                                        </p:tgtEl>
                                      </p:cBhvr>
                                    </p:animEffect>
                                    <p:set>
                                      <p:cBhvr>
                                        <p:cTn id="35" dur="1" fill="hold">
                                          <p:stCondLst>
                                            <p:cond delay="399"/>
                                          </p:stCondLst>
                                        </p:cTn>
                                        <p:tgtEl>
                                          <p:spTgt spid="100"/>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400"/>
                                        <p:tgtEl>
                                          <p:spTgt spid="60"/>
                                        </p:tgtEl>
                                      </p:cBhvr>
                                    </p:animEffect>
                                    <p:set>
                                      <p:cBhvr>
                                        <p:cTn id="38" dur="1" fill="hold">
                                          <p:stCondLst>
                                            <p:cond delay="399"/>
                                          </p:stCondLst>
                                        </p:cTn>
                                        <p:tgtEl>
                                          <p:spTgt spid="60"/>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400"/>
                                        <p:tgtEl>
                                          <p:spTgt spid="61"/>
                                        </p:tgtEl>
                                      </p:cBhvr>
                                    </p:animEffect>
                                    <p:set>
                                      <p:cBhvr>
                                        <p:cTn id="41" dur="1" fill="hold">
                                          <p:stCondLst>
                                            <p:cond delay="399"/>
                                          </p:stCondLst>
                                        </p:cTn>
                                        <p:tgtEl>
                                          <p:spTgt spid="61"/>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400"/>
                                        <p:tgtEl>
                                          <p:spTgt spid="85"/>
                                        </p:tgtEl>
                                      </p:cBhvr>
                                    </p:animEffect>
                                  </p:childTnLst>
                                </p:cTn>
                              </p:par>
                              <p:par>
                                <p:cTn id="45" presetID="10"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400"/>
                                        <p:tgtEl>
                                          <p:spTgt spid="17"/>
                                        </p:tgtEl>
                                      </p:cBhvr>
                                    </p:animEffect>
                                  </p:childTnLst>
                                </p:cTn>
                              </p:par>
                              <p:par>
                                <p:cTn id="48" presetID="10" presetClass="entr" presetSubtype="0" fill="hold" nodeType="withEffect">
                                  <p:stCondLst>
                                    <p:cond delay="0"/>
                                  </p:stCondLst>
                                  <p:childTnLst>
                                    <p:set>
                                      <p:cBhvr>
                                        <p:cTn id="49" dur="1" fill="hold">
                                          <p:stCondLst>
                                            <p:cond delay="0"/>
                                          </p:stCondLst>
                                        </p:cTn>
                                        <p:tgtEl>
                                          <p:spTgt spid="101"/>
                                        </p:tgtEl>
                                        <p:attrNameLst>
                                          <p:attrName>style.visibility</p:attrName>
                                        </p:attrNameLst>
                                      </p:cBhvr>
                                      <p:to>
                                        <p:strVal val="visible"/>
                                      </p:to>
                                    </p:set>
                                    <p:animEffect transition="in" filter="fade">
                                      <p:cBhvr>
                                        <p:cTn id="50" dur="400"/>
                                        <p:tgtEl>
                                          <p:spTgt spid="10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400"/>
                                        <p:tgtEl>
                                          <p:spTgt spid="17"/>
                                        </p:tgtEl>
                                      </p:cBhvr>
                                    </p:animEffect>
                                    <p:set>
                                      <p:cBhvr>
                                        <p:cTn id="55" dur="1" fill="hold">
                                          <p:stCondLst>
                                            <p:cond delay="399"/>
                                          </p:stCondLst>
                                        </p:cTn>
                                        <p:tgtEl>
                                          <p:spTgt spid="1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400"/>
                                        <p:tgtEl>
                                          <p:spTgt spid="101"/>
                                        </p:tgtEl>
                                      </p:cBhvr>
                                    </p:animEffect>
                                    <p:set>
                                      <p:cBhvr>
                                        <p:cTn id="58" dur="1" fill="hold">
                                          <p:stCondLst>
                                            <p:cond delay="399"/>
                                          </p:stCondLst>
                                        </p:cTn>
                                        <p:tgtEl>
                                          <p:spTgt spid="101"/>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400"/>
                                        <p:tgtEl>
                                          <p:spTgt spid="79"/>
                                        </p:tgtEl>
                                      </p:cBhvr>
                                    </p:animEffect>
                                    <p:set>
                                      <p:cBhvr>
                                        <p:cTn id="61" dur="1" fill="hold">
                                          <p:stCondLst>
                                            <p:cond delay="399"/>
                                          </p:stCondLst>
                                        </p:cTn>
                                        <p:tgtEl>
                                          <p:spTgt spid="7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400"/>
                                        <p:tgtEl>
                                          <p:spTgt spid="85"/>
                                        </p:tgtEl>
                                      </p:cBhvr>
                                    </p:animEffect>
                                    <p:set>
                                      <p:cBhvr>
                                        <p:cTn id="64" dur="1" fill="hold">
                                          <p:stCondLst>
                                            <p:cond delay="399"/>
                                          </p:stCondLst>
                                        </p:cTn>
                                        <p:tgtEl>
                                          <p:spTgt spid="85"/>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400"/>
                                        <p:tgtEl>
                                          <p:spTgt spid="56"/>
                                        </p:tgtEl>
                                      </p:cBhvr>
                                    </p:animEffect>
                                    <p:set>
                                      <p:cBhvr>
                                        <p:cTn id="67" dur="1" fill="hold">
                                          <p:stCondLst>
                                            <p:cond delay="399"/>
                                          </p:stCondLst>
                                        </p:cTn>
                                        <p:tgtEl>
                                          <p:spTgt spid="56"/>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400"/>
                                        <p:tgtEl>
                                          <p:spTgt spid="31"/>
                                        </p:tgtEl>
                                      </p:cBhvr>
                                    </p:animEffect>
                                    <p:set>
                                      <p:cBhvr>
                                        <p:cTn id="70" dur="1" fill="hold">
                                          <p:stCondLst>
                                            <p:cond delay="399"/>
                                          </p:stCondLst>
                                        </p:cTn>
                                        <p:tgtEl>
                                          <p:spTgt spid="31"/>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400"/>
                                        <p:tgtEl>
                                          <p:spTgt spid="57"/>
                                        </p:tgtEl>
                                      </p:cBhvr>
                                    </p:animEffect>
                                    <p:set>
                                      <p:cBhvr>
                                        <p:cTn id="73" dur="1" fill="hold">
                                          <p:stCondLst>
                                            <p:cond delay="399"/>
                                          </p:stCondLst>
                                        </p:cTn>
                                        <p:tgtEl>
                                          <p:spTgt spid="57"/>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400"/>
                                        <p:tgtEl>
                                          <p:spTgt spid="58"/>
                                        </p:tgtEl>
                                      </p:cBhvr>
                                    </p:animEffect>
                                    <p:set>
                                      <p:cBhvr>
                                        <p:cTn id="76" dur="1" fill="hold">
                                          <p:stCondLst>
                                            <p:cond delay="399"/>
                                          </p:stCondLst>
                                        </p:cTn>
                                        <p:tgtEl>
                                          <p:spTgt spid="5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400"/>
                                        <p:tgtEl>
                                          <p:spTgt spid="59"/>
                                        </p:tgtEl>
                                      </p:cBhvr>
                                    </p:animEffect>
                                    <p:set>
                                      <p:cBhvr>
                                        <p:cTn id="79" dur="1" fill="hold">
                                          <p:stCondLst>
                                            <p:cond delay="399"/>
                                          </p:stCondLst>
                                        </p:cTn>
                                        <p:tgtEl>
                                          <p:spTgt spid="59"/>
                                        </p:tgtEl>
                                        <p:attrNameLst>
                                          <p:attrName>style.visibility</p:attrName>
                                        </p:attrNameLst>
                                      </p:cBhvr>
                                      <p:to>
                                        <p:strVal val="hidden"/>
                                      </p:to>
                                    </p:set>
                                  </p:childTnLst>
                                </p:cTn>
                              </p:par>
                              <p:par>
                                <p:cTn id="80" presetID="10" presetClass="entr" presetSubtype="0" fill="hold" nodeType="with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400"/>
                                        <p:tgtEl>
                                          <p:spTgt spid="97"/>
                                        </p:tgtEl>
                                      </p:cBhvr>
                                    </p:animEffect>
                                  </p:childTnLst>
                                </p:cTn>
                              </p:par>
                              <p:par>
                                <p:cTn id="83" presetID="10" presetClass="entr" presetSubtype="0" fill="hold"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400"/>
                                        <p:tgtEl>
                                          <p:spTgt spid="20"/>
                                        </p:tgtEl>
                                      </p:cBhvr>
                                    </p:animEffect>
                                  </p:childTnLst>
                                </p:cTn>
                              </p:par>
                              <p:par>
                                <p:cTn id="86" presetID="10" presetClass="entr" presetSubtype="0" fill="hold" nodeType="with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fade">
                                      <p:cBhvr>
                                        <p:cTn id="88" dur="4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4078401"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SCA · THIRD-PARTY DEPENDENCIES</a:t>
            </a:r>
          </a:p>
        </p:txBody>
      </p:sp>
      <p:sp>
        <p:nvSpPr>
          <p:cNvPr id="3" name="headline"/>
          <p:cNvSpPr txBox="1"/>
          <p:nvPr/>
        </p:nvSpPr>
        <p:spPr>
          <a:xfrm>
            <a:off x="1069848" y="987552"/>
            <a:ext cx="12599040" cy="1160145"/>
          </a:xfrm>
          <a:prstGeom prst="rect">
            <a:avLst/>
          </a:prstGeom>
          <a:noFill/>
          <a:ln>
            <a:noFill/>
          </a:ln>
        </p:spPr>
        <p:txBody>
          <a:bodyPr wrap="none" lIns="0" tIns="0" rIns="0" bIns="0" anchor="t"/>
          <a:lstStyle/>
          <a:p>
            <a:pPr marL="0" indent="0" algn="l">
              <a:lnSpc>
                <a:spcPts val="4568"/>
              </a:lnSpc>
              <a:buNone/>
            </a:pPr>
            <a:r>
              <a:rPr lang="en-US" sz="4350">
                <a:solidFill>
                  <a:srgbClr val="212322"/>
                </a:solidFill>
                <a:latin typeface="Hanken Grotesk"/>
                <a:ea typeface="Hanken Grotesk"/>
                <a:cs typeface="Hanken Grotesk"/>
              </a:rPr>
              <a:t>An SCA fix is a version change the application must</a:t>
            </a:r>
          </a:p>
          <a:p>
            <a:pPr marL="0" indent="0" algn="l">
              <a:lnSpc>
                <a:spcPts val="4568"/>
              </a:lnSpc>
              <a:buNone/>
            </a:pPr>
            <a:r>
              <a:rPr lang="en-US" sz="4350">
                <a:solidFill>
                  <a:srgbClr val="212322"/>
                </a:solidFill>
                <a:latin typeface="Hanken Grotesk"/>
                <a:ea typeface="Hanken Grotesk"/>
                <a:cs typeface="Hanken Grotesk"/>
              </a:rPr>
              <a:t>survive</a:t>
            </a:r>
          </a:p>
        </p:txBody>
      </p:sp>
      <p:sp>
        <p:nvSpPr>
          <p:cNvPr id="4" name="title rule"/>
          <p:cNvSpPr/>
          <p:nvPr/>
        </p:nvSpPr>
        <p:spPr>
          <a:xfrm>
            <a:off x="1069848" y="2395728"/>
            <a:ext cx="1444752" cy="36576"/>
          </a:xfrm>
          <a:prstGeom prst="rect">
            <a:avLst/>
          </a:prstGeom>
          <a:solidFill>
            <a:srgbClr val="D64000"/>
          </a:solidFill>
          <a:ln>
            <a:noFill/>
          </a:ln>
        </p:spPr>
        <p:txBody>
          <a:bodyPr/>
          <a:lstStyle/>
          <a:p>
            <a:endParaRPr/>
          </a:p>
        </p:txBody>
      </p:sp>
      <p:sp>
        <p:nvSpPr>
          <p:cNvPr id="5" name="phase 1 dim"/>
          <p:cNvSpPr txBox="1"/>
          <p:nvPr/>
        </p:nvSpPr>
        <p:spPr>
          <a:xfrm>
            <a:off x="1069848" y="2670048"/>
            <a:ext cx="1731462" cy="285750"/>
          </a:xfrm>
          <a:prstGeom prst="rect">
            <a:avLst/>
          </a:prstGeom>
          <a:noFill/>
          <a:ln>
            <a:noFill/>
          </a:ln>
        </p:spPr>
        <p:txBody>
          <a:bodyPr wrap="none" lIns="0" tIns="0" rIns="0" bIns="0" anchor="t"/>
          <a:lstStyle/>
          <a:p>
            <a:pPr marL="0" indent="0" algn="l">
              <a:lnSpc>
                <a:spcPts val="2250"/>
              </a:lnSpc>
              <a:buNone/>
            </a:pPr>
            <a:r>
              <a:rPr lang="en-US" sz="1800" b="1">
                <a:solidFill>
                  <a:srgbClr val="6B6461"/>
                </a:solidFill>
                <a:latin typeface="Hanken Grotesk"/>
                <a:ea typeface="Hanken Grotesk"/>
                <a:cs typeface="Hanken Grotesk"/>
              </a:rPr>
              <a:t>1 · THE FINDING</a:t>
            </a:r>
          </a:p>
        </p:txBody>
      </p:sp>
      <p:sp>
        <p:nvSpPr>
          <p:cNvPr id="6" name="phase 1 active"/>
          <p:cNvSpPr txBox="1"/>
          <p:nvPr/>
        </p:nvSpPr>
        <p:spPr>
          <a:xfrm>
            <a:off x="1069848" y="2670048"/>
            <a:ext cx="1731462"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1 · THE FINDING</a:t>
            </a:r>
          </a:p>
        </p:txBody>
      </p:sp>
      <p:sp>
        <p:nvSpPr>
          <p:cNvPr id="7" name="phase 1 rule"/>
          <p:cNvSpPr/>
          <p:nvPr/>
        </p:nvSpPr>
        <p:spPr>
          <a:xfrm>
            <a:off x="1069848" y="3072384"/>
            <a:ext cx="2386584" cy="27432"/>
          </a:xfrm>
          <a:prstGeom prst="rect">
            <a:avLst/>
          </a:prstGeom>
          <a:solidFill>
            <a:srgbClr val="D64000"/>
          </a:solidFill>
          <a:ln>
            <a:noFill/>
          </a:ln>
        </p:spPr>
        <p:txBody>
          <a:bodyPr/>
          <a:lstStyle/>
          <a:p>
            <a:endParaRPr/>
          </a:p>
        </p:txBody>
      </p:sp>
      <p:sp>
        <p:nvSpPr>
          <p:cNvPr id="8" name="phase 2 dim"/>
          <p:cNvSpPr txBox="1"/>
          <p:nvPr/>
        </p:nvSpPr>
        <p:spPr>
          <a:xfrm>
            <a:off x="3685032" y="2670048"/>
            <a:ext cx="2241650" cy="285750"/>
          </a:xfrm>
          <a:prstGeom prst="rect">
            <a:avLst/>
          </a:prstGeom>
          <a:noFill/>
          <a:ln>
            <a:noFill/>
          </a:ln>
        </p:spPr>
        <p:txBody>
          <a:bodyPr wrap="none" lIns="0" tIns="0" rIns="0" bIns="0" anchor="t"/>
          <a:lstStyle/>
          <a:p>
            <a:pPr marL="0" indent="0" algn="l">
              <a:lnSpc>
                <a:spcPts val="2250"/>
              </a:lnSpc>
              <a:buNone/>
            </a:pPr>
            <a:r>
              <a:rPr lang="en-US" sz="1800" b="1">
                <a:solidFill>
                  <a:srgbClr val="6B6461"/>
                </a:solidFill>
                <a:latin typeface="Hanken Grotesk"/>
                <a:ea typeface="Hanken Grotesk"/>
                <a:cs typeface="Hanken Grotesk"/>
              </a:rPr>
              <a:t>2 · THE MINIMAL SET</a:t>
            </a:r>
          </a:p>
        </p:txBody>
      </p:sp>
      <p:sp>
        <p:nvSpPr>
          <p:cNvPr id="9" name="phase 2 active"/>
          <p:cNvSpPr txBox="1"/>
          <p:nvPr/>
        </p:nvSpPr>
        <p:spPr>
          <a:xfrm>
            <a:off x="3685032" y="2670048"/>
            <a:ext cx="2241650"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2 · THE MINIMAL SET</a:t>
            </a:r>
          </a:p>
        </p:txBody>
      </p:sp>
      <p:sp>
        <p:nvSpPr>
          <p:cNvPr id="10" name="phase 2 rule"/>
          <p:cNvSpPr/>
          <p:nvPr/>
        </p:nvSpPr>
        <p:spPr>
          <a:xfrm>
            <a:off x="3685032" y="3072384"/>
            <a:ext cx="3127248" cy="27432"/>
          </a:xfrm>
          <a:prstGeom prst="rect">
            <a:avLst/>
          </a:prstGeom>
          <a:solidFill>
            <a:srgbClr val="D64000"/>
          </a:solidFill>
          <a:ln>
            <a:noFill/>
          </a:ln>
        </p:spPr>
        <p:txBody>
          <a:bodyPr/>
          <a:lstStyle/>
          <a:p>
            <a:endParaRPr/>
          </a:p>
        </p:txBody>
      </p:sp>
      <p:sp>
        <p:nvSpPr>
          <p:cNvPr id="11" name="phase 3 dim"/>
          <p:cNvSpPr txBox="1"/>
          <p:nvPr/>
        </p:nvSpPr>
        <p:spPr>
          <a:xfrm>
            <a:off x="7059168" y="2670048"/>
            <a:ext cx="1778645" cy="285750"/>
          </a:xfrm>
          <a:prstGeom prst="rect">
            <a:avLst/>
          </a:prstGeom>
          <a:noFill/>
          <a:ln>
            <a:noFill/>
          </a:ln>
        </p:spPr>
        <p:txBody>
          <a:bodyPr wrap="none" lIns="0" tIns="0" rIns="0" bIns="0" anchor="t"/>
          <a:lstStyle/>
          <a:p>
            <a:pPr marL="0" indent="0" algn="l">
              <a:lnSpc>
                <a:spcPts val="2250"/>
              </a:lnSpc>
              <a:buNone/>
            </a:pPr>
            <a:r>
              <a:rPr lang="en-US" sz="1800" b="1">
                <a:solidFill>
                  <a:srgbClr val="6B6461"/>
                </a:solidFill>
                <a:latin typeface="Hanken Grotesk"/>
                <a:ea typeface="Hanken Grotesk"/>
                <a:cs typeface="Hanken Grotesk"/>
              </a:rPr>
              <a:t>3 · THE CHANGE</a:t>
            </a:r>
          </a:p>
        </p:txBody>
      </p:sp>
      <p:sp>
        <p:nvSpPr>
          <p:cNvPr id="12" name="phase 3 active"/>
          <p:cNvSpPr txBox="1"/>
          <p:nvPr/>
        </p:nvSpPr>
        <p:spPr>
          <a:xfrm>
            <a:off x="7059168" y="2670048"/>
            <a:ext cx="1778645"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3 · THE CHANGE</a:t>
            </a:r>
          </a:p>
        </p:txBody>
      </p:sp>
      <p:sp>
        <p:nvSpPr>
          <p:cNvPr id="13" name="phase 3 rule"/>
          <p:cNvSpPr/>
          <p:nvPr/>
        </p:nvSpPr>
        <p:spPr>
          <a:xfrm>
            <a:off x="7059168" y="3072384"/>
            <a:ext cx="2331720" cy="27432"/>
          </a:xfrm>
          <a:prstGeom prst="rect">
            <a:avLst/>
          </a:prstGeom>
          <a:solidFill>
            <a:srgbClr val="D64000"/>
          </a:solidFill>
          <a:ln>
            <a:noFill/>
          </a:ln>
        </p:spPr>
        <p:txBody>
          <a:bodyPr/>
          <a:lstStyle/>
          <a:p>
            <a:endParaRPr/>
          </a:p>
        </p:txBody>
      </p:sp>
      <p:sp>
        <p:nvSpPr>
          <p:cNvPr id="14" name="phase 4 dim"/>
          <p:cNvSpPr txBox="1"/>
          <p:nvPr/>
        </p:nvSpPr>
        <p:spPr>
          <a:xfrm>
            <a:off x="9628632" y="2670048"/>
            <a:ext cx="2049764" cy="285750"/>
          </a:xfrm>
          <a:prstGeom prst="rect">
            <a:avLst/>
          </a:prstGeom>
          <a:noFill/>
          <a:ln>
            <a:noFill/>
          </a:ln>
        </p:spPr>
        <p:txBody>
          <a:bodyPr wrap="none" lIns="0" tIns="0" rIns="0" bIns="0" anchor="t"/>
          <a:lstStyle/>
          <a:p>
            <a:pPr marL="0" indent="0" algn="l">
              <a:lnSpc>
                <a:spcPts val="2250"/>
              </a:lnSpc>
              <a:buNone/>
            </a:pPr>
            <a:r>
              <a:rPr lang="en-US" sz="1800" b="1">
                <a:solidFill>
                  <a:srgbClr val="6B6461"/>
                </a:solidFill>
                <a:latin typeface="Hanken Grotesk"/>
                <a:ea typeface="Hanken Grotesk"/>
                <a:cs typeface="Hanken Grotesk"/>
              </a:rPr>
              <a:t>4 · WHAT IT COSTS</a:t>
            </a:r>
          </a:p>
        </p:txBody>
      </p:sp>
      <p:sp>
        <p:nvSpPr>
          <p:cNvPr id="15" name="phase 4 active"/>
          <p:cNvSpPr txBox="1"/>
          <p:nvPr/>
        </p:nvSpPr>
        <p:spPr>
          <a:xfrm>
            <a:off x="9628632" y="2670048"/>
            <a:ext cx="2049764"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4 · WHAT IT COSTS</a:t>
            </a:r>
          </a:p>
        </p:txBody>
      </p:sp>
      <p:sp>
        <p:nvSpPr>
          <p:cNvPr id="16" name="phase 4 rule"/>
          <p:cNvSpPr/>
          <p:nvPr/>
        </p:nvSpPr>
        <p:spPr>
          <a:xfrm>
            <a:off x="9628632" y="3072384"/>
            <a:ext cx="2734056" cy="27432"/>
          </a:xfrm>
          <a:prstGeom prst="rect">
            <a:avLst/>
          </a:prstGeom>
          <a:solidFill>
            <a:srgbClr val="D64000"/>
          </a:solidFill>
          <a:ln>
            <a:noFill/>
          </a:ln>
        </p:spPr>
        <p:txBody>
          <a:bodyPr/>
          <a:lstStyle/>
          <a:p>
            <a:endParaRPr/>
          </a:p>
        </p:txBody>
      </p:sp>
      <p:sp>
        <p:nvSpPr>
          <p:cNvPr id="17" name="hero before"/>
          <p:cNvSpPr txBox="1"/>
          <p:nvPr/>
        </p:nvSpPr>
        <p:spPr>
          <a:xfrm>
            <a:off x="1069848" y="3566160"/>
            <a:ext cx="4905571" cy="1005840"/>
          </a:xfrm>
          <a:prstGeom prst="rect">
            <a:avLst/>
          </a:prstGeom>
          <a:noFill/>
          <a:ln>
            <a:noFill/>
          </a:ln>
        </p:spPr>
        <p:txBody>
          <a:bodyPr wrap="none" lIns="0" tIns="0" rIns="0" bIns="0" anchor="t"/>
          <a:lstStyle/>
          <a:p>
            <a:pPr marL="0" indent="0" algn="l">
              <a:lnSpc>
                <a:spcPts val="7920"/>
              </a:lnSpc>
              <a:buNone/>
            </a:pPr>
            <a:r>
              <a:rPr lang="en-US" sz="7200" b="1">
                <a:solidFill>
                  <a:srgbClr val="212322"/>
                </a:solidFill>
                <a:latin typeface="Hanken Grotesk"/>
                <a:ea typeface="Hanken Grotesk"/>
                <a:cs typeface="Hanken Grotesk"/>
              </a:rPr>
              <a:t>lib-net 4.1.2</a:t>
            </a:r>
          </a:p>
        </p:txBody>
      </p:sp>
      <p:sp>
        <p:nvSpPr>
          <p:cNvPr id="18" name="hero arrow"/>
          <p:cNvSpPr txBox="1"/>
          <p:nvPr/>
        </p:nvSpPr>
        <p:spPr>
          <a:xfrm>
            <a:off x="6249739" y="3794760"/>
            <a:ext cx="617220" cy="714375"/>
          </a:xfrm>
          <a:prstGeom prst="rect">
            <a:avLst/>
          </a:prstGeom>
          <a:noFill/>
          <a:ln>
            <a:noFill/>
          </a:ln>
        </p:spPr>
        <p:txBody>
          <a:bodyPr wrap="none" lIns="0" tIns="0" rIns="0" bIns="0" anchor="t"/>
          <a:lstStyle/>
          <a:p>
            <a:pPr marL="0" indent="0" algn="l">
              <a:lnSpc>
                <a:spcPts val="5625"/>
              </a:lnSpc>
              <a:buNone/>
            </a:pPr>
            <a:r>
              <a:rPr lang="en-US" sz="4500">
                <a:solidFill>
                  <a:srgbClr val="5F5A59"/>
                </a:solidFill>
                <a:latin typeface="Hanken Grotesk"/>
                <a:ea typeface="Hanken Grotesk"/>
                <a:cs typeface="Hanken Grotesk"/>
              </a:rPr>
              <a:t>→</a:t>
            </a:r>
          </a:p>
        </p:txBody>
      </p:sp>
      <p:sp>
        <p:nvSpPr>
          <p:cNvPr id="19" name="hero after"/>
          <p:cNvSpPr txBox="1"/>
          <p:nvPr/>
        </p:nvSpPr>
        <p:spPr>
          <a:xfrm>
            <a:off x="7484179" y="3566160"/>
            <a:ext cx="2020824" cy="1005840"/>
          </a:xfrm>
          <a:prstGeom prst="rect">
            <a:avLst/>
          </a:prstGeom>
          <a:noFill/>
          <a:ln>
            <a:noFill/>
          </a:ln>
        </p:spPr>
        <p:txBody>
          <a:bodyPr wrap="none" lIns="0" tIns="0" rIns="0" bIns="0" anchor="t"/>
          <a:lstStyle/>
          <a:p>
            <a:pPr marL="0" indent="0" algn="l">
              <a:lnSpc>
                <a:spcPts val="7920"/>
              </a:lnSpc>
              <a:buNone/>
            </a:pPr>
            <a:r>
              <a:rPr lang="en-US" sz="7200" b="1">
                <a:solidFill>
                  <a:srgbClr val="D64000"/>
                </a:solidFill>
                <a:latin typeface="Hanken Grotesk"/>
                <a:ea typeface="Hanken Grotesk"/>
                <a:cs typeface="Hanken Grotesk"/>
              </a:rPr>
              <a:t>4.1.7</a:t>
            </a:r>
          </a:p>
        </p:txBody>
      </p:sp>
      <p:sp>
        <p:nvSpPr>
          <p:cNvPr id="20" name="hero before label"/>
          <p:cNvSpPr txBox="1"/>
          <p:nvPr/>
        </p:nvSpPr>
        <p:spPr>
          <a:xfrm>
            <a:off x="1069848" y="4617720"/>
            <a:ext cx="3239033"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the version the scanner flagged</a:t>
            </a:r>
          </a:p>
        </p:txBody>
      </p:sp>
      <p:sp>
        <p:nvSpPr>
          <p:cNvPr id="21" name="hero after label"/>
          <p:cNvSpPr txBox="1"/>
          <p:nvPr/>
        </p:nvSpPr>
        <p:spPr>
          <a:xfrm>
            <a:off x="7484179" y="4617720"/>
            <a:ext cx="2353894"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the version that fixes it</a:t>
            </a:r>
          </a:p>
        </p:txBody>
      </p:sp>
      <p:sp>
        <p:nvSpPr>
          <p:cNvPr id="22" name="cve pool"/>
          <p:cNvSpPr/>
          <p:nvPr/>
        </p:nvSpPr>
        <p:spPr>
          <a:xfrm>
            <a:off x="11740896" y="3566160"/>
            <a:ext cx="5486400" cy="2779776"/>
          </a:xfrm>
          <a:prstGeom prst="rect">
            <a:avLst/>
          </a:prstGeom>
          <a:solidFill>
            <a:srgbClr val="FFFFFF"/>
          </a:solidFill>
          <a:ln w="19050">
            <a:solidFill>
              <a:srgbClr val="5F5A59"/>
            </a:solidFill>
          </a:ln>
        </p:spPr>
        <p:txBody>
          <a:bodyPr wrap="none" lIns="0" tIns="0" rIns="0" bIns="0" anchor="ctr"/>
          <a:lstStyle/>
          <a:p>
            <a:endParaRPr/>
          </a:p>
        </p:txBody>
      </p:sp>
      <p:sp>
        <p:nvSpPr>
          <p:cNvPr id="23" name="pool header"/>
          <p:cNvSpPr txBox="1"/>
          <p:nvPr/>
        </p:nvSpPr>
        <p:spPr>
          <a:xfrm>
            <a:off x="12015216" y="3767328"/>
            <a:ext cx="4937760" cy="228600"/>
          </a:xfrm>
          <a:prstGeom prst="rect">
            <a:avLst/>
          </a:prstGeom>
          <a:noFill/>
          <a:ln>
            <a:noFill/>
          </a:ln>
        </p:spPr>
        <p:txBody>
          <a:bodyPr wrap="none" lIns="0" tIns="0" rIns="0" bIns="0" anchor="t"/>
          <a:lstStyle/>
          <a:p>
            <a:pPr marL="0" indent="0" algn="l">
              <a:lnSpc>
                <a:spcPts val="1781"/>
              </a:lnSpc>
              <a:buNone/>
            </a:pPr>
            <a:r>
              <a:rPr lang="en-US" sz="1425" b="1">
                <a:solidFill>
                  <a:srgbClr val="5F5A59"/>
                </a:solidFill>
                <a:latin typeface="Hanken Grotesk"/>
                <a:ea typeface="Hanken Grotesk"/>
                <a:cs typeface="Hanken Grotesk"/>
              </a:rPr>
              <a:t>THE APPLICATION’S DEPENDENCY TREE</a:t>
            </a:r>
          </a:p>
        </p:txBody>
      </p:sp>
      <p:sp>
        <p:nvSpPr>
          <p:cNvPr id="24" name="pool count"/>
          <p:cNvSpPr txBox="1"/>
          <p:nvPr/>
        </p:nvSpPr>
        <p:spPr>
          <a:xfrm>
            <a:off x="12015216" y="4069080"/>
            <a:ext cx="868680" cy="667512"/>
          </a:xfrm>
          <a:prstGeom prst="rect">
            <a:avLst/>
          </a:prstGeom>
          <a:noFill/>
          <a:ln>
            <a:noFill/>
          </a:ln>
        </p:spPr>
        <p:txBody>
          <a:bodyPr wrap="none" lIns="0" tIns="0" rIns="0" bIns="0" anchor="t"/>
          <a:lstStyle/>
          <a:p>
            <a:pPr marL="0" indent="0" algn="l">
              <a:lnSpc>
                <a:spcPts val="5280"/>
              </a:lnSpc>
              <a:buNone/>
            </a:pPr>
            <a:r>
              <a:rPr lang="en-US" sz="4800" b="1">
                <a:solidFill>
                  <a:srgbClr val="5F5A59"/>
                </a:solidFill>
                <a:latin typeface="Hanken Grotesk"/>
                <a:ea typeface="Hanken Grotesk"/>
                <a:cs typeface="Hanken Grotesk"/>
              </a:rPr>
              <a:t>14</a:t>
            </a:r>
          </a:p>
        </p:txBody>
      </p:sp>
      <p:sp>
        <p:nvSpPr>
          <p:cNvPr id="25" name="pool count label"/>
          <p:cNvSpPr txBox="1"/>
          <p:nvPr/>
        </p:nvSpPr>
        <p:spPr>
          <a:xfrm>
            <a:off x="12929616" y="4379976"/>
            <a:ext cx="3474720" cy="283464"/>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CVEs across its dependencies</a:t>
            </a:r>
          </a:p>
        </p:txBody>
      </p:sp>
      <p:sp>
        <p:nvSpPr>
          <p:cNvPr id="26" name="pool mark, the finding"/>
          <p:cNvSpPr/>
          <p:nvPr/>
        </p:nvSpPr>
        <p:spPr>
          <a:xfrm>
            <a:off x="12015216" y="4901184"/>
            <a:ext cx="1572768" cy="329184"/>
          </a:xfrm>
          <a:prstGeom prst="rect">
            <a:avLst/>
          </a:prstGeom>
          <a:solidFill>
            <a:srgbClr val="212322"/>
          </a:solidFill>
          <a:ln w="12700">
            <a:solidFill>
              <a:srgbClr val="212322"/>
            </a:solidFill>
          </a:ln>
        </p:spPr>
        <p:txBody>
          <a:bodyPr wrap="none" lIns="0" tIns="0" rIns="0" bIns="0" anchor="ctr"/>
          <a:lstStyle/>
          <a:p>
            <a:pPr marL="0" indent="0" algn="ctr">
              <a:lnSpc>
                <a:spcPts val="1750"/>
              </a:lnSpc>
              <a:buNone/>
            </a:pPr>
            <a:r>
              <a:rPr lang="en-US" sz="1400">
                <a:solidFill>
                  <a:srgbClr val="F8EADD"/>
                </a:solidFill>
                <a:latin typeface="IBM Plex Mono"/>
                <a:ea typeface="IBM Plex Mono"/>
                <a:cs typeface="IBM Plex Mono"/>
              </a:rPr>
              <a:t>CVE-2025-1904</a:t>
            </a:r>
          </a:p>
        </p:txBody>
      </p:sp>
      <p:sp>
        <p:nvSpPr>
          <p:cNvPr id="27" name="the finding label"/>
          <p:cNvSpPr txBox="1"/>
          <p:nvPr/>
        </p:nvSpPr>
        <p:spPr>
          <a:xfrm>
            <a:off x="13716000" y="4901184"/>
            <a:ext cx="3236976" cy="329184"/>
          </a:xfrm>
          <a:prstGeom prst="rect">
            <a:avLst/>
          </a:prstGeom>
          <a:noFill/>
          <a:ln>
            <a:noFill/>
          </a:ln>
        </p:spPr>
        <p:txBody>
          <a:bodyPr wrap="none" lIns="0" tIns="0" rIns="0" bIns="0" anchor="ctr"/>
          <a:lstStyle/>
          <a:p>
            <a:pPr marL="0" indent="0" algn="l">
              <a:lnSpc>
                <a:spcPts val="1750"/>
              </a:lnSpc>
              <a:buNone/>
            </a:pPr>
            <a:r>
              <a:rPr lang="en-US" sz="1400" b="1">
                <a:solidFill>
                  <a:srgbClr val="3D3937"/>
                </a:solidFill>
                <a:latin typeface="Hanken Grotesk"/>
                <a:ea typeface="Hanken Grotesk"/>
                <a:cs typeface="Hanken Grotesk"/>
              </a:rPr>
              <a:t>the finding</a:t>
            </a:r>
            <a:r>
              <a:rPr lang="en-US" sz="1400">
                <a:solidFill>
                  <a:srgbClr val="5F5A59"/>
                </a:solidFill>
                <a:latin typeface="Hanken Grotesk"/>
                <a:ea typeface="Hanken Grotesk"/>
                <a:cs typeface="Hanken Grotesk"/>
              </a:rPr>
              <a:t> · in lib-net 4.1.2</a:t>
            </a:r>
          </a:p>
        </p:txBody>
      </p:sp>
      <p:sp>
        <p:nvSpPr>
          <p:cNvPr id="28" name="pool mark"/>
          <p:cNvSpPr/>
          <p:nvPr/>
        </p:nvSpPr>
        <p:spPr>
          <a:xfrm>
            <a:off x="12015216" y="5321808"/>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CVE-2024-9121</a:t>
            </a:r>
          </a:p>
        </p:txBody>
      </p:sp>
      <p:sp>
        <p:nvSpPr>
          <p:cNvPr id="29" name="pool mark"/>
          <p:cNvSpPr/>
          <p:nvPr/>
        </p:nvSpPr>
        <p:spPr>
          <a:xfrm>
            <a:off x="13697712" y="5321808"/>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CVE-2025-0416</a:t>
            </a:r>
          </a:p>
        </p:txBody>
      </p:sp>
      <p:sp>
        <p:nvSpPr>
          <p:cNvPr id="30" name="pool mark"/>
          <p:cNvSpPr/>
          <p:nvPr/>
        </p:nvSpPr>
        <p:spPr>
          <a:xfrm>
            <a:off x="15380208" y="5321808"/>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CVE-2024-7733</a:t>
            </a:r>
          </a:p>
        </p:txBody>
      </p:sp>
      <p:sp>
        <p:nvSpPr>
          <p:cNvPr id="31" name="pool mark"/>
          <p:cNvSpPr/>
          <p:nvPr/>
        </p:nvSpPr>
        <p:spPr>
          <a:xfrm>
            <a:off x="12015216" y="5742432"/>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CVE-2025-2210</a:t>
            </a:r>
          </a:p>
        </p:txBody>
      </p:sp>
      <p:sp>
        <p:nvSpPr>
          <p:cNvPr id="32" name="pool mark"/>
          <p:cNvSpPr/>
          <p:nvPr/>
        </p:nvSpPr>
        <p:spPr>
          <a:xfrm>
            <a:off x="13697712" y="5742432"/>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CVE-2024-8802</a:t>
            </a:r>
          </a:p>
        </p:txBody>
      </p:sp>
      <p:sp>
        <p:nvSpPr>
          <p:cNvPr id="33" name="pool, the rest"/>
          <p:cNvSpPr txBox="1"/>
          <p:nvPr/>
        </p:nvSpPr>
        <p:spPr>
          <a:xfrm>
            <a:off x="15380208" y="5742432"/>
            <a:ext cx="1572768" cy="329184"/>
          </a:xfrm>
          <a:prstGeom prst="rect">
            <a:avLst/>
          </a:prstGeom>
          <a:noFill/>
          <a:ln>
            <a:noFill/>
          </a:ln>
        </p:spPr>
        <p:txBody>
          <a:bodyPr wrap="none" lIns="0" tIns="0" rIns="0" bIns="0" anchor="ctr"/>
          <a:lstStyle/>
          <a:p>
            <a:pPr marL="0" indent="0" algn="l">
              <a:lnSpc>
                <a:spcPts val="1750"/>
              </a:lnSpc>
              <a:buNone/>
            </a:pPr>
            <a:r>
              <a:rPr lang="en-US" sz="1400">
                <a:solidFill>
                  <a:srgbClr val="5F5A59"/>
                </a:solidFill>
                <a:latin typeface="Hanken Grotesk"/>
                <a:ea typeface="Hanken Grotesk"/>
                <a:cs typeface="Hanken Grotesk"/>
              </a:rPr>
              <a:t>+ 8 more</a:t>
            </a:r>
          </a:p>
        </p:txBody>
      </p:sp>
      <p:sp>
        <p:nvSpPr>
          <p:cNvPr id="34" name="options kicker"/>
          <p:cNvSpPr txBox="1"/>
          <p:nvPr/>
        </p:nvSpPr>
        <p:spPr>
          <a:xfrm>
            <a:off x="1069848" y="6656832"/>
            <a:ext cx="3657600" cy="228600"/>
          </a:xfrm>
          <a:prstGeom prst="rect">
            <a:avLst/>
          </a:prstGeom>
          <a:noFill/>
          <a:ln>
            <a:noFill/>
          </a:ln>
        </p:spPr>
        <p:txBody>
          <a:bodyPr wrap="none" lIns="0" tIns="0" rIns="0" bIns="0" anchor="t"/>
          <a:lstStyle/>
          <a:p>
            <a:pPr marL="0" indent="0" algn="l">
              <a:lnSpc>
                <a:spcPts val="1781"/>
              </a:lnSpc>
              <a:buNone/>
            </a:pPr>
            <a:r>
              <a:rPr lang="en-US" sz="1425" b="1">
                <a:solidFill>
                  <a:srgbClr val="5F5A59"/>
                </a:solidFill>
                <a:latin typeface="Hanken Grotesk"/>
                <a:ea typeface="Hanken Grotesk"/>
                <a:cs typeface="Hanken Grotesk"/>
              </a:rPr>
              <a:t>FOUR WAYS TO GET THERE</a:t>
            </a:r>
          </a:p>
        </p:txBody>
      </p:sp>
      <p:sp>
        <p:nvSpPr>
          <p:cNvPr id="37" name="conceptual caption"/>
          <p:cNvSpPr txBox="1"/>
          <p:nvPr/>
        </p:nvSpPr>
        <p:spPr>
          <a:xfrm>
            <a:off x="14237208" y="6675120"/>
            <a:ext cx="2990088" cy="210312"/>
          </a:xfrm>
          <a:prstGeom prst="rect">
            <a:avLst/>
          </a:prstGeom>
          <a:noFill/>
          <a:ln>
            <a:noFill/>
          </a:ln>
        </p:spPr>
        <p:txBody>
          <a:bodyPr wrap="none" lIns="0" tIns="0" rIns="0" bIns="0" anchor="t"/>
          <a:lstStyle/>
          <a:p>
            <a:pPr marL="0" indent="0" algn="r">
              <a:lnSpc>
                <a:spcPts val="1688"/>
              </a:lnSpc>
              <a:buNone/>
            </a:pPr>
            <a:r>
              <a:rPr lang="en-US" sz="1350">
                <a:solidFill>
                  <a:srgbClr val="6B6461"/>
                </a:solidFill>
                <a:latin typeface="Hanken Grotesk"/>
                <a:ea typeface="Hanken Grotesk"/>
                <a:cs typeface="Hanken Grotesk"/>
              </a:rPr>
              <a:t>Conceptual model, not measured data</a:t>
            </a:r>
          </a:p>
        </p:txBody>
      </p:sp>
      <p:sp>
        <p:nvSpPr>
          <p:cNvPr id="38" name="blast radius scale"/>
          <p:cNvSpPr/>
          <p:nvPr/>
        </p:nvSpPr>
        <p:spPr>
          <a:xfrm>
            <a:off x="3611880" y="8503920"/>
            <a:ext cx="11475720" cy="0"/>
          </a:xfrm>
          <a:prstGeom prst="line">
            <a:avLst/>
          </a:prstGeom>
          <a:noFill/>
          <a:ln w="25400" cap="flat">
            <a:gradFill rotWithShape="1">
              <a:gsLst>
                <a:gs pos="0">
                  <a:srgbClr val="D8CFC8"/>
                </a:gs>
                <a:gs pos="100000">
                  <a:srgbClr val="D64000"/>
                </a:gs>
              </a:gsLst>
              <a:lin ang="0" scaled="0"/>
            </a:gradFill>
            <a:tailEnd type="triangle" w="lg" len="lg"/>
          </a:ln>
        </p:spPr>
        <p:txBody>
          <a:bodyPr/>
          <a:lstStyle/>
          <a:p>
            <a:endParaRPr lang="en-CH"/>
          </a:p>
        </p:txBody>
      </p:sp>
      <p:sp>
        <p:nvSpPr>
          <p:cNvPr id="40" name="option: Patch bump"/>
          <p:cNvSpPr/>
          <p:nvPr/>
        </p:nvSpPr>
        <p:spPr>
          <a:xfrm>
            <a:off x="1069848" y="6967728"/>
            <a:ext cx="3831336" cy="1188720"/>
          </a:xfrm>
          <a:prstGeom prst="roundRect">
            <a:avLst>
              <a:gd name="adj" fmla="val 8000"/>
            </a:avLst>
          </a:prstGeom>
          <a:solidFill>
            <a:srgbClr val="FFFFFF"/>
          </a:solidFill>
          <a:ln w="12700">
            <a:solidFill>
              <a:srgbClr val="E7E2DD"/>
            </a:solidFill>
          </a:ln>
        </p:spPr>
        <p:txBody>
          <a:bodyPr wrap="none" lIns="237744" tIns="182880" rIns="182880" bIns="164592" anchor="t"/>
          <a:lstStyle/>
          <a:p>
            <a:pPr marL="0" indent="0" algn="l">
              <a:lnSpc>
                <a:spcPts val="2400"/>
              </a:lnSpc>
              <a:buNone/>
            </a:pPr>
            <a:r>
              <a:rPr lang="en-US" sz="2000">
                <a:solidFill>
                  <a:srgbClr val="212322"/>
                </a:solidFill>
                <a:latin typeface="Hanken Grotesk"/>
                <a:ea typeface="Hanken Grotesk"/>
                <a:cs typeface="Hanken Grotesk"/>
              </a:rPr>
              <a:t>Patch bump</a:t>
            </a:r>
          </a:p>
          <a:p>
            <a:pPr marL="0" indent="0" algn="l">
              <a:lnSpc>
                <a:spcPts val="1900"/>
              </a:lnSpc>
              <a:spcBef>
                <a:spcPts val="600"/>
              </a:spcBef>
              <a:buNone/>
            </a:pPr>
            <a:r>
              <a:rPr lang="en-US" sz="1500">
                <a:solidFill>
                  <a:srgbClr val="3D3937"/>
                </a:solidFill>
                <a:latin typeface="Hanken Grotesk"/>
                <a:ea typeface="Hanken Grotesk"/>
                <a:cs typeface="Hanken Grotesk"/>
              </a:rPr>
              <a:t>same API, lowest risk</a:t>
            </a:r>
          </a:p>
        </p:txBody>
      </p:sp>
      <p:sp>
        <p:nvSpPr>
          <p:cNvPr id="42" name="option: Minor bump"/>
          <p:cNvSpPr/>
          <p:nvPr/>
        </p:nvSpPr>
        <p:spPr>
          <a:xfrm>
            <a:off x="5175504" y="6967728"/>
            <a:ext cx="3831336" cy="1188720"/>
          </a:xfrm>
          <a:prstGeom prst="roundRect">
            <a:avLst>
              <a:gd name="adj" fmla="val 8000"/>
            </a:avLst>
          </a:prstGeom>
          <a:solidFill>
            <a:srgbClr val="FFFFFF"/>
          </a:solidFill>
          <a:ln w="19050">
            <a:solidFill>
              <a:srgbClr val="D8CFC8"/>
            </a:solidFill>
          </a:ln>
        </p:spPr>
        <p:txBody>
          <a:bodyPr wrap="none" lIns="237744" tIns="182880" rIns="182880" bIns="164592" anchor="t"/>
          <a:lstStyle/>
          <a:p>
            <a:pPr marL="0" indent="0" algn="l">
              <a:lnSpc>
                <a:spcPts val="2400"/>
              </a:lnSpc>
              <a:buNone/>
            </a:pPr>
            <a:r>
              <a:rPr lang="en-US" sz="2000">
                <a:solidFill>
                  <a:srgbClr val="212322"/>
                </a:solidFill>
                <a:latin typeface="Hanken Grotesk"/>
                <a:ea typeface="Hanken Grotesk"/>
                <a:cs typeface="Hanken Grotesk"/>
              </a:rPr>
              <a:t>Minor bump</a:t>
            </a:r>
          </a:p>
          <a:p>
            <a:pPr marL="0" indent="0" algn="l">
              <a:lnSpc>
                <a:spcPts val="1900"/>
              </a:lnSpc>
              <a:spcBef>
                <a:spcPts val="600"/>
              </a:spcBef>
              <a:buNone/>
            </a:pPr>
            <a:r>
              <a:rPr lang="en-US" sz="1500">
                <a:solidFill>
                  <a:srgbClr val="3D3937"/>
                </a:solidFill>
                <a:latin typeface="Hanken Grotesk"/>
                <a:ea typeface="Hanken Grotesk"/>
                <a:cs typeface="Hanken Grotesk"/>
              </a:rPr>
              <a:t>new features, compatible by</a:t>
            </a:r>
          </a:p>
          <a:p>
            <a:pPr marL="0" indent="0" algn="l">
              <a:lnSpc>
                <a:spcPts val="1900"/>
              </a:lnSpc>
              <a:buNone/>
            </a:pPr>
            <a:r>
              <a:rPr lang="en-US" sz="1500">
                <a:solidFill>
                  <a:srgbClr val="3D3937"/>
                </a:solidFill>
                <a:latin typeface="Hanken Grotesk"/>
                <a:ea typeface="Hanken Grotesk"/>
                <a:cs typeface="Hanken Grotesk"/>
              </a:rPr>
              <a:t>convention</a:t>
            </a:r>
          </a:p>
        </p:txBody>
      </p:sp>
      <p:sp>
        <p:nvSpPr>
          <p:cNvPr id="44" name="option: Pin / override"/>
          <p:cNvSpPr/>
          <p:nvPr/>
        </p:nvSpPr>
        <p:spPr>
          <a:xfrm>
            <a:off x="9281160" y="6967728"/>
            <a:ext cx="3831336" cy="1188720"/>
          </a:xfrm>
          <a:prstGeom prst="roundRect">
            <a:avLst>
              <a:gd name="adj" fmla="val 8000"/>
            </a:avLst>
          </a:prstGeom>
          <a:solidFill>
            <a:srgbClr val="FFFFFF"/>
          </a:solidFill>
          <a:ln w="19050">
            <a:solidFill>
              <a:srgbClr val="3D3937"/>
            </a:solidFill>
          </a:ln>
        </p:spPr>
        <p:txBody>
          <a:bodyPr wrap="none" lIns="237744" tIns="182880" rIns="182880" bIns="164592" anchor="t"/>
          <a:lstStyle/>
          <a:p>
            <a:pPr marL="0" indent="0" algn="l">
              <a:lnSpc>
                <a:spcPts val="2400"/>
              </a:lnSpc>
              <a:buNone/>
            </a:pPr>
            <a:r>
              <a:rPr lang="en-US" sz="2000">
                <a:solidFill>
                  <a:srgbClr val="212322"/>
                </a:solidFill>
                <a:latin typeface="Hanken Grotesk"/>
                <a:ea typeface="Hanken Grotesk"/>
                <a:cs typeface="Hanken Grotesk"/>
              </a:rPr>
              <a:t>Pin / override</a:t>
            </a:r>
          </a:p>
          <a:p>
            <a:pPr marL="0" indent="0" algn="l">
              <a:lnSpc>
                <a:spcPts val="1900"/>
              </a:lnSpc>
              <a:spcBef>
                <a:spcPts val="600"/>
              </a:spcBef>
              <a:buNone/>
            </a:pPr>
            <a:r>
              <a:rPr lang="en-US" sz="1500">
                <a:solidFill>
                  <a:srgbClr val="3D3937"/>
                </a:solidFill>
                <a:latin typeface="Hanken Grotesk"/>
                <a:ea typeface="Hanken Grotesk"/>
                <a:cs typeface="Hanken Grotesk"/>
              </a:rPr>
              <a:t>force the transitive version; fast,</a:t>
            </a:r>
          </a:p>
          <a:p>
            <a:pPr marL="0" indent="0" algn="l">
              <a:lnSpc>
                <a:spcPts val="1900"/>
              </a:lnSpc>
              <a:buNone/>
            </a:pPr>
            <a:r>
              <a:rPr lang="en-US" sz="1500">
                <a:solidFill>
                  <a:srgbClr val="3D3937"/>
                </a:solidFill>
                <a:latin typeface="Hanken Grotesk"/>
                <a:ea typeface="Hanken Grotesk"/>
                <a:cs typeface="Hanken Grotesk"/>
              </a:rPr>
              <a:t>adds debt</a:t>
            </a:r>
          </a:p>
        </p:txBody>
      </p:sp>
      <p:sp>
        <p:nvSpPr>
          <p:cNvPr id="46" name="option: Major upgrade"/>
          <p:cNvSpPr/>
          <p:nvPr/>
        </p:nvSpPr>
        <p:spPr>
          <a:xfrm>
            <a:off x="13386816" y="6967728"/>
            <a:ext cx="3831336" cy="1188720"/>
          </a:xfrm>
          <a:prstGeom prst="roundRect">
            <a:avLst>
              <a:gd name="adj" fmla="val 8000"/>
            </a:avLst>
          </a:prstGeom>
          <a:solidFill>
            <a:srgbClr val="FFFFFF"/>
          </a:solidFill>
          <a:ln w="25400">
            <a:solidFill>
              <a:srgbClr val="D64000"/>
            </a:solidFill>
          </a:ln>
        </p:spPr>
        <p:txBody>
          <a:bodyPr wrap="none" lIns="237744" tIns="182880" rIns="182880" bIns="164592" anchor="t"/>
          <a:lstStyle/>
          <a:p>
            <a:pPr marL="0" indent="0" algn="l">
              <a:lnSpc>
                <a:spcPts val="2400"/>
              </a:lnSpc>
              <a:buNone/>
            </a:pPr>
            <a:r>
              <a:rPr lang="en-US" sz="2000">
                <a:solidFill>
                  <a:srgbClr val="212322"/>
                </a:solidFill>
                <a:latin typeface="Hanken Grotesk"/>
                <a:ea typeface="Hanken Grotesk"/>
                <a:cs typeface="Hanken Grotesk"/>
              </a:rPr>
              <a:t>Major upgrade</a:t>
            </a:r>
          </a:p>
          <a:p>
            <a:pPr marL="0" indent="0" algn="l">
              <a:lnSpc>
                <a:spcPts val="1900"/>
              </a:lnSpc>
              <a:spcBef>
                <a:spcPts val="600"/>
              </a:spcBef>
              <a:buNone/>
            </a:pPr>
            <a:r>
              <a:rPr lang="en-US" sz="1500">
                <a:solidFill>
                  <a:srgbClr val="3D3937"/>
                </a:solidFill>
                <a:latin typeface="Hanken Grotesk"/>
                <a:ea typeface="Hanken Grotesk"/>
                <a:cs typeface="Hanken Grotesk"/>
              </a:rPr>
              <a:t>fixes it properly, brings a migration</a:t>
            </a:r>
          </a:p>
        </p:txBody>
      </p:sp>
      <p:sp>
        <p:nvSpPr>
          <p:cNvPr id="47" name="axis caption left"/>
          <p:cNvSpPr txBox="1"/>
          <p:nvPr/>
        </p:nvSpPr>
        <p:spPr>
          <a:xfrm>
            <a:off x="1069848" y="8366760"/>
            <a:ext cx="2377440" cy="274320"/>
          </a:xfrm>
          <a:prstGeom prst="rect">
            <a:avLst/>
          </a:prstGeom>
          <a:noFill/>
          <a:ln>
            <a:noFill/>
          </a:ln>
        </p:spPr>
        <p:txBody>
          <a:bodyPr wrap="none" lIns="0" tIns="0" rIns="0" bIns="0" anchor="ctr"/>
          <a:lstStyle/>
          <a:p>
            <a:pPr marL="0" indent="0" algn="l">
              <a:lnSpc>
                <a:spcPts val="1875"/>
              </a:lnSpc>
              <a:buNone/>
            </a:pPr>
            <a:r>
              <a:rPr lang="en-US" sz="1500" b="1">
                <a:solidFill>
                  <a:srgbClr val="212322"/>
                </a:solidFill>
                <a:latin typeface="Hanken Grotesk"/>
                <a:ea typeface="Hanken Grotesk"/>
                <a:cs typeface="Hanken Grotesk"/>
              </a:rPr>
              <a:t>SMALLER BLAST RADIUS</a:t>
            </a:r>
          </a:p>
        </p:txBody>
      </p:sp>
      <p:sp>
        <p:nvSpPr>
          <p:cNvPr id="49" name="axis caption right"/>
          <p:cNvSpPr txBox="1"/>
          <p:nvPr/>
        </p:nvSpPr>
        <p:spPr>
          <a:xfrm>
            <a:off x="15316200" y="8366760"/>
            <a:ext cx="1911096" cy="274320"/>
          </a:xfrm>
          <a:prstGeom prst="rect">
            <a:avLst/>
          </a:prstGeom>
          <a:noFill/>
          <a:ln>
            <a:noFill/>
          </a:ln>
        </p:spPr>
        <p:txBody>
          <a:bodyPr wrap="none" lIns="0" tIns="0" rIns="0" bIns="0" anchor="ctr"/>
          <a:lstStyle/>
          <a:p>
            <a:pPr marL="0" indent="0" algn="r">
              <a:lnSpc>
                <a:spcPts val="1875"/>
              </a:lnSpc>
              <a:buNone/>
            </a:pPr>
            <a:r>
              <a:rPr lang="en-US" sz="1500" b="1">
                <a:solidFill>
                  <a:srgbClr val="D64000"/>
                </a:solidFill>
                <a:latin typeface="Hanken Grotesk"/>
                <a:ea typeface="Hanken Grotesk"/>
                <a:cs typeface="Hanken Grotesk"/>
              </a:rPr>
              <a:t>LARGER BLAST RADIUS</a:t>
            </a:r>
          </a:p>
        </p:txBody>
      </p:sp>
      <p:sp>
        <p:nvSpPr>
          <p:cNvPr id="50" name="regression constraints"/>
          <p:cNvSpPr txBox="1"/>
          <p:nvPr/>
        </p:nvSpPr>
        <p:spPr>
          <a:xfrm>
            <a:off x="1069848" y="5285232"/>
            <a:ext cx="7114032" cy="310896"/>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nothing may regress: </a:t>
            </a:r>
            <a:r>
              <a:rPr lang="en-US" sz="1950">
                <a:solidFill>
                  <a:srgbClr val="6B6461"/>
                </a:solidFill>
                <a:latin typeface="Hanken Grotesk"/>
                <a:ea typeface="Hanken Grotesk"/>
                <a:cs typeface="Hanken Grotesk"/>
              </a:rPr>
              <a:t>the build still compiles · the tests still pass</a:t>
            </a:r>
          </a:p>
        </p:txBody>
      </p:sp>
      <p:sp>
        <p:nvSpPr>
          <p:cNvPr id="51" name="takeaway 1"/>
          <p:cNvSpPr txBox="1"/>
          <p:nvPr/>
        </p:nvSpPr>
        <p:spPr>
          <a:xfrm>
            <a:off x="1069848" y="9171432"/>
            <a:ext cx="11730647" cy="333375"/>
          </a:xfrm>
          <a:prstGeom prst="rect">
            <a:avLst/>
          </a:prstGeom>
          <a:noFill/>
          <a:ln>
            <a:noFill/>
          </a:ln>
        </p:spPr>
        <p:txBody>
          <a:bodyPr wrap="none" lIns="0" tIns="0" rIns="0" bIns="0" anchor="t"/>
          <a:lstStyle/>
          <a:p>
            <a:pPr marL="0" indent="0" algn="l">
              <a:lnSpc>
                <a:spcPts val="2625"/>
              </a:lnSpc>
              <a:buNone/>
            </a:pPr>
            <a:r>
              <a:rPr lang="en-US" sz="2100">
                <a:solidFill>
                  <a:srgbClr val="212322"/>
                </a:solidFill>
                <a:latin typeface="Hanken Grotesk"/>
                <a:ea typeface="Hanken Grotesk"/>
                <a:cs typeface="Hanken Grotesk"/>
              </a:rPr>
              <a:t>No code you own changes. You declare someone else’s version, and the tree re-resolves around it.</a:t>
            </a:r>
          </a:p>
        </p:txBody>
      </p:sp>
      <p:sp>
        <p:nvSpPr>
          <p:cNvPr id="52" name="phase 2 kicker"/>
          <p:cNvSpPr txBox="1"/>
          <p:nvPr/>
        </p:nvSpPr>
        <p:spPr>
          <a:xfrm>
            <a:off x="1069848" y="3520440"/>
            <a:ext cx="4129931" cy="285750"/>
          </a:xfrm>
          <a:prstGeom prst="rect">
            <a:avLst/>
          </a:prstGeom>
          <a:noFill/>
          <a:ln>
            <a:noFill/>
          </a:ln>
        </p:spPr>
        <p:txBody>
          <a:bodyPr wrap="none" lIns="0" tIns="0" rIns="0" bIns="0" anchor="t"/>
          <a:lstStyle/>
          <a:p>
            <a:pPr marL="0" indent="0" algn="l">
              <a:lnSpc>
                <a:spcPts val="2250"/>
              </a:lnSpc>
              <a:buNone/>
            </a:pPr>
            <a:r>
              <a:rPr lang="en-US" sz="1800" b="1">
                <a:solidFill>
                  <a:srgbClr val="D64000"/>
                </a:solidFill>
                <a:latin typeface="Hanken Grotesk"/>
                <a:ea typeface="Hanken Grotesk"/>
                <a:cs typeface="Hanken Grotesk"/>
              </a:rPr>
              <a:t>OUR MCP RESOLVES THE MINIMAL SET</a:t>
            </a:r>
          </a:p>
        </p:txBody>
      </p:sp>
      <p:sp>
        <p:nvSpPr>
          <p:cNvPr id="53" name="pool count"/>
          <p:cNvSpPr txBox="1"/>
          <p:nvPr/>
        </p:nvSpPr>
        <p:spPr>
          <a:xfrm>
            <a:off x="1069848" y="3977640"/>
            <a:ext cx="1069848" cy="1005840"/>
          </a:xfrm>
          <a:prstGeom prst="rect">
            <a:avLst/>
          </a:prstGeom>
          <a:noFill/>
          <a:ln>
            <a:noFill/>
          </a:ln>
        </p:spPr>
        <p:txBody>
          <a:bodyPr wrap="none" lIns="0" tIns="0" rIns="0" bIns="0" anchor="t"/>
          <a:lstStyle/>
          <a:p>
            <a:pPr marL="0" indent="0" algn="l">
              <a:lnSpc>
                <a:spcPts val="7920"/>
              </a:lnSpc>
              <a:buNone/>
            </a:pPr>
            <a:r>
              <a:rPr lang="en-US" sz="7200" b="1">
                <a:solidFill>
                  <a:srgbClr val="5F5A59"/>
                </a:solidFill>
                <a:latin typeface="Hanken Grotesk"/>
                <a:ea typeface="Hanken Grotesk"/>
                <a:cs typeface="Hanken Grotesk"/>
              </a:rPr>
              <a:t>14</a:t>
            </a:r>
          </a:p>
        </p:txBody>
      </p:sp>
      <p:sp>
        <p:nvSpPr>
          <p:cNvPr id="54" name="cve count label"/>
          <p:cNvSpPr txBox="1"/>
          <p:nvPr/>
        </p:nvSpPr>
        <p:spPr>
          <a:xfrm>
            <a:off x="1069848" y="5029200"/>
            <a:ext cx="3877055" cy="357188"/>
          </a:xfrm>
          <a:prstGeom prst="rect">
            <a:avLst/>
          </a:prstGeom>
          <a:noFill/>
          <a:ln>
            <a:noFill/>
          </a:ln>
        </p:spPr>
        <p:txBody>
          <a:bodyPr wrap="none" lIns="0" tIns="0" rIns="0" bIns="0" anchor="t"/>
          <a:lstStyle/>
          <a:p>
            <a:pPr marL="0" indent="0" algn="l">
              <a:lnSpc>
                <a:spcPts val="2813"/>
              </a:lnSpc>
              <a:buNone/>
            </a:pPr>
            <a:r>
              <a:rPr lang="en-US" sz="2250">
                <a:solidFill>
                  <a:srgbClr val="5F5A59"/>
                </a:solidFill>
                <a:latin typeface="Hanken Grotesk"/>
                <a:ea typeface="Hanken Grotesk"/>
                <a:cs typeface="Hanken Grotesk"/>
              </a:rPr>
              <a:t>CVEs across its dependencies</a:t>
            </a:r>
          </a:p>
        </p:txBody>
      </p:sp>
      <p:sp>
        <p:nvSpPr>
          <p:cNvPr id="55" name="cve pool"/>
          <p:cNvSpPr/>
          <p:nvPr/>
        </p:nvSpPr>
        <p:spPr>
          <a:xfrm>
            <a:off x="1069848" y="5806440"/>
            <a:ext cx="5486400" cy="1609344"/>
          </a:xfrm>
          <a:prstGeom prst="rect">
            <a:avLst/>
          </a:prstGeom>
          <a:solidFill>
            <a:srgbClr val="FFFFFF"/>
          </a:solidFill>
          <a:ln w="19050">
            <a:solidFill>
              <a:srgbClr val="5F5A59"/>
            </a:solidFill>
          </a:ln>
        </p:spPr>
        <p:txBody>
          <a:bodyPr wrap="none" lIns="0" tIns="0" rIns="0" bIns="0" anchor="ctr"/>
          <a:lstStyle/>
          <a:p>
            <a:endParaRPr/>
          </a:p>
        </p:txBody>
      </p:sp>
      <p:sp>
        <p:nvSpPr>
          <p:cNvPr id="56" name="pool mark, the finding"/>
          <p:cNvSpPr/>
          <p:nvPr/>
        </p:nvSpPr>
        <p:spPr>
          <a:xfrm>
            <a:off x="1344168" y="6025896"/>
            <a:ext cx="1572768" cy="329184"/>
          </a:xfrm>
          <a:prstGeom prst="rect">
            <a:avLst/>
          </a:prstGeom>
          <a:solidFill>
            <a:srgbClr val="212322"/>
          </a:solidFill>
          <a:ln w="12700">
            <a:solidFill>
              <a:srgbClr val="212322"/>
            </a:solidFill>
          </a:ln>
        </p:spPr>
        <p:txBody>
          <a:bodyPr wrap="none" lIns="0" tIns="0" rIns="0" bIns="0" anchor="ctr"/>
          <a:lstStyle/>
          <a:p>
            <a:pPr marL="0" indent="0" algn="ctr">
              <a:lnSpc>
                <a:spcPts val="1750"/>
              </a:lnSpc>
              <a:buNone/>
            </a:pPr>
            <a:r>
              <a:rPr lang="en-US" sz="1400">
                <a:solidFill>
                  <a:srgbClr val="F8EADD"/>
                </a:solidFill>
                <a:latin typeface="IBM Plex Mono"/>
                <a:ea typeface="IBM Plex Mono"/>
                <a:cs typeface="IBM Plex Mono"/>
              </a:rPr>
              <a:t>CVE-2025-1904</a:t>
            </a:r>
          </a:p>
        </p:txBody>
      </p:sp>
      <p:sp>
        <p:nvSpPr>
          <p:cNvPr id="57" name="the finding label"/>
          <p:cNvSpPr txBox="1"/>
          <p:nvPr/>
        </p:nvSpPr>
        <p:spPr>
          <a:xfrm>
            <a:off x="3044952" y="6025896"/>
            <a:ext cx="3236976" cy="329184"/>
          </a:xfrm>
          <a:prstGeom prst="rect">
            <a:avLst/>
          </a:prstGeom>
          <a:noFill/>
          <a:ln>
            <a:noFill/>
          </a:ln>
        </p:spPr>
        <p:txBody>
          <a:bodyPr wrap="none" lIns="0" tIns="0" rIns="0" bIns="0" anchor="ctr"/>
          <a:lstStyle/>
          <a:p>
            <a:pPr marL="0" indent="0" algn="l">
              <a:lnSpc>
                <a:spcPts val="1750"/>
              </a:lnSpc>
              <a:buNone/>
            </a:pPr>
            <a:r>
              <a:rPr lang="en-US" sz="1400" b="1">
                <a:solidFill>
                  <a:srgbClr val="3D3937"/>
                </a:solidFill>
                <a:latin typeface="Hanken Grotesk"/>
                <a:ea typeface="Hanken Grotesk"/>
                <a:cs typeface="Hanken Grotesk"/>
              </a:rPr>
              <a:t>the finding</a:t>
            </a:r>
            <a:r>
              <a:rPr lang="en-US" sz="1400">
                <a:solidFill>
                  <a:srgbClr val="5F5A59"/>
                </a:solidFill>
                <a:latin typeface="Hanken Grotesk"/>
                <a:ea typeface="Hanken Grotesk"/>
                <a:cs typeface="Hanken Grotesk"/>
              </a:rPr>
              <a:t> · in lib-net 4.1.2</a:t>
            </a:r>
          </a:p>
        </p:txBody>
      </p:sp>
      <p:sp>
        <p:nvSpPr>
          <p:cNvPr id="58" name="pool mark"/>
          <p:cNvSpPr/>
          <p:nvPr/>
        </p:nvSpPr>
        <p:spPr>
          <a:xfrm>
            <a:off x="1344168" y="6446520"/>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CVE-2024-9121</a:t>
            </a:r>
          </a:p>
        </p:txBody>
      </p:sp>
      <p:sp>
        <p:nvSpPr>
          <p:cNvPr id="59" name="pool mark"/>
          <p:cNvSpPr/>
          <p:nvPr/>
        </p:nvSpPr>
        <p:spPr>
          <a:xfrm>
            <a:off x="3026664" y="6446520"/>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CVE-2025-0416</a:t>
            </a:r>
          </a:p>
        </p:txBody>
      </p:sp>
      <p:sp>
        <p:nvSpPr>
          <p:cNvPr id="60" name="pool mark"/>
          <p:cNvSpPr/>
          <p:nvPr/>
        </p:nvSpPr>
        <p:spPr>
          <a:xfrm>
            <a:off x="4709160" y="6446520"/>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CVE-2024-7733</a:t>
            </a:r>
          </a:p>
        </p:txBody>
      </p:sp>
      <p:sp>
        <p:nvSpPr>
          <p:cNvPr id="61" name="pool mark"/>
          <p:cNvSpPr/>
          <p:nvPr/>
        </p:nvSpPr>
        <p:spPr>
          <a:xfrm>
            <a:off x="1344168" y="6867144"/>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CVE-2025-2210</a:t>
            </a:r>
          </a:p>
        </p:txBody>
      </p:sp>
      <p:sp>
        <p:nvSpPr>
          <p:cNvPr id="62" name="pool mark"/>
          <p:cNvSpPr/>
          <p:nvPr/>
        </p:nvSpPr>
        <p:spPr>
          <a:xfrm>
            <a:off x="3026664" y="6867144"/>
            <a:ext cx="1572768" cy="329184"/>
          </a:xfrm>
          <a:prstGeom prst="rect">
            <a:avLst/>
          </a:prstGeom>
          <a:solidFill>
            <a:srgbClr val="F8EADD"/>
          </a:solidFill>
          <a:ln w="12700">
            <a:solidFill>
              <a:srgbClr val="5F5A59"/>
            </a:solidFill>
          </a:ln>
        </p:spPr>
        <p:txBody>
          <a:bodyPr wrap="none" lIns="0" tIns="0" rIns="0" bIns="0" anchor="ctr"/>
          <a:lstStyle/>
          <a:p>
            <a:pPr marL="0" indent="0" algn="ctr">
              <a:lnSpc>
                <a:spcPts val="1750"/>
              </a:lnSpc>
              <a:buNone/>
            </a:pPr>
            <a:r>
              <a:rPr lang="en-US" sz="1400">
                <a:solidFill>
                  <a:srgbClr val="3D3937"/>
                </a:solidFill>
                <a:latin typeface="IBM Plex Mono"/>
                <a:ea typeface="IBM Plex Mono"/>
                <a:cs typeface="IBM Plex Mono"/>
              </a:rPr>
              <a:t>CVE-2024-8802</a:t>
            </a:r>
          </a:p>
        </p:txBody>
      </p:sp>
      <p:sp>
        <p:nvSpPr>
          <p:cNvPr id="63" name="pool, the rest"/>
          <p:cNvSpPr txBox="1"/>
          <p:nvPr/>
        </p:nvSpPr>
        <p:spPr>
          <a:xfrm>
            <a:off x="4709160" y="6867144"/>
            <a:ext cx="1572768" cy="329184"/>
          </a:xfrm>
          <a:prstGeom prst="rect">
            <a:avLst/>
          </a:prstGeom>
          <a:noFill/>
          <a:ln>
            <a:noFill/>
          </a:ln>
        </p:spPr>
        <p:txBody>
          <a:bodyPr wrap="none" lIns="0" tIns="0" rIns="0" bIns="0" anchor="ctr"/>
          <a:lstStyle/>
          <a:p>
            <a:pPr marL="0" indent="0" algn="l">
              <a:lnSpc>
                <a:spcPts val="1750"/>
              </a:lnSpc>
              <a:buNone/>
            </a:pPr>
            <a:r>
              <a:rPr lang="en-US" sz="1400">
                <a:solidFill>
                  <a:srgbClr val="5F5A59"/>
                </a:solidFill>
                <a:latin typeface="Hanken Grotesk"/>
                <a:ea typeface="Hanken Grotesk"/>
                <a:cs typeface="Hanken Grotesk"/>
              </a:rPr>
              <a:t>+ 8 more</a:t>
            </a:r>
          </a:p>
        </p:txBody>
      </p:sp>
      <p:sp>
        <p:nvSpPr>
          <p:cNvPr id="69" name="conceptual caption"/>
          <p:cNvSpPr txBox="1"/>
          <p:nvPr/>
        </p:nvSpPr>
        <p:spPr>
          <a:xfrm>
            <a:off x="1069848" y="7552944"/>
            <a:ext cx="2990088" cy="210312"/>
          </a:xfrm>
          <a:prstGeom prst="rect">
            <a:avLst/>
          </a:prstGeom>
          <a:noFill/>
          <a:ln>
            <a:noFill/>
          </a:ln>
        </p:spPr>
        <p:txBody>
          <a:bodyPr wrap="none" lIns="0" tIns="0" rIns="0" bIns="0" anchor="t"/>
          <a:lstStyle/>
          <a:p>
            <a:pPr marL="0" indent="0" algn="l">
              <a:lnSpc>
                <a:spcPts val="1688"/>
              </a:lnSpc>
              <a:buNone/>
            </a:pPr>
            <a:r>
              <a:rPr lang="en-US" sz="1350">
                <a:solidFill>
                  <a:srgbClr val="6B6461"/>
                </a:solidFill>
                <a:latin typeface="Hanken Grotesk"/>
                <a:ea typeface="Hanken Grotesk"/>
                <a:cs typeface="Hanken Grotesk"/>
              </a:rPr>
              <a:t>Conceptual model, not measured data</a:t>
            </a:r>
          </a:p>
        </p:txBody>
      </p:sp>
      <p:sp>
        <p:nvSpPr>
          <p:cNvPr id="70" name="resolves to"/>
          <p:cNvSpPr txBox="1"/>
          <p:nvPr/>
        </p:nvSpPr>
        <p:spPr>
          <a:xfrm>
            <a:off x="6172200" y="4224528"/>
            <a:ext cx="617220" cy="714375"/>
          </a:xfrm>
          <a:prstGeom prst="rect">
            <a:avLst/>
          </a:prstGeom>
          <a:noFill/>
          <a:ln>
            <a:noFill/>
          </a:ln>
        </p:spPr>
        <p:txBody>
          <a:bodyPr wrap="none" lIns="0" tIns="0" rIns="0" bIns="0" anchor="t"/>
          <a:lstStyle/>
          <a:p>
            <a:pPr marL="0" indent="0" algn="l">
              <a:lnSpc>
                <a:spcPts val="5625"/>
              </a:lnSpc>
              <a:buNone/>
            </a:pPr>
            <a:r>
              <a:rPr lang="en-US" sz="4500" b="1">
                <a:solidFill>
                  <a:srgbClr val="D64000"/>
                </a:solidFill>
                <a:latin typeface="Hanken Grotesk"/>
                <a:ea typeface="Hanken Grotesk"/>
                <a:cs typeface="Hanken Grotesk"/>
              </a:rPr>
              <a:t>→</a:t>
            </a:r>
          </a:p>
        </p:txBody>
      </p:sp>
      <p:sp>
        <p:nvSpPr>
          <p:cNvPr id="71" name="change count"/>
          <p:cNvSpPr txBox="1"/>
          <p:nvPr/>
        </p:nvSpPr>
        <p:spPr>
          <a:xfrm>
            <a:off x="7589520" y="3977640"/>
            <a:ext cx="557784" cy="1005840"/>
          </a:xfrm>
          <a:prstGeom prst="rect">
            <a:avLst/>
          </a:prstGeom>
          <a:noFill/>
          <a:ln>
            <a:noFill/>
          </a:ln>
        </p:spPr>
        <p:txBody>
          <a:bodyPr wrap="none" lIns="0" tIns="0" rIns="0" bIns="0" anchor="t"/>
          <a:lstStyle/>
          <a:p>
            <a:pPr marL="0" indent="0" algn="l">
              <a:lnSpc>
                <a:spcPts val="7920"/>
              </a:lnSpc>
              <a:buNone/>
            </a:pPr>
            <a:r>
              <a:rPr lang="en-US" sz="7200" b="1">
                <a:solidFill>
                  <a:srgbClr val="D64000"/>
                </a:solidFill>
                <a:latin typeface="Hanken Grotesk"/>
                <a:ea typeface="Hanken Grotesk"/>
                <a:cs typeface="Hanken Grotesk"/>
              </a:rPr>
              <a:t>3</a:t>
            </a:r>
          </a:p>
        </p:txBody>
      </p:sp>
      <p:sp>
        <p:nvSpPr>
          <p:cNvPr id="72" name="change count label"/>
          <p:cNvSpPr txBox="1"/>
          <p:nvPr/>
        </p:nvSpPr>
        <p:spPr>
          <a:xfrm>
            <a:off x="7589520" y="5029200"/>
            <a:ext cx="3922490" cy="357188"/>
          </a:xfrm>
          <a:prstGeom prst="rect">
            <a:avLst/>
          </a:prstGeom>
          <a:noFill/>
          <a:ln>
            <a:noFill/>
          </a:ln>
        </p:spPr>
        <p:txBody>
          <a:bodyPr wrap="none" lIns="0" tIns="0" rIns="0" bIns="0" anchor="t"/>
          <a:lstStyle/>
          <a:p>
            <a:pPr marL="0" indent="0" algn="l">
              <a:lnSpc>
                <a:spcPts val="2813"/>
              </a:lnSpc>
              <a:buNone/>
            </a:pPr>
            <a:r>
              <a:rPr lang="en-US" sz="2250">
                <a:solidFill>
                  <a:srgbClr val="3D3937"/>
                </a:solidFill>
                <a:latin typeface="Hanken Grotesk"/>
                <a:ea typeface="Hanken Grotesk"/>
                <a:cs typeface="Hanken Grotesk"/>
              </a:rPr>
              <a:t>version changes clear them all</a:t>
            </a:r>
          </a:p>
        </p:txBody>
      </p:sp>
      <p:sp>
        <p:nvSpPr>
          <p:cNvPr id="73" name="minimal set bump"/>
          <p:cNvSpPr/>
          <p:nvPr/>
        </p:nvSpPr>
        <p:spPr>
          <a:xfrm>
            <a:off x="7589520" y="5806440"/>
            <a:ext cx="6035040" cy="713232"/>
          </a:xfrm>
          <a:prstGeom prst="roundRect">
            <a:avLst>
              <a:gd name="adj" fmla="val 12821"/>
            </a:avLst>
          </a:prstGeom>
          <a:solidFill>
            <a:srgbClr val="FFFFFF"/>
          </a:solidFill>
          <a:ln w="29210">
            <a:solidFill>
              <a:srgbClr val="D64000"/>
            </a:solidFill>
          </a:ln>
        </p:spPr>
        <p:txBody>
          <a:bodyPr/>
          <a:lstStyle/>
          <a:p>
            <a:endParaRPr/>
          </a:p>
        </p:txBody>
      </p:sp>
      <p:sp>
        <p:nvSpPr>
          <p:cNvPr id="74" name="bump"/>
          <p:cNvSpPr txBox="1"/>
          <p:nvPr/>
        </p:nvSpPr>
        <p:spPr>
          <a:xfrm>
            <a:off x="7589520" y="5806440"/>
            <a:ext cx="6035040" cy="713232"/>
          </a:xfrm>
          <a:prstGeom prst="rect">
            <a:avLst/>
          </a:prstGeom>
          <a:noFill/>
          <a:ln>
            <a:noFill/>
          </a:ln>
        </p:spPr>
        <p:txBody>
          <a:bodyPr wrap="none" lIns="0" tIns="0" rIns="0" bIns="0" anchor="ctr"/>
          <a:lstStyle/>
          <a:p>
            <a:pPr marL="0" indent="0" algn="ctr">
              <a:lnSpc>
                <a:spcPts val="3000"/>
              </a:lnSpc>
              <a:buNone/>
            </a:pPr>
            <a:r>
              <a:rPr lang="en-US" sz="2400">
                <a:solidFill>
                  <a:srgbClr val="D64000"/>
                </a:solidFill>
                <a:latin typeface="IBM Plex Mono"/>
                <a:ea typeface="IBM Plex Mono"/>
                <a:cs typeface="IBM Plex Mono"/>
              </a:rPr>
              <a:t>lib-net 4.1.2 → 4.1.7</a:t>
            </a:r>
          </a:p>
        </p:txBody>
      </p:sp>
      <p:sp>
        <p:nvSpPr>
          <p:cNvPr id="75" name="minimal set bump"/>
          <p:cNvSpPr/>
          <p:nvPr/>
        </p:nvSpPr>
        <p:spPr>
          <a:xfrm>
            <a:off x="7589520" y="6665976"/>
            <a:ext cx="6035040" cy="713232"/>
          </a:xfrm>
          <a:prstGeom prst="roundRect">
            <a:avLst>
              <a:gd name="adj" fmla="val 12821"/>
            </a:avLst>
          </a:prstGeom>
          <a:solidFill>
            <a:srgbClr val="FFFFFF"/>
          </a:solidFill>
          <a:ln w="29210">
            <a:solidFill>
              <a:srgbClr val="D64000"/>
            </a:solidFill>
          </a:ln>
        </p:spPr>
        <p:txBody>
          <a:bodyPr/>
          <a:lstStyle/>
          <a:p>
            <a:endParaRPr/>
          </a:p>
        </p:txBody>
      </p:sp>
      <p:sp>
        <p:nvSpPr>
          <p:cNvPr id="76" name="bump"/>
          <p:cNvSpPr txBox="1"/>
          <p:nvPr/>
        </p:nvSpPr>
        <p:spPr>
          <a:xfrm>
            <a:off x="7589520" y="6665976"/>
            <a:ext cx="6035040" cy="713232"/>
          </a:xfrm>
          <a:prstGeom prst="rect">
            <a:avLst/>
          </a:prstGeom>
          <a:noFill/>
          <a:ln>
            <a:noFill/>
          </a:ln>
        </p:spPr>
        <p:txBody>
          <a:bodyPr wrap="none" lIns="0" tIns="0" rIns="0" bIns="0" anchor="ctr"/>
          <a:lstStyle/>
          <a:p>
            <a:pPr marL="0" indent="0" algn="ctr">
              <a:lnSpc>
                <a:spcPts val="3000"/>
              </a:lnSpc>
              <a:buNone/>
            </a:pPr>
            <a:r>
              <a:rPr lang="en-US" sz="2400">
                <a:solidFill>
                  <a:srgbClr val="D64000"/>
                </a:solidFill>
                <a:latin typeface="IBM Plex Mono"/>
                <a:ea typeface="IBM Plex Mono"/>
                <a:cs typeface="IBM Plex Mono"/>
              </a:rPr>
              <a:t>lib-core 2.8.0 → 2.9.1</a:t>
            </a:r>
          </a:p>
        </p:txBody>
      </p:sp>
      <p:sp>
        <p:nvSpPr>
          <p:cNvPr id="77" name="minimal set bump"/>
          <p:cNvSpPr/>
          <p:nvPr/>
        </p:nvSpPr>
        <p:spPr>
          <a:xfrm>
            <a:off x="7589520" y="7525512"/>
            <a:ext cx="6035040" cy="713232"/>
          </a:xfrm>
          <a:prstGeom prst="roundRect">
            <a:avLst>
              <a:gd name="adj" fmla="val 12821"/>
            </a:avLst>
          </a:prstGeom>
          <a:solidFill>
            <a:srgbClr val="FFFFFF"/>
          </a:solidFill>
          <a:ln w="29210">
            <a:solidFill>
              <a:srgbClr val="D64000"/>
            </a:solidFill>
          </a:ln>
        </p:spPr>
        <p:txBody>
          <a:bodyPr/>
          <a:lstStyle/>
          <a:p>
            <a:endParaRPr/>
          </a:p>
        </p:txBody>
      </p:sp>
      <p:sp>
        <p:nvSpPr>
          <p:cNvPr id="78" name="bump"/>
          <p:cNvSpPr txBox="1"/>
          <p:nvPr/>
        </p:nvSpPr>
        <p:spPr>
          <a:xfrm>
            <a:off x="7589520" y="7525512"/>
            <a:ext cx="6035040" cy="713232"/>
          </a:xfrm>
          <a:prstGeom prst="rect">
            <a:avLst/>
          </a:prstGeom>
          <a:noFill/>
          <a:ln>
            <a:noFill/>
          </a:ln>
        </p:spPr>
        <p:txBody>
          <a:bodyPr wrap="none" lIns="0" tIns="0" rIns="0" bIns="0" anchor="ctr"/>
          <a:lstStyle/>
          <a:p>
            <a:pPr marL="0" indent="0" algn="ctr">
              <a:lnSpc>
                <a:spcPts val="3000"/>
              </a:lnSpc>
              <a:buNone/>
            </a:pPr>
            <a:r>
              <a:rPr lang="en-US" sz="2400">
                <a:solidFill>
                  <a:srgbClr val="D64000"/>
                </a:solidFill>
                <a:latin typeface="IBM Plex Mono"/>
                <a:ea typeface="IBM Plex Mono"/>
                <a:cs typeface="IBM Plex Mono"/>
              </a:rPr>
              <a:t>lib-io 1.3.9 → 1.4.0</a:t>
            </a:r>
          </a:p>
        </p:txBody>
      </p:sp>
      <p:sp>
        <p:nvSpPr>
          <p:cNvPr id="79" name="takeaway 2"/>
          <p:cNvSpPr txBox="1"/>
          <p:nvPr/>
        </p:nvSpPr>
        <p:spPr>
          <a:xfrm>
            <a:off x="1069848" y="9171432"/>
            <a:ext cx="10315536" cy="333375"/>
          </a:xfrm>
          <a:prstGeom prst="rect">
            <a:avLst/>
          </a:prstGeom>
          <a:noFill/>
          <a:ln>
            <a:noFill/>
          </a:ln>
        </p:spPr>
        <p:txBody>
          <a:bodyPr wrap="none" lIns="0" tIns="0" rIns="0" bIns="0" anchor="t"/>
          <a:lstStyle/>
          <a:p>
            <a:pPr marL="0" indent="0" algn="l">
              <a:lnSpc>
                <a:spcPts val="2625"/>
              </a:lnSpc>
              <a:buNone/>
            </a:pPr>
            <a:r>
              <a:rPr lang="en-US" sz="2100">
                <a:solidFill>
                  <a:srgbClr val="212322"/>
                </a:solidFill>
                <a:latin typeface="Hanken Grotesk"/>
                <a:ea typeface="Hanken Grotesk"/>
                <a:cs typeface="Hanken Grotesk"/>
              </a:rPr>
              <a:t>One bump can retire several CVEs; our MCP finds the smallest set that clears them all.</a:t>
            </a:r>
          </a:p>
        </p:txBody>
      </p:sp>
      <p:sp>
        <p:nvSpPr>
          <p:cNvPr id="80" name="phase 3 kicker"/>
          <p:cNvSpPr txBox="1"/>
          <p:nvPr/>
        </p:nvSpPr>
        <p:spPr>
          <a:xfrm>
            <a:off x="1069848" y="3520440"/>
            <a:ext cx="4265537" cy="285750"/>
          </a:xfrm>
          <a:prstGeom prst="rect">
            <a:avLst/>
          </a:prstGeom>
          <a:noFill/>
          <a:ln>
            <a:noFill/>
          </a:ln>
        </p:spPr>
        <p:txBody>
          <a:bodyPr wrap="none" lIns="0" tIns="0" rIns="0" bIns="0" anchor="t"/>
          <a:lstStyle/>
          <a:p>
            <a:pPr marL="0" indent="0" algn="l">
              <a:lnSpc>
                <a:spcPts val="2250"/>
              </a:lnSpc>
              <a:buNone/>
            </a:pPr>
            <a:r>
              <a:rPr lang="en-US" sz="1800" b="1">
                <a:solidFill>
                  <a:srgbClr val="D64000"/>
                </a:solidFill>
                <a:latin typeface="Hanken Grotesk"/>
                <a:ea typeface="Hanken Grotesk"/>
                <a:cs typeface="Hanken Grotesk"/>
              </a:rPr>
              <a:t>THE CHANGE · WHO DOES WHICH PART</a:t>
            </a:r>
          </a:p>
        </p:txBody>
      </p:sp>
      <p:sp>
        <p:nvSpPr>
          <p:cNvPr id="81" name="edits count"/>
          <p:cNvSpPr txBox="1"/>
          <p:nvPr/>
        </p:nvSpPr>
        <p:spPr>
          <a:xfrm>
            <a:off x="1069848" y="3977640"/>
            <a:ext cx="1453896" cy="922020"/>
          </a:xfrm>
          <a:prstGeom prst="rect">
            <a:avLst/>
          </a:prstGeom>
          <a:noFill/>
          <a:ln>
            <a:noFill/>
          </a:ln>
        </p:spPr>
        <p:txBody>
          <a:bodyPr wrap="none" lIns="0" tIns="0" rIns="0" bIns="0" anchor="t"/>
          <a:lstStyle/>
          <a:p>
            <a:pPr marL="0" indent="0" algn="l">
              <a:lnSpc>
                <a:spcPts val="7260"/>
              </a:lnSpc>
              <a:buNone/>
            </a:pPr>
            <a:r>
              <a:rPr lang="en-US" sz="6600" b="1">
                <a:solidFill>
                  <a:srgbClr val="D64000"/>
                </a:solidFill>
                <a:latin typeface="Hanken Grotesk"/>
                <a:ea typeface="Hanken Grotesk"/>
                <a:cs typeface="Hanken Grotesk"/>
              </a:rPr>
              <a:t>412</a:t>
            </a:r>
          </a:p>
        </p:txBody>
      </p:sp>
      <p:sp>
        <p:nvSpPr>
          <p:cNvPr id="82" name="edits label"/>
          <p:cNvSpPr txBox="1"/>
          <p:nvPr/>
        </p:nvSpPr>
        <p:spPr>
          <a:xfrm>
            <a:off x="1069848" y="4983480"/>
            <a:ext cx="4758575" cy="333375"/>
          </a:xfrm>
          <a:prstGeom prst="rect">
            <a:avLst/>
          </a:prstGeom>
          <a:noFill/>
          <a:ln>
            <a:noFill/>
          </a:ln>
        </p:spPr>
        <p:txBody>
          <a:bodyPr wrap="none" lIns="0" tIns="0" rIns="0" bIns="0" anchor="t"/>
          <a:lstStyle/>
          <a:p>
            <a:pPr marL="0" indent="0" algn="l">
              <a:lnSpc>
                <a:spcPts val="2625"/>
              </a:lnSpc>
              <a:buNone/>
            </a:pPr>
            <a:r>
              <a:rPr lang="en-US" sz="2100">
                <a:solidFill>
                  <a:srgbClr val="3D3937"/>
                </a:solidFill>
                <a:latin typeface="Hanken Grotesk"/>
                <a:ea typeface="Hanken Grotesk"/>
                <a:cs typeface="Hanken Grotesk"/>
              </a:rPr>
              <a:t>edits settled by the OpenRewrite recipe</a:t>
            </a:r>
          </a:p>
        </p:txBody>
      </p:sp>
      <p:sp>
        <p:nvSpPr>
          <p:cNvPr id="83" name="recipe panel"/>
          <p:cNvSpPr/>
          <p:nvPr/>
        </p:nvSpPr>
        <p:spPr>
          <a:xfrm>
            <a:off x="1069848" y="5577840"/>
            <a:ext cx="8412480" cy="2743200"/>
          </a:xfrm>
          <a:prstGeom prst="rect">
            <a:avLst/>
          </a:prstGeom>
          <a:solidFill>
            <a:srgbClr val="FAF8F6"/>
          </a:solidFill>
          <a:ln>
            <a:noFill/>
          </a:ln>
        </p:spPr>
        <p:txBody>
          <a:bodyPr/>
          <a:lstStyle/>
          <a:p>
            <a:endParaRPr/>
          </a:p>
        </p:txBody>
      </p:sp>
      <p:sp>
        <p:nvSpPr>
          <p:cNvPr id="84" name="recipe label"/>
          <p:cNvSpPr txBox="1"/>
          <p:nvPr/>
        </p:nvSpPr>
        <p:spPr>
          <a:xfrm>
            <a:off x="1325880" y="5760720"/>
            <a:ext cx="5595063" cy="226219"/>
          </a:xfrm>
          <a:prstGeom prst="rect">
            <a:avLst/>
          </a:prstGeom>
          <a:noFill/>
          <a:ln>
            <a:noFill/>
          </a:ln>
        </p:spPr>
        <p:txBody>
          <a:bodyPr wrap="none" lIns="0" tIns="0" rIns="0" bIns="0" anchor="t"/>
          <a:lstStyle/>
          <a:p>
            <a:pPr marL="0" indent="0" algn="l">
              <a:lnSpc>
                <a:spcPts val="1781"/>
              </a:lnSpc>
              <a:buNone/>
            </a:pPr>
            <a:r>
              <a:rPr lang="en-US" sz="1425" b="1">
                <a:solidFill>
                  <a:srgbClr val="5F5A59"/>
                </a:solidFill>
                <a:latin typeface="Hanken Grotesk"/>
                <a:ea typeface="Hanken Grotesk"/>
                <a:cs typeface="Hanken Grotesk"/>
              </a:rPr>
              <a:t>OPENREWRITE RECIPE · DECLARATIVE, RUNS OUTSIDE THE MODEL</a:t>
            </a:r>
          </a:p>
        </p:txBody>
      </p:sp>
      <p:sp>
        <p:nvSpPr>
          <p:cNvPr id="85" name="recipe line 1"/>
          <p:cNvSpPr txBox="1"/>
          <p:nvPr/>
        </p:nvSpPr>
        <p:spPr>
          <a:xfrm>
            <a:off x="1325880" y="6172200"/>
            <a:ext cx="1554480"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IBM Plex Mono"/>
                <a:ea typeface="IBM Plex Mono"/>
                <a:cs typeface="IBM Plex Mono"/>
              </a:rPr>
              <a:t>recipeList:</a:t>
            </a:r>
          </a:p>
        </p:txBody>
      </p:sp>
      <p:sp>
        <p:nvSpPr>
          <p:cNvPr id="86" name="recipe line 2"/>
          <p:cNvSpPr txBox="1"/>
          <p:nvPr/>
        </p:nvSpPr>
        <p:spPr>
          <a:xfrm>
            <a:off x="1325880" y="6537960"/>
            <a:ext cx="6767029"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IBM Plex Mono"/>
                <a:ea typeface="IBM Plex Mono"/>
                <a:cs typeface="IBM Plex Mono"/>
              </a:rPr>
              <a:t>  - </a:t>
            </a:r>
            <a:r>
              <a:rPr lang="en-US" sz="1800">
                <a:solidFill>
                  <a:srgbClr val="0F7B4F"/>
                </a:solidFill>
                <a:latin typeface="IBM Plex Mono"/>
                <a:ea typeface="IBM Plex Mono"/>
                <a:cs typeface="IBM Plex Mono"/>
              </a:rPr>
              <a:t>UpgradeDependencyVersion</a:t>
            </a:r>
            <a:r>
              <a:rPr lang="en-US" sz="1800">
                <a:solidFill>
                  <a:srgbClr val="3D3937"/>
                </a:solidFill>
                <a:latin typeface="IBM Plex Mono"/>
                <a:ea typeface="IBM Plex Mono"/>
                <a:cs typeface="IBM Plex Mono"/>
              </a:rPr>
              <a:t>: spring-boot → 3.0.0</a:t>
            </a:r>
          </a:p>
        </p:txBody>
      </p:sp>
      <p:sp>
        <p:nvSpPr>
          <p:cNvPr id="87" name="recipe line 3"/>
          <p:cNvSpPr txBox="1"/>
          <p:nvPr/>
        </p:nvSpPr>
        <p:spPr>
          <a:xfrm>
            <a:off x="1325880" y="6903720"/>
            <a:ext cx="4846789"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IBM Plex Mono"/>
                <a:ea typeface="IBM Plex Mono"/>
                <a:cs typeface="IBM Plex Mono"/>
              </a:rPr>
              <a:t>  - </a:t>
            </a:r>
            <a:r>
              <a:rPr lang="en-US" sz="1800">
                <a:solidFill>
                  <a:srgbClr val="0F7B4F"/>
                </a:solidFill>
                <a:latin typeface="IBM Plex Mono"/>
                <a:ea typeface="IBM Plex Mono"/>
                <a:cs typeface="IBM Plex Mono"/>
              </a:rPr>
              <a:t>ChangeType</a:t>
            </a:r>
            <a:r>
              <a:rPr lang="en-US" sz="1800">
                <a:solidFill>
                  <a:srgbClr val="3D3937"/>
                </a:solidFill>
                <a:latin typeface="IBM Plex Mono"/>
                <a:ea typeface="IBM Plex Mono"/>
                <a:cs typeface="IBM Plex Mono"/>
              </a:rPr>
              <a:t>: javax.* → jakarta.*</a:t>
            </a:r>
          </a:p>
        </p:txBody>
      </p:sp>
      <p:sp>
        <p:nvSpPr>
          <p:cNvPr id="88" name="recipe line 4"/>
          <p:cNvSpPr txBox="1"/>
          <p:nvPr/>
        </p:nvSpPr>
        <p:spPr>
          <a:xfrm>
            <a:off x="1325880" y="7269480"/>
            <a:ext cx="6904189" cy="2857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IBM Plex Mono"/>
                <a:ea typeface="IBM Plex Mono"/>
                <a:cs typeface="IBM Plex Mono"/>
              </a:rPr>
              <a:t>  - </a:t>
            </a:r>
            <a:r>
              <a:rPr lang="en-US" sz="1800">
                <a:solidFill>
                  <a:srgbClr val="0F7B4F"/>
                </a:solidFill>
                <a:latin typeface="IBM Plex Mono"/>
                <a:ea typeface="IBM Plex Mono"/>
                <a:cs typeface="IBM Plex Mono"/>
              </a:rPr>
              <a:t>ChangeMethodName</a:t>
            </a:r>
            <a:r>
              <a:rPr lang="en-US" sz="1800">
                <a:solidFill>
                  <a:srgbClr val="3D3937"/>
                </a:solidFill>
                <a:latin typeface="IBM Plex Mono"/>
                <a:ea typeface="IBM Plex Mono"/>
                <a:cs typeface="IBM Plex Mono"/>
              </a:rPr>
              <a:t>: Client.exec → Client.execute</a:t>
            </a:r>
          </a:p>
        </p:txBody>
      </p:sp>
      <p:sp>
        <p:nvSpPr>
          <p:cNvPr id="89" name="deterministic"/>
          <p:cNvSpPr txBox="1"/>
          <p:nvPr/>
        </p:nvSpPr>
        <p:spPr>
          <a:xfrm>
            <a:off x="1325880" y="7772400"/>
            <a:ext cx="3925405" cy="309563"/>
          </a:xfrm>
          <a:prstGeom prst="rect">
            <a:avLst/>
          </a:prstGeom>
          <a:noFill/>
          <a:ln>
            <a:noFill/>
          </a:ln>
        </p:spPr>
        <p:txBody>
          <a:bodyPr wrap="none" lIns="0" tIns="0" rIns="0" bIns="0" anchor="t"/>
          <a:lstStyle/>
          <a:p>
            <a:pPr marL="0" indent="0" algn="l">
              <a:lnSpc>
                <a:spcPts val="2438"/>
              </a:lnSpc>
              <a:buNone/>
            </a:pPr>
            <a:r>
              <a:rPr lang="en-US" sz="1950">
                <a:solidFill>
                  <a:srgbClr val="6B6461"/>
                </a:solidFill>
                <a:latin typeface="Hanken Grotesk"/>
                <a:ea typeface="Hanken Grotesk"/>
                <a:cs typeface="Hanken Grotesk"/>
              </a:rPr>
              <a:t>Same input, same result, every run.</a:t>
            </a:r>
          </a:p>
        </p:txBody>
      </p:sp>
      <p:sp>
        <p:nvSpPr>
          <p:cNvPr id="90" name="column divider"/>
          <p:cNvSpPr/>
          <p:nvPr/>
        </p:nvSpPr>
        <p:spPr>
          <a:xfrm>
            <a:off x="9875520" y="4069080"/>
            <a:ext cx="18288" cy="4251960"/>
          </a:xfrm>
          <a:prstGeom prst="rect">
            <a:avLst/>
          </a:prstGeom>
          <a:solidFill>
            <a:srgbClr val="E7E2DD"/>
          </a:solidFill>
          <a:ln>
            <a:noFill/>
          </a:ln>
        </p:spPr>
        <p:txBody>
          <a:bodyPr/>
          <a:lstStyle/>
          <a:p>
            <a:endParaRPr/>
          </a:p>
        </p:txBody>
      </p:sp>
      <p:sp>
        <p:nvSpPr>
          <p:cNvPr id="91" name="problems count"/>
          <p:cNvSpPr txBox="1"/>
          <p:nvPr/>
        </p:nvSpPr>
        <p:spPr>
          <a:xfrm>
            <a:off x="10424160" y="3977640"/>
            <a:ext cx="515112" cy="922020"/>
          </a:xfrm>
          <a:prstGeom prst="rect">
            <a:avLst/>
          </a:prstGeom>
          <a:noFill/>
          <a:ln>
            <a:noFill/>
          </a:ln>
        </p:spPr>
        <p:txBody>
          <a:bodyPr wrap="none" lIns="0" tIns="0" rIns="0" bIns="0" anchor="t"/>
          <a:lstStyle/>
          <a:p>
            <a:pPr marL="0" indent="0" algn="l">
              <a:lnSpc>
                <a:spcPts val="7260"/>
              </a:lnSpc>
              <a:buNone/>
            </a:pPr>
            <a:r>
              <a:rPr lang="en-US" sz="6600" b="1">
                <a:solidFill>
                  <a:srgbClr val="212322"/>
                </a:solidFill>
                <a:latin typeface="Hanken Grotesk"/>
                <a:ea typeface="Hanken Grotesk"/>
                <a:cs typeface="Hanken Grotesk"/>
              </a:rPr>
              <a:t>3</a:t>
            </a:r>
          </a:p>
        </p:txBody>
      </p:sp>
      <p:sp>
        <p:nvSpPr>
          <p:cNvPr id="92" name="problems label"/>
          <p:cNvSpPr txBox="1"/>
          <p:nvPr/>
        </p:nvSpPr>
        <p:spPr>
          <a:xfrm>
            <a:off x="10424160" y="4983480"/>
            <a:ext cx="3233852" cy="333375"/>
          </a:xfrm>
          <a:prstGeom prst="rect">
            <a:avLst/>
          </a:prstGeom>
          <a:noFill/>
          <a:ln>
            <a:noFill/>
          </a:ln>
        </p:spPr>
        <p:txBody>
          <a:bodyPr wrap="none" lIns="0" tIns="0" rIns="0" bIns="0" anchor="t"/>
          <a:lstStyle/>
          <a:p>
            <a:pPr marL="0" indent="0" algn="l">
              <a:lnSpc>
                <a:spcPts val="2625"/>
              </a:lnSpc>
              <a:buNone/>
            </a:pPr>
            <a:r>
              <a:rPr lang="en-US" sz="2100">
                <a:solidFill>
                  <a:srgbClr val="3D3937"/>
                </a:solidFill>
                <a:latin typeface="Hanken Grotesk"/>
                <a:ea typeface="Hanken Grotesk"/>
                <a:cs typeface="Hanken Grotesk"/>
              </a:rPr>
              <a:t>problems left for the agent</a:t>
            </a:r>
          </a:p>
        </p:txBody>
      </p:sp>
      <p:sp>
        <p:nvSpPr>
          <p:cNvPr id="93" name="example box"/>
          <p:cNvSpPr/>
          <p:nvPr/>
        </p:nvSpPr>
        <p:spPr>
          <a:xfrm>
            <a:off x="10424160" y="5577840"/>
            <a:ext cx="6803136" cy="1280160"/>
          </a:xfrm>
          <a:prstGeom prst="rect">
            <a:avLst/>
          </a:prstGeom>
          <a:solidFill>
            <a:srgbClr val="FFFFFF"/>
          </a:solidFill>
          <a:ln w="19050">
            <a:solidFill>
              <a:srgbClr val="D64000"/>
            </a:solidFill>
          </a:ln>
        </p:spPr>
        <p:txBody>
          <a:bodyPr/>
          <a:lstStyle/>
          <a:p>
            <a:endParaRPr/>
          </a:p>
        </p:txBody>
      </p:sp>
      <p:sp>
        <p:nvSpPr>
          <p:cNvPr id="94" name="example label"/>
          <p:cNvSpPr txBox="1"/>
          <p:nvPr/>
        </p:nvSpPr>
        <p:spPr>
          <a:xfrm>
            <a:off x="10698480" y="5760720"/>
            <a:ext cx="1673843" cy="226219"/>
          </a:xfrm>
          <a:prstGeom prst="rect">
            <a:avLst/>
          </a:prstGeom>
          <a:noFill/>
          <a:ln>
            <a:noFill/>
          </a:ln>
        </p:spPr>
        <p:txBody>
          <a:bodyPr wrap="none" lIns="0" tIns="0" rIns="0" bIns="0" anchor="t"/>
          <a:lstStyle/>
          <a:p>
            <a:pPr marL="0" indent="0" algn="l">
              <a:lnSpc>
                <a:spcPts val="1781"/>
              </a:lnSpc>
              <a:buNone/>
            </a:pPr>
            <a:r>
              <a:rPr lang="en-US" sz="1425" b="1">
                <a:solidFill>
                  <a:srgbClr val="D64000"/>
                </a:solidFill>
                <a:latin typeface="Hanken Grotesk"/>
                <a:ea typeface="Hanken Grotesk"/>
                <a:cs typeface="Hanken Grotesk"/>
              </a:rPr>
              <a:t>ONE OF THE THREE</a:t>
            </a:r>
          </a:p>
        </p:txBody>
      </p:sp>
      <p:sp>
        <p:nvSpPr>
          <p:cNvPr id="95" name="example"/>
          <p:cNvSpPr txBox="1"/>
          <p:nvPr/>
        </p:nvSpPr>
        <p:spPr>
          <a:xfrm>
            <a:off x="10698480" y="6144768"/>
            <a:ext cx="5231892" cy="381000"/>
          </a:xfrm>
          <a:prstGeom prst="rect">
            <a:avLst/>
          </a:prstGeom>
          <a:noFill/>
          <a:ln>
            <a:noFill/>
          </a:ln>
        </p:spPr>
        <p:txBody>
          <a:bodyPr wrap="none" lIns="0" tIns="0" rIns="0" bIns="0" anchor="t"/>
          <a:lstStyle/>
          <a:p>
            <a:pPr marL="0" indent="0" algn="l">
              <a:lnSpc>
                <a:spcPts val="3000"/>
              </a:lnSpc>
              <a:buNone/>
            </a:pPr>
            <a:r>
              <a:rPr lang="en-US" sz="2400">
                <a:solidFill>
                  <a:srgbClr val="212322"/>
                </a:solidFill>
                <a:latin typeface="Hanken Grotesk"/>
                <a:ea typeface="Hanken Grotesk"/>
                <a:cs typeface="Hanken Grotesk"/>
              </a:rPr>
              <a:t>a stale import left behind by a rename</a:t>
            </a:r>
          </a:p>
        </p:txBody>
      </p:sp>
      <p:sp>
        <p:nvSpPr>
          <p:cNvPr id="96" name="takeaway 3"/>
          <p:cNvSpPr txBox="1"/>
          <p:nvPr/>
        </p:nvSpPr>
        <p:spPr>
          <a:xfrm>
            <a:off x="1069848" y="9171432"/>
            <a:ext cx="11856528" cy="333375"/>
          </a:xfrm>
          <a:prstGeom prst="rect">
            <a:avLst/>
          </a:prstGeom>
          <a:noFill/>
          <a:ln>
            <a:noFill/>
          </a:ln>
        </p:spPr>
        <p:txBody>
          <a:bodyPr wrap="none" lIns="0" tIns="0" rIns="0" bIns="0" anchor="t"/>
          <a:lstStyle/>
          <a:p>
            <a:pPr marL="0" indent="0" algn="l">
              <a:lnSpc>
                <a:spcPts val="2625"/>
              </a:lnSpc>
              <a:buNone/>
            </a:pPr>
            <a:r>
              <a:rPr lang="en-US" sz="2100">
                <a:solidFill>
                  <a:srgbClr val="212322"/>
                </a:solidFill>
                <a:latin typeface="Hanken Grotesk"/>
                <a:ea typeface="Hanken Grotesk"/>
                <a:cs typeface="Hanken Grotesk"/>
              </a:rPr>
              <a:t>Deterministic operations carry the bulk of the change, so the model only reasons about what is left.</a:t>
            </a:r>
          </a:p>
        </p:txBody>
      </p:sp>
      <p:sp>
        <p:nvSpPr>
          <p:cNvPr id="97" name="cost panel"/>
          <p:cNvSpPr/>
          <p:nvPr/>
        </p:nvSpPr>
        <p:spPr>
          <a:xfrm>
            <a:off x="1810512" y="3703320"/>
            <a:ext cx="14666976" cy="4617720"/>
          </a:xfrm>
          <a:prstGeom prst="rect">
            <a:avLst/>
          </a:prstGeom>
          <a:solidFill>
            <a:srgbClr val="F8EADD"/>
          </a:solidFill>
          <a:ln>
            <a:noFill/>
          </a:ln>
        </p:spPr>
        <p:txBody>
          <a:bodyPr/>
          <a:lstStyle/>
          <a:p>
            <a:endParaRPr/>
          </a:p>
        </p:txBody>
      </p:sp>
      <p:sp>
        <p:nvSpPr>
          <p:cNvPr id="98" name="cost kicker"/>
          <p:cNvSpPr txBox="1"/>
          <p:nvPr/>
        </p:nvSpPr>
        <p:spPr>
          <a:xfrm>
            <a:off x="1810512" y="4279392"/>
            <a:ext cx="14666976" cy="297656"/>
          </a:xfrm>
          <a:prstGeom prst="rect">
            <a:avLst/>
          </a:prstGeom>
          <a:noFill/>
          <a:ln>
            <a:noFill/>
          </a:ln>
        </p:spPr>
        <p:txBody>
          <a:bodyPr wrap="none" lIns="0" tIns="0" rIns="0" bIns="0" anchor="t"/>
          <a:lstStyle/>
          <a:p>
            <a:pPr marL="0" indent="0" algn="ctr">
              <a:lnSpc>
                <a:spcPts val="2344"/>
              </a:lnSpc>
              <a:buNone/>
            </a:pPr>
            <a:r>
              <a:rPr lang="en-US" sz="1875" b="1">
                <a:solidFill>
                  <a:srgbClr val="D64000"/>
                </a:solidFill>
                <a:latin typeface="Hanken Grotesk"/>
                <a:ea typeface="Hanken Grotesk"/>
                <a:cs typeface="Hanken Grotesk"/>
              </a:rPr>
              <a:t>AVERAGE INPUT PER FIX · SPRING BOOT 2.6.7 → 3.0.0, SEVERAL REPOSITORIES</a:t>
            </a:r>
          </a:p>
        </p:txBody>
      </p:sp>
      <p:sp>
        <p:nvSpPr>
          <p:cNvPr id="99" name="cost sentence"/>
          <p:cNvSpPr txBox="1"/>
          <p:nvPr/>
        </p:nvSpPr>
        <p:spPr>
          <a:xfrm>
            <a:off x="1810512" y="4690872"/>
            <a:ext cx="14666976" cy="792480"/>
          </a:xfrm>
          <a:prstGeom prst="rect">
            <a:avLst/>
          </a:prstGeom>
          <a:noFill/>
          <a:ln>
            <a:noFill/>
          </a:ln>
        </p:spPr>
        <p:txBody>
          <a:bodyPr wrap="none" lIns="0" tIns="0" rIns="0" bIns="0" anchor="t"/>
          <a:lstStyle/>
          <a:p>
            <a:pPr marL="0" indent="0" algn="ctr">
              <a:lnSpc>
                <a:spcPts val="3120"/>
              </a:lnSpc>
              <a:buNone/>
            </a:pPr>
            <a:r>
              <a:rPr lang="en-US" sz="2400">
                <a:solidFill>
                  <a:srgbClr val="3D3937"/>
                </a:solidFill>
                <a:latin typeface="Hanken Grotesk"/>
                <a:ea typeface="Hanken Grotesk"/>
                <a:cs typeface="Hanken Grotesk"/>
              </a:rPr>
              <a:t>Reading dependency files into context and reasoning through each upgrade is the</a:t>
            </a:r>
          </a:p>
          <a:p>
            <a:pPr marL="0" indent="0" algn="ctr">
              <a:lnSpc>
                <a:spcPts val="3120"/>
              </a:lnSpc>
              <a:buNone/>
            </a:pPr>
            <a:r>
              <a:rPr lang="en-US" sz="2400">
                <a:solidFill>
                  <a:srgbClr val="3D3937"/>
                </a:solidFill>
                <a:latin typeface="Hanken Grotesk"/>
                <a:ea typeface="Hanken Grotesk"/>
                <a:cs typeface="Hanken Grotesk"/>
              </a:rPr>
              <a:t>expensive part.</a:t>
            </a:r>
          </a:p>
        </p:txBody>
      </p:sp>
      <p:sp>
        <p:nvSpPr>
          <p:cNvPr id="100" name="tokens before"/>
          <p:cNvSpPr txBox="1"/>
          <p:nvPr/>
        </p:nvSpPr>
        <p:spPr>
          <a:xfrm>
            <a:off x="5623560" y="5687568"/>
            <a:ext cx="2834640" cy="922020"/>
          </a:xfrm>
          <a:prstGeom prst="rect">
            <a:avLst/>
          </a:prstGeom>
          <a:noFill/>
          <a:ln>
            <a:noFill/>
          </a:ln>
        </p:spPr>
        <p:txBody>
          <a:bodyPr wrap="none" lIns="0" tIns="0" rIns="0" bIns="0" anchor="t"/>
          <a:lstStyle/>
          <a:p>
            <a:pPr marL="0" indent="0" algn="ctr">
              <a:lnSpc>
                <a:spcPts val="7260"/>
              </a:lnSpc>
              <a:buNone/>
            </a:pPr>
            <a:r>
              <a:rPr lang="en-US" sz="6600" b="1">
                <a:solidFill>
                  <a:srgbClr val="5F5A59"/>
                </a:solidFill>
                <a:latin typeface="Hanken Grotesk"/>
                <a:ea typeface="Hanken Grotesk"/>
                <a:cs typeface="Hanken Grotesk"/>
              </a:rPr>
              <a:t>40k</a:t>
            </a:r>
          </a:p>
        </p:txBody>
      </p:sp>
      <p:sp>
        <p:nvSpPr>
          <p:cNvPr id="101" name="text101"/>
          <p:cNvSpPr txBox="1"/>
          <p:nvPr/>
        </p:nvSpPr>
        <p:spPr>
          <a:xfrm>
            <a:off x="5623560" y="6748272"/>
            <a:ext cx="2834640" cy="333375"/>
          </a:xfrm>
          <a:prstGeom prst="rect">
            <a:avLst/>
          </a:prstGeom>
          <a:noFill/>
          <a:ln>
            <a:noFill/>
          </a:ln>
        </p:spPr>
        <p:txBody>
          <a:bodyPr wrap="none" lIns="0" tIns="0" rIns="0" bIns="0" anchor="t"/>
          <a:lstStyle/>
          <a:p>
            <a:pPr marL="0" indent="0" algn="ctr">
              <a:lnSpc>
                <a:spcPts val="2625"/>
              </a:lnSpc>
              <a:buNone/>
            </a:pPr>
            <a:r>
              <a:rPr lang="en-US" sz="2100">
                <a:solidFill>
                  <a:srgbClr val="5F5A59"/>
                </a:solidFill>
                <a:latin typeface="Hanken Grotesk"/>
                <a:ea typeface="Hanken Grotesk"/>
                <a:cs typeface="Hanken Grotesk"/>
              </a:rPr>
              <a:t>tokens without</a:t>
            </a:r>
          </a:p>
        </p:txBody>
      </p:sp>
      <p:sp>
        <p:nvSpPr>
          <p:cNvPr id="102" name="text102"/>
          <p:cNvSpPr txBox="1"/>
          <p:nvPr/>
        </p:nvSpPr>
        <p:spPr>
          <a:xfrm>
            <a:off x="8275320" y="6117336"/>
            <a:ext cx="464820" cy="523875"/>
          </a:xfrm>
          <a:prstGeom prst="rect">
            <a:avLst/>
          </a:prstGeom>
          <a:noFill/>
          <a:ln>
            <a:noFill/>
          </a:ln>
        </p:spPr>
        <p:txBody>
          <a:bodyPr wrap="none" lIns="0" tIns="0" rIns="0" bIns="0" anchor="t"/>
          <a:lstStyle/>
          <a:p>
            <a:pPr marL="0" indent="0" algn="l">
              <a:lnSpc>
                <a:spcPts val="4125"/>
              </a:lnSpc>
              <a:buNone/>
            </a:pPr>
            <a:r>
              <a:rPr lang="en-US" sz="3300">
                <a:solidFill>
                  <a:srgbClr val="5F5A59"/>
                </a:solidFill>
                <a:latin typeface="Hanken Grotesk"/>
                <a:ea typeface="Hanken Grotesk"/>
                <a:cs typeface="Hanken Grotesk"/>
              </a:rPr>
              <a:t>→</a:t>
            </a:r>
          </a:p>
        </p:txBody>
      </p:sp>
      <p:sp>
        <p:nvSpPr>
          <p:cNvPr id="103" name="tokens after"/>
          <p:cNvSpPr txBox="1"/>
          <p:nvPr/>
        </p:nvSpPr>
        <p:spPr>
          <a:xfrm>
            <a:off x="9464040" y="5687568"/>
            <a:ext cx="2834640" cy="922020"/>
          </a:xfrm>
          <a:prstGeom prst="rect">
            <a:avLst/>
          </a:prstGeom>
          <a:noFill/>
          <a:ln>
            <a:noFill/>
          </a:ln>
        </p:spPr>
        <p:txBody>
          <a:bodyPr wrap="none" lIns="0" tIns="0" rIns="0" bIns="0" anchor="t"/>
          <a:lstStyle/>
          <a:p>
            <a:pPr marL="0" indent="0" algn="ctr">
              <a:lnSpc>
                <a:spcPts val="7260"/>
              </a:lnSpc>
              <a:buNone/>
            </a:pPr>
            <a:r>
              <a:rPr lang="en-US" sz="6600" b="1">
                <a:solidFill>
                  <a:srgbClr val="D64000"/>
                </a:solidFill>
                <a:latin typeface="Hanken Grotesk"/>
                <a:ea typeface="Hanken Grotesk"/>
                <a:cs typeface="Hanken Grotesk"/>
              </a:rPr>
              <a:t>560</a:t>
            </a:r>
          </a:p>
        </p:txBody>
      </p:sp>
      <p:sp>
        <p:nvSpPr>
          <p:cNvPr id="104" name="text104"/>
          <p:cNvSpPr txBox="1"/>
          <p:nvPr/>
        </p:nvSpPr>
        <p:spPr>
          <a:xfrm>
            <a:off x="8778240" y="6748272"/>
            <a:ext cx="4206240" cy="333375"/>
          </a:xfrm>
          <a:prstGeom prst="rect">
            <a:avLst/>
          </a:prstGeom>
          <a:noFill/>
          <a:ln>
            <a:noFill/>
          </a:ln>
        </p:spPr>
        <p:txBody>
          <a:bodyPr wrap="none" lIns="0" tIns="0" rIns="0" bIns="0" anchor="t"/>
          <a:lstStyle/>
          <a:p>
            <a:pPr marL="0" indent="0" algn="ctr">
              <a:lnSpc>
                <a:spcPts val="2625"/>
              </a:lnSpc>
              <a:buNone/>
            </a:pPr>
            <a:r>
              <a:rPr lang="en-US" sz="2100">
                <a:solidFill>
                  <a:srgbClr val="D64000"/>
                </a:solidFill>
                <a:latin typeface="Hanken Grotesk"/>
                <a:ea typeface="Hanken Grotesk"/>
                <a:cs typeface="Hanken Grotesk"/>
              </a:rPr>
              <a:t>tokens with OpenRewrite</a:t>
            </a:r>
          </a:p>
        </p:txBody>
      </p:sp>
      <p:sp>
        <p:nvSpPr>
          <p:cNvPr id="105" name="text105"/>
          <p:cNvSpPr txBox="1"/>
          <p:nvPr/>
        </p:nvSpPr>
        <p:spPr>
          <a:xfrm>
            <a:off x="1810512" y="7351776"/>
            <a:ext cx="14666976" cy="309563"/>
          </a:xfrm>
          <a:prstGeom prst="rect">
            <a:avLst/>
          </a:prstGeom>
          <a:noFill/>
          <a:ln>
            <a:noFill/>
          </a:ln>
        </p:spPr>
        <p:txBody>
          <a:bodyPr wrap="none" lIns="0" tIns="0" rIns="0" bIns="0" anchor="t"/>
          <a:lstStyle/>
          <a:p>
            <a:pPr marL="0" indent="0" algn="ctr">
              <a:lnSpc>
                <a:spcPts val="2438"/>
              </a:lnSpc>
              <a:buNone/>
            </a:pPr>
            <a:r>
              <a:rPr lang="en-US" sz="1950">
                <a:solidFill>
                  <a:srgbClr val="3D3937"/>
                </a:solidFill>
                <a:latin typeface="Hanken Grotesk"/>
                <a:ea typeface="Hanken Grotesk"/>
                <a:cs typeface="Hanken Grotesk"/>
              </a:rPr>
              <a:t>The dependency files never enter the model’s context.</a:t>
            </a:r>
          </a:p>
        </p:txBody>
      </p:sp>
      <p:sp>
        <p:nvSpPr>
          <p:cNvPr id="106" name="takeaway 4"/>
          <p:cNvSpPr txBox="1"/>
          <p:nvPr/>
        </p:nvSpPr>
        <p:spPr>
          <a:xfrm>
            <a:off x="1069848" y="9171432"/>
            <a:ext cx="10164584" cy="333375"/>
          </a:xfrm>
          <a:prstGeom prst="rect">
            <a:avLst/>
          </a:prstGeom>
          <a:noFill/>
          <a:ln>
            <a:noFill/>
          </a:ln>
        </p:spPr>
        <p:txBody>
          <a:bodyPr wrap="none" lIns="0" tIns="0" rIns="0" bIns="0" anchor="t"/>
          <a:lstStyle/>
          <a:p>
            <a:pPr marL="0" indent="0" algn="l">
              <a:lnSpc>
                <a:spcPts val="2625"/>
              </a:lnSpc>
              <a:buNone/>
            </a:pPr>
            <a:r>
              <a:rPr lang="en-US" sz="2100">
                <a:solidFill>
                  <a:srgbClr val="212322"/>
                </a:solidFill>
                <a:latin typeface="Hanken Grotesk"/>
                <a:ea typeface="Hanken Grotesk"/>
                <a:cs typeface="Hanken Grotesk"/>
              </a:rPr>
              <a:t>The expensive part is reading dependency files into context. OpenRewrite removes it.</a:t>
            </a:r>
          </a:p>
        </p:txBody>
      </p:sp>
      <p:sp>
        <p:nvSpPr>
          <p:cNvPr id="107" name="footer rule"/>
          <p:cNvSpPr/>
          <p:nvPr/>
        </p:nvSpPr>
        <p:spPr>
          <a:xfrm>
            <a:off x="1069848" y="9061704"/>
            <a:ext cx="16157448" cy="18288"/>
          </a:xfrm>
          <a:prstGeom prst="rect">
            <a:avLst/>
          </a:prstGeom>
          <a:solidFill>
            <a:srgbClr val="E7E2DD"/>
          </a:solidFill>
          <a:ln>
            <a:noFill/>
          </a:ln>
        </p:spPr>
        <p:txBody>
          <a:bodyPr/>
          <a:lstStyle/>
          <a:p>
            <a:endParaRPr/>
          </a:p>
        </p:txBody>
      </p:sp>
      <p:sp>
        <p:nvSpPr>
          <p:cNvPr id="108" name="page number"/>
          <p:cNvSpPr txBox="1"/>
          <p:nvPr/>
        </p:nvSpPr>
        <p:spPr>
          <a:xfrm>
            <a:off x="16404336" y="9235440"/>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08 /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350"/>
                                        <p:tgtEl>
                                          <p:spTgt spid="6"/>
                                        </p:tgtEl>
                                      </p:cBhvr>
                                    </p:animEffect>
                                    <p:set>
                                      <p:cBhvr>
                                        <p:cTn id="7" dur="1" fill="hold">
                                          <p:stCondLst>
                                            <p:cond delay="349"/>
                                          </p:stCondLst>
                                        </p:cTn>
                                        <p:tgtEl>
                                          <p:spTgt spid="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350"/>
                                        <p:tgtEl>
                                          <p:spTgt spid="7"/>
                                        </p:tgtEl>
                                      </p:cBhvr>
                                    </p:animEffect>
                                    <p:set>
                                      <p:cBhvr>
                                        <p:cTn id="10" dur="1" fill="hold">
                                          <p:stCondLst>
                                            <p:cond delay="349"/>
                                          </p:stCondLst>
                                        </p:cTn>
                                        <p:tgtEl>
                                          <p:spTgt spid="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350"/>
                                        <p:tgtEl>
                                          <p:spTgt spid="17"/>
                                        </p:tgtEl>
                                      </p:cBhvr>
                                    </p:animEffect>
                                    <p:set>
                                      <p:cBhvr>
                                        <p:cTn id="13" dur="1" fill="hold">
                                          <p:stCondLst>
                                            <p:cond delay="349"/>
                                          </p:stCondLst>
                                        </p:cTn>
                                        <p:tgtEl>
                                          <p:spTgt spid="17"/>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350"/>
                                        <p:tgtEl>
                                          <p:spTgt spid="18"/>
                                        </p:tgtEl>
                                      </p:cBhvr>
                                    </p:animEffect>
                                    <p:set>
                                      <p:cBhvr>
                                        <p:cTn id="16" dur="1" fill="hold">
                                          <p:stCondLst>
                                            <p:cond delay="349"/>
                                          </p:stCondLst>
                                        </p:cTn>
                                        <p:tgtEl>
                                          <p:spTgt spid="1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350"/>
                                        <p:tgtEl>
                                          <p:spTgt spid="19"/>
                                        </p:tgtEl>
                                      </p:cBhvr>
                                    </p:animEffect>
                                    <p:set>
                                      <p:cBhvr>
                                        <p:cTn id="19" dur="1" fill="hold">
                                          <p:stCondLst>
                                            <p:cond delay="349"/>
                                          </p:stCondLst>
                                        </p:cTn>
                                        <p:tgtEl>
                                          <p:spTgt spid="19"/>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350"/>
                                        <p:tgtEl>
                                          <p:spTgt spid="20"/>
                                        </p:tgtEl>
                                      </p:cBhvr>
                                    </p:animEffect>
                                    <p:set>
                                      <p:cBhvr>
                                        <p:cTn id="22" dur="1" fill="hold">
                                          <p:stCondLst>
                                            <p:cond delay="349"/>
                                          </p:stCondLst>
                                        </p:cTn>
                                        <p:tgtEl>
                                          <p:spTgt spid="20"/>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350"/>
                                        <p:tgtEl>
                                          <p:spTgt spid="21"/>
                                        </p:tgtEl>
                                      </p:cBhvr>
                                    </p:animEffect>
                                    <p:set>
                                      <p:cBhvr>
                                        <p:cTn id="25" dur="1" fill="hold">
                                          <p:stCondLst>
                                            <p:cond delay="349"/>
                                          </p:stCondLst>
                                        </p:cTn>
                                        <p:tgtEl>
                                          <p:spTgt spid="21"/>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350"/>
                                        <p:tgtEl>
                                          <p:spTgt spid="22"/>
                                        </p:tgtEl>
                                      </p:cBhvr>
                                    </p:animEffect>
                                    <p:set>
                                      <p:cBhvr>
                                        <p:cTn id="28" dur="1" fill="hold">
                                          <p:stCondLst>
                                            <p:cond delay="349"/>
                                          </p:stCondLst>
                                        </p:cTn>
                                        <p:tgtEl>
                                          <p:spTgt spid="22"/>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350"/>
                                        <p:tgtEl>
                                          <p:spTgt spid="23"/>
                                        </p:tgtEl>
                                      </p:cBhvr>
                                    </p:animEffect>
                                    <p:set>
                                      <p:cBhvr>
                                        <p:cTn id="31" dur="1" fill="hold">
                                          <p:stCondLst>
                                            <p:cond delay="349"/>
                                          </p:stCondLst>
                                        </p:cTn>
                                        <p:tgtEl>
                                          <p:spTgt spid="23"/>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350"/>
                                        <p:tgtEl>
                                          <p:spTgt spid="24"/>
                                        </p:tgtEl>
                                      </p:cBhvr>
                                    </p:animEffect>
                                    <p:set>
                                      <p:cBhvr>
                                        <p:cTn id="34" dur="1" fill="hold">
                                          <p:stCondLst>
                                            <p:cond delay="349"/>
                                          </p:stCondLst>
                                        </p:cTn>
                                        <p:tgtEl>
                                          <p:spTgt spid="24"/>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350"/>
                                        <p:tgtEl>
                                          <p:spTgt spid="25"/>
                                        </p:tgtEl>
                                      </p:cBhvr>
                                    </p:animEffect>
                                    <p:set>
                                      <p:cBhvr>
                                        <p:cTn id="37" dur="1" fill="hold">
                                          <p:stCondLst>
                                            <p:cond delay="349"/>
                                          </p:stCondLst>
                                        </p:cTn>
                                        <p:tgtEl>
                                          <p:spTgt spid="25"/>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350"/>
                                        <p:tgtEl>
                                          <p:spTgt spid="26"/>
                                        </p:tgtEl>
                                      </p:cBhvr>
                                    </p:animEffect>
                                    <p:set>
                                      <p:cBhvr>
                                        <p:cTn id="40" dur="1" fill="hold">
                                          <p:stCondLst>
                                            <p:cond delay="349"/>
                                          </p:stCondLst>
                                        </p:cTn>
                                        <p:tgtEl>
                                          <p:spTgt spid="26"/>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350"/>
                                        <p:tgtEl>
                                          <p:spTgt spid="27"/>
                                        </p:tgtEl>
                                      </p:cBhvr>
                                    </p:animEffect>
                                    <p:set>
                                      <p:cBhvr>
                                        <p:cTn id="43" dur="1" fill="hold">
                                          <p:stCondLst>
                                            <p:cond delay="349"/>
                                          </p:stCondLst>
                                        </p:cTn>
                                        <p:tgtEl>
                                          <p:spTgt spid="27"/>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350"/>
                                        <p:tgtEl>
                                          <p:spTgt spid="28"/>
                                        </p:tgtEl>
                                      </p:cBhvr>
                                    </p:animEffect>
                                    <p:set>
                                      <p:cBhvr>
                                        <p:cTn id="46" dur="1" fill="hold">
                                          <p:stCondLst>
                                            <p:cond delay="349"/>
                                          </p:stCondLst>
                                        </p:cTn>
                                        <p:tgtEl>
                                          <p:spTgt spid="28"/>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350"/>
                                        <p:tgtEl>
                                          <p:spTgt spid="29"/>
                                        </p:tgtEl>
                                      </p:cBhvr>
                                    </p:animEffect>
                                    <p:set>
                                      <p:cBhvr>
                                        <p:cTn id="49" dur="1" fill="hold">
                                          <p:stCondLst>
                                            <p:cond delay="349"/>
                                          </p:stCondLst>
                                        </p:cTn>
                                        <p:tgtEl>
                                          <p:spTgt spid="29"/>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350"/>
                                        <p:tgtEl>
                                          <p:spTgt spid="30"/>
                                        </p:tgtEl>
                                      </p:cBhvr>
                                    </p:animEffect>
                                    <p:set>
                                      <p:cBhvr>
                                        <p:cTn id="52" dur="1" fill="hold">
                                          <p:stCondLst>
                                            <p:cond delay="349"/>
                                          </p:stCondLst>
                                        </p:cTn>
                                        <p:tgtEl>
                                          <p:spTgt spid="30"/>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350"/>
                                        <p:tgtEl>
                                          <p:spTgt spid="31"/>
                                        </p:tgtEl>
                                      </p:cBhvr>
                                    </p:animEffect>
                                    <p:set>
                                      <p:cBhvr>
                                        <p:cTn id="55" dur="1" fill="hold">
                                          <p:stCondLst>
                                            <p:cond delay="349"/>
                                          </p:stCondLst>
                                        </p:cTn>
                                        <p:tgtEl>
                                          <p:spTgt spid="31"/>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350"/>
                                        <p:tgtEl>
                                          <p:spTgt spid="32"/>
                                        </p:tgtEl>
                                      </p:cBhvr>
                                    </p:animEffect>
                                    <p:set>
                                      <p:cBhvr>
                                        <p:cTn id="58" dur="1" fill="hold">
                                          <p:stCondLst>
                                            <p:cond delay="349"/>
                                          </p:stCondLst>
                                        </p:cTn>
                                        <p:tgtEl>
                                          <p:spTgt spid="32"/>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350"/>
                                        <p:tgtEl>
                                          <p:spTgt spid="33"/>
                                        </p:tgtEl>
                                      </p:cBhvr>
                                    </p:animEffect>
                                    <p:set>
                                      <p:cBhvr>
                                        <p:cTn id="61" dur="1" fill="hold">
                                          <p:stCondLst>
                                            <p:cond delay="349"/>
                                          </p:stCondLst>
                                        </p:cTn>
                                        <p:tgtEl>
                                          <p:spTgt spid="3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350"/>
                                        <p:tgtEl>
                                          <p:spTgt spid="34"/>
                                        </p:tgtEl>
                                      </p:cBhvr>
                                    </p:animEffect>
                                    <p:set>
                                      <p:cBhvr>
                                        <p:cTn id="64" dur="1" fill="hold">
                                          <p:stCondLst>
                                            <p:cond delay="349"/>
                                          </p:stCondLst>
                                        </p:cTn>
                                        <p:tgtEl>
                                          <p:spTgt spid="34"/>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350"/>
                                        <p:tgtEl>
                                          <p:spTgt spid="37"/>
                                        </p:tgtEl>
                                      </p:cBhvr>
                                    </p:animEffect>
                                    <p:set>
                                      <p:cBhvr>
                                        <p:cTn id="67" dur="1" fill="hold">
                                          <p:stCondLst>
                                            <p:cond delay="349"/>
                                          </p:stCondLst>
                                        </p:cTn>
                                        <p:tgtEl>
                                          <p:spTgt spid="37"/>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350"/>
                                        <p:tgtEl>
                                          <p:spTgt spid="38"/>
                                        </p:tgtEl>
                                      </p:cBhvr>
                                    </p:animEffect>
                                    <p:set>
                                      <p:cBhvr>
                                        <p:cTn id="70" dur="1" fill="hold">
                                          <p:stCondLst>
                                            <p:cond delay="349"/>
                                          </p:stCondLst>
                                        </p:cTn>
                                        <p:tgtEl>
                                          <p:spTgt spid="38"/>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350"/>
                                        <p:tgtEl>
                                          <p:spTgt spid="40"/>
                                        </p:tgtEl>
                                      </p:cBhvr>
                                    </p:animEffect>
                                    <p:set>
                                      <p:cBhvr>
                                        <p:cTn id="73" dur="1" fill="hold">
                                          <p:stCondLst>
                                            <p:cond delay="349"/>
                                          </p:stCondLst>
                                        </p:cTn>
                                        <p:tgtEl>
                                          <p:spTgt spid="40"/>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350"/>
                                        <p:tgtEl>
                                          <p:spTgt spid="42"/>
                                        </p:tgtEl>
                                      </p:cBhvr>
                                    </p:animEffect>
                                    <p:set>
                                      <p:cBhvr>
                                        <p:cTn id="76" dur="1" fill="hold">
                                          <p:stCondLst>
                                            <p:cond delay="349"/>
                                          </p:stCondLst>
                                        </p:cTn>
                                        <p:tgtEl>
                                          <p:spTgt spid="42"/>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350"/>
                                        <p:tgtEl>
                                          <p:spTgt spid="44"/>
                                        </p:tgtEl>
                                      </p:cBhvr>
                                    </p:animEffect>
                                    <p:set>
                                      <p:cBhvr>
                                        <p:cTn id="79" dur="1" fill="hold">
                                          <p:stCondLst>
                                            <p:cond delay="349"/>
                                          </p:stCondLst>
                                        </p:cTn>
                                        <p:tgtEl>
                                          <p:spTgt spid="44"/>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350"/>
                                        <p:tgtEl>
                                          <p:spTgt spid="46"/>
                                        </p:tgtEl>
                                      </p:cBhvr>
                                    </p:animEffect>
                                    <p:set>
                                      <p:cBhvr>
                                        <p:cTn id="82" dur="1" fill="hold">
                                          <p:stCondLst>
                                            <p:cond delay="349"/>
                                          </p:stCondLst>
                                        </p:cTn>
                                        <p:tgtEl>
                                          <p:spTgt spid="46"/>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350"/>
                                        <p:tgtEl>
                                          <p:spTgt spid="47"/>
                                        </p:tgtEl>
                                      </p:cBhvr>
                                    </p:animEffect>
                                    <p:set>
                                      <p:cBhvr>
                                        <p:cTn id="85" dur="1" fill="hold">
                                          <p:stCondLst>
                                            <p:cond delay="349"/>
                                          </p:stCondLst>
                                        </p:cTn>
                                        <p:tgtEl>
                                          <p:spTgt spid="47"/>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350"/>
                                        <p:tgtEl>
                                          <p:spTgt spid="49"/>
                                        </p:tgtEl>
                                      </p:cBhvr>
                                    </p:animEffect>
                                    <p:set>
                                      <p:cBhvr>
                                        <p:cTn id="88" dur="1" fill="hold">
                                          <p:stCondLst>
                                            <p:cond delay="349"/>
                                          </p:stCondLst>
                                        </p:cTn>
                                        <p:tgtEl>
                                          <p:spTgt spid="49"/>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350"/>
                                        <p:tgtEl>
                                          <p:spTgt spid="50"/>
                                        </p:tgtEl>
                                      </p:cBhvr>
                                    </p:animEffect>
                                    <p:set>
                                      <p:cBhvr>
                                        <p:cTn id="91" dur="1" fill="hold">
                                          <p:stCondLst>
                                            <p:cond delay="349"/>
                                          </p:stCondLst>
                                        </p:cTn>
                                        <p:tgtEl>
                                          <p:spTgt spid="50"/>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350"/>
                                        <p:tgtEl>
                                          <p:spTgt spid="51"/>
                                        </p:tgtEl>
                                      </p:cBhvr>
                                    </p:animEffect>
                                    <p:set>
                                      <p:cBhvr>
                                        <p:cTn id="94" dur="1" fill="hold">
                                          <p:stCondLst>
                                            <p:cond delay="349"/>
                                          </p:stCondLst>
                                        </p:cTn>
                                        <p:tgtEl>
                                          <p:spTgt spid="51"/>
                                        </p:tgtEl>
                                        <p:attrNameLst>
                                          <p:attrName>style.visibility</p:attrName>
                                        </p:attrNameLst>
                                      </p:cBhvr>
                                      <p:to>
                                        <p:strVal val="hidden"/>
                                      </p:to>
                                    </p:set>
                                  </p:childTnLst>
                                </p:cTn>
                              </p:par>
                              <p:par>
                                <p:cTn id="95" presetID="10" presetClass="entr" presetSubtype="0" fill="hold" nodeType="with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fade">
                                      <p:cBhvr>
                                        <p:cTn id="97" dur="350"/>
                                        <p:tgtEl>
                                          <p:spTgt spid="9"/>
                                        </p:tgtEl>
                                      </p:cBhvr>
                                    </p:animEffect>
                                  </p:childTnLst>
                                </p:cTn>
                              </p:par>
                              <p:par>
                                <p:cTn id="98" presetID="10" presetClass="entr" presetSubtype="0" fill="hold" nodeType="withEffect">
                                  <p:stCondLst>
                                    <p:cond delay="0"/>
                                  </p:stCondLst>
                                  <p:childTnLst>
                                    <p:set>
                                      <p:cBhvr>
                                        <p:cTn id="99" dur="1" fill="hold">
                                          <p:stCondLst>
                                            <p:cond delay="0"/>
                                          </p:stCondLst>
                                        </p:cTn>
                                        <p:tgtEl>
                                          <p:spTgt spid="10"/>
                                        </p:tgtEl>
                                        <p:attrNameLst>
                                          <p:attrName>style.visibility</p:attrName>
                                        </p:attrNameLst>
                                      </p:cBhvr>
                                      <p:to>
                                        <p:strVal val="visible"/>
                                      </p:to>
                                    </p:set>
                                    <p:animEffect transition="in" filter="fade">
                                      <p:cBhvr>
                                        <p:cTn id="100" dur="350"/>
                                        <p:tgtEl>
                                          <p:spTgt spid="10"/>
                                        </p:tgtEl>
                                      </p:cBhvr>
                                    </p:animEffect>
                                  </p:childTnLst>
                                </p:cTn>
                              </p:par>
                              <p:par>
                                <p:cTn id="101" presetID="10" presetClass="entr" presetSubtype="0"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350"/>
                                        <p:tgtEl>
                                          <p:spTgt spid="52"/>
                                        </p:tgtEl>
                                      </p:cBhvr>
                                    </p:animEffect>
                                  </p:childTnLst>
                                </p:cTn>
                              </p:par>
                              <p:par>
                                <p:cTn id="104" presetID="10" presetClass="entr" presetSubtype="0" fill="hold" nodeType="withEffect">
                                  <p:stCondLst>
                                    <p:cond delay="0"/>
                                  </p:stCondLst>
                                  <p:childTnLst>
                                    <p:set>
                                      <p:cBhvr>
                                        <p:cTn id="105" dur="1" fill="hold">
                                          <p:stCondLst>
                                            <p:cond delay="0"/>
                                          </p:stCondLst>
                                        </p:cTn>
                                        <p:tgtEl>
                                          <p:spTgt spid="53"/>
                                        </p:tgtEl>
                                        <p:attrNameLst>
                                          <p:attrName>style.visibility</p:attrName>
                                        </p:attrNameLst>
                                      </p:cBhvr>
                                      <p:to>
                                        <p:strVal val="visible"/>
                                      </p:to>
                                    </p:set>
                                    <p:animEffect transition="in" filter="fade">
                                      <p:cBhvr>
                                        <p:cTn id="106" dur="350"/>
                                        <p:tgtEl>
                                          <p:spTgt spid="53"/>
                                        </p:tgtEl>
                                      </p:cBhvr>
                                    </p:animEffect>
                                  </p:childTnLst>
                                </p:cTn>
                              </p:par>
                              <p:par>
                                <p:cTn id="107" presetID="10" presetClass="entr" presetSubtype="0" fill="hold" nodeType="with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350"/>
                                        <p:tgtEl>
                                          <p:spTgt spid="54"/>
                                        </p:tgtEl>
                                      </p:cBhvr>
                                    </p:animEffect>
                                  </p:childTnLst>
                                </p:cTn>
                              </p:par>
                              <p:par>
                                <p:cTn id="110" presetID="10" presetClass="entr" presetSubtype="0" fill="hold" nodeType="withEffect">
                                  <p:stCondLst>
                                    <p:cond delay="0"/>
                                  </p:stCondLst>
                                  <p:childTnLst>
                                    <p:set>
                                      <p:cBhvr>
                                        <p:cTn id="111" dur="1" fill="hold">
                                          <p:stCondLst>
                                            <p:cond delay="0"/>
                                          </p:stCondLst>
                                        </p:cTn>
                                        <p:tgtEl>
                                          <p:spTgt spid="55"/>
                                        </p:tgtEl>
                                        <p:attrNameLst>
                                          <p:attrName>style.visibility</p:attrName>
                                        </p:attrNameLst>
                                      </p:cBhvr>
                                      <p:to>
                                        <p:strVal val="visible"/>
                                      </p:to>
                                    </p:set>
                                    <p:animEffect transition="in" filter="fade">
                                      <p:cBhvr>
                                        <p:cTn id="112" dur="350"/>
                                        <p:tgtEl>
                                          <p:spTgt spid="55"/>
                                        </p:tgtEl>
                                      </p:cBhvr>
                                    </p:animEffect>
                                  </p:childTnLst>
                                </p:cTn>
                              </p:par>
                              <p:par>
                                <p:cTn id="113" presetID="10" presetClass="entr" presetSubtype="0" fill="hold" nodeType="withEffect">
                                  <p:stCondLst>
                                    <p:cond delay="0"/>
                                  </p:stCondLst>
                                  <p:childTnLst>
                                    <p:set>
                                      <p:cBhvr>
                                        <p:cTn id="114" dur="1" fill="hold">
                                          <p:stCondLst>
                                            <p:cond delay="0"/>
                                          </p:stCondLst>
                                        </p:cTn>
                                        <p:tgtEl>
                                          <p:spTgt spid="56"/>
                                        </p:tgtEl>
                                        <p:attrNameLst>
                                          <p:attrName>style.visibility</p:attrName>
                                        </p:attrNameLst>
                                      </p:cBhvr>
                                      <p:to>
                                        <p:strVal val="visible"/>
                                      </p:to>
                                    </p:set>
                                    <p:animEffect transition="in" filter="fade">
                                      <p:cBhvr>
                                        <p:cTn id="115" dur="350"/>
                                        <p:tgtEl>
                                          <p:spTgt spid="56"/>
                                        </p:tgtEl>
                                      </p:cBhvr>
                                    </p:animEffect>
                                  </p:childTnLst>
                                </p:cTn>
                              </p:par>
                              <p:par>
                                <p:cTn id="116" presetID="10" presetClass="entr" presetSubtype="0" fill="hold" nodeType="withEffect">
                                  <p:stCondLst>
                                    <p:cond delay="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350"/>
                                        <p:tgtEl>
                                          <p:spTgt spid="57"/>
                                        </p:tgtEl>
                                      </p:cBhvr>
                                    </p:animEffect>
                                  </p:childTnLst>
                                </p:cTn>
                              </p:par>
                              <p:par>
                                <p:cTn id="119" presetID="10" presetClass="entr" presetSubtype="0" fill="hold" nodeType="withEffect">
                                  <p:stCondLst>
                                    <p:cond delay="0"/>
                                  </p:stCondLst>
                                  <p:childTnLst>
                                    <p:set>
                                      <p:cBhvr>
                                        <p:cTn id="120" dur="1" fill="hold">
                                          <p:stCondLst>
                                            <p:cond delay="0"/>
                                          </p:stCondLst>
                                        </p:cTn>
                                        <p:tgtEl>
                                          <p:spTgt spid="58"/>
                                        </p:tgtEl>
                                        <p:attrNameLst>
                                          <p:attrName>style.visibility</p:attrName>
                                        </p:attrNameLst>
                                      </p:cBhvr>
                                      <p:to>
                                        <p:strVal val="visible"/>
                                      </p:to>
                                    </p:set>
                                    <p:animEffect transition="in" filter="fade">
                                      <p:cBhvr>
                                        <p:cTn id="121" dur="350"/>
                                        <p:tgtEl>
                                          <p:spTgt spid="58"/>
                                        </p:tgtEl>
                                      </p:cBhvr>
                                    </p:animEffect>
                                  </p:childTnLst>
                                </p:cTn>
                              </p:par>
                              <p:par>
                                <p:cTn id="122" presetID="10" presetClass="entr" presetSubtype="0" fill="hold" nodeType="withEffect">
                                  <p:stCondLst>
                                    <p:cond delay="0"/>
                                  </p:stCondLst>
                                  <p:childTnLst>
                                    <p:set>
                                      <p:cBhvr>
                                        <p:cTn id="123" dur="1" fill="hold">
                                          <p:stCondLst>
                                            <p:cond delay="0"/>
                                          </p:stCondLst>
                                        </p:cTn>
                                        <p:tgtEl>
                                          <p:spTgt spid="59"/>
                                        </p:tgtEl>
                                        <p:attrNameLst>
                                          <p:attrName>style.visibility</p:attrName>
                                        </p:attrNameLst>
                                      </p:cBhvr>
                                      <p:to>
                                        <p:strVal val="visible"/>
                                      </p:to>
                                    </p:set>
                                    <p:animEffect transition="in" filter="fade">
                                      <p:cBhvr>
                                        <p:cTn id="124" dur="350"/>
                                        <p:tgtEl>
                                          <p:spTgt spid="59"/>
                                        </p:tgtEl>
                                      </p:cBhvr>
                                    </p:animEffect>
                                  </p:childTnLst>
                                </p:cTn>
                              </p:par>
                              <p:par>
                                <p:cTn id="125" presetID="10" presetClass="entr" presetSubtype="0" fill="hold" nodeType="withEffect">
                                  <p:stCondLst>
                                    <p:cond delay="0"/>
                                  </p:stCondLst>
                                  <p:childTnLst>
                                    <p:set>
                                      <p:cBhvr>
                                        <p:cTn id="126" dur="1" fill="hold">
                                          <p:stCondLst>
                                            <p:cond delay="0"/>
                                          </p:stCondLst>
                                        </p:cTn>
                                        <p:tgtEl>
                                          <p:spTgt spid="60"/>
                                        </p:tgtEl>
                                        <p:attrNameLst>
                                          <p:attrName>style.visibility</p:attrName>
                                        </p:attrNameLst>
                                      </p:cBhvr>
                                      <p:to>
                                        <p:strVal val="visible"/>
                                      </p:to>
                                    </p:set>
                                    <p:animEffect transition="in" filter="fade">
                                      <p:cBhvr>
                                        <p:cTn id="127" dur="350"/>
                                        <p:tgtEl>
                                          <p:spTgt spid="60"/>
                                        </p:tgtEl>
                                      </p:cBhvr>
                                    </p:animEffect>
                                  </p:childTnLst>
                                </p:cTn>
                              </p:par>
                              <p:par>
                                <p:cTn id="128" presetID="10" presetClass="entr" presetSubtype="0" fill="hold" nodeType="withEffect">
                                  <p:stCondLst>
                                    <p:cond delay="0"/>
                                  </p:stCondLst>
                                  <p:childTnLst>
                                    <p:set>
                                      <p:cBhvr>
                                        <p:cTn id="129" dur="1" fill="hold">
                                          <p:stCondLst>
                                            <p:cond delay="0"/>
                                          </p:stCondLst>
                                        </p:cTn>
                                        <p:tgtEl>
                                          <p:spTgt spid="61"/>
                                        </p:tgtEl>
                                        <p:attrNameLst>
                                          <p:attrName>style.visibility</p:attrName>
                                        </p:attrNameLst>
                                      </p:cBhvr>
                                      <p:to>
                                        <p:strVal val="visible"/>
                                      </p:to>
                                    </p:set>
                                    <p:animEffect transition="in" filter="fade">
                                      <p:cBhvr>
                                        <p:cTn id="130" dur="350"/>
                                        <p:tgtEl>
                                          <p:spTgt spid="61"/>
                                        </p:tgtEl>
                                      </p:cBhvr>
                                    </p:animEffect>
                                  </p:childTnLst>
                                </p:cTn>
                              </p:par>
                              <p:par>
                                <p:cTn id="131" presetID="10" presetClass="entr" presetSubtype="0" fill="hold" nodeType="withEffect">
                                  <p:stCondLst>
                                    <p:cond delay="0"/>
                                  </p:stCondLst>
                                  <p:childTnLst>
                                    <p:set>
                                      <p:cBhvr>
                                        <p:cTn id="132" dur="1" fill="hold">
                                          <p:stCondLst>
                                            <p:cond delay="0"/>
                                          </p:stCondLst>
                                        </p:cTn>
                                        <p:tgtEl>
                                          <p:spTgt spid="62"/>
                                        </p:tgtEl>
                                        <p:attrNameLst>
                                          <p:attrName>style.visibility</p:attrName>
                                        </p:attrNameLst>
                                      </p:cBhvr>
                                      <p:to>
                                        <p:strVal val="visible"/>
                                      </p:to>
                                    </p:set>
                                    <p:animEffect transition="in" filter="fade">
                                      <p:cBhvr>
                                        <p:cTn id="133" dur="350"/>
                                        <p:tgtEl>
                                          <p:spTgt spid="62"/>
                                        </p:tgtEl>
                                      </p:cBhvr>
                                    </p:animEffect>
                                  </p:childTnLst>
                                </p:cTn>
                              </p:par>
                              <p:par>
                                <p:cTn id="134" presetID="10" presetClass="entr" presetSubtype="0"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fade">
                                      <p:cBhvr>
                                        <p:cTn id="136" dur="350"/>
                                        <p:tgtEl>
                                          <p:spTgt spid="63"/>
                                        </p:tgtEl>
                                      </p:cBhvr>
                                    </p:animEffect>
                                  </p:childTnLst>
                                </p:cTn>
                              </p:par>
                              <p:par>
                                <p:cTn id="137" presetID="10" presetClass="entr" presetSubtype="0" fill="hold" nodeType="withEffect">
                                  <p:stCondLst>
                                    <p:cond delay="0"/>
                                  </p:stCondLst>
                                  <p:childTnLst>
                                    <p:set>
                                      <p:cBhvr>
                                        <p:cTn id="138" dur="1" fill="hold">
                                          <p:stCondLst>
                                            <p:cond delay="0"/>
                                          </p:stCondLst>
                                        </p:cTn>
                                        <p:tgtEl>
                                          <p:spTgt spid="69"/>
                                        </p:tgtEl>
                                        <p:attrNameLst>
                                          <p:attrName>style.visibility</p:attrName>
                                        </p:attrNameLst>
                                      </p:cBhvr>
                                      <p:to>
                                        <p:strVal val="visible"/>
                                      </p:to>
                                    </p:set>
                                    <p:animEffect transition="in" filter="fade">
                                      <p:cBhvr>
                                        <p:cTn id="139" dur="350"/>
                                        <p:tgtEl>
                                          <p:spTgt spid="69"/>
                                        </p:tgtEl>
                                      </p:cBhvr>
                                    </p:animEffect>
                                  </p:childTnLst>
                                </p:cTn>
                              </p:par>
                              <p:par>
                                <p:cTn id="140" presetID="10" presetClass="entr" presetSubtype="0" fill="hold"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fade">
                                      <p:cBhvr>
                                        <p:cTn id="142" dur="350"/>
                                        <p:tgtEl>
                                          <p:spTgt spid="70"/>
                                        </p:tgtEl>
                                      </p:cBhvr>
                                    </p:animEffect>
                                  </p:childTnLst>
                                </p:cTn>
                              </p:par>
                              <p:par>
                                <p:cTn id="143" presetID="10" presetClass="entr" presetSubtype="0" fill="hold" nodeType="withEffect">
                                  <p:stCondLst>
                                    <p:cond delay="0"/>
                                  </p:stCondLst>
                                  <p:childTnLst>
                                    <p:set>
                                      <p:cBhvr>
                                        <p:cTn id="144" dur="1" fill="hold">
                                          <p:stCondLst>
                                            <p:cond delay="0"/>
                                          </p:stCondLst>
                                        </p:cTn>
                                        <p:tgtEl>
                                          <p:spTgt spid="71"/>
                                        </p:tgtEl>
                                        <p:attrNameLst>
                                          <p:attrName>style.visibility</p:attrName>
                                        </p:attrNameLst>
                                      </p:cBhvr>
                                      <p:to>
                                        <p:strVal val="visible"/>
                                      </p:to>
                                    </p:set>
                                    <p:animEffect transition="in" filter="fade">
                                      <p:cBhvr>
                                        <p:cTn id="145" dur="350"/>
                                        <p:tgtEl>
                                          <p:spTgt spid="71"/>
                                        </p:tgtEl>
                                      </p:cBhvr>
                                    </p:animEffect>
                                  </p:childTnLst>
                                </p:cTn>
                              </p:par>
                              <p:par>
                                <p:cTn id="146" presetID="10" presetClass="entr" presetSubtype="0" fill="hold" nodeType="withEffect">
                                  <p:stCondLst>
                                    <p:cond delay="0"/>
                                  </p:stCondLst>
                                  <p:childTnLst>
                                    <p:set>
                                      <p:cBhvr>
                                        <p:cTn id="147" dur="1" fill="hold">
                                          <p:stCondLst>
                                            <p:cond delay="0"/>
                                          </p:stCondLst>
                                        </p:cTn>
                                        <p:tgtEl>
                                          <p:spTgt spid="72"/>
                                        </p:tgtEl>
                                        <p:attrNameLst>
                                          <p:attrName>style.visibility</p:attrName>
                                        </p:attrNameLst>
                                      </p:cBhvr>
                                      <p:to>
                                        <p:strVal val="visible"/>
                                      </p:to>
                                    </p:set>
                                    <p:animEffect transition="in" filter="fade">
                                      <p:cBhvr>
                                        <p:cTn id="148" dur="350"/>
                                        <p:tgtEl>
                                          <p:spTgt spid="72"/>
                                        </p:tgtEl>
                                      </p:cBhvr>
                                    </p:animEffect>
                                  </p:childTnLst>
                                </p:cTn>
                              </p:par>
                              <p:par>
                                <p:cTn id="149" presetID="10" presetClass="entr" presetSubtype="0" fill="hold" nodeType="withEffect">
                                  <p:stCondLst>
                                    <p:cond delay="0"/>
                                  </p:stCondLst>
                                  <p:childTnLst>
                                    <p:set>
                                      <p:cBhvr>
                                        <p:cTn id="150" dur="1" fill="hold">
                                          <p:stCondLst>
                                            <p:cond delay="0"/>
                                          </p:stCondLst>
                                        </p:cTn>
                                        <p:tgtEl>
                                          <p:spTgt spid="73"/>
                                        </p:tgtEl>
                                        <p:attrNameLst>
                                          <p:attrName>style.visibility</p:attrName>
                                        </p:attrNameLst>
                                      </p:cBhvr>
                                      <p:to>
                                        <p:strVal val="visible"/>
                                      </p:to>
                                    </p:set>
                                    <p:animEffect transition="in" filter="fade">
                                      <p:cBhvr>
                                        <p:cTn id="151" dur="350"/>
                                        <p:tgtEl>
                                          <p:spTgt spid="73"/>
                                        </p:tgtEl>
                                      </p:cBhvr>
                                    </p:animEffect>
                                  </p:childTnLst>
                                </p:cTn>
                              </p:par>
                              <p:par>
                                <p:cTn id="152" presetID="10" presetClass="entr" presetSubtype="0" fill="hold" nodeType="withEffect">
                                  <p:stCondLst>
                                    <p:cond delay="0"/>
                                  </p:stCondLst>
                                  <p:childTnLst>
                                    <p:set>
                                      <p:cBhvr>
                                        <p:cTn id="153" dur="1" fill="hold">
                                          <p:stCondLst>
                                            <p:cond delay="0"/>
                                          </p:stCondLst>
                                        </p:cTn>
                                        <p:tgtEl>
                                          <p:spTgt spid="74"/>
                                        </p:tgtEl>
                                        <p:attrNameLst>
                                          <p:attrName>style.visibility</p:attrName>
                                        </p:attrNameLst>
                                      </p:cBhvr>
                                      <p:to>
                                        <p:strVal val="visible"/>
                                      </p:to>
                                    </p:set>
                                    <p:animEffect transition="in" filter="fade">
                                      <p:cBhvr>
                                        <p:cTn id="154" dur="350"/>
                                        <p:tgtEl>
                                          <p:spTgt spid="74"/>
                                        </p:tgtEl>
                                      </p:cBhvr>
                                    </p:animEffect>
                                  </p:childTnLst>
                                </p:cTn>
                              </p:par>
                              <p:par>
                                <p:cTn id="155" presetID="10" presetClass="entr" presetSubtype="0" fill="hold" nodeType="withEffect">
                                  <p:stCondLst>
                                    <p:cond delay="0"/>
                                  </p:stCondLst>
                                  <p:childTnLst>
                                    <p:set>
                                      <p:cBhvr>
                                        <p:cTn id="156" dur="1" fill="hold">
                                          <p:stCondLst>
                                            <p:cond delay="0"/>
                                          </p:stCondLst>
                                        </p:cTn>
                                        <p:tgtEl>
                                          <p:spTgt spid="75"/>
                                        </p:tgtEl>
                                        <p:attrNameLst>
                                          <p:attrName>style.visibility</p:attrName>
                                        </p:attrNameLst>
                                      </p:cBhvr>
                                      <p:to>
                                        <p:strVal val="visible"/>
                                      </p:to>
                                    </p:set>
                                    <p:animEffect transition="in" filter="fade">
                                      <p:cBhvr>
                                        <p:cTn id="157" dur="350"/>
                                        <p:tgtEl>
                                          <p:spTgt spid="75"/>
                                        </p:tgtEl>
                                      </p:cBhvr>
                                    </p:animEffect>
                                  </p:childTnLst>
                                </p:cTn>
                              </p:par>
                              <p:par>
                                <p:cTn id="158" presetID="10" presetClass="entr" presetSubtype="0" fill="hold" nodeType="withEffect">
                                  <p:stCondLst>
                                    <p:cond delay="0"/>
                                  </p:stCondLst>
                                  <p:childTnLst>
                                    <p:set>
                                      <p:cBhvr>
                                        <p:cTn id="159" dur="1" fill="hold">
                                          <p:stCondLst>
                                            <p:cond delay="0"/>
                                          </p:stCondLst>
                                        </p:cTn>
                                        <p:tgtEl>
                                          <p:spTgt spid="76"/>
                                        </p:tgtEl>
                                        <p:attrNameLst>
                                          <p:attrName>style.visibility</p:attrName>
                                        </p:attrNameLst>
                                      </p:cBhvr>
                                      <p:to>
                                        <p:strVal val="visible"/>
                                      </p:to>
                                    </p:set>
                                    <p:animEffect transition="in" filter="fade">
                                      <p:cBhvr>
                                        <p:cTn id="160" dur="350"/>
                                        <p:tgtEl>
                                          <p:spTgt spid="76"/>
                                        </p:tgtEl>
                                      </p:cBhvr>
                                    </p:animEffect>
                                  </p:childTnLst>
                                </p:cTn>
                              </p:par>
                              <p:par>
                                <p:cTn id="161" presetID="10" presetClass="entr" presetSubtype="0" fill="hold" nodeType="withEffect">
                                  <p:stCondLst>
                                    <p:cond delay="0"/>
                                  </p:stCondLst>
                                  <p:childTnLst>
                                    <p:set>
                                      <p:cBhvr>
                                        <p:cTn id="162" dur="1" fill="hold">
                                          <p:stCondLst>
                                            <p:cond delay="0"/>
                                          </p:stCondLst>
                                        </p:cTn>
                                        <p:tgtEl>
                                          <p:spTgt spid="77"/>
                                        </p:tgtEl>
                                        <p:attrNameLst>
                                          <p:attrName>style.visibility</p:attrName>
                                        </p:attrNameLst>
                                      </p:cBhvr>
                                      <p:to>
                                        <p:strVal val="visible"/>
                                      </p:to>
                                    </p:set>
                                    <p:animEffect transition="in" filter="fade">
                                      <p:cBhvr>
                                        <p:cTn id="163" dur="350"/>
                                        <p:tgtEl>
                                          <p:spTgt spid="77"/>
                                        </p:tgtEl>
                                      </p:cBhvr>
                                    </p:animEffect>
                                  </p:childTnLst>
                                </p:cTn>
                              </p:par>
                              <p:par>
                                <p:cTn id="164" presetID="10" presetClass="entr" presetSubtype="0" fill="hold" nodeType="withEffect">
                                  <p:stCondLst>
                                    <p:cond delay="0"/>
                                  </p:stCondLst>
                                  <p:childTnLst>
                                    <p:set>
                                      <p:cBhvr>
                                        <p:cTn id="165" dur="1" fill="hold">
                                          <p:stCondLst>
                                            <p:cond delay="0"/>
                                          </p:stCondLst>
                                        </p:cTn>
                                        <p:tgtEl>
                                          <p:spTgt spid="78"/>
                                        </p:tgtEl>
                                        <p:attrNameLst>
                                          <p:attrName>style.visibility</p:attrName>
                                        </p:attrNameLst>
                                      </p:cBhvr>
                                      <p:to>
                                        <p:strVal val="visible"/>
                                      </p:to>
                                    </p:set>
                                    <p:animEffect transition="in" filter="fade">
                                      <p:cBhvr>
                                        <p:cTn id="166" dur="350"/>
                                        <p:tgtEl>
                                          <p:spTgt spid="78"/>
                                        </p:tgtEl>
                                      </p:cBhvr>
                                    </p:animEffect>
                                  </p:childTnLst>
                                </p:cTn>
                              </p:par>
                              <p:par>
                                <p:cTn id="167" presetID="10" presetClass="entr" presetSubtype="0" fill="hold" nodeType="withEffect">
                                  <p:stCondLst>
                                    <p:cond delay="0"/>
                                  </p:stCondLst>
                                  <p:childTnLst>
                                    <p:set>
                                      <p:cBhvr>
                                        <p:cTn id="168" dur="1" fill="hold">
                                          <p:stCondLst>
                                            <p:cond delay="0"/>
                                          </p:stCondLst>
                                        </p:cTn>
                                        <p:tgtEl>
                                          <p:spTgt spid="79"/>
                                        </p:tgtEl>
                                        <p:attrNameLst>
                                          <p:attrName>style.visibility</p:attrName>
                                        </p:attrNameLst>
                                      </p:cBhvr>
                                      <p:to>
                                        <p:strVal val="visible"/>
                                      </p:to>
                                    </p:set>
                                    <p:animEffect transition="in" filter="fade">
                                      <p:cBhvr>
                                        <p:cTn id="169" dur="350"/>
                                        <p:tgtEl>
                                          <p:spTgt spid="79"/>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xit" presetSubtype="0" fill="hold" nodeType="clickEffect">
                                  <p:stCondLst>
                                    <p:cond delay="0"/>
                                  </p:stCondLst>
                                  <p:childTnLst>
                                    <p:animEffect transition="out" filter="fade">
                                      <p:cBhvr>
                                        <p:cTn id="173" dur="350"/>
                                        <p:tgtEl>
                                          <p:spTgt spid="9"/>
                                        </p:tgtEl>
                                      </p:cBhvr>
                                    </p:animEffect>
                                    <p:set>
                                      <p:cBhvr>
                                        <p:cTn id="174" dur="1" fill="hold">
                                          <p:stCondLst>
                                            <p:cond delay="349"/>
                                          </p:stCondLst>
                                        </p:cTn>
                                        <p:tgtEl>
                                          <p:spTgt spid="9"/>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350"/>
                                        <p:tgtEl>
                                          <p:spTgt spid="10"/>
                                        </p:tgtEl>
                                      </p:cBhvr>
                                    </p:animEffect>
                                    <p:set>
                                      <p:cBhvr>
                                        <p:cTn id="177" dur="1" fill="hold">
                                          <p:stCondLst>
                                            <p:cond delay="349"/>
                                          </p:stCondLst>
                                        </p:cTn>
                                        <p:tgtEl>
                                          <p:spTgt spid="10"/>
                                        </p:tgtEl>
                                        <p:attrNameLst>
                                          <p:attrName>style.visibility</p:attrName>
                                        </p:attrNameLst>
                                      </p:cBhvr>
                                      <p:to>
                                        <p:strVal val="hidden"/>
                                      </p:to>
                                    </p:set>
                                  </p:childTnLst>
                                </p:cTn>
                              </p:par>
                              <p:par>
                                <p:cTn id="178" presetID="10" presetClass="exit" presetSubtype="0" fill="hold" nodeType="withEffect">
                                  <p:stCondLst>
                                    <p:cond delay="0"/>
                                  </p:stCondLst>
                                  <p:childTnLst>
                                    <p:animEffect transition="out" filter="fade">
                                      <p:cBhvr>
                                        <p:cTn id="179" dur="350"/>
                                        <p:tgtEl>
                                          <p:spTgt spid="52"/>
                                        </p:tgtEl>
                                      </p:cBhvr>
                                    </p:animEffect>
                                    <p:set>
                                      <p:cBhvr>
                                        <p:cTn id="180" dur="1" fill="hold">
                                          <p:stCondLst>
                                            <p:cond delay="349"/>
                                          </p:stCondLst>
                                        </p:cTn>
                                        <p:tgtEl>
                                          <p:spTgt spid="52"/>
                                        </p:tgtEl>
                                        <p:attrNameLst>
                                          <p:attrName>style.visibility</p:attrName>
                                        </p:attrNameLst>
                                      </p:cBhvr>
                                      <p:to>
                                        <p:strVal val="hidden"/>
                                      </p:to>
                                    </p:set>
                                  </p:childTnLst>
                                </p:cTn>
                              </p:par>
                              <p:par>
                                <p:cTn id="181" presetID="10" presetClass="exit" presetSubtype="0" fill="hold" nodeType="withEffect">
                                  <p:stCondLst>
                                    <p:cond delay="0"/>
                                  </p:stCondLst>
                                  <p:childTnLst>
                                    <p:animEffect transition="out" filter="fade">
                                      <p:cBhvr>
                                        <p:cTn id="182" dur="350"/>
                                        <p:tgtEl>
                                          <p:spTgt spid="53"/>
                                        </p:tgtEl>
                                      </p:cBhvr>
                                    </p:animEffect>
                                    <p:set>
                                      <p:cBhvr>
                                        <p:cTn id="183" dur="1" fill="hold">
                                          <p:stCondLst>
                                            <p:cond delay="349"/>
                                          </p:stCondLst>
                                        </p:cTn>
                                        <p:tgtEl>
                                          <p:spTgt spid="53"/>
                                        </p:tgtEl>
                                        <p:attrNameLst>
                                          <p:attrName>style.visibility</p:attrName>
                                        </p:attrNameLst>
                                      </p:cBhvr>
                                      <p:to>
                                        <p:strVal val="hidden"/>
                                      </p:to>
                                    </p:set>
                                  </p:childTnLst>
                                </p:cTn>
                              </p:par>
                              <p:par>
                                <p:cTn id="184" presetID="10" presetClass="exit" presetSubtype="0" fill="hold" nodeType="withEffect">
                                  <p:stCondLst>
                                    <p:cond delay="0"/>
                                  </p:stCondLst>
                                  <p:childTnLst>
                                    <p:animEffect transition="out" filter="fade">
                                      <p:cBhvr>
                                        <p:cTn id="185" dur="350"/>
                                        <p:tgtEl>
                                          <p:spTgt spid="54"/>
                                        </p:tgtEl>
                                      </p:cBhvr>
                                    </p:animEffect>
                                    <p:set>
                                      <p:cBhvr>
                                        <p:cTn id="186" dur="1" fill="hold">
                                          <p:stCondLst>
                                            <p:cond delay="349"/>
                                          </p:stCondLst>
                                        </p:cTn>
                                        <p:tgtEl>
                                          <p:spTgt spid="54"/>
                                        </p:tgtEl>
                                        <p:attrNameLst>
                                          <p:attrName>style.visibility</p:attrName>
                                        </p:attrNameLst>
                                      </p:cBhvr>
                                      <p:to>
                                        <p:strVal val="hidden"/>
                                      </p:to>
                                    </p:set>
                                  </p:childTnLst>
                                </p:cTn>
                              </p:par>
                              <p:par>
                                <p:cTn id="187" presetID="10" presetClass="exit" presetSubtype="0" fill="hold" nodeType="withEffect">
                                  <p:stCondLst>
                                    <p:cond delay="0"/>
                                  </p:stCondLst>
                                  <p:childTnLst>
                                    <p:animEffect transition="out" filter="fade">
                                      <p:cBhvr>
                                        <p:cTn id="188" dur="350"/>
                                        <p:tgtEl>
                                          <p:spTgt spid="55"/>
                                        </p:tgtEl>
                                      </p:cBhvr>
                                    </p:animEffect>
                                    <p:set>
                                      <p:cBhvr>
                                        <p:cTn id="189" dur="1" fill="hold">
                                          <p:stCondLst>
                                            <p:cond delay="349"/>
                                          </p:stCondLst>
                                        </p:cTn>
                                        <p:tgtEl>
                                          <p:spTgt spid="55"/>
                                        </p:tgtEl>
                                        <p:attrNameLst>
                                          <p:attrName>style.visibility</p:attrName>
                                        </p:attrNameLst>
                                      </p:cBhvr>
                                      <p:to>
                                        <p:strVal val="hidden"/>
                                      </p:to>
                                    </p:set>
                                  </p:childTnLst>
                                </p:cTn>
                              </p:par>
                              <p:par>
                                <p:cTn id="190" presetID="10" presetClass="exit" presetSubtype="0" fill="hold" nodeType="withEffect">
                                  <p:stCondLst>
                                    <p:cond delay="0"/>
                                  </p:stCondLst>
                                  <p:childTnLst>
                                    <p:animEffect transition="out" filter="fade">
                                      <p:cBhvr>
                                        <p:cTn id="191" dur="350"/>
                                        <p:tgtEl>
                                          <p:spTgt spid="56"/>
                                        </p:tgtEl>
                                      </p:cBhvr>
                                    </p:animEffect>
                                    <p:set>
                                      <p:cBhvr>
                                        <p:cTn id="192" dur="1" fill="hold">
                                          <p:stCondLst>
                                            <p:cond delay="349"/>
                                          </p:stCondLst>
                                        </p:cTn>
                                        <p:tgtEl>
                                          <p:spTgt spid="56"/>
                                        </p:tgtEl>
                                        <p:attrNameLst>
                                          <p:attrName>style.visibility</p:attrName>
                                        </p:attrNameLst>
                                      </p:cBhvr>
                                      <p:to>
                                        <p:strVal val="hidden"/>
                                      </p:to>
                                    </p:set>
                                  </p:childTnLst>
                                </p:cTn>
                              </p:par>
                              <p:par>
                                <p:cTn id="193" presetID="10" presetClass="exit" presetSubtype="0" fill="hold" nodeType="withEffect">
                                  <p:stCondLst>
                                    <p:cond delay="0"/>
                                  </p:stCondLst>
                                  <p:childTnLst>
                                    <p:animEffect transition="out" filter="fade">
                                      <p:cBhvr>
                                        <p:cTn id="194" dur="350"/>
                                        <p:tgtEl>
                                          <p:spTgt spid="57"/>
                                        </p:tgtEl>
                                      </p:cBhvr>
                                    </p:animEffect>
                                    <p:set>
                                      <p:cBhvr>
                                        <p:cTn id="195" dur="1" fill="hold">
                                          <p:stCondLst>
                                            <p:cond delay="349"/>
                                          </p:stCondLst>
                                        </p:cTn>
                                        <p:tgtEl>
                                          <p:spTgt spid="57"/>
                                        </p:tgtEl>
                                        <p:attrNameLst>
                                          <p:attrName>style.visibility</p:attrName>
                                        </p:attrNameLst>
                                      </p:cBhvr>
                                      <p:to>
                                        <p:strVal val="hidden"/>
                                      </p:to>
                                    </p:set>
                                  </p:childTnLst>
                                </p:cTn>
                              </p:par>
                              <p:par>
                                <p:cTn id="196" presetID="10" presetClass="exit" presetSubtype="0" fill="hold" nodeType="withEffect">
                                  <p:stCondLst>
                                    <p:cond delay="0"/>
                                  </p:stCondLst>
                                  <p:childTnLst>
                                    <p:animEffect transition="out" filter="fade">
                                      <p:cBhvr>
                                        <p:cTn id="197" dur="350"/>
                                        <p:tgtEl>
                                          <p:spTgt spid="58"/>
                                        </p:tgtEl>
                                      </p:cBhvr>
                                    </p:animEffect>
                                    <p:set>
                                      <p:cBhvr>
                                        <p:cTn id="198" dur="1" fill="hold">
                                          <p:stCondLst>
                                            <p:cond delay="349"/>
                                          </p:stCondLst>
                                        </p:cTn>
                                        <p:tgtEl>
                                          <p:spTgt spid="58"/>
                                        </p:tgtEl>
                                        <p:attrNameLst>
                                          <p:attrName>style.visibility</p:attrName>
                                        </p:attrNameLst>
                                      </p:cBhvr>
                                      <p:to>
                                        <p:strVal val="hidden"/>
                                      </p:to>
                                    </p:set>
                                  </p:childTnLst>
                                </p:cTn>
                              </p:par>
                              <p:par>
                                <p:cTn id="199" presetID="10" presetClass="exit" presetSubtype="0" fill="hold" nodeType="withEffect">
                                  <p:stCondLst>
                                    <p:cond delay="0"/>
                                  </p:stCondLst>
                                  <p:childTnLst>
                                    <p:animEffect transition="out" filter="fade">
                                      <p:cBhvr>
                                        <p:cTn id="200" dur="350"/>
                                        <p:tgtEl>
                                          <p:spTgt spid="59"/>
                                        </p:tgtEl>
                                      </p:cBhvr>
                                    </p:animEffect>
                                    <p:set>
                                      <p:cBhvr>
                                        <p:cTn id="201" dur="1" fill="hold">
                                          <p:stCondLst>
                                            <p:cond delay="349"/>
                                          </p:stCondLst>
                                        </p:cTn>
                                        <p:tgtEl>
                                          <p:spTgt spid="59"/>
                                        </p:tgtEl>
                                        <p:attrNameLst>
                                          <p:attrName>style.visibility</p:attrName>
                                        </p:attrNameLst>
                                      </p:cBhvr>
                                      <p:to>
                                        <p:strVal val="hidden"/>
                                      </p:to>
                                    </p:set>
                                  </p:childTnLst>
                                </p:cTn>
                              </p:par>
                              <p:par>
                                <p:cTn id="202" presetID="10" presetClass="exit" presetSubtype="0" fill="hold" nodeType="withEffect">
                                  <p:stCondLst>
                                    <p:cond delay="0"/>
                                  </p:stCondLst>
                                  <p:childTnLst>
                                    <p:animEffect transition="out" filter="fade">
                                      <p:cBhvr>
                                        <p:cTn id="203" dur="350"/>
                                        <p:tgtEl>
                                          <p:spTgt spid="60"/>
                                        </p:tgtEl>
                                      </p:cBhvr>
                                    </p:animEffect>
                                    <p:set>
                                      <p:cBhvr>
                                        <p:cTn id="204" dur="1" fill="hold">
                                          <p:stCondLst>
                                            <p:cond delay="349"/>
                                          </p:stCondLst>
                                        </p:cTn>
                                        <p:tgtEl>
                                          <p:spTgt spid="60"/>
                                        </p:tgtEl>
                                        <p:attrNameLst>
                                          <p:attrName>style.visibility</p:attrName>
                                        </p:attrNameLst>
                                      </p:cBhvr>
                                      <p:to>
                                        <p:strVal val="hidden"/>
                                      </p:to>
                                    </p:set>
                                  </p:childTnLst>
                                </p:cTn>
                              </p:par>
                              <p:par>
                                <p:cTn id="205" presetID="10" presetClass="exit" presetSubtype="0" fill="hold" nodeType="withEffect">
                                  <p:stCondLst>
                                    <p:cond delay="0"/>
                                  </p:stCondLst>
                                  <p:childTnLst>
                                    <p:animEffect transition="out" filter="fade">
                                      <p:cBhvr>
                                        <p:cTn id="206" dur="350"/>
                                        <p:tgtEl>
                                          <p:spTgt spid="61"/>
                                        </p:tgtEl>
                                      </p:cBhvr>
                                    </p:animEffect>
                                    <p:set>
                                      <p:cBhvr>
                                        <p:cTn id="207" dur="1" fill="hold">
                                          <p:stCondLst>
                                            <p:cond delay="349"/>
                                          </p:stCondLst>
                                        </p:cTn>
                                        <p:tgtEl>
                                          <p:spTgt spid="61"/>
                                        </p:tgtEl>
                                        <p:attrNameLst>
                                          <p:attrName>style.visibility</p:attrName>
                                        </p:attrNameLst>
                                      </p:cBhvr>
                                      <p:to>
                                        <p:strVal val="hidden"/>
                                      </p:to>
                                    </p:set>
                                  </p:childTnLst>
                                </p:cTn>
                              </p:par>
                              <p:par>
                                <p:cTn id="208" presetID="10" presetClass="exit" presetSubtype="0" fill="hold" nodeType="withEffect">
                                  <p:stCondLst>
                                    <p:cond delay="0"/>
                                  </p:stCondLst>
                                  <p:childTnLst>
                                    <p:animEffect transition="out" filter="fade">
                                      <p:cBhvr>
                                        <p:cTn id="209" dur="350"/>
                                        <p:tgtEl>
                                          <p:spTgt spid="62"/>
                                        </p:tgtEl>
                                      </p:cBhvr>
                                    </p:animEffect>
                                    <p:set>
                                      <p:cBhvr>
                                        <p:cTn id="210" dur="1" fill="hold">
                                          <p:stCondLst>
                                            <p:cond delay="349"/>
                                          </p:stCondLst>
                                        </p:cTn>
                                        <p:tgtEl>
                                          <p:spTgt spid="62"/>
                                        </p:tgtEl>
                                        <p:attrNameLst>
                                          <p:attrName>style.visibility</p:attrName>
                                        </p:attrNameLst>
                                      </p:cBhvr>
                                      <p:to>
                                        <p:strVal val="hidden"/>
                                      </p:to>
                                    </p:set>
                                  </p:childTnLst>
                                </p:cTn>
                              </p:par>
                              <p:par>
                                <p:cTn id="211" presetID="10" presetClass="exit" presetSubtype="0" fill="hold" nodeType="withEffect">
                                  <p:stCondLst>
                                    <p:cond delay="0"/>
                                  </p:stCondLst>
                                  <p:childTnLst>
                                    <p:animEffect transition="out" filter="fade">
                                      <p:cBhvr>
                                        <p:cTn id="212" dur="350"/>
                                        <p:tgtEl>
                                          <p:spTgt spid="63"/>
                                        </p:tgtEl>
                                      </p:cBhvr>
                                    </p:animEffect>
                                    <p:set>
                                      <p:cBhvr>
                                        <p:cTn id="213" dur="1" fill="hold">
                                          <p:stCondLst>
                                            <p:cond delay="349"/>
                                          </p:stCondLst>
                                        </p:cTn>
                                        <p:tgtEl>
                                          <p:spTgt spid="63"/>
                                        </p:tgtEl>
                                        <p:attrNameLst>
                                          <p:attrName>style.visibility</p:attrName>
                                        </p:attrNameLst>
                                      </p:cBhvr>
                                      <p:to>
                                        <p:strVal val="hidden"/>
                                      </p:to>
                                    </p:set>
                                  </p:childTnLst>
                                </p:cTn>
                              </p:par>
                              <p:par>
                                <p:cTn id="214" presetID="10" presetClass="exit" presetSubtype="0" fill="hold" nodeType="withEffect">
                                  <p:stCondLst>
                                    <p:cond delay="0"/>
                                  </p:stCondLst>
                                  <p:childTnLst>
                                    <p:animEffect transition="out" filter="fade">
                                      <p:cBhvr>
                                        <p:cTn id="215" dur="350"/>
                                        <p:tgtEl>
                                          <p:spTgt spid="69"/>
                                        </p:tgtEl>
                                      </p:cBhvr>
                                    </p:animEffect>
                                    <p:set>
                                      <p:cBhvr>
                                        <p:cTn id="216" dur="1" fill="hold">
                                          <p:stCondLst>
                                            <p:cond delay="349"/>
                                          </p:stCondLst>
                                        </p:cTn>
                                        <p:tgtEl>
                                          <p:spTgt spid="69"/>
                                        </p:tgtEl>
                                        <p:attrNameLst>
                                          <p:attrName>style.visibility</p:attrName>
                                        </p:attrNameLst>
                                      </p:cBhvr>
                                      <p:to>
                                        <p:strVal val="hidden"/>
                                      </p:to>
                                    </p:set>
                                  </p:childTnLst>
                                </p:cTn>
                              </p:par>
                              <p:par>
                                <p:cTn id="217" presetID="10" presetClass="exit" presetSubtype="0" fill="hold" nodeType="withEffect">
                                  <p:stCondLst>
                                    <p:cond delay="0"/>
                                  </p:stCondLst>
                                  <p:childTnLst>
                                    <p:animEffect transition="out" filter="fade">
                                      <p:cBhvr>
                                        <p:cTn id="218" dur="350"/>
                                        <p:tgtEl>
                                          <p:spTgt spid="70"/>
                                        </p:tgtEl>
                                      </p:cBhvr>
                                    </p:animEffect>
                                    <p:set>
                                      <p:cBhvr>
                                        <p:cTn id="219" dur="1" fill="hold">
                                          <p:stCondLst>
                                            <p:cond delay="349"/>
                                          </p:stCondLst>
                                        </p:cTn>
                                        <p:tgtEl>
                                          <p:spTgt spid="70"/>
                                        </p:tgtEl>
                                        <p:attrNameLst>
                                          <p:attrName>style.visibility</p:attrName>
                                        </p:attrNameLst>
                                      </p:cBhvr>
                                      <p:to>
                                        <p:strVal val="hidden"/>
                                      </p:to>
                                    </p:set>
                                  </p:childTnLst>
                                </p:cTn>
                              </p:par>
                              <p:par>
                                <p:cTn id="220" presetID="10" presetClass="exit" presetSubtype="0" fill="hold" nodeType="withEffect">
                                  <p:stCondLst>
                                    <p:cond delay="0"/>
                                  </p:stCondLst>
                                  <p:childTnLst>
                                    <p:animEffect transition="out" filter="fade">
                                      <p:cBhvr>
                                        <p:cTn id="221" dur="350"/>
                                        <p:tgtEl>
                                          <p:spTgt spid="71"/>
                                        </p:tgtEl>
                                      </p:cBhvr>
                                    </p:animEffect>
                                    <p:set>
                                      <p:cBhvr>
                                        <p:cTn id="222" dur="1" fill="hold">
                                          <p:stCondLst>
                                            <p:cond delay="349"/>
                                          </p:stCondLst>
                                        </p:cTn>
                                        <p:tgtEl>
                                          <p:spTgt spid="71"/>
                                        </p:tgtEl>
                                        <p:attrNameLst>
                                          <p:attrName>style.visibility</p:attrName>
                                        </p:attrNameLst>
                                      </p:cBhvr>
                                      <p:to>
                                        <p:strVal val="hidden"/>
                                      </p:to>
                                    </p:set>
                                  </p:childTnLst>
                                </p:cTn>
                              </p:par>
                              <p:par>
                                <p:cTn id="223" presetID="10" presetClass="exit" presetSubtype="0" fill="hold" nodeType="withEffect">
                                  <p:stCondLst>
                                    <p:cond delay="0"/>
                                  </p:stCondLst>
                                  <p:childTnLst>
                                    <p:animEffect transition="out" filter="fade">
                                      <p:cBhvr>
                                        <p:cTn id="224" dur="350"/>
                                        <p:tgtEl>
                                          <p:spTgt spid="72"/>
                                        </p:tgtEl>
                                      </p:cBhvr>
                                    </p:animEffect>
                                    <p:set>
                                      <p:cBhvr>
                                        <p:cTn id="225" dur="1" fill="hold">
                                          <p:stCondLst>
                                            <p:cond delay="349"/>
                                          </p:stCondLst>
                                        </p:cTn>
                                        <p:tgtEl>
                                          <p:spTgt spid="72"/>
                                        </p:tgtEl>
                                        <p:attrNameLst>
                                          <p:attrName>style.visibility</p:attrName>
                                        </p:attrNameLst>
                                      </p:cBhvr>
                                      <p:to>
                                        <p:strVal val="hidden"/>
                                      </p:to>
                                    </p:set>
                                  </p:childTnLst>
                                </p:cTn>
                              </p:par>
                              <p:par>
                                <p:cTn id="226" presetID="10" presetClass="exit" presetSubtype="0" fill="hold" nodeType="withEffect">
                                  <p:stCondLst>
                                    <p:cond delay="0"/>
                                  </p:stCondLst>
                                  <p:childTnLst>
                                    <p:animEffect transition="out" filter="fade">
                                      <p:cBhvr>
                                        <p:cTn id="227" dur="350"/>
                                        <p:tgtEl>
                                          <p:spTgt spid="73"/>
                                        </p:tgtEl>
                                      </p:cBhvr>
                                    </p:animEffect>
                                    <p:set>
                                      <p:cBhvr>
                                        <p:cTn id="228" dur="1" fill="hold">
                                          <p:stCondLst>
                                            <p:cond delay="349"/>
                                          </p:stCondLst>
                                        </p:cTn>
                                        <p:tgtEl>
                                          <p:spTgt spid="73"/>
                                        </p:tgtEl>
                                        <p:attrNameLst>
                                          <p:attrName>style.visibility</p:attrName>
                                        </p:attrNameLst>
                                      </p:cBhvr>
                                      <p:to>
                                        <p:strVal val="hidden"/>
                                      </p:to>
                                    </p:set>
                                  </p:childTnLst>
                                </p:cTn>
                              </p:par>
                              <p:par>
                                <p:cTn id="229" presetID="10" presetClass="exit" presetSubtype="0" fill="hold" nodeType="withEffect">
                                  <p:stCondLst>
                                    <p:cond delay="0"/>
                                  </p:stCondLst>
                                  <p:childTnLst>
                                    <p:animEffect transition="out" filter="fade">
                                      <p:cBhvr>
                                        <p:cTn id="230" dur="350"/>
                                        <p:tgtEl>
                                          <p:spTgt spid="74"/>
                                        </p:tgtEl>
                                      </p:cBhvr>
                                    </p:animEffect>
                                    <p:set>
                                      <p:cBhvr>
                                        <p:cTn id="231" dur="1" fill="hold">
                                          <p:stCondLst>
                                            <p:cond delay="349"/>
                                          </p:stCondLst>
                                        </p:cTn>
                                        <p:tgtEl>
                                          <p:spTgt spid="74"/>
                                        </p:tgtEl>
                                        <p:attrNameLst>
                                          <p:attrName>style.visibility</p:attrName>
                                        </p:attrNameLst>
                                      </p:cBhvr>
                                      <p:to>
                                        <p:strVal val="hidden"/>
                                      </p:to>
                                    </p:set>
                                  </p:childTnLst>
                                </p:cTn>
                              </p:par>
                              <p:par>
                                <p:cTn id="232" presetID="10" presetClass="exit" presetSubtype="0" fill="hold" nodeType="withEffect">
                                  <p:stCondLst>
                                    <p:cond delay="0"/>
                                  </p:stCondLst>
                                  <p:childTnLst>
                                    <p:animEffect transition="out" filter="fade">
                                      <p:cBhvr>
                                        <p:cTn id="233" dur="350"/>
                                        <p:tgtEl>
                                          <p:spTgt spid="75"/>
                                        </p:tgtEl>
                                      </p:cBhvr>
                                    </p:animEffect>
                                    <p:set>
                                      <p:cBhvr>
                                        <p:cTn id="234" dur="1" fill="hold">
                                          <p:stCondLst>
                                            <p:cond delay="349"/>
                                          </p:stCondLst>
                                        </p:cTn>
                                        <p:tgtEl>
                                          <p:spTgt spid="75"/>
                                        </p:tgtEl>
                                        <p:attrNameLst>
                                          <p:attrName>style.visibility</p:attrName>
                                        </p:attrNameLst>
                                      </p:cBhvr>
                                      <p:to>
                                        <p:strVal val="hidden"/>
                                      </p:to>
                                    </p:set>
                                  </p:childTnLst>
                                </p:cTn>
                              </p:par>
                              <p:par>
                                <p:cTn id="235" presetID="10" presetClass="exit" presetSubtype="0" fill="hold" nodeType="withEffect">
                                  <p:stCondLst>
                                    <p:cond delay="0"/>
                                  </p:stCondLst>
                                  <p:childTnLst>
                                    <p:animEffect transition="out" filter="fade">
                                      <p:cBhvr>
                                        <p:cTn id="236" dur="350"/>
                                        <p:tgtEl>
                                          <p:spTgt spid="76"/>
                                        </p:tgtEl>
                                      </p:cBhvr>
                                    </p:animEffect>
                                    <p:set>
                                      <p:cBhvr>
                                        <p:cTn id="237" dur="1" fill="hold">
                                          <p:stCondLst>
                                            <p:cond delay="349"/>
                                          </p:stCondLst>
                                        </p:cTn>
                                        <p:tgtEl>
                                          <p:spTgt spid="76"/>
                                        </p:tgtEl>
                                        <p:attrNameLst>
                                          <p:attrName>style.visibility</p:attrName>
                                        </p:attrNameLst>
                                      </p:cBhvr>
                                      <p:to>
                                        <p:strVal val="hidden"/>
                                      </p:to>
                                    </p:set>
                                  </p:childTnLst>
                                </p:cTn>
                              </p:par>
                              <p:par>
                                <p:cTn id="238" presetID="10" presetClass="exit" presetSubtype="0" fill="hold" nodeType="withEffect">
                                  <p:stCondLst>
                                    <p:cond delay="0"/>
                                  </p:stCondLst>
                                  <p:childTnLst>
                                    <p:animEffect transition="out" filter="fade">
                                      <p:cBhvr>
                                        <p:cTn id="239" dur="350"/>
                                        <p:tgtEl>
                                          <p:spTgt spid="77"/>
                                        </p:tgtEl>
                                      </p:cBhvr>
                                    </p:animEffect>
                                    <p:set>
                                      <p:cBhvr>
                                        <p:cTn id="240" dur="1" fill="hold">
                                          <p:stCondLst>
                                            <p:cond delay="349"/>
                                          </p:stCondLst>
                                        </p:cTn>
                                        <p:tgtEl>
                                          <p:spTgt spid="77"/>
                                        </p:tgtEl>
                                        <p:attrNameLst>
                                          <p:attrName>style.visibility</p:attrName>
                                        </p:attrNameLst>
                                      </p:cBhvr>
                                      <p:to>
                                        <p:strVal val="hidden"/>
                                      </p:to>
                                    </p:set>
                                  </p:childTnLst>
                                </p:cTn>
                              </p:par>
                              <p:par>
                                <p:cTn id="241" presetID="10" presetClass="exit" presetSubtype="0" fill="hold" nodeType="withEffect">
                                  <p:stCondLst>
                                    <p:cond delay="0"/>
                                  </p:stCondLst>
                                  <p:childTnLst>
                                    <p:animEffect transition="out" filter="fade">
                                      <p:cBhvr>
                                        <p:cTn id="242" dur="350"/>
                                        <p:tgtEl>
                                          <p:spTgt spid="78"/>
                                        </p:tgtEl>
                                      </p:cBhvr>
                                    </p:animEffect>
                                    <p:set>
                                      <p:cBhvr>
                                        <p:cTn id="243" dur="1" fill="hold">
                                          <p:stCondLst>
                                            <p:cond delay="349"/>
                                          </p:stCondLst>
                                        </p:cTn>
                                        <p:tgtEl>
                                          <p:spTgt spid="78"/>
                                        </p:tgtEl>
                                        <p:attrNameLst>
                                          <p:attrName>style.visibility</p:attrName>
                                        </p:attrNameLst>
                                      </p:cBhvr>
                                      <p:to>
                                        <p:strVal val="hidden"/>
                                      </p:to>
                                    </p:set>
                                  </p:childTnLst>
                                </p:cTn>
                              </p:par>
                              <p:par>
                                <p:cTn id="244" presetID="10" presetClass="exit" presetSubtype="0" fill="hold" nodeType="withEffect">
                                  <p:stCondLst>
                                    <p:cond delay="0"/>
                                  </p:stCondLst>
                                  <p:childTnLst>
                                    <p:animEffect transition="out" filter="fade">
                                      <p:cBhvr>
                                        <p:cTn id="245" dur="350"/>
                                        <p:tgtEl>
                                          <p:spTgt spid="79"/>
                                        </p:tgtEl>
                                      </p:cBhvr>
                                    </p:animEffect>
                                    <p:set>
                                      <p:cBhvr>
                                        <p:cTn id="246" dur="1" fill="hold">
                                          <p:stCondLst>
                                            <p:cond delay="349"/>
                                          </p:stCondLst>
                                        </p:cTn>
                                        <p:tgtEl>
                                          <p:spTgt spid="79"/>
                                        </p:tgtEl>
                                        <p:attrNameLst>
                                          <p:attrName>style.visibility</p:attrName>
                                        </p:attrNameLst>
                                      </p:cBhvr>
                                      <p:to>
                                        <p:strVal val="hidden"/>
                                      </p:to>
                                    </p:set>
                                  </p:childTnLst>
                                </p:cTn>
                              </p:par>
                              <p:par>
                                <p:cTn id="247" presetID="10" presetClass="entr" presetSubtype="0" fill="hold" nodeType="withEffect">
                                  <p:stCondLst>
                                    <p:cond delay="0"/>
                                  </p:stCondLst>
                                  <p:childTnLst>
                                    <p:set>
                                      <p:cBhvr>
                                        <p:cTn id="248" dur="1" fill="hold">
                                          <p:stCondLst>
                                            <p:cond delay="0"/>
                                          </p:stCondLst>
                                        </p:cTn>
                                        <p:tgtEl>
                                          <p:spTgt spid="12"/>
                                        </p:tgtEl>
                                        <p:attrNameLst>
                                          <p:attrName>style.visibility</p:attrName>
                                        </p:attrNameLst>
                                      </p:cBhvr>
                                      <p:to>
                                        <p:strVal val="visible"/>
                                      </p:to>
                                    </p:set>
                                    <p:animEffect transition="in" filter="fade">
                                      <p:cBhvr>
                                        <p:cTn id="249" dur="350"/>
                                        <p:tgtEl>
                                          <p:spTgt spid="12"/>
                                        </p:tgtEl>
                                      </p:cBhvr>
                                    </p:animEffect>
                                  </p:childTnLst>
                                </p:cTn>
                              </p:par>
                              <p:par>
                                <p:cTn id="250" presetID="10" presetClass="entr" presetSubtype="0" fill="hold" nodeType="withEffect">
                                  <p:stCondLst>
                                    <p:cond delay="0"/>
                                  </p:stCondLst>
                                  <p:childTnLst>
                                    <p:set>
                                      <p:cBhvr>
                                        <p:cTn id="251" dur="1" fill="hold">
                                          <p:stCondLst>
                                            <p:cond delay="0"/>
                                          </p:stCondLst>
                                        </p:cTn>
                                        <p:tgtEl>
                                          <p:spTgt spid="13"/>
                                        </p:tgtEl>
                                        <p:attrNameLst>
                                          <p:attrName>style.visibility</p:attrName>
                                        </p:attrNameLst>
                                      </p:cBhvr>
                                      <p:to>
                                        <p:strVal val="visible"/>
                                      </p:to>
                                    </p:set>
                                    <p:animEffect transition="in" filter="fade">
                                      <p:cBhvr>
                                        <p:cTn id="252" dur="350"/>
                                        <p:tgtEl>
                                          <p:spTgt spid="13"/>
                                        </p:tgtEl>
                                      </p:cBhvr>
                                    </p:animEffect>
                                  </p:childTnLst>
                                </p:cTn>
                              </p:par>
                              <p:par>
                                <p:cTn id="253" presetID="10" presetClass="entr" presetSubtype="0" fill="hold" nodeType="withEffect">
                                  <p:stCondLst>
                                    <p:cond delay="0"/>
                                  </p:stCondLst>
                                  <p:childTnLst>
                                    <p:set>
                                      <p:cBhvr>
                                        <p:cTn id="254" dur="1" fill="hold">
                                          <p:stCondLst>
                                            <p:cond delay="0"/>
                                          </p:stCondLst>
                                        </p:cTn>
                                        <p:tgtEl>
                                          <p:spTgt spid="80"/>
                                        </p:tgtEl>
                                        <p:attrNameLst>
                                          <p:attrName>style.visibility</p:attrName>
                                        </p:attrNameLst>
                                      </p:cBhvr>
                                      <p:to>
                                        <p:strVal val="visible"/>
                                      </p:to>
                                    </p:set>
                                    <p:animEffect transition="in" filter="fade">
                                      <p:cBhvr>
                                        <p:cTn id="255" dur="350"/>
                                        <p:tgtEl>
                                          <p:spTgt spid="80"/>
                                        </p:tgtEl>
                                      </p:cBhvr>
                                    </p:animEffect>
                                  </p:childTnLst>
                                </p:cTn>
                              </p:par>
                              <p:par>
                                <p:cTn id="256" presetID="10" presetClass="entr" presetSubtype="0" fill="hold" nodeType="withEffect">
                                  <p:stCondLst>
                                    <p:cond delay="0"/>
                                  </p:stCondLst>
                                  <p:childTnLst>
                                    <p:set>
                                      <p:cBhvr>
                                        <p:cTn id="257" dur="1" fill="hold">
                                          <p:stCondLst>
                                            <p:cond delay="0"/>
                                          </p:stCondLst>
                                        </p:cTn>
                                        <p:tgtEl>
                                          <p:spTgt spid="81"/>
                                        </p:tgtEl>
                                        <p:attrNameLst>
                                          <p:attrName>style.visibility</p:attrName>
                                        </p:attrNameLst>
                                      </p:cBhvr>
                                      <p:to>
                                        <p:strVal val="visible"/>
                                      </p:to>
                                    </p:set>
                                    <p:animEffect transition="in" filter="fade">
                                      <p:cBhvr>
                                        <p:cTn id="258" dur="350"/>
                                        <p:tgtEl>
                                          <p:spTgt spid="81"/>
                                        </p:tgtEl>
                                      </p:cBhvr>
                                    </p:animEffect>
                                  </p:childTnLst>
                                </p:cTn>
                              </p:par>
                              <p:par>
                                <p:cTn id="259" presetID="10" presetClass="entr" presetSubtype="0" fill="hold" nodeType="withEffect">
                                  <p:stCondLst>
                                    <p:cond delay="0"/>
                                  </p:stCondLst>
                                  <p:childTnLst>
                                    <p:set>
                                      <p:cBhvr>
                                        <p:cTn id="260" dur="1" fill="hold">
                                          <p:stCondLst>
                                            <p:cond delay="0"/>
                                          </p:stCondLst>
                                        </p:cTn>
                                        <p:tgtEl>
                                          <p:spTgt spid="82"/>
                                        </p:tgtEl>
                                        <p:attrNameLst>
                                          <p:attrName>style.visibility</p:attrName>
                                        </p:attrNameLst>
                                      </p:cBhvr>
                                      <p:to>
                                        <p:strVal val="visible"/>
                                      </p:to>
                                    </p:set>
                                    <p:animEffect transition="in" filter="fade">
                                      <p:cBhvr>
                                        <p:cTn id="261" dur="350"/>
                                        <p:tgtEl>
                                          <p:spTgt spid="82"/>
                                        </p:tgtEl>
                                      </p:cBhvr>
                                    </p:animEffect>
                                  </p:childTnLst>
                                </p:cTn>
                              </p:par>
                              <p:par>
                                <p:cTn id="262" presetID="10" presetClass="entr" presetSubtype="0" fill="hold" nodeType="withEffect">
                                  <p:stCondLst>
                                    <p:cond delay="0"/>
                                  </p:stCondLst>
                                  <p:childTnLst>
                                    <p:set>
                                      <p:cBhvr>
                                        <p:cTn id="263" dur="1" fill="hold">
                                          <p:stCondLst>
                                            <p:cond delay="0"/>
                                          </p:stCondLst>
                                        </p:cTn>
                                        <p:tgtEl>
                                          <p:spTgt spid="83"/>
                                        </p:tgtEl>
                                        <p:attrNameLst>
                                          <p:attrName>style.visibility</p:attrName>
                                        </p:attrNameLst>
                                      </p:cBhvr>
                                      <p:to>
                                        <p:strVal val="visible"/>
                                      </p:to>
                                    </p:set>
                                    <p:animEffect transition="in" filter="fade">
                                      <p:cBhvr>
                                        <p:cTn id="264" dur="350"/>
                                        <p:tgtEl>
                                          <p:spTgt spid="83"/>
                                        </p:tgtEl>
                                      </p:cBhvr>
                                    </p:animEffect>
                                  </p:childTnLst>
                                </p:cTn>
                              </p:par>
                              <p:par>
                                <p:cTn id="265" presetID="10" presetClass="entr" presetSubtype="0" fill="hold" nodeType="withEffect">
                                  <p:stCondLst>
                                    <p:cond delay="0"/>
                                  </p:stCondLst>
                                  <p:childTnLst>
                                    <p:set>
                                      <p:cBhvr>
                                        <p:cTn id="266" dur="1" fill="hold">
                                          <p:stCondLst>
                                            <p:cond delay="0"/>
                                          </p:stCondLst>
                                        </p:cTn>
                                        <p:tgtEl>
                                          <p:spTgt spid="84"/>
                                        </p:tgtEl>
                                        <p:attrNameLst>
                                          <p:attrName>style.visibility</p:attrName>
                                        </p:attrNameLst>
                                      </p:cBhvr>
                                      <p:to>
                                        <p:strVal val="visible"/>
                                      </p:to>
                                    </p:set>
                                    <p:animEffect transition="in" filter="fade">
                                      <p:cBhvr>
                                        <p:cTn id="267" dur="350"/>
                                        <p:tgtEl>
                                          <p:spTgt spid="84"/>
                                        </p:tgtEl>
                                      </p:cBhvr>
                                    </p:animEffect>
                                  </p:childTnLst>
                                </p:cTn>
                              </p:par>
                              <p:par>
                                <p:cTn id="268" presetID="10" presetClass="entr" presetSubtype="0" fill="hold" nodeType="withEffect">
                                  <p:stCondLst>
                                    <p:cond delay="0"/>
                                  </p:stCondLst>
                                  <p:childTnLst>
                                    <p:set>
                                      <p:cBhvr>
                                        <p:cTn id="269" dur="1" fill="hold">
                                          <p:stCondLst>
                                            <p:cond delay="0"/>
                                          </p:stCondLst>
                                        </p:cTn>
                                        <p:tgtEl>
                                          <p:spTgt spid="85"/>
                                        </p:tgtEl>
                                        <p:attrNameLst>
                                          <p:attrName>style.visibility</p:attrName>
                                        </p:attrNameLst>
                                      </p:cBhvr>
                                      <p:to>
                                        <p:strVal val="visible"/>
                                      </p:to>
                                    </p:set>
                                    <p:animEffect transition="in" filter="fade">
                                      <p:cBhvr>
                                        <p:cTn id="270" dur="350"/>
                                        <p:tgtEl>
                                          <p:spTgt spid="85"/>
                                        </p:tgtEl>
                                      </p:cBhvr>
                                    </p:animEffect>
                                  </p:childTnLst>
                                </p:cTn>
                              </p:par>
                              <p:par>
                                <p:cTn id="271" presetID="10" presetClass="entr" presetSubtype="0" fill="hold" nodeType="withEffect">
                                  <p:stCondLst>
                                    <p:cond delay="0"/>
                                  </p:stCondLst>
                                  <p:childTnLst>
                                    <p:set>
                                      <p:cBhvr>
                                        <p:cTn id="272" dur="1" fill="hold">
                                          <p:stCondLst>
                                            <p:cond delay="0"/>
                                          </p:stCondLst>
                                        </p:cTn>
                                        <p:tgtEl>
                                          <p:spTgt spid="86"/>
                                        </p:tgtEl>
                                        <p:attrNameLst>
                                          <p:attrName>style.visibility</p:attrName>
                                        </p:attrNameLst>
                                      </p:cBhvr>
                                      <p:to>
                                        <p:strVal val="visible"/>
                                      </p:to>
                                    </p:set>
                                    <p:animEffect transition="in" filter="fade">
                                      <p:cBhvr>
                                        <p:cTn id="273" dur="350"/>
                                        <p:tgtEl>
                                          <p:spTgt spid="86"/>
                                        </p:tgtEl>
                                      </p:cBhvr>
                                    </p:animEffect>
                                  </p:childTnLst>
                                </p:cTn>
                              </p:par>
                              <p:par>
                                <p:cTn id="274" presetID="10" presetClass="entr" presetSubtype="0" fill="hold" nodeType="withEffect">
                                  <p:stCondLst>
                                    <p:cond delay="0"/>
                                  </p:stCondLst>
                                  <p:childTnLst>
                                    <p:set>
                                      <p:cBhvr>
                                        <p:cTn id="275" dur="1" fill="hold">
                                          <p:stCondLst>
                                            <p:cond delay="0"/>
                                          </p:stCondLst>
                                        </p:cTn>
                                        <p:tgtEl>
                                          <p:spTgt spid="87"/>
                                        </p:tgtEl>
                                        <p:attrNameLst>
                                          <p:attrName>style.visibility</p:attrName>
                                        </p:attrNameLst>
                                      </p:cBhvr>
                                      <p:to>
                                        <p:strVal val="visible"/>
                                      </p:to>
                                    </p:set>
                                    <p:animEffect transition="in" filter="fade">
                                      <p:cBhvr>
                                        <p:cTn id="276" dur="350"/>
                                        <p:tgtEl>
                                          <p:spTgt spid="87"/>
                                        </p:tgtEl>
                                      </p:cBhvr>
                                    </p:animEffect>
                                  </p:childTnLst>
                                </p:cTn>
                              </p:par>
                              <p:par>
                                <p:cTn id="277" presetID="10" presetClass="entr" presetSubtype="0" fill="hold" nodeType="withEffect">
                                  <p:stCondLst>
                                    <p:cond delay="0"/>
                                  </p:stCondLst>
                                  <p:childTnLst>
                                    <p:set>
                                      <p:cBhvr>
                                        <p:cTn id="278" dur="1" fill="hold">
                                          <p:stCondLst>
                                            <p:cond delay="0"/>
                                          </p:stCondLst>
                                        </p:cTn>
                                        <p:tgtEl>
                                          <p:spTgt spid="88"/>
                                        </p:tgtEl>
                                        <p:attrNameLst>
                                          <p:attrName>style.visibility</p:attrName>
                                        </p:attrNameLst>
                                      </p:cBhvr>
                                      <p:to>
                                        <p:strVal val="visible"/>
                                      </p:to>
                                    </p:set>
                                    <p:animEffect transition="in" filter="fade">
                                      <p:cBhvr>
                                        <p:cTn id="279" dur="350"/>
                                        <p:tgtEl>
                                          <p:spTgt spid="88"/>
                                        </p:tgtEl>
                                      </p:cBhvr>
                                    </p:animEffect>
                                  </p:childTnLst>
                                </p:cTn>
                              </p:par>
                              <p:par>
                                <p:cTn id="280" presetID="10" presetClass="entr" presetSubtype="0" fill="hold" nodeType="withEffect">
                                  <p:stCondLst>
                                    <p:cond delay="0"/>
                                  </p:stCondLst>
                                  <p:childTnLst>
                                    <p:set>
                                      <p:cBhvr>
                                        <p:cTn id="281" dur="1" fill="hold">
                                          <p:stCondLst>
                                            <p:cond delay="0"/>
                                          </p:stCondLst>
                                        </p:cTn>
                                        <p:tgtEl>
                                          <p:spTgt spid="89"/>
                                        </p:tgtEl>
                                        <p:attrNameLst>
                                          <p:attrName>style.visibility</p:attrName>
                                        </p:attrNameLst>
                                      </p:cBhvr>
                                      <p:to>
                                        <p:strVal val="visible"/>
                                      </p:to>
                                    </p:set>
                                    <p:animEffect transition="in" filter="fade">
                                      <p:cBhvr>
                                        <p:cTn id="282" dur="350"/>
                                        <p:tgtEl>
                                          <p:spTgt spid="89"/>
                                        </p:tgtEl>
                                      </p:cBhvr>
                                    </p:animEffect>
                                  </p:childTnLst>
                                </p:cTn>
                              </p:par>
                              <p:par>
                                <p:cTn id="283" presetID="10" presetClass="entr" presetSubtype="0" fill="hold" nodeType="withEffect">
                                  <p:stCondLst>
                                    <p:cond delay="0"/>
                                  </p:stCondLst>
                                  <p:childTnLst>
                                    <p:set>
                                      <p:cBhvr>
                                        <p:cTn id="284" dur="1" fill="hold">
                                          <p:stCondLst>
                                            <p:cond delay="0"/>
                                          </p:stCondLst>
                                        </p:cTn>
                                        <p:tgtEl>
                                          <p:spTgt spid="90"/>
                                        </p:tgtEl>
                                        <p:attrNameLst>
                                          <p:attrName>style.visibility</p:attrName>
                                        </p:attrNameLst>
                                      </p:cBhvr>
                                      <p:to>
                                        <p:strVal val="visible"/>
                                      </p:to>
                                    </p:set>
                                    <p:animEffect transition="in" filter="fade">
                                      <p:cBhvr>
                                        <p:cTn id="285" dur="350"/>
                                        <p:tgtEl>
                                          <p:spTgt spid="90"/>
                                        </p:tgtEl>
                                      </p:cBhvr>
                                    </p:animEffect>
                                  </p:childTnLst>
                                </p:cTn>
                              </p:par>
                              <p:par>
                                <p:cTn id="286" presetID="10" presetClass="entr" presetSubtype="0" fill="hold" nodeType="withEffect">
                                  <p:stCondLst>
                                    <p:cond delay="0"/>
                                  </p:stCondLst>
                                  <p:childTnLst>
                                    <p:set>
                                      <p:cBhvr>
                                        <p:cTn id="287" dur="1" fill="hold">
                                          <p:stCondLst>
                                            <p:cond delay="0"/>
                                          </p:stCondLst>
                                        </p:cTn>
                                        <p:tgtEl>
                                          <p:spTgt spid="91"/>
                                        </p:tgtEl>
                                        <p:attrNameLst>
                                          <p:attrName>style.visibility</p:attrName>
                                        </p:attrNameLst>
                                      </p:cBhvr>
                                      <p:to>
                                        <p:strVal val="visible"/>
                                      </p:to>
                                    </p:set>
                                    <p:animEffect transition="in" filter="fade">
                                      <p:cBhvr>
                                        <p:cTn id="288" dur="350"/>
                                        <p:tgtEl>
                                          <p:spTgt spid="91"/>
                                        </p:tgtEl>
                                      </p:cBhvr>
                                    </p:animEffect>
                                  </p:childTnLst>
                                </p:cTn>
                              </p:par>
                              <p:par>
                                <p:cTn id="289" presetID="10" presetClass="entr" presetSubtype="0" fill="hold" nodeType="withEffect">
                                  <p:stCondLst>
                                    <p:cond delay="0"/>
                                  </p:stCondLst>
                                  <p:childTnLst>
                                    <p:set>
                                      <p:cBhvr>
                                        <p:cTn id="290" dur="1" fill="hold">
                                          <p:stCondLst>
                                            <p:cond delay="0"/>
                                          </p:stCondLst>
                                        </p:cTn>
                                        <p:tgtEl>
                                          <p:spTgt spid="92"/>
                                        </p:tgtEl>
                                        <p:attrNameLst>
                                          <p:attrName>style.visibility</p:attrName>
                                        </p:attrNameLst>
                                      </p:cBhvr>
                                      <p:to>
                                        <p:strVal val="visible"/>
                                      </p:to>
                                    </p:set>
                                    <p:animEffect transition="in" filter="fade">
                                      <p:cBhvr>
                                        <p:cTn id="291" dur="350"/>
                                        <p:tgtEl>
                                          <p:spTgt spid="92"/>
                                        </p:tgtEl>
                                      </p:cBhvr>
                                    </p:animEffect>
                                  </p:childTnLst>
                                </p:cTn>
                              </p:par>
                              <p:par>
                                <p:cTn id="292" presetID="10" presetClass="entr" presetSubtype="0" fill="hold" nodeType="withEffect">
                                  <p:stCondLst>
                                    <p:cond delay="0"/>
                                  </p:stCondLst>
                                  <p:childTnLst>
                                    <p:set>
                                      <p:cBhvr>
                                        <p:cTn id="293" dur="1" fill="hold">
                                          <p:stCondLst>
                                            <p:cond delay="0"/>
                                          </p:stCondLst>
                                        </p:cTn>
                                        <p:tgtEl>
                                          <p:spTgt spid="93"/>
                                        </p:tgtEl>
                                        <p:attrNameLst>
                                          <p:attrName>style.visibility</p:attrName>
                                        </p:attrNameLst>
                                      </p:cBhvr>
                                      <p:to>
                                        <p:strVal val="visible"/>
                                      </p:to>
                                    </p:set>
                                    <p:animEffect transition="in" filter="fade">
                                      <p:cBhvr>
                                        <p:cTn id="294" dur="350"/>
                                        <p:tgtEl>
                                          <p:spTgt spid="93"/>
                                        </p:tgtEl>
                                      </p:cBhvr>
                                    </p:animEffect>
                                  </p:childTnLst>
                                </p:cTn>
                              </p:par>
                              <p:par>
                                <p:cTn id="295" presetID="10" presetClass="entr" presetSubtype="0" fill="hold" nodeType="withEffect">
                                  <p:stCondLst>
                                    <p:cond delay="0"/>
                                  </p:stCondLst>
                                  <p:childTnLst>
                                    <p:set>
                                      <p:cBhvr>
                                        <p:cTn id="296" dur="1" fill="hold">
                                          <p:stCondLst>
                                            <p:cond delay="0"/>
                                          </p:stCondLst>
                                        </p:cTn>
                                        <p:tgtEl>
                                          <p:spTgt spid="94"/>
                                        </p:tgtEl>
                                        <p:attrNameLst>
                                          <p:attrName>style.visibility</p:attrName>
                                        </p:attrNameLst>
                                      </p:cBhvr>
                                      <p:to>
                                        <p:strVal val="visible"/>
                                      </p:to>
                                    </p:set>
                                    <p:animEffect transition="in" filter="fade">
                                      <p:cBhvr>
                                        <p:cTn id="297" dur="350"/>
                                        <p:tgtEl>
                                          <p:spTgt spid="94"/>
                                        </p:tgtEl>
                                      </p:cBhvr>
                                    </p:animEffect>
                                  </p:childTnLst>
                                </p:cTn>
                              </p:par>
                              <p:par>
                                <p:cTn id="298" presetID="10" presetClass="entr" presetSubtype="0" fill="hold" nodeType="withEffect">
                                  <p:stCondLst>
                                    <p:cond delay="0"/>
                                  </p:stCondLst>
                                  <p:childTnLst>
                                    <p:set>
                                      <p:cBhvr>
                                        <p:cTn id="299" dur="1" fill="hold">
                                          <p:stCondLst>
                                            <p:cond delay="0"/>
                                          </p:stCondLst>
                                        </p:cTn>
                                        <p:tgtEl>
                                          <p:spTgt spid="95"/>
                                        </p:tgtEl>
                                        <p:attrNameLst>
                                          <p:attrName>style.visibility</p:attrName>
                                        </p:attrNameLst>
                                      </p:cBhvr>
                                      <p:to>
                                        <p:strVal val="visible"/>
                                      </p:to>
                                    </p:set>
                                    <p:animEffect transition="in" filter="fade">
                                      <p:cBhvr>
                                        <p:cTn id="300" dur="350"/>
                                        <p:tgtEl>
                                          <p:spTgt spid="95"/>
                                        </p:tgtEl>
                                      </p:cBhvr>
                                    </p:animEffect>
                                  </p:childTnLst>
                                </p:cTn>
                              </p:par>
                              <p:par>
                                <p:cTn id="301" presetID="10" presetClass="entr" presetSubtype="0" fill="hold" nodeType="withEffect">
                                  <p:stCondLst>
                                    <p:cond delay="0"/>
                                  </p:stCondLst>
                                  <p:childTnLst>
                                    <p:set>
                                      <p:cBhvr>
                                        <p:cTn id="302" dur="1" fill="hold">
                                          <p:stCondLst>
                                            <p:cond delay="0"/>
                                          </p:stCondLst>
                                        </p:cTn>
                                        <p:tgtEl>
                                          <p:spTgt spid="96"/>
                                        </p:tgtEl>
                                        <p:attrNameLst>
                                          <p:attrName>style.visibility</p:attrName>
                                        </p:attrNameLst>
                                      </p:cBhvr>
                                      <p:to>
                                        <p:strVal val="visible"/>
                                      </p:to>
                                    </p:set>
                                    <p:animEffect transition="in" filter="fade">
                                      <p:cBhvr>
                                        <p:cTn id="303" dur="350"/>
                                        <p:tgtEl>
                                          <p:spTgt spid="96"/>
                                        </p:tgtEl>
                                      </p:cBhvr>
                                    </p:animEffect>
                                  </p:childTnLst>
                                </p:cTn>
                              </p:par>
                            </p:childTnLst>
                          </p:cTn>
                        </p:par>
                      </p:childTnLst>
                    </p:cTn>
                  </p:par>
                  <p:par>
                    <p:cTn id="304" fill="hold">
                      <p:stCondLst>
                        <p:cond delay="indefinite"/>
                      </p:stCondLst>
                      <p:childTnLst>
                        <p:par>
                          <p:cTn id="305" fill="hold">
                            <p:stCondLst>
                              <p:cond delay="0"/>
                            </p:stCondLst>
                            <p:childTnLst>
                              <p:par>
                                <p:cTn id="306" presetID="10" presetClass="exit" presetSubtype="0" fill="hold" nodeType="clickEffect">
                                  <p:stCondLst>
                                    <p:cond delay="0"/>
                                  </p:stCondLst>
                                  <p:childTnLst>
                                    <p:animEffect transition="out" filter="fade">
                                      <p:cBhvr>
                                        <p:cTn id="307" dur="350"/>
                                        <p:tgtEl>
                                          <p:spTgt spid="12"/>
                                        </p:tgtEl>
                                      </p:cBhvr>
                                    </p:animEffect>
                                    <p:set>
                                      <p:cBhvr>
                                        <p:cTn id="308" dur="1" fill="hold">
                                          <p:stCondLst>
                                            <p:cond delay="349"/>
                                          </p:stCondLst>
                                        </p:cTn>
                                        <p:tgtEl>
                                          <p:spTgt spid="12"/>
                                        </p:tgtEl>
                                        <p:attrNameLst>
                                          <p:attrName>style.visibility</p:attrName>
                                        </p:attrNameLst>
                                      </p:cBhvr>
                                      <p:to>
                                        <p:strVal val="hidden"/>
                                      </p:to>
                                    </p:set>
                                  </p:childTnLst>
                                </p:cTn>
                              </p:par>
                              <p:par>
                                <p:cTn id="309" presetID="10" presetClass="exit" presetSubtype="0" fill="hold" nodeType="withEffect">
                                  <p:stCondLst>
                                    <p:cond delay="0"/>
                                  </p:stCondLst>
                                  <p:childTnLst>
                                    <p:animEffect transition="out" filter="fade">
                                      <p:cBhvr>
                                        <p:cTn id="310" dur="350"/>
                                        <p:tgtEl>
                                          <p:spTgt spid="13"/>
                                        </p:tgtEl>
                                      </p:cBhvr>
                                    </p:animEffect>
                                    <p:set>
                                      <p:cBhvr>
                                        <p:cTn id="311" dur="1" fill="hold">
                                          <p:stCondLst>
                                            <p:cond delay="349"/>
                                          </p:stCondLst>
                                        </p:cTn>
                                        <p:tgtEl>
                                          <p:spTgt spid="13"/>
                                        </p:tgtEl>
                                        <p:attrNameLst>
                                          <p:attrName>style.visibility</p:attrName>
                                        </p:attrNameLst>
                                      </p:cBhvr>
                                      <p:to>
                                        <p:strVal val="hidden"/>
                                      </p:to>
                                    </p:set>
                                  </p:childTnLst>
                                </p:cTn>
                              </p:par>
                              <p:par>
                                <p:cTn id="312" presetID="10" presetClass="exit" presetSubtype="0" fill="hold" nodeType="withEffect">
                                  <p:stCondLst>
                                    <p:cond delay="0"/>
                                  </p:stCondLst>
                                  <p:childTnLst>
                                    <p:animEffect transition="out" filter="fade">
                                      <p:cBhvr>
                                        <p:cTn id="313" dur="350"/>
                                        <p:tgtEl>
                                          <p:spTgt spid="80"/>
                                        </p:tgtEl>
                                      </p:cBhvr>
                                    </p:animEffect>
                                    <p:set>
                                      <p:cBhvr>
                                        <p:cTn id="314" dur="1" fill="hold">
                                          <p:stCondLst>
                                            <p:cond delay="349"/>
                                          </p:stCondLst>
                                        </p:cTn>
                                        <p:tgtEl>
                                          <p:spTgt spid="80"/>
                                        </p:tgtEl>
                                        <p:attrNameLst>
                                          <p:attrName>style.visibility</p:attrName>
                                        </p:attrNameLst>
                                      </p:cBhvr>
                                      <p:to>
                                        <p:strVal val="hidden"/>
                                      </p:to>
                                    </p:set>
                                  </p:childTnLst>
                                </p:cTn>
                              </p:par>
                              <p:par>
                                <p:cTn id="315" presetID="10" presetClass="exit" presetSubtype="0" fill="hold" nodeType="withEffect">
                                  <p:stCondLst>
                                    <p:cond delay="0"/>
                                  </p:stCondLst>
                                  <p:childTnLst>
                                    <p:animEffect transition="out" filter="fade">
                                      <p:cBhvr>
                                        <p:cTn id="316" dur="350"/>
                                        <p:tgtEl>
                                          <p:spTgt spid="81"/>
                                        </p:tgtEl>
                                      </p:cBhvr>
                                    </p:animEffect>
                                    <p:set>
                                      <p:cBhvr>
                                        <p:cTn id="317" dur="1" fill="hold">
                                          <p:stCondLst>
                                            <p:cond delay="349"/>
                                          </p:stCondLst>
                                        </p:cTn>
                                        <p:tgtEl>
                                          <p:spTgt spid="81"/>
                                        </p:tgtEl>
                                        <p:attrNameLst>
                                          <p:attrName>style.visibility</p:attrName>
                                        </p:attrNameLst>
                                      </p:cBhvr>
                                      <p:to>
                                        <p:strVal val="hidden"/>
                                      </p:to>
                                    </p:set>
                                  </p:childTnLst>
                                </p:cTn>
                              </p:par>
                              <p:par>
                                <p:cTn id="318" presetID="10" presetClass="exit" presetSubtype="0" fill="hold" nodeType="withEffect">
                                  <p:stCondLst>
                                    <p:cond delay="0"/>
                                  </p:stCondLst>
                                  <p:childTnLst>
                                    <p:animEffect transition="out" filter="fade">
                                      <p:cBhvr>
                                        <p:cTn id="319" dur="350"/>
                                        <p:tgtEl>
                                          <p:spTgt spid="82"/>
                                        </p:tgtEl>
                                      </p:cBhvr>
                                    </p:animEffect>
                                    <p:set>
                                      <p:cBhvr>
                                        <p:cTn id="320" dur="1" fill="hold">
                                          <p:stCondLst>
                                            <p:cond delay="349"/>
                                          </p:stCondLst>
                                        </p:cTn>
                                        <p:tgtEl>
                                          <p:spTgt spid="82"/>
                                        </p:tgtEl>
                                        <p:attrNameLst>
                                          <p:attrName>style.visibility</p:attrName>
                                        </p:attrNameLst>
                                      </p:cBhvr>
                                      <p:to>
                                        <p:strVal val="hidden"/>
                                      </p:to>
                                    </p:set>
                                  </p:childTnLst>
                                </p:cTn>
                              </p:par>
                              <p:par>
                                <p:cTn id="321" presetID="10" presetClass="exit" presetSubtype="0" fill="hold" nodeType="withEffect">
                                  <p:stCondLst>
                                    <p:cond delay="0"/>
                                  </p:stCondLst>
                                  <p:childTnLst>
                                    <p:animEffect transition="out" filter="fade">
                                      <p:cBhvr>
                                        <p:cTn id="322" dur="350"/>
                                        <p:tgtEl>
                                          <p:spTgt spid="83"/>
                                        </p:tgtEl>
                                      </p:cBhvr>
                                    </p:animEffect>
                                    <p:set>
                                      <p:cBhvr>
                                        <p:cTn id="323" dur="1" fill="hold">
                                          <p:stCondLst>
                                            <p:cond delay="349"/>
                                          </p:stCondLst>
                                        </p:cTn>
                                        <p:tgtEl>
                                          <p:spTgt spid="83"/>
                                        </p:tgtEl>
                                        <p:attrNameLst>
                                          <p:attrName>style.visibility</p:attrName>
                                        </p:attrNameLst>
                                      </p:cBhvr>
                                      <p:to>
                                        <p:strVal val="hidden"/>
                                      </p:to>
                                    </p:set>
                                  </p:childTnLst>
                                </p:cTn>
                              </p:par>
                              <p:par>
                                <p:cTn id="324" presetID="10" presetClass="exit" presetSubtype="0" fill="hold" nodeType="withEffect">
                                  <p:stCondLst>
                                    <p:cond delay="0"/>
                                  </p:stCondLst>
                                  <p:childTnLst>
                                    <p:animEffect transition="out" filter="fade">
                                      <p:cBhvr>
                                        <p:cTn id="325" dur="350"/>
                                        <p:tgtEl>
                                          <p:spTgt spid="84"/>
                                        </p:tgtEl>
                                      </p:cBhvr>
                                    </p:animEffect>
                                    <p:set>
                                      <p:cBhvr>
                                        <p:cTn id="326" dur="1" fill="hold">
                                          <p:stCondLst>
                                            <p:cond delay="349"/>
                                          </p:stCondLst>
                                        </p:cTn>
                                        <p:tgtEl>
                                          <p:spTgt spid="84"/>
                                        </p:tgtEl>
                                        <p:attrNameLst>
                                          <p:attrName>style.visibility</p:attrName>
                                        </p:attrNameLst>
                                      </p:cBhvr>
                                      <p:to>
                                        <p:strVal val="hidden"/>
                                      </p:to>
                                    </p:set>
                                  </p:childTnLst>
                                </p:cTn>
                              </p:par>
                              <p:par>
                                <p:cTn id="327" presetID="10" presetClass="exit" presetSubtype="0" fill="hold" nodeType="withEffect">
                                  <p:stCondLst>
                                    <p:cond delay="0"/>
                                  </p:stCondLst>
                                  <p:childTnLst>
                                    <p:animEffect transition="out" filter="fade">
                                      <p:cBhvr>
                                        <p:cTn id="328" dur="350"/>
                                        <p:tgtEl>
                                          <p:spTgt spid="85"/>
                                        </p:tgtEl>
                                      </p:cBhvr>
                                    </p:animEffect>
                                    <p:set>
                                      <p:cBhvr>
                                        <p:cTn id="329" dur="1" fill="hold">
                                          <p:stCondLst>
                                            <p:cond delay="349"/>
                                          </p:stCondLst>
                                        </p:cTn>
                                        <p:tgtEl>
                                          <p:spTgt spid="85"/>
                                        </p:tgtEl>
                                        <p:attrNameLst>
                                          <p:attrName>style.visibility</p:attrName>
                                        </p:attrNameLst>
                                      </p:cBhvr>
                                      <p:to>
                                        <p:strVal val="hidden"/>
                                      </p:to>
                                    </p:set>
                                  </p:childTnLst>
                                </p:cTn>
                              </p:par>
                              <p:par>
                                <p:cTn id="330" presetID="10" presetClass="exit" presetSubtype="0" fill="hold" nodeType="withEffect">
                                  <p:stCondLst>
                                    <p:cond delay="0"/>
                                  </p:stCondLst>
                                  <p:childTnLst>
                                    <p:animEffect transition="out" filter="fade">
                                      <p:cBhvr>
                                        <p:cTn id="331" dur="350"/>
                                        <p:tgtEl>
                                          <p:spTgt spid="86"/>
                                        </p:tgtEl>
                                      </p:cBhvr>
                                    </p:animEffect>
                                    <p:set>
                                      <p:cBhvr>
                                        <p:cTn id="332" dur="1" fill="hold">
                                          <p:stCondLst>
                                            <p:cond delay="349"/>
                                          </p:stCondLst>
                                        </p:cTn>
                                        <p:tgtEl>
                                          <p:spTgt spid="86"/>
                                        </p:tgtEl>
                                        <p:attrNameLst>
                                          <p:attrName>style.visibility</p:attrName>
                                        </p:attrNameLst>
                                      </p:cBhvr>
                                      <p:to>
                                        <p:strVal val="hidden"/>
                                      </p:to>
                                    </p:set>
                                  </p:childTnLst>
                                </p:cTn>
                              </p:par>
                              <p:par>
                                <p:cTn id="333" presetID="10" presetClass="exit" presetSubtype="0" fill="hold" nodeType="withEffect">
                                  <p:stCondLst>
                                    <p:cond delay="0"/>
                                  </p:stCondLst>
                                  <p:childTnLst>
                                    <p:animEffect transition="out" filter="fade">
                                      <p:cBhvr>
                                        <p:cTn id="334" dur="350"/>
                                        <p:tgtEl>
                                          <p:spTgt spid="87"/>
                                        </p:tgtEl>
                                      </p:cBhvr>
                                    </p:animEffect>
                                    <p:set>
                                      <p:cBhvr>
                                        <p:cTn id="335" dur="1" fill="hold">
                                          <p:stCondLst>
                                            <p:cond delay="349"/>
                                          </p:stCondLst>
                                        </p:cTn>
                                        <p:tgtEl>
                                          <p:spTgt spid="87"/>
                                        </p:tgtEl>
                                        <p:attrNameLst>
                                          <p:attrName>style.visibility</p:attrName>
                                        </p:attrNameLst>
                                      </p:cBhvr>
                                      <p:to>
                                        <p:strVal val="hidden"/>
                                      </p:to>
                                    </p:set>
                                  </p:childTnLst>
                                </p:cTn>
                              </p:par>
                              <p:par>
                                <p:cTn id="336" presetID="10" presetClass="exit" presetSubtype="0" fill="hold" nodeType="withEffect">
                                  <p:stCondLst>
                                    <p:cond delay="0"/>
                                  </p:stCondLst>
                                  <p:childTnLst>
                                    <p:animEffect transition="out" filter="fade">
                                      <p:cBhvr>
                                        <p:cTn id="337" dur="350"/>
                                        <p:tgtEl>
                                          <p:spTgt spid="88"/>
                                        </p:tgtEl>
                                      </p:cBhvr>
                                    </p:animEffect>
                                    <p:set>
                                      <p:cBhvr>
                                        <p:cTn id="338" dur="1" fill="hold">
                                          <p:stCondLst>
                                            <p:cond delay="349"/>
                                          </p:stCondLst>
                                        </p:cTn>
                                        <p:tgtEl>
                                          <p:spTgt spid="88"/>
                                        </p:tgtEl>
                                        <p:attrNameLst>
                                          <p:attrName>style.visibility</p:attrName>
                                        </p:attrNameLst>
                                      </p:cBhvr>
                                      <p:to>
                                        <p:strVal val="hidden"/>
                                      </p:to>
                                    </p:set>
                                  </p:childTnLst>
                                </p:cTn>
                              </p:par>
                              <p:par>
                                <p:cTn id="339" presetID="10" presetClass="exit" presetSubtype="0" fill="hold" nodeType="withEffect">
                                  <p:stCondLst>
                                    <p:cond delay="0"/>
                                  </p:stCondLst>
                                  <p:childTnLst>
                                    <p:animEffect transition="out" filter="fade">
                                      <p:cBhvr>
                                        <p:cTn id="340" dur="350"/>
                                        <p:tgtEl>
                                          <p:spTgt spid="89"/>
                                        </p:tgtEl>
                                      </p:cBhvr>
                                    </p:animEffect>
                                    <p:set>
                                      <p:cBhvr>
                                        <p:cTn id="341" dur="1" fill="hold">
                                          <p:stCondLst>
                                            <p:cond delay="349"/>
                                          </p:stCondLst>
                                        </p:cTn>
                                        <p:tgtEl>
                                          <p:spTgt spid="89"/>
                                        </p:tgtEl>
                                        <p:attrNameLst>
                                          <p:attrName>style.visibility</p:attrName>
                                        </p:attrNameLst>
                                      </p:cBhvr>
                                      <p:to>
                                        <p:strVal val="hidden"/>
                                      </p:to>
                                    </p:set>
                                  </p:childTnLst>
                                </p:cTn>
                              </p:par>
                              <p:par>
                                <p:cTn id="342" presetID="10" presetClass="exit" presetSubtype="0" fill="hold" nodeType="withEffect">
                                  <p:stCondLst>
                                    <p:cond delay="0"/>
                                  </p:stCondLst>
                                  <p:childTnLst>
                                    <p:animEffect transition="out" filter="fade">
                                      <p:cBhvr>
                                        <p:cTn id="343" dur="350"/>
                                        <p:tgtEl>
                                          <p:spTgt spid="90"/>
                                        </p:tgtEl>
                                      </p:cBhvr>
                                    </p:animEffect>
                                    <p:set>
                                      <p:cBhvr>
                                        <p:cTn id="344" dur="1" fill="hold">
                                          <p:stCondLst>
                                            <p:cond delay="349"/>
                                          </p:stCondLst>
                                        </p:cTn>
                                        <p:tgtEl>
                                          <p:spTgt spid="90"/>
                                        </p:tgtEl>
                                        <p:attrNameLst>
                                          <p:attrName>style.visibility</p:attrName>
                                        </p:attrNameLst>
                                      </p:cBhvr>
                                      <p:to>
                                        <p:strVal val="hidden"/>
                                      </p:to>
                                    </p:set>
                                  </p:childTnLst>
                                </p:cTn>
                              </p:par>
                              <p:par>
                                <p:cTn id="345" presetID="10" presetClass="exit" presetSubtype="0" fill="hold" nodeType="withEffect">
                                  <p:stCondLst>
                                    <p:cond delay="0"/>
                                  </p:stCondLst>
                                  <p:childTnLst>
                                    <p:animEffect transition="out" filter="fade">
                                      <p:cBhvr>
                                        <p:cTn id="346" dur="350"/>
                                        <p:tgtEl>
                                          <p:spTgt spid="91"/>
                                        </p:tgtEl>
                                      </p:cBhvr>
                                    </p:animEffect>
                                    <p:set>
                                      <p:cBhvr>
                                        <p:cTn id="347" dur="1" fill="hold">
                                          <p:stCondLst>
                                            <p:cond delay="349"/>
                                          </p:stCondLst>
                                        </p:cTn>
                                        <p:tgtEl>
                                          <p:spTgt spid="91"/>
                                        </p:tgtEl>
                                        <p:attrNameLst>
                                          <p:attrName>style.visibility</p:attrName>
                                        </p:attrNameLst>
                                      </p:cBhvr>
                                      <p:to>
                                        <p:strVal val="hidden"/>
                                      </p:to>
                                    </p:set>
                                  </p:childTnLst>
                                </p:cTn>
                              </p:par>
                              <p:par>
                                <p:cTn id="348" presetID="10" presetClass="exit" presetSubtype="0" fill="hold" nodeType="withEffect">
                                  <p:stCondLst>
                                    <p:cond delay="0"/>
                                  </p:stCondLst>
                                  <p:childTnLst>
                                    <p:animEffect transition="out" filter="fade">
                                      <p:cBhvr>
                                        <p:cTn id="349" dur="350"/>
                                        <p:tgtEl>
                                          <p:spTgt spid="92"/>
                                        </p:tgtEl>
                                      </p:cBhvr>
                                    </p:animEffect>
                                    <p:set>
                                      <p:cBhvr>
                                        <p:cTn id="350" dur="1" fill="hold">
                                          <p:stCondLst>
                                            <p:cond delay="349"/>
                                          </p:stCondLst>
                                        </p:cTn>
                                        <p:tgtEl>
                                          <p:spTgt spid="92"/>
                                        </p:tgtEl>
                                        <p:attrNameLst>
                                          <p:attrName>style.visibility</p:attrName>
                                        </p:attrNameLst>
                                      </p:cBhvr>
                                      <p:to>
                                        <p:strVal val="hidden"/>
                                      </p:to>
                                    </p:set>
                                  </p:childTnLst>
                                </p:cTn>
                              </p:par>
                              <p:par>
                                <p:cTn id="351" presetID="10" presetClass="exit" presetSubtype="0" fill="hold" nodeType="withEffect">
                                  <p:stCondLst>
                                    <p:cond delay="0"/>
                                  </p:stCondLst>
                                  <p:childTnLst>
                                    <p:animEffect transition="out" filter="fade">
                                      <p:cBhvr>
                                        <p:cTn id="352" dur="350"/>
                                        <p:tgtEl>
                                          <p:spTgt spid="93"/>
                                        </p:tgtEl>
                                      </p:cBhvr>
                                    </p:animEffect>
                                    <p:set>
                                      <p:cBhvr>
                                        <p:cTn id="353" dur="1" fill="hold">
                                          <p:stCondLst>
                                            <p:cond delay="349"/>
                                          </p:stCondLst>
                                        </p:cTn>
                                        <p:tgtEl>
                                          <p:spTgt spid="93"/>
                                        </p:tgtEl>
                                        <p:attrNameLst>
                                          <p:attrName>style.visibility</p:attrName>
                                        </p:attrNameLst>
                                      </p:cBhvr>
                                      <p:to>
                                        <p:strVal val="hidden"/>
                                      </p:to>
                                    </p:set>
                                  </p:childTnLst>
                                </p:cTn>
                              </p:par>
                              <p:par>
                                <p:cTn id="354" presetID="10" presetClass="exit" presetSubtype="0" fill="hold" nodeType="withEffect">
                                  <p:stCondLst>
                                    <p:cond delay="0"/>
                                  </p:stCondLst>
                                  <p:childTnLst>
                                    <p:animEffect transition="out" filter="fade">
                                      <p:cBhvr>
                                        <p:cTn id="355" dur="350"/>
                                        <p:tgtEl>
                                          <p:spTgt spid="94"/>
                                        </p:tgtEl>
                                      </p:cBhvr>
                                    </p:animEffect>
                                    <p:set>
                                      <p:cBhvr>
                                        <p:cTn id="356" dur="1" fill="hold">
                                          <p:stCondLst>
                                            <p:cond delay="349"/>
                                          </p:stCondLst>
                                        </p:cTn>
                                        <p:tgtEl>
                                          <p:spTgt spid="94"/>
                                        </p:tgtEl>
                                        <p:attrNameLst>
                                          <p:attrName>style.visibility</p:attrName>
                                        </p:attrNameLst>
                                      </p:cBhvr>
                                      <p:to>
                                        <p:strVal val="hidden"/>
                                      </p:to>
                                    </p:set>
                                  </p:childTnLst>
                                </p:cTn>
                              </p:par>
                              <p:par>
                                <p:cTn id="357" presetID="10" presetClass="exit" presetSubtype="0" fill="hold" nodeType="withEffect">
                                  <p:stCondLst>
                                    <p:cond delay="0"/>
                                  </p:stCondLst>
                                  <p:childTnLst>
                                    <p:animEffect transition="out" filter="fade">
                                      <p:cBhvr>
                                        <p:cTn id="358" dur="350"/>
                                        <p:tgtEl>
                                          <p:spTgt spid="95"/>
                                        </p:tgtEl>
                                      </p:cBhvr>
                                    </p:animEffect>
                                    <p:set>
                                      <p:cBhvr>
                                        <p:cTn id="359" dur="1" fill="hold">
                                          <p:stCondLst>
                                            <p:cond delay="349"/>
                                          </p:stCondLst>
                                        </p:cTn>
                                        <p:tgtEl>
                                          <p:spTgt spid="95"/>
                                        </p:tgtEl>
                                        <p:attrNameLst>
                                          <p:attrName>style.visibility</p:attrName>
                                        </p:attrNameLst>
                                      </p:cBhvr>
                                      <p:to>
                                        <p:strVal val="hidden"/>
                                      </p:to>
                                    </p:set>
                                  </p:childTnLst>
                                </p:cTn>
                              </p:par>
                              <p:par>
                                <p:cTn id="360" presetID="10" presetClass="exit" presetSubtype="0" fill="hold" nodeType="withEffect">
                                  <p:stCondLst>
                                    <p:cond delay="0"/>
                                  </p:stCondLst>
                                  <p:childTnLst>
                                    <p:animEffect transition="out" filter="fade">
                                      <p:cBhvr>
                                        <p:cTn id="361" dur="350"/>
                                        <p:tgtEl>
                                          <p:spTgt spid="96"/>
                                        </p:tgtEl>
                                      </p:cBhvr>
                                    </p:animEffect>
                                    <p:set>
                                      <p:cBhvr>
                                        <p:cTn id="362" dur="1" fill="hold">
                                          <p:stCondLst>
                                            <p:cond delay="349"/>
                                          </p:stCondLst>
                                        </p:cTn>
                                        <p:tgtEl>
                                          <p:spTgt spid="96"/>
                                        </p:tgtEl>
                                        <p:attrNameLst>
                                          <p:attrName>style.visibility</p:attrName>
                                        </p:attrNameLst>
                                      </p:cBhvr>
                                      <p:to>
                                        <p:strVal val="hidden"/>
                                      </p:to>
                                    </p:set>
                                  </p:childTnLst>
                                </p:cTn>
                              </p:par>
                              <p:par>
                                <p:cTn id="363" presetID="10" presetClass="entr" presetSubtype="0" fill="hold" nodeType="withEffect">
                                  <p:stCondLst>
                                    <p:cond delay="0"/>
                                  </p:stCondLst>
                                  <p:childTnLst>
                                    <p:set>
                                      <p:cBhvr>
                                        <p:cTn id="364" dur="1" fill="hold">
                                          <p:stCondLst>
                                            <p:cond delay="0"/>
                                          </p:stCondLst>
                                        </p:cTn>
                                        <p:tgtEl>
                                          <p:spTgt spid="15"/>
                                        </p:tgtEl>
                                        <p:attrNameLst>
                                          <p:attrName>style.visibility</p:attrName>
                                        </p:attrNameLst>
                                      </p:cBhvr>
                                      <p:to>
                                        <p:strVal val="visible"/>
                                      </p:to>
                                    </p:set>
                                    <p:animEffect transition="in" filter="fade">
                                      <p:cBhvr>
                                        <p:cTn id="365" dur="350"/>
                                        <p:tgtEl>
                                          <p:spTgt spid="15"/>
                                        </p:tgtEl>
                                      </p:cBhvr>
                                    </p:animEffect>
                                  </p:childTnLst>
                                </p:cTn>
                              </p:par>
                              <p:par>
                                <p:cTn id="366" presetID="10" presetClass="entr" presetSubtype="0" fill="hold" nodeType="withEffect">
                                  <p:stCondLst>
                                    <p:cond delay="0"/>
                                  </p:stCondLst>
                                  <p:childTnLst>
                                    <p:set>
                                      <p:cBhvr>
                                        <p:cTn id="367" dur="1" fill="hold">
                                          <p:stCondLst>
                                            <p:cond delay="0"/>
                                          </p:stCondLst>
                                        </p:cTn>
                                        <p:tgtEl>
                                          <p:spTgt spid="16"/>
                                        </p:tgtEl>
                                        <p:attrNameLst>
                                          <p:attrName>style.visibility</p:attrName>
                                        </p:attrNameLst>
                                      </p:cBhvr>
                                      <p:to>
                                        <p:strVal val="visible"/>
                                      </p:to>
                                    </p:set>
                                    <p:animEffect transition="in" filter="fade">
                                      <p:cBhvr>
                                        <p:cTn id="368" dur="350"/>
                                        <p:tgtEl>
                                          <p:spTgt spid="16"/>
                                        </p:tgtEl>
                                      </p:cBhvr>
                                    </p:animEffect>
                                  </p:childTnLst>
                                </p:cTn>
                              </p:par>
                              <p:par>
                                <p:cTn id="369" presetID="10" presetClass="entr" presetSubtype="0" fill="hold" nodeType="withEffect">
                                  <p:stCondLst>
                                    <p:cond delay="0"/>
                                  </p:stCondLst>
                                  <p:childTnLst>
                                    <p:set>
                                      <p:cBhvr>
                                        <p:cTn id="370" dur="1" fill="hold">
                                          <p:stCondLst>
                                            <p:cond delay="0"/>
                                          </p:stCondLst>
                                        </p:cTn>
                                        <p:tgtEl>
                                          <p:spTgt spid="97"/>
                                        </p:tgtEl>
                                        <p:attrNameLst>
                                          <p:attrName>style.visibility</p:attrName>
                                        </p:attrNameLst>
                                      </p:cBhvr>
                                      <p:to>
                                        <p:strVal val="visible"/>
                                      </p:to>
                                    </p:set>
                                    <p:animEffect transition="in" filter="fade">
                                      <p:cBhvr>
                                        <p:cTn id="371" dur="350"/>
                                        <p:tgtEl>
                                          <p:spTgt spid="97"/>
                                        </p:tgtEl>
                                      </p:cBhvr>
                                    </p:animEffect>
                                  </p:childTnLst>
                                </p:cTn>
                              </p:par>
                              <p:par>
                                <p:cTn id="372" presetID="10" presetClass="entr" presetSubtype="0" fill="hold" nodeType="withEffect">
                                  <p:stCondLst>
                                    <p:cond delay="0"/>
                                  </p:stCondLst>
                                  <p:childTnLst>
                                    <p:set>
                                      <p:cBhvr>
                                        <p:cTn id="373" dur="1" fill="hold">
                                          <p:stCondLst>
                                            <p:cond delay="0"/>
                                          </p:stCondLst>
                                        </p:cTn>
                                        <p:tgtEl>
                                          <p:spTgt spid="98"/>
                                        </p:tgtEl>
                                        <p:attrNameLst>
                                          <p:attrName>style.visibility</p:attrName>
                                        </p:attrNameLst>
                                      </p:cBhvr>
                                      <p:to>
                                        <p:strVal val="visible"/>
                                      </p:to>
                                    </p:set>
                                    <p:animEffect transition="in" filter="fade">
                                      <p:cBhvr>
                                        <p:cTn id="374" dur="350"/>
                                        <p:tgtEl>
                                          <p:spTgt spid="98"/>
                                        </p:tgtEl>
                                      </p:cBhvr>
                                    </p:animEffect>
                                  </p:childTnLst>
                                </p:cTn>
                              </p:par>
                              <p:par>
                                <p:cTn id="375" presetID="10" presetClass="entr" presetSubtype="0" fill="hold" nodeType="withEffect">
                                  <p:stCondLst>
                                    <p:cond delay="0"/>
                                  </p:stCondLst>
                                  <p:childTnLst>
                                    <p:set>
                                      <p:cBhvr>
                                        <p:cTn id="376" dur="1" fill="hold">
                                          <p:stCondLst>
                                            <p:cond delay="0"/>
                                          </p:stCondLst>
                                        </p:cTn>
                                        <p:tgtEl>
                                          <p:spTgt spid="99"/>
                                        </p:tgtEl>
                                        <p:attrNameLst>
                                          <p:attrName>style.visibility</p:attrName>
                                        </p:attrNameLst>
                                      </p:cBhvr>
                                      <p:to>
                                        <p:strVal val="visible"/>
                                      </p:to>
                                    </p:set>
                                    <p:animEffect transition="in" filter="fade">
                                      <p:cBhvr>
                                        <p:cTn id="377" dur="350"/>
                                        <p:tgtEl>
                                          <p:spTgt spid="99"/>
                                        </p:tgtEl>
                                      </p:cBhvr>
                                    </p:animEffect>
                                  </p:childTnLst>
                                </p:cTn>
                              </p:par>
                              <p:par>
                                <p:cTn id="378" presetID="10" presetClass="entr" presetSubtype="0" fill="hold" nodeType="withEffect">
                                  <p:stCondLst>
                                    <p:cond delay="0"/>
                                  </p:stCondLst>
                                  <p:childTnLst>
                                    <p:set>
                                      <p:cBhvr>
                                        <p:cTn id="379" dur="1" fill="hold">
                                          <p:stCondLst>
                                            <p:cond delay="0"/>
                                          </p:stCondLst>
                                        </p:cTn>
                                        <p:tgtEl>
                                          <p:spTgt spid="100"/>
                                        </p:tgtEl>
                                        <p:attrNameLst>
                                          <p:attrName>style.visibility</p:attrName>
                                        </p:attrNameLst>
                                      </p:cBhvr>
                                      <p:to>
                                        <p:strVal val="visible"/>
                                      </p:to>
                                    </p:set>
                                    <p:animEffect transition="in" filter="fade">
                                      <p:cBhvr>
                                        <p:cTn id="380" dur="350"/>
                                        <p:tgtEl>
                                          <p:spTgt spid="100"/>
                                        </p:tgtEl>
                                      </p:cBhvr>
                                    </p:animEffect>
                                  </p:childTnLst>
                                </p:cTn>
                              </p:par>
                              <p:par>
                                <p:cTn id="381" presetID="10" presetClass="entr" presetSubtype="0" fill="hold" nodeType="withEffect">
                                  <p:stCondLst>
                                    <p:cond delay="0"/>
                                  </p:stCondLst>
                                  <p:childTnLst>
                                    <p:set>
                                      <p:cBhvr>
                                        <p:cTn id="382" dur="1" fill="hold">
                                          <p:stCondLst>
                                            <p:cond delay="0"/>
                                          </p:stCondLst>
                                        </p:cTn>
                                        <p:tgtEl>
                                          <p:spTgt spid="101"/>
                                        </p:tgtEl>
                                        <p:attrNameLst>
                                          <p:attrName>style.visibility</p:attrName>
                                        </p:attrNameLst>
                                      </p:cBhvr>
                                      <p:to>
                                        <p:strVal val="visible"/>
                                      </p:to>
                                    </p:set>
                                    <p:animEffect transition="in" filter="fade">
                                      <p:cBhvr>
                                        <p:cTn id="383" dur="350"/>
                                        <p:tgtEl>
                                          <p:spTgt spid="101"/>
                                        </p:tgtEl>
                                      </p:cBhvr>
                                    </p:animEffect>
                                  </p:childTnLst>
                                </p:cTn>
                              </p:par>
                              <p:par>
                                <p:cTn id="384" presetID="10" presetClass="entr" presetSubtype="0" fill="hold" nodeType="withEffect">
                                  <p:stCondLst>
                                    <p:cond delay="0"/>
                                  </p:stCondLst>
                                  <p:childTnLst>
                                    <p:set>
                                      <p:cBhvr>
                                        <p:cTn id="385" dur="1" fill="hold">
                                          <p:stCondLst>
                                            <p:cond delay="0"/>
                                          </p:stCondLst>
                                        </p:cTn>
                                        <p:tgtEl>
                                          <p:spTgt spid="102"/>
                                        </p:tgtEl>
                                        <p:attrNameLst>
                                          <p:attrName>style.visibility</p:attrName>
                                        </p:attrNameLst>
                                      </p:cBhvr>
                                      <p:to>
                                        <p:strVal val="visible"/>
                                      </p:to>
                                    </p:set>
                                    <p:animEffect transition="in" filter="fade">
                                      <p:cBhvr>
                                        <p:cTn id="386" dur="350"/>
                                        <p:tgtEl>
                                          <p:spTgt spid="102"/>
                                        </p:tgtEl>
                                      </p:cBhvr>
                                    </p:animEffect>
                                  </p:childTnLst>
                                </p:cTn>
                              </p:par>
                              <p:par>
                                <p:cTn id="387" presetID="10" presetClass="entr" presetSubtype="0" fill="hold" nodeType="withEffect">
                                  <p:stCondLst>
                                    <p:cond delay="0"/>
                                  </p:stCondLst>
                                  <p:childTnLst>
                                    <p:set>
                                      <p:cBhvr>
                                        <p:cTn id="388" dur="1" fill="hold">
                                          <p:stCondLst>
                                            <p:cond delay="0"/>
                                          </p:stCondLst>
                                        </p:cTn>
                                        <p:tgtEl>
                                          <p:spTgt spid="103"/>
                                        </p:tgtEl>
                                        <p:attrNameLst>
                                          <p:attrName>style.visibility</p:attrName>
                                        </p:attrNameLst>
                                      </p:cBhvr>
                                      <p:to>
                                        <p:strVal val="visible"/>
                                      </p:to>
                                    </p:set>
                                    <p:animEffect transition="in" filter="fade">
                                      <p:cBhvr>
                                        <p:cTn id="389" dur="350"/>
                                        <p:tgtEl>
                                          <p:spTgt spid="103"/>
                                        </p:tgtEl>
                                      </p:cBhvr>
                                    </p:animEffect>
                                  </p:childTnLst>
                                </p:cTn>
                              </p:par>
                              <p:par>
                                <p:cTn id="390" presetID="10" presetClass="entr" presetSubtype="0" fill="hold" nodeType="withEffect">
                                  <p:stCondLst>
                                    <p:cond delay="0"/>
                                  </p:stCondLst>
                                  <p:childTnLst>
                                    <p:set>
                                      <p:cBhvr>
                                        <p:cTn id="391" dur="1" fill="hold">
                                          <p:stCondLst>
                                            <p:cond delay="0"/>
                                          </p:stCondLst>
                                        </p:cTn>
                                        <p:tgtEl>
                                          <p:spTgt spid="104"/>
                                        </p:tgtEl>
                                        <p:attrNameLst>
                                          <p:attrName>style.visibility</p:attrName>
                                        </p:attrNameLst>
                                      </p:cBhvr>
                                      <p:to>
                                        <p:strVal val="visible"/>
                                      </p:to>
                                    </p:set>
                                    <p:animEffect transition="in" filter="fade">
                                      <p:cBhvr>
                                        <p:cTn id="392" dur="350"/>
                                        <p:tgtEl>
                                          <p:spTgt spid="104"/>
                                        </p:tgtEl>
                                      </p:cBhvr>
                                    </p:animEffect>
                                  </p:childTnLst>
                                </p:cTn>
                              </p:par>
                              <p:par>
                                <p:cTn id="393" presetID="10" presetClass="entr" presetSubtype="0" fill="hold" nodeType="withEffect">
                                  <p:stCondLst>
                                    <p:cond delay="0"/>
                                  </p:stCondLst>
                                  <p:childTnLst>
                                    <p:set>
                                      <p:cBhvr>
                                        <p:cTn id="394" dur="1" fill="hold">
                                          <p:stCondLst>
                                            <p:cond delay="0"/>
                                          </p:stCondLst>
                                        </p:cTn>
                                        <p:tgtEl>
                                          <p:spTgt spid="105"/>
                                        </p:tgtEl>
                                        <p:attrNameLst>
                                          <p:attrName>style.visibility</p:attrName>
                                        </p:attrNameLst>
                                      </p:cBhvr>
                                      <p:to>
                                        <p:strVal val="visible"/>
                                      </p:to>
                                    </p:set>
                                    <p:animEffect transition="in" filter="fade">
                                      <p:cBhvr>
                                        <p:cTn id="395" dur="350"/>
                                        <p:tgtEl>
                                          <p:spTgt spid="105"/>
                                        </p:tgtEl>
                                      </p:cBhvr>
                                    </p:animEffect>
                                  </p:childTnLst>
                                </p:cTn>
                              </p:par>
                              <p:par>
                                <p:cTn id="396" presetID="10" presetClass="entr" presetSubtype="0" fill="hold" nodeType="withEffect">
                                  <p:stCondLst>
                                    <p:cond delay="0"/>
                                  </p:stCondLst>
                                  <p:childTnLst>
                                    <p:set>
                                      <p:cBhvr>
                                        <p:cTn id="397" dur="1" fill="hold">
                                          <p:stCondLst>
                                            <p:cond delay="0"/>
                                          </p:stCondLst>
                                        </p:cTn>
                                        <p:tgtEl>
                                          <p:spTgt spid="106"/>
                                        </p:tgtEl>
                                        <p:attrNameLst>
                                          <p:attrName>style.visibility</p:attrName>
                                        </p:attrNameLst>
                                      </p:cBhvr>
                                      <p:to>
                                        <p:strVal val="visible"/>
                                      </p:to>
                                    </p:set>
                                    <p:animEffect transition="in" filter="fade">
                                      <p:cBhvr>
                                        <p:cTn id="398" dur="35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4769965" cy="285750"/>
          </a:xfrm>
          <a:prstGeom prst="rect">
            <a:avLst/>
          </a:prstGeom>
          <a:noFill/>
          <a:ln>
            <a:noFill/>
          </a:ln>
        </p:spPr>
        <p:txBody>
          <a:bodyPr wrap="none" lIns="0" tIns="0" rIns="0" bIns="0" anchor="t"/>
          <a:lstStyle/>
          <a:p>
            <a:pPr marL="0" indent="0" algn="l">
              <a:lnSpc>
                <a:spcPts val="2250"/>
              </a:lnSpc>
              <a:buNone/>
            </a:pPr>
            <a:r>
              <a:rPr lang="en-US" sz="1800" b="1">
                <a:solidFill>
                  <a:srgbClr val="D64000"/>
                </a:solidFill>
                <a:latin typeface="Hanken Grotesk"/>
                <a:ea typeface="Hanken Grotesk"/>
                <a:cs typeface="Hanken Grotesk"/>
              </a:rPr>
              <a:t>THE REMEDIATION SYSTEM · WHERE IT RUNS</a:t>
            </a:r>
          </a:p>
        </p:txBody>
      </p:sp>
      <p:sp>
        <p:nvSpPr>
          <p:cNvPr id="3" name="headline"/>
          <p:cNvSpPr txBox="1"/>
          <p:nvPr/>
        </p:nvSpPr>
        <p:spPr>
          <a:xfrm>
            <a:off x="1069848" y="987552"/>
            <a:ext cx="9830943" cy="600075"/>
          </a:xfrm>
          <a:prstGeom prst="rect">
            <a:avLst/>
          </a:prstGeom>
          <a:noFill/>
          <a:ln>
            <a:noFill/>
          </a:ln>
        </p:spPr>
        <p:txBody>
          <a:bodyPr wrap="none" lIns="0" tIns="0" rIns="0" bIns="0" anchor="t"/>
          <a:lstStyle/>
          <a:p>
            <a:pPr marL="0" indent="0" algn="l">
              <a:lnSpc>
                <a:spcPts val="4725"/>
              </a:lnSpc>
              <a:buNone/>
            </a:pPr>
            <a:r>
              <a:rPr lang="en-US" sz="4500">
                <a:solidFill>
                  <a:srgbClr val="212322"/>
                </a:solidFill>
                <a:latin typeface="Hanken Grotesk"/>
                <a:ea typeface="Hanken Grotesk"/>
                <a:cs typeface="Hanken Grotesk"/>
              </a:rPr>
              <a:t>One system underneath both agents</a:t>
            </a:r>
          </a:p>
        </p:txBody>
      </p:sp>
      <p:sp>
        <p:nvSpPr>
          <p:cNvPr id="4" name="title rule"/>
          <p:cNvSpPr/>
          <p:nvPr/>
        </p:nvSpPr>
        <p:spPr>
          <a:xfrm>
            <a:off x="1069848" y="1856232"/>
            <a:ext cx="1444752" cy="36576"/>
          </a:xfrm>
          <a:prstGeom prst="rect">
            <a:avLst/>
          </a:prstGeom>
          <a:solidFill>
            <a:srgbClr val="D64000"/>
          </a:solidFill>
          <a:ln>
            <a:noFill/>
          </a:ln>
        </p:spPr>
        <p:txBody>
          <a:bodyPr/>
          <a:lstStyle/>
          <a:p>
            <a:endParaRPr/>
          </a:p>
        </p:txBody>
      </p:sp>
      <p:sp>
        <p:nvSpPr>
          <p:cNvPr id="5" name="cloud account"/>
          <p:cNvSpPr/>
          <p:nvPr/>
        </p:nvSpPr>
        <p:spPr>
          <a:xfrm>
            <a:off x="1069848" y="2176272"/>
            <a:ext cx="9756648" cy="5824728"/>
          </a:xfrm>
          <a:prstGeom prst="rect">
            <a:avLst/>
          </a:prstGeom>
          <a:noFill/>
          <a:ln w="19050">
            <a:solidFill>
              <a:srgbClr val="5F5A59"/>
            </a:solidFill>
            <a:prstDash val="dash"/>
          </a:ln>
        </p:spPr>
        <p:txBody>
          <a:bodyPr/>
          <a:lstStyle/>
          <a:p>
            <a:endParaRPr/>
          </a:p>
        </p:txBody>
      </p:sp>
      <p:sp>
        <p:nvSpPr>
          <p:cNvPr id="6" name="text6"/>
          <p:cNvSpPr txBox="1"/>
          <p:nvPr/>
        </p:nvSpPr>
        <p:spPr>
          <a:xfrm>
            <a:off x="1280160" y="2404872"/>
            <a:ext cx="2455666" cy="285750"/>
          </a:xfrm>
          <a:prstGeom prst="rect">
            <a:avLst/>
          </a:prstGeom>
          <a:noFill/>
          <a:ln>
            <a:noFill/>
          </a:ln>
        </p:spPr>
        <p:txBody>
          <a:bodyPr wrap="none" lIns="0" tIns="0" rIns="0" bIns="0" anchor="t"/>
          <a:lstStyle/>
          <a:p>
            <a:pPr marL="0" indent="0" algn="l">
              <a:lnSpc>
                <a:spcPts val="2250"/>
              </a:lnSpc>
              <a:buNone/>
            </a:pPr>
            <a:r>
              <a:rPr lang="en-US" sz="1800" b="1">
                <a:solidFill>
                  <a:srgbClr val="5F5A59"/>
                </a:solidFill>
                <a:latin typeface="Hanken Grotesk"/>
                <a:ea typeface="Hanken Grotesk"/>
                <a:cs typeface="Hanken Grotesk"/>
              </a:rPr>
              <a:t>OUR CLOUD ACCOUNT</a:t>
            </a:r>
          </a:p>
        </p:txBody>
      </p:sp>
      <p:sp>
        <p:nvSpPr>
          <p:cNvPr id="7" name="text7"/>
          <p:cNvSpPr txBox="1"/>
          <p:nvPr/>
        </p:nvSpPr>
        <p:spPr>
          <a:xfrm>
            <a:off x="1280160" y="2706624"/>
            <a:ext cx="6462521"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one identity, one bill, source only to the model and the scanner</a:t>
            </a:r>
          </a:p>
        </p:txBody>
      </p:sp>
      <p:sp>
        <p:nvSpPr>
          <p:cNvPr id="8" name="managed runtime"/>
          <p:cNvSpPr/>
          <p:nvPr/>
        </p:nvSpPr>
        <p:spPr>
          <a:xfrm>
            <a:off x="1280160" y="3145536"/>
            <a:ext cx="9336024" cy="4645152"/>
          </a:xfrm>
          <a:prstGeom prst="rect">
            <a:avLst/>
          </a:prstGeom>
          <a:solidFill>
            <a:srgbClr val="F8EADD"/>
          </a:solidFill>
          <a:ln w="19050">
            <a:solidFill>
              <a:srgbClr val="D8CFC8"/>
            </a:solidFill>
          </a:ln>
        </p:spPr>
        <p:txBody>
          <a:bodyPr/>
          <a:lstStyle/>
          <a:p>
            <a:endParaRPr/>
          </a:p>
        </p:txBody>
      </p:sp>
      <p:sp>
        <p:nvSpPr>
          <p:cNvPr id="9" name="text9"/>
          <p:cNvSpPr txBox="1"/>
          <p:nvPr/>
        </p:nvSpPr>
        <p:spPr>
          <a:xfrm>
            <a:off x="1490472" y="3374136"/>
            <a:ext cx="2975410"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MANAGED AGENT RUNTIME</a:t>
            </a:r>
          </a:p>
        </p:txBody>
      </p:sp>
      <p:sp>
        <p:nvSpPr>
          <p:cNvPr id="10" name="tag scale"/>
          <p:cNvSpPr txBox="1"/>
          <p:nvPr/>
        </p:nvSpPr>
        <p:spPr>
          <a:xfrm>
            <a:off x="9697267" y="3330564"/>
            <a:ext cx="1691640" cy="190500"/>
          </a:xfrm>
          <a:prstGeom prst="rect">
            <a:avLst/>
          </a:prstGeom>
          <a:noFill/>
          <a:ln>
            <a:noFill/>
          </a:ln>
        </p:spPr>
        <p:txBody>
          <a:bodyPr wrap="none" lIns="0" tIns="0" rIns="0" bIns="0" anchor="t"/>
          <a:lstStyle/>
          <a:p>
            <a:pPr marL="0" indent="0" algn="l">
              <a:lnSpc>
                <a:spcPts val="1500"/>
              </a:lnSpc>
              <a:buNone/>
            </a:pPr>
            <a:r>
              <a:rPr lang="en-US" sz="1600" b="1">
                <a:solidFill>
                  <a:srgbClr val="D64000"/>
                </a:solidFill>
                <a:latin typeface="Hanken Grotesk"/>
                <a:ea typeface="Hanken Grotesk"/>
                <a:cs typeface="Hanken Grotesk"/>
              </a:rPr>
              <a:t>SCALE</a:t>
            </a:r>
          </a:p>
        </p:txBody>
      </p:sp>
      <p:sp>
        <p:nvSpPr>
          <p:cNvPr id="11" name="text11"/>
          <p:cNvSpPr txBox="1"/>
          <p:nvPr/>
        </p:nvSpPr>
        <p:spPr>
          <a:xfrm>
            <a:off x="1490472" y="3675888"/>
            <a:ext cx="6205347"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one isolated micro-VM per job · ephemeral · destroyed after</a:t>
            </a:r>
          </a:p>
        </p:txBody>
      </p:sp>
      <p:sp>
        <p:nvSpPr>
          <p:cNvPr id="12" name="legend"/>
          <p:cNvSpPr txBox="1"/>
          <p:nvPr/>
        </p:nvSpPr>
        <p:spPr>
          <a:xfrm>
            <a:off x="1069848" y="8705088"/>
            <a:ext cx="16157448" cy="402336"/>
          </a:xfrm>
          <a:prstGeom prst="rect">
            <a:avLst/>
          </a:prstGeom>
          <a:noFill/>
          <a:ln>
            <a:noFill/>
          </a:ln>
        </p:spPr>
        <p:txBody>
          <a:bodyPr wrap="none" lIns="0" tIns="0" rIns="0" bIns="0" anchor="t"/>
          <a:lstStyle/>
          <a:p>
            <a:pPr marL="0" indent="0" algn="l">
              <a:lnSpc>
                <a:spcPts val="1781"/>
              </a:lnSpc>
              <a:buNone/>
            </a:pPr>
            <a:r>
              <a:rPr lang="en-US" sz="2066" b="1">
                <a:solidFill>
                  <a:srgbClr val="123121"/>
                </a:solidFill>
                <a:latin typeface="Hanken Grotesk"/>
                <a:ea typeface="Hanken Grotesk"/>
                <a:cs typeface="Hanken Grotesk"/>
              </a:rPr>
              <a:t>SPECIALIZATION</a:t>
            </a:r>
            <a:r>
              <a:rPr lang="en-US" sz="2066">
                <a:solidFill>
                  <a:srgbClr val="5F5A59"/>
                </a:solidFill>
                <a:latin typeface="Hanken Grotesk"/>
                <a:ea typeface="Hanken Grotesk"/>
                <a:cs typeface="Hanken Grotesk"/>
              </a:rPr>
              <a:t>  what it takes to get one fix right</a:t>
            </a:r>
            <a:r>
              <a:rPr lang="en-US" sz="2066">
                <a:solidFill>
                  <a:srgbClr val="212322"/>
                </a:solidFill>
                <a:latin typeface="Hanken Grotesk"/>
                <a:ea typeface="Hanken Grotesk"/>
                <a:cs typeface="Hanken Grotesk"/>
              </a:rPr>
              <a:t>          </a:t>
            </a:r>
            <a:r>
              <a:rPr lang="en-US" sz="2066" b="1">
                <a:solidFill>
                  <a:srgbClr val="D64000"/>
                </a:solidFill>
                <a:latin typeface="Hanken Grotesk"/>
                <a:ea typeface="Hanken Grotesk"/>
                <a:cs typeface="Hanken Grotesk"/>
              </a:rPr>
              <a:t>SCALE</a:t>
            </a:r>
            <a:r>
              <a:rPr lang="en-US" sz="2066">
                <a:solidFill>
                  <a:srgbClr val="5F5A59"/>
                </a:solidFill>
                <a:latin typeface="Hanken Grotesk"/>
                <a:ea typeface="Hanken Grotesk"/>
                <a:cs typeface="Hanken Grotesk"/>
              </a:rPr>
              <a:t>  what it takes to run this everywhere</a:t>
            </a:r>
          </a:p>
        </p:txBody>
      </p:sp>
      <p:sp>
        <p:nvSpPr>
          <p:cNvPr id="13" name="our container"/>
          <p:cNvSpPr/>
          <p:nvPr/>
        </p:nvSpPr>
        <p:spPr>
          <a:xfrm>
            <a:off x="1490472" y="4114800"/>
            <a:ext cx="8915400" cy="3474720"/>
          </a:xfrm>
          <a:prstGeom prst="rect">
            <a:avLst/>
          </a:prstGeom>
          <a:solidFill>
            <a:srgbClr val="FFFFFF"/>
          </a:solidFill>
          <a:ln w="29210">
            <a:solidFill>
              <a:srgbClr val="212322"/>
            </a:solidFill>
          </a:ln>
        </p:spPr>
        <p:txBody>
          <a:bodyPr/>
          <a:lstStyle/>
          <a:p>
            <a:endParaRPr/>
          </a:p>
        </p:txBody>
      </p:sp>
      <p:sp>
        <p:nvSpPr>
          <p:cNvPr id="14" name="text14"/>
          <p:cNvSpPr txBox="1"/>
          <p:nvPr/>
        </p:nvSpPr>
        <p:spPr>
          <a:xfrm>
            <a:off x="1700784" y="4352544"/>
            <a:ext cx="1812431" cy="285750"/>
          </a:xfrm>
          <a:prstGeom prst="rect">
            <a:avLst/>
          </a:prstGeom>
          <a:noFill/>
          <a:ln>
            <a:noFill/>
          </a:ln>
        </p:spPr>
        <p:txBody>
          <a:bodyPr wrap="none" lIns="0" tIns="0" rIns="0" bIns="0" anchor="t"/>
          <a:lstStyle/>
          <a:p>
            <a:pPr marL="0" indent="0" algn="l">
              <a:lnSpc>
                <a:spcPts val="2250"/>
              </a:lnSpc>
              <a:buNone/>
            </a:pPr>
            <a:r>
              <a:rPr lang="en-US" sz="1800" b="1">
                <a:solidFill>
                  <a:srgbClr val="212322"/>
                </a:solidFill>
                <a:latin typeface="Hanken Grotesk"/>
                <a:ea typeface="Hanken Grotesk"/>
                <a:cs typeface="Hanken Grotesk"/>
              </a:rPr>
              <a:t>OUR CONTAINER</a:t>
            </a:r>
          </a:p>
        </p:txBody>
      </p:sp>
      <p:sp>
        <p:nvSpPr>
          <p:cNvPr id="15" name="Agent SDK"/>
          <p:cNvSpPr/>
          <p:nvPr/>
        </p:nvSpPr>
        <p:spPr>
          <a:xfrm>
            <a:off x="1700784" y="4736592"/>
            <a:ext cx="4160520" cy="1207008"/>
          </a:xfrm>
          <a:prstGeom prst="rect">
            <a:avLst/>
          </a:prstGeom>
          <a:solidFill>
            <a:srgbClr val="E7E2DD"/>
          </a:solidFill>
          <a:ln>
            <a:noFill/>
          </a:ln>
        </p:spPr>
        <p:txBody>
          <a:bodyPr/>
          <a:lstStyle/>
          <a:p>
            <a:endParaRPr/>
          </a:p>
        </p:txBody>
      </p:sp>
      <p:sp>
        <p:nvSpPr>
          <p:cNvPr id="16" name="text16"/>
          <p:cNvSpPr txBox="1"/>
          <p:nvPr/>
        </p:nvSpPr>
        <p:spPr>
          <a:xfrm>
            <a:off x="1892808" y="4901184"/>
            <a:ext cx="1393031"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Agent SDK</a:t>
            </a:r>
          </a:p>
        </p:txBody>
      </p:sp>
      <p:sp>
        <p:nvSpPr>
          <p:cNvPr id="17" name="text17"/>
          <p:cNvSpPr txBox="1"/>
          <p:nvPr/>
        </p:nvSpPr>
        <p:spPr>
          <a:xfrm>
            <a:off x="1892808" y="5321808"/>
            <a:ext cx="1517218"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the agent loop</a:t>
            </a:r>
          </a:p>
        </p:txBody>
      </p:sp>
      <p:sp>
        <p:nvSpPr>
          <p:cNvPr id="18" name="Security scanner"/>
          <p:cNvSpPr/>
          <p:nvPr/>
        </p:nvSpPr>
        <p:spPr>
          <a:xfrm>
            <a:off x="6016752" y="4736592"/>
            <a:ext cx="4160520" cy="1207008"/>
          </a:xfrm>
          <a:prstGeom prst="rect">
            <a:avLst/>
          </a:prstGeom>
          <a:solidFill>
            <a:srgbClr val="E7E2DD"/>
          </a:solidFill>
          <a:ln w="19050">
            <a:solidFill>
              <a:srgbClr val="123121"/>
            </a:solidFill>
          </a:ln>
        </p:spPr>
        <p:txBody>
          <a:bodyPr/>
          <a:lstStyle/>
          <a:p>
            <a:endParaRPr/>
          </a:p>
        </p:txBody>
      </p:sp>
      <p:sp>
        <p:nvSpPr>
          <p:cNvPr id="19" name="text19"/>
          <p:cNvSpPr txBox="1"/>
          <p:nvPr/>
        </p:nvSpPr>
        <p:spPr>
          <a:xfrm>
            <a:off x="6208776" y="4901184"/>
            <a:ext cx="2188273"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Security scanner</a:t>
            </a:r>
          </a:p>
        </p:txBody>
      </p:sp>
      <p:sp>
        <p:nvSpPr>
          <p:cNvPr id="20" name="tag specialization"/>
          <p:cNvSpPr txBox="1"/>
          <p:nvPr/>
        </p:nvSpPr>
        <p:spPr>
          <a:xfrm>
            <a:off x="7799831" y="5669280"/>
            <a:ext cx="2286000" cy="190500"/>
          </a:xfrm>
          <a:prstGeom prst="rect">
            <a:avLst/>
          </a:prstGeom>
          <a:noFill/>
          <a:ln>
            <a:noFill/>
          </a:ln>
        </p:spPr>
        <p:txBody>
          <a:bodyPr wrap="none" lIns="0" tIns="0" rIns="0" bIns="0" anchor="t"/>
          <a:lstStyle/>
          <a:p>
            <a:pPr marL="0" indent="0" algn="r">
              <a:lnSpc>
                <a:spcPts val="1500"/>
              </a:lnSpc>
              <a:buNone/>
            </a:pPr>
            <a:r>
              <a:rPr lang="en-US" sz="1600" b="1">
                <a:solidFill>
                  <a:srgbClr val="123121"/>
                </a:solidFill>
                <a:latin typeface="Hanken Grotesk"/>
                <a:ea typeface="Hanken Grotesk"/>
                <a:cs typeface="Hanken Grotesk"/>
              </a:rPr>
              <a:t>SPECIALIZATION</a:t>
            </a:r>
          </a:p>
        </p:txBody>
      </p:sp>
      <p:sp>
        <p:nvSpPr>
          <p:cNvPr id="21" name="text21"/>
          <p:cNvSpPr txBox="1"/>
          <p:nvPr/>
        </p:nvSpPr>
        <p:spPr>
          <a:xfrm>
            <a:off x="6208776" y="5321808"/>
            <a:ext cx="2982315"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Snyk, SAST + SCA, over MCP</a:t>
            </a:r>
          </a:p>
        </p:txBody>
      </p:sp>
      <p:sp>
        <p:nvSpPr>
          <p:cNvPr id="22" name="git + gh"/>
          <p:cNvSpPr/>
          <p:nvPr/>
        </p:nvSpPr>
        <p:spPr>
          <a:xfrm>
            <a:off x="1700784" y="6144768"/>
            <a:ext cx="4160520" cy="1207008"/>
          </a:xfrm>
          <a:prstGeom prst="rect">
            <a:avLst/>
          </a:prstGeom>
          <a:solidFill>
            <a:srgbClr val="E7E2DD"/>
          </a:solidFill>
          <a:ln w="19050">
            <a:noFill/>
          </a:ln>
        </p:spPr>
        <p:txBody>
          <a:bodyPr/>
          <a:lstStyle/>
          <a:p>
            <a:endParaRPr/>
          </a:p>
        </p:txBody>
      </p:sp>
      <p:sp>
        <p:nvSpPr>
          <p:cNvPr id="23" name="text23"/>
          <p:cNvSpPr txBox="1"/>
          <p:nvPr/>
        </p:nvSpPr>
        <p:spPr>
          <a:xfrm>
            <a:off x="1892808" y="6309360"/>
            <a:ext cx="967835"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git + gh</a:t>
            </a:r>
          </a:p>
        </p:txBody>
      </p:sp>
      <p:sp>
        <p:nvSpPr>
          <p:cNvPr id="24" name="text24"/>
          <p:cNvSpPr txBox="1"/>
          <p:nvPr/>
        </p:nvSpPr>
        <p:spPr>
          <a:xfrm>
            <a:off x="1892808" y="6729984"/>
            <a:ext cx="3126105"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worktrees, commits, branches</a:t>
            </a:r>
          </a:p>
        </p:txBody>
      </p:sp>
      <p:sp>
        <p:nvSpPr>
          <p:cNvPr id="25" name="Skills"/>
          <p:cNvSpPr/>
          <p:nvPr/>
        </p:nvSpPr>
        <p:spPr>
          <a:xfrm>
            <a:off x="6016752" y="6144768"/>
            <a:ext cx="4160520" cy="1207008"/>
          </a:xfrm>
          <a:prstGeom prst="rect">
            <a:avLst/>
          </a:prstGeom>
          <a:solidFill>
            <a:srgbClr val="E7E2DD"/>
          </a:solidFill>
          <a:ln w="19050">
            <a:solidFill>
              <a:srgbClr val="123121"/>
            </a:solidFill>
          </a:ln>
        </p:spPr>
        <p:txBody>
          <a:bodyPr/>
          <a:lstStyle/>
          <a:p>
            <a:endParaRPr/>
          </a:p>
        </p:txBody>
      </p:sp>
      <p:sp>
        <p:nvSpPr>
          <p:cNvPr id="26" name="text26"/>
          <p:cNvSpPr txBox="1"/>
          <p:nvPr/>
        </p:nvSpPr>
        <p:spPr>
          <a:xfrm>
            <a:off x="6208776" y="6309360"/>
            <a:ext cx="709231"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Skills</a:t>
            </a:r>
          </a:p>
        </p:txBody>
      </p:sp>
      <p:sp>
        <p:nvSpPr>
          <p:cNvPr id="27" name="tag specialization"/>
          <p:cNvSpPr txBox="1"/>
          <p:nvPr/>
        </p:nvSpPr>
        <p:spPr>
          <a:xfrm>
            <a:off x="7799831" y="7077456"/>
            <a:ext cx="2286000" cy="190500"/>
          </a:xfrm>
          <a:prstGeom prst="rect">
            <a:avLst/>
          </a:prstGeom>
          <a:noFill/>
          <a:ln>
            <a:noFill/>
          </a:ln>
        </p:spPr>
        <p:txBody>
          <a:bodyPr wrap="none" lIns="0" tIns="0" rIns="0" bIns="0" anchor="t"/>
          <a:lstStyle/>
          <a:p>
            <a:pPr marL="0" indent="0" algn="r">
              <a:lnSpc>
                <a:spcPts val="1500"/>
              </a:lnSpc>
              <a:buNone/>
            </a:pPr>
            <a:r>
              <a:rPr lang="en-US" sz="1600" b="1">
                <a:solidFill>
                  <a:srgbClr val="123121"/>
                </a:solidFill>
                <a:latin typeface="Hanken Grotesk"/>
                <a:ea typeface="Hanken Grotesk"/>
                <a:cs typeface="Hanken Grotesk"/>
              </a:rPr>
              <a:t>SPECIALIZATION</a:t>
            </a:r>
          </a:p>
        </p:txBody>
      </p:sp>
      <p:sp>
        <p:nvSpPr>
          <p:cNvPr id="28" name="text28"/>
          <p:cNvSpPr txBox="1"/>
          <p:nvPr/>
        </p:nvSpPr>
        <p:spPr>
          <a:xfrm>
            <a:off x="6208776" y="6729984"/>
            <a:ext cx="3335731" cy="285750"/>
          </a:xfrm>
          <a:prstGeom prst="rect">
            <a:avLst/>
          </a:prstGeom>
          <a:noFill/>
          <a:ln>
            <a:noFill/>
          </a:ln>
        </p:spPr>
        <p:txBody>
          <a:bodyPr wrap="none" lIns="0" tIns="0" rIns="0" bIns="0" anchor="t"/>
          <a:lstStyle/>
          <a:p>
            <a:pPr marL="0" indent="0" algn="l">
              <a:lnSpc>
                <a:spcPts val="2250"/>
              </a:lnSpc>
              <a:buNone/>
            </a:pPr>
            <a:r>
              <a:rPr lang="en-US" sz="1800">
                <a:solidFill>
                  <a:srgbClr val="5F5A59"/>
                </a:solidFill>
                <a:latin typeface="Hanken Grotesk"/>
                <a:ea typeface="Hanken Grotesk"/>
                <a:cs typeface="Hanken Grotesk"/>
              </a:rPr>
              <a:t>build / test / upgrade playbooks</a:t>
            </a:r>
          </a:p>
        </p:txBody>
      </p:sp>
      <p:sp>
        <p:nvSpPr>
          <p:cNvPr id="29" name="Queue"/>
          <p:cNvSpPr/>
          <p:nvPr/>
        </p:nvSpPr>
        <p:spPr>
          <a:xfrm>
            <a:off x="11128248" y="2176272"/>
            <a:ext cx="6099048" cy="969264"/>
          </a:xfrm>
          <a:prstGeom prst="rect">
            <a:avLst/>
          </a:prstGeom>
          <a:solidFill>
            <a:srgbClr val="FFFFFF"/>
          </a:solidFill>
          <a:ln w="19050">
            <a:solidFill>
              <a:srgbClr val="D64000"/>
            </a:solidFill>
          </a:ln>
        </p:spPr>
        <p:txBody>
          <a:bodyPr/>
          <a:lstStyle/>
          <a:p>
            <a:endParaRPr/>
          </a:p>
        </p:txBody>
      </p:sp>
      <p:sp>
        <p:nvSpPr>
          <p:cNvPr id="30" name="text30"/>
          <p:cNvSpPr txBox="1"/>
          <p:nvPr/>
        </p:nvSpPr>
        <p:spPr>
          <a:xfrm>
            <a:off x="11393424" y="2322576"/>
            <a:ext cx="888111"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Queue</a:t>
            </a:r>
          </a:p>
        </p:txBody>
      </p:sp>
      <p:sp>
        <p:nvSpPr>
          <p:cNvPr id="31" name="tag scale"/>
          <p:cNvSpPr txBox="1"/>
          <p:nvPr/>
        </p:nvSpPr>
        <p:spPr>
          <a:xfrm>
            <a:off x="16239744" y="2404872"/>
            <a:ext cx="1691640" cy="190500"/>
          </a:xfrm>
          <a:prstGeom prst="rect">
            <a:avLst/>
          </a:prstGeom>
          <a:noFill/>
          <a:ln>
            <a:noFill/>
          </a:ln>
        </p:spPr>
        <p:txBody>
          <a:bodyPr wrap="none" lIns="0" tIns="0" rIns="0" bIns="0" anchor="t"/>
          <a:lstStyle/>
          <a:p>
            <a:pPr marL="0" indent="0" algn="l">
              <a:lnSpc>
                <a:spcPts val="1500"/>
              </a:lnSpc>
              <a:buNone/>
            </a:pPr>
            <a:r>
              <a:rPr lang="en-US" sz="1600" b="1">
                <a:solidFill>
                  <a:srgbClr val="D64000"/>
                </a:solidFill>
                <a:latin typeface="Hanken Grotesk"/>
                <a:ea typeface="Hanken Grotesk"/>
                <a:cs typeface="Hanken Grotesk"/>
              </a:rPr>
              <a:t>SCALE</a:t>
            </a:r>
          </a:p>
        </p:txBody>
      </p:sp>
      <p:sp>
        <p:nvSpPr>
          <p:cNvPr id="32" name="text32"/>
          <p:cNvSpPr txBox="1"/>
          <p:nvPr/>
        </p:nvSpPr>
        <p:spPr>
          <a:xfrm>
            <a:off x="11393424" y="2706624"/>
            <a:ext cx="2314397" cy="269875"/>
          </a:xfrm>
          <a:prstGeom prst="rect">
            <a:avLst/>
          </a:prstGeom>
          <a:noFill/>
          <a:ln>
            <a:noFill/>
          </a:ln>
        </p:spPr>
        <p:txBody>
          <a:bodyPr wrap="none" lIns="0" tIns="0" rIns="0" bIns="0" anchor="t"/>
          <a:lstStyle/>
          <a:p>
            <a:pPr marL="0" indent="0" algn="l">
              <a:lnSpc>
                <a:spcPts val="2125"/>
              </a:lnSpc>
              <a:buNone/>
            </a:pPr>
            <a:r>
              <a:rPr lang="en-US" sz="1700">
                <a:solidFill>
                  <a:srgbClr val="5F5A59"/>
                </a:solidFill>
                <a:latin typeface="Hanken Grotesk"/>
                <a:ea typeface="Hanken Grotesk"/>
                <a:cs typeface="Hanken Grotesk"/>
              </a:rPr>
              <a:t>remediation requests in, many repositories at once</a:t>
            </a:r>
          </a:p>
        </p:txBody>
      </p:sp>
      <p:sp>
        <p:nvSpPr>
          <p:cNvPr id="33" name="State store"/>
          <p:cNvSpPr/>
          <p:nvPr/>
        </p:nvSpPr>
        <p:spPr>
          <a:xfrm>
            <a:off x="11128248" y="3273552"/>
            <a:ext cx="6099048" cy="969264"/>
          </a:xfrm>
          <a:prstGeom prst="rect">
            <a:avLst/>
          </a:prstGeom>
          <a:solidFill>
            <a:srgbClr val="FFFFFF"/>
          </a:solidFill>
          <a:ln w="19050">
            <a:solidFill>
              <a:srgbClr val="D64000"/>
            </a:solidFill>
          </a:ln>
        </p:spPr>
        <p:txBody>
          <a:bodyPr/>
          <a:lstStyle/>
          <a:p>
            <a:endParaRPr/>
          </a:p>
        </p:txBody>
      </p:sp>
      <p:sp>
        <p:nvSpPr>
          <p:cNvPr id="34" name="text34"/>
          <p:cNvSpPr txBox="1"/>
          <p:nvPr/>
        </p:nvSpPr>
        <p:spPr>
          <a:xfrm>
            <a:off x="11393424" y="3419856"/>
            <a:ext cx="1433608"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State store</a:t>
            </a:r>
          </a:p>
        </p:txBody>
      </p:sp>
      <p:sp>
        <p:nvSpPr>
          <p:cNvPr id="35" name="tag scale"/>
          <p:cNvSpPr txBox="1"/>
          <p:nvPr/>
        </p:nvSpPr>
        <p:spPr>
          <a:xfrm>
            <a:off x="16239744" y="3502152"/>
            <a:ext cx="1691640" cy="190500"/>
          </a:xfrm>
          <a:prstGeom prst="rect">
            <a:avLst/>
          </a:prstGeom>
          <a:noFill/>
          <a:ln>
            <a:noFill/>
          </a:ln>
        </p:spPr>
        <p:txBody>
          <a:bodyPr wrap="none" lIns="0" tIns="0" rIns="0" bIns="0" anchor="t"/>
          <a:lstStyle/>
          <a:p>
            <a:pPr marL="0" indent="0" algn="l">
              <a:lnSpc>
                <a:spcPts val="1500"/>
              </a:lnSpc>
              <a:buNone/>
            </a:pPr>
            <a:r>
              <a:rPr lang="en-US" sz="1600" b="1">
                <a:solidFill>
                  <a:srgbClr val="D64000"/>
                </a:solidFill>
                <a:latin typeface="Hanken Grotesk"/>
                <a:ea typeface="Hanken Grotesk"/>
                <a:cs typeface="Hanken Grotesk"/>
              </a:rPr>
              <a:t>SCALE</a:t>
            </a:r>
          </a:p>
        </p:txBody>
      </p:sp>
      <p:sp>
        <p:nvSpPr>
          <p:cNvPr id="36" name="text36"/>
          <p:cNvSpPr txBox="1"/>
          <p:nvPr/>
        </p:nvSpPr>
        <p:spPr>
          <a:xfrm>
            <a:off x="11393424" y="3803904"/>
            <a:ext cx="5118290" cy="269875"/>
          </a:xfrm>
          <a:prstGeom prst="rect">
            <a:avLst/>
          </a:prstGeom>
          <a:noFill/>
          <a:ln>
            <a:noFill/>
          </a:ln>
        </p:spPr>
        <p:txBody>
          <a:bodyPr wrap="none" lIns="0" tIns="0" rIns="0" bIns="0" anchor="t"/>
          <a:lstStyle/>
          <a:p>
            <a:pPr marL="0" indent="0" algn="l">
              <a:lnSpc>
                <a:spcPts val="2125"/>
              </a:lnSpc>
              <a:buNone/>
            </a:pPr>
            <a:r>
              <a:rPr lang="en-US" sz="1700">
                <a:solidFill>
                  <a:srgbClr val="5F5A59"/>
                </a:solidFill>
                <a:latin typeface="Hanken Grotesk"/>
                <a:ea typeface="Hanken Grotesk"/>
                <a:cs typeface="Hanken Grotesk"/>
              </a:rPr>
              <a:t>where each job is: queued, running, PR open, merged</a:t>
            </a:r>
          </a:p>
        </p:txBody>
      </p:sp>
      <p:sp>
        <p:nvSpPr>
          <p:cNvPr id="37" name="Hosted model"/>
          <p:cNvSpPr/>
          <p:nvPr/>
        </p:nvSpPr>
        <p:spPr>
          <a:xfrm>
            <a:off x="11128248" y="4379976"/>
            <a:ext cx="6099048" cy="969264"/>
          </a:xfrm>
          <a:prstGeom prst="rect">
            <a:avLst/>
          </a:prstGeom>
          <a:solidFill>
            <a:srgbClr val="FFFFFF"/>
          </a:solidFill>
          <a:ln w="19050">
            <a:solidFill>
              <a:srgbClr val="D64000"/>
            </a:solidFill>
          </a:ln>
        </p:spPr>
        <p:txBody>
          <a:bodyPr/>
          <a:lstStyle/>
          <a:p>
            <a:endParaRPr/>
          </a:p>
        </p:txBody>
      </p:sp>
      <p:sp>
        <p:nvSpPr>
          <p:cNvPr id="38" name="text38"/>
          <p:cNvSpPr txBox="1"/>
          <p:nvPr/>
        </p:nvSpPr>
        <p:spPr>
          <a:xfrm>
            <a:off x="11393424" y="4526280"/>
            <a:ext cx="1830229"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Hosted model</a:t>
            </a:r>
          </a:p>
        </p:txBody>
      </p:sp>
      <p:sp>
        <p:nvSpPr>
          <p:cNvPr id="39" name="tag scale"/>
          <p:cNvSpPr txBox="1"/>
          <p:nvPr/>
        </p:nvSpPr>
        <p:spPr>
          <a:xfrm>
            <a:off x="16239744" y="4608576"/>
            <a:ext cx="1691640" cy="190500"/>
          </a:xfrm>
          <a:prstGeom prst="rect">
            <a:avLst/>
          </a:prstGeom>
          <a:noFill/>
          <a:ln>
            <a:noFill/>
          </a:ln>
        </p:spPr>
        <p:txBody>
          <a:bodyPr wrap="none" lIns="0" tIns="0" rIns="0" bIns="0" anchor="t"/>
          <a:lstStyle/>
          <a:p>
            <a:pPr marL="0" indent="0" algn="l">
              <a:lnSpc>
                <a:spcPts val="1500"/>
              </a:lnSpc>
              <a:buNone/>
            </a:pPr>
            <a:r>
              <a:rPr lang="en-US" sz="1600" b="1">
                <a:solidFill>
                  <a:srgbClr val="D64000"/>
                </a:solidFill>
                <a:latin typeface="Hanken Grotesk"/>
                <a:ea typeface="Hanken Grotesk"/>
                <a:cs typeface="Hanken Grotesk"/>
              </a:rPr>
              <a:t>SCALE</a:t>
            </a:r>
          </a:p>
        </p:txBody>
      </p:sp>
      <p:sp>
        <p:nvSpPr>
          <p:cNvPr id="40" name="text40"/>
          <p:cNvSpPr txBox="1"/>
          <p:nvPr/>
        </p:nvSpPr>
        <p:spPr>
          <a:xfrm>
            <a:off x="11393424" y="4910328"/>
            <a:ext cx="3854195" cy="269875"/>
          </a:xfrm>
          <a:prstGeom prst="rect">
            <a:avLst/>
          </a:prstGeom>
          <a:noFill/>
          <a:ln>
            <a:noFill/>
          </a:ln>
        </p:spPr>
        <p:txBody>
          <a:bodyPr wrap="none" lIns="0" tIns="0" rIns="0" bIns="0" anchor="t"/>
          <a:lstStyle/>
          <a:p>
            <a:pPr marL="0" indent="0" algn="l">
              <a:lnSpc>
                <a:spcPts val="2125"/>
              </a:lnSpc>
              <a:buNone/>
            </a:pPr>
            <a:r>
              <a:rPr lang="en-US" sz="1700">
                <a:solidFill>
                  <a:srgbClr val="5F5A59"/>
                </a:solidFill>
                <a:latin typeface="Hanken Grotesk"/>
                <a:ea typeface="Hanken Grotesk"/>
                <a:cs typeface="Hanken Grotesk"/>
              </a:rPr>
              <a:t>Bedrock, inference stays in our account</a:t>
            </a:r>
          </a:p>
        </p:txBody>
      </p:sp>
      <p:sp>
        <p:nvSpPr>
          <p:cNvPr id="41" name="GitHub App"/>
          <p:cNvSpPr/>
          <p:nvPr/>
        </p:nvSpPr>
        <p:spPr>
          <a:xfrm>
            <a:off x="11128248" y="5486400"/>
            <a:ext cx="6099048" cy="1261872"/>
          </a:xfrm>
          <a:prstGeom prst="rect">
            <a:avLst/>
          </a:prstGeom>
          <a:solidFill>
            <a:srgbClr val="FFFFFF"/>
          </a:solidFill>
          <a:ln w="19050">
            <a:solidFill>
              <a:srgbClr val="D64000"/>
            </a:solidFill>
          </a:ln>
        </p:spPr>
        <p:txBody>
          <a:bodyPr/>
          <a:lstStyle/>
          <a:p>
            <a:endParaRPr/>
          </a:p>
        </p:txBody>
      </p:sp>
      <p:sp>
        <p:nvSpPr>
          <p:cNvPr id="42" name="text42"/>
          <p:cNvSpPr txBox="1"/>
          <p:nvPr/>
        </p:nvSpPr>
        <p:spPr>
          <a:xfrm>
            <a:off x="11393424" y="5632704"/>
            <a:ext cx="1527619"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GitHub App</a:t>
            </a:r>
          </a:p>
        </p:txBody>
      </p:sp>
      <p:sp>
        <p:nvSpPr>
          <p:cNvPr id="43" name="tag scale"/>
          <p:cNvSpPr txBox="1"/>
          <p:nvPr/>
        </p:nvSpPr>
        <p:spPr>
          <a:xfrm>
            <a:off x="16239744" y="5715000"/>
            <a:ext cx="1691640" cy="190500"/>
          </a:xfrm>
          <a:prstGeom prst="rect">
            <a:avLst/>
          </a:prstGeom>
          <a:noFill/>
          <a:ln>
            <a:noFill/>
          </a:ln>
        </p:spPr>
        <p:txBody>
          <a:bodyPr wrap="none" lIns="0" tIns="0" rIns="0" bIns="0" anchor="t"/>
          <a:lstStyle/>
          <a:p>
            <a:pPr marL="0" indent="0" algn="l">
              <a:lnSpc>
                <a:spcPts val="1500"/>
              </a:lnSpc>
              <a:buNone/>
            </a:pPr>
            <a:r>
              <a:rPr lang="en-US" sz="1600" b="1">
                <a:solidFill>
                  <a:srgbClr val="D64000"/>
                </a:solidFill>
                <a:latin typeface="Hanken Grotesk"/>
                <a:ea typeface="Hanken Grotesk"/>
                <a:cs typeface="Hanken Grotesk"/>
              </a:rPr>
              <a:t>SCALE</a:t>
            </a:r>
          </a:p>
        </p:txBody>
      </p:sp>
      <p:sp>
        <p:nvSpPr>
          <p:cNvPr id="44" name="text44"/>
          <p:cNvSpPr txBox="1"/>
          <p:nvPr/>
        </p:nvSpPr>
        <p:spPr>
          <a:xfrm>
            <a:off x="11393424" y="6016752"/>
            <a:ext cx="4680229" cy="539750"/>
          </a:xfrm>
          <a:prstGeom prst="rect">
            <a:avLst/>
          </a:prstGeom>
          <a:noFill/>
          <a:ln>
            <a:noFill/>
          </a:ln>
        </p:spPr>
        <p:txBody>
          <a:bodyPr wrap="none" lIns="0" tIns="0" rIns="0" bIns="0" anchor="t"/>
          <a:lstStyle/>
          <a:p>
            <a:pPr marL="0" indent="0" algn="l">
              <a:lnSpc>
                <a:spcPts val="2125"/>
              </a:lnSpc>
              <a:buNone/>
            </a:pPr>
            <a:r>
              <a:rPr lang="en-US" sz="1700">
                <a:solidFill>
                  <a:srgbClr val="5F5A59"/>
                </a:solidFill>
                <a:latin typeface="Hanken Grotesk"/>
                <a:ea typeface="Hanken Grotesk"/>
                <a:cs typeface="Hanken Grotesk"/>
              </a:rPr>
              <a:t>how the agent works on the pull request: opens it,</a:t>
            </a:r>
          </a:p>
          <a:p>
            <a:pPr marL="0" indent="0" algn="l">
              <a:lnSpc>
                <a:spcPts val="2125"/>
              </a:lnSpc>
              <a:buNone/>
            </a:pPr>
            <a:r>
              <a:rPr lang="en-US" sz="1700">
                <a:solidFill>
                  <a:srgbClr val="5F5A59"/>
                </a:solidFill>
                <a:latin typeface="Hanken Grotesk"/>
                <a:ea typeface="Hanken Grotesk"/>
                <a:cs typeface="Hanken Grotesk"/>
              </a:rPr>
              <a:t>replies to comments, listens for events</a:t>
            </a:r>
          </a:p>
        </p:txBody>
      </p:sp>
      <p:sp>
        <p:nvSpPr>
          <p:cNvPr id="45" name="Observability"/>
          <p:cNvSpPr/>
          <p:nvPr/>
        </p:nvSpPr>
        <p:spPr>
          <a:xfrm>
            <a:off x="11128248" y="6876288"/>
            <a:ext cx="6099048" cy="1261872"/>
          </a:xfrm>
          <a:prstGeom prst="rect">
            <a:avLst/>
          </a:prstGeom>
          <a:solidFill>
            <a:srgbClr val="FFFFFF"/>
          </a:solidFill>
          <a:ln w="19050">
            <a:solidFill>
              <a:srgbClr val="D64000"/>
            </a:solidFill>
          </a:ln>
        </p:spPr>
        <p:txBody>
          <a:bodyPr/>
          <a:lstStyle/>
          <a:p>
            <a:endParaRPr/>
          </a:p>
        </p:txBody>
      </p:sp>
      <p:sp>
        <p:nvSpPr>
          <p:cNvPr id="46" name="text46"/>
          <p:cNvSpPr txBox="1"/>
          <p:nvPr/>
        </p:nvSpPr>
        <p:spPr>
          <a:xfrm>
            <a:off x="11393424" y="7022592"/>
            <a:ext cx="1753933" cy="357188"/>
          </a:xfrm>
          <a:prstGeom prst="rect">
            <a:avLst/>
          </a:prstGeom>
          <a:noFill/>
          <a:ln>
            <a:noFill/>
          </a:ln>
        </p:spPr>
        <p:txBody>
          <a:bodyPr wrap="none" lIns="0" tIns="0" rIns="0" bIns="0" anchor="t"/>
          <a:lstStyle/>
          <a:p>
            <a:pPr marL="0" indent="0" algn="l">
              <a:lnSpc>
                <a:spcPts val="2813"/>
              </a:lnSpc>
              <a:buNone/>
            </a:pPr>
            <a:r>
              <a:rPr lang="en-US" sz="2250">
                <a:solidFill>
                  <a:srgbClr val="212322"/>
                </a:solidFill>
                <a:latin typeface="Hanken Grotesk"/>
                <a:ea typeface="Hanken Grotesk"/>
                <a:cs typeface="Hanken Grotesk"/>
              </a:rPr>
              <a:t>Observability</a:t>
            </a:r>
          </a:p>
        </p:txBody>
      </p:sp>
      <p:sp>
        <p:nvSpPr>
          <p:cNvPr id="47" name="tag scale"/>
          <p:cNvSpPr txBox="1"/>
          <p:nvPr/>
        </p:nvSpPr>
        <p:spPr>
          <a:xfrm>
            <a:off x="16239744" y="7104888"/>
            <a:ext cx="1691640" cy="190500"/>
          </a:xfrm>
          <a:prstGeom prst="rect">
            <a:avLst/>
          </a:prstGeom>
          <a:noFill/>
          <a:ln>
            <a:noFill/>
          </a:ln>
        </p:spPr>
        <p:txBody>
          <a:bodyPr wrap="none" lIns="0" tIns="0" rIns="0" bIns="0" anchor="t"/>
          <a:lstStyle/>
          <a:p>
            <a:pPr marL="0" indent="0" algn="l">
              <a:lnSpc>
                <a:spcPts val="1500"/>
              </a:lnSpc>
              <a:buNone/>
            </a:pPr>
            <a:r>
              <a:rPr lang="en-US" sz="1600" b="1">
                <a:solidFill>
                  <a:srgbClr val="D64000"/>
                </a:solidFill>
                <a:latin typeface="Hanken Grotesk"/>
                <a:ea typeface="Hanken Grotesk"/>
                <a:cs typeface="Hanken Grotesk"/>
              </a:rPr>
              <a:t>SCALE</a:t>
            </a:r>
          </a:p>
        </p:txBody>
      </p:sp>
      <p:sp>
        <p:nvSpPr>
          <p:cNvPr id="48" name="text48"/>
          <p:cNvSpPr txBox="1"/>
          <p:nvPr/>
        </p:nvSpPr>
        <p:spPr>
          <a:xfrm>
            <a:off x="11393424" y="7406640"/>
            <a:ext cx="5435879" cy="539750"/>
          </a:xfrm>
          <a:prstGeom prst="rect">
            <a:avLst/>
          </a:prstGeom>
          <a:noFill/>
          <a:ln>
            <a:noFill/>
          </a:ln>
        </p:spPr>
        <p:txBody>
          <a:bodyPr wrap="none" lIns="0" tIns="0" rIns="0" bIns="0" anchor="t"/>
          <a:lstStyle/>
          <a:p>
            <a:pPr marL="0" indent="0" algn="l">
              <a:lnSpc>
                <a:spcPts val="2125"/>
              </a:lnSpc>
              <a:buNone/>
            </a:pPr>
            <a:r>
              <a:rPr lang="en-US" sz="1700">
                <a:solidFill>
                  <a:srgbClr val="5F5A59"/>
                </a:solidFill>
                <a:latin typeface="Hanken Grotesk"/>
                <a:ea typeface="Hanken Grotesk"/>
                <a:cs typeface="Hanken Grotesk"/>
              </a:rPr>
              <a:t>traces tagged with the pull request URL: what was done,</a:t>
            </a:r>
          </a:p>
          <a:p>
            <a:pPr marL="0" indent="0" algn="l">
              <a:lnSpc>
                <a:spcPts val="2125"/>
              </a:lnSpc>
              <a:buNone/>
            </a:pPr>
            <a:r>
              <a:rPr lang="en-US" sz="1700">
                <a:solidFill>
                  <a:srgbClr val="5F5A59"/>
                </a:solidFill>
                <a:latin typeface="Hanken Grotesk"/>
                <a:ea typeface="Hanken Grotesk"/>
                <a:cs typeface="Hanken Grotesk"/>
              </a:rPr>
              <a:t>what was skipped, and why</a:t>
            </a:r>
          </a:p>
        </p:txBody>
      </p:sp>
      <p:sp>
        <p:nvSpPr>
          <p:cNvPr id="50" name="footer rule"/>
          <p:cNvSpPr/>
          <p:nvPr/>
        </p:nvSpPr>
        <p:spPr>
          <a:xfrm>
            <a:off x="1069848" y="8494776"/>
            <a:ext cx="16157448" cy="18288"/>
          </a:xfrm>
          <a:prstGeom prst="rect">
            <a:avLst/>
          </a:prstGeom>
          <a:solidFill>
            <a:srgbClr val="E7E2DD"/>
          </a:solidFill>
          <a:ln>
            <a:noFill/>
          </a:ln>
        </p:spPr>
        <p:txBody>
          <a:bodyPr/>
          <a:lstStyle/>
          <a:p>
            <a:endParaRPr/>
          </a:p>
        </p:txBody>
      </p:sp>
      <p:sp>
        <p:nvSpPr>
          <p:cNvPr id="51" name="page number"/>
          <p:cNvSpPr txBox="1"/>
          <p:nvPr/>
        </p:nvSpPr>
        <p:spPr>
          <a:xfrm>
            <a:off x="16495776" y="9372600"/>
            <a:ext cx="772759" cy="285750"/>
          </a:xfrm>
          <a:prstGeom prst="rect">
            <a:avLst/>
          </a:prstGeom>
          <a:noFill/>
          <a:ln>
            <a:noFill/>
          </a:ln>
        </p:spPr>
        <p:txBody>
          <a:bodyPr wrap="none" lIns="0" tIns="0" rIns="0" bIns="0" anchor="t"/>
          <a:lstStyle/>
          <a:p>
            <a:pPr marL="0" indent="0" algn="l">
              <a:lnSpc>
                <a:spcPts val="2250"/>
              </a:lnSpc>
              <a:buNone/>
            </a:pPr>
            <a:r>
              <a:rPr lang="en-US" sz="1800" b="1">
                <a:solidFill>
                  <a:srgbClr val="5F5A59"/>
                </a:solidFill>
                <a:latin typeface="Hanken Grotesk"/>
                <a:ea typeface="Hanken Grotesk"/>
                <a:cs typeface="Hanken Grotesk"/>
              </a:rPr>
              <a:t>09 /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35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35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35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5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35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35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350"/>
                                        <p:tgtEl>
                                          <p:spTgt spid="15"/>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35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350"/>
                                        <p:tgtEl>
                                          <p:spTgt spid="17"/>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35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35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350"/>
                                        <p:tgtEl>
                                          <p:spTgt spid="20"/>
                                        </p:tgtEl>
                                      </p:cBhvr>
                                    </p:animEffect>
                                  </p:childTnLst>
                                </p:cTn>
                              </p:par>
                              <p:par>
                                <p:cTn id="44" presetID="10"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35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35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35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50"/>
                                        <p:tgtEl>
                                          <p:spTgt spid="24"/>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350"/>
                                        <p:tgtEl>
                                          <p:spTgt spid="25"/>
                                        </p:tgtEl>
                                      </p:cBhvr>
                                    </p:animEffec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350"/>
                                        <p:tgtEl>
                                          <p:spTgt spid="26"/>
                                        </p:tgtEl>
                                      </p:cBhvr>
                                    </p:animEffec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350"/>
                                        <p:tgtEl>
                                          <p:spTgt spid="27"/>
                                        </p:tgtEl>
                                      </p:cBhvr>
                                    </p:animEffect>
                                  </p:childTnLst>
                                </p:cTn>
                              </p:par>
                              <p:par>
                                <p:cTn id="65" presetID="10" presetClass="entr" presetSubtype="0"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35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350"/>
                                        <p:tgtEl>
                                          <p:spTgt spid="29"/>
                                        </p:tgtEl>
                                      </p:cBhvr>
                                    </p:animEffect>
                                  </p:childTnLst>
                                </p:cTn>
                              </p:par>
                              <p:par>
                                <p:cTn id="73" presetID="10" presetClass="entr" presetSubtype="0"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350"/>
                                        <p:tgtEl>
                                          <p:spTgt spid="30"/>
                                        </p:tgtEl>
                                      </p:cBhvr>
                                    </p:animEffect>
                                  </p:childTnLst>
                                </p:cTn>
                              </p:par>
                              <p:par>
                                <p:cTn id="76" presetID="10"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350"/>
                                        <p:tgtEl>
                                          <p:spTgt spid="31"/>
                                        </p:tgtEl>
                                      </p:cBhvr>
                                    </p:animEffect>
                                  </p:childTnLst>
                                </p:cTn>
                              </p:par>
                              <p:par>
                                <p:cTn id="79" presetID="10" presetClass="entr" presetSubtype="0" fill="hold"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5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350"/>
                                        <p:tgtEl>
                                          <p:spTgt spid="33"/>
                                        </p:tgtEl>
                                      </p:cBhvr>
                                    </p:animEffect>
                                  </p:childTnLst>
                                </p:cTn>
                              </p:par>
                              <p:par>
                                <p:cTn id="85" presetID="10" presetClass="entr" presetSubtype="0" fill="hold"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350"/>
                                        <p:tgtEl>
                                          <p:spTgt spid="34"/>
                                        </p:tgtEl>
                                      </p:cBhvr>
                                    </p:animEffect>
                                  </p:childTnLst>
                                </p:cTn>
                              </p:par>
                              <p:par>
                                <p:cTn id="88" presetID="10" presetClass="entr" presetSubtype="0" fill="hold" nodeType="with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350"/>
                                        <p:tgtEl>
                                          <p:spTgt spid="35"/>
                                        </p:tgtEl>
                                      </p:cBhvr>
                                    </p:animEffect>
                                  </p:childTnLst>
                                </p:cTn>
                              </p:par>
                              <p:par>
                                <p:cTn id="91" presetID="10" presetClass="entr" presetSubtype="0" fill="hold"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350"/>
                                        <p:tgtEl>
                                          <p:spTgt spid="36"/>
                                        </p:tgtEl>
                                      </p:cBhvr>
                                    </p:animEffect>
                                  </p:childTnLst>
                                </p:cTn>
                              </p:par>
                              <p:par>
                                <p:cTn id="94" presetID="10" presetClass="entr" presetSubtype="0" fill="hold" nodeType="with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350"/>
                                        <p:tgtEl>
                                          <p:spTgt spid="37"/>
                                        </p:tgtEl>
                                      </p:cBhvr>
                                    </p:animEffect>
                                  </p:childTnLst>
                                </p:cTn>
                              </p:par>
                              <p:par>
                                <p:cTn id="97" presetID="10" presetClass="entr" presetSubtype="0" fill="hold" nodeType="with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350"/>
                                        <p:tgtEl>
                                          <p:spTgt spid="38"/>
                                        </p:tgtEl>
                                      </p:cBhvr>
                                    </p:animEffect>
                                  </p:childTnLst>
                                </p:cTn>
                              </p:par>
                              <p:par>
                                <p:cTn id="100" presetID="10" presetClass="entr" presetSubtype="0" fill="hold" nodeType="with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350"/>
                                        <p:tgtEl>
                                          <p:spTgt spid="39"/>
                                        </p:tgtEl>
                                      </p:cBhvr>
                                    </p:animEffect>
                                  </p:childTnLst>
                                </p:cTn>
                              </p:par>
                              <p:par>
                                <p:cTn id="103" presetID="10" presetClass="entr" presetSubtype="0" fill="hold" nodeType="with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fade">
                                      <p:cBhvr>
                                        <p:cTn id="105" dur="350"/>
                                        <p:tgtEl>
                                          <p:spTgt spid="40"/>
                                        </p:tgtEl>
                                      </p:cBhvr>
                                    </p:animEffect>
                                  </p:childTnLst>
                                </p:cTn>
                              </p:par>
                              <p:par>
                                <p:cTn id="106" presetID="10" presetClass="entr" presetSubtype="0"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fade">
                                      <p:cBhvr>
                                        <p:cTn id="108" dur="350"/>
                                        <p:tgtEl>
                                          <p:spTgt spid="41"/>
                                        </p:tgtEl>
                                      </p:cBhvr>
                                    </p:animEffect>
                                  </p:childTnLst>
                                </p:cTn>
                              </p:par>
                              <p:par>
                                <p:cTn id="109" presetID="10" presetClass="entr" presetSubtype="0" fill="hold" nodeType="with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350"/>
                                        <p:tgtEl>
                                          <p:spTgt spid="42"/>
                                        </p:tgtEl>
                                      </p:cBhvr>
                                    </p:animEffect>
                                  </p:childTnLst>
                                </p:cTn>
                              </p:par>
                              <p:par>
                                <p:cTn id="112" presetID="10" presetClass="entr" presetSubtype="0" fill="hold" nodeType="withEffect">
                                  <p:stCondLst>
                                    <p:cond delay="0"/>
                                  </p:stCondLst>
                                  <p:childTnLst>
                                    <p:set>
                                      <p:cBhvr>
                                        <p:cTn id="113" dur="1" fill="hold">
                                          <p:stCondLst>
                                            <p:cond delay="0"/>
                                          </p:stCondLst>
                                        </p:cTn>
                                        <p:tgtEl>
                                          <p:spTgt spid="43"/>
                                        </p:tgtEl>
                                        <p:attrNameLst>
                                          <p:attrName>style.visibility</p:attrName>
                                        </p:attrNameLst>
                                      </p:cBhvr>
                                      <p:to>
                                        <p:strVal val="visible"/>
                                      </p:to>
                                    </p:set>
                                    <p:animEffect transition="in" filter="fade">
                                      <p:cBhvr>
                                        <p:cTn id="114" dur="350"/>
                                        <p:tgtEl>
                                          <p:spTgt spid="43"/>
                                        </p:tgtEl>
                                      </p:cBhvr>
                                    </p:animEffect>
                                  </p:childTnLst>
                                </p:cTn>
                              </p:par>
                              <p:par>
                                <p:cTn id="115" presetID="10" presetClass="entr" presetSubtype="0" fill="hold" nodeType="with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fade">
                                      <p:cBhvr>
                                        <p:cTn id="117" dur="350"/>
                                        <p:tgtEl>
                                          <p:spTgt spid="44"/>
                                        </p:tgtEl>
                                      </p:cBhvr>
                                    </p:animEffect>
                                  </p:childTnLst>
                                </p:cTn>
                              </p:par>
                              <p:par>
                                <p:cTn id="118" presetID="10" presetClass="entr" presetSubtype="0" fill="hold" nodeType="withEffect">
                                  <p:stCondLst>
                                    <p:cond delay="0"/>
                                  </p:stCondLst>
                                  <p:childTnLst>
                                    <p:set>
                                      <p:cBhvr>
                                        <p:cTn id="119" dur="1" fill="hold">
                                          <p:stCondLst>
                                            <p:cond delay="0"/>
                                          </p:stCondLst>
                                        </p:cTn>
                                        <p:tgtEl>
                                          <p:spTgt spid="45"/>
                                        </p:tgtEl>
                                        <p:attrNameLst>
                                          <p:attrName>style.visibility</p:attrName>
                                        </p:attrNameLst>
                                      </p:cBhvr>
                                      <p:to>
                                        <p:strVal val="visible"/>
                                      </p:to>
                                    </p:set>
                                    <p:animEffect transition="in" filter="fade">
                                      <p:cBhvr>
                                        <p:cTn id="120" dur="350"/>
                                        <p:tgtEl>
                                          <p:spTgt spid="45"/>
                                        </p:tgtEl>
                                      </p:cBhvr>
                                    </p:animEffect>
                                  </p:childTnLst>
                                </p:cTn>
                              </p:par>
                              <p:par>
                                <p:cTn id="121" presetID="10" presetClass="entr" presetSubtype="0" fill="hold" nodeType="with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fade">
                                      <p:cBhvr>
                                        <p:cTn id="123" dur="350"/>
                                        <p:tgtEl>
                                          <p:spTgt spid="46"/>
                                        </p:tgtEl>
                                      </p:cBhvr>
                                    </p:animEffect>
                                  </p:childTnLst>
                                </p:cTn>
                              </p:par>
                              <p:par>
                                <p:cTn id="124" presetID="10" presetClass="entr" presetSubtype="0" fill="hold" nodeType="with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350"/>
                                        <p:tgtEl>
                                          <p:spTgt spid="47"/>
                                        </p:tgtEl>
                                      </p:cBhvr>
                                    </p:animEffect>
                                  </p:childTnLst>
                                </p:cTn>
                              </p:par>
                              <p:par>
                                <p:cTn id="127" presetID="10" presetClass="entr" presetSubtype="0" fill="hold" nodeType="with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3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609600"/>
            <a:ext cx="3258748" cy="304800"/>
          </a:xfrm>
          <a:prstGeom prst="rect">
            <a:avLst/>
          </a:prstGeom>
          <a:noFill/>
          <a:ln/>
        </p:spPr>
        <p:txBody>
          <a:bodyPr wrap="square" lIns="25400" tIns="25400" rIns="25400" bIns="25400" rtlCol="0" anchor="t">
            <a:normAutofit/>
          </a:bodyPr>
          <a:lstStyle/>
          <a:p>
            <a:pPr marL="0" indent="0" algn="l">
              <a:lnSpc>
                <a:spcPct val="88889"/>
              </a:lnSpc>
              <a:buNone/>
            </a:pPr>
            <a:r>
              <a:rPr lang="en-US" sz="1800" b="1" kern="0" spc="36">
                <a:solidFill>
                  <a:srgbClr val="D64000"/>
                </a:solidFill>
                <a:latin typeface="Hanken Grotesk" pitchFamily="34" charset="0"/>
                <a:ea typeface="Hanken Grotesk" pitchFamily="34" charset="-122"/>
                <a:cs typeface="Hanken Grotesk" pitchFamily="34" charset="-120"/>
              </a:rPr>
              <a:t>THE REMEDIATION SYSTEM</a:t>
            </a:r>
            <a:endParaRPr lang="en-US" sz="1800"/>
          </a:p>
        </p:txBody>
      </p:sp>
      <p:sp>
        <p:nvSpPr>
          <p:cNvPr id="3" name="Text 1"/>
          <p:cNvSpPr/>
          <p:nvPr/>
        </p:nvSpPr>
        <p:spPr>
          <a:xfrm>
            <a:off x="1066800" y="990600"/>
            <a:ext cx="12664440" cy="723900"/>
          </a:xfrm>
          <a:prstGeom prst="rect">
            <a:avLst/>
          </a:prstGeom>
          <a:noFill/>
          <a:ln/>
        </p:spPr>
        <p:txBody>
          <a:bodyPr wrap="square" lIns="25400" tIns="25400" rIns="25400" bIns="25400" rtlCol="0" anchor="t">
            <a:normAutofit/>
          </a:bodyPr>
          <a:lstStyle/>
          <a:p>
            <a:pPr marL="0" indent="0" algn="l">
              <a:lnSpc>
                <a:spcPct val="92308"/>
              </a:lnSpc>
              <a:buNone/>
            </a:pPr>
            <a:r>
              <a:rPr lang="en-US" sz="4500" kern="0" spc="-45">
                <a:solidFill>
                  <a:srgbClr val="212322"/>
                </a:solidFill>
                <a:latin typeface="Hanken Grotesk" pitchFamily="34" charset="0"/>
                <a:ea typeface="Hanken Grotesk" pitchFamily="34" charset="-122"/>
                <a:cs typeface="Hanken Grotesk" pitchFamily="34" charset="-120"/>
              </a:rPr>
              <a:t>Two halves with the pull request in the middle</a:t>
            </a:r>
            <a:endParaRPr lang="en-US" sz="4500"/>
          </a:p>
        </p:txBody>
      </p:sp>
      <p:sp>
        <p:nvSpPr>
          <p:cNvPr id="4" name="Shape 2"/>
          <p:cNvSpPr/>
          <p:nvPr/>
        </p:nvSpPr>
        <p:spPr>
          <a:xfrm>
            <a:off x="1066800" y="1857375"/>
            <a:ext cx="1447800" cy="38100"/>
          </a:xfrm>
          <a:prstGeom prst="rect">
            <a:avLst/>
          </a:prstGeom>
          <a:solidFill>
            <a:srgbClr val="D64000"/>
          </a:solidFill>
          <a:ln/>
        </p:spPr>
        <p:txBody>
          <a:bodyPr/>
          <a:lstStyle/>
          <a:p>
            <a:endParaRPr lang="en-US"/>
          </a:p>
        </p:txBody>
      </p:sp>
      <p:sp>
        <p:nvSpPr>
          <p:cNvPr id="5" name="Text 3"/>
          <p:cNvSpPr/>
          <p:nvPr/>
        </p:nvSpPr>
        <p:spPr>
          <a:xfrm>
            <a:off x="1066800" y="2171700"/>
            <a:ext cx="2598174" cy="381000"/>
          </a:xfrm>
          <a:prstGeom prst="rect">
            <a:avLst/>
          </a:prstGeom>
          <a:noFill/>
          <a:ln/>
        </p:spPr>
        <p:txBody>
          <a:bodyPr wrap="square" lIns="25400" tIns="25400" rIns="25400" bIns="25400" rtlCol="0" anchor="t">
            <a:normAutofit/>
          </a:bodyPr>
          <a:lstStyle/>
          <a:p>
            <a:pPr marL="0" indent="0" algn="l">
              <a:lnSpc>
                <a:spcPct val="92308"/>
              </a:lnSpc>
              <a:buNone/>
            </a:pPr>
            <a:r>
              <a:rPr lang="en-US" sz="2250" b="1" kern="0" spc="180">
                <a:solidFill>
                  <a:srgbClr val="212322"/>
                </a:solidFill>
                <a:latin typeface="Hanken Grotesk" pitchFamily="34" charset="0"/>
                <a:ea typeface="Hanken Grotesk" pitchFamily="34" charset="-122"/>
                <a:cs typeface="Hanken Grotesk" pitchFamily="34" charset="-120"/>
              </a:rPr>
              <a:t>BEFORE THE PR</a:t>
            </a:r>
            <a:endParaRPr lang="en-US" sz="2250"/>
          </a:p>
        </p:txBody>
      </p:sp>
      <p:sp>
        <p:nvSpPr>
          <p:cNvPr id="6" name="Text 4"/>
          <p:cNvSpPr/>
          <p:nvPr/>
        </p:nvSpPr>
        <p:spPr>
          <a:xfrm>
            <a:off x="1066800" y="2552700"/>
            <a:ext cx="5867400" cy="323850"/>
          </a:xfrm>
          <a:prstGeom prst="rect">
            <a:avLst/>
          </a:prstGeom>
          <a:noFill/>
          <a:ln/>
        </p:spPr>
        <p:txBody>
          <a:bodyPr wrap="square" lIns="25400" tIns="25400" rIns="25400" bIns="25400" rtlCol="0" anchor="t">
            <a:normAutofit/>
          </a:bodyPr>
          <a:lstStyle/>
          <a:p>
            <a:pPr marL="0" indent="0" algn="l">
              <a:lnSpc>
                <a:spcPct val="95238"/>
              </a:lnSpc>
              <a:buNone/>
            </a:pPr>
            <a:r>
              <a:rPr lang="en-US" sz="1800" kern="0" spc="108">
                <a:solidFill>
                  <a:srgbClr val="5F5A59"/>
                </a:solidFill>
                <a:latin typeface="Hanken Grotesk" pitchFamily="34" charset="0"/>
                <a:ea typeface="Hanken Grotesk" pitchFamily="34" charset="-122"/>
                <a:cs typeface="Hanken Grotesk" pitchFamily="34" charset="-120"/>
              </a:rPr>
              <a:t>CREATE SOMETHING WORTH REVIEWING</a:t>
            </a:r>
            <a:endParaRPr lang="en-US" sz="1800"/>
          </a:p>
        </p:txBody>
      </p:sp>
      <p:sp>
        <p:nvSpPr>
          <p:cNvPr id="7" name="Shape 5"/>
          <p:cNvSpPr/>
          <p:nvPr/>
        </p:nvSpPr>
        <p:spPr>
          <a:xfrm>
            <a:off x="1066800" y="2933700"/>
            <a:ext cx="685800" cy="38100"/>
          </a:xfrm>
          <a:prstGeom prst="rect">
            <a:avLst/>
          </a:prstGeom>
          <a:solidFill>
            <a:srgbClr val="D64000"/>
          </a:solidFill>
          <a:ln/>
        </p:spPr>
        <p:txBody>
          <a:bodyPr/>
          <a:lstStyle/>
          <a:p>
            <a:endParaRPr lang="en-US"/>
          </a:p>
        </p:txBody>
      </p:sp>
      <p:sp>
        <p:nvSpPr>
          <p:cNvPr id="8" name="Shape 6"/>
          <p:cNvSpPr/>
          <p:nvPr/>
        </p:nvSpPr>
        <p:spPr>
          <a:xfrm>
            <a:off x="1828800" y="2933700"/>
            <a:ext cx="685800" cy="38100"/>
          </a:xfrm>
          <a:prstGeom prst="rect">
            <a:avLst/>
          </a:prstGeom>
          <a:solidFill>
            <a:srgbClr val="D8CFC8"/>
          </a:solidFill>
          <a:ln/>
        </p:spPr>
        <p:txBody>
          <a:bodyPr/>
          <a:lstStyle/>
          <a:p>
            <a:endParaRPr lang="en-US"/>
          </a:p>
        </p:txBody>
      </p:sp>
      <p:sp>
        <p:nvSpPr>
          <p:cNvPr id="9" name="Text 7"/>
          <p:cNvSpPr/>
          <p:nvPr/>
        </p:nvSpPr>
        <p:spPr>
          <a:xfrm>
            <a:off x="12382500" y="2171700"/>
            <a:ext cx="1793290" cy="381000"/>
          </a:xfrm>
          <a:prstGeom prst="rect">
            <a:avLst/>
          </a:prstGeom>
          <a:noFill/>
          <a:ln/>
        </p:spPr>
        <p:txBody>
          <a:bodyPr wrap="square" lIns="25400" tIns="25400" rIns="25400" bIns="25400" rtlCol="0" anchor="t">
            <a:normAutofit/>
          </a:bodyPr>
          <a:lstStyle/>
          <a:p>
            <a:pPr marL="0" indent="0" algn="l">
              <a:lnSpc>
                <a:spcPct val="92308"/>
              </a:lnSpc>
              <a:buNone/>
            </a:pPr>
            <a:r>
              <a:rPr lang="en-US" sz="2250" b="1" kern="0" spc="180">
                <a:solidFill>
                  <a:srgbClr val="212322"/>
                </a:solidFill>
                <a:latin typeface="Hanken Grotesk" pitchFamily="34" charset="0"/>
                <a:ea typeface="Hanken Grotesk" pitchFamily="34" charset="-122"/>
                <a:cs typeface="Hanken Grotesk" pitchFamily="34" charset="-120"/>
              </a:rPr>
              <a:t>ON THE PR</a:t>
            </a:r>
            <a:endParaRPr lang="en-US" sz="2250"/>
          </a:p>
        </p:txBody>
      </p:sp>
      <p:sp>
        <p:nvSpPr>
          <p:cNvPr id="10" name="Text 8"/>
          <p:cNvSpPr/>
          <p:nvPr/>
        </p:nvSpPr>
        <p:spPr>
          <a:xfrm>
            <a:off x="12382500" y="2552700"/>
            <a:ext cx="5322570" cy="323850"/>
          </a:xfrm>
          <a:prstGeom prst="rect">
            <a:avLst/>
          </a:prstGeom>
          <a:noFill/>
          <a:ln/>
        </p:spPr>
        <p:txBody>
          <a:bodyPr wrap="square" lIns="25400" tIns="25400" rIns="25400" bIns="25400" rtlCol="0" anchor="t">
            <a:normAutofit/>
          </a:bodyPr>
          <a:lstStyle/>
          <a:p>
            <a:pPr marL="0" indent="0" algn="l">
              <a:lnSpc>
                <a:spcPct val="95238"/>
              </a:lnSpc>
              <a:buNone/>
            </a:pPr>
            <a:r>
              <a:rPr lang="en-US" sz="1800" kern="0" spc="108">
                <a:solidFill>
                  <a:srgbClr val="5F5A59"/>
                </a:solidFill>
                <a:latin typeface="Hanken Grotesk" pitchFamily="34" charset="0"/>
                <a:ea typeface="Hanken Grotesk" pitchFamily="34" charset="-122"/>
                <a:cs typeface="Hanken Grotesk" pitchFamily="34" charset="-120"/>
              </a:rPr>
              <a:t>KEEP IT MERGE-READY</a:t>
            </a:r>
            <a:endParaRPr lang="en-US" sz="1800"/>
          </a:p>
        </p:txBody>
      </p:sp>
      <p:sp>
        <p:nvSpPr>
          <p:cNvPr id="11" name="Shape 9"/>
          <p:cNvSpPr/>
          <p:nvPr/>
        </p:nvSpPr>
        <p:spPr>
          <a:xfrm>
            <a:off x="12382500" y="2933700"/>
            <a:ext cx="685800" cy="38100"/>
          </a:xfrm>
          <a:prstGeom prst="rect">
            <a:avLst/>
          </a:prstGeom>
          <a:solidFill>
            <a:srgbClr val="D8CFC8"/>
          </a:solidFill>
          <a:ln/>
        </p:spPr>
        <p:txBody>
          <a:bodyPr/>
          <a:lstStyle/>
          <a:p>
            <a:endParaRPr lang="en-US"/>
          </a:p>
        </p:txBody>
      </p:sp>
      <p:sp>
        <p:nvSpPr>
          <p:cNvPr id="12" name="Shape 10"/>
          <p:cNvSpPr/>
          <p:nvPr/>
        </p:nvSpPr>
        <p:spPr>
          <a:xfrm>
            <a:off x="13144500" y="2933700"/>
            <a:ext cx="685800" cy="38100"/>
          </a:xfrm>
          <a:prstGeom prst="rect">
            <a:avLst/>
          </a:prstGeom>
          <a:solidFill>
            <a:srgbClr val="D64000"/>
          </a:solidFill>
          <a:ln/>
        </p:spPr>
        <p:txBody>
          <a:bodyPr/>
          <a:lstStyle/>
          <a:p>
            <a:endParaRPr lang="en-US"/>
          </a:p>
        </p:txBody>
      </p:sp>
      <p:pic>
        <p:nvPicPr>
          <p:cNvPr id="1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14" name="Text 11"/>
          <p:cNvSpPr/>
          <p:nvPr/>
        </p:nvSpPr>
        <p:spPr>
          <a:xfrm>
            <a:off x="1066800" y="3333750"/>
            <a:ext cx="3426470" cy="285750"/>
          </a:xfrm>
          <a:prstGeom prst="rect">
            <a:avLst/>
          </a:prstGeom>
          <a:noFill/>
          <a:ln/>
        </p:spPr>
        <p:txBody>
          <a:bodyPr wrap="square" lIns="25400" tIns="25400" rIns="25400" bIns="25400" rtlCol="0" anchor="t">
            <a:normAutofit/>
          </a:bodyPr>
          <a:lstStyle/>
          <a:p>
            <a:pPr marL="0" indent="0" algn="l">
              <a:lnSpc>
                <a:spcPct val="91228"/>
              </a:lnSpc>
              <a:buNone/>
            </a:pPr>
            <a:r>
              <a:rPr lang="en-US" sz="1650" b="1" kern="0" spc="99">
                <a:solidFill>
                  <a:srgbClr val="5F5A59"/>
                </a:solidFill>
                <a:latin typeface="Hanken Grotesk" pitchFamily="34" charset="0"/>
                <a:ea typeface="Hanken Grotesk" pitchFamily="34" charset="-122"/>
                <a:cs typeface="Hanken Grotesk" pitchFamily="34" charset="-120"/>
              </a:rPr>
              <a:t>TRIGGER</a:t>
            </a:r>
            <a:endParaRPr lang="en-US" sz="1650"/>
          </a:p>
        </p:txBody>
      </p:sp>
      <p:sp>
        <p:nvSpPr>
          <p:cNvPr id="15" name="Text 12"/>
          <p:cNvSpPr/>
          <p:nvPr/>
        </p:nvSpPr>
        <p:spPr>
          <a:xfrm>
            <a:off x="1066800" y="3619500"/>
            <a:ext cx="3426470" cy="400050"/>
          </a:xfrm>
          <a:prstGeom prst="rect">
            <a:avLst/>
          </a:prstGeom>
          <a:noFill/>
          <a:ln/>
        </p:spPr>
        <p:txBody>
          <a:bodyPr wrap="square" lIns="25400" tIns="25400" rIns="25400" bIns="25400" rtlCol="0" anchor="t">
            <a:normAutofit/>
          </a:bodyPr>
          <a:lstStyle/>
          <a:p>
            <a:pPr marL="0" indent="0" algn="l">
              <a:lnSpc>
                <a:spcPct val="97436"/>
              </a:lnSpc>
              <a:buNone/>
            </a:pPr>
            <a:r>
              <a:rPr lang="en-US" sz="2250">
                <a:solidFill>
                  <a:srgbClr val="212322"/>
                </a:solidFill>
                <a:latin typeface="Hanken Grotesk" pitchFamily="34" charset="0"/>
                <a:ea typeface="Hanken Grotesk" pitchFamily="34" charset="-122"/>
                <a:cs typeface="Hanken Grotesk" pitchFamily="34" charset="-120"/>
              </a:rPr>
              <a:t>Trigger with a repository</a:t>
            </a:r>
            <a:endParaRPr lang="en-US" sz="2250"/>
          </a:p>
        </p:txBody>
      </p:sp>
      <p:sp>
        <p:nvSpPr>
          <p:cNvPr id="19" name="Shape 16"/>
          <p:cNvSpPr/>
          <p:nvPr/>
        </p:nvSpPr>
        <p:spPr>
          <a:xfrm>
            <a:off x="5219700" y="4286250"/>
            <a:ext cx="1828800" cy="1828800"/>
          </a:xfrm>
          <a:prstGeom prst="ellipse">
            <a:avLst/>
          </a:prstGeom>
          <a:solidFill>
            <a:srgbClr val="FFFFFF"/>
          </a:solidFill>
          <a:ln w="28575">
            <a:solidFill>
              <a:srgbClr val="212322"/>
            </a:solidFill>
            <a:prstDash val="solid"/>
          </a:ln>
        </p:spPr>
        <p:txBody>
          <a:bodyPr/>
          <a:lstStyle/>
          <a:p>
            <a:endParaRPr lang="en-US"/>
          </a:p>
        </p:txBody>
      </p:sp>
      <p:sp>
        <p:nvSpPr>
          <p:cNvPr id="20" name="Text 17"/>
          <p:cNvSpPr/>
          <p:nvPr/>
        </p:nvSpPr>
        <p:spPr>
          <a:xfrm>
            <a:off x="5573613" y="4733925"/>
            <a:ext cx="1120899" cy="285750"/>
          </a:xfrm>
          <a:prstGeom prst="rect">
            <a:avLst/>
          </a:prstGeom>
          <a:noFill/>
          <a:ln/>
        </p:spPr>
        <p:txBody>
          <a:bodyPr wrap="square" lIns="25400" tIns="25400" rIns="25400" bIns="25400" rtlCol="0" anchor="t">
            <a:normAutofit/>
          </a:bodyPr>
          <a:lstStyle/>
          <a:p>
            <a:pPr marL="0" indent="0" algn="ctr">
              <a:lnSpc>
                <a:spcPct val="91228"/>
              </a:lnSpc>
              <a:buNone/>
            </a:pPr>
            <a:r>
              <a:rPr lang="en-US" sz="1650" b="1" kern="0" spc="99">
                <a:solidFill>
                  <a:srgbClr val="5F5A59"/>
                </a:solidFill>
                <a:latin typeface="Hanken Grotesk" pitchFamily="34" charset="0"/>
                <a:ea typeface="Hanken Grotesk" pitchFamily="34" charset="-122"/>
                <a:cs typeface="Hanken Grotesk" pitchFamily="34" charset="-120"/>
              </a:rPr>
              <a:t>MANAGED</a:t>
            </a:r>
            <a:endParaRPr lang="en-US" sz="1650"/>
          </a:p>
        </p:txBody>
      </p:sp>
      <p:sp>
        <p:nvSpPr>
          <p:cNvPr id="21" name="Text 18"/>
          <p:cNvSpPr/>
          <p:nvPr/>
        </p:nvSpPr>
        <p:spPr>
          <a:xfrm>
            <a:off x="5728097" y="4981575"/>
            <a:ext cx="812006" cy="381000"/>
          </a:xfrm>
          <a:prstGeom prst="rect">
            <a:avLst/>
          </a:prstGeom>
          <a:noFill/>
          <a:ln/>
        </p:spPr>
        <p:txBody>
          <a:bodyPr wrap="square" lIns="25400" tIns="25400" rIns="25400" bIns="25400" rtlCol="0" anchor="t">
            <a:normAutofit/>
          </a:bodyPr>
          <a:lstStyle/>
          <a:p>
            <a:pPr marL="0" indent="0" algn="ctr">
              <a:lnSpc>
                <a:spcPct val="92308"/>
              </a:lnSpc>
              <a:buNone/>
            </a:pPr>
            <a:r>
              <a:rPr lang="en-US" sz="2250">
                <a:solidFill>
                  <a:srgbClr val="212322"/>
                </a:solidFill>
                <a:latin typeface="Hanken Grotesk" pitchFamily="34" charset="0"/>
                <a:ea typeface="Hanken Grotesk" pitchFamily="34" charset="-122"/>
                <a:cs typeface="Hanken Grotesk" pitchFamily="34" charset="-120"/>
              </a:rPr>
              <a:t>Agent</a:t>
            </a:r>
            <a:endParaRPr lang="en-US" sz="2250"/>
          </a:p>
        </p:txBody>
      </p:sp>
      <p:sp>
        <p:nvSpPr>
          <p:cNvPr id="22" name="Text 19"/>
          <p:cNvSpPr/>
          <p:nvPr/>
        </p:nvSpPr>
        <p:spPr>
          <a:xfrm>
            <a:off x="5604346" y="5324475"/>
            <a:ext cx="1059507" cy="381000"/>
          </a:xfrm>
          <a:prstGeom prst="rect">
            <a:avLst/>
          </a:prstGeom>
          <a:noFill/>
          <a:ln/>
        </p:spPr>
        <p:txBody>
          <a:bodyPr wrap="square" lIns="25400" tIns="25400" rIns="25400" bIns="25400" rtlCol="0" anchor="t">
            <a:normAutofit/>
          </a:bodyPr>
          <a:lstStyle/>
          <a:p>
            <a:pPr marL="0" indent="0" algn="ctr">
              <a:lnSpc>
                <a:spcPct val="92308"/>
              </a:lnSpc>
              <a:buNone/>
            </a:pPr>
            <a:r>
              <a:rPr lang="en-US" sz="2250">
                <a:solidFill>
                  <a:srgbClr val="212322"/>
                </a:solidFill>
                <a:latin typeface="Hanken Grotesk" pitchFamily="34" charset="0"/>
                <a:ea typeface="Hanken Grotesk" pitchFamily="34" charset="-122"/>
                <a:cs typeface="Hanken Grotesk" pitchFamily="34" charset="-120"/>
              </a:rPr>
              <a:t>runtime</a:t>
            </a:r>
            <a:endParaRPr lang="en-US" sz="2250"/>
          </a:p>
        </p:txBody>
      </p:sp>
      <p:sp>
        <p:nvSpPr>
          <p:cNvPr id="23" name="Shape 20"/>
          <p:cNvSpPr/>
          <p:nvPr/>
        </p:nvSpPr>
        <p:spPr>
          <a:xfrm>
            <a:off x="8001000" y="4057650"/>
            <a:ext cx="2286000" cy="2286000"/>
          </a:xfrm>
          <a:prstGeom prst="ellipse">
            <a:avLst/>
          </a:prstGeom>
          <a:solidFill>
            <a:srgbClr val="F8EADD"/>
          </a:solidFill>
          <a:ln w="38100">
            <a:solidFill>
              <a:srgbClr val="D64000"/>
            </a:solidFill>
            <a:prstDash val="solid"/>
          </a:ln>
        </p:spPr>
        <p:txBody>
          <a:bodyPr/>
          <a:lstStyle/>
          <a:p>
            <a:endParaRPr lang="en-US"/>
          </a:p>
        </p:txBody>
      </p:sp>
      <p:sp>
        <p:nvSpPr>
          <p:cNvPr id="24" name="Text 21"/>
          <p:cNvSpPr/>
          <p:nvPr/>
        </p:nvSpPr>
        <p:spPr>
          <a:xfrm>
            <a:off x="8244981" y="4857750"/>
            <a:ext cx="1798037" cy="285750"/>
          </a:xfrm>
          <a:prstGeom prst="rect">
            <a:avLst/>
          </a:prstGeom>
          <a:noFill/>
          <a:ln/>
        </p:spPr>
        <p:txBody>
          <a:bodyPr wrap="square" lIns="25400" tIns="25400" rIns="25400" bIns="25400" rtlCol="0" anchor="t">
            <a:normAutofit/>
          </a:bodyPr>
          <a:lstStyle/>
          <a:p>
            <a:pPr marL="0" indent="0" algn="ctr">
              <a:lnSpc>
                <a:spcPct val="91228"/>
              </a:lnSpc>
              <a:buNone/>
            </a:pPr>
            <a:r>
              <a:rPr lang="en-US" sz="1650" b="1" kern="0" spc="132">
                <a:solidFill>
                  <a:srgbClr val="5F5A59"/>
                </a:solidFill>
                <a:latin typeface="Hanken Grotesk" pitchFamily="34" charset="0"/>
                <a:ea typeface="Hanken Grotesk" pitchFamily="34" charset="-122"/>
                <a:cs typeface="Hanken Grotesk" pitchFamily="34" charset="-120"/>
              </a:rPr>
              <a:t>PULL REQUEST</a:t>
            </a:r>
            <a:endParaRPr lang="en-US" sz="1650"/>
          </a:p>
        </p:txBody>
      </p:sp>
      <p:sp>
        <p:nvSpPr>
          <p:cNvPr id="25" name="Text 22"/>
          <p:cNvSpPr/>
          <p:nvPr/>
        </p:nvSpPr>
        <p:spPr>
          <a:xfrm>
            <a:off x="8296714" y="5162550"/>
            <a:ext cx="1694572" cy="419100"/>
          </a:xfrm>
          <a:prstGeom prst="rect">
            <a:avLst/>
          </a:prstGeom>
          <a:noFill/>
          <a:ln/>
        </p:spPr>
        <p:txBody>
          <a:bodyPr wrap="square" lIns="25400" tIns="25400" rIns="25400" bIns="25400" rtlCol="0" anchor="t">
            <a:normAutofit/>
          </a:bodyPr>
          <a:lstStyle/>
          <a:p>
            <a:pPr marL="0" indent="0" algn="ctr">
              <a:lnSpc>
                <a:spcPct val="89888"/>
              </a:lnSpc>
              <a:buNone/>
            </a:pPr>
            <a:r>
              <a:rPr lang="en-US" sz="2550" b="1">
                <a:solidFill>
                  <a:srgbClr val="D64000"/>
                </a:solidFill>
                <a:latin typeface="Hanken Grotesk" pitchFamily="34" charset="0"/>
                <a:ea typeface="Hanken Grotesk" pitchFamily="34" charset="-122"/>
                <a:cs typeface="Hanken Grotesk" pitchFamily="34" charset="-120"/>
              </a:rPr>
              <a:t>A living PR</a:t>
            </a:r>
            <a:endParaRPr lang="en-US" sz="2550"/>
          </a:p>
        </p:txBody>
      </p:sp>
      <p:sp>
        <p:nvSpPr>
          <p:cNvPr id="26" name="Shape 23"/>
          <p:cNvSpPr/>
          <p:nvPr/>
        </p:nvSpPr>
        <p:spPr>
          <a:xfrm>
            <a:off x="10353675" y="2162175"/>
            <a:ext cx="1828800" cy="1828800"/>
          </a:xfrm>
          <a:prstGeom prst="ellipse">
            <a:avLst/>
          </a:prstGeom>
          <a:solidFill>
            <a:srgbClr val="123121"/>
          </a:solidFill>
          <a:ln/>
        </p:spPr>
        <p:txBody>
          <a:bodyPr/>
          <a:lstStyle/>
          <a:p>
            <a:endParaRPr lang="en-US"/>
          </a:p>
        </p:txBody>
      </p:sp>
      <p:sp>
        <p:nvSpPr>
          <p:cNvPr id="27" name="Text 24"/>
          <p:cNvSpPr/>
          <p:nvPr/>
        </p:nvSpPr>
        <p:spPr>
          <a:xfrm>
            <a:off x="10824493" y="2762250"/>
            <a:ext cx="887090" cy="285750"/>
          </a:xfrm>
          <a:prstGeom prst="rect">
            <a:avLst/>
          </a:prstGeom>
          <a:noFill/>
          <a:ln/>
        </p:spPr>
        <p:txBody>
          <a:bodyPr wrap="square" lIns="25400" tIns="25400" rIns="25400" bIns="25400" rtlCol="0" anchor="t">
            <a:normAutofit/>
          </a:bodyPr>
          <a:lstStyle/>
          <a:p>
            <a:pPr marL="0" indent="0" algn="ctr">
              <a:lnSpc>
                <a:spcPct val="91228"/>
              </a:lnSpc>
              <a:buNone/>
            </a:pPr>
            <a:r>
              <a:rPr lang="en-US" sz="1650" b="1" kern="0" spc="99">
                <a:solidFill>
                  <a:srgbClr val="F8EADD"/>
                </a:solidFill>
                <a:latin typeface="Hanken Grotesk" pitchFamily="34" charset="0"/>
                <a:ea typeface="Hanken Grotesk" pitchFamily="34" charset="-122"/>
                <a:cs typeface="Hanken Grotesk" pitchFamily="34" charset="-120"/>
              </a:rPr>
              <a:t>HUMAN</a:t>
            </a:r>
            <a:endParaRPr lang="en-US" sz="1650"/>
          </a:p>
        </p:txBody>
      </p:sp>
      <p:sp>
        <p:nvSpPr>
          <p:cNvPr id="28" name="Text 25"/>
          <p:cNvSpPr/>
          <p:nvPr/>
        </p:nvSpPr>
        <p:spPr>
          <a:xfrm>
            <a:off x="10713839" y="3048000"/>
            <a:ext cx="1108397" cy="381000"/>
          </a:xfrm>
          <a:prstGeom prst="rect">
            <a:avLst/>
          </a:prstGeom>
          <a:noFill/>
          <a:ln/>
        </p:spPr>
        <p:txBody>
          <a:bodyPr wrap="square" lIns="25400" tIns="25400" rIns="25400" bIns="25400" rtlCol="0" anchor="t">
            <a:normAutofit/>
          </a:bodyPr>
          <a:lstStyle/>
          <a:p>
            <a:pPr marL="0" indent="0" algn="ctr">
              <a:lnSpc>
                <a:spcPct val="92308"/>
              </a:lnSpc>
              <a:buNone/>
            </a:pPr>
            <a:r>
              <a:rPr lang="en-US" sz="2250">
                <a:solidFill>
                  <a:srgbClr val="FFFFFF"/>
                </a:solidFill>
                <a:latin typeface="Hanken Grotesk" pitchFamily="34" charset="0"/>
                <a:ea typeface="Hanken Grotesk" pitchFamily="34" charset="-122"/>
                <a:cs typeface="Hanken Grotesk" pitchFamily="34" charset="-120"/>
              </a:rPr>
              <a:t>Reviews</a:t>
            </a:r>
            <a:endParaRPr lang="en-US" sz="2250"/>
          </a:p>
        </p:txBody>
      </p:sp>
      <p:sp>
        <p:nvSpPr>
          <p:cNvPr id="29" name="Text 26"/>
          <p:cNvSpPr/>
          <p:nvPr/>
        </p:nvSpPr>
        <p:spPr>
          <a:xfrm>
            <a:off x="12382500" y="3238500"/>
            <a:ext cx="2526223" cy="342900"/>
          </a:xfrm>
          <a:prstGeom prst="rect">
            <a:avLst/>
          </a:prstGeom>
          <a:noFill/>
          <a:ln/>
        </p:spPr>
        <p:txBody>
          <a:bodyPr wrap="square" lIns="25400" tIns="25400" rIns="25400" bIns="25400" rtlCol="0" anchor="t">
            <a:normAutofit/>
          </a:bodyPr>
          <a:lstStyle/>
          <a:p>
            <a:pPr marL="0" indent="0" algn="l">
              <a:lnSpc>
                <a:spcPct val="101587"/>
              </a:lnSpc>
              <a:buNone/>
            </a:pPr>
            <a:r>
              <a:rPr lang="en-US" sz="1800">
                <a:solidFill>
                  <a:srgbClr val="212322"/>
                </a:solidFill>
                <a:latin typeface="Hanken Grotesk" pitchFamily="34" charset="0"/>
                <a:ea typeface="Hanken Grotesk" pitchFamily="34" charset="-122"/>
                <a:cs typeface="Hanken Grotesk" pitchFamily="34" charset="-120"/>
              </a:rPr>
              <a:t>then requests changes</a:t>
            </a:r>
            <a:endParaRPr lang="en-US" sz="1800"/>
          </a:p>
        </p:txBody>
      </p:sp>
      <p:sp>
        <p:nvSpPr>
          <p:cNvPr id="30" name="Text 27"/>
          <p:cNvSpPr/>
          <p:nvPr/>
        </p:nvSpPr>
        <p:spPr>
          <a:xfrm>
            <a:off x="12382500" y="3543300"/>
            <a:ext cx="2526223" cy="342900"/>
          </a:xfrm>
          <a:prstGeom prst="rect">
            <a:avLst/>
          </a:prstGeom>
          <a:noFill/>
          <a:ln/>
        </p:spPr>
        <p:txBody>
          <a:bodyPr wrap="square" lIns="25400" tIns="25400" rIns="25400" bIns="25400" rtlCol="0" anchor="t">
            <a:normAutofit/>
          </a:bodyPr>
          <a:lstStyle/>
          <a:p>
            <a:pPr marL="0" indent="0" algn="l">
              <a:lnSpc>
                <a:spcPct val="101587"/>
              </a:lnSpc>
              <a:buNone/>
            </a:pPr>
            <a:r>
              <a:rPr lang="en-US" sz="1800">
                <a:solidFill>
                  <a:srgbClr val="212322"/>
                </a:solidFill>
                <a:latin typeface="Hanken Grotesk" pitchFamily="34" charset="0"/>
                <a:ea typeface="Hanken Grotesk" pitchFamily="34" charset="-122"/>
                <a:cs typeface="Hanken Grotesk" pitchFamily="34" charset="-120"/>
              </a:rPr>
              <a:t>merges</a:t>
            </a:r>
            <a:endParaRPr lang="en-US" sz="1800"/>
          </a:p>
        </p:txBody>
      </p:sp>
      <p:sp>
        <p:nvSpPr>
          <p:cNvPr id="31" name="Text 28"/>
          <p:cNvSpPr/>
          <p:nvPr/>
        </p:nvSpPr>
        <p:spPr>
          <a:xfrm>
            <a:off x="12382500" y="3848100"/>
            <a:ext cx="2526223" cy="342900"/>
          </a:xfrm>
          <a:prstGeom prst="rect">
            <a:avLst/>
          </a:prstGeom>
          <a:noFill/>
          <a:ln/>
        </p:spPr>
        <p:txBody>
          <a:bodyPr wrap="square" lIns="25400" tIns="25400" rIns="25400" bIns="25400" rtlCol="0" anchor="t">
            <a:normAutofit/>
          </a:bodyPr>
          <a:lstStyle/>
          <a:p>
            <a:pPr marL="0" indent="0" algn="l">
              <a:lnSpc>
                <a:spcPct val="101587"/>
              </a:lnSpc>
              <a:buNone/>
            </a:pPr>
            <a:r>
              <a:rPr lang="en-US" sz="1800">
                <a:solidFill>
                  <a:srgbClr val="212322"/>
                </a:solidFill>
                <a:latin typeface="Hanken Grotesk" pitchFamily="34" charset="0"/>
                <a:ea typeface="Hanken Grotesk" pitchFamily="34" charset="-122"/>
                <a:cs typeface="Hanken Grotesk" pitchFamily="34" charset="-120"/>
              </a:rPr>
              <a:t>or closes</a:t>
            </a:r>
            <a:endParaRPr lang="en-US" sz="1800"/>
          </a:p>
        </p:txBody>
      </p:sp>
      <p:sp>
        <p:nvSpPr>
          <p:cNvPr id="32" name="Shape 29"/>
          <p:cNvSpPr/>
          <p:nvPr/>
        </p:nvSpPr>
        <p:spPr>
          <a:xfrm>
            <a:off x="10353675" y="6410325"/>
            <a:ext cx="1828800" cy="1828800"/>
          </a:xfrm>
          <a:prstGeom prst="ellipse">
            <a:avLst/>
          </a:prstGeom>
          <a:solidFill>
            <a:srgbClr val="FFFFFF"/>
          </a:solidFill>
          <a:ln w="28575">
            <a:solidFill>
              <a:srgbClr val="212322"/>
            </a:solidFill>
            <a:prstDash val="solid"/>
          </a:ln>
        </p:spPr>
        <p:txBody>
          <a:bodyPr/>
          <a:lstStyle/>
          <a:p>
            <a:endParaRPr lang="en-US"/>
          </a:p>
        </p:txBody>
      </p:sp>
      <p:sp>
        <p:nvSpPr>
          <p:cNvPr id="33" name="Text 30"/>
          <p:cNvSpPr/>
          <p:nvPr/>
        </p:nvSpPr>
        <p:spPr>
          <a:xfrm>
            <a:off x="10514517" y="6858000"/>
            <a:ext cx="1507041" cy="285750"/>
          </a:xfrm>
          <a:prstGeom prst="rect">
            <a:avLst/>
          </a:prstGeom>
          <a:noFill/>
          <a:ln/>
        </p:spPr>
        <p:txBody>
          <a:bodyPr wrap="square" lIns="25400" tIns="25400" rIns="25400" bIns="25400" rtlCol="0" anchor="t">
            <a:normAutofit/>
          </a:bodyPr>
          <a:lstStyle/>
          <a:p>
            <a:pPr marL="0" indent="0" algn="ctr">
              <a:lnSpc>
                <a:spcPct val="91228"/>
              </a:lnSpc>
              <a:buNone/>
            </a:pPr>
            <a:r>
              <a:rPr lang="en-US" sz="1650" b="1" kern="0" spc="99">
                <a:solidFill>
                  <a:srgbClr val="5F5A59"/>
                </a:solidFill>
                <a:latin typeface="Hanken Grotesk" pitchFamily="34" charset="0"/>
                <a:ea typeface="Hanken Grotesk" pitchFamily="34" charset="-122"/>
                <a:cs typeface="Hanken Grotesk" pitchFamily="34" charset="-120"/>
              </a:rPr>
              <a:t>OPERATIONS</a:t>
            </a:r>
            <a:endParaRPr lang="en-US" sz="1650"/>
          </a:p>
        </p:txBody>
      </p:sp>
      <p:sp>
        <p:nvSpPr>
          <p:cNvPr id="34" name="Text 31"/>
          <p:cNvSpPr/>
          <p:nvPr/>
        </p:nvSpPr>
        <p:spPr>
          <a:xfrm>
            <a:off x="10784904" y="7105650"/>
            <a:ext cx="966341" cy="381000"/>
          </a:xfrm>
          <a:prstGeom prst="rect">
            <a:avLst/>
          </a:prstGeom>
          <a:noFill/>
          <a:ln/>
        </p:spPr>
        <p:txBody>
          <a:bodyPr wrap="square" lIns="25400" tIns="25400" rIns="25400" bIns="25400" rtlCol="0" anchor="t">
            <a:normAutofit/>
          </a:bodyPr>
          <a:lstStyle/>
          <a:p>
            <a:pPr marL="0" indent="0" algn="ctr">
              <a:lnSpc>
                <a:spcPct val="92308"/>
              </a:lnSpc>
              <a:buNone/>
            </a:pPr>
            <a:r>
              <a:rPr lang="en-US" sz="2250">
                <a:solidFill>
                  <a:srgbClr val="212322"/>
                </a:solidFill>
                <a:latin typeface="Hanken Grotesk" pitchFamily="34" charset="0"/>
                <a:ea typeface="Hanken Grotesk" pitchFamily="34" charset="-122"/>
                <a:cs typeface="Hanken Grotesk" pitchFamily="34" charset="-120"/>
              </a:rPr>
              <a:t>GitHub</a:t>
            </a:r>
            <a:endParaRPr lang="en-US" sz="2250"/>
          </a:p>
        </p:txBody>
      </p:sp>
      <p:sp>
        <p:nvSpPr>
          <p:cNvPr id="35" name="Text 32"/>
          <p:cNvSpPr/>
          <p:nvPr/>
        </p:nvSpPr>
        <p:spPr>
          <a:xfrm>
            <a:off x="10971163" y="7448550"/>
            <a:ext cx="593750" cy="381000"/>
          </a:xfrm>
          <a:prstGeom prst="rect">
            <a:avLst/>
          </a:prstGeom>
          <a:noFill/>
          <a:ln/>
        </p:spPr>
        <p:txBody>
          <a:bodyPr wrap="square" lIns="25400" tIns="25400" rIns="25400" bIns="25400" rtlCol="0" anchor="t">
            <a:normAutofit/>
          </a:bodyPr>
          <a:lstStyle/>
          <a:p>
            <a:pPr marL="0" indent="0" algn="ctr">
              <a:lnSpc>
                <a:spcPct val="92308"/>
              </a:lnSpc>
              <a:buNone/>
            </a:pPr>
            <a:r>
              <a:rPr lang="en-US" sz="2250">
                <a:solidFill>
                  <a:srgbClr val="212322"/>
                </a:solidFill>
                <a:latin typeface="Hanken Grotesk" pitchFamily="34" charset="0"/>
                <a:ea typeface="Hanken Grotesk" pitchFamily="34" charset="-122"/>
                <a:cs typeface="Hanken Grotesk" pitchFamily="34" charset="-120"/>
              </a:rPr>
              <a:t>App</a:t>
            </a:r>
            <a:endParaRPr lang="en-US" sz="2250"/>
          </a:p>
        </p:txBody>
      </p:sp>
      <p:sp>
        <p:nvSpPr>
          <p:cNvPr id="36" name="Text 33"/>
          <p:cNvSpPr/>
          <p:nvPr/>
        </p:nvSpPr>
        <p:spPr>
          <a:xfrm>
            <a:off x="12382500" y="7038975"/>
            <a:ext cx="4113892" cy="323850"/>
          </a:xfrm>
          <a:prstGeom prst="rect">
            <a:avLst/>
          </a:prstGeom>
          <a:noFill/>
          <a:ln/>
        </p:spPr>
        <p:txBody>
          <a:bodyPr wrap="square" lIns="25400" tIns="25400" rIns="25400" bIns="25400" rtlCol="0" anchor="t">
            <a:normAutofit/>
          </a:bodyPr>
          <a:lstStyle/>
          <a:p>
            <a:pPr marL="0" indent="0" algn="l">
              <a:lnSpc>
                <a:spcPct val="95238"/>
              </a:lnSpc>
              <a:buNone/>
            </a:pPr>
            <a:r>
              <a:rPr lang="en-US" sz="1800">
                <a:solidFill>
                  <a:srgbClr val="5F5A59"/>
                </a:solidFill>
                <a:latin typeface="Hanken Grotesk" pitchFamily="34" charset="0"/>
                <a:ea typeface="Hanken Grotesk" pitchFamily="34" charset="-122"/>
                <a:cs typeface="Hanken Grotesk" pitchFamily="34" charset="-120"/>
              </a:rPr>
              <a:t>opens, updates, replies</a:t>
            </a:r>
            <a:endParaRPr lang="en-US" sz="1800"/>
          </a:p>
        </p:txBody>
      </p:sp>
      <p:sp>
        <p:nvSpPr>
          <p:cNvPr id="37" name="Text 34"/>
          <p:cNvSpPr/>
          <p:nvPr/>
        </p:nvSpPr>
        <p:spPr>
          <a:xfrm>
            <a:off x="12382500" y="7324725"/>
            <a:ext cx="4113892" cy="323850"/>
          </a:xfrm>
          <a:prstGeom prst="rect">
            <a:avLst/>
          </a:prstGeom>
          <a:noFill/>
          <a:ln/>
        </p:spPr>
        <p:txBody>
          <a:bodyPr wrap="square" lIns="25400" tIns="25400" rIns="25400" bIns="25400" rtlCol="0" anchor="t">
            <a:normAutofit/>
          </a:bodyPr>
          <a:lstStyle/>
          <a:p>
            <a:pPr marL="0" indent="0" algn="l">
              <a:lnSpc>
                <a:spcPct val="95238"/>
              </a:lnSpc>
              <a:buNone/>
            </a:pPr>
            <a:r>
              <a:rPr lang="en-US" sz="1800">
                <a:solidFill>
                  <a:srgbClr val="5F5A59"/>
                </a:solidFill>
                <a:latin typeface="Hanken Grotesk" pitchFamily="34" charset="0"/>
                <a:ea typeface="Hanken Grotesk" pitchFamily="34" charset="-122"/>
                <a:cs typeface="Hanken Grotesk" pitchFamily="34" charset="-120"/>
              </a:rPr>
              <a:t>reacts to comments, CI, base branch</a:t>
            </a:r>
            <a:endParaRPr lang="en-US" sz="1800"/>
          </a:p>
        </p:txBody>
      </p:sp>
      <p:sp>
        <p:nvSpPr>
          <p:cNvPr id="38" name="Text 35"/>
          <p:cNvSpPr/>
          <p:nvPr/>
        </p:nvSpPr>
        <p:spPr>
          <a:xfrm>
            <a:off x="7077075" y="7867650"/>
            <a:ext cx="3562350" cy="323850"/>
          </a:xfrm>
          <a:prstGeom prst="rect">
            <a:avLst/>
          </a:prstGeom>
          <a:noFill/>
          <a:ln/>
        </p:spPr>
        <p:txBody>
          <a:bodyPr wrap="square" lIns="25400" tIns="25400" rIns="25400" bIns="25400" rtlCol="0" anchor="t">
            <a:normAutofit/>
          </a:bodyPr>
          <a:lstStyle/>
          <a:p>
            <a:pPr marL="0" indent="0" algn="ctr">
              <a:lnSpc>
                <a:spcPct val="95238"/>
              </a:lnSpc>
              <a:buNone/>
            </a:pPr>
            <a:r>
              <a:rPr lang="en-US" sz="1800" b="1">
                <a:solidFill>
                  <a:srgbClr val="D64000"/>
                </a:solidFill>
                <a:latin typeface="Hanken Grotesk" pitchFamily="34" charset="0"/>
                <a:ea typeface="Hanken Grotesk" pitchFamily="34" charset="-122"/>
                <a:cs typeface="Hanken Grotesk" pitchFamily="34" charset="-120"/>
              </a:rPr>
              <a:t>calls the runtime again</a:t>
            </a:r>
            <a:endParaRPr lang="en-US" sz="1800"/>
          </a:p>
        </p:txBody>
      </p:sp>
      <p:sp>
        <p:nvSpPr>
          <p:cNvPr id="39" name="Shape 36"/>
          <p:cNvSpPr/>
          <p:nvPr/>
        </p:nvSpPr>
        <p:spPr>
          <a:xfrm>
            <a:off x="1066800" y="8496300"/>
            <a:ext cx="16154400" cy="19050"/>
          </a:xfrm>
          <a:prstGeom prst="rect">
            <a:avLst/>
          </a:prstGeom>
          <a:solidFill>
            <a:srgbClr val="E7E2DD"/>
          </a:solidFill>
          <a:ln/>
        </p:spPr>
        <p:txBody>
          <a:bodyPr/>
          <a:lstStyle/>
          <a:p>
            <a:endParaRPr lang="en-US"/>
          </a:p>
        </p:txBody>
      </p:sp>
      <p:sp>
        <p:nvSpPr>
          <p:cNvPr id="40" name="Text 37"/>
          <p:cNvSpPr/>
          <p:nvPr/>
        </p:nvSpPr>
        <p:spPr>
          <a:xfrm>
            <a:off x="1066800" y="8763000"/>
            <a:ext cx="13735050" cy="876300"/>
          </a:xfrm>
          <a:prstGeom prst="rect">
            <a:avLst/>
          </a:prstGeom>
          <a:noFill/>
          <a:ln/>
        </p:spPr>
        <p:txBody>
          <a:bodyPr wrap="square" lIns="25400" tIns="25400" rIns="25400" bIns="25400" rtlCol="0" anchor="t">
            <a:normAutofit/>
          </a:bodyPr>
          <a:lstStyle/>
          <a:p>
            <a:pPr marL="0" indent="0" algn="l">
              <a:lnSpc>
                <a:spcPct val="98876"/>
              </a:lnSpc>
              <a:buNone/>
            </a:pPr>
            <a:r>
              <a:rPr lang="en-US" sz="2550">
                <a:solidFill>
                  <a:srgbClr val="212322"/>
                </a:solidFill>
                <a:latin typeface="Hanken Grotesk" pitchFamily="34" charset="0"/>
                <a:ea typeface="Hanken Grotesk" pitchFamily="34" charset="-122"/>
                <a:cs typeface="Hanken Grotesk" pitchFamily="34" charset="-120"/>
              </a:rPr>
              <a:t>The system keeps the pull request worth reviewing; the human decides whether to merge it.</a:t>
            </a:r>
            <a:endParaRPr lang="en-US" sz="2550"/>
          </a:p>
        </p:txBody>
      </p:sp>
      <p:sp>
        <p:nvSpPr>
          <p:cNvPr id="41" name="Text 38"/>
          <p:cNvSpPr/>
          <p:nvPr/>
        </p:nvSpPr>
        <p:spPr>
          <a:xfrm>
            <a:off x="16494100" y="9372600"/>
            <a:ext cx="803300" cy="304800"/>
          </a:xfrm>
          <a:prstGeom prst="rect">
            <a:avLst/>
          </a:prstGeom>
          <a:noFill/>
          <a:ln/>
        </p:spPr>
        <p:txBody>
          <a:bodyPr wrap="square" lIns="25400" tIns="25400" rIns="25400" bIns="25400" rtlCol="0" anchor="t">
            <a:normAutofit/>
          </a:bodyPr>
          <a:lstStyle/>
          <a:p>
            <a:pPr marL="0" indent="0" algn="l">
              <a:lnSpc>
                <a:spcPct val="88889"/>
              </a:lnSpc>
              <a:buNone/>
            </a:pPr>
            <a:r>
              <a:rPr lang="en-US" sz="1800" b="1">
                <a:solidFill>
                  <a:srgbClr val="5F5A59"/>
                </a:solidFill>
                <a:latin typeface="Hanken Grotesk" pitchFamily="34" charset="0"/>
                <a:ea typeface="Hanken Grotesk" pitchFamily="34" charset="-122"/>
                <a:cs typeface="Hanken Grotesk" pitchFamily="34" charset="-120"/>
              </a:rPr>
              <a:t>10 / 20</a:t>
            </a:r>
            <a:endParaRPr lang="en-US"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2985286" cy="285750"/>
          </a:xfrm>
          <a:prstGeom prst="rect">
            <a:avLst/>
          </a:prstGeom>
          <a:noFill/>
          <a:ln>
            <a:noFill/>
          </a:ln>
        </p:spPr>
        <p:txBody>
          <a:bodyPr wrap="none" lIns="0" tIns="0" rIns="0" bIns="0" anchor="t"/>
          <a:lstStyle/>
          <a:p>
            <a:pPr marL="0" indent="0" algn="l">
              <a:lnSpc>
                <a:spcPts val="2250"/>
              </a:lnSpc>
              <a:buNone/>
            </a:pPr>
            <a:r>
              <a:rPr lang="en-US" sz="1800" b="1">
                <a:solidFill>
                  <a:srgbClr val="D64000"/>
                </a:solidFill>
                <a:latin typeface="Hanken Grotesk"/>
                <a:ea typeface="Hanken Grotesk"/>
                <a:cs typeface="Hanken Grotesk"/>
              </a:rPr>
              <a:t>BEFORE THE PR · PLANNING</a:t>
            </a:r>
          </a:p>
        </p:txBody>
      </p:sp>
      <p:sp>
        <p:nvSpPr>
          <p:cNvPr id="3" name="headline"/>
          <p:cNvSpPr txBox="1"/>
          <p:nvPr/>
        </p:nvSpPr>
        <p:spPr>
          <a:xfrm>
            <a:off x="1069848" y="987552"/>
            <a:ext cx="13996606" cy="600075"/>
          </a:xfrm>
          <a:prstGeom prst="rect">
            <a:avLst/>
          </a:prstGeom>
          <a:noFill/>
          <a:ln>
            <a:noFill/>
          </a:ln>
        </p:spPr>
        <p:txBody>
          <a:bodyPr wrap="none" lIns="0" tIns="0" rIns="0" bIns="0" anchor="t"/>
          <a:lstStyle/>
          <a:p>
            <a:pPr marL="0" indent="0" algn="l">
              <a:lnSpc>
                <a:spcPts val="4725"/>
              </a:lnSpc>
              <a:buNone/>
            </a:pPr>
            <a:r>
              <a:rPr lang="en-US" sz="4500">
                <a:solidFill>
                  <a:srgbClr val="212322"/>
                </a:solidFill>
                <a:latin typeface="Hanken Grotesk"/>
                <a:ea typeface="Hanken Grotesk"/>
                <a:cs typeface="Hanken Grotesk"/>
              </a:rPr>
              <a:t>Planning: understand the repository before any change</a:t>
            </a:r>
          </a:p>
        </p:txBody>
      </p:sp>
      <p:sp>
        <p:nvSpPr>
          <p:cNvPr id="4" name="title rule"/>
          <p:cNvSpPr/>
          <p:nvPr/>
        </p:nvSpPr>
        <p:spPr>
          <a:xfrm>
            <a:off x="1069848" y="1856232"/>
            <a:ext cx="1444752" cy="36576"/>
          </a:xfrm>
          <a:prstGeom prst="rect">
            <a:avLst/>
          </a:prstGeom>
          <a:solidFill>
            <a:srgbClr val="D64000"/>
          </a:solidFill>
          <a:ln>
            <a:noFill/>
          </a:ln>
        </p:spPr>
        <p:txBody>
          <a:bodyPr/>
          <a:lstStyle/>
          <a:p>
            <a:endParaRPr/>
          </a:p>
        </p:txBody>
      </p:sp>
      <p:sp>
        <p:nvSpPr>
          <p:cNvPr id="5" name="rect5"/>
          <p:cNvSpPr/>
          <p:nvPr/>
        </p:nvSpPr>
        <p:spPr>
          <a:xfrm>
            <a:off x="1755648" y="1856232"/>
            <a:ext cx="73152" cy="36576"/>
          </a:xfrm>
          <a:prstGeom prst="rect">
            <a:avLst/>
          </a:prstGeom>
          <a:solidFill>
            <a:srgbClr val="FFFFFF"/>
          </a:solidFill>
          <a:ln>
            <a:noFill/>
          </a:ln>
        </p:spPr>
        <p:txBody>
          <a:bodyPr/>
          <a:lstStyle/>
          <a:p>
            <a:endParaRPr/>
          </a:p>
        </p:txBody>
      </p:sp>
      <p:sp>
        <p:nvSpPr>
          <p:cNvPr id="6" name="progress second half"/>
          <p:cNvSpPr/>
          <p:nvPr/>
        </p:nvSpPr>
        <p:spPr>
          <a:xfrm>
            <a:off x="1828800" y="1856232"/>
            <a:ext cx="685800" cy="36576"/>
          </a:xfrm>
          <a:prstGeom prst="rect">
            <a:avLst/>
          </a:prstGeom>
          <a:solidFill>
            <a:srgbClr val="D8CFC8"/>
          </a:solidFill>
          <a:ln>
            <a:noFill/>
          </a:ln>
        </p:spPr>
        <p:txBody>
          <a:bodyPr/>
          <a:lstStyle/>
          <a:p>
            <a:endParaRPr/>
          </a:p>
        </p:txBody>
      </p:sp>
      <p:sp>
        <p:nvSpPr>
          <p:cNvPr id="7" name="step 1"/>
          <p:cNvSpPr txBox="1"/>
          <p:nvPr/>
        </p:nvSpPr>
        <p:spPr>
          <a:xfrm>
            <a:off x="1069848" y="2377440"/>
            <a:ext cx="557784" cy="1005840"/>
          </a:xfrm>
          <a:prstGeom prst="rect">
            <a:avLst/>
          </a:prstGeom>
          <a:noFill/>
          <a:ln>
            <a:noFill/>
          </a:ln>
        </p:spPr>
        <p:txBody>
          <a:bodyPr wrap="none" lIns="0" tIns="0" rIns="0" bIns="0" anchor="t"/>
          <a:lstStyle/>
          <a:p>
            <a:pPr marL="0" indent="0" algn="l">
              <a:lnSpc>
                <a:spcPts val="7920"/>
              </a:lnSpc>
              <a:buNone/>
            </a:pPr>
            <a:r>
              <a:rPr lang="en-US" sz="7200">
                <a:solidFill>
                  <a:srgbClr val="212322"/>
                </a:solidFill>
                <a:latin typeface="Hanken Grotesk"/>
                <a:ea typeface="Hanken Grotesk"/>
                <a:cs typeface="Hanken Grotesk"/>
              </a:rPr>
              <a:t>1</a:t>
            </a:r>
          </a:p>
        </p:txBody>
      </p:sp>
      <p:sp>
        <p:nvSpPr>
          <p:cNvPr id="8" name="step label 1"/>
          <p:cNvSpPr txBox="1"/>
          <p:nvPr/>
        </p:nvSpPr>
        <p:spPr>
          <a:xfrm>
            <a:off x="1069848" y="3977640"/>
            <a:ext cx="1312278" cy="333375"/>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DISCOVER</a:t>
            </a:r>
          </a:p>
        </p:txBody>
      </p:sp>
      <p:sp>
        <p:nvSpPr>
          <p:cNvPr id="9" name="step 2"/>
          <p:cNvSpPr txBox="1"/>
          <p:nvPr/>
        </p:nvSpPr>
        <p:spPr>
          <a:xfrm>
            <a:off x="5221224" y="2377440"/>
            <a:ext cx="557784" cy="1005840"/>
          </a:xfrm>
          <a:prstGeom prst="rect">
            <a:avLst/>
          </a:prstGeom>
          <a:noFill/>
          <a:ln>
            <a:noFill/>
          </a:ln>
        </p:spPr>
        <p:txBody>
          <a:bodyPr wrap="none" lIns="0" tIns="0" rIns="0" bIns="0" anchor="t"/>
          <a:lstStyle/>
          <a:p>
            <a:pPr marL="0" indent="0" algn="l">
              <a:lnSpc>
                <a:spcPts val="7920"/>
              </a:lnSpc>
              <a:buNone/>
            </a:pPr>
            <a:r>
              <a:rPr lang="en-US" sz="7200">
                <a:solidFill>
                  <a:srgbClr val="212322"/>
                </a:solidFill>
                <a:latin typeface="Hanken Grotesk"/>
                <a:ea typeface="Hanken Grotesk"/>
                <a:cs typeface="Hanken Grotesk"/>
              </a:rPr>
              <a:t>2</a:t>
            </a:r>
          </a:p>
        </p:txBody>
      </p:sp>
      <p:sp>
        <p:nvSpPr>
          <p:cNvPr id="10" name="step label 2"/>
          <p:cNvSpPr txBox="1"/>
          <p:nvPr/>
        </p:nvSpPr>
        <p:spPr>
          <a:xfrm>
            <a:off x="5221224" y="3977640"/>
            <a:ext cx="3174644" cy="333375"/>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READ THE CONVENTIONS</a:t>
            </a:r>
          </a:p>
        </p:txBody>
      </p:sp>
      <p:sp>
        <p:nvSpPr>
          <p:cNvPr id="11" name="step 3"/>
          <p:cNvSpPr txBox="1"/>
          <p:nvPr/>
        </p:nvSpPr>
        <p:spPr>
          <a:xfrm>
            <a:off x="9372600" y="2377440"/>
            <a:ext cx="557784" cy="1005840"/>
          </a:xfrm>
          <a:prstGeom prst="rect">
            <a:avLst/>
          </a:prstGeom>
          <a:noFill/>
          <a:ln>
            <a:noFill/>
          </a:ln>
        </p:spPr>
        <p:txBody>
          <a:bodyPr wrap="none" lIns="0" tIns="0" rIns="0" bIns="0" anchor="t"/>
          <a:lstStyle/>
          <a:p>
            <a:pPr marL="0" indent="0" algn="l">
              <a:lnSpc>
                <a:spcPts val="7920"/>
              </a:lnSpc>
              <a:buNone/>
            </a:pPr>
            <a:r>
              <a:rPr lang="en-US" sz="7200">
                <a:solidFill>
                  <a:srgbClr val="212322"/>
                </a:solidFill>
                <a:latin typeface="Hanken Grotesk"/>
                <a:ea typeface="Hanken Grotesk"/>
                <a:cs typeface="Hanken Grotesk"/>
              </a:rPr>
              <a:t>3</a:t>
            </a:r>
          </a:p>
        </p:txBody>
      </p:sp>
      <p:sp>
        <p:nvSpPr>
          <p:cNvPr id="12" name="step label 3"/>
          <p:cNvSpPr txBox="1"/>
          <p:nvPr/>
        </p:nvSpPr>
        <p:spPr>
          <a:xfrm>
            <a:off x="9372600" y="3977640"/>
            <a:ext cx="1216266" cy="333375"/>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BASELINE</a:t>
            </a:r>
          </a:p>
        </p:txBody>
      </p:sp>
      <p:sp>
        <p:nvSpPr>
          <p:cNvPr id="13" name="step 4"/>
          <p:cNvSpPr txBox="1"/>
          <p:nvPr/>
        </p:nvSpPr>
        <p:spPr>
          <a:xfrm>
            <a:off x="13523976" y="2377440"/>
            <a:ext cx="557784" cy="1005840"/>
          </a:xfrm>
          <a:prstGeom prst="rect">
            <a:avLst/>
          </a:prstGeom>
          <a:noFill/>
          <a:ln>
            <a:noFill/>
          </a:ln>
        </p:spPr>
        <p:txBody>
          <a:bodyPr wrap="none" lIns="0" tIns="0" rIns="0" bIns="0" anchor="t"/>
          <a:lstStyle/>
          <a:p>
            <a:pPr marL="0" indent="0" algn="l">
              <a:lnSpc>
                <a:spcPts val="7920"/>
              </a:lnSpc>
              <a:buNone/>
            </a:pPr>
            <a:r>
              <a:rPr lang="en-US" sz="7200">
                <a:solidFill>
                  <a:srgbClr val="212322"/>
                </a:solidFill>
                <a:latin typeface="Hanken Grotesk"/>
                <a:ea typeface="Hanken Grotesk"/>
                <a:cs typeface="Hanken Grotesk"/>
              </a:rPr>
              <a:t>4</a:t>
            </a:r>
          </a:p>
        </p:txBody>
      </p:sp>
      <p:sp>
        <p:nvSpPr>
          <p:cNvPr id="14" name="step label 4"/>
          <p:cNvSpPr txBox="1"/>
          <p:nvPr/>
        </p:nvSpPr>
        <p:spPr>
          <a:xfrm>
            <a:off x="13523976" y="3977640"/>
            <a:ext cx="2237727" cy="333375"/>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SCAN, THEN PLAN</a:t>
            </a:r>
          </a:p>
        </p:txBody>
      </p:sp>
      <p:sp>
        <p:nvSpPr>
          <p:cNvPr id="15" name="rect15"/>
          <p:cNvSpPr/>
          <p:nvPr/>
        </p:nvSpPr>
        <p:spPr>
          <a:xfrm>
            <a:off x="1069848" y="3730752"/>
            <a:ext cx="16157448" cy="18288"/>
          </a:xfrm>
          <a:prstGeom prst="rect">
            <a:avLst/>
          </a:prstGeom>
          <a:solidFill>
            <a:srgbClr val="D8CFC8"/>
          </a:solidFill>
          <a:ln>
            <a:noFill/>
          </a:ln>
        </p:spPr>
        <p:txBody>
          <a:bodyPr/>
          <a:lstStyle/>
          <a:p>
            <a:endParaRPr/>
          </a:p>
        </p:txBody>
      </p:sp>
      <p:sp>
        <p:nvSpPr>
          <p:cNvPr id="16" name="text16"/>
          <p:cNvSpPr txBox="1"/>
          <p:nvPr/>
        </p:nvSpPr>
        <p:spPr>
          <a:xfrm>
            <a:off x="1069848" y="4526280"/>
            <a:ext cx="3598164" cy="1285875"/>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language, build system,</a:t>
            </a:r>
          </a:p>
          <a:p>
            <a:pPr marL="0" indent="0" algn="l">
              <a:lnSpc>
                <a:spcPts val="3375"/>
              </a:lnSpc>
              <a:buNone/>
            </a:pPr>
            <a:r>
              <a:rPr lang="en-US" sz="2700">
                <a:solidFill>
                  <a:srgbClr val="212322"/>
                </a:solidFill>
                <a:latin typeface="Hanken Grotesk"/>
                <a:ea typeface="Hanken Grotesk"/>
                <a:cs typeface="Hanken Grotesk"/>
              </a:rPr>
              <a:t>and the projects inside</a:t>
            </a:r>
          </a:p>
          <a:p>
            <a:pPr marL="0" indent="0" algn="l">
              <a:lnSpc>
                <a:spcPts val="3375"/>
              </a:lnSpc>
              <a:buNone/>
            </a:pPr>
            <a:r>
              <a:rPr lang="en-US" sz="2700">
                <a:solidFill>
                  <a:srgbClr val="212322"/>
                </a:solidFill>
                <a:latin typeface="Hanken Grotesk"/>
                <a:ea typeface="Hanken Grotesk"/>
                <a:cs typeface="Hanken Grotesk"/>
              </a:rPr>
              <a:t>the repository</a:t>
            </a:r>
          </a:p>
        </p:txBody>
      </p:sp>
      <p:sp>
        <p:nvSpPr>
          <p:cNvPr id="17" name="text17"/>
          <p:cNvSpPr txBox="1"/>
          <p:nvPr/>
        </p:nvSpPr>
        <p:spPr>
          <a:xfrm>
            <a:off x="5221224" y="4526280"/>
            <a:ext cx="3191141" cy="1285875"/>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the repository’s own</a:t>
            </a:r>
          </a:p>
          <a:p>
            <a:pPr marL="0" indent="0" algn="l">
              <a:lnSpc>
                <a:spcPts val="3375"/>
              </a:lnSpc>
              <a:buNone/>
            </a:pPr>
            <a:r>
              <a:rPr lang="en-US" sz="2700">
                <a:solidFill>
                  <a:srgbClr val="212322"/>
                </a:solidFill>
                <a:latin typeface="Hanken Grotesk"/>
                <a:ea typeface="Hanken Grotesk"/>
                <a:cs typeface="Hanken Grotesk"/>
              </a:rPr>
              <a:t>build and test</a:t>
            </a:r>
          </a:p>
          <a:p>
            <a:pPr marL="0" indent="0" algn="l">
              <a:lnSpc>
                <a:spcPts val="3375"/>
              </a:lnSpc>
              <a:buNone/>
            </a:pPr>
            <a:r>
              <a:rPr lang="en-US" sz="2700">
                <a:solidFill>
                  <a:srgbClr val="212322"/>
                </a:solidFill>
                <a:latin typeface="Hanken Grotesk"/>
                <a:ea typeface="Hanken Grotesk"/>
                <a:cs typeface="Hanken Grotesk"/>
              </a:rPr>
              <a:t>conventions</a:t>
            </a:r>
          </a:p>
        </p:txBody>
      </p:sp>
      <p:sp>
        <p:nvSpPr>
          <p:cNvPr id="18" name="text18"/>
          <p:cNvSpPr txBox="1"/>
          <p:nvPr/>
        </p:nvSpPr>
        <p:spPr>
          <a:xfrm>
            <a:off x="5221224" y="6086475"/>
            <a:ext cx="3500572" cy="857250"/>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We treat these files as</a:t>
            </a:r>
          </a:p>
          <a:p>
            <a:pPr marL="0" indent="0" algn="l">
              <a:lnSpc>
                <a:spcPts val="3375"/>
              </a:lnSpc>
              <a:buNone/>
            </a:pPr>
            <a:r>
              <a:rPr lang="en-US" sz="2700" b="1">
                <a:solidFill>
                  <a:srgbClr val="212322"/>
                </a:solidFill>
                <a:latin typeface="Hanken Grotesk"/>
                <a:ea typeface="Hanken Grotesk"/>
                <a:cs typeface="Hanken Grotesk"/>
              </a:rPr>
              <a:t>untrusted input.</a:t>
            </a:r>
          </a:p>
        </p:txBody>
      </p:sp>
      <p:sp>
        <p:nvSpPr>
          <p:cNvPr id="19" name="text19"/>
          <p:cNvSpPr txBox="1"/>
          <p:nvPr/>
        </p:nvSpPr>
        <p:spPr>
          <a:xfrm>
            <a:off x="9372600" y="4526280"/>
            <a:ext cx="3778186" cy="857250"/>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run build and tests</a:t>
            </a:r>
          </a:p>
          <a:p>
            <a:pPr marL="0" indent="0" algn="l">
              <a:lnSpc>
                <a:spcPts val="3375"/>
              </a:lnSpc>
              <a:buNone/>
            </a:pPr>
            <a:r>
              <a:rPr lang="en-US" sz="2700">
                <a:solidFill>
                  <a:srgbClr val="212322"/>
                </a:solidFill>
                <a:latin typeface="Hanken Grotesk"/>
                <a:ea typeface="Hanken Grotesk"/>
                <a:cs typeface="Hanken Grotesk"/>
              </a:rPr>
              <a:t>before anything changes</a:t>
            </a:r>
          </a:p>
        </p:txBody>
      </p:sp>
      <p:sp>
        <p:nvSpPr>
          <p:cNvPr id="20" name="text20"/>
          <p:cNvSpPr txBox="1"/>
          <p:nvPr/>
        </p:nvSpPr>
        <p:spPr>
          <a:xfrm>
            <a:off x="9372600" y="5657850"/>
            <a:ext cx="3617900" cy="1333500"/>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Ground truth for what was</a:t>
            </a:r>
          </a:p>
          <a:p>
            <a:pPr marL="0" indent="0" algn="l">
              <a:lnSpc>
                <a:spcPts val="2625"/>
              </a:lnSpc>
              <a:buNone/>
            </a:pPr>
            <a:r>
              <a:rPr lang="en-US" sz="2100">
                <a:solidFill>
                  <a:srgbClr val="5F5A59"/>
                </a:solidFill>
                <a:latin typeface="Hanken Grotesk"/>
                <a:ea typeface="Hanken Grotesk"/>
                <a:cs typeface="Hanken Grotesk"/>
              </a:rPr>
              <a:t>already broken, so we can tell</a:t>
            </a:r>
          </a:p>
          <a:p>
            <a:pPr marL="0" indent="0" algn="l">
              <a:lnSpc>
                <a:spcPts val="2625"/>
              </a:lnSpc>
              <a:buNone/>
            </a:pPr>
            <a:r>
              <a:rPr lang="en-US" sz="2100">
                <a:solidFill>
                  <a:srgbClr val="5F5A59"/>
                </a:solidFill>
                <a:latin typeface="Hanken Grotesk"/>
                <a:ea typeface="Hanken Grotesk"/>
                <a:cs typeface="Hanken Grotesk"/>
              </a:rPr>
              <a:t>our failures from the</a:t>
            </a:r>
          </a:p>
          <a:p>
            <a:pPr marL="0" indent="0" algn="l">
              <a:lnSpc>
                <a:spcPts val="2625"/>
              </a:lnSpc>
              <a:buNone/>
            </a:pPr>
            <a:r>
              <a:rPr lang="en-US" sz="2100">
                <a:solidFill>
                  <a:srgbClr val="5F5A59"/>
                </a:solidFill>
                <a:latin typeface="Hanken Grotesk"/>
                <a:ea typeface="Hanken Grotesk"/>
                <a:cs typeface="Hanken Grotesk"/>
              </a:rPr>
              <a:t>repository’s.</a:t>
            </a:r>
          </a:p>
        </p:txBody>
      </p:sp>
      <p:sp>
        <p:nvSpPr>
          <p:cNvPr id="21" name="text21"/>
          <p:cNvSpPr txBox="1"/>
          <p:nvPr/>
        </p:nvSpPr>
        <p:spPr>
          <a:xfrm>
            <a:off x="13523976" y="4526280"/>
            <a:ext cx="3403739" cy="857250"/>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SAST batches findings</a:t>
            </a:r>
          </a:p>
          <a:p>
            <a:pPr marL="0" indent="0" algn="l">
              <a:lnSpc>
                <a:spcPts val="3375"/>
              </a:lnSpc>
              <a:buNone/>
            </a:pPr>
            <a:r>
              <a:rPr lang="en-US" sz="2700">
                <a:solidFill>
                  <a:srgbClr val="212322"/>
                </a:solidFill>
                <a:latin typeface="Hanken Grotesk"/>
                <a:ea typeface="Hanken Grotesk"/>
                <a:cs typeface="Hanken Grotesk"/>
              </a:rPr>
              <a:t>by file and bug class.</a:t>
            </a:r>
          </a:p>
        </p:txBody>
      </p:sp>
      <p:sp>
        <p:nvSpPr>
          <p:cNvPr id="22" name="text22"/>
          <p:cNvSpPr txBox="1"/>
          <p:nvPr/>
        </p:nvSpPr>
        <p:spPr>
          <a:xfrm>
            <a:off x="13523976" y="5657850"/>
            <a:ext cx="3649599" cy="1714500"/>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SCA builds an upgrade</a:t>
            </a:r>
          </a:p>
          <a:p>
            <a:pPr marL="0" indent="0" algn="l">
              <a:lnSpc>
                <a:spcPts val="3375"/>
              </a:lnSpc>
              <a:buNone/>
            </a:pPr>
            <a:r>
              <a:rPr lang="en-US" sz="2700">
                <a:solidFill>
                  <a:srgbClr val="212322"/>
                </a:solidFill>
                <a:latin typeface="Hanken Grotesk"/>
                <a:ea typeface="Hanken Grotesk"/>
                <a:cs typeface="Hanken Grotesk"/>
              </a:rPr>
              <a:t>plan, at the blast radius</a:t>
            </a:r>
          </a:p>
          <a:p>
            <a:pPr marL="0" indent="0" algn="l">
              <a:lnSpc>
                <a:spcPts val="3375"/>
              </a:lnSpc>
              <a:buNone/>
            </a:pPr>
            <a:r>
              <a:rPr lang="en-US" sz="2700">
                <a:solidFill>
                  <a:srgbClr val="212322"/>
                </a:solidFill>
                <a:latin typeface="Hanken Grotesk"/>
                <a:ea typeface="Hanken Grotesk"/>
                <a:cs typeface="Hanken Grotesk"/>
              </a:rPr>
              <a:t>the repository owner</a:t>
            </a:r>
          </a:p>
          <a:p>
            <a:pPr marL="0" indent="0" algn="l">
              <a:lnSpc>
                <a:spcPts val="3375"/>
              </a:lnSpc>
              <a:buNone/>
            </a:pPr>
            <a:r>
              <a:rPr lang="en-US" sz="2700">
                <a:solidFill>
                  <a:srgbClr val="212322"/>
                </a:solidFill>
                <a:latin typeface="Hanken Grotesk"/>
                <a:ea typeface="Hanken Grotesk"/>
                <a:cs typeface="Hanken Grotesk"/>
              </a:rPr>
              <a:t>chose.</a:t>
            </a:r>
          </a:p>
        </p:txBody>
      </p:sp>
      <p:sp>
        <p:nvSpPr>
          <p:cNvPr id="23" name="footer rule"/>
          <p:cNvSpPr/>
          <p:nvPr/>
        </p:nvSpPr>
        <p:spPr>
          <a:xfrm>
            <a:off x="1069848" y="8494776"/>
            <a:ext cx="16157448" cy="18288"/>
          </a:xfrm>
          <a:prstGeom prst="rect">
            <a:avLst/>
          </a:prstGeom>
          <a:solidFill>
            <a:srgbClr val="E7E2DD"/>
          </a:solidFill>
          <a:ln>
            <a:noFill/>
          </a:ln>
        </p:spPr>
        <p:txBody>
          <a:bodyPr/>
          <a:lstStyle/>
          <a:p>
            <a:endParaRPr/>
          </a:p>
        </p:txBody>
      </p:sp>
      <p:sp>
        <p:nvSpPr>
          <p:cNvPr id="24" name="takeaway"/>
          <p:cNvSpPr txBox="1"/>
          <p:nvPr/>
        </p:nvSpPr>
        <p:spPr>
          <a:xfrm>
            <a:off x="1069848" y="8759952"/>
            <a:ext cx="5350059" cy="404813"/>
          </a:xfrm>
          <a:prstGeom prst="rect">
            <a:avLst/>
          </a:prstGeom>
          <a:noFill/>
          <a:ln>
            <a:noFill/>
          </a:ln>
        </p:spPr>
        <p:txBody>
          <a:bodyPr wrap="none" lIns="0" tIns="0" rIns="0" bIns="0" anchor="t"/>
          <a:lstStyle/>
          <a:p>
            <a:pPr marL="0" indent="0" algn="l">
              <a:lnSpc>
                <a:spcPts val="3188"/>
              </a:lnSpc>
              <a:buNone/>
            </a:pPr>
            <a:r>
              <a:rPr lang="en-US" sz="2550">
                <a:solidFill>
                  <a:srgbClr val="212322"/>
                </a:solidFill>
                <a:latin typeface="Hanken Grotesk"/>
                <a:ea typeface="Hanken Grotesk"/>
                <a:cs typeface="Hanken Grotesk"/>
              </a:rPr>
              <a:t>Nothing has changed in the code yet.</a:t>
            </a:r>
          </a:p>
        </p:txBody>
      </p:sp>
      <p:sp>
        <p:nvSpPr>
          <p:cNvPr id="25" name="page number"/>
          <p:cNvSpPr txBox="1"/>
          <p:nvPr/>
        </p:nvSpPr>
        <p:spPr>
          <a:xfrm>
            <a:off x="16495776" y="9372600"/>
            <a:ext cx="772759" cy="285750"/>
          </a:xfrm>
          <a:prstGeom prst="rect">
            <a:avLst/>
          </a:prstGeom>
          <a:noFill/>
          <a:ln>
            <a:noFill/>
          </a:ln>
        </p:spPr>
        <p:txBody>
          <a:bodyPr wrap="none" lIns="0" tIns="0" rIns="0" bIns="0" anchor="t"/>
          <a:lstStyle/>
          <a:p>
            <a:pPr marL="0" indent="0" algn="l">
              <a:lnSpc>
                <a:spcPts val="2250"/>
              </a:lnSpc>
              <a:buNone/>
            </a:pPr>
            <a:r>
              <a:rPr lang="en-US" sz="1800" b="1">
                <a:solidFill>
                  <a:srgbClr val="5F5A59"/>
                </a:solidFill>
                <a:latin typeface="Hanken Grotesk"/>
                <a:ea typeface="Hanken Grotesk"/>
                <a:cs typeface="Hanken Grotesk"/>
              </a:rPr>
              <a:t>11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2939410"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BEFORE THE PR · ACTION</a:t>
            </a:r>
          </a:p>
        </p:txBody>
      </p:sp>
      <p:sp>
        <p:nvSpPr>
          <p:cNvPr id="3" name="headline"/>
          <p:cNvSpPr txBox="1"/>
          <p:nvPr/>
        </p:nvSpPr>
        <p:spPr>
          <a:xfrm>
            <a:off x="1069848" y="987552"/>
            <a:ext cx="11942064"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The model writes the fix, the checks judge it</a:t>
            </a:r>
          </a:p>
        </p:txBody>
      </p:sp>
      <p:sp>
        <p:nvSpPr>
          <p:cNvPr id="4" name="title rule"/>
          <p:cNvSpPr/>
          <p:nvPr/>
        </p:nvSpPr>
        <p:spPr>
          <a:xfrm>
            <a:off x="1069848" y="1901952"/>
            <a:ext cx="1444752" cy="36576"/>
          </a:xfrm>
          <a:prstGeom prst="rect">
            <a:avLst/>
          </a:prstGeom>
          <a:solidFill>
            <a:srgbClr val="D64000"/>
          </a:solidFill>
          <a:ln>
            <a:noFill/>
          </a:ln>
        </p:spPr>
        <p:txBody>
          <a:bodyPr/>
          <a:lstStyle/>
          <a:p>
            <a:endParaRPr/>
          </a:p>
        </p:txBody>
      </p:sp>
      <p:sp>
        <p:nvSpPr>
          <p:cNvPr id="5" name="text5"/>
          <p:cNvSpPr txBox="1"/>
          <p:nvPr/>
        </p:nvSpPr>
        <p:spPr>
          <a:xfrm>
            <a:off x="1069848" y="2743200"/>
            <a:ext cx="1607572" cy="357188"/>
          </a:xfrm>
          <a:prstGeom prst="rect">
            <a:avLst/>
          </a:prstGeom>
          <a:noFill/>
          <a:ln>
            <a:noFill/>
          </a:ln>
        </p:spPr>
        <p:txBody>
          <a:bodyPr wrap="none" lIns="0" tIns="0" rIns="0" bIns="0" anchor="t"/>
          <a:lstStyle/>
          <a:p>
            <a:pPr marL="0" indent="0" algn="l">
              <a:lnSpc>
                <a:spcPts val="2813"/>
              </a:lnSpc>
              <a:buNone/>
            </a:pPr>
            <a:r>
              <a:rPr lang="en-US" sz="2250" b="1">
                <a:solidFill>
                  <a:srgbClr val="5F5A59"/>
                </a:solidFill>
                <a:latin typeface="Hanken Grotesk"/>
                <a:ea typeface="Hanken Grotesk"/>
                <a:cs typeface="Hanken Grotesk"/>
              </a:rPr>
              <a:t>1 · CHANGE</a:t>
            </a:r>
          </a:p>
        </p:txBody>
      </p:sp>
      <p:sp>
        <p:nvSpPr>
          <p:cNvPr id="6" name="text6"/>
          <p:cNvSpPr txBox="1"/>
          <p:nvPr/>
        </p:nvSpPr>
        <p:spPr>
          <a:xfrm>
            <a:off x="1069848" y="3291840"/>
            <a:ext cx="4195496" cy="1285875"/>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Only what the plan defines,</a:t>
            </a:r>
          </a:p>
          <a:p>
            <a:pPr marL="0" indent="0" algn="l">
              <a:lnSpc>
                <a:spcPts val="3375"/>
              </a:lnSpc>
              <a:buNone/>
            </a:pPr>
            <a:r>
              <a:rPr lang="en-US" sz="2700">
                <a:solidFill>
                  <a:srgbClr val="212322"/>
                </a:solidFill>
                <a:latin typeface="Hanken Grotesk"/>
                <a:ea typeface="Hanken Grotesk"/>
                <a:cs typeface="Hanken Grotesk"/>
              </a:rPr>
              <a:t>inside an isolated copy of</a:t>
            </a:r>
          </a:p>
          <a:p>
            <a:pPr marL="0" indent="0" algn="l">
              <a:lnSpc>
                <a:spcPts val="3375"/>
              </a:lnSpc>
              <a:buNone/>
            </a:pPr>
            <a:r>
              <a:rPr lang="en-US" sz="2700">
                <a:solidFill>
                  <a:srgbClr val="212322"/>
                </a:solidFill>
                <a:latin typeface="Hanken Grotesk"/>
                <a:ea typeface="Hanken Grotesk"/>
                <a:cs typeface="Hanken Grotesk"/>
              </a:rPr>
              <a:t>the repository.</a:t>
            </a:r>
          </a:p>
        </p:txBody>
      </p:sp>
      <p:sp>
        <p:nvSpPr>
          <p:cNvPr id="7" name="text7"/>
          <p:cNvSpPr txBox="1"/>
          <p:nvPr/>
        </p:nvSpPr>
        <p:spPr>
          <a:xfrm>
            <a:off x="5788152" y="2743200"/>
            <a:ext cx="2288285" cy="357188"/>
          </a:xfrm>
          <a:prstGeom prst="rect">
            <a:avLst/>
          </a:prstGeom>
          <a:noFill/>
          <a:ln>
            <a:noFill/>
          </a:ln>
        </p:spPr>
        <p:txBody>
          <a:bodyPr wrap="none" lIns="0" tIns="0" rIns="0" bIns="0" anchor="t"/>
          <a:lstStyle/>
          <a:p>
            <a:pPr marL="0" indent="0" algn="l">
              <a:lnSpc>
                <a:spcPts val="2813"/>
              </a:lnSpc>
              <a:buNone/>
            </a:pPr>
            <a:r>
              <a:rPr lang="en-US" sz="2250" b="1">
                <a:solidFill>
                  <a:srgbClr val="5F5A59"/>
                </a:solidFill>
                <a:latin typeface="Hanken Grotesk"/>
                <a:ea typeface="Hanken Grotesk"/>
                <a:cs typeface="Hanken Grotesk"/>
              </a:rPr>
              <a:t>2 · TWO CHECKS</a:t>
            </a:r>
          </a:p>
        </p:txBody>
      </p:sp>
      <p:sp>
        <p:nvSpPr>
          <p:cNvPr id="8" name="text8"/>
          <p:cNvSpPr txBox="1"/>
          <p:nvPr/>
        </p:nvSpPr>
        <p:spPr>
          <a:xfrm>
            <a:off x="5788152" y="3291840"/>
            <a:ext cx="5919458" cy="857250"/>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No regression. </a:t>
            </a:r>
            <a:r>
              <a:rPr lang="en-US" sz="2700">
                <a:solidFill>
                  <a:srgbClr val="212322"/>
                </a:solidFill>
                <a:latin typeface="Hanken Grotesk"/>
                <a:ea typeface="Hanken Grotesk"/>
                <a:cs typeface="Hanken Grotesk"/>
              </a:rPr>
              <a:t>Build and tests fail only</a:t>
            </a:r>
          </a:p>
          <a:p>
            <a:pPr marL="0" indent="0" algn="l">
              <a:lnSpc>
                <a:spcPts val="3375"/>
              </a:lnSpc>
              <a:buNone/>
            </a:pPr>
            <a:r>
              <a:rPr lang="en-US" sz="2700">
                <a:solidFill>
                  <a:srgbClr val="212322"/>
                </a:solidFill>
                <a:latin typeface="Hanken Grotesk"/>
                <a:ea typeface="Hanken Grotesk"/>
                <a:cs typeface="Hanken Grotesk"/>
              </a:rPr>
              <a:t>where the baseline already did.</a:t>
            </a:r>
          </a:p>
        </p:txBody>
      </p:sp>
      <p:sp>
        <p:nvSpPr>
          <p:cNvPr id="9" name="text9"/>
          <p:cNvSpPr txBox="1"/>
          <p:nvPr/>
        </p:nvSpPr>
        <p:spPr>
          <a:xfrm>
            <a:off x="5788152" y="4423410"/>
            <a:ext cx="5606666" cy="857250"/>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Fix proved. </a:t>
            </a:r>
            <a:r>
              <a:rPr lang="en-US" sz="2700">
                <a:solidFill>
                  <a:srgbClr val="212322"/>
                </a:solidFill>
                <a:latin typeface="Hanken Grotesk"/>
                <a:ea typeface="Hanken Grotesk"/>
                <a:cs typeface="Hanken Grotesk"/>
              </a:rPr>
              <a:t>Findings counted per file</a:t>
            </a:r>
          </a:p>
          <a:p>
            <a:pPr marL="0" indent="0" algn="l">
              <a:lnSpc>
                <a:spcPts val="3375"/>
              </a:lnSpc>
              <a:buNone/>
            </a:pPr>
            <a:r>
              <a:rPr lang="en-US" sz="2700">
                <a:solidFill>
                  <a:srgbClr val="212322"/>
                </a:solidFill>
                <a:latin typeface="Hanken Grotesk"/>
                <a:ea typeface="Hanken Grotesk"/>
                <a:cs typeface="Hanken Grotesk"/>
              </a:rPr>
              <a:t>and per bug class, before and after.</a:t>
            </a:r>
          </a:p>
        </p:txBody>
      </p:sp>
      <p:sp>
        <p:nvSpPr>
          <p:cNvPr id="10" name="findings pill"/>
          <p:cNvSpPr/>
          <p:nvPr/>
        </p:nvSpPr>
        <p:spPr>
          <a:xfrm>
            <a:off x="5788152" y="5692140"/>
            <a:ext cx="3429000" cy="685800"/>
          </a:xfrm>
          <a:prstGeom prst="roundRect">
            <a:avLst>
              <a:gd name="adj" fmla="val 21333"/>
            </a:avLst>
          </a:prstGeom>
          <a:solidFill>
            <a:srgbClr val="D64000"/>
          </a:solidFill>
          <a:ln>
            <a:noFill/>
          </a:ln>
        </p:spPr>
        <p:txBody>
          <a:bodyPr/>
          <a:lstStyle/>
          <a:p>
            <a:endParaRPr/>
          </a:p>
        </p:txBody>
      </p:sp>
      <p:sp>
        <p:nvSpPr>
          <p:cNvPr id="11" name="text11"/>
          <p:cNvSpPr txBox="1"/>
          <p:nvPr/>
        </p:nvSpPr>
        <p:spPr>
          <a:xfrm>
            <a:off x="5788152" y="5692140"/>
            <a:ext cx="3429000" cy="685800"/>
          </a:xfrm>
          <a:prstGeom prst="rect">
            <a:avLst/>
          </a:prstGeom>
          <a:noFill/>
          <a:ln>
            <a:noFill/>
          </a:ln>
        </p:spPr>
        <p:txBody>
          <a:bodyPr wrap="none" lIns="0" tIns="0" rIns="0" bIns="0" anchor="ctr"/>
          <a:lstStyle/>
          <a:p>
            <a:pPr marL="0" indent="0" algn="ctr">
              <a:lnSpc>
                <a:spcPts val="2250"/>
              </a:lnSpc>
              <a:buNone/>
            </a:pPr>
            <a:r>
              <a:rPr lang="en-US" sz="2100" b="1">
                <a:solidFill>
                  <a:srgbClr val="FFFFFF"/>
                </a:solidFill>
                <a:latin typeface="Hanken Grotesk"/>
                <a:ea typeface="Hanken Grotesk"/>
                <a:cs typeface="Hanken Grotesk"/>
              </a:rPr>
              <a:t>FINDINGS</a:t>
            </a:r>
            <a:r>
              <a:rPr lang="en-US" sz="2700">
                <a:solidFill>
                  <a:srgbClr val="FFFFFF"/>
                </a:solidFill>
                <a:latin typeface="Hanken Grotesk"/>
                <a:ea typeface="Hanken Grotesk"/>
                <a:cs typeface="Hanken Grotesk"/>
              </a:rPr>
              <a:t>   3 → 0</a:t>
            </a:r>
          </a:p>
        </p:txBody>
      </p:sp>
      <p:sp>
        <p:nvSpPr>
          <p:cNvPr id="12" name="new issues pill"/>
          <p:cNvSpPr/>
          <p:nvPr/>
        </p:nvSpPr>
        <p:spPr>
          <a:xfrm>
            <a:off x="5788152" y="6560820"/>
            <a:ext cx="3840480" cy="685800"/>
          </a:xfrm>
          <a:prstGeom prst="roundRect">
            <a:avLst>
              <a:gd name="adj" fmla="val 21333"/>
            </a:avLst>
          </a:prstGeom>
          <a:noFill/>
          <a:ln w="19050">
            <a:solidFill>
              <a:srgbClr val="5F5A59"/>
            </a:solidFill>
            <a:prstDash val="dash"/>
          </a:ln>
        </p:spPr>
        <p:txBody>
          <a:bodyPr/>
          <a:lstStyle/>
          <a:p>
            <a:endParaRPr/>
          </a:p>
        </p:txBody>
      </p:sp>
      <p:sp>
        <p:nvSpPr>
          <p:cNvPr id="13" name="text13"/>
          <p:cNvSpPr txBox="1"/>
          <p:nvPr/>
        </p:nvSpPr>
        <p:spPr>
          <a:xfrm>
            <a:off x="5788152" y="6560820"/>
            <a:ext cx="3840480" cy="685800"/>
          </a:xfrm>
          <a:prstGeom prst="rect">
            <a:avLst/>
          </a:prstGeom>
          <a:noFill/>
          <a:ln>
            <a:noFill/>
          </a:ln>
        </p:spPr>
        <p:txBody>
          <a:bodyPr wrap="none" lIns="0" tIns="0" rIns="0" bIns="0" anchor="ctr"/>
          <a:lstStyle/>
          <a:p>
            <a:pPr marL="0" indent="0" algn="ctr">
              <a:lnSpc>
                <a:spcPts val="2250"/>
              </a:lnSpc>
              <a:buNone/>
            </a:pPr>
            <a:r>
              <a:rPr lang="en-US" sz="2100" b="1">
                <a:solidFill>
                  <a:srgbClr val="5F5A59"/>
                </a:solidFill>
                <a:latin typeface="Hanken Grotesk"/>
                <a:ea typeface="Hanken Grotesk"/>
                <a:cs typeface="Hanken Grotesk"/>
              </a:rPr>
              <a:t>NEW ISSUES</a:t>
            </a:r>
            <a:r>
              <a:rPr lang="en-US" sz="2700">
                <a:solidFill>
                  <a:srgbClr val="5F5A59"/>
                </a:solidFill>
                <a:latin typeface="Hanken Grotesk"/>
                <a:ea typeface="Hanken Grotesk"/>
                <a:cs typeface="Hanken Grotesk"/>
              </a:rPr>
              <a:t>   0 → 1</a:t>
            </a:r>
          </a:p>
        </p:txBody>
      </p:sp>
      <p:sp>
        <p:nvSpPr>
          <p:cNvPr id="14" name="text14"/>
          <p:cNvSpPr txBox="1"/>
          <p:nvPr/>
        </p:nvSpPr>
        <p:spPr>
          <a:xfrm>
            <a:off x="9875520" y="6743700"/>
            <a:ext cx="2270302"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blocks · no pull request</a:t>
            </a:r>
          </a:p>
        </p:txBody>
      </p:sp>
      <p:sp>
        <p:nvSpPr>
          <p:cNvPr id="15" name="gate card"/>
          <p:cNvSpPr/>
          <p:nvPr/>
        </p:nvSpPr>
        <p:spPr>
          <a:xfrm>
            <a:off x="12042648" y="2514600"/>
            <a:ext cx="5184648" cy="2971800"/>
          </a:xfrm>
          <a:prstGeom prst="roundRect">
            <a:avLst>
              <a:gd name="adj" fmla="val 4923"/>
            </a:avLst>
          </a:prstGeom>
          <a:solidFill>
            <a:srgbClr val="F8EADD"/>
          </a:solidFill>
          <a:ln w="29210">
            <a:solidFill>
              <a:srgbClr val="D64000"/>
            </a:solidFill>
          </a:ln>
        </p:spPr>
        <p:txBody>
          <a:bodyPr/>
          <a:lstStyle/>
          <a:p>
            <a:endParaRPr/>
          </a:p>
        </p:txBody>
      </p:sp>
      <p:sp>
        <p:nvSpPr>
          <p:cNvPr id="16" name="text16"/>
          <p:cNvSpPr txBox="1"/>
          <p:nvPr/>
        </p:nvSpPr>
        <p:spPr>
          <a:xfrm>
            <a:off x="12444984" y="2880360"/>
            <a:ext cx="1149972" cy="357188"/>
          </a:xfrm>
          <a:prstGeom prst="rect">
            <a:avLst/>
          </a:prstGeom>
          <a:noFill/>
          <a:ln>
            <a:noFill/>
          </a:ln>
        </p:spPr>
        <p:txBody>
          <a:bodyPr wrap="none" lIns="0" tIns="0" rIns="0" bIns="0" anchor="t"/>
          <a:lstStyle/>
          <a:p>
            <a:pPr marL="0" indent="0" algn="l">
              <a:lnSpc>
                <a:spcPts val="2813"/>
              </a:lnSpc>
              <a:buNone/>
            </a:pPr>
            <a:r>
              <a:rPr lang="en-US" sz="2250" b="1">
                <a:solidFill>
                  <a:srgbClr val="D64000"/>
                </a:solidFill>
                <a:latin typeface="Hanken Grotesk"/>
                <a:ea typeface="Hanken Grotesk"/>
                <a:cs typeface="Hanken Grotesk"/>
              </a:rPr>
              <a:t>3 · GATE</a:t>
            </a:r>
          </a:p>
        </p:txBody>
      </p:sp>
      <p:sp>
        <p:nvSpPr>
          <p:cNvPr id="17" name="text17"/>
          <p:cNvSpPr txBox="1"/>
          <p:nvPr/>
        </p:nvSpPr>
        <p:spPr>
          <a:xfrm>
            <a:off x="12444984" y="3429000"/>
            <a:ext cx="4443069" cy="857250"/>
          </a:xfrm>
          <a:prstGeom prst="rect">
            <a:avLst/>
          </a:prstGeom>
          <a:noFill/>
          <a:ln>
            <a:noFill/>
          </a:ln>
        </p:spPr>
        <p:txBody>
          <a:bodyPr wrap="none" lIns="0" tIns="0" rIns="0" bIns="0" anchor="t"/>
          <a:lstStyle/>
          <a:p>
            <a:pPr marL="0" indent="0" algn="l">
              <a:lnSpc>
                <a:spcPts val="3375"/>
              </a:lnSpc>
              <a:buNone/>
            </a:pPr>
            <a:r>
              <a:rPr lang="en-US" sz="2700">
                <a:solidFill>
                  <a:srgbClr val="212322"/>
                </a:solidFill>
                <a:latin typeface="Hanken Grotesk"/>
                <a:ea typeface="Hanken Grotesk"/>
                <a:cs typeface="Hanken Grotesk"/>
              </a:rPr>
              <a:t>Both checks pass, or there is</a:t>
            </a:r>
          </a:p>
          <a:p>
            <a:pPr marL="0" indent="0" algn="l">
              <a:lnSpc>
                <a:spcPts val="3375"/>
              </a:lnSpc>
              <a:buNone/>
            </a:pPr>
            <a:r>
              <a:rPr lang="en-US" sz="2700">
                <a:solidFill>
                  <a:srgbClr val="212322"/>
                </a:solidFill>
                <a:latin typeface="Hanken Grotesk"/>
                <a:ea typeface="Hanken Grotesk"/>
                <a:cs typeface="Hanken Grotesk"/>
              </a:rPr>
              <a:t>no pull request.</a:t>
            </a:r>
          </a:p>
        </p:txBody>
      </p:sp>
      <p:sp>
        <p:nvSpPr>
          <p:cNvPr id="18" name="footer rule"/>
          <p:cNvSpPr/>
          <p:nvPr/>
        </p:nvSpPr>
        <p:spPr>
          <a:xfrm>
            <a:off x="1069848" y="8494776"/>
            <a:ext cx="16157448" cy="18288"/>
          </a:xfrm>
          <a:prstGeom prst="rect">
            <a:avLst/>
          </a:prstGeom>
          <a:solidFill>
            <a:srgbClr val="E7E2DD"/>
          </a:solidFill>
          <a:ln>
            <a:noFill/>
          </a:ln>
        </p:spPr>
        <p:txBody>
          <a:bodyPr/>
          <a:lstStyle/>
          <a:p>
            <a:endParaRPr/>
          </a:p>
        </p:txBody>
      </p:sp>
      <p:sp>
        <p:nvSpPr>
          <p:cNvPr id="19" name="takeaway"/>
          <p:cNvSpPr txBox="1"/>
          <p:nvPr/>
        </p:nvSpPr>
        <p:spPr>
          <a:xfrm>
            <a:off x="1069848" y="8759952"/>
            <a:ext cx="14121212" cy="777240"/>
          </a:xfrm>
          <a:prstGeom prst="rect">
            <a:avLst/>
          </a:prstGeom>
          <a:noFill/>
          <a:ln>
            <a:noFill/>
          </a:ln>
        </p:spPr>
        <p:txBody>
          <a:bodyPr wrap="none" lIns="0" tIns="0" rIns="0" bIns="0" anchor="t"/>
          <a:lstStyle/>
          <a:p>
            <a:pPr marL="0" indent="0" algn="l">
              <a:lnSpc>
                <a:spcPts val="3060"/>
              </a:lnSpc>
              <a:buNone/>
            </a:pPr>
            <a:r>
              <a:rPr lang="en-US" sz="2550">
                <a:solidFill>
                  <a:srgbClr val="212322"/>
                </a:solidFill>
                <a:latin typeface="Hanken Grotesk"/>
                <a:ea typeface="Hanken Grotesk"/>
                <a:cs typeface="Hanken Grotesk"/>
              </a:rPr>
              <a:t>The system retries within a fixed budget. If the gate still fails, the change is reverted and nothing is</a:t>
            </a:r>
          </a:p>
          <a:p>
            <a:pPr marL="0" indent="0" algn="l">
              <a:lnSpc>
                <a:spcPts val="3060"/>
              </a:lnSpc>
              <a:buNone/>
            </a:pPr>
            <a:r>
              <a:rPr lang="en-US" sz="2550">
                <a:solidFill>
                  <a:srgbClr val="212322"/>
                </a:solidFill>
                <a:latin typeface="Hanken Grotesk"/>
                <a:ea typeface="Hanken Grotesk"/>
                <a:cs typeface="Hanken Grotesk"/>
              </a:rPr>
              <a:t>published.</a:t>
            </a:r>
          </a:p>
        </p:txBody>
      </p:sp>
      <p:sp>
        <p:nvSpPr>
          <p:cNvPr id="20" name="page number"/>
          <p:cNvSpPr txBox="1"/>
          <p:nvPr/>
        </p:nvSpPr>
        <p:spPr>
          <a:xfrm>
            <a:off x="16550640" y="9390888"/>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12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3412917"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BEFORE THE PR · MAKE IT FIT</a:t>
            </a:r>
          </a:p>
        </p:txBody>
      </p:sp>
      <p:sp>
        <p:nvSpPr>
          <p:cNvPr id="3" name="headline"/>
          <p:cNvSpPr txBox="1"/>
          <p:nvPr/>
        </p:nvSpPr>
        <p:spPr>
          <a:xfrm>
            <a:off x="1069848" y="987552"/>
            <a:ext cx="10247985"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Correct is not the same as mergeable</a:t>
            </a:r>
          </a:p>
        </p:txBody>
      </p:sp>
      <p:sp>
        <p:nvSpPr>
          <p:cNvPr id="4" name="title rule"/>
          <p:cNvSpPr/>
          <p:nvPr/>
        </p:nvSpPr>
        <p:spPr>
          <a:xfrm>
            <a:off x="1069848" y="1901952"/>
            <a:ext cx="1444752" cy="36576"/>
          </a:xfrm>
          <a:prstGeom prst="rect">
            <a:avLst/>
          </a:prstGeom>
          <a:solidFill>
            <a:srgbClr val="D64000"/>
          </a:solidFill>
          <a:ln>
            <a:noFill/>
          </a:ln>
        </p:spPr>
        <p:txBody>
          <a:bodyPr/>
          <a:lstStyle/>
          <a:p>
            <a:endParaRPr/>
          </a:p>
        </p:txBody>
      </p:sp>
      <p:sp>
        <p:nvSpPr>
          <p:cNvPr id="5" name="pull request card"/>
          <p:cNvSpPr/>
          <p:nvPr/>
        </p:nvSpPr>
        <p:spPr>
          <a:xfrm>
            <a:off x="1069848" y="2322576"/>
            <a:ext cx="11328977" cy="6035845"/>
          </a:xfrm>
          <a:prstGeom prst="roundRect">
            <a:avLst>
              <a:gd name="adj" fmla="val 2426"/>
            </a:avLst>
          </a:prstGeom>
          <a:solidFill>
            <a:srgbClr val="FFFFFF"/>
          </a:solidFill>
          <a:ln w="19050">
            <a:solidFill>
              <a:srgbClr val="D8CFC8"/>
            </a:solidFill>
          </a:ln>
        </p:spPr>
        <p:txBody>
          <a:bodyPr/>
          <a:lstStyle/>
          <a:p>
            <a:endParaRPr/>
          </a:p>
        </p:txBody>
      </p:sp>
      <p:sp>
        <p:nvSpPr>
          <p:cNvPr id="6" name="pr header band"/>
          <p:cNvSpPr/>
          <p:nvPr/>
        </p:nvSpPr>
        <p:spPr>
          <a:xfrm>
            <a:off x="1090769" y="2343497"/>
            <a:ext cx="11287134" cy="2217676"/>
          </a:xfrm>
          <a:prstGeom prst="rect">
            <a:avLst/>
          </a:prstGeom>
          <a:solidFill>
            <a:srgbClr val="F8EADD"/>
          </a:solidFill>
          <a:ln>
            <a:noFill/>
          </a:ln>
        </p:spPr>
        <p:txBody>
          <a:bodyPr/>
          <a:lstStyle/>
          <a:p>
            <a:endParaRPr/>
          </a:p>
        </p:txBody>
      </p:sp>
      <p:sp>
        <p:nvSpPr>
          <p:cNvPr id="7" name="pr title"/>
          <p:cNvSpPr txBox="1"/>
          <p:nvPr/>
        </p:nvSpPr>
        <p:spPr>
          <a:xfrm>
            <a:off x="1519660" y="2699162"/>
            <a:ext cx="8315302" cy="463105"/>
          </a:xfrm>
          <a:prstGeom prst="rect">
            <a:avLst/>
          </a:prstGeom>
          <a:noFill/>
          <a:ln>
            <a:noFill/>
          </a:ln>
        </p:spPr>
        <p:txBody>
          <a:bodyPr wrap="none" lIns="0" tIns="0" rIns="0" bIns="0" anchor="t"/>
          <a:lstStyle/>
          <a:p>
            <a:pPr marL="0" indent="0" algn="l">
              <a:lnSpc>
                <a:spcPts val="3646"/>
              </a:lnSpc>
              <a:buNone/>
            </a:pPr>
            <a:r>
              <a:rPr lang="en-US" sz="2917">
                <a:solidFill>
                  <a:srgbClr val="212322"/>
                </a:solidFill>
                <a:latin typeface="Hanken Grotesk"/>
                <a:ea typeface="Hanken Grotesk"/>
                <a:cs typeface="Hanken Grotesk"/>
              </a:rPr>
              <a:t>fix(security): parameterise SQL queries in UserDao</a:t>
            </a:r>
          </a:p>
        </p:txBody>
      </p:sp>
      <p:sp>
        <p:nvSpPr>
          <p:cNvPr id="8" name="rect8"/>
          <p:cNvSpPr/>
          <p:nvPr/>
        </p:nvSpPr>
        <p:spPr>
          <a:xfrm>
            <a:off x="1519660" y="3316346"/>
            <a:ext cx="1987540" cy="491655"/>
          </a:xfrm>
          <a:prstGeom prst="roundRect">
            <a:avLst>
              <a:gd name="adj" fmla="val 21277"/>
            </a:avLst>
          </a:prstGeom>
          <a:solidFill>
            <a:srgbClr val="FFFFFF"/>
          </a:solidFill>
          <a:ln w="19050">
            <a:solidFill>
              <a:srgbClr val="D8CFC8"/>
            </a:solidFill>
          </a:ln>
        </p:spPr>
        <p:txBody>
          <a:bodyPr/>
          <a:lstStyle/>
          <a:p>
            <a:endParaRPr/>
          </a:p>
        </p:txBody>
      </p:sp>
      <p:sp>
        <p:nvSpPr>
          <p:cNvPr id="9" name="text9"/>
          <p:cNvSpPr txBox="1"/>
          <p:nvPr/>
        </p:nvSpPr>
        <p:spPr>
          <a:xfrm>
            <a:off x="1519660" y="3316346"/>
            <a:ext cx="1987540" cy="491655"/>
          </a:xfrm>
          <a:prstGeom prst="rect">
            <a:avLst/>
          </a:prstGeom>
          <a:noFill/>
          <a:ln>
            <a:noFill/>
          </a:ln>
        </p:spPr>
        <p:txBody>
          <a:bodyPr wrap="none" lIns="0" tIns="0" rIns="0" bIns="0" anchor="ctr"/>
          <a:lstStyle/>
          <a:p>
            <a:pPr marL="0" indent="0" algn="ctr">
              <a:lnSpc>
                <a:spcPts val="2574"/>
              </a:lnSpc>
              <a:buNone/>
            </a:pPr>
            <a:r>
              <a:rPr lang="en-US" sz="2059">
                <a:solidFill>
                  <a:srgbClr val="212322"/>
                </a:solidFill>
                <a:latin typeface="Hanken Grotesk"/>
                <a:ea typeface="Hanken Grotesk"/>
                <a:cs typeface="Hanken Grotesk"/>
              </a:rPr>
              <a:t>AI Generated</a:t>
            </a:r>
          </a:p>
        </p:txBody>
      </p:sp>
      <p:sp>
        <p:nvSpPr>
          <p:cNvPr id="10" name="rect10"/>
          <p:cNvSpPr/>
          <p:nvPr/>
        </p:nvSpPr>
        <p:spPr>
          <a:xfrm>
            <a:off x="3643189" y="3316346"/>
            <a:ext cx="3148682" cy="491655"/>
          </a:xfrm>
          <a:prstGeom prst="roundRect">
            <a:avLst>
              <a:gd name="adj" fmla="val 21277"/>
            </a:avLst>
          </a:prstGeom>
          <a:solidFill>
            <a:srgbClr val="FFFFFF"/>
          </a:solidFill>
          <a:ln w="19050">
            <a:solidFill>
              <a:srgbClr val="D8CFC8"/>
            </a:solidFill>
          </a:ln>
        </p:spPr>
        <p:txBody>
          <a:bodyPr/>
          <a:lstStyle/>
          <a:p>
            <a:endParaRPr/>
          </a:p>
        </p:txBody>
      </p:sp>
      <p:sp>
        <p:nvSpPr>
          <p:cNvPr id="11" name="text11"/>
          <p:cNvSpPr txBox="1"/>
          <p:nvPr/>
        </p:nvSpPr>
        <p:spPr>
          <a:xfrm>
            <a:off x="3643189" y="3316346"/>
            <a:ext cx="3148682" cy="491655"/>
          </a:xfrm>
          <a:prstGeom prst="rect">
            <a:avLst/>
          </a:prstGeom>
          <a:noFill/>
          <a:ln>
            <a:noFill/>
          </a:ln>
        </p:spPr>
        <p:txBody>
          <a:bodyPr wrap="none" lIns="0" tIns="0" rIns="0" bIns="0" anchor="ctr"/>
          <a:lstStyle/>
          <a:p>
            <a:pPr marL="0" indent="0" algn="ctr">
              <a:lnSpc>
                <a:spcPts val="2574"/>
              </a:lnSpc>
              <a:buNone/>
            </a:pPr>
            <a:r>
              <a:rPr lang="en-US" sz="2059">
                <a:solidFill>
                  <a:srgbClr val="212322"/>
                </a:solidFill>
                <a:latin typeface="Hanken Grotesk"/>
                <a:ea typeface="Hanken Grotesk"/>
                <a:cs typeface="Hanken Grotesk"/>
              </a:rPr>
              <a:t>sast-remediation-agent</a:t>
            </a:r>
          </a:p>
        </p:txBody>
      </p:sp>
      <p:sp>
        <p:nvSpPr>
          <p:cNvPr id="12" name="branch"/>
          <p:cNvSpPr txBox="1"/>
          <p:nvPr/>
        </p:nvSpPr>
        <p:spPr>
          <a:xfrm>
            <a:off x="1519660" y="3975372"/>
            <a:ext cx="4113856" cy="299657"/>
          </a:xfrm>
          <a:prstGeom prst="rect">
            <a:avLst/>
          </a:prstGeom>
          <a:noFill/>
          <a:ln>
            <a:noFill/>
          </a:ln>
        </p:spPr>
        <p:txBody>
          <a:bodyPr wrap="none" lIns="0" tIns="0" rIns="0" bIns="0" anchor="t"/>
          <a:lstStyle/>
          <a:p>
            <a:pPr marL="0" indent="0" algn="l">
              <a:lnSpc>
                <a:spcPts val="2360"/>
              </a:lnSpc>
              <a:buNone/>
            </a:pPr>
            <a:r>
              <a:rPr lang="en-US" sz="1888">
                <a:solidFill>
                  <a:srgbClr val="5F5A59"/>
                </a:solidFill>
                <a:latin typeface="Hanken Grotesk"/>
                <a:ea typeface="Hanken Grotesk"/>
                <a:cs typeface="Hanken Grotesk"/>
              </a:rPr>
              <a:t>remediation/sast-sql-injection → main</a:t>
            </a:r>
          </a:p>
        </p:txBody>
      </p:sp>
      <p:sp>
        <p:nvSpPr>
          <p:cNvPr id="13" name="text13"/>
          <p:cNvSpPr txBox="1"/>
          <p:nvPr/>
        </p:nvSpPr>
        <p:spPr>
          <a:xfrm>
            <a:off x="1519660" y="4874996"/>
            <a:ext cx="2937100"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SAST VULNERABILITY REMEDIATION</a:t>
            </a:r>
          </a:p>
        </p:txBody>
      </p:sp>
      <p:sp>
        <p:nvSpPr>
          <p:cNvPr id="14" name="text14"/>
          <p:cNvSpPr txBox="1"/>
          <p:nvPr/>
        </p:nvSpPr>
        <p:spPr>
          <a:xfrm>
            <a:off x="1519660" y="5220200"/>
            <a:ext cx="5158187" cy="566623"/>
          </a:xfrm>
          <a:prstGeom prst="rect">
            <a:avLst/>
          </a:prstGeom>
          <a:noFill/>
          <a:ln>
            <a:noFill/>
          </a:ln>
        </p:spPr>
        <p:txBody>
          <a:bodyPr wrap="none" lIns="0" tIns="0" rIns="0" bIns="0" anchor="t"/>
          <a:lstStyle/>
          <a:p>
            <a:pPr marL="0" indent="0" algn="l">
              <a:lnSpc>
                <a:spcPts val="2231"/>
              </a:lnSpc>
              <a:buNone/>
            </a:pPr>
            <a:r>
              <a:rPr lang="en-US" sz="1716">
                <a:solidFill>
                  <a:srgbClr val="212322"/>
                </a:solidFill>
                <a:latin typeface="Hanken Grotesk"/>
                <a:ea typeface="Hanken Grotesk"/>
                <a:cs typeface="Hanken Grotesk"/>
              </a:rPr>
              <a:t>Three SQL injection findings in two files. Post-fix scan</a:t>
            </a:r>
          </a:p>
          <a:p>
            <a:pPr marL="0" indent="0" algn="l">
              <a:lnSpc>
                <a:spcPts val="2231"/>
              </a:lnSpc>
              <a:buNone/>
            </a:pPr>
            <a:r>
              <a:rPr lang="en-US" sz="1716">
                <a:solidFill>
                  <a:srgbClr val="212322"/>
                </a:solidFill>
                <a:latin typeface="Hanken Grotesk"/>
                <a:ea typeface="Hanken Grotesk"/>
                <a:cs typeface="Hanken Grotesk"/>
              </a:rPr>
              <a:t>confirms all three resolved.</a:t>
            </a:r>
          </a:p>
        </p:txBody>
      </p:sp>
      <p:sp>
        <p:nvSpPr>
          <p:cNvPr id="15" name="text15"/>
          <p:cNvSpPr txBox="1"/>
          <p:nvPr/>
        </p:nvSpPr>
        <p:spPr>
          <a:xfrm>
            <a:off x="7011546" y="4874996"/>
            <a:ext cx="1967844"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VULNERABILITY IMPACT</a:t>
            </a:r>
          </a:p>
        </p:txBody>
      </p:sp>
      <p:sp>
        <p:nvSpPr>
          <p:cNvPr id="16" name="text16"/>
          <p:cNvSpPr txBox="1"/>
          <p:nvPr/>
        </p:nvSpPr>
        <p:spPr>
          <a:xfrm>
            <a:off x="7011546" y="5220200"/>
            <a:ext cx="455153"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TYPE</a:t>
            </a:r>
          </a:p>
        </p:txBody>
      </p:sp>
      <p:sp>
        <p:nvSpPr>
          <p:cNvPr id="17" name="text17"/>
          <p:cNvSpPr txBox="1"/>
          <p:nvPr/>
        </p:nvSpPr>
        <p:spPr>
          <a:xfrm>
            <a:off x="9197840" y="5220200"/>
            <a:ext cx="523845"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FIXED</a:t>
            </a:r>
          </a:p>
        </p:txBody>
      </p:sp>
      <p:sp>
        <p:nvSpPr>
          <p:cNvPr id="18" name="text18"/>
          <p:cNvSpPr txBox="1"/>
          <p:nvPr/>
        </p:nvSpPr>
        <p:spPr>
          <a:xfrm>
            <a:off x="10390364" y="5220200"/>
            <a:ext cx="979793"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REMAINING</a:t>
            </a:r>
          </a:p>
        </p:txBody>
      </p:sp>
      <p:sp>
        <p:nvSpPr>
          <p:cNvPr id="19" name="text19"/>
          <p:cNvSpPr txBox="1"/>
          <p:nvPr/>
        </p:nvSpPr>
        <p:spPr>
          <a:xfrm>
            <a:off x="7011546" y="5649090"/>
            <a:ext cx="1450749" cy="299657"/>
          </a:xfrm>
          <a:prstGeom prst="rect">
            <a:avLst/>
          </a:prstGeom>
          <a:noFill/>
          <a:ln>
            <a:noFill/>
          </a:ln>
        </p:spPr>
        <p:txBody>
          <a:bodyPr wrap="none" lIns="0" tIns="0" rIns="0" bIns="0" anchor="t"/>
          <a:lstStyle/>
          <a:p>
            <a:pPr marL="0" indent="0" algn="l">
              <a:lnSpc>
                <a:spcPts val="2360"/>
              </a:lnSpc>
              <a:buNone/>
            </a:pPr>
            <a:r>
              <a:rPr lang="en-US" sz="1888">
                <a:solidFill>
                  <a:srgbClr val="212322"/>
                </a:solidFill>
                <a:latin typeface="Hanken Grotesk"/>
                <a:ea typeface="Hanken Grotesk"/>
                <a:cs typeface="Hanken Grotesk"/>
              </a:rPr>
              <a:t>SQL Injection</a:t>
            </a:r>
          </a:p>
        </p:txBody>
      </p:sp>
      <p:sp>
        <p:nvSpPr>
          <p:cNvPr id="20" name="ellipse20"/>
          <p:cNvSpPr/>
          <p:nvPr/>
        </p:nvSpPr>
        <p:spPr>
          <a:xfrm>
            <a:off x="9197840" y="5544483"/>
            <a:ext cx="617183" cy="481194"/>
          </a:xfrm>
          <a:prstGeom prst="ellipse">
            <a:avLst/>
          </a:prstGeom>
          <a:solidFill>
            <a:srgbClr val="D64000"/>
          </a:solidFill>
          <a:ln>
            <a:noFill/>
          </a:ln>
        </p:spPr>
        <p:txBody>
          <a:bodyPr/>
          <a:lstStyle/>
          <a:p>
            <a:endParaRPr/>
          </a:p>
        </p:txBody>
      </p:sp>
      <p:sp>
        <p:nvSpPr>
          <p:cNvPr id="21" name="text21"/>
          <p:cNvSpPr txBox="1"/>
          <p:nvPr/>
        </p:nvSpPr>
        <p:spPr>
          <a:xfrm>
            <a:off x="9197840" y="5544483"/>
            <a:ext cx="617183" cy="481194"/>
          </a:xfrm>
          <a:prstGeom prst="rect">
            <a:avLst/>
          </a:prstGeom>
          <a:noFill/>
          <a:ln>
            <a:noFill/>
          </a:ln>
        </p:spPr>
        <p:txBody>
          <a:bodyPr wrap="none" lIns="0" tIns="0" rIns="0" bIns="0" anchor="ctr"/>
          <a:lstStyle/>
          <a:p>
            <a:pPr marL="0" indent="0" algn="ctr">
              <a:lnSpc>
                <a:spcPts val="3217"/>
              </a:lnSpc>
              <a:buNone/>
            </a:pPr>
            <a:r>
              <a:rPr lang="en-US" sz="2574">
                <a:solidFill>
                  <a:srgbClr val="FFFFFF"/>
                </a:solidFill>
                <a:latin typeface="Hanken Grotesk"/>
                <a:ea typeface="Hanken Grotesk"/>
                <a:cs typeface="Hanken Grotesk"/>
              </a:rPr>
              <a:t>3</a:t>
            </a:r>
          </a:p>
        </p:txBody>
      </p:sp>
      <p:sp>
        <p:nvSpPr>
          <p:cNvPr id="22" name="ellipse22"/>
          <p:cNvSpPr/>
          <p:nvPr/>
        </p:nvSpPr>
        <p:spPr>
          <a:xfrm>
            <a:off x="10390364" y="5544483"/>
            <a:ext cx="617183" cy="481194"/>
          </a:xfrm>
          <a:prstGeom prst="ellipse">
            <a:avLst/>
          </a:prstGeom>
          <a:solidFill>
            <a:srgbClr val="D64000"/>
          </a:solidFill>
          <a:ln>
            <a:noFill/>
          </a:ln>
        </p:spPr>
        <p:txBody>
          <a:bodyPr/>
          <a:lstStyle/>
          <a:p>
            <a:endParaRPr/>
          </a:p>
        </p:txBody>
      </p:sp>
      <p:sp>
        <p:nvSpPr>
          <p:cNvPr id="23" name="text23"/>
          <p:cNvSpPr txBox="1"/>
          <p:nvPr/>
        </p:nvSpPr>
        <p:spPr>
          <a:xfrm>
            <a:off x="10390364" y="5544483"/>
            <a:ext cx="617183" cy="481194"/>
          </a:xfrm>
          <a:prstGeom prst="rect">
            <a:avLst/>
          </a:prstGeom>
          <a:noFill/>
          <a:ln>
            <a:noFill/>
          </a:ln>
        </p:spPr>
        <p:txBody>
          <a:bodyPr wrap="none" lIns="0" tIns="0" rIns="0" bIns="0" anchor="ctr"/>
          <a:lstStyle/>
          <a:p>
            <a:pPr marL="0" indent="0" algn="ctr">
              <a:lnSpc>
                <a:spcPts val="3217"/>
              </a:lnSpc>
              <a:buNone/>
            </a:pPr>
            <a:r>
              <a:rPr lang="en-US" sz="2574">
                <a:solidFill>
                  <a:srgbClr val="FFFFFF"/>
                </a:solidFill>
                <a:latin typeface="Hanken Grotesk"/>
                <a:ea typeface="Hanken Grotesk"/>
                <a:cs typeface="Hanken Grotesk"/>
              </a:rPr>
              <a:t>0</a:t>
            </a:r>
          </a:p>
        </p:txBody>
      </p:sp>
      <p:sp>
        <p:nvSpPr>
          <p:cNvPr id="24" name="text24"/>
          <p:cNvSpPr txBox="1"/>
          <p:nvPr/>
        </p:nvSpPr>
        <p:spPr>
          <a:xfrm>
            <a:off x="1519660" y="6381342"/>
            <a:ext cx="1350905"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FILES CHANGED</a:t>
            </a:r>
          </a:p>
        </p:txBody>
      </p:sp>
      <p:sp>
        <p:nvSpPr>
          <p:cNvPr id="25" name="text25"/>
          <p:cNvSpPr txBox="1"/>
          <p:nvPr/>
        </p:nvSpPr>
        <p:spPr>
          <a:xfrm>
            <a:off x="1519660" y="6726546"/>
            <a:ext cx="4023851" cy="272415"/>
          </a:xfrm>
          <a:prstGeom prst="rect">
            <a:avLst/>
          </a:prstGeom>
          <a:noFill/>
          <a:ln>
            <a:noFill/>
          </a:ln>
        </p:spPr>
        <p:txBody>
          <a:bodyPr wrap="none" lIns="0" tIns="0" rIns="0" bIns="0" anchor="t"/>
          <a:lstStyle/>
          <a:p>
            <a:pPr marL="0" indent="0" algn="l">
              <a:lnSpc>
                <a:spcPts val="2145"/>
              </a:lnSpc>
              <a:buNone/>
            </a:pPr>
            <a:r>
              <a:rPr lang="en-US" sz="1716">
                <a:solidFill>
                  <a:srgbClr val="212322"/>
                </a:solidFill>
                <a:latin typeface="Hanken Grotesk"/>
                <a:ea typeface="Hanken Grotesk"/>
                <a:cs typeface="Hanken Grotesk"/>
              </a:rPr>
              <a:t>UserDao.java · parameterised SQL query</a:t>
            </a:r>
          </a:p>
        </p:txBody>
      </p:sp>
      <p:sp>
        <p:nvSpPr>
          <p:cNvPr id="26" name="text26"/>
          <p:cNvSpPr txBox="1"/>
          <p:nvPr/>
        </p:nvSpPr>
        <p:spPr>
          <a:xfrm>
            <a:off x="1519660" y="7092672"/>
            <a:ext cx="4303021" cy="272415"/>
          </a:xfrm>
          <a:prstGeom prst="rect">
            <a:avLst/>
          </a:prstGeom>
          <a:noFill/>
          <a:ln>
            <a:noFill/>
          </a:ln>
        </p:spPr>
        <p:txBody>
          <a:bodyPr wrap="none" lIns="0" tIns="0" rIns="0" bIns="0" anchor="t"/>
          <a:lstStyle/>
          <a:p>
            <a:pPr marL="0" indent="0" algn="l">
              <a:lnSpc>
                <a:spcPts val="2145"/>
              </a:lnSpc>
              <a:buNone/>
            </a:pPr>
            <a:r>
              <a:rPr lang="en-US" sz="1716">
                <a:solidFill>
                  <a:srgbClr val="212322"/>
                </a:solidFill>
                <a:latin typeface="Hanken Grotesk"/>
                <a:ea typeface="Hanken Grotesk"/>
                <a:cs typeface="Hanken Grotesk"/>
              </a:rPr>
              <a:t>SearchServlet.java · added output encoding</a:t>
            </a:r>
          </a:p>
        </p:txBody>
      </p:sp>
      <p:sp>
        <p:nvSpPr>
          <p:cNvPr id="27" name="text27"/>
          <p:cNvSpPr txBox="1"/>
          <p:nvPr/>
        </p:nvSpPr>
        <p:spPr>
          <a:xfrm>
            <a:off x="7011546" y="6381342"/>
            <a:ext cx="1595128" cy="217932"/>
          </a:xfrm>
          <a:prstGeom prst="rect">
            <a:avLst/>
          </a:prstGeom>
          <a:noFill/>
          <a:ln>
            <a:noFill/>
          </a:ln>
        </p:spPr>
        <p:txBody>
          <a:bodyPr wrap="none" lIns="0" tIns="0" rIns="0" bIns="0" anchor="t"/>
          <a:lstStyle/>
          <a:p>
            <a:pPr marL="0" indent="0" algn="l">
              <a:lnSpc>
                <a:spcPts val="1716"/>
              </a:lnSpc>
              <a:buNone/>
            </a:pPr>
            <a:r>
              <a:rPr lang="en-US" sz="1373" b="1">
                <a:solidFill>
                  <a:srgbClr val="5F5A59"/>
                </a:solidFill>
                <a:latin typeface="Hanken Grotesk"/>
                <a:ea typeface="Hanken Grotesk"/>
                <a:cs typeface="Hanken Grotesk"/>
              </a:rPr>
              <a:t>REVIEW GUIDANCE</a:t>
            </a:r>
          </a:p>
        </p:txBody>
      </p:sp>
      <p:sp>
        <p:nvSpPr>
          <p:cNvPr id="28" name="rect28"/>
          <p:cNvSpPr/>
          <p:nvPr/>
        </p:nvSpPr>
        <p:spPr>
          <a:xfrm>
            <a:off x="7011546" y="6747467"/>
            <a:ext cx="240597" cy="240597"/>
          </a:xfrm>
          <a:prstGeom prst="roundRect">
            <a:avLst>
              <a:gd name="adj" fmla="val 17391"/>
            </a:avLst>
          </a:prstGeom>
          <a:noFill/>
          <a:ln w="19050">
            <a:solidFill>
              <a:srgbClr val="5F5A59"/>
            </a:solidFill>
          </a:ln>
        </p:spPr>
        <p:txBody>
          <a:bodyPr/>
          <a:lstStyle/>
          <a:p>
            <a:endParaRPr/>
          </a:p>
        </p:txBody>
      </p:sp>
      <p:sp>
        <p:nvSpPr>
          <p:cNvPr id="29" name="text29"/>
          <p:cNvSpPr txBox="1"/>
          <p:nvPr/>
        </p:nvSpPr>
        <p:spPr>
          <a:xfrm>
            <a:off x="7388133" y="6726546"/>
            <a:ext cx="4194709" cy="272415"/>
          </a:xfrm>
          <a:prstGeom prst="rect">
            <a:avLst/>
          </a:prstGeom>
          <a:noFill/>
          <a:ln>
            <a:noFill/>
          </a:ln>
        </p:spPr>
        <p:txBody>
          <a:bodyPr wrap="none" lIns="0" tIns="0" rIns="0" bIns="0" anchor="t"/>
          <a:lstStyle/>
          <a:p>
            <a:pPr marL="0" indent="0" algn="l">
              <a:lnSpc>
                <a:spcPts val="2145"/>
              </a:lnSpc>
              <a:buNone/>
            </a:pPr>
            <a:r>
              <a:rPr lang="en-US" sz="1716">
                <a:solidFill>
                  <a:srgbClr val="212322"/>
                </a:solidFill>
                <a:latin typeface="Hanken Grotesk"/>
                <a:ea typeface="Hanken Grotesk"/>
                <a:cs typeface="Hanken Grotesk"/>
              </a:rPr>
              <a:t>Prepared statement binds every user input</a:t>
            </a:r>
          </a:p>
        </p:txBody>
      </p:sp>
      <p:sp>
        <p:nvSpPr>
          <p:cNvPr id="30" name="rect30"/>
          <p:cNvSpPr/>
          <p:nvPr/>
        </p:nvSpPr>
        <p:spPr>
          <a:xfrm>
            <a:off x="7011546" y="7113593"/>
            <a:ext cx="240597" cy="240597"/>
          </a:xfrm>
          <a:prstGeom prst="roundRect">
            <a:avLst>
              <a:gd name="adj" fmla="val 17391"/>
            </a:avLst>
          </a:prstGeom>
          <a:noFill/>
          <a:ln w="19050">
            <a:solidFill>
              <a:srgbClr val="5F5A59"/>
            </a:solidFill>
          </a:ln>
        </p:spPr>
        <p:txBody>
          <a:bodyPr/>
          <a:lstStyle/>
          <a:p>
            <a:endParaRPr/>
          </a:p>
        </p:txBody>
      </p:sp>
      <p:sp>
        <p:nvSpPr>
          <p:cNvPr id="31" name="text31"/>
          <p:cNvSpPr txBox="1"/>
          <p:nvPr/>
        </p:nvSpPr>
        <p:spPr>
          <a:xfrm>
            <a:off x="7388133" y="7092672"/>
            <a:ext cx="3573821" cy="272415"/>
          </a:xfrm>
          <a:prstGeom prst="rect">
            <a:avLst/>
          </a:prstGeom>
          <a:noFill/>
          <a:ln>
            <a:noFill/>
          </a:ln>
        </p:spPr>
        <p:txBody>
          <a:bodyPr wrap="none" lIns="0" tIns="0" rIns="0" bIns="0" anchor="t"/>
          <a:lstStyle/>
          <a:p>
            <a:pPr marL="0" indent="0" algn="l">
              <a:lnSpc>
                <a:spcPts val="2145"/>
              </a:lnSpc>
              <a:buNone/>
            </a:pPr>
            <a:r>
              <a:rPr lang="en-US" sz="1716">
                <a:solidFill>
                  <a:srgbClr val="212322"/>
                </a:solidFill>
                <a:latin typeface="Hanken Grotesk"/>
                <a:ea typeface="Hanken Grotesk"/>
                <a:cs typeface="Hanken Grotesk"/>
              </a:rPr>
              <a:t>Encoding helper is the project’s own</a:t>
            </a:r>
          </a:p>
        </p:txBody>
      </p:sp>
      <p:sp>
        <p:nvSpPr>
          <p:cNvPr id="32" name="rect32"/>
          <p:cNvSpPr/>
          <p:nvPr/>
        </p:nvSpPr>
        <p:spPr>
          <a:xfrm>
            <a:off x="1090769" y="7636630"/>
            <a:ext cx="11287134" cy="20921"/>
          </a:xfrm>
          <a:prstGeom prst="rect">
            <a:avLst/>
          </a:prstGeom>
          <a:solidFill>
            <a:srgbClr val="E7E2DD"/>
          </a:solidFill>
          <a:ln>
            <a:noFill/>
          </a:ln>
        </p:spPr>
        <p:txBody>
          <a:bodyPr/>
          <a:lstStyle/>
          <a:p>
            <a:endParaRPr/>
          </a:p>
        </p:txBody>
      </p:sp>
      <p:sp>
        <p:nvSpPr>
          <p:cNvPr id="33" name="work item line"/>
          <p:cNvSpPr txBox="1"/>
          <p:nvPr/>
        </p:nvSpPr>
        <p:spPr>
          <a:xfrm>
            <a:off x="1519660" y="7856305"/>
            <a:ext cx="5312700" cy="272415"/>
          </a:xfrm>
          <a:prstGeom prst="rect">
            <a:avLst/>
          </a:prstGeom>
          <a:noFill/>
          <a:ln>
            <a:noFill/>
          </a:ln>
        </p:spPr>
        <p:txBody>
          <a:bodyPr wrap="none" lIns="0" tIns="0" rIns="0" bIns="0" anchor="t"/>
          <a:lstStyle/>
          <a:p>
            <a:pPr marL="0" indent="0" algn="l">
              <a:lnSpc>
                <a:spcPts val="2145"/>
              </a:lnSpc>
              <a:buNone/>
            </a:pPr>
            <a:r>
              <a:rPr lang="en-US" sz="1716">
                <a:solidFill>
                  <a:srgbClr val="5F5A59"/>
                </a:solidFill>
                <a:latin typeface="Hanken Grotesk"/>
                <a:ea typeface="Hanken Grotesk"/>
                <a:cs typeface="Hanken Grotesk"/>
              </a:rPr>
              <a:t>Linked to work item AB#1234 · tracks the remediation</a:t>
            </a:r>
          </a:p>
        </p:txBody>
      </p:sp>
      <p:sp>
        <p:nvSpPr>
          <p:cNvPr id="34" name="bracket branch and commit rules"/>
          <p:cNvSpPr/>
          <p:nvPr/>
        </p:nvSpPr>
        <p:spPr>
          <a:xfrm>
            <a:off x="12524354" y="2489948"/>
            <a:ext cx="52304" cy="1935236"/>
          </a:xfrm>
          <a:prstGeom prst="rect">
            <a:avLst/>
          </a:prstGeom>
          <a:solidFill>
            <a:srgbClr val="D64000"/>
          </a:solidFill>
          <a:ln>
            <a:noFill/>
          </a:ln>
        </p:spPr>
        <p:txBody>
          <a:bodyPr/>
          <a:lstStyle/>
          <a:p>
            <a:endParaRPr/>
          </a:p>
        </p:txBody>
      </p:sp>
      <p:sp>
        <p:nvSpPr>
          <p:cNvPr id="35" name="bracket tick"/>
          <p:cNvSpPr/>
          <p:nvPr/>
        </p:nvSpPr>
        <p:spPr>
          <a:xfrm>
            <a:off x="12576658" y="3441875"/>
            <a:ext cx="261518" cy="31382"/>
          </a:xfrm>
          <a:prstGeom prst="rect">
            <a:avLst/>
          </a:prstGeom>
          <a:solidFill>
            <a:srgbClr val="D64000"/>
          </a:solidFill>
          <a:ln>
            <a:noFill/>
          </a:ln>
        </p:spPr>
        <p:txBody>
          <a:bodyPr/>
          <a:lstStyle/>
          <a:p>
            <a:endParaRPr/>
          </a:p>
        </p:txBody>
      </p:sp>
      <p:sp>
        <p:nvSpPr>
          <p:cNvPr id="36" name="callout branch and commit rules"/>
          <p:cNvSpPr txBox="1"/>
          <p:nvPr/>
        </p:nvSpPr>
        <p:spPr>
          <a:xfrm>
            <a:off x="12974166" y="3279733"/>
            <a:ext cx="3444714"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BRANCH AND COMMIT RULES</a:t>
            </a:r>
          </a:p>
        </p:txBody>
      </p:sp>
      <p:sp>
        <p:nvSpPr>
          <p:cNvPr id="37" name="bracket pr structure"/>
          <p:cNvSpPr/>
          <p:nvPr/>
        </p:nvSpPr>
        <p:spPr>
          <a:xfrm>
            <a:off x="12524354" y="4791310"/>
            <a:ext cx="52304" cy="2719791"/>
          </a:xfrm>
          <a:prstGeom prst="rect">
            <a:avLst/>
          </a:prstGeom>
          <a:solidFill>
            <a:srgbClr val="D64000"/>
          </a:solidFill>
          <a:ln>
            <a:noFill/>
          </a:ln>
        </p:spPr>
        <p:txBody>
          <a:bodyPr/>
          <a:lstStyle/>
          <a:p>
            <a:endParaRPr/>
          </a:p>
        </p:txBody>
      </p:sp>
      <p:sp>
        <p:nvSpPr>
          <p:cNvPr id="38" name="bracket tick"/>
          <p:cNvSpPr/>
          <p:nvPr/>
        </p:nvSpPr>
        <p:spPr>
          <a:xfrm>
            <a:off x="12576658" y="6135514"/>
            <a:ext cx="261518" cy="31382"/>
          </a:xfrm>
          <a:prstGeom prst="rect">
            <a:avLst/>
          </a:prstGeom>
          <a:solidFill>
            <a:srgbClr val="D64000"/>
          </a:solidFill>
          <a:ln>
            <a:noFill/>
          </a:ln>
        </p:spPr>
        <p:txBody>
          <a:bodyPr/>
          <a:lstStyle/>
          <a:p>
            <a:endParaRPr/>
          </a:p>
        </p:txBody>
      </p:sp>
      <p:sp>
        <p:nvSpPr>
          <p:cNvPr id="39" name="callout pr structure"/>
          <p:cNvSpPr txBox="1"/>
          <p:nvPr/>
        </p:nvSpPr>
        <p:spPr>
          <a:xfrm>
            <a:off x="12974166" y="5973373"/>
            <a:ext cx="1773078"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PR STRUCTURE</a:t>
            </a:r>
          </a:p>
        </p:txBody>
      </p:sp>
      <p:sp>
        <p:nvSpPr>
          <p:cNvPr id="40" name="bracket work item"/>
          <p:cNvSpPr/>
          <p:nvPr/>
        </p:nvSpPr>
        <p:spPr>
          <a:xfrm>
            <a:off x="12524354" y="7720316"/>
            <a:ext cx="52304" cy="470733"/>
          </a:xfrm>
          <a:prstGeom prst="rect">
            <a:avLst/>
          </a:prstGeom>
          <a:solidFill>
            <a:srgbClr val="D64000"/>
          </a:solidFill>
          <a:ln>
            <a:noFill/>
          </a:ln>
        </p:spPr>
        <p:txBody>
          <a:bodyPr/>
          <a:lstStyle/>
          <a:p>
            <a:endParaRPr/>
          </a:p>
        </p:txBody>
      </p:sp>
      <p:sp>
        <p:nvSpPr>
          <p:cNvPr id="41" name="bracket tick"/>
          <p:cNvSpPr/>
          <p:nvPr/>
        </p:nvSpPr>
        <p:spPr>
          <a:xfrm>
            <a:off x="12576658" y="7939991"/>
            <a:ext cx="261518" cy="31382"/>
          </a:xfrm>
          <a:prstGeom prst="rect">
            <a:avLst/>
          </a:prstGeom>
          <a:solidFill>
            <a:srgbClr val="D64000"/>
          </a:solidFill>
          <a:ln>
            <a:noFill/>
          </a:ln>
        </p:spPr>
        <p:txBody>
          <a:bodyPr/>
          <a:lstStyle/>
          <a:p>
            <a:endParaRPr/>
          </a:p>
        </p:txBody>
      </p:sp>
      <p:sp>
        <p:nvSpPr>
          <p:cNvPr id="42" name="callout work item"/>
          <p:cNvSpPr txBox="1"/>
          <p:nvPr/>
        </p:nvSpPr>
        <p:spPr>
          <a:xfrm>
            <a:off x="12974166" y="7777850"/>
            <a:ext cx="1412896"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WORK ITEM</a:t>
            </a:r>
          </a:p>
        </p:txBody>
      </p:sp>
      <p:sp>
        <p:nvSpPr>
          <p:cNvPr id="43" name="footer rule"/>
          <p:cNvSpPr/>
          <p:nvPr/>
        </p:nvSpPr>
        <p:spPr>
          <a:xfrm>
            <a:off x="1069848" y="8915400"/>
            <a:ext cx="16157448" cy="18288"/>
          </a:xfrm>
          <a:prstGeom prst="rect">
            <a:avLst/>
          </a:prstGeom>
          <a:solidFill>
            <a:srgbClr val="E7E2DD"/>
          </a:solidFill>
          <a:ln>
            <a:noFill/>
          </a:ln>
        </p:spPr>
        <p:txBody>
          <a:bodyPr/>
          <a:lstStyle/>
          <a:p>
            <a:endParaRPr/>
          </a:p>
        </p:txBody>
      </p:sp>
      <p:sp>
        <p:nvSpPr>
          <p:cNvPr id="44" name="takeaway"/>
          <p:cNvSpPr txBox="1"/>
          <p:nvPr/>
        </p:nvSpPr>
        <p:spPr>
          <a:xfrm>
            <a:off x="1069848" y="9180576"/>
            <a:ext cx="9620669" cy="404813"/>
          </a:xfrm>
          <a:prstGeom prst="rect">
            <a:avLst/>
          </a:prstGeom>
          <a:noFill/>
          <a:ln>
            <a:noFill/>
          </a:ln>
        </p:spPr>
        <p:txBody>
          <a:bodyPr wrap="none" lIns="0" tIns="0" rIns="0" bIns="0" anchor="t"/>
          <a:lstStyle/>
          <a:p>
            <a:pPr marL="0" indent="0" algn="l">
              <a:lnSpc>
                <a:spcPts val="3188"/>
              </a:lnSpc>
              <a:buNone/>
            </a:pPr>
            <a:r>
              <a:rPr lang="en-US" sz="2550">
                <a:solidFill>
                  <a:srgbClr val="212322"/>
                </a:solidFill>
                <a:latin typeface="Hanken Grotesk"/>
                <a:ea typeface="Hanken Grotesk"/>
                <a:cs typeface="Hanken Grotesk"/>
              </a:rPr>
              <a:t>Before we handled this, correct fixes were closed on format alone.</a:t>
            </a:r>
          </a:p>
        </p:txBody>
      </p:sp>
      <p:sp>
        <p:nvSpPr>
          <p:cNvPr id="45" name="page number"/>
          <p:cNvSpPr txBox="1"/>
          <p:nvPr/>
        </p:nvSpPr>
        <p:spPr>
          <a:xfrm>
            <a:off x="16550640" y="9390888"/>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13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3658091"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ON THE PR · THE SECOND HALF</a:t>
            </a:r>
          </a:p>
        </p:txBody>
      </p:sp>
      <p:sp>
        <p:nvSpPr>
          <p:cNvPr id="3" name="headline"/>
          <p:cNvSpPr txBox="1"/>
          <p:nvPr/>
        </p:nvSpPr>
        <p:spPr>
          <a:xfrm>
            <a:off x="1069848" y="987552"/>
            <a:ext cx="12427305"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The pull request is the midpoint, not the finish</a:t>
            </a:r>
          </a:p>
        </p:txBody>
      </p:sp>
      <p:sp>
        <p:nvSpPr>
          <p:cNvPr id="4" name="title rule"/>
          <p:cNvSpPr/>
          <p:nvPr/>
        </p:nvSpPr>
        <p:spPr>
          <a:xfrm>
            <a:off x="1069848" y="1901952"/>
            <a:ext cx="1444752" cy="36576"/>
          </a:xfrm>
          <a:prstGeom prst="rect">
            <a:avLst/>
          </a:prstGeom>
          <a:solidFill>
            <a:srgbClr val="D64000"/>
          </a:solidFill>
          <a:ln>
            <a:noFill/>
          </a:ln>
        </p:spPr>
        <p:txBody>
          <a:bodyPr/>
          <a:lstStyle/>
          <a:p>
            <a:endParaRPr/>
          </a:p>
        </p:txBody>
      </p:sp>
      <p:sp>
        <p:nvSpPr>
          <p:cNvPr id="5" name="text5"/>
          <p:cNvSpPr txBox="1"/>
          <p:nvPr/>
        </p:nvSpPr>
        <p:spPr>
          <a:xfrm>
            <a:off x="1069848" y="2743200"/>
            <a:ext cx="12693700" cy="569595"/>
          </a:xfrm>
          <a:prstGeom prst="rect">
            <a:avLst/>
          </a:prstGeom>
          <a:noFill/>
          <a:ln>
            <a:noFill/>
          </a:ln>
        </p:spPr>
        <p:txBody>
          <a:bodyPr wrap="none" lIns="0" tIns="0" rIns="0" bIns="0" anchor="t"/>
          <a:lstStyle/>
          <a:p>
            <a:pPr marL="0" indent="0" algn="l">
              <a:lnSpc>
                <a:spcPts val="4485"/>
              </a:lnSpc>
              <a:buNone/>
            </a:pPr>
            <a:r>
              <a:rPr lang="en-US" sz="3900">
                <a:solidFill>
                  <a:srgbClr val="212322"/>
                </a:solidFill>
                <a:latin typeface="Hanken Grotesk"/>
                <a:ea typeface="Hanken Grotesk"/>
                <a:cs typeface="Hanken Grotesk"/>
              </a:rPr>
              <a:t>A pull request nobody maintains goes stale and is closed.</a:t>
            </a:r>
          </a:p>
        </p:txBody>
      </p:sp>
      <p:sp>
        <p:nvSpPr>
          <p:cNvPr id="6" name="text6"/>
          <p:cNvSpPr txBox="1"/>
          <p:nvPr/>
        </p:nvSpPr>
        <p:spPr>
          <a:xfrm>
            <a:off x="1069848" y="3520440"/>
            <a:ext cx="8230552" cy="569595"/>
          </a:xfrm>
          <a:prstGeom prst="rect">
            <a:avLst/>
          </a:prstGeom>
          <a:noFill/>
          <a:ln>
            <a:noFill/>
          </a:ln>
        </p:spPr>
        <p:txBody>
          <a:bodyPr wrap="none" lIns="0" tIns="0" rIns="0" bIns="0" anchor="t"/>
          <a:lstStyle/>
          <a:p>
            <a:pPr marL="0" indent="0" algn="l">
              <a:lnSpc>
                <a:spcPts val="4485"/>
              </a:lnSpc>
              <a:buNone/>
            </a:pPr>
            <a:r>
              <a:rPr lang="en-US" sz="3900">
                <a:solidFill>
                  <a:srgbClr val="D64000"/>
                </a:solidFill>
                <a:latin typeface="Hanken Grotesk"/>
                <a:ea typeface="Hanken Grotesk"/>
                <a:cs typeface="Hanken Grotesk"/>
              </a:rPr>
              <a:t>The finding goes back to the backlog.</a:t>
            </a:r>
          </a:p>
        </p:txBody>
      </p:sp>
      <p:sp>
        <p:nvSpPr>
          <p:cNvPr id="7" name="orange rule"/>
          <p:cNvSpPr/>
          <p:nvPr/>
        </p:nvSpPr>
        <p:spPr>
          <a:xfrm>
            <a:off x="1069848" y="5120640"/>
            <a:ext cx="16157448" cy="18288"/>
          </a:xfrm>
          <a:prstGeom prst="rect">
            <a:avLst/>
          </a:prstGeom>
          <a:solidFill>
            <a:srgbClr val="D64000"/>
          </a:solidFill>
          <a:ln>
            <a:noFill/>
          </a:ln>
        </p:spPr>
        <p:txBody>
          <a:bodyPr/>
          <a:lstStyle/>
          <a:p>
            <a:endParaRPr/>
          </a:p>
        </p:txBody>
      </p:sp>
      <p:sp>
        <p:nvSpPr>
          <p:cNvPr id="8" name="text8"/>
          <p:cNvSpPr txBox="1"/>
          <p:nvPr/>
        </p:nvSpPr>
        <p:spPr>
          <a:xfrm>
            <a:off x="1069848" y="5532120"/>
            <a:ext cx="1168854" cy="428625"/>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REVISE</a:t>
            </a:r>
          </a:p>
        </p:txBody>
      </p:sp>
      <p:sp>
        <p:nvSpPr>
          <p:cNvPr id="9" name="text9"/>
          <p:cNvSpPr txBox="1"/>
          <p:nvPr/>
        </p:nvSpPr>
        <p:spPr>
          <a:xfrm>
            <a:off x="1069848" y="6080760"/>
            <a:ext cx="3771614" cy="1619250"/>
          </a:xfrm>
          <a:prstGeom prst="rect">
            <a:avLst/>
          </a:prstGeom>
          <a:noFill/>
          <a:ln>
            <a:noFill/>
          </a:ln>
        </p:spPr>
        <p:txBody>
          <a:bodyPr wrap="none" lIns="0" tIns="0" rIns="0" bIns="0" anchor="t"/>
          <a:lstStyle/>
          <a:p>
            <a:pPr marL="0" indent="0" algn="l">
              <a:lnSpc>
                <a:spcPts val="3188"/>
              </a:lnSpc>
              <a:buNone/>
            </a:pPr>
            <a:r>
              <a:rPr lang="en-US" sz="2550">
                <a:solidFill>
                  <a:srgbClr val="3D3937"/>
                </a:solidFill>
                <a:latin typeface="Hanken Grotesk"/>
                <a:ea typeface="Hanken Grotesk"/>
                <a:cs typeface="Hanken Grotesk"/>
              </a:rPr>
              <a:t>A reviewer asks for a</a:t>
            </a:r>
          </a:p>
          <a:p>
            <a:pPr marL="0" indent="0" algn="l">
              <a:lnSpc>
                <a:spcPts val="3188"/>
              </a:lnSpc>
              <a:buNone/>
            </a:pPr>
            <a:r>
              <a:rPr lang="en-US" sz="2550">
                <a:solidFill>
                  <a:srgbClr val="3D3937"/>
                </a:solidFill>
                <a:latin typeface="Hanken Grotesk"/>
                <a:ea typeface="Hanken Grotesk"/>
                <a:cs typeface="Hanken Grotesk"/>
              </a:rPr>
              <a:t>change. The agent revises</a:t>
            </a:r>
          </a:p>
          <a:p>
            <a:pPr marL="0" indent="0" algn="l">
              <a:lnSpc>
                <a:spcPts val="3188"/>
              </a:lnSpc>
              <a:buNone/>
            </a:pPr>
            <a:r>
              <a:rPr lang="en-US" sz="2550">
                <a:solidFill>
                  <a:srgbClr val="3D3937"/>
                </a:solidFill>
                <a:latin typeface="Hanken Grotesk"/>
                <a:ea typeface="Hanken Grotesk"/>
                <a:cs typeface="Hanken Grotesk"/>
              </a:rPr>
              <a:t>on the same branch and</a:t>
            </a:r>
          </a:p>
          <a:p>
            <a:pPr marL="0" indent="0" algn="l">
              <a:lnSpc>
                <a:spcPts val="3188"/>
              </a:lnSpc>
              <a:buNone/>
            </a:pPr>
            <a:r>
              <a:rPr lang="en-US" sz="2550">
                <a:solidFill>
                  <a:srgbClr val="3D3937"/>
                </a:solidFill>
                <a:latin typeface="Hanken Grotesk"/>
                <a:ea typeface="Hanken Grotesk"/>
                <a:cs typeface="Hanken Grotesk"/>
              </a:rPr>
              <a:t>re-verifies.</a:t>
            </a:r>
          </a:p>
        </p:txBody>
      </p:sp>
      <p:sp>
        <p:nvSpPr>
          <p:cNvPr id="10" name="text10"/>
          <p:cNvSpPr txBox="1"/>
          <p:nvPr/>
        </p:nvSpPr>
        <p:spPr>
          <a:xfrm>
            <a:off x="5202936" y="5532120"/>
            <a:ext cx="1756927" cy="428625"/>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SELF-HEAL</a:t>
            </a:r>
          </a:p>
        </p:txBody>
      </p:sp>
      <p:sp>
        <p:nvSpPr>
          <p:cNvPr id="11" name="text11"/>
          <p:cNvSpPr txBox="1"/>
          <p:nvPr/>
        </p:nvSpPr>
        <p:spPr>
          <a:xfrm>
            <a:off x="5202936" y="6080760"/>
            <a:ext cx="3677050" cy="1619250"/>
          </a:xfrm>
          <a:prstGeom prst="rect">
            <a:avLst/>
          </a:prstGeom>
          <a:noFill/>
          <a:ln>
            <a:noFill/>
          </a:ln>
        </p:spPr>
        <p:txBody>
          <a:bodyPr wrap="none" lIns="0" tIns="0" rIns="0" bIns="0" anchor="t"/>
          <a:lstStyle/>
          <a:p>
            <a:pPr marL="0" indent="0" algn="l">
              <a:lnSpc>
                <a:spcPts val="3188"/>
              </a:lnSpc>
              <a:buNone/>
            </a:pPr>
            <a:r>
              <a:rPr lang="en-US" sz="2550">
                <a:solidFill>
                  <a:srgbClr val="3D3937"/>
                </a:solidFill>
                <a:latin typeface="Hanken Grotesk"/>
                <a:ea typeface="Hanken Grotesk"/>
                <a:cs typeface="Hanken Grotesk"/>
              </a:rPr>
              <a:t>CI turns red or the base</a:t>
            </a:r>
          </a:p>
          <a:p>
            <a:pPr marL="0" indent="0" algn="l">
              <a:lnSpc>
                <a:spcPts val="3188"/>
              </a:lnSpc>
              <a:buNone/>
            </a:pPr>
            <a:r>
              <a:rPr lang="en-US" sz="2550">
                <a:solidFill>
                  <a:srgbClr val="3D3937"/>
                </a:solidFill>
                <a:latin typeface="Hanken Grotesk"/>
                <a:ea typeface="Hanken Grotesk"/>
                <a:cs typeface="Hanken Grotesk"/>
              </a:rPr>
              <a:t>branch moves. The agent</a:t>
            </a:r>
          </a:p>
          <a:p>
            <a:pPr marL="0" indent="0" algn="l">
              <a:lnSpc>
                <a:spcPts val="3188"/>
              </a:lnSpc>
              <a:buNone/>
            </a:pPr>
            <a:r>
              <a:rPr lang="en-US" sz="2550">
                <a:solidFill>
                  <a:srgbClr val="3D3937"/>
                </a:solidFill>
                <a:latin typeface="Hanken Grotesk"/>
                <a:ea typeface="Hanken Grotesk"/>
                <a:cs typeface="Hanken Grotesk"/>
              </a:rPr>
              <a:t>repairs, updates and</a:t>
            </a:r>
          </a:p>
          <a:p>
            <a:pPr marL="0" indent="0" algn="l">
              <a:lnSpc>
                <a:spcPts val="3188"/>
              </a:lnSpc>
              <a:buNone/>
            </a:pPr>
            <a:r>
              <a:rPr lang="en-US" sz="2550">
                <a:solidFill>
                  <a:srgbClr val="3D3937"/>
                </a:solidFill>
                <a:latin typeface="Hanken Grotesk"/>
                <a:ea typeface="Hanken Grotesk"/>
                <a:cs typeface="Hanken Grotesk"/>
              </a:rPr>
              <a:t>re-verifies.</a:t>
            </a:r>
          </a:p>
        </p:txBody>
      </p:sp>
      <p:sp>
        <p:nvSpPr>
          <p:cNvPr id="12" name="text12"/>
          <p:cNvSpPr txBox="1"/>
          <p:nvPr/>
        </p:nvSpPr>
        <p:spPr>
          <a:xfrm>
            <a:off x="9336024" y="5532120"/>
            <a:ext cx="1092936" cy="428625"/>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LEARN</a:t>
            </a:r>
          </a:p>
        </p:txBody>
      </p:sp>
      <p:sp>
        <p:nvSpPr>
          <p:cNvPr id="13" name="text13"/>
          <p:cNvSpPr txBox="1"/>
          <p:nvPr/>
        </p:nvSpPr>
        <p:spPr>
          <a:xfrm>
            <a:off x="9336024" y="6080760"/>
            <a:ext cx="3863587" cy="1619250"/>
          </a:xfrm>
          <a:prstGeom prst="rect">
            <a:avLst/>
          </a:prstGeom>
          <a:noFill/>
          <a:ln>
            <a:noFill/>
          </a:ln>
        </p:spPr>
        <p:txBody>
          <a:bodyPr wrap="none" lIns="0" tIns="0" rIns="0" bIns="0" anchor="t"/>
          <a:lstStyle/>
          <a:p>
            <a:pPr marL="0" indent="0" algn="l">
              <a:lnSpc>
                <a:spcPts val="3188"/>
              </a:lnSpc>
              <a:buNone/>
            </a:pPr>
            <a:r>
              <a:rPr lang="en-US" sz="2550">
                <a:solidFill>
                  <a:srgbClr val="3D3937"/>
                </a:solidFill>
                <a:latin typeface="Hanken Grotesk"/>
                <a:ea typeface="Hanken Grotesk"/>
                <a:cs typeface="Hanken Grotesk"/>
              </a:rPr>
              <a:t>Review comments and</a:t>
            </a:r>
          </a:p>
          <a:p>
            <a:pPr marL="0" indent="0" algn="l">
              <a:lnSpc>
                <a:spcPts val="3188"/>
              </a:lnSpc>
              <a:buNone/>
            </a:pPr>
            <a:r>
              <a:rPr lang="en-US" sz="2550">
                <a:solidFill>
                  <a:srgbClr val="3D3937"/>
                </a:solidFill>
                <a:latin typeface="Hanken Grotesk"/>
                <a:ea typeface="Hanken Grotesk"/>
                <a:cs typeface="Hanken Grotesk"/>
              </a:rPr>
              <a:t>outcomes are collected.</a:t>
            </a:r>
          </a:p>
          <a:p>
            <a:pPr marL="0" indent="0" algn="l">
              <a:lnSpc>
                <a:spcPts val="3188"/>
              </a:lnSpc>
              <a:buNone/>
            </a:pPr>
            <a:r>
              <a:rPr lang="en-US" sz="2550">
                <a:solidFill>
                  <a:srgbClr val="3D3937"/>
                </a:solidFill>
                <a:latin typeface="Hanken Grotesk"/>
                <a:ea typeface="Hanken Grotesk"/>
                <a:cs typeface="Hanken Grotesk"/>
              </a:rPr>
              <a:t>They change how we build</a:t>
            </a:r>
          </a:p>
          <a:p>
            <a:pPr marL="0" indent="0" algn="l">
              <a:lnSpc>
                <a:spcPts val="3188"/>
              </a:lnSpc>
              <a:buNone/>
            </a:pPr>
            <a:r>
              <a:rPr lang="en-US" sz="2550">
                <a:solidFill>
                  <a:srgbClr val="3D3937"/>
                </a:solidFill>
                <a:latin typeface="Hanken Grotesk"/>
                <a:ea typeface="Hanken Grotesk"/>
                <a:cs typeface="Hanken Grotesk"/>
              </a:rPr>
              <a:t>the agents.</a:t>
            </a:r>
          </a:p>
        </p:txBody>
      </p:sp>
      <p:sp>
        <p:nvSpPr>
          <p:cNvPr id="14" name="text14"/>
          <p:cNvSpPr txBox="1"/>
          <p:nvPr/>
        </p:nvSpPr>
        <p:spPr>
          <a:xfrm>
            <a:off x="13469112" y="5532120"/>
            <a:ext cx="2927724" cy="428625"/>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HUMAN CONTROL</a:t>
            </a:r>
          </a:p>
        </p:txBody>
      </p:sp>
      <p:sp>
        <p:nvSpPr>
          <p:cNvPr id="15" name="text15"/>
          <p:cNvSpPr txBox="1"/>
          <p:nvPr/>
        </p:nvSpPr>
        <p:spPr>
          <a:xfrm>
            <a:off x="13469112" y="6080760"/>
            <a:ext cx="3679640" cy="1619250"/>
          </a:xfrm>
          <a:prstGeom prst="rect">
            <a:avLst/>
          </a:prstGeom>
          <a:noFill/>
          <a:ln>
            <a:noFill/>
          </a:ln>
        </p:spPr>
        <p:txBody>
          <a:bodyPr wrap="none" lIns="0" tIns="0" rIns="0" bIns="0" anchor="t"/>
          <a:lstStyle/>
          <a:p>
            <a:pPr marL="0" indent="0" algn="l">
              <a:lnSpc>
                <a:spcPts val="3188"/>
              </a:lnSpc>
              <a:buNone/>
            </a:pPr>
            <a:r>
              <a:rPr lang="en-US" sz="2550">
                <a:solidFill>
                  <a:srgbClr val="3D3937"/>
                </a:solidFill>
                <a:latin typeface="Hanken Grotesk"/>
                <a:ea typeface="Hanken Grotesk"/>
                <a:cs typeface="Hanken Grotesk"/>
              </a:rPr>
              <a:t>The agent keeps the pull</a:t>
            </a:r>
          </a:p>
          <a:p>
            <a:pPr marL="0" indent="0" algn="l">
              <a:lnSpc>
                <a:spcPts val="3188"/>
              </a:lnSpc>
              <a:buNone/>
            </a:pPr>
            <a:r>
              <a:rPr lang="en-US" sz="2550">
                <a:solidFill>
                  <a:srgbClr val="3D3937"/>
                </a:solidFill>
                <a:latin typeface="Hanken Grotesk"/>
                <a:ea typeface="Hanken Grotesk"/>
                <a:cs typeface="Hanken Grotesk"/>
              </a:rPr>
              <a:t>request ready. Only the</a:t>
            </a:r>
          </a:p>
          <a:p>
            <a:pPr marL="0" indent="0" algn="l">
              <a:lnSpc>
                <a:spcPts val="3188"/>
              </a:lnSpc>
              <a:buNone/>
            </a:pPr>
            <a:r>
              <a:rPr lang="en-US" sz="2550">
                <a:solidFill>
                  <a:srgbClr val="3D3937"/>
                </a:solidFill>
                <a:latin typeface="Hanken Grotesk"/>
                <a:ea typeface="Hanken Grotesk"/>
                <a:cs typeface="Hanken Grotesk"/>
              </a:rPr>
              <a:t>repository owner merges</a:t>
            </a:r>
          </a:p>
          <a:p>
            <a:pPr marL="0" indent="0" algn="l">
              <a:lnSpc>
                <a:spcPts val="3188"/>
              </a:lnSpc>
              <a:buNone/>
            </a:pPr>
            <a:r>
              <a:rPr lang="en-US" sz="2550">
                <a:solidFill>
                  <a:srgbClr val="3D3937"/>
                </a:solidFill>
                <a:latin typeface="Hanken Grotesk"/>
                <a:ea typeface="Hanken Grotesk"/>
                <a:cs typeface="Hanken Grotesk"/>
              </a:rPr>
              <a:t>or closes it.</a:t>
            </a:r>
          </a:p>
        </p:txBody>
      </p:sp>
      <p:sp>
        <p:nvSpPr>
          <p:cNvPr id="16" name="page number"/>
          <p:cNvSpPr txBox="1"/>
          <p:nvPr/>
        </p:nvSpPr>
        <p:spPr>
          <a:xfrm>
            <a:off x="16550640" y="9390888"/>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14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2296362"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ON THE PR · REVISE</a:t>
            </a:r>
          </a:p>
        </p:txBody>
      </p:sp>
      <p:sp>
        <p:nvSpPr>
          <p:cNvPr id="3" name="headline"/>
          <p:cNvSpPr txBox="1"/>
          <p:nvPr/>
        </p:nvSpPr>
        <p:spPr>
          <a:xfrm>
            <a:off x="1069848" y="987552"/>
            <a:ext cx="12713818"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Ask for changes without restarting the process</a:t>
            </a:r>
          </a:p>
        </p:txBody>
      </p:sp>
      <p:sp>
        <p:nvSpPr>
          <p:cNvPr id="4" name="title rule"/>
          <p:cNvSpPr/>
          <p:nvPr/>
        </p:nvSpPr>
        <p:spPr>
          <a:xfrm>
            <a:off x="1069848" y="1901952"/>
            <a:ext cx="1444752" cy="36576"/>
          </a:xfrm>
          <a:prstGeom prst="rect">
            <a:avLst/>
          </a:prstGeom>
          <a:solidFill>
            <a:srgbClr val="D64000"/>
          </a:solidFill>
          <a:ln>
            <a:noFill/>
          </a:ln>
        </p:spPr>
        <p:txBody>
          <a:bodyPr/>
          <a:lstStyle/>
          <a:p>
            <a:endParaRPr/>
          </a:p>
        </p:txBody>
      </p:sp>
      <p:sp>
        <p:nvSpPr>
          <p:cNvPr id="5" name="screenshot frame"/>
          <p:cNvSpPr/>
          <p:nvPr/>
        </p:nvSpPr>
        <p:spPr>
          <a:xfrm>
            <a:off x="2093976" y="2286000"/>
            <a:ext cx="14109192" cy="3657939"/>
          </a:xfrm>
          <a:prstGeom prst="roundRect">
            <a:avLst>
              <a:gd name="adj" fmla="val 3000"/>
            </a:avLst>
          </a:prstGeom>
          <a:solidFill>
            <a:srgbClr val="0D1117"/>
          </a:solidFill>
          <a:ln w="19050">
            <a:solidFill>
              <a:srgbClr val="E7E2DD"/>
            </a:solidFill>
          </a:ln>
        </p:spPr>
        <p:txBody>
          <a:bodyPr/>
          <a:lstStyle/>
          <a:p>
            <a:endParaRPr/>
          </a:p>
        </p:txBody>
      </p:sp>
      <p:pic>
        <p:nvPicPr>
          <p:cNvPr id="6" name="pull request comment screenshot"/>
          <p:cNvPicPr>
            <a:picLocks noChangeAspect="1"/>
          </p:cNvPicPr>
          <p:nvPr/>
        </p:nvPicPr>
        <p:blipFill>
          <a:blip r:embed="rId3"/>
          <a:stretch>
            <a:fillRect/>
          </a:stretch>
        </p:blipFill>
        <p:spPr>
          <a:xfrm>
            <a:off x="2093976" y="2286000"/>
            <a:ext cx="14109192" cy="3657939"/>
          </a:xfrm>
          <a:prstGeom prst="rect">
            <a:avLst/>
          </a:prstGeom>
        </p:spPr>
      </p:pic>
      <p:sp>
        <p:nvSpPr>
          <p:cNvPr id="7" name="text7"/>
          <p:cNvSpPr txBox="1"/>
          <p:nvPr/>
        </p:nvSpPr>
        <p:spPr>
          <a:xfrm>
            <a:off x="1069848" y="6263979"/>
            <a:ext cx="3388547" cy="309563"/>
          </a:xfrm>
          <a:prstGeom prst="rect">
            <a:avLst/>
          </a:prstGeom>
          <a:noFill/>
          <a:ln>
            <a:noFill/>
          </a:ln>
        </p:spPr>
        <p:txBody>
          <a:bodyPr wrap="none" lIns="0" tIns="0" rIns="0" bIns="0" anchor="t"/>
          <a:lstStyle/>
          <a:p>
            <a:pPr marL="0" indent="0" algn="l">
              <a:lnSpc>
                <a:spcPts val="2438"/>
              </a:lnSpc>
              <a:buNone/>
            </a:pPr>
            <a:r>
              <a:rPr lang="en-US" sz="1950" b="1">
                <a:solidFill>
                  <a:srgbClr val="5F5A59"/>
                </a:solidFill>
                <a:latin typeface="Hanken Grotesk"/>
                <a:ea typeface="Hanken Grotesk"/>
                <a:cs typeface="Hanken Grotesk"/>
              </a:rPr>
              <a:t>WHAT HAPPENS IN BETWEEN</a:t>
            </a:r>
          </a:p>
        </p:txBody>
      </p:sp>
      <p:sp>
        <p:nvSpPr>
          <p:cNvPr id="8" name="text8"/>
          <p:cNvSpPr txBox="1"/>
          <p:nvPr/>
        </p:nvSpPr>
        <p:spPr>
          <a:xfrm>
            <a:off x="1069848" y="6675459"/>
            <a:ext cx="2482076" cy="333375"/>
          </a:xfrm>
          <a:prstGeom prst="rect">
            <a:avLst/>
          </a:prstGeom>
          <a:noFill/>
          <a:ln>
            <a:noFill/>
          </a:ln>
        </p:spPr>
        <p:txBody>
          <a:bodyPr wrap="none" lIns="0" tIns="0" rIns="0" bIns="0" anchor="t"/>
          <a:lstStyle/>
          <a:p>
            <a:pPr marL="0" indent="0" algn="l">
              <a:lnSpc>
                <a:spcPts val="2625"/>
              </a:lnSpc>
              <a:buNone/>
            </a:pPr>
            <a:r>
              <a:rPr lang="en-US" sz="2100" b="1">
                <a:solidFill>
                  <a:srgbClr val="212322"/>
                </a:solidFill>
                <a:latin typeface="Hanken Grotesk"/>
                <a:ea typeface="Hanken Grotesk"/>
                <a:cs typeface="Hanken Grotesk"/>
              </a:rPr>
              <a:t>Recover the context</a:t>
            </a:r>
          </a:p>
        </p:txBody>
      </p:sp>
      <p:sp>
        <p:nvSpPr>
          <p:cNvPr id="9" name="text9"/>
          <p:cNvSpPr txBox="1"/>
          <p:nvPr/>
        </p:nvSpPr>
        <p:spPr>
          <a:xfrm>
            <a:off x="1069848" y="7086939"/>
            <a:ext cx="3796817" cy="8572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The agent reads the thread and its</a:t>
            </a:r>
          </a:p>
          <a:p>
            <a:pPr marL="0" indent="0" algn="l">
              <a:lnSpc>
                <a:spcPts val="2250"/>
              </a:lnSpc>
              <a:buNone/>
            </a:pPr>
            <a:r>
              <a:rPr lang="en-US" sz="1800">
                <a:solidFill>
                  <a:srgbClr val="3D3937"/>
                </a:solidFill>
                <a:latin typeface="Hanken Grotesk"/>
                <a:ea typeface="Hanken Grotesk"/>
                <a:cs typeface="Hanken Grotesk"/>
              </a:rPr>
              <a:t>own original plan, so it knows what it</a:t>
            </a:r>
          </a:p>
          <a:p>
            <a:pPr marL="0" indent="0" algn="l">
              <a:lnSpc>
                <a:spcPts val="2250"/>
              </a:lnSpc>
              <a:buNone/>
            </a:pPr>
            <a:r>
              <a:rPr lang="en-US" sz="1800">
                <a:solidFill>
                  <a:srgbClr val="3D3937"/>
                </a:solidFill>
                <a:latin typeface="Hanken Grotesk"/>
                <a:ea typeface="Hanken Grotesk"/>
                <a:cs typeface="Hanken Grotesk"/>
              </a:rPr>
              <a:t>already changed and why.</a:t>
            </a:r>
          </a:p>
        </p:txBody>
      </p:sp>
      <p:sp>
        <p:nvSpPr>
          <p:cNvPr id="10" name="text10"/>
          <p:cNvSpPr txBox="1"/>
          <p:nvPr/>
        </p:nvSpPr>
        <p:spPr>
          <a:xfrm>
            <a:off x="5221224" y="6675459"/>
            <a:ext cx="3053561" cy="333375"/>
          </a:xfrm>
          <a:prstGeom prst="rect">
            <a:avLst/>
          </a:prstGeom>
          <a:noFill/>
          <a:ln>
            <a:noFill/>
          </a:ln>
        </p:spPr>
        <p:txBody>
          <a:bodyPr wrap="none" lIns="0" tIns="0" rIns="0" bIns="0" anchor="t"/>
          <a:lstStyle/>
          <a:p>
            <a:pPr marL="0" indent="0" algn="l">
              <a:lnSpc>
                <a:spcPts val="2625"/>
              </a:lnSpc>
              <a:buNone/>
            </a:pPr>
            <a:r>
              <a:rPr lang="en-US" sz="2100" b="1">
                <a:solidFill>
                  <a:srgbClr val="212322"/>
                </a:solidFill>
                <a:latin typeface="Hanken Grotesk"/>
                <a:ea typeface="Hanken Grotesk"/>
                <a:cs typeface="Hanken Grotesk"/>
              </a:rPr>
              <a:t>Change the same branch</a:t>
            </a:r>
          </a:p>
        </p:txBody>
      </p:sp>
      <p:sp>
        <p:nvSpPr>
          <p:cNvPr id="11" name="text11"/>
          <p:cNvSpPr txBox="1"/>
          <p:nvPr/>
        </p:nvSpPr>
        <p:spPr>
          <a:xfrm>
            <a:off x="5221224" y="7086939"/>
            <a:ext cx="3680917" cy="8572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No second pull request. The review</a:t>
            </a:r>
          </a:p>
          <a:p>
            <a:pPr marL="0" indent="0" algn="l">
              <a:lnSpc>
                <a:spcPts val="2250"/>
              </a:lnSpc>
              <a:buNone/>
            </a:pPr>
            <a:r>
              <a:rPr lang="en-US" sz="1800">
                <a:solidFill>
                  <a:srgbClr val="3D3937"/>
                </a:solidFill>
                <a:latin typeface="Hanken Grotesk"/>
                <a:ea typeface="Hanken Grotesk"/>
                <a:cs typeface="Hanken Grotesk"/>
              </a:rPr>
              <a:t>history and the conversation stay in</a:t>
            </a:r>
          </a:p>
          <a:p>
            <a:pPr marL="0" indent="0" algn="l">
              <a:lnSpc>
                <a:spcPts val="2250"/>
              </a:lnSpc>
              <a:buNone/>
            </a:pPr>
            <a:r>
              <a:rPr lang="en-US" sz="1800">
                <a:solidFill>
                  <a:srgbClr val="3D3937"/>
                </a:solidFill>
                <a:latin typeface="Hanken Grotesk"/>
                <a:ea typeface="Hanken Grotesk"/>
                <a:cs typeface="Hanken Grotesk"/>
              </a:rPr>
              <a:t>one place.</a:t>
            </a:r>
          </a:p>
        </p:txBody>
      </p:sp>
      <p:sp>
        <p:nvSpPr>
          <p:cNvPr id="12" name="text12"/>
          <p:cNvSpPr txBox="1"/>
          <p:nvPr/>
        </p:nvSpPr>
        <p:spPr>
          <a:xfrm>
            <a:off x="9372600" y="6675459"/>
            <a:ext cx="3451155" cy="333375"/>
          </a:xfrm>
          <a:prstGeom prst="rect">
            <a:avLst/>
          </a:prstGeom>
          <a:noFill/>
          <a:ln>
            <a:noFill/>
          </a:ln>
        </p:spPr>
        <p:txBody>
          <a:bodyPr wrap="none" lIns="0" tIns="0" rIns="0" bIns="0" anchor="t"/>
          <a:lstStyle/>
          <a:p>
            <a:pPr marL="0" indent="0" algn="l">
              <a:lnSpc>
                <a:spcPts val="2625"/>
              </a:lnSpc>
              <a:buNone/>
            </a:pPr>
            <a:r>
              <a:rPr lang="en-US" sz="2100" b="1">
                <a:solidFill>
                  <a:srgbClr val="212322"/>
                </a:solidFill>
                <a:latin typeface="Hanken Grotesk"/>
                <a:ea typeface="Hanken Grotesk"/>
                <a:cs typeface="Hanken Grotesk"/>
              </a:rPr>
              <a:t>Re-run the same verification</a:t>
            </a:r>
          </a:p>
        </p:txBody>
      </p:sp>
      <p:sp>
        <p:nvSpPr>
          <p:cNvPr id="13" name="text13"/>
          <p:cNvSpPr txBox="1"/>
          <p:nvPr/>
        </p:nvSpPr>
        <p:spPr>
          <a:xfrm>
            <a:off x="9372600" y="7086939"/>
            <a:ext cx="3725951" cy="85725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Build, tests and the scanner again. A</a:t>
            </a:r>
          </a:p>
          <a:p>
            <a:pPr marL="0" indent="0" algn="l">
              <a:lnSpc>
                <a:spcPts val="2250"/>
              </a:lnSpc>
              <a:buNone/>
            </a:pPr>
            <a:r>
              <a:rPr lang="en-US" sz="1800">
                <a:solidFill>
                  <a:srgbClr val="3D3937"/>
                </a:solidFill>
                <a:latin typeface="Hanken Grotesk"/>
                <a:ea typeface="Hanken Grotesk"/>
                <a:cs typeface="Hanken Grotesk"/>
              </a:rPr>
              <a:t>comment does not get a shortcut</a:t>
            </a:r>
          </a:p>
          <a:p>
            <a:pPr marL="0" indent="0" algn="l">
              <a:lnSpc>
                <a:spcPts val="2250"/>
              </a:lnSpc>
              <a:buNone/>
            </a:pPr>
            <a:r>
              <a:rPr lang="en-US" sz="1800">
                <a:solidFill>
                  <a:srgbClr val="3D3937"/>
                </a:solidFill>
                <a:latin typeface="Hanken Grotesk"/>
                <a:ea typeface="Hanken Grotesk"/>
                <a:cs typeface="Hanken Grotesk"/>
              </a:rPr>
              <a:t>past the gate.</a:t>
            </a:r>
          </a:p>
        </p:txBody>
      </p:sp>
      <p:sp>
        <p:nvSpPr>
          <p:cNvPr id="14" name="text14"/>
          <p:cNvSpPr txBox="1"/>
          <p:nvPr/>
        </p:nvSpPr>
        <p:spPr>
          <a:xfrm>
            <a:off x="13523976" y="6675459"/>
            <a:ext cx="1831329" cy="333375"/>
          </a:xfrm>
          <a:prstGeom prst="rect">
            <a:avLst/>
          </a:prstGeom>
          <a:noFill/>
          <a:ln>
            <a:noFill/>
          </a:ln>
        </p:spPr>
        <p:txBody>
          <a:bodyPr wrap="none" lIns="0" tIns="0" rIns="0" bIns="0" anchor="t"/>
          <a:lstStyle/>
          <a:p>
            <a:pPr marL="0" indent="0" algn="l">
              <a:lnSpc>
                <a:spcPts val="2625"/>
              </a:lnSpc>
              <a:buNone/>
            </a:pPr>
            <a:r>
              <a:rPr lang="en-US" sz="2100" b="1">
                <a:solidFill>
                  <a:srgbClr val="212322"/>
                </a:solidFill>
                <a:latin typeface="Hanken Grotesk"/>
                <a:ea typeface="Hanken Grotesk"/>
                <a:cs typeface="Hanken Grotesk"/>
              </a:rPr>
              <a:t>Push and reply</a:t>
            </a:r>
          </a:p>
        </p:txBody>
      </p:sp>
      <p:sp>
        <p:nvSpPr>
          <p:cNvPr id="15" name="text15"/>
          <p:cNvSpPr txBox="1"/>
          <p:nvPr/>
        </p:nvSpPr>
        <p:spPr>
          <a:xfrm>
            <a:off x="13523976" y="7086939"/>
            <a:ext cx="3442030" cy="571500"/>
          </a:xfrm>
          <a:prstGeom prst="rect">
            <a:avLst/>
          </a:prstGeom>
          <a:noFill/>
          <a:ln>
            <a:noFill/>
          </a:ln>
        </p:spPr>
        <p:txBody>
          <a:bodyPr wrap="none" lIns="0" tIns="0" rIns="0" bIns="0" anchor="t"/>
          <a:lstStyle/>
          <a:p>
            <a:pPr marL="0" indent="0" algn="l">
              <a:lnSpc>
                <a:spcPts val="2250"/>
              </a:lnSpc>
              <a:buNone/>
            </a:pPr>
            <a:r>
              <a:rPr lang="en-US" sz="1800">
                <a:solidFill>
                  <a:srgbClr val="3D3937"/>
                </a:solidFill>
                <a:latin typeface="Hanken Grotesk"/>
                <a:ea typeface="Hanken Grotesk"/>
                <a:cs typeface="Hanken Grotesk"/>
              </a:rPr>
              <a:t>The new commit and its evidence</a:t>
            </a:r>
          </a:p>
          <a:p>
            <a:pPr marL="0" indent="0" algn="l">
              <a:lnSpc>
                <a:spcPts val="2250"/>
              </a:lnSpc>
              <a:buNone/>
            </a:pPr>
            <a:r>
              <a:rPr lang="en-US" sz="1800">
                <a:solidFill>
                  <a:srgbClr val="3D3937"/>
                </a:solidFill>
                <a:latin typeface="Hanken Grotesk"/>
                <a:ea typeface="Hanken Grotesk"/>
                <a:cs typeface="Hanken Grotesk"/>
              </a:rPr>
              <a:t>land on the same thread.</a:t>
            </a:r>
          </a:p>
        </p:txBody>
      </p:sp>
      <p:sp>
        <p:nvSpPr>
          <p:cNvPr id="16" name="footer rule"/>
          <p:cNvSpPr/>
          <p:nvPr/>
        </p:nvSpPr>
        <p:spPr>
          <a:xfrm>
            <a:off x="1069848" y="8494776"/>
            <a:ext cx="16157448" cy="18288"/>
          </a:xfrm>
          <a:prstGeom prst="rect">
            <a:avLst/>
          </a:prstGeom>
          <a:solidFill>
            <a:srgbClr val="E7E2DD"/>
          </a:solidFill>
          <a:ln>
            <a:noFill/>
          </a:ln>
        </p:spPr>
        <p:txBody>
          <a:bodyPr/>
          <a:lstStyle/>
          <a:p>
            <a:endParaRPr/>
          </a:p>
        </p:txBody>
      </p:sp>
      <p:sp>
        <p:nvSpPr>
          <p:cNvPr id="17" name="takeaway"/>
          <p:cNvSpPr txBox="1"/>
          <p:nvPr/>
        </p:nvSpPr>
        <p:spPr>
          <a:xfrm>
            <a:off x="1069848" y="8759952"/>
            <a:ext cx="14208005" cy="404813"/>
          </a:xfrm>
          <a:prstGeom prst="rect">
            <a:avLst/>
          </a:prstGeom>
          <a:noFill/>
          <a:ln>
            <a:noFill/>
          </a:ln>
        </p:spPr>
        <p:txBody>
          <a:bodyPr wrap="none" lIns="0" tIns="0" rIns="0" bIns="0" anchor="t"/>
          <a:lstStyle/>
          <a:p>
            <a:pPr marL="0" indent="0" algn="l">
              <a:lnSpc>
                <a:spcPts val="3188"/>
              </a:lnSpc>
              <a:buNone/>
            </a:pPr>
            <a:r>
              <a:rPr lang="en-US" sz="2550">
                <a:solidFill>
                  <a:srgbClr val="212322"/>
                </a:solidFill>
                <a:latin typeface="Hanken Grotesk"/>
                <a:ea typeface="Hanken Grotesk"/>
                <a:cs typeface="Hanken Grotesk"/>
              </a:rPr>
              <a:t>Developers used to close the PR and open a new one. Almost nobody added the changes by hand.</a:t>
            </a:r>
          </a:p>
        </p:txBody>
      </p:sp>
      <p:sp>
        <p:nvSpPr>
          <p:cNvPr id="18" name="page number"/>
          <p:cNvSpPr txBox="1"/>
          <p:nvPr/>
        </p:nvSpPr>
        <p:spPr>
          <a:xfrm>
            <a:off x="16550640" y="9390888"/>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15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2721082"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ON THE PR · SELF-HEAL</a:t>
            </a:r>
          </a:p>
        </p:txBody>
      </p:sp>
      <p:sp>
        <p:nvSpPr>
          <p:cNvPr id="3" name="headline"/>
          <p:cNvSpPr txBox="1"/>
          <p:nvPr/>
        </p:nvSpPr>
        <p:spPr>
          <a:xfrm>
            <a:off x="1069848" y="987552"/>
            <a:ext cx="9026347"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Nobody has to ask for any of this</a:t>
            </a:r>
          </a:p>
        </p:txBody>
      </p:sp>
      <p:sp>
        <p:nvSpPr>
          <p:cNvPr id="4" name="title rule"/>
          <p:cNvSpPr/>
          <p:nvPr/>
        </p:nvSpPr>
        <p:spPr>
          <a:xfrm>
            <a:off x="1069848" y="1901952"/>
            <a:ext cx="1444752" cy="36576"/>
          </a:xfrm>
          <a:prstGeom prst="rect">
            <a:avLst/>
          </a:prstGeom>
          <a:solidFill>
            <a:srgbClr val="D64000"/>
          </a:solidFill>
          <a:ln>
            <a:noFill/>
          </a:ln>
        </p:spPr>
        <p:txBody>
          <a:bodyPr/>
          <a:lstStyle/>
          <a:p>
            <a:endParaRPr/>
          </a:p>
        </p:txBody>
      </p:sp>
      <p:sp>
        <p:nvSpPr>
          <p:cNvPr id="5" name="text5"/>
          <p:cNvSpPr txBox="1"/>
          <p:nvPr/>
        </p:nvSpPr>
        <p:spPr>
          <a:xfrm>
            <a:off x="1069848" y="2560320"/>
            <a:ext cx="3710592" cy="309563"/>
          </a:xfrm>
          <a:prstGeom prst="rect">
            <a:avLst/>
          </a:prstGeom>
          <a:noFill/>
          <a:ln>
            <a:noFill/>
          </a:ln>
        </p:spPr>
        <p:txBody>
          <a:bodyPr wrap="none" lIns="0" tIns="0" rIns="0" bIns="0" anchor="t"/>
          <a:lstStyle/>
          <a:p>
            <a:pPr marL="0" indent="0" algn="l">
              <a:lnSpc>
                <a:spcPts val="2438"/>
              </a:lnSpc>
              <a:buNone/>
            </a:pPr>
            <a:r>
              <a:rPr lang="en-US" sz="1950" b="1">
                <a:solidFill>
                  <a:srgbClr val="5F5A59"/>
                </a:solidFill>
                <a:latin typeface="Hanken Grotesk"/>
                <a:ea typeface="Hanken Grotesk"/>
                <a:cs typeface="Hanken Grotesk"/>
              </a:rPr>
              <a:t>EVENTS IT REACTS TO</a:t>
            </a:r>
          </a:p>
        </p:txBody>
      </p:sp>
      <p:sp>
        <p:nvSpPr>
          <p:cNvPr id="6" name="text6"/>
          <p:cNvSpPr txBox="1"/>
          <p:nvPr/>
        </p:nvSpPr>
        <p:spPr>
          <a:xfrm>
            <a:off x="1069848" y="3063240"/>
            <a:ext cx="1698650"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CI goes red</a:t>
            </a:r>
          </a:p>
        </p:txBody>
      </p:sp>
      <p:sp>
        <p:nvSpPr>
          <p:cNvPr id="7" name="text7"/>
          <p:cNvSpPr txBox="1"/>
          <p:nvPr/>
        </p:nvSpPr>
        <p:spPr>
          <a:xfrm>
            <a:off x="1069848" y="3520440"/>
            <a:ext cx="7942135" cy="357188"/>
          </a:xfrm>
          <a:prstGeom prst="rect">
            <a:avLst/>
          </a:prstGeom>
          <a:noFill/>
          <a:ln>
            <a:noFill/>
          </a:ln>
        </p:spPr>
        <p:txBody>
          <a:bodyPr wrap="none" lIns="0" tIns="0" rIns="0" bIns="0" anchor="t"/>
          <a:lstStyle/>
          <a:p>
            <a:pPr marL="0" indent="0" algn="l">
              <a:lnSpc>
                <a:spcPts val="2813"/>
              </a:lnSpc>
              <a:buNone/>
            </a:pPr>
            <a:r>
              <a:rPr lang="en-US" sz="2250">
                <a:solidFill>
                  <a:srgbClr val="3D3937"/>
                </a:solidFill>
                <a:latin typeface="Hanken Grotesk"/>
                <a:ea typeface="Hanken Grotesk"/>
                <a:cs typeface="Hanken Grotesk"/>
              </a:rPr>
              <a:t>Reads the failing job log, repairs the cause, re-verifies, pushes.</a:t>
            </a:r>
          </a:p>
        </p:txBody>
      </p:sp>
      <p:sp>
        <p:nvSpPr>
          <p:cNvPr id="8" name="text8"/>
          <p:cNvSpPr txBox="1"/>
          <p:nvPr/>
        </p:nvSpPr>
        <p:spPr>
          <a:xfrm>
            <a:off x="1069848" y="4289108"/>
            <a:ext cx="3516873"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The base branch moves</a:t>
            </a:r>
          </a:p>
        </p:txBody>
      </p:sp>
      <p:sp>
        <p:nvSpPr>
          <p:cNvPr id="9" name="text9"/>
          <p:cNvSpPr txBox="1"/>
          <p:nvPr/>
        </p:nvSpPr>
        <p:spPr>
          <a:xfrm>
            <a:off x="1069848" y="4746308"/>
            <a:ext cx="7782972" cy="357188"/>
          </a:xfrm>
          <a:prstGeom prst="rect">
            <a:avLst/>
          </a:prstGeom>
          <a:noFill/>
          <a:ln>
            <a:noFill/>
          </a:ln>
        </p:spPr>
        <p:txBody>
          <a:bodyPr wrap="none" lIns="0" tIns="0" rIns="0" bIns="0" anchor="t"/>
          <a:lstStyle/>
          <a:p>
            <a:pPr marL="0" indent="0" algn="l">
              <a:lnSpc>
                <a:spcPts val="2813"/>
              </a:lnSpc>
              <a:buNone/>
            </a:pPr>
            <a:r>
              <a:rPr lang="en-US" sz="2250">
                <a:solidFill>
                  <a:srgbClr val="3D3937"/>
                </a:solidFill>
                <a:latin typeface="Hanken Grotesk"/>
                <a:ea typeface="Hanken Grotesk"/>
                <a:cs typeface="Hanken Grotesk"/>
              </a:rPr>
              <a:t>Merges the new base into its own branch, re-verifies, pushes.</a:t>
            </a:r>
          </a:p>
        </p:txBody>
      </p:sp>
      <p:sp>
        <p:nvSpPr>
          <p:cNvPr id="10" name="text10"/>
          <p:cNvSpPr txBox="1"/>
          <p:nvPr/>
        </p:nvSpPr>
        <p:spPr>
          <a:xfrm>
            <a:off x="1069848" y="5514975"/>
            <a:ext cx="2039858"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CI goes green</a:t>
            </a:r>
          </a:p>
        </p:txBody>
      </p:sp>
      <p:sp>
        <p:nvSpPr>
          <p:cNvPr id="11" name="text11"/>
          <p:cNvSpPr txBox="1"/>
          <p:nvPr/>
        </p:nvSpPr>
        <p:spPr>
          <a:xfrm>
            <a:off x="1069848" y="5972175"/>
            <a:ext cx="8004428" cy="1071563"/>
          </a:xfrm>
          <a:prstGeom prst="rect">
            <a:avLst/>
          </a:prstGeom>
          <a:noFill/>
          <a:ln>
            <a:noFill/>
          </a:ln>
        </p:spPr>
        <p:txBody>
          <a:bodyPr wrap="none" lIns="0" tIns="0" rIns="0" bIns="0" anchor="t"/>
          <a:lstStyle/>
          <a:p>
            <a:pPr marL="0" indent="0" algn="l">
              <a:lnSpc>
                <a:spcPts val="2813"/>
              </a:lnSpc>
              <a:buNone/>
            </a:pPr>
            <a:r>
              <a:rPr lang="en-US" sz="2250">
                <a:solidFill>
                  <a:srgbClr val="3D3937"/>
                </a:solidFill>
                <a:latin typeface="Hanken Grotesk"/>
                <a:ea typeface="Hanken Grotesk"/>
                <a:cs typeface="Hanken Grotesk"/>
              </a:rPr>
              <a:t>Green is not proof. If the repository’s checks only scan secrets</a:t>
            </a:r>
          </a:p>
          <a:p>
            <a:pPr marL="0" indent="0" algn="l">
              <a:lnSpc>
                <a:spcPts val="2813"/>
              </a:lnSpc>
              <a:buNone/>
            </a:pPr>
            <a:r>
              <a:rPr lang="en-US" sz="2250">
                <a:solidFill>
                  <a:srgbClr val="3D3937"/>
                </a:solidFill>
                <a:latin typeface="Hanken Grotesk"/>
                <a:ea typeface="Hanken Grotesk"/>
                <a:cs typeface="Hanken Grotesk"/>
              </a:rPr>
              <a:t>or metadata, the agent builds the change itself, or says in its</a:t>
            </a:r>
          </a:p>
          <a:p>
            <a:pPr marL="0" indent="0" algn="l">
              <a:lnSpc>
                <a:spcPts val="2813"/>
              </a:lnSpc>
              <a:buNone/>
            </a:pPr>
            <a:r>
              <a:rPr lang="en-US" sz="2250">
                <a:solidFill>
                  <a:srgbClr val="3D3937"/>
                </a:solidFill>
                <a:latin typeface="Hanken Grotesk"/>
                <a:ea typeface="Hanken Grotesk"/>
                <a:cs typeface="Hanken Grotesk"/>
              </a:rPr>
              <a:t>reply that it did not.</a:t>
            </a:r>
          </a:p>
        </p:txBody>
      </p:sp>
      <p:sp>
        <p:nvSpPr>
          <p:cNvPr id="12" name="text12"/>
          <p:cNvSpPr txBox="1"/>
          <p:nvPr/>
        </p:nvSpPr>
        <p:spPr>
          <a:xfrm>
            <a:off x="9528048" y="2560320"/>
            <a:ext cx="2507954" cy="309563"/>
          </a:xfrm>
          <a:prstGeom prst="rect">
            <a:avLst/>
          </a:prstGeom>
          <a:noFill/>
          <a:ln>
            <a:noFill/>
          </a:ln>
        </p:spPr>
        <p:txBody>
          <a:bodyPr wrap="none" lIns="0" tIns="0" rIns="0" bIns="0" anchor="t"/>
          <a:lstStyle/>
          <a:p>
            <a:pPr marL="0" indent="0" algn="l">
              <a:lnSpc>
                <a:spcPts val="2438"/>
              </a:lnSpc>
              <a:buNone/>
            </a:pPr>
            <a:r>
              <a:rPr lang="en-US" sz="1950" b="1">
                <a:solidFill>
                  <a:srgbClr val="5F5A59"/>
                </a:solidFill>
                <a:latin typeface="Hanken Grotesk"/>
                <a:ea typeface="Hanken Grotesk"/>
                <a:cs typeface="Hanken Grotesk"/>
              </a:rPr>
              <a:t>WHAT IT CANNOT DO</a:t>
            </a:r>
          </a:p>
        </p:txBody>
      </p:sp>
      <p:sp>
        <p:nvSpPr>
          <p:cNvPr id="13" name="text13"/>
          <p:cNvSpPr txBox="1"/>
          <p:nvPr/>
        </p:nvSpPr>
        <p:spPr>
          <a:xfrm>
            <a:off x="9528048" y="3063240"/>
            <a:ext cx="6946988" cy="857250"/>
          </a:xfrm>
          <a:prstGeom prst="rect">
            <a:avLst/>
          </a:prstGeom>
          <a:noFill/>
          <a:ln>
            <a:noFill/>
          </a:ln>
        </p:spPr>
        <p:txBody>
          <a:bodyPr wrap="none" lIns="0" tIns="0" rIns="0" bIns="0" anchor="t"/>
          <a:lstStyle/>
          <a:p>
            <a:pPr marL="0" indent="0" algn="l">
              <a:lnSpc>
                <a:spcPts val="3375"/>
              </a:lnSpc>
              <a:buNone/>
            </a:pPr>
            <a:r>
              <a:rPr lang="en-US" sz="2700" b="1">
                <a:solidFill>
                  <a:srgbClr val="212322"/>
                </a:solidFill>
                <a:latin typeface="Hanken Grotesk"/>
                <a:ea typeface="Hanken Grotesk"/>
                <a:cs typeface="Hanken Grotesk"/>
              </a:rPr>
              <a:t>Keeping a branch current is exactly when an</a:t>
            </a:r>
          </a:p>
          <a:p>
            <a:pPr marL="0" indent="0" algn="l">
              <a:lnSpc>
                <a:spcPts val="3375"/>
              </a:lnSpc>
              <a:buNone/>
            </a:pPr>
            <a:r>
              <a:rPr lang="en-US" sz="2700" b="1">
                <a:solidFill>
                  <a:srgbClr val="212322"/>
                </a:solidFill>
                <a:latin typeface="Hanken Grotesk"/>
                <a:ea typeface="Hanken Grotesk"/>
                <a:cs typeface="Hanken Grotesk"/>
              </a:rPr>
              <a:t>agent would reach for rebase or force-push.</a:t>
            </a:r>
          </a:p>
        </p:txBody>
      </p:sp>
      <p:sp>
        <p:nvSpPr>
          <p:cNvPr id="14" name="text14"/>
          <p:cNvSpPr txBox="1"/>
          <p:nvPr/>
        </p:nvSpPr>
        <p:spPr>
          <a:xfrm>
            <a:off x="9528048" y="4240530"/>
            <a:ext cx="7557515" cy="762000"/>
          </a:xfrm>
          <a:prstGeom prst="rect">
            <a:avLst/>
          </a:prstGeom>
          <a:noFill/>
          <a:ln>
            <a:noFill/>
          </a:ln>
        </p:spPr>
        <p:txBody>
          <a:bodyPr wrap="none" lIns="0" tIns="0" rIns="0" bIns="0" anchor="t"/>
          <a:lstStyle/>
          <a:p>
            <a:pPr marL="0" indent="0" algn="l">
              <a:lnSpc>
                <a:spcPts val="3000"/>
              </a:lnSpc>
              <a:buNone/>
            </a:pPr>
            <a:r>
              <a:rPr lang="en-US" sz="2400">
                <a:solidFill>
                  <a:srgbClr val="3D3937"/>
                </a:solidFill>
                <a:latin typeface="Hanken Grotesk"/>
                <a:ea typeface="Hanken Grotesk"/>
                <a:cs typeface="Hanken Grotesk"/>
              </a:rPr>
              <a:t>It cannot. A PreToolUse hook blocks the call before</a:t>
            </a:r>
          </a:p>
          <a:p>
            <a:pPr marL="0" indent="0" algn="l">
              <a:lnSpc>
                <a:spcPts val="3000"/>
              </a:lnSpc>
              <a:buNone/>
            </a:pPr>
            <a:r>
              <a:rPr lang="en-US" sz="2400">
                <a:solidFill>
                  <a:srgbClr val="3D3937"/>
                </a:solidFill>
                <a:latin typeface="Hanken Grotesk"/>
                <a:ea typeface="Hanken Grotesk"/>
                <a:cs typeface="Hanken Grotesk"/>
              </a:rPr>
              <a:t>it runs. It is not an instruction a prompt can override.</a:t>
            </a:r>
          </a:p>
        </p:txBody>
      </p:sp>
      <p:sp>
        <p:nvSpPr>
          <p:cNvPr id="15" name="rect15"/>
          <p:cNvSpPr/>
          <p:nvPr/>
        </p:nvSpPr>
        <p:spPr>
          <a:xfrm flipV="1">
            <a:off x="9546336" y="5645373"/>
            <a:ext cx="5774436" cy="45719"/>
          </a:xfrm>
          <a:prstGeom prst="rect">
            <a:avLst/>
          </a:prstGeom>
          <a:solidFill>
            <a:srgbClr val="E7E2DD"/>
          </a:solidFill>
          <a:ln>
            <a:noFill/>
          </a:ln>
        </p:spPr>
        <p:txBody>
          <a:bodyPr/>
          <a:lstStyle/>
          <a:p>
            <a:endParaRPr/>
          </a:p>
        </p:txBody>
      </p:sp>
      <p:sp>
        <p:nvSpPr>
          <p:cNvPr id="16" name="rect16"/>
          <p:cNvSpPr/>
          <p:nvPr/>
        </p:nvSpPr>
        <p:spPr>
          <a:xfrm flipV="1">
            <a:off x="9528048" y="6602731"/>
            <a:ext cx="5792724" cy="45719"/>
          </a:xfrm>
          <a:prstGeom prst="rect">
            <a:avLst/>
          </a:prstGeom>
          <a:solidFill>
            <a:srgbClr val="E7E2DD"/>
          </a:solidFill>
          <a:ln>
            <a:noFill/>
          </a:ln>
        </p:spPr>
        <p:txBody>
          <a:bodyPr/>
          <a:lstStyle/>
          <a:p>
            <a:endParaRPr/>
          </a:p>
        </p:txBody>
      </p:sp>
      <p:sp>
        <p:nvSpPr>
          <p:cNvPr id="17" name="rect17"/>
          <p:cNvSpPr/>
          <p:nvPr/>
        </p:nvSpPr>
        <p:spPr>
          <a:xfrm>
            <a:off x="9528048" y="5642610"/>
            <a:ext cx="18288" cy="1024128"/>
          </a:xfrm>
          <a:prstGeom prst="rect">
            <a:avLst/>
          </a:prstGeom>
          <a:solidFill>
            <a:srgbClr val="E7E2DD"/>
          </a:solidFill>
          <a:ln>
            <a:noFill/>
          </a:ln>
        </p:spPr>
        <p:txBody>
          <a:bodyPr/>
          <a:lstStyle/>
          <a:p>
            <a:endParaRPr/>
          </a:p>
        </p:txBody>
      </p:sp>
      <p:sp>
        <p:nvSpPr>
          <p:cNvPr id="18" name="rect18"/>
          <p:cNvSpPr/>
          <p:nvPr/>
        </p:nvSpPr>
        <p:spPr>
          <a:xfrm>
            <a:off x="11452860" y="5642610"/>
            <a:ext cx="18288" cy="1024128"/>
          </a:xfrm>
          <a:prstGeom prst="rect">
            <a:avLst/>
          </a:prstGeom>
          <a:solidFill>
            <a:srgbClr val="E7E2DD"/>
          </a:solidFill>
          <a:ln>
            <a:noFill/>
          </a:ln>
        </p:spPr>
        <p:txBody>
          <a:bodyPr/>
          <a:lstStyle/>
          <a:p>
            <a:endParaRPr/>
          </a:p>
        </p:txBody>
      </p:sp>
      <p:sp>
        <p:nvSpPr>
          <p:cNvPr id="19" name="rect19"/>
          <p:cNvSpPr/>
          <p:nvPr/>
        </p:nvSpPr>
        <p:spPr>
          <a:xfrm>
            <a:off x="13377672" y="5642610"/>
            <a:ext cx="18288" cy="1024128"/>
          </a:xfrm>
          <a:prstGeom prst="rect">
            <a:avLst/>
          </a:prstGeom>
          <a:solidFill>
            <a:srgbClr val="E7E2DD"/>
          </a:solidFill>
          <a:ln>
            <a:noFill/>
          </a:ln>
        </p:spPr>
        <p:txBody>
          <a:bodyPr/>
          <a:lstStyle/>
          <a:p>
            <a:endParaRPr/>
          </a:p>
        </p:txBody>
      </p:sp>
      <p:sp>
        <p:nvSpPr>
          <p:cNvPr id="21" name="refused force-push"/>
          <p:cNvSpPr txBox="1"/>
          <p:nvPr/>
        </p:nvSpPr>
        <p:spPr>
          <a:xfrm>
            <a:off x="9528048" y="5642610"/>
            <a:ext cx="1924812" cy="1005840"/>
          </a:xfrm>
          <a:prstGeom prst="rect">
            <a:avLst/>
          </a:prstGeom>
          <a:noFill/>
          <a:ln>
            <a:noFill/>
          </a:ln>
        </p:spPr>
        <p:txBody>
          <a:bodyPr wrap="none" lIns="0" tIns="0" rIns="0" bIns="0" anchor="ctr"/>
          <a:lstStyle/>
          <a:p>
            <a:pPr marL="0" indent="0" algn="ctr">
              <a:lnSpc>
                <a:spcPts val="2625"/>
              </a:lnSpc>
              <a:buNone/>
            </a:pPr>
            <a:r>
              <a:rPr lang="en-US" sz="2100" strike="sngStrike">
                <a:solidFill>
                  <a:srgbClr val="5F5A59"/>
                </a:solidFill>
                <a:latin typeface="Courier New"/>
                <a:ea typeface="Courier New"/>
                <a:cs typeface="Courier New"/>
              </a:rPr>
              <a:t>force-push</a:t>
            </a:r>
          </a:p>
        </p:txBody>
      </p:sp>
      <p:sp>
        <p:nvSpPr>
          <p:cNvPr id="22" name="refused amend"/>
          <p:cNvSpPr txBox="1"/>
          <p:nvPr/>
        </p:nvSpPr>
        <p:spPr>
          <a:xfrm>
            <a:off x="13377672" y="5642610"/>
            <a:ext cx="1924812" cy="1005840"/>
          </a:xfrm>
          <a:prstGeom prst="rect">
            <a:avLst/>
          </a:prstGeom>
          <a:noFill/>
          <a:ln>
            <a:noFill/>
          </a:ln>
        </p:spPr>
        <p:txBody>
          <a:bodyPr wrap="none" lIns="0" tIns="0" rIns="0" bIns="0" anchor="ctr"/>
          <a:lstStyle/>
          <a:p>
            <a:pPr marL="0" indent="0" algn="ctr">
              <a:lnSpc>
                <a:spcPts val="2625"/>
              </a:lnSpc>
              <a:buNone/>
            </a:pPr>
            <a:r>
              <a:rPr lang="en-US" sz="2100" strike="sngStrike" dirty="0">
                <a:solidFill>
                  <a:srgbClr val="5F5A59"/>
                </a:solidFill>
                <a:latin typeface="Courier New"/>
                <a:ea typeface="Courier New"/>
                <a:cs typeface="Courier New"/>
              </a:rPr>
              <a:t>amend</a:t>
            </a:r>
          </a:p>
        </p:txBody>
      </p:sp>
      <p:sp>
        <p:nvSpPr>
          <p:cNvPr id="24" name="footer rule"/>
          <p:cNvSpPr/>
          <p:nvPr/>
        </p:nvSpPr>
        <p:spPr>
          <a:xfrm>
            <a:off x="1069848" y="8915400"/>
            <a:ext cx="16157448" cy="18288"/>
          </a:xfrm>
          <a:prstGeom prst="rect">
            <a:avLst/>
          </a:prstGeom>
          <a:solidFill>
            <a:srgbClr val="E7E2DD"/>
          </a:solidFill>
          <a:ln>
            <a:noFill/>
          </a:ln>
        </p:spPr>
        <p:txBody>
          <a:bodyPr/>
          <a:lstStyle/>
          <a:p>
            <a:endParaRPr/>
          </a:p>
        </p:txBody>
      </p:sp>
      <p:sp>
        <p:nvSpPr>
          <p:cNvPr id="25" name="takeaway"/>
          <p:cNvSpPr txBox="1"/>
          <p:nvPr/>
        </p:nvSpPr>
        <p:spPr>
          <a:xfrm>
            <a:off x="1069848" y="9180576"/>
            <a:ext cx="11615908" cy="404813"/>
          </a:xfrm>
          <a:prstGeom prst="rect">
            <a:avLst/>
          </a:prstGeom>
          <a:noFill/>
          <a:ln>
            <a:noFill/>
          </a:ln>
        </p:spPr>
        <p:txBody>
          <a:bodyPr wrap="none" lIns="0" tIns="0" rIns="0" bIns="0" anchor="t"/>
          <a:lstStyle/>
          <a:p>
            <a:pPr marL="0" indent="0" algn="l">
              <a:lnSpc>
                <a:spcPts val="3188"/>
              </a:lnSpc>
              <a:buNone/>
            </a:pPr>
            <a:r>
              <a:rPr lang="en-US" sz="2550">
                <a:solidFill>
                  <a:srgbClr val="212322"/>
                </a:solidFill>
                <a:latin typeface="Hanken Grotesk"/>
                <a:ea typeface="Hanken Grotesk"/>
                <a:cs typeface="Hanken Grotesk"/>
              </a:rPr>
              <a:t>Opening a pull request and walking away is what makes an agent untrustworthy.</a:t>
            </a:r>
          </a:p>
        </p:txBody>
      </p:sp>
      <p:sp>
        <p:nvSpPr>
          <p:cNvPr id="26" name="page number"/>
          <p:cNvSpPr txBox="1"/>
          <p:nvPr/>
        </p:nvSpPr>
        <p:spPr>
          <a:xfrm>
            <a:off x="16550640" y="9390888"/>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16 / 20</a:t>
            </a:r>
          </a:p>
        </p:txBody>
      </p:sp>
      <p:sp>
        <p:nvSpPr>
          <p:cNvPr id="2062" name="v20_2062"/>
          <p:cNvSpPr/>
          <p:nvPr/>
        </p:nvSpPr>
        <p:spPr>
          <a:xfrm>
            <a:off x="15302484" y="5642610"/>
            <a:ext cx="18288" cy="1024128"/>
          </a:xfrm>
          <a:prstGeom prst="rect">
            <a:avLst/>
          </a:prstGeom>
          <a:solidFill>
            <a:srgbClr val="E7E2DD"/>
          </a:solidFill>
          <a:ln>
            <a:noFill/>
          </a:ln>
        </p:spPr>
        <p:txBody>
          <a:bodyPr/>
          <a:lstStyle/>
          <a:p>
            <a:endParaRPr/>
          </a:p>
        </p:txBody>
      </p:sp>
      <p:sp>
        <p:nvSpPr>
          <p:cNvPr id="2063" name="v20_2063"/>
          <p:cNvSpPr txBox="1"/>
          <p:nvPr/>
        </p:nvSpPr>
        <p:spPr>
          <a:xfrm>
            <a:off x="9528048" y="6967728"/>
            <a:ext cx="7552944" cy="1143000"/>
          </a:xfrm>
          <a:prstGeom prst="rect">
            <a:avLst/>
          </a:prstGeom>
          <a:noFill/>
          <a:ln>
            <a:noFill/>
          </a:ln>
        </p:spPr>
        <p:txBody>
          <a:bodyPr wrap="none" lIns="0" tIns="0" rIns="0" bIns="0" anchor="t"/>
          <a:lstStyle/>
          <a:p>
            <a:pPr marL="0" indent="0" algn="l">
              <a:lnSpc>
                <a:spcPts val="3000"/>
              </a:lnSpc>
              <a:buNone/>
            </a:pPr>
            <a:r>
              <a:rPr lang="en-US" sz="2400">
                <a:solidFill>
                  <a:srgbClr val="3D3937"/>
                </a:solidFill>
                <a:latin typeface="Hanken Grotesk"/>
                <a:ea typeface="Hanken Grotesk"/>
                <a:cs typeface="Hanken Grotesk"/>
              </a:rPr>
              <a:t>The same hook blocks gh pr merge and gh pr close, so the</a:t>
            </a:r>
          </a:p>
          <a:p>
            <a:pPr marL="0" indent="0" algn="l">
              <a:lnSpc>
                <a:spcPts val="3000"/>
              </a:lnSpc>
              <a:buNone/>
            </a:pPr>
            <a:r>
              <a:rPr lang="en-US" sz="2400">
                <a:solidFill>
                  <a:srgbClr val="3D3937"/>
                </a:solidFill>
                <a:latin typeface="Hanken Grotesk"/>
                <a:ea typeface="Hanken Grotesk"/>
                <a:cs typeface="Hanken Grotesk"/>
              </a:rPr>
              <a:t>agent cannot merge or close its own pull request. That is</a:t>
            </a:r>
          </a:p>
          <a:p>
            <a:pPr marL="0" indent="0" algn="l">
              <a:lnSpc>
                <a:spcPts val="3000"/>
              </a:lnSpc>
              <a:buNone/>
            </a:pPr>
            <a:r>
              <a:rPr lang="en-US" sz="2400">
                <a:solidFill>
                  <a:srgbClr val="3D3937"/>
                </a:solidFill>
                <a:latin typeface="Hanken Grotesk"/>
                <a:ea typeface="Hanken Grotesk"/>
                <a:cs typeface="Hanken Grotesk"/>
              </a:rPr>
              <a:t>enforced in code, not left to good behaviour.</a:t>
            </a:r>
          </a:p>
        </p:txBody>
      </p:sp>
      <p:sp>
        <p:nvSpPr>
          <p:cNvPr id="29" name="TextBox 28">
            <a:extLst>
              <a:ext uri="{FF2B5EF4-FFF2-40B4-BE49-F238E27FC236}">
                <a16:creationId xmlns:a16="http://schemas.microsoft.com/office/drawing/2014/main" id="{1F7DE792-E8D5-5EBC-1B1B-BDBF6B099D08}"/>
              </a:ext>
            </a:extLst>
          </p:cNvPr>
          <p:cNvSpPr txBox="1"/>
          <p:nvPr/>
        </p:nvSpPr>
        <p:spPr>
          <a:xfrm>
            <a:off x="7843266" y="5913411"/>
            <a:ext cx="9144000" cy="425758"/>
          </a:xfrm>
          <a:prstGeom prst="rect">
            <a:avLst/>
          </a:prstGeom>
          <a:noFill/>
        </p:spPr>
        <p:txBody>
          <a:bodyPr wrap="square">
            <a:spAutoFit/>
          </a:bodyPr>
          <a:lstStyle/>
          <a:p>
            <a:pPr marL="0" indent="0" algn="ctr">
              <a:lnSpc>
                <a:spcPts val="2625"/>
              </a:lnSpc>
              <a:buNone/>
            </a:pPr>
            <a:r>
              <a:rPr lang="en-US" sz="2100" strike="sngStrike" dirty="0">
                <a:solidFill>
                  <a:srgbClr val="5F5A59"/>
                </a:solidFill>
                <a:latin typeface="Courier New"/>
                <a:ea typeface="Courier New"/>
                <a:cs typeface="Courier New"/>
              </a:rPr>
              <a:t>cherry-pick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icker"/>
          <p:cNvSpPr txBox="1"/>
          <p:nvPr/>
        </p:nvSpPr>
        <p:spPr>
          <a:xfrm>
            <a:off x="1069848" y="612648"/>
            <a:ext cx="3969138"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ON THE PR · ADAPT AND OBSERVE</a:t>
            </a:r>
          </a:p>
        </p:txBody>
      </p:sp>
      <p:sp>
        <p:nvSpPr>
          <p:cNvPr id="3" name="headline"/>
          <p:cNvSpPr txBox="1"/>
          <p:nvPr/>
        </p:nvSpPr>
        <p:spPr>
          <a:xfrm>
            <a:off x="1069848" y="987552"/>
            <a:ext cx="7072578" cy="640080"/>
          </a:xfrm>
          <a:prstGeom prst="rect">
            <a:avLst/>
          </a:prstGeom>
          <a:noFill/>
          <a:ln>
            <a:noFill/>
          </a:ln>
        </p:spPr>
        <p:txBody>
          <a:bodyPr wrap="none" lIns="0" tIns="0" rIns="0" bIns="0" anchor="t"/>
          <a:lstStyle/>
          <a:p>
            <a:pPr marL="0" indent="0" algn="l">
              <a:lnSpc>
                <a:spcPts val="5040"/>
              </a:lnSpc>
              <a:buNone/>
            </a:pPr>
            <a:r>
              <a:rPr lang="en-US" sz="4800">
                <a:solidFill>
                  <a:srgbClr val="212322"/>
                </a:solidFill>
                <a:latin typeface="Hanken Grotesk"/>
                <a:ea typeface="Hanken Grotesk"/>
                <a:cs typeface="Hanken Grotesk"/>
              </a:rPr>
              <a:t>Nothing gets thrown away</a:t>
            </a:r>
          </a:p>
        </p:txBody>
      </p:sp>
      <p:sp>
        <p:nvSpPr>
          <p:cNvPr id="4" name="title rule"/>
          <p:cNvSpPr/>
          <p:nvPr/>
        </p:nvSpPr>
        <p:spPr>
          <a:xfrm>
            <a:off x="1069848" y="1901952"/>
            <a:ext cx="1444752" cy="36576"/>
          </a:xfrm>
          <a:prstGeom prst="rect">
            <a:avLst/>
          </a:prstGeom>
          <a:solidFill>
            <a:srgbClr val="D64000"/>
          </a:solidFill>
          <a:ln>
            <a:noFill/>
          </a:ln>
        </p:spPr>
        <p:txBody>
          <a:bodyPr/>
          <a:lstStyle/>
          <a:p>
            <a:endParaRPr/>
          </a:p>
        </p:txBody>
      </p:sp>
      <p:sp>
        <p:nvSpPr>
          <p:cNvPr id="5" name="inside one pull request card"/>
          <p:cNvSpPr/>
          <p:nvPr/>
        </p:nvSpPr>
        <p:spPr>
          <a:xfrm>
            <a:off x="1069848" y="2468880"/>
            <a:ext cx="7699248" cy="5715000"/>
          </a:xfrm>
          <a:prstGeom prst="roundRect">
            <a:avLst>
              <a:gd name="adj" fmla="val 2560"/>
            </a:avLst>
          </a:prstGeom>
          <a:noFill/>
          <a:ln w="29210">
            <a:solidFill>
              <a:srgbClr val="D64000"/>
            </a:solidFill>
          </a:ln>
        </p:spPr>
        <p:txBody>
          <a:bodyPr/>
          <a:lstStyle/>
          <a:p>
            <a:endParaRPr/>
          </a:p>
        </p:txBody>
      </p:sp>
      <p:sp>
        <p:nvSpPr>
          <p:cNvPr id="6" name="text6"/>
          <p:cNvSpPr txBox="1"/>
          <p:nvPr/>
        </p:nvSpPr>
        <p:spPr>
          <a:xfrm>
            <a:off x="1435608" y="2834640"/>
            <a:ext cx="3120888" cy="309563"/>
          </a:xfrm>
          <a:prstGeom prst="rect">
            <a:avLst/>
          </a:prstGeom>
          <a:noFill/>
          <a:ln>
            <a:noFill/>
          </a:ln>
        </p:spPr>
        <p:txBody>
          <a:bodyPr wrap="none" lIns="0" tIns="0" rIns="0" bIns="0" anchor="t"/>
          <a:lstStyle/>
          <a:p>
            <a:pPr marL="0" indent="0" algn="l">
              <a:lnSpc>
                <a:spcPts val="2438"/>
              </a:lnSpc>
              <a:buNone/>
            </a:pPr>
            <a:r>
              <a:rPr lang="en-US" sz="1950" b="1">
                <a:solidFill>
                  <a:srgbClr val="D64000"/>
                </a:solidFill>
                <a:latin typeface="Hanken Grotesk"/>
                <a:ea typeface="Hanken Grotesk"/>
                <a:cs typeface="Hanken Grotesk"/>
              </a:rPr>
              <a:t>INSIDE ONE PULL REQUEST</a:t>
            </a:r>
          </a:p>
        </p:txBody>
      </p:sp>
      <p:sp>
        <p:nvSpPr>
          <p:cNvPr id="7" name="text7"/>
          <p:cNvSpPr txBox="1"/>
          <p:nvPr/>
        </p:nvSpPr>
        <p:spPr>
          <a:xfrm>
            <a:off x="1435608" y="3383280"/>
            <a:ext cx="5705772"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Every comment and event is new input</a:t>
            </a:r>
          </a:p>
        </p:txBody>
      </p:sp>
      <p:sp>
        <p:nvSpPr>
          <p:cNvPr id="8" name="text8"/>
          <p:cNvSpPr txBox="1"/>
          <p:nvPr/>
        </p:nvSpPr>
        <p:spPr>
          <a:xfrm>
            <a:off x="1435608" y="3840480"/>
            <a:ext cx="6170219" cy="333375"/>
          </a:xfrm>
          <a:prstGeom prst="rect">
            <a:avLst/>
          </a:prstGeom>
          <a:noFill/>
          <a:ln>
            <a:noFill/>
          </a:ln>
        </p:spPr>
        <p:txBody>
          <a:bodyPr wrap="none" lIns="0" tIns="0" rIns="0" bIns="0" anchor="t"/>
          <a:lstStyle/>
          <a:p>
            <a:pPr marL="0" indent="0" algn="l">
              <a:lnSpc>
                <a:spcPts val="2625"/>
              </a:lnSpc>
              <a:buNone/>
            </a:pPr>
            <a:r>
              <a:rPr lang="en-US" sz="2100">
                <a:solidFill>
                  <a:srgbClr val="3D3937"/>
                </a:solidFill>
                <a:latin typeface="Hanken Grotesk"/>
                <a:ea typeface="Hanken Grotesk"/>
                <a:cs typeface="Hanken Grotesk"/>
              </a:rPr>
              <a:t>review requests, replies, CI and base branch events</a:t>
            </a:r>
          </a:p>
        </p:txBody>
      </p:sp>
      <p:sp>
        <p:nvSpPr>
          <p:cNvPr id="9" name="text9"/>
          <p:cNvSpPr txBox="1"/>
          <p:nvPr/>
        </p:nvSpPr>
        <p:spPr>
          <a:xfrm>
            <a:off x="1435608" y="4539615"/>
            <a:ext cx="6692800"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Each revision starts from everything before it</a:t>
            </a:r>
          </a:p>
        </p:txBody>
      </p:sp>
      <p:sp>
        <p:nvSpPr>
          <p:cNvPr id="10" name="text10"/>
          <p:cNvSpPr txBox="1"/>
          <p:nvPr/>
        </p:nvSpPr>
        <p:spPr>
          <a:xfrm>
            <a:off x="1435608" y="4996815"/>
            <a:ext cx="5298643" cy="333375"/>
          </a:xfrm>
          <a:prstGeom prst="rect">
            <a:avLst/>
          </a:prstGeom>
          <a:noFill/>
          <a:ln>
            <a:noFill/>
          </a:ln>
        </p:spPr>
        <p:txBody>
          <a:bodyPr wrap="none" lIns="0" tIns="0" rIns="0" bIns="0" anchor="t"/>
          <a:lstStyle/>
          <a:p>
            <a:pPr marL="0" indent="0" algn="l">
              <a:lnSpc>
                <a:spcPts val="2625"/>
              </a:lnSpc>
              <a:buNone/>
            </a:pPr>
            <a:r>
              <a:rPr lang="en-US" sz="2100">
                <a:solidFill>
                  <a:srgbClr val="3D3937"/>
                </a:solidFill>
                <a:latin typeface="Hanken Grotesk"/>
                <a:ea typeface="Hanken Grotesk"/>
                <a:cs typeface="Hanken Grotesk"/>
              </a:rPr>
              <a:t>the full pull-request history, never from zero</a:t>
            </a:r>
          </a:p>
        </p:txBody>
      </p:sp>
      <p:sp>
        <p:nvSpPr>
          <p:cNvPr id="11" name="rect11"/>
          <p:cNvSpPr/>
          <p:nvPr/>
        </p:nvSpPr>
        <p:spPr>
          <a:xfrm>
            <a:off x="1435608" y="5695950"/>
            <a:ext cx="6949440" cy="18288"/>
          </a:xfrm>
          <a:prstGeom prst="rect">
            <a:avLst/>
          </a:prstGeom>
          <a:solidFill>
            <a:srgbClr val="E7E2DD"/>
          </a:solidFill>
          <a:ln>
            <a:noFill/>
          </a:ln>
        </p:spPr>
        <p:txBody>
          <a:bodyPr/>
          <a:lstStyle/>
          <a:p>
            <a:endParaRPr/>
          </a:p>
        </p:txBody>
      </p:sp>
      <p:sp>
        <p:nvSpPr>
          <p:cNvPr id="12" name="text12"/>
          <p:cNvSpPr txBox="1"/>
          <p:nvPr/>
        </p:nvSpPr>
        <p:spPr>
          <a:xfrm>
            <a:off x="1435608" y="5970270"/>
            <a:ext cx="6562001" cy="666750"/>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What it picks up here changes what it does next, in this</a:t>
            </a:r>
          </a:p>
          <a:p>
            <a:pPr marL="0" indent="0" algn="l">
              <a:lnSpc>
                <a:spcPts val="2625"/>
              </a:lnSpc>
              <a:buNone/>
            </a:pPr>
            <a:r>
              <a:rPr lang="en-US" sz="2100">
                <a:solidFill>
                  <a:srgbClr val="5F5A59"/>
                </a:solidFill>
                <a:latin typeface="Hanken Grotesk"/>
                <a:ea typeface="Hanken Grotesk"/>
                <a:cs typeface="Hanken Grotesk"/>
              </a:rPr>
              <a:t>same pull request.</a:t>
            </a:r>
          </a:p>
        </p:txBody>
      </p:sp>
      <p:sp>
        <p:nvSpPr>
          <p:cNvPr id="13" name="across every pull request card"/>
          <p:cNvSpPr/>
          <p:nvPr/>
        </p:nvSpPr>
        <p:spPr>
          <a:xfrm>
            <a:off x="9528048" y="2468880"/>
            <a:ext cx="7699248" cy="5715000"/>
          </a:xfrm>
          <a:prstGeom prst="roundRect">
            <a:avLst>
              <a:gd name="adj" fmla="val 2560"/>
            </a:avLst>
          </a:prstGeom>
          <a:noFill/>
          <a:ln w="29210">
            <a:solidFill>
              <a:srgbClr val="123121"/>
            </a:solidFill>
          </a:ln>
        </p:spPr>
        <p:txBody>
          <a:bodyPr/>
          <a:lstStyle/>
          <a:p>
            <a:endParaRPr/>
          </a:p>
        </p:txBody>
      </p:sp>
      <p:sp>
        <p:nvSpPr>
          <p:cNvPr id="14" name="text14"/>
          <p:cNvSpPr txBox="1"/>
          <p:nvPr/>
        </p:nvSpPr>
        <p:spPr>
          <a:xfrm>
            <a:off x="9893808" y="2834640"/>
            <a:ext cx="3567350" cy="309563"/>
          </a:xfrm>
          <a:prstGeom prst="rect">
            <a:avLst/>
          </a:prstGeom>
          <a:noFill/>
          <a:ln>
            <a:noFill/>
          </a:ln>
        </p:spPr>
        <p:txBody>
          <a:bodyPr wrap="none" lIns="0" tIns="0" rIns="0" bIns="0" anchor="t"/>
          <a:lstStyle/>
          <a:p>
            <a:pPr marL="0" indent="0" algn="l">
              <a:lnSpc>
                <a:spcPts val="2438"/>
              </a:lnSpc>
              <a:buNone/>
            </a:pPr>
            <a:r>
              <a:rPr lang="en-US" sz="1950" b="1">
                <a:solidFill>
                  <a:srgbClr val="123121"/>
                </a:solidFill>
                <a:latin typeface="Hanken Grotesk"/>
                <a:ea typeface="Hanken Grotesk"/>
                <a:cs typeface="Hanken Grotesk"/>
              </a:rPr>
              <a:t>ACROSS EVERY PULL REQUEST</a:t>
            </a:r>
          </a:p>
        </p:txBody>
      </p:sp>
      <p:sp>
        <p:nvSpPr>
          <p:cNvPr id="15" name="text15"/>
          <p:cNvSpPr txBox="1"/>
          <p:nvPr/>
        </p:nvSpPr>
        <p:spPr>
          <a:xfrm>
            <a:off x="9893808" y="3383280"/>
            <a:ext cx="2829662"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Every run is traced</a:t>
            </a:r>
          </a:p>
        </p:txBody>
      </p:sp>
      <p:sp>
        <p:nvSpPr>
          <p:cNvPr id="16" name="text16"/>
          <p:cNvSpPr txBox="1"/>
          <p:nvPr/>
        </p:nvSpPr>
        <p:spPr>
          <a:xfrm>
            <a:off x="9893808" y="3840480"/>
            <a:ext cx="6929247" cy="666750"/>
          </a:xfrm>
          <a:prstGeom prst="rect">
            <a:avLst/>
          </a:prstGeom>
          <a:noFill/>
          <a:ln>
            <a:noFill/>
          </a:ln>
        </p:spPr>
        <p:txBody>
          <a:bodyPr wrap="none" lIns="0" tIns="0" rIns="0" bIns="0" anchor="t"/>
          <a:lstStyle/>
          <a:p>
            <a:pPr marL="0" indent="0" algn="l">
              <a:lnSpc>
                <a:spcPts val="2625"/>
              </a:lnSpc>
              <a:buNone/>
            </a:pPr>
            <a:r>
              <a:rPr lang="en-US" sz="2100">
                <a:solidFill>
                  <a:srgbClr val="3D3937"/>
                </a:solidFill>
                <a:latin typeface="Hanken Grotesk"/>
                <a:ea typeface="Hanken Grotesk"/>
                <a:cs typeface="Hanken Grotesk"/>
              </a:rPr>
              <a:t>Langfuse for the agent loop, Datadog for the platform, the</a:t>
            </a:r>
          </a:p>
          <a:p>
            <a:pPr marL="0" indent="0" algn="l">
              <a:lnSpc>
                <a:spcPts val="2625"/>
              </a:lnSpc>
              <a:buNone/>
            </a:pPr>
            <a:r>
              <a:rPr lang="en-US" sz="2100">
                <a:solidFill>
                  <a:srgbClr val="3D3937"/>
                </a:solidFill>
                <a:latin typeface="Hanken Grotesk"/>
                <a:ea typeface="Hanken Grotesk"/>
                <a:cs typeface="Hanken Grotesk"/>
              </a:rPr>
              <a:t>GitHub App for what humans did on the pull request</a:t>
            </a:r>
          </a:p>
        </p:txBody>
      </p:sp>
      <p:sp>
        <p:nvSpPr>
          <p:cNvPr id="17" name="text17"/>
          <p:cNvSpPr txBox="1"/>
          <p:nvPr/>
        </p:nvSpPr>
        <p:spPr>
          <a:xfrm>
            <a:off x="9893808" y="4872990"/>
            <a:ext cx="4577414" cy="404813"/>
          </a:xfrm>
          <a:prstGeom prst="rect">
            <a:avLst/>
          </a:prstGeom>
          <a:noFill/>
          <a:ln>
            <a:noFill/>
          </a:ln>
        </p:spPr>
        <p:txBody>
          <a:bodyPr wrap="none" lIns="0" tIns="0" rIns="0" bIns="0" anchor="t"/>
          <a:lstStyle/>
          <a:p>
            <a:pPr marL="0" indent="0" algn="l">
              <a:lnSpc>
                <a:spcPts val="3188"/>
              </a:lnSpc>
              <a:buNone/>
            </a:pPr>
            <a:r>
              <a:rPr lang="en-US" sz="2550" b="1">
                <a:solidFill>
                  <a:srgbClr val="212322"/>
                </a:solidFill>
                <a:latin typeface="Hanken Grotesk"/>
                <a:ea typeface="Hanken Grotesk"/>
                <a:cs typeface="Hanken Grotesk"/>
              </a:rPr>
              <a:t>Every signal feeds the next run</a:t>
            </a:r>
          </a:p>
        </p:txBody>
      </p:sp>
      <p:sp>
        <p:nvSpPr>
          <p:cNvPr id="18" name="text18"/>
          <p:cNvSpPr txBox="1"/>
          <p:nvPr/>
        </p:nvSpPr>
        <p:spPr>
          <a:xfrm>
            <a:off x="9893808" y="5330190"/>
            <a:ext cx="5958458" cy="666750"/>
          </a:xfrm>
          <a:prstGeom prst="rect">
            <a:avLst/>
          </a:prstGeom>
          <a:noFill/>
          <a:ln>
            <a:noFill/>
          </a:ln>
        </p:spPr>
        <p:txBody>
          <a:bodyPr wrap="none" lIns="0" tIns="0" rIns="0" bIns="0" anchor="t"/>
          <a:lstStyle/>
          <a:p>
            <a:pPr marL="0" indent="0" algn="l">
              <a:lnSpc>
                <a:spcPts val="2625"/>
              </a:lnSpc>
              <a:buNone/>
            </a:pPr>
            <a:r>
              <a:rPr lang="en-US" sz="2100">
                <a:solidFill>
                  <a:srgbClr val="3D3937"/>
                </a:solidFill>
                <a:latin typeface="Hanken Grotesk"/>
                <a:ea typeface="Hanken Grotesk"/>
                <a:cs typeface="Hanken Grotesk"/>
              </a:rPr>
              <a:t>merges, closures, comments and recurring review</a:t>
            </a:r>
          </a:p>
          <a:p>
            <a:pPr marL="0" indent="0" algn="l">
              <a:lnSpc>
                <a:spcPts val="2625"/>
              </a:lnSpc>
              <a:buNone/>
            </a:pPr>
            <a:r>
              <a:rPr lang="en-US" sz="2100">
                <a:solidFill>
                  <a:srgbClr val="3D3937"/>
                </a:solidFill>
                <a:latin typeface="Hanken Grotesk"/>
                <a:ea typeface="Hanken Grotesk"/>
                <a:cs typeface="Hanken Grotesk"/>
              </a:rPr>
              <a:t>patterns</a:t>
            </a:r>
          </a:p>
        </p:txBody>
      </p:sp>
      <p:sp>
        <p:nvSpPr>
          <p:cNvPr id="19" name="rect19"/>
          <p:cNvSpPr/>
          <p:nvPr/>
        </p:nvSpPr>
        <p:spPr>
          <a:xfrm>
            <a:off x="9893808" y="6362700"/>
            <a:ext cx="6949440" cy="18288"/>
          </a:xfrm>
          <a:prstGeom prst="rect">
            <a:avLst/>
          </a:prstGeom>
          <a:solidFill>
            <a:srgbClr val="E7E2DD"/>
          </a:solidFill>
          <a:ln>
            <a:noFill/>
          </a:ln>
        </p:spPr>
        <p:txBody>
          <a:bodyPr/>
          <a:lstStyle/>
          <a:p>
            <a:endParaRPr/>
          </a:p>
        </p:txBody>
      </p:sp>
      <p:sp>
        <p:nvSpPr>
          <p:cNvPr id="20" name="text20"/>
          <p:cNvSpPr txBox="1"/>
          <p:nvPr/>
        </p:nvSpPr>
        <p:spPr>
          <a:xfrm>
            <a:off x="9893808" y="6637020"/>
            <a:ext cx="6707886" cy="1000125"/>
          </a:xfrm>
          <a:prstGeom prst="rect">
            <a:avLst/>
          </a:prstGeom>
          <a:noFill/>
          <a:ln>
            <a:noFill/>
          </a:ln>
        </p:spPr>
        <p:txBody>
          <a:bodyPr wrap="none" lIns="0" tIns="0" rIns="0" bIns="0" anchor="t"/>
          <a:lstStyle/>
          <a:p>
            <a:pPr marL="0" indent="0" algn="l">
              <a:lnSpc>
                <a:spcPts val="2625"/>
              </a:lnSpc>
              <a:buNone/>
            </a:pPr>
            <a:r>
              <a:rPr lang="en-US" sz="2100">
                <a:solidFill>
                  <a:srgbClr val="5F5A59"/>
                </a:solidFill>
                <a:latin typeface="Hanken Grotesk"/>
                <a:ea typeface="Hanken Grotesk"/>
                <a:cs typeface="Hanken Grotesk"/>
              </a:rPr>
              <a:t>One collection layer, and it is the track record. Per run it</a:t>
            </a:r>
          </a:p>
          <a:p>
            <a:pPr marL="0" indent="0" algn="l">
              <a:lnSpc>
                <a:spcPts val="2625"/>
              </a:lnSpc>
              <a:buNone/>
            </a:pPr>
            <a:r>
              <a:rPr lang="en-US" sz="2100">
                <a:solidFill>
                  <a:srgbClr val="5F5A59"/>
                </a:solidFill>
                <a:latin typeface="Hanken Grotesk"/>
                <a:ea typeface="Hanken Grotesk"/>
                <a:cs typeface="Hanken Grotesk"/>
              </a:rPr>
              <a:t>shows what the agent did and skipped. Aggregated, it</a:t>
            </a:r>
          </a:p>
          <a:p>
            <a:pPr marL="0" indent="0" algn="l">
              <a:lnSpc>
                <a:spcPts val="2625"/>
              </a:lnSpc>
              <a:buNone/>
            </a:pPr>
            <a:r>
              <a:rPr lang="en-US" sz="2100">
                <a:solidFill>
                  <a:srgbClr val="5F5A59"/>
                </a:solidFill>
                <a:latin typeface="Hanken Grotesk"/>
                <a:ea typeface="Hanken Grotesk"/>
                <a:cs typeface="Hanken Grotesk"/>
              </a:rPr>
              <a:t>shows where every repository stands.</a:t>
            </a:r>
          </a:p>
        </p:txBody>
      </p:sp>
      <p:sp>
        <p:nvSpPr>
          <p:cNvPr id="21" name="footer rule"/>
          <p:cNvSpPr/>
          <p:nvPr/>
        </p:nvSpPr>
        <p:spPr>
          <a:xfrm>
            <a:off x="1069848" y="8494776"/>
            <a:ext cx="16157448" cy="18288"/>
          </a:xfrm>
          <a:prstGeom prst="rect">
            <a:avLst/>
          </a:prstGeom>
          <a:solidFill>
            <a:srgbClr val="E7E2DD"/>
          </a:solidFill>
          <a:ln>
            <a:noFill/>
          </a:ln>
        </p:spPr>
        <p:txBody>
          <a:bodyPr/>
          <a:lstStyle/>
          <a:p>
            <a:endParaRPr/>
          </a:p>
        </p:txBody>
      </p:sp>
      <p:sp>
        <p:nvSpPr>
          <p:cNvPr id="22" name="takeaway"/>
          <p:cNvSpPr txBox="1"/>
          <p:nvPr/>
        </p:nvSpPr>
        <p:spPr>
          <a:xfrm>
            <a:off x="1069848" y="8759952"/>
            <a:ext cx="14219015" cy="404813"/>
          </a:xfrm>
          <a:prstGeom prst="rect">
            <a:avLst/>
          </a:prstGeom>
          <a:noFill/>
          <a:ln>
            <a:noFill/>
          </a:ln>
        </p:spPr>
        <p:txBody>
          <a:bodyPr wrap="none" lIns="0" tIns="0" rIns="0" bIns="0" anchor="t"/>
          <a:lstStyle/>
          <a:p>
            <a:pPr marL="0" indent="0" algn="l">
              <a:lnSpc>
                <a:spcPts val="3188"/>
              </a:lnSpc>
              <a:buNone/>
            </a:pPr>
            <a:r>
              <a:rPr lang="en-US" sz="2550">
                <a:solidFill>
                  <a:srgbClr val="212322"/>
                </a:solidFill>
                <a:latin typeface="Hanken Grotesk"/>
                <a:ea typeface="Hanken Grotesk"/>
                <a:cs typeface="Hanken Grotesk"/>
              </a:rPr>
              <a:t>Everything you have just seen is measured. So we can show you what developers actually merged.</a:t>
            </a:r>
          </a:p>
        </p:txBody>
      </p:sp>
      <p:sp>
        <p:nvSpPr>
          <p:cNvPr id="23" name="page number"/>
          <p:cNvSpPr txBox="1"/>
          <p:nvPr/>
        </p:nvSpPr>
        <p:spPr>
          <a:xfrm>
            <a:off x="16550640" y="9390888"/>
            <a:ext cx="712173" cy="261937"/>
          </a:xfrm>
          <a:prstGeom prst="rect">
            <a:avLst/>
          </a:prstGeom>
          <a:noFill/>
          <a:ln>
            <a:noFill/>
          </a:ln>
        </p:spPr>
        <p:txBody>
          <a:bodyPr wrap="none" lIns="0" tIns="0" rIns="0" bIns="0" anchor="t"/>
          <a:lstStyle/>
          <a:p>
            <a:pPr marL="0" indent="0" algn="l">
              <a:lnSpc>
                <a:spcPts val="2063"/>
              </a:lnSpc>
              <a:buNone/>
            </a:pPr>
            <a:r>
              <a:rPr lang="en-US" sz="1650" b="1">
                <a:solidFill>
                  <a:srgbClr val="5F5A59"/>
                </a:solidFill>
                <a:latin typeface="Hanken Grotesk"/>
                <a:ea typeface="Hanken Grotesk"/>
                <a:cs typeface="Hanken Grotesk"/>
              </a:rPr>
              <a:t>17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8EADD"/>
        </a:solidFill>
        <a:effectLst/>
      </p:bgPr>
    </p:bg>
    <p:spTree>
      <p:nvGrpSpPr>
        <p:cNvPr id="1" name=""/>
        <p:cNvGrpSpPr/>
        <p:nvPr/>
      </p:nvGrpSpPr>
      <p:grpSpPr>
        <a:xfrm>
          <a:off x="0" y="0"/>
          <a:ext cx="0" cy="0"/>
          <a:chOff x="0" y="0"/>
          <a:chExt cx="0" cy="0"/>
        </a:xfrm>
      </p:grpSpPr>
      <p:sp>
        <p:nvSpPr>
          <p:cNvPr id="2" name="Text 0"/>
          <p:cNvSpPr/>
          <p:nvPr/>
        </p:nvSpPr>
        <p:spPr>
          <a:xfrm>
            <a:off x="1066800" y="609600"/>
            <a:ext cx="1621066"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CONCLUSION</a:t>
            </a:r>
            <a:endParaRPr lang="en-US" sz="1800"/>
          </a:p>
        </p:txBody>
      </p:sp>
      <p:sp>
        <p:nvSpPr>
          <p:cNvPr id="3" name="Text 1"/>
          <p:cNvSpPr/>
          <p:nvPr/>
        </p:nvSpPr>
        <p:spPr>
          <a:xfrm>
            <a:off x="1066800" y="1009650"/>
            <a:ext cx="16154400" cy="695325"/>
          </a:xfrm>
          <a:prstGeom prst="rect">
            <a:avLst/>
          </a:prstGeom>
          <a:noFill/>
          <a:ln/>
        </p:spPr>
        <p:txBody>
          <a:bodyPr wrap="square" lIns="25400" tIns="25400" rIns="25400" bIns="25400" rtlCol="0" anchor="t">
            <a:normAutofit/>
          </a:bodyPr>
          <a:lstStyle/>
          <a:p>
            <a:pPr marL="0" indent="0" algn="l">
              <a:lnSpc>
                <a:spcPct val="88462"/>
              </a:lnSpc>
              <a:buNone/>
            </a:pPr>
            <a:r>
              <a:rPr lang="en-US" sz="4500" kern="0" spc="-9">
                <a:solidFill>
                  <a:srgbClr val="212322"/>
                </a:solidFill>
                <a:latin typeface="Hanken Grotesk" pitchFamily="34" charset="0"/>
                <a:ea typeface="Hanken Grotesk" pitchFamily="34" charset="-122"/>
                <a:cs typeface="Hanken Grotesk" pitchFamily="34" charset="-120"/>
              </a:rPr>
              <a:t>Four things to take away</a:t>
            </a:r>
            <a:endParaRPr lang="en-US" sz="4500"/>
          </a:p>
        </p:txBody>
      </p:sp>
      <p:sp>
        <p:nvSpPr>
          <p:cNvPr id="4" name="Shape 2"/>
          <p:cNvSpPr/>
          <p:nvPr/>
        </p:nvSpPr>
        <p:spPr>
          <a:xfrm>
            <a:off x="1066800" y="1857375"/>
            <a:ext cx="1447800" cy="38100"/>
          </a:xfrm>
          <a:prstGeom prst="rect">
            <a:avLst/>
          </a:prstGeom>
          <a:solidFill>
            <a:srgbClr val="D64000"/>
          </a:solidFill>
          <a:ln/>
        </p:spPr>
        <p:txBody>
          <a:bodyPr/>
          <a:lstStyle/>
          <a:p>
            <a:endParaRPr lang="en-CH"/>
          </a:p>
        </p:txBody>
      </p:sp>
      <p:sp>
        <p:nvSpPr>
          <p:cNvPr id="5" name="Shape 3"/>
          <p:cNvSpPr/>
          <p:nvPr/>
        </p:nvSpPr>
        <p:spPr>
          <a:xfrm>
            <a:off x="1066800" y="2761488"/>
            <a:ext cx="9281071" cy="19050"/>
          </a:xfrm>
          <a:prstGeom prst="rect">
            <a:avLst/>
          </a:prstGeom>
          <a:solidFill>
            <a:srgbClr val="E7E2DD"/>
          </a:solidFill>
          <a:ln/>
        </p:spPr>
        <p:txBody>
          <a:bodyPr/>
          <a:lstStyle/>
          <a:p>
            <a:endParaRPr lang="en-CH"/>
          </a:p>
        </p:txBody>
      </p:sp>
      <p:sp>
        <p:nvSpPr>
          <p:cNvPr id="6" name="Text 4"/>
          <p:cNvSpPr/>
          <p:nvPr/>
        </p:nvSpPr>
        <p:spPr>
          <a:xfrm>
            <a:off x="1066800" y="3017520"/>
            <a:ext cx="838200" cy="495300"/>
          </a:xfrm>
          <a:prstGeom prst="rect">
            <a:avLst/>
          </a:prstGeom>
          <a:noFill/>
          <a:ln/>
        </p:spPr>
        <p:txBody>
          <a:bodyPr wrap="square" lIns="25400" tIns="25400" rIns="25400" bIns="25400" rtlCol="0" anchor="t">
            <a:normAutofit/>
          </a:bodyPr>
          <a:lstStyle/>
          <a:p>
            <a:pPr marL="0" indent="0" algn="l">
              <a:lnSpc>
                <a:spcPct val="76190"/>
              </a:lnSpc>
              <a:buNone/>
            </a:pPr>
            <a:r>
              <a:rPr lang="en-US" sz="3600" b="1">
                <a:solidFill>
                  <a:srgbClr val="D64000"/>
                </a:solidFill>
                <a:latin typeface="Hanken Grotesk" pitchFamily="34" charset="0"/>
                <a:ea typeface="Hanken Grotesk" pitchFamily="34" charset="-122"/>
                <a:cs typeface="Hanken Grotesk" pitchFamily="34" charset="-120"/>
              </a:rPr>
              <a:t>1</a:t>
            </a:r>
            <a:endParaRPr lang="en-US" sz="3600"/>
          </a:p>
        </p:txBody>
      </p:sp>
      <p:sp>
        <p:nvSpPr>
          <p:cNvPr id="7" name="Text 5"/>
          <p:cNvSpPr/>
          <p:nvPr/>
        </p:nvSpPr>
        <p:spPr>
          <a:xfrm>
            <a:off x="2019300" y="3035808"/>
            <a:ext cx="8578428" cy="952500"/>
          </a:xfrm>
          <a:prstGeom prst="rect">
            <a:avLst/>
          </a:prstGeom>
          <a:noFill/>
          <a:ln/>
        </p:spPr>
        <p:txBody>
          <a:bodyPr wrap="square" lIns="25400" tIns="25400" rIns="25400" bIns="25400" rtlCol="0" anchor="t">
            <a:normAutofit/>
          </a:bodyPr>
          <a:lstStyle/>
          <a:p>
            <a:pPr marL="0" indent="0" algn="l">
              <a:lnSpc>
                <a:spcPct val="92308"/>
              </a:lnSpc>
              <a:buNone/>
            </a:pPr>
            <a:r>
              <a:rPr lang="en-US" sz="3000">
                <a:solidFill>
                  <a:srgbClr val="212322"/>
                </a:solidFill>
                <a:latin typeface="Hanken Grotesk" pitchFamily="34" charset="0"/>
                <a:ea typeface="Hanken Grotesk" pitchFamily="34" charset="-122"/>
                <a:cs typeface="Hanken Grotesk" pitchFamily="34" charset="-120"/>
              </a:rPr>
              <a:t>More code shipped plus better scanners equals a bigger backlog.</a:t>
            </a:r>
            <a:endParaRPr lang="en-US" sz="3000"/>
          </a:p>
        </p:txBody>
      </p:sp>
      <p:sp>
        <p:nvSpPr>
          <p:cNvPr id="8" name="Shape 6"/>
          <p:cNvSpPr/>
          <p:nvPr/>
        </p:nvSpPr>
        <p:spPr>
          <a:xfrm>
            <a:off x="1066800" y="4160520"/>
            <a:ext cx="9281071" cy="19050"/>
          </a:xfrm>
          <a:prstGeom prst="rect">
            <a:avLst/>
          </a:prstGeom>
          <a:solidFill>
            <a:srgbClr val="E7E2DD"/>
          </a:solidFill>
          <a:ln/>
        </p:spPr>
        <p:txBody>
          <a:bodyPr/>
          <a:lstStyle/>
          <a:p>
            <a:endParaRPr lang="en-CH"/>
          </a:p>
        </p:txBody>
      </p:sp>
      <p:sp>
        <p:nvSpPr>
          <p:cNvPr id="9" name="Text 7"/>
          <p:cNvSpPr/>
          <p:nvPr/>
        </p:nvSpPr>
        <p:spPr>
          <a:xfrm>
            <a:off x="1066800" y="4416552"/>
            <a:ext cx="838200" cy="495300"/>
          </a:xfrm>
          <a:prstGeom prst="rect">
            <a:avLst/>
          </a:prstGeom>
          <a:noFill/>
          <a:ln/>
        </p:spPr>
        <p:txBody>
          <a:bodyPr wrap="square" lIns="25400" tIns="25400" rIns="25400" bIns="25400" rtlCol="0" anchor="t">
            <a:normAutofit/>
          </a:bodyPr>
          <a:lstStyle/>
          <a:p>
            <a:pPr marL="0" indent="0" algn="l">
              <a:lnSpc>
                <a:spcPct val="76190"/>
              </a:lnSpc>
              <a:buNone/>
            </a:pPr>
            <a:r>
              <a:rPr lang="en-US" sz="3600" b="1">
                <a:solidFill>
                  <a:srgbClr val="D64000"/>
                </a:solidFill>
                <a:latin typeface="Hanken Grotesk" pitchFamily="34" charset="0"/>
                <a:ea typeface="Hanken Grotesk" pitchFamily="34" charset="-122"/>
                <a:cs typeface="Hanken Grotesk" pitchFamily="34" charset="-120"/>
              </a:rPr>
              <a:t>2</a:t>
            </a:r>
            <a:endParaRPr lang="en-US" sz="3600"/>
          </a:p>
        </p:txBody>
      </p:sp>
      <p:sp>
        <p:nvSpPr>
          <p:cNvPr id="10" name="Text 8"/>
          <p:cNvSpPr/>
          <p:nvPr/>
        </p:nvSpPr>
        <p:spPr>
          <a:xfrm>
            <a:off x="2019300" y="4434840"/>
            <a:ext cx="8578428" cy="952500"/>
          </a:xfrm>
          <a:prstGeom prst="rect">
            <a:avLst/>
          </a:prstGeom>
          <a:noFill/>
          <a:ln/>
        </p:spPr>
        <p:txBody>
          <a:bodyPr wrap="square" lIns="25400" tIns="25400" rIns="25400" bIns="25400" rtlCol="0" anchor="t">
            <a:normAutofit/>
          </a:bodyPr>
          <a:lstStyle/>
          <a:p>
            <a:pPr marL="0" indent="0" algn="l">
              <a:lnSpc>
                <a:spcPct val="92308"/>
              </a:lnSpc>
              <a:buNone/>
            </a:pPr>
            <a:r>
              <a:rPr lang="en-US" sz="3000">
                <a:solidFill>
                  <a:srgbClr val="212322"/>
                </a:solidFill>
                <a:latin typeface="Hanken Grotesk" pitchFamily="34" charset="0"/>
                <a:ea typeface="Hanken Grotesk" pitchFamily="34" charset="-122"/>
                <a:cs typeface="Hanken Grotesk" pitchFamily="34" charset="-120"/>
              </a:rPr>
              <a:t>A coding assistant works when the fix is contained. It does not hold at enterprise scale.</a:t>
            </a:r>
            <a:endParaRPr lang="en-US" sz="3000"/>
          </a:p>
        </p:txBody>
      </p:sp>
      <p:sp>
        <p:nvSpPr>
          <p:cNvPr id="11" name="Shape 9"/>
          <p:cNvSpPr/>
          <p:nvPr/>
        </p:nvSpPr>
        <p:spPr>
          <a:xfrm>
            <a:off x="1066800" y="5559552"/>
            <a:ext cx="9281071" cy="19050"/>
          </a:xfrm>
          <a:prstGeom prst="rect">
            <a:avLst/>
          </a:prstGeom>
          <a:solidFill>
            <a:srgbClr val="E7E2DD"/>
          </a:solidFill>
          <a:ln/>
        </p:spPr>
        <p:txBody>
          <a:bodyPr/>
          <a:lstStyle/>
          <a:p>
            <a:endParaRPr lang="en-CH"/>
          </a:p>
        </p:txBody>
      </p:sp>
      <p:sp>
        <p:nvSpPr>
          <p:cNvPr id="12" name="Text 10"/>
          <p:cNvSpPr/>
          <p:nvPr/>
        </p:nvSpPr>
        <p:spPr>
          <a:xfrm>
            <a:off x="1066800" y="5815584"/>
            <a:ext cx="838200" cy="495300"/>
          </a:xfrm>
          <a:prstGeom prst="rect">
            <a:avLst/>
          </a:prstGeom>
          <a:noFill/>
          <a:ln/>
        </p:spPr>
        <p:txBody>
          <a:bodyPr wrap="square" lIns="25400" tIns="25400" rIns="25400" bIns="25400" rtlCol="0" anchor="t">
            <a:normAutofit/>
          </a:bodyPr>
          <a:lstStyle/>
          <a:p>
            <a:pPr marL="0" indent="0" algn="l">
              <a:lnSpc>
                <a:spcPct val="76190"/>
              </a:lnSpc>
              <a:buNone/>
            </a:pPr>
            <a:r>
              <a:rPr lang="en-US" sz="3600" b="1">
                <a:solidFill>
                  <a:srgbClr val="D64000"/>
                </a:solidFill>
                <a:latin typeface="Hanken Grotesk" pitchFamily="34" charset="0"/>
                <a:ea typeface="Hanken Grotesk" pitchFamily="34" charset="-122"/>
                <a:cs typeface="Hanken Grotesk" pitchFamily="34" charset="-120"/>
              </a:rPr>
              <a:t>3</a:t>
            </a:r>
            <a:endParaRPr lang="en-US" sz="3600"/>
          </a:p>
        </p:txBody>
      </p:sp>
      <p:sp>
        <p:nvSpPr>
          <p:cNvPr id="13" name="Text 11"/>
          <p:cNvSpPr/>
          <p:nvPr/>
        </p:nvSpPr>
        <p:spPr>
          <a:xfrm>
            <a:off x="2019300" y="5833872"/>
            <a:ext cx="8578428" cy="952500"/>
          </a:xfrm>
          <a:prstGeom prst="rect">
            <a:avLst/>
          </a:prstGeom>
          <a:noFill/>
          <a:ln/>
        </p:spPr>
        <p:txBody>
          <a:bodyPr wrap="square" lIns="25400" tIns="25400" rIns="25400" bIns="25400" rtlCol="0" anchor="t">
            <a:normAutofit/>
          </a:bodyPr>
          <a:lstStyle/>
          <a:p>
            <a:pPr marL="0" indent="0" algn="l">
              <a:lnSpc>
                <a:spcPct val="92308"/>
              </a:lnSpc>
              <a:buNone/>
            </a:pPr>
            <a:r>
              <a:rPr lang="en-US" sz="3000">
                <a:solidFill>
                  <a:srgbClr val="212322"/>
                </a:solidFill>
                <a:latin typeface="Hanken Grotesk" pitchFamily="34" charset="0"/>
                <a:ea typeface="Hanken Grotesk" pitchFamily="34" charset="-122"/>
                <a:cs typeface="Hanken Grotesk" pitchFamily="34" charset="-120"/>
              </a:rPr>
              <a:t>Merged, not closed. The pull request only counts when it lands.</a:t>
            </a:r>
            <a:endParaRPr lang="en-US" sz="3000"/>
          </a:p>
        </p:txBody>
      </p:sp>
      <p:sp>
        <p:nvSpPr>
          <p:cNvPr id="14" name="Shape 12"/>
          <p:cNvSpPr/>
          <p:nvPr/>
        </p:nvSpPr>
        <p:spPr>
          <a:xfrm>
            <a:off x="1066800" y="6958584"/>
            <a:ext cx="9281071" cy="19050"/>
          </a:xfrm>
          <a:prstGeom prst="rect">
            <a:avLst/>
          </a:prstGeom>
          <a:solidFill>
            <a:srgbClr val="E7E2DD"/>
          </a:solidFill>
          <a:ln/>
        </p:spPr>
        <p:txBody>
          <a:bodyPr/>
          <a:lstStyle/>
          <a:p>
            <a:endParaRPr lang="en-CH"/>
          </a:p>
        </p:txBody>
      </p:sp>
      <p:sp>
        <p:nvSpPr>
          <p:cNvPr id="15" name="Shape 13"/>
          <p:cNvSpPr/>
          <p:nvPr/>
        </p:nvSpPr>
        <p:spPr>
          <a:xfrm>
            <a:off x="11033671" y="2762250"/>
            <a:ext cx="6187380" cy="5619750"/>
          </a:xfrm>
          <a:prstGeom prst="roundRect">
            <a:avLst>
              <a:gd name="adj" fmla="val 3390"/>
            </a:avLst>
          </a:prstGeom>
          <a:ln w="19050">
            <a:solidFill>
              <a:srgbClr val="D8CFC4"/>
            </a:solidFill>
            <a:prstDash val="solid"/>
          </a:ln>
        </p:spPr>
        <p:txBody>
          <a:bodyPr/>
          <a:lstStyle/>
          <a:p>
            <a:endParaRPr lang="en-CH"/>
          </a:p>
        </p:txBody>
      </p:sp>
      <p:sp>
        <p:nvSpPr>
          <p:cNvPr id="16" name="Text 14"/>
          <p:cNvSpPr/>
          <p:nvPr/>
        </p:nvSpPr>
        <p:spPr>
          <a:xfrm>
            <a:off x="11471821" y="3162300"/>
            <a:ext cx="5842189"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5F5A59"/>
                </a:solidFill>
                <a:latin typeface="Hanken Grotesk" pitchFamily="34" charset="0"/>
                <a:ea typeface="Hanken Grotesk" pitchFamily="34" charset="-122"/>
                <a:cs typeface="Hanken Grotesk" pitchFamily="34" charset="-120"/>
              </a:rPr>
              <a:t>WHAT DEVELOPERS MERGED</a:t>
            </a:r>
            <a:endParaRPr lang="en-US" sz="1800"/>
          </a:p>
        </p:txBody>
      </p:sp>
      <p:sp>
        <p:nvSpPr>
          <p:cNvPr id="17" name="Text 15"/>
          <p:cNvSpPr/>
          <p:nvPr/>
        </p:nvSpPr>
        <p:spPr>
          <a:xfrm>
            <a:off x="11471821" y="3608636"/>
            <a:ext cx="5842189" cy="800100"/>
          </a:xfrm>
          <a:prstGeom prst="rect">
            <a:avLst/>
          </a:prstGeom>
          <a:noFill/>
          <a:ln/>
        </p:spPr>
        <p:txBody>
          <a:bodyPr wrap="square" lIns="25400" tIns="25400" rIns="25400" bIns="25400" rtlCol="0" anchor="t">
            <a:normAutofit/>
          </a:bodyPr>
          <a:lstStyle/>
          <a:p>
            <a:pPr marL="0" indent="0" algn="l">
              <a:lnSpc>
                <a:spcPct val="76923"/>
              </a:lnSpc>
              <a:buNone/>
            </a:pPr>
            <a:r>
              <a:rPr lang="en-US" sz="6000" b="1" kern="0" spc="-75" dirty="0">
                <a:solidFill>
                  <a:srgbClr val="D64000"/>
                </a:solidFill>
                <a:latin typeface="Hanken Grotesk"/>
              </a:rPr>
              <a:t>100</a:t>
            </a:r>
            <a:endParaRPr lang="en-US" dirty="0">
              <a:latin typeface="Hanken Grotesk"/>
            </a:endParaRPr>
          </a:p>
        </p:txBody>
      </p:sp>
      <p:sp>
        <p:nvSpPr>
          <p:cNvPr id="18" name="Text 16"/>
          <p:cNvSpPr/>
          <p:nvPr/>
        </p:nvSpPr>
        <p:spPr>
          <a:xfrm>
            <a:off x="11471821" y="4427786"/>
            <a:ext cx="5842189" cy="360015"/>
          </a:xfrm>
          <a:prstGeom prst="rect">
            <a:avLst/>
          </a:prstGeom>
          <a:noFill/>
          <a:ln/>
        </p:spPr>
        <p:txBody>
          <a:bodyPr wrap="square" lIns="25400" tIns="25400" rIns="25400" bIns="25400" rtlCol="0" anchor="t">
            <a:normAutofit/>
          </a:bodyPr>
          <a:lstStyle/>
          <a:p>
            <a:pPr>
              <a:lnSpc>
                <a:spcPct val="99412"/>
              </a:lnSpc>
            </a:pPr>
            <a:r>
              <a:rPr lang="en-US" sz="1950" dirty="0">
                <a:solidFill>
                  <a:srgbClr val="3D3937"/>
                </a:solidFill>
                <a:latin typeface="Hanken Grotesk"/>
                <a:ea typeface="Hanken Grotesk"/>
                <a:cs typeface="Hanken Grotesk" pitchFamily="34" charset="-120"/>
              </a:rPr>
              <a:t>PRs merged in the last 2 weeks</a:t>
            </a:r>
            <a:endParaRPr lang="en-US" sz="1950" dirty="0">
              <a:latin typeface="Hanken Grotesk"/>
            </a:endParaRPr>
          </a:p>
        </p:txBody>
      </p:sp>
      <p:sp>
        <p:nvSpPr>
          <p:cNvPr id="21" name="Text 19"/>
          <p:cNvSpPr/>
          <p:nvPr/>
        </p:nvSpPr>
        <p:spPr>
          <a:xfrm>
            <a:off x="11471821" y="6326088"/>
            <a:ext cx="5842189" cy="800100"/>
          </a:xfrm>
          <a:prstGeom prst="rect">
            <a:avLst/>
          </a:prstGeom>
          <a:noFill/>
          <a:ln/>
        </p:spPr>
        <p:txBody>
          <a:bodyPr wrap="square" lIns="25400" tIns="25400" rIns="25400" bIns="25400" rtlCol="0" anchor="t">
            <a:normAutofit/>
          </a:bodyPr>
          <a:lstStyle/>
          <a:p>
            <a:pPr marL="0" indent="0" algn="l">
              <a:lnSpc>
                <a:spcPct val="76923"/>
              </a:lnSpc>
              <a:buNone/>
            </a:pPr>
            <a:r>
              <a:rPr lang="en-US" sz="6000" b="1" kern="0" spc="-75" dirty="0">
                <a:solidFill>
                  <a:srgbClr val="D64000"/>
                </a:solidFill>
                <a:latin typeface="Hanken Grotesk"/>
                <a:ea typeface="Hanken Grotesk"/>
                <a:cs typeface="Hanken Grotesk" pitchFamily="34" charset="-120"/>
              </a:rPr>
              <a:t>70%</a:t>
            </a:r>
            <a:endParaRPr lang="en-US" sz="6000" dirty="0">
              <a:latin typeface="Hanken Grotesk"/>
            </a:endParaRPr>
          </a:p>
        </p:txBody>
      </p:sp>
      <p:sp>
        <p:nvSpPr>
          <p:cNvPr id="22" name="Text 20"/>
          <p:cNvSpPr/>
          <p:nvPr/>
        </p:nvSpPr>
        <p:spPr>
          <a:xfrm>
            <a:off x="11471821" y="7145238"/>
            <a:ext cx="5842189" cy="360015"/>
          </a:xfrm>
          <a:prstGeom prst="rect">
            <a:avLst/>
          </a:prstGeom>
          <a:noFill/>
          <a:ln/>
        </p:spPr>
        <p:txBody>
          <a:bodyPr wrap="square" lIns="25400" tIns="25400" rIns="25400" bIns="25400" rtlCol="0" anchor="t">
            <a:normAutofit/>
          </a:bodyPr>
          <a:lstStyle/>
          <a:p>
            <a:pPr marL="0" indent="0" algn="l">
              <a:lnSpc>
                <a:spcPct val="99412"/>
              </a:lnSpc>
              <a:buNone/>
            </a:pPr>
            <a:r>
              <a:rPr lang="en-US" sz="1950" dirty="0">
                <a:solidFill>
                  <a:srgbClr val="3D3937"/>
                </a:solidFill>
                <a:latin typeface="Hanken Grotesk"/>
                <a:ea typeface="Hanken Grotesk"/>
                <a:cs typeface="Hanken Grotesk" pitchFamily="34" charset="-120"/>
              </a:rPr>
              <a:t>Merged</a:t>
            </a:r>
            <a:endParaRPr lang="en-US" sz="1950" dirty="0">
              <a:latin typeface="Hanken Grotesk"/>
            </a:endParaRPr>
          </a:p>
        </p:txBody>
      </p:sp>
      <p:sp>
        <p:nvSpPr>
          <p:cNvPr id="24" name="Shape 22"/>
          <p:cNvSpPr/>
          <p:nvPr/>
        </p:nvSpPr>
        <p:spPr>
          <a:xfrm>
            <a:off x="1066800" y="8915400"/>
            <a:ext cx="16154400" cy="19050"/>
          </a:xfrm>
          <a:prstGeom prst="rect">
            <a:avLst/>
          </a:prstGeom>
          <a:solidFill>
            <a:srgbClr val="E7E2DD"/>
          </a:solidFill>
          <a:ln/>
        </p:spPr>
        <p:txBody>
          <a:bodyPr/>
          <a:lstStyle/>
          <a:p>
            <a:endParaRPr lang="en-CH"/>
          </a:p>
        </p:txBody>
      </p:sp>
      <p:sp>
        <p:nvSpPr>
          <p:cNvPr id="25" name="Text 23"/>
          <p:cNvSpPr/>
          <p:nvPr/>
        </p:nvSpPr>
        <p:spPr>
          <a:xfrm>
            <a:off x="16297275" y="9372600"/>
            <a:ext cx="803523" cy="266700"/>
          </a:xfrm>
          <a:prstGeom prst="rect">
            <a:avLst/>
          </a:prstGeom>
          <a:noFill/>
          <a:ln/>
        </p:spPr>
        <p:txBody>
          <a:bodyPr wrap="none" lIns="25400" tIns="25400" rIns="25400" bIns="25400" rtlCol="0" anchor="t">
            <a:normAutofit lnSpcReduction="10000"/>
          </a:bodyPr>
          <a:lstStyle/>
          <a:p>
            <a:pPr marL="0" indent="0" algn="l">
              <a:lnSpc>
                <a:spcPct val="77419"/>
              </a:lnSpc>
              <a:buNone/>
            </a:pPr>
            <a:r>
              <a:rPr lang="en-US" sz="1800" b="1">
                <a:solidFill>
                  <a:srgbClr val="5F5A59"/>
                </a:solidFill>
                <a:latin typeface="Hanken Grotesk" pitchFamily="34" charset="0"/>
                <a:ea typeface="Hanken Grotesk" pitchFamily="34" charset="-122"/>
                <a:cs typeface="Hanken Grotesk" pitchFamily="34" charset="-120"/>
              </a:rPr>
              <a:t>18 / 20</a:t>
            </a:r>
            <a:endParaRPr lang="en-US" sz="1800"/>
          </a:p>
        </p:txBody>
      </p:sp>
      <p:sp>
        <p:nvSpPr>
          <p:cNvPr id="1658" name="v15_1658"/>
          <p:cNvSpPr/>
          <p:nvPr/>
        </p:nvSpPr>
        <p:spPr>
          <a:xfrm>
            <a:off x="1069848" y="7214616"/>
            <a:ext cx="838200" cy="495300"/>
          </a:xfrm>
          <a:prstGeom prst="rect">
            <a:avLst/>
          </a:prstGeom>
          <a:noFill/>
          <a:ln/>
        </p:spPr>
        <p:txBody>
          <a:bodyPr wrap="square" lIns="25400" tIns="25400" rIns="25400" bIns="25400" rtlCol="0" anchor="t">
            <a:normAutofit/>
          </a:bodyPr>
          <a:lstStyle/>
          <a:p>
            <a:pPr marL="0" indent="0" algn="l">
              <a:lnSpc>
                <a:spcPct val="76190"/>
              </a:lnSpc>
              <a:buNone/>
            </a:pPr>
            <a:r>
              <a:rPr lang="en-US" sz="3600" b="1">
                <a:solidFill>
                  <a:srgbClr val="D64000"/>
                </a:solidFill>
                <a:latin typeface="Hanken Grotesk" pitchFamily="34" charset="0"/>
                <a:ea typeface="Hanken Grotesk" pitchFamily="34" charset="-122"/>
                <a:cs typeface="Hanken Grotesk" pitchFamily="34" charset="-120"/>
              </a:rPr>
              <a:t>4</a:t>
            </a:r>
            <a:endParaRPr lang="en-US" sz="3600"/>
          </a:p>
        </p:txBody>
      </p:sp>
      <p:sp>
        <p:nvSpPr>
          <p:cNvPr id="1659" name="v15_1659"/>
          <p:cNvSpPr/>
          <p:nvPr/>
        </p:nvSpPr>
        <p:spPr>
          <a:xfrm>
            <a:off x="2020824" y="7232903"/>
            <a:ext cx="8577072" cy="952500"/>
          </a:xfrm>
          <a:prstGeom prst="rect">
            <a:avLst/>
          </a:prstGeom>
          <a:noFill/>
          <a:ln/>
        </p:spPr>
        <p:txBody>
          <a:bodyPr wrap="square" lIns="25400" tIns="25400" rIns="25400" bIns="25400" rtlCol="0" anchor="t">
            <a:normAutofit/>
          </a:bodyPr>
          <a:lstStyle/>
          <a:p>
            <a:pPr marL="0" indent="0" algn="l">
              <a:lnSpc>
                <a:spcPct val="92308"/>
              </a:lnSpc>
              <a:buNone/>
            </a:pPr>
            <a:r>
              <a:rPr lang="en-US" sz="3000">
                <a:solidFill>
                  <a:srgbClr val="212322"/>
                </a:solidFill>
                <a:latin typeface="Hanken Grotesk" pitchFamily="34" charset="0"/>
                <a:ea typeface="Hanken Grotesk" pitchFamily="34" charset="-122"/>
                <a:cs typeface="Hanken Grotesk" pitchFamily="34" charset="-120"/>
              </a:rPr>
              <a:t>Use deterministic operations wherever you can.</a:t>
            </a:r>
            <a:endParaRPr lang="en-US" sz="3000"/>
          </a:p>
        </p:txBody>
      </p:sp>
      <p:sp>
        <p:nvSpPr>
          <p:cNvPr id="1660" name="v15_1660"/>
          <p:cNvSpPr/>
          <p:nvPr/>
        </p:nvSpPr>
        <p:spPr>
          <a:xfrm>
            <a:off x="1069848" y="8357616"/>
            <a:ext cx="9281160" cy="19050"/>
          </a:xfrm>
          <a:prstGeom prst="rect">
            <a:avLst/>
          </a:prstGeom>
          <a:solidFill>
            <a:srgbClr val="E7E2DD"/>
          </a:solidFill>
          <a:ln/>
        </p:spPr>
        <p:txBody>
          <a:bodyPr/>
          <a:lstStyle/>
          <a:p>
            <a:endParaRPr lang="en-CH"/>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609600"/>
            <a:ext cx="1205508"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THE TEAM</a:t>
            </a:r>
            <a:endParaRPr lang="en-US" sz="1800"/>
          </a:p>
        </p:txBody>
      </p:sp>
      <p:sp>
        <p:nvSpPr>
          <p:cNvPr id="3" name="Text 1"/>
          <p:cNvSpPr/>
          <p:nvPr/>
        </p:nvSpPr>
        <p:spPr>
          <a:xfrm>
            <a:off x="1066800" y="1009650"/>
            <a:ext cx="16154400" cy="695325"/>
          </a:xfrm>
          <a:prstGeom prst="rect">
            <a:avLst/>
          </a:prstGeom>
          <a:noFill/>
          <a:ln/>
        </p:spPr>
        <p:txBody>
          <a:bodyPr wrap="square" lIns="25400" tIns="25400" rIns="25400" bIns="25400" rtlCol="0" anchor="t">
            <a:normAutofit/>
          </a:bodyPr>
          <a:lstStyle/>
          <a:p>
            <a:pPr marL="0" indent="0" algn="l">
              <a:lnSpc>
                <a:spcPct val="88462"/>
              </a:lnSpc>
              <a:buNone/>
            </a:pPr>
            <a:r>
              <a:rPr lang="en-US" sz="4500" kern="0" spc="-9">
                <a:solidFill>
                  <a:srgbClr val="212322"/>
                </a:solidFill>
                <a:latin typeface="Hanken Grotesk" pitchFamily="34" charset="0"/>
                <a:ea typeface="Hanken Grotesk" pitchFamily="34" charset="-122"/>
                <a:cs typeface="Hanken Grotesk" pitchFamily="34" charset="-120"/>
              </a:rPr>
              <a:t>The people who built this</a:t>
            </a:r>
            <a:endParaRPr lang="en-US" sz="4500"/>
          </a:p>
        </p:txBody>
      </p:sp>
      <p:sp>
        <p:nvSpPr>
          <p:cNvPr id="4" name="Shape 2"/>
          <p:cNvSpPr/>
          <p:nvPr/>
        </p:nvSpPr>
        <p:spPr>
          <a:xfrm>
            <a:off x="1066800" y="1857375"/>
            <a:ext cx="1447800" cy="38100"/>
          </a:xfrm>
          <a:prstGeom prst="rect">
            <a:avLst/>
          </a:prstGeom>
          <a:solidFill>
            <a:srgbClr val="D64000"/>
          </a:solidFill>
          <a:ln/>
        </p:spPr>
        <p:txBody>
          <a:bodyPr/>
          <a:lstStyle/>
          <a:p>
            <a:endParaRPr lang="en-CH"/>
          </a:p>
        </p:txBody>
      </p:sp>
      <p:sp>
        <p:nvSpPr>
          <p:cNvPr id="5" name="Shape 3"/>
          <p:cNvSpPr/>
          <p:nvPr/>
        </p:nvSpPr>
        <p:spPr>
          <a:xfrm>
            <a:off x="1066800" y="2857500"/>
            <a:ext cx="4978301" cy="19050"/>
          </a:xfrm>
          <a:prstGeom prst="rect">
            <a:avLst/>
          </a:prstGeom>
          <a:solidFill>
            <a:srgbClr val="E7E2DD"/>
          </a:solidFill>
          <a:ln/>
        </p:spPr>
        <p:txBody>
          <a:bodyPr/>
          <a:lstStyle/>
          <a:p>
            <a:endParaRPr lang="en-CH"/>
          </a:p>
        </p:txBody>
      </p:sp>
      <p:sp>
        <p:nvSpPr>
          <p:cNvPr id="6" name="Text 4"/>
          <p:cNvSpPr/>
          <p:nvPr/>
        </p:nvSpPr>
        <p:spPr>
          <a:xfrm>
            <a:off x="1066800" y="3105150"/>
            <a:ext cx="5476131"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Yassine Ilmi</a:t>
            </a:r>
            <a:endParaRPr lang="en-US" sz="3000"/>
          </a:p>
        </p:txBody>
      </p:sp>
      <p:sp>
        <p:nvSpPr>
          <p:cNvPr id="7" name="Text 5"/>
          <p:cNvSpPr/>
          <p:nvPr/>
        </p:nvSpPr>
        <p:spPr>
          <a:xfrm>
            <a:off x="1066800" y="3619500"/>
            <a:ext cx="5127650" cy="632222"/>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Director Product Security &amp; Security Architecture</a:t>
            </a:r>
            <a:endParaRPr lang="en-US" sz="1800"/>
          </a:p>
        </p:txBody>
      </p:sp>
      <p:sp>
        <p:nvSpPr>
          <p:cNvPr id="8" name="Shape 6"/>
          <p:cNvSpPr/>
          <p:nvPr/>
        </p:nvSpPr>
        <p:spPr>
          <a:xfrm>
            <a:off x="6654701" y="2857500"/>
            <a:ext cx="4978450" cy="19050"/>
          </a:xfrm>
          <a:prstGeom prst="rect">
            <a:avLst/>
          </a:prstGeom>
          <a:solidFill>
            <a:srgbClr val="E7E2DD"/>
          </a:solidFill>
          <a:ln/>
        </p:spPr>
        <p:txBody>
          <a:bodyPr/>
          <a:lstStyle/>
          <a:p>
            <a:endParaRPr lang="en-CH"/>
          </a:p>
        </p:txBody>
      </p:sp>
      <p:sp>
        <p:nvSpPr>
          <p:cNvPr id="9" name="Text 7"/>
          <p:cNvSpPr/>
          <p:nvPr/>
        </p:nvSpPr>
        <p:spPr>
          <a:xfrm>
            <a:off x="6654701" y="3105150"/>
            <a:ext cx="5476295"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Ruchita Kshirsagar</a:t>
            </a:r>
            <a:endParaRPr lang="en-US" sz="3000"/>
          </a:p>
        </p:txBody>
      </p:sp>
      <p:sp>
        <p:nvSpPr>
          <p:cNvPr id="10" name="Text 8"/>
          <p:cNvSpPr/>
          <p:nvPr/>
        </p:nvSpPr>
        <p:spPr>
          <a:xfrm>
            <a:off x="6654701" y="3619500"/>
            <a:ext cx="5476295"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Senior Product Security Engineer</a:t>
            </a:r>
            <a:endParaRPr lang="en-US" sz="1800"/>
          </a:p>
        </p:txBody>
      </p:sp>
      <p:sp>
        <p:nvSpPr>
          <p:cNvPr id="11" name="Shape 9"/>
          <p:cNvSpPr/>
          <p:nvPr/>
        </p:nvSpPr>
        <p:spPr>
          <a:xfrm>
            <a:off x="12242750" y="2857500"/>
            <a:ext cx="4978450" cy="19050"/>
          </a:xfrm>
          <a:prstGeom prst="rect">
            <a:avLst/>
          </a:prstGeom>
          <a:solidFill>
            <a:srgbClr val="E7E2DD"/>
          </a:solidFill>
          <a:ln/>
        </p:spPr>
        <p:txBody>
          <a:bodyPr/>
          <a:lstStyle/>
          <a:p>
            <a:endParaRPr lang="en-CH"/>
          </a:p>
        </p:txBody>
      </p:sp>
      <p:sp>
        <p:nvSpPr>
          <p:cNvPr id="12" name="Text 10"/>
          <p:cNvSpPr/>
          <p:nvPr/>
        </p:nvSpPr>
        <p:spPr>
          <a:xfrm>
            <a:off x="12242750" y="3105150"/>
            <a:ext cx="5476295"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Nihit Gupta</a:t>
            </a:r>
            <a:endParaRPr lang="en-US" sz="3000"/>
          </a:p>
        </p:txBody>
      </p:sp>
      <p:sp>
        <p:nvSpPr>
          <p:cNvPr id="13" name="Text 11"/>
          <p:cNvSpPr/>
          <p:nvPr/>
        </p:nvSpPr>
        <p:spPr>
          <a:xfrm>
            <a:off x="12242750" y="3619500"/>
            <a:ext cx="5476295"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Senior Product Security Engineer</a:t>
            </a:r>
            <a:endParaRPr lang="en-US" sz="1800"/>
          </a:p>
        </p:txBody>
      </p:sp>
      <p:sp>
        <p:nvSpPr>
          <p:cNvPr id="14" name="Shape 12"/>
          <p:cNvSpPr/>
          <p:nvPr/>
        </p:nvSpPr>
        <p:spPr>
          <a:xfrm>
            <a:off x="1066800" y="4594622"/>
            <a:ext cx="4978301" cy="19050"/>
          </a:xfrm>
          <a:prstGeom prst="rect">
            <a:avLst/>
          </a:prstGeom>
          <a:solidFill>
            <a:srgbClr val="E7E2DD"/>
          </a:solidFill>
          <a:ln/>
        </p:spPr>
        <p:txBody>
          <a:bodyPr/>
          <a:lstStyle/>
          <a:p>
            <a:endParaRPr lang="en-CH"/>
          </a:p>
        </p:txBody>
      </p:sp>
      <p:sp>
        <p:nvSpPr>
          <p:cNvPr id="15" name="Text 13"/>
          <p:cNvSpPr/>
          <p:nvPr/>
        </p:nvSpPr>
        <p:spPr>
          <a:xfrm>
            <a:off x="1066800" y="4842272"/>
            <a:ext cx="5476131"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Piyush Chhiroliya</a:t>
            </a:r>
            <a:endParaRPr lang="en-US" sz="3000"/>
          </a:p>
        </p:txBody>
      </p:sp>
      <p:sp>
        <p:nvSpPr>
          <p:cNvPr id="16" name="Text 14"/>
          <p:cNvSpPr/>
          <p:nvPr/>
        </p:nvSpPr>
        <p:spPr>
          <a:xfrm>
            <a:off x="1066800" y="5356622"/>
            <a:ext cx="5476131"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Senior Product Security Engineer</a:t>
            </a:r>
            <a:endParaRPr lang="en-US" sz="1800"/>
          </a:p>
        </p:txBody>
      </p:sp>
      <p:sp>
        <p:nvSpPr>
          <p:cNvPr id="17" name="Shape 15"/>
          <p:cNvSpPr/>
          <p:nvPr/>
        </p:nvSpPr>
        <p:spPr>
          <a:xfrm>
            <a:off x="6654701" y="4594622"/>
            <a:ext cx="4978450" cy="19050"/>
          </a:xfrm>
          <a:prstGeom prst="rect">
            <a:avLst/>
          </a:prstGeom>
          <a:solidFill>
            <a:srgbClr val="E7E2DD"/>
          </a:solidFill>
          <a:ln/>
        </p:spPr>
        <p:txBody>
          <a:bodyPr/>
          <a:lstStyle/>
          <a:p>
            <a:endParaRPr lang="en-CH"/>
          </a:p>
        </p:txBody>
      </p:sp>
      <p:sp>
        <p:nvSpPr>
          <p:cNvPr id="18" name="Text 16"/>
          <p:cNvSpPr/>
          <p:nvPr/>
        </p:nvSpPr>
        <p:spPr>
          <a:xfrm>
            <a:off x="6654701" y="4842272"/>
            <a:ext cx="5476295"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Raul Sandoval</a:t>
            </a:r>
            <a:endParaRPr lang="en-US" sz="3000"/>
          </a:p>
        </p:txBody>
      </p:sp>
      <p:sp>
        <p:nvSpPr>
          <p:cNvPr id="19" name="Text 17"/>
          <p:cNvSpPr/>
          <p:nvPr/>
        </p:nvSpPr>
        <p:spPr>
          <a:xfrm>
            <a:off x="6654701" y="5356622"/>
            <a:ext cx="5476295"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Senior Product Security Engineer</a:t>
            </a:r>
            <a:endParaRPr lang="en-US" sz="1800"/>
          </a:p>
        </p:txBody>
      </p:sp>
      <p:sp>
        <p:nvSpPr>
          <p:cNvPr id="20" name="Shape 18"/>
          <p:cNvSpPr/>
          <p:nvPr/>
        </p:nvSpPr>
        <p:spPr>
          <a:xfrm>
            <a:off x="12242750" y="4594622"/>
            <a:ext cx="4978450" cy="19050"/>
          </a:xfrm>
          <a:prstGeom prst="rect">
            <a:avLst/>
          </a:prstGeom>
          <a:solidFill>
            <a:srgbClr val="E7E2DD"/>
          </a:solidFill>
          <a:ln/>
        </p:spPr>
        <p:txBody>
          <a:bodyPr/>
          <a:lstStyle/>
          <a:p>
            <a:endParaRPr lang="en-CH"/>
          </a:p>
        </p:txBody>
      </p:sp>
      <p:sp>
        <p:nvSpPr>
          <p:cNvPr id="21" name="Text 19"/>
          <p:cNvSpPr/>
          <p:nvPr/>
        </p:nvSpPr>
        <p:spPr>
          <a:xfrm>
            <a:off x="12242750" y="4842272"/>
            <a:ext cx="5476295"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Nicolai Nielsen</a:t>
            </a:r>
            <a:endParaRPr lang="en-US" sz="3000"/>
          </a:p>
        </p:txBody>
      </p:sp>
      <p:sp>
        <p:nvSpPr>
          <p:cNvPr id="22" name="Text 20"/>
          <p:cNvSpPr/>
          <p:nvPr/>
        </p:nvSpPr>
        <p:spPr>
          <a:xfrm>
            <a:off x="12242750" y="5356622"/>
            <a:ext cx="5476295"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Product Security Architect</a:t>
            </a:r>
            <a:endParaRPr lang="en-US" sz="1800"/>
          </a:p>
        </p:txBody>
      </p:sp>
      <p:sp>
        <p:nvSpPr>
          <p:cNvPr id="23" name="Shape 21"/>
          <p:cNvSpPr/>
          <p:nvPr/>
        </p:nvSpPr>
        <p:spPr>
          <a:xfrm>
            <a:off x="1066800" y="6034683"/>
            <a:ext cx="4978301" cy="19050"/>
          </a:xfrm>
          <a:prstGeom prst="rect">
            <a:avLst/>
          </a:prstGeom>
          <a:solidFill>
            <a:srgbClr val="E7E2DD"/>
          </a:solidFill>
          <a:ln/>
        </p:spPr>
        <p:txBody>
          <a:bodyPr/>
          <a:lstStyle/>
          <a:p>
            <a:endParaRPr lang="en-CH"/>
          </a:p>
        </p:txBody>
      </p:sp>
      <p:sp>
        <p:nvSpPr>
          <p:cNvPr id="24" name="Text 22"/>
          <p:cNvSpPr/>
          <p:nvPr/>
        </p:nvSpPr>
        <p:spPr>
          <a:xfrm>
            <a:off x="1066800" y="6282333"/>
            <a:ext cx="5476131"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Efstathios Chouliaris</a:t>
            </a:r>
            <a:endParaRPr lang="en-US" sz="3000"/>
          </a:p>
        </p:txBody>
      </p:sp>
      <p:sp>
        <p:nvSpPr>
          <p:cNvPr id="25" name="Text 23"/>
          <p:cNvSpPr/>
          <p:nvPr/>
        </p:nvSpPr>
        <p:spPr>
          <a:xfrm>
            <a:off x="1066800" y="6796683"/>
            <a:ext cx="5476131"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Manager in Software Development Engineering</a:t>
            </a:r>
            <a:endParaRPr lang="en-US" sz="1800"/>
          </a:p>
        </p:txBody>
      </p:sp>
      <p:sp>
        <p:nvSpPr>
          <p:cNvPr id="26" name="Shape 24"/>
          <p:cNvSpPr/>
          <p:nvPr/>
        </p:nvSpPr>
        <p:spPr>
          <a:xfrm>
            <a:off x="6654701" y="6034683"/>
            <a:ext cx="4978450" cy="19050"/>
          </a:xfrm>
          <a:prstGeom prst="rect">
            <a:avLst/>
          </a:prstGeom>
          <a:solidFill>
            <a:srgbClr val="E7E2DD"/>
          </a:solidFill>
          <a:ln/>
        </p:spPr>
        <p:txBody>
          <a:bodyPr/>
          <a:lstStyle/>
          <a:p>
            <a:endParaRPr lang="en-CH"/>
          </a:p>
        </p:txBody>
      </p:sp>
      <p:sp>
        <p:nvSpPr>
          <p:cNvPr id="27" name="Text 25"/>
          <p:cNvSpPr/>
          <p:nvPr/>
        </p:nvSpPr>
        <p:spPr>
          <a:xfrm>
            <a:off x="6654701" y="6282333"/>
            <a:ext cx="5476295"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Adam Drews</a:t>
            </a:r>
            <a:endParaRPr lang="en-US" sz="3000"/>
          </a:p>
        </p:txBody>
      </p:sp>
      <p:sp>
        <p:nvSpPr>
          <p:cNvPr id="28" name="Text 26"/>
          <p:cNvSpPr/>
          <p:nvPr/>
        </p:nvSpPr>
        <p:spPr>
          <a:xfrm>
            <a:off x="6654701" y="6796683"/>
            <a:ext cx="5476295"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Staff Software Engineer I</a:t>
            </a:r>
            <a:endParaRPr lang="en-US" sz="1800"/>
          </a:p>
        </p:txBody>
      </p:sp>
      <p:sp>
        <p:nvSpPr>
          <p:cNvPr id="29" name="Shape 27"/>
          <p:cNvSpPr/>
          <p:nvPr/>
        </p:nvSpPr>
        <p:spPr>
          <a:xfrm>
            <a:off x="12242750" y="6034683"/>
            <a:ext cx="4978450" cy="19050"/>
          </a:xfrm>
          <a:prstGeom prst="rect">
            <a:avLst/>
          </a:prstGeom>
          <a:solidFill>
            <a:srgbClr val="E7E2DD"/>
          </a:solidFill>
          <a:ln/>
        </p:spPr>
        <p:txBody>
          <a:bodyPr/>
          <a:lstStyle/>
          <a:p>
            <a:endParaRPr lang="en-CH"/>
          </a:p>
        </p:txBody>
      </p:sp>
      <p:sp>
        <p:nvSpPr>
          <p:cNvPr id="30" name="Text 28"/>
          <p:cNvSpPr/>
          <p:nvPr/>
        </p:nvSpPr>
        <p:spPr>
          <a:xfrm>
            <a:off x="12242750" y="6282333"/>
            <a:ext cx="5476295" cy="476250"/>
          </a:xfrm>
          <a:prstGeom prst="rect">
            <a:avLst/>
          </a:prstGeom>
          <a:noFill/>
          <a:ln/>
        </p:spPr>
        <p:txBody>
          <a:bodyPr wrap="square" lIns="25400" tIns="25400" rIns="25400" bIns="25400" rtlCol="0" anchor="t">
            <a:normAutofit/>
          </a:bodyPr>
          <a:lstStyle/>
          <a:p>
            <a:pPr marL="0" indent="0" algn="l">
              <a:lnSpc>
                <a:spcPct val="88462"/>
              </a:lnSpc>
              <a:buNone/>
            </a:pPr>
            <a:r>
              <a:rPr lang="en-US" sz="3000">
                <a:solidFill>
                  <a:srgbClr val="212322"/>
                </a:solidFill>
                <a:latin typeface="Hanken Grotesk" pitchFamily="34" charset="0"/>
                <a:ea typeface="Hanken Grotesk" pitchFamily="34" charset="-122"/>
                <a:cs typeface="Hanken Grotesk" pitchFamily="34" charset="-120"/>
              </a:rPr>
              <a:t>Leonardo Axel Ortiz</a:t>
            </a:r>
            <a:endParaRPr lang="en-US" sz="3000"/>
          </a:p>
        </p:txBody>
      </p:sp>
      <p:sp>
        <p:nvSpPr>
          <p:cNvPr id="31" name="Text 29"/>
          <p:cNvSpPr/>
          <p:nvPr/>
        </p:nvSpPr>
        <p:spPr>
          <a:xfrm>
            <a:off x="12242750" y="6796683"/>
            <a:ext cx="5476295" cy="335161"/>
          </a:xfrm>
          <a:prstGeom prst="rect">
            <a:avLst/>
          </a:prstGeom>
          <a:noFill/>
          <a:ln/>
        </p:spPr>
        <p:txBody>
          <a:bodyPr wrap="square" lIns="25400" tIns="25400" rIns="25400" bIns="25400" rtlCol="0" anchor="t">
            <a:normAutofit/>
          </a:bodyPr>
          <a:lstStyle/>
          <a:p>
            <a:pPr marL="0" indent="0" algn="l">
              <a:lnSpc>
                <a:spcPct val="100645"/>
              </a:lnSpc>
              <a:buNone/>
            </a:pPr>
            <a:r>
              <a:rPr lang="en-US" sz="1800">
                <a:solidFill>
                  <a:srgbClr val="5F5A59"/>
                </a:solidFill>
                <a:latin typeface="Hanken Grotesk" pitchFamily="34" charset="0"/>
                <a:ea typeface="Hanken Grotesk" pitchFamily="34" charset="-122"/>
                <a:cs typeface="Hanken Grotesk" pitchFamily="34" charset="-120"/>
              </a:rPr>
              <a:t>Software Engineer I</a:t>
            </a:r>
            <a:endParaRPr lang="en-US" sz="1800"/>
          </a:p>
        </p:txBody>
      </p:sp>
      <p:sp>
        <p:nvSpPr>
          <p:cNvPr id="32" name="Shape 30"/>
          <p:cNvSpPr/>
          <p:nvPr/>
        </p:nvSpPr>
        <p:spPr>
          <a:xfrm>
            <a:off x="1066800" y="8915400"/>
            <a:ext cx="16154400" cy="19050"/>
          </a:xfrm>
          <a:prstGeom prst="rect">
            <a:avLst/>
          </a:prstGeom>
          <a:solidFill>
            <a:srgbClr val="E7E2DD"/>
          </a:solidFill>
          <a:ln/>
        </p:spPr>
        <p:txBody>
          <a:bodyPr/>
          <a:lstStyle/>
          <a:p>
            <a:endParaRPr lang="en-CH"/>
          </a:p>
        </p:txBody>
      </p:sp>
      <p:sp>
        <p:nvSpPr>
          <p:cNvPr id="33" name="Text 31"/>
          <p:cNvSpPr/>
          <p:nvPr/>
        </p:nvSpPr>
        <p:spPr>
          <a:xfrm>
            <a:off x="16297275" y="9372600"/>
            <a:ext cx="803523" cy="266700"/>
          </a:xfrm>
          <a:prstGeom prst="rect">
            <a:avLst/>
          </a:prstGeom>
          <a:noFill/>
          <a:ln/>
        </p:spPr>
        <p:txBody>
          <a:bodyPr wrap="none" lIns="25400" tIns="25400" rIns="25400" bIns="25400" rtlCol="0" anchor="t">
            <a:normAutofit lnSpcReduction="10000"/>
          </a:bodyPr>
          <a:lstStyle/>
          <a:p>
            <a:pPr marL="0" indent="0" algn="l">
              <a:lnSpc>
                <a:spcPct val="77419"/>
              </a:lnSpc>
              <a:buNone/>
            </a:pPr>
            <a:r>
              <a:rPr lang="en-US" sz="1800" b="1">
                <a:solidFill>
                  <a:srgbClr val="5F5A59"/>
                </a:solidFill>
                <a:latin typeface="Hanken Grotesk" pitchFamily="34" charset="0"/>
                <a:ea typeface="Hanken Grotesk" pitchFamily="34" charset="-122"/>
                <a:cs typeface="Hanken Grotesk" pitchFamily="34" charset="-120"/>
              </a:rPr>
              <a:t>19 / 20</a:t>
            </a:r>
            <a:endParaRPr lang="en-US"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19828" y="609600"/>
            <a:ext cx="2231301"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OPEN SOURCE</a:t>
            </a:r>
            <a:endParaRPr lang="en-US" sz="1800"/>
          </a:p>
        </p:txBody>
      </p:sp>
      <p:sp>
        <p:nvSpPr>
          <p:cNvPr id="3" name="Text 1"/>
          <p:cNvSpPr/>
          <p:nvPr/>
        </p:nvSpPr>
        <p:spPr>
          <a:xfrm>
            <a:off x="1066800" y="1009650"/>
            <a:ext cx="16154400" cy="695325"/>
          </a:xfrm>
          <a:prstGeom prst="rect">
            <a:avLst/>
          </a:prstGeom>
          <a:noFill/>
          <a:ln/>
        </p:spPr>
        <p:txBody>
          <a:bodyPr wrap="square" lIns="25400" tIns="25400" rIns="25400" bIns="25400" rtlCol="0" anchor="t">
            <a:normAutofit/>
          </a:bodyPr>
          <a:lstStyle/>
          <a:p>
            <a:pPr marL="0" indent="0" algn="l">
              <a:lnSpc>
                <a:spcPct val="88462"/>
              </a:lnSpc>
              <a:buNone/>
            </a:pPr>
            <a:r>
              <a:rPr lang="en-US" sz="4500" kern="0" spc="-9">
                <a:solidFill>
                  <a:srgbClr val="212322"/>
                </a:solidFill>
                <a:latin typeface="Hanken Grotesk" pitchFamily="34" charset="0"/>
                <a:ea typeface="Hanken Grotesk" pitchFamily="34" charset="-122"/>
                <a:cs typeface="Hanken Grotesk" pitchFamily="34" charset="-120"/>
              </a:rPr>
              <a:t>Take the agents home</a:t>
            </a:r>
            <a:endParaRPr lang="en-US" sz="4500"/>
          </a:p>
        </p:txBody>
      </p:sp>
      <p:sp>
        <p:nvSpPr>
          <p:cNvPr id="4" name="Shape 2"/>
          <p:cNvSpPr/>
          <p:nvPr/>
        </p:nvSpPr>
        <p:spPr>
          <a:xfrm>
            <a:off x="1066800" y="1857375"/>
            <a:ext cx="1447800" cy="38100"/>
          </a:xfrm>
          <a:prstGeom prst="rect">
            <a:avLst/>
          </a:prstGeom>
          <a:solidFill>
            <a:srgbClr val="D64000"/>
          </a:solidFill>
          <a:ln/>
        </p:spPr>
        <p:txBody>
          <a:bodyPr/>
          <a:lstStyle/>
          <a:p>
            <a:endParaRPr lang="en-CH"/>
          </a:p>
        </p:txBody>
      </p:sp>
      <p:sp>
        <p:nvSpPr>
          <p:cNvPr id="17" name="Shape 15"/>
          <p:cNvSpPr/>
          <p:nvPr/>
        </p:nvSpPr>
        <p:spPr>
          <a:xfrm>
            <a:off x="972855" y="2322534"/>
            <a:ext cx="5232350" cy="1487686"/>
          </a:xfrm>
          <a:prstGeom prst="roundRect">
            <a:avLst>
              <a:gd name="adj" fmla="val 12805"/>
            </a:avLst>
          </a:prstGeom>
          <a:solidFill>
            <a:srgbClr val="F8EADD"/>
          </a:solidFill>
          <a:ln/>
        </p:spPr>
        <p:txBody>
          <a:bodyPr/>
          <a:lstStyle/>
          <a:p>
            <a:endParaRPr lang="en-CH"/>
          </a:p>
        </p:txBody>
      </p:sp>
      <p:sp>
        <p:nvSpPr>
          <p:cNvPr id="18" name="Text 16"/>
          <p:cNvSpPr/>
          <p:nvPr/>
        </p:nvSpPr>
        <p:spPr>
          <a:xfrm>
            <a:off x="1277655" y="2570184"/>
            <a:ext cx="5085025"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RUN IT</a:t>
            </a:r>
            <a:endParaRPr lang="en-US" sz="1800"/>
          </a:p>
        </p:txBody>
      </p:sp>
      <p:sp>
        <p:nvSpPr>
          <p:cNvPr id="19" name="Text 17"/>
          <p:cNvSpPr/>
          <p:nvPr/>
        </p:nvSpPr>
        <p:spPr>
          <a:xfrm>
            <a:off x="1277655" y="2894034"/>
            <a:ext cx="4761433" cy="706636"/>
          </a:xfrm>
          <a:prstGeom prst="rect">
            <a:avLst/>
          </a:prstGeom>
          <a:noFill/>
          <a:ln/>
        </p:spPr>
        <p:txBody>
          <a:bodyPr wrap="square" lIns="25400" tIns="25400" rIns="25400" bIns="25400" rtlCol="0" anchor="t">
            <a:normAutofit/>
          </a:bodyPr>
          <a:lstStyle/>
          <a:p>
            <a:pPr marL="0" indent="0" algn="l">
              <a:lnSpc>
                <a:spcPct val="103235"/>
              </a:lnSpc>
              <a:buNone/>
            </a:pPr>
            <a:r>
              <a:rPr lang="en-US" sz="1950">
                <a:solidFill>
                  <a:srgbClr val="3D3937"/>
                </a:solidFill>
                <a:latin typeface="Hanken Grotesk" pitchFamily="34" charset="0"/>
                <a:ea typeface="Hanken Grotesk" pitchFamily="34" charset="-122"/>
                <a:cs typeface="Hanken Grotesk" pitchFamily="34" charset="-120"/>
              </a:rPr>
              <a:t>Try it on a real repository and tell us where it breaks.</a:t>
            </a:r>
            <a:endParaRPr lang="en-US" sz="1950"/>
          </a:p>
        </p:txBody>
      </p:sp>
      <p:sp>
        <p:nvSpPr>
          <p:cNvPr id="20" name="Shape 18"/>
          <p:cNvSpPr/>
          <p:nvPr/>
        </p:nvSpPr>
        <p:spPr>
          <a:xfrm>
            <a:off x="891038" y="4577219"/>
            <a:ext cx="5232350" cy="1487686"/>
          </a:xfrm>
          <a:prstGeom prst="roundRect">
            <a:avLst>
              <a:gd name="adj" fmla="val 12805"/>
            </a:avLst>
          </a:prstGeom>
          <a:solidFill>
            <a:srgbClr val="F8EADD"/>
          </a:solidFill>
          <a:ln/>
        </p:spPr>
        <p:txBody>
          <a:bodyPr/>
          <a:lstStyle/>
          <a:p>
            <a:endParaRPr lang="en-CH"/>
          </a:p>
        </p:txBody>
      </p:sp>
      <p:sp>
        <p:nvSpPr>
          <p:cNvPr id="21" name="Text 19"/>
          <p:cNvSpPr/>
          <p:nvPr/>
        </p:nvSpPr>
        <p:spPr>
          <a:xfrm>
            <a:off x="1195838" y="4824869"/>
            <a:ext cx="5085025"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EXTEND IT</a:t>
            </a:r>
            <a:endParaRPr lang="en-US" sz="1800"/>
          </a:p>
        </p:txBody>
      </p:sp>
      <p:sp>
        <p:nvSpPr>
          <p:cNvPr id="22" name="Text 20"/>
          <p:cNvSpPr/>
          <p:nvPr/>
        </p:nvSpPr>
        <p:spPr>
          <a:xfrm>
            <a:off x="1195838" y="5148719"/>
            <a:ext cx="4761433" cy="706636"/>
          </a:xfrm>
          <a:prstGeom prst="rect">
            <a:avLst/>
          </a:prstGeom>
          <a:noFill/>
          <a:ln/>
        </p:spPr>
        <p:txBody>
          <a:bodyPr wrap="square" lIns="25400" tIns="25400" rIns="25400" bIns="25400" rtlCol="0" anchor="t">
            <a:normAutofit/>
          </a:bodyPr>
          <a:lstStyle/>
          <a:p>
            <a:pPr marL="0" indent="0" algn="l">
              <a:lnSpc>
                <a:spcPct val="103235"/>
              </a:lnSpc>
              <a:buNone/>
            </a:pPr>
            <a:r>
              <a:rPr lang="en-US" sz="1950">
                <a:solidFill>
                  <a:srgbClr val="3D3937"/>
                </a:solidFill>
                <a:latin typeface="Hanken Grotesk" pitchFamily="34" charset="0"/>
                <a:ea typeface="Hanken Grotesk" pitchFamily="34" charset="-122"/>
                <a:cs typeface="Hanken Grotesk" pitchFamily="34" charset="-120"/>
              </a:rPr>
              <a:t>Add a language or build tool through markdown playbooks.</a:t>
            </a:r>
            <a:endParaRPr lang="en-US" sz="1950"/>
          </a:p>
        </p:txBody>
      </p:sp>
      <p:sp>
        <p:nvSpPr>
          <p:cNvPr id="23" name="Shape 21"/>
          <p:cNvSpPr/>
          <p:nvPr/>
        </p:nvSpPr>
        <p:spPr>
          <a:xfrm>
            <a:off x="856194" y="6769274"/>
            <a:ext cx="5232350" cy="1487686"/>
          </a:xfrm>
          <a:prstGeom prst="roundRect">
            <a:avLst>
              <a:gd name="adj" fmla="val 12805"/>
            </a:avLst>
          </a:prstGeom>
          <a:solidFill>
            <a:srgbClr val="F8EADD"/>
          </a:solidFill>
          <a:ln/>
        </p:spPr>
        <p:txBody>
          <a:bodyPr/>
          <a:lstStyle/>
          <a:p>
            <a:endParaRPr lang="en-CH"/>
          </a:p>
        </p:txBody>
      </p:sp>
      <p:sp>
        <p:nvSpPr>
          <p:cNvPr id="24" name="Text 22"/>
          <p:cNvSpPr/>
          <p:nvPr/>
        </p:nvSpPr>
        <p:spPr>
          <a:xfrm>
            <a:off x="1160994" y="7016924"/>
            <a:ext cx="5085025" cy="266700"/>
          </a:xfrm>
          <a:prstGeom prst="rect">
            <a:avLst/>
          </a:prstGeom>
          <a:noFill/>
          <a:ln/>
        </p:spPr>
        <p:txBody>
          <a:bodyPr wrap="square" lIns="25400" tIns="25400" rIns="25400" bIns="25400" rtlCol="0" anchor="t">
            <a:normAutofit lnSpcReduction="10000"/>
          </a:bodyPr>
          <a:lstStyle/>
          <a:p>
            <a:pPr marL="0" indent="0" algn="l">
              <a:lnSpc>
                <a:spcPct val="77419"/>
              </a:lnSpc>
              <a:buNone/>
            </a:pPr>
            <a:r>
              <a:rPr lang="en-US" sz="1800" b="1" kern="0" spc="30">
                <a:solidFill>
                  <a:srgbClr val="D64000"/>
                </a:solidFill>
                <a:latin typeface="Hanken Grotesk" pitchFamily="34" charset="0"/>
                <a:ea typeface="Hanken Grotesk" pitchFamily="34" charset="-122"/>
                <a:cs typeface="Hanken Grotesk" pitchFamily="34" charset="-120"/>
              </a:rPr>
              <a:t>SHAPE IT</a:t>
            </a:r>
            <a:endParaRPr lang="en-US" sz="1800"/>
          </a:p>
        </p:txBody>
      </p:sp>
      <p:sp>
        <p:nvSpPr>
          <p:cNvPr id="25" name="Text 23"/>
          <p:cNvSpPr/>
          <p:nvPr/>
        </p:nvSpPr>
        <p:spPr>
          <a:xfrm>
            <a:off x="1160994" y="7340774"/>
            <a:ext cx="4761433" cy="706636"/>
          </a:xfrm>
          <a:prstGeom prst="rect">
            <a:avLst/>
          </a:prstGeom>
          <a:noFill/>
          <a:ln/>
        </p:spPr>
        <p:txBody>
          <a:bodyPr wrap="square" lIns="25400" tIns="25400" rIns="25400" bIns="25400" rtlCol="0" anchor="t">
            <a:normAutofit/>
          </a:bodyPr>
          <a:lstStyle/>
          <a:p>
            <a:pPr marL="0" indent="0" algn="l">
              <a:lnSpc>
                <a:spcPct val="103235"/>
              </a:lnSpc>
              <a:buNone/>
            </a:pPr>
            <a:r>
              <a:rPr lang="en-US" sz="1950">
                <a:solidFill>
                  <a:srgbClr val="3D3937"/>
                </a:solidFill>
                <a:latin typeface="Hanken Grotesk" pitchFamily="34" charset="0"/>
                <a:ea typeface="Hanken Grotesk" pitchFamily="34" charset="-122"/>
                <a:cs typeface="Hanken Grotesk" pitchFamily="34" charset="-120"/>
              </a:rPr>
              <a:t>Challenge the verification approach, refusal list and safe defaults.</a:t>
            </a:r>
            <a:endParaRPr lang="en-US" sz="1950"/>
          </a:p>
        </p:txBody>
      </p:sp>
      <p:sp>
        <p:nvSpPr>
          <p:cNvPr id="26" name="Shape 24"/>
          <p:cNvSpPr/>
          <p:nvPr/>
        </p:nvSpPr>
        <p:spPr>
          <a:xfrm>
            <a:off x="1066800" y="8801100"/>
            <a:ext cx="16154400" cy="19050"/>
          </a:xfrm>
          <a:prstGeom prst="rect">
            <a:avLst/>
          </a:prstGeom>
          <a:solidFill>
            <a:srgbClr val="E7E2DD"/>
          </a:solidFill>
          <a:ln/>
        </p:spPr>
        <p:txBody>
          <a:bodyPr/>
          <a:lstStyle/>
          <a:p>
            <a:endParaRPr lang="en-CH"/>
          </a:p>
        </p:txBody>
      </p:sp>
      <p:sp>
        <p:nvSpPr>
          <p:cNvPr id="27" name="Text 25"/>
          <p:cNvSpPr/>
          <p:nvPr/>
        </p:nvSpPr>
        <p:spPr>
          <a:xfrm>
            <a:off x="8206635" y="2852411"/>
            <a:ext cx="4233565" cy="426690"/>
          </a:xfrm>
          <a:prstGeom prst="rect">
            <a:avLst/>
          </a:prstGeom>
          <a:noFill/>
          <a:ln/>
        </p:spPr>
        <p:txBody>
          <a:bodyPr wrap="square" lIns="25400" tIns="25400" rIns="25400" bIns="25400" rtlCol="0" anchor="t">
            <a:normAutofit/>
          </a:bodyPr>
          <a:lstStyle/>
          <a:p>
            <a:pPr>
              <a:lnSpc>
                <a:spcPct val="92727"/>
              </a:lnSpc>
            </a:pPr>
            <a:r>
              <a:rPr lang="en-US" sz="2550" dirty="0">
                <a:solidFill>
                  <a:srgbClr val="212322"/>
                </a:solidFill>
                <a:latin typeface="Hanken Grotesk"/>
                <a:ea typeface="Hanken Grotesk"/>
                <a:cs typeface="Hanken Grotesk" pitchFamily="34" charset="-120"/>
              </a:rPr>
              <a:t>Remediation agents:</a:t>
            </a:r>
            <a:endParaRPr lang="en-US" sz="2550" dirty="0">
              <a:solidFill>
                <a:srgbClr val="212322"/>
              </a:solidFill>
              <a:latin typeface="Hanken Grotesk"/>
            </a:endParaRPr>
          </a:p>
        </p:txBody>
      </p:sp>
      <p:sp>
        <p:nvSpPr>
          <p:cNvPr id="28" name="Text 26"/>
          <p:cNvSpPr/>
          <p:nvPr/>
        </p:nvSpPr>
        <p:spPr>
          <a:xfrm>
            <a:off x="12778635" y="2785736"/>
            <a:ext cx="2903086" cy="476250"/>
          </a:xfrm>
          <a:prstGeom prst="rect">
            <a:avLst/>
          </a:prstGeom>
          <a:noFill/>
          <a:ln/>
        </p:spPr>
        <p:txBody>
          <a:bodyPr wrap="square" lIns="25400" tIns="25400" rIns="25400" bIns="25400" rtlCol="0" anchor="t">
            <a:normAutofit/>
          </a:bodyPr>
          <a:lstStyle/>
          <a:p>
            <a:pPr>
              <a:lnSpc>
                <a:spcPct val="76667"/>
              </a:lnSpc>
            </a:pPr>
            <a:endParaRPr lang="en-US" sz="3450" b="1" dirty="0">
              <a:solidFill>
                <a:srgbClr val="D64000"/>
              </a:solidFill>
              <a:latin typeface="Hanken Grotesk" pitchFamily="34" charset="0"/>
              <a:ea typeface="Hanken Grotesk"/>
            </a:endParaRPr>
          </a:p>
        </p:txBody>
      </p:sp>
      <p:sp>
        <p:nvSpPr>
          <p:cNvPr id="29" name="Text 27"/>
          <p:cNvSpPr/>
          <p:nvPr/>
        </p:nvSpPr>
        <p:spPr>
          <a:xfrm>
            <a:off x="16297275" y="9372600"/>
            <a:ext cx="803523" cy="266700"/>
          </a:xfrm>
          <a:prstGeom prst="rect">
            <a:avLst/>
          </a:prstGeom>
          <a:noFill/>
          <a:ln/>
        </p:spPr>
        <p:txBody>
          <a:bodyPr wrap="none" lIns="25400" tIns="25400" rIns="25400" bIns="25400" rtlCol="0" anchor="t">
            <a:normAutofit lnSpcReduction="10000"/>
          </a:bodyPr>
          <a:lstStyle/>
          <a:p>
            <a:pPr marL="0" indent="0" algn="l">
              <a:lnSpc>
                <a:spcPct val="77419"/>
              </a:lnSpc>
              <a:buNone/>
            </a:pPr>
            <a:r>
              <a:rPr lang="en-US" sz="1800" b="1">
                <a:solidFill>
                  <a:srgbClr val="5F5A59"/>
                </a:solidFill>
                <a:latin typeface="Hanken Grotesk" pitchFamily="34" charset="0"/>
                <a:ea typeface="Hanken Grotesk" pitchFamily="34" charset="-122"/>
                <a:cs typeface="Hanken Grotesk" pitchFamily="34" charset="-120"/>
              </a:rPr>
              <a:t>20 / 20</a:t>
            </a:r>
            <a:endParaRPr lang="en-US" sz="1800"/>
          </a:p>
        </p:txBody>
      </p:sp>
      <p:pic>
        <p:nvPicPr>
          <p:cNvPr id="30" name="Picture 29">
            <a:extLst>
              <a:ext uri="{FF2B5EF4-FFF2-40B4-BE49-F238E27FC236}">
                <a16:creationId xmlns:a16="http://schemas.microsoft.com/office/drawing/2014/main" id="{FB315E2E-527C-DBE3-22D7-D0F1D4C2FC22}"/>
              </a:ext>
            </a:extLst>
          </p:cNvPr>
          <p:cNvPicPr>
            <a:picLocks noChangeAspect="1"/>
          </p:cNvPicPr>
          <p:nvPr/>
        </p:nvPicPr>
        <p:blipFill>
          <a:blip r:embed="rId3"/>
          <a:stretch>
            <a:fillRect/>
          </a:stretch>
        </p:blipFill>
        <p:spPr>
          <a:xfrm>
            <a:off x="12161989" y="1859333"/>
            <a:ext cx="2215541" cy="2262513"/>
          </a:xfrm>
          <a:prstGeom prst="rect">
            <a:avLst/>
          </a:prstGeom>
        </p:spPr>
      </p:pic>
      <p:sp>
        <p:nvSpPr>
          <p:cNvPr id="33" name="TextBox 32">
            <a:extLst>
              <a:ext uri="{FF2B5EF4-FFF2-40B4-BE49-F238E27FC236}">
                <a16:creationId xmlns:a16="http://schemas.microsoft.com/office/drawing/2014/main" id="{FD156E24-3529-197D-E0F6-9FFD0CC55C8C}"/>
              </a:ext>
            </a:extLst>
          </p:cNvPr>
          <p:cNvSpPr txBox="1"/>
          <p:nvPr/>
        </p:nvSpPr>
        <p:spPr>
          <a:xfrm>
            <a:off x="8204547" y="5073042"/>
            <a:ext cx="3901857"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dirty="0">
                <a:solidFill>
                  <a:srgbClr val="212322"/>
                </a:solidFill>
                <a:ea typeface="+mn-lt"/>
                <a:cs typeface="+mn-lt"/>
              </a:rPr>
              <a:t>MCP Scanner:</a:t>
            </a:r>
            <a:endParaRPr lang="en-US" dirty="0"/>
          </a:p>
        </p:txBody>
      </p:sp>
      <p:pic>
        <p:nvPicPr>
          <p:cNvPr id="34" name="Picture 33">
            <a:extLst>
              <a:ext uri="{FF2B5EF4-FFF2-40B4-BE49-F238E27FC236}">
                <a16:creationId xmlns:a16="http://schemas.microsoft.com/office/drawing/2014/main" id="{F37A6290-27D4-DF8A-1DA4-90CE5AD1CAD4}"/>
              </a:ext>
            </a:extLst>
          </p:cNvPr>
          <p:cNvPicPr>
            <a:picLocks noChangeAspect="1"/>
          </p:cNvPicPr>
          <p:nvPr/>
        </p:nvPicPr>
        <p:blipFill>
          <a:blip r:embed="rId4"/>
          <a:stretch>
            <a:fillRect/>
          </a:stretch>
        </p:blipFill>
        <p:spPr>
          <a:xfrm>
            <a:off x="12161988" y="4184476"/>
            <a:ext cx="2262514" cy="2262514"/>
          </a:xfrm>
          <a:prstGeom prst="rect">
            <a:avLst/>
          </a:prstGeom>
        </p:spPr>
      </p:pic>
      <p:sp>
        <p:nvSpPr>
          <p:cNvPr id="35" name="TextBox 34">
            <a:extLst>
              <a:ext uri="{FF2B5EF4-FFF2-40B4-BE49-F238E27FC236}">
                <a16:creationId xmlns:a16="http://schemas.microsoft.com/office/drawing/2014/main" id="{69F639B1-2FAE-CF44-0488-619BD7071649}"/>
              </a:ext>
            </a:extLst>
          </p:cNvPr>
          <p:cNvSpPr txBox="1"/>
          <p:nvPr/>
        </p:nvSpPr>
        <p:spPr>
          <a:xfrm>
            <a:off x="8204546" y="7554760"/>
            <a:ext cx="3901857"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dirty="0" err="1">
                <a:solidFill>
                  <a:srgbClr val="212322"/>
                </a:solidFill>
                <a:ea typeface="+mn-lt"/>
                <a:cs typeface="+mn-lt"/>
              </a:rPr>
              <a:t>Codeflow</a:t>
            </a:r>
            <a:r>
              <a:rPr lang="en-US" sz="2600" dirty="0">
                <a:solidFill>
                  <a:srgbClr val="212322"/>
                </a:solidFill>
                <a:ea typeface="+mn-lt"/>
                <a:cs typeface="+mn-lt"/>
              </a:rPr>
              <a:t> solver:</a:t>
            </a:r>
            <a:endParaRPr lang="en-US" dirty="0"/>
          </a:p>
        </p:txBody>
      </p:sp>
      <p:pic>
        <p:nvPicPr>
          <p:cNvPr id="36" name="Picture 35">
            <a:extLst>
              <a:ext uri="{FF2B5EF4-FFF2-40B4-BE49-F238E27FC236}">
                <a16:creationId xmlns:a16="http://schemas.microsoft.com/office/drawing/2014/main" id="{099368F1-A3D3-6FDE-384E-9DF9DCB5F6C2}"/>
              </a:ext>
            </a:extLst>
          </p:cNvPr>
          <p:cNvPicPr>
            <a:picLocks noChangeAspect="1"/>
          </p:cNvPicPr>
          <p:nvPr/>
        </p:nvPicPr>
        <p:blipFill>
          <a:blip r:embed="rId5"/>
          <a:stretch>
            <a:fillRect/>
          </a:stretch>
        </p:blipFill>
        <p:spPr>
          <a:xfrm>
            <a:off x="12161990" y="6533105"/>
            <a:ext cx="2293829" cy="227034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CB7A16B4B125439DED054834DE586A" ma:contentTypeVersion="20" ma:contentTypeDescription="Create a new document." ma:contentTypeScope="" ma:versionID="6fa6fa325c029e004dfa7361c624a80e">
  <xsd:schema xmlns:xsd="http://www.w3.org/2001/XMLSchema" xmlns:xs="http://www.w3.org/2001/XMLSchema" xmlns:p="http://schemas.microsoft.com/office/2006/metadata/properties" xmlns:ns1="http://schemas.microsoft.com/sharepoint/v3" xmlns:ns2="af0d9d89-fd46-4157-8879-b67504d988e4" xmlns:ns3="123ffaa8-3191-4d7d-9112-8a5fd13f5867" targetNamespace="http://schemas.microsoft.com/office/2006/metadata/properties" ma:root="true" ma:fieldsID="7092ac661616ea0023a63b45109b14e0" ns1:_="" ns2:_="" ns3:_="">
    <xsd:import namespace="http://schemas.microsoft.com/sharepoint/v3"/>
    <xsd:import namespace="af0d9d89-fd46-4157-8879-b67504d988e4"/>
    <xsd:import namespace="123ffaa8-3191-4d7d-9112-8a5fd13f586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MediaServiceDateTaken" minOccurs="0"/>
                <xsd:element ref="ns2:MediaLengthInSeconds" minOccurs="0"/>
                <xsd:element ref="ns1:_ip_UnifiedCompliancePolicyProperties" minOccurs="0"/>
                <xsd:element ref="ns1:_ip_UnifiedCompliancePolicyUIActio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0d9d89-fd46-4157-8879-b67504d988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53a93e6a-eb94-4f22-847d-80c377548a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3ffaa8-3191-4d7d-9112-8a5fd13f586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c3c58ace-0ddd-4cad-a4de-c03c87d14369}" ma:internalName="TaxCatchAll" ma:showField="CatchAllData" ma:web="123ffaa8-3191-4d7d-9112-8a5fd13f58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af0d9d89-fd46-4157-8879-b67504d988e4">
      <Terms xmlns="http://schemas.microsoft.com/office/infopath/2007/PartnerControls"/>
    </lcf76f155ced4ddcb4097134ff3c332f>
    <TaxCatchAll xmlns="123ffaa8-3191-4d7d-9112-8a5fd13f5867" xsi:nil="true"/>
  </documentManagement>
</p:properties>
</file>

<file path=customXml/itemProps1.xml><?xml version="1.0" encoding="utf-8"?>
<ds:datastoreItem xmlns:ds="http://schemas.openxmlformats.org/officeDocument/2006/customXml" ds:itemID="{C2B76414-0FDF-4064-A677-B3880A371CAD}">
  <ds:schemaRefs>
    <ds:schemaRef ds:uri="http://schemas.microsoft.com/sharepoint/v3/contenttype/forms"/>
  </ds:schemaRefs>
</ds:datastoreItem>
</file>

<file path=customXml/itemProps2.xml><?xml version="1.0" encoding="utf-8"?>
<ds:datastoreItem xmlns:ds="http://schemas.openxmlformats.org/officeDocument/2006/customXml" ds:itemID="{87692AF1-A272-47C0-A4FF-ED3F853A88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f0d9d89-fd46-4157-8879-b67504d988e4"/>
    <ds:schemaRef ds:uri="123ffaa8-3191-4d7d-9112-8a5fd13f5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39B0027-B668-44F1-BE5C-42C44C44E30C}">
  <ds:schemaRefs>
    <ds:schemaRef ds:uri="http://schemas.microsoft.com/office/2006/metadata/properties"/>
    <ds:schemaRef ds:uri="http://schemas.microsoft.com/office/infopath/2007/PartnerControls"/>
    <ds:schemaRef ds:uri="http://schemas.microsoft.com/sharepoint/v3"/>
    <ds:schemaRef ds:uri="af0d9d89-fd46-4157-8879-b67504d988e4"/>
    <ds:schemaRef ds:uri="123ffaa8-3191-4d7d-9112-8a5fd13f5867"/>
  </ds:schemaRefs>
</ds:datastoreItem>
</file>

<file path=docProps/app.xml><?xml version="1.0" encoding="utf-8"?>
<Properties xmlns="http://schemas.openxmlformats.org/officeDocument/2006/extended-properties" xmlns:vt="http://schemas.openxmlformats.org/officeDocument/2006/docPropsVTypes">
  <TotalTime>2</TotalTime>
  <Words>5706</Words>
  <Application>Microsoft Office PowerPoint</Application>
  <PresentationFormat>Custom</PresentationFormat>
  <Paragraphs>597</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Romani, Gianfranco (TR Technology)</cp:lastModifiedBy>
  <cp:revision>147</cp:revision>
  <dcterms:created xsi:type="dcterms:W3CDTF">2026-09-14T14:00:39Z</dcterms:created>
  <dcterms:modified xsi:type="dcterms:W3CDTF">2026-09-16T20:13:38Z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0x01010052CB7A16B4B125439DED054834DE586A</vt:lpwstr>
  </property>
  <property fmtid="{D5CDD505-2E9C-101B-9397-08002B2CF9AE}" pid="3" name="MediaServiceImageTags">
    <vt:lpwstr/>
  </property>
</Properties>
</file>