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57" r:id="rId4"/>
    <p:sldId id="261" r:id="rId5"/>
    <p:sldId id="262" r:id="rId6"/>
    <p:sldId id="263" r:id="rId7"/>
    <p:sldId id="264" r:id="rId8"/>
    <p:sldId id="269" r:id="rId9"/>
    <p:sldId id="265" r:id="rId10"/>
    <p:sldId id="270" r:id="rId11"/>
    <p:sldId id="266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5714"/>
  </p:normalViewPr>
  <p:slideViewPr>
    <p:cSldViewPr snapToGrid="0" snapToObjects="1">
      <p:cViewPr varScale="1">
        <p:scale>
          <a:sx n="104" d="100"/>
          <a:sy n="104" d="100"/>
        </p:scale>
        <p:origin x="1088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Without Aksh</c:v>
                </c:pt>
              </c:strCache>
            </c:strRef>
          </c:tx>
          <c:spPr>
            <a:solidFill>
              <a:srgbClr val="A2ADBD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rgbClr val="EAF0F7"/>
                    </a:solidFill>
                    <a:latin typeface="Avenir Nex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p50</c:v>
                </c:pt>
                <c:pt idx="1">
                  <c:v>p90</c:v>
                </c:pt>
                <c:pt idx="2">
                  <c:v>p99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0.55000000000000004</c:v>
                </c:pt>
                <c:pt idx="1">
                  <c:v>0.94</c:v>
                </c:pt>
                <c:pt idx="2">
                  <c:v>1.79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2B97-954F-A44F-2344F75202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 Aksh</c:v>
                </c:pt>
              </c:strCache>
            </c:strRef>
          </c:tx>
          <c:spPr>
            <a:solidFill>
              <a:srgbClr val="82B6FF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rgbClr val="EAF0F7"/>
                    </a:solidFill>
                    <a:latin typeface="Avenir Nex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p50</c:v>
                </c:pt>
                <c:pt idx="1">
                  <c:v>p90</c:v>
                </c:pt>
                <c:pt idx="2">
                  <c:v>p99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1.4</c:v>
                </c:pt>
                <c:pt idx="1">
                  <c:v>1.91</c:v>
                </c:pt>
                <c:pt idx="2">
                  <c:v>2.74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2B97-954F-A44F-2344F75202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273343"/>
            </a:solidFill>
          </a:ln>
        </c:spPr>
        <c:txPr>
          <a:bodyPr/>
          <a:lstStyle/>
          <a:p>
            <a:pPr>
              <a:defRPr sz="2100">
                <a:solidFill>
                  <a:srgbClr val="EAF0F7"/>
                </a:solidFill>
                <a:latin typeface="Avenir Next"/>
              </a:defRPr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3.2"/>
          <c:min val="0"/>
        </c:scaling>
        <c:delete val="0"/>
        <c:axPos val="l"/>
        <c:majorGridlines>
          <c:spPr>
            <a:ln w="7620">
              <a:solidFill>
                <a:srgbClr val="273343"/>
              </a:solidFill>
            </a:ln>
          </c:spPr>
        </c:majorGridlines>
        <c:title>
          <c:tx>
            <c:rich>
              <a:bodyPr wrap="square" lIns="0" tIns="0" rIns="0" bIns="0" anchor="t">
                <a:noAutofit/>
              </a:bodyPr>
              <a:lstStyle/>
              <a:p>
                <a:pPr algn="l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defRPr sz="1800" b="0">
                    <a:solidFill>
                      <a:srgbClr val="EAF0F7"/>
                    </a:solidFill>
                    <a:latin typeface="Avenir Next"/>
                  </a:defRPr>
                </a:pPr>
                <a:r>
                  <a:rPr lang="en-US"/>
                  <a:t>Request latency (ms)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A2ADBD"/>
                </a:solidFill>
                <a:latin typeface="Avenir Next"/>
              </a:defRPr>
            </a:pPr>
            <a:endParaRPr lang="en-US"/>
          </a:p>
        </c:txPr>
        <c:crossAx val="-2068027336"/>
        <c:crosses val="autoZero"/>
        <c:crossBetween val="between"/>
        <c:majorUnit val="1"/>
      </c:valAx>
      <c:spPr>
        <a:solidFill>
          <a:srgbClr val="0D1117"/>
        </a:solidFill>
        <a:ln>
          <a:noFill/>
        </a:ln>
      </c:spPr>
    </c:plotArea>
    <c:legend>
      <c:legendPos val="b"/>
      <c:overlay val="0"/>
      <c:txPr>
        <a:bodyPr/>
        <a:lstStyle/>
        <a:p>
          <a:pPr>
            <a:defRPr sz="1600">
              <a:solidFill>
                <a:srgbClr val="EAF0F7"/>
              </a:solidFill>
              <a:latin typeface="Avenir Next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rgbClr val="0D1117"/>
    </a:solidFill>
    <a:ln>
      <a:noFill/>
    </a:ln>
  </c:spPr>
  <c:txPr>
    <a:bodyPr/>
    <a:lstStyle/>
    <a:p>
      <a:pPr>
        <a:defRPr sz="1800">
          <a:solidFill>
            <a:srgbClr val="EAF0F7"/>
          </a:solidFill>
          <a:latin typeface="Avenir Next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955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Good afternoon; Ritwik, software engineer; vibe coding a recent passion.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Girish: Microsoft principal engineering manager; 20+ years in cloud networking/security; unable to travel.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Aksh: collaboration with Girish and Mugesh, former Microsoft colleagues.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Today's question: who should authorize an agent's actions?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Ticket injection: Graph mail to an unapproved endpoint.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Env-secret theft, proxy bypass, destructive DELETE: distinct controls.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Poisoned MCP arguments and SharePoint-to-public-GitHub flows: future work.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Human approvals also future; method/path checks exist today.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Differentiator: the combined boundary, not exclusive capabilities; conventional firewalls/auth proxies remain complementary.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Combined from the two supplied scenario slides; api/v1alpha1/types.go:20-105; README.md:262-292.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Today: captured egress, not a complete agent sandbox.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No MCP tool/argument or body-content authorization yet.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Allowed-channel exfiltration remains possible; remote tools need their own boundary.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Proxy UID, loopback, configured DNS/CIDRs are exemptions.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Trust kernel, cluster and proxy; future directions, not delivery promises.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api/v1alpha1/types.go:20-105; README.md:262-292; DESIGN.md:33-49.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Baseline: controlled leak; fresh chat for each state.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Optional strip-only: header removal, not payload scrubbing.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Broker-inject: approved Microsoft read; Entra acquisition/cache.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Protect: same prompt, 403, unchanged collector, placeholder credential.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Show sanitized evidence; disclose model/network fallback honestly.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demo/agentcon-japan/PRESENTER.md:147-265.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Let agents reason; keep authorization outside the model.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Scan for the main branch; star the repository if this was useful.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Feedback and contributions welcome. Thank you.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https://github.com/girishmotwani/aksh/tree/main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Remember the viral McDonald's chatbot screenshot?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Reported, not independently verified; code generated, not executed.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Funny as a text response; consequential when tools and credentials enter.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Bridge: an instruction in context must not become permission.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News18: reported screenshot; article explicitly says not independently verified. https://www.news18.com/viral/mcdonalds-chatbot-answers-python-coding-question-before-returning-to-nugget-order-internet-says-stop-paying-for-claude-ws-l-10292776.html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Traditional software also has bugs and runtime variation.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Agents select actions from context; prompts do not replace schemas or checks.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English/Japanese interpreter analogy: meaning can shift; a black box can misunderstand.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Even reliable interpretation is not permission.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Enforce authorization outside the model; credentials amplify mistakes.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DESIGN.md:33-49 (threat model).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Attach a sidecar around the untrusted workload.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Managed credentials stay outside the agent runtime.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Intercept captured egress; inspect HTTPS through trusted local TLS termination.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Allow defined requests; deny unmatched ones within this boundary.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The model reasons; policy, not persuasion, authorizes.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internal/runtime/assembly.go:79-103; internal/pipeline/runner.go:57-138.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Entra tokens and static keys have different lifecycles; both held outside the agent.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Strip caller Authorization; attach a credential only for an allowed rule.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Valid cached tokens and fresh-enough policy remain usable.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Missing required usable state or failed audit: deny.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Record credential identity, never its value.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api/v1alpha1/types.go:20-105; internal/pipeline/sanitise.go:24-81; internal/pipeline/runner.go:57-138.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Webhook runs at pod admission, not on each request.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Follow arrows: eBPF redirects; Go parses and authorizes.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Strip caller auth; host/method/path policy; acquire or reuse tokens when required.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Audit before injection and upstream TLS; denial or failure stops forwarding.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Capture exemptions still apply.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internal/injector/server.go:239-320; internal/runtime/assembly.go:79-134; internal/pipeline/runner.go:57-138.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Mutating admission webhook adds Aksh, credential mounts and pod-local CA trust.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No agent source or SDK changes; platform still configures enrollment and policy.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Implemented, pre-1.0; documented kind and AKS runs.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OpenAI uses static credentials; Microsoft reads use Entra federation.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CA signing key stays private.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internal/injector/server.go:239-320; internal/injector/sidecar_injector.go:157-209; demo/agentcon-japan/PRESENTER.md:5-36.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Same HTTPS upstream; 200 requests/s, 16 keep-alive connections.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AKS Standard_E4s_v5, 4 vCPU; documented snapshot, not a new measurement.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Median: 0.55 ms baseline versus 1.40 ms with Aksh.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Warm connections; workload-dependent overhead.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New connections differ: default TLS handshake limit 50/s.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test/e2e/aks-soak/README.md:165-186; linked from README.md:120-151.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Unapproved captured HTTPS request: denied.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Managed credentials removed from agent mounts; other sensitive data still needs protection.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Method/path restrictions can deny destructive API requests.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Clearing proxy environment variables does not disable eBPF capture.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Reduce blast radius; allowed operations and exempt paths remain risks.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endParaRPr/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1200" b="0">
                <a:solidFill>
                  <a:srgbClr val="000000"/>
                </a:solidFill>
                <a:latin typeface="Avenir Next"/>
              </a:defRPr>
            </a:pPr>
            <a:r>
              <a:t>Sources: api/v1alpha1/types.go:20-105; internal/dataplane/bpf/aksh_capture.c:202-307.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irishmotwani/aksh/tree/main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25400"/>
          </a:xfrm>
          <a:prstGeom prst="rect">
            <a:avLst/>
          </a:prstGeom>
          <a:solidFill>
            <a:srgbClr val="58A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Event"/>
          <p:cNvSpPr txBox="1"/>
          <p:nvPr/>
        </p:nvSpPr>
        <p:spPr>
          <a:xfrm>
            <a:off x="640080" y="59436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2B6FF"/>
                </a:solidFill>
                <a:latin typeface="Avenir Next Medium"/>
              </a:defRPr>
            </a:pPr>
            <a:r>
              <a:t>AGENTCON JAPAN</a:t>
            </a:r>
          </a:p>
        </p:txBody>
      </p:sp>
      <p:sp>
        <p:nvSpPr>
          <p:cNvPr id="4" name="Aksh"/>
          <p:cNvSpPr txBox="1"/>
          <p:nvPr/>
        </p:nvSpPr>
        <p:spPr>
          <a:xfrm>
            <a:off x="640080" y="1408176"/>
            <a:ext cx="10908792" cy="4754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500" b="0">
                <a:solidFill>
                  <a:srgbClr val="82B6FF"/>
                </a:solidFill>
                <a:latin typeface="Avenir Next"/>
              </a:defRPr>
            </a:pPr>
            <a:r>
              <a:t>Aksh</a:t>
            </a:r>
          </a:p>
        </p:txBody>
      </p:sp>
      <p:sp>
        <p:nvSpPr>
          <p:cNvPr id="5" name="Talk title"/>
          <p:cNvSpPr txBox="1"/>
          <p:nvPr/>
        </p:nvSpPr>
        <p:spPr>
          <a:xfrm>
            <a:off x="640080" y="1956816"/>
            <a:ext cx="10908792" cy="1600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5000" b="0">
                <a:solidFill>
                  <a:srgbClr val="EAF0F7"/>
                </a:solidFill>
                <a:latin typeface="Avenir Next"/>
              </a:defRPr>
            </a:pPr>
            <a:r>
              <a:t>Stop Giving Agents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5000" b="0">
                <a:solidFill>
                  <a:srgbClr val="EAF0F7"/>
                </a:solidFill>
                <a:latin typeface="Avenir Next"/>
              </a:defRPr>
            </a:pPr>
            <a:r>
              <a:t>Tokens</a:t>
            </a:r>
          </a:p>
        </p:txBody>
      </p:sp>
      <p:sp>
        <p:nvSpPr>
          <p:cNvPr id="6" name="Talk subtitle"/>
          <p:cNvSpPr txBox="1"/>
          <p:nvPr/>
        </p:nvSpPr>
        <p:spPr>
          <a:xfrm>
            <a:off x="640080" y="3776472"/>
            <a:ext cx="10908792" cy="53035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700" b="0">
                <a:solidFill>
                  <a:srgbClr val="EAF0F7"/>
                </a:solidFill>
                <a:latin typeface="Avenir Next"/>
              </a:defRPr>
            </a:pPr>
            <a:r>
              <a:t>Securing with Side-Car Proxies</a:t>
            </a:r>
          </a:p>
        </p:txBody>
      </p:sp>
      <p:sp>
        <p:nvSpPr>
          <p:cNvPr id="7" name="Thesis"/>
          <p:cNvSpPr txBox="1"/>
          <p:nvPr/>
        </p:nvSpPr>
        <p:spPr>
          <a:xfrm>
            <a:off x="640080" y="4471416"/>
            <a:ext cx="10908792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A2ADBD"/>
                </a:solidFill>
                <a:latin typeface="Avenir Next"/>
              </a:defRPr>
            </a:pPr>
            <a:r>
              <a:t>Separating reasoning from authority.</a:t>
            </a:r>
          </a:p>
        </p:txBody>
      </p:sp>
      <p:sp>
        <p:nvSpPr>
          <p:cNvPr id="8" name="Presenters"/>
          <p:cNvSpPr txBox="1"/>
          <p:nvPr/>
        </p:nvSpPr>
        <p:spPr>
          <a:xfrm>
            <a:off x="640080" y="5413248"/>
            <a:ext cx="10908792" cy="3840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100" b="0">
                <a:solidFill>
                  <a:srgbClr val="EAF0F7"/>
                </a:solidFill>
                <a:latin typeface="Avenir Next"/>
              </a:defRPr>
            </a:pPr>
            <a:r>
              <a:t>Ritwik Ranjan  |  Girish Motwani</a:t>
            </a:r>
          </a:p>
        </p:txBody>
      </p:sp>
      <p:sp>
        <p:nvSpPr>
          <p:cNvPr id="9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10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WHY AKSH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Beyond a firewall or auth proxy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10</a:t>
            </a:r>
          </a:p>
        </p:txBody>
      </p:sp>
      <p:sp>
        <p:nvSpPr>
          <p:cNvPr id="7" name="Scenario column"/>
          <p:cNvSpPr txBox="1"/>
          <p:nvPr/>
        </p:nvSpPr>
        <p:spPr>
          <a:xfrm>
            <a:off x="877824" y="1746504"/>
            <a:ext cx="3383280" cy="2651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SCENARIO</a:t>
            </a:r>
          </a:p>
        </p:txBody>
      </p:sp>
      <p:sp>
        <p:nvSpPr>
          <p:cNvPr id="8" name="Control column"/>
          <p:cNvSpPr txBox="1"/>
          <p:nvPr/>
        </p:nvSpPr>
        <p:spPr>
          <a:xfrm>
            <a:off x="4599432" y="1746504"/>
            <a:ext cx="4846320" cy="2651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AKSH BOUNDARY</a:t>
            </a:r>
          </a:p>
        </p:txBody>
      </p:sp>
      <p:sp>
        <p:nvSpPr>
          <p:cNvPr id="9" name="Status column"/>
          <p:cNvSpPr txBox="1"/>
          <p:nvPr/>
        </p:nvSpPr>
        <p:spPr>
          <a:xfrm>
            <a:off x="10149840" y="1746504"/>
            <a:ext cx="1005840" cy="2651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SCOPE</a:t>
            </a:r>
          </a:p>
        </p:txBody>
      </p:sp>
      <p:sp>
        <p:nvSpPr>
          <p:cNvPr id="10" name="Scenario 1"/>
          <p:cNvSpPr txBox="1"/>
          <p:nvPr/>
        </p:nvSpPr>
        <p:spPr>
          <a:xfrm>
            <a:off x="877824" y="2130552"/>
            <a:ext cx="3602736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"/>
              </a:defRPr>
            </a:pPr>
            <a:r>
              <a:t>Indirect prompt injection</a:t>
            </a:r>
          </a:p>
        </p:txBody>
      </p:sp>
      <p:sp>
        <p:nvSpPr>
          <p:cNvPr id="11" name="Control 1"/>
          <p:cNvSpPr txBox="1"/>
          <p:nvPr/>
        </p:nvSpPr>
        <p:spPr>
          <a:xfrm>
            <a:off x="4599432" y="2130552"/>
            <a:ext cx="5257800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Deny unapproved egress</a:t>
            </a:r>
          </a:p>
        </p:txBody>
      </p:sp>
      <p:sp>
        <p:nvSpPr>
          <p:cNvPr id="12" name="Scope 1"/>
          <p:cNvSpPr txBox="1"/>
          <p:nvPr/>
        </p:nvSpPr>
        <p:spPr>
          <a:xfrm>
            <a:off x="10149840" y="2167128"/>
            <a:ext cx="1234440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82B6FF"/>
                </a:solidFill>
                <a:latin typeface="Avenir Next"/>
              </a:defRPr>
            </a:pPr>
            <a:r>
              <a:t>Today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77824" y="2578608"/>
            <a:ext cx="10433304" cy="6350"/>
          </a:xfrm>
          <a:prstGeom prst="rect">
            <a:avLst/>
          </a:prstGeom>
          <a:solidFill>
            <a:srgbClr val="273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Scenario 2"/>
          <p:cNvSpPr txBox="1"/>
          <p:nvPr/>
        </p:nvSpPr>
        <p:spPr>
          <a:xfrm>
            <a:off x="877824" y="2670048"/>
            <a:ext cx="3602736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"/>
              </a:defRPr>
            </a:pPr>
            <a:r>
              <a:t>Credential theft</a:t>
            </a:r>
          </a:p>
        </p:txBody>
      </p:sp>
      <p:sp>
        <p:nvSpPr>
          <p:cNvPr id="15" name="Control 2"/>
          <p:cNvSpPr txBox="1"/>
          <p:nvPr/>
        </p:nvSpPr>
        <p:spPr>
          <a:xfrm>
            <a:off x="4599432" y="2670048"/>
            <a:ext cx="5257800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Isolate managed credentials</a:t>
            </a:r>
          </a:p>
        </p:txBody>
      </p:sp>
      <p:sp>
        <p:nvSpPr>
          <p:cNvPr id="16" name="Scope 2"/>
          <p:cNvSpPr txBox="1"/>
          <p:nvPr/>
        </p:nvSpPr>
        <p:spPr>
          <a:xfrm>
            <a:off x="10149840" y="2706624"/>
            <a:ext cx="1234440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82B6FF"/>
                </a:solidFill>
                <a:latin typeface="Avenir Next"/>
              </a:defRPr>
            </a:pPr>
            <a:r>
              <a:t>Today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77824" y="3118104"/>
            <a:ext cx="10433304" cy="6350"/>
          </a:xfrm>
          <a:prstGeom prst="rect">
            <a:avLst/>
          </a:prstGeom>
          <a:solidFill>
            <a:srgbClr val="273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Scenario 3"/>
          <p:cNvSpPr txBox="1"/>
          <p:nvPr/>
        </p:nvSpPr>
        <p:spPr>
          <a:xfrm>
            <a:off x="877824" y="3209544"/>
            <a:ext cx="3602736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"/>
              </a:defRPr>
            </a:pPr>
            <a:r>
              <a:t>Proxy bypass</a:t>
            </a:r>
          </a:p>
        </p:txBody>
      </p:sp>
      <p:sp>
        <p:nvSpPr>
          <p:cNvPr id="19" name="Control 3"/>
          <p:cNvSpPr txBox="1"/>
          <p:nvPr/>
        </p:nvSpPr>
        <p:spPr>
          <a:xfrm>
            <a:off x="4599432" y="3209544"/>
            <a:ext cx="5257800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Capture at socket layer</a:t>
            </a:r>
          </a:p>
        </p:txBody>
      </p:sp>
      <p:sp>
        <p:nvSpPr>
          <p:cNvPr id="20" name="Scope 3"/>
          <p:cNvSpPr txBox="1"/>
          <p:nvPr/>
        </p:nvSpPr>
        <p:spPr>
          <a:xfrm>
            <a:off x="10149840" y="3246120"/>
            <a:ext cx="1234440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82B6FF"/>
                </a:solidFill>
                <a:latin typeface="Avenir Next"/>
              </a:defRPr>
            </a:pPr>
            <a:r>
              <a:t>Today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77824" y="3657600"/>
            <a:ext cx="10433304" cy="6350"/>
          </a:xfrm>
          <a:prstGeom prst="rect">
            <a:avLst/>
          </a:prstGeom>
          <a:solidFill>
            <a:srgbClr val="273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Scenario 4"/>
          <p:cNvSpPr txBox="1"/>
          <p:nvPr/>
        </p:nvSpPr>
        <p:spPr>
          <a:xfrm>
            <a:off x="877824" y="3749039"/>
            <a:ext cx="3602736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"/>
              </a:defRPr>
            </a:pPr>
            <a:r>
              <a:t>Destructive API calls</a:t>
            </a:r>
          </a:p>
        </p:txBody>
      </p:sp>
      <p:sp>
        <p:nvSpPr>
          <p:cNvPr id="23" name="Control 4"/>
          <p:cNvSpPr txBox="1"/>
          <p:nvPr/>
        </p:nvSpPr>
        <p:spPr>
          <a:xfrm>
            <a:off x="4599432" y="3749039"/>
            <a:ext cx="5257800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Check method + path</a:t>
            </a:r>
          </a:p>
        </p:txBody>
      </p:sp>
      <p:sp>
        <p:nvSpPr>
          <p:cNvPr id="24" name="Scope 4"/>
          <p:cNvSpPr txBox="1"/>
          <p:nvPr/>
        </p:nvSpPr>
        <p:spPr>
          <a:xfrm>
            <a:off x="10149840" y="3785615"/>
            <a:ext cx="1234440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82B6FF"/>
                </a:solidFill>
                <a:latin typeface="Avenir Next"/>
              </a:defRPr>
            </a:pPr>
            <a:r>
              <a:t>Today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77824" y="4197096"/>
            <a:ext cx="10433304" cy="6350"/>
          </a:xfrm>
          <a:prstGeom prst="rect">
            <a:avLst/>
          </a:prstGeom>
          <a:solidFill>
            <a:srgbClr val="273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Scenario 5"/>
          <p:cNvSpPr txBox="1"/>
          <p:nvPr/>
        </p:nvSpPr>
        <p:spPr>
          <a:xfrm>
            <a:off x="877824" y="4288536"/>
            <a:ext cx="3602736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"/>
              </a:defRPr>
            </a:pPr>
            <a:r>
              <a:t>Poisoned MCP tools</a:t>
            </a:r>
          </a:p>
        </p:txBody>
      </p:sp>
      <p:sp>
        <p:nvSpPr>
          <p:cNvPr id="27" name="Control 5"/>
          <p:cNvSpPr txBox="1"/>
          <p:nvPr/>
        </p:nvSpPr>
        <p:spPr>
          <a:xfrm>
            <a:off x="4599432" y="4288536"/>
            <a:ext cx="5257800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Tool / argument policy</a:t>
            </a:r>
          </a:p>
        </p:txBody>
      </p:sp>
      <p:sp>
        <p:nvSpPr>
          <p:cNvPr id="28" name="Scope 5"/>
          <p:cNvSpPr txBox="1"/>
          <p:nvPr/>
        </p:nvSpPr>
        <p:spPr>
          <a:xfrm>
            <a:off x="10149840" y="4325112"/>
            <a:ext cx="1234440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A2ADBD"/>
                </a:solidFill>
                <a:latin typeface="Avenir Next"/>
              </a:defRPr>
            </a:pPr>
            <a:r>
              <a:t>Future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77824" y="4736592"/>
            <a:ext cx="10433304" cy="6350"/>
          </a:xfrm>
          <a:prstGeom prst="rect">
            <a:avLst/>
          </a:prstGeom>
          <a:solidFill>
            <a:srgbClr val="273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Scenario 6"/>
          <p:cNvSpPr txBox="1"/>
          <p:nvPr/>
        </p:nvSpPr>
        <p:spPr>
          <a:xfrm>
            <a:off x="877824" y="4828031"/>
            <a:ext cx="3602736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"/>
              </a:defRPr>
            </a:pPr>
            <a:r>
              <a:t>Cross-service exfiltration</a:t>
            </a:r>
          </a:p>
        </p:txBody>
      </p:sp>
      <p:sp>
        <p:nvSpPr>
          <p:cNvPr id="31" name="Control 6"/>
          <p:cNvSpPr txBox="1"/>
          <p:nvPr/>
        </p:nvSpPr>
        <p:spPr>
          <a:xfrm>
            <a:off x="4599432" y="4828031"/>
            <a:ext cx="5257800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Data-flow + redaction</a:t>
            </a:r>
          </a:p>
        </p:txBody>
      </p:sp>
      <p:sp>
        <p:nvSpPr>
          <p:cNvPr id="32" name="Scope 6"/>
          <p:cNvSpPr txBox="1"/>
          <p:nvPr/>
        </p:nvSpPr>
        <p:spPr>
          <a:xfrm>
            <a:off x="10149840" y="4864607"/>
            <a:ext cx="1234440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A2ADBD"/>
                </a:solidFill>
                <a:latin typeface="Avenir Next"/>
              </a:defRPr>
            </a:pPr>
            <a:r>
              <a:t>Future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77824" y="5276088"/>
            <a:ext cx="10433304" cy="6350"/>
          </a:xfrm>
          <a:prstGeom prst="rect">
            <a:avLst/>
          </a:prstGeom>
          <a:solidFill>
            <a:srgbClr val="273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akeaway"/>
          <p:cNvSpPr txBox="1"/>
          <p:nvPr/>
        </p:nvSpPr>
        <p:spPr>
          <a:xfrm>
            <a:off x="640080" y="5797296"/>
            <a:ext cx="10908792" cy="4937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82B6FF"/>
                </a:solidFill>
                <a:latin typeface="Avenir Next"/>
              </a:defRPr>
            </a:pPr>
            <a:r>
              <a:t>Credential custody + request policy + transparent capture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SCOPE + DIRECTION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The boundary today. The work ahead.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11</a:t>
            </a:r>
          </a:p>
        </p:txBody>
      </p:sp>
      <p:sp>
        <p:nvSpPr>
          <p:cNvPr id="7" name="Card 1"/>
          <p:cNvSpPr/>
          <p:nvPr/>
        </p:nvSpPr>
        <p:spPr>
          <a:xfrm>
            <a:off x="640080" y="1773936"/>
            <a:ext cx="3429000" cy="3547872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Card 1 title"/>
          <p:cNvSpPr txBox="1"/>
          <p:nvPr/>
        </p:nvSpPr>
        <p:spPr>
          <a:xfrm>
            <a:off x="1005840" y="2212848"/>
            <a:ext cx="2697480" cy="10241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Today</a:t>
            </a:r>
          </a:p>
        </p:txBody>
      </p:sp>
      <p:sp>
        <p:nvSpPr>
          <p:cNvPr id="9" name="Card 1 body"/>
          <p:cNvSpPr txBox="1"/>
          <p:nvPr/>
        </p:nvSpPr>
        <p:spPr>
          <a:xfrm>
            <a:off x="1005840" y="3401568"/>
            <a:ext cx="2697480" cy="173735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Egress / HTTP/1.x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Host / method / path</a:t>
            </a:r>
          </a:p>
        </p:txBody>
      </p:sp>
      <p:sp>
        <p:nvSpPr>
          <p:cNvPr id="10" name="Card 2"/>
          <p:cNvSpPr/>
          <p:nvPr/>
        </p:nvSpPr>
        <p:spPr>
          <a:xfrm>
            <a:off x="4379976" y="1773936"/>
            <a:ext cx="3429000" cy="3547872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Card 2 title"/>
          <p:cNvSpPr txBox="1"/>
          <p:nvPr/>
        </p:nvSpPr>
        <p:spPr>
          <a:xfrm>
            <a:off x="4745736" y="2212848"/>
            <a:ext cx="2697480" cy="10241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Future</a:t>
            </a:r>
          </a:p>
        </p:txBody>
      </p:sp>
      <p:sp>
        <p:nvSpPr>
          <p:cNvPr id="12" name="Card 2 body"/>
          <p:cNvSpPr txBox="1"/>
          <p:nvPr/>
        </p:nvSpPr>
        <p:spPr>
          <a:xfrm>
            <a:off x="4745736" y="3401568"/>
            <a:ext cx="2697480" cy="173735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MCP / approvals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Ingress / more IdPs</a:t>
            </a:r>
          </a:p>
        </p:txBody>
      </p:sp>
      <p:sp>
        <p:nvSpPr>
          <p:cNvPr id="13" name="Card 3"/>
          <p:cNvSpPr/>
          <p:nvPr/>
        </p:nvSpPr>
        <p:spPr>
          <a:xfrm>
            <a:off x="8119871" y="1773936"/>
            <a:ext cx="3429000" cy="3547872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Card 3 title"/>
          <p:cNvSpPr txBox="1"/>
          <p:nvPr/>
        </p:nvSpPr>
        <p:spPr>
          <a:xfrm>
            <a:off x="8485632" y="2212848"/>
            <a:ext cx="2697480" cy="10241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Future</a:t>
            </a:r>
          </a:p>
        </p:txBody>
      </p:sp>
      <p:sp>
        <p:nvSpPr>
          <p:cNvPr id="15" name="Card 3 body"/>
          <p:cNvSpPr txBox="1"/>
          <p:nvPr/>
        </p:nvSpPr>
        <p:spPr>
          <a:xfrm>
            <a:off x="8485632" y="3401568"/>
            <a:ext cx="2697480" cy="173735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Data-flow policy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Response redaction</a:t>
            </a:r>
          </a:p>
        </p:txBody>
      </p:sp>
      <p:sp>
        <p:nvSpPr>
          <p:cNvPr id="16" name="Takeaway"/>
          <p:cNvSpPr txBox="1"/>
          <p:nvPr/>
        </p:nvSpPr>
        <p:spPr>
          <a:xfrm>
            <a:off x="640080" y="5696712"/>
            <a:ext cx="10908792" cy="4937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82B6FF"/>
                </a:solidFill>
                <a:latin typeface="Avenir Next"/>
              </a:defRPr>
            </a:pPr>
            <a:r>
              <a:t>Allowed channels can still be abused.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mo"/>
          <p:cNvSpPr txBox="1"/>
          <p:nvPr/>
        </p:nvSpPr>
        <p:spPr>
          <a:xfrm>
            <a:off x="640080" y="2231136"/>
            <a:ext cx="10908792" cy="9326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5800" b="0">
                <a:solidFill>
                  <a:srgbClr val="EAF0F7"/>
                </a:solidFill>
                <a:latin typeface="Avenir Next"/>
              </a:defRPr>
            </a:pPr>
            <a:r>
              <a:t>Demo</a:t>
            </a:r>
          </a:p>
        </p:txBody>
      </p:sp>
      <p:sp>
        <p:nvSpPr>
          <p:cNvPr id="3" name="Demo description"/>
          <p:cNvSpPr txBox="1"/>
          <p:nvPr/>
        </p:nvSpPr>
        <p:spPr>
          <a:xfrm>
            <a:off x="640080" y="3511296"/>
            <a:ext cx="9281160" cy="1143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600" b="0">
                <a:solidFill>
                  <a:srgbClr val="A2ADBD"/>
                </a:solidFill>
                <a:latin typeface="Avenir Next"/>
              </a:defRPr>
            </a:pPr>
            <a:r>
              <a:t>Same agent. Baseline credential leak, then policy enforcement and credential brokering with Aksh.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&amp;A"/>
          <p:cNvSpPr txBox="1"/>
          <p:nvPr/>
        </p:nvSpPr>
        <p:spPr>
          <a:xfrm>
            <a:off x="640080" y="2651760"/>
            <a:ext cx="10908792" cy="10789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6400" b="0">
                <a:solidFill>
                  <a:srgbClr val="EAF0F7"/>
                </a:solidFill>
                <a:latin typeface="Avenir Next"/>
              </a:defRPr>
            </a:pPr>
            <a:r>
              <a:t>Q&amp;A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vitation"/>
          <p:cNvSpPr txBox="1"/>
          <p:nvPr/>
        </p:nvSpPr>
        <p:spPr>
          <a:xfrm>
            <a:off x="640080" y="685800"/>
            <a:ext cx="10908792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2B6FF"/>
                </a:solidFill>
                <a:latin typeface="Avenir Next Medium"/>
              </a:defRPr>
            </a:pPr>
            <a:r>
              <a:t>BUILD WITH US</a:t>
            </a:r>
          </a:p>
        </p:txBody>
      </p:sp>
      <p:sp>
        <p:nvSpPr>
          <p:cNvPr id="3" name="Star title"/>
          <p:cNvSpPr txBox="1"/>
          <p:nvPr/>
        </p:nvSpPr>
        <p:spPr>
          <a:xfrm>
            <a:off x="640080" y="1865376"/>
            <a:ext cx="6181344" cy="14081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4300" b="0">
                <a:solidFill>
                  <a:srgbClr val="EAF0F7"/>
                </a:solidFill>
                <a:latin typeface="Avenir Next"/>
              </a:defRPr>
            </a:pPr>
            <a:r>
              <a:t>Star Aksh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4300" b="0">
                <a:solidFill>
                  <a:srgbClr val="EAF0F7"/>
                </a:solidFill>
                <a:latin typeface="Avenir Next"/>
              </a:defRPr>
            </a:pPr>
            <a:r>
              <a:t>on GitHub</a:t>
            </a:r>
          </a:p>
        </p:txBody>
      </p:sp>
      <p:sp>
        <p:nvSpPr>
          <p:cNvPr id="4" name="Invitation text"/>
          <p:cNvSpPr txBox="1"/>
          <p:nvPr/>
        </p:nvSpPr>
        <p:spPr>
          <a:xfrm>
            <a:off x="640080" y="3675887"/>
            <a:ext cx="603504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600" b="0">
                <a:solidFill>
                  <a:srgbClr val="A2ADBD"/>
                </a:solidFill>
                <a:latin typeface="Avenir Next"/>
              </a:defRPr>
            </a:pPr>
            <a:r>
              <a:t>Help us build safer agents.</a:t>
            </a:r>
          </a:p>
        </p:txBody>
      </p:sp>
      <p:sp>
        <p:nvSpPr>
          <p:cNvPr id="5" name="Repository URL">
            <a:hlinkClick r:id="rId3"/>
          </p:cNvPr>
          <p:cNvSpPr txBox="1"/>
          <p:nvPr/>
        </p:nvSpPr>
        <p:spPr>
          <a:xfrm>
            <a:off x="640080" y="5074920"/>
            <a:ext cx="6281928" cy="4297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82B6FF"/>
                </a:solidFill>
                <a:latin typeface="Avenir Next"/>
              </a:defRPr>
            </a:pPr>
            <a:r>
              <a:t>github.com/girishmotwani/aksh</a:t>
            </a:r>
          </a:p>
        </p:txBody>
      </p:sp>
      <p:pic>
        <p:nvPicPr>
          <p:cNvPr id="6" name="QR: Aksh main branch" descr="repo-main-qr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79" y="1764792"/>
            <a:ext cx="3611880" cy="3611880"/>
          </a:xfrm>
          <a:prstGeom prst="rect">
            <a:avLst/>
          </a:prstGeom>
        </p:spPr>
      </p:pic>
      <p:sp>
        <p:nvSpPr>
          <p:cNvPr id="7" name="QR caption"/>
          <p:cNvSpPr txBox="1"/>
          <p:nvPr/>
        </p:nvSpPr>
        <p:spPr>
          <a:xfrm>
            <a:off x="7059168" y="5623560"/>
            <a:ext cx="4489704" cy="30175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A2ADBD"/>
                </a:solidFill>
                <a:latin typeface="Avenir Next Medium"/>
              </a:defRPr>
            </a:pPr>
            <a:r>
              <a:t>SCAN FOR THE MAIN BRANCH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THE HOOK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Ordering food. Writing code?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2</a:t>
            </a:r>
          </a:p>
        </p:txBody>
      </p:sp>
      <p:sp>
        <p:nvSpPr>
          <p:cNvPr id="7" name="Example card"/>
          <p:cNvSpPr/>
          <p:nvPr/>
        </p:nvSpPr>
        <p:spPr>
          <a:xfrm>
            <a:off x="640080" y="1764792"/>
            <a:ext cx="10908792" cy="3410712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Qualification"/>
          <p:cNvSpPr txBox="1"/>
          <p:nvPr/>
        </p:nvSpPr>
        <p:spPr>
          <a:xfrm>
            <a:off x="1051560" y="2121408"/>
            <a:ext cx="9966960" cy="34747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A2ADBD"/>
                </a:solidFill>
                <a:latin typeface="Avenir Next Medium"/>
              </a:defRPr>
            </a:pPr>
            <a:r>
              <a:t>REPORTED VIRAL SCREENSHOT</a:t>
            </a:r>
          </a:p>
        </p:txBody>
      </p:sp>
      <p:sp>
        <p:nvSpPr>
          <p:cNvPr id="9" name="Example title"/>
          <p:cNvSpPr txBox="1"/>
          <p:nvPr/>
        </p:nvSpPr>
        <p:spPr>
          <a:xfrm>
            <a:off x="1051560" y="2743200"/>
            <a:ext cx="9966960" cy="6126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000" b="0">
                <a:solidFill>
                  <a:srgbClr val="EAF0F7"/>
                </a:solidFill>
                <a:latin typeface="Avenir Next"/>
              </a:defRPr>
            </a:pPr>
            <a:r>
              <a:t>Persuaded off-task</a:t>
            </a:r>
          </a:p>
        </p:txBody>
      </p:sp>
      <p:sp>
        <p:nvSpPr>
          <p:cNvPr id="10" name="Example text"/>
          <p:cNvSpPr txBox="1"/>
          <p:nvPr/>
        </p:nvSpPr>
        <p:spPr>
          <a:xfrm>
            <a:off x="1051560" y="3593592"/>
            <a:ext cx="9235440" cy="10241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700" b="0">
                <a:solidFill>
                  <a:srgbClr val="A2ADBD"/>
                </a:solidFill>
                <a:latin typeface="Avenir Next"/>
              </a:defRPr>
            </a:pPr>
            <a:r>
              <a:t>An ordering chatbot apparently generated linked-list code.</a:t>
            </a:r>
          </a:p>
        </p:txBody>
      </p:sp>
      <p:sp>
        <p:nvSpPr>
          <p:cNvPr id="11" name="Takeaway"/>
          <p:cNvSpPr txBox="1"/>
          <p:nvPr/>
        </p:nvSpPr>
        <p:spPr>
          <a:xfrm>
            <a:off x="640080" y="5605272"/>
            <a:ext cx="10908792" cy="4937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82B6FF"/>
                </a:solidFill>
                <a:latin typeface="Avenir Next"/>
              </a:defRPr>
            </a:pPr>
            <a:r>
              <a:t>Off-task text is not yet an authorized action.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THE TRUST BOUNDARY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Prompts are not permissions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3</a:t>
            </a:r>
          </a:p>
        </p:txBody>
      </p:sp>
      <p:sp>
        <p:nvSpPr>
          <p:cNvPr id="7" name="Card 1"/>
          <p:cNvSpPr/>
          <p:nvPr/>
        </p:nvSpPr>
        <p:spPr>
          <a:xfrm>
            <a:off x="640080" y="1755648"/>
            <a:ext cx="5303520" cy="35661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Card 1 title"/>
          <p:cNvSpPr txBox="1"/>
          <p:nvPr/>
        </p:nvSpPr>
        <p:spPr>
          <a:xfrm>
            <a:off x="1005840" y="2194560"/>
            <a:ext cx="4572000" cy="10241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Traditional software</a:t>
            </a:r>
          </a:p>
        </p:txBody>
      </p:sp>
      <p:sp>
        <p:nvSpPr>
          <p:cNvPr id="9" name="Card 1 body"/>
          <p:cNvSpPr txBox="1"/>
          <p:nvPr/>
        </p:nvSpPr>
        <p:spPr>
          <a:xfrm>
            <a:off x="1005840" y="3383280"/>
            <a:ext cx="4572000" cy="17556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Engineers define operations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Code constrains control flow</a:t>
            </a:r>
          </a:p>
        </p:txBody>
      </p:sp>
      <p:sp>
        <p:nvSpPr>
          <p:cNvPr id="10" name="Card 2"/>
          <p:cNvSpPr/>
          <p:nvPr/>
        </p:nvSpPr>
        <p:spPr>
          <a:xfrm>
            <a:off x="6245352" y="1755648"/>
            <a:ext cx="5303520" cy="35661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Card 2 title"/>
          <p:cNvSpPr txBox="1"/>
          <p:nvPr/>
        </p:nvSpPr>
        <p:spPr>
          <a:xfrm>
            <a:off x="6611112" y="2194560"/>
            <a:ext cx="4572000" cy="10241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Agentic software</a:t>
            </a:r>
          </a:p>
        </p:txBody>
      </p:sp>
      <p:sp>
        <p:nvSpPr>
          <p:cNvPr id="12" name="Card 2 body"/>
          <p:cNvSpPr txBox="1"/>
          <p:nvPr/>
        </p:nvSpPr>
        <p:spPr>
          <a:xfrm>
            <a:off x="6611112" y="3383280"/>
            <a:ext cx="4572000" cy="17556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Models select actions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Untrusted context influences plans</a:t>
            </a:r>
          </a:p>
        </p:txBody>
      </p:sp>
      <p:sp>
        <p:nvSpPr>
          <p:cNvPr id="13" name="Takeaway"/>
          <p:cNvSpPr txBox="1"/>
          <p:nvPr/>
        </p:nvSpPr>
        <p:spPr>
          <a:xfrm>
            <a:off x="640080" y="5724144"/>
            <a:ext cx="10908792" cy="4937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82B6FF"/>
                </a:solidFill>
                <a:latin typeface="Avenir Next"/>
              </a:defRPr>
            </a:pPr>
            <a:r>
              <a:t>Model output is input, not authorization.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THE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The agent asks. Aksh authorizes.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4</a:t>
            </a:r>
          </a:p>
        </p:txBody>
      </p:sp>
      <p:sp>
        <p:nvSpPr>
          <p:cNvPr id="7" name="Boundary node 1"/>
          <p:cNvSpPr/>
          <p:nvPr/>
        </p:nvSpPr>
        <p:spPr>
          <a:xfrm>
            <a:off x="640080" y="2267712"/>
            <a:ext cx="3063240" cy="212140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Node 1 title"/>
          <p:cNvSpPr txBox="1"/>
          <p:nvPr/>
        </p:nvSpPr>
        <p:spPr>
          <a:xfrm>
            <a:off x="896112" y="2624328"/>
            <a:ext cx="2551176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500" b="0">
                <a:solidFill>
                  <a:srgbClr val="EAF0F7"/>
                </a:solidFill>
                <a:latin typeface="Avenir Next Medium"/>
              </a:defRPr>
            </a:pPr>
            <a:r>
              <a:t>Agent</a:t>
            </a:r>
          </a:p>
        </p:txBody>
      </p:sp>
      <p:sp>
        <p:nvSpPr>
          <p:cNvPr id="9" name="Node 1 body"/>
          <p:cNvSpPr txBox="1"/>
          <p:nvPr/>
        </p:nvSpPr>
        <p:spPr>
          <a:xfrm>
            <a:off x="896112" y="3383280"/>
            <a:ext cx="2551176" cy="868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Reason + request</a:t>
            </a:r>
          </a:p>
        </p:txBody>
      </p:sp>
      <p:sp>
        <p:nvSpPr>
          <p:cNvPr id="10" name="Boundary node 2"/>
          <p:cNvSpPr/>
          <p:nvPr/>
        </p:nvSpPr>
        <p:spPr>
          <a:xfrm>
            <a:off x="4709160" y="2267712"/>
            <a:ext cx="3566160" cy="212140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Node 2 title"/>
          <p:cNvSpPr txBox="1"/>
          <p:nvPr/>
        </p:nvSpPr>
        <p:spPr>
          <a:xfrm>
            <a:off x="4965192" y="2624328"/>
            <a:ext cx="3054096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500" b="0">
                <a:solidFill>
                  <a:srgbClr val="EAF0F7"/>
                </a:solidFill>
                <a:latin typeface="Avenir Next Medium"/>
              </a:defRPr>
            </a:pPr>
            <a:r>
              <a:t>Aksh sidecar</a:t>
            </a:r>
          </a:p>
        </p:txBody>
      </p:sp>
      <p:sp>
        <p:nvSpPr>
          <p:cNvPr id="12" name="Node 2 body"/>
          <p:cNvSpPr txBox="1"/>
          <p:nvPr/>
        </p:nvSpPr>
        <p:spPr>
          <a:xfrm>
            <a:off x="4965192" y="3383280"/>
            <a:ext cx="3054096" cy="868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Policy + credentials</a:t>
            </a:r>
          </a:p>
        </p:txBody>
      </p:sp>
      <p:sp>
        <p:nvSpPr>
          <p:cNvPr id="13" name="Boundary node 3"/>
          <p:cNvSpPr/>
          <p:nvPr/>
        </p:nvSpPr>
        <p:spPr>
          <a:xfrm>
            <a:off x="9326880" y="2267712"/>
            <a:ext cx="2221992" cy="212140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Node 3 title"/>
          <p:cNvSpPr txBox="1"/>
          <p:nvPr/>
        </p:nvSpPr>
        <p:spPr>
          <a:xfrm>
            <a:off x="9582911" y="2624328"/>
            <a:ext cx="1709928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500" b="0">
                <a:solidFill>
                  <a:srgbClr val="EAF0F7"/>
                </a:solidFill>
                <a:latin typeface="Avenir Next Medium"/>
              </a:defRPr>
            </a:pPr>
            <a:r>
              <a:t>APIs</a:t>
            </a:r>
          </a:p>
        </p:txBody>
      </p:sp>
      <p:sp>
        <p:nvSpPr>
          <p:cNvPr id="15" name="Node 3 body"/>
          <p:cNvSpPr txBox="1"/>
          <p:nvPr/>
        </p:nvSpPr>
        <p:spPr>
          <a:xfrm>
            <a:off x="9582911" y="3383280"/>
            <a:ext cx="1709928" cy="868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Approved requests</a:t>
            </a:r>
          </a:p>
        </p:txBody>
      </p:sp>
      <p:sp>
        <p:nvSpPr>
          <p:cNvPr id="16" name="Request arrow"/>
          <p:cNvSpPr/>
          <p:nvPr/>
        </p:nvSpPr>
        <p:spPr>
          <a:xfrm>
            <a:off x="3886200" y="3182112"/>
            <a:ext cx="640080" cy="292608"/>
          </a:xfrm>
          <a:prstGeom prst="rightArrow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quest arrow"/>
          <p:cNvSpPr/>
          <p:nvPr/>
        </p:nvSpPr>
        <p:spPr>
          <a:xfrm>
            <a:off x="8503920" y="3182112"/>
            <a:ext cx="640080" cy="292608"/>
          </a:xfrm>
          <a:prstGeom prst="rightArrow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akeaway"/>
          <p:cNvSpPr txBox="1"/>
          <p:nvPr/>
        </p:nvSpPr>
        <p:spPr>
          <a:xfrm>
            <a:off x="640080" y="5221224"/>
            <a:ext cx="10908792" cy="4937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500" b="0">
                <a:solidFill>
                  <a:srgbClr val="82B6FF"/>
                </a:solidFill>
                <a:latin typeface="Avenir Next"/>
              </a:defRPr>
            </a:pPr>
            <a:r>
              <a:t>Separate reasoning from authority.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ENFORCEMENT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Four enforcement properties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5</a:t>
            </a:r>
          </a:p>
        </p:txBody>
      </p:sp>
      <p:sp>
        <p:nvSpPr>
          <p:cNvPr id="7" name="Card 1"/>
          <p:cNvSpPr/>
          <p:nvPr/>
        </p:nvSpPr>
        <p:spPr>
          <a:xfrm>
            <a:off x="640080" y="1709928"/>
            <a:ext cx="5303520" cy="175564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Card 1 title"/>
          <p:cNvSpPr txBox="1"/>
          <p:nvPr/>
        </p:nvSpPr>
        <p:spPr>
          <a:xfrm>
            <a:off x="1005840" y="1984248"/>
            <a:ext cx="4572000" cy="6400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Credential custody</a:t>
            </a:r>
          </a:p>
        </p:txBody>
      </p:sp>
      <p:sp>
        <p:nvSpPr>
          <p:cNvPr id="9" name="Card 1 body"/>
          <p:cNvSpPr txBox="1"/>
          <p:nvPr/>
        </p:nvSpPr>
        <p:spPr>
          <a:xfrm>
            <a:off x="1005840" y="2697480"/>
            <a:ext cx="4572000" cy="58521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Outside the agent runtime</a:t>
            </a:r>
          </a:p>
        </p:txBody>
      </p:sp>
      <p:sp>
        <p:nvSpPr>
          <p:cNvPr id="10" name="Card 2"/>
          <p:cNvSpPr/>
          <p:nvPr/>
        </p:nvSpPr>
        <p:spPr>
          <a:xfrm>
            <a:off x="6245352" y="1709928"/>
            <a:ext cx="5303520" cy="175564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Card 2 title"/>
          <p:cNvSpPr txBox="1"/>
          <p:nvPr/>
        </p:nvSpPr>
        <p:spPr>
          <a:xfrm>
            <a:off x="6611112" y="1984248"/>
            <a:ext cx="4572000" cy="6400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Per-request policy</a:t>
            </a:r>
          </a:p>
        </p:txBody>
      </p:sp>
      <p:sp>
        <p:nvSpPr>
          <p:cNvPr id="12" name="Card 2 body"/>
          <p:cNvSpPr txBox="1"/>
          <p:nvPr/>
        </p:nvSpPr>
        <p:spPr>
          <a:xfrm>
            <a:off x="6611112" y="2697480"/>
            <a:ext cx="4572000" cy="58521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Host + method + path</a:t>
            </a:r>
          </a:p>
        </p:txBody>
      </p:sp>
      <p:sp>
        <p:nvSpPr>
          <p:cNvPr id="13" name="Card 3"/>
          <p:cNvSpPr/>
          <p:nvPr/>
        </p:nvSpPr>
        <p:spPr>
          <a:xfrm>
            <a:off x="640080" y="3630168"/>
            <a:ext cx="5303520" cy="175564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Card 3 title"/>
          <p:cNvSpPr txBox="1"/>
          <p:nvPr/>
        </p:nvSpPr>
        <p:spPr>
          <a:xfrm>
            <a:off x="1005840" y="3904488"/>
            <a:ext cx="4572000" cy="6400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Fail closed</a:t>
            </a:r>
          </a:p>
        </p:txBody>
      </p:sp>
      <p:sp>
        <p:nvSpPr>
          <p:cNvPr id="15" name="Card 3 body"/>
          <p:cNvSpPr txBox="1"/>
          <p:nvPr/>
        </p:nvSpPr>
        <p:spPr>
          <a:xfrm>
            <a:off x="1005840" y="4617720"/>
            <a:ext cx="4572000" cy="58521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No usable state? Deny.</a:t>
            </a:r>
          </a:p>
        </p:txBody>
      </p:sp>
      <p:sp>
        <p:nvSpPr>
          <p:cNvPr id="16" name="Card 4"/>
          <p:cNvSpPr/>
          <p:nvPr/>
        </p:nvSpPr>
        <p:spPr>
          <a:xfrm>
            <a:off x="6245352" y="3630168"/>
            <a:ext cx="5303520" cy="175564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Card 4 title"/>
          <p:cNvSpPr txBox="1"/>
          <p:nvPr/>
        </p:nvSpPr>
        <p:spPr>
          <a:xfrm>
            <a:off x="6611112" y="3904488"/>
            <a:ext cx="4572000" cy="6400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Decision evidence</a:t>
            </a:r>
          </a:p>
        </p:txBody>
      </p:sp>
      <p:sp>
        <p:nvSpPr>
          <p:cNvPr id="18" name="Card 4 body"/>
          <p:cNvSpPr txBox="1"/>
          <p:nvPr/>
        </p:nvSpPr>
        <p:spPr>
          <a:xfrm>
            <a:off x="6611112" y="4617720"/>
            <a:ext cx="4572000" cy="58521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Metadata, never token values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UNDER THE HOOD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After injection: the request path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6</a:t>
            </a:r>
          </a:p>
        </p:txBody>
      </p:sp>
      <p:sp>
        <p:nvSpPr>
          <p:cNvPr id="7" name="Injection setup"/>
          <p:cNvSpPr/>
          <p:nvPr/>
        </p:nvSpPr>
        <p:spPr>
          <a:xfrm>
            <a:off x="640080" y="1645920"/>
            <a:ext cx="10908792" cy="56692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Webhook setup"/>
          <p:cNvSpPr txBox="1"/>
          <p:nvPr/>
        </p:nvSpPr>
        <p:spPr>
          <a:xfrm>
            <a:off x="868680" y="1764792"/>
            <a:ext cx="6217920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82B6FF"/>
                </a:solidFill>
                <a:latin typeface="Avenir Next"/>
              </a:defRPr>
            </a:pPr>
            <a:r>
              <a:t>Admission webhook injects Aksh</a:t>
            </a:r>
          </a:p>
        </p:txBody>
      </p:sp>
      <p:sp>
        <p:nvSpPr>
          <p:cNvPr id="9" name="Unchanged agent"/>
          <p:cNvSpPr txBox="1"/>
          <p:nvPr/>
        </p:nvSpPr>
        <p:spPr>
          <a:xfrm>
            <a:off x="7269480" y="1764792"/>
            <a:ext cx="4041648" cy="393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"/>
              </a:defRPr>
            </a:pPr>
            <a:r>
              <a:t>No agent code changes</a:t>
            </a:r>
          </a:p>
        </p:txBody>
      </p:sp>
      <p:sp>
        <p:nvSpPr>
          <p:cNvPr id="10" name="Stage 1"/>
          <p:cNvSpPr/>
          <p:nvPr/>
        </p:nvSpPr>
        <p:spPr>
          <a:xfrm>
            <a:off x="640080" y="2350008"/>
            <a:ext cx="2423160" cy="15087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Stage 1 number"/>
          <p:cNvSpPr txBox="1"/>
          <p:nvPr/>
        </p:nvSpPr>
        <p:spPr>
          <a:xfrm>
            <a:off x="841247" y="2468879"/>
            <a:ext cx="43891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82B6FF"/>
                </a:solidFill>
                <a:latin typeface="Avenir Next"/>
              </a:defRPr>
            </a:pPr>
            <a:r>
              <a:t>01</a:t>
            </a:r>
          </a:p>
        </p:txBody>
      </p:sp>
      <p:sp>
        <p:nvSpPr>
          <p:cNvPr id="12" name="Stage 1 title"/>
          <p:cNvSpPr txBox="1"/>
          <p:nvPr/>
        </p:nvSpPr>
        <p:spPr>
          <a:xfrm>
            <a:off x="841247" y="2743200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 Medium"/>
              </a:defRPr>
            </a:pPr>
            <a:r>
              <a:t>eBPF capture</a:t>
            </a:r>
          </a:p>
        </p:txBody>
      </p:sp>
      <p:sp>
        <p:nvSpPr>
          <p:cNvPr id="13" name="Stage 1 body"/>
          <p:cNvSpPr txBox="1"/>
          <p:nvPr/>
        </p:nvSpPr>
        <p:spPr>
          <a:xfrm>
            <a:off x="841247" y="3209544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Redirect</a:t>
            </a:r>
          </a:p>
        </p:txBody>
      </p:sp>
      <p:sp>
        <p:nvSpPr>
          <p:cNvPr id="14" name="Stage 1 module"/>
          <p:cNvSpPr txBox="1"/>
          <p:nvPr/>
        </p:nvSpPr>
        <p:spPr>
          <a:xfrm>
            <a:off x="841247" y="3621024"/>
            <a:ext cx="2020824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capture / bpf</a:t>
            </a:r>
          </a:p>
        </p:txBody>
      </p:sp>
      <p:sp>
        <p:nvSpPr>
          <p:cNvPr id="15" name="Stage 2"/>
          <p:cNvSpPr/>
          <p:nvPr/>
        </p:nvSpPr>
        <p:spPr>
          <a:xfrm>
            <a:off x="3474720" y="2350008"/>
            <a:ext cx="2423160" cy="15087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Stage 2 number"/>
          <p:cNvSpPr txBox="1"/>
          <p:nvPr/>
        </p:nvSpPr>
        <p:spPr>
          <a:xfrm>
            <a:off x="3675887" y="2468879"/>
            <a:ext cx="43891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82B6FF"/>
                </a:solidFill>
                <a:latin typeface="Avenir Next"/>
              </a:defRPr>
            </a:pPr>
            <a:r>
              <a:t>02</a:t>
            </a:r>
          </a:p>
        </p:txBody>
      </p:sp>
      <p:sp>
        <p:nvSpPr>
          <p:cNvPr id="17" name="Stage 2 title"/>
          <p:cNvSpPr txBox="1"/>
          <p:nvPr/>
        </p:nvSpPr>
        <p:spPr>
          <a:xfrm>
            <a:off x="3675887" y="2743200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 Medium"/>
              </a:defRPr>
            </a:pPr>
            <a:r>
              <a:t>Listener + TLS</a:t>
            </a:r>
          </a:p>
        </p:txBody>
      </p:sp>
      <p:sp>
        <p:nvSpPr>
          <p:cNvPr id="18" name="Stage 2 body"/>
          <p:cNvSpPr txBox="1"/>
          <p:nvPr/>
        </p:nvSpPr>
        <p:spPr>
          <a:xfrm>
            <a:off x="3675887" y="3209544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Terminate</a:t>
            </a:r>
          </a:p>
        </p:txBody>
      </p:sp>
      <p:sp>
        <p:nvSpPr>
          <p:cNvPr id="19" name="Stage 2 module"/>
          <p:cNvSpPr txBox="1"/>
          <p:nvPr/>
        </p:nvSpPr>
        <p:spPr>
          <a:xfrm>
            <a:off x="3675887" y="3621024"/>
            <a:ext cx="2020824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listener / tlsterm</a:t>
            </a:r>
          </a:p>
        </p:txBody>
      </p:sp>
      <p:sp>
        <p:nvSpPr>
          <p:cNvPr id="20" name="Stage 3"/>
          <p:cNvSpPr/>
          <p:nvPr/>
        </p:nvSpPr>
        <p:spPr>
          <a:xfrm>
            <a:off x="6309360" y="2350008"/>
            <a:ext cx="2423160" cy="15087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Stage 3 number"/>
          <p:cNvSpPr txBox="1"/>
          <p:nvPr/>
        </p:nvSpPr>
        <p:spPr>
          <a:xfrm>
            <a:off x="6510528" y="2468879"/>
            <a:ext cx="43891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82B6FF"/>
                </a:solidFill>
                <a:latin typeface="Avenir Next"/>
              </a:defRPr>
            </a:pPr>
            <a:r>
              <a:t>03</a:t>
            </a:r>
          </a:p>
        </p:txBody>
      </p:sp>
      <p:sp>
        <p:nvSpPr>
          <p:cNvPr id="22" name="Stage 3 title"/>
          <p:cNvSpPr txBox="1"/>
          <p:nvPr/>
        </p:nvSpPr>
        <p:spPr>
          <a:xfrm>
            <a:off x="6510528" y="2743200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 Medium"/>
              </a:defRPr>
            </a:pPr>
            <a:r>
              <a:t>HTTP parser</a:t>
            </a:r>
          </a:p>
        </p:txBody>
      </p:sp>
      <p:sp>
        <p:nvSpPr>
          <p:cNvPr id="23" name="Stage 3 body"/>
          <p:cNvSpPr txBox="1"/>
          <p:nvPr/>
        </p:nvSpPr>
        <p:spPr>
          <a:xfrm>
            <a:off x="6510528" y="3209544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Validate</a:t>
            </a:r>
          </a:p>
        </p:txBody>
      </p:sp>
      <p:sp>
        <p:nvSpPr>
          <p:cNvPr id="24" name="Stage 3 module"/>
          <p:cNvSpPr txBox="1"/>
          <p:nvPr/>
        </p:nvSpPr>
        <p:spPr>
          <a:xfrm>
            <a:off x="6510528" y="3621024"/>
            <a:ext cx="2020824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requestpath / pipeline</a:t>
            </a:r>
          </a:p>
        </p:txBody>
      </p:sp>
      <p:sp>
        <p:nvSpPr>
          <p:cNvPr id="25" name="Stage 4"/>
          <p:cNvSpPr/>
          <p:nvPr/>
        </p:nvSpPr>
        <p:spPr>
          <a:xfrm>
            <a:off x="9144000" y="2350008"/>
            <a:ext cx="2423160" cy="15087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Stage 4 number"/>
          <p:cNvSpPr txBox="1"/>
          <p:nvPr/>
        </p:nvSpPr>
        <p:spPr>
          <a:xfrm>
            <a:off x="9345168" y="2468879"/>
            <a:ext cx="43891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82B6FF"/>
                </a:solidFill>
                <a:latin typeface="Avenir Next"/>
              </a:defRPr>
            </a:pPr>
            <a:r>
              <a:t>04</a:t>
            </a:r>
          </a:p>
        </p:txBody>
      </p:sp>
      <p:sp>
        <p:nvSpPr>
          <p:cNvPr id="27" name="Stage 4 title"/>
          <p:cNvSpPr txBox="1"/>
          <p:nvPr/>
        </p:nvSpPr>
        <p:spPr>
          <a:xfrm>
            <a:off x="9345168" y="2743200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 Medium"/>
              </a:defRPr>
            </a:pPr>
            <a:r>
              <a:t>Policy</a:t>
            </a:r>
          </a:p>
        </p:txBody>
      </p:sp>
      <p:sp>
        <p:nvSpPr>
          <p:cNvPr id="28" name="Stage 4 body"/>
          <p:cNvSpPr txBox="1"/>
          <p:nvPr/>
        </p:nvSpPr>
        <p:spPr>
          <a:xfrm>
            <a:off x="9345168" y="3209544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Match rules</a:t>
            </a:r>
          </a:p>
        </p:txBody>
      </p:sp>
      <p:sp>
        <p:nvSpPr>
          <p:cNvPr id="29" name="Stage 4 module"/>
          <p:cNvSpPr txBox="1"/>
          <p:nvPr/>
        </p:nvSpPr>
        <p:spPr>
          <a:xfrm>
            <a:off x="9345168" y="3621024"/>
            <a:ext cx="2020824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pipeline / policy</a:t>
            </a:r>
          </a:p>
        </p:txBody>
      </p:sp>
      <p:sp>
        <p:nvSpPr>
          <p:cNvPr id="30" name="Stage 5"/>
          <p:cNvSpPr/>
          <p:nvPr/>
        </p:nvSpPr>
        <p:spPr>
          <a:xfrm>
            <a:off x="9144000" y="4297680"/>
            <a:ext cx="2423160" cy="15087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Stage 5 number"/>
          <p:cNvSpPr txBox="1"/>
          <p:nvPr/>
        </p:nvSpPr>
        <p:spPr>
          <a:xfrm>
            <a:off x="9345168" y="4416552"/>
            <a:ext cx="43891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82B6FF"/>
                </a:solidFill>
                <a:latin typeface="Avenir Next"/>
              </a:defRPr>
            </a:pPr>
            <a:r>
              <a:t>05</a:t>
            </a:r>
          </a:p>
        </p:txBody>
      </p:sp>
      <p:sp>
        <p:nvSpPr>
          <p:cNvPr id="32" name="Stage 5 title"/>
          <p:cNvSpPr txBox="1"/>
          <p:nvPr/>
        </p:nvSpPr>
        <p:spPr>
          <a:xfrm>
            <a:off x="9345168" y="4690872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 Medium"/>
              </a:defRPr>
            </a:pPr>
            <a:r>
              <a:t>Token broker</a:t>
            </a:r>
          </a:p>
        </p:txBody>
      </p:sp>
      <p:sp>
        <p:nvSpPr>
          <p:cNvPr id="33" name="Stage 5 body"/>
          <p:cNvSpPr txBox="1"/>
          <p:nvPr/>
        </p:nvSpPr>
        <p:spPr>
          <a:xfrm>
            <a:off x="9345168" y="5157216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Acquire / cache</a:t>
            </a:r>
          </a:p>
        </p:txBody>
      </p:sp>
      <p:sp>
        <p:nvSpPr>
          <p:cNvPr id="34" name="Stage 5 module"/>
          <p:cNvSpPr txBox="1"/>
          <p:nvPr/>
        </p:nvSpPr>
        <p:spPr>
          <a:xfrm>
            <a:off x="9345168" y="5568696"/>
            <a:ext cx="2020824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token</a:t>
            </a:r>
          </a:p>
        </p:txBody>
      </p:sp>
      <p:sp>
        <p:nvSpPr>
          <p:cNvPr id="35" name="Stage 6"/>
          <p:cNvSpPr/>
          <p:nvPr/>
        </p:nvSpPr>
        <p:spPr>
          <a:xfrm>
            <a:off x="6309360" y="4297680"/>
            <a:ext cx="2423160" cy="15087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tage 6 number"/>
          <p:cNvSpPr txBox="1"/>
          <p:nvPr/>
        </p:nvSpPr>
        <p:spPr>
          <a:xfrm>
            <a:off x="6510528" y="4416552"/>
            <a:ext cx="43891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82B6FF"/>
                </a:solidFill>
                <a:latin typeface="Avenir Next"/>
              </a:defRPr>
            </a:pPr>
            <a:r>
              <a:t>06</a:t>
            </a:r>
          </a:p>
        </p:txBody>
      </p:sp>
      <p:sp>
        <p:nvSpPr>
          <p:cNvPr id="37" name="Stage 6 title"/>
          <p:cNvSpPr txBox="1"/>
          <p:nvPr/>
        </p:nvSpPr>
        <p:spPr>
          <a:xfrm>
            <a:off x="6510528" y="4690872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 Medium"/>
              </a:defRPr>
            </a:pPr>
            <a:r>
              <a:t>Audit</a:t>
            </a:r>
          </a:p>
        </p:txBody>
      </p:sp>
      <p:sp>
        <p:nvSpPr>
          <p:cNvPr id="38" name="Stage 6 body"/>
          <p:cNvSpPr txBox="1"/>
          <p:nvPr/>
        </p:nvSpPr>
        <p:spPr>
          <a:xfrm>
            <a:off x="6510528" y="5157216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Record</a:t>
            </a:r>
          </a:p>
        </p:txBody>
      </p:sp>
      <p:sp>
        <p:nvSpPr>
          <p:cNvPr id="39" name="Stage 6 module"/>
          <p:cNvSpPr txBox="1"/>
          <p:nvPr/>
        </p:nvSpPr>
        <p:spPr>
          <a:xfrm>
            <a:off x="6510528" y="5568696"/>
            <a:ext cx="2020824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audit</a:t>
            </a:r>
          </a:p>
        </p:txBody>
      </p:sp>
      <p:sp>
        <p:nvSpPr>
          <p:cNvPr id="40" name="Stage 7"/>
          <p:cNvSpPr/>
          <p:nvPr/>
        </p:nvSpPr>
        <p:spPr>
          <a:xfrm>
            <a:off x="3474720" y="4297680"/>
            <a:ext cx="2423160" cy="15087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Stage 7 number"/>
          <p:cNvSpPr txBox="1"/>
          <p:nvPr/>
        </p:nvSpPr>
        <p:spPr>
          <a:xfrm>
            <a:off x="3675887" y="4416552"/>
            <a:ext cx="43891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82B6FF"/>
                </a:solidFill>
                <a:latin typeface="Avenir Next"/>
              </a:defRPr>
            </a:pPr>
            <a:r>
              <a:t>07</a:t>
            </a:r>
          </a:p>
        </p:txBody>
      </p:sp>
      <p:sp>
        <p:nvSpPr>
          <p:cNvPr id="42" name="Stage 7 title"/>
          <p:cNvSpPr txBox="1"/>
          <p:nvPr/>
        </p:nvSpPr>
        <p:spPr>
          <a:xfrm>
            <a:off x="3675887" y="4690872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 Medium"/>
              </a:defRPr>
            </a:pPr>
            <a:r>
              <a:t>Auth header</a:t>
            </a:r>
          </a:p>
        </p:txBody>
      </p:sp>
      <p:sp>
        <p:nvSpPr>
          <p:cNvPr id="43" name="Stage 7 body"/>
          <p:cNvSpPr txBox="1"/>
          <p:nvPr/>
        </p:nvSpPr>
        <p:spPr>
          <a:xfrm>
            <a:off x="3675887" y="5157216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Inject</a:t>
            </a:r>
          </a:p>
        </p:txBody>
      </p:sp>
      <p:sp>
        <p:nvSpPr>
          <p:cNvPr id="44" name="Stage 7 module"/>
          <p:cNvSpPr txBox="1"/>
          <p:nvPr/>
        </p:nvSpPr>
        <p:spPr>
          <a:xfrm>
            <a:off x="3675887" y="5568696"/>
            <a:ext cx="2020824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pipeline</a:t>
            </a:r>
          </a:p>
        </p:txBody>
      </p:sp>
      <p:sp>
        <p:nvSpPr>
          <p:cNvPr id="45" name="Stage 8"/>
          <p:cNvSpPr/>
          <p:nvPr/>
        </p:nvSpPr>
        <p:spPr>
          <a:xfrm>
            <a:off x="640080" y="4297680"/>
            <a:ext cx="2423160" cy="1508760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Stage 8 number"/>
          <p:cNvSpPr txBox="1"/>
          <p:nvPr/>
        </p:nvSpPr>
        <p:spPr>
          <a:xfrm>
            <a:off x="841247" y="4416552"/>
            <a:ext cx="43891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82B6FF"/>
                </a:solidFill>
                <a:latin typeface="Avenir Next"/>
              </a:defRPr>
            </a:pPr>
            <a:r>
              <a:t>08</a:t>
            </a:r>
          </a:p>
        </p:txBody>
      </p:sp>
      <p:sp>
        <p:nvSpPr>
          <p:cNvPr id="47" name="Stage 8 title"/>
          <p:cNvSpPr txBox="1"/>
          <p:nvPr/>
        </p:nvSpPr>
        <p:spPr>
          <a:xfrm>
            <a:off x="841247" y="4690872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EAF0F7"/>
                </a:solidFill>
                <a:latin typeface="Avenir Next Medium"/>
              </a:defRPr>
            </a:pPr>
            <a:r>
              <a:t>Upstream</a:t>
            </a:r>
          </a:p>
        </p:txBody>
      </p:sp>
      <p:sp>
        <p:nvSpPr>
          <p:cNvPr id="48" name="Stage 8 body"/>
          <p:cNvSpPr txBox="1"/>
          <p:nvPr/>
        </p:nvSpPr>
        <p:spPr>
          <a:xfrm>
            <a:off x="841247" y="5157216"/>
            <a:ext cx="2020824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TLS + relay</a:t>
            </a:r>
          </a:p>
        </p:txBody>
      </p:sp>
      <p:sp>
        <p:nvSpPr>
          <p:cNvPr id="49" name="Stage 8 module"/>
          <p:cNvSpPr txBox="1"/>
          <p:nvPr/>
        </p:nvSpPr>
        <p:spPr>
          <a:xfrm>
            <a:off x="841247" y="5568696"/>
            <a:ext cx="2020824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upstream</a:t>
            </a:r>
          </a:p>
        </p:txBody>
      </p:sp>
      <p:sp>
        <p:nvSpPr>
          <p:cNvPr id="50" name="Flow arrow"/>
          <p:cNvSpPr/>
          <p:nvPr/>
        </p:nvSpPr>
        <p:spPr>
          <a:xfrm>
            <a:off x="3136392" y="3035808"/>
            <a:ext cx="256032" cy="137160"/>
          </a:xfrm>
          <a:prstGeom prst="rightArrow">
            <a:avLst/>
          </a:prstGeom>
          <a:solidFill>
            <a:srgbClr val="82B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Flow arrow"/>
          <p:cNvSpPr/>
          <p:nvPr/>
        </p:nvSpPr>
        <p:spPr>
          <a:xfrm>
            <a:off x="3136392" y="4983480"/>
            <a:ext cx="256032" cy="137160"/>
          </a:xfrm>
          <a:prstGeom prst="leftArrow">
            <a:avLst/>
          </a:prstGeom>
          <a:solidFill>
            <a:srgbClr val="82B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low arrow"/>
          <p:cNvSpPr/>
          <p:nvPr/>
        </p:nvSpPr>
        <p:spPr>
          <a:xfrm>
            <a:off x="5971032" y="3035808"/>
            <a:ext cx="256032" cy="137160"/>
          </a:xfrm>
          <a:prstGeom prst="rightArrow">
            <a:avLst/>
          </a:prstGeom>
          <a:solidFill>
            <a:srgbClr val="82B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low arrow"/>
          <p:cNvSpPr/>
          <p:nvPr/>
        </p:nvSpPr>
        <p:spPr>
          <a:xfrm>
            <a:off x="5971032" y="4983480"/>
            <a:ext cx="256032" cy="137160"/>
          </a:xfrm>
          <a:prstGeom prst="leftArrow">
            <a:avLst/>
          </a:prstGeom>
          <a:solidFill>
            <a:srgbClr val="82B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Flow arrow"/>
          <p:cNvSpPr/>
          <p:nvPr/>
        </p:nvSpPr>
        <p:spPr>
          <a:xfrm>
            <a:off x="8805672" y="3035808"/>
            <a:ext cx="256032" cy="137160"/>
          </a:xfrm>
          <a:prstGeom prst="rightArrow">
            <a:avLst/>
          </a:prstGeom>
          <a:solidFill>
            <a:srgbClr val="82B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Flow arrow"/>
          <p:cNvSpPr/>
          <p:nvPr/>
        </p:nvSpPr>
        <p:spPr>
          <a:xfrm>
            <a:off x="8805672" y="4983480"/>
            <a:ext cx="256032" cy="137160"/>
          </a:xfrm>
          <a:prstGeom prst="leftArrow">
            <a:avLst/>
          </a:prstGeom>
          <a:solidFill>
            <a:srgbClr val="82B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Flow continues"/>
          <p:cNvSpPr/>
          <p:nvPr/>
        </p:nvSpPr>
        <p:spPr>
          <a:xfrm>
            <a:off x="10277856" y="3904487"/>
            <a:ext cx="155448" cy="329184"/>
          </a:xfrm>
          <a:prstGeom prst="downArrow">
            <a:avLst/>
          </a:prstGeom>
          <a:solidFill>
            <a:srgbClr val="82B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akeaway"/>
          <p:cNvSpPr txBox="1"/>
          <p:nvPr/>
        </p:nvSpPr>
        <p:spPr>
          <a:xfrm>
            <a:off x="640080" y="5952744"/>
            <a:ext cx="10908792" cy="4937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rgbClr val="A2ADBD"/>
                </a:solidFill>
                <a:latin typeface="Avenir Next"/>
              </a:defRPr>
            </a:pPr>
            <a:r>
              <a:t>Allowed HTTPS path shown. Kernel redirects; proxy authorizes.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CURRENT STATE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Implemented today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7</a:t>
            </a:r>
          </a:p>
        </p:txBody>
      </p:sp>
      <p:sp>
        <p:nvSpPr>
          <p:cNvPr id="7" name="Maturity"/>
          <p:cNvSpPr txBox="1"/>
          <p:nvPr/>
        </p:nvSpPr>
        <p:spPr>
          <a:xfrm>
            <a:off x="9189720" y="1490472"/>
            <a:ext cx="2359152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82B6FF"/>
                </a:solidFill>
                <a:latin typeface="Avenir Next Medium"/>
              </a:defRPr>
            </a:pPr>
            <a:r>
              <a:t>PRE-1.0</a:t>
            </a:r>
          </a:p>
        </p:txBody>
      </p:sp>
      <p:sp>
        <p:nvSpPr>
          <p:cNvPr id="8" name="Card 1"/>
          <p:cNvSpPr/>
          <p:nvPr/>
        </p:nvSpPr>
        <p:spPr>
          <a:xfrm>
            <a:off x="640080" y="1920240"/>
            <a:ext cx="3429000" cy="3282696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Card 1 title"/>
          <p:cNvSpPr txBox="1"/>
          <p:nvPr/>
        </p:nvSpPr>
        <p:spPr>
          <a:xfrm>
            <a:off x="1005840" y="2359152"/>
            <a:ext cx="2697480" cy="10241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Webhook injection</a:t>
            </a:r>
          </a:p>
        </p:txBody>
      </p:sp>
      <p:sp>
        <p:nvSpPr>
          <p:cNvPr id="10" name="Card 1 body"/>
          <p:cNvSpPr txBox="1"/>
          <p:nvPr/>
        </p:nvSpPr>
        <p:spPr>
          <a:xfrm>
            <a:off x="1005840" y="3547872"/>
            <a:ext cx="2697480" cy="1472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No agent code changes</a:t>
            </a:r>
          </a:p>
        </p:txBody>
      </p:sp>
      <p:sp>
        <p:nvSpPr>
          <p:cNvPr id="11" name="Card 2"/>
          <p:cNvSpPr/>
          <p:nvPr/>
        </p:nvSpPr>
        <p:spPr>
          <a:xfrm>
            <a:off x="4379976" y="1920240"/>
            <a:ext cx="3429000" cy="3282696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Card 2 title"/>
          <p:cNvSpPr txBox="1"/>
          <p:nvPr/>
        </p:nvSpPr>
        <p:spPr>
          <a:xfrm>
            <a:off x="4745736" y="2359152"/>
            <a:ext cx="2697480" cy="10241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Policy + audit</a:t>
            </a:r>
          </a:p>
        </p:txBody>
      </p:sp>
      <p:sp>
        <p:nvSpPr>
          <p:cNvPr id="13" name="Card 2 body"/>
          <p:cNvSpPr txBox="1"/>
          <p:nvPr/>
        </p:nvSpPr>
        <p:spPr>
          <a:xfrm>
            <a:off x="4745736" y="3547872"/>
            <a:ext cx="2697480" cy="1472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CRD rules + metrics</a:t>
            </a:r>
          </a:p>
        </p:txBody>
      </p:sp>
      <p:sp>
        <p:nvSpPr>
          <p:cNvPr id="14" name="Card 3"/>
          <p:cNvSpPr/>
          <p:nvPr/>
        </p:nvSpPr>
        <p:spPr>
          <a:xfrm>
            <a:off x="8119871" y="1920240"/>
            <a:ext cx="3429000" cy="3282696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Card 3 title"/>
          <p:cNvSpPr txBox="1"/>
          <p:nvPr/>
        </p:nvSpPr>
        <p:spPr>
          <a:xfrm>
            <a:off x="8485632" y="2359152"/>
            <a:ext cx="2697480" cy="10241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Credential brokering</a:t>
            </a:r>
          </a:p>
        </p:txBody>
      </p:sp>
      <p:sp>
        <p:nvSpPr>
          <p:cNvPr id="16" name="Card 3 body"/>
          <p:cNvSpPr txBox="1"/>
          <p:nvPr/>
        </p:nvSpPr>
        <p:spPr>
          <a:xfrm>
            <a:off x="8485632" y="3547872"/>
            <a:ext cx="2697480" cy="1472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Entra WIF + static bearer</a:t>
            </a:r>
          </a:p>
        </p:txBody>
      </p:sp>
      <p:sp>
        <p:nvSpPr>
          <p:cNvPr id="17" name="Takeaway"/>
          <p:cNvSpPr txBox="1"/>
          <p:nvPr/>
        </p:nvSpPr>
        <p:spPr>
          <a:xfrm>
            <a:off x="640080" y="5660136"/>
            <a:ext cx="10908792" cy="4937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82B6FF"/>
                </a:solidFill>
                <a:latin typeface="Avenir Next"/>
              </a:defRPr>
            </a:pPr>
            <a:r>
              <a:t>Documented runs on kind and AKS.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PERFORMANCE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What does Aksh add?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8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758952" y="1691640"/>
          <a:ext cx="10643616" cy="362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akeaway"/>
          <p:cNvSpPr txBox="1"/>
          <p:nvPr/>
        </p:nvSpPr>
        <p:spPr>
          <a:xfrm>
            <a:off x="640080" y="5449824"/>
            <a:ext cx="10908792" cy="4937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500" b="0">
                <a:solidFill>
                  <a:srgbClr val="82B6FF"/>
                </a:solidFill>
                <a:latin typeface="Avenir Next"/>
              </a:defRPr>
            </a:pPr>
            <a:r>
              <a:t>+0.85 ms median latency in this run</a:t>
            </a:r>
          </a:p>
        </p:txBody>
      </p:sp>
      <p:sp>
        <p:nvSpPr>
          <p:cNvPr id="9" name="Benchmark conditions"/>
          <p:cNvSpPr txBox="1"/>
          <p:nvPr/>
        </p:nvSpPr>
        <p:spPr>
          <a:xfrm>
            <a:off x="640080" y="5934456"/>
            <a:ext cx="10908792" cy="2468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A2ADBD"/>
                </a:solidFill>
                <a:latin typeface="Avenir Next"/>
              </a:defRPr>
            </a:pPr>
            <a:r>
              <a:t>AKS  |  200 req/s  |  16 keep-alive connections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0879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A2ADBD"/>
                </a:solidFill>
                <a:latin typeface="Avenir Next"/>
              </a:defRPr>
            </a:pPr>
            <a:r>
              <a:t>PRACTICAL OUTCOMES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908792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EAF0F7"/>
                </a:solidFill>
                <a:latin typeface="Avenir Next"/>
              </a:defRPr>
            </a:pPr>
            <a:r>
              <a:t>What this boundary can stop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1051560" cy="19050"/>
          </a:xfrm>
          <a:prstGeom prst="rect">
            <a:avLst/>
          </a:prstGeom>
          <a:solidFill>
            <a:srgbClr val="82B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ksh footer"/>
          <p:cNvSpPr txBox="1"/>
          <p:nvPr/>
        </p:nvSpPr>
        <p:spPr>
          <a:xfrm>
            <a:off x="640080" y="6327648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AKSH   |   Security sidecar for AI agents</a:t>
            </a:r>
          </a:p>
        </p:txBody>
      </p:sp>
      <p:sp>
        <p:nvSpPr>
          <p:cNvPr id="6" name="Slide number"/>
          <p:cNvSpPr txBox="1"/>
          <p:nvPr/>
        </p:nvSpPr>
        <p:spPr>
          <a:xfrm>
            <a:off x="10607040" y="6327648"/>
            <a:ext cx="941832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A2ADBD"/>
                </a:solidFill>
                <a:latin typeface="Avenir Next"/>
              </a:defRPr>
            </a:pPr>
            <a:r>
              <a:t>9</a:t>
            </a:r>
          </a:p>
        </p:txBody>
      </p:sp>
      <p:sp>
        <p:nvSpPr>
          <p:cNvPr id="7" name="Card 1"/>
          <p:cNvSpPr/>
          <p:nvPr/>
        </p:nvSpPr>
        <p:spPr>
          <a:xfrm>
            <a:off x="640080" y="1709928"/>
            <a:ext cx="5303520" cy="175564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Card 1 title"/>
          <p:cNvSpPr txBox="1"/>
          <p:nvPr/>
        </p:nvSpPr>
        <p:spPr>
          <a:xfrm>
            <a:off x="1005840" y="1984248"/>
            <a:ext cx="4572000" cy="6400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Unapproved destination</a:t>
            </a:r>
          </a:p>
        </p:txBody>
      </p:sp>
      <p:sp>
        <p:nvSpPr>
          <p:cNvPr id="9" name="Card 1 body"/>
          <p:cNvSpPr txBox="1"/>
          <p:nvPr/>
        </p:nvSpPr>
        <p:spPr>
          <a:xfrm>
            <a:off x="1005840" y="2697480"/>
            <a:ext cx="4572000" cy="58521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No matching rule: deny</a:t>
            </a:r>
          </a:p>
        </p:txBody>
      </p:sp>
      <p:sp>
        <p:nvSpPr>
          <p:cNvPr id="10" name="Card 2"/>
          <p:cNvSpPr/>
          <p:nvPr/>
        </p:nvSpPr>
        <p:spPr>
          <a:xfrm>
            <a:off x="6245352" y="1709928"/>
            <a:ext cx="5303520" cy="175564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Card 2 title"/>
          <p:cNvSpPr txBox="1"/>
          <p:nvPr/>
        </p:nvSpPr>
        <p:spPr>
          <a:xfrm>
            <a:off x="6611112" y="1984248"/>
            <a:ext cx="4572000" cy="6400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Managed credential theft</a:t>
            </a:r>
          </a:p>
        </p:txBody>
      </p:sp>
      <p:sp>
        <p:nvSpPr>
          <p:cNvPr id="12" name="Card 2 body"/>
          <p:cNvSpPr txBox="1"/>
          <p:nvPr/>
        </p:nvSpPr>
        <p:spPr>
          <a:xfrm>
            <a:off x="6611112" y="2697480"/>
            <a:ext cx="4572000" cy="58521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Remove secrets from runtime</a:t>
            </a:r>
          </a:p>
        </p:txBody>
      </p:sp>
      <p:sp>
        <p:nvSpPr>
          <p:cNvPr id="13" name="Card 3"/>
          <p:cNvSpPr/>
          <p:nvPr/>
        </p:nvSpPr>
        <p:spPr>
          <a:xfrm>
            <a:off x="640080" y="3630168"/>
            <a:ext cx="5303520" cy="175564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Card 3 title"/>
          <p:cNvSpPr txBox="1"/>
          <p:nvPr/>
        </p:nvSpPr>
        <p:spPr>
          <a:xfrm>
            <a:off x="1005840" y="3904488"/>
            <a:ext cx="4572000" cy="6400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Disallowed method/path</a:t>
            </a:r>
          </a:p>
        </p:txBody>
      </p:sp>
      <p:sp>
        <p:nvSpPr>
          <p:cNvPr id="15" name="Card 3 body"/>
          <p:cNvSpPr txBox="1"/>
          <p:nvPr/>
        </p:nvSpPr>
        <p:spPr>
          <a:xfrm>
            <a:off x="1005840" y="4617720"/>
            <a:ext cx="4572000" cy="58521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Constrain destructive calls</a:t>
            </a:r>
          </a:p>
        </p:txBody>
      </p:sp>
      <p:sp>
        <p:nvSpPr>
          <p:cNvPr id="16" name="Card 4"/>
          <p:cNvSpPr/>
          <p:nvPr/>
        </p:nvSpPr>
        <p:spPr>
          <a:xfrm>
            <a:off x="6245352" y="3630168"/>
            <a:ext cx="5303520" cy="1755648"/>
          </a:xfrm>
          <a:prstGeom prst="roundRect">
            <a:avLst>
              <a:gd name="adj" fmla="val 4000"/>
            </a:avLst>
          </a:prstGeom>
          <a:solidFill>
            <a:srgbClr val="131A23"/>
          </a:solidFill>
          <a:ln w="7620">
            <a:solidFill>
              <a:srgbClr val="2733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Card 4 title"/>
          <p:cNvSpPr txBox="1"/>
          <p:nvPr/>
        </p:nvSpPr>
        <p:spPr>
          <a:xfrm>
            <a:off x="6611112" y="3904488"/>
            <a:ext cx="4572000" cy="6400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300" b="0">
                <a:solidFill>
                  <a:srgbClr val="EAF0F7"/>
                </a:solidFill>
                <a:latin typeface="Avenir Next Medium"/>
              </a:defRPr>
            </a:pPr>
            <a:r>
              <a:t>Direct-connect bypass</a:t>
            </a:r>
          </a:p>
        </p:txBody>
      </p:sp>
      <p:sp>
        <p:nvSpPr>
          <p:cNvPr id="18" name="Card 4 body"/>
          <p:cNvSpPr txBox="1"/>
          <p:nvPr/>
        </p:nvSpPr>
        <p:spPr>
          <a:xfrm>
            <a:off x="6611112" y="4617720"/>
            <a:ext cx="4572000" cy="58521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A2ADBD"/>
                </a:solidFill>
                <a:latin typeface="Avenir Next"/>
              </a:defRPr>
            </a:pPr>
            <a:r>
              <a:t>Socket capture still applies</a:t>
            </a:r>
          </a:p>
        </p:txBody>
      </p:sp>
      <p:sp>
        <p:nvSpPr>
          <p:cNvPr id="19" name="Takeaway"/>
          <p:cNvSpPr txBox="1"/>
          <p:nvPr/>
        </p:nvSpPr>
        <p:spPr>
          <a:xfrm>
            <a:off x="640080" y="5724144"/>
            <a:ext cx="10908792" cy="4937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82B6FF"/>
                </a:solidFill>
                <a:latin typeface="Avenir Next"/>
              </a:defRPr>
            </a:pPr>
            <a:r>
              <a:t>Within the configured capture and policy boundary.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1540</Words>
  <Application>Microsoft Macintosh PowerPoint</Application>
  <PresentationFormat>Widescreen</PresentationFormat>
  <Paragraphs>256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Stop Giving Agents Tokens: Securing with Side-Car Proxies</dc:title>
  <dc:subject>Aksh | AgentCon Japan</dc:subject>
  <dc:creator>Ritwik Ranjan; Girish Motwani</dc:creator>
  <cp:keywords>Aksh, agent security, sidecar, credential custody, eBPF</cp:keywords>
  <dc:description>Adapted from Aksh-overview.pptx; documented benchmark data.</dc:description>
  <cp:lastModifiedBy>Ritwik Ranjan</cp:lastModifiedBy>
  <cp:revision>5</cp:revision>
  <dcterms:created xsi:type="dcterms:W3CDTF">2013-01-27T09:14:16Z</dcterms:created>
  <dcterms:modified xsi:type="dcterms:W3CDTF">2026-09-08T16:46:07Z</dcterms:modified>
  <cp:category/>
</cp:coreProperties>
</file>