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1b8e64f3185478b" /><Relationship Type="http://schemas.openxmlformats.org/officeDocument/2006/relationships/extended-properties" Target="/docProps/app.xml" Id="R78f5b7ef96cd46d5" /><Relationship Type="http://schemas.openxmlformats.org/officeDocument/2006/relationships/officeDocument" Target="/ppt/presentation.xml" Id="R67a54d59622148bc" /></Relationships>
</file>

<file path=ppt/presentation.xml><?xml version="1.0" encoding="utf-8"?>
<p:presentation xmlns:p="http://schemas.openxmlformats.org/presentationml/2006/main">
  <p:sldMasterIdLst>
    <p:sldMasterId xmlns:r="http://schemas.openxmlformats.org/officeDocument/2006/relationships" id="2147483648" r:id="R9cd562ec485c447c"/>
  </p:sldMasterIdLst>
  <p:notesMasterIdLst>
    <p:notesMasterId xmlns:r="http://schemas.openxmlformats.org/officeDocument/2006/relationships" r:id="Ra8df16f749e947eb"/>
  </p:notesMasterIdLst>
  <p:sldIdLst>
    <p:sldId xmlns:r="http://schemas.openxmlformats.org/officeDocument/2006/relationships" id="256" r:id="Rf9992bf88f8945f9"/>
    <p:sldId xmlns:r="http://schemas.openxmlformats.org/officeDocument/2006/relationships" id="257" r:id="R14f8337a42ac4042"/>
    <p:sldId xmlns:r="http://schemas.openxmlformats.org/officeDocument/2006/relationships" id="258" r:id="Red638a68807d46fa"/>
    <p:sldId xmlns:r="http://schemas.openxmlformats.org/officeDocument/2006/relationships" id="259" r:id="R0973786f087f4f3d"/>
    <p:sldId xmlns:r="http://schemas.openxmlformats.org/officeDocument/2006/relationships" id="260" r:id="R5569c852ee4540e3"/>
    <p:sldId xmlns:r="http://schemas.openxmlformats.org/officeDocument/2006/relationships" id="261" r:id="Rb0f343dfdc4f47f2"/>
    <p:sldId xmlns:r="http://schemas.openxmlformats.org/officeDocument/2006/relationships" id="262" r:id="R72e395c7cd044659"/>
    <p:sldId xmlns:r="http://schemas.openxmlformats.org/officeDocument/2006/relationships" id="263" r:id="Rc645abad2825413a"/>
    <p:sldId xmlns:r="http://schemas.openxmlformats.org/officeDocument/2006/relationships" id="264" r:id="R177905939bb748a5"/>
    <p:sldId xmlns:r="http://schemas.openxmlformats.org/officeDocument/2006/relationships" id="265" r:id="R80a44411a010471f"/>
    <p:sldId xmlns:r="http://schemas.openxmlformats.org/officeDocument/2006/relationships" id="266" r:id="R1e10b2cc044a401c"/>
    <p:sldId xmlns:r="http://schemas.openxmlformats.org/officeDocument/2006/relationships" id="267" r:id="Rb8122d35d9c24542"/>
    <p:sldId xmlns:r="http://schemas.openxmlformats.org/officeDocument/2006/relationships" id="268" r:id="R8be91d066c11487a"/>
    <p:sldId xmlns:r="http://schemas.openxmlformats.org/officeDocument/2006/relationships" id="269" r:id="Rcec1e7f49a10421c"/>
    <p:sldId xmlns:r="http://schemas.openxmlformats.org/officeDocument/2006/relationships" id="270" r:id="Rc5824dc3b85c4fe7"/>
    <p:sldId xmlns:r="http://schemas.openxmlformats.org/officeDocument/2006/relationships" id="271" r:id="R261a6156e17f4b3f"/>
    <p:sldId xmlns:r="http://schemas.openxmlformats.org/officeDocument/2006/relationships" id="272" r:id="R4687a023cafd4389"/>
    <p:sldId xmlns:r="http://schemas.openxmlformats.org/officeDocument/2006/relationships" id="273" r:id="R6cba1a557c1440a1"/>
    <p:sldId xmlns:r="http://schemas.openxmlformats.org/officeDocument/2006/relationships" id="274" r:id="Rba39f860f793452d"/>
    <p:sldId xmlns:r="http://schemas.openxmlformats.org/officeDocument/2006/relationships" id="275" r:id="R3f6467be4bca4fbf"/>
    <p:sldId xmlns:r="http://schemas.openxmlformats.org/officeDocument/2006/relationships" id="276" r:id="R6f04a297ba66475d"/>
    <p:sldId xmlns:r="http://schemas.openxmlformats.org/officeDocument/2006/relationships" id="277" r:id="R5fa86d8d837d482a"/>
    <p:sldId xmlns:r="http://schemas.openxmlformats.org/officeDocument/2006/relationships" id="278" r:id="Rf2c5e73b57b54577"/>
    <p:sldId xmlns:r="http://schemas.openxmlformats.org/officeDocument/2006/relationships" id="279" r:id="R44a29addd70e4cd3"/>
    <p:sldId xmlns:r="http://schemas.openxmlformats.org/officeDocument/2006/relationships" id="280" r:id="Redbe8a4a5c4f4608"/>
    <p:sldId xmlns:r="http://schemas.openxmlformats.org/officeDocument/2006/relationships" id="281" r:id="R39e8b5907bef40f6"/>
    <p:sldId xmlns:r="http://schemas.openxmlformats.org/officeDocument/2006/relationships" id="282" r:id="R4d37c83ff1364314"/>
    <p:sldId xmlns:r="http://schemas.openxmlformats.org/officeDocument/2006/relationships" id="283" r:id="R90c664a77976434a"/>
    <p:sldId xmlns:r="http://schemas.openxmlformats.org/officeDocument/2006/relationships" id="284" r:id="Rfe97f2a354bc4597"/>
    <p:sldId xmlns:r="http://schemas.openxmlformats.org/officeDocument/2006/relationships" id="285" r:id="R13bc5ad24f5d4288"/>
    <p:sldId xmlns:r="http://schemas.openxmlformats.org/officeDocument/2006/relationships" id="286" r:id="R148ebd8f5a454efb"/>
    <p:sldId xmlns:r="http://schemas.openxmlformats.org/officeDocument/2006/relationships" id="287" r:id="Rd47e27cb32d548ac"/>
    <p:sldId xmlns:r="http://schemas.openxmlformats.org/officeDocument/2006/relationships" id="288" r:id="R550deefedb0d4c1f"/>
    <p:sldId xmlns:r="http://schemas.openxmlformats.org/officeDocument/2006/relationships" id="289" r:id="R606e64d563f54bd0"/>
    <p:sldId xmlns:r="http://schemas.openxmlformats.org/officeDocument/2006/relationships" id="290" r:id="Ra5dc2b931c364677"/>
    <p:sldId xmlns:r="http://schemas.openxmlformats.org/officeDocument/2006/relationships" id="291" r:id="Rb6a77d2b941049c8"/>
    <p:sldId xmlns:r="http://schemas.openxmlformats.org/officeDocument/2006/relationships" id="292" r:id="Rf5731a2dfa68452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7887056082b4a82" /><Relationship Type="http://schemas.openxmlformats.org/officeDocument/2006/relationships/slideMaster" Target="/ppt/slideMasters/slideMaster1.xml" Id="R9cd562ec485c447c" /><Relationship Type="http://schemas.openxmlformats.org/officeDocument/2006/relationships/notesMaster" Target="/ppt/notesMasters/notesMaster1.xml" Id="Ra8df16f749e947eb" /><Relationship Type="http://schemas.openxmlformats.org/officeDocument/2006/relationships/presProps" Target="/ppt/presProps.xml" Id="R4d5d62ca56f04008" /><Relationship Type="http://schemas.openxmlformats.org/officeDocument/2006/relationships/tableStyles" Target="/ppt/tableStyles.xml" Id="R303f940422434a07" /><Relationship Type="http://schemas.openxmlformats.org/officeDocument/2006/relationships/slide" Target="/ppt/slides/slide1.xml" Id="Rf9992bf88f8945f9" /><Relationship Type="http://schemas.openxmlformats.org/officeDocument/2006/relationships/slide" Target="/ppt/slides/slide2.xml" Id="R14f8337a42ac4042" /><Relationship Type="http://schemas.openxmlformats.org/officeDocument/2006/relationships/slide" Target="/ppt/slides/slide3.xml" Id="Red638a68807d46fa" /><Relationship Type="http://schemas.openxmlformats.org/officeDocument/2006/relationships/slide" Target="/ppt/slides/slide4.xml" Id="R0973786f087f4f3d" /><Relationship Type="http://schemas.openxmlformats.org/officeDocument/2006/relationships/slide" Target="/ppt/slides/slide5.xml" Id="R5569c852ee4540e3" /><Relationship Type="http://schemas.openxmlformats.org/officeDocument/2006/relationships/slide" Target="/ppt/slides/slide6.xml" Id="Rb0f343dfdc4f47f2" /><Relationship Type="http://schemas.openxmlformats.org/officeDocument/2006/relationships/slide" Target="/ppt/slides/slide7.xml" Id="R72e395c7cd044659" /><Relationship Type="http://schemas.openxmlformats.org/officeDocument/2006/relationships/slide" Target="/ppt/slides/slide8.xml" Id="Rc645abad2825413a" /><Relationship Type="http://schemas.openxmlformats.org/officeDocument/2006/relationships/slide" Target="/ppt/slides/slide9.xml" Id="R177905939bb748a5" /><Relationship Type="http://schemas.openxmlformats.org/officeDocument/2006/relationships/slide" Target="/ppt/slides/slide10.xml" Id="R80a44411a010471f" /><Relationship Type="http://schemas.openxmlformats.org/officeDocument/2006/relationships/slide" Target="/ppt/slides/slide11.xml" Id="R1e10b2cc044a401c" /><Relationship Type="http://schemas.openxmlformats.org/officeDocument/2006/relationships/slide" Target="/ppt/slides/slide12.xml" Id="Rb8122d35d9c24542" /><Relationship Type="http://schemas.openxmlformats.org/officeDocument/2006/relationships/slide" Target="/ppt/slides/slide13.xml" Id="R8be91d066c11487a" /><Relationship Type="http://schemas.openxmlformats.org/officeDocument/2006/relationships/slide" Target="/ppt/slides/slide14.xml" Id="Rcec1e7f49a10421c" /><Relationship Type="http://schemas.openxmlformats.org/officeDocument/2006/relationships/slide" Target="/ppt/slides/slide15.xml" Id="Rc5824dc3b85c4fe7" /><Relationship Type="http://schemas.openxmlformats.org/officeDocument/2006/relationships/slide" Target="/ppt/slides/slide16.xml" Id="R261a6156e17f4b3f" /><Relationship Type="http://schemas.openxmlformats.org/officeDocument/2006/relationships/slide" Target="/ppt/slides/slide17.xml" Id="R4687a023cafd4389" /><Relationship Type="http://schemas.openxmlformats.org/officeDocument/2006/relationships/slide" Target="/ppt/slides/slide18.xml" Id="R6cba1a557c1440a1" /><Relationship Type="http://schemas.openxmlformats.org/officeDocument/2006/relationships/slide" Target="/ppt/slides/slide19.xml" Id="Rba39f860f793452d" /><Relationship Type="http://schemas.openxmlformats.org/officeDocument/2006/relationships/slide" Target="/ppt/slides/slide20.xml" Id="R3f6467be4bca4fbf" /><Relationship Type="http://schemas.openxmlformats.org/officeDocument/2006/relationships/slide" Target="/ppt/slides/slide21.xml" Id="R6f04a297ba66475d" /><Relationship Type="http://schemas.openxmlformats.org/officeDocument/2006/relationships/slide" Target="/ppt/slides/slide22.xml" Id="R5fa86d8d837d482a" /><Relationship Type="http://schemas.openxmlformats.org/officeDocument/2006/relationships/slide" Target="/ppt/slides/slide23.xml" Id="Rf2c5e73b57b54577" /><Relationship Type="http://schemas.openxmlformats.org/officeDocument/2006/relationships/slide" Target="/ppt/slides/slide24.xml" Id="R44a29addd70e4cd3" /><Relationship Type="http://schemas.openxmlformats.org/officeDocument/2006/relationships/slide" Target="/ppt/slides/slide25.xml" Id="Redbe8a4a5c4f4608" /><Relationship Type="http://schemas.openxmlformats.org/officeDocument/2006/relationships/slide" Target="/ppt/slides/slide26.xml" Id="R39e8b5907bef40f6" /><Relationship Type="http://schemas.openxmlformats.org/officeDocument/2006/relationships/slide" Target="/ppt/slides/slide27.xml" Id="R4d37c83ff1364314" /><Relationship Type="http://schemas.openxmlformats.org/officeDocument/2006/relationships/slide" Target="/ppt/slides/slide28.xml" Id="R90c664a77976434a" /><Relationship Type="http://schemas.openxmlformats.org/officeDocument/2006/relationships/slide" Target="/ppt/slides/slide29.xml" Id="Rfe97f2a354bc4597" /><Relationship Type="http://schemas.openxmlformats.org/officeDocument/2006/relationships/slide" Target="/ppt/slides/slide30.xml" Id="R13bc5ad24f5d4288" /><Relationship Type="http://schemas.openxmlformats.org/officeDocument/2006/relationships/slide" Target="/ppt/slides/slide31.xml" Id="R148ebd8f5a454efb" /><Relationship Type="http://schemas.openxmlformats.org/officeDocument/2006/relationships/slide" Target="/ppt/slides/slide32.xml" Id="Rd47e27cb32d548ac" /><Relationship Type="http://schemas.openxmlformats.org/officeDocument/2006/relationships/slide" Target="/ppt/slides/slide33.xml" Id="R550deefedb0d4c1f" /><Relationship Type="http://schemas.openxmlformats.org/officeDocument/2006/relationships/slide" Target="/ppt/slides/slide34.xml" Id="R606e64d563f54bd0" /><Relationship Type="http://schemas.openxmlformats.org/officeDocument/2006/relationships/slide" Target="/ppt/slides/slide35.xml" Id="Ra5dc2b931c364677" /><Relationship Type="http://schemas.openxmlformats.org/officeDocument/2006/relationships/slide" Target="/ppt/slides/slide36.xml" Id="Rb6a77d2b941049c8" /><Relationship Type="http://schemas.openxmlformats.org/officeDocument/2006/relationships/slide" Target="/ppt/slides/slide37.xml" Id="Rf5731a2dfa68452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3268911e09841b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18bcb6668174adf" /><Relationship Type="http://schemas.openxmlformats.org/officeDocument/2006/relationships/notesMaster" Target="/ppt/notesMasters/notesMaster1.xml" Id="Rc3c62e2e485c44af" /></Relationships>
</file>

<file path=ppt/notesSlides/_rels/notesSlide2.xml.rels>&#65279;<?xml version="1.0" encoding="utf-8"?><Relationships xmlns="http://schemas.openxmlformats.org/package/2006/relationships"><Relationship Type="http://schemas.openxmlformats.org/officeDocument/2006/relationships/slide" Target="/ppt/slides/slide2.xml" Id="R91eaf9f25aec4ce0" /><Relationship Type="http://schemas.openxmlformats.org/officeDocument/2006/relationships/notesMaster" Target="/ppt/notesMasters/notesMaster1.xml" Id="Refdce6c2aa3c4792" /></Relationships>
</file>

<file path=ppt/notesSlides/_rels/notesSlide3.xml.rels>&#65279;<?xml version="1.0" encoding="utf-8"?><Relationships xmlns="http://schemas.openxmlformats.org/package/2006/relationships"><Relationship Type="http://schemas.openxmlformats.org/officeDocument/2006/relationships/slide" Target="/ppt/slides/slide3.xml" Id="Re7dd8430161a4fbd" /><Relationship Type="http://schemas.openxmlformats.org/officeDocument/2006/relationships/notesMaster" Target="/ppt/notesMasters/notesMaster1.xml" Id="R445ac6ff3ce44308" /></Relationships>
</file>

<file path=ppt/notesSlides/_rels/notesSlide4.xml.rels>&#65279;<?xml version="1.0" encoding="utf-8"?><Relationships xmlns="http://schemas.openxmlformats.org/package/2006/relationships"><Relationship Type="http://schemas.openxmlformats.org/officeDocument/2006/relationships/slide" Target="/ppt/slides/slide4.xml" Id="R0d77afff990441f7" /><Relationship Type="http://schemas.openxmlformats.org/officeDocument/2006/relationships/notesMaster" Target="/ppt/notesMasters/notesMaster1.xml" Id="R285be269984044ae"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77d259ea734c62" /><Relationship Type="http://schemas.openxmlformats.org/officeDocument/2006/relationships/notesMaster" Target="/ppt/notesMasters/notesMaster1.xml" Id="R7cbaf9a47b4848de" /></Relationships>
</file>

<file path=ppt/notesSlides/_rels/notesSlide6.xml.rels>&#65279;<?xml version="1.0" encoding="utf-8"?><Relationships xmlns="http://schemas.openxmlformats.org/package/2006/relationships"><Relationship Type="http://schemas.openxmlformats.org/officeDocument/2006/relationships/slide" Target="/ppt/slides/slide6.xml" Id="R16c52bb116ad4844" /><Relationship Type="http://schemas.openxmlformats.org/officeDocument/2006/relationships/notesMaster" Target="/ppt/notesMasters/notesMaster1.xml" Id="R60c1ecafeed2477c" /></Relationships>
</file>

<file path=ppt/notesSlides/_rels/notesSlide7.xml.rels>&#65279;<?xml version="1.0" encoding="utf-8"?><Relationships xmlns="http://schemas.openxmlformats.org/package/2006/relationships"><Relationship Type="http://schemas.openxmlformats.org/officeDocument/2006/relationships/slide" Target="/ppt/slides/slide7.xml" Id="Rb300892a9b744f79" /><Relationship Type="http://schemas.openxmlformats.org/officeDocument/2006/relationships/notesMaster" Target="/ppt/notesMasters/notesMaster1.xml" Id="R5662e0375de24f8d" /></Relationships>
</file>

<file path=ppt/notesSlides/_rels/notesSlide8.xml.rels>&#65279;<?xml version="1.0" encoding="utf-8"?><Relationships xmlns="http://schemas.openxmlformats.org/package/2006/relationships"><Relationship Type="http://schemas.openxmlformats.org/officeDocument/2006/relationships/slide" Target="/ppt/slides/slide8.xml" Id="R0fba4acd2c8d4da3" /><Relationship Type="http://schemas.openxmlformats.org/officeDocument/2006/relationships/notesMaster" Target="/ppt/notesMasters/notesMaster1.xml" Id="Rf3200bcecb0546d0" /></Relationships>
</file>

<file path=ppt/notesSlides/_rels/notesSlide9.xml.rels>&#65279;<?xml version="1.0" encoding="utf-8"?><Relationships xmlns="http://schemas.openxmlformats.org/package/2006/relationships"><Relationship Type="http://schemas.openxmlformats.org/officeDocument/2006/relationships/slide" Target="/ppt/slides/slide9.xml" Id="R76120f89340f4e33" /><Relationship Type="http://schemas.openxmlformats.org/officeDocument/2006/relationships/notesMaster" Target="/ppt/notesMasters/notesMaster1.xml" Id="Rceeb45e8709242c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f7f298f5a084d9e" /><Relationship Type="http://schemas.openxmlformats.org/officeDocument/2006/relationships/notesMaster" Target="/ppt/notesMasters/notesMaster1.xml" Id="R77427a341e2d4c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096812b94034f54" /><Relationship Type="http://schemas.openxmlformats.org/officeDocument/2006/relationships/notesMaster" Target="/ppt/notesMasters/notesMaster1.xml" Id="R90180e2e27e1480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9fe3d46da0241a8" /><Relationship Type="http://schemas.openxmlformats.org/officeDocument/2006/relationships/notesMaster" Target="/ppt/notesMasters/notesMaster1.xml" Id="R53025c64e550493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33dd94c04864d8b" /><Relationship Type="http://schemas.openxmlformats.org/officeDocument/2006/relationships/notesMaster" Target="/ppt/notesMasters/notesMaster1.xml" Id="R81b3ced4a00a467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01e0b92f3a64b55" /><Relationship Type="http://schemas.openxmlformats.org/officeDocument/2006/relationships/notesMaster" Target="/ppt/notesMasters/notesMaster1.xml" Id="R2b14858cc67b46f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90d8b327ac04548" /><Relationship Type="http://schemas.openxmlformats.org/officeDocument/2006/relationships/notesMaster" Target="/ppt/notesMasters/notesMaster1.xml" Id="Ree7b464186f24e6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ba54d67cdf34f8d" /><Relationship Type="http://schemas.openxmlformats.org/officeDocument/2006/relationships/notesMaster" Target="/ppt/notesMasters/notesMaster1.xml" Id="R7546e087b663403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d5186cb362a4495" /><Relationship Type="http://schemas.openxmlformats.org/officeDocument/2006/relationships/notesMaster" Target="/ppt/notesMasters/notesMaster1.xml" Id="R7a5fc11b6d214d1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847b061642c45f6" /><Relationship Type="http://schemas.openxmlformats.org/officeDocument/2006/relationships/notesMaster" Target="/ppt/notesMasters/notesMaster1.xml" Id="R3799ff35c2ef4bb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cadef7655b842f6" /><Relationship Type="http://schemas.openxmlformats.org/officeDocument/2006/relationships/notesMaster" Target="/ppt/notesMasters/notesMaster1.xml" Id="Re7d69df4e17d4e4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e4e554bbe1145a2" /><Relationship Type="http://schemas.openxmlformats.org/officeDocument/2006/relationships/notesMaster" Target="/ppt/notesMasters/notesMaster1.xml" Id="R3ec0949bf7944d8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726932d31d24df3" /><Relationship Type="http://schemas.openxmlformats.org/officeDocument/2006/relationships/notesMaster" Target="/ppt/notesMasters/notesMaster1.xml" Id="R070fe94eeec6467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b7abd0c744942e5" /><Relationship Type="http://schemas.openxmlformats.org/officeDocument/2006/relationships/notesMaster" Target="/ppt/notesMasters/notesMaster1.xml" Id="R884bc0aa94024c0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df519a0172a40cf" /><Relationship Type="http://schemas.openxmlformats.org/officeDocument/2006/relationships/notesMaster" Target="/ppt/notesMasters/notesMaster1.xml" Id="R053426d649524c5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986b80e20fc4b7f" /><Relationship Type="http://schemas.openxmlformats.org/officeDocument/2006/relationships/notesMaster" Target="/ppt/notesMasters/notesMaster1.xml" Id="Rbc3c3d6950ba466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a872968e3f74693" /><Relationship Type="http://schemas.openxmlformats.org/officeDocument/2006/relationships/notesMaster" Target="/ppt/notesMasters/notesMaster1.xml" Id="R71ab207ce646498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12db6bdef514c95" /><Relationship Type="http://schemas.openxmlformats.org/officeDocument/2006/relationships/notesMaster" Target="/ppt/notesMasters/notesMaster1.xml" Id="Rf71f7cb0bd5743f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d13f78935154054" /><Relationship Type="http://schemas.openxmlformats.org/officeDocument/2006/relationships/notesMaster" Target="/ppt/notesMasters/notesMaster1.xml" Id="R2ecc7d4099a04cb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7fe9b96df99460f" /><Relationship Type="http://schemas.openxmlformats.org/officeDocument/2006/relationships/notesMaster" Target="/ppt/notesMasters/notesMaster1.xml" Id="Raaaaa2da0c9b483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0799b39c52549bb" /><Relationship Type="http://schemas.openxmlformats.org/officeDocument/2006/relationships/notesMaster" Target="/ppt/notesMasters/notesMaster1.xml" Id="R2542f6ef346c4ec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e67d5e418684b12" /><Relationship Type="http://schemas.openxmlformats.org/officeDocument/2006/relationships/notesMaster" Target="/ppt/notesMasters/notesMaster1.xml" Id="R6585d6405ba642f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09d5d8ad4a94944" /><Relationship Type="http://schemas.openxmlformats.org/officeDocument/2006/relationships/notesMaster" Target="/ppt/notesMasters/notesMaster1.xml" Id="Ra551520f8401482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43ddb5eb5e64b80" /><Relationship Type="http://schemas.openxmlformats.org/officeDocument/2006/relationships/notesMaster" Target="/ppt/notesMasters/notesMaster1.xml" Id="R2b8d914ab6f2413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f85c7ac5fb74459" /><Relationship Type="http://schemas.openxmlformats.org/officeDocument/2006/relationships/notesMaster" Target="/ppt/notesMasters/notesMaster1.xml" Id="R0bd133cee63f484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60d824317a04a6d" /><Relationship Type="http://schemas.openxmlformats.org/officeDocument/2006/relationships/notesMaster" Target="/ppt/notesMasters/notesMaster1.xml" Id="R68b5f21b132a42b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7632f997eae40e4" /><Relationship Type="http://schemas.openxmlformats.org/officeDocument/2006/relationships/notesMaster" Target="/ppt/notesMasters/notesMaster1.xml" Id="Rd0bf00970142494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90b682cb22e4378" /><Relationship Type="http://schemas.openxmlformats.org/officeDocument/2006/relationships/notesMaster" Target="/ppt/notesMasters/notesMaster1.xml" Id="Rc7c6ed6c05ca4b7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6c465b251614fbd" /><Relationship Type="http://schemas.openxmlformats.org/officeDocument/2006/relationships/notesMaster" Target="/ppt/notesMasters/notesMaster1.xml" Id="Rc42c1ffbbb79405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 and Vinuja</a:t>
            </a:r>
          </a:p>
          <a:p xmlns:a="http://schemas.openxmlformats.org/drawingml/2006/main">
            <a:r>
              <a:t/>
            </a:r>
          </a:p>
          <a:p xmlns:a="http://schemas.openxmlformats.org/drawingml/2006/main">
            <a:r>
              <a:t>Rohit: Ask for a quick show of hands. Who has opened a new coding-agent session and spent the first five minutes explaining what the last session already knew?</a:t>
            </a:r>
          </a:p>
          <a:p xmlns:a="http://schemas.openxmlformats.org/drawingml/2006/main">
            <a:r>
              <a:t/>
            </a:r>
          </a:p>
          <a:p xmlns:a="http://schemas.openxmlformats.org/drawingml/2006/main">
            <a:r>
              <a:t>Vinuja: Today we will open that problem up. We will look at context, compaction, the memory types, and the real code that keeps memory available across agents.</a:t>
            </a:r>
          </a:p>
          <a:p xmlns:a="http://schemas.openxmlformats.org/drawingml/2006/main">
            <a:r>
              <a:t/>
            </a:r>
          </a:p>
          <a:p xmlns:a="http://schemas.openxmlformats.org/drawingml/2006/main">
            <a:r>
              <a:t>Keep the introductions to one sentence each.</a:t>
            </a:r>
          </a:p>
          <a:p xmlns:a="http://schemas.openxmlformats.org/drawingml/2006/main">
            <a:r>
              <a:t/>
            </a:r>
          </a:p>
          <a:p xmlns:a="http://schemas.openxmlformats.org/drawingml/2006/main">
            <a:r>
              <a:t>[Sources]</a:t>
            </a:r>
          </a:p>
          <a:p xmlns:a="http://schemas.openxmlformats.org/drawingml/2006/main">
            <a:r>
              <a:t>- https://agntconmcpconjapan26.sched.com/2026-09-11</a:t>
            </a:r>
          </a:p>
          <a:p xmlns:a="http://schemas.openxmlformats.org/drawingml/2006/main">
            <a:r>
              <a:t>- https://github.com/rohitg00/agentmemory</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
            </a:r>
          </a:p>
          <a:p xmlns:a="http://schemas.openxmlformats.org/drawingml/2006/main">
            <a:r>
              <a:t>Keep this under thirty seconds. The talk moves in one direction: what the model sees now, what survives later, and what the memory engine actually does between those two moments.</a:t>
            </a:r>
          </a:p>
          <a:p xmlns:a="http://schemas.openxmlformats.org/drawingml/2006/main">
            <a:r>
              <a:t/>
            </a:r>
          </a:p>
          <a:p xmlns:a="http://schemas.openxmlformats.org/drawingml/2006/main">
            <a:r>
              <a:t>[Sources]</a:t>
            </a:r>
          </a:p>
          <a:p xmlns:a="http://schemas.openxmlformats.org/drawingml/2006/main">
            <a:r>
              <a:t>- https://github.com/rohitg00/agentmemory</a:t>
            </a:r>
          </a:p>
          <a:p xmlns:a="http://schemas.openxmlformats.org/drawingml/2006/main">
            <a:r>
              <a:t>- https://gist.github.com/rohitg00/2067ab416f7bbe447c1977edaaa681e2</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
            </a:r>
          </a:p>
          <a:p xmlns:a="http://schemas.openxmlformats.org/drawingml/2006/main">
            <a:r>
              <a:t>Read the request and the three questions. Pause. This is not a model-intelligence problem. The repository survived. The session history did not. That is the gap between access and continuity.</a:t>
            </a:r>
          </a:p>
          <a:p xmlns:a="http://schemas.openxmlformats.org/drawingml/2006/main">
            <a:r>
              <a:t/>
            </a:r>
          </a:p>
          <a:p xmlns:a="http://schemas.openxmlformats.org/drawingml/2006/main">
            <a:r>
              <a:t>[Sources]</a:t>
            </a:r>
          </a:p>
          <a:p xmlns:a="http://schemas.openxmlformats.org/drawingml/2006/main">
            <a:r>
              <a:t>- https://rohitghumare.com/blog/coding-agent-harnesses/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
            </a:r>
          </a:p>
          <a:p xmlns:a="http://schemas.openxmlformats.org/drawingml/2006/main">
            <a:r>
              <a:t>Context is the package built for this turn. The model does not reach out and gather it by itself. The harness adds rules, messages, tool results, and any retrieved state. That makes context a runtime decision.</a:t>
            </a:r>
          </a:p>
          <a:p xmlns:a="http://schemas.openxmlformats.org/drawingml/2006/main">
            <a:r>
              <a:t/>
            </a:r>
          </a:p>
          <a:p xmlns:a="http://schemas.openxmlformats.org/drawingml/2006/main">
            <a:r>
              <a:t>[Sources]</a:t>
            </a:r>
          </a:p>
          <a:p xmlns:a="http://schemas.openxmlformats.org/drawingml/2006/main">
            <a:r>
              <a:t>- https://rohitghumare.com/blog/coding-agent-harnesses/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
            </a:r>
          </a:p>
          <a:p xmlns:a="http://schemas.openxmlformats.org/drawingml/2006/main">
            <a:r>
              <a:t>This is why model comparisons miss part of the story. The harness decides what the model sees, which tools it can use, when it compacts, and whether it can recall anything from another session.</a:t>
            </a:r>
          </a:p>
          <a:p xmlns:a="http://schemas.openxmlformats.org/drawingml/2006/main">
            <a:r>
              <a:t/>
            </a:r>
          </a:p>
          <a:p xmlns:a="http://schemas.openxmlformats.org/drawingml/2006/main">
            <a:r>
              <a:t>[Sources]</a:t>
            </a:r>
          </a:p>
          <a:p xmlns:a="http://schemas.openxmlformats.org/drawingml/2006/main">
            <a:r>
              <a:t>- https://rohitghumare.com/blog/coding-agent-harnesses/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
            </a:r>
          </a:p>
          <a:p xmlns:a="http://schemas.openxmlformats.org/drawingml/2006/main">
            <a:r>
              <a:t>This is the first half of the build. The window is nearly full. Notice what dominates: file reads, diffs, logs, and tool output. The harness now has to make room without losing the current plan.</a:t>
            </a:r>
          </a:p>
          <a:p xmlns:a="http://schemas.openxmlformats.org/drawingml/2006/main">
            <a:r>
              <a:t/>
            </a:r>
          </a:p>
          <a:p xmlns:a="http://schemas.openxmlformats.org/drawingml/2006/main">
            <a:r>
              <a:t>[Sources]</a:t>
            </a:r>
          </a:p>
          <a:p xmlns:a="http://schemas.openxmlformats.org/drawingml/2006/main">
            <a:r>
              <a:t>- https://github.com/rohitg00/ai-engineering-from-scratch/blob/main/site/figures-agents-alignment.js</a:t>
            </a:r>
          </a:p>
          <a:p xmlns:a="http://schemas.openxmlformats.org/drawingml/2006/main">
            <a:r>
              <a:t>- https://rohitghumare.com/blog/inside-the-codex-harness/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The 91% and 54% values are illustrative, not a measured Agent Memory run. The raw middle becomes a smaller state for this run. The separate memory store is fed by capture, explicit saves and consolidation; it is not automatically the output of compaction. Existing memories can be retrieved during PreCompact.</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https://github.com/rohitg00/agentmemory/blob/e04ba88819c365c9acf9d6661ea802143e728bd6/src/hooks/pre-compact.ts</a:t>
            </a:r>
          </a:p>
          <a:p xmlns:a="http://schemas.openxmlformats.org/drawingml/2006/main">
            <a:r>
              <a:t>- https://github.com/rohitg00/agentmemory/blob/e04ba88819c365c9acf9d6661ea802143e728bd6/src/functions/observe.ts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PreCompact does not itself save or summarize the live session. It calls /agentmemory/context, writes returned context to stdout, and fails open after a five-second timeout. This endpoint is mem::context, not the separate mem::working-context allocator shown later. The budget is a request, not an unconditional hard token guarantee.</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https://github.com/rohitg00/agentmemory/blob/e04ba88819c365c9acf9d6661ea802143e728bd6/src/hooks/pre-compact.ts#L53-L65</a:t>
            </a:r>
          </a:p>
          <a:p xmlns:a="http://schemas.openxmlformats.org/drawingml/2006/main">
            <a:r>
              <a:t>- https://github.com/rohitg00/agentmemory/blob/e04ba88819c365c9acf9d6661ea802143e728bd6/src/functions/context.ts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
            </a:r>
          </a:p>
          <a:p xmlns:a="http://schemas.openxmlformats.org/drawingml/2006/main">
            <a:r>
              <a:t>Memory does not replace context. It helps the harness decide what to load. If recall brings back too much, too little, or stale information, the model still gets a bad working set.</a:t>
            </a:r>
          </a:p>
          <a:p xmlns:a="http://schemas.openxmlformats.org/drawingml/2006/main">
            <a:r>
              <a:t/>
            </a:r>
          </a:p>
          <a:p xmlns:a="http://schemas.openxmlformats.org/drawingml/2006/main">
            <a:r>
              <a:t>[Sources]</a:t>
            </a:r>
          </a:p>
          <a:p xmlns:a="http://schemas.openxmlformats.org/drawingml/2006/main">
            <a:r>
              <a:t>- https://github.com/rohitg00/agentmemory/blob/main/README.md</a:t>
            </a:r>
          </a:p>
          <a:p xmlns:a="http://schemas.openxmlformats.org/drawingml/2006/main">
            <a:r>
              <a:t>- https://rohitghumare.com/blog/llm-wiki-v2/</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
            </a:r>
          </a:p>
          <a:p xmlns:a="http://schemas.openxmlformats.org/drawingml/2006/main">
            <a:r>
              <a:t>These are all valid building blocks. The missing pieces are usually selection, source history, scope, and lifecycle. A vector database alone is not a complete memory architecture.</a:t>
            </a:r>
          </a:p>
          <a:p xmlns:a="http://schemas.openxmlformats.org/drawingml/2006/main">
            <a:r>
              <a:t/>
            </a:r>
          </a:p>
          <a:p xmlns:a="http://schemas.openxmlformats.org/drawingml/2006/main">
            <a:r>
              <a:t>[Sources]</a:t>
            </a:r>
          </a:p>
          <a:p xmlns:a="http://schemas.openxmlformats.org/drawingml/2006/main">
            <a:r>
              <a:t>- https://github.com/rohitg00/agentmemory/blob/main/README.md</a:t>
            </a:r>
          </a:p>
          <a:p xmlns:a="http://schemas.openxmlformats.org/drawingml/2006/main">
            <a:r>
              <a:t>- https://rohitghumare.com/blog/llm-wiki-v2/</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This slide is a conceptual taxonomy, not a strict pipeline or a Memory.type enum. Working context is assembled from core and archival entries. Episodic history is represented by observations and SessionSummary records. Semantic consolidation reads session summaries. Procedural consolidation reads repeated pattern memories independently; it does not require a semantic-memory record first.</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https://github.com/rohitg00/agentmemory/blob/e04ba88819c365c9acf9d6661ea802143e728bd6/src/types.ts</a:t>
            </a:r>
          </a:p>
          <a:p xmlns:a="http://schemas.openxmlformats.org/drawingml/2006/main">
            <a:r>
              <a:t>- https://github.com/rohitg00/agentmemory/blob/e04ba88819c365c9acf9d6661ea802143e728bd6/src/functions/working-memory.ts</a:t>
            </a:r>
          </a:p>
          <a:p xmlns:a="http://schemas.openxmlformats.org/drawingml/2006/main">
            <a:r>
              <a:t>- https://github.com/rohitg00/agentmemory/blob/e04ba88819c365c9acf9d6661ea802143e728bd6/src/functions/consolidation-pipeline.ts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six durable Memory.type values are pattern, preference, architecture, bug, workflow and fact. They are not six additional cognitive memory systems. Core/archival describes how the working-context allocator selects records. SessionSummary, SemanticMemory and ProceduralMemory are separate types and KV namespaces. Episodic is our explanatory term for session history, not a literal Memory.type value.</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https://github.com/rohitg00/agentmemory/blob/e04ba88819c365c9acf9d6661ea802143e728bd6/src/types.ts#L100-L147</a:t>
            </a:r>
          </a:p>
          <a:p xmlns:a="http://schemas.openxmlformats.org/drawingml/2006/main">
            <a:r>
              <a:t>- https://github.com/rohitg00/agentmemory/blob/e04ba88819c365c9acf9d6661ea802143e728bd6/src/state/schema.ts</a:t>
            </a:r>
          </a:p>
          <a:p xmlns:a="http://schemas.openxmlformats.org/drawingml/2006/main">
            <a:r>
              <a:t>- https://github.com/rohitg00/agentmemory/blob/e04ba88819c365c9acf9d6661ea802143e728bd6/src/functions/working-memory.ts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This is the separate mem::working-context function. Core budget is floor(budget * 0.3). Pinned entries bypass that check and can make the result exceed the requested budget. Unpinned core entries use importance/access/recency scoring; active archival memories fill remaining room by strength and recency. The pagedOut value reports records excluded from the prompt. Session-start /context is a different path.</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https://github.com/rohitg00/agentmemory/blob/e04ba88819c365c9acf9d6661ea802143e728bd6/src/functions/working-memory.ts#L99-L170</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This is an illustrative auth task, not a captured customer session. SessionSummary stores sessionId, title, narrative, decisions, filesModified, concepts and observationCount. To inspect underlying events, follow the sessionId back to its observations. The summary does not contain one source pointer for every sentence.</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https://github.com/rohitg00/agentmemory/blob/e04ba88819c365c9acf9d6661ea802143e728bd6/src/types.ts</a:t>
            </a:r>
          </a:p>
          <a:p xmlns:a="http://schemas.openxmlformats.org/drawingml/2006/main">
            <a:r>
              <a:t>- https://github.com/rohitg00/agentmemory/blob/e04ba88819c365c9acf9d6661ea802143e728bd6/src/types.ts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pipeline asks the configured provider to extract facts, parses fact/confidence tags, and matches existing facts using lower-case string equality. It raises access count and keeps the larger confidence value. This is not a calibrated probability or a semantic deduplication guarantee. New semantic records retain the input session IDs. The code shown is the actual existing-record branch.</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https://github.com/rohitg00/agentmemory/blob/e04ba88819c365c9acf9d6661ea802143e728bd6/src/functions/consolidation-pipeline.ts#L56-L125</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After selecting repeated latest pattern memories, the provider extracts a name, trigger and ordered steps. This actual new-record branch writes those fields to ProceduralMemory. New records start with strength 0.5 and empty sourceSessionIds in this implementation. Do not promise complete source links for procedures. The release procedure shown on the right is an example, not an automatically verified execution plan.</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https://github.com/rohitg00/agentmemory/blob/e04ba88819c365c9acf9d6661ea802143e728bd6/src/functions/consolidation-pipeline.ts#L151-L211</a:t>
            </a:r>
          </a:p>
          <a:p xmlns:a="http://schemas.openxmlformats.org/drawingml/2006/main">
            <a:r>
              <a:t>- https://github.com/rohitg00/agentmemory/blob/e04ba88819c365c9acf9d6661ea802143e728bd6/src/types.ts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Do not collapse every feature into a new cognitive memory category. MemorySlot holds pinned/read-only context blocks. Lessons and insights have separate stores and retrieval paths. Skill extraction can create a ProceduralMemory from a completed session with a summary and at least three observations. Its parser requires two or more steps; repeated evidence from a distinct session reinforces strength and preserves source sessions. This differs from the 17 installed skill packages, which teach the agent how to use memory tools. Base memory_recall does not necessarily search every separate store; use the appropriate context or skill-match route.</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https://github.com/rohitg00/agentmemory/blob/e04ba88819c365c9acf9d6661ea802143e728bd6/src/types.ts</a:t>
            </a:r>
          </a:p>
          <a:p xmlns:a="http://schemas.openxmlformats.org/drawingml/2006/main">
            <a:r>
              <a:t>- https://github.com/rohitg00/agentmemory/blob/e04ba88819c365c9acf9d6661ea802143e728bd6/src/state/schema.ts</a:t>
            </a:r>
          </a:p>
          <a:p xmlns:a="http://schemas.openxmlformats.org/drawingml/2006/main">
            <a:r>
              <a:t>- https://github.com/rohitg00/agentmemory/blob/e04ba88819c365c9acf9d6661ea802143e728bd6/src/functions/skill-extract.ts#L108-L217</a:t>
            </a:r>
          </a:p>
          <a:p xmlns:a="http://schemas.openxmlformats.org/drawingml/2006/main">
            <a:r>
              <a:t>- https://github.com/rohitg00/agentmemory/blob/e04ba88819c365c9acf9d6661ea802143e728bd6/src/functions/context.ts</a:t>
            </a:r>
          </a:p>
          <a:p xmlns:a="http://schemas.openxmlformats.org/drawingml/2006/main">
            <a:r>
              <a:t>- https://github.com/rohitg00/agentmemory/blob/e04ba88819c365c9acf9d6661ea802143e728bd6/src/functions/reflect.ts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
            </a:r>
          </a:p>
          <a:p xmlns:a="http://schemas.openxmlformats.org/drawingml/2006/main">
            <a:r>
              <a:t>The memory layer should not be a transcript landfill. Save decisions, durable facts, failed paths, repeated workflows, and handoff state. Strip secrets before storage. Compress raw logs unless they contain a reusable lesson.</a:t>
            </a:r>
          </a:p>
          <a:p xmlns:a="http://schemas.openxmlformats.org/drawingml/2006/main">
            <a:r>
              <a:t/>
            </a:r>
          </a:p>
          <a:p xmlns:a="http://schemas.openxmlformats.org/drawingml/2006/main">
            <a:r>
              <a:t>[Sources]</a:t>
            </a:r>
          </a:p>
          <a:p xmlns:a="http://schemas.openxmlformats.org/drawingml/2006/main">
            <a:r>
              <a:t>- https://github.com/rohitg00/agentmemory/blob/main/src/functions/observe.ts</a:t>
            </a:r>
          </a:p>
          <a:p xmlns:a="http://schemas.openxmlformats.org/drawingml/2006/main">
            <a:r>
              <a:t>- https://github.com/rohitg00/agentmemory/blob/main/README.md</a:t>
            </a:r>
          </a:p>
          <a:p xmlns:a="http://schemas.openxmlformats.org/drawingml/2006/main">
            <a:r>
              <a:t>- https://rohitghumare.com/blog/llm-wiki-v2/</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Fields grounded in Memory: project, agentId, origin, sourceObservationIds, sessionIds, version, parentId, supersedes, isLatest and forgetAfter. Project/team/region governance are distinct deployment concerns. Metadata alone does not prove tenant isolation or RBAC coverage across every tool. Shared mode is the default; isolated agent scope is configurable.</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https://github.com/rohitg00/agentmemory/blob/e04ba88819c365c9acf9d6661ea802143e728bd6/src/types.ts#L100-L127</a:t>
            </a:r>
          </a:p>
          <a:p xmlns:a="http://schemas.openxmlformats.org/drawingml/2006/main">
            <a:r>
              <a:t>- https://github.com/rohitg00/agentmemory/blob/e04ba88819c365c9acf9d6661ea802143e728bd6/src/config.ts#L320-L350</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
            </a:r>
          </a:p>
          <a:p xmlns:a="http://schemas.openxmlformats.org/drawingml/2006/main">
            <a:r>
              <a:t>This project was not invented from a product checklist. It came from moving context by hand across sessions and agents. LLM Wiki v2 added the missing lifecycle: confidence, sources, supersession, decay, graphs, and automation. Agent Memory made that lifecycle available as a service.</a:t>
            </a:r>
          </a:p>
          <a:p xmlns:a="http://schemas.openxmlformats.org/drawingml/2006/main">
            <a:r>
              <a:t/>
            </a:r>
          </a:p>
          <a:p xmlns:a="http://schemas.openxmlformats.org/drawingml/2006/main">
            <a:r>
              <a:t>[Sources]</a:t>
            </a:r>
          </a:p>
          <a:p xmlns:a="http://schemas.openxmlformats.org/drawingml/2006/main">
            <a:r>
              <a:t>- https://gist.github.com/rohitg00/2067ab416f7bbe447c1977edaaa681e2</a:t>
            </a:r>
          </a:p>
          <a:p xmlns:a="http://schemas.openxmlformats.org/drawingml/2006/main">
            <a:r>
              <a:t>- https://rohitghumare.com/blog/llm-wiki-v2/</a:t>
            </a:r>
          </a:p>
          <a:p xmlns:a="http://schemas.openxmlformats.org/drawingml/2006/main">
            <a:r>
              <a:t>- https://github.com/rohitg00/agentmemory</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npx installer starts the pinned iii engine and Agent Memory service and wires selected clients. This is a persistent local service, not a managed uptime promise. Core keyword search runs without an LLM key. For local semantic search configure EMBEDDING_PROVIDER=local; first use downloads the model. External providers send requests off-device when enabled.</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https://github.com/rohitg00/agentmemory/blob/e04ba88819c365c9acf9d6661ea802143e728bd6/README.md#install</a:t>
            </a:r>
          </a:p>
          <a:p xmlns:a="http://schemas.openxmlformats.org/drawingml/2006/main">
            <a:r>
              <a:t>- https://github.com/rohitg00/agentmemory/blob/e04ba88819c365c9acf9d6661ea802143e728bd6/src/config.ts</a:t>
            </a:r>
          </a:p>
          <a:p xmlns:a="http://schemas.openxmlformats.org/drawingml/2006/main">
            <a:r>
              <a:t>- https://github.com/rohitg00/agentmemory/blob/e04ba88819c365c9acf9d6661ea802143e728bd6/iii-config.yaml</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These are the project choices I want to defend, not a claim that no other project has them. One memory service can serve several tools; adapter capture capabilities vary. The default state is local, not a requirement to use a hosted API. Per-observation LLM compression is off by default. BM25 keyword retrieval works keyless. Local embeddings need explicit configuration and a first model download. Lifecycle, source metadata, and actual implementation code make behavior inspectable.</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https://github.com/rohitg00/agentmemory/blob/e04ba88819c365c9acf9d6661ea802143e728bd6/README.md#install</a:t>
            </a:r>
          </a:p>
          <a:p xmlns:a="http://schemas.openxmlformats.org/drawingml/2006/main">
            <a:r>
              <a:t>- https://github.com/rohitg00/agentmemory/blob/e04ba88819c365c9acf9d6661ea802143e728bd6/src/functions/observe.ts</a:t>
            </a:r>
          </a:p>
          <a:p xmlns:a="http://schemas.openxmlformats.org/drawingml/2006/main">
            <a:r>
              <a:t>- https://github.com/rohitg00/agentmemory/blob/e04ba88819c365c9acf9d6661ea802143e728bd6/src/config.ts#L430-L449</a:t>
            </a:r>
          </a:p>
          <a:p xmlns:a="http://schemas.openxmlformats.org/drawingml/2006/main">
            <a:r>
              <a:t>- https://github.com/rohitg00/agentmemory/blob/e04ba88819c365c9acf9d6661ea802143e728bd6/src/functions/auto-forget.ts</a:t>
            </a:r>
          </a:p>
          <a:p xmlns:a="http://schemas.openxmlformats.org/drawingml/2006/main">
            <a:r>
              <a:t>- https://github.com/rohitg00/agentmemory/blob/e04ba88819c365c9acf9d6661ea802143e728bd6/LICENSE</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I wanted persistent context I could take across tools and sessions. The defensible claim is that Agent Memory is Apache-2.0 and its backing iii engine is also publicly available. We should not claim to be the first open-source agent memory system. MemGPT/Letta and other open-source memory projects existed earlier. No market-wide priority evidence supports the broad first claim. Local mode and configurable providers describe operational control, not a claim that every feature makes zero external requests.</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https://github.com/rohitg00/agentmemory/blob/e04ba88819c365c9acf9d6661ea802143e728bd6/LICENSE</a:t>
            </a:r>
          </a:p>
          <a:p xmlns:a="http://schemas.openxmlformats.org/drawingml/2006/main">
            <a:r>
              <a:t>- https://github.com/rohitg00/agentmemory/blob/e04ba88819c365c9acf9d6661ea802143e728bd6/README.md</a:t>
            </a:r>
          </a:p>
          <a:p xmlns:a="http://schemas.openxmlformats.org/drawingml/2006/main">
            <a:r>
              <a:t>- https://github.com/iii-hq/iii</a:t>
            </a:r>
          </a:p>
          <a:p xmlns:a="http://schemas.openxmlformats.org/drawingml/2006/main">
            <a:r>
              <a:t>- https://www.letta.com/blog/memgpt-and-letta/</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left column lists input surfaces, not six hooks feeding different pipeline stages. The central stack is the observation capture path. Prompt and tool hooks call it; explicit memory saves and session lifecycle use their own handlers. One SDK worker registers the memory functions. iii supplies HTTP, state, pubsub, cron, streams and observability. Graph updates and rich consolidation are background/conditional paths, not an unconditional synchronous result of each observed tool event.</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https://github.com/rohitg00/agentmemory/blob/e04ba88819c365c9acf9d6661ea802143e728bd6/src/index.ts</a:t>
            </a:r>
          </a:p>
          <a:p xmlns:a="http://schemas.openxmlformats.org/drawingml/2006/main">
            <a:r>
              <a:t>- https://github.com/rohitg00/agentmemory/blob/e04ba88819c365c9acf9d6661ea802143e728bd6/iii-config.yaml</a:t>
            </a:r>
          </a:p>
          <a:p xmlns:a="http://schemas.openxmlformats.org/drawingml/2006/main">
            <a:r>
              <a:t>- https://github.com/rohitg00/agentmemory/blob/e04ba88819c365c9acf9d6661ea802143e728bd6/src/functions/observe.ts</a:t>
            </a:r>
          </a:p>
          <a:p xmlns:a="http://schemas.openxmlformats.org/drawingml/2006/main">
            <a:r>
              <a:t>- https://github.com/rohitg00/agentmemory/blob/e04ba88819c365c9acf9d6661ea802143e728bd6/src/triggers/events.ts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This is an abbreviated representation of observe.ts, not a standalone function. Capture uses deduplication, stripPrivateData, synthetic compressed observation generation, KV storage and keyword indexing. Embeddings are guarded by configuration. Privacy filtering is pattern based, not a guarantee that every secret will be detected. AGENTMEMORY_AUTO_COMPRESS is off by default; when enabled, configured providers can produce richer observation compression.</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https://github.com/rohitg00/agentmemory/blob/e04ba88819c365c9acf9d6661ea802143e728bd6/src/functions/observe.ts</a:t>
            </a:r>
          </a:p>
          <a:p xmlns:a="http://schemas.openxmlformats.org/drawingml/2006/main">
            <a:r>
              <a:t>- https://github.com/rohitg00/agentmemory/blob/e04ba88819c365c9acf9d6661ea802143e728bd6/src/config.ts#L430-L449</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full hybrid/smart-search path can fuse BM25, optional vectors and graph matches. Weights are keyword 0.4, vector 0.6 and graph 0.3 before normalization across active streams. RRF k=60 and agreement bonus 0.05. memory_recall uses the mem::search route: without a populated vector index it falls back to BM25; with populated vectors it uses hybrid. memory_smart_search can include structural graph matches when graph data exists. Optional reranking is enabled separately. Do not claim every request always runs all three searches.</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https://github.com/rohitg00/agentmemory/blob/e04ba88819c365c9acf9d6661ea802143e728bd6/src/state/hybrid-search.ts</a:t>
            </a:r>
          </a:p>
          <a:p xmlns:a="http://schemas.openxmlformats.org/drawingml/2006/main">
            <a:r>
              <a:t>- https://github.com/rohitg00/agentmemory/blob/e04ba88819c365c9acf9d6661ea802143e728bd6/src/functions/search.ts</a:t>
            </a:r>
          </a:p>
          <a:p xmlns:a="http://schemas.openxmlformats.org/drawingml/2006/main">
            <a:r>
              <a:t>- https://github.com/rohitg00/agentmemory/blob/e04ba88819c365c9acf9d6661ea802143e728bd6/src/functions/smart-search.ts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Abbreviated formula from hybrid-search.ts. Missing streams are omitted and active weights normalized in the implementation; this slide shows the rank fusion idea. The formula uses RRF_K=60, then agreement bonus 0.05. The full code also handles fallback, source mapping and session diversity. This source is distinct from the retrieval-only benchmark harness.</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https://github.com/rohitg00/agentmemory/blob/e04ba88819c365c9acf9d6661ea802143e728bd6/src/state/hybrid-search.ts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These are separate lifecycle actions. Reinforcement and decay affect strength. Superseding marks which memory is current. Expiry deletes memories and cleans indexes. Source links and version history aid review; hard deletion is not a guarantee that retained Git snapshots or backups are also erased. Keep snapshot retention aligned with your deletion requirements.</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https://github.com/rohitg00/agentmemory/blob/e04ba88819c365c9acf9d6661ea802143e728bd6/src/functions/auto-forget.ts</a:t>
            </a:r>
          </a:p>
          <a:p xmlns:a="http://schemas.openxmlformats.org/drawingml/2006/main">
            <a:r>
              <a:t>- https://github.com/rohitg00/agentmemory/blob/e04ba88819c365c9acf9d6661ea802143e728bd6/src/types.ts</a:t>
            </a:r>
          </a:p>
          <a:p xmlns:a="http://schemas.openxmlformats.org/drawingml/2006/main">
            <a:r>
              <a:t>- https://github.com/rohitg00/agentmemory/blob/e04ba88819c365c9acf9d6661ea802143e728bd6/README.md</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code calls a branch contradiction supersession, but it uses lexical similarity above 0.9, not semantic contradiction detection. Expiry removes the memory and access log, BM25 entry and vector entry. Old observations qualify for cleanup after 180 days with importance &lt;=2. Do not imply that this snippet erases every snapshot, backup, or graph-derived claim.</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https://github.com/rohitg00/agentmemory/blob/e04ba88819c365c9acf9d6661ea802143e728bd6/src/functions/auto-forget.ts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The repository advertises 54 full MCP tools, 6 resources and 3 prompts. Skill packages contain 9 actions and 8 references. These are capabilities, not 54 tools every agent needs in its prompt. Hook support differs by host; MCP-only clients need explicit calls for capture. Automatic context injection is opt-in (AGENTMEMORY_INJECT_CONTEXT=true), while background capture remains enabled when hooks are wired.</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https://github.com/rohitg00/agentmemory/blob/e04ba88819c365c9acf9d6661ea802143e728bd6/src/mcp/tools-registry.ts</a:t>
            </a:r>
          </a:p>
          <a:p xmlns:a="http://schemas.openxmlformats.org/drawingml/2006/main">
            <a:r>
              <a:t>- https://github.com/rohitg00/agentmemory/blob/e04ba88819c365c9acf9d6661ea802143e728bd6/src/config.ts#L438-L449</a:t>
            </a:r>
          </a:p>
          <a:p xmlns:a="http://schemas.openxmlformats.org/drawingml/2006/main">
            <a:r>
              <a:t>- https://github.com/rohitg00/agentmemory/blob/e04ba88819c365c9acf9d6661ea802143e728bd6/README.md#mcp-server</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These example JSON arguments are grounded in tools-registry.ts, not an invented JavaScript SDK. First call memory_save from one agent, then memory_recall from another session on the same service. memory_recall accepts query, limit, format and token_budget; it does not expose project in this MCP schema. For explicit project/agent filtering use the appropriate scoped server route or tool. This is the shared-default use case, not a demonstration of tenant authorization. The saved project identifier must match the session canonical ID.</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https://github.com/rohitg00/agentmemory/blob/e04ba88819c365c9acf9d6661ea802143e728bd6/src/mcp/tools-registry.ts#L11-L94</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The roles shown are illustrative clients, not default separately deployed workers. The same service can store and retrieve memories for multiple roles. AGENTMEMORY_AGENT_SCOPE defaults to shared; isolated mode requires agent identity on scoped reads. Metadata and opt-in isolation are useful building blocks, not complete multi-tenant security certification. Leases, actions, signals and routines are separate coordination functions.</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https://github.com/rohitg00/agentmemory/blob/e04ba88819c365c9acf9d6661ea802143e728bd6/src/config.ts#L320-L350</a:t>
            </a:r>
          </a:p>
          <a:p xmlns:a="http://schemas.openxmlformats.org/drawingml/2006/main">
            <a:r>
              <a:t>- https://github.com/rohitg00/agentmemory/blob/e04ba88819c365c9acf9d6661ea802143e728bd6/src/functions/search.ts</a:t>
            </a:r>
          </a:p>
          <a:p xmlns:a="http://schemas.openxmlformats.org/drawingml/2006/main">
            <a:r>
              <a:t>- https://github.com/rohitg00/agentmemory/blob/e04ba88819c365c9acf9d6661ea802143e728bd6/src/mcp/tools-registry.ts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LONGMEMEVAL.md defines recall_any@K: whether ANY gold session appears in the top K. It is a retrieval hit rate rather than the fraction of all relevant sessions found, and it does not generate or grade final answers. The report says 500 questions, all-MiniLM-L6-v2 local embeddings, no LLM judge, BM25+Vector. 95.2 minus 86.2 = 9.0 percentage points. The graph channel is not part of this headline benchmark. The separate token test uses 240 synthetic observations and compares 3,142 retrieved tokens with a 22,610-token static memory file. This is not 86% off every conversation or model bill. Reproduce: npx tsx benchmark/longmemeval-bench.ts hybrid, after downloading the specified dataset.</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https://github.com/rohitg00/agentmemory/blob/e04ba88819c365c9acf9d6661ea802143e728bd6/benchmark/LONGMEMEVAL.md</a:t>
            </a:r>
          </a:p>
          <a:p xmlns:a="http://schemas.openxmlformats.org/drawingml/2006/main">
            <a:r>
              <a:t>- https://github.com/rohitg00/agentmemory/blob/e04ba88819c365c9acf9d6661ea802143e728bd6/benchmark/QUALITY.md</a:t>
            </a:r>
          </a:p>
          <a:p xmlns:a="http://schemas.openxmlformats.org/drawingml/2006/main">
            <a:r>
              <a:t>- https://github.com/rohitg00/agentmemory/blob/e04ba88819c365c9acf9d6661ea802143e728bd6/benchmark/longmemeval-bench.ts</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a:t>
            </a:r>
          </a:p>
          <a:p xmlns:a="http://schemas.openxmlformats.org/drawingml/2006/main">
            <a:r>
              <a:t>GitHub API snapshot on 2026-09-06: 28,095 stars and 2,431 forks. Product Hunt awards confirms #2 Product of the Day on May 16. Do not say #1 weekly. Community member ahobsonsayers maintains separate Docker packaging, created May 20 and pushed August 17 per repository metadata. These are public engagement signals, not proof of deployment volume or benchmark quality.</a:t>
            </a:r>
          </a:p>
          <a:p xmlns:a="http://schemas.openxmlformats.org/drawingml/2006/main">
            <a:r>
              <a:t/>
            </a:r>
          </a:p>
          <a:p xmlns:a="http://schemas.openxmlformats.org/drawingml/2006/main">
            <a:r>
              <a:t>[Sources]</a:t>
            </a:r>
          </a:p>
          <a:p xmlns:a="http://schemas.openxmlformats.org/drawingml/2006/main">
            <a:r>
              <a:t>- https://api.github.com/repos/rohitg00/agentmemory</a:t>
            </a:r>
          </a:p>
          <a:p xmlns:a="http://schemas.openxmlformats.org/drawingml/2006/main">
            <a:r>
              <a:t>- https://www.producthunt.com/products/agent-memory-dev/awards</a:t>
            </a:r>
          </a:p>
          <a:p xmlns:a="http://schemas.openxmlformats.org/drawingml/2006/main">
            <a:r>
              <a:t>- https://github.com/ahobsonsayers/agentmemory-docker</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AlphaSignal AI, May 13, 2026: “The architecture is real. The benchmark is reproducible from committed scripts.” Developers Digest, May 16 and updated June 24, 2026: “If memory affects agent behavior, memory needs review.” These are editorial statements, not independent benchmark reruns. On GitHub, developer82 asked for different agents on different machines to access the same memory (#298, May 12). thekoma raised project-key collisions and cross-machine identity (#716, May 29). These are concrete needs and feedback, not claims that every requested capability is already solved.</a:t>
            </a:r>
          </a:p>
          <a:p xmlns:a="http://schemas.openxmlformats.org/drawingml/2006/main">
            <a:r>
              <a:t/>
            </a:r>
          </a:p>
          <a:p xmlns:a="http://schemas.openxmlformats.org/drawingml/2006/main">
            <a:r>
              <a:t>[Sources]</a:t>
            </a:r>
          </a:p>
          <a:p xmlns:a="http://schemas.openxmlformats.org/drawingml/2006/main">
            <a:r>
              <a:t>- https://alphasignalai.substack.com/p/how-agentmemory-works-and-how-to</a:t>
            </a:r>
          </a:p>
          <a:p xmlns:a="http://schemas.openxmlformats.org/drawingml/2006/main">
            <a:r>
              <a:t>- https://www.developersdigest.tech/blog/github-trending-agentmemory-2026-05-16</a:t>
            </a:r>
          </a:p>
          <a:p xmlns:a="http://schemas.openxmlformats.org/drawingml/2006/main">
            <a:r>
              <a:t>- https://github.com/rohitg00/agentmemory/issues/298</a:t>
            </a:r>
          </a:p>
          <a:p xmlns:a="http://schemas.openxmlformats.org/drawingml/2006/main">
            <a:r>
              <a:t>- https://github.com/rohitg00/agentmemory/issues/716</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Vinuja</a:t>
            </a:r>
          </a:p>
          <a:p xmlns:a="http://schemas.openxmlformats.org/drawingml/2006/main">
            <a:r>
              <a:t>Present this as engineering requirements and future work, not a shipped enterprise capability matrix. Current records have project/agent fields, source/version metadata and expiry. Larger deployments need verified authorization across all routes, consistent canonical project identity, backup retention, audit completeness, regional constraints and protection against malicious memory content. New procedural records currently start with empty sourceSessionIds. This is a practical place for community work.</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https://github.com/rohitg00/agentmemory/blob/e04ba88819c365c9acf9d6661ea802143e728bd6/src/types.ts#L100-L127</a:t>
            </a:r>
          </a:p>
          <a:p xmlns:a="http://schemas.openxmlformats.org/drawingml/2006/main">
            <a:r>
              <a:t>- https://github.com/rohitg00/agentmemory/blob/e04ba88819c365c9acf9d6661ea802143e728bd6/src/functions/consolidation-pipeline.ts#L199-L211</a:t>
            </a:r>
          </a:p>
          <a:p xmlns:a="http://schemas.openxmlformats.org/drawingml/2006/main">
            <a:r>
              <a:t>- https://github.com/rohitg00/agentmemory/issues/716</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SPEAKER: Rohit + Vinuja</a:t>
            </a:r>
          </a:p>
          <a:p xmlns:a="http://schemas.openxmlformats.org/drawingml/2006/main">
            <a:r>
              <a:t>Return to the opening request: continue yesterday's auth refactor. The goal is a useful record of decisions, failures and open work that survives across sessions and tools. Invite engineers to inspect the code, try the demo and raise issues with a reproducible case. Leave time for questions.</a:t>
            </a:r>
          </a:p>
          <a:p xmlns:a="http://schemas.openxmlformats.org/drawingml/2006/main">
            <a:r>
              <a:t/>
            </a:r>
          </a:p>
          <a:p xmlns:a="http://schemas.openxmlformats.org/drawingml/2006/main">
            <a:r>
              <a:t>[Sources]</a:t>
            </a:r>
          </a:p>
          <a:p xmlns:a="http://schemas.openxmlformats.org/drawingml/2006/main">
            <a:r>
              <a:t>- https://github.com/rohitg00/agentmemory/blob/e04ba88819c365c9acf9d6661ea802143e728bd6/README.md</a:t>
            </a:r>
          </a:p>
          <a:p xmlns:a="http://schemas.openxmlformats.org/drawingml/2006/main">
            <a:r>
              <a:t/>
            </a:r>
          </a:p>
          <a:p xmlns:a="http://schemas.openxmlformats.org/drawingml/2006/main">
            <a:r>
              <a:t>Research checked September 6, 2026. Code snapshot e04ba88819c365c9acf9d6661ea802143e728bd6. Code was inspected; benchmarks were not rerun for this deck.</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657dc10349b4353"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df73c61dcbc4019" /><Relationship Type="http://schemas.openxmlformats.org/officeDocument/2006/relationships/slideLayout" Target="/ppt/slideLayouts/slideLayout1.xml" Id="Rf8f3ee89375e4ac0"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8f3ee89375e4ac0"/>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972e9a0c189a438e" /><Relationship Type="http://schemas.openxmlformats.org/officeDocument/2006/relationships/image" Target="/ppt/media/image.png" Id="R1cc336cc2e1e43b3" /><Relationship Type="http://schemas.openxmlformats.org/officeDocument/2006/relationships/notesSlide" Target="/ppt/notesSlides/notesSlide1.xml" Id="R80eeb5a2d8ef443c"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5ec69ff9d0de4a40" /><Relationship Type="http://schemas.openxmlformats.org/officeDocument/2006/relationships/notesSlide" Target="/ppt/notesSlides/notesSlide2.xml" Id="R7ab812fe4bbb4f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b1295e18b1fc4f21" /><Relationship Type="http://schemas.openxmlformats.org/officeDocument/2006/relationships/notesSlide" Target="/ppt/notesSlides/notesSlide3.xml" Id="R370672c2ad6b45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26f01392e980469d" /><Relationship Type="http://schemas.openxmlformats.org/officeDocument/2006/relationships/notesSlide" Target="/ppt/notesSlides/notesSlide4.xml" Id="R19f680142165420e"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de3f8a99696d4509" /><Relationship Type="http://schemas.openxmlformats.org/officeDocument/2006/relationships/notesSlide" Target="/ppt/notesSlides/notesSlide5.xml" Id="R185df55da7c94d0d"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08c0604177c34228" /><Relationship Type="http://schemas.openxmlformats.org/officeDocument/2006/relationships/notesSlide" Target="/ppt/notesSlides/notesSlide6.xml" Id="R2992c2e8d19a4641"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a2a9f96f7c8f415e" /><Relationship Type="http://schemas.openxmlformats.org/officeDocument/2006/relationships/notesSlide" Target="/ppt/notesSlides/notesSlide7.xml" Id="Rb3fcf656f1164085"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0952dc07a6f84ddc" /><Relationship Type="http://schemas.openxmlformats.org/officeDocument/2006/relationships/notesSlide" Target="/ppt/notesSlides/notesSlide8.xml" Id="Raceddb84f8124a63"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4eeba70858bb4459" /><Relationship Type="http://schemas.openxmlformats.org/officeDocument/2006/relationships/notesSlide" Target="/ppt/notesSlides/notesSlide9.xml" Id="R94de476be51e488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87e8deab546c4bb1" /><Relationship Type="http://schemas.openxmlformats.org/officeDocument/2006/relationships/notesSlide" Target="/ppt/notesSlides/notesSlide10.xml" Id="R0c410bf7d8a241d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1736fee485bb4af6" /><Relationship Type="http://schemas.openxmlformats.org/officeDocument/2006/relationships/notesSlide" Target="/ppt/notesSlides/notesSlide11.xml" Id="Rf045f4b220074b1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4309948004754f7e" /><Relationship Type="http://schemas.openxmlformats.org/officeDocument/2006/relationships/notesSlide" Target="/ppt/notesSlides/notesSlide12.xml" Id="Rf03961a024414cc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84e23c643e2b42a7" /><Relationship Type="http://schemas.openxmlformats.org/officeDocument/2006/relationships/notesSlide" Target="/ppt/notesSlides/notesSlide13.xml" Id="R92c64d32d6a447d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4f9b17eb669c4b64" /><Relationship Type="http://schemas.openxmlformats.org/officeDocument/2006/relationships/notesSlide" Target="/ppt/notesSlides/notesSlide14.xml" Id="R566ad9942876419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071e97f722be4b1c" /><Relationship Type="http://schemas.openxmlformats.org/officeDocument/2006/relationships/notesSlide" Target="/ppt/notesSlides/notesSlide15.xml" Id="Red0ef5f35d24458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07ac285005664943" /><Relationship Type="http://schemas.openxmlformats.org/officeDocument/2006/relationships/notesSlide" Target="/ppt/notesSlides/notesSlide16.xml" Id="R90455afa810d4c5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1dae9ae4ab9546d4" /><Relationship Type="http://schemas.openxmlformats.org/officeDocument/2006/relationships/notesSlide" Target="/ppt/notesSlides/notesSlide17.xml" Id="Rc7f1d6dae0d5418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b511ad466bb54213" /><Relationship Type="http://schemas.openxmlformats.org/officeDocument/2006/relationships/notesSlide" Target="/ppt/notesSlides/notesSlide18.xml" Id="R7bb3ee1d5e3848d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1.xml" Id="R932211f5d01c4b13" /><Relationship Type="http://schemas.openxmlformats.org/officeDocument/2006/relationships/notesSlide" Target="/ppt/notesSlides/notesSlide19.xml" Id="R7471edf8f4464a3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1.xml" Id="R62a775d5eb47497a" /><Relationship Type="http://schemas.openxmlformats.org/officeDocument/2006/relationships/notesSlide" Target="/ppt/notesSlides/notesSlide20.xml" Id="R26215f05477948e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1.xml" Id="R3346128b4a644e6a" /><Relationship Type="http://schemas.openxmlformats.org/officeDocument/2006/relationships/notesSlide" Target="/ppt/notesSlides/notesSlide21.xml" Id="R43a056b904e24ee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1.xml" Id="Rbda64b745275425b" /><Relationship Type="http://schemas.openxmlformats.org/officeDocument/2006/relationships/notesSlide" Target="/ppt/notesSlides/notesSlide22.xml" Id="Rbff1967adca5482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xml" Id="Re7fc1cbf8cc242b9" /><Relationship Type="http://schemas.openxmlformats.org/officeDocument/2006/relationships/notesSlide" Target="/ppt/notesSlides/notesSlide23.xml" Id="Ra5c046f9b75647d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xml" Id="R30400619396949fe" /><Relationship Type="http://schemas.openxmlformats.org/officeDocument/2006/relationships/notesSlide" Target="/ppt/notesSlides/notesSlide24.xml" Id="Rafb3418b4daa4be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1.xml" Id="R042de32bf65640d4" /><Relationship Type="http://schemas.openxmlformats.org/officeDocument/2006/relationships/notesSlide" Target="/ppt/notesSlides/notesSlide25.xml" Id="R2a76fae504104d2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1.xml" Id="Rcedb6413d61a4d92" /><Relationship Type="http://schemas.openxmlformats.org/officeDocument/2006/relationships/notesSlide" Target="/ppt/notesSlides/notesSlide26.xml" Id="R92c8a3eb295d4fe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1.xml" Id="Rfe14aca3d9fe4f84" /><Relationship Type="http://schemas.openxmlformats.org/officeDocument/2006/relationships/notesSlide" Target="/ppt/notesSlides/notesSlide27.xml" Id="R63a5ade40c68479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1.xml" Id="R51fc6f37e0f44f7c" /><Relationship Type="http://schemas.openxmlformats.org/officeDocument/2006/relationships/notesSlide" Target="/ppt/notesSlides/notesSlide28.xml" Id="R610086fb46f9430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1.xml" Id="R0fc1b78656024b89" /><Relationship Type="http://schemas.openxmlformats.org/officeDocument/2006/relationships/notesSlide" Target="/ppt/notesSlides/notesSlide29.xml" Id="R8f67c3871c9f499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1.xml" Id="R6da682a3e4d84240" /><Relationship Type="http://schemas.openxmlformats.org/officeDocument/2006/relationships/notesSlide" Target="/ppt/notesSlides/notesSlide30.xml" Id="Rb7bf69a0743c4dd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1.xml" Id="R5a6050ca58b24161" /><Relationship Type="http://schemas.openxmlformats.org/officeDocument/2006/relationships/notesSlide" Target="/ppt/notesSlides/notesSlide31.xml" Id="Raa8918f3411d4d1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1.xml" Id="Rfc8c354dde33441a" /><Relationship Type="http://schemas.openxmlformats.org/officeDocument/2006/relationships/notesSlide" Target="/ppt/notesSlides/notesSlide32.xml" Id="R01b2cea10b014b0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1.xml" Id="Rafc2764f6d6f4c00" /><Relationship Type="http://schemas.openxmlformats.org/officeDocument/2006/relationships/notesSlide" Target="/ppt/notesSlides/notesSlide33.xml" Id="Rac3f2899231f48d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1.xml" Id="R7a7f0dfc30124eab" /><Relationship Type="http://schemas.openxmlformats.org/officeDocument/2006/relationships/notesSlide" Target="/ppt/notesSlides/notesSlide34.xml" Id="Rd28f789feffc4c3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1.xml" Id="R4979dc0f43a14608" /><Relationship Type="http://schemas.openxmlformats.org/officeDocument/2006/relationships/notesSlide" Target="/ppt/notesSlides/notesSlide35.xml" Id="R71860fb95ba747a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1.xml" Id="R92e8134cdabb483f" /><Relationship Type="http://schemas.openxmlformats.org/officeDocument/2006/relationships/notesSlide" Target="/ppt/notesSlides/notesSlide36.xml" Id="R5e57bee5056447b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1.xml" Id="R8444da91a3184c5d" /><Relationship Type="http://schemas.openxmlformats.org/officeDocument/2006/relationships/image" Target="/ppt/media/image2.png" Id="R18d5fb3f173044ce" /><Relationship Type="http://schemas.openxmlformats.org/officeDocument/2006/relationships/notesSlide" Target="/ppt/notesSlides/notesSlide37.xml" Id="R462926dae27f4c94" /></Relationships>
</file>

<file path=ppt/slides/slide1.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10" name="cover-event">
            <a:extLst xmlns:a="http://schemas.openxmlformats.org/drawingml/2006/main">
              <a:ext uri="{FF2B5EF4-FFF2-40B4-BE49-F238E27FC236}">
                <a16:creationId xmlns:a16="http://schemas.microsoft.com/office/drawing/2014/main" id="{8373B702-F822-40FA-8ED1-12BE7FC14859}"/>
              </a:ext>
            </a:extLst>
          </p:cNvPr>
          <p:cNvSpPr>
            <a:spLocks xmlns:a="http://schemas.openxmlformats.org/drawingml/2006/main" noGrp="1"/>
          </p:cNvSpPr>
          <p:nvPr/>
        </p:nvSpPr>
        <p:spPr>
          <a:xfrm xmlns:a="http://schemas.openxmlformats.org/drawingml/2006/main">
            <a:off x="609600" y="457200"/>
            <a:ext cx="49530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b="1" spc="1">
                <a:solidFill>
                  <a:srgbClr val="FF6B57"/>
                </a:solidFill>
                <a:latin typeface="Aptos"/>
                <a:ea typeface="Aptos"/>
                <a:cs typeface="Aptos"/>
              </a:defRPr>
            </a:pPr>
            <a:r>
              <a:rPr sz="1350" b="1" spc="1">
                <a:solidFill>
                  <a:srgbClr val="FF6B57"/>
                </a:solidFill>
                <a:latin typeface="Aptos"/>
                <a:ea typeface="Aptos"/>
                <a:cs typeface="Aptos"/>
              </a:rPr>
              <a:t>AGNTCON + MCPCON JAPAN  |  2026</a:t>
            </a:r>
          </a:p>
        </p:txBody>
      </p:sp>
      <p:sp>
        <p:nvSpPr>
          <p:cNvPr id="2" name="cover-title">
            <a:extLst xmlns:a="http://schemas.openxmlformats.org/drawingml/2006/main">
              <a:ext uri="{FF2B5EF4-FFF2-40B4-BE49-F238E27FC236}">
                <a16:creationId xmlns:a16="http://schemas.microsoft.com/office/drawing/2014/main" id="{B2B16D7F-0A08-4E87-8135-CCB16DF4385F}"/>
              </a:ext>
            </a:extLst>
          </p:cNvPr>
          <p:cNvSpPr>
            <a:spLocks xmlns:a="http://schemas.openxmlformats.org/drawingml/2006/main" noGrp="1"/>
          </p:cNvSpPr>
          <p:nvPr/>
        </p:nvSpPr>
        <p:spPr>
          <a:xfrm xmlns:a="http://schemas.openxmlformats.org/drawingml/2006/main">
            <a:off x="609600" y="1257300"/>
            <a:ext cx="5429250" cy="2190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825" b="1">
                <a:solidFill>
                  <a:srgbClr val="F4F1EB"/>
                </a:solidFill>
                <a:latin typeface="Aptos"/>
                <a:ea typeface="Aptos"/>
                <a:cs typeface="Aptos"/>
              </a:defRPr>
            </a:pPr>
            <a:r>
              <a:rPr sz="3825" b="1">
                <a:solidFill>
                  <a:srgbClr val="F4F1EB"/>
                </a:solidFill>
                <a:latin typeface="Aptos"/>
                <a:ea typeface="Aptos"/>
                <a:cs typeface="Aptos"/>
              </a:rPr>
              <a:t>How Agent Memory</a:t>
            </a:r>
          </a:p>
          <a:p xmlns:a="http://schemas.openxmlformats.org/drawingml/2006/main">
            <a:pPr>
              <a:buNone/>
              <a:defRPr sz="3825" b="1">
                <a:solidFill>
                  <a:srgbClr val="F4F1EB"/>
                </a:solidFill>
                <a:latin typeface="Aptos"/>
                <a:ea typeface="Aptos"/>
                <a:cs typeface="Aptos"/>
              </a:defRPr>
            </a:pPr>
            <a:r>
              <a:rPr sz="3825" b="1">
                <a:solidFill>
                  <a:srgbClr val="F4F1EB"/>
                </a:solidFill>
                <a:latin typeface="Aptos"/>
                <a:ea typeface="Aptos"/>
                <a:cs typeface="Aptos"/>
              </a:rPr>
              <a:t>remembers across</a:t>
            </a:r>
          </a:p>
          <a:p xmlns:a="http://schemas.openxmlformats.org/drawingml/2006/main">
            <a:pPr>
              <a:buNone/>
              <a:defRPr sz="3825" b="1">
                <a:solidFill>
                  <a:srgbClr val="F4F1EB"/>
                </a:solidFill>
                <a:latin typeface="Aptos"/>
                <a:ea typeface="Aptos"/>
                <a:cs typeface="Aptos"/>
              </a:defRPr>
            </a:pPr>
            <a:r>
              <a:rPr sz="3825" b="1">
                <a:solidFill>
                  <a:srgbClr val="F4F1EB"/>
                </a:solidFill>
                <a:latin typeface="Aptos"/>
                <a:ea typeface="Aptos"/>
                <a:cs typeface="Aptos"/>
              </a:rPr>
              <a:t>sessions and agents</a:t>
            </a:r>
          </a:p>
        </p:txBody>
      </p:sp>
      <p:sp>
        <p:nvSpPr>
          <p:cNvPr id="3" name="cover-subtitle">
            <a:extLst xmlns:a="http://schemas.openxmlformats.org/drawingml/2006/main">
              <a:ext uri="{FF2B5EF4-FFF2-40B4-BE49-F238E27FC236}">
                <a16:creationId xmlns:a16="http://schemas.microsoft.com/office/drawing/2014/main" id="{9D1C470F-2C52-425F-8568-7D4E587EFB7B}"/>
              </a:ext>
            </a:extLst>
          </p:cNvPr>
          <p:cNvSpPr>
            <a:spLocks xmlns:a="http://schemas.openxmlformats.org/drawingml/2006/main" noGrp="1"/>
          </p:cNvSpPr>
          <p:nvPr/>
        </p:nvSpPr>
        <p:spPr>
          <a:xfrm xmlns:a="http://schemas.openxmlformats.org/drawingml/2006/main">
            <a:off x="609600" y="4000500"/>
            <a:ext cx="5048250" cy="8953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a:solidFill>
                  <a:srgbClr val="A9B0BC"/>
                </a:solidFill>
                <a:latin typeface="Aptos"/>
                <a:ea typeface="Aptos"/>
                <a:cs typeface="Aptos"/>
              </a:defRPr>
            </a:pPr>
            <a:r>
              <a:rPr sz="1650">
                <a:solidFill>
                  <a:srgbClr val="A9B0BC"/>
                </a:solidFill>
                <a:latin typeface="Aptos"/>
                <a:ea typeface="Aptos"/>
                <a:cs typeface="Aptos"/>
              </a:rPr>
              <a:t>Context compaction, memory types, real code, and the worker architecture behind the project.</a:t>
            </a:r>
          </a:p>
        </p:txBody>
      </p:sp>
      <p:sp>
        <p:nvSpPr>
          <p:cNvPr id="4" name="cover-rule">
            <a:extLst xmlns:a="http://schemas.openxmlformats.org/drawingml/2006/main">
              <a:ext uri="{FF2B5EF4-FFF2-40B4-BE49-F238E27FC236}">
                <a16:creationId xmlns:a16="http://schemas.microsoft.com/office/drawing/2014/main" id="{FF497C4A-64D7-4D7D-AA55-91A59B3307EB}"/>
              </a:ext>
            </a:extLst>
          </p:cNvPr>
          <p:cNvSpPr>
            <a:spLocks xmlns:a="http://schemas.openxmlformats.org/drawingml/2006/main" noGrp="1"/>
          </p:cNvSpPr>
          <p:nvPr/>
        </p:nvSpPr>
        <p:spPr>
          <a:xfrm xmlns:a="http://schemas.openxmlformats.org/drawingml/2006/main">
            <a:off x="609600" y="5295900"/>
            <a:ext cx="838200" cy="381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5" name="cover-speakers">
            <a:extLst xmlns:a="http://schemas.openxmlformats.org/drawingml/2006/main">
              <a:ext uri="{FF2B5EF4-FFF2-40B4-BE49-F238E27FC236}">
                <a16:creationId xmlns:a16="http://schemas.microsoft.com/office/drawing/2014/main" id="{863DB8D8-3B96-4940-A19E-A18BC18347BC}"/>
              </a:ext>
            </a:extLst>
          </p:cNvPr>
          <p:cNvSpPr>
            <a:spLocks xmlns:a="http://schemas.openxmlformats.org/drawingml/2006/main" noGrp="1"/>
          </p:cNvSpPr>
          <p:nvPr/>
        </p:nvSpPr>
        <p:spPr>
          <a:xfrm xmlns:a="http://schemas.openxmlformats.org/drawingml/2006/main">
            <a:off x="609600" y="5581650"/>
            <a:ext cx="51435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4F1EB"/>
                </a:solidFill>
                <a:latin typeface="Aptos"/>
                <a:ea typeface="Aptos"/>
                <a:cs typeface="Aptos"/>
              </a:defRPr>
            </a:pPr>
            <a:r>
              <a:rPr sz="1650" b="1">
                <a:solidFill>
                  <a:srgbClr val="F4F1EB"/>
                </a:solidFill>
                <a:latin typeface="Aptos"/>
                <a:ea typeface="Aptos"/>
                <a:cs typeface="Aptos"/>
              </a:rPr>
              <a:t>Rohit Ghumare  |  Vinuja Khatode</a:t>
            </a:r>
          </a:p>
        </p:txBody>
      </p:sp>
      <p:sp>
        <p:nvSpPr>
          <p:cNvPr id="6" name="cover-date">
            <a:extLst xmlns:a="http://schemas.openxmlformats.org/drawingml/2006/main">
              <a:ext uri="{FF2B5EF4-FFF2-40B4-BE49-F238E27FC236}">
                <a16:creationId xmlns:a16="http://schemas.microsoft.com/office/drawing/2014/main" id="{921CD828-60CD-47E3-8EA9-7E81D3822984}"/>
              </a:ext>
            </a:extLst>
          </p:cNvPr>
          <p:cNvSpPr>
            <a:spLocks xmlns:a="http://schemas.openxmlformats.org/drawingml/2006/main" noGrp="1"/>
          </p:cNvSpPr>
          <p:nvPr/>
        </p:nvSpPr>
        <p:spPr>
          <a:xfrm xmlns:a="http://schemas.openxmlformats.org/drawingml/2006/main">
            <a:off x="609600" y="6038850"/>
            <a:ext cx="50482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6F7886"/>
                </a:solidFill>
                <a:latin typeface="Aptos"/>
                <a:ea typeface="Aptos"/>
                <a:cs typeface="Aptos"/>
              </a:defRPr>
            </a:pPr>
            <a:r>
              <a:rPr sz="1350">
                <a:solidFill>
                  <a:srgbClr val="6F7886"/>
                </a:solidFill>
                <a:latin typeface="Aptos"/>
                <a:ea typeface="Aptos"/>
                <a:cs typeface="Aptos"/>
              </a:rPr>
              <a:t>Tokyo  |  September 11, 2026</a:t>
            </a:r>
          </a:p>
        </p:txBody>
      </p:sp>
      <p:sp>
        <p:nvSpPr>
          <p:cNvPr id="7" name="cover-image-back">
            <a:extLst xmlns:a="http://schemas.openxmlformats.org/drawingml/2006/main">
              <a:ext uri="{FF2B5EF4-FFF2-40B4-BE49-F238E27FC236}">
                <a16:creationId xmlns:a16="http://schemas.microsoft.com/office/drawing/2014/main" id="{CB669903-44D2-4C0B-AAF2-7C768F6507B0}"/>
              </a:ext>
            </a:extLst>
          </p:cNvPr>
          <p:cNvSpPr>
            <a:spLocks xmlns:a="http://schemas.openxmlformats.org/drawingml/2006/main" noGrp="1"/>
          </p:cNvSpPr>
          <p:nvPr/>
        </p:nvSpPr>
        <p:spPr>
          <a:xfrm xmlns:a="http://schemas.openxmlformats.org/drawingml/2006/main">
            <a:off x="6248400" y="381000"/>
            <a:ext cx="5334000" cy="6096000"/>
          </a:xfrm>
          <a:prstGeom xmlns:a="http://schemas.openxmlformats.org/drawingml/2006/main" prst="roundRect">
            <a:avLst>
              <a:gd name="adj" fmla="val 4286"/>
            </a:avLst>
          </a:prstGeom>
          <a:solidFill xmlns:a="http://schemas.openxmlformats.org/drawingml/2006/main">
            <a:srgbClr val="11151C"/>
          </a:solidFill>
          <a:ln xmlns:a="http://schemas.openxmlformats.org/drawingml/2006/main" w="9525">
            <a:solidFill>
              <a:srgbClr val="2A323D"/>
            </a:solidFill>
            <a:prstDash val="solid"/>
          </a:ln>
        </p:spPr>
      </p:sp>
      <p:pic>
        <p:nvPicPr>
          <p:cNvPr id="19" name=""/>
          <p:cNvPicPr>
            <a:picLocks xmlns:a="http://schemas.openxmlformats.org/drawingml/2006/main" noChangeAspect="1"/>
          </p:cNvPicPr>
          <p:nvPr/>
        </p:nvPicPr>
        <p:blipFill>
          <a:blip xmlns:r="http://schemas.openxmlformats.org/officeDocument/2006/relationships" xmlns:a="http://schemas.openxmlformats.org/drawingml/2006/main" r:embed="R1cc336cc2e1e43b3"/>
          <a:srcRect xmlns:a="http://schemas.openxmlformats.org/drawingml/2006/main" l="25378" t="0" r="25378" b="0"/>
          <a:stretch xmlns:a="http://schemas.openxmlformats.org/drawingml/2006/main">
            <a:fillRect l="0" t="0" r="0" b="0"/>
          </a:stretch>
        </p:blipFill>
        <p:spPr>
          <a:xfrm xmlns:a="http://schemas.openxmlformats.org/drawingml/2006/main">
            <a:off x="6248400" y="381000"/>
            <a:ext cx="5334000" cy="6096000"/>
          </a:xfrm>
          <a:prstGeom xmlns:a="http://schemas.openxmlformats.org/drawingml/2006/main" prst="roundRect">
            <a:avLst>
              <a:gd name="adj" fmla="val 4286"/>
            </a:avLst>
          </a:prstGeom>
        </p:spPr>
      </p:pic>
      <p:sp>
        <p:nvSpPr>
          <p:cNvPr id="9" name="cover-image-accent">
            <a:extLst xmlns:a="http://schemas.openxmlformats.org/drawingml/2006/main">
              <a:ext uri="{FF2B5EF4-FFF2-40B4-BE49-F238E27FC236}">
                <a16:creationId xmlns:a16="http://schemas.microsoft.com/office/drawing/2014/main" id="{713CFF30-F905-4551-BD5A-3B50CE99164C}"/>
              </a:ext>
            </a:extLst>
          </p:cNvPr>
          <p:cNvSpPr>
            <a:spLocks xmlns:a="http://schemas.openxmlformats.org/drawingml/2006/main" noGrp="1"/>
          </p:cNvSpPr>
          <p:nvPr/>
        </p:nvSpPr>
        <p:spPr>
          <a:xfrm xmlns:a="http://schemas.openxmlformats.org/drawingml/2006/main">
            <a:off x="6248400" y="381000"/>
            <a:ext cx="66675" cy="60960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Tree>
    <p:extLst>
      <p:ext uri="{BB962C8B-B14F-4D97-AF65-F5344CB8AC3E}">
        <p14:creationId xmlns:p14="http://schemas.microsoft.com/office/powerpoint/2010/main" val="1410672660"/>
      </p:ext>
    </p:extLst>
  </p:cSld>
</p:sld>
</file>

<file path=ppt/slides/slide2.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5" name="top-accent-2">
            <a:extLst xmlns:a="http://schemas.openxmlformats.org/drawingml/2006/main">
              <a:ext uri="{FF2B5EF4-FFF2-40B4-BE49-F238E27FC236}">
                <a16:creationId xmlns:a16="http://schemas.microsoft.com/office/drawing/2014/main" id="{83B298AE-7908-4E1D-BAB3-4FC3D5875E93}"/>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
            <a:extLst xmlns:a="http://schemas.openxmlformats.org/drawingml/2006/main">
              <a:ext uri="{FF2B5EF4-FFF2-40B4-BE49-F238E27FC236}">
                <a16:creationId xmlns:a16="http://schemas.microsoft.com/office/drawing/2014/main" id="{05CCA863-EC9C-4B7A-B101-E58D6838F6AB}"/>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TODAY</a:t>
            </a:r>
          </a:p>
        </p:txBody>
      </p:sp>
      <p:sp>
        <p:nvSpPr>
          <p:cNvPr id="3" name="title-2">
            <a:extLst xmlns:a="http://schemas.openxmlformats.org/drawingml/2006/main">
              <a:ext uri="{FF2B5EF4-FFF2-40B4-BE49-F238E27FC236}">
                <a16:creationId xmlns:a16="http://schemas.microsoft.com/office/drawing/2014/main" id="{2C2EB53B-16E9-44C2-AC4F-B3C0DFD20B09}"/>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What we will cover</a:t>
            </a:r>
          </a:p>
        </p:txBody>
      </p:sp>
      <p:sp>
        <p:nvSpPr>
          <p:cNvPr id="4" name="subtitle-2">
            <a:extLst xmlns:a="http://schemas.openxmlformats.org/drawingml/2006/main">
              <a:ext uri="{FF2B5EF4-FFF2-40B4-BE49-F238E27FC236}">
                <a16:creationId xmlns:a16="http://schemas.microsoft.com/office/drawing/2014/main" id="{2491884E-2FFF-454D-BDEF-CB2A15C352D1}"/>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A practical path from context windows to shared memory.</a:t>
            </a:r>
          </a:p>
        </p:txBody>
      </p:sp>
      <p:sp>
        <p:nvSpPr>
          <p:cNvPr id="5" name="footer-2">
            <a:extLst xmlns:a="http://schemas.openxmlformats.org/drawingml/2006/main">
              <a:ext uri="{FF2B5EF4-FFF2-40B4-BE49-F238E27FC236}">
                <a16:creationId xmlns:a16="http://schemas.microsoft.com/office/drawing/2014/main" id="{5198FFB9-DB38-41CF-B25F-C80879EB9675}"/>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
            <a:extLst xmlns:a="http://schemas.openxmlformats.org/drawingml/2006/main">
              <a:ext uri="{FF2B5EF4-FFF2-40B4-BE49-F238E27FC236}">
                <a16:creationId xmlns:a16="http://schemas.microsoft.com/office/drawing/2014/main" id="{7BAB6D4B-5C9C-4DF0-8880-DCD62CEBF7A4}"/>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02</a:t>
            </a:r>
          </a:p>
        </p:txBody>
      </p:sp>
      <p:sp>
        <p:nvSpPr>
          <p:cNvPr id="7" name="agenda-row-0">
            <a:extLst xmlns:a="http://schemas.openxmlformats.org/drawingml/2006/main">
              <a:ext uri="{FF2B5EF4-FFF2-40B4-BE49-F238E27FC236}">
                <a16:creationId xmlns:a16="http://schemas.microsoft.com/office/drawing/2014/main" id="{05775B6A-4718-45FC-BAC8-336B70E08A2F}"/>
              </a:ext>
            </a:extLst>
          </p:cNvPr>
          <p:cNvSpPr>
            <a:spLocks xmlns:a="http://schemas.openxmlformats.org/drawingml/2006/main" noGrp="1"/>
          </p:cNvSpPr>
          <p:nvPr/>
        </p:nvSpPr>
        <p:spPr>
          <a:xfrm xmlns:a="http://schemas.openxmlformats.org/drawingml/2006/main">
            <a:off x="685800" y="1809750"/>
            <a:ext cx="10820400" cy="571500"/>
          </a:xfrm>
          <a:prstGeom xmlns:a="http://schemas.openxmlformats.org/drawingml/2006/main" prst="rect">
            <a:avLst/>
          </a:prstGeom>
          <a:solidFill xmlns:a="http://schemas.openxmlformats.org/drawingml/2006/main">
            <a:srgbClr val="171D25"/>
          </a:solidFill>
          <a:ln xmlns:a="http://schemas.openxmlformats.org/drawingml/2006/main" w="9525">
            <a:solidFill>
              <a:srgbClr val="2A323D"/>
            </a:solidFill>
            <a:prstDash val="solid"/>
          </a:ln>
        </p:spPr>
      </p:sp>
      <p:sp>
        <p:nvSpPr>
          <p:cNvPr id="8" name="agenda-num-0">
            <a:extLst xmlns:a="http://schemas.openxmlformats.org/drawingml/2006/main">
              <a:ext uri="{FF2B5EF4-FFF2-40B4-BE49-F238E27FC236}">
                <a16:creationId xmlns:a16="http://schemas.microsoft.com/office/drawing/2014/main" id="{B53EF1D4-E0AE-4318-9DC4-27701AD32DC9}"/>
              </a:ext>
            </a:extLst>
          </p:cNvPr>
          <p:cNvSpPr>
            <a:spLocks xmlns:a="http://schemas.openxmlformats.org/drawingml/2006/main" noGrp="1"/>
          </p:cNvSpPr>
          <p:nvPr/>
        </p:nvSpPr>
        <p:spPr>
          <a:xfrm xmlns:a="http://schemas.openxmlformats.org/drawingml/2006/main">
            <a:off x="876300" y="1943100"/>
            <a:ext cx="666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b="1">
                <a:solidFill>
                  <a:srgbClr val="FF6B57"/>
                </a:solidFill>
                <a:latin typeface="Aptos"/>
                <a:ea typeface="Aptos"/>
                <a:cs typeface="Aptos"/>
              </a:defRPr>
            </a:pPr>
            <a:r>
              <a:rPr sz="1500" b="1">
                <a:solidFill>
                  <a:srgbClr val="FF6B57"/>
                </a:solidFill>
                <a:latin typeface="Aptos"/>
                <a:ea typeface="Aptos"/>
                <a:cs typeface="Aptos"/>
              </a:rPr>
              <a:t>01</a:t>
            </a:r>
          </a:p>
        </p:txBody>
      </p:sp>
      <p:sp>
        <p:nvSpPr>
          <p:cNvPr id="9" name="agenda-label-0">
            <a:extLst xmlns:a="http://schemas.openxmlformats.org/drawingml/2006/main">
              <a:ext uri="{FF2B5EF4-FFF2-40B4-BE49-F238E27FC236}">
                <a16:creationId xmlns:a16="http://schemas.microsoft.com/office/drawing/2014/main" id="{93BABF64-1230-4F08-8601-332EED0047FE}"/>
              </a:ext>
            </a:extLst>
          </p:cNvPr>
          <p:cNvSpPr>
            <a:spLocks xmlns:a="http://schemas.openxmlformats.org/drawingml/2006/main" noGrp="1"/>
          </p:cNvSpPr>
          <p:nvPr/>
        </p:nvSpPr>
        <p:spPr>
          <a:xfrm xmlns:a="http://schemas.openxmlformats.org/drawingml/2006/main">
            <a:off x="1809750" y="1914525"/>
            <a:ext cx="914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025" b="1">
                <a:solidFill>
                  <a:srgbClr val="F4F1EB"/>
                </a:solidFill>
                <a:latin typeface="Aptos"/>
                <a:ea typeface="Aptos"/>
                <a:cs typeface="Aptos"/>
              </a:defRPr>
            </a:pPr>
            <a:r>
              <a:rPr sz="2025" b="1">
                <a:solidFill>
                  <a:srgbClr val="F4F1EB"/>
                </a:solidFill>
                <a:latin typeface="Aptos"/>
                <a:ea typeface="Aptos"/>
                <a:cs typeface="Aptos"/>
              </a:rPr>
              <a:t>Context, harnesses, and compaction</a:t>
            </a:r>
          </a:p>
        </p:txBody>
      </p:sp>
      <p:sp>
        <p:nvSpPr>
          <p:cNvPr id="10" name="agenda-row-1">
            <a:extLst xmlns:a="http://schemas.openxmlformats.org/drawingml/2006/main">
              <a:ext uri="{FF2B5EF4-FFF2-40B4-BE49-F238E27FC236}">
                <a16:creationId xmlns:a16="http://schemas.microsoft.com/office/drawing/2014/main" id="{C580616C-3E7F-489B-A1DF-9ADAD3AA739A}"/>
              </a:ext>
            </a:extLst>
          </p:cNvPr>
          <p:cNvSpPr>
            <a:spLocks xmlns:a="http://schemas.openxmlformats.org/drawingml/2006/main" noGrp="1"/>
          </p:cNvSpPr>
          <p:nvPr/>
        </p:nvSpPr>
        <p:spPr>
          <a:xfrm xmlns:a="http://schemas.openxmlformats.org/drawingml/2006/main">
            <a:off x="685800" y="2495550"/>
            <a:ext cx="10820400" cy="571500"/>
          </a:xfrm>
          <a:prstGeom xmlns:a="http://schemas.openxmlformats.org/drawingml/2006/main" prst="rect">
            <a:avLst/>
          </a:prstGeom>
          <a:solidFill xmlns:a="http://schemas.openxmlformats.org/drawingml/2006/main">
            <a:srgbClr val="11151C"/>
          </a:solidFill>
          <a:ln xmlns:a="http://schemas.openxmlformats.org/drawingml/2006/main" w="9525">
            <a:solidFill>
              <a:srgbClr val="2A323D"/>
            </a:solidFill>
            <a:prstDash val="solid"/>
          </a:ln>
        </p:spPr>
      </p:sp>
      <p:sp>
        <p:nvSpPr>
          <p:cNvPr id="11" name="agenda-num-1">
            <a:extLst xmlns:a="http://schemas.openxmlformats.org/drawingml/2006/main">
              <a:ext uri="{FF2B5EF4-FFF2-40B4-BE49-F238E27FC236}">
                <a16:creationId xmlns:a16="http://schemas.microsoft.com/office/drawing/2014/main" id="{48FDE421-90EB-4E78-9DE1-13B0A905782F}"/>
              </a:ext>
            </a:extLst>
          </p:cNvPr>
          <p:cNvSpPr>
            <a:spLocks xmlns:a="http://schemas.openxmlformats.org/drawingml/2006/main" noGrp="1"/>
          </p:cNvSpPr>
          <p:nvPr/>
        </p:nvSpPr>
        <p:spPr>
          <a:xfrm xmlns:a="http://schemas.openxmlformats.org/drawingml/2006/main">
            <a:off x="876300" y="2628900"/>
            <a:ext cx="666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b="1">
                <a:solidFill>
                  <a:srgbClr val="96D9E8"/>
                </a:solidFill>
                <a:latin typeface="Aptos"/>
                <a:ea typeface="Aptos"/>
                <a:cs typeface="Aptos"/>
              </a:defRPr>
            </a:pPr>
            <a:r>
              <a:rPr sz="1500" b="1">
                <a:solidFill>
                  <a:srgbClr val="96D9E8"/>
                </a:solidFill>
                <a:latin typeface="Aptos"/>
                <a:ea typeface="Aptos"/>
                <a:cs typeface="Aptos"/>
              </a:rPr>
              <a:t>02</a:t>
            </a:r>
          </a:p>
        </p:txBody>
      </p:sp>
      <p:sp>
        <p:nvSpPr>
          <p:cNvPr id="12" name="agenda-label-1">
            <a:extLst xmlns:a="http://schemas.openxmlformats.org/drawingml/2006/main">
              <a:ext uri="{FF2B5EF4-FFF2-40B4-BE49-F238E27FC236}">
                <a16:creationId xmlns:a16="http://schemas.microsoft.com/office/drawing/2014/main" id="{4FB3DD4A-0D4A-4998-A293-059AF491445F}"/>
              </a:ext>
            </a:extLst>
          </p:cNvPr>
          <p:cNvSpPr>
            <a:spLocks xmlns:a="http://schemas.openxmlformats.org/drawingml/2006/main" noGrp="1"/>
          </p:cNvSpPr>
          <p:nvPr/>
        </p:nvSpPr>
        <p:spPr>
          <a:xfrm xmlns:a="http://schemas.openxmlformats.org/drawingml/2006/main">
            <a:off x="1809750" y="2600325"/>
            <a:ext cx="914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025" b="0">
                <a:solidFill>
                  <a:srgbClr val="F4F1EB"/>
                </a:solidFill>
                <a:latin typeface="Aptos"/>
                <a:ea typeface="Aptos"/>
                <a:cs typeface="Aptos"/>
              </a:defRPr>
            </a:pPr>
            <a:r>
              <a:rPr sz="2025" b="0">
                <a:solidFill>
                  <a:srgbClr val="F4F1EB"/>
                </a:solidFill>
                <a:latin typeface="Aptos"/>
                <a:ea typeface="Aptos"/>
                <a:cs typeface="Aptos"/>
              </a:rPr>
              <a:t>Memory types and where they live</a:t>
            </a:r>
          </a:p>
        </p:txBody>
      </p:sp>
      <p:sp>
        <p:nvSpPr>
          <p:cNvPr id="13" name="agenda-row-2">
            <a:extLst xmlns:a="http://schemas.openxmlformats.org/drawingml/2006/main">
              <a:ext uri="{FF2B5EF4-FFF2-40B4-BE49-F238E27FC236}">
                <a16:creationId xmlns:a16="http://schemas.microsoft.com/office/drawing/2014/main" id="{F2B7DB87-EE53-4B9C-8071-F90C28EC2EC0}"/>
              </a:ext>
            </a:extLst>
          </p:cNvPr>
          <p:cNvSpPr>
            <a:spLocks xmlns:a="http://schemas.openxmlformats.org/drawingml/2006/main" noGrp="1"/>
          </p:cNvSpPr>
          <p:nvPr/>
        </p:nvSpPr>
        <p:spPr>
          <a:xfrm xmlns:a="http://schemas.openxmlformats.org/drawingml/2006/main">
            <a:off x="685800" y="3181350"/>
            <a:ext cx="10820400" cy="571500"/>
          </a:xfrm>
          <a:prstGeom xmlns:a="http://schemas.openxmlformats.org/drawingml/2006/main" prst="rect">
            <a:avLst/>
          </a:prstGeom>
          <a:solidFill xmlns:a="http://schemas.openxmlformats.org/drawingml/2006/main">
            <a:srgbClr val="171D25"/>
          </a:solidFill>
          <a:ln xmlns:a="http://schemas.openxmlformats.org/drawingml/2006/main" w="9525">
            <a:solidFill>
              <a:srgbClr val="2A323D"/>
            </a:solidFill>
            <a:prstDash val="solid"/>
          </a:ln>
        </p:spPr>
      </p:sp>
      <p:sp>
        <p:nvSpPr>
          <p:cNvPr id="14" name="agenda-num-2">
            <a:extLst xmlns:a="http://schemas.openxmlformats.org/drawingml/2006/main">
              <a:ext uri="{FF2B5EF4-FFF2-40B4-BE49-F238E27FC236}">
                <a16:creationId xmlns:a16="http://schemas.microsoft.com/office/drawing/2014/main" id="{AAC0BC99-CBDF-4FF1-8E50-672E14AF68AC}"/>
              </a:ext>
            </a:extLst>
          </p:cNvPr>
          <p:cNvSpPr>
            <a:spLocks xmlns:a="http://schemas.openxmlformats.org/drawingml/2006/main" noGrp="1"/>
          </p:cNvSpPr>
          <p:nvPr/>
        </p:nvSpPr>
        <p:spPr>
          <a:xfrm xmlns:a="http://schemas.openxmlformats.org/drawingml/2006/main">
            <a:off x="876300" y="3314700"/>
            <a:ext cx="666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b="1">
                <a:solidFill>
                  <a:srgbClr val="96D9E8"/>
                </a:solidFill>
                <a:latin typeface="Aptos"/>
                <a:ea typeface="Aptos"/>
                <a:cs typeface="Aptos"/>
              </a:defRPr>
            </a:pPr>
            <a:r>
              <a:rPr sz="1500" b="1">
                <a:solidFill>
                  <a:srgbClr val="96D9E8"/>
                </a:solidFill>
                <a:latin typeface="Aptos"/>
                <a:ea typeface="Aptos"/>
                <a:cs typeface="Aptos"/>
              </a:rPr>
              <a:t>03</a:t>
            </a:r>
          </a:p>
        </p:txBody>
      </p:sp>
      <p:sp>
        <p:nvSpPr>
          <p:cNvPr id="15" name="agenda-label-2">
            <a:extLst xmlns:a="http://schemas.openxmlformats.org/drawingml/2006/main">
              <a:ext uri="{FF2B5EF4-FFF2-40B4-BE49-F238E27FC236}">
                <a16:creationId xmlns:a16="http://schemas.microsoft.com/office/drawing/2014/main" id="{01B7A03B-56F6-4FF4-A292-5F7B7D879D72}"/>
              </a:ext>
            </a:extLst>
          </p:cNvPr>
          <p:cNvSpPr>
            <a:spLocks xmlns:a="http://schemas.openxmlformats.org/drawingml/2006/main" noGrp="1"/>
          </p:cNvSpPr>
          <p:nvPr/>
        </p:nvSpPr>
        <p:spPr>
          <a:xfrm xmlns:a="http://schemas.openxmlformats.org/drawingml/2006/main">
            <a:off x="1809750" y="3286125"/>
            <a:ext cx="914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025" b="0">
                <a:solidFill>
                  <a:srgbClr val="F4F1EB"/>
                </a:solidFill>
                <a:latin typeface="Aptos"/>
                <a:ea typeface="Aptos"/>
                <a:cs typeface="Aptos"/>
              </a:defRPr>
            </a:pPr>
            <a:r>
              <a:rPr sz="2025" b="0">
                <a:solidFill>
                  <a:srgbClr val="F4F1EB"/>
                </a:solidFill>
                <a:latin typeface="Aptos"/>
                <a:ea typeface="Aptos"/>
                <a:cs typeface="Aptos"/>
              </a:rPr>
              <a:t>What to keep, scope, and lifecycle</a:t>
            </a:r>
          </a:p>
        </p:txBody>
      </p:sp>
      <p:sp>
        <p:nvSpPr>
          <p:cNvPr id="16" name="agenda-row-3">
            <a:extLst xmlns:a="http://schemas.openxmlformats.org/drawingml/2006/main">
              <a:ext uri="{FF2B5EF4-FFF2-40B4-BE49-F238E27FC236}">
                <a16:creationId xmlns:a16="http://schemas.microsoft.com/office/drawing/2014/main" id="{932C8707-CEAC-41C2-BF72-E23C6676B1B8}"/>
              </a:ext>
            </a:extLst>
          </p:cNvPr>
          <p:cNvSpPr>
            <a:spLocks xmlns:a="http://schemas.openxmlformats.org/drawingml/2006/main" noGrp="1"/>
          </p:cNvSpPr>
          <p:nvPr/>
        </p:nvSpPr>
        <p:spPr>
          <a:xfrm xmlns:a="http://schemas.openxmlformats.org/drawingml/2006/main">
            <a:off x="685800" y="3867150"/>
            <a:ext cx="10820400" cy="571500"/>
          </a:xfrm>
          <a:prstGeom xmlns:a="http://schemas.openxmlformats.org/drawingml/2006/main" prst="rect">
            <a:avLst/>
          </a:prstGeom>
          <a:solidFill xmlns:a="http://schemas.openxmlformats.org/drawingml/2006/main">
            <a:srgbClr val="11151C"/>
          </a:solidFill>
          <a:ln xmlns:a="http://schemas.openxmlformats.org/drawingml/2006/main" w="9525">
            <a:solidFill>
              <a:srgbClr val="2A323D"/>
            </a:solidFill>
            <a:prstDash val="solid"/>
          </a:ln>
        </p:spPr>
      </p:sp>
      <p:sp>
        <p:nvSpPr>
          <p:cNvPr id="17" name="agenda-num-3">
            <a:extLst xmlns:a="http://schemas.openxmlformats.org/drawingml/2006/main">
              <a:ext uri="{FF2B5EF4-FFF2-40B4-BE49-F238E27FC236}">
                <a16:creationId xmlns:a16="http://schemas.microsoft.com/office/drawing/2014/main" id="{371AA65D-41E9-4A9B-A3CB-26258635AD9A}"/>
              </a:ext>
            </a:extLst>
          </p:cNvPr>
          <p:cNvSpPr>
            <a:spLocks xmlns:a="http://schemas.openxmlformats.org/drawingml/2006/main" noGrp="1"/>
          </p:cNvSpPr>
          <p:nvPr/>
        </p:nvSpPr>
        <p:spPr>
          <a:xfrm xmlns:a="http://schemas.openxmlformats.org/drawingml/2006/main">
            <a:off x="876300" y="4000500"/>
            <a:ext cx="666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b="1">
                <a:solidFill>
                  <a:srgbClr val="96D9E8"/>
                </a:solidFill>
                <a:latin typeface="Aptos"/>
                <a:ea typeface="Aptos"/>
                <a:cs typeface="Aptos"/>
              </a:defRPr>
            </a:pPr>
            <a:r>
              <a:rPr sz="1500" b="1">
                <a:solidFill>
                  <a:srgbClr val="96D9E8"/>
                </a:solidFill>
                <a:latin typeface="Aptos"/>
                <a:ea typeface="Aptos"/>
                <a:cs typeface="Aptos"/>
              </a:rPr>
              <a:t>04</a:t>
            </a:r>
          </a:p>
        </p:txBody>
      </p:sp>
      <p:sp>
        <p:nvSpPr>
          <p:cNvPr id="18" name="agenda-label-3">
            <a:extLst xmlns:a="http://schemas.openxmlformats.org/drawingml/2006/main">
              <a:ext uri="{FF2B5EF4-FFF2-40B4-BE49-F238E27FC236}">
                <a16:creationId xmlns:a16="http://schemas.microsoft.com/office/drawing/2014/main" id="{0D2D2E41-46E8-4505-A09C-7577D0F88FD5}"/>
              </a:ext>
            </a:extLst>
          </p:cNvPr>
          <p:cNvSpPr>
            <a:spLocks xmlns:a="http://schemas.openxmlformats.org/drawingml/2006/main" noGrp="1"/>
          </p:cNvSpPr>
          <p:nvPr/>
        </p:nvSpPr>
        <p:spPr>
          <a:xfrm xmlns:a="http://schemas.openxmlformats.org/drawingml/2006/main">
            <a:off x="1809750" y="3971925"/>
            <a:ext cx="914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025" b="0">
                <a:solidFill>
                  <a:srgbClr val="F4F1EB"/>
                </a:solidFill>
                <a:latin typeface="Aptos"/>
                <a:ea typeface="Aptos"/>
                <a:cs typeface="Aptos"/>
              </a:defRPr>
            </a:pPr>
            <a:r>
              <a:rPr sz="2025" b="0">
                <a:solidFill>
                  <a:srgbClr val="F4F1EB"/>
                </a:solidFill>
                <a:latin typeface="Aptos"/>
                <a:ea typeface="Aptos"/>
                <a:cs typeface="Aptos"/>
              </a:rPr>
              <a:t>Why Agent Memory is open source</a:t>
            </a:r>
          </a:p>
        </p:txBody>
      </p:sp>
      <p:sp>
        <p:nvSpPr>
          <p:cNvPr id="19" name="agenda-row-4">
            <a:extLst xmlns:a="http://schemas.openxmlformats.org/drawingml/2006/main">
              <a:ext uri="{FF2B5EF4-FFF2-40B4-BE49-F238E27FC236}">
                <a16:creationId xmlns:a16="http://schemas.microsoft.com/office/drawing/2014/main" id="{1274C62D-1441-4C06-89E7-D6FDC5495C48}"/>
              </a:ext>
            </a:extLst>
          </p:cNvPr>
          <p:cNvSpPr>
            <a:spLocks xmlns:a="http://schemas.openxmlformats.org/drawingml/2006/main" noGrp="1"/>
          </p:cNvSpPr>
          <p:nvPr/>
        </p:nvSpPr>
        <p:spPr>
          <a:xfrm xmlns:a="http://schemas.openxmlformats.org/drawingml/2006/main">
            <a:off x="685800" y="4552950"/>
            <a:ext cx="10820400" cy="571500"/>
          </a:xfrm>
          <a:prstGeom xmlns:a="http://schemas.openxmlformats.org/drawingml/2006/main" prst="rect">
            <a:avLst/>
          </a:prstGeom>
          <a:solidFill xmlns:a="http://schemas.openxmlformats.org/drawingml/2006/main">
            <a:srgbClr val="171D25"/>
          </a:solidFill>
          <a:ln xmlns:a="http://schemas.openxmlformats.org/drawingml/2006/main" w="9525">
            <a:solidFill>
              <a:srgbClr val="2A323D"/>
            </a:solidFill>
            <a:prstDash val="solid"/>
          </a:ln>
        </p:spPr>
      </p:sp>
      <p:sp>
        <p:nvSpPr>
          <p:cNvPr id="20" name="agenda-num-4">
            <a:extLst xmlns:a="http://schemas.openxmlformats.org/drawingml/2006/main">
              <a:ext uri="{FF2B5EF4-FFF2-40B4-BE49-F238E27FC236}">
                <a16:creationId xmlns:a16="http://schemas.microsoft.com/office/drawing/2014/main" id="{FCC4F10C-BE74-47B8-A78D-E6D9FBCF3B72}"/>
              </a:ext>
            </a:extLst>
          </p:cNvPr>
          <p:cNvSpPr>
            <a:spLocks xmlns:a="http://schemas.openxmlformats.org/drawingml/2006/main" noGrp="1"/>
          </p:cNvSpPr>
          <p:nvPr/>
        </p:nvSpPr>
        <p:spPr>
          <a:xfrm xmlns:a="http://schemas.openxmlformats.org/drawingml/2006/main">
            <a:off x="876300" y="4686300"/>
            <a:ext cx="666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b="1">
                <a:solidFill>
                  <a:srgbClr val="96D9E8"/>
                </a:solidFill>
                <a:latin typeface="Aptos"/>
                <a:ea typeface="Aptos"/>
                <a:cs typeface="Aptos"/>
              </a:defRPr>
            </a:pPr>
            <a:r>
              <a:rPr sz="1500" b="1">
                <a:solidFill>
                  <a:srgbClr val="96D9E8"/>
                </a:solidFill>
                <a:latin typeface="Aptos"/>
                <a:ea typeface="Aptos"/>
                <a:cs typeface="Aptos"/>
              </a:rPr>
              <a:t>05</a:t>
            </a:r>
          </a:p>
        </p:txBody>
      </p:sp>
      <p:sp>
        <p:nvSpPr>
          <p:cNvPr id="21" name="agenda-label-4">
            <a:extLst xmlns:a="http://schemas.openxmlformats.org/drawingml/2006/main">
              <a:ext uri="{FF2B5EF4-FFF2-40B4-BE49-F238E27FC236}">
                <a16:creationId xmlns:a16="http://schemas.microsoft.com/office/drawing/2014/main" id="{EDA555F0-4350-4141-91A3-863771D109EC}"/>
              </a:ext>
            </a:extLst>
          </p:cNvPr>
          <p:cNvSpPr>
            <a:spLocks xmlns:a="http://schemas.openxmlformats.org/drawingml/2006/main" noGrp="1"/>
          </p:cNvSpPr>
          <p:nvPr/>
        </p:nvSpPr>
        <p:spPr>
          <a:xfrm xmlns:a="http://schemas.openxmlformats.org/drawingml/2006/main">
            <a:off x="1809750" y="4657725"/>
            <a:ext cx="914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025" b="0">
                <a:solidFill>
                  <a:srgbClr val="F4F1EB"/>
                </a:solidFill>
                <a:latin typeface="Aptos"/>
                <a:ea typeface="Aptos"/>
                <a:cs typeface="Aptos"/>
              </a:defRPr>
            </a:pPr>
            <a:r>
              <a:rPr sz="2025" b="0">
                <a:solidFill>
                  <a:srgbClr val="F4F1EB"/>
                </a:solidFill>
                <a:latin typeface="Aptos"/>
                <a:ea typeface="Aptos"/>
                <a:cs typeface="Aptos"/>
              </a:rPr>
              <a:t>Capture, retrieval, and worker architecture</a:t>
            </a:r>
          </a:p>
        </p:txBody>
      </p:sp>
      <p:sp>
        <p:nvSpPr>
          <p:cNvPr id="22" name="agenda-row-5">
            <a:extLst xmlns:a="http://schemas.openxmlformats.org/drawingml/2006/main">
              <a:ext uri="{FF2B5EF4-FFF2-40B4-BE49-F238E27FC236}">
                <a16:creationId xmlns:a16="http://schemas.microsoft.com/office/drawing/2014/main" id="{F9081C5A-A2B9-499F-86EB-B674789D41CA}"/>
              </a:ext>
            </a:extLst>
          </p:cNvPr>
          <p:cNvSpPr>
            <a:spLocks xmlns:a="http://schemas.openxmlformats.org/drawingml/2006/main" noGrp="1"/>
          </p:cNvSpPr>
          <p:nvPr/>
        </p:nvSpPr>
        <p:spPr>
          <a:xfrm xmlns:a="http://schemas.openxmlformats.org/drawingml/2006/main">
            <a:off x="685800" y="5238750"/>
            <a:ext cx="10820400" cy="571500"/>
          </a:xfrm>
          <a:prstGeom xmlns:a="http://schemas.openxmlformats.org/drawingml/2006/main" prst="rect">
            <a:avLst/>
          </a:prstGeom>
          <a:solidFill xmlns:a="http://schemas.openxmlformats.org/drawingml/2006/main">
            <a:srgbClr val="11151C"/>
          </a:solidFill>
          <a:ln xmlns:a="http://schemas.openxmlformats.org/drawingml/2006/main" w="9525">
            <a:solidFill>
              <a:srgbClr val="2A323D"/>
            </a:solidFill>
            <a:prstDash val="solid"/>
          </a:ln>
        </p:spPr>
      </p:sp>
      <p:sp>
        <p:nvSpPr>
          <p:cNvPr id="23" name="agenda-num-5">
            <a:extLst xmlns:a="http://schemas.openxmlformats.org/drawingml/2006/main">
              <a:ext uri="{FF2B5EF4-FFF2-40B4-BE49-F238E27FC236}">
                <a16:creationId xmlns:a16="http://schemas.microsoft.com/office/drawing/2014/main" id="{4968D2CB-D0BB-41F7-B7D5-903E23BBF892}"/>
              </a:ext>
            </a:extLst>
          </p:cNvPr>
          <p:cNvSpPr>
            <a:spLocks xmlns:a="http://schemas.openxmlformats.org/drawingml/2006/main" noGrp="1"/>
          </p:cNvSpPr>
          <p:nvPr/>
        </p:nvSpPr>
        <p:spPr>
          <a:xfrm xmlns:a="http://schemas.openxmlformats.org/drawingml/2006/main">
            <a:off x="876300" y="5372100"/>
            <a:ext cx="6667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b="1">
                <a:solidFill>
                  <a:srgbClr val="96D9E8"/>
                </a:solidFill>
                <a:latin typeface="Aptos"/>
                <a:ea typeface="Aptos"/>
                <a:cs typeface="Aptos"/>
              </a:defRPr>
            </a:pPr>
            <a:r>
              <a:rPr sz="1500" b="1">
                <a:solidFill>
                  <a:srgbClr val="96D9E8"/>
                </a:solidFill>
                <a:latin typeface="Aptos"/>
                <a:ea typeface="Aptos"/>
                <a:cs typeface="Aptos"/>
              </a:rPr>
              <a:t>06</a:t>
            </a:r>
          </a:p>
        </p:txBody>
      </p:sp>
      <p:sp>
        <p:nvSpPr>
          <p:cNvPr id="24" name="agenda-label-5">
            <a:extLst xmlns:a="http://schemas.openxmlformats.org/drawingml/2006/main">
              <a:ext uri="{FF2B5EF4-FFF2-40B4-BE49-F238E27FC236}">
                <a16:creationId xmlns:a16="http://schemas.microsoft.com/office/drawing/2014/main" id="{6797A7C7-CAAB-40FB-98D5-49CFE8D2E1A5}"/>
              </a:ext>
            </a:extLst>
          </p:cNvPr>
          <p:cNvSpPr>
            <a:spLocks xmlns:a="http://schemas.openxmlformats.org/drawingml/2006/main" noGrp="1"/>
          </p:cNvSpPr>
          <p:nvPr/>
        </p:nvSpPr>
        <p:spPr>
          <a:xfrm xmlns:a="http://schemas.openxmlformats.org/drawingml/2006/main">
            <a:off x="1809750" y="5343525"/>
            <a:ext cx="914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025" b="0">
                <a:solidFill>
                  <a:srgbClr val="F4F1EB"/>
                </a:solidFill>
                <a:latin typeface="Aptos"/>
                <a:ea typeface="Aptos"/>
                <a:cs typeface="Aptos"/>
              </a:defRPr>
            </a:pPr>
            <a:r>
              <a:rPr sz="2025" b="0">
                <a:solidFill>
                  <a:srgbClr val="F4F1EB"/>
                </a:solidFill>
                <a:latin typeface="Aptos"/>
                <a:ea typeface="Aptos"/>
                <a:cs typeface="Aptos"/>
              </a:rPr>
              <a:t>Community feedback and the enterprise future</a:t>
            </a:r>
          </a:p>
        </p:txBody>
      </p:sp>
    </p:spTree>
    <p:extLst>
      <p:ext uri="{BB962C8B-B14F-4D97-AF65-F5344CB8AC3E}">
        <p14:creationId xmlns:p14="http://schemas.microsoft.com/office/powerpoint/2010/main" val="364845497"/>
      </p:ext>
    </p:extLst>
  </p:cSld>
</p:sld>
</file>

<file path=ppt/slides/slide3.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32" name="top-accent-3">
            <a:extLst xmlns:a="http://schemas.openxmlformats.org/drawingml/2006/main">
              <a:ext uri="{FF2B5EF4-FFF2-40B4-BE49-F238E27FC236}">
                <a16:creationId xmlns:a16="http://schemas.microsoft.com/office/drawing/2014/main" id="{9A47EFE8-10B0-4AAE-88C9-A9E860D1CB9E}"/>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3">
            <a:extLst xmlns:a="http://schemas.openxmlformats.org/drawingml/2006/main">
              <a:ext uri="{FF2B5EF4-FFF2-40B4-BE49-F238E27FC236}">
                <a16:creationId xmlns:a16="http://schemas.microsoft.com/office/drawing/2014/main" id="{3EB39781-3DE0-40D8-9AFC-4CD5F20CC394}"/>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START HERE</a:t>
            </a:r>
          </a:p>
        </p:txBody>
      </p:sp>
      <p:sp>
        <p:nvSpPr>
          <p:cNvPr id="3" name="title-3">
            <a:extLst xmlns:a="http://schemas.openxmlformats.org/drawingml/2006/main">
              <a:ext uri="{FF2B5EF4-FFF2-40B4-BE49-F238E27FC236}">
                <a16:creationId xmlns:a16="http://schemas.microsoft.com/office/drawing/2014/main" id="{9AD7823A-F14B-42EC-87AE-6747E7F34728}"/>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Let us try one small request</a:t>
            </a:r>
          </a:p>
        </p:txBody>
      </p:sp>
      <p:sp>
        <p:nvSpPr>
          <p:cNvPr id="4" name="subtitle-3">
            <a:extLst xmlns:a="http://schemas.openxmlformats.org/drawingml/2006/main">
              <a:ext uri="{FF2B5EF4-FFF2-40B4-BE49-F238E27FC236}">
                <a16:creationId xmlns:a16="http://schemas.microsoft.com/office/drawing/2014/main" id="{352E6A34-C839-4930-A800-4991DF668E5E}"/>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Same repo. Fresh session.</a:t>
            </a:r>
          </a:p>
        </p:txBody>
      </p:sp>
      <p:sp>
        <p:nvSpPr>
          <p:cNvPr id="5" name="footer-3">
            <a:extLst xmlns:a="http://schemas.openxmlformats.org/drawingml/2006/main">
              <a:ext uri="{FF2B5EF4-FFF2-40B4-BE49-F238E27FC236}">
                <a16:creationId xmlns:a16="http://schemas.microsoft.com/office/drawing/2014/main" id="{87905814-C7B7-47CB-953D-2830A1A09026}"/>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3">
            <a:extLst xmlns:a="http://schemas.openxmlformats.org/drawingml/2006/main">
              <a:ext uri="{FF2B5EF4-FFF2-40B4-BE49-F238E27FC236}">
                <a16:creationId xmlns:a16="http://schemas.microsoft.com/office/drawing/2014/main" id="{95A21CEE-EC9B-4662-8534-16BF876472AA}"/>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03</a:t>
            </a:r>
          </a:p>
        </p:txBody>
      </p:sp>
      <p:sp>
        <p:nvSpPr>
          <p:cNvPr id="7" name="opening-terminal">
            <a:extLst xmlns:a="http://schemas.openxmlformats.org/drawingml/2006/main">
              <a:ext uri="{FF2B5EF4-FFF2-40B4-BE49-F238E27FC236}">
                <a16:creationId xmlns:a16="http://schemas.microsoft.com/office/drawing/2014/main" id="{EAF10900-2FA7-4A7F-93DD-706C285F1F84}"/>
              </a:ext>
            </a:extLst>
          </p:cNvPr>
          <p:cNvSpPr>
            <a:spLocks xmlns:a="http://schemas.openxmlformats.org/drawingml/2006/main" noGrp="1"/>
          </p:cNvSpPr>
          <p:nvPr/>
        </p:nvSpPr>
        <p:spPr>
          <a:xfrm xmlns:a="http://schemas.openxmlformats.org/drawingml/2006/main">
            <a:off x="742950" y="2038350"/>
            <a:ext cx="7239000" cy="3429000"/>
          </a:xfrm>
          <a:prstGeom xmlns:a="http://schemas.openxmlformats.org/drawingml/2006/main" prst="roundRect">
            <a:avLst>
              <a:gd name="adj" fmla="val 3333"/>
            </a:avLst>
          </a:prstGeom>
          <a:solidFill xmlns:a="http://schemas.openxmlformats.org/drawingml/2006/main">
            <a:srgbClr val="0B1016"/>
          </a:solidFill>
          <a:ln xmlns:a="http://schemas.openxmlformats.org/drawingml/2006/main" w="9525">
            <a:solidFill>
              <a:srgbClr val="33404E"/>
            </a:solidFill>
            <a:prstDash val="solid"/>
          </a:ln>
        </p:spPr>
      </p:sp>
      <p:sp>
        <p:nvSpPr>
          <p:cNvPr id="8" name="opening-terminal-bar">
            <a:extLst xmlns:a="http://schemas.openxmlformats.org/drawingml/2006/main">
              <a:ext uri="{FF2B5EF4-FFF2-40B4-BE49-F238E27FC236}">
                <a16:creationId xmlns:a16="http://schemas.microsoft.com/office/drawing/2014/main" id="{56E562E0-1C6D-4EF1-A3AA-211242235AE6}"/>
              </a:ext>
            </a:extLst>
          </p:cNvPr>
          <p:cNvSpPr>
            <a:spLocks xmlns:a="http://schemas.openxmlformats.org/drawingml/2006/main" noGrp="1"/>
          </p:cNvSpPr>
          <p:nvPr/>
        </p:nvSpPr>
        <p:spPr>
          <a:xfrm xmlns:a="http://schemas.openxmlformats.org/drawingml/2006/main">
            <a:off x="742950" y="2038350"/>
            <a:ext cx="72390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opening-terminal-dot-1">
            <a:extLst xmlns:a="http://schemas.openxmlformats.org/drawingml/2006/main">
              <a:ext uri="{FF2B5EF4-FFF2-40B4-BE49-F238E27FC236}">
                <a16:creationId xmlns:a16="http://schemas.microsoft.com/office/drawing/2014/main" id="{754D4014-63CA-4F72-A00F-D79074E73F42}"/>
              </a:ext>
            </a:extLst>
          </p:cNvPr>
          <p:cNvSpPr>
            <a:spLocks xmlns:a="http://schemas.openxmlformats.org/drawingml/2006/main" noGrp="1"/>
          </p:cNvSpPr>
          <p:nvPr/>
        </p:nvSpPr>
        <p:spPr>
          <a:xfrm xmlns:a="http://schemas.openxmlformats.org/drawingml/2006/main">
            <a:off x="914400" y="218122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opening-terminal-dot-2">
            <a:extLst xmlns:a="http://schemas.openxmlformats.org/drawingml/2006/main">
              <a:ext uri="{FF2B5EF4-FFF2-40B4-BE49-F238E27FC236}">
                <a16:creationId xmlns:a16="http://schemas.microsoft.com/office/drawing/2014/main" id="{08715A69-5B93-4AA4-A36A-F01AC3BB7938}"/>
              </a:ext>
            </a:extLst>
          </p:cNvPr>
          <p:cNvSpPr>
            <a:spLocks xmlns:a="http://schemas.openxmlformats.org/drawingml/2006/main" noGrp="1"/>
          </p:cNvSpPr>
          <p:nvPr/>
        </p:nvSpPr>
        <p:spPr>
          <a:xfrm xmlns:a="http://schemas.openxmlformats.org/drawingml/2006/main">
            <a:off x="1085850" y="218122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opening-terminal-dot-3">
            <a:extLst xmlns:a="http://schemas.openxmlformats.org/drawingml/2006/main">
              <a:ext uri="{FF2B5EF4-FFF2-40B4-BE49-F238E27FC236}">
                <a16:creationId xmlns:a16="http://schemas.microsoft.com/office/drawing/2014/main" id="{2E5EDD67-7B54-49AB-BD30-C13277EC3A03}"/>
              </a:ext>
            </a:extLst>
          </p:cNvPr>
          <p:cNvSpPr>
            <a:spLocks xmlns:a="http://schemas.openxmlformats.org/drawingml/2006/main" noGrp="1"/>
          </p:cNvSpPr>
          <p:nvPr/>
        </p:nvSpPr>
        <p:spPr>
          <a:xfrm xmlns:a="http://schemas.openxmlformats.org/drawingml/2006/main">
            <a:off x="1257300" y="218122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opening-terminal-file">
            <a:extLst xmlns:a="http://schemas.openxmlformats.org/drawingml/2006/main">
              <a:ext uri="{FF2B5EF4-FFF2-40B4-BE49-F238E27FC236}">
                <a16:creationId xmlns:a16="http://schemas.microsoft.com/office/drawing/2014/main" id="{C4949DD0-F4AA-4B85-924F-155B26163F7A}"/>
              </a:ext>
            </a:extLst>
          </p:cNvPr>
          <p:cNvSpPr>
            <a:spLocks xmlns:a="http://schemas.openxmlformats.org/drawingml/2006/main" noGrp="1"/>
          </p:cNvSpPr>
          <p:nvPr/>
        </p:nvSpPr>
        <p:spPr>
          <a:xfrm xmlns:a="http://schemas.openxmlformats.org/drawingml/2006/main">
            <a:off x="1581150" y="2133600"/>
            <a:ext cx="6191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terminal</a:t>
            </a:r>
          </a:p>
        </p:txBody>
      </p:sp>
      <p:sp>
        <p:nvSpPr>
          <p:cNvPr id="13" name="opening-terminal-hi-0">
            <a:extLst xmlns:a="http://schemas.openxmlformats.org/drawingml/2006/main">
              <a:ext uri="{FF2B5EF4-FFF2-40B4-BE49-F238E27FC236}">
                <a16:creationId xmlns:a16="http://schemas.microsoft.com/office/drawing/2014/main" id="{1257442B-0724-4FCC-B12E-27895BA6CCE7}"/>
              </a:ext>
            </a:extLst>
          </p:cNvPr>
          <p:cNvSpPr>
            <a:spLocks xmlns:a="http://schemas.openxmlformats.org/drawingml/2006/main" noGrp="1"/>
          </p:cNvSpPr>
          <p:nvPr/>
        </p:nvSpPr>
        <p:spPr>
          <a:xfrm xmlns:a="http://schemas.openxmlformats.org/drawingml/2006/main">
            <a:off x="838200" y="2533650"/>
            <a:ext cx="7048500" cy="466725"/>
          </a:xfrm>
          <a:prstGeom xmlns:a="http://schemas.openxmlformats.org/drawingml/2006/main" prst="roundRect">
            <a:avLst>
              <a:gd name="adj" fmla="val 4082"/>
            </a:avLst>
          </a:prstGeom>
          <a:solidFill xmlns:a="http://schemas.openxmlformats.org/drawingml/2006/main">
            <a:srgbClr val="263345"/>
          </a:solidFill>
          <a:ln xmlns:a="http://schemas.openxmlformats.org/drawingml/2006/main" w="0">
            <a:noFill/>
            <a:prstDash val="solid"/>
          </a:ln>
        </p:spPr>
      </p:sp>
      <p:sp>
        <p:nvSpPr>
          <p:cNvPr id="14" name="opening-terminal-num-0">
            <a:extLst xmlns:a="http://schemas.openxmlformats.org/drawingml/2006/main">
              <a:ext uri="{FF2B5EF4-FFF2-40B4-BE49-F238E27FC236}">
                <a16:creationId xmlns:a16="http://schemas.microsoft.com/office/drawing/2014/main" id="{4716B806-D07F-446B-80D9-DD08A5B1064A}"/>
              </a:ext>
            </a:extLst>
          </p:cNvPr>
          <p:cNvSpPr>
            <a:spLocks xmlns:a="http://schemas.openxmlformats.org/drawingml/2006/main" noGrp="1"/>
          </p:cNvSpPr>
          <p:nvPr/>
        </p:nvSpPr>
        <p:spPr>
          <a:xfrm xmlns:a="http://schemas.openxmlformats.org/drawingml/2006/main">
            <a:off x="876300" y="2552700"/>
            <a:ext cx="3238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275">
                <a:solidFill>
                  <a:srgbClr val="667586"/>
                </a:solidFill>
                <a:latin typeface="Aptos Mono"/>
                <a:ea typeface="Aptos Mono"/>
                <a:cs typeface="Aptos Mono"/>
              </a:defRPr>
            </a:pPr>
            <a:r>
              <a:rPr sz="1275">
                <a:solidFill>
                  <a:srgbClr val="667586"/>
                </a:solidFill>
                <a:latin typeface="Aptos Mono"/>
                <a:ea typeface="Aptos Mono"/>
                <a:cs typeface="Aptos Mono"/>
              </a:rPr>
              <a:t>1</a:t>
            </a:r>
          </a:p>
        </p:txBody>
      </p:sp>
      <p:sp>
        <p:nvSpPr>
          <p:cNvPr id="15" name="opening-terminal-line-0">
            <a:extLst xmlns:a="http://schemas.openxmlformats.org/drawingml/2006/main">
              <a:ext uri="{FF2B5EF4-FFF2-40B4-BE49-F238E27FC236}">
                <a16:creationId xmlns:a16="http://schemas.microsoft.com/office/drawing/2014/main" id="{6864FDA0-CAC1-485C-9B5E-6B08C1C29158}"/>
              </a:ext>
            </a:extLst>
          </p:cNvPr>
          <p:cNvSpPr>
            <a:spLocks xmlns:a="http://schemas.openxmlformats.org/drawingml/2006/main" noGrp="1"/>
          </p:cNvSpPr>
          <p:nvPr/>
        </p:nvSpPr>
        <p:spPr>
          <a:xfrm xmlns:a="http://schemas.openxmlformats.org/drawingml/2006/main">
            <a:off x="1314450" y="2552700"/>
            <a:ext cx="64960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425">
                <a:solidFill>
                  <a:srgbClr val="F4F1EB"/>
                </a:solidFill>
                <a:latin typeface="Aptos Mono"/>
                <a:ea typeface="Aptos Mono"/>
                <a:cs typeface="Aptos Mono"/>
              </a:defRPr>
            </a:pPr>
            <a:r>
              <a:rPr sz="1425">
                <a:solidFill>
                  <a:srgbClr val="F4F1EB"/>
                </a:solidFill>
                <a:latin typeface="Aptos Mono"/>
                <a:ea typeface="Aptos Mono"/>
                <a:cs typeface="Aptos Mono"/>
              </a:rPr>
              <a:t>$ agent "continue yesterday's auth refactor"</a:t>
            </a:r>
          </a:p>
        </p:txBody>
      </p:sp>
      <p:sp>
        <p:nvSpPr>
          <p:cNvPr id="16" name="opening-terminal-num-1">
            <a:extLst xmlns:a="http://schemas.openxmlformats.org/drawingml/2006/main">
              <a:ext uri="{FF2B5EF4-FFF2-40B4-BE49-F238E27FC236}">
                <a16:creationId xmlns:a16="http://schemas.microsoft.com/office/drawing/2014/main" id="{D5B3D4C0-9950-4CA6-BF61-34D9296C9DDB}"/>
              </a:ext>
            </a:extLst>
          </p:cNvPr>
          <p:cNvSpPr>
            <a:spLocks xmlns:a="http://schemas.openxmlformats.org/drawingml/2006/main" noGrp="1"/>
          </p:cNvSpPr>
          <p:nvPr/>
        </p:nvSpPr>
        <p:spPr>
          <a:xfrm xmlns:a="http://schemas.openxmlformats.org/drawingml/2006/main">
            <a:off x="876300" y="3019425"/>
            <a:ext cx="3238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275">
                <a:solidFill>
                  <a:srgbClr val="667586"/>
                </a:solidFill>
                <a:latin typeface="Aptos Mono"/>
                <a:ea typeface="Aptos Mono"/>
                <a:cs typeface="Aptos Mono"/>
              </a:defRPr>
            </a:pPr>
            <a:r>
              <a:rPr sz="1275">
                <a:solidFill>
                  <a:srgbClr val="667586"/>
                </a:solidFill>
                <a:latin typeface="Aptos Mono"/>
                <a:ea typeface="Aptos Mono"/>
                <a:cs typeface="Aptos Mono"/>
              </a:rPr>
              <a:t>2</a:t>
            </a:r>
          </a:p>
        </p:txBody>
      </p:sp>
      <p:sp>
        <p:nvSpPr>
          <p:cNvPr id="17" name="opening-terminal-line-1">
            <a:extLst xmlns:a="http://schemas.openxmlformats.org/drawingml/2006/main">
              <a:ext uri="{FF2B5EF4-FFF2-40B4-BE49-F238E27FC236}">
                <a16:creationId xmlns:a16="http://schemas.microsoft.com/office/drawing/2014/main" id="{31647AC7-5875-43BB-A3D5-D6294214804F}"/>
              </a:ext>
            </a:extLst>
          </p:cNvPr>
          <p:cNvSpPr>
            <a:spLocks xmlns:a="http://schemas.openxmlformats.org/drawingml/2006/main" noGrp="1"/>
          </p:cNvSpPr>
          <p:nvPr/>
        </p:nvSpPr>
        <p:spPr>
          <a:xfrm xmlns:a="http://schemas.openxmlformats.org/drawingml/2006/main">
            <a:off x="1314450" y="3019425"/>
            <a:ext cx="64960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18" name="opening-terminal-num-2">
            <a:extLst xmlns:a="http://schemas.openxmlformats.org/drawingml/2006/main">
              <a:ext uri="{FF2B5EF4-FFF2-40B4-BE49-F238E27FC236}">
                <a16:creationId xmlns:a16="http://schemas.microsoft.com/office/drawing/2014/main" id="{B2B268ED-7C77-4012-9F01-8E43D7A44CFA}"/>
              </a:ext>
            </a:extLst>
          </p:cNvPr>
          <p:cNvSpPr>
            <a:spLocks xmlns:a="http://schemas.openxmlformats.org/drawingml/2006/main" noGrp="1"/>
          </p:cNvSpPr>
          <p:nvPr/>
        </p:nvSpPr>
        <p:spPr>
          <a:xfrm xmlns:a="http://schemas.openxmlformats.org/drawingml/2006/main">
            <a:off x="876300" y="3486150"/>
            <a:ext cx="3238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275">
                <a:solidFill>
                  <a:srgbClr val="667586"/>
                </a:solidFill>
                <a:latin typeface="Aptos Mono"/>
                <a:ea typeface="Aptos Mono"/>
                <a:cs typeface="Aptos Mono"/>
              </a:defRPr>
            </a:pPr>
            <a:r>
              <a:rPr sz="1275">
                <a:solidFill>
                  <a:srgbClr val="667586"/>
                </a:solidFill>
                <a:latin typeface="Aptos Mono"/>
                <a:ea typeface="Aptos Mono"/>
                <a:cs typeface="Aptos Mono"/>
              </a:rPr>
              <a:t>3</a:t>
            </a:r>
          </a:p>
        </p:txBody>
      </p:sp>
      <p:sp>
        <p:nvSpPr>
          <p:cNvPr id="19" name="opening-terminal-line-2">
            <a:extLst xmlns:a="http://schemas.openxmlformats.org/drawingml/2006/main">
              <a:ext uri="{FF2B5EF4-FFF2-40B4-BE49-F238E27FC236}">
                <a16:creationId xmlns:a16="http://schemas.microsoft.com/office/drawing/2014/main" id="{84A427AD-1D06-4B0F-BA9F-783CA1C6708C}"/>
              </a:ext>
            </a:extLst>
          </p:cNvPr>
          <p:cNvSpPr>
            <a:spLocks xmlns:a="http://schemas.openxmlformats.org/drawingml/2006/main" noGrp="1"/>
          </p:cNvSpPr>
          <p:nvPr/>
        </p:nvSpPr>
        <p:spPr>
          <a:xfrm xmlns:a="http://schemas.openxmlformats.org/drawingml/2006/main">
            <a:off x="1314450" y="3486150"/>
            <a:ext cx="64960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425">
                <a:solidFill>
                  <a:srgbClr val="CFD8E3"/>
                </a:solidFill>
                <a:latin typeface="Aptos Mono"/>
                <a:ea typeface="Aptos Mono"/>
                <a:cs typeface="Aptos Mono"/>
              </a:defRPr>
            </a:pPr>
            <a:r>
              <a:rPr sz="1425">
                <a:solidFill>
                  <a:srgbClr val="CFD8E3"/>
                </a:solidFill>
                <a:latin typeface="Aptos Mono"/>
                <a:ea typeface="Aptos Mono"/>
                <a:cs typeface="Aptos Mono"/>
              </a:rPr>
              <a:t>I can inspect the repository.</a:t>
            </a:r>
          </a:p>
        </p:txBody>
      </p:sp>
      <p:sp>
        <p:nvSpPr>
          <p:cNvPr id="20" name="opening-terminal-hi-3">
            <a:extLst xmlns:a="http://schemas.openxmlformats.org/drawingml/2006/main">
              <a:ext uri="{FF2B5EF4-FFF2-40B4-BE49-F238E27FC236}">
                <a16:creationId xmlns:a16="http://schemas.microsoft.com/office/drawing/2014/main" id="{BF32B273-43F0-4083-BE95-825E48459677}"/>
              </a:ext>
            </a:extLst>
          </p:cNvPr>
          <p:cNvSpPr>
            <a:spLocks xmlns:a="http://schemas.openxmlformats.org/drawingml/2006/main" noGrp="1"/>
          </p:cNvSpPr>
          <p:nvPr/>
        </p:nvSpPr>
        <p:spPr>
          <a:xfrm xmlns:a="http://schemas.openxmlformats.org/drawingml/2006/main">
            <a:off x="838200" y="3933825"/>
            <a:ext cx="7048500" cy="466725"/>
          </a:xfrm>
          <a:prstGeom xmlns:a="http://schemas.openxmlformats.org/drawingml/2006/main" prst="roundRect">
            <a:avLst>
              <a:gd name="adj" fmla="val 4082"/>
            </a:avLst>
          </a:prstGeom>
          <a:solidFill xmlns:a="http://schemas.openxmlformats.org/drawingml/2006/main">
            <a:srgbClr val="263345"/>
          </a:solidFill>
          <a:ln xmlns:a="http://schemas.openxmlformats.org/drawingml/2006/main" w="0">
            <a:noFill/>
            <a:prstDash val="solid"/>
          </a:ln>
        </p:spPr>
      </p:sp>
      <p:sp>
        <p:nvSpPr>
          <p:cNvPr id="21" name="opening-terminal-num-3">
            <a:extLst xmlns:a="http://schemas.openxmlformats.org/drawingml/2006/main">
              <a:ext uri="{FF2B5EF4-FFF2-40B4-BE49-F238E27FC236}">
                <a16:creationId xmlns:a16="http://schemas.microsoft.com/office/drawing/2014/main" id="{5D751375-6838-4945-A5D2-4C0B761DA30F}"/>
              </a:ext>
            </a:extLst>
          </p:cNvPr>
          <p:cNvSpPr>
            <a:spLocks xmlns:a="http://schemas.openxmlformats.org/drawingml/2006/main" noGrp="1"/>
          </p:cNvSpPr>
          <p:nvPr/>
        </p:nvSpPr>
        <p:spPr>
          <a:xfrm xmlns:a="http://schemas.openxmlformats.org/drawingml/2006/main">
            <a:off x="876300" y="3952875"/>
            <a:ext cx="3238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275">
                <a:solidFill>
                  <a:srgbClr val="667586"/>
                </a:solidFill>
                <a:latin typeface="Aptos Mono"/>
                <a:ea typeface="Aptos Mono"/>
                <a:cs typeface="Aptos Mono"/>
              </a:defRPr>
            </a:pPr>
            <a:r>
              <a:rPr sz="1275">
                <a:solidFill>
                  <a:srgbClr val="667586"/>
                </a:solidFill>
                <a:latin typeface="Aptos Mono"/>
                <a:ea typeface="Aptos Mono"/>
                <a:cs typeface="Aptos Mono"/>
              </a:rPr>
              <a:t>4</a:t>
            </a:r>
          </a:p>
        </p:txBody>
      </p:sp>
      <p:sp>
        <p:nvSpPr>
          <p:cNvPr id="22" name="opening-terminal-line-3">
            <a:extLst xmlns:a="http://schemas.openxmlformats.org/drawingml/2006/main">
              <a:ext uri="{FF2B5EF4-FFF2-40B4-BE49-F238E27FC236}">
                <a16:creationId xmlns:a16="http://schemas.microsoft.com/office/drawing/2014/main" id="{DE72BBD2-1510-49DF-961B-14DDDC3D9430}"/>
              </a:ext>
            </a:extLst>
          </p:cNvPr>
          <p:cNvSpPr>
            <a:spLocks xmlns:a="http://schemas.openxmlformats.org/drawingml/2006/main" noGrp="1"/>
          </p:cNvSpPr>
          <p:nvPr/>
        </p:nvSpPr>
        <p:spPr>
          <a:xfrm xmlns:a="http://schemas.openxmlformats.org/drawingml/2006/main">
            <a:off x="1314450" y="3952875"/>
            <a:ext cx="64960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425">
                <a:solidFill>
                  <a:srgbClr val="F4F1EB"/>
                </a:solidFill>
                <a:latin typeface="Aptos Mono"/>
                <a:ea typeface="Aptos Mono"/>
                <a:cs typeface="Aptos Mono"/>
              </a:defRPr>
            </a:pPr>
            <a:r>
              <a:rPr sz="1425">
                <a:solidFill>
                  <a:srgbClr val="F4F1EB"/>
                </a:solidFill>
                <a:latin typeface="Aptos Mono"/>
                <a:ea typeface="Aptos Mono"/>
                <a:cs typeface="Aptos Mono"/>
              </a:rPr>
              <a:t>What decisions did we make yesterday?</a:t>
            </a:r>
          </a:p>
        </p:txBody>
      </p:sp>
      <p:sp>
        <p:nvSpPr>
          <p:cNvPr id="23" name="opening-terminal-hi-4">
            <a:extLst xmlns:a="http://schemas.openxmlformats.org/drawingml/2006/main">
              <a:ext uri="{FF2B5EF4-FFF2-40B4-BE49-F238E27FC236}">
                <a16:creationId xmlns:a16="http://schemas.microsoft.com/office/drawing/2014/main" id="{11EC0BA6-6E07-4ED9-9B3A-4EB245798FC9}"/>
              </a:ext>
            </a:extLst>
          </p:cNvPr>
          <p:cNvSpPr>
            <a:spLocks xmlns:a="http://schemas.openxmlformats.org/drawingml/2006/main" noGrp="1"/>
          </p:cNvSpPr>
          <p:nvPr/>
        </p:nvSpPr>
        <p:spPr>
          <a:xfrm xmlns:a="http://schemas.openxmlformats.org/drawingml/2006/main">
            <a:off x="838200" y="4400550"/>
            <a:ext cx="7048500" cy="466725"/>
          </a:xfrm>
          <a:prstGeom xmlns:a="http://schemas.openxmlformats.org/drawingml/2006/main" prst="roundRect">
            <a:avLst>
              <a:gd name="adj" fmla="val 4082"/>
            </a:avLst>
          </a:prstGeom>
          <a:solidFill xmlns:a="http://schemas.openxmlformats.org/drawingml/2006/main">
            <a:srgbClr val="263345"/>
          </a:solidFill>
          <a:ln xmlns:a="http://schemas.openxmlformats.org/drawingml/2006/main" w="0">
            <a:noFill/>
            <a:prstDash val="solid"/>
          </a:ln>
        </p:spPr>
      </p:sp>
      <p:sp>
        <p:nvSpPr>
          <p:cNvPr id="24" name="opening-terminal-num-4">
            <a:extLst xmlns:a="http://schemas.openxmlformats.org/drawingml/2006/main">
              <a:ext uri="{FF2B5EF4-FFF2-40B4-BE49-F238E27FC236}">
                <a16:creationId xmlns:a16="http://schemas.microsoft.com/office/drawing/2014/main" id="{D81A2C59-B257-4133-97C7-CB572388D5CC}"/>
              </a:ext>
            </a:extLst>
          </p:cNvPr>
          <p:cNvSpPr>
            <a:spLocks xmlns:a="http://schemas.openxmlformats.org/drawingml/2006/main" noGrp="1"/>
          </p:cNvSpPr>
          <p:nvPr/>
        </p:nvSpPr>
        <p:spPr>
          <a:xfrm xmlns:a="http://schemas.openxmlformats.org/drawingml/2006/main">
            <a:off x="876300" y="4419600"/>
            <a:ext cx="3238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275">
                <a:solidFill>
                  <a:srgbClr val="667586"/>
                </a:solidFill>
                <a:latin typeface="Aptos Mono"/>
                <a:ea typeface="Aptos Mono"/>
                <a:cs typeface="Aptos Mono"/>
              </a:defRPr>
            </a:pPr>
            <a:r>
              <a:rPr sz="1275">
                <a:solidFill>
                  <a:srgbClr val="667586"/>
                </a:solidFill>
                <a:latin typeface="Aptos Mono"/>
                <a:ea typeface="Aptos Mono"/>
                <a:cs typeface="Aptos Mono"/>
              </a:rPr>
              <a:t>5</a:t>
            </a:r>
          </a:p>
        </p:txBody>
      </p:sp>
      <p:sp>
        <p:nvSpPr>
          <p:cNvPr id="25" name="opening-terminal-line-4">
            <a:extLst xmlns:a="http://schemas.openxmlformats.org/drawingml/2006/main">
              <a:ext uri="{FF2B5EF4-FFF2-40B4-BE49-F238E27FC236}">
                <a16:creationId xmlns:a16="http://schemas.microsoft.com/office/drawing/2014/main" id="{A88FEE80-C9B7-4829-ACCE-F8BFCA66A66B}"/>
              </a:ext>
            </a:extLst>
          </p:cNvPr>
          <p:cNvSpPr>
            <a:spLocks xmlns:a="http://schemas.openxmlformats.org/drawingml/2006/main" noGrp="1"/>
          </p:cNvSpPr>
          <p:nvPr/>
        </p:nvSpPr>
        <p:spPr>
          <a:xfrm xmlns:a="http://schemas.openxmlformats.org/drawingml/2006/main">
            <a:off x="1314450" y="4419600"/>
            <a:ext cx="64960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425">
                <a:solidFill>
                  <a:srgbClr val="F4F1EB"/>
                </a:solidFill>
                <a:latin typeface="Aptos Mono"/>
                <a:ea typeface="Aptos Mono"/>
                <a:cs typeface="Aptos Mono"/>
              </a:defRPr>
            </a:pPr>
            <a:r>
              <a:rPr sz="1425">
                <a:solidFill>
                  <a:srgbClr val="F4F1EB"/>
                </a:solidFill>
                <a:latin typeface="Aptos Mono"/>
                <a:ea typeface="Aptos Mono"/>
                <a:cs typeface="Aptos Mono"/>
              </a:rPr>
              <a:t>Which approach did we reject?</a:t>
            </a:r>
          </a:p>
        </p:txBody>
      </p:sp>
      <p:sp>
        <p:nvSpPr>
          <p:cNvPr id="26" name="opening-terminal-hi-5">
            <a:extLst xmlns:a="http://schemas.openxmlformats.org/drawingml/2006/main">
              <a:ext uri="{FF2B5EF4-FFF2-40B4-BE49-F238E27FC236}">
                <a16:creationId xmlns:a16="http://schemas.microsoft.com/office/drawing/2014/main" id="{E2BB3510-A733-4813-92F0-12AECB795915}"/>
              </a:ext>
            </a:extLst>
          </p:cNvPr>
          <p:cNvSpPr>
            <a:spLocks xmlns:a="http://schemas.openxmlformats.org/drawingml/2006/main" noGrp="1"/>
          </p:cNvSpPr>
          <p:nvPr/>
        </p:nvSpPr>
        <p:spPr>
          <a:xfrm xmlns:a="http://schemas.openxmlformats.org/drawingml/2006/main">
            <a:off x="838200" y="4867275"/>
            <a:ext cx="7048500" cy="466725"/>
          </a:xfrm>
          <a:prstGeom xmlns:a="http://schemas.openxmlformats.org/drawingml/2006/main" prst="roundRect">
            <a:avLst>
              <a:gd name="adj" fmla="val 4082"/>
            </a:avLst>
          </a:prstGeom>
          <a:solidFill xmlns:a="http://schemas.openxmlformats.org/drawingml/2006/main">
            <a:srgbClr val="263345"/>
          </a:solidFill>
          <a:ln xmlns:a="http://schemas.openxmlformats.org/drawingml/2006/main" w="0">
            <a:noFill/>
            <a:prstDash val="solid"/>
          </a:ln>
        </p:spPr>
      </p:sp>
      <p:sp>
        <p:nvSpPr>
          <p:cNvPr id="27" name="opening-terminal-num-5">
            <a:extLst xmlns:a="http://schemas.openxmlformats.org/drawingml/2006/main">
              <a:ext uri="{FF2B5EF4-FFF2-40B4-BE49-F238E27FC236}">
                <a16:creationId xmlns:a16="http://schemas.microsoft.com/office/drawing/2014/main" id="{DB2E93B1-BC68-41F3-984F-F18A01A5C284}"/>
              </a:ext>
            </a:extLst>
          </p:cNvPr>
          <p:cNvSpPr>
            <a:spLocks xmlns:a="http://schemas.openxmlformats.org/drawingml/2006/main" noGrp="1"/>
          </p:cNvSpPr>
          <p:nvPr/>
        </p:nvSpPr>
        <p:spPr>
          <a:xfrm xmlns:a="http://schemas.openxmlformats.org/drawingml/2006/main">
            <a:off x="876300" y="4886325"/>
            <a:ext cx="3238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275">
                <a:solidFill>
                  <a:srgbClr val="667586"/>
                </a:solidFill>
                <a:latin typeface="Aptos Mono"/>
                <a:ea typeface="Aptos Mono"/>
                <a:cs typeface="Aptos Mono"/>
              </a:defRPr>
            </a:pPr>
            <a:r>
              <a:rPr sz="1275">
                <a:solidFill>
                  <a:srgbClr val="667586"/>
                </a:solidFill>
                <a:latin typeface="Aptos Mono"/>
                <a:ea typeface="Aptos Mono"/>
                <a:cs typeface="Aptos Mono"/>
              </a:rPr>
              <a:t>6</a:t>
            </a:r>
          </a:p>
        </p:txBody>
      </p:sp>
      <p:sp>
        <p:nvSpPr>
          <p:cNvPr id="28" name="opening-terminal-line-5">
            <a:extLst xmlns:a="http://schemas.openxmlformats.org/drawingml/2006/main">
              <a:ext uri="{FF2B5EF4-FFF2-40B4-BE49-F238E27FC236}">
                <a16:creationId xmlns:a16="http://schemas.microsoft.com/office/drawing/2014/main" id="{62D64524-507D-4743-B168-EA44708BDA56}"/>
              </a:ext>
            </a:extLst>
          </p:cNvPr>
          <p:cNvSpPr>
            <a:spLocks xmlns:a="http://schemas.openxmlformats.org/drawingml/2006/main" noGrp="1"/>
          </p:cNvSpPr>
          <p:nvPr/>
        </p:nvSpPr>
        <p:spPr>
          <a:xfrm xmlns:a="http://schemas.openxmlformats.org/drawingml/2006/main">
            <a:off x="1314450" y="4886325"/>
            <a:ext cx="6496050" cy="4667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425">
                <a:solidFill>
                  <a:srgbClr val="F4F1EB"/>
                </a:solidFill>
                <a:latin typeface="Aptos Mono"/>
                <a:ea typeface="Aptos Mono"/>
                <a:cs typeface="Aptos Mono"/>
              </a:defRPr>
            </a:pPr>
            <a:r>
              <a:rPr sz="1425">
                <a:solidFill>
                  <a:srgbClr val="F4F1EB"/>
                </a:solidFill>
                <a:latin typeface="Aptos Mono"/>
                <a:ea typeface="Aptos Mono"/>
                <a:cs typeface="Aptos Mono"/>
              </a:rPr>
              <a:t>What is still open?</a:t>
            </a:r>
          </a:p>
        </p:txBody>
      </p:sp>
      <p:sp>
        <p:nvSpPr>
          <p:cNvPr id="29" name="opening-question">
            <a:extLst xmlns:a="http://schemas.openxmlformats.org/drawingml/2006/main">
              <a:ext uri="{FF2B5EF4-FFF2-40B4-BE49-F238E27FC236}">
                <a16:creationId xmlns:a16="http://schemas.microsoft.com/office/drawing/2014/main" id="{6E922274-7014-43F8-B8EF-9D3B32554F60}"/>
              </a:ext>
            </a:extLst>
          </p:cNvPr>
          <p:cNvSpPr>
            <a:spLocks xmlns:a="http://schemas.openxmlformats.org/drawingml/2006/main" noGrp="1"/>
          </p:cNvSpPr>
          <p:nvPr/>
        </p:nvSpPr>
        <p:spPr>
          <a:xfrm xmlns:a="http://schemas.openxmlformats.org/drawingml/2006/main">
            <a:off x="8572500" y="2324100"/>
            <a:ext cx="28575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3000" b="1">
                <a:solidFill>
                  <a:srgbClr val="FF6B57"/>
                </a:solidFill>
                <a:latin typeface="Aptos"/>
                <a:ea typeface="Aptos"/>
                <a:cs typeface="Aptos"/>
              </a:defRPr>
            </a:pPr>
            <a:r>
              <a:rPr sz="3000" b="1">
                <a:solidFill>
                  <a:srgbClr val="FF6B57"/>
                </a:solidFill>
                <a:latin typeface="Aptos"/>
                <a:ea typeface="Aptos"/>
                <a:cs typeface="Aptos"/>
              </a:rPr>
              <a:t>Who has seen this?</a:t>
            </a:r>
          </a:p>
        </p:txBody>
      </p:sp>
      <p:sp>
        <p:nvSpPr>
          <p:cNvPr id="30" name="opening-point">
            <a:extLst xmlns:a="http://schemas.openxmlformats.org/drawingml/2006/main">
              <a:ext uri="{FF2B5EF4-FFF2-40B4-BE49-F238E27FC236}">
                <a16:creationId xmlns:a16="http://schemas.microsoft.com/office/drawing/2014/main" id="{1ACBCA7E-DF6C-4E26-8638-86494275CC3D}"/>
              </a:ext>
            </a:extLst>
          </p:cNvPr>
          <p:cNvSpPr>
            <a:spLocks xmlns:a="http://schemas.openxmlformats.org/drawingml/2006/main" noGrp="1"/>
          </p:cNvSpPr>
          <p:nvPr/>
        </p:nvSpPr>
        <p:spPr>
          <a:xfrm xmlns:a="http://schemas.openxmlformats.org/drawingml/2006/main">
            <a:off x="8610600" y="3371850"/>
            <a:ext cx="2781300" cy="114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2325" b="1">
                <a:solidFill>
                  <a:srgbClr val="F4F1EB"/>
                </a:solidFill>
                <a:latin typeface="Aptos"/>
                <a:ea typeface="Aptos"/>
                <a:cs typeface="Aptos"/>
              </a:defRPr>
            </a:pPr>
            <a:r>
              <a:rPr sz="2325" b="1">
                <a:solidFill>
                  <a:srgbClr val="F4F1EB"/>
                </a:solidFill>
                <a:latin typeface="Aptos"/>
                <a:ea typeface="Aptos"/>
                <a:cs typeface="Aptos"/>
              </a:rPr>
              <a:t>The code is there.</a:t>
            </a:r>
          </a:p>
          <a:p xmlns:a="http://schemas.openxmlformats.org/drawingml/2006/main">
            <a:pPr algn="ctr">
              <a:buNone/>
              <a:defRPr sz="2325" b="1">
                <a:solidFill>
                  <a:srgbClr val="F4F1EB"/>
                </a:solidFill>
                <a:latin typeface="Aptos"/>
                <a:ea typeface="Aptos"/>
                <a:cs typeface="Aptos"/>
              </a:defRPr>
            </a:pPr>
            <a:r>
              <a:rPr sz="2325" b="1">
                <a:solidFill>
                  <a:srgbClr val="F4F1EB"/>
                </a:solidFill>
                <a:latin typeface="Aptos"/>
                <a:ea typeface="Aptos"/>
                <a:cs typeface="Aptos"/>
              </a:rPr>
              <a:t>The continuity is not.</a:t>
            </a:r>
          </a:p>
        </p:txBody>
      </p:sp>
      <p:sp>
        <p:nvSpPr>
          <p:cNvPr id="31" name="opening-detail">
            <a:extLst xmlns:a="http://schemas.openxmlformats.org/drawingml/2006/main">
              <a:ext uri="{FF2B5EF4-FFF2-40B4-BE49-F238E27FC236}">
                <a16:creationId xmlns:a16="http://schemas.microsoft.com/office/drawing/2014/main" id="{4129D2EF-AA1B-45DC-9815-EE304110C94F}"/>
              </a:ext>
            </a:extLst>
          </p:cNvPr>
          <p:cNvSpPr>
            <a:spLocks xmlns:a="http://schemas.openxmlformats.org/drawingml/2006/main" noGrp="1"/>
          </p:cNvSpPr>
          <p:nvPr/>
        </p:nvSpPr>
        <p:spPr>
          <a:xfrm xmlns:a="http://schemas.openxmlformats.org/drawingml/2006/main">
            <a:off x="8763000" y="4857750"/>
            <a:ext cx="2476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a:solidFill>
                  <a:srgbClr val="A9B0BC"/>
                </a:solidFill>
                <a:latin typeface="Aptos"/>
                <a:ea typeface="Aptos"/>
                <a:cs typeface="Aptos"/>
              </a:defRPr>
            </a:pPr>
            <a:r>
              <a:rPr sz="1500">
                <a:solidFill>
                  <a:srgbClr val="A9B0BC"/>
                </a:solidFill>
                <a:latin typeface="Aptos"/>
                <a:ea typeface="Aptos"/>
                <a:cs typeface="Aptos"/>
              </a:rPr>
              <a:t>That gap is the whole talk.</a:t>
            </a:r>
          </a:p>
        </p:txBody>
      </p:sp>
    </p:spTree>
    <p:extLst>
      <p:ext uri="{BB962C8B-B14F-4D97-AF65-F5344CB8AC3E}">
        <p14:creationId xmlns:p14="http://schemas.microsoft.com/office/powerpoint/2010/main" val="2070352756"/>
      </p:ext>
    </p:extLst>
  </p:cSld>
</p:sld>
</file>

<file path=ppt/slides/slide4.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4" name="top-accent-4">
            <a:extLst xmlns:a="http://schemas.openxmlformats.org/drawingml/2006/main">
              <a:ext uri="{FF2B5EF4-FFF2-40B4-BE49-F238E27FC236}">
                <a16:creationId xmlns:a16="http://schemas.microsoft.com/office/drawing/2014/main" id="{40078810-C8DA-4C10-95E3-ADBB8ED0DC6F}"/>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4">
            <a:extLst xmlns:a="http://schemas.openxmlformats.org/drawingml/2006/main">
              <a:ext uri="{FF2B5EF4-FFF2-40B4-BE49-F238E27FC236}">
                <a16:creationId xmlns:a16="http://schemas.microsoft.com/office/drawing/2014/main" id="{A033E333-BF29-4143-8A20-1B26AE6F8764}"/>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CONTEXT</a:t>
            </a:r>
          </a:p>
        </p:txBody>
      </p:sp>
      <p:sp>
        <p:nvSpPr>
          <p:cNvPr id="3" name="title-4">
            <a:extLst xmlns:a="http://schemas.openxmlformats.org/drawingml/2006/main">
              <a:ext uri="{FF2B5EF4-FFF2-40B4-BE49-F238E27FC236}">
                <a16:creationId xmlns:a16="http://schemas.microsoft.com/office/drawing/2014/main" id="{F3F56351-41C1-46D8-A9A4-C5AB8508558C}"/>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Context is assembled for every model call</a:t>
            </a:r>
          </a:p>
        </p:txBody>
      </p:sp>
      <p:sp>
        <p:nvSpPr>
          <p:cNvPr id="4" name="subtitle-4">
            <a:extLst xmlns:a="http://schemas.openxmlformats.org/drawingml/2006/main">
              <a:ext uri="{FF2B5EF4-FFF2-40B4-BE49-F238E27FC236}">
                <a16:creationId xmlns:a16="http://schemas.microsoft.com/office/drawing/2014/main" id="{4F9D8A6B-6F30-4E8D-A49A-3DBF2B3B2C84}"/>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The harness chooses the working set.</a:t>
            </a:r>
          </a:p>
        </p:txBody>
      </p:sp>
      <p:sp>
        <p:nvSpPr>
          <p:cNvPr id="5" name="footer-4">
            <a:extLst xmlns:a="http://schemas.openxmlformats.org/drawingml/2006/main">
              <a:ext uri="{FF2B5EF4-FFF2-40B4-BE49-F238E27FC236}">
                <a16:creationId xmlns:a16="http://schemas.microsoft.com/office/drawing/2014/main" id="{32ABD39A-D8FD-4E88-957D-AD8A8C789873}"/>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4">
            <a:extLst xmlns:a="http://schemas.openxmlformats.org/drawingml/2006/main">
              <a:ext uri="{FF2B5EF4-FFF2-40B4-BE49-F238E27FC236}">
                <a16:creationId xmlns:a16="http://schemas.microsoft.com/office/drawing/2014/main" id="{2DF8DF0A-7023-466D-A77F-C19B8FCE8033}"/>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04</a:t>
            </a:r>
          </a:p>
        </p:txBody>
      </p:sp>
      <p:sp>
        <p:nvSpPr>
          <p:cNvPr id="7" name="context-card-0">
            <a:extLst xmlns:a="http://schemas.openxmlformats.org/drawingml/2006/main">
              <a:ext uri="{FF2B5EF4-FFF2-40B4-BE49-F238E27FC236}">
                <a16:creationId xmlns:a16="http://schemas.microsoft.com/office/drawing/2014/main" id="{969E56E9-2FED-4B60-A52A-3AD776861802}"/>
              </a:ext>
            </a:extLst>
          </p:cNvPr>
          <p:cNvSpPr>
            <a:spLocks xmlns:a="http://schemas.openxmlformats.org/drawingml/2006/main" noGrp="1"/>
          </p:cNvSpPr>
          <p:nvPr/>
        </p:nvSpPr>
        <p:spPr>
          <a:xfrm xmlns:a="http://schemas.openxmlformats.org/drawingml/2006/main">
            <a:off x="723900" y="1981200"/>
            <a:ext cx="5143500" cy="1352550"/>
          </a:xfrm>
          <a:prstGeom xmlns:a="http://schemas.openxmlformats.org/drawingml/2006/main" prst="roundRect">
            <a:avLst>
              <a:gd name="adj" fmla="val 8451"/>
            </a:avLst>
          </a:prstGeom>
          <a:solidFill xmlns:a="http://schemas.openxmlformats.org/drawingml/2006/main">
            <a:srgbClr val="171D25"/>
          </a:solidFill>
          <a:ln xmlns:a="http://schemas.openxmlformats.org/drawingml/2006/main" w="9525">
            <a:solidFill>
              <a:srgbClr val="2A323D"/>
            </a:solidFill>
            <a:prstDash val="solid"/>
          </a:ln>
        </p:spPr>
      </p:sp>
      <p:sp>
        <p:nvSpPr>
          <p:cNvPr id="8" name="context-card-0-accent">
            <a:extLst xmlns:a="http://schemas.openxmlformats.org/drawingml/2006/main">
              <a:ext uri="{FF2B5EF4-FFF2-40B4-BE49-F238E27FC236}">
                <a16:creationId xmlns:a16="http://schemas.microsoft.com/office/drawing/2014/main" id="{7A590692-6DC2-44F6-9C99-2DFE753F7BC1}"/>
              </a:ext>
            </a:extLst>
          </p:cNvPr>
          <p:cNvSpPr>
            <a:spLocks xmlns:a="http://schemas.openxmlformats.org/drawingml/2006/main" noGrp="1"/>
          </p:cNvSpPr>
          <p:nvPr/>
        </p:nvSpPr>
        <p:spPr>
          <a:xfrm xmlns:a="http://schemas.openxmlformats.org/drawingml/2006/main">
            <a:off x="723900" y="1981200"/>
            <a:ext cx="66675" cy="13525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9" name="context-card-0-title">
            <a:extLst xmlns:a="http://schemas.openxmlformats.org/drawingml/2006/main">
              <a:ext uri="{FF2B5EF4-FFF2-40B4-BE49-F238E27FC236}">
                <a16:creationId xmlns:a16="http://schemas.microsoft.com/office/drawing/2014/main" id="{7505946C-0762-42E9-8188-8163CE060951}"/>
              </a:ext>
            </a:extLst>
          </p:cNvPr>
          <p:cNvSpPr>
            <a:spLocks xmlns:a="http://schemas.openxmlformats.org/drawingml/2006/main" noGrp="1"/>
          </p:cNvSpPr>
          <p:nvPr/>
        </p:nvSpPr>
        <p:spPr>
          <a:xfrm xmlns:a="http://schemas.openxmlformats.org/drawingml/2006/main">
            <a:off x="990600" y="2143125"/>
            <a:ext cx="46863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Rules</a:t>
            </a:r>
          </a:p>
        </p:txBody>
      </p:sp>
      <p:sp>
        <p:nvSpPr>
          <p:cNvPr id="10" name="context-card-0-body">
            <a:extLst xmlns:a="http://schemas.openxmlformats.org/drawingml/2006/main">
              <a:ext uri="{FF2B5EF4-FFF2-40B4-BE49-F238E27FC236}">
                <a16:creationId xmlns:a16="http://schemas.microsoft.com/office/drawing/2014/main" id="{DBC23399-8A37-45A3-A4D8-7FF6374E52B4}"/>
              </a:ext>
            </a:extLst>
          </p:cNvPr>
          <p:cNvSpPr>
            <a:spLocks xmlns:a="http://schemas.openxmlformats.org/drawingml/2006/main" noGrp="1"/>
          </p:cNvSpPr>
          <p:nvPr/>
        </p:nvSpPr>
        <p:spPr>
          <a:xfrm xmlns:a="http://schemas.openxmlformats.org/drawingml/2006/main">
            <a:off x="990600" y="255270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System and project instructions</a:t>
            </a:r>
          </a:p>
        </p:txBody>
      </p:sp>
      <p:sp>
        <p:nvSpPr>
          <p:cNvPr id="11" name="context-card-1">
            <a:extLst xmlns:a="http://schemas.openxmlformats.org/drawingml/2006/main">
              <a:ext uri="{FF2B5EF4-FFF2-40B4-BE49-F238E27FC236}">
                <a16:creationId xmlns:a16="http://schemas.microsoft.com/office/drawing/2014/main" id="{4FF9925F-C0A4-4824-9B27-ECE019FF26C3}"/>
              </a:ext>
            </a:extLst>
          </p:cNvPr>
          <p:cNvSpPr>
            <a:spLocks xmlns:a="http://schemas.openxmlformats.org/drawingml/2006/main" noGrp="1"/>
          </p:cNvSpPr>
          <p:nvPr/>
        </p:nvSpPr>
        <p:spPr>
          <a:xfrm xmlns:a="http://schemas.openxmlformats.org/drawingml/2006/main">
            <a:off x="6210300" y="1981200"/>
            <a:ext cx="5143500" cy="1352550"/>
          </a:xfrm>
          <a:prstGeom xmlns:a="http://schemas.openxmlformats.org/drawingml/2006/main" prst="roundRect">
            <a:avLst>
              <a:gd name="adj" fmla="val 8451"/>
            </a:avLst>
          </a:prstGeom>
          <a:solidFill xmlns:a="http://schemas.openxmlformats.org/drawingml/2006/main">
            <a:srgbClr val="171D25"/>
          </a:solidFill>
          <a:ln xmlns:a="http://schemas.openxmlformats.org/drawingml/2006/main" w="9525">
            <a:solidFill>
              <a:srgbClr val="2A323D"/>
            </a:solidFill>
            <a:prstDash val="solid"/>
          </a:ln>
        </p:spPr>
      </p:sp>
      <p:sp>
        <p:nvSpPr>
          <p:cNvPr id="12" name="context-card-1-accent">
            <a:extLst xmlns:a="http://schemas.openxmlformats.org/drawingml/2006/main">
              <a:ext uri="{FF2B5EF4-FFF2-40B4-BE49-F238E27FC236}">
                <a16:creationId xmlns:a16="http://schemas.microsoft.com/office/drawing/2014/main" id="{88BFD841-ABDE-4FF3-B57B-B693A6F90F0C}"/>
              </a:ext>
            </a:extLst>
          </p:cNvPr>
          <p:cNvSpPr>
            <a:spLocks xmlns:a="http://schemas.openxmlformats.org/drawingml/2006/main" noGrp="1"/>
          </p:cNvSpPr>
          <p:nvPr/>
        </p:nvSpPr>
        <p:spPr>
          <a:xfrm xmlns:a="http://schemas.openxmlformats.org/drawingml/2006/main">
            <a:off x="6210300" y="1981200"/>
            <a:ext cx="66675" cy="135255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13" name="context-card-1-title">
            <a:extLst xmlns:a="http://schemas.openxmlformats.org/drawingml/2006/main">
              <a:ext uri="{FF2B5EF4-FFF2-40B4-BE49-F238E27FC236}">
                <a16:creationId xmlns:a16="http://schemas.microsoft.com/office/drawing/2014/main" id="{06B5702A-784E-4A0F-A2BD-E4E64455D014}"/>
              </a:ext>
            </a:extLst>
          </p:cNvPr>
          <p:cNvSpPr>
            <a:spLocks xmlns:a="http://schemas.openxmlformats.org/drawingml/2006/main" noGrp="1"/>
          </p:cNvSpPr>
          <p:nvPr/>
        </p:nvSpPr>
        <p:spPr>
          <a:xfrm xmlns:a="http://schemas.openxmlformats.org/drawingml/2006/main">
            <a:off x="6477000" y="2143125"/>
            <a:ext cx="46863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Conversation</a:t>
            </a:r>
          </a:p>
        </p:txBody>
      </p:sp>
      <p:sp>
        <p:nvSpPr>
          <p:cNvPr id="14" name="context-card-1-body">
            <a:extLst xmlns:a="http://schemas.openxmlformats.org/drawingml/2006/main">
              <a:ext uri="{FF2B5EF4-FFF2-40B4-BE49-F238E27FC236}">
                <a16:creationId xmlns:a16="http://schemas.microsoft.com/office/drawing/2014/main" id="{443A283B-FC95-4228-A929-026DA0C9C003}"/>
              </a:ext>
            </a:extLst>
          </p:cNvPr>
          <p:cNvSpPr>
            <a:spLocks xmlns:a="http://schemas.openxmlformats.org/drawingml/2006/main" noGrp="1"/>
          </p:cNvSpPr>
          <p:nvPr/>
        </p:nvSpPr>
        <p:spPr>
          <a:xfrm xmlns:a="http://schemas.openxmlformats.org/drawingml/2006/main">
            <a:off x="6477000" y="255270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Recent messages and summaries</a:t>
            </a:r>
          </a:p>
        </p:txBody>
      </p:sp>
      <p:sp>
        <p:nvSpPr>
          <p:cNvPr id="15" name="context-card-2">
            <a:extLst xmlns:a="http://schemas.openxmlformats.org/drawingml/2006/main">
              <a:ext uri="{FF2B5EF4-FFF2-40B4-BE49-F238E27FC236}">
                <a16:creationId xmlns:a16="http://schemas.microsoft.com/office/drawing/2014/main" id="{E28AA3F7-9C1D-4B94-A2BC-D5B1706C7554}"/>
              </a:ext>
            </a:extLst>
          </p:cNvPr>
          <p:cNvSpPr>
            <a:spLocks xmlns:a="http://schemas.openxmlformats.org/drawingml/2006/main" noGrp="1"/>
          </p:cNvSpPr>
          <p:nvPr/>
        </p:nvSpPr>
        <p:spPr>
          <a:xfrm xmlns:a="http://schemas.openxmlformats.org/drawingml/2006/main">
            <a:off x="723900" y="3657600"/>
            <a:ext cx="5143500" cy="1352550"/>
          </a:xfrm>
          <a:prstGeom xmlns:a="http://schemas.openxmlformats.org/drawingml/2006/main" prst="roundRect">
            <a:avLst>
              <a:gd name="adj" fmla="val 8451"/>
            </a:avLst>
          </a:prstGeom>
          <a:solidFill xmlns:a="http://schemas.openxmlformats.org/drawingml/2006/main">
            <a:srgbClr val="171D25"/>
          </a:solidFill>
          <a:ln xmlns:a="http://schemas.openxmlformats.org/drawingml/2006/main" w="9525">
            <a:solidFill>
              <a:srgbClr val="2A323D"/>
            </a:solidFill>
            <a:prstDash val="solid"/>
          </a:ln>
        </p:spPr>
      </p:sp>
      <p:sp>
        <p:nvSpPr>
          <p:cNvPr id="16" name="context-card-2-accent">
            <a:extLst xmlns:a="http://schemas.openxmlformats.org/drawingml/2006/main">
              <a:ext uri="{FF2B5EF4-FFF2-40B4-BE49-F238E27FC236}">
                <a16:creationId xmlns:a16="http://schemas.microsoft.com/office/drawing/2014/main" id="{A614CF99-AC51-4FA4-BD7A-AFA7CCB43B6B}"/>
              </a:ext>
            </a:extLst>
          </p:cNvPr>
          <p:cNvSpPr>
            <a:spLocks xmlns:a="http://schemas.openxmlformats.org/drawingml/2006/main" noGrp="1"/>
          </p:cNvSpPr>
          <p:nvPr/>
        </p:nvSpPr>
        <p:spPr>
          <a:xfrm xmlns:a="http://schemas.openxmlformats.org/drawingml/2006/main">
            <a:off x="723900" y="3657600"/>
            <a:ext cx="66675" cy="135255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17" name="context-card-2-title">
            <a:extLst xmlns:a="http://schemas.openxmlformats.org/drawingml/2006/main">
              <a:ext uri="{FF2B5EF4-FFF2-40B4-BE49-F238E27FC236}">
                <a16:creationId xmlns:a16="http://schemas.microsoft.com/office/drawing/2014/main" id="{78F7B2AA-F8B0-4404-BBDA-01FE34140A04}"/>
              </a:ext>
            </a:extLst>
          </p:cNvPr>
          <p:cNvSpPr>
            <a:spLocks xmlns:a="http://schemas.openxmlformats.org/drawingml/2006/main" noGrp="1"/>
          </p:cNvSpPr>
          <p:nvPr/>
        </p:nvSpPr>
        <p:spPr>
          <a:xfrm xmlns:a="http://schemas.openxmlformats.org/drawingml/2006/main">
            <a:off x="990600" y="3819525"/>
            <a:ext cx="46863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Tools</a:t>
            </a:r>
          </a:p>
        </p:txBody>
      </p:sp>
      <p:sp>
        <p:nvSpPr>
          <p:cNvPr id="18" name="context-card-2-body">
            <a:extLst xmlns:a="http://schemas.openxmlformats.org/drawingml/2006/main">
              <a:ext uri="{FF2B5EF4-FFF2-40B4-BE49-F238E27FC236}">
                <a16:creationId xmlns:a16="http://schemas.microsoft.com/office/drawing/2014/main" id="{1A1B68B1-7D5C-4795-8F8F-DF0D9992A0AE}"/>
              </a:ext>
            </a:extLst>
          </p:cNvPr>
          <p:cNvSpPr>
            <a:spLocks xmlns:a="http://schemas.openxmlformats.org/drawingml/2006/main" noGrp="1"/>
          </p:cNvSpPr>
          <p:nvPr/>
        </p:nvSpPr>
        <p:spPr>
          <a:xfrm xmlns:a="http://schemas.openxmlformats.org/drawingml/2006/main">
            <a:off x="990600" y="422910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Commands, files, errors, and outputs</a:t>
            </a:r>
          </a:p>
        </p:txBody>
      </p:sp>
      <p:sp>
        <p:nvSpPr>
          <p:cNvPr id="19" name="context-card-3">
            <a:extLst xmlns:a="http://schemas.openxmlformats.org/drawingml/2006/main">
              <a:ext uri="{FF2B5EF4-FFF2-40B4-BE49-F238E27FC236}">
                <a16:creationId xmlns:a16="http://schemas.microsoft.com/office/drawing/2014/main" id="{1B566EFC-87D0-4AAA-BD88-DA37986428A1}"/>
              </a:ext>
            </a:extLst>
          </p:cNvPr>
          <p:cNvSpPr>
            <a:spLocks xmlns:a="http://schemas.openxmlformats.org/drawingml/2006/main" noGrp="1"/>
          </p:cNvSpPr>
          <p:nvPr/>
        </p:nvSpPr>
        <p:spPr>
          <a:xfrm xmlns:a="http://schemas.openxmlformats.org/drawingml/2006/main">
            <a:off x="6210300" y="3657600"/>
            <a:ext cx="5143500" cy="1352550"/>
          </a:xfrm>
          <a:prstGeom xmlns:a="http://schemas.openxmlformats.org/drawingml/2006/main" prst="roundRect">
            <a:avLst>
              <a:gd name="adj" fmla="val 8451"/>
            </a:avLst>
          </a:prstGeom>
          <a:solidFill xmlns:a="http://schemas.openxmlformats.org/drawingml/2006/main">
            <a:srgbClr val="171D25"/>
          </a:solidFill>
          <a:ln xmlns:a="http://schemas.openxmlformats.org/drawingml/2006/main" w="9525">
            <a:solidFill>
              <a:srgbClr val="2A323D"/>
            </a:solidFill>
            <a:prstDash val="solid"/>
          </a:ln>
        </p:spPr>
      </p:sp>
      <p:sp>
        <p:nvSpPr>
          <p:cNvPr id="20" name="context-card-3-accent">
            <a:extLst xmlns:a="http://schemas.openxmlformats.org/drawingml/2006/main">
              <a:ext uri="{FF2B5EF4-FFF2-40B4-BE49-F238E27FC236}">
                <a16:creationId xmlns:a16="http://schemas.microsoft.com/office/drawing/2014/main" id="{13E161AD-F2A2-4192-A516-B7C1C8EE87AC}"/>
              </a:ext>
            </a:extLst>
          </p:cNvPr>
          <p:cNvSpPr>
            <a:spLocks xmlns:a="http://schemas.openxmlformats.org/drawingml/2006/main" noGrp="1"/>
          </p:cNvSpPr>
          <p:nvPr/>
        </p:nvSpPr>
        <p:spPr>
          <a:xfrm xmlns:a="http://schemas.openxmlformats.org/drawingml/2006/main">
            <a:off x="6210300" y="3657600"/>
            <a:ext cx="66675" cy="1352550"/>
          </a:xfrm>
          <a:prstGeom xmlns:a="http://schemas.openxmlformats.org/drawingml/2006/main" prst="rect">
            <a:avLst/>
          </a:prstGeom>
          <a:solidFill xmlns:a="http://schemas.openxmlformats.org/drawingml/2006/main">
            <a:srgbClr val="E8C27A"/>
          </a:solidFill>
          <a:ln xmlns:a="http://schemas.openxmlformats.org/drawingml/2006/main" w="0">
            <a:noFill/>
            <a:prstDash val="solid"/>
          </a:ln>
        </p:spPr>
      </p:sp>
      <p:sp>
        <p:nvSpPr>
          <p:cNvPr id="21" name="context-card-3-title">
            <a:extLst xmlns:a="http://schemas.openxmlformats.org/drawingml/2006/main">
              <a:ext uri="{FF2B5EF4-FFF2-40B4-BE49-F238E27FC236}">
                <a16:creationId xmlns:a16="http://schemas.microsoft.com/office/drawing/2014/main" id="{431A1F58-50B6-4580-9198-8A8BD8954DC2}"/>
              </a:ext>
            </a:extLst>
          </p:cNvPr>
          <p:cNvSpPr>
            <a:spLocks xmlns:a="http://schemas.openxmlformats.org/drawingml/2006/main" noGrp="1"/>
          </p:cNvSpPr>
          <p:nvPr/>
        </p:nvSpPr>
        <p:spPr>
          <a:xfrm xmlns:a="http://schemas.openxmlformats.org/drawingml/2006/main">
            <a:off x="6477000" y="3819525"/>
            <a:ext cx="46863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Retrieved state</a:t>
            </a:r>
          </a:p>
        </p:txBody>
      </p:sp>
      <p:sp>
        <p:nvSpPr>
          <p:cNvPr id="22" name="context-card-3-body">
            <a:extLst xmlns:a="http://schemas.openxmlformats.org/drawingml/2006/main">
              <a:ext uri="{FF2B5EF4-FFF2-40B4-BE49-F238E27FC236}">
                <a16:creationId xmlns:a16="http://schemas.microsoft.com/office/drawing/2014/main" id="{41D2F29E-8443-4335-A123-5B69FB094B93}"/>
              </a:ext>
            </a:extLst>
          </p:cNvPr>
          <p:cNvSpPr>
            <a:spLocks xmlns:a="http://schemas.openxmlformats.org/drawingml/2006/main" noGrp="1"/>
          </p:cNvSpPr>
          <p:nvPr/>
        </p:nvSpPr>
        <p:spPr>
          <a:xfrm xmlns:a="http://schemas.openxmlformats.org/drawingml/2006/main">
            <a:off x="6477000" y="422910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Memory, docs, and live data</a:t>
            </a:r>
          </a:p>
        </p:txBody>
      </p:sp>
      <p:sp>
        <p:nvSpPr>
          <p:cNvPr id="23" name="context-bottom">
            <a:extLst xmlns:a="http://schemas.openxmlformats.org/drawingml/2006/main">
              <a:ext uri="{FF2B5EF4-FFF2-40B4-BE49-F238E27FC236}">
                <a16:creationId xmlns:a16="http://schemas.microsoft.com/office/drawing/2014/main" id="{7121E12F-C9D2-430D-8E51-750F60E9F77C}"/>
              </a:ext>
            </a:extLst>
          </p:cNvPr>
          <p:cNvSpPr>
            <a:spLocks xmlns:a="http://schemas.openxmlformats.org/drawingml/2006/main" noGrp="1"/>
          </p:cNvSpPr>
          <p:nvPr/>
        </p:nvSpPr>
        <p:spPr>
          <a:xfrm xmlns:a="http://schemas.openxmlformats.org/drawingml/2006/main">
            <a:off x="1619250" y="5638800"/>
            <a:ext cx="89535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950" b="1">
                <a:solidFill>
                  <a:srgbClr val="F4F1EB"/>
                </a:solidFill>
                <a:latin typeface="Aptos"/>
                <a:ea typeface="Aptos"/>
                <a:cs typeface="Aptos"/>
              </a:defRPr>
            </a:pPr>
            <a:r>
              <a:rPr sz="1950" b="1">
                <a:solidFill>
                  <a:srgbClr val="F4F1EB"/>
                </a:solidFill>
                <a:latin typeface="Aptos"/>
                <a:ea typeface="Aptos"/>
                <a:cs typeface="Aptos"/>
              </a:rPr>
              <a:t>Context is temporary attention. It is not the long-term store.</a:t>
            </a:r>
          </a:p>
        </p:txBody>
      </p:sp>
    </p:spTree>
    <p:extLst>
      <p:ext uri="{BB962C8B-B14F-4D97-AF65-F5344CB8AC3E}">
        <p14:creationId xmlns:p14="http://schemas.microsoft.com/office/powerpoint/2010/main" val="852716727"/>
      </p:ext>
    </p:extLst>
  </p:cSld>
</p:sld>
</file>

<file path=ppt/slides/slide5.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4" name="top-accent-5">
            <a:extLst xmlns:a="http://schemas.openxmlformats.org/drawingml/2006/main">
              <a:ext uri="{FF2B5EF4-FFF2-40B4-BE49-F238E27FC236}">
                <a16:creationId xmlns:a16="http://schemas.microsoft.com/office/drawing/2014/main" id="{72AAF268-FFE4-4BFF-8F46-D5DCC448A753}"/>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5">
            <a:extLst xmlns:a="http://schemas.openxmlformats.org/drawingml/2006/main">
              <a:ext uri="{FF2B5EF4-FFF2-40B4-BE49-F238E27FC236}">
                <a16:creationId xmlns:a16="http://schemas.microsoft.com/office/drawing/2014/main" id="{A51C8393-BB0C-4878-BBF3-49AE42682E3A}"/>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HARNESS</a:t>
            </a:r>
          </a:p>
        </p:txBody>
      </p:sp>
      <p:sp>
        <p:nvSpPr>
          <p:cNvPr id="3" name="title-5">
            <a:extLst xmlns:a="http://schemas.openxmlformats.org/drawingml/2006/main">
              <a:ext uri="{FF2B5EF4-FFF2-40B4-BE49-F238E27FC236}">
                <a16:creationId xmlns:a16="http://schemas.microsoft.com/office/drawing/2014/main" id="{5FDBDBFA-D968-45CF-AF06-CB8B37B9E06F}"/>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000" b="1">
                <a:solidFill>
                  <a:srgbClr val="F4F1EB"/>
                </a:solidFill>
                <a:latin typeface="Aptos"/>
                <a:ea typeface="Aptos"/>
                <a:cs typeface="Aptos"/>
              </a:defRPr>
            </a:pPr>
            <a:r>
              <a:rPr sz="3000" b="1">
                <a:solidFill>
                  <a:srgbClr val="F4F1EB"/>
                </a:solidFill>
                <a:latin typeface="Aptos"/>
                <a:ea typeface="Aptos"/>
                <a:cs typeface="Aptos"/>
              </a:rPr>
              <a:t>The same model can feel completely different</a:t>
            </a:r>
          </a:p>
        </p:txBody>
      </p:sp>
      <p:sp>
        <p:nvSpPr>
          <p:cNvPr id="4" name="subtitle-5">
            <a:extLst xmlns:a="http://schemas.openxmlformats.org/drawingml/2006/main">
              <a:ext uri="{FF2B5EF4-FFF2-40B4-BE49-F238E27FC236}">
                <a16:creationId xmlns:a16="http://schemas.microsoft.com/office/drawing/2014/main" id="{F8929CD4-2B11-487B-BF5E-EC0C00C0F5EA}"/>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The harness owns the loop around the model.</a:t>
            </a:r>
          </a:p>
        </p:txBody>
      </p:sp>
      <p:sp>
        <p:nvSpPr>
          <p:cNvPr id="5" name="footer-5">
            <a:extLst xmlns:a="http://schemas.openxmlformats.org/drawingml/2006/main">
              <a:ext uri="{FF2B5EF4-FFF2-40B4-BE49-F238E27FC236}">
                <a16:creationId xmlns:a16="http://schemas.microsoft.com/office/drawing/2014/main" id="{D6744CF4-1B36-4C7D-9909-32A38CDAE2E5}"/>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5">
            <a:extLst xmlns:a="http://schemas.openxmlformats.org/drawingml/2006/main">
              <a:ext uri="{FF2B5EF4-FFF2-40B4-BE49-F238E27FC236}">
                <a16:creationId xmlns:a16="http://schemas.microsoft.com/office/drawing/2014/main" id="{D53E2F68-5819-4C10-A2C8-BB2F63828FCD}"/>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05</a:t>
            </a:r>
          </a:p>
        </p:txBody>
      </p:sp>
      <p:sp>
        <p:nvSpPr>
          <p:cNvPr id="7" name="harness-model-a">
            <a:extLst xmlns:a="http://schemas.openxmlformats.org/drawingml/2006/main">
              <a:ext uri="{FF2B5EF4-FFF2-40B4-BE49-F238E27FC236}">
                <a16:creationId xmlns:a16="http://schemas.microsoft.com/office/drawing/2014/main" id="{869A4070-2921-4253-9B3C-F4D683AD8C23}"/>
              </a:ext>
            </a:extLst>
          </p:cNvPr>
          <p:cNvSpPr>
            <a:spLocks xmlns:a="http://schemas.openxmlformats.org/drawingml/2006/main" noGrp="1"/>
          </p:cNvSpPr>
          <p:nvPr/>
        </p:nvSpPr>
        <p:spPr>
          <a:xfrm xmlns:a="http://schemas.openxmlformats.org/drawingml/2006/main">
            <a:off x="876300" y="2571750"/>
            <a:ext cx="2190750" cy="819150"/>
          </a:xfrm>
          <a:prstGeom xmlns:a="http://schemas.openxmlformats.org/drawingml/2006/main" prst="roundRect">
            <a:avLst>
              <a:gd name="adj" fmla="val 13953"/>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Same model</a:t>
            </a:r>
          </a:p>
        </p:txBody>
      </p:sp>
      <p:sp>
        <p:nvSpPr>
          <p:cNvPr id="8" name="harness-model-a-accent">
            <a:extLst xmlns:a="http://schemas.openxmlformats.org/drawingml/2006/main">
              <a:ext uri="{FF2B5EF4-FFF2-40B4-BE49-F238E27FC236}">
                <a16:creationId xmlns:a16="http://schemas.microsoft.com/office/drawing/2014/main" id="{61CBBDFE-475A-4929-B151-4FB52E6F9302}"/>
              </a:ext>
            </a:extLst>
          </p:cNvPr>
          <p:cNvSpPr>
            <a:spLocks xmlns:a="http://schemas.openxmlformats.org/drawingml/2006/main" noGrp="1"/>
          </p:cNvSpPr>
          <p:nvPr/>
        </p:nvSpPr>
        <p:spPr>
          <a:xfrm xmlns:a="http://schemas.openxmlformats.org/drawingml/2006/main">
            <a:off x="876300" y="2571750"/>
            <a:ext cx="57150" cy="819150"/>
          </a:xfrm>
          <a:prstGeom xmlns:a="http://schemas.openxmlformats.org/drawingml/2006/main" prst="rect">
            <a:avLst/>
          </a:prstGeom>
          <a:solidFill xmlns:a="http://schemas.openxmlformats.org/drawingml/2006/main">
            <a:srgbClr val="C7A7EE"/>
          </a:solidFill>
          <a:ln xmlns:a="http://schemas.openxmlformats.org/drawingml/2006/main" w="0">
            <a:noFill/>
            <a:prstDash val="solid"/>
          </a:ln>
        </p:spPr>
      </p:sp>
      <p:sp>
        <p:nvSpPr>
          <p:cNvPr id="9" name="harness-model-b">
            <a:extLst xmlns:a="http://schemas.openxmlformats.org/drawingml/2006/main">
              <a:ext uri="{FF2B5EF4-FFF2-40B4-BE49-F238E27FC236}">
                <a16:creationId xmlns:a16="http://schemas.microsoft.com/office/drawing/2014/main" id="{6F568A95-D6F6-4F55-9CD9-1C31BAA4F648}"/>
              </a:ext>
            </a:extLst>
          </p:cNvPr>
          <p:cNvSpPr>
            <a:spLocks xmlns:a="http://schemas.openxmlformats.org/drawingml/2006/main" noGrp="1"/>
          </p:cNvSpPr>
          <p:nvPr/>
        </p:nvSpPr>
        <p:spPr>
          <a:xfrm xmlns:a="http://schemas.openxmlformats.org/drawingml/2006/main">
            <a:off x="876300" y="4400550"/>
            <a:ext cx="2190750" cy="819150"/>
          </a:xfrm>
          <a:prstGeom xmlns:a="http://schemas.openxmlformats.org/drawingml/2006/main" prst="roundRect">
            <a:avLst>
              <a:gd name="adj" fmla="val 13953"/>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Same model</a:t>
            </a:r>
          </a:p>
        </p:txBody>
      </p:sp>
      <p:sp>
        <p:nvSpPr>
          <p:cNvPr id="10" name="harness-model-b-accent">
            <a:extLst xmlns:a="http://schemas.openxmlformats.org/drawingml/2006/main">
              <a:ext uri="{FF2B5EF4-FFF2-40B4-BE49-F238E27FC236}">
                <a16:creationId xmlns:a16="http://schemas.microsoft.com/office/drawing/2014/main" id="{601B24F6-2254-463D-9001-D12E8DCE02C4}"/>
              </a:ext>
            </a:extLst>
          </p:cNvPr>
          <p:cNvSpPr>
            <a:spLocks xmlns:a="http://schemas.openxmlformats.org/drawingml/2006/main" noGrp="1"/>
          </p:cNvSpPr>
          <p:nvPr/>
        </p:nvSpPr>
        <p:spPr>
          <a:xfrm xmlns:a="http://schemas.openxmlformats.org/drawingml/2006/main">
            <a:off x="876300" y="4400550"/>
            <a:ext cx="57150" cy="819150"/>
          </a:xfrm>
          <a:prstGeom xmlns:a="http://schemas.openxmlformats.org/drawingml/2006/main" prst="rect">
            <a:avLst/>
          </a:prstGeom>
          <a:solidFill xmlns:a="http://schemas.openxmlformats.org/drawingml/2006/main">
            <a:srgbClr val="C7A7EE"/>
          </a:solidFill>
          <a:ln xmlns:a="http://schemas.openxmlformats.org/drawingml/2006/main" w="0">
            <a:noFill/>
            <a:prstDash val="solid"/>
          </a:ln>
        </p:spPr>
      </p:sp>
      <p:sp>
        <p:nvSpPr>
          <p:cNvPr id="11" name="harness-a">
            <a:extLst xmlns:a="http://schemas.openxmlformats.org/drawingml/2006/main">
              <a:ext uri="{FF2B5EF4-FFF2-40B4-BE49-F238E27FC236}">
                <a16:creationId xmlns:a16="http://schemas.microsoft.com/office/drawing/2014/main" id="{D1E5BDBA-7C54-45C8-8258-FBBB92AFE911}"/>
              </a:ext>
            </a:extLst>
          </p:cNvPr>
          <p:cNvSpPr>
            <a:spLocks xmlns:a="http://schemas.openxmlformats.org/drawingml/2006/main" noGrp="1"/>
          </p:cNvSpPr>
          <p:nvPr/>
        </p:nvSpPr>
        <p:spPr>
          <a:xfrm xmlns:a="http://schemas.openxmlformats.org/drawingml/2006/main">
            <a:off x="4400550" y="2324100"/>
            <a:ext cx="3143250" cy="1314450"/>
          </a:xfrm>
          <a:prstGeom xmlns:a="http://schemas.openxmlformats.org/drawingml/2006/main" prst="roundRect">
            <a:avLst>
              <a:gd name="adj" fmla="val 8696"/>
            </a:avLst>
          </a:prstGeom>
          <a:solidFill xmlns:a="http://schemas.openxmlformats.org/drawingml/2006/main">
            <a:srgbClr val="16212B"/>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Harness A</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small context + basic tools</a:t>
            </a:r>
          </a:p>
        </p:txBody>
      </p:sp>
      <p:sp>
        <p:nvSpPr>
          <p:cNvPr id="12" name="harness-a-accent">
            <a:extLst xmlns:a="http://schemas.openxmlformats.org/drawingml/2006/main">
              <a:ext uri="{FF2B5EF4-FFF2-40B4-BE49-F238E27FC236}">
                <a16:creationId xmlns:a16="http://schemas.microsoft.com/office/drawing/2014/main" id="{5EDC2AD4-125F-4101-A50C-FD7B0515D2D8}"/>
              </a:ext>
            </a:extLst>
          </p:cNvPr>
          <p:cNvSpPr>
            <a:spLocks xmlns:a="http://schemas.openxmlformats.org/drawingml/2006/main" noGrp="1"/>
          </p:cNvSpPr>
          <p:nvPr/>
        </p:nvSpPr>
        <p:spPr>
          <a:xfrm xmlns:a="http://schemas.openxmlformats.org/drawingml/2006/main">
            <a:off x="4400550" y="2324100"/>
            <a:ext cx="57150" cy="131445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13" name="harness-b">
            <a:extLst xmlns:a="http://schemas.openxmlformats.org/drawingml/2006/main">
              <a:ext uri="{FF2B5EF4-FFF2-40B4-BE49-F238E27FC236}">
                <a16:creationId xmlns:a16="http://schemas.microsoft.com/office/drawing/2014/main" id="{90D5B205-E6EA-4250-AC8D-C9445DBE7B27}"/>
              </a:ext>
            </a:extLst>
          </p:cNvPr>
          <p:cNvSpPr>
            <a:spLocks xmlns:a="http://schemas.openxmlformats.org/drawingml/2006/main" noGrp="1"/>
          </p:cNvSpPr>
          <p:nvPr/>
        </p:nvSpPr>
        <p:spPr>
          <a:xfrm xmlns:a="http://schemas.openxmlformats.org/drawingml/2006/main">
            <a:off x="4400550" y="4152900"/>
            <a:ext cx="3143250" cy="1314450"/>
          </a:xfrm>
          <a:prstGeom xmlns:a="http://schemas.openxmlformats.org/drawingml/2006/main" prst="roundRect">
            <a:avLst>
              <a:gd name="adj" fmla="val 8696"/>
            </a:avLst>
          </a:prstGeom>
          <a:solidFill xmlns:a="http://schemas.openxmlformats.org/drawingml/2006/main">
            <a:srgbClr val="241A1A"/>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Harness B</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retrieval + hooks + compaction</a:t>
            </a:r>
          </a:p>
        </p:txBody>
      </p:sp>
      <p:sp>
        <p:nvSpPr>
          <p:cNvPr id="14" name="harness-b-accent">
            <a:extLst xmlns:a="http://schemas.openxmlformats.org/drawingml/2006/main">
              <a:ext uri="{FF2B5EF4-FFF2-40B4-BE49-F238E27FC236}">
                <a16:creationId xmlns:a16="http://schemas.microsoft.com/office/drawing/2014/main" id="{CC4BEF55-A04E-4F48-B46D-0F31ED9C2B03}"/>
              </a:ext>
            </a:extLst>
          </p:cNvPr>
          <p:cNvSpPr>
            <a:spLocks xmlns:a="http://schemas.openxmlformats.org/drawingml/2006/main" noGrp="1"/>
          </p:cNvSpPr>
          <p:nvPr/>
        </p:nvSpPr>
        <p:spPr>
          <a:xfrm xmlns:a="http://schemas.openxmlformats.org/drawingml/2006/main">
            <a:off x="4400550" y="4152900"/>
            <a:ext cx="57150" cy="13144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15" name="harness-out-a">
            <a:extLst xmlns:a="http://schemas.openxmlformats.org/drawingml/2006/main">
              <a:ext uri="{FF2B5EF4-FFF2-40B4-BE49-F238E27FC236}">
                <a16:creationId xmlns:a16="http://schemas.microsoft.com/office/drawing/2014/main" id="{12FC2E7C-3BCF-4897-9598-039EA8993030}"/>
              </a:ext>
            </a:extLst>
          </p:cNvPr>
          <p:cNvSpPr>
            <a:spLocks xmlns:a="http://schemas.openxmlformats.org/drawingml/2006/main" noGrp="1"/>
          </p:cNvSpPr>
          <p:nvPr/>
        </p:nvSpPr>
        <p:spPr>
          <a:xfrm xmlns:a="http://schemas.openxmlformats.org/drawingml/2006/main">
            <a:off x="9086850" y="2571750"/>
            <a:ext cx="2190750" cy="819150"/>
          </a:xfrm>
          <a:prstGeom xmlns:a="http://schemas.openxmlformats.org/drawingml/2006/main" prst="roundRect">
            <a:avLst>
              <a:gd name="adj" fmla="val 13953"/>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Repeats work</a:t>
            </a:r>
          </a:p>
        </p:txBody>
      </p:sp>
      <p:sp>
        <p:nvSpPr>
          <p:cNvPr id="16" name="harness-out-a-accent">
            <a:extLst xmlns:a="http://schemas.openxmlformats.org/drawingml/2006/main">
              <a:ext uri="{FF2B5EF4-FFF2-40B4-BE49-F238E27FC236}">
                <a16:creationId xmlns:a16="http://schemas.microsoft.com/office/drawing/2014/main" id="{F533A502-DF94-45CA-99C6-7F52BF1FEBCD}"/>
              </a:ext>
            </a:extLst>
          </p:cNvPr>
          <p:cNvSpPr>
            <a:spLocks xmlns:a="http://schemas.openxmlformats.org/drawingml/2006/main" noGrp="1"/>
          </p:cNvSpPr>
          <p:nvPr/>
        </p:nvSpPr>
        <p:spPr>
          <a:xfrm xmlns:a="http://schemas.openxmlformats.org/drawingml/2006/main">
            <a:off x="9086850" y="2571750"/>
            <a:ext cx="57150" cy="819150"/>
          </a:xfrm>
          <a:prstGeom xmlns:a="http://schemas.openxmlformats.org/drawingml/2006/main" prst="rect">
            <a:avLst/>
          </a:prstGeom>
          <a:solidFill xmlns:a="http://schemas.openxmlformats.org/drawingml/2006/main">
            <a:srgbClr val="6F7886"/>
          </a:solidFill>
          <a:ln xmlns:a="http://schemas.openxmlformats.org/drawingml/2006/main" w="0">
            <a:noFill/>
            <a:prstDash val="solid"/>
          </a:ln>
        </p:spPr>
      </p:sp>
      <p:sp>
        <p:nvSpPr>
          <p:cNvPr id="17" name="harness-out-b">
            <a:extLst xmlns:a="http://schemas.openxmlformats.org/drawingml/2006/main">
              <a:ext uri="{FF2B5EF4-FFF2-40B4-BE49-F238E27FC236}">
                <a16:creationId xmlns:a16="http://schemas.microsoft.com/office/drawing/2014/main" id="{4B0D79C7-D3E7-4226-81CA-AC28973EB721}"/>
              </a:ext>
            </a:extLst>
          </p:cNvPr>
          <p:cNvSpPr>
            <a:spLocks xmlns:a="http://schemas.openxmlformats.org/drawingml/2006/main" noGrp="1"/>
          </p:cNvSpPr>
          <p:nvPr/>
        </p:nvSpPr>
        <p:spPr>
          <a:xfrm xmlns:a="http://schemas.openxmlformats.org/drawingml/2006/main">
            <a:off x="9086850" y="4400550"/>
            <a:ext cx="2190750" cy="819150"/>
          </a:xfrm>
          <a:prstGeom xmlns:a="http://schemas.openxmlformats.org/drawingml/2006/main" prst="roundRect">
            <a:avLst>
              <a:gd name="adj" fmla="val 13953"/>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Continues work</a:t>
            </a:r>
          </a:p>
        </p:txBody>
      </p:sp>
      <p:sp>
        <p:nvSpPr>
          <p:cNvPr id="18" name="harness-out-b-accent">
            <a:extLst xmlns:a="http://schemas.openxmlformats.org/drawingml/2006/main">
              <a:ext uri="{FF2B5EF4-FFF2-40B4-BE49-F238E27FC236}">
                <a16:creationId xmlns:a16="http://schemas.microsoft.com/office/drawing/2014/main" id="{41302A9A-5002-46F5-8436-6A6336972CC6}"/>
              </a:ext>
            </a:extLst>
          </p:cNvPr>
          <p:cNvSpPr>
            <a:spLocks xmlns:a="http://schemas.openxmlformats.org/drawingml/2006/main" noGrp="1"/>
          </p:cNvSpPr>
          <p:nvPr/>
        </p:nvSpPr>
        <p:spPr>
          <a:xfrm xmlns:a="http://schemas.openxmlformats.org/drawingml/2006/main">
            <a:off x="9086850" y="4400550"/>
            <a:ext cx="57150" cy="81915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cxnSp>
        <p:nvCxnSpPr>
          <p:cNvPr id="86" name=""/>
          <p:cNvCxnSpPr>
            <a:stCxn xmlns:a="http://schemas.openxmlformats.org/drawingml/2006/main" id="7" idx="3"/>
            <a:endCxn xmlns:a="http://schemas.openxmlformats.org/drawingml/2006/main" id="11" idx="1"/>
          </p:cNvCxnSpPr>
          <p:nvPr/>
        </p:nvCxnSpPr>
        <p:spPr>
          <a:xfrm xmlns:a="http://schemas.openxmlformats.org/drawingml/2006/main">
            <a:off x="3067050" y="2981325"/>
            <a:ext cx="133350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cxnSp>
        <p:nvCxnSpPr>
          <p:cNvPr id="87" name=""/>
          <p:cNvCxnSpPr>
            <a:stCxn xmlns:a="http://schemas.openxmlformats.org/drawingml/2006/main" id="11" idx="3"/>
            <a:endCxn xmlns:a="http://schemas.openxmlformats.org/drawingml/2006/main" id="15" idx="1"/>
          </p:cNvCxnSpPr>
          <p:nvPr/>
        </p:nvCxnSpPr>
        <p:spPr>
          <a:xfrm xmlns:a="http://schemas.openxmlformats.org/drawingml/2006/main">
            <a:off x="7543800" y="2981325"/>
            <a:ext cx="154305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cxnSp>
        <p:nvCxnSpPr>
          <p:cNvPr id="88" name=""/>
          <p:cNvCxnSpPr>
            <a:stCxn xmlns:a="http://schemas.openxmlformats.org/drawingml/2006/main" id="9" idx="3"/>
            <a:endCxn xmlns:a="http://schemas.openxmlformats.org/drawingml/2006/main" id="13" idx="1"/>
          </p:cNvCxnSpPr>
          <p:nvPr/>
        </p:nvCxnSpPr>
        <p:spPr>
          <a:xfrm xmlns:a="http://schemas.openxmlformats.org/drawingml/2006/main">
            <a:off x="3067050" y="4810125"/>
            <a:ext cx="133350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cxnSp>
        <p:nvCxnSpPr>
          <p:cNvPr id="89" name=""/>
          <p:cNvCxnSpPr>
            <a:stCxn xmlns:a="http://schemas.openxmlformats.org/drawingml/2006/main" id="13" idx="3"/>
            <a:endCxn xmlns:a="http://schemas.openxmlformats.org/drawingml/2006/main" id="17" idx="1"/>
          </p:cNvCxnSpPr>
          <p:nvPr/>
        </p:nvCxnSpPr>
        <p:spPr>
          <a:xfrm xmlns:a="http://schemas.openxmlformats.org/drawingml/2006/main">
            <a:off x="7543800" y="4810125"/>
            <a:ext cx="154305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sp>
        <p:nvSpPr>
          <p:cNvPr id="23" name="harness-owns">
            <a:extLst xmlns:a="http://schemas.openxmlformats.org/drawingml/2006/main">
              <a:ext uri="{FF2B5EF4-FFF2-40B4-BE49-F238E27FC236}">
                <a16:creationId xmlns:a16="http://schemas.microsoft.com/office/drawing/2014/main" id="{8E9886AF-AB03-4B67-8FD4-5517C5B1993E}"/>
              </a:ext>
            </a:extLst>
          </p:cNvPr>
          <p:cNvSpPr>
            <a:spLocks xmlns:a="http://schemas.openxmlformats.org/drawingml/2006/main" noGrp="1"/>
          </p:cNvSpPr>
          <p:nvPr/>
        </p:nvSpPr>
        <p:spPr>
          <a:xfrm xmlns:a="http://schemas.openxmlformats.org/drawingml/2006/main">
            <a:off x="2857500" y="5810250"/>
            <a:ext cx="72390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650" b="1">
                <a:solidFill>
                  <a:srgbClr val="A9B0BC"/>
                </a:solidFill>
                <a:latin typeface="Aptos"/>
                <a:ea typeface="Aptos"/>
                <a:cs typeface="Aptos"/>
              </a:defRPr>
            </a:pPr>
            <a:r>
              <a:rPr sz="1650" b="1">
                <a:solidFill>
                  <a:srgbClr val="A9B0BC"/>
                </a:solidFill>
                <a:latin typeface="Aptos"/>
                <a:ea typeface="Aptos"/>
                <a:cs typeface="Aptos"/>
              </a:rPr>
              <a:t>Context  |  tools  |  permissions  |  loop  |  memory calls</a:t>
            </a:r>
          </a:p>
        </p:txBody>
      </p:sp>
    </p:spTree>
    <p:extLst>
      <p:ext uri="{BB962C8B-B14F-4D97-AF65-F5344CB8AC3E}">
        <p14:creationId xmlns:p14="http://schemas.microsoft.com/office/powerpoint/2010/main" val="1791484742"/>
      </p:ext>
    </p:extLst>
  </p:cSld>
</p:sld>
</file>

<file path=ppt/slides/slide6.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25" name="plate-header-6">
            <a:extLst xmlns:a="http://schemas.openxmlformats.org/drawingml/2006/main">
              <a:ext uri="{FF2B5EF4-FFF2-40B4-BE49-F238E27FC236}">
                <a16:creationId xmlns:a16="http://schemas.microsoft.com/office/drawing/2014/main" id="{DF0A9EE4-5338-4275-B850-637231CDDDA9}"/>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6">
            <a:extLst xmlns:a="http://schemas.openxmlformats.org/drawingml/2006/main">
              <a:ext uri="{FF2B5EF4-FFF2-40B4-BE49-F238E27FC236}">
                <a16:creationId xmlns:a16="http://schemas.microsoft.com/office/drawing/2014/main" id="{1793E149-8982-4573-8EBE-0A9585E6AFFF}"/>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1" spc="1">
                <a:solidFill>
                  <a:srgbClr val="187049"/>
                </a:solidFill>
                <a:latin typeface="Aptos"/>
                <a:ea typeface="Aptos"/>
                <a:cs typeface="Aptos"/>
              </a:defRPr>
            </a:pPr>
            <a:r>
              <a:rPr sz="1125" b="1" spc="1">
                <a:solidFill>
                  <a:srgbClr val="187049"/>
                </a:solidFill>
                <a:latin typeface="Aptos"/>
                <a:ea typeface="Aptos"/>
                <a:cs typeface="Aptos"/>
              </a:rPr>
              <a:t>CONTEXT COMPACTION</a:t>
            </a:r>
          </a:p>
        </p:txBody>
      </p:sp>
      <p:sp>
        <p:nvSpPr>
          <p:cNvPr id="3" name="plate-title-6">
            <a:extLst xmlns:a="http://schemas.openxmlformats.org/drawingml/2006/main">
              <a:ext uri="{FF2B5EF4-FFF2-40B4-BE49-F238E27FC236}">
                <a16:creationId xmlns:a16="http://schemas.microsoft.com/office/drawing/2014/main" id="{97AC7411-811F-4371-864E-7EFEE91BE31F}"/>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700" b="1">
                <a:solidFill>
                  <a:srgbClr val="17202B"/>
                </a:solidFill>
                <a:latin typeface="Aptos"/>
                <a:ea typeface="Aptos"/>
                <a:cs typeface="Aptos"/>
              </a:defRPr>
            </a:pPr>
            <a:r>
              <a:rPr sz="2700" b="1">
                <a:solidFill>
                  <a:srgbClr val="17202B"/>
                </a:solidFill>
                <a:latin typeface="Aptos"/>
                <a:ea typeface="Aptos"/>
                <a:cs typeface="Aptos"/>
              </a:rPr>
              <a:t>The context window fills with useful work</a:t>
            </a:r>
          </a:p>
        </p:txBody>
      </p:sp>
      <p:sp>
        <p:nvSpPr>
          <p:cNvPr id="4" name="plate-subtitle-6">
            <a:extLst xmlns:a="http://schemas.openxmlformats.org/drawingml/2006/main">
              <a:ext uri="{FF2B5EF4-FFF2-40B4-BE49-F238E27FC236}">
                <a16:creationId xmlns:a16="http://schemas.microsoft.com/office/drawing/2014/main" id="{8A913A2D-105D-4555-9E83-ACB2273D5CB8}"/>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0">
                <a:solidFill>
                  <a:srgbClr val="566271"/>
                </a:solidFill>
                <a:latin typeface="Aptos"/>
                <a:ea typeface="Aptos"/>
                <a:cs typeface="Aptos"/>
              </a:defRPr>
            </a:pPr>
            <a:r>
              <a:rPr sz="1200" b="0">
                <a:solidFill>
                  <a:srgbClr val="566271"/>
                </a:solidFill>
                <a:latin typeface="Aptos"/>
                <a:ea typeface="Aptos"/>
                <a:cs typeface="Aptos"/>
              </a:rPr>
              <a:t>Illustrative example: older tool output competes with decisions and the current task.</a:t>
            </a:r>
          </a:p>
        </p:txBody>
      </p:sp>
      <p:sp>
        <p:nvSpPr>
          <p:cNvPr id="5" name="plate-footer-6">
            <a:extLst xmlns:a="http://schemas.openxmlformats.org/drawingml/2006/main">
              <a:ext uri="{FF2B5EF4-FFF2-40B4-BE49-F238E27FC236}">
                <a16:creationId xmlns:a16="http://schemas.microsoft.com/office/drawing/2014/main" id="{3E3B3963-3C39-43AE-9319-C6BFCA05E83D}"/>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6">
            <a:extLst xmlns:a="http://schemas.openxmlformats.org/drawingml/2006/main">
              <a:ext uri="{FF2B5EF4-FFF2-40B4-BE49-F238E27FC236}">
                <a16:creationId xmlns:a16="http://schemas.microsoft.com/office/drawing/2014/main" id="{45B0CDE6-C721-4546-8844-1953368A9AA9}"/>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06</a:t>
            </a:r>
          </a:p>
        </p:txBody>
      </p:sp>
      <p:sp>
        <p:nvSpPr>
          <p:cNvPr id="7" name="budget-label">
            <a:extLst xmlns:a="http://schemas.openxmlformats.org/drawingml/2006/main">
              <a:ext uri="{FF2B5EF4-FFF2-40B4-BE49-F238E27FC236}">
                <a16:creationId xmlns:a16="http://schemas.microsoft.com/office/drawing/2014/main" id="{54F21DA6-3682-4ABC-9463-8DC77823F5AC}"/>
              </a:ext>
            </a:extLst>
          </p:cNvPr>
          <p:cNvSpPr>
            <a:spLocks xmlns:a="http://schemas.openxmlformats.org/drawingml/2006/main" noGrp="1"/>
          </p:cNvSpPr>
          <p:nvPr/>
        </p:nvSpPr>
        <p:spPr>
          <a:xfrm xmlns:a="http://schemas.openxmlformats.org/drawingml/2006/main">
            <a:off x="419100" y="1562100"/>
            <a:ext cx="2667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27466E"/>
                </a:solidFill>
                <a:latin typeface="Aptos"/>
                <a:ea typeface="Aptos"/>
                <a:cs typeface="Aptos"/>
              </a:defRPr>
            </a:pPr>
            <a:r>
              <a:rPr sz="1050" b="1" spc="1">
                <a:solidFill>
                  <a:srgbClr val="27466E"/>
                </a:solidFill>
                <a:latin typeface="Aptos"/>
                <a:ea typeface="Aptos"/>
                <a:cs typeface="Aptos"/>
              </a:rPr>
              <a:t>ILLUSTRATIVE WINDOW</a:t>
            </a:r>
          </a:p>
        </p:txBody>
      </p:sp>
      <p:sp>
        <p:nvSpPr>
          <p:cNvPr id="8" name="window-outline">
            <a:extLst xmlns:a="http://schemas.openxmlformats.org/drawingml/2006/main">
              <a:ext uri="{FF2B5EF4-FFF2-40B4-BE49-F238E27FC236}">
                <a16:creationId xmlns:a16="http://schemas.microsoft.com/office/drawing/2014/main" id="{40129A50-603A-462D-9DE7-8A74DB82541C}"/>
              </a:ext>
            </a:extLst>
          </p:cNvPr>
          <p:cNvSpPr>
            <a:spLocks xmlns:a="http://schemas.openxmlformats.org/drawingml/2006/main" noGrp="1"/>
          </p:cNvSpPr>
          <p:nvPr/>
        </p:nvSpPr>
        <p:spPr>
          <a:xfrm xmlns:a="http://schemas.openxmlformats.org/drawingml/2006/main">
            <a:off x="419100" y="1885950"/>
            <a:ext cx="11353800" cy="1962150"/>
          </a:xfrm>
          <a:prstGeom xmlns:a="http://schemas.openxmlformats.org/drawingml/2006/main" prst="roundRect">
            <a:avLst>
              <a:gd name="adj" fmla="val 5825"/>
            </a:avLst>
          </a:prstGeom>
          <a:noFill xmlns:a="http://schemas.openxmlformats.org/drawingml/2006/main"/>
          <a:ln xmlns:a="http://schemas.openxmlformats.org/drawingml/2006/main" w="19050">
            <a:solidFill>
              <a:srgbClr val="27466E"/>
            </a:solidFill>
            <a:prstDash val="dash"/>
          </a:ln>
        </p:spPr>
      </p:sp>
      <p:sp>
        <p:nvSpPr>
          <p:cNvPr id="9" name="window-block-0">
            <a:extLst xmlns:a="http://schemas.openxmlformats.org/drawingml/2006/main">
              <a:ext uri="{FF2B5EF4-FFF2-40B4-BE49-F238E27FC236}">
                <a16:creationId xmlns:a16="http://schemas.microsoft.com/office/drawing/2014/main" id="{752C1467-937F-4788-A52B-AACC1B69402A}"/>
              </a:ext>
            </a:extLst>
          </p:cNvPr>
          <p:cNvSpPr>
            <a:spLocks xmlns:a="http://schemas.openxmlformats.org/drawingml/2006/main" noGrp="1"/>
          </p:cNvSpPr>
          <p:nvPr/>
        </p:nvSpPr>
        <p:spPr>
          <a:xfrm xmlns:a="http://schemas.openxmlformats.org/drawingml/2006/main">
            <a:off x="571500" y="2133600"/>
            <a:ext cx="1619250" cy="1466850"/>
          </a:xfrm>
          <a:prstGeom xmlns:a="http://schemas.openxmlformats.org/drawingml/2006/main" prst="roundRect">
            <a:avLst>
              <a:gd name="adj" fmla="val 5195"/>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75" b="1">
                <a:solidFill>
                  <a:srgbClr val="17202B"/>
                </a:solidFill>
                <a:latin typeface="Aptos"/>
                <a:ea typeface="Aptos"/>
                <a:cs typeface="Aptos"/>
              </a:defRPr>
            </a:pPr>
            <a:r>
              <a:rPr sz="1275" b="1">
                <a:solidFill>
                  <a:srgbClr val="17202B"/>
                </a:solidFill>
                <a:latin typeface="Aptos"/>
                <a:ea typeface="Aptos"/>
                <a:cs typeface="Aptos"/>
              </a:rPr>
              <a:t>system + rules</a:t>
            </a:r>
          </a:p>
        </p:txBody>
      </p:sp>
      <p:sp>
        <p:nvSpPr>
          <p:cNvPr id="10" name="window-block-1">
            <a:extLst xmlns:a="http://schemas.openxmlformats.org/drawingml/2006/main">
              <a:ext uri="{FF2B5EF4-FFF2-40B4-BE49-F238E27FC236}">
                <a16:creationId xmlns:a16="http://schemas.microsoft.com/office/drawing/2014/main" id="{0B96B581-2619-405A-B895-577929E64EEB}"/>
              </a:ext>
            </a:extLst>
          </p:cNvPr>
          <p:cNvSpPr>
            <a:spLocks xmlns:a="http://schemas.openxmlformats.org/drawingml/2006/main" noGrp="1"/>
          </p:cNvSpPr>
          <p:nvPr/>
        </p:nvSpPr>
        <p:spPr>
          <a:xfrm xmlns:a="http://schemas.openxmlformats.org/drawingml/2006/main">
            <a:off x="2266950" y="2133600"/>
            <a:ext cx="2095500" cy="1466850"/>
          </a:xfrm>
          <a:prstGeom xmlns:a="http://schemas.openxmlformats.org/drawingml/2006/main" prst="roundRect">
            <a:avLst>
              <a:gd name="adj" fmla="val 5195"/>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75" b="1">
                <a:solidFill>
                  <a:srgbClr val="17202B"/>
                </a:solidFill>
                <a:latin typeface="Aptos"/>
                <a:ea typeface="Aptos"/>
                <a:cs typeface="Aptos"/>
              </a:defRPr>
            </a:pPr>
            <a:r>
              <a:rPr sz="1275" b="1">
                <a:solidFill>
                  <a:srgbClr val="17202B"/>
                </a:solidFill>
                <a:latin typeface="Aptos"/>
                <a:ea typeface="Aptos"/>
                <a:cs typeface="Aptos"/>
              </a:rPr>
              <a:t>conversation</a:t>
            </a:r>
          </a:p>
        </p:txBody>
      </p:sp>
      <p:sp>
        <p:nvSpPr>
          <p:cNvPr id="11" name="window-block-2">
            <a:extLst xmlns:a="http://schemas.openxmlformats.org/drawingml/2006/main">
              <a:ext uri="{FF2B5EF4-FFF2-40B4-BE49-F238E27FC236}">
                <a16:creationId xmlns:a16="http://schemas.microsoft.com/office/drawing/2014/main" id="{005C707E-901F-4E9D-AD39-ECE026DEFD9D}"/>
              </a:ext>
            </a:extLst>
          </p:cNvPr>
          <p:cNvSpPr>
            <a:spLocks xmlns:a="http://schemas.openxmlformats.org/drawingml/2006/main" noGrp="1"/>
          </p:cNvSpPr>
          <p:nvPr/>
        </p:nvSpPr>
        <p:spPr>
          <a:xfrm xmlns:a="http://schemas.openxmlformats.org/drawingml/2006/main">
            <a:off x="4438650" y="2133600"/>
            <a:ext cx="2190750" cy="1466850"/>
          </a:xfrm>
          <a:prstGeom xmlns:a="http://schemas.openxmlformats.org/drawingml/2006/main" prst="roundRect">
            <a:avLst>
              <a:gd name="adj" fmla="val 519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file reads</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files and diffs</a:t>
            </a:r>
          </a:p>
        </p:txBody>
      </p:sp>
      <p:sp>
        <p:nvSpPr>
          <p:cNvPr id="12" name="window-block-3">
            <a:extLst xmlns:a="http://schemas.openxmlformats.org/drawingml/2006/main">
              <a:ext uri="{FF2B5EF4-FFF2-40B4-BE49-F238E27FC236}">
                <a16:creationId xmlns:a16="http://schemas.microsoft.com/office/drawing/2014/main" id="{83D7F846-ACCC-4480-A9FA-C732114A1C7C}"/>
              </a:ext>
            </a:extLst>
          </p:cNvPr>
          <p:cNvSpPr>
            <a:spLocks xmlns:a="http://schemas.openxmlformats.org/drawingml/2006/main" noGrp="1"/>
          </p:cNvSpPr>
          <p:nvPr/>
        </p:nvSpPr>
        <p:spPr>
          <a:xfrm xmlns:a="http://schemas.openxmlformats.org/drawingml/2006/main">
            <a:off x="6705600" y="2133600"/>
            <a:ext cx="2381250" cy="1466850"/>
          </a:xfrm>
          <a:prstGeom xmlns:a="http://schemas.openxmlformats.org/drawingml/2006/main" prst="roundRect">
            <a:avLst>
              <a:gd name="adj" fmla="val 5195"/>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test output</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logs and failures</a:t>
            </a:r>
          </a:p>
        </p:txBody>
      </p:sp>
      <p:sp>
        <p:nvSpPr>
          <p:cNvPr id="13" name="window-block-4">
            <a:extLst xmlns:a="http://schemas.openxmlformats.org/drawingml/2006/main">
              <a:ext uri="{FF2B5EF4-FFF2-40B4-BE49-F238E27FC236}">
                <a16:creationId xmlns:a16="http://schemas.microsoft.com/office/drawing/2014/main" id="{308BA550-78CC-4EE3-BF58-8A7F033015B0}"/>
              </a:ext>
            </a:extLst>
          </p:cNvPr>
          <p:cNvSpPr>
            <a:spLocks xmlns:a="http://schemas.openxmlformats.org/drawingml/2006/main" noGrp="1"/>
          </p:cNvSpPr>
          <p:nvPr/>
        </p:nvSpPr>
        <p:spPr>
          <a:xfrm xmlns:a="http://schemas.openxmlformats.org/drawingml/2006/main">
            <a:off x="9163050" y="2133600"/>
            <a:ext cx="2381250" cy="1466850"/>
          </a:xfrm>
          <a:prstGeom xmlns:a="http://schemas.openxmlformats.org/drawingml/2006/main" prst="roundRect">
            <a:avLst>
              <a:gd name="adj" fmla="val 5195"/>
            </a:avLst>
          </a:prstGeom>
          <a:solidFill xmlns:a="http://schemas.openxmlformats.org/drawingml/2006/main">
            <a:srgbClr val="EDE7F8"/>
          </a:solidFill>
          <a:ln xmlns:a="http://schemas.openxmlformats.org/drawingml/2006/main" w="11430">
            <a:solidFill>
              <a:srgbClr val="775AA1"/>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current turn</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plan and next step</a:t>
            </a:r>
          </a:p>
        </p:txBody>
      </p:sp>
      <p:sp>
        <p:nvSpPr>
          <p:cNvPr id="14" name="budget-value">
            <a:extLst xmlns:a="http://schemas.openxmlformats.org/drawingml/2006/main">
              <a:ext uri="{FF2B5EF4-FFF2-40B4-BE49-F238E27FC236}">
                <a16:creationId xmlns:a16="http://schemas.microsoft.com/office/drawing/2014/main" id="{D6051325-798D-41E3-A49C-B24C9A62083C}"/>
              </a:ext>
            </a:extLst>
          </p:cNvPr>
          <p:cNvSpPr>
            <a:spLocks xmlns:a="http://schemas.openxmlformats.org/drawingml/2006/main" noGrp="1"/>
          </p:cNvSpPr>
          <p:nvPr/>
        </p:nvSpPr>
        <p:spPr>
          <a:xfrm xmlns:a="http://schemas.openxmlformats.org/drawingml/2006/main">
            <a:off x="8782050" y="4038600"/>
            <a:ext cx="247650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2550" b="1">
                <a:solidFill>
                  <a:srgbClr val="B34B38"/>
                </a:solidFill>
                <a:latin typeface="Aptos"/>
                <a:ea typeface="Aptos"/>
                <a:cs typeface="Aptos"/>
              </a:defRPr>
            </a:pPr>
            <a:r>
              <a:rPr sz="2550" b="1">
                <a:solidFill>
                  <a:srgbClr val="B34B38"/>
                </a:solidFill>
                <a:latin typeface="Aptos"/>
                <a:ea typeface="Aptos"/>
                <a:cs typeface="Aptos"/>
              </a:rPr>
              <a:t>91% full</a:t>
            </a:r>
          </a:p>
        </p:txBody>
      </p:sp>
      <p:sp>
        <p:nvSpPr>
          <p:cNvPr id="15" name="budget-problem-title">
            <a:extLst xmlns:a="http://schemas.openxmlformats.org/drawingml/2006/main">
              <a:ext uri="{FF2B5EF4-FFF2-40B4-BE49-F238E27FC236}">
                <a16:creationId xmlns:a16="http://schemas.microsoft.com/office/drawing/2014/main" id="{35E717CF-9D8F-4B73-9984-E11D8B5F9840}"/>
              </a:ext>
            </a:extLst>
          </p:cNvPr>
          <p:cNvSpPr>
            <a:spLocks xmlns:a="http://schemas.openxmlformats.org/drawingml/2006/main" noGrp="1"/>
          </p:cNvSpPr>
          <p:nvPr/>
        </p:nvSpPr>
        <p:spPr>
          <a:xfrm xmlns:a="http://schemas.openxmlformats.org/drawingml/2006/main">
            <a:off x="419100" y="4533900"/>
            <a:ext cx="314325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100" b="1">
                <a:solidFill>
                  <a:srgbClr val="17202B"/>
                </a:solidFill>
                <a:latin typeface="Aptos"/>
                <a:ea typeface="Aptos"/>
                <a:cs typeface="Aptos"/>
              </a:defRPr>
            </a:pPr>
            <a:r>
              <a:rPr sz="2100" b="1">
                <a:solidFill>
                  <a:srgbClr val="17202B"/>
                </a:solidFill>
                <a:latin typeface="Aptos"/>
                <a:ea typeface="Aptos"/>
                <a:cs typeface="Aptos"/>
              </a:rPr>
              <a:t>What goes first?</a:t>
            </a:r>
          </a:p>
        </p:txBody>
      </p:sp>
      <p:sp>
        <p:nvSpPr>
          <p:cNvPr id="16" name="budget-dot-0">
            <a:extLst xmlns:a="http://schemas.openxmlformats.org/drawingml/2006/main">
              <a:ext uri="{FF2B5EF4-FFF2-40B4-BE49-F238E27FC236}">
                <a16:creationId xmlns:a16="http://schemas.microsoft.com/office/drawing/2014/main" id="{D3CD0AF7-E584-4C05-BCA6-33C30C203781}"/>
              </a:ext>
            </a:extLst>
          </p:cNvPr>
          <p:cNvSpPr>
            <a:spLocks xmlns:a="http://schemas.openxmlformats.org/drawingml/2006/main" noGrp="1"/>
          </p:cNvSpPr>
          <p:nvPr/>
        </p:nvSpPr>
        <p:spPr>
          <a:xfrm xmlns:a="http://schemas.openxmlformats.org/drawingml/2006/main">
            <a:off x="476250" y="5067300"/>
            <a:ext cx="95250" cy="95250"/>
          </a:xfrm>
          <a:prstGeom xmlns:a="http://schemas.openxmlformats.org/drawingml/2006/main" prst="ellipse">
            <a:avLst/>
          </a:prstGeom>
          <a:solidFill xmlns:a="http://schemas.openxmlformats.org/drawingml/2006/main">
            <a:srgbClr val="4D75A5"/>
          </a:solidFill>
          <a:ln xmlns:a="http://schemas.openxmlformats.org/drawingml/2006/main" w="0">
            <a:noFill/>
            <a:prstDash val="solid"/>
          </a:ln>
        </p:spPr>
      </p:sp>
      <p:sp>
        <p:nvSpPr>
          <p:cNvPr id="17" name="budget-problem-0">
            <a:extLst xmlns:a="http://schemas.openxmlformats.org/drawingml/2006/main">
              <a:ext uri="{FF2B5EF4-FFF2-40B4-BE49-F238E27FC236}">
                <a16:creationId xmlns:a16="http://schemas.microsoft.com/office/drawing/2014/main" id="{B01E91A1-B735-41BD-80C8-E0847BB5992A}"/>
              </a:ext>
            </a:extLst>
          </p:cNvPr>
          <p:cNvSpPr>
            <a:spLocks xmlns:a="http://schemas.openxmlformats.org/drawingml/2006/main" noGrp="1"/>
          </p:cNvSpPr>
          <p:nvPr/>
        </p:nvSpPr>
        <p:spPr>
          <a:xfrm xmlns:a="http://schemas.openxmlformats.org/drawingml/2006/main">
            <a:off x="704850" y="4972050"/>
            <a:ext cx="3619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566271"/>
                </a:solidFill>
                <a:latin typeface="Aptos"/>
                <a:ea typeface="Aptos"/>
                <a:cs typeface="Aptos"/>
              </a:defRPr>
            </a:pPr>
            <a:r>
              <a:rPr sz="1275">
                <a:solidFill>
                  <a:srgbClr val="566271"/>
                </a:solidFill>
                <a:latin typeface="Aptos"/>
                <a:ea typeface="Aptos"/>
                <a:cs typeface="Aptos"/>
              </a:rPr>
              <a:t>Old tool output is large.</a:t>
            </a:r>
          </a:p>
        </p:txBody>
      </p:sp>
      <p:sp>
        <p:nvSpPr>
          <p:cNvPr id="18" name="budget-dot-1">
            <a:extLst xmlns:a="http://schemas.openxmlformats.org/drawingml/2006/main">
              <a:ext uri="{FF2B5EF4-FFF2-40B4-BE49-F238E27FC236}">
                <a16:creationId xmlns:a16="http://schemas.microsoft.com/office/drawing/2014/main" id="{95E7B751-9DA7-4C03-B7E4-804E9A301143}"/>
              </a:ext>
            </a:extLst>
          </p:cNvPr>
          <p:cNvSpPr>
            <a:spLocks xmlns:a="http://schemas.openxmlformats.org/drawingml/2006/main" noGrp="1"/>
          </p:cNvSpPr>
          <p:nvPr/>
        </p:nvSpPr>
        <p:spPr>
          <a:xfrm xmlns:a="http://schemas.openxmlformats.org/drawingml/2006/main">
            <a:off x="476250" y="5429250"/>
            <a:ext cx="95250" cy="95250"/>
          </a:xfrm>
          <a:prstGeom xmlns:a="http://schemas.openxmlformats.org/drawingml/2006/main" prst="ellipse">
            <a:avLst/>
          </a:prstGeom>
          <a:solidFill xmlns:a="http://schemas.openxmlformats.org/drawingml/2006/main">
            <a:srgbClr val="4C8A67"/>
          </a:solidFill>
          <a:ln xmlns:a="http://schemas.openxmlformats.org/drawingml/2006/main" w="0">
            <a:noFill/>
            <a:prstDash val="solid"/>
          </a:ln>
        </p:spPr>
      </p:sp>
      <p:sp>
        <p:nvSpPr>
          <p:cNvPr id="19" name="budget-problem-1">
            <a:extLst xmlns:a="http://schemas.openxmlformats.org/drawingml/2006/main">
              <a:ext uri="{FF2B5EF4-FFF2-40B4-BE49-F238E27FC236}">
                <a16:creationId xmlns:a16="http://schemas.microsoft.com/office/drawing/2014/main" id="{1EEF7B50-28AD-4816-876D-F6A4EF8DA463}"/>
              </a:ext>
            </a:extLst>
          </p:cNvPr>
          <p:cNvSpPr>
            <a:spLocks xmlns:a="http://schemas.openxmlformats.org/drawingml/2006/main" noGrp="1"/>
          </p:cNvSpPr>
          <p:nvPr/>
        </p:nvSpPr>
        <p:spPr>
          <a:xfrm xmlns:a="http://schemas.openxmlformats.org/drawingml/2006/main">
            <a:off x="704850" y="5334000"/>
            <a:ext cx="3619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566271"/>
                </a:solidFill>
                <a:latin typeface="Aptos"/>
                <a:ea typeface="Aptos"/>
                <a:cs typeface="Aptos"/>
              </a:defRPr>
            </a:pPr>
            <a:r>
              <a:rPr sz="1275">
                <a:solidFill>
                  <a:srgbClr val="566271"/>
                </a:solidFill>
                <a:latin typeface="Aptos"/>
                <a:ea typeface="Aptos"/>
                <a:cs typeface="Aptos"/>
              </a:rPr>
              <a:t>Early decisions are still useful.</a:t>
            </a:r>
          </a:p>
        </p:txBody>
      </p:sp>
      <p:sp>
        <p:nvSpPr>
          <p:cNvPr id="20" name="budget-dot-2">
            <a:extLst xmlns:a="http://schemas.openxmlformats.org/drawingml/2006/main">
              <a:ext uri="{FF2B5EF4-FFF2-40B4-BE49-F238E27FC236}">
                <a16:creationId xmlns:a16="http://schemas.microsoft.com/office/drawing/2014/main" id="{11D9B185-DBCA-407D-AD74-4B5C543EC312}"/>
              </a:ext>
            </a:extLst>
          </p:cNvPr>
          <p:cNvSpPr>
            <a:spLocks xmlns:a="http://schemas.openxmlformats.org/drawingml/2006/main" noGrp="1"/>
          </p:cNvSpPr>
          <p:nvPr/>
        </p:nvSpPr>
        <p:spPr>
          <a:xfrm xmlns:a="http://schemas.openxmlformats.org/drawingml/2006/main">
            <a:off x="476250" y="5791200"/>
            <a:ext cx="95250" cy="95250"/>
          </a:xfrm>
          <a:prstGeom xmlns:a="http://schemas.openxmlformats.org/drawingml/2006/main" prst="ellipse">
            <a:avLst/>
          </a:prstGeom>
          <a:solidFill xmlns:a="http://schemas.openxmlformats.org/drawingml/2006/main">
            <a:srgbClr val="B34B38"/>
          </a:solidFill>
          <a:ln xmlns:a="http://schemas.openxmlformats.org/drawingml/2006/main" w="0">
            <a:noFill/>
            <a:prstDash val="solid"/>
          </a:ln>
        </p:spPr>
      </p:sp>
      <p:sp>
        <p:nvSpPr>
          <p:cNvPr id="21" name="budget-problem-2">
            <a:extLst xmlns:a="http://schemas.openxmlformats.org/drawingml/2006/main">
              <a:ext uri="{FF2B5EF4-FFF2-40B4-BE49-F238E27FC236}">
                <a16:creationId xmlns:a16="http://schemas.microsoft.com/office/drawing/2014/main" id="{F490352F-6B03-4FDB-B22A-780C46C223C3}"/>
              </a:ext>
            </a:extLst>
          </p:cNvPr>
          <p:cNvSpPr>
            <a:spLocks xmlns:a="http://schemas.openxmlformats.org/drawingml/2006/main" noGrp="1"/>
          </p:cNvSpPr>
          <p:nvPr/>
        </p:nvSpPr>
        <p:spPr>
          <a:xfrm xmlns:a="http://schemas.openxmlformats.org/drawingml/2006/main">
            <a:off x="704850" y="5695950"/>
            <a:ext cx="3619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566271"/>
                </a:solidFill>
                <a:latin typeface="Aptos"/>
                <a:ea typeface="Aptos"/>
                <a:cs typeface="Aptos"/>
              </a:defRPr>
            </a:pPr>
            <a:r>
              <a:rPr sz="1275">
                <a:solidFill>
                  <a:srgbClr val="566271"/>
                </a:solidFill>
                <a:latin typeface="Aptos"/>
                <a:ea typeface="Aptos"/>
                <a:cs typeface="Aptos"/>
              </a:rPr>
              <a:t>The current task needs room.</a:t>
            </a:r>
          </a:p>
        </p:txBody>
      </p:sp>
      <p:sp>
        <p:nvSpPr>
          <p:cNvPr id="22" name="budget-rule">
            <a:extLst xmlns:a="http://schemas.openxmlformats.org/drawingml/2006/main">
              <a:ext uri="{FF2B5EF4-FFF2-40B4-BE49-F238E27FC236}">
                <a16:creationId xmlns:a16="http://schemas.microsoft.com/office/drawing/2014/main" id="{F3241FA5-A3D8-4E3E-943E-F870500BD6B4}"/>
              </a:ext>
            </a:extLst>
          </p:cNvPr>
          <p:cNvSpPr>
            <a:spLocks xmlns:a="http://schemas.openxmlformats.org/drawingml/2006/main" noGrp="1"/>
          </p:cNvSpPr>
          <p:nvPr/>
        </p:nvSpPr>
        <p:spPr>
          <a:xfrm xmlns:a="http://schemas.openxmlformats.org/drawingml/2006/main">
            <a:off x="4705350" y="4552950"/>
            <a:ext cx="9525" cy="1371600"/>
          </a:xfrm>
          <a:prstGeom xmlns:a="http://schemas.openxmlformats.org/drawingml/2006/main" prst="rect">
            <a:avLst/>
          </a:prstGeom>
          <a:solidFill xmlns:a="http://schemas.openxmlformats.org/drawingml/2006/main">
            <a:srgbClr val="A7B1BD"/>
          </a:solidFill>
          <a:ln xmlns:a="http://schemas.openxmlformats.org/drawingml/2006/main" w="0">
            <a:noFill/>
            <a:prstDash val="solid"/>
          </a:ln>
        </p:spPr>
      </p:sp>
      <p:sp>
        <p:nvSpPr>
          <p:cNvPr id="23" name="budget-rule-title">
            <a:extLst xmlns:a="http://schemas.openxmlformats.org/drawingml/2006/main">
              <a:ext uri="{FF2B5EF4-FFF2-40B4-BE49-F238E27FC236}">
                <a16:creationId xmlns:a16="http://schemas.microsoft.com/office/drawing/2014/main" id="{1AF473CC-AD90-4F0A-B6C3-BB5D849BBC45}"/>
              </a:ext>
            </a:extLst>
          </p:cNvPr>
          <p:cNvSpPr>
            <a:spLocks xmlns:a="http://schemas.openxmlformats.org/drawingml/2006/main" noGrp="1"/>
          </p:cNvSpPr>
          <p:nvPr/>
        </p:nvSpPr>
        <p:spPr>
          <a:xfrm xmlns:a="http://schemas.openxmlformats.org/drawingml/2006/main">
            <a:off x="5067300" y="4629150"/>
            <a:ext cx="5905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100" b="1">
                <a:solidFill>
                  <a:srgbClr val="187049"/>
                </a:solidFill>
                <a:latin typeface="Aptos"/>
                <a:ea typeface="Aptos"/>
                <a:cs typeface="Aptos"/>
              </a:defRPr>
            </a:pPr>
            <a:r>
              <a:rPr sz="2100" b="1">
                <a:solidFill>
                  <a:srgbClr val="187049"/>
                </a:solidFill>
                <a:latin typeface="Aptos"/>
                <a:ea typeface="Aptos"/>
                <a:cs typeface="Aptos"/>
              </a:rPr>
              <a:t>Compaction is a rewrite</a:t>
            </a:r>
          </a:p>
        </p:txBody>
      </p:sp>
      <p:sp>
        <p:nvSpPr>
          <p:cNvPr id="24" name="budget-rule-body">
            <a:extLst xmlns:a="http://schemas.openxmlformats.org/drawingml/2006/main">
              <a:ext uri="{FF2B5EF4-FFF2-40B4-BE49-F238E27FC236}">
                <a16:creationId xmlns:a16="http://schemas.microsoft.com/office/drawing/2014/main" id="{D1AE8C4C-5B73-4253-9BF1-0C51C7D462BB}"/>
              </a:ext>
            </a:extLst>
          </p:cNvPr>
          <p:cNvSpPr>
            <a:spLocks xmlns:a="http://schemas.openxmlformats.org/drawingml/2006/main" noGrp="1"/>
          </p:cNvSpPr>
          <p:nvPr/>
        </p:nvSpPr>
        <p:spPr>
          <a:xfrm xmlns:a="http://schemas.openxmlformats.org/drawingml/2006/main">
            <a:off x="5067300" y="5162550"/>
            <a:ext cx="581025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566271"/>
                </a:solidFill>
                <a:latin typeface="Aptos"/>
                <a:ea typeface="Aptos"/>
                <a:cs typeface="Aptos"/>
              </a:defRPr>
            </a:pPr>
            <a:r>
              <a:rPr sz="1500">
                <a:solidFill>
                  <a:srgbClr val="566271"/>
                </a:solidFill>
                <a:latin typeface="Aptos"/>
                <a:ea typeface="Aptos"/>
                <a:cs typeface="Aptos"/>
              </a:rPr>
              <a:t>It does not make the window infinite. It chooses a smaller representation of what already happened.</a:t>
            </a:r>
          </a:p>
        </p:txBody>
      </p:sp>
    </p:spTree>
    <p:extLst>
      <p:ext uri="{BB962C8B-B14F-4D97-AF65-F5344CB8AC3E}">
        <p14:creationId xmlns:p14="http://schemas.microsoft.com/office/powerpoint/2010/main" val="1962642776"/>
      </p:ext>
    </p:extLst>
  </p:cSld>
</p:sld>
</file>

<file path=ppt/slides/slide7.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20" name="plate-header-7">
            <a:extLst xmlns:a="http://schemas.openxmlformats.org/drawingml/2006/main">
              <a:ext uri="{FF2B5EF4-FFF2-40B4-BE49-F238E27FC236}">
                <a16:creationId xmlns:a16="http://schemas.microsoft.com/office/drawing/2014/main" id="{FB728580-0884-4B8C-9677-30AC84446E10}"/>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7">
            <a:extLst xmlns:a="http://schemas.openxmlformats.org/drawingml/2006/main">
              <a:ext uri="{FF2B5EF4-FFF2-40B4-BE49-F238E27FC236}">
                <a16:creationId xmlns:a16="http://schemas.microsoft.com/office/drawing/2014/main" id="{D74CFB31-3E7A-4219-8F9D-0BCCB39859DF}"/>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1" spc="1">
                <a:solidFill>
                  <a:srgbClr val="187049"/>
                </a:solidFill>
                <a:latin typeface="Aptos"/>
                <a:ea typeface="Aptos"/>
                <a:cs typeface="Aptos"/>
              </a:defRPr>
            </a:pPr>
            <a:r>
              <a:rPr sz="1125" b="1" spc="1">
                <a:solidFill>
                  <a:srgbClr val="187049"/>
                </a:solidFill>
                <a:latin typeface="Aptos"/>
                <a:ea typeface="Aptos"/>
                <a:cs typeface="Aptos"/>
              </a:rPr>
              <a:t>CONTEXT COMPACTION</a:t>
            </a:r>
          </a:p>
        </p:txBody>
      </p:sp>
      <p:sp>
        <p:nvSpPr>
          <p:cNvPr id="3" name="plate-title-7">
            <a:extLst xmlns:a="http://schemas.openxmlformats.org/drawingml/2006/main">
              <a:ext uri="{FF2B5EF4-FFF2-40B4-BE49-F238E27FC236}">
                <a16:creationId xmlns:a16="http://schemas.microsoft.com/office/drawing/2014/main" id="{5E3A50DB-0B63-49EB-AD9F-101D63ECCC7E}"/>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700" b="1">
                <a:solidFill>
                  <a:srgbClr val="17202B"/>
                </a:solidFill>
                <a:latin typeface="Aptos"/>
                <a:ea typeface="Aptos"/>
                <a:cs typeface="Aptos"/>
              </a:defRPr>
            </a:pPr>
            <a:r>
              <a:rPr sz="2700" b="1">
                <a:solidFill>
                  <a:srgbClr val="17202B"/>
                </a:solidFill>
                <a:latin typeface="Aptos"/>
                <a:ea typeface="Aptos"/>
                <a:cs typeface="Aptos"/>
              </a:rPr>
              <a:t>Compaction keeps the run alive</a:t>
            </a:r>
          </a:p>
        </p:txBody>
      </p:sp>
      <p:sp>
        <p:nvSpPr>
          <p:cNvPr id="4" name="plate-subtitle-7">
            <a:extLst xmlns:a="http://schemas.openxmlformats.org/drawingml/2006/main">
              <a:ext uri="{FF2B5EF4-FFF2-40B4-BE49-F238E27FC236}">
                <a16:creationId xmlns:a16="http://schemas.microsoft.com/office/drawing/2014/main" id="{610F0B47-6C8E-471C-B83D-1539F526DA33}"/>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566271"/>
                </a:solidFill>
                <a:latin typeface="Aptos"/>
                <a:ea typeface="Aptos"/>
                <a:cs typeface="Aptos"/>
              </a:defRPr>
            </a:pPr>
            <a:r>
              <a:rPr sz="1200">
                <a:solidFill>
                  <a:srgbClr val="566271"/>
                </a:solidFill>
                <a:latin typeface="Aptos"/>
                <a:ea typeface="Aptos"/>
                <a:cs typeface="Aptos"/>
              </a:rPr>
              <a:t>The old middle becomes a summary. Memory can add selected facts back.</a:t>
            </a:r>
          </a:p>
        </p:txBody>
      </p:sp>
      <p:sp>
        <p:nvSpPr>
          <p:cNvPr id="5" name="plate-footer-7">
            <a:extLst xmlns:a="http://schemas.openxmlformats.org/drawingml/2006/main">
              <a:ext uri="{FF2B5EF4-FFF2-40B4-BE49-F238E27FC236}">
                <a16:creationId xmlns:a16="http://schemas.microsoft.com/office/drawing/2014/main" id="{ED922201-22E1-433C-8B6E-BCA35A4090E1}"/>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7">
            <a:extLst xmlns:a="http://schemas.openxmlformats.org/drawingml/2006/main">
              <a:ext uri="{FF2B5EF4-FFF2-40B4-BE49-F238E27FC236}">
                <a16:creationId xmlns:a16="http://schemas.microsoft.com/office/drawing/2014/main" id="{39DE663A-E7C1-4C7A-BFED-3F548A97E669}"/>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07</a:t>
            </a:r>
          </a:p>
        </p:txBody>
      </p:sp>
      <p:sp>
        <p:nvSpPr>
          <p:cNvPr id="7" name="compact-label">
            <a:extLst xmlns:a="http://schemas.openxmlformats.org/drawingml/2006/main">
              <a:ext uri="{FF2B5EF4-FFF2-40B4-BE49-F238E27FC236}">
                <a16:creationId xmlns:a16="http://schemas.microsoft.com/office/drawing/2014/main" id="{90D4621C-BC79-4471-9310-BDB445362E29}"/>
              </a:ext>
            </a:extLst>
          </p:cNvPr>
          <p:cNvSpPr>
            <a:spLocks xmlns:a="http://schemas.openxmlformats.org/drawingml/2006/main" noGrp="1"/>
          </p:cNvSpPr>
          <p:nvPr/>
        </p:nvSpPr>
        <p:spPr>
          <a:xfrm xmlns:a="http://schemas.openxmlformats.org/drawingml/2006/main">
            <a:off x="419100" y="1562100"/>
            <a:ext cx="2095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27466E"/>
                </a:solidFill>
                <a:latin typeface="Aptos"/>
                <a:ea typeface="Aptos"/>
                <a:cs typeface="Aptos"/>
              </a:defRPr>
            </a:pPr>
            <a:r>
              <a:rPr sz="1050" b="1" spc="1">
                <a:solidFill>
                  <a:srgbClr val="27466E"/>
                </a:solidFill>
                <a:latin typeface="Aptos"/>
                <a:ea typeface="Aptos"/>
                <a:cs typeface="Aptos"/>
              </a:rPr>
              <a:t>ILLUSTRATIVE WINDOW</a:t>
            </a:r>
          </a:p>
        </p:txBody>
      </p:sp>
      <p:sp>
        <p:nvSpPr>
          <p:cNvPr id="8" name="compact-outline">
            <a:extLst xmlns:a="http://schemas.openxmlformats.org/drawingml/2006/main">
              <a:ext uri="{FF2B5EF4-FFF2-40B4-BE49-F238E27FC236}">
                <a16:creationId xmlns:a16="http://schemas.microsoft.com/office/drawing/2014/main" id="{B42F8E3F-433B-43D0-81E0-4B5D3CD4198A}"/>
              </a:ext>
            </a:extLst>
          </p:cNvPr>
          <p:cNvSpPr>
            <a:spLocks xmlns:a="http://schemas.openxmlformats.org/drawingml/2006/main" noGrp="1"/>
          </p:cNvSpPr>
          <p:nvPr/>
        </p:nvSpPr>
        <p:spPr>
          <a:xfrm xmlns:a="http://schemas.openxmlformats.org/drawingml/2006/main">
            <a:off x="419100" y="1885950"/>
            <a:ext cx="11353800" cy="1962150"/>
          </a:xfrm>
          <a:prstGeom xmlns:a="http://schemas.openxmlformats.org/drawingml/2006/main" prst="roundRect">
            <a:avLst>
              <a:gd name="adj" fmla="val 5825"/>
            </a:avLst>
          </a:prstGeom>
          <a:noFill xmlns:a="http://schemas.openxmlformats.org/drawingml/2006/main"/>
          <a:ln xmlns:a="http://schemas.openxmlformats.org/drawingml/2006/main" w="19050">
            <a:solidFill>
              <a:srgbClr val="27466E"/>
            </a:solidFill>
            <a:prstDash val="dash"/>
          </a:ln>
        </p:spPr>
      </p:sp>
      <p:sp>
        <p:nvSpPr>
          <p:cNvPr id="9" name="compact-system">
            <a:extLst xmlns:a="http://schemas.openxmlformats.org/drawingml/2006/main">
              <a:ext uri="{FF2B5EF4-FFF2-40B4-BE49-F238E27FC236}">
                <a16:creationId xmlns:a16="http://schemas.microsoft.com/office/drawing/2014/main" id="{AB3E0999-E2AA-4C8C-BFEB-EBFD4EF5D96B}"/>
              </a:ext>
            </a:extLst>
          </p:cNvPr>
          <p:cNvSpPr>
            <a:spLocks xmlns:a="http://schemas.openxmlformats.org/drawingml/2006/main" noGrp="1"/>
          </p:cNvSpPr>
          <p:nvPr/>
        </p:nvSpPr>
        <p:spPr>
          <a:xfrm xmlns:a="http://schemas.openxmlformats.org/drawingml/2006/main">
            <a:off x="571500" y="2133600"/>
            <a:ext cx="1619250" cy="1466850"/>
          </a:xfrm>
          <a:prstGeom xmlns:a="http://schemas.openxmlformats.org/drawingml/2006/main" prst="roundRect">
            <a:avLst>
              <a:gd name="adj" fmla="val 5195"/>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75" b="1">
                <a:solidFill>
                  <a:srgbClr val="17202B"/>
                </a:solidFill>
                <a:latin typeface="Aptos"/>
                <a:ea typeface="Aptos"/>
                <a:cs typeface="Aptos"/>
              </a:defRPr>
            </a:pPr>
            <a:r>
              <a:rPr sz="1275" b="1">
                <a:solidFill>
                  <a:srgbClr val="17202B"/>
                </a:solidFill>
                <a:latin typeface="Aptos"/>
                <a:ea typeface="Aptos"/>
                <a:cs typeface="Aptos"/>
              </a:rPr>
              <a:t>system + rules</a:t>
            </a:r>
          </a:p>
        </p:txBody>
      </p:sp>
      <p:sp>
        <p:nvSpPr>
          <p:cNvPr id="10" name="compact-summary">
            <a:extLst xmlns:a="http://schemas.openxmlformats.org/drawingml/2006/main">
              <a:ext uri="{FF2B5EF4-FFF2-40B4-BE49-F238E27FC236}">
                <a16:creationId xmlns:a16="http://schemas.microsoft.com/office/drawing/2014/main" id="{F1EA5341-74C0-4CBA-9306-4208947332A2}"/>
              </a:ext>
            </a:extLst>
          </p:cNvPr>
          <p:cNvSpPr>
            <a:spLocks xmlns:a="http://schemas.openxmlformats.org/drawingml/2006/main" noGrp="1"/>
          </p:cNvSpPr>
          <p:nvPr/>
        </p:nvSpPr>
        <p:spPr>
          <a:xfrm xmlns:a="http://schemas.openxmlformats.org/drawingml/2006/main">
            <a:off x="2266950" y="2133600"/>
            <a:ext cx="3314700" cy="1466850"/>
          </a:xfrm>
          <a:prstGeom xmlns:a="http://schemas.openxmlformats.org/drawingml/2006/main" prst="roundRect">
            <a:avLst>
              <a:gd name="adj" fmla="val 5195"/>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compacted history</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decisions, files, failures, open work</a:t>
            </a:r>
          </a:p>
        </p:txBody>
      </p:sp>
      <p:sp>
        <p:nvSpPr>
          <p:cNvPr id="11" name="compact-memory">
            <a:extLst xmlns:a="http://schemas.openxmlformats.org/drawingml/2006/main">
              <a:ext uri="{FF2B5EF4-FFF2-40B4-BE49-F238E27FC236}">
                <a16:creationId xmlns:a16="http://schemas.microsoft.com/office/drawing/2014/main" id="{CC893656-6559-4313-ADE0-B01DF6962256}"/>
              </a:ext>
            </a:extLst>
          </p:cNvPr>
          <p:cNvSpPr>
            <a:spLocks xmlns:a="http://schemas.openxmlformats.org/drawingml/2006/main" noGrp="1"/>
          </p:cNvSpPr>
          <p:nvPr/>
        </p:nvSpPr>
        <p:spPr>
          <a:xfrm xmlns:a="http://schemas.openxmlformats.org/drawingml/2006/main">
            <a:off x="5657850" y="2133600"/>
            <a:ext cx="2571750" cy="1466850"/>
          </a:xfrm>
          <a:prstGeom xmlns:a="http://schemas.openxmlformats.org/drawingml/2006/main" prst="roundRect">
            <a:avLst>
              <a:gd name="adj" fmla="val 519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retrieved memory</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project facts selected for this task</a:t>
            </a:r>
          </a:p>
        </p:txBody>
      </p:sp>
      <p:sp>
        <p:nvSpPr>
          <p:cNvPr id="12" name="compact-current">
            <a:extLst xmlns:a="http://schemas.openxmlformats.org/drawingml/2006/main">
              <a:ext uri="{FF2B5EF4-FFF2-40B4-BE49-F238E27FC236}">
                <a16:creationId xmlns:a16="http://schemas.microsoft.com/office/drawing/2014/main" id="{258C1A0C-B9E0-4611-BCCC-2AFC2427C14A}"/>
              </a:ext>
            </a:extLst>
          </p:cNvPr>
          <p:cNvSpPr>
            <a:spLocks xmlns:a="http://schemas.openxmlformats.org/drawingml/2006/main" noGrp="1"/>
          </p:cNvSpPr>
          <p:nvPr/>
        </p:nvSpPr>
        <p:spPr>
          <a:xfrm xmlns:a="http://schemas.openxmlformats.org/drawingml/2006/main">
            <a:off x="8305800" y="2133600"/>
            <a:ext cx="3276600" cy="1466850"/>
          </a:xfrm>
          <a:prstGeom xmlns:a="http://schemas.openxmlformats.org/drawingml/2006/main" prst="roundRect">
            <a:avLst>
              <a:gd name="adj" fmla="val 5195"/>
            </a:avLst>
          </a:prstGeom>
          <a:solidFill xmlns:a="http://schemas.openxmlformats.org/drawingml/2006/main">
            <a:srgbClr val="EDE7F8"/>
          </a:solidFill>
          <a:ln xmlns:a="http://schemas.openxmlformats.org/drawingml/2006/main" w="11430">
            <a:solidFill>
              <a:srgbClr val="775AA1"/>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current turn</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fresh room for reasoning and tools</a:t>
            </a:r>
          </a:p>
        </p:txBody>
      </p:sp>
      <p:sp>
        <p:nvSpPr>
          <p:cNvPr id="13" name="compact-value">
            <a:extLst xmlns:a="http://schemas.openxmlformats.org/drawingml/2006/main">
              <a:ext uri="{FF2B5EF4-FFF2-40B4-BE49-F238E27FC236}">
                <a16:creationId xmlns:a16="http://schemas.microsoft.com/office/drawing/2014/main" id="{1913EB96-3912-4EE5-BEA3-68E2D4FD7660}"/>
              </a:ext>
            </a:extLst>
          </p:cNvPr>
          <p:cNvSpPr>
            <a:spLocks xmlns:a="http://schemas.openxmlformats.org/drawingml/2006/main" noGrp="1"/>
          </p:cNvSpPr>
          <p:nvPr/>
        </p:nvSpPr>
        <p:spPr>
          <a:xfrm xmlns:a="http://schemas.openxmlformats.org/drawingml/2006/main">
            <a:off x="8915400" y="4038600"/>
            <a:ext cx="234315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2550" b="1">
                <a:solidFill>
                  <a:srgbClr val="187049"/>
                </a:solidFill>
                <a:latin typeface="Aptos"/>
                <a:ea typeface="Aptos"/>
                <a:cs typeface="Aptos"/>
              </a:defRPr>
            </a:pPr>
            <a:r>
              <a:rPr sz="2550" b="1">
                <a:solidFill>
                  <a:srgbClr val="187049"/>
                </a:solidFill>
                <a:latin typeface="Aptos"/>
                <a:ea typeface="Aptos"/>
                <a:cs typeface="Aptos"/>
              </a:rPr>
              <a:t>54% full</a:t>
            </a:r>
          </a:p>
        </p:txBody>
      </p:sp>
      <p:sp>
        <p:nvSpPr>
          <p:cNvPr id="14" name="compact-before">
            <a:extLst xmlns:a="http://schemas.openxmlformats.org/drawingml/2006/main">
              <a:ext uri="{FF2B5EF4-FFF2-40B4-BE49-F238E27FC236}">
                <a16:creationId xmlns:a16="http://schemas.microsoft.com/office/drawing/2014/main" id="{98CAB3AC-2F9F-401E-A71A-0169E8BAC36C}"/>
              </a:ext>
            </a:extLst>
          </p:cNvPr>
          <p:cNvSpPr>
            <a:spLocks xmlns:a="http://schemas.openxmlformats.org/drawingml/2006/main" noGrp="1"/>
          </p:cNvSpPr>
          <p:nvPr/>
        </p:nvSpPr>
        <p:spPr>
          <a:xfrm xmlns:a="http://schemas.openxmlformats.org/drawingml/2006/main">
            <a:off x="685800" y="4857750"/>
            <a:ext cx="2381250" cy="781050"/>
          </a:xfrm>
          <a:prstGeom xmlns:a="http://schemas.openxmlformats.org/drawingml/2006/main" prst="roundRect">
            <a:avLst>
              <a:gd name="adj" fmla="val 9756"/>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raw middle</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large and detailed</a:t>
            </a:r>
          </a:p>
        </p:txBody>
      </p:sp>
      <p:sp>
        <p:nvSpPr>
          <p:cNvPr id="15" name="compact-after">
            <a:extLst xmlns:a="http://schemas.openxmlformats.org/drawingml/2006/main">
              <a:ext uri="{FF2B5EF4-FFF2-40B4-BE49-F238E27FC236}">
                <a16:creationId xmlns:a16="http://schemas.microsoft.com/office/drawing/2014/main" id="{104FC88D-FFFF-48CD-9A57-A324329A9CE5}"/>
              </a:ext>
            </a:extLst>
          </p:cNvPr>
          <p:cNvSpPr>
            <a:spLocks xmlns:a="http://schemas.openxmlformats.org/drawingml/2006/main" noGrp="1"/>
          </p:cNvSpPr>
          <p:nvPr/>
        </p:nvSpPr>
        <p:spPr>
          <a:xfrm xmlns:a="http://schemas.openxmlformats.org/drawingml/2006/main">
            <a:off x="4572000" y="4857750"/>
            <a:ext cx="2381250" cy="781050"/>
          </a:xfrm>
          <a:prstGeom xmlns:a="http://schemas.openxmlformats.org/drawingml/2006/main" prst="roundRect">
            <a:avLst>
              <a:gd name="adj" fmla="val 9756"/>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short state</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small and lossy</a:t>
            </a:r>
          </a:p>
        </p:txBody>
      </p:sp>
      <p:sp>
        <p:nvSpPr>
          <p:cNvPr id="16" name="compact-survive">
            <a:extLst xmlns:a="http://schemas.openxmlformats.org/drawingml/2006/main">
              <a:ext uri="{FF2B5EF4-FFF2-40B4-BE49-F238E27FC236}">
                <a16:creationId xmlns:a16="http://schemas.microsoft.com/office/drawing/2014/main" id="{C81DA5F8-A098-418B-9618-39A508BD6C95}"/>
              </a:ext>
            </a:extLst>
          </p:cNvPr>
          <p:cNvSpPr>
            <a:spLocks xmlns:a="http://schemas.openxmlformats.org/drawingml/2006/main" noGrp="1"/>
          </p:cNvSpPr>
          <p:nvPr/>
        </p:nvSpPr>
        <p:spPr>
          <a:xfrm xmlns:a="http://schemas.openxmlformats.org/drawingml/2006/main">
            <a:off x="8458200" y="4857750"/>
            <a:ext cx="2381250" cy="781050"/>
          </a:xfrm>
          <a:prstGeom xmlns:a="http://schemas.openxmlformats.org/drawingml/2006/main" prst="roundRect">
            <a:avLst>
              <a:gd name="adj" fmla="val 9756"/>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separate memory store</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recalled when needed</a:t>
            </a:r>
          </a:p>
        </p:txBody>
      </p:sp>
      <p:cxnSp>
        <p:nvCxnSpPr>
          <p:cNvPr id="71" name=""/>
          <p:cNvCxnSpPr>
            <a:stCxn xmlns:a="http://schemas.openxmlformats.org/drawingml/2006/main" id="14" idx="3"/>
            <a:endCxn xmlns:a="http://schemas.openxmlformats.org/drawingml/2006/main" id="15" idx="1"/>
          </p:cNvCxnSpPr>
          <p:nvPr/>
        </p:nvCxnSpPr>
        <p:spPr>
          <a:xfrm xmlns:a="http://schemas.openxmlformats.org/drawingml/2006/main">
            <a:off x="3067050" y="5248275"/>
            <a:ext cx="1504950" cy="0"/>
          </a:xfrm>
          <a:prstGeom xmlns:a="http://schemas.openxmlformats.org/drawingml/2006/main" prst="straightConnector1">
            <a:avLst/>
          </a:prstGeom>
          <a:ln xmlns:a="http://schemas.openxmlformats.org/drawingml/2006/main" w="19050">
            <a:solidFill>
              <a:srgbClr val="A7B1BD"/>
            </a:solidFill>
            <a:prstDash val="solid"/>
            <a:tailEnd type="arrow" w="sm" len="sm"/>
          </a:ln>
        </p:spPr>
      </p:cxnSp>
      <p:sp>
        <p:nvSpPr>
          <p:cNvPr id="19" name="compact-warning">
            <a:extLst xmlns:a="http://schemas.openxmlformats.org/drawingml/2006/main">
              <a:ext uri="{FF2B5EF4-FFF2-40B4-BE49-F238E27FC236}">
                <a16:creationId xmlns:a16="http://schemas.microsoft.com/office/drawing/2014/main" id="{BA0CC0F1-96B0-4009-8789-2B292F1DCBC0}"/>
              </a:ext>
            </a:extLst>
          </p:cNvPr>
          <p:cNvSpPr>
            <a:spLocks xmlns:a="http://schemas.openxmlformats.org/drawingml/2006/main" noGrp="1"/>
          </p:cNvSpPr>
          <p:nvPr/>
        </p:nvSpPr>
        <p:spPr>
          <a:xfrm xmlns:a="http://schemas.openxmlformats.org/drawingml/2006/main">
            <a:off x="2362200" y="5962650"/>
            <a:ext cx="74676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650" b="1">
                <a:solidFill>
                  <a:srgbClr val="17202B"/>
                </a:solidFill>
                <a:latin typeface="Aptos"/>
                <a:ea typeface="Aptos"/>
                <a:cs typeface="Aptos"/>
              </a:defRPr>
            </a:pPr>
            <a:r>
              <a:rPr sz="1650" b="1">
                <a:solidFill>
                  <a:srgbClr val="17202B"/>
                </a:solidFill>
                <a:latin typeface="Aptos"/>
                <a:ea typeface="Aptos"/>
                <a:cs typeface="Aptos"/>
              </a:rPr>
              <a:t>Compaction preserves this run. Memory preserves lessons beyond this run.</a:t>
            </a:r>
          </a:p>
        </p:txBody>
      </p:sp>
    </p:spTree>
    <p:extLst>
      <p:ext uri="{BB962C8B-B14F-4D97-AF65-F5344CB8AC3E}">
        <p14:creationId xmlns:p14="http://schemas.microsoft.com/office/powerpoint/2010/main" val="910991696"/>
      </p:ext>
    </p:extLst>
  </p:cSld>
</p:sld>
</file>

<file path=ppt/slides/slide8.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54" name="top-accent-8">
            <a:extLst xmlns:a="http://schemas.openxmlformats.org/drawingml/2006/main">
              <a:ext uri="{FF2B5EF4-FFF2-40B4-BE49-F238E27FC236}">
                <a16:creationId xmlns:a16="http://schemas.microsoft.com/office/drawing/2014/main" id="{17E0E487-F833-455C-AA60-F72A87D3C2C8}"/>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8">
            <a:extLst xmlns:a="http://schemas.openxmlformats.org/drawingml/2006/main">
              <a:ext uri="{FF2B5EF4-FFF2-40B4-BE49-F238E27FC236}">
                <a16:creationId xmlns:a16="http://schemas.microsoft.com/office/drawing/2014/main" id="{FF74CFE1-E6A3-4A5A-85EF-7E956F7C87D4}"/>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REAL CODE</a:t>
            </a:r>
          </a:p>
        </p:txBody>
      </p:sp>
      <p:sp>
        <p:nvSpPr>
          <p:cNvPr id="3" name="title-8">
            <a:extLst xmlns:a="http://schemas.openxmlformats.org/drawingml/2006/main">
              <a:ext uri="{FF2B5EF4-FFF2-40B4-BE49-F238E27FC236}">
                <a16:creationId xmlns:a16="http://schemas.microsoft.com/office/drawing/2014/main" id="{6531FC66-4976-496C-9FA0-0075547A0C48}"/>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4F1EB"/>
                </a:solidFill>
                <a:latin typeface="Aptos"/>
                <a:ea typeface="Aptos"/>
                <a:cs typeface="Aptos"/>
              </a:defRPr>
            </a:pPr>
            <a:r>
              <a:rPr sz="3000" b="1">
                <a:solidFill>
                  <a:srgbClr val="F4F1EB"/>
                </a:solidFill>
                <a:latin typeface="Aptos"/>
                <a:ea typeface="Aptos"/>
                <a:cs typeface="Aptos"/>
              </a:rPr>
              <a:t>PreCompact retrieves a little more context</a:t>
            </a:r>
          </a:p>
        </p:txBody>
      </p:sp>
      <p:sp>
        <p:nvSpPr>
          <p:cNvPr id="4" name="subtitle-8">
            <a:extLst xmlns:a="http://schemas.openxmlformats.org/drawingml/2006/main">
              <a:ext uri="{FF2B5EF4-FFF2-40B4-BE49-F238E27FC236}">
                <a16:creationId xmlns:a16="http://schemas.microsoft.com/office/drawing/2014/main" id="{E9209779-9E51-4D72-8167-B548F0F0BA4B}"/>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The hook requests project context with a 1,500-token budget.</a:t>
            </a:r>
          </a:p>
        </p:txBody>
      </p:sp>
      <p:sp>
        <p:nvSpPr>
          <p:cNvPr id="5" name="footer-8">
            <a:extLst xmlns:a="http://schemas.openxmlformats.org/drawingml/2006/main">
              <a:ext uri="{FF2B5EF4-FFF2-40B4-BE49-F238E27FC236}">
                <a16:creationId xmlns:a16="http://schemas.microsoft.com/office/drawing/2014/main" id="{1ECDAE49-BBB1-4F89-8DD5-04598CCCB095}"/>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8">
            <a:extLst xmlns:a="http://schemas.openxmlformats.org/drawingml/2006/main">
              <a:ext uri="{FF2B5EF4-FFF2-40B4-BE49-F238E27FC236}">
                <a16:creationId xmlns:a16="http://schemas.microsoft.com/office/drawing/2014/main" id="{EEEB220A-8EAC-4A14-9195-EF9FB62D74F0}"/>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08</a:t>
            </a:r>
          </a:p>
        </p:txBody>
      </p:sp>
      <p:sp>
        <p:nvSpPr>
          <p:cNvPr id="7" name="precompact-code">
            <a:extLst xmlns:a="http://schemas.openxmlformats.org/drawingml/2006/main">
              <a:ext uri="{FF2B5EF4-FFF2-40B4-BE49-F238E27FC236}">
                <a16:creationId xmlns:a16="http://schemas.microsoft.com/office/drawing/2014/main" id="{8851ADEF-66A8-45A5-A8BD-BA16E9B1C49A}"/>
              </a:ext>
            </a:extLst>
          </p:cNvPr>
          <p:cNvSpPr>
            <a:spLocks xmlns:a="http://schemas.openxmlformats.org/drawingml/2006/main" noGrp="1"/>
          </p:cNvSpPr>
          <p:nvPr/>
        </p:nvSpPr>
        <p:spPr>
          <a:xfrm xmlns:a="http://schemas.openxmlformats.org/drawingml/2006/main">
            <a:off x="666750" y="1943100"/>
            <a:ext cx="7429500" cy="3962400"/>
          </a:xfrm>
          <a:prstGeom xmlns:a="http://schemas.openxmlformats.org/drawingml/2006/main" prst="roundRect">
            <a:avLst>
              <a:gd name="adj" fmla="val 2885"/>
            </a:avLst>
          </a:prstGeom>
          <a:solidFill xmlns:a="http://schemas.openxmlformats.org/drawingml/2006/main">
            <a:srgbClr val="0B1016"/>
          </a:solidFill>
          <a:ln xmlns:a="http://schemas.openxmlformats.org/drawingml/2006/main" w="9525">
            <a:solidFill>
              <a:srgbClr val="33404E"/>
            </a:solidFill>
            <a:prstDash val="solid"/>
          </a:ln>
        </p:spPr>
      </p:sp>
      <p:sp>
        <p:nvSpPr>
          <p:cNvPr id="8" name="precompact-code-bar">
            <a:extLst xmlns:a="http://schemas.openxmlformats.org/drawingml/2006/main">
              <a:ext uri="{FF2B5EF4-FFF2-40B4-BE49-F238E27FC236}">
                <a16:creationId xmlns:a16="http://schemas.microsoft.com/office/drawing/2014/main" id="{60D3AC7C-428A-4664-B4BD-EFC48D1B206F}"/>
              </a:ext>
            </a:extLst>
          </p:cNvPr>
          <p:cNvSpPr>
            <a:spLocks xmlns:a="http://schemas.openxmlformats.org/drawingml/2006/main" noGrp="1"/>
          </p:cNvSpPr>
          <p:nvPr/>
        </p:nvSpPr>
        <p:spPr>
          <a:xfrm xmlns:a="http://schemas.openxmlformats.org/drawingml/2006/main">
            <a:off x="666750" y="1943100"/>
            <a:ext cx="74295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precompact-code-dot-1">
            <a:extLst xmlns:a="http://schemas.openxmlformats.org/drawingml/2006/main">
              <a:ext uri="{FF2B5EF4-FFF2-40B4-BE49-F238E27FC236}">
                <a16:creationId xmlns:a16="http://schemas.microsoft.com/office/drawing/2014/main" id="{24CA8B43-2EBA-4779-8759-7D5D1FAAA356}"/>
              </a:ext>
            </a:extLst>
          </p:cNvPr>
          <p:cNvSpPr>
            <a:spLocks xmlns:a="http://schemas.openxmlformats.org/drawingml/2006/main" noGrp="1"/>
          </p:cNvSpPr>
          <p:nvPr/>
        </p:nvSpPr>
        <p:spPr>
          <a:xfrm xmlns:a="http://schemas.openxmlformats.org/drawingml/2006/main">
            <a:off x="838200" y="20859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precompact-code-dot-2">
            <a:extLst xmlns:a="http://schemas.openxmlformats.org/drawingml/2006/main">
              <a:ext uri="{FF2B5EF4-FFF2-40B4-BE49-F238E27FC236}">
                <a16:creationId xmlns:a16="http://schemas.microsoft.com/office/drawing/2014/main" id="{A02EE0CF-CCB6-4A76-80D1-9B1F453BF186}"/>
              </a:ext>
            </a:extLst>
          </p:cNvPr>
          <p:cNvSpPr>
            <a:spLocks xmlns:a="http://schemas.openxmlformats.org/drawingml/2006/main" noGrp="1"/>
          </p:cNvSpPr>
          <p:nvPr/>
        </p:nvSpPr>
        <p:spPr>
          <a:xfrm xmlns:a="http://schemas.openxmlformats.org/drawingml/2006/main">
            <a:off x="1009650" y="20859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precompact-code-dot-3">
            <a:extLst xmlns:a="http://schemas.openxmlformats.org/drawingml/2006/main">
              <a:ext uri="{FF2B5EF4-FFF2-40B4-BE49-F238E27FC236}">
                <a16:creationId xmlns:a16="http://schemas.microsoft.com/office/drawing/2014/main" id="{034B836F-3D1A-44D0-8F19-0CFB1743F621}"/>
              </a:ext>
            </a:extLst>
          </p:cNvPr>
          <p:cNvSpPr>
            <a:spLocks xmlns:a="http://schemas.openxmlformats.org/drawingml/2006/main" noGrp="1"/>
          </p:cNvSpPr>
          <p:nvPr/>
        </p:nvSpPr>
        <p:spPr>
          <a:xfrm xmlns:a="http://schemas.openxmlformats.org/drawingml/2006/main">
            <a:off x="1181100" y="20859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precompact-code-file">
            <a:extLst xmlns:a="http://schemas.openxmlformats.org/drawingml/2006/main">
              <a:ext uri="{FF2B5EF4-FFF2-40B4-BE49-F238E27FC236}">
                <a16:creationId xmlns:a16="http://schemas.microsoft.com/office/drawing/2014/main" id="{B058072A-7ECB-4562-BD06-A839A99A1E12}"/>
              </a:ext>
            </a:extLst>
          </p:cNvPr>
          <p:cNvSpPr>
            <a:spLocks xmlns:a="http://schemas.openxmlformats.org/drawingml/2006/main" noGrp="1"/>
          </p:cNvSpPr>
          <p:nvPr/>
        </p:nvSpPr>
        <p:spPr>
          <a:xfrm xmlns:a="http://schemas.openxmlformats.org/drawingml/2006/main">
            <a:off x="1504950" y="2038350"/>
            <a:ext cx="63817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src/hooks/pre-compact.ts</a:t>
            </a:r>
          </a:p>
        </p:txBody>
      </p:sp>
      <p:sp>
        <p:nvSpPr>
          <p:cNvPr id="13" name="precompact-code-num-0">
            <a:extLst xmlns:a="http://schemas.openxmlformats.org/drawingml/2006/main">
              <a:ext uri="{FF2B5EF4-FFF2-40B4-BE49-F238E27FC236}">
                <a16:creationId xmlns:a16="http://schemas.microsoft.com/office/drawing/2014/main" id="{4FE7E335-0CAD-4AEC-943F-C4F48FEF3245}"/>
              </a:ext>
            </a:extLst>
          </p:cNvPr>
          <p:cNvSpPr>
            <a:spLocks xmlns:a="http://schemas.openxmlformats.org/drawingml/2006/main" noGrp="1"/>
          </p:cNvSpPr>
          <p:nvPr/>
        </p:nvSpPr>
        <p:spPr>
          <a:xfrm xmlns:a="http://schemas.openxmlformats.org/drawingml/2006/main">
            <a:off x="800100" y="24574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a:t>
            </a:r>
          </a:p>
        </p:txBody>
      </p:sp>
      <p:sp>
        <p:nvSpPr>
          <p:cNvPr id="14" name="precompact-code-line-0">
            <a:extLst xmlns:a="http://schemas.openxmlformats.org/drawingml/2006/main">
              <a:ext uri="{FF2B5EF4-FFF2-40B4-BE49-F238E27FC236}">
                <a16:creationId xmlns:a16="http://schemas.microsoft.com/office/drawing/2014/main" id="{BE846E5E-890D-498F-A84A-C8384B58419D}"/>
              </a:ext>
            </a:extLst>
          </p:cNvPr>
          <p:cNvSpPr>
            <a:spLocks xmlns:a="http://schemas.openxmlformats.org/drawingml/2006/main" noGrp="1"/>
          </p:cNvSpPr>
          <p:nvPr/>
        </p:nvSpPr>
        <p:spPr>
          <a:xfrm xmlns:a="http://schemas.openxmlformats.org/drawingml/2006/main">
            <a:off x="1238250" y="24574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const res = await fetch(</a:t>
            </a:r>
          </a:p>
        </p:txBody>
      </p:sp>
      <p:sp>
        <p:nvSpPr>
          <p:cNvPr id="15" name="precompact-code-num-1">
            <a:extLst xmlns:a="http://schemas.openxmlformats.org/drawingml/2006/main">
              <a:ext uri="{FF2B5EF4-FFF2-40B4-BE49-F238E27FC236}">
                <a16:creationId xmlns:a16="http://schemas.microsoft.com/office/drawing/2014/main" id="{66366040-E62D-4728-BA2A-5979CCA5CE1C}"/>
              </a:ext>
            </a:extLst>
          </p:cNvPr>
          <p:cNvSpPr>
            <a:spLocks xmlns:a="http://schemas.openxmlformats.org/drawingml/2006/main" noGrp="1"/>
          </p:cNvSpPr>
          <p:nvPr/>
        </p:nvSpPr>
        <p:spPr>
          <a:xfrm xmlns:a="http://schemas.openxmlformats.org/drawingml/2006/main">
            <a:off x="800100" y="26955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2</a:t>
            </a:r>
          </a:p>
        </p:txBody>
      </p:sp>
      <p:sp>
        <p:nvSpPr>
          <p:cNvPr id="16" name="precompact-code-line-1">
            <a:extLst xmlns:a="http://schemas.openxmlformats.org/drawingml/2006/main">
              <a:ext uri="{FF2B5EF4-FFF2-40B4-BE49-F238E27FC236}">
                <a16:creationId xmlns:a16="http://schemas.microsoft.com/office/drawing/2014/main" id="{23ADBBD1-3199-4DB1-8B3F-DF35C1498587}"/>
              </a:ext>
            </a:extLst>
          </p:cNvPr>
          <p:cNvSpPr>
            <a:spLocks xmlns:a="http://schemas.openxmlformats.org/drawingml/2006/main" noGrp="1"/>
          </p:cNvSpPr>
          <p:nvPr/>
        </p:nvSpPr>
        <p:spPr>
          <a:xfrm xmlns:a="http://schemas.openxmlformats.org/drawingml/2006/main">
            <a:off x="1238250" y="26955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REST_URL + "/agentmemory/context",</a:t>
            </a:r>
          </a:p>
        </p:txBody>
      </p:sp>
      <p:sp>
        <p:nvSpPr>
          <p:cNvPr id="17" name="precompact-code-num-2">
            <a:extLst xmlns:a="http://schemas.openxmlformats.org/drawingml/2006/main">
              <a:ext uri="{FF2B5EF4-FFF2-40B4-BE49-F238E27FC236}">
                <a16:creationId xmlns:a16="http://schemas.microsoft.com/office/drawing/2014/main" id="{7FEACF24-23C3-4394-AC87-4ABF36689D9D}"/>
              </a:ext>
            </a:extLst>
          </p:cNvPr>
          <p:cNvSpPr>
            <a:spLocks xmlns:a="http://schemas.openxmlformats.org/drawingml/2006/main" noGrp="1"/>
          </p:cNvSpPr>
          <p:nvPr/>
        </p:nvSpPr>
        <p:spPr>
          <a:xfrm xmlns:a="http://schemas.openxmlformats.org/drawingml/2006/main">
            <a:off x="800100" y="293370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3</a:t>
            </a:r>
          </a:p>
        </p:txBody>
      </p:sp>
      <p:sp>
        <p:nvSpPr>
          <p:cNvPr id="18" name="precompact-code-line-2">
            <a:extLst xmlns:a="http://schemas.openxmlformats.org/drawingml/2006/main">
              <a:ext uri="{FF2B5EF4-FFF2-40B4-BE49-F238E27FC236}">
                <a16:creationId xmlns:a16="http://schemas.microsoft.com/office/drawing/2014/main" id="{0B173175-567B-47F9-B9C6-07C3925A05FB}"/>
              </a:ext>
            </a:extLst>
          </p:cNvPr>
          <p:cNvSpPr>
            <a:spLocks xmlns:a="http://schemas.openxmlformats.org/drawingml/2006/main" noGrp="1"/>
          </p:cNvSpPr>
          <p:nvPr/>
        </p:nvSpPr>
        <p:spPr>
          <a:xfrm xmlns:a="http://schemas.openxmlformats.org/drawingml/2006/main">
            <a:off x="1238250" y="293370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a:t>
            </a:r>
          </a:p>
        </p:txBody>
      </p:sp>
      <p:sp>
        <p:nvSpPr>
          <p:cNvPr id="19" name="precompact-code-num-3">
            <a:extLst xmlns:a="http://schemas.openxmlformats.org/drawingml/2006/main">
              <a:ext uri="{FF2B5EF4-FFF2-40B4-BE49-F238E27FC236}">
                <a16:creationId xmlns:a16="http://schemas.microsoft.com/office/drawing/2014/main" id="{BC8F5CFE-100B-420B-B112-261E772D40F6}"/>
              </a:ext>
            </a:extLst>
          </p:cNvPr>
          <p:cNvSpPr>
            <a:spLocks xmlns:a="http://schemas.openxmlformats.org/drawingml/2006/main" noGrp="1"/>
          </p:cNvSpPr>
          <p:nvPr/>
        </p:nvSpPr>
        <p:spPr>
          <a:xfrm xmlns:a="http://schemas.openxmlformats.org/drawingml/2006/main">
            <a:off x="800100" y="317182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4</a:t>
            </a:r>
          </a:p>
        </p:txBody>
      </p:sp>
      <p:sp>
        <p:nvSpPr>
          <p:cNvPr id="20" name="precompact-code-line-3">
            <a:extLst xmlns:a="http://schemas.openxmlformats.org/drawingml/2006/main">
              <a:ext uri="{FF2B5EF4-FFF2-40B4-BE49-F238E27FC236}">
                <a16:creationId xmlns:a16="http://schemas.microsoft.com/office/drawing/2014/main" id="{5B2B89FE-B72A-4A44-9966-D98FF7C33C1F}"/>
              </a:ext>
            </a:extLst>
          </p:cNvPr>
          <p:cNvSpPr>
            <a:spLocks xmlns:a="http://schemas.openxmlformats.org/drawingml/2006/main" noGrp="1"/>
          </p:cNvSpPr>
          <p:nvPr/>
        </p:nvSpPr>
        <p:spPr>
          <a:xfrm xmlns:a="http://schemas.openxmlformats.org/drawingml/2006/main">
            <a:off x="1238250" y="317182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method: "POST",</a:t>
            </a:r>
          </a:p>
        </p:txBody>
      </p:sp>
      <p:sp>
        <p:nvSpPr>
          <p:cNvPr id="21" name="precompact-code-num-4">
            <a:extLst xmlns:a="http://schemas.openxmlformats.org/drawingml/2006/main">
              <a:ext uri="{FF2B5EF4-FFF2-40B4-BE49-F238E27FC236}">
                <a16:creationId xmlns:a16="http://schemas.microsoft.com/office/drawing/2014/main" id="{2D24067E-4232-4986-A64C-C7FCDF102037}"/>
              </a:ext>
            </a:extLst>
          </p:cNvPr>
          <p:cNvSpPr>
            <a:spLocks xmlns:a="http://schemas.openxmlformats.org/drawingml/2006/main" noGrp="1"/>
          </p:cNvSpPr>
          <p:nvPr/>
        </p:nvSpPr>
        <p:spPr>
          <a:xfrm xmlns:a="http://schemas.openxmlformats.org/drawingml/2006/main">
            <a:off x="800100" y="34099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5</a:t>
            </a:r>
          </a:p>
        </p:txBody>
      </p:sp>
      <p:sp>
        <p:nvSpPr>
          <p:cNvPr id="22" name="precompact-code-line-4">
            <a:extLst xmlns:a="http://schemas.openxmlformats.org/drawingml/2006/main">
              <a:ext uri="{FF2B5EF4-FFF2-40B4-BE49-F238E27FC236}">
                <a16:creationId xmlns:a16="http://schemas.microsoft.com/office/drawing/2014/main" id="{DE933FE2-8C64-441B-BAA2-E9D2E9E7CBDE}"/>
              </a:ext>
            </a:extLst>
          </p:cNvPr>
          <p:cNvSpPr>
            <a:spLocks xmlns:a="http://schemas.openxmlformats.org/drawingml/2006/main" noGrp="1"/>
          </p:cNvSpPr>
          <p:nvPr/>
        </p:nvSpPr>
        <p:spPr>
          <a:xfrm xmlns:a="http://schemas.openxmlformats.org/drawingml/2006/main">
            <a:off x="1238250" y="34099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headers: authHeaders(),</a:t>
            </a:r>
          </a:p>
        </p:txBody>
      </p:sp>
      <p:sp>
        <p:nvSpPr>
          <p:cNvPr id="23" name="precompact-code-hi-5">
            <a:extLst xmlns:a="http://schemas.openxmlformats.org/drawingml/2006/main">
              <a:ext uri="{FF2B5EF4-FFF2-40B4-BE49-F238E27FC236}">
                <a16:creationId xmlns:a16="http://schemas.microsoft.com/office/drawing/2014/main" id="{F798E341-736F-4970-9EC5-2A9A1B6FCFEE}"/>
              </a:ext>
            </a:extLst>
          </p:cNvPr>
          <p:cNvSpPr>
            <a:spLocks xmlns:a="http://schemas.openxmlformats.org/drawingml/2006/main" noGrp="1"/>
          </p:cNvSpPr>
          <p:nvPr/>
        </p:nvSpPr>
        <p:spPr>
          <a:xfrm xmlns:a="http://schemas.openxmlformats.org/drawingml/2006/main">
            <a:off x="762000" y="3629025"/>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24" name="precompact-code-num-5">
            <a:extLst xmlns:a="http://schemas.openxmlformats.org/drawingml/2006/main">
              <a:ext uri="{FF2B5EF4-FFF2-40B4-BE49-F238E27FC236}">
                <a16:creationId xmlns:a16="http://schemas.microsoft.com/office/drawing/2014/main" id="{C0CC700E-A7AA-43D2-B007-16FC26FBDE10}"/>
              </a:ext>
            </a:extLst>
          </p:cNvPr>
          <p:cNvSpPr>
            <a:spLocks xmlns:a="http://schemas.openxmlformats.org/drawingml/2006/main" noGrp="1"/>
          </p:cNvSpPr>
          <p:nvPr/>
        </p:nvSpPr>
        <p:spPr>
          <a:xfrm xmlns:a="http://schemas.openxmlformats.org/drawingml/2006/main">
            <a:off x="800100" y="36480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6</a:t>
            </a:r>
          </a:p>
        </p:txBody>
      </p:sp>
      <p:sp>
        <p:nvSpPr>
          <p:cNvPr id="25" name="precompact-code-line-5">
            <a:extLst xmlns:a="http://schemas.openxmlformats.org/drawingml/2006/main">
              <a:ext uri="{FF2B5EF4-FFF2-40B4-BE49-F238E27FC236}">
                <a16:creationId xmlns:a16="http://schemas.microsoft.com/office/drawing/2014/main" id="{AB72B377-7DEA-4A22-9C2A-53D756465CFE}"/>
              </a:ext>
            </a:extLst>
          </p:cNvPr>
          <p:cNvSpPr>
            <a:spLocks xmlns:a="http://schemas.openxmlformats.org/drawingml/2006/main" noGrp="1"/>
          </p:cNvSpPr>
          <p:nvPr/>
        </p:nvSpPr>
        <p:spPr>
          <a:xfrm xmlns:a="http://schemas.openxmlformats.org/drawingml/2006/main">
            <a:off x="1238250" y="36480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    body: JSON.stringify({ sessionId, project, budget: 1500 }),</a:t>
            </a:r>
          </a:p>
        </p:txBody>
      </p:sp>
      <p:sp>
        <p:nvSpPr>
          <p:cNvPr id="26" name="precompact-code-hi-6">
            <a:extLst xmlns:a="http://schemas.openxmlformats.org/drawingml/2006/main">
              <a:ext uri="{FF2B5EF4-FFF2-40B4-BE49-F238E27FC236}">
                <a16:creationId xmlns:a16="http://schemas.microsoft.com/office/drawing/2014/main" id="{B5EC4232-3BE4-4F9D-8F3D-529118AF9C9A}"/>
              </a:ext>
            </a:extLst>
          </p:cNvPr>
          <p:cNvSpPr>
            <a:spLocks xmlns:a="http://schemas.openxmlformats.org/drawingml/2006/main" noGrp="1"/>
          </p:cNvSpPr>
          <p:nvPr/>
        </p:nvSpPr>
        <p:spPr>
          <a:xfrm xmlns:a="http://schemas.openxmlformats.org/drawingml/2006/main">
            <a:off x="762000" y="3867150"/>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27" name="precompact-code-num-6">
            <a:extLst xmlns:a="http://schemas.openxmlformats.org/drawingml/2006/main">
              <a:ext uri="{FF2B5EF4-FFF2-40B4-BE49-F238E27FC236}">
                <a16:creationId xmlns:a16="http://schemas.microsoft.com/office/drawing/2014/main" id="{F6060AC0-3A34-49F2-BB77-A5CD1A401115}"/>
              </a:ext>
            </a:extLst>
          </p:cNvPr>
          <p:cNvSpPr>
            <a:spLocks xmlns:a="http://schemas.openxmlformats.org/drawingml/2006/main" noGrp="1"/>
          </p:cNvSpPr>
          <p:nvPr/>
        </p:nvSpPr>
        <p:spPr>
          <a:xfrm xmlns:a="http://schemas.openxmlformats.org/drawingml/2006/main">
            <a:off x="800100" y="388620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7</a:t>
            </a:r>
          </a:p>
        </p:txBody>
      </p:sp>
      <p:sp>
        <p:nvSpPr>
          <p:cNvPr id="28" name="precompact-code-line-6">
            <a:extLst xmlns:a="http://schemas.openxmlformats.org/drawingml/2006/main">
              <a:ext uri="{FF2B5EF4-FFF2-40B4-BE49-F238E27FC236}">
                <a16:creationId xmlns:a16="http://schemas.microsoft.com/office/drawing/2014/main" id="{D2C85415-79AA-4347-BF02-1CF07FB70456}"/>
              </a:ext>
            </a:extLst>
          </p:cNvPr>
          <p:cNvSpPr>
            <a:spLocks xmlns:a="http://schemas.openxmlformats.org/drawingml/2006/main" noGrp="1"/>
          </p:cNvSpPr>
          <p:nvPr/>
        </p:nvSpPr>
        <p:spPr>
          <a:xfrm xmlns:a="http://schemas.openxmlformats.org/drawingml/2006/main">
            <a:off x="1238250" y="388620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    signal: AbortSignal.timeout(5000),</a:t>
            </a:r>
          </a:p>
        </p:txBody>
      </p:sp>
      <p:sp>
        <p:nvSpPr>
          <p:cNvPr id="29" name="precompact-code-num-7">
            <a:extLst xmlns:a="http://schemas.openxmlformats.org/drawingml/2006/main">
              <a:ext uri="{FF2B5EF4-FFF2-40B4-BE49-F238E27FC236}">
                <a16:creationId xmlns:a16="http://schemas.microsoft.com/office/drawing/2014/main" id="{A8688CB6-6FA0-4EC0-8648-1CD08EC25FA9}"/>
              </a:ext>
            </a:extLst>
          </p:cNvPr>
          <p:cNvSpPr>
            <a:spLocks xmlns:a="http://schemas.openxmlformats.org/drawingml/2006/main" noGrp="1"/>
          </p:cNvSpPr>
          <p:nvPr/>
        </p:nvSpPr>
        <p:spPr>
          <a:xfrm xmlns:a="http://schemas.openxmlformats.org/drawingml/2006/main">
            <a:off x="800100" y="412432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8</a:t>
            </a:r>
          </a:p>
        </p:txBody>
      </p:sp>
      <p:sp>
        <p:nvSpPr>
          <p:cNvPr id="30" name="precompact-code-line-7">
            <a:extLst xmlns:a="http://schemas.openxmlformats.org/drawingml/2006/main">
              <a:ext uri="{FF2B5EF4-FFF2-40B4-BE49-F238E27FC236}">
                <a16:creationId xmlns:a16="http://schemas.microsoft.com/office/drawing/2014/main" id="{49CE0F42-FFFC-434B-A90F-0D1439D082B9}"/>
              </a:ext>
            </a:extLst>
          </p:cNvPr>
          <p:cNvSpPr>
            <a:spLocks xmlns:a="http://schemas.openxmlformats.org/drawingml/2006/main" noGrp="1"/>
          </p:cNvSpPr>
          <p:nvPr/>
        </p:nvSpPr>
        <p:spPr>
          <a:xfrm xmlns:a="http://schemas.openxmlformats.org/drawingml/2006/main">
            <a:off x="1238250" y="412432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a:t>
            </a:r>
          </a:p>
        </p:txBody>
      </p:sp>
      <p:sp>
        <p:nvSpPr>
          <p:cNvPr id="31" name="precompact-code-num-8">
            <a:extLst xmlns:a="http://schemas.openxmlformats.org/drawingml/2006/main">
              <a:ext uri="{FF2B5EF4-FFF2-40B4-BE49-F238E27FC236}">
                <a16:creationId xmlns:a16="http://schemas.microsoft.com/office/drawing/2014/main" id="{74BC8072-5258-47AC-BD3A-7B3DC4FA5E75}"/>
              </a:ext>
            </a:extLst>
          </p:cNvPr>
          <p:cNvSpPr>
            <a:spLocks xmlns:a="http://schemas.openxmlformats.org/drawingml/2006/main" noGrp="1"/>
          </p:cNvSpPr>
          <p:nvPr/>
        </p:nvSpPr>
        <p:spPr>
          <a:xfrm xmlns:a="http://schemas.openxmlformats.org/drawingml/2006/main">
            <a:off x="800100" y="43624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9</a:t>
            </a:r>
          </a:p>
        </p:txBody>
      </p:sp>
      <p:sp>
        <p:nvSpPr>
          <p:cNvPr id="32" name="precompact-code-line-8">
            <a:extLst xmlns:a="http://schemas.openxmlformats.org/drawingml/2006/main">
              <a:ext uri="{FF2B5EF4-FFF2-40B4-BE49-F238E27FC236}">
                <a16:creationId xmlns:a16="http://schemas.microsoft.com/office/drawing/2014/main" id="{1E9D50FC-7986-40A9-B449-64D5F44B3ACB}"/>
              </a:ext>
            </a:extLst>
          </p:cNvPr>
          <p:cNvSpPr>
            <a:spLocks xmlns:a="http://schemas.openxmlformats.org/drawingml/2006/main" noGrp="1"/>
          </p:cNvSpPr>
          <p:nvPr/>
        </p:nvSpPr>
        <p:spPr>
          <a:xfrm xmlns:a="http://schemas.openxmlformats.org/drawingml/2006/main">
            <a:off x="1238250" y="43624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a:t>
            </a:r>
          </a:p>
        </p:txBody>
      </p:sp>
      <p:sp>
        <p:nvSpPr>
          <p:cNvPr id="33" name="precompact-code-num-9">
            <a:extLst xmlns:a="http://schemas.openxmlformats.org/drawingml/2006/main">
              <a:ext uri="{FF2B5EF4-FFF2-40B4-BE49-F238E27FC236}">
                <a16:creationId xmlns:a16="http://schemas.microsoft.com/office/drawing/2014/main" id="{2DF2E4AC-3559-46DC-BBEF-78F1A24753CF}"/>
              </a:ext>
            </a:extLst>
          </p:cNvPr>
          <p:cNvSpPr>
            <a:spLocks xmlns:a="http://schemas.openxmlformats.org/drawingml/2006/main" noGrp="1"/>
          </p:cNvSpPr>
          <p:nvPr/>
        </p:nvSpPr>
        <p:spPr>
          <a:xfrm xmlns:a="http://schemas.openxmlformats.org/drawingml/2006/main">
            <a:off x="800100" y="46005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10</a:t>
            </a:r>
          </a:p>
        </p:txBody>
      </p:sp>
      <p:sp>
        <p:nvSpPr>
          <p:cNvPr id="34" name="precompact-code-line-9">
            <a:extLst xmlns:a="http://schemas.openxmlformats.org/drawingml/2006/main">
              <a:ext uri="{FF2B5EF4-FFF2-40B4-BE49-F238E27FC236}">
                <a16:creationId xmlns:a16="http://schemas.microsoft.com/office/drawing/2014/main" id="{089CD6DE-30DB-4898-B7CE-03E4CCFEB39B}"/>
              </a:ext>
            </a:extLst>
          </p:cNvPr>
          <p:cNvSpPr>
            <a:spLocks xmlns:a="http://schemas.openxmlformats.org/drawingml/2006/main" noGrp="1"/>
          </p:cNvSpPr>
          <p:nvPr/>
        </p:nvSpPr>
        <p:spPr>
          <a:xfrm xmlns:a="http://schemas.openxmlformats.org/drawingml/2006/main">
            <a:off x="1238250" y="46005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35" name="precompact-code-hi-10">
            <a:extLst xmlns:a="http://schemas.openxmlformats.org/drawingml/2006/main">
              <a:ext uri="{FF2B5EF4-FFF2-40B4-BE49-F238E27FC236}">
                <a16:creationId xmlns:a16="http://schemas.microsoft.com/office/drawing/2014/main" id="{5C85673A-B78C-43B0-98AA-96F83FE97B56}"/>
              </a:ext>
            </a:extLst>
          </p:cNvPr>
          <p:cNvSpPr>
            <a:spLocks xmlns:a="http://schemas.openxmlformats.org/drawingml/2006/main" noGrp="1"/>
          </p:cNvSpPr>
          <p:nvPr/>
        </p:nvSpPr>
        <p:spPr>
          <a:xfrm xmlns:a="http://schemas.openxmlformats.org/drawingml/2006/main">
            <a:off x="762000" y="4819650"/>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36" name="precompact-code-num-10">
            <a:extLst xmlns:a="http://schemas.openxmlformats.org/drawingml/2006/main">
              <a:ext uri="{FF2B5EF4-FFF2-40B4-BE49-F238E27FC236}">
                <a16:creationId xmlns:a16="http://schemas.microsoft.com/office/drawing/2014/main" id="{5A3D25E3-BCA5-4487-89D2-81573FFD48EF}"/>
              </a:ext>
            </a:extLst>
          </p:cNvPr>
          <p:cNvSpPr>
            <a:spLocks xmlns:a="http://schemas.openxmlformats.org/drawingml/2006/main" noGrp="1"/>
          </p:cNvSpPr>
          <p:nvPr/>
        </p:nvSpPr>
        <p:spPr>
          <a:xfrm xmlns:a="http://schemas.openxmlformats.org/drawingml/2006/main">
            <a:off x="800100" y="483870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11</a:t>
            </a:r>
          </a:p>
        </p:txBody>
      </p:sp>
      <p:sp>
        <p:nvSpPr>
          <p:cNvPr id="37" name="precompact-code-line-10">
            <a:extLst xmlns:a="http://schemas.openxmlformats.org/drawingml/2006/main">
              <a:ext uri="{FF2B5EF4-FFF2-40B4-BE49-F238E27FC236}">
                <a16:creationId xmlns:a16="http://schemas.microsoft.com/office/drawing/2014/main" id="{23BA26E7-16C5-4AD2-BDD5-B96696CA430D}"/>
              </a:ext>
            </a:extLst>
          </p:cNvPr>
          <p:cNvSpPr>
            <a:spLocks xmlns:a="http://schemas.openxmlformats.org/drawingml/2006/main" noGrp="1"/>
          </p:cNvSpPr>
          <p:nvPr/>
        </p:nvSpPr>
        <p:spPr>
          <a:xfrm xmlns:a="http://schemas.openxmlformats.org/drawingml/2006/main">
            <a:off x="1238250" y="483870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if (res.ok) {</a:t>
            </a:r>
          </a:p>
        </p:txBody>
      </p:sp>
      <p:sp>
        <p:nvSpPr>
          <p:cNvPr id="38" name="precompact-code-num-11">
            <a:extLst xmlns:a="http://schemas.openxmlformats.org/drawingml/2006/main">
              <a:ext uri="{FF2B5EF4-FFF2-40B4-BE49-F238E27FC236}">
                <a16:creationId xmlns:a16="http://schemas.microsoft.com/office/drawing/2014/main" id="{FCDBCB9A-A7A1-48CF-BB06-080AE5508EDE}"/>
              </a:ext>
            </a:extLst>
          </p:cNvPr>
          <p:cNvSpPr>
            <a:spLocks xmlns:a="http://schemas.openxmlformats.org/drawingml/2006/main" noGrp="1"/>
          </p:cNvSpPr>
          <p:nvPr/>
        </p:nvSpPr>
        <p:spPr>
          <a:xfrm xmlns:a="http://schemas.openxmlformats.org/drawingml/2006/main">
            <a:off x="800100" y="507682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12</a:t>
            </a:r>
          </a:p>
        </p:txBody>
      </p:sp>
      <p:sp>
        <p:nvSpPr>
          <p:cNvPr id="39" name="precompact-code-line-11">
            <a:extLst xmlns:a="http://schemas.openxmlformats.org/drawingml/2006/main">
              <a:ext uri="{FF2B5EF4-FFF2-40B4-BE49-F238E27FC236}">
                <a16:creationId xmlns:a16="http://schemas.microsoft.com/office/drawing/2014/main" id="{3EC2C896-8376-4E1D-888F-257EE538E9D1}"/>
              </a:ext>
            </a:extLst>
          </p:cNvPr>
          <p:cNvSpPr>
            <a:spLocks xmlns:a="http://schemas.openxmlformats.org/drawingml/2006/main" noGrp="1"/>
          </p:cNvSpPr>
          <p:nvPr/>
        </p:nvSpPr>
        <p:spPr>
          <a:xfrm xmlns:a="http://schemas.openxmlformats.org/drawingml/2006/main">
            <a:off x="1238250" y="507682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const result = await res.json();</a:t>
            </a:r>
          </a:p>
        </p:txBody>
      </p:sp>
      <p:sp>
        <p:nvSpPr>
          <p:cNvPr id="40" name="precompact-code-hi-12">
            <a:extLst xmlns:a="http://schemas.openxmlformats.org/drawingml/2006/main">
              <a:ext uri="{FF2B5EF4-FFF2-40B4-BE49-F238E27FC236}">
                <a16:creationId xmlns:a16="http://schemas.microsoft.com/office/drawing/2014/main" id="{442AC76E-53F4-44CB-B895-8CB228C0BE6E}"/>
              </a:ext>
            </a:extLst>
          </p:cNvPr>
          <p:cNvSpPr>
            <a:spLocks xmlns:a="http://schemas.openxmlformats.org/drawingml/2006/main" noGrp="1"/>
          </p:cNvSpPr>
          <p:nvPr/>
        </p:nvSpPr>
        <p:spPr>
          <a:xfrm xmlns:a="http://schemas.openxmlformats.org/drawingml/2006/main">
            <a:off x="762000" y="5295900"/>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41" name="precompact-code-num-12">
            <a:extLst xmlns:a="http://schemas.openxmlformats.org/drawingml/2006/main">
              <a:ext uri="{FF2B5EF4-FFF2-40B4-BE49-F238E27FC236}">
                <a16:creationId xmlns:a16="http://schemas.microsoft.com/office/drawing/2014/main" id="{06EE4C2C-2042-4E9B-AEBF-1ECB9BC1C513}"/>
              </a:ext>
            </a:extLst>
          </p:cNvPr>
          <p:cNvSpPr>
            <a:spLocks xmlns:a="http://schemas.openxmlformats.org/drawingml/2006/main" noGrp="1"/>
          </p:cNvSpPr>
          <p:nvPr/>
        </p:nvSpPr>
        <p:spPr>
          <a:xfrm xmlns:a="http://schemas.openxmlformats.org/drawingml/2006/main">
            <a:off x="800100" y="53149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13</a:t>
            </a:r>
          </a:p>
        </p:txBody>
      </p:sp>
      <p:sp>
        <p:nvSpPr>
          <p:cNvPr id="42" name="precompact-code-line-12">
            <a:extLst xmlns:a="http://schemas.openxmlformats.org/drawingml/2006/main">
              <a:ext uri="{FF2B5EF4-FFF2-40B4-BE49-F238E27FC236}">
                <a16:creationId xmlns:a16="http://schemas.microsoft.com/office/drawing/2014/main" id="{68150F29-80B7-4227-BD75-536762204196}"/>
              </a:ext>
            </a:extLst>
          </p:cNvPr>
          <p:cNvSpPr>
            <a:spLocks xmlns:a="http://schemas.openxmlformats.org/drawingml/2006/main" noGrp="1"/>
          </p:cNvSpPr>
          <p:nvPr/>
        </p:nvSpPr>
        <p:spPr>
          <a:xfrm xmlns:a="http://schemas.openxmlformats.org/drawingml/2006/main">
            <a:off x="1238250" y="53149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  if (result.context) process.stdout.write(result.context);</a:t>
            </a:r>
          </a:p>
        </p:txBody>
      </p:sp>
      <p:sp>
        <p:nvSpPr>
          <p:cNvPr id="43" name="precompact-code-num-13">
            <a:extLst xmlns:a="http://schemas.openxmlformats.org/drawingml/2006/main">
              <a:ext uri="{FF2B5EF4-FFF2-40B4-BE49-F238E27FC236}">
                <a16:creationId xmlns:a16="http://schemas.microsoft.com/office/drawing/2014/main" id="{07376703-B813-4491-9407-B0E34F339FE5}"/>
              </a:ext>
            </a:extLst>
          </p:cNvPr>
          <p:cNvSpPr>
            <a:spLocks xmlns:a="http://schemas.openxmlformats.org/drawingml/2006/main" noGrp="1"/>
          </p:cNvSpPr>
          <p:nvPr/>
        </p:nvSpPr>
        <p:spPr>
          <a:xfrm xmlns:a="http://schemas.openxmlformats.org/drawingml/2006/main">
            <a:off x="800100" y="55530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14</a:t>
            </a:r>
          </a:p>
        </p:txBody>
      </p:sp>
      <p:sp>
        <p:nvSpPr>
          <p:cNvPr id="44" name="precompact-code-line-13">
            <a:extLst xmlns:a="http://schemas.openxmlformats.org/drawingml/2006/main">
              <a:ext uri="{FF2B5EF4-FFF2-40B4-BE49-F238E27FC236}">
                <a16:creationId xmlns:a16="http://schemas.microsoft.com/office/drawing/2014/main" id="{1A32AAED-6C25-4EEC-8774-F4CC560A9C7A}"/>
              </a:ext>
            </a:extLst>
          </p:cNvPr>
          <p:cNvSpPr>
            <a:spLocks xmlns:a="http://schemas.openxmlformats.org/drawingml/2006/main" noGrp="1"/>
          </p:cNvSpPr>
          <p:nvPr/>
        </p:nvSpPr>
        <p:spPr>
          <a:xfrm xmlns:a="http://schemas.openxmlformats.org/drawingml/2006/main">
            <a:off x="1238250" y="55530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a:t>
            </a:r>
          </a:p>
        </p:txBody>
      </p:sp>
      <p:sp>
        <p:nvSpPr>
          <p:cNvPr id="45" name="precompact-card-1">
            <a:extLst xmlns:a="http://schemas.openxmlformats.org/drawingml/2006/main">
              <a:ext uri="{FF2B5EF4-FFF2-40B4-BE49-F238E27FC236}">
                <a16:creationId xmlns:a16="http://schemas.microsoft.com/office/drawing/2014/main" id="{3E15DF39-75B5-433A-AAE5-0F5451802F2A}"/>
              </a:ext>
            </a:extLst>
          </p:cNvPr>
          <p:cNvSpPr>
            <a:spLocks xmlns:a="http://schemas.openxmlformats.org/drawingml/2006/main" noGrp="1"/>
          </p:cNvSpPr>
          <p:nvPr/>
        </p:nvSpPr>
        <p:spPr>
          <a:xfrm xmlns:a="http://schemas.openxmlformats.org/drawingml/2006/main">
            <a:off x="8572500" y="2076450"/>
            <a:ext cx="2952750" cy="1257300"/>
          </a:xfrm>
          <a:prstGeom xmlns:a="http://schemas.openxmlformats.org/drawingml/2006/main" prst="roundRect">
            <a:avLst>
              <a:gd name="adj" fmla="val 9091"/>
            </a:avLst>
          </a:prstGeom>
          <a:solidFill xmlns:a="http://schemas.openxmlformats.org/drawingml/2006/main">
            <a:srgbClr val="171D25"/>
          </a:solidFill>
          <a:ln xmlns:a="http://schemas.openxmlformats.org/drawingml/2006/main" w="9525">
            <a:solidFill>
              <a:srgbClr val="2A323D"/>
            </a:solidFill>
            <a:prstDash val="solid"/>
          </a:ln>
        </p:spPr>
      </p:sp>
      <p:sp>
        <p:nvSpPr>
          <p:cNvPr id="46" name="precompact-card-1-accent">
            <a:extLst xmlns:a="http://schemas.openxmlformats.org/drawingml/2006/main">
              <a:ext uri="{FF2B5EF4-FFF2-40B4-BE49-F238E27FC236}">
                <a16:creationId xmlns:a16="http://schemas.microsoft.com/office/drawing/2014/main" id="{901A2BB4-AA62-4E5E-9371-171E8C67161D}"/>
              </a:ext>
            </a:extLst>
          </p:cNvPr>
          <p:cNvSpPr>
            <a:spLocks xmlns:a="http://schemas.openxmlformats.org/drawingml/2006/main" noGrp="1"/>
          </p:cNvSpPr>
          <p:nvPr/>
        </p:nvSpPr>
        <p:spPr>
          <a:xfrm xmlns:a="http://schemas.openxmlformats.org/drawingml/2006/main">
            <a:off x="8572500" y="2076450"/>
            <a:ext cx="66675" cy="125730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47" name="precompact-card-1-title">
            <a:extLst xmlns:a="http://schemas.openxmlformats.org/drawingml/2006/main">
              <a:ext uri="{FF2B5EF4-FFF2-40B4-BE49-F238E27FC236}">
                <a16:creationId xmlns:a16="http://schemas.microsoft.com/office/drawing/2014/main" id="{AFE1D479-89B5-45A2-9C93-607CF4D1167C}"/>
              </a:ext>
            </a:extLst>
          </p:cNvPr>
          <p:cNvSpPr>
            <a:spLocks xmlns:a="http://schemas.openxmlformats.org/drawingml/2006/main" noGrp="1"/>
          </p:cNvSpPr>
          <p:nvPr/>
        </p:nvSpPr>
        <p:spPr>
          <a:xfrm xmlns:a="http://schemas.openxmlformats.org/drawingml/2006/main">
            <a:off x="8839200" y="2238375"/>
            <a:ext cx="24955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Best effort</a:t>
            </a:r>
          </a:p>
        </p:txBody>
      </p:sp>
      <p:sp>
        <p:nvSpPr>
          <p:cNvPr id="48" name="precompact-card-1-body">
            <a:extLst xmlns:a="http://schemas.openxmlformats.org/drawingml/2006/main">
              <a:ext uri="{FF2B5EF4-FFF2-40B4-BE49-F238E27FC236}">
                <a16:creationId xmlns:a16="http://schemas.microsoft.com/office/drawing/2014/main" id="{0F96020C-E7EF-48A3-86B5-043C3ABE1E12}"/>
              </a:ext>
            </a:extLst>
          </p:cNvPr>
          <p:cNvSpPr>
            <a:spLocks xmlns:a="http://schemas.openxmlformats.org/drawingml/2006/main" noGrp="1"/>
          </p:cNvSpPr>
          <p:nvPr/>
        </p:nvSpPr>
        <p:spPr>
          <a:xfrm xmlns:a="http://schemas.openxmlformats.org/drawingml/2006/main">
            <a:off x="8839200" y="2647950"/>
            <a:ext cx="24955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A9B0BC"/>
                </a:solidFill>
                <a:latin typeface="Aptos"/>
                <a:ea typeface="Aptos"/>
                <a:cs typeface="Aptos"/>
              </a:defRPr>
            </a:pPr>
            <a:r>
              <a:rPr sz="1350">
                <a:solidFill>
                  <a:srgbClr val="A9B0BC"/>
                </a:solidFill>
                <a:latin typeface="Aptos"/>
                <a:ea typeface="Aptos"/>
                <a:cs typeface="Aptos"/>
              </a:rPr>
              <a:t>If the memory service is down, compaction still continues.</a:t>
            </a:r>
          </a:p>
        </p:txBody>
      </p:sp>
      <p:sp>
        <p:nvSpPr>
          <p:cNvPr id="49" name="precompact-card-2">
            <a:extLst xmlns:a="http://schemas.openxmlformats.org/drawingml/2006/main">
              <a:ext uri="{FF2B5EF4-FFF2-40B4-BE49-F238E27FC236}">
                <a16:creationId xmlns:a16="http://schemas.microsoft.com/office/drawing/2014/main" id="{213AB1AE-C022-4D61-8558-77ED5F65BDC7}"/>
              </a:ext>
            </a:extLst>
          </p:cNvPr>
          <p:cNvSpPr>
            <a:spLocks xmlns:a="http://schemas.openxmlformats.org/drawingml/2006/main" noGrp="1"/>
          </p:cNvSpPr>
          <p:nvPr/>
        </p:nvSpPr>
        <p:spPr>
          <a:xfrm xmlns:a="http://schemas.openxmlformats.org/drawingml/2006/main">
            <a:off x="8572500" y="3600450"/>
            <a:ext cx="2952750" cy="1257300"/>
          </a:xfrm>
          <a:prstGeom xmlns:a="http://schemas.openxmlformats.org/drawingml/2006/main" prst="roundRect">
            <a:avLst>
              <a:gd name="adj" fmla="val 9091"/>
            </a:avLst>
          </a:prstGeom>
          <a:solidFill xmlns:a="http://schemas.openxmlformats.org/drawingml/2006/main">
            <a:srgbClr val="171D25"/>
          </a:solidFill>
          <a:ln xmlns:a="http://schemas.openxmlformats.org/drawingml/2006/main" w="9525">
            <a:solidFill>
              <a:srgbClr val="2A323D"/>
            </a:solidFill>
            <a:prstDash val="solid"/>
          </a:ln>
        </p:spPr>
      </p:sp>
      <p:sp>
        <p:nvSpPr>
          <p:cNvPr id="50" name="precompact-card-2-accent">
            <a:extLst xmlns:a="http://schemas.openxmlformats.org/drawingml/2006/main">
              <a:ext uri="{FF2B5EF4-FFF2-40B4-BE49-F238E27FC236}">
                <a16:creationId xmlns:a16="http://schemas.microsoft.com/office/drawing/2014/main" id="{6F7F766D-B139-4CCC-B177-228C7A205D95}"/>
              </a:ext>
            </a:extLst>
          </p:cNvPr>
          <p:cNvSpPr>
            <a:spLocks xmlns:a="http://schemas.openxmlformats.org/drawingml/2006/main" noGrp="1"/>
          </p:cNvSpPr>
          <p:nvPr/>
        </p:nvSpPr>
        <p:spPr>
          <a:xfrm xmlns:a="http://schemas.openxmlformats.org/drawingml/2006/main">
            <a:off x="8572500" y="3600450"/>
            <a:ext cx="66675" cy="12573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51" name="precompact-card-2-title">
            <a:extLst xmlns:a="http://schemas.openxmlformats.org/drawingml/2006/main">
              <a:ext uri="{FF2B5EF4-FFF2-40B4-BE49-F238E27FC236}">
                <a16:creationId xmlns:a16="http://schemas.microsoft.com/office/drawing/2014/main" id="{138AF8C2-50E4-4FBE-9632-D8BDBCA185B9}"/>
              </a:ext>
            </a:extLst>
          </p:cNvPr>
          <p:cNvSpPr>
            <a:spLocks xmlns:a="http://schemas.openxmlformats.org/drawingml/2006/main" noGrp="1"/>
          </p:cNvSpPr>
          <p:nvPr/>
        </p:nvSpPr>
        <p:spPr>
          <a:xfrm xmlns:a="http://schemas.openxmlformats.org/drawingml/2006/main">
            <a:off x="8839200" y="3762375"/>
            <a:ext cx="24955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Bounded</a:t>
            </a:r>
          </a:p>
        </p:txBody>
      </p:sp>
      <p:sp>
        <p:nvSpPr>
          <p:cNvPr id="52" name="precompact-card-2-body">
            <a:extLst xmlns:a="http://schemas.openxmlformats.org/drawingml/2006/main">
              <a:ext uri="{FF2B5EF4-FFF2-40B4-BE49-F238E27FC236}">
                <a16:creationId xmlns:a16="http://schemas.microsoft.com/office/drawing/2014/main" id="{C02C437E-82E1-459F-BE26-2E3C6975E517}"/>
              </a:ext>
            </a:extLst>
          </p:cNvPr>
          <p:cNvSpPr>
            <a:spLocks xmlns:a="http://schemas.openxmlformats.org/drawingml/2006/main" noGrp="1"/>
          </p:cNvSpPr>
          <p:nvPr/>
        </p:nvSpPr>
        <p:spPr>
          <a:xfrm xmlns:a="http://schemas.openxmlformats.org/drawingml/2006/main">
            <a:off x="8839200" y="4171950"/>
            <a:ext cx="24955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0">
                <a:solidFill>
                  <a:srgbClr val="A9B0BC"/>
                </a:solidFill>
                <a:latin typeface="Aptos"/>
                <a:ea typeface="Aptos"/>
                <a:cs typeface="Aptos"/>
              </a:defRPr>
            </a:pPr>
            <a:r>
              <a:rPr sz="1350" b="0">
                <a:solidFill>
                  <a:srgbClr val="A9B0BC"/>
                </a:solidFill>
                <a:latin typeface="Aptos"/>
                <a:ea typeface="Aptos"/>
                <a:cs typeface="Aptos"/>
              </a:rPr>
              <a:t>Requests 1,500 tokens. The endpoint still controls what fits.</a:t>
            </a:r>
          </a:p>
        </p:txBody>
      </p:sp>
      <p:sp>
        <p:nvSpPr>
          <p:cNvPr id="53" name="precompact-caption">
            <a:extLst xmlns:a="http://schemas.openxmlformats.org/drawingml/2006/main">
              <a:ext uri="{FF2B5EF4-FFF2-40B4-BE49-F238E27FC236}">
                <a16:creationId xmlns:a16="http://schemas.microsoft.com/office/drawing/2014/main" id="{8D8CFE78-A69F-40D6-ACA8-0A19F8ECA2C7}"/>
              </a:ext>
            </a:extLst>
          </p:cNvPr>
          <p:cNvSpPr>
            <a:spLocks xmlns:a="http://schemas.openxmlformats.org/drawingml/2006/main" noGrp="1"/>
          </p:cNvSpPr>
          <p:nvPr/>
        </p:nvSpPr>
        <p:spPr>
          <a:xfrm xmlns:a="http://schemas.openxmlformats.org/drawingml/2006/main">
            <a:off x="8477250" y="5200650"/>
            <a:ext cx="314325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650" b="1">
                <a:solidFill>
                  <a:srgbClr val="F4F1EB"/>
                </a:solidFill>
                <a:latin typeface="Aptos"/>
                <a:ea typeface="Aptos"/>
                <a:cs typeface="Aptos"/>
              </a:defRPr>
            </a:pPr>
            <a:r>
              <a:rPr sz="1650" b="1">
                <a:solidFill>
                  <a:srgbClr val="F4F1EB"/>
                </a:solidFill>
                <a:latin typeface="Aptos"/>
                <a:ea typeface="Aptos"/>
                <a:cs typeface="Aptos"/>
              </a:rPr>
              <a:t>Capture hooks record events. This hook retrieves stored context.</a:t>
            </a:r>
          </a:p>
        </p:txBody>
      </p:sp>
    </p:spTree>
    <p:extLst>
      <p:ext uri="{BB962C8B-B14F-4D97-AF65-F5344CB8AC3E}">
        <p14:creationId xmlns:p14="http://schemas.microsoft.com/office/powerpoint/2010/main" val="1626062915"/>
      </p:ext>
    </p:extLst>
  </p:cSld>
</p:sld>
</file>

<file path=ppt/slides/slide9.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9">
            <a:extLst xmlns:a="http://schemas.openxmlformats.org/drawingml/2006/main">
              <a:ext uri="{FF2B5EF4-FFF2-40B4-BE49-F238E27FC236}">
                <a16:creationId xmlns:a16="http://schemas.microsoft.com/office/drawing/2014/main" id="{4C4C583C-FCCF-4E9B-A15F-32E2B469F525}"/>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9">
            <a:extLst xmlns:a="http://schemas.openxmlformats.org/drawingml/2006/main">
              <a:ext uri="{FF2B5EF4-FFF2-40B4-BE49-F238E27FC236}">
                <a16:creationId xmlns:a16="http://schemas.microsoft.com/office/drawing/2014/main" id="{FE4081FB-1DA1-4DF4-A1E1-5BB5AFC95095}"/>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THE BOUNDARY</a:t>
            </a:r>
          </a:p>
        </p:txBody>
      </p:sp>
      <p:sp>
        <p:nvSpPr>
          <p:cNvPr id="3" name="title-9">
            <a:extLst xmlns:a="http://schemas.openxmlformats.org/drawingml/2006/main">
              <a:ext uri="{FF2B5EF4-FFF2-40B4-BE49-F238E27FC236}">
                <a16:creationId xmlns:a16="http://schemas.microsoft.com/office/drawing/2014/main" id="{116093F1-9999-4EA2-A6AA-B1A5D461FAC5}"/>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Context is loaded. Memory is retrieved.</a:t>
            </a:r>
          </a:p>
        </p:txBody>
      </p:sp>
      <p:sp>
        <p:nvSpPr>
          <p:cNvPr id="4" name="subtitle-9">
            <a:extLst xmlns:a="http://schemas.openxmlformats.org/drawingml/2006/main">
              <a:ext uri="{FF2B5EF4-FFF2-40B4-BE49-F238E27FC236}">
                <a16:creationId xmlns:a16="http://schemas.microsoft.com/office/drawing/2014/main" id="{71D9ABBE-753B-45A1-93F2-CB9856BA5375}"/>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A good memory system builds a better working set.</a:t>
            </a:r>
          </a:p>
        </p:txBody>
      </p:sp>
      <p:sp>
        <p:nvSpPr>
          <p:cNvPr id="5" name="footer-9">
            <a:extLst xmlns:a="http://schemas.openxmlformats.org/drawingml/2006/main">
              <a:ext uri="{FF2B5EF4-FFF2-40B4-BE49-F238E27FC236}">
                <a16:creationId xmlns:a16="http://schemas.microsoft.com/office/drawing/2014/main" id="{B75B8515-B3F7-4155-B1D4-2E07522A7DFF}"/>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9">
            <a:extLst xmlns:a="http://schemas.openxmlformats.org/drawingml/2006/main">
              <a:ext uri="{FF2B5EF4-FFF2-40B4-BE49-F238E27FC236}">
                <a16:creationId xmlns:a16="http://schemas.microsoft.com/office/drawing/2014/main" id="{29B9E434-755F-42AB-B813-67729B44BDE5}"/>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09</a:t>
            </a:r>
          </a:p>
        </p:txBody>
      </p:sp>
      <p:sp>
        <p:nvSpPr>
          <p:cNvPr id="7" name="boundary-title-0">
            <a:extLst xmlns:a="http://schemas.openxmlformats.org/drawingml/2006/main">
              <a:ext uri="{FF2B5EF4-FFF2-40B4-BE49-F238E27FC236}">
                <a16:creationId xmlns:a16="http://schemas.microsoft.com/office/drawing/2014/main" id="{FF627532-A502-441E-AF0E-38C64A1CA80F}"/>
              </a:ext>
            </a:extLst>
          </p:cNvPr>
          <p:cNvSpPr>
            <a:spLocks xmlns:a="http://schemas.openxmlformats.org/drawingml/2006/main" noGrp="1"/>
          </p:cNvSpPr>
          <p:nvPr/>
        </p:nvSpPr>
        <p:spPr>
          <a:xfrm xmlns:a="http://schemas.openxmlformats.org/drawingml/2006/main">
            <a:off x="76200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000" b="1">
                <a:solidFill>
                  <a:srgbClr val="96D9E8"/>
                </a:solidFill>
                <a:latin typeface="Aptos"/>
                <a:ea typeface="Aptos"/>
                <a:cs typeface="Aptos"/>
              </a:defRPr>
            </a:pPr>
            <a:r>
              <a:rPr sz="3000" b="1">
                <a:solidFill>
                  <a:srgbClr val="96D9E8"/>
                </a:solidFill>
                <a:latin typeface="Aptos"/>
                <a:ea typeface="Aptos"/>
                <a:cs typeface="Aptos"/>
              </a:rPr>
              <a:t>Context</a:t>
            </a:r>
          </a:p>
        </p:txBody>
      </p:sp>
      <p:sp>
        <p:nvSpPr>
          <p:cNvPr id="8" name="boundary-dot-0-0">
            <a:extLst xmlns:a="http://schemas.openxmlformats.org/drawingml/2006/main">
              <a:ext uri="{FF2B5EF4-FFF2-40B4-BE49-F238E27FC236}">
                <a16:creationId xmlns:a16="http://schemas.microsoft.com/office/drawing/2014/main" id="{1FD672AC-0253-465F-A9D5-78BF53D27AFC}"/>
              </a:ext>
            </a:extLst>
          </p:cNvPr>
          <p:cNvSpPr>
            <a:spLocks xmlns:a="http://schemas.openxmlformats.org/drawingml/2006/main" noGrp="1"/>
          </p:cNvSpPr>
          <p:nvPr/>
        </p:nvSpPr>
        <p:spPr>
          <a:xfrm xmlns:a="http://schemas.openxmlformats.org/drawingml/2006/main">
            <a:off x="762000" y="295275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9" name="boundary-item-0-0">
            <a:extLst xmlns:a="http://schemas.openxmlformats.org/drawingml/2006/main">
              <a:ext uri="{FF2B5EF4-FFF2-40B4-BE49-F238E27FC236}">
                <a16:creationId xmlns:a16="http://schemas.microsoft.com/office/drawing/2014/main" id="{FB86F7D0-5B08-46EB-A453-A28E06B3462B}"/>
              </a:ext>
            </a:extLst>
          </p:cNvPr>
          <p:cNvSpPr>
            <a:spLocks xmlns:a="http://schemas.openxmlformats.org/drawingml/2006/main" noGrp="1"/>
          </p:cNvSpPr>
          <p:nvPr/>
        </p:nvSpPr>
        <p:spPr>
          <a:xfrm xmlns:a="http://schemas.openxmlformats.org/drawingml/2006/main">
            <a:off x="108585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For this turn</a:t>
            </a:r>
          </a:p>
        </p:txBody>
      </p:sp>
      <p:sp>
        <p:nvSpPr>
          <p:cNvPr id="10" name="boundary-dot-0-1">
            <a:extLst xmlns:a="http://schemas.openxmlformats.org/drawingml/2006/main">
              <a:ext uri="{FF2B5EF4-FFF2-40B4-BE49-F238E27FC236}">
                <a16:creationId xmlns:a16="http://schemas.microsoft.com/office/drawing/2014/main" id="{33BD5267-DE92-40AC-942E-8F5B553E8AE7}"/>
              </a:ext>
            </a:extLst>
          </p:cNvPr>
          <p:cNvSpPr>
            <a:spLocks xmlns:a="http://schemas.openxmlformats.org/drawingml/2006/main" noGrp="1"/>
          </p:cNvSpPr>
          <p:nvPr/>
        </p:nvSpPr>
        <p:spPr>
          <a:xfrm xmlns:a="http://schemas.openxmlformats.org/drawingml/2006/main">
            <a:off x="762000" y="358140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1" name="boundary-item-0-1">
            <a:extLst xmlns:a="http://schemas.openxmlformats.org/drawingml/2006/main">
              <a:ext uri="{FF2B5EF4-FFF2-40B4-BE49-F238E27FC236}">
                <a16:creationId xmlns:a16="http://schemas.microsoft.com/office/drawing/2014/main" id="{6EE0D178-75DC-4D96-92A0-86B60CF2B95C}"/>
              </a:ext>
            </a:extLst>
          </p:cNvPr>
          <p:cNvSpPr>
            <a:spLocks xmlns:a="http://schemas.openxmlformats.org/drawingml/2006/main" noGrp="1"/>
          </p:cNvSpPr>
          <p:nvPr/>
        </p:nvSpPr>
        <p:spPr>
          <a:xfrm xmlns:a="http://schemas.openxmlformats.org/drawingml/2006/main">
            <a:off x="1085850" y="34671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Inside the prompt</a:t>
            </a:r>
          </a:p>
        </p:txBody>
      </p:sp>
      <p:sp>
        <p:nvSpPr>
          <p:cNvPr id="12" name="boundary-dot-0-2">
            <a:extLst xmlns:a="http://schemas.openxmlformats.org/drawingml/2006/main">
              <a:ext uri="{FF2B5EF4-FFF2-40B4-BE49-F238E27FC236}">
                <a16:creationId xmlns:a16="http://schemas.microsoft.com/office/drawing/2014/main" id="{BF1FC195-1462-4CA5-B0A4-59C56137797C}"/>
              </a:ext>
            </a:extLst>
          </p:cNvPr>
          <p:cNvSpPr>
            <a:spLocks xmlns:a="http://schemas.openxmlformats.org/drawingml/2006/main" noGrp="1"/>
          </p:cNvSpPr>
          <p:nvPr/>
        </p:nvSpPr>
        <p:spPr>
          <a:xfrm xmlns:a="http://schemas.openxmlformats.org/drawingml/2006/main">
            <a:off x="762000" y="421005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3" name="boundary-item-0-2">
            <a:extLst xmlns:a="http://schemas.openxmlformats.org/drawingml/2006/main">
              <a:ext uri="{FF2B5EF4-FFF2-40B4-BE49-F238E27FC236}">
                <a16:creationId xmlns:a16="http://schemas.microsoft.com/office/drawing/2014/main" id="{01D2862B-0078-49D4-B2F5-823EE7D7198B}"/>
              </a:ext>
            </a:extLst>
          </p:cNvPr>
          <p:cNvSpPr>
            <a:spLocks xmlns:a="http://schemas.openxmlformats.org/drawingml/2006/main" noGrp="1"/>
          </p:cNvSpPr>
          <p:nvPr/>
        </p:nvSpPr>
        <p:spPr>
          <a:xfrm xmlns:a="http://schemas.openxmlformats.org/drawingml/2006/main">
            <a:off x="1085850" y="40957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Finite window</a:t>
            </a:r>
          </a:p>
        </p:txBody>
      </p:sp>
      <p:sp>
        <p:nvSpPr>
          <p:cNvPr id="14" name="boundary-dot-0-3">
            <a:extLst xmlns:a="http://schemas.openxmlformats.org/drawingml/2006/main">
              <a:ext uri="{FF2B5EF4-FFF2-40B4-BE49-F238E27FC236}">
                <a16:creationId xmlns:a16="http://schemas.microsoft.com/office/drawing/2014/main" id="{92AB376E-C3C6-44C3-B7A3-CA00F255174B}"/>
              </a:ext>
            </a:extLst>
          </p:cNvPr>
          <p:cNvSpPr>
            <a:spLocks xmlns:a="http://schemas.openxmlformats.org/drawingml/2006/main" noGrp="1"/>
          </p:cNvSpPr>
          <p:nvPr/>
        </p:nvSpPr>
        <p:spPr>
          <a:xfrm xmlns:a="http://schemas.openxmlformats.org/drawingml/2006/main">
            <a:off x="762000" y="483870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5" name="boundary-item-0-3">
            <a:extLst xmlns:a="http://schemas.openxmlformats.org/drawingml/2006/main">
              <a:ext uri="{FF2B5EF4-FFF2-40B4-BE49-F238E27FC236}">
                <a16:creationId xmlns:a16="http://schemas.microsoft.com/office/drawing/2014/main" id="{80127557-E58F-4485-B3CC-AA9E58F89A0A}"/>
              </a:ext>
            </a:extLst>
          </p:cNvPr>
          <p:cNvSpPr>
            <a:spLocks xmlns:a="http://schemas.openxmlformats.org/drawingml/2006/main" noGrp="1"/>
          </p:cNvSpPr>
          <p:nvPr/>
        </p:nvSpPr>
        <p:spPr>
          <a:xfrm xmlns:a="http://schemas.openxmlformats.org/drawingml/2006/main">
            <a:off x="108585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Temporary by default</a:t>
            </a:r>
          </a:p>
        </p:txBody>
      </p:sp>
      <p:sp>
        <p:nvSpPr>
          <p:cNvPr id="16" name="boundary-title-1">
            <a:extLst xmlns:a="http://schemas.openxmlformats.org/drawingml/2006/main">
              <a:ext uri="{FF2B5EF4-FFF2-40B4-BE49-F238E27FC236}">
                <a16:creationId xmlns:a16="http://schemas.microsoft.com/office/drawing/2014/main" id="{AD47F80A-88D1-4F82-BDB2-3287FE7F3C7A}"/>
              </a:ext>
            </a:extLst>
          </p:cNvPr>
          <p:cNvSpPr>
            <a:spLocks xmlns:a="http://schemas.openxmlformats.org/drawingml/2006/main" noGrp="1"/>
          </p:cNvSpPr>
          <p:nvPr/>
        </p:nvSpPr>
        <p:spPr>
          <a:xfrm xmlns:a="http://schemas.openxmlformats.org/drawingml/2006/main">
            <a:off x="661035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000" b="1">
                <a:solidFill>
                  <a:srgbClr val="FF6B57"/>
                </a:solidFill>
                <a:latin typeface="Aptos"/>
                <a:ea typeface="Aptos"/>
                <a:cs typeface="Aptos"/>
              </a:defRPr>
            </a:pPr>
            <a:r>
              <a:rPr sz="3000" b="1">
                <a:solidFill>
                  <a:srgbClr val="FF6B57"/>
                </a:solidFill>
                <a:latin typeface="Aptos"/>
                <a:ea typeface="Aptos"/>
                <a:cs typeface="Aptos"/>
              </a:rPr>
              <a:t>Memory</a:t>
            </a:r>
          </a:p>
        </p:txBody>
      </p:sp>
      <p:sp>
        <p:nvSpPr>
          <p:cNvPr id="17" name="boundary-dot-1-0">
            <a:extLst xmlns:a="http://schemas.openxmlformats.org/drawingml/2006/main">
              <a:ext uri="{FF2B5EF4-FFF2-40B4-BE49-F238E27FC236}">
                <a16:creationId xmlns:a16="http://schemas.microsoft.com/office/drawing/2014/main" id="{E03A9CAB-4FE4-44BA-AFFC-CB59F2A67F42}"/>
              </a:ext>
            </a:extLst>
          </p:cNvPr>
          <p:cNvSpPr>
            <a:spLocks xmlns:a="http://schemas.openxmlformats.org/drawingml/2006/main" noGrp="1"/>
          </p:cNvSpPr>
          <p:nvPr/>
        </p:nvSpPr>
        <p:spPr>
          <a:xfrm xmlns:a="http://schemas.openxmlformats.org/drawingml/2006/main">
            <a:off x="6610350" y="295275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8" name="boundary-item-1-0">
            <a:extLst xmlns:a="http://schemas.openxmlformats.org/drawingml/2006/main">
              <a:ext uri="{FF2B5EF4-FFF2-40B4-BE49-F238E27FC236}">
                <a16:creationId xmlns:a16="http://schemas.microsoft.com/office/drawing/2014/main" id="{A376066C-8CB2-4D7B-A750-E3DA91CB7BD7}"/>
              </a:ext>
            </a:extLst>
          </p:cNvPr>
          <p:cNvSpPr>
            <a:spLocks xmlns:a="http://schemas.openxmlformats.org/drawingml/2006/main" noGrp="1"/>
          </p:cNvSpPr>
          <p:nvPr/>
        </p:nvSpPr>
        <p:spPr>
          <a:xfrm xmlns:a="http://schemas.openxmlformats.org/drawingml/2006/main">
            <a:off x="693420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Across turns and sessions</a:t>
            </a:r>
          </a:p>
        </p:txBody>
      </p:sp>
      <p:sp>
        <p:nvSpPr>
          <p:cNvPr id="19" name="boundary-dot-1-1">
            <a:extLst xmlns:a="http://schemas.openxmlformats.org/drawingml/2006/main">
              <a:ext uri="{FF2B5EF4-FFF2-40B4-BE49-F238E27FC236}">
                <a16:creationId xmlns:a16="http://schemas.microsoft.com/office/drawing/2014/main" id="{D96CD814-E390-4066-84D9-17335549D82C}"/>
              </a:ext>
            </a:extLst>
          </p:cNvPr>
          <p:cNvSpPr>
            <a:spLocks xmlns:a="http://schemas.openxmlformats.org/drawingml/2006/main" noGrp="1"/>
          </p:cNvSpPr>
          <p:nvPr/>
        </p:nvSpPr>
        <p:spPr>
          <a:xfrm xmlns:a="http://schemas.openxmlformats.org/drawingml/2006/main">
            <a:off x="6610350" y="358140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0" name="boundary-item-1-1">
            <a:extLst xmlns:a="http://schemas.openxmlformats.org/drawingml/2006/main">
              <a:ext uri="{FF2B5EF4-FFF2-40B4-BE49-F238E27FC236}">
                <a16:creationId xmlns:a16="http://schemas.microsoft.com/office/drawing/2014/main" id="{E09F71F9-852F-4067-B85D-A96FEDC48F65}"/>
              </a:ext>
            </a:extLst>
          </p:cNvPr>
          <p:cNvSpPr>
            <a:spLocks xmlns:a="http://schemas.openxmlformats.org/drawingml/2006/main" noGrp="1"/>
          </p:cNvSpPr>
          <p:nvPr/>
        </p:nvSpPr>
        <p:spPr>
          <a:xfrm xmlns:a="http://schemas.openxmlformats.org/drawingml/2006/main">
            <a:off x="6934200" y="34671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Outside the prompt</a:t>
            </a:r>
          </a:p>
        </p:txBody>
      </p:sp>
      <p:sp>
        <p:nvSpPr>
          <p:cNvPr id="21" name="boundary-dot-1-2">
            <a:extLst xmlns:a="http://schemas.openxmlformats.org/drawingml/2006/main">
              <a:ext uri="{FF2B5EF4-FFF2-40B4-BE49-F238E27FC236}">
                <a16:creationId xmlns:a16="http://schemas.microsoft.com/office/drawing/2014/main" id="{C24E160A-600C-45DC-8C76-C952A6B15B44}"/>
              </a:ext>
            </a:extLst>
          </p:cNvPr>
          <p:cNvSpPr>
            <a:spLocks xmlns:a="http://schemas.openxmlformats.org/drawingml/2006/main" noGrp="1"/>
          </p:cNvSpPr>
          <p:nvPr/>
        </p:nvSpPr>
        <p:spPr>
          <a:xfrm xmlns:a="http://schemas.openxmlformats.org/drawingml/2006/main">
            <a:off x="6610350" y="421005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2" name="boundary-item-1-2">
            <a:extLst xmlns:a="http://schemas.openxmlformats.org/drawingml/2006/main">
              <a:ext uri="{FF2B5EF4-FFF2-40B4-BE49-F238E27FC236}">
                <a16:creationId xmlns:a16="http://schemas.microsoft.com/office/drawing/2014/main" id="{76636814-6CE8-4906-868C-30B7643D5D23}"/>
              </a:ext>
            </a:extLst>
          </p:cNvPr>
          <p:cNvSpPr>
            <a:spLocks xmlns:a="http://schemas.openxmlformats.org/drawingml/2006/main" noGrp="1"/>
          </p:cNvSpPr>
          <p:nvPr/>
        </p:nvSpPr>
        <p:spPr>
          <a:xfrm xmlns:a="http://schemas.openxmlformats.org/drawingml/2006/main">
            <a:off x="6934200" y="40957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Searchable</a:t>
            </a:r>
          </a:p>
        </p:txBody>
      </p:sp>
      <p:sp>
        <p:nvSpPr>
          <p:cNvPr id="23" name="boundary-dot-1-3">
            <a:extLst xmlns:a="http://schemas.openxmlformats.org/drawingml/2006/main">
              <a:ext uri="{FF2B5EF4-FFF2-40B4-BE49-F238E27FC236}">
                <a16:creationId xmlns:a16="http://schemas.microsoft.com/office/drawing/2014/main" id="{F37E84D4-2A13-4A0B-910E-B43E58054A6C}"/>
              </a:ext>
            </a:extLst>
          </p:cNvPr>
          <p:cNvSpPr>
            <a:spLocks xmlns:a="http://schemas.openxmlformats.org/drawingml/2006/main" noGrp="1"/>
          </p:cNvSpPr>
          <p:nvPr/>
        </p:nvSpPr>
        <p:spPr>
          <a:xfrm xmlns:a="http://schemas.openxmlformats.org/drawingml/2006/main">
            <a:off x="6610350" y="483870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4" name="boundary-item-1-3">
            <a:extLst xmlns:a="http://schemas.openxmlformats.org/drawingml/2006/main">
              <a:ext uri="{FF2B5EF4-FFF2-40B4-BE49-F238E27FC236}">
                <a16:creationId xmlns:a16="http://schemas.microsoft.com/office/drawing/2014/main" id="{0D2B42B7-E2F6-4C01-88DE-214662C88BAD}"/>
              </a:ext>
            </a:extLst>
          </p:cNvPr>
          <p:cNvSpPr>
            <a:spLocks xmlns:a="http://schemas.openxmlformats.org/drawingml/2006/main" noGrp="1"/>
          </p:cNvSpPr>
          <p:nvPr/>
        </p:nvSpPr>
        <p:spPr>
          <a:xfrm xmlns:a="http://schemas.openxmlformats.org/drawingml/2006/main">
            <a:off x="693420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a:solidFill>
                  <a:srgbClr val="F4F1EB"/>
                </a:solidFill>
                <a:latin typeface="Aptos"/>
                <a:ea typeface="Aptos"/>
                <a:cs typeface="Aptos"/>
              </a:defRPr>
            </a:pPr>
            <a:r>
              <a:rPr sz="1875">
                <a:solidFill>
                  <a:srgbClr val="F4F1EB"/>
                </a:solidFill>
                <a:latin typeface="Aptos"/>
                <a:ea typeface="Aptos"/>
                <a:cs typeface="Aptos"/>
              </a:rPr>
              <a:t>Can change or expire</a:t>
            </a:r>
          </a:p>
        </p:txBody>
      </p:sp>
      <p:sp>
        <p:nvSpPr>
          <p:cNvPr id="25" name="boundary-divider">
            <a:extLst xmlns:a="http://schemas.openxmlformats.org/drawingml/2006/main">
              <a:ext uri="{FF2B5EF4-FFF2-40B4-BE49-F238E27FC236}">
                <a16:creationId xmlns:a16="http://schemas.microsoft.com/office/drawing/2014/main" id="{0720BEFE-6B5C-4DD1-87DE-059A91FBB166}"/>
              </a:ext>
            </a:extLst>
          </p:cNvPr>
          <p:cNvSpPr>
            <a:spLocks xmlns:a="http://schemas.openxmlformats.org/drawingml/2006/main" noGrp="1"/>
          </p:cNvSpPr>
          <p:nvPr/>
        </p:nvSpPr>
        <p:spPr>
          <a:xfrm xmlns:a="http://schemas.openxmlformats.org/drawingml/2006/main">
            <a:off x="6096000" y="1962150"/>
            <a:ext cx="9525" cy="34861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6" name="boundary-bottom">
            <a:extLst xmlns:a="http://schemas.openxmlformats.org/drawingml/2006/main">
              <a:ext uri="{FF2B5EF4-FFF2-40B4-BE49-F238E27FC236}">
                <a16:creationId xmlns:a16="http://schemas.microsoft.com/office/drawing/2014/main" id="{30653A18-0CA1-46ED-A269-8570ED3174ED}"/>
              </a:ext>
            </a:extLst>
          </p:cNvPr>
          <p:cNvSpPr>
            <a:spLocks xmlns:a="http://schemas.openxmlformats.org/drawingml/2006/main" noGrp="1"/>
          </p:cNvSpPr>
          <p:nvPr/>
        </p:nvSpPr>
        <p:spPr>
          <a:xfrm xmlns:a="http://schemas.openxmlformats.org/drawingml/2006/main">
            <a:off x="1695450" y="5676900"/>
            <a:ext cx="88011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2025" b="1">
                <a:solidFill>
                  <a:srgbClr val="F4F1EB"/>
                </a:solidFill>
                <a:latin typeface="Aptos"/>
                <a:ea typeface="Aptos"/>
                <a:cs typeface="Aptos"/>
              </a:defRPr>
            </a:pPr>
            <a:r>
              <a:rPr sz="2025" b="1">
                <a:solidFill>
                  <a:srgbClr val="F4F1EB"/>
                </a:solidFill>
                <a:latin typeface="Aptos"/>
                <a:ea typeface="Aptos"/>
                <a:cs typeface="Aptos"/>
              </a:rPr>
              <a:t>Memory is useful only when the right part comes back into context.</a:t>
            </a:r>
          </a:p>
        </p:txBody>
      </p:sp>
    </p:spTree>
    <p:extLst>
      <p:ext uri="{BB962C8B-B14F-4D97-AF65-F5344CB8AC3E}">
        <p14:creationId xmlns:p14="http://schemas.microsoft.com/office/powerpoint/2010/main" val="777324785"/>
      </p:ext>
    </p:extLst>
  </p:cSld>
</p:sld>
</file>

<file path=ppt/slides/slide10.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10">
            <a:extLst xmlns:a="http://schemas.openxmlformats.org/drawingml/2006/main">
              <a:ext uri="{FF2B5EF4-FFF2-40B4-BE49-F238E27FC236}">
                <a16:creationId xmlns:a16="http://schemas.microsoft.com/office/drawing/2014/main" id="{E0D5CEFC-D84D-4AC1-ADE3-44F0064EA524}"/>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0">
            <a:extLst xmlns:a="http://schemas.openxmlformats.org/drawingml/2006/main">
              <a:ext uri="{FF2B5EF4-FFF2-40B4-BE49-F238E27FC236}">
                <a16:creationId xmlns:a16="http://schemas.microsoft.com/office/drawing/2014/main" id="{857814F0-2C52-4608-BB23-BF826951D78F}"/>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TODAY</a:t>
            </a:r>
          </a:p>
        </p:txBody>
      </p:sp>
      <p:sp>
        <p:nvSpPr>
          <p:cNvPr id="3" name="title-10">
            <a:extLst xmlns:a="http://schemas.openxmlformats.org/drawingml/2006/main">
              <a:ext uri="{FF2B5EF4-FFF2-40B4-BE49-F238E27FC236}">
                <a16:creationId xmlns:a16="http://schemas.microsoft.com/office/drawing/2014/main" id="{BA405D10-8128-4B51-81A2-C6C1C6129E61}"/>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How people give agents memory now</a:t>
            </a:r>
          </a:p>
        </p:txBody>
      </p:sp>
      <p:sp>
        <p:nvSpPr>
          <p:cNvPr id="4" name="subtitle-10">
            <a:extLst xmlns:a="http://schemas.openxmlformats.org/drawingml/2006/main">
              <a:ext uri="{FF2B5EF4-FFF2-40B4-BE49-F238E27FC236}">
                <a16:creationId xmlns:a16="http://schemas.microsoft.com/office/drawing/2014/main" id="{62097057-1F0D-4BD6-A6A1-7FA137D15543}"/>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Most setups mix several patterns.</a:t>
            </a:r>
          </a:p>
        </p:txBody>
      </p:sp>
      <p:sp>
        <p:nvSpPr>
          <p:cNvPr id="5" name="footer-10">
            <a:extLst xmlns:a="http://schemas.openxmlformats.org/drawingml/2006/main">
              <a:ext uri="{FF2B5EF4-FFF2-40B4-BE49-F238E27FC236}">
                <a16:creationId xmlns:a16="http://schemas.microsoft.com/office/drawing/2014/main" id="{368F1028-1B1B-47B5-8A4C-7BD72C6CB4B9}"/>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0">
            <a:extLst xmlns:a="http://schemas.openxmlformats.org/drawingml/2006/main">
              <a:ext uri="{FF2B5EF4-FFF2-40B4-BE49-F238E27FC236}">
                <a16:creationId xmlns:a16="http://schemas.microsoft.com/office/drawing/2014/main" id="{EFDF519E-BE59-45B1-A558-F5DA2B55EC61}"/>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10</a:t>
            </a:r>
          </a:p>
        </p:txBody>
      </p:sp>
      <p:sp>
        <p:nvSpPr>
          <p:cNvPr id="7" name="approach-name-0">
            <a:extLst xmlns:a="http://schemas.openxmlformats.org/drawingml/2006/main">
              <a:ext uri="{FF2B5EF4-FFF2-40B4-BE49-F238E27FC236}">
                <a16:creationId xmlns:a16="http://schemas.microsoft.com/office/drawing/2014/main" id="{F34A8503-65CB-427F-A268-C51508BD7897}"/>
              </a:ext>
            </a:extLst>
          </p:cNvPr>
          <p:cNvSpPr>
            <a:spLocks xmlns:a="http://schemas.openxmlformats.org/drawingml/2006/main" noGrp="1"/>
          </p:cNvSpPr>
          <p:nvPr/>
        </p:nvSpPr>
        <p:spPr>
          <a:xfrm xmlns:a="http://schemas.openxmlformats.org/drawingml/2006/main">
            <a:off x="742950" y="18478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Transcript replay</a:t>
            </a:r>
          </a:p>
        </p:txBody>
      </p:sp>
      <p:sp>
        <p:nvSpPr>
          <p:cNvPr id="8" name="approach-good-0">
            <a:extLst xmlns:a="http://schemas.openxmlformats.org/drawingml/2006/main">
              <a:ext uri="{FF2B5EF4-FFF2-40B4-BE49-F238E27FC236}">
                <a16:creationId xmlns:a16="http://schemas.microsoft.com/office/drawing/2014/main" id="{176A0125-9D37-4D6D-AA48-1C04BCA9BDF6}"/>
              </a:ext>
            </a:extLst>
          </p:cNvPr>
          <p:cNvSpPr>
            <a:spLocks xmlns:a="http://schemas.openxmlformats.org/drawingml/2006/main" noGrp="1"/>
          </p:cNvSpPr>
          <p:nvPr/>
        </p:nvSpPr>
        <p:spPr>
          <a:xfrm xmlns:a="http://schemas.openxmlformats.org/drawingml/2006/main">
            <a:off x="4095750" y="18669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b="1">
                <a:solidFill>
                  <a:srgbClr val="94D3B0"/>
                </a:solidFill>
                <a:latin typeface="Aptos"/>
                <a:ea typeface="Aptos"/>
                <a:cs typeface="Aptos"/>
              </a:defRPr>
            </a:pPr>
            <a:r>
              <a:rPr sz="1500" b="1">
                <a:solidFill>
                  <a:srgbClr val="94D3B0"/>
                </a:solidFill>
                <a:latin typeface="Aptos"/>
                <a:ea typeface="Aptos"/>
                <a:cs typeface="Aptos"/>
              </a:rPr>
              <a:t>Easy</a:t>
            </a:r>
          </a:p>
        </p:txBody>
      </p:sp>
      <p:sp>
        <p:nvSpPr>
          <p:cNvPr id="9" name="approach-catch-0">
            <a:extLst xmlns:a="http://schemas.openxmlformats.org/drawingml/2006/main">
              <a:ext uri="{FF2B5EF4-FFF2-40B4-BE49-F238E27FC236}">
                <a16:creationId xmlns:a16="http://schemas.microsoft.com/office/drawing/2014/main" id="{F132319F-B731-41CF-B9A1-BADABCF62B3A}"/>
              </a:ext>
            </a:extLst>
          </p:cNvPr>
          <p:cNvSpPr>
            <a:spLocks xmlns:a="http://schemas.openxmlformats.org/drawingml/2006/main" noGrp="1"/>
          </p:cNvSpPr>
          <p:nvPr/>
        </p:nvSpPr>
        <p:spPr>
          <a:xfrm xmlns:a="http://schemas.openxmlformats.org/drawingml/2006/main">
            <a:off x="6191250" y="18669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A9B0BC"/>
                </a:solidFill>
                <a:latin typeface="Aptos"/>
                <a:ea typeface="Aptos"/>
                <a:cs typeface="Aptos"/>
              </a:defRPr>
            </a:pPr>
            <a:r>
              <a:rPr sz="1575">
                <a:solidFill>
                  <a:srgbClr val="A9B0BC"/>
                </a:solidFill>
                <a:latin typeface="Aptos"/>
                <a:ea typeface="Aptos"/>
                <a:cs typeface="Aptos"/>
              </a:rPr>
              <a:t>Grows fast and brings back noise</a:t>
            </a:r>
          </a:p>
        </p:txBody>
      </p:sp>
      <p:sp>
        <p:nvSpPr>
          <p:cNvPr id="10" name="approach-rule-0">
            <a:extLst xmlns:a="http://schemas.openxmlformats.org/drawingml/2006/main">
              <a:ext uri="{FF2B5EF4-FFF2-40B4-BE49-F238E27FC236}">
                <a16:creationId xmlns:a16="http://schemas.microsoft.com/office/drawing/2014/main" id="{8EEE850E-63E2-4959-8B20-F2510067F528}"/>
              </a:ext>
            </a:extLst>
          </p:cNvPr>
          <p:cNvSpPr>
            <a:spLocks xmlns:a="http://schemas.openxmlformats.org/drawingml/2006/main" noGrp="1"/>
          </p:cNvSpPr>
          <p:nvPr/>
        </p:nvSpPr>
        <p:spPr>
          <a:xfrm xmlns:a="http://schemas.openxmlformats.org/drawingml/2006/main">
            <a:off x="742950" y="23622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1" name="approach-name-1">
            <a:extLst xmlns:a="http://schemas.openxmlformats.org/drawingml/2006/main">
              <a:ext uri="{FF2B5EF4-FFF2-40B4-BE49-F238E27FC236}">
                <a16:creationId xmlns:a16="http://schemas.microsoft.com/office/drawing/2014/main" id="{AE01D785-CF6C-45BD-BBDD-67F25E77ED6A}"/>
              </a:ext>
            </a:extLst>
          </p:cNvPr>
          <p:cNvSpPr>
            <a:spLocks xmlns:a="http://schemas.openxmlformats.org/drawingml/2006/main" noGrp="1"/>
          </p:cNvSpPr>
          <p:nvPr/>
        </p:nvSpPr>
        <p:spPr>
          <a:xfrm xmlns:a="http://schemas.openxmlformats.org/drawingml/2006/main">
            <a:off x="742950" y="26479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Rolling summary</a:t>
            </a:r>
          </a:p>
        </p:txBody>
      </p:sp>
      <p:sp>
        <p:nvSpPr>
          <p:cNvPr id="12" name="approach-good-1">
            <a:extLst xmlns:a="http://schemas.openxmlformats.org/drawingml/2006/main">
              <a:ext uri="{FF2B5EF4-FFF2-40B4-BE49-F238E27FC236}">
                <a16:creationId xmlns:a16="http://schemas.microsoft.com/office/drawing/2014/main" id="{AD64CDFD-8411-4910-A637-82A536BDFE8E}"/>
              </a:ext>
            </a:extLst>
          </p:cNvPr>
          <p:cNvSpPr>
            <a:spLocks xmlns:a="http://schemas.openxmlformats.org/drawingml/2006/main" noGrp="1"/>
          </p:cNvSpPr>
          <p:nvPr/>
        </p:nvSpPr>
        <p:spPr>
          <a:xfrm xmlns:a="http://schemas.openxmlformats.org/drawingml/2006/main">
            <a:off x="4095750" y="26670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b="1">
                <a:solidFill>
                  <a:srgbClr val="94D3B0"/>
                </a:solidFill>
                <a:latin typeface="Aptos"/>
                <a:ea typeface="Aptos"/>
                <a:cs typeface="Aptos"/>
              </a:defRPr>
            </a:pPr>
            <a:r>
              <a:rPr sz="1500" b="1">
                <a:solidFill>
                  <a:srgbClr val="94D3B0"/>
                </a:solidFill>
                <a:latin typeface="Aptos"/>
                <a:ea typeface="Aptos"/>
                <a:cs typeface="Aptos"/>
              </a:rPr>
              <a:t>Small</a:t>
            </a:r>
          </a:p>
        </p:txBody>
      </p:sp>
      <p:sp>
        <p:nvSpPr>
          <p:cNvPr id="13" name="approach-catch-1">
            <a:extLst xmlns:a="http://schemas.openxmlformats.org/drawingml/2006/main">
              <a:ext uri="{FF2B5EF4-FFF2-40B4-BE49-F238E27FC236}">
                <a16:creationId xmlns:a16="http://schemas.microsoft.com/office/drawing/2014/main" id="{55CA582B-AEAA-4251-B208-3536E03DAC47}"/>
              </a:ext>
            </a:extLst>
          </p:cNvPr>
          <p:cNvSpPr>
            <a:spLocks xmlns:a="http://schemas.openxmlformats.org/drawingml/2006/main" noGrp="1"/>
          </p:cNvSpPr>
          <p:nvPr/>
        </p:nvSpPr>
        <p:spPr>
          <a:xfrm xmlns:a="http://schemas.openxmlformats.org/drawingml/2006/main">
            <a:off x="6191250" y="26670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A9B0BC"/>
                </a:solidFill>
                <a:latin typeface="Aptos"/>
                <a:ea typeface="Aptos"/>
                <a:cs typeface="Aptos"/>
              </a:defRPr>
            </a:pPr>
            <a:r>
              <a:rPr sz="1575">
                <a:solidFill>
                  <a:srgbClr val="A9B0BC"/>
                </a:solidFill>
                <a:latin typeface="Aptos"/>
                <a:ea typeface="Aptos"/>
                <a:cs typeface="Aptos"/>
              </a:rPr>
              <a:t>Loses details and source links</a:t>
            </a:r>
          </a:p>
        </p:txBody>
      </p:sp>
      <p:sp>
        <p:nvSpPr>
          <p:cNvPr id="14" name="approach-rule-1">
            <a:extLst xmlns:a="http://schemas.openxmlformats.org/drawingml/2006/main">
              <a:ext uri="{FF2B5EF4-FFF2-40B4-BE49-F238E27FC236}">
                <a16:creationId xmlns:a16="http://schemas.microsoft.com/office/drawing/2014/main" id="{87F1E805-AA86-4CE8-B047-875F94FE631C}"/>
              </a:ext>
            </a:extLst>
          </p:cNvPr>
          <p:cNvSpPr>
            <a:spLocks xmlns:a="http://schemas.openxmlformats.org/drawingml/2006/main" noGrp="1"/>
          </p:cNvSpPr>
          <p:nvPr/>
        </p:nvSpPr>
        <p:spPr>
          <a:xfrm xmlns:a="http://schemas.openxmlformats.org/drawingml/2006/main">
            <a:off x="742950" y="31623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5" name="approach-name-2">
            <a:extLst xmlns:a="http://schemas.openxmlformats.org/drawingml/2006/main">
              <a:ext uri="{FF2B5EF4-FFF2-40B4-BE49-F238E27FC236}">
                <a16:creationId xmlns:a16="http://schemas.microsoft.com/office/drawing/2014/main" id="{31DEF5D5-69D6-4CC1-B9F1-BC334051FE28}"/>
              </a:ext>
            </a:extLst>
          </p:cNvPr>
          <p:cNvSpPr>
            <a:spLocks xmlns:a="http://schemas.openxmlformats.org/drawingml/2006/main" noGrp="1"/>
          </p:cNvSpPr>
          <p:nvPr/>
        </p:nvSpPr>
        <p:spPr>
          <a:xfrm xmlns:a="http://schemas.openxmlformats.org/drawingml/2006/main">
            <a:off x="742950" y="34480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Memory file</a:t>
            </a:r>
          </a:p>
        </p:txBody>
      </p:sp>
      <p:sp>
        <p:nvSpPr>
          <p:cNvPr id="16" name="approach-good-2">
            <a:extLst xmlns:a="http://schemas.openxmlformats.org/drawingml/2006/main">
              <a:ext uri="{FF2B5EF4-FFF2-40B4-BE49-F238E27FC236}">
                <a16:creationId xmlns:a16="http://schemas.microsoft.com/office/drawing/2014/main" id="{F0FA671D-E757-41C9-8C38-59B14CE763B7}"/>
              </a:ext>
            </a:extLst>
          </p:cNvPr>
          <p:cNvSpPr>
            <a:spLocks xmlns:a="http://schemas.openxmlformats.org/drawingml/2006/main" noGrp="1"/>
          </p:cNvSpPr>
          <p:nvPr/>
        </p:nvSpPr>
        <p:spPr>
          <a:xfrm xmlns:a="http://schemas.openxmlformats.org/drawingml/2006/main">
            <a:off x="4095750" y="34671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b="1">
                <a:solidFill>
                  <a:srgbClr val="94D3B0"/>
                </a:solidFill>
                <a:latin typeface="Aptos"/>
                <a:ea typeface="Aptos"/>
                <a:cs typeface="Aptos"/>
              </a:defRPr>
            </a:pPr>
            <a:r>
              <a:rPr sz="1500" b="1">
                <a:solidFill>
                  <a:srgbClr val="94D3B0"/>
                </a:solidFill>
                <a:latin typeface="Aptos"/>
                <a:ea typeface="Aptos"/>
                <a:cs typeface="Aptos"/>
              </a:rPr>
              <a:t>Readable</a:t>
            </a:r>
          </a:p>
        </p:txBody>
      </p:sp>
      <p:sp>
        <p:nvSpPr>
          <p:cNvPr id="17" name="approach-catch-2">
            <a:extLst xmlns:a="http://schemas.openxmlformats.org/drawingml/2006/main">
              <a:ext uri="{FF2B5EF4-FFF2-40B4-BE49-F238E27FC236}">
                <a16:creationId xmlns:a16="http://schemas.microsoft.com/office/drawing/2014/main" id="{DC496D4E-3976-4D93-AB50-643ACDA8E93F}"/>
              </a:ext>
            </a:extLst>
          </p:cNvPr>
          <p:cNvSpPr>
            <a:spLocks xmlns:a="http://schemas.openxmlformats.org/drawingml/2006/main" noGrp="1"/>
          </p:cNvSpPr>
          <p:nvPr/>
        </p:nvSpPr>
        <p:spPr>
          <a:xfrm xmlns:a="http://schemas.openxmlformats.org/drawingml/2006/main">
            <a:off x="6191250" y="34671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A9B0BC"/>
                </a:solidFill>
                <a:latin typeface="Aptos"/>
                <a:ea typeface="Aptos"/>
                <a:cs typeface="Aptos"/>
              </a:defRPr>
            </a:pPr>
            <a:r>
              <a:rPr sz="1575">
                <a:solidFill>
                  <a:srgbClr val="A9B0BC"/>
                </a:solidFill>
                <a:latin typeface="Aptos"/>
                <a:ea typeface="Aptos"/>
                <a:cs typeface="Aptos"/>
              </a:rPr>
              <a:t>Loads everything and goes stale</a:t>
            </a:r>
          </a:p>
        </p:txBody>
      </p:sp>
      <p:sp>
        <p:nvSpPr>
          <p:cNvPr id="18" name="approach-rule-2">
            <a:extLst xmlns:a="http://schemas.openxmlformats.org/drawingml/2006/main">
              <a:ext uri="{FF2B5EF4-FFF2-40B4-BE49-F238E27FC236}">
                <a16:creationId xmlns:a16="http://schemas.microsoft.com/office/drawing/2014/main" id="{3D706CD9-709F-4930-88A1-B57AAC9CF3CB}"/>
              </a:ext>
            </a:extLst>
          </p:cNvPr>
          <p:cNvSpPr>
            <a:spLocks xmlns:a="http://schemas.openxmlformats.org/drawingml/2006/main" noGrp="1"/>
          </p:cNvSpPr>
          <p:nvPr/>
        </p:nvSpPr>
        <p:spPr>
          <a:xfrm xmlns:a="http://schemas.openxmlformats.org/drawingml/2006/main">
            <a:off x="742950" y="39624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9" name="approach-name-3">
            <a:extLst xmlns:a="http://schemas.openxmlformats.org/drawingml/2006/main">
              <a:ext uri="{FF2B5EF4-FFF2-40B4-BE49-F238E27FC236}">
                <a16:creationId xmlns:a16="http://schemas.microsoft.com/office/drawing/2014/main" id="{3EB0E278-2CE5-482B-AF90-28A5D3A08DC9}"/>
              </a:ext>
            </a:extLst>
          </p:cNvPr>
          <p:cNvSpPr>
            <a:spLocks xmlns:a="http://schemas.openxmlformats.org/drawingml/2006/main" noGrp="1"/>
          </p:cNvSpPr>
          <p:nvPr/>
        </p:nvSpPr>
        <p:spPr>
          <a:xfrm xmlns:a="http://schemas.openxmlformats.org/drawingml/2006/main">
            <a:off x="742950" y="42481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Vector store</a:t>
            </a:r>
          </a:p>
        </p:txBody>
      </p:sp>
      <p:sp>
        <p:nvSpPr>
          <p:cNvPr id="20" name="approach-good-3">
            <a:extLst xmlns:a="http://schemas.openxmlformats.org/drawingml/2006/main">
              <a:ext uri="{FF2B5EF4-FFF2-40B4-BE49-F238E27FC236}">
                <a16:creationId xmlns:a16="http://schemas.microsoft.com/office/drawing/2014/main" id="{8F157992-662E-45E0-B463-8F989ACEC9F6}"/>
              </a:ext>
            </a:extLst>
          </p:cNvPr>
          <p:cNvSpPr>
            <a:spLocks xmlns:a="http://schemas.openxmlformats.org/drawingml/2006/main" noGrp="1"/>
          </p:cNvSpPr>
          <p:nvPr/>
        </p:nvSpPr>
        <p:spPr>
          <a:xfrm xmlns:a="http://schemas.openxmlformats.org/drawingml/2006/main">
            <a:off x="4095750" y="42672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b="1">
                <a:solidFill>
                  <a:srgbClr val="94D3B0"/>
                </a:solidFill>
                <a:latin typeface="Aptos"/>
                <a:ea typeface="Aptos"/>
                <a:cs typeface="Aptos"/>
              </a:defRPr>
            </a:pPr>
            <a:r>
              <a:rPr sz="1500" b="1">
                <a:solidFill>
                  <a:srgbClr val="94D3B0"/>
                </a:solidFill>
                <a:latin typeface="Aptos"/>
                <a:ea typeface="Aptos"/>
                <a:cs typeface="Aptos"/>
              </a:rPr>
              <a:t>Flexible</a:t>
            </a:r>
          </a:p>
        </p:txBody>
      </p:sp>
      <p:sp>
        <p:nvSpPr>
          <p:cNvPr id="21" name="approach-catch-3">
            <a:extLst xmlns:a="http://schemas.openxmlformats.org/drawingml/2006/main">
              <a:ext uri="{FF2B5EF4-FFF2-40B4-BE49-F238E27FC236}">
                <a16:creationId xmlns:a16="http://schemas.microsoft.com/office/drawing/2014/main" id="{27472A12-DCF8-470B-A15E-ED84DC4ED008}"/>
              </a:ext>
            </a:extLst>
          </p:cNvPr>
          <p:cNvSpPr>
            <a:spLocks xmlns:a="http://schemas.openxmlformats.org/drawingml/2006/main" noGrp="1"/>
          </p:cNvSpPr>
          <p:nvPr/>
        </p:nvSpPr>
        <p:spPr>
          <a:xfrm xmlns:a="http://schemas.openxmlformats.org/drawingml/2006/main">
            <a:off x="6191250" y="42672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A9B0BC"/>
                </a:solidFill>
                <a:latin typeface="Aptos"/>
                <a:ea typeface="Aptos"/>
                <a:cs typeface="Aptos"/>
              </a:defRPr>
            </a:pPr>
            <a:r>
              <a:rPr sz="1575">
                <a:solidFill>
                  <a:srgbClr val="A9B0BC"/>
                </a:solidFill>
                <a:latin typeface="Aptos"/>
                <a:ea typeface="Aptos"/>
                <a:cs typeface="Aptos"/>
              </a:rPr>
              <a:t>Can miss exact names and relationships</a:t>
            </a:r>
          </a:p>
        </p:txBody>
      </p:sp>
      <p:sp>
        <p:nvSpPr>
          <p:cNvPr id="22" name="approach-rule-3">
            <a:extLst xmlns:a="http://schemas.openxmlformats.org/drawingml/2006/main">
              <a:ext uri="{FF2B5EF4-FFF2-40B4-BE49-F238E27FC236}">
                <a16:creationId xmlns:a16="http://schemas.microsoft.com/office/drawing/2014/main" id="{25C2F9C6-FEFA-4586-9558-DC49D651C974}"/>
              </a:ext>
            </a:extLst>
          </p:cNvPr>
          <p:cNvSpPr>
            <a:spLocks xmlns:a="http://schemas.openxmlformats.org/drawingml/2006/main" noGrp="1"/>
          </p:cNvSpPr>
          <p:nvPr/>
        </p:nvSpPr>
        <p:spPr>
          <a:xfrm xmlns:a="http://schemas.openxmlformats.org/drawingml/2006/main">
            <a:off x="742950" y="47625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3" name="approach-name-4">
            <a:extLst xmlns:a="http://schemas.openxmlformats.org/drawingml/2006/main">
              <a:ext uri="{FF2B5EF4-FFF2-40B4-BE49-F238E27FC236}">
                <a16:creationId xmlns:a16="http://schemas.microsoft.com/office/drawing/2014/main" id="{86C6EC68-E4E2-42CD-BCB2-77F811191D4B}"/>
              </a:ext>
            </a:extLst>
          </p:cNvPr>
          <p:cNvSpPr>
            <a:spLocks xmlns:a="http://schemas.openxmlformats.org/drawingml/2006/main" noGrp="1"/>
          </p:cNvSpPr>
          <p:nvPr/>
        </p:nvSpPr>
        <p:spPr>
          <a:xfrm xmlns:a="http://schemas.openxmlformats.org/drawingml/2006/main">
            <a:off x="742950" y="50482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Manual notes</a:t>
            </a:r>
          </a:p>
        </p:txBody>
      </p:sp>
      <p:sp>
        <p:nvSpPr>
          <p:cNvPr id="24" name="approach-good-4">
            <a:extLst xmlns:a="http://schemas.openxmlformats.org/drawingml/2006/main">
              <a:ext uri="{FF2B5EF4-FFF2-40B4-BE49-F238E27FC236}">
                <a16:creationId xmlns:a16="http://schemas.microsoft.com/office/drawing/2014/main" id="{BC686FD0-D890-4B6D-9A0C-21025423D146}"/>
              </a:ext>
            </a:extLst>
          </p:cNvPr>
          <p:cNvSpPr>
            <a:spLocks xmlns:a="http://schemas.openxmlformats.org/drawingml/2006/main" noGrp="1"/>
          </p:cNvSpPr>
          <p:nvPr/>
        </p:nvSpPr>
        <p:spPr>
          <a:xfrm xmlns:a="http://schemas.openxmlformats.org/drawingml/2006/main">
            <a:off x="4095750" y="50673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b="1">
                <a:solidFill>
                  <a:srgbClr val="94D3B0"/>
                </a:solidFill>
                <a:latin typeface="Aptos"/>
                <a:ea typeface="Aptos"/>
                <a:cs typeface="Aptos"/>
              </a:defRPr>
            </a:pPr>
            <a:r>
              <a:rPr sz="1500" b="1">
                <a:solidFill>
                  <a:srgbClr val="94D3B0"/>
                </a:solidFill>
                <a:latin typeface="Aptos"/>
                <a:ea typeface="Aptos"/>
                <a:cs typeface="Aptos"/>
              </a:rPr>
              <a:t>Controlled</a:t>
            </a:r>
          </a:p>
        </p:txBody>
      </p:sp>
      <p:sp>
        <p:nvSpPr>
          <p:cNvPr id="25" name="approach-catch-4">
            <a:extLst xmlns:a="http://schemas.openxmlformats.org/drawingml/2006/main">
              <a:ext uri="{FF2B5EF4-FFF2-40B4-BE49-F238E27FC236}">
                <a16:creationId xmlns:a16="http://schemas.microsoft.com/office/drawing/2014/main" id="{03A29201-4341-48B0-A8FC-BB0ACDC91858}"/>
              </a:ext>
            </a:extLst>
          </p:cNvPr>
          <p:cNvSpPr>
            <a:spLocks xmlns:a="http://schemas.openxmlformats.org/drawingml/2006/main" noGrp="1"/>
          </p:cNvSpPr>
          <p:nvPr/>
        </p:nvSpPr>
        <p:spPr>
          <a:xfrm xmlns:a="http://schemas.openxmlformats.org/drawingml/2006/main">
            <a:off x="6191250" y="50673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A9B0BC"/>
                </a:solidFill>
                <a:latin typeface="Aptos"/>
                <a:ea typeface="Aptos"/>
                <a:cs typeface="Aptos"/>
              </a:defRPr>
            </a:pPr>
            <a:r>
              <a:rPr sz="1575">
                <a:solidFill>
                  <a:srgbClr val="A9B0BC"/>
                </a:solidFill>
                <a:latin typeface="Aptos"/>
                <a:ea typeface="Aptos"/>
                <a:cs typeface="Aptos"/>
              </a:rPr>
              <a:t>Depends on people remembering to write them</a:t>
            </a:r>
          </a:p>
        </p:txBody>
      </p:sp>
      <p:sp>
        <p:nvSpPr>
          <p:cNvPr id="26" name="approach-rule-4">
            <a:extLst xmlns:a="http://schemas.openxmlformats.org/drawingml/2006/main">
              <a:ext uri="{FF2B5EF4-FFF2-40B4-BE49-F238E27FC236}">
                <a16:creationId xmlns:a16="http://schemas.microsoft.com/office/drawing/2014/main" id="{D29FC8E2-F697-4FE9-85BE-731BB9374D16}"/>
              </a:ext>
            </a:extLst>
          </p:cNvPr>
          <p:cNvSpPr>
            <a:spLocks xmlns:a="http://schemas.openxmlformats.org/drawingml/2006/main" noGrp="1"/>
          </p:cNvSpPr>
          <p:nvPr/>
        </p:nvSpPr>
        <p:spPr>
          <a:xfrm xmlns:a="http://schemas.openxmlformats.org/drawingml/2006/main">
            <a:off x="742950" y="55626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Tree>
    <p:extLst>
      <p:ext uri="{BB962C8B-B14F-4D97-AF65-F5344CB8AC3E}">
        <p14:creationId xmlns:p14="http://schemas.microsoft.com/office/powerpoint/2010/main" val="1548917029"/>
      </p:ext>
    </p:extLst>
  </p:cSld>
</p:sld>
</file>

<file path=ppt/slides/slide11.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36" name="plate-header-11">
            <a:extLst xmlns:a="http://schemas.openxmlformats.org/drawingml/2006/main">
              <a:ext uri="{FF2B5EF4-FFF2-40B4-BE49-F238E27FC236}">
                <a16:creationId xmlns:a16="http://schemas.microsoft.com/office/drawing/2014/main" id="{0480D283-3754-47E2-AAEB-B9CE5B971DD3}"/>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11">
            <a:extLst xmlns:a="http://schemas.openxmlformats.org/drawingml/2006/main">
              <a:ext uri="{FF2B5EF4-FFF2-40B4-BE49-F238E27FC236}">
                <a16:creationId xmlns:a16="http://schemas.microsoft.com/office/drawing/2014/main" id="{56A8678B-5FAE-418A-8741-A11EB2E3A895}"/>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b="1" spc="1">
                <a:solidFill>
                  <a:srgbClr val="187049"/>
                </a:solidFill>
                <a:latin typeface="Aptos"/>
                <a:ea typeface="Aptos"/>
                <a:cs typeface="Aptos"/>
              </a:defRPr>
            </a:pPr>
            <a:r>
              <a:rPr sz="1125" b="1" spc="1">
                <a:solidFill>
                  <a:srgbClr val="187049"/>
                </a:solidFill>
                <a:latin typeface="Aptos"/>
                <a:ea typeface="Aptos"/>
                <a:cs typeface="Aptos"/>
              </a:rPr>
              <a:t>MEMORY ARCHITECTURE</a:t>
            </a:r>
          </a:p>
        </p:txBody>
      </p:sp>
      <p:sp>
        <p:nvSpPr>
          <p:cNvPr id="3" name="plate-title-11">
            <a:extLst xmlns:a="http://schemas.openxmlformats.org/drawingml/2006/main">
              <a:ext uri="{FF2B5EF4-FFF2-40B4-BE49-F238E27FC236}">
                <a16:creationId xmlns:a16="http://schemas.microsoft.com/office/drawing/2014/main" id="{4C3D360F-B2DD-45A2-8F11-C0E77D8FA9AB}"/>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700" b="1">
                <a:solidFill>
                  <a:srgbClr val="17202B"/>
                </a:solidFill>
                <a:latin typeface="Aptos"/>
                <a:ea typeface="Aptos"/>
                <a:cs typeface="Aptos"/>
              </a:defRPr>
            </a:pPr>
            <a:r>
              <a:rPr sz="2700" b="1">
                <a:solidFill>
                  <a:srgbClr val="17202B"/>
                </a:solidFill>
                <a:latin typeface="Aptos"/>
                <a:ea typeface="Aptos"/>
                <a:cs typeface="Aptos"/>
              </a:rPr>
              <a:t>Four useful ways to think about memory</a:t>
            </a:r>
          </a:p>
        </p:txBody>
      </p:sp>
      <p:sp>
        <p:nvSpPr>
          <p:cNvPr id="4" name="plate-subtitle-11">
            <a:extLst xmlns:a="http://schemas.openxmlformats.org/drawingml/2006/main">
              <a:ext uri="{FF2B5EF4-FFF2-40B4-BE49-F238E27FC236}">
                <a16:creationId xmlns:a16="http://schemas.microsoft.com/office/drawing/2014/main" id="{7E923C6D-D58B-435C-B0C7-1AB9504FCEBF}"/>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0">
                <a:solidFill>
                  <a:srgbClr val="566271"/>
                </a:solidFill>
                <a:latin typeface="Aptos"/>
                <a:ea typeface="Aptos"/>
                <a:cs typeface="Aptos"/>
              </a:defRPr>
            </a:pPr>
            <a:r>
              <a:rPr sz="1200" b="0">
                <a:solidFill>
                  <a:srgbClr val="566271"/>
                </a:solidFill>
                <a:latin typeface="Aptos"/>
                <a:ea typeface="Aptos"/>
                <a:cs typeface="Aptos"/>
              </a:rPr>
              <a:t>These are different jobs. Semantic facts and procedures have separate consolidation paths.</a:t>
            </a:r>
          </a:p>
        </p:txBody>
      </p:sp>
      <p:sp>
        <p:nvSpPr>
          <p:cNvPr id="5" name="plate-footer-11">
            <a:extLst xmlns:a="http://schemas.openxmlformats.org/drawingml/2006/main">
              <a:ext uri="{FF2B5EF4-FFF2-40B4-BE49-F238E27FC236}">
                <a16:creationId xmlns:a16="http://schemas.microsoft.com/office/drawing/2014/main" id="{4EE70B41-2748-4CC6-B1BE-180DC0F68365}"/>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11">
            <a:extLst xmlns:a="http://schemas.openxmlformats.org/drawingml/2006/main">
              <a:ext uri="{FF2B5EF4-FFF2-40B4-BE49-F238E27FC236}">
                <a16:creationId xmlns:a16="http://schemas.microsoft.com/office/drawing/2014/main" id="{CB621DDB-AF9E-402B-927C-03BC665BB708}"/>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11</a:t>
            </a:r>
          </a:p>
        </p:txBody>
      </p:sp>
      <p:sp>
        <p:nvSpPr>
          <p:cNvPr id="7" name="tier-left-title">
            <a:extLst xmlns:a="http://schemas.openxmlformats.org/drawingml/2006/main">
              <a:ext uri="{FF2B5EF4-FFF2-40B4-BE49-F238E27FC236}">
                <a16:creationId xmlns:a16="http://schemas.microsoft.com/office/drawing/2014/main" id="{5A7E6F2E-599C-4FBF-8A31-D9136C880E71}"/>
              </a:ext>
            </a:extLst>
          </p:cNvPr>
          <p:cNvSpPr>
            <a:spLocks xmlns:a="http://schemas.openxmlformats.org/drawingml/2006/main" noGrp="1"/>
          </p:cNvSpPr>
          <p:nvPr/>
        </p:nvSpPr>
        <p:spPr>
          <a:xfrm xmlns:a="http://schemas.openxmlformats.org/drawingml/2006/main">
            <a:off x="400050" y="1524000"/>
            <a:ext cx="1714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27466E"/>
                </a:solidFill>
                <a:latin typeface="Aptos"/>
                <a:ea typeface="Aptos"/>
                <a:cs typeface="Aptos"/>
              </a:defRPr>
            </a:pPr>
            <a:r>
              <a:rPr sz="1050" b="1" spc="1">
                <a:solidFill>
                  <a:srgbClr val="27466E"/>
                </a:solidFill>
                <a:latin typeface="Aptos"/>
                <a:ea typeface="Aptos"/>
                <a:cs typeface="Aptos"/>
              </a:rPr>
              <a:t>MEMORY JOBS</a:t>
            </a:r>
          </a:p>
        </p:txBody>
      </p:sp>
      <p:sp>
        <p:nvSpPr>
          <p:cNvPr id="8" name="tier-working">
            <a:extLst xmlns:a="http://schemas.openxmlformats.org/drawingml/2006/main">
              <a:ext uri="{FF2B5EF4-FFF2-40B4-BE49-F238E27FC236}">
                <a16:creationId xmlns:a16="http://schemas.microsoft.com/office/drawing/2014/main" id="{1629C491-CCF0-4823-93CE-AED554825E37}"/>
              </a:ext>
            </a:extLst>
          </p:cNvPr>
          <p:cNvSpPr>
            <a:spLocks xmlns:a="http://schemas.openxmlformats.org/drawingml/2006/main" noGrp="1"/>
          </p:cNvSpPr>
          <p:nvPr/>
        </p:nvSpPr>
        <p:spPr>
          <a:xfrm xmlns:a="http://schemas.openxmlformats.org/drawingml/2006/main">
            <a:off x="514350" y="1962150"/>
            <a:ext cx="2381250" cy="1047750"/>
          </a:xfrm>
          <a:prstGeom xmlns:a="http://schemas.openxmlformats.org/drawingml/2006/main" prst="roundRect">
            <a:avLst>
              <a:gd name="adj" fmla="val 7273"/>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WORKING</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what is loaded for this task</a:t>
            </a:r>
          </a:p>
        </p:txBody>
      </p:sp>
      <p:sp>
        <p:nvSpPr>
          <p:cNvPr id="9" name="tier-episodic">
            <a:extLst xmlns:a="http://schemas.openxmlformats.org/drawingml/2006/main">
              <a:ext uri="{FF2B5EF4-FFF2-40B4-BE49-F238E27FC236}">
                <a16:creationId xmlns:a16="http://schemas.microsoft.com/office/drawing/2014/main" id="{A74C2C69-8439-4D61-A3C9-4CE6E60229AD}"/>
              </a:ext>
            </a:extLst>
          </p:cNvPr>
          <p:cNvSpPr>
            <a:spLocks xmlns:a="http://schemas.openxmlformats.org/drawingml/2006/main" noGrp="1"/>
          </p:cNvSpPr>
          <p:nvPr/>
        </p:nvSpPr>
        <p:spPr>
          <a:xfrm xmlns:a="http://schemas.openxmlformats.org/drawingml/2006/main">
            <a:off x="3486150" y="1962150"/>
            <a:ext cx="2381250" cy="1047750"/>
          </a:xfrm>
          <a:prstGeom xmlns:a="http://schemas.openxmlformats.org/drawingml/2006/main" prst="roundRect">
            <a:avLst>
              <a:gd name="adj" fmla="val 7273"/>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EPISODIC</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observations and session stories</a:t>
            </a:r>
          </a:p>
        </p:txBody>
      </p:sp>
      <p:sp>
        <p:nvSpPr>
          <p:cNvPr id="10" name="tier-semantic">
            <a:extLst xmlns:a="http://schemas.openxmlformats.org/drawingml/2006/main">
              <a:ext uri="{FF2B5EF4-FFF2-40B4-BE49-F238E27FC236}">
                <a16:creationId xmlns:a16="http://schemas.microsoft.com/office/drawing/2014/main" id="{93B17F2A-4C44-4549-B950-865B99268613}"/>
              </a:ext>
            </a:extLst>
          </p:cNvPr>
          <p:cNvSpPr>
            <a:spLocks xmlns:a="http://schemas.openxmlformats.org/drawingml/2006/main" noGrp="1"/>
          </p:cNvSpPr>
          <p:nvPr/>
        </p:nvSpPr>
        <p:spPr>
          <a:xfrm xmlns:a="http://schemas.openxmlformats.org/drawingml/2006/main">
            <a:off x="6457950" y="1962150"/>
            <a:ext cx="2381250" cy="1047750"/>
          </a:xfrm>
          <a:prstGeom xmlns:a="http://schemas.openxmlformats.org/drawingml/2006/main" prst="roundRect">
            <a:avLst>
              <a:gd name="adj" fmla="val 7273"/>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SEMANTIC</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facts extracted from summaries</a:t>
            </a:r>
          </a:p>
        </p:txBody>
      </p:sp>
      <p:sp>
        <p:nvSpPr>
          <p:cNvPr id="11" name="tier-procedural">
            <a:extLst xmlns:a="http://schemas.openxmlformats.org/drawingml/2006/main">
              <a:ext uri="{FF2B5EF4-FFF2-40B4-BE49-F238E27FC236}">
                <a16:creationId xmlns:a16="http://schemas.microsoft.com/office/drawing/2014/main" id="{6230F131-EFB5-419A-96F2-E98F5F165D4F}"/>
              </a:ext>
            </a:extLst>
          </p:cNvPr>
          <p:cNvSpPr>
            <a:spLocks xmlns:a="http://schemas.openxmlformats.org/drawingml/2006/main" noGrp="1"/>
          </p:cNvSpPr>
          <p:nvPr/>
        </p:nvSpPr>
        <p:spPr>
          <a:xfrm xmlns:a="http://schemas.openxmlformats.org/drawingml/2006/main">
            <a:off x="9429750" y="1962150"/>
            <a:ext cx="2247900" cy="1047750"/>
          </a:xfrm>
          <a:prstGeom xmlns:a="http://schemas.openxmlformats.org/drawingml/2006/main" prst="roundRect">
            <a:avLst>
              <a:gd name="adj" fmla="val 7273"/>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PROCEDURAL</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triggers and reusable steps</a:t>
            </a:r>
          </a:p>
        </p:txBody>
      </p:sp>
      <p:sp>
        <p:nvSpPr>
          <p:cNvPr id="15" name="tier-example-0">
            <a:extLst xmlns:a="http://schemas.openxmlformats.org/drawingml/2006/main">
              <a:ext uri="{FF2B5EF4-FFF2-40B4-BE49-F238E27FC236}">
                <a16:creationId xmlns:a16="http://schemas.microsoft.com/office/drawing/2014/main" id="{F64C74CF-04F2-4520-9CB0-3F93873A1DD8}"/>
              </a:ext>
            </a:extLst>
          </p:cNvPr>
          <p:cNvSpPr>
            <a:spLocks xmlns:a="http://schemas.openxmlformats.org/drawingml/2006/main" noGrp="1"/>
          </p:cNvSpPr>
          <p:nvPr/>
        </p:nvSpPr>
        <p:spPr>
          <a:xfrm xmlns:a="http://schemas.openxmlformats.org/drawingml/2006/main">
            <a:off x="514350" y="3429000"/>
            <a:ext cx="2381250" cy="990600"/>
          </a:xfrm>
          <a:prstGeom xmlns:a="http://schemas.openxmlformats.org/drawingml/2006/main" prst="roundRect">
            <a:avLst>
              <a:gd name="adj" fmla="val 7692"/>
            </a:avLst>
          </a:prstGeom>
          <a:noFill xmlns:a="http://schemas.openxmlformats.org/drawingml/2006/main"/>
          <a:ln xmlns:a="http://schemas.openxmlformats.org/drawingml/2006/main" w="14288">
            <a:solidFill>
              <a:srgbClr val="4D75A5"/>
            </a:solidFill>
            <a:prstDash val="dash"/>
          </a:ln>
        </p:spPr>
      </p:sp>
      <p:sp>
        <p:nvSpPr>
          <p:cNvPr id="16" name="tier-example-tag-0">
            <a:extLst xmlns:a="http://schemas.openxmlformats.org/drawingml/2006/main">
              <a:ext uri="{FF2B5EF4-FFF2-40B4-BE49-F238E27FC236}">
                <a16:creationId xmlns:a16="http://schemas.microsoft.com/office/drawing/2014/main" id="{2C4BABBF-C7C6-4088-AF79-428402A3AECC}"/>
              </a:ext>
            </a:extLst>
          </p:cNvPr>
          <p:cNvSpPr>
            <a:spLocks xmlns:a="http://schemas.openxmlformats.org/drawingml/2006/main" noGrp="1"/>
          </p:cNvSpPr>
          <p:nvPr/>
        </p:nvSpPr>
        <p:spPr>
          <a:xfrm xmlns:a="http://schemas.openxmlformats.org/drawingml/2006/main">
            <a:off x="647700" y="3562350"/>
            <a:ext cx="104775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900" b="1" spc="1">
                <a:solidFill>
                  <a:srgbClr val="4D75A5"/>
                </a:solidFill>
                <a:latin typeface="Aptos"/>
                <a:ea typeface="Aptos"/>
                <a:cs typeface="Aptos"/>
              </a:defRPr>
            </a:pPr>
            <a:r>
              <a:rPr sz="900" b="1" spc="1">
                <a:solidFill>
                  <a:srgbClr val="4D75A5"/>
                </a:solidFill>
                <a:latin typeface="Aptos"/>
                <a:ea typeface="Aptos"/>
                <a:cs typeface="Aptos"/>
              </a:rPr>
              <a:t>ACTIVE CONTEXT</a:t>
            </a:r>
          </a:p>
        </p:txBody>
      </p:sp>
      <p:sp>
        <p:nvSpPr>
          <p:cNvPr id="17" name="tier-example-text-0">
            <a:extLst xmlns:a="http://schemas.openxmlformats.org/drawingml/2006/main">
              <a:ext uri="{FF2B5EF4-FFF2-40B4-BE49-F238E27FC236}">
                <a16:creationId xmlns:a16="http://schemas.microsoft.com/office/drawing/2014/main" id="{27FC56B2-2E66-4DAD-ABB3-92DDA14B7DE2}"/>
              </a:ext>
            </a:extLst>
          </p:cNvPr>
          <p:cNvSpPr>
            <a:spLocks xmlns:a="http://schemas.openxmlformats.org/drawingml/2006/main" noGrp="1"/>
          </p:cNvSpPr>
          <p:nvPr/>
        </p:nvSpPr>
        <p:spPr>
          <a:xfrm xmlns:a="http://schemas.openxmlformats.org/drawingml/2006/main">
            <a:off x="647700" y="3848100"/>
            <a:ext cx="21145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a:solidFill>
                  <a:srgbClr val="17202B"/>
                </a:solidFill>
                <a:latin typeface="Aptos"/>
                <a:ea typeface="Aptos"/>
                <a:cs typeface="Aptos"/>
              </a:defRPr>
            </a:pPr>
            <a:r>
              <a:rPr sz="1200" b="1">
                <a:solidFill>
                  <a:srgbClr val="17202B"/>
                </a:solidFill>
                <a:latin typeface="Aptos"/>
                <a:ea typeface="Aptos"/>
                <a:cs typeface="Aptos"/>
              </a:rPr>
              <a:t>Pinned rule: use pnpm in this repo</a:t>
            </a:r>
          </a:p>
        </p:txBody>
      </p:sp>
      <p:sp>
        <p:nvSpPr>
          <p:cNvPr id="18" name="tier-example-1">
            <a:extLst xmlns:a="http://schemas.openxmlformats.org/drawingml/2006/main">
              <a:ext uri="{FF2B5EF4-FFF2-40B4-BE49-F238E27FC236}">
                <a16:creationId xmlns:a16="http://schemas.microsoft.com/office/drawing/2014/main" id="{ED6180DC-8E9B-440C-A165-4C1EEA0544F2}"/>
              </a:ext>
            </a:extLst>
          </p:cNvPr>
          <p:cNvSpPr>
            <a:spLocks xmlns:a="http://schemas.openxmlformats.org/drawingml/2006/main" noGrp="1"/>
          </p:cNvSpPr>
          <p:nvPr/>
        </p:nvSpPr>
        <p:spPr>
          <a:xfrm xmlns:a="http://schemas.openxmlformats.org/drawingml/2006/main">
            <a:off x="3486150" y="3429000"/>
            <a:ext cx="2381250" cy="990600"/>
          </a:xfrm>
          <a:prstGeom xmlns:a="http://schemas.openxmlformats.org/drawingml/2006/main" prst="roundRect">
            <a:avLst>
              <a:gd name="adj" fmla="val 7692"/>
            </a:avLst>
          </a:prstGeom>
          <a:noFill xmlns:a="http://schemas.openxmlformats.org/drawingml/2006/main"/>
          <a:ln xmlns:a="http://schemas.openxmlformats.org/drawingml/2006/main" w="14288">
            <a:solidFill>
              <a:srgbClr val="C56A54"/>
            </a:solidFill>
            <a:prstDash val="dash"/>
          </a:ln>
        </p:spPr>
      </p:sp>
      <p:sp>
        <p:nvSpPr>
          <p:cNvPr id="19" name="tier-example-tag-1">
            <a:extLst xmlns:a="http://schemas.openxmlformats.org/drawingml/2006/main">
              <a:ext uri="{FF2B5EF4-FFF2-40B4-BE49-F238E27FC236}">
                <a16:creationId xmlns:a16="http://schemas.microsoft.com/office/drawing/2014/main" id="{F9FF7F6E-5030-4D46-BAB4-DD541E0AF2D9}"/>
              </a:ext>
            </a:extLst>
          </p:cNvPr>
          <p:cNvSpPr>
            <a:spLocks xmlns:a="http://schemas.openxmlformats.org/drawingml/2006/main" noGrp="1"/>
          </p:cNvSpPr>
          <p:nvPr/>
        </p:nvSpPr>
        <p:spPr>
          <a:xfrm xmlns:a="http://schemas.openxmlformats.org/drawingml/2006/main">
            <a:off x="3619500" y="3562350"/>
            <a:ext cx="104775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b="1" spc="1">
                <a:solidFill>
                  <a:srgbClr val="C56A54"/>
                </a:solidFill>
                <a:latin typeface="Aptos"/>
                <a:ea typeface="Aptos"/>
                <a:cs typeface="Aptos"/>
              </a:defRPr>
            </a:pPr>
            <a:r>
              <a:rPr sz="900" b="1" spc="1">
                <a:solidFill>
                  <a:srgbClr val="C56A54"/>
                </a:solidFill>
                <a:latin typeface="Aptos"/>
                <a:ea typeface="Aptos"/>
                <a:cs typeface="Aptos"/>
              </a:rPr>
              <a:t>EVENT</a:t>
            </a:r>
          </a:p>
        </p:txBody>
      </p:sp>
      <p:sp>
        <p:nvSpPr>
          <p:cNvPr id="20" name="tier-example-text-1">
            <a:extLst xmlns:a="http://schemas.openxmlformats.org/drawingml/2006/main">
              <a:ext uri="{FF2B5EF4-FFF2-40B4-BE49-F238E27FC236}">
                <a16:creationId xmlns:a16="http://schemas.microsoft.com/office/drawing/2014/main" id="{32202117-E2A4-4192-A792-38225EA0E7FA}"/>
              </a:ext>
            </a:extLst>
          </p:cNvPr>
          <p:cNvSpPr>
            <a:spLocks xmlns:a="http://schemas.openxmlformats.org/drawingml/2006/main" noGrp="1"/>
          </p:cNvSpPr>
          <p:nvPr/>
        </p:nvSpPr>
        <p:spPr>
          <a:xfrm xmlns:a="http://schemas.openxmlformats.org/drawingml/2006/main">
            <a:off x="3619500" y="3848100"/>
            <a:ext cx="21145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a:solidFill>
                  <a:srgbClr val="17202B"/>
                </a:solidFill>
                <a:latin typeface="Aptos"/>
                <a:ea typeface="Aptos"/>
                <a:cs typeface="Aptos"/>
              </a:defRPr>
            </a:pPr>
            <a:r>
              <a:rPr sz="1200" b="1">
                <a:solidFill>
                  <a:srgbClr val="17202B"/>
                </a:solidFill>
                <a:latin typeface="Aptos"/>
                <a:ea typeface="Aptos"/>
                <a:cs typeface="Aptos"/>
              </a:rPr>
              <a:t>Yesterday we rejected a queue</a:t>
            </a:r>
          </a:p>
        </p:txBody>
      </p:sp>
      <p:sp>
        <p:nvSpPr>
          <p:cNvPr id="21" name="tier-example-2">
            <a:extLst xmlns:a="http://schemas.openxmlformats.org/drawingml/2006/main">
              <a:ext uri="{FF2B5EF4-FFF2-40B4-BE49-F238E27FC236}">
                <a16:creationId xmlns:a16="http://schemas.microsoft.com/office/drawing/2014/main" id="{DF5F2151-A030-48AF-8488-087033F8379D}"/>
              </a:ext>
            </a:extLst>
          </p:cNvPr>
          <p:cNvSpPr>
            <a:spLocks xmlns:a="http://schemas.openxmlformats.org/drawingml/2006/main" noGrp="1"/>
          </p:cNvSpPr>
          <p:nvPr/>
        </p:nvSpPr>
        <p:spPr>
          <a:xfrm xmlns:a="http://schemas.openxmlformats.org/drawingml/2006/main">
            <a:off x="6457950" y="3429000"/>
            <a:ext cx="2381250" cy="990600"/>
          </a:xfrm>
          <a:prstGeom xmlns:a="http://schemas.openxmlformats.org/drawingml/2006/main" prst="roundRect">
            <a:avLst>
              <a:gd name="adj" fmla="val 7692"/>
            </a:avLst>
          </a:prstGeom>
          <a:noFill xmlns:a="http://schemas.openxmlformats.org/drawingml/2006/main"/>
          <a:ln xmlns:a="http://schemas.openxmlformats.org/drawingml/2006/main" w="14288">
            <a:solidFill>
              <a:srgbClr val="4C8A67"/>
            </a:solidFill>
            <a:prstDash val="dash"/>
          </a:ln>
        </p:spPr>
      </p:sp>
      <p:sp>
        <p:nvSpPr>
          <p:cNvPr id="22" name="tier-example-tag-2">
            <a:extLst xmlns:a="http://schemas.openxmlformats.org/drawingml/2006/main">
              <a:ext uri="{FF2B5EF4-FFF2-40B4-BE49-F238E27FC236}">
                <a16:creationId xmlns:a16="http://schemas.microsoft.com/office/drawing/2014/main" id="{85FF52DF-5389-452B-BC4E-837CE520225B}"/>
              </a:ext>
            </a:extLst>
          </p:cNvPr>
          <p:cNvSpPr>
            <a:spLocks xmlns:a="http://schemas.openxmlformats.org/drawingml/2006/main" noGrp="1"/>
          </p:cNvSpPr>
          <p:nvPr/>
        </p:nvSpPr>
        <p:spPr>
          <a:xfrm xmlns:a="http://schemas.openxmlformats.org/drawingml/2006/main">
            <a:off x="6591300" y="3562350"/>
            <a:ext cx="104775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b="1" spc="1">
                <a:solidFill>
                  <a:srgbClr val="4C8A67"/>
                </a:solidFill>
                <a:latin typeface="Aptos"/>
                <a:ea typeface="Aptos"/>
                <a:cs typeface="Aptos"/>
              </a:defRPr>
            </a:pPr>
            <a:r>
              <a:rPr sz="900" b="1" spc="1">
                <a:solidFill>
                  <a:srgbClr val="4C8A67"/>
                </a:solidFill>
                <a:latin typeface="Aptos"/>
                <a:ea typeface="Aptos"/>
                <a:cs typeface="Aptos"/>
              </a:rPr>
              <a:t>FACT</a:t>
            </a:r>
          </a:p>
        </p:txBody>
      </p:sp>
      <p:sp>
        <p:nvSpPr>
          <p:cNvPr id="23" name="tier-example-text-2">
            <a:extLst xmlns:a="http://schemas.openxmlformats.org/drawingml/2006/main">
              <a:ext uri="{FF2B5EF4-FFF2-40B4-BE49-F238E27FC236}">
                <a16:creationId xmlns:a16="http://schemas.microsoft.com/office/drawing/2014/main" id="{76E3BDB1-B91B-41FF-8B30-5EA0A5E5E8C4}"/>
              </a:ext>
            </a:extLst>
          </p:cNvPr>
          <p:cNvSpPr>
            <a:spLocks xmlns:a="http://schemas.openxmlformats.org/drawingml/2006/main" noGrp="1"/>
          </p:cNvSpPr>
          <p:nvPr/>
        </p:nvSpPr>
        <p:spPr>
          <a:xfrm xmlns:a="http://schemas.openxmlformats.org/drawingml/2006/main">
            <a:off x="6591300" y="3848100"/>
            <a:ext cx="21145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a:solidFill>
                  <a:srgbClr val="17202B"/>
                </a:solidFill>
                <a:latin typeface="Aptos"/>
                <a:ea typeface="Aptos"/>
                <a:cs typeface="Aptos"/>
              </a:defRPr>
            </a:pPr>
            <a:r>
              <a:rPr sz="1200" b="1">
                <a:solidFill>
                  <a:srgbClr val="17202B"/>
                </a:solidFill>
                <a:latin typeface="Aptos"/>
                <a:ea typeface="Aptos"/>
                <a:cs typeface="Aptos"/>
              </a:rPr>
              <a:t>This service uses Postgres</a:t>
            </a:r>
          </a:p>
        </p:txBody>
      </p:sp>
      <p:sp>
        <p:nvSpPr>
          <p:cNvPr id="24" name="tier-example-3">
            <a:extLst xmlns:a="http://schemas.openxmlformats.org/drawingml/2006/main">
              <a:ext uri="{FF2B5EF4-FFF2-40B4-BE49-F238E27FC236}">
                <a16:creationId xmlns:a16="http://schemas.microsoft.com/office/drawing/2014/main" id="{78F93439-6F56-4657-9023-5A21789E5A2D}"/>
              </a:ext>
            </a:extLst>
          </p:cNvPr>
          <p:cNvSpPr>
            <a:spLocks xmlns:a="http://schemas.openxmlformats.org/drawingml/2006/main" noGrp="1"/>
          </p:cNvSpPr>
          <p:nvPr/>
        </p:nvSpPr>
        <p:spPr>
          <a:xfrm xmlns:a="http://schemas.openxmlformats.org/drawingml/2006/main">
            <a:off x="9429750" y="3429000"/>
            <a:ext cx="2247900" cy="990600"/>
          </a:xfrm>
          <a:prstGeom xmlns:a="http://schemas.openxmlformats.org/drawingml/2006/main" prst="roundRect">
            <a:avLst>
              <a:gd name="adj" fmla="val 7692"/>
            </a:avLst>
          </a:prstGeom>
          <a:noFill xmlns:a="http://schemas.openxmlformats.org/drawingml/2006/main"/>
          <a:ln xmlns:a="http://schemas.openxmlformats.org/drawingml/2006/main" w="14288">
            <a:solidFill>
              <a:srgbClr val="B5822D"/>
            </a:solidFill>
            <a:prstDash val="dash"/>
          </a:ln>
        </p:spPr>
      </p:sp>
      <p:sp>
        <p:nvSpPr>
          <p:cNvPr id="25" name="tier-example-tag-3">
            <a:extLst xmlns:a="http://schemas.openxmlformats.org/drawingml/2006/main">
              <a:ext uri="{FF2B5EF4-FFF2-40B4-BE49-F238E27FC236}">
                <a16:creationId xmlns:a16="http://schemas.microsoft.com/office/drawing/2014/main" id="{A10B5954-B2FE-4EF8-80F8-330DCFCF3854}"/>
              </a:ext>
            </a:extLst>
          </p:cNvPr>
          <p:cNvSpPr>
            <a:spLocks xmlns:a="http://schemas.openxmlformats.org/drawingml/2006/main" noGrp="1"/>
          </p:cNvSpPr>
          <p:nvPr/>
        </p:nvSpPr>
        <p:spPr>
          <a:xfrm xmlns:a="http://schemas.openxmlformats.org/drawingml/2006/main">
            <a:off x="9563100" y="3562350"/>
            <a:ext cx="104775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b="1" spc="1">
                <a:solidFill>
                  <a:srgbClr val="B5822D"/>
                </a:solidFill>
                <a:latin typeface="Aptos"/>
                <a:ea typeface="Aptos"/>
                <a:cs typeface="Aptos"/>
              </a:defRPr>
            </a:pPr>
            <a:r>
              <a:rPr sz="900" b="1" spc="1">
                <a:solidFill>
                  <a:srgbClr val="B5822D"/>
                </a:solidFill>
                <a:latin typeface="Aptos"/>
                <a:ea typeface="Aptos"/>
                <a:cs typeface="Aptos"/>
              </a:rPr>
              <a:t>METHOD</a:t>
            </a:r>
          </a:p>
        </p:txBody>
      </p:sp>
      <p:sp>
        <p:nvSpPr>
          <p:cNvPr id="26" name="tier-example-text-3">
            <a:extLst xmlns:a="http://schemas.openxmlformats.org/drawingml/2006/main">
              <a:ext uri="{FF2B5EF4-FFF2-40B4-BE49-F238E27FC236}">
                <a16:creationId xmlns:a16="http://schemas.microsoft.com/office/drawing/2014/main" id="{DC856BD7-2A0B-418F-A448-C359489FA2DC}"/>
              </a:ext>
            </a:extLst>
          </p:cNvPr>
          <p:cNvSpPr>
            <a:spLocks xmlns:a="http://schemas.openxmlformats.org/drawingml/2006/main" noGrp="1"/>
          </p:cNvSpPr>
          <p:nvPr/>
        </p:nvSpPr>
        <p:spPr>
          <a:xfrm xmlns:a="http://schemas.openxmlformats.org/drawingml/2006/main">
            <a:off x="9563100" y="3848100"/>
            <a:ext cx="19812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a:solidFill>
                  <a:srgbClr val="17202B"/>
                </a:solidFill>
                <a:latin typeface="Aptos"/>
                <a:ea typeface="Aptos"/>
                <a:cs typeface="Aptos"/>
              </a:defRPr>
            </a:pPr>
            <a:r>
              <a:rPr sz="1200" b="1">
                <a:solidFill>
                  <a:srgbClr val="17202B"/>
                </a:solidFill>
                <a:latin typeface="Aptos"/>
                <a:ea typeface="Aptos"/>
                <a:cs typeface="Aptos"/>
              </a:rPr>
              <a:t>Release: test, tag, publish</a:t>
            </a:r>
          </a:p>
        </p:txBody>
      </p:sp>
      <p:sp>
        <p:nvSpPr>
          <p:cNvPr id="27" name="tier-bottom-group">
            <a:extLst xmlns:a="http://schemas.openxmlformats.org/drawingml/2006/main">
              <a:ext uri="{FF2B5EF4-FFF2-40B4-BE49-F238E27FC236}">
                <a16:creationId xmlns:a16="http://schemas.microsoft.com/office/drawing/2014/main" id="{AD100D1C-F7DD-4E9F-A19C-E3A497C7FC4B}"/>
              </a:ext>
            </a:extLst>
          </p:cNvPr>
          <p:cNvSpPr>
            <a:spLocks xmlns:a="http://schemas.openxmlformats.org/drawingml/2006/main" noGrp="1"/>
          </p:cNvSpPr>
          <p:nvPr/>
        </p:nvSpPr>
        <p:spPr>
          <a:xfrm xmlns:a="http://schemas.openxmlformats.org/drawingml/2006/main">
            <a:off x="514350" y="4762500"/>
            <a:ext cx="11163300" cy="1314450"/>
          </a:xfrm>
          <a:prstGeom xmlns:a="http://schemas.openxmlformats.org/drawingml/2006/main" prst="roundRect">
            <a:avLst>
              <a:gd name="adj" fmla="val 8696"/>
            </a:avLst>
          </a:prstGeom>
          <a:noFill xmlns:a="http://schemas.openxmlformats.org/drawingml/2006/main"/>
          <a:ln xmlns:a="http://schemas.openxmlformats.org/drawingml/2006/main" w="14288">
            <a:solidFill>
              <a:srgbClr val="27466E"/>
            </a:solidFill>
            <a:prstDash val="dash"/>
          </a:ln>
        </p:spPr>
      </p:sp>
      <p:sp>
        <p:nvSpPr>
          <p:cNvPr id="28" name="tier-control-title-0">
            <a:extLst xmlns:a="http://schemas.openxmlformats.org/drawingml/2006/main">
              <a:ext uri="{FF2B5EF4-FFF2-40B4-BE49-F238E27FC236}">
                <a16:creationId xmlns:a16="http://schemas.microsoft.com/office/drawing/2014/main" id="{A11256C6-729F-47AF-874A-BCDCE645F36E}"/>
              </a:ext>
            </a:extLst>
          </p:cNvPr>
          <p:cNvSpPr>
            <a:spLocks xmlns:a="http://schemas.openxmlformats.org/drawingml/2006/main" noGrp="1"/>
          </p:cNvSpPr>
          <p:nvPr/>
        </p:nvSpPr>
        <p:spPr>
          <a:xfrm xmlns:a="http://schemas.openxmlformats.org/drawingml/2006/main">
            <a:off x="723900" y="4991100"/>
            <a:ext cx="228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b="1" spc="1">
                <a:solidFill>
                  <a:srgbClr val="4D75A5"/>
                </a:solidFill>
                <a:latin typeface="Aptos"/>
                <a:ea typeface="Aptos"/>
                <a:cs typeface="Aptos"/>
              </a:defRPr>
            </a:pPr>
            <a:r>
              <a:rPr sz="1050" b="1" spc="1">
                <a:solidFill>
                  <a:srgbClr val="4D75A5"/>
                </a:solidFill>
                <a:latin typeface="Aptos"/>
                <a:ea typeface="Aptos"/>
                <a:cs typeface="Aptos"/>
              </a:rPr>
              <a:t>CONSOLIDATE</a:t>
            </a:r>
          </a:p>
        </p:txBody>
      </p:sp>
      <p:sp>
        <p:nvSpPr>
          <p:cNvPr id="29" name="tier-control-detail-0">
            <a:extLst xmlns:a="http://schemas.openxmlformats.org/drawingml/2006/main">
              <a:ext uri="{FF2B5EF4-FFF2-40B4-BE49-F238E27FC236}">
                <a16:creationId xmlns:a16="http://schemas.microsoft.com/office/drawing/2014/main" id="{58DF1F3B-F9AA-4861-BD29-2F32A3D8D44F}"/>
              </a:ext>
            </a:extLst>
          </p:cNvPr>
          <p:cNvSpPr>
            <a:spLocks xmlns:a="http://schemas.openxmlformats.org/drawingml/2006/main" noGrp="1"/>
          </p:cNvSpPr>
          <p:nvPr/>
        </p:nvSpPr>
        <p:spPr>
          <a:xfrm xmlns:a="http://schemas.openxmlformats.org/drawingml/2006/main">
            <a:off x="723900" y="5295900"/>
            <a:ext cx="22860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566271"/>
                </a:solidFill>
                <a:latin typeface="Aptos"/>
                <a:ea typeface="Aptos"/>
                <a:cs typeface="Aptos"/>
              </a:defRPr>
            </a:pPr>
            <a:r>
              <a:rPr sz="1125" b="0">
                <a:solidFill>
                  <a:srgbClr val="566271"/>
                </a:solidFill>
                <a:latin typeface="Aptos"/>
                <a:ea typeface="Aptos"/>
                <a:cs typeface="Aptos"/>
              </a:rPr>
              <a:t>summaries to facts; patterns to steps</a:t>
            </a:r>
          </a:p>
        </p:txBody>
      </p:sp>
      <p:sp>
        <p:nvSpPr>
          <p:cNvPr id="30" name="tier-control-title-1">
            <a:extLst xmlns:a="http://schemas.openxmlformats.org/drawingml/2006/main">
              <a:ext uri="{FF2B5EF4-FFF2-40B4-BE49-F238E27FC236}">
                <a16:creationId xmlns:a16="http://schemas.microsoft.com/office/drawing/2014/main" id="{FABB7A42-15D1-453F-B1E9-7752A29E0775}"/>
              </a:ext>
            </a:extLst>
          </p:cNvPr>
          <p:cNvSpPr>
            <a:spLocks xmlns:a="http://schemas.openxmlformats.org/drawingml/2006/main" noGrp="1"/>
          </p:cNvSpPr>
          <p:nvPr/>
        </p:nvSpPr>
        <p:spPr>
          <a:xfrm xmlns:a="http://schemas.openxmlformats.org/drawingml/2006/main">
            <a:off x="3467100" y="4991100"/>
            <a:ext cx="228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b="1" spc="1">
                <a:solidFill>
                  <a:srgbClr val="4C8A67"/>
                </a:solidFill>
                <a:latin typeface="Aptos"/>
                <a:ea typeface="Aptos"/>
                <a:cs typeface="Aptos"/>
              </a:defRPr>
            </a:pPr>
            <a:r>
              <a:rPr sz="1050" b="1" spc="1">
                <a:solidFill>
                  <a:srgbClr val="4C8A67"/>
                </a:solidFill>
                <a:latin typeface="Aptos"/>
                <a:ea typeface="Aptos"/>
                <a:cs typeface="Aptos"/>
              </a:rPr>
              <a:t>REINFORCE</a:t>
            </a:r>
          </a:p>
        </p:txBody>
      </p:sp>
      <p:sp>
        <p:nvSpPr>
          <p:cNvPr id="31" name="tier-control-detail-1">
            <a:extLst xmlns:a="http://schemas.openxmlformats.org/drawingml/2006/main">
              <a:ext uri="{FF2B5EF4-FFF2-40B4-BE49-F238E27FC236}">
                <a16:creationId xmlns:a16="http://schemas.microsoft.com/office/drawing/2014/main" id="{84CD53DB-D567-4FCA-B074-BE787A8E0F8E}"/>
              </a:ext>
            </a:extLst>
          </p:cNvPr>
          <p:cNvSpPr>
            <a:spLocks xmlns:a="http://schemas.openxmlformats.org/drawingml/2006/main" noGrp="1"/>
          </p:cNvSpPr>
          <p:nvPr/>
        </p:nvSpPr>
        <p:spPr>
          <a:xfrm xmlns:a="http://schemas.openxmlformats.org/drawingml/2006/main">
            <a:off x="3467100" y="5295900"/>
            <a:ext cx="22860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566271"/>
                </a:solidFill>
                <a:latin typeface="Aptos"/>
                <a:ea typeface="Aptos"/>
                <a:cs typeface="Aptos"/>
              </a:defRPr>
            </a:pPr>
            <a:r>
              <a:rPr sz="1125">
                <a:solidFill>
                  <a:srgbClr val="566271"/>
                </a:solidFill>
                <a:latin typeface="Aptos"/>
                <a:ea typeface="Aptos"/>
                <a:cs typeface="Aptos"/>
              </a:rPr>
              <a:t>repeated use raises strength</a:t>
            </a:r>
          </a:p>
        </p:txBody>
      </p:sp>
      <p:sp>
        <p:nvSpPr>
          <p:cNvPr id="32" name="tier-control-title-2">
            <a:extLst xmlns:a="http://schemas.openxmlformats.org/drawingml/2006/main">
              <a:ext uri="{FF2B5EF4-FFF2-40B4-BE49-F238E27FC236}">
                <a16:creationId xmlns:a16="http://schemas.microsoft.com/office/drawing/2014/main" id="{0918F912-3282-4629-B6D8-5554D743E87F}"/>
              </a:ext>
            </a:extLst>
          </p:cNvPr>
          <p:cNvSpPr>
            <a:spLocks xmlns:a="http://schemas.openxmlformats.org/drawingml/2006/main" noGrp="1"/>
          </p:cNvSpPr>
          <p:nvPr/>
        </p:nvSpPr>
        <p:spPr>
          <a:xfrm xmlns:a="http://schemas.openxmlformats.org/drawingml/2006/main">
            <a:off x="6210300" y="4991100"/>
            <a:ext cx="228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b="1" spc="1">
                <a:solidFill>
                  <a:srgbClr val="C56A54"/>
                </a:solidFill>
                <a:latin typeface="Aptos"/>
                <a:ea typeface="Aptos"/>
                <a:cs typeface="Aptos"/>
              </a:defRPr>
            </a:pPr>
            <a:r>
              <a:rPr sz="1050" b="1" spc="1">
                <a:solidFill>
                  <a:srgbClr val="C56A54"/>
                </a:solidFill>
                <a:latin typeface="Aptos"/>
                <a:ea typeface="Aptos"/>
                <a:cs typeface="Aptos"/>
              </a:rPr>
              <a:t>SUPERSEDE</a:t>
            </a:r>
          </a:p>
        </p:txBody>
      </p:sp>
      <p:sp>
        <p:nvSpPr>
          <p:cNvPr id="33" name="tier-control-detail-2">
            <a:extLst xmlns:a="http://schemas.openxmlformats.org/drawingml/2006/main">
              <a:ext uri="{FF2B5EF4-FFF2-40B4-BE49-F238E27FC236}">
                <a16:creationId xmlns:a16="http://schemas.microsoft.com/office/drawing/2014/main" id="{0A11C628-2F75-48BE-85FA-BC042462D370}"/>
              </a:ext>
            </a:extLst>
          </p:cNvPr>
          <p:cNvSpPr>
            <a:spLocks xmlns:a="http://schemas.openxmlformats.org/drawingml/2006/main" noGrp="1"/>
          </p:cNvSpPr>
          <p:nvPr/>
        </p:nvSpPr>
        <p:spPr>
          <a:xfrm xmlns:a="http://schemas.openxmlformats.org/drawingml/2006/main">
            <a:off x="6210300" y="5295900"/>
            <a:ext cx="22860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566271"/>
                </a:solidFill>
                <a:latin typeface="Aptos"/>
                <a:ea typeface="Aptos"/>
                <a:cs typeface="Aptos"/>
              </a:defRPr>
            </a:pPr>
            <a:r>
              <a:rPr sz="1125">
                <a:solidFill>
                  <a:srgbClr val="566271"/>
                </a:solidFill>
                <a:latin typeface="Aptos"/>
                <a:ea typeface="Aptos"/>
                <a:cs typeface="Aptos"/>
              </a:rPr>
              <a:t>new versions replace old ones</a:t>
            </a:r>
          </a:p>
        </p:txBody>
      </p:sp>
      <p:sp>
        <p:nvSpPr>
          <p:cNvPr id="34" name="tier-control-title-3">
            <a:extLst xmlns:a="http://schemas.openxmlformats.org/drawingml/2006/main">
              <a:ext uri="{FF2B5EF4-FFF2-40B4-BE49-F238E27FC236}">
                <a16:creationId xmlns:a16="http://schemas.microsoft.com/office/drawing/2014/main" id="{A2C0FAD2-1A84-43FE-AFA7-3A720852E57B}"/>
              </a:ext>
            </a:extLst>
          </p:cNvPr>
          <p:cNvSpPr>
            <a:spLocks xmlns:a="http://schemas.openxmlformats.org/drawingml/2006/main" noGrp="1"/>
          </p:cNvSpPr>
          <p:nvPr/>
        </p:nvSpPr>
        <p:spPr>
          <a:xfrm xmlns:a="http://schemas.openxmlformats.org/drawingml/2006/main">
            <a:off x="8953500" y="4991100"/>
            <a:ext cx="2286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b="1" spc="1">
                <a:solidFill>
                  <a:srgbClr val="B5822D"/>
                </a:solidFill>
                <a:latin typeface="Aptos"/>
                <a:ea typeface="Aptos"/>
                <a:cs typeface="Aptos"/>
              </a:defRPr>
            </a:pPr>
            <a:r>
              <a:rPr sz="1050" b="1" spc="1">
                <a:solidFill>
                  <a:srgbClr val="B5822D"/>
                </a:solidFill>
                <a:latin typeface="Aptos"/>
                <a:ea typeface="Aptos"/>
                <a:cs typeface="Aptos"/>
              </a:rPr>
              <a:t>FORGET</a:t>
            </a:r>
          </a:p>
        </p:txBody>
      </p:sp>
      <p:sp>
        <p:nvSpPr>
          <p:cNvPr id="35" name="tier-control-detail-3">
            <a:extLst xmlns:a="http://schemas.openxmlformats.org/drawingml/2006/main">
              <a:ext uri="{FF2B5EF4-FFF2-40B4-BE49-F238E27FC236}">
                <a16:creationId xmlns:a16="http://schemas.microsoft.com/office/drawing/2014/main" id="{ADA49623-44AE-418F-B172-D1E85749FE4A}"/>
              </a:ext>
            </a:extLst>
          </p:cNvPr>
          <p:cNvSpPr>
            <a:spLocks xmlns:a="http://schemas.openxmlformats.org/drawingml/2006/main" noGrp="1"/>
          </p:cNvSpPr>
          <p:nvPr/>
        </p:nvSpPr>
        <p:spPr>
          <a:xfrm xmlns:a="http://schemas.openxmlformats.org/drawingml/2006/main">
            <a:off x="8953500" y="5295900"/>
            <a:ext cx="22860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566271"/>
                </a:solidFill>
                <a:latin typeface="Aptos"/>
                <a:ea typeface="Aptos"/>
                <a:cs typeface="Aptos"/>
              </a:defRPr>
            </a:pPr>
            <a:r>
              <a:rPr sz="1125" b="0">
                <a:solidFill>
                  <a:srgbClr val="566271"/>
                </a:solidFill>
                <a:latin typeface="Aptos"/>
                <a:ea typeface="Aptos"/>
                <a:cs typeface="Aptos"/>
              </a:rPr>
              <a:t>expiry and low-value cleanup</a:t>
            </a:r>
          </a:p>
        </p:txBody>
      </p:sp>
    </p:spTree>
    <p:extLst>
      <p:ext uri="{BB962C8B-B14F-4D97-AF65-F5344CB8AC3E}">
        <p14:creationId xmlns:p14="http://schemas.microsoft.com/office/powerpoint/2010/main" val="714325936"/>
      </p:ext>
    </p:extLst>
  </p:cSld>
</p:sld>
</file>

<file path=ppt/slides/slide12.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9">
            <a:extLst xmlns:a="http://schemas.openxmlformats.org/drawingml/2006/main">
              <a:ext uri="{FF2B5EF4-FFF2-40B4-BE49-F238E27FC236}">
                <a16:creationId xmlns:a16="http://schemas.microsoft.com/office/drawing/2014/main" id="{4C4C583C-FCCF-4E9B-A15F-32E2B469F525}"/>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9">
            <a:extLst xmlns:a="http://schemas.openxmlformats.org/drawingml/2006/main">
              <a:ext uri="{FF2B5EF4-FFF2-40B4-BE49-F238E27FC236}">
                <a16:creationId xmlns:a16="http://schemas.microsoft.com/office/drawing/2014/main" id="{FE4081FB-1DA1-4DF4-A1E1-5BB5AFC95095}"/>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MEMORY IN THE CODE</a:t>
            </a:r>
          </a:p>
        </p:txBody>
      </p:sp>
      <p:sp>
        <p:nvSpPr>
          <p:cNvPr id="3" name="title-9">
            <a:extLst xmlns:a="http://schemas.openxmlformats.org/drawingml/2006/main">
              <a:ext uri="{FF2B5EF4-FFF2-40B4-BE49-F238E27FC236}">
                <a16:creationId xmlns:a16="http://schemas.microsoft.com/office/drawing/2014/main" id="{116093F1-9999-4EA2-A6AA-B1A5D461FAC5}"/>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Memory type and storage are separate</a:t>
            </a:r>
          </a:p>
        </p:txBody>
      </p:sp>
      <p:sp>
        <p:nvSpPr>
          <p:cNvPr id="4" name="subtitle-9">
            <a:extLst xmlns:a="http://schemas.openxmlformats.org/drawingml/2006/main">
              <a:ext uri="{FF2B5EF4-FFF2-40B4-BE49-F238E27FC236}">
                <a16:creationId xmlns:a16="http://schemas.microsoft.com/office/drawing/2014/main" id="{71D9ABBE-753B-45A1-93F2-CB9856BA5375}"/>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A fact can have a content label, a storage record, and a place in the prompt.</a:t>
            </a:r>
          </a:p>
        </p:txBody>
      </p:sp>
      <p:sp>
        <p:nvSpPr>
          <p:cNvPr id="5" name="footer-9">
            <a:extLst xmlns:a="http://schemas.openxmlformats.org/drawingml/2006/main">
              <a:ext uri="{FF2B5EF4-FFF2-40B4-BE49-F238E27FC236}">
                <a16:creationId xmlns:a16="http://schemas.microsoft.com/office/drawing/2014/main" id="{B75B8515-B3F7-4155-B1D4-2E07522A7DFF}"/>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9">
            <a:extLst xmlns:a="http://schemas.openxmlformats.org/drawingml/2006/main">
              <a:ext uri="{FF2B5EF4-FFF2-40B4-BE49-F238E27FC236}">
                <a16:creationId xmlns:a16="http://schemas.microsoft.com/office/drawing/2014/main" id="{29B9E434-755F-42AB-B813-67729B44BDE5}"/>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12</a:t>
            </a:r>
          </a:p>
        </p:txBody>
      </p:sp>
      <p:sp>
        <p:nvSpPr>
          <p:cNvPr id="7" name="boundary-title-0">
            <a:extLst xmlns:a="http://schemas.openxmlformats.org/drawingml/2006/main">
              <a:ext uri="{FF2B5EF4-FFF2-40B4-BE49-F238E27FC236}">
                <a16:creationId xmlns:a16="http://schemas.microsoft.com/office/drawing/2014/main" id="{FF627532-A502-441E-AF0E-38C64A1CA80F}"/>
              </a:ext>
            </a:extLst>
          </p:cNvPr>
          <p:cNvSpPr>
            <a:spLocks xmlns:a="http://schemas.openxmlformats.org/drawingml/2006/main" noGrp="1"/>
          </p:cNvSpPr>
          <p:nvPr/>
        </p:nvSpPr>
        <p:spPr>
          <a:xfrm xmlns:a="http://schemas.openxmlformats.org/drawingml/2006/main">
            <a:off x="76200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96D9E8"/>
                </a:solidFill>
                <a:latin typeface="Aptos"/>
                <a:ea typeface="Aptos"/>
                <a:cs typeface="Aptos"/>
              </a:defRPr>
            </a:pPr>
            <a:r>
              <a:rPr sz="3000" b="1">
                <a:solidFill>
                  <a:srgbClr val="96D9E8"/>
                </a:solidFill>
                <a:latin typeface="Aptos"/>
                <a:ea typeface="Aptos"/>
                <a:cs typeface="Aptos"/>
              </a:rPr>
              <a:t>Memory.type</a:t>
            </a:r>
          </a:p>
        </p:txBody>
      </p:sp>
      <p:sp>
        <p:nvSpPr>
          <p:cNvPr id="8" name="boundary-dot-0-0">
            <a:extLst xmlns:a="http://schemas.openxmlformats.org/drawingml/2006/main">
              <a:ext uri="{FF2B5EF4-FFF2-40B4-BE49-F238E27FC236}">
                <a16:creationId xmlns:a16="http://schemas.microsoft.com/office/drawing/2014/main" id="{1FD672AC-0253-465F-A9D5-78BF53D27AFC}"/>
              </a:ext>
            </a:extLst>
          </p:cNvPr>
          <p:cNvSpPr>
            <a:spLocks xmlns:a="http://schemas.openxmlformats.org/drawingml/2006/main" noGrp="1"/>
          </p:cNvSpPr>
          <p:nvPr/>
        </p:nvSpPr>
        <p:spPr>
          <a:xfrm xmlns:a="http://schemas.openxmlformats.org/drawingml/2006/main">
            <a:off x="762000" y="295275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9" name="boundary-item-0-0">
            <a:extLst xmlns:a="http://schemas.openxmlformats.org/drawingml/2006/main">
              <a:ext uri="{FF2B5EF4-FFF2-40B4-BE49-F238E27FC236}">
                <a16:creationId xmlns:a16="http://schemas.microsoft.com/office/drawing/2014/main" id="{FB86F7D0-5B08-46EB-A453-A28E06B3462B}"/>
              </a:ext>
            </a:extLst>
          </p:cNvPr>
          <p:cNvSpPr>
            <a:spLocks xmlns:a="http://schemas.openxmlformats.org/drawingml/2006/main" noGrp="1"/>
          </p:cNvSpPr>
          <p:nvPr/>
        </p:nvSpPr>
        <p:spPr>
          <a:xfrm xmlns:a="http://schemas.openxmlformats.org/drawingml/2006/main">
            <a:off x="108585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fact and preference</a:t>
            </a:r>
          </a:p>
        </p:txBody>
      </p:sp>
      <p:sp>
        <p:nvSpPr>
          <p:cNvPr id="10" name="boundary-dot-0-1">
            <a:extLst xmlns:a="http://schemas.openxmlformats.org/drawingml/2006/main">
              <a:ext uri="{FF2B5EF4-FFF2-40B4-BE49-F238E27FC236}">
                <a16:creationId xmlns:a16="http://schemas.microsoft.com/office/drawing/2014/main" id="{33BD5267-DE92-40AC-942E-8F5B553E8AE7}"/>
              </a:ext>
            </a:extLst>
          </p:cNvPr>
          <p:cNvSpPr>
            <a:spLocks xmlns:a="http://schemas.openxmlformats.org/drawingml/2006/main" noGrp="1"/>
          </p:cNvSpPr>
          <p:nvPr/>
        </p:nvSpPr>
        <p:spPr>
          <a:xfrm xmlns:a="http://schemas.openxmlformats.org/drawingml/2006/main">
            <a:off x="762000" y="358140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1" name="boundary-item-0-1">
            <a:extLst xmlns:a="http://schemas.openxmlformats.org/drawingml/2006/main">
              <a:ext uri="{FF2B5EF4-FFF2-40B4-BE49-F238E27FC236}">
                <a16:creationId xmlns:a16="http://schemas.microsoft.com/office/drawing/2014/main" id="{6EE0D178-75DC-4D96-92A0-86B60CF2B95C}"/>
              </a:ext>
            </a:extLst>
          </p:cNvPr>
          <p:cNvSpPr>
            <a:spLocks xmlns:a="http://schemas.openxmlformats.org/drawingml/2006/main" noGrp="1"/>
          </p:cNvSpPr>
          <p:nvPr/>
        </p:nvSpPr>
        <p:spPr>
          <a:xfrm xmlns:a="http://schemas.openxmlformats.org/drawingml/2006/main">
            <a:off x="1085850" y="34671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architecture and bug</a:t>
            </a:r>
          </a:p>
        </p:txBody>
      </p:sp>
      <p:sp>
        <p:nvSpPr>
          <p:cNvPr id="12" name="boundary-dot-0-2">
            <a:extLst xmlns:a="http://schemas.openxmlformats.org/drawingml/2006/main">
              <a:ext uri="{FF2B5EF4-FFF2-40B4-BE49-F238E27FC236}">
                <a16:creationId xmlns:a16="http://schemas.microsoft.com/office/drawing/2014/main" id="{BF1FC195-1462-4CA5-B0A4-59C56137797C}"/>
              </a:ext>
            </a:extLst>
          </p:cNvPr>
          <p:cNvSpPr>
            <a:spLocks xmlns:a="http://schemas.openxmlformats.org/drawingml/2006/main" noGrp="1"/>
          </p:cNvSpPr>
          <p:nvPr/>
        </p:nvSpPr>
        <p:spPr>
          <a:xfrm xmlns:a="http://schemas.openxmlformats.org/drawingml/2006/main">
            <a:off x="762000" y="421005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3" name="boundary-item-0-2">
            <a:extLst xmlns:a="http://schemas.openxmlformats.org/drawingml/2006/main">
              <a:ext uri="{FF2B5EF4-FFF2-40B4-BE49-F238E27FC236}">
                <a16:creationId xmlns:a16="http://schemas.microsoft.com/office/drawing/2014/main" id="{01D2862B-0078-49D4-B2F5-823EE7D7198B}"/>
              </a:ext>
            </a:extLst>
          </p:cNvPr>
          <p:cNvSpPr>
            <a:spLocks xmlns:a="http://schemas.openxmlformats.org/drawingml/2006/main" noGrp="1"/>
          </p:cNvSpPr>
          <p:nvPr/>
        </p:nvSpPr>
        <p:spPr>
          <a:xfrm xmlns:a="http://schemas.openxmlformats.org/drawingml/2006/main">
            <a:off x="1085850" y="40957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workflow and pattern</a:t>
            </a:r>
          </a:p>
        </p:txBody>
      </p:sp>
      <p:sp>
        <p:nvSpPr>
          <p:cNvPr id="14" name="boundary-dot-0-3">
            <a:extLst xmlns:a="http://schemas.openxmlformats.org/drawingml/2006/main">
              <a:ext uri="{FF2B5EF4-FFF2-40B4-BE49-F238E27FC236}">
                <a16:creationId xmlns:a16="http://schemas.microsoft.com/office/drawing/2014/main" id="{92AB376E-C3C6-44C3-B7A3-CA00F255174B}"/>
              </a:ext>
            </a:extLst>
          </p:cNvPr>
          <p:cNvSpPr>
            <a:spLocks xmlns:a="http://schemas.openxmlformats.org/drawingml/2006/main" noGrp="1"/>
          </p:cNvSpPr>
          <p:nvPr/>
        </p:nvSpPr>
        <p:spPr>
          <a:xfrm xmlns:a="http://schemas.openxmlformats.org/drawingml/2006/main">
            <a:off x="762000" y="483870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5" name="boundary-item-0-3">
            <a:extLst xmlns:a="http://schemas.openxmlformats.org/drawingml/2006/main">
              <a:ext uri="{FF2B5EF4-FFF2-40B4-BE49-F238E27FC236}">
                <a16:creationId xmlns:a16="http://schemas.microsoft.com/office/drawing/2014/main" id="{80127557-E58F-4485-B3CC-AA9E58F89A0A}"/>
              </a:ext>
            </a:extLst>
          </p:cNvPr>
          <p:cNvSpPr>
            <a:spLocks xmlns:a="http://schemas.openxmlformats.org/drawingml/2006/main" noGrp="1"/>
          </p:cNvSpPr>
          <p:nvPr/>
        </p:nvSpPr>
        <p:spPr>
          <a:xfrm xmlns:a="http://schemas.openxmlformats.org/drawingml/2006/main">
            <a:off x="108585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Six labels for durable memories</a:t>
            </a:r>
          </a:p>
        </p:txBody>
      </p:sp>
      <p:sp>
        <p:nvSpPr>
          <p:cNvPr id="16" name="boundary-title-1">
            <a:extLst xmlns:a="http://schemas.openxmlformats.org/drawingml/2006/main">
              <a:ext uri="{FF2B5EF4-FFF2-40B4-BE49-F238E27FC236}">
                <a16:creationId xmlns:a16="http://schemas.microsoft.com/office/drawing/2014/main" id="{AD47F80A-88D1-4F82-BDB2-3287FE7F3C7A}"/>
              </a:ext>
            </a:extLst>
          </p:cNvPr>
          <p:cNvSpPr>
            <a:spLocks xmlns:a="http://schemas.openxmlformats.org/drawingml/2006/main" noGrp="1"/>
          </p:cNvSpPr>
          <p:nvPr/>
        </p:nvSpPr>
        <p:spPr>
          <a:xfrm xmlns:a="http://schemas.openxmlformats.org/drawingml/2006/main">
            <a:off x="661035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F6B57"/>
                </a:solidFill>
                <a:latin typeface="Aptos"/>
                <a:ea typeface="Aptos"/>
                <a:cs typeface="Aptos"/>
              </a:defRPr>
            </a:pPr>
            <a:r>
              <a:rPr sz="3000" b="1">
                <a:solidFill>
                  <a:srgbClr val="FF6B57"/>
                </a:solidFill>
                <a:latin typeface="Aptos"/>
                <a:ea typeface="Aptos"/>
                <a:cs typeface="Aptos"/>
              </a:rPr>
              <a:t>Where records live</a:t>
            </a:r>
          </a:p>
        </p:txBody>
      </p:sp>
      <p:sp>
        <p:nvSpPr>
          <p:cNvPr id="17" name="boundary-dot-1-0">
            <a:extLst xmlns:a="http://schemas.openxmlformats.org/drawingml/2006/main">
              <a:ext uri="{FF2B5EF4-FFF2-40B4-BE49-F238E27FC236}">
                <a16:creationId xmlns:a16="http://schemas.microsoft.com/office/drawing/2014/main" id="{E03A9CAB-4FE4-44BA-AFFC-CB59F2A67F42}"/>
              </a:ext>
            </a:extLst>
          </p:cNvPr>
          <p:cNvSpPr>
            <a:spLocks xmlns:a="http://schemas.openxmlformats.org/drawingml/2006/main" noGrp="1"/>
          </p:cNvSpPr>
          <p:nvPr/>
        </p:nvSpPr>
        <p:spPr>
          <a:xfrm xmlns:a="http://schemas.openxmlformats.org/drawingml/2006/main">
            <a:off x="6610350" y="295275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8" name="boundary-item-1-0">
            <a:extLst xmlns:a="http://schemas.openxmlformats.org/drawingml/2006/main">
              <a:ext uri="{FF2B5EF4-FFF2-40B4-BE49-F238E27FC236}">
                <a16:creationId xmlns:a16="http://schemas.microsoft.com/office/drawing/2014/main" id="{A376066C-8CB2-4D7B-A750-E3DA91CB7BD7}"/>
              </a:ext>
            </a:extLst>
          </p:cNvPr>
          <p:cNvSpPr>
            <a:spLocks xmlns:a="http://schemas.openxmlformats.org/drawingml/2006/main" noGrp="1"/>
          </p:cNvSpPr>
          <p:nvPr/>
        </p:nvSpPr>
        <p:spPr>
          <a:xfrm xmlns:a="http://schemas.openxmlformats.org/drawingml/2006/main">
            <a:off x="693420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Core entries + archival memories</a:t>
            </a:r>
          </a:p>
        </p:txBody>
      </p:sp>
      <p:sp>
        <p:nvSpPr>
          <p:cNvPr id="19" name="boundary-dot-1-1">
            <a:extLst xmlns:a="http://schemas.openxmlformats.org/drawingml/2006/main">
              <a:ext uri="{FF2B5EF4-FFF2-40B4-BE49-F238E27FC236}">
                <a16:creationId xmlns:a16="http://schemas.microsoft.com/office/drawing/2014/main" id="{D96CD814-E390-4066-84D9-17335549D82C}"/>
              </a:ext>
            </a:extLst>
          </p:cNvPr>
          <p:cNvSpPr>
            <a:spLocks xmlns:a="http://schemas.openxmlformats.org/drawingml/2006/main" noGrp="1"/>
          </p:cNvSpPr>
          <p:nvPr/>
        </p:nvSpPr>
        <p:spPr>
          <a:xfrm xmlns:a="http://schemas.openxmlformats.org/drawingml/2006/main">
            <a:off x="6610350" y="358140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0" name="boundary-item-1-1">
            <a:extLst xmlns:a="http://schemas.openxmlformats.org/drawingml/2006/main">
              <a:ext uri="{FF2B5EF4-FFF2-40B4-BE49-F238E27FC236}">
                <a16:creationId xmlns:a16="http://schemas.microsoft.com/office/drawing/2014/main" id="{E09F71F9-852F-4067-B85D-A96FEDC48F65}"/>
              </a:ext>
            </a:extLst>
          </p:cNvPr>
          <p:cNvSpPr>
            <a:spLocks xmlns:a="http://schemas.openxmlformats.org/drawingml/2006/main" noGrp="1"/>
          </p:cNvSpPr>
          <p:nvPr/>
        </p:nvSpPr>
        <p:spPr>
          <a:xfrm xmlns:a="http://schemas.openxmlformats.org/drawingml/2006/main">
            <a:off x="6934200" y="34671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Observations + session summaries</a:t>
            </a:r>
          </a:p>
        </p:txBody>
      </p:sp>
      <p:sp>
        <p:nvSpPr>
          <p:cNvPr id="21" name="boundary-dot-1-2">
            <a:extLst xmlns:a="http://schemas.openxmlformats.org/drawingml/2006/main">
              <a:ext uri="{FF2B5EF4-FFF2-40B4-BE49-F238E27FC236}">
                <a16:creationId xmlns:a16="http://schemas.microsoft.com/office/drawing/2014/main" id="{C24E160A-600C-45DC-8C76-C952A6B15B44}"/>
              </a:ext>
            </a:extLst>
          </p:cNvPr>
          <p:cNvSpPr>
            <a:spLocks xmlns:a="http://schemas.openxmlformats.org/drawingml/2006/main" noGrp="1"/>
          </p:cNvSpPr>
          <p:nvPr/>
        </p:nvSpPr>
        <p:spPr>
          <a:xfrm xmlns:a="http://schemas.openxmlformats.org/drawingml/2006/main">
            <a:off x="6610350" y="421005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2" name="boundary-item-1-2">
            <a:extLst xmlns:a="http://schemas.openxmlformats.org/drawingml/2006/main">
              <a:ext uri="{FF2B5EF4-FFF2-40B4-BE49-F238E27FC236}">
                <a16:creationId xmlns:a16="http://schemas.microsoft.com/office/drawing/2014/main" id="{76636814-6CE8-4906-868C-30B7643D5D23}"/>
              </a:ext>
            </a:extLst>
          </p:cNvPr>
          <p:cNvSpPr>
            <a:spLocks xmlns:a="http://schemas.openxmlformats.org/drawingml/2006/main" noGrp="1"/>
          </p:cNvSpPr>
          <p:nvPr/>
        </p:nvSpPr>
        <p:spPr>
          <a:xfrm xmlns:a="http://schemas.openxmlformats.org/drawingml/2006/main">
            <a:off x="6934200" y="40957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SemanticMemory: extracted facts</a:t>
            </a:r>
          </a:p>
        </p:txBody>
      </p:sp>
      <p:sp>
        <p:nvSpPr>
          <p:cNvPr id="23" name="boundary-dot-1-3">
            <a:extLst xmlns:a="http://schemas.openxmlformats.org/drawingml/2006/main">
              <a:ext uri="{FF2B5EF4-FFF2-40B4-BE49-F238E27FC236}">
                <a16:creationId xmlns:a16="http://schemas.microsoft.com/office/drawing/2014/main" id="{F37E84D4-2A13-4A0B-910E-B43E58054A6C}"/>
              </a:ext>
            </a:extLst>
          </p:cNvPr>
          <p:cNvSpPr>
            <a:spLocks xmlns:a="http://schemas.openxmlformats.org/drawingml/2006/main" noGrp="1"/>
          </p:cNvSpPr>
          <p:nvPr/>
        </p:nvSpPr>
        <p:spPr>
          <a:xfrm xmlns:a="http://schemas.openxmlformats.org/drawingml/2006/main">
            <a:off x="6610350" y="483870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4" name="boundary-item-1-3">
            <a:extLst xmlns:a="http://schemas.openxmlformats.org/drawingml/2006/main">
              <a:ext uri="{FF2B5EF4-FFF2-40B4-BE49-F238E27FC236}">
                <a16:creationId xmlns:a16="http://schemas.microsoft.com/office/drawing/2014/main" id="{0D2B42B7-E2F6-4C01-88DE-214662C88BAD}"/>
              </a:ext>
            </a:extLst>
          </p:cNvPr>
          <p:cNvSpPr>
            <a:spLocks xmlns:a="http://schemas.openxmlformats.org/drawingml/2006/main" noGrp="1"/>
          </p:cNvSpPr>
          <p:nvPr/>
        </p:nvSpPr>
        <p:spPr>
          <a:xfrm xmlns:a="http://schemas.openxmlformats.org/drawingml/2006/main">
            <a:off x="693420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ProceduralMemory: trigger + steps</a:t>
            </a:r>
          </a:p>
        </p:txBody>
      </p:sp>
      <p:sp>
        <p:nvSpPr>
          <p:cNvPr id="25" name="boundary-divider">
            <a:extLst xmlns:a="http://schemas.openxmlformats.org/drawingml/2006/main">
              <a:ext uri="{FF2B5EF4-FFF2-40B4-BE49-F238E27FC236}">
                <a16:creationId xmlns:a16="http://schemas.microsoft.com/office/drawing/2014/main" id="{0720BEFE-6B5C-4DD1-87DE-059A91FBB166}"/>
              </a:ext>
            </a:extLst>
          </p:cNvPr>
          <p:cNvSpPr>
            <a:spLocks xmlns:a="http://schemas.openxmlformats.org/drawingml/2006/main" noGrp="1"/>
          </p:cNvSpPr>
          <p:nvPr/>
        </p:nvSpPr>
        <p:spPr>
          <a:xfrm xmlns:a="http://schemas.openxmlformats.org/drawingml/2006/main">
            <a:off x="6096000" y="1962150"/>
            <a:ext cx="9525" cy="34861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6" name="boundary-bottom">
            <a:extLst xmlns:a="http://schemas.openxmlformats.org/drawingml/2006/main">
              <a:ext uri="{FF2B5EF4-FFF2-40B4-BE49-F238E27FC236}">
                <a16:creationId xmlns:a16="http://schemas.microsoft.com/office/drawing/2014/main" id="{30653A18-0CA1-46ED-A269-8570ED3174ED}"/>
              </a:ext>
            </a:extLst>
          </p:cNvPr>
          <p:cNvSpPr>
            <a:spLocks xmlns:a="http://schemas.openxmlformats.org/drawingml/2006/main" noGrp="1"/>
          </p:cNvSpPr>
          <p:nvPr/>
        </p:nvSpPr>
        <p:spPr>
          <a:xfrm xmlns:a="http://schemas.openxmlformats.org/drawingml/2006/main">
            <a:off x="1695450" y="5676900"/>
            <a:ext cx="88011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2025" b="1">
                <a:solidFill>
                  <a:srgbClr val="F4F1EB"/>
                </a:solidFill>
                <a:latin typeface="Aptos"/>
                <a:ea typeface="Aptos"/>
                <a:cs typeface="Aptos"/>
              </a:defRPr>
            </a:pPr>
            <a:r>
              <a:rPr sz="2025" b="1">
                <a:solidFill>
                  <a:srgbClr val="F4F1EB"/>
                </a:solidFill>
                <a:latin typeface="Aptos"/>
                <a:ea typeface="Aptos"/>
                <a:cs typeface="Aptos"/>
              </a:rPr>
              <a:t>Working context selects records. It does not copy the whole store.</a:t>
            </a:r>
          </a:p>
        </p:txBody>
      </p:sp>
    </p:spTree>
    <p:extLst>
      <p:ext uri="{BB962C8B-B14F-4D97-AF65-F5344CB8AC3E}">
        <p14:creationId xmlns:p14="http://schemas.microsoft.com/office/powerpoint/2010/main" val="777324785"/>
      </p:ext>
    </p:extLst>
  </p:cSld>
</p:sld>
</file>

<file path=ppt/slides/slide13.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48" name="top-accent-12">
            <a:extLst xmlns:a="http://schemas.openxmlformats.org/drawingml/2006/main">
              <a:ext uri="{FF2B5EF4-FFF2-40B4-BE49-F238E27FC236}">
                <a16:creationId xmlns:a16="http://schemas.microsoft.com/office/drawing/2014/main" id="{5597B46E-8510-4823-A81A-98598642BABC}"/>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2">
            <a:extLst xmlns:a="http://schemas.openxmlformats.org/drawingml/2006/main">
              <a:ext uri="{FF2B5EF4-FFF2-40B4-BE49-F238E27FC236}">
                <a16:creationId xmlns:a16="http://schemas.microsoft.com/office/drawing/2014/main" id="{4B283BA9-4047-40CB-B16A-2294F52005F3}"/>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WORKING MEMORY</a:t>
            </a:r>
          </a:p>
        </p:txBody>
      </p:sp>
      <p:sp>
        <p:nvSpPr>
          <p:cNvPr id="3" name="title-12">
            <a:extLst xmlns:a="http://schemas.openxmlformats.org/drawingml/2006/main">
              <a:ext uri="{FF2B5EF4-FFF2-40B4-BE49-F238E27FC236}">
                <a16:creationId xmlns:a16="http://schemas.microsoft.com/office/drawing/2014/main" id="{D8EBE322-7C44-4055-BC64-52475791194A}"/>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4F1EB"/>
                </a:solidFill>
                <a:latin typeface="Aptos"/>
                <a:ea typeface="Aptos"/>
                <a:cs typeface="Aptos"/>
              </a:defRPr>
            </a:pPr>
            <a:r>
              <a:rPr sz="3000" b="1">
                <a:solidFill>
                  <a:srgbClr val="F4F1EB"/>
                </a:solidFill>
                <a:latin typeface="Aptos"/>
                <a:ea typeface="Aptos"/>
                <a:cs typeface="Aptos"/>
              </a:rPr>
              <a:t>Build a working set with a token budget</a:t>
            </a:r>
          </a:p>
        </p:txBody>
      </p:sp>
      <p:sp>
        <p:nvSpPr>
          <p:cNvPr id="4" name="subtitle-12">
            <a:extLst xmlns:a="http://schemas.openxmlformats.org/drawingml/2006/main">
              <a:ext uri="{FF2B5EF4-FFF2-40B4-BE49-F238E27FC236}">
                <a16:creationId xmlns:a16="http://schemas.microsoft.com/office/drawing/2014/main" id="{ECDF35BD-21E3-4516-9273-546CC85F9FB4}"/>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mem::working-context reserves 30% for core entries. Pinned items can exceed it.</a:t>
            </a:r>
          </a:p>
        </p:txBody>
      </p:sp>
      <p:sp>
        <p:nvSpPr>
          <p:cNvPr id="5" name="footer-12">
            <a:extLst xmlns:a="http://schemas.openxmlformats.org/drawingml/2006/main">
              <a:ext uri="{FF2B5EF4-FFF2-40B4-BE49-F238E27FC236}">
                <a16:creationId xmlns:a16="http://schemas.microsoft.com/office/drawing/2014/main" id="{B62868A8-A149-491A-B50E-844E77776A72}"/>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2">
            <a:extLst xmlns:a="http://schemas.openxmlformats.org/drawingml/2006/main">
              <a:ext uri="{FF2B5EF4-FFF2-40B4-BE49-F238E27FC236}">
                <a16:creationId xmlns:a16="http://schemas.microsoft.com/office/drawing/2014/main" id="{8882F2E8-5A85-4324-9C78-321B35923C7E}"/>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13</a:t>
            </a:r>
          </a:p>
        </p:txBody>
      </p:sp>
      <p:sp>
        <p:nvSpPr>
          <p:cNvPr id="7" name="working-code">
            <a:extLst xmlns:a="http://schemas.openxmlformats.org/drawingml/2006/main">
              <a:ext uri="{FF2B5EF4-FFF2-40B4-BE49-F238E27FC236}">
                <a16:creationId xmlns:a16="http://schemas.microsoft.com/office/drawing/2014/main" id="{E7130D83-0F53-4027-853C-B868CA6D5122}"/>
              </a:ext>
            </a:extLst>
          </p:cNvPr>
          <p:cNvSpPr>
            <a:spLocks xmlns:a="http://schemas.openxmlformats.org/drawingml/2006/main" noGrp="1"/>
          </p:cNvSpPr>
          <p:nvPr/>
        </p:nvSpPr>
        <p:spPr>
          <a:xfrm xmlns:a="http://schemas.openxmlformats.org/drawingml/2006/main">
            <a:off x="628650" y="1943100"/>
            <a:ext cx="7239000" cy="3714750"/>
          </a:xfrm>
          <a:prstGeom xmlns:a="http://schemas.openxmlformats.org/drawingml/2006/main" prst="roundRect">
            <a:avLst>
              <a:gd name="adj" fmla="val 3077"/>
            </a:avLst>
          </a:prstGeom>
          <a:solidFill xmlns:a="http://schemas.openxmlformats.org/drawingml/2006/main">
            <a:srgbClr val="0B1016"/>
          </a:solidFill>
          <a:ln xmlns:a="http://schemas.openxmlformats.org/drawingml/2006/main" w="9525">
            <a:solidFill>
              <a:srgbClr val="33404E"/>
            </a:solidFill>
            <a:prstDash val="solid"/>
          </a:ln>
        </p:spPr>
      </p:sp>
      <p:sp>
        <p:nvSpPr>
          <p:cNvPr id="8" name="working-code-bar">
            <a:extLst xmlns:a="http://schemas.openxmlformats.org/drawingml/2006/main">
              <a:ext uri="{FF2B5EF4-FFF2-40B4-BE49-F238E27FC236}">
                <a16:creationId xmlns:a16="http://schemas.microsoft.com/office/drawing/2014/main" id="{32C5951E-4103-46B3-8C4B-CD99BEB420CB}"/>
              </a:ext>
            </a:extLst>
          </p:cNvPr>
          <p:cNvSpPr>
            <a:spLocks xmlns:a="http://schemas.openxmlformats.org/drawingml/2006/main" noGrp="1"/>
          </p:cNvSpPr>
          <p:nvPr/>
        </p:nvSpPr>
        <p:spPr>
          <a:xfrm xmlns:a="http://schemas.openxmlformats.org/drawingml/2006/main">
            <a:off x="628650" y="1943100"/>
            <a:ext cx="72390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working-code-dot-1">
            <a:extLst xmlns:a="http://schemas.openxmlformats.org/drawingml/2006/main">
              <a:ext uri="{FF2B5EF4-FFF2-40B4-BE49-F238E27FC236}">
                <a16:creationId xmlns:a16="http://schemas.microsoft.com/office/drawing/2014/main" id="{7DD00DAD-561D-444F-947B-992F50AD8068}"/>
              </a:ext>
            </a:extLst>
          </p:cNvPr>
          <p:cNvSpPr>
            <a:spLocks xmlns:a="http://schemas.openxmlformats.org/drawingml/2006/main" noGrp="1"/>
          </p:cNvSpPr>
          <p:nvPr/>
        </p:nvSpPr>
        <p:spPr>
          <a:xfrm xmlns:a="http://schemas.openxmlformats.org/drawingml/2006/main">
            <a:off x="800100" y="20859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working-code-dot-2">
            <a:extLst xmlns:a="http://schemas.openxmlformats.org/drawingml/2006/main">
              <a:ext uri="{FF2B5EF4-FFF2-40B4-BE49-F238E27FC236}">
                <a16:creationId xmlns:a16="http://schemas.microsoft.com/office/drawing/2014/main" id="{AC414B78-584A-4E49-86EE-78BCB0CD5C1F}"/>
              </a:ext>
            </a:extLst>
          </p:cNvPr>
          <p:cNvSpPr>
            <a:spLocks xmlns:a="http://schemas.openxmlformats.org/drawingml/2006/main" noGrp="1"/>
          </p:cNvSpPr>
          <p:nvPr/>
        </p:nvSpPr>
        <p:spPr>
          <a:xfrm xmlns:a="http://schemas.openxmlformats.org/drawingml/2006/main">
            <a:off x="971550" y="20859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working-code-dot-3">
            <a:extLst xmlns:a="http://schemas.openxmlformats.org/drawingml/2006/main">
              <a:ext uri="{FF2B5EF4-FFF2-40B4-BE49-F238E27FC236}">
                <a16:creationId xmlns:a16="http://schemas.microsoft.com/office/drawing/2014/main" id="{4D94F21D-3326-40F8-9D11-F0D7B5B23292}"/>
              </a:ext>
            </a:extLst>
          </p:cNvPr>
          <p:cNvSpPr>
            <a:spLocks xmlns:a="http://schemas.openxmlformats.org/drawingml/2006/main" noGrp="1"/>
          </p:cNvSpPr>
          <p:nvPr/>
        </p:nvSpPr>
        <p:spPr>
          <a:xfrm xmlns:a="http://schemas.openxmlformats.org/drawingml/2006/main">
            <a:off x="1143000" y="20859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working-code-file">
            <a:extLst xmlns:a="http://schemas.openxmlformats.org/drawingml/2006/main">
              <a:ext uri="{FF2B5EF4-FFF2-40B4-BE49-F238E27FC236}">
                <a16:creationId xmlns:a16="http://schemas.microsoft.com/office/drawing/2014/main" id="{521F8959-367C-46C7-AE68-F207AB13C5A9}"/>
              </a:ext>
            </a:extLst>
          </p:cNvPr>
          <p:cNvSpPr>
            <a:spLocks xmlns:a="http://schemas.openxmlformats.org/drawingml/2006/main" noGrp="1"/>
          </p:cNvSpPr>
          <p:nvPr/>
        </p:nvSpPr>
        <p:spPr>
          <a:xfrm xmlns:a="http://schemas.openxmlformats.org/drawingml/2006/main">
            <a:off x="1466850" y="2038350"/>
            <a:ext cx="6191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src/functions/working-memory.ts</a:t>
            </a:r>
          </a:p>
        </p:txBody>
      </p:sp>
      <p:sp>
        <p:nvSpPr>
          <p:cNvPr id="13" name="working-code-hi-0">
            <a:extLst xmlns:a="http://schemas.openxmlformats.org/drawingml/2006/main">
              <a:ext uri="{FF2B5EF4-FFF2-40B4-BE49-F238E27FC236}">
                <a16:creationId xmlns:a16="http://schemas.microsoft.com/office/drawing/2014/main" id="{57C805EE-1B97-482A-86CF-EA97C4A051EE}"/>
              </a:ext>
            </a:extLst>
          </p:cNvPr>
          <p:cNvSpPr>
            <a:spLocks xmlns:a="http://schemas.openxmlformats.org/drawingml/2006/main" noGrp="1"/>
          </p:cNvSpPr>
          <p:nvPr/>
        </p:nvSpPr>
        <p:spPr>
          <a:xfrm xmlns:a="http://schemas.openxmlformats.org/drawingml/2006/main">
            <a:off x="723900" y="2438400"/>
            <a:ext cx="7048500" cy="304800"/>
          </a:xfrm>
          <a:prstGeom xmlns:a="http://schemas.openxmlformats.org/drawingml/2006/main" prst="roundRect">
            <a:avLst>
              <a:gd name="adj" fmla="val 6250"/>
            </a:avLst>
          </a:prstGeom>
          <a:solidFill xmlns:a="http://schemas.openxmlformats.org/drawingml/2006/main">
            <a:srgbClr val="263345"/>
          </a:solidFill>
          <a:ln xmlns:a="http://schemas.openxmlformats.org/drawingml/2006/main" w="0">
            <a:noFill/>
            <a:prstDash val="solid"/>
          </a:ln>
        </p:spPr>
      </p:sp>
      <p:sp>
        <p:nvSpPr>
          <p:cNvPr id="14" name="working-code-num-0">
            <a:extLst xmlns:a="http://schemas.openxmlformats.org/drawingml/2006/main">
              <a:ext uri="{FF2B5EF4-FFF2-40B4-BE49-F238E27FC236}">
                <a16:creationId xmlns:a16="http://schemas.microsoft.com/office/drawing/2014/main" id="{D3A85EBB-0F1E-4041-8C83-78CD80474396}"/>
              </a:ext>
            </a:extLst>
          </p:cNvPr>
          <p:cNvSpPr>
            <a:spLocks xmlns:a="http://schemas.openxmlformats.org/drawingml/2006/main" noGrp="1"/>
          </p:cNvSpPr>
          <p:nvPr/>
        </p:nvSpPr>
        <p:spPr>
          <a:xfrm xmlns:a="http://schemas.openxmlformats.org/drawingml/2006/main">
            <a:off x="762000" y="24574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1</a:t>
            </a:r>
          </a:p>
        </p:txBody>
      </p:sp>
      <p:sp>
        <p:nvSpPr>
          <p:cNvPr id="15" name="working-code-line-0">
            <a:extLst xmlns:a="http://schemas.openxmlformats.org/drawingml/2006/main">
              <a:ext uri="{FF2B5EF4-FFF2-40B4-BE49-F238E27FC236}">
                <a16:creationId xmlns:a16="http://schemas.microsoft.com/office/drawing/2014/main" id="{19AED3C9-593D-40C4-A14B-852CF1ADD3CB}"/>
              </a:ext>
            </a:extLst>
          </p:cNvPr>
          <p:cNvSpPr>
            <a:spLocks xmlns:a="http://schemas.openxmlformats.org/drawingml/2006/main" noGrp="1"/>
          </p:cNvSpPr>
          <p:nvPr/>
        </p:nvSpPr>
        <p:spPr>
          <a:xfrm xmlns:a="http://schemas.openxmlformats.org/drawingml/2006/main">
            <a:off x="1200150" y="24574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const coreBudget = Math.floor(budget * 0.3);</a:t>
            </a:r>
          </a:p>
        </p:txBody>
      </p:sp>
      <p:sp>
        <p:nvSpPr>
          <p:cNvPr id="16" name="working-code-num-1">
            <a:extLst xmlns:a="http://schemas.openxmlformats.org/drawingml/2006/main">
              <a:ext uri="{FF2B5EF4-FFF2-40B4-BE49-F238E27FC236}">
                <a16:creationId xmlns:a16="http://schemas.microsoft.com/office/drawing/2014/main" id="{AF7C1638-C11A-4E54-9D15-00B2D42F0761}"/>
              </a:ext>
            </a:extLst>
          </p:cNvPr>
          <p:cNvSpPr>
            <a:spLocks xmlns:a="http://schemas.openxmlformats.org/drawingml/2006/main" noGrp="1"/>
          </p:cNvSpPr>
          <p:nvPr/>
        </p:nvSpPr>
        <p:spPr>
          <a:xfrm xmlns:a="http://schemas.openxmlformats.org/drawingml/2006/main">
            <a:off x="762000" y="27622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2</a:t>
            </a:r>
          </a:p>
        </p:txBody>
      </p:sp>
      <p:sp>
        <p:nvSpPr>
          <p:cNvPr id="17" name="working-code-line-1">
            <a:extLst xmlns:a="http://schemas.openxmlformats.org/drawingml/2006/main">
              <a:ext uri="{FF2B5EF4-FFF2-40B4-BE49-F238E27FC236}">
                <a16:creationId xmlns:a16="http://schemas.microsoft.com/office/drawing/2014/main" id="{FDF18679-FEE9-4B71-8090-229D256732B6}"/>
              </a:ext>
            </a:extLst>
          </p:cNvPr>
          <p:cNvSpPr>
            <a:spLocks xmlns:a="http://schemas.openxmlformats.org/drawingml/2006/main" noGrp="1"/>
          </p:cNvSpPr>
          <p:nvPr/>
        </p:nvSpPr>
        <p:spPr>
          <a:xfrm xmlns:a="http://schemas.openxmlformats.org/drawingml/2006/main">
            <a:off x="1200150" y="27622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18" name="working-code-num-2">
            <a:extLst xmlns:a="http://schemas.openxmlformats.org/drawingml/2006/main">
              <a:ext uri="{FF2B5EF4-FFF2-40B4-BE49-F238E27FC236}">
                <a16:creationId xmlns:a16="http://schemas.microsoft.com/office/drawing/2014/main" id="{4C2E9908-2F61-4D31-B28A-636DCC1B0391}"/>
              </a:ext>
            </a:extLst>
          </p:cNvPr>
          <p:cNvSpPr>
            <a:spLocks xmlns:a="http://schemas.openxmlformats.org/drawingml/2006/main" noGrp="1"/>
          </p:cNvSpPr>
          <p:nvPr/>
        </p:nvSpPr>
        <p:spPr>
          <a:xfrm xmlns:a="http://schemas.openxmlformats.org/drawingml/2006/main">
            <a:off x="762000" y="30670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3</a:t>
            </a:r>
          </a:p>
        </p:txBody>
      </p:sp>
      <p:sp>
        <p:nvSpPr>
          <p:cNvPr id="19" name="working-code-line-2">
            <a:extLst xmlns:a="http://schemas.openxmlformats.org/drawingml/2006/main">
              <a:ext uri="{FF2B5EF4-FFF2-40B4-BE49-F238E27FC236}">
                <a16:creationId xmlns:a16="http://schemas.microsoft.com/office/drawing/2014/main" id="{379D20BC-B645-41C3-A6DC-2B59F3BA4038}"/>
              </a:ext>
            </a:extLst>
          </p:cNvPr>
          <p:cNvSpPr>
            <a:spLocks xmlns:a="http://schemas.openxmlformats.org/drawingml/2006/main" noGrp="1"/>
          </p:cNvSpPr>
          <p:nvPr/>
        </p:nvSpPr>
        <p:spPr>
          <a:xfrm xmlns:a="http://schemas.openxmlformats.org/drawingml/2006/main">
            <a:off x="1200150" y="30670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CFD8E3"/>
                </a:solidFill>
                <a:latin typeface="Aptos Mono"/>
                <a:ea typeface="Aptos Mono"/>
                <a:cs typeface="Aptos Mono"/>
              </a:defRPr>
            </a:pPr>
            <a:r>
              <a:rPr sz="1200">
                <a:solidFill>
                  <a:srgbClr val="CFD8E3"/>
                </a:solidFill>
                <a:latin typeface="Aptos Mono"/>
                <a:ea typeface="Aptos Mono"/>
                <a:cs typeface="Aptos Mono"/>
              </a:rPr>
              <a:t>for (const entry of [...pinned, ...unpinned]) {</a:t>
            </a:r>
          </a:p>
        </p:txBody>
      </p:sp>
      <p:sp>
        <p:nvSpPr>
          <p:cNvPr id="20" name="working-code-num-3">
            <a:extLst xmlns:a="http://schemas.openxmlformats.org/drawingml/2006/main">
              <a:ext uri="{FF2B5EF4-FFF2-40B4-BE49-F238E27FC236}">
                <a16:creationId xmlns:a16="http://schemas.microsoft.com/office/drawing/2014/main" id="{017C9CDB-5BBC-49DE-91BA-9A94D3E5DDAB}"/>
              </a:ext>
            </a:extLst>
          </p:cNvPr>
          <p:cNvSpPr>
            <a:spLocks xmlns:a="http://schemas.openxmlformats.org/drawingml/2006/main" noGrp="1"/>
          </p:cNvSpPr>
          <p:nvPr/>
        </p:nvSpPr>
        <p:spPr>
          <a:xfrm xmlns:a="http://schemas.openxmlformats.org/drawingml/2006/main">
            <a:off x="762000" y="33718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4</a:t>
            </a:r>
          </a:p>
        </p:txBody>
      </p:sp>
      <p:sp>
        <p:nvSpPr>
          <p:cNvPr id="21" name="working-code-line-3">
            <a:extLst xmlns:a="http://schemas.openxmlformats.org/drawingml/2006/main">
              <a:ext uri="{FF2B5EF4-FFF2-40B4-BE49-F238E27FC236}">
                <a16:creationId xmlns:a16="http://schemas.microsoft.com/office/drawing/2014/main" id="{68E6BC3C-F7A0-4373-9711-DB16D683C5AC}"/>
              </a:ext>
            </a:extLst>
          </p:cNvPr>
          <p:cNvSpPr>
            <a:spLocks xmlns:a="http://schemas.openxmlformats.org/drawingml/2006/main" noGrp="1"/>
          </p:cNvSpPr>
          <p:nvPr/>
        </p:nvSpPr>
        <p:spPr>
          <a:xfrm xmlns:a="http://schemas.openxmlformats.org/drawingml/2006/main">
            <a:off x="1200150" y="33718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CFD8E3"/>
                </a:solidFill>
                <a:latin typeface="Aptos Mono"/>
                <a:ea typeface="Aptos Mono"/>
                <a:cs typeface="Aptos Mono"/>
              </a:defRPr>
            </a:pPr>
            <a:r>
              <a:rPr sz="1200">
                <a:solidFill>
                  <a:srgbClr val="CFD8E3"/>
                </a:solidFill>
                <a:latin typeface="Aptos Mono"/>
                <a:ea typeface="Aptos Mono"/>
                <a:cs typeface="Aptos Mono"/>
              </a:rPr>
              <a:t>  const tokens = estimateTokens(entry.content);</a:t>
            </a:r>
          </a:p>
        </p:txBody>
      </p:sp>
      <p:sp>
        <p:nvSpPr>
          <p:cNvPr id="22" name="working-code-hi-4">
            <a:extLst xmlns:a="http://schemas.openxmlformats.org/drawingml/2006/main">
              <a:ext uri="{FF2B5EF4-FFF2-40B4-BE49-F238E27FC236}">
                <a16:creationId xmlns:a16="http://schemas.microsoft.com/office/drawing/2014/main" id="{3CE8DE95-E08D-424D-BEC3-03C2F86E4B52}"/>
              </a:ext>
            </a:extLst>
          </p:cNvPr>
          <p:cNvSpPr>
            <a:spLocks xmlns:a="http://schemas.openxmlformats.org/drawingml/2006/main" noGrp="1"/>
          </p:cNvSpPr>
          <p:nvPr/>
        </p:nvSpPr>
        <p:spPr>
          <a:xfrm xmlns:a="http://schemas.openxmlformats.org/drawingml/2006/main">
            <a:off x="723900" y="3657600"/>
            <a:ext cx="7048500" cy="304800"/>
          </a:xfrm>
          <a:prstGeom xmlns:a="http://schemas.openxmlformats.org/drawingml/2006/main" prst="roundRect">
            <a:avLst>
              <a:gd name="adj" fmla="val 6250"/>
            </a:avLst>
          </a:prstGeom>
          <a:solidFill xmlns:a="http://schemas.openxmlformats.org/drawingml/2006/main">
            <a:srgbClr val="263345"/>
          </a:solidFill>
          <a:ln xmlns:a="http://schemas.openxmlformats.org/drawingml/2006/main" w="0">
            <a:noFill/>
            <a:prstDash val="solid"/>
          </a:ln>
        </p:spPr>
      </p:sp>
      <p:sp>
        <p:nvSpPr>
          <p:cNvPr id="23" name="working-code-num-4">
            <a:extLst xmlns:a="http://schemas.openxmlformats.org/drawingml/2006/main">
              <a:ext uri="{FF2B5EF4-FFF2-40B4-BE49-F238E27FC236}">
                <a16:creationId xmlns:a16="http://schemas.microsoft.com/office/drawing/2014/main" id="{2A1EF9BF-9F0F-4577-96D7-6E111FDC25E5}"/>
              </a:ext>
            </a:extLst>
          </p:cNvPr>
          <p:cNvSpPr>
            <a:spLocks xmlns:a="http://schemas.openxmlformats.org/drawingml/2006/main" noGrp="1"/>
          </p:cNvSpPr>
          <p:nvPr/>
        </p:nvSpPr>
        <p:spPr>
          <a:xfrm xmlns:a="http://schemas.openxmlformats.org/drawingml/2006/main">
            <a:off x="762000" y="36766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5</a:t>
            </a:r>
          </a:p>
        </p:txBody>
      </p:sp>
      <p:sp>
        <p:nvSpPr>
          <p:cNvPr id="24" name="working-code-line-4">
            <a:extLst xmlns:a="http://schemas.openxmlformats.org/drawingml/2006/main">
              <a:ext uri="{FF2B5EF4-FFF2-40B4-BE49-F238E27FC236}">
                <a16:creationId xmlns:a16="http://schemas.microsoft.com/office/drawing/2014/main" id="{F57A4BCC-2B3E-463B-8F59-DE42FFD9344F}"/>
              </a:ext>
            </a:extLst>
          </p:cNvPr>
          <p:cNvSpPr>
            <a:spLocks xmlns:a="http://schemas.openxmlformats.org/drawingml/2006/main" noGrp="1"/>
          </p:cNvSpPr>
          <p:nvPr/>
        </p:nvSpPr>
        <p:spPr>
          <a:xfrm xmlns:a="http://schemas.openxmlformats.org/drawingml/2006/main">
            <a:off x="1200150" y="36766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  if (usedTokens + tokens &gt; coreBudget &amp;&amp; !entry.pinned) continue;</a:t>
            </a:r>
          </a:p>
        </p:txBody>
      </p:sp>
      <p:sp>
        <p:nvSpPr>
          <p:cNvPr id="25" name="working-code-num-5">
            <a:extLst xmlns:a="http://schemas.openxmlformats.org/drawingml/2006/main">
              <a:ext uri="{FF2B5EF4-FFF2-40B4-BE49-F238E27FC236}">
                <a16:creationId xmlns:a16="http://schemas.microsoft.com/office/drawing/2014/main" id="{F43E0897-5AAF-4112-98F6-380DD7491CED}"/>
              </a:ext>
            </a:extLst>
          </p:cNvPr>
          <p:cNvSpPr>
            <a:spLocks xmlns:a="http://schemas.openxmlformats.org/drawingml/2006/main" noGrp="1"/>
          </p:cNvSpPr>
          <p:nvPr/>
        </p:nvSpPr>
        <p:spPr>
          <a:xfrm xmlns:a="http://schemas.openxmlformats.org/drawingml/2006/main">
            <a:off x="762000" y="39814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6</a:t>
            </a:r>
          </a:p>
        </p:txBody>
      </p:sp>
      <p:sp>
        <p:nvSpPr>
          <p:cNvPr id="26" name="working-code-line-5">
            <a:extLst xmlns:a="http://schemas.openxmlformats.org/drawingml/2006/main">
              <a:ext uri="{FF2B5EF4-FFF2-40B4-BE49-F238E27FC236}">
                <a16:creationId xmlns:a16="http://schemas.microsoft.com/office/drawing/2014/main" id="{2ADBA1F3-AD43-4360-B73B-961103065DD8}"/>
              </a:ext>
            </a:extLst>
          </p:cNvPr>
          <p:cNvSpPr>
            <a:spLocks xmlns:a="http://schemas.openxmlformats.org/drawingml/2006/main" noGrp="1"/>
          </p:cNvSpPr>
          <p:nvPr/>
        </p:nvSpPr>
        <p:spPr>
          <a:xfrm xmlns:a="http://schemas.openxmlformats.org/drawingml/2006/main">
            <a:off x="1200150" y="39814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CFD8E3"/>
                </a:solidFill>
                <a:latin typeface="Aptos Mono"/>
                <a:ea typeface="Aptos Mono"/>
                <a:cs typeface="Aptos Mono"/>
              </a:defRPr>
            </a:pPr>
            <a:r>
              <a:rPr sz="1200">
                <a:solidFill>
                  <a:srgbClr val="CFD8E3"/>
                </a:solidFill>
                <a:latin typeface="Aptos Mono"/>
                <a:ea typeface="Aptos Mono"/>
                <a:cs typeface="Aptos Mono"/>
              </a:rPr>
              <a:t>  coreLines.push("- " + entry.content);</a:t>
            </a:r>
          </a:p>
        </p:txBody>
      </p:sp>
      <p:sp>
        <p:nvSpPr>
          <p:cNvPr id="27" name="working-code-num-6">
            <a:extLst xmlns:a="http://schemas.openxmlformats.org/drawingml/2006/main">
              <a:ext uri="{FF2B5EF4-FFF2-40B4-BE49-F238E27FC236}">
                <a16:creationId xmlns:a16="http://schemas.microsoft.com/office/drawing/2014/main" id="{3AD40074-5627-498D-A96D-0463510DBF4A}"/>
              </a:ext>
            </a:extLst>
          </p:cNvPr>
          <p:cNvSpPr>
            <a:spLocks xmlns:a="http://schemas.openxmlformats.org/drawingml/2006/main" noGrp="1"/>
          </p:cNvSpPr>
          <p:nvPr/>
        </p:nvSpPr>
        <p:spPr>
          <a:xfrm xmlns:a="http://schemas.openxmlformats.org/drawingml/2006/main">
            <a:off x="762000" y="42862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7</a:t>
            </a:r>
          </a:p>
        </p:txBody>
      </p:sp>
      <p:sp>
        <p:nvSpPr>
          <p:cNvPr id="28" name="working-code-line-6">
            <a:extLst xmlns:a="http://schemas.openxmlformats.org/drawingml/2006/main">
              <a:ext uri="{FF2B5EF4-FFF2-40B4-BE49-F238E27FC236}">
                <a16:creationId xmlns:a16="http://schemas.microsoft.com/office/drawing/2014/main" id="{913E832D-379F-4DF3-88C1-42410E87A785}"/>
              </a:ext>
            </a:extLst>
          </p:cNvPr>
          <p:cNvSpPr>
            <a:spLocks xmlns:a="http://schemas.openxmlformats.org/drawingml/2006/main" noGrp="1"/>
          </p:cNvSpPr>
          <p:nvPr/>
        </p:nvSpPr>
        <p:spPr>
          <a:xfrm xmlns:a="http://schemas.openxmlformats.org/drawingml/2006/main">
            <a:off x="1200150" y="42862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CFD8E3"/>
                </a:solidFill>
                <a:latin typeface="Aptos Mono"/>
                <a:ea typeface="Aptos Mono"/>
                <a:cs typeface="Aptos Mono"/>
              </a:defRPr>
            </a:pPr>
            <a:r>
              <a:rPr sz="1200">
                <a:solidFill>
                  <a:srgbClr val="CFD8E3"/>
                </a:solidFill>
                <a:latin typeface="Aptos Mono"/>
                <a:ea typeface="Aptos Mono"/>
                <a:cs typeface="Aptos Mono"/>
              </a:rPr>
              <a:t>  usedTokens += tokens;</a:t>
            </a:r>
          </a:p>
        </p:txBody>
      </p:sp>
      <p:sp>
        <p:nvSpPr>
          <p:cNvPr id="29" name="working-code-num-7">
            <a:extLst xmlns:a="http://schemas.openxmlformats.org/drawingml/2006/main">
              <a:ext uri="{FF2B5EF4-FFF2-40B4-BE49-F238E27FC236}">
                <a16:creationId xmlns:a16="http://schemas.microsoft.com/office/drawing/2014/main" id="{97AEA8B9-5934-4D8D-A70C-FAC6DC866F95}"/>
              </a:ext>
            </a:extLst>
          </p:cNvPr>
          <p:cNvSpPr>
            <a:spLocks xmlns:a="http://schemas.openxmlformats.org/drawingml/2006/main" noGrp="1"/>
          </p:cNvSpPr>
          <p:nvPr/>
        </p:nvSpPr>
        <p:spPr>
          <a:xfrm xmlns:a="http://schemas.openxmlformats.org/drawingml/2006/main">
            <a:off x="762000" y="45910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8</a:t>
            </a:r>
          </a:p>
        </p:txBody>
      </p:sp>
      <p:sp>
        <p:nvSpPr>
          <p:cNvPr id="30" name="working-code-line-7">
            <a:extLst xmlns:a="http://schemas.openxmlformats.org/drawingml/2006/main">
              <a:ext uri="{FF2B5EF4-FFF2-40B4-BE49-F238E27FC236}">
                <a16:creationId xmlns:a16="http://schemas.microsoft.com/office/drawing/2014/main" id="{10B6D6A5-8F6F-436D-BF98-4B0743C98DC6}"/>
              </a:ext>
            </a:extLst>
          </p:cNvPr>
          <p:cNvSpPr>
            <a:spLocks xmlns:a="http://schemas.openxmlformats.org/drawingml/2006/main" noGrp="1"/>
          </p:cNvSpPr>
          <p:nvPr/>
        </p:nvSpPr>
        <p:spPr>
          <a:xfrm xmlns:a="http://schemas.openxmlformats.org/drawingml/2006/main">
            <a:off x="1200150" y="45910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CFD8E3"/>
                </a:solidFill>
                <a:latin typeface="Aptos Mono"/>
                <a:ea typeface="Aptos Mono"/>
                <a:cs typeface="Aptos Mono"/>
              </a:defRPr>
            </a:pPr>
            <a:r>
              <a:rPr sz="1200">
                <a:solidFill>
                  <a:srgbClr val="CFD8E3"/>
                </a:solidFill>
                <a:latin typeface="Aptos Mono"/>
                <a:ea typeface="Aptos Mono"/>
                <a:cs typeface="Aptos Mono"/>
              </a:rPr>
              <a:t>}</a:t>
            </a:r>
          </a:p>
        </p:txBody>
      </p:sp>
      <p:sp>
        <p:nvSpPr>
          <p:cNvPr id="31" name="working-code-num-8">
            <a:extLst xmlns:a="http://schemas.openxmlformats.org/drawingml/2006/main">
              <a:ext uri="{FF2B5EF4-FFF2-40B4-BE49-F238E27FC236}">
                <a16:creationId xmlns:a16="http://schemas.microsoft.com/office/drawing/2014/main" id="{91DA273A-CAFB-409A-BBF8-479C6C4D5B41}"/>
              </a:ext>
            </a:extLst>
          </p:cNvPr>
          <p:cNvSpPr>
            <a:spLocks xmlns:a="http://schemas.openxmlformats.org/drawingml/2006/main" noGrp="1"/>
          </p:cNvSpPr>
          <p:nvPr/>
        </p:nvSpPr>
        <p:spPr>
          <a:xfrm xmlns:a="http://schemas.openxmlformats.org/drawingml/2006/main">
            <a:off x="762000" y="48958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9</a:t>
            </a:r>
          </a:p>
        </p:txBody>
      </p:sp>
      <p:sp>
        <p:nvSpPr>
          <p:cNvPr id="32" name="working-code-line-8">
            <a:extLst xmlns:a="http://schemas.openxmlformats.org/drawingml/2006/main">
              <a:ext uri="{FF2B5EF4-FFF2-40B4-BE49-F238E27FC236}">
                <a16:creationId xmlns:a16="http://schemas.microsoft.com/office/drawing/2014/main" id="{B2A362B3-5A82-45F4-B61E-6A2A0F04EE34}"/>
              </a:ext>
            </a:extLst>
          </p:cNvPr>
          <p:cNvSpPr>
            <a:spLocks xmlns:a="http://schemas.openxmlformats.org/drawingml/2006/main" noGrp="1"/>
          </p:cNvSpPr>
          <p:nvPr/>
        </p:nvSpPr>
        <p:spPr>
          <a:xfrm xmlns:a="http://schemas.openxmlformats.org/drawingml/2006/main">
            <a:off x="1200150" y="48958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33" name="working-code-hi-9">
            <a:extLst xmlns:a="http://schemas.openxmlformats.org/drawingml/2006/main">
              <a:ext uri="{FF2B5EF4-FFF2-40B4-BE49-F238E27FC236}">
                <a16:creationId xmlns:a16="http://schemas.microsoft.com/office/drawing/2014/main" id="{DC95DFEA-C5AC-487F-ADFC-F692CEE63CD1}"/>
              </a:ext>
            </a:extLst>
          </p:cNvPr>
          <p:cNvSpPr>
            <a:spLocks xmlns:a="http://schemas.openxmlformats.org/drawingml/2006/main" noGrp="1"/>
          </p:cNvSpPr>
          <p:nvPr/>
        </p:nvSpPr>
        <p:spPr>
          <a:xfrm xmlns:a="http://schemas.openxmlformats.org/drawingml/2006/main">
            <a:off x="723900" y="5181600"/>
            <a:ext cx="7048500" cy="304800"/>
          </a:xfrm>
          <a:prstGeom xmlns:a="http://schemas.openxmlformats.org/drawingml/2006/main" prst="roundRect">
            <a:avLst>
              <a:gd name="adj" fmla="val 6250"/>
            </a:avLst>
          </a:prstGeom>
          <a:solidFill xmlns:a="http://schemas.openxmlformats.org/drawingml/2006/main">
            <a:srgbClr val="263345"/>
          </a:solidFill>
          <a:ln xmlns:a="http://schemas.openxmlformats.org/drawingml/2006/main" w="0">
            <a:noFill/>
            <a:prstDash val="solid"/>
          </a:ln>
        </p:spPr>
      </p:sp>
      <p:sp>
        <p:nvSpPr>
          <p:cNvPr id="34" name="working-code-num-9">
            <a:extLst xmlns:a="http://schemas.openxmlformats.org/drawingml/2006/main">
              <a:ext uri="{FF2B5EF4-FFF2-40B4-BE49-F238E27FC236}">
                <a16:creationId xmlns:a16="http://schemas.microsoft.com/office/drawing/2014/main" id="{D82BFA9F-2A20-4B45-84D5-CB1ACD8F66F7}"/>
              </a:ext>
            </a:extLst>
          </p:cNvPr>
          <p:cNvSpPr>
            <a:spLocks xmlns:a="http://schemas.openxmlformats.org/drawingml/2006/main" noGrp="1"/>
          </p:cNvSpPr>
          <p:nvPr/>
        </p:nvSpPr>
        <p:spPr>
          <a:xfrm xmlns:a="http://schemas.openxmlformats.org/drawingml/2006/main">
            <a:off x="762000" y="5200650"/>
            <a:ext cx="3238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10</a:t>
            </a:r>
          </a:p>
        </p:txBody>
      </p:sp>
      <p:sp>
        <p:nvSpPr>
          <p:cNvPr id="35" name="working-code-line-9">
            <a:extLst xmlns:a="http://schemas.openxmlformats.org/drawingml/2006/main">
              <a:ext uri="{FF2B5EF4-FFF2-40B4-BE49-F238E27FC236}">
                <a16:creationId xmlns:a16="http://schemas.microsoft.com/office/drawing/2014/main" id="{58866CFF-2950-43E8-B3DC-17048FE5B906}"/>
              </a:ext>
            </a:extLst>
          </p:cNvPr>
          <p:cNvSpPr>
            <a:spLocks xmlns:a="http://schemas.openxmlformats.org/drawingml/2006/main" noGrp="1"/>
          </p:cNvSpPr>
          <p:nvPr/>
        </p:nvSpPr>
        <p:spPr>
          <a:xfrm xmlns:a="http://schemas.openxmlformats.org/drawingml/2006/main">
            <a:off x="1200150" y="5200650"/>
            <a:ext cx="64960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const pagedOut = active.length - archivalLines.length;</a:t>
            </a:r>
          </a:p>
        </p:txBody>
      </p:sp>
      <p:sp>
        <p:nvSpPr>
          <p:cNvPr id="36" name="working-card-1">
            <a:extLst xmlns:a="http://schemas.openxmlformats.org/drawingml/2006/main">
              <a:ext uri="{FF2B5EF4-FFF2-40B4-BE49-F238E27FC236}">
                <a16:creationId xmlns:a16="http://schemas.microsoft.com/office/drawing/2014/main" id="{6CDD6D86-885D-4D5C-8400-9573138335F8}"/>
              </a:ext>
            </a:extLst>
          </p:cNvPr>
          <p:cNvSpPr>
            <a:spLocks xmlns:a="http://schemas.openxmlformats.org/drawingml/2006/main" noGrp="1"/>
          </p:cNvSpPr>
          <p:nvPr/>
        </p:nvSpPr>
        <p:spPr>
          <a:xfrm xmlns:a="http://schemas.openxmlformats.org/drawingml/2006/main">
            <a:off x="8343900" y="2019300"/>
            <a:ext cx="3143250" cy="1066800"/>
          </a:xfrm>
          <a:prstGeom xmlns:a="http://schemas.openxmlformats.org/drawingml/2006/main" prst="roundRect">
            <a:avLst>
              <a:gd name="adj" fmla="val 10714"/>
            </a:avLst>
          </a:prstGeom>
          <a:solidFill xmlns:a="http://schemas.openxmlformats.org/drawingml/2006/main">
            <a:srgbClr val="171D25"/>
          </a:solidFill>
          <a:ln xmlns:a="http://schemas.openxmlformats.org/drawingml/2006/main" w="9525">
            <a:solidFill>
              <a:srgbClr val="2A323D"/>
            </a:solidFill>
            <a:prstDash val="solid"/>
          </a:ln>
        </p:spPr>
      </p:sp>
      <p:sp>
        <p:nvSpPr>
          <p:cNvPr id="37" name="working-card-1-accent">
            <a:extLst xmlns:a="http://schemas.openxmlformats.org/drawingml/2006/main">
              <a:ext uri="{FF2B5EF4-FFF2-40B4-BE49-F238E27FC236}">
                <a16:creationId xmlns:a16="http://schemas.microsoft.com/office/drawing/2014/main" id="{2963E555-FA2A-40FC-929D-8D858BC23376}"/>
              </a:ext>
            </a:extLst>
          </p:cNvPr>
          <p:cNvSpPr>
            <a:spLocks xmlns:a="http://schemas.openxmlformats.org/drawingml/2006/main" noGrp="1"/>
          </p:cNvSpPr>
          <p:nvPr/>
        </p:nvSpPr>
        <p:spPr>
          <a:xfrm xmlns:a="http://schemas.openxmlformats.org/drawingml/2006/main">
            <a:off x="8343900" y="2019300"/>
            <a:ext cx="66675" cy="10668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38" name="working-card-1-title">
            <a:extLst xmlns:a="http://schemas.openxmlformats.org/drawingml/2006/main">
              <a:ext uri="{FF2B5EF4-FFF2-40B4-BE49-F238E27FC236}">
                <a16:creationId xmlns:a16="http://schemas.microsoft.com/office/drawing/2014/main" id="{C9A479BB-BCD1-4589-A2A3-3C07EFD9D96B}"/>
              </a:ext>
            </a:extLst>
          </p:cNvPr>
          <p:cNvSpPr>
            <a:spLocks xmlns:a="http://schemas.openxmlformats.org/drawingml/2006/main" noGrp="1"/>
          </p:cNvSpPr>
          <p:nvPr/>
        </p:nvSpPr>
        <p:spPr>
          <a:xfrm xmlns:a="http://schemas.openxmlformats.org/drawingml/2006/main">
            <a:off x="8610600" y="2181225"/>
            <a:ext cx="26860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Pinned</a:t>
            </a:r>
          </a:p>
        </p:txBody>
      </p:sp>
      <p:sp>
        <p:nvSpPr>
          <p:cNvPr id="39" name="working-card-1-body">
            <a:extLst xmlns:a="http://schemas.openxmlformats.org/drawingml/2006/main">
              <a:ext uri="{FF2B5EF4-FFF2-40B4-BE49-F238E27FC236}">
                <a16:creationId xmlns:a16="http://schemas.microsoft.com/office/drawing/2014/main" id="{416AB12C-27DA-40DE-8B16-2A9DF0391CE4}"/>
              </a:ext>
            </a:extLst>
          </p:cNvPr>
          <p:cNvSpPr>
            <a:spLocks xmlns:a="http://schemas.openxmlformats.org/drawingml/2006/main" noGrp="1"/>
          </p:cNvSpPr>
          <p:nvPr/>
        </p:nvSpPr>
        <p:spPr>
          <a:xfrm xmlns:a="http://schemas.openxmlformats.org/drawingml/2006/main">
            <a:off x="8610600" y="2590800"/>
            <a:ext cx="268605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A9B0BC"/>
                </a:solidFill>
                <a:latin typeface="Aptos"/>
                <a:ea typeface="Aptos"/>
                <a:cs typeface="Aptos"/>
              </a:defRPr>
            </a:pPr>
            <a:r>
              <a:rPr sz="1275">
                <a:solidFill>
                  <a:srgbClr val="A9B0BC"/>
                </a:solidFill>
                <a:latin typeface="Aptos"/>
                <a:ea typeface="Aptos"/>
                <a:cs typeface="Aptos"/>
              </a:rPr>
              <a:t>Critical core entries can stay visible.</a:t>
            </a:r>
          </a:p>
        </p:txBody>
      </p:sp>
      <p:sp>
        <p:nvSpPr>
          <p:cNvPr id="40" name="working-card-2">
            <a:extLst xmlns:a="http://schemas.openxmlformats.org/drawingml/2006/main">
              <a:ext uri="{FF2B5EF4-FFF2-40B4-BE49-F238E27FC236}">
                <a16:creationId xmlns:a16="http://schemas.microsoft.com/office/drawing/2014/main" id="{C07D7323-519B-442D-A97E-43251E0B77DF}"/>
              </a:ext>
            </a:extLst>
          </p:cNvPr>
          <p:cNvSpPr>
            <a:spLocks xmlns:a="http://schemas.openxmlformats.org/drawingml/2006/main" noGrp="1"/>
          </p:cNvSpPr>
          <p:nvPr/>
        </p:nvSpPr>
        <p:spPr>
          <a:xfrm xmlns:a="http://schemas.openxmlformats.org/drawingml/2006/main">
            <a:off x="8343900" y="3295650"/>
            <a:ext cx="3143250" cy="1200150"/>
          </a:xfrm>
          <a:prstGeom xmlns:a="http://schemas.openxmlformats.org/drawingml/2006/main" prst="roundRect">
            <a:avLst>
              <a:gd name="adj" fmla="val 9524"/>
            </a:avLst>
          </a:prstGeom>
          <a:solidFill xmlns:a="http://schemas.openxmlformats.org/drawingml/2006/main">
            <a:srgbClr val="171D25"/>
          </a:solidFill>
          <a:ln xmlns:a="http://schemas.openxmlformats.org/drawingml/2006/main" w="9525">
            <a:solidFill>
              <a:srgbClr val="2A323D"/>
            </a:solidFill>
            <a:prstDash val="solid"/>
          </a:ln>
        </p:spPr>
      </p:sp>
      <p:sp>
        <p:nvSpPr>
          <p:cNvPr id="41" name="working-card-2-accent">
            <a:extLst xmlns:a="http://schemas.openxmlformats.org/drawingml/2006/main">
              <a:ext uri="{FF2B5EF4-FFF2-40B4-BE49-F238E27FC236}">
                <a16:creationId xmlns:a16="http://schemas.microsoft.com/office/drawing/2014/main" id="{08B9F99A-4F88-443B-BCB2-397003981B17}"/>
              </a:ext>
            </a:extLst>
          </p:cNvPr>
          <p:cNvSpPr>
            <a:spLocks xmlns:a="http://schemas.openxmlformats.org/drawingml/2006/main" noGrp="1"/>
          </p:cNvSpPr>
          <p:nvPr/>
        </p:nvSpPr>
        <p:spPr>
          <a:xfrm xmlns:a="http://schemas.openxmlformats.org/drawingml/2006/main">
            <a:off x="8343900" y="3295650"/>
            <a:ext cx="66675" cy="120015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42" name="working-card-2-title">
            <a:extLst xmlns:a="http://schemas.openxmlformats.org/drawingml/2006/main">
              <a:ext uri="{FF2B5EF4-FFF2-40B4-BE49-F238E27FC236}">
                <a16:creationId xmlns:a16="http://schemas.microsoft.com/office/drawing/2014/main" id="{E2F5FA69-1648-47D3-8D89-A0763CC446B6}"/>
              </a:ext>
            </a:extLst>
          </p:cNvPr>
          <p:cNvSpPr>
            <a:spLocks xmlns:a="http://schemas.openxmlformats.org/drawingml/2006/main" noGrp="1"/>
          </p:cNvSpPr>
          <p:nvPr/>
        </p:nvSpPr>
        <p:spPr>
          <a:xfrm xmlns:a="http://schemas.openxmlformats.org/drawingml/2006/main">
            <a:off x="8610600" y="3457575"/>
            <a:ext cx="26860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Scored</a:t>
            </a:r>
          </a:p>
        </p:txBody>
      </p:sp>
      <p:sp>
        <p:nvSpPr>
          <p:cNvPr id="43" name="working-card-2-body">
            <a:extLst xmlns:a="http://schemas.openxmlformats.org/drawingml/2006/main">
              <a:ext uri="{FF2B5EF4-FFF2-40B4-BE49-F238E27FC236}">
                <a16:creationId xmlns:a16="http://schemas.microsoft.com/office/drawing/2014/main" id="{2E4789E7-C365-4747-8375-BB1741086613}"/>
              </a:ext>
            </a:extLst>
          </p:cNvPr>
          <p:cNvSpPr>
            <a:spLocks xmlns:a="http://schemas.openxmlformats.org/drawingml/2006/main" noGrp="1"/>
          </p:cNvSpPr>
          <p:nvPr/>
        </p:nvSpPr>
        <p:spPr>
          <a:xfrm xmlns:a="http://schemas.openxmlformats.org/drawingml/2006/main">
            <a:off x="8610600" y="3867150"/>
            <a:ext cx="268605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0">
                <a:solidFill>
                  <a:srgbClr val="A9B0BC"/>
                </a:solidFill>
                <a:latin typeface="Aptos"/>
                <a:ea typeface="Aptos"/>
                <a:cs typeface="Aptos"/>
              </a:defRPr>
            </a:pPr>
            <a:r>
              <a:rPr sz="1350" b="0">
                <a:solidFill>
                  <a:srgbClr val="A9B0BC"/>
                </a:solidFill>
                <a:latin typeface="Aptos"/>
                <a:ea typeface="Aptos"/>
                <a:cs typeface="Aptos"/>
              </a:rPr>
              <a:t>Rank by importance, access, and recency.</a:t>
            </a:r>
          </a:p>
        </p:txBody>
      </p:sp>
      <p:sp>
        <p:nvSpPr>
          <p:cNvPr id="44" name="working-card-3">
            <a:extLst xmlns:a="http://schemas.openxmlformats.org/drawingml/2006/main">
              <a:ext uri="{FF2B5EF4-FFF2-40B4-BE49-F238E27FC236}">
                <a16:creationId xmlns:a16="http://schemas.microsoft.com/office/drawing/2014/main" id="{2E922208-964B-48CD-B595-215A5FFED906}"/>
              </a:ext>
            </a:extLst>
          </p:cNvPr>
          <p:cNvSpPr>
            <a:spLocks xmlns:a="http://schemas.openxmlformats.org/drawingml/2006/main" noGrp="1"/>
          </p:cNvSpPr>
          <p:nvPr/>
        </p:nvSpPr>
        <p:spPr>
          <a:xfrm xmlns:a="http://schemas.openxmlformats.org/drawingml/2006/main">
            <a:off x="8343900" y="4705350"/>
            <a:ext cx="3143250" cy="1066800"/>
          </a:xfrm>
          <a:prstGeom xmlns:a="http://schemas.openxmlformats.org/drawingml/2006/main" prst="roundRect">
            <a:avLst>
              <a:gd name="adj" fmla="val 10714"/>
            </a:avLst>
          </a:prstGeom>
          <a:solidFill xmlns:a="http://schemas.openxmlformats.org/drawingml/2006/main">
            <a:srgbClr val="171D25"/>
          </a:solidFill>
          <a:ln xmlns:a="http://schemas.openxmlformats.org/drawingml/2006/main" w="9525">
            <a:solidFill>
              <a:srgbClr val="2A323D"/>
            </a:solidFill>
            <a:prstDash val="solid"/>
          </a:ln>
        </p:spPr>
      </p:sp>
      <p:sp>
        <p:nvSpPr>
          <p:cNvPr id="45" name="working-card-3-accent">
            <a:extLst xmlns:a="http://schemas.openxmlformats.org/drawingml/2006/main">
              <a:ext uri="{FF2B5EF4-FFF2-40B4-BE49-F238E27FC236}">
                <a16:creationId xmlns:a16="http://schemas.microsoft.com/office/drawing/2014/main" id="{6C2EB8FB-090D-4A90-AC36-BFD09085B219}"/>
              </a:ext>
            </a:extLst>
          </p:cNvPr>
          <p:cNvSpPr>
            <a:spLocks xmlns:a="http://schemas.openxmlformats.org/drawingml/2006/main" noGrp="1"/>
          </p:cNvSpPr>
          <p:nvPr/>
        </p:nvSpPr>
        <p:spPr>
          <a:xfrm xmlns:a="http://schemas.openxmlformats.org/drawingml/2006/main">
            <a:off x="8343900" y="4705350"/>
            <a:ext cx="66675" cy="106680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46" name="working-card-3-title">
            <a:extLst xmlns:a="http://schemas.openxmlformats.org/drawingml/2006/main">
              <a:ext uri="{FF2B5EF4-FFF2-40B4-BE49-F238E27FC236}">
                <a16:creationId xmlns:a16="http://schemas.microsoft.com/office/drawing/2014/main" id="{85293B93-BADD-4279-8850-A7539BEA04C6}"/>
              </a:ext>
            </a:extLst>
          </p:cNvPr>
          <p:cNvSpPr>
            <a:spLocks xmlns:a="http://schemas.openxmlformats.org/drawingml/2006/main" noGrp="1"/>
          </p:cNvSpPr>
          <p:nvPr/>
        </p:nvSpPr>
        <p:spPr>
          <a:xfrm xmlns:a="http://schemas.openxmlformats.org/drawingml/2006/main">
            <a:off x="8610600" y="4867275"/>
            <a:ext cx="26860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Paged</a:t>
            </a:r>
          </a:p>
        </p:txBody>
      </p:sp>
      <p:sp>
        <p:nvSpPr>
          <p:cNvPr id="47" name="working-card-3-body">
            <a:extLst xmlns:a="http://schemas.openxmlformats.org/drawingml/2006/main">
              <a:ext uri="{FF2B5EF4-FFF2-40B4-BE49-F238E27FC236}">
                <a16:creationId xmlns:a16="http://schemas.microsoft.com/office/drawing/2014/main" id="{FF79F93D-B7C2-473A-9963-F3AB6769B478}"/>
              </a:ext>
            </a:extLst>
          </p:cNvPr>
          <p:cNvSpPr>
            <a:spLocks xmlns:a="http://schemas.openxmlformats.org/drawingml/2006/main" noGrp="1"/>
          </p:cNvSpPr>
          <p:nvPr/>
        </p:nvSpPr>
        <p:spPr>
          <a:xfrm xmlns:a="http://schemas.openxmlformats.org/drawingml/2006/main">
            <a:off x="8610600" y="5276850"/>
            <a:ext cx="268605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75" b="0">
                <a:solidFill>
                  <a:srgbClr val="A9B0BC"/>
                </a:solidFill>
                <a:latin typeface="Aptos"/>
                <a:ea typeface="Aptos"/>
                <a:cs typeface="Aptos"/>
              </a:defRPr>
            </a:pPr>
            <a:r>
              <a:rPr sz="1275" b="0">
                <a:solidFill>
                  <a:srgbClr val="A9B0BC"/>
                </a:solidFill>
                <a:latin typeface="Aptos"/>
                <a:ea typeface="Aptos"/>
                <a:cs typeface="Aptos"/>
              </a:rPr>
              <a:t>Other memories stay outside the prompt.</a:t>
            </a:r>
          </a:p>
        </p:txBody>
      </p:sp>
    </p:spTree>
    <p:extLst>
      <p:ext uri="{BB962C8B-B14F-4D97-AF65-F5344CB8AC3E}">
        <p14:creationId xmlns:p14="http://schemas.microsoft.com/office/powerpoint/2010/main" val="1933407243"/>
      </p:ext>
    </p:extLst>
  </p:cSld>
</p:sld>
</file>

<file path=ppt/slides/slide14.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31" name="top-accent-13">
            <a:extLst xmlns:a="http://schemas.openxmlformats.org/drawingml/2006/main">
              <a:ext uri="{FF2B5EF4-FFF2-40B4-BE49-F238E27FC236}">
                <a16:creationId xmlns:a16="http://schemas.microsoft.com/office/drawing/2014/main" id="{93270587-2775-4E78-854F-9BF5926486D0}"/>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3">
            <a:extLst xmlns:a="http://schemas.openxmlformats.org/drawingml/2006/main">
              <a:ext uri="{FF2B5EF4-FFF2-40B4-BE49-F238E27FC236}">
                <a16:creationId xmlns:a16="http://schemas.microsoft.com/office/drawing/2014/main" id="{D0A1C770-0C96-413C-8454-1E4C6C04C15B}"/>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EPISODIC MEMORY</a:t>
            </a:r>
          </a:p>
        </p:txBody>
      </p:sp>
      <p:sp>
        <p:nvSpPr>
          <p:cNvPr id="3" name="title-13">
            <a:extLst xmlns:a="http://schemas.openxmlformats.org/drawingml/2006/main">
              <a:ext uri="{FF2B5EF4-FFF2-40B4-BE49-F238E27FC236}">
                <a16:creationId xmlns:a16="http://schemas.microsoft.com/office/drawing/2014/main" id="{70DCF3EB-D914-4A82-AA39-41BD82E5F68E}"/>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A session becomes a short, sourced story</a:t>
            </a:r>
          </a:p>
        </p:txBody>
      </p:sp>
      <p:sp>
        <p:nvSpPr>
          <p:cNvPr id="4" name="subtitle-13">
            <a:extLst xmlns:a="http://schemas.openxmlformats.org/drawingml/2006/main">
              <a:ext uri="{FF2B5EF4-FFF2-40B4-BE49-F238E27FC236}">
                <a16:creationId xmlns:a16="http://schemas.microsoft.com/office/drawing/2014/main" id="{A7B69CBC-7DF7-4831-883B-D5627BBF51B3}"/>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Illustrative session: observations become a summary you can retrieve.</a:t>
            </a:r>
          </a:p>
        </p:txBody>
      </p:sp>
      <p:sp>
        <p:nvSpPr>
          <p:cNvPr id="5" name="footer-13">
            <a:extLst xmlns:a="http://schemas.openxmlformats.org/drawingml/2006/main">
              <a:ext uri="{FF2B5EF4-FFF2-40B4-BE49-F238E27FC236}">
                <a16:creationId xmlns:a16="http://schemas.microsoft.com/office/drawing/2014/main" id="{6377511D-B041-4ACD-B201-C727BEF36C58}"/>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3">
            <a:extLst xmlns:a="http://schemas.openxmlformats.org/drawingml/2006/main">
              <a:ext uri="{FF2B5EF4-FFF2-40B4-BE49-F238E27FC236}">
                <a16:creationId xmlns:a16="http://schemas.microsoft.com/office/drawing/2014/main" id="{F7BE3AAE-4B3D-40D4-AA33-C160823C5D38}"/>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14</a:t>
            </a:r>
          </a:p>
        </p:txBody>
      </p:sp>
      <p:sp>
        <p:nvSpPr>
          <p:cNvPr id="7" name="episode-time-0">
            <a:extLst xmlns:a="http://schemas.openxmlformats.org/drawingml/2006/main">
              <a:ext uri="{FF2B5EF4-FFF2-40B4-BE49-F238E27FC236}">
                <a16:creationId xmlns:a16="http://schemas.microsoft.com/office/drawing/2014/main" id="{C5257B02-8EE1-41BE-BDF0-490230DA7C79}"/>
              </a:ext>
            </a:extLst>
          </p:cNvPr>
          <p:cNvSpPr>
            <a:spLocks xmlns:a="http://schemas.openxmlformats.org/drawingml/2006/main" noGrp="1"/>
          </p:cNvSpPr>
          <p:nvPr/>
        </p:nvSpPr>
        <p:spPr>
          <a:xfrm xmlns:a="http://schemas.openxmlformats.org/drawingml/2006/main">
            <a:off x="742950" y="2038350"/>
            <a:ext cx="7239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b="1">
                <a:solidFill>
                  <a:srgbClr val="6F7886"/>
                </a:solidFill>
                <a:latin typeface="Aptos Mono"/>
                <a:ea typeface="Aptos Mono"/>
                <a:cs typeface="Aptos Mono"/>
              </a:defRPr>
            </a:pPr>
            <a:r>
              <a:rPr sz="1350" b="1">
                <a:solidFill>
                  <a:srgbClr val="6F7886"/>
                </a:solidFill>
                <a:latin typeface="Aptos Mono"/>
                <a:ea typeface="Aptos Mono"/>
                <a:cs typeface="Aptos Mono"/>
              </a:rPr>
              <a:t>09:04</a:t>
            </a:r>
          </a:p>
        </p:txBody>
      </p:sp>
      <p:sp>
        <p:nvSpPr>
          <p:cNvPr id="8" name="episode-dot-0">
            <a:extLst xmlns:a="http://schemas.openxmlformats.org/drawingml/2006/main">
              <a:ext uri="{FF2B5EF4-FFF2-40B4-BE49-F238E27FC236}">
                <a16:creationId xmlns:a16="http://schemas.microsoft.com/office/drawing/2014/main" id="{09E84E81-88EE-4237-ADBE-584B4A1A714C}"/>
              </a:ext>
            </a:extLst>
          </p:cNvPr>
          <p:cNvSpPr>
            <a:spLocks xmlns:a="http://schemas.openxmlformats.org/drawingml/2006/main" noGrp="1"/>
          </p:cNvSpPr>
          <p:nvPr/>
        </p:nvSpPr>
        <p:spPr>
          <a:xfrm xmlns:a="http://schemas.openxmlformats.org/drawingml/2006/main">
            <a:off x="1695450" y="2066925"/>
            <a:ext cx="171450" cy="1714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9" name="episode-line-0">
            <a:extLst xmlns:a="http://schemas.openxmlformats.org/drawingml/2006/main">
              <a:ext uri="{FF2B5EF4-FFF2-40B4-BE49-F238E27FC236}">
                <a16:creationId xmlns:a16="http://schemas.microsoft.com/office/drawing/2014/main" id="{FDDC4D26-E309-42FE-8DA4-1F8E0932C461}"/>
              </a:ext>
            </a:extLst>
          </p:cNvPr>
          <p:cNvSpPr>
            <a:spLocks xmlns:a="http://schemas.openxmlformats.org/drawingml/2006/main" noGrp="1"/>
          </p:cNvSpPr>
          <p:nvPr/>
        </p:nvSpPr>
        <p:spPr>
          <a:xfrm xmlns:a="http://schemas.openxmlformats.org/drawingml/2006/main">
            <a:off x="1771650" y="2247900"/>
            <a:ext cx="19050" cy="72390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0" name="episode-kind-0">
            <a:extLst xmlns:a="http://schemas.openxmlformats.org/drawingml/2006/main">
              <a:ext uri="{FF2B5EF4-FFF2-40B4-BE49-F238E27FC236}">
                <a16:creationId xmlns:a16="http://schemas.microsoft.com/office/drawing/2014/main" id="{50BE74A2-A78F-44DE-8E7D-002CE973E9E4}"/>
              </a:ext>
            </a:extLst>
          </p:cNvPr>
          <p:cNvSpPr>
            <a:spLocks xmlns:a="http://schemas.openxmlformats.org/drawingml/2006/main" noGrp="1"/>
          </p:cNvSpPr>
          <p:nvPr/>
        </p:nvSpPr>
        <p:spPr>
          <a:xfrm xmlns:a="http://schemas.openxmlformats.org/drawingml/2006/main">
            <a:off x="2152650" y="1924050"/>
            <a:ext cx="1333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4F1EB"/>
                </a:solidFill>
                <a:latin typeface="Aptos"/>
                <a:ea typeface="Aptos"/>
                <a:cs typeface="Aptos"/>
              </a:defRPr>
            </a:pPr>
            <a:r>
              <a:rPr sz="1650" b="1">
                <a:solidFill>
                  <a:srgbClr val="F4F1EB"/>
                </a:solidFill>
                <a:latin typeface="Aptos"/>
                <a:ea typeface="Aptos"/>
                <a:cs typeface="Aptos"/>
              </a:rPr>
              <a:t>Prompt</a:t>
            </a:r>
          </a:p>
        </p:txBody>
      </p:sp>
      <p:sp>
        <p:nvSpPr>
          <p:cNvPr id="11" name="episode-detail-0">
            <a:extLst xmlns:a="http://schemas.openxmlformats.org/drawingml/2006/main">
              <a:ext uri="{FF2B5EF4-FFF2-40B4-BE49-F238E27FC236}">
                <a16:creationId xmlns:a16="http://schemas.microsoft.com/office/drawing/2014/main" id="{BDAC7E74-629B-4087-BB3B-89AC2AFF159B}"/>
              </a:ext>
            </a:extLst>
          </p:cNvPr>
          <p:cNvSpPr>
            <a:spLocks xmlns:a="http://schemas.openxmlformats.org/drawingml/2006/main" noGrp="1"/>
          </p:cNvSpPr>
          <p:nvPr/>
        </p:nvSpPr>
        <p:spPr>
          <a:xfrm xmlns:a="http://schemas.openxmlformats.org/drawingml/2006/main">
            <a:off x="2152650" y="2266950"/>
            <a:ext cx="42862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Fix refresh-token retries</a:t>
            </a:r>
          </a:p>
        </p:txBody>
      </p:sp>
      <p:sp>
        <p:nvSpPr>
          <p:cNvPr id="12" name="episode-time-1">
            <a:extLst xmlns:a="http://schemas.openxmlformats.org/drawingml/2006/main">
              <a:ext uri="{FF2B5EF4-FFF2-40B4-BE49-F238E27FC236}">
                <a16:creationId xmlns:a16="http://schemas.microsoft.com/office/drawing/2014/main" id="{405D6F26-0F82-4B49-AECC-FA1380F5FEEA}"/>
              </a:ext>
            </a:extLst>
          </p:cNvPr>
          <p:cNvSpPr>
            <a:spLocks xmlns:a="http://schemas.openxmlformats.org/drawingml/2006/main" noGrp="1"/>
          </p:cNvSpPr>
          <p:nvPr/>
        </p:nvSpPr>
        <p:spPr>
          <a:xfrm xmlns:a="http://schemas.openxmlformats.org/drawingml/2006/main">
            <a:off x="742950" y="2914650"/>
            <a:ext cx="7239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b="1">
                <a:solidFill>
                  <a:srgbClr val="6F7886"/>
                </a:solidFill>
                <a:latin typeface="Aptos Mono"/>
                <a:ea typeface="Aptos Mono"/>
                <a:cs typeface="Aptos Mono"/>
              </a:defRPr>
            </a:pPr>
            <a:r>
              <a:rPr sz="1350" b="1">
                <a:solidFill>
                  <a:srgbClr val="6F7886"/>
                </a:solidFill>
                <a:latin typeface="Aptos Mono"/>
                <a:ea typeface="Aptos Mono"/>
                <a:cs typeface="Aptos Mono"/>
              </a:rPr>
              <a:t>09:12</a:t>
            </a:r>
          </a:p>
        </p:txBody>
      </p:sp>
      <p:sp>
        <p:nvSpPr>
          <p:cNvPr id="13" name="episode-dot-1">
            <a:extLst xmlns:a="http://schemas.openxmlformats.org/drawingml/2006/main">
              <a:ext uri="{FF2B5EF4-FFF2-40B4-BE49-F238E27FC236}">
                <a16:creationId xmlns:a16="http://schemas.microsoft.com/office/drawing/2014/main" id="{3545B7A9-A37C-4F11-AD35-A2CEF44973B1}"/>
              </a:ext>
            </a:extLst>
          </p:cNvPr>
          <p:cNvSpPr>
            <a:spLocks xmlns:a="http://schemas.openxmlformats.org/drawingml/2006/main" noGrp="1"/>
          </p:cNvSpPr>
          <p:nvPr/>
        </p:nvSpPr>
        <p:spPr>
          <a:xfrm xmlns:a="http://schemas.openxmlformats.org/drawingml/2006/main">
            <a:off x="1695450" y="2943225"/>
            <a:ext cx="171450" cy="1714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4" name="episode-line-1">
            <a:extLst xmlns:a="http://schemas.openxmlformats.org/drawingml/2006/main">
              <a:ext uri="{FF2B5EF4-FFF2-40B4-BE49-F238E27FC236}">
                <a16:creationId xmlns:a16="http://schemas.microsoft.com/office/drawing/2014/main" id="{FA3508E3-9508-4FA5-AEBE-0F9F0A114DAF}"/>
              </a:ext>
            </a:extLst>
          </p:cNvPr>
          <p:cNvSpPr>
            <a:spLocks xmlns:a="http://schemas.openxmlformats.org/drawingml/2006/main" noGrp="1"/>
          </p:cNvSpPr>
          <p:nvPr/>
        </p:nvSpPr>
        <p:spPr>
          <a:xfrm xmlns:a="http://schemas.openxmlformats.org/drawingml/2006/main">
            <a:off x="1771650" y="3124200"/>
            <a:ext cx="19050" cy="72390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5" name="episode-kind-1">
            <a:extLst xmlns:a="http://schemas.openxmlformats.org/drawingml/2006/main">
              <a:ext uri="{FF2B5EF4-FFF2-40B4-BE49-F238E27FC236}">
                <a16:creationId xmlns:a16="http://schemas.microsoft.com/office/drawing/2014/main" id="{1C4402FF-2FE6-44BA-8832-357CBA8519B7}"/>
              </a:ext>
            </a:extLst>
          </p:cNvPr>
          <p:cNvSpPr>
            <a:spLocks xmlns:a="http://schemas.openxmlformats.org/drawingml/2006/main" noGrp="1"/>
          </p:cNvSpPr>
          <p:nvPr/>
        </p:nvSpPr>
        <p:spPr>
          <a:xfrm xmlns:a="http://schemas.openxmlformats.org/drawingml/2006/main">
            <a:off x="2152650" y="2800350"/>
            <a:ext cx="1333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4F1EB"/>
                </a:solidFill>
                <a:latin typeface="Aptos"/>
                <a:ea typeface="Aptos"/>
                <a:cs typeface="Aptos"/>
              </a:defRPr>
            </a:pPr>
            <a:r>
              <a:rPr sz="1650" b="1">
                <a:solidFill>
                  <a:srgbClr val="F4F1EB"/>
                </a:solidFill>
                <a:latin typeface="Aptos"/>
                <a:ea typeface="Aptos"/>
                <a:cs typeface="Aptos"/>
              </a:rPr>
              <a:t>Failure</a:t>
            </a:r>
          </a:p>
        </p:txBody>
      </p:sp>
      <p:sp>
        <p:nvSpPr>
          <p:cNvPr id="16" name="episode-detail-1">
            <a:extLst xmlns:a="http://schemas.openxmlformats.org/drawingml/2006/main">
              <a:ext uri="{FF2B5EF4-FFF2-40B4-BE49-F238E27FC236}">
                <a16:creationId xmlns:a16="http://schemas.microsoft.com/office/drawing/2014/main" id="{4502F2C6-CF8E-4DEE-974F-84CCAD532227}"/>
              </a:ext>
            </a:extLst>
          </p:cNvPr>
          <p:cNvSpPr>
            <a:spLocks xmlns:a="http://schemas.openxmlformats.org/drawingml/2006/main" noGrp="1"/>
          </p:cNvSpPr>
          <p:nvPr/>
        </p:nvSpPr>
        <p:spPr>
          <a:xfrm xmlns:a="http://schemas.openxmlformats.org/drawingml/2006/main">
            <a:off x="2152650" y="3143250"/>
            <a:ext cx="42862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Backoff doubled twice</a:t>
            </a:r>
          </a:p>
        </p:txBody>
      </p:sp>
      <p:sp>
        <p:nvSpPr>
          <p:cNvPr id="17" name="episode-time-2">
            <a:extLst xmlns:a="http://schemas.openxmlformats.org/drawingml/2006/main">
              <a:ext uri="{FF2B5EF4-FFF2-40B4-BE49-F238E27FC236}">
                <a16:creationId xmlns:a16="http://schemas.microsoft.com/office/drawing/2014/main" id="{C950A626-DB59-4C16-8F77-F0C2F48CC1E3}"/>
              </a:ext>
            </a:extLst>
          </p:cNvPr>
          <p:cNvSpPr>
            <a:spLocks xmlns:a="http://schemas.openxmlformats.org/drawingml/2006/main" noGrp="1"/>
          </p:cNvSpPr>
          <p:nvPr/>
        </p:nvSpPr>
        <p:spPr>
          <a:xfrm xmlns:a="http://schemas.openxmlformats.org/drawingml/2006/main">
            <a:off x="742950" y="3790950"/>
            <a:ext cx="7239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b="1">
                <a:solidFill>
                  <a:srgbClr val="6F7886"/>
                </a:solidFill>
                <a:latin typeface="Aptos Mono"/>
                <a:ea typeface="Aptos Mono"/>
                <a:cs typeface="Aptos Mono"/>
              </a:defRPr>
            </a:pPr>
            <a:r>
              <a:rPr sz="1350" b="1">
                <a:solidFill>
                  <a:srgbClr val="6F7886"/>
                </a:solidFill>
                <a:latin typeface="Aptos Mono"/>
                <a:ea typeface="Aptos Mono"/>
                <a:cs typeface="Aptos Mono"/>
              </a:rPr>
              <a:t>09:31</a:t>
            </a:r>
          </a:p>
        </p:txBody>
      </p:sp>
      <p:sp>
        <p:nvSpPr>
          <p:cNvPr id="18" name="episode-dot-2">
            <a:extLst xmlns:a="http://schemas.openxmlformats.org/drawingml/2006/main">
              <a:ext uri="{FF2B5EF4-FFF2-40B4-BE49-F238E27FC236}">
                <a16:creationId xmlns:a16="http://schemas.microsoft.com/office/drawing/2014/main" id="{67FD2F77-4A6E-4A41-9D40-CE4A0A49D378}"/>
              </a:ext>
            </a:extLst>
          </p:cNvPr>
          <p:cNvSpPr>
            <a:spLocks xmlns:a="http://schemas.openxmlformats.org/drawingml/2006/main" noGrp="1"/>
          </p:cNvSpPr>
          <p:nvPr/>
        </p:nvSpPr>
        <p:spPr>
          <a:xfrm xmlns:a="http://schemas.openxmlformats.org/drawingml/2006/main">
            <a:off x="1695450" y="3819525"/>
            <a:ext cx="171450" cy="171450"/>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9" name="episode-line-2">
            <a:extLst xmlns:a="http://schemas.openxmlformats.org/drawingml/2006/main">
              <a:ext uri="{FF2B5EF4-FFF2-40B4-BE49-F238E27FC236}">
                <a16:creationId xmlns:a16="http://schemas.microsoft.com/office/drawing/2014/main" id="{4B577DF7-ABAC-4115-A03B-CFB96BF4D538}"/>
              </a:ext>
            </a:extLst>
          </p:cNvPr>
          <p:cNvSpPr>
            <a:spLocks xmlns:a="http://schemas.openxmlformats.org/drawingml/2006/main" noGrp="1"/>
          </p:cNvSpPr>
          <p:nvPr/>
        </p:nvSpPr>
        <p:spPr>
          <a:xfrm xmlns:a="http://schemas.openxmlformats.org/drawingml/2006/main">
            <a:off x="1771650" y="4000500"/>
            <a:ext cx="19050" cy="72390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0" name="episode-kind-2">
            <a:extLst xmlns:a="http://schemas.openxmlformats.org/drawingml/2006/main">
              <a:ext uri="{FF2B5EF4-FFF2-40B4-BE49-F238E27FC236}">
                <a16:creationId xmlns:a16="http://schemas.microsoft.com/office/drawing/2014/main" id="{5D04F118-D1A9-46B1-B66C-2B77655AE12F}"/>
              </a:ext>
            </a:extLst>
          </p:cNvPr>
          <p:cNvSpPr>
            <a:spLocks xmlns:a="http://schemas.openxmlformats.org/drawingml/2006/main" noGrp="1"/>
          </p:cNvSpPr>
          <p:nvPr/>
        </p:nvSpPr>
        <p:spPr>
          <a:xfrm xmlns:a="http://schemas.openxmlformats.org/drawingml/2006/main">
            <a:off x="2152650" y="3676650"/>
            <a:ext cx="1333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4F1EB"/>
                </a:solidFill>
                <a:latin typeface="Aptos"/>
                <a:ea typeface="Aptos"/>
                <a:cs typeface="Aptos"/>
              </a:defRPr>
            </a:pPr>
            <a:r>
              <a:rPr sz="1650" b="1">
                <a:solidFill>
                  <a:srgbClr val="F4F1EB"/>
                </a:solidFill>
                <a:latin typeface="Aptos"/>
                <a:ea typeface="Aptos"/>
                <a:cs typeface="Aptos"/>
              </a:rPr>
              <a:t>Decision</a:t>
            </a:r>
          </a:p>
        </p:txBody>
      </p:sp>
      <p:sp>
        <p:nvSpPr>
          <p:cNvPr id="21" name="episode-detail-2">
            <a:extLst xmlns:a="http://schemas.openxmlformats.org/drawingml/2006/main">
              <a:ext uri="{FF2B5EF4-FFF2-40B4-BE49-F238E27FC236}">
                <a16:creationId xmlns:a16="http://schemas.microsoft.com/office/drawing/2014/main" id="{C590276F-C0E7-4F58-8DF1-353C8FD90636}"/>
              </a:ext>
            </a:extLst>
          </p:cNvPr>
          <p:cNvSpPr>
            <a:spLocks xmlns:a="http://schemas.openxmlformats.org/drawingml/2006/main" noGrp="1"/>
          </p:cNvSpPr>
          <p:nvPr/>
        </p:nvSpPr>
        <p:spPr>
          <a:xfrm xmlns:a="http://schemas.openxmlformats.org/drawingml/2006/main">
            <a:off x="2152650" y="4019550"/>
            <a:ext cx="42862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Cap retries at three</a:t>
            </a:r>
          </a:p>
        </p:txBody>
      </p:sp>
      <p:sp>
        <p:nvSpPr>
          <p:cNvPr id="22" name="episode-time-3">
            <a:extLst xmlns:a="http://schemas.openxmlformats.org/drawingml/2006/main">
              <a:ext uri="{FF2B5EF4-FFF2-40B4-BE49-F238E27FC236}">
                <a16:creationId xmlns:a16="http://schemas.microsoft.com/office/drawing/2014/main" id="{88814833-C686-418E-B682-960D066CF737}"/>
              </a:ext>
            </a:extLst>
          </p:cNvPr>
          <p:cNvSpPr>
            <a:spLocks xmlns:a="http://schemas.openxmlformats.org/drawingml/2006/main" noGrp="1"/>
          </p:cNvSpPr>
          <p:nvPr/>
        </p:nvSpPr>
        <p:spPr>
          <a:xfrm xmlns:a="http://schemas.openxmlformats.org/drawingml/2006/main">
            <a:off x="742950" y="4667250"/>
            <a:ext cx="7239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b="1">
                <a:solidFill>
                  <a:srgbClr val="6F7886"/>
                </a:solidFill>
                <a:latin typeface="Aptos Mono"/>
                <a:ea typeface="Aptos Mono"/>
                <a:cs typeface="Aptos Mono"/>
              </a:defRPr>
            </a:pPr>
            <a:r>
              <a:rPr sz="1350" b="1">
                <a:solidFill>
                  <a:srgbClr val="6F7886"/>
                </a:solidFill>
                <a:latin typeface="Aptos Mono"/>
                <a:ea typeface="Aptos Mono"/>
                <a:cs typeface="Aptos Mono"/>
              </a:rPr>
              <a:t>09:46</a:t>
            </a:r>
          </a:p>
        </p:txBody>
      </p:sp>
      <p:sp>
        <p:nvSpPr>
          <p:cNvPr id="23" name="episode-dot-3">
            <a:extLst xmlns:a="http://schemas.openxmlformats.org/drawingml/2006/main">
              <a:ext uri="{FF2B5EF4-FFF2-40B4-BE49-F238E27FC236}">
                <a16:creationId xmlns:a16="http://schemas.microsoft.com/office/drawing/2014/main" id="{979719B9-9079-40A5-88BF-75FE22121A46}"/>
              </a:ext>
            </a:extLst>
          </p:cNvPr>
          <p:cNvSpPr>
            <a:spLocks xmlns:a="http://schemas.openxmlformats.org/drawingml/2006/main" noGrp="1"/>
          </p:cNvSpPr>
          <p:nvPr/>
        </p:nvSpPr>
        <p:spPr>
          <a:xfrm xmlns:a="http://schemas.openxmlformats.org/drawingml/2006/main">
            <a:off x="1695450" y="4695825"/>
            <a:ext cx="171450" cy="171450"/>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24" name="episode-kind-3">
            <a:extLst xmlns:a="http://schemas.openxmlformats.org/drawingml/2006/main">
              <a:ext uri="{FF2B5EF4-FFF2-40B4-BE49-F238E27FC236}">
                <a16:creationId xmlns:a16="http://schemas.microsoft.com/office/drawing/2014/main" id="{EF71E3D2-F8DA-499C-BD17-877FD41792CF}"/>
              </a:ext>
            </a:extLst>
          </p:cNvPr>
          <p:cNvSpPr>
            <a:spLocks xmlns:a="http://schemas.openxmlformats.org/drawingml/2006/main" noGrp="1"/>
          </p:cNvSpPr>
          <p:nvPr/>
        </p:nvSpPr>
        <p:spPr>
          <a:xfrm xmlns:a="http://schemas.openxmlformats.org/drawingml/2006/main">
            <a:off x="2152650" y="4552950"/>
            <a:ext cx="1333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4F1EB"/>
                </a:solidFill>
                <a:latin typeface="Aptos"/>
                <a:ea typeface="Aptos"/>
                <a:cs typeface="Aptos"/>
              </a:defRPr>
            </a:pPr>
            <a:r>
              <a:rPr sz="1650" b="1">
                <a:solidFill>
                  <a:srgbClr val="F4F1EB"/>
                </a:solidFill>
                <a:latin typeface="Aptos"/>
                <a:ea typeface="Aptos"/>
                <a:cs typeface="Aptos"/>
              </a:rPr>
              <a:t>Result</a:t>
            </a:r>
          </a:p>
        </p:txBody>
      </p:sp>
      <p:sp>
        <p:nvSpPr>
          <p:cNvPr id="25" name="episode-detail-3">
            <a:extLst xmlns:a="http://schemas.openxmlformats.org/drawingml/2006/main">
              <a:ext uri="{FF2B5EF4-FFF2-40B4-BE49-F238E27FC236}">
                <a16:creationId xmlns:a16="http://schemas.microsoft.com/office/drawing/2014/main" id="{9F34EC13-7206-4A8E-BEB7-0D19AE384EAC}"/>
              </a:ext>
            </a:extLst>
          </p:cNvPr>
          <p:cNvSpPr>
            <a:spLocks xmlns:a="http://schemas.openxmlformats.org/drawingml/2006/main" noGrp="1"/>
          </p:cNvSpPr>
          <p:nvPr/>
        </p:nvSpPr>
        <p:spPr>
          <a:xfrm xmlns:a="http://schemas.openxmlformats.org/drawingml/2006/main">
            <a:off x="2152650" y="4895850"/>
            <a:ext cx="42862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Tests pass; one edge case open</a:t>
            </a:r>
          </a:p>
        </p:txBody>
      </p:sp>
      <p:sp>
        <p:nvSpPr>
          <p:cNvPr id="26" name="episode-summary">
            <a:extLst xmlns:a="http://schemas.openxmlformats.org/drawingml/2006/main">
              <a:ext uri="{FF2B5EF4-FFF2-40B4-BE49-F238E27FC236}">
                <a16:creationId xmlns:a16="http://schemas.microsoft.com/office/drawing/2014/main" id="{7545B9B2-A8C5-4C05-9386-2A6664B55FAA}"/>
              </a:ext>
            </a:extLst>
          </p:cNvPr>
          <p:cNvSpPr>
            <a:spLocks xmlns:a="http://schemas.openxmlformats.org/drawingml/2006/main" noGrp="1"/>
          </p:cNvSpPr>
          <p:nvPr/>
        </p:nvSpPr>
        <p:spPr>
          <a:xfrm xmlns:a="http://schemas.openxmlformats.org/drawingml/2006/main">
            <a:off x="7162800" y="2000250"/>
            <a:ext cx="4286250" cy="3314700"/>
          </a:xfrm>
          <a:prstGeom xmlns:a="http://schemas.openxmlformats.org/drawingml/2006/main" prst="roundRect">
            <a:avLst>
              <a:gd name="adj" fmla="val 3448"/>
            </a:avLst>
          </a:prstGeom>
          <a:solidFill xmlns:a="http://schemas.openxmlformats.org/drawingml/2006/main">
            <a:srgbClr val="171D25"/>
          </a:solidFill>
          <a:ln xmlns:a="http://schemas.openxmlformats.org/drawingml/2006/main" w="14288">
            <a:solidFill>
              <a:srgbClr val="FF6B57"/>
            </a:solidFill>
            <a:prstDash val="solid"/>
          </a:ln>
        </p:spPr>
      </p:sp>
      <p:sp>
        <p:nvSpPr>
          <p:cNvPr id="27" name="episode-summary-tag">
            <a:extLst xmlns:a="http://schemas.openxmlformats.org/drawingml/2006/main">
              <a:ext uri="{FF2B5EF4-FFF2-40B4-BE49-F238E27FC236}">
                <a16:creationId xmlns:a16="http://schemas.microsoft.com/office/drawing/2014/main" id="{05A74B52-FE01-4BA1-B534-8F945EFFEC55}"/>
              </a:ext>
            </a:extLst>
          </p:cNvPr>
          <p:cNvSpPr>
            <a:spLocks xmlns:a="http://schemas.openxmlformats.org/drawingml/2006/main" noGrp="1"/>
          </p:cNvSpPr>
          <p:nvPr/>
        </p:nvSpPr>
        <p:spPr>
          <a:xfrm xmlns:a="http://schemas.openxmlformats.org/drawingml/2006/main">
            <a:off x="7448550" y="2266950"/>
            <a:ext cx="2095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b="1" spc="1">
                <a:solidFill>
                  <a:srgbClr val="FF6B57"/>
                </a:solidFill>
                <a:latin typeface="Aptos"/>
                <a:ea typeface="Aptos"/>
                <a:cs typeface="Aptos"/>
              </a:defRPr>
            </a:pPr>
            <a:r>
              <a:rPr sz="1050" b="1" spc="1">
                <a:solidFill>
                  <a:srgbClr val="FF6B57"/>
                </a:solidFill>
                <a:latin typeface="Aptos"/>
                <a:ea typeface="Aptos"/>
                <a:cs typeface="Aptos"/>
              </a:rPr>
              <a:t>SESSION SUMMARY</a:t>
            </a:r>
          </a:p>
        </p:txBody>
      </p:sp>
      <p:sp>
        <p:nvSpPr>
          <p:cNvPr id="28" name="episode-summary-title">
            <a:extLst xmlns:a="http://schemas.openxmlformats.org/drawingml/2006/main">
              <a:ext uri="{FF2B5EF4-FFF2-40B4-BE49-F238E27FC236}">
                <a16:creationId xmlns:a16="http://schemas.microsoft.com/office/drawing/2014/main" id="{A011045C-5F1A-4360-92AD-20D7D0CD2C90}"/>
              </a:ext>
            </a:extLst>
          </p:cNvPr>
          <p:cNvSpPr>
            <a:spLocks xmlns:a="http://schemas.openxmlformats.org/drawingml/2006/main" noGrp="1"/>
          </p:cNvSpPr>
          <p:nvPr/>
        </p:nvSpPr>
        <p:spPr>
          <a:xfrm xmlns:a="http://schemas.openxmlformats.org/drawingml/2006/main">
            <a:off x="7448550" y="2705100"/>
            <a:ext cx="35242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250" b="1">
                <a:solidFill>
                  <a:srgbClr val="F4F1EB"/>
                </a:solidFill>
                <a:latin typeface="Aptos"/>
                <a:ea typeface="Aptos"/>
                <a:cs typeface="Aptos"/>
              </a:defRPr>
            </a:pPr>
            <a:r>
              <a:rPr sz="2250" b="1">
                <a:solidFill>
                  <a:srgbClr val="F4F1EB"/>
                </a:solidFill>
                <a:latin typeface="Aptos"/>
                <a:ea typeface="Aptos"/>
                <a:cs typeface="Aptos"/>
              </a:rPr>
              <a:t>Refresh-token retry fix</a:t>
            </a:r>
          </a:p>
        </p:txBody>
      </p:sp>
      <p:sp>
        <p:nvSpPr>
          <p:cNvPr id="29" name="episode-summary-body">
            <a:extLst xmlns:a="http://schemas.openxmlformats.org/drawingml/2006/main">
              <a:ext uri="{FF2B5EF4-FFF2-40B4-BE49-F238E27FC236}">
                <a16:creationId xmlns:a16="http://schemas.microsoft.com/office/drawing/2014/main" id="{8AE4819A-157A-4560-944D-0A542316B95D}"/>
              </a:ext>
            </a:extLst>
          </p:cNvPr>
          <p:cNvSpPr>
            <a:spLocks xmlns:a="http://schemas.openxmlformats.org/drawingml/2006/main" noGrp="1"/>
          </p:cNvSpPr>
          <p:nvPr/>
        </p:nvSpPr>
        <p:spPr>
          <a:xfrm xmlns:a="http://schemas.openxmlformats.org/drawingml/2006/main">
            <a:off x="7448550" y="3371850"/>
            <a:ext cx="3524250" cy="1352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Changed retry backoff, capped retries at three, and left one edge case open.</a:t>
            </a:r>
          </a:p>
          <a:p xmlns:a="http://schemas.openxmlformats.org/drawingml/2006/main">
            <a:r>
              <a:t/>
            </a:r>
          </a:p>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Summary links to its session and modified files.</a:t>
            </a:r>
          </a:p>
        </p:txBody>
      </p:sp>
      <p:sp>
        <p:nvSpPr>
          <p:cNvPr id="30" name="episode-bottom">
            <a:extLst xmlns:a="http://schemas.openxmlformats.org/drawingml/2006/main">
              <a:ext uri="{FF2B5EF4-FFF2-40B4-BE49-F238E27FC236}">
                <a16:creationId xmlns:a16="http://schemas.microsoft.com/office/drawing/2014/main" id="{08900DC2-A932-445A-A2D9-454ADA66F8BC}"/>
              </a:ext>
            </a:extLst>
          </p:cNvPr>
          <p:cNvSpPr>
            <a:spLocks xmlns:a="http://schemas.openxmlformats.org/drawingml/2006/main" noGrp="1"/>
          </p:cNvSpPr>
          <p:nvPr/>
        </p:nvSpPr>
        <p:spPr>
          <a:xfrm xmlns:a="http://schemas.openxmlformats.org/drawingml/2006/main">
            <a:off x="1657350" y="5791200"/>
            <a:ext cx="885825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Episodic memory answers: What happened last time?</a:t>
            </a:r>
          </a:p>
        </p:txBody>
      </p:sp>
    </p:spTree>
    <p:extLst>
      <p:ext uri="{BB962C8B-B14F-4D97-AF65-F5344CB8AC3E}">
        <p14:creationId xmlns:p14="http://schemas.microsoft.com/office/powerpoint/2010/main" val="1314859823"/>
      </p:ext>
    </p:extLst>
  </p:cSld>
</p:sld>
</file>

<file path=ppt/slides/slide15.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43" name="top-accent-14">
            <a:extLst xmlns:a="http://schemas.openxmlformats.org/drawingml/2006/main">
              <a:ext uri="{FF2B5EF4-FFF2-40B4-BE49-F238E27FC236}">
                <a16:creationId xmlns:a16="http://schemas.microsoft.com/office/drawing/2014/main" id="{AEFD3E9C-6040-4FDC-90EA-56675C2434C7}"/>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4">
            <a:extLst xmlns:a="http://schemas.openxmlformats.org/drawingml/2006/main">
              <a:ext uri="{FF2B5EF4-FFF2-40B4-BE49-F238E27FC236}">
                <a16:creationId xmlns:a16="http://schemas.microsoft.com/office/drawing/2014/main" id="{8AEA5060-8921-4B53-8685-707CFC35E7EA}"/>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SEMANTIC MEMORY</a:t>
            </a:r>
          </a:p>
        </p:txBody>
      </p:sp>
      <p:sp>
        <p:nvSpPr>
          <p:cNvPr id="3" name="title-14">
            <a:extLst xmlns:a="http://schemas.openxmlformats.org/drawingml/2006/main">
              <a:ext uri="{FF2B5EF4-FFF2-40B4-BE49-F238E27FC236}">
                <a16:creationId xmlns:a16="http://schemas.microsoft.com/office/drawing/2014/main" id="{21966420-2402-4E66-BB1D-E5DFAE6883E4}"/>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A repeated fact updates the existing record</a:t>
            </a:r>
          </a:p>
        </p:txBody>
      </p:sp>
      <p:sp>
        <p:nvSpPr>
          <p:cNvPr id="4" name="subtitle-14">
            <a:extLst xmlns:a="http://schemas.openxmlformats.org/drawingml/2006/main">
              <a:ext uri="{FF2B5EF4-FFF2-40B4-BE49-F238E27FC236}">
                <a16:creationId xmlns:a16="http://schemas.microsoft.com/office/drawing/2014/main" id="{80B77BA7-249D-45C5-9770-CE8135776F3D}"/>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With an LLM provider, consolidation uses the newest 20 of at least five summaries.</a:t>
            </a:r>
          </a:p>
        </p:txBody>
      </p:sp>
      <p:sp>
        <p:nvSpPr>
          <p:cNvPr id="5" name="footer-14">
            <a:extLst xmlns:a="http://schemas.openxmlformats.org/drawingml/2006/main">
              <a:ext uri="{FF2B5EF4-FFF2-40B4-BE49-F238E27FC236}">
                <a16:creationId xmlns:a16="http://schemas.microsoft.com/office/drawing/2014/main" id="{477B73AD-0777-4B2D-8132-5284112B76E0}"/>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4">
            <a:extLst xmlns:a="http://schemas.openxmlformats.org/drawingml/2006/main">
              <a:ext uri="{FF2B5EF4-FFF2-40B4-BE49-F238E27FC236}">
                <a16:creationId xmlns:a16="http://schemas.microsoft.com/office/drawing/2014/main" id="{4CDF3460-6AA3-442B-BE32-284F2173D78A}"/>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15</a:t>
            </a:r>
          </a:p>
        </p:txBody>
      </p:sp>
      <p:sp>
        <p:nvSpPr>
          <p:cNvPr id="7" name="semantic-code">
            <a:extLst xmlns:a="http://schemas.openxmlformats.org/drawingml/2006/main">
              <a:ext uri="{FF2B5EF4-FFF2-40B4-BE49-F238E27FC236}">
                <a16:creationId xmlns:a16="http://schemas.microsoft.com/office/drawing/2014/main" id="{C6E33921-0395-4D21-B1A3-467CE28FE228}"/>
              </a:ext>
            </a:extLst>
          </p:cNvPr>
          <p:cNvSpPr>
            <a:spLocks xmlns:a="http://schemas.openxmlformats.org/drawingml/2006/main" noGrp="1"/>
          </p:cNvSpPr>
          <p:nvPr/>
        </p:nvSpPr>
        <p:spPr>
          <a:xfrm xmlns:a="http://schemas.openxmlformats.org/drawingml/2006/main">
            <a:off x="628650" y="1943100"/>
            <a:ext cx="6858000" cy="3676650"/>
          </a:xfrm>
          <a:prstGeom xmlns:a="http://schemas.openxmlformats.org/drawingml/2006/main" prst="roundRect">
            <a:avLst>
              <a:gd name="adj" fmla="val 3109"/>
            </a:avLst>
          </a:prstGeom>
          <a:solidFill xmlns:a="http://schemas.openxmlformats.org/drawingml/2006/main">
            <a:srgbClr val="0B1016"/>
          </a:solidFill>
          <a:ln xmlns:a="http://schemas.openxmlformats.org/drawingml/2006/main" w="9525">
            <a:solidFill>
              <a:srgbClr val="33404E"/>
            </a:solidFill>
            <a:prstDash val="solid"/>
          </a:ln>
        </p:spPr>
      </p:sp>
      <p:sp>
        <p:nvSpPr>
          <p:cNvPr id="8" name="semantic-code-bar">
            <a:extLst xmlns:a="http://schemas.openxmlformats.org/drawingml/2006/main">
              <a:ext uri="{FF2B5EF4-FFF2-40B4-BE49-F238E27FC236}">
                <a16:creationId xmlns:a16="http://schemas.microsoft.com/office/drawing/2014/main" id="{42E1A64A-6793-4838-98A9-3D1D3925685E}"/>
              </a:ext>
            </a:extLst>
          </p:cNvPr>
          <p:cNvSpPr>
            <a:spLocks xmlns:a="http://schemas.openxmlformats.org/drawingml/2006/main" noGrp="1"/>
          </p:cNvSpPr>
          <p:nvPr/>
        </p:nvSpPr>
        <p:spPr>
          <a:xfrm xmlns:a="http://schemas.openxmlformats.org/drawingml/2006/main">
            <a:off x="628650" y="1943100"/>
            <a:ext cx="68580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semantic-code-dot-1">
            <a:extLst xmlns:a="http://schemas.openxmlformats.org/drawingml/2006/main">
              <a:ext uri="{FF2B5EF4-FFF2-40B4-BE49-F238E27FC236}">
                <a16:creationId xmlns:a16="http://schemas.microsoft.com/office/drawing/2014/main" id="{76FF62E3-27E4-431F-91B1-DFD6457FEC0A}"/>
              </a:ext>
            </a:extLst>
          </p:cNvPr>
          <p:cNvSpPr>
            <a:spLocks xmlns:a="http://schemas.openxmlformats.org/drawingml/2006/main" noGrp="1"/>
          </p:cNvSpPr>
          <p:nvPr/>
        </p:nvSpPr>
        <p:spPr>
          <a:xfrm xmlns:a="http://schemas.openxmlformats.org/drawingml/2006/main">
            <a:off x="800100" y="20859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semantic-code-dot-2">
            <a:extLst xmlns:a="http://schemas.openxmlformats.org/drawingml/2006/main">
              <a:ext uri="{FF2B5EF4-FFF2-40B4-BE49-F238E27FC236}">
                <a16:creationId xmlns:a16="http://schemas.microsoft.com/office/drawing/2014/main" id="{B8F05995-BB04-4489-8626-3B065BE983CE}"/>
              </a:ext>
            </a:extLst>
          </p:cNvPr>
          <p:cNvSpPr>
            <a:spLocks xmlns:a="http://schemas.openxmlformats.org/drawingml/2006/main" noGrp="1"/>
          </p:cNvSpPr>
          <p:nvPr/>
        </p:nvSpPr>
        <p:spPr>
          <a:xfrm xmlns:a="http://schemas.openxmlformats.org/drawingml/2006/main">
            <a:off x="971550" y="20859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semantic-code-dot-3">
            <a:extLst xmlns:a="http://schemas.openxmlformats.org/drawingml/2006/main">
              <a:ext uri="{FF2B5EF4-FFF2-40B4-BE49-F238E27FC236}">
                <a16:creationId xmlns:a16="http://schemas.microsoft.com/office/drawing/2014/main" id="{9D6CDBA4-53B7-4EA0-8398-E25194C3C693}"/>
              </a:ext>
            </a:extLst>
          </p:cNvPr>
          <p:cNvSpPr>
            <a:spLocks xmlns:a="http://schemas.openxmlformats.org/drawingml/2006/main" noGrp="1"/>
          </p:cNvSpPr>
          <p:nvPr/>
        </p:nvSpPr>
        <p:spPr>
          <a:xfrm xmlns:a="http://schemas.openxmlformats.org/drawingml/2006/main">
            <a:off x="1143000" y="20859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semantic-code-file">
            <a:extLst xmlns:a="http://schemas.openxmlformats.org/drawingml/2006/main">
              <a:ext uri="{FF2B5EF4-FFF2-40B4-BE49-F238E27FC236}">
                <a16:creationId xmlns:a16="http://schemas.microsoft.com/office/drawing/2014/main" id="{1E968E85-49A0-4A71-B62F-9D6E349D436F}"/>
              </a:ext>
            </a:extLst>
          </p:cNvPr>
          <p:cNvSpPr>
            <a:spLocks xmlns:a="http://schemas.openxmlformats.org/drawingml/2006/main" noGrp="1"/>
          </p:cNvSpPr>
          <p:nvPr/>
        </p:nvSpPr>
        <p:spPr>
          <a:xfrm xmlns:a="http://schemas.openxmlformats.org/drawingml/2006/main">
            <a:off x="1466850" y="2038350"/>
            <a:ext cx="5810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src/functions/consolidation-pipeline.ts</a:t>
            </a:r>
          </a:p>
        </p:txBody>
      </p:sp>
      <p:sp>
        <p:nvSpPr>
          <p:cNvPr id="13" name="semantic-code-num-0">
            <a:extLst xmlns:a="http://schemas.openxmlformats.org/drawingml/2006/main">
              <a:ext uri="{FF2B5EF4-FFF2-40B4-BE49-F238E27FC236}">
                <a16:creationId xmlns:a16="http://schemas.microsoft.com/office/drawing/2014/main" id="{B4151262-4FE4-43E9-8569-90DE2F5A3469}"/>
              </a:ext>
            </a:extLst>
          </p:cNvPr>
          <p:cNvSpPr>
            <a:spLocks xmlns:a="http://schemas.openxmlformats.org/drawingml/2006/main" noGrp="1"/>
          </p:cNvSpPr>
          <p:nvPr/>
        </p:nvSpPr>
        <p:spPr>
          <a:xfrm xmlns:a="http://schemas.openxmlformats.org/drawingml/2006/main">
            <a:off x="762000" y="245745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a:t>
            </a:r>
          </a:p>
        </p:txBody>
      </p:sp>
      <p:sp>
        <p:nvSpPr>
          <p:cNvPr id="14" name="semantic-code-line-0">
            <a:extLst xmlns:a="http://schemas.openxmlformats.org/drawingml/2006/main">
              <a:ext uri="{FF2B5EF4-FFF2-40B4-BE49-F238E27FC236}">
                <a16:creationId xmlns:a16="http://schemas.microsoft.com/office/drawing/2014/main" id="{211237EA-2B3C-4FB8-B149-1C397986E603}"/>
              </a:ext>
            </a:extLst>
          </p:cNvPr>
          <p:cNvSpPr>
            <a:spLocks xmlns:a="http://schemas.openxmlformats.org/drawingml/2006/main" noGrp="1"/>
          </p:cNvSpPr>
          <p:nvPr/>
        </p:nvSpPr>
        <p:spPr>
          <a:xfrm xmlns:a="http://schemas.openxmlformats.org/drawingml/2006/main">
            <a:off x="1200150" y="245745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const existing = existingSemantic.find(</a:t>
            </a:r>
          </a:p>
        </p:txBody>
      </p:sp>
      <p:sp>
        <p:nvSpPr>
          <p:cNvPr id="15" name="semantic-code-num-1">
            <a:extLst xmlns:a="http://schemas.openxmlformats.org/drawingml/2006/main">
              <a:ext uri="{FF2B5EF4-FFF2-40B4-BE49-F238E27FC236}">
                <a16:creationId xmlns:a16="http://schemas.microsoft.com/office/drawing/2014/main" id="{985E9A89-0A95-4638-8FE2-F3891246ACB8}"/>
              </a:ext>
            </a:extLst>
          </p:cNvPr>
          <p:cNvSpPr>
            <a:spLocks xmlns:a="http://schemas.openxmlformats.org/drawingml/2006/main" noGrp="1"/>
          </p:cNvSpPr>
          <p:nvPr/>
        </p:nvSpPr>
        <p:spPr>
          <a:xfrm xmlns:a="http://schemas.openxmlformats.org/drawingml/2006/main">
            <a:off x="762000" y="273367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2</a:t>
            </a:r>
          </a:p>
        </p:txBody>
      </p:sp>
      <p:sp>
        <p:nvSpPr>
          <p:cNvPr id="16" name="semantic-code-line-1">
            <a:extLst xmlns:a="http://schemas.openxmlformats.org/drawingml/2006/main">
              <a:ext uri="{FF2B5EF4-FFF2-40B4-BE49-F238E27FC236}">
                <a16:creationId xmlns:a16="http://schemas.microsoft.com/office/drawing/2014/main" id="{D239A594-BEE5-4021-8509-F5C59F0413D3}"/>
              </a:ext>
            </a:extLst>
          </p:cNvPr>
          <p:cNvSpPr>
            <a:spLocks xmlns:a="http://schemas.openxmlformats.org/drawingml/2006/main" noGrp="1"/>
          </p:cNvSpPr>
          <p:nvPr/>
        </p:nvSpPr>
        <p:spPr>
          <a:xfrm xmlns:a="http://schemas.openxmlformats.org/drawingml/2006/main">
            <a:off x="1200150" y="273367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(s) =&gt; s.fact.toLowerCase() === fact.toLowerCase(),</a:t>
            </a:r>
          </a:p>
        </p:txBody>
      </p:sp>
      <p:sp>
        <p:nvSpPr>
          <p:cNvPr id="17" name="semantic-code-num-2">
            <a:extLst xmlns:a="http://schemas.openxmlformats.org/drawingml/2006/main">
              <a:ext uri="{FF2B5EF4-FFF2-40B4-BE49-F238E27FC236}">
                <a16:creationId xmlns:a16="http://schemas.microsoft.com/office/drawing/2014/main" id="{21FF1127-11C1-415C-9FB9-33D88A19E164}"/>
              </a:ext>
            </a:extLst>
          </p:cNvPr>
          <p:cNvSpPr>
            <a:spLocks xmlns:a="http://schemas.openxmlformats.org/drawingml/2006/main" noGrp="1"/>
          </p:cNvSpPr>
          <p:nvPr/>
        </p:nvSpPr>
        <p:spPr>
          <a:xfrm xmlns:a="http://schemas.openxmlformats.org/drawingml/2006/main">
            <a:off x="762000" y="300990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3</a:t>
            </a:r>
          </a:p>
        </p:txBody>
      </p:sp>
      <p:sp>
        <p:nvSpPr>
          <p:cNvPr id="18" name="semantic-code-line-2">
            <a:extLst xmlns:a="http://schemas.openxmlformats.org/drawingml/2006/main">
              <a:ext uri="{FF2B5EF4-FFF2-40B4-BE49-F238E27FC236}">
                <a16:creationId xmlns:a16="http://schemas.microsoft.com/office/drawing/2014/main" id="{BE404AB7-ADEB-4687-BE33-EB9005990CB0}"/>
              </a:ext>
            </a:extLst>
          </p:cNvPr>
          <p:cNvSpPr>
            <a:spLocks xmlns:a="http://schemas.openxmlformats.org/drawingml/2006/main" noGrp="1"/>
          </p:cNvSpPr>
          <p:nvPr/>
        </p:nvSpPr>
        <p:spPr>
          <a:xfrm xmlns:a="http://schemas.openxmlformats.org/drawingml/2006/main">
            <a:off x="1200150" y="300990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19" name="semantic-code-hi-3">
            <a:extLst xmlns:a="http://schemas.openxmlformats.org/drawingml/2006/main">
              <a:ext uri="{FF2B5EF4-FFF2-40B4-BE49-F238E27FC236}">
                <a16:creationId xmlns:a16="http://schemas.microsoft.com/office/drawing/2014/main" id="{E2772CE4-622C-4635-81EF-6D024BAAE7F8}"/>
              </a:ext>
            </a:extLst>
          </p:cNvPr>
          <p:cNvSpPr>
            <a:spLocks xmlns:a="http://schemas.openxmlformats.org/drawingml/2006/main" noGrp="1"/>
          </p:cNvSpPr>
          <p:nvPr/>
        </p:nvSpPr>
        <p:spPr>
          <a:xfrm xmlns:a="http://schemas.openxmlformats.org/drawingml/2006/main">
            <a:off x="723900" y="3267075"/>
            <a:ext cx="6667500" cy="276225"/>
          </a:xfrm>
          <a:prstGeom xmlns:a="http://schemas.openxmlformats.org/drawingml/2006/main" prst="roundRect">
            <a:avLst>
              <a:gd name="adj" fmla="val 6897"/>
            </a:avLst>
          </a:prstGeom>
          <a:solidFill xmlns:a="http://schemas.openxmlformats.org/drawingml/2006/main">
            <a:srgbClr val="263345"/>
          </a:solidFill>
          <a:ln xmlns:a="http://schemas.openxmlformats.org/drawingml/2006/main" w="0">
            <a:noFill/>
            <a:prstDash val="solid"/>
          </a:ln>
        </p:spPr>
      </p:sp>
      <p:sp>
        <p:nvSpPr>
          <p:cNvPr id="20" name="semantic-code-num-3">
            <a:extLst xmlns:a="http://schemas.openxmlformats.org/drawingml/2006/main">
              <a:ext uri="{FF2B5EF4-FFF2-40B4-BE49-F238E27FC236}">
                <a16:creationId xmlns:a16="http://schemas.microsoft.com/office/drawing/2014/main" id="{A4FB2A3D-03E8-4CCC-A4F5-F7E7B4A0C3A5}"/>
              </a:ext>
            </a:extLst>
          </p:cNvPr>
          <p:cNvSpPr>
            <a:spLocks xmlns:a="http://schemas.openxmlformats.org/drawingml/2006/main" noGrp="1"/>
          </p:cNvSpPr>
          <p:nvPr/>
        </p:nvSpPr>
        <p:spPr>
          <a:xfrm xmlns:a="http://schemas.openxmlformats.org/drawingml/2006/main">
            <a:off x="762000" y="328612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4</a:t>
            </a:r>
          </a:p>
        </p:txBody>
      </p:sp>
      <p:sp>
        <p:nvSpPr>
          <p:cNvPr id="21" name="semantic-code-line-3">
            <a:extLst xmlns:a="http://schemas.openxmlformats.org/drawingml/2006/main">
              <a:ext uri="{FF2B5EF4-FFF2-40B4-BE49-F238E27FC236}">
                <a16:creationId xmlns:a16="http://schemas.microsoft.com/office/drawing/2014/main" id="{0532A2EC-577D-4CF6-AE3C-5E1753DACDFF}"/>
              </a:ext>
            </a:extLst>
          </p:cNvPr>
          <p:cNvSpPr>
            <a:spLocks xmlns:a="http://schemas.openxmlformats.org/drawingml/2006/main" noGrp="1"/>
          </p:cNvSpPr>
          <p:nvPr/>
        </p:nvSpPr>
        <p:spPr>
          <a:xfrm xmlns:a="http://schemas.openxmlformats.org/drawingml/2006/main">
            <a:off x="1200150" y="328612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if (existing) {</a:t>
            </a:r>
          </a:p>
        </p:txBody>
      </p:sp>
      <p:sp>
        <p:nvSpPr>
          <p:cNvPr id="22" name="semantic-code-num-4">
            <a:extLst xmlns:a="http://schemas.openxmlformats.org/drawingml/2006/main">
              <a:ext uri="{FF2B5EF4-FFF2-40B4-BE49-F238E27FC236}">
                <a16:creationId xmlns:a16="http://schemas.microsoft.com/office/drawing/2014/main" id="{24F33CC2-BE6E-45F7-A6D4-9CCF911F2A79}"/>
              </a:ext>
            </a:extLst>
          </p:cNvPr>
          <p:cNvSpPr>
            <a:spLocks xmlns:a="http://schemas.openxmlformats.org/drawingml/2006/main" noGrp="1"/>
          </p:cNvSpPr>
          <p:nvPr/>
        </p:nvSpPr>
        <p:spPr>
          <a:xfrm xmlns:a="http://schemas.openxmlformats.org/drawingml/2006/main">
            <a:off x="762000" y="356235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5</a:t>
            </a:r>
          </a:p>
        </p:txBody>
      </p:sp>
      <p:sp>
        <p:nvSpPr>
          <p:cNvPr id="23" name="semantic-code-line-4">
            <a:extLst xmlns:a="http://schemas.openxmlformats.org/drawingml/2006/main">
              <a:ext uri="{FF2B5EF4-FFF2-40B4-BE49-F238E27FC236}">
                <a16:creationId xmlns:a16="http://schemas.microsoft.com/office/drawing/2014/main" id="{7DE3CDE0-0026-4FAC-9C7A-24BDC8269119}"/>
              </a:ext>
            </a:extLst>
          </p:cNvPr>
          <p:cNvSpPr>
            <a:spLocks xmlns:a="http://schemas.openxmlformats.org/drawingml/2006/main" noGrp="1"/>
          </p:cNvSpPr>
          <p:nvPr/>
        </p:nvSpPr>
        <p:spPr>
          <a:xfrm xmlns:a="http://schemas.openxmlformats.org/drawingml/2006/main">
            <a:off x="1200150" y="356235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existing.accessCount++;</a:t>
            </a:r>
          </a:p>
        </p:txBody>
      </p:sp>
      <p:sp>
        <p:nvSpPr>
          <p:cNvPr id="24" name="semantic-code-num-5">
            <a:extLst xmlns:a="http://schemas.openxmlformats.org/drawingml/2006/main">
              <a:ext uri="{FF2B5EF4-FFF2-40B4-BE49-F238E27FC236}">
                <a16:creationId xmlns:a16="http://schemas.microsoft.com/office/drawing/2014/main" id="{A9813A8A-4D49-40E6-AEB2-A13CD6618CB4}"/>
              </a:ext>
            </a:extLst>
          </p:cNvPr>
          <p:cNvSpPr>
            <a:spLocks xmlns:a="http://schemas.openxmlformats.org/drawingml/2006/main" noGrp="1"/>
          </p:cNvSpPr>
          <p:nvPr/>
        </p:nvSpPr>
        <p:spPr>
          <a:xfrm xmlns:a="http://schemas.openxmlformats.org/drawingml/2006/main">
            <a:off x="762000" y="383857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6</a:t>
            </a:r>
          </a:p>
        </p:txBody>
      </p:sp>
      <p:sp>
        <p:nvSpPr>
          <p:cNvPr id="25" name="semantic-code-line-5">
            <a:extLst xmlns:a="http://schemas.openxmlformats.org/drawingml/2006/main">
              <a:ext uri="{FF2B5EF4-FFF2-40B4-BE49-F238E27FC236}">
                <a16:creationId xmlns:a16="http://schemas.microsoft.com/office/drawing/2014/main" id="{55052E85-6A63-4C0D-AC12-22367B0FEF61}"/>
              </a:ext>
            </a:extLst>
          </p:cNvPr>
          <p:cNvSpPr>
            <a:spLocks xmlns:a="http://schemas.openxmlformats.org/drawingml/2006/main" noGrp="1"/>
          </p:cNvSpPr>
          <p:nvPr/>
        </p:nvSpPr>
        <p:spPr>
          <a:xfrm xmlns:a="http://schemas.openxmlformats.org/drawingml/2006/main">
            <a:off x="1200150" y="383857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existing.lastAccessedAt = now;</a:t>
            </a:r>
          </a:p>
        </p:txBody>
      </p:sp>
      <p:sp>
        <p:nvSpPr>
          <p:cNvPr id="26" name="semantic-code-num-6">
            <a:extLst xmlns:a="http://schemas.openxmlformats.org/drawingml/2006/main">
              <a:ext uri="{FF2B5EF4-FFF2-40B4-BE49-F238E27FC236}">
                <a16:creationId xmlns:a16="http://schemas.microsoft.com/office/drawing/2014/main" id="{9D5AF565-3212-443B-A133-EC9B2C9C823E}"/>
              </a:ext>
            </a:extLst>
          </p:cNvPr>
          <p:cNvSpPr>
            <a:spLocks xmlns:a="http://schemas.openxmlformats.org/drawingml/2006/main" noGrp="1"/>
          </p:cNvSpPr>
          <p:nvPr/>
        </p:nvSpPr>
        <p:spPr>
          <a:xfrm xmlns:a="http://schemas.openxmlformats.org/drawingml/2006/main">
            <a:off x="762000" y="411480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7</a:t>
            </a:r>
          </a:p>
        </p:txBody>
      </p:sp>
      <p:sp>
        <p:nvSpPr>
          <p:cNvPr id="27" name="semantic-code-line-6">
            <a:extLst xmlns:a="http://schemas.openxmlformats.org/drawingml/2006/main">
              <a:ext uri="{FF2B5EF4-FFF2-40B4-BE49-F238E27FC236}">
                <a16:creationId xmlns:a16="http://schemas.microsoft.com/office/drawing/2014/main" id="{8C4F1B9D-1248-4CAD-AEB1-B66425BAE237}"/>
              </a:ext>
            </a:extLst>
          </p:cNvPr>
          <p:cNvSpPr>
            <a:spLocks xmlns:a="http://schemas.openxmlformats.org/drawingml/2006/main" noGrp="1"/>
          </p:cNvSpPr>
          <p:nvPr/>
        </p:nvSpPr>
        <p:spPr>
          <a:xfrm xmlns:a="http://schemas.openxmlformats.org/drawingml/2006/main">
            <a:off x="1200150" y="411480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existing.updatedAt = now;</a:t>
            </a:r>
          </a:p>
        </p:txBody>
      </p:sp>
      <p:sp>
        <p:nvSpPr>
          <p:cNvPr id="28" name="semantic-code-num-7">
            <a:extLst xmlns:a="http://schemas.openxmlformats.org/drawingml/2006/main">
              <a:ext uri="{FF2B5EF4-FFF2-40B4-BE49-F238E27FC236}">
                <a16:creationId xmlns:a16="http://schemas.microsoft.com/office/drawing/2014/main" id="{54092415-9697-437C-ABBB-7144F78F0E5F}"/>
              </a:ext>
            </a:extLst>
          </p:cNvPr>
          <p:cNvSpPr>
            <a:spLocks xmlns:a="http://schemas.openxmlformats.org/drawingml/2006/main" noGrp="1"/>
          </p:cNvSpPr>
          <p:nvPr/>
        </p:nvSpPr>
        <p:spPr>
          <a:xfrm xmlns:a="http://schemas.openxmlformats.org/drawingml/2006/main">
            <a:off x="762000" y="439102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8</a:t>
            </a:r>
          </a:p>
        </p:txBody>
      </p:sp>
      <p:sp>
        <p:nvSpPr>
          <p:cNvPr id="29" name="semantic-code-line-7">
            <a:extLst xmlns:a="http://schemas.openxmlformats.org/drawingml/2006/main">
              <a:ext uri="{FF2B5EF4-FFF2-40B4-BE49-F238E27FC236}">
                <a16:creationId xmlns:a16="http://schemas.microsoft.com/office/drawing/2014/main" id="{ED0FF48D-AB31-490C-8AE9-E9E755B154BC}"/>
              </a:ext>
            </a:extLst>
          </p:cNvPr>
          <p:cNvSpPr>
            <a:spLocks xmlns:a="http://schemas.openxmlformats.org/drawingml/2006/main" noGrp="1"/>
          </p:cNvSpPr>
          <p:nvPr/>
        </p:nvSpPr>
        <p:spPr>
          <a:xfrm xmlns:a="http://schemas.openxmlformats.org/drawingml/2006/main">
            <a:off x="1200150" y="439102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existing.confidence = Math.max(existing.confidence, confidence);</a:t>
            </a:r>
          </a:p>
        </p:txBody>
      </p:sp>
      <p:sp>
        <p:nvSpPr>
          <p:cNvPr id="30" name="semantic-code-num-8">
            <a:extLst xmlns:a="http://schemas.openxmlformats.org/drawingml/2006/main">
              <a:ext uri="{FF2B5EF4-FFF2-40B4-BE49-F238E27FC236}">
                <a16:creationId xmlns:a16="http://schemas.microsoft.com/office/drawing/2014/main" id="{BD224DE7-11C9-42D5-8AA7-07CC12C87293}"/>
              </a:ext>
            </a:extLst>
          </p:cNvPr>
          <p:cNvSpPr>
            <a:spLocks xmlns:a="http://schemas.openxmlformats.org/drawingml/2006/main" noGrp="1"/>
          </p:cNvSpPr>
          <p:nvPr/>
        </p:nvSpPr>
        <p:spPr>
          <a:xfrm xmlns:a="http://schemas.openxmlformats.org/drawingml/2006/main">
            <a:off x="762000" y="466725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9</a:t>
            </a:r>
          </a:p>
        </p:txBody>
      </p:sp>
      <p:sp>
        <p:nvSpPr>
          <p:cNvPr id="31" name="semantic-code-line-8">
            <a:extLst xmlns:a="http://schemas.openxmlformats.org/drawingml/2006/main">
              <a:ext uri="{FF2B5EF4-FFF2-40B4-BE49-F238E27FC236}">
                <a16:creationId xmlns:a16="http://schemas.microsoft.com/office/drawing/2014/main" id="{1B65A799-D41B-43E5-983B-81BF3F88D7AE}"/>
              </a:ext>
            </a:extLst>
          </p:cNvPr>
          <p:cNvSpPr>
            <a:spLocks xmlns:a="http://schemas.openxmlformats.org/drawingml/2006/main" noGrp="1"/>
          </p:cNvSpPr>
          <p:nvPr/>
        </p:nvSpPr>
        <p:spPr>
          <a:xfrm xmlns:a="http://schemas.openxmlformats.org/drawingml/2006/main">
            <a:off x="1200150" y="466725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await kv.set(KV.semantic, existing.id, existing);</a:t>
            </a:r>
          </a:p>
        </p:txBody>
      </p:sp>
      <p:sp>
        <p:nvSpPr>
          <p:cNvPr id="32" name="semantic-code-hi-9">
            <a:extLst xmlns:a="http://schemas.openxmlformats.org/drawingml/2006/main">
              <a:ext uri="{FF2B5EF4-FFF2-40B4-BE49-F238E27FC236}">
                <a16:creationId xmlns:a16="http://schemas.microsoft.com/office/drawing/2014/main" id="{748DBE42-1755-4A82-8778-20B5D118BF82}"/>
              </a:ext>
            </a:extLst>
          </p:cNvPr>
          <p:cNvSpPr>
            <a:spLocks xmlns:a="http://schemas.openxmlformats.org/drawingml/2006/main" noGrp="1"/>
          </p:cNvSpPr>
          <p:nvPr/>
        </p:nvSpPr>
        <p:spPr>
          <a:xfrm xmlns:a="http://schemas.openxmlformats.org/drawingml/2006/main">
            <a:off x="723900" y="4924425"/>
            <a:ext cx="6667500" cy="276225"/>
          </a:xfrm>
          <a:prstGeom xmlns:a="http://schemas.openxmlformats.org/drawingml/2006/main" prst="roundRect">
            <a:avLst>
              <a:gd name="adj" fmla="val 6897"/>
            </a:avLst>
          </a:prstGeom>
          <a:solidFill xmlns:a="http://schemas.openxmlformats.org/drawingml/2006/main">
            <a:srgbClr val="263345"/>
          </a:solidFill>
          <a:ln xmlns:a="http://schemas.openxmlformats.org/drawingml/2006/main" w="0">
            <a:noFill/>
            <a:prstDash val="solid"/>
          </a:ln>
        </p:spPr>
      </p:sp>
      <p:sp>
        <p:nvSpPr>
          <p:cNvPr id="33" name="semantic-code-num-9">
            <a:extLst xmlns:a="http://schemas.openxmlformats.org/drawingml/2006/main">
              <a:ext uri="{FF2B5EF4-FFF2-40B4-BE49-F238E27FC236}">
                <a16:creationId xmlns:a16="http://schemas.microsoft.com/office/drawing/2014/main" id="{AA677D97-7F3A-4250-BDBA-E9EBC62DBA71}"/>
              </a:ext>
            </a:extLst>
          </p:cNvPr>
          <p:cNvSpPr>
            <a:spLocks xmlns:a="http://schemas.openxmlformats.org/drawingml/2006/main" noGrp="1"/>
          </p:cNvSpPr>
          <p:nvPr/>
        </p:nvSpPr>
        <p:spPr>
          <a:xfrm xmlns:a="http://schemas.openxmlformats.org/drawingml/2006/main">
            <a:off x="762000" y="494347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10</a:t>
            </a:r>
          </a:p>
        </p:txBody>
      </p:sp>
      <p:sp>
        <p:nvSpPr>
          <p:cNvPr id="34" name="semantic-code-line-9">
            <a:extLst xmlns:a="http://schemas.openxmlformats.org/drawingml/2006/main">
              <a:ext uri="{FF2B5EF4-FFF2-40B4-BE49-F238E27FC236}">
                <a16:creationId xmlns:a16="http://schemas.microsoft.com/office/drawing/2014/main" id="{FFBD54C9-296E-491C-B4C1-F434178023E1}"/>
              </a:ext>
            </a:extLst>
          </p:cNvPr>
          <p:cNvSpPr>
            <a:spLocks xmlns:a="http://schemas.openxmlformats.org/drawingml/2006/main" noGrp="1"/>
          </p:cNvSpPr>
          <p:nvPr/>
        </p:nvSpPr>
        <p:spPr>
          <a:xfrm xmlns:a="http://schemas.openxmlformats.org/drawingml/2006/main">
            <a:off x="1200150" y="494347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35" name="semantic-code-num-10">
            <a:extLst xmlns:a="http://schemas.openxmlformats.org/drawingml/2006/main">
              <a:ext uri="{FF2B5EF4-FFF2-40B4-BE49-F238E27FC236}">
                <a16:creationId xmlns:a16="http://schemas.microsoft.com/office/drawing/2014/main" id="{E334AB98-878B-4CE4-A4D1-B07EDCE7A9B8}"/>
              </a:ext>
            </a:extLst>
          </p:cNvPr>
          <p:cNvSpPr>
            <a:spLocks xmlns:a="http://schemas.openxmlformats.org/drawingml/2006/main" noGrp="1"/>
          </p:cNvSpPr>
          <p:nvPr/>
        </p:nvSpPr>
        <p:spPr>
          <a:xfrm xmlns:a="http://schemas.openxmlformats.org/drawingml/2006/main">
            <a:off x="762000" y="521970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
            </a:r>
          </a:p>
        </p:txBody>
      </p:sp>
      <p:sp>
        <p:nvSpPr>
          <p:cNvPr id="36" name="semantic-code-line-10">
            <a:extLst xmlns:a="http://schemas.openxmlformats.org/drawingml/2006/main">
              <a:ext uri="{FF2B5EF4-FFF2-40B4-BE49-F238E27FC236}">
                <a16:creationId xmlns:a16="http://schemas.microsoft.com/office/drawing/2014/main" id="{79324DC7-96F9-4DA6-973B-2CAD9373A8B8}"/>
              </a:ext>
            </a:extLst>
          </p:cNvPr>
          <p:cNvSpPr>
            <a:spLocks xmlns:a="http://schemas.openxmlformats.org/drawingml/2006/main" noGrp="1"/>
          </p:cNvSpPr>
          <p:nvPr/>
        </p:nvSpPr>
        <p:spPr>
          <a:xfrm xmlns:a="http://schemas.openxmlformats.org/drawingml/2006/main">
            <a:off x="1200150" y="521970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a:r>
          </a:p>
        </p:txBody>
      </p:sp>
      <p:sp>
        <p:nvSpPr>
          <p:cNvPr id="37" name="semantic-arrow">
            <a:extLst xmlns:a="http://schemas.openxmlformats.org/drawingml/2006/main">
              <a:ext uri="{FF2B5EF4-FFF2-40B4-BE49-F238E27FC236}">
                <a16:creationId xmlns:a16="http://schemas.microsoft.com/office/drawing/2014/main" id="{1456E586-8076-43F7-AB8D-157AC0122E0F}"/>
              </a:ext>
            </a:extLst>
          </p:cNvPr>
          <p:cNvSpPr>
            <a:spLocks xmlns:a="http://schemas.openxmlformats.org/drawingml/2006/main" noGrp="1"/>
          </p:cNvSpPr>
          <p:nvPr/>
        </p:nvSpPr>
        <p:spPr>
          <a:xfrm xmlns:a="http://schemas.openxmlformats.org/drawingml/2006/main">
            <a:off x="7658100" y="3219450"/>
            <a:ext cx="5715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3150" b="1">
                <a:solidFill>
                  <a:srgbClr val="FF6B57"/>
                </a:solidFill>
                <a:latin typeface="Aptos"/>
                <a:ea typeface="Aptos"/>
                <a:cs typeface="Aptos"/>
              </a:defRPr>
            </a:pPr>
            <a:r>
              <a:rPr sz="3150" b="1">
                <a:solidFill>
                  <a:srgbClr val="FF6B57"/>
                </a:solidFill>
                <a:latin typeface="Aptos"/>
                <a:ea typeface="Aptos"/>
                <a:cs typeface="Aptos"/>
              </a:rPr>
              <a:t>→</a:t>
            </a:r>
          </a:p>
        </p:txBody>
      </p:sp>
      <p:sp>
        <p:nvSpPr>
          <p:cNvPr id="38" name="semantic-card">
            <a:extLst xmlns:a="http://schemas.openxmlformats.org/drawingml/2006/main">
              <a:ext uri="{FF2B5EF4-FFF2-40B4-BE49-F238E27FC236}">
                <a16:creationId xmlns:a16="http://schemas.microsoft.com/office/drawing/2014/main" id="{D5710E89-2BCA-4554-8516-B4B9CC3400FA}"/>
              </a:ext>
            </a:extLst>
          </p:cNvPr>
          <p:cNvSpPr>
            <a:spLocks xmlns:a="http://schemas.openxmlformats.org/drawingml/2006/main" noGrp="1"/>
          </p:cNvSpPr>
          <p:nvPr/>
        </p:nvSpPr>
        <p:spPr>
          <a:xfrm xmlns:a="http://schemas.openxmlformats.org/drawingml/2006/main">
            <a:off x="8362950" y="2152650"/>
            <a:ext cx="3143250" cy="2724150"/>
          </a:xfrm>
          <a:prstGeom xmlns:a="http://schemas.openxmlformats.org/drawingml/2006/main" prst="roundRect">
            <a:avLst>
              <a:gd name="adj" fmla="val 4196"/>
            </a:avLst>
          </a:prstGeom>
          <a:solidFill xmlns:a="http://schemas.openxmlformats.org/drawingml/2006/main">
            <a:srgbClr val="171D25"/>
          </a:solidFill>
          <a:ln xmlns:a="http://schemas.openxmlformats.org/drawingml/2006/main" w="9525">
            <a:solidFill>
              <a:srgbClr val="2A323D"/>
            </a:solidFill>
            <a:prstDash val="solid"/>
          </a:ln>
        </p:spPr>
      </p:sp>
      <p:sp>
        <p:nvSpPr>
          <p:cNvPr id="39" name="semantic-card-accent">
            <a:extLst xmlns:a="http://schemas.openxmlformats.org/drawingml/2006/main">
              <a:ext uri="{FF2B5EF4-FFF2-40B4-BE49-F238E27FC236}">
                <a16:creationId xmlns:a16="http://schemas.microsoft.com/office/drawing/2014/main" id="{CC13333D-49E8-401D-8223-7802964D759B}"/>
              </a:ext>
            </a:extLst>
          </p:cNvPr>
          <p:cNvSpPr>
            <a:spLocks xmlns:a="http://schemas.openxmlformats.org/drawingml/2006/main" noGrp="1"/>
          </p:cNvSpPr>
          <p:nvPr/>
        </p:nvSpPr>
        <p:spPr>
          <a:xfrm xmlns:a="http://schemas.openxmlformats.org/drawingml/2006/main">
            <a:off x="8362950" y="2152650"/>
            <a:ext cx="66675" cy="272415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40" name="semantic-card-title">
            <a:extLst xmlns:a="http://schemas.openxmlformats.org/drawingml/2006/main">
              <a:ext uri="{FF2B5EF4-FFF2-40B4-BE49-F238E27FC236}">
                <a16:creationId xmlns:a16="http://schemas.microsoft.com/office/drawing/2014/main" id="{766D6A34-9D7D-42A7-88AD-DCCF27B46BF6}"/>
              </a:ext>
            </a:extLst>
          </p:cNvPr>
          <p:cNvSpPr>
            <a:spLocks xmlns:a="http://schemas.openxmlformats.org/drawingml/2006/main" noGrp="1"/>
          </p:cNvSpPr>
          <p:nvPr/>
        </p:nvSpPr>
        <p:spPr>
          <a:xfrm xmlns:a="http://schemas.openxmlformats.org/drawingml/2006/main">
            <a:off x="8629650" y="2314575"/>
            <a:ext cx="26860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A semantic fact</a:t>
            </a:r>
          </a:p>
        </p:txBody>
      </p:sp>
      <p:sp>
        <p:nvSpPr>
          <p:cNvPr id="41" name="semantic-card-body">
            <a:extLst xmlns:a="http://schemas.openxmlformats.org/drawingml/2006/main">
              <a:ext uri="{FF2B5EF4-FFF2-40B4-BE49-F238E27FC236}">
                <a16:creationId xmlns:a16="http://schemas.microsoft.com/office/drawing/2014/main" id="{08D27CD6-33F4-439E-91A2-E7DC2A83DA20}"/>
              </a:ext>
            </a:extLst>
          </p:cNvPr>
          <p:cNvSpPr>
            <a:spLocks xmlns:a="http://schemas.openxmlformats.org/drawingml/2006/main" noGrp="1"/>
          </p:cNvSpPr>
          <p:nvPr/>
        </p:nvSpPr>
        <p:spPr>
          <a:xfrm xmlns:a="http://schemas.openxmlformats.org/drawingml/2006/main">
            <a:off x="8629650" y="2724150"/>
            <a:ext cx="2686050" cy="2076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“This service uses Postgres.”</a:t>
            </a:r>
          </a:p>
          <a:p xmlns:a="http://schemas.openxmlformats.org/drawingml/2006/main">
            <a:r>
              <a:t/>
            </a:r>
          </a:p>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confidence</a:t>
            </a:r>
          </a:p>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sourceSessionIds</a:t>
            </a:r>
          </a:p>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accessCount</a:t>
            </a:r>
          </a:p>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strength</a:t>
            </a:r>
          </a:p>
        </p:txBody>
      </p:sp>
      <p:sp>
        <p:nvSpPr>
          <p:cNvPr id="42" name="semantic-reinforce">
            <a:extLst xmlns:a="http://schemas.openxmlformats.org/drawingml/2006/main">
              <a:ext uri="{FF2B5EF4-FFF2-40B4-BE49-F238E27FC236}">
                <a16:creationId xmlns:a16="http://schemas.microsoft.com/office/drawing/2014/main" id="{8DF4BB68-CA36-4D5F-B7D4-57FFEF5AD1AC}"/>
              </a:ext>
            </a:extLst>
          </p:cNvPr>
          <p:cNvSpPr>
            <a:spLocks xmlns:a="http://schemas.openxmlformats.org/drawingml/2006/main" noGrp="1"/>
          </p:cNvSpPr>
          <p:nvPr/>
        </p:nvSpPr>
        <p:spPr>
          <a:xfrm xmlns:a="http://schemas.openxmlformats.org/drawingml/2006/main">
            <a:off x="8153400" y="5124450"/>
            <a:ext cx="352425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425" b="0">
                <a:solidFill>
                  <a:srgbClr val="A9B0BC"/>
                </a:solidFill>
                <a:latin typeface="Aptos"/>
                <a:ea typeface="Aptos"/>
                <a:cs typeface="Aptos"/>
              </a:defRPr>
            </a:pPr>
            <a:r>
              <a:rPr sz="1425" b="0">
                <a:solidFill>
                  <a:srgbClr val="A9B0BC"/>
                </a:solidFill>
                <a:latin typeface="Aptos"/>
                <a:ea typeface="Aptos"/>
                <a:cs typeface="Aptos"/>
              </a:rPr>
              <a:t>The match is case-insensitive text equality. Confidence comes from the extractor.</a:t>
            </a:r>
          </a:p>
        </p:txBody>
      </p:sp>
    </p:spTree>
    <p:extLst>
      <p:ext uri="{BB962C8B-B14F-4D97-AF65-F5344CB8AC3E}">
        <p14:creationId xmlns:p14="http://schemas.microsoft.com/office/powerpoint/2010/main" val="1284817123"/>
      </p:ext>
    </p:extLst>
  </p:cSld>
</p:sld>
</file>

<file path=ppt/slides/slide16.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54" name="top-accent-15">
            <a:extLst xmlns:a="http://schemas.openxmlformats.org/drawingml/2006/main">
              <a:ext uri="{FF2B5EF4-FFF2-40B4-BE49-F238E27FC236}">
                <a16:creationId xmlns:a16="http://schemas.microsoft.com/office/drawing/2014/main" id="{A5315056-9242-4A31-BAD8-39803E0D17D9}"/>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5">
            <a:extLst xmlns:a="http://schemas.openxmlformats.org/drawingml/2006/main">
              <a:ext uri="{FF2B5EF4-FFF2-40B4-BE49-F238E27FC236}">
                <a16:creationId xmlns:a16="http://schemas.microsoft.com/office/drawing/2014/main" id="{F0E8B3A4-1B37-472D-873F-53D0593A4BA9}"/>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PROCEDURAL MEMORY</a:t>
            </a:r>
          </a:p>
        </p:txBody>
      </p:sp>
      <p:sp>
        <p:nvSpPr>
          <p:cNvPr id="3" name="title-15">
            <a:extLst xmlns:a="http://schemas.openxmlformats.org/drawingml/2006/main">
              <a:ext uri="{FF2B5EF4-FFF2-40B4-BE49-F238E27FC236}">
                <a16:creationId xmlns:a16="http://schemas.microsoft.com/office/drawing/2014/main" id="{269DA9FD-28CD-4C40-9BFD-B7278C524756}"/>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4F1EB"/>
                </a:solidFill>
                <a:latin typeface="Aptos"/>
                <a:ea typeface="Aptos"/>
                <a:cs typeface="Aptos"/>
              </a:defRPr>
            </a:pPr>
            <a:r>
              <a:rPr sz="3000" b="1">
                <a:solidFill>
                  <a:srgbClr val="F4F1EB"/>
                </a:solidFill>
                <a:latin typeface="Aptos"/>
                <a:ea typeface="Aptos"/>
                <a:cs typeface="Aptos"/>
              </a:rPr>
              <a:t>A procedure stores a trigger and steps</a:t>
            </a:r>
          </a:p>
        </p:txBody>
      </p:sp>
      <p:sp>
        <p:nvSpPr>
          <p:cNvPr id="4" name="subtitle-15">
            <a:extLst xmlns:a="http://schemas.openxmlformats.org/drawingml/2006/main">
              <a:ext uri="{FF2B5EF4-FFF2-40B4-BE49-F238E27FC236}">
                <a16:creationId xmlns:a16="http://schemas.microsoft.com/office/drawing/2014/main" id="{000FFBE1-6ECD-4EDD-BD91-9A72D1166610}"/>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The pipeline starts with at least two patterns, each seen in at least two sessions.</a:t>
            </a:r>
          </a:p>
        </p:txBody>
      </p:sp>
      <p:sp>
        <p:nvSpPr>
          <p:cNvPr id="5" name="footer-15">
            <a:extLst xmlns:a="http://schemas.openxmlformats.org/drawingml/2006/main">
              <a:ext uri="{FF2B5EF4-FFF2-40B4-BE49-F238E27FC236}">
                <a16:creationId xmlns:a16="http://schemas.microsoft.com/office/drawing/2014/main" id="{55E7D9F7-92FD-4CB4-8544-8BCA6A1B5530}"/>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5">
            <a:extLst xmlns:a="http://schemas.openxmlformats.org/drawingml/2006/main">
              <a:ext uri="{FF2B5EF4-FFF2-40B4-BE49-F238E27FC236}">
                <a16:creationId xmlns:a16="http://schemas.microsoft.com/office/drawing/2014/main" id="{17BBE133-2CFC-4B69-954F-9AAB5C8AF6D8}"/>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16</a:t>
            </a:r>
          </a:p>
        </p:txBody>
      </p:sp>
      <p:sp>
        <p:nvSpPr>
          <p:cNvPr id="7" name="procedure-code">
            <a:extLst xmlns:a="http://schemas.openxmlformats.org/drawingml/2006/main">
              <a:ext uri="{FF2B5EF4-FFF2-40B4-BE49-F238E27FC236}">
                <a16:creationId xmlns:a16="http://schemas.microsoft.com/office/drawing/2014/main" id="{3D36D21A-C2DE-4A78-A77F-B063FCBDFA62}"/>
              </a:ext>
            </a:extLst>
          </p:cNvPr>
          <p:cNvSpPr>
            <a:spLocks xmlns:a="http://schemas.openxmlformats.org/drawingml/2006/main" noGrp="1"/>
          </p:cNvSpPr>
          <p:nvPr/>
        </p:nvSpPr>
        <p:spPr>
          <a:xfrm xmlns:a="http://schemas.openxmlformats.org/drawingml/2006/main">
            <a:off x="628650" y="1943100"/>
            <a:ext cx="6858000" cy="3676650"/>
          </a:xfrm>
          <a:prstGeom xmlns:a="http://schemas.openxmlformats.org/drawingml/2006/main" prst="roundRect">
            <a:avLst>
              <a:gd name="adj" fmla="val 3109"/>
            </a:avLst>
          </a:prstGeom>
          <a:solidFill xmlns:a="http://schemas.openxmlformats.org/drawingml/2006/main">
            <a:srgbClr val="0B1016"/>
          </a:solidFill>
          <a:ln xmlns:a="http://schemas.openxmlformats.org/drawingml/2006/main" w="9525">
            <a:solidFill>
              <a:srgbClr val="33404E"/>
            </a:solidFill>
            <a:prstDash val="solid"/>
          </a:ln>
        </p:spPr>
      </p:sp>
      <p:sp>
        <p:nvSpPr>
          <p:cNvPr id="8" name="procedure-code-bar">
            <a:extLst xmlns:a="http://schemas.openxmlformats.org/drawingml/2006/main">
              <a:ext uri="{FF2B5EF4-FFF2-40B4-BE49-F238E27FC236}">
                <a16:creationId xmlns:a16="http://schemas.microsoft.com/office/drawing/2014/main" id="{9CB1A932-67CB-4F55-8AED-110710864704}"/>
              </a:ext>
            </a:extLst>
          </p:cNvPr>
          <p:cNvSpPr>
            <a:spLocks xmlns:a="http://schemas.openxmlformats.org/drawingml/2006/main" noGrp="1"/>
          </p:cNvSpPr>
          <p:nvPr/>
        </p:nvSpPr>
        <p:spPr>
          <a:xfrm xmlns:a="http://schemas.openxmlformats.org/drawingml/2006/main">
            <a:off x="628650" y="1943100"/>
            <a:ext cx="68580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procedure-code-dot-1">
            <a:extLst xmlns:a="http://schemas.openxmlformats.org/drawingml/2006/main">
              <a:ext uri="{FF2B5EF4-FFF2-40B4-BE49-F238E27FC236}">
                <a16:creationId xmlns:a16="http://schemas.microsoft.com/office/drawing/2014/main" id="{2AC82485-5D83-4E8C-BAC9-085DDACE7720}"/>
              </a:ext>
            </a:extLst>
          </p:cNvPr>
          <p:cNvSpPr>
            <a:spLocks xmlns:a="http://schemas.openxmlformats.org/drawingml/2006/main" noGrp="1"/>
          </p:cNvSpPr>
          <p:nvPr/>
        </p:nvSpPr>
        <p:spPr>
          <a:xfrm xmlns:a="http://schemas.openxmlformats.org/drawingml/2006/main">
            <a:off x="800100" y="20859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procedure-code-dot-2">
            <a:extLst xmlns:a="http://schemas.openxmlformats.org/drawingml/2006/main">
              <a:ext uri="{FF2B5EF4-FFF2-40B4-BE49-F238E27FC236}">
                <a16:creationId xmlns:a16="http://schemas.microsoft.com/office/drawing/2014/main" id="{5538A2C6-11BE-489D-AC77-598C9730845A}"/>
              </a:ext>
            </a:extLst>
          </p:cNvPr>
          <p:cNvSpPr>
            <a:spLocks xmlns:a="http://schemas.openxmlformats.org/drawingml/2006/main" noGrp="1"/>
          </p:cNvSpPr>
          <p:nvPr/>
        </p:nvSpPr>
        <p:spPr>
          <a:xfrm xmlns:a="http://schemas.openxmlformats.org/drawingml/2006/main">
            <a:off x="971550" y="20859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procedure-code-dot-3">
            <a:extLst xmlns:a="http://schemas.openxmlformats.org/drawingml/2006/main">
              <a:ext uri="{FF2B5EF4-FFF2-40B4-BE49-F238E27FC236}">
                <a16:creationId xmlns:a16="http://schemas.microsoft.com/office/drawing/2014/main" id="{05147144-8E04-4AA7-B4A7-BBF2D0353D43}"/>
              </a:ext>
            </a:extLst>
          </p:cNvPr>
          <p:cNvSpPr>
            <a:spLocks xmlns:a="http://schemas.openxmlformats.org/drawingml/2006/main" noGrp="1"/>
          </p:cNvSpPr>
          <p:nvPr/>
        </p:nvSpPr>
        <p:spPr>
          <a:xfrm xmlns:a="http://schemas.openxmlformats.org/drawingml/2006/main">
            <a:off x="1143000" y="20859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procedure-code-file">
            <a:extLst xmlns:a="http://schemas.openxmlformats.org/drawingml/2006/main">
              <a:ext uri="{FF2B5EF4-FFF2-40B4-BE49-F238E27FC236}">
                <a16:creationId xmlns:a16="http://schemas.microsoft.com/office/drawing/2014/main" id="{73AD8C78-7673-4E07-ACC8-82D0F3849776}"/>
              </a:ext>
            </a:extLst>
          </p:cNvPr>
          <p:cNvSpPr>
            <a:spLocks xmlns:a="http://schemas.openxmlformats.org/drawingml/2006/main" noGrp="1"/>
          </p:cNvSpPr>
          <p:nvPr/>
        </p:nvSpPr>
        <p:spPr>
          <a:xfrm xmlns:a="http://schemas.openxmlformats.org/drawingml/2006/main">
            <a:off x="1466850" y="2038350"/>
            <a:ext cx="5810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src/functions/consolidation-pipeline.ts</a:t>
            </a:r>
          </a:p>
        </p:txBody>
      </p:sp>
      <p:sp>
        <p:nvSpPr>
          <p:cNvPr id="13" name="procedure-code-num-0">
            <a:extLst xmlns:a="http://schemas.openxmlformats.org/drawingml/2006/main">
              <a:ext uri="{FF2B5EF4-FFF2-40B4-BE49-F238E27FC236}">
                <a16:creationId xmlns:a16="http://schemas.microsoft.com/office/drawing/2014/main" id="{DF45F68C-F984-436B-BF73-E26EE635E0C8}"/>
              </a:ext>
            </a:extLst>
          </p:cNvPr>
          <p:cNvSpPr>
            <a:spLocks xmlns:a="http://schemas.openxmlformats.org/drawingml/2006/main" noGrp="1"/>
          </p:cNvSpPr>
          <p:nvPr/>
        </p:nvSpPr>
        <p:spPr>
          <a:xfrm xmlns:a="http://schemas.openxmlformats.org/drawingml/2006/main">
            <a:off x="762000" y="245745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a:t>
            </a:r>
          </a:p>
        </p:txBody>
      </p:sp>
      <p:sp>
        <p:nvSpPr>
          <p:cNvPr id="14" name="procedure-code-line-0">
            <a:extLst xmlns:a="http://schemas.openxmlformats.org/drawingml/2006/main">
              <a:ext uri="{FF2B5EF4-FFF2-40B4-BE49-F238E27FC236}">
                <a16:creationId xmlns:a16="http://schemas.microsoft.com/office/drawing/2014/main" id="{6612E6FF-673A-4118-8482-02A00B68BFB8}"/>
              </a:ext>
            </a:extLst>
          </p:cNvPr>
          <p:cNvSpPr>
            <a:spLocks xmlns:a="http://schemas.openxmlformats.org/drawingml/2006/main" noGrp="1"/>
          </p:cNvSpPr>
          <p:nvPr/>
        </p:nvSpPr>
        <p:spPr>
          <a:xfrm xmlns:a="http://schemas.openxmlformats.org/drawingml/2006/main">
            <a:off x="1200150" y="245745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const proc: ProceduralMemory = {</a:t>
            </a:r>
          </a:p>
        </p:txBody>
      </p:sp>
      <p:sp>
        <p:nvSpPr>
          <p:cNvPr id="15" name="procedure-code-hi-1">
            <a:extLst xmlns:a="http://schemas.openxmlformats.org/drawingml/2006/main">
              <a:ext uri="{FF2B5EF4-FFF2-40B4-BE49-F238E27FC236}">
                <a16:creationId xmlns:a16="http://schemas.microsoft.com/office/drawing/2014/main" id="{EC04D638-4533-432C-9510-BC4A3B695665}"/>
              </a:ext>
            </a:extLst>
          </p:cNvPr>
          <p:cNvSpPr>
            <a:spLocks xmlns:a="http://schemas.openxmlformats.org/drawingml/2006/main" noGrp="1"/>
          </p:cNvSpPr>
          <p:nvPr/>
        </p:nvSpPr>
        <p:spPr>
          <a:xfrm xmlns:a="http://schemas.openxmlformats.org/drawingml/2006/main">
            <a:off x="723900" y="2714625"/>
            <a:ext cx="6667500" cy="276225"/>
          </a:xfrm>
          <a:prstGeom xmlns:a="http://schemas.openxmlformats.org/drawingml/2006/main" prst="roundRect">
            <a:avLst>
              <a:gd name="adj" fmla="val 6897"/>
            </a:avLst>
          </a:prstGeom>
          <a:solidFill xmlns:a="http://schemas.openxmlformats.org/drawingml/2006/main">
            <a:srgbClr val="263345"/>
          </a:solidFill>
          <a:ln xmlns:a="http://schemas.openxmlformats.org/drawingml/2006/main" w="0">
            <a:noFill/>
            <a:prstDash val="solid"/>
          </a:ln>
        </p:spPr>
      </p:sp>
      <p:sp>
        <p:nvSpPr>
          <p:cNvPr id="16" name="procedure-code-num-1">
            <a:extLst xmlns:a="http://schemas.openxmlformats.org/drawingml/2006/main">
              <a:ext uri="{FF2B5EF4-FFF2-40B4-BE49-F238E27FC236}">
                <a16:creationId xmlns:a16="http://schemas.microsoft.com/office/drawing/2014/main" id="{88C97652-E8D9-4961-9DF4-E4E4A7F9FB7D}"/>
              </a:ext>
            </a:extLst>
          </p:cNvPr>
          <p:cNvSpPr>
            <a:spLocks xmlns:a="http://schemas.openxmlformats.org/drawingml/2006/main" noGrp="1"/>
          </p:cNvSpPr>
          <p:nvPr/>
        </p:nvSpPr>
        <p:spPr>
          <a:xfrm xmlns:a="http://schemas.openxmlformats.org/drawingml/2006/main">
            <a:off x="762000" y="273367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2</a:t>
            </a:r>
          </a:p>
        </p:txBody>
      </p:sp>
      <p:sp>
        <p:nvSpPr>
          <p:cNvPr id="17" name="procedure-code-line-1">
            <a:extLst xmlns:a="http://schemas.openxmlformats.org/drawingml/2006/main">
              <a:ext uri="{FF2B5EF4-FFF2-40B4-BE49-F238E27FC236}">
                <a16:creationId xmlns:a16="http://schemas.microsoft.com/office/drawing/2014/main" id="{7F9DD00F-71B9-4E29-9927-EFE7853CF12C}"/>
              </a:ext>
            </a:extLst>
          </p:cNvPr>
          <p:cNvSpPr>
            <a:spLocks xmlns:a="http://schemas.openxmlformats.org/drawingml/2006/main" noGrp="1"/>
          </p:cNvSpPr>
          <p:nvPr/>
        </p:nvSpPr>
        <p:spPr>
          <a:xfrm xmlns:a="http://schemas.openxmlformats.org/drawingml/2006/main">
            <a:off x="1200150" y="273367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id: generateId("proc"),</a:t>
            </a:r>
          </a:p>
        </p:txBody>
      </p:sp>
      <p:sp>
        <p:nvSpPr>
          <p:cNvPr id="18" name="procedure-code-num-2">
            <a:extLst xmlns:a="http://schemas.openxmlformats.org/drawingml/2006/main">
              <a:ext uri="{FF2B5EF4-FFF2-40B4-BE49-F238E27FC236}">
                <a16:creationId xmlns:a16="http://schemas.microsoft.com/office/drawing/2014/main" id="{E5240753-50C2-469B-8048-8D68C6B53F3B}"/>
              </a:ext>
            </a:extLst>
          </p:cNvPr>
          <p:cNvSpPr>
            <a:spLocks xmlns:a="http://schemas.openxmlformats.org/drawingml/2006/main" noGrp="1"/>
          </p:cNvSpPr>
          <p:nvPr/>
        </p:nvSpPr>
        <p:spPr>
          <a:xfrm xmlns:a="http://schemas.openxmlformats.org/drawingml/2006/main">
            <a:off x="762000" y="300990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3</a:t>
            </a:r>
          </a:p>
        </p:txBody>
      </p:sp>
      <p:sp>
        <p:nvSpPr>
          <p:cNvPr id="19" name="procedure-code-line-2">
            <a:extLst xmlns:a="http://schemas.openxmlformats.org/drawingml/2006/main">
              <a:ext uri="{FF2B5EF4-FFF2-40B4-BE49-F238E27FC236}">
                <a16:creationId xmlns:a16="http://schemas.microsoft.com/office/drawing/2014/main" id="{D9CFB837-0A3F-4B68-A2CD-E3CCA7F3146D}"/>
              </a:ext>
            </a:extLst>
          </p:cNvPr>
          <p:cNvSpPr>
            <a:spLocks xmlns:a="http://schemas.openxmlformats.org/drawingml/2006/main" noGrp="1"/>
          </p:cNvSpPr>
          <p:nvPr/>
        </p:nvSpPr>
        <p:spPr>
          <a:xfrm xmlns:a="http://schemas.openxmlformats.org/drawingml/2006/main">
            <a:off x="1200150" y="300990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name,</a:t>
            </a:r>
          </a:p>
        </p:txBody>
      </p:sp>
      <p:sp>
        <p:nvSpPr>
          <p:cNvPr id="20" name="procedure-code-num-3">
            <a:extLst xmlns:a="http://schemas.openxmlformats.org/drawingml/2006/main">
              <a:ext uri="{FF2B5EF4-FFF2-40B4-BE49-F238E27FC236}">
                <a16:creationId xmlns:a16="http://schemas.microsoft.com/office/drawing/2014/main" id="{93E49268-CA28-4D14-9187-D0B07534B555}"/>
              </a:ext>
            </a:extLst>
          </p:cNvPr>
          <p:cNvSpPr>
            <a:spLocks xmlns:a="http://schemas.openxmlformats.org/drawingml/2006/main" noGrp="1"/>
          </p:cNvSpPr>
          <p:nvPr/>
        </p:nvSpPr>
        <p:spPr>
          <a:xfrm xmlns:a="http://schemas.openxmlformats.org/drawingml/2006/main">
            <a:off x="762000" y="328612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4</a:t>
            </a:r>
          </a:p>
        </p:txBody>
      </p:sp>
      <p:sp>
        <p:nvSpPr>
          <p:cNvPr id="21" name="procedure-code-line-3">
            <a:extLst xmlns:a="http://schemas.openxmlformats.org/drawingml/2006/main">
              <a:ext uri="{FF2B5EF4-FFF2-40B4-BE49-F238E27FC236}">
                <a16:creationId xmlns:a16="http://schemas.microsoft.com/office/drawing/2014/main" id="{A7C20D68-6C4D-4E37-B3F7-F264C7E13432}"/>
              </a:ext>
            </a:extLst>
          </p:cNvPr>
          <p:cNvSpPr>
            <a:spLocks xmlns:a="http://schemas.openxmlformats.org/drawingml/2006/main" noGrp="1"/>
          </p:cNvSpPr>
          <p:nvPr/>
        </p:nvSpPr>
        <p:spPr>
          <a:xfrm xmlns:a="http://schemas.openxmlformats.org/drawingml/2006/main">
            <a:off x="1200150" y="328612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steps,</a:t>
            </a:r>
          </a:p>
        </p:txBody>
      </p:sp>
      <p:sp>
        <p:nvSpPr>
          <p:cNvPr id="22" name="procedure-code-num-4">
            <a:extLst xmlns:a="http://schemas.openxmlformats.org/drawingml/2006/main">
              <a:ext uri="{FF2B5EF4-FFF2-40B4-BE49-F238E27FC236}">
                <a16:creationId xmlns:a16="http://schemas.microsoft.com/office/drawing/2014/main" id="{19937532-6956-45B8-B126-0D32ACD935F2}"/>
              </a:ext>
            </a:extLst>
          </p:cNvPr>
          <p:cNvSpPr>
            <a:spLocks xmlns:a="http://schemas.openxmlformats.org/drawingml/2006/main" noGrp="1"/>
          </p:cNvSpPr>
          <p:nvPr/>
        </p:nvSpPr>
        <p:spPr>
          <a:xfrm xmlns:a="http://schemas.openxmlformats.org/drawingml/2006/main">
            <a:off x="762000" y="356235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5</a:t>
            </a:r>
          </a:p>
        </p:txBody>
      </p:sp>
      <p:sp>
        <p:nvSpPr>
          <p:cNvPr id="23" name="procedure-code-line-4">
            <a:extLst xmlns:a="http://schemas.openxmlformats.org/drawingml/2006/main">
              <a:ext uri="{FF2B5EF4-FFF2-40B4-BE49-F238E27FC236}">
                <a16:creationId xmlns:a16="http://schemas.microsoft.com/office/drawing/2014/main" id="{39531B60-C663-4C6A-B25A-926F230A35FE}"/>
              </a:ext>
            </a:extLst>
          </p:cNvPr>
          <p:cNvSpPr>
            <a:spLocks xmlns:a="http://schemas.openxmlformats.org/drawingml/2006/main" noGrp="1"/>
          </p:cNvSpPr>
          <p:nvPr/>
        </p:nvSpPr>
        <p:spPr>
          <a:xfrm xmlns:a="http://schemas.openxmlformats.org/drawingml/2006/main">
            <a:off x="1200150" y="356235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triggerCondition: trigger,</a:t>
            </a:r>
          </a:p>
        </p:txBody>
      </p:sp>
      <p:sp>
        <p:nvSpPr>
          <p:cNvPr id="24" name="procedure-code-num-5">
            <a:extLst xmlns:a="http://schemas.openxmlformats.org/drawingml/2006/main">
              <a:ext uri="{FF2B5EF4-FFF2-40B4-BE49-F238E27FC236}">
                <a16:creationId xmlns:a16="http://schemas.microsoft.com/office/drawing/2014/main" id="{2445E3B3-C267-4EC8-8767-F07CBA093F53}"/>
              </a:ext>
            </a:extLst>
          </p:cNvPr>
          <p:cNvSpPr>
            <a:spLocks xmlns:a="http://schemas.openxmlformats.org/drawingml/2006/main" noGrp="1"/>
          </p:cNvSpPr>
          <p:nvPr/>
        </p:nvSpPr>
        <p:spPr>
          <a:xfrm xmlns:a="http://schemas.openxmlformats.org/drawingml/2006/main">
            <a:off x="762000" y="383857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6</a:t>
            </a:r>
          </a:p>
        </p:txBody>
      </p:sp>
      <p:sp>
        <p:nvSpPr>
          <p:cNvPr id="25" name="procedure-code-line-5">
            <a:extLst xmlns:a="http://schemas.openxmlformats.org/drawingml/2006/main">
              <a:ext uri="{FF2B5EF4-FFF2-40B4-BE49-F238E27FC236}">
                <a16:creationId xmlns:a16="http://schemas.microsoft.com/office/drawing/2014/main" id="{CB3131B0-CBC2-49DB-A33D-6B72BF244ACC}"/>
              </a:ext>
            </a:extLst>
          </p:cNvPr>
          <p:cNvSpPr>
            <a:spLocks xmlns:a="http://schemas.openxmlformats.org/drawingml/2006/main" noGrp="1"/>
          </p:cNvSpPr>
          <p:nvPr/>
        </p:nvSpPr>
        <p:spPr>
          <a:xfrm xmlns:a="http://schemas.openxmlformats.org/drawingml/2006/main">
            <a:off x="1200150" y="383857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frequency: 1,</a:t>
            </a:r>
          </a:p>
        </p:txBody>
      </p:sp>
      <p:sp>
        <p:nvSpPr>
          <p:cNvPr id="26" name="procedure-code-hi-6">
            <a:extLst xmlns:a="http://schemas.openxmlformats.org/drawingml/2006/main">
              <a:ext uri="{FF2B5EF4-FFF2-40B4-BE49-F238E27FC236}">
                <a16:creationId xmlns:a16="http://schemas.microsoft.com/office/drawing/2014/main" id="{47BBF98E-5C14-410C-BA59-10B97E5F0C23}"/>
              </a:ext>
            </a:extLst>
          </p:cNvPr>
          <p:cNvSpPr>
            <a:spLocks xmlns:a="http://schemas.openxmlformats.org/drawingml/2006/main" noGrp="1"/>
          </p:cNvSpPr>
          <p:nvPr/>
        </p:nvSpPr>
        <p:spPr>
          <a:xfrm xmlns:a="http://schemas.openxmlformats.org/drawingml/2006/main">
            <a:off x="723900" y="4095750"/>
            <a:ext cx="6667500" cy="276225"/>
          </a:xfrm>
          <a:prstGeom xmlns:a="http://schemas.openxmlformats.org/drawingml/2006/main" prst="roundRect">
            <a:avLst>
              <a:gd name="adj" fmla="val 6897"/>
            </a:avLst>
          </a:prstGeom>
          <a:solidFill xmlns:a="http://schemas.openxmlformats.org/drawingml/2006/main">
            <a:srgbClr val="263345"/>
          </a:solidFill>
          <a:ln xmlns:a="http://schemas.openxmlformats.org/drawingml/2006/main" w="0">
            <a:noFill/>
            <a:prstDash val="solid"/>
          </a:ln>
        </p:spPr>
      </p:sp>
      <p:sp>
        <p:nvSpPr>
          <p:cNvPr id="27" name="procedure-code-num-6">
            <a:extLst xmlns:a="http://schemas.openxmlformats.org/drawingml/2006/main">
              <a:ext uri="{FF2B5EF4-FFF2-40B4-BE49-F238E27FC236}">
                <a16:creationId xmlns:a16="http://schemas.microsoft.com/office/drawing/2014/main" id="{BDB5D5EC-BA00-4B82-9980-7BE6834BDF8E}"/>
              </a:ext>
            </a:extLst>
          </p:cNvPr>
          <p:cNvSpPr>
            <a:spLocks xmlns:a="http://schemas.openxmlformats.org/drawingml/2006/main" noGrp="1"/>
          </p:cNvSpPr>
          <p:nvPr/>
        </p:nvSpPr>
        <p:spPr>
          <a:xfrm xmlns:a="http://schemas.openxmlformats.org/drawingml/2006/main">
            <a:off x="762000" y="411480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7</a:t>
            </a:r>
          </a:p>
        </p:txBody>
      </p:sp>
      <p:sp>
        <p:nvSpPr>
          <p:cNvPr id="28" name="procedure-code-line-6">
            <a:extLst xmlns:a="http://schemas.openxmlformats.org/drawingml/2006/main">
              <a:ext uri="{FF2B5EF4-FFF2-40B4-BE49-F238E27FC236}">
                <a16:creationId xmlns:a16="http://schemas.microsoft.com/office/drawing/2014/main" id="{5C5608B5-065F-4FCA-A5EF-C2129396E75C}"/>
              </a:ext>
            </a:extLst>
          </p:cNvPr>
          <p:cNvSpPr>
            <a:spLocks xmlns:a="http://schemas.openxmlformats.org/drawingml/2006/main" noGrp="1"/>
          </p:cNvSpPr>
          <p:nvPr/>
        </p:nvSpPr>
        <p:spPr>
          <a:xfrm xmlns:a="http://schemas.openxmlformats.org/drawingml/2006/main">
            <a:off x="1200150" y="411480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sourceSessionIds: [],</a:t>
            </a:r>
          </a:p>
        </p:txBody>
      </p:sp>
      <p:sp>
        <p:nvSpPr>
          <p:cNvPr id="29" name="procedure-code-num-7">
            <a:extLst xmlns:a="http://schemas.openxmlformats.org/drawingml/2006/main">
              <a:ext uri="{FF2B5EF4-FFF2-40B4-BE49-F238E27FC236}">
                <a16:creationId xmlns:a16="http://schemas.microsoft.com/office/drawing/2014/main" id="{BBA52BE9-DBF7-447A-8E70-DEC1119987A9}"/>
              </a:ext>
            </a:extLst>
          </p:cNvPr>
          <p:cNvSpPr>
            <a:spLocks xmlns:a="http://schemas.openxmlformats.org/drawingml/2006/main" noGrp="1"/>
          </p:cNvSpPr>
          <p:nvPr/>
        </p:nvSpPr>
        <p:spPr>
          <a:xfrm xmlns:a="http://schemas.openxmlformats.org/drawingml/2006/main">
            <a:off x="762000" y="439102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8</a:t>
            </a:r>
          </a:p>
        </p:txBody>
      </p:sp>
      <p:sp>
        <p:nvSpPr>
          <p:cNvPr id="30" name="procedure-code-line-7">
            <a:extLst xmlns:a="http://schemas.openxmlformats.org/drawingml/2006/main">
              <a:ext uri="{FF2B5EF4-FFF2-40B4-BE49-F238E27FC236}">
                <a16:creationId xmlns:a16="http://schemas.microsoft.com/office/drawing/2014/main" id="{EBBDDB76-32A1-424C-AD32-D7E52FB9AD5A}"/>
              </a:ext>
            </a:extLst>
          </p:cNvPr>
          <p:cNvSpPr>
            <a:spLocks xmlns:a="http://schemas.openxmlformats.org/drawingml/2006/main" noGrp="1"/>
          </p:cNvSpPr>
          <p:nvPr/>
        </p:nvSpPr>
        <p:spPr>
          <a:xfrm xmlns:a="http://schemas.openxmlformats.org/drawingml/2006/main">
            <a:off x="1200150" y="439102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strength: 0.5,</a:t>
            </a:r>
          </a:p>
        </p:txBody>
      </p:sp>
      <p:sp>
        <p:nvSpPr>
          <p:cNvPr id="31" name="procedure-code-hi-8">
            <a:extLst xmlns:a="http://schemas.openxmlformats.org/drawingml/2006/main">
              <a:ext uri="{FF2B5EF4-FFF2-40B4-BE49-F238E27FC236}">
                <a16:creationId xmlns:a16="http://schemas.microsoft.com/office/drawing/2014/main" id="{CEC5B4FF-C4F9-448F-BE98-63B8374F01C2}"/>
              </a:ext>
            </a:extLst>
          </p:cNvPr>
          <p:cNvSpPr>
            <a:spLocks xmlns:a="http://schemas.openxmlformats.org/drawingml/2006/main" noGrp="1"/>
          </p:cNvSpPr>
          <p:nvPr/>
        </p:nvSpPr>
        <p:spPr>
          <a:xfrm xmlns:a="http://schemas.openxmlformats.org/drawingml/2006/main">
            <a:off x="723900" y="4648200"/>
            <a:ext cx="6667500" cy="276225"/>
          </a:xfrm>
          <a:prstGeom xmlns:a="http://schemas.openxmlformats.org/drawingml/2006/main" prst="roundRect">
            <a:avLst>
              <a:gd name="adj" fmla="val 6897"/>
            </a:avLst>
          </a:prstGeom>
          <a:solidFill xmlns:a="http://schemas.openxmlformats.org/drawingml/2006/main">
            <a:srgbClr val="263345"/>
          </a:solidFill>
          <a:ln xmlns:a="http://schemas.openxmlformats.org/drawingml/2006/main" w="0">
            <a:noFill/>
            <a:prstDash val="solid"/>
          </a:ln>
        </p:spPr>
      </p:sp>
      <p:sp>
        <p:nvSpPr>
          <p:cNvPr id="32" name="procedure-code-num-8">
            <a:extLst xmlns:a="http://schemas.openxmlformats.org/drawingml/2006/main">
              <a:ext uri="{FF2B5EF4-FFF2-40B4-BE49-F238E27FC236}">
                <a16:creationId xmlns:a16="http://schemas.microsoft.com/office/drawing/2014/main" id="{54231782-D935-4D47-88E4-DA08A5FDBAAB}"/>
              </a:ext>
            </a:extLst>
          </p:cNvPr>
          <p:cNvSpPr>
            <a:spLocks xmlns:a="http://schemas.openxmlformats.org/drawingml/2006/main" noGrp="1"/>
          </p:cNvSpPr>
          <p:nvPr/>
        </p:nvSpPr>
        <p:spPr>
          <a:xfrm xmlns:a="http://schemas.openxmlformats.org/drawingml/2006/main">
            <a:off x="762000" y="466725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9</a:t>
            </a:r>
          </a:p>
        </p:txBody>
      </p:sp>
      <p:sp>
        <p:nvSpPr>
          <p:cNvPr id="33" name="procedure-code-line-8">
            <a:extLst xmlns:a="http://schemas.openxmlformats.org/drawingml/2006/main">
              <a:ext uri="{FF2B5EF4-FFF2-40B4-BE49-F238E27FC236}">
                <a16:creationId xmlns:a16="http://schemas.microsoft.com/office/drawing/2014/main" id="{34F744C1-0E62-42AE-86D8-901242709292}"/>
              </a:ext>
            </a:extLst>
          </p:cNvPr>
          <p:cNvSpPr>
            <a:spLocks xmlns:a="http://schemas.openxmlformats.org/drawingml/2006/main" noGrp="1"/>
          </p:cNvSpPr>
          <p:nvPr/>
        </p:nvSpPr>
        <p:spPr>
          <a:xfrm xmlns:a="http://schemas.openxmlformats.org/drawingml/2006/main">
            <a:off x="1200150" y="466725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createdAt: now,</a:t>
            </a:r>
          </a:p>
        </p:txBody>
      </p:sp>
      <p:sp>
        <p:nvSpPr>
          <p:cNvPr id="34" name="procedure-code-num-9">
            <a:extLst xmlns:a="http://schemas.openxmlformats.org/drawingml/2006/main">
              <a:ext uri="{FF2B5EF4-FFF2-40B4-BE49-F238E27FC236}">
                <a16:creationId xmlns:a16="http://schemas.microsoft.com/office/drawing/2014/main" id="{750C9DFC-B9F3-4A78-8BA3-DF3BEC01B855}"/>
              </a:ext>
            </a:extLst>
          </p:cNvPr>
          <p:cNvSpPr>
            <a:spLocks xmlns:a="http://schemas.openxmlformats.org/drawingml/2006/main" noGrp="1"/>
          </p:cNvSpPr>
          <p:nvPr/>
        </p:nvSpPr>
        <p:spPr>
          <a:xfrm xmlns:a="http://schemas.openxmlformats.org/drawingml/2006/main">
            <a:off x="762000" y="4943475"/>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10</a:t>
            </a:r>
          </a:p>
        </p:txBody>
      </p:sp>
      <p:sp>
        <p:nvSpPr>
          <p:cNvPr id="35" name="procedure-code-line-9">
            <a:extLst xmlns:a="http://schemas.openxmlformats.org/drawingml/2006/main">
              <a:ext uri="{FF2B5EF4-FFF2-40B4-BE49-F238E27FC236}">
                <a16:creationId xmlns:a16="http://schemas.microsoft.com/office/drawing/2014/main" id="{57D035A6-894A-46B9-8A01-95449E765049}"/>
              </a:ext>
            </a:extLst>
          </p:cNvPr>
          <p:cNvSpPr>
            <a:spLocks xmlns:a="http://schemas.openxmlformats.org/drawingml/2006/main" noGrp="1"/>
          </p:cNvSpPr>
          <p:nvPr/>
        </p:nvSpPr>
        <p:spPr>
          <a:xfrm xmlns:a="http://schemas.openxmlformats.org/drawingml/2006/main">
            <a:off x="1200150" y="4943475"/>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updatedAt: now,</a:t>
            </a:r>
          </a:p>
        </p:txBody>
      </p:sp>
      <p:sp>
        <p:nvSpPr>
          <p:cNvPr id="36" name="procedure-code-num-10">
            <a:extLst xmlns:a="http://schemas.openxmlformats.org/drawingml/2006/main">
              <a:ext uri="{FF2B5EF4-FFF2-40B4-BE49-F238E27FC236}">
                <a16:creationId xmlns:a16="http://schemas.microsoft.com/office/drawing/2014/main" id="{E1F1B642-C23B-4F00-ACE1-5F55F29692FD}"/>
              </a:ext>
            </a:extLst>
          </p:cNvPr>
          <p:cNvSpPr>
            <a:spLocks xmlns:a="http://schemas.openxmlformats.org/drawingml/2006/main" noGrp="1"/>
          </p:cNvSpPr>
          <p:nvPr/>
        </p:nvSpPr>
        <p:spPr>
          <a:xfrm xmlns:a="http://schemas.openxmlformats.org/drawingml/2006/main">
            <a:off x="762000" y="5219700"/>
            <a:ext cx="3238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11</a:t>
            </a:r>
          </a:p>
        </p:txBody>
      </p:sp>
      <p:sp>
        <p:nvSpPr>
          <p:cNvPr id="37" name="procedure-code-line-10">
            <a:extLst xmlns:a="http://schemas.openxmlformats.org/drawingml/2006/main">
              <a:ext uri="{FF2B5EF4-FFF2-40B4-BE49-F238E27FC236}">
                <a16:creationId xmlns:a16="http://schemas.microsoft.com/office/drawing/2014/main" id="{C45874C9-32DF-4620-9C50-3039C66EF955}"/>
              </a:ext>
            </a:extLst>
          </p:cNvPr>
          <p:cNvSpPr>
            <a:spLocks xmlns:a="http://schemas.openxmlformats.org/drawingml/2006/main" noGrp="1"/>
          </p:cNvSpPr>
          <p:nvPr/>
        </p:nvSpPr>
        <p:spPr>
          <a:xfrm xmlns:a="http://schemas.openxmlformats.org/drawingml/2006/main">
            <a:off x="1200150" y="5219700"/>
            <a:ext cx="6115050" cy="2762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38" name="procedure-card">
            <a:extLst xmlns:a="http://schemas.openxmlformats.org/drawingml/2006/main">
              <a:ext uri="{FF2B5EF4-FFF2-40B4-BE49-F238E27FC236}">
                <a16:creationId xmlns:a16="http://schemas.microsoft.com/office/drawing/2014/main" id="{1CA9F49C-8DA4-4136-9A5A-F67305EF97C7}"/>
              </a:ext>
            </a:extLst>
          </p:cNvPr>
          <p:cNvSpPr>
            <a:spLocks xmlns:a="http://schemas.openxmlformats.org/drawingml/2006/main" noGrp="1"/>
          </p:cNvSpPr>
          <p:nvPr/>
        </p:nvSpPr>
        <p:spPr>
          <a:xfrm xmlns:a="http://schemas.openxmlformats.org/drawingml/2006/main">
            <a:off x="8172450" y="2057400"/>
            <a:ext cx="3352800" cy="3524250"/>
          </a:xfrm>
          <a:prstGeom xmlns:a="http://schemas.openxmlformats.org/drawingml/2006/main" prst="roundRect">
            <a:avLst>
              <a:gd name="adj" fmla="val 3409"/>
            </a:avLst>
          </a:prstGeom>
          <a:solidFill xmlns:a="http://schemas.openxmlformats.org/drawingml/2006/main">
            <a:srgbClr val="171D25"/>
          </a:solidFill>
          <a:ln xmlns:a="http://schemas.openxmlformats.org/drawingml/2006/main" w="14288">
            <a:solidFill>
              <a:srgbClr val="E8C27A"/>
            </a:solidFill>
            <a:prstDash val="solid"/>
          </a:ln>
        </p:spPr>
      </p:sp>
      <p:sp>
        <p:nvSpPr>
          <p:cNvPr id="39" name="procedure-tag">
            <a:extLst xmlns:a="http://schemas.openxmlformats.org/drawingml/2006/main">
              <a:ext uri="{FF2B5EF4-FFF2-40B4-BE49-F238E27FC236}">
                <a16:creationId xmlns:a16="http://schemas.microsoft.com/office/drawing/2014/main" id="{A02DE663-0DA5-44B7-883E-9044FBB4FEE6}"/>
              </a:ext>
            </a:extLst>
          </p:cNvPr>
          <p:cNvSpPr>
            <a:spLocks xmlns:a="http://schemas.openxmlformats.org/drawingml/2006/main" noGrp="1"/>
          </p:cNvSpPr>
          <p:nvPr/>
        </p:nvSpPr>
        <p:spPr>
          <a:xfrm xmlns:a="http://schemas.openxmlformats.org/drawingml/2006/main">
            <a:off x="8439150" y="2286000"/>
            <a:ext cx="1524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E8C27A"/>
                </a:solidFill>
                <a:latin typeface="Aptos"/>
                <a:ea typeface="Aptos"/>
                <a:cs typeface="Aptos"/>
              </a:defRPr>
            </a:pPr>
            <a:r>
              <a:rPr sz="1050" b="1" spc="1">
                <a:solidFill>
                  <a:srgbClr val="E8C27A"/>
                </a:solidFill>
                <a:latin typeface="Aptos"/>
                <a:ea typeface="Aptos"/>
                <a:cs typeface="Aptos"/>
              </a:rPr>
              <a:t>ILLUSTRATIVE PROCEDURE</a:t>
            </a:r>
          </a:p>
        </p:txBody>
      </p:sp>
      <p:sp>
        <p:nvSpPr>
          <p:cNvPr id="40" name="procedure-name">
            <a:extLst xmlns:a="http://schemas.openxmlformats.org/drawingml/2006/main">
              <a:ext uri="{FF2B5EF4-FFF2-40B4-BE49-F238E27FC236}">
                <a16:creationId xmlns:a16="http://schemas.microsoft.com/office/drawing/2014/main" id="{79843676-966B-4B89-88C9-D2A681D8B7A8}"/>
              </a:ext>
            </a:extLst>
          </p:cNvPr>
          <p:cNvSpPr>
            <a:spLocks xmlns:a="http://schemas.openxmlformats.org/drawingml/2006/main" noGrp="1"/>
          </p:cNvSpPr>
          <p:nvPr/>
        </p:nvSpPr>
        <p:spPr>
          <a:xfrm xmlns:a="http://schemas.openxmlformats.org/drawingml/2006/main">
            <a:off x="8439150" y="2686050"/>
            <a:ext cx="276225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175" b="1">
                <a:solidFill>
                  <a:srgbClr val="F4F1EB"/>
                </a:solidFill>
                <a:latin typeface="Aptos"/>
                <a:ea typeface="Aptos"/>
                <a:cs typeface="Aptos"/>
              </a:defRPr>
            </a:pPr>
            <a:r>
              <a:rPr sz="2175" b="1">
                <a:solidFill>
                  <a:srgbClr val="F4F1EB"/>
                </a:solidFill>
                <a:latin typeface="Aptos"/>
                <a:ea typeface="Aptos"/>
                <a:cs typeface="Aptos"/>
              </a:rPr>
              <a:t>Release package</a:t>
            </a:r>
          </a:p>
        </p:txBody>
      </p:sp>
      <p:sp>
        <p:nvSpPr>
          <p:cNvPr id="41" name="procedure-trigger">
            <a:extLst xmlns:a="http://schemas.openxmlformats.org/drawingml/2006/main">
              <a:ext uri="{FF2B5EF4-FFF2-40B4-BE49-F238E27FC236}">
                <a16:creationId xmlns:a16="http://schemas.microsoft.com/office/drawing/2014/main" id="{BD271AEB-6F4E-4EA7-9EA0-2AD50D785FA1}"/>
              </a:ext>
            </a:extLst>
          </p:cNvPr>
          <p:cNvSpPr>
            <a:spLocks xmlns:a="http://schemas.openxmlformats.org/drawingml/2006/main" noGrp="1"/>
          </p:cNvSpPr>
          <p:nvPr/>
        </p:nvSpPr>
        <p:spPr>
          <a:xfrm xmlns:a="http://schemas.openxmlformats.org/drawingml/2006/main">
            <a:off x="8439150" y="3200400"/>
            <a:ext cx="27813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425">
                <a:solidFill>
                  <a:srgbClr val="A9B0BC"/>
                </a:solidFill>
                <a:latin typeface="Aptos"/>
                <a:ea typeface="Aptos"/>
                <a:cs typeface="Aptos"/>
              </a:defRPr>
            </a:pPr>
            <a:r>
              <a:rPr sz="1425">
                <a:solidFill>
                  <a:srgbClr val="A9B0BC"/>
                </a:solidFill>
                <a:latin typeface="Aptos"/>
                <a:ea typeface="Aptos"/>
                <a:cs typeface="Aptos"/>
              </a:rPr>
              <a:t>When: preparing a release</a:t>
            </a:r>
          </a:p>
        </p:txBody>
      </p:sp>
      <p:sp>
        <p:nvSpPr>
          <p:cNvPr id="42" name="procedure-step-dot-0">
            <a:extLst xmlns:a="http://schemas.openxmlformats.org/drawingml/2006/main">
              <a:ext uri="{FF2B5EF4-FFF2-40B4-BE49-F238E27FC236}">
                <a16:creationId xmlns:a16="http://schemas.microsoft.com/office/drawing/2014/main" id="{328D2DBA-DCC3-467D-989C-ADD89CD41390}"/>
              </a:ext>
            </a:extLst>
          </p:cNvPr>
          <p:cNvSpPr>
            <a:spLocks xmlns:a="http://schemas.openxmlformats.org/drawingml/2006/main" noGrp="1"/>
          </p:cNvSpPr>
          <p:nvPr/>
        </p:nvSpPr>
        <p:spPr>
          <a:xfrm xmlns:a="http://schemas.openxmlformats.org/drawingml/2006/main">
            <a:off x="8458200" y="3771900"/>
            <a:ext cx="228600" cy="228600"/>
          </a:xfrm>
          <a:prstGeom xmlns:a="http://schemas.openxmlformats.org/drawingml/2006/main" prst="ellipse">
            <a:avLst/>
          </a:prstGeom>
          <a:solidFill xmlns:a="http://schemas.openxmlformats.org/drawingml/2006/main">
            <a:srgbClr val="202833"/>
          </a:solidFill>
          <a:ln xmlns:a="http://schemas.openxmlformats.org/drawingml/2006/main" w="9525">
            <a:solidFill>
              <a:srgbClr val="2A323D"/>
            </a:solidFill>
            <a:prstDash val="solid"/>
          </a:ln>
        </p:spPr>
      </p:sp>
      <p:sp>
        <p:nvSpPr>
          <p:cNvPr id="43" name="procedure-step-num-0">
            <a:extLst xmlns:a="http://schemas.openxmlformats.org/drawingml/2006/main">
              <a:ext uri="{FF2B5EF4-FFF2-40B4-BE49-F238E27FC236}">
                <a16:creationId xmlns:a16="http://schemas.microsoft.com/office/drawing/2014/main" id="{6A65693A-55EA-488F-B4DD-8C064ADD2F3D}"/>
              </a:ext>
            </a:extLst>
          </p:cNvPr>
          <p:cNvSpPr>
            <a:spLocks xmlns:a="http://schemas.openxmlformats.org/drawingml/2006/main" noGrp="1"/>
          </p:cNvSpPr>
          <p:nvPr/>
        </p:nvSpPr>
        <p:spPr>
          <a:xfrm xmlns:a="http://schemas.openxmlformats.org/drawingml/2006/main">
            <a:off x="8458200" y="3800475"/>
            <a:ext cx="2286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975" b="1">
                <a:solidFill>
                  <a:srgbClr val="F4F1EB"/>
                </a:solidFill>
                <a:latin typeface="Aptos"/>
                <a:ea typeface="Aptos"/>
                <a:cs typeface="Aptos"/>
              </a:defRPr>
            </a:pPr>
            <a:r>
              <a:rPr sz="975" b="1">
                <a:solidFill>
                  <a:srgbClr val="F4F1EB"/>
                </a:solidFill>
                <a:latin typeface="Aptos"/>
                <a:ea typeface="Aptos"/>
                <a:cs typeface="Aptos"/>
              </a:rPr>
              <a:t>1</a:t>
            </a:r>
          </a:p>
        </p:txBody>
      </p:sp>
      <p:sp>
        <p:nvSpPr>
          <p:cNvPr id="44" name="procedure-step-0">
            <a:extLst xmlns:a="http://schemas.openxmlformats.org/drawingml/2006/main">
              <a:ext uri="{FF2B5EF4-FFF2-40B4-BE49-F238E27FC236}">
                <a16:creationId xmlns:a16="http://schemas.microsoft.com/office/drawing/2014/main" id="{9AB38C4A-9762-47F4-8A8E-AAC2786D9FEB}"/>
              </a:ext>
            </a:extLst>
          </p:cNvPr>
          <p:cNvSpPr>
            <a:spLocks xmlns:a="http://schemas.openxmlformats.org/drawingml/2006/main" noGrp="1"/>
          </p:cNvSpPr>
          <p:nvPr/>
        </p:nvSpPr>
        <p:spPr>
          <a:xfrm xmlns:a="http://schemas.openxmlformats.org/drawingml/2006/main">
            <a:off x="8839200" y="3752850"/>
            <a:ext cx="228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F4F1EB"/>
                </a:solidFill>
                <a:latin typeface="Aptos"/>
                <a:ea typeface="Aptos"/>
                <a:cs typeface="Aptos"/>
              </a:defRPr>
            </a:pPr>
            <a:r>
              <a:rPr sz="1350">
                <a:solidFill>
                  <a:srgbClr val="F4F1EB"/>
                </a:solidFill>
                <a:latin typeface="Aptos"/>
                <a:ea typeface="Aptos"/>
                <a:cs typeface="Aptos"/>
              </a:rPr>
              <a:t>Run tests</a:t>
            </a:r>
          </a:p>
        </p:txBody>
      </p:sp>
      <p:sp>
        <p:nvSpPr>
          <p:cNvPr id="45" name="procedure-step-dot-1">
            <a:extLst xmlns:a="http://schemas.openxmlformats.org/drawingml/2006/main">
              <a:ext uri="{FF2B5EF4-FFF2-40B4-BE49-F238E27FC236}">
                <a16:creationId xmlns:a16="http://schemas.microsoft.com/office/drawing/2014/main" id="{433A9A48-8DA4-45BD-980D-4C0DB3C9A7A6}"/>
              </a:ext>
            </a:extLst>
          </p:cNvPr>
          <p:cNvSpPr>
            <a:spLocks xmlns:a="http://schemas.openxmlformats.org/drawingml/2006/main" noGrp="1"/>
          </p:cNvSpPr>
          <p:nvPr/>
        </p:nvSpPr>
        <p:spPr>
          <a:xfrm xmlns:a="http://schemas.openxmlformats.org/drawingml/2006/main">
            <a:off x="8458200" y="4171950"/>
            <a:ext cx="228600" cy="228600"/>
          </a:xfrm>
          <a:prstGeom xmlns:a="http://schemas.openxmlformats.org/drawingml/2006/main" prst="ellipse">
            <a:avLst/>
          </a:prstGeom>
          <a:solidFill xmlns:a="http://schemas.openxmlformats.org/drawingml/2006/main">
            <a:srgbClr val="202833"/>
          </a:solidFill>
          <a:ln xmlns:a="http://schemas.openxmlformats.org/drawingml/2006/main" w="9525">
            <a:solidFill>
              <a:srgbClr val="2A323D"/>
            </a:solidFill>
            <a:prstDash val="solid"/>
          </a:ln>
        </p:spPr>
      </p:sp>
      <p:sp>
        <p:nvSpPr>
          <p:cNvPr id="46" name="procedure-step-num-1">
            <a:extLst xmlns:a="http://schemas.openxmlformats.org/drawingml/2006/main">
              <a:ext uri="{FF2B5EF4-FFF2-40B4-BE49-F238E27FC236}">
                <a16:creationId xmlns:a16="http://schemas.microsoft.com/office/drawing/2014/main" id="{C2343925-568E-41E6-A8A3-0B598A7704FB}"/>
              </a:ext>
            </a:extLst>
          </p:cNvPr>
          <p:cNvSpPr>
            <a:spLocks xmlns:a="http://schemas.openxmlformats.org/drawingml/2006/main" noGrp="1"/>
          </p:cNvSpPr>
          <p:nvPr/>
        </p:nvSpPr>
        <p:spPr>
          <a:xfrm xmlns:a="http://schemas.openxmlformats.org/drawingml/2006/main">
            <a:off x="8458200" y="4200525"/>
            <a:ext cx="2286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975" b="1">
                <a:solidFill>
                  <a:srgbClr val="F4F1EB"/>
                </a:solidFill>
                <a:latin typeface="Aptos"/>
                <a:ea typeface="Aptos"/>
                <a:cs typeface="Aptos"/>
              </a:defRPr>
            </a:pPr>
            <a:r>
              <a:rPr sz="975" b="1">
                <a:solidFill>
                  <a:srgbClr val="F4F1EB"/>
                </a:solidFill>
                <a:latin typeface="Aptos"/>
                <a:ea typeface="Aptos"/>
                <a:cs typeface="Aptos"/>
              </a:rPr>
              <a:t>2</a:t>
            </a:r>
          </a:p>
        </p:txBody>
      </p:sp>
      <p:sp>
        <p:nvSpPr>
          <p:cNvPr id="47" name="procedure-step-1">
            <a:extLst xmlns:a="http://schemas.openxmlformats.org/drawingml/2006/main">
              <a:ext uri="{FF2B5EF4-FFF2-40B4-BE49-F238E27FC236}">
                <a16:creationId xmlns:a16="http://schemas.microsoft.com/office/drawing/2014/main" id="{89F94813-E0F9-4F90-AC62-FC61EC73BE85}"/>
              </a:ext>
            </a:extLst>
          </p:cNvPr>
          <p:cNvSpPr>
            <a:spLocks xmlns:a="http://schemas.openxmlformats.org/drawingml/2006/main" noGrp="1"/>
          </p:cNvSpPr>
          <p:nvPr/>
        </p:nvSpPr>
        <p:spPr>
          <a:xfrm xmlns:a="http://schemas.openxmlformats.org/drawingml/2006/main">
            <a:off x="8839200" y="4152900"/>
            <a:ext cx="228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F4F1EB"/>
                </a:solidFill>
                <a:latin typeface="Aptos"/>
                <a:ea typeface="Aptos"/>
                <a:cs typeface="Aptos"/>
              </a:defRPr>
            </a:pPr>
            <a:r>
              <a:rPr sz="1350">
                <a:solidFill>
                  <a:srgbClr val="F4F1EB"/>
                </a:solidFill>
                <a:latin typeface="Aptos"/>
                <a:ea typeface="Aptos"/>
                <a:cs typeface="Aptos"/>
              </a:rPr>
              <a:t>Build package</a:t>
            </a:r>
          </a:p>
        </p:txBody>
      </p:sp>
      <p:sp>
        <p:nvSpPr>
          <p:cNvPr id="48" name="procedure-step-dot-2">
            <a:extLst xmlns:a="http://schemas.openxmlformats.org/drawingml/2006/main">
              <a:ext uri="{FF2B5EF4-FFF2-40B4-BE49-F238E27FC236}">
                <a16:creationId xmlns:a16="http://schemas.microsoft.com/office/drawing/2014/main" id="{729D8F34-858D-494E-A27D-0E10F7090A21}"/>
              </a:ext>
            </a:extLst>
          </p:cNvPr>
          <p:cNvSpPr>
            <a:spLocks xmlns:a="http://schemas.openxmlformats.org/drawingml/2006/main" noGrp="1"/>
          </p:cNvSpPr>
          <p:nvPr/>
        </p:nvSpPr>
        <p:spPr>
          <a:xfrm xmlns:a="http://schemas.openxmlformats.org/drawingml/2006/main">
            <a:off x="8458200" y="4572000"/>
            <a:ext cx="228600" cy="228600"/>
          </a:xfrm>
          <a:prstGeom xmlns:a="http://schemas.openxmlformats.org/drawingml/2006/main" prst="ellipse">
            <a:avLst/>
          </a:prstGeom>
          <a:solidFill xmlns:a="http://schemas.openxmlformats.org/drawingml/2006/main">
            <a:srgbClr val="202833"/>
          </a:solidFill>
          <a:ln xmlns:a="http://schemas.openxmlformats.org/drawingml/2006/main" w="9525">
            <a:solidFill>
              <a:srgbClr val="2A323D"/>
            </a:solidFill>
            <a:prstDash val="solid"/>
          </a:ln>
        </p:spPr>
      </p:sp>
      <p:sp>
        <p:nvSpPr>
          <p:cNvPr id="49" name="procedure-step-num-2">
            <a:extLst xmlns:a="http://schemas.openxmlformats.org/drawingml/2006/main">
              <a:ext uri="{FF2B5EF4-FFF2-40B4-BE49-F238E27FC236}">
                <a16:creationId xmlns:a16="http://schemas.microsoft.com/office/drawing/2014/main" id="{AA3FCDEC-6D2B-44DE-B50F-F44C2C839C73}"/>
              </a:ext>
            </a:extLst>
          </p:cNvPr>
          <p:cNvSpPr>
            <a:spLocks xmlns:a="http://schemas.openxmlformats.org/drawingml/2006/main" noGrp="1"/>
          </p:cNvSpPr>
          <p:nvPr/>
        </p:nvSpPr>
        <p:spPr>
          <a:xfrm xmlns:a="http://schemas.openxmlformats.org/drawingml/2006/main">
            <a:off x="8458200" y="4600575"/>
            <a:ext cx="2286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975" b="1">
                <a:solidFill>
                  <a:srgbClr val="F4F1EB"/>
                </a:solidFill>
                <a:latin typeface="Aptos"/>
                <a:ea typeface="Aptos"/>
                <a:cs typeface="Aptos"/>
              </a:defRPr>
            </a:pPr>
            <a:r>
              <a:rPr sz="975" b="1">
                <a:solidFill>
                  <a:srgbClr val="F4F1EB"/>
                </a:solidFill>
                <a:latin typeface="Aptos"/>
                <a:ea typeface="Aptos"/>
                <a:cs typeface="Aptos"/>
              </a:rPr>
              <a:t>3</a:t>
            </a:r>
          </a:p>
        </p:txBody>
      </p:sp>
      <p:sp>
        <p:nvSpPr>
          <p:cNvPr id="50" name="procedure-step-2">
            <a:extLst xmlns:a="http://schemas.openxmlformats.org/drawingml/2006/main">
              <a:ext uri="{FF2B5EF4-FFF2-40B4-BE49-F238E27FC236}">
                <a16:creationId xmlns:a16="http://schemas.microsoft.com/office/drawing/2014/main" id="{541CB3AE-D7D8-4148-8568-E305AB2D8BD3}"/>
              </a:ext>
            </a:extLst>
          </p:cNvPr>
          <p:cNvSpPr>
            <a:spLocks xmlns:a="http://schemas.openxmlformats.org/drawingml/2006/main" noGrp="1"/>
          </p:cNvSpPr>
          <p:nvPr/>
        </p:nvSpPr>
        <p:spPr>
          <a:xfrm xmlns:a="http://schemas.openxmlformats.org/drawingml/2006/main">
            <a:off x="8839200" y="4552950"/>
            <a:ext cx="228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F4F1EB"/>
                </a:solidFill>
                <a:latin typeface="Aptos"/>
                <a:ea typeface="Aptos"/>
                <a:cs typeface="Aptos"/>
              </a:defRPr>
            </a:pPr>
            <a:r>
              <a:rPr sz="1350">
                <a:solidFill>
                  <a:srgbClr val="F4F1EB"/>
                </a:solidFill>
                <a:latin typeface="Aptos"/>
                <a:ea typeface="Aptos"/>
                <a:cs typeface="Aptos"/>
              </a:rPr>
              <a:t>Create tag</a:t>
            </a:r>
          </a:p>
        </p:txBody>
      </p:sp>
      <p:sp>
        <p:nvSpPr>
          <p:cNvPr id="51" name="procedure-step-dot-3">
            <a:extLst xmlns:a="http://schemas.openxmlformats.org/drawingml/2006/main">
              <a:ext uri="{FF2B5EF4-FFF2-40B4-BE49-F238E27FC236}">
                <a16:creationId xmlns:a16="http://schemas.microsoft.com/office/drawing/2014/main" id="{9A602E67-207A-44E8-85BE-468822546886}"/>
              </a:ext>
            </a:extLst>
          </p:cNvPr>
          <p:cNvSpPr>
            <a:spLocks xmlns:a="http://schemas.openxmlformats.org/drawingml/2006/main" noGrp="1"/>
          </p:cNvSpPr>
          <p:nvPr/>
        </p:nvSpPr>
        <p:spPr>
          <a:xfrm xmlns:a="http://schemas.openxmlformats.org/drawingml/2006/main">
            <a:off x="8458200" y="4972050"/>
            <a:ext cx="228600" cy="228600"/>
          </a:xfrm>
          <a:prstGeom xmlns:a="http://schemas.openxmlformats.org/drawingml/2006/main" prst="ellipse">
            <a:avLst/>
          </a:prstGeom>
          <a:solidFill xmlns:a="http://schemas.openxmlformats.org/drawingml/2006/main">
            <a:srgbClr val="94D3B0"/>
          </a:solidFill>
          <a:ln xmlns:a="http://schemas.openxmlformats.org/drawingml/2006/main" w="9525">
            <a:solidFill>
              <a:srgbClr val="2A323D"/>
            </a:solidFill>
            <a:prstDash val="solid"/>
          </a:ln>
        </p:spPr>
      </p:sp>
      <p:sp>
        <p:nvSpPr>
          <p:cNvPr id="52" name="procedure-step-num-3">
            <a:extLst xmlns:a="http://schemas.openxmlformats.org/drawingml/2006/main">
              <a:ext uri="{FF2B5EF4-FFF2-40B4-BE49-F238E27FC236}">
                <a16:creationId xmlns:a16="http://schemas.microsoft.com/office/drawing/2014/main" id="{9DCCABE2-E350-45DE-8579-55D8C7B14463}"/>
              </a:ext>
            </a:extLst>
          </p:cNvPr>
          <p:cNvSpPr>
            <a:spLocks xmlns:a="http://schemas.openxmlformats.org/drawingml/2006/main" noGrp="1"/>
          </p:cNvSpPr>
          <p:nvPr/>
        </p:nvSpPr>
        <p:spPr>
          <a:xfrm xmlns:a="http://schemas.openxmlformats.org/drawingml/2006/main">
            <a:off x="8458200" y="5000625"/>
            <a:ext cx="2286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975" b="1">
                <a:solidFill>
                  <a:srgbClr val="F4F1EB"/>
                </a:solidFill>
                <a:latin typeface="Aptos"/>
                <a:ea typeface="Aptos"/>
                <a:cs typeface="Aptos"/>
              </a:defRPr>
            </a:pPr>
            <a:r>
              <a:rPr sz="975" b="1">
                <a:solidFill>
                  <a:srgbClr val="F4F1EB"/>
                </a:solidFill>
                <a:latin typeface="Aptos"/>
                <a:ea typeface="Aptos"/>
                <a:cs typeface="Aptos"/>
              </a:rPr>
              <a:t>4</a:t>
            </a:r>
          </a:p>
        </p:txBody>
      </p:sp>
      <p:sp>
        <p:nvSpPr>
          <p:cNvPr id="53" name="procedure-step-3">
            <a:extLst xmlns:a="http://schemas.openxmlformats.org/drawingml/2006/main">
              <a:ext uri="{FF2B5EF4-FFF2-40B4-BE49-F238E27FC236}">
                <a16:creationId xmlns:a16="http://schemas.microsoft.com/office/drawing/2014/main" id="{4A02BC02-EDB8-4467-80C8-02E063669042}"/>
              </a:ext>
            </a:extLst>
          </p:cNvPr>
          <p:cNvSpPr>
            <a:spLocks xmlns:a="http://schemas.openxmlformats.org/drawingml/2006/main" noGrp="1"/>
          </p:cNvSpPr>
          <p:nvPr/>
        </p:nvSpPr>
        <p:spPr>
          <a:xfrm xmlns:a="http://schemas.openxmlformats.org/drawingml/2006/main">
            <a:off x="8839200" y="4953000"/>
            <a:ext cx="2286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F4F1EB"/>
                </a:solidFill>
                <a:latin typeface="Aptos"/>
                <a:ea typeface="Aptos"/>
                <a:cs typeface="Aptos"/>
              </a:defRPr>
            </a:pPr>
            <a:r>
              <a:rPr sz="1350">
                <a:solidFill>
                  <a:srgbClr val="F4F1EB"/>
                </a:solidFill>
                <a:latin typeface="Aptos"/>
                <a:ea typeface="Aptos"/>
                <a:cs typeface="Aptos"/>
              </a:rPr>
              <a:t>Publish and verify</a:t>
            </a:r>
          </a:p>
        </p:txBody>
      </p:sp>
    </p:spTree>
    <p:extLst>
      <p:ext uri="{BB962C8B-B14F-4D97-AF65-F5344CB8AC3E}">
        <p14:creationId xmlns:p14="http://schemas.microsoft.com/office/powerpoint/2010/main" val="396611882"/>
      </p:ext>
    </p:extLst>
  </p:cSld>
</p:sld>
</file>

<file path=ppt/slides/slide17.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10">
            <a:extLst xmlns:a="http://schemas.openxmlformats.org/drawingml/2006/main">
              <a:ext uri="{FF2B5EF4-FFF2-40B4-BE49-F238E27FC236}">
                <a16:creationId xmlns:a16="http://schemas.microsoft.com/office/drawing/2014/main" id="{E0D5CEFC-D84D-4AC1-ADE3-44F0064EA524}"/>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0">
            <a:extLst xmlns:a="http://schemas.openxmlformats.org/drawingml/2006/main">
              <a:ext uri="{FF2B5EF4-FFF2-40B4-BE49-F238E27FC236}">
                <a16:creationId xmlns:a16="http://schemas.microsoft.com/office/drawing/2014/main" id="{857814F0-2C52-4608-BB23-BF826951D78F}"/>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BEYOND THE FOUR MEMORY JOBS</a:t>
            </a:r>
          </a:p>
        </p:txBody>
      </p:sp>
      <p:sp>
        <p:nvSpPr>
          <p:cNvPr id="3" name="title-10">
            <a:extLst xmlns:a="http://schemas.openxmlformats.org/drawingml/2006/main">
              <a:ext uri="{FF2B5EF4-FFF2-40B4-BE49-F238E27FC236}">
                <a16:creationId xmlns:a16="http://schemas.microsoft.com/office/drawing/2014/main" id="{BA405D10-8128-4B51-81A2-C6C1C6129E61}"/>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Lessons, slots, and learned skills</a:t>
            </a:r>
          </a:p>
        </p:txBody>
      </p:sp>
      <p:sp>
        <p:nvSpPr>
          <p:cNvPr id="4" name="subtitle-10">
            <a:extLst xmlns:a="http://schemas.openxmlformats.org/drawingml/2006/main">
              <a:ext uri="{FF2B5EF4-FFF2-40B4-BE49-F238E27FC236}">
                <a16:creationId xmlns:a16="http://schemas.microsoft.com/office/drawing/2014/main" id="{62097057-1F0D-4BD6-A6A1-7FA137D15543}"/>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The repository also has records for guidance and repeated successful work.</a:t>
            </a:r>
          </a:p>
        </p:txBody>
      </p:sp>
      <p:sp>
        <p:nvSpPr>
          <p:cNvPr id="5" name="footer-10">
            <a:extLst xmlns:a="http://schemas.openxmlformats.org/drawingml/2006/main">
              <a:ext uri="{FF2B5EF4-FFF2-40B4-BE49-F238E27FC236}">
                <a16:creationId xmlns:a16="http://schemas.microsoft.com/office/drawing/2014/main" id="{368F1028-1B1B-47B5-8A4C-7BD72C6CB4B9}"/>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0">
            <a:extLst xmlns:a="http://schemas.openxmlformats.org/drawingml/2006/main">
              <a:ext uri="{FF2B5EF4-FFF2-40B4-BE49-F238E27FC236}">
                <a16:creationId xmlns:a16="http://schemas.microsoft.com/office/drawing/2014/main" id="{EFDF519E-BE59-45B1-A558-F5DA2B55EC61}"/>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17</a:t>
            </a:r>
          </a:p>
        </p:txBody>
      </p:sp>
      <p:sp>
        <p:nvSpPr>
          <p:cNvPr id="7" name="approach-name-0">
            <a:extLst xmlns:a="http://schemas.openxmlformats.org/drawingml/2006/main">
              <a:ext uri="{FF2B5EF4-FFF2-40B4-BE49-F238E27FC236}">
                <a16:creationId xmlns:a16="http://schemas.microsoft.com/office/drawing/2014/main" id="{F34A8503-65CB-427F-A268-C51508BD7897}"/>
              </a:ext>
            </a:extLst>
          </p:cNvPr>
          <p:cNvSpPr>
            <a:spLocks xmlns:a="http://schemas.openxmlformats.org/drawingml/2006/main" noGrp="1"/>
          </p:cNvSpPr>
          <p:nvPr/>
        </p:nvSpPr>
        <p:spPr>
          <a:xfrm xmlns:a="http://schemas.openxmlformats.org/drawingml/2006/main">
            <a:off x="742950" y="18478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Pinned slots</a:t>
            </a:r>
          </a:p>
        </p:txBody>
      </p:sp>
      <p:sp>
        <p:nvSpPr>
          <p:cNvPr id="8" name="approach-good-0">
            <a:extLst xmlns:a="http://schemas.openxmlformats.org/drawingml/2006/main">
              <a:ext uri="{FF2B5EF4-FFF2-40B4-BE49-F238E27FC236}">
                <a16:creationId xmlns:a16="http://schemas.microsoft.com/office/drawing/2014/main" id="{176A0125-9D37-4D6D-AA48-1C04BCA9BDF6}"/>
              </a:ext>
            </a:extLst>
          </p:cNvPr>
          <p:cNvSpPr>
            <a:spLocks xmlns:a="http://schemas.openxmlformats.org/drawingml/2006/main" noGrp="1"/>
          </p:cNvSpPr>
          <p:nvPr/>
        </p:nvSpPr>
        <p:spPr>
          <a:xfrm xmlns:a="http://schemas.openxmlformats.org/drawingml/2006/main">
            <a:off x="4095750" y="18669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Context blocks</a:t>
            </a:r>
          </a:p>
        </p:txBody>
      </p:sp>
      <p:sp>
        <p:nvSpPr>
          <p:cNvPr id="9" name="approach-catch-0">
            <a:extLst xmlns:a="http://schemas.openxmlformats.org/drawingml/2006/main">
              <a:ext uri="{FF2B5EF4-FFF2-40B4-BE49-F238E27FC236}">
                <a16:creationId xmlns:a16="http://schemas.microsoft.com/office/drawing/2014/main" id="{F132319F-B731-41CF-B9A1-BADABCF62B3A}"/>
              </a:ext>
            </a:extLst>
          </p:cNvPr>
          <p:cNvSpPr>
            <a:spLocks xmlns:a="http://schemas.openxmlformats.org/drawingml/2006/main" noGrp="1"/>
          </p:cNvSpPr>
          <p:nvPr/>
        </p:nvSpPr>
        <p:spPr>
          <a:xfrm xmlns:a="http://schemas.openxmlformats.org/drawingml/2006/main">
            <a:off x="6191250" y="18669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Persistent instructions with scope and read-only flags</a:t>
            </a:r>
          </a:p>
        </p:txBody>
      </p:sp>
      <p:sp>
        <p:nvSpPr>
          <p:cNvPr id="10" name="approach-rule-0">
            <a:extLst xmlns:a="http://schemas.openxmlformats.org/drawingml/2006/main">
              <a:ext uri="{FF2B5EF4-FFF2-40B4-BE49-F238E27FC236}">
                <a16:creationId xmlns:a16="http://schemas.microsoft.com/office/drawing/2014/main" id="{8EEE850E-63E2-4959-8B20-F2510067F528}"/>
              </a:ext>
            </a:extLst>
          </p:cNvPr>
          <p:cNvSpPr>
            <a:spLocks xmlns:a="http://schemas.openxmlformats.org/drawingml/2006/main" noGrp="1"/>
          </p:cNvSpPr>
          <p:nvPr/>
        </p:nvSpPr>
        <p:spPr>
          <a:xfrm xmlns:a="http://schemas.openxmlformats.org/drawingml/2006/main">
            <a:off x="742950" y="23622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1" name="approach-name-1">
            <a:extLst xmlns:a="http://schemas.openxmlformats.org/drawingml/2006/main">
              <a:ext uri="{FF2B5EF4-FFF2-40B4-BE49-F238E27FC236}">
                <a16:creationId xmlns:a16="http://schemas.microsoft.com/office/drawing/2014/main" id="{AE01D785-CF6C-45BD-BBDD-67F25E77ED6A}"/>
              </a:ext>
            </a:extLst>
          </p:cNvPr>
          <p:cNvSpPr>
            <a:spLocks xmlns:a="http://schemas.openxmlformats.org/drawingml/2006/main" noGrp="1"/>
          </p:cNvSpPr>
          <p:nvPr/>
        </p:nvSpPr>
        <p:spPr>
          <a:xfrm xmlns:a="http://schemas.openxmlformats.org/drawingml/2006/main">
            <a:off x="742950" y="26479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Lessons</a:t>
            </a:r>
          </a:p>
        </p:txBody>
      </p:sp>
      <p:sp>
        <p:nvSpPr>
          <p:cNvPr id="12" name="approach-good-1">
            <a:extLst xmlns:a="http://schemas.openxmlformats.org/drawingml/2006/main">
              <a:ext uri="{FF2B5EF4-FFF2-40B4-BE49-F238E27FC236}">
                <a16:creationId xmlns:a16="http://schemas.microsoft.com/office/drawing/2014/main" id="{AD64CDFD-8411-4910-A637-82A536BDFE8E}"/>
              </a:ext>
            </a:extLst>
          </p:cNvPr>
          <p:cNvSpPr>
            <a:spLocks xmlns:a="http://schemas.openxmlformats.org/drawingml/2006/main" noGrp="1"/>
          </p:cNvSpPr>
          <p:nvPr/>
        </p:nvSpPr>
        <p:spPr>
          <a:xfrm xmlns:a="http://schemas.openxmlformats.org/drawingml/2006/main">
            <a:off x="4095750" y="26670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Corrections</a:t>
            </a:r>
          </a:p>
        </p:txBody>
      </p:sp>
      <p:sp>
        <p:nvSpPr>
          <p:cNvPr id="13" name="approach-catch-1">
            <a:extLst xmlns:a="http://schemas.openxmlformats.org/drawingml/2006/main">
              <a:ext uri="{FF2B5EF4-FFF2-40B4-BE49-F238E27FC236}">
                <a16:creationId xmlns:a16="http://schemas.microsoft.com/office/drawing/2014/main" id="{55CA582B-AEAA-4251-B208-3536E03DAC47}"/>
              </a:ext>
            </a:extLst>
          </p:cNvPr>
          <p:cNvSpPr>
            <a:spLocks xmlns:a="http://schemas.openxmlformats.org/drawingml/2006/main" noGrp="1"/>
          </p:cNvSpPr>
          <p:nvPr/>
        </p:nvSpPr>
        <p:spPr>
          <a:xfrm xmlns:a="http://schemas.openxmlformats.org/drawingml/2006/main">
            <a:off x="6191250" y="26670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Reusable advice that can enter project context</a:t>
            </a:r>
          </a:p>
        </p:txBody>
      </p:sp>
      <p:sp>
        <p:nvSpPr>
          <p:cNvPr id="14" name="approach-rule-1">
            <a:extLst xmlns:a="http://schemas.openxmlformats.org/drawingml/2006/main">
              <a:ext uri="{FF2B5EF4-FFF2-40B4-BE49-F238E27FC236}">
                <a16:creationId xmlns:a16="http://schemas.microsoft.com/office/drawing/2014/main" id="{87F1E805-AA86-4CE8-B047-875F94FE631C}"/>
              </a:ext>
            </a:extLst>
          </p:cNvPr>
          <p:cNvSpPr>
            <a:spLocks xmlns:a="http://schemas.openxmlformats.org/drawingml/2006/main" noGrp="1"/>
          </p:cNvSpPr>
          <p:nvPr/>
        </p:nvSpPr>
        <p:spPr>
          <a:xfrm xmlns:a="http://schemas.openxmlformats.org/drawingml/2006/main">
            <a:off x="742950" y="31623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5" name="approach-name-2">
            <a:extLst xmlns:a="http://schemas.openxmlformats.org/drawingml/2006/main">
              <a:ext uri="{FF2B5EF4-FFF2-40B4-BE49-F238E27FC236}">
                <a16:creationId xmlns:a16="http://schemas.microsoft.com/office/drawing/2014/main" id="{31DEF5D5-69D6-4CC1-B9F1-BC334051FE28}"/>
              </a:ext>
            </a:extLst>
          </p:cNvPr>
          <p:cNvSpPr>
            <a:spLocks xmlns:a="http://schemas.openxmlformats.org/drawingml/2006/main" noGrp="1"/>
          </p:cNvSpPr>
          <p:nvPr/>
        </p:nvSpPr>
        <p:spPr>
          <a:xfrm xmlns:a="http://schemas.openxmlformats.org/drawingml/2006/main">
            <a:off x="742950" y="34480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Insights</a:t>
            </a:r>
          </a:p>
        </p:txBody>
      </p:sp>
      <p:sp>
        <p:nvSpPr>
          <p:cNvPr id="16" name="approach-good-2">
            <a:extLst xmlns:a="http://schemas.openxmlformats.org/drawingml/2006/main">
              <a:ext uri="{FF2B5EF4-FFF2-40B4-BE49-F238E27FC236}">
                <a16:creationId xmlns:a16="http://schemas.microsoft.com/office/drawing/2014/main" id="{F0FA671D-E757-41C9-8C38-59B14CE763B7}"/>
              </a:ext>
            </a:extLst>
          </p:cNvPr>
          <p:cNvSpPr>
            <a:spLocks xmlns:a="http://schemas.openxmlformats.org/drawingml/2006/main" noGrp="1"/>
          </p:cNvSpPr>
          <p:nvPr/>
        </p:nvSpPr>
        <p:spPr>
          <a:xfrm xmlns:a="http://schemas.openxmlformats.org/drawingml/2006/main">
            <a:off x="4095750" y="34671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Reflection</a:t>
            </a:r>
          </a:p>
        </p:txBody>
      </p:sp>
      <p:sp>
        <p:nvSpPr>
          <p:cNvPr id="17" name="approach-catch-2">
            <a:extLst xmlns:a="http://schemas.openxmlformats.org/drawingml/2006/main">
              <a:ext uri="{FF2B5EF4-FFF2-40B4-BE49-F238E27FC236}">
                <a16:creationId xmlns:a16="http://schemas.microsoft.com/office/drawing/2014/main" id="{DC496D4E-3976-4D93-AB50-643ACDA8E93F}"/>
              </a:ext>
            </a:extLst>
          </p:cNvPr>
          <p:cNvSpPr>
            <a:spLocks xmlns:a="http://schemas.openxmlformats.org/drawingml/2006/main" noGrp="1"/>
          </p:cNvSpPr>
          <p:nvPr/>
        </p:nvSpPr>
        <p:spPr>
          <a:xfrm xmlns:a="http://schemas.openxmlformats.org/drawingml/2006/main">
            <a:off x="6191250" y="34671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Knowledge drawn from related stored evidence</a:t>
            </a:r>
          </a:p>
        </p:txBody>
      </p:sp>
      <p:sp>
        <p:nvSpPr>
          <p:cNvPr id="18" name="approach-rule-2">
            <a:extLst xmlns:a="http://schemas.openxmlformats.org/drawingml/2006/main">
              <a:ext uri="{FF2B5EF4-FFF2-40B4-BE49-F238E27FC236}">
                <a16:creationId xmlns:a16="http://schemas.microsoft.com/office/drawing/2014/main" id="{3D706CD9-709F-4930-88A1-B57AAC9CF3CB}"/>
              </a:ext>
            </a:extLst>
          </p:cNvPr>
          <p:cNvSpPr>
            <a:spLocks xmlns:a="http://schemas.openxmlformats.org/drawingml/2006/main" noGrp="1"/>
          </p:cNvSpPr>
          <p:nvPr/>
        </p:nvSpPr>
        <p:spPr>
          <a:xfrm xmlns:a="http://schemas.openxmlformats.org/drawingml/2006/main">
            <a:off x="742950" y="39624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9" name="approach-name-3">
            <a:extLst xmlns:a="http://schemas.openxmlformats.org/drawingml/2006/main">
              <a:ext uri="{FF2B5EF4-FFF2-40B4-BE49-F238E27FC236}">
                <a16:creationId xmlns:a16="http://schemas.microsoft.com/office/drawing/2014/main" id="{3EB0E278-2CE5-482B-AF90-28A5D3A08DC9}"/>
              </a:ext>
            </a:extLst>
          </p:cNvPr>
          <p:cNvSpPr>
            <a:spLocks xmlns:a="http://schemas.openxmlformats.org/drawingml/2006/main" noGrp="1"/>
          </p:cNvSpPr>
          <p:nvPr/>
        </p:nvSpPr>
        <p:spPr>
          <a:xfrm xmlns:a="http://schemas.openxmlformats.org/drawingml/2006/main">
            <a:off x="742950" y="42481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Learned skills</a:t>
            </a:r>
          </a:p>
        </p:txBody>
      </p:sp>
      <p:sp>
        <p:nvSpPr>
          <p:cNvPr id="20" name="approach-good-3">
            <a:extLst xmlns:a="http://schemas.openxmlformats.org/drawingml/2006/main">
              <a:ext uri="{FF2B5EF4-FFF2-40B4-BE49-F238E27FC236}">
                <a16:creationId xmlns:a16="http://schemas.microsoft.com/office/drawing/2014/main" id="{8F157992-662E-45E0-B463-8F989ACEC9F6}"/>
              </a:ext>
            </a:extLst>
          </p:cNvPr>
          <p:cNvSpPr>
            <a:spLocks xmlns:a="http://schemas.openxmlformats.org/drawingml/2006/main" noGrp="1"/>
          </p:cNvSpPr>
          <p:nvPr/>
        </p:nvSpPr>
        <p:spPr>
          <a:xfrm xmlns:a="http://schemas.openxmlformats.org/drawingml/2006/main">
            <a:off x="4095750" y="42672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Procedures</a:t>
            </a:r>
          </a:p>
        </p:txBody>
      </p:sp>
      <p:sp>
        <p:nvSpPr>
          <p:cNvPr id="21" name="approach-catch-3">
            <a:extLst xmlns:a="http://schemas.openxmlformats.org/drawingml/2006/main">
              <a:ext uri="{FF2B5EF4-FFF2-40B4-BE49-F238E27FC236}">
                <a16:creationId xmlns:a16="http://schemas.microsoft.com/office/drawing/2014/main" id="{27472A12-DCF8-470B-A15E-ED84DC4ED008}"/>
              </a:ext>
            </a:extLst>
          </p:cNvPr>
          <p:cNvSpPr>
            <a:spLocks xmlns:a="http://schemas.openxmlformats.org/drawingml/2006/main" noGrp="1"/>
          </p:cNvSpPr>
          <p:nvPr/>
        </p:nvSpPr>
        <p:spPr>
          <a:xfrm xmlns:a="http://schemas.openxmlformats.org/drawingml/2006/main">
            <a:off x="6191250" y="42672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Extract steps from completed sessions</a:t>
            </a:r>
          </a:p>
        </p:txBody>
      </p:sp>
      <p:sp>
        <p:nvSpPr>
          <p:cNvPr id="22" name="approach-rule-3">
            <a:extLst xmlns:a="http://schemas.openxmlformats.org/drawingml/2006/main">
              <a:ext uri="{FF2B5EF4-FFF2-40B4-BE49-F238E27FC236}">
                <a16:creationId xmlns:a16="http://schemas.microsoft.com/office/drawing/2014/main" id="{25C2F9C6-FEFA-4586-9558-DC49D651C974}"/>
              </a:ext>
            </a:extLst>
          </p:cNvPr>
          <p:cNvSpPr>
            <a:spLocks xmlns:a="http://schemas.openxmlformats.org/drawingml/2006/main" noGrp="1"/>
          </p:cNvSpPr>
          <p:nvPr/>
        </p:nvSpPr>
        <p:spPr>
          <a:xfrm xmlns:a="http://schemas.openxmlformats.org/drawingml/2006/main">
            <a:off x="742950" y="47625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3" name="approach-name-4">
            <a:extLst xmlns:a="http://schemas.openxmlformats.org/drawingml/2006/main">
              <a:ext uri="{FF2B5EF4-FFF2-40B4-BE49-F238E27FC236}">
                <a16:creationId xmlns:a16="http://schemas.microsoft.com/office/drawing/2014/main" id="{86C6EC68-E4E2-42CD-BCB2-77F811191D4B}"/>
              </a:ext>
            </a:extLst>
          </p:cNvPr>
          <p:cNvSpPr>
            <a:spLocks xmlns:a="http://schemas.openxmlformats.org/drawingml/2006/main" noGrp="1"/>
          </p:cNvSpPr>
          <p:nvPr/>
        </p:nvSpPr>
        <p:spPr>
          <a:xfrm xmlns:a="http://schemas.openxmlformats.org/drawingml/2006/main">
            <a:off x="742950" y="50482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Installed skills</a:t>
            </a:r>
          </a:p>
        </p:txBody>
      </p:sp>
      <p:sp>
        <p:nvSpPr>
          <p:cNvPr id="24" name="approach-good-4">
            <a:extLst xmlns:a="http://schemas.openxmlformats.org/drawingml/2006/main">
              <a:ext uri="{FF2B5EF4-FFF2-40B4-BE49-F238E27FC236}">
                <a16:creationId xmlns:a16="http://schemas.microsoft.com/office/drawing/2014/main" id="{BC686FD0-D890-4B6D-9A0C-21025423D146}"/>
              </a:ext>
            </a:extLst>
          </p:cNvPr>
          <p:cNvSpPr>
            <a:spLocks xmlns:a="http://schemas.openxmlformats.org/drawingml/2006/main" noGrp="1"/>
          </p:cNvSpPr>
          <p:nvPr/>
        </p:nvSpPr>
        <p:spPr>
          <a:xfrm xmlns:a="http://schemas.openxmlformats.org/drawingml/2006/main">
            <a:off x="4095750" y="50673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Agent guides</a:t>
            </a:r>
          </a:p>
        </p:txBody>
      </p:sp>
      <p:sp>
        <p:nvSpPr>
          <p:cNvPr id="25" name="approach-catch-4">
            <a:extLst xmlns:a="http://schemas.openxmlformats.org/drawingml/2006/main">
              <a:ext uri="{FF2B5EF4-FFF2-40B4-BE49-F238E27FC236}">
                <a16:creationId xmlns:a16="http://schemas.microsoft.com/office/drawing/2014/main" id="{03A29201-4341-48B0-A8FC-BB0ACDC91858}"/>
              </a:ext>
            </a:extLst>
          </p:cNvPr>
          <p:cNvSpPr>
            <a:spLocks xmlns:a="http://schemas.openxmlformats.org/drawingml/2006/main" noGrp="1"/>
          </p:cNvSpPr>
          <p:nvPr/>
        </p:nvSpPr>
        <p:spPr>
          <a:xfrm xmlns:a="http://schemas.openxmlformats.org/drawingml/2006/main">
            <a:off x="6191250" y="50673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Teach the agent when to call memory tools</a:t>
            </a:r>
          </a:p>
        </p:txBody>
      </p:sp>
      <p:sp>
        <p:nvSpPr>
          <p:cNvPr id="26" name="approach-rule-4">
            <a:extLst xmlns:a="http://schemas.openxmlformats.org/drawingml/2006/main">
              <a:ext uri="{FF2B5EF4-FFF2-40B4-BE49-F238E27FC236}">
                <a16:creationId xmlns:a16="http://schemas.microsoft.com/office/drawing/2014/main" id="{D29FC8E2-F697-4FE9-85BE-731BB9374D16}"/>
              </a:ext>
            </a:extLst>
          </p:cNvPr>
          <p:cNvSpPr>
            <a:spLocks xmlns:a="http://schemas.openxmlformats.org/drawingml/2006/main" noGrp="1"/>
          </p:cNvSpPr>
          <p:nvPr/>
        </p:nvSpPr>
        <p:spPr>
          <a:xfrm xmlns:a="http://schemas.openxmlformats.org/drawingml/2006/main">
            <a:off x="742950" y="55626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Tree>
    <p:extLst>
      <p:ext uri="{BB962C8B-B14F-4D97-AF65-F5344CB8AC3E}">
        <p14:creationId xmlns:p14="http://schemas.microsoft.com/office/powerpoint/2010/main" val="1548917029"/>
      </p:ext>
    </p:extLst>
  </p:cSld>
</p:sld>
</file>

<file path=ppt/slides/slide18.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31" name="top-accent-16">
            <a:extLst xmlns:a="http://schemas.openxmlformats.org/drawingml/2006/main">
              <a:ext uri="{FF2B5EF4-FFF2-40B4-BE49-F238E27FC236}">
                <a16:creationId xmlns:a16="http://schemas.microsoft.com/office/drawing/2014/main" id="{CCFFA7D7-C1E8-4D22-8252-FB79867AF45A}"/>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6">
            <a:extLst xmlns:a="http://schemas.openxmlformats.org/drawingml/2006/main">
              <a:ext uri="{FF2B5EF4-FFF2-40B4-BE49-F238E27FC236}">
                <a16:creationId xmlns:a16="http://schemas.microsoft.com/office/drawing/2014/main" id="{4372003A-88C6-4367-BA5F-4D6877AEB4AE}"/>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MEMORY WRITES</a:t>
            </a:r>
          </a:p>
        </p:txBody>
      </p:sp>
      <p:sp>
        <p:nvSpPr>
          <p:cNvPr id="3" name="title-16">
            <a:extLst xmlns:a="http://schemas.openxmlformats.org/drawingml/2006/main">
              <a:ext uri="{FF2B5EF4-FFF2-40B4-BE49-F238E27FC236}">
                <a16:creationId xmlns:a16="http://schemas.microsoft.com/office/drawing/2014/main" id="{F1D48BB2-E34E-4113-9A2E-AA484611E99E}"/>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What should become memory?</a:t>
            </a:r>
          </a:p>
        </p:txBody>
      </p:sp>
      <p:sp>
        <p:nvSpPr>
          <p:cNvPr id="4" name="subtitle-16">
            <a:extLst xmlns:a="http://schemas.openxmlformats.org/drawingml/2006/main">
              <a:ext uri="{FF2B5EF4-FFF2-40B4-BE49-F238E27FC236}">
                <a16:creationId xmlns:a16="http://schemas.microsoft.com/office/drawing/2014/main" id="{1CEFC5CF-7EEF-48C4-AB24-A0476B71E6D2}"/>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Keep information that will help with a later task.</a:t>
            </a:r>
          </a:p>
        </p:txBody>
      </p:sp>
      <p:sp>
        <p:nvSpPr>
          <p:cNvPr id="5" name="footer-16">
            <a:extLst xmlns:a="http://schemas.openxmlformats.org/drawingml/2006/main">
              <a:ext uri="{FF2B5EF4-FFF2-40B4-BE49-F238E27FC236}">
                <a16:creationId xmlns:a16="http://schemas.microsoft.com/office/drawing/2014/main" id="{0A1D0872-7882-4B7F-B8F9-A3568D4B96E6}"/>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6">
            <a:extLst xmlns:a="http://schemas.openxmlformats.org/drawingml/2006/main">
              <a:ext uri="{FF2B5EF4-FFF2-40B4-BE49-F238E27FC236}">
                <a16:creationId xmlns:a16="http://schemas.microsoft.com/office/drawing/2014/main" id="{8682A935-411E-4CB8-8123-A71A67335D16}"/>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18</a:t>
            </a:r>
          </a:p>
        </p:txBody>
      </p:sp>
      <p:sp>
        <p:nvSpPr>
          <p:cNvPr id="7" name="keep-title">
            <a:extLst xmlns:a="http://schemas.openxmlformats.org/drawingml/2006/main">
              <a:ext uri="{FF2B5EF4-FFF2-40B4-BE49-F238E27FC236}">
                <a16:creationId xmlns:a16="http://schemas.microsoft.com/office/drawing/2014/main" id="{64A4F6D1-DE0D-4F0E-AF96-51CF47C5B25D}"/>
              </a:ext>
            </a:extLst>
          </p:cNvPr>
          <p:cNvSpPr>
            <a:spLocks xmlns:a="http://schemas.openxmlformats.org/drawingml/2006/main" noGrp="1"/>
          </p:cNvSpPr>
          <p:nvPr/>
        </p:nvSpPr>
        <p:spPr>
          <a:xfrm xmlns:a="http://schemas.openxmlformats.org/drawingml/2006/main">
            <a:off x="800100" y="1962150"/>
            <a:ext cx="2667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100" b="1">
                <a:solidFill>
                  <a:srgbClr val="94D3B0"/>
                </a:solidFill>
                <a:latin typeface="Aptos"/>
                <a:ea typeface="Aptos"/>
                <a:cs typeface="Aptos"/>
              </a:defRPr>
            </a:pPr>
            <a:r>
              <a:rPr sz="2100" b="1">
                <a:solidFill>
                  <a:srgbClr val="94D3B0"/>
                </a:solidFill>
                <a:latin typeface="Aptos"/>
                <a:ea typeface="Aptos"/>
                <a:cs typeface="Aptos"/>
              </a:rPr>
              <a:t>KEEP</a:t>
            </a:r>
          </a:p>
        </p:txBody>
      </p:sp>
      <p:sp>
        <p:nvSpPr>
          <p:cNvPr id="8" name="skip-title">
            <a:extLst xmlns:a="http://schemas.openxmlformats.org/drawingml/2006/main">
              <a:ext uri="{FF2B5EF4-FFF2-40B4-BE49-F238E27FC236}">
                <a16:creationId xmlns:a16="http://schemas.microsoft.com/office/drawing/2014/main" id="{B5876872-AD02-4DB2-8CA5-CF99AA284B54}"/>
              </a:ext>
            </a:extLst>
          </p:cNvPr>
          <p:cNvSpPr>
            <a:spLocks xmlns:a="http://schemas.openxmlformats.org/drawingml/2006/main" noGrp="1"/>
          </p:cNvSpPr>
          <p:nvPr/>
        </p:nvSpPr>
        <p:spPr>
          <a:xfrm xmlns:a="http://schemas.openxmlformats.org/drawingml/2006/main">
            <a:off x="6667500" y="1962150"/>
            <a:ext cx="3429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100" b="1">
                <a:solidFill>
                  <a:srgbClr val="FF6B57"/>
                </a:solidFill>
                <a:latin typeface="Aptos"/>
                <a:ea typeface="Aptos"/>
                <a:cs typeface="Aptos"/>
              </a:defRPr>
            </a:pPr>
            <a:r>
              <a:rPr sz="2100" b="1">
                <a:solidFill>
                  <a:srgbClr val="FF6B57"/>
                </a:solidFill>
                <a:latin typeface="Aptos"/>
                <a:ea typeface="Aptos"/>
                <a:cs typeface="Aptos"/>
              </a:rPr>
              <a:t>SKIP OR COMPRESS</a:t>
            </a:r>
          </a:p>
        </p:txBody>
      </p:sp>
      <p:sp>
        <p:nvSpPr>
          <p:cNvPr id="9" name="keep-dot-0">
            <a:extLst xmlns:a="http://schemas.openxmlformats.org/drawingml/2006/main">
              <a:ext uri="{FF2B5EF4-FFF2-40B4-BE49-F238E27FC236}">
                <a16:creationId xmlns:a16="http://schemas.microsoft.com/office/drawing/2014/main" id="{095CC858-7225-4A99-BF16-BEED36752C4A}"/>
              </a:ext>
            </a:extLst>
          </p:cNvPr>
          <p:cNvSpPr>
            <a:spLocks xmlns:a="http://schemas.openxmlformats.org/drawingml/2006/main" noGrp="1"/>
          </p:cNvSpPr>
          <p:nvPr/>
        </p:nvSpPr>
        <p:spPr>
          <a:xfrm xmlns:a="http://schemas.openxmlformats.org/drawingml/2006/main">
            <a:off x="838200" y="2628900"/>
            <a:ext cx="209550" cy="209550"/>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0" name="keep-item-0">
            <a:extLst xmlns:a="http://schemas.openxmlformats.org/drawingml/2006/main">
              <a:ext uri="{FF2B5EF4-FFF2-40B4-BE49-F238E27FC236}">
                <a16:creationId xmlns:a16="http://schemas.microsoft.com/office/drawing/2014/main" id="{57216F0A-2A4F-4B0D-AC36-35535D549C3C}"/>
              </a:ext>
            </a:extLst>
          </p:cNvPr>
          <p:cNvSpPr>
            <a:spLocks xmlns:a="http://schemas.openxmlformats.org/drawingml/2006/main" noGrp="1"/>
          </p:cNvSpPr>
          <p:nvPr/>
        </p:nvSpPr>
        <p:spPr>
          <a:xfrm xmlns:a="http://schemas.openxmlformats.org/drawingml/2006/main">
            <a:off x="1257300" y="2543175"/>
            <a:ext cx="4381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Architecture decisions</a:t>
            </a:r>
          </a:p>
        </p:txBody>
      </p:sp>
      <p:sp>
        <p:nvSpPr>
          <p:cNvPr id="11" name="keep-dot-1">
            <a:extLst xmlns:a="http://schemas.openxmlformats.org/drawingml/2006/main">
              <a:ext uri="{FF2B5EF4-FFF2-40B4-BE49-F238E27FC236}">
                <a16:creationId xmlns:a16="http://schemas.microsoft.com/office/drawing/2014/main" id="{BCE28FF9-996C-4E54-B11C-2A5E9CF6E7DF}"/>
              </a:ext>
            </a:extLst>
          </p:cNvPr>
          <p:cNvSpPr>
            <a:spLocks xmlns:a="http://schemas.openxmlformats.org/drawingml/2006/main" noGrp="1"/>
          </p:cNvSpPr>
          <p:nvPr/>
        </p:nvSpPr>
        <p:spPr>
          <a:xfrm xmlns:a="http://schemas.openxmlformats.org/drawingml/2006/main">
            <a:off x="838200" y="3200400"/>
            <a:ext cx="209550" cy="209550"/>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keep-item-1">
            <a:extLst xmlns:a="http://schemas.openxmlformats.org/drawingml/2006/main">
              <a:ext uri="{FF2B5EF4-FFF2-40B4-BE49-F238E27FC236}">
                <a16:creationId xmlns:a16="http://schemas.microsoft.com/office/drawing/2014/main" id="{5B64C6A9-C0C3-42F8-88F4-8394462A01E3}"/>
              </a:ext>
            </a:extLst>
          </p:cNvPr>
          <p:cNvSpPr>
            <a:spLocks xmlns:a="http://schemas.openxmlformats.org/drawingml/2006/main" noGrp="1"/>
          </p:cNvSpPr>
          <p:nvPr/>
        </p:nvSpPr>
        <p:spPr>
          <a:xfrm xmlns:a="http://schemas.openxmlformats.org/drawingml/2006/main">
            <a:off x="1257300" y="3114675"/>
            <a:ext cx="4381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Failed approaches and why</a:t>
            </a:r>
          </a:p>
        </p:txBody>
      </p:sp>
      <p:sp>
        <p:nvSpPr>
          <p:cNvPr id="13" name="keep-dot-2">
            <a:extLst xmlns:a="http://schemas.openxmlformats.org/drawingml/2006/main">
              <a:ext uri="{FF2B5EF4-FFF2-40B4-BE49-F238E27FC236}">
                <a16:creationId xmlns:a16="http://schemas.microsoft.com/office/drawing/2014/main" id="{B372F867-2683-4112-816D-3D882DCB9CD7}"/>
              </a:ext>
            </a:extLst>
          </p:cNvPr>
          <p:cNvSpPr>
            <a:spLocks xmlns:a="http://schemas.openxmlformats.org/drawingml/2006/main" noGrp="1"/>
          </p:cNvSpPr>
          <p:nvPr/>
        </p:nvSpPr>
        <p:spPr>
          <a:xfrm xmlns:a="http://schemas.openxmlformats.org/drawingml/2006/main">
            <a:off x="838200" y="3771900"/>
            <a:ext cx="209550" cy="209550"/>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4" name="keep-item-2">
            <a:extLst xmlns:a="http://schemas.openxmlformats.org/drawingml/2006/main">
              <a:ext uri="{FF2B5EF4-FFF2-40B4-BE49-F238E27FC236}">
                <a16:creationId xmlns:a16="http://schemas.microsoft.com/office/drawing/2014/main" id="{725901BD-111F-4B99-93B8-1543B159EFB5}"/>
              </a:ext>
            </a:extLst>
          </p:cNvPr>
          <p:cNvSpPr>
            <a:spLocks xmlns:a="http://schemas.openxmlformats.org/drawingml/2006/main" noGrp="1"/>
          </p:cNvSpPr>
          <p:nvPr/>
        </p:nvSpPr>
        <p:spPr>
          <a:xfrm xmlns:a="http://schemas.openxmlformats.org/drawingml/2006/main">
            <a:off x="1257300" y="3686175"/>
            <a:ext cx="4381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Project facts and conventions</a:t>
            </a:r>
          </a:p>
        </p:txBody>
      </p:sp>
      <p:sp>
        <p:nvSpPr>
          <p:cNvPr id="15" name="keep-dot-3">
            <a:extLst xmlns:a="http://schemas.openxmlformats.org/drawingml/2006/main">
              <a:ext uri="{FF2B5EF4-FFF2-40B4-BE49-F238E27FC236}">
                <a16:creationId xmlns:a16="http://schemas.microsoft.com/office/drawing/2014/main" id="{7BE63F0D-22A6-499A-8CD9-0AFA60FFBE21}"/>
              </a:ext>
            </a:extLst>
          </p:cNvPr>
          <p:cNvSpPr>
            <a:spLocks xmlns:a="http://schemas.openxmlformats.org/drawingml/2006/main" noGrp="1"/>
          </p:cNvSpPr>
          <p:nvPr/>
        </p:nvSpPr>
        <p:spPr>
          <a:xfrm xmlns:a="http://schemas.openxmlformats.org/drawingml/2006/main">
            <a:off x="838200" y="4343400"/>
            <a:ext cx="209550" cy="209550"/>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6" name="keep-item-3">
            <a:extLst xmlns:a="http://schemas.openxmlformats.org/drawingml/2006/main">
              <a:ext uri="{FF2B5EF4-FFF2-40B4-BE49-F238E27FC236}">
                <a16:creationId xmlns:a16="http://schemas.microsoft.com/office/drawing/2014/main" id="{F5A00BF0-E703-4440-9E43-7A59468047CB}"/>
              </a:ext>
            </a:extLst>
          </p:cNvPr>
          <p:cNvSpPr>
            <a:spLocks xmlns:a="http://schemas.openxmlformats.org/drawingml/2006/main" noGrp="1"/>
          </p:cNvSpPr>
          <p:nvPr/>
        </p:nvSpPr>
        <p:spPr>
          <a:xfrm xmlns:a="http://schemas.openxmlformats.org/drawingml/2006/main">
            <a:off x="1257300" y="4257675"/>
            <a:ext cx="4381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Repeated workflows</a:t>
            </a:r>
          </a:p>
        </p:txBody>
      </p:sp>
      <p:sp>
        <p:nvSpPr>
          <p:cNvPr id="17" name="keep-dot-4">
            <a:extLst xmlns:a="http://schemas.openxmlformats.org/drawingml/2006/main">
              <a:ext uri="{FF2B5EF4-FFF2-40B4-BE49-F238E27FC236}">
                <a16:creationId xmlns:a16="http://schemas.microsoft.com/office/drawing/2014/main" id="{213A5334-7685-4833-8EB2-D9F46135AC3F}"/>
              </a:ext>
            </a:extLst>
          </p:cNvPr>
          <p:cNvSpPr>
            <a:spLocks xmlns:a="http://schemas.openxmlformats.org/drawingml/2006/main" noGrp="1"/>
          </p:cNvSpPr>
          <p:nvPr/>
        </p:nvSpPr>
        <p:spPr>
          <a:xfrm xmlns:a="http://schemas.openxmlformats.org/drawingml/2006/main">
            <a:off x="838200" y="4914900"/>
            <a:ext cx="209550" cy="209550"/>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8" name="keep-item-4">
            <a:extLst xmlns:a="http://schemas.openxmlformats.org/drawingml/2006/main">
              <a:ext uri="{FF2B5EF4-FFF2-40B4-BE49-F238E27FC236}">
                <a16:creationId xmlns:a16="http://schemas.microsoft.com/office/drawing/2014/main" id="{B5917C73-C7FE-4875-8AFD-874E95F3C3A4}"/>
              </a:ext>
            </a:extLst>
          </p:cNvPr>
          <p:cNvSpPr>
            <a:spLocks xmlns:a="http://schemas.openxmlformats.org/drawingml/2006/main" noGrp="1"/>
          </p:cNvSpPr>
          <p:nvPr/>
        </p:nvSpPr>
        <p:spPr>
          <a:xfrm xmlns:a="http://schemas.openxmlformats.org/drawingml/2006/main">
            <a:off x="1257300" y="4829175"/>
            <a:ext cx="4381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Open work and handoff state</a:t>
            </a:r>
          </a:p>
        </p:txBody>
      </p:sp>
      <p:sp>
        <p:nvSpPr>
          <p:cNvPr id="19" name="skip-dot-0">
            <a:extLst xmlns:a="http://schemas.openxmlformats.org/drawingml/2006/main">
              <a:ext uri="{FF2B5EF4-FFF2-40B4-BE49-F238E27FC236}">
                <a16:creationId xmlns:a16="http://schemas.microsoft.com/office/drawing/2014/main" id="{1AA3AC21-F757-44CF-8B26-F3D97B529CDC}"/>
              </a:ext>
            </a:extLst>
          </p:cNvPr>
          <p:cNvSpPr>
            <a:spLocks xmlns:a="http://schemas.openxmlformats.org/drawingml/2006/main" noGrp="1"/>
          </p:cNvSpPr>
          <p:nvPr/>
        </p:nvSpPr>
        <p:spPr>
          <a:xfrm xmlns:a="http://schemas.openxmlformats.org/drawingml/2006/main">
            <a:off x="6705600" y="2628900"/>
            <a:ext cx="209550" cy="2095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0" name="skip-item-0">
            <a:extLst xmlns:a="http://schemas.openxmlformats.org/drawingml/2006/main">
              <a:ext uri="{FF2B5EF4-FFF2-40B4-BE49-F238E27FC236}">
                <a16:creationId xmlns:a16="http://schemas.microsoft.com/office/drawing/2014/main" id="{25204B6B-8332-4FDD-A205-E40B38F2C555}"/>
              </a:ext>
            </a:extLst>
          </p:cNvPr>
          <p:cNvSpPr>
            <a:spLocks xmlns:a="http://schemas.openxmlformats.org/drawingml/2006/main" noGrp="1"/>
          </p:cNvSpPr>
          <p:nvPr/>
        </p:nvSpPr>
        <p:spPr>
          <a:xfrm xmlns:a="http://schemas.openxmlformats.org/drawingml/2006/main">
            <a:off x="7124700" y="2543175"/>
            <a:ext cx="4095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Secrets and private tags</a:t>
            </a:r>
          </a:p>
        </p:txBody>
      </p:sp>
      <p:sp>
        <p:nvSpPr>
          <p:cNvPr id="21" name="skip-dot-1">
            <a:extLst xmlns:a="http://schemas.openxmlformats.org/drawingml/2006/main">
              <a:ext uri="{FF2B5EF4-FFF2-40B4-BE49-F238E27FC236}">
                <a16:creationId xmlns:a16="http://schemas.microsoft.com/office/drawing/2014/main" id="{13F2C691-A426-4887-AF86-51085ADFF085}"/>
              </a:ext>
            </a:extLst>
          </p:cNvPr>
          <p:cNvSpPr>
            <a:spLocks xmlns:a="http://schemas.openxmlformats.org/drawingml/2006/main" noGrp="1"/>
          </p:cNvSpPr>
          <p:nvPr/>
        </p:nvSpPr>
        <p:spPr>
          <a:xfrm xmlns:a="http://schemas.openxmlformats.org/drawingml/2006/main">
            <a:off x="6705600" y="3200400"/>
            <a:ext cx="209550" cy="2095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2" name="skip-item-1">
            <a:extLst xmlns:a="http://schemas.openxmlformats.org/drawingml/2006/main">
              <a:ext uri="{FF2B5EF4-FFF2-40B4-BE49-F238E27FC236}">
                <a16:creationId xmlns:a16="http://schemas.microsoft.com/office/drawing/2014/main" id="{4BD4D40A-7293-4348-845A-58B09825BB0D}"/>
              </a:ext>
            </a:extLst>
          </p:cNvPr>
          <p:cNvSpPr>
            <a:spLocks xmlns:a="http://schemas.openxmlformats.org/drawingml/2006/main" noGrp="1"/>
          </p:cNvSpPr>
          <p:nvPr/>
        </p:nvSpPr>
        <p:spPr>
          <a:xfrm xmlns:a="http://schemas.openxmlformats.org/drawingml/2006/main">
            <a:off x="7124700" y="3114675"/>
            <a:ext cx="4095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Raw logs with no lesson</a:t>
            </a:r>
          </a:p>
        </p:txBody>
      </p:sp>
      <p:sp>
        <p:nvSpPr>
          <p:cNvPr id="23" name="skip-dot-2">
            <a:extLst xmlns:a="http://schemas.openxmlformats.org/drawingml/2006/main">
              <a:ext uri="{FF2B5EF4-FFF2-40B4-BE49-F238E27FC236}">
                <a16:creationId xmlns:a16="http://schemas.microsoft.com/office/drawing/2014/main" id="{8146F1B7-E3E7-439B-93F8-C23F5BF1AA03}"/>
              </a:ext>
            </a:extLst>
          </p:cNvPr>
          <p:cNvSpPr>
            <a:spLocks xmlns:a="http://schemas.openxmlformats.org/drawingml/2006/main" noGrp="1"/>
          </p:cNvSpPr>
          <p:nvPr/>
        </p:nvSpPr>
        <p:spPr>
          <a:xfrm xmlns:a="http://schemas.openxmlformats.org/drawingml/2006/main">
            <a:off x="6705600" y="3771900"/>
            <a:ext cx="209550" cy="2095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4" name="skip-item-2">
            <a:extLst xmlns:a="http://schemas.openxmlformats.org/drawingml/2006/main">
              <a:ext uri="{FF2B5EF4-FFF2-40B4-BE49-F238E27FC236}">
                <a16:creationId xmlns:a16="http://schemas.microsoft.com/office/drawing/2014/main" id="{4F8283E9-05D9-480D-B7D1-4F95EB494C91}"/>
              </a:ext>
            </a:extLst>
          </p:cNvPr>
          <p:cNvSpPr>
            <a:spLocks xmlns:a="http://schemas.openxmlformats.org/drawingml/2006/main" noGrp="1"/>
          </p:cNvSpPr>
          <p:nvPr/>
        </p:nvSpPr>
        <p:spPr>
          <a:xfrm xmlns:a="http://schemas.openxmlformats.org/drawingml/2006/main">
            <a:off x="7124700" y="3686175"/>
            <a:ext cx="4095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Temporary guesses</a:t>
            </a:r>
          </a:p>
        </p:txBody>
      </p:sp>
      <p:sp>
        <p:nvSpPr>
          <p:cNvPr id="25" name="skip-dot-3">
            <a:extLst xmlns:a="http://schemas.openxmlformats.org/drawingml/2006/main">
              <a:ext uri="{FF2B5EF4-FFF2-40B4-BE49-F238E27FC236}">
                <a16:creationId xmlns:a16="http://schemas.microsoft.com/office/drawing/2014/main" id="{B6380A95-E97A-41E3-BB55-A2961EA6B74B}"/>
              </a:ext>
            </a:extLst>
          </p:cNvPr>
          <p:cNvSpPr>
            <a:spLocks xmlns:a="http://schemas.openxmlformats.org/drawingml/2006/main" noGrp="1"/>
          </p:cNvSpPr>
          <p:nvPr/>
        </p:nvSpPr>
        <p:spPr>
          <a:xfrm xmlns:a="http://schemas.openxmlformats.org/drawingml/2006/main">
            <a:off x="6705600" y="4343400"/>
            <a:ext cx="209550" cy="2095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6" name="skip-item-3">
            <a:extLst xmlns:a="http://schemas.openxmlformats.org/drawingml/2006/main">
              <a:ext uri="{FF2B5EF4-FFF2-40B4-BE49-F238E27FC236}">
                <a16:creationId xmlns:a16="http://schemas.microsoft.com/office/drawing/2014/main" id="{7D9093CC-6B1C-4247-9BE2-4B086D817DB3}"/>
              </a:ext>
            </a:extLst>
          </p:cNvPr>
          <p:cNvSpPr>
            <a:spLocks xmlns:a="http://schemas.openxmlformats.org/drawingml/2006/main" noGrp="1"/>
          </p:cNvSpPr>
          <p:nvPr/>
        </p:nvSpPr>
        <p:spPr>
          <a:xfrm xmlns:a="http://schemas.openxmlformats.org/drawingml/2006/main">
            <a:off x="7124700" y="4257675"/>
            <a:ext cx="4095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Large copied documents</a:t>
            </a:r>
          </a:p>
        </p:txBody>
      </p:sp>
      <p:sp>
        <p:nvSpPr>
          <p:cNvPr id="27" name="skip-dot-4">
            <a:extLst xmlns:a="http://schemas.openxmlformats.org/drawingml/2006/main">
              <a:ext uri="{FF2B5EF4-FFF2-40B4-BE49-F238E27FC236}">
                <a16:creationId xmlns:a16="http://schemas.microsoft.com/office/drawing/2014/main" id="{7B6EF79C-1EF6-41EC-9BF7-94037F1FD091}"/>
              </a:ext>
            </a:extLst>
          </p:cNvPr>
          <p:cNvSpPr>
            <a:spLocks xmlns:a="http://schemas.openxmlformats.org/drawingml/2006/main" noGrp="1"/>
          </p:cNvSpPr>
          <p:nvPr/>
        </p:nvSpPr>
        <p:spPr>
          <a:xfrm xmlns:a="http://schemas.openxmlformats.org/drawingml/2006/main">
            <a:off x="6705600" y="4914900"/>
            <a:ext cx="209550" cy="2095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8" name="skip-item-4">
            <a:extLst xmlns:a="http://schemas.openxmlformats.org/drawingml/2006/main">
              <a:ext uri="{FF2B5EF4-FFF2-40B4-BE49-F238E27FC236}">
                <a16:creationId xmlns:a16="http://schemas.microsoft.com/office/drawing/2014/main" id="{4F97C93D-025F-4237-BAAE-B71985BD110F}"/>
              </a:ext>
            </a:extLst>
          </p:cNvPr>
          <p:cNvSpPr>
            <a:spLocks xmlns:a="http://schemas.openxmlformats.org/drawingml/2006/main" noGrp="1"/>
          </p:cNvSpPr>
          <p:nvPr/>
        </p:nvSpPr>
        <p:spPr>
          <a:xfrm xmlns:a="http://schemas.openxmlformats.org/drawingml/2006/main">
            <a:off x="7124700" y="4829175"/>
            <a:ext cx="4095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725">
                <a:solidFill>
                  <a:srgbClr val="F4F1EB"/>
                </a:solidFill>
                <a:latin typeface="Aptos"/>
                <a:ea typeface="Aptos"/>
                <a:cs typeface="Aptos"/>
              </a:defRPr>
            </a:pPr>
            <a:r>
              <a:rPr sz="1725">
                <a:solidFill>
                  <a:srgbClr val="F4F1EB"/>
                </a:solidFill>
                <a:latin typeface="Aptos"/>
                <a:ea typeface="Aptos"/>
                <a:cs typeface="Aptos"/>
              </a:rPr>
              <a:t>Every tool result forever</a:t>
            </a:r>
          </a:p>
        </p:txBody>
      </p:sp>
      <p:sp>
        <p:nvSpPr>
          <p:cNvPr id="29" name="keep-divider">
            <a:extLst xmlns:a="http://schemas.openxmlformats.org/drawingml/2006/main">
              <a:ext uri="{FF2B5EF4-FFF2-40B4-BE49-F238E27FC236}">
                <a16:creationId xmlns:a16="http://schemas.microsoft.com/office/drawing/2014/main" id="{C4CF88AD-9E10-475D-A321-6FF75BCB93C5}"/>
              </a:ext>
            </a:extLst>
          </p:cNvPr>
          <p:cNvSpPr>
            <a:spLocks xmlns:a="http://schemas.openxmlformats.org/drawingml/2006/main" noGrp="1"/>
          </p:cNvSpPr>
          <p:nvPr/>
        </p:nvSpPr>
        <p:spPr>
          <a:xfrm xmlns:a="http://schemas.openxmlformats.org/drawingml/2006/main">
            <a:off x="6096000" y="1943100"/>
            <a:ext cx="9525" cy="34099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30" name="keep-test">
            <a:extLst xmlns:a="http://schemas.openxmlformats.org/drawingml/2006/main">
              <a:ext uri="{FF2B5EF4-FFF2-40B4-BE49-F238E27FC236}">
                <a16:creationId xmlns:a16="http://schemas.microsoft.com/office/drawing/2014/main" id="{62398CC8-9216-4CF9-B6F2-99E479C144A2}"/>
              </a:ext>
            </a:extLst>
          </p:cNvPr>
          <p:cNvSpPr>
            <a:spLocks xmlns:a="http://schemas.openxmlformats.org/drawingml/2006/main" noGrp="1"/>
          </p:cNvSpPr>
          <p:nvPr/>
        </p:nvSpPr>
        <p:spPr>
          <a:xfrm xmlns:a="http://schemas.openxmlformats.org/drawingml/2006/main">
            <a:off x="1428750" y="5734050"/>
            <a:ext cx="9334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Would this save time or prevent a mistake in another session?</a:t>
            </a:r>
          </a:p>
        </p:txBody>
      </p:sp>
    </p:spTree>
    <p:extLst>
      <p:ext uri="{BB962C8B-B14F-4D97-AF65-F5344CB8AC3E}">
        <p14:creationId xmlns:p14="http://schemas.microsoft.com/office/powerpoint/2010/main" val="1067211073"/>
      </p:ext>
    </p:extLst>
  </p:cSld>
</p:sld>
</file>

<file path=ppt/slides/slide19.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1" name="top-accent-17">
            <a:extLst xmlns:a="http://schemas.openxmlformats.org/drawingml/2006/main">
              <a:ext uri="{FF2B5EF4-FFF2-40B4-BE49-F238E27FC236}">
                <a16:creationId xmlns:a16="http://schemas.microsoft.com/office/drawing/2014/main" id="{D28F3565-30C5-4648-AC63-4EA4A27A5811}"/>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7">
            <a:extLst xmlns:a="http://schemas.openxmlformats.org/drawingml/2006/main">
              <a:ext uri="{FF2B5EF4-FFF2-40B4-BE49-F238E27FC236}">
                <a16:creationId xmlns:a16="http://schemas.microsoft.com/office/drawing/2014/main" id="{50611578-7ECD-48F9-B39A-3E0FF835506D}"/>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MEMORY DESIGN</a:t>
            </a:r>
          </a:p>
        </p:txBody>
      </p:sp>
      <p:sp>
        <p:nvSpPr>
          <p:cNvPr id="3" name="title-17">
            <a:extLst xmlns:a="http://schemas.openxmlformats.org/drawingml/2006/main">
              <a:ext uri="{FF2B5EF4-FFF2-40B4-BE49-F238E27FC236}">
                <a16:creationId xmlns:a16="http://schemas.microsoft.com/office/drawing/2014/main" id="{C38481DA-38E6-4666-989C-21F9D0BA17EB}"/>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A memory carries more than its text</a:t>
            </a:r>
          </a:p>
        </p:txBody>
      </p:sp>
      <p:sp>
        <p:nvSpPr>
          <p:cNvPr id="4" name="subtitle-17">
            <a:extLst xmlns:a="http://schemas.openxmlformats.org/drawingml/2006/main">
              <a:ext uri="{FF2B5EF4-FFF2-40B4-BE49-F238E27FC236}">
                <a16:creationId xmlns:a16="http://schemas.microsoft.com/office/drawing/2014/main" id="{E8789A1B-4B98-4864-9C0B-85D778A58A8D}"/>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The Memory record keeps ownership, source links, and version fields.</a:t>
            </a:r>
          </a:p>
        </p:txBody>
      </p:sp>
      <p:sp>
        <p:nvSpPr>
          <p:cNvPr id="5" name="footer-17">
            <a:extLst xmlns:a="http://schemas.openxmlformats.org/drawingml/2006/main">
              <a:ext uri="{FF2B5EF4-FFF2-40B4-BE49-F238E27FC236}">
                <a16:creationId xmlns:a16="http://schemas.microsoft.com/office/drawing/2014/main" id="{FACAB93D-7979-43CA-AD6A-B6E28B4A845F}"/>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7">
            <a:extLst xmlns:a="http://schemas.openxmlformats.org/drawingml/2006/main">
              <a:ext uri="{FF2B5EF4-FFF2-40B4-BE49-F238E27FC236}">
                <a16:creationId xmlns:a16="http://schemas.microsoft.com/office/drawing/2014/main" id="{131C6B8B-6A88-4B6A-8D47-FB35096BF88E}"/>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19</a:t>
            </a:r>
          </a:p>
        </p:txBody>
      </p:sp>
      <p:sp>
        <p:nvSpPr>
          <p:cNvPr id="7" name="label-card-0">
            <a:extLst xmlns:a="http://schemas.openxmlformats.org/drawingml/2006/main">
              <a:ext uri="{FF2B5EF4-FFF2-40B4-BE49-F238E27FC236}">
                <a16:creationId xmlns:a16="http://schemas.microsoft.com/office/drawing/2014/main" id="{10344AB5-51B9-449B-B46B-3C6757980742}"/>
              </a:ext>
            </a:extLst>
          </p:cNvPr>
          <p:cNvSpPr>
            <a:spLocks xmlns:a="http://schemas.openxmlformats.org/drawingml/2006/main" noGrp="1"/>
          </p:cNvSpPr>
          <p:nvPr/>
        </p:nvSpPr>
        <p:spPr>
          <a:xfrm xmlns:a="http://schemas.openxmlformats.org/drawingml/2006/main">
            <a:off x="666750" y="2171700"/>
            <a:ext cx="2552700" cy="2571750"/>
          </a:xfrm>
          <a:prstGeom xmlns:a="http://schemas.openxmlformats.org/drawingml/2006/main" prst="roundRect">
            <a:avLst>
              <a:gd name="adj" fmla="val 4478"/>
            </a:avLst>
          </a:prstGeom>
          <a:solidFill xmlns:a="http://schemas.openxmlformats.org/drawingml/2006/main">
            <a:srgbClr val="171D25"/>
          </a:solidFill>
          <a:ln xmlns:a="http://schemas.openxmlformats.org/drawingml/2006/main" w="14288">
            <a:solidFill>
              <a:srgbClr val="96D9E8"/>
            </a:solidFill>
            <a:prstDash val="solid"/>
          </a:ln>
        </p:spPr>
      </p:sp>
      <p:sp>
        <p:nvSpPr>
          <p:cNvPr id="8" name="label-title-0">
            <a:extLst xmlns:a="http://schemas.openxmlformats.org/drawingml/2006/main">
              <a:ext uri="{FF2B5EF4-FFF2-40B4-BE49-F238E27FC236}">
                <a16:creationId xmlns:a16="http://schemas.microsoft.com/office/drawing/2014/main" id="{789BC520-9934-4F66-8073-ECDAD1645BBB}"/>
              </a:ext>
            </a:extLst>
          </p:cNvPr>
          <p:cNvSpPr>
            <a:spLocks xmlns:a="http://schemas.openxmlformats.org/drawingml/2006/main" noGrp="1"/>
          </p:cNvSpPr>
          <p:nvPr/>
        </p:nvSpPr>
        <p:spPr>
          <a:xfrm xmlns:a="http://schemas.openxmlformats.org/drawingml/2006/main">
            <a:off x="895350" y="243840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1" spc="1">
                <a:solidFill>
                  <a:srgbClr val="96D9E8"/>
                </a:solidFill>
                <a:latin typeface="Aptos"/>
                <a:ea typeface="Aptos"/>
                <a:cs typeface="Aptos"/>
              </a:defRPr>
            </a:pPr>
            <a:r>
              <a:rPr sz="1350" b="1" spc="1">
                <a:solidFill>
                  <a:srgbClr val="96D9E8"/>
                </a:solidFill>
                <a:latin typeface="Aptos"/>
                <a:ea typeface="Aptos"/>
                <a:cs typeface="Aptos"/>
              </a:rPr>
              <a:t>CONTENT</a:t>
            </a:r>
          </a:p>
        </p:txBody>
      </p:sp>
      <p:sp>
        <p:nvSpPr>
          <p:cNvPr id="9" name="label-body-0">
            <a:extLst xmlns:a="http://schemas.openxmlformats.org/drawingml/2006/main">
              <a:ext uri="{FF2B5EF4-FFF2-40B4-BE49-F238E27FC236}">
                <a16:creationId xmlns:a16="http://schemas.microsoft.com/office/drawing/2014/main" id="{DB9D0606-0406-4AD0-8B28-2DBDCF63DD21}"/>
              </a:ext>
            </a:extLst>
          </p:cNvPr>
          <p:cNvSpPr>
            <a:spLocks xmlns:a="http://schemas.openxmlformats.org/drawingml/2006/main" noGrp="1"/>
          </p:cNvSpPr>
          <p:nvPr/>
        </p:nvSpPr>
        <p:spPr>
          <a:xfrm xmlns:a="http://schemas.openxmlformats.org/drawingml/2006/main">
            <a:off x="895350" y="3105150"/>
            <a:ext cx="2095500"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content</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type</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concepts</a:t>
            </a:r>
          </a:p>
        </p:txBody>
      </p:sp>
      <p:sp>
        <p:nvSpPr>
          <p:cNvPr id="10" name="label-card-1">
            <a:extLst xmlns:a="http://schemas.openxmlformats.org/drawingml/2006/main">
              <a:ext uri="{FF2B5EF4-FFF2-40B4-BE49-F238E27FC236}">
                <a16:creationId xmlns:a16="http://schemas.microsoft.com/office/drawing/2014/main" id="{0CC11904-DE15-4043-A6FE-B79CA2F4C764}"/>
              </a:ext>
            </a:extLst>
          </p:cNvPr>
          <p:cNvSpPr>
            <a:spLocks xmlns:a="http://schemas.openxmlformats.org/drawingml/2006/main" noGrp="1"/>
          </p:cNvSpPr>
          <p:nvPr/>
        </p:nvSpPr>
        <p:spPr>
          <a:xfrm xmlns:a="http://schemas.openxmlformats.org/drawingml/2006/main">
            <a:off x="3543300" y="2171700"/>
            <a:ext cx="2552700" cy="2571750"/>
          </a:xfrm>
          <a:prstGeom xmlns:a="http://schemas.openxmlformats.org/drawingml/2006/main" prst="roundRect">
            <a:avLst>
              <a:gd name="adj" fmla="val 4478"/>
            </a:avLst>
          </a:prstGeom>
          <a:solidFill xmlns:a="http://schemas.openxmlformats.org/drawingml/2006/main">
            <a:srgbClr val="171D25"/>
          </a:solidFill>
          <a:ln xmlns:a="http://schemas.openxmlformats.org/drawingml/2006/main" w="14288">
            <a:solidFill>
              <a:srgbClr val="FF6B57"/>
            </a:solidFill>
            <a:prstDash val="solid"/>
          </a:ln>
        </p:spPr>
      </p:sp>
      <p:sp>
        <p:nvSpPr>
          <p:cNvPr id="11" name="label-title-1">
            <a:extLst xmlns:a="http://schemas.openxmlformats.org/drawingml/2006/main">
              <a:ext uri="{FF2B5EF4-FFF2-40B4-BE49-F238E27FC236}">
                <a16:creationId xmlns:a16="http://schemas.microsoft.com/office/drawing/2014/main" id="{E32AADBC-6A8B-45A1-B9B3-A64C8AE3DA31}"/>
              </a:ext>
            </a:extLst>
          </p:cNvPr>
          <p:cNvSpPr>
            <a:spLocks xmlns:a="http://schemas.openxmlformats.org/drawingml/2006/main" noGrp="1"/>
          </p:cNvSpPr>
          <p:nvPr/>
        </p:nvSpPr>
        <p:spPr>
          <a:xfrm xmlns:a="http://schemas.openxmlformats.org/drawingml/2006/main">
            <a:off x="3771900" y="243840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1" spc="1">
                <a:solidFill>
                  <a:srgbClr val="FF6B57"/>
                </a:solidFill>
                <a:latin typeface="Aptos"/>
                <a:ea typeface="Aptos"/>
                <a:cs typeface="Aptos"/>
              </a:defRPr>
            </a:pPr>
            <a:r>
              <a:rPr sz="1350" b="1" spc="1">
                <a:solidFill>
                  <a:srgbClr val="FF6B57"/>
                </a:solidFill>
                <a:latin typeface="Aptos"/>
                <a:ea typeface="Aptos"/>
                <a:cs typeface="Aptos"/>
              </a:rPr>
              <a:t>SCOPE</a:t>
            </a:r>
          </a:p>
        </p:txBody>
      </p:sp>
      <p:sp>
        <p:nvSpPr>
          <p:cNvPr id="12" name="label-body-1">
            <a:extLst xmlns:a="http://schemas.openxmlformats.org/drawingml/2006/main">
              <a:ext uri="{FF2B5EF4-FFF2-40B4-BE49-F238E27FC236}">
                <a16:creationId xmlns:a16="http://schemas.microsoft.com/office/drawing/2014/main" id="{0651D499-62C1-464D-9FF7-4468E42679D0}"/>
              </a:ext>
            </a:extLst>
          </p:cNvPr>
          <p:cNvSpPr>
            <a:spLocks xmlns:a="http://schemas.openxmlformats.org/drawingml/2006/main" noGrp="1"/>
          </p:cNvSpPr>
          <p:nvPr/>
        </p:nvSpPr>
        <p:spPr>
          <a:xfrm xmlns:a="http://schemas.openxmlformats.org/drawingml/2006/main">
            <a:off x="3771900" y="3105150"/>
            <a:ext cx="2095500"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project</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agentId</a:t>
            </a:r>
          </a:p>
        </p:txBody>
      </p:sp>
      <p:sp>
        <p:nvSpPr>
          <p:cNvPr id="13" name="label-card-2">
            <a:extLst xmlns:a="http://schemas.openxmlformats.org/drawingml/2006/main">
              <a:ext uri="{FF2B5EF4-FFF2-40B4-BE49-F238E27FC236}">
                <a16:creationId xmlns:a16="http://schemas.microsoft.com/office/drawing/2014/main" id="{00BE1DF7-83C0-4593-9734-0E749B661698}"/>
              </a:ext>
            </a:extLst>
          </p:cNvPr>
          <p:cNvSpPr>
            <a:spLocks xmlns:a="http://schemas.openxmlformats.org/drawingml/2006/main" noGrp="1"/>
          </p:cNvSpPr>
          <p:nvPr/>
        </p:nvSpPr>
        <p:spPr>
          <a:xfrm xmlns:a="http://schemas.openxmlformats.org/drawingml/2006/main">
            <a:off x="6419850" y="2171700"/>
            <a:ext cx="2552700" cy="2571750"/>
          </a:xfrm>
          <a:prstGeom xmlns:a="http://schemas.openxmlformats.org/drawingml/2006/main" prst="roundRect">
            <a:avLst>
              <a:gd name="adj" fmla="val 4478"/>
            </a:avLst>
          </a:prstGeom>
          <a:solidFill xmlns:a="http://schemas.openxmlformats.org/drawingml/2006/main">
            <a:srgbClr val="171D25"/>
          </a:solidFill>
          <a:ln xmlns:a="http://schemas.openxmlformats.org/drawingml/2006/main" w="14288">
            <a:solidFill>
              <a:srgbClr val="94D3B0"/>
            </a:solidFill>
            <a:prstDash val="solid"/>
          </a:ln>
        </p:spPr>
      </p:sp>
      <p:sp>
        <p:nvSpPr>
          <p:cNvPr id="14" name="label-title-2">
            <a:extLst xmlns:a="http://schemas.openxmlformats.org/drawingml/2006/main">
              <a:ext uri="{FF2B5EF4-FFF2-40B4-BE49-F238E27FC236}">
                <a16:creationId xmlns:a16="http://schemas.microsoft.com/office/drawing/2014/main" id="{B614E968-3F99-417C-B9BB-E1145E98EB8F}"/>
              </a:ext>
            </a:extLst>
          </p:cNvPr>
          <p:cNvSpPr>
            <a:spLocks xmlns:a="http://schemas.openxmlformats.org/drawingml/2006/main" noGrp="1"/>
          </p:cNvSpPr>
          <p:nvPr/>
        </p:nvSpPr>
        <p:spPr>
          <a:xfrm xmlns:a="http://schemas.openxmlformats.org/drawingml/2006/main">
            <a:off x="6648450" y="243840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1" spc="1">
                <a:solidFill>
                  <a:srgbClr val="94D3B0"/>
                </a:solidFill>
                <a:latin typeface="Aptos"/>
                <a:ea typeface="Aptos"/>
                <a:cs typeface="Aptos"/>
              </a:defRPr>
            </a:pPr>
            <a:r>
              <a:rPr sz="1350" b="1" spc="1">
                <a:solidFill>
                  <a:srgbClr val="94D3B0"/>
                </a:solidFill>
                <a:latin typeface="Aptos"/>
                <a:ea typeface="Aptos"/>
                <a:cs typeface="Aptos"/>
              </a:rPr>
              <a:t>SOURCE</a:t>
            </a:r>
          </a:p>
        </p:txBody>
      </p:sp>
      <p:sp>
        <p:nvSpPr>
          <p:cNvPr id="15" name="label-body-2">
            <a:extLst xmlns:a="http://schemas.openxmlformats.org/drawingml/2006/main">
              <a:ext uri="{FF2B5EF4-FFF2-40B4-BE49-F238E27FC236}">
                <a16:creationId xmlns:a16="http://schemas.microsoft.com/office/drawing/2014/main" id="{B7FF127C-3864-45FF-91B0-BEC96929A6E5}"/>
              </a:ext>
            </a:extLst>
          </p:cNvPr>
          <p:cNvSpPr>
            <a:spLocks xmlns:a="http://schemas.openxmlformats.org/drawingml/2006/main" noGrp="1"/>
          </p:cNvSpPr>
          <p:nvPr/>
        </p:nvSpPr>
        <p:spPr>
          <a:xfrm xmlns:a="http://schemas.openxmlformats.org/drawingml/2006/main">
            <a:off x="6648450" y="3105150"/>
            <a:ext cx="2095500"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sessionIds</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observation IDs</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origin</a:t>
            </a:r>
          </a:p>
        </p:txBody>
      </p:sp>
      <p:sp>
        <p:nvSpPr>
          <p:cNvPr id="16" name="label-card-3">
            <a:extLst xmlns:a="http://schemas.openxmlformats.org/drawingml/2006/main">
              <a:ext uri="{FF2B5EF4-FFF2-40B4-BE49-F238E27FC236}">
                <a16:creationId xmlns:a16="http://schemas.microsoft.com/office/drawing/2014/main" id="{C34D68F4-8B2D-42D9-ABE7-EF869ABAA221}"/>
              </a:ext>
            </a:extLst>
          </p:cNvPr>
          <p:cNvSpPr>
            <a:spLocks xmlns:a="http://schemas.openxmlformats.org/drawingml/2006/main" noGrp="1"/>
          </p:cNvSpPr>
          <p:nvPr/>
        </p:nvSpPr>
        <p:spPr>
          <a:xfrm xmlns:a="http://schemas.openxmlformats.org/drawingml/2006/main">
            <a:off x="9296400" y="2171700"/>
            <a:ext cx="2552700" cy="2571750"/>
          </a:xfrm>
          <a:prstGeom xmlns:a="http://schemas.openxmlformats.org/drawingml/2006/main" prst="roundRect">
            <a:avLst>
              <a:gd name="adj" fmla="val 4478"/>
            </a:avLst>
          </a:prstGeom>
          <a:solidFill xmlns:a="http://schemas.openxmlformats.org/drawingml/2006/main">
            <a:srgbClr val="171D25"/>
          </a:solidFill>
          <a:ln xmlns:a="http://schemas.openxmlformats.org/drawingml/2006/main" w="14288">
            <a:solidFill>
              <a:srgbClr val="E8C27A"/>
            </a:solidFill>
            <a:prstDash val="solid"/>
          </a:ln>
        </p:spPr>
      </p:sp>
      <p:sp>
        <p:nvSpPr>
          <p:cNvPr id="17" name="label-title-3">
            <a:extLst xmlns:a="http://schemas.openxmlformats.org/drawingml/2006/main">
              <a:ext uri="{FF2B5EF4-FFF2-40B4-BE49-F238E27FC236}">
                <a16:creationId xmlns:a16="http://schemas.microsoft.com/office/drawing/2014/main" id="{787611CA-6FD9-4D53-8789-22CA7EDC951E}"/>
              </a:ext>
            </a:extLst>
          </p:cNvPr>
          <p:cNvSpPr>
            <a:spLocks xmlns:a="http://schemas.openxmlformats.org/drawingml/2006/main" noGrp="1"/>
          </p:cNvSpPr>
          <p:nvPr/>
        </p:nvSpPr>
        <p:spPr>
          <a:xfrm xmlns:a="http://schemas.openxmlformats.org/drawingml/2006/main">
            <a:off x="9525000" y="243840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1" spc="1">
                <a:solidFill>
                  <a:srgbClr val="E8C27A"/>
                </a:solidFill>
                <a:latin typeface="Aptos"/>
                <a:ea typeface="Aptos"/>
                <a:cs typeface="Aptos"/>
              </a:defRPr>
            </a:pPr>
            <a:r>
              <a:rPr sz="1350" b="1" spc="1">
                <a:solidFill>
                  <a:srgbClr val="E8C27A"/>
                </a:solidFill>
                <a:latin typeface="Aptos"/>
                <a:ea typeface="Aptos"/>
                <a:cs typeface="Aptos"/>
              </a:rPr>
              <a:t>LIFETIME</a:t>
            </a:r>
          </a:p>
        </p:txBody>
      </p:sp>
      <p:sp>
        <p:nvSpPr>
          <p:cNvPr id="18" name="label-body-3">
            <a:extLst xmlns:a="http://schemas.openxmlformats.org/drawingml/2006/main">
              <a:ext uri="{FF2B5EF4-FFF2-40B4-BE49-F238E27FC236}">
                <a16:creationId xmlns:a16="http://schemas.microsoft.com/office/drawing/2014/main" id="{43CFC843-D2E6-4E62-9B33-53BA32C1D948}"/>
              </a:ext>
            </a:extLst>
          </p:cNvPr>
          <p:cNvSpPr>
            <a:spLocks xmlns:a="http://schemas.openxmlformats.org/drawingml/2006/main" noGrp="1"/>
          </p:cNvSpPr>
          <p:nvPr/>
        </p:nvSpPr>
        <p:spPr>
          <a:xfrm xmlns:a="http://schemas.openxmlformats.org/drawingml/2006/main">
            <a:off x="9525000" y="3105150"/>
            <a:ext cx="2095500" cy="1047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version</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isLatest</a:t>
            </a:r>
          </a:p>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forgetAfter</a:t>
            </a:r>
          </a:p>
        </p:txBody>
      </p:sp>
      <p:sp>
        <p:nvSpPr>
          <p:cNvPr id="19" name="label-example">
            <a:extLst xmlns:a="http://schemas.openxmlformats.org/drawingml/2006/main">
              <a:ext uri="{FF2B5EF4-FFF2-40B4-BE49-F238E27FC236}">
                <a16:creationId xmlns:a16="http://schemas.microsoft.com/office/drawing/2014/main" id="{3B68B0B3-9586-40AC-9427-B741198AEF9F}"/>
              </a:ext>
            </a:extLst>
          </p:cNvPr>
          <p:cNvSpPr>
            <a:spLocks xmlns:a="http://schemas.openxmlformats.org/drawingml/2006/main" noGrp="1"/>
          </p:cNvSpPr>
          <p:nvPr/>
        </p:nvSpPr>
        <p:spPr>
          <a:xfrm xmlns:a="http://schemas.openxmlformats.org/drawingml/2006/main">
            <a:off x="1143000" y="5314950"/>
            <a:ext cx="9906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575" b="0">
                <a:solidFill>
                  <a:srgbClr val="A9B0BC"/>
                </a:solidFill>
                <a:latin typeface="Aptos Mono"/>
                <a:ea typeface="Aptos Mono"/>
                <a:cs typeface="Aptos Mono"/>
              </a:defRPr>
            </a:pPr>
            <a:r>
              <a:rPr sz="1575" b="0">
                <a:solidFill>
                  <a:srgbClr val="A9B0BC"/>
                </a:solidFill>
                <a:latin typeface="Aptos Mono"/>
                <a:ea typeface="Aptos Mono"/>
                <a:cs typeface="Aptos Mono"/>
              </a:rPr>
              <a:t>Example: type=architecture | project=payments | agentId=reviewer</a:t>
            </a:r>
          </a:p>
        </p:txBody>
      </p:sp>
      <p:sp>
        <p:nvSpPr>
          <p:cNvPr id="20" name="label-warning">
            <a:extLst xmlns:a="http://schemas.openxmlformats.org/drawingml/2006/main">
              <a:ext uri="{FF2B5EF4-FFF2-40B4-BE49-F238E27FC236}">
                <a16:creationId xmlns:a16="http://schemas.microsoft.com/office/drawing/2014/main" id="{A00926C5-6335-4A53-97BE-8B8A1DC91B30}"/>
              </a:ext>
            </a:extLst>
          </p:cNvPr>
          <p:cNvSpPr>
            <a:spLocks xmlns:a="http://schemas.openxmlformats.org/drawingml/2006/main" noGrp="1"/>
          </p:cNvSpPr>
          <p:nvPr/>
        </p:nvSpPr>
        <p:spPr>
          <a:xfrm xmlns:a="http://schemas.openxmlformats.org/drawingml/2006/main">
            <a:off x="1809750" y="5810250"/>
            <a:ext cx="8572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875" b="1">
                <a:solidFill>
                  <a:srgbClr val="F4F1EB"/>
                </a:solidFill>
                <a:latin typeface="Aptos"/>
                <a:ea typeface="Aptos"/>
                <a:cs typeface="Aptos"/>
              </a:defRPr>
            </a:pPr>
            <a:r>
              <a:rPr sz="1875" b="1">
                <a:solidFill>
                  <a:srgbClr val="F4F1EB"/>
                </a:solidFill>
                <a:latin typeface="Aptos"/>
                <a:ea typeface="Aptos"/>
                <a:cs typeface="Aptos"/>
              </a:rPr>
              <a:t>These fields help with scoping. Access control still needs enforcement.</a:t>
            </a:r>
          </a:p>
        </p:txBody>
      </p:sp>
    </p:spTree>
    <p:extLst>
      <p:ext uri="{BB962C8B-B14F-4D97-AF65-F5344CB8AC3E}">
        <p14:creationId xmlns:p14="http://schemas.microsoft.com/office/powerpoint/2010/main" val="1907689884"/>
      </p:ext>
    </p:extLst>
  </p:cSld>
</p:sld>
</file>

<file path=ppt/slides/slide20.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4" name="top-accent-18">
            <a:extLst xmlns:a="http://schemas.openxmlformats.org/drawingml/2006/main">
              <a:ext uri="{FF2B5EF4-FFF2-40B4-BE49-F238E27FC236}">
                <a16:creationId xmlns:a16="http://schemas.microsoft.com/office/drawing/2014/main" id="{CA00F203-B66F-49D3-8628-D7D4A0CB9FBE}"/>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8">
            <a:extLst xmlns:a="http://schemas.openxmlformats.org/drawingml/2006/main">
              <a:ext uri="{FF2B5EF4-FFF2-40B4-BE49-F238E27FC236}">
                <a16:creationId xmlns:a16="http://schemas.microsoft.com/office/drawing/2014/main" id="{8744E00F-B870-452E-B222-1D27F5C20834}"/>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WHY WE BUILT IT</a:t>
            </a:r>
          </a:p>
        </p:txBody>
      </p:sp>
      <p:sp>
        <p:nvSpPr>
          <p:cNvPr id="3" name="title-18">
            <a:extLst xmlns:a="http://schemas.openxmlformats.org/drawingml/2006/main">
              <a:ext uri="{FF2B5EF4-FFF2-40B4-BE49-F238E27FC236}">
                <a16:creationId xmlns:a16="http://schemas.microsoft.com/office/drawing/2014/main" id="{67169334-43C7-44EE-863F-1BB732B7780B}"/>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The problem started with our own sessions</a:t>
            </a:r>
          </a:p>
        </p:txBody>
      </p:sp>
      <p:sp>
        <p:nvSpPr>
          <p:cNvPr id="4" name="subtitle-18">
            <a:extLst xmlns:a="http://schemas.openxmlformats.org/drawingml/2006/main">
              <a:ext uri="{FF2B5EF4-FFF2-40B4-BE49-F238E27FC236}">
                <a16:creationId xmlns:a16="http://schemas.microsoft.com/office/drawing/2014/main" id="{17C58C14-E10A-4636-9ED5-29C951FEA756}"/>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LLM Wiki v2 turned repeated corrections into a memory lifecycle.</a:t>
            </a:r>
          </a:p>
        </p:txBody>
      </p:sp>
      <p:sp>
        <p:nvSpPr>
          <p:cNvPr id="5" name="footer-18">
            <a:extLst xmlns:a="http://schemas.openxmlformats.org/drawingml/2006/main">
              <a:ext uri="{FF2B5EF4-FFF2-40B4-BE49-F238E27FC236}">
                <a16:creationId xmlns:a16="http://schemas.microsoft.com/office/drawing/2014/main" id="{06BC1674-2E8F-4368-9BB0-67ED60A5C108}"/>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8">
            <a:extLst xmlns:a="http://schemas.openxmlformats.org/drawingml/2006/main">
              <a:ext uri="{FF2B5EF4-FFF2-40B4-BE49-F238E27FC236}">
                <a16:creationId xmlns:a16="http://schemas.microsoft.com/office/drawing/2014/main" id="{F47113C1-AB32-47FB-B389-31EA32466522}"/>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20</a:t>
            </a:r>
          </a:p>
        </p:txBody>
      </p:sp>
      <p:sp>
        <p:nvSpPr>
          <p:cNvPr id="7" name="origin-quote">
            <a:extLst xmlns:a="http://schemas.openxmlformats.org/drawingml/2006/main">
              <a:ext uri="{FF2B5EF4-FFF2-40B4-BE49-F238E27FC236}">
                <a16:creationId xmlns:a16="http://schemas.microsoft.com/office/drawing/2014/main" id="{B8BD0F79-3F33-49D5-BA7E-E662414838E4}"/>
              </a:ext>
            </a:extLst>
          </p:cNvPr>
          <p:cNvSpPr>
            <a:spLocks xmlns:a="http://schemas.openxmlformats.org/drawingml/2006/main" noGrp="1"/>
          </p:cNvSpPr>
          <p:nvPr/>
        </p:nvSpPr>
        <p:spPr>
          <a:xfrm xmlns:a="http://schemas.openxmlformats.org/drawingml/2006/main">
            <a:off x="742950" y="1943100"/>
            <a:ext cx="885825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000" b="1">
                <a:solidFill>
                  <a:srgbClr val="F4F1EB"/>
                </a:solidFill>
                <a:latin typeface="Aptos"/>
                <a:ea typeface="Aptos"/>
                <a:cs typeface="Aptos"/>
              </a:defRPr>
            </a:pPr>
            <a:r>
              <a:rPr sz="3000" b="1">
                <a:solidFill>
                  <a:srgbClr val="F4F1EB"/>
                </a:solidFill>
                <a:latin typeface="Aptos"/>
                <a:ea typeface="Aptos"/>
                <a:cs typeface="Aptos"/>
              </a:rPr>
              <a:t>I kept explaining the same project to the same tools.</a:t>
            </a:r>
          </a:p>
        </p:txBody>
      </p:sp>
      <p:sp>
        <p:nvSpPr>
          <p:cNvPr id="8" name="origin-node-0">
            <a:extLst xmlns:a="http://schemas.openxmlformats.org/drawingml/2006/main">
              <a:ext uri="{FF2B5EF4-FFF2-40B4-BE49-F238E27FC236}">
                <a16:creationId xmlns:a16="http://schemas.microsoft.com/office/drawing/2014/main" id="{80AC1EB7-FB6F-4D0C-BC5E-FC1B73779A82}"/>
              </a:ext>
            </a:extLst>
          </p:cNvPr>
          <p:cNvSpPr>
            <a:spLocks xmlns:a="http://schemas.openxmlformats.org/drawingml/2006/main" noGrp="1"/>
          </p:cNvSpPr>
          <p:nvPr/>
        </p:nvSpPr>
        <p:spPr>
          <a:xfrm xmlns:a="http://schemas.openxmlformats.org/drawingml/2006/main">
            <a:off x="685800" y="3257550"/>
            <a:ext cx="2457450" cy="800100"/>
          </a:xfrm>
          <a:prstGeom xmlns:a="http://schemas.openxmlformats.org/drawingml/2006/main" prst="roundRect">
            <a:avLst>
              <a:gd name="adj" fmla="val 14286"/>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1  Session</a:t>
            </a:r>
          </a:p>
        </p:txBody>
      </p:sp>
      <p:sp>
        <p:nvSpPr>
          <p:cNvPr id="9" name="origin-node-0-accent">
            <a:extLst xmlns:a="http://schemas.openxmlformats.org/drawingml/2006/main">
              <a:ext uri="{FF2B5EF4-FFF2-40B4-BE49-F238E27FC236}">
                <a16:creationId xmlns:a16="http://schemas.microsoft.com/office/drawing/2014/main" id="{650E6BDF-E937-474B-B1D5-B0E3B3CD5D12}"/>
              </a:ext>
            </a:extLst>
          </p:cNvPr>
          <p:cNvSpPr>
            <a:spLocks xmlns:a="http://schemas.openxmlformats.org/drawingml/2006/main" noGrp="1"/>
          </p:cNvSpPr>
          <p:nvPr/>
        </p:nvSpPr>
        <p:spPr>
          <a:xfrm xmlns:a="http://schemas.openxmlformats.org/drawingml/2006/main">
            <a:off x="685800" y="3257550"/>
            <a:ext cx="57150" cy="80010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10" name="origin-detail-0">
            <a:extLst xmlns:a="http://schemas.openxmlformats.org/drawingml/2006/main">
              <a:ext uri="{FF2B5EF4-FFF2-40B4-BE49-F238E27FC236}">
                <a16:creationId xmlns:a16="http://schemas.microsoft.com/office/drawing/2014/main" id="{FDAE9176-B6C9-464E-8F46-1207808345C1}"/>
              </a:ext>
            </a:extLst>
          </p:cNvPr>
          <p:cNvSpPr>
            <a:spLocks xmlns:a="http://schemas.openxmlformats.org/drawingml/2006/main" noGrp="1"/>
          </p:cNvSpPr>
          <p:nvPr/>
        </p:nvSpPr>
        <p:spPr>
          <a:xfrm xmlns:a="http://schemas.openxmlformats.org/drawingml/2006/main">
            <a:off x="685800" y="4286250"/>
            <a:ext cx="245745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a:solidFill>
                  <a:srgbClr val="A9B0BC"/>
                </a:solidFill>
                <a:latin typeface="Aptos"/>
                <a:ea typeface="Aptos"/>
                <a:cs typeface="Aptos"/>
              </a:defRPr>
            </a:pPr>
            <a:r>
              <a:rPr sz="1500">
                <a:solidFill>
                  <a:srgbClr val="A9B0BC"/>
                </a:solidFill>
                <a:latin typeface="Aptos"/>
                <a:ea typeface="Aptos"/>
                <a:cs typeface="Aptos"/>
              </a:rPr>
              <a:t>The fix works once</a:t>
            </a:r>
          </a:p>
        </p:txBody>
      </p:sp>
      <p:sp>
        <p:nvSpPr>
          <p:cNvPr id="11" name="origin-node-1">
            <a:extLst xmlns:a="http://schemas.openxmlformats.org/drawingml/2006/main">
              <a:ext uri="{FF2B5EF4-FFF2-40B4-BE49-F238E27FC236}">
                <a16:creationId xmlns:a16="http://schemas.microsoft.com/office/drawing/2014/main" id="{26BF4B0E-6FE8-4A2D-B269-E3312422AEC3}"/>
              </a:ext>
            </a:extLst>
          </p:cNvPr>
          <p:cNvSpPr>
            <a:spLocks xmlns:a="http://schemas.openxmlformats.org/drawingml/2006/main" noGrp="1"/>
          </p:cNvSpPr>
          <p:nvPr/>
        </p:nvSpPr>
        <p:spPr>
          <a:xfrm xmlns:a="http://schemas.openxmlformats.org/drawingml/2006/main">
            <a:off x="3562350" y="3257550"/>
            <a:ext cx="2457450" cy="800100"/>
          </a:xfrm>
          <a:prstGeom xmlns:a="http://schemas.openxmlformats.org/drawingml/2006/main" prst="roundRect">
            <a:avLst>
              <a:gd name="adj" fmla="val 14286"/>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2  Wiki</a:t>
            </a:r>
          </a:p>
        </p:txBody>
      </p:sp>
      <p:sp>
        <p:nvSpPr>
          <p:cNvPr id="12" name="origin-node-1-accent">
            <a:extLst xmlns:a="http://schemas.openxmlformats.org/drawingml/2006/main">
              <a:ext uri="{FF2B5EF4-FFF2-40B4-BE49-F238E27FC236}">
                <a16:creationId xmlns:a16="http://schemas.microsoft.com/office/drawing/2014/main" id="{26B56CFD-1D31-44EA-A089-54E9A751587C}"/>
              </a:ext>
            </a:extLst>
          </p:cNvPr>
          <p:cNvSpPr>
            <a:spLocks xmlns:a="http://schemas.openxmlformats.org/drawingml/2006/main" noGrp="1"/>
          </p:cNvSpPr>
          <p:nvPr/>
        </p:nvSpPr>
        <p:spPr>
          <a:xfrm xmlns:a="http://schemas.openxmlformats.org/drawingml/2006/main">
            <a:off x="3562350" y="3257550"/>
            <a:ext cx="57150" cy="8001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13" name="origin-detail-1">
            <a:extLst xmlns:a="http://schemas.openxmlformats.org/drawingml/2006/main">
              <a:ext uri="{FF2B5EF4-FFF2-40B4-BE49-F238E27FC236}">
                <a16:creationId xmlns:a16="http://schemas.microsoft.com/office/drawing/2014/main" id="{0BE8B732-9C34-49CA-BB2A-5443DCD7F621}"/>
              </a:ext>
            </a:extLst>
          </p:cNvPr>
          <p:cNvSpPr>
            <a:spLocks xmlns:a="http://schemas.openxmlformats.org/drawingml/2006/main" noGrp="1"/>
          </p:cNvSpPr>
          <p:nvPr/>
        </p:nvSpPr>
        <p:spPr>
          <a:xfrm xmlns:a="http://schemas.openxmlformats.org/drawingml/2006/main">
            <a:off x="3562350" y="4286250"/>
            <a:ext cx="245745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a:solidFill>
                  <a:srgbClr val="A9B0BC"/>
                </a:solidFill>
                <a:latin typeface="Aptos"/>
                <a:ea typeface="Aptos"/>
                <a:cs typeface="Aptos"/>
              </a:defRPr>
            </a:pPr>
            <a:r>
              <a:rPr sz="1500">
                <a:solidFill>
                  <a:srgbClr val="A9B0BC"/>
                </a:solidFill>
                <a:latin typeface="Aptos"/>
                <a:ea typeface="Aptos"/>
                <a:cs typeface="Aptos"/>
              </a:rPr>
              <a:t>The lesson is written down</a:t>
            </a:r>
          </a:p>
        </p:txBody>
      </p:sp>
      <p:sp>
        <p:nvSpPr>
          <p:cNvPr id="14" name="origin-node-2">
            <a:extLst xmlns:a="http://schemas.openxmlformats.org/drawingml/2006/main">
              <a:ext uri="{FF2B5EF4-FFF2-40B4-BE49-F238E27FC236}">
                <a16:creationId xmlns:a16="http://schemas.microsoft.com/office/drawing/2014/main" id="{DFD164A5-5521-4F79-B696-82472251C512}"/>
              </a:ext>
            </a:extLst>
          </p:cNvPr>
          <p:cNvSpPr>
            <a:spLocks xmlns:a="http://schemas.openxmlformats.org/drawingml/2006/main" noGrp="1"/>
          </p:cNvSpPr>
          <p:nvPr/>
        </p:nvSpPr>
        <p:spPr>
          <a:xfrm xmlns:a="http://schemas.openxmlformats.org/drawingml/2006/main">
            <a:off x="6438900" y="3257550"/>
            <a:ext cx="2457450" cy="800100"/>
          </a:xfrm>
          <a:prstGeom xmlns:a="http://schemas.openxmlformats.org/drawingml/2006/main" prst="roundRect">
            <a:avLst>
              <a:gd name="adj" fmla="val 14286"/>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3  Lifecycle</a:t>
            </a:r>
          </a:p>
        </p:txBody>
      </p:sp>
      <p:sp>
        <p:nvSpPr>
          <p:cNvPr id="15" name="origin-node-2-accent">
            <a:extLst xmlns:a="http://schemas.openxmlformats.org/drawingml/2006/main">
              <a:ext uri="{FF2B5EF4-FFF2-40B4-BE49-F238E27FC236}">
                <a16:creationId xmlns:a16="http://schemas.microsoft.com/office/drawing/2014/main" id="{17F047C9-36F7-4D36-A81F-0D3B45EDCFCC}"/>
              </a:ext>
            </a:extLst>
          </p:cNvPr>
          <p:cNvSpPr>
            <a:spLocks xmlns:a="http://schemas.openxmlformats.org/drawingml/2006/main" noGrp="1"/>
          </p:cNvSpPr>
          <p:nvPr/>
        </p:nvSpPr>
        <p:spPr>
          <a:xfrm xmlns:a="http://schemas.openxmlformats.org/drawingml/2006/main">
            <a:off x="6438900" y="3257550"/>
            <a:ext cx="57150" cy="80010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16" name="origin-detail-2">
            <a:extLst xmlns:a="http://schemas.openxmlformats.org/drawingml/2006/main">
              <a:ext uri="{FF2B5EF4-FFF2-40B4-BE49-F238E27FC236}">
                <a16:creationId xmlns:a16="http://schemas.microsoft.com/office/drawing/2014/main" id="{F9382F54-B0FA-4116-B168-521B5C92870A}"/>
              </a:ext>
            </a:extLst>
          </p:cNvPr>
          <p:cNvSpPr>
            <a:spLocks xmlns:a="http://schemas.openxmlformats.org/drawingml/2006/main" noGrp="1"/>
          </p:cNvSpPr>
          <p:nvPr/>
        </p:nvSpPr>
        <p:spPr>
          <a:xfrm xmlns:a="http://schemas.openxmlformats.org/drawingml/2006/main">
            <a:off x="6438900" y="4286250"/>
            <a:ext cx="245745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a:solidFill>
                  <a:srgbClr val="A9B0BC"/>
                </a:solidFill>
                <a:latin typeface="Aptos"/>
                <a:ea typeface="Aptos"/>
                <a:cs typeface="Aptos"/>
              </a:defRPr>
            </a:pPr>
            <a:r>
              <a:rPr sz="1500">
                <a:solidFill>
                  <a:srgbClr val="A9B0BC"/>
                </a:solidFill>
                <a:latin typeface="Aptos"/>
                <a:ea typeface="Aptos"/>
                <a:cs typeface="Aptos"/>
              </a:rPr>
              <a:t>The lesson gains sources and versions</a:t>
            </a:r>
          </a:p>
        </p:txBody>
      </p:sp>
      <p:sp>
        <p:nvSpPr>
          <p:cNvPr id="17" name="origin-node-3">
            <a:extLst xmlns:a="http://schemas.openxmlformats.org/drawingml/2006/main">
              <a:ext uri="{FF2B5EF4-FFF2-40B4-BE49-F238E27FC236}">
                <a16:creationId xmlns:a16="http://schemas.microsoft.com/office/drawing/2014/main" id="{ABBFC614-998A-44B6-9338-99C4FD284232}"/>
              </a:ext>
            </a:extLst>
          </p:cNvPr>
          <p:cNvSpPr>
            <a:spLocks xmlns:a="http://schemas.openxmlformats.org/drawingml/2006/main" noGrp="1"/>
          </p:cNvSpPr>
          <p:nvPr/>
        </p:nvSpPr>
        <p:spPr>
          <a:xfrm xmlns:a="http://schemas.openxmlformats.org/drawingml/2006/main">
            <a:off x="9315450" y="3257550"/>
            <a:ext cx="2457450" cy="800100"/>
          </a:xfrm>
          <a:prstGeom xmlns:a="http://schemas.openxmlformats.org/drawingml/2006/main" prst="roundRect">
            <a:avLst>
              <a:gd name="adj" fmla="val 14286"/>
            </a:avLst>
          </a:prstGeom>
          <a:solidFill xmlns:a="http://schemas.openxmlformats.org/drawingml/2006/main">
            <a:srgbClr val="171D25"/>
          </a:solidFill>
          <a:ln xmlns:a="http://schemas.openxmlformats.org/drawingml/2006/main" w="9525">
            <a:solidFill>
              <a:srgbClr val="2A323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4  Engine</a:t>
            </a:r>
          </a:p>
        </p:txBody>
      </p:sp>
      <p:sp>
        <p:nvSpPr>
          <p:cNvPr id="18" name="origin-node-3-accent">
            <a:extLst xmlns:a="http://schemas.openxmlformats.org/drawingml/2006/main">
              <a:ext uri="{FF2B5EF4-FFF2-40B4-BE49-F238E27FC236}">
                <a16:creationId xmlns:a16="http://schemas.microsoft.com/office/drawing/2014/main" id="{C53143F2-221F-4960-98CB-370BCCE71FAB}"/>
              </a:ext>
            </a:extLst>
          </p:cNvPr>
          <p:cNvSpPr>
            <a:spLocks xmlns:a="http://schemas.openxmlformats.org/drawingml/2006/main" noGrp="1"/>
          </p:cNvSpPr>
          <p:nvPr/>
        </p:nvSpPr>
        <p:spPr>
          <a:xfrm xmlns:a="http://schemas.openxmlformats.org/drawingml/2006/main">
            <a:off x="9315450" y="3257550"/>
            <a:ext cx="57150" cy="800100"/>
          </a:xfrm>
          <a:prstGeom xmlns:a="http://schemas.openxmlformats.org/drawingml/2006/main" prst="rect">
            <a:avLst/>
          </a:prstGeom>
          <a:solidFill xmlns:a="http://schemas.openxmlformats.org/drawingml/2006/main">
            <a:srgbClr val="E8C27A"/>
          </a:solidFill>
          <a:ln xmlns:a="http://schemas.openxmlformats.org/drawingml/2006/main" w="0">
            <a:noFill/>
            <a:prstDash val="solid"/>
          </a:ln>
        </p:spPr>
      </p:sp>
      <p:sp>
        <p:nvSpPr>
          <p:cNvPr id="19" name="origin-detail-3">
            <a:extLst xmlns:a="http://schemas.openxmlformats.org/drawingml/2006/main">
              <a:ext uri="{FF2B5EF4-FFF2-40B4-BE49-F238E27FC236}">
                <a16:creationId xmlns:a16="http://schemas.microsoft.com/office/drawing/2014/main" id="{DA62B47F-EE63-4719-8BA4-5899D482439C}"/>
              </a:ext>
            </a:extLst>
          </p:cNvPr>
          <p:cNvSpPr>
            <a:spLocks xmlns:a="http://schemas.openxmlformats.org/drawingml/2006/main" noGrp="1"/>
          </p:cNvSpPr>
          <p:nvPr/>
        </p:nvSpPr>
        <p:spPr>
          <a:xfrm xmlns:a="http://schemas.openxmlformats.org/drawingml/2006/main">
            <a:off x="9315450" y="4286250"/>
            <a:ext cx="245745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500">
                <a:solidFill>
                  <a:srgbClr val="A9B0BC"/>
                </a:solidFill>
                <a:latin typeface="Aptos"/>
                <a:ea typeface="Aptos"/>
                <a:cs typeface="Aptos"/>
              </a:defRPr>
            </a:pPr>
            <a:r>
              <a:rPr sz="1500">
                <a:solidFill>
                  <a:srgbClr val="A9B0BC"/>
                </a:solidFill>
                <a:latin typeface="Aptos"/>
                <a:ea typeface="Aptos"/>
                <a:cs typeface="Aptos"/>
              </a:rPr>
              <a:t>Any agent can retrieve it</a:t>
            </a:r>
          </a:p>
        </p:txBody>
      </p:sp>
      <p:cxnSp>
        <p:nvCxnSpPr>
          <p:cNvPr id="87" name=""/>
          <p:cNvCxnSpPr>
            <a:stCxn xmlns:a="http://schemas.openxmlformats.org/drawingml/2006/main" id="8" idx="3"/>
            <a:endCxn xmlns:a="http://schemas.openxmlformats.org/drawingml/2006/main" id="11" idx="1"/>
          </p:cNvCxnSpPr>
          <p:nvPr/>
        </p:nvCxnSpPr>
        <p:spPr>
          <a:xfrm xmlns:a="http://schemas.openxmlformats.org/drawingml/2006/main">
            <a:off x="3143250" y="3657600"/>
            <a:ext cx="41910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cxnSp>
        <p:nvCxnSpPr>
          <p:cNvPr id="88" name=""/>
          <p:cNvCxnSpPr>
            <a:stCxn xmlns:a="http://schemas.openxmlformats.org/drawingml/2006/main" id="11" idx="3"/>
            <a:endCxn xmlns:a="http://schemas.openxmlformats.org/drawingml/2006/main" id="14" idx="1"/>
          </p:cNvCxnSpPr>
          <p:nvPr/>
        </p:nvCxnSpPr>
        <p:spPr>
          <a:xfrm xmlns:a="http://schemas.openxmlformats.org/drawingml/2006/main">
            <a:off x="6019800" y="3657600"/>
            <a:ext cx="41910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cxnSp>
        <p:nvCxnSpPr>
          <p:cNvPr id="89" name=""/>
          <p:cNvCxnSpPr>
            <a:stCxn xmlns:a="http://schemas.openxmlformats.org/drawingml/2006/main" id="14" idx="3"/>
            <a:endCxn xmlns:a="http://schemas.openxmlformats.org/drawingml/2006/main" id="17" idx="1"/>
          </p:cNvCxnSpPr>
          <p:nvPr/>
        </p:nvCxnSpPr>
        <p:spPr>
          <a:xfrm xmlns:a="http://schemas.openxmlformats.org/drawingml/2006/main">
            <a:off x="8896350" y="3657600"/>
            <a:ext cx="419100" cy="0"/>
          </a:xfrm>
          <a:prstGeom xmlns:a="http://schemas.openxmlformats.org/drawingml/2006/main" prst="straightConnector1">
            <a:avLst/>
          </a:prstGeom>
          <a:ln xmlns:a="http://schemas.openxmlformats.org/drawingml/2006/main" w="19050">
            <a:solidFill>
              <a:srgbClr val="2A323D"/>
            </a:solidFill>
            <a:prstDash val="solid"/>
            <a:tailEnd type="arrow" w="sm" len="sm"/>
          </a:ln>
        </p:spPr>
      </p:cxnSp>
      <p:sp>
        <p:nvSpPr>
          <p:cNvPr id="23" name="origin-bottom">
            <a:extLst xmlns:a="http://schemas.openxmlformats.org/drawingml/2006/main">
              <a:ext uri="{FF2B5EF4-FFF2-40B4-BE49-F238E27FC236}">
                <a16:creationId xmlns:a16="http://schemas.microsoft.com/office/drawing/2014/main" id="{CB8A4F64-BF21-423D-BED0-1FD56B53D194}"/>
              </a:ext>
            </a:extLst>
          </p:cNvPr>
          <p:cNvSpPr>
            <a:spLocks xmlns:a="http://schemas.openxmlformats.org/drawingml/2006/main" noGrp="1"/>
          </p:cNvSpPr>
          <p:nvPr/>
        </p:nvSpPr>
        <p:spPr>
          <a:xfrm xmlns:a="http://schemas.openxmlformats.org/drawingml/2006/main">
            <a:off x="2781300" y="5524500"/>
            <a:ext cx="6629400" cy="5143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2625" b="1">
                <a:solidFill>
                  <a:srgbClr val="FF6B57"/>
                </a:solidFill>
                <a:latin typeface="Aptos"/>
                <a:ea typeface="Aptos"/>
                <a:cs typeface="Aptos"/>
              </a:defRPr>
            </a:pPr>
            <a:r>
              <a:rPr sz="2625" b="1">
                <a:solidFill>
                  <a:srgbClr val="FF6B57"/>
                </a:solidFill>
                <a:latin typeface="Aptos"/>
                <a:ea typeface="Aptos"/>
                <a:cs typeface="Aptos"/>
              </a:rPr>
              <a:t>I wanted the next agent to know what we already learned.</a:t>
            </a:r>
          </a:p>
        </p:txBody>
      </p:sp>
    </p:spTree>
    <p:extLst>
      <p:ext uri="{BB962C8B-B14F-4D97-AF65-F5344CB8AC3E}">
        <p14:creationId xmlns:p14="http://schemas.microsoft.com/office/powerpoint/2010/main" val="1475077682"/>
      </p:ext>
    </p:extLst>
  </p:cSld>
</p:sld>
</file>

<file path=ppt/slides/slide21.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37" name="top-accent-19">
            <a:extLst xmlns:a="http://schemas.openxmlformats.org/drawingml/2006/main">
              <a:ext uri="{FF2B5EF4-FFF2-40B4-BE49-F238E27FC236}">
                <a16:creationId xmlns:a16="http://schemas.microsoft.com/office/drawing/2014/main" id="{A721B1D7-93C0-45CF-A24A-A804734A4A50}"/>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9">
            <a:extLst xmlns:a="http://schemas.openxmlformats.org/drawingml/2006/main">
              <a:ext uri="{FF2B5EF4-FFF2-40B4-BE49-F238E27FC236}">
                <a16:creationId xmlns:a16="http://schemas.microsoft.com/office/drawing/2014/main" id="{9C4CA5C0-9215-4448-8F6B-2AADC55CF483}"/>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AGENT MEMORY</a:t>
            </a:r>
          </a:p>
        </p:txBody>
      </p:sp>
      <p:sp>
        <p:nvSpPr>
          <p:cNvPr id="3" name="title-19">
            <a:extLst xmlns:a="http://schemas.openxmlformats.org/drawingml/2006/main">
              <a:ext uri="{FF2B5EF4-FFF2-40B4-BE49-F238E27FC236}">
                <a16:creationId xmlns:a16="http://schemas.microsoft.com/office/drawing/2014/main" id="{911702A2-DA34-4709-AE10-0AB48142EBF4}"/>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600" b="1">
                <a:solidFill>
                  <a:srgbClr val="F4F1EB"/>
                </a:solidFill>
                <a:latin typeface="Aptos"/>
                <a:ea typeface="Aptos"/>
                <a:cs typeface="Aptos"/>
              </a:defRPr>
            </a:pPr>
            <a:r>
              <a:rPr sz="3600" b="1">
                <a:solidFill>
                  <a:srgbClr val="F4F1EB"/>
                </a:solidFill>
                <a:latin typeface="Aptos"/>
                <a:ea typeface="Aptos"/>
                <a:cs typeface="Aptos"/>
              </a:rPr>
              <a:t>One service, any agent</a:t>
            </a:r>
          </a:p>
        </p:txBody>
      </p:sp>
      <p:sp>
        <p:nvSpPr>
          <p:cNvPr id="4" name="subtitle-19">
            <a:extLst xmlns:a="http://schemas.openxmlformats.org/drawingml/2006/main">
              <a:ext uri="{FF2B5EF4-FFF2-40B4-BE49-F238E27FC236}">
                <a16:creationId xmlns:a16="http://schemas.microsoft.com/office/drawing/2014/main" id="{F63E34D2-1F12-4C5C-B7C6-B2A6F868C984}"/>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Open source, local by default, and simple to start.</a:t>
            </a:r>
          </a:p>
        </p:txBody>
      </p:sp>
      <p:sp>
        <p:nvSpPr>
          <p:cNvPr id="5" name="footer-19">
            <a:extLst xmlns:a="http://schemas.openxmlformats.org/drawingml/2006/main">
              <a:ext uri="{FF2B5EF4-FFF2-40B4-BE49-F238E27FC236}">
                <a16:creationId xmlns:a16="http://schemas.microsoft.com/office/drawing/2014/main" id="{4482C943-AE10-4EA9-867A-0ED6E0AD5070}"/>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9">
            <a:extLst xmlns:a="http://schemas.openxmlformats.org/drawingml/2006/main">
              <a:ext uri="{FF2B5EF4-FFF2-40B4-BE49-F238E27FC236}">
                <a16:creationId xmlns:a16="http://schemas.microsoft.com/office/drawing/2014/main" id="{0DA8CDE1-E3E6-4E44-9E25-D13B0DA19B41}"/>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21</a:t>
            </a:r>
          </a:p>
        </p:txBody>
      </p:sp>
      <p:sp>
        <p:nvSpPr>
          <p:cNvPr id="7" name="install-code">
            <a:extLst xmlns:a="http://schemas.openxmlformats.org/drawingml/2006/main">
              <a:ext uri="{FF2B5EF4-FFF2-40B4-BE49-F238E27FC236}">
                <a16:creationId xmlns:a16="http://schemas.microsoft.com/office/drawing/2014/main" id="{81B6D6C1-3362-4E71-8718-3E81D4C6AC19}"/>
              </a:ext>
            </a:extLst>
          </p:cNvPr>
          <p:cNvSpPr>
            <a:spLocks xmlns:a="http://schemas.openxmlformats.org/drawingml/2006/main" noGrp="1"/>
          </p:cNvSpPr>
          <p:nvPr/>
        </p:nvSpPr>
        <p:spPr>
          <a:xfrm xmlns:a="http://schemas.openxmlformats.org/drawingml/2006/main">
            <a:off x="647700" y="2114550"/>
            <a:ext cx="6953250" cy="2609850"/>
          </a:xfrm>
          <a:prstGeom xmlns:a="http://schemas.openxmlformats.org/drawingml/2006/main" prst="roundRect">
            <a:avLst>
              <a:gd name="adj" fmla="val 4380"/>
            </a:avLst>
          </a:prstGeom>
          <a:solidFill xmlns:a="http://schemas.openxmlformats.org/drawingml/2006/main">
            <a:srgbClr val="0B1016"/>
          </a:solidFill>
          <a:ln xmlns:a="http://schemas.openxmlformats.org/drawingml/2006/main" w="9525">
            <a:solidFill>
              <a:srgbClr val="33404E"/>
            </a:solidFill>
            <a:prstDash val="solid"/>
          </a:ln>
        </p:spPr>
      </p:sp>
      <p:sp>
        <p:nvSpPr>
          <p:cNvPr id="8" name="install-code-bar">
            <a:extLst xmlns:a="http://schemas.openxmlformats.org/drawingml/2006/main">
              <a:ext uri="{FF2B5EF4-FFF2-40B4-BE49-F238E27FC236}">
                <a16:creationId xmlns:a16="http://schemas.microsoft.com/office/drawing/2014/main" id="{CEA475E2-3047-40B9-BCCD-07B1DEA1E9BD}"/>
              </a:ext>
            </a:extLst>
          </p:cNvPr>
          <p:cNvSpPr>
            <a:spLocks xmlns:a="http://schemas.openxmlformats.org/drawingml/2006/main" noGrp="1"/>
          </p:cNvSpPr>
          <p:nvPr/>
        </p:nvSpPr>
        <p:spPr>
          <a:xfrm xmlns:a="http://schemas.openxmlformats.org/drawingml/2006/main">
            <a:off x="647700" y="2114550"/>
            <a:ext cx="695325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install-code-dot-1">
            <a:extLst xmlns:a="http://schemas.openxmlformats.org/drawingml/2006/main">
              <a:ext uri="{FF2B5EF4-FFF2-40B4-BE49-F238E27FC236}">
                <a16:creationId xmlns:a16="http://schemas.microsoft.com/office/drawing/2014/main" id="{F2931E12-EF2D-4D1E-9B8E-7AF9FBED6FB6}"/>
              </a:ext>
            </a:extLst>
          </p:cNvPr>
          <p:cNvSpPr>
            <a:spLocks xmlns:a="http://schemas.openxmlformats.org/drawingml/2006/main" noGrp="1"/>
          </p:cNvSpPr>
          <p:nvPr/>
        </p:nvSpPr>
        <p:spPr>
          <a:xfrm xmlns:a="http://schemas.openxmlformats.org/drawingml/2006/main">
            <a:off x="819150" y="225742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install-code-dot-2">
            <a:extLst xmlns:a="http://schemas.openxmlformats.org/drawingml/2006/main">
              <a:ext uri="{FF2B5EF4-FFF2-40B4-BE49-F238E27FC236}">
                <a16:creationId xmlns:a16="http://schemas.microsoft.com/office/drawing/2014/main" id="{A3BEADE4-82C9-4736-9D29-E56B47808A9D}"/>
              </a:ext>
            </a:extLst>
          </p:cNvPr>
          <p:cNvSpPr>
            <a:spLocks xmlns:a="http://schemas.openxmlformats.org/drawingml/2006/main" noGrp="1"/>
          </p:cNvSpPr>
          <p:nvPr/>
        </p:nvSpPr>
        <p:spPr>
          <a:xfrm xmlns:a="http://schemas.openxmlformats.org/drawingml/2006/main">
            <a:off x="990600" y="225742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install-code-dot-3">
            <a:extLst xmlns:a="http://schemas.openxmlformats.org/drawingml/2006/main">
              <a:ext uri="{FF2B5EF4-FFF2-40B4-BE49-F238E27FC236}">
                <a16:creationId xmlns:a16="http://schemas.microsoft.com/office/drawing/2014/main" id="{ED1FF9DC-5B57-46F7-9C81-901F463A985A}"/>
              </a:ext>
            </a:extLst>
          </p:cNvPr>
          <p:cNvSpPr>
            <a:spLocks xmlns:a="http://schemas.openxmlformats.org/drawingml/2006/main" noGrp="1"/>
          </p:cNvSpPr>
          <p:nvPr/>
        </p:nvSpPr>
        <p:spPr>
          <a:xfrm xmlns:a="http://schemas.openxmlformats.org/drawingml/2006/main">
            <a:off x="1162050" y="225742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install-code-file">
            <a:extLst xmlns:a="http://schemas.openxmlformats.org/drawingml/2006/main">
              <a:ext uri="{FF2B5EF4-FFF2-40B4-BE49-F238E27FC236}">
                <a16:creationId xmlns:a16="http://schemas.microsoft.com/office/drawing/2014/main" id="{554FD074-F7FC-416A-9E9C-CA6425DFC140}"/>
              </a:ext>
            </a:extLst>
          </p:cNvPr>
          <p:cNvSpPr>
            <a:spLocks xmlns:a="http://schemas.openxmlformats.org/drawingml/2006/main" noGrp="1"/>
          </p:cNvSpPr>
          <p:nvPr/>
        </p:nvSpPr>
        <p:spPr>
          <a:xfrm xmlns:a="http://schemas.openxmlformats.org/drawingml/2006/main">
            <a:off x="1485900" y="2209800"/>
            <a:ext cx="5905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terminal</a:t>
            </a:r>
          </a:p>
        </p:txBody>
      </p:sp>
      <p:sp>
        <p:nvSpPr>
          <p:cNvPr id="13" name="install-code-hi-0">
            <a:extLst xmlns:a="http://schemas.openxmlformats.org/drawingml/2006/main">
              <a:ext uri="{FF2B5EF4-FFF2-40B4-BE49-F238E27FC236}">
                <a16:creationId xmlns:a16="http://schemas.microsoft.com/office/drawing/2014/main" id="{24769BA1-537C-42F0-B117-579C3C359AFD}"/>
              </a:ext>
            </a:extLst>
          </p:cNvPr>
          <p:cNvSpPr>
            <a:spLocks xmlns:a="http://schemas.openxmlformats.org/drawingml/2006/main" noGrp="1"/>
          </p:cNvSpPr>
          <p:nvPr/>
        </p:nvSpPr>
        <p:spPr>
          <a:xfrm xmlns:a="http://schemas.openxmlformats.org/drawingml/2006/main">
            <a:off x="742950" y="2609850"/>
            <a:ext cx="6762750" cy="390525"/>
          </a:xfrm>
          <a:prstGeom xmlns:a="http://schemas.openxmlformats.org/drawingml/2006/main" prst="roundRect">
            <a:avLst>
              <a:gd name="adj" fmla="val 4878"/>
            </a:avLst>
          </a:prstGeom>
          <a:solidFill xmlns:a="http://schemas.openxmlformats.org/drawingml/2006/main">
            <a:srgbClr val="263345"/>
          </a:solidFill>
          <a:ln xmlns:a="http://schemas.openxmlformats.org/drawingml/2006/main" w="0">
            <a:noFill/>
            <a:prstDash val="solid"/>
          </a:ln>
        </p:spPr>
      </p:sp>
      <p:sp>
        <p:nvSpPr>
          <p:cNvPr id="14" name="install-code-num-0">
            <a:extLst xmlns:a="http://schemas.openxmlformats.org/drawingml/2006/main">
              <a:ext uri="{FF2B5EF4-FFF2-40B4-BE49-F238E27FC236}">
                <a16:creationId xmlns:a16="http://schemas.microsoft.com/office/drawing/2014/main" id="{239CCD04-60CC-443E-B39B-FB989132ABFE}"/>
              </a:ext>
            </a:extLst>
          </p:cNvPr>
          <p:cNvSpPr>
            <a:spLocks xmlns:a="http://schemas.openxmlformats.org/drawingml/2006/main" noGrp="1"/>
          </p:cNvSpPr>
          <p:nvPr/>
        </p:nvSpPr>
        <p:spPr>
          <a:xfrm xmlns:a="http://schemas.openxmlformats.org/drawingml/2006/main">
            <a:off x="781050" y="2628900"/>
            <a:ext cx="32385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350">
                <a:solidFill>
                  <a:srgbClr val="667586"/>
                </a:solidFill>
                <a:latin typeface="Aptos Mono"/>
                <a:ea typeface="Aptos Mono"/>
                <a:cs typeface="Aptos Mono"/>
              </a:defRPr>
            </a:pPr>
            <a:r>
              <a:rPr sz="1350">
                <a:solidFill>
                  <a:srgbClr val="667586"/>
                </a:solidFill>
                <a:latin typeface="Aptos Mono"/>
                <a:ea typeface="Aptos Mono"/>
                <a:cs typeface="Aptos Mono"/>
              </a:rPr>
              <a:t>1</a:t>
            </a:r>
          </a:p>
        </p:txBody>
      </p:sp>
      <p:sp>
        <p:nvSpPr>
          <p:cNvPr id="15" name="install-code-line-0">
            <a:extLst xmlns:a="http://schemas.openxmlformats.org/drawingml/2006/main">
              <a:ext uri="{FF2B5EF4-FFF2-40B4-BE49-F238E27FC236}">
                <a16:creationId xmlns:a16="http://schemas.microsoft.com/office/drawing/2014/main" id="{8C1FA15C-66F1-412C-B107-9434F62EA293}"/>
              </a:ext>
            </a:extLst>
          </p:cNvPr>
          <p:cNvSpPr>
            <a:spLocks xmlns:a="http://schemas.openxmlformats.org/drawingml/2006/main" noGrp="1"/>
          </p:cNvSpPr>
          <p:nvPr/>
        </p:nvSpPr>
        <p:spPr>
          <a:xfrm xmlns:a="http://schemas.openxmlformats.org/drawingml/2006/main">
            <a:off x="1219200" y="2628900"/>
            <a:ext cx="621030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F4F1EB"/>
                </a:solidFill>
                <a:latin typeface="Aptos Mono"/>
                <a:ea typeface="Aptos Mono"/>
                <a:cs typeface="Aptos Mono"/>
              </a:defRPr>
            </a:pPr>
            <a:r>
              <a:rPr sz="1500">
                <a:solidFill>
                  <a:srgbClr val="F4F1EB"/>
                </a:solidFill>
                <a:latin typeface="Aptos Mono"/>
                <a:ea typeface="Aptos Mono"/>
                <a:cs typeface="Aptos Mono"/>
              </a:rPr>
              <a:t>$ npx -y @agentmemory/agentmemory@latest</a:t>
            </a:r>
          </a:p>
        </p:txBody>
      </p:sp>
      <p:sp>
        <p:nvSpPr>
          <p:cNvPr id="16" name="install-code-num-1">
            <a:extLst xmlns:a="http://schemas.openxmlformats.org/drawingml/2006/main">
              <a:ext uri="{FF2B5EF4-FFF2-40B4-BE49-F238E27FC236}">
                <a16:creationId xmlns:a16="http://schemas.microsoft.com/office/drawing/2014/main" id="{E75DDBEF-415D-4950-B201-782599BF0E19}"/>
              </a:ext>
            </a:extLst>
          </p:cNvPr>
          <p:cNvSpPr>
            <a:spLocks xmlns:a="http://schemas.openxmlformats.org/drawingml/2006/main" noGrp="1"/>
          </p:cNvSpPr>
          <p:nvPr/>
        </p:nvSpPr>
        <p:spPr>
          <a:xfrm xmlns:a="http://schemas.openxmlformats.org/drawingml/2006/main">
            <a:off x="781050" y="3019425"/>
            <a:ext cx="32385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350">
                <a:solidFill>
                  <a:srgbClr val="667586"/>
                </a:solidFill>
                <a:latin typeface="Aptos Mono"/>
                <a:ea typeface="Aptos Mono"/>
                <a:cs typeface="Aptos Mono"/>
              </a:defRPr>
            </a:pPr>
            <a:r>
              <a:rPr sz="1350">
                <a:solidFill>
                  <a:srgbClr val="667586"/>
                </a:solidFill>
                <a:latin typeface="Aptos Mono"/>
                <a:ea typeface="Aptos Mono"/>
                <a:cs typeface="Aptos Mono"/>
              </a:rPr>
              <a:t>2</a:t>
            </a:r>
          </a:p>
        </p:txBody>
      </p:sp>
      <p:sp>
        <p:nvSpPr>
          <p:cNvPr id="17" name="install-code-line-1">
            <a:extLst xmlns:a="http://schemas.openxmlformats.org/drawingml/2006/main">
              <a:ext uri="{FF2B5EF4-FFF2-40B4-BE49-F238E27FC236}">
                <a16:creationId xmlns:a16="http://schemas.microsoft.com/office/drawing/2014/main" id="{C95A1F59-85DB-4E15-8F13-847B7BA03286}"/>
              </a:ext>
            </a:extLst>
          </p:cNvPr>
          <p:cNvSpPr>
            <a:spLocks xmlns:a="http://schemas.openxmlformats.org/drawingml/2006/main" noGrp="1"/>
          </p:cNvSpPr>
          <p:nvPr/>
        </p:nvSpPr>
        <p:spPr>
          <a:xfrm xmlns:a="http://schemas.openxmlformats.org/drawingml/2006/main">
            <a:off x="1219200" y="3019425"/>
            <a:ext cx="621030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18" name="install-code-num-2">
            <a:extLst xmlns:a="http://schemas.openxmlformats.org/drawingml/2006/main">
              <a:ext uri="{FF2B5EF4-FFF2-40B4-BE49-F238E27FC236}">
                <a16:creationId xmlns:a16="http://schemas.microsoft.com/office/drawing/2014/main" id="{BFAA9D7D-A687-4C1E-B196-D933A7D4AD52}"/>
              </a:ext>
            </a:extLst>
          </p:cNvPr>
          <p:cNvSpPr>
            <a:spLocks xmlns:a="http://schemas.openxmlformats.org/drawingml/2006/main" noGrp="1"/>
          </p:cNvSpPr>
          <p:nvPr/>
        </p:nvSpPr>
        <p:spPr>
          <a:xfrm xmlns:a="http://schemas.openxmlformats.org/drawingml/2006/main">
            <a:off x="781050" y="3409950"/>
            <a:ext cx="32385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350">
                <a:solidFill>
                  <a:srgbClr val="667586"/>
                </a:solidFill>
                <a:latin typeface="Aptos Mono"/>
                <a:ea typeface="Aptos Mono"/>
                <a:cs typeface="Aptos Mono"/>
              </a:defRPr>
            </a:pPr>
            <a:r>
              <a:rPr sz="1350">
                <a:solidFill>
                  <a:srgbClr val="667586"/>
                </a:solidFill>
                <a:latin typeface="Aptos Mono"/>
                <a:ea typeface="Aptos Mono"/>
                <a:cs typeface="Aptos Mono"/>
              </a:rPr>
              <a:t>3</a:t>
            </a:r>
          </a:p>
        </p:txBody>
      </p:sp>
      <p:sp>
        <p:nvSpPr>
          <p:cNvPr id="19" name="install-code-line-2">
            <a:extLst xmlns:a="http://schemas.openxmlformats.org/drawingml/2006/main">
              <a:ext uri="{FF2B5EF4-FFF2-40B4-BE49-F238E27FC236}">
                <a16:creationId xmlns:a16="http://schemas.microsoft.com/office/drawing/2014/main" id="{B8D3B88E-B5F8-44E5-8C7D-A93B626D1811}"/>
              </a:ext>
            </a:extLst>
          </p:cNvPr>
          <p:cNvSpPr>
            <a:spLocks xmlns:a="http://schemas.openxmlformats.org/drawingml/2006/main" noGrp="1"/>
          </p:cNvSpPr>
          <p:nvPr/>
        </p:nvSpPr>
        <p:spPr>
          <a:xfrm xmlns:a="http://schemas.openxmlformats.org/drawingml/2006/main">
            <a:off x="1219200" y="3409950"/>
            <a:ext cx="621030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CFD8E3"/>
                </a:solidFill>
                <a:latin typeface="Aptos Mono"/>
                <a:ea typeface="Aptos Mono"/>
                <a:cs typeface="Aptos Mono"/>
              </a:defRPr>
            </a:pPr>
            <a:r>
              <a:rPr sz="1500">
                <a:solidFill>
                  <a:srgbClr val="CFD8E3"/>
                </a:solidFill>
                <a:latin typeface="Aptos Mono"/>
                <a:ea typeface="Aptos Mono"/>
                <a:cs typeface="Aptos Mono"/>
              </a:rPr>
              <a:t>Pick the agents to connect.</a:t>
            </a:r>
          </a:p>
        </p:txBody>
      </p:sp>
      <p:sp>
        <p:nvSpPr>
          <p:cNvPr id="20" name="install-code-num-3">
            <a:extLst xmlns:a="http://schemas.openxmlformats.org/drawingml/2006/main">
              <a:ext uri="{FF2B5EF4-FFF2-40B4-BE49-F238E27FC236}">
                <a16:creationId xmlns:a16="http://schemas.microsoft.com/office/drawing/2014/main" id="{75BAF4C2-305B-410E-925D-80DBFD6C17D8}"/>
              </a:ext>
            </a:extLst>
          </p:cNvPr>
          <p:cNvSpPr>
            <a:spLocks xmlns:a="http://schemas.openxmlformats.org/drawingml/2006/main" noGrp="1"/>
          </p:cNvSpPr>
          <p:nvPr/>
        </p:nvSpPr>
        <p:spPr>
          <a:xfrm xmlns:a="http://schemas.openxmlformats.org/drawingml/2006/main">
            <a:off x="781050" y="3800475"/>
            <a:ext cx="32385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350">
                <a:solidFill>
                  <a:srgbClr val="667586"/>
                </a:solidFill>
                <a:latin typeface="Aptos Mono"/>
                <a:ea typeface="Aptos Mono"/>
                <a:cs typeface="Aptos Mono"/>
              </a:defRPr>
            </a:pPr>
            <a:r>
              <a:rPr sz="1350">
                <a:solidFill>
                  <a:srgbClr val="667586"/>
                </a:solidFill>
                <a:latin typeface="Aptos Mono"/>
                <a:ea typeface="Aptos Mono"/>
                <a:cs typeface="Aptos Mono"/>
              </a:rPr>
              <a:t>4</a:t>
            </a:r>
          </a:p>
        </p:txBody>
      </p:sp>
      <p:sp>
        <p:nvSpPr>
          <p:cNvPr id="21" name="install-code-line-3">
            <a:extLst xmlns:a="http://schemas.openxmlformats.org/drawingml/2006/main">
              <a:ext uri="{FF2B5EF4-FFF2-40B4-BE49-F238E27FC236}">
                <a16:creationId xmlns:a16="http://schemas.microsoft.com/office/drawing/2014/main" id="{43387F10-5D86-438B-A1FC-51D2786A7B08}"/>
              </a:ext>
            </a:extLst>
          </p:cNvPr>
          <p:cNvSpPr>
            <a:spLocks xmlns:a="http://schemas.openxmlformats.org/drawingml/2006/main" noGrp="1"/>
          </p:cNvSpPr>
          <p:nvPr/>
        </p:nvSpPr>
        <p:spPr>
          <a:xfrm xmlns:a="http://schemas.openxmlformats.org/drawingml/2006/main">
            <a:off x="1219200" y="3800475"/>
            <a:ext cx="621030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CFD8E3"/>
                </a:solidFill>
                <a:latin typeface="Aptos Mono"/>
                <a:ea typeface="Aptos Mono"/>
                <a:cs typeface="Aptos Mono"/>
              </a:defRPr>
            </a:pPr>
            <a:r>
              <a:rPr sz="1500">
                <a:solidFill>
                  <a:srgbClr val="CFD8E3"/>
                </a:solidFill>
                <a:latin typeface="Aptos Mono"/>
                <a:ea typeface="Aptos Mono"/>
                <a:cs typeface="Aptos Mono"/>
              </a:rPr>
              <a:t>Choose a provider or stay keyless.</a:t>
            </a:r>
          </a:p>
        </p:txBody>
      </p:sp>
      <p:sp>
        <p:nvSpPr>
          <p:cNvPr id="22" name="install-code-num-4">
            <a:extLst xmlns:a="http://schemas.openxmlformats.org/drawingml/2006/main">
              <a:ext uri="{FF2B5EF4-FFF2-40B4-BE49-F238E27FC236}">
                <a16:creationId xmlns:a16="http://schemas.microsoft.com/office/drawing/2014/main" id="{85660895-A08C-4A63-BC89-80D5FAFBE222}"/>
              </a:ext>
            </a:extLst>
          </p:cNvPr>
          <p:cNvSpPr>
            <a:spLocks xmlns:a="http://schemas.openxmlformats.org/drawingml/2006/main" noGrp="1"/>
          </p:cNvSpPr>
          <p:nvPr/>
        </p:nvSpPr>
        <p:spPr>
          <a:xfrm xmlns:a="http://schemas.openxmlformats.org/drawingml/2006/main">
            <a:off x="781050" y="4191000"/>
            <a:ext cx="32385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350">
                <a:solidFill>
                  <a:srgbClr val="667586"/>
                </a:solidFill>
                <a:latin typeface="Aptos Mono"/>
                <a:ea typeface="Aptos Mono"/>
                <a:cs typeface="Aptos Mono"/>
              </a:defRPr>
            </a:pPr>
            <a:r>
              <a:rPr sz="1350">
                <a:solidFill>
                  <a:srgbClr val="667586"/>
                </a:solidFill>
                <a:latin typeface="Aptos Mono"/>
                <a:ea typeface="Aptos Mono"/>
                <a:cs typeface="Aptos Mono"/>
              </a:rPr>
              <a:t>5</a:t>
            </a:r>
          </a:p>
        </p:txBody>
      </p:sp>
      <p:sp>
        <p:nvSpPr>
          <p:cNvPr id="23" name="install-code-line-4">
            <a:extLst xmlns:a="http://schemas.openxmlformats.org/drawingml/2006/main">
              <a:ext uri="{FF2B5EF4-FFF2-40B4-BE49-F238E27FC236}">
                <a16:creationId xmlns:a16="http://schemas.microsoft.com/office/drawing/2014/main" id="{AA2584B2-DFE5-4DB3-ABC9-0FE0AA6D455B}"/>
              </a:ext>
            </a:extLst>
          </p:cNvPr>
          <p:cNvSpPr>
            <a:spLocks xmlns:a="http://schemas.openxmlformats.org/drawingml/2006/main" noGrp="1"/>
          </p:cNvSpPr>
          <p:nvPr/>
        </p:nvSpPr>
        <p:spPr>
          <a:xfrm xmlns:a="http://schemas.openxmlformats.org/drawingml/2006/main">
            <a:off x="1219200" y="4191000"/>
            <a:ext cx="6210300" cy="3905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CFD8E3"/>
                </a:solidFill>
                <a:latin typeface="Aptos Mono"/>
                <a:ea typeface="Aptos Mono"/>
                <a:cs typeface="Aptos Mono"/>
              </a:defRPr>
            </a:pPr>
            <a:r>
              <a:rPr sz="1500">
                <a:solidFill>
                  <a:srgbClr val="CFD8E3"/>
                </a:solidFill>
                <a:latin typeface="Aptos Mono"/>
                <a:ea typeface="Aptos Mono"/>
                <a:cs typeface="Aptos Mono"/>
              </a:rPr>
              <a:t>Start the service and viewer.</a:t>
            </a:r>
          </a:p>
        </p:txBody>
      </p:sp>
      <p:sp>
        <p:nvSpPr>
          <p:cNvPr id="24" name="intro-point-0">
            <a:extLst xmlns:a="http://schemas.openxmlformats.org/drawingml/2006/main">
              <a:ext uri="{FF2B5EF4-FFF2-40B4-BE49-F238E27FC236}">
                <a16:creationId xmlns:a16="http://schemas.microsoft.com/office/drawing/2014/main" id="{8E5AA934-240F-449E-97DF-036AF707D63F}"/>
              </a:ext>
            </a:extLst>
          </p:cNvPr>
          <p:cNvSpPr>
            <a:spLocks xmlns:a="http://schemas.openxmlformats.org/drawingml/2006/main" noGrp="1"/>
          </p:cNvSpPr>
          <p:nvPr/>
        </p:nvSpPr>
        <p:spPr>
          <a:xfrm xmlns:a="http://schemas.openxmlformats.org/drawingml/2006/main">
            <a:off x="8077200" y="1981200"/>
            <a:ext cx="3429000" cy="1066800"/>
          </a:xfrm>
          <a:prstGeom xmlns:a="http://schemas.openxmlformats.org/drawingml/2006/main" prst="roundRect">
            <a:avLst>
              <a:gd name="adj" fmla="val 10714"/>
            </a:avLst>
          </a:prstGeom>
          <a:solidFill xmlns:a="http://schemas.openxmlformats.org/drawingml/2006/main">
            <a:srgbClr val="171D25"/>
          </a:solidFill>
          <a:ln xmlns:a="http://schemas.openxmlformats.org/drawingml/2006/main" w="9525">
            <a:solidFill>
              <a:srgbClr val="2A323D"/>
            </a:solidFill>
            <a:prstDash val="solid"/>
          </a:ln>
        </p:spPr>
      </p:sp>
      <p:sp>
        <p:nvSpPr>
          <p:cNvPr id="25" name="intro-point-0-accent">
            <a:extLst xmlns:a="http://schemas.openxmlformats.org/drawingml/2006/main">
              <a:ext uri="{FF2B5EF4-FFF2-40B4-BE49-F238E27FC236}">
                <a16:creationId xmlns:a16="http://schemas.microsoft.com/office/drawing/2014/main" id="{0EBFF658-75CF-4672-A180-C1FC1659C0E2}"/>
              </a:ext>
            </a:extLst>
          </p:cNvPr>
          <p:cNvSpPr>
            <a:spLocks xmlns:a="http://schemas.openxmlformats.org/drawingml/2006/main" noGrp="1"/>
          </p:cNvSpPr>
          <p:nvPr/>
        </p:nvSpPr>
        <p:spPr>
          <a:xfrm xmlns:a="http://schemas.openxmlformats.org/drawingml/2006/main">
            <a:off x="8077200" y="1981200"/>
            <a:ext cx="66675" cy="10668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6" name="intro-point-0-title">
            <a:extLst xmlns:a="http://schemas.openxmlformats.org/drawingml/2006/main">
              <a:ext uri="{FF2B5EF4-FFF2-40B4-BE49-F238E27FC236}">
                <a16:creationId xmlns:a16="http://schemas.microsoft.com/office/drawing/2014/main" id="{8EB5EC6F-AFA9-433A-8E5B-60F778648AF8}"/>
              </a:ext>
            </a:extLst>
          </p:cNvPr>
          <p:cNvSpPr>
            <a:spLocks xmlns:a="http://schemas.openxmlformats.org/drawingml/2006/main" noGrp="1"/>
          </p:cNvSpPr>
          <p:nvPr/>
        </p:nvSpPr>
        <p:spPr>
          <a:xfrm xmlns:a="http://schemas.openxmlformats.org/drawingml/2006/main">
            <a:off x="8343900" y="21431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Apache 2.0</a:t>
            </a:r>
          </a:p>
        </p:txBody>
      </p:sp>
      <p:sp>
        <p:nvSpPr>
          <p:cNvPr id="27" name="intro-point-0-body">
            <a:extLst xmlns:a="http://schemas.openxmlformats.org/drawingml/2006/main">
              <a:ext uri="{FF2B5EF4-FFF2-40B4-BE49-F238E27FC236}">
                <a16:creationId xmlns:a16="http://schemas.microsoft.com/office/drawing/2014/main" id="{AC5A11AD-2093-41B8-8625-AD7073786F2B}"/>
              </a:ext>
            </a:extLst>
          </p:cNvPr>
          <p:cNvSpPr>
            <a:spLocks xmlns:a="http://schemas.openxmlformats.org/drawingml/2006/main" noGrp="1"/>
          </p:cNvSpPr>
          <p:nvPr/>
        </p:nvSpPr>
        <p:spPr>
          <a:xfrm xmlns:a="http://schemas.openxmlformats.org/drawingml/2006/main">
            <a:off x="8343900" y="2552700"/>
            <a:ext cx="297180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A9B0BC"/>
                </a:solidFill>
                <a:latin typeface="Aptos"/>
                <a:ea typeface="Aptos"/>
                <a:cs typeface="Aptos"/>
              </a:defRPr>
            </a:pPr>
            <a:r>
              <a:rPr sz="1275">
                <a:solidFill>
                  <a:srgbClr val="A9B0BC"/>
                </a:solidFill>
                <a:latin typeface="Aptos"/>
                <a:ea typeface="Aptos"/>
                <a:cs typeface="Aptos"/>
              </a:rPr>
              <a:t>Fork it, self-host it, or embed it.</a:t>
            </a:r>
          </a:p>
        </p:txBody>
      </p:sp>
      <p:sp>
        <p:nvSpPr>
          <p:cNvPr id="28" name="intro-point-1">
            <a:extLst xmlns:a="http://schemas.openxmlformats.org/drawingml/2006/main">
              <a:ext uri="{FF2B5EF4-FFF2-40B4-BE49-F238E27FC236}">
                <a16:creationId xmlns:a16="http://schemas.microsoft.com/office/drawing/2014/main" id="{555874F3-B718-4A07-A18A-4EFD7EA5B3DD}"/>
              </a:ext>
            </a:extLst>
          </p:cNvPr>
          <p:cNvSpPr>
            <a:spLocks xmlns:a="http://schemas.openxmlformats.org/drawingml/2006/main" noGrp="1"/>
          </p:cNvSpPr>
          <p:nvPr/>
        </p:nvSpPr>
        <p:spPr>
          <a:xfrm xmlns:a="http://schemas.openxmlformats.org/drawingml/2006/main">
            <a:off x="8077200" y="3238500"/>
            <a:ext cx="3429000" cy="1066800"/>
          </a:xfrm>
          <a:prstGeom xmlns:a="http://schemas.openxmlformats.org/drawingml/2006/main" prst="roundRect">
            <a:avLst>
              <a:gd name="adj" fmla="val 10714"/>
            </a:avLst>
          </a:prstGeom>
          <a:solidFill xmlns:a="http://schemas.openxmlformats.org/drawingml/2006/main">
            <a:srgbClr val="171D25"/>
          </a:solidFill>
          <a:ln xmlns:a="http://schemas.openxmlformats.org/drawingml/2006/main" w="9525">
            <a:solidFill>
              <a:srgbClr val="2A323D"/>
            </a:solidFill>
            <a:prstDash val="solid"/>
          </a:ln>
        </p:spPr>
      </p:sp>
      <p:sp>
        <p:nvSpPr>
          <p:cNvPr id="29" name="intro-point-1-accent">
            <a:extLst xmlns:a="http://schemas.openxmlformats.org/drawingml/2006/main">
              <a:ext uri="{FF2B5EF4-FFF2-40B4-BE49-F238E27FC236}">
                <a16:creationId xmlns:a16="http://schemas.microsoft.com/office/drawing/2014/main" id="{D8F61BEB-2946-401C-BC39-55FBE2A6178B}"/>
              </a:ext>
            </a:extLst>
          </p:cNvPr>
          <p:cNvSpPr>
            <a:spLocks xmlns:a="http://schemas.openxmlformats.org/drawingml/2006/main" noGrp="1"/>
          </p:cNvSpPr>
          <p:nvPr/>
        </p:nvSpPr>
        <p:spPr>
          <a:xfrm xmlns:a="http://schemas.openxmlformats.org/drawingml/2006/main">
            <a:off x="8077200" y="3238500"/>
            <a:ext cx="66675" cy="106680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30" name="intro-point-1-title">
            <a:extLst xmlns:a="http://schemas.openxmlformats.org/drawingml/2006/main">
              <a:ext uri="{FF2B5EF4-FFF2-40B4-BE49-F238E27FC236}">
                <a16:creationId xmlns:a16="http://schemas.microsoft.com/office/drawing/2014/main" id="{8D03052C-6DE0-4283-9CCB-D119378BBA40}"/>
              </a:ext>
            </a:extLst>
          </p:cNvPr>
          <p:cNvSpPr>
            <a:spLocks xmlns:a="http://schemas.openxmlformats.org/drawingml/2006/main" noGrp="1"/>
          </p:cNvSpPr>
          <p:nvPr/>
        </p:nvSpPr>
        <p:spPr>
          <a:xfrm xmlns:a="http://schemas.openxmlformats.org/drawingml/2006/main">
            <a:off x="8343900" y="34004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MCP + HTTP</a:t>
            </a:r>
          </a:p>
        </p:txBody>
      </p:sp>
      <p:sp>
        <p:nvSpPr>
          <p:cNvPr id="31" name="intro-point-1-body">
            <a:extLst xmlns:a="http://schemas.openxmlformats.org/drawingml/2006/main">
              <a:ext uri="{FF2B5EF4-FFF2-40B4-BE49-F238E27FC236}">
                <a16:creationId xmlns:a16="http://schemas.microsoft.com/office/drawing/2014/main" id="{D4E36CE1-40AE-4B2E-8015-D235FFAFB6AF}"/>
              </a:ext>
            </a:extLst>
          </p:cNvPr>
          <p:cNvSpPr>
            <a:spLocks xmlns:a="http://schemas.openxmlformats.org/drawingml/2006/main" noGrp="1"/>
          </p:cNvSpPr>
          <p:nvPr/>
        </p:nvSpPr>
        <p:spPr>
          <a:xfrm xmlns:a="http://schemas.openxmlformats.org/drawingml/2006/main">
            <a:off x="8343900" y="3810000"/>
            <a:ext cx="297180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A9B0BC"/>
                </a:solidFill>
                <a:latin typeface="Aptos"/>
                <a:ea typeface="Aptos"/>
                <a:cs typeface="Aptos"/>
              </a:defRPr>
            </a:pPr>
            <a:r>
              <a:rPr sz="1275">
                <a:solidFill>
                  <a:srgbClr val="A9B0BC"/>
                </a:solidFill>
                <a:latin typeface="Aptos"/>
                <a:ea typeface="Aptos"/>
                <a:cs typeface="Aptos"/>
              </a:rPr>
              <a:t>Connect from different harnesses.</a:t>
            </a:r>
          </a:p>
        </p:txBody>
      </p:sp>
      <p:sp>
        <p:nvSpPr>
          <p:cNvPr id="32" name="intro-point-2">
            <a:extLst xmlns:a="http://schemas.openxmlformats.org/drawingml/2006/main">
              <a:ext uri="{FF2B5EF4-FFF2-40B4-BE49-F238E27FC236}">
                <a16:creationId xmlns:a16="http://schemas.microsoft.com/office/drawing/2014/main" id="{4367D57E-03F1-486C-85E9-1D057011A0B1}"/>
              </a:ext>
            </a:extLst>
          </p:cNvPr>
          <p:cNvSpPr>
            <a:spLocks xmlns:a="http://schemas.openxmlformats.org/drawingml/2006/main" noGrp="1"/>
          </p:cNvSpPr>
          <p:nvPr/>
        </p:nvSpPr>
        <p:spPr>
          <a:xfrm xmlns:a="http://schemas.openxmlformats.org/drawingml/2006/main">
            <a:off x="8077200" y="4495800"/>
            <a:ext cx="3429000" cy="1066800"/>
          </a:xfrm>
          <a:prstGeom xmlns:a="http://schemas.openxmlformats.org/drawingml/2006/main" prst="roundRect">
            <a:avLst>
              <a:gd name="adj" fmla="val 10714"/>
            </a:avLst>
          </a:prstGeom>
          <a:solidFill xmlns:a="http://schemas.openxmlformats.org/drawingml/2006/main">
            <a:srgbClr val="171D25"/>
          </a:solidFill>
          <a:ln xmlns:a="http://schemas.openxmlformats.org/drawingml/2006/main" w="9525">
            <a:solidFill>
              <a:srgbClr val="2A323D"/>
            </a:solidFill>
            <a:prstDash val="solid"/>
          </a:ln>
        </p:spPr>
      </p:sp>
      <p:sp>
        <p:nvSpPr>
          <p:cNvPr id="33" name="intro-point-2-accent">
            <a:extLst xmlns:a="http://schemas.openxmlformats.org/drawingml/2006/main">
              <a:ext uri="{FF2B5EF4-FFF2-40B4-BE49-F238E27FC236}">
                <a16:creationId xmlns:a16="http://schemas.microsoft.com/office/drawing/2014/main" id="{719ADC83-44EE-41DD-82CE-50E96C3E8686}"/>
              </a:ext>
            </a:extLst>
          </p:cNvPr>
          <p:cNvSpPr>
            <a:spLocks xmlns:a="http://schemas.openxmlformats.org/drawingml/2006/main" noGrp="1"/>
          </p:cNvSpPr>
          <p:nvPr/>
        </p:nvSpPr>
        <p:spPr>
          <a:xfrm xmlns:a="http://schemas.openxmlformats.org/drawingml/2006/main">
            <a:off x="8077200" y="4495800"/>
            <a:ext cx="66675" cy="106680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34" name="intro-point-2-title">
            <a:extLst xmlns:a="http://schemas.openxmlformats.org/drawingml/2006/main">
              <a:ext uri="{FF2B5EF4-FFF2-40B4-BE49-F238E27FC236}">
                <a16:creationId xmlns:a16="http://schemas.microsoft.com/office/drawing/2014/main" id="{C001E0E8-2DB4-4B34-89A9-F8ED3D937852}"/>
              </a:ext>
            </a:extLst>
          </p:cNvPr>
          <p:cNvSpPr>
            <a:spLocks xmlns:a="http://schemas.openxmlformats.org/drawingml/2006/main" noGrp="1"/>
          </p:cNvSpPr>
          <p:nvPr/>
        </p:nvSpPr>
        <p:spPr>
          <a:xfrm xmlns:a="http://schemas.openxmlformats.org/drawingml/2006/main">
            <a:off x="8343900" y="46577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No external DB</a:t>
            </a:r>
          </a:p>
        </p:txBody>
      </p:sp>
      <p:sp>
        <p:nvSpPr>
          <p:cNvPr id="35" name="intro-point-2-body">
            <a:extLst xmlns:a="http://schemas.openxmlformats.org/drawingml/2006/main">
              <a:ext uri="{FF2B5EF4-FFF2-40B4-BE49-F238E27FC236}">
                <a16:creationId xmlns:a16="http://schemas.microsoft.com/office/drawing/2014/main" id="{27EFC5D6-3838-4374-8744-855B2D095D02}"/>
              </a:ext>
            </a:extLst>
          </p:cNvPr>
          <p:cNvSpPr>
            <a:spLocks xmlns:a="http://schemas.openxmlformats.org/drawingml/2006/main" noGrp="1"/>
          </p:cNvSpPr>
          <p:nvPr/>
        </p:nvSpPr>
        <p:spPr>
          <a:xfrm xmlns:a="http://schemas.openxmlformats.org/drawingml/2006/main">
            <a:off x="8343900" y="5067300"/>
            <a:ext cx="297180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75" b="0">
                <a:solidFill>
                  <a:srgbClr val="A9B0BC"/>
                </a:solidFill>
                <a:latin typeface="Aptos"/>
                <a:ea typeface="Aptos"/>
                <a:cs typeface="Aptos"/>
              </a:defRPr>
            </a:pPr>
            <a:r>
              <a:rPr sz="1275" b="0">
                <a:solidFill>
                  <a:srgbClr val="A9B0BC"/>
                </a:solidFill>
                <a:latin typeface="Aptos"/>
                <a:ea typeface="Aptos"/>
                <a:cs typeface="Aptos"/>
              </a:rPr>
              <a:t>Embedded local state. No separate database service.</a:t>
            </a:r>
          </a:p>
        </p:txBody>
      </p:sp>
      <p:sp>
        <p:nvSpPr>
          <p:cNvPr id="36" name="intro-bottom">
            <a:extLst xmlns:a="http://schemas.openxmlformats.org/drawingml/2006/main">
              <a:ext uri="{FF2B5EF4-FFF2-40B4-BE49-F238E27FC236}">
                <a16:creationId xmlns:a16="http://schemas.microsoft.com/office/drawing/2014/main" id="{FF9EDDAD-99E8-4364-AAED-ED731040A148}"/>
              </a:ext>
            </a:extLst>
          </p:cNvPr>
          <p:cNvSpPr>
            <a:spLocks xmlns:a="http://schemas.openxmlformats.org/drawingml/2006/main" noGrp="1"/>
          </p:cNvSpPr>
          <p:nvPr/>
        </p:nvSpPr>
        <p:spPr>
          <a:xfrm xmlns:a="http://schemas.openxmlformats.org/drawingml/2006/main">
            <a:off x="1485900" y="5848350"/>
            <a:ext cx="922020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2100" b="1">
                <a:solidFill>
                  <a:srgbClr val="F4F1EB"/>
                </a:solidFill>
                <a:latin typeface="Aptos"/>
                <a:ea typeface="Aptos"/>
                <a:cs typeface="Aptos"/>
              </a:defRPr>
            </a:pPr>
            <a:r>
              <a:rPr sz="2100" b="1">
                <a:solidFill>
                  <a:srgbClr val="F4F1EB"/>
                </a:solidFill>
                <a:latin typeface="Aptos"/>
                <a:ea typeface="Aptos"/>
                <a:cs typeface="Aptos"/>
              </a:rPr>
              <a:t>Keep the memory service running across sessions.</a:t>
            </a:r>
          </a:p>
        </p:txBody>
      </p:sp>
    </p:spTree>
    <p:extLst>
      <p:ext uri="{BB962C8B-B14F-4D97-AF65-F5344CB8AC3E}">
        <p14:creationId xmlns:p14="http://schemas.microsoft.com/office/powerpoint/2010/main" val="1857325200"/>
      </p:ext>
    </p:extLst>
  </p:cSld>
</p:sld>
</file>

<file path=ppt/slides/slide22.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10">
            <a:extLst xmlns:a="http://schemas.openxmlformats.org/drawingml/2006/main">
              <a:ext uri="{FF2B5EF4-FFF2-40B4-BE49-F238E27FC236}">
                <a16:creationId xmlns:a16="http://schemas.microsoft.com/office/drawing/2014/main" id="{E0D5CEFC-D84D-4AC1-ADE3-44F0064EA524}"/>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10">
            <a:extLst xmlns:a="http://schemas.openxmlformats.org/drawingml/2006/main">
              <a:ext uri="{FF2B5EF4-FFF2-40B4-BE49-F238E27FC236}">
                <a16:creationId xmlns:a16="http://schemas.microsoft.com/office/drawing/2014/main" id="{857814F0-2C52-4608-BB23-BF826951D78F}"/>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WHY AGENT MEMORY</a:t>
            </a:r>
          </a:p>
        </p:txBody>
      </p:sp>
      <p:sp>
        <p:nvSpPr>
          <p:cNvPr id="3" name="title-10">
            <a:extLst xmlns:a="http://schemas.openxmlformats.org/drawingml/2006/main">
              <a:ext uri="{FF2B5EF4-FFF2-40B4-BE49-F238E27FC236}">
                <a16:creationId xmlns:a16="http://schemas.microsoft.com/office/drawing/2014/main" id="{BA405D10-8128-4B51-81A2-C6C1C6129E61}"/>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Why I built it this way</a:t>
            </a:r>
          </a:p>
        </p:txBody>
      </p:sp>
      <p:sp>
        <p:nvSpPr>
          <p:cNvPr id="4" name="subtitle-10">
            <a:extLst xmlns:a="http://schemas.openxmlformats.org/drawingml/2006/main">
              <a:ext uri="{FF2B5EF4-FFF2-40B4-BE49-F238E27FC236}">
                <a16:creationId xmlns:a16="http://schemas.microsoft.com/office/drawing/2014/main" id="{62097057-1F0D-4BD6-A6A1-7FA137D15543}"/>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Five choices that matter when you change sessions, tools, or machines.</a:t>
            </a:r>
          </a:p>
        </p:txBody>
      </p:sp>
      <p:sp>
        <p:nvSpPr>
          <p:cNvPr id="5" name="footer-10">
            <a:extLst xmlns:a="http://schemas.openxmlformats.org/drawingml/2006/main">
              <a:ext uri="{FF2B5EF4-FFF2-40B4-BE49-F238E27FC236}">
                <a16:creationId xmlns:a16="http://schemas.microsoft.com/office/drawing/2014/main" id="{368F1028-1B1B-47B5-8A4C-7BD72C6CB4B9}"/>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10">
            <a:extLst xmlns:a="http://schemas.openxmlformats.org/drawingml/2006/main">
              <a:ext uri="{FF2B5EF4-FFF2-40B4-BE49-F238E27FC236}">
                <a16:creationId xmlns:a16="http://schemas.microsoft.com/office/drawing/2014/main" id="{EFDF519E-BE59-45B1-A558-F5DA2B55EC61}"/>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22</a:t>
            </a:r>
          </a:p>
        </p:txBody>
      </p:sp>
      <p:sp>
        <p:nvSpPr>
          <p:cNvPr id="7" name="approach-name-0">
            <a:extLst xmlns:a="http://schemas.openxmlformats.org/drawingml/2006/main">
              <a:ext uri="{FF2B5EF4-FFF2-40B4-BE49-F238E27FC236}">
                <a16:creationId xmlns:a16="http://schemas.microsoft.com/office/drawing/2014/main" id="{F34A8503-65CB-427F-A268-C51508BD7897}"/>
              </a:ext>
            </a:extLst>
          </p:cNvPr>
          <p:cNvSpPr>
            <a:spLocks xmlns:a="http://schemas.openxmlformats.org/drawingml/2006/main" noGrp="1"/>
          </p:cNvSpPr>
          <p:nvPr/>
        </p:nvSpPr>
        <p:spPr>
          <a:xfrm xmlns:a="http://schemas.openxmlformats.org/drawingml/2006/main">
            <a:off x="742950" y="18478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Across agent tools</a:t>
            </a:r>
          </a:p>
        </p:txBody>
      </p:sp>
      <p:sp>
        <p:nvSpPr>
          <p:cNvPr id="8" name="approach-good-0">
            <a:extLst xmlns:a="http://schemas.openxmlformats.org/drawingml/2006/main">
              <a:ext uri="{FF2B5EF4-FFF2-40B4-BE49-F238E27FC236}">
                <a16:creationId xmlns:a16="http://schemas.microsoft.com/office/drawing/2014/main" id="{176A0125-9D37-4D6D-AA48-1C04BCA9BDF6}"/>
              </a:ext>
            </a:extLst>
          </p:cNvPr>
          <p:cNvSpPr>
            <a:spLocks xmlns:a="http://schemas.openxmlformats.org/drawingml/2006/main" noGrp="1"/>
          </p:cNvSpPr>
          <p:nvPr/>
        </p:nvSpPr>
        <p:spPr>
          <a:xfrm xmlns:a="http://schemas.openxmlformats.org/drawingml/2006/main">
            <a:off x="4095750" y="18669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One service</a:t>
            </a:r>
          </a:p>
        </p:txBody>
      </p:sp>
      <p:sp>
        <p:nvSpPr>
          <p:cNvPr id="9" name="approach-catch-0">
            <a:extLst xmlns:a="http://schemas.openxmlformats.org/drawingml/2006/main">
              <a:ext uri="{FF2B5EF4-FFF2-40B4-BE49-F238E27FC236}">
                <a16:creationId xmlns:a16="http://schemas.microsoft.com/office/drawing/2014/main" id="{F132319F-B731-41CF-B9A1-BADABCF62B3A}"/>
              </a:ext>
            </a:extLst>
          </p:cNvPr>
          <p:cNvSpPr>
            <a:spLocks xmlns:a="http://schemas.openxmlformats.org/drawingml/2006/main" noGrp="1"/>
          </p:cNvSpPr>
          <p:nvPr/>
        </p:nvSpPr>
        <p:spPr>
          <a:xfrm xmlns:a="http://schemas.openxmlformats.org/drawingml/2006/main">
            <a:off x="6191250" y="18669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Hooks, MCP and REST use the same memory</a:t>
            </a:r>
          </a:p>
        </p:txBody>
      </p:sp>
      <p:sp>
        <p:nvSpPr>
          <p:cNvPr id="10" name="approach-rule-0">
            <a:extLst xmlns:a="http://schemas.openxmlformats.org/drawingml/2006/main">
              <a:ext uri="{FF2B5EF4-FFF2-40B4-BE49-F238E27FC236}">
                <a16:creationId xmlns:a16="http://schemas.microsoft.com/office/drawing/2014/main" id="{8EEE850E-63E2-4959-8B20-F2510067F528}"/>
              </a:ext>
            </a:extLst>
          </p:cNvPr>
          <p:cNvSpPr>
            <a:spLocks xmlns:a="http://schemas.openxmlformats.org/drawingml/2006/main" noGrp="1"/>
          </p:cNvSpPr>
          <p:nvPr/>
        </p:nvSpPr>
        <p:spPr>
          <a:xfrm xmlns:a="http://schemas.openxmlformats.org/drawingml/2006/main">
            <a:off x="742950" y="23622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1" name="approach-name-1">
            <a:extLst xmlns:a="http://schemas.openxmlformats.org/drawingml/2006/main">
              <a:ext uri="{FF2B5EF4-FFF2-40B4-BE49-F238E27FC236}">
                <a16:creationId xmlns:a16="http://schemas.microsoft.com/office/drawing/2014/main" id="{AE01D785-CF6C-45BD-BBDD-67F25E77ED6A}"/>
              </a:ext>
            </a:extLst>
          </p:cNvPr>
          <p:cNvSpPr>
            <a:spLocks xmlns:a="http://schemas.openxmlformats.org/drawingml/2006/main" noGrp="1"/>
          </p:cNvSpPr>
          <p:nvPr/>
        </p:nvSpPr>
        <p:spPr>
          <a:xfrm xmlns:a="http://schemas.openxmlformats.org/drawingml/2006/main">
            <a:off x="742950" y="26479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Local runtime</a:t>
            </a:r>
          </a:p>
        </p:txBody>
      </p:sp>
      <p:sp>
        <p:nvSpPr>
          <p:cNvPr id="12" name="approach-good-1">
            <a:extLst xmlns:a="http://schemas.openxmlformats.org/drawingml/2006/main">
              <a:ext uri="{FF2B5EF4-FFF2-40B4-BE49-F238E27FC236}">
                <a16:creationId xmlns:a16="http://schemas.microsoft.com/office/drawing/2014/main" id="{AD64CDFD-8411-4910-A637-82A536BDFE8E}"/>
              </a:ext>
            </a:extLst>
          </p:cNvPr>
          <p:cNvSpPr>
            <a:spLocks xmlns:a="http://schemas.openxmlformats.org/drawingml/2006/main" noGrp="1"/>
          </p:cNvSpPr>
          <p:nvPr/>
        </p:nvSpPr>
        <p:spPr>
          <a:xfrm xmlns:a="http://schemas.openxmlformats.org/drawingml/2006/main">
            <a:off x="4095750" y="26670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Self-hosted</a:t>
            </a:r>
          </a:p>
        </p:txBody>
      </p:sp>
      <p:sp>
        <p:nvSpPr>
          <p:cNvPr id="13" name="approach-catch-1">
            <a:extLst xmlns:a="http://schemas.openxmlformats.org/drawingml/2006/main">
              <a:ext uri="{FF2B5EF4-FFF2-40B4-BE49-F238E27FC236}">
                <a16:creationId xmlns:a16="http://schemas.microsoft.com/office/drawing/2014/main" id="{55CA582B-AEAA-4251-B208-3536E03DAC47}"/>
              </a:ext>
            </a:extLst>
          </p:cNvPr>
          <p:cNvSpPr>
            <a:spLocks xmlns:a="http://schemas.openxmlformats.org/drawingml/2006/main" noGrp="1"/>
          </p:cNvSpPr>
          <p:nvPr/>
        </p:nvSpPr>
        <p:spPr>
          <a:xfrm xmlns:a="http://schemas.openxmlformats.org/drawingml/2006/main">
            <a:off x="6191250" y="26670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Embedded state; no separate DB to operate</a:t>
            </a:r>
          </a:p>
        </p:txBody>
      </p:sp>
      <p:sp>
        <p:nvSpPr>
          <p:cNvPr id="14" name="approach-rule-1">
            <a:extLst xmlns:a="http://schemas.openxmlformats.org/drawingml/2006/main">
              <a:ext uri="{FF2B5EF4-FFF2-40B4-BE49-F238E27FC236}">
                <a16:creationId xmlns:a16="http://schemas.microsoft.com/office/drawing/2014/main" id="{87F1E805-AA86-4CE8-B047-875F94FE631C}"/>
              </a:ext>
            </a:extLst>
          </p:cNvPr>
          <p:cNvSpPr>
            <a:spLocks xmlns:a="http://schemas.openxmlformats.org/drawingml/2006/main" noGrp="1"/>
          </p:cNvSpPr>
          <p:nvPr/>
        </p:nvSpPr>
        <p:spPr>
          <a:xfrm xmlns:a="http://schemas.openxmlformats.org/drawingml/2006/main">
            <a:off x="742950" y="31623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5" name="approach-name-2">
            <a:extLst xmlns:a="http://schemas.openxmlformats.org/drawingml/2006/main">
              <a:ext uri="{FF2B5EF4-FFF2-40B4-BE49-F238E27FC236}">
                <a16:creationId xmlns:a16="http://schemas.microsoft.com/office/drawing/2014/main" id="{31DEF5D5-69D6-4CC1-B9F1-BC334051FE28}"/>
              </a:ext>
            </a:extLst>
          </p:cNvPr>
          <p:cNvSpPr>
            <a:spLocks xmlns:a="http://schemas.openxmlformats.org/drawingml/2006/main" noGrp="1"/>
          </p:cNvSpPr>
          <p:nvPr/>
        </p:nvSpPr>
        <p:spPr>
          <a:xfrm xmlns:a="http://schemas.openxmlformats.org/drawingml/2006/main">
            <a:off x="742950" y="34480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Useful by default</a:t>
            </a:r>
          </a:p>
        </p:txBody>
      </p:sp>
      <p:sp>
        <p:nvSpPr>
          <p:cNvPr id="16" name="approach-good-2">
            <a:extLst xmlns:a="http://schemas.openxmlformats.org/drawingml/2006/main">
              <a:ext uri="{FF2B5EF4-FFF2-40B4-BE49-F238E27FC236}">
                <a16:creationId xmlns:a16="http://schemas.microsoft.com/office/drawing/2014/main" id="{F0FA671D-E757-41C9-8C38-59B14CE763B7}"/>
              </a:ext>
            </a:extLst>
          </p:cNvPr>
          <p:cNvSpPr>
            <a:spLocks xmlns:a="http://schemas.openxmlformats.org/drawingml/2006/main" noGrp="1"/>
          </p:cNvSpPr>
          <p:nvPr/>
        </p:nvSpPr>
        <p:spPr>
          <a:xfrm xmlns:a="http://schemas.openxmlformats.org/drawingml/2006/main">
            <a:off x="4095750" y="34671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No LLM key</a:t>
            </a:r>
          </a:p>
        </p:txBody>
      </p:sp>
      <p:sp>
        <p:nvSpPr>
          <p:cNvPr id="17" name="approach-catch-2">
            <a:extLst xmlns:a="http://schemas.openxmlformats.org/drawingml/2006/main">
              <a:ext uri="{FF2B5EF4-FFF2-40B4-BE49-F238E27FC236}">
                <a16:creationId xmlns:a16="http://schemas.microsoft.com/office/drawing/2014/main" id="{DC496D4E-3976-4D93-AB50-643ACDA8E93F}"/>
              </a:ext>
            </a:extLst>
          </p:cNvPr>
          <p:cNvSpPr>
            <a:spLocks xmlns:a="http://schemas.openxmlformats.org/drawingml/2006/main" noGrp="1"/>
          </p:cNvSpPr>
          <p:nvPr/>
        </p:nvSpPr>
        <p:spPr>
          <a:xfrm xmlns:a="http://schemas.openxmlformats.org/drawingml/2006/main">
            <a:off x="6191250" y="34671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Keyword recall and capture work keyless</a:t>
            </a:r>
          </a:p>
        </p:txBody>
      </p:sp>
      <p:sp>
        <p:nvSpPr>
          <p:cNvPr id="18" name="approach-rule-2">
            <a:extLst xmlns:a="http://schemas.openxmlformats.org/drawingml/2006/main">
              <a:ext uri="{FF2B5EF4-FFF2-40B4-BE49-F238E27FC236}">
                <a16:creationId xmlns:a16="http://schemas.microsoft.com/office/drawing/2014/main" id="{3D706CD9-709F-4930-88A1-B57AAC9CF3CB}"/>
              </a:ext>
            </a:extLst>
          </p:cNvPr>
          <p:cNvSpPr>
            <a:spLocks xmlns:a="http://schemas.openxmlformats.org/drawingml/2006/main" noGrp="1"/>
          </p:cNvSpPr>
          <p:nvPr/>
        </p:nvSpPr>
        <p:spPr>
          <a:xfrm xmlns:a="http://schemas.openxmlformats.org/drawingml/2006/main">
            <a:off x="742950" y="39624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9" name="approach-name-3">
            <a:extLst xmlns:a="http://schemas.openxmlformats.org/drawingml/2006/main">
              <a:ext uri="{FF2B5EF4-FFF2-40B4-BE49-F238E27FC236}">
                <a16:creationId xmlns:a16="http://schemas.microsoft.com/office/drawing/2014/main" id="{3EB0E278-2CE5-482B-AF90-28A5D3A08DC9}"/>
              </a:ext>
            </a:extLst>
          </p:cNvPr>
          <p:cNvSpPr>
            <a:spLocks xmlns:a="http://schemas.openxmlformats.org/drawingml/2006/main" noGrp="1"/>
          </p:cNvSpPr>
          <p:nvPr/>
        </p:nvSpPr>
        <p:spPr>
          <a:xfrm xmlns:a="http://schemas.openxmlformats.org/drawingml/2006/main">
            <a:off x="742950" y="42481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Memory lifecycle</a:t>
            </a:r>
          </a:p>
        </p:txBody>
      </p:sp>
      <p:sp>
        <p:nvSpPr>
          <p:cNvPr id="20" name="approach-good-3">
            <a:extLst xmlns:a="http://schemas.openxmlformats.org/drawingml/2006/main">
              <a:ext uri="{FF2B5EF4-FFF2-40B4-BE49-F238E27FC236}">
                <a16:creationId xmlns:a16="http://schemas.microsoft.com/office/drawing/2014/main" id="{8F157992-662E-45E0-B463-8F989ACEC9F6}"/>
              </a:ext>
            </a:extLst>
          </p:cNvPr>
          <p:cNvSpPr>
            <a:spLocks xmlns:a="http://schemas.openxmlformats.org/drawingml/2006/main" noGrp="1"/>
          </p:cNvSpPr>
          <p:nvPr/>
        </p:nvSpPr>
        <p:spPr>
          <a:xfrm xmlns:a="http://schemas.openxmlformats.org/drawingml/2006/main">
            <a:off x="4095750" y="42672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Editable</a:t>
            </a:r>
          </a:p>
        </p:txBody>
      </p:sp>
      <p:sp>
        <p:nvSpPr>
          <p:cNvPr id="21" name="approach-catch-3">
            <a:extLst xmlns:a="http://schemas.openxmlformats.org/drawingml/2006/main">
              <a:ext uri="{FF2B5EF4-FFF2-40B4-BE49-F238E27FC236}">
                <a16:creationId xmlns:a16="http://schemas.microsoft.com/office/drawing/2014/main" id="{27472A12-DCF8-470B-A15E-ED84DC4ED008}"/>
              </a:ext>
            </a:extLst>
          </p:cNvPr>
          <p:cNvSpPr>
            <a:spLocks xmlns:a="http://schemas.openxmlformats.org/drawingml/2006/main" noGrp="1"/>
          </p:cNvSpPr>
          <p:nvPr/>
        </p:nvSpPr>
        <p:spPr>
          <a:xfrm xmlns:a="http://schemas.openxmlformats.org/drawingml/2006/main">
            <a:off x="6191250" y="42672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Update, inspect, expire and remove memories</a:t>
            </a:r>
          </a:p>
        </p:txBody>
      </p:sp>
      <p:sp>
        <p:nvSpPr>
          <p:cNvPr id="22" name="approach-rule-3">
            <a:extLst xmlns:a="http://schemas.openxmlformats.org/drawingml/2006/main">
              <a:ext uri="{FF2B5EF4-FFF2-40B4-BE49-F238E27FC236}">
                <a16:creationId xmlns:a16="http://schemas.microsoft.com/office/drawing/2014/main" id="{25C2F9C6-FEFA-4586-9558-DC49D651C974}"/>
              </a:ext>
            </a:extLst>
          </p:cNvPr>
          <p:cNvSpPr>
            <a:spLocks xmlns:a="http://schemas.openxmlformats.org/drawingml/2006/main" noGrp="1"/>
          </p:cNvSpPr>
          <p:nvPr/>
        </p:nvSpPr>
        <p:spPr>
          <a:xfrm xmlns:a="http://schemas.openxmlformats.org/drawingml/2006/main">
            <a:off x="742950" y="47625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3" name="approach-name-4">
            <a:extLst xmlns:a="http://schemas.openxmlformats.org/drawingml/2006/main">
              <a:ext uri="{FF2B5EF4-FFF2-40B4-BE49-F238E27FC236}">
                <a16:creationId xmlns:a16="http://schemas.microsoft.com/office/drawing/2014/main" id="{86C6EC68-E4E2-42CD-BCB2-77F811191D4B}"/>
              </a:ext>
            </a:extLst>
          </p:cNvPr>
          <p:cNvSpPr>
            <a:spLocks xmlns:a="http://schemas.openxmlformats.org/drawingml/2006/main" noGrp="1"/>
          </p:cNvSpPr>
          <p:nvPr/>
        </p:nvSpPr>
        <p:spPr>
          <a:xfrm xmlns:a="http://schemas.openxmlformats.org/drawingml/2006/main">
            <a:off x="742950" y="5048250"/>
            <a:ext cx="2857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Open implementation</a:t>
            </a:r>
          </a:p>
        </p:txBody>
      </p:sp>
      <p:sp>
        <p:nvSpPr>
          <p:cNvPr id="24" name="approach-good-4">
            <a:extLst xmlns:a="http://schemas.openxmlformats.org/drawingml/2006/main">
              <a:ext uri="{FF2B5EF4-FFF2-40B4-BE49-F238E27FC236}">
                <a16:creationId xmlns:a16="http://schemas.microsoft.com/office/drawing/2014/main" id="{BC686FD0-D890-4B6D-9A0C-21025423D146}"/>
              </a:ext>
            </a:extLst>
          </p:cNvPr>
          <p:cNvSpPr>
            <a:spLocks xmlns:a="http://schemas.openxmlformats.org/drawingml/2006/main" noGrp="1"/>
          </p:cNvSpPr>
          <p:nvPr/>
        </p:nvSpPr>
        <p:spPr>
          <a:xfrm xmlns:a="http://schemas.openxmlformats.org/drawingml/2006/main">
            <a:off x="4095750" y="5067300"/>
            <a:ext cx="16192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1">
                <a:solidFill>
                  <a:srgbClr val="94D3B0"/>
                </a:solidFill>
                <a:latin typeface="Aptos"/>
                <a:ea typeface="Aptos"/>
                <a:cs typeface="Aptos"/>
              </a:defRPr>
            </a:pPr>
            <a:r>
              <a:rPr sz="1500" b="1">
                <a:solidFill>
                  <a:srgbClr val="94D3B0"/>
                </a:solidFill>
                <a:latin typeface="Aptos"/>
                <a:ea typeface="Aptos"/>
                <a:cs typeface="Aptos"/>
              </a:rPr>
              <a:t>Apache 2.0</a:t>
            </a:r>
          </a:p>
        </p:txBody>
      </p:sp>
      <p:sp>
        <p:nvSpPr>
          <p:cNvPr id="25" name="approach-catch-4">
            <a:extLst xmlns:a="http://schemas.openxmlformats.org/drawingml/2006/main">
              <a:ext uri="{FF2B5EF4-FFF2-40B4-BE49-F238E27FC236}">
                <a16:creationId xmlns:a16="http://schemas.microsoft.com/office/drawing/2014/main" id="{03A29201-4341-48B0-A8FC-BB0ACDC91858}"/>
              </a:ext>
            </a:extLst>
          </p:cNvPr>
          <p:cNvSpPr>
            <a:spLocks xmlns:a="http://schemas.openxmlformats.org/drawingml/2006/main" noGrp="1"/>
          </p:cNvSpPr>
          <p:nvPr/>
        </p:nvSpPr>
        <p:spPr>
          <a:xfrm xmlns:a="http://schemas.openxmlformats.org/drawingml/2006/main">
            <a:off x="6191250" y="5067300"/>
            <a:ext cx="5143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A9B0BC"/>
                </a:solidFill>
                <a:latin typeface="Aptos"/>
                <a:ea typeface="Aptos"/>
                <a:cs typeface="Aptos"/>
              </a:defRPr>
            </a:pPr>
            <a:r>
              <a:rPr sz="1575" b="0">
                <a:solidFill>
                  <a:srgbClr val="A9B0BC"/>
                </a:solidFill>
                <a:latin typeface="Aptos"/>
                <a:ea typeface="Aptos"/>
                <a:cs typeface="Aptos"/>
              </a:rPr>
              <a:t>Read and change capture, retrieval and state</a:t>
            </a:r>
          </a:p>
        </p:txBody>
      </p:sp>
      <p:sp>
        <p:nvSpPr>
          <p:cNvPr id="26" name="approach-rule-4">
            <a:extLst xmlns:a="http://schemas.openxmlformats.org/drawingml/2006/main">
              <a:ext uri="{FF2B5EF4-FFF2-40B4-BE49-F238E27FC236}">
                <a16:creationId xmlns:a16="http://schemas.microsoft.com/office/drawing/2014/main" id="{D29FC8E2-F697-4FE9-85BE-731BB9374D16}"/>
              </a:ext>
            </a:extLst>
          </p:cNvPr>
          <p:cNvSpPr>
            <a:spLocks xmlns:a="http://schemas.openxmlformats.org/drawingml/2006/main" noGrp="1"/>
          </p:cNvSpPr>
          <p:nvPr/>
        </p:nvSpPr>
        <p:spPr>
          <a:xfrm xmlns:a="http://schemas.openxmlformats.org/drawingml/2006/main">
            <a:off x="742950" y="5562600"/>
            <a:ext cx="105918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Tree>
    <p:extLst>
      <p:ext uri="{BB962C8B-B14F-4D97-AF65-F5344CB8AC3E}">
        <p14:creationId xmlns:p14="http://schemas.microsoft.com/office/powerpoint/2010/main" val="1548917029"/>
      </p:ext>
    </p:extLst>
  </p:cSld>
</p:sld>
</file>

<file path=ppt/slides/slide23.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9">
            <a:extLst xmlns:a="http://schemas.openxmlformats.org/drawingml/2006/main">
              <a:ext uri="{FF2B5EF4-FFF2-40B4-BE49-F238E27FC236}">
                <a16:creationId xmlns:a16="http://schemas.microsoft.com/office/drawing/2014/main" id="{4C4C583C-FCCF-4E9B-A15F-32E2B469F525}"/>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9">
            <a:extLst xmlns:a="http://schemas.openxmlformats.org/drawingml/2006/main">
              <a:ext uri="{FF2B5EF4-FFF2-40B4-BE49-F238E27FC236}">
                <a16:creationId xmlns:a16="http://schemas.microsoft.com/office/drawing/2014/main" id="{FE4081FB-1DA1-4DF4-A1E1-5BB5AFC95095}"/>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OPEN SOURCE</a:t>
            </a:r>
          </a:p>
        </p:txBody>
      </p:sp>
      <p:sp>
        <p:nvSpPr>
          <p:cNvPr id="3" name="title-9">
            <a:extLst xmlns:a="http://schemas.openxmlformats.org/drawingml/2006/main">
              <a:ext uri="{FF2B5EF4-FFF2-40B4-BE49-F238E27FC236}">
                <a16:creationId xmlns:a16="http://schemas.microsoft.com/office/drawing/2014/main" id="{116093F1-9999-4EA2-A6AA-B1A5D461FAC5}"/>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Open source, including the engine</a:t>
            </a:r>
          </a:p>
        </p:txBody>
      </p:sp>
      <p:sp>
        <p:nvSpPr>
          <p:cNvPr id="4" name="subtitle-9">
            <a:extLst xmlns:a="http://schemas.openxmlformats.org/drawingml/2006/main">
              <a:ext uri="{FF2B5EF4-FFF2-40B4-BE49-F238E27FC236}">
                <a16:creationId xmlns:a16="http://schemas.microsoft.com/office/drawing/2014/main" id="{71D9ABBE-753B-45A1-93F2-CB9856BA5375}"/>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You can run the memory service yourself and change how it works.</a:t>
            </a:r>
          </a:p>
        </p:txBody>
      </p:sp>
      <p:sp>
        <p:nvSpPr>
          <p:cNvPr id="5" name="footer-9">
            <a:extLst xmlns:a="http://schemas.openxmlformats.org/drawingml/2006/main">
              <a:ext uri="{FF2B5EF4-FFF2-40B4-BE49-F238E27FC236}">
                <a16:creationId xmlns:a16="http://schemas.microsoft.com/office/drawing/2014/main" id="{B75B8515-B3F7-4155-B1D4-2E07522A7DFF}"/>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9">
            <a:extLst xmlns:a="http://schemas.openxmlformats.org/drawingml/2006/main">
              <a:ext uri="{FF2B5EF4-FFF2-40B4-BE49-F238E27FC236}">
                <a16:creationId xmlns:a16="http://schemas.microsoft.com/office/drawing/2014/main" id="{29B9E434-755F-42AB-B813-67729B44BDE5}"/>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23</a:t>
            </a:r>
          </a:p>
        </p:txBody>
      </p:sp>
      <p:sp>
        <p:nvSpPr>
          <p:cNvPr id="7" name="boundary-title-0">
            <a:extLst xmlns:a="http://schemas.openxmlformats.org/drawingml/2006/main">
              <a:ext uri="{FF2B5EF4-FFF2-40B4-BE49-F238E27FC236}">
                <a16:creationId xmlns:a16="http://schemas.microsoft.com/office/drawing/2014/main" id="{FF627532-A502-441E-AF0E-38C64A1CA80F}"/>
              </a:ext>
            </a:extLst>
          </p:cNvPr>
          <p:cNvSpPr>
            <a:spLocks xmlns:a="http://schemas.openxmlformats.org/drawingml/2006/main" noGrp="1"/>
          </p:cNvSpPr>
          <p:nvPr/>
        </p:nvSpPr>
        <p:spPr>
          <a:xfrm xmlns:a="http://schemas.openxmlformats.org/drawingml/2006/main">
            <a:off x="76200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96D9E8"/>
                </a:solidFill>
                <a:latin typeface="Aptos"/>
                <a:ea typeface="Aptos"/>
                <a:cs typeface="Aptos"/>
              </a:defRPr>
            </a:pPr>
            <a:r>
              <a:rPr sz="3000" b="1">
                <a:solidFill>
                  <a:srgbClr val="96D9E8"/>
                </a:solidFill>
                <a:latin typeface="Aptos"/>
                <a:ea typeface="Aptos"/>
                <a:cs typeface="Aptos"/>
              </a:rPr>
              <a:t>What is open</a:t>
            </a:r>
          </a:p>
        </p:txBody>
      </p:sp>
      <p:sp>
        <p:nvSpPr>
          <p:cNvPr id="8" name="boundary-dot-0-0">
            <a:extLst xmlns:a="http://schemas.openxmlformats.org/drawingml/2006/main">
              <a:ext uri="{FF2B5EF4-FFF2-40B4-BE49-F238E27FC236}">
                <a16:creationId xmlns:a16="http://schemas.microsoft.com/office/drawing/2014/main" id="{1FD672AC-0253-465F-A9D5-78BF53D27AFC}"/>
              </a:ext>
            </a:extLst>
          </p:cNvPr>
          <p:cNvSpPr>
            <a:spLocks xmlns:a="http://schemas.openxmlformats.org/drawingml/2006/main" noGrp="1"/>
          </p:cNvSpPr>
          <p:nvPr/>
        </p:nvSpPr>
        <p:spPr>
          <a:xfrm xmlns:a="http://schemas.openxmlformats.org/drawingml/2006/main">
            <a:off x="762000" y="295275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9" name="boundary-item-0-0">
            <a:extLst xmlns:a="http://schemas.openxmlformats.org/drawingml/2006/main">
              <a:ext uri="{FF2B5EF4-FFF2-40B4-BE49-F238E27FC236}">
                <a16:creationId xmlns:a16="http://schemas.microsoft.com/office/drawing/2014/main" id="{FB86F7D0-5B08-46EB-A453-A28E06B3462B}"/>
              </a:ext>
            </a:extLst>
          </p:cNvPr>
          <p:cNvSpPr>
            <a:spLocks xmlns:a="http://schemas.openxmlformats.org/drawingml/2006/main" noGrp="1"/>
          </p:cNvSpPr>
          <p:nvPr/>
        </p:nvSpPr>
        <p:spPr>
          <a:xfrm xmlns:a="http://schemas.openxmlformats.org/drawingml/2006/main">
            <a:off x="108585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Agent Memory: Apache 2.0</a:t>
            </a:r>
          </a:p>
        </p:txBody>
      </p:sp>
      <p:sp>
        <p:nvSpPr>
          <p:cNvPr id="10" name="boundary-dot-0-1">
            <a:extLst xmlns:a="http://schemas.openxmlformats.org/drawingml/2006/main">
              <a:ext uri="{FF2B5EF4-FFF2-40B4-BE49-F238E27FC236}">
                <a16:creationId xmlns:a16="http://schemas.microsoft.com/office/drawing/2014/main" id="{33BD5267-DE92-40AC-942E-8F5B553E8AE7}"/>
              </a:ext>
            </a:extLst>
          </p:cNvPr>
          <p:cNvSpPr>
            <a:spLocks xmlns:a="http://schemas.openxmlformats.org/drawingml/2006/main" noGrp="1"/>
          </p:cNvSpPr>
          <p:nvPr/>
        </p:nvSpPr>
        <p:spPr>
          <a:xfrm xmlns:a="http://schemas.openxmlformats.org/drawingml/2006/main">
            <a:off x="762000" y="358140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1" name="boundary-item-0-1">
            <a:extLst xmlns:a="http://schemas.openxmlformats.org/drawingml/2006/main">
              <a:ext uri="{FF2B5EF4-FFF2-40B4-BE49-F238E27FC236}">
                <a16:creationId xmlns:a16="http://schemas.microsoft.com/office/drawing/2014/main" id="{6EE0D178-75DC-4D96-92A0-86B60CF2B95C}"/>
              </a:ext>
            </a:extLst>
          </p:cNvPr>
          <p:cNvSpPr>
            <a:spLocks xmlns:a="http://schemas.openxmlformats.org/drawingml/2006/main" noGrp="1"/>
          </p:cNvSpPr>
          <p:nvPr/>
        </p:nvSpPr>
        <p:spPr>
          <a:xfrm xmlns:a="http://schemas.openxmlformats.org/drawingml/2006/main">
            <a:off x="1085850" y="34671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iii engine: public source</a:t>
            </a:r>
          </a:p>
        </p:txBody>
      </p:sp>
      <p:sp>
        <p:nvSpPr>
          <p:cNvPr id="12" name="boundary-dot-0-2">
            <a:extLst xmlns:a="http://schemas.openxmlformats.org/drawingml/2006/main">
              <a:ext uri="{FF2B5EF4-FFF2-40B4-BE49-F238E27FC236}">
                <a16:creationId xmlns:a16="http://schemas.microsoft.com/office/drawing/2014/main" id="{BF1FC195-1462-4CA5-B0A4-59C56137797C}"/>
              </a:ext>
            </a:extLst>
          </p:cNvPr>
          <p:cNvSpPr>
            <a:spLocks xmlns:a="http://schemas.openxmlformats.org/drawingml/2006/main" noGrp="1"/>
          </p:cNvSpPr>
          <p:nvPr/>
        </p:nvSpPr>
        <p:spPr>
          <a:xfrm xmlns:a="http://schemas.openxmlformats.org/drawingml/2006/main">
            <a:off x="762000" y="421005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3" name="boundary-item-0-2">
            <a:extLst xmlns:a="http://schemas.openxmlformats.org/drawingml/2006/main">
              <a:ext uri="{FF2B5EF4-FFF2-40B4-BE49-F238E27FC236}">
                <a16:creationId xmlns:a16="http://schemas.microsoft.com/office/drawing/2014/main" id="{01D2862B-0078-49D4-B2F5-823EE7D7198B}"/>
              </a:ext>
            </a:extLst>
          </p:cNvPr>
          <p:cNvSpPr>
            <a:spLocks xmlns:a="http://schemas.openxmlformats.org/drawingml/2006/main" noGrp="1"/>
          </p:cNvSpPr>
          <p:nvPr/>
        </p:nvSpPr>
        <p:spPr>
          <a:xfrm xmlns:a="http://schemas.openxmlformats.org/drawingml/2006/main">
            <a:off x="1085850" y="40957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Capture and retrieval code</a:t>
            </a:r>
          </a:p>
        </p:txBody>
      </p:sp>
      <p:sp>
        <p:nvSpPr>
          <p:cNvPr id="14" name="boundary-dot-0-3">
            <a:extLst xmlns:a="http://schemas.openxmlformats.org/drawingml/2006/main">
              <a:ext uri="{FF2B5EF4-FFF2-40B4-BE49-F238E27FC236}">
                <a16:creationId xmlns:a16="http://schemas.microsoft.com/office/drawing/2014/main" id="{92AB376E-C3C6-44C3-B7A3-CA00F255174B}"/>
              </a:ext>
            </a:extLst>
          </p:cNvPr>
          <p:cNvSpPr>
            <a:spLocks xmlns:a="http://schemas.openxmlformats.org/drawingml/2006/main" noGrp="1"/>
          </p:cNvSpPr>
          <p:nvPr/>
        </p:nvSpPr>
        <p:spPr>
          <a:xfrm xmlns:a="http://schemas.openxmlformats.org/drawingml/2006/main">
            <a:off x="762000" y="4838700"/>
            <a:ext cx="133350" cy="133350"/>
          </a:xfrm>
          <a:prstGeom xmlns:a="http://schemas.openxmlformats.org/drawingml/2006/main" prst="ellipse">
            <a:avLst/>
          </a:prstGeom>
          <a:solidFill xmlns:a="http://schemas.openxmlformats.org/drawingml/2006/main">
            <a:srgbClr val="96D9E8"/>
          </a:solidFill>
          <a:ln xmlns:a="http://schemas.openxmlformats.org/drawingml/2006/main" w="0">
            <a:noFill/>
            <a:prstDash val="solid"/>
          </a:ln>
        </p:spPr>
      </p:sp>
      <p:sp>
        <p:nvSpPr>
          <p:cNvPr id="15" name="boundary-item-0-3">
            <a:extLst xmlns:a="http://schemas.openxmlformats.org/drawingml/2006/main">
              <a:ext uri="{FF2B5EF4-FFF2-40B4-BE49-F238E27FC236}">
                <a16:creationId xmlns:a16="http://schemas.microsoft.com/office/drawing/2014/main" id="{80127557-E58F-4485-B3CC-AA9E58F89A0A}"/>
              </a:ext>
            </a:extLst>
          </p:cNvPr>
          <p:cNvSpPr>
            <a:spLocks xmlns:a="http://schemas.openxmlformats.org/drawingml/2006/main" noGrp="1"/>
          </p:cNvSpPr>
          <p:nvPr/>
        </p:nvSpPr>
        <p:spPr>
          <a:xfrm xmlns:a="http://schemas.openxmlformats.org/drawingml/2006/main">
            <a:off x="108585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Tests, adapters and eval scripts</a:t>
            </a:r>
          </a:p>
        </p:txBody>
      </p:sp>
      <p:sp>
        <p:nvSpPr>
          <p:cNvPr id="16" name="boundary-title-1">
            <a:extLst xmlns:a="http://schemas.openxmlformats.org/drawingml/2006/main">
              <a:ext uri="{FF2B5EF4-FFF2-40B4-BE49-F238E27FC236}">
                <a16:creationId xmlns:a16="http://schemas.microsoft.com/office/drawing/2014/main" id="{AD47F80A-88D1-4F82-BDB2-3287FE7F3C7A}"/>
              </a:ext>
            </a:extLst>
          </p:cNvPr>
          <p:cNvSpPr>
            <a:spLocks xmlns:a="http://schemas.openxmlformats.org/drawingml/2006/main" noGrp="1"/>
          </p:cNvSpPr>
          <p:nvPr/>
        </p:nvSpPr>
        <p:spPr>
          <a:xfrm xmlns:a="http://schemas.openxmlformats.org/drawingml/2006/main">
            <a:off x="661035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F6B57"/>
                </a:solidFill>
                <a:latin typeface="Aptos"/>
                <a:ea typeface="Aptos"/>
                <a:cs typeface="Aptos"/>
              </a:defRPr>
            </a:pPr>
            <a:r>
              <a:rPr sz="3000" b="1">
                <a:solidFill>
                  <a:srgbClr val="FF6B57"/>
                </a:solidFill>
                <a:latin typeface="Aptos"/>
                <a:ea typeface="Aptos"/>
                <a:cs typeface="Aptos"/>
              </a:rPr>
              <a:t>What you control</a:t>
            </a:r>
          </a:p>
        </p:txBody>
      </p:sp>
      <p:sp>
        <p:nvSpPr>
          <p:cNvPr id="17" name="boundary-dot-1-0">
            <a:extLst xmlns:a="http://schemas.openxmlformats.org/drawingml/2006/main">
              <a:ext uri="{FF2B5EF4-FFF2-40B4-BE49-F238E27FC236}">
                <a16:creationId xmlns:a16="http://schemas.microsoft.com/office/drawing/2014/main" id="{E03A9CAB-4FE4-44BA-AFFC-CB59F2A67F42}"/>
              </a:ext>
            </a:extLst>
          </p:cNvPr>
          <p:cNvSpPr>
            <a:spLocks xmlns:a="http://schemas.openxmlformats.org/drawingml/2006/main" noGrp="1"/>
          </p:cNvSpPr>
          <p:nvPr/>
        </p:nvSpPr>
        <p:spPr>
          <a:xfrm xmlns:a="http://schemas.openxmlformats.org/drawingml/2006/main">
            <a:off x="6610350" y="295275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8" name="boundary-item-1-0">
            <a:extLst xmlns:a="http://schemas.openxmlformats.org/drawingml/2006/main">
              <a:ext uri="{FF2B5EF4-FFF2-40B4-BE49-F238E27FC236}">
                <a16:creationId xmlns:a16="http://schemas.microsoft.com/office/drawing/2014/main" id="{A376066C-8CB2-4D7B-A750-E3DA91CB7BD7}"/>
              </a:ext>
            </a:extLst>
          </p:cNvPr>
          <p:cNvSpPr>
            <a:spLocks xmlns:a="http://schemas.openxmlformats.org/drawingml/2006/main" noGrp="1"/>
          </p:cNvSpPr>
          <p:nvPr/>
        </p:nvSpPr>
        <p:spPr>
          <a:xfrm xmlns:a="http://schemas.openxmlformats.org/drawingml/2006/main">
            <a:off x="693420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Where the service runs</a:t>
            </a:r>
          </a:p>
        </p:txBody>
      </p:sp>
      <p:sp>
        <p:nvSpPr>
          <p:cNvPr id="19" name="boundary-dot-1-1">
            <a:extLst xmlns:a="http://schemas.openxmlformats.org/drawingml/2006/main">
              <a:ext uri="{FF2B5EF4-FFF2-40B4-BE49-F238E27FC236}">
                <a16:creationId xmlns:a16="http://schemas.microsoft.com/office/drawing/2014/main" id="{D96CD814-E390-4066-84D9-17335549D82C}"/>
              </a:ext>
            </a:extLst>
          </p:cNvPr>
          <p:cNvSpPr>
            <a:spLocks xmlns:a="http://schemas.openxmlformats.org/drawingml/2006/main" noGrp="1"/>
          </p:cNvSpPr>
          <p:nvPr/>
        </p:nvSpPr>
        <p:spPr>
          <a:xfrm xmlns:a="http://schemas.openxmlformats.org/drawingml/2006/main">
            <a:off x="6610350" y="358140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0" name="boundary-item-1-1">
            <a:extLst xmlns:a="http://schemas.openxmlformats.org/drawingml/2006/main">
              <a:ext uri="{FF2B5EF4-FFF2-40B4-BE49-F238E27FC236}">
                <a16:creationId xmlns:a16="http://schemas.microsoft.com/office/drawing/2014/main" id="{E09F71F9-852F-4067-B85D-A96FEDC48F65}"/>
              </a:ext>
            </a:extLst>
          </p:cNvPr>
          <p:cNvSpPr>
            <a:spLocks xmlns:a="http://schemas.openxmlformats.org/drawingml/2006/main" noGrp="1"/>
          </p:cNvSpPr>
          <p:nvPr/>
        </p:nvSpPr>
        <p:spPr>
          <a:xfrm xmlns:a="http://schemas.openxmlformats.org/drawingml/2006/main">
            <a:off x="6934200" y="34671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Local or external model providers</a:t>
            </a:r>
          </a:p>
        </p:txBody>
      </p:sp>
      <p:sp>
        <p:nvSpPr>
          <p:cNvPr id="21" name="boundary-dot-1-2">
            <a:extLst xmlns:a="http://schemas.openxmlformats.org/drawingml/2006/main">
              <a:ext uri="{FF2B5EF4-FFF2-40B4-BE49-F238E27FC236}">
                <a16:creationId xmlns:a16="http://schemas.microsoft.com/office/drawing/2014/main" id="{C24E160A-600C-45DC-8C76-C952A6B15B44}"/>
              </a:ext>
            </a:extLst>
          </p:cNvPr>
          <p:cNvSpPr>
            <a:spLocks xmlns:a="http://schemas.openxmlformats.org/drawingml/2006/main" noGrp="1"/>
          </p:cNvSpPr>
          <p:nvPr/>
        </p:nvSpPr>
        <p:spPr>
          <a:xfrm xmlns:a="http://schemas.openxmlformats.org/drawingml/2006/main">
            <a:off x="6610350" y="421005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2" name="boundary-item-1-2">
            <a:extLst xmlns:a="http://schemas.openxmlformats.org/drawingml/2006/main">
              <a:ext uri="{FF2B5EF4-FFF2-40B4-BE49-F238E27FC236}">
                <a16:creationId xmlns:a16="http://schemas.microsoft.com/office/drawing/2014/main" id="{76636814-6CE8-4906-868C-30B7643D5D23}"/>
              </a:ext>
            </a:extLst>
          </p:cNvPr>
          <p:cNvSpPr>
            <a:spLocks xmlns:a="http://schemas.openxmlformats.org/drawingml/2006/main" noGrp="1"/>
          </p:cNvSpPr>
          <p:nvPr/>
        </p:nvSpPr>
        <p:spPr>
          <a:xfrm xmlns:a="http://schemas.openxmlformats.org/drawingml/2006/main">
            <a:off x="6934200" y="40957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What is saved, changed or deleted</a:t>
            </a:r>
          </a:p>
        </p:txBody>
      </p:sp>
      <p:sp>
        <p:nvSpPr>
          <p:cNvPr id="23" name="boundary-dot-1-3">
            <a:extLst xmlns:a="http://schemas.openxmlformats.org/drawingml/2006/main">
              <a:ext uri="{FF2B5EF4-FFF2-40B4-BE49-F238E27FC236}">
                <a16:creationId xmlns:a16="http://schemas.microsoft.com/office/drawing/2014/main" id="{F37E84D4-2A13-4A0B-910E-B43E58054A6C}"/>
              </a:ext>
            </a:extLst>
          </p:cNvPr>
          <p:cNvSpPr>
            <a:spLocks xmlns:a="http://schemas.openxmlformats.org/drawingml/2006/main" noGrp="1"/>
          </p:cNvSpPr>
          <p:nvPr/>
        </p:nvSpPr>
        <p:spPr>
          <a:xfrm xmlns:a="http://schemas.openxmlformats.org/drawingml/2006/main">
            <a:off x="6610350" y="4838700"/>
            <a:ext cx="133350" cy="133350"/>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24" name="boundary-item-1-3">
            <a:extLst xmlns:a="http://schemas.openxmlformats.org/drawingml/2006/main">
              <a:ext uri="{FF2B5EF4-FFF2-40B4-BE49-F238E27FC236}">
                <a16:creationId xmlns:a16="http://schemas.microsoft.com/office/drawing/2014/main" id="{0D2B42B7-E2F6-4C01-88DE-214662C88BAD}"/>
              </a:ext>
            </a:extLst>
          </p:cNvPr>
          <p:cNvSpPr>
            <a:spLocks xmlns:a="http://schemas.openxmlformats.org/drawingml/2006/main" noGrp="1"/>
          </p:cNvSpPr>
          <p:nvPr/>
        </p:nvSpPr>
        <p:spPr>
          <a:xfrm xmlns:a="http://schemas.openxmlformats.org/drawingml/2006/main">
            <a:off x="693420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Your own MCP or HTTP integration</a:t>
            </a:r>
          </a:p>
        </p:txBody>
      </p:sp>
      <p:sp>
        <p:nvSpPr>
          <p:cNvPr id="25" name="boundary-divider">
            <a:extLst xmlns:a="http://schemas.openxmlformats.org/drawingml/2006/main">
              <a:ext uri="{FF2B5EF4-FFF2-40B4-BE49-F238E27FC236}">
                <a16:creationId xmlns:a16="http://schemas.microsoft.com/office/drawing/2014/main" id="{0720BEFE-6B5C-4DD1-87DE-059A91FBB166}"/>
              </a:ext>
            </a:extLst>
          </p:cNvPr>
          <p:cNvSpPr>
            <a:spLocks xmlns:a="http://schemas.openxmlformats.org/drawingml/2006/main" noGrp="1"/>
          </p:cNvSpPr>
          <p:nvPr/>
        </p:nvSpPr>
        <p:spPr>
          <a:xfrm xmlns:a="http://schemas.openxmlformats.org/drawingml/2006/main">
            <a:off x="6096000" y="1962150"/>
            <a:ext cx="9525" cy="34861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6" name="boundary-bottom">
            <a:extLst xmlns:a="http://schemas.openxmlformats.org/drawingml/2006/main">
              <a:ext uri="{FF2B5EF4-FFF2-40B4-BE49-F238E27FC236}">
                <a16:creationId xmlns:a16="http://schemas.microsoft.com/office/drawing/2014/main" id="{30653A18-0CA1-46ED-A269-8570ED3174ED}"/>
              </a:ext>
            </a:extLst>
          </p:cNvPr>
          <p:cNvSpPr>
            <a:spLocks xmlns:a="http://schemas.openxmlformats.org/drawingml/2006/main" noGrp="1"/>
          </p:cNvSpPr>
          <p:nvPr/>
        </p:nvSpPr>
        <p:spPr>
          <a:xfrm xmlns:a="http://schemas.openxmlformats.org/drawingml/2006/main">
            <a:off x="1695450" y="5676900"/>
            <a:ext cx="88011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2025" b="1">
                <a:solidFill>
                  <a:srgbClr val="F4F1EB"/>
                </a:solidFill>
                <a:latin typeface="Aptos"/>
                <a:ea typeface="Aptos"/>
                <a:cs typeface="Aptos"/>
              </a:defRPr>
            </a:pPr>
            <a:r>
              <a:rPr sz="2025" b="1">
                <a:solidFill>
                  <a:srgbClr val="F4F1EB"/>
                </a:solidFill>
                <a:latin typeface="Aptos"/>
                <a:ea typeface="Aptos"/>
                <a:cs typeface="Aptos"/>
              </a:rPr>
              <a:t>Your memory can stay with you when your agent tools change.</a:t>
            </a:r>
          </a:p>
        </p:txBody>
      </p:sp>
    </p:spTree>
    <p:extLst>
      <p:ext uri="{BB962C8B-B14F-4D97-AF65-F5344CB8AC3E}">
        <p14:creationId xmlns:p14="http://schemas.microsoft.com/office/powerpoint/2010/main" val="777324785"/>
      </p:ext>
    </p:extLst>
  </p:cSld>
</p:sld>
</file>

<file path=ppt/slides/slide24.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45" name="plate-header-20">
            <a:extLst xmlns:a="http://schemas.openxmlformats.org/drawingml/2006/main">
              <a:ext uri="{FF2B5EF4-FFF2-40B4-BE49-F238E27FC236}">
                <a16:creationId xmlns:a16="http://schemas.microsoft.com/office/drawing/2014/main" id="{0AD68D13-E908-4BB4-AB25-FFA1ABC869B2}"/>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20">
            <a:extLst xmlns:a="http://schemas.openxmlformats.org/drawingml/2006/main">
              <a:ext uri="{FF2B5EF4-FFF2-40B4-BE49-F238E27FC236}">
                <a16:creationId xmlns:a16="http://schemas.microsoft.com/office/drawing/2014/main" id="{799E6445-26B4-4A0B-AC52-BD5EFB7EF83C}"/>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b="1" spc="1">
                <a:solidFill>
                  <a:srgbClr val="187049"/>
                </a:solidFill>
                <a:latin typeface="Aptos"/>
                <a:ea typeface="Aptos"/>
                <a:cs typeface="Aptos"/>
              </a:defRPr>
            </a:pPr>
            <a:r>
              <a:rPr sz="1125" b="1" spc="1">
                <a:solidFill>
                  <a:srgbClr val="187049"/>
                </a:solidFill>
                <a:latin typeface="Aptos"/>
                <a:ea typeface="Aptos"/>
                <a:cs typeface="Aptos"/>
              </a:rPr>
              <a:t>CAPTURE ARCHITECTURE</a:t>
            </a:r>
          </a:p>
        </p:txBody>
      </p:sp>
      <p:sp>
        <p:nvSpPr>
          <p:cNvPr id="3" name="plate-title-20">
            <a:extLst xmlns:a="http://schemas.openxmlformats.org/drawingml/2006/main">
              <a:ext uri="{FF2B5EF4-FFF2-40B4-BE49-F238E27FC236}">
                <a16:creationId xmlns:a16="http://schemas.microsoft.com/office/drawing/2014/main" id="{536641D0-4B2F-4019-BFF1-7A7FA6361E3E}"/>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100" b="1">
                <a:solidFill>
                  <a:srgbClr val="17202B"/>
                </a:solidFill>
                <a:latin typeface="Aptos"/>
                <a:ea typeface="Aptos"/>
                <a:cs typeface="Aptos"/>
              </a:defRPr>
            </a:pPr>
            <a:r>
              <a:rPr sz="2100" b="1">
                <a:solidFill>
                  <a:srgbClr val="17202B"/>
                </a:solidFill>
                <a:latin typeface="Aptos"/>
                <a:ea typeface="Aptos"/>
                <a:cs typeface="Aptos"/>
              </a:rPr>
              <a:t>The worker turns captured events into searchable records</a:t>
            </a:r>
          </a:p>
        </p:txBody>
      </p:sp>
      <p:sp>
        <p:nvSpPr>
          <p:cNvPr id="4" name="plate-subtitle-20">
            <a:extLst xmlns:a="http://schemas.openxmlformats.org/drawingml/2006/main">
              <a:ext uri="{FF2B5EF4-FFF2-40B4-BE49-F238E27FC236}">
                <a16:creationId xmlns:a16="http://schemas.microsoft.com/office/drawing/2014/main" id="{C9AD81BD-2499-4B35-9F68-69605C9EA66A}"/>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0">
                <a:solidFill>
                  <a:srgbClr val="566271"/>
                </a:solidFill>
                <a:latin typeface="Aptos"/>
                <a:ea typeface="Aptos"/>
                <a:cs typeface="Aptos"/>
              </a:defRPr>
            </a:pPr>
            <a:r>
              <a:rPr sz="1200" b="0">
                <a:solidFill>
                  <a:srgbClr val="566271"/>
                </a:solidFill>
                <a:latin typeface="Aptos"/>
                <a:ea typeface="Aptos"/>
                <a:cs typeface="Aptos"/>
              </a:rPr>
              <a:t>One Agent Memory worker registers the functions. The iii engine supplies state, events, and scheduling.</a:t>
            </a:r>
          </a:p>
        </p:txBody>
      </p:sp>
      <p:sp>
        <p:nvSpPr>
          <p:cNvPr id="5" name="plate-footer-20">
            <a:extLst xmlns:a="http://schemas.openxmlformats.org/drawingml/2006/main">
              <a:ext uri="{FF2B5EF4-FFF2-40B4-BE49-F238E27FC236}">
                <a16:creationId xmlns:a16="http://schemas.microsoft.com/office/drawing/2014/main" id="{879814AB-5A3B-4DFF-A4FB-164F1DB3669E}"/>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20">
            <a:extLst xmlns:a="http://schemas.openxmlformats.org/drawingml/2006/main">
              <a:ext uri="{FF2B5EF4-FFF2-40B4-BE49-F238E27FC236}">
                <a16:creationId xmlns:a16="http://schemas.microsoft.com/office/drawing/2014/main" id="{D7C9E297-4743-42F8-8D68-E880C80AA07C}"/>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24</a:t>
            </a:r>
          </a:p>
        </p:txBody>
      </p:sp>
      <p:sp>
        <p:nvSpPr>
          <p:cNvPr id="7" name="capture-hooks-group">
            <a:extLst xmlns:a="http://schemas.openxmlformats.org/drawingml/2006/main">
              <a:ext uri="{FF2B5EF4-FFF2-40B4-BE49-F238E27FC236}">
                <a16:creationId xmlns:a16="http://schemas.microsoft.com/office/drawing/2014/main" id="{25ACA88D-6421-417D-9A9A-DA8800E097F0}"/>
              </a:ext>
            </a:extLst>
          </p:cNvPr>
          <p:cNvSpPr>
            <a:spLocks xmlns:a="http://schemas.openxmlformats.org/drawingml/2006/main" noGrp="1"/>
          </p:cNvSpPr>
          <p:nvPr/>
        </p:nvSpPr>
        <p:spPr>
          <a:xfrm xmlns:a="http://schemas.openxmlformats.org/drawingml/2006/main">
            <a:off x="361950" y="1600200"/>
            <a:ext cx="2190750" cy="4114800"/>
          </a:xfrm>
          <a:prstGeom xmlns:a="http://schemas.openxmlformats.org/drawingml/2006/main" prst="roundRect">
            <a:avLst>
              <a:gd name="adj" fmla="val 5217"/>
            </a:avLst>
          </a:prstGeom>
          <a:noFill xmlns:a="http://schemas.openxmlformats.org/drawingml/2006/main"/>
          <a:ln xmlns:a="http://schemas.openxmlformats.org/drawingml/2006/main" w="14288">
            <a:solidFill>
              <a:srgbClr val="4D75A5"/>
            </a:solidFill>
            <a:prstDash val="dash"/>
          </a:ln>
        </p:spPr>
      </p:sp>
      <p:sp>
        <p:nvSpPr>
          <p:cNvPr id="8" name="capture-hooks-title">
            <a:extLst xmlns:a="http://schemas.openxmlformats.org/drawingml/2006/main">
              <a:ext uri="{FF2B5EF4-FFF2-40B4-BE49-F238E27FC236}">
                <a16:creationId xmlns:a16="http://schemas.microsoft.com/office/drawing/2014/main" id="{151ECE21-EB95-4977-A912-3C0B53A41030}"/>
              </a:ext>
            </a:extLst>
          </p:cNvPr>
          <p:cNvSpPr>
            <a:spLocks xmlns:a="http://schemas.openxmlformats.org/drawingml/2006/main" noGrp="1"/>
          </p:cNvSpPr>
          <p:nvPr/>
        </p:nvSpPr>
        <p:spPr>
          <a:xfrm xmlns:a="http://schemas.openxmlformats.org/drawingml/2006/main">
            <a:off x="552450" y="1752600"/>
            <a:ext cx="180975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4D75A5"/>
                </a:solidFill>
                <a:latin typeface="Aptos"/>
                <a:ea typeface="Aptos"/>
                <a:cs typeface="Aptos"/>
              </a:defRPr>
            </a:pPr>
            <a:r>
              <a:rPr sz="1050" b="1" spc="1">
                <a:solidFill>
                  <a:srgbClr val="4D75A5"/>
                </a:solidFill>
                <a:latin typeface="Aptos"/>
                <a:ea typeface="Aptos"/>
                <a:cs typeface="Aptos"/>
              </a:rPr>
              <a:t>AGENT INPUTS</a:t>
            </a:r>
          </a:p>
        </p:txBody>
      </p:sp>
      <p:sp>
        <p:nvSpPr>
          <p:cNvPr id="9" name="hook-node-0">
            <a:extLst xmlns:a="http://schemas.openxmlformats.org/drawingml/2006/main">
              <a:ext uri="{FF2B5EF4-FFF2-40B4-BE49-F238E27FC236}">
                <a16:creationId xmlns:a16="http://schemas.microsoft.com/office/drawing/2014/main" id="{7BC7BC7D-31ED-4126-841C-D942EF7B1BB1}"/>
              </a:ext>
            </a:extLst>
          </p:cNvPr>
          <p:cNvSpPr>
            <a:spLocks xmlns:a="http://schemas.openxmlformats.org/drawingml/2006/main" noGrp="1"/>
          </p:cNvSpPr>
          <p:nvPr/>
        </p:nvSpPr>
        <p:spPr>
          <a:xfrm xmlns:a="http://schemas.openxmlformats.org/drawingml/2006/main">
            <a:off x="590550" y="2114550"/>
            <a:ext cx="1714500" cy="400050"/>
          </a:xfrm>
          <a:prstGeom xmlns:a="http://schemas.openxmlformats.org/drawingml/2006/main" prst="roundRect">
            <a:avLst>
              <a:gd name="adj" fmla="val 19048"/>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Prompt / tool events</a:t>
            </a:r>
          </a:p>
        </p:txBody>
      </p:sp>
      <p:sp>
        <p:nvSpPr>
          <p:cNvPr id="10" name="hook-node-1">
            <a:extLst xmlns:a="http://schemas.openxmlformats.org/drawingml/2006/main">
              <a:ext uri="{FF2B5EF4-FFF2-40B4-BE49-F238E27FC236}">
                <a16:creationId xmlns:a16="http://schemas.microsoft.com/office/drawing/2014/main" id="{78FE4F69-A497-4C44-89AF-B2E688B79E88}"/>
              </a:ext>
            </a:extLst>
          </p:cNvPr>
          <p:cNvSpPr>
            <a:spLocks xmlns:a="http://schemas.openxmlformats.org/drawingml/2006/main" noGrp="1"/>
          </p:cNvSpPr>
          <p:nvPr/>
        </p:nvSpPr>
        <p:spPr>
          <a:xfrm xmlns:a="http://schemas.openxmlformats.org/drawingml/2006/main">
            <a:off x="590550" y="2667000"/>
            <a:ext cx="1714500" cy="400050"/>
          </a:xfrm>
          <a:prstGeom xmlns:a="http://schemas.openxmlformats.org/drawingml/2006/main" prst="roundRect">
            <a:avLst>
              <a:gd name="adj" fmla="val 19048"/>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Native hook adapters</a:t>
            </a:r>
          </a:p>
        </p:txBody>
      </p:sp>
      <p:sp>
        <p:nvSpPr>
          <p:cNvPr id="11" name="hook-node-2">
            <a:extLst xmlns:a="http://schemas.openxmlformats.org/drawingml/2006/main">
              <a:ext uri="{FF2B5EF4-FFF2-40B4-BE49-F238E27FC236}">
                <a16:creationId xmlns:a16="http://schemas.microsoft.com/office/drawing/2014/main" id="{4E619721-C9CD-4714-888F-092B3070A465}"/>
              </a:ext>
            </a:extLst>
          </p:cNvPr>
          <p:cNvSpPr>
            <a:spLocks xmlns:a="http://schemas.openxmlformats.org/drawingml/2006/main" noGrp="1"/>
          </p:cNvSpPr>
          <p:nvPr/>
        </p:nvSpPr>
        <p:spPr>
          <a:xfrm xmlns:a="http://schemas.openxmlformats.org/drawingml/2006/main">
            <a:off x="590550" y="3219450"/>
            <a:ext cx="1714500" cy="400050"/>
          </a:xfrm>
          <a:prstGeom xmlns:a="http://schemas.openxmlformats.org/drawingml/2006/main" prst="roundRect">
            <a:avLst>
              <a:gd name="adj" fmla="val 19048"/>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MCP tool calls</a:t>
            </a:r>
          </a:p>
        </p:txBody>
      </p:sp>
      <p:sp>
        <p:nvSpPr>
          <p:cNvPr id="12" name="hook-node-3">
            <a:extLst xmlns:a="http://schemas.openxmlformats.org/drawingml/2006/main">
              <a:ext uri="{FF2B5EF4-FFF2-40B4-BE49-F238E27FC236}">
                <a16:creationId xmlns:a16="http://schemas.microsoft.com/office/drawing/2014/main" id="{9B1CA5A5-0264-42FC-BF17-51D5CB596649}"/>
              </a:ext>
            </a:extLst>
          </p:cNvPr>
          <p:cNvSpPr>
            <a:spLocks xmlns:a="http://schemas.openxmlformats.org/drawingml/2006/main" noGrp="1"/>
          </p:cNvSpPr>
          <p:nvPr/>
        </p:nvSpPr>
        <p:spPr>
          <a:xfrm xmlns:a="http://schemas.openxmlformats.org/drawingml/2006/main">
            <a:off x="590550" y="3771900"/>
            <a:ext cx="1714500" cy="400050"/>
          </a:xfrm>
          <a:prstGeom xmlns:a="http://schemas.openxmlformats.org/drawingml/2006/main" prst="roundRect">
            <a:avLst>
              <a:gd name="adj" fmla="val 19048"/>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HTTP integrations</a:t>
            </a:r>
          </a:p>
        </p:txBody>
      </p:sp>
      <p:sp>
        <p:nvSpPr>
          <p:cNvPr id="13" name="hook-node-4">
            <a:extLst xmlns:a="http://schemas.openxmlformats.org/drawingml/2006/main">
              <a:ext uri="{FF2B5EF4-FFF2-40B4-BE49-F238E27FC236}">
                <a16:creationId xmlns:a16="http://schemas.microsoft.com/office/drawing/2014/main" id="{7F612510-100A-4794-A893-E6F8832F7E99}"/>
              </a:ext>
            </a:extLst>
          </p:cNvPr>
          <p:cNvSpPr>
            <a:spLocks xmlns:a="http://schemas.openxmlformats.org/drawingml/2006/main" noGrp="1"/>
          </p:cNvSpPr>
          <p:nvPr/>
        </p:nvSpPr>
        <p:spPr>
          <a:xfrm xmlns:a="http://schemas.openxmlformats.org/drawingml/2006/main">
            <a:off x="590550" y="4324350"/>
            <a:ext cx="1714500" cy="400050"/>
          </a:xfrm>
          <a:prstGeom xmlns:a="http://schemas.openxmlformats.org/drawingml/2006/main" prst="roundRect">
            <a:avLst>
              <a:gd name="adj" fmla="val 19048"/>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Session lifecycle</a:t>
            </a:r>
          </a:p>
        </p:txBody>
      </p:sp>
      <p:sp>
        <p:nvSpPr>
          <p:cNvPr id="14" name="hook-node-5">
            <a:extLst xmlns:a="http://schemas.openxmlformats.org/drawingml/2006/main">
              <a:ext uri="{FF2B5EF4-FFF2-40B4-BE49-F238E27FC236}">
                <a16:creationId xmlns:a16="http://schemas.microsoft.com/office/drawing/2014/main" id="{A42F3405-6C33-4E20-9F0B-DBD410C02035}"/>
              </a:ext>
            </a:extLst>
          </p:cNvPr>
          <p:cNvSpPr>
            <a:spLocks xmlns:a="http://schemas.openxmlformats.org/drawingml/2006/main" noGrp="1"/>
          </p:cNvSpPr>
          <p:nvPr/>
        </p:nvSpPr>
        <p:spPr>
          <a:xfrm xmlns:a="http://schemas.openxmlformats.org/drawingml/2006/main">
            <a:off x="590550" y="4876800"/>
            <a:ext cx="1714500" cy="400050"/>
          </a:xfrm>
          <a:prstGeom xmlns:a="http://schemas.openxmlformats.org/drawingml/2006/main" prst="roundRect">
            <a:avLst>
              <a:gd name="adj" fmla="val 19048"/>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Explicit memory saves</a:t>
            </a:r>
          </a:p>
        </p:txBody>
      </p:sp>
      <p:sp>
        <p:nvSpPr>
          <p:cNvPr id="15" name="capture-service-group">
            <a:extLst xmlns:a="http://schemas.openxmlformats.org/drawingml/2006/main">
              <a:ext uri="{FF2B5EF4-FFF2-40B4-BE49-F238E27FC236}">
                <a16:creationId xmlns:a16="http://schemas.microsoft.com/office/drawing/2014/main" id="{0576F303-01CD-492F-A245-901C2CBF8FE8}"/>
              </a:ext>
            </a:extLst>
          </p:cNvPr>
          <p:cNvSpPr>
            <a:spLocks xmlns:a="http://schemas.openxmlformats.org/drawingml/2006/main" noGrp="1"/>
          </p:cNvSpPr>
          <p:nvPr/>
        </p:nvSpPr>
        <p:spPr>
          <a:xfrm xmlns:a="http://schemas.openxmlformats.org/drawingml/2006/main">
            <a:off x="2857500" y="1600200"/>
            <a:ext cx="5429250" cy="4114800"/>
          </a:xfrm>
          <a:prstGeom xmlns:a="http://schemas.openxmlformats.org/drawingml/2006/main" prst="roundRect">
            <a:avLst>
              <a:gd name="adj" fmla="val 2778"/>
            </a:avLst>
          </a:prstGeom>
          <a:noFill xmlns:a="http://schemas.openxmlformats.org/drawingml/2006/main"/>
          <a:ln xmlns:a="http://schemas.openxmlformats.org/drawingml/2006/main" w="14288">
            <a:solidFill>
              <a:srgbClr val="C56A54"/>
            </a:solidFill>
            <a:prstDash val="dash"/>
          </a:ln>
        </p:spPr>
      </p:sp>
      <p:sp>
        <p:nvSpPr>
          <p:cNvPr id="16" name="capture-service-title">
            <a:extLst xmlns:a="http://schemas.openxmlformats.org/drawingml/2006/main">
              <a:ext uri="{FF2B5EF4-FFF2-40B4-BE49-F238E27FC236}">
                <a16:creationId xmlns:a16="http://schemas.microsoft.com/office/drawing/2014/main" id="{6C439B08-B2C7-47DE-A89B-3C76AFE28E62}"/>
              </a:ext>
            </a:extLst>
          </p:cNvPr>
          <p:cNvSpPr>
            <a:spLocks xmlns:a="http://schemas.openxmlformats.org/drawingml/2006/main" noGrp="1"/>
          </p:cNvSpPr>
          <p:nvPr/>
        </p:nvSpPr>
        <p:spPr>
          <a:xfrm xmlns:a="http://schemas.openxmlformats.org/drawingml/2006/main">
            <a:off x="3048000" y="1752600"/>
            <a:ext cx="2476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b="1" spc="1">
                <a:solidFill>
                  <a:srgbClr val="C56A54"/>
                </a:solidFill>
                <a:latin typeface="Aptos"/>
                <a:ea typeface="Aptos"/>
                <a:cs typeface="Aptos"/>
              </a:defRPr>
            </a:pPr>
            <a:r>
              <a:rPr sz="1050" b="1" spc="1">
                <a:solidFill>
                  <a:srgbClr val="C56A54"/>
                </a:solidFill>
                <a:latin typeface="Aptos"/>
                <a:ea typeface="Aptos"/>
                <a:cs typeface="Aptos"/>
              </a:rPr>
              <a:t>AGENT MEMORY WORKER</a:t>
            </a:r>
          </a:p>
        </p:txBody>
      </p:sp>
      <p:sp>
        <p:nvSpPr>
          <p:cNvPr id="17" name="pipe-node-0">
            <a:extLst xmlns:a="http://schemas.openxmlformats.org/drawingml/2006/main">
              <a:ext uri="{FF2B5EF4-FFF2-40B4-BE49-F238E27FC236}">
                <a16:creationId xmlns:a16="http://schemas.microsoft.com/office/drawing/2014/main" id="{37F93A2C-07E3-4DC3-97F5-3BE6A72C1971}"/>
              </a:ext>
            </a:extLst>
          </p:cNvPr>
          <p:cNvSpPr>
            <a:spLocks xmlns:a="http://schemas.openxmlformats.org/drawingml/2006/main" noGrp="1"/>
          </p:cNvSpPr>
          <p:nvPr/>
        </p:nvSpPr>
        <p:spPr>
          <a:xfrm xmlns:a="http://schemas.openxmlformats.org/drawingml/2006/main">
            <a:off x="3219450" y="2133600"/>
            <a:ext cx="4705350" cy="495300"/>
          </a:xfrm>
          <a:prstGeom xmlns:a="http://schemas.openxmlformats.org/drawingml/2006/main" prst="roundRect">
            <a:avLst>
              <a:gd name="adj" fmla="val 15385"/>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SHA-256 dedup</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5-minute duplicate window</a:t>
            </a:r>
          </a:p>
        </p:txBody>
      </p:sp>
      <p:sp>
        <p:nvSpPr>
          <p:cNvPr id="18" name="pipe-node-1">
            <a:extLst xmlns:a="http://schemas.openxmlformats.org/drawingml/2006/main">
              <a:ext uri="{FF2B5EF4-FFF2-40B4-BE49-F238E27FC236}">
                <a16:creationId xmlns:a16="http://schemas.microsoft.com/office/drawing/2014/main" id="{F6CEB6B1-4078-4232-8306-2B16ED86AE8A}"/>
              </a:ext>
            </a:extLst>
          </p:cNvPr>
          <p:cNvSpPr>
            <a:spLocks xmlns:a="http://schemas.openxmlformats.org/drawingml/2006/main" noGrp="1"/>
          </p:cNvSpPr>
          <p:nvPr/>
        </p:nvSpPr>
        <p:spPr>
          <a:xfrm xmlns:a="http://schemas.openxmlformats.org/drawingml/2006/main">
            <a:off x="3219450" y="2781300"/>
            <a:ext cx="4705350" cy="495300"/>
          </a:xfrm>
          <a:prstGeom xmlns:a="http://schemas.openxmlformats.org/drawingml/2006/main" prst="roundRect">
            <a:avLst>
              <a:gd name="adj" fmla="val 1538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Privacy filter</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remove recognized secrets and tags</a:t>
            </a:r>
          </a:p>
        </p:txBody>
      </p:sp>
      <p:sp>
        <p:nvSpPr>
          <p:cNvPr id="19" name="pipe-node-2">
            <a:extLst xmlns:a="http://schemas.openxmlformats.org/drawingml/2006/main">
              <a:ext uri="{FF2B5EF4-FFF2-40B4-BE49-F238E27FC236}">
                <a16:creationId xmlns:a16="http://schemas.microsoft.com/office/drawing/2014/main" id="{597C077F-FCB3-40F4-A375-AFEB84E61FF8}"/>
              </a:ext>
            </a:extLst>
          </p:cNvPr>
          <p:cNvSpPr>
            <a:spLocks xmlns:a="http://schemas.openxmlformats.org/drawingml/2006/main" noGrp="1"/>
          </p:cNvSpPr>
          <p:nvPr/>
        </p:nvSpPr>
        <p:spPr>
          <a:xfrm xmlns:a="http://schemas.openxmlformats.org/drawingml/2006/main">
            <a:off x="3219450" y="3429000"/>
            <a:ext cx="4705350" cy="495300"/>
          </a:xfrm>
          <a:prstGeom xmlns:a="http://schemas.openxmlformats.org/drawingml/2006/main" prst="roundRect">
            <a:avLst>
              <a:gd name="adj" fmla="val 15385"/>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Raw observation</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session, hook, tool, origin</a:t>
            </a:r>
          </a:p>
        </p:txBody>
      </p:sp>
      <p:sp>
        <p:nvSpPr>
          <p:cNvPr id="20" name="pipe-node-3">
            <a:extLst xmlns:a="http://schemas.openxmlformats.org/drawingml/2006/main">
              <a:ext uri="{FF2B5EF4-FFF2-40B4-BE49-F238E27FC236}">
                <a16:creationId xmlns:a16="http://schemas.microsoft.com/office/drawing/2014/main" id="{D5A733B1-7FD7-4530-AFE3-AD1698EB9276}"/>
              </a:ext>
            </a:extLst>
          </p:cNvPr>
          <p:cNvSpPr>
            <a:spLocks xmlns:a="http://schemas.openxmlformats.org/drawingml/2006/main" noGrp="1"/>
          </p:cNvSpPr>
          <p:nvPr/>
        </p:nvSpPr>
        <p:spPr>
          <a:xfrm xmlns:a="http://schemas.openxmlformats.org/drawingml/2006/main">
            <a:off x="3219450" y="4076700"/>
            <a:ext cx="4705350" cy="495300"/>
          </a:xfrm>
          <a:prstGeom xmlns:a="http://schemas.openxmlformats.org/drawingml/2006/main" prst="roundRect">
            <a:avLst>
              <a:gd name="adj" fmla="val 15385"/>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Synthetic observation</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no LLM call by default</a:t>
            </a:r>
          </a:p>
        </p:txBody>
      </p:sp>
      <p:sp>
        <p:nvSpPr>
          <p:cNvPr id="21" name="pipe-node-4">
            <a:extLst xmlns:a="http://schemas.openxmlformats.org/drawingml/2006/main">
              <a:ext uri="{FF2B5EF4-FFF2-40B4-BE49-F238E27FC236}">
                <a16:creationId xmlns:a16="http://schemas.microsoft.com/office/drawing/2014/main" id="{5F19FBCC-8A15-4C6A-9A9C-CC58A129ABD1}"/>
              </a:ext>
            </a:extLst>
          </p:cNvPr>
          <p:cNvSpPr>
            <a:spLocks xmlns:a="http://schemas.openxmlformats.org/drawingml/2006/main" noGrp="1"/>
          </p:cNvSpPr>
          <p:nvPr/>
        </p:nvSpPr>
        <p:spPr>
          <a:xfrm xmlns:a="http://schemas.openxmlformats.org/drawingml/2006/main">
            <a:off x="3219450" y="4724400"/>
            <a:ext cx="4705350" cy="495300"/>
          </a:xfrm>
          <a:prstGeom xmlns:a="http://schemas.openxmlformats.org/drawingml/2006/main" prst="roundRect">
            <a:avLst>
              <a:gd name="adj" fmla="val 15385"/>
            </a:avLst>
          </a:prstGeom>
          <a:solidFill xmlns:a="http://schemas.openxmlformats.org/drawingml/2006/main">
            <a:srgbClr val="EDE7F8"/>
          </a:solidFill>
          <a:ln xmlns:a="http://schemas.openxmlformats.org/drawingml/2006/main" w="11430">
            <a:solidFill>
              <a:srgbClr val="775AA1"/>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Index + stream</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search and live viewer</a:t>
            </a:r>
          </a:p>
        </p:txBody>
      </p:sp>
      <p:cxnSp>
        <p:nvCxnSpPr>
          <p:cNvPr id="152" name=""/>
          <p:cNvCxnSpPr>
            <a:stCxn xmlns:a="http://schemas.openxmlformats.org/drawingml/2006/main" id="17" idx="2"/>
            <a:endCxn xmlns:a="http://schemas.openxmlformats.org/drawingml/2006/main" id="18" idx="0"/>
          </p:cNvCxnSpPr>
          <p:nvPr/>
        </p:nvCxnSpPr>
        <p:spPr>
          <a:xfrm xmlns:a="http://schemas.openxmlformats.org/drawingml/2006/main">
            <a:off x="5572125" y="2628900"/>
            <a:ext cx="0" cy="152400"/>
          </a:xfrm>
          <a:prstGeom xmlns:a="http://schemas.openxmlformats.org/drawingml/2006/main" prst="straightConnector1">
            <a:avLst/>
          </a:prstGeom>
          <a:ln xmlns:a="http://schemas.openxmlformats.org/drawingml/2006/main" w="14288">
            <a:solidFill>
              <a:srgbClr val="A7B1BD"/>
            </a:solidFill>
            <a:prstDash val="solid"/>
            <a:tailEnd type="arrow" w="sm" len="sm"/>
          </a:ln>
        </p:spPr>
      </p:cxnSp>
      <p:cxnSp>
        <p:nvCxnSpPr>
          <p:cNvPr id="153" name=""/>
          <p:cNvCxnSpPr>
            <a:stCxn xmlns:a="http://schemas.openxmlformats.org/drawingml/2006/main" id="18" idx="2"/>
            <a:endCxn xmlns:a="http://schemas.openxmlformats.org/drawingml/2006/main" id="19" idx="0"/>
          </p:cNvCxnSpPr>
          <p:nvPr/>
        </p:nvCxnSpPr>
        <p:spPr>
          <a:xfrm xmlns:a="http://schemas.openxmlformats.org/drawingml/2006/main">
            <a:off x="5572125" y="3276600"/>
            <a:ext cx="0" cy="152400"/>
          </a:xfrm>
          <a:prstGeom xmlns:a="http://schemas.openxmlformats.org/drawingml/2006/main" prst="straightConnector1">
            <a:avLst/>
          </a:prstGeom>
          <a:ln xmlns:a="http://schemas.openxmlformats.org/drawingml/2006/main" w="14288">
            <a:solidFill>
              <a:srgbClr val="A7B1BD"/>
            </a:solidFill>
            <a:prstDash val="solid"/>
            <a:tailEnd type="arrow" w="sm" len="sm"/>
          </a:ln>
        </p:spPr>
      </p:cxnSp>
      <p:cxnSp>
        <p:nvCxnSpPr>
          <p:cNvPr id="154" name=""/>
          <p:cNvCxnSpPr>
            <a:stCxn xmlns:a="http://schemas.openxmlformats.org/drawingml/2006/main" id="19" idx="2"/>
            <a:endCxn xmlns:a="http://schemas.openxmlformats.org/drawingml/2006/main" id="20" idx="0"/>
          </p:cNvCxnSpPr>
          <p:nvPr/>
        </p:nvCxnSpPr>
        <p:spPr>
          <a:xfrm xmlns:a="http://schemas.openxmlformats.org/drawingml/2006/main">
            <a:off x="5572125" y="3924300"/>
            <a:ext cx="0" cy="152400"/>
          </a:xfrm>
          <a:prstGeom xmlns:a="http://schemas.openxmlformats.org/drawingml/2006/main" prst="straightConnector1">
            <a:avLst/>
          </a:prstGeom>
          <a:ln xmlns:a="http://schemas.openxmlformats.org/drawingml/2006/main" w="14288">
            <a:solidFill>
              <a:srgbClr val="A7B1BD"/>
            </a:solidFill>
            <a:prstDash val="solid"/>
            <a:tailEnd type="arrow" w="sm" len="sm"/>
          </a:ln>
        </p:spPr>
      </p:cxnSp>
      <p:cxnSp>
        <p:nvCxnSpPr>
          <p:cNvPr id="155" name=""/>
          <p:cNvCxnSpPr>
            <a:stCxn xmlns:a="http://schemas.openxmlformats.org/drawingml/2006/main" id="20" idx="2"/>
            <a:endCxn xmlns:a="http://schemas.openxmlformats.org/drawingml/2006/main" id="21" idx="0"/>
          </p:cNvCxnSpPr>
          <p:nvPr/>
        </p:nvCxnSpPr>
        <p:spPr>
          <a:xfrm xmlns:a="http://schemas.openxmlformats.org/drawingml/2006/main">
            <a:off x="5572125" y="4572000"/>
            <a:ext cx="0" cy="152400"/>
          </a:xfrm>
          <a:prstGeom xmlns:a="http://schemas.openxmlformats.org/drawingml/2006/main" prst="straightConnector1">
            <a:avLst/>
          </a:prstGeom>
          <a:ln xmlns:a="http://schemas.openxmlformats.org/drawingml/2006/main" w="14288">
            <a:solidFill>
              <a:srgbClr val="A7B1BD"/>
            </a:solidFill>
            <a:prstDash val="solid"/>
            <a:tailEnd type="arrow" w="sm" len="sm"/>
          </a:ln>
        </p:spPr>
      </p:cxnSp>
      <p:sp>
        <p:nvSpPr>
          <p:cNvPr id="26" name="capture-store-group">
            <a:extLst xmlns:a="http://schemas.openxmlformats.org/drawingml/2006/main">
              <a:ext uri="{FF2B5EF4-FFF2-40B4-BE49-F238E27FC236}">
                <a16:creationId xmlns:a16="http://schemas.microsoft.com/office/drawing/2014/main" id="{00760572-C979-4F92-8298-44A3633ABB3B}"/>
              </a:ext>
            </a:extLst>
          </p:cNvPr>
          <p:cNvSpPr>
            <a:spLocks xmlns:a="http://schemas.openxmlformats.org/drawingml/2006/main" noGrp="1"/>
          </p:cNvSpPr>
          <p:nvPr/>
        </p:nvSpPr>
        <p:spPr>
          <a:xfrm xmlns:a="http://schemas.openxmlformats.org/drawingml/2006/main">
            <a:off x="8591550" y="1600200"/>
            <a:ext cx="3219450" cy="4114800"/>
          </a:xfrm>
          <a:prstGeom xmlns:a="http://schemas.openxmlformats.org/drawingml/2006/main" prst="roundRect">
            <a:avLst>
              <a:gd name="adj" fmla="val 3550"/>
            </a:avLst>
          </a:prstGeom>
          <a:noFill xmlns:a="http://schemas.openxmlformats.org/drawingml/2006/main"/>
          <a:ln xmlns:a="http://schemas.openxmlformats.org/drawingml/2006/main" w="14288">
            <a:solidFill>
              <a:srgbClr val="4C8A67"/>
            </a:solidFill>
            <a:prstDash val="dash"/>
          </a:ln>
        </p:spPr>
      </p:sp>
      <p:sp>
        <p:nvSpPr>
          <p:cNvPr id="27" name="capture-store-title">
            <a:extLst xmlns:a="http://schemas.openxmlformats.org/drawingml/2006/main">
              <a:ext uri="{FF2B5EF4-FFF2-40B4-BE49-F238E27FC236}">
                <a16:creationId xmlns:a16="http://schemas.microsoft.com/office/drawing/2014/main" id="{7952D3CF-6FD2-4E63-8653-702C12E05D4E}"/>
              </a:ext>
            </a:extLst>
          </p:cNvPr>
          <p:cNvSpPr>
            <a:spLocks xmlns:a="http://schemas.openxmlformats.org/drawingml/2006/main" noGrp="1"/>
          </p:cNvSpPr>
          <p:nvPr/>
        </p:nvSpPr>
        <p:spPr>
          <a:xfrm xmlns:a="http://schemas.openxmlformats.org/drawingml/2006/main">
            <a:off x="8801100" y="1752600"/>
            <a:ext cx="2095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4C8A67"/>
                </a:solidFill>
                <a:latin typeface="Aptos"/>
                <a:ea typeface="Aptos"/>
                <a:cs typeface="Aptos"/>
              </a:defRPr>
            </a:pPr>
            <a:r>
              <a:rPr sz="1050" b="1" spc="1">
                <a:solidFill>
                  <a:srgbClr val="4C8A67"/>
                </a:solidFill>
                <a:latin typeface="Aptos"/>
                <a:ea typeface="Aptos"/>
                <a:cs typeface="Aptos"/>
              </a:rPr>
              <a:t>STATE + SERVICES</a:t>
            </a:r>
          </a:p>
        </p:txBody>
      </p:sp>
      <p:sp>
        <p:nvSpPr>
          <p:cNvPr id="28" name="store-node-0">
            <a:extLst xmlns:a="http://schemas.openxmlformats.org/drawingml/2006/main">
              <a:ext uri="{FF2B5EF4-FFF2-40B4-BE49-F238E27FC236}">
                <a16:creationId xmlns:a16="http://schemas.microsoft.com/office/drawing/2014/main" id="{12A03787-4BA6-4B1D-9AA1-790648553849}"/>
              </a:ext>
            </a:extLst>
          </p:cNvPr>
          <p:cNvSpPr>
            <a:spLocks xmlns:a="http://schemas.openxmlformats.org/drawingml/2006/main" noGrp="1"/>
          </p:cNvSpPr>
          <p:nvPr/>
        </p:nvSpPr>
        <p:spPr>
          <a:xfrm xmlns:a="http://schemas.openxmlformats.org/drawingml/2006/main">
            <a:off x="8896350" y="2133600"/>
            <a:ext cx="2609850" cy="495300"/>
          </a:xfrm>
          <a:prstGeom xmlns:a="http://schemas.openxmlformats.org/drawingml/2006/main" prst="roundRect">
            <a:avLst>
              <a:gd name="adj" fmla="val 1538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KV state</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sessions, observations, memories</a:t>
            </a:r>
          </a:p>
        </p:txBody>
      </p:sp>
      <p:sp>
        <p:nvSpPr>
          <p:cNvPr id="29" name="store-node-1">
            <a:extLst xmlns:a="http://schemas.openxmlformats.org/drawingml/2006/main">
              <a:ext uri="{FF2B5EF4-FFF2-40B4-BE49-F238E27FC236}">
                <a16:creationId xmlns:a16="http://schemas.microsoft.com/office/drawing/2014/main" id="{A40E68D1-50F0-4127-B5DD-157A3F87FBA5}"/>
              </a:ext>
            </a:extLst>
          </p:cNvPr>
          <p:cNvSpPr>
            <a:spLocks xmlns:a="http://schemas.openxmlformats.org/drawingml/2006/main" noGrp="1"/>
          </p:cNvSpPr>
          <p:nvPr/>
        </p:nvSpPr>
        <p:spPr>
          <a:xfrm xmlns:a="http://schemas.openxmlformats.org/drawingml/2006/main">
            <a:off x="8896350" y="2781300"/>
            <a:ext cx="2609850" cy="495300"/>
          </a:xfrm>
          <a:prstGeom xmlns:a="http://schemas.openxmlformats.org/drawingml/2006/main" prst="roundRect">
            <a:avLst>
              <a:gd name="adj" fmla="val 15385"/>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BM25</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exact words and error strings</a:t>
            </a:r>
          </a:p>
        </p:txBody>
      </p:sp>
      <p:sp>
        <p:nvSpPr>
          <p:cNvPr id="30" name="store-node-2">
            <a:extLst xmlns:a="http://schemas.openxmlformats.org/drawingml/2006/main">
              <a:ext uri="{FF2B5EF4-FFF2-40B4-BE49-F238E27FC236}">
                <a16:creationId xmlns:a16="http://schemas.microsoft.com/office/drawing/2014/main" id="{EF65B580-46F1-4207-9BE5-33D574F900EC}"/>
              </a:ext>
            </a:extLst>
          </p:cNvPr>
          <p:cNvSpPr>
            <a:spLocks xmlns:a="http://schemas.openxmlformats.org/drawingml/2006/main" noGrp="1"/>
          </p:cNvSpPr>
          <p:nvPr/>
        </p:nvSpPr>
        <p:spPr>
          <a:xfrm xmlns:a="http://schemas.openxmlformats.org/drawingml/2006/main">
            <a:off x="8896350" y="3429000"/>
            <a:ext cx="2609850" cy="495300"/>
          </a:xfrm>
          <a:prstGeom xmlns:a="http://schemas.openxmlformats.org/drawingml/2006/main" prst="roundRect">
            <a:avLst>
              <a:gd name="adj" fmla="val 1538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Vector index</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optional semantic matches</a:t>
            </a:r>
          </a:p>
        </p:txBody>
      </p:sp>
      <p:sp>
        <p:nvSpPr>
          <p:cNvPr id="31" name="store-node-3">
            <a:extLst xmlns:a="http://schemas.openxmlformats.org/drawingml/2006/main">
              <a:ext uri="{FF2B5EF4-FFF2-40B4-BE49-F238E27FC236}">
                <a16:creationId xmlns:a16="http://schemas.microsoft.com/office/drawing/2014/main" id="{3E95C794-4A6E-40E8-A877-6CF795BF4044}"/>
              </a:ext>
            </a:extLst>
          </p:cNvPr>
          <p:cNvSpPr>
            <a:spLocks xmlns:a="http://schemas.openxmlformats.org/drawingml/2006/main" noGrp="1"/>
          </p:cNvSpPr>
          <p:nvPr/>
        </p:nvSpPr>
        <p:spPr>
          <a:xfrm xmlns:a="http://schemas.openxmlformats.org/drawingml/2006/main">
            <a:off x="8896350" y="4076700"/>
            <a:ext cx="2609850" cy="495300"/>
          </a:xfrm>
          <a:prstGeom xmlns:a="http://schemas.openxmlformats.org/drawingml/2006/main" prst="roundRect">
            <a:avLst>
              <a:gd name="adj" fmla="val 15385"/>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Background consolidation</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graph, summaries, facts, procedures</a:t>
            </a:r>
          </a:p>
        </p:txBody>
      </p:sp>
      <p:sp>
        <p:nvSpPr>
          <p:cNvPr id="32" name="store-node-4">
            <a:extLst xmlns:a="http://schemas.openxmlformats.org/drawingml/2006/main">
              <a:ext uri="{FF2B5EF4-FFF2-40B4-BE49-F238E27FC236}">
                <a16:creationId xmlns:a16="http://schemas.microsoft.com/office/drawing/2014/main" id="{2366A918-A240-4C63-A64D-A314849C7E61}"/>
              </a:ext>
            </a:extLst>
          </p:cNvPr>
          <p:cNvSpPr>
            <a:spLocks xmlns:a="http://schemas.openxmlformats.org/drawingml/2006/main" noGrp="1"/>
          </p:cNvSpPr>
          <p:nvPr/>
        </p:nvSpPr>
        <p:spPr>
          <a:xfrm xmlns:a="http://schemas.openxmlformats.org/drawingml/2006/main">
            <a:off x="8896350" y="4724400"/>
            <a:ext cx="2609850" cy="495300"/>
          </a:xfrm>
          <a:prstGeom xmlns:a="http://schemas.openxmlformats.org/drawingml/2006/main" prst="roundRect">
            <a:avLst>
              <a:gd name="adj" fmla="val 1538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Live stream</a:t>
            </a:r>
          </a:p>
          <a:p xmlns:a="http://schemas.openxmlformats.org/drawingml/2006/main">
            <a:pPr algn="ctr">
              <a:buNone/>
              <a:defRPr sz="900" b="1">
                <a:solidFill>
                  <a:srgbClr val="17202B"/>
                </a:solidFill>
                <a:latin typeface="Aptos"/>
                <a:ea typeface="Aptos"/>
                <a:cs typeface="Aptos"/>
              </a:defRPr>
            </a:pPr>
            <a:r>
              <a:rPr sz="900" b="1">
                <a:solidFill>
                  <a:srgbClr val="17202B"/>
                </a:solidFill>
                <a:latin typeface="Aptos"/>
                <a:ea typeface="Aptos"/>
                <a:cs typeface="Aptos"/>
              </a:rPr>
              <a:t>viewer and worker events</a:t>
            </a:r>
          </a:p>
        </p:txBody>
      </p:sp>
      <p:cxnSp>
        <p:nvCxnSpPr>
          <p:cNvPr id="163" name=""/>
          <p:cNvCxnSpPr>
            <a:stCxn xmlns:a="http://schemas.openxmlformats.org/drawingml/2006/main" id="21" idx="3"/>
            <a:endCxn xmlns:a="http://schemas.openxmlformats.org/drawingml/2006/main" id="28" idx="1"/>
          </p:cNvCxnSpPr>
          <p:nvPr/>
        </p:nvCxnSpPr>
        <p:spPr>
          <a:xfrm xmlns:a="http://schemas.openxmlformats.org/drawingml/2006/main" flipV="1">
            <a:off x="7924800" y="2381250"/>
            <a:ext cx="971550" cy="2590800"/>
          </a:xfrm>
          <a:prstGeom xmlns:a="http://schemas.openxmlformats.org/drawingml/2006/main" prst="bentConnector3">
            <a:avLst>
              <a:gd name="adj1" fmla="val 50000"/>
            </a:avLst>
          </a:prstGeom>
          <a:ln xmlns:a="http://schemas.openxmlformats.org/drawingml/2006/main" w="9525">
            <a:solidFill>
              <a:srgbClr val="A7B1BD"/>
            </a:solidFill>
            <a:prstDash val="solid"/>
            <a:tailEnd type="arrow" w="sm" len="sm"/>
          </a:ln>
        </p:spPr>
      </p:cxnSp>
      <p:cxnSp>
        <p:nvCxnSpPr>
          <p:cNvPr id="164" name=""/>
          <p:cNvCxnSpPr>
            <a:stCxn xmlns:a="http://schemas.openxmlformats.org/drawingml/2006/main" id="21" idx="3"/>
            <a:endCxn xmlns:a="http://schemas.openxmlformats.org/drawingml/2006/main" id="29" idx="1"/>
          </p:cNvCxnSpPr>
          <p:nvPr/>
        </p:nvCxnSpPr>
        <p:spPr>
          <a:xfrm xmlns:a="http://schemas.openxmlformats.org/drawingml/2006/main" flipV="1">
            <a:off x="7924800" y="3028950"/>
            <a:ext cx="971550" cy="1943100"/>
          </a:xfrm>
          <a:prstGeom xmlns:a="http://schemas.openxmlformats.org/drawingml/2006/main" prst="bentConnector3">
            <a:avLst>
              <a:gd name="adj1" fmla="val 50000"/>
            </a:avLst>
          </a:prstGeom>
          <a:ln xmlns:a="http://schemas.openxmlformats.org/drawingml/2006/main" w="9525">
            <a:solidFill>
              <a:srgbClr val="A7B1BD"/>
            </a:solidFill>
            <a:prstDash val="dash"/>
            <a:tailEnd type="arrow" w="sm" len="sm"/>
          </a:ln>
        </p:spPr>
      </p:cxnSp>
      <p:cxnSp>
        <p:nvCxnSpPr>
          <p:cNvPr id="165" name=""/>
          <p:cNvCxnSpPr>
            <a:stCxn xmlns:a="http://schemas.openxmlformats.org/drawingml/2006/main" id="21" idx="3"/>
            <a:endCxn xmlns:a="http://schemas.openxmlformats.org/drawingml/2006/main" id="30" idx="1"/>
          </p:cNvCxnSpPr>
          <p:nvPr/>
        </p:nvCxnSpPr>
        <p:spPr>
          <a:xfrm xmlns:a="http://schemas.openxmlformats.org/drawingml/2006/main" flipV="1">
            <a:off x="7924800" y="3676650"/>
            <a:ext cx="971550" cy="1295400"/>
          </a:xfrm>
          <a:prstGeom xmlns:a="http://schemas.openxmlformats.org/drawingml/2006/main" prst="bentConnector3">
            <a:avLst>
              <a:gd name="adj1" fmla="val 50000"/>
            </a:avLst>
          </a:prstGeom>
          <a:ln xmlns:a="http://schemas.openxmlformats.org/drawingml/2006/main" w="9525">
            <a:solidFill>
              <a:srgbClr val="A7B1BD"/>
            </a:solidFill>
            <a:prstDash val="dash"/>
            <a:tailEnd type="arrow" w="sm" len="sm"/>
          </a:ln>
        </p:spPr>
      </p:cxnSp>
      <p:cxnSp>
        <p:nvCxnSpPr>
          <p:cNvPr id="166" name=""/>
          <p:cNvCxnSpPr>
            <a:stCxn xmlns:a="http://schemas.openxmlformats.org/drawingml/2006/main" id="21" idx="3"/>
            <a:endCxn xmlns:a="http://schemas.openxmlformats.org/drawingml/2006/main" id="32" idx="1"/>
          </p:cNvCxnSpPr>
          <p:nvPr/>
        </p:nvCxnSpPr>
        <p:spPr>
          <a:xfrm xmlns:a="http://schemas.openxmlformats.org/drawingml/2006/main">
            <a:off x="7924800" y="4972050"/>
            <a:ext cx="971550" cy="0"/>
          </a:xfrm>
          <a:prstGeom xmlns:a="http://schemas.openxmlformats.org/drawingml/2006/main" prst="straightConnector1">
            <a:avLst/>
          </a:prstGeom>
          <a:ln xmlns:a="http://schemas.openxmlformats.org/drawingml/2006/main" w="9525">
            <a:solidFill>
              <a:srgbClr val="A7B1BD"/>
            </a:solidFill>
            <a:prstDash val="dash"/>
            <a:tailEnd type="arrow" w="sm" len="sm"/>
          </a:ln>
        </p:spPr>
      </p:cxnSp>
      <p:sp>
        <p:nvSpPr>
          <p:cNvPr id="44" name="capture-caption">
            <a:extLst xmlns:a="http://schemas.openxmlformats.org/drawingml/2006/main">
              <a:ext uri="{FF2B5EF4-FFF2-40B4-BE49-F238E27FC236}">
                <a16:creationId xmlns:a16="http://schemas.microsoft.com/office/drawing/2014/main" id="{467BEDCD-9708-431A-A2B3-85D5F729E140}"/>
              </a:ext>
            </a:extLst>
          </p:cNvPr>
          <p:cNvSpPr>
            <a:spLocks xmlns:a="http://schemas.openxmlformats.org/drawingml/2006/main" noGrp="1"/>
          </p:cNvSpPr>
          <p:nvPr/>
        </p:nvSpPr>
        <p:spPr>
          <a:xfrm xmlns:a="http://schemas.openxmlformats.org/drawingml/2006/main">
            <a:off x="2667000" y="5962650"/>
            <a:ext cx="6858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575" b="1">
                <a:solidFill>
                  <a:srgbClr val="17202B"/>
                </a:solidFill>
                <a:latin typeface="Aptos"/>
                <a:ea typeface="Aptos"/>
                <a:cs typeface="Aptos"/>
              </a:defRPr>
            </a:pPr>
            <a:r>
              <a:rPr sz="1575" b="1">
                <a:solidFill>
                  <a:srgbClr val="17202B"/>
                </a:solidFill>
                <a:latin typeface="Aptos"/>
                <a:ea typeface="Aptos"/>
                <a:cs typeface="Aptos"/>
              </a:rPr>
              <a:t>Capture is one path. Session hooks, explicit saves, and consolidation have their own handlers.</a:t>
            </a:r>
          </a:p>
        </p:txBody>
      </p:sp>
    </p:spTree>
    <p:extLst>
      <p:ext uri="{BB962C8B-B14F-4D97-AF65-F5344CB8AC3E}">
        <p14:creationId xmlns:p14="http://schemas.microsoft.com/office/powerpoint/2010/main" val="47407991"/>
      </p:ext>
    </p:extLst>
  </p:cSld>
</p:sld>
</file>

<file path=ppt/slides/slide25.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50" name="top-accent-21">
            <a:extLst xmlns:a="http://schemas.openxmlformats.org/drawingml/2006/main">
              <a:ext uri="{FF2B5EF4-FFF2-40B4-BE49-F238E27FC236}">
                <a16:creationId xmlns:a16="http://schemas.microsoft.com/office/drawing/2014/main" id="{67D7A5B3-E70D-41D1-A1FC-C94BABF56CDA}"/>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1">
            <a:extLst xmlns:a="http://schemas.openxmlformats.org/drawingml/2006/main">
              <a:ext uri="{FF2B5EF4-FFF2-40B4-BE49-F238E27FC236}">
                <a16:creationId xmlns:a16="http://schemas.microsoft.com/office/drawing/2014/main" id="{9E9088DB-711D-4A5E-BA6C-A14FC532EDE7}"/>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REAL CODE</a:t>
            </a:r>
          </a:p>
        </p:txBody>
      </p:sp>
      <p:sp>
        <p:nvSpPr>
          <p:cNvPr id="3" name="title-21">
            <a:extLst xmlns:a="http://schemas.openxmlformats.org/drawingml/2006/main">
              <a:ext uri="{FF2B5EF4-FFF2-40B4-BE49-F238E27FC236}">
                <a16:creationId xmlns:a16="http://schemas.microsoft.com/office/drawing/2014/main" id="{496B52A4-0B48-441E-9FC4-8C79104258EA}"/>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4F1EB"/>
                </a:solidFill>
                <a:latin typeface="Aptos"/>
                <a:ea typeface="Aptos"/>
                <a:cs typeface="Aptos"/>
              </a:defRPr>
            </a:pPr>
            <a:r>
              <a:rPr sz="3000" b="1">
                <a:solidFill>
                  <a:srgbClr val="F4F1EB"/>
                </a:solidFill>
                <a:latin typeface="Aptos"/>
                <a:ea typeface="Aptos"/>
                <a:cs typeface="Aptos"/>
              </a:rPr>
              <a:t>Capture works before you add an LLM key</a:t>
            </a:r>
          </a:p>
        </p:txBody>
      </p:sp>
      <p:sp>
        <p:nvSpPr>
          <p:cNvPr id="4" name="subtitle-21">
            <a:extLst xmlns:a="http://schemas.openxmlformats.org/drawingml/2006/main">
              <a:ext uri="{FF2B5EF4-FFF2-40B4-BE49-F238E27FC236}">
                <a16:creationId xmlns:a16="http://schemas.microsoft.com/office/drawing/2014/main" id="{064DD30F-1CC4-42C8-9B4E-8127B5B6B77B}"/>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Recognized private data is stripped before storage. Richer compression is opt-in.</a:t>
            </a:r>
          </a:p>
        </p:txBody>
      </p:sp>
      <p:sp>
        <p:nvSpPr>
          <p:cNvPr id="5" name="footer-21">
            <a:extLst xmlns:a="http://schemas.openxmlformats.org/drawingml/2006/main">
              <a:ext uri="{FF2B5EF4-FFF2-40B4-BE49-F238E27FC236}">
                <a16:creationId xmlns:a16="http://schemas.microsoft.com/office/drawing/2014/main" id="{86E8D0EF-A9D5-4326-98BB-2D101C01CBC7}"/>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1">
            <a:extLst xmlns:a="http://schemas.openxmlformats.org/drawingml/2006/main">
              <a:ext uri="{FF2B5EF4-FFF2-40B4-BE49-F238E27FC236}">
                <a16:creationId xmlns:a16="http://schemas.microsoft.com/office/drawing/2014/main" id="{F9B30789-3AB4-4A7B-A73D-801E1FE18538}"/>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25</a:t>
            </a:r>
          </a:p>
        </p:txBody>
      </p:sp>
      <p:sp>
        <p:nvSpPr>
          <p:cNvPr id="7" name="observe-code">
            <a:extLst xmlns:a="http://schemas.openxmlformats.org/drawingml/2006/main">
              <a:ext uri="{FF2B5EF4-FFF2-40B4-BE49-F238E27FC236}">
                <a16:creationId xmlns:a16="http://schemas.microsoft.com/office/drawing/2014/main" id="{D8B6DF12-EA2E-4773-817C-AFB9C7AF6A60}"/>
              </a:ext>
            </a:extLst>
          </p:cNvPr>
          <p:cNvSpPr>
            <a:spLocks xmlns:a="http://schemas.openxmlformats.org/drawingml/2006/main" noGrp="1"/>
          </p:cNvSpPr>
          <p:nvPr/>
        </p:nvSpPr>
        <p:spPr>
          <a:xfrm xmlns:a="http://schemas.openxmlformats.org/drawingml/2006/main">
            <a:off x="590550" y="1943100"/>
            <a:ext cx="7772400" cy="3829050"/>
          </a:xfrm>
          <a:prstGeom xmlns:a="http://schemas.openxmlformats.org/drawingml/2006/main" prst="roundRect">
            <a:avLst>
              <a:gd name="adj" fmla="val 2985"/>
            </a:avLst>
          </a:prstGeom>
          <a:solidFill xmlns:a="http://schemas.openxmlformats.org/drawingml/2006/main">
            <a:srgbClr val="0B1016"/>
          </a:solidFill>
          <a:ln xmlns:a="http://schemas.openxmlformats.org/drawingml/2006/main" w="9525">
            <a:solidFill>
              <a:srgbClr val="33404E"/>
            </a:solidFill>
            <a:prstDash val="solid"/>
          </a:ln>
        </p:spPr>
      </p:sp>
      <p:sp>
        <p:nvSpPr>
          <p:cNvPr id="8" name="observe-code-bar">
            <a:extLst xmlns:a="http://schemas.openxmlformats.org/drawingml/2006/main">
              <a:ext uri="{FF2B5EF4-FFF2-40B4-BE49-F238E27FC236}">
                <a16:creationId xmlns:a16="http://schemas.microsoft.com/office/drawing/2014/main" id="{6512584F-B107-4F90-AA5B-D4A890694636}"/>
              </a:ext>
            </a:extLst>
          </p:cNvPr>
          <p:cNvSpPr>
            <a:spLocks xmlns:a="http://schemas.openxmlformats.org/drawingml/2006/main" noGrp="1"/>
          </p:cNvSpPr>
          <p:nvPr/>
        </p:nvSpPr>
        <p:spPr>
          <a:xfrm xmlns:a="http://schemas.openxmlformats.org/drawingml/2006/main">
            <a:off x="590550" y="1943100"/>
            <a:ext cx="77724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observe-code-dot-1">
            <a:extLst xmlns:a="http://schemas.openxmlformats.org/drawingml/2006/main">
              <a:ext uri="{FF2B5EF4-FFF2-40B4-BE49-F238E27FC236}">
                <a16:creationId xmlns:a16="http://schemas.microsoft.com/office/drawing/2014/main" id="{816A3A33-8F5C-4C63-B2DD-31AE2543331F}"/>
              </a:ext>
            </a:extLst>
          </p:cNvPr>
          <p:cNvSpPr>
            <a:spLocks xmlns:a="http://schemas.openxmlformats.org/drawingml/2006/main" noGrp="1"/>
          </p:cNvSpPr>
          <p:nvPr/>
        </p:nvSpPr>
        <p:spPr>
          <a:xfrm xmlns:a="http://schemas.openxmlformats.org/drawingml/2006/main">
            <a:off x="762000" y="20859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observe-code-dot-2">
            <a:extLst xmlns:a="http://schemas.openxmlformats.org/drawingml/2006/main">
              <a:ext uri="{FF2B5EF4-FFF2-40B4-BE49-F238E27FC236}">
                <a16:creationId xmlns:a16="http://schemas.microsoft.com/office/drawing/2014/main" id="{46D8F78D-9078-4074-AB29-786266B7A50C}"/>
              </a:ext>
            </a:extLst>
          </p:cNvPr>
          <p:cNvSpPr>
            <a:spLocks xmlns:a="http://schemas.openxmlformats.org/drawingml/2006/main" noGrp="1"/>
          </p:cNvSpPr>
          <p:nvPr/>
        </p:nvSpPr>
        <p:spPr>
          <a:xfrm xmlns:a="http://schemas.openxmlformats.org/drawingml/2006/main">
            <a:off x="933450" y="20859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observe-code-dot-3">
            <a:extLst xmlns:a="http://schemas.openxmlformats.org/drawingml/2006/main">
              <a:ext uri="{FF2B5EF4-FFF2-40B4-BE49-F238E27FC236}">
                <a16:creationId xmlns:a16="http://schemas.microsoft.com/office/drawing/2014/main" id="{74C3FE3E-AB3B-47DF-A349-853952DE19D9}"/>
              </a:ext>
            </a:extLst>
          </p:cNvPr>
          <p:cNvSpPr>
            <a:spLocks xmlns:a="http://schemas.openxmlformats.org/drawingml/2006/main" noGrp="1"/>
          </p:cNvSpPr>
          <p:nvPr/>
        </p:nvSpPr>
        <p:spPr>
          <a:xfrm xmlns:a="http://schemas.openxmlformats.org/drawingml/2006/main">
            <a:off x="1104900" y="20859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observe-code-file">
            <a:extLst xmlns:a="http://schemas.openxmlformats.org/drawingml/2006/main">
              <a:ext uri="{FF2B5EF4-FFF2-40B4-BE49-F238E27FC236}">
                <a16:creationId xmlns:a16="http://schemas.microsoft.com/office/drawing/2014/main" id="{E72FD8C5-BD18-4073-9BDF-054C5FFF1244}"/>
              </a:ext>
            </a:extLst>
          </p:cNvPr>
          <p:cNvSpPr>
            <a:spLocks xmlns:a="http://schemas.openxmlformats.org/drawingml/2006/main" noGrp="1"/>
          </p:cNvSpPr>
          <p:nvPr/>
        </p:nvSpPr>
        <p:spPr>
          <a:xfrm xmlns:a="http://schemas.openxmlformats.org/drawingml/2006/main">
            <a:off x="1428750" y="2038350"/>
            <a:ext cx="67246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src/functions/observe.ts</a:t>
            </a:r>
          </a:p>
        </p:txBody>
      </p:sp>
      <p:sp>
        <p:nvSpPr>
          <p:cNvPr id="13" name="observe-code-hi-0">
            <a:extLst xmlns:a="http://schemas.openxmlformats.org/drawingml/2006/main">
              <a:ext uri="{FF2B5EF4-FFF2-40B4-BE49-F238E27FC236}">
                <a16:creationId xmlns:a16="http://schemas.microsoft.com/office/drawing/2014/main" id="{5D44280D-4E2B-47AE-963F-A7CC2FC4E83F}"/>
              </a:ext>
            </a:extLst>
          </p:cNvPr>
          <p:cNvSpPr>
            <a:spLocks xmlns:a="http://schemas.openxmlformats.org/drawingml/2006/main" noGrp="1"/>
          </p:cNvSpPr>
          <p:nvPr/>
        </p:nvSpPr>
        <p:spPr>
          <a:xfrm xmlns:a="http://schemas.openxmlformats.org/drawingml/2006/main">
            <a:off x="685800" y="2438400"/>
            <a:ext cx="75819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14" name="observe-code-num-0">
            <a:extLst xmlns:a="http://schemas.openxmlformats.org/drawingml/2006/main">
              <a:ext uri="{FF2B5EF4-FFF2-40B4-BE49-F238E27FC236}">
                <a16:creationId xmlns:a16="http://schemas.microsoft.com/office/drawing/2014/main" id="{A000CD8C-9CB2-40BB-99BD-BE49B2C4393E}"/>
              </a:ext>
            </a:extLst>
          </p:cNvPr>
          <p:cNvSpPr>
            <a:spLocks xmlns:a="http://schemas.openxmlformats.org/drawingml/2006/main" noGrp="1"/>
          </p:cNvSpPr>
          <p:nvPr/>
        </p:nvSpPr>
        <p:spPr>
          <a:xfrm xmlns:a="http://schemas.openxmlformats.org/drawingml/2006/main">
            <a:off x="723900" y="24574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a:t>
            </a:r>
          </a:p>
        </p:txBody>
      </p:sp>
      <p:sp>
        <p:nvSpPr>
          <p:cNvPr id="15" name="observe-code-line-0">
            <a:extLst xmlns:a="http://schemas.openxmlformats.org/drawingml/2006/main">
              <a:ext uri="{FF2B5EF4-FFF2-40B4-BE49-F238E27FC236}">
                <a16:creationId xmlns:a16="http://schemas.microsoft.com/office/drawing/2014/main" id="{BA755F33-A16C-4870-A561-45E4D0B5E0F3}"/>
              </a:ext>
            </a:extLst>
          </p:cNvPr>
          <p:cNvSpPr>
            <a:spLocks xmlns:a="http://schemas.openxmlformats.org/drawingml/2006/main" noGrp="1"/>
          </p:cNvSpPr>
          <p:nvPr/>
        </p:nvSpPr>
        <p:spPr>
          <a:xfrm xmlns:a="http://schemas.openxmlformats.org/drawingml/2006/main">
            <a:off x="1162050" y="245745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if (dedupMap.isDuplicate(dedupHash)) {</a:t>
            </a:r>
          </a:p>
        </p:txBody>
      </p:sp>
      <p:sp>
        <p:nvSpPr>
          <p:cNvPr id="16" name="observe-code-num-1">
            <a:extLst xmlns:a="http://schemas.openxmlformats.org/drawingml/2006/main">
              <a:ext uri="{FF2B5EF4-FFF2-40B4-BE49-F238E27FC236}">
                <a16:creationId xmlns:a16="http://schemas.microsoft.com/office/drawing/2014/main" id="{1EDF4A0C-9ED1-412B-AABE-A24752E6F517}"/>
              </a:ext>
            </a:extLst>
          </p:cNvPr>
          <p:cNvSpPr>
            <a:spLocks xmlns:a="http://schemas.openxmlformats.org/drawingml/2006/main" noGrp="1"/>
          </p:cNvSpPr>
          <p:nvPr/>
        </p:nvSpPr>
        <p:spPr>
          <a:xfrm xmlns:a="http://schemas.openxmlformats.org/drawingml/2006/main">
            <a:off x="723900" y="27432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2</a:t>
            </a:r>
          </a:p>
        </p:txBody>
      </p:sp>
      <p:sp>
        <p:nvSpPr>
          <p:cNvPr id="17" name="observe-code-line-1">
            <a:extLst xmlns:a="http://schemas.openxmlformats.org/drawingml/2006/main">
              <a:ext uri="{FF2B5EF4-FFF2-40B4-BE49-F238E27FC236}">
                <a16:creationId xmlns:a16="http://schemas.microsoft.com/office/drawing/2014/main" id="{09FF8A14-AD82-46E7-99DE-B86F27A22302}"/>
              </a:ext>
            </a:extLst>
          </p:cNvPr>
          <p:cNvSpPr>
            <a:spLocks xmlns:a="http://schemas.openxmlformats.org/drawingml/2006/main" noGrp="1"/>
          </p:cNvSpPr>
          <p:nvPr/>
        </p:nvSpPr>
        <p:spPr>
          <a:xfrm xmlns:a="http://schemas.openxmlformats.org/drawingml/2006/main">
            <a:off x="1162050" y="274320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return { deduplicated: true, sessionId: payload.sessionId };</a:t>
            </a:r>
          </a:p>
        </p:txBody>
      </p:sp>
      <p:sp>
        <p:nvSpPr>
          <p:cNvPr id="18" name="observe-code-num-2">
            <a:extLst xmlns:a="http://schemas.openxmlformats.org/drawingml/2006/main">
              <a:ext uri="{FF2B5EF4-FFF2-40B4-BE49-F238E27FC236}">
                <a16:creationId xmlns:a16="http://schemas.microsoft.com/office/drawing/2014/main" id="{8441078A-F1CD-48AF-AAE1-55A34DEB0DF8}"/>
              </a:ext>
            </a:extLst>
          </p:cNvPr>
          <p:cNvSpPr>
            <a:spLocks xmlns:a="http://schemas.openxmlformats.org/drawingml/2006/main" noGrp="1"/>
          </p:cNvSpPr>
          <p:nvPr/>
        </p:nvSpPr>
        <p:spPr>
          <a:xfrm xmlns:a="http://schemas.openxmlformats.org/drawingml/2006/main">
            <a:off x="723900" y="30289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3</a:t>
            </a:r>
          </a:p>
        </p:txBody>
      </p:sp>
      <p:sp>
        <p:nvSpPr>
          <p:cNvPr id="19" name="observe-code-line-2">
            <a:extLst xmlns:a="http://schemas.openxmlformats.org/drawingml/2006/main">
              <a:ext uri="{FF2B5EF4-FFF2-40B4-BE49-F238E27FC236}">
                <a16:creationId xmlns:a16="http://schemas.microsoft.com/office/drawing/2014/main" id="{7F6D7FF9-A0E4-4A1A-A62E-79B0C97DDEDF}"/>
              </a:ext>
            </a:extLst>
          </p:cNvPr>
          <p:cNvSpPr>
            <a:spLocks xmlns:a="http://schemas.openxmlformats.org/drawingml/2006/main" noGrp="1"/>
          </p:cNvSpPr>
          <p:nvPr/>
        </p:nvSpPr>
        <p:spPr>
          <a:xfrm xmlns:a="http://schemas.openxmlformats.org/drawingml/2006/main">
            <a:off x="1162050" y="302895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a:t>
            </a:r>
          </a:p>
        </p:txBody>
      </p:sp>
      <p:sp>
        <p:nvSpPr>
          <p:cNvPr id="20" name="observe-code-num-3">
            <a:extLst xmlns:a="http://schemas.openxmlformats.org/drawingml/2006/main">
              <a:ext uri="{FF2B5EF4-FFF2-40B4-BE49-F238E27FC236}">
                <a16:creationId xmlns:a16="http://schemas.microsoft.com/office/drawing/2014/main" id="{D2A94957-35B0-4032-B0A7-5B36D28D5801}"/>
              </a:ext>
            </a:extLst>
          </p:cNvPr>
          <p:cNvSpPr>
            <a:spLocks xmlns:a="http://schemas.openxmlformats.org/drawingml/2006/main" noGrp="1"/>
          </p:cNvSpPr>
          <p:nvPr/>
        </p:nvSpPr>
        <p:spPr>
          <a:xfrm xmlns:a="http://schemas.openxmlformats.org/drawingml/2006/main">
            <a:off x="723900" y="33147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4</a:t>
            </a:r>
          </a:p>
        </p:txBody>
      </p:sp>
      <p:sp>
        <p:nvSpPr>
          <p:cNvPr id="21" name="observe-code-line-3">
            <a:extLst xmlns:a="http://schemas.openxmlformats.org/drawingml/2006/main">
              <a:ext uri="{FF2B5EF4-FFF2-40B4-BE49-F238E27FC236}">
                <a16:creationId xmlns:a16="http://schemas.microsoft.com/office/drawing/2014/main" id="{75ABC857-CE68-4C09-BE03-75794BB8326C}"/>
              </a:ext>
            </a:extLst>
          </p:cNvPr>
          <p:cNvSpPr>
            <a:spLocks xmlns:a="http://schemas.openxmlformats.org/drawingml/2006/main" noGrp="1"/>
          </p:cNvSpPr>
          <p:nvPr/>
        </p:nvSpPr>
        <p:spPr>
          <a:xfrm xmlns:a="http://schemas.openxmlformats.org/drawingml/2006/main">
            <a:off x="1162050" y="331470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22" name="observe-code-hi-4">
            <a:extLst xmlns:a="http://schemas.openxmlformats.org/drawingml/2006/main">
              <a:ext uri="{FF2B5EF4-FFF2-40B4-BE49-F238E27FC236}">
                <a16:creationId xmlns:a16="http://schemas.microsoft.com/office/drawing/2014/main" id="{3500A8FF-FE36-4FF3-9343-6AF7369CFDA8}"/>
              </a:ext>
            </a:extLst>
          </p:cNvPr>
          <p:cNvSpPr>
            <a:spLocks xmlns:a="http://schemas.openxmlformats.org/drawingml/2006/main" noGrp="1"/>
          </p:cNvSpPr>
          <p:nvPr/>
        </p:nvSpPr>
        <p:spPr>
          <a:xfrm xmlns:a="http://schemas.openxmlformats.org/drawingml/2006/main">
            <a:off x="685800" y="3581400"/>
            <a:ext cx="75819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3" name="observe-code-num-4">
            <a:extLst xmlns:a="http://schemas.openxmlformats.org/drawingml/2006/main">
              <a:ext uri="{FF2B5EF4-FFF2-40B4-BE49-F238E27FC236}">
                <a16:creationId xmlns:a16="http://schemas.microsoft.com/office/drawing/2014/main" id="{9A059FB7-5045-4FE9-A41C-337CFB6EBFA4}"/>
              </a:ext>
            </a:extLst>
          </p:cNvPr>
          <p:cNvSpPr>
            <a:spLocks xmlns:a="http://schemas.openxmlformats.org/drawingml/2006/main" noGrp="1"/>
          </p:cNvSpPr>
          <p:nvPr/>
        </p:nvSpPr>
        <p:spPr>
          <a:xfrm xmlns:a="http://schemas.openxmlformats.org/drawingml/2006/main">
            <a:off x="723900" y="36004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5</a:t>
            </a:r>
          </a:p>
        </p:txBody>
      </p:sp>
      <p:sp>
        <p:nvSpPr>
          <p:cNvPr id="24" name="observe-code-line-4">
            <a:extLst xmlns:a="http://schemas.openxmlformats.org/drawingml/2006/main">
              <a:ext uri="{FF2B5EF4-FFF2-40B4-BE49-F238E27FC236}">
                <a16:creationId xmlns:a16="http://schemas.microsoft.com/office/drawing/2014/main" id="{B512CC18-D205-4A1E-8448-9FC4EA43D68B}"/>
              </a:ext>
            </a:extLst>
          </p:cNvPr>
          <p:cNvSpPr>
            <a:spLocks xmlns:a="http://schemas.openxmlformats.org/drawingml/2006/main" noGrp="1"/>
          </p:cNvSpPr>
          <p:nvPr/>
        </p:nvSpPr>
        <p:spPr>
          <a:xfrm xmlns:a="http://schemas.openxmlformats.org/drawingml/2006/main">
            <a:off x="1162050" y="360045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const sanitized = stripPrivateData(JSON.stringify(payload.data));</a:t>
            </a:r>
          </a:p>
        </p:txBody>
      </p:sp>
      <p:sp>
        <p:nvSpPr>
          <p:cNvPr id="25" name="observe-code-num-5">
            <a:extLst xmlns:a="http://schemas.openxmlformats.org/drawingml/2006/main">
              <a:ext uri="{FF2B5EF4-FFF2-40B4-BE49-F238E27FC236}">
                <a16:creationId xmlns:a16="http://schemas.microsoft.com/office/drawing/2014/main" id="{2CA5C574-EEC3-4F26-963D-965B1AA104A6}"/>
              </a:ext>
            </a:extLst>
          </p:cNvPr>
          <p:cNvSpPr>
            <a:spLocks xmlns:a="http://schemas.openxmlformats.org/drawingml/2006/main" noGrp="1"/>
          </p:cNvSpPr>
          <p:nvPr/>
        </p:nvSpPr>
        <p:spPr>
          <a:xfrm xmlns:a="http://schemas.openxmlformats.org/drawingml/2006/main">
            <a:off x="723900" y="38862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6</a:t>
            </a:r>
          </a:p>
        </p:txBody>
      </p:sp>
      <p:sp>
        <p:nvSpPr>
          <p:cNvPr id="26" name="observe-code-line-5">
            <a:extLst xmlns:a="http://schemas.openxmlformats.org/drawingml/2006/main">
              <a:ext uri="{FF2B5EF4-FFF2-40B4-BE49-F238E27FC236}">
                <a16:creationId xmlns:a16="http://schemas.microsoft.com/office/drawing/2014/main" id="{9CCAB607-C911-454E-A6F4-4B12FFA48A2A}"/>
              </a:ext>
            </a:extLst>
          </p:cNvPr>
          <p:cNvSpPr>
            <a:spLocks xmlns:a="http://schemas.openxmlformats.org/drawingml/2006/main" noGrp="1"/>
          </p:cNvSpPr>
          <p:nvPr/>
        </p:nvSpPr>
        <p:spPr>
          <a:xfrm xmlns:a="http://schemas.openxmlformats.org/drawingml/2006/main">
            <a:off x="1162050" y="388620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const raw = { id: obsId, sessionId, hookType, raw: JSON.parse(sanitized) };</a:t>
            </a:r>
          </a:p>
        </p:txBody>
      </p:sp>
      <p:sp>
        <p:nvSpPr>
          <p:cNvPr id="27" name="observe-code-num-6">
            <a:extLst xmlns:a="http://schemas.openxmlformats.org/drawingml/2006/main">
              <a:ext uri="{FF2B5EF4-FFF2-40B4-BE49-F238E27FC236}">
                <a16:creationId xmlns:a16="http://schemas.microsoft.com/office/drawing/2014/main" id="{1B5D69D1-726E-48CF-A1B9-5E3ED5F6FD61}"/>
              </a:ext>
            </a:extLst>
          </p:cNvPr>
          <p:cNvSpPr>
            <a:spLocks xmlns:a="http://schemas.openxmlformats.org/drawingml/2006/main" noGrp="1"/>
          </p:cNvSpPr>
          <p:nvPr/>
        </p:nvSpPr>
        <p:spPr>
          <a:xfrm xmlns:a="http://schemas.openxmlformats.org/drawingml/2006/main">
            <a:off x="723900" y="41719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7</a:t>
            </a:r>
          </a:p>
        </p:txBody>
      </p:sp>
      <p:sp>
        <p:nvSpPr>
          <p:cNvPr id="28" name="observe-code-line-6">
            <a:extLst xmlns:a="http://schemas.openxmlformats.org/drawingml/2006/main">
              <a:ext uri="{FF2B5EF4-FFF2-40B4-BE49-F238E27FC236}">
                <a16:creationId xmlns:a16="http://schemas.microsoft.com/office/drawing/2014/main" id="{643BA0CB-0ECB-4BCA-808B-668FBEEFACD5}"/>
              </a:ext>
            </a:extLst>
          </p:cNvPr>
          <p:cNvSpPr>
            <a:spLocks xmlns:a="http://schemas.openxmlformats.org/drawingml/2006/main" noGrp="1"/>
          </p:cNvSpPr>
          <p:nvPr/>
        </p:nvSpPr>
        <p:spPr>
          <a:xfrm xmlns:a="http://schemas.openxmlformats.org/drawingml/2006/main">
            <a:off x="1162050" y="417195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29" name="observe-code-hi-7">
            <a:extLst xmlns:a="http://schemas.openxmlformats.org/drawingml/2006/main">
              <a:ext uri="{FF2B5EF4-FFF2-40B4-BE49-F238E27FC236}">
                <a16:creationId xmlns:a16="http://schemas.microsoft.com/office/drawing/2014/main" id="{4CBFA8CF-A28D-46F5-B99F-3921AAE9B35B}"/>
              </a:ext>
            </a:extLst>
          </p:cNvPr>
          <p:cNvSpPr>
            <a:spLocks xmlns:a="http://schemas.openxmlformats.org/drawingml/2006/main" noGrp="1"/>
          </p:cNvSpPr>
          <p:nvPr/>
        </p:nvSpPr>
        <p:spPr>
          <a:xfrm xmlns:a="http://schemas.openxmlformats.org/drawingml/2006/main">
            <a:off x="685800" y="4438650"/>
            <a:ext cx="75819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0" name="observe-code-num-7">
            <a:extLst xmlns:a="http://schemas.openxmlformats.org/drawingml/2006/main">
              <a:ext uri="{FF2B5EF4-FFF2-40B4-BE49-F238E27FC236}">
                <a16:creationId xmlns:a16="http://schemas.microsoft.com/office/drawing/2014/main" id="{F0877701-8C83-4180-9FF6-A8C03858437C}"/>
              </a:ext>
            </a:extLst>
          </p:cNvPr>
          <p:cNvSpPr>
            <a:spLocks xmlns:a="http://schemas.openxmlformats.org/drawingml/2006/main" noGrp="1"/>
          </p:cNvSpPr>
          <p:nvPr/>
        </p:nvSpPr>
        <p:spPr>
          <a:xfrm xmlns:a="http://schemas.openxmlformats.org/drawingml/2006/main">
            <a:off x="723900" y="44577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8</a:t>
            </a:r>
          </a:p>
        </p:txBody>
      </p:sp>
      <p:sp>
        <p:nvSpPr>
          <p:cNvPr id="31" name="observe-code-line-7">
            <a:extLst xmlns:a="http://schemas.openxmlformats.org/drawingml/2006/main">
              <a:ext uri="{FF2B5EF4-FFF2-40B4-BE49-F238E27FC236}">
                <a16:creationId xmlns:a16="http://schemas.microsoft.com/office/drawing/2014/main" id="{BF42FF9E-D3D9-48AA-8957-E7E7661A31DC}"/>
              </a:ext>
            </a:extLst>
          </p:cNvPr>
          <p:cNvSpPr>
            <a:spLocks xmlns:a="http://schemas.openxmlformats.org/drawingml/2006/main" noGrp="1"/>
          </p:cNvSpPr>
          <p:nvPr/>
        </p:nvSpPr>
        <p:spPr>
          <a:xfrm xmlns:a="http://schemas.openxmlformats.org/drawingml/2006/main">
            <a:off x="1162050" y="445770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const synthetic = buildSyntheticCompression(raw);</a:t>
            </a:r>
          </a:p>
        </p:txBody>
      </p:sp>
      <p:sp>
        <p:nvSpPr>
          <p:cNvPr id="32" name="observe-code-hi-8">
            <a:extLst xmlns:a="http://schemas.openxmlformats.org/drawingml/2006/main">
              <a:ext uri="{FF2B5EF4-FFF2-40B4-BE49-F238E27FC236}">
                <a16:creationId xmlns:a16="http://schemas.microsoft.com/office/drawing/2014/main" id="{BD99B448-8027-4036-A5A0-18E6067055E7}"/>
              </a:ext>
            </a:extLst>
          </p:cNvPr>
          <p:cNvSpPr>
            <a:spLocks xmlns:a="http://schemas.openxmlformats.org/drawingml/2006/main" noGrp="1"/>
          </p:cNvSpPr>
          <p:nvPr/>
        </p:nvSpPr>
        <p:spPr>
          <a:xfrm xmlns:a="http://schemas.openxmlformats.org/drawingml/2006/main">
            <a:off x="685800" y="4724400"/>
            <a:ext cx="75819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3" name="observe-code-num-8">
            <a:extLst xmlns:a="http://schemas.openxmlformats.org/drawingml/2006/main">
              <a:ext uri="{FF2B5EF4-FFF2-40B4-BE49-F238E27FC236}">
                <a16:creationId xmlns:a16="http://schemas.microsoft.com/office/drawing/2014/main" id="{7A7182A1-64FA-4333-8052-F8E1664E3549}"/>
              </a:ext>
            </a:extLst>
          </p:cNvPr>
          <p:cNvSpPr>
            <a:spLocks xmlns:a="http://schemas.openxmlformats.org/drawingml/2006/main" noGrp="1"/>
          </p:cNvSpPr>
          <p:nvPr/>
        </p:nvSpPr>
        <p:spPr>
          <a:xfrm xmlns:a="http://schemas.openxmlformats.org/drawingml/2006/main">
            <a:off x="723900" y="47434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9</a:t>
            </a:r>
          </a:p>
        </p:txBody>
      </p:sp>
      <p:sp>
        <p:nvSpPr>
          <p:cNvPr id="34" name="observe-code-line-8">
            <a:extLst xmlns:a="http://schemas.openxmlformats.org/drawingml/2006/main">
              <a:ext uri="{FF2B5EF4-FFF2-40B4-BE49-F238E27FC236}">
                <a16:creationId xmlns:a16="http://schemas.microsoft.com/office/drawing/2014/main" id="{D14B0086-8EFC-482A-9406-EAD14F95845C}"/>
              </a:ext>
            </a:extLst>
          </p:cNvPr>
          <p:cNvSpPr>
            <a:spLocks xmlns:a="http://schemas.openxmlformats.org/drawingml/2006/main" noGrp="1"/>
          </p:cNvSpPr>
          <p:nvPr/>
        </p:nvSpPr>
        <p:spPr>
          <a:xfrm xmlns:a="http://schemas.openxmlformats.org/drawingml/2006/main">
            <a:off x="1162050" y="474345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await kv.set(KV.observations(sessionId), obsId, synthetic);</a:t>
            </a:r>
          </a:p>
        </p:txBody>
      </p:sp>
      <p:sp>
        <p:nvSpPr>
          <p:cNvPr id="35" name="observe-code-hi-9">
            <a:extLst xmlns:a="http://schemas.openxmlformats.org/drawingml/2006/main">
              <a:ext uri="{FF2B5EF4-FFF2-40B4-BE49-F238E27FC236}">
                <a16:creationId xmlns:a16="http://schemas.microsoft.com/office/drawing/2014/main" id="{5A8F02BF-D1B6-4B53-84F4-F45DC2568459}"/>
              </a:ext>
            </a:extLst>
          </p:cNvPr>
          <p:cNvSpPr>
            <a:spLocks xmlns:a="http://schemas.openxmlformats.org/drawingml/2006/main" noGrp="1"/>
          </p:cNvSpPr>
          <p:nvPr/>
        </p:nvSpPr>
        <p:spPr>
          <a:xfrm xmlns:a="http://schemas.openxmlformats.org/drawingml/2006/main">
            <a:off x="685800" y="5010150"/>
            <a:ext cx="75819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6" name="observe-code-num-9">
            <a:extLst xmlns:a="http://schemas.openxmlformats.org/drawingml/2006/main">
              <a:ext uri="{FF2B5EF4-FFF2-40B4-BE49-F238E27FC236}">
                <a16:creationId xmlns:a16="http://schemas.microsoft.com/office/drawing/2014/main" id="{A5B0063E-6A96-4C87-88FB-CFAB663A6F96}"/>
              </a:ext>
            </a:extLst>
          </p:cNvPr>
          <p:cNvSpPr>
            <a:spLocks xmlns:a="http://schemas.openxmlformats.org/drawingml/2006/main" noGrp="1"/>
          </p:cNvSpPr>
          <p:nvPr/>
        </p:nvSpPr>
        <p:spPr>
          <a:xfrm xmlns:a="http://schemas.openxmlformats.org/drawingml/2006/main">
            <a:off x="723900" y="50292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10</a:t>
            </a:r>
          </a:p>
        </p:txBody>
      </p:sp>
      <p:sp>
        <p:nvSpPr>
          <p:cNvPr id="37" name="observe-code-line-9">
            <a:extLst xmlns:a="http://schemas.openxmlformats.org/drawingml/2006/main">
              <a:ext uri="{FF2B5EF4-FFF2-40B4-BE49-F238E27FC236}">
                <a16:creationId xmlns:a16="http://schemas.microsoft.com/office/drawing/2014/main" id="{08282F1C-16CA-47F5-BE56-166D7BB41163}"/>
              </a:ext>
            </a:extLst>
          </p:cNvPr>
          <p:cNvSpPr>
            <a:spLocks xmlns:a="http://schemas.openxmlformats.org/drawingml/2006/main" noGrp="1"/>
          </p:cNvSpPr>
          <p:nvPr/>
        </p:nvSpPr>
        <p:spPr>
          <a:xfrm xmlns:a="http://schemas.openxmlformats.org/drawingml/2006/main">
            <a:off x="1162050" y="502920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getSearchIndex().add(synthetic);</a:t>
            </a:r>
          </a:p>
        </p:txBody>
      </p:sp>
      <p:sp>
        <p:nvSpPr>
          <p:cNvPr id="38" name="observe-code-hi-10">
            <a:extLst xmlns:a="http://schemas.openxmlformats.org/drawingml/2006/main">
              <a:ext uri="{FF2B5EF4-FFF2-40B4-BE49-F238E27FC236}">
                <a16:creationId xmlns:a16="http://schemas.microsoft.com/office/drawing/2014/main" id="{0D1D805C-8BC8-4354-8832-F7AEC306D97D}"/>
              </a:ext>
            </a:extLst>
          </p:cNvPr>
          <p:cNvSpPr>
            <a:spLocks xmlns:a="http://schemas.openxmlformats.org/drawingml/2006/main" noGrp="1"/>
          </p:cNvSpPr>
          <p:nvPr/>
        </p:nvSpPr>
        <p:spPr>
          <a:xfrm xmlns:a="http://schemas.openxmlformats.org/drawingml/2006/main">
            <a:off x="685800" y="5295900"/>
            <a:ext cx="75819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9" name="observe-code-num-10">
            <a:extLst xmlns:a="http://schemas.openxmlformats.org/drawingml/2006/main">
              <a:ext uri="{FF2B5EF4-FFF2-40B4-BE49-F238E27FC236}">
                <a16:creationId xmlns:a16="http://schemas.microsoft.com/office/drawing/2014/main" id="{463B0D22-686D-427B-9AE5-311B1F83F266}"/>
              </a:ext>
            </a:extLst>
          </p:cNvPr>
          <p:cNvSpPr>
            <a:spLocks xmlns:a="http://schemas.openxmlformats.org/drawingml/2006/main" noGrp="1"/>
          </p:cNvSpPr>
          <p:nvPr/>
        </p:nvSpPr>
        <p:spPr>
          <a:xfrm xmlns:a="http://schemas.openxmlformats.org/drawingml/2006/main">
            <a:off x="723900" y="53149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11</a:t>
            </a:r>
          </a:p>
        </p:txBody>
      </p:sp>
      <p:sp>
        <p:nvSpPr>
          <p:cNvPr id="40" name="observe-code-line-10">
            <a:extLst xmlns:a="http://schemas.openxmlformats.org/drawingml/2006/main">
              <a:ext uri="{FF2B5EF4-FFF2-40B4-BE49-F238E27FC236}">
                <a16:creationId xmlns:a16="http://schemas.microsoft.com/office/drawing/2014/main" id="{985CD749-FDC9-4E22-B1E9-3AA0F39F7C26}"/>
              </a:ext>
            </a:extLst>
          </p:cNvPr>
          <p:cNvSpPr>
            <a:spLocks xmlns:a="http://schemas.openxmlformats.org/drawingml/2006/main" noGrp="1"/>
          </p:cNvSpPr>
          <p:nvPr/>
        </p:nvSpPr>
        <p:spPr>
          <a:xfrm xmlns:a="http://schemas.openxmlformats.org/drawingml/2006/main">
            <a:off x="1162050" y="5314950"/>
            <a:ext cx="70294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a:solidFill>
                  <a:srgbClr val="F4F1EB"/>
                </a:solidFill>
                <a:latin typeface="Aptos Mono"/>
                <a:ea typeface="Aptos Mono"/>
                <a:cs typeface="Aptos Mono"/>
              </a:defRPr>
            </a:pPr>
            <a:r>
              <a:rPr sz="1125">
                <a:solidFill>
                  <a:srgbClr val="F4F1EB"/>
                </a:solidFill>
                <a:latin typeface="Aptos Mono"/>
                <a:ea typeface="Aptos Mono"/>
                <a:cs typeface="Aptos Mono"/>
              </a:rPr>
              <a:t>await vectorIndexAddGuarded(synthetic.id, sessionId, text, metadata);</a:t>
            </a:r>
          </a:p>
        </p:txBody>
      </p:sp>
      <p:sp>
        <p:nvSpPr>
          <p:cNvPr id="41" name="observe-card-1">
            <a:extLst xmlns:a="http://schemas.openxmlformats.org/drawingml/2006/main">
              <a:ext uri="{FF2B5EF4-FFF2-40B4-BE49-F238E27FC236}">
                <a16:creationId xmlns:a16="http://schemas.microsoft.com/office/drawing/2014/main" id="{BB3FC2B8-043D-45EF-B7FF-3AC123902BD4}"/>
              </a:ext>
            </a:extLst>
          </p:cNvPr>
          <p:cNvSpPr>
            <a:spLocks xmlns:a="http://schemas.openxmlformats.org/drawingml/2006/main" noGrp="1"/>
          </p:cNvSpPr>
          <p:nvPr/>
        </p:nvSpPr>
        <p:spPr>
          <a:xfrm xmlns:a="http://schemas.openxmlformats.org/drawingml/2006/main">
            <a:off x="8743950" y="2114550"/>
            <a:ext cx="2781300" cy="1200150"/>
          </a:xfrm>
          <a:prstGeom xmlns:a="http://schemas.openxmlformats.org/drawingml/2006/main" prst="roundRect">
            <a:avLst>
              <a:gd name="adj" fmla="val 9524"/>
            </a:avLst>
          </a:prstGeom>
          <a:solidFill xmlns:a="http://schemas.openxmlformats.org/drawingml/2006/main">
            <a:srgbClr val="171D25"/>
          </a:solidFill>
          <a:ln xmlns:a="http://schemas.openxmlformats.org/drawingml/2006/main" w="9525">
            <a:solidFill>
              <a:srgbClr val="2A323D"/>
            </a:solidFill>
            <a:prstDash val="solid"/>
          </a:ln>
        </p:spPr>
      </p:sp>
      <p:sp>
        <p:nvSpPr>
          <p:cNvPr id="42" name="observe-card-1-accent">
            <a:extLst xmlns:a="http://schemas.openxmlformats.org/drawingml/2006/main">
              <a:ext uri="{FF2B5EF4-FFF2-40B4-BE49-F238E27FC236}">
                <a16:creationId xmlns:a16="http://schemas.microsoft.com/office/drawing/2014/main" id="{31F8F2D9-2F0A-436B-B71E-BE248BAC5AC0}"/>
              </a:ext>
            </a:extLst>
          </p:cNvPr>
          <p:cNvSpPr>
            <a:spLocks xmlns:a="http://schemas.openxmlformats.org/drawingml/2006/main" noGrp="1"/>
          </p:cNvSpPr>
          <p:nvPr/>
        </p:nvSpPr>
        <p:spPr>
          <a:xfrm xmlns:a="http://schemas.openxmlformats.org/drawingml/2006/main">
            <a:off x="8743950" y="2114550"/>
            <a:ext cx="66675" cy="1200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43" name="observe-card-1-title">
            <a:extLst xmlns:a="http://schemas.openxmlformats.org/drawingml/2006/main">
              <a:ext uri="{FF2B5EF4-FFF2-40B4-BE49-F238E27FC236}">
                <a16:creationId xmlns:a16="http://schemas.microsoft.com/office/drawing/2014/main" id="{8E8BA564-0178-4693-B0B5-68BA90BC3721}"/>
              </a:ext>
            </a:extLst>
          </p:cNvPr>
          <p:cNvSpPr>
            <a:spLocks xmlns:a="http://schemas.openxmlformats.org/drawingml/2006/main" noGrp="1"/>
          </p:cNvSpPr>
          <p:nvPr/>
        </p:nvSpPr>
        <p:spPr>
          <a:xfrm xmlns:a="http://schemas.openxmlformats.org/drawingml/2006/main">
            <a:off x="9010650" y="2276475"/>
            <a:ext cx="23241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Before storage</a:t>
            </a:r>
          </a:p>
        </p:txBody>
      </p:sp>
      <p:sp>
        <p:nvSpPr>
          <p:cNvPr id="44" name="observe-card-1-body">
            <a:extLst xmlns:a="http://schemas.openxmlformats.org/drawingml/2006/main">
              <a:ext uri="{FF2B5EF4-FFF2-40B4-BE49-F238E27FC236}">
                <a16:creationId xmlns:a16="http://schemas.microsoft.com/office/drawing/2014/main" id="{1379D75F-AA9E-4A41-BD40-970D890E9563}"/>
              </a:ext>
            </a:extLst>
          </p:cNvPr>
          <p:cNvSpPr>
            <a:spLocks xmlns:a="http://schemas.openxmlformats.org/drawingml/2006/main" noGrp="1"/>
          </p:cNvSpPr>
          <p:nvPr/>
        </p:nvSpPr>
        <p:spPr>
          <a:xfrm xmlns:a="http://schemas.openxmlformats.org/drawingml/2006/main">
            <a:off x="9010650" y="2686050"/>
            <a:ext cx="23241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0">
                <a:solidFill>
                  <a:srgbClr val="A9B0BC"/>
                </a:solidFill>
                <a:latin typeface="Aptos"/>
                <a:ea typeface="Aptos"/>
                <a:cs typeface="Aptos"/>
              </a:defRPr>
            </a:pPr>
            <a:r>
              <a:rPr sz="1350" b="0">
                <a:solidFill>
                  <a:srgbClr val="A9B0BC"/>
                </a:solidFill>
                <a:latin typeface="Aptos"/>
                <a:ea typeface="Aptos"/>
                <a:cs typeface="Aptos"/>
              </a:rPr>
              <a:t>Deduplicate and strip recognized private patterns.</a:t>
            </a:r>
          </a:p>
        </p:txBody>
      </p:sp>
      <p:sp>
        <p:nvSpPr>
          <p:cNvPr id="45" name="observe-card-2">
            <a:extLst xmlns:a="http://schemas.openxmlformats.org/drawingml/2006/main">
              <a:ext uri="{FF2B5EF4-FFF2-40B4-BE49-F238E27FC236}">
                <a16:creationId xmlns:a16="http://schemas.microsoft.com/office/drawing/2014/main" id="{28F57E2A-CB18-4DC9-95E8-9DB108E92580}"/>
              </a:ext>
            </a:extLst>
          </p:cNvPr>
          <p:cNvSpPr>
            <a:spLocks xmlns:a="http://schemas.openxmlformats.org/drawingml/2006/main" noGrp="1"/>
          </p:cNvSpPr>
          <p:nvPr/>
        </p:nvSpPr>
        <p:spPr>
          <a:xfrm xmlns:a="http://schemas.openxmlformats.org/drawingml/2006/main">
            <a:off x="8743950" y="3600450"/>
            <a:ext cx="2781300" cy="1200150"/>
          </a:xfrm>
          <a:prstGeom xmlns:a="http://schemas.openxmlformats.org/drawingml/2006/main" prst="roundRect">
            <a:avLst>
              <a:gd name="adj" fmla="val 9524"/>
            </a:avLst>
          </a:prstGeom>
          <a:solidFill xmlns:a="http://schemas.openxmlformats.org/drawingml/2006/main">
            <a:srgbClr val="171D25"/>
          </a:solidFill>
          <a:ln xmlns:a="http://schemas.openxmlformats.org/drawingml/2006/main" w="9525">
            <a:solidFill>
              <a:srgbClr val="2A323D"/>
            </a:solidFill>
            <a:prstDash val="solid"/>
          </a:ln>
        </p:spPr>
      </p:sp>
      <p:sp>
        <p:nvSpPr>
          <p:cNvPr id="46" name="observe-card-2-accent">
            <a:extLst xmlns:a="http://schemas.openxmlformats.org/drawingml/2006/main">
              <a:ext uri="{FF2B5EF4-FFF2-40B4-BE49-F238E27FC236}">
                <a16:creationId xmlns:a16="http://schemas.microsoft.com/office/drawing/2014/main" id="{65470531-7A56-4998-9EB2-368C01B59D93}"/>
              </a:ext>
            </a:extLst>
          </p:cNvPr>
          <p:cNvSpPr>
            <a:spLocks xmlns:a="http://schemas.openxmlformats.org/drawingml/2006/main" noGrp="1"/>
          </p:cNvSpPr>
          <p:nvPr/>
        </p:nvSpPr>
        <p:spPr>
          <a:xfrm xmlns:a="http://schemas.openxmlformats.org/drawingml/2006/main">
            <a:off x="8743950" y="3600450"/>
            <a:ext cx="66675" cy="120015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47" name="observe-card-2-title">
            <a:extLst xmlns:a="http://schemas.openxmlformats.org/drawingml/2006/main">
              <a:ext uri="{FF2B5EF4-FFF2-40B4-BE49-F238E27FC236}">
                <a16:creationId xmlns:a16="http://schemas.microsoft.com/office/drawing/2014/main" id="{811EB6E0-1671-4BC4-9BDA-6C1BD0FF1647}"/>
              </a:ext>
            </a:extLst>
          </p:cNvPr>
          <p:cNvSpPr>
            <a:spLocks xmlns:a="http://schemas.openxmlformats.org/drawingml/2006/main" noGrp="1"/>
          </p:cNvSpPr>
          <p:nvPr/>
        </p:nvSpPr>
        <p:spPr>
          <a:xfrm xmlns:a="http://schemas.openxmlformats.org/drawingml/2006/main">
            <a:off x="9010650" y="3762375"/>
            <a:ext cx="23241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After storage</a:t>
            </a:r>
          </a:p>
        </p:txBody>
      </p:sp>
      <p:sp>
        <p:nvSpPr>
          <p:cNvPr id="48" name="observe-card-2-body">
            <a:extLst xmlns:a="http://schemas.openxmlformats.org/drawingml/2006/main">
              <a:ext uri="{FF2B5EF4-FFF2-40B4-BE49-F238E27FC236}">
                <a16:creationId xmlns:a16="http://schemas.microsoft.com/office/drawing/2014/main" id="{54018E05-5283-4DDE-9541-263A5D837C2A}"/>
              </a:ext>
            </a:extLst>
          </p:cNvPr>
          <p:cNvSpPr>
            <a:spLocks xmlns:a="http://schemas.openxmlformats.org/drawingml/2006/main" noGrp="1"/>
          </p:cNvSpPr>
          <p:nvPr/>
        </p:nvSpPr>
        <p:spPr>
          <a:xfrm xmlns:a="http://schemas.openxmlformats.org/drawingml/2006/main">
            <a:off x="9010650" y="4171950"/>
            <a:ext cx="23241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A9B0BC"/>
                </a:solidFill>
                <a:latin typeface="Aptos"/>
                <a:ea typeface="Aptos"/>
                <a:cs typeface="Aptos"/>
              </a:defRPr>
            </a:pPr>
            <a:r>
              <a:rPr sz="1350">
                <a:solidFill>
                  <a:srgbClr val="A9B0BC"/>
                </a:solidFill>
                <a:latin typeface="Aptos"/>
                <a:ea typeface="Aptos"/>
                <a:cs typeface="Aptos"/>
              </a:rPr>
              <a:t>Add keyword search and optional vectors.</a:t>
            </a:r>
          </a:p>
        </p:txBody>
      </p:sp>
      <p:sp>
        <p:nvSpPr>
          <p:cNvPr id="49" name="observe-note">
            <a:extLst xmlns:a="http://schemas.openxmlformats.org/drawingml/2006/main">
              <a:ext uri="{FF2B5EF4-FFF2-40B4-BE49-F238E27FC236}">
                <a16:creationId xmlns:a16="http://schemas.microsoft.com/office/drawing/2014/main" id="{47877A0C-DDB0-456F-BE1A-4E268EB3C8AD}"/>
              </a:ext>
            </a:extLst>
          </p:cNvPr>
          <p:cNvSpPr>
            <a:spLocks xmlns:a="http://schemas.openxmlformats.org/drawingml/2006/main" noGrp="1"/>
          </p:cNvSpPr>
          <p:nvPr/>
        </p:nvSpPr>
        <p:spPr>
          <a:xfrm xmlns:a="http://schemas.openxmlformats.org/drawingml/2006/main">
            <a:off x="8572500" y="5143500"/>
            <a:ext cx="314325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275" b="0">
                <a:solidFill>
                  <a:srgbClr val="A9B0BC"/>
                </a:solidFill>
                <a:latin typeface="Aptos"/>
                <a:ea typeface="Aptos"/>
                <a:cs typeface="Aptos"/>
              </a:defRPr>
            </a:pPr>
            <a:r>
              <a:rPr sz="1275" b="0">
                <a:solidFill>
                  <a:srgbClr val="A9B0BC"/>
                </a:solidFill>
                <a:latin typeface="Aptos"/>
                <a:ea typeface="Aptos"/>
                <a:cs typeface="Aptos"/>
              </a:rPr>
              <a:t>Shortened excerpt. Default capture builds a searchable record without calling an LLM.</a:t>
            </a:r>
          </a:p>
        </p:txBody>
      </p:sp>
    </p:spTree>
    <p:extLst>
      <p:ext uri="{BB962C8B-B14F-4D97-AF65-F5344CB8AC3E}">
        <p14:creationId xmlns:p14="http://schemas.microsoft.com/office/powerpoint/2010/main" val="828686777"/>
      </p:ext>
    </p:extLst>
  </p:cSld>
</p:sld>
</file>

<file path=ppt/slides/slide26.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29" name="plate-header-22">
            <a:extLst xmlns:a="http://schemas.openxmlformats.org/drawingml/2006/main">
              <a:ext uri="{FF2B5EF4-FFF2-40B4-BE49-F238E27FC236}">
                <a16:creationId xmlns:a16="http://schemas.microsoft.com/office/drawing/2014/main" id="{3F69385E-104B-4DB2-ABCF-5A6E91FB66F2}"/>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22">
            <a:extLst xmlns:a="http://schemas.openxmlformats.org/drawingml/2006/main">
              <a:ext uri="{FF2B5EF4-FFF2-40B4-BE49-F238E27FC236}">
                <a16:creationId xmlns:a16="http://schemas.microsoft.com/office/drawing/2014/main" id="{A19456CE-83EA-4882-BB42-8DFEBA29B3E5}"/>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b="1" spc="1">
                <a:solidFill>
                  <a:srgbClr val="187049"/>
                </a:solidFill>
                <a:latin typeface="Aptos"/>
                <a:ea typeface="Aptos"/>
                <a:cs typeface="Aptos"/>
              </a:defRPr>
            </a:pPr>
            <a:r>
              <a:rPr sz="1125" b="1" spc="1">
                <a:solidFill>
                  <a:srgbClr val="187049"/>
                </a:solidFill>
                <a:latin typeface="Aptos"/>
                <a:ea typeface="Aptos"/>
                <a:cs typeface="Aptos"/>
              </a:rPr>
              <a:t>RECALL ARCHITECTURE</a:t>
            </a:r>
          </a:p>
        </p:txBody>
      </p:sp>
      <p:sp>
        <p:nvSpPr>
          <p:cNvPr id="3" name="plate-title-22">
            <a:extLst xmlns:a="http://schemas.openxmlformats.org/drawingml/2006/main">
              <a:ext uri="{FF2B5EF4-FFF2-40B4-BE49-F238E27FC236}">
                <a16:creationId xmlns:a16="http://schemas.microsoft.com/office/drawing/2014/main" id="{0E4D214C-2CF5-4855-B4E8-C99DBD274DF0}"/>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700" b="1">
                <a:solidFill>
                  <a:srgbClr val="17202B"/>
                </a:solidFill>
                <a:latin typeface="Aptos"/>
                <a:ea typeface="Aptos"/>
                <a:cs typeface="Aptos"/>
              </a:defRPr>
            </a:pPr>
            <a:r>
              <a:rPr sz="2700" b="1">
                <a:solidFill>
                  <a:srgbClr val="17202B"/>
                </a:solidFill>
                <a:latin typeface="Aptos"/>
                <a:ea typeface="Aptos"/>
                <a:cs typeface="Aptos"/>
              </a:rPr>
              <a:t>Three searches vote on what comes back</a:t>
            </a:r>
          </a:p>
        </p:txBody>
      </p:sp>
      <p:sp>
        <p:nvSpPr>
          <p:cNvPr id="4" name="plate-subtitle-22">
            <a:extLst xmlns:a="http://schemas.openxmlformats.org/drawingml/2006/main">
              <a:ext uri="{FF2B5EF4-FFF2-40B4-BE49-F238E27FC236}">
                <a16:creationId xmlns:a16="http://schemas.microsoft.com/office/drawing/2014/main" id="{84612557-DB27-4F58-818E-CD9E1964323A}"/>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0">
                <a:solidFill>
                  <a:srgbClr val="566271"/>
                </a:solidFill>
                <a:latin typeface="Aptos"/>
                <a:ea typeface="Aptos"/>
                <a:cs typeface="Aptos"/>
              </a:defRPr>
            </a:pPr>
            <a:r>
              <a:rPr sz="1200" b="0">
                <a:solidFill>
                  <a:srgbClr val="566271"/>
                </a:solidFill>
                <a:latin typeface="Aptos"/>
                <a:ea typeface="Aptos"/>
                <a:cs typeface="Aptos"/>
              </a:rPr>
              <a:t>memory_smart_search can combine keyword, vector, and graph results.</a:t>
            </a:r>
          </a:p>
        </p:txBody>
      </p:sp>
      <p:sp>
        <p:nvSpPr>
          <p:cNvPr id="5" name="plate-footer-22">
            <a:extLst xmlns:a="http://schemas.openxmlformats.org/drawingml/2006/main">
              <a:ext uri="{FF2B5EF4-FFF2-40B4-BE49-F238E27FC236}">
                <a16:creationId xmlns:a16="http://schemas.microsoft.com/office/drawing/2014/main" id="{404544B3-2741-488D-8918-FC7F0DC7F3CC}"/>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22">
            <a:extLst xmlns:a="http://schemas.openxmlformats.org/drawingml/2006/main">
              <a:ext uri="{FF2B5EF4-FFF2-40B4-BE49-F238E27FC236}">
                <a16:creationId xmlns:a16="http://schemas.microsoft.com/office/drawing/2014/main" id="{1FE915DD-76FD-4DF0-BA13-903EDD811CAE}"/>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26</a:t>
            </a:r>
          </a:p>
        </p:txBody>
      </p:sp>
      <p:sp>
        <p:nvSpPr>
          <p:cNvPr id="7" name="search-query">
            <a:extLst xmlns:a="http://schemas.openxmlformats.org/drawingml/2006/main">
              <a:ext uri="{FF2B5EF4-FFF2-40B4-BE49-F238E27FC236}">
                <a16:creationId xmlns:a16="http://schemas.microsoft.com/office/drawing/2014/main" id="{32A09949-B9FA-4AAD-925E-F34F0B67C710}"/>
              </a:ext>
            </a:extLst>
          </p:cNvPr>
          <p:cNvSpPr>
            <a:spLocks xmlns:a="http://schemas.openxmlformats.org/drawingml/2006/main" noGrp="1"/>
          </p:cNvSpPr>
          <p:nvPr/>
        </p:nvSpPr>
        <p:spPr>
          <a:xfrm xmlns:a="http://schemas.openxmlformats.org/drawingml/2006/main">
            <a:off x="438150" y="2933700"/>
            <a:ext cx="1695450" cy="876300"/>
          </a:xfrm>
          <a:prstGeom xmlns:a="http://schemas.openxmlformats.org/drawingml/2006/main" prst="roundRect">
            <a:avLst>
              <a:gd name="adj" fmla="val 8696"/>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QUERY</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“Why did auth retries change?”</a:t>
            </a:r>
          </a:p>
        </p:txBody>
      </p:sp>
      <p:sp>
        <p:nvSpPr>
          <p:cNvPr id="8" name="search-bm25">
            <a:extLst xmlns:a="http://schemas.openxmlformats.org/drawingml/2006/main">
              <a:ext uri="{FF2B5EF4-FFF2-40B4-BE49-F238E27FC236}">
                <a16:creationId xmlns:a16="http://schemas.microsoft.com/office/drawing/2014/main" id="{78E6FF6B-FA51-498B-82CA-8C490409F13A}"/>
              </a:ext>
            </a:extLst>
          </p:cNvPr>
          <p:cNvSpPr>
            <a:spLocks xmlns:a="http://schemas.openxmlformats.org/drawingml/2006/main" noGrp="1"/>
          </p:cNvSpPr>
          <p:nvPr/>
        </p:nvSpPr>
        <p:spPr>
          <a:xfrm xmlns:a="http://schemas.openxmlformats.org/drawingml/2006/main">
            <a:off x="2952750" y="1752600"/>
            <a:ext cx="2247900" cy="876300"/>
          </a:xfrm>
          <a:prstGeom xmlns:a="http://schemas.openxmlformats.org/drawingml/2006/main" prst="roundRect">
            <a:avLst>
              <a:gd name="adj" fmla="val 8696"/>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BM25</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exact names and error strings</a:t>
            </a:r>
          </a:p>
        </p:txBody>
      </p:sp>
      <p:sp>
        <p:nvSpPr>
          <p:cNvPr id="9" name="search-vector">
            <a:extLst xmlns:a="http://schemas.openxmlformats.org/drawingml/2006/main">
              <a:ext uri="{FF2B5EF4-FFF2-40B4-BE49-F238E27FC236}">
                <a16:creationId xmlns:a16="http://schemas.microsoft.com/office/drawing/2014/main" id="{EEAC88B6-4FBD-430B-A8E8-30BE359F9249}"/>
              </a:ext>
            </a:extLst>
          </p:cNvPr>
          <p:cNvSpPr>
            <a:spLocks xmlns:a="http://schemas.openxmlformats.org/drawingml/2006/main" noGrp="1"/>
          </p:cNvSpPr>
          <p:nvPr/>
        </p:nvSpPr>
        <p:spPr>
          <a:xfrm xmlns:a="http://schemas.openxmlformats.org/drawingml/2006/main">
            <a:off x="2952750" y="2933700"/>
            <a:ext cx="2247900" cy="876300"/>
          </a:xfrm>
          <a:prstGeom xmlns:a="http://schemas.openxmlformats.org/drawingml/2006/main" prst="roundRect">
            <a:avLst>
              <a:gd name="adj" fmla="val 8696"/>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VECTOR</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similar meaning when enabled</a:t>
            </a:r>
          </a:p>
        </p:txBody>
      </p:sp>
      <p:sp>
        <p:nvSpPr>
          <p:cNvPr id="10" name="search-graph">
            <a:extLst xmlns:a="http://schemas.openxmlformats.org/drawingml/2006/main">
              <a:ext uri="{FF2B5EF4-FFF2-40B4-BE49-F238E27FC236}">
                <a16:creationId xmlns:a16="http://schemas.microsoft.com/office/drawing/2014/main" id="{60E42791-4CDE-476A-BD33-A974681FD776}"/>
              </a:ext>
            </a:extLst>
          </p:cNvPr>
          <p:cNvSpPr>
            <a:spLocks xmlns:a="http://schemas.openxmlformats.org/drawingml/2006/main" noGrp="1"/>
          </p:cNvSpPr>
          <p:nvPr/>
        </p:nvSpPr>
        <p:spPr>
          <a:xfrm xmlns:a="http://schemas.openxmlformats.org/drawingml/2006/main">
            <a:off x="2952750" y="4114800"/>
            <a:ext cx="2247900" cy="876300"/>
          </a:xfrm>
          <a:prstGeom xmlns:a="http://schemas.openxmlformats.org/drawingml/2006/main" prst="roundRect">
            <a:avLst>
              <a:gd name="adj" fmla="val 8696"/>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GRAPH</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entities and relationships</a:t>
            </a:r>
          </a:p>
        </p:txBody>
      </p:sp>
      <p:sp>
        <p:nvSpPr>
          <p:cNvPr id="11" name="search-fuse">
            <a:extLst xmlns:a="http://schemas.openxmlformats.org/drawingml/2006/main">
              <a:ext uri="{FF2B5EF4-FFF2-40B4-BE49-F238E27FC236}">
                <a16:creationId xmlns:a16="http://schemas.microsoft.com/office/drawing/2014/main" id="{25400045-ABB0-49C9-973C-79672DD44D8E}"/>
              </a:ext>
            </a:extLst>
          </p:cNvPr>
          <p:cNvSpPr>
            <a:spLocks xmlns:a="http://schemas.openxmlformats.org/drawingml/2006/main" noGrp="1"/>
          </p:cNvSpPr>
          <p:nvPr/>
        </p:nvSpPr>
        <p:spPr>
          <a:xfrm xmlns:a="http://schemas.openxmlformats.org/drawingml/2006/main">
            <a:off x="6419850" y="2647950"/>
            <a:ext cx="2495550" cy="1409700"/>
          </a:xfrm>
          <a:prstGeom xmlns:a="http://schemas.openxmlformats.org/drawingml/2006/main" prst="roundRect">
            <a:avLst>
              <a:gd name="adj" fmla="val 5405"/>
            </a:avLst>
          </a:prstGeom>
          <a:solidFill xmlns:a="http://schemas.openxmlformats.org/drawingml/2006/main">
            <a:srgbClr val="EDE7F8"/>
          </a:solidFill>
          <a:ln xmlns:a="http://schemas.openxmlformats.org/drawingml/2006/main" w="11430">
            <a:solidFill>
              <a:srgbClr val="775AA1"/>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WEIGHTED RRF</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k=60</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agreement bonus</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session diversity</a:t>
            </a:r>
          </a:p>
        </p:txBody>
      </p:sp>
      <p:sp>
        <p:nvSpPr>
          <p:cNvPr id="12" name="search-result">
            <a:extLst xmlns:a="http://schemas.openxmlformats.org/drawingml/2006/main">
              <a:ext uri="{FF2B5EF4-FFF2-40B4-BE49-F238E27FC236}">
                <a16:creationId xmlns:a16="http://schemas.microsoft.com/office/drawing/2014/main" id="{2DF18B98-4EFF-4041-B3A4-DB0666377984}"/>
              </a:ext>
            </a:extLst>
          </p:cNvPr>
          <p:cNvSpPr>
            <a:spLocks xmlns:a="http://schemas.openxmlformats.org/drawingml/2006/main" noGrp="1"/>
          </p:cNvSpPr>
          <p:nvPr/>
        </p:nvSpPr>
        <p:spPr>
          <a:xfrm xmlns:a="http://schemas.openxmlformats.org/drawingml/2006/main">
            <a:off x="10058400" y="2647950"/>
            <a:ext cx="1752600" cy="1409700"/>
          </a:xfrm>
          <a:prstGeom xmlns:a="http://schemas.openxmlformats.org/drawingml/2006/main" prst="roundRect">
            <a:avLst>
              <a:gd name="adj" fmla="val 5405"/>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TOP RESULTS</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small context</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with sources</a:t>
            </a:r>
          </a:p>
        </p:txBody>
      </p:sp>
      <p:cxnSp>
        <p:nvCxnSpPr>
          <p:cNvPr id="79" name=""/>
          <p:cNvCxnSpPr>
            <a:stCxn xmlns:a="http://schemas.openxmlformats.org/drawingml/2006/main" id="7" idx="3"/>
            <a:endCxn xmlns:a="http://schemas.openxmlformats.org/drawingml/2006/main" id="8" idx="1"/>
          </p:cNvCxnSpPr>
          <p:nvPr/>
        </p:nvCxnSpPr>
        <p:spPr>
          <a:xfrm xmlns:a="http://schemas.openxmlformats.org/drawingml/2006/main" flipV="1">
            <a:off x="2133600" y="2190750"/>
            <a:ext cx="819150" cy="118110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0" name=""/>
          <p:cNvCxnSpPr>
            <a:stCxn xmlns:a="http://schemas.openxmlformats.org/drawingml/2006/main" id="7" idx="3"/>
            <a:endCxn xmlns:a="http://schemas.openxmlformats.org/drawingml/2006/main" id="9" idx="1"/>
          </p:cNvCxnSpPr>
          <p:nvPr/>
        </p:nvCxnSpPr>
        <p:spPr>
          <a:xfrm xmlns:a="http://schemas.openxmlformats.org/drawingml/2006/main">
            <a:off x="2133600" y="3371850"/>
            <a:ext cx="819150" cy="0"/>
          </a:xfrm>
          <a:prstGeom xmlns:a="http://schemas.openxmlformats.org/drawingml/2006/main" prst="straightConnector1">
            <a:avLst/>
          </a:prstGeom>
          <a:ln xmlns:a="http://schemas.openxmlformats.org/drawingml/2006/main" w="14288">
            <a:solidFill>
              <a:srgbClr val="A7B1BD"/>
            </a:solidFill>
            <a:prstDash val="solid"/>
            <a:tailEnd type="arrow" w="sm" len="sm"/>
          </a:ln>
        </p:spPr>
      </p:cxnSp>
      <p:cxnSp>
        <p:nvCxnSpPr>
          <p:cNvPr id="81" name=""/>
          <p:cNvCxnSpPr>
            <a:stCxn xmlns:a="http://schemas.openxmlformats.org/drawingml/2006/main" id="7" idx="3"/>
            <a:endCxn xmlns:a="http://schemas.openxmlformats.org/drawingml/2006/main" id="10" idx="1"/>
          </p:cNvCxnSpPr>
          <p:nvPr/>
        </p:nvCxnSpPr>
        <p:spPr>
          <a:xfrm xmlns:a="http://schemas.openxmlformats.org/drawingml/2006/main">
            <a:off x="2133600" y="3371850"/>
            <a:ext cx="819150" cy="118110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2" name=""/>
          <p:cNvCxnSpPr>
            <a:stCxn xmlns:a="http://schemas.openxmlformats.org/drawingml/2006/main" id="8" idx="3"/>
            <a:endCxn xmlns:a="http://schemas.openxmlformats.org/drawingml/2006/main" id="11" idx="1"/>
          </p:cNvCxnSpPr>
          <p:nvPr/>
        </p:nvCxnSpPr>
        <p:spPr>
          <a:xfrm xmlns:a="http://schemas.openxmlformats.org/drawingml/2006/main">
            <a:off x="5200650" y="2190750"/>
            <a:ext cx="1219200" cy="116205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3" name=""/>
          <p:cNvCxnSpPr>
            <a:stCxn xmlns:a="http://schemas.openxmlformats.org/drawingml/2006/main" id="9" idx="3"/>
            <a:endCxn xmlns:a="http://schemas.openxmlformats.org/drawingml/2006/main" id="11" idx="1"/>
          </p:cNvCxnSpPr>
          <p:nvPr/>
        </p:nvCxnSpPr>
        <p:spPr>
          <a:xfrm xmlns:a="http://schemas.openxmlformats.org/drawingml/2006/main" flipV="1">
            <a:off x="5200650" y="3352800"/>
            <a:ext cx="1219200" cy="1905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4" name=""/>
          <p:cNvCxnSpPr>
            <a:stCxn xmlns:a="http://schemas.openxmlformats.org/drawingml/2006/main" id="10" idx="3"/>
            <a:endCxn xmlns:a="http://schemas.openxmlformats.org/drawingml/2006/main" id="11" idx="1"/>
          </p:cNvCxnSpPr>
          <p:nvPr/>
        </p:nvCxnSpPr>
        <p:spPr>
          <a:xfrm xmlns:a="http://schemas.openxmlformats.org/drawingml/2006/main" flipV="1">
            <a:off x="5200650" y="3352800"/>
            <a:ext cx="1219200" cy="120015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5" name=""/>
          <p:cNvCxnSpPr>
            <a:stCxn xmlns:a="http://schemas.openxmlformats.org/drawingml/2006/main" id="11" idx="3"/>
            <a:endCxn xmlns:a="http://schemas.openxmlformats.org/drawingml/2006/main" id="12" idx="1"/>
          </p:cNvCxnSpPr>
          <p:nvPr/>
        </p:nvCxnSpPr>
        <p:spPr>
          <a:xfrm xmlns:a="http://schemas.openxmlformats.org/drawingml/2006/main">
            <a:off x="8915400" y="3352800"/>
            <a:ext cx="1143000" cy="0"/>
          </a:xfrm>
          <a:prstGeom xmlns:a="http://schemas.openxmlformats.org/drawingml/2006/main" prst="straightConnector1">
            <a:avLst/>
          </a:prstGeom>
          <a:ln xmlns:a="http://schemas.openxmlformats.org/drawingml/2006/main" w="19050">
            <a:solidFill>
              <a:srgbClr val="A7B1BD"/>
            </a:solidFill>
            <a:prstDash val="solid"/>
            <a:tailEnd type="arrow" w="sm" len="sm"/>
          </a:ln>
        </p:spPr>
      </p:cxnSp>
      <p:sp>
        <p:nvSpPr>
          <p:cNvPr id="20" name="search-notes">
            <a:extLst xmlns:a="http://schemas.openxmlformats.org/drawingml/2006/main">
              <a:ext uri="{FF2B5EF4-FFF2-40B4-BE49-F238E27FC236}">
                <a16:creationId xmlns:a16="http://schemas.microsoft.com/office/drawing/2014/main" id="{D81D50FD-F9FB-4699-8589-94B3065D4E99}"/>
              </a:ext>
            </a:extLst>
          </p:cNvPr>
          <p:cNvSpPr>
            <a:spLocks xmlns:a="http://schemas.openxmlformats.org/drawingml/2006/main" noGrp="1"/>
          </p:cNvSpPr>
          <p:nvPr/>
        </p:nvSpPr>
        <p:spPr>
          <a:xfrm xmlns:a="http://schemas.openxmlformats.org/drawingml/2006/main">
            <a:off x="438150" y="5391150"/>
            <a:ext cx="11372850" cy="838200"/>
          </a:xfrm>
          <a:prstGeom xmlns:a="http://schemas.openxmlformats.org/drawingml/2006/main" prst="roundRect">
            <a:avLst>
              <a:gd name="adj" fmla="val 13636"/>
            </a:avLst>
          </a:prstGeom>
          <a:noFill xmlns:a="http://schemas.openxmlformats.org/drawingml/2006/main"/>
          <a:ln xmlns:a="http://schemas.openxmlformats.org/drawingml/2006/main" w="13335">
            <a:solidFill>
              <a:srgbClr val="27466E"/>
            </a:solidFill>
            <a:prstDash val="dash"/>
          </a:ln>
        </p:spPr>
      </p:sp>
      <p:sp>
        <p:nvSpPr>
          <p:cNvPr id="21" name="search-foot-dot-0">
            <a:extLst xmlns:a="http://schemas.openxmlformats.org/drawingml/2006/main">
              <a:ext uri="{FF2B5EF4-FFF2-40B4-BE49-F238E27FC236}">
                <a16:creationId xmlns:a16="http://schemas.microsoft.com/office/drawing/2014/main" id="{BF9EA735-28E7-430E-9724-80D3F0B69201}"/>
              </a:ext>
            </a:extLst>
          </p:cNvPr>
          <p:cNvSpPr>
            <a:spLocks xmlns:a="http://schemas.openxmlformats.org/drawingml/2006/main" noGrp="1"/>
          </p:cNvSpPr>
          <p:nvPr/>
        </p:nvSpPr>
        <p:spPr>
          <a:xfrm xmlns:a="http://schemas.openxmlformats.org/drawingml/2006/main">
            <a:off x="800100" y="5743575"/>
            <a:ext cx="114300" cy="114300"/>
          </a:xfrm>
          <a:prstGeom xmlns:a="http://schemas.openxmlformats.org/drawingml/2006/main" prst="ellipse">
            <a:avLst/>
          </a:prstGeom>
          <a:solidFill xmlns:a="http://schemas.openxmlformats.org/drawingml/2006/main">
            <a:srgbClr val="4D75A5"/>
          </a:solidFill>
          <a:ln xmlns:a="http://schemas.openxmlformats.org/drawingml/2006/main" w="0">
            <a:noFill/>
            <a:prstDash val="solid"/>
          </a:ln>
        </p:spPr>
      </p:sp>
      <p:sp>
        <p:nvSpPr>
          <p:cNvPr id="22" name="search-foot-0">
            <a:extLst xmlns:a="http://schemas.openxmlformats.org/drawingml/2006/main">
              <a:ext uri="{FF2B5EF4-FFF2-40B4-BE49-F238E27FC236}">
                <a16:creationId xmlns:a16="http://schemas.microsoft.com/office/drawing/2014/main" id="{841B5A94-9AF0-4E62-8203-A266EA760E86}"/>
              </a:ext>
            </a:extLst>
          </p:cNvPr>
          <p:cNvSpPr>
            <a:spLocks xmlns:a="http://schemas.openxmlformats.org/drawingml/2006/main" noGrp="1"/>
          </p:cNvSpPr>
          <p:nvPr/>
        </p:nvSpPr>
        <p:spPr>
          <a:xfrm xmlns:a="http://schemas.openxmlformats.org/drawingml/2006/main">
            <a:off x="1028700" y="5657850"/>
            <a:ext cx="2095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a:solidFill>
                  <a:srgbClr val="17202B"/>
                </a:solidFill>
                <a:latin typeface="Aptos"/>
                <a:ea typeface="Aptos"/>
                <a:cs typeface="Aptos"/>
              </a:defRPr>
            </a:pPr>
            <a:r>
              <a:rPr sz="1200" b="1">
                <a:solidFill>
                  <a:srgbClr val="17202B"/>
                </a:solidFill>
                <a:latin typeface="Aptos"/>
                <a:ea typeface="Aptos"/>
                <a:cs typeface="Aptos"/>
              </a:rPr>
              <a:t>Keyword fallback</a:t>
            </a:r>
          </a:p>
        </p:txBody>
      </p:sp>
      <p:sp>
        <p:nvSpPr>
          <p:cNvPr id="23" name="search-foot-dot-1">
            <a:extLst xmlns:a="http://schemas.openxmlformats.org/drawingml/2006/main">
              <a:ext uri="{FF2B5EF4-FFF2-40B4-BE49-F238E27FC236}">
                <a16:creationId xmlns:a16="http://schemas.microsoft.com/office/drawing/2014/main" id="{A0C8CB52-68CB-4461-A409-7EAD810680E0}"/>
              </a:ext>
            </a:extLst>
          </p:cNvPr>
          <p:cNvSpPr>
            <a:spLocks xmlns:a="http://schemas.openxmlformats.org/drawingml/2006/main" noGrp="1"/>
          </p:cNvSpPr>
          <p:nvPr/>
        </p:nvSpPr>
        <p:spPr>
          <a:xfrm xmlns:a="http://schemas.openxmlformats.org/drawingml/2006/main">
            <a:off x="3524250" y="5743575"/>
            <a:ext cx="114300" cy="114300"/>
          </a:xfrm>
          <a:prstGeom xmlns:a="http://schemas.openxmlformats.org/drawingml/2006/main" prst="ellipse">
            <a:avLst/>
          </a:prstGeom>
          <a:solidFill xmlns:a="http://schemas.openxmlformats.org/drawingml/2006/main">
            <a:srgbClr val="4C8A67"/>
          </a:solidFill>
          <a:ln xmlns:a="http://schemas.openxmlformats.org/drawingml/2006/main" w="0">
            <a:noFill/>
            <a:prstDash val="solid"/>
          </a:ln>
        </p:spPr>
      </p:sp>
      <p:sp>
        <p:nvSpPr>
          <p:cNvPr id="24" name="search-foot-1">
            <a:extLst xmlns:a="http://schemas.openxmlformats.org/drawingml/2006/main">
              <a:ext uri="{FF2B5EF4-FFF2-40B4-BE49-F238E27FC236}">
                <a16:creationId xmlns:a16="http://schemas.microsoft.com/office/drawing/2014/main" id="{B15ADC8E-E0EF-4E84-8855-14BCC8BA1646}"/>
              </a:ext>
            </a:extLst>
          </p:cNvPr>
          <p:cNvSpPr>
            <a:spLocks xmlns:a="http://schemas.openxmlformats.org/drawingml/2006/main" noGrp="1"/>
          </p:cNvSpPr>
          <p:nvPr/>
        </p:nvSpPr>
        <p:spPr>
          <a:xfrm xmlns:a="http://schemas.openxmlformats.org/drawingml/2006/main">
            <a:off x="3752850" y="5657850"/>
            <a:ext cx="2095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a:solidFill>
                  <a:srgbClr val="17202B"/>
                </a:solidFill>
                <a:latin typeface="Aptos"/>
                <a:ea typeface="Aptos"/>
                <a:cs typeface="Aptos"/>
              </a:defRPr>
            </a:pPr>
            <a:r>
              <a:rPr sz="1200" b="1">
                <a:solidFill>
                  <a:srgbClr val="17202B"/>
                </a:solidFill>
                <a:latin typeface="Aptos"/>
                <a:ea typeface="Aptos"/>
                <a:cs typeface="Aptos"/>
              </a:rPr>
              <a:t>Vectors optional</a:t>
            </a:r>
          </a:p>
        </p:txBody>
      </p:sp>
      <p:sp>
        <p:nvSpPr>
          <p:cNvPr id="25" name="search-foot-dot-2">
            <a:extLst xmlns:a="http://schemas.openxmlformats.org/drawingml/2006/main">
              <a:ext uri="{FF2B5EF4-FFF2-40B4-BE49-F238E27FC236}">
                <a16:creationId xmlns:a16="http://schemas.microsoft.com/office/drawing/2014/main" id="{BE569DA2-10A5-4BDA-9F4F-7846A2492342}"/>
              </a:ext>
            </a:extLst>
          </p:cNvPr>
          <p:cNvSpPr>
            <a:spLocks xmlns:a="http://schemas.openxmlformats.org/drawingml/2006/main" noGrp="1"/>
          </p:cNvSpPr>
          <p:nvPr/>
        </p:nvSpPr>
        <p:spPr>
          <a:xfrm xmlns:a="http://schemas.openxmlformats.org/drawingml/2006/main">
            <a:off x="6248400" y="5743575"/>
            <a:ext cx="114300" cy="114300"/>
          </a:xfrm>
          <a:prstGeom xmlns:a="http://schemas.openxmlformats.org/drawingml/2006/main" prst="ellipse">
            <a:avLst/>
          </a:prstGeom>
          <a:solidFill xmlns:a="http://schemas.openxmlformats.org/drawingml/2006/main">
            <a:srgbClr val="B5822D"/>
          </a:solidFill>
          <a:ln xmlns:a="http://schemas.openxmlformats.org/drawingml/2006/main" w="0">
            <a:noFill/>
            <a:prstDash val="solid"/>
          </a:ln>
        </p:spPr>
      </p:sp>
      <p:sp>
        <p:nvSpPr>
          <p:cNvPr id="26" name="search-foot-2">
            <a:extLst xmlns:a="http://schemas.openxmlformats.org/drawingml/2006/main">
              <a:ext uri="{FF2B5EF4-FFF2-40B4-BE49-F238E27FC236}">
                <a16:creationId xmlns:a16="http://schemas.microsoft.com/office/drawing/2014/main" id="{02E7AAF2-0141-4549-AB81-5F735ACC11F1}"/>
              </a:ext>
            </a:extLst>
          </p:cNvPr>
          <p:cNvSpPr>
            <a:spLocks xmlns:a="http://schemas.openxmlformats.org/drawingml/2006/main" noGrp="1"/>
          </p:cNvSpPr>
          <p:nvPr/>
        </p:nvSpPr>
        <p:spPr>
          <a:xfrm xmlns:a="http://schemas.openxmlformats.org/drawingml/2006/main">
            <a:off x="6477000" y="5657850"/>
            <a:ext cx="2095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a:solidFill>
                  <a:srgbClr val="17202B"/>
                </a:solidFill>
                <a:latin typeface="Aptos"/>
                <a:ea typeface="Aptos"/>
                <a:cs typeface="Aptos"/>
              </a:defRPr>
            </a:pPr>
            <a:r>
              <a:rPr sz="1200" b="1">
                <a:solidFill>
                  <a:srgbClr val="17202B"/>
                </a:solidFill>
                <a:latin typeface="Aptos"/>
                <a:ea typeface="Aptos"/>
                <a:cs typeface="Aptos"/>
              </a:rPr>
              <a:t>Graph if available</a:t>
            </a:r>
          </a:p>
        </p:txBody>
      </p:sp>
      <p:sp>
        <p:nvSpPr>
          <p:cNvPr id="27" name="search-foot-dot-3">
            <a:extLst xmlns:a="http://schemas.openxmlformats.org/drawingml/2006/main">
              <a:ext uri="{FF2B5EF4-FFF2-40B4-BE49-F238E27FC236}">
                <a16:creationId xmlns:a16="http://schemas.microsoft.com/office/drawing/2014/main" id="{AE8B02D1-FB39-4562-83D1-FA107CB08614}"/>
              </a:ext>
            </a:extLst>
          </p:cNvPr>
          <p:cNvSpPr>
            <a:spLocks xmlns:a="http://schemas.openxmlformats.org/drawingml/2006/main" noGrp="1"/>
          </p:cNvSpPr>
          <p:nvPr/>
        </p:nvSpPr>
        <p:spPr>
          <a:xfrm xmlns:a="http://schemas.openxmlformats.org/drawingml/2006/main">
            <a:off x="8972550" y="5743575"/>
            <a:ext cx="114300" cy="114300"/>
          </a:xfrm>
          <a:prstGeom xmlns:a="http://schemas.openxmlformats.org/drawingml/2006/main" prst="ellipse">
            <a:avLst/>
          </a:prstGeom>
          <a:solidFill xmlns:a="http://schemas.openxmlformats.org/drawingml/2006/main">
            <a:srgbClr val="775AA1"/>
          </a:solidFill>
          <a:ln xmlns:a="http://schemas.openxmlformats.org/drawingml/2006/main" w="0">
            <a:noFill/>
            <a:prstDash val="solid"/>
          </a:ln>
        </p:spPr>
      </p:sp>
      <p:sp>
        <p:nvSpPr>
          <p:cNvPr id="28" name="search-foot-3">
            <a:extLst xmlns:a="http://schemas.openxmlformats.org/drawingml/2006/main">
              <a:ext uri="{FF2B5EF4-FFF2-40B4-BE49-F238E27FC236}">
                <a16:creationId xmlns:a16="http://schemas.microsoft.com/office/drawing/2014/main" id="{0CEB17ED-0286-430D-BF01-C9B0B3CDABDB}"/>
              </a:ext>
            </a:extLst>
          </p:cNvPr>
          <p:cNvSpPr>
            <a:spLocks xmlns:a="http://schemas.openxmlformats.org/drawingml/2006/main" noGrp="1"/>
          </p:cNvSpPr>
          <p:nvPr/>
        </p:nvSpPr>
        <p:spPr>
          <a:xfrm xmlns:a="http://schemas.openxmlformats.org/drawingml/2006/main">
            <a:off x="9201150" y="5657850"/>
            <a:ext cx="2095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a:solidFill>
                  <a:srgbClr val="17202B"/>
                </a:solidFill>
                <a:latin typeface="Aptos"/>
                <a:ea typeface="Aptos"/>
                <a:cs typeface="Aptos"/>
              </a:defRPr>
            </a:pPr>
            <a:r>
              <a:rPr sz="1200" b="1">
                <a:solidFill>
                  <a:srgbClr val="17202B"/>
                </a:solidFill>
                <a:latin typeface="Aptos"/>
                <a:ea typeface="Aptos"/>
                <a:cs typeface="Aptos"/>
              </a:rPr>
              <a:t>Rerank optional</a:t>
            </a:r>
          </a:p>
        </p:txBody>
      </p:sp>
    </p:spTree>
    <p:extLst>
      <p:ext uri="{BB962C8B-B14F-4D97-AF65-F5344CB8AC3E}">
        <p14:creationId xmlns:p14="http://schemas.microsoft.com/office/powerpoint/2010/main" val="1902700676"/>
      </p:ext>
    </p:extLst>
  </p:cSld>
</p:sld>
</file>

<file path=ppt/slides/slide27.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54" name="top-accent-23">
            <a:extLst xmlns:a="http://schemas.openxmlformats.org/drawingml/2006/main">
              <a:ext uri="{FF2B5EF4-FFF2-40B4-BE49-F238E27FC236}">
                <a16:creationId xmlns:a16="http://schemas.microsoft.com/office/drawing/2014/main" id="{F9D9635B-1FF9-449C-A78F-8832645CBFF2}"/>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3">
            <a:extLst xmlns:a="http://schemas.openxmlformats.org/drawingml/2006/main">
              <a:ext uri="{FF2B5EF4-FFF2-40B4-BE49-F238E27FC236}">
                <a16:creationId xmlns:a16="http://schemas.microsoft.com/office/drawing/2014/main" id="{B32869A5-1698-4FB0-9ABC-43D013478FDC}"/>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REAL CODE</a:t>
            </a:r>
          </a:p>
        </p:txBody>
      </p:sp>
      <p:sp>
        <p:nvSpPr>
          <p:cNvPr id="3" name="title-23">
            <a:extLst xmlns:a="http://schemas.openxmlformats.org/drawingml/2006/main">
              <a:ext uri="{FF2B5EF4-FFF2-40B4-BE49-F238E27FC236}">
                <a16:creationId xmlns:a16="http://schemas.microsoft.com/office/drawing/2014/main" id="{7A6DD96F-11F2-4560-B63F-95B4F112FA91}"/>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000" b="1">
                <a:solidFill>
                  <a:srgbClr val="F4F1EB"/>
                </a:solidFill>
                <a:latin typeface="Aptos"/>
                <a:ea typeface="Aptos"/>
                <a:cs typeface="Aptos"/>
              </a:defRPr>
            </a:pPr>
            <a:r>
              <a:rPr sz="3000" b="1">
                <a:solidFill>
                  <a:srgbClr val="F4F1EB"/>
                </a:solidFill>
                <a:latin typeface="Aptos"/>
                <a:ea typeface="Aptos"/>
                <a:cs typeface="Aptos"/>
              </a:rPr>
              <a:t>The three result lists are combined by rank</a:t>
            </a:r>
          </a:p>
        </p:txBody>
      </p:sp>
      <p:sp>
        <p:nvSpPr>
          <p:cNvPr id="4" name="subtitle-23">
            <a:extLst xmlns:a="http://schemas.openxmlformats.org/drawingml/2006/main">
              <a:ext uri="{FF2B5EF4-FFF2-40B4-BE49-F238E27FC236}">
                <a16:creationId xmlns:a16="http://schemas.microsoft.com/office/drawing/2014/main" id="{D595C78C-2C18-4022-8F03-3CDFBDEBBDC3}"/>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A result gets a small bonus when more than one search agrees.</a:t>
            </a:r>
          </a:p>
        </p:txBody>
      </p:sp>
      <p:sp>
        <p:nvSpPr>
          <p:cNvPr id="5" name="footer-23">
            <a:extLst xmlns:a="http://schemas.openxmlformats.org/drawingml/2006/main">
              <a:ext uri="{FF2B5EF4-FFF2-40B4-BE49-F238E27FC236}">
                <a16:creationId xmlns:a16="http://schemas.microsoft.com/office/drawing/2014/main" id="{E63120B5-6705-4351-BE02-563D9C0428C1}"/>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3">
            <a:extLst xmlns:a="http://schemas.openxmlformats.org/drawingml/2006/main">
              <a:ext uri="{FF2B5EF4-FFF2-40B4-BE49-F238E27FC236}">
                <a16:creationId xmlns:a16="http://schemas.microsoft.com/office/drawing/2014/main" id="{51AF7A03-3D8E-4162-A44B-8412D217039B}"/>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27</a:t>
            </a:r>
          </a:p>
        </p:txBody>
      </p:sp>
      <p:sp>
        <p:nvSpPr>
          <p:cNvPr id="7" name="rrf-code">
            <a:extLst xmlns:a="http://schemas.openxmlformats.org/drawingml/2006/main">
              <a:ext uri="{FF2B5EF4-FFF2-40B4-BE49-F238E27FC236}">
                <a16:creationId xmlns:a16="http://schemas.microsoft.com/office/drawing/2014/main" id="{A48B8E59-7678-4BC1-8A9A-08CC8A813895}"/>
              </a:ext>
            </a:extLst>
          </p:cNvPr>
          <p:cNvSpPr>
            <a:spLocks xmlns:a="http://schemas.openxmlformats.org/drawingml/2006/main" noGrp="1"/>
          </p:cNvSpPr>
          <p:nvPr/>
        </p:nvSpPr>
        <p:spPr>
          <a:xfrm xmlns:a="http://schemas.openxmlformats.org/drawingml/2006/main">
            <a:off x="628650" y="2019300"/>
            <a:ext cx="7239000" cy="3524250"/>
          </a:xfrm>
          <a:prstGeom xmlns:a="http://schemas.openxmlformats.org/drawingml/2006/main" prst="roundRect">
            <a:avLst>
              <a:gd name="adj" fmla="val 3243"/>
            </a:avLst>
          </a:prstGeom>
          <a:solidFill xmlns:a="http://schemas.openxmlformats.org/drawingml/2006/main">
            <a:srgbClr val="0B1016"/>
          </a:solidFill>
          <a:ln xmlns:a="http://schemas.openxmlformats.org/drawingml/2006/main" w="9525">
            <a:solidFill>
              <a:srgbClr val="33404E"/>
            </a:solidFill>
            <a:prstDash val="solid"/>
          </a:ln>
        </p:spPr>
      </p:sp>
      <p:sp>
        <p:nvSpPr>
          <p:cNvPr id="8" name="rrf-code-bar">
            <a:extLst xmlns:a="http://schemas.openxmlformats.org/drawingml/2006/main">
              <a:ext uri="{FF2B5EF4-FFF2-40B4-BE49-F238E27FC236}">
                <a16:creationId xmlns:a16="http://schemas.microsoft.com/office/drawing/2014/main" id="{E610EEDA-BFCA-4D82-B3E7-C1706DD35B66}"/>
              </a:ext>
            </a:extLst>
          </p:cNvPr>
          <p:cNvSpPr>
            <a:spLocks xmlns:a="http://schemas.openxmlformats.org/drawingml/2006/main" noGrp="1"/>
          </p:cNvSpPr>
          <p:nvPr/>
        </p:nvSpPr>
        <p:spPr>
          <a:xfrm xmlns:a="http://schemas.openxmlformats.org/drawingml/2006/main">
            <a:off x="628650" y="2019300"/>
            <a:ext cx="72390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rrf-code-dot-1">
            <a:extLst xmlns:a="http://schemas.openxmlformats.org/drawingml/2006/main">
              <a:ext uri="{FF2B5EF4-FFF2-40B4-BE49-F238E27FC236}">
                <a16:creationId xmlns:a16="http://schemas.microsoft.com/office/drawing/2014/main" id="{3D6BE1AA-BB55-4A95-8A41-D37B0786C788}"/>
              </a:ext>
            </a:extLst>
          </p:cNvPr>
          <p:cNvSpPr>
            <a:spLocks xmlns:a="http://schemas.openxmlformats.org/drawingml/2006/main" noGrp="1"/>
          </p:cNvSpPr>
          <p:nvPr/>
        </p:nvSpPr>
        <p:spPr>
          <a:xfrm xmlns:a="http://schemas.openxmlformats.org/drawingml/2006/main">
            <a:off x="800100" y="21621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rrf-code-dot-2">
            <a:extLst xmlns:a="http://schemas.openxmlformats.org/drawingml/2006/main">
              <a:ext uri="{FF2B5EF4-FFF2-40B4-BE49-F238E27FC236}">
                <a16:creationId xmlns:a16="http://schemas.microsoft.com/office/drawing/2014/main" id="{5E794A83-DCBC-4854-B715-8A7344509A11}"/>
              </a:ext>
            </a:extLst>
          </p:cNvPr>
          <p:cNvSpPr>
            <a:spLocks xmlns:a="http://schemas.openxmlformats.org/drawingml/2006/main" noGrp="1"/>
          </p:cNvSpPr>
          <p:nvPr/>
        </p:nvSpPr>
        <p:spPr>
          <a:xfrm xmlns:a="http://schemas.openxmlformats.org/drawingml/2006/main">
            <a:off x="971550" y="21621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rrf-code-dot-3">
            <a:extLst xmlns:a="http://schemas.openxmlformats.org/drawingml/2006/main">
              <a:ext uri="{FF2B5EF4-FFF2-40B4-BE49-F238E27FC236}">
                <a16:creationId xmlns:a16="http://schemas.microsoft.com/office/drawing/2014/main" id="{A1D64F9B-8B95-451C-86EC-73C0BFC5B7E7}"/>
              </a:ext>
            </a:extLst>
          </p:cNvPr>
          <p:cNvSpPr>
            <a:spLocks xmlns:a="http://schemas.openxmlformats.org/drawingml/2006/main" noGrp="1"/>
          </p:cNvSpPr>
          <p:nvPr/>
        </p:nvSpPr>
        <p:spPr>
          <a:xfrm xmlns:a="http://schemas.openxmlformats.org/drawingml/2006/main">
            <a:off x="1143000" y="21621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rrf-code-file">
            <a:extLst xmlns:a="http://schemas.openxmlformats.org/drawingml/2006/main">
              <a:ext uri="{FF2B5EF4-FFF2-40B4-BE49-F238E27FC236}">
                <a16:creationId xmlns:a16="http://schemas.microsoft.com/office/drawing/2014/main" id="{247DCF82-AF2F-4C9A-A581-3066F5338C0D}"/>
              </a:ext>
            </a:extLst>
          </p:cNvPr>
          <p:cNvSpPr>
            <a:spLocks xmlns:a="http://schemas.openxmlformats.org/drawingml/2006/main" noGrp="1"/>
          </p:cNvSpPr>
          <p:nvPr/>
        </p:nvSpPr>
        <p:spPr>
          <a:xfrm xmlns:a="http://schemas.openxmlformats.org/drawingml/2006/main">
            <a:off x="1466850" y="2114550"/>
            <a:ext cx="6191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src/state/hybrid-search.ts (selected excerpts)</a:t>
            </a:r>
          </a:p>
        </p:txBody>
      </p:sp>
      <p:sp>
        <p:nvSpPr>
          <p:cNvPr id="13" name="rrf-code-hi-0">
            <a:extLst xmlns:a="http://schemas.openxmlformats.org/drawingml/2006/main">
              <a:ext uri="{FF2B5EF4-FFF2-40B4-BE49-F238E27FC236}">
                <a16:creationId xmlns:a16="http://schemas.microsoft.com/office/drawing/2014/main" id="{D2DEB29C-CDA3-460D-9B15-CB50975525B4}"/>
              </a:ext>
            </a:extLst>
          </p:cNvPr>
          <p:cNvSpPr>
            <a:spLocks xmlns:a="http://schemas.openxmlformats.org/drawingml/2006/main" noGrp="1"/>
          </p:cNvSpPr>
          <p:nvPr/>
        </p:nvSpPr>
        <p:spPr>
          <a:xfrm xmlns:a="http://schemas.openxmlformats.org/drawingml/2006/main">
            <a:off x="723900" y="251460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14" name="rrf-code-num-0">
            <a:extLst xmlns:a="http://schemas.openxmlformats.org/drawingml/2006/main">
              <a:ext uri="{FF2B5EF4-FFF2-40B4-BE49-F238E27FC236}">
                <a16:creationId xmlns:a16="http://schemas.microsoft.com/office/drawing/2014/main" id="{51DD0FC9-74F7-42A8-9D65-5CFC73DA52DB}"/>
              </a:ext>
            </a:extLst>
          </p:cNvPr>
          <p:cNvSpPr>
            <a:spLocks xmlns:a="http://schemas.openxmlformats.org/drawingml/2006/main" noGrp="1"/>
          </p:cNvSpPr>
          <p:nvPr/>
        </p:nvSpPr>
        <p:spPr>
          <a:xfrm xmlns:a="http://schemas.openxmlformats.org/drawingml/2006/main">
            <a:off x="762000" y="25336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1</a:t>
            </a:r>
          </a:p>
        </p:txBody>
      </p:sp>
      <p:sp>
        <p:nvSpPr>
          <p:cNvPr id="15" name="rrf-code-line-0">
            <a:extLst xmlns:a="http://schemas.openxmlformats.org/drawingml/2006/main">
              <a:ext uri="{FF2B5EF4-FFF2-40B4-BE49-F238E27FC236}">
                <a16:creationId xmlns:a16="http://schemas.microsoft.com/office/drawing/2014/main" id="{EB0DD8E9-D15D-4129-A47F-CCA759B4A1E5}"/>
              </a:ext>
            </a:extLst>
          </p:cNvPr>
          <p:cNvSpPr>
            <a:spLocks xmlns:a="http://schemas.openxmlformats.org/drawingml/2006/main" noGrp="1"/>
          </p:cNvSpPr>
          <p:nvPr/>
        </p:nvSpPr>
        <p:spPr>
          <a:xfrm xmlns:a="http://schemas.openxmlformats.org/drawingml/2006/main">
            <a:off x="1200150" y="253365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const RRF_K = 60;</a:t>
            </a:r>
          </a:p>
        </p:txBody>
      </p:sp>
      <p:sp>
        <p:nvSpPr>
          <p:cNvPr id="16" name="rrf-code-hi-1">
            <a:extLst xmlns:a="http://schemas.openxmlformats.org/drawingml/2006/main">
              <a:ext uri="{FF2B5EF4-FFF2-40B4-BE49-F238E27FC236}">
                <a16:creationId xmlns:a16="http://schemas.microsoft.com/office/drawing/2014/main" id="{D57A6244-3A79-40C7-A583-4192BEA11284}"/>
              </a:ext>
            </a:extLst>
          </p:cNvPr>
          <p:cNvSpPr>
            <a:spLocks xmlns:a="http://schemas.openxmlformats.org/drawingml/2006/main" noGrp="1"/>
          </p:cNvSpPr>
          <p:nvPr/>
        </p:nvSpPr>
        <p:spPr>
          <a:xfrm xmlns:a="http://schemas.openxmlformats.org/drawingml/2006/main">
            <a:off x="723900" y="280035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17" name="rrf-code-num-1">
            <a:extLst xmlns:a="http://schemas.openxmlformats.org/drawingml/2006/main">
              <a:ext uri="{FF2B5EF4-FFF2-40B4-BE49-F238E27FC236}">
                <a16:creationId xmlns:a16="http://schemas.microsoft.com/office/drawing/2014/main" id="{F273D60F-B864-47C4-8AEE-CCB5176C8CF2}"/>
              </a:ext>
            </a:extLst>
          </p:cNvPr>
          <p:cNvSpPr>
            <a:spLocks xmlns:a="http://schemas.openxmlformats.org/drawingml/2006/main" noGrp="1"/>
          </p:cNvSpPr>
          <p:nvPr/>
        </p:nvSpPr>
        <p:spPr>
          <a:xfrm xmlns:a="http://schemas.openxmlformats.org/drawingml/2006/main">
            <a:off x="762000" y="28194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2</a:t>
            </a:r>
          </a:p>
        </p:txBody>
      </p:sp>
      <p:sp>
        <p:nvSpPr>
          <p:cNvPr id="18" name="rrf-code-line-1">
            <a:extLst xmlns:a="http://schemas.openxmlformats.org/drawingml/2006/main">
              <a:ext uri="{FF2B5EF4-FFF2-40B4-BE49-F238E27FC236}">
                <a16:creationId xmlns:a16="http://schemas.microsoft.com/office/drawing/2014/main" id="{8D1E64FE-7944-479E-AC53-47F4B17C5700}"/>
              </a:ext>
            </a:extLst>
          </p:cNvPr>
          <p:cNvSpPr>
            <a:spLocks xmlns:a="http://schemas.openxmlformats.org/drawingml/2006/main" noGrp="1"/>
          </p:cNvSpPr>
          <p:nvPr/>
        </p:nvSpPr>
        <p:spPr>
          <a:xfrm xmlns:a="http://schemas.openxmlformats.org/drawingml/2006/main">
            <a:off x="1200150" y="281940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const AGREEMENT_BONUS = 0.05;</a:t>
            </a:r>
          </a:p>
        </p:txBody>
      </p:sp>
      <p:sp>
        <p:nvSpPr>
          <p:cNvPr id="19" name="rrf-code-num-2">
            <a:extLst xmlns:a="http://schemas.openxmlformats.org/drawingml/2006/main">
              <a:ext uri="{FF2B5EF4-FFF2-40B4-BE49-F238E27FC236}">
                <a16:creationId xmlns:a16="http://schemas.microsoft.com/office/drawing/2014/main" id="{A03AB32A-D29A-405C-A6D3-079A65D5E814}"/>
              </a:ext>
            </a:extLst>
          </p:cNvPr>
          <p:cNvSpPr>
            <a:spLocks xmlns:a="http://schemas.openxmlformats.org/drawingml/2006/main" noGrp="1"/>
          </p:cNvSpPr>
          <p:nvPr/>
        </p:nvSpPr>
        <p:spPr>
          <a:xfrm xmlns:a="http://schemas.openxmlformats.org/drawingml/2006/main">
            <a:off x="762000" y="31051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3</a:t>
            </a:r>
          </a:p>
        </p:txBody>
      </p:sp>
      <p:sp>
        <p:nvSpPr>
          <p:cNvPr id="20" name="rrf-code-line-2">
            <a:extLst xmlns:a="http://schemas.openxmlformats.org/drawingml/2006/main">
              <a:ext uri="{FF2B5EF4-FFF2-40B4-BE49-F238E27FC236}">
                <a16:creationId xmlns:a16="http://schemas.microsoft.com/office/drawing/2014/main" id="{82F4FA7A-9F75-4A70-99ED-B8DCEAEACCCC}"/>
              </a:ext>
            </a:extLst>
          </p:cNvPr>
          <p:cNvSpPr>
            <a:spLocks xmlns:a="http://schemas.openxmlformats.org/drawingml/2006/main" noGrp="1"/>
          </p:cNvSpPr>
          <p:nvPr/>
        </p:nvSpPr>
        <p:spPr>
          <a:xfrm xmlns:a="http://schemas.openxmlformats.org/drawingml/2006/main">
            <a:off x="1200150" y="310515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21" name="rrf-code-hi-3">
            <a:extLst xmlns:a="http://schemas.openxmlformats.org/drawingml/2006/main">
              <a:ext uri="{FF2B5EF4-FFF2-40B4-BE49-F238E27FC236}">
                <a16:creationId xmlns:a16="http://schemas.microsoft.com/office/drawing/2014/main" id="{B1B8554B-0972-49F6-B8A6-8ECDF5BE81A7}"/>
              </a:ext>
            </a:extLst>
          </p:cNvPr>
          <p:cNvSpPr>
            <a:spLocks xmlns:a="http://schemas.openxmlformats.org/drawingml/2006/main" noGrp="1"/>
          </p:cNvSpPr>
          <p:nvPr/>
        </p:nvSpPr>
        <p:spPr>
          <a:xfrm xmlns:a="http://schemas.openxmlformats.org/drawingml/2006/main">
            <a:off x="723900" y="337185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2" name="rrf-code-num-3">
            <a:extLst xmlns:a="http://schemas.openxmlformats.org/drawingml/2006/main">
              <a:ext uri="{FF2B5EF4-FFF2-40B4-BE49-F238E27FC236}">
                <a16:creationId xmlns:a16="http://schemas.microsoft.com/office/drawing/2014/main" id="{07BCAFDB-547B-4841-BD6A-F064C8B779DA}"/>
              </a:ext>
            </a:extLst>
          </p:cNvPr>
          <p:cNvSpPr>
            <a:spLocks xmlns:a="http://schemas.openxmlformats.org/drawingml/2006/main" noGrp="1"/>
          </p:cNvSpPr>
          <p:nvPr/>
        </p:nvSpPr>
        <p:spPr>
          <a:xfrm xmlns:a="http://schemas.openxmlformats.org/drawingml/2006/main">
            <a:off x="762000" y="33909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4</a:t>
            </a:r>
          </a:p>
        </p:txBody>
      </p:sp>
      <p:sp>
        <p:nvSpPr>
          <p:cNvPr id="23" name="rrf-code-line-3">
            <a:extLst xmlns:a="http://schemas.openxmlformats.org/drawingml/2006/main">
              <a:ext uri="{FF2B5EF4-FFF2-40B4-BE49-F238E27FC236}">
                <a16:creationId xmlns:a16="http://schemas.microsoft.com/office/drawing/2014/main" id="{4F7C270C-D716-4CC4-9C07-E3F6C4AB9C5F}"/>
              </a:ext>
            </a:extLst>
          </p:cNvPr>
          <p:cNvSpPr>
            <a:spLocks xmlns:a="http://schemas.openxmlformats.org/drawingml/2006/main" noGrp="1"/>
          </p:cNvSpPr>
          <p:nvPr/>
        </p:nvSpPr>
        <p:spPr>
          <a:xfrm xmlns:a="http://schemas.openxmlformats.org/drawingml/2006/main">
            <a:off x="1200150" y="339090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const weighted =</a:t>
            </a:r>
          </a:p>
        </p:txBody>
      </p:sp>
      <p:sp>
        <p:nvSpPr>
          <p:cNvPr id="24" name="rrf-code-hi-4">
            <a:extLst xmlns:a="http://schemas.openxmlformats.org/drawingml/2006/main">
              <a:ext uri="{FF2B5EF4-FFF2-40B4-BE49-F238E27FC236}">
                <a16:creationId xmlns:a16="http://schemas.microsoft.com/office/drawing/2014/main" id="{9F5B6402-AE80-4528-82E8-BCF0FE4B7EC0}"/>
              </a:ext>
            </a:extLst>
          </p:cNvPr>
          <p:cNvSpPr>
            <a:spLocks xmlns:a="http://schemas.openxmlformats.org/drawingml/2006/main" noGrp="1"/>
          </p:cNvSpPr>
          <p:nvPr/>
        </p:nvSpPr>
        <p:spPr>
          <a:xfrm xmlns:a="http://schemas.openxmlformats.org/drawingml/2006/main">
            <a:off x="723900" y="365760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5" name="rrf-code-num-4">
            <a:extLst xmlns:a="http://schemas.openxmlformats.org/drawingml/2006/main">
              <a:ext uri="{FF2B5EF4-FFF2-40B4-BE49-F238E27FC236}">
                <a16:creationId xmlns:a16="http://schemas.microsoft.com/office/drawing/2014/main" id="{8FE80E92-F88A-44BD-9896-7DBE78FB5464}"/>
              </a:ext>
            </a:extLst>
          </p:cNvPr>
          <p:cNvSpPr>
            <a:spLocks xmlns:a="http://schemas.openxmlformats.org/drawingml/2006/main" noGrp="1"/>
          </p:cNvSpPr>
          <p:nvPr/>
        </p:nvSpPr>
        <p:spPr>
          <a:xfrm xmlns:a="http://schemas.openxmlformats.org/drawingml/2006/main">
            <a:off x="762000" y="36766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5</a:t>
            </a:r>
          </a:p>
        </p:txBody>
      </p:sp>
      <p:sp>
        <p:nvSpPr>
          <p:cNvPr id="26" name="rrf-code-line-4">
            <a:extLst xmlns:a="http://schemas.openxmlformats.org/drawingml/2006/main">
              <a:ext uri="{FF2B5EF4-FFF2-40B4-BE49-F238E27FC236}">
                <a16:creationId xmlns:a16="http://schemas.microsoft.com/office/drawing/2014/main" id="{E8A7BDB2-30F2-42D9-9083-97A8BFE3172F}"/>
              </a:ext>
            </a:extLst>
          </p:cNvPr>
          <p:cNvSpPr>
            <a:spLocks xmlns:a="http://schemas.openxmlformats.org/drawingml/2006/main" noGrp="1"/>
          </p:cNvSpPr>
          <p:nvPr/>
        </p:nvSpPr>
        <p:spPr>
          <a:xfrm xmlns:a="http://schemas.openxmlformats.org/drawingml/2006/main">
            <a:off x="1200150" y="367665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  wB * (1 / (RRF_K + s.bm25Rank)) +</a:t>
            </a:r>
          </a:p>
        </p:txBody>
      </p:sp>
      <p:sp>
        <p:nvSpPr>
          <p:cNvPr id="27" name="rrf-code-hi-5">
            <a:extLst xmlns:a="http://schemas.openxmlformats.org/drawingml/2006/main">
              <a:ext uri="{FF2B5EF4-FFF2-40B4-BE49-F238E27FC236}">
                <a16:creationId xmlns:a16="http://schemas.microsoft.com/office/drawing/2014/main" id="{11F2CE35-C504-4B45-85E5-54940EBF12E4}"/>
              </a:ext>
            </a:extLst>
          </p:cNvPr>
          <p:cNvSpPr>
            <a:spLocks xmlns:a="http://schemas.openxmlformats.org/drawingml/2006/main" noGrp="1"/>
          </p:cNvSpPr>
          <p:nvPr/>
        </p:nvSpPr>
        <p:spPr>
          <a:xfrm xmlns:a="http://schemas.openxmlformats.org/drawingml/2006/main">
            <a:off x="723900" y="394335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8" name="rrf-code-num-5">
            <a:extLst xmlns:a="http://schemas.openxmlformats.org/drawingml/2006/main">
              <a:ext uri="{FF2B5EF4-FFF2-40B4-BE49-F238E27FC236}">
                <a16:creationId xmlns:a16="http://schemas.microsoft.com/office/drawing/2014/main" id="{E658FA68-F9E1-48BC-9F5F-7FA447EE4D37}"/>
              </a:ext>
            </a:extLst>
          </p:cNvPr>
          <p:cNvSpPr>
            <a:spLocks xmlns:a="http://schemas.openxmlformats.org/drawingml/2006/main" noGrp="1"/>
          </p:cNvSpPr>
          <p:nvPr/>
        </p:nvSpPr>
        <p:spPr>
          <a:xfrm xmlns:a="http://schemas.openxmlformats.org/drawingml/2006/main">
            <a:off x="762000" y="39624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6</a:t>
            </a:r>
          </a:p>
        </p:txBody>
      </p:sp>
      <p:sp>
        <p:nvSpPr>
          <p:cNvPr id="29" name="rrf-code-line-5">
            <a:extLst xmlns:a="http://schemas.openxmlformats.org/drawingml/2006/main">
              <a:ext uri="{FF2B5EF4-FFF2-40B4-BE49-F238E27FC236}">
                <a16:creationId xmlns:a16="http://schemas.microsoft.com/office/drawing/2014/main" id="{5326DB37-9C01-465C-A2CC-AE5737A4570E}"/>
              </a:ext>
            </a:extLst>
          </p:cNvPr>
          <p:cNvSpPr>
            <a:spLocks xmlns:a="http://schemas.openxmlformats.org/drawingml/2006/main" noGrp="1"/>
          </p:cNvSpPr>
          <p:nvPr/>
        </p:nvSpPr>
        <p:spPr>
          <a:xfrm xmlns:a="http://schemas.openxmlformats.org/drawingml/2006/main">
            <a:off x="1200150" y="396240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  wV * (1 / (RRF_K + s.vectorRank)) +</a:t>
            </a:r>
          </a:p>
        </p:txBody>
      </p:sp>
      <p:sp>
        <p:nvSpPr>
          <p:cNvPr id="30" name="rrf-code-hi-6">
            <a:extLst xmlns:a="http://schemas.openxmlformats.org/drawingml/2006/main">
              <a:ext uri="{FF2B5EF4-FFF2-40B4-BE49-F238E27FC236}">
                <a16:creationId xmlns:a16="http://schemas.microsoft.com/office/drawing/2014/main" id="{F454EDD1-EB93-4A99-9925-5A922E028C1B}"/>
              </a:ext>
            </a:extLst>
          </p:cNvPr>
          <p:cNvSpPr>
            <a:spLocks xmlns:a="http://schemas.openxmlformats.org/drawingml/2006/main" noGrp="1"/>
          </p:cNvSpPr>
          <p:nvPr/>
        </p:nvSpPr>
        <p:spPr>
          <a:xfrm xmlns:a="http://schemas.openxmlformats.org/drawingml/2006/main">
            <a:off x="723900" y="422910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1" name="rrf-code-num-6">
            <a:extLst xmlns:a="http://schemas.openxmlformats.org/drawingml/2006/main">
              <a:ext uri="{FF2B5EF4-FFF2-40B4-BE49-F238E27FC236}">
                <a16:creationId xmlns:a16="http://schemas.microsoft.com/office/drawing/2014/main" id="{F71C1631-C6B1-45E0-A681-49BF8FC90B93}"/>
              </a:ext>
            </a:extLst>
          </p:cNvPr>
          <p:cNvSpPr>
            <a:spLocks xmlns:a="http://schemas.openxmlformats.org/drawingml/2006/main" noGrp="1"/>
          </p:cNvSpPr>
          <p:nvPr/>
        </p:nvSpPr>
        <p:spPr>
          <a:xfrm xmlns:a="http://schemas.openxmlformats.org/drawingml/2006/main">
            <a:off x="762000" y="42481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7</a:t>
            </a:r>
          </a:p>
        </p:txBody>
      </p:sp>
      <p:sp>
        <p:nvSpPr>
          <p:cNvPr id="32" name="rrf-code-line-6">
            <a:extLst xmlns:a="http://schemas.openxmlformats.org/drawingml/2006/main">
              <a:ext uri="{FF2B5EF4-FFF2-40B4-BE49-F238E27FC236}">
                <a16:creationId xmlns:a16="http://schemas.microsoft.com/office/drawing/2014/main" id="{C367BF50-BB5C-4CDF-AFBE-729CC205AFE3}"/>
              </a:ext>
            </a:extLst>
          </p:cNvPr>
          <p:cNvSpPr>
            <a:spLocks xmlns:a="http://schemas.openxmlformats.org/drawingml/2006/main" noGrp="1"/>
          </p:cNvSpPr>
          <p:nvPr/>
        </p:nvSpPr>
        <p:spPr>
          <a:xfrm xmlns:a="http://schemas.openxmlformats.org/drawingml/2006/main">
            <a:off x="1200150" y="424815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  wG * (1 / (RRF_K + s.graphRank));</a:t>
            </a:r>
          </a:p>
        </p:txBody>
      </p:sp>
      <p:sp>
        <p:nvSpPr>
          <p:cNvPr id="33" name="rrf-code-num-7">
            <a:extLst xmlns:a="http://schemas.openxmlformats.org/drawingml/2006/main">
              <a:ext uri="{FF2B5EF4-FFF2-40B4-BE49-F238E27FC236}">
                <a16:creationId xmlns:a16="http://schemas.microsoft.com/office/drawing/2014/main" id="{A0141097-351B-4E61-8CCE-3DE8C0D3E91B}"/>
              </a:ext>
            </a:extLst>
          </p:cNvPr>
          <p:cNvSpPr>
            <a:spLocks xmlns:a="http://schemas.openxmlformats.org/drawingml/2006/main" noGrp="1"/>
          </p:cNvSpPr>
          <p:nvPr/>
        </p:nvSpPr>
        <p:spPr>
          <a:xfrm xmlns:a="http://schemas.openxmlformats.org/drawingml/2006/main">
            <a:off x="762000" y="45339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8</a:t>
            </a:r>
          </a:p>
        </p:txBody>
      </p:sp>
      <p:sp>
        <p:nvSpPr>
          <p:cNvPr id="34" name="rrf-code-line-7">
            <a:extLst xmlns:a="http://schemas.openxmlformats.org/drawingml/2006/main">
              <a:ext uri="{FF2B5EF4-FFF2-40B4-BE49-F238E27FC236}">
                <a16:creationId xmlns:a16="http://schemas.microsoft.com/office/drawing/2014/main" id="{A400ABAA-FFF7-4271-9FA7-17D0A1A9DF93}"/>
              </a:ext>
            </a:extLst>
          </p:cNvPr>
          <p:cNvSpPr>
            <a:spLocks xmlns:a="http://schemas.openxmlformats.org/drawingml/2006/main" noGrp="1"/>
          </p:cNvSpPr>
          <p:nvPr/>
        </p:nvSpPr>
        <p:spPr>
          <a:xfrm xmlns:a="http://schemas.openxmlformats.org/drawingml/2006/main">
            <a:off x="1200150" y="453390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r>
              <a:t/>
            </a:r>
          </a:p>
        </p:txBody>
      </p:sp>
      <p:sp>
        <p:nvSpPr>
          <p:cNvPr id="35" name="rrf-code-num-8">
            <a:extLst xmlns:a="http://schemas.openxmlformats.org/drawingml/2006/main">
              <a:ext uri="{FF2B5EF4-FFF2-40B4-BE49-F238E27FC236}">
                <a16:creationId xmlns:a16="http://schemas.microsoft.com/office/drawing/2014/main" id="{815A1518-4DC2-4CEE-97D3-A8C7196656EC}"/>
              </a:ext>
            </a:extLst>
          </p:cNvPr>
          <p:cNvSpPr>
            <a:spLocks xmlns:a="http://schemas.openxmlformats.org/drawingml/2006/main" noGrp="1"/>
          </p:cNvSpPr>
          <p:nvPr/>
        </p:nvSpPr>
        <p:spPr>
          <a:xfrm xmlns:a="http://schemas.openxmlformats.org/drawingml/2006/main">
            <a:off x="762000" y="48196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9</a:t>
            </a:r>
          </a:p>
        </p:txBody>
      </p:sp>
      <p:sp>
        <p:nvSpPr>
          <p:cNvPr id="36" name="rrf-code-line-8">
            <a:extLst xmlns:a="http://schemas.openxmlformats.org/drawingml/2006/main">
              <a:ext uri="{FF2B5EF4-FFF2-40B4-BE49-F238E27FC236}">
                <a16:creationId xmlns:a16="http://schemas.microsoft.com/office/drawing/2014/main" id="{C5179611-F5FC-466B-A162-FF4F6EBEBE1E}"/>
              </a:ext>
            </a:extLst>
          </p:cNvPr>
          <p:cNvSpPr>
            <a:spLocks xmlns:a="http://schemas.openxmlformats.org/drawingml/2006/main" noGrp="1"/>
          </p:cNvSpPr>
          <p:nvPr/>
        </p:nvSpPr>
        <p:spPr>
          <a:xfrm xmlns:a="http://schemas.openxmlformats.org/drawingml/2006/main">
            <a:off x="1200150" y="481965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CFD8E3"/>
                </a:solidFill>
                <a:latin typeface="Aptos Mono"/>
                <a:ea typeface="Aptos Mono"/>
                <a:cs typeface="Aptos Mono"/>
              </a:defRPr>
            </a:pPr>
            <a:r>
              <a:rPr sz="1200">
                <a:solidFill>
                  <a:srgbClr val="CFD8E3"/>
                </a:solidFill>
                <a:latin typeface="Aptos Mono"/>
                <a:ea typeface="Aptos Mono"/>
                <a:cs typeface="Aptos Mono"/>
              </a:rPr>
              <a:t>const combinedScore =</a:t>
            </a:r>
          </a:p>
        </p:txBody>
      </p:sp>
      <p:sp>
        <p:nvSpPr>
          <p:cNvPr id="37" name="rrf-code-hi-9">
            <a:extLst xmlns:a="http://schemas.openxmlformats.org/drawingml/2006/main">
              <a:ext uri="{FF2B5EF4-FFF2-40B4-BE49-F238E27FC236}">
                <a16:creationId xmlns:a16="http://schemas.microsoft.com/office/drawing/2014/main" id="{45E74943-63BB-4A4D-AFD2-BC14EC873E29}"/>
              </a:ext>
            </a:extLst>
          </p:cNvPr>
          <p:cNvSpPr>
            <a:spLocks xmlns:a="http://schemas.openxmlformats.org/drawingml/2006/main" noGrp="1"/>
          </p:cNvSpPr>
          <p:nvPr/>
        </p:nvSpPr>
        <p:spPr>
          <a:xfrm xmlns:a="http://schemas.openxmlformats.org/drawingml/2006/main">
            <a:off x="723900" y="5086350"/>
            <a:ext cx="70485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8" name="rrf-code-num-9">
            <a:extLst xmlns:a="http://schemas.openxmlformats.org/drawingml/2006/main">
              <a:ext uri="{FF2B5EF4-FFF2-40B4-BE49-F238E27FC236}">
                <a16:creationId xmlns:a16="http://schemas.microsoft.com/office/drawing/2014/main" id="{DAFC707C-1B0A-4051-836D-938E66099D67}"/>
              </a:ext>
            </a:extLst>
          </p:cNvPr>
          <p:cNvSpPr>
            <a:spLocks xmlns:a="http://schemas.openxmlformats.org/drawingml/2006/main" noGrp="1"/>
          </p:cNvSpPr>
          <p:nvPr/>
        </p:nvSpPr>
        <p:spPr>
          <a:xfrm xmlns:a="http://schemas.openxmlformats.org/drawingml/2006/main">
            <a:off x="762000" y="51054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050">
                <a:solidFill>
                  <a:srgbClr val="667586"/>
                </a:solidFill>
                <a:latin typeface="Aptos Mono"/>
                <a:ea typeface="Aptos Mono"/>
                <a:cs typeface="Aptos Mono"/>
              </a:defRPr>
            </a:pPr>
            <a:r>
              <a:rPr sz="1050">
                <a:solidFill>
                  <a:srgbClr val="667586"/>
                </a:solidFill>
                <a:latin typeface="Aptos Mono"/>
                <a:ea typeface="Aptos Mono"/>
                <a:cs typeface="Aptos Mono"/>
              </a:rPr>
              <a:t>10</a:t>
            </a:r>
          </a:p>
        </p:txBody>
      </p:sp>
      <p:sp>
        <p:nvSpPr>
          <p:cNvPr id="39" name="rrf-code-line-9">
            <a:extLst xmlns:a="http://schemas.openxmlformats.org/drawingml/2006/main">
              <a:ext uri="{FF2B5EF4-FFF2-40B4-BE49-F238E27FC236}">
                <a16:creationId xmlns:a16="http://schemas.microsoft.com/office/drawing/2014/main" id="{6E9247DB-72CA-4B28-BE72-FCE6653BD3A1}"/>
              </a:ext>
            </a:extLst>
          </p:cNvPr>
          <p:cNvSpPr>
            <a:spLocks xmlns:a="http://schemas.openxmlformats.org/drawingml/2006/main" noGrp="1"/>
          </p:cNvSpPr>
          <p:nvPr/>
        </p:nvSpPr>
        <p:spPr>
          <a:xfrm xmlns:a="http://schemas.openxmlformats.org/drawingml/2006/main">
            <a:off x="1200150" y="5105400"/>
            <a:ext cx="64960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a:solidFill>
                  <a:srgbClr val="F4F1EB"/>
                </a:solidFill>
                <a:latin typeface="Aptos Mono"/>
                <a:ea typeface="Aptos Mono"/>
                <a:cs typeface="Aptos Mono"/>
              </a:defRPr>
            </a:pPr>
            <a:r>
              <a:rPr sz="1200">
                <a:solidFill>
                  <a:srgbClr val="F4F1EB"/>
                </a:solidFill>
                <a:latin typeface="Aptos Mono"/>
                <a:ea typeface="Aptos Mono"/>
                <a:cs typeface="Aptos Mono"/>
              </a:rPr>
              <a:t>  rrf * (1 + AGREEMENT_BONUS * (matchedStreams - 1));</a:t>
            </a:r>
          </a:p>
        </p:txBody>
      </p:sp>
      <p:sp>
        <p:nvSpPr>
          <p:cNvPr id="40" name="rrf-plain-title">
            <a:extLst xmlns:a="http://schemas.openxmlformats.org/drawingml/2006/main">
              <a:ext uri="{FF2B5EF4-FFF2-40B4-BE49-F238E27FC236}">
                <a16:creationId xmlns:a16="http://schemas.microsoft.com/office/drawing/2014/main" id="{EA6369F7-894B-4F97-BD98-5D1235A4DEFC}"/>
              </a:ext>
            </a:extLst>
          </p:cNvPr>
          <p:cNvSpPr>
            <a:spLocks xmlns:a="http://schemas.openxmlformats.org/drawingml/2006/main" noGrp="1"/>
          </p:cNvSpPr>
          <p:nvPr/>
        </p:nvSpPr>
        <p:spPr>
          <a:xfrm xmlns:a="http://schemas.openxmlformats.org/drawingml/2006/main">
            <a:off x="8382000" y="2247900"/>
            <a:ext cx="29527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2175" b="1">
                <a:solidFill>
                  <a:srgbClr val="FF6B57"/>
                </a:solidFill>
                <a:latin typeface="Aptos"/>
                <a:ea typeface="Aptos"/>
                <a:cs typeface="Aptos"/>
              </a:defRPr>
            </a:pPr>
            <a:r>
              <a:rPr sz="2175" b="1">
                <a:solidFill>
                  <a:srgbClr val="FF6B57"/>
                </a:solidFill>
                <a:latin typeface="Aptos"/>
                <a:ea typeface="Aptos"/>
                <a:cs typeface="Aptos"/>
              </a:rPr>
              <a:t>In plain language</a:t>
            </a:r>
          </a:p>
        </p:txBody>
      </p:sp>
      <p:sp>
        <p:nvSpPr>
          <p:cNvPr id="41" name="rrf-step-circle-0">
            <a:extLst xmlns:a="http://schemas.openxmlformats.org/drawingml/2006/main">
              <a:ext uri="{FF2B5EF4-FFF2-40B4-BE49-F238E27FC236}">
                <a16:creationId xmlns:a16="http://schemas.microsoft.com/office/drawing/2014/main" id="{322CC36B-B571-4434-9835-B6679D28955E}"/>
              </a:ext>
            </a:extLst>
          </p:cNvPr>
          <p:cNvSpPr>
            <a:spLocks xmlns:a="http://schemas.openxmlformats.org/drawingml/2006/main" noGrp="1"/>
          </p:cNvSpPr>
          <p:nvPr/>
        </p:nvSpPr>
        <p:spPr>
          <a:xfrm xmlns:a="http://schemas.openxmlformats.org/drawingml/2006/main">
            <a:off x="8629650" y="2971800"/>
            <a:ext cx="323850" cy="323850"/>
          </a:xfrm>
          <a:prstGeom xmlns:a="http://schemas.openxmlformats.org/drawingml/2006/main" prst="ellipse">
            <a:avLst/>
          </a:prstGeom>
          <a:solidFill xmlns:a="http://schemas.openxmlformats.org/drawingml/2006/main">
            <a:srgbClr val="202833"/>
          </a:solidFill>
          <a:ln xmlns:a="http://schemas.openxmlformats.org/drawingml/2006/main" w="9525">
            <a:solidFill>
              <a:srgbClr val="2A323D"/>
            </a:solidFill>
            <a:prstDash val="solid"/>
          </a:ln>
        </p:spPr>
      </p:sp>
      <p:sp>
        <p:nvSpPr>
          <p:cNvPr id="42" name="rrf-step-num-0">
            <a:extLst xmlns:a="http://schemas.openxmlformats.org/drawingml/2006/main">
              <a:ext uri="{FF2B5EF4-FFF2-40B4-BE49-F238E27FC236}">
                <a16:creationId xmlns:a16="http://schemas.microsoft.com/office/drawing/2014/main" id="{BAFA7C0A-E22B-4E82-B010-63152EEBF3B2}"/>
              </a:ext>
            </a:extLst>
          </p:cNvPr>
          <p:cNvSpPr>
            <a:spLocks xmlns:a="http://schemas.openxmlformats.org/drawingml/2006/main" noGrp="1"/>
          </p:cNvSpPr>
          <p:nvPr/>
        </p:nvSpPr>
        <p:spPr>
          <a:xfrm xmlns:a="http://schemas.openxmlformats.org/drawingml/2006/main">
            <a:off x="8629650" y="3028950"/>
            <a:ext cx="3238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125" b="1">
                <a:solidFill>
                  <a:srgbClr val="F4F1EB"/>
                </a:solidFill>
                <a:latin typeface="Aptos"/>
                <a:ea typeface="Aptos"/>
                <a:cs typeface="Aptos"/>
              </a:defRPr>
            </a:pPr>
            <a:r>
              <a:rPr sz="1125" b="1">
                <a:solidFill>
                  <a:srgbClr val="F4F1EB"/>
                </a:solidFill>
                <a:latin typeface="Aptos"/>
                <a:ea typeface="Aptos"/>
                <a:cs typeface="Aptos"/>
              </a:rPr>
              <a:t>1</a:t>
            </a:r>
          </a:p>
        </p:txBody>
      </p:sp>
      <p:sp>
        <p:nvSpPr>
          <p:cNvPr id="43" name="rrf-step-0">
            <a:extLst xmlns:a="http://schemas.openxmlformats.org/drawingml/2006/main">
              <a:ext uri="{FF2B5EF4-FFF2-40B4-BE49-F238E27FC236}">
                <a16:creationId xmlns:a16="http://schemas.microsoft.com/office/drawing/2014/main" id="{E4826A2B-8220-4C34-B94B-F0826D84FA71}"/>
              </a:ext>
            </a:extLst>
          </p:cNvPr>
          <p:cNvSpPr>
            <a:spLocks xmlns:a="http://schemas.openxmlformats.org/drawingml/2006/main" noGrp="1"/>
          </p:cNvSpPr>
          <p:nvPr/>
        </p:nvSpPr>
        <p:spPr>
          <a:xfrm xmlns:a="http://schemas.openxmlformats.org/drawingml/2006/main">
            <a:off x="9124950" y="295275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b="1">
                <a:solidFill>
                  <a:srgbClr val="F4F1EB"/>
                </a:solidFill>
                <a:latin typeface="Aptos"/>
                <a:ea typeface="Aptos"/>
                <a:cs typeface="Aptos"/>
              </a:defRPr>
            </a:pPr>
            <a:r>
              <a:rPr sz="1575" b="1">
                <a:solidFill>
                  <a:srgbClr val="F4F1EB"/>
                </a:solidFill>
                <a:latin typeface="Aptos"/>
                <a:ea typeface="Aptos"/>
                <a:cs typeface="Aptos"/>
              </a:rPr>
              <a:t>Rank each list</a:t>
            </a:r>
          </a:p>
        </p:txBody>
      </p:sp>
      <p:sp>
        <p:nvSpPr>
          <p:cNvPr id="44" name="rrf-step-circle-1">
            <a:extLst xmlns:a="http://schemas.openxmlformats.org/drawingml/2006/main">
              <a:ext uri="{FF2B5EF4-FFF2-40B4-BE49-F238E27FC236}">
                <a16:creationId xmlns:a16="http://schemas.microsoft.com/office/drawing/2014/main" id="{EC0837D1-5348-434C-A69D-DF5D9A3F1573}"/>
              </a:ext>
            </a:extLst>
          </p:cNvPr>
          <p:cNvSpPr>
            <a:spLocks xmlns:a="http://schemas.openxmlformats.org/drawingml/2006/main" noGrp="1"/>
          </p:cNvSpPr>
          <p:nvPr/>
        </p:nvSpPr>
        <p:spPr>
          <a:xfrm xmlns:a="http://schemas.openxmlformats.org/drawingml/2006/main">
            <a:off x="8629650" y="3562350"/>
            <a:ext cx="323850" cy="323850"/>
          </a:xfrm>
          <a:prstGeom xmlns:a="http://schemas.openxmlformats.org/drawingml/2006/main" prst="ellipse">
            <a:avLst/>
          </a:prstGeom>
          <a:solidFill xmlns:a="http://schemas.openxmlformats.org/drawingml/2006/main">
            <a:srgbClr val="202833"/>
          </a:solidFill>
          <a:ln xmlns:a="http://schemas.openxmlformats.org/drawingml/2006/main" w="9525">
            <a:solidFill>
              <a:srgbClr val="2A323D"/>
            </a:solidFill>
            <a:prstDash val="solid"/>
          </a:ln>
        </p:spPr>
      </p:sp>
      <p:sp>
        <p:nvSpPr>
          <p:cNvPr id="45" name="rrf-step-num-1">
            <a:extLst xmlns:a="http://schemas.openxmlformats.org/drawingml/2006/main">
              <a:ext uri="{FF2B5EF4-FFF2-40B4-BE49-F238E27FC236}">
                <a16:creationId xmlns:a16="http://schemas.microsoft.com/office/drawing/2014/main" id="{3FAA833D-C32F-450C-86FC-1C763AA0533F}"/>
              </a:ext>
            </a:extLst>
          </p:cNvPr>
          <p:cNvSpPr>
            <a:spLocks xmlns:a="http://schemas.openxmlformats.org/drawingml/2006/main" noGrp="1"/>
          </p:cNvSpPr>
          <p:nvPr/>
        </p:nvSpPr>
        <p:spPr>
          <a:xfrm xmlns:a="http://schemas.openxmlformats.org/drawingml/2006/main">
            <a:off x="8629650" y="3619500"/>
            <a:ext cx="3238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125" b="1">
                <a:solidFill>
                  <a:srgbClr val="F4F1EB"/>
                </a:solidFill>
                <a:latin typeface="Aptos"/>
                <a:ea typeface="Aptos"/>
                <a:cs typeface="Aptos"/>
              </a:defRPr>
            </a:pPr>
            <a:r>
              <a:rPr sz="1125" b="1">
                <a:solidFill>
                  <a:srgbClr val="F4F1EB"/>
                </a:solidFill>
                <a:latin typeface="Aptos"/>
                <a:ea typeface="Aptos"/>
                <a:cs typeface="Aptos"/>
              </a:rPr>
              <a:t>2</a:t>
            </a:r>
          </a:p>
        </p:txBody>
      </p:sp>
      <p:sp>
        <p:nvSpPr>
          <p:cNvPr id="46" name="rrf-step-1">
            <a:extLst xmlns:a="http://schemas.openxmlformats.org/drawingml/2006/main">
              <a:ext uri="{FF2B5EF4-FFF2-40B4-BE49-F238E27FC236}">
                <a16:creationId xmlns:a16="http://schemas.microsoft.com/office/drawing/2014/main" id="{07C44033-3654-414E-96AC-9EB6233B4933}"/>
              </a:ext>
            </a:extLst>
          </p:cNvPr>
          <p:cNvSpPr>
            <a:spLocks xmlns:a="http://schemas.openxmlformats.org/drawingml/2006/main" noGrp="1"/>
          </p:cNvSpPr>
          <p:nvPr/>
        </p:nvSpPr>
        <p:spPr>
          <a:xfrm xmlns:a="http://schemas.openxmlformats.org/drawingml/2006/main">
            <a:off x="9124950" y="354330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b="1">
                <a:solidFill>
                  <a:srgbClr val="F4F1EB"/>
                </a:solidFill>
                <a:latin typeface="Aptos"/>
                <a:ea typeface="Aptos"/>
                <a:cs typeface="Aptos"/>
              </a:defRPr>
            </a:pPr>
            <a:r>
              <a:rPr sz="1575" b="1">
                <a:solidFill>
                  <a:srgbClr val="F4F1EB"/>
                </a:solidFill>
                <a:latin typeface="Aptos"/>
                <a:ea typeface="Aptos"/>
                <a:cs typeface="Aptos"/>
              </a:rPr>
              <a:t>Weight the lists</a:t>
            </a:r>
          </a:p>
        </p:txBody>
      </p:sp>
      <p:sp>
        <p:nvSpPr>
          <p:cNvPr id="47" name="rrf-step-circle-2">
            <a:extLst xmlns:a="http://schemas.openxmlformats.org/drawingml/2006/main">
              <a:ext uri="{FF2B5EF4-FFF2-40B4-BE49-F238E27FC236}">
                <a16:creationId xmlns:a16="http://schemas.microsoft.com/office/drawing/2014/main" id="{23C11A2A-0CB4-4F0C-BA03-6B0E08183F36}"/>
              </a:ext>
            </a:extLst>
          </p:cNvPr>
          <p:cNvSpPr>
            <a:spLocks xmlns:a="http://schemas.openxmlformats.org/drawingml/2006/main" noGrp="1"/>
          </p:cNvSpPr>
          <p:nvPr/>
        </p:nvSpPr>
        <p:spPr>
          <a:xfrm xmlns:a="http://schemas.openxmlformats.org/drawingml/2006/main">
            <a:off x="8629650" y="4152900"/>
            <a:ext cx="323850" cy="323850"/>
          </a:xfrm>
          <a:prstGeom xmlns:a="http://schemas.openxmlformats.org/drawingml/2006/main" prst="ellipse">
            <a:avLst/>
          </a:prstGeom>
          <a:solidFill xmlns:a="http://schemas.openxmlformats.org/drawingml/2006/main">
            <a:srgbClr val="202833"/>
          </a:solidFill>
          <a:ln xmlns:a="http://schemas.openxmlformats.org/drawingml/2006/main" w="9525">
            <a:solidFill>
              <a:srgbClr val="2A323D"/>
            </a:solidFill>
            <a:prstDash val="solid"/>
          </a:ln>
        </p:spPr>
      </p:sp>
      <p:sp>
        <p:nvSpPr>
          <p:cNvPr id="48" name="rrf-step-num-2">
            <a:extLst xmlns:a="http://schemas.openxmlformats.org/drawingml/2006/main">
              <a:ext uri="{FF2B5EF4-FFF2-40B4-BE49-F238E27FC236}">
                <a16:creationId xmlns:a16="http://schemas.microsoft.com/office/drawing/2014/main" id="{ECEE1CEE-C576-4598-95D0-8CBBE8179A93}"/>
              </a:ext>
            </a:extLst>
          </p:cNvPr>
          <p:cNvSpPr>
            <a:spLocks xmlns:a="http://schemas.openxmlformats.org/drawingml/2006/main" noGrp="1"/>
          </p:cNvSpPr>
          <p:nvPr/>
        </p:nvSpPr>
        <p:spPr>
          <a:xfrm xmlns:a="http://schemas.openxmlformats.org/drawingml/2006/main">
            <a:off x="8629650" y="4210050"/>
            <a:ext cx="3238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125" b="1">
                <a:solidFill>
                  <a:srgbClr val="F4F1EB"/>
                </a:solidFill>
                <a:latin typeface="Aptos"/>
                <a:ea typeface="Aptos"/>
                <a:cs typeface="Aptos"/>
              </a:defRPr>
            </a:pPr>
            <a:r>
              <a:rPr sz="1125" b="1">
                <a:solidFill>
                  <a:srgbClr val="F4F1EB"/>
                </a:solidFill>
                <a:latin typeface="Aptos"/>
                <a:ea typeface="Aptos"/>
                <a:cs typeface="Aptos"/>
              </a:rPr>
              <a:t>3</a:t>
            </a:r>
          </a:p>
        </p:txBody>
      </p:sp>
      <p:sp>
        <p:nvSpPr>
          <p:cNvPr id="49" name="rrf-step-2">
            <a:extLst xmlns:a="http://schemas.openxmlformats.org/drawingml/2006/main">
              <a:ext uri="{FF2B5EF4-FFF2-40B4-BE49-F238E27FC236}">
                <a16:creationId xmlns:a16="http://schemas.microsoft.com/office/drawing/2014/main" id="{F19B3094-FE5D-4D70-A5D7-7B652F8C6C55}"/>
              </a:ext>
            </a:extLst>
          </p:cNvPr>
          <p:cNvSpPr>
            <a:spLocks xmlns:a="http://schemas.openxmlformats.org/drawingml/2006/main" noGrp="1"/>
          </p:cNvSpPr>
          <p:nvPr/>
        </p:nvSpPr>
        <p:spPr>
          <a:xfrm xmlns:a="http://schemas.openxmlformats.org/drawingml/2006/main">
            <a:off x="9124950" y="413385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b="1">
                <a:solidFill>
                  <a:srgbClr val="F4F1EB"/>
                </a:solidFill>
                <a:latin typeface="Aptos"/>
                <a:ea typeface="Aptos"/>
                <a:cs typeface="Aptos"/>
              </a:defRPr>
            </a:pPr>
            <a:r>
              <a:rPr sz="1575" b="1">
                <a:solidFill>
                  <a:srgbClr val="F4F1EB"/>
                </a:solidFill>
                <a:latin typeface="Aptos"/>
                <a:ea typeface="Aptos"/>
                <a:cs typeface="Aptos"/>
              </a:rPr>
              <a:t>Reward agreement</a:t>
            </a:r>
          </a:p>
        </p:txBody>
      </p:sp>
      <p:sp>
        <p:nvSpPr>
          <p:cNvPr id="50" name="rrf-step-circle-3">
            <a:extLst xmlns:a="http://schemas.openxmlformats.org/drawingml/2006/main">
              <a:ext uri="{FF2B5EF4-FFF2-40B4-BE49-F238E27FC236}">
                <a16:creationId xmlns:a16="http://schemas.microsoft.com/office/drawing/2014/main" id="{F57F42A5-9C05-4916-AED8-601EBB5B04E8}"/>
              </a:ext>
            </a:extLst>
          </p:cNvPr>
          <p:cNvSpPr>
            <a:spLocks xmlns:a="http://schemas.openxmlformats.org/drawingml/2006/main" noGrp="1"/>
          </p:cNvSpPr>
          <p:nvPr/>
        </p:nvSpPr>
        <p:spPr>
          <a:xfrm xmlns:a="http://schemas.openxmlformats.org/drawingml/2006/main">
            <a:off x="8629650" y="4743450"/>
            <a:ext cx="323850" cy="323850"/>
          </a:xfrm>
          <a:prstGeom xmlns:a="http://schemas.openxmlformats.org/drawingml/2006/main" prst="ellipse">
            <a:avLst/>
          </a:prstGeom>
          <a:solidFill xmlns:a="http://schemas.openxmlformats.org/drawingml/2006/main">
            <a:srgbClr val="94D3B0"/>
          </a:solidFill>
          <a:ln xmlns:a="http://schemas.openxmlformats.org/drawingml/2006/main" w="9525">
            <a:solidFill>
              <a:srgbClr val="2A323D"/>
            </a:solidFill>
            <a:prstDash val="solid"/>
          </a:ln>
        </p:spPr>
      </p:sp>
      <p:sp>
        <p:nvSpPr>
          <p:cNvPr id="51" name="rrf-step-num-3">
            <a:extLst xmlns:a="http://schemas.openxmlformats.org/drawingml/2006/main">
              <a:ext uri="{FF2B5EF4-FFF2-40B4-BE49-F238E27FC236}">
                <a16:creationId xmlns:a16="http://schemas.microsoft.com/office/drawing/2014/main" id="{BC2E4815-8CEF-4116-A615-74DC942857C1}"/>
              </a:ext>
            </a:extLst>
          </p:cNvPr>
          <p:cNvSpPr>
            <a:spLocks xmlns:a="http://schemas.openxmlformats.org/drawingml/2006/main" noGrp="1"/>
          </p:cNvSpPr>
          <p:nvPr/>
        </p:nvSpPr>
        <p:spPr>
          <a:xfrm xmlns:a="http://schemas.openxmlformats.org/drawingml/2006/main">
            <a:off x="8629650" y="4800600"/>
            <a:ext cx="3238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1125" b="1">
                <a:solidFill>
                  <a:srgbClr val="F4F1EB"/>
                </a:solidFill>
                <a:latin typeface="Aptos"/>
                <a:ea typeface="Aptos"/>
                <a:cs typeface="Aptos"/>
              </a:defRPr>
            </a:pPr>
            <a:r>
              <a:rPr sz="1125" b="1">
                <a:solidFill>
                  <a:srgbClr val="F4F1EB"/>
                </a:solidFill>
                <a:latin typeface="Aptos"/>
                <a:ea typeface="Aptos"/>
                <a:cs typeface="Aptos"/>
              </a:rPr>
              <a:t>4</a:t>
            </a:r>
          </a:p>
        </p:txBody>
      </p:sp>
      <p:sp>
        <p:nvSpPr>
          <p:cNvPr id="52" name="rrf-step-3">
            <a:extLst xmlns:a="http://schemas.openxmlformats.org/drawingml/2006/main">
              <a:ext uri="{FF2B5EF4-FFF2-40B4-BE49-F238E27FC236}">
                <a16:creationId xmlns:a16="http://schemas.microsoft.com/office/drawing/2014/main" id="{8AACFB2A-7014-4724-9290-CF8B16D4D244}"/>
              </a:ext>
            </a:extLst>
          </p:cNvPr>
          <p:cNvSpPr>
            <a:spLocks xmlns:a="http://schemas.openxmlformats.org/drawingml/2006/main" noGrp="1"/>
          </p:cNvSpPr>
          <p:nvPr/>
        </p:nvSpPr>
        <p:spPr>
          <a:xfrm xmlns:a="http://schemas.openxmlformats.org/drawingml/2006/main">
            <a:off x="9124950" y="4724400"/>
            <a:ext cx="2095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b="1">
                <a:solidFill>
                  <a:srgbClr val="F4F1EB"/>
                </a:solidFill>
                <a:latin typeface="Aptos"/>
                <a:ea typeface="Aptos"/>
                <a:cs typeface="Aptos"/>
              </a:defRPr>
            </a:pPr>
            <a:r>
              <a:rPr sz="1575" b="1">
                <a:solidFill>
                  <a:srgbClr val="F4F1EB"/>
                </a:solidFill>
                <a:latin typeface="Aptos"/>
                <a:ea typeface="Aptos"/>
                <a:cs typeface="Aptos"/>
              </a:rPr>
              <a:t>Diversify sessions</a:t>
            </a:r>
          </a:p>
        </p:txBody>
      </p:sp>
      <p:sp>
        <p:nvSpPr>
          <p:cNvPr id="53" name="rrf-bottom">
            <a:extLst xmlns:a="http://schemas.openxmlformats.org/drawingml/2006/main">
              <a:ext uri="{FF2B5EF4-FFF2-40B4-BE49-F238E27FC236}">
                <a16:creationId xmlns:a16="http://schemas.microsoft.com/office/drawing/2014/main" id="{FBF84D3E-8190-4409-9FE9-04432EE916FE}"/>
              </a:ext>
            </a:extLst>
          </p:cNvPr>
          <p:cNvSpPr>
            <a:spLocks xmlns:a="http://schemas.openxmlformats.org/drawingml/2006/main" noGrp="1"/>
          </p:cNvSpPr>
          <p:nvPr/>
        </p:nvSpPr>
        <p:spPr>
          <a:xfrm xmlns:a="http://schemas.openxmlformats.org/drawingml/2006/main">
            <a:off x="8172450" y="5486400"/>
            <a:ext cx="34480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575" b="0">
                <a:solidFill>
                  <a:srgbClr val="A9B0BC"/>
                </a:solidFill>
                <a:latin typeface="Aptos"/>
                <a:ea typeface="Aptos"/>
                <a:cs typeface="Aptos"/>
              </a:defRPr>
            </a:pPr>
            <a:r>
              <a:rPr sz="1575" b="0">
                <a:solidFill>
                  <a:srgbClr val="A9B0BC"/>
                </a:solidFill>
                <a:latin typeface="Aptos"/>
                <a:ea typeface="Aptos"/>
                <a:cs typeface="Aptos"/>
              </a:rPr>
              <a:t>The result keeps its source and matched-search metadata.</a:t>
            </a:r>
          </a:p>
        </p:txBody>
      </p:sp>
    </p:spTree>
    <p:extLst>
      <p:ext uri="{BB962C8B-B14F-4D97-AF65-F5344CB8AC3E}">
        <p14:creationId xmlns:p14="http://schemas.microsoft.com/office/powerpoint/2010/main" val="507015868"/>
      </p:ext>
    </p:extLst>
  </p:cSld>
</p:sld>
</file>

<file path=ppt/slides/slide28.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20" name="plate-header-24">
            <a:extLst xmlns:a="http://schemas.openxmlformats.org/drawingml/2006/main">
              <a:ext uri="{FF2B5EF4-FFF2-40B4-BE49-F238E27FC236}">
                <a16:creationId xmlns:a16="http://schemas.microsoft.com/office/drawing/2014/main" id="{420B36C8-E738-47EF-BB57-36114077EA02}"/>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24">
            <a:extLst xmlns:a="http://schemas.openxmlformats.org/drawingml/2006/main">
              <a:ext uri="{FF2B5EF4-FFF2-40B4-BE49-F238E27FC236}">
                <a16:creationId xmlns:a16="http://schemas.microsoft.com/office/drawing/2014/main" id="{CCF589EC-2885-487F-A861-C346407D06B3}"/>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b="1" spc="1">
                <a:solidFill>
                  <a:srgbClr val="187049"/>
                </a:solidFill>
                <a:latin typeface="Aptos"/>
                <a:ea typeface="Aptos"/>
                <a:cs typeface="Aptos"/>
              </a:defRPr>
            </a:pPr>
            <a:r>
              <a:rPr sz="1125" b="1" spc="1">
                <a:solidFill>
                  <a:srgbClr val="187049"/>
                </a:solidFill>
                <a:latin typeface="Aptos"/>
                <a:ea typeface="Aptos"/>
                <a:cs typeface="Aptos"/>
              </a:rPr>
              <a:t>MEMORY LIFECYCLE</a:t>
            </a:r>
          </a:p>
        </p:txBody>
      </p:sp>
      <p:sp>
        <p:nvSpPr>
          <p:cNvPr id="3" name="plate-title-24">
            <a:extLst xmlns:a="http://schemas.openxmlformats.org/drawingml/2006/main">
              <a:ext uri="{FF2B5EF4-FFF2-40B4-BE49-F238E27FC236}">
                <a16:creationId xmlns:a16="http://schemas.microsoft.com/office/drawing/2014/main" id="{1AC6ABD7-BFAA-4151-8667-C8E68A05FFB3}"/>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2700" b="1">
                <a:solidFill>
                  <a:srgbClr val="17202B"/>
                </a:solidFill>
                <a:latin typeface="Aptos"/>
                <a:ea typeface="Aptos"/>
                <a:cs typeface="Aptos"/>
              </a:defRPr>
            </a:pPr>
            <a:r>
              <a:rPr sz="2700" b="1">
                <a:solidFill>
                  <a:srgbClr val="17202B"/>
                </a:solidFill>
                <a:latin typeface="Aptos"/>
                <a:ea typeface="Aptos"/>
                <a:cs typeface="Aptos"/>
              </a:rPr>
              <a:t>A memory can strengthen, change, or disappear</a:t>
            </a:r>
          </a:p>
        </p:txBody>
      </p:sp>
      <p:sp>
        <p:nvSpPr>
          <p:cNvPr id="4" name="plate-subtitle-24">
            <a:extLst xmlns:a="http://schemas.openxmlformats.org/drawingml/2006/main">
              <a:ext uri="{FF2B5EF4-FFF2-40B4-BE49-F238E27FC236}">
                <a16:creationId xmlns:a16="http://schemas.microsoft.com/office/drawing/2014/main" id="{E19CD7B0-3FFA-4864-B372-79F2397F7386}"/>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0">
                <a:solidFill>
                  <a:srgbClr val="566271"/>
                </a:solidFill>
                <a:latin typeface="Aptos"/>
                <a:ea typeface="Aptos"/>
                <a:cs typeface="Aptos"/>
              </a:defRPr>
            </a:pPr>
            <a:r>
              <a:rPr sz="1200" b="0">
                <a:solidFill>
                  <a:srgbClr val="566271"/>
                </a:solidFill>
                <a:latin typeface="Aptos"/>
                <a:ea typeface="Aptos"/>
                <a:cs typeface="Aptos"/>
              </a:rPr>
              <a:t>Useful memory needs updates, source links, and a way to remove stale records.</a:t>
            </a:r>
          </a:p>
        </p:txBody>
      </p:sp>
      <p:sp>
        <p:nvSpPr>
          <p:cNvPr id="5" name="plate-footer-24">
            <a:extLst xmlns:a="http://schemas.openxmlformats.org/drawingml/2006/main">
              <a:ext uri="{FF2B5EF4-FFF2-40B4-BE49-F238E27FC236}">
                <a16:creationId xmlns:a16="http://schemas.microsoft.com/office/drawing/2014/main" id="{15A3C7D8-85AF-4017-8AF5-DAC77EC3BC1F}"/>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24">
            <a:extLst xmlns:a="http://schemas.openxmlformats.org/drawingml/2006/main">
              <a:ext uri="{FF2B5EF4-FFF2-40B4-BE49-F238E27FC236}">
                <a16:creationId xmlns:a16="http://schemas.microsoft.com/office/drawing/2014/main" id="{693D754E-CEB1-482E-A855-74133D1574E5}"/>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28</a:t>
            </a:r>
          </a:p>
        </p:txBody>
      </p:sp>
      <p:sp>
        <p:nvSpPr>
          <p:cNvPr id="7" name="life-current">
            <a:extLst xmlns:a="http://schemas.openxmlformats.org/drawingml/2006/main">
              <a:ext uri="{FF2B5EF4-FFF2-40B4-BE49-F238E27FC236}">
                <a16:creationId xmlns:a16="http://schemas.microsoft.com/office/drawing/2014/main" id="{79C13A23-A2E5-4550-B6AC-6EE5C5152030}"/>
              </a:ext>
            </a:extLst>
          </p:cNvPr>
          <p:cNvSpPr>
            <a:spLocks xmlns:a="http://schemas.openxmlformats.org/drawingml/2006/main" noGrp="1"/>
          </p:cNvSpPr>
          <p:nvPr/>
        </p:nvSpPr>
        <p:spPr>
          <a:xfrm xmlns:a="http://schemas.openxmlformats.org/drawingml/2006/main">
            <a:off x="4419600" y="1809750"/>
            <a:ext cx="3352800" cy="876300"/>
          </a:xfrm>
          <a:prstGeom xmlns:a="http://schemas.openxmlformats.org/drawingml/2006/main" prst="roundRect">
            <a:avLst>
              <a:gd name="adj" fmla="val 8696"/>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CURRENT MEMORY</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fact + sources + strength + version</a:t>
            </a:r>
          </a:p>
        </p:txBody>
      </p:sp>
      <p:sp>
        <p:nvSpPr>
          <p:cNvPr id="8" name="life-reinforce">
            <a:extLst xmlns:a="http://schemas.openxmlformats.org/drawingml/2006/main">
              <a:ext uri="{FF2B5EF4-FFF2-40B4-BE49-F238E27FC236}">
                <a16:creationId xmlns:a16="http://schemas.microsoft.com/office/drawing/2014/main" id="{88C3F358-7A89-4657-B1D8-ED27AFC88AF2}"/>
              </a:ext>
            </a:extLst>
          </p:cNvPr>
          <p:cNvSpPr>
            <a:spLocks xmlns:a="http://schemas.openxmlformats.org/drawingml/2006/main" noGrp="1"/>
          </p:cNvSpPr>
          <p:nvPr/>
        </p:nvSpPr>
        <p:spPr>
          <a:xfrm xmlns:a="http://schemas.openxmlformats.org/drawingml/2006/main">
            <a:off x="590550" y="3143250"/>
            <a:ext cx="2266950" cy="876300"/>
          </a:xfrm>
          <a:prstGeom xmlns:a="http://schemas.openxmlformats.org/drawingml/2006/main" prst="roundRect">
            <a:avLst>
              <a:gd name="adj" fmla="val 8696"/>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REINFORCE</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seen again or retrieved</a:t>
            </a:r>
          </a:p>
        </p:txBody>
      </p:sp>
      <p:sp>
        <p:nvSpPr>
          <p:cNvPr id="9" name="life-supersede">
            <a:extLst xmlns:a="http://schemas.openxmlformats.org/drawingml/2006/main">
              <a:ext uri="{FF2B5EF4-FFF2-40B4-BE49-F238E27FC236}">
                <a16:creationId xmlns:a16="http://schemas.microsoft.com/office/drawing/2014/main" id="{539F5570-A1AA-4BCF-A4F4-00F210FF230B}"/>
              </a:ext>
            </a:extLst>
          </p:cNvPr>
          <p:cNvSpPr>
            <a:spLocks xmlns:a="http://schemas.openxmlformats.org/drawingml/2006/main" noGrp="1"/>
          </p:cNvSpPr>
          <p:nvPr/>
        </p:nvSpPr>
        <p:spPr>
          <a:xfrm xmlns:a="http://schemas.openxmlformats.org/drawingml/2006/main">
            <a:off x="3429000" y="3143250"/>
            <a:ext cx="2266950" cy="876300"/>
          </a:xfrm>
          <a:prstGeom xmlns:a="http://schemas.openxmlformats.org/drawingml/2006/main" prst="roundRect">
            <a:avLst>
              <a:gd name="adj" fmla="val 8696"/>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SUPERSEDE</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new version replaces old</a:t>
            </a:r>
          </a:p>
        </p:txBody>
      </p:sp>
      <p:sp>
        <p:nvSpPr>
          <p:cNvPr id="10" name="life-decay">
            <a:extLst xmlns:a="http://schemas.openxmlformats.org/drawingml/2006/main">
              <a:ext uri="{FF2B5EF4-FFF2-40B4-BE49-F238E27FC236}">
                <a16:creationId xmlns:a16="http://schemas.microsoft.com/office/drawing/2014/main" id="{A575CAB2-F216-455E-98D5-563740158DED}"/>
              </a:ext>
            </a:extLst>
          </p:cNvPr>
          <p:cNvSpPr>
            <a:spLocks xmlns:a="http://schemas.openxmlformats.org/drawingml/2006/main" noGrp="1"/>
          </p:cNvSpPr>
          <p:nvPr/>
        </p:nvSpPr>
        <p:spPr>
          <a:xfrm xmlns:a="http://schemas.openxmlformats.org/drawingml/2006/main">
            <a:off x="6267450" y="3143250"/>
            <a:ext cx="2266950" cy="876300"/>
          </a:xfrm>
          <a:prstGeom xmlns:a="http://schemas.openxmlformats.org/drawingml/2006/main" prst="roundRect">
            <a:avLst>
              <a:gd name="adj" fmla="val 8696"/>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DECAY</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unused strength falls</a:t>
            </a:r>
          </a:p>
        </p:txBody>
      </p:sp>
      <p:sp>
        <p:nvSpPr>
          <p:cNvPr id="11" name="life-forget">
            <a:extLst xmlns:a="http://schemas.openxmlformats.org/drawingml/2006/main">
              <a:ext uri="{FF2B5EF4-FFF2-40B4-BE49-F238E27FC236}">
                <a16:creationId xmlns:a16="http://schemas.microsoft.com/office/drawing/2014/main" id="{9969B6A3-75AA-40B9-9DED-B189B297AC1B}"/>
              </a:ext>
            </a:extLst>
          </p:cNvPr>
          <p:cNvSpPr>
            <a:spLocks xmlns:a="http://schemas.openxmlformats.org/drawingml/2006/main" noGrp="1"/>
          </p:cNvSpPr>
          <p:nvPr/>
        </p:nvSpPr>
        <p:spPr>
          <a:xfrm xmlns:a="http://schemas.openxmlformats.org/drawingml/2006/main">
            <a:off x="9105900" y="3143250"/>
            <a:ext cx="2266950" cy="876300"/>
          </a:xfrm>
          <a:prstGeom xmlns:a="http://schemas.openxmlformats.org/drawingml/2006/main" prst="roundRect">
            <a:avLst>
              <a:gd name="adj" fmla="val 8696"/>
            </a:avLst>
          </a:prstGeom>
          <a:solidFill xmlns:a="http://schemas.openxmlformats.org/drawingml/2006/main">
            <a:srgbClr val="EDE7F8"/>
          </a:solidFill>
          <a:ln xmlns:a="http://schemas.openxmlformats.org/drawingml/2006/main" w="11430">
            <a:solidFill>
              <a:srgbClr val="775AA1"/>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FORGET</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TTL or low value delete</a:t>
            </a:r>
          </a:p>
        </p:txBody>
      </p:sp>
      <p:cxnSp>
        <p:nvCxnSpPr>
          <p:cNvPr id="61" name=""/>
          <p:cNvCxnSpPr>
            <a:stCxn xmlns:a="http://schemas.openxmlformats.org/drawingml/2006/main" id="7" idx="2"/>
            <a:endCxn xmlns:a="http://schemas.openxmlformats.org/drawingml/2006/main" id="8" idx="0"/>
          </p:cNvCxnSpPr>
          <p:nvPr/>
        </p:nvCxnSpPr>
        <p:spPr>
          <a:xfrm xmlns:a="http://schemas.openxmlformats.org/drawingml/2006/main" flipH="1">
            <a:off x="1724025" y="2686050"/>
            <a:ext cx="4371975" cy="457200"/>
          </a:xfrm>
          <a:prstGeom xmlns:a="http://schemas.openxmlformats.org/drawingml/2006/main" prst="bentConnector4">
            <a:avLst>
              <a:gd name="adj1" fmla="val 0"/>
              <a:gd name="adj2" fmla="val 50000"/>
            </a:avLst>
          </a:prstGeom>
          <a:ln xmlns:a="http://schemas.openxmlformats.org/drawingml/2006/main" w="14288">
            <a:solidFill>
              <a:srgbClr val="A7B1BD"/>
            </a:solidFill>
            <a:prstDash val="solid"/>
            <a:tailEnd type="arrow" w="sm" len="sm"/>
          </a:ln>
        </p:spPr>
      </p:cxnSp>
      <p:cxnSp>
        <p:nvCxnSpPr>
          <p:cNvPr id="62" name=""/>
          <p:cNvCxnSpPr>
            <a:stCxn xmlns:a="http://schemas.openxmlformats.org/drawingml/2006/main" id="7" idx="2"/>
            <a:endCxn xmlns:a="http://schemas.openxmlformats.org/drawingml/2006/main" id="9" idx="0"/>
          </p:cNvCxnSpPr>
          <p:nvPr/>
        </p:nvCxnSpPr>
        <p:spPr>
          <a:xfrm xmlns:a="http://schemas.openxmlformats.org/drawingml/2006/main" flipH="1">
            <a:off x="4562475" y="2686050"/>
            <a:ext cx="1533525" cy="457200"/>
          </a:xfrm>
          <a:prstGeom xmlns:a="http://schemas.openxmlformats.org/drawingml/2006/main" prst="bentConnector4">
            <a:avLst>
              <a:gd name="adj1" fmla="val 0"/>
              <a:gd name="adj2" fmla="val 50000"/>
            </a:avLst>
          </a:prstGeom>
          <a:ln xmlns:a="http://schemas.openxmlformats.org/drawingml/2006/main" w="14288">
            <a:solidFill>
              <a:srgbClr val="A7B1BD"/>
            </a:solidFill>
            <a:prstDash val="solid"/>
            <a:tailEnd type="arrow" w="sm" len="sm"/>
          </a:ln>
        </p:spPr>
      </p:cxnSp>
      <p:cxnSp>
        <p:nvCxnSpPr>
          <p:cNvPr id="63" name=""/>
          <p:cNvCxnSpPr>
            <a:stCxn xmlns:a="http://schemas.openxmlformats.org/drawingml/2006/main" id="7" idx="2"/>
            <a:endCxn xmlns:a="http://schemas.openxmlformats.org/drawingml/2006/main" id="10" idx="0"/>
          </p:cNvCxnSpPr>
          <p:nvPr/>
        </p:nvCxnSpPr>
        <p:spPr>
          <a:xfrm xmlns:a="http://schemas.openxmlformats.org/drawingml/2006/main">
            <a:off x="6096000" y="2686050"/>
            <a:ext cx="1304925" cy="457200"/>
          </a:xfrm>
          <a:prstGeom xmlns:a="http://schemas.openxmlformats.org/drawingml/2006/main" prst="bentConnector4">
            <a:avLst>
              <a:gd name="adj1" fmla="val 0"/>
              <a:gd name="adj2" fmla="val 50000"/>
            </a:avLst>
          </a:prstGeom>
          <a:ln xmlns:a="http://schemas.openxmlformats.org/drawingml/2006/main" w="14288">
            <a:solidFill>
              <a:srgbClr val="A7B1BD"/>
            </a:solidFill>
            <a:prstDash val="solid"/>
            <a:tailEnd type="arrow" w="sm" len="sm"/>
          </a:ln>
        </p:spPr>
      </p:cxnSp>
      <p:cxnSp>
        <p:nvCxnSpPr>
          <p:cNvPr id="64" name=""/>
          <p:cNvCxnSpPr>
            <a:stCxn xmlns:a="http://schemas.openxmlformats.org/drawingml/2006/main" id="7" idx="2"/>
            <a:endCxn xmlns:a="http://schemas.openxmlformats.org/drawingml/2006/main" id="11" idx="0"/>
          </p:cNvCxnSpPr>
          <p:nvPr/>
        </p:nvCxnSpPr>
        <p:spPr>
          <a:xfrm xmlns:a="http://schemas.openxmlformats.org/drawingml/2006/main">
            <a:off x="6096000" y="2686050"/>
            <a:ext cx="4143375" cy="457200"/>
          </a:xfrm>
          <a:prstGeom xmlns:a="http://schemas.openxmlformats.org/drawingml/2006/main" prst="bentConnector4">
            <a:avLst>
              <a:gd name="adj1" fmla="val 0"/>
              <a:gd name="adj2" fmla="val 50000"/>
            </a:avLst>
          </a:prstGeom>
          <a:ln xmlns:a="http://schemas.openxmlformats.org/drawingml/2006/main" w="14288">
            <a:solidFill>
              <a:srgbClr val="A7B1BD"/>
            </a:solidFill>
            <a:prstDash val="solid"/>
            <a:tailEnd type="arrow" w="sm" len="sm"/>
          </a:ln>
        </p:spPr>
      </p:cxnSp>
      <p:sp>
        <p:nvSpPr>
          <p:cNvPr id="16" name="life-audit-group">
            <a:extLst xmlns:a="http://schemas.openxmlformats.org/drawingml/2006/main">
              <a:ext uri="{FF2B5EF4-FFF2-40B4-BE49-F238E27FC236}">
                <a16:creationId xmlns:a16="http://schemas.microsoft.com/office/drawing/2014/main" id="{C504A7E8-CEEF-48A5-A053-FB5353D26B5C}"/>
              </a:ext>
            </a:extLst>
          </p:cNvPr>
          <p:cNvSpPr>
            <a:spLocks xmlns:a="http://schemas.openxmlformats.org/drawingml/2006/main" noGrp="1"/>
          </p:cNvSpPr>
          <p:nvPr/>
        </p:nvSpPr>
        <p:spPr>
          <a:xfrm xmlns:a="http://schemas.openxmlformats.org/drawingml/2006/main">
            <a:off x="590550" y="4686300"/>
            <a:ext cx="10782300" cy="1238250"/>
          </a:xfrm>
          <a:prstGeom xmlns:a="http://schemas.openxmlformats.org/drawingml/2006/main" prst="roundRect">
            <a:avLst>
              <a:gd name="adj" fmla="val 9231"/>
            </a:avLst>
          </a:prstGeom>
          <a:noFill xmlns:a="http://schemas.openxmlformats.org/drawingml/2006/main"/>
          <a:ln xmlns:a="http://schemas.openxmlformats.org/drawingml/2006/main" w="14288">
            <a:solidFill>
              <a:srgbClr val="27466E"/>
            </a:solidFill>
            <a:prstDash val="dash"/>
          </a:ln>
        </p:spPr>
      </p:sp>
      <p:sp>
        <p:nvSpPr>
          <p:cNvPr id="17" name="life-audit-title">
            <a:extLst xmlns:a="http://schemas.openxmlformats.org/drawingml/2006/main">
              <a:ext uri="{FF2B5EF4-FFF2-40B4-BE49-F238E27FC236}">
                <a16:creationId xmlns:a16="http://schemas.microsoft.com/office/drawing/2014/main" id="{308ADAF0-BD9F-4504-AC00-AD8D9D91DEF0}"/>
              </a:ext>
            </a:extLst>
          </p:cNvPr>
          <p:cNvSpPr>
            <a:spLocks xmlns:a="http://schemas.openxmlformats.org/drawingml/2006/main" noGrp="1"/>
          </p:cNvSpPr>
          <p:nvPr/>
        </p:nvSpPr>
        <p:spPr>
          <a:xfrm xmlns:a="http://schemas.openxmlformats.org/drawingml/2006/main">
            <a:off x="838200" y="4895850"/>
            <a:ext cx="2476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050" b="1" spc="1">
                <a:solidFill>
                  <a:srgbClr val="27466E"/>
                </a:solidFill>
                <a:latin typeface="Aptos"/>
                <a:ea typeface="Aptos"/>
                <a:cs typeface="Aptos"/>
              </a:defRPr>
            </a:pPr>
            <a:r>
              <a:rPr sz="1050" b="1" spc="1">
                <a:solidFill>
                  <a:srgbClr val="27466E"/>
                </a:solidFill>
                <a:latin typeface="Aptos"/>
                <a:ea typeface="Aptos"/>
                <a:cs typeface="Aptos"/>
              </a:rPr>
              <a:t>SOURCES + VERSION HISTORY</a:t>
            </a:r>
          </a:p>
        </p:txBody>
      </p:sp>
      <p:sp>
        <p:nvSpPr>
          <p:cNvPr id="18" name="life-audit-body">
            <a:extLst xmlns:a="http://schemas.openxmlformats.org/drawingml/2006/main">
              <a:ext uri="{FF2B5EF4-FFF2-40B4-BE49-F238E27FC236}">
                <a16:creationId xmlns:a16="http://schemas.microsoft.com/office/drawing/2014/main" id="{54390E0E-6DF5-428D-A012-E3E3E96F935A}"/>
              </a:ext>
            </a:extLst>
          </p:cNvPr>
          <p:cNvSpPr>
            <a:spLocks xmlns:a="http://schemas.openxmlformats.org/drawingml/2006/main" noGrp="1"/>
          </p:cNvSpPr>
          <p:nvPr/>
        </p:nvSpPr>
        <p:spPr>
          <a:xfrm xmlns:a="http://schemas.openxmlformats.org/drawingml/2006/main">
            <a:off x="838200" y="5276850"/>
            <a:ext cx="809625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17202B"/>
                </a:solidFill>
                <a:latin typeface="Aptos"/>
                <a:ea typeface="Aptos"/>
                <a:cs typeface="Aptos"/>
              </a:defRPr>
            </a:pPr>
            <a:r>
              <a:rPr sz="1500" b="0">
                <a:solidFill>
                  <a:srgbClr val="17202B"/>
                </a:solidFill>
                <a:latin typeface="Aptos"/>
                <a:ea typeface="Aptos"/>
                <a:cs typeface="Aptos"/>
              </a:rPr>
              <a:t>Source links and versions help review updates. Deletion and old snapshots need separate retention rules.</a:t>
            </a:r>
          </a:p>
        </p:txBody>
      </p:sp>
      <p:sp>
        <p:nvSpPr>
          <p:cNvPr id="19" name="life-snapshot">
            <a:extLst xmlns:a="http://schemas.openxmlformats.org/drawingml/2006/main">
              <a:ext uri="{FF2B5EF4-FFF2-40B4-BE49-F238E27FC236}">
                <a16:creationId xmlns:a16="http://schemas.microsoft.com/office/drawing/2014/main" id="{C677583C-A7BB-4FE3-BEE3-FF3A2E9EFEEC}"/>
              </a:ext>
            </a:extLst>
          </p:cNvPr>
          <p:cNvSpPr>
            <a:spLocks xmlns:a="http://schemas.openxmlformats.org/drawingml/2006/main" noGrp="1"/>
          </p:cNvSpPr>
          <p:nvPr/>
        </p:nvSpPr>
        <p:spPr>
          <a:xfrm xmlns:a="http://schemas.openxmlformats.org/drawingml/2006/main">
            <a:off x="9258300" y="4895850"/>
            <a:ext cx="1790700" cy="742950"/>
          </a:xfrm>
          <a:prstGeom xmlns:a="http://schemas.openxmlformats.org/drawingml/2006/main" prst="roundRect">
            <a:avLst>
              <a:gd name="adj" fmla="val 10256"/>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GIT SNAPSHOT</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diff and rollback</a:t>
            </a:r>
          </a:p>
        </p:txBody>
      </p:sp>
    </p:spTree>
    <p:extLst>
      <p:ext uri="{BB962C8B-B14F-4D97-AF65-F5344CB8AC3E}">
        <p14:creationId xmlns:p14="http://schemas.microsoft.com/office/powerpoint/2010/main" val="1293217347"/>
      </p:ext>
    </p:extLst>
  </p:cSld>
</p:sld>
</file>

<file path=ppt/slides/slide29.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50" name="top-accent-25">
            <a:extLst xmlns:a="http://schemas.openxmlformats.org/drawingml/2006/main">
              <a:ext uri="{FF2B5EF4-FFF2-40B4-BE49-F238E27FC236}">
                <a16:creationId xmlns:a16="http://schemas.microsoft.com/office/drawing/2014/main" id="{EEB74B93-7FF5-4CBA-9643-8AFC9C59E399}"/>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5">
            <a:extLst xmlns:a="http://schemas.openxmlformats.org/drawingml/2006/main">
              <a:ext uri="{FF2B5EF4-FFF2-40B4-BE49-F238E27FC236}">
                <a16:creationId xmlns:a16="http://schemas.microsoft.com/office/drawing/2014/main" id="{18F6FDA7-7E9E-458D-8452-25FEF4A6B21D}"/>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REAL CODE</a:t>
            </a:r>
          </a:p>
        </p:txBody>
      </p:sp>
      <p:sp>
        <p:nvSpPr>
          <p:cNvPr id="3" name="title-25">
            <a:extLst xmlns:a="http://schemas.openxmlformats.org/drawingml/2006/main">
              <a:ext uri="{FF2B5EF4-FFF2-40B4-BE49-F238E27FC236}">
                <a16:creationId xmlns:a16="http://schemas.microsoft.com/office/drawing/2014/main" id="{3422DDD1-3A4E-49E2-87B3-BB9997A19F63}"/>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3000" b="1">
                <a:solidFill>
                  <a:srgbClr val="F4F1EB"/>
                </a:solidFill>
                <a:latin typeface="Aptos"/>
                <a:ea typeface="Aptos"/>
                <a:cs typeface="Aptos"/>
              </a:defRPr>
            </a:pPr>
            <a:r>
              <a:rPr sz="3000" b="1">
                <a:solidFill>
                  <a:srgbClr val="F4F1EB"/>
                </a:solidFill>
                <a:latin typeface="Aptos"/>
                <a:ea typeface="Aptos"/>
                <a:cs typeface="Aptos"/>
              </a:rPr>
              <a:t>Forgetting removes the memory and its indexes</a:t>
            </a:r>
          </a:p>
        </p:txBody>
      </p:sp>
      <p:sp>
        <p:nvSpPr>
          <p:cNvPr id="4" name="subtitle-25">
            <a:extLst xmlns:a="http://schemas.openxmlformats.org/drawingml/2006/main">
              <a:ext uri="{FF2B5EF4-FFF2-40B4-BE49-F238E27FC236}">
                <a16:creationId xmlns:a16="http://schemas.microsoft.com/office/drawing/2014/main" id="{184765D4-CB44-4CF6-94F0-B2988674B5B3}"/>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The cleanup path handles expiry, near-duplicates, and old low-value observations.</a:t>
            </a:r>
          </a:p>
        </p:txBody>
      </p:sp>
      <p:sp>
        <p:nvSpPr>
          <p:cNvPr id="5" name="footer-25">
            <a:extLst xmlns:a="http://schemas.openxmlformats.org/drawingml/2006/main">
              <a:ext uri="{FF2B5EF4-FFF2-40B4-BE49-F238E27FC236}">
                <a16:creationId xmlns:a16="http://schemas.microsoft.com/office/drawing/2014/main" id="{2C6D76BF-F0E4-4612-964B-AA56BB2ECFCA}"/>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5">
            <a:extLst xmlns:a="http://schemas.openxmlformats.org/drawingml/2006/main">
              <a:ext uri="{FF2B5EF4-FFF2-40B4-BE49-F238E27FC236}">
                <a16:creationId xmlns:a16="http://schemas.microsoft.com/office/drawing/2014/main" id="{742ED45E-8C46-4FCC-9982-97DDA143E31C}"/>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29</a:t>
            </a:r>
          </a:p>
        </p:txBody>
      </p:sp>
      <p:sp>
        <p:nvSpPr>
          <p:cNvPr id="7" name="forget-code">
            <a:extLst xmlns:a="http://schemas.openxmlformats.org/drawingml/2006/main">
              <a:ext uri="{FF2B5EF4-FFF2-40B4-BE49-F238E27FC236}">
                <a16:creationId xmlns:a16="http://schemas.microsoft.com/office/drawing/2014/main" id="{8EDE2541-7435-4C1D-8E86-8CD81C60DD1A}"/>
              </a:ext>
            </a:extLst>
          </p:cNvPr>
          <p:cNvSpPr>
            <a:spLocks xmlns:a="http://schemas.openxmlformats.org/drawingml/2006/main" noGrp="1"/>
          </p:cNvSpPr>
          <p:nvPr/>
        </p:nvSpPr>
        <p:spPr>
          <a:xfrm xmlns:a="http://schemas.openxmlformats.org/drawingml/2006/main">
            <a:off x="628650" y="2057400"/>
            <a:ext cx="7124700" cy="3219450"/>
          </a:xfrm>
          <a:prstGeom xmlns:a="http://schemas.openxmlformats.org/drawingml/2006/main" prst="roundRect">
            <a:avLst>
              <a:gd name="adj" fmla="val 3550"/>
            </a:avLst>
          </a:prstGeom>
          <a:solidFill xmlns:a="http://schemas.openxmlformats.org/drawingml/2006/main">
            <a:srgbClr val="0B1016"/>
          </a:solidFill>
          <a:ln xmlns:a="http://schemas.openxmlformats.org/drawingml/2006/main" w="9525">
            <a:solidFill>
              <a:srgbClr val="33404E"/>
            </a:solidFill>
            <a:prstDash val="solid"/>
          </a:ln>
        </p:spPr>
      </p:sp>
      <p:sp>
        <p:nvSpPr>
          <p:cNvPr id="8" name="forget-code-bar">
            <a:extLst xmlns:a="http://schemas.openxmlformats.org/drawingml/2006/main">
              <a:ext uri="{FF2B5EF4-FFF2-40B4-BE49-F238E27FC236}">
                <a16:creationId xmlns:a16="http://schemas.microsoft.com/office/drawing/2014/main" id="{F828C237-E445-4185-ADF1-8CDA043F6035}"/>
              </a:ext>
            </a:extLst>
          </p:cNvPr>
          <p:cNvSpPr>
            <a:spLocks xmlns:a="http://schemas.openxmlformats.org/drawingml/2006/main" noGrp="1"/>
          </p:cNvSpPr>
          <p:nvPr/>
        </p:nvSpPr>
        <p:spPr>
          <a:xfrm xmlns:a="http://schemas.openxmlformats.org/drawingml/2006/main">
            <a:off x="628650" y="2057400"/>
            <a:ext cx="71247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forget-code-dot-1">
            <a:extLst xmlns:a="http://schemas.openxmlformats.org/drawingml/2006/main">
              <a:ext uri="{FF2B5EF4-FFF2-40B4-BE49-F238E27FC236}">
                <a16:creationId xmlns:a16="http://schemas.microsoft.com/office/drawing/2014/main" id="{F3E4B3FB-A58F-4516-8130-18CFBC3892CE}"/>
              </a:ext>
            </a:extLst>
          </p:cNvPr>
          <p:cNvSpPr>
            <a:spLocks xmlns:a="http://schemas.openxmlformats.org/drawingml/2006/main" noGrp="1"/>
          </p:cNvSpPr>
          <p:nvPr/>
        </p:nvSpPr>
        <p:spPr>
          <a:xfrm xmlns:a="http://schemas.openxmlformats.org/drawingml/2006/main">
            <a:off x="800100" y="22002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forget-code-dot-2">
            <a:extLst xmlns:a="http://schemas.openxmlformats.org/drawingml/2006/main">
              <a:ext uri="{FF2B5EF4-FFF2-40B4-BE49-F238E27FC236}">
                <a16:creationId xmlns:a16="http://schemas.microsoft.com/office/drawing/2014/main" id="{3AFACE65-5EE7-4B9B-AE2B-56127213EEDA}"/>
              </a:ext>
            </a:extLst>
          </p:cNvPr>
          <p:cNvSpPr>
            <a:spLocks xmlns:a="http://schemas.openxmlformats.org/drawingml/2006/main" noGrp="1"/>
          </p:cNvSpPr>
          <p:nvPr/>
        </p:nvSpPr>
        <p:spPr>
          <a:xfrm xmlns:a="http://schemas.openxmlformats.org/drawingml/2006/main">
            <a:off x="971550" y="22002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forget-code-dot-3">
            <a:extLst xmlns:a="http://schemas.openxmlformats.org/drawingml/2006/main">
              <a:ext uri="{FF2B5EF4-FFF2-40B4-BE49-F238E27FC236}">
                <a16:creationId xmlns:a16="http://schemas.microsoft.com/office/drawing/2014/main" id="{6A3D5B69-22FD-403E-AD43-C3FC611DA392}"/>
              </a:ext>
            </a:extLst>
          </p:cNvPr>
          <p:cNvSpPr>
            <a:spLocks xmlns:a="http://schemas.openxmlformats.org/drawingml/2006/main" noGrp="1"/>
          </p:cNvSpPr>
          <p:nvPr/>
        </p:nvSpPr>
        <p:spPr>
          <a:xfrm xmlns:a="http://schemas.openxmlformats.org/drawingml/2006/main">
            <a:off x="1143000" y="22002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forget-code-file">
            <a:extLst xmlns:a="http://schemas.openxmlformats.org/drawingml/2006/main">
              <a:ext uri="{FF2B5EF4-FFF2-40B4-BE49-F238E27FC236}">
                <a16:creationId xmlns:a16="http://schemas.microsoft.com/office/drawing/2014/main" id="{606859A4-5D1D-454C-8F2D-5944455071C1}"/>
              </a:ext>
            </a:extLst>
          </p:cNvPr>
          <p:cNvSpPr>
            <a:spLocks xmlns:a="http://schemas.openxmlformats.org/drawingml/2006/main" noGrp="1"/>
          </p:cNvSpPr>
          <p:nvPr/>
        </p:nvSpPr>
        <p:spPr>
          <a:xfrm xmlns:a="http://schemas.openxmlformats.org/drawingml/2006/main">
            <a:off x="1466850" y="2152650"/>
            <a:ext cx="60769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src/functions/auto-forget.ts</a:t>
            </a:r>
          </a:p>
        </p:txBody>
      </p:sp>
      <p:sp>
        <p:nvSpPr>
          <p:cNvPr id="13" name="forget-code-hi-0">
            <a:extLst xmlns:a="http://schemas.openxmlformats.org/drawingml/2006/main">
              <a:ext uri="{FF2B5EF4-FFF2-40B4-BE49-F238E27FC236}">
                <a16:creationId xmlns:a16="http://schemas.microsoft.com/office/drawing/2014/main" id="{63E2D669-B2AF-4EAD-91E3-DD7B3CC07C0B}"/>
              </a:ext>
            </a:extLst>
          </p:cNvPr>
          <p:cNvSpPr>
            <a:spLocks xmlns:a="http://schemas.openxmlformats.org/drawingml/2006/main" noGrp="1"/>
          </p:cNvSpPr>
          <p:nvPr/>
        </p:nvSpPr>
        <p:spPr>
          <a:xfrm xmlns:a="http://schemas.openxmlformats.org/drawingml/2006/main">
            <a:off x="723900" y="2552700"/>
            <a:ext cx="69342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14" name="forget-code-num-0">
            <a:extLst xmlns:a="http://schemas.openxmlformats.org/drawingml/2006/main">
              <a:ext uri="{FF2B5EF4-FFF2-40B4-BE49-F238E27FC236}">
                <a16:creationId xmlns:a16="http://schemas.microsoft.com/office/drawing/2014/main" id="{F25AD9E8-BE32-4C00-8CA2-65E783DA4636}"/>
              </a:ext>
            </a:extLst>
          </p:cNvPr>
          <p:cNvSpPr>
            <a:spLocks xmlns:a="http://schemas.openxmlformats.org/drawingml/2006/main" noGrp="1"/>
          </p:cNvSpPr>
          <p:nvPr/>
        </p:nvSpPr>
        <p:spPr>
          <a:xfrm xmlns:a="http://schemas.openxmlformats.org/drawingml/2006/main">
            <a:off x="762000" y="25717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1</a:t>
            </a:r>
          </a:p>
        </p:txBody>
      </p:sp>
      <p:sp>
        <p:nvSpPr>
          <p:cNvPr id="15" name="forget-code-line-0">
            <a:extLst xmlns:a="http://schemas.openxmlformats.org/drawingml/2006/main">
              <a:ext uri="{FF2B5EF4-FFF2-40B4-BE49-F238E27FC236}">
                <a16:creationId xmlns:a16="http://schemas.microsoft.com/office/drawing/2014/main" id="{A6DBBDBC-BD6C-4501-A71A-9AD80BA8AFB5}"/>
              </a:ext>
            </a:extLst>
          </p:cNvPr>
          <p:cNvSpPr>
            <a:spLocks xmlns:a="http://schemas.openxmlformats.org/drawingml/2006/main" noGrp="1"/>
          </p:cNvSpPr>
          <p:nvPr/>
        </p:nvSpPr>
        <p:spPr>
          <a:xfrm xmlns:a="http://schemas.openxmlformats.org/drawingml/2006/main">
            <a:off x="1200150" y="257175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F4F1EB"/>
                </a:solidFill>
                <a:latin typeface="Aptos Mono"/>
                <a:ea typeface="Aptos Mono"/>
                <a:cs typeface="Aptos Mono"/>
              </a:defRPr>
            </a:pPr>
            <a:r>
              <a:rPr sz="1275">
                <a:solidFill>
                  <a:srgbClr val="F4F1EB"/>
                </a:solidFill>
                <a:latin typeface="Aptos Mono"/>
                <a:ea typeface="Aptos Mono"/>
                <a:cs typeface="Aptos Mono"/>
              </a:rPr>
              <a:t>if (mem.forgetAfter) {</a:t>
            </a:r>
          </a:p>
        </p:txBody>
      </p:sp>
      <p:sp>
        <p:nvSpPr>
          <p:cNvPr id="16" name="forget-code-num-1">
            <a:extLst xmlns:a="http://schemas.openxmlformats.org/drawingml/2006/main">
              <a:ext uri="{FF2B5EF4-FFF2-40B4-BE49-F238E27FC236}">
                <a16:creationId xmlns:a16="http://schemas.microsoft.com/office/drawing/2014/main" id="{86F3ACC5-20DA-4CDA-954C-8224317EB941}"/>
              </a:ext>
            </a:extLst>
          </p:cNvPr>
          <p:cNvSpPr>
            <a:spLocks xmlns:a="http://schemas.openxmlformats.org/drawingml/2006/main" noGrp="1"/>
          </p:cNvSpPr>
          <p:nvPr/>
        </p:nvSpPr>
        <p:spPr>
          <a:xfrm xmlns:a="http://schemas.openxmlformats.org/drawingml/2006/main">
            <a:off x="762000" y="28575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2</a:t>
            </a:r>
          </a:p>
        </p:txBody>
      </p:sp>
      <p:sp>
        <p:nvSpPr>
          <p:cNvPr id="17" name="forget-code-line-1">
            <a:extLst xmlns:a="http://schemas.openxmlformats.org/drawingml/2006/main">
              <a:ext uri="{FF2B5EF4-FFF2-40B4-BE49-F238E27FC236}">
                <a16:creationId xmlns:a16="http://schemas.microsoft.com/office/drawing/2014/main" id="{0D2700CD-B985-4742-B091-5BCE48929408}"/>
              </a:ext>
            </a:extLst>
          </p:cNvPr>
          <p:cNvSpPr>
            <a:spLocks xmlns:a="http://schemas.openxmlformats.org/drawingml/2006/main" noGrp="1"/>
          </p:cNvSpPr>
          <p:nvPr/>
        </p:nvSpPr>
        <p:spPr>
          <a:xfrm xmlns:a="http://schemas.openxmlformats.org/drawingml/2006/main">
            <a:off x="1200150" y="285750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CFD8E3"/>
                </a:solidFill>
                <a:latin typeface="Aptos Mono"/>
                <a:ea typeface="Aptos Mono"/>
                <a:cs typeface="Aptos Mono"/>
              </a:defRPr>
            </a:pPr>
            <a:r>
              <a:rPr sz="1275">
                <a:solidFill>
                  <a:srgbClr val="CFD8E3"/>
                </a:solidFill>
                <a:latin typeface="Aptos Mono"/>
                <a:ea typeface="Aptos Mono"/>
                <a:cs typeface="Aptos Mono"/>
              </a:rPr>
              <a:t>  const expiry = new Date(mem.forgetAfter).getTime();</a:t>
            </a:r>
          </a:p>
        </p:txBody>
      </p:sp>
      <p:sp>
        <p:nvSpPr>
          <p:cNvPr id="18" name="forget-code-hi-2">
            <a:extLst xmlns:a="http://schemas.openxmlformats.org/drawingml/2006/main">
              <a:ext uri="{FF2B5EF4-FFF2-40B4-BE49-F238E27FC236}">
                <a16:creationId xmlns:a16="http://schemas.microsoft.com/office/drawing/2014/main" id="{EBCBB80B-904B-49ED-BBEA-E83867576381}"/>
              </a:ext>
            </a:extLst>
          </p:cNvPr>
          <p:cNvSpPr>
            <a:spLocks xmlns:a="http://schemas.openxmlformats.org/drawingml/2006/main" noGrp="1"/>
          </p:cNvSpPr>
          <p:nvPr/>
        </p:nvSpPr>
        <p:spPr>
          <a:xfrm xmlns:a="http://schemas.openxmlformats.org/drawingml/2006/main">
            <a:off x="723900" y="3124200"/>
            <a:ext cx="69342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19" name="forget-code-num-2">
            <a:extLst xmlns:a="http://schemas.openxmlformats.org/drawingml/2006/main">
              <a:ext uri="{FF2B5EF4-FFF2-40B4-BE49-F238E27FC236}">
                <a16:creationId xmlns:a16="http://schemas.microsoft.com/office/drawing/2014/main" id="{5A132B30-947C-4971-95B2-640C9DB8DED9}"/>
              </a:ext>
            </a:extLst>
          </p:cNvPr>
          <p:cNvSpPr>
            <a:spLocks xmlns:a="http://schemas.openxmlformats.org/drawingml/2006/main" noGrp="1"/>
          </p:cNvSpPr>
          <p:nvPr/>
        </p:nvSpPr>
        <p:spPr>
          <a:xfrm xmlns:a="http://schemas.openxmlformats.org/drawingml/2006/main">
            <a:off x="762000" y="31432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3</a:t>
            </a:r>
          </a:p>
        </p:txBody>
      </p:sp>
      <p:sp>
        <p:nvSpPr>
          <p:cNvPr id="20" name="forget-code-line-2">
            <a:extLst xmlns:a="http://schemas.openxmlformats.org/drawingml/2006/main">
              <a:ext uri="{FF2B5EF4-FFF2-40B4-BE49-F238E27FC236}">
                <a16:creationId xmlns:a16="http://schemas.microsoft.com/office/drawing/2014/main" id="{C9E032B9-79B9-497D-B100-E42C8D65E725}"/>
              </a:ext>
            </a:extLst>
          </p:cNvPr>
          <p:cNvSpPr>
            <a:spLocks xmlns:a="http://schemas.openxmlformats.org/drawingml/2006/main" noGrp="1"/>
          </p:cNvSpPr>
          <p:nvPr/>
        </p:nvSpPr>
        <p:spPr>
          <a:xfrm xmlns:a="http://schemas.openxmlformats.org/drawingml/2006/main">
            <a:off x="1200150" y="314325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F4F1EB"/>
                </a:solidFill>
                <a:latin typeface="Aptos Mono"/>
                <a:ea typeface="Aptos Mono"/>
                <a:cs typeface="Aptos Mono"/>
              </a:defRPr>
            </a:pPr>
            <a:r>
              <a:rPr sz="1275">
                <a:solidFill>
                  <a:srgbClr val="F4F1EB"/>
                </a:solidFill>
                <a:latin typeface="Aptos Mono"/>
                <a:ea typeface="Aptos Mono"/>
                <a:cs typeface="Aptos Mono"/>
              </a:rPr>
              <a:t>  if (now &gt; expiry) {</a:t>
            </a:r>
          </a:p>
        </p:txBody>
      </p:sp>
      <p:sp>
        <p:nvSpPr>
          <p:cNvPr id="21" name="forget-code-hi-3">
            <a:extLst xmlns:a="http://schemas.openxmlformats.org/drawingml/2006/main">
              <a:ext uri="{FF2B5EF4-FFF2-40B4-BE49-F238E27FC236}">
                <a16:creationId xmlns:a16="http://schemas.microsoft.com/office/drawing/2014/main" id="{C12D0ACF-8099-4C0A-B80A-A3F3D482BBED}"/>
              </a:ext>
            </a:extLst>
          </p:cNvPr>
          <p:cNvSpPr>
            <a:spLocks xmlns:a="http://schemas.openxmlformats.org/drawingml/2006/main" noGrp="1"/>
          </p:cNvSpPr>
          <p:nvPr/>
        </p:nvSpPr>
        <p:spPr>
          <a:xfrm xmlns:a="http://schemas.openxmlformats.org/drawingml/2006/main">
            <a:off x="723900" y="3409950"/>
            <a:ext cx="69342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2" name="forget-code-num-3">
            <a:extLst xmlns:a="http://schemas.openxmlformats.org/drawingml/2006/main">
              <a:ext uri="{FF2B5EF4-FFF2-40B4-BE49-F238E27FC236}">
                <a16:creationId xmlns:a16="http://schemas.microsoft.com/office/drawing/2014/main" id="{70659F34-4B09-4143-A29F-DDEB614D127F}"/>
              </a:ext>
            </a:extLst>
          </p:cNvPr>
          <p:cNvSpPr>
            <a:spLocks xmlns:a="http://schemas.openxmlformats.org/drawingml/2006/main" noGrp="1"/>
          </p:cNvSpPr>
          <p:nvPr/>
        </p:nvSpPr>
        <p:spPr>
          <a:xfrm xmlns:a="http://schemas.openxmlformats.org/drawingml/2006/main">
            <a:off x="762000" y="34290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4</a:t>
            </a:r>
          </a:p>
        </p:txBody>
      </p:sp>
      <p:sp>
        <p:nvSpPr>
          <p:cNvPr id="23" name="forget-code-line-3">
            <a:extLst xmlns:a="http://schemas.openxmlformats.org/drawingml/2006/main">
              <a:ext uri="{FF2B5EF4-FFF2-40B4-BE49-F238E27FC236}">
                <a16:creationId xmlns:a16="http://schemas.microsoft.com/office/drawing/2014/main" id="{D15FD028-F02F-46AE-A900-2DA3D6F50D96}"/>
              </a:ext>
            </a:extLst>
          </p:cNvPr>
          <p:cNvSpPr>
            <a:spLocks xmlns:a="http://schemas.openxmlformats.org/drawingml/2006/main" noGrp="1"/>
          </p:cNvSpPr>
          <p:nvPr/>
        </p:nvSpPr>
        <p:spPr>
          <a:xfrm xmlns:a="http://schemas.openxmlformats.org/drawingml/2006/main">
            <a:off x="1200150" y="342900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F4F1EB"/>
                </a:solidFill>
                <a:latin typeface="Aptos Mono"/>
                <a:ea typeface="Aptos Mono"/>
                <a:cs typeface="Aptos Mono"/>
              </a:defRPr>
            </a:pPr>
            <a:r>
              <a:rPr sz="1275">
                <a:solidFill>
                  <a:srgbClr val="F4F1EB"/>
                </a:solidFill>
                <a:latin typeface="Aptos Mono"/>
                <a:ea typeface="Aptos Mono"/>
                <a:cs typeface="Aptos Mono"/>
              </a:rPr>
              <a:t>    await kv.delete(KV.memories, mem.id);</a:t>
            </a:r>
          </a:p>
        </p:txBody>
      </p:sp>
      <p:sp>
        <p:nvSpPr>
          <p:cNvPr id="24" name="forget-code-hi-4">
            <a:extLst xmlns:a="http://schemas.openxmlformats.org/drawingml/2006/main">
              <a:ext uri="{FF2B5EF4-FFF2-40B4-BE49-F238E27FC236}">
                <a16:creationId xmlns:a16="http://schemas.microsoft.com/office/drawing/2014/main" id="{7451F18B-4E91-4ED7-9964-2D0CEFF5B9E4}"/>
              </a:ext>
            </a:extLst>
          </p:cNvPr>
          <p:cNvSpPr>
            <a:spLocks xmlns:a="http://schemas.openxmlformats.org/drawingml/2006/main" noGrp="1"/>
          </p:cNvSpPr>
          <p:nvPr/>
        </p:nvSpPr>
        <p:spPr>
          <a:xfrm xmlns:a="http://schemas.openxmlformats.org/drawingml/2006/main">
            <a:off x="723900" y="3695700"/>
            <a:ext cx="69342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5" name="forget-code-num-4">
            <a:extLst xmlns:a="http://schemas.openxmlformats.org/drawingml/2006/main">
              <a:ext uri="{FF2B5EF4-FFF2-40B4-BE49-F238E27FC236}">
                <a16:creationId xmlns:a16="http://schemas.microsoft.com/office/drawing/2014/main" id="{BE45802D-3141-4B66-8940-B51EFCFE6F48}"/>
              </a:ext>
            </a:extLst>
          </p:cNvPr>
          <p:cNvSpPr>
            <a:spLocks xmlns:a="http://schemas.openxmlformats.org/drawingml/2006/main" noGrp="1"/>
          </p:cNvSpPr>
          <p:nvPr/>
        </p:nvSpPr>
        <p:spPr>
          <a:xfrm xmlns:a="http://schemas.openxmlformats.org/drawingml/2006/main">
            <a:off x="762000" y="37147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5</a:t>
            </a:r>
          </a:p>
        </p:txBody>
      </p:sp>
      <p:sp>
        <p:nvSpPr>
          <p:cNvPr id="26" name="forget-code-line-4">
            <a:extLst xmlns:a="http://schemas.openxmlformats.org/drawingml/2006/main">
              <a:ext uri="{FF2B5EF4-FFF2-40B4-BE49-F238E27FC236}">
                <a16:creationId xmlns:a16="http://schemas.microsoft.com/office/drawing/2014/main" id="{469954FE-CAD0-4002-83DB-A4F255FAE6CF}"/>
              </a:ext>
            </a:extLst>
          </p:cNvPr>
          <p:cNvSpPr>
            <a:spLocks xmlns:a="http://schemas.openxmlformats.org/drawingml/2006/main" noGrp="1"/>
          </p:cNvSpPr>
          <p:nvPr/>
        </p:nvSpPr>
        <p:spPr>
          <a:xfrm xmlns:a="http://schemas.openxmlformats.org/drawingml/2006/main">
            <a:off x="1200150" y="371475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F4F1EB"/>
                </a:solidFill>
                <a:latin typeface="Aptos Mono"/>
                <a:ea typeface="Aptos Mono"/>
                <a:cs typeface="Aptos Mono"/>
              </a:defRPr>
            </a:pPr>
            <a:r>
              <a:rPr sz="1275">
                <a:solidFill>
                  <a:srgbClr val="F4F1EB"/>
                </a:solidFill>
                <a:latin typeface="Aptos Mono"/>
                <a:ea typeface="Aptos Mono"/>
                <a:cs typeface="Aptos Mono"/>
              </a:rPr>
              <a:t>    await deleteAccessLog(kv, mem.id);</a:t>
            </a:r>
          </a:p>
        </p:txBody>
      </p:sp>
      <p:sp>
        <p:nvSpPr>
          <p:cNvPr id="27" name="forget-code-hi-5">
            <a:extLst xmlns:a="http://schemas.openxmlformats.org/drawingml/2006/main">
              <a:ext uri="{FF2B5EF4-FFF2-40B4-BE49-F238E27FC236}">
                <a16:creationId xmlns:a16="http://schemas.microsoft.com/office/drawing/2014/main" id="{2070110B-19BA-41E2-AC0F-90CEF4A55FD6}"/>
              </a:ext>
            </a:extLst>
          </p:cNvPr>
          <p:cNvSpPr>
            <a:spLocks xmlns:a="http://schemas.openxmlformats.org/drawingml/2006/main" noGrp="1"/>
          </p:cNvSpPr>
          <p:nvPr/>
        </p:nvSpPr>
        <p:spPr>
          <a:xfrm xmlns:a="http://schemas.openxmlformats.org/drawingml/2006/main">
            <a:off x="723900" y="3981450"/>
            <a:ext cx="69342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28" name="forget-code-num-5">
            <a:extLst xmlns:a="http://schemas.openxmlformats.org/drawingml/2006/main">
              <a:ext uri="{FF2B5EF4-FFF2-40B4-BE49-F238E27FC236}">
                <a16:creationId xmlns:a16="http://schemas.microsoft.com/office/drawing/2014/main" id="{23663BEC-190D-4AF5-8478-1B58F501EB25}"/>
              </a:ext>
            </a:extLst>
          </p:cNvPr>
          <p:cNvSpPr>
            <a:spLocks xmlns:a="http://schemas.openxmlformats.org/drawingml/2006/main" noGrp="1"/>
          </p:cNvSpPr>
          <p:nvPr/>
        </p:nvSpPr>
        <p:spPr>
          <a:xfrm xmlns:a="http://schemas.openxmlformats.org/drawingml/2006/main">
            <a:off x="762000" y="40005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6</a:t>
            </a:r>
          </a:p>
        </p:txBody>
      </p:sp>
      <p:sp>
        <p:nvSpPr>
          <p:cNvPr id="29" name="forget-code-line-5">
            <a:extLst xmlns:a="http://schemas.openxmlformats.org/drawingml/2006/main">
              <a:ext uri="{FF2B5EF4-FFF2-40B4-BE49-F238E27FC236}">
                <a16:creationId xmlns:a16="http://schemas.microsoft.com/office/drawing/2014/main" id="{DB9D9089-9C7B-46ED-B3DE-754DF81A2A64}"/>
              </a:ext>
            </a:extLst>
          </p:cNvPr>
          <p:cNvSpPr>
            <a:spLocks xmlns:a="http://schemas.openxmlformats.org/drawingml/2006/main" noGrp="1"/>
          </p:cNvSpPr>
          <p:nvPr/>
        </p:nvSpPr>
        <p:spPr>
          <a:xfrm xmlns:a="http://schemas.openxmlformats.org/drawingml/2006/main">
            <a:off x="1200150" y="400050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F4F1EB"/>
                </a:solidFill>
                <a:latin typeface="Aptos Mono"/>
                <a:ea typeface="Aptos Mono"/>
                <a:cs typeface="Aptos Mono"/>
              </a:defRPr>
            </a:pPr>
            <a:r>
              <a:rPr sz="1275">
                <a:solidFill>
                  <a:srgbClr val="F4F1EB"/>
                </a:solidFill>
                <a:latin typeface="Aptos Mono"/>
                <a:ea typeface="Aptos Mono"/>
                <a:cs typeface="Aptos Mono"/>
              </a:rPr>
              <a:t>    getSearchIndex().remove(mem.id);</a:t>
            </a:r>
          </a:p>
        </p:txBody>
      </p:sp>
      <p:sp>
        <p:nvSpPr>
          <p:cNvPr id="30" name="forget-code-hi-6">
            <a:extLst xmlns:a="http://schemas.openxmlformats.org/drawingml/2006/main">
              <a:ext uri="{FF2B5EF4-FFF2-40B4-BE49-F238E27FC236}">
                <a16:creationId xmlns:a16="http://schemas.microsoft.com/office/drawing/2014/main" id="{C6B58157-1F63-426C-B469-B5965C364D6A}"/>
              </a:ext>
            </a:extLst>
          </p:cNvPr>
          <p:cNvSpPr>
            <a:spLocks xmlns:a="http://schemas.openxmlformats.org/drawingml/2006/main" noGrp="1"/>
          </p:cNvSpPr>
          <p:nvPr/>
        </p:nvSpPr>
        <p:spPr>
          <a:xfrm xmlns:a="http://schemas.openxmlformats.org/drawingml/2006/main">
            <a:off x="723900" y="4267200"/>
            <a:ext cx="6934200" cy="285750"/>
          </a:xfrm>
          <a:prstGeom xmlns:a="http://schemas.openxmlformats.org/drawingml/2006/main" prst="roundRect">
            <a:avLst>
              <a:gd name="adj" fmla="val 6667"/>
            </a:avLst>
          </a:prstGeom>
          <a:solidFill xmlns:a="http://schemas.openxmlformats.org/drawingml/2006/main">
            <a:srgbClr val="263345"/>
          </a:solidFill>
          <a:ln xmlns:a="http://schemas.openxmlformats.org/drawingml/2006/main" w="0">
            <a:noFill/>
            <a:prstDash val="solid"/>
          </a:ln>
        </p:spPr>
      </p:sp>
      <p:sp>
        <p:nvSpPr>
          <p:cNvPr id="31" name="forget-code-num-6">
            <a:extLst xmlns:a="http://schemas.openxmlformats.org/drawingml/2006/main">
              <a:ext uri="{FF2B5EF4-FFF2-40B4-BE49-F238E27FC236}">
                <a16:creationId xmlns:a16="http://schemas.microsoft.com/office/drawing/2014/main" id="{A810C902-4D87-43B2-9473-EC1F7D007965}"/>
              </a:ext>
            </a:extLst>
          </p:cNvPr>
          <p:cNvSpPr>
            <a:spLocks xmlns:a="http://schemas.openxmlformats.org/drawingml/2006/main" noGrp="1"/>
          </p:cNvSpPr>
          <p:nvPr/>
        </p:nvSpPr>
        <p:spPr>
          <a:xfrm xmlns:a="http://schemas.openxmlformats.org/drawingml/2006/main">
            <a:off x="762000" y="42862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7</a:t>
            </a:r>
          </a:p>
        </p:txBody>
      </p:sp>
      <p:sp>
        <p:nvSpPr>
          <p:cNvPr id="32" name="forget-code-line-6">
            <a:extLst xmlns:a="http://schemas.openxmlformats.org/drawingml/2006/main">
              <a:ext uri="{FF2B5EF4-FFF2-40B4-BE49-F238E27FC236}">
                <a16:creationId xmlns:a16="http://schemas.microsoft.com/office/drawing/2014/main" id="{0AA4CC9F-6242-427C-A82E-01925B0D7DB7}"/>
              </a:ext>
            </a:extLst>
          </p:cNvPr>
          <p:cNvSpPr>
            <a:spLocks xmlns:a="http://schemas.openxmlformats.org/drawingml/2006/main" noGrp="1"/>
          </p:cNvSpPr>
          <p:nvPr/>
        </p:nvSpPr>
        <p:spPr>
          <a:xfrm xmlns:a="http://schemas.openxmlformats.org/drawingml/2006/main">
            <a:off x="1200150" y="428625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F4F1EB"/>
                </a:solidFill>
                <a:latin typeface="Aptos Mono"/>
                <a:ea typeface="Aptos Mono"/>
                <a:cs typeface="Aptos Mono"/>
              </a:defRPr>
            </a:pPr>
            <a:r>
              <a:rPr sz="1275">
                <a:solidFill>
                  <a:srgbClr val="F4F1EB"/>
                </a:solidFill>
                <a:latin typeface="Aptos Mono"/>
                <a:ea typeface="Aptos Mono"/>
                <a:cs typeface="Aptos Mono"/>
              </a:rPr>
              <a:t>    vectorIndexRemove(mem.id);</a:t>
            </a:r>
          </a:p>
        </p:txBody>
      </p:sp>
      <p:sp>
        <p:nvSpPr>
          <p:cNvPr id="33" name="forget-code-num-7">
            <a:extLst xmlns:a="http://schemas.openxmlformats.org/drawingml/2006/main">
              <a:ext uri="{FF2B5EF4-FFF2-40B4-BE49-F238E27FC236}">
                <a16:creationId xmlns:a16="http://schemas.microsoft.com/office/drawing/2014/main" id="{74C2AB76-54DB-42D5-9CF0-57AAD0848776}"/>
              </a:ext>
            </a:extLst>
          </p:cNvPr>
          <p:cNvSpPr>
            <a:spLocks xmlns:a="http://schemas.openxmlformats.org/drawingml/2006/main" noGrp="1"/>
          </p:cNvSpPr>
          <p:nvPr/>
        </p:nvSpPr>
        <p:spPr>
          <a:xfrm xmlns:a="http://schemas.openxmlformats.org/drawingml/2006/main">
            <a:off x="762000" y="457200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8</a:t>
            </a:r>
          </a:p>
        </p:txBody>
      </p:sp>
      <p:sp>
        <p:nvSpPr>
          <p:cNvPr id="34" name="forget-code-line-7">
            <a:extLst xmlns:a="http://schemas.openxmlformats.org/drawingml/2006/main">
              <a:ext uri="{FF2B5EF4-FFF2-40B4-BE49-F238E27FC236}">
                <a16:creationId xmlns:a16="http://schemas.microsoft.com/office/drawing/2014/main" id="{3DE15CFA-AE11-4F16-9EF2-01DB23F17520}"/>
              </a:ext>
            </a:extLst>
          </p:cNvPr>
          <p:cNvSpPr>
            <a:spLocks xmlns:a="http://schemas.openxmlformats.org/drawingml/2006/main" noGrp="1"/>
          </p:cNvSpPr>
          <p:nvPr/>
        </p:nvSpPr>
        <p:spPr>
          <a:xfrm xmlns:a="http://schemas.openxmlformats.org/drawingml/2006/main">
            <a:off x="1200150" y="457200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CFD8E3"/>
                </a:solidFill>
                <a:latin typeface="Aptos Mono"/>
                <a:ea typeface="Aptos Mono"/>
                <a:cs typeface="Aptos Mono"/>
              </a:defRPr>
            </a:pPr>
            <a:r>
              <a:rPr sz="1275">
                <a:solidFill>
                  <a:srgbClr val="CFD8E3"/>
                </a:solidFill>
                <a:latin typeface="Aptos Mono"/>
                <a:ea typeface="Aptos Mono"/>
                <a:cs typeface="Aptos Mono"/>
              </a:rPr>
              <a:t>  }</a:t>
            </a:r>
          </a:p>
        </p:txBody>
      </p:sp>
      <p:sp>
        <p:nvSpPr>
          <p:cNvPr id="35" name="forget-code-num-8">
            <a:extLst xmlns:a="http://schemas.openxmlformats.org/drawingml/2006/main">
              <a:ext uri="{FF2B5EF4-FFF2-40B4-BE49-F238E27FC236}">
                <a16:creationId xmlns:a16="http://schemas.microsoft.com/office/drawing/2014/main" id="{9A29F8E0-97A4-40AF-BFC2-A902EE62EB6A}"/>
              </a:ext>
            </a:extLst>
          </p:cNvPr>
          <p:cNvSpPr>
            <a:spLocks xmlns:a="http://schemas.openxmlformats.org/drawingml/2006/main" noGrp="1"/>
          </p:cNvSpPr>
          <p:nvPr/>
        </p:nvSpPr>
        <p:spPr>
          <a:xfrm xmlns:a="http://schemas.openxmlformats.org/drawingml/2006/main">
            <a:off x="762000" y="4857750"/>
            <a:ext cx="3238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1125">
                <a:solidFill>
                  <a:srgbClr val="667586"/>
                </a:solidFill>
                <a:latin typeface="Aptos Mono"/>
                <a:ea typeface="Aptos Mono"/>
                <a:cs typeface="Aptos Mono"/>
              </a:defRPr>
            </a:pPr>
            <a:r>
              <a:rPr sz="1125">
                <a:solidFill>
                  <a:srgbClr val="667586"/>
                </a:solidFill>
                <a:latin typeface="Aptos Mono"/>
                <a:ea typeface="Aptos Mono"/>
                <a:cs typeface="Aptos Mono"/>
              </a:rPr>
              <a:t>9</a:t>
            </a:r>
          </a:p>
        </p:txBody>
      </p:sp>
      <p:sp>
        <p:nvSpPr>
          <p:cNvPr id="36" name="forget-code-line-8">
            <a:extLst xmlns:a="http://schemas.openxmlformats.org/drawingml/2006/main">
              <a:ext uri="{FF2B5EF4-FFF2-40B4-BE49-F238E27FC236}">
                <a16:creationId xmlns:a16="http://schemas.microsoft.com/office/drawing/2014/main" id="{578147AB-BF2B-49F1-9454-334DB19966F8}"/>
              </a:ext>
            </a:extLst>
          </p:cNvPr>
          <p:cNvSpPr>
            <a:spLocks xmlns:a="http://schemas.openxmlformats.org/drawingml/2006/main" noGrp="1"/>
          </p:cNvSpPr>
          <p:nvPr/>
        </p:nvSpPr>
        <p:spPr>
          <a:xfrm xmlns:a="http://schemas.openxmlformats.org/drawingml/2006/main">
            <a:off x="1200150" y="4857750"/>
            <a:ext cx="6381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CFD8E3"/>
                </a:solidFill>
                <a:latin typeface="Aptos Mono"/>
                <a:ea typeface="Aptos Mono"/>
                <a:cs typeface="Aptos Mono"/>
              </a:defRPr>
            </a:pPr>
            <a:r>
              <a:rPr sz="1275">
                <a:solidFill>
                  <a:srgbClr val="CFD8E3"/>
                </a:solidFill>
                <a:latin typeface="Aptos Mono"/>
                <a:ea typeface="Aptos Mono"/>
                <a:cs typeface="Aptos Mono"/>
              </a:rPr>
              <a:t>}</a:t>
            </a:r>
          </a:p>
        </p:txBody>
      </p:sp>
      <p:sp>
        <p:nvSpPr>
          <p:cNvPr id="37" name="forget-card-1">
            <a:extLst xmlns:a="http://schemas.openxmlformats.org/drawingml/2006/main">
              <a:ext uri="{FF2B5EF4-FFF2-40B4-BE49-F238E27FC236}">
                <a16:creationId xmlns:a16="http://schemas.microsoft.com/office/drawing/2014/main" id="{1E194B9D-E374-4EE4-A54F-6B9B4F9103D7}"/>
              </a:ext>
            </a:extLst>
          </p:cNvPr>
          <p:cNvSpPr>
            <a:spLocks xmlns:a="http://schemas.openxmlformats.org/drawingml/2006/main" noGrp="1"/>
          </p:cNvSpPr>
          <p:nvPr/>
        </p:nvSpPr>
        <p:spPr>
          <a:xfrm xmlns:a="http://schemas.openxmlformats.org/drawingml/2006/main">
            <a:off x="8191500" y="2019300"/>
            <a:ext cx="3295650" cy="1009650"/>
          </a:xfrm>
          <a:prstGeom xmlns:a="http://schemas.openxmlformats.org/drawingml/2006/main" prst="roundRect">
            <a:avLst>
              <a:gd name="adj" fmla="val 11321"/>
            </a:avLst>
          </a:prstGeom>
          <a:solidFill xmlns:a="http://schemas.openxmlformats.org/drawingml/2006/main">
            <a:srgbClr val="171D25"/>
          </a:solidFill>
          <a:ln xmlns:a="http://schemas.openxmlformats.org/drawingml/2006/main" w="9525">
            <a:solidFill>
              <a:srgbClr val="2A323D"/>
            </a:solidFill>
            <a:prstDash val="solid"/>
          </a:ln>
        </p:spPr>
      </p:sp>
      <p:sp>
        <p:nvSpPr>
          <p:cNvPr id="38" name="forget-card-1-accent">
            <a:extLst xmlns:a="http://schemas.openxmlformats.org/drawingml/2006/main">
              <a:ext uri="{FF2B5EF4-FFF2-40B4-BE49-F238E27FC236}">
                <a16:creationId xmlns:a16="http://schemas.microsoft.com/office/drawing/2014/main" id="{5533C631-CA79-4122-9284-5C29EA22FF54}"/>
              </a:ext>
            </a:extLst>
          </p:cNvPr>
          <p:cNvSpPr>
            <a:spLocks xmlns:a="http://schemas.openxmlformats.org/drawingml/2006/main" noGrp="1"/>
          </p:cNvSpPr>
          <p:nvPr/>
        </p:nvSpPr>
        <p:spPr>
          <a:xfrm xmlns:a="http://schemas.openxmlformats.org/drawingml/2006/main">
            <a:off x="8191500" y="2019300"/>
            <a:ext cx="66675" cy="10096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39" name="forget-card-1-title">
            <a:extLst xmlns:a="http://schemas.openxmlformats.org/drawingml/2006/main">
              <a:ext uri="{FF2B5EF4-FFF2-40B4-BE49-F238E27FC236}">
                <a16:creationId xmlns:a16="http://schemas.microsoft.com/office/drawing/2014/main" id="{B5E60185-BE48-48DD-A267-03929CE9CBB4}"/>
              </a:ext>
            </a:extLst>
          </p:cNvPr>
          <p:cNvSpPr>
            <a:spLocks xmlns:a="http://schemas.openxmlformats.org/drawingml/2006/main" noGrp="1"/>
          </p:cNvSpPr>
          <p:nvPr/>
        </p:nvSpPr>
        <p:spPr>
          <a:xfrm xmlns:a="http://schemas.openxmlformats.org/drawingml/2006/main">
            <a:off x="8458200" y="2181225"/>
            <a:ext cx="28384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TTL</a:t>
            </a:r>
          </a:p>
        </p:txBody>
      </p:sp>
      <p:sp>
        <p:nvSpPr>
          <p:cNvPr id="40" name="forget-card-1-body">
            <a:extLst xmlns:a="http://schemas.openxmlformats.org/drawingml/2006/main">
              <a:ext uri="{FF2B5EF4-FFF2-40B4-BE49-F238E27FC236}">
                <a16:creationId xmlns:a16="http://schemas.microsoft.com/office/drawing/2014/main" id="{A48B61FD-4985-470E-9E39-BE76433665EC}"/>
              </a:ext>
            </a:extLst>
          </p:cNvPr>
          <p:cNvSpPr>
            <a:spLocks xmlns:a="http://schemas.openxmlformats.org/drawingml/2006/main" noGrp="1"/>
          </p:cNvSpPr>
          <p:nvPr/>
        </p:nvSpPr>
        <p:spPr>
          <a:xfrm xmlns:a="http://schemas.openxmlformats.org/drawingml/2006/main">
            <a:off x="8458200" y="2590800"/>
            <a:ext cx="28384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75">
                <a:solidFill>
                  <a:srgbClr val="A9B0BC"/>
                </a:solidFill>
                <a:latin typeface="Aptos"/>
                <a:ea typeface="Aptos"/>
                <a:cs typeface="Aptos"/>
              </a:defRPr>
            </a:pPr>
            <a:r>
              <a:rPr sz="1275">
                <a:solidFill>
                  <a:srgbClr val="A9B0BC"/>
                </a:solidFill>
                <a:latin typeface="Aptos"/>
                <a:ea typeface="Aptos"/>
                <a:cs typeface="Aptos"/>
              </a:rPr>
              <a:t>Delete after an explicit date.</a:t>
            </a:r>
          </a:p>
        </p:txBody>
      </p:sp>
      <p:sp>
        <p:nvSpPr>
          <p:cNvPr id="41" name="forget-card-2">
            <a:extLst xmlns:a="http://schemas.openxmlformats.org/drawingml/2006/main">
              <a:ext uri="{FF2B5EF4-FFF2-40B4-BE49-F238E27FC236}">
                <a16:creationId xmlns:a16="http://schemas.microsoft.com/office/drawing/2014/main" id="{8203A41F-E128-45F5-9BF2-F1D9A6D56120}"/>
              </a:ext>
            </a:extLst>
          </p:cNvPr>
          <p:cNvSpPr>
            <a:spLocks xmlns:a="http://schemas.openxmlformats.org/drawingml/2006/main" noGrp="1"/>
          </p:cNvSpPr>
          <p:nvPr/>
        </p:nvSpPr>
        <p:spPr>
          <a:xfrm xmlns:a="http://schemas.openxmlformats.org/drawingml/2006/main">
            <a:off x="8191500" y="3238500"/>
            <a:ext cx="3295650" cy="1181100"/>
          </a:xfrm>
          <a:prstGeom xmlns:a="http://schemas.openxmlformats.org/drawingml/2006/main" prst="roundRect">
            <a:avLst>
              <a:gd name="adj" fmla="val 9677"/>
            </a:avLst>
          </a:prstGeom>
          <a:solidFill xmlns:a="http://schemas.openxmlformats.org/drawingml/2006/main">
            <a:srgbClr val="171D25"/>
          </a:solidFill>
          <a:ln xmlns:a="http://schemas.openxmlformats.org/drawingml/2006/main" w="9525">
            <a:solidFill>
              <a:srgbClr val="2A323D"/>
            </a:solidFill>
            <a:prstDash val="solid"/>
          </a:ln>
        </p:spPr>
      </p:sp>
      <p:sp>
        <p:nvSpPr>
          <p:cNvPr id="42" name="forget-card-2-accent">
            <a:extLst xmlns:a="http://schemas.openxmlformats.org/drawingml/2006/main">
              <a:ext uri="{FF2B5EF4-FFF2-40B4-BE49-F238E27FC236}">
                <a16:creationId xmlns:a16="http://schemas.microsoft.com/office/drawing/2014/main" id="{84746485-DD44-4BE8-8378-B8D025D23353}"/>
              </a:ext>
            </a:extLst>
          </p:cNvPr>
          <p:cNvSpPr>
            <a:spLocks xmlns:a="http://schemas.openxmlformats.org/drawingml/2006/main" noGrp="1"/>
          </p:cNvSpPr>
          <p:nvPr/>
        </p:nvSpPr>
        <p:spPr>
          <a:xfrm xmlns:a="http://schemas.openxmlformats.org/drawingml/2006/main">
            <a:off x="8191500" y="3238500"/>
            <a:ext cx="66675" cy="1181100"/>
          </a:xfrm>
          <a:prstGeom xmlns:a="http://schemas.openxmlformats.org/drawingml/2006/main" prst="rect">
            <a:avLst/>
          </a:prstGeom>
          <a:solidFill xmlns:a="http://schemas.openxmlformats.org/drawingml/2006/main">
            <a:srgbClr val="E8C27A"/>
          </a:solidFill>
          <a:ln xmlns:a="http://schemas.openxmlformats.org/drawingml/2006/main" w="0">
            <a:noFill/>
            <a:prstDash val="solid"/>
          </a:ln>
        </p:spPr>
      </p:sp>
      <p:sp>
        <p:nvSpPr>
          <p:cNvPr id="43" name="forget-card-2-title">
            <a:extLst xmlns:a="http://schemas.openxmlformats.org/drawingml/2006/main">
              <a:ext uri="{FF2B5EF4-FFF2-40B4-BE49-F238E27FC236}">
                <a16:creationId xmlns:a16="http://schemas.microsoft.com/office/drawing/2014/main" id="{5AEC5402-06AA-4A6A-B952-48B46A1767DF}"/>
              </a:ext>
            </a:extLst>
          </p:cNvPr>
          <p:cNvSpPr>
            <a:spLocks xmlns:a="http://schemas.openxmlformats.org/drawingml/2006/main" noGrp="1"/>
          </p:cNvSpPr>
          <p:nvPr/>
        </p:nvSpPr>
        <p:spPr>
          <a:xfrm xmlns:a="http://schemas.openxmlformats.org/drawingml/2006/main">
            <a:off x="8458200" y="3400425"/>
            <a:ext cx="28384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Near-duplicates</a:t>
            </a:r>
          </a:p>
        </p:txBody>
      </p:sp>
      <p:sp>
        <p:nvSpPr>
          <p:cNvPr id="44" name="forget-card-2-body">
            <a:extLst xmlns:a="http://schemas.openxmlformats.org/drawingml/2006/main">
              <a:ext uri="{FF2B5EF4-FFF2-40B4-BE49-F238E27FC236}">
                <a16:creationId xmlns:a16="http://schemas.microsoft.com/office/drawing/2014/main" id="{6A85A7AF-7A9D-427D-8AE4-1949C5347D2C}"/>
              </a:ext>
            </a:extLst>
          </p:cNvPr>
          <p:cNvSpPr>
            <a:spLocks xmlns:a="http://schemas.openxmlformats.org/drawingml/2006/main" noGrp="1"/>
          </p:cNvSpPr>
          <p:nvPr/>
        </p:nvSpPr>
        <p:spPr>
          <a:xfrm xmlns:a="http://schemas.openxmlformats.org/drawingml/2006/main">
            <a:off x="8458200" y="3810000"/>
            <a:ext cx="283845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0">
                <a:solidFill>
                  <a:srgbClr val="A9B0BC"/>
                </a:solidFill>
                <a:latin typeface="Aptos"/>
                <a:ea typeface="Aptos"/>
                <a:cs typeface="Aptos"/>
              </a:defRPr>
            </a:pPr>
            <a:r>
              <a:rPr sz="1350" b="0">
                <a:solidFill>
                  <a:srgbClr val="A9B0BC"/>
                </a:solidFill>
                <a:latin typeface="Aptos"/>
                <a:ea typeface="Aptos"/>
                <a:cs typeface="Aptos"/>
              </a:rPr>
              <a:t>Text similarity above 0.9 can retire an older memory.</a:t>
            </a:r>
          </a:p>
        </p:txBody>
      </p:sp>
      <p:sp>
        <p:nvSpPr>
          <p:cNvPr id="45" name="forget-card-3">
            <a:extLst xmlns:a="http://schemas.openxmlformats.org/drawingml/2006/main">
              <a:ext uri="{FF2B5EF4-FFF2-40B4-BE49-F238E27FC236}">
                <a16:creationId xmlns:a16="http://schemas.microsoft.com/office/drawing/2014/main" id="{E57BDEC7-C732-4867-942C-7E91AB20EEC6}"/>
              </a:ext>
            </a:extLst>
          </p:cNvPr>
          <p:cNvSpPr>
            <a:spLocks xmlns:a="http://schemas.openxmlformats.org/drawingml/2006/main" noGrp="1"/>
          </p:cNvSpPr>
          <p:nvPr/>
        </p:nvSpPr>
        <p:spPr>
          <a:xfrm xmlns:a="http://schemas.openxmlformats.org/drawingml/2006/main">
            <a:off x="8191500" y="4629150"/>
            <a:ext cx="3295650" cy="1181100"/>
          </a:xfrm>
          <a:prstGeom xmlns:a="http://schemas.openxmlformats.org/drawingml/2006/main" prst="roundRect">
            <a:avLst>
              <a:gd name="adj" fmla="val 9677"/>
            </a:avLst>
          </a:prstGeom>
          <a:solidFill xmlns:a="http://schemas.openxmlformats.org/drawingml/2006/main">
            <a:srgbClr val="171D25"/>
          </a:solidFill>
          <a:ln xmlns:a="http://schemas.openxmlformats.org/drawingml/2006/main" w="9525">
            <a:solidFill>
              <a:srgbClr val="2A323D"/>
            </a:solidFill>
            <a:prstDash val="solid"/>
          </a:ln>
        </p:spPr>
      </p:sp>
      <p:sp>
        <p:nvSpPr>
          <p:cNvPr id="46" name="forget-card-3-accent">
            <a:extLst xmlns:a="http://schemas.openxmlformats.org/drawingml/2006/main">
              <a:ext uri="{FF2B5EF4-FFF2-40B4-BE49-F238E27FC236}">
                <a16:creationId xmlns:a16="http://schemas.microsoft.com/office/drawing/2014/main" id="{CC4B17C5-D7AE-4909-925A-53A792856F01}"/>
              </a:ext>
            </a:extLst>
          </p:cNvPr>
          <p:cNvSpPr>
            <a:spLocks xmlns:a="http://schemas.openxmlformats.org/drawingml/2006/main" noGrp="1"/>
          </p:cNvSpPr>
          <p:nvPr/>
        </p:nvSpPr>
        <p:spPr>
          <a:xfrm xmlns:a="http://schemas.openxmlformats.org/drawingml/2006/main">
            <a:off x="8191500" y="4629150"/>
            <a:ext cx="66675" cy="118110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47" name="forget-card-3-title">
            <a:extLst xmlns:a="http://schemas.openxmlformats.org/drawingml/2006/main">
              <a:ext uri="{FF2B5EF4-FFF2-40B4-BE49-F238E27FC236}">
                <a16:creationId xmlns:a16="http://schemas.microsoft.com/office/drawing/2014/main" id="{786E54CE-5ACA-4E0D-8C2F-E3BB62AF9685}"/>
              </a:ext>
            </a:extLst>
          </p:cNvPr>
          <p:cNvSpPr>
            <a:spLocks xmlns:a="http://schemas.openxmlformats.org/drawingml/2006/main" noGrp="1"/>
          </p:cNvSpPr>
          <p:nvPr/>
        </p:nvSpPr>
        <p:spPr>
          <a:xfrm xmlns:a="http://schemas.openxmlformats.org/drawingml/2006/main">
            <a:off x="8458200" y="4791075"/>
            <a:ext cx="28384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Low value</a:t>
            </a:r>
          </a:p>
        </p:txBody>
      </p:sp>
      <p:sp>
        <p:nvSpPr>
          <p:cNvPr id="48" name="forget-card-3-body">
            <a:extLst xmlns:a="http://schemas.openxmlformats.org/drawingml/2006/main">
              <a:ext uri="{FF2B5EF4-FFF2-40B4-BE49-F238E27FC236}">
                <a16:creationId xmlns:a16="http://schemas.microsoft.com/office/drawing/2014/main" id="{293E66F4-87BB-446B-83DE-9C62F38E665D}"/>
              </a:ext>
            </a:extLst>
          </p:cNvPr>
          <p:cNvSpPr>
            <a:spLocks xmlns:a="http://schemas.openxmlformats.org/drawingml/2006/main" noGrp="1"/>
          </p:cNvSpPr>
          <p:nvPr/>
        </p:nvSpPr>
        <p:spPr>
          <a:xfrm xmlns:a="http://schemas.openxmlformats.org/drawingml/2006/main">
            <a:off x="8458200" y="5200650"/>
            <a:ext cx="283845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350">
                <a:solidFill>
                  <a:srgbClr val="A9B0BC"/>
                </a:solidFill>
                <a:latin typeface="Aptos"/>
                <a:ea typeface="Aptos"/>
                <a:cs typeface="Aptos"/>
              </a:defRPr>
            </a:pPr>
            <a:r>
              <a:rPr sz="1350">
                <a:solidFill>
                  <a:srgbClr val="A9B0BC"/>
                </a:solidFill>
                <a:latin typeface="Aptos"/>
                <a:ea typeface="Aptos"/>
                <a:cs typeface="Aptos"/>
              </a:rPr>
              <a:t>Drop observations older than 180 days when importance is 2 or less.</a:t>
            </a:r>
          </a:p>
        </p:txBody>
      </p:sp>
      <p:sp>
        <p:nvSpPr>
          <p:cNvPr id="49" name="forget-bottom">
            <a:extLst xmlns:a="http://schemas.openxmlformats.org/drawingml/2006/main">
              <a:ext uri="{FF2B5EF4-FFF2-40B4-BE49-F238E27FC236}">
                <a16:creationId xmlns:a16="http://schemas.microsoft.com/office/drawing/2014/main" id="{6127A94C-C627-4DE1-887B-EB593B34AD2B}"/>
              </a:ext>
            </a:extLst>
          </p:cNvPr>
          <p:cNvSpPr>
            <a:spLocks xmlns:a="http://schemas.openxmlformats.org/drawingml/2006/main" noGrp="1"/>
          </p:cNvSpPr>
          <p:nvPr/>
        </p:nvSpPr>
        <p:spPr>
          <a:xfrm xmlns:a="http://schemas.openxmlformats.org/drawingml/2006/main">
            <a:off x="1047750" y="5695950"/>
            <a:ext cx="66675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500" b="0">
                <a:solidFill>
                  <a:srgbClr val="A9B0BC"/>
                </a:solidFill>
                <a:latin typeface="Aptos"/>
                <a:ea typeface="Aptos"/>
                <a:cs typeface="Aptos"/>
              </a:defRPr>
            </a:pPr>
            <a:r>
              <a:rPr sz="1500" b="0">
                <a:solidFill>
                  <a:srgbClr val="A9B0BC"/>
                </a:solidFill>
                <a:latin typeface="Aptos"/>
                <a:ea typeface="Aptos"/>
                <a:cs typeface="Aptos"/>
              </a:rPr>
              <a:t>Removing a stored row also requires cleaning its search indexes.</a:t>
            </a:r>
          </a:p>
        </p:txBody>
      </p:sp>
    </p:spTree>
    <p:extLst>
      <p:ext uri="{BB962C8B-B14F-4D97-AF65-F5344CB8AC3E}">
        <p14:creationId xmlns:p14="http://schemas.microsoft.com/office/powerpoint/2010/main" val="333516673"/>
      </p:ext>
    </p:extLst>
  </p:cSld>
</p:sld>
</file>

<file path=ppt/slides/slide30.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8" name="top-accent-26">
            <a:extLst xmlns:a="http://schemas.openxmlformats.org/drawingml/2006/main">
              <a:ext uri="{FF2B5EF4-FFF2-40B4-BE49-F238E27FC236}">
                <a16:creationId xmlns:a16="http://schemas.microsoft.com/office/drawing/2014/main" id="{63859B92-CE64-4B31-B099-4F074A394FD6}"/>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6">
            <a:extLst xmlns:a="http://schemas.openxmlformats.org/drawingml/2006/main">
              <a:ext uri="{FF2B5EF4-FFF2-40B4-BE49-F238E27FC236}">
                <a16:creationId xmlns:a16="http://schemas.microsoft.com/office/drawing/2014/main" id="{59B94241-7E77-4E52-BA63-8A0E31973985}"/>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INTEGRATION</a:t>
            </a:r>
          </a:p>
        </p:txBody>
      </p:sp>
      <p:sp>
        <p:nvSpPr>
          <p:cNvPr id="3" name="title-26">
            <a:extLst xmlns:a="http://schemas.openxmlformats.org/drawingml/2006/main">
              <a:ext uri="{FF2B5EF4-FFF2-40B4-BE49-F238E27FC236}">
                <a16:creationId xmlns:a16="http://schemas.microsoft.com/office/drawing/2014/main" id="{774BF9C7-EE94-4371-8724-56DB951544AC}"/>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4F1EB"/>
                </a:solidFill>
                <a:latin typeface="Aptos"/>
                <a:ea typeface="Aptos"/>
                <a:cs typeface="Aptos"/>
              </a:defRPr>
            </a:pPr>
            <a:r>
              <a:rPr sz="3000" b="1">
                <a:solidFill>
                  <a:srgbClr val="F4F1EB"/>
                </a:solidFill>
                <a:latin typeface="Aptos"/>
                <a:ea typeface="Aptos"/>
                <a:cs typeface="Aptos"/>
              </a:rPr>
              <a:t>How an agent reaches the memory service</a:t>
            </a:r>
          </a:p>
        </p:txBody>
      </p:sp>
      <p:sp>
        <p:nvSpPr>
          <p:cNvPr id="4" name="subtitle-26">
            <a:extLst xmlns:a="http://schemas.openxmlformats.org/drawingml/2006/main">
              <a:ext uri="{FF2B5EF4-FFF2-40B4-BE49-F238E27FC236}">
                <a16:creationId xmlns:a16="http://schemas.microsoft.com/office/drawing/2014/main" id="{EC26C78E-8D39-484D-8428-6D90A4815730}"/>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They are the ways an agent reaches the memory engine.</a:t>
            </a:r>
          </a:p>
        </p:txBody>
      </p:sp>
      <p:sp>
        <p:nvSpPr>
          <p:cNvPr id="5" name="footer-26">
            <a:extLst xmlns:a="http://schemas.openxmlformats.org/drawingml/2006/main">
              <a:ext uri="{FF2B5EF4-FFF2-40B4-BE49-F238E27FC236}">
                <a16:creationId xmlns:a16="http://schemas.microsoft.com/office/drawing/2014/main" id="{68F48129-501C-403F-85CA-6F9FA6E8182D}"/>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6">
            <a:extLst xmlns:a="http://schemas.openxmlformats.org/drawingml/2006/main">
              <a:ext uri="{FF2B5EF4-FFF2-40B4-BE49-F238E27FC236}">
                <a16:creationId xmlns:a16="http://schemas.microsoft.com/office/drawing/2014/main" id="{1CEF6917-0828-4F6B-AF4B-C0BA782F651C}"/>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30</a:t>
            </a:r>
          </a:p>
        </p:txBody>
      </p:sp>
      <p:sp>
        <p:nvSpPr>
          <p:cNvPr id="7" name="surface-kind-0">
            <a:extLst xmlns:a="http://schemas.openxmlformats.org/drawingml/2006/main">
              <a:ext uri="{FF2B5EF4-FFF2-40B4-BE49-F238E27FC236}">
                <a16:creationId xmlns:a16="http://schemas.microsoft.com/office/drawing/2014/main" id="{497B3657-8D95-4C73-B5BB-E15DB317CC84}"/>
              </a:ext>
            </a:extLst>
          </p:cNvPr>
          <p:cNvSpPr>
            <a:spLocks xmlns:a="http://schemas.openxmlformats.org/drawingml/2006/main" noGrp="1"/>
          </p:cNvSpPr>
          <p:nvPr/>
        </p:nvSpPr>
        <p:spPr>
          <a:xfrm xmlns:a="http://schemas.openxmlformats.org/drawingml/2006/main">
            <a:off x="723900" y="1847850"/>
            <a:ext cx="16764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F6B57"/>
                </a:solidFill>
                <a:latin typeface="Aptos"/>
                <a:ea typeface="Aptos"/>
                <a:cs typeface="Aptos"/>
              </a:defRPr>
            </a:pPr>
            <a:r>
              <a:rPr sz="1875" b="1">
                <a:solidFill>
                  <a:srgbClr val="FF6B57"/>
                </a:solidFill>
                <a:latin typeface="Aptos"/>
                <a:ea typeface="Aptos"/>
                <a:cs typeface="Aptos"/>
              </a:rPr>
              <a:t>Hooks</a:t>
            </a:r>
          </a:p>
        </p:txBody>
      </p:sp>
      <p:sp>
        <p:nvSpPr>
          <p:cNvPr id="8" name="surface-role-0">
            <a:extLst xmlns:a="http://schemas.openxmlformats.org/drawingml/2006/main">
              <a:ext uri="{FF2B5EF4-FFF2-40B4-BE49-F238E27FC236}">
                <a16:creationId xmlns:a16="http://schemas.microsoft.com/office/drawing/2014/main" id="{FB4794BF-716A-4A95-A5B7-CFD61DD91BB2}"/>
              </a:ext>
            </a:extLst>
          </p:cNvPr>
          <p:cNvSpPr>
            <a:spLocks xmlns:a="http://schemas.openxmlformats.org/drawingml/2006/main" noGrp="1"/>
          </p:cNvSpPr>
          <p:nvPr/>
        </p:nvSpPr>
        <p:spPr>
          <a:xfrm xmlns:a="http://schemas.openxmlformats.org/drawingml/2006/main">
            <a:off x="2609850" y="1866900"/>
            <a:ext cx="533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F4F1EB"/>
                </a:solidFill>
                <a:latin typeface="Aptos"/>
                <a:ea typeface="Aptos"/>
                <a:cs typeface="Aptos"/>
              </a:defRPr>
            </a:pPr>
            <a:r>
              <a:rPr sz="1575">
                <a:solidFill>
                  <a:srgbClr val="F4F1EB"/>
                </a:solidFill>
                <a:latin typeface="Aptos"/>
                <a:ea typeface="Aptos"/>
                <a:cs typeface="Aptos"/>
              </a:rPr>
              <a:t>Capture lifecycle events automatically</a:t>
            </a:r>
          </a:p>
        </p:txBody>
      </p:sp>
      <p:sp>
        <p:nvSpPr>
          <p:cNvPr id="9" name="surface-count-0">
            <a:extLst xmlns:a="http://schemas.openxmlformats.org/drawingml/2006/main">
              <a:ext uri="{FF2B5EF4-FFF2-40B4-BE49-F238E27FC236}">
                <a16:creationId xmlns:a16="http://schemas.microsoft.com/office/drawing/2014/main" id="{014AE64D-5461-477C-BA09-2C633A14B9F1}"/>
              </a:ext>
            </a:extLst>
          </p:cNvPr>
          <p:cNvSpPr>
            <a:spLocks xmlns:a="http://schemas.openxmlformats.org/drawingml/2006/main" noGrp="1"/>
          </p:cNvSpPr>
          <p:nvPr/>
        </p:nvSpPr>
        <p:spPr>
          <a:xfrm xmlns:a="http://schemas.openxmlformats.org/drawingml/2006/main">
            <a:off x="8286750" y="1866900"/>
            <a:ext cx="31432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425" b="1">
                <a:solidFill>
                  <a:srgbClr val="A9B0BC"/>
                </a:solidFill>
                <a:latin typeface="Aptos"/>
                <a:ea typeface="Aptos"/>
                <a:cs typeface="Aptos"/>
              </a:defRPr>
            </a:pPr>
            <a:r>
              <a:rPr sz="1425" b="1">
                <a:solidFill>
                  <a:srgbClr val="A9B0BC"/>
                </a:solidFill>
                <a:latin typeface="Aptos"/>
                <a:ea typeface="Aptos"/>
                <a:cs typeface="Aptos"/>
              </a:rPr>
              <a:t>12 Claude hooks | 6 Codex hooks</a:t>
            </a:r>
          </a:p>
        </p:txBody>
      </p:sp>
      <p:sp>
        <p:nvSpPr>
          <p:cNvPr id="10" name="surface-rule-0">
            <a:extLst xmlns:a="http://schemas.openxmlformats.org/drawingml/2006/main">
              <a:ext uri="{FF2B5EF4-FFF2-40B4-BE49-F238E27FC236}">
                <a16:creationId xmlns:a16="http://schemas.microsoft.com/office/drawing/2014/main" id="{C949DEA6-B823-43E1-8518-A717B049C15F}"/>
              </a:ext>
            </a:extLst>
          </p:cNvPr>
          <p:cNvSpPr>
            <a:spLocks xmlns:a="http://schemas.openxmlformats.org/drawingml/2006/main" noGrp="1"/>
          </p:cNvSpPr>
          <p:nvPr/>
        </p:nvSpPr>
        <p:spPr>
          <a:xfrm xmlns:a="http://schemas.openxmlformats.org/drawingml/2006/main">
            <a:off x="723900" y="2362200"/>
            <a:ext cx="107061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1" name="surface-kind-1">
            <a:extLst xmlns:a="http://schemas.openxmlformats.org/drawingml/2006/main">
              <a:ext uri="{FF2B5EF4-FFF2-40B4-BE49-F238E27FC236}">
                <a16:creationId xmlns:a16="http://schemas.microsoft.com/office/drawing/2014/main" id="{D8339D0A-3B9D-4A86-ACBA-00F9282055A5}"/>
              </a:ext>
            </a:extLst>
          </p:cNvPr>
          <p:cNvSpPr>
            <a:spLocks xmlns:a="http://schemas.openxmlformats.org/drawingml/2006/main" noGrp="1"/>
          </p:cNvSpPr>
          <p:nvPr/>
        </p:nvSpPr>
        <p:spPr>
          <a:xfrm xmlns:a="http://schemas.openxmlformats.org/drawingml/2006/main">
            <a:off x="723900" y="2667000"/>
            <a:ext cx="16764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96D9E8"/>
                </a:solidFill>
                <a:latin typeface="Aptos"/>
                <a:ea typeface="Aptos"/>
                <a:cs typeface="Aptos"/>
              </a:defRPr>
            </a:pPr>
            <a:r>
              <a:rPr sz="1875" b="1">
                <a:solidFill>
                  <a:srgbClr val="96D9E8"/>
                </a:solidFill>
                <a:latin typeface="Aptos"/>
                <a:ea typeface="Aptos"/>
                <a:cs typeface="Aptos"/>
              </a:rPr>
              <a:t>MCP tools</a:t>
            </a:r>
          </a:p>
        </p:txBody>
      </p:sp>
      <p:sp>
        <p:nvSpPr>
          <p:cNvPr id="12" name="surface-role-1">
            <a:extLst xmlns:a="http://schemas.openxmlformats.org/drawingml/2006/main">
              <a:ext uri="{FF2B5EF4-FFF2-40B4-BE49-F238E27FC236}">
                <a16:creationId xmlns:a16="http://schemas.microsoft.com/office/drawing/2014/main" id="{95DE2B96-A707-4B86-B57E-9CF669A3F45D}"/>
              </a:ext>
            </a:extLst>
          </p:cNvPr>
          <p:cNvSpPr>
            <a:spLocks xmlns:a="http://schemas.openxmlformats.org/drawingml/2006/main" noGrp="1"/>
          </p:cNvSpPr>
          <p:nvPr/>
        </p:nvSpPr>
        <p:spPr>
          <a:xfrm xmlns:a="http://schemas.openxmlformats.org/drawingml/2006/main">
            <a:off x="2609850" y="2686050"/>
            <a:ext cx="533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75">
                <a:solidFill>
                  <a:srgbClr val="F4F1EB"/>
                </a:solidFill>
                <a:latin typeface="Aptos"/>
                <a:ea typeface="Aptos"/>
                <a:cs typeface="Aptos"/>
              </a:defRPr>
            </a:pPr>
            <a:r>
              <a:rPr sz="1575">
                <a:solidFill>
                  <a:srgbClr val="F4F1EB"/>
                </a:solidFill>
                <a:latin typeface="Aptos"/>
                <a:ea typeface="Aptos"/>
                <a:cs typeface="Aptos"/>
              </a:rPr>
              <a:t>Save, recall, search, govern, and coordinate</a:t>
            </a:r>
          </a:p>
        </p:txBody>
      </p:sp>
      <p:sp>
        <p:nvSpPr>
          <p:cNvPr id="13" name="surface-count-1">
            <a:extLst xmlns:a="http://schemas.openxmlformats.org/drawingml/2006/main">
              <a:ext uri="{FF2B5EF4-FFF2-40B4-BE49-F238E27FC236}">
                <a16:creationId xmlns:a16="http://schemas.microsoft.com/office/drawing/2014/main" id="{AB6C851F-041A-4F79-98A5-657819B90012}"/>
              </a:ext>
            </a:extLst>
          </p:cNvPr>
          <p:cNvSpPr>
            <a:spLocks xmlns:a="http://schemas.openxmlformats.org/drawingml/2006/main" noGrp="1"/>
          </p:cNvSpPr>
          <p:nvPr/>
        </p:nvSpPr>
        <p:spPr>
          <a:xfrm xmlns:a="http://schemas.openxmlformats.org/drawingml/2006/main">
            <a:off x="8286750" y="2686050"/>
            <a:ext cx="31432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425" b="1">
                <a:solidFill>
                  <a:srgbClr val="A9B0BC"/>
                </a:solidFill>
                <a:latin typeface="Aptos"/>
                <a:ea typeface="Aptos"/>
                <a:cs typeface="Aptos"/>
              </a:defRPr>
            </a:pPr>
            <a:r>
              <a:rPr sz="1425" b="1">
                <a:solidFill>
                  <a:srgbClr val="A9B0BC"/>
                </a:solidFill>
                <a:latin typeface="Aptos"/>
                <a:ea typeface="Aptos"/>
                <a:cs typeface="Aptos"/>
              </a:rPr>
              <a:t>54 tools on the full server</a:t>
            </a:r>
          </a:p>
        </p:txBody>
      </p:sp>
      <p:sp>
        <p:nvSpPr>
          <p:cNvPr id="14" name="surface-rule-1">
            <a:extLst xmlns:a="http://schemas.openxmlformats.org/drawingml/2006/main">
              <a:ext uri="{FF2B5EF4-FFF2-40B4-BE49-F238E27FC236}">
                <a16:creationId xmlns:a16="http://schemas.microsoft.com/office/drawing/2014/main" id="{16ADC585-8948-49CB-8E60-9346DA662191}"/>
              </a:ext>
            </a:extLst>
          </p:cNvPr>
          <p:cNvSpPr>
            <a:spLocks xmlns:a="http://schemas.openxmlformats.org/drawingml/2006/main" noGrp="1"/>
          </p:cNvSpPr>
          <p:nvPr/>
        </p:nvSpPr>
        <p:spPr>
          <a:xfrm xmlns:a="http://schemas.openxmlformats.org/drawingml/2006/main">
            <a:off x="723900" y="3181350"/>
            <a:ext cx="107061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5" name="surface-kind-2">
            <a:extLst xmlns:a="http://schemas.openxmlformats.org/drawingml/2006/main">
              <a:ext uri="{FF2B5EF4-FFF2-40B4-BE49-F238E27FC236}">
                <a16:creationId xmlns:a16="http://schemas.microsoft.com/office/drawing/2014/main" id="{4443AACA-A7BB-46C4-9F6E-7E3FB31DD0B0}"/>
              </a:ext>
            </a:extLst>
          </p:cNvPr>
          <p:cNvSpPr>
            <a:spLocks xmlns:a="http://schemas.openxmlformats.org/drawingml/2006/main" noGrp="1"/>
          </p:cNvSpPr>
          <p:nvPr/>
        </p:nvSpPr>
        <p:spPr>
          <a:xfrm xmlns:a="http://schemas.openxmlformats.org/drawingml/2006/main">
            <a:off x="723900" y="3486150"/>
            <a:ext cx="16764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94D3B0"/>
                </a:solidFill>
                <a:latin typeface="Aptos"/>
                <a:ea typeface="Aptos"/>
                <a:cs typeface="Aptos"/>
              </a:defRPr>
            </a:pPr>
            <a:r>
              <a:rPr sz="1875" b="1">
                <a:solidFill>
                  <a:srgbClr val="94D3B0"/>
                </a:solidFill>
                <a:latin typeface="Aptos"/>
                <a:ea typeface="Aptos"/>
                <a:cs typeface="Aptos"/>
              </a:rPr>
              <a:t>Context</a:t>
            </a:r>
          </a:p>
        </p:txBody>
      </p:sp>
      <p:sp>
        <p:nvSpPr>
          <p:cNvPr id="16" name="surface-role-2">
            <a:extLst xmlns:a="http://schemas.openxmlformats.org/drawingml/2006/main">
              <a:ext uri="{FF2B5EF4-FFF2-40B4-BE49-F238E27FC236}">
                <a16:creationId xmlns:a16="http://schemas.microsoft.com/office/drawing/2014/main" id="{81187BDC-92BF-4653-B2ED-F2BE37C3B339}"/>
              </a:ext>
            </a:extLst>
          </p:cNvPr>
          <p:cNvSpPr>
            <a:spLocks xmlns:a="http://schemas.openxmlformats.org/drawingml/2006/main" noGrp="1"/>
          </p:cNvSpPr>
          <p:nvPr/>
        </p:nvSpPr>
        <p:spPr>
          <a:xfrm xmlns:a="http://schemas.openxmlformats.org/drawingml/2006/main">
            <a:off x="2609850" y="3505200"/>
            <a:ext cx="533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F4F1EB"/>
                </a:solidFill>
                <a:latin typeface="Aptos"/>
                <a:ea typeface="Aptos"/>
                <a:cs typeface="Aptos"/>
              </a:defRPr>
            </a:pPr>
            <a:r>
              <a:rPr sz="1575" b="0">
                <a:solidFill>
                  <a:srgbClr val="F4F1EB"/>
                </a:solidFill>
                <a:latin typeface="Aptos"/>
                <a:ea typeface="Aptos"/>
                <a:cs typeface="Aptos"/>
              </a:rPr>
              <a:t>Resources and prompts expose memory to agents</a:t>
            </a:r>
          </a:p>
        </p:txBody>
      </p:sp>
      <p:sp>
        <p:nvSpPr>
          <p:cNvPr id="17" name="surface-count-2">
            <a:extLst xmlns:a="http://schemas.openxmlformats.org/drawingml/2006/main">
              <a:ext uri="{FF2B5EF4-FFF2-40B4-BE49-F238E27FC236}">
                <a16:creationId xmlns:a16="http://schemas.microsoft.com/office/drawing/2014/main" id="{F9E2BB50-B69F-4F8E-891D-89084622011B}"/>
              </a:ext>
            </a:extLst>
          </p:cNvPr>
          <p:cNvSpPr>
            <a:spLocks xmlns:a="http://schemas.openxmlformats.org/drawingml/2006/main" noGrp="1"/>
          </p:cNvSpPr>
          <p:nvPr/>
        </p:nvSpPr>
        <p:spPr>
          <a:xfrm xmlns:a="http://schemas.openxmlformats.org/drawingml/2006/main">
            <a:off x="8286750" y="3505200"/>
            <a:ext cx="31432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425" b="1">
                <a:solidFill>
                  <a:srgbClr val="A9B0BC"/>
                </a:solidFill>
                <a:latin typeface="Aptos"/>
                <a:ea typeface="Aptos"/>
                <a:cs typeface="Aptos"/>
              </a:defRPr>
            </a:pPr>
            <a:r>
              <a:rPr sz="1425" b="1">
                <a:solidFill>
                  <a:srgbClr val="A9B0BC"/>
                </a:solidFill>
                <a:latin typeface="Aptos"/>
                <a:ea typeface="Aptos"/>
                <a:cs typeface="Aptos"/>
              </a:rPr>
              <a:t>6 resources | 3 prompts</a:t>
            </a:r>
          </a:p>
        </p:txBody>
      </p:sp>
      <p:sp>
        <p:nvSpPr>
          <p:cNvPr id="18" name="surface-rule-2">
            <a:extLst xmlns:a="http://schemas.openxmlformats.org/drawingml/2006/main">
              <a:ext uri="{FF2B5EF4-FFF2-40B4-BE49-F238E27FC236}">
                <a16:creationId xmlns:a16="http://schemas.microsoft.com/office/drawing/2014/main" id="{B175C472-4E29-424F-B6CF-C2C406377387}"/>
              </a:ext>
            </a:extLst>
          </p:cNvPr>
          <p:cNvSpPr>
            <a:spLocks xmlns:a="http://schemas.openxmlformats.org/drawingml/2006/main" noGrp="1"/>
          </p:cNvSpPr>
          <p:nvPr/>
        </p:nvSpPr>
        <p:spPr>
          <a:xfrm xmlns:a="http://schemas.openxmlformats.org/drawingml/2006/main">
            <a:off x="723900" y="4000500"/>
            <a:ext cx="107061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9" name="surface-kind-3">
            <a:extLst xmlns:a="http://schemas.openxmlformats.org/drawingml/2006/main">
              <a:ext uri="{FF2B5EF4-FFF2-40B4-BE49-F238E27FC236}">
                <a16:creationId xmlns:a16="http://schemas.microsoft.com/office/drawing/2014/main" id="{2E87D6B3-AAE0-49CE-9643-BB62FDF106F9}"/>
              </a:ext>
            </a:extLst>
          </p:cNvPr>
          <p:cNvSpPr>
            <a:spLocks xmlns:a="http://schemas.openxmlformats.org/drawingml/2006/main" noGrp="1"/>
          </p:cNvSpPr>
          <p:nvPr/>
        </p:nvSpPr>
        <p:spPr>
          <a:xfrm xmlns:a="http://schemas.openxmlformats.org/drawingml/2006/main">
            <a:off x="723900" y="4305300"/>
            <a:ext cx="16764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E8C27A"/>
                </a:solidFill>
                <a:latin typeface="Aptos"/>
                <a:ea typeface="Aptos"/>
                <a:cs typeface="Aptos"/>
              </a:defRPr>
            </a:pPr>
            <a:r>
              <a:rPr sz="1875" b="1">
                <a:solidFill>
                  <a:srgbClr val="E8C27A"/>
                </a:solidFill>
                <a:latin typeface="Aptos"/>
                <a:ea typeface="Aptos"/>
                <a:cs typeface="Aptos"/>
              </a:rPr>
              <a:t>Skills</a:t>
            </a:r>
          </a:p>
        </p:txBody>
      </p:sp>
      <p:sp>
        <p:nvSpPr>
          <p:cNvPr id="20" name="surface-role-3">
            <a:extLst xmlns:a="http://schemas.openxmlformats.org/drawingml/2006/main">
              <a:ext uri="{FF2B5EF4-FFF2-40B4-BE49-F238E27FC236}">
                <a16:creationId xmlns:a16="http://schemas.microsoft.com/office/drawing/2014/main" id="{2DC73D27-F353-4A46-AEBE-7457C70AB13A}"/>
              </a:ext>
            </a:extLst>
          </p:cNvPr>
          <p:cNvSpPr>
            <a:spLocks xmlns:a="http://schemas.openxmlformats.org/drawingml/2006/main" noGrp="1"/>
          </p:cNvSpPr>
          <p:nvPr/>
        </p:nvSpPr>
        <p:spPr>
          <a:xfrm xmlns:a="http://schemas.openxmlformats.org/drawingml/2006/main">
            <a:off x="2609850" y="4324350"/>
            <a:ext cx="533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F4F1EB"/>
                </a:solidFill>
                <a:latin typeface="Aptos"/>
                <a:ea typeface="Aptos"/>
                <a:cs typeface="Aptos"/>
              </a:defRPr>
            </a:pPr>
            <a:r>
              <a:rPr sz="1575" b="0">
                <a:solidFill>
                  <a:srgbClr val="F4F1EB"/>
                </a:solidFill>
                <a:latin typeface="Aptos"/>
                <a:ea typeface="Aptos"/>
                <a:cs typeface="Aptos"/>
              </a:rPr>
              <a:t>Teach agents when and how to use memory</a:t>
            </a:r>
          </a:p>
        </p:txBody>
      </p:sp>
      <p:sp>
        <p:nvSpPr>
          <p:cNvPr id="21" name="surface-count-3">
            <a:extLst xmlns:a="http://schemas.openxmlformats.org/drawingml/2006/main">
              <a:ext uri="{FF2B5EF4-FFF2-40B4-BE49-F238E27FC236}">
                <a16:creationId xmlns:a16="http://schemas.microsoft.com/office/drawing/2014/main" id="{533A4542-546C-441D-A8E6-DB1D11E51CB5}"/>
              </a:ext>
            </a:extLst>
          </p:cNvPr>
          <p:cNvSpPr>
            <a:spLocks xmlns:a="http://schemas.openxmlformats.org/drawingml/2006/main" noGrp="1"/>
          </p:cNvSpPr>
          <p:nvPr/>
        </p:nvSpPr>
        <p:spPr>
          <a:xfrm xmlns:a="http://schemas.openxmlformats.org/drawingml/2006/main">
            <a:off x="8286750" y="4324350"/>
            <a:ext cx="31432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425" b="1">
                <a:solidFill>
                  <a:srgbClr val="A9B0BC"/>
                </a:solidFill>
                <a:latin typeface="Aptos"/>
                <a:ea typeface="Aptos"/>
                <a:cs typeface="Aptos"/>
              </a:defRPr>
            </a:pPr>
            <a:r>
              <a:rPr sz="1425" b="1">
                <a:solidFill>
                  <a:srgbClr val="A9B0BC"/>
                </a:solidFill>
                <a:latin typeface="Aptos"/>
                <a:ea typeface="Aptos"/>
                <a:cs typeface="Aptos"/>
              </a:rPr>
              <a:t>9 actions | 8 references</a:t>
            </a:r>
          </a:p>
        </p:txBody>
      </p:sp>
      <p:sp>
        <p:nvSpPr>
          <p:cNvPr id="22" name="surface-rule-3">
            <a:extLst xmlns:a="http://schemas.openxmlformats.org/drawingml/2006/main">
              <a:ext uri="{FF2B5EF4-FFF2-40B4-BE49-F238E27FC236}">
                <a16:creationId xmlns:a16="http://schemas.microsoft.com/office/drawing/2014/main" id="{044A1D7F-6711-4B39-949B-39E1CA427B77}"/>
              </a:ext>
            </a:extLst>
          </p:cNvPr>
          <p:cNvSpPr>
            <a:spLocks xmlns:a="http://schemas.openxmlformats.org/drawingml/2006/main" noGrp="1"/>
          </p:cNvSpPr>
          <p:nvPr/>
        </p:nvSpPr>
        <p:spPr>
          <a:xfrm xmlns:a="http://schemas.openxmlformats.org/drawingml/2006/main">
            <a:off x="723900" y="4819650"/>
            <a:ext cx="107061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3" name="surface-kind-4">
            <a:extLst xmlns:a="http://schemas.openxmlformats.org/drawingml/2006/main">
              <a:ext uri="{FF2B5EF4-FFF2-40B4-BE49-F238E27FC236}">
                <a16:creationId xmlns:a16="http://schemas.microsoft.com/office/drawing/2014/main" id="{F2F0D4D3-F379-4029-A709-2C7B97BA71F9}"/>
              </a:ext>
            </a:extLst>
          </p:cNvPr>
          <p:cNvSpPr>
            <a:spLocks xmlns:a="http://schemas.openxmlformats.org/drawingml/2006/main" noGrp="1"/>
          </p:cNvSpPr>
          <p:nvPr/>
        </p:nvSpPr>
        <p:spPr>
          <a:xfrm xmlns:a="http://schemas.openxmlformats.org/drawingml/2006/main">
            <a:off x="723900" y="5124450"/>
            <a:ext cx="16764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C7A7EE"/>
                </a:solidFill>
                <a:latin typeface="Aptos"/>
                <a:ea typeface="Aptos"/>
                <a:cs typeface="Aptos"/>
              </a:defRPr>
            </a:pPr>
            <a:r>
              <a:rPr sz="1875" b="1">
                <a:solidFill>
                  <a:srgbClr val="C7A7EE"/>
                </a:solidFill>
                <a:latin typeface="Aptos"/>
                <a:ea typeface="Aptos"/>
                <a:cs typeface="Aptos"/>
              </a:rPr>
              <a:t>REST</a:t>
            </a:r>
          </a:p>
        </p:txBody>
      </p:sp>
      <p:sp>
        <p:nvSpPr>
          <p:cNvPr id="24" name="surface-role-4">
            <a:extLst xmlns:a="http://schemas.openxmlformats.org/drawingml/2006/main">
              <a:ext uri="{FF2B5EF4-FFF2-40B4-BE49-F238E27FC236}">
                <a16:creationId xmlns:a16="http://schemas.microsoft.com/office/drawing/2014/main" id="{FBE8B47D-ED92-4A25-A960-26830AAB6C5D}"/>
              </a:ext>
            </a:extLst>
          </p:cNvPr>
          <p:cNvSpPr>
            <a:spLocks xmlns:a="http://schemas.openxmlformats.org/drawingml/2006/main" noGrp="1"/>
          </p:cNvSpPr>
          <p:nvPr/>
        </p:nvSpPr>
        <p:spPr>
          <a:xfrm xmlns:a="http://schemas.openxmlformats.org/drawingml/2006/main">
            <a:off x="2609850" y="5143500"/>
            <a:ext cx="5334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75" b="0">
                <a:solidFill>
                  <a:srgbClr val="F4F1EB"/>
                </a:solidFill>
                <a:latin typeface="Aptos"/>
                <a:ea typeface="Aptos"/>
                <a:cs typeface="Aptos"/>
              </a:defRPr>
            </a:pPr>
            <a:r>
              <a:rPr sz="1575" b="0">
                <a:solidFill>
                  <a:srgbClr val="F4F1EB"/>
                </a:solidFill>
                <a:latin typeface="Aptos"/>
                <a:ea typeface="Aptos"/>
                <a:cs typeface="Aptos"/>
              </a:rPr>
              <a:t>Call the service from your own application</a:t>
            </a:r>
          </a:p>
        </p:txBody>
      </p:sp>
      <p:sp>
        <p:nvSpPr>
          <p:cNvPr id="25" name="surface-count-4">
            <a:extLst xmlns:a="http://schemas.openxmlformats.org/drawingml/2006/main">
              <a:ext uri="{FF2B5EF4-FFF2-40B4-BE49-F238E27FC236}">
                <a16:creationId xmlns:a16="http://schemas.microsoft.com/office/drawing/2014/main" id="{4B1469A0-02DB-41B9-9414-DAE5E94DB35B}"/>
              </a:ext>
            </a:extLst>
          </p:cNvPr>
          <p:cNvSpPr>
            <a:spLocks xmlns:a="http://schemas.openxmlformats.org/drawingml/2006/main" noGrp="1"/>
          </p:cNvSpPr>
          <p:nvPr/>
        </p:nvSpPr>
        <p:spPr>
          <a:xfrm xmlns:a="http://schemas.openxmlformats.org/drawingml/2006/main">
            <a:off x="8286750" y="5143500"/>
            <a:ext cx="31432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425" b="1">
                <a:solidFill>
                  <a:srgbClr val="A9B0BC"/>
                </a:solidFill>
                <a:latin typeface="Aptos"/>
                <a:ea typeface="Aptos"/>
                <a:cs typeface="Aptos"/>
              </a:defRPr>
            </a:pPr>
            <a:r>
              <a:rPr sz="1425" b="1">
                <a:solidFill>
                  <a:srgbClr val="A9B0BC"/>
                </a:solidFill>
                <a:latin typeface="Aptos"/>
                <a:ea typeface="Aptos"/>
                <a:cs typeface="Aptos"/>
              </a:rPr>
              <a:t>Same engine without host lock-in</a:t>
            </a:r>
          </a:p>
        </p:txBody>
      </p:sp>
      <p:sp>
        <p:nvSpPr>
          <p:cNvPr id="26" name="surface-rule-4">
            <a:extLst xmlns:a="http://schemas.openxmlformats.org/drawingml/2006/main">
              <a:ext uri="{FF2B5EF4-FFF2-40B4-BE49-F238E27FC236}">
                <a16:creationId xmlns:a16="http://schemas.microsoft.com/office/drawing/2014/main" id="{C691D0B2-D867-4449-9503-7466F7E5FB1D}"/>
              </a:ext>
            </a:extLst>
          </p:cNvPr>
          <p:cNvSpPr>
            <a:spLocks xmlns:a="http://schemas.openxmlformats.org/drawingml/2006/main" noGrp="1"/>
          </p:cNvSpPr>
          <p:nvPr/>
        </p:nvSpPr>
        <p:spPr>
          <a:xfrm xmlns:a="http://schemas.openxmlformats.org/drawingml/2006/main">
            <a:off x="723900" y="5638800"/>
            <a:ext cx="10706100" cy="9525"/>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7" name="surface-note">
            <a:extLst xmlns:a="http://schemas.openxmlformats.org/drawingml/2006/main">
              <a:ext uri="{FF2B5EF4-FFF2-40B4-BE49-F238E27FC236}">
                <a16:creationId xmlns:a16="http://schemas.microsoft.com/office/drawing/2014/main" id="{C88B1E8C-2C06-404B-81CD-08DC88D11B23}"/>
              </a:ext>
            </a:extLst>
          </p:cNvPr>
          <p:cNvSpPr>
            <a:spLocks xmlns:a="http://schemas.openxmlformats.org/drawingml/2006/main" noGrp="1"/>
          </p:cNvSpPr>
          <p:nvPr/>
        </p:nvSpPr>
        <p:spPr>
          <a:xfrm xmlns:a="http://schemas.openxmlformats.org/drawingml/2006/main">
            <a:off x="1200150" y="5829300"/>
            <a:ext cx="97917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500" b="0">
                <a:solidFill>
                  <a:srgbClr val="A9B0BC"/>
                </a:solidFill>
                <a:latin typeface="Aptos"/>
                <a:ea typeface="Aptos"/>
                <a:cs typeface="Aptos"/>
              </a:defRPr>
            </a:pPr>
            <a:r>
              <a:rPr sz="1500" b="0">
                <a:solidFill>
                  <a:srgbClr val="A9B0BC"/>
                </a:solidFill>
                <a:latin typeface="Aptos"/>
                <a:ea typeface="Aptos"/>
                <a:cs typeface="Aptos"/>
              </a:rPr>
              <a:t>Capture depends on the adapter. Automatic context injection is off by default.</a:t>
            </a:r>
          </a:p>
        </p:txBody>
      </p:sp>
    </p:spTree>
    <p:extLst>
      <p:ext uri="{BB962C8B-B14F-4D97-AF65-F5344CB8AC3E}">
        <p14:creationId xmlns:p14="http://schemas.microsoft.com/office/powerpoint/2010/main" val="226941094"/>
      </p:ext>
    </p:extLst>
  </p:cSld>
</p:sld>
</file>

<file path=ppt/slides/slide31.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54" name="top-accent-8">
            <a:extLst xmlns:a="http://schemas.openxmlformats.org/drawingml/2006/main">
              <a:ext uri="{FF2B5EF4-FFF2-40B4-BE49-F238E27FC236}">
                <a16:creationId xmlns:a16="http://schemas.microsoft.com/office/drawing/2014/main" id="{17E0E487-F833-455C-AA60-F72A87D3C2C8}"/>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8">
            <a:extLst xmlns:a="http://schemas.openxmlformats.org/drawingml/2006/main">
              <a:ext uri="{FF2B5EF4-FFF2-40B4-BE49-F238E27FC236}">
                <a16:creationId xmlns:a16="http://schemas.microsoft.com/office/drawing/2014/main" id="{FF74CFE1-E6A3-4A5A-85EF-7E956F7C87D4}"/>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TRY IT FROM AN AGENT</a:t>
            </a:r>
          </a:p>
        </p:txBody>
      </p:sp>
      <p:sp>
        <p:nvSpPr>
          <p:cNvPr id="3" name="title-8">
            <a:extLst xmlns:a="http://schemas.openxmlformats.org/drawingml/2006/main">
              <a:ext uri="{FF2B5EF4-FFF2-40B4-BE49-F238E27FC236}">
                <a16:creationId xmlns:a16="http://schemas.microsoft.com/office/drawing/2014/main" id="{6531FC66-4976-496C-9FA0-0075547A0C48}"/>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4F1EB"/>
                </a:solidFill>
                <a:latin typeface="Aptos"/>
                <a:ea typeface="Aptos"/>
                <a:cs typeface="Aptos"/>
              </a:defRPr>
            </a:pPr>
            <a:r>
              <a:rPr sz="3000" b="1">
                <a:solidFill>
                  <a:srgbClr val="F4F1EB"/>
                </a:solidFill>
                <a:latin typeface="Aptos"/>
                <a:ea typeface="Aptos"/>
                <a:cs typeface="Aptos"/>
              </a:rPr>
              <a:t>Save in one session. Recall in the next.</a:t>
            </a:r>
          </a:p>
        </p:txBody>
      </p:sp>
      <p:sp>
        <p:nvSpPr>
          <p:cNvPr id="4" name="subtitle-8">
            <a:extLst xmlns:a="http://schemas.openxmlformats.org/drawingml/2006/main">
              <a:ext uri="{FF2B5EF4-FFF2-40B4-BE49-F238E27FC236}">
                <a16:creationId xmlns:a16="http://schemas.microsoft.com/office/drawing/2014/main" id="{E9209779-9E51-4D72-8167-B548F0F0BA4B}"/>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Example MCP tool arguments. Both clients connect to the same memory service.</a:t>
            </a:r>
          </a:p>
        </p:txBody>
      </p:sp>
      <p:sp>
        <p:nvSpPr>
          <p:cNvPr id="5" name="footer-8">
            <a:extLst xmlns:a="http://schemas.openxmlformats.org/drawingml/2006/main">
              <a:ext uri="{FF2B5EF4-FFF2-40B4-BE49-F238E27FC236}">
                <a16:creationId xmlns:a16="http://schemas.microsoft.com/office/drawing/2014/main" id="{1ECDAE49-BBB1-4F89-8DD5-04598CCCB095}"/>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8">
            <a:extLst xmlns:a="http://schemas.openxmlformats.org/drawingml/2006/main">
              <a:ext uri="{FF2B5EF4-FFF2-40B4-BE49-F238E27FC236}">
                <a16:creationId xmlns:a16="http://schemas.microsoft.com/office/drawing/2014/main" id="{EEEB220A-8EAC-4A14-9195-EF9FB62D74F0}"/>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31</a:t>
            </a:r>
          </a:p>
        </p:txBody>
      </p:sp>
      <p:sp>
        <p:nvSpPr>
          <p:cNvPr id="7" name="precompact-code">
            <a:extLst xmlns:a="http://schemas.openxmlformats.org/drawingml/2006/main">
              <a:ext uri="{FF2B5EF4-FFF2-40B4-BE49-F238E27FC236}">
                <a16:creationId xmlns:a16="http://schemas.microsoft.com/office/drawing/2014/main" id="{8851ADEF-66A8-45A5-A8BD-BA16E9B1C49A}"/>
              </a:ext>
            </a:extLst>
          </p:cNvPr>
          <p:cNvSpPr>
            <a:spLocks xmlns:a="http://schemas.openxmlformats.org/drawingml/2006/main" noGrp="1"/>
          </p:cNvSpPr>
          <p:nvPr/>
        </p:nvSpPr>
        <p:spPr>
          <a:xfrm xmlns:a="http://schemas.openxmlformats.org/drawingml/2006/main">
            <a:off x="666750" y="1943100"/>
            <a:ext cx="7429500" cy="3962400"/>
          </a:xfrm>
          <a:prstGeom xmlns:a="http://schemas.openxmlformats.org/drawingml/2006/main" prst="roundRect">
            <a:avLst>
              <a:gd name="adj" fmla="val 2885"/>
            </a:avLst>
          </a:prstGeom>
          <a:solidFill xmlns:a="http://schemas.openxmlformats.org/drawingml/2006/main">
            <a:srgbClr val="0B1016"/>
          </a:solidFill>
          <a:ln xmlns:a="http://schemas.openxmlformats.org/drawingml/2006/main" w="9525">
            <a:solidFill>
              <a:srgbClr val="33404E"/>
            </a:solidFill>
            <a:prstDash val="solid"/>
          </a:ln>
        </p:spPr>
      </p:sp>
      <p:sp>
        <p:nvSpPr>
          <p:cNvPr id="8" name="precompact-code-bar">
            <a:extLst xmlns:a="http://schemas.openxmlformats.org/drawingml/2006/main">
              <a:ext uri="{FF2B5EF4-FFF2-40B4-BE49-F238E27FC236}">
                <a16:creationId xmlns:a16="http://schemas.microsoft.com/office/drawing/2014/main" id="{60D3AC7C-428A-4664-B4BD-EFC48D1B206F}"/>
              </a:ext>
            </a:extLst>
          </p:cNvPr>
          <p:cNvSpPr>
            <a:spLocks xmlns:a="http://schemas.openxmlformats.org/drawingml/2006/main" noGrp="1"/>
          </p:cNvSpPr>
          <p:nvPr/>
        </p:nvSpPr>
        <p:spPr>
          <a:xfrm xmlns:a="http://schemas.openxmlformats.org/drawingml/2006/main">
            <a:off x="666750" y="1943100"/>
            <a:ext cx="7429500" cy="400050"/>
          </a:xfrm>
          <a:prstGeom xmlns:a="http://schemas.openxmlformats.org/drawingml/2006/main" prst="roundRect">
            <a:avLst>
              <a:gd name="adj" fmla="val 28571"/>
            </a:avLst>
          </a:prstGeom>
          <a:solidFill xmlns:a="http://schemas.openxmlformats.org/drawingml/2006/main">
            <a:srgbClr val="141C25"/>
          </a:solidFill>
          <a:ln xmlns:a="http://schemas.openxmlformats.org/drawingml/2006/main" w="9525">
            <a:solidFill>
              <a:srgbClr val="33404E"/>
            </a:solidFill>
            <a:prstDash val="solid"/>
          </a:ln>
        </p:spPr>
      </p:sp>
      <p:sp>
        <p:nvSpPr>
          <p:cNvPr id="9" name="precompact-code-dot-1">
            <a:extLst xmlns:a="http://schemas.openxmlformats.org/drawingml/2006/main">
              <a:ext uri="{FF2B5EF4-FFF2-40B4-BE49-F238E27FC236}">
                <a16:creationId xmlns:a16="http://schemas.microsoft.com/office/drawing/2014/main" id="{24CA8B43-2EBA-4779-8759-7D5D1FAAA356}"/>
              </a:ext>
            </a:extLst>
          </p:cNvPr>
          <p:cNvSpPr>
            <a:spLocks xmlns:a="http://schemas.openxmlformats.org/drawingml/2006/main" noGrp="1"/>
          </p:cNvSpPr>
          <p:nvPr/>
        </p:nvSpPr>
        <p:spPr>
          <a:xfrm xmlns:a="http://schemas.openxmlformats.org/drawingml/2006/main">
            <a:off x="838200" y="2085975"/>
            <a:ext cx="104775" cy="104775"/>
          </a:xfrm>
          <a:prstGeom xmlns:a="http://schemas.openxmlformats.org/drawingml/2006/main" prst="ellipse">
            <a:avLst/>
          </a:prstGeom>
          <a:solidFill xmlns:a="http://schemas.openxmlformats.org/drawingml/2006/main">
            <a:srgbClr val="FF6B57"/>
          </a:solidFill>
          <a:ln xmlns:a="http://schemas.openxmlformats.org/drawingml/2006/main" w="0">
            <a:noFill/>
            <a:prstDash val="solid"/>
          </a:ln>
        </p:spPr>
      </p:sp>
      <p:sp>
        <p:nvSpPr>
          <p:cNvPr id="10" name="precompact-code-dot-2">
            <a:extLst xmlns:a="http://schemas.openxmlformats.org/drawingml/2006/main">
              <a:ext uri="{FF2B5EF4-FFF2-40B4-BE49-F238E27FC236}">
                <a16:creationId xmlns:a16="http://schemas.microsoft.com/office/drawing/2014/main" id="{A02EE0CF-CCB6-4A76-80D1-9B1F453BF186}"/>
              </a:ext>
            </a:extLst>
          </p:cNvPr>
          <p:cNvSpPr>
            <a:spLocks xmlns:a="http://schemas.openxmlformats.org/drawingml/2006/main" noGrp="1"/>
          </p:cNvSpPr>
          <p:nvPr/>
        </p:nvSpPr>
        <p:spPr>
          <a:xfrm xmlns:a="http://schemas.openxmlformats.org/drawingml/2006/main">
            <a:off x="1009650" y="2085975"/>
            <a:ext cx="104775" cy="104775"/>
          </a:xfrm>
          <a:prstGeom xmlns:a="http://schemas.openxmlformats.org/drawingml/2006/main" prst="ellipse">
            <a:avLst/>
          </a:prstGeom>
          <a:solidFill xmlns:a="http://schemas.openxmlformats.org/drawingml/2006/main">
            <a:srgbClr val="E8C27A"/>
          </a:solidFill>
          <a:ln xmlns:a="http://schemas.openxmlformats.org/drawingml/2006/main" w="0">
            <a:noFill/>
            <a:prstDash val="solid"/>
          </a:ln>
        </p:spPr>
      </p:sp>
      <p:sp>
        <p:nvSpPr>
          <p:cNvPr id="11" name="precompact-code-dot-3">
            <a:extLst xmlns:a="http://schemas.openxmlformats.org/drawingml/2006/main">
              <a:ext uri="{FF2B5EF4-FFF2-40B4-BE49-F238E27FC236}">
                <a16:creationId xmlns:a16="http://schemas.microsoft.com/office/drawing/2014/main" id="{034B836F-3D1A-44D0-8F19-0CFB1743F621}"/>
              </a:ext>
            </a:extLst>
          </p:cNvPr>
          <p:cNvSpPr>
            <a:spLocks xmlns:a="http://schemas.openxmlformats.org/drawingml/2006/main" noGrp="1"/>
          </p:cNvSpPr>
          <p:nvPr/>
        </p:nvSpPr>
        <p:spPr>
          <a:xfrm xmlns:a="http://schemas.openxmlformats.org/drawingml/2006/main">
            <a:off x="1181100" y="2085975"/>
            <a:ext cx="104775" cy="104775"/>
          </a:xfrm>
          <a:prstGeom xmlns:a="http://schemas.openxmlformats.org/drawingml/2006/main" prst="ellipse">
            <a:avLst/>
          </a:prstGeom>
          <a:solidFill xmlns:a="http://schemas.openxmlformats.org/drawingml/2006/main">
            <a:srgbClr val="94D3B0"/>
          </a:solidFill>
          <a:ln xmlns:a="http://schemas.openxmlformats.org/drawingml/2006/main" w="0">
            <a:noFill/>
            <a:prstDash val="solid"/>
          </a:ln>
        </p:spPr>
      </p:sp>
      <p:sp>
        <p:nvSpPr>
          <p:cNvPr id="12" name="precompact-code-file">
            <a:extLst xmlns:a="http://schemas.openxmlformats.org/drawingml/2006/main">
              <a:ext uri="{FF2B5EF4-FFF2-40B4-BE49-F238E27FC236}">
                <a16:creationId xmlns:a16="http://schemas.microsoft.com/office/drawing/2014/main" id="{B058072A-7ECB-4562-BD06-A839A99A1E12}"/>
              </a:ext>
            </a:extLst>
          </p:cNvPr>
          <p:cNvSpPr>
            <a:spLocks xmlns:a="http://schemas.openxmlformats.org/drawingml/2006/main" noGrp="1"/>
          </p:cNvSpPr>
          <p:nvPr/>
        </p:nvSpPr>
        <p:spPr>
          <a:xfrm xmlns:a="http://schemas.openxmlformats.org/drawingml/2006/main">
            <a:off x="1504950" y="2038350"/>
            <a:ext cx="63817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975" b="1">
                <a:solidFill>
                  <a:srgbClr val="A9B0BC"/>
                </a:solidFill>
                <a:latin typeface="Aptos Mono"/>
                <a:ea typeface="Aptos Mono"/>
                <a:cs typeface="Aptos Mono"/>
              </a:defRPr>
            </a:pPr>
            <a:r>
              <a:rPr sz="975" b="1">
                <a:solidFill>
                  <a:srgbClr val="A9B0BC"/>
                </a:solidFill>
                <a:latin typeface="Aptos Mono"/>
                <a:ea typeface="Aptos Mono"/>
                <a:cs typeface="Aptos Mono"/>
              </a:rPr>
              <a:t>MCP tools: memory_save and memory_recall</a:t>
            </a:r>
          </a:p>
        </p:txBody>
      </p:sp>
      <p:sp>
        <p:nvSpPr>
          <p:cNvPr id="13" name="precompact-code-num-0">
            <a:extLst xmlns:a="http://schemas.openxmlformats.org/drawingml/2006/main">
              <a:ext uri="{FF2B5EF4-FFF2-40B4-BE49-F238E27FC236}">
                <a16:creationId xmlns:a16="http://schemas.microsoft.com/office/drawing/2014/main" id="{4FE7E335-0CAD-4AEC-943F-C4F48FEF3245}"/>
              </a:ext>
            </a:extLst>
          </p:cNvPr>
          <p:cNvSpPr>
            <a:spLocks xmlns:a="http://schemas.openxmlformats.org/drawingml/2006/main" noGrp="1"/>
          </p:cNvSpPr>
          <p:nvPr/>
        </p:nvSpPr>
        <p:spPr>
          <a:xfrm xmlns:a="http://schemas.openxmlformats.org/drawingml/2006/main">
            <a:off x="800100" y="24574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a:t>
            </a:r>
          </a:p>
        </p:txBody>
      </p:sp>
      <p:sp>
        <p:nvSpPr>
          <p:cNvPr id="14" name="precompact-code-line-0">
            <a:extLst xmlns:a="http://schemas.openxmlformats.org/drawingml/2006/main">
              <a:ext uri="{FF2B5EF4-FFF2-40B4-BE49-F238E27FC236}">
                <a16:creationId xmlns:a16="http://schemas.microsoft.com/office/drawing/2014/main" id="{BE846E5E-890D-498F-A84A-C8384B58419D}"/>
              </a:ext>
            </a:extLst>
          </p:cNvPr>
          <p:cNvSpPr>
            <a:spLocks xmlns:a="http://schemas.openxmlformats.org/drawingml/2006/main" noGrp="1"/>
          </p:cNvSpPr>
          <p:nvPr/>
        </p:nvSpPr>
        <p:spPr>
          <a:xfrm xmlns:a="http://schemas.openxmlformats.org/drawingml/2006/main">
            <a:off x="1238250" y="24574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memory_save</a:t>
            </a:r>
          </a:p>
        </p:txBody>
      </p:sp>
      <p:sp>
        <p:nvSpPr>
          <p:cNvPr id="15" name="precompact-code-num-1">
            <a:extLst xmlns:a="http://schemas.openxmlformats.org/drawingml/2006/main">
              <a:ext uri="{FF2B5EF4-FFF2-40B4-BE49-F238E27FC236}">
                <a16:creationId xmlns:a16="http://schemas.microsoft.com/office/drawing/2014/main" id="{66366040-E62D-4728-BA2A-5979CCA5CE1C}"/>
              </a:ext>
            </a:extLst>
          </p:cNvPr>
          <p:cNvSpPr>
            <a:spLocks xmlns:a="http://schemas.openxmlformats.org/drawingml/2006/main" noGrp="1"/>
          </p:cNvSpPr>
          <p:nvPr/>
        </p:nvSpPr>
        <p:spPr>
          <a:xfrm xmlns:a="http://schemas.openxmlformats.org/drawingml/2006/main">
            <a:off x="800100" y="26955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2</a:t>
            </a:r>
          </a:p>
        </p:txBody>
      </p:sp>
      <p:sp>
        <p:nvSpPr>
          <p:cNvPr id="16" name="precompact-code-line-1">
            <a:extLst xmlns:a="http://schemas.openxmlformats.org/drawingml/2006/main">
              <a:ext uri="{FF2B5EF4-FFF2-40B4-BE49-F238E27FC236}">
                <a16:creationId xmlns:a16="http://schemas.microsoft.com/office/drawing/2014/main" id="{23ADBBD1-3199-4DB1-8B3F-DF35C1498587}"/>
              </a:ext>
            </a:extLst>
          </p:cNvPr>
          <p:cNvSpPr>
            <a:spLocks xmlns:a="http://schemas.openxmlformats.org/drawingml/2006/main" noGrp="1"/>
          </p:cNvSpPr>
          <p:nvPr/>
        </p:nvSpPr>
        <p:spPr>
          <a:xfrm xmlns:a="http://schemas.openxmlformats.org/drawingml/2006/main">
            <a:off x="1238250" y="26955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17" name="precompact-code-num-2">
            <a:extLst xmlns:a="http://schemas.openxmlformats.org/drawingml/2006/main">
              <a:ext uri="{FF2B5EF4-FFF2-40B4-BE49-F238E27FC236}">
                <a16:creationId xmlns:a16="http://schemas.microsoft.com/office/drawing/2014/main" id="{7FEACF24-23C3-4394-AC87-4ABF36689D9D}"/>
              </a:ext>
            </a:extLst>
          </p:cNvPr>
          <p:cNvSpPr>
            <a:spLocks xmlns:a="http://schemas.openxmlformats.org/drawingml/2006/main" noGrp="1"/>
          </p:cNvSpPr>
          <p:nvPr/>
        </p:nvSpPr>
        <p:spPr>
          <a:xfrm xmlns:a="http://schemas.openxmlformats.org/drawingml/2006/main">
            <a:off x="800100" y="293370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3</a:t>
            </a:r>
          </a:p>
        </p:txBody>
      </p:sp>
      <p:sp>
        <p:nvSpPr>
          <p:cNvPr id="18" name="precompact-code-line-2">
            <a:extLst xmlns:a="http://schemas.openxmlformats.org/drawingml/2006/main">
              <a:ext uri="{FF2B5EF4-FFF2-40B4-BE49-F238E27FC236}">
                <a16:creationId xmlns:a16="http://schemas.microsoft.com/office/drawing/2014/main" id="{0B173175-567B-47F9-B9C6-07C3925A05FB}"/>
              </a:ext>
            </a:extLst>
          </p:cNvPr>
          <p:cNvSpPr>
            <a:spLocks xmlns:a="http://schemas.openxmlformats.org/drawingml/2006/main" noGrp="1"/>
          </p:cNvSpPr>
          <p:nvPr/>
        </p:nvSpPr>
        <p:spPr>
          <a:xfrm xmlns:a="http://schemas.openxmlformats.org/drawingml/2006/main">
            <a:off x="1238250" y="293370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"content": "Use pnpm. npm breaks our lockfile.",</a:t>
            </a:r>
          </a:p>
        </p:txBody>
      </p:sp>
      <p:sp>
        <p:nvSpPr>
          <p:cNvPr id="19" name="precompact-code-num-3">
            <a:extLst xmlns:a="http://schemas.openxmlformats.org/drawingml/2006/main">
              <a:ext uri="{FF2B5EF4-FFF2-40B4-BE49-F238E27FC236}">
                <a16:creationId xmlns:a16="http://schemas.microsoft.com/office/drawing/2014/main" id="{BC8F5CFE-100B-420B-B112-261E772D40F6}"/>
              </a:ext>
            </a:extLst>
          </p:cNvPr>
          <p:cNvSpPr>
            <a:spLocks xmlns:a="http://schemas.openxmlformats.org/drawingml/2006/main" noGrp="1"/>
          </p:cNvSpPr>
          <p:nvPr/>
        </p:nvSpPr>
        <p:spPr>
          <a:xfrm xmlns:a="http://schemas.openxmlformats.org/drawingml/2006/main">
            <a:off x="800100" y="317182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4</a:t>
            </a:r>
          </a:p>
        </p:txBody>
      </p:sp>
      <p:sp>
        <p:nvSpPr>
          <p:cNvPr id="20" name="precompact-code-line-3">
            <a:extLst xmlns:a="http://schemas.openxmlformats.org/drawingml/2006/main">
              <a:ext uri="{FF2B5EF4-FFF2-40B4-BE49-F238E27FC236}">
                <a16:creationId xmlns:a16="http://schemas.microsoft.com/office/drawing/2014/main" id="{5B2B89FE-B72A-4A44-9966-D98FF7C33C1F}"/>
              </a:ext>
            </a:extLst>
          </p:cNvPr>
          <p:cNvSpPr>
            <a:spLocks xmlns:a="http://schemas.openxmlformats.org/drawingml/2006/main" noGrp="1"/>
          </p:cNvSpPr>
          <p:nvPr/>
        </p:nvSpPr>
        <p:spPr>
          <a:xfrm xmlns:a="http://schemas.openxmlformats.org/drawingml/2006/main">
            <a:off x="1238250" y="317182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"type": "workflow",</a:t>
            </a:r>
          </a:p>
        </p:txBody>
      </p:sp>
      <p:sp>
        <p:nvSpPr>
          <p:cNvPr id="21" name="precompact-code-num-4">
            <a:extLst xmlns:a="http://schemas.openxmlformats.org/drawingml/2006/main">
              <a:ext uri="{FF2B5EF4-FFF2-40B4-BE49-F238E27FC236}">
                <a16:creationId xmlns:a16="http://schemas.microsoft.com/office/drawing/2014/main" id="{2D24067E-4232-4986-A64C-C7FCDF102037}"/>
              </a:ext>
            </a:extLst>
          </p:cNvPr>
          <p:cNvSpPr>
            <a:spLocks xmlns:a="http://schemas.openxmlformats.org/drawingml/2006/main" noGrp="1"/>
          </p:cNvSpPr>
          <p:nvPr/>
        </p:nvSpPr>
        <p:spPr>
          <a:xfrm xmlns:a="http://schemas.openxmlformats.org/drawingml/2006/main">
            <a:off x="800100" y="34099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5</a:t>
            </a:r>
          </a:p>
        </p:txBody>
      </p:sp>
      <p:sp>
        <p:nvSpPr>
          <p:cNvPr id="22" name="precompact-code-line-4">
            <a:extLst xmlns:a="http://schemas.openxmlformats.org/drawingml/2006/main">
              <a:ext uri="{FF2B5EF4-FFF2-40B4-BE49-F238E27FC236}">
                <a16:creationId xmlns:a16="http://schemas.microsoft.com/office/drawing/2014/main" id="{DE933FE2-8C64-441B-BAA2-E9D2E9E7CBDE}"/>
              </a:ext>
            </a:extLst>
          </p:cNvPr>
          <p:cNvSpPr>
            <a:spLocks xmlns:a="http://schemas.openxmlformats.org/drawingml/2006/main" noGrp="1"/>
          </p:cNvSpPr>
          <p:nvPr/>
        </p:nvSpPr>
        <p:spPr>
          <a:xfrm xmlns:a="http://schemas.openxmlformats.org/drawingml/2006/main">
            <a:off x="1238250" y="34099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"concepts": "pnpm,lockfile",</a:t>
            </a:r>
          </a:p>
        </p:txBody>
      </p:sp>
      <p:sp>
        <p:nvSpPr>
          <p:cNvPr id="23" name="precompact-code-hi-5">
            <a:extLst xmlns:a="http://schemas.openxmlformats.org/drawingml/2006/main">
              <a:ext uri="{FF2B5EF4-FFF2-40B4-BE49-F238E27FC236}">
                <a16:creationId xmlns:a16="http://schemas.microsoft.com/office/drawing/2014/main" id="{F798E341-736F-4970-9EC5-2A9A1B6FCFEE}"/>
              </a:ext>
            </a:extLst>
          </p:cNvPr>
          <p:cNvSpPr>
            <a:spLocks xmlns:a="http://schemas.openxmlformats.org/drawingml/2006/main" noGrp="1"/>
          </p:cNvSpPr>
          <p:nvPr/>
        </p:nvSpPr>
        <p:spPr>
          <a:xfrm xmlns:a="http://schemas.openxmlformats.org/drawingml/2006/main">
            <a:off x="762000" y="3629025"/>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24" name="precompact-code-num-5">
            <a:extLst xmlns:a="http://schemas.openxmlformats.org/drawingml/2006/main">
              <a:ext uri="{FF2B5EF4-FFF2-40B4-BE49-F238E27FC236}">
                <a16:creationId xmlns:a16="http://schemas.microsoft.com/office/drawing/2014/main" id="{C0CC700E-A7AA-43D2-B007-16FC26FBDE10}"/>
              </a:ext>
            </a:extLst>
          </p:cNvPr>
          <p:cNvSpPr>
            <a:spLocks xmlns:a="http://schemas.openxmlformats.org/drawingml/2006/main" noGrp="1"/>
          </p:cNvSpPr>
          <p:nvPr/>
        </p:nvSpPr>
        <p:spPr>
          <a:xfrm xmlns:a="http://schemas.openxmlformats.org/drawingml/2006/main">
            <a:off x="800100" y="36480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6</a:t>
            </a:r>
          </a:p>
        </p:txBody>
      </p:sp>
      <p:sp>
        <p:nvSpPr>
          <p:cNvPr id="25" name="precompact-code-line-5">
            <a:extLst xmlns:a="http://schemas.openxmlformats.org/drawingml/2006/main">
              <a:ext uri="{FF2B5EF4-FFF2-40B4-BE49-F238E27FC236}">
                <a16:creationId xmlns:a16="http://schemas.microsoft.com/office/drawing/2014/main" id="{AB72B377-7DEA-4A22-9C2A-53D756465CFE}"/>
              </a:ext>
            </a:extLst>
          </p:cNvPr>
          <p:cNvSpPr>
            <a:spLocks xmlns:a="http://schemas.openxmlformats.org/drawingml/2006/main" noGrp="1"/>
          </p:cNvSpPr>
          <p:nvPr/>
        </p:nvSpPr>
        <p:spPr>
          <a:xfrm xmlns:a="http://schemas.openxmlformats.org/drawingml/2006/main">
            <a:off x="1238250" y="36480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"project": "demo"</a:t>
            </a:r>
          </a:p>
        </p:txBody>
      </p:sp>
      <p:sp>
        <p:nvSpPr>
          <p:cNvPr id="26" name="precompact-code-hi-6">
            <a:extLst xmlns:a="http://schemas.openxmlformats.org/drawingml/2006/main">
              <a:ext uri="{FF2B5EF4-FFF2-40B4-BE49-F238E27FC236}">
                <a16:creationId xmlns:a16="http://schemas.microsoft.com/office/drawing/2014/main" id="{B5EC4232-3BE4-4F9D-8F3D-529118AF9C9A}"/>
              </a:ext>
            </a:extLst>
          </p:cNvPr>
          <p:cNvSpPr>
            <a:spLocks xmlns:a="http://schemas.openxmlformats.org/drawingml/2006/main" noGrp="1"/>
          </p:cNvSpPr>
          <p:nvPr/>
        </p:nvSpPr>
        <p:spPr>
          <a:xfrm xmlns:a="http://schemas.openxmlformats.org/drawingml/2006/main">
            <a:off x="762000" y="3867150"/>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27" name="precompact-code-num-6">
            <a:extLst xmlns:a="http://schemas.openxmlformats.org/drawingml/2006/main">
              <a:ext uri="{FF2B5EF4-FFF2-40B4-BE49-F238E27FC236}">
                <a16:creationId xmlns:a16="http://schemas.microsoft.com/office/drawing/2014/main" id="{F6060AC0-3A34-49F2-BB77-A5CD1A401115}"/>
              </a:ext>
            </a:extLst>
          </p:cNvPr>
          <p:cNvSpPr>
            <a:spLocks xmlns:a="http://schemas.openxmlformats.org/drawingml/2006/main" noGrp="1"/>
          </p:cNvSpPr>
          <p:nvPr/>
        </p:nvSpPr>
        <p:spPr>
          <a:xfrm xmlns:a="http://schemas.openxmlformats.org/drawingml/2006/main">
            <a:off x="800100" y="388620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7</a:t>
            </a:r>
          </a:p>
        </p:txBody>
      </p:sp>
      <p:sp>
        <p:nvSpPr>
          <p:cNvPr id="28" name="precompact-code-line-6">
            <a:extLst xmlns:a="http://schemas.openxmlformats.org/drawingml/2006/main">
              <a:ext uri="{FF2B5EF4-FFF2-40B4-BE49-F238E27FC236}">
                <a16:creationId xmlns:a16="http://schemas.microsoft.com/office/drawing/2014/main" id="{D2C85415-79AA-4347-BF02-1CF07FB70456}"/>
              </a:ext>
            </a:extLst>
          </p:cNvPr>
          <p:cNvSpPr>
            <a:spLocks xmlns:a="http://schemas.openxmlformats.org/drawingml/2006/main" noGrp="1"/>
          </p:cNvSpPr>
          <p:nvPr/>
        </p:nvSpPr>
        <p:spPr>
          <a:xfrm xmlns:a="http://schemas.openxmlformats.org/drawingml/2006/main">
            <a:off x="1238250" y="388620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29" name="precompact-code-num-7">
            <a:extLst xmlns:a="http://schemas.openxmlformats.org/drawingml/2006/main">
              <a:ext uri="{FF2B5EF4-FFF2-40B4-BE49-F238E27FC236}">
                <a16:creationId xmlns:a16="http://schemas.microsoft.com/office/drawing/2014/main" id="{A8688CB6-6FA0-4EC0-8648-1CD08EC25FA9}"/>
              </a:ext>
            </a:extLst>
          </p:cNvPr>
          <p:cNvSpPr>
            <a:spLocks xmlns:a="http://schemas.openxmlformats.org/drawingml/2006/main" noGrp="1"/>
          </p:cNvSpPr>
          <p:nvPr/>
        </p:nvSpPr>
        <p:spPr>
          <a:xfrm xmlns:a="http://schemas.openxmlformats.org/drawingml/2006/main">
            <a:off x="800100" y="412432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8</a:t>
            </a:r>
          </a:p>
        </p:txBody>
      </p:sp>
      <p:sp>
        <p:nvSpPr>
          <p:cNvPr id="30" name="precompact-code-line-7">
            <a:extLst xmlns:a="http://schemas.openxmlformats.org/drawingml/2006/main">
              <a:ext uri="{FF2B5EF4-FFF2-40B4-BE49-F238E27FC236}">
                <a16:creationId xmlns:a16="http://schemas.microsoft.com/office/drawing/2014/main" id="{49CE0F42-FFFC-434B-A90F-0D1439D082B9}"/>
              </a:ext>
            </a:extLst>
          </p:cNvPr>
          <p:cNvSpPr>
            <a:spLocks xmlns:a="http://schemas.openxmlformats.org/drawingml/2006/main" noGrp="1"/>
          </p:cNvSpPr>
          <p:nvPr/>
        </p:nvSpPr>
        <p:spPr>
          <a:xfrm xmlns:a="http://schemas.openxmlformats.org/drawingml/2006/main">
            <a:off x="1238250" y="412432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memory_recall</a:t>
            </a:r>
          </a:p>
        </p:txBody>
      </p:sp>
      <p:sp>
        <p:nvSpPr>
          <p:cNvPr id="31" name="precompact-code-num-8">
            <a:extLst xmlns:a="http://schemas.openxmlformats.org/drawingml/2006/main">
              <a:ext uri="{FF2B5EF4-FFF2-40B4-BE49-F238E27FC236}">
                <a16:creationId xmlns:a16="http://schemas.microsoft.com/office/drawing/2014/main" id="{74BC8072-5258-47AC-BD3A-7B3DC4FA5E75}"/>
              </a:ext>
            </a:extLst>
          </p:cNvPr>
          <p:cNvSpPr>
            <a:spLocks xmlns:a="http://schemas.openxmlformats.org/drawingml/2006/main" noGrp="1"/>
          </p:cNvSpPr>
          <p:nvPr/>
        </p:nvSpPr>
        <p:spPr>
          <a:xfrm xmlns:a="http://schemas.openxmlformats.org/drawingml/2006/main">
            <a:off x="800100" y="43624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9</a:t>
            </a:r>
          </a:p>
        </p:txBody>
      </p:sp>
      <p:sp>
        <p:nvSpPr>
          <p:cNvPr id="32" name="precompact-code-line-8">
            <a:extLst xmlns:a="http://schemas.openxmlformats.org/drawingml/2006/main">
              <a:ext uri="{FF2B5EF4-FFF2-40B4-BE49-F238E27FC236}">
                <a16:creationId xmlns:a16="http://schemas.microsoft.com/office/drawing/2014/main" id="{1E9D50FC-7986-40A9-B449-64D5F44B3ACB}"/>
              </a:ext>
            </a:extLst>
          </p:cNvPr>
          <p:cNvSpPr>
            <a:spLocks xmlns:a="http://schemas.openxmlformats.org/drawingml/2006/main" noGrp="1"/>
          </p:cNvSpPr>
          <p:nvPr/>
        </p:nvSpPr>
        <p:spPr>
          <a:xfrm xmlns:a="http://schemas.openxmlformats.org/drawingml/2006/main">
            <a:off x="1238250" y="43624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33" name="precompact-code-num-9">
            <a:extLst xmlns:a="http://schemas.openxmlformats.org/drawingml/2006/main">
              <a:ext uri="{FF2B5EF4-FFF2-40B4-BE49-F238E27FC236}">
                <a16:creationId xmlns:a16="http://schemas.microsoft.com/office/drawing/2014/main" id="{2DF2E4AC-3559-46DC-BBEF-78F1A24753CF}"/>
              </a:ext>
            </a:extLst>
          </p:cNvPr>
          <p:cNvSpPr>
            <a:spLocks xmlns:a="http://schemas.openxmlformats.org/drawingml/2006/main" noGrp="1"/>
          </p:cNvSpPr>
          <p:nvPr/>
        </p:nvSpPr>
        <p:spPr>
          <a:xfrm xmlns:a="http://schemas.openxmlformats.org/drawingml/2006/main">
            <a:off x="800100" y="46005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10</a:t>
            </a:r>
          </a:p>
        </p:txBody>
      </p:sp>
      <p:sp>
        <p:nvSpPr>
          <p:cNvPr id="34" name="precompact-code-line-9">
            <a:extLst xmlns:a="http://schemas.openxmlformats.org/drawingml/2006/main">
              <a:ext uri="{FF2B5EF4-FFF2-40B4-BE49-F238E27FC236}">
                <a16:creationId xmlns:a16="http://schemas.microsoft.com/office/drawing/2014/main" id="{089CD6DE-30DB-4898-B7CE-03E4CCFEB39B}"/>
              </a:ext>
            </a:extLst>
          </p:cNvPr>
          <p:cNvSpPr>
            <a:spLocks xmlns:a="http://schemas.openxmlformats.org/drawingml/2006/main" noGrp="1"/>
          </p:cNvSpPr>
          <p:nvPr/>
        </p:nvSpPr>
        <p:spPr>
          <a:xfrm xmlns:a="http://schemas.openxmlformats.org/drawingml/2006/main">
            <a:off x="1238250" y="46005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"query": "pnpm lockfile",</a:t>
            </a:r>
          </a:p>
        </p:txBody>
      </p:sp>
      <p:sp>
        <p:nvSpPr>
          <p:cNvPr id="35" name="precompact-code-hi-10">
            <a:extLst xmlns:a="http://schemas.openxmlformats.org/drawingml/2006/main">
              <a:ext uri="{FF2B5EF4-FFF2-40B4-BE49-F238E27FC236}">
                <a16:creationId xmlns:a16="http://schemas.microsoft.com/office/drawing/2014/main" id="{5C85673A-B78C-43B0-98AA-96F83FE97B56}"/>
              </a:ext>
            </a:extLst>
          </p:cNvPr>
          <p:cNvSpPr>
            <a:spLocks xmlns:a="http://schemas.openxmlformats.org/drawingml/2006/main" noGrp="1"/>
          </p:cNvSpPr>
          <p:nvPr/>
        </p:nvSpPr>
        <p:spPr>
          <a:xfrm xmlns:a="http://schemas.openxmlformats.org/drawingml/2006/main">
            <a:off x="762000" y="4819650"/>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36" name="precompact-code-num-10">
            <a:extLst xmlns:a="http://schemas.openxmlformats.org/drawingml/2006/main">
              <a:ext uri="{FF2B5EF4-FFF2-40B4-BE49-F238E27FC236}">
                <a16:creationId xmlns:a16="http://schemas.microsoft.com/office/drawing/2014/main" id="{5A3D25E3-BCA5-4487-89D2-81573FFD48EF}"/>
              </a:ext>
            </a:extLst>
          </p:cNvPr>
          <p:cNvSpPr>
            <a:spLocks xmlns:a="http://schemas.openxmlformats.org/drawingml/2006/main" noGrp="1"/>
          </p:cNvSpPr>
          <p:nvPr/>
        </p:nvSpPr>
        <p:spPr>
          <a:xfrm xmlns:a="http://schemas.openxmlformats.org/drawingml/2006/main">
            <a:off x="800100" y="483870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11</a:t>
            </a:r>
          </a:p>
        </p:txBody>
      </p:sp>
      <p:sp>
        <p:nvSpPr>
          <p:cNvPr id="37" name="precompact-code-line-10">
            <a:extLst xmlns:a="http://schemas.openxmlformats.org/drawingml/2006/main">
              <a:ext uri="{FF2B5EF4-FFF2-40B4-BE49-F238E27FC236}">
                <a16:creationId xmlns:a16="http://schemas.microsoft.com/office/drawing/2014/main" id="{23BA26E7-16C5-4AD2-BDD5-B96696CA430D}"/>
              </a:ext>
            </a:extLst>
          </p:cNvPr>
          <p:cNvSpPr>
            <a:spLocks xmlns:a="http://schemas.openxmlformats.org/drawingml/2006/main" noGrp="1"/>
          </p:cNvSpPr>
          <p:nvPr/>
        </p:nvSpPr>
        <p:spPr>
          <a:xfrm xmlns:a="http://schemas.openxmlformats.org/drawingml/2006/main">
            <a:off x="1238250" y="483870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"format": "compact",</a:t>
            </a:r>
          </a:p>
        </p:txBody>
      </p:sp>
      <p:sp>
        <p:nvSpPr>
          <p:cNvPr id="38" name="precompact-code-num-11">
            <a:extLst xmlns:a="http://schemas.openxmlformats.org/drawingml/2006/main">
              <a:ext uri="{FF2B5EF4-FFF2-40B4-BE49-F238E27FC236}">
                <a16:creationId xmlns:a16="http://schemas.microsoft.com/office/drawing/2014/main" id="{FCDBCB9A-A7A1-48CF-BB06-080AE5508EDE}"/>
              </a:ext>
            </a:extLst>
          </p:cNvPr>
          <p:cNvSpPr>
            <a:spLocks xmlns:a="http://schemas.openxmlformats.org/drawingml/2006/main" noGrp="1"/>
          </p:cNvSpPr>
          <p:nvPr/>
        </p:nvSpPr>
        <p:spPr>
          <a:xfrm xmlns:a="http://schemas.openxmlformats.org/drawingml/2006/main">
            <a:off x="800100" y="507682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12</a:t>
            </a:r>
          </a:p>
        </p:txBody>
      </p:sp>
      <p:sp>
        <p:nvSpPr>
          <p:cNvPr id="39" name="precompact-code-line-11">
            <a:extLst xmlns:a="http://schemas.openxmlformats.org/drawingml/2006/main">
              <a:ext uri="{FF2B5EF4-FFF2-40B4-BE49-F238E27FC236}">
                <a16:creationId xmlns:a16="http://schemas.microsoft.com/office/drawing/2014/main" id="{3EC2C896-8376-4E1D-888F-257EE538E9D1}"/>
              </a:ext>
            </a:extLst>
          </p:cNvPr>
          <p:cNvSpPr>
            <a:spLocks xmlns:a="http://schemas.openxmlformats.org/drawingml/2006/main" noGrp="1"/>
          </p:cNvSpPr>
          <p:nvPr/>
        </p:nvSpPr>
        <p:spPr>
          <a:xfrm xmlns:a="http://schemas.openxmlformats.org/drawingml/2006/main">
            <a:off x="1238250" y="507682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  "token_budget": 600</a:t>
            </a:r>
          </a:p>
        </p:txBody>
      </p:sp>
      <p:sp>
        <p:nvSpPr>
          <p:cNvPr id="40" name="precompact-code-hi-12">
            <a:extLst xmlns:a="http://schemas.openxmlformats.org/drawingml/2006/main">
              <a:ext uri="{FF2B5EF4-FFF2-40B4-BE49-F238E27FC236}">
                <a16:creationId xmlns:a16="http://schemas.microsoft.com/office/drawing/2014/main" id="{442AC76E-53F4-44CB-B895-8CB228C0BE6E}"/>
              </a:ext>
            </a:extLst>
          </p:cNvPr>
          <p:cNvSpPr>
            <a:spLocks xmlns:a="http://schemas.openxmlformats.org/drawingml/2006/main" noGrp="1"/>
          </p:cNvSpPr>
          <p:nvPr/>
        </p:nvSpPr>
        <p:spPr>
          <a:xfrm xmlns:a="http://schemas.openxmlformats.org/drawingml/2006/main">
            <a:off x="762000" y="5295900"/>
            <a:ext cx="7239000" cy="238125"/>
          </a:xfrm>
          <a:prstGeom xmlns:a="http://schemas.openxmlformats.org/drawingml/2006/main" prst="roundRect">
            <a:avLst>
              <a:gd name="adj" fmla="val 8000"/>
            </a:avLst>
          </a:prstGeom>
          <a:solidFill xmlns:a="http://schemas.openxmlformats.org/drawingml/2006/main">
            <a:srgbClr val="263345"/>
          </a:solidFill>
          <a:ln xmlns:a="http://schemas.openxmlformats.org/drawingml/2006/main" w="0">
            <a:noFill/>
            <a:prstDash val="solid"/>
          </a:ln>
        </p:spPr>
      </p:sp>
      <p:sp>
        <p:nvSpPr>
          <p:cNvPr id="41" name="precompact-code-num-12">
            <a:extLst xmlns:a="http://schemas.openxmlformats.org/drawingml/2006/main">
              <a:ext uri="{FF2B5EF4-FFF2-40B4-BE49-F238E27FC236}">
                <a16:creationId xmlns:a16="http://schemas.microsoft.com/office/drawing/2014/main" id="{06EE4C2C-2042-4E9B-AEBF-1ECB9BC1C513}"/>
              </a:ext>
            </a:extLst>
          </p:cNvPr>
          <p:cNvSpPr>
            <a:spLocks xmlns:a="http://schemas.openxmlformats.org/drawingml/2006/main" noGrp="1"/>
          </p:cNvSpPr>
          <p:nvPr/>
        </p:nvSpPr>
        <p:spPr>
          <a:xfrm xmlns:a="http://schemas.openxmlformats.org/drawingml/2006/main">
            <a:off x="800100" y="5314950"/>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b="0">
                <a:solidFill>
                  <a:srgbClr val="667586"/>
                </a:solidFill>
                <a:latin typeface="Aptos Mono"/>
                <a:ea typeface="Aptos Mono"/>
                <a:cs typeface="Aptos Mono"/>
              </a:defRPr>
            </a:pPr>
            <a:r>
              <a:rPr sz="975" b="0">
                <a:solidFill>
                  <a:srgbClr val="667586"/>
                </a:solidFill>
                <a:latin typeface="Aptos Mono"/>
                <a:ea typeface="Aptos Mono"/>
                <a:cs typeface="Aptos Mono"/>
              </a:rPr>
              <a:t>13</a:t>
            </a:r>
          </a:p>
        </p:txBody>
      </p:sp>
      <p:sp>
        <p:nvSpPr>
          <p:cNvPr id="42" name="precompact-code-line-12">
            <a:extLst xmlns:a="http://schemas.openxmlformats.org/drawingml/2006/main">
              <a:ext uri="{FF2B5EF4-FFF2-40B4-BE49-F238E27FC236}">
                <a16:creationId xmlns:a16="http://schemas.microsoft.com/office/drawing/2014/main" id="{68150F29-80B7-4227-BD75-536762204196}"/>
              </a:ext>
            </a:extLst>
          </p:cNvPr>
          <p:cNvSpPr>
            <a:spLocks xmlns:a="http://schemas.openxmlformats.org/drawingml/2006/main" noGrp="1"/>
          </p:cNvSpPr>
          <p:nvPr/>
        </p:nvSpPr>
        <p:spPr>
          <a:xfrm xmlns:a="http://schemas.openxmlformats.org/drawingml/2006/main">
            <a:off x="1238250" y="5314950"/>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125" b="0">
                <a:solidFill>
                  <a:srgbClr val="CFD8E3"/>
                </a:solidFill>
                <a:latin typeface="Aptos Mono"/>
                <a:ea typeface="Aptos Mono"/>
                <a:cs typeface="Aptos Mono"/>
              </a:defRPr>
            </a:pPr>
            <a:r>
              <a:rPr sz="1125" b="0">
                <a:solidFill>
                  <a:srgbClr val="CFD8E3"/>
                </a:solidFill>
                <a:latin typeface="Aptos Mono"/>
                <a:ea typeface="Aptos Mono"/>
                <a:cs typeface="Aptos Mono"/>
              </a:rPr>
              <a:t>}</a:t>
            </a:r>
          </a:p>
        </p:txBody>
      </p:sp>
      <p:sp>
        <p:nvSpPr>
          <p:cNvPr id="43" name="precompact-code-num-13">
            <a:extLst xmlns:a="http://schemas.openxmlformats.org/drawingml/2006/main">
              <a:ext uri="{FF2B5EF4-FFF2-40B4-BE49-F238E27FC236}">
                <a16:creationId xmlns:a16="http://schemas.microsoft.com/office/drawing/2014/main" id="{07376703-B813-4491-9407-B0E34F339FE5}"/>
              </a:ext>
            </a:extLst>
          </p:cNvPr>
          <p:cNvSpPr>
            <a:spLocks xmlns:a="http://schemas.openxmlformats.org/drawingml/2006/main" noGrp="1"/>
          </p:cNvSpPr>
          <p:nvPr/>
        </p:nvSpPr>
        <p:spPr>
          <a:xfrm xmlns:a="http://schemas.openxmlformats.org/drawingml/2006/main">
            <a:off x="800100" y="5553075"/>
            <a:ext cx="3238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45720" rIns="0" bIns="0" anchor="t">
            <a:noAutofit/>
          </a:bodyPr>
          <a:lstStyle xmlns:a="http://schemas.openxmlformats.org/drawingml/2006/main"/>
          <a:p xmlns:a="http://schemas.openxmlformats.org/drawingml/2006/main">
            <a:pPr algn="r">
              <a:buNone/>
              <a:defRPr sz="975">
                <a:solidFill>
                  <a:srgbClr val="667586"/>
                </a:solidFill>
                <a:latin typeface="Aptos Mono"/>
                <a:ea typeface="Aptos Mono"/>
                <a:cs typeface="Aptos Mono"/>
              </a:defRPr>
            </a:pPr>
            <a:r>
              <a:rPr sz="975">
                <a:solidFill>
                  <a:srgbClr val="667586"/>
                </a:solidFill>
                <a:latin typeface="Aptos Mono"/>
                <a:ea typeface="Aptos Mono"/>
                <a:cs typeface="Aptos Mono"/>
              </a:rPr>
              <a:t/>
            </a:r>
          </a:p>
        </p:txBody>
      </p:sp>
      <p:sp>
        <p:nvSpPr>
          <p:cNvPr id="44" name="precompact-code-line-13">
            <a:extLst xmlns:a="http://schemas.openxmlformats.org/drawingml/2006/main">
              <a:ext uri="{FF2B5EF4-FFF2-40B4-BE49-F238E27FC236}">
                <a16:creationId xmlns:a16="http://schemas.microsoft.com/office/drawing/2014/main" id="{1A32AAED-6C25-4EEC-8774-F4CC560A9C7A}"/>
              </a:ext>
            </a:extLst>
          </p:cNvPr>
          <p:cNvSpPr>
            <a:spLocks xmlns:a="http://schemas.openxmlformats.org/drawingml/2006/main" noGrp="1"/>
          </p:cNvSpPr>
          <p:nvPr/>
        </p:nvSpPr>
        <p:spPr>
          <a:xfrm xmlns:a="http://schemas.openxmlformats.org/drawingml/2006/main">
            <a:off x="1238250" y="5553075"/>
            <a:ext cx="6686550" cy="2381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buNone/>
              <a:defRPr sz="1125">
                <a:solidFill>
                  <a:srgbClr val="CFD8E3"/>
                </a:solidFill>
                <a:latin typeface="Aptos Mono"/>
                <a:ea typeface="Aptos Mono"/>
                <a:cs typeface="Aptos Mono"/>
              </a:defRPr>
            </a:pPr>
            <a:r>
              <a:rPr sz="1125">
                <a:solidFill>
                  <a:srgbClr val="CFD8E3"/>
                </a:solidFill>
                <a:latin typeface="Aptos Mono"/>
                <a:ea typeface="Aptos Mono"/>
                <a:cs typeface="Aptos Mono"/>
              </a:rPr>
              <a:t/>
            </a:r>
          </a:p>
        </p:txBody>
      </p:sp>
      <p:sp>
        <p:nvSpPr>
          <p:cNvPr id="45" name="precompact-card-1">
            <a:extLst xmlns:a="http://schemas.openxmlformats.org/drawingml/2006/main">
              <a:ext uri="{FF2B5EF4-FFF2-40B4-BE49-F238E27FC236}">
                <a16:creationId xmlns:a16="http://schemas.microsoft.com/office/drawing/2014/main" id="{3E15DF39-75B5-433A-AAE5-0F5451802F2A}"/>
              </a:ext>
            </a:extLst>
          </p:cNvPr>
          <p:cNvSpPr>
            <a:spLocks xmlns:a="http://schemas.openxmlformats.org/drawingml/2006/main" noGrp="1"/>
          </p:cNvSpPr>
          <p:nvPr/>
        </p:nvSpPr>
        <p:spPr>
          <a:xfrm xmlns:a="http://schemas.openxmlformats.org/drawingml/2006/main">
            <a:off x="8572500" y="2076450"/>
            <a:ext cx="2952750" cy="1257300"/>
          </a:xfrm>
          <a:prstGeom xmlns:a="http://schemas.openxmlformats.org/drawingml/2006/main" prst="roundRect">
            <a:avLst>
              <a:gd name="adj" fmla="val 9091"/>
            </a:avLst>
          </a:prstGeom>
          <a:solidFill xmlns:a="http://schemas.openxmlformats.org/drawingml/2006/main">
            <a:srgbClr val="171D25"/>
          </a:solidFill>
          <a:ln xmlns:a="http://schemas.openxmlformats.org/drawingml/2006/main" w="9525">
            <a:solidFill>
              <a:srgbClr val="2A323D"/>
            </a:solidFill>
            <a:prstDash val="solid"/>
          </a:ln>
        </p:spPr>
      </p:sp>
      <p:sp>
        <p:nvSpPr>
          <p:cNvPr id="46" name="precompact-card-1-accent">
            <a:extLst xmlns:a="http://schemas.openxmlformats.org/drawingml/2006/main">
              <a:ext uri="{FF2B5EF4-FFF2-40B4-BE49-F238E27FC236}">
                <a16:creationId xmlns:a16="http://schemas.microsoft.com/office/drawing/2014/main" id="{901A2BB4-AA62-4E5E-9371-171E8C67161D}"/>
              </a:ext>
            </a:extLst>
          </p:cNvPr>
          <p:cNvSpPr>
            <a:spLocks xmlns:a="http://schemas.openxmlformats.org/drawingml/2006/main" noGrp="1"/>
          </p:cNvSpPr>
          <p:nvPr/>
        </p:nvSpPr>
        <p:spPr>
          <a:xfrm xmlns:a="http://schemas.openxmlformats.org/drawingml/2006/main">
            <a:off x="8572500" y="2076450"/>
            <a:ext cx="66675" cy="125730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47" name="precompact-card-1-title">
            <a:extLst xmlns:a="http://schemas.openxmlformats.org/drawingml/2006/main">
              <a:ext uri="{FF2B5EF4-FFF2-40B4-BE49-F238E27FC236}">
                <a16:creationId xmlns:a16="http://schemas.microsoft.com/office/drawing/2014/main" id="{AFE1D479-89B5-45A2-9C93-607CF4D1167C}"/>
              </a:ext>
            </a:extLst>
          </p:cNvPr>
          <p:cNvSpPr>
            <a:spLocks xmlns:a="http://schemas.openxmlformats.org/drawingml/2006/main" noGrp="1"/>
          </p:cNvSpPr>
          <p:nvPr/>
        </p:nvSpPr>
        <p:spPr>
          <a:xfrm xmlns:a="http://schemas.openxmlformats.org/drawingml/2006/main">
            <a:off x="8839200" y="2238375"/>
            <a:ext cx="24955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Save once</a:t>
            </a:r>
          </a:p>
        </p:txBody>
      </p:sp>
      <p:sp>
        <p:nvSpPr>
          <p:cNvPr id="48" name="precompact-card-1-body">
            <a:extLst xmlns:a="http://schemas.openxmlformats.org/drawingml/2006/main">
              <a:ext uri="{FF2B5EF4-FFF2-40B4-BE49-F238E27FC236}">
                <a16:creationId xmlns:a16="http://schemas.microsoft.com/office/drawing/2014/main" id="{0F96020C-E7EF-48A3-86B5-043C3ABE1E12}"/>
              </a:ext>
            </a:extLst>
          </p:cNvPr>
          <p:cNvSpPr>
            <a:spLocks xmlns:a="http://schemas.openxmlformats.org/drawingml/2006/main" noGrp="1"/>
          </p:cNvSpPr>
          <p:nvPr/>
        </p:nvSpPr>
        <p:spPr>
          <a:xfrm xmlns:a="http://schemas.openxmlformats.org/drawingml/2006/main">
            <a:off x="8839200" y="2647950"/>
            <a:ext cx="24955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0">
                <a:solidFill>
                  <a:srgbClr val="A9B0BC"/>
                </a:solidFill>
                <a:latin typeface="Aptos"/>
                <a:ea typeface="Aptos"/>
                <a:cs typeface="Aptos"/>
              </a:defRPr>
            </a:pPr>
            <a:r>
              <a:rPr sz="1350" b="0">
                <a:solidFill>
                  <a:srgbClr val="A9B0BC"/>
                </a:solidFill>
                <a:latin typeface="Aptos"/>
                <a:ea typeface="Aptos"/>
                <a:cs typeface="Aptos"/>
              </a:rPr>
              <a:t>Keep the lesson and a stable project ID.</a:t>
            </a:r>
          </a:p>
        </p:txBody>
      </p:sp>
      <p:sp>
        <p:nvSpPr>
          <p:cNvPr id="49" name="precompact-card-2">
            <a:extLst xmlns:a="http://schemas.openxmlformats.org/drawingml/2006/main">
              <a:ext uri="{FF2B5EF4-FFF2-40B4-BE49-F238E27FC236}">
                <a16:creationId xmlns:a16="http://schemas.microsoft.com/office/drawing/2014/main" id="{213AB1AE-C022-4D61-8558-77ED5F65BDC7}"/>
              </a:ext>
            </a:extLst>
          </p:cNvPr>
          <p:cNvSpPr>
            <a:spLocks xmlns:a="http://schemas.openxmlformats.org/drawingml/2006/main" noGrp="1"/>
          </p:cNvSpPr>
          <p:nvPr/>
        </p:nvSpPr>
        <p:spPr>
          <a:xfrm xmlns:a="http://schemas.openxmlformats.org/drawingml/2006/main">
            <a:off x="8572500" y="3600450"/>
            <a:ext cx="2952750" cy="1257300"/>
          </a:xfrm>
          <a:prstGeom xmlns:a="http://schemas.openxmlformats.org/drawingml/2006/main" prst="roundRect">
            <a:avLst>
              <a:gd name="adj" fmla="val 9091"/>
            </a:avLst>
          </a:prstGeom>
          <a:solidFill xmlns:a="http://schemas.openxmlformats.org/drawingml/2006/main">
            <a:srgbClr val="171D25"/>
          </a:solidFill>
          <a:ln xmlns:a="http://schemas.openxmlformats.org/drawingml/2006/main" w="9525">
            <a:solidFill>
              <a:srgbClr val="2A323D"/>
            </a:solidFill>
            <a:prstDash val="solid"/>
          </a:ln>
        </p:spPr>
      </p:sp>
      <p:sp>
        <p:nvSpPr>
          <p:cNvPr id="50" name="precompact-card-2-accent">
            <a:extLst xmlns:a="http://schemas.openxmlformats.org/drawingml/2006/main">
              <a:ext uri="{FF2B5EF4-FFF2-40B4-BE49-F238E27FC236}">
                <a16:creationId xmlns:a16="http://schemas.microsoft.com/office/drawing/2014/main" id="{6F7F766D-B139-4CCC-B177-228C7A205D95}"/>
              </a:ext>
            </a:extLst>
          </p:cNvPr>
          <p:cNvSpPr>
            <a:spLocks xmlns:a="http://schemas.openxmlformats.org/drawingml/2006/main" noGrp="1"/>
          </p:cNvSpPr>
          <p:nvPr/>
        </p:nvSpPr>
        <p:spPr>
          <a:xfrm xmlns:a="http://schemas.openxmlformats.org/drawingml/2006/main">
            <a:off x="8572500" y="3600450"/>
            <a:ext cx="66675" cy="12573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51" name="precompact-card-2-title">
            <a:extLst xmlns:a="http://schemas.openxmlformats.org/drawingml/2006/main">
              <a:ext uri="{FF2B5EF4-FFF2-40B4-BE49-F238E27FC236}">
                <a16:creationId xmlns:a16="http://schemas.microsoft.com/office/drawing/2014/main" id="{138AF8C2-50E4-4FBE-9632-D8BDBCA185B9}"/>
              </a:ext>
            </a:extLst>
          </p:cNvPr>
          <p:cNvSpPr>
            <a:spLocks xmlns:a="http://schemas.openxmlformats.org/drawingml/2006/main" noGrp="1"/>
          </p:cNvSpPr>
          <p:nvPr/>
        </p:nvSpPr>
        <p:spPr>
          <a:xfrm xmlns:a="http://schemas.openxmlformats.org/drawingml/2006/main">
            <a:off x="8839200" y="3762375"/>
            <a:ext cx="24955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1">
                <a:solidFill>
                  <a:srgbClr val="F4F1EB"/>
                </a:solidFill>
                <a:latin typeface="Aptos"/>
                <a:ea typeface="Aptos"/>
                <a:cs typeface="Aptos"/>
              </a:defRPr>
            </a:pPr>
            <a:r>
              <a:rPr sz="1875" b="1">
                <a:solidFill>
                  <a:srgbClr val="F4F1EB"/>
                </a:solidFill>
                <a:latin typeface="Aptos"/>
                <a:ea typeface="Aptos"/>
                <a:cs typeface="Aptos"/>
              </a:rPr>
              <a:t>Recall later</a:t>
            </a:r>
          </a:p>
        </p:txBody>
      </p:sp>
      <p:sp>
        <p:nvSpPr>
          <p:cNvPr id="52" name="precompact-card-2-body">
            <a:extLst xmlns:a="http://schemas.openxmlformats.org/drawingml/2006/main">
              <a:ext uri="{FF2B5EF4-FFF2-40B4-BE49-F238E27FC236}">
                <a16:creationId xmlns:a16="http://schemas.microsoft.com/office/drawing/2014/main" id="{C02C437E-82E1-459F-BE26-2E3C6975E517}"/>
              </a:ext>
            </a:extLst>
          </p:cNvPr>
          <p:cNvSpPr>
            <a:spLocks xmlns:a="http://schemas.openxmlformats.org/drawingml/2006/main" noGrp="1"/>
          </p:cNvSpPr>
          <p:nvPr/>
        </p:nvSpPr>
        <p:spPr>
          <a:xfrm xmlns:a="http://schemas.openxmlformats.org/drawingml/2006/main">
            <a:off x="8839200" y="4171950"/>
            <a:ext cx="24955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350" b="0">
                <a:solidFill>
                  <a:srgbClr val="A9B0BC"/>
                </a:solidFill>
                <a:latin typeface="Aptos"/>
                <a:ea typeface="Aptos"/>
                <a:cs typeface="Aptos"/>
              </a:defRPr>
            </a:pPr>
            <a:r>
              <a:rPr sz="1350" b="0">
                <a:solidFill>
                  <a:srgbClr val="A9B0BC"/>
                </a:solidFill>
                <a:latin typeface="Aptos"/>
                <a:ea typeface="Aptos"/>
                <a:cs typeface="Aptos"/>
              </a:rPr>
              <a:t>Ask for a compact result with a token budget.</a:t>
            </a:r>
          </a:p>
        </p:txBody>
      </p:sp>
      <p:sp>
        <p:nvSpPr>
          <p:cNvPr id="53" name="precompact-caption">
            <a:extLst xmlns:a="http://schemas.openxmlformats.org/drawingml/2006/main">
              <a:ext uri="{FF2B5EF4-FFF2-40B4-BE49-F238E27FC236}">
                <a16:creationId xmlns:a16="http://schemas.microsoft.com/office/drawing/2014/main" id="{8D8CFE78-A69F-40D6-ACA8-0A19F8ECA2C7}"/>
              </a:ext>
            </a:extLst>
          </p:cNvPr>
          <p:cNvSpPr>
            <a:spLocks xmlns:a="http://schemas.openxmlformats.org/drawingml/2006/main" noGrp="1"/>
          </p:cNvSpPr>
          <p:nvPr/>
        </p:nvSpPr>
        <p:spPr>
          <a:xfrm xmlns:a="http://schemas.openxmlformats.org/drawingml/2006/main">
            <a:off x="8477250" y="5200650"/>
            <a:ext cx="314325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650" b="1">
                <a:solidFill>
                  <a:srgbClr val="F4F1EB"/>
                </a:solidFill>
                <a:latin typeface="Aptos"/>
                <a:ea typeface="Aptos"/>
                <a:cs typeface="Aptos"/>
              </a:defRPr>
            </a:pPr>
            <a:r>
              <a:rPr sz="1650" b="1">
                <a:solidFill>
                  <a:srgbClr val="F4F1EB"/>
                </a:solidFill>
                <a:latin typeface="Aptos"/>
                <a:ea typeface="Aptos"/>
                <a:cs typeface="Aptos"/>
              </a:rPr>
              <a:t>Use the same project identity across machines and agent tools.</a:t>
            </a:r>
          </a:p>
        </p:txBody>
      </p:sp>
    </p:spTree>
    <p:extLst>
      <p:ext uri="{BB962C8B-B14F-4D97-AF65-F5344CB8AC3E}">
        <p14:creationId xmlns:p14="http://schemas.microsoft.com/office/powerpoint/2010/main" val="1626062915"/>
      </p:ext>
    </p:extLst>
  </p:cSld>
</p:sld>
</file>

<file path=ppt/slides/slide32.xml><?xml version="1.0" encoding="utf-8"?>
<p:sld xmlns:p="http://schemas.openxmlformats.org/presentationml/2006/main">
  <p:cSld>
    <p:bg>
      <p:bgPr>
        <a:solidFill xmlns:a="http://schemas.openxmlformats.org/drawingml/2006/main">
          <a:srgbClr val="F7F7F2"/>
        </a:solidFill>
      </p:bgPr>
    </p:bg>
    <p:spTree>
      <p:nvGrpSpPr>
        <p:cNvPr id="1" name=""/>
        <p:cNvGrpSpPr/>
        <p:nvPr/>
      </p:nvGrpSpPr>
      <p:grpSpPr>
        <a:xfrm xmlns:a="http://schemas.openxmlformats.org/drawingml/2006/main"/>
      </p:grpSpPr>
      <p:sp>
        <p:nvSpPr>
          <p:cNvPr id="23" name="plate-header-27">
            <a:extLst xmlns:a="http://schemas.openxmlformats.org/drawingml/2006/main">
              <a:ext uri="{FF2B5EF4-FFF2-40B4-BE49-F238E27FC236}">
                <a16:creationId xmlns:a16="http://schemas.microsoft.com/office/drawing/2014/main" id="{318F9256-5787-4762-BBA3-D4E251A78160}"/>
              </a:ext>
            </a:extLst>
          </p:cNvPr>
          <p:cNvSpPr>
            <a:spLocks xmlns:a="http://schemas.openxmlformats.org/drawingml/2006/main" noGrp="1"/>
          </p:cNvSpPr>
          <p:nvPr/>
        </p:nvSpPr>
        <p:spPr>
          <a:xfrm xmlns:a="http://schemas.openxmlformats.org/drawingml/2006/main">
            <a:off x="190500" y="152400"/>
            <a:ext cx="11811000" cy="1219200"/>
          </a:xfrm>
          <a:prstGeom xmlns:a="http://schemas.openxmlformats.org/drawingml/2006/main" prst="roundRect">
            <a:avLst>
              <a:gd name="adj" fmla="val 9375"/>
            </a:avLst>
          </a:prstGeom>
          <a:noFill xmlns:a="http://schemas.openxmlformats.org/drawingml/2006/main"/>
          <a:ln xmlns:a="http://schemas.openxmlformats.org/drawingml/2006/main" w="19050">
            <a:solidFill>
              <a:srgbClr val="27466E"/>
            </a:solidFill>
            <a:prstDash val="dash"/>
          </a:ln>
        </p:spPr>
      </p:sp>
      <p:sp>
        <p:nvSpPr>
          <p:cNvPr id="2" name="plate-section-27">
            <a:extLst xmlns:a="http://schemas.openxmlformats.org/drawingml/2006/main">
              <a:ext uri="{FF2B5EF4-FFF2-40B4-BE49-F238E27FC236}">
                <a16:creationId xmlns:a16="http://schemas.microsoft.com/office/drawing/2014/main" id="{D74B6CF5-285B-4BA8-87F4-131191AD5E3B}"/>
              </a:ext>
            </a:extLst>
          </p:cNvPr>
          <p:cNvSpPr>
            <a:spLocks xmlns:a="http://schemas.openxmlformats.org/drawingml/2006/main" noGrp="1"/>
          </p:cNvSpPr>
          <p:nvPr/>
        </p:nvSpPr>
        <p:spPr>
          <a:xfrm xmlns:a="http://schemas.openxmlformats.org/drawingml/2006/main">
            <a:off x="419100" y="28575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125" b="1" spc="1">
                <a:solidFill>
                  <a:srgbClr val="187049"/>
                </a:solidFill>
                <a:latin typeface="Aptos"/>
                <a:ea typeface="Aptos"/>
                <a:cs typeface="Aptos"/>
              </a:defRPr>
            </a:pPr>
            <a:r>
              <a:rPr sz="1125" b="1" spc="1">
                <a:solidFill>
                  <a:srgbClr val="187049"/>
                </a:solidFill>
                <a:latin typeface="Aptos"/>
                <a:ea typeface="Aptos"/>
                <a:cs typeface="Aptos"/>
              </a:rPr>
              <a:t>MULTI-AGENT ARCHITECTURE</a:t>
            </a:r>
          </a:p>
        </p:txBody>
      </p:sp>
      <p:sp>
        <p:nvSpPr>
          <p:cNvPr id="3" name="plate-title-27">
            <a:extLst xmlns:a="http://schemas.openxmlformats.org/drawingml/2006/main">
              <a:ext uri="{FF2B5EF4-FFF2-40B4-BE49-F238E27FC236}">
                <a16:creationId xmlns:a16="http://schemas.microsoft.com/office/drawing/2014/main" id="{19445831-6C67-4E95-B5A6-4535DCCE4447}"/>
              </a:ext>
            </a:extLst>
          </p:cNvPr>
          <p:cNvSpPr>
            <a:spLocks xmlns:a="http://schemas.openxmlformats.org/drawingml/2006/main" noGrp="1"/>
          </p:cNvSpPr>
          <p:nvPr/>
        </p:nvSpPr>
        <p:spPr>
          <a:xfrm xmlns:a="http://schemas.openxmlformats.org/drawingml/2006/main">
            <a:off x="419100" y="523875"/>
            <a:ext cx="108585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325" b="1">
                <a:solidFill>
                  <a:srgbClr val="17202B"/>
                </a:solidFill>
                <a:latin typeface="Aptos"/>
                <a:ea typeface="Aptos"/>
                <a:cs typeface="Aptos"/>
              </a:defRPr>
            </a:pPr>
            <a:r>
              <a:rPr sz="2325" b="1">
                <a:solidFill>
                  <a:srgbClr val="17202B"/>
                </a:solidFill>
                <a:latin typeface="Aptos"/>
                <a:ea typeface="Aptos"/>
                <a:cs typeface="Aptos"/>
              </a:rPr>
              <a:t>Several agents can use the same memory service</a:t>
            </a:r>
          </a:p>
        </p:txBody>
      </p:sp>
      <p:sp>
        <p:nvSpPr>
          <p:cNvPr id="4" name="plate-subtitle-27">
            <a:extLst xmlns:a="http://schemas.openxmlformats.org/drawingml/2006/main">
              <a:ext uri="{FF2B5EF4-FFF2-40B4-BE49-F238E27FC236}">
                <a16:creationId xmlns:a16="http://schemas.microsoft.com/office/drawing/2014/main" id="{72806AAA-69D3-4AE3-A28D-438EEA2AACF3}"/>
              </a:ext>
            </a:extLst>
          </p:cNvPr>
          <p:cNvSpPr>
            <a:spLocks xmlns:a="http://schemas.openxmlformats.org/drawingml/2006/main" noGrp="1"/>
          </p:cNvSpPr>
          <p:nvPr/>
        </p:nvSpPr>
        <p:spPr>
          <a:xfrm xmlns:a="http://schemas.openxmlformats.org/drawingml/2006/main">
            <a:off x="419100" y="1009650"/>
            <a:ext cx="1057275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0">
                <a:solidFill>
                  <a:srgbClr val="566271"/>
                </a:solidFill>
                <a:latin typeface="Aptos"/>
                <a:ea typeface="Aptos"/>
                <a:cs typeface="Aptos"/>
              </a:defRPr>
            </a:pPr>
            <a:r>
              <a:rPr sz="1200" b="0">
                <a:solidFill>
                  <a:srgbClr val="566271"/>
                </a:solidFill>
                <a:latin typeface="Aptos"/>
                <a:ea typeface="Aptos"/>
                <a:cs typeface="Aptos"/>
              </a:rPr>
              <a:t>Project and agent fields let the service scope recall and coordinate work.</a:t>
            </a:r>
          </a:p>
        </p:txBody>
      </p:sp>
      <p:sp>
        <p:nvSpPr>
          <p:cNvPr id="5" name="plate-footer-27">
            <a:extLst xmlns:a="http://schemas.openxmlformats.org/drawingml/2006/main">
              <a:ext uri="{FF2B5EF4-FFF2-40B4-BE49-F238E27FC236}">
                <a16:creationId xmlns:a16="http://schemas.microsoft.com/office/drawing/2014/main" id="{8E5A51CD-C15D-4B0F-A350-3002B00A8C36}"/>
              </a:ext>
            </a:extLst>
          </p:cNvPr>
          <p:cNvSpPr>
            <a:spLocks xmlns:a="http://schemas.openxmlformats.org/drawingml/2006/main" noGrp="1"/>
          </p:cNvSpPr>
          <p:nvPr/>
        </p:nvSpPr>
        <p:spPr>
          <a:xfrm xmlns:a="http://schemas.openxmlformats.org/drawingml/2006/main">
            <a:off x="361950" y="6534150"/>
            <a:ext cx="342900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900">
                <a:solidFill>
                  <a:srgbClr val="566271"/>
                </a:solidFill>
                <a:latin typeface="Aptos"/>
                <a:ea typeface="Aptos"/>
                <a:cs typeface="Aptos"/>
              </a:defRPr>
            </a:pPr>
            <a:r>
              <a:rPr sz="900">
                <a:solidFill>
                  <a:srgbClr val="566271"/>
                </a:solidFill>
                <a:latin typeface="Aptos"/>
                <a:ea typeface="Aptos"/>
                <a:cs typeface="Aptos"/>
              </a:rPr>
              <a:t>AGNTCon + MCPCon Japan 2026</a:t>
            </a:r>
          </a:p>
        </p:txBody>
      </p:sp>
      <p:sp>
        <p:nvSpPr>
          <p:cNvPr id="6" name="plate-page-27">
            <a:extLst xmlns:a="http://schemas.openxmlformats.org/drawingml/2006/main">
              <a:ext uri="{FF2B5EF4-FFF2-40B4-BE49-F238E27FC236}">
                <a16:creationId xmlns:a16="http://schemas.microsoft.com/office/drawing/2014/main" id="{7636660B-AC65-415E-8BFA-9EE6F21A10B1}"/>
              </a:ext>
            </a:extLst>
          </p:cNvPr>
          <p:cNvSpPr>
            <a:spLocks xmlns:a="http://schemas.openxmlformats.org/drawingml/2006/main" noGrp="1"/>
          </p:cNvSpPr>
          <p:nvPr/>
        </p:nvSpPr>
        <p:spPr>
          <a:xfrm xmlns:a="http://schemas.openxmlformats.org/drawingml/2006/main">
            <a:off x="11239500" y="6534150"/>
            <a:ext cx="438150" cy="171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900" b="0">
                <a:solidFill>
                  <a:srgbClr val="566271"/>
                </a:solidFill>
                <a:latin typeface="Aptos"/>
                <a:ea typeface="Aptos"/>
                <a:cs typeface="Aptos"/>
              </a:defRPr>
            </a:pPr>
            <a:r>
              <a:rPr sz="900" b="0">
                <a:solidFill>
                  <a:srgbClr val="566271"/>
                </a:solidFill>
                <a:latin typeface="Aptos"/>
                <a:ea typeface="Aptos"/>
                <a:cs typeface="Aptos"/>
              </a:rPr>
              <a:t>32</a:t>
            </a:r>
          </a:p>
        </p:txBody>
      </p:sp>
      <p:sp>
        <p:nvSpPr>
          <p:cNvPr id="7" name="multi-agent-0">
            <a:extLst xmlns:a="http://schemas.openxmlformats.org/drawingml/2006/main">
              <a:ext uri="{FF2B5EF4-FFF2-40B4-BE49-F238E27FC236}">
                <a16:creationId xmlns:a16="http://schemas.microsoft.com/office/drawing/2014/main" id="{8B0BA3EB-587B-4CCE-881B-5C32B0EE88B3}"/>
              </a:ext>
            </a:extLst>
          </p:cNvPr>
          <p:cNvSpPr>
            <a:spLocks xmlns:a="http://schemas.openxmlformats.org/drawingml/2006/main" noGrp="1"/>
          </p:cNvSpPr>
          <p:nvPr/>
        </p:nvSpPr>
        <p:spPr>
          <a:xfrm xmlns:a="http://schemas.openxmlformats.org/drawingml/2006/main">
            <a:off x="438150" y="1676400"/>
            <a:ext cx="2266950" cy="742950"/>
          </a:xfrm>
          <a:prstGeom xmlns:a="http://schemas.openxmlformats.org/drawingml/2006/main" prst="roundRect">
            <a:avLst>
              <a:gd name="adj" fmla="val 10256"/>
            </a:avLst>
          </a:prstGeom>
          <a:solidFill xmlns:a="http://schemas.openxmlformats.org/drawingml/2006/main">
            <a:srgbClr val="E8F0FA"/>
          </a:solidFill>
          <a:ln xmlns:a="http://schemas.openxmlformats.org/drawingml/2006/main" w="11430">
            <a:solidFill>
              <a:srgbClr val="4D75A5"/>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ARCHITECT</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plans and decisions</a:t>
            </a:r>
          </a:p>
        </p:txBody>
      </p:sp>
      <p:sp>
        <p:nvSpPr>
          <p:cNvPr id="8" name="multi-agent-1">
            <a:extLst xmlns:a="http://schemas.openxmlformats.org/drawingml/2006/main">
              <a:ext uri="{FF2B5EF4-FFF2-40B4-BE49-F238E27FC236}">
                <a16:creationId xmlns:a16="http://schemas.microsoft.com/office/drawing/2014/main" id="{C5D1FA58-4CEC-42F7-BDED-ACF322BE11C0}"/>
              </a:ext>
            </a:extLst>
          </p:cNvPr>
          <p:cNvSpPr>
            <a:spLocks xmlns:a="http://schemas.openxmlformats.org/drawingml/2006/main" noGrp="1"/>
          </p:cNvSpPr>
          <p:nvPr/>
        </p:nvSpPr>
        <p:spPr>
          <a:xfrm xmlns:a="http://schemas.openxmlformats.org/drawingml/2006/main">
            <a:off x="438150" y="2667000"/>
            <a:ext cx="2266950" cy="742950"/>
          </a:xfrm>
          <a:prstGeom xmlns:a="http://schemas.openxmlformats.org/drawingml/2006/main" prst="roundRect">
            <a:avLst>
              <a:gd name="adj" fmla="val 10256"/>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DEVELOPER</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code and test results</a:t>
            </a:r>
          </a:p>
        </p:txBody>
      </p:sp>
      <p:sp>
        <p:nvSpPr>
          <p:cNvPr id="9" name="multi-agent-2">
            <a:extLst xmlns:a="http://schemas.openxmlformats.org/drawingml/2006/main">
              <a:ext uri="{FF2B5EF4-FFF2-40B4-BE49-F238E27FC236}">
                <a16:creationId xmlns:a16="http://schemas.microsoft.com/office/drawing/2014/main" id="{FE320CEA-E59D-4471-A36D-A00CC646E834}"/>
              </a:ext>
            </a:extLst>
          </p:cNvPr>
          <p:cNvSpPr>
            <a:spLocks xmlns:a="http://schemas.openxmlformats.org/drawingml/2006/main" noGrp="1"/>
          </p:cNvSpPr>
          <p:nvPr/>
        </p:nvSpPr>
        <p:spPr>
          <a:xfrm xmlns:a="http://schemas.openxmlformats.org/drawingml/2006/main">
            <a:off x="438150" y="3657600"/>
            <a:ext cx="2266950" cy="742950"/>
          </a:xfrm>
          <a:prstGeom xmlns:a="http://schemas.openxmlformats.org/drawingml/2006/main" prst="roundRect">
            <a:avLst>
              <a:gd name="adj" fmla="val 10256"/>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REVIEWER</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risks and corrections</a:t>
            </a:r>
          </a:p>
        </p:txBody>
      </p:sp>
      <p:sp>
        <p:nvSpPr>
          <p:cNvPr id="10" name="multi-agent-3">
            <a:extLst xmlns:a="http://schemas.openxmlformats.org/drawingml/2006/main">
              <a:ext uri="{FF2B5EF4-FFF2-40B4-BE49-F238E27FC236}">
                <a16:creationId xmlns:a16="http://schemas.microsoft.com/office/drawing/2014/main" id="{13B9BCA3-F8C4-4551-8D7C-E7891EAC0580}"/>
              </a:ext>
            </a:extLst>
          </p:cNvPr>
          <p:cNvSpPr>
            <a:spLocks xmlns:a="http://schemas.openxmlformats.org/drawingml/2006/main" noGrp="1"/>
          </p:cNvSpPr>
          <p:nvPr/>
        </p:nvSpPr>
        <p:spPr>
          <a:xfrm xmlns:a="http://schemas.openxmlformats.org/drawingml/2006/main">
            <a:off x="438150" y="4648200"/>
            <a:ext cx="2266950" cy="742950"/>
          </a:xfrm>
          <a:prstGeom xmlns:a="http://schemas.openxmlformats.org/drawingml/2006/main" prst="roundRect">
            <a:avLst>
              <a:gd name="adj" fmla="val 10256"/>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RELEASE</a:t>
            </a:r>
          </a:p>
          <a:p xmlns:a="http://schemas.openxmlformats.org/drawingml/2006/main">
            <a:pPr algn="ctr">
              <a:buNone/>
              <a:defRPr sz="1050" b="1">
                <a:solidFill>
                  <a:srgbClr val="17202B"/>
                </a:solidFill>
                <a:latin typeface="Aptos"/>
                <a:ea typeface="Aptos"/>
                <a:cs typeface="Aptos"/>
              </a:defRPr>
            </a:pPr>
            <a:r>
              <a:rPr sz="1050" b="1">
                <a:solidFill>
                  <a:srgbClr val="17202B"/>
                </a:solidFill>
                <a:latin typeface="Aptos"/>
                <a:ea typeface="Aptos"/>
                <a:cs typeface="Aptos"/>
              </a:rPr>
              <a:t>checklists and handoff</a:t>
            </a:r>
          </a:p>
        </p:txBody>
      </p:sp>
      <p:sp>
        <p:nvSpPr>
          <p:cNvPr id="11" name="multi-worker">
            <a:extLst xmlns:a="http://schemas.openxmlformats.org/drawingml/2006/main">
              <a:ext uri="{FF2B5EF4-FFF2-40B4-BE49-F238E27FC236}">
                <a16:creationId xmlns:a16="http://schemas.microsoft.com/office/drawing/2014/main" id="{7671079B-EEF5-47F3-87F0-91008D45F4FF}"/>
              </a:ext>
            </a:extLst>
          </p:cNvPr>
          <p:cNvSpPr>
            <a:spLocks xmlns:a="http://schemas.openxmlformats.org/drawingml/2006/main" noGrp="1"/>
          </p:cNvSpPr>
          <p:nvPr/>
        </p:nvSpPr>
        <p:spPr>
          <a:xfrm xmlns:a="http://schemas.openxmlformats.org/drawingml/2006/main">
            <a:off x="4000500" y="2724150"/>
            <a:ext cx="3505200" cy="1371600"/>
          </a:xfrm>
          <a:prstGeom xmlns:a="http://schemas.openxmlformats.org/drawingml/2006/main" prst="roundRect">
            <a:avLst>
              <a:gd name="adj" fmla="val 5556"/>
            </a:avLst>
          </a:prstGeom>
          <a:solidFill xmlns:a="http://schemas.openxmlformats.org/drawingml/2006/main">
            <a:srgbClr val="EDE7F8"/>
          </a:solidFill>
          <a:ln xmlns:a="http://schemas.openxmlformats.org/drawingml/2006/main" w="11430">
            <a:solidFill>
              <a:srgbClr val="775AA1"/>
            </a:solidFill>
            <a:prstDash val="solid"/>
          </a:ln>
        </p:spPr>
        <p:txBody>
          <a:bodyPr xmlns:a="http://schemas.openxmlformats.org/drawingml/2006/main" lIns="91440" tIns="45720" rIns="91440" bIns="45720"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AGENT MEMORY SERVICE</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shared process and state</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records carry project and agent IDs</a:t>
            </a:r>
          </a:p>
        </p:txBody>
      </p:sp>
      <p:cxnSp>
        <p:nvCxnSpPr>
          <p:cNvPr id="76" name=""/>
          <p:cNvCxnSpPr>
            <a:stCxn xmlns:a="http://schemas.openxmlformats.org/drawingml/2006/main" id="7" idx="3"/>
            <a:endCxn xmlns:a="http://schemas.openxmlformats.org/drawingml/2006/main" id="11" idx="1"/>
          </p:cNvCxnSpPr>
          <p:nvPr/>
        </p:nvCxnSpPr>
        <p:spPr>
          <a:xfrm xmlns:a="http://schemas.openxmlformats.org/drawingml/2006/main">
            <a:off x="2705100" y="2047875"/>
            <a:ext cx="1295400" cy="1362075"/>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77" name=""/>
          <p:cNvCxnSpPr>
            <a:stCxn xmlns:a="http://schemas.openxmlformats.org/drawingml/2006/main" id="8" idx="3"/>
            <a:endCxn xmlns:a="http://schemas.openxmlformats.org/drawingml/2006/main" id="11" idx="1"/>
          </p:cNvCxnSpPr>
          <p:nvPr/>
        </p:nvCxnSpPr>
        <p:spPr>
          <a:xfrm xmlns:a="http://schemas.openxmlformats.org/drawingml/2006/main">
            <a:off x="2705100" y="3038475"/>
            <a:ext cx="1295400" cy="371475"/>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78" name=""/>
          <p:cNvCxnSpPr>
            <a:stCxn xmlns:a="http://schemas.openxmlformats.org/drawingml/2006/main" id="9" idx="3"/>
            <a:endCxn xmlns:a="http://schemas.openxmlformats.org/drawingml/2006/main" id="11" idx="1"/>
          </p:cNvCxnSpPr>
          <p:nvPr/>
        </p:nvCxnSpPr>
        <p:spPr>
          <a:xfrm xmlns:a="http://schemas.openxmlformats.org/drawingml/2006/main" flipV="1">
            <a:off x="2705100" y="3409950"/>
            <a:ext cx="1295400" cy="619125"/>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79" name=""/>
          <p:cNvCxnSpPr>
            <a:stCxn xmlns:a="http://schemas.openxmlformats.org/drawingml/2006/main" id="10" idx="3"/>
            <a:endCxn xmlns:a="http://schemas.openxmlformats.org/drawingml/2006/main" id="11" idx="1"/>
          </p:cNvCxnSpPr>
          <p:nvPr/>
        </p:nvCxnSpPr>
        <p:spPr>
          <a:xfrm xmlns:a="http://schemas.openxmlformats.org/drawingml/2006/main" flipV="1">
            <a:off x="2705100" y="3409950"/>
            <a:ext cx="1295400" cy="1609725"/>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sp>
        <p:nvSpPr>
          <p:cNvPr id="16" name="multi-shared">
            <a:extLst xmlns:a="http://schemas.openxmlformats.org/drawingml/2006/main">
              <a:ext uri="{FF2B5EF4-FFF2-40B4-BE49-F238E27FC236}">
                <a16:creationId xmlns:a16="http://schemas.microsoft.com/office/drawing/2014/main" id="{F151B56C-C3A6-4750-8360-576517A65F8B}"/>
              </a:ext>
            </a:extLst>
          </p:cNvPr>
          <p:cNvSpPr>
            <a:spLocks xmlns:a="http://schemas.openxmlformats.org/drawingml/2006/main" noGrp="1"/>
          </p:cNvSpPr>
          <p:nvPr/>
        </p:nvSpPr>
        <p:spPr>
          <a:xfrm xmlns:a="http://schemas.openxmlformats.org/drawingml/2006/main">
            <a:off x="8724900" y="1752600"/>
            <a:ext cx="2800350" cy="1104900"/>
          </a:xfrm>
          <a:prstGeom xmlns:a="http://schemas.openxmlformats.org/drawingml/2006/main" prst="roundRect">
            <a:avLst>
              <a:gd name="adj" fmla="val 6897"/>
            </a:avLst>
          </a:prstGeom>
          <a:solidFill xmlns:a="http://schemas.openxmlformats.org/drawingml/2006/main">
            <a:srgbClr val="E9F5EE"/>
          </a:solidFill>
          <a:ln xmlns:a="http://schemas.openxmlformats.org/drawingml/2006/main" w="11430">
            <a:solidFill>
              <a:srgbClr val="4C8A67"/>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SHARED MODE</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cross-agent recall</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with source tags</a:t>
            </a:r>
          </a:p>
        </p:txBody>
      </p:sp>
      <p:sp>
        <p:nvSpPr>
          <p:cNvPr id="17" name="multi-isolated">
            <a:extLst xmlns:a="http://schemas.openxmlformats.org/drawingml/2006/main">
              <a:ext uri="{FF2B5EF4-FFF2-40B4-BE49-F238E27FC236}">
                <a16:creationId xmlns:a16="http://schemas.microsoft.com/office/drawing/2014/main" id="{107EA71E-9F53-4A33-9D5B-01D19E3F74D0}"/>
              </a:ext>
            </a:extLst>
          </p:cNvPr>
          <p:cNvSpPr>
            <a:spLocks xmlns:a="http://schemas.openxmlformats.org/drawingml/2006/main" noGrp="1"/>
          </p:cNvSpPr>
          <p:nvPr/>
        </p:nvSpPr>
        <p:spPr>
          <a:xfrm xmlns:a="http://schemas.openxmlformats.org/drawingml/2006/main">
            <a:off x="8724900" y="3162300"/>
            <a:ext cx="2800350" cy="1104900"/>
          </a:xfrm>
          <a:prstGeom xmlns:a="http://schemas.openxmlformats.org/drawingml/2006/main" prst="roundRect">
            <a:avLst>
              <a:gd name="adj" fmla="val 6897"/>
            </a:avLst>
          </a:prstGeom>
          <a:solidFill xmlns:a="http://schemas.openxmlformats.org/drawingml/2006/main">
            <a:srgbClr val="FBEDE8"/>
          </a:solidFill>
          <a:ln xmlns:a="http://schemas.openxmlformats.org/drawingml/2006/main" w="11430">
            <a:solidFill>
              <a:srgbClr val="C56A54"/>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ISOLATED MODE</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recall filtered</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by agentId</a:t>
            </a:r>
          </a:p>
        </p:txBody>
      </p:sp>
      <p:sp>
        <p:nvSpPr>
          <p:cNvPr id="18" name="multi-coord">
            <a:extLst xmlns:a="http://schemas.openxmlformats.org/drawingml/2006/main">
              <a:ext uri="{FF2B5EF4-FFF2-40B4-BE49-F238E27FC236}">
                <a16:creationId xmlns:a16="http://schemas.microsoft.com/office/drawing/2014/main" id="{637538E8-8526-4230-B4A3-D2A8D82FBEAD}"/>
              </a:ext>
            </a:extLst>
          </p:cNvPr>
          <p:cNvSpPr>
            <a:spLocks xmlns:a="http://schemas.openxmlformats.org/drawingml/2006/main" noGrp="1"/>
          </p:cNvSpPr>
          <p:nvPr/>
        </p:nvSpPr>
        <p:spPr>
          <a:xfrm xmlns:a="http://schemas.openxmlformats.org/drawingml/2006/main">
            <a:off x="8724900" y="4572000"/>
            <a:ext cx="2800350" cy="1104900"/>
          </a:xfrm>
          <a:prstGeom xmlns:a="http://schemas.openxmlformats.org/drawingml/2006/main" prst="roundRect">
            <a:avLst>
              <a:gd name="adj" fmla="val 6897"/>
            </a:avLst>
          </a:prstGeom>
          <a:solidFill xmlns:a="http://schemas.openxmlformats.org/drawingml/2006/main">
            <a:srgbClr val="FCF4E4"/>
          </a:solidFill>
          <a:ln xmlns:a="http://schemas.openxmlformats.org/drawingml/2006/main" w="11430">
            <a:solidFill>
              <a:srgbClr val="B5822D"/>
            </a:solidFill>
            <a:prstDash val="solid"/>
          </a:ln>
        </p:spPr>
        <p:txBody>
          <a:bodyPr xmlns:a="http://schemas.openxmlformats.org/drawingml/2006/main" anchor="ctr">
            <a:noAutofit/>
          </a:bodyPr>
          <a:lstStyle xmlns:a="http://schemas.openxmlformats.org/drawingml/2006/main"/>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COORDINATION</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actions, leases,</a:t>
            </a:r>
          </a:p>
          <a:p xmlns:a="http://schemas.openxmlformats.org/drawingml/2006/main">
            <a:pPr algn="ctr">
              <a:buNone/>
              <a:defRPr sz="1200" b="1">
                <a:solidFill>
                  <a:srgbClr val="17202B"/>
                </a:solidFill>
                <a:latin typeface="Aptos"/>
                <a:ea typeface="Aptos"/>
                <a:cs typeface="Aptos"/>
              </a:defRPr>
            </a:pPr>
            <a:r>
              <a:rPr sz="1200" b="1">
                <a:solidFill>
                  <a:srgbClr val="17202B"/>
                </a:solidFill>
                <a:latin typeface="Aptos"/>
                <a:ea typeface="Aptos"/>
                <a:cs typeface="Aptos"/>
              </a:rPr>
              <a:t>signals, routines</a:t>
            </a:r>
          </a:p>
        </p:txBody>
      </p:sp>
      <p:cxnSp>
        <p:nvCxnSpPr>
          <p:cNvPr id="83" name=""/>
          <p:cNvCxnSpPr>
            <a:stCxn xmlns:a="http://schemas.openxmlformats.org/drawingml/2006/main" id="11" idx="3"/>
            <a:endCxn xmlns:a="http://schemas.openxmlformats.org/drawingml/2006/main" id="16" idx="1"/>
          </p:cNvCxnSpPr>
          <p:nvPr/>
        </p:nvCxnSpPr>
        <p:spPr>
          <a:xfrm xmlns:a="http://schemas.openxmlformats.org/drawingml/2006/main" flipV="1">
            <a:off x="7505700" y="2305050"/>
            <a:ext cx="1219200" cy="110490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4" name=""/>
          <p:cNvCxnSpPr>
            <a:stCxn xmlns:a="http://schemas.openxmlformats.org/drawingml/2006/main" id="11" idx="3"/>
            <a:endCxn xmlns:a="http://schemas.openxmlformats.org/drawingml/2006/main" id="17" idx="1"/>
          </p:cNvCxnSpPr>
          <p:nvPr/>
        </p:nvCxnSpPr>
        <p:spPr>
          <a:xfrm xmlns:a="http://schemas.openxmlformats.org/drawingml/2006/main">
            <a:off x="7505700" y="3409950"/>
            <a:ext cx="1219200" cy="30480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cxnSp>
        <p:nvCxnSpPr>
          <p:cNvPr id="85" name=""/>
          <p:cNvCxnSpPr>
            <a:stCxn xmlns:a="http://schemas.openxmlformats.org/drawingml/2006/main" id="11" idx="3"/>
            <a:endCxn xmlns:a="http://schemas.openxmlformats.org/drawingml/2006/main" id="18" idx="1"/>
          </p:cNvCxnSpPr>
          <p:nvPr/>
        </p:nvCxnSpPr>
        <p:spPr>
          <a:xfrm xmlns:a="http://schemas.openxmlformats.org/drawingml/2006/main">
            <a:off x="7505700" y="3409950"/>
            <a:ext cx="1219200" cy="1714500"/>
          </a:xfrm>
          <a:prstGeom xmlns:a="http://schemas.openxmlformats.org/drawingml/2006/main" prst="bentConnector3">
            <a:avLst>
              <a:gd name="adj1" fmla="val 50000"/>
            </a:avLst>
          </a:prstGeom>
          <a:ln xmlns:a="http://schemas.openxmlformats.org/drawingml/2006/main" w="14288">
            <a:solidFill>
              <a:srgbClr val="A7B1BD"/>
            </a:solidFill>
            <a:prstDash val="solid"/>
            <a:tailEnd type="arrow" w="sm" len="sm"/>
          </a:ln>
        </p:spPr>
      </p:cxnSp>
      <p:sp>
        <p:nvSpPr>
          <p:cNvPr id="22" name="multi-bottom">
            <a:extLst xmlns:a="http://schemas.openxmlformats.org/drawingml/2006/main">
              <a:ext uri="{FF2B5EF4-FFF2-40B4-BE49-F238E27FC236}">
                <a16:creationId xmlns:a16="http://schemas.microsoft.com/office/drawing/2014/main" id="{8FF9B7D7-0C61-47E7-9048-77F31990FFF5}"/>
              </a:ext>
            </a:extLst>
          </p:cNvPr>
          <p:cNvSpPr>
            <a:spLocks xmlns:a="http://schemas.openxmlformats.org/drawingml/2006/main" noGrp="1"/>
          </p:cNvSpPr>
          <p:nvPr/>
        </p:nvSpPr>
        <p:spPr>
          <a:xfrm xmlns:a="http://schemas.openxmlformats.org/drawingml/2006/main">
            <a:off x="2381250" y="5981700"/>
            <a:ext cx="74295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575" b="1">
                <a:solidFill>
                  <a:srgbClr val="17202B"/>
                </a:solidFill>
                <a:latin typeface="Aptos"/>
                <a:ea typeface="Aptos"/>
                <a:cs typeface="Aptos"/>
              </a:defRPr>
            </a:pPr>
            <a:r>
              <a:rPr sz="1575" b="1">
                <a:solidFill>
                  <a:srgbClr val="17202B"/>
                </a:solidFill>
                <a:latin typeface="Aptos"/>
                <a:ea typeface="Aptos"/>
                <a:cs typeface="Aptos"/>
              </a:rPr>
              <a:t>Shared mode is the default. Agent isolation is a configurable mode.</a:t>
            </a:r>
          </a:p>
        </p:txBody>
      </p:sp>
    </p:spTree>
    <p:extLst>
      <p:ext uri="{BB962C8B-B14F-4D97-AF65-F5344CB8AC3E}">
        <p14:creationId xmlns:p14="http://schemas.microsoft.com/office/powerpoint/2010/main" val="287992350"/>
      </p:ext>
    </p:extLst>
  </p:cSld>
</p:sld>
</file>

<file path=ppt/slides/slide33.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17" name="top-accent-28">
            <a:extLst xmlns:a="http://schemas.openxmlformats.org/drawingml/2006/main">
              <a:ext uri="{FF2B5EF4-FFF2-40B4-BE49-F238E27FC236}">
                <a16:creationId xmlns:a16="http://schemas.microsoft.com/office/drawing/2014/main" id="{E7AAC3E4-376F-4E29-882C-E640A5DDA607}"/>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8">
            <a:extLst xmlns:a="http://schemas.openxmlformats.org/drawingml/2006/main">
              <a:ext uri="{FF2B5EF4-FFF2-40B4-BE49-F238E27FC236}">
                <a16:creationId xmlns:a16="http://schemas.microsoft.com/office/drawing/2014/main" id="{26F9CF14-C26C-4E5F-9461-E2C6878917E9}"/>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EVIDENCE</a:t>
            </a:r>
          </a:p>
        </p:txBody>
      </p:sp>
      <p:sp>
        <p:nvSpPr>
          <p:cNvPr id="3" name="title-28">
            <a:extLst xmlns:a="http://schemas.openxmlformats.org/drawingml/2006/main">
              <a:ext uri="{FF2B5EF4-FFF2-40B4-BE49-F238E27FC236}">
                <a16:creationId xmlns:a16="http://schemas.microsoft.com/office/drawing/2014/main" id="{A3C8F2D1-930F-42D7-BEA5-261D41343E2F}"/>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What the retrieval benchmark measures</a:t>
            </a:r>
          </a:p>
        </p:txBody>
      </p:sp>
      <p:sp>
        <p:nvSpPr>
          <p:cNvPr id="4" name="subtitle-28">
            <a:extLst xmlns:a="http://schemas.openxmlformats.org/drawingml/2006/main">
              <a:ext uri="{FF2B5EF4-FFF2-40B4-BE49-F238E27FC236}">
                <a16:creationId xmlns:a16="http://schemas.microsoft.com/office/drawing/2014/main" id="{B037E3AC-0294-4FF1-84FD-499E7358D680}"/>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Project-reported results. The retrieval test uses 500 LongMemEval-S questions.</a:t>
            </a:r>
          </a:p>
        </p:txBody>
      </p:sp>
      <p:sp>
        <p:nvSpPr>
          <p:cNvPr id="5" name="footer-28">
            <a:extLst xmlns:a="http://schemas.openxmlformats.org/drawingml/2006/main">
              <a:ext uri="{FF2B5EF4-FFF2-40B4-BE49-F238E27FC236}">
                <a16:creationId xmlns:a16="http://schemas.microsoft.com/office/drawing/2014/main" id="{3E9F12B0-B4E2-4F2B-8CEB-60CF80733260}"/>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8">
            <a:extLst xmlns:a="http://schemas.openxmlformats.org/drawingml/2006/main">
              <a:ext uri="{FF2B5EF4-FFF2-40B4-BE49-F238E27FC236}">
                <a16:creationId xmlns:a16="http://schemas.microsoft.com/office/drawing/2014/main" id="{AD8BE58A-E88D-4126-A79F-F8C009706CB6}"/>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33</a:t>
            </a:r>
          </a:p>
        </p:txBody>
      </p:sp>
      <p:sp>
        <p:nvSpPr>
          <p:cNvPr id="7" name="evidence-value-0">
            <a:extLst xmlns:a="http://schemas.openxmlformats.org/drawingml/2006/main">
              <a:ext uri="{FF2B5EF4-FFF2-40B4-BE49-F238E27FC236}">
                <a16:creationId xmlns:a16="http://schemas.microsoft.com/office/drawing/2014/main" id="{79E2F9BA-0AFF-478A-AB9B-BBC8C40CEBF3}"/>
              </a:ext>
            </a:extLst>
          </p:cNvPr>
          <p:cNvSpPr>
            <a:spLocks xmlns:a="http://schemas.openxmlformats.org/drawingml/2006/main" noGrp="1"/>
          </p:cNvSpPr>
          <p:nvPr/>
        </p:nvSpPr>
        <p:spPr>
          <a:xfrm xmlns:a="http://schemas.openxmlformats.org/drawingml/2006/main">
            <a:off x="495300" y="2152650"/>
            <a:ext cx="3390900" cy="990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ctr">
              <a:buNone/>
              <a:defRPr sz="5025" b="1">
                <a:solidFill>
                  <a:srgbClr val="FF6B57"/>
                </a:solidFill>
                <a:latin typeface="Aptos"/>
                <a:ea typeface="Aptos"/>
                <a:cs typeface="Aptos"/>
              </a:defRPr>
            </a:pPr>
            <a:r>
              <a:rPr sz="5025" b="1">
                <a:solidFill>
                  <a:srgbClr val="FF6B57"/>
                </a:solidFill>
                <a:latin typeface="Aptos"/>
                <a:ea typeface="Aptos"/>
                <a:cs typeface="Aptos"/>
              </a:rPr>
              <a:t>95.2%</a:t>
            </a:r>
          </a:p>
        </p:txBody>
      </p:sp>
      <p:sp>
        <p:nvSpPr>
          <p:cNvPr id="8" name="evidence-label-0">
            <a:extLst xmlns:a="http://schemas.openxmlformats.org/drawingml/2006/main">
              <a:ext uri="{FF2B5EF4-FFF2-40B4-BE49-F238E27FC236}">
                <a16:creationId xmlns:a16="http://schemas.microsoft.com/office/drawing/2014/main" id="{7C3EE046-451F-4635-83CF-9AB31B5C823F}"/>
              </a:ext>
            </a:extLst>
          </p:cNvPr>
          <p:cNvSpPr>
            <a:spLocks xmlns:a="http://schemas.openxmlformats.org/drawingml/2006/main" noGrp="1"/>
          </p:cNvSpPr>
          <p:nvPr/>
        </p:nvSpPr>
        <p:spPr>
          <a:xfrm xmlns:a="http://schemas.openxmlformats.org/drawingml/2006/main">
            <a:off x="666750" y="3352800"/>
            <a:ext cx="304800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At least one gold session</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in the top five results</a:t>
            </a:r>
          </a:p>
        </p:txBody>
      </p:sp>
      <p:sp>
        <p:nvSpPr>
          <p:cNvPr id="9" name="evidence-divider-0">
            <a:extLst xmlns:a="http://schemas.openxmlformats.org/drawingml/2006/main">
              <a:ext uri="{FF2B5EF4-FFF2-40B4-BE49-F238E27FC236}">
                <a16:creationId xmlns:a16="http://schemas.microsoft.com/office/drawing/2014/main" id="{1DC758E7-0859-4F9C-AA05-D150583F9690}"/>
              </a:ext>
            </a:extLst>
          </p:cNvPr>
          <p:cNvSpPr>
            <a:spLocks xmlns:a="http://schemas.openxmlformats.org/drawingml/2006/main" noGrp="1"/>
          </p:cNvSpPr>
          <p:nvPr/>
        </p:nvSpPr>
        <p:spPr>
          <a:xfrm xmlns:a="http://schemas.openxmlformats.org/drawingml/2006/main">
            <a:off x="4162425" y="2133600"/>
            <a:ext cx="9525" cy="23812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0" name="evidence-value-1">
            <a:extLst xmlns:a="http://schemas.openxmlformats.org/drawingml/2006/main">
              <a:ext uri="{FF2B5EF4-FFF2-40B4-BE49-F238E27FC236}">
                <a16:creationId xmlns:a16="http://schemas.microsoft.com/office/drawing/2014/main" id="{5124A784-599D-4FEB-9ECF-3B5E1143B9E5}"/>
              </a:ext>
            </a:extLst>
          </p:cNvPr>
          <p:cNvSpPr>
            <a:spLocks xmlns:a="http://schemas.openxmlformats.org/drawingml/2006/main" noGrp="1"/>
          </p:cNvSpPr>
          <p:nvPr/>
        </p:nvSpPr>
        <p:spPr>
          <a:xfrm xmlns:a="http://schemas.openxmlformats.org/drawingml/2006/main">
            <a:off x="4400550" y="2152650"/>
            <a:ext cx="3390900" cy="990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5025" b="1">
                <a:solidFill>
                  <a:srgbClr val="96D9E8"/>
                </a:solidFill>
                <a:latin typeface="Aptos"/>
                <a:ea typeface="Aptos"/>
                <a:cs typeface="Aptos"/>
              </a:defRPr>
            </a:pPr>
            <a:r>
              <a:rPr sz="5025" b="1">
                <a:solidFill>
                  <a:srgbClr val="96D9E8"/>
                </a:solidFill>
                <a:latin typeface="Aptos"/>
                <a:ea typeface="Aptos"/>
                <a:cs typeface="Aptos"/>
              </a:rPr>
              <a:t>+9 pp</a:t>
            </a:r>
          </a:p>
        </p:txBody>
      </p:sp>
      <p:sp>
        <p:nvSpPr>
          <p:cNvPr id="11" name="evidence-label-1">
            <a:extLst xmlns:a="http://schemas.openxmlformats.org/drawingml/2006/main">
              <a:ext uri="{FF2B5EF4-FFF2-40B4-BE49-F238E27FC236}">
                <a16:creationId xmlns:a16="http://schemas.microsoft.com/office/drawing/2014/main" id="{3C807BFC-FF0A-4766-BE01-0D1CE452F5AE}"/>
              </a:ext>
            </a:extLst>
          </p:cNvPr>
          <p:cNvSpPr>
            <a:spLocks xmlns:a="http://schemas.openxmlformats.org/drawingml/2006/main" noGrp="1"/>
          </p:cNvSpPr>
          <p:nvPr/>
        </p:nvSpPr>
        <p:spPr>
          <a:xfrm xmlns:a="http://schemas.openxmlformats.org/drawingml/2006/main">
            <a:off x="4572000" y="3352800"/>
            <a:ext cx="304800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95.2% with vectors</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vs 86.2% with BM25</a:t>
            </a:r>
          </a:p>
        </p:txBody>
      </p:sp>
      <p:sp>
        <p:nvSpPr>
          <p:cNvPr id="12" name="evidence-divider-1">
            <a:extLst xmlns:a="http://schemas.openxmlformats.org/drawingml/2006/main">
              <a:ext uri="{FF2B5EF4-FFF2-40B4-BE49-F238E27FC236}">
                <a16:creationId xmlns:a16="http://schemas.microsoft.com/office/drawing/2014/main" id="{768BE7A4-5229-4EF6-8E57-05217863081F}"/>
              </a:ext>
            </a:extLst>
          </p:cNvPr>
          <p:cNvSpPr>
            <a:spLocks xmlns:a="http://schemas.openxmlformats.org/drawingml/2006/main" noGrp="1"/>
          </p:cNvSpPr>
          <p:nvPr/>
        </p:nvSpPr>
        <p:spPr>
          <a:xfrm xmlns:a="http://schemas.openxmlformats.org/drawingml/2006/main">
            <a:off x="8067675" y="2133600"/>
            <a:ext cx="9525" cy="23812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3" name="evidence-value-2">
            <a:extLst xmlns:a="http://schemas.openxmlformats.org/drawingml/2006/main">
              <a:ext uri="{FF2B5EF4-FFF2-40B4-BE49-F238E27FC236}">
                <a16:creationId xmlns:a16="http://schemas.microsoft.com/office/drawing/2014/main" id="{5B4D9177-9BCF-4B8F-B633-704D10491409}"/>
              </a:ext>
            </a:extLst>
          </p:cNvPr>
          <p:cNvSpPr>
            <a:spLocks xmlns:a="http://schemas.openxmlformats.org/drawingml/2006/main" noGrp="1"/>
          </p:cNvSpPr>
          <p:nvPr/>
        </p:nvSpPr>
        <p:spPr>
          <a:xfrm xmlns:a="http://schemas.openxmlformats.org/drawingml/2006/main">
            <a:off x="8305800" y="2152650"/>
            <a:ext cx="3390900" cy="990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5025" b="1">
                <a:solidFill>
                  <a:srgbClr val="94D3B0"/>
                </a:solidFill>
                <a:latin typeface="Aptos"/>
                <a:ea typeface="Aptos"/>
                <a:cs typeface="Aptos"/>
              </a:defRPr>
            </a:pPr>
            <a:r>
              <a:rPr sz="5025" b="1">
                <a:solidFill>
                  <a:srgbClr val="94D3B0"/>
                </a:solidFill>
                <a:latin typeface="Aptos"/>
                <a:ea typeface="Aptos"/>
                <a:cs typeface="Aptos"/>
              </a:rPr>
              <a:t>86%</a:t>
            </a:r>
          </a:p>
        </p:txBody>
      </p:sp>
      <p:sp>
        <p:nvSpPr>
          <p:cNvPr id="14" name="evidence-label-2">
            <a:extLst xmlns:a="http://schemas.openxmlformats.org/drawingml/2006/main">
              <a:ext uri="{FF2B5EF4-FFF2-40B4-BE49-F238E27FC236}">
                <a16:creationId xmlns:a16="http://schemas.microsoft.com/office/drawing/2014/main" id="{94249C7F-4F75-4B1D-8D86-3F10B28C5A83}"/>
              </a:ext>
            </a:extLst>
          </p:cNvPr>
          <p:cNvSpPr>
            <a:spLocks xmlns:a="http://schemas.openxmlformats.org/drawingml/2006/main" noGrp="1"/>
          </p:cNvSpPr>
          <p:nvPr/>
        </p:nvSpPr>
        <p:spPr>
          <a:xfrm xmlns:a="http://schemas.openxmlformats.org/drawingml/2006/main">
            <a:off x="8477250" y="3352800"/>
            <a:ext cx="304800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Fewer retrieved tokens</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in a synthetic-data test</a:t>
            </a:r>
          </a:p>
        </p:txBody>
      </p:sp>
      <p:sp>
        <p:nvSpPr>
          <p:cNvPr id="15" name="evidence-note-box">
            <a:extLst xmlns:a="http://schemas.openxmlformats.org/drawingml/2006/main">
              <a:ext uri="{FF2B5EF4-FFF2-40B4-BE49-F238E27FC236}">
                <a16:creationId xmlns:a16="http://schemas.microsoft.com/office/drawing/2014/main" id="{0069D5BB-879C-4120-8B57-EA8E0D7A012C}"/>
              </a:ext>
            </a:extLst>
          </p:cNvPr>
          <p:cNvSpPr>
            <a:spLocks xmlns:a="http://schemas.openxmlformats.org/drawingml/2006/main" noGrp="1"/>
          </p:cNvSpPr>
          <p:nvPr/>
        </p:nvSpPr>
        <p:spPr>
          <a:xfrm xmlns:a="http://schemas.openxmlformats.org/drawingml/2006/main">
            <a:off x="933450" y="4991100"/>
            <a:ext cx="10325100" cy="990600"/>
          </a:xfrm>
          <a:prstGeom xmlns:a="http://schemas.openxmlformats.org/drawingml/2006/main" prst="roundRect">
            <a:avLst>
              <a:gd name="adj" fmla="val 11538"/>
            </a:avLst>
          </a:prstGeom>
          <a:solidFill xmlns:a="http://schemas.openxmlformats.org/drawingml/2006/main">
            <a:srgbClr val="171D25"/>
          </a:solidFill>
          <a:ln xmlns:a="http://schemas.openxmlformats.org/drawingml/2006/main" w="9525">
            <a:solidFill>
              <a:srgbClr val="2A323D"/>
            </a:solidFill>
            <a:prstDash val="solid"/>
          </a:ln>
        </p:spPr>
      </p:sp>
      <p:sp>
        <p:nvSpPr>
          <p:cNvPr id="16" name="evidence-note">
            <a:extLst xmlns:a="http://schemas.openxmlformats.org/drawingml/2006/main">
              <a:ext uri="{FF2B5EF4-FFF2-40B4-BE49-F238E27FC236}">
                <a16:creationId xmlns:a16="http://schemas.microsoft.com/office/drawing/2014/main" id="{BA59DD64-62C1-403D-8DDC-754ED31AF523}"/>
              </a:ext>
            </a:extLst>
          </p:cNvPr>
          <p:cNvSpPr>
            <a:spLocks xmlns:a="http://schemas.openxmlformats.org/drawingml/2006/main" noGrp="1"/>
          </p:cNvSpPr>
          <p:nvPr/>
        </p:nvSpPr>
        <p:spPr>
          <a:xfrm xmlns:a="http://schemas.openxmlformats.org/drawingml/2006/main">
            <a:off x="1257300" y="5219700"/>
            <a:ext cx="96774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425" b="0">
                <a:solidFill>
                  <a:srgbClr val="A9B0BC"/>
                </a:solidFill>
                <a:latin typeface="Aptos"/>
                <a:ea typeface="Aptos"/>
                <a:cs typeface="Aptos"/>
              </a:defRPr>
            </a:pPr>
            <a:r>
              <a:rPr sz="1425" b="0">
                <a:solidFill>
                  <a:srgbClr val="A9B0BC"/>
                </a:solidFill>
                <a:latin typeface="Aptos"/>
                <a:ea typeface="Aptos"/>
                <a:cs typeface="Aptos"/>
              </a:rPr>
              <a:t>95.2% is recall_any@5, not answer accuracy. The separate token test compares 3,142 retrieved tokens with a 22,610-token static file. These are project-reported results.</a:t>
            </a:r>
          </a:p>
        </p:txBody>
      </p:sp>
    </p:spTree>
    <p:extLst>
      <p:ext uri="{BB962C8B-B14F-4D97-AF65-F5344CB8AC3E}">
        <p14:creationId xmlns:p14="http://schemas.microsoft.com/office/powerpoint/2010/main" val="252022567"/>
      </p:ext>
    </p:extLst>
  </p:cSld>
</p:sld>
</file>

<file path=ppt/slides/slide34.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17" name="top-accent-28">
            <a:extLst xmlns:a="http://schemas.openxmlformats.org/drawingml/2006/main">
              <a:ext uri="{FF2B5EF4-FFF2-40B4-BE49-F238E27FC236}">
                <a16:creationId xmlns:a16="http://schemas.microsoft.com/office/drawing/2014/main" id="{E7AAC3E4-376F-4E29-882C-E640A5DDA607}"/>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8">
            <a:extLst xmlns:a="http://schemas.openxmlformats.org/drawingml/2006/main">
              <a:ext uri="{FF2B5EF4-FFF2-40B4-BE49-F238E27FC236}">
                <a16:creationId xmlns:a16="http://schemas.microsoft.com/office/drawing/2014/main" id="{26F9CF14-C26C-4E5F-9461-E2C6878917E9}"/>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COMMUNITY</a:t>
            </a:r>
          </a:p>
        </p:txBody>
      </p:sp>
      <p:sp>
        <p:nvSpPr>
          <p:cNvPr id="3" name="title-28">
            <a:extLst xmlns:a="http://schemas.openxmlformats.org/drawingml/2006/main">
              <a:ext uri="{FF2B5EF4-FFF2-40B4-BE49-F238E27FC236}">
                <a16:creationId xmlns:a16="http://schemas.microsoft.com/office/drawing/2014/main" id="{A3C8F2D1-930F-42D7-BEA5-261D41343E2F}"/>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People are trying it and building around it</a:t>
            </a:r>
          </a:p>
        </p:txBody>
      </p:sp>
      <p:sp>
        <p:nvSpPr>
          <p:cNvPr id="4" name="subtitle-28">
            <a:extLst xmlns:a="http://schemas.openxmlformats.org/drawingml/2006/main">
              <a:ext uri="{FF2B5EF4-FFF2-40B4-BE49-F238E27FC236}">
                <a16:creationId xmlns:a16="http://schemas.microsoft.com/office/drawing/2014/main" id="{B037E3AC-0294-4FF1-84FD-499E7358D680}"/>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Public signals checked on September 6, 2026.</a:t>
            </a:r>
          </a:p>
        </p:txBody>
      </p:sp>
      <p:sp>
        <p:nvSpPr>
          <p:cNvPr id="5" name="footer-28">
            <a:extLst xmlns:a="http://schemas.openxmlformats.org/drawingml/2006/main">
              <a:ext uri="{FF2B5EF4-FFF2-40B4-BE49-F238E27FC236}">
                <a16:creationId xmlns:a16="http://schemas.microsoft.com/office/drawing/2014/main" id="{3E9F12B0-B4E2-4F2B-8CEB-60CF80733260}"/>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8">
            <a:extLst xmlns:a="http://schemas.openxmlformats.org/drawingml/2006/main">
              <a:ext uri="{FF2B5EF4-FFF2-40B4-BE49-F238E27FC236}">
                <a16:creationId xmlns:a16="http://schemas.microsoft.com/office/drawing/2014/main" id="{AD8BE58A-E88D-4126-A79F-F8C009706CB6}"/>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34</a:t>
            </a:r>
          </a:p>
        </p:txBody>
      </p:sp>
      <p:sp>
        <p:nvSpPr>
          <p:cNvPr id="7" name="evidence-value-0">
            <a:extLst xmlns:a="http://schemas.openxmlformats.org/drawingml/2006/main">
              <a:ext uri="{FF2B5EF4-FFF2-40B4-BE49-F238E27FC236}">
                <a16:creationId xmlns:a16="http://schemas.microsoft.com/office/drawing/2014/main" id="{79E2F9BA-0AFF-478A-AB9B-BBC8C40CEBF3}"/>
              </a:ext>
            </a:extLst>
          </p:cNvPr>
          <p:cNvSpPr>
            <a:spLocks xmlns:a="http://schemas.openxmlformats.org/drawingml/2006/main" noGrp="1"/>
          </p:cNvSpPr>
          <p:nvPr/>
        </p:nvSpPr>
        <p:spPr>
          <a:xfrm xmlns:a="http://schemas.openxmlformats.org/drawingml/2006/main">
            <a:off x="495300" y="2152650"/>
            <a:ext cx="3390900" cy="990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5025" b="1">
                <a:solidFill>
                  <a:srgbClr val="FF6B57"/>
                </a:solidFill>
                <a:latin typeface="Aptos"/>
                <a:ea typeface="Aptos"/>
                <a:cs typeface="Aptos"/>
              </a:defRPr>
            </a:pPr>
            <a:r>
              <a:rPr sz="5025" b="1">
                <a:solidFill>
                  <a:srgbClr val="FF6B57"/>
                </a:solidFill>
                <a:latin typeface="Aptos"/>
                <a:ea typeface="Aptos"/>
                <a:cs typeface="Aptos"/>
              </a:rPr>
              <a:t>28.1K</a:t>
            </a:r>
          </a:p>
        </p:txBody>
      </p:sp>
      <p:sp>
        <p:nvSpPr>
          <p:cNvPr id="8" name="evidence-label-0">
            <a:extLst xmlns:a="http://schemas.openxmlformats.org/drawingml/2006/main">
              <a:ext uri="{FF2B5EF4-FFF2-40B4-BE49-F238E27FC236}">
                <a16:creationId xmlns:a16="http://schemas.microsoft.com/office/drawing/2014/main" id="{7C3EE046-451F-4635-83CF-9AB31B5C823F}"/>
              </a:ext>
            </a:extLst>
          </p:cNvPr>
          <p:cNvSpPr>
            <a:spLocks xmlns:a="http://schemas.openxmlformats.org/drawingml/2006/main" noGrp="1"/>
          </p:cNvSpPr>
          <p:nvPr/>
        </p:nvSpPr>
        <p:spPr>
          <a:xfrm xmlns:a="http://schemas.openxmlformats.org/drawingml/2006/main">
            <a:off x="666750" y="3352800"/>
            <a:ext cx="304800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GitHub stars</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28,095 at this check</a:t>
            </a:r>
          </a:p>
        </p:txBody>
      </p:sp>
      <p:sp>
        <p:nvSpPr>
          <p:cNvPr id="9" name="evidence-divider-0">
            <a:extLst xmlns:a="http://schemas.openxmlformats.org/drawingml/2006/main">
              <a:ext uri="{FF2B5EF4-FFF2-40B4-BE49-F238E27FC236}">
                <a16:creationId xmlns:a16="http://schemas.microsoft.com/office/drawing/2014/main" id="{1DC758E7-0859-4F9C-AA05-D150583F9690}"/>
              </a:ext>
            </a:extLst>
          </p:cNvPr>
          <p:cNvSpPr>
            <a:spLocks xmlns:a="http://schemas.openxmlformats.org/drawingml/2006/main" noGrp="1"/>
          </p:cNvSpPr>
          <p:nvPr/>
        </p:nvSpPr>
        <p:spPr>
          <a:xfrm xmlns:a="http://schemas.openxmlformats.org/drawingml/2006/main">
            <a:off x="4162425" y="2133600"/>
            <a:ext cx="9525" cy="23812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0" name="evidence-value-1">
            <a:extLst xmlns:a="http://schemas.openxmlformats.org/drawingml/2006/main">
              <a:ext uri="{FF2B5EF4-FFF2-40B4-BE49-F238E27FC236}">
                <a16:creationId xmlns:a16="http://schemas.microsoft.com/office/drawing/2014/main" id="{5124A784-599D-4FEB-9ECF-3B5E1143B9E5}"/>
              </a:ext>
            </a:extLst>
          </p:cNvPr>
          <p:cNvSpPr>
            <a:spLocks xmlns:a="http://schemas.openxmlformats.org/drawingml/2006/main" noGrp="1"/>
          </p:cNvSpPr>
          <p:nvPr/>
        </p:nvSpPr>
        <p:spPr>
          <a:xfrm xmlns:a="http://schemas.openxmlformats.org/drawingml/2006/main">
            <a:off x="4400550" y="2152650"/>
            <a:ext cx="3390900" cy="990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5025" b="1">
                <a:solidFill>
                  <a:srgbClr val="96D9E8"/>
                </a:solidFill>
                <a:latin typeface="Aptos"/>
                <a:ea typeface="Aptos"/>
                <a:cs typeface="Aptos"/>
              </a:defRPr>
            </a:pPr>
            <a:r>
              <a:rPr sz="5025" b="1">
                <a:solidFill>
                  <a:srgbClr val="96D9E8"/>
                </a:solidFill>
                <a:latin typeface="Aptos"/>
                <a:ea typeface="Aptos"/>
                <a:cs typeface="Aptos"/>
              </a:rPr>
              <a:t>2.4K</a:t>
            </a:r>
          </a:p>
        </p:txBody>
      </p:sp>
      <p:sp>
        <p:nvSpPr>
          <p:cNvPr id="11" name="evidence-label-1">
            <a:extLst xmlns:a="http://schemas.openxmlformats.org/drawingml/2006/main">
              <a:ext uri="{FF2B5EF4-FFF2-40B4-BE49-F238E27FC236}">
                <a16:creationId xmlns:a16="http://schemas.microsoft.com/office/drawing/2014/main" id="{3C807BFC-FF0A-4766-BE01-0D1CE452F5AE}"/>
              </a:ext>
            </a:extLst>
          </p:cNvPr>
          <p:cNvSpPr>
            <a:spLocks xmlns:a="http://schemas.openxmlformats.org/drawingml/2006/main" noGrp="1"/>
          </p:cNvSpPr>
          <p:nvPr/>
        </p:nvSpPr>
        <p:spPr>
          <a:xfrm xmlns:a="http://schemas.openxmlformats.org/drawingml/2006/main">
            <a:off x="4572000" y="3352800"/>
            <a:ext cx="304800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GitHub forks</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2,431 at this check</a:t>
            </a:r>
          </a:p>
        </p:txBody>
      </p:sp>
      <p:sp>
        <p:nvSpPr>
          <p:cNvPr id="12" name="evidence-divider-1">
            <a:extLst xmlns:a="http://schemas.openxmlformats.org/drawingml/2006/main">
              <a:ext uri="{FF2B5EF4-FFF2-40B4-BE49-F238E27FC236}">
                <a16:creationId xmlns:a16="http://schemas.microsoft.com/office/drawing/2014/main" id="{768BE7A4-5229-4EF6-8E57-05217863081F}"/>
              </a:ext>
            </a:extLst>
          </p:cNvPr>
          <p:cNvSpPr>
            <a:spLocks xmlns:a="http://schemas.openxmlformats.org/drawingml/2006/main" noGrp="1"/>
          </p:cNvSpPr>
          <p:nvPr/>
        </p:nvSpPr>
        <p:spPr>
          <a:xfrm xmlns:a="http://schemas.openxmlformats.org/drawingml/2006/main">
            <a:off x="8067675" y="2133600"/>
            <a:ext cx="9525" cy="23812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13" name="evidence-value-2">
            <a:extLst xmlns:a="http://schemas.openxmlformats.org/drawingml/2006/main">
              <a:ext uri="{FF2B5EF4-FFF2-40B4-BE49-F238E27FC236}">
                <a16:creationId xmlns:a16="http://schemas.microsoft.com/office/drawing/2014/main" id="{5B4D9177-9BCF-4B8F-B633-704D10491409}"/>
              </a:ext>
            </a:extLst>
          </p:cNvPr>
          <p:cNvSpPr>
            <a:spLocks xmlns:a="http://schemas.openxmlformats.org/drawingml/2006/main" noGrp="1"/>
          </p:cNvSpPr>
          <p:nvPr/>
        </p:nvSpPr>
        <p:spPr>
          <a:xfrm xmlns:a="http://schemas.openxmlformats.org/drawingml/2006/main">
            <a:off x="8305800" y="2152650"/>
            <a:ext cx="3390900" cy="990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5025" b="1">
                <a:solidFill>
                  <a:srgbClr val="94D3B0"/>
                </a:solidFill>
                <a:latin typeface="Aptos"/>
                <a:ea typeface="Aptos"/>
                <a:cs typeface="Aptos"/>
              </a:defRPr>
            </a:pPr>
            <a:r>
              <a:rPr sz="5025" b="1">
                <a:solidFill>
                  <a:srgbClr val="94D3B0"/>
                </a:solidFill>
                <a:latin typeface="Aptos"/>
                <a:ea typeface="Aptos"/>
                <a:cs typeface="Aptos"/>
              </a:rPr>
              <a:t>#2</a:t>
            </a:r>
          </a:p>
        </p:txBody>
      </p:sp>
      <p:sp>
        <p:nvSpPr>
          <p:cNvPr id="14" name="evidence-label-2">
            <a:extLst xmlns:a="http://schemas.openxmlformats.org/drawingml/2006/main">
              <a:ext uri="{FF2B5EF4-FFF2-40B4-BE49-F238E27FC236}">
                <a16:creationId xmlns:a16="http://schemas.microsoft.com/office/drawing/2014/main" id="{94249C7F-4F75-4B1D-8D86-3F10B28C5A83}"/>
              </a:ext>
            </a:extLst>
          </p:cNvPr>
          <p:cNvSpPr>
            <a:spLocks xmlns:a="http://schemas.openxmlformats.org/drawingml/2006/main" noGrp="1"/>
          </p:cNvSpPr>
          <p:nvPr/>
        </p:nvSpPr>
        <p:spPr>
          <a:xfrm xmlns:a="http://schemas.openxmlformats.org/drawingml/2006/main">
            <a:off x="8477250" y="3352800"/>
            <a:ext cx="304800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Product of the Day</a:t>
            </a:r>
          </a:p>
          <a:p xmlns:a="http://schemas.openxmlformats.org/drawingml/2006/main">
            <a:pPr algn="ctr">
              <a:buNone/>
              <a:defRPr sz="1725" b="1">
                <a:solidFill>
                  <a:srgbClr val="F4F1EB"/>
                </a:solidFill>
                <a:latin typeface="Aptos"/>
                <a:ea typeface="Aptos"/>
                <a:cs typeface="Aptos"/>
              </a:defRPr>
            </a:pPr>
            <a:r>
              <a:rPr sz="1725" b="1">
                <a:solidFill>
                  <a:srgbClr val="F4F1EB"/>
                </a:solidFill>
                <a:latin typeface="Aptos"/>
                <a:ea typeface="Aptos"/>
                <a:cs typeface="Aptos"/>
              </a:rPr>
              <a:t>May 16, 2026</a:t>
            </a:r>
          </a:p>
        </p:txBody>
      </p:sp>
      <p:sp>
        <p:nvSpPr>
          <p:cNvPr id="15" name="evidence-note-box">
            <a:extLst xmlns:a="http://schemas.openxmlformats.org/drawingml/2006/main">
              <a:ext uri="{FF2B5EF4-FFF2-40B4-BE49-F238E27FC236}">
                <a16:creationId xmlns:a16="http://schemas.microsoft.com/office/drawing/2014/main" id="{0069D5BB-879C-4120-8B57-EA8E0D7A012C}"/>
              </a:ext>
            </a:extLst>
          </p:cNvPr>
          <p:cNvSpPr>
            <a:spLocks xmlns:a="http://schemas.openxmlformats.org/drawingml/2006/main" noGrp="1"/>
          </p:cNvSpPr>
          <p:nvPr/>
        </p:nvSpPr>
        <p:spPr>
          <a:xfrm xmlns:a="http://schemas.openxmlformats.org/drawingml/2006/main">
            <a:off x="933450" y="4991100"/>
            <a:ext cx="10325100" cy="990600"/>
          </a:xfrm>
          <a:prstGeom xmlns:a="http://schemas.openxmlformats.org/drawingml/2006/main" prst="roundRect">
            <a:avLst>
              <a:gd name="adj" fmla="val 11538"/>
            </a:avLst>
          </a:prstGeom>
          <a:solidFill xmlns:a="http://schemas.openxmlformats.org/drawingml/2006/main">
            <a:srgbClr val="171D25"/>
          </a:solidFill>
          <a:ln xmlns:a="http://schemas.openxmlformats.org/drawingml/2006/main" w="9525">
            <a:solidFill>
              <a:srgbClr val="2A323D"/>
            </a:solidFill>
            <a:prstDash val="solid"/>
          </a:ln>
        </p:spPr>
      </p:sp>
      <p:sp>
        <p:nvSpPr>
          <p:cNvPr id="16" name="evidence-note">
            <a:extLst xmlns:a="http://schemas.openxmlformats.org/drawingml/2006/main">
              <a:ext uri="{FF2B5EF4-FFF2-40B4-BE49-F238E27FC236}">
                <a16:creationId xmlns:a16="http://schemas.microsoft.com/office/drawing/2014/main" id="{BA59DD64-62C1-403D-8DDC-754ED31AF523}"/>
              </a:ext>
            </a:extLst>
          </p:cNvPr>
          <p:cNvSpPr>
            <a:spLocks xmlns:a="http://schemas.openxmlformats.org/drawingml/2006/main" noGrp="1"/>
          </p:cNvSpPr>
          <p:nvPr/>
        </p:nvSpPr>
        <p:spPr>
          <a:xfrm xmlns:a="http://schemas.openxmlformats.org/drawingml/2006/main">
            <a:off x="1257300" y="5219700"/>
            <a:ext cx="96774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1425" b="0">
                <a:solidFill>
                  <a:srgbClr val="A9B0BC"/>
                </a:solidFill>
                <a:latin typeface="Aptos"/>
                <a:ea typeface="Aptos"/>
                <a:cs typeface="Aptos"/>
              </a:defRPr>
            </a:pPr>
            <a:r>
              <a:rPr sz="1425" b="0">
                <a:solidFill>
                  <a:srgbClr val="A9B0BC"/>
                </a:solidFill>
                <a:latin typeface="Aptos"/>
                <a:ea typeface="Aptos"/>
                <a:cs typeface="Aptos"/>
              </a:rPr>
              <a:t>ahobsonsayers/agentmemory-docker adds community-maintained packaging. Stars and forks show interest; they are not an active-user count.</a:t>
            </a:r>
          </a:p>
        </p:txBody>
      </p:sp>
    </p:spTree>
    <p:extLst>
      <p:ext uri="{BB962C8B-B14F-4D97-AF65-F5344CB8AC3E}">
        <p14:creationId xmlns:p14="http://schemas.microsoft.com/office/powerpoint/2010/main" val="252022567"/>
      </p:ext>
    </p:extLst>
  </p:cSld>
</p:sld>
</file>

<file path=ppt/slides/slide35.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27" name="top-accent-9">
            <a:extLst xmlns:a="http://schemas.openxmlformats.org/drawingml/2006/main">
              <a:ext uri="{FF2B5EF4-FFF2-40B4-BE49-F238E27FC236}">
                <a16:creationId xmlns:a16="http://schemas.microsoft.com/office/drawing/2014/main" id="{4C4C583C-FCCF-4E9B-A15F-32E2B469F525}"/>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9">
            <a:extLst xmlns:a="http://schemas.openxmlformats.org/drawingml/2006/main">
              <a:ext uri="{FF2B5EF4-FFF2-40B4-BE49-F238E27FC236}">
                <a16:creationId xmlns:a16="http://schemas.microsoft.com/office/drawing/2014/main" id="{FE4081FB-1DA1-4DF4-A1E1-5BB5AFC95095}"/>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200" b="1" spc="1">
                <a:solidFill>
                  <a:srgbClr val="FF6B57"/>
                </a:solidFill>
                <a:latin typeface="Aptos"/>
                <a:ea typeface="Aptos"/>
                <a:cs typeface="Aptos"/>
              </a:defRPr>
            </a:pPr>
            <a:r>
              <a:rPr sz="1200" b="1" spc="1">
                <a:solidFill>
                  <a:srgbClr val="FF6B57"/>
                </a:solidFill>
                <a:latin typeface="Aptos"/>
                <a:ea typeface="Aptos"/>
                <a:cs typeface="Aptos"/>
              </a:rPr>
              <a:t>WHAT PEOPLE TALK ABOUT</a:t>
            </a:r>
          </a:p>
        </p:txBody>
      </p:sp>
      <p:sp>
        <p:nvSpPr>
          <p:cNvPr id="3" name="title-9">
            <a:extLst xmlns:a="http://schemas.openxmlformats.org/drawingml/2006/main">
              <a:ext uri="{FF2B5EF4-FFF2-40B4-BE49-F238E27FC236}">
                <a16:creationId xmlns:a16="http://schemas.microsoft.com/office/drawing/2014/main" id="{116093F1-9999-4EA2-A6AA-B1A5D461FAC5}"/>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What people are saying</a:t>
            </a:r>
          </a:p>
        </p:txBody>
      </p:sp>
      <p:sp>
        <p:nvSpPr>
          <p:cNvPr id="4" name="subtitle-9">
            <a:extLst xmlns:a="http://schemas.openxmlformats.org/drawingml/2006/main">
              <a:ext uri="{FF2B5EF4-FFF2-40B4-BE49-F238E27FC236}">
                <a16:creationId xmlns:a16="http://schemas.microsoft.com/office/drawing/2014/main" id="{71D9ABBE-753B-45A1-93F2-CB9856BA5375}"/>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Two examples of third-party coverage.</a:t>
            </a:r>
          </a:p>
        </p:txBody>
      </p:sp>
      <p:sp>
        <p:nvSpPr>
          <p:cNvPr id="5" name="footer-9">
            <a:extLst xmlns:a="http://schemas.openxmlformats.org/drawingml/2006/main">
              <a:ext uri="{FF2B5EF4-FFF2-40B4-BE49-F238E27FC236}">
                <a16:creationId xmlns:a16="http://schemas.microsoft.com/office/drawing/2014/main" id="{B75B8515-B3F7-4155-B1D4-2E07522A7DFF}"/>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9">
            <a:extLst xmlns:a="http://schemas.openxmlformats.org/drawingml/2006/main">
              <a:ext uri="{FF2B5EF4-FFF2-40B4-BE49-F238E27FC236}">
                <a16:creationId xmlns:a16="http://schemas.microsoft.com/office/drawing/2014/main" id="{29B9E434-755F-42AB-B813-67729B44BDE5}"/>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35</a:t>
            </a:r>
          </a:p>
        </p:txBody>
      </p:sp>
      <p:sp>
        <p:nvSpPr>
          <p:cNvPr id="7" name="boundary-title-0">
            <a:extLst xmlns:a="http://schemas.openxmlformats.org/drawingml/2006/main">
              <a:ext uri="{FF2B5EF4-FFF2-40B4-BE49-F238E27FC236}">
                <a16:creationId xmlns:a16="http://schemas.microsoft.com/office/drawing/2014/main" id="{FF627532-A502-441E-AF0E-38C64A1CA80F}"/>
              </a:ext>
            </a:extLst>
          </p:cNvPr>
          <p:cNvSpPr>
            <a:spLocks xmlns:a="http://schemas.openxmlformats.org/drawingml/2006/main" noGrp="1"/>
          </p:cNvSpPr>
          <p:nvPr/>
        </p:nvSpPr>
        <p:spPr>
          <a:xfrm xmlns:a="http://schemas.openxmlformats.org/drawingml/2006/main">
            <a:off x="76200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96D9E8"/>
                </a:solidFill>
                <a:latin typeface="Aptos"/>
                <a:ea typeface="Aptos"/>
                <a:cs typeface="Aptos"/>
              </a:defRPr>
            </a:pPr>
            <a:r>
              <a:rPr sz="3000" b="1">
                <a:solidFill>
                  <a:srgbClr val="96D9E8"/>
                </a:solidFill>
                <a:latin typeface="Aptos"/>
                <a:ea typeface="Aptos"/>
                <a:cs typeface="Aptos"/>
              </a:rPr>
              <a:t>AlphaSignal AI</a:t>
            </a:r>
          </a:p>
        </p:txBody>
      </p:sp>
      <p:sp>
        <p:nvSpPr>
          <p:cNvPr id="9" name="boundary-item-0-0">
            <a:extLst xmlns:a="http://schemas.openxmlformats.org/drawingml/2006/main">
              <a:ext uri="{FF2B5EF4-FFF2-40B4-BE49-F238E27FC236}">
                <a16:creationId xmlns:a16="http://schemas.microsoft.com/office/drawing/2014/main" id="{FB86F7D0-5B08-46EB-A453-A28E06B3462B}"/>
              </a:ext>
            </a:extLst>
          </p:cNvPr>
          <p:cNvSpPr>
            <a:spLocks xmlns:a="http://schemas.openxmlformats.org/drawingml/2006/main" noGrp="1"/>
          </p:cNvSpPr>
          <p:nvPr/>
        </p:nvSpPr>
        <p:spPr>
          <a:xfrm xmlns:a="http://schemas.openxmlformats.org/drawingml/2006/main">
            <a:off x="108585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May 13, 2026</a:t>
            </a:r>
          </a:p>
        </p:txBody>
      </p:sp>
      <p:sp>
        <p:nvSpPr>
          <p:cNvPr id="11" name="boundary-item-0-1">
            <a:extLst xmlns:a="http://schemas.openxmlformats.org/drawingml/2006/main">
              <a:ext uri="{FF2B5EF4-FFF2-40B4-BE49-F238E27FC236}">
                <a16:creationId xmlns:a16="http://schemas.microsoft.com/office/drawing/2014/main" id="{6EE0D178-75DC-4D96-92A0-86B60CF2B95C}"/>
              </a:ext>
            </a:extLst>
          </p:cNvPr>
          <p:cNvSpPr>
            <a:spLocks xmlns:a="http://schemas.openxmlformats.org/drawingml/2006/main" noGrp="1"/>
          </p:cNvSpPr>
          <p:nvPr/>
        </p:nvSpPr>
        <p:spPr>
          <a:xfrm xmlns:a="http://schemas.openxmlformats.org/drawingml/2006/main">
            <a:off x="1085850" y="3467100"/>
            <a:ext cx="4572000" cy="1619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“The architecture is real. The benchmark is reproducible from committed scripts.”</a:t>
            </a:r>
          </a:p>
        </p:txBody>
      </p:sp>
      <p:sp>
        <p:nvSpPr>
          <p:cNvPr id="16" name="boundary-title-1">
            <a:extLst xmlns:a="http://schemas.openxmlformats.org/drawingml/2006/main">
              <a:ext uri="{FF2B5EF4-FFF2-40B4-BE49-F238E27FC236}">
                <a16:creationId xmlns:a16="http://schemas.microsoft.com/office/drawing/2014/main" id="{AD47F80A-88D1-4F82-BDB2-3287FE7F3C7A}"/>
              </a:ext>
            </a:extLst>
          </p:cNvPr>
          <p:cNvSpPr>
            <a:spLocks xmlns:a="http://schemas.openxmlformats.org/drawingml/2006/main" noGrp="1"/>
          </p:cNvSpPr>
          <p:nvPr/>
        </p:nvSpPr>
        <p:spPr>
          <a:xfrm xmlns:a="http://schemas.openxmlformats.org/drawingml/2006/main">
            <a:off x="6610350" y="2057400"/>
            <a:ext cx="476250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000" b="1">
                <a:solidFill>
                  <a:srgbClr val="FF6B57"/>
                </a:solidFill>
                <a:latin typeface="Aptos"/>
                <a:ea typeface="Aptos"/>
                <a:cs typeface="Aptos"/>
              </a:defRPr>
            </a:pPr>
            <a:r>
              <a:rPr sz="3000" b="1">
                <a:solidFill>
                  <a:srgbClr val="FF6B57"/>
                </a:solidFill>
                <a:latin typeface="Aptos"/>
                <a:ea typeface="Aptos"/>
                <a:cs typeface="Aptos"/>
              </a:rPr>
              <a:t>Developers Digest</a:t>
            </a:r>
          </a:p>
        </p:txBody>
      </p:sp>
      <p:sp>
        <p:nvSpPr>
          <p:cNvPr id="18" name="boundary-item-1-0">
            <a:extLst xmlns:a="http://schemas.openxmlformats.org/drawingml/2006/main">
              <a:ext uri="{FF2B5EF4-FFF2-40B4-BE49-F238E27FC236}">
                <a16:creationId xmlns:a16="http://schemas.microsoft.com/office/drawing/2014/main" id="{A376066C-8CB2-4D7B-A750-E3DA91CB7BD7}"/>
              </a:ext>
            </a:extLst>
          </p:cNvPr>
          <p:cNvSpPr>
            <a:spLocks xmlns:a="http://schemas.openxmlformats.org/drawingml/2006/main" noGrp="1"/>
          </p:cNvSpPr>
          <p:nvPr/>
        </p:nvSpPr>
        <p:spPr>
          <a:xfrm xmlns:a="http://schemas.openxmlformats.org/drawingml/2006/main">
            <a:off x="6934200" y="283845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Updated June 24, 2026</a:t>
            </a:r>
          </a:p>
        </p:txBody>
      </p:sp>
      <p:sp>
        <p:nvSpPr>
          <p:cNvPr id="20" name="boundary-item-1-1">
            <a:extLst xmlns:a="http://schemas.openxmlformats.org/drawingml/2006/main">
              <a:ext uri="{FF2B5EF4-FFF2-40B4-BE49-F238E27FC236}">
                <a16:creationId xmlns:a16="http://schemas.microsoft.com/office/drawing/2014/main" id="{E09F71F9-852F-4067-B85D-A96FEDC48F65}"/>
              </a:ext>
            </a:extLst>
          </p:cNvPr>
          <p:cNvSpPr>
            <a:spLocks xmlns:a="http://schemas.openxmlformats.org/drawingml/2006/main" noGrp="1"/>
          </p:cNvSpPr>
          <p:nvPr/>
        </p:nvSpPr>
        <p:spPr>
          <a:xfrm xmlns:a="http://schemas.openxmlformats.org/drawingml/2006/main">
            <a:off x="6934200" y="3467100"/>
            <a:ext cx="4572000" cy="114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“If memory affects agent behavior, memory needs review.”</a:t>
            </a:r>
          </a:p>
        </p:txBody>
      </p:sp>
      <p:sp>
        <p:nvSpPr>
          <p:cNvPr id="24" name="boundary-item-1-3">
            <a:extLst xmlns:a="http://schemas.openxmlformats.org/drawingml/2006/main">
              <a:ext uri="{FF2B5EF4-FFF2-40B4-BE49-F238E27FC236}">
                <a16:creationId xmlns:a16="http://schemas.microsoft.com/office/drawing/2014/main" id="{0D2B42B7-E2F6-4C01-88DE-214662C88BAD}"/>
              </a:ext>
            </a:extLst>
          </p:cNvPr>
          <p:cNvSpPr>
            <a:spLocks xmlns:a="http://schemas.openxmlformats.org/drawingml/2006/main" noGrp="1"/>
          </p:cNvSpPr>
          <p:nvPr/>
        </p:nvSpPr>
        <p:spPr>
          <a:xfrm xmlns:a="http://schemas.openxmlformats.org/drawingml/2006/main">
            <a:off x="6934200" y="4724400"/>
            <a:ext cx="45720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875" b="0">
                <a:solidFill>
                  <a:srgbClr val="F4F1EB"/>
                </a:solidFill>
                <a:latin typeface="Aptos"/>
                <a:ea typeface="Aptos"/>
                <a:cs typeface="Aptos"/>
              </a:defRPr>
            </a:pPr>
            <a:r>
              <a:rPr sz="1875" b="0">
                <a:solidFill>
                  <a:srgbClr val="F4F1EB"/>
                </a:solidFill>
                <a:latin typeface="Aptos"/>
                <a:ea typeface="Aptos"/>
                <a:cs typeface="Aptos"/>
              </a:rPr>
              <a:t>Focus: inspect and prune memory</a:t>
            </a:r>
          </a:p>
        </p:txBody>
      </p:sp>
      <p:sp>
        <p:nvSpPr>
          <p:cNvPr id="25" name="boundary-divider">
            <a:extLst xmlns:a="http://schemas.openxmlformats.org/drawingml/2006/main">
              <a:ext uri="{FF2B5EF4-FFF2-40B4-BE49-F238E27FC236}">
                <a16:creationId xmlns:a16="http://schemas.microsoft.com/office/drawing/2014/main" id="{0720BEFE-6B5C-4DD1-87DE-059A91FBB166}"/>
              </a:ext>
            </a:extLst>
          </p:cNvPr>
          <p:cNvSpPr>
            <a:spLocks xmlns:a="http://schemas.openxmlformats.org/drawingml/2006/main" noGrp="1"/>
          </p:cNvSpPr>
          <p:nvPr/>
        </p:nvSpPr>
        <p:spPr>
          <a:xfrm xmlns:a="http://schemas.openxmlformats.org/drawingml/2006/main">
            <a:off x="6096000" y="1962150"/>
            <a:ext cx="9525" cy="3486150"/>
          </a:xfrm>
          <a:prstGeom xmlns:a="http://schemas.openxmlformats.org/drawingml/2006/main" prst="rect">
            <a:avLst/>
          </a:prstGeom>
          <a:solidFill xmlns:a="http://schemas.openxmlformats.org/drawingml/2006/main">
            <a:srgbClr val="2A323D"/>
          </a:solidFill>
          <a:ln xmlns:a="http://schemas.openxmlformats.org/drawingml/2006/main" w="0">
            <a:noFill/>
            <a:prstDash val="solid"/>
          </a:ln>
        </p:spPr>
      </p:sp>
      <p:sp>
        <p:nvSpPr>
          <p:cNvPr id="26" name="boundary-bottom">
            <a:extLst xmlns:a="http://schemas.openxmlformats.org/drawingml/2006/main">
              <a:ext uri="{FF2B5EF4-FFF2-40B4-BE49-F238E27FC236}">
                <a16:creationId xmlns:a16="http://schemas.microsoft.com/office/drawing/2014/main" id="{30653A18-0CA1-46ED-A269-8570ED3174ED}"/>
              </a:ext>
            </a:extLst>
          </p:cNvPr>
          <p:cNvSpPr>
            <a:spLocks xmlns:a="http://schemas.openxmlformats.org/drawingml/2006/main" noGrp="1"/>
          </p:cNvSpPr>
          <p:nvPr/>
        </p:nvSpPr>
        <p:spPr>
          <a:xfrm xmlns:a="http://schemas.openxmlformats.org/drawingml/2006/main">
            <a:off x="1695450" y="5676900"/>
            <a:ext cx="88011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2025" b="1">
                <a:solidFill>
                  <a:srgbClr val="F4F1EB"/>
                </a:solidFill>
                <a:latin typeface="Aptos"/>
                <a:ea typeface="Aptos"/>
                <a:cs typeface="Aptos"/>
              </a:defRPr>
            </a:pPr>
            <a:r>
              <a:rPr sz="2025" b="1">
                <a:solidFill>
                  <a:srgbClr val="F4F1EB"/>
                </a:solidFill>
                <a:latin typeface="Aptos"/>
                <a:ea typeface="Aptos"/>
                <a:cs typeface="Aptos"/>
              </a:rPr>
              <a:t>Users also ask for shared servers and stable project IDs.</a:t>
            </a:r>
          </a:p>
        </p:txBody>
      </p:sp>
    </p:spTree>
    <p:extLst>
      <p:ext uri="{BB962C8B-B14F-4D97-AF65-F5344CB8AC3E}">
        <p14:creationId xmlns:p14="http://schemas.microsoft.com/office/powerpoint/2010/main" val="777324785"/>
      </p:ext>
    </p:extLst>
  </p:cSld>
</p:sld>
</file>

<file path=ppt/slides/slide36.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sp>
        <p:nvSpPr>
          <p:cNvPr id="32" name="top-accent-29">
            <a:extLst xmlns:a="http://schemas.openxmlformats.org/drawingml/2006/main">
              <a:ext uri="{FF2B5EF4-FFF2-40B4-BE49-F238E27FC236}">
                <a16:creationId xmlns:a16="http://schemas.microsoft.com/office/drawing/2014/main" id="{74276897-C2B9-4E9F-90DC-4BD08413514B}"/>
              </a:ext>
            </a:extLst>
          </p:cNvPr>
          <p:cNvSpPr>
            <a:spLocks xmlns:a="http://schemas.openxmlformats.org/drawingml/2006/main" noGrp="1"/>
          </p:cNvSpPr>
          <p:nvPr/>
        </p:nvSpPr>
        <p:spPr>
          <a:xfrm xmlns:a="http://schemas.openxmlformats.org/drawingml/2006/main">
            <a:off x="0" y="0"/>
            <a:ext cx="12192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2" name="section-29">
            <a:extLst xmlns:a="http://schemas.openxmlformats.org/drawingml/2006/main">
              <a:ext uri="{FF2B5EF4-FFF2-40B4-BE49-F238E27FC236}">
                <a16:creationId xmlns:a16="http://schemas.microsoft.com/office/drawing/2014/main" id="{4FC8F856-1D6A-429F-84DD-22A5A27DE9AC}"/>
              </a:ext>
            </a:extLst>
          </p:cNvPr>
          <p:cNvSpPr>
            <a:spLocks xmlns:a="http://schemas.openxmlformats.org/drawingml/2006/main" noGrp="1"/>
          </p:cNvSpPr>
          <p:nvPr/>
        </p:nvSpPr>
        <p:spPr>
          <a:xfrm xmlns:a="http://schemas.openxmlformats.org/drawingml/2006/main">
            <a:off x="685800" y="342900"/>
            <a:ext cx="40005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200" b="1" spc="1">
                <a:solidFill>
                  <a:srgbClr val="FF6B57"/>
                </a:solidFill>
                <a:latin typeface="Aptos"/>
                <a:ea typeface="Aptos"/>
                <a:cs typeface="Aptos"/>
              </a:defRPr>
            </a:pPr>
            <a:r>
              <a:rPr sz="1200" b="1" spc="1">
                <a:solidFill>
                  <a:srgbClr val="FF6B57"/>
                </a:solidFill>
                <a:latin typeface="Aptos"/>
                <a:ea typeface="Aptos"/>
                <a:cs typeface="Aptos"/>
              </a:rPr>
              <a:t>THE FUTURE</a:t>
            </a:r>
          </a:p>
        </p:txBody>
      </p:sp>
      <p:sp>
        <p:nvSpPr>
          <p:cNvPr id="3" name="title-29">
            <a:extLst xmlns:a="http://schemas.openxmlformats.org/drawingml/2006/main">
              <a:ext uri="{FF2B5EF4-FFF2-40B4-BE49-F238E27FC236}">
                <a16:creationId xmlns:a16="http://schemas.microsoft.com/office/drawing/2014/main" id="{5F58CF6E-94DA-4F3C-B1A2-083F55C96B0B}"/>
              </a:ext>
            </a:extLst>
          </p:cNvPr>
          <p:cNvSpPr>
            <a:spLocks xmlns:a="http://schemas.openxmlformats.org/drawingml/2006/main" noGrp="1"/>
          </p:cNvSpPr>
          <p:nvPr/>
        </p:nvSpPr>
        <p:spPr>
          <a:xfrm xmlns:a="http://schemas.openxmlformats.org/drawingml/2006/main">
            <a:off x="685800" y="666750"/>
            <a:ext cx="108204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600" b="1">
                <a:solidFill>
                  <a:srgbClr val="F4F1EB"/>
                </a:solidFill>
                <a:latin typeface="Aptos"/>
                <a:ea typeface="Aptos"/>
                <a:cs typeface="Aptos"/>
              </a:defRPr>
            </a:pPr>
            <a:r>
              <a:rPr sz="3600" b="1">
                <a:solidFill>
                  <a:srgbClr val="F4F1EB"/>
                </a:solidFill>
                <a:latin typeface="Aptos"/>
                <a:ea typeface="Aptos"/>
                <a:cs typeface="Aptos"/>
              </a:rPr>
              <a:t>What larger teams need next</a:t>
            </a:r>
          </a:p>
        </p:txBody>
      </p:sp>
      <p:sp>
        <p:nvSpPr>
          <p:cNvPr id="4" name="subtitle-29">
            <a:extLst xmlns:a="http://schemas.openxmlformats.org/drawingml/2006/main">
              <a:ext uri="{FF2B5EF4-FFF2-40B4-BE49-F238E27FC236}">
                <a16:creationId xmlns:a16="http://schemas.microsoft.com/office/drawing/2014/main" id="{8DCFEA6C-F025-43D6-898B-6BD4B10750E9}"/>
              </a:ext>
            </a:extLst>
          </p:cNvPr>
          <p:cNvSpPr>
            <a:spLocks xmlns:a="http://schemas.openxmlformats.org/drawingml/2006/main" noGrp="1"/>
          </p:cNvSpPr>
          <p:nvPr/>
        </p:nvSpPr>
        <p:spPr>
          <a:xfrm xmlns:a="http://schemas.openxmlformats.org/drawingml/2006/main">
            <a:off x="685800" y="1295400"/>
            <a:ext cx="1028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1500" b="0">
                <a:solidFill>
                  <a:srgbClr val="A9B0BC"/>
                </a:solidFill>
                <a:latin typeface="Aptos"/>
                <a:ea typeface="Aptos"/>
                <a:cs typeface="Aptos"/>
              </a:defRPr>
            </a:pPr>
            <a:r>
              <a:rPr sz="1500" b="0">
                <a:solidFill>
                  <a:srgbClr val="A9B0BC"/>
                </a:solidFill>
                <a:latin typeface="Aptos"/>
                <a:ea typeface="Aptos"/>
                <a:cs typeface="Aptos"/>
              </a:rPr>
              <a:t>The code has useful building blocks. Each deployment still needs these checks.</a:t>
            </a:r>
          </a:p>
        </p:txBody>
      </p:sp>
      <p:sp>
        <p:nvSpPr>
          <p:cNvPr id="5" name="footer-29">
            <a:extLst xmlns:a="http://schemas.openxmlformats.org/drawingml/2006/main">
              <a:ext uri="{FF2B5EF4-FFF2-40B4-BE49-F238E27FC236}">
                <a16:creationId xmlns:a16="http://schemas.microsoft.com/office/drawing/2014/main" id="{6DCFAADC-ACD1-4043-AA3B-18F4E4FC7B11}"/>
              </a:ext>
            </a:extLst>
          </p:cNvPr>
          <p:cNvSpPr>
            <a:spLocks xmlns:a="http://schemas.openxmlformats.org/drawingml/2006/main" noGrp="1"/>
          </p:cNvSpPr>
          <p:nvPr/>
        </p:nvSpPr>
        <p:spPr>
          <a:xfrm xmlns:a="http://schemas.openxmlformats.org/drawingml/2006/main">
            <a:off x="685800" y="6419850"/>
            <a:ext cx="361950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050">
                <a:solidFill>
                  <a:srgbClr val="6F7886"/>
                </a:solidFill>
                <a:latin typeface="Aptos"/>
                <a:ea typeface="Aptos"/>
                <a:cs typeface="Aptos"/>
              </a:defRPr>
            </a:pPr>
            <a:r>
              <a:rPr sz="1050">
                <a:solidFill>
                  <a:srgbClr val="6F7886"/>
                </a:solidFill>
                <a:latin typeface="Aptos"/>
                <a:ea typeface="Aptos"/>
                <a:cs typeface="Aptos"/>
              </a:rPr>
              <a:t>AGNTCon + MCPCon Japan 2026</a:t>
            </a:r>
          </a:p>
        </p:txBody>
      </p:sp>
      <p:sp>
        <p:nvSpPr>
          <p:cNvPr id="6" name="page-29">
            <a:extLst xmlns:a="http://schemas.openxmlformats.org/drawingml/2006/main">
              <a:ext uri="{FF2B5EF4-FFF2-40B4-BE49-F238E27FC236}">
                <a16:creationId xmlns:a16="http://schemas.microsoft.com/office/drawing/2014/main" id="{DC5DBFD9-8C1A-4DBC-B873-3AD9D8AA118B}"/>
              </a:ext>
            </a:extLst>
          </p:cNvPr>
          <p:cNvSpPr>
            <a:spLocks xmlns:a="http://schemas.openxmlformats.org/drawingml/2006/main" noGrp="1"/>
          </p:cNvSpPr>
          <p:nvPr/>
        </p:nvSpPr>
        <p:spPr>
          <a:xfrm xmlns:a="http://schemas.openxmlformats.org/drawingml/2006/main">
            <a:off x="11029950" y="6419850"/>
            <a:ext cx="4762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r">
              <a:buNone/>
              <a:defRPr sz="1050" b="0">
                <a:solidFill>
                  <a:srgbClr val="6F7886"/>
                </a:solidFill>
                <a:latin typeface="Aptos"/>
                <a:ea typeface="Aptos"/>
                <a:cs typeface="Aptos"/>
              </a:defRPr>
            </a:pPr>
            <a:r>
              <a:rPr sz="1050" b="0">
                <a:solidFill>
                  <a:srgbClr val="6F7886"/>
                </a:solidFill>
                <a:latin typeface="Aptos"/>
                <a:ea typeface="Aptos"/>
                <a:cs typeface="Aptos"/>
              </a:rPr>
              <a:t>36</a:t>
            </a:r>
          </a:p>
        </p:txBody>
      </p:sp>
      <p:sp>
        <p:nvSpPr>
          <p:cNvPr id="7" name="enterprise-0">
            <a:extLst xmlns:a="http://schemas.openxmlformats.org/drawingml/2006/main">
              <a:ext uri="{FF2B5EF4-FFF2-40B4-BE49-F238E27FC236}">
                <a16:creationId xmlns:a16="http://schemas.microsoft.com/office/drawing/2014/main" id="{74C1FD91-49B2-4A79-82C8-809FC8C162B7}"/>
              </a:ext>
            </a:extLst>
          </p:cNvPr>
          <p:cNvSpPr>
            <a:spLocks xmlns:a="http://schemas.openxmlformats.org/drawingml/2006/main" noGrp="1"/>
          </p:cNvSpPr>
          <p:nvPr/>
        </p:nvSpPr>
        <p:spPr>
          <a:xfrm xmlns:a="http://schemas.openxmlformats.org/drawingml/2006/main">
            <a:off x="666750" y="1943100"/>
            <a:ext cx="3429000" cy="1371600"/>
          </a:xfrm>
          <a:prstGeom xmlns:a="http://schemas.openxmlformats.org/drawingml/2006/main" prst="roundRect">
            <a:avLst>
              <a:gd name="adj" fmla="val 8333"/>
            </a:avLst>
          </a:prstGeom>
          <a:solidFill xmlns:a="http://schemas.openxmlformats.org/drawingml/2006/main">
            <a:srgbClr val="171D25"/>
          </a:solidFill>
          <a:ln xmlns:a="http://schemas.openxmlformats.org/drawingml/2006/main" w="9525">
            <a:solidFill>
              <a:srgbClr val="2A323D"/>
            </a:solidFill>
            <a:prstDash val="solid"/>
          </a:ln>
        </p:spPr>
      </p:sp>
      <p:sp>
        <p:nvSpPr>
          <p:cNvPr id="8" name="enterprise-0-accent">
            <a:extLst xmlns:a="http://schemas.openxmlformats.org/drawingml/2006/main">
              <a:ext uri="{FF2B5EF4-FFF2-40B4-BE49-F238E27FC236}">
                <a16:creationId xmlns:a16="http://schemas.microsoft.com/office/drawing/2014/main" id="{7FADBD4C-ABB3-442A-9B52-D2190DDE2212}"/>
              </a:ext>
            </a:extLst>
          </p:cNvPr>
          <p:cNvSpPr>
            <a:spLocks xmlns:a="http://schemas.openxmlformats.org/drawingml/2006/main" noGrp="1"/>
          </p:cNvSpPr>
          <p:nvPr/>
        </p:nvSpPr>
        <p:spPr>
          <a:xfrm xmlns:a="http://schemas.openxmlformats.org/drawingml/2006/main">
            <a:off x="666750" y="1943100"/>
            <a:ext cx="66675" cy="137160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9" name="enterprise-0-title">
            <a:extLst xmlns:a="http://schemas.openxmlformats.org/drawingml/2006/main">
              <a:ext uri="{FF2B5EF4-FFF2-40B4-BE49-F238E27FC236}">
                <a16:creationId xmlns:a16="http://schemas.microsoft.com/office/drawing/2014/main" id="{12C90FBA-F452-4F1D-B43A-A721F7106177}"/>
              </a:ext>
            </a:extLst>
          </p:cNvPr>
          <p:cNvSpPr>
            <a:spLocks xmlns:a="http://schemas.openxmlformats.org/drawingml/2006/main" noGrp="1"/>
          </p:cNvSpPr>
          <p:nvPr/>
        </p:nvSpPr>
        <p:spPr>
          <a:xfrm xmlns:a="http://schemas.openxmlformats.org/drawingml/2006/main">
            <a:off x="933450" y="21050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Identity</a:t>
            </a:r>
          </a:p>
        </p:txBody>
      </p:sp>
      <p:sp>
        <p:nvSpPr>
          <p:cNvPr id="10" name="enterprise-0-body">
            <a:extLst xmlns:a="http://schemas.openxmlformats.org/drawingml/2006/main">
              <a:ext uri="{FF2B5EF4-FFF2-40B4-BE49-F238E27FC236}">
                <a16:creationId xmlns:a16="http://schemas.microsoft.com/office/drawing/2014/main" id="{97497C95-2A71-4F96-AF7F-0031C4D834D8}"/>
              </a:ext>
            </a:extLst>
          </p:cNvPr>
          <p:cNvSpPr>
            <a:spLocks xmlns:a="http://schemas.openxmlformats.org/drawingml/2006/main" noGrp="1"/>
          </p:cNvSpPr>
          <p:nvPr/>
        </p:nvSpPr>
        <p:spPr>
          <a:xfrm xmlns:a="http://schemas.openxmlformats.org/drawingml/2006/main">
            <a:off x="933450" y="2514600"/>
            <a:ext cx="29718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Who wrote this memory?</a:t>
            </a:r>
          </a:p>
        </p:txBody>
      </p:sp>
      <p:sp>
        <p:nvSpPr>
          <p:cNvPr id="11" name="enterprise-1">
            <a:extLst xmlns:a="http://schemas.openxmlformats.org/drawingml/2006/main">
              <a:ext uri="{FF2B5EF4-FFF2-40B4-BE49-F238E27FC236}">
                <a16:creationId xmlns:a16="http://schemas.microsoft.com/office/drawing/2014/main" id="{C64CFFBA-ACE5-40F1-A4DE-86C442E8C4AA}"/>
              </a:ext>
            </a:extLst>
          </p:cNvPr>
          <p:cNvSpPr>
            <a:spLocks xmlns:a="http://schemas.openxmlformats.org/drawingml/2006/main" noGrp="1"/>
          </p:cNvSpPr>
          <p:nvPr/>
        </p:nvSpPr>
        <p:spPr>
          <a:xfrm xmlns:a="http://schemas.openxmlformats.org/drawingml/2006/main">
            <a:off x="4457700" y="1943100"/>
            <a:ext cx="3429000" cy="1371600"/>
          </a:xfrm>
          <a:prstGeom xmlns:a="http://schemas.openxmlformats.org/drawingml/2006/main" prst="roundRect">
            <a:avLst>
              <a:gd name="adj" fmla="val 8333"/>
            </a:avLst>
          </a:prstGeom>
          <a:solidFill xmlns:a="http://schemas.openxmlformats.org/drawingml/2006/main">
            <a:srgbClr val="171D25"/>
          </a:solidFill>
          <a:ln xmlns:a="http://schemas.openxmlformats.org/drawingml/2006/main" w="9525">
            <a:solidFill>
              <a:srgbClr val="2A323D"/>
            </a:solidFill>
            <a:prstDash val="solid"/>
          </a:ln>
        </p:spPr>
      </p:sp>
      <p:sp>
        <p:nvSpPr>
          <p:cNvPr id="12" name="enterprise-1-accent">
            <a:extLst xmlns:a="http://schemas.openxmlformats.org/drawingml/2006/main">
              <a:ext uri="{FF2B5EF4-FFF2-40B4-BE49-F238E27FC236}">
                <a16:creationId xmlns:a16="http://schemas.microsoft.com/office/drawing/2014/main" id="{11090EA2-6796-4084-9DBB-0892E42A6E45}"/>
              </a:ext>
            </a:extLst>
          </p:cNvPr>
          <p:cNvSpPr>
            <a:spLocks xmlns:a="http://schemas.openxmlformats.org/drawingml/2006/main" noGrp="1"/>
          </p:cNvSpPr>
          <p:nvPr/>
        </p:nvSpPr>
        <p:spPr>
          <a:xfrm xmlns:a="http://schemas.openxmlformats.org/drawingml/2006/main">
            <a:off x="4457700" y="1943100"/>
            <a:ext cx="66675" cy="1371600"/>
          </a:xfrm>
          <a:prstGeom xmlns:a="http://schemas.openxmlformats.org/drawingml/2006/main" prst="rect">
            <a:avLst/>
          </a:prstGeom>
          <a:solidFill xmlns:a="http://schemas.openxmlformats.org/drawingml/2006/main">
            <a:srgbClr val="96D9E8"/>
          </a:solidFill>
          <a:ln xmlns:a="http://schemas.openxmlformats.org/drawingml/2006/main" w="0">
            <a:noFill/>
            <a:prstDash val="solid"/>
          </a:ln>
        </p:spPr>
      </p:sp>
      <p:sp>
        <p:nvSpPr>
          <p:cNvPr id="13" name="enterprise-1-title">
            <a:extLst xmlns:a="http://schemas.openxmlformats.org/drawingml/2006/main">
              <a:ext uri="{FF2B5EF4-FFF2-40B4-BE49-F238E27FC236}">
                <a16:creationId xmlns:a16="http://schemas.microsoft.com/office/drawing/2014/main" id="{9CC1E50A-A221-4E8A-AA9E-C769377621D5}"/>
              </a:ext>
            </a:extLst>
          </p:cNvPr>
          <p:cNvSpPr>
            <a:spLocks xmlns:a="http://schemas.openxmlformats.org/drawingml/2006/main" noGrp="1"/>
          </p:cNvSpPr>
          <p:nvPr/>
        </p:nvSpPr>
        <p:spPr>
          <a:xfrm xmlns:a="http://schemas.openxmlformats.org/drawingml/2006/main">
            <a:off x="4724400" y="21050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Permissions</a:t>
            </a:r>
          </a:p>
        </p:txBody>
      </p:sp>
      <p:sp>
        <p:nvSpPr>
          <p:cNvPr id="14" name="enterprise-1-body">
            <a:extLst xmlns:a="http://schemas.openxmlformats.org/drawingml/2006/main">
              <a:ext uri="{FF2B5EF4-FFF2-40B4-BE49-F238E27FC236}">
                <a16:creationId xmlns:a16="http://schemas.microsoft.com/office/drawing/2014/main" id="{83D0C068-75DB-43D2-8EDC-36AAA38780E9}"/>
              </a:ext>
            </a:extLst>
          </p:cNvPr>
          <p:cNvSpPr>
            <a:spLocks xmlns:a="http://schemas.openxmlformats.org/drawingml/2006/main" noGrp="1"/>
          </p:cNvSpPr>
          <p:nvPr/>
        </p:nvSpPr>
        <p:spPr>
          <a:xfrm xmlns:a="http://schemas.openxmlformats.org/drawingml/2006/main">
            <a:off x="4724400" y="2514600"/>
            <a:ext cx="29718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Who can read or change it?</a:t>
            </a:r>
          </a:p>
        </p:txBody>
      </p:sp>
      <p:sp>
        <p:nvSpPr>
          <p:cNvPr id="15" name="enterprise-2">
            <a:extLst xmlns:a="http://schemas.openxmlformats.org/drawingml/2006/main">
              <a:ext uri="{FF2B5EF4-FFF2-40B4-BE49-F238E27FC236}">
                <a16:creationId xmlns:a16="http://schemas.microsoft.com/office/drawing/2014/main" id="{EFD9073D-8060-44E8-868C-BBF1A1569F75}"/>
              </a:ext>
            </a:extLst>
          </p:cNvPr>
          <p:cNvSpPr>
            <a:spLocks xmlns:a="http://schemas.openxmlformats.org/drawingml/2006/main" noGrp="1"/>
          </p:cNvSpPr>
          <p:nvPr/>
        </p:nvSpPr>
        <p:spPr>
          <a:xfrm xmlns:a="http://schemas.openxmlformats.org/drawingml/2006/main">
            <a:off x="8248650" y="1943100"/>
            <a:ext cx="3429000" cy="1371600"/>
          </a:xfrm>
          <a:prstGeom xmlns:a="http://schemas.openxmlformats.org/drawingml/2006/main" prst="roundRect">
            <a:avLst>
              <a:gd name="adj" fmla="val 8333"/>
            </a:avLst>
          </a:prstGeom>
          <a:solidFill xmlns:a="http://schemas.openxmlformats.org/drawingml/2006/main">
            <a:srgbClr val="171D25"/>
          </a:solidFill>
          <a:ln xmlns:a="http://schemas.openxmlformats.org/drawingml/2006/main" w="9525">
            <a:solidFill>
              <a:srgbClr val="2A323D"/>
            </a:solidFill>
            <a:prstDash val="solid"/>
          </a:ln>
        </p:spPr>
      </p:sp>
      <p:sp>
        <p:nvSpPr>
          <p:cNvPr id="16" name="enterprise-2-accent">
            <a:extLst xmlns:a="http://schemas.openxmlformats.org/drawingml/2006/main">
              <a:ext uri="{FF2B5EF4-FFF2-40B4-BE49-F238E27FC236}">
                <a16:creationId xmlns:a16="http://schemas.microsoft.com/office/drawing/2014/main" id="{CE84C3FB-920B-4052-B116-652C76D37F2D}"/>
              </a:ext>
            </a:extLst>
          </p:cNvPr>
          <p:cNvSpPr>
            <a:spLocks xmlns:a="http://schemas.openxmlformats.org/drawingml/2006/main" noGrp="1"/>
          </p:cNvSpPr>
          <p:nvPr/>
        </p:nvSpPr>
        <p:spPr>
          <a:xfrm xmlns:a="http://schemas.openxmlformats.org/drawingml/2006/main">
            <a:off x="8248650" y="1943100"/>
            <a:ext cx="66675" cy="1371600"/>
          </a:xfrm>
          <a:prstGeom xmlns:a="http://schemas.openxmlformats.org/drawingml/2006/main" prst="rect">
            <a:avLst/>
          </a:prstGeom>
          <a:solidFill xmlns:a="http://schemas.openxmlformats.org/drawingml/2006/main">
            <a:srgbClr val="94D3B0"/>
          </a:solidFill>
          <a:ln xmlns:a="http://schemas.openxmlformats.org/drawingml/2006/main" w="0">
            <a:noFill/>
            <a:prstDash val="solid"/>
          </a:ln>
        </p:spPr>
      </p:sp>
      <p:sp>
        <p:nvSpPr>
          <p:cNvPr id="17" name="enterprise-2-title">
            <a:extLst xmlns:a="http://schemas.openxmlformats.org/drawingml/2006/main">
              <a:ext uri="{FF2B5EF4-FFF2-40B4-BE49-F238E27FC236}">
                <a16:creationId xmlns:a16="http://schemas.microsoft.com/office/drawing/2014/main" id="{70D48701-4EE1-4B75-BF90-619C7198B325}"/>
              </a:ext>
            </a:extLst>
          </p:cNvPr>
          <p:cNvSpPr>
            <a:spLocks xmlns:a="http://schemas.openxmlformats.org/drawingml/2006/main" noGrp="1"/>
          </p:cNvSpPr>
          <p:nvPr/>
        </p:nvSpPr>
        <p:spPr>
          <a:xfrm xmlns:a="http://schemas.openxmlformats.org/drawingml/2006/main">
            <a:off x="8515350" y="21050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Sources</a:t>
            </a:r>
          </a:p>
        </p:txBody>
      </p:sp>
      <p:sp>
        <p:nvSpPr>
          <p:cNvPr id="18" name="enterprise-2-body">
            <a:extLst xmlns:a="http://schemas.openxmlformats.org/drawingml/2006/main">
              <a:ext uri="{FF2B5EF4-FFF2-40B4-BE49-F238E27FC236}">
                <a16:creationId xmlns:a16="http://schemas.microsoft.com/office/drawing/2014/main" id="{DE831BC7-CD43-405C-A460-65AC0025F8B6}"/>
              </a:ext>
            </a:extLst>
          </p:cNvPr>
          <p:cNvSpPr>
            <a:spLocks xmlns:a="http://schemas.openxmlformats.org/drawingml/2006/main" noGrp="1"/>
          </p:cNvSpPr>
          <p:nvPr/>
        </p:nvSpPr>
        <p:spPr>
          <a:xfrm xmlns:a="http://schemas.openxmlformats.org/drawingml/2006/main">
            <a:off x="8515350" y="2514600"/>
            <a:ext cx="29718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Can we trace it back to evidence?</a:t>
            </a:r>
          </a:p>
        </p:txBody>
      </p:sp>
      <p:sp>
        <p:nvSpPr>
          <p:cNvPr id="19" name="enterprise-3">
            <a:extLst xmlns:a="http://schemas.openxmlformats.org/drawingml/2006/main">
              <a:ext uri="{FF2B5EF4-FFF2-40B4-BE49-F238E27FC236}">
                <a16:creationId xmlns:a16="http://schemas.microsoft.com/office/drawing/2014/main" id="{5C0F6B0B-7EFA-4C30-BBBF-7F799A4B65E1}"/>
              </a:ext>
            </a:extLst>
          </p:cNvPr>
          <p:cNvSpPr>
            <a:spLocks xmlns:a="http://schemas.openxmlformats.org/drawingml/2006/main" noGrp="1"/>
          </p:cNvSpPr>
          <p:nvPr/>
        </p:nvSpPr>
        <p:spPr>
          <a:xfrm xmlns:a="http://schemas.openxmlformats.org/drawingml/2006/main">
            <a:off x="666750" y="3619500"/>
            <a:ext cx="3429000" cy="1371600"/>
          </a:xfrm>
          <a:prstGeom xmlns:a="http://schemas.openxmlformats.org/drawingml/2006/main" prst="roundRect">
            <a:avLst>
              <a:gd name="adj" fmla="val 8333"/>
            </a:avLst>
          </a:prstGeom>
          <a:solidFill xmlns:a="http://schemas.openxmlformats.org/drawingml/2006/main">
            <a:srgbClr val="171D25"/>
          </a:solidFill>
          <a:ln xmlns:a="http://schemas.openxmlformats.org/drawingml/2006/main" w="9525">
            <a:solidFill>
              <a:srgbClr val="2A323D"/>
            </a:solidFill>
            <a:prstDash val="solid"/>
          </a:ln>
        </p:spPr>
      </p:sp>
      <p:sp>
        <p:nvSpPr>
          <p:cNvPr id="20" name="enterprise-3-accent">
            <a:extLst xmlns:a="http://schemas.openxmlformats.org/drawingml/2006/main">
              <a:ext uri="{FF2B5EF4-FFF2-40B4-BE49-F238E27FC236}">
                <a16:creationId xmlns:a16="http://schemas.microsoft.com/office/drawing/2014/main" id="{2BF5B46E-AD75-420F-8F15-FB5AB3C9A3D5}"/>
              </a:ext>
            </a:extLst>
          </p:cNvPr>
          <p:cNvSpPr>
            <a:spLocks xmlns:a="http://schemas.openxmlformats.org/drawingml/2006/main" noGrp="1"/>
          </p:cNvSpPr>
          <p:nvPr/>
        </p:nvSpPr>
        <p:spPr>
          <a:xfrm xmlns:a="http://schemas.openxmlformats.org/drawingml/2006/main">
            <a:off x="666750" y="3619500"/>
            <a:ext cx="66675" cy="1371600"/>
          </a:xfrm>
          <a:prstGeom xmlns:a="http://schemas.openxmlformats.org/drawingml/2006/main" prst="rect">
            <a:avLst/>
          </a:prstGeom>
          <a:solidFill xmlns:a="http://schemas.openxmlformats.org/drawingml/2006/main">
            <a:srgbClr val="E8C27A"/>
          </a:solidFill>
          <a:ln xmlns:a="http://schemas.openxmlformats.org/drawingml/2006/main" w="0">
            <a:noFill/>
            <a:prstDash val="solid"/>
          </a:ln>
        </p:spPr>
      </p:sp>
      <p:sp>
        <p:nvSpPr>
          <p:cNvPr id="21" name="enterprise-3-title">
            <a:extLst xmlns:a="http://schemas.openxmlformats.org/drawingml/2006/main">
              <a:ext uri="{FF2B5EF4-FFF2-40B4-BE49-F238E27FC236}">
                <a16:creationId xmlns:a16="http://schemas.microsoft.com/office/drawing/2014/main" id="{89EA9025-CBEF-4A17-BC30-CFCD5A5C8FDC}"/>
              </a:ext>
            </a:extLst>
          </p:cNvPr>
          <p:cNvSpPr>
            <a:spLocks xmlns:a="http://schemas.openxmlformats.org/drawingml/2006/main" noGrp="1"/>
          </p:cNvSpPr>
          <p:nvPr/>
        </p:nvSpPr>
        <p:spPr>
          <a:xfrm xmlns:a="http://schemas.openxmlformats.org/drawingml/2006/main">
            <a:off x="933450" y="37814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Retention</a:t>
            </a:r>
          </a:p>
        </p:txBody>
      </p:sp>
      <p:sp>
        <p:nvSpPr>
          <p:cNvPr id="22" name="enterprise-3-body">
            <a:extLst xmlns:a="http://schemas.openxmlformats.org/drawingml/2006/main">
              <a:ext uri="{FF2B5EF4-FFF2-40B4-BE49-F238E27FC236}">
                <a16:creationId xmlns:a16="http://schemas.microsoft.com/office/drawing/2014/main" id="{B6ED2421-4340-4D90-BDF6-556E4721B9E2}"/>
              </a:ext>
            </a:extLst>
          </p:cNvPr>
          <p:cNvSpPr>
            <a:spLocks xmlns:a="http://schemas.openxmlformats.org/drawingml/2006/main" noGrp="1"/>
          </p:cNvSpPr>
          <p:nvPr/>
        </p:nvSpPr>
        <p:spPr>
          <a:xfrm xmlns:a="http://schemas.openxmlformats.org/drawingml/2006/main">
            <a:off x="933450" y="4191000"/>
            <a:ext cx="29718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When should it expire or be deleted?</a:t>
            </a:r>
          </a:p>
        </p:txBody>
      </p:sp>
      <p:sp>
        <p:nvSpPr>
          <p:cNvPr id="23" name="enterprise-4">
            <a:extLst xmlns:a="http://schemas.openxmlformats.org/drawingml/2006/main">
              <a:ext uri="{FF2B5EF4-FFF2-40B4-BE49-F238E27FC236}">
                <a16:creationId xmlns:a16="http://schemas.microsoft.com/office/drawing/2014/main" id="{7564CA31-069A-4DF3-B959-6F4404AF4439}"/>
              </a:ext>
            </a:extLst>
          </p:cNvPr>
          <p:cNvSpPr>
            <a:spLocks xmlns:a="http://schemas.openxmlformats.org/drawingml/2006/main" noGrp="1"/>
          </p:cNvSpPr>
          <p:nvPr/>
        </p:nvSpPr>
        <p:spPr>
          <a:xfrm xmlns:a="http://schemas.openxmlformats.org/drawingml/2006/main">
            <a:off x="4457700" y="3619500"/>
            <a:ext cx="3429000" cy="1371600"/>
          </a:xfrm>
          <a:prstGeom xmlns:a="http://schemas.openxmlformats.org/drawingml/2006/main" prst="roundRect">
            <a:avLst>
              <a:gd name="adj" fmla="val 8333"/>
            </a:avLst>
          </a:prstGeom>
          <a:solidFill xmlns:a="http://schemas.openxmlformats.org/drawingml/2006/main">
            <a:srgbClr val="171D25"/>
          </a:solidFill>
          <a:ln xmlns:a="http://schemas.openxmlformats.org/drawingml/2006/main" w="9525">
            <a:solidFill>
              <a:srgbClr val="2A323D"/>
            </a:solidFill>
            <a:prstDash val="solid"/>
          </a:ln>
        </p:spPr>
      </p:sp>
      <p:sp>
        <p:nvSpPr>
          <p:cNvPr id="24" name="enterprise-4-accent">
            <a:extLst xmlns:a="http://schemas.openxmlformats.org/drawingml/2006/main">
              <a:ext uri="{FF2B5EF4-FFF2-40B4-BE49-F238E27FC236}">
                <a16:creationId xmlns:a16="http://schemas.microsoft.com/office/drawing/2014/main" id="{0244B2FA-E1A6-4CA2-815E-336B4B5C7778}"/>
              </a:ext>
            </a:extLst>
          </p:cNvPr>
          <p:cNvSpPr>
            <a:spLocks xmlns:a="http://schemas.openxmlformats.org/drawingml/2006/main" noGrp="1"/>
          </p:cNvSpPr>
          <p:nvPr/>
        </p:nvSpPr>
        <p:spPr>
          <a:xfrm xmlns:a="http://schemas.openxmlformats.org/drawingml/2006/main">
            <a:off x="4457700" y="3619500"/>
            <a:ext cx="66675" cy="1371600"/>
          </a:xfrm>
          <a:prstGeom xmlns:a="http://schemas.openxmlformats.org/drawingml/2006/main" prst="rect">
            <a:avLst/>
          </a:prstGeom>
          <a:solidFill xmlns:a="http://schemas.openxmlformats.org/drawingml/2006/main">
            <a:srgbClr val="C7A7EE"/>
          </a:solidFill>
          <a:ln xmlns:a="http://schemas.openxmlformats.org/drawingml/2006/main" w="0">
            <a:noFill/>
            <a:prstDash val="solid"/>
          </a:ln>
        </p:spPr>
      </p:sp>
      <p:sp>
        <p:nvSpPr>
          <p:cNvPr id="25" name="enterprise-4-title">
            <a:extLst xmlns:a="http://schemas.openxmlformats.org/drawingml/2006/main">
              <a:ext uri="{FF2B5EF4-FFF2-40B4-BE49-F238E27FC236}">
                <a16:creationId xmlns:a16="http://schemas.microsoft.com/office/drawing/2014/main" id="{CA01A1FB-37A4-441D-BD83-56B4EC00A9BE}"/>
              </a:ext>
            </a:extLst>
          </p:cNvPr>
          <p:cNvSpPr>
            <a:spLocks xmlns:a="http://schemas.openxmlformats.org/drawingml/2006/main" noGrp="1"/>
          </p:cNvSpPr>
          <p:nvPr/>
        </p:nvSpPr>
        <p:spPr>
          <a:xfrm xmlns:a="http://schemas.openxmlformats.org/drawingml/2006/main">
            <a:off x="4724400" y="37814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Isolation</a:t>
            </a:r>
          </a:p>
        </p:txBody>
      </p:sp>
      <p:sp>
        <p:nvSpPr>
          <p:cNvPr id="26" name="enterprise-4-body">
            <a:extLst xmlns:a="http://schemas.openxmlformats.org/drawingml/2006/main">
              <a:ext uri="{FF2B5EF4-FFF2-40B4-BE49-F238E27FC236}">
                <a16:creationId xmlns:a16="http://schemas.microsoft.com/office/drawing/2014/main" id="{72BF4D0F-E398-490C-A396-EBE452010D44}"/>
              </a:ext>
            </a:extLst>
          </p:cNvPr>
          <p:cNvSpPr>
            <a:spLocks xmlns:a="http://schemas.openxmlformats.org/drawingml/2006/main" noGrp="1"/>
          </p:cNvSpPr>
          <p:nvPr/>
        </p:nvSpPr>
        <p:spPr>
          <a:xfrm xmlns:a="http://schemas.openxmlformats.org/drawingml/2006/main">
            <a:off x="4724400" y="4191000"/>
            <a:ext cx="29718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Which project, team, and region own it?</a:t>
            </a:r>
          </a:p>
        </p:txBody>
      </p:sp>
      <p:sp>
        <p:nvSpPr>
          <p:cNvPr id="27" name="enterprise-5">
            <a:extLst xmlns:a="http://schemas.openxmlformats.org/drawingml/2006/main">
              <a:ext uri="{FF2B5EF4-FFF2-40B4-BE49-F238E27FC236}">
                <a16:creationId xmlns:a16="http://schemas.microsoft.com/office/drawing/2014/main" id="{B315296A-81AA-4DEF-826B-56E08B583D46}"/>
              </a:ext>
            </a:extLst>
          </p:cNvPr>
          <p:cNvSpPr>
            <a:spLocks xmlns:a="http://schemas.openxmlformats.org/drawingml/2006/main" noGrp="1"/>
          </p:cNvSpPr>
          <p:nvPr/>
        </p:nvSpPr>
        <p:spPr>
          <a:xfrm xmlns:a="http://schemas.openxmlformats.org/drawingml/2006/main">
            <a:off x="8248650" y="3619500"/>
            <a:ext cx="3429000" cy="1371600"/>
          </a:xfrm>
          <a:prstGeom xmlns:a="http://schemas.openxmlformats.org/drawingml/2006/main" prst="roundRect">
            <a:avLst>
              <a:gd name="adj" fmla="val 8333"/>
            </a:avLst>
          </a:prstGeom>
          <a:solidFill xmlns:a="http://schemas.openxmlformats.org/drawingml/2006/main">
            <a:srgbClr val="171D25"/>
          </a:solidFill>
          <a:ln xmlns:a="http://schemas.openxmlformats.org/drawingml/2006/main" w="9525">
            <a:solidFill>
              <a:srgbClr val="2A323D"/>
            </a:solidFill>
            <a:prstDash val="solid"/>
          </a:ln>
        </p:spPr>
      </p:sp>
      <p:sp>
        <p:nvSpPr>
          <p:cNvPr id="28" name="enterprise-5-accent">
            <a:extLst xmlns:a="http://schemas.openxmlformats.org/drawingml/2006/main">
              <a:ext uri="{FF2B5EF4-FFF2-40B4-BE49-F238E27FC236}">
                <a16:creationId xmlns:a16="http://schemas.microsoft.com/office/drawing/2014/main" id="{6E2792A4-8D40-4592-8D76-789915ECFB85}"/>
              </a:ext>
            </a:extLst>
          </p:cNvPr>
          <p:cNvSpPr>
            <a:spLocks xmlns:a="http://schemas.openxmlformats.org/drawingml/2006/main" noGrp="1"/>
          </p:cNvSpPr>
          <p:nvPr/>
        </p:nvSpPr>
        <p:spPr>
          <a:xfrm xmlns:a="http://schemas.openxmlformats.org/drawingml/2006/main">
            <a:off x="8248650" y="3619500"/>
            <a:ext cx="66675" cy="1371600"/>
          </a:xfrm>
          <a:prstGeom xmlns:a="http://schemas.openxmlformats.org/drawingml/2006/main" prst="rect">
            <a:avLst/>
          </a:prstGeom>
          <a:solidFill xmlns:a="http://schemas.openxmlformats.org/drawingml/2006/main">
            <a:srgbClr val="E6978C"/>
          </a:solidFill>
          <a:ln xmlns:a="http://schemas.openxmlformats.org/drawingml/2006/main" w="0">
            <a:noFill/>
            <a:prstDash val="solid"/>
          </a:ln>
        </p:spPr>
      </p:sp>
      <p:sp>
        <p:nvSpPr>
          <p:cNvPr id="29" name="enterprise-5-title">
            <a:extLst xmlns:a="http://schemas.openxmlformats.org/drawingml/2006/main">
              <a:ext uri="{FF2B5EF4-FFF2-40B4-BE49-F238E27FC236}">
                <a16:creationId xmlns:a16="http://schemas.microsoft.com/office/drawing/2014/main" id="{A3A2A1BB-4C7E-490C-906D-0AD78139A2D7}"/>
              </a:ext>
            </a:extLst>
          </p:cNvPr>
          <p:cNvSpPr>
            <a:spLocks xmlns:a="http://schemas.openxmlformats.org/drawingml/2006/main" noGrp="1"/>
          </p:cNvSpPr>
          <p:nvPr/>
        </p:nvSpPr>
        <p:spPr>
          <a:xfrm xmlns:a="http://schemas.openxmlformats.org/drawingml/2006/main">
            <a:off x="8515350" y="3781425"/>
            <a:ext cx="29718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875" b="1">
                <a:solidFill>
                  <a:srgbClr val="F4F1EB"/>
                </a:solidFill>
                <a:latin typeface="Aptos"/>
                <a:ea typeface="Aptos"/>
                <a:cs typeface="Aptos"/>
              </a:defRPr>
            </a:pPr>
            <a:r>
              <a:rPr sz="1875" b="1">
                <a:solidFill>
                  <a:srgbClr val="F4F1EB"/>
                </a:solidFill>
                <a:latin typeface="Aptos"/>
                <a:ea typeface="Aptos"/>
                <a:cs typeface="Aptos"/>
              </a:rPr>
              <a:t>Safety</a:t>
            </a:r>
          </a:p>
        </p:txBody>
      </p:sp>
      <p:sp>
        <p:nvSpPr>
          <p:cNvPr id="30" name="enterprise-5-body">
            <a:extLst xmlns:a="http://schemas.openxmlformats.org/drawingml/2006/main">
              <a:ext uri="{FF2B5EF4-FFF2-40B4-BE49-F238E27FC236}">
                <a16:creationId xmlns:a16="http://schemas.microsoft.com/office/drawing/2014/main" id="{630CC1B6-FEB1-43C8-87DC-5DE3E4790CA8}"/>
              </a:ext>
            </a:extLst>
          </p:cNvPr>
          <p:cNvSpPr>
            <a:spLocks xmlns:a="http://schemas.openxmlformats.org/drawingml/2006/main" noGrp="1"/>
          </p:cNvSpPr>
          <p:nvPr/>
        </p:nvSpPr>
        <p:spPr>
          <a:xfrm xmlns:a="http://schemas.openxmlformats.org/drawingml/2006/main">
            <a:off x="8515350" y="4191000"/>
            <a:ext cx="29718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500">
                <a:solidFill>
                  <a:srgbClr val="A9B0BC"/>
                </a:solidFill>
                <a:latin typeface="Aptos"/>
                <a:ea typeface="Aptos"/>
                <a:cs typeface="Aptos"/>
              </a:defRPr>
            </a:pPr>
            <a:r>
              <a:rPr sz="1500">
                <a:solidFill>
                  <a:srgbClr val="A9B0BC"/>
                </a:solidFill>
                <a:latin typeface="Aptos"/>
                <a:ea typeface="Aptos"/>
                <a:cs typeface="Aptos"/>
              </a:rPr>
              <a:t>Can a poisoned memory trigger an unsafe action?</a:t>
            </a:r>
          </a:p>
        </p:txBody>
      </p:sp>
      <p:sp>
        <p:nvSpPr>
          <p:cNvPr id="31" name="enterprise-bottom">
            <a:extLst xmlns:a="http://schemas.openxmlformats.org/drawingml/2006/main">
              <a:ext uri="{FF2B5EF4-FFF2-40B4-BE49-F238E27FC236}">
                <a16:creationId xmlns:a16="http://schemas.microsoft.com/office/drawing/2014/main" id="{4B4625DE-813E-4B50-80CB-C479226F15CD}"/>
              </a:ext>
            </a:extLst>
          </p:cNvPr>
          <p:cNvSpPr>
            <a:spLocks xmlns:a="http://schemas.openxmlformats.org/drawingml/2006/main" noGrp="1"/>
          </p:cNvSpPr>
          <p:nvPr/>
        </p:nvSpPr>
        <p:spPr>
          <a:xfrm xmlns:a="http://schemas.openxmlformats.org/drawingml/2006/main">
            <a:off x="1238250" y="5619750"/>
            <a:ext cx="97155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ctr">
              <a:buNone/>
              <a:defRPr sz="2100" b="1">
                <a:solidFill>
                  <a:srgbClr val="F4F1EB"/>
                </a:solidFill>
                <a:latin typeface="Aptos"/>
                <a:ea typeface="Aptos"/>
                <a:cs typeface="Aptos"/>
              </a:defRPr>
            </a:pPr>
            <a:r>
              <a:rPr sz="2100" b="1">
                <a:solidFill>
                  <a:srgbClr val="F4F1EB"/>
                </a:solidFill>
                <a:latin typeface="Aptos"/>
                <a:ea typeface="Aptos"/>
                <a:cs typeface="Aptos"/>
              </a:rPr>
              <a:t>Shared memory needs clear owners, boundaries, and deletion rules.</a:t>
            </a:r>
          </a:p>
        </p:txBody>
      </p:sp>
    </p:spTree>
    <p:extLst>
      <p:ext uri="{BB962C8B-B14F-4D97-AF65-F5344CB8AC3E}">
        <p14:creationId xmlns:p14="http://schemas.microsoft.com/office/powerpoint/2010/main" val="656576881"/>
      </p:ext>
    </p:extLst>
  </p:cSld>
</p:sld>
</file>

<file path=ppt/slides/slide37.xml><?xml version="1.0" encoding="utf-8"?>
<p:sld xmlns:p="http://schemas.openxmlformats.org/presentationml/2006/main">
  <p:cSld>
    <p:bg>
      <p:bgPr>
        <a:solidFill xmlns:a="http://schemas.openxmlformats.org/drawingml/2006/main">
          <a:srgbClr val="090B10"/>
        </a:solidFill>
      </p:bgPr>
    </p:bg>
    <p:spTree>
      <p:nvGrpSpPr>
        <p:cNvPr id="1" name=""/>
        <p:cNvGrpSpPr/>
        <p:nvPr/>
      </p:nvGrpSpPr>
      <p:grpSpPr>
        <a:xfrm xmlns:a="http://schemas.openxmlformats.org/drawingml/2006/main"/>
      </p:grpSpPr>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18d5fb3f173044ce"/>
          <a:srcRect xmlns:a="http://schemas.openxmlformats.org/drawingml/2006/main" l="0" t="27" r="0" b="27"/>
          <a:stretch xmlns:a="http://schemas.openxmlformats.org/drawingml/2006/main">
            <a:fillRect l="0" t="0" r="0" b="0"/>
          </a:stretch>
        </p:blipFill>
        <p:spPr>
          <a:xfrm xmlns:a="http://schemas.openxmlformats.org/drawingml/2006/main">
            <a:off x="0" y="0"/>
            <a:ext cx="12192000" cy="6858000"/>
          </a:xfrm>
          <a:prstGeom xmlns:a="http://schemas.openxmlformats.org/drawingml/2006/main" prst="rect">
            <a:avLst/>
          </a:prstGeom>
        </p:spPr>
      </p:pic>
      <p:sp>
        <p:nvSpPr>
          <p:cNvPr id="2" name="close-overlay">
            <a:extLst xmlns:a="http://schemas.openxmlformats.org/drawingml/2006/main">
              <a:ext uri="{FF2B5EF4-FFF2-40B4-BE49-F238E27FC236}">
                <a16:creationId xmlns:a16="http://schemas.microsoft.com/office/drawing/2014/main" id="{83658CE0-1A56-4FAA-86C8-3CCB9A27BB0A}"/>
              </a:ext>
            </a:extLst>
          </p:cNvPr>
          <p:cNvSpPr>
            <a:spLocks xmlns:a="http://schemas.openxmlformats.org/drawingml/2006/main" noGrp="1"/>
          </p:cNvSpPr>
          <p:nvPr/>
        </p:nvSpPr>
        <p:spPr>
          <a:xfrm xmlns:a="http://schemas.openxmlformats.org/drawingml/2006/main">
            <a:off x="0" y="0"/>
            <a:ext cx="12192000" cy="6858000"/>
          </a:xfrm>
          <a:prstGeom xmlns:a="http://schemas.openxmlformats.org/drawingml/2006/main" prst="rect">
            <a:avLst/>
          </a:prstGeom>
          <a:solidFill xmlns:a="http://schemas.openxmlformats.org/drawingml/2006/main">
            <a:srgbClr val="090B10">
              <a:alpha val="86667"/>
            </a:srgbClr>
          </a:solidFill>
          <a:ln xmlns:a="http://schemas.openxmlformats.org/drawingml/2006/main" w="0">
            <a:noFill/>
            <a:prstDash val="solid"/>
          </a:ln>
        </p:spPr>
      </p:sp>
      <p:sp>
        <p:nvSpPr>
          <p:cNvPr id="3" name="close-title">
            <a:extLst xmlns:a="http://schemas.openxmlformats.org/drawingml/2006/main">
              <a:ext uri="{FF2B5EF4-FFF2-40B4-BE49-F238E27FC236}">
                <a16:creationId xmlns:a16="http://schemas.microsoft.com/office/drawing/2014/main" id="{998CA259-9303-482E-8719-C8ADF95E598F}"/>
              </a:ext>
            </a:extLst>
          </p:cNvPr>
          <p:cNvSpPr>
            <a:spLocks xmlns:a="http://schemas.openxmlformats.org/drawingml/2006/main" noGrp="1"/>
          </p:cNvSpPr>
          <p:nvPr/>
        </p:nvSpPr>
        <p:spPr>
          <a:xfrm xmlns:a="http://schemas.openxmlformats.org/drawingml/2006/main">
            <a:off x="762000" y="666750"/>
            <a:ext cx="85725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4050" b="1">
                <a:solidFill>
                  <a:srgbClr val="F4F1EB"/>
                </a:solidFill>
                <a:latin typeface="Aptos"/>
                <a:ea typeface="Aptos"/>
                <a:cs typeface="Aptos"/>
              </a:defRPr>
            </a:pPr>
            <a:r>
              <a:rPr sz="4050" b="1">
                <a:solidFill>
                  <a:srgbClr val="F4F1EB"/>
                </a:solidFill>
                <a:latin typeface="Aptos"/>
                <a:ea typeface="Aptos"/>
                <a:cs typeface="Aptos"/>
              </a:rPr>
              <a:t>Make the next session easier</a:t>
            </a:r>
          </a:p>
        </p:txBody>
      </p:sp>
      <p:sp>
        <p:nvSpPr>
          <p:cNvPr id="4" name="close-num-0">
            <a:extLst xmlns:a="http://schemas.openxmlformats.org/drawingml/2006/main">
              <a:ext uri="{FF2B5EF4-FFF2-40B4-BE49-F238E27FC236}">
                <a16:creationId xmlns:a16="http://schemas.microsoft.com/office/drawing/2014/main" id="{F6852FDD-BD8E-4FFE-A7FC-A46C99EE40D8}"/>
              </a:ext>
            </a:extLst>
          </p:cNvPr>
          <p:cNvSpPr>
            <a:spLocks xmlns:a="http://schemas.openxmlformats.org/drawingml/2006/main" noGrp="1"/>
          </p:cNvSpPr>
          <p:nvPr/>
        </p:nvSpPr>
        <p:spPr>
          <a:xfrm xmlns:a="http://schemas.openxmlformats.org/drawingml/2006/main">
            <a:off x="800100" y="2019300"/>
            <a:ext cx="6667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F6B57"/>
                </a:solidFill>
                <a:latin typeface="Aptos"/>
                <a:ea typeface="Aptos"/>
                <a:cs typeface="Aptos"/>
              </a:defRPr>
            </a:pPr>
            <a:r>
              <a:rPr sz="1650" b="1">
                <a:solidFill>
                  <a:srgbClr val="FF6B57"/>
                </a:solidFill>
                <a:latin typeface="Aptos"/>
                <a:ea typeface="Aptos"/>
                <a:cs typeface="Aptos"/>
              </a:rPr>
              <a:t>01</a:t>
            </a:r>
          </a:p>
        </p:txBody>
      </p:sp>
      <p:sp>
        <p:nvSpPr>
          <p:cNvPr id="5" name="close-text-0">
            <a:extLst xmlns:a="http://schemas.openxmlformats.org/drawingml/2006/main">
              <a:ext uri="{FF2B5EF4-FFF2-40B4-BE49-F238E27FC236}">
                <a16:creationId xmlns:a16="http://schemas.microsoft.com/office/drawing/2014/main" id="{EBC47A84-405B-41A0-A56E-ACE5E690C9FC}"/>
              </a:ext>
            </a:extLst>
          </p:cNvPr>
          <p:cNvSpPr>
            <a:spLocks xmlns:a="http://schemas.openxmlformats.org/drawingml/2006/main" noGrp="1"/>
          </p:cNvSpPr>
          <p:nvPr/>
        </p:nvSpPr>
        <p:spPr>
          <a:xfrm xmlns:a="http://schemas.openxmlformats.org/drawingml/2006/main">
            <a:off x="1714500" y="1962150"/>
            <a:ext cx="91440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550" b="1">
                <a:solidFill>
                  <a:srgbClr val="F4F1EB"/>
                </a:solidFill>
                <a:latin typeface="Aptos"/>
                <a:ea typeface="Aptos"/>
                <a:cs typeface="Aptos"/>
              </a:defRPr>
            </a:pPr>
            <a:r>
              <a:rPr sz="2550" b="1">
                <a:solidFill>
                  <a:srgbClr val="F4F1EB"/>
                </a:solidFill>
                <a:latin typeface="Aptos"/>
                <a:ea typeface="Aptos"/>
                <a:cs typeface="Aptos"/>
              </a:rPr>
              <a:t>Keep the useful parts of past work.</a:t>
            </a:r>
          </a:p>
        </p:txBody>
      </p:sp>
      <p:sp>
        <p:nvSpPr>
          <p:cNvPr id="6" name="close-num-1">
            <a:extLst xmlns:a="http://schemas.openxmlformats.org/drawingml/2006/main">
              <a:ext uri="{FF2B5EF4-FFF2-40B4-BE49-F238E27FC236}">
                <a16:creationId xmlns:a16="http://schemas.microsoft.com/office/drawing/2014/main" id="{002BE13B-8647-4CA7-9B05-937C499014D5}"/>
              </a:ext>
            </a:extLst>
          </p:cNvPr>
          <p:cNvSpPr>
            <a:spLocks xmlns:a="http://schemas.openxmlformats.org/drawingml/2006/main" noGrp="1"/>
          </p:cNvSpPr>
          <p:nvPr/>
        </p:nvSpPr>
        <p:spPr>
          <a:xfrm xmlns:a="http://schemas.openxmlformats.org/drawingml/2006/main">
            <a:off x="800100" y="3086100"/>
            <a:ext cx="6667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F6B57"/>
                </a:solidFill>
                <a:latin typeface="Aptos"/>
                <a:ea typeface="Aptos"/>
                <a:cs typeface="Aptos"/>
              </a:defRPr>
            </a:pPr>
            <a:r>
              <a:rPr sz="1650" b="1">
                <a:solidFill>
                  <a:srgbClr val="FF6B57"/>
                </a:solidFill>
                <a:latin typeface="Aptos"/>
                <a:ea typeface="Aptos"/>
                <a:cs typeface="Aptos"/>
              </a:rPr>
              <a:t>02</a:t>
            </a:r>
          </a:p>
        </p:txBody>
      </p:sp>
      <p:sp>
        <p:nvSpPr>
          <p:cNvPr id="7" name="close-text-1">
            <a:extLst xmlns:a="http://schemas.openxmlformats.org/drawingml/2006/main">
              <a:ext uri="{FF2B5EF4-FFF2-40B4-BE49-F238E27FC236}">
                <a16:creationId xmlns:a16="http://schemas.microsoft.com/office/drawing/2014/main" id="{042F7333-81CE-4442-B218-3099EFA0EEF3}"/>
              </a:ext>
            </a:extLst>
          </p:cNvPr>
          <p:cNvSpPr>
            <a:spLocks xmlns:a="http://schemas.openxmlformats.org/drawingml/2006/main" noGrp="1"/>
          </p:cNvSpPr>
          <p:nvPr/>
        </p:nvSpPr>
        <p:spPr>
          <a:xfrm xmlns:a="http://schemas.openxmlformats.org/drawingml/2006/main">
            <a:off x="1714500" y="3028950"/>
            <a:ext cx="91440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550" b="1">
                <a:solidFill>
                  <a:srgbClr val="F4F1EB"/>
                </a:solidFill>
                <a:latin typeface="Aptos"/>
                <a:ea typeface="Aptos"/>
                <a:cs typeface="Aptos"/>
              </a:defRPr>
            </a:pPr>
            <a:r>
              <a:rPr sz="2550" b="1">
                <a:solidFill>
                  <a:srgbClr val="F4F1EB"/>
                </a:solidFill>
                <a:latin typeface="Aptos"/>
                <a:ea typeface="Aptos"/>
                <a:cs typeface="Aptos"/>
              </a:rPr>
              <a:t>Retrieve only what this task needs.</a:t>
            </a:r>
          </a:p>
        </p:txBody>
      </p:sp>
      <p:sp>
        <p:nvSpPr>
          <p:cNvPr id="8" name="close-num-2">
            <a:extLst xmlns:a="http://schemas.openxmlformats.org/drawingml/2006/main">
              <a:ext uri="{FF2B5EF4-FFF2-40B4-BE49-F238E27FC236}">
                <a16:creationId xmlns:a16="http://schemas.microsoft.com/office/drawing/2014/main" id="{5040897B-77CE-4137-B208-0D6065002D1B}"/>
              </a:ext>
            </a:extLst>
          </p:cNvPr>
          <p:cNvSpPr>
            <a:spLocks xmlns:a="http://schemas.openxmlformats.org/drawingml/2006/main" noGrp="1"/>
          </p:cNvSpPr>
          <p:nvPr/>
        </p:nvSpPr>
        <p:spPr>
          <a:xfrm xmlns:a="http://schemas.openxmlformats.org/drawingml/2006/main">
            <a:off x="800100" y="4152900"/>
            <a:ext cx="66675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buNone/>
              <a:defRPr sz="1650" b="1">
                <a:solidFill>
                  <a:srgbClr val="FF6B57"/>
                </a:solidFill>
                <a:latin typeface="Aptos"/>
                <a:ea typeface="Aptos"/>
                <a:cs typeface="Aptos"/>
              </a:defRPr>
            </a:pPr>
            <a:r>
              <a:rPr sz="1650" b="1">
                <a:solidFill>
                  <a:srgbClr val="FF6B57"/>
                </a:solidFill>
                <a:latin typeface="Aptos"/>
                <a:ea typeface="Aptos"/>
                <a:cs typeface="Aptos"/>
              </a:rPr>
              <a:t>03</a:t>
            </a:r>
          </a:p>
        </p:txBody>
      </p:sp>
      <p:sp>
        <p:nvSpPr>
          <p:cNvPr id="9" name="close-text-2">
            <a:extLst xmlns:a="http://schemas.openxmlformats.org/drawingml/2006/main">
              <a:ext uri="{FF2B5EF4-FFF2-40B4-BE49-F238E27FC236}">
                <a16:creationId xmlns:a16="http://schemas.microsoft.com/office/drawing/2014/main" id="{3451AA27-8CC8-42D6-88E3-8DF580834F47}"/>
              </a:ext>
            </a:extLst>
          </p:cNvPr>
          <p:cNvSpPr>
            <a:spLocks xmlns:a="http://schemas.openxmlformats.org/drawingml/2006/main" noGrp="1"/>
          </p:cNvSpPr>
          <p:nvPr/>
        </p:nvSpPr>
        <p:spPr>
          <a:xfrm xmlns:a="http://schemas.openxmlformats.org/drawingml/2006/main">
            <a:off x="1714500" y="4095750"/>
            <a:ext cx="91440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2550" b="1">
                <a:solidFill>
                  <a:srgbClr val="F4F1EB"/>
                </a:solidFill>
                <a:latin typeface="Aptos"/>
                <a:ea typeface="Aptos"/>
                <a:cs typeface="Aptos"/>
              </a:defRPr>
            </a:pPr>
            <a:r>
              <a:rPr sz="2550" b="1">
                <a:solidFill>
                  <a:srgbClr val="F4F1EB"/>
                </a:solidFill>
                <a:latin typeface="Aptos"/>
                <a:ea typeface="Aptos"/>
                <a:cs typeface="Aptos"/>
              </a:rPr>
              <a:t>Own the memory, its sources, and its lifecycle.</a:t>
            </a:r>
          </a:p>
        </p:txBody>
      </p:sp>
      <p:sp>
        <p:nvSpPr>
          <p:cNvPr id="10" name="close-rule">
            <a:extLst xmlns:a="http://schemas.openxmlformats.org/drawingml/2006/main">
              <a:ext uri="{FF2B5EF4-FFF2-40B4-BE49-F238E27FC236}">
                <a16:creationId xmlns:a16="http://schemas.microsoft.com/office/drawing/2014/main" id="{10F966A4-3F50-4F9A-8A5A-E96D927FF3A4}"/>
              </a:ext>
            </a:extLst>
          </p:cNvPr>
          <p:cNvSpPr>
            <a:spLocks xmlns:a="http://schemas.openxmlformats.org/drawingml/2006/main" noGrp="1"/>
          </p:cNvSpPr>
          <p:nvPr/>
        </p:nvSpPr>
        <p:spPr>
          <a:xfrm xmlns:a="http://schemas.openxmlformats.org/drawingml/2006/main">
            <a:off x="762000" y="5486400"/>
            <a:ext cx="1143000" cy="57150"/>
          </a:xfrm>
          <a:prstGeom xmlns:a="http://schemas.openxmlformats.org/drawingml/2006/main" prst="rect">
            <a:avLst/>
          </a:prstGeom>
          <a:solidFill xmlns:a="http://schemas.openxmlformats.org/drawingml/2006/main">
            <a:srgbClr val="FF6B57"/>
          </a:solidFill>
          <a:ln xmlns:a="http://schemas.openxmlformats.org/drawingml/2006/main" w="0">
            <a:noFill/>
            <a:prstDash val="solid"/>
          </a:ln>
        </p:spPr>
      </p:sp>
      <p:sp>
        <p:nvSpPr>
          <p:cNvPr id="11" name="close-questions">
            <a:extLst xmlns:a="http://schemas.openxmlformats.org/drawingml/2006/main">
              <a:ext uri="{FF2B5EF4-FFF2-40B4-BE49-F238E27FC236}">
                <a16:creationId xmlns:a16="http://schemas.microsoft.com/office/drawing/2014/main" id="{6B3D603F-5389-4621-B25E-DD7E3D315C81}"/>
              </a:ext>
            </a:extLst>
          </p:cNvPr>
          <p:cNvSpPr>
            <a:spLocks xmlns:a="http://schemas.openxmlformats.org/drawingml/2006/main" noGrp="1"/>
          </p:cNvSpPr>
          <p:nvPr/>
        </p:nvSpPr>
        <p:spPr>
          <a:xfrm xmlns:a="http://schemas.openxmlformats.org/drawingml/2006/main">
            <a:off x="762000" y="5810250"/>
            <a:ext cx="4953000"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91440" tIns="45720" rIns="91440" bIns="45720" anchor="t">
            <a:noAutofit/>
          </a:bodyPr>
          <a:lstStyle xmlns:a="http://schemas.openxmlformats.org/drawingml/2006/main"/>
          <a:p xmlns:a="http://schemas.openxmlformats.org/drawingml/2006/main">
            <a:pPr algn="l">
              <a:buNone/>
              <a:defRPr sz="3150" b="1">
                <a:solidFill>
                  <a:srgbClr val="F4F1EB"/>
                </a:solidFill>
                <a:latin typeface="Aptos"/>
                <a:ea typeface="Aptos"/>
                <a:cs typeface="Aptos"/>
              </a:defRPr>
            </a:pPr>
            <a:r>
              <a:rPr sz="3150" b="1">
                <a:solidFill>
                  <a:srgbClr val="F4F1EB"/>
                </a:solidFill>
                <a:latin typeface="Aptos"/>
                <a:ea typeface="Aptos"/>
                <a:cs typeface="Aptos"/>
              </a:rPr>
              <a:t>agent-memory.dev</a:t>
            </a:r>
          </a:p>
        </p:txBody>
      </p:sp>
      <p:sp>
        <p:nvSpPr>
          <p:cNvPr id="12" name="close-speakers">
            <a:extLst xmlns:a="http://schemas.openxmlformats.org/drawingml/2006/main">
              <a:ext uri="{FF2B5EF4-FFF2-40B4-BE49-F238E27FC236}">
                <a16:creationId xmlns:a16="http://schemas.microsoft.com/office/drawing/2014/main" id="{D1EE5452-1058-40E3-83F8-CFC4A7D5BFC9}"/>
              </a:ext>
            </a:extLst>
          </p:cNvPr>
          <p:cNvSpPr>
            <a:spLocks xmlns:a="http://schemas.openxmlformats.org/drawingml/2006/main" noGrp="1"/>
          </p:cNvSpPr>
          <p:nvPr/>
        </p:nvSpPr>
        <p:spPr>
          <a:xfrm xmlns:a="http://schemas.openxmlformats.org/drawingml/2006/main">
            <a:off x="7239000" y="6000750"/>
            <a:ext cx="4191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anchor="t">
            <a:noAutofit/>
          </a:bodyPr>
          <a:lstStyle xmlns:a="http://schemas.openxmlformats.org/drawingml/2006/main"/>
          <a:p xmlns:a="http://schemas.openxmlformats.org/drawingml/2006/main">
            <a:pPr algn="r">
              <a:buNone/>
              <a:defRPr sz="1575">
                <a:solidFill>
                  <a:srgbClr val="A9B0BC"/>
                </a:solidFill>
                <a:latin typeface="Aptos"/>
                <a:ea typeface="Aptos"/>
                <a:cs typeface="Aptos"/>
              </a:defRPr>
            </a:pPr>
            <a:r>
              <a:rPr sz="1575">
                <a:solidFill>
                  <a:srgbClr val="A9B0BC"/>
                </a:solidFill>
                <a:latin typeface="Aptos"/>
                <a:ea typeface="Aptos"/>
                <a:cs typeface="Aptos"/>
              </a:rPr>
              <a:t>Rohit Ghumare  |  Vinuja Khatode</a:t>
            </a:r>
          </a:p>
        </p:txBody>
      </p:sp>
    </p:spTree>
    <p:extLst>
      <p:ext uri="{BB962C8B-B14F-4D97-AF65-F5344CB8AC3E}">
        <p14:creationId xmlns:p14="http://schemas.microsoft.com/office/powerpoint/2010/main" val="826819378"/>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2026-09-06T17:48:24.5140000Z</dcterms:created>
  <dcterms:modified xsi:type="dcterms:W3CDTF">2026-09-06T17:48:24.5140000Z</dcterms:modified>
</coreProperties>
</file>