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Inter SemiBold"/>
      <p:regular r:id="rId27"/>
      <p:bold r:id="rId28"/>
      <p:italic r:id="rId29"/>
      <p:boldItalic r:id="rId30"/>
    </p:embeddedFont>
    <p:embeddedFont>
      <p:font typeface="Inter"/>
      <p:regular r:id="rId31"/>
      <p:bold r:id="rId32"/>
      <p:italic r:id="rId33"/>
      <p:boldItalic r:id="rId34"/>
    </p:embeddedFont>
    <p:embeddedFont>
      <p:font typeface="Inter ExtraBold"/>
      <p:bold r:id="rId35"/>
      <p:boldItalic r:id="rId36"/>
    </p:embeddedFont>
    <p:embeddedFont>
      <p:font typeface="Inter Medium"/>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InterMedium-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InterSemiBold-bold.fntdata"/><Relationship Id="rId27" Type="http://schemas.openxmlformats.org/officeDocument/2006/relationships/font" Target="fonts/InterSemiBold-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InterSemi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Inter-regular.fntdata"/><Relationship Id="rId30" Type="http://schemas.openxmlformats.org/officeDocument/2006/relationships/font" Target="fonts/InterSemiBold-boldItalic.fntdata"/><Relationship Id="rId11" Type="http://schemas.openxmlformats.org/officeDocument/2006/relationships/slide" Target="slides/slide6.xml"/><Relationship Id="rId33" Type="http://schemas.openxmlformats.org/officeDocument/2006/relationships/font" Target="fonts/Inter-italic.fntdata"/><Relationship Id="rId10" Type="http://schemas.openxmlformats.org/officeDocument/2006/relationships/slide" Target="slides/slide5.xml"/><Relationship Id="rId32" Type="http://schemas.openxmlformats.org/officeDocument/2006/relationships/font" Target="fonts/Inter-bold.fntdata"/><Relationship Id="rId13" Type="http://schemas.openxmlformats.org/officeDocument/2006/relationships/slide" Target="slides/slide8.xml"/><Relationship Id="rId35" Type="http://schemas.openxmlformats.org/officeDocument/2006/relationships/font" Target="fonts/InterExtraBold-bold.fntdata"/><Relationship Id="rId12" Type="http://schemas.openxmlformats.org/officeDocument/2006/relationships/slide" Target="slides/slide7.xml"/><Relationship Id="rId34" Type="http://schemas.openxmlformats.org/officeDocument/2006/relationships/font" Target="fonts/Inter-boldItalic.fntdata"/><Relationship Id="rId15" Type="http://schemas.openxmlformats.org/officeDocument/2006/relationships/slide" Target="slides/slide10.xml"/><Relationship Id="rId37" Type="http://schemas.openxmlformats.org/officeDocument/2006/relationships/font" Target="fonts/InterMedium-regular.fntdata"/><Relationship Id="rId14" Type="http://schemas.openxmlformats.org/officeDocument/2006/relationships/slide" Target="slides/slide9.xml"/><Relationship Id="rId36" Type="http://schemas.openxmlformats.org/officeDocument/2006/relationships/font" Target="fonts/InterExtraBold-boldItalic.fntdata"/><Relationship Id="rId17" Type="http://schemas.openxmlformats.org/officeDocument/2006/relationships/slide" Target="slides/slide12.xml"/><Relationship Id="rId39" Type="http://schemas.openxmlformats.org/officeDocument/2006/relationships/font" Target="fonts/InterMedium-italic.fntdata"/><Relationship Id="rId16" Type="http://schemas.openxmlformats.org/officeDocument/2006/relationships/slide" Target="slides/slide11.xml"/><Relationship Id="rId38" Type="http://schemas.openxmlformats.org/officeDocument/2006/relationships/font" Target="fonts/InterMedium-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3f630e6310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g3f630e63106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f630e63106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f630e63106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f630e63106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f630e63106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f630e6310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f630e6310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f630e63106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f630e63106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f630e63106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f630e63106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f630e63106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f630e63106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f630e63106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f630e63106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f630e63106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f630e63106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f630e63106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f630e63106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f65e09628c_0_2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f65e09628c_0_2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f65e09628c_0_26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f65e09628c_0_2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f630e63106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f630e63106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f65e09628c_0_30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f65e09628c_0_3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f630e63106_1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f630e63106_1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f630e63106_1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f630e63106_1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f630e63106_1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f630e63106_1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f630e63106_1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f630e63106_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f630e63106_1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3f630e63106_1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f630e63106_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f630e63106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f630e63106_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3f630e63106_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g3f630e63106_7_0)">
  <p:cSld name="Generated (g3f630e63106_7_0)">
    <p:spTree>
      <p:nvGrpSpPr>
        <p:cNvPr id="9" name="Shape 9"/>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4"/>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8"/>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8"/>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9"/>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5" name="Google Shape;35;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1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0"/>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 name="Google Shape;39;p10"/>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1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1" name="Google Shape;4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1"/>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4" name="Google Shape;44;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2"/>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8" name="Google Shape;4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pic>
        <p:nvPicPr>
          <p:cNvPr descr="i was thinking more fluid, more rainbow colors heavy on the blue and purple, and make the logo image blend in instead of being in a white box" id="55" name="Google Shape;55;p14"/>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descr="keep the style from slide one and change the logo to the one matching slide 1, but make this one less busy" id="60" name="Google Shape;60;p15"/>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descr="I like that, but no polka dot looking things. I also need you to bring the logo over from slide two in the top left" id="65" name="Google Shape;65;p16"/>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pic>
        <p:nvPicPr>
          <p:cNvPr descr="same changes as the last one, bring the logo over from the last slide. change the background to be a lighter version of slide 1" id="70" name="Google Shape;70;p17"/>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pic>
        <p:nvPicPr>
          <p:cNvPr descr="same thing, bring the logo over, but i want more purple in this background, blue and purple" id="75" name="Google Shape;75;p18"/>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pic>
        <p:nvPicPr>
          <p:cNvPr descr="lets take it back because this is getting worse. take slide 6. bring over the background color scheme from slide 5 but change the layout. grab the logo from the top left of slide 4." id="80" name="Google Shape;80;p19"/>
          <p:cNvPicPr preferRelativeResize="0"/>
          <p:nvPr/>
        </p:nvPicPr>
        <p:blipFill>
          <a:blip r:embed="rId3">
            <a:alphaModFix/>
          </a:blip>
          <a:stretch>
            <a:fillRect/>
          </a:stretch>
        </p:blipFill>
        <p:spPr>
          <a:xfrm>
            <a:off x="-35700" y="0"/>
            <a:ext cx="9210675" cy="5143500"/>
          </a:xfrm>
          <a:prstGeom prst="rect">
            <a:avLst/>
          </a:prstGeom>
          <a:noFill/>
          <a:ln>
            <a:noFill/>
          </a:ln>
        </p:spPr>
      </p:pic>
      <p:sp>
        <p:nvSpPr>
          <p:cNvPr id="81" name="Google Shape;81;p19"/>
          <p:cNvSpPr/>
          <p:nvPr/>
        </p:nvSpPr>
        <p:spPr>
          <a:xfrm>
            <a:off x="267850" y="0"/>
            <a:ext cx="1546500" cy="5844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id="86" name="Google Shape;86;p20"/>
          <p:cNvPicPr preferRelativeResize="0"/>
          <p:nvPr/>
        </p:nvPicPr>
        <p:blipFill rotWithShape="1">
          <a:blip r:embed="rId3">
            <a:alphaModFix/>
          </a:blip>
          <a:srcRect b="0" l="30" r="20" t="0"/>
          <a:stretch/>
        </p:blipFill>
        <p:spPr>
          <a:xfrm>
            <a:off x="-35700" y="0"/>
            <a:ext cx="9210675" cy="514768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descr="bring the color scheme from the last slide over and remove the &quot;GradeLens&quot; text from the top left. " id="91" name="Google Shape;91;p21"/>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descr="i like this slide, I just need &quot;GradeLens&quot; removed from the top left and for the color schemes from the last slide to come over, but lighter" id="96" name="Google Shape;96;p22"/>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descr="remove text from the top left &quot;GradeLens&quot;, bring over the color scheme from the last slide" id="101" name="Google Shape;101;p23"/>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5" name="Shape 105"/>
        <p:cNvGrpSpPr/>
        <p:nvPr/>
      </p:nvGrpSpPr>
      <p:grpSpPr>
        <a:xfrm>
          <a:off x="0" y="0"/>
          <a:ext cx="0" cy="0"/>
          <a:chOff x="0" y="0"/>
          <a:chExt cx="0" cy="0"/>
        </a:xfrm>
      </p:grpSpPr>
      <p:grpSp>
        <p:nvGrpSpPr>
          <p:cNvPr id="106" name="Google Shape;106;p24"/>
          <p:cNvGrpSpPr/>
          <p:nvPr/>
        </p:nvGrpSpPr>
        <p:grpSpPr>
          <a:xfrm>
            <a:off x="571500" y="428625"/>
            <a:ext cx="8572425" cy="3533925"/>
            <a:chOff x="571500" y="428625"/>
            <a:chExt cx="8572425" cy="3533925"/>
          </a:xfrm>
        </p:grpSpPr>
        <p:sp>
          <p:nvSpPr>
            <p:cNvPr id="107" name="Google Shape;107;p24"/>
            <p:cNvSpPr txBox="1"/>
            <p:nvPr/>
          </p:nvSpPr>
          <p:spPr>
            <a:xfrm>
              <a:off x="571500" y="428625"/>
              <a:ext cx="80010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1E1B4B"/>
                  </a:solidFill>
                  <a:latin typeface="Arial"/>
                  <a:ea typeface="Arial"/>
                  <a:cs typeface="Arial"/>
                  <a:sym typeface="Arial"/>
                </a:rPr>
                <a:t>The Core Value Loop</a:t>
              </a:r>
              <a:endParaRPr b="1" sz="2400">
                <a:solidFill>
                  <a:srgbClr val="1E1B4B"/>
                </a:solidFill>
                <a:latin typeface="Arial"/>
                <a:ea typeface="Arial"/>
                <a:cs typeface="Arial"/>
                <a:sym typeface="Arial"/>
              </a:endParaRPr>
            </a:p>
            <a:p>
              <a:pPr indent="0" lvl="0" marL="0" rtl="0" algn="l">
                <a:spcBef>
                  <a:spcPts val="450"/>
                </a:spcBef>
                <a:spcAft>
                  <a:spcPts val="0"/>
                </a:spcAft>
                <a:buNone/>
              </a:pPr>
              <a:r>
                <a:rPr b="0" lang="en" sz="1200">
                  <a:solidFill>
                    <a:srgbClr val="4F46E5"/>
                  </a:solidFill>
                  <a:latin typeface="Arial"/>
                  <a:ea typeface="Arial"/>
                  <a:cs typeface="Arial"/>
                  <a:sym typeface="Arial"/>
                </a:rPr>
                <a:t>Transforming assessments into personalized learning experiences.</a:t>
              </a:r>
              <a:endParaRPr b="0" sz="1200">
                <a:solidFill>
                  <a:srgbClr val="4F46E5"/>
                </a:solidFill>
                <a:latin typeface="Arial"/>
                <a:ea typeface="Arial"/>
                <a:cs typeface="Arial"/>
                <a:sym typeface="Arial"/>
              </a:endParaRPr>
            </a:p>
          </p:txBody>
        </p:sp>
        <p:grpSp>
          <p:nvGrpSpPr>
            <p:cNvPr id="108" name="Google Shape;108;p24"/>
            <p:cNvGrpSpPr/>
            <p:nvPr/>
          </p:nvGrpSpPr>
          <p:grpSpPr>
            <a:xfrm>
              <a:off x="571500" y="1476375"/>
              <a:ext cx="1762200" cy="2476500"/>
              <a:chOff x="0" y="0"/>
              <a:chExt cx="1762200" cy="2476500"/>
            </a:xfrm>
          </p:grpSpPr>
          <p:sp>
            <p:nvSpPr>
              <p:cNvPr id="109" name="Google Shape;109;p24"/>
              <p:cNvSpPr/>
              <p:nvPr/>
            </p:nvSpPr>
            <p:spPr>
              <a:xfrm>
                <a:off x="0" y="0"/>
                <a:ext cx="1762200" cy="2476500"/>
              </a:xfrm>
              <a:prstGeom prst="roundRect">
                <a:avLst>
                  <a:gd fmla="val 8648"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0" name="Google Shape;110;p24"/>
              <p:cNvSpPr/>
              <p:nvPr/>
            </p:nvSpPr>
            <p:spPr>
              <a:xfrm>
                <a:off x="0" y="0"/>
                <a:ext cx="1762200" cy="57300"/>
              </a:xfrm>
              <a:prstGeom prst="roundRect">
                <a:avLst>
                  <a:gd fmla="val 50000" name="adj"/>
                </a:avLst>
              </a:prstGeom>
              <a:solidFill>
                <a:srgbClr val="818CF8"/>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1" name="Google Shape;111;p24"/>
              <p:cNvSpPr/>
              <p:nvPr/>
            </p:nvSpPr>
            <p:spPr>
              <a:xfrm>
                <a:off x="161925" y="257175"/>
                <a:ext cx="342900" cy="342900"/>
              </a:xfrm>
              <a:prstGeom prst="ellipse">
                <a:avLst/>
              </a:prstGeom>
              <a:solidFill>
                <a:srgbClr val="E0E7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2" name="Google Shape;112;p24"/>
              <p:cNvSpPr txBox="1"/>
              <p:nvPr/>
            </p:nvSpPr>
            <p:spPr>
              <a:xfrm>
                <a:off x="161925" y="257175"/>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400">
                    <a:solidFill>
                      <a:srgbClr val="6366F1"/>
                    </a:solidFill>
                    <a:latin typeface="Arial"/>
                    <a:ea typeface="Arial"/>
                    <a:cs typeface="Arial"/>
                    <a:sym typeface="Arial"/>
                  </a:rPr>
                  <a:t>01</a:t>
                </a:r>
                <a:endParaRPr/>
              </a:p>
            </p:txBody>
          </p:sp>
          <p:sp>
            <p:nvSpPr>
              <p:cNvPr id="113" name="Google Shape;113;p24"/>
              <p:cNvSpPr txBox="1"/>
              <p:nvPr/>
            </p:nvSpPr>
            <p:spPr>
              <a:xfrm>
                <a:off x="190500" y="714375"/>
                <a:ext cx="1381200" cy="1524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1E1B4B"/>
                    </a:solidFill>
                    <a:latin typeface="Arial"/>
                    <a:ea typeface="Arial"/>
                    <a:cs typeface="Arial"/>
                    <a:sym typeface="Arial"/>
                  </a:rPr>
                  <a:t>Create &amp; Import</a:t>
                </a:r>
                <a:endParaRPr b="1" sz="1200">
                  <a:solidFill>
                    <a:srgbClr val="1E1B4B"/>
                  </a:solidFill>
                  <a:latin typeface="Arial"/>
                  <a:ea typeface="Arial"/>
                  <a:cs typeface="Arial"/>
                  <a:sym typeface="Arial"/>
                </a:endParaRPr>
              </a:p>
              <a:p>
                <a:pPr indent="0" lvl="0" marL="0" rtl="0" algn="l">
                  <a:spcBef>
                    <a:spcPts val="600"/>
                  </a:spcBef>
                  <a:spcAft>
                    <a:spcPts val="0"/>
                  </a:spcAft>
                  <a:buNone/>
                </a:pPr>
                <a:r>
                  <a:rPr b="0" lang="en" sz="950">
                    <a:solidFill>
                      <a:srgbClr val="475569"/>
                    </a:solidFill>
                    <a:latin typeface="Arial"/>
                    <a:ea typeface="Arial"/>
                    <a:cs typeface="Arial"/>
                    <a:sym typeface="Arial"/>
                  </a:rPr>
                  <a:t>Teachers easily create or import assessments to initiate the instructional workflow seamlessly.</a:t>
                </a:r>
                <a:endParaRPr b="0" sz="950">
                  <a:solidFill>
                    <a:srgbClr val="475569"/>
                  </a:solidFill>
                  <a:latin typeface="Arial"/>
                  <a:ea typeface="Arial"/>
                  <a:cs typeface="Arial"/>
                  <a:sym typeface="Arial"/>
                </a:endParaRPr>
              </a:p>
            </p:txBody>
          </p:sp>
        </p:grpSp>
        <p:sp>
          <p:nvSpPr>
            <p:cNvPr id="114" name="Google Shape;114;p24"/>
            <p:cNvSpPr/>
            <p:nvPr/>
          </p:nvSpPr>
          <p:spPr>
            <a:xfrm>
              <a:off x="2495550" y="2714625"/>
              <a:ext cx="190500" cy="0"/>
            </a:xfrm>
            <a:custGeom>
              <a:rect b="b" l="l" r="r" t="t"/>
              <a:pathLst>
                <a:path extrusionOk="0" h="120000" w="120000">
                  <a:moveTo>
                    <a:pt x="0" y="0"/>
                  </a:moveTo>
                  <a:lnTo>
                    <a:pt x="120000" y="0"/>
                  </a:lnTo>
                </a:path>
              </a:pathLst>
            </a:custGeom>
            <a:solidFill>
              <a:srgbClr val="000000">
                <a:alpha val="0"/>
              </a:srgbClr>
            </a:solidFill>
            <a:ln cap="rnd" cmpd="sng" w="1905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5" name="Google Shape;115;p24"/>
            <p:cNvSpPr/>
            <p:nvPr/>
          </p:nvSpPr>
          <p:spPr>
            <a:xfrm>
              <a:off x="2628900" y="2667000"/>
              <a:ext cx="57300" cy="95400"/>
            </a:xfrm>
            <a:custGeom>
              <a:rect b="b" l="l" r="r" t="t"/>
              <a:pathLst>
                <a:path extrusionOk="0" h="120000" w="120000">
                  <a:moveTo>
                    <a:pt x="0" y="0"/>
                  </a:moveTo>
                  <a:lnTo>
                    <a:pt x="120000" y="60000"/>
                  </a:lnTo>
                  <a:lnTo>
                    <a:pt x="0" y="120000"/>
                  </a:lnTo>
                </a:path>
              </a:pathLst>
            </a:custGeom>
            <a:solidFill>
              <a:srgbClr val="000000">
                <a:alpha val="0"/>
              </a:srgbClr>
            </a:solidFill>
            <a:ln cap="rnd" cmpd="sng" w="1905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16" name="Google Shape;116;p24"/>
            <p:cNvGrpSpPr/>
            <p:nvPr/>
          </p:nvGrpSpPr>
          <p:grpSpPr>
            <a:xfrm>
              <a:off x="2838450" y="1476375"/>
              <a:ext cx="1762200" cy="2476500"/>
              <a:chOff x="0" y="0"/>
              <a:chExt cx="1762200" cy="2476500"/>
            </a:xfrm>
          </p:grpSpPr>
          <p:sp>
            <p:nvSpPr>
              <p:cNvPr id="117" name="Google Shape;117;p24"/>
              <p:cNvSpPr/>
              <p:nvPr/>
            </p:nvSpPr>
            <p:spPr>
              <a:xfrm>
                <a:off x="0" y="0"/>
                <a:ext cx="1762200" cy="2476500"/>
              </a:xfrm>
              <a:prstGeom prst="roundRect">
                <a:avLst>
                  <a:gd fmla="val 8648"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8" name="Google Shape;118;p24"/>
              <p:cNvSpPr/>
              <p:nvPr/>
            </p:nvSpPr>
            <p:spPr>
              <a:xfrm>
                <a:off x="0" y="0"/>
                <a:ext cx="1762200" cy="57300"/>
              </a:xfrm>
              <a:prstGeom prst="roundRect">
                <a:avLst>
                  <a:gd fmla="val 50000" name="adj"/>
                </a:avLst>
              </a:prstGeom>
              <a:solidFill>
                <a:srgbClr val="818CF8"/>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9" name="Google Shape;119;p24"/>
              <p:cNvSpPr/>
              <p:nvPr/>
            </p:nvSpPr>
            <p:spPr>
              <a:xfrm>
                <a:off x="161925" y="257175"/>
                <a:ext cx="342900" cy="342900"/>
              </a:xfrm>
              <a:prstGeom prst="ellipse">
                <a:avLst/>
              </a:prstGeom>
              <a:solidFill>
                <a:srgbClr val="E0E7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0" name="Google Shape;120;p24"/>
              <p:cNvSpPr txBox="1"/>
              <p:nvPr/>
            </p:nvSpPr>
            <p:spPr>
              <a:xfrm>
                <a:off x="161925" y="257175"/>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400">
                    <a:solidFill>
                      <a:srgbClr val="6366F1"/>
                    </a:solidFill>
                    <a:latin typeface="Arial"/>
                    <a:ea typeface="Arial"/>
                    <a:cs typeface="Arial"/>
                    <a:sym typeface="Arial"/>
                  </a:rPr>
                  <a:t>02</a:t>
                </a:r>
                <a:endParaRPr/>
              </a:p>
            </p:txBody>
          </p:sp>
          <p:sp>
            <p:nvSpPr>
              <p:cNvPr id="121" name="Google Shape;121;p24"/>
              <p:cNvSpPr txBox="1"/>
              <p:nvPr/>
            </p:nvSpPr>
            <p:spPr>
              <a:xfrm>
                <a:off x="190500" y="714375"/>
                <a:ext cx="1381200" cy="1524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1E1B4B"/>
                    </a:solidFill>
                    <a:latin typeface="Arial"/>
                    <a:ea typeface="Arial"/>
                    <a:cs typeface="Arial"/>
                    <a:sym typeface="Arial"/>
                  </a:rPr>
                  <a:t>Submit</a:t>
                </a:r>
                <a:endParaRPr b="1" sz="1200">
                  <a:solidFill>
                    <a:srgbClr val="1E1B4B"/>
                  </a:solidFill>
                  <a:latin typeface="Arial"/>
                  <a:ea typeface="Arial"/>
                  <a:cs typeface="Arial"/>
                  <a:sym typeface="Arial"/>
                </a:endParaRPr>
              </a:p>
              <a:p>
                <a:pPr indent="0" lvl="0" marL="0" rtl="0" algn="l">
                  <a:spcBef>
                    <a:spcPts val="600"/>
                  </a:spcBef>
                  <a:spcAft>
                    <a:spcPts val="0"/>
                  </a:spcAft>
                  <a:buNone/>
                </a:pPr>
                <a:r>
                  <a:rPr b="0" lang="en" sz="950">
                    <a:solidFill>
                      <a:srgbClr val="475569"/>
                    </a:solidFill>
                    <a:latin typeface="Arial"/>
                    <a:ea typeface="Arial"/>
                    <a:cs typeface="Arial"/>
                    <a:sym typeface="Arial"/>
                  </a:rPr>
                  <a:t>Students complete and submit their work effortlessly using paper or streamlined digital links.</a:t>
                </a:r>
                <a:endParaRPr b="0" sz="950">
                  <a:solidFill>
                    <a:srgbClr val="475569"/>
                  </a:solidFill>
                  <a:latin typeface="Arial"/>
                  <a:ea typeface="Arial"/>
                  <a:cs typeface="Arial"/>
                  <a:sym typeface="Arial"/>
                </a:endParaRPr>
              </a:p>
            </p:txBody>
          </p:sp>
        </p:grpSp>
        <p:sp>
          <p:nvSpPr>
            <p:cNvPr id="122" name="Google Shape;122;p24"/>
            <p:cNvSpPr/>
            <p:nvPr/>
          </p:nvSpPr>
          <p:spPr>
            <a:xfrm>
              <a:off x="4762500" y="2714625"/>
              <a:ext cx="190500" cy="0"/>
            </a:xfrm>
            <a:custGeom>
              <a:rect b="b" l="l" r="r" t="t"/>
              <a:pathLst>
                <a:path extrusionOk="0" h="120000" w="120000">
                  <a:moveTo>
                    <a:pt x="0" y="0"/>
                  </a:moveTo>
                  <a:lnTo>
                    <a:pt x="120000" y="0"/>
                  </a:lnTo>
                </a:path>
              </a:pathLst>
            </a:custGeom>
            <a:solidFill>
              <a:srgbClr val="000000">
                <a:alpha val="0"/>
              </a:srgbClr>
            </a:solidFill>
            <a:ln cap="rnd" cmpd="sng" w="1905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3" name="Google Shape;123;p24"/>
            <p:cNvSpPr/>
            <p:nvPr/>
          </p:nvSpPr>
          <p:spPr>
            <a:xfrm>
              <a:off x="4895850" y="2667000"/>
              <a:ext cx="57300" cy="95400"/>
            </a:xfrm>
            <a:custGeom>
              <a:rect b="b" l="l" r="r" t="t"/>
              <a:pathLst>
                <a:path extrusionOk="0" h="120000" w="120000">
                  <a:moveTo>
                    <a:pt x="0" y="0"/>
                  </a:moveTo>
                  <a:lnTo>
                    <a:pt x="120000" y="60000"/>
                  </a:lnTo>
                  <a:lnTo>
                    <a:pt x="0" y="120000"/>
                  </a:lnTo>
                </a:path>
              </a:pathLst>
            </a:custGeom>
            <a:solidFill>
              <a:srgbClr val="000000">
                <a:alpha val="0"/>
              </a:srgbClr>
            </a:solidFill>
            <a:ln cap="rnd" cmpd="sng" w="1905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24" name="Google Shape;124;p24"/>
            <p:cNvGrpSpPr/>
            <p:nvPr/>
          </p:nvGrpSpPr>
          <p:grpSpPr>
            <a:xfrm>
              <a:off x="5105400" y="1476375"/>
              <a:ext cx="1762200" cy="2476500"/>
              <a:chOff x="0" y="0"/>
              <a:chExt cx="1762200" cy="2476500"/>
            </a:xfrm>
          </p:grpSpPr>
          <p:sp>
            <p:nvSpPr>
              <p:cNvPr id="125" name="Google Shape;125;p24"/>
              <p:cNvSpPr/>
              <p:nvPr/>
            </p:nvSpPr>
            <p:spPr>
              <a:xfrm>
                <a:off x="0" y="0"/>
                <a:ext cx="1762200" cy="2476500"/>
              </a:xfrm>
              <a:prstGeom prst="roundRect">
                <a:avLst>
                  <a:gd fmla="val 8648"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6" name="Google Shape;126;p24"/>
              <p:cNvSpPr/>
              <p:nvPr/>
            </p:nvSpPr>
            <p:spPr>
              <a:xfrm>
                <a:off x="0" y="0"/>
                <a:ext cx="1762200" cy="57300"/>
              </a:xfrm>
              <a:prstGeom prst="roundRect">
                <a:avLst>
                  <a:gd fmla="val 50000" name="adj"/>
                </a:avLst>
              </a:prstGeom>
              <a:solidFill>
                <a:srgbClr val="818CF8"/>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7" name="Google Shape;127;p24"/>
              <p:cNvSpPr/>
              <p:nvPr/>
            </p:nvSpPr>
            <p:spPr>
              <a:xfrm>
                <a:off x="161925" y="257175"/>
                <a:ext cx="342900" cy="342900"/>
              </a:xfrm>
              <a:prstGeom prst="ellipse">
                <a:avLst/>
              </a:prstGeom>
              <a:solidFill>
                <a:srgbClr val="E0E7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8" name="Google Shape;128;p24"/>
              <p:cNvSpPr txBox="1"/>
              <p:nvPr/>
            </p:nvSpPr>
            <p:spPr>
              <a:xfrm>
                <a:off x="161925" y="257175"/>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400">
                    <a:solidFill>
                      <a:srgbClr val="6366F1"/>
                    </a:solidFill>
                    <a:latin typeface="Arial"/>
                    <a:ea typeface="Arial"/>
                    <a:cs typeface="Arial"/>
                    <a:sym typeface="Arial"/>
                  </a:rPr>
                  <a:t>03</a:t>
                </a:r>
                <a:endParaRPr/>
              </a:p>
            </p:txBody>
          </p:sp>
          <p:sp>
            <p:nvSpPr>
              <p:cNvPr id="129" name="Google Shape;129;p24"/>
              <p:cNvSpPr txBox="1"/>
              <p:nvPr/>
            </p:nvSpPr>
            <p:spPr>
              <a:xfrm>
                <a:off x="190500" y="714375"/>
                <a:ext cx="1381200" cy="1524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1E1B4B"/>
                    </a:solidFill>
                    <a:latin typeface="Arial"/>
                    <a:ea typeface="Arial"/>
                    <a:cs typeface="Arial"/>
                    <a:sym typeface="Arial"/>
                  </a:rPr>
                  <a:t>Diagnose</a:t>
                </a:r>
                <a:endParaRPr b="1" sz="1200">
                  <a:solidFill>
                    <a:srgbClr val="1E1B4B"/>
                  </a:solidFill>
                  <a:latin typeface="Arial"/>
                  <a:ea typeface="Arial"/>
                  <a:cs typeface="Arial"/>
                  <a:sym typeface="Arial"/>
                </a:endParaRPr>
              </a:p>
              <a:p>
                <a:pPr indent="0" lvl="0" marL="0" rtl="0" algn="l">
                  <a:spcBef>
                    <a:spcPts val="600"/>
                  </a:spcBef>
                  <a:spcAft>
                    <a:spcPts val="0"/>
                  </a:spcAft>
                  <a:buNone/>
                </a:pPr>
                <a:r>
                  <a:rPr b="0" lang="en" sz="950">
                    <a:solidFill>
                      <a:srgbClr val="475569"/>
                    </a:solidFill>
                    <a:latin typeface="Arial"/>
                    <a:ea typeface="Arial"/>
                    <a:cs typeface="Arial"/>
                    <a:sym typeface="Arial"/>
                  </a:rPr>
                  <a:t>The platform automatically analyzes grading results and diagnoses student error patterns to reveal underlying learning gaps.</a:t>
                </a:r>
                <a:endParaRPr b="0" sz="950">
                  <a:solidFill>
                    <a:srgbClr val="475569"/>
                  </a:solidFill>
                  <a:latin typeface="Arial"/>
                  <a:ea typeface="Arial"/>
                  <a:cs typeface="Arial"/>
                  <a:sym typeface="Arial"/>
                </a:endParaRPr>
              </a:p>
            </p:txBody>
          </p:sp>
        </p:grpSp>
        <p:sp>
          <p:nvSpPr>
            <p:cNvPr id="130" name="Google Shape;130;p24"/>
            <p:cNvSpPr/>
            <p:nvPr/>
          </p:nvSpPr>
          <p:spPr>
            <a:xfrm>
              <a:off x="7029450" y="2714625"/>
              <a:ext cx="190500" cy="0"/>
            </a:xfrm>
            <a:custGeom>
              <a:rect b="b" l="l" r="r" t="t"/>
              <a:pathLst>
                <a:path extrusionOk="0" h="120000" w="120000">
                  <a:moveTo>
                    <a:pt x="0" y="0"/>
                  </a:moveTo>
                  <a:lnTo>
                    <a:pt x="120000" y="0"/>
                  </a:lnTo>
                </a:path>
              </a:pathLst>
            </a:custGeom>
            <a:solidFill>
              <a:srgbClr val="000000">
                <a:alpha val="0"/>
              </a:srgbClr>
            </a:solidFill>
            <a:ln cap="rnd" cmpd="sng" w="1905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1" name="Google Shape;131;p24"/>
            <p:cNvSpPr/>
            <p:nvPr/>
          </p:nvSpPr>
          <p:spPr>
            <a:xfrm>
              <a:off x="7162800" y="2667000"/>
              <a:ext cx="57300" cy="95400"/>
            </a:xfrm>
            <a:custGeom>
              <a:rect b="b" l="l" r="r" t="t"/>
              <a:pathLst>
                <a:path extrusionOk="0" h="120000" w="120000">
                  <a:moveTo>
                    <a:pt x="0" y="0"/>
                  </a:moveTo>
                  <a:lnTo>
                    <a:pt x="120000" y="60000"/>
                  </a:lnTo>
                  <a:lnTo>
                    <a:pt x="0" y="120000"/>
                  </a:lnTo>
                </a:path>
              </a:pathLst>
            </a:custGeom>
            <a:solidFill>
              <a:srgbClr val="000000">
                <a:alpha val="0"/>
              </a:srgbClr>
            </a:solidFill>
            <a:ln cap="rnd" cmpd="sng" w="19050">
              <a:solidFill>
                <a:srgbClr val="CBD5E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32" name="Google Shape;132;p24"/>
            <p:cNvGrpSpPr/>
            <p:nvPr/>
          </p:nvGrpSpPr>
          <p:grpSpPr>
            <a:xfrm>
              <a:off x="7362825" y="1466850"/>
              <a:ext cx="1781100" cy="2495700"/>
              <a:chOff x="-9525" y="-9525"/>
              <a:chExt cx="1781100" cy="2495700"/>
            </a:xfrm>
          </p:grpSpPr>
          <p:pic>
            <p:nvPicPr>
              <p:cNvPr id="133" name="Google Shape;133;p24"/>
              <p:cNvPicPr preferRelativeResize="0"/>
              <p:nvPr/>
            </p:nvPicPr>
            <p:blipFill rotWithShape="1">
              <a:blip r:embed="rId4">
                <a:alphaModFix/>
              </a:blip>
              <a:srcRect b="0" l="0" r="0" t="0"/>
              <a:stretch/>
            </p:blipFill>
            <p:spPr>
              <a:xfrm>
                <a:off x="-9525" y="-9525"/>
                <a:ext cx="1781100" cy="2495700"/>
              </a:xfrm>
              <a:prstGeom prst="rect">
                <a:avLst/>
              </a:prstGeom>
              <a:noFill/>
              <a:ln>
                <a:noFill/>
              </a:ln>
            </p:spPr>
          </p:pic>
          <p:sp>
            <p:nvSpPr>
              <p:cNvPr id="134" name="Google Shape;134;p24"/>
              <p:cNvSpPr/>
              <p:nvPr/>
            </p:nvSpPr>
            <p:spPr>
              <a:xfrm>
                <a:off x="0" y="0"/>
                <a:ext cx="1762200" cy="57300"/>
              </a:xfrm>
              <a:prstGeom prst="roundRect">
                <a:avLst>
                  <a:gd fmla="val 50000" name="adj"/>
                </a:avLst>
              </a:prstGeom>
              <a:solidFill>
                <a:srgbClr val="34D39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5" name="Google Shape;135;p24"/>
              <p:cNvSpPr/>
              <p:nvPr/>
            </p:nvSpPr>
            <p:spPr>
              <a:xfrm>
                <a:off x="161925" y="257175"/>
                <a:ext cx="342900" cy="342900"/>
              </a:xfrm>
              <a:prstGeom prst="ellipse">
                <a:avLst/>
              </a:prstGeom>
              <a:solidFill>
                <a:srgbClr val="ECFDF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6" name="Google Shape;136;p24"/>
              <p:cNvSpPr txBox="1"/>
              <p:nvPr/>
            </p:nvSpPr>
            <p:spPr>
              <a:xfrm>
                <a:off x="161925" y="257175"/>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400">
                    <a:solidFill>
                      <a:srgbClr val="10B981"/>
                    </a:solidFill>
                    <a:latin typeface="Arial"/>
                    <a:ea typeface="Arial"/>
                    <a:cs typeface="Arial"/>
                    <a:sym typeface="Arial"/>
                  </a:rPr>
                  <a:t>04</a:t>
                </a:r>
                <a:endParaRPr/>
              </a:p>
            </p:txBody>
          </p:sp>
          <p:sp>
            <p:nvSpPr>
              <p:cNvPr id="137" name="Google Shape;137;p24"/>
              <p:cNvSpPr txBox="1"/>
              <p:nvPr/>
            </p:nvSpPr>
            <p:spPr>
              <a:xfrm>
                <a:off x="190500" y="714375"/>
                <a:ext cx="1381200" cy="1524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065F46"/>
                    </a:solidFill>
                    <a:latin typeface="Arial"/>
                    <a:ea typeface="Arial"/>
                    <a:cs typeface="Arial"/>
                    <a:sym typeface="Arial"/>
                  </a:rPr>
                  <a:t>Remediate</a:t>
                </a:r>
                <a:endParaRPr b="1" sz="1200">
                  <a:solidFill>
                    <a:srgbClr val="065F46"/>
                  </a:solidFill>
                  <a:latin typeface="Arial"/>
                  <a:ea typeface="Arial"/>
                  <a:cs typeface="Arial"/>
                  <a:sym typeface="Arial"/>
                </a:endParaRPr>
              </a:p>
              <a:p>
                <a:pPr indent="0" lvl="0" marL="0" rtl="0" algn="l">
                  <a:spcBef>
                    <a:spcPts val="600"/>
                  </a:spcBef>
                  <a:spcAft>
                    <a:spcPts val="0"/>
                  </a:spcAft>
                  <a:buNone/>
                </a:pPr>
                <a:r>
                  <a:rPr b="0" lang="en" sz="950">
                    <a:solidFill>
                      <a:srgbClr val="047857"/>
                    </a:solidFill>
                    <a:latin typeface="Arial"/>
                    <a:ea typeface="Arial"/>
                    <a:cs typeface="Arial"/>
                    <a:sym typeface="Arial"/>
                  </a:rPr>
                  <a:t>With one click, teachers generate high-impact, custom practice tasks targeting each student's unique needs.</a:t>
                </a:r>
                <a:endParaRPr b="0" sz="950">
                  <a:solidFill>
                    <a:srgbClr val="047857"/>
                  </a:solidFill>
                  <a:latin typeface="Arial"/>
                  <a:ea typeface="Arial"/>
                  <a:cs typeface="Arial"/>
                  <a:sym typeface="Arial"/>
                </a:endParaRPr>
              </a:p>
            </p:txBody>
          </p:sp>
        </p:grpSp>
      </p:grpSp>
      <p:grpSp>
        <p:nvGrpSpPr>
          <p:cNvPr id="138" name="Google Shape;138;p24"/>
          <p:cNvGrpSpPr/>
          <p:nvPr/>
        </p:nvGrpSpPr>
        <p:grpSpPr>
          <a:xfrm>
            <a:off x="571500" y="4667250"/>
            <a:ext cx="8001000" cy="381150"/>
            <a:chOff x="0" y="0"/>
            <a:chExt cx="8001000" cy="381150"/>
          </a:xfrm>
        </p:grpSpPr>
        <p:cxnSp>
          <p:nvCxnSpPr>
            <p:cNvPr id="139" name="Google Shape;139;p24"/>
            <p:cNvCxnSpPr/>
            <p:nvPr/>
          </p:nvCxnSpPr>
          <p:spPr>
            <a:xfrm>
              <a:off x="0" y="0"/>
              <a:ext cx="8001000" cy="0"/>
            </a:xfrm>
            <a:prstGeom prst="straightConnector1">
              <a:avLst/>
            </a:prstGeom>
            <a:solidFill>
              <a:srgbClr val="FFFFFF"/>
            </a:solidFill>
            <a:ln cap="flat" cmpd="sng" w="9525">
              <a:solidFill>
                <a:srgbClr val="E2E8F0"/>
              </a:solidFill>
              <a:prstDash val="solid"/>
              <a:round/>
              <a:headEnd len="sm" w="sm" type="none"/>
              <a:tailEnd len="sm" w="sm" type="none"/>
            </a:ln>
          </p:spPr>
        </p:cxnSp>
        <p:sp>
          <p:nvSpPr>
            <p:cNvPr id="140" name="Google Shape;140;p24"/>
            <p:cNvSpPr txBox="1"/>
            <p:nvPr/>
          </p:nvSpPr>
          <p:spPr>
            <a:xfrm>
              <a:off x="0" y="95250"/>
              <a:ext cx="3810000" cy="285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1000">
                  <a:solidFill>
                    <a:srgbClr val="94A3B8"/>
                  </a:solidFill>
                  <a:latin typeface="Arial"/>
                  <a:ea typeface="Arial"/>
                  <a:cs typeface="Arial"/>
                  <a:sym typeface="Arial"/>
                </a:rPr>
                <a:t>Less Grading. More Teaching.</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5"/>
          <p:cNvSpPr/>
          <p:nvPr/>
        </p:nvSpPr>
        <p:spPr>
          <a:xfrm>
            <a:off x="0" y="0"/>
            <a:ext cx="9144000" cy="5143500"/>
          </a:xfrm>
          <a:prstGeom prst="rect">
            <a:avLst/>
          </a:prstGeom>
          <a:solidFill>
            <a:srgbClr val="F8FAF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6" name="Google Shape;146;p25"/>
          <p:cNvSpPr txBox="1"/>
          <p:nvPr/>
        </p:nvSpPr>
        <p:spPr>
          <a:xfrm>
            <a:off x="381000" y="714375"/>
            <a:ext cx="8382000" cy="952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2600">
                <a:solidFill>
                  <a:srgbClr val="0F172A"/>
                </a:solidFill>
                <a:latin typeface="Inter ExtraBold"/>
                <a:ea typeface="Inter ExtraBold"/>
                <a:cs typeface="Inter ExtraBold"/>
                <a:sym typeface="Inter ExtraBold"/>
              </a:rPr>
              <a:t>Seamless Tool Integration</a:t>
            </a:r>
            <a:endParaRPr b="0" sz="2600">
              <a:solidFill>
                <a:srgbClr val="0F172A"/>
              </a:solidFill>
              <a:latin typeface="Inter ExtraBold"/>
              <a:ea typeface="Inter ExtraBold"/>
              <a:cs typeface="Inter ExtraBold"/>
              <a:sym typeface="Inter ExtraBold"/>
            </a:endParaRPr>
          </a:p>
          <a:p>
            <a:pPr indent="0" lvl="0" marL="0" rtl="0" algn="l">
              <a:spcBef>
                <a:spcPts val="450"/>
              </a:spcBef>
              <a:spcAft>
                <a:spcPts val="0"/>
              </a:spcAft>
              <a:buNone/>
            </a:pPr>
            <a:r>
              <a:rPr b="0" lang="en" sz="1300">
                <a:solidFill>
                  <a:srgbClr val="475569"/>
                </a:solidFill>
                <a:latin typeface="Inter"/>
                <a:ea typeface="Inter"/>
                <a:cs typeface="Inter"/>
                <a:sym typeface="Inter"/>
              </a:rPr>
              <a:t>GradeLens integrates seamlessly with existing tools to structurally plan, store, and track lessons.</a:t>
            </a:r>
            <a:endParaRPr b="0" sz="1300">
              <a:solidFill>
                <a:srgbClr val="475569"/>
              </a:solidFill>
              <a:latin typeface="Inter"/>
              <a:ea typeface="Inter"/>
              <a:cs typeface="Inter"/>
              <a:sym typeface="Inter"/>
            </a:endParaRPr>
          </a:p>
        </p:txBody>
      </p:sp>
      <p:grpSp>
        <p:nvGrpSpPr>
          <p:cNvPr id="147" name="Google Shape;147;p25"/>
          <p:cNvGrpSpPr/>
          <p:nvPr/>
        </p:nvGrpSpPr>
        <p:grpSpPr>
          <a:xfrm>
            <a:off x="381000" y="1762125"/>
            <a:ext cx="4000500" cy="2667000"/>
            <a:chOff x="0" y="0"/>
            <a:chExt cx="4000500" cy="2667000"/>
          </a:xfrm>
        </p:grpSpPr>
        <p:sp>
          <p:nvSpPr>
            <p:cNvPr id="148" name="Google Shape;148;p25"/>
            <p:cNvSpPr/>
            <p:nvPr/>
          </p:nvSpPr>
          <p:spPr>
            <a:xfrm>
              <a:off x="0" y="0"/>
              <a:ext cx="4000500" cy="2667000"/>
            </a:xfrm>
            <a:prstGeom prst="roundRect">
              <a:avLst>
                <a:gd fmla="val 4285"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9" name="Google Shape;149;p25"/>
            <p:cNvSpPr/>
            <p:nvPr/>
          </p:nvSpPr>
          <p:spPr>
            <a:xfrm>
              <a:off x="0" y="0"/>
              <a:ext cx="4000500" cy="57300"/>
            </a:xfrm>
            <a:prstGeom prst="roundRect">
              <a:avLst>
                <a:gd fmla="val 50000" name="adj"/>
              </a:avLst>
            </a:prstGeom>
            <a:solidFill>
              <a:srgbClr val="2563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50" name="Google Shape;150;p25"/>
            <p:cNvGrpSpPr/>
            <p:nvPr/>
          </p:nvGrpSpPr>
          <p:grpSpPr>
            <a:xfrm>
              <a:off x="228600" y="228600"/>
              <a:ext cx="381000" cy="410210"/>
              <a:chOff x="0" y="0"/>
              <a:chExt cx="381000" cy="410210"/>
            </a:xfrm>
          </p:grpSpPr>
          <p:sp>
            <p:nvSpPr>
              <p:cNvPr id="151" name="Google Shape;151;p25"/>
              <p:cNvSpPr/>
              <p:nvPr/>
            </p:nvSpPr>
            <p:spPr>
              <a:xfrm>
                <a:off x="0" y="0"/>
                <a:ext cx="381000" cy="381000"/>
              </a:xfrm>
              <a:prstGeom prst="roundRect">
                <a:avLst>
                  <a:gd fmla="val 20000" name="adj"/>
                </a:avLst>
              </a:prstGeom>
              <a:solidFill>
                <a:srgbClr val="EFF6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2" name="Google Shape;152;p25"/>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2563EB"/>
                    </a:solidFill>
                    <a:latin typeface="Material Icons"/>
                    <a:ea typeface="Material Icons"/>
                    <a:cs typeface="Material Icons"/>
                    <a:sym typeface="Material Icons"/>
                  </a:rPr>
                  <a:t>share</a:t>
                </a:r>
                <a:endParaRPr sz="2000">
                  <a:solidFill>
                    <a:srgbClr val="2563EB"/>
                  </a:solidFill>
                  <a:latin typeface="Material Icons"/>
                  <a:ea typeface="Material Icons"/>
                  <a:cs typeface="Material Icons"/>
                  <a:sym typeface="Material Icons"/>
                </a:endParaRPr>
              </a:p>
            </p:txBody>
          </p:sp>
        </p:grpSp>
        <p:sp>
          <p:nvSpPr>
            <p:cNvPr id="153" name="Google Shape;153;p25"/>
            <p:cNvSpPr txBox="1"/>
            <p:nvPr/>
          </p:nvSpPr>
          <p:spPr>
            <a:xfrm>
              <a:off x="228600" y="762000"/>
              <a:ext cx="3543300" cy="1047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300">
                  <a:solidFill>
                    <a:srgbClr val="2563EB"/>
                  </a:solidFill>
                  <a:latin typeface="Inter"/>
                  <a:ea typeface="Inter"/>
                  <a:cs typeface="Inter"/>
                  <a:sym typeface="Inter"/>
                </a:rPr>
                <a:t>Google Integration</a:t>
              </a:r>
              <a:endParaRPr b="1" sz="1300">
                <a:solidFill>
                  <a:srgbClr val="2563EB"/>
                </a:solidFill>
                <a:latin typeface="Inter"/>
                <a:ea typeface="Inter"/>
                <a:cs typeface="Inter"/>
                <a:sym typeface="Inter"/>
              </a:endParaRPr>
            </a:p>
            <a:p>
              <a:pPr indent="0" lvl="0" marL="0" rtl="0" algn="l">
                <a:spcBef>
                  <a:spcPts val="600"/>
                </a:spcBef>
                <a:spcAft>
                  <a:spcPts val="0"/>
                </a:spcAft>
                <a:buNone/>
              </a:pPr>
              <a:r>
                <a:rPr b="0" lang="en" sz="1050">
                  <a:solidFill>
                    <a:srgbClr val="475569"/>
                  </a:solidFill>
                  <a:latin typeface="Inter"/>
                  <a:ea typeface="Inter"/>
                  <a:cs typeface="Inter"/>
                  <a:sym typeface="Inter"/>
                </a:rPr>
                <a:t>GradeLens connects directly to existing Google Forms and Sheets. This means teachers can continue collecting student work exactly the way they do today, with no transition friction.</a:t>
              </a:r>
              <a:endParaRPr b="0" sz="1050">
                <a:solidFill>
                  <a:srgbClr val="475569"/>
                </a:solidFill>
                <a:latin typeface="Inter"/>
                <a:ea typeface="Inter"/>
                <a:cs typeface="Inter"/>
                <a:sym typeface="Inter"/>
              </a:endParaRPr>
            </a:p>
          </p:txBody>
        </p:sp>
        <p:grpSp>
          <p:nvGrpSpPr>
            <p:cNvPr id="154" name="Google Shape;154;p25"/>
            <p:cNvGrpSpPr/>
            <p:nvPr/>
          </p:nvGrpSpPr>
          <p:grpSpPr>
            <a:xfrm>
              <a:off x="228600" y="2057400"/>
              <a:ext cx="1095300" cy="266700"/>
              <a:chOff x="0" y="0"/>
              <a:chExt cx="1095300" cy="266700"/>
            </a:xfrm>
          </p:grpSpPr>
          <p:sp>
            <p:nvSpPr>
              <p:cNvPr id="155" name="Google Shape;155;p25"/>
              <p:cNvSpPr/>
              <p:nvPr/>
            </p:nvSpPr>
            <p:spPr>
              <a:xfrm>
                <a:off x="0" y="0"/>
                <a:ext cx="1095300" cy="266700"/>
              </a:xfrm>
              <a:prstGeom prst="roundRect">
                <a:avLst>
                  <a:gd fmla="val 50000" name="adj"/>
                </a:avLst>
              </a:prstGeom>
              <a:solidFill>
                <a:srgbClr val="EFF6FF"/>
              </a:solidFill>
              <a:ln cap="flat" cmpd="sng" w="9525">
                <a:solidFill>
                  <a:srgbClr val="DBEAFE"/>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6" name="Google Shape;156;p25"/>
              <p:cNvSpPr txBox="1"/>
              <p:nvPr/>
            </p:nvSpPr>
            <p:spPr>
              <a:xfrm>
                <a:off x="0" y="0"/>
                <a:ext cx="1095300" cy="26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850">
                    <a:solidFill>
                      <a:srgbClr val="1E40AF"/>
                    </a:solidFill>
                    <a:latin typeface="Inter SemiBold"/>
                    <a:ea typeface="Inter SemiBold"/>
                    <a:cs typeface="Inter SemiBold"/>
                    <a:sym typeface="Inter SemiBold"/>
                  </a:rPr>
                  <a:t>GOOGLE FORMS</a:t>
                </a:r>
                <a:endParaRPr b="0" sz="850">
                  <a:solidFill>
                    <a:srgbClr val="1E40AF"/>
                  </a:solidFill>
                  <a:latin typeface="Inter SemiBold"/>
                  <a:ea typeface="Inter SemiBold"/>
                  <a:cs typeface="Inter SemiBold"/>
                  <a:sym typeface="Inter SemiBold"/>
                </a:endParaRPr>
              </a:p>
            </p:txBody>
          </p:sp>
        </p:grpSp>
        <p:grpSp>
          <p:nvGrpSpPr>
            <p:cNvPr id="157" name="Google Shape;157;p25"/>
            <p:cNvGrpSpPr/>
            <p:nvPr/>
          </p:nvGrpSpPr>
          <p:grpSpPr>
            <a:xfrm>
              <a:off x="1419225" y="2057400"/>
              <a:ext cx="1095300" cy="266700"/>
              <a:chOff x="0" y="0"/>
              <a:chExt cx="1095300" cy="266700"/>
            </a:xfrm>
          </p:grpSpPr>
          <p:sp>
            <p:nvSpPr>
              <p:cNvPr id="158" name="Google Shape;158;p25"/>
              <p:cNvSpPr/>
              <p:nvPr/>
            </p:nvSpPr>
            <p:spPr>
              <a:xfrm>
                <a:off x="0" y="0"/>
                <a:ext cx="1095300" cy="266700"/>
              </a:xfrm>
              <a:prstGeom prst="roundRect">
                <a:avLst>
                  <a:gd fmla="val 50000" name="adj"/>
                </a:avLst>
              </a:prstGeom>
              <a:solidFill>
                <a:srgbClr val="ECFDF5"/>
              </a:solidFill>
              <a:ln cap="flat" cmpd="sng" w="9525">
                <a:solidFill>
                  <a:srgbClr val="D1FAE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9" name="Google Shape;159;p25"/>
              <p:cNvSpPr txBox="1"/>
              <p:nvPr/>
            </p:nvSpPr>
            <p:spPr>
              <a:xfrm>
                <a:off x="0" y="0"/>
                <a:ext cx="1095300" cy="26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850">
                    <a:solidFill>
                      <a:srgbClr val="065F46"/>
                    </a:solidFill>
                    <a:latin typeface="Inter SemiBold"/>
                    <a:ea typeface="Inter SemiBold"/>
                    <a:cs typeface="Inter SemiBold"/>
                    <a:sym typeface="Inter SemiBold"/>
                  </a:rPr>
                  <a:t>GOOGLE SHEETS</a:t>
                </a:r>
                <a:endParaRPr b="0" sz="850">
                  <a:solidFill>
                    <a:srgbClr val="065F46"/>
                  </a:solidFill>
                  <a:latin typeface="Inter SemiBold"/>
                  <a:ea typeface="Inter SemiBold"/>
                  <a:cs typeface="Inter SemiBold"/>
                  <a:sym typeface="Inter SemiBold"/>
                </a:endParaRPr>
              </a:p>
            </p:txBody>
          </p:sp>
        </p:grpSp>
      </p:grpSp>
      <p:grpSp>
        <p:nvGrpSpPr>
          <p:cNvPr id="160" name="Google Shape;160;p25"/>
          <p:cNvGrpSpPr/>
          <p:nvPr/>
        </p:nvGrpSpPr>
        <p:grpSpPr>
          <a:xfrm>
            <a:off x="4762500" y="1762125"/>
            <a:ext cx="4000500" cy="2667000"/>
            <a:chOff x="0" y="0"/>
            <a:chExt cx="4000500" cy="2667000"/>
          </a:xfrm>
        </p:grpSpPr>
        <p:sp>
          <p:nvSpPr>
            <p:cNvPr id="161" name="Google Shape;161;p25"/>
            <p:cNvSpPr/>
            <p:nvPr/>
          </p:nvSpPr>
          <p:spPr>
            <a:xfrm>
              <a:off x="0" y="0"/>
              <a:ext cx="4000500" cy="2667000"/>
            </a:xfrm>
            <a:prstGeom prst="roundRect">
              <a:avLst>
                <a:gd fmla="val 4285"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2" name="Google Shape;162;p25"/>
            <p:cNvSpPr/>
            <p:nvPr/>
          </p:nvSpPr>
          <p:spPr>
            <a:xfrm>
              <a:off x="0" y="0"/>
              <a:ext cx="4000500" cy="57300"/>
            </a:xfrm>
            <a:prstGeom prst="roundRect">
              <a:avLst>
                <a:gd fmla="val 50000" name="adj"/>
              </a:avLst>
            </a:prstGeom>
            <a:solidFill>
              <a:srgbClr val="10B98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63" name="Google Shape;163;p25"/>
            <p:cNvGrpSpPr/>
            <p:nvPr/>
          </p:nvGrpSpPr>
          <p:grpSpPr>
            <a:xfrm>
              <a:off x="228600" y="228600"/>
              <a:ext cx="381000" cy="410210"/>
              <a:chOff x="0" y="0"/>
              <a:chExt cx="381000" cy="410210"/>
            </a:xfrm>
          </p:grpSpPr>
          <p:sp>
            <p:nvSpPr>
              <p:cNvPr id="164" name="Google Shape;164;p25"/>
              <p:cNvSpPr/>
              <p:nvPr/>
            </p:nvSpPr>
            <p:spPr>
              <a:xfrm>
                <a:off x="0" y="0"/>
                <a:ext cx="381000" cy="381000"/>
              </a:xfrm>
              <a:prstGeom prst="roundRect">
                <a:avLst>
                  <a:gd fmla="val 20000" name="adj"/>
                </a:avLst>
              </a:prstGeom>
              <a:solidFill>
                <a:srgbClr val="ECFDF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5" name="Google Shape;165;p25"/>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10B981"/>
                    </a:solidFill>
                    <a:latin typeface="Material Icons"/>
                    <a:ea typeface="Material Icons"/>
                    <a:cs typeface="Material Icons"/>
                    <a:sym typeface="Material Icons"/>
                  </a:rPr>
                  <a:t>fact_check</a:t>
                </a:r>
                <a:endParaRPr sz="2000">
                  <a:solidFill>
                    <a:srgbClr val="10B981"/>
                  </a:solidFill>
                  <a:latin typeface="Material Icons"/>
                  <a:ea typeface="Material Icons"/>
                  <a:cs typeface="Material Icons"/>
                  <a:sym typeface="Material Icons"/>
                </a:endParaRPr>
              </a:p>
            </p:txBody>
          </p:sp>
        </p:grpSp>
        <p:sp>
          <p:nvSpPr>
            <p:cNvPr id="166" name="Google Shape;166;p25"/>
            <p:cNvSpPr txBox="1"/>
            <p:nvPr/>
          </p:nvSpPr>
          <p:spPr>
            <a:xfrm>
              <a:off x="228600" y="762000"/>
              <a:ext cx="3543300" cy="1047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300">
                  <a:solidFill>
                    <a:srgbClr val="10B981"/>
                  </a:solidFill>
                  <a:latin typeface="Inter"/>
                  <a:ea typeface="Inter"/>
                  <a:cs typeface="Inter"/>
                  <a:sym typeface="Inter"/>
                </a:rPr>
                <a:t>Standards Tracking</a:t>
              </a:r>
              <a:endParaRPr b="1" sz="1300">
                <a:solidFill>
                  <a:srgbClr val="10B981"/>
                </a:solidFill>
                <a:latin typeface="Inter"/>
                <a:ea typeface="Inter"/>
                <a:cs typeface="Inter"/>
                <a:sym typeface="Inter"/>
              </a:endParaRPr>
            </a:p>
            <a:p>
              <a:pPr indent="0" lvl="0" marL="0" rtl="0" algn="l">
                <a:spcBef>
                  <a:spcPts val="600"/>
                </a:spcBef>
                <a:spcAft>
                  <a:spcPts val="0"/>
                </a:spcAft>
                <a:buNone/>
              </a:pPr>
              <a:r>
                <a:rPr b="0" lang="en" sz="1050">
                  <a:solidFill>
                    <a:srgbClr val="475569"/>
                  </a:solidFill>
                  <a:latin typeface="Inter"/>
                  <a:ea typeface="Inter"/>
                  <a:cs typeface="Inter"/>
                  <a:sym typeface="Inter"/>
                </a:rPr>
                <a:t>The platform features built-in tracking, reporting, and curriculum alignment for all Missouri Learning Standards for grades K-12 across core subjects, ensuring comprehensive compliance.</a:t>
              </a:r>
              <a:endParaRPr b="0" sz="1050">
                <a:solidFill>
                  <a:srgbClr val="475569"/>
                </a:solidFill>
                <a:latin typeface="Inter"/>
                <a:ea typeface="Inter"/>
                <a:cs typeface="Inter"/>
                <a:sym typeface="Inter"/>
              </a:endParaRPr>
            </a:p>
          </p:txBody>
        </p:sp>
        <p:grpSp>
          <p:nvGrpSpPr>
            <p:cNvPr id="167" name="Google Shape;167;p25"/>
            <p:cNvGrpSpPr/>
            <p:nvPr/>
          </p:nvGrpSpPr>
          <p:grpSpPr>
            <a:xfrm>
              <a:off x="228600" y="2057400"/>
              <a:ext cx="1047900" cy="266700"/>
              <a:chOff x="0" y="0"/>
              <a:chExt cx="1047900" cy="266700"/>
            </a:xfrm>
          </p:grpSpPr>
          <p:sp>
            <p:nvSpPr>
              <p:cNvPr id="168" name="Google Shape;168;p25"/>
              <p:cNvSpPr/>
              <p:nvPr/>
            </p:nvSpPr>
            <p:spPr>
              <a:xfrm>
                <a:off x="0" y="0"/>
                <a:ext cx="1047900" cy="266700"/>
              </a:xfrm>
              <a:prstGeom prst="roundRect">
                <a:avLst>
                  <a:gd fmla="val 50000" name="adj"/>
                </a:avLst>
              </a:prstGeom>
              <a:solidFill>
                <a:srgbClr val="FEF3C7"/>
              </a:solidFill>
              <a:ln cap="flat" cmpd="sng" w="9525">
                <a:solidFill>
                  <a:srgbClr val="FDE68A"/>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9" name="Google Shape;169;p25"/>
              <p:cNvSpPr txBox="1"/>
              <p:nvPr/>
            </p:nvSpPr>
            <p:spPr>
              <a:xfrm>
                <a:off x="0" y="0"/>
                <a:ext cx="1047900" cy="26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850">
                    <a:solidFill>
                      <a:srgbClr val="92400E"/>
                    </a:solidFill>
                    <a:latin typeface="Inter SemiBold"/>
                    <a:ea typeface="Inter SemiBold"/>
                    <a:cs typeface="Inter SemiBold"/>
                    <a:sym typeface="Inter SemiBold"/>
                  </a:rPr>
                  <a:t>MISSOURI LS</a:t>
                </a:r>
                <a:endParaRPr b="0" sz="850">
                  <a:solidFill>
                    <a:srgbClr val="92400E"/>
                  </a:solidFill>
                  <a:latin typeface="Inter SemiBold"/>
                  <a:ea typeface="Inter SemiBold"/>
                  <a:cs typeface="Inter SemiBold"/>
                  <a:sym typeface="Inter SemiBold"/>
                </a:endParaRPr>
              </a:p>
            </p:txBody>
          </p:sp>
        </p:grpSp>
        <p:grpSp>
          <p:nvGrpSpPr>
            <p:cNvPr id="170" name="Google Shape;170;p25"/>
            <p:cNvGrpSpPr/>
            <p:nvPr/>
          </p:nvGrpSpPr>
          <p:grpSpPr>
            <a:xfrm>
              <a:off x="1371600" y="2057400"/>
              <a:ext cx="1000200" cy="266700"/>
              <a:chOff x="0" y="0"/>
              <a:chExt cx="1000200" cy="266700"/>
            </a:xfrm>
          </p:grpSpPr>
          <p:sp>
            <p:nvSpPr>
              <p:cNvPr id="171" name="Google Shape;171;p25"/>
              <p:cNvSpPr/>
              <p:nvPr/>
            </p:nvSpPr>
            <p:spPr>
              <a:xfrm>
                <a:off x="0" y="0"/>
                <a:ext cx="1000200" cy="266700"/>
              </a:xfrm>
              <a:prstGeom prst="roundRect">
                <a:avLst>
                  <a:gd fmla="val 50000" name="adj"/>
                </a:avLst>
              </a:prstGeom>
              <a:solidFill>
                <a:srgbClr val="EFF6FF"/>
              </a:solidFill>
              <a:ln cap="flat" cmpd="sng" w="9525">
                <a:solidFill>
                  <a:srgbClr val="DBEAFE"/>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2" name="Google Shape;172;p25"/>
              <p:cNvSpPr txBox="1"/>
              <p:nvPr/>
            </p:nvSpPr>
            <p:spPr>
              <a:xfrm>
                <a:off x="0" y="0"/>
                <a:ext cx="1000200" cy="26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850">
                    <a:solidFill>
                      <a:srgbClr val="1E40AF"/>
                    </a:solidFill>
                    <a:latin typeface="Inter SemiBold"/>
                    <a:ea typeface="Inter SemiBold"/>
                    <a:cs typeface="Inter SemiBold"/>
                    <a:sym typeface="Inter SemiBold"/>
                  </a:rPr>
                  <a:t>K-12 CORE</a:t>
                </a:r>
                <a:endParaRPr b="0" sz="850">
                  <a:solidFill>
                    <a:srgbClr val="1E40AF"/>
                  </a:solidFill>
                  <a:latin typeface="Inter SemiBold"/>
                  <a:ea typeface="Inter SemiBold"/>
                  <a:cs typeface="Inter SemiBold"/>
                  <a:sym typeface="Inter SemiBold"/>
                </a:endParaRPr>
              </a:p>
            </p:txBody>
          </p:sp>
        </p:grpSp>
      </p:grpSp>
      <p:grpSp>
        <p:nvGrpSpPr>
          <p:cNvPr id="173" name="Google Shape;173;p25"/>
          <p:cNvGrpSpPr/>
          <p:nvPr/>
        </p:nvGrpSpPr>
        <p:grpSpPr>
          <a:xfrm>
            <a:off x="381000" y="4762500"/>
            <a:ext cx="8382000" cy="285750"/>
            <a:chOff x="0" y="0"/>
            <a:chExt cx="8382000" cy="285750"/>
          </a:xfrm>
        </p:grpSpPr>
        <p:cxnSp>
          <p:nvCxnSpPr>
            <p:cNvPr id="174" name="Google Shape;174;p25"/>
            <p:cNvCxnSpPr/>
            <p:nvPr/>
          </p:nvCxnSpPr>
          <p:spPr>
            <a:xfrm>
              <a:off x="0" y="0"/>
              <a:ext cx="8382000" cy="0"/>
            </a:xfrm>
            <a:prstGeom prst="straightConnector1">
              <a:avLst/>
            </a:prstGeom>
            <a:solidFill>
              <a:srgbClr val="FFFFFF"/>
            </a:solidFill>
            <a:ln cap="flat" cmpd="sng" w="9525">
              <a:solidFill>
                <a:srgbClr val="E2E8F0"/>
              </a:solidFill>
              <a:prstDash val="solid"/>
              <a:round/>
              <a:headEnd len="sm" w="sm" type="none"/>
              <a:tailEnd len="sm" w="sm" type="none"/>
            </a:ln>
          </p:spPr>
        </p:cxnSp>
        <p:sp>
          <p:nvSpPr>
            <p:cNvPr id="175" name="Google Shape;175;p25"/>
            <p:cNvSpPr txBox="1"/>
            <p:nvPr/>
          </p:nvSpPr>
          <p:spPr>
            <a:xfrm>
              <a:off x="0" y="95250"/>
              <a:ext cx="3810000" cy="190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900">
                  <a:solidFill>
                    <a:srgbClr val="94A3B8"/>
                  </a:solidFill>
                  <a:latin typeface="Inter"/>
                  <a:ea typeface="Inter"/>
                  <a:cs typeface="Inter"/>
                  <a:sym typeface="Inter"/>
                </a:rPr>
                <a:t>GradeLens | Less Grading. More Teaching.</a:t>
              </a:r>
              <a:endParaRPr sz="900">
                <a:solidFill>
                  <a:srgbClr val="94A3B8"/>
                </a:solidFill>
                <a:latin typeface="Inter"/>
                <a:ea typeface="Inter"/>
                <a:cs typeface="Inter"/>
                <a:sym typeface="Inte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descr="remove &quot;GradeLens&quot; text from the top left and anything else there. Bring the color scheme from slide 1 background over for this background. make it a smooth design, no circles" id="180" name="Google Shape;180;p26"/>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7"/>
          <p:cNvSpPr/>
          <p:nvPr/>
        </p:nvSpPr>
        <p:spPr>
          <a:xfrm>
            <a:off x="0" y="0"/>
            <a:ext cx="9144000" cy="5143500"/>
          </a:xfrm>
          <a:prstGeom prst="rect">
            <a:avLst/>
          </a:prstGeom>
          <a:solidFill>
            <a:srgbClr val="F8FAF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86" name="Google Shape;186;p27"/>
          <p:cNvPicPr preferRelativeResize="0"/>
          <p:nvPr/>
        </p:nvPicPr>
        <p:blipFill rotWithShape="1">
          <a:blip r:embed="rId3">
            <a:alphaModFix/>
          </a:blip>
          <a:srcRect b="0" l="0" r="0" t="0"/>
          <a:stretch/>
        </p:blipFill>
        <p:spPr>
          <a:xfrm>
            <a:off x="0" y="0"/>
            <a:ext cx="9144000" cy="5143500"/>
          </a:xfrm>
          <a:prstGeom prst="rect">
            <a:avLst/>
          </a:prstGeom>
          <a:noFill/>
          <a:ln>
            <a:noFill/>
          </a:ln>
        </p:spPr>
      </p:pic>
      <p:grpSp>
        <p:nvGrpSpPr>
          <p:cNvPr id="187" name="Google Shape;187;p27"/>
          <p:cNvGrpSpPr/>
          <p:nvPr/>
        </p:nvGrpSpPr>
        <p:grpSpPr>
          <a:xfrm>
            <a:off x="-190500" y="-952500"/>
            <a:ext cx="9715500" cy="6381750"/>
            <a:chOff x="-190500" y="-952500"/>
            <a:chExt cx="9715500" cy="6381750"/>
          </a:xfrm>
        </p:grpSpPr>
        <p:sp>
          <p:nvSpPr>
            <p:cNvPr id="188" name="Google Shape;188;p27"/>
            <p:cNvSpPr/>
            <p:nvPr/>
          </p:nvSpPr>
          <p:spPr>
            <a:xfrm>
              <a:off x="6667500" y="-952500"/>
              <a:ext cx="2857500" cy="2857500"/>
            </a:xfrm>
            <a:prstGeom prst="ellipse">
              <a:avLst/>
            </a:prstGeom>
            <a:solidFill>
              <a:srgbClr val="2563EB">
                <a:alpha val="8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9" name="Google Shape;189;p27"/>
            <p:cNvSpPr/>
            <p:nvPr/>
          </p:nvSpPr>
          <p:spPr>
            <a:xfrm>
              <a:off x="-190500" y="3143250"/>
              <a:ext cx="2286000" cy="2286000"/>
            </a:xfrm>
            <a:prstGeom prst="ellipse">
              <a:avLst/>
            </a:prstGeom>
            <a:solidFill>
              <a:srgbClr val="10B981">
                <a:alpha val="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190" name="Google Shape;190;p27"/>
          <p:cNvSpPr txBox="1"/>
          <p:nvPr/>
        </p:nvSpPr>
        <p:spPr>
          <a:xfrm>
            <a:off x="381000" y="619125"/>
            <a:ext cx="8382000" cy="952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2220">
                <a:solidFill>
                  <a:srgbClr val="0F172A"/>
                </a:solidFill>
                <a:latin typeface="Inter ExtraBold"/>
                <a:ea typeface="Inter ExtraBold"/>
                <a:cs typeface="Inter ExtraBold"/>
                <a:sym typeface="Inter ExtraBold"/>
              </a:rPr>
              <a:t>Assisting Teachers with a Secure, Private Evaluation Engine</a:t>
            </a:r>
            <a:endParaRPr b="0" sz="2220">
              <a:solidFill>
                <a:srgbClr val="0F172A"/>
              </a:solidFill>
              <a:latin typeface="Inter ExtraBold"/>
              <a:ea typeface="Inter ExtraBold"/>
              <a:cs typeface="Inter ExtraBold"/>
              <a:sym typeface="Inter ExtraBold"/>
            </a:endParaRPr>
          </a:p>
          <a:p>
            <a:pPr indent="0" lvl="0" marL="0" rtl="0" algn="l">
              <a:spcBef>
                <a:spcPts val="450"/>
              </a:spcBef>
              <a:spcAft>
                <a:spcPts val="0"/>
              </a:spcAft>
              <a:buNone/>
            </a:pPr>
            <a:r>
              <a:rPr b="0" lang="en" sz="1110">
                <a:solidFill>
                  <a:srgbClr val="475569"/>
                </a:solidFill>
                <a:latin typeface="Inter"/>
                <a:ea typeface="Inter"/>
                <a:cs typeface="Inter"/>
                <a:sym typeface="Inter"/>
              </a:rPr>
              <a:t>Analyzing written responses in seconds strictly against your rubrics and instructions.</a:t>
            </a:r>
            <a:endParaRPr b="0" sz="1110">
              <a:solidFill>
                <a:srgbClr val="475569"/>
              </a:solidFill>
              <a:latin typeface="Inter"/>
              <a:ea typeface="Inter"/>
              <a:cs typeface="Inter"/>
              <a:sym typeface="Inter"/>
            </a:endParaRPr>
          </a:p>
        </p:txBody>
      </p:sp>
      <p:grpSp>
        <p:nvGrpSpPr>
          <p:cNvPr id="191" name="Google Shape;191;p27"/>
          <p:cNvGrpSpPr/>
          <p:nvPr/>
        </p:nvGrpSpPr>
        <p:grpSpPr>
          <a:xfrm>
            <a:off x="381000" y="1762125"/>
            <a:ext cx="2590800" cy="2667000"/>
            <a:chOff x="0" y="0"/>
            <a:chExt cx="2590800" cy="2667000"/>
          </a:xfrm>
        </p:grpSpPr>
        <p:sp>
          <p:nvSpPr>
            <p:cNvPr id="192" name="Google Shape;192;p27"/>
            <p:cNvSpPr/>
            <p:nvPr/>
          </p:nvSpPr>
          <p:spPr>
            <a:xfrm>
              <a:off x="0" y="0"/>
              <a:ext cx="2590800" cy="2667000"/>
            </a:xfrm>
            <a:prstGeom prst="roundRect">
              <a:avLst>
                <a:gd fmla="val 4411"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3" name="Google Shape;193;p27"/>
            <p:cNvSpPr/>
            <p:nvPr/>
          </p:nvSpPr>
          <p:spPr>
            <a:xfrm>
              <a:off x="0" y="0"/>
              <a:ext cx="2590800" cy="57300"/>
            </a:xfrm>
            <a:prstGeom prst="roundRect">
              <a:avLst>
                <a:gd fmla="val 50000" name="adj"/>
              </a:avLst>
            </a:prstGeom>
            <a:solidFill>
              <a:srgbClr val="2563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4" name="Google Shape;194;p27"/>
            <p:cNvSpPr/>
            <p:nvPr/>
          </p:nvSpPr>
          <p:spPr>
            <a:xfrm>
              <a:off x="190500" y="228600"/>
              <a:ext cx="381000" cy="381000"/>
            </a:xfrm>
            <a:prstGeom prst="roundRect">
              <a:avLst>
                <a:gd fmla="val 20000" name="adj"/>
              </a:avLst>
            </a:prstGeom>
            <a:solidFill>
              <a:srgbClr val="EFF6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5" name="Google Shape;195;p27"/>
            <p:cNvSpPr txBox="1"/>
            <p:nvPr/>
          </p:nvSpPr>
          <p:spPr>
            <a:xfrm>
              <a:off x="190500" y="2578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2563EB"/>
                  </a:solidFill>
                  <a:latin typeface="Material Icons"/>
                  <a:ea typeface="Material Icons"/>
                  <a:cs typeface="Material Icons"/>
                  <a:sym typeface="Material Icons"/>
                </a:rPr>
                <a:t>analytics</a:t>
              </a:r>
              <a:endParaRPr sz="2000">
                <a:solidFill>
                  <a:srgbClr val="2563EB"/>
                </a:solidFill>
                <a:latin typeface="Material Icons"/>
                <a:ea typeface="Material Icons"/>
                <a:cs typeface="Material Icons"/>
                <a:sym typeface="Material Icons"/>
              </a:endParaRPr>
            </a:p>
          </p:txBody>
        </p:sp>
        <p:sp>
          <p:nvSpPr>
            <p:cNvPr id="196" name="Google Shape;196;p27"/>
            <p:cNvSpPr txBox="1"/>
            <p:nvPr/>
          </p:nvSpPr>
          <p:spPr>
            <a:xfrm>
              <a:off x="190500" y="762000"/>
              <a:ext cx="2209800" cy="1714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300">
                  <a:solidFill>
                    <a:srgbClr val="0F172A"/>
                  </a:solidFill>
                  <a:latin typeface="Inter"/>
                  <a:ea typeface="Inter"/>
                  <a:cs typeface="Inter"/>
                  <a:sym typeface="Inter"/>
                </a:rPr>
                <a:t>Numeric Scores &amp; Letter Grades</a:t>
              </a:r>
              <a:endParaRPr b="1" sz="1300">
                <a:solidFill>
                  <a:srgbClr val="0F172A"/>
                </a:solidFill>
                <a:latin typeface="Inter"/>
                <a:ea typeface="Inter"/>
                <a:cs typeface="Inter"/>
                <a:sym typeface="Inter"/>
              </a:endParaRPr>
            </a:p>
            <a:p>
              <a:pPr indent="0" lvl="0" marL="0" rtl="0" algn="l">
                <a:spcBef>
                  <a:spcPts val="600"/>
                </a:spcBef>
                <a:spcAft>
                  <a:spcPts val="0"/>
                </a:spcAft>
                <a:buNone/>
              </a:pPr>
              <a:r>
                <a:rPr b="0" lang="en" sz="1050">
                  <a:solidFill>
                    <a:srgbClr val="475569"/>
                  </a:solidFill>
                  <a:latin typeface="Inter"/>
                  <a:ea typeface="Inter"/>
                  <a:cs typeface="Inter"/>
                  <a:sym typeface="Inter"/>
                </a:rPr>
                <a:t>Instantly processes complex essay questions and short answers to deliver clear, reliable core performance metrics.</a:t>
              </a:r>
              <a:endParaRPr b="0" sz="1050">
                <a:solidFill>
                  <a:srgbClr val="475569"/>
                </a:solidFill>
                <a:latin typeface="Inter"/>
                <a:ea typeface="Inter"/>
                <a:cs typeface="Inter"/>
                <a:sym typeface="Inter"/>
              </a:endParaRPr>
            </a:p>
            <a:p>
              <a:pPr indent="0" lvl="0" marL="0" rtl="0" algn="l">
                <a:spcBef>
                  <a:spcPts val="900"/>
                </a:spcBef>
                <a:spcAft>
                  <a:spcPts val="0"/>
                </a:spcAft>
                <a:buNone/>
              </a:pPr>
              <a:r>
                <a:rPr b="0" lang="en" sz="950">
                  <a:solidFill>
                    <a:srgbClr val="2563EB"/>
                  </a:solidFill>
                  <a:latin typeface="Inter SemiBold"/>
                  <a:ea typeface="Inter SemiBold"/>
                  <a:cs typeface="Inter SemiBold"/>
                  <a:sym typeface="Inter SemiBold"/>
                </a:rPr>
                <a:t>Automated Evaluation</a:t>
              </a:r>
              <a:endParaRPr b="0" sz="950">
                <a:solidFill>
                  <a:srgbClr val="2563EB"/>
                </a:solidFill>
                <a:latin typeface="Inter SemiBold"/>
                <a:ea typeface="Inter SemiBold"/>
                <a:cs typeface="Inter SemiBold"/>
                <a:sym typeface="Inter SemiBold"/>
              </a:endParaRPr>
            </a:p>
            <a:p>
              <a:pPr indent="0" lvl="0" marL="0" rtl="0" algn="l">
                <a:spcBef>
                  <a:spcPts val="300"/>
                </a:spcBef>
                <a:spcAft>
                  <a:spcPts val="0"/>
                </a:spcAft>
                <a:buNone/>
              </a:pPr>
              <a:r>
                <a:rPr b="0" lang="en" sz="950">
                  <a:solidFill>
                    <a:srgbClr val="2563EB"/>
                  </a:solidFill>
                  <a:latin typeface="Inter SemiBold"/>
                  <a:ea typeface="Inter SemiBold"/>
                  <a:cs typeface="Inter SemiBold"/>
                  <a:sym typeface="Inter SemiBold"/>
                </a:rPr>
                <a:t>Objective Scaling</a:t>
              </a:r>
              <a:endParaRPr b="0" sz="950">
                <a:solidFill>
                  <a:srgbClr val="2563EB"/>
                </a:solidFill>
                <a:latin typeface="Inter SemiBold"/>
                <a:ea typeface="Inter SemiBold"/>
                <a:cs typeface="Inter SemiBold"/>
                <a:sym typeface="Inter SemiBold"/>
              </a:endParaRPr>
            </a:p>
          </p:txBody>
        </p:sp>
      </p:grpSp>
      <p:grpSp>
        <p:nvGrpSpPr>
          <p:cNvPr id="197" name="Google Shape;197;p27"/>
          <p:cNvGrpSpPr/>
          <p:nvPr/>
        </p:nvGrpSpPr>
        <p:grpSpPr>
          <a:xfrm>
            <a:off x="3276600" y="1762125"/>
            <a:ext cx="2590800" cy="2667000"/>
            <a:chOff x="0" y="0"/>
            <a:chExt cx="2590800" cy="2667000"/>
          </a:xfrm>
        </p:grpSpPr>
        <p:sp>
          <p:nvSpPr>
            <p:cNvPr id="198" name="Google Shape;198;p27"/>
            <p:cNvSpPr/>
            <p:nvPr/>
          </p:nvSpPr>
          <p:spPr>
            <a:xfrm>
              <a:off x="0" y="0"/>
              <a:ext cx="2590800" cy="2667000"/>
            </a:xfrm>
            <a:prstGeom prst="roundRect">
              <a:avLst>
                <a:gd fmla="val 4411"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9" name="Google Shape;199;p27"/>
            <p:cNvSpPr/>
            <p:nvPr/>
          </p:nvSpPr>
          <p:spPr>
            <a:xfrm>
              <a:off x="0" y="0"/>
              <a:ext cx="2590800" cy="57300"/>
            </a:xfrm>
            <a:prstGeom prst="roundRect">
              <a:avLst>
                <a:gd fmla="val 50000" name="adj"/>
              </a:avLst>
            </a:prstGeom>
            <a:solidFill>
              <a:srgbClr val="10B98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0" name="Google Shape;200;p27"/>
            <p:cNvSpPr/>
            <p:nvPr/>
          </p:nvSpPr>
          <p:spPr>
            <a:xfrm>
              <a:off x="190500" y="228600"/>
              <a:ext cx="381000" cy="381000"/>
            </a:xfrm>
            <a:prstGeom prst="roundRect">
              <a:avLst>
                <a:gd fmla="val 20000" name="adj"/>
              </a:avLst>
            </a:prstGeom>
            <a:solidFill>
              <a:srgbClr val="ECFDF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1" name="Google Shape;201;p27"/>
            <p:cNvSpPr txBox="1"/>
            <p:nvPr/>
          </p:nvSpPr>
          <p:spPr>
            <a:xfrm>
              <a:off x="190500" y="2578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10B981"/>
                  </a:solidFill>
                  <a:latin typeface="Material Icons"/>
                  <a:ea typeface="Material Icons"/>
                  <a:cs typeface="Material Icons"/>
                  <a:sym typeface="Material Icons"/>
                </a:rPr>
                <a:t>assignment</a:t>
              </a:r>
              <a:endParaRPr sz="2000">
                <a:solidFill>
                  <a:srgbClr val="10B981"/>
                </a:solidFill>
                <a:latin typeface="Material Icons"/>
                <a:ea typeface="Material Icons"/>
                <a:cs typeface="Material Icons"/>
                <a:sym typeface="Material Icons"/>
              </a:endParaRPr>
            </a:p>
          </p:txBody>
        </p:sp>
        <p:sp>
          <p:nvSpPr>
            <p:cNvPr id="202" name="Google Shape;202;p27"/>
            <p:cNvSpPr txBox="1"/>
            <p:nvPr/>
          </p:nvSpPr>
          <p:spPr>
            <a:xfrm>
              <a:off x="190500" y="762000"/>
              <a:ext cx="2209800" cy="1714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300">
                  <a:solidFill>
                    <a:srgbClr val="0F172A"/>
                  </a:solidFill>
                  <a:latin typeface="Inter"/>
                  <a:ea typeface="Inter"/>
                  <a:cs typeface="Inter"/>
                  <a:sym typeface="Inter"/>
                </a:rPr>
                <a:t>Detailed Written Rationale</a:t>
              </a:r>
              <a:endParaRPr b="1" sz="1300">
                <a:solidFill>
                  <a:srgbClr val="0F172A"/>
                </a:solidFill>
                <a:latin typeface="Inter"/>
                <a:ea typeface="Inter"/>
                <a:cs typeface="Inter"/>
                <a:sym typeface="Inter"/>
              </a:endParaRPr>
            </a:p>
            <a:p>
              <a:pPr indent="0" lvl="0" marL="0" rtl="0" algn="l">
                <a:spcBef>
                  <a:spcPts val="600"/>
                </a:spcBef>
                <a:spcAft>
                  <a:spcPts val="0"/>
                </a:spcAft>
                <a:buNone/>
              </a:pPr>
              <a:r>
                <a:rPr b="0" lang="en" sz="1050">
                  <a:solidFill>
                    <a:srgbClr val="475569"/>
                  </a:solidFill>
                  <a:latin typeface="Inter"/>
                  <a:ea typeface="Inter"/>
                  <a:cs typeface="Inter"/>
                  <a:sym typeface="Inter"/>
                </a:rPr>
                <a:t>Provides an objective grading explanation aligned with your standards, allowing easy review and adjustment.</a:t>
              </a:r>
              <a:endParaRPr b="0" sz="1050">
                <a:solidFill>
                  <a:srgbClr val="475569"/>
                </a:solidFill>
                <a:latin typeface="Inter"/>
                <a:ea typeface="Inter"/>
                <a:cs typeface="Inter"/>
                <a:sym typeface="Inter"/>
              </a:endParaRPr>
            </a:p>
            <a:p>
              <a:pPr indent="0" lvl="0" marL="0" rtl="0" algn="l">
                <a:spcBef>
                  <a:spcPts val="900"/>
                </a:spcBef>
                <a:spcAft>
                  <a:spcPts val="0"/>
                </a:spcAft>
                <a:buNone/>
              </a:pPr>
              <a:r>
                <a:rPr b="0" lang="en" sz="950">
                  <a:solidFill>
                    <a:srgbClr val="10B981"/>
                  </a:solidFill>
                  <a:latin typeface="Inter SemiBold"/>
                  <a:ea typeface="Inter SemiBold"/>
                  <a:cs typeface="Inter SemiBold"/>
                  <a:sym typeface="Inter SemiBold"/>
                </a:rPr>
                <a:t>Teacher-Facing Evidence</a:t>
              </a:r>
              <a:endParaRPr b="0" sz="950">
                <a:solidFill>
                  <a:srgbClr val="10B981"/>
                </a:solidFill>
                <a:latin typeface="Inter SemiBold"/>
                <a:ea typeface="Inter SemiBold"/>
                <a:cs typeface="Inter SemiBold"/>
                <a:sym typeface="Inter SemiBold"/>
              </a:endParaRPr>
            </a:p>
            <a:p>
              <a:pPr indent="0" lvl="0" marL="0" rtl="0" algn="l">
                <a:spcBef>
                  <a:spcPts val="300"/>
                </a:spcBef>
                <a:spcAft>
                  <a:spcPts val="0"/>
                </a:spcAft>
                <a:buNone/>
              </a:pPr>
              <a:r>
                <a:rPr b="0" lang="en" sz="950">
                  <a:solidFill>
                    <a:srgbClr val="10B981"/>
                  </a:solidFill>
                  <a:latin typeface="Inter SemiBold"/>
                  <a:ea typeface="Inter SemiBold"/>
                  <a:cs typeface="Inter SemiBold"/>
                  <a:sym typeface="Inter SemiBold"/>
                </a:rPr>
                <a:t>Standards Alignment</a:t>
              </a:r>
              <a:endParaRPr b="0" sz="950">
                <a:solidFill>
                  <a:srgbClr val="10B981"/>
                </a:solidFill>
                <a:latin typeface="Inter SemiBold"/>
                <a:ea typeface="Inter SemiBold"/>
                <a:cs typeface="Inter SemiBold"/>
                <a:sym typeface="Inter SemiBold"/>
              </a:endParaRPr>
            </a:p>
          </p:txBody>
        </p:sp>
      </p:grpSp>
      <p:grpSp>
        <p:nvGrpSpPr>
          <p:cNvPr id="203" name="Google Shape;203;p27"/>
          <p:cNvGrpSpPr/>
          <p:nvPr/>
        </p:nvGrpSpPr>
        <p:grpSpPr>
          <a:xfrm>
            <a:off x="6172200" y="1762125"/>
            <a:ext cx="2590800" cy="2667000"/>
            <a:chOff x="0" y="0"/>
            <a:chExt cx="2590800" cy="2667000"/>
          </a:xfrm>
        </p:grpSpPr>
        <p:sp>
          <p:nvSpPr>
            <p:cNvPr id="204" name="Google Shape;204;p27"/>
            <p:cNvSpPr/>
            <p:nvPr/>
          </p:nvSpPr>
          <p:spPr>
            <a:xfrm>
              <a:off x="0" y="0"/>
              <a:ext cx="2590800" cy="2667000"/>
            </a:xfrm>
            <a:prstGeom prst="roundRect">
              <a:avLst>
                <a:gd fmla="val 4411"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5" name="Google Shape;205;p27"/>
            <p:cNvSpPr/>
            <p:nvPr/>
          </p:nvSpPr>
          <p:spPr>
            <a:xfrm>
              <a:off x="0" y="0"/>
              <a:ext cx="2590800" cy="57300"/>
            </a:xfrm>
            <a:prstGeom prst="roundRect">
              <a:avLst>
                <a:gd fmla="val 50000" name="adj"/>
              </a:avLst>
            </a:prstGeom>
            <a:solidFill>
              <a:srgbClr val="6366F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6" name="Google Shape;206;p27"/>
            <p:cNvSpPr/>
            <p:nvPr/>
          </p:nvSpPr>
          <p:spPr>
            <a:xfrm>
              <a:off x="190500" y="228600"/>
              <a:ext cx="381000" cy="381000"/>
            </a:xfrm>
            <a:prstGeom prst="roundRect">
              <a:avLst>
                <a:gd fmla="val 20000" name="adj"/>
              </a:avLst>
            </a:prstGeom>
            <a:solidFill>
              <a:srgbClr val="EEF2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7" name="Google Shape;207;p27"/>
            <p:cNvSpPr txBox="1"/>
            <p:nvPr/>
          </p:nvSpPr>
          <p:spPr>
            <a:xfrm>
              <a:off x="190500" y="2578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6366F1"/>
                  </a:solidFill>
                  <a:latin typeface="Material Icons"/>
                  <a:ea typeface="Material Icons"/>
                  <a:cs typeface="Material Icons"/>
                  <a:sym typeface="Material Icons"/>
                </a:rPr>
                <a:t>chat_bubble</a:t>
              </a:r>
              <a:endParaRPr sz="2000">
                <a:solidFill>
                  <a:srgbClr val="6366F1"/>
                </a:solidFill>
                <a:latin typeface="Material Icons"/>
                <a:ea typeface="Material Icons"/>
                <a:cs typeface="Material Icons"/>
                <a:sym typeface="Material Icons"/>
              </a:endParaRPr>
            </a:p>
          </p:txBody>
        </p:sp>
        <p:sp>
          <p:nvSpPr>
            <p:cNvPr id="208" name="Google Shape;208;p27"/>
            <p:cNvSpPr txBox="1"/>
            <p:nvPr/>
          </p:nvSpPr>
          <p:spPr>
            <a:xfrm>
              <a:off x="190500" y="762000"/>
              <a:ext cx="2209800" cy="1714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300">
                  <a:solidFill>
                    <a:srgbClr val="0F172A"/>
                  </a:solidFill>
                  <a:latin typeface="Inter"/>
                  <a:ea typeface="Inter"/>
                  <a:cs typeface="Inter"/>
                  <a:sym typeface="Inter"/>
                </a:rPr>
                <a:t>Student-Facing Feedback</a:t>
              </a:r>
              <a:endParaRPr b="1" sz="1300">
                <a:solidFill>
                  <a:srgbClr val="0F172A"/>
                </a:solidFill>
                <a:latin typeface="Inter"/>
                <a:ea typeface="Inter"/>
                <a:cs typeface="Inter"/>
                <a:sym typeface="Inter"/>
              </a:endParaRPr>
            </a:p>
            <a:p>
              <a:pPr indent="0" lvl="0" marL="0" rtl="0" algn="l">
                <a:spcBef>
                  <a:spcPts val="600"/>
                </a:spcBef>
                <a:spcAft>
                  <a:spcPts val="0"/>
                </a:spcAft>
                <a:buNone/>
              </a:pPr>
              <a:r>
                <a:rPr b="0" lang="en" sz="1050">
                  <a:solidFill>
                    <a:srgbClr val="475569"/>
                  </a:solidFill>
                  <a:latin typeface="Inter"/>
                  <a:ea typeface="Inter"/>
                  <a:cs typeface="Inter"/>
                  <a:sym typeface="Inter"/>
                </a:rPr>
                <a:t>Delivers constructive, personalized commentary to guide further growth, saving educators approximately 5 minutes per submission.</a:t>
              </a:r>
              <a:endParaRPr b="0" sz="1050">
                <a:solidFill>
                  <a:srgbClr val="475569"/>
                </a:solidFill>
                <a:latin typeface="Inter"/>
                <a:ea typeface="Inter"/>
                <a:cs typeface="Inter"/>
                <a:sym typeface="Inter"/>
              </a:endParaRPr>
            </a:p>
            <a:p>
              <a:pPr indent="0" lvl="0" marL="0" rtl="0" algn="l">
                <a:spcBef>
                  <a:spcPts val="900"/>
                </a:spcBef>
                <a:spcAft>
                  <a:spcPts val="0"/>
                </a:spcAft>
                <a:buNone/>
              </a:pPr>
              <a:r>
                <a:rPr b="0" lang="en" sz="950">
                  <a:solidFill>
                    <a:srgbClr val="6366F1"/>
                  </a:solidFill>
                  <a:latin typeface="Inter SemiBold"/>
                  <a:ea typeface="Inter SemiBold"/>
                  <a:cs typeface="Inter SemiBold"/>
                  <a:sym typeface="Inter SemiBold"/>
                </a:rPr>
                <a:t>Actionable Study Paths</a:t>
              </a:r>
              <a:endParaRPr b="0" sz="950">
                <a:solidFill>
                  <a:srgbClr val="6366F1"/>
                </a:solidFill>
                <a:latin typeface="Inter SemiBold"/>
                <a:ea typeface="Inter SemiBold"/>
                <a:cs typeface="Inter SemiBold"/>
                <a:sym typeface="Inter SemiBold"/>
              </a:endParaRPr>
            </a:p>
            <a:p>
              <a:pPr indent="0" lvl="0" marL="0" rtl="0" algn="l">
                <a:spcBef>
                  <a:spcPts val="300"/>
                </a:spcBef>
                <a:spcAft>
                  <a:spcPts val="0"/>
                </a:spcAft>
                <a:buNone/>
              </a:pPr>
              <a:r>
                <a:rPr b="0" lang="en" sz="950">
                  <a:solidFill>
                    <a:srgbClr val="6366F1"/>
                  </a:solidFill>
                  <a:latin typeface="Inter SemiBold"/>
                  <a:ea typeface="Inter SemiBold"/>
                  <a:cs typeface="Inter SemiBold"/>
                  <a:sym typeface="Inter SemiBold"/>
                </a:rPr>
                <a:t>Personalized Coaching</a:t>
              </a:r>
              <a:endParaRPr b="0" sz="950">
                <a:solidFill>
                  <a:srgbClr val="6366F1"/>
                </a:solidFill>
                <a:latin typeface="Inter SemiBold"/>
                <a:ea typeface="Inter SemiBold"/>
                <a:cs typeface="Inter SemiBold"/>
                <a:sym typeface="Inter SemiBold"/>
              </a:endParaRPr>
            </a:p>
          </p:txBody>
        </p:sp>
      </p:grpSp>
      <p:grpSp>
        <p:nvGrpSpPr>
          <p:cNvPr id="209" name="Google Shape;209;p27"/>
          <p:cNvGrpSpPr/>
          <p:nvPr/>
        </p:nvGrpSpPr>
        <p:grpSpPr>
          <a:xfrm>
            <a:off x="381000" y="4762500"/>
            <a:ext cx="8382000" cy="285750"/>
            <a:chOff x="0" y="0"/>
            <a:chExt cx="8382000" cy="285750"/>
          </a:xfrm>
        </p:grpSpPr>
        <p:cxnSp>
          <p:nvCxnSpPr>
            <p:cNvPr id="210" name="Google Shape;210;p27"/>
            <p:cNvCxnSpPr/>
            <p:nvPr/>
          </p:nvCxnSpPr>
          <p:spPr>
            <a:xfrm>
              <a:off x="0" y="0"/>
              <a:ext cx="8382000" cy="0"/>
            </a:xfrm>
            <a:prstGeom prst="straightConnector1">
              <a:avLst/>
            </a:prstGeom>
            <a:solidFill>
              <a:srgbClr val="FFFFFF"/>
            </a:solidFill>
            <a:ln cap="flat" cmpd="sng" w="9525">
              <a:solidFill>
                <a:srgbClr val="E2E8F0"/>
              </a:solidFill>
              <a:prstDash val="solid"/>
              <a:round/>
              <a:headEnd len="sm" w="sm" type="none"/>
              <a:tailEnd len="sm" w="sm" type="none"/>
            </a:ln>
          </p:spPr>
        </p:cxnSp>
        <p:sp>
          <p:nvSpPr>
            <p:cNvPr id="211" name="Google Shape;211;p27"/>
            <p:cNvSpPr txBox="1"/>
            <p:nvPr/>
          </p:nvSpPr>
          <p:spPr>
            <a:xfrm>
              <a:off x="0" y="95250"/>
              <a:ext cx="3810000" cy="190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900">
                  <a:solidFill>
                    <a:srgbClr val="94A3B8"/>
                  </a:solidFill>
                  <a:latin typeface="Inter"/>
                  <a:ea typeface="Inter"/>
                  <a:cs typeface="Inter"/>
                  <a:sym typeface="Inter"/>
                </a:rPr>
                <a:t>GradeLens | Less Grading. More Teaching.</a:t>
              </a:r>
              <a:endParaRPr b="0" sz="900">
                <a:solidFill>
                  <a:srgbClr val="94A3B8"/>
                </a:solidFill>
                <a:latin typeface="Inter"/>
                <a:ea typeface="Inter"/>
                <a:cs typeface="Inter"/>
                <a:sym typeface="Inte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8"/>
          <p:cNvSpPr/>
          <p:nvPr/>
        </p:nvSpPr>
        <p:spPr>
          <a:xfrm>
            <a:off x="0" y="0"/>
            <a:ext cx="9144000" cy="5143500"/>
          </a:xfrm>
          <a:prstGeom prst="rect">
            <a:avLst/>
          </a:prstGeom>
          <a:solidFill>
            <a:srgbClr val="F9FAF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17" name="Google Shape;217;p28"/>
          <p:cNvGrpSpPr/>
          <p:nvPr/>
        </p:nvGrpSpPr>
        <p:grpSpPr>
          <a:xfrm>
            <a:off x="-190500" y="-952500"/>
            <a:ext cx="9715500" cy="6381750"/>
            <a:chOff x="-190500" y="-952500"/>
            <a:chExt cx="9715500" cy="6381750"/>
          </a:xfrm>
        </p:grpSpPr>
        <p:sp>
          <p:nvSpPr>
            <p:cNvPr id="218" name="Google Shape;218;p28"/>
            <p:cNvSpPr/>
            <p:nvPr/>
          </p:nvSpPr>
          <p:spPr>
            <a:xfrm>
              <a:off x="6667500" y="-952500"/>
              <a:ext cx="2857500" cy="2857500"/>
            </a:xfrm>
            <a:prstGeom prst="ellipse">
              <a:avLst/>
            </a:prstGeom>
            <a:solidFill>
              <a:srgbClr val="2563EB">
                <a:alpha val="12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9" name="Google Shape;219;p28"/>
            <p:cNvSpPr/>
            <p:nvPr/>
          </p:nvSpPr>
          <p:spPr>
            <a:xfrm>
              <a:off x="-190500" y="3143250"/>
              <a:ext cx="2286000" cy="2286000"/>
            </a:xfrm>
            <a:prstGeom prst="ellipse">
              <a:avLst/>
            </a:prstGeom>
            <a:solidFill>
              <a:srgbClr val="10B981">
                <a:alpha val="8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220" name="Google Shape;220;p28"/>
          <p:cNvGrpSpPr/>
          <p:nvPr/>
        </p:nvGrpSpPr>
        <p:grpSpPr>
          <a:xfrm>
            <a:off x="381000" y="4667250"/>
            <a:ext cx="8382000" cy="381150"/>
            <a:chOff x="381000" y="4667250"/>
            <a:chExt cx="8382000" cy="381150"/>
          </a:xfrm>
        </p:grpSpPr>
        <p:cxnSp>
          <p:nvCxnSpPr>
            <p:cNvPr id="221" name="Google Shape;221;p28"/>
            <p:cNvCxnSpPr/>
            <p:nvPr/>
          </p:nvCxnSpPr>
          <p:spPr>
            <a:xfrm>
              <a:off x="381000" y="4667250"/>
              <a:ext cx="8382000" cy="0"/>
            </a:xfrm>
            <a:prstGeom prst="straightConnector1">
              <a:avLst/>
            </a:prstGeom>
            <a:solidFill>
              <a:srgbClr val="FFFFFF"/>
            </a:solidFill>
            <a:ln cap="flat" cmpd="sng" w="9525">
              <a:solidFill>
                <a:srgbClr val="E2E8F0"/>
              </a:solidFill>
              <a:prstDash val="solid"/>
              <a:round/>
              <a:headEnd len="sm" w="sm" type="none"/>
              <a:tailEnd len="sm" w="sm" type="none"/>
            </a:ln>
          </p:spPr>
        </p:cxnSp>
        <p:sp>
          <p:nvSpPr>
            <p:cNvPr id="222" name="Google Shape;222;p28"/>
            <p:cNvSpPr txBox="1"/>
            <p:nvPr/>
          </p:nvSpPr>
          <p:spPr>
            <a:xfrm>
              <a:off x="381000" y="4762500"/>
              <a:ext cx="3810000" cy="28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825">
                  <a:solidFill>
                    <a:srgbClr val="94A3B8"/>
                  </a:solidFill>
                  <a:latin typeface="Inter"/>
                  <a:ea typeface="Inter"/>
                  <a:cs typeface="Inter"/>
                  <a:sym typeface="Inter"/>
                </a:rPr>
                <a:t>GradeLens | Less Grading. More Teaching.</a:t>
              </a:r>
              <a:endParaRPr b="0" sz="825">
                <a:solidFill>
                  <a:srgbClr val="94A3B8"/>
                </a:solidFill>
                <a:latin typeface="Inter"/>
                <a:ea typeface="Inter"/>
                <a:cs typeface="Inter"/>
                <a:sym typeface="Inter"/>
              </a:endParaRPr>
            </a:p>
          </p:txBody>
        </p:sp>
      </p:grpSp>
      <p:sp>
        <p:nvSpPr>
          <p:cNvPr id="223" name="Google Shape;223;p28"/>
          <p:cNvSpPr txBox="1"/>
          <p:nvPr/>
        </p:nvSpPr>
        <p:spPr>
          <a:xfrm>
            <a:off x="381000" y="476250"/>
            <a:ext cx="8382000" cy="8574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0" lang="en" sz="2600">
                <a:solidFill>
                  <a:srgbClr val="1E293B"/>
                </a:solidFill>
                <a:latin typeface="Inter ExtraBold"/>
                <a:ea typeface="Inter ExtraBold"/>
                <a:cs typeface="Inter ExtraBold"/>
                <a:sym typeface="Inter ExtraBold"/>
              </a:rPr>
              <a:t>The Misconception Diagnosis Engine</a:t>
            </a:r>
            <a:endParaRPr b="0" sz="2600">
              <a:solidFill>
                <a:srgbClr val="1E293B"/>
              </a:solidFill>
              <a:latin typeface="Inter ExtraBold"/>
              <a:ea typeface="Inter ExtraBold"/>
              <a:cs typeface="Inter ExtraBold"/>
              <a:sym typeface="Inter ExtraBold"/>
            </a:endParaRPr>
          </a:p>
          <a:p>
            <a:pPr indent="0" lvl="0" marL="0" rtl="0" algn="l">
              <a:spcBef>
                <a:spcPts val="600"/>
              </a:spcBef>
              <a:spcAft>
                <a:spcPts val="0"/>
              </a:spcAft>
              <a:buNone/>
            </a:pPr>
            <a:r>
              <a:rPr b="0" lang="en" sz="1350">
                <a:solidFill>
                  <a:srgbClr val="2563EB"/>
                </a:solidFill>
                <a:latin typeface="Inter Medium"/>
                <a:ea typeface="Inter Medium"/>
                <a:cs typeface="Inter Medium"/>
                <a:sym typeface="Inter Medium"/>
              </a:rPr>
              <a:t>Identifying root causes to generate targeted practice sets</a:t>
            </a:r>
            <a:endParaRPr b="0" sz="1350">
              <a:solidFill>
                <a:srgbClr val="2563EB"/>
              </a:solidFill>
              <a:latin typeface="Inter Medium"/>
              <a:ea typeface="Inter Medium"/>
              <a:cs typeface="Inter Medium"/>
              <a:sym typeface="Inter Medium"/>
            </a:endParaRPr>
          </a:p>
        </p:txBody>
      </p:sp>
      <p:grpSp>
        <p:nvGrpSpPr>
          <p:cNvPr id="224" name="Google Shape;224;p28"/>
          <p:cNvGrpSpPr/>
          <p:nvPr/>
        </p:nvGrpSpPr>
        <p:grpSpPr>
          <a:xfrm>
            <a:off x="381000" y="1524000"/>
            <a:ext cx="4000500" cy="2133600"/>
            <a:chOff x="0" y="0"/>
            <a:chExt cx="4000500" cy="2133600"/>
          </a:xfrm>
        </p:grpSpPr>
        <p:sp>
          <p:nvSpPr>
            <p:cNvPr id="225" name="Google Shape;225;p28"/>
            <p:cNvSpPr txBox="1"/>
            <p:nvPr/>
          </p:nvSpPr>
          <p:spPr>
            <a:xfrm>
              <a:off x="0" y="0"/>
              <a:ext cx="4000500" cy="952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750"/>
                </a:spcAft>
                <a:buNone/>
              </a:pPr>
              <a:r>
                <a:rPr b="0" lang="en" sz="1125">
                  <a:solidFill>
                    <a:srgbClr val="475569"/>
                  </a:solidFill>
                  <a:latin typeface="Inter"/>
                  <a:ea typeface="Inter"/>
                  <a:cs typeface="Inter"/>
                  <a:sym typeface="Inter"/>
                </a:rPr>
                <a:t>GradeLens goes beyond simple grading to diagnose exactly why a student struggled. The rule-based engine provides an actionable, teacher-facing diagnosis note to pinpoint student misconceptions instantly.</a:t>
              </a:r>
              <a:endParaRPr b="0" sz="1125">
                <a:solidFill>
                  <a:srgbClr val="475569"/>
                </a:solidFill>
                <a:latin typeface="Inter"/>
                <a:ea typeface="Inter"/>
                <a:cs typeface="Inter"/>
                <a:sym typeface="Inter"/>
              </a:endParaRPr>
            </a:p>
          </p:txBody>
        </p:sp>
        <p:grpSp>
          <p:nvGrpSpPr>
            <p:cNvPr id="226" name="Google Shape;226;p28"/>
            <p:cNvGrpSpPr/>
            <p:nvPr/>
          </p:nvGrpSpPr>
          <p:grpSpPr>
            <a:xfrm>
              <a:off x="0" y="1047750"/>
              <a:ext cx="3810000" cy="304800"/>
              <a:chOff x="0" y="0"/>
              <a:chExt cx="3810000" cy="304800"/>
            </a:xfrm>
          </p:grpSpPr>
          <p:grpSp>
            <p:nvGrpSpPr>
              <p:cNvPr id="227" name="Google Shape;227;p28"/>
              <p:cNvGrpSpPr/>
              <p:nvPr/>
            </p:nvGrpSpPr>
            <p:grpSpPr>
              <a:xfrm>
                <a:off x="0" y="0"/>
                <a:ext cx="1066800" cy="304800"/>
                <a:chOff x="0" y="0"/>
                <a:chExt cx="1066800" cy="304800"/>
              </a:xfrm>
            </p:grpSpPr>
            <p:sp>
              <p:nvSpPr>
                <p:cNvPr id="228" name="Google Shape;228;p28"/>
                <p:cNvSpPr/>
                <p:nvPr/>
              </p:nvSpPr>
              <p:spPr>
                <a:xfrm>
                  <a:off x="0" y="0"/>
                  <a:ext cx="1066800" cy="304800"/>
                </a:xfrm>
                <a:prstGeom prst="roundRect">
                  <a:avLst>
                    <a:gd fmla="val 18750" name="adj"/>
                  </a:avLst>
                </a:prstGeom>
                <a:solidFill>
                  <a:srgbClr val="FFF1F2"/>
                </a:solidFill>
                <a:ln cap="flat" cmpd="sng" w="9525">
                  <a:solidFill>
                    <a:srgbClr val="FECDD3"/>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9" name="Google Shape;229;p28"/>
                <p:cNvSpPr txBox="1"/>
                <p:nvPr/>
              </p:nvSpPr>
              <p:spPr>
                <a:xfrm>
                  <a:off x="0" y="0"/>
                  <a:ext cx="1066800" cy="304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850">
                      <a:solidFill>
                        <a:srgbClr val="E11D48"/>
                      </a:solidFill>
                      <a:latin typeface="Inter"/>
                      <a:ea typeface="Inter"/>
                      <a:cs typeface="Inter"/>
                      <a:sym typeface="Inter"/>
                    </a:rPr>
                    <a:t>Wrong Answer</a:t>
                  </a:r>
                  <a:endParaRPr b="1" sz="850">
                    <a:solidFill>
                      <a:srgbClr val="E11D48"/>
                    </a:solidFill>
                    <a:latin typeface="Inter"/>
                    <a:ea typeface="Inter"/>
                    <a:cs typeface="Inter"/>
                    <a:sym typeface="Inter"/>
                  </a:endParaRPr>
                </a:p>
              </p:txBody>
            </p:sp>
          </p:grpSp>
          <p:sp>
            <p:nvSpPr>
              <p:cNvPr id="230" name="Google Shape;230;p28"/>
              <p:cNvSpPr/>
              <p:nvPr/>
            </p:nvSpPr>
            <p:spPr>
              <a:xfrm>
                <a:off x="1162050" y="114300"/>
                <a:ext cx="114300" cy="76200"/>
              </a:xfrm>
              <a:custGeom>
                <a:rect b="b" l="l" r="r" t="t"/>
                <a:pathLst>
                  <a:path extrusionOk="0" h="120000" w="120000">
                    <a:moveTo>
                      <a:pt x="0" y="60000"/>
                    </a:moveTo>
                    <a:lnTo>
                      <a:pt x="120000" y="60000"/>
                    </a:lnTo>
                    <a:moveTo>
                      <a:pt x="80000" y="0"/>
                    </a:moveTo>
                    <a:lnTo>
                      <a:pt x="120000" y="60000"/>
                    </a:lnTo>
                    <a:lnTo>
                      <a:pt x="80000" y="120000"/>
                    </a:lnTo>
                  </a:path>
                </a:pathLst>
              </a:custGeom>
              <a:solidFill>
                <a:srgbClr val="000000">
                  <a:alpha val="0"/>
                </a:srgbClr>
              </a:solidFill>
              <a:ln cap="rnd" cmpd="sng" w="19050">
                <a:solidFill>
                  <a:srgbClr val="94A3B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31" name="Google Shape;231;p28"/>
              <p:cNvGrpSpPr/>
              <p:nvPr/>
            </p:nvGrpSpPr>
            <p:grpSpPr>
              <a:xfrm>
                <a:off x="1371600" y="0"/>
                <a:ext cx="1066800" cy="304800"/>
                <a:chOff x="0" y="0"/>
                <a:chExt cx="1066800" cy="304800"/>
              </a:xfrm>
            </p:grpSpPr>
            <p:sp>
              <p:nvSpPr>
                <p:cNvPr id="232" name="Google Shape;232;p28"/>
                <p:cNvSpPr/>
                <p:nvPr/>
              </p:nvSpPr>
              <p:spPr>
                <a:xfrm>
                  <a:off x="0" y="0"/>
                  <a:ext cx="1066800" cy="304800"/>
                </a:xfrm>
                <a:prstGeom prst="roundRect">
                  <a:avLst>
                    <a:gd fmla="val 18750" name="adj"/>
                  </a:avLst>
                </a:prstGeom>
                <a:solidFill>
                  <a:srgbClr val="EFF6FF"/>
                </a:solidFill>
                <a:ln cap="flat" cmpd="sng" w="9525">
                  <a:solidFill>
                    <a:srgbClr val="BFDBFE"/>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3" name="Google Shape;233;p28"/>
                <p:cNvSpPr txBox="1"/>
                <p:nvPr/>
              </p:nvSpPr>
              <p:spPr>
                <a:xfrm>
                  <a:off x="0" y="0"/>
                  <a:ext cx="1066800" cy="304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850">
                      <a:solidFill>
                        <a:srgbClr val="2563EB"/>
                      </a:solidFill>
                      <a:latin typeface="Inter"/>
                      <a:ea typeface="Inter"/>
                      <a:cs typeface="Inter"/>
                      <a:sym typeface="Inter"/>
                    </a:rPr>
                    <a:t>16-Rule Check</a:t>
                  </a:r>
                  <a:endParaRPr b="1" sz="850">
                    <a:solidFill>
                      <a:srgbClr val="2563EB"/>
                    </a:solidFill>
                    <a:latin typeface="Inter"/>
                    <a:ea typeface="Inter"/>
                    <a:cs typeface="Inter"/>
                    <a:sym typeface="Inter"/>
                  </a:endParaRPr>
                </a:p>
              </p:txBody>
            </p:sp>
          </p:grpSp>
          <p:sp>
            <p:nvSpPr>
              <p:cNvPr id="234" name="Google Shape;234;p28"/>
              <p:cNvSpPr/>
              <p:nvPr/>
            </p:nvSpPr>
            <p:spPr>
              <a:xfrm>
                <a:off x="2533650" y="114300"/>
                <a:ext cx="114300" cy="76200"/>
              </a:xfrm>
              <a:custGeom>
                <a:rect b="b" l="l" r="r" t="t"/>
                <a:pathLst>
                  <a:path extrusionOk="0" h="120000" w="120000">
                    <a:moveTo>
                      <a:pt x="0" y="60000"/>
                    </a:moveTo>
                    <a:lnTo>
                      <a:pt x="120000" y="60000"/>
                    </a:lnTo>
                    <a:moveTo>
                      <a:pt x="80000" y="0"/>
                    </a:moveTo>
                    <a:lnTo>
                      <a:pt x="120000" y="60000"/>
                    </a:lnTo>
                    <a:lnTo>
                      <a:pt x="80000" y="120000"/>
                    </a:lnTo>
                  </a:path>
                </a:pathLst>
              </a:custGeom>
              <a:solidFill>
                <a:srgbClr val="000000">
                  <a:alpha val="0"/>
                </a:srgbClr>
              </a:solidFill>
              <a:ln cap="rnd" cmpd="sng" w="19050">
                <a:solidFill>
                  <a:srgbClr val="94A3B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35" name="Google Shape;235;p28"/>
              <p:cNvGrpSpPr/>
              <p:nvPr/>
            </p:nvGrpSpPr>
            <p:grpSpPr>
              <a:xfrm>
                <a:off x="2743200" y="0"/>
                <a:ext cx="1066800" cy="304800"/>
                <a:chOff x="0" y="0"/>
                <a:chExt cx="1066800" cy="304800"/>
              </a:xfrm>
            </p:grpSpPr>
            <p:sp>
              <p:nvSpPr>
                <p:cNvPr id="236" name="Google Shape;236;p28"/>
                <p:cNvSpPr/>
                <p:nvPr/>
              </p:nvSpPr>
              <p:spPr>
                <a:xfrm>
                  <a:off x="0" y="0"/>
                  <a:ext cx="1066800" cy="304800"/>
                </a:xfrm>
                <a:prstGeom prst="roundRect">
                  <a:avLst>
                    <a:gd fmla="val 18750" name="adj"/>
                  </a:avLst>
                </a:prstGeom>
                <a:solidFill>
                  <a:srgbClr val="ECFDF5"/>
                </a:solidFill>
                <a:ln cap="flat" cmpd="sng" w="9525">
                  <a:solidFill>
                    <a:srgbClr val="A7F3D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7" name="Google Shape;237;p28"/>
                <p:cNvSpPr txBox="1"/>
                <p:nvPr/>
              </p:nvSpPr>
              <p:spPr>
                <a:xfrm>
                  <a:off x="0" y="0"/>
                  <a:ext cx="1066800" cy="304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850">
                      <a:solidFill>
                        <a:srgbClr val="059669"/>
                      </a:solidFill>
                      <a:latin typeface="Inter"/>
                      <a:ea typeface="Inter"/>
                      <a:cs typeface="Inter"/>
                      <a:sym typeface="Inter"/>
                    </a:rPr>
                    <a:t>CRA Practice</a:t>
                  </a:r>
                  <a:endParaRPr b="1" sz="850">
                    <a:solidFill>
                      <a:srgbClr val="059669"/>
                    </a:solidFill>
                    <a:latin typeface="Inter"/>
                    <a:ea typeface="Inter"/>
                    <a:cs typeface="Inter"/>
                    <a:sym typeface="Inter"/>
                  </a:endParaRPr>
                </a:p>
              </p:txBody>
            </p:sp>
          </p:grpSp>
        </p:grpSp>
        <p:grpSp>
          <p:nvGrpSpPr>
            <p:cNvPr id="238" name="Google Shape;238;p28"/>
            <p:cNvGrpSpPr/>
            <p:nvPr/>
          </p:nvGrpSpPr>
          <p:grpSpPr>
            <a:xfrm>
              <a:off x="0" y="1714500"/>
              <a:ext cx="2381400" cy="419100"/>
              <a:chOff x="0" y="0"/>
              <a:chExt cx="2381400" cy="419100"/>
            </a:xfrm>
          </p:grpSpPr>
          <p:sp>
            <p:nvSpPr>
              <p:cNvPr id="239" name="Google Shape;239;p28"/>
              <p:cNvSpPr/>
              <p:nvPr/>
            </p:nvSpPr>
            <p:spPr>
              <a:xfrm>
                <a:off x="0" y="0"/>
                <a:ext cx="2381400" cy="419100"/>
              </a:xfrm>
              <a:prstGeom prst="roundRect">
                <a:avLst>
                  <a:gd fmla="val 50000" name="adj"/>
                </a:avLst>
              </a:prstGeom>
              <a:solidFill>
                <a:srgbClr val="10B98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0" name="Google Shape;240;p28"/>
              <p:cNvSpPr txBox="1"/>
              <p:nvPr/>
            </p:nvSpPr>
            <p:spPr>
              <a:xfrm>
                <a:off x="0" y="0"/>
                <a:ext cx="2381400" cy="4191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FFFFFF"/>
                    </a:solidFill>
                    <a:latin typeface="Inter"/>
                    <a:ea typeface="Inter"/>
                    <a:cs typeface="Inter"/>
                    <a:sym typeface="Inter"/>
                  </a:rPr>
                  <a:t>✨ Generate CRA Practice Set</a:t>
                </a:r>
                <a:endParaRPr b="1" sz="1000">
                  <a:solidFill>
                    <a:srgbClr val="FFFFFF"/>
                  </a:solidFill>
                  <a:latin typeface="Inter"/>
                  <a:ea typeface="Inter"/>
                  <a:cs typeface="Inter"/>
                  <a:sym typeface="Inter"/>
                </a:endParaRPr>
              </a:p>
            </p:txBody>
          </p:sp>
        </p:grpSp>
      </p:grpSp>
      <p:grpSp>
        <p:nvGrpSpPr>
          <p:cNvPr id="241" name="Google Shape;241;p28"/>
          <p:cNvGrpSpPr/>
          <p:nvPr/>
        </p:nvGrpSpPr>
        <p:grpSpPr>
          <a:xfrm>
            <a:off x="4762500" y="1524000"/>
            <a:ext cx="4000500" cy="2857500"/>
            <a:chOff x="0" y="0"/>
            <a:chExt cx="4000500" cy="2857500"/>
          </a:xfrm>
        </p:grpSpPr>
        <p:sp>
          <p:nvSpPr>
            <p:cNvPr id="242" name="Google Shape;242;p28"/>
            <p:cNvSpPr/>
            <p:nvPr/>
          </p:nvSpPr>
          <p:spPr>
            <a:xfrm>
              <a:off x="0" y="0"/>
              <a:ext cx="4000500" cy="2857500"/>
            </a:xfrm>
            <a:prstGeom prst="roundRect">
              <a:avLst>
                <a:gd fmla="val 400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3" name="Google Shape;243;p28"/>
            <p:cNvSpPr/>
            <p:nvPr/>
          </p:nvSpPr>
          <p:spPr>
            <a:xfrm>
              <a:off x="0" y="0"/>
              <a:ext cx="4000500" cy="57300"/>
            </a:xfrm>
            <a:prstGeom prst="roundRect">
              <a:avLst>
                <a:gd fmla="val 50000" name="adj"/>
              </a:avLst>
            </a:prstGeom>
            <a:solidFill>
              <a:srgbClr val="F59E0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4" name="Google Shape;244;p28"/>
            <p:cNvSpPr/>
            <p:nvPr/>
          </p:nvSpPr>
          <p:spPr>
            <a:xfrm>
              <a:off x="47625" y="0"/>
              <a:ext cx="47700" cy="2667000"/>
            </a:xfrm>
            <a:prstGeom prst="rect">
              <a:avLst/>
            </a:prstGeom>
            <a:solidFill>
              <a:srgbClr val="F59E0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5" name="Google Shape;245;p28"/>
            <p:cNvSpPr txBox="1"/>
            <p:nvPr/>
          </p:nvSpPr>
          <p:spPr>
            <a:xfrm>
              <a:off x="228600" y="228600"/>
              <a:ext cx="3543300" cy="24003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950">
                  <a:solidFill>
                    <a:srgbClr val="D97706"/>
                  </a:solidFill>
                  <a:latin typeface="Inter"/>
                  <a:ea typeface="Inter"/>
                  <a:cs typeface="Inter"/>
                  <a:sym typeface="Inter"/>
                </a:rPr>
                <a:t>Scaffolded Learning</a:t>
              </a:r>
              <a:endParaRPr b="1" sz="950">
                <a:solidFill>
                  <a:srgbClr val="D97706"/>
                </a:solidFill>
                <a:latin typeface="Inter"/>
                <a:ea typeface="Inter"/>
                <a:cs typeface="Inter"/>
                <a:sym typeface="Inter"/>
              </a:endParaRPr>
            </a:p>
            <a:p>
              <a:pPr indent="0" lvl="0" marL="0" rtl="0" algn="l">
                <a:spcBef>
                  <a:spcPts val="450"/>
                </a:spcBef>
                <a:spcAft>
                  <a:spcPts val="0"/>
                </a:spcAft>
                <a:buNone/>
              </a:pPr>
              <a:r>
                <a:rPr b="0" lang="en" sz="1700">
                  <a:solidFill>
                    <a:srgbClr val="1E293B"/>
                  </a:solidFill>
                  <a:latin typeface="Inter ExtraBold"/>
                  <a:ea typeface="Inter ExtraBold"/>
                  <a:cs typeface="Inter ExtraBold"/>
                  <a:sym typeface="Inter ExtraBold"/>
                </a:rPr>
                <a:t>CRA Practice Scaffolding</a:t>
              </a:r>
              <a:endParaRPr b="0" sz="1700">
                <a:solidFill>
                  <a:srgbClr val="1E293B"/>
                </a:solidFill>
                <a:latin typeface="Inter ExtraBold"/>
                <a:ea typeface="Inter ExtraBold"/>
                <a:cs typeface="Inter ExtraBold"/>
                <a:sym typeface="Inter ExtraBold"/>
              </a:endParaRPr>
            </a:p>
            <a:p>
              <a:pPr indent="0" lvl="0" marL="0" rtl="0" algn="l">
                <a:spcBef>
                  <a:spcPts val="900"/>
                </a:spcBef>
                <a:spcAft>
                  <a:spcPts val="0"/>
                </a:spcAft>
                <a:buNone/>
              </a:pPr>
              <a:r>
                <a:rPr b="1" lang="en" sz="1100">
                  <a:solidFill>
                    <a:srgbClr val="92400E"/>
                  </a:solidFill>
                  <a:latin typeface="Inter"/>
                  <a:ea typeface="Inter"/>
                  <a:cs typeface="Inter"/>
                  <a:sym typeface="Inter"/>
                </a:rPr>
                <a:t>Concrete-Representational-Abstract (CRA)</a:t>
              </a:r>
              <a:r>
                <a:rPr b="0" lang="en" sz="1100">
                  <a:solidFill>
                    <a:srgbClr val="475569"/>
                  </a:solidFill>
                  <a:latin typeface="Inter"/>
                  <a:ea typeface="Inter"/>
                  <a:cs typeface="Inter"/>
                  <a:sym typeface="Inter"/>
                </a:rPr>
                <a:t> framework to target diagnosed gaps.</a:t>
              </a:r>
              <a:endParaRPr b="0" sz="1100">
                <a:solidFill>
                  <a:srgbClr val="475569"/>
                </a:solidFill>
                <a:latin typeface="Inter"/>
                <a:ea typeface="Inter"/>
                <a:cs typeface="Inter"/>
                <a:sym typeface="Inter"/>
              </a:endParaRPr>
            </a:p>
            <a:p>
              <a:pPr indent="0" lvl="0" marL="0" rtl="0" algn="l">
                <a:spcBef>
                  <a:spcPts val="1200"/>
                </a:spcBef>
                <a:spcAft>
                  <a:spcPts val="0"/>
                </a:spcAft>
                <a:buNone/>
              </a:pPr>
              <a:r>
                <a:rPr b="1" lang="en" sz="1100">
                  <a:solidFill>
                    <a:srgbClr val="B45309"/>
                  </a:solidFill>
                  <a:latin typeface="Inter"/>
                  <a:ea typeface="Inter"/>
                  <a:cs typeface="Inter"/>
                  <a:sym typeface="Inter"/>
                </a:rPr>
                <a:t>16 Built-In Rule Patterns</a:t>
              </a:r>
              <a:endParaRPr b="1" sz="1100">
                <a:solidFill>
                  <a:srgbClr val="B45309"/>
                </a:solidFill>
                <a:latin typeface="Inter"/>
                <a:ea typeface="Inter"/>
                <a:cs typeface="Inter"/>
                <a:sym typeface="Inter"/>
              </a:endParaRPr>
            </a:p>
            <a:p>
              <a:pPr indent="0" lvl="0" marL="0" rtl="0" algn="l">
                <a:spcBef>
                  <a:spcPts val="450"/>
                </a:spcBef>
                <a:spcAft>
                  <a:spcPts val="0"/>
                </a:spcAft>
                <a:buNone/>
              </a:pPr>
              <a:r>
                <a:rPr b="0" lang="en" sz="1000">
                  <a:solidFill>
                    <a:srgbClr val="64748B"/>
                  </a:solidFill>
                  <a:latin typeface="Inter"/>
                  <a:ea typeface="Inter"/>
                  <a:cs typeface="Inter"/>
                  <a:sym typeface="Inter"/>
                </a:rPr>
                <a:t>Identifies conceptual errors automatically, such as directly adding denominators when adding fractions.</a:t>
              </a:r>
              <a:endParaRPr b="0" sz="1000">
                <a:solidFill>
                  <a:srgbClr val="64748B"/>
                </a:solidFill>
                <a:latin typeface="Inter"/>
                <a:ea typeface="Inter"/>
                <a:cs typeface="Inter"/>
                <a:sym typeface="Inte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9"/>
          <p:cNvSpPr/>
          <p:nvPr/>
        </p:nvSpPr>
        <p:spPr>
          <a:xfrm>
            <a:off x="0" y="0"/>
            <a:ext cx="9144000" cy="5143500"/>
          </a:xfrm>
          <a:prstGeom prst="rect">
            <a:avLst/>
          </a:prstGeom>
          <a:solidFill>
            <a:srgbClr val="F9FAF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51" name="Google Shape;251;p29"/>
          <p:cNvGrpSpPr/>
          <p:nvPr/>
        </p:nvGrpSpPr>
        <p:grpSpPr>
          <a:xfrm>
            <a:off x="-190500" y="-952500"/>
            <a:ext cx="9715500" cy="6381750"/>
            <a:chOff x="-190500" y="-952500"/>
            <a:chExt cx="9715500" cy="6381750"/>
          </a:xfrm>
        </p:grpSpPr>
        <p:sp>
          <p:nvSpPr>
            <p:cNvPr id="252" name="Google Shape;252;p29"/>
            <p:cNvSpPr/>
            <p:nvPr/>
          </p:nvSpPr>
          <p:spPr>
            <a:xfrm>
              <a:off x="6667500" y="-952500"/>
              <a:ext cx="2857500" cy="2857500"/>
            </a:xfrm>
            <a:prstGeom prst="ellipse">
              <a:avLst/>
            </a:prstGeom>
            <a:solidFill>
              <a:srgbClr val="2563EB">
                <a:alpha val="12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3" name="Google Shape;253;p29"/>
            <p:cNvSpPr/>
            <p:nvPr/>
          </p:nvSpPr>
          <p:spPr>
            <a:xfrm>
              <a:off x="-190500" y="3143250"/>
              <a:ext cx="2286000" cy="2286000"/>
            </a:xfrm>
            <a:prstGeom prst="ellipse">
              <a:avLst/>
            </a:prstGeom>
            <a:solidFill>
              <a:srgbClr val="10B981">
                <a:alpha val="8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254" name="Google Shape;254;p29"/>
          <p:cNvGrpSpPr/>
          <p:nvPr/>
        </p:nvGrpSpPr>
        <p:grpSpPr>
          <a:xfrm>
            <a:off x="381000" y="4762500"/>
            <a:ext cx="8382000" cy="285750"/>
            <a:chOff x="381000" y="4762500"/>
            <a:chExt cx="8382000" cy="285750"/>
          </a:xfrm>
        </p:grpSpPr>
        <p:cxnSp>
          <p:nvCxnSpPr>
            <p:cNvPr id="255" name="Google Shape;255;p29"/>
            <p:cNvCxnSpPr/>
            <p:nvPr/>
          </p:nvCxnSpPr>
          <p:spPr>
            <a:xfrm>
              <a:off x="381000" y="4762500"/>
              <a:ext cx="8382000" cy="0"/>
            </a:xfrm>
            <a:prstGeom prst="straightConnector1">
              <a:avLst/>
            </a:prstGeom>
            <a:solidFill>
              <a:srgbClr val="FFFFFF"/>
            </a:solidFill>
            <a:ln cap="flat" cmpd="sng" w="9525">
              <a:solidFill>
                <a:srgbClr val="E2E8F0"/>
              </a:solidFill>
              <a:prstDash val="solid"/>
              <a:round/>
              <a:headEnd len="sm" w="sm" type="none"/>
              <a:tailEnd len="sm" w="sm" type="none"/>
            </a:ln>
          </p:spPr>
        </p:cxnSp>
        <p:sp>
          <p:nvSpPr>
            <p:cNvPr id="256" name="Google Shape;256;p29"/>
            <p:cNvSpPr txBox="1"/>
            <p:nvPr/>
          </p:nvSpPr>
          <p:spPr>
            <a:xfrm>
              <a:off x="381000" y="4857750"/>
              <a:ext cx="3810000" cy="190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825">
                  <a:solidFill>
                    <a:srgbClr val="94A3B8"/>
                  </a:solidFill>
                  <a:latin typeface="Inter"/>
                  <a:ea typeface="Inter"/>
                  <a:cs typeface="Inter"/>
                  <a:sym typeface="Inter"/>
                </a:rPr>
                <a:t>GradeLens | Less Grading. More Teaching.</a:t>
              </a:r>
              <a:endParaRPr b="0" sz="825">
                <a:solidFill>
                  <a:srgbClr val="94A3B8"/>
                </a:solidFill>
                <a:latin typeface="Inter"/>
                <a:ea typeface="Inter"/>
                <a:cs typeface="Inter"/>
                <a:sym typeface="Inter"/>
              </a:endParaRPr>
            </a:p>
          </p:txBody>
        </p:sp>
      </p:grpSp>
      <p:grpSp>
        <p:nvGrpSpPr>
          <p:cNvPr id="257" name="Google Shape;257;p29"/>
          <p:cNvGrpSpPr/>
          <p:nvPr/>
        </p:nvGrpSpPr>
        <p:grpSpPr>
          <a:xfrm>
            <a:off x="381000" y="1524000"/>
            <a:ext cx="2476500" cy="2952900"/>
            <a:chOff x="0" y="0"/>
            <a:chExt cx="2476500" cy="2952900"/>
          </a:xfrm>
        </p:grpSpPr>
        <p:sp>
          <p:nvSpPr>
            <p:cNvPr id="258" name="Google Shape;258;p29"/>
            <p:cNvSpPr/>
            <p:nvPr/>
          </p:nvSpPr>
          <p:spPr>
            <a:xfrm>
              <a:off x="0" y="0"/>
              <a:ext cx="2476500" cy="2952900"/>
            </a:xfrm>
            <a:prstGeom prst="roundRect">
              <a:avLst>
                <a:gd fmla="val 4615"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9" name="Google Shape;259;p29"/>
            <p:cNvSpPr/>
            <p:nvPr/>
          </p:nvSpPr>
          <p:spPr>
            <a:xfrm>
              <a:off x="0" y="0"/>
              <a:ext cx="2476500" cy="57300"/>
            </a:xfrm>
            <a:prstGeom prst="roundRect">
              <a:avLst>
                <a:gd fmla="val 50000" name="adj"/>
              </a:avLst>
            </a:prstGeom>
            <a:solidFill>
              <a:srgbClr val="10B98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60" name="Google Shape;260;p29"/>
            <p:cNvGrpSpPr/>
            <p:nvPr/>
          </p:nvGrpSpPr>
          <p:grpSpPr>
            <a:xfrm>
              <a:off x="190500" y="190500"/>
              <a:ext cx="381000" cy="410210"/>
              <a:chOff x="0" y="0"/>
              <a:chExt cx="381000" cy="410210"/>
            </a:xfrm>
          </p:grpSpPr>
          <p:sp>
            <p:nvSpPr>
              <p:cNvPr id="261" name="Google Shape;261;p29"/>
              <p:cNvSpPr/>
              <p:nvPr/>
            </p:nvSpPr>
            <p:spPr>
              <a:xfrm>
                <a:off x="0" y="0"/>
                <a:ext cx="381000" cy="381000"/>
              </a:xfrm>
              <a:prstGeom prst="roundRect">
                <a:avLst>
                  <a:gd fmla="val 20000" name="adj"/>
                </a:avLst>
              </a:prstGeom>
              <a:solidFill>
                <a:srgbClr val="ECFDF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2" name="Google Shape;262;p29"/>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10B981"/>
                    </a:solidFill>
                    <a:latin typeface="Material Icons"/>
                    <a:ea typeface="Material Icons"/>
                    <a:cs typeface="Material Icons"/>
                    <a:sym typeface="Material Icons"/>
                  </a:rPr>
                  <a:t>analytics</a:t>
                </a:r>
                <a:endParaRPr sz="2000">
                  <a:solidFill>
                    <a:srgbClr val="10B981"/>
                  </a:solidFill>
                  <a:latin typeface="Material Icons"/>
                  <a:ea typeface="Material Icons"/>
                  <a:cs typeface="Material Icons"/>
                  <a:sym typeface="Material Icons"/>
                </a:endParaRPr>
              </a:p>
            </p:txBody>
          </p:sp>
        </p:grpSp>
        <p:sp>
          <p:nvSpPr>
            <p:cNvPr id="263" name="Google Shape;263;p29"/>
            <p:cNvSpPr txBox="1"/>
            <p:nvPr/>
          </p:nvSpPr>
          <p:spPr>
            <a:xfrm>
              <a:off x="190500" y="714375"/>
              <a:ext cx="2095500" cy="2047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000">
                  <a:solidFill>
                    <a:srgbClr val="10B981"/>
                  </a:solidFill>
                  <a:latin typeface="Inter"/>
                  <a:ea typeface="Inter"/>
                  <a:cs typeface="Inter"/>
                  <a:sym typeface="Inter"/>
                </a:rPr>
                <a:t>Step 1: Diagnose Gaps</a:t>
              </a:r>
              <a:endParaRPr b="1" sz="1000">
                <a:solidFill>
                  <a:srgbClr val="10B981"/>
                </a:solidFill>
                <a:latin typeface="Inter"/>
                <a:ea typeface="Inter"/>
                <a:cs typeface="Inter"/>
                <a:sym typeface="Inter"/>
              </a:endParaRPr>
            </a:p>
            <a:p>
              <a:pPr indent="0" lvl="0" marL="0" rtl="0" algn="l">
                <a:spcBef>
                  <a:spcPts val="300"/>
                </a:spcBef>
                <a:spcAft>
                  <a:spcPts val="0"/>
                </a:spcAft>
                <a:buNone/>
              </a:pPr>
              <a:r>
                <a:rPr b="1" lang="en" sz="1350">
                  <a:solidFill>
                    <a:srgbClr val="1E293B"/>
                  </a:solidFill>
                  <a:latin typeface="Inter"/>
                  <a:ea typeface="Inter"/>
                  <a:cs typeface="Inter"/>
                  <a:sym typeface="Inter"/>
                </a:rPr>
                <a:t>Class Analytics Dashboard</a:t>
              </a:r>
              <a:endParaRPr b="1" sz="1350">
                <a:solidFill>
                  <a:srgbClr val="1E293B"/>
                </a:solidFill>
                <a:latin typeface="Inter"/>
                <a:ea typeface="Inter"/>
                <a:cs typeface="Inter"/>
                <a:sym typeface="Inter"/>
              </a:endParaRPr>
            </a:p>
            <a:p>
              <a:pPr indent="0" lvl="0" marL="0" rtl="0" algn="l">
                <a:spcBef>
                  <a:spcPts val="600"/>
                </a:spcBef>
                <a:spcAft>
                  <a:spcPts val="0"/>
                </a:spcAft>
                <a:buNone/>
              </a:pPr>
              <a:r>
                <a:rPr b="0" lang="en" sz="1050">
                  <a:solidFill>
                    <a:srgbClr val="475569"/>
                  </a:solidFill>
                  <a:latin typeface="Inter"/>
                  <a:ea typeface="Inter"/>
                  <a:cs typeface="Inter"/>
                  <a:sym typeface="Inter"/>
                </a:rPr>
                <a:t>The Class Analytics Dashboard clearly highlights which Missouri Learning Standards have the highest percentage of students below proficiency.</a:t>
              </a:r>
              <a:endParaRPr b="0" sz="1050">
                <a:solidFill>
                  <a:srgbClr val="475569"/>
                </a:solidFill>
                <a:latin typeface="Inter"/>
                <a:ea typeface="Inter"/>
                <a:cs typeface="Inter"/>
                <a:sym typeface="Inter"/>
              </a:endParaRPr>
            </a:p>
            <a:p>
              <a:pPr indent="0" lvl="0" marL="0" rtl="0" algn="l">
                <a:spcBef>
                  <a:spcPts val="750"/>
                </a:spcBef>
                <a:spcAft>
                  <a:spcPts val="0"/>
                </a:spcAft>
                <a:buNone/>
              </a:pPr>
              <a:r>
                <a:rPr b="0" i="1" lang="en" sz="950">
                  <a:solidFill>
                    <a:srgbClr val="64748B"/>
                  </a:solidFill>
                  <a:latin typeface="Inter"/>
                  <a:ea typeface="Inter"/>
                  <a:cs typeface="Inter"/>
                  <a:sym typeface="Inter"/>
                </a:rPr>
                <a:t>Tracks student mastery automatically across multiple core topics.</a:t>
              </a:r>
              <a:endParaRPr b="0" i="1" sz="950">
                <a:solidFill>
                  <a:srgbClr val="64748B"/>
                </a:solidFill>
                <a:latin typeface="Inter"/>
                <a:ea typeface="Inter"/>
                <a:cs typeface="Inter"/>
                <a:sym typeface="Inter"/>
              </a:endParaRPr>
            </a:p>
          </p:txBody>
        </p:sp>
      </p:grpSp>
      <p:grpSp>
        <p:nvGrpSpPr>
          <p:cNvPr id="264" name="Google Shape;264;p29"/>
          <p:cNvGrpSpPr/>
          <p:nvPr/>
        </p:nvGrpSpPr>
        <p:grpSpPr>
          <a:xfrm>
            <a:off x="3048000" y="1524000"/>
            <a:ext cx="3048000" cy="2952900"/>
            <a:chOff x="0" y="0"/>
            <a:chExt cx="3048000" cy="2952900"/>
          </a:xfrm>
        </p:grpSpPr>
        <p:sp>
          <p:nvSpPr>
            <p:cNvPr id="265" name="Google Shape;265;p29"/>
            <p:cNvSpPr/>
            <p:nvPr/>
          </p:nvSpPr>
          <p:spPr>
            <a:xfrm>
              <a:off x="0" y="0"/>
              <a:ext cx="3048000" cy="2952900"/>
            </a:xfrm>
            <a:prstGeom prst="roundRect">
              <a:avLst>
                <a:gd fmla="val 387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266" name="Google Shape;266;p29"/>
            <p:cNvPicPr preferRelativeResize="0"/>
            <p:nvPr/>
          </p:nvPicPr>
          <p:blipFill rotWithShape="1">
            <a:blip r:embed="rId3">
              <a:alphaModFix/>
            </a:blip>
            <a:srcRect b="3332" l="0" r="0" t="3332"/>
            <a:stretch/>
          </p:blipFill>
          <p:spPr>
            <a:xfrm>
              <a:off x="95250" y="142875"/>
              <a:ext cx="2857500" cy="2667000"/>
            </a:xfrm>
            <a:prstGeom prst="roundRect">
              <a:avLst>
                <a:gd fmla="val 2857" name="adj"/>
              </a:avLst>
            </a:prstGeom>
            <a:noFill/>
            <a:ln>
              <a:noFill/>
            </a:ln>
          </p:spPr>
        </p:pic>
      </p:grpSp>
      <p:grpSp>
        <p:nvGrpSpPr>
          <p:cNvPr id="267" name="Google Shape;267;p29"/>
          <p:cNvGrpSpPr/>
          <p:nvPr/>
        </p:nvGrpSpPr>
        <p:grpSpPr>
          <a:xfrm>
            <a:off x="6286500" y="1524000"/>
            <a:ext cx="2476500" cy="2952900"/>
            <a:chOff x="0" y="0"/>
            <a:chExt cx="2476500" cy="2952900"/>
          </a:xfrm>
        </p:grpSpPr>
        <p:sp>
          <p:nvSpPr>
            <p:cNvPr id="268" name="Google Shape;268;p29"/>
            <p:cNvSpPr/>
            <p:nvPr/>
          </p:nvSpPr>
          <p:spPr>
            <a:xfrm>
              <a:off x="0" y="0"/>
              <a:ext cx="2476500" cy="2952900"/>
            </a:xfrm>
            <a:prstGeom prst="roundRect">
              <a:avLst>
                <a:gd fmla="val 4615"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9" name="Google Shape;269;p29"/>
            <p:cNvSpPr/>
            <p:nvPr/>
          </p:nvSpPr>
          <p:spPr>
            <a:xfrm>
              <a:off x="0" y="0"/>
              <a:ext cx="2476500" cy="57300"/>
            </a:xfrm>
            <a:prstGeom prst="roundRect">
              <a:avLst>
                <a:gd fmla="val 50000" name="adj"/>
              </a:avLst>
            </a:prstGeom>
            <a:solidFill>
              <a:srgbClr val="2563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70" name="Google Shape;270;p29"/>
            <p:cNvGrpSpPr/>
            <p:nvPr/>
          </p:nvGrpSpPr>
          <p:grpSpPr>
            <a:xfrm>
              <a:off x="190500" y="190500"/>
              <a:ext cx="381000" cy="410210"/>
              <a:chOff x="0" y="0"/>
              <a:chExt cx="381000" cy="410210"/>
            </a:xfrm>
          </p:grpSpPr>
          <p:sp>
            <p:nvSpPr>
              <p:cNvPr id="271" name="Google Shape;271;p29"/>
              <p:cNvSpPr/>
              <p:nvPr/>
            </p:nvSpPr>
            <p:spPr>
              <a:xfrm>
                <a:off x="0" y="0"/>
                <a:ext cx="381000" cy="381000"/>
              </a:xfrm>
              <a:prstGeom prst="roundRect">
                <a:avLst>
                  <a:gd fmla="val 20000" name="adj"/>
                </a:avLst>
              </a:prstGeom>
              <a:solidFill>
                <a:srgbClr val="EFF6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2" name="Google Shape;272;p29"/>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2563EB"/>
                    </a:solidFill>
                    <a:latin typeface="Material Icons"/>
                    <a:ea typeface="Material Icons"/>
                    <a:cs typeface="Material Icons"/>
                    <a:sym typeface="Material Icons"/>
                  </a:rPr>
                  <a:t>assignment</a:t>
                </a:r>
                <a:endParaRPr sz="2000">
                  <a:solidFill>
                    <a:srgbClr val="2563EB"/>
                  </a:solidFill>
                  <a:latin typeface="Material Icons"/>
                  <a:ea typeface="Material Icons"/>
                  <a:cs typeface="Material Icons"/>
                  <a:sym typeface="Material Icons"/>
                </a:endParaRPr>
              </a:p>
            </p:txBody>
          </p:sp>
        </p:grpSp>
        <p:sp>
          <p:nvSpPr>
            <p:cNvPr id="273" name="Google Shape;273;p29"/>
            <p:cNvSpPr txBox="1"/>
            <p:nvPr/>
          </p:nvSpPr>
          <p:spPr>
            <a:xfrm>
              <a:off x="190500" y="714375"/>
              <a:ext cx="2095500" cy="2047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000">
                  <a:solidFill>
                    <a:srgbClr val="2563EB"/>
                  </a:solidFill>
                  <a:latin typeface="Inter"/>
                  <a:ea typeface="Inter"/>
                  <a:cs typeface="Inter"/>
                  <a:sym typeface="Inter"/>
                </a:rPr>
                <a:t>Step 2: Close Gaps</a:t>
              </a:r>
              <a:endParaRPr b="1" sz="1000">
                <a:solidFill>
                  <a:srgbClr val="2563EB"/>
                </a:solidFill>
                <a:latin typeface="Inter"/>
                <a:ea typeface="Inter"/>
                <a:cs typeface="Inter"/>
                <a:sym typeface="Inter"/>
              </a:endParaRPr>
            </a:p>
            <a:p>
              <a:pPr indent="0" lvl="0" marL="0" rtl="0" algn="l">
                <a:spcBef>
                  <a:spcPts val="300"/>
                </a:spcBef>
                <a:spcAft>
                  <a:spcPts val="0"/>
                </a:spcAft>
                <a:buNone/>
              </a:pPr>
              <a:r>
                <a:rPr b="1" lang="en" sz="1350">
                  <a:solidFill>
                    <a:srgbClr val="1E293B"/>
                  </a:solidFill>
                  <a:latin typeface="Inter"/>
                  <a:ea typeface="Inter"/>
                  <a:cs typeface="Inter"/>
                  <a:sym typeface="Inter"/>
                </a:rPr>
                <a:t>Adaptive Assignment Generation</a:t>
              </a:r>
              <a:endParaRPr b="1" sz="1350">
                <a:solidFill>
                  <a:srgbClr val="1E293B"/>
                </a:solidFill>
                <a:latin typeface="Inter"/>
                <a:ea typeface="Inter"/>
                <a:cs typeface="Inter"/>
                <a:sym typeface="Inter"/>
              </a:endParaRPr>
            </a:p>
            <a:p>
              <a:pPr indent="0" lvl="0" marL="0" rtl="0" algn="l">
                <a:spcBef>
                  <a:spcPts val="600"/>
                </a:spcBef>
                <a:spcAft>
                  <a:spcPts val="0"/>
                </a:spcAft>
                <a:buNone/>
              </a:pPr>
              <a:r>
                <a:rPr b="0" lang="en" sz="1050">
                  <a:solidFill>
                    <a:srgbClr val="475569"/>
                  </a:solidFill>
                  <a:latin typeface="Inter"/>
                  <a:ea typeface="Inter"/>
                  <a:cs typeface="Inter"/>
                  <a:sym typeface="Inter"/>
                </a:rPr>
                <a:t>Teachers can instantly create customized assignments tailored to any detected learning gap.</a:t>
              </a:r>
              <a:endParaRPr b="0" sz="1050">
                <a:solidFill>
                  <a:srgbClr val="475569"/>
                </a:solidFill>
                <a:latin typeface="Inter"/>
                <a:ea typeface="Inter"/>
                <a:cs typeface="Inter"/>
                <a:sym typeface="Inter"/>
              </a:endParaRPr>
            </a:p>
            <a:p>
              <a:pPr indent="0" lvl="0" marL="0" rtl="0" algn="l">
                <a:spcBef>
                  <a:spcPts val="750"/>
                </a:spcBef>
                <a:spcAft>
                  <a:spcPts val="0"/>
                </a:spcAft>
                <a:buNone/>
              </a:pPr>
              <a:r>
                <a:rPr b="0" i="1" lang="en" sz="950">
                  <a:solidFill>
                    <a:srgbClr val="64748B"/>
                  </a:solidFill>
                  <a:latin typeface="Inter"/>
                  <a:ea typeface="Inter"/>
                  <a:cs typeface="Inter"/>
                  <a:sym typeface="Inter"/>
                </a:rPr>
                <a:t>Diagnosis-aware, automatically targeting root causes with step-by-step scaffolding.</a:t>
              </a:r>
              <a:endParaRPr b="0" i="1" sz="950">
                <a:solidFill>
                  <a:srgbClr val="64748B"/>
                </a:solidFill>
                <a:latin typeface="Inter"/>
                <a:ea typeface="Inter"/>
                <a:cs typeface="Inter"/>
                <a:sym typeface="Inter"/>
              </a:endParaRPr>
            </a:p>
          </p:txBody>
        </p:sp>
      </p:grpSp>
      <p:sp>
        <p:nvSpPr>
          <p:cNvPr id="274" name="Google Shape;274;p29"/>
          <p:cNvSpPr txBox="1"/>
          <p:nvPr/>
        </p:nvSpPr>
        <p:spPr>
          <a:xfrm>
            <a:off x="381000" y="476250"/>
            <a:ext cx="8382000" cy="8574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1E293B"/>
                </a:solidFill>
                <a:latin typeface="Inter"/>
                <a:ea typeface="Inter"/>
                <a:cs typeface="Inter"/>
                <a:sym typeface="Inter"/>
              </a:rPr>
              <a:t>Standards Gaps &amp; Adaptive Assignments</a:t>
            </a:r>
            <a:endParaRPr b="1" sz="2400">
              <a:solidFill>
                <a:srgbClr val="1E293B"/>
              </a:solidFill>
              <a:latin typeface="Inter"/>
              <a:ea typeface="Inter"/>
              <a:cs typeface="Inter"/>
              <a:sym typeface="Inter"/>
            </a:endParaRPr>
          </a:p>
          <a:p>
            <a:pPr indent="0" lvl="0" marL="0" rtl="0" algn="l">
              <a:spcBef>
                <a:spcPts val="450"/>
              </a:spcBef>
              <a:spcAft>
                <a:spcPts val="0"/>
              </a:spcAft>
              <a:buNone/>
            </a:pPr>
            <a:r>
              <a:rPr b="0" lang="en" sz="1200">
                <a:solidFill>
                  <a:srgbClr val="475569"/>
                </a:solidFill>
                <a:latin typeface="Inter"/>
                <a:ea typeface="Inter"/>
                <a:cs typeface="Inter"/>
                <a:sym typeface="Inter"/>
              </a:rPr>
              <a:t>Automatically identify class-wide standards gaps and generate targeted, adaptive assignments.</a:t>
            </a:r>
            <a:endParaRPr b="0" sz="1200">
              <a:solidFill>
                <a:srgbClr val="475569"/>
              </a:solidFill>
              <a:latin typeface="Inter"/>
              <a:ea typeface="Inter"/>
              <a:cs typeface="Inter"/>
              <a:sym typeface="Inte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grpSp>
        <p:nvGrpSpPr>
          <p:cNvPr id="279" name="Google Shape;279;p30"/>
          <p:cNvGrpSpPr/>
          <p:nvPr/>
        </p:nvGrpSpPr>
        <p:grpSpPr>
          <a:xfrm>
            <a:off x="-190500" y="-952500"/>
            <a:ext cx="9715500" cy="6381750"/>
            <a:chOff x="-190500" y="-952500"/>
            <a:chExt cx="9715500" cy="6381750"/>
          </a:xfrm>
        </p:grpSpPr>
        <p:sp>
          <p:nvSpPr>
            <p:cNvPr id="280" name="Google Shape;280;p30"/>
            <p:cNvSpPr/>
            <p:nvPr/>
          </p:nvSpPr>
          <p:spPr>
            <a:xfrm>
              <a:off x="6667500" y="-952500"/>
              <a:ext cx="2857500" cy="2857500"/>
            </a:xfrm>
            <a:prstGeom prst="ellipse">
              <a:avLst/>
            </a:prstGeom>
            <a:solidFill>
              <a:srgbClr val="2563EB">
                <a:alpha val="12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1" name="Google Shape;281;p30"/>
            <p:cNvSpPr/>
            <p:nvPr/>
          </p:nvSpPr>
          <p:spPr>
            <a:xfrm>
              <a:off x="-190500" y="3143250"/>
              <a:ext cx="2286000" cy="2286000"/>
            </a:xfrm>
            <a:prstGeom prst="ellipse">
              <a:avLst/>
            </a:prstGeom>
            <a:solidFill>
              <a:srgbClr val="10B981">
                <a:alpha val="8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282" name="Google Shape;282;p30"/>
          <p:cNvSpPr txBox="1"/>
          <p:nvPr/>
        </p:nvSpPr>
        <p:spPr>
          <a:xfrm>
            <a:off x="381000" y="476250"/>
            <a:ext cx="8382000" cy="952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1E293B"/>
                </a:solidFill>
                <a:latin typeface="Inter"/>
                <a:ea typeface="Inter"/>
                <a:cs typeface="Inter"/>
                <a:sym typeface="Inter"/>
              </a:rPr>
              <a:t>Special Education &amp; Intervention Tracking</a:t>
            </a:r>
            <a:endParaRPr b="1" sz="2400">
              <a:solidFill>
                <a:srgbClr val="1E293B"/>
              </a:solidFill>
              <a:latin typeface="Inter"/>
              <a:ea typeface="Inter"/>
              <a:cs typeface="Inter"/>
              <a:sym typeface="Inter"/>
            </a:endParaRPr>
          </a:p>
          <a:p>
            <a:pPr indent="0" lvl="0" marL="0" rtl="0" algn="l">
              <a:spcBef>
                <a:spcPts val="600"/>
              </a:spcBef>
              <a:spcAft>
                <a:spcPts val="0"/>
              </a:spcAft>
              <a:buNone/>
            </a:pPr>
            <a:r>
              <a:rPr b="0" lang="en" sz="1200">
                <a:solidFill>
                  <a:srgbClr val="2563EB"/>
                </a:solidFill>
                <a:latin typeface="Inter Medium"/>
                <a:ea typeface="Inter Medium"/>
                <a:cs typeface="Inter Medium"/>
                <a:sym typeface="Inter Medium"/>
              </a:rPr>
              <a:t>Comprehensive student tracking, compliant workflows, and automated differentiation</a:t>
            </a:r>
            <a:endParaRPr b="0" sz="1200">
              <a:solidFill>
                <a:srgbClr val="2563EB"/>
              </a:solidFill>
              <a:latin typeface="Inter Medium"/>
              <a:ea typeface="Inter Medium"/>
              <a:cs typeface="Inter Medium"/>
              <a:sym typeface="Inter Medium"/>
            </a:endParaRPr>
          </a:p>
        </p:txBody>
      </p:sp>
      <p:grpSp>
        <p:nvGrpSpPr>
          <p:cNvPr id="283" name="Google Shape;283;p30"/>
          <p:cNvGrpSpPr/>
          <p:nvPr/>
        </p:nvGrpSpPr>
        <p:grpSpPr>
          <a:xfrm>
            <a:off x="381000" y="1524000"/>
            <a:ext cx="2571900" cy="2952900"/>
            <a:chOff x="0" y="0"/>
            <a:chExt cx="2571900" cy="2952900"/>
          </a:xfrm>
        </p:grpSpPr>
        <p:sp>
          <p:nvSpPr>
            <p:cNvPr id="284" name="Google Shape;284;p30"/>
            <p:cNvSpPr/>
            <p:nvPr/>
          </p:nvSpPr>
          <p:spPr>
            <a:xfrm>
              <a:off x="0" y="0"/>
              <a:ext cx="2571900" cy="2952900"/>
            </a:xfrm>
            <a:prstGeom prst="roundRect">
              <a:avLst>
                <a:gd fmla="val 444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5" name="Google Shape;285;p30"/>
            <p:cNvSpPr/>
            <p:nvPr/>
          </p:nvSpPr>
          <p:spPr>
            <a:xfrm>
              <a:off x="0" y="0"/>
              <a:ext cx="2571900" cy="57300"/>
            </a:xfrm>
            <a:prstGeom prst="roundRect">
              <a:avLst>
                <a:gd fmla="val 50000" name="adj"/>
              </a:avLst>
            </a:prstGeom>
            <a:solidFill>
              <a:srgbClr val="10B98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86" name="Google Shape;286;p30"/>
            <p:cNvGrpSpPr/>
            <p:nvPr/>
          </p:nvGrpSpPr>
          <p:grpSpPr>
            <a:xfrm>
              <a:off x="190500" y="190500"/>
              <a:ext cx="381000" cy="410210"/>
              <a:chOff x="0" y="0"/>
              <a:chExt cx="381000" cy="410210"/>
            </a:xfrm>
          </p:grpSpPr>
          <p:sp>
            <p:nvSpPr>
              <p:cNvPr id="287" name="Google Shape;287;p30"/>
              <p:cNvSpPr/>
              <p:nvPr/>
            </p:nvSpPr>
            <p:spPr>
              <a:xfrm>
                <a:off x="0" y="0"/>
                <a:ext cx="381000" cy="381000"/>
              </a:xfrm>
              <a:prstGeom prst="roundRect">
                <a:avLst>
                  <a:gd fmla="val 20000" name="adj"/>
                </a:avLst>
              </a:prstGeom>
              <a:solidFill>
                <a:srgbClr val="ECFDF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8" name="Google Shape;288;p30"/>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10B981"/>
                    </a:solidFill>
                    <a:latin typeface="Material Icons"/>
                    <a:ea typeface="Material Icons"/>
                    <a:cs typeface="Material Icons"/>
                    <a:sym typeface="Material Icons"/>
                  </a:rPr>
                  <a:t>assignment_turned_in</a:t>
                </a:r>
                <a:endParaRPr sz="2000">
                  <a:solidFill>
                    <a:srgbClr val="10B981"/>
                  </a:solidFill>
                  <a:latin typeface="Material Icons"/>
                  <a:ea typeface="Material Icons"/>
                  <a:cs typeface="Material Icons"/>
                  <a:sym typeface="Material Icons"/>
                </a:endParaRPr>
              </a:p>
            </p:txBody>
          </p:sp>
        </p:grpSp>
        <p:sp>
          <p:nvSpPr>
            <p:cNvPr id="289" name="Google Shape;289;p30"/>
            <p:cNvSpPr txBox="1"/>
            <p:nvPr/>
          </p:nvSpPr>
          <p:spPr>
            <a:xfrm>
              <a:off x="190500" y="714375"/>
              <a:ext cx="2190900" cy="2047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350">
                  <a:solidFill>
                    <a:srgbClr val="1E293B"/>
                  </a:solidFill>
                  <a:latin typeface="Inter"/>
                  <a:ea typeface="Inter"/>
                  <a:cs typeface="Inter"/>
                  <a:sym typeface="Inter"/>
                </a:rPr>
                <a:t>IEP &amp; MTSS Workflows</a:t>
              </a:r>
              <a:endParaRPr b="1" sz="1350">
                <a:solidFill>
                  <a:srgbClr val="1E293B"/>
                </a:solidFill>
                <a:latin typeface="Inter"/>
                <a:ea typeface="Inter"/>
                <a:cs typeface="Inter"/>
                <a:sym typeface="Inter"/>
              </a:endParaRPr>
            </a:p>
            <a:p>
              <a:pPr indent="0" lvl="0" marL="0" rtl="0" algn="l">
                <a:spcBef>
                  <a:spcPts val="800"/>
                </a:spcBef>
                <a:spcAft>
                  <a:spcPts val="0"/>
                </a:spcAft>
                <a:buNone/>
              </a:pPr>
              <a:r>
                <a:rPr lang="en" sz="1050">
                  <a:solidFill>
                    <a:srgbClr val="475569"/>
                  </a:solidFill>
                  <a:latin typeface="Inter"/>
                  <a:ea typeface="Inter"/>
                  <a:cs typeface="Inter"/>
                  <a:sym typeface="Inter"/>
                </a:rPr>
                <a:t>Manage complete life-cycles for IEP workflows, MTSS tracking, and therapy service scheduling to simplify administration.</a:t>
              </a:r>
              <a:endParaRPr sz="1050">
                <a:solidFill>
                  <a:srgbClr val="475569"/>
                </a:solidFill>
                <a:latin typeface="Inter"/>
                <a:ea typeface="Inter"/>
                <a:cs typeface="Inter"/>
                <a:sym typeface="Inter"/>
              </a:endParaRPr>
            </a:p>
          </p:txBody>
        </p:sp>
      </p:grpSp>
      <p:grpSp>
        <p:nvGrpSpPr>
          <p:cNvPr id="290" name="Google Shape;290;p30"/>
          <p:cNvGrpSpPr/>
          <p:nvPr/>
        </p:nvGrpSpPr>
        <p:grpSpPr>
          <a:xfrm>
            <a:off x="3286125" y="1524000"/>
            <a:ext cx="2571900" cy="2952900"/>
            <a:chOff x="0" y="0"/>
            <a:chExt cx="2571900" cy="2952900"/>
          </a:xfrm>
        </p:grpSpPr>
        <p:sp>
          <p:nvSpPr>
            <p:cNvPr id="291" name="Google Shape;291;p30"/>
            <p:cNvSpPr/>
            <p:nvPr/>
          </p:nvSpPr>
          <p:spPr>
            <a:xfrm>
              <a:off x="0" y="0"/>
              <a:ext cx="2571900" cy="2952900"/>
            </a:xfrm>
            <a:prstGeom prst="roundRect">
              <a:avLst>
                <a:gd fmla="val 444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92" name="Google Shape;292;p30"/>
            <p:cNvSpPr/>
            <p:nvPr/>
          </p:nvSpPr>
          <p:spPr>
            <a:xfrm>
              <a:off x="0" y="0"/>
              <a:ext cx="2571900" cy="57300"/>
            </a:xfrm>
            <a:prstGeom prst="roundRect">
              <a:avLst>
                <a:gd fmla="val 50000" name="adj"/>
              </a:avLst>
            </a:prstGeom>
            <a:solidFill>
              <a:srgbClr val="F59E0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93" name="Google Shape;293;p30"/>
            <p:cNvGrpSpPr/>
            <p:nvPr/>
          </p:nvGrpSpPr>
          <p:grpSpPr>
            <a:xfrm>
              <a:off x="190500" y="190500"/>
              <a:ext cx="381000" cy="410210"/>
              <a:chOff x="0" y="0"/>
              <a:chExt cx="381000" cy="410210"/>
            </a:xfrm>
          </p:grpSpPr>
          <p:sp>
            <p:nvSpPr>
              <p:cNvPr id="294" name="Google Shape;294;p30"/>
              <p:cNvSpPr/>
              <p:nvPr/>
            </p:nvSpPr>
            <p:spPr>
              <a:xfrm>
                <a:off x="0" y="0"/>
                <a:ext cx="381000" cy="381000"/>
              </a:xfrm>
              <a:prstGeom prst="roundRect">
                <a:avLst>
                  <a:gd fmla="val 20000" name="adj"/>
                </a:avLst>
              </a:prstGeom>
              <a:solidFill>
                <a:srgbClr val="FFFB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95" name="Google Shape;295;p30"/>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F59E0B"/>
                    </a:solidFill>
                    <a:latin typeface="Material Icons"/>
                    <a:ea typeface="Material Icons"/>
                    <a:cs typeface="Material Icons"/>
                    <a:sym typeface="Material Icons"/>
                  </a:rPr>
                  <a:t>analytics</a:t>
                </a:r>
                <a:endParaRPr sz="2000">
                  <a:solidFill>
                    <a:srgbClr val="F59E0B"/>
                  </a:solidFill>
                  <a:latin typeface="Material Icons"/>
                  <a:ea typeface="Material Icons"/>
                  <a:cs typeface="Material Icons"/>
                  <a:sym typeface="Material Icons"/>
                </a:endParaRPr>
              </a:p>
            </p:txBody>
          </p:sp>
        </p:grpSp>
        <p:sp>
          <p:nvSpPr>
            <p:cNvPr id="296" name="Google Shape;296;p30"/>
            <p:cNvSpPr txBox="1"/>
            <p:nvPr/>
          </p:nvSpPr>
          <p:spPr>
            <a:xfrm>
              <a:off x="190500" y="714375"/>
              <a:ext cx="2190900" cy="2047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350">
                  <a:solidFill>
                    <a:srgbClr val="1E293B"/>
                  </a:solidFill>
                  <a:latin typeface="Inter"/>
                  <a:ea typeface="Inter"/>
                  <a:cs typeface="Inter"/>
                  <a:sym typeface="Inter"/>
                </a:rPr>
                <a:t>Student Analytics Flags</a:t>
              </a:r>
              <a:endParaRPr b="1" sz="1350">
                <a:solidFill>
                  <a:srgbClr val="1E293B"/>
                </a:solidFill>
                <a:latin typeface="Inter"/>
                <a:ea typeface="Inter"/>
                <a:cs typeface="Inter"/>
                <a:sym typeface="Inter"/>
              </a:endParaRPr>
            </a:p>
            <a:p>
              <a:pPr indent="0" lvl="0" marL="0" rtl="0" algn="l">
                <a:spcBef>
                  <a:spcPts val="800"/>
                </a:spcBef>
                <a:spcAft>
                  <a:spcPts val="0"/>
                </a:spcAft>
                <a:buNone/>
              </a:pPr>
              <a:r>
                <a:rPr lang="en" sz="1050">
                  <a:solidFill>
                    <a:srgbClr val="475569"/>
                  </a:solidFill>
                  <a:latin typeface="Inter"/>
                  <a:ea typeface="Inter"/>
                  <a:cs typeface="Inter"/>
                  <a:sym typeface="Inter"/>
                </a:rPr>
                <a:t>The analytics dashboard prominently displays IEP, 504, and ELL flags for each student, keeping critical individual needs visible.</a:t>
              </a:r>
              <a:endParaRPr sz="1050">
                <a:solidFill>
                  <a:srgbClr val="475569"/>
                </a:solidFill>
                <a:latin typeface="Inter"/>
                <a:ea typeface="Inter"/>
                <a:cs typeface="Inter"/>
                <a:sym typeface="Inter"/>
              </a:endParaRPr>
            </a:p>
          </p:txBody>
        </p:sp>
      </p:grpSp>
      <p:grpSp>
        <p:nvGrpSpPr>
          <p:cNvPr id="297" name="Google Shape;297;p30"/>
          <p:cNvGrpSpPr/>
          <p:nvPr/>
        </p:nvGrpSpPr>
        <p:grpSpPr>
          <a:xfrm>
            <a:off x="6191250" y="1524000"/>
            <a:ext cx="2571900" cy="2952900"/>
            <a:chOff x="0" y="0"/>
            <a:chExt cx="2571900" cy="2952900"/>
          </a:xfrm>
        </p:grpSpPr>
        <p:sp>
          <p:nvSpPr>
            <p:cNvPr id="298" name="Google Shape;298;p30"/>
            <p:cNvSpPr/>
            <p:nvPr/>
          </p:nvSpPr>
          <p:spPr>
            <a:xfrm>
              <a:off x="0" y="0"/>
              <a:ext cx="2571900" cy="2952900"/>
            </a:xfrm>
            <a:prstGeom prst="roundRect">
              <a:avLst>
                <a:gd fmla="val 444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99" name="Google Shape;299;p30"/>
            <p:cNvSpPr/>
            <p:nvPr/>
          </p:nvSpPr>
          <p:spPr>
            <a:xfrm>
              <a:off x="0" y="0"/>
              <a:ext cx="2571900" cy="57300"/>
            </a:xfrm>
            <a:prstGeom prst="roundRect">
              <a:avLst>
                <a:gd fmla="val 50000" name="adj"/>
              </a:avLst>
            </a:prstGeom>
            <a:solidFill>
              <a:srgbClr val="2563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300" name="Google Shape;300;p30"/>
            <p:cNvGrpSpPr/>
            <p:nvPr/>
          </p:nvGrpSpPr>
          <p:grpSpPr>
            <a:xfrm>
              <a:off x="190500" y="190500"/>
              <a:ext cx="381000" cy="410210"/>
              <a:chOff x="0" y="0"/>
              <a:chExt cx="381000" cy="410210"/>
            </a:xfrm>
          </p:grpSpPr>
          <p:sp>
            <p:nvSpPr>
              <p:cNvPr id="301" name="Google Shape;301;p30"/>
              <p:cNvSpPr/>
              <p:nvPr/>
            </p:nvSpPr>
            <p:spPr>
              <a:xfrm>
                <a:off x="0" y="0"/>
                <a:ext cx="381000" cy="381000"/>
              </a:xfrm>
              <a:prstGeom prst="roundRect">
                <a:avLst>
                  <a:gd fmla="val 20000" name="adj"/>
                </a:avLst>
              </a:prstGeom>
              <a:solidFill>
                <a:srgbClr val="EFF6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02" name="Google Shape;302;p30"/>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2563EB"/>
                    </a:solidFill>
                    <a:latin typeface="Material Icons"/>
                    <a:ea typeface="Material Icons"/>
                    <a:cs typeface="Material Icons"/>
                    <a:sym typeface="Material Icons"/>
                  </a:rPr>
                  <a:t>auto_awesome</a:t>
                </a:r>
                <a:endParaRPr sz="2000">
                  <a:solidFill>
                    <a:srgbClr val="2563EB"/>
                  </a:solidFill>
                  <a:latin typeface="Material Icons"/>
                  <a:ea typeface="Material Icons"/>
                  <a:cs typeface="Material Icons"/>
                  <a:sym typeface="Material Icons"/>
                </a:endParaRPr>
              </a:p>
            </p:txBody>
          </p:sp>
        </p:grpSp>
        <p:sp>
          <p:nvSpPr>
            <p:cNvPr id="303" name="Google Shape;303;p30"/>
            <p:cNvSpPr txBox="1"/>
            <p:nvPr/>
          </p:nvSpPr>
          <p:spPr>
            <a:xfrm>
              <a:off x="190500" y="714375"/>
              <a:ext cx="2190900" cy="20478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1350">
                  <a:solidFill>
                    <a:srgbClr val="1E293B"/>
                  </a:solidFill>
                  <a:latin typeface="Inter"/>
                  <a:ea typeface="Inter"/>
                  <a:cs typeface="Inter"/>
                  <a:sym typeface="Inter"/>
                </a:rPr>
                <a:t>Accommodation Integration</a:t>
              </a:r>
              <a:endParaRPr b="1" sz="1350">
                <a:solidFill>
                  <a:srgbClr val="1E293B"/>
                </a:solidFill>
                <a:latin typeface="Inter"/>
                <a:ea typeface="Inter"/>
                <a:cs typeface="Inter"/>
                <a:sym typeface="Inter"/>
              </a:endParaRPr>
            </a:p>
            <a:p>
              <a:pPr indent="0" lvl="0" marL="0" rtl="0" algn="l">
                <a:spcBef>
                  <a:spcPts val="800"/>
                </a:spcBef>
                <a:spcAft>
                  <a:spcPts val="800"/>
                </a:spcAft>
                <a:buNone/>
              </a:pPr>
              <a:r>
                <a:rPr b="0" lang="en" sz="1050">
                  <a:solidFill>
                    <a:srgbClr val="475569"/>
                  </a:solidFill>
                  <a:latin typeface="Inter"/>
                  <a:ea typeface="Inter"/>
                  <a:cs typeface="Inter"/>
                  <a:sym typeface="Inter"/>
                </a:rPr>
                <a:t>Tailored assignments automatically incorporate differentiation notes and specific accommodation language to seamlessly support educators.</a:t>
              </a:r>
              <a:endParaRPr b="0" sz="1050">
                <a:solidFill>
                  <a:srgbClr val="475569"/>
                </a:solidFill>
                <a:latin typeface="Inter"/>
                <a:ea typeface="Inter"/>
                <a:cs typeface="Inter"/>
                <a:sym typeface="Inter"/>
              </a:endParaRPr>
            </a:p>
          </p:txBody>
        </p:sp>
      </p:grpSp>
      <p:grpSp>
        <p:nvGrpSpPr>
          <p:cNvPr id="304" name="Google Shape;304;p30"/>
          <p:cNvGrpSpPr/>
          <p:nvPr/>
        </p:nvGrpSpPr>
        <p:grpSpPr>
          <a:xfrm>
            <a:off x="381000" y="4667250"/>
            <a:ext cx="8382000" cy="333450"/>
            <a:chOff x="0" y="0"/>
            <a:chExt cx="8382000" cy="333450"/>
          </a:xfrm>
        </p:grpSpPr>
        <p:cxnSp>
          <p:nvCxnSpPr>
            <p:cNvPr id="305" name="Google Shape;305;p30"/>
            <p:cNvCxnSpPr/>
            <p:nvPr/>
          </p:nvCxnSpPr>
          <p:spPr>
            <a:xfrm>
              <a:off x="0" y="0"/>
              <a:ext cx="8382000" cy="0"/>
            </a:xfrm>
            <a:prstGeom prst="straightConnector1">
              <a:avLst/>
            </a:prstGeom>
            <a:solidFill>
              <a:srgbClr val="FFFFFF"/>
            </a:solidFill>
            <a:ln cap="flat" cmpd="sng" w="9525">
              <a:solidFill>
                <a:srgbClr val="E2E8F0"/>
              </a:solidFill>
              <a:prstDash val="solid"/>
              <a:round/>
              <a:headEnd len="sm" w="sm" type="none"/>
              <a:tailEnd len="sm" w="sm" type="none"/>
            </a:ln>
          </p:spPr>
        </p:cxnSp>
        <p:sp>
          <p:nvSpPr>
            <p:cNvPr id="306" name="Google Shape;306;p30"/>
            <p:cNvSpPr txBox="1"/>
            <p:nvPr/>
          </p:nvSpPr>
          <p:spPr>
            <a:xfrm>
              <a:off x="0" y="95250"/>
              <a:ext cx="3810000" cy="238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825">
                  <a:solidFill>
                    <a:srgbClr val="94A3B8"/>
                  </a:solidFill>
                  <a:latin typeface="Inter"/>
                  <a:ea typeface="Inter"/>
                  <a:cs typeface="Inter"/>
                  <a:sym typeface="Inter"/>
                </a:rPr>
                <a:t>GradeLens | Less Grading. More Teaching.</a:t>
              </a:r>
              <a:endParaRPr b="0" sz="825">
                <a:solidFill>
                  <a:srgbClr val="94A3B8"/>
                </a:solidFill>
                <a:latin typeface="Inter"/>
                <a:ea typeface="Inter"/>
                <a:cs typeface="Inter"/>
                <a:sym typeface="Inte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1"/>
          <p:cNvSpPr/>
          <p:nvPr/>
        </p:nvSpPr>
        <p:spPr>
          <a:xfrm>
            <a:off x="0" y="0"/>
            <a:ext cx="9144000" cy="5143500"/>
          </a:xfrm>
          <a:prstGeom prst="rect">
            <a:avLst/>
          </a:prstGeom>
          <a:solidFill>
            <a:srgbClr val="F9FAF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312" name="Google Shape;312;p31"/>
          <p:cNvGrpSpPr/>
          <p:nvPr/>
        </p:nvGrpSpPr>
        <p:grpSpPr>
          <a:xfrm>
            <a:off x="-190500" y="-952500"/>
            <a:ext cx="9715500" cy="6381750"/>
            <a:chOff x="-190500" y="-952500"/>
            <a:chExt cx="9715500" cy="6381750"/>
          </a:xfrm>
        </p:grpSpPr>
        <p:sp>
          <p:nvSpPr>
            <p:cNvPr id="313" name="Google Shape;313;p31"/>
            <p:cNvSpPr/>
            <p:nvPr/>
          </p:nvSpPr>
          <p:spPr>
            <a:xfrm>
              <a:off x="6667500" y="-952500"/>
              <a:ext cx="2857500" cy="2857500"/>
            </a:xfrm>
            <a:prstGeom prst="ellipse">
              <a:avLst/>
            </a:prstGeom>
            <a:solidFill>
              <a:srgbClr val="2563EB">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14" name="Google Shape;314;p31"/>
            <p:cNvSpPr/>
            <p:nvPr/>
          </p:nvSpPr>
          <p:spPr>
            <a:xfrm>
              <a:off x="-190500" y="3143250"/>
              <a:ext cx="2286000" cy="2286000"/>
            </a:xfrm>
            <a:prstGeom prst="ellipse">
              <a:avLst/>
            </a:prstGeom>
            <a:solidFill>
              <a:srgbClr val="10B981">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315" name="Google Shape;315;p31"/>
          <p:cNvSpPr txBox="1"/>
          <p:nvPr/>
        </p:nvSpPr>
        <p:spPr>
          <a:xfrm>
            <a:off x="381000" y="571500"/>
            <a:ext cx="8382000" cy="952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1E293B"/>
                </a:solidFill>
                <a:latin typeface="Inter"/>
                <a:ea typeface="Inter"/>
                <a:cs typeface="Inter"/>
                <a:sym typeface="Inter"/>
              </a:rPr>
              <a:t>Secure Data Handling &amp; Integration</a:t>
            </a:r>
            <a:endParaRPr b="1" sz="2400">
              <a:solidFill>
                <a:srgbClr val="1E293B"/>
              </a:solidFill>
              <a:latin typeface="Inter"/>
              <a:ea typeface="Inter"/>
              <a:cs typeface="Inter"/>
              <a:sym typeface="Inter"/>
            </a:endParaRPr>
          </a:p>
          <a:p>
            <a:pPr indent="0" lvl="0" marL="0" rtl="0" algn="l">
              <a:spcBef>
                <a:spcPts val="600"/>
              </a:spcBef>
              <a:spcAft>
                <a:spcPts val="0"/>
              </a:spcAft>
              <a:buNone/>
            </a:pPr>
            <a:r>
              <a:rPr b="0" lang="en" sz="1350">
                <a:solidFill>
                  <a:srgbClr val="2563EB"/>
                </a:solidFill>
                <a:latin typeface="Inter Medium"/>
                <a:ea typeface="Inter Medium"/>
                <a:cs typeface="Inter Medium"/>
                <a:sym typeface="Inter Medium"/>
              </a:rPr>
              <a:t>GradeLens ensures secure data handling and integrates smoothly with existing student information systems.</a:t>
            </a:r>
            <a:endParaRPr b="0" sz="1350">
              <a:solidFill>
                <a:srgbClr val="2563EB"/>
              </a:solidFill>
              <a:latin typeface="Inter Medium"/>
              <a:ea typeface="Inter Medium"/>
              <a:cs typeface="Inter Medium"/>
              <a:sym typeface="Inter Medium"/>
            </a:endParaRPr>
          </a:p>
        </p:txBody>
      </p:sp>
      <p:grpSp>
        <p:nvGrpSpPr>
          <p:cNvPr id="316" name="Google Shape;316;p31"/>
          <p:cNvGrpSpPr/>
          <p:nvPr/>
        </p:nvGrpSpPr>
        <p:grpSpPr>
          <a:xfrm>
            <a:off x="381000" y="1524000"/>
            <a:ext cx="2571900" cy="2952900"/>
            <a:chOff x="0" y="0"/>
            <a:chExt cx="2571900" cy="2952900"/>
          </a:xfrm>
        </p:grpSpPr>
        <p:sp>
          <p:nvSpPr>
            <p:cNvPr id="317" name="Google Shape;317;p31"/>
            <p:cNvSpPr/>
            <p:nvPr/>
          </p:nvSpPr>
          <p:spPr>
            <a:xfrm>
              <a:off x="0" y="0"/>
              <a:ext cx="2571900" cy="2952900"/>
            </a:xfrm>
            <a:prstGeom prst="roundRect">
              <a:avLst>
                <a:gd fmla="val 444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18" name="Google Shape;318;p31"/>
            <p:cNvSpPr/>
            <p:nvPr/>
          </p:nvSpPr>
          <p:spPr>
            <a:xfrm>
              <a:off x="0" y="0"/>
              <a:ext cx="2571900" cy="57300"/>
            </a:xfrm>
            <a:prstGeom prst="roundRect">
              <a:avLst>
                <a:gd fmla="val 50000" name="adj"/>
              </a:avLst>
            </a:prstGeom>
            <a:solidFill>
              <a:srgbClr val="10B98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319" name="Google Shape;319;p31"/>
            <p:cNvGrpSpPr/>
            <p:nvPr/>
          </p:nvGrpSpPr>
          <p:grpSpPr>
            <a:xfrm>
              <a:off x="190500" y="190500"/>
              <a:ext cx="381000" cy="410210"/>
              <a:chOff x="0" y="0"/>
              <a:chExt cx="381000" cy="410210"/>
            </a:xfrm>
          </p:grpSpPr>
          <p:sp>
            <p:nvSpPr>
              <p:cNvPr id="320" name="Google Shape;320;p31"/>
              <p:cNvSpPr/>
              <p:nvPr/>
            </p:nvSpPr>
            <p:spPr>
              <a:xfrm>
                <a:off x="0" y="0"/>
                <a:ext cx="381000" cy="381000"/>
              </a:xfrm>
              <a:prstGeom prst="roundRect">
                <a:avLst>
                  <a:gd fmla="val 20000" name="adj"/>
                </a:avLst>
              </a:prstGeom>
              <a:solidFill>
                <a:srgbClr val="ECFDF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21" name="Google Shape;321;p31"/>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10B981"/>
                    </a:solidFill>
                    <a:latin typeface="Material Icons"/>
                    <a:ea typeface="Material Icons"/>
                    <a:cs typeface="Material Icons"/>
                    <a:sym typeface="Material Icons"/>
                  </a:rPr>
                  <a:t>security</a:t>
                </a:r>
                <a:endParaRPr sz="2000">
                  <a:solidFill>
                    <a:srgbClr val="10B981"/>
                  </a:solidFill>
                  <a:latin typeface="Material Icons"/>
                  <a:ea typeface="Material Icons"/>
                  <a:cs typeface="Material Icons"/>
                  <a:sym typeface="Material Icons"/>
                </a:endParaRPr>
              </a:p>
            </p:txBody>
          </p:sp>
        </p:grpSp>
        <p:sp>
          <p:nvSpPr>
            <p:cNvPr id="322" name="Google Shape;322;p31"/>
            <p:cNvSpPr txBox="1"/>
            <p:nvPr/>
          </p:nvSpPr>
          <p:spPr>
            <a:xfrm>
              <a:off x="190500" y="714375"/>
              <a:ext cx="2190900" cy="2047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350">
                  <a:solidFill>
                    <a:srgbClr val="1E293B"/>
                  </a:solidFill>
                  <a:latin typeface="Inter"/>
                  <a:ea typeface="Inter"/>
                  <a:cs typeface="Inter"/>
                  <a:sym typeface="Inter"/>
                </a:rPr>
                <a:t>FERPA Compliance</a:t>
              </a:r>
              <a:endParaRPr b="1" sz="1350">
                <a:solidFill>
                  <a:srgbClr val="1E293B"/>
                </a:solidFill>
                <a:latin typeface="Inter"/>
                <a:ea typeface="Inter"/>
                <a:cs typeface="Inter"/>
                <a:sym typeface="Inter"/>
              </a:endParaRPr>
            </a:p>
            <a:p>
              <a:pPr indent="0" lvl="0" marL="0" rtl="0" algn="l">
                <a:spcBef>
                  <a:spcPts val="800"/>
                </a:spcBef>
                <a:spcAft>
                  <a:spcPts val="800"/>
                </a:spcAft>
                <a:buNone/>
              </a:pPr>
              <a:r>
                <a:rPr b="0" lang="en" sz="1050">
                  <a:solidFill>
                    <a:srgbClr val="475569"/>
                  </a:solidFill>
                  <a:latin typeface="Inter"/>
                  <a:ea typeface="Inter"/>
                  <a:cs typeface="Inter"/>
                  <a:sym typeface="Inter"/>
                </a:rPr>
                <a:t>GradeLens is fully FERPA-compliant; all parent API calls are scoped exclusively to their own children, and no student data is ever used for AI training.</a:t>
              </a:r>
              <a:endParaRPr b="0" sz="1050">
                <a:solidFill>
                  <a:srgbClr val="475569"/>
                </a:solidFill>
                <a:latin typeface="Inter"/>
                <a:ea typeface="Inter"/>
                <a:cs typeface="Inter"/>
                <a:sym typeface="Inter"/>
              </a:endParaRPr>
            </a:p>
          </p:txBody>
        </p:sp>
      </p:grpSp>
      <p:grpSp>
        <p:nvGrpSpPr>
          <p:cNvPr id="323" name="Google Shape;323;p31"/>
          <p:cNvGrpSpPr/>
          <p:nvPr/>
        </p:nvGrpSpPr>
        <p:grpSpPr>
          <a:xfrm>
            <a:off x="3286125" y="1524000"/>
            <a:ext cx="2571900" cy="2952900"/>
            <a:chOff x="0" y="0"/>
            <a:chExt cx="2571900" cy="2952900"/>
          </a:xfrm>
        </p:grpSpPr>
        <p:sp>
          <p:nvSpPr>
            <p:cNvPr id="324" name="Google Shape;324;p31"/>
            <p:cNvSpPr/>
            <p:nvPr/>
          </p:nvSpPr>
          <p:spPr>
            <a:xfrm>
              <a:off x="0" y="0"/>
              <a:ext cx="2571900" cy="2952900"/>
            </a:xfrm>
            <a:prstGeom prst="roundRect">
              <a:avLst>
                <a:gd fmla="val 444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25" name="Google Shape;325;p31"/>
            <p:cNvSpPr/>
            <p:nvPr/>
          </p:nvSpPr>
          <p:spPr>
            <a:xfrm>
              <a:off x="0" y="0"/>
              <a:ext cx="2571900" cy="57300"/>
            </a:xfrm>
            <a:prstGeom prst="roundRect">
              <a:avLst>
                <a:gd fmla="val 50000" name="adj"/>
              </a:avLst>
            </a:prstGeom>
            <a:solidFill>
              <a:srgbClr val="2563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326" name="Google Shape;326;p31"/>
            <p:cNvGrpSpPr/>
            <p:nvPr/>
          </p:nvGrpSpPr>
          <p:grpSpPr>
            <a:xfrm>
              <a:off x="190500" y="190500"/>
              <a:ext cx="381000" cy="410210"/>
              <a:chOff x="0" y="0"/>
              <a:chExt cx="381000" cy="410210"/>
            </a:xfrm>
          </p:grpSpPr>
          <p:sp>
            <p:nvSpPr>
              <p:cNvPr id="327" name="Google Shape;327;p31"/>
              <p:cNvSpPr/>
              <p:nvPr/>
            </p:nvSpPr>
            <p:spPr>
              <a:xfrm>
                <a:off x="0" y="0"/>
                <a:ext cx="381000" cy="381000"/>
              </a:xfrm>
              <a:prstGeom prst="roundRect">
                <a:avLst>
                  <a:gd fmla="val 20000" name="adj"/>
                </a:avLst>
              </a:prstGeom>
              <a:solidFill>
                <a:srgbClr val="EFF6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28" name="Google Shape;328;p31"/>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2563EB"/>
                    </a:solidFill>
                    <a:latin typeface="Material Icons"/>
                    <a:ea typeface="Material Icons"/>
                    <a:cs typeface="Material Icons"/>
                    <a:sym typeface="Material Icons"/>
                  </a:rPr>
                  <a:t>file_download</a:t>
                </a:r>
                <a:endParaRPr sz="2000">
                  <a:solidFill>
                    <a:srgbClr val="2563EB"/>
                  </a:solidFill>
                  <a:latin typeface="Material Icons"/>
                  <a:ea typeface="Material Icons"/>
                  <a:cs typeface="Material Icons"/>
                  <a:sym typeface="Material Icons"/>
                </a:endParaRPr>
              </a:p>
            </p:txBody>
          </p:sp>
        </p:grpSp>
        <p:sp>
          <p:nvSpPr>
            <p:cNvPr id="329" name="Google Shape;329;p31"/>
            <p:cNvSpPr txBox="1"/>
            <p:nvPr/>
          </p:nvSpPr>
          <p:spPr>
            <a:xfrm>
              <a:off x="190500" y="714375"/>
              <a:ext cx="2190900" cy="2047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350">
                  <a:solidFill>
                    <a:srgbClr val="1E293B"/>
                  </a:solidFill>
                  <a:latin typeface="Inter"/>
                  <a:ea typeface="Inter"/>
                  <a:cs typeface="Inter"/>
                  <a:sym typeface="Inter"/>
                </a:rPr>
                <a:t>Effortless CSV Imports</a:t>
              </a:r>
              <a:endParaRPr b="1" sz="1350">
                <a:solidFill>
                  <a:srgbClr val="1E293B"/>
                </a:solidFill>
                <a:latin typeface="Inter"/>
                <a:ea typeface="Inter"/>
                <a:cs typeface="Inter"/>
                <a:sym typeface="Inter"/>
              </a:endParaRPr>
            </a:p>
            <a:p>
              <a:pPr indent="0" lvl="0" marL="0" rtl="0" algn="l">
                <a:spcBef>
                  <a:spcPts val="800"/>
                </a:spcBef>
                <a:spcAft>
                  <a:spcPts val="800"/>
                </a:spcAft>
                <a:buNone/>
              </a:pPr>
              <a:r>
                <a:rPr b="0" lang="en" sz="1050">
                  <a:solidFill>
                    <a:srgbClr val="475569"/>
                  </a:solidFill>
                  <a:latin typeface="Inter"/>
                  <a:ea typeface="Inter"/>
                  <a:cs typeface="Inter"/>
                  <a:sym typeface="Inter"/>
                </a:rPr>
                <a:t>The platform supports effortless CSV imports from systems like i-Ready and Infinite Campus, automatically creating student profiles.</a:t>
              </a:r>
              <a:endParaRPr b="0" sz="1050">
                <a:solidFill>
                  <a:srgbClr val="475569"/>
                </a:solidFill>
                <a:latin typeface="Inter"/>
                <a:ea typeface="Inter"/>
                <a:cs typeface="Inter"/>
                <a:sym typeface="Inter"/>
              </a:endParaRPr>
            </a:p>
          </p:txBody>
        </p:sp>
      </p:grpSp>
      <p:grpSp>
        <p:nvGrpSpPr>
          <p:cNvPr id="330" name="Google Shape;330;p31"/>
          <p:cNvGrpSpPr/>
          <p:nvPr/>
        </p:nvGrpSpPr>
        <p:grpSpPr>
          <a:xfrm>
            <a:off x="381000" y="4667250"/>
            <a:ext cx="8382000" cy="285750"/>
            <a:chOff x="0" y="0"/>
            <a:chExt cx="8382000" cy="285750"/>
          </a:xfrm>
        </p:grpSpPr>
        <p:cxnSp>
          <p:nvCxnSpPr>
            <p:cNvPr id="331" name="Google Shape;331;p31"/>
            <p:cNvCxnSpPr/>
            <p:nvPr/>
          </p:nvCxnSpPr>
          <p:spPr>
            <a:xfrm>
              <a:off x="0" y="0"/>
              <a:ext cx="8382000" cy="0"/>
            </a:xfrm>
            <a:prstGeom prst="straightConnector1">
              <a:avLst/>
            </a:prstGeom>
            <a:solidFill>
              <a:srgbClr val="FFFFFF"/>
            </a:solidFill>
            <a:ln cap="flat" cmpd="sng" w="9525">
              <a:solidFill>
                <a:srgbClr val="E2E8F0"/>
              </a:solidFill>
              <a:prstDash val="solid"/>
              <a:round/>
              <a:headEnd len="sm" w="sm" type="none"/>
              <a:tailEnd len="sm" w="sm" type="none"/>
            </a:ln>
          </p:spPr>
        </p:cxnSp>
        <p:sp>
          <p:nvSpPr>
            <p:cNvPr id="332" name="Google Shape;332;p31"/>
            <p:cNvSpPr txBox="1"/>
            <p:nvPr/>
          </p:nvSpPr>
          <p:spPr>
            <a:xfrm>
              <a:off x="0" y="95250"/>
              <a:ext cx="3810000" cy="190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0" lang="en" sz="825">
                  <a:solidFill>
                    <a:srgbClr val="94A3B8"/>
                  </a:solidFill>
                  <a:latin typeface="Inter"/>
                  <a:ea typeface="Inter"/>
                  <a:cs typeface="Inter"/>
                  <a:sym typeface="Inter"/>
                </a:rPr>
                <a:t>GradeLens | Less Grading. More Teaching.</a:t>
              </a:r>
              <a:endParaRPr b="0" sz="825">
                <a:solidFill>
                  <a:srgbClr val="94A3B8"/>
                </a:solidFill>
                <a:latin typeface="Inter"/>
                <a:ea typeface="Inter"/>
                <a:cs typeface="Inter"/>
                <a:sym typeface="Inter"/>
              </a:endParaRPr>
            </a:p>
          </p:txBody>
        </p:sp>
      </p:grpSp>
      <p:grpSp>
        <p:nvGrpSpPr>
          <p:cNvPr id="333" name="Google Shape;333;p31"/>
          <p:cNvGrpSpPr/>
          <p:nvPr/>
        </p:nvGrpSpPr>
        <p:grpSpPr>
          <a:xfrm>
            <a:off x="6191250" y="1524000"/>
            <a:ext cx="2571900" cy="2952900"/>
            <a:chOff x="0" y="0"/>
            <a:chExt cx="2571900" cy="2952900"/>
          </a:xfrm>
        </p:grpSpPr>
        <p:sp>
          <p:nvSpPr>
            <p:cNvPr id="334" name="Google Shape;334;p31"/>
            <p:cNvSpPr/>
            <p:nvPr/>
          </p:nvSpPr>
          <p:spPr>
            <a:xfrm>
              <a:off x="0" y="0"/>
              <a:ext cx="2571900" cy="2952900"/>
            </a:xfrm>
            <a:prstGeom prst="roundRect">
              <a:avLst>
                <a:gd fmla="val 444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35" name="Google Shape;335;p31"/>
            <p:cNvSpPr/>
            <p:nvPr/>
          </p:nvSpPr>
          <p:spPr>
            <a:xfrm>
              <a:off x="0" y="0"/>
              <a:ext cx="2571900" cy="57300"/>
            </a:xfrm>
            <a:prstGeom prst="roundRect">
              <a:avLst>
                <a:gd fmla="val 50000" name="adj"/>
              </a:avLst>
            </a:prstGeom>
            <a:solidFill>
              <a:srgbClr val="4F46E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336" name="Google Shape;336;p31"/>
            <p:cNvGrpSpPr/>
            <p:nvPr/>
          </p:nvGrpSpPr>
          <p:grpSpPr>
            <a:xfrm>
              <a:off x="190500" y="190500"/>
              <a:ext cx="381000" cy="410210"/>
              <a:chOff x="0" y="0"/>
              <a:chExt cx="381000" cy="410210"/>
            </a:xfrm>
          </p:grpSpPr>
          <p:sp>
            <p:nvSpPr>
              <p:cNvPr id="337" name="Google Shape;337;p31"/>
              <p:cNvSpPr/>
              <p:nvPr/>
            </p:nvSpPr>
            <p:spPr>
              <a:xfrm>
                <a:off x="0" y="0"/>
                <a:ext cx="381000" cy="381000"/>
              </a:xfrm>
              <a:prstGeom prst="roundRect">
                <a:avLst>
                  <a:gd fmla="val 20000" name="adj"/>
                </a:avLst>
              </a:prstGeom>
              <a:solidFill>
                <a:srgbClr val="EEF2F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38" name="Google Shape;338;p31"/>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F46E5"/>
                    </a:solidFill>
                    <a:latin typeface="Material Icons"/>
                    <a:ea typeface="Material Icons"/>
                    <a:cs typeface="Material Icons"/>
                    <a:sym typeface="Material Icons"/>
                  </a:rPr>
                  <a:t>sync</a:t>
                </a:r>
                <a:endParaRPr sz="2000">
                  <a:solidFill>
                    <a:srgbClr val="4F46E5"/>
                  </a:solidFill>
                  <a:latin typeface="Material Icons"/>
                  <a:ea typeface="Material Icons"/>
                  <a:cs typeface="Material Icons"/>
                  <a:sym typeface="Material Icons"/>
                </a:endParaRPr>
              </a:p>
            </p:txBody>
          </p:sp>
        </p:grpSp>
        <p:sp>
          <p:nvSpPr>
            <p:cNvPr id="339" name="Google Shape;339;p31"/>
            <p:cNvSpPr txBox="1"/>
            <p:nvPr/>
          </p:nvSpPr>
          <p:spPr>
            <a:xfrm>
              <a:off x="190500" y="714375"/>
              <a:ext cx="2190900" cy="2047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350">
                  <a:solidFill>
                    <a:srgbClr val="1E293B"/>
                  </a:solidFill>
                  <a:latin typeface="Inter"/>
                  <a:ea typeface="Inter"/>
                  <a:cs typeface="Inter"/>
                  <a:sym typeface="Inter"/>
                </a:rPr>
                <a:t>Automated Records</a:t>
              </a:r>
              <a:endParaRPr b="1" sz="1350">
                <a:solidFill>
                  <a:srgbClr val="1E293B"/>
                </a:solidFill>
                <a:latin typeface="Inter"/>
                <a:ea typeface="Inter"/>
                <a:cs typeface="Inter"/>
                <a:sym typeface="Inter"/>
              </a:endParaRPr>
            </a:p>
            <a:p>
              <a:pPr indent="0" lvl="0" marL="0" rtl="0" algn="l">
                <a:spcBef>
                  <a:spcPts val="800"/>
                </a:spcBef>
                <a:spcAft>
                  <a:spcPts val="800"/>
                </a:spcAft>
                <a:buNone/>
              </a:pPr>
              <a:r>
                <a:rPr b="0" lang="en" sz="1050">
                  <a:solidFill>
                    <a:srgbClr val="475569"/>
                  </a:solidFill>
                  <a:latin typeface="Inter"/>
                  <a:ea typeface="Inter"/>
                  <a:cs typeface="Inter"/>
                  <a:sym typeface="Inter"/>
                </a:rPr>
                <a:t>Automatically detects rosters, gradebooks, and assessment data to populate student performance records seamlessly.</a:t>
              </a:r>
              <a:endParaRPr b="0" sz="1050">
                <a:solidFill>
                  <a:srgbClr val="475569"/>
                </a:solidFill>
                <a:latin typeface="Inter"/>
                <a:ea typeface="Inter"/>
                <a:cs typeface="Inter"/>
                <a:sym typeface="Inte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grpSp>
        <p:nvGrpSpPr>
          <p:cNvPr id="344" name="Google Shape;344;p32"/>
          <p:cNvGrpSpPr/>
          <p:nvPr/>
        </p:nvGrpSpPr>
        <p:grpSpPr>
          <a:xfrm>
            <a:off x="-190500" y="-952500"/>
            <a:ext cx="9715500" cy="6381750"/>
            <a:chOff x="-190500" y="-952500"/>
            <a:chExt cx="9715500" cy="6381750"/>
          </a:xfrm>
        </p:grpSpPr>
        <p:sp>
          <p:nvSpPr>
            <p:cNvPr id="345" name="Google Shape;345;p32"/>
            <p:cNvSpPr/>
            <p:nvPr/>
          </p:nvSpPr>
          <p:spPr>
            <a:xfrm>
              <a:off x="0" y="0"/>
              <a:ext cx="9144000" cy="5143500"/>
            </a:xfrm>
            <a:prstGeom prst="rect">
              <a:avLst/>
            </a:prstGeom>
            <a:solidFill>
              <a:srgbClr val="F9FAF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346" name="Google Shape;346;p32"/>
            <p:cNvGrpSpPr/>
            <p:nvPr/>
          </p:nvGrpSpPr>
          <p:grpSpPr>
            <a:xfrm>
              <a:off x="-190500" y="-952500"/>
              <a:ext cx="9715500" cy="6381750"/>
              <a:chOff x="-190500" y="-952500"/>
              <a:chExt cx="9715500" cy="6381750"/>
            </a:xfrm>
          </p:grpSpPr>
          <p:sp>
            <p:nvSpPr>
              <p:cNvPr id="347" name="Google Shape;347;p32"/>
              <p:cNvSpPr/>
              <p:nvPr/>
            </p:nvSpPr>
            <p:spPr>
              <a:xfrm>
                <a:off x="6667500" y="-952500"/>
                <a:ext cx="2857500" cy="2857500"/>
              </a:xfrm>
              <a:prstGeom prst="ellipse">
                <a:avLst/>
              </a:prstGeom>
              <a:solidFill>
                <a:srgbClr val="2563EB">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48" name="Google Shape;348;p32"/>
              <p:cNvSpPr/>
              <p:nvPr/>
            </p:nvSpPr>
            <p:spPr>
              <a:xfrm>
                <a:off x="-190500" y="3143250"/>
                <a:ext cx="2286000" cy="2286000"/>
              </a:xfrm>
              <a:prstGeom prst="ellipse">
                <a:avLst/>
              </a:prstGeom>
              <a:solidFill>
                <a:srgbClr val="10B981">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grpSp>
        <p:nvGrpSpPr>
          <p:cNvPr id="349" name="Google Shape;349;p32"/>
          <p:cNvGrpSpPr/>
          <p:nvPr/>
        </p:nvGrpSpPr>
        <p:grpSpPr>
          <a:xfrm>
            <a:off x="381000" y="4762500"/>
            <a:ext cx="8382000" cy="285750"/>
            <a:chOff x="381000" y="4762500"/>
            <a:chExt cx="8382000" cy="285750"/>
          </a:xfrm>
        </p:grpSpPr>
        <p:cxnSp>
          <p:nvCxnSpPr>
            <p:cNvPr id="350" name="Google Shape;350;p32"/>
            <p:cNvCxnSpPr/>
            <p:nvPr/>
          </p:nvCxnSpPr>
          <p:spPr>
            <a:xfrm>
              <a:off x="381000" y="4762500"/>
              <a:ext cx="8382000" cy="0"/>
            </a:xfrm>
            <a:prstGeom prst="straightConnector1">
              <a:avLst/>
            </a:prstGeom>
            <a:solidFill>
              <a:srgbClr val="FFFFFF"/>
            </a:solidFill>
            <a:ln cap="flat" cmpd="sng" w="9525">
              <a:solidFill>
                <a:srgbClr val="E2E8F0"/>
              </a:solidFill>
              <a:prstDash val="solid"/>
              <a:round/>
              <a:headEnd len="sm" w="sm" type="none"/>
              <a:tailEnd len="sm" w="sm" type="none"/>
            </a:ln>
          </p:spPr>
        </p:cxnSp>
        <p:sp>
          <p:nvSpPr>
            <p:cNvPr id="351" name="Google Shape;351;p32"/>
            <p:cNvSpPr txBox="1"/>
            <p:nvPr/>
          </p:nvSpPr>
          <p:spPr>
            <a:xfrm>
              <a:off x="381000" y="4857750"/>
              <a:ext cx="3810000" cy="190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825">
                  <a:solidFill>
                    <a:srgbClr val="94A3B8"/>
                  </a:solidFill>
                  <a:latin typeface="Inter"/>
                  <a:ea typeface="Inter"/>
                  <a:cs typeface="Inter"/>
                  <a:sym typeface="Inter"/>
                </a:rPr>
                <a:t>GradeLens | Less Grading. More Teaching.</a:t>
              </a:r>
              <a:endParaRPr b="0" sz="825">
                <a:solidFill>
                  <a:srgbClr val="94A3B8"/>
                </a:solidFill>
                <a:latin typeface="Inter"/>
                <a:ea typeface="Inter"/>
                <a:cs typeface="Inter"/>
                <a:sym typeface="Inter"/>
              </a:endParaRPr>
            </a:p>
          </p:txBody>
        </p:sp>
      </p:grpSp>
      <p:sp>
        <p:nvSpPr>
          <p:cNvPr id="352" name="Google Shape;352;p32"/>
          <p:cNvSpPr txBox="1"/>
          <p:nvPr/>
        </p:nvSpPr>
        <p:spPr>
          <a:xfrm>
            <a:off x="381000" y="666750"/>
            <a:ext cx="8382000" cy="857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1E293B"/>
                </a:solidFill>
                <a:latin typeface="Inter"/>
                <a:ea typeface="Inter"/>
                <a:cs typeface="Inter"/>
                <a:sym typeface="Inter"/>
              </a:rPr>
              <a:t>Actionable Insights &amp; Significant Time Savings</a:t>
            </a:r>
            <a:endParaRPr b="1" sz="2400">
              <a:solidFill>
                <a:srgbClr val="1E293B"/>
              </a:solidFill>
              <a:latin typeface="Inter"/>
              <a:ea typeface="Inter"/>
              <a:cs typeface="Inter"/>
              <a:sym typeface="Inter"/>
            </a:endParaRPr>
          </a:p>
          <a:p>
            <a:pPr indent="0" lvl="0" marL="0" rtl="0" algn="l">
              <a:spcBef>
                <a:spcPts val="300"/>
              </a:spcBef>
              <a:spcAft>
                <a:spcPts val="0"/>
              </a:spcAft>
              <a:buNone/>
            </a:pPr>
            <a:r>
              <a:rPr b="0" lang="en" sz="1350">
                <a:solidFill>
                  <a:srgbClr val="2563EB"/>
                </a:solidFill>
                <a:latin typeface="Inter Medium"/>
                <a:ea typeface="Inter Medium"/>
                <a:cs typeface="Inter Medium"/>
                <a:sym typeface="Inter Medium"/>
              </a:rPr>
              <a:t>GradeLens delivers impact for both teachers and administrators</a:t>
            </a:r>
            <a:endParaRPr b="0" sz="1350">
              <a:solidFill>
                <a:srgbClr val="2563EB"/>
              </a:solidFill>
              <a:latin typeface="Inter Medium"/>
              <a:ea typeface="Inter Medium"/>
              <a:cs typeface="Inter Medium"/>
              <a:sym typeface="Inter Medium"/>
            </a:endParaRPr>
          </a:p>
        </p:txBody>
      </p:sp>
      <p:grpSp>
        <p:nvGrpSpPr>
          <p:cNvPr id="353" name="Google Shape;353;p32"/>
          <p:cNvGrpSpPr/>
          <p:nvPr/>
        </p:nvGrpSpPr>
        <p:grpSpPr>
          <a:xfrm>
            <a:off x="381000" y="1666875"/>
            <a:ext cx="4076700" cy="2714700"/>
            <a:chOff x="0" y="0"/>
            <a:chExt cx="4076700" cy="2714700"/>
          </a:xfrm>
        </p:grpSpPr>
        <p:sp>
          <p:nvSpPr>
            <p:cNvPr id="354" name="Google Shape;354;p32"/>
            <p:cNvSpPr/>
            <p:nvPr/>
          </p:nvSpPr>
          <p:spPr>
            <a:xfrm>
              <a:off x="0" y="0"/>
              <a:ext cx="4076700" cy="2714700"/>
            </a:xfrm>
            <a:prstGeom prst="roundRect">
              <a:avLst>
                <a:gd fmla="val 4210"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355" name="Google Shape;355;p32"/>
            <p:cNvGrpSpPr/>
            <p:nvPr/>
          </p:nvGrpSpPr>
          <p:grpSpPr>
            <a:xfrm>
              <a:off x="228600" y="228600"/>
              <a:ext cx="381000" cy="381000"/>
              <a:chOff x="0" y="0"/>
              <a:chExt cx="381000" cy="381000"/>
            </a:xfrm>
          </p:grpSpPr>
          <p:sp>
            <p:nvSpPr>
              <p:cNvPr id="356" name="Google Shape;356;p32"/>
              <p:cNvSpPr/>
              <p:nvPr/>
            </p:nvSpPr>
            <p:spPr>
              <a:xfrm>
                <a:off x="0" y="0"/>
                <a:ext cx="381000" cy="381000"/>
              </a:xfrm>
              <a:prstGeom prst="roundRect">
                <a:avLst>
                  <a:gd fmla="val 20000" name="adj"/>
                </a:avLst>
              </a:prstGeom>
              <a:solidFill>
                <a:srgbClr val="EFF6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57" name="Google Shape;357;p32"/>
              <p:cNvSpPr/>
              <p:nvPr/>
            </p:nvSpPr>
            <p:spPr>
              <a:xfrm>
                <a:off x="95250" y="95250"/>
                <a:ext cx="190500" cy="190500"/>
              </a:xfrm>
              <a:prstGeom prst="ellipse">
                <a:avLst/>
              </a:prstGeom>
              <a:solidFill>
                <a:srgbClr val="000000">
                  <a:alpha val="0"/>
                </a:srgbClr>
              </a:solidFill>
              <a:ln cap="flat" cmpd="sng" w="19050">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58" name="Google Shape;358;p32"/>
              <p:cNvSpPr/>
              <p:nvPr/>
            </p:nvSpPr>
            <p:spPr>
              <a:xfrm>
                <a:off x="190500" y="133350"/>
                <a:ext cx="38100" cy="76200"/>
              </a:xfrm>
              <a:custGeom>
                <a:rect b="b" l="l" r="r" t="t"/>
                <a:pathLst>
                  <a:path extrusionOk="0" h="120000" w="120000">
                    <a:moveTo>
                      <a:pt x="0" y="0"/>
                    </a:moveTo>
                    <a:lnTo>
                      <a:pt x="0" y="90000"/>
                    </a:lnTo>
                    <a:lnTo>
                      <a:pt x="120000" y="120000"/>
                    </a:lnTo>
                  </a:path>
                </a:pathLst>
              </a:custGeom>
              <a:solidFill>
                <a:srgbClr val="000000">
                  <a:alpha val="0"/>
                </a:srgbClr>
              </a:solidFill>
              <a:ln cap="rnd" cmpd="sng" w="19050">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359" name="Google Shape;359;p32"/>
            <p:cNvSpPr txBox="1"/>
            <p:nvPr/>
          </p:nvSpPr>
          <p:spPr>
            <a:xfrm>
              <a:off x="228600" y="762000"/>
              <a:ext cx="3619500" cy="1714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0" lang="en" sz="900">
                  <a:solidFill>
                    <a:srgbClr val="2563EB"/>
                  </a:solidFill>
                  <a:latin typeface="Inter SemiBold"/>
                  <a:ea typeface="Inter SemiBold"/>
                  <a:cs typeface="Inter SemiBold"/>
                  <a:sym typeface="Inter SemiBold"/>
                </a:rPr>
                <a:t>Teacher Empowerment</a:t>
              </a:r>
              <a:endParaRPr b="0" sz="900">
                <a:solidFill>
                  <a:srgbClr val="2563EB"/>
                </a:solidFill>
                <a:latin typeface="Inter SemiBold"/>
                <a:ea typeface="Inter SemiBold"/>
                <a:cs typeface="Inter SemiBold"/>
                <a:sym typeface="Inter SemiBold"/>
              </a:endParaRPr>
            </a:p>
            <a:p>
              <a:pPr indent="0" lvl="0" marL="0" rtl="0" algn="l">
                <a:spcBef>
                  <a:spcPts val="450"/>
                </a:spcBef>
                <a:spcAft>
                  <a:spcPts val="0"/>
                </a:spcAft>
                <a:buNone/>
              </a:pPr>
              <a:r>
                <a:rPr b="1" lang="en" sz="1600">
                  <a:solidFill>
                    <a:srgbClr val="1E293B"/>
                  </a:solidFill>
                  <a:latin typeface="Inter"/>
                  <a:ea typeface="Inter"/>
                  <a:cs typeface="Inter"/>
                  <a:sym typeface="Inter"/>
                </a:rPr>
                <a:t>Focus on Teaching</a:t>
              </a:r>
              <a:endParaRPr b="1" sz="1600">
                <a:solidFill>
                  <a:srgbClr val="1E293B"/>
                </a:solidFill>
                <a:latin typeface="Inter"/>
                <a:ea typeface="Inter"/>
                <a:cs typeface="Inter"/>
                <a:sym typeface="Inter"/>
              </a:endParaRPr>
            </a:p>
            <a:p>
              <a:pPr indent="0" lvl="0" marL="0" rtl="0" algn="l">
                <a:spcBef>
                  <a:spcPts val="750"/>
                </a:spcBef>
                <a:spcAft>
                  <a:spcPts val="0"/>
                </a:spcAft>
                <a:buNone/>
              </a:pPr>
              <a:r>
                <a:rPr b="0" lang="en" sz="1100">
                  <a:solidFill>
                    <a:srgbClr val="475569"/>
                  </a:solidFill>
                  <a:latin typeface="Inter"/>
                  <a:ea typeface="Inter"/>
                  <a:cs typeface="Inter"/>
                  <a:sym typeface="Inter"/>
                </a:rPr>
                <a:t>Teachers save hours of administrative work, allowing them to redirect their focus to relationship-building and small-group instruction.</a:t>
              </a:r>
              <a:endParaRPr b="0" sz="1100">
                <a:solidFill>
                  <a:srgbClr val="475569"/>
                </a:solidFill>
                <a:latin typeface="Inter"/>
                <a:ea typeface="Inter"/>
                <a:cs typeface="Inter"/>
                <a:sym typeface="Inter"/>
              </a:endParaRPr>
            </a:p>
          </p:txBody>
        </p:sp>
      </p:grpSp>
      <p:grpSp>
        <p:nvGrpSpPr>
          <p:cNvPr id="360" name="Google Shape;360;p32"/>
          <p:cNvGrpSpPr/>
          <p:nvPr/>
        </p:nvGrpSpPr>
        <p:grpSpPr>
          <a:xfrm>
            <a:off x="4686300" y="1666875"/>
            <a:ext cx="4076700" cy="2714700"/>
            <a:chOff x="0" y="0"/>
            <a:chExt cx="4076700" cy="2714700"/>
          </a:xfrm>
        </p:grpSpPr>
        <p:sp>
          <p:nvSpPr>
            <p:cNvPr id="361" name="Google Shape;361;p32"/>
            <p:cNvSpPr/>
            <p:nvPr/>
          </p:nvSpPr>
          <p:spPr>
            <a:xfrm>
              <a:off x="0" y="0"/>
              <a:ext cx="4076700" cy="2714700"/>
            </a:xfrm>
            <a:prstGeom prst="roundRect">
              <a:avLst>
                <a:gd fmla="val 4210"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362" name="Google Shape;362;p32"/>
            <p:cNvGrpSpPr/>
            <p:nvPr/>
          </p:nvGrpSpPr>
          <p:grpSpPr>
            <a:xfrm>
              <a:off x="228600" y="228600"/>
              <a:ext cx="381000" cy="381000"/>
              <a:chOff x="0" y="0"/>
              <a:chExt cx="381000" cy="381000"/>
            </a:xfrm>
          </p:grpSpPr>
          <p:sp>
            <p:nvSpPr>
              <p:cNvPr id="363" name="Google Shape;363;p32"/>
              <p:cNvSpPr/>
              <p:nvPr/>
            </p:nvSpPr>
            <p:spPr>
              <a:xfrm>
                <a:off x="0" y="0"/>
                <a:ext cx="381000" cy="381000"/>
              </a:xfrm>
              <a:prstGeom prst="roundRect">
                <a:avLst>
                  <a:gd fmla="val 20000" name="adj"/>
                </a:avLst>
              </a:prstGeom>
              <a:solidFill>
                <a:srgbClr val="ECFDF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64" name="Google Shape;364;p32"/>
              <p:cNvSpPr/>
              <p:nvPr/>
            </p:nvSpPr>
            <p:spPr>
              <a:xfrm>
                <a:off x="114300" y="133350"/>
                <a:ext cx="152400" cy="114300"/>
              </a:xfrm>
              <a:custGeom>
                <a:rect b="b" l="l" r="r" t="t"/>
                <a:pathLst>
                  <a:path extrusionOk="0" h="120000" w="120000">
                    <a:moveTo>
                      <a:pt x="0" y="0"/>
                    </a:moveTo>
                    <a:lnTo>
                      <a:pt x="120000" y="0"/>
                    </a:lnTo>
                    <a:moveTo>
                      <a:pt x="0" y="60000"/>
                    </a:moveTo>
                    <a:lnTo>
                      <a:pt x="120000" y="60000"/>
                    </a:lnTo>
                    <a:moveTo>
                      <a:pt x="0" y="120000"/>
                    </a:moveTo>
                    <a:lnTo>
                      <a:pt x="60000" y="120000"/>
                    </a:lnTo>
                  </a:path>
                </a:pathLst>
              </a:custGeom>
              <a:solidFill>
                <a:srgbClr val="000000">
                  <a:alpha val="0"/>
                </a:srgbClr>
              </a:solidFill>
              <a:ln cap="rnd" cmpd="sng" w="19050">
                <a:solidFill>
                  <a:srgbClr val="10B98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65" name="Google Shape;365;p32"/>
              <p:cNvSpPr/>
              <p:nvPr/>
            </p:nvSpPr>
            <p:spPr>
              <a:xfrm>
                <a:off x="228600" y="228600"/>
                <a:ext cx="57300" cy="38100"/>
              </a:xfrm>
              <a:custGeom>
                <a:rect b="b" l="l" r="r" t="t"/>
                <a:pathLst>
                  <a:path extrusionOk="0" h="120000" w="120000">
                    <a:moveTo>
                      <a:pt x="0" y="60000"/>
                    </a:moveTo>
                    <a:lnTo>
                      <a:pt x="40000" y="120000"/>
                    </a:lnTo>
                    <a:lnTo>
                      <a:pt x="120000" y="0"/>
                    </a:lnTo>
                  </a:path>
                </a:pathLst>
              </a:custGeom>
              <a:solidFill>
                <a:srgbClr val="000000">
                  <a:alpha val="0"/>
                </a:srgbClr>
              </a:solidFill>
              <a:ln cap="rnd" cmpd="sng" w="19050">
                <a:solidFill>
                  <a:srgbClr val="10B98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366" name="Google Shape;366;p32"/>
            <p:cNvSpPr txBox="1"/>
            <p:nvPr/>
          </p:nvSpPr>
          <p:spPr>
            <a:xfrm>
              <a:off x="228600" y="762000"/>
              <a:ext cx="3619500" cy="1714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0" lang="en" sz="900">
                  <a:solidFill>
                    <a:srgbClr val="10B981"/>
                  </a:solidFill>
                  <a:latin typeface="Inter SemiBold"/>
                  <a:ea typeface="Inter SemiBold"/>
                  <a:cs typeface="Inter SemiBold"/>
                  <a:sym typeface="Inter SemiBold"/>
                </a:rPr>
                <a:t>Admin Analytics</a:t>
              </a:r>
              <a:endParaRPr b="0" sz="900">
                <a:solidFill>
                  <a:srgbClr val="10B981"/>
                </a:solidFill>
                <a:latin typeface="Inter SemiBold"/>
                <a:ea typeface="Inter SemiBold"/>
                <a:cs typeface="Inter SemiBold"/>
                <a:sym typeface="Inter SemiBold"/>
              </a:endParaRPr>
            </a:p>
            <a:p>
              <a:pPr indent="0" lvl="0" marL="0" rtl="0" algn="l">
                <a:spcBef>
                  <a:spcPts val="450"/>
                </a:spcBef>
                <a:spcAft>
                  <a:spcPts val="0"/>
                </a:spcAft>
                <a:buNone/>
              </a:pPr>
              <a:r>
                <a:rPr b="1" lang="en" sz="1600">
                  <a:solidFill>
                    <a:srgbClr val="1E293B"/>
                  </a:solidFill>
                  <a:latin typeface="Inter"/>
                  <a:ea typeface="Inter"/>
                  <a:cs typeface="Inter"/>
                  <a:sym typeface="Inter"/>
                </a:rPr>
                <a:t>Real-Time Visibility</a:t>
              </a:r>
              <a:endParaRPr b="1" sz="1600">
                <a:solidFill>
                  <a:srgbClr val="1E293B"/>
                </a:solidFill>
                <a:latin typeface="Inter"/>
                <a:ea typeface="Inter"/>
                <a:cs typeface="Inter"/>
                <a:sym typeface="Inter"/>
              </a:endParaRPr>
            </a:p>
            <a:p>
              <a:pPr indent="0" lvl="0" marL="0" rtl="0" algn="l">
                <a:spcBef>
                  <a:spcPts val="750"/>
                </a:spcBef>
                <a:spcAft>
                  <a:spcPts val="0"/>
                </a:spcAft>
                <a:buNone/>
              </a:pPr>
              <a:r>
                <a:rPr b="0" lang="en" sz="1100">
                  <a:solidFill>
                    <a:srgbClr val="475569"/>
                  </a:solidFill>
                  <a:latin typeface="Inter"/>
                  <a:ea typeface="Inter"/>
                  <a:cs typeface="Inter"/>
                  <a:sym typeface="Inter"/>
                </a:rPr>
                <a:t>School and district leaders gain access to a comprehensive dashboard tracking 7 key metrics, including Teacher Time Saved, Student Growth Rate, and Standards Mastery Rate, providing real-time visibility into student performance and intervention effectiveness.</a:t>
              </a:r>
              <a:endParaRPr b="0" sz="1100">
                <a:solidFill>
                  <a:srgbClr val="475569"/>
                </a:solidFill>
                <a:latin typeface="Inter"/>
                <a:ea typeface="Inter"/>
                <a:cs typeface="Inter"/>
                <a:sym typeface="Inte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grpSp>
        <p:nvGrpSpPr>
          <p:cNvPr id="371" name="Google Shape;371;p33"/>
          <p:cNvGrpSpPr/>
          <p:nvPr/>
        </p:nvGrpSpPr>
        <p:grpSpPr>
          <a:xfrm>
            <a:off x="-190500" y="-952500"/>
            <a:ext cx="9715500" cy="6381750"/>
            <a:chOff x="-190500" y="-952500"/>
            <a:chExt cx="9715500" cy="6381750"/>
          </a:xfrm>
        </p:grpSpPr>
        <p:sp>
          <p:nvSpPr>
            <p:cNvPr id="372" name="Google Shape;372;p33"/>
            <p:cNvSpPr/>
            <p:nvPr/>
          </p:nvSpPr>
          <p:spPr>
            <a:xfrm>
              <a:off x="6667500" y="-952500"/>
              <a:ext cx="2857500" cy="2857500"/>
            </a:xfrm>
            <a:prstGeom prst="ellipse">
              <a:avLst/>
            </a:prstGeom>
            <a:solidFill>
              <a:srgbClr val="2563EB">
                <a:alpha val="12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73" name="Google Shape;373;p33"/>
            <p:cNvSpPr/>
            <p:nvPr/>
          </p:nvSpPr>
          <p:spPr>
            <a:xfrm>
              <a:off x="-190500" y="3143250"/>
              <a:ext cx="2286000" cy="2286000"/>
            </a:xfrm>
            <a:prstGeom prst="ellipse">
              <a:avLst/>
            </a:prstGeom>
            <a:solidFill>
              <a:srgbClr val="10B981">
                <a:alpha val="8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374" name="Google Shape;374;p33"/>
          <p:cNvSpPr txBox="1"/>
          <p:nvPr/>
        </p:nvSpPr>
        <p:spPr>
          <a:xfrm>
            <a:off x="381000" y="476250"/>
            <a:ext cx="8382000" cy="8574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1E293B"/>
                </a:solidFill>
                <a:latin typeface="Inter"/>
                <a:ea typeface="Inter"/>
                <a:cs typeface="Inter"/>
                <a:sym typeface="Inter"/>
              </a:rPr>
              <a:t>Initial Pilots Prove Massive Time Savings</a:t>
            </a:r>
            <a:endParaRPr b="1" sz="2400">
              <a:solidFill>
                <a:srgbClr val="1E293B"/>
              </a:solidFill>
              <a:latin typeface="Inter"/>
              <a:ea typeface="Inter"/>
              <a:cs typeface="Inter"/>
              <a:sym typeface="Inter"/>
            </a:endParaRPr>
          </a:p>
          <a:p>
            <a:pPr indent="0" lvl="0" marL="0" rtl="0" algn="l">
              <a:spcBef>
                <a:spcPts val="450"/>
              </a:spcBef>
              <a:spcAft>
                <a:spcPts val="0"/>
              </a:spcAft>
              <a:buNone/>
            </a:pPr>
            <a:r>
              <a:rPr b="0" lang="en" sz="1350">
                <a:solidFill>
                  <a:srgbClr val="2563EB"/>
                </a:solidFill>
                <a:latin typeface="Inter Medium"/>
                <a:ea typeface="Inter Medium"/>
                <a:cs typeface="Inter Medium"/>
                <a:sym typeface="Inter Medium"/>
              </a:rPr>
              <a:t>Clear improvements in instructional efficiency and educator engagement.</a:t>
            </a:r>
            <a:endParaRPr b="0" sz="1350">
              <a:solidFill>
                <a:srgbClr val="2563EB"/>
              </a:solidFill>
              <a:latin typeface="Inter Medium"/>
              <a:ea typeface="Inter Medium"/>
              <a:cs typeface="Inter Medium"/>
              <a:sym typeface="Inter Medium"/>
            </a:endParaRPr>
          </a:p>
        </p:txBody>
      </p:sp>
      <p:grpSp>
        <p:nvGrpSpPr>
          <p:cNvPr id="375" name="Google Shape;375;p33"/>
          <p:cNvGrpSpPr/>
          <p:nvPr/>
        </p:nvGrpSpPr>
        <p:grpSpPr>
          <a:xfrm>
            <a:off x="381000" y="1524000"/>
            <a:ext cx="8382150" cy="2857500"/>
            <a:chOff x="381000" y="1524000"/>
            <a:chExt cx="8382150" cy="2857500"/>
          </a:xfrm>
        </p:grpSpPr>
        <p:grpSp>
          <p:nvGrpSpPr>
            <p:cNvPr id="376" name="Google Shape;376;p33"/>
            <p:cNvGrpSpPr/>
            <p:nvPr/>
          </p:nvGrpSpPr>
          <p:grpSpPr>
            <a:xfrm>
              <a:off x="381000" y="1524000"/>
              <a:ext cx="2571900" cy="2857500"/>
              <a:chOff x="0" y="0"/>
              <a:chExt cx="2571900" cy="2857500"/>
            </a:xfrm>
          </p:grpSpPr>
          <p:sp>
            <p:nvSpPr>
              <p:cNvPr id="377" name="Google Shape;377;p33"/>
              <p:cNvSpPr/>
              <p:nvPr/>
            </p:nvSpPr>
            <p:spPr>
              <a:xfrm>
                <a:off x="0" y="0"/>
                <a:ext cx="2571900" cy="2857500"/>
              </a:xfrm>
              <a:prstGeom prst="roundRect">
                <a:avLst>
                  <a:gd fmla="val 444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78" name="Google Shape;378;p33"/>
              <p:cNvSpPr/>
              <p:nvPr/>
            </p:nvSpPr>
            <p:spPr>
              <a:xfrm>
                <a:off x="0" y="0"/>
                <a:ext cx="2571900" cy="57300"/>
              </a:xfrm>
              <a:prstGeom prst="roundRect">
                <a:avLst>
                  <a:gd fmla="val 50000" name="adj"/>
                </a:avLst>
              </a:prstGeom>
              <a:solidFill>
                <a:srgbClr val="2563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379" name="Google Shape;379;p33"/>
              <p:cNvGrpSpPr/>
              <p:nvPr/>
            </p:nvGrpSpPr>
            <p:grpSpPr>
              <a:xfrm>
                <a:off x="190500" y="190500"/>
                <a:ext cx="381000" cy="410210"/>
                <a:chOff x="0" y="0"/>
                <a:chExt cx="381000" cy="410210"/>
              </a:xfrm>
            </p:grpSpPr>
            <p:sp>
              <p:nvSpPr>
                <p:cNvPr id="380" name="Google Shape;380;p33"/>
                <p:cNvSpPr/>
                <p:nvPr/>
              </p:nvSpPr>
              <p:spPr>
                <a:xfrm>
                  <a:off x="0" y="0"/>
                  <a:ext cx="381000" cy="381000"/>
                </a:xfrm>
                <a:prstGeom prst="roundRect">
                  <a:avLst>
                    <a:gd fmla="val 20000" name="adj"/>
                  </a:avLst>
                </a:prstGeom>
                <a:solidFill>
                  <a:srgbClr val="EFF6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81" name="Google Shape;381;p33"/>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2563EB"/>
                      </a:solidFill>
                      <a:latin typeface="Material Icons"/>
                      <a:ea typeface="Material Icons"/>
                      <a:cs typeface="Material Icons"/>
                      <a:sym typeface="Material Icons"/>
                    </a:rPr>
                    <a:t>schedule</a:t>
                  </a:r>
                  <a:endParaRPr sz="2000">
                    <a:solidFill>
                      <a:srgbClr val="2563EB"/>
                    </a:solidFill>
                    <a:latin typeface="Material Icons"/>
                    <a:ea typeface="Material Icons"/>
                    <a:cs typeface="Material Icons"/>
                    <a:sym typeface="Material Icons"/>
                  </a:endParaRPr>
                </a:p>
              </p:txBody>
            </p:sp>
          </p:grpSp>
          <p:sp>
            <p:nvSpPr>
              <p:cNvPr id="382" name="Google Shape;382;p33"/>
              <p:cNvSpPr txBox="1"/>
              <p:nvPr/>
            </p:nvSpPr>
            <p:spPr>
              <a:xfrm>
                <a:off x="190500" y="714375"/>
                <a:ext cx="2190900" cy="2000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2400">
                    <a:solidFill>
                      <a:srgbClr val="2563EB"/>
                    </a:solidFill>
                    <a:latin typeface="Inter ExtraBold"/>
                    <a:ea typeface="Inter ExtraBold"/>
                    <a:cs typeface="Inter ExtraBold"/>
                    <a:sym typeface="Inter ExtraBold"/>
                  </a:rPr>
                  <a:t>4+ Hours</a:t>
                </a:r>
                <a:endParaRPr b="0" sz="2400">
                  <a:solidFill>
                    <a:srgbClr val="2563EB"/>
                  </a:solidFill>
                  <a:latin typeface="Inter ExtraBold"/>
                  <a:ea typeface="Inter ExtraBold"/>
                  <a:cs typeface="Inter ExtraBold"/>
                  <a:sym typeface="Inter ExtraBold"/>
                </a:endParaRPr>
              </a:p>
              <a:p>
                <a:pPr indent="0" lvl="0" marL="0" rtl="0" algn="l">
                  <a:spcBef>
                    <a:spcPts val="300"/>
                  </a:spcBef>
                  <a:spcAft>
                    <a:spcPts val="0"/>
                  </a:spcAft>
                  <a:buNone/>
                </a:pPr>
                <a:r>
                  <a:rPr b="1" lang="en" sz="1100">
                    <a:solidFill>
                      <a:srgbClr val="1E293B"/>
                    </a:solidFill>
                    <a:latin typeface="Inter"/>
                    <a:ea typeface="Inter"/>
                    <a:cs typeface="Inter"/>
                    <a:sym typeface="Inter"/>
                  </a:rPr>
                  <a:t>Saved per class grading</a:t>
                </a:r>
                <a:endParaRPr b="1" sz="1100">
                  <a:solidFill>
                    <a:srgbClr val="1E293B"/>
                  </a:solidFill>
                  <a:latin typeface="Inter"/>
                  <a:ea typeface="Inter"/>
                  <a:cs typeface="Inter"/>
                  <a:sym typeface="Inter"/>
                </a:endParaRPr>
              </a:p>
              <a:p>
                <a:pPr indent="0" lvl="0" marL="0" rtl="0" algn="l">
                  <a:spcBef>
                    <a:spcPts val="750"/>
                  </a:spcBef>
                  <a:spcAft>
                    <a:spcPts val="0"/>
                  </a:spcAft>
                  <a:buNone/>
                </a:pPr>
                <a:r>
                  <a:rPr b="0" lang="en" sz="1050">
                    <a:solidFill>
                      <a:srgbClr val="475569"/>
                    </a:solidFill>
                    <a:latin typeface="Inter"/>
                    <a:ea typeface="Inter"/>
                    <a:cs typeface="Inter"/>
                    <a:sym typeface="Inter"/>
                  </a:rPr>
                  <a:t>Auto-grading just 54 submissions saves over 4 hours of grading time for a single class.</a:t>
                </a:r>
                <a:endParaRPr b="0" sz="1050">
                  <a:solidFill>
                    <a:srgbClr val="475569"/>
                  </a:solidFill>
                  <a:latin typeface="Inter"/>
                  <a:ea typeface="Inter"/>
                  <a:cs typeface="Inter"/>
                  <a:sym typeface="Inter"/>
                </a:endParaRPr>
              </a:p>
            </p:txBody>
          </p:sp>
        </p:grpSp>
        <p:grpSp>
          <p:nvGrpSpPr>
            <p:cNvPr id="383" name="Google Shape;383;p33"/>
            <p:cNvGrpSpPr/>
            <p:nvPr/>
          </p:nvGrpSpPr>
          <p:grpSpPr>
            <a:xfrm>
              <a:off x="3286125" y="1524000"/>
              <a:ext cx="2571900" cy="2857500"/>
              <a:chOff x="0" y="0"/>
              <a:chExt cx="2571900" cy="2857500"/>
            </a:xfrm>
          </p:grpSpPr>
          <p:sp>
            <p:nvSpPr>
              <p:cNvPr id="384" name="Google Shape;384;p33"/>
              <p:cNvSpPr/>
              <p:nvPr/>
            </p:nvSpPr>
            <p:spPr>
              <a:xfrm>
                <a:off x="0" y="0"/>
                <a:ext cx="2571900" cy="2857500"/>
              </a:xfrm>
              <a:prstGeom prst="roundRect">
                <a:avLst>
                  <a:gd fmla="val 444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85" name="Google Shape;385;p33"/>
              <p:cNvSpPr/>
              <p:nvPr/>
            </p:nvSpPr>
            <p:spPr>
              <a:xfrm>
                <a:off x="0" y="0"/>
                <a:ext cx="2571900" cy="57300"/>
              </a:xfrm>
              <a:prstGeom prst="roundRect">
                <a:avLst>
                  <a:gd fmla="val 50000" name="adj"/>
                </a:avLst>
              </a:prstGeom>
              <a:solidFill>
                <a:srgbClr val="F59E0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386" name="Google Shape;386;p33"/>
              <p:cNvGrpSpPr/>
              <p:nvPr/>
            </p:nvGrpSpPr>
            <p:grpSpPr>
              <a:xfrm>
                <a:off x="190500" y="190500"/>
                <a:ext cx="381000" cy="410210"/>
                <a:chOff x="0" y="0"/>
                <a:chExt cx="381000" cy="410210"/>
              </a:xfrm>
            </p:grpSpPr>
            <p:sp>
              <p:nvSpPr>
                <p:cNvPr id="387" name="Google Shape;387;p33"/>
                <p:cNvSpPr/>
                <p:nvPr/>
              </p:nvSpPr>
              <p:spPr>
                <a:xfrm>
                  <a:off x="0" y="0"/>
                  <a:ext cx="381000" cy="381000"/>
                </a:xfrm>
                <a:prstGeom prst="roundRect">
                  <a:avLst>
                    <a:gd fmla="val 20000" name="adj"/>
                  </a:avLst>
                </a:prstGeom>
                <a:solidFill>
                  <a:srgbClr val="FFFB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88" name="Google Shape;388;p33"/>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F59E0B"/>
                      </a:solidFill>
                      <a:latin typeface="Material Icons"/>
                      <a:ea typeface="Material Icons"/>
                      <a:cs typeface="Material Icons"/>
                      <a:sym typeface="Material Icons"/>
                    </a:rPr>
                    <a:t>trending_down</a:t>
                  </a:r>
                  <a:endParaRPr sz="2000">
                    <a:solidFill>
                      <a:srgbClr val="F59E0B"/>
                    </a:solidFill>
                    <a:latin typeface="Material Icons"/>
                    <a:ea typeface="Material Icons"/>
                    <a:cs typeface="Material Icons"/>
                    <a:sym typeface="Material Icons"/>
                  </a:endParaRPr>
                </a:p>
              </p:txBody>
            </p:sp>
          </p:grpSp>
          <p:sp>
            <p:nvSpPr>
              <p:cNvPr id="389" name="Google Shape;389;p33"/>
              <p:cNvSpPr txBox="1"/>
              <p:nvPr/>
            </p:nvSpPr>
            <p:spPr>
              <a:xfrm>
                <a:off x="190500" y="714375"/>
                <a:ext cx="2190900" cy="2000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2400">
                    <a:solidFill>
                      <a:srgbClr val="F59E0B"/>
                    </a:solidFill>
                    <a:latin typeface="Inter ExtraBold"/>
                    <a:ea typeface="Inter ExtraBold"/>
                    <a:cs typeface="Inter ExtraBold"/>
                    <a:sym typeface="Inter ExtraBold"/>
                  </a:rPr>
                  <a:t>150 to &lt;30</a:t>
                </a:r>
                <a:endParaRPr b="0" sz="2400">
                  <a:solidFill>
                    <a:srgbClr val="F59E0B"/>
                  </a:solidFill>
                  <a:latin typeface="Inter ExtraBold"/>
                  <a:ea typeface="Inter ExtraBold"/>
                  <a:cs typeface="Inter ExtraBold"/>
                  <a:sym typeface="Inter ExtraBold"/>
                </a:endParaRPr>
              </a:p>
              <a:p>
                <a:pPr indent="0" lvl="0" marL="0" rtl="0" algn="l">
                  <a:spcBef>
                    <a:spcPts val="300"/>
                  </a:spcBef>
                  <a:spcAft>
                    <a:spcPts val="0"/>
                  </a:spcAft>
                  <a:buNone/>
                </a:pPr>
                <a:r>
                  <a:rPr b="1" lang="en" sz="1100">
                    <a:solidFill>
                      <a:srgbClr val="1E293B"/>
                    </a:solidFill>
                    <a:latin typeface="Inter"/>
                    <a:ea typeface="Inter"/>
                    <a:cs typeface="Inter"/>
                    <a:sym typeface="Inter"/>
                  </a:rPr>
                  <a:t>Annual hours grading drop</a:t>
                </a:r>
                <a:endParaRPr b="1" sz="1100">
                  <a:solidFill>
                    <a:srgbClr val="1E293B"/>
                  </a:solidFill>
                  <a:latin typeface="Inter"/>
                  <a:ea typeface="Inter"/>
                  <a:cs typeface="Inter"/>
                  <a:sym typeface="Inter"/>
                </a:endParaRPr>
              </a:p>
              <a:p>
                <a:pPr indent="0" lvl="0" marL="0" rtl="0" algn="l">
                  <a:spcBef>
                    <a:spcPts val="750"/>
                  </a:spcBef>
                  <a:spcAft>
                    <a:spcPts val="0"/>
                  </a:spcAft>
                  <a:buNone/>
                </a:pPr>
                <a:r>
                  <a:rPr b="0" lang="en" sz="1050">
                    <a:solidFill>
                      <a:srgbClr val="475569"/>
                    </a:solidFill>
                    <a:latin typeface="Inter"/>
                    <a:ea typeface="Inter"/>
                    <a:cs typeface="Inter"/>
                    <a:sym typeface="Inter"/>
                  </a:rPr>
                  <a:t>Dramatically reduces the annual grading burden, giving educators more time for direct student engagement.</a:t>
                </a:r>
                <a:endParaRPr b="0" sz="1050">
                  <a:solidFill>
                    <a:srgbClr val="475569"/>
                  </a:solidFill>
                  <a:latin typeface="Inter"/>
                  <a:ea typeface="Inter"/>
                  <a:cs typeface="Inter"/>
                  <a:sym typeface="Inter"/>
                </a:endParaRPr>
              </a:p>
            </p:txBody>
          </p:sp>
        </p:grpSp>
        <p:grpSp>
          <p:nvGrpSpPr>
            <p:cNvPr id="390" name="Google Shape;390;p33"/>
            <p:cNvGrpSpPr/>
            <p:nvPr/>
          </p:nvGrpSpPr>
          <p:grpSpPr>
            <a:xfrm>
              <a:off x="6191250" y="1524000"/>
              <a:ext cx="2571900" cy="2857500"/>
              <a:chOff x="0" y="0"/>
              <a:chExt cx="2571900" cy="2857500"/>
            </a:xfrm>
          </p:grpSpPr>
          <p:sp>
            <p:nvSpPr>
              <p:cNvPr id="391" name="Google Shape;391;p33"/>
              <p:cNvSpPr/>
              <p:nvPr/>
            </p:nvSpPr>
            <p:spPr>
              <a:xfrm>
                <a:off x="0" y="0"/>
                <a:ext cx="2571900" cy="2857500"/>
              </a:xfrm>
              <a:prstGeom prst="roundRect">
                <a:avLst>
                  <a:gd fmla="val 444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92" name="Google Shape;392;p33"/>
              <p:cNvSpPr/>
              <p:nvPr/>
            </p:nvSpPr>
            <p:spPr>
              <a:xfrm>
                <a:off x="0" y="0"/>
                <a:ext cx="2571900" cy="57300"/>
              </a:xfrm>
              <a:prstGeom prst="roundRect">
                <a:avLst>
                  <a:gd fmla="val 50000" name="adj"/>
                </a:avLst>
              </a:prstGeom>
              <a:solidFill>
                <a:srgbClr val="10B98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393" name="Google Shape;393;p33"/>
              <p:cNvGrpSpPr/>
              <p:nvPr/>
            </p:nvGrpSpPr>
            <p:grpSpPr>
              <a:xfrm>
                <a:off x="190500" y="190500"/>
                <a:ext cx="381000" cy="410210"/>
                <a:chOff x="0" y="0"/>
                <a:chExt cx="381000" cy="410210"/>
              </a:xfrm>
            </p:grpSpPr>
            <p:sp>
              <p:nvSpPr>
                <p:cNvPr id="394" name="Google Shape;394;p33"/>
                <p:cNvSpPr/>
                <p:nvPr/>
              </p:nvSpPr>
              <p:spPr>
                <a:xfrm>
                  <a:off x="0" y="0"/>
                  <a:ext cx="381000" cy="381000"/>
                </a:xfrm>
                <a:prstGeom prst="roundRect">
                  <a:avLst>
                    <a:gd fmla="val 20000" name="adj"/>
                  </a:avLst>
                </a:prstGeom>
                <a:solidFill>
                  <a:srgbClr val="ECFDF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95" name="Google Shape;395;p33"/>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10B981"/>
                      </a:solidFill>
                      <a:latin typeface="Material Icons"/>
                      <a:ea typeface="Material Icons"/>
                      <a:cs typeface="Material Icons"/>
                      <a:sym typeface="Material Icons"/>
                    </a:rPr>
                    <a:t>task_alt</a:t>
                  </a:r>
                  <a:endParaRPr sz="2000">
                    <a:solidFill>
                      <a:srgbClr val="10B981"/>
                    </a:solidFill>
                    <a:latin typeface="Material Icons"/>
                    <a:ea typeface="Material Icons"/>
                    <a:cs typeface="Material Icons"/>
                    <a:sym typeface="Material Icons"/>
                  </a:endParaRPr>
                </a:p>
              </p:txBody>
            </p:sp>
          </p:grpSp>
          <p:sp>
            <p:nvSpPr>
              <p:cNvPr id="396" name="Google Shape;396;p33"/>
              <p:cNvSpPr txBox="1"/>
              <p:nvPr/>
            </p:nvSpPr>
            <p:spPr>
              <a:xfrm>
                <a:off x="190500" y="714375"/>
                <a:ext cx="2190900" cy="2000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2400">
                    <a:solidFill>
                      <a:srgbClr val="10B981"/>
                    </a:solidFill>
                    <a:latin typeface="Inter ExtraBold"/>
                    <a:ea typeface="Inter ExtraBold"/>
                    <a:cs typeface="Inter ExtraBold"/>
                    <a:sym typeface="Inter ExtraBold"/>
                  </a:rPr>
                  <a:t>100%</a:t>
                </a:r>
                <a:endParaRPr b="0" sz="2400">
                  <a:solidFill>
                    <a:srgbClr val="10B981"/>
                  </a:solidFill>
                  <a:latin typeface="Inter ExtraBold"/>
                  <a:ea typeface="Inter ExtraBold"/>
                  <a:cs typeface="Inter ExtraBold"/>
                  <a:sym typeface="Inter ExtraBold"/>
                </a:endParaRPr>
              </a:p>
              <a:p>
                <a:pPr indent="0" lvl="0" marL="0" rtl="0" algn="l">
                  <a:spcBef>
                    <a:spcPts val="300"/>
                  </a:spcBef>
                  <a:spcAft>
                    <a:spcPts val="0"/>
                  </a:spcAft>
                  <a:buNone/>
                </a:pPr>
                <a:r>
                  <a:rPr b="1" lang="en" sz="1100">
                    <a:solidFill>
                      <a:srgbClr val="1E293B"/>
                    </a:solidFill>
                    <a:latin typeface="Inter"/>
                    <a:ea typeface="Inter"/>
                    <a:cs typeface="Inter"/>
                    <a:sym typeface="Inter"/>
                  </a:rPr>
                  <a:t>Pilot onboarded &amp; active</a:t>
                </a:r>
                <a:endParaRPr b="1" sz="1100">
                  <a:solidFill>
                    <a:srgbClr val="1E293B"/>
                  </a:solidFill>
                  <a:latin typeface="Inter"/>
                  <a:ea typeface="Inter"/>
                  <a:cs typeface="Inter"/>
                  <a:sym typeface="Inter"/>
                </a:endParaRPr>
              </a:p>
              <a:p>
                <a:pPr indent="0" lvl="0" marL="0" rtl="0" algn="l">
                  <a:spcBef>
                    <a:spcPts val="750"/>
                  </a:spcBef>
                  <a:spcAft>
                    <a:spcPts val="0"/>
                  </a:spcAft>
                  <a:buNone/>
                </a:pPr>
                <a:r>
                  <a:rPr b="0" lang="en" sz="1050">
                    <a:solidFill>
                      <a:srgbClr val="475569"/>
                    </a:solidFill>
                    <a:latin typeface="Inter"/>
                    <a:ea typeface="Inter"/>
                    <a:cs typeface="Inter"/>
                    <a:sym typeface="Inter"/>
                  </a:rPr>
                  <a:t>Initial pilots are successfully completed, with active subscriptions and fully operational onboarding pathways.</a:t>
                </a:r>
                <a:endParaRPr b="0" sz="1050">
                  <a:solidFill>
                    <a:srgbClr val="475569"/>
                  </a:solidFill>
                  <a:latin typeface="Inter"/>
                  <a:ea typeface="Inter"/>
                  <a:cs typeface="Inter"/>
                  <a:sym typeface="Inter"/>
                </a:endParaRPr>
              </a:p>
            </p:txBody>
          </p:sp>
        </p:grpSp>
      </p:grpSp>
      <p:grpSp>
        <p:nvGrpSpPr>
          <p:cNvPr id="397" name="Google Shape;397;p33"/>
          <p:cNvGrpSpPr/>
          <p:nvPr/>
        </p:nvGrpSpPr>
        <p:grpSpPr>
          <a:xfrm>
            <a:off x="381000" y="4619625"/>
            <a:ext cx="8382000" cy="333450"/>
            <a:chOff x="0" y="0"/>
            <a:chExt cx="8382000" cy="333450"/>
          </a:xfrm>
        </p:grpSpPr>
        <p:cxnSp>
          <p:nvCxnSpPr>
            <p:cNvPr id="398" name="Google Shape;398;p33"/>
            <p:cNvCxnSpPr/>
            <p:nvPr/>
          </p:nvCxnSpPr>
          <p:spPr>
            <a:xfrm>
              <a:off x="0" y="0"/>
              <a:ext cx="8382000" cy="0"/>
            </a:xfrm>
            <a:prstGeom prst="straightConnector1">
              <a:avLst/>
            </a:prstGeom>
            <a:solidFill>
              <a:srgbClr val="FFFFFF"/>
            </a:solidFill>
            <a:ln cap="flat" cmpd="sng" w="9525">
              <a:solidFill>
                <a:srgbClr val="E2E8F0"/>
              </a:solidFill>
              <a:prstDash val="solid"/>
              <a:round/>
              <a:headEnd len="sm" w="sm" type="none"/>
              <a:tailEnd len="sm" w="sm" type="none"/>
            </a:ln>
          </p:spPr>
        </p:cxnSp>
        <p:sp>
          <p:nvSpPr>
            <p:cNvPr id="399" name="Google Shape;399;p33"/>
            <p:cNvSpPr txBox="1"/>
            <p:nvPr/>
          </p:nvSpPr>
          <p:spPr>
            <a:xfrm>
              <a:off x="0" y="95250"/>
              <a:ext cx="3810000" cy="238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900">
                  <a:solidFill>
                    <a:srgbClr val="94A3B8"/>
                  </a:solidFill>
                  <a:latin typeface="Inter"/>
                  <a:ea typeface="Inter"/>
                  <a:cs typeface="Inter"/>
                  <a:sym typeface="Inter"/>
                </a:rPr>
                <a:t>GradeLens | Less Grading. More Teaching.</a:t>
              </a:r>
              <a:endParaRPr b="0" sz="900">
                <a:solidFill>
                  <a:srgbClr val="94A3B8"/>
                </a:solidFill>
                <a:latin typeface="Inter"/>
                <a:ea typeface="Inter"/>
                <a:cs typeface="Inter"/>
                <a:sym typeface="Inte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grpSp>
        <p:nvGrpSpPr>
          <p:cNvPr id="404" name="Google Shape;404;p34"/>
          <p:cNvGrpSpPr/>
          <p:nvPr/>
        </p:nvGrpSpPr>
        <p:grpSpPr>
          <a:xfrm>
            <a:off x="-190500" y="-952500"/>
            <a:ext cx="9715500" cy="6381750"/>
            <a:chOff x="-190500" y="-952500"/>
            <a:chExt cx="9715500" cy="6381750"/>
          </a:xfrm>
        </p:grpSpPr>
        <p:sp>
          <p:nvSpPr>
            <p:cNvPr id="405" name="Google Shape;405;p34"/>
            <p:cNvSpPr/>
            <p:nvPr/>
          </p:nvSpPr>
          <p:spPr>
            <a:xfrm>
              <a:off x="6667500" y="-952500"/>
              <a:ext cx="2857500" cy="2857500"/>
            </a:xfrm>
            <a:prstGeom prst="ellipse">
              <a:avLst/>
            </a:prstGeom>
            <a:solidFill>
              <a:srgbClr val="2563EB">
                <a:alpha val="12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06" name="Google Shape;406;p34"/>
            <p:cNvSpPr/>
            <p:nvPr/>
          </p:nvSpPr>
          <p:spPr>
            <a:xfrm>
              <a:off x="-190500" y="3143250"/>
              <a:ext cx="2286000" cy="2286000"/>
            </a:xfrm>
            <a:prstGeom prst="ellipse">
              <a:avLst/>
            </a:prstGeom>
            <a:solidFill>
              <a:srgbClr val="10B981">
                <a:alpha val="8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407" name="Google Shape;407;p34"/>
          <p:cNvSpPr txBox="1"/>
          <p:nvPr/>
        </p:nvSpPr>
        <p:spPr>
          <a:xfrm>
            <a:off x="381000" y="476250"/>
            <a:ext cx="8382000" cy="857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1E293B"/>
                </a:solidFill>
                <a:latin typeface="Inter"/>
                <a:ea typeface="Inter"/>
                <a:cs typeface="Inter"/>
                <a:sym typeface="Inter"/>
              </a:rPr>
              <a:t>Our Philosophy &amp; Vision</a:t>
            </a:r>
            <a:endParaRPr b="1" sz="2400">
              <a:solidFill>
                <a:srgbClr val="1E293B"/>
              </a:solidFill>
              <a:latin typeface="Inter"/>
              <a:ea typeface="Inter"/>
              <a:cs typeface="Inter"/>
              <a:sym typeface="Inter"/>
            </a:endParaRPr>
          </a:p>
          <a:p>
            <a:pPr indent="0" lvl="0" marL="0" rtl="0" algn="l">
              <a:spcBef>
                <a:spcPts val="450"/>
              </a:spcBef>
              <a:spcAft>
                <a:spcPts val="0"/>
              </a:spcAft>
              <a:buNone/>
            </a:pPr>
            <a:r>
              <a:rPr b="0" lang="en" sz="1350">
                <a:solidFill>
                  <a:srgbClr val="2563EB"/>
                </a:solidFill>
                <a:latin typeface="Inter Medium"/>
                <a:ea typeface="Inter Medium"/>
                <a:cs typeface="Inter Medium"/>
                <a:sym typeface="Inter Medium"/>
              </a:rPr>
              <a:t>Keeping human mentorship at the true heart of K-12 education.</a:t>
            </a:r>
            <a:endParaRPr b="0" sz="1350">
              <a:solidFill>
                <a:srgbClr val="2563EB"/>
              </a:solidFill>
              <a:latin typeface="Inter Medium"/>
              <a:ea typeface="Inter Medium"/>
              <a:cs typeface="Inter Medium"/>
              <a:sym typeface="Inter Medium"/>
            </a:endParaRPr>
          </a:p>
        </p:txBody>
      </p:sp>
      <p:grpSp>
        <p:nvGrpSpPr>
          <p:cNvPr id="408" name="Google Shape;408;p34"/>
          <p:cNvGrpSpPr/>
          <p:nvPr/>
        </p:nvGrpSpPr>
        <p:grpSpPr>
          <a:xfrm>
            <a:off x="381000" y="1524000"/>
            <a:ext cx="4572000" cy="2762400"/>
            <a:chOff x="0" y="0"/>
            <a:chExt cx="4572000" cy="2762400"/>
          </a:xfrm>
        </p:grpSpPr>
        <p:sp>
          <p:nvSpPr>
            <p:cNvPr id="409" name="Google Shape;409;p34"/>
            <p:cNvSpPr/>
            <p:nvPr/>
          </p:nvSpPr>
          <p:spPr>
            <a:xfrm>
              <a:off x="0" y="0"/>
              <a:ext cx="4572000" cy="2762400"/>
            </a:xfrm>
            <a:prstGeom prst="roundRect">
              <a:avLst>
                <a:gd fmla="val 4137" name="adj"/>
              </a:avLst>
            </a:prstGeom>
            <a:solidFill>
              <a:srgbClr val="EFF6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10" name="Google Shape;410;p34"/>
            <p:cNvSpPr txBox="1"/>
            <p:nvPr/>
          </p:nvSpPr>
          <p:spPr>
            <a:xfrm>
              <a:off x="285750" y="285750"/>
              <a:ext cx="4000500" cy="2190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sz="3600">
                  <a:solidFill>
                    <a:srgbClr val="2563EB"/>
                  </a:solidFill>
                  <a:latin typeface="Material Icons"/>
                  <a:ea typeface="Material Icons"/>
                  <a:cs typeface="Material Icons"/>
                  <a:sym typeface="Material Icons"/>
                </a:rPr>
                <a:t>format_quote</a:t>
              </a:r>
              <a:endParaRPr sz="3600">
                <a:solidFill>
                  <a:srgbClr val="2563EB"/>
                </a:solidFill>
                <a:latin typeface="Material Icons"/>
                <a:ea typeface="Material Icons"/>
                <a:cs typeface="Material Icons"/>
                <a:sym typeface="Material Icons"/>
              </a:endParaRPr>
            </a:p>
            <a:p>
              <a:pPr indent="0" lvl="0" marL="0" rtl="0" algn="l">
                <a:spcBef>
                  <a:spcPts val="750"/>
                </a:spcBef>
                <a:spcAft>
                  <a:spcPts val="1125"/>
                </a:spcAft>
                <a:buNone/>
              </a:pPr>
              <a:r>
                <a:rPr b="0" i="1" lang="en" sz="2000">
                  <a:solidFill>
                    <a:srgbClr val="1E293B"/>
                  </a:solidFill>
                  <a:latin typeface="Inter SemiBold"/>
                  <a:ea typeface="Inter SemiBold"/>
                  <a:cs typeface="Inter SemiBold"/>
                  <a:sym typeface="Inter SemiBold"/>
                </a:rPr>
                <a:t>"GradeLens empowers teachers to begin every day calm, organized, and instructionally ready."</a:t>
              </a:r>
              <a:endParaRPr b="0" i="1" sz="2000">
                <a:solidFill>
                  <a:srgbClr val="1E293B"/>
                </a:solidFill>
                <a:latin typeface="Inter SemiBold"/>
                <a:ea typeface="Inter SemiBold"/>
                <a:cs typeface="Inter SemiBold"/>
                <a:sym typeface="Inter SemiBold"/>
              </a:endParaRPr>
            </a:p>
          </p:txBody>
        </p:sp>
      </p:grpSp>
      <p:grpSp>
        <p:nvGrpSpPr>
          <p:cNvPr id="411" name="Google Shape;411;p34"/>
          <p:cNvGrpSpPr/>
          <p:nvPr/>
        </p:nvGrpSpPr>
        <p:grpSpPr>
          <a:xfrm>
            <a:off x="5238750" y="1524000"/>
            <a:ext cx="3524400" cy="2762400"/>
            <a:chOff x="0" y="0"/>
            <a:chExt cx="3524400" cy="2762400"/>
          </a:xfrm>
        </p:grpSpPr>
        <p:sp>
          <p:nvSpPr>
            <p:cNvPr id="412" name="Google Shape;412;p34"/>
            <p:cNvSpPr/>
            <p:nvPr/>
          </p:nvSpPr>
          <p:spPr>
            <a:xfrm>
              <a:off x="0" y="0"/>
              <a:ext cx="3524400" cy="2762400"/>
            </a:xfrm>
            <a:prstGeom prst="roundRect">
              <a:avLst>
                <a:gd fmla="val 4137"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13" name="Google Shape;413;p34"/>
            <p:cNvSpPr/>
            <p:nvPr/>
          </p:nvSpPr>
          <p:spPr>
            <a:xfrm>
              <a:off x="0" y="0"/>
              <a:ext cx="3524400" cy="57300"/>
            </a:xfrm>
            <a:prstGeom prst="roundRect">
              <a:avLst>
                <a:gd fmla="val 50000" name="adj"/>
              </a:avLst>
            </a:prstGeom>
            <a:solidFill>
              <a:srgbClr val="10B98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414" name="Google Shape;414;p34"/>
            <p:cNvGrpSpPr/>
            <p:nvPr/>
          </p:nvGrpSpPr>
          <p:grpSpPr>
            <a:xfrm>
              <a:off x="228600" y="228600"/>
              <a:ext cx="381000" cy="410210"/>
              <a:chOff x="0" y="0"/>
              <a:chExt cx="381000" cy="410210"/>
            </a:xfrm>
          </p:grpSpPr>
          <p:sp>
            <p:nvSpPr>
              <p:cNvPr id="415" name="Google Shape;415;p34"/>
              <p:cNvSpPr/>
              <p:nvPr/>
            </p:nvSpPr>
            <p:spPr>
              <a:xfrm>
                <a:off x="0" y="0"/>
                <a:ext cx="381000" cy="381000"/>
              </a:xfrm>
              <a:prstGeom prst="roundRect">
                <a:avLst>
                  <a:gd fmla="val 20000" name="adj"/>
                </a:avLst>
              </a:prstGeom>
              <a:solidFill>
                <a:srgbClr val="ECFDF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16" name="Google Shape;416;p34"/>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10B981"/>
                    </a:solidFill>
                    <a:latin typeface="Material Icons"/>
                    <a:ea typeface="Material Icons"/>
                    <a:cs typeface="Material Icons"/>
                    <a:sym typeface="Material Icons"/>
                  </a:rPr>
                  <a:t>favorite</a:t>
                </a:r>
                <a:endParaRPr sz="2000">
                  <a:solidFill>
                    <a:srgbClr val="10B981"/>
                  </a:solidFill>
                  <a:latin typeface="Material Icons"/>
                  <a:ea typeface="Material Icons"/>
                  <a:cs typeface="Material Icons"/>
                  <a:sym typeface="Material Icons"/>
                </a:endParaRPr>
              </a:p>
            </p:txBody>
          </p:sp>
        </p:grpSp>
        <p:sp>
          <p:nvSpPr>
            <p:cNvPr id="417" name="Google Shape;417;p34"/>
            <p:cNvSpPr txBox="1"/>
            <p:nvPr/>
          </p:nvSpPr>
          <p:spPr>
            <a:xfrm>
              <a:off x="228600" y="762000"/>
              <a:ext cx="3067200" cy="1809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400">
                  <a:solidFill>
                    <a:srgbClr val="1E293B"/>
                  </a:solidFill>
                  <a:latin typeface="Inter"/>
                  <a:ea typeface="Inter"/>
                  <a:cs typeface="Inter"/>
                  <a:sym typeface="Inter"/>
                </a:rPr>
                <a:t>A Calm Operating Layer</a:t>
              </a:r>
              <a:endParaRPr b="1" sz="1400">
                <a:solidFill>
                  <a:srgbClr val="1E293B"/>
                </a:solidFill>
                <a:latin typeface="Inter"/>
                <a:ea typeface="Inter"/>
                <a:cs typeface="Inter"/>
                <a:sym typeface="Inter"/>
              </a:endParaRPr>
            </a:p>
            <a:p>
              <a:pPr indent="0" lvl="0" marL="0" rtl="0" algn="l">
                <a:spcBef>
                  <a:spcPts val="750"/>
                </a:spcBef>
                <a:spcAft>
                  <a:spcPts val="0"/>
                </a:spcAft>
                <a:buNone/>
              </a:pPr>
              <a:r>
                <a:rPr b="0" lang="en" sz="1100">
                  <a:solidFill>
                    <a:srgbClr val="475569"/>
                  </a:solidFill>
                  <a:latin typeface="Inter"/>
                  <a:ea typeface="Inter"/>
                  <a:cs typeface="Inter"/>
                  <a:sym typeface="Inter"/>
                </a:rPr>
                <a:t>By automating the most tedious parts of assessment and diagnosis, GradeLens ensures every student gets the right support at the exact right time. Our ultimate vision is to significantly reduce the grading burden, allowing human mentorship to remain at the core of education.</a:t>
              </a:r>
              <a:endParaRPr b="0" sz="1100">
                <a:solidFill>
                  <a:srgbClr val="475569"/>
                </a:solidFill>
                <a:latin typeface="Inter"/>
                <a:ea typeface="Inter"/>
                <a:cs typeface="Inter"/>
                <a:sym typeface="Inter"/>
              </a:endParaRPr>
            </a:p>
          </p:txBody>
        </p:sp>
      </p:grpSp>
      <p:grpSp>
        <p:nvGrpSpPr>
          <p:cNvPr id="418" name="Google Shape;418;p34"/>
          <p:cNvGrpSpPr/>
          <p:nvPr/>
        </p:nvGrpSpPr>
        <p:grpSpPr>
          <a:xfrm>
            <a:off x="381000" y="4619625"/>
            <a:ext cx="8382000" cy="333450"/>
            <a:chOff x="0" y="0"/>
            <a:chExt cx="8382000" cy="333450"/>
          </a:xfrm>
        </p:grpSpPr>
        <p:cxnSp>
          <p:nvCxnSpPr>
            <p:cNvPr id="419" name="Google Shape;419;p34"/>
            <p:cNvCxnSpPr/>
            <p:nvPr/>
          </p:nvCxnSpPr>
          <p:spPr>
            <a:xfrm>
              <a:off x="0" y="0"/>
              <a:ext cx="8382000" cy="0"/>
            </a:xfrm>
            <a:prstGeom prst="straightConnector1">
              <a:avLst/>
            </a:prstGeom>
            <a:solidFill>
              <a:srgbClr val="FFFFFF"/>
            </a:solidFill>
            <a:ln cap="flat" cmpd="sng" w="9525">
              <a:solidFill>
                <a:srgbClr val="E2E8F0"/>
              </a:solidFill>
              <a:prstDash val="solid"/>
              <a:round/>
              <a:headEnd len="sm" w="sm" type="none"/>
              <a:tailEnd len="sm" w="sm" type="none"/>
            </a:ln>
          </p:spPr>
        </p:cxnSp>
        <p:sp>
          <p:nvSpPr>
            <p:cNvPr id="420" name="Google Shape;420;p34"/>
            <p:cNvSpPr txBox="1"/>
            <p:nvPr/>
          </p:nvSpPr>
          <p:spPr>
            <a:xfrm>
              <a:off x="0" y="95250"/>
              <a:ext cx="3810000" cy="238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900">
                  <a:solidFill>
                    <a:srgbClr val="94A3B8"/>
                  </a:solidFill>
                  <a:latin typeface="Inter"/>
                  <a:ea typeface="Inter"/>
                  <a:cs typeface="Inter"/>
                  <a:sym typeface="Inter"/>
                </a:rPr>
                <a:t>GradeLens | Less Grading. More Teaching.</a:t>
              </a:r>
              <a:endParaRPr b="0" sz="900">
                <a:solidFill>
                  <a:srgbClr val="94A3B8"/>
                </a:solidFill>
                <a:latin typeface="Inter"/>
                <a:ea typeface="Inter"/>
                <a:cs typeface="Inter"/>
                <a:sym typeface="Inter"/>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